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4138" r:id="rId2"/>
    <p:sldMasterId id="2147484150" r:id="rId3"/>
    <p:sldMasterId id="2147484162" r:id="rId4"/>
    <p:sldMasterId id="2147484186" r:id="rId5"/>
    <p:sldMasterId id="2147484198" r:id="rId6"/>
  </p:sldMasterIdLst>
  <p:notesMasterIdLst>
    <p:notesMasterId r:id="rId47"/>
  </p:notesMasterIdLst>
  <p:sldIdLst>
    <p:sldId id="724" r:id="rId7"/>
    <p:sldId id="726" r:id="rId8"/>
    <p:sldId id="784" r:id="rId9"/>
    <p:sldId id="792" r:id="rId10"/>
    <p:sldId id="791" r:id="rId11"/>
    <p:sldId id="797" r:id="rId12"/>
    <p:sldId id="798" r:id="rId13"/>
    <p:sldId id="799" r:id="rId14"/>
    <p:sldId id="800" r:id="rId15"/>
    <p:sldId id="801" r:id="rId16"/>
    <p:sldId id="829" r:id="rId17"/>
    <p:sldId id="812" r:id="rId18"/>
    <p:sldId id="813" r:id="rId19"/>
    <p:sldId id="814" r:id="rId20"/>
    <p:sldId id="815" r:id="rId21"/>
    <p:sldId id="816" r:id="rId22"/>
    <p:sldId id="817" r:id="rId23"/>
    <p:sldId id="818" r:id="rId24"/>
    <p:sldId id="819" r:id="rId25"/>
    <p:sldId id="820" r:id="rId26"/>
    <p:sldId id="821" r:id="rId27"/>
    <p:sldId id="822" r:id="rId28"/>
    <p:sldId id="823" r:id="rId29"/>
    <p:sldId id="824" r:id="rId30"/>
    <p:sldId id="825" r:id="rId31"/>
    <p:sldId id="826" r:id="rId32"/>
    <p:sldId id="827" r:id="rId33"/>
    <p:sldId id="828" r:id="rId34"/>
    <p:sldId id="795" r:id="rId35"/>
    <p:sldId id="805" r:id="rId36"/>
    <p:sldId id="806" r:id="rId37"/>
    <p:sldId id="807" r:id="rId38"/>
    <p:sldId id="808" r:id="rId39"/>
    <p:sldId id="809" r:id="rId40"/>
    <p:sldId id="810" r:id="rId41"/>
    <p:sldId id="811" r:id="rId42"/>
    <p:sldId id="788" r:id="rId43"/>
    <p:sldId id="803" r:id="rId44"/>
    <p:sldId id="804" r:id="rId45"/>
    <p:sldId id="722" r:id="rId4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Ann Lee King" initials="PALK"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90"/>
    <a:srgbClr val="F58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676" autoAdjust="0"/>
    <p:restoredTop sz="97829" autoAdjust="0"/>
  </p:normalViewPr>
  <p:slideViewPr>
    <p:cSldViewPr>
      <p:cViewPr>
        <p:scale>
          <a:sx n="70" d="100"/>
          <a:sy n="70" d="100"/>
        </p:scale>
        <p:origin x="-1854" y="-53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09" d="100"/>
          <a:sy n="109" d="100"/>
        </p:scale>
        <p:origin x="27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6C5B7C-F632-4C0E-BBF9-9F1BDC227E9D}" type="doc">
      <dgm:prSet loTypeId="urn:microsoft.com/office/officeart/2005/8/layout/cycle4#1" loCatId="cycle" qsTypeId="urn:microsoft.com/office/officeart/2005/8/quickstyle/simple1" qsCatId="simple" csTypeId="urn:microsoft.com/office/officeart/2005/8/colors/accent1_2" csCatId="accent1" phldr="1"/>
      <dgm:spPr/>
      <dgm:t>
        <a:bodyPr/>
        <a:lstStyle/>
        <a:p>
          <a:endParaRPr lang="en-US"/>
        </a:p>
      </dgm:t>
    </dgm:pt>
    <dgm:pt modelId="{EB25A9E1-23E9-47FD-8B2C-8F1C65FCFB1E}">
      <dgm:prSet phldrT="[Text]"/>
      <dgm:spPr/>
      <dgm:t>
        <a:bodyPr/>
        <a:lstStyle/>
        <a:p>
          <a:r>
            <a:rPr lang="en-US" dirty="0" smtClean="0"/>
            <a:t>Act</a:t>
          </a:r>
          <a:endParaRPr lang="en-US" dirty="0"/>
        </a:p>
      </dgm:t>
    </dgm:pt>
    <dgm:pt modelId="{9E393D77-CA86-4B91-A669-D12782C91BD2}" type="parTrans" cxnId="{5BD0A387-572F-4A81-9118-01B401DBAB7A}">
      <dgm:prSet/>
      <dgm:spPr/>
      <dgm:t>
        <a:bodyPr/>
        <a:lstStyle/>
        <a:p>
          <a:endParaRPr lang="en-US"/>
        </a:p>
      </dgm:t>
    </dgm:pt>
    <dgm:pt modelId="{7440E206-85A2-4EAF-9DAA-567C9D0A541E}" type="sibTrans" cxnId="{5BD0A387-572F-4A81-9118-01B401DBAB7A}">
      <dgm:prSet/>
      <dgm:spPr/>
      <dgm:t>
        <a:bodyPr/>
        <a:lstStyle/>
        <a:p>
          <a:endParaRPr lang="en-US"/>
        </a:p>
      </dgm:t>
    </dgm:pt>
    <dgm:pt modelId="{0C6FACA2-770A-427F-808B-C19009715BCA}">
      <dgm:prSet phldrT="[Text]"/>
      <dgm:spPr/>
      <dgm:t>
        <a:bodyPr/>
        <a:lstStyle/>
        <a:p>
          <a:r>
            <a:rPr lang="en-US" dirty="0" smtClean="0"/>
            <a:t>Data</a:t>
          </a:r>
          <a:endParaRPr lang="en-US" dirty="0"/>
        </a:p>
      </dgm:t>
    </dgm:pt>
    <dgm:pt modelId="{082A5E5C-13DC-4346-9C1E-AF320234AF1C}" type="parTrans" cxnId="{8199F08F-BCBD-446E-B9BA-70EECA840448}">
      <dgm:prSet/>
      <dgm:spPr/>
      <dgm:t>
        <a:bodyPr/>
        <a:lstStyle/>
        <a:p>
          <a:endParaRPr lang="en-US"/>
        </a:p>
      </dgm:t>
    </dgm:pt>
    <dgm:pt modelId="{69E01D7D-0B3A-45BA-81E0-6FC4A4A66701}" type="sibTrans" cxnId="{8199F08F-BCBD-446E-B9BA-70EECA840448}">
      <dgm:prSet/>
      <dgm:spPr/>
      <dgm:t>
        <a:bodyPr/>
        <a:lstStyle/>
        <a:p>
          <a:endParaRPr lang="en-US"/>
        </a:p>
      </dgm:t>
    </dgm:pt>
    <dgm:pt modelId="{BFFE126C-3984-490D-9426-384E9801403F}">
      <dgm:prSet phldrT="[Text]"/>
      <dgm:spPr/>
      <dgm:t>
        <a:bodyPr/>
        <a:lstStyle/>
        <a:p>
          <a:r>
            <a:rPr lang="en-US" dirty="0" smtClean="0"/>
            <a:t>Plan</a:t>
          </a:r>
          <a:endParaRPr lang="en-US" dirty="0"/>
        </a:p>
      </dgm:t>
    </dgm:pt>
    <dgm:pt modelId="{6BC5FA14-7D7B-420A-B5D8-2A0F37F13BDB}" type="parTrans" cxnId="{1002E74E-A374-46CD-A9EA-06F34A3D720C}">
      <dgm:prSet/>
      <dgm:spPr/>
      <dgm:t>
        <a:bodyPr/>
        <a:lstStyle/>
        <a:p>
          <a:endParaRPr lang="en-US"/>
        </a:p>
      </dgm:t>
    </dgm:pt>
    <dgm:pt modelId="{11884D0D-47E6-4F01-BA32-07B63B363FE8}" type="sibTrans" cxnId="{1002E74E-A374-46CD-A9EA-06F34A3D720C}">
      <dgm:prSet/>
      <dgm:spPr/>
      <dgm:t>
        <a:bodyPr/>
        <a:lstStyle/>
        <a:p>
          <a:endParaRPr lang="en-US"/>
        </a:p>
      </dgm:t>
    </dgm:pt>
    <dgm:pt modelId="{D5C8EA3B-4EA3-4323-8667-E1C84C54BCAA}">
      <dgm:prSet phldrT="[Text]"/>
      <dgm:spPr/>
      <dgm:t>
        <a:bodyPr/>
        <a:lstStyle/>
        <a:p>
          <a:r>
            <a:rPr lang="en-US" dirty="0" smtClean="0"/>
            <a:t>Recognize</a:t>
          </a:r>
          <a:endParaRPr lang="en-US" dirty="0"/>
        </a:p>
      </dgm:t>
    </dgm:pt>
    <dgm:pt modelId="{6F0FDF48-426E-49FC-B76A-D13C323D9806}" type="parTrans" cxnId="{A0E1FAF7-660A-408A-8C35-63F6073FC114}">
      <dgm:prSet/>
      <dgm:spPr/>
      <dgm:t>
        <a:bodyPr/>
        <a:lstStyle/>
        <a:p>
          <a:endParaRPr lang="en-US"/>
        </a:p>
      </dgm:t>
    </dgm:pt>
    <dgm:pt modelId="{6CF75901-52C8-4351-8927-54EEA0BD8BD0}" type="sibTrans" cxnId="{A0E1FAF7-660A-408A-8C35-63F6073FC114}">
      <dgm:prSet/>
      <dgm:spPr/>
      <dgm:t>
        <a:bodyPr/>
        <a:lstStyle/>
        <a:p>
          <a:endParaRPr lang="en-US"/>
        </a:p>
      </dgm:t>
    </dgm:pt>
    <dgm:pt modelId="{D847941B-92C6-4FC8-B079-78E6AEA694D8}">
      <dgm:prSet phldrT="[Text]"/>
      <dgm:spPr/>
      <dgm:t>
        <a:bodyPr/>
        <a:lstStyle/>
        <a:p>
          <a:r>
            <a:rPr lang="en-US" dirty="0" smtClean="0"/>
            <a:t>Do</a:t>
          </a:r>
          <a:endParaRPr lang="en-US" dirty="0"/>
        </a:p>
      </dgm:t>
    </dgm:pt>
    <dgm:pt modelId="{73BAAB17-6AED-4549-9A4E-262B432D071A}" type="parTrans" cxnId="{16FBACE0-3F8A-465F-B7E5-D7C3C734D45B}">
      <dgm:prSet/>
      <dgm:spPr/>
      <dgm:t>
        <a:bodyPr/>
        <a:lstStyle/>
        <a:p>
          <a:endParaRPr lang="en-US"/>
        </a:p>
      </dgm:t>
    </dgm:pt>
    <dgm:pt modelId="{32125B32-A484-4CB0-AD30-01F4C41DAC4F}" type="sibTrans" cxnId="{16FBACE0-3F8A-465F-B7E5-D7C3C734D45B}">
      <dgm:prSet/>
      <dgm:spPr/>
      <dgm:t>
        <a:bodyPr/>
        <a:lstStyle/>
        <a:p>
          <a:endParaRPr lang="en-US"/>
        </a:p>
      </dgm:t>
    </dgm:pt>
    <dgm:pt modelId="{6990592A-4910-4F38-B6B7-1DEA6F34631E}">
      <dgm:prSet phldrT="[Text]"/>
      <dgm:spPr/>
      <dgm:t>
        <a:bodyPr/>
        <a:lstStyle/>
        <a:p>
          <a:r>
            <a:rPr lang="en-US" dirty="0" smtClean="0"/>
            <a:t>Treat</a:t>
          </a:r>
          <a:endParaRPr lang="en-US" dirty="0"/>
        </a:p>
      </dgm:t>
    </dgm:pt>
    <dgm:pt modelId="{5ECAA833-5FB5-4000-950F-5C8C1D7EFB95}" type="parTrans" cxnId="{A4E5177B-23E2-4768-BAE0-17BB5EB68F72}">
      <dgm:prSet/>
      <dgm:spPr/>
      <dgm:t>
        <a:bodyPr/>
        <a:lstStyle/>
        <a:p>
          <a:endParaRPr lang="en-US"/>
        </a:p>
      </dgm:t>
    </dgm:pt>
    <dgm:pt modelId="{64E99E10-8EC6-48EE-BD4B-6A10437B7953}" type="sibTrans" cxnId="{A4E5177B-23E2-4768-BAE0-17BB5EB68F72}">
      <dgm:prSet/>
      <dgm:spPr/>
      <dgm:t>
        <a:bodyPr/>
        <a:lstStyle/>
        <a:p>
          <a:endParaRPr lang="en-US"/>
        </a:p>
      </dgm:t>
    </dgm:pt>
    <dgm:pt modelId="{BDA375E1-13A1-4561-8629-5131C78B81BD}">
      <dgm:prSet phldrT="[Text]"/>
      <dgm:spPr/>
      <dgm:t>
        <a:bodyPr/>
        <a:lstStyle/>
        <a:p>
          <a:r>
            <a:rPr lang="en-US" dirty="0" smtClean="0"/>
            <a:t>Study</a:t>
          </a:r>
          <a:endParaRPr lang="en-US" dirty="0"/>
        </a:p>
      </dgm:t>
    </dgm:pt>
    <dgm:pt modelId="{45BC7F8C-026D-48B9-9454-2642C04432CD}" type="parTrans" cxnId="{612DBBEF-8BD8-4341-8C33-AFBFCB286E09}">
      <dgm:prSet/>
      <dgm:spPr/>
      <dgm:t>
        <a:bodyPr/>
        <a:lstStyle/>
        <a:p>
          <a:endParaRPr lang="en-US"/>
        </a:p>
      </dgm:t>
    </dgm:pt>
    <dgm:pt modelId="{E4F062FF-D967-4305-93E1-DA88F67D19E6}" type="sibTrans" cxnId="{612DBBEF-8BD8-4341-8C33-AFBFCB286E09}">
      <dgm:prSet/>
      <dgm:spPr/>
      <dgm:t>
        <a:bodyPr/>
        <a:lstStyle/>
        <a:p>
          <a:endParaRPr lang="en-US"/>
        </a:p>
      </dgm:t>
    </dgm:pt>
    <dgm:pt modelId="{632D7291-5A3D-402D-AA77-470EA4FCF3EE}">
      <dgm:prSet phldrT="[Text]"/>
      <dgm:spPr/>
      <dgm:t>
        <a:bodyPr/>
        <a:lstStyle/>
        <a:p>
          <a:r>
            <a:rPr lang="en-US" dirty="0" smtClean="0"/>
            <a:t>Debrief</a:t>
          </a:r>
          <a:endParaRPr lang="en-US" dirty="0"/>
        </a:p>
      </dgm:t>
    </dgm:pt>
    <dgm:pt modelId="{E3DE5A3D-5224-4BB3-B220-8C00B487B288}" type="parTrans" cxnId="{3B5AB26C-CAD9-471D-95E5-A8744F69D3FE}">
      <dgm:prSet/>
      <dgm:spPr/>
      <dgm:t>
        <a:bodyPr/>
        <a:lstStyle/>
        <a:p>
          <a:endParaRPr lang="en-US"/>
        </a:p>
      </dgm:t>
    </dgm:pt>
    <dgm:pt modelId="{A7B3C924-E72C-40A7-A326-AF63CBEF04CB}" type="sibTrans" cxnId="{3B5AB26C-CAD9-471D-95E5-A8744F69D3FE}">
      <dgm:prSet/>
      <dgm:spPr/>
      <dgm:t>
        <a:bodyPr/>
        <a:lstStyle/>
        <a:p>
          <a:endParaRPr lang="en-US"/>
        </a:p>
      </dgm:t>
    </dgm:pt>
    <dgm:pt modelId="{D30B3261-CC3E-42A1-957E-28375FBFAC14}" type="pres">
      <dgm:prSet presAssocID="{AB6C5B7C-F632-4C0E-BBF9-9F1BDC227E9D}" presName="cycleMatrixDiagram" presStyleCnt="0">
        <dgm:presLayoutVars>
          <dgm:chMax val="1"/>
          <dgm:dir/>
          <dgm:animLvl val="lvl"/>
          <dgm:resizeHandles val="exact"/>
        </dgm:presLayoutVars>
      </dgm:prSet>
      <dgm:spPr/>
      <dgm:t>
        <a:bodyPr/>
        <a:lstStyle/>
        <a:p>
          <a:endParaRPr lang="en-US"/>
        </a:p>
      </dgm:t>
    </dgm:pt>
    <dgm:pt modelId="{D334D7AE-E22F-4B70-BEC2-946E7A8CD604}" type="pres">
      <dgm:prSet presAssocID="{AB6C5B7C-F632-4C0E-BBF9-9F1BDC227E9D}" presName="children" presStyleCnt="0"/>
      <dgm:spPr/>
    </dgm:pt>
    <dgm:pt modelId="{A399BCDB-7790-4555-B58F-F4DD7056C3F8}" type="pres">
      <dgm:prSet presAssocID="{AB6C5B7C-F632-4C0E-BBF9-9F1BDC227E9D}" presName="child1group" presStyleCnt="0"/>
      <dgm:spPr/>
    </dgm:pt>
    <dgm:pt modelId="{E336A0B4-E750-4C1B-9252-1BD37FCD5A24}" type="pres">
      <dgm:prSet presAssocID="{AB6C5B7C-F632-4C0E-BBF9-9F1BDC227E9D}" presName="child1" presStyleLbl="bgAcc1" presStyleIdx="0" presStyleCnt="4"/>
      <dgm:spPr/>
      <dgm:t>
        <a:bodyPr/>
        <a:lstStyle/>
        <a:p>
          <a:endParaRPr lang="en-US"/>
        </a:p>
      </dgm:t>
    </dgm:pt>
    <dgm:pt modelId="{2B05A26A-2CB8-4F13-9DC9-6F4B894E2C63}" type="pres">
      <dgm:prSet presAssocID="{AB6C5B7C-F632-4C0E-BBF9-9F1BDC227E9D}" presName="child1Text" presStyleLbl="bgAcc1" presStyleIdx="0" presStyleCnt="4">
        <dgm:presLayoutVars>
          <dgm:bulletEnabled val="1"/>
        </dgm:presLayoutVars>
      </dgm:prSet>
      <dgm:spPr/>
      <dgm:t>
        <a:bodyPr/>
        <a:lstStyle/>
        <a:p>
          <a:endParaRPr lang="en-US"/>
        </a:p>
      </dgm:t>
    </dgm:pt>
    <dgm:pt modelId="{387AF637-E8F4-4C9B-981A-323204C77DF8}" type="pres">
      <dgm:prSet presAssocID="{AB6C5B7C-F632-4C0E-BBF9-9F1BDC227E9D}" presName="child2group" presStyleCnt="0"/>
      <dgm:spPr/>
    </dgm:pt>
    <dgm:pt modelId="{94A26431-CAC3-48F3-A228-2BC7786B44A3}" type="pres">
      <dgm:prSet presAssocID="{AB6C5B7C-F632-4C0E-BBF9-9F1BDC227E9D}" presName="child2" presStyleLbl="bgAcc1" presStyleIdx="1" presStyleCnt="4"/>
      <dgm:spPr/>
      <dgm:t>
        <a:bodyPr/>
        <a:lstStyle/>
        <a:p>
          <a:endParaRPr lang="en-US"/>
        </a:p>
      </dgm:t>
    </dgm:pt>
    <dgm:pt modelId="{D3FB5EDD-69F4-4ACC-B25C-9741FB6D3964}" type="pres">
      <dgm:prSet presAssocID="{AB6C5B7C-F632-4C0E-BBF9-9F1BDC227E9D}" presName="child2Text" presStyleLbl="bgAcc1" presStyleIdx="1" presStyleCnt="4">
        <dgm:presLayoutVars>
          <dgm:bulletEnabled val="1"/>
        </dgm:presLayoutVars>
      </dgm:prSet>
      <dgm:spPr/>
      <dgm:t>
        <a:bodyPr/>
        <a:lstStyle/>
        <a:p>
          <a:endParaRPr lang="en-US"/>
        </a:p>
      </dgm:t>
    </dgm:pt>
    <dgm:pt modelId="{2D879BBD-5BA5-4263-AA1A-013062CD31FE}" type="pres">
      <dgm:prSet presAssocID="{AB6C5B7C-F632-4C0E-BBF9-9F1BDC227E9D}" presName="child3group" presStyleCnt="0"/>
      <dgm:spPr/>
    </dgm:pt>
    <dgm:pt modelId="{FB43910F-5735-4CEC-BCC8-B9AED031D06A}" type="pres">
      <dgm:prSet presAssocID="{AB6C5B7C-F632-4C0E-BBF9-9F1BDC227E9D}" presName="child3" presStyleLbl="bgAcc1" presStyleIdx="2" presStyleCnt="4"/>
      <dgm:spPr/>
      <dgm:t>
        <a:bodyPr/>
        <a:lstStyle/>
        <a:p>
          <a:endParaRPr lang="en-US"/>
        </a:p>
      </dgm:t>
    </dgm:pt>
    <dgm:pt modelId="{6A253E99-91DA-4821-B86D-56EB9ED61586}" type="pres">
      <dgm:prSet presAssocID="{AB6C5B7C-F632-4C0E-BBF9-9F1BDC227E9D}" presName="child3Text" presStyleLbl="bgAcc1" presStyleIdx="2" presStyleCnt="4">
        <dgm:presLayoutVars>
          <dgm:bulletEnabled val="1"/>
        </dgm:presLayoutVars>
      </dgm:prSet>
      <dgm:spPr/>
      <dgm:t>
        <a:bodyPr/>
        <a:lstStyle/>
        <a:p>
          <a:endParaRPr lang="en-US"/>
        </a:p>
      </dgm:t>
    </dgm:pt>
    <dgm:pt modelId="{89CD40B0-AC02-401C-B286-A21F0CCDEDDA}" type="pres">
      <dgm:prSet presAssocID="{AB6C5B7C-F632-4C0E-BBF9-9F1BDC227E9D}" presName="child4group" presStyleCnt="0"/>
      <dgm:spPr/>
    </dgm:pt>
    <dgm:pt modelId="{547A6612-60C5-4B36-8405-3E0673F0864A}" type="pres">
      <dgm:prSet presAssocID="{AB6C5B7C-F632-4C0E-BBF9-9F1BDC227E9D}" presName="child4" presStyleLbl="bgAcc1" presStyleIdx="3" presStyleCnt="4"/>
      <dgm:spPr/>
      <dgm:t>
        <a:bodyPr/>
        <a:lstStyle/>
        <a:p>
          <a:endParaRPr lang="en-US"/>
        </a:p>
      </dgm:t>
    </dgm:pt>
    <dgm:pt modelId="{7E1C54B6-703A-4944-ABF9-3EB1B698AF36}" type="pres">
      <dgm:prSet presAssocID="{AB6C5B7C-F632-4C0E-BBF9-9F1BDC227E9D}" presName="child4Text" presStyleLbl="bgAcc1" presStyleIdx="3" presStyleCnt="4">
        <dgm:presLayoutVars>
          <dgm:bulletEnabled val="1"/>
        </dgm:presLayoutVars>
      </dgm:prSet>
      <dgm:spPr/>
      <dgm:t>
        <a:bodyPr/>
        <a:lstStyle/>
        <a:p>
          <a:endParaRPr lang="en-US"/>
        </a:p>
      </dgm:t>
    </dgm:pt>
    <dgm:pt modelId="{2C27F194-6B1B-48C9-891C-5115238C6BDD}" type="pres">
      <dgm:prSet presAssocID="{AB6C5B7C-F632-4C0E-BBF9-9F1BDC227E9D}" presName="childPlaceholder" presStyleCnt="0"/>
      <dgm:spPr/>
    </dgm:pt>
    <dgm:pt modelId="{B0F91FFA-3566-4F5D-9381-B46DD7A20386}" type="pres">
      <dgm:prSet presAssocID="{AB6C5B7C-F632-4C0E-BBF9-9F1BDC227E9D}" presName="circle" presStyleCnt="0"/>
      <dgm:spPr/>
    </dgm:pt>
    <dgm:pt modelId="{C5B81AFC-48FD-4C8B-B5C9-B7858DC86A84}" type="pres">
      <dgm:prSet presAssocID="{AB6C5B7C-F632-4C0E-BBF9-9F1BDC227E9D}" presName="quadrant1" presStyleLbl="node1" presStyleIdx="0" presStyleCnt="4">
        <dgm:presLayoutVars>
          <dgm:chMax val="1"/>
          <dgm:bulletEnabled val="1"/>
        </dgm:presLayoutVars>
      </dgm:prSet>
      <dgm:spPr/>
      <dgm:t>
        <a:bodyPr/>
        <a:lstStyle/>
        <a:p>
          <a:endParaRPr lang="en-US"/>
        </a:p>
      </dgm:t>
    </dgm:pt>
    <dgm:pt modelId="{05DB6009-32EB-4CE0-B2DC-C3C443386E67}" type="pres">
      <dgm:prSet presAssocID="{AB6C5B7C-F632-4C0E-BBF9-9F1BDC227E9D}" presName="quadrant2" presStyleLbl="node1" presStyleIdx="1" presStyleCnt="4">
        <dgm:presLayoutVars>
          <dgm:chMax val="1"/>
          <dgm:bulletEnabled val="1"/>
        </dgm:presLayoutVars>
      </dgm:prSet>
      <dgm:spPr/>
      <dgm:t>
        <a:bodyPr/>
        <a:lstStyle/>
        <a:p>
          <a:endParaRPr lang="en-US"/>
        </a:p>
      </dgm:t>
    </dgm:pt>
    <dgm:pt modelId="{A279E70B-FE5A-421F-8C9A-BB29452F61A7}" type="pres">
      <dgm:prSet presAssocID="{AB6C5B7C-F632-4C0E-BBF9-9F1BDC227E9D}" presName="quadrant3" presStyleLbl="node1" presStyleIdx="2" presStyleCnt="4">
        <dgm:presLayoutVars>
          <dgm:chMax val="1"/>
          <dgm:bulletEnabled val="1"/>
        </dgm:presLayoutVars>
      </dgm:prSet>
      <dgm:spPr/>
      <dgm:t>
        <a:bodyPr/>
        <a:lstStyle/>
        <a:p>
          <a:endParaRPr lang="en-US"/>
        </a:p>
      </dgm:t>
    </dgm:pt>
    <dgm:pt modelId="{A2370E1E-36A0-4D5C-84CF-F51A00FCE2DF}" type="pres">
      <dgm:prSet presAssocID="{AB6C5B7C-F632-4C0E-BBF9-9F1BDC227E9D}" presName="quadrant4" presStyleLbl="node1" presStyleIdx="3" presStyleCnt="4">
        <dgm:presLayoutVars>
          <dgm:chMax val="1"/>
          <dgm:bulletEnabled val="1"/>
        </dgm:presLayoutVars>
      </dgm:prSet>
      <dgm:spPr/>
      <dgm:t>
        <a:bodyPr/>
        <a:lstStyle/>
        <a:p>
          <a:endParaRPr lang="en-US"/>
        </a:p>
      </dgm:t>
    </dgm:pt>
    <dgm:pt modelId="{4EE96C60-8438-4A7B-B4D5-ABCACA8E3852}" type="pres">
      <dgm:prSet presAssocID="{AB6C5B7C-F632-4C0E-BBF9-9F1BDC227E9D}" presName="quadrantPlaceholder" presStyleCnt="0"/>
      <dgm:spPr/>
    </dgm:pt>
    <dgm:pt modelId="{27C5FB94-0817-47BB-A4E1-61D25F443865}" type="pres">
      <dgm:prSet presAssocID="{AB6C5B7C-F632-4C0E-BBF9-9F1BDC227E9D}" presName="center1" presStyleLbl="fgShp" presStyleIdx="0" presStyleCnt="2"/>
      <dgm:spPr/>
    </dgm:pt>
    <dgm:pt modelId="{A68F265F-C8E8-44B1-B220-2046444902AB}" type="pres">
      <dgm:prSet presAssocID="{AB6C5B7C-F632-4C0E-BBF9-9F1BDC227E9D}" presName="center2" presStyleLbl="fgShp" presStyleIdx="1" presStyleCnt="2"/>
      <dgm:spPr/>
    </dgm:pt>
  </dgm:ptLst>
  <dgm:cxnLst>
    <dgm:cxn modelId="{612DBBEF-8BD8-4341-8C33-AFBFCB286E09}" srcId="{AB6C5B7C-F632-4C0E-BBF9-9F1BDC227E9D}" destId="{BDA375E1-13A1-4561-8629-5131C78B81BD}" srcOrd="3" destOrd="0" parTransId="{45BC7F8C-026D-48B9-9454-2642C04432CD}" sibTransId="{E4F062FF-D967-4305-93E1-DA88F67D19E6}"/>
    <dgm:cxn modelId="{6EF63938-D418-456D-AD16-A97687FE62FA}" type="presOf" srcId="{6990592A-4910-4F38-B6B7-1DEA6F34631E}" destId="{6A253E99-91DA-4821-B86D-56EB9ED61586}" srcOrd="1" destOrd="0" presId="urn:microsoft.com/office/officeart/2005/8/layout/cycle4#1"/>
    <dgm:cxn modelId="{7FA22974-53E9-42F3-914C-92A97DF166CE}" type="presOf" srcId="{BFFE126C-3984-490D-9426-384E9801403F}" destId="{05DB6009-32EB-4CE0-B2DC-C3C443386E67}" srcOrd="0" destOrd="0" presId="urn:microsoft.com/office/officeart/2005/8/layout/cycle4#1"/>
    <dgm:cxn modelId="{1002E74E-A374-46CD-A9EA-06F34A3D720C}" srcId="{AB6C5B7C-F632-4C0E-BBF9-9F1BDC227E9D}" destId="{BFFE126C-3984-490D-9426-384E9801403F}" srcOrd="1" destOrd="0" parTransId="{6BC5FA14-7D7B-420A-B5D8-2A0F37F13BDB}" sibTransId="{11884D0D-47E6-4F01-BA32-07B63B363FE8}"/>
    <dgm:cxn modelId="{A0E1FAF7-660A-408A-8C35-63F6073FC114}" srcId="{BFFE126C-3984-490D-9426-384E9801403F}" destId="{D5C8EA3B-4EA3-4323-8667-E1C84C54BCAA}" srcOrd="0" destOrd="0" parTransId="{6F0FDF48-426E-49FC-B76A-D13C323D9806}" sibTransId="{6CF75901-52C8-4351-8927-54EEA0BD8BD0}"/>
    <dgm:cxn modelId="{8199F08F-BCBD-446E-B9BA-70EECA840448}" srcId="{EB25A9E1-23E9-47FD-8B2C-8F1C65FCFB1E}" destId="{0C6FACA2-770A-427F-808B-C19009715BCA}" srcOrd="0" destOrd="0" parTransId="{082A5E5C-13DC-4346-9C1E-AF320234AF1C}" sibTransId="{69E01D7D-0B3A-45BA-81E0-6FC4A4A66701}"/>
    <dgm:cxn modelId="{B567B4A8-5F74-4015-9C10-38D7C8A13973}" type="presOf" srcId="{AB6C5B7C-F632-4C0E-BBF9-9F1BDC227E9D}" destId="{D30B3261-CC3E-42A1-957E-28375FBFAC14}" srcOrd="0" destOrd="0" presId="urn:microsoft.com/office/officeart/2005/8/layout/cycle4#1"/>
    <dgm:cxn modelId="{16FBACE0-3F8A-465F-B7E5-D7C3C734D45B}" srcId="{AB6C5B7C-F632-4C0E-BBF9-9F1BDC227E9D}" destId="{D847941B-92C6-4FC8-B079-78E6AEA694D8}" srcOrd="2" destOrd="0" parTransId="{73BAAB17-6AED-4549-9A4E-262B432D071A}" sibTransId="{32125B32-A484-4CB0-AD30-01F4C41DAC4F}"/>
    <dgm:cxn modelId="{73394C31-12F2-41AE-BFCA-469D87F6AC6D}" type="presOf" srcId="{632D7291-5A3D-402D-AA77-470EA4FCF3EE}" destId="{547A6612-60C5-4B36-8405-3E0673F0864A}" srcOrd="0" destOrd="0" presId="urn:microsoft.com/office/officeart/2005/8/layout/cycle4#1"/>
    <dgm:cxn modelId="{4C9AF042-F6BE-45F0-8309-6AE803DAFF73}" type="presOf" srcId="{EB25A9E1-23E9-47FD-8B2C-8F1C65FCFB1E}" destId="{C5B81AFC-48FD-4C8B-B5C9-B7858DC86A84}" srcOrd="0" destOrd="0" presId="urn:microsoft.com/office/officeart/2005/8/layout/cycle4#1"/>
    <dgm:cxn modelId="{A4E5177B-23E2-4768-BAE0-17BB5EB68F72}" srcId="{D847941B-92C6-4FC8-B079-78E6AEA694D8}" destId="{6990592A-4910-4F38-B6B7-1DEA6F34631E}" srcOrd="0" destOrd="0" parTransId="{5ECAA833-5FB5-4000-950F-5C8C1D7EFB95}" sibTransId="{64E99E10-8EC6-48EE-BD4B-6A10437B7953}"/>
    <dgm:cxn modelId="{B2D3FF53-DD16-49E0-BE6D-2B1B546A90F3}" type="presOf" srcId="{D847941B-92C6-4FC8-B079-78E6AEA694D8}" destId="{A279E70B-FE5A-421F-8C9A-BB29452F61A7}" srcOrd="0" destOrd="0" presId="urn:microsoft.com/office/officeart/2005/8/layout/cycle4#1"/>
    <dgm:cxn modelId="{3B5AB26C-CAD9-471D-95E5-A8744F69D3FE}" srcId="{BDA375E1-13A1-4561-8629-5131C78B81BD}" destId="{632D7291-5A3D-402D-AA77-470EA4FCF3EE}" srcOrd="0" destOrd="0" parTransId="{E3DE5A3D-5224-4BB3-B220-8C00B487B288}" sibTransId="{A7B3C924-E72C-40A7-A326-AF63CBEF04CB}"/>
    <dgm:cxn modelId="{1E95C8C9-063A-45B6-9ED4-DC054815F416}" type="presOf" srcId="{0C6FACA2-770A-427F-808B-C19009715BCA}" destId="{E336A0B4-E750-4C1B-9252-1BD37FCD5A24}" srcOrd="0" destOrd="0" presId="urn:microsoft.com/office/officeart/2005/8/layout/cycle4#1"/>
    <dgm:cxn modelId="{E4C39ADB-9675-440F-82F3-D4A0EFAD2FAD}" type="presOf" srcId="{BDA375E1-13A1-4561-8629-5131C78B81BD}" destId="{A2370E1E-36A0-4D5C-84CF-F51A00FCE2DF}" srcOrd="0" destOrd="0" presId="urn:microsoft.com/office/officeart/2005/8/layout/cycle4#1"/>
    <dgm:cxn modelId="{F44190F5-0E98-45DC-B36C-BD752557C71B}" type="presOf" srcId="{6990592A-4910-4F38-B6B7-1DEA6F34631E}" destId="{FB43910F-5735-4CEC-BCC8-B9AED031D06A}" srcOrd="0" destOrd="0" presId="urn:microsoft.com/office/officeart/2005/8/layout/cycle4#1"/>
    <dgm:cxn modelId="{A3846C20-437B-45E4-93BD-DDE8A5D5DB63}" type="presOf" srcId="{D5C8EA3B-4EA3-4323-8667-E1C84C54BCAA}" destId="{D3FB5EDD-69F4-4ACC-B25C-9741FB6D3964}" srcOrd="1" destOrd="0" presId="urn:microsoft.com/office/officeart/2005/8/layout/cycle4#1"/>
    <dgm:cxn modelId="{FCAB8CDF-C5EE-485E-A356-806F67BD9A00}" type="presOf" srcId="{0C6FACA2-770A-427F-808B-C19009715BCA}" destId="{2B05A26A-2CB8-4F13-9DC9-6F4B894E2C63}" srcOrd="1" destOrd="0" presId="urn:microsoft.com/office/officeart/2005/8/layout/cycle4#1"/>
    <dgm:cxn modelId="{F4BCE5E9-12C4-4491-92CF-F3E80796AF43}" type="presOf" srcId="{D5C8EA3B-4EA3-4323-8667-E1C84C54BCAA}" destId="{94A26431-CAC3-48F3-A228-2BC7786B44A3}" srcOrd="0" destOrd="0" presId="urn:microsoft.com/office/officeart/2005/8/layout/cycle4#1"/>
    <dgm:cxn modelId="{978E269A-30DA-491A-8740-11214CB777C1}" type="presOf" srcId="{632D7291-5A3D-402D-AA77-470EA4FCF3EE}" destId="{7E1C54B6-703A-4944-ABF9-3EB1B698AF36}" srcOrd="1" destOrd="0" presId="urn:microsoft.com/office/officeart/2005/8/layout/cycle4#1"/>
    <dgm:cxn modelId="{5BD0A387-572F-4A81-9118-01B401DBAB7A}" srcId="{AB6C5B7C-F632-4C0E-BBF9-9F1BDC227E9D}" destId="{EB25A9E1-23E9-47FD-8B2C-8F1C65FCFB1E}" srcOrd="0" destOrd="0" parTransId="{9E393D77-CA86-4B91-A669-D12782C91BD2}" sibTransId="{7440E206-85A2-4EAF-9DAA-567C9D0A541E}"/>
    <dgm:cxn modelId="{DB284EF7-F5B2-44FA-9E12-A351138608FE}" type="presParOf" srcId="{D30B3261-CC3E-42A1-957E-28375FBFAC14}" destId="{D334D7AE-E22F-4B70-BEC2-946E7A8CD604}" srcOrd="0" destOrd="0" presId="urn:microsoft.com/office/officeart/2005/8/layout/cycle4#1"/>
    <dgm:cxn modelId="{6BDE5F6A-CA96-43FF-A5E8-BAB81355E0D9}" type="presParOf" srcId="{D334D7AE-E22F-4B70-BEC2-946E7A8CD604}" destId="{A399BCDB-7790-4555-B58F-F4DD7056C3F8}" srcOrd="0" destOrd="0" presId="urn:microsoft.com/office/officeart/2005/8/layout/cycle4#1"/>
    <dgm:cxn modelId="{D943E5F2-8928-4AF3-B4EF-C9DEA6B98413}" type="presParOf" srcId="{A399BCDB-7790-4555-B58F-F4DD7056C3F8}" destId="{E336A0B4-E750-4C1B-9252-1BD37FCD5A24}" srcOrd="0" destOrd="0" presId="urn:microsoft.com/office/officeart/2005/8/layout/cycle4#1"/>
    <dgm:cxn modelId="{4E5D5713-7E66-4942-B3EE-6D6E2A4CCBC7}" type="presParOf" srcId="{A399BCDB-7790-4555-B58F-F4DD7056C3F8}" destId="{2B05A26A-2CB8-4F13-9DC9-6F4B894E2C63}" srcOrd="1" destOrd="0" presId="urn:microsoft.com/office/officeart/2005/8/layout/cycle4#1"/>
    <dgm:cxn modelId="{3DED4492-8381-45A5-85FD-B54BF6714477}" type="presParOf" srcId="{D334D7AE-E22F-4B70-BEC2-946E7A8CD604}" destId="{387AF637-E8F4-4C9B-981A-323204C77DF8}" srcOrd="1" destOrd="0" presId="urn:microsoft.com/office/officeart/2005/8/layout/cycle4#1"/>
    <dgm:cxn modelId="{206CF686-656D-42DB-BAE5-951D7C27CF84}" type="presParOf" srcId="{387AF637-E8F4-4C9B-981A-323204C77DF8}" destId="{94A26431-CAC3-48F3-A228-2BC7786B44A3}" srcOrd="0" destOrd="0" presId="urn:microsoft.com/office/officeart/2005/8/layout/cycle4#1"/>
    <dgm:cxn modelId="{B5B45FBD-26DD-4A15-A550-23F4595A45C2}" type="presParOf" srcId="{387AF637-E8F4-4C9B-981A-323204C77DF8}" destId="{D3FB5EDD-69F4-4ACC-B25C-9741FB6D3964}" srcOrd="1" destOrd="0" presId="urn:microsoft.com/office/officeart/2005/8/layout/cycle4#1"/>
    <dgm:cxn modelId="{1ECC125A-EDC4-4A30-B584-E0E5A126A80B}" type="presParOf" srcId="{D334D7AE-E22F-4B70-BEC2-946E7A8CD604}" destId="{2D879BBD-5BA5-4263-AA1A-013062CD31FE}" srcOrd="2" destOrd="0" presId="urn:microsoft.com/office/officeart/2005/8/layout/cycle4#1"/>
    <dgm:cxn modelId="{91D7D6B1-4F49-4CF0-962D-51AB0A08A7CC}" type="presParOf" srcId="{2D879BBD-5BA5-4263-AA1A-013062CD31FE}" destId="{FB43910F-5735-4CEC-BCC8-B9AED031D06A}" srcOrd="0" destOrd="0" presId="urn:microsoft.com/office/officeart/2005/8/layout/cycle4#1"/>
    <dgm:cxn modelId="{55F0D35A-9852-422E-9463-DD189D49E150}" type="presParOf" srcId="{2D879BBD-5BA5-4263-AA1A-013062CD31FE}" destId="{6A253E99-91DA-4821-B86D-56EB9ED61586}" srcOrd="1" destOrd="0" presId="urn:microsoft.com/office/officeart/2005/8/layout/cycle4#1"/>
    <dgm:cxn modelId="{A6B061CD-7D46-4737-BA42-0EE5C9CCABDE}" type="presParOf" srcId="{D334D7AE-E22F-4B70-BEC2-946E7A8CD604}" destId="{89CD40B0-AC02-401C-B286-A21F0CCDEDDA}" srcOrd="3" destOrd="0" presId="urn:microsoft.com/office/officeart/2005/8/layout/cycle4#1"/>
    <dgm:cxn modelId="{44A53228-5406-403C-9B07-135C835D3263}" type="presParOf" srcId="{89CD40B0-AC02-401C-B286-A21F0CCDEDDA}" destId="{547A6612-60C5-4B36-8405-3E0673F0864A}" srcOrd="0" destOrd="0" presId="urn:microsoft.com/office/officeart/2005/8/layout/cycle4#1"/>
    <dgm:cxn modelId="{7E0A0E7C-99BB-4BCD-A14B-7C30E5494EEA}" type="presParOf" srcId="{89CD40B0-AC02-401C-B286-A21F0CCDEDDA}" destId="{7E1C54B6-703A-4944-ABF9-3EB1B698AF36}" srcOrd="1" destOrd="0" presId="urn:microsoft.com/office/officeart/2005/8/layout/cycle4#1"/>
    <dgm:cxn modelId="{ED385800-FD4C-476D-83F6-00CCFADBE34C}" type="presParOf" srcId="{D334D7AE-E22F-4B70-BEC2-946E7A8CD604}" destId="{2C27F194-6B1B-48C9-891C-5115238C6BDD}" srcOrd="4" destOrd="0" presId="urn:microsoft.com/office/officeart/2005/8/layout/cycle4#1"/>
    <dgm:cxn modelId="{ADE13DB8-616A-44C1-8F72-F532C6BFDC4A}" type="presParOf" srcId="{D30B3261-CC3E-42A1-957E-28375FBFAC14}" destId="{B0F91FFA-3566-4F5D-9381-B46DD7A20386}" srcOrd="1" destOrd="0" presId="urn:microsoft.com/office/officeart/2005/8/layout/cycle4#1"/>
    <dgm:cxn modelId="{A132AFE9-DA67-43A2-BBAA-136CBD4F48EF}" type="presParOf" srcId="{B0F91FFA-3566-4F5D-9381-B46DD7A20386}" destId="{C5B81AFC-48FD-4C8B-B5C9-B7858DC86A84}" srcOrd="0" destOrd="0" presId="urn:microsoft.com/office/officeart/2005/8/layout/cycle4#1"/>
    <dgm:cxn modelId="{BA11DD31-102A-4A09-869B-F8E92A2C7B44}" type="presParOf" srcId="{B0F91FFA-3566-4F5D-9381-B46DD7A20386}" destId="{05DB6009-32EB-4CE0-B2DC-C3C443386E67}" srcOrd="1" destOrd="0" presId="urn:microsoft.com/office/officeart/2005/8/layout/cycle4#1"/>
    <dgm:cxn modelId="{06F03641-A5A6-489B-954C-C1E44A156612}" type="presParOf" srcId="{B0F91FFA-3566-4F5D-9381-B46DD7A20386}" destId="{A279E70B-FE5A-421F-8C9A-BB29452F61A7}" srcOrd="2" destOrd="0" presId="urn:microsoft.com/office/officeart/2005/8/layout/cycle4#1"/>
    <dgm:cxn modelId="{9DE91C12-D18A-4A19-896A-2ED812080F34}" type="presParOf" srcId="{B0F91FFA-3566-4F5D-9381-B46DD7A20386}" destId="{A2370E1E-36A0-4D5C-84CF-F51A00FCE2DF}" srcOrd="3" destOrd="0" presId="urn:microsoft.com/office/officeart/2005/8/layout/cycle4#1"/>
    <dgm:cxn modelId="{AC34A651-8C86-48E4-AC66-AD7F4584666B}" type="presParOf" srcId="{B0F91FFA-3566-4F5D-9381-B46DD7A20386}" destId="{4EE96C60-8438-4A7B-B4D5-ABCACA8E3852}" srcOrd="4" destOrd="0" presId="urn:microsoft.com/office/officeart/2005/8/layout/cycle4#1"/>
    <dgm:cxn modelId="{74BB0809-5FD6-4081-94EB-CC94D444DE08}" type="presParOf" srcId="{D30B3261-CC3E-42A1-957E-28375FBFAC14}" destId="{27C5FB94-0817-47BB-A4E1-61D25F443865}" srcOrd="2" destOrd="0" presId="urn:microsoft.com/office/officeart/2005/8/layout/cycle4#1"/>
    <dgm:cxn modelId="{4AA283F2-03EB-46EF-8459-EFEB513EFDF5}" type="presParOf" srcId="{D30B3261-CC3E-42A1-957E-28375FBFAC14}" destId="{A68F265F-C8E8-44B1-B220-2046444902AB}"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3910F-5735-4CEC-BCC8-B9AED031D06A}">
      <dsp:nvSpPr>
        <dsp:cNvPr id="0" name=""/>
        <dsp:cNvSpPr/>
      </dsp:nvSpPr>
      <dsp:spPr>
        <a:xfrm>
          <a:off x="4687519" y="3160775"/>
          <a:ext cx="2296210" cy="14874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Treat</a:t>
          </a:r>
          <a:endParaRPr lang="en-US" sz="1800" kern="1200" dirty="0"/>
        </a:p>
      </dsp:txBody>
      <dsp:txXfrm>
        <a:off x="5409056" y="3565305"/>
        <a:ext cx="1541999" cy="1050220"/>
      </dsp:txXfrm>
    </dsp:sp>
    <dsp:sp modelId="{547A6612-60C5-4B36-8405-3E0673F0864A}">
      <dsp:nvSpPr>
        <dsp:cNvPr id="0" name=""/>
        <dsp:cNvSpPr/>
      </dsp:nvSpPr>
      <dsp:spPr>
        <a:xfrm>
          <a:off x="941069" y="3160775"/>
          <a:ext cx="2296210" cy="14874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Debrief</a:t>
          </a:r>
          <a:endParaRPr lang="en-US" sz="1800" kern="1200" dirty="0"/>
        </a:p>
      </dsp:txBody>
      <dsp:txXfrm>
        <a:off x="973743" y="3565305"/>
        <a:ext cx="1541999" cy="1050220"/>
      </dsp:txXfrm>
    </dsp:sp>
    <dsp:sp modelId="{94A26431-CAC3-48F3-A228-2BC7786B44A3}">
      <dsp:nvSpPr>
        <dsp:cNvPr id="0" name=""/>
        <dsp:cNvSpPr/>
      </dsp:nvSpPr>
      <dsp:spPr>
        <a:xfrm>
          <a:off x="4687519" y="0"/>
          <a:ext cx="2296210" cy="14874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Recognize</a:t>
          </a:r>
          <a:endParaRPr lang="en-US" sz="1800" kern="1200" dirty="0"/>
        </a:p>
      </dsp:txBody>
      <dsp:txXfrm>
        <a:off x="5409056" y="32674"/>
        <a:ext cx="1541999" cy="1050220"/>
      </dsp:txXfrm>
    </dsp:sp>
    <dsp:sp modelId="{E336A0B4-E750-4C1B-9252-1BD37FCD5A24}">
      <dsp:nvSpPr>
        <dsp:cNvPr id="0" name=""/>
        <dsp:cNvSpPr/>
      </dsp:nvSpPr>
      <dsp:spPr>
        <a:xfrm>
          <a:off x="941069" y="0"/>
          <a:ext cx="2296210" cy="14874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Data</a:t>
          </a:r>
          <a:endParaRPr lang="en-US" sz="1800" kern="1200" dirty="0"/>
        </a:p>
      </dsp:txBody>
      <dsp:txXfrm>
        <a:off x="973743" y="32674"/>
        <a:ext cx="1541999" cy="1050220"/>
      </dsp:txXfrm>
    </dsp:sp>
    <dsp:sp modelId="{C5B81AFC-48FD-4C8B-B5C9-B7858DC86A84}">
      <dsp:nvSpPr>
        <dsp:cNvPr id="0" name=""/>
        <dsp:cNvSpPr/>
      </dsp:nvSpPr>
      <dsp:spPr>
        <a:xfrm>
          <a:off x="1903247" y="264947"/>
          <a:ext cx="2012670" cy="2012670"/>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kern="1200" dirty="0" smtClean="0"/>
            <a:t>Act</a:t>
          </a:r>
          <a:endParaRPr lang="en-US" sz="2900" kern="1200" dirty="0"/>
        </a:p>
      </dsp:txBody>
      <dsp:txXfrm>
        <a:off x="2492744" y="854444"/>
        <a:ext cx="1423173" cy="1423173"/>
      </dsp:txXfrm>
    </dsp:sp>
    <dsp:sp modelId="{05DB6009-32EB-4CE0-B2DC-C3C443386E67}">
      <dsp:nvSpPr>
        <dsp:cNvPr id="0" name=""/>
        <dsp:cNvSpPr/>
      </dsp:nvSpPr>
      <dsp:spPr>
        <a:xfrm rot="5400000">
          <a:off x="4008882" y="264947"/>
          <a:ext cx="2012670" cy="2012670"/>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kern="1200" dirty="0" smtClean="0"/>
            <a:t>Plan</a:t>
          </a:r>
          <a:endParaRPr lang="en-US" sz="2900" kern="1200" dirty="0"/>
        </a:p>
      </dsp:txBody>
      <dsp:txXfrm rot="-5400000">
        <a:off x="4008882" y="854444"/>
        <a:ext cx="1423173" cy="1423173"/>
      </dsp:txXfrm>
    </dsp:sp>
    <dsp:sp modelId="{A279E70B-FE5A-421F-8C9A-BB29452F61A7}">
      <dsp:nvSpPr>
        <dsp:cNvPr id="0" name=""/>
        <dsp:cNvSpPr/>
      </dsp:nvSpPr>
      <dsp:spPr>
        <a:xfrm rot="10800000">
          <a:off x="4008882" y="2370582"/>
          <a:ext cx="2012670" cy="2012670"/>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kern="1200" dirty="0" smtClean="0"/>
            <a:t>Do</a:t>
          </a:r>
          <a:endParaRPr lang="en-US" sz="2900" kern="1200" dirty="0"/>
        </a:p>
      </dsp:txBody>
      <dsp:txXfrm rot="10800000">
        <a:off x="4008882" y="2370582"/>
        <a:ext cx="1423173" cy="1423173"/>
      </dsp:txXfrm>
    </dsp:sp>
    <dsp:sp modelId="{A2370E1E-36A0-4D5C-84CF-F51A00FCE2DF}">
      <dsp:nvSpPr>
        <dsp:cNvPr id="0" name=""/>
        <dsp:cNvSpPr/>
      </dsp:nvSpPr>
      <dsp:spPr>
        <a:xfrm rot="16200000">
          <a:off x="1903247" y="2370582"/>
          <a:ext cx="2012670" cy="2012670"/>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kern="1200" dirty="0" smtClean="0"/>
            <a:t>Study</a:t>
          </a:r>
          <a:endParaRPr lang="en-US" sz="2900" kern="1200" dirty="0"/>
        </a:p>
      </dsp:txBody>
      <dsp:txXfrm rot="5400000">
        <a:off x="2492744" y="2370582"/>
        <a:ext cx="1423173" cy="1423173"/>
      </dsp:txXfrm>
    </dsp:sp>
    <dsp:sp modelId="{27C5FB94-0817-47BB-A4E1-61D25F443865}">
      <dsp:nvSpPr>
        <dsp:cNvPr id="0" name=""/>
        <dsp:cNvSpPr/>
      </dsp:nvSpPr>
      <dsp:spPr>
        <a:xfrm>
          <a:off x="3614947" y="1905762"/>
          <a:ext cx="694905" cy="604266"/>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8F265F-C8E8-44B1-B220-2046444902AB}">
      <dsp:nvSpPr>
        <dsp:cNvPr id="0" name=""/>
        <dsp:cNvSpPr/>
      </dsp:nvSpPr>
      <dsp:spPr>
        <a:xfrm rot="10800000">
          <a:off x="3614947" y="2138172"/>
          <a:ext cx="694905" cy="604266"/>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cs typeface="+mn-cs"/>
              </a:defRPr>
            </a:lvl1pPr>
          </a:lstStyle>
          <a:p>
            <a:pPr>
              <a:defRPr/>
            </a:pPr>
            <a:fld id="{A1234E4B-760D-4C12-91CE-F6FE2BFE65B3}" type="datetimeFigureOut">
              <a:rPr lang="en-US" altLang="ja-JP"/>
              <a:pPr>
                <a:defRPr/>
              </a:pPr>
              <a:t>2/22/2016</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799399BA-D265-4DD5-B172-CF7BBEF04538}" type="slidenum">
              <a:rPr lang="en-US" altLang="en-US"/>
              <a:pPr>
                <a:defRPr/>
              </a:pPr>
              <a:t>‹#›</a:t>
            </a:fld>
            <a:endParaRPr lang="en-US" altLang="en-US"/>
          </a:p>
        </p:txBody>
      </p:sp>
    </p:spTree>
    <p:extLst>
      <p:ext uri="{BB962C8B-B14F-4D97-AF65-F5344CB8AC3E}">
        <p14:creationId xmlns:p14="http://schemas.microsoft.com/office/powerpoint/2010/main" val="17201368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3667F1A6-D26A-435E-A6B9-71DCD84A0B24}" type="slidenum">
              <a:rPr lang="en-US" altLang="en-US">
                <a:latin typeface="Calibri" pitchFamily="34" charset="0"/>
              </a:rPr>
              <a:pPr/>
              <a:t>1</a:t>
            </a:fld>
            <a:endParaRPr lang="en-US" altLang="en-US">
              <a:latin typeface="Calibri" pitchFamily="34" charset="0"/>
            </a:endParaRPr>
          </a:p>
        </p:txBody>
      </p:sp>
    </p:spTree>
    <p:extLst>
      <p:ext uri="{BB962C8B-B14F-4D97-AF65-F5344CB8AC3E}">
        <p14:creationId xmlns:p14="http://schemas.microsoft.com/office/powerpoint/2010/main" val="3868136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Say:  </a:t>
            </a:r>
          </a:p>
          <a:p>
            <a:pPr eaLnBrk="1" hangingPunct="1">
              <a:spcBef>
                <a:spcPct val="0"/>
              </a:spcBef>
            </a:pPr>
            <a:r>
              <a:rPr lang="en-US" altLang="en-US" smtClean="0"/>
              <a:t>All with computers</a:t>
            </a:r>
          </a:p>
          <a:p>
            <a:pPr eaLnBrk="1" hangingPunct="1">
              <a:spcBef>
                <a:spcPct val="0"/>
              </a:spcBef>
            </a:pPr>
            <a:r>
              <a:rPr lang="en-US" altLang="en-US" smtClean="0"/>
              <a:t>(8 in all)</a:t>
            </a:r>
          </a:p>
          <a:p>
            <a:pPr eaLnBrk="1" hangingPunct="1">
              <a:spcBef>
                <a:spcPct val="0"/>
              </a:spcBef>
            </a:pPr>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828" indent="-285703">
              <a:defRPr sz="2400">
                <a:solidFill>
                  <a:schemeClr val="tx1"/>
                </a:solidFill>
                <a:latin typeface="Arial" panose="020B0604020202020204" pitchFamily="34" charset="0"/>
                <a:ea typeface="ＭＳ Ｐゴシック" panose="020B0600070205080204" pitchFamily="34" charset="-128"/>
              </a:defRPr>
            </a:lvl2pPr>
            <a:lvl3pPr marL="1142813" indent="-228562">
              <a:defRPr sz="2400">
                <a:solidFill>
                  <a:schemeClr val="tx1"/>
                </a:solidFill>
                <a:latin typeface="Arial" panose="020B0604020202020204" pitchFamily="34" charset="0"/>
                <a:ea typeface="ＭＳ Ｐゴシック" panose="020B0600070205080204" pitchFamily="34" charset="-128"/>
              </a:defRPr>
            </a:lvl3pPr>
            <a:lvl4pPr marL="1599937" indent="-228562">
              <a:defRPr sz="2400">
                <a:solidFill>
                  <a:schemeClr val="tx1"/>
                </a:solidFill>
                <a:latin typeface="Arial" panose="020B0604020202020204" pitchFamily="34" charset="0"/>
                <a:ea typeface="ＭＳ Ｐゴシック" panose="020B0600070205080204" pitchFamily="34" charset="-128"/>
              </a:defRPr>
            </a:lvl4pPr>
            <a:lvl5pPr marL="2057063" indent="-228562">
              <a:defRPr sz="2400">
                <a:solidFill>
                  <a:schemeClr val="tx1"/>
                </a:solidFill>
                <a:latin typeface="Arial" panose="020B0604020202020204" pitchFamily="34" charset="0"/>
                <a:ea typeface="ＭＳ Ｐゴシック" panose="020B0600070205080204" pitchFamily="34" charset="-128"/>
              </a:defRPr>
            </a:lvl5pPr>
            <a:lvl6pPr marL="2514187" indent="-228562"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312" indent="-228562"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8438" indent="-228562"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5562" indent="-228562"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290552B-8830-48B7-A5DD-74F8ABAA08A0}" type="slidenum">
              <a:rPr lang="en-US" altLang="en-US" sz="1200">
                <a:solidFill>
                  <a:prstClr val="black"/>
                </a:solidFill>
              </a:rPr>
              <a:pPr/>
              <a:t>18</a:t>
            </a:fld>
            <a:endParaRPr lang="en-US" altLang="en-US" sz="1200">
              <a:solidFill>
                <a:prstClr val="black"/>
              </a:solidFill>
            </a:endParaRPr>
          </a:p>
        </p:txBody>
      </p:sp>
    </p:spTree>
    <p:extLst>
      <p:ext uri="{BB962C8B-B14F-4D97-AF65-F5344CB8AC3E}">
        <p14:creationId xmlns:p14="http://schemas.microsoft.com/office/powerpoint/2010/main" val="3266264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828" indent="-285703">
              <a:defRPr sz="2400">
                <a:solidFill>
                  <a:schemeClr val="tx1"/>
                </a:solidFill>
                <a:latin typeface="Arial" panose="020B0604020202020204" pitchFamily="34" charset="0"/>
                <a:ea typeface="ＭＳ Ｐゴシック" panose="020B0600070205080204" pitchFamily="34" charset="-128"/>
              </a:defRPr>
            </a:lvl2pPr>
            <a:lvl3pPr marL="1142813" indent="-228562">
              <a:defRPr sz="2400">
                <a:solidFill>
                  <a:schemeClr val="tx1"/>
                </a:solidFill>
                <a:latin typeface="Arial" panose="020B0604020202020204" pitchFamily="34" charset="0"/>
                <a:ea typeface="ＭＳ Ｐゴシック" panose="020B0600070205080204" pitchFamily="34" charset="-128"/>
              </a:defRPr>
            </a:lvl3pPr>
            <a:lvl4pPr marL="1599937" indent="-228562">
              <a:defRPr sz="2400">
                <a:solidFill>
                  <a:schemeClr val="tx1"/>
                </a:solidFill>
                <a:latin typeface="Arial" panose="020B0604020202020204" pitchFamily="34" charset="0"/>
                <a:ea typeface="ＭＳ Ｐゴシック" panose="020B0600070205080204" pitchFamily="34" charset="-128"/>
              </a:defRPr>
            </a:lvl4pPr>
            <a:lvl5pPr marL="2057063" indent="-228562">
              <a:defRPr sz="2400">
                <a:solidFill>
                  <a:schemeClr val="tx1"/>
                </a:solidFill>
                <a:latin typeface="Arial" panose="020B0604020202020204" pitchFamily="34" charset="0"/>
                <a:ea typeface="ＭＳ Ｐゴシック" panose="020B0600070205080204" pitchFamily="34" charset="-128"/>
              </a:defRPr>
            </a:lvl5pPr>
            <a:lvl6pPr marL="2514187" indent="-228562"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312" indent="-228562"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8438" indent="-228562"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5562" indent="-228562"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FBEABDE-AA4B-4537-930B-926E83FA14D6}" type="slidenum">
              <a:rPr lang="en-US" altLang="en-US" sz="1200">
                <a:solidFill>
                  <a:prstClr val="black"/>
                </a:solidFill>
              </a:rPr>
              <a:pPr/>
              <a:t>19</a:t>
            </a:fld>
            <a:endParaRPr lang="en-US" altLang="en-US" sz="1200">
              <a:solidFill>
                <a:prstClr val="black"/>
              </a:solidFill>
            </a:endParaRPr>
          </a:p>
        </p:txBody>
      </p:sp>
    </p:spTree>
    <p:extLst>
      <p:ext uri="{BB962C8B-B14F-4D97-AF65-F5344CB8AC3E}">
        <p14:creationId xmlns:p14="http://schemas.microsoft.com/office/powerpoint/2010/main" val="3269564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838C66-CCB1-4854-A5B2-D09E1788A98A}"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440510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Say:  </a:t>
            </a:r>
          </a:p>
          <a:p>
            <a:pPr eaLnBrk="1" hangingPunct="1">
              <a:spcBef>
                <a:spcPct val="0"/>
              </a:spcBef>
            </a:pPr>
            <a:r>
              <a:rPr lang="en-US" altLang="en-US" smtClean="0"/>
              <a:t>Women’s Leadership Team hosted a party of appreciation:</a:t>
            </a:r>
          </a:p>
          <a:p>
            <a:pPr eaLnBrk="1" hangingPunct="1">
              <a:spcBef>
                <a:spcPct val="0"/>
              </a:spcBef>
            </a:pPr>
            <a:r>
              <a:rPr lang="en-US" altLang="en-US" smtClean="0"/>
              <a:t>Assistant Managers from L&amp;D and Mother/Baby</a:t>
            </a:r>
          </a:p>
          <a:p>
            <a:pPr eaLnBrk="1" hangingPunct="1">
              <a:spcBef>
                <a:spcPct val="0"/>
              </a:spcBef>
            </a:pPr>
            <a:r>
              <a:rPr lang="en-US" altLang="en-US" smtClean="0"/>
              <a:t>Introduced one another, shared, little education:</a:t>
            </a:r>
          </a:p>
          <a:p>
            <a:pPr eaLnBrk="1" hangingPunct="1">
              <a:spcBef>
                <a:spcPct val="0"/>
              </a:spcBef>
            </a:pPr>
            <a:r>
              <a:rPr lang="en-US" altLang="en-US" smtClean="0"/>
              <a:t>	</a:t>
            </a:r>
          </a:p>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828" indent="-285703">
              <a:defRPr sz="2400">
                <a:solidFill>
                  <a:schemeClr val="tx1"/>
                </a:solidFill>
                <a:latin typeface="Arial" panose="020B0604020202020204" pitchFamily="34" charset="0"/>
                <a:ea typeface="ＭＳ Ｐゴシック" panose="020B0600070205080204" pitchFamily="34" charset="-128"/>
              </a:defRPr>
            </a:lvl2pPr>
            <a:lvl3pPr marL="1142813" indent="-228562">
              <a:defRPr sz="2400">
                <a:solidFill>
                  <a:schemeClr val="tx1"/>
                </a:solidFill>
                <a:latin typeface="Arial" panose="020B0604020202020204" pitchFamily="34" charset="0"/>
                <a:ea typeface="ＭＳ Ｐゴシック" panose="020B0600070205080204" pitchFamily="34" charset="-128"/>
              </a:defRPr>
            </a:lvl3pPr>
            <a:lvl4pPr marL="1599937" indent="-228562">
              <a:defRPr sz="2400">
                <a:solidFill>
                  <a:schemeClr val="tx1"/>
                </a:solidFill>
                <a:latin typeface="Arial" panose="020B0604020202020204" pitchFamily="34" charset="0"/>
                <a:ea typeface="ＭＳ Ｐゴシック" panose="020B0600070205080204" pitchFamily="34" charset="-128"/>
              </a:defRPr>
            </a:lvl4pPr>
            <a:lvl5pPr marL="2057063" indent="-228562">
              <a:defRPr sz="2400">
                <a:solidFill>
                  <a:schemeClr val="tx1"/>
                </a:solidFill>
                <a:latin typeface="Arial" panose="020B0604020202020204" pitchFamily="34" charset="0"/>
                <a:ea typeface="ＭＳ Ｐゴシック" panose="020B0600070205080204" pitchFamily="34" charset="-128"/>
              </a:defRPr>
            </a:lvl5pPr>
            <a:lvl6pPr marL="2514187" indent="-228562"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312" indent="-228562"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8438" indent="-228562"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5562" indent="-228562"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3738945-5A61-467C-8D95-DBA7C921C665}" type="slidenum">
              <a:rPr lang="en-US" altLang="en-US" sz="1200">
                <a:solidFill>
                  <a:prstClr val="black"/>
                </a:solidFill>
              </a:rPr>
              <a:pPr/>
              <a:t>21</a:t>
            </a:fld>
            <a:endParaRPr lang="en-US" altLang="en-US" sz="1200">
              <a:solidFill>
                <a:prstClr val="black"/>
              </a:solidFill>
            </a:endParaRPr>
          </a:p>
        </p:txBody>
      </p:sp>
    </p:spTree>
    <p:extLst>
      <p:ext uri="{BB962C8B-B14F-4D97-AF65-F5344CB8AC3E}">
        <p14:creationId xmlns:p14="http://schemas.microsoft.com/office/powerpoint/2010/main" val="1720786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Say:</a:t>
            </a:r>
          </a:p>
          <a:p>
            <a:pPr eaLnBrk="1" hangingPunct="1">
              <a:spcBef>
                <a:spcPct val="0"/>
              </a:spcBef>
            </a:pPr>
            <a:r>
              <a:rPr lang="en-US" altLang="en-US" smtClean="0"/>
              <a:t>(as a group)</a:t>
            </a:r>
          </a:p>
          <a:p>
            <a:pPr eaLnBrk="1" hangingPunct="1">
              <a:spcBef>
                <a:spcPct val="0"/>
              </a:spcBef>
            </a:pPr>
            <a:r>
              <a:rPr lang="en-US" altLang="en-US" smtClean="0"/>
              <a:t>Active learning with case based scenario’s – based on the cases used for original learning modules.</a:t>
            </a:r>
          </a:p>
          <a:p>
            <a:pPr eaLnBrk="1" hangingPunct="1">
              <a:spcBef>
                <a:spcPct val="0"/>
              </a:spcBef>
            </a:pPr>
            <a:r>
              <a:rPr lang="en-US" altLang="en-US" smtClean="0"/>
              <a:t>Stress the teaming with someone from ‘not your unit’ aspects.</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828" indent="-285703">
              <a:defRPr sz="2400">
                <a:solidFill>
                  <a:schemeClr val="tx1"/>
                </a:solidFill>
                <a:latin typeface="Arial" panose="020B0604020202020204" pitchFamily="34" charset="0"/>
                <a:ea typeface="ＭＳ Ｐゴシック" panose="020B0600070205080204" pitchFamily="34" charset="-128"/>
              </a:defRPr>
            </a:lvl2pPr>
            <a:lvl3pPr marL="1142813" indent="-228562">
              <a:defRPr sz="2400">
                <a:solidFill>
                  <a:schemeClr val="tx1"/>
                </a:solidFill>
                <a:latin typeface="Arial" panose="020B0604020202020204" pitchFamily="34" charset="0"/>
                <a:ea typeface="ＭＳ Ｐゴシック" panose="020B0600070205080204" pitchFamily="34" charset="-128"/>
              </a:defRPr>
            </a:lvl3pPr>
            <a:lvl4pPr marL="1599937" indent="-228562">
              <a:defRPr sz="2400">
                <a:solidFill>
                  <a:schemeClr val="tx1"/>
                </a:solidFill>
                <a:latin typeface="Arial" panose="020B0604020202020204" pitchFamily="34" charset="0"/>
                <a:ea typeface="ＭＳ Ｐゴシック" panose="020B0600070205080204" pitchFamily="34" charset="-128"/>
              </a:defRPr>
            </a:lvl4pPr>
            <a:lvl5pPr marL="2057063" indent="-228562">
              <a:defRPr sz="2400">
                <a:solidFill>
                  <a:schemeClr val="tx1"/>
                </a:solidFill>
                <a:latin typeface="Arial" panose="020B0604020202020204" pitchFamily="34" charset="0"/>
                <a:ea typeface="ＭＳ Ｐゴシック" panose="020B0600070205080204" pitchFamily="34" charset="-128"/>
              </a:defRPr>
            </a:lvl5pPr>
            <a:lvl6pPr marL="2514187" indent="-228562"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312" indent="-228562"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8438" indent="-228562"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5562" indent="-228562"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74185F1-958E-47B6-9D5B-96259974A354}" type="slidenum">
              <a:rPr lang="en-US" altLang="en-US" sz="1200">
                <a:solidFill>
                  <a:prstClr val="black"/>
                </a:solidFill>
              </a:rPr>
              <a:pPr/>
              <a:t>22</a:t>
            </a:fld>
            <a:endParaRPr lang="en-US" altLang="en-US" sz="1200">
              <a:solidFill>
                <a:prstClr val="black"/>
              </a:solidFill>
            </a:endParaRPr>
          </a:p>
        </p:txBody>
      </p:sp>
    </p:spTree>
    <p:extLst>
      <p:ext uri="{BB962C8B-B14F-4D97-AF65-F5344CB8AC3E}">
        <p14:creationId xmlns:p14="http://schemas.microsoft.com/office/powerpoint/2010/main" val="4201161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838C66-CCB1-4854-A5B2-D09E1788A98A}"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729827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838C66-CCB1-4854-A5B2-D09E1788A98A}"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180246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838C66-CCB1-4854-A5B2-D09E1788A98A}"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931067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838C66-CCB1-4854-A5B2-D09E1788A98A}"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4048539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838C66-CCB1-4854-A5B2-D09E1788A98A}"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766150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EE33F94C-C7C4-40F1-8D43-2A90996B2406}" type="slidenum">
              <a:rPr lang="en-US" altLang="en-US">
                <a:latin typeface="Calibri" pitchFamily="34" charset="0"/>
              </a:rPr>
              <a:pPr/>
              <a:t>2</a:t>
            </a:fld>
            <a:endParaRPr lang="en-US" altLang="en-US">
              <a:latin typeface="Calibri" pitchFamily="34" charset="0"/>
            </a:endParaRPr>
          </a:p>
        </p:txBody>
      </p:sp>
    </p:spTree>
    <p:extLst>
      <p:ext uri="{BB962C8B-B14F-4D97-AF65-F5344CB8AC3E}">
        <p14:creationId xmlns:p14="http://schemas.microsoft.com/office/powerpoint/2010/main" val="1492808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838C66-CCB1-4854-A5B2-D09E1788A98A}"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944619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3012" name="Slide Number Placeholder 3"/>
          <p:cNvSpPr>
            <a:spLocks noGrp="1"/>
          </p:cNvSpPr>
          <p:nvPr>
            <p:ph type="sldNum" sz="quarter" idx="5"/>
          </p:nvPr>
        </p:nvSpPr>
        <p:spPr bwMode="auto">
          <a:noFill/>
          <a:ln>
            <a:miter lim="800000"/>
            <a:headEnd/>
            <a:tailEnd/>
          </a:ln>
        </p:spPr>
        <p:txBody>
          <a:bodyPr/>
          <a:lstStyle/>
          <a:p>
            <a:fld id="{1CA4096F-B92D-4172-A1C6-FC27B2CC564D}" type="slidenum">
              <a:rPr lang="en-US" altLang="en-US"/>
              <a:pPr/>
              <a:t>37</a:t>
            </a:fld>
            <a:endParaRPr lang="en-US" altLang="en-US"/>
          </a:p>
        </p:txBody>
      </p:sp>
    </p:spTree>
    <p:extLst>
      <p:ext uri="{BB962C8B-B14F-4D97-AF65-F5344CB8AC3E}">
        <p14:creationId xmlns:p14="http://schemas.microsoft.com/office/powerpoint/2010/main" val="2135146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3169A0-A7E7-FB4D-AE02-C11DE4C9A96B}" type="slidenum">
              <a:rPr lang="en-US" smtClean="0"/>
              <a:pPr/>
              <a:t>38</a:t>
            </a:fld>
            <a:endParaRPr lang="en-US"/>
          </a:p>
        </p:txBody>
      </p:sp>
    </p:spTree>
    <p:extLst>
      <p:ext uri="{BB962C8B-B14F-4D97-AF65-F5344CB8AC3E}">
        <p14:creationId xmlns:p14="http://schemas.microsoft.com/office/powerpoint/2010/main" val="2113138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3169A0-A7E7-FB4D-AE02-C11DE4C9A96B}" type="slidenum">
              <a:rPr lang="en-US" smtClean="0"/>
              <a:pPr/>
              <a:t>39</a:t>
            </a:fld>
            <a:endParaRPr lang="en-US"/>
          </a:p>
        </p:txBody>
      </p:sp>
    </p:spTree>
    <p:extLst>
      <p:ext uri="{BB962C8B-B14F-4D97-AF65-F5344CB8AC3E}">
        <p14:creationId xmlns:p14="http://schemas.microsoft.com/office/powerpoint/2010/main" val="3978181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3169A0-A7E7-FB4D-AE02-C11DE4C9A96B}" type="slidenum">
              <a:rPr lang="en-US" smtClean="0"/>
              <a:pPr/>
              <a:t>40</a:t>
            </a:fld>
            <a:endParaRPr lang="en-US"/>
          </a:p>
        </p:txBody>
      </p:sp>
    </p:spTree>
    <p:extLst>
      <p:ext uri="{BB962C8B-B14F-4D97-AF65-F5344CB8AC3E}">
        <p14:creationId xmlns:p14="http://schemas.microsoft.com/office/powerpoint/2010/main" val="2113138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206" eaLnBrk="0" hangingPunct="0">
              <a:defRPr>
                <a:solidFill>
                  <a:schemeClr val="tx1"/>
                </a:solidFill>
                <a:latin typeface="Arial Narrow" pitchFamily="34" charset="0"/>
                <a:cs typeface="Arial" charset="0"/>
              </a:defRPr>
            </a:lvl1pPr>
            <a:lvl2pPr marL="729057" indent="-280406" defTabSz="908206" eaLnBrk="0" hangingPunct="0">
              <a:defRPr>
                <a:solidFill>
                  <a:schemeClr val="tx1"/>
                </a:solidFill>
                <a:latin typeface="Arial Narrow" pitchFamily="34" charset="0"/>
                <a:cs typeface="Arial" charset="0"/>
              </a:defRPr>
            </a:lvl2pPr>
            <a:lvl3pPr marL="1121626" indent="-224325" defTabSz="908206" eaLnBrk="0" hangingPunct="0">
              <a:defRPr>
                <a:solidFill>
                  <a:schemeClr val="tx1"/>
                </a:solidFill>
                <a:latin typeface="Arial Narrow" pitchFamily="34" charset="0"/>
                <a:cs typeface="Arial" charset="0"/>
              </a:defRPr>
            </a:lvl3pPr>
            <a:lvl4pPr marL="1570276" indent="-224325" defTabSz="908206" eaLnBrk="0" hangingPunct="0">
              <a:defRPr>
                <a:solidFill>
                  <a:schemeClr val="tx1"/>
                </a:solidFill>
                <a:latin typeface="Arial Narrow" pitchFamily="34" charset="0"/>
                <a:cs typeface="Arial" charset="0"/>
              </a:defRPr>
            </a:lvl4pPr>
            <a:lvl5pPr marL="2018927" indent="-224325" defTabSz="908206" eaLnBrk="0" hangingPunct="0">
              <a:defRPr>
                <a:solidFill>
                  <a:schemeClr val="tx1"/>
                </a:solidFill>
                <a:latin typeface="Arial Narrow" pitchFamily="34" charset="0"/>
                <a:cs typeface="Arial" charset="0"/>
              </a:defRPr>
            </a:lvl5pPr>
            <a:lvl6pPr marL="2467577" indent="-224325" defTabSz="908206" eaLnBrk="0" fontAlgn="base" hangingPunct="0">
              <a:spcBef>
                <a:spcPct val="0"/>
              </a:spcBef>
              <a:spcAft>
                <a:spcPct val="0"/>
              </a:spcAft>
              <a:defRPr>
                <a:solidFill>
                  <a:schemeClr val="tx1"/>
                </a:solidFill>
                <a:latin typeface="Arial Narrow" pitchFamily="34" charset="0"/>
                <a:cs typeface="Arial" charset="0"/>
              </a:defRPr>
            </a:lvl6pPr>
            <a:lvl7pPr marL="2916227" indent="-224325" defTabSz="908206" eaLnBrk="0" fontAlgn="base" hangingPunct="0">
              <a:spcBef>
                <a:spcPct val="0"/>
              </a:spcBef>
              <a:spcAft>
                <a:spcPct val="0"/>
              </a:spcAft>
              <a:defRPr>
                <a:solidFill>
                  <a:schemeClr val="tx1"/>
                </a:solidFill>
                <a:latin typeface="Arial Narrow" pitchFamily="34" charset="0"/>
                <a:cs typeface="Arial" charset="0"/>
              </a:defRPr>
            </a:lvl7pPr>
            <a:lvl8pPr marL="3364878" indent="-224325" defTabSz="908206" eaLnBrk="0" fontAlgn="base" hangingPunct="0">
              <a:spcBef>
                <a:spcPct val="0"/>
              </a:spcBef>
              <a:spcAft>
                <a:spcPct val="0"/>
              </a:spcAft>
              <a:defRPr>
                <a:solidFill>
                  <a:schemeClr val="tx1"/>
                </a:solidFill>
                <a:latin typeface="Arial Narrow" pitchFamily="34" charset="0"/>
                <a:cs typeface="Arial" charset="0"/>
              </a:defRPr>
            </a:lvl8pPr>
            <a:lvl9pPr marL="3813528" indent="-224325" defTabSz="908206" eaLnBrk="0" fontAlgn="base" hangingPunct="0">
              <a:spcBef>
                <a:spcPct val="0"/>
              </a:spcBef>
              <a:spcAft>
                <a:spcPct val="0"/>
              </a:spcAft>
              <a:defRPr>
                <a:solidFill>
                  <a:schemeClr val="tx1"/>
                </a:solidFill>
                <a:latin typeface="Arial Narrow" pitchFamily="34" charset="0"/>
                <a:cs typeface="Arial" charset="0"/>
              </a:defRPr>
            </a:lvl9pPr>
          </a:lstStyle>
          <a:p>
            <a:pPr eaLnBrk="1" hangingPunct="1"/>
            <a:fld id="{3985F058-CD40-401E-AF0D-C626167AC882}" type="slidenum">
              <a:rPr lang="en-US">
                <a:solidFill>
                  <a:prstClr val="black"/>
                </a:solidFill>
                <a:latin typeface="Arial" charset="0"/>
              </a:rPr>
              <a:pPr eaLnBrk="1" hangingPunct="1"/>
              <a:t>6</a:t>
            </a:fld>
            <a:endParaRPr lang="en-US">
              <a:solidFill>
                <a:prstClr val="black"/>
              </a:solidFill>
              <a:latin typeface="Arial" charset="0"/>
            </a:endParaRPr>
          </a:p>
        </p:txBody>
      </p:sp>
      <p:sp>
        <p:nvSpPr>
          <p:cNvPr id="12291" name="Rectangle 2"/>
          <p:cNvSpPr>
            <a:spLocks noGrp="1" noRot="1" noChangeAspect="1" noChangeArrowheads="1" noTextEdit="1"/>
          </p:cNvSpPr>
          <p:nvPr>
            <p:ph type="sldImg"/>
          </p:nvPr>
        </p:nvSpPr>
        <p:spPr>
          <a:xfrm>
            <a:off x="1144588" y="687388"/>
            <a:ext cx="4570412" cy="3427412"/>
          </a:xfrm>
          <a:ln/>
        </p:spPr>
      </p:sp>
      <p:sp>
        <p:nvSpPr>
          <p:cNvPr id="122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734272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838C66-CCB1-4854-A5B2-D09E1788A98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20442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838C66-CCB1-4854-A5B2-D09E1788A98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530506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838C66-CCB1-4854-A5B2-D09E1788A98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654521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838C66-CCB1-4854-A5B2-D09E1788A98A}"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077707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838C66-CCB1-4854-A5B2-D09E1788A98A}"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805592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838C66-CCB1-4854-A5B2-D09E1788A98A}"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671242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0C53AD7-A772-4F83-850B-482C70935EA4}" type="datetime1">
              <a:rPr lang="en-US" altLang="ja-JP"/>
              <a:pPr>
                <a:defRPr/>
              </a:pPr>
              <a:t>2/22/2016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DD8331-DEC2-4D1E-95D5-94283CB87E4D}" type="slidenum">
              <a:rPr lang="en-US" altLang="en-US"/>
              <a:pPr>
                <a:defRPr/>
              </a:pPr>
              <a:t>‹#›</a:t>
            </a:fld>
            <a:endParaRPr lang="en-US" altLang="en-US"/>
          </a:p>
        </p:txBody>
      </p:sp>
    </p:spTree>
    <p:extLst>
      <p:ext uri="{BB962C8B-B14F-4D97-AF65-F5344CB8AC3E}">
        <p14:creationId xmlns:p14="http://schemas.microsoft.com/office/powerpoint/2010/main" val="943655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22490D-0CE4-426E-81CB-E242CE6E39A4}" type="datetime1">
              <a:rPr lang="en-US" altLang="ja-JP"/>
              <a:pPr>
                <a:defRPr/>
              </a:pPr>
              <a:t>2/22/2016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1ED56C-8F5E-4BF1-A54B-E96394A138E1}" type="slidenum">
              <a:rPr lang="en-US" altLang="en-US"/>
              <a:pPr>
                <a:defRPr/>
              </a:pPr>
              <a:t>‹#›</a:t>
            </a:fld>
            <a:endParaRPr lang="en-US" altLang="en-US"/>
          </a:p>
        </p:txBody>
      </p:sp>
    </p:spTree>
    <p:extLst>
      <p:ext uri="{BB962C8B-B14F-4D97-AF65-F5344CB8AC3E}">
        <p14:creationId xmlns:p14="http://schemas.microsoft.com/office/powerpoint/2010/main" val="3454335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E2C6C1-0ABC-4A83-A3E1-9B004532B0F2}" type="datetime1">
              <a:rPr lang="en-US" altLang="ja-JP"/>
              <a:pPr>
                <a:defRPr/>
              </a:pPr>
              <a:t>2/22/2016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659B1A-798E-4F1D-851E-F36AC3C874A2}" type="slidenum">
              <a:rPr lang="en-US" altLang="en-US"/>
              <a:pPr>
                <a:defRPr/>
              </a:pPr>
              <a:t>‹#›</a:t>
            </a:fld>
            <a:endParaRPr lang="en-US" altLang="en-US"/>
          </a:p>
        </p:txBody>
      </p:sp>
    </p:spTree>
    <p:extLst>
      <p:ext uri="{BB962C8B-B14F-4D97-AF65-F5344CB8AC3E}">
        <p14:creationId xmlns:p14="http://schemas.microsoft.com/office/powerpoint/2010/main" val="3581978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37224"/>
            <a:ext cx="7772400" cy="56323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34163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44159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4850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200329"/>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037568"/>
            <a:ext cx="7772400" cy="36933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28864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4873626"/>
            <a:ext cx="3810000" cy="19759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9600" y="4873626"/>
            <a:ext cx="3810000" cy="19759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1483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54408"/>
            <a:ext cx="8229600" cy="5632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50143"/>
            <a:ext cx="4040188" cy="4247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13942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750143"/>
            <a:ext cx="4041775" cy="4247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13942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4253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88380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1022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788771"/>
            <a:ext cx="3008313" cy="64633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180972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2862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00118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E67B97-2A19-4469-BBC1-5124779FD32E}" type="datetime1">
              <a:rPr lang="en-US" altLang="ja-JP"/>
              <a:pPr>
                <a:defRPr/>
              </a:pPr>
              <a:t>2/22/2016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EF23B2-1968-4158-BBF8-33ADF3172235}" type="slidenum">
              <a:rPr lang="en-US" altLang="en-US"/>
              <a:pPr>
                <a:defRPr/>
              </a:pPr>
              <a:t>‹#›</a:t>
            </a:fld>
            <a:endParaRPr lang="en-US" altLang="en-US"/>
          </a:p>
        </p:txBody>
      </p:sp>
    </p:spTree>
    <p:extLst>
      <p:ext uri="{BB962C8B-B14F-4D97-AF65-F5344CB8AC3E}">
        <p14:creationId xmlns:p14="http://schemas.microsoft.com/office/powerpoint/2010/main" val="352153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98007"/>
            <a:ext cx="5486400" cy="369332"/>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9"/>
            <a:ext cx="5486400" cy="5355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7"/>
            <a:ext cx="5486400" cy="2862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545464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837357" y="4873626"/>
            <a:ext cx="5392245" cy="1932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58034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6500" y="4076701"/>
            <a:ext cx="1597360" cy="2235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4847" y="4076701"/>
            <a:ext cx="2899255" cy="2235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38905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37224"/>
            <a:ext cx="7772400" cy="56323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44319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9CB29E19-F068-4DEB-81A6-C09C2C7EF734}" type="slidenum">
              <a:rPr lang="en-US"/>
              <a:pPr>
                <a:defRPr/>
              </a:pPr>
              <a:t>‹#›</a:t>
            </a:fld>
            <a:endParaRPr lang="en-US"/>
          </a:p>
        </p:txBody>
      </p:sp>
      <p:sp>
        <p:nvSpPr>
          <p:cNvPr id="5" name="Rectangle 42"/>
          <p:cNvSpPr>
            <a:spLocks noGrp="1" noChangeArrowheads="1"/>
          </p:cNvSpPr>
          <p:nvPr>
            <p:ph type="ftr" sz="quarter" idx="11"/>
          </p:nvPr>
        </p:nvSpPr>
        <p:spPr>
          <a:ln/>
        </p:spPr>
        <p:txBody>
          <a:bodyPr/>
          <a:lstStyle>
            <a:lvl1pPr>
              <a:defRPr/>
            </a:lvl1pPr>
          </a:lstStyle>
          <a:p>
            <a:pPr>
              <a:defRPr/>
            </a:pPr>
            <a:r>
              <a:rPr lang="en-US">
                <a:solidFill>
                  <a:srgbClr val="AAB198"/>
                </a:solidFill>
              </a:rPr>
              <a:t>|     © 2011 Kaiser Foundation Health Plan, Inc. For internal use only.</a:t>
            </a:r>
          </a:p>
        </p:txBody>
      </p:sp>
      <p:sp>
        <p:nvSpPr>
          <p:cNvPr id="6" name="Rectangle 43"/>
          <p:cNvSpPr>
            <a:spLocks noGrp="1" noChangeArrowheads="1"/>
          </p:cNvSpPr>
          <p:nvPr>
            <p:ph type="dt" sz="half" idx="12"/>
          </p:nvPr>
        </p:nvSpPr>
        <p:spPr>
          <a:ln/>
        </p:spPr>
        <p:txBody>
          <a:bodyPr/>
          <a:lstStyle>
            <a:lvl1pPr>
              <a:defRPr/>
            </a:lvl1pPr>
          </a:lstStyle>
          <a:p>
            <a:pPr>
              <a:defRPr/>
            </a:pPr>
            <a:fld id="{34A501A5-2280-4AD4-9F6B-0A5F20A1269F}" type="datetime4">
              <a:rPr lang="en-US">
                <a:solidFill>
                  <a:srgbClr val="AAB198"/>
                </a:solidFill>
              </a:rPr>
              <a:pPr>
                <a:defRPr/>
              </a:pPr>
              <a:t>February 22, 2016</a:t>
            </a:fld>
            <a:endParaRPr lang="en-US">
              <a:solidFill>
                <a:srgbClr val="AAB198"/>
              </a:solidFill>
            </a:endParaRPr>
          </a:p>
        </p:txBody>
      </p:sp>
    </p:spTree>
    <p:extLst>
      <p:ext uri="{BB962C8B-B14F-4D97-AF65-F5344CB8AC3E}">
        <p14:creationId xmlns:p14="http://schemas.microsoft.com/office/powerpoint/2010/main" val="1788594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69B01AC4-9148-46EB-9992-640D095B1C46}" type="slidenum">
              <a:rPr lang="en-US"/>
              <a:pPr>
                <a:defRPr/>
              </a:pPr>
              <a:t>‹#›</a:t>
            </a:fld>
            <a:endParaRPr lang="en-US"/>
          </a:p>
        </p:txBody>
      </p:sp>
      <p:sp>
        <p:nvSpPr>
          <p:cNvPr id="5" name="Rectangle 42"/>
          <p:cNvSpPr>
            <a:spLocks noGrp="1" noChangeArrowheads="1"/>
          </p:cNvSpPr>
          <p:nvPr>
            <p:ph type="ftr" sz="quarter" idx="11"/>
          </p:nvPr>
        </p:nvSpPr>
        <p:spPr>
          <a:ln/>
        </p:spPr>
        <p:txBody>
          <a:bodyPr/>
          <a:lstStyle>
            <a:lvl1pPr>
              <a:defRPr/>
            </a:lvl1pPr>
          </a:lstStyle>
          <a:p>
            <a:pPr>
              <a:defRPr/>
            </a:pPr>
            <a:r>
              <a:rPr lang="en-US">
                <a:solidFill>
                  <a:srgbClr val="AAB198"/>
                </a:solidFill>
              </a:rPr>
              <a:t>|     © 2011 Kaiser Foundation Health Plan, Inc. For internal use only.</a:t>
            </a:r>
          </a:p>
        </p:txBody>
      </p:sp>
      <p:sp>
        <p:nvSpPr>
          <p:cNvPr id="6" name="Rectangle 43"/>
          <p:cNvSpPr>
            <a:spLocks noGrp="1" noChangeArrowheads="1"/>
          </p:cNvSpPr>
          <p:nvPr>
            <p:ph type="dt" sz="half" idx="12"/>
          </p:nvPr>
        </p:nvSpPr>
        <p:spPr>
          <a:ln/>
        </p:spPr>
        <p:txBody>
          <a:bodyPr/>
          <a:lstStyle>
            <a:lvl1pPr>
              <a:defRPr/>
            </a:lvl1pPr>
          </a:lstStyle>
          <a:p>
            <a:pPr>
              <a:defRPr/>
            </a:pPr>
            <a:fld id="{7506EC59-7F87-4429-8801-57CAA14C068E}" type="datetime4">
              <a:rPr lang="en-US">
                <a:solidFill>
                  <a:srgbClr val="AAB198"/>
                </a:solidFill>
              </a:rPr>
              <a:pPr>
                <a:defRPr/>
              </a:pPr>
              <a:t>February 22, 2016</a:t>
            </a:fld>
            <a:endParaRPr lang="en-US">
              <a:solidFill>
                <a:srgbClr val="AAB198"/>
              </a:solidFill>
            </a:endParaRPr>
          </a:p>
        </p:txBody>
      </p:sp>
    </p:spTree>
    <p:extLst>
      <p:ext uri="{BB962C8B-B14F-4D97-AF65-F5344CB8AC3E}">
        <p14:creationId xmlns:p14="http://schemas.microsoft.com/office/powerpoint/2010/main" val="18189633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200329"/>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022182"/>
            <a:ext cx="7772400" cy="38472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066931D3-57C8-4517-AD8D-2B5DBB602AC4}" type="slidenum">
              <a:rPr lang="en-US"/>
              <a:pPr>
                <a:defRPr/>
              </a:pPr>
              <a:t>‹#›</a:t>
            </a:fld>
            <a:endParaRPr lang="en-US"/>
          </a:p>
        </p:txBody>
      </p:sp>
      <p:sp>
        <p:nvSpPr>
          <p:cNvPr id="5" name="Rectangle 42"/>
          <p:cNvSpPr>
            <a:spLocks noGrp="1" noChangeArrowheads="1"/>
          </p:cNvSpPr>
          <p:nvPr>
            <p:ph type="ftr" sz="quarter" idx="11"/>
          </p:nvPr>
        </p:nvSpPr>
        <p:spPr>
          <a:ln/>
        </p:spPr>
        <p:txBody>
          <a:bodyPr/>
          <a:lstStyle>
            <a:lvl1pPr>
              <a:defRPr/>
            </a:lvl1pPr>
          </a:lstStyle>
          <a:p>
            <a:pPr>
              <a:defRPr/>
            </a:pPr>
            <a:r>
              <a:rPr lang="en-US">
                <a:solidFill>
                  <a:srgbClr val="AAB198"/>
                </a:solidFill>
              </a:rPr>
              <a:t>|     © 2011 Kaiser Foundation Health Plan, Inc. For internal use only.</a:t>
            </a:r>
          </a:p>
        </p:txBody>
      </p:sp>
      <p:sp>
        <p:nvSpPr>
          <p:cNvPr id="6" name="Rectangle 43"/>
          <p:cNvSpPr>
            <a:spLocks noGrp="1" noChangeArrowheads="1"/>
          </p:cNvSpPr>
          <p:nvPr>
            <p:ph type="dt" sz="half" idx="12"/>
          </p:nvPr>
        </p:nvSpPr>
        <p:spPr>
          <a:ln/>
        </p:spPr>
        <p:txBody>
          <a:bodyPr/>
          <a:lstStyle>
            <a:lvl1pPr>
              <a:defRPr/>
            </a:lvl1pPr>
          </a:lstStyle>
          <a:p>
            <a:pPr>
              <a:defRPr/>
            </a:pPr>
            <a:fld id="{60573C0E-AD36-45DF-83DA-1078DF9F642A}" type="datetime4">
              <a:rPr lang="en-US">
                <a:solidFill>
                  <a:srgbClr val="AAB198"/>
                </a:solidFill>
              </a:rPr>
              <a:pPr>
                <a:defRPr/>
              </a:pPr>
              <a:t>February 22, 2016</a:t>
            </a:fld>
            <a:endParaRPr lang="en-US">
              <a:solidFill>
                <a:srgbClr val="AAB198"/>
              </a:solidFill>
            </a:endParaRPr>
          </a:p>
        </p:txBody>
      </p:sp>
    </p:spTree>
    <p:extLst>
      <p:ext uri="{BB962C8B-B14F-4D97-AF65-F5344CB8AC3E}">
        <p14:creationId xmlns:p14="http://schemas.microsoft.com/office/powerpoint/2010/main" val="27177095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36727"/>
            <a:ext cx="4038600" cy="251145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36727"/>
            <a:ext cx="4038600" cy="251145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56A7A0F6-8886-4072-BACD-8323260592D1}" type="slidenum">
              <a:rPr lang="en-US"/>
              <a:pPr>
                <a:defRPr/>
              </a:pPr>
              <a:t>‹#›</a:t>
            </a:fld>
            <a:endParaRPr lang="en-US"/>
          </a:p>
        </p:txBody>
      </p:sp>
      <p:sp>
        <p:nvSpPr>
          <p:cNvPr id="6" name="Rectangle 42"/>
          <p:cNvSpPr>
            <a:spLocks noGrp="1" noChangeArrowheads="1"/>
          </p:cNvSpPr>
          <p:nvPr>
            <p:ph type="ftr" sz="quarter" idx="11"/>
          </p:nvPr>
        </p:nvSpPr>
        <p:spPr>
          <a:ln/>
        </p:spPr>
        <p:txBody>
          <a:bodyPr/>
          <a:lstStyle>
            <a:lvl1pPr>
              <a:defRPr/>
            </a:lvl1pPr>
          </a:lstStyle>
          <a:p>
            <a:pPr>
              <a:defRPr/>
            </a:pPr>
            <a:r>
              <a:rPr lang="en-US">
                <a:solidFill>
                  <a:srgbClr val="AAB198"/>
                </a:solidFill>
              </a:rPr>
              <a:t>|     © 2011 Kaiser Foundation Health Plan, Inc. For internal use only.</a:t>
            </a:r>
          </a:p>
        </p:txBody>
      </p:sp>
      <p:sp>
        <p:nvSpPr>
          <p:cNvPr id="7" name="Rectangle 43"/>
          <p:cNvSpPr>
            <a:spLocks noGrp="1" noChangeArrowheads="1"/>
          </p:cNvSpPr>
          <p:nvPr>
            <p:ph type="dt" sz="half" idx="12"/>
          </p:nvPr>
        </p:nvSpPr>
        <p:spPr>
          <a:ln/>
        </p:spPr>
        <p:txBody>
          <a:bodyPr/>
          <a:lstStyle>
            <a:lvl1pPr>
              <a:defRPr/>
            </a:lvl1pPr>
          </a:lstStyle>
          <a:p>
            <a:pPr>
              <a:defRPr/>
            </a:pPr>
            <a:fld id="{730C3CDD-E391-418F-A32F-F540A59DAE17}" type="datetime4">
              <a:rPr lang="en-US">
                <a:solidFill>
                  <a:srgbClr val="AAB198"/>
                </a:solidFill>
              </a:rPr>
              <a:pPr>
                <a:defRPr/>
              </a:pPr>
              <a:t>February 22, 2016</a:t>
            </a:fld>
            <a:endParaRPr lang="en-US">
              <a:solidFill>
                <a:srgbClr val="AAB198"/>
              </a:solidFill>
            </a:endParaRPr>
          </a:p>
        </p:txBody>
      </p:sp>
    </p:spTree>
    <p:extLst>
      <p:ext uri="{BB962C8B-B14F-4D97-AF65-F5344CB8AC3E}">
        <p14:creationId xmlns:p14="http://schemas.microsoft.com/office/powerpoint/2010/main" val="4939297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54408"/>
            <a:ext cx="8229600" cy="5632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31679"/>
            <a:ext cx="4040188" cy="44319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18435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731679"/>
            <a:ext cx="4041775" cy="44319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18435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3B87AA43-EA3D-48E0-9324-EF32D14F2FF4}" type="slidenum">
              <a:rPr lang="en-US"/>
              <a:pPr>
                <a:defRPr/>
              </a:pPr>
              <a:t>‹#›</a:t>
            </a:fld>
            <a:endParaRPr lang="en-US"/>
          </a:p>
        </p:txBody>
      </p:sp>
      <p:sp>
        <p:nvSpPr>
          <p:cNvPr id="8" name="Rectangle 42"/>
          <p:cNvSpPr>
            <a:spLocks noGrp="1" noChangeArrowheads="1"/>
          </p:cNvSpPr>
          <p:nvPr>
            <p:ph type="ftr" sz="quarter" idx="11"/>
          </p:nvPr>
        </p:nvSpPr>
        <p:spPr>
          <a:ln/>
        </p:spPr>
        <p:txBody>
          <a:bodyPr/>
          <a:lstStyle>
            <a:lvl1pPr>
              <a:defRPr/>
            </a:lvl1pPr>
          </a:lstStyle>
          <a:p>
            <a:pPr>
              <a:defRPr/>
            </a:pPr>
            <a:r>
              <a:rPr lang="en-US">
                <a:solidFill>
                  <a:srgbClr val="AAB198"/>
                </a:solidFill>
              </a:rPr>
              <a:t>|     © 2011 Kaiser Foundation Health Plan, Inc. For internal use only.</a:t>
            </a:r>
          </a:p>
        </p:txBody>
      </p:sp>
      <p:sp>
        <p:nvSpPr>
          <p:cNvPr id="9" name="Rectangle 43"/>
          <p:cNvSpPr>
            <a:spLocks noGrp="1" noChangeArrowheads="1"/>
          </p:cNvSpPr>
          <p:nvPr>
            <p:ph type="dt" sz="half" idx="12"/>
          </p:nvPr>
        </p:nvSpPr>
        <p:spPr>
          <a:ln/>
        </p:spPr>
        <p:txBody>
          <a:bodyPr/>
          <a:lstStyle>
            <a:lvl1pPr>
              <a:defRPr/>
            </a:lvl1pPr>
          </a:lstStyle>
          <a:p>
            <a:pPr>
              <a:defRPr/>
            </a:pPr>
            <a:fld id="{4DDEC26B-E229-4C2B-829E-8720708082E1}" type="datetime4">
              <a:rPr lang="en-US">
                <a:solidFill>
                  <a:srgbClr val="AAB198"/>
                </a:solidFill>
              </a:rPr>
              <a:pPr>
                <a:defRPr/>
              </a:pPr>
              <a:t>February 22, 2016</a:t>
            </a:fld>
            <a:endParaRPr lang="en-US">
              <a:solidFill>
                <a:srgbClr val="AAB198"/>
              </a:solidFill>
            </a:endParaRPr>
          </a:p>
        </p:txBody>
      </p:sp>
    </p:spTree>
    <p:extLst>
      <p:ext uri="{BB962C8B-B14F-4D97-AF65-F5344CB8AC3E}">
        <p14:creationId xmlns:p14="http://schemas.microsoft.com/office/powerpoint/2010/main" val="8405042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74A0E914-6FB7-4987-BC7E-06C88701F8CB}" type="slidenum">
              <a:rPr lang="en-US"/>
              <a:pPr>
                <a:defRPr/>
              </a:pPr>
              <a:t>‹#›</a:t>
            </a:fld>
            <a:endParaRPr lang="en-US"/>
          </a:p>
        </p:txBody>
      </p:sp>
      <p:sp>
        <p:nvSpPr>
          <p:cNvPr id="4" name="Rectangle 42"/>
          <p:cNvSpPr>
            <a:spLocks noGrp="1" noChangeArrowheads="1"/>
          </p:cNvSpPr>
          <p:nvPr>
            <p:ph type="ftr" sz="quarter" idx="11"/>
          </p:nvPr>
        </p:nvSpPr>
        <p:spPr>
          <a:ln/>
        </p:spPr>
        <p:txBody>
          <a:bodyPr/>
          <a:lstStyle>
            <a:lvl1pPr>
              <a:defRPr/>
            </a:lvl1pPr>
          </a:lstStyle>
          <a:p>
            <a:pPr>
              <a:defRPr/>
            </a:pPr>
            <a:r>
              <a:rPr lang="en-US">
                <a:solidFill>
                  <a:srgbClr val="AAB198"/>
                </a:solidFill>
              </a:rPr>
              <a:t>|     © 2011 Kaiser Foundation Health Plan, Inc. For internal use only.</a:t>
            </a:r>
          </a:p>
        </p:txBody>
      </p:sp>
      <p:sp>
        <p:nvSpPr>
          <p:cNvPr id="5" name="Rectangle 43"/>
          <p:cNvSpPr>
            <a:spLocks noGrp="1" noChangeArrowheads="1"/>
          </p:cNvSpPr>
          <p:nvPr>
            <p:ph type="dt" sz="half" idx="12"/>
          </p:nvPr>
        </p:nvSpPr>
        <p:spPr>
          <a:ln/>
        </p:spPr>
        <p:txBody>
          <a:bodyPr/>
          <a:lstStyle>
            <a:lvl1pPr>
              <a:defRPr/>
            </a:lvl1pPr>
          </a:lstStyle>
          <a:p>
            <a:pPr>
              <a:defRPr/>
            </a:pPr>
            <a:fld id="{A5095C29-FA5A-41EE-871A-C0595A0657A3}" type="datetime4">
              <a:rPr lang="en-US">
                <a:solidFill>
                  <a:srgbClr val="AAB198"/>
                </a:solidFill>
              </a:rPr>
              <a:pPr>
                <a:defRPr/>
              </a:pPr>
              <a:t>February 22, 2016</a:t>
            </a:fld>
            <a:endParaRPr lang="en-US">
              <a:solidFill>
                <a:srgbClr val="AAB198"/>
              </a:solidFill>
            </a:endParaRPr>
          </a:p>
        </p:txBody>
      </p:sp>
    </p:spTree>
    <p:extLst>
      <p:ext uri="{BB962C8B-B14F-4D97-AF65-F5344CB8AC3E}">
        <p14:creationId xmlns:p14="http://schemas.microsoft.com/office/powerpoint/2010/main" val="18938537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A2E33807-E924-48A4-9BBB-F2A96604E607}" type="slidenum">
              <a:rPr lang="en-US"/>
              <a:pPr>
                <a:defRPr/>
              </a:pPr>
              <a:t>‹#›</a:t>
            </a:fld>
            <a:endParaRPr lang="en-US"/>
          </a:p>
        </p:txBody>
      </p:sp>
      <p:sp>
        <p:nvSpPr>
          <p:cNvPr id="3" name="Rectangle 42"/>
          <p:cNvSpPr>
            <a:spLocks noGrp="1" noChangeArrowheads="1"/>
          </p:cNvSpPr>
          <p:nvPr>
            <p:ph type="ftr" sz="quarter" idx="11"/>
          </p:nvPr>
        </p:nvSpPr>
        <p:spPr>
          <a:ln/>
        </p:spPr>
        <p:txBody>
          <a:bodyPr/>
          <a:lstStyle>
            <a:lvl1pPr>
              <a:defRPr/>
            </a:lvl1pPr>
          </a:lstStyle>
          <a:p>
            <a:pPr>
              <a:defRPr/>
            </a:pPr>
            <a:r>
              <a:rPr lang="en-US">
                <a:solidFill>
                  <a:srgbClr val="AAB198"/>
                </a:solidFill>
              </a:rPr>
              <a:t>|     © 2011 Kaiser Foundation Health Plan, Inc. For internal use only.</a:t>
            </a:r>
          </a:p>
        </p:txBody>
      </p:sp>
      <p:sp>
        <p:nvSpPr>
          <p:cNvPr id="4" name="Rectangle 43"/>
          <p:cNvSpPr>
            <a:spLocks noGrp="1" noChangeArrowheads="1"/>
          </p:cNvSpPr>
          <p:nvPr>
            <p:ph type="dt" sz="half" idx="12"/>
          </p:nvPr>
        </p:nvSpPr>
        <p:spPr>
          <a:ln/>
        </p:spPr>
        <p:txBody>
          <a:bodyPr/>
          <a:lstStyle>
            <a:lvl1pPr>
              <a:defRPr/>
            </a:lvl1pPr>
          </a:lstStyle>
          <a:p>
            <a:pPr>
              <a:defRPr/>
            </a:pPr>
            <a:fld id="{BF4390A4-1DB7-45F3-BEA5-DF41D51C94B3}" type="datetime4">
              <a:rPr lang="en-US">
                <a:solidFill>
                  <a:srgbClr val="AAB198"/>
                </a:solidFill>
              </a:rPr>
              <a:pPr>
                <a:defRPr/>
              </a:pPr>
              <a:t>February 22, 2016</a:t>
            </a:fld>
            <a:endParaRPr lang="en-US">
              <a:solidFill>
                <a:srgbClr val="AAB198"/>
              </a:solidFill>
            </a:endParaRPr>
          </a:p>
        </p:txBody>
      </p:sp>
    </p:spTree>
    <p:extLst>
      <p:ext uri="{BB962C8B-B14F-4D97-AF65-F5344CB8AC3E}">
        <p14:creationId xmlns:p14="http://schemas.microsoft.com/office/powerpoint/2010/main" val="886026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8A51ED6-1809-467D-BA74-8EA1DF4B6FEF}" type="datetime1">
              <a:rPr lang="en-US" altLang="ja-JP"/>
              <a:pPr>
                <a:defRPr/>
              </a:pPr>
              <a:t>2/22/2016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AF8077-2CE4-4A8C-806A-F9B27078C005}" type="slidenum">
              <a:rPr lang="en-US" altLang="en-US"/>
              <a:pPr>
                <a:defRPr/>
              </a:pPr>
              <a:t>‹#›</a:t>
            </a:fld>
            <a:endParaRPr lang="en-US" altLang="en-US"/>
          </a:p>
        </p:txBody>
      </p:sp>
    </p:spTree>
    <p:extLst>
      <p:ext uri="{BB962C8B-B14F-4D97-AF65-F5344CB8AC3E}">
        <p14:creationId xmlns:p14="http://schemas.microsoft.com/office/powerpoint/2010/main" val="17350565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788771"/>
            <a:ext cx="3008313" cy="64633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2970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6E4595F1-6D02-40E9-8AE7-70EBD1B5C0BC}" type="slidenum">
              <a:rPr lang="en-US"/>
              <a:pPr>
                <a:defRPr/>
              </a:pPr>
              <a:t>‹#›</a:t>
            </a:fld>
            <a:endParaRPr lang="en-US"/>
          </a:p>
        </p:txBody>
      </p:sp>
      <p:sp>
        <p:nvSpPr>
          <p:cNvPr id="6" name="Rectangle 42"/>
          <p:cNvSpPr>
            <a:spLocks noGrp="1" noChangeArrowheads="1"/>
          </p:cNvSpPr>
          <p:nvPr>
            <p:ph type="ftr" sz="quarter" idx="11"/>
          </p:nvPr>
        </p:nvSpPr>
        <p:spPr>
          <a:ln/>
        </p:spPr>
        <p:txBody>
          <a:bodyPr/>
          <a:lstStyle>
            <a:lvl1pPr>
              <a:defRPr/>
            </a:lvl1pPr>
          </a:lstStyle>
          <a:p>
            <a:pPr>
              <a:defRPr/>
            </a:pPr>
            <a:r>
              <a:rPr lang="en-US">
                <a:solidFill>
                  <a:srgbClr val="AAB198"/>
                </a:solidFill>
              </a:rPr>
              <a:t>|     © 2011 Kaiser Foundation Health Plan, Inc. For internal use only.</a:t>
            </a:r>
          </a:p>
        </p:txBody>
      </p:sp>
      <p:sp>
        <p:nvSpPr>
          <p:cNvPr id="7" name="Rectangle 43"/>
          <p:cNvSpPr>
            <a:spLocks noGrp="1" noChangeArrowheads="1"/>
          </p:cNvSpPr>
          <p:nvPr>
            <p:ph type="dt" sz="half" idx="12"/>
          </p:nvPr>
        </p:nvSpPr>
        <p:spPr>
          <a:ln/>
        </p:spPr>
        <p:txBody>
          <a:bodyPr/>
          <a:lstStyle>
            <a:lvl1pPr>
              <a:defRPr/>
            </a:lvl1pPr>
          </a:lstStyle>
          <a:p>
            <a:pPr>
              <a:defRPr/>
            </a:pPr>
            <a:fld id="{7748F4A0-06ED-4F5E-8203-1AB81ED20D8D}" type="datetime4">
              <a:rPr lang="en-US">
                <a:solidFill>
                  <a:srgbClr val="AAB198"/>
                </a:solidFill>
              </a:rPr>
              <a:pPr>
                <a:defRPr/>
              </a:pPr>
              <a:t>February 22, 2016</a:t>
            </a:fld>
            <a:endParaRPr lang="en-US">
              <a:solidFill>
                <a:srgbClr val="AAB198"/>
              </a:solidFill>
            </a:endParaRPr>
          </a:p>
        </p:txBody>
      </p:sp>
    </p:spTree>
    <p:extLst>
      <p:ext uri="{BB962C8B-B14F-4D97-AF65-F5344CB8AC3E}">
        <p14:creationId xmlns:p14="http://schemas.microsoft.com/office/powerpoint/2010/main" val="36364118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98007"/>
            <a:ext cx="5486400" cy="369332"/>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8"/>
            <a:ext cx="5486400" cy="5601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2970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7FA58C59-6CF7-4C6F-B0A5-CB20A97DA34F}" type="slidenum">
              <a:rPr lang="en-US"/>
              <a:pPr>
                <a:defRPr/>
              </a:pPr>
              <a:t>‹#›</a:t>
            </a:fld>
            <a:endParaRPr lang="en-US"/>
          </a:p>
        </p:txBody>
      </p:sp>
      <p:sp>
        <p:nvSpPr>
          <p:cNvPr id="6" name="Rectangle 42"/>
          <p:cNvSpPr>
            <a:spLocks noGrp="1" noChangeArrowheads="1"/>
          </p:cNvSpPr>
          <p:nvPr>
            <p:ph type="ftr" sz="quarter" idx="11"/>
          </p:nvPr>
        </p:nvSpPr>
        <p:spPr>
          <a:ln/>
        </p:spPr>
        <p:txBody>
          <a:bodyPr/>
          <a:lstStyle>
            <a:lvl1pPr>
              <a:defRPr/>
            </a:lvl1pPr>
          </a:lstStyle>
          <a:p>
            <a:pPr>
              <a:defRPr/>
            </a:pPr>
            <a:r>
              <a:rPr lang="en-US">
                <a:solidFill>
                  <a:srgbClr val="AAB198"/>
                </a:solidFill>
              </a:rPr>
              <a:t>|     © 2011 Kaiser Foundation Health Plan, Inc. For internal use only.</a:t>
            </a:r>
          </a:p>
        </p:txBody>
      </p:sp>
      <p:sp>
        <p:nvSpPr>
          <p:cNvPr id="7" name="Rectangle 43"/>
          <p:cNvSpPr>
            <a:spLocks noGrp="1" noChangeArrowheads="1"/>
          </p:cNvSpPr>
          <p:nvPr>
            <p:ph type="dt" sz="half" idx="12"/>
          </p:nvPr>
        </p:nvSpPr>
        <p:spPr>
          <a:ln/>
        </p:spPr>
        <p:txBody>
          <a:bodyPr/>
          <a:lstStyle>
            <a:lvl1pPr>
              <a:defRPr/>
            </a:lvl1pPr>
          </a:lstStyle>
          <a:p>
            <a:pPr>
              <a:defRPr/>
            </a:pPr>
            <a:fld id="{60E01697-047B-474E-86FF-EA7DACBF9774}" type="datetime4">
              <a:rPr lang="en-US">
                <a:solidFill>
                  <a:srgbClr val="AAB198"/>
                </a:solidFill>
              </a:rPr>
              <a:pPr>
                <a:defRPr/>
              </a:pPr>
              <a:t>February 22, 2016</a:t>
            </a:fld>
            <a:endParaRPr lang="en-US">
              <a:solidFill>
                <a:srgbClr val="AAB198"/>
              </a:solidFill>
            </a:endParaRPr>
          </a:p>
        </p:txBody>
      </p:sp>
    </p:spTree>
    <p:extLst>
      <p:ext uri="{BB962C8B-B14F-4D97-AF65-F5344CB8AC3E}">
        <p14:creationId xmlns:p14="http://schemas.microsoft.com/office/powerpoint/2010/main" val="33845275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464381" y="1736727"/>
            <a:ext cx="3222421" cy="245810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1BFCF26F-EE9D-4B78-A252-E12EE4AC830C}" type="slidenum">
              <a:rPr lang="en-US"/>
              <a:pPr>
                <a:defRPr/>
              </a:pPr>
              <a:t>‹#›</a:t>
            </a:fld>
            <a:endParaRPr lang="en-US"/>
          </a:p>
        </p:txBody>
      </p:sp>
      <p:sp>
        <p:nvSpPr>
          <p:cNvPr id="5" name="Rectangle 42"/>
          <p:cNvSpPr>
            <a:spLocks noGrp="1" noChangeArrowheads="1"/>
          </p:cNvSpPr>
          <p:nvPr>
            <p:ph type="ftr" sz="quarter" idx="11"/>
          </p:nvPr>
        </p:nvSpPr>
        <p:spPr>
          <a:ln/>
        </p:spPr>
        <p:txBody>
          <a:bodyPr/>
          <a:lstStyle>
            <a:lvl1pPr>
              <a:defRPr/>
            </a:lvl1pPr>
          </a:lstStyle>
          <a:p>
            <a:pPr>
              <a:defRPr/>
            </a:pPr>
            <a:r>
              <a:rPr lang="en-US">
                <a:solidFill>
                  <a:srgbClr val="AAB198"/>
                </a:solidFill>
              </a:rPr>
              <a:t>|     © 2011 Kaiser Foundation Health Plan, Inc. For internal use only.</a:t>
            </a:r>
          </a:p>
        </p:txBody>
      </p:sp>
      <p:sp>
        <p:nvSpPr>
          <p:cNvPr id="6" name="Rectangle 43"/>
          <p:cNvSpPr>
            <a:spLocks noGrp="1" noChangeArrowheads="1"/>
          </p:cNvSpPr>
          <p:nvPr>
            <p:ph type="dt" sz="half" idx="12"/>
          </p:nvPr>
        </p:nvSpPr>
        <p:spPr>
          <a:ln/>
        </p:spPr>
        <p:txBody>
          <a:bodyPr/>
          <a:lstStyle>
            <a:lvl1pPr>
              <a:defRPr/>
            </a:lvl1pPr>
          </a:lstStyle>
          <a:p>
            <a:pPr>
              <a:defRPr/>
            </a:pPr>
            <a:fld id="{AD04993E-59B0-4E63-81BF-7EB0023C1EB3}" type="datetime4">
              <a:rPr lang="en-US">
                <a:solidFill>
                  <a:srgbClr val="AAB198"/>
                </a:solidFill>
              </a:rPr>
              <a:pPr>
                <a:defRPr/>
              </a:pPr>
              <a:t>February 22, 2016</a:t>
            </a:fld>
            <a:endParaRPr lang="en-US">
              <a:solidFill>
                <a:srgbClr val="AAB198"/>
              </a:solidFill>
            </a:endParaRPr>
          </a:p>
        </p:txBody>
      </p:sp>
    </p:spTree>
    <p:extLst>
      <p:ext uri="{BB962C8B-B14F-4D97-AF65-F5344CB8AC3E}">
        <p14:creationId xmlns:p14="http://schemas.microsoft.com/office/powerpoint/2010/main" val="18868145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4215"/>
            <a:ext cx="1126462" cy="2879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90221" y="684215"/>
            <a:ext cx="2286780" cy="2879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6D412CCB-D240-466E-A6BC-CE25C7B57EA9}" type="slidenum">
              <a:rPr lang="en-US"/>
              <a:pPr>
                <a:defRPr/>
              </a:pPr>
              <a:t>‹#›</a:t>
            </a:fld>
            <a:endParaRPr lang="en-US"/>
          </a:p>
        </p:txBody>
      </p:sp>
      <p:sp>
        <p:nvSpPr>
          <p:cNvPr id="5" name="Rectangle 42"/>
          <p:cNvSpPr>
            <a:spLocks noGrp="1" noChangeArrowheads="1"/>
          </p:cNvSpPr>
          <p:nvPr>
            <p:ph type="ftr" sz="quarter" idx="11"/>
          </p:nvPr>
        </p:nvSpPr>
        <p:spPr>
          <a:ln/>
        </p:spPr>
        <p:txBody>
          <a:bodyPr/>
          <a:lstStyle>
            <a:lvl1pPr>
              <a:defRPr/>
            </a:lvl1pPr>
          </a:lstStyle>
          <a:p>
            <a:pPr>
              <a:defRPr/>
            </a:pPr>
            <a:r>
              <a:rPr lang="en-US">
                <a:solidFill>
                  <a:srgbClr val="AAB198"/>
                </a:solidFill>
              </a:rPr>
              <a:t>|     © 2011 Kaiser Foundation Health Plan, Inc. For internal use only.</a:t>
            </a:r>
          </a:p>
        </p:txBody>
      </p:sp>
      <p:sp>
        <p:nvSpPr>
          <p:cNvPr id="6" name="Rectangle 43"/>
          <p:cNvSpPr>
            <a:spLocks noGrp="1" noChangeArrowheads="1"/>
          </p:cNvSpPr>
          <p:nvPr>
            <p:ph type="dt" sz="half" idx="12"/>
          </p:nvPr>
        </p:nvSpPr>
        <p:spPr>
          <a:ln/>
        </p:spPr>
        <p:txBody>
          <a:bodyPr/>
          <a:lstStyle>
            <a:lvl1pPr>
              <a:defRPr/>
            </a:lvl1pPr>
          </a:lstStyle>
          <a:p>
            <a:pPr>
              <a:defRPr/>
            </a:pPr>
            <a:fld id="{1B4D71DC-3F63-40C1-A0FD-75C10FD1037F}" type="datetime4">
              <a:rPr lang="en-US">
                <a:solidFill>
                  <a:srgbClr val="AAB198"/>
                </a:solidFill>
              </a:rPr>
              <a:pPr>
                <a:defRPr/>
              </a:pPr>
              <a:t>February 22, 2016</a:t>
            </a:fld>
            <a:endParaRPr lang="en-US">
              <a:solidFill>
                <a:srgbClr val="AAB198"/>
              </a:solidFill>
            </a:endParaRPr>
          </a:p>
        </p:txBody>
      </p:sp>
    </p:spTree>
    <p:extLst>
      <p:ext uri="{BB962C8B-B14F-4D97-AF65-F5344CB8AC3E}">
        <p14:creationId xmlns:p14="http://schemas.microsoft.com/office/powerpoint/2010/main" val="20126673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37224"/>
            <a:ext cx="7772400" cy="56323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44319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E2C54668-6C82-4223-8064-DAA4F245C8D0}" type="slidenum">
              <a:rPr lang="en-US"/>
              <a:pPr>
                <a:defRPr/>
              </a:pPr>
              <a:t>‹#›</a:t>
            </a:fld>
            <a:endParaRPr lang="en-US"/>
          </a:p>
        </p:txBody>
      </p:sp>
      <p:sp>
        <p:nvSpPr>
          <p:cNvPr id="5" name="Rectangle 42"/>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6" name="Rectangle 43"/>
          <p:cNvSpPr>
            <a:spLocks noGrp="1" noChangeArrowheads="1"/>
          </p:cNvSpPr>
          <p:nvPr>
            <p:ph type="dt" sz="half" idx="12"/>
          </p:nvPr>
        </p:nvSpPr>
        <p:spPr>
          <a:ln/>
        </p:spPr>
        <p:txBody>
          <a:bodyPr/>
          <a:lstStyle>
            <a:lvl1pPr>
              <a:defRPr/>
            </a:lvl1pPr>
          </a:lstStyle>
          <a:p>
            <a:pPr>
              <a:defRPr/>
            </a:pPr>
            <a:fld id="{E7BF5B7D-4DA0-4B4B-9A09-95FF6E287712}" type="datetime4">
              <a:rPr lang="en-US"/>
              <a:pPr>
                <a:defRPr/>
              </a:pPr>
              <a:t>February 22, 2016</a:t>
            </a:fld>
            <a:endParaRPr lang="en-US"/>
          </a:p>
        </p:txBody>
      </p:sp>
    </p:spTree>
    <p:extLst>
      <p:ext uri="{BB962C8B-B14F-4D97-AF65-F5344CB8AC3E}">
        <p14:creationId xmlns:p14="http://schemas.microsoft.com/office/powerpoint/2010/main" val="19233865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275B43D2-615A-42AE-BC4D-76C828C658A7}" type="slidenum">
              <a:rPr lang="en-US"/>
              <a:pPr>
                <a:defRPr/>
              </a:pPr>
              <a:t>‹#›</a:t>
            </a:fld>
            <a:endParaRPr lang="en-US"/>
          </a:p>
        </p:txBody>
      </p:sp>
      <p:sp>
        <p:nvSpPr>
          <p:cNvPr id="5" name="Rectangle 42"/>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6" name="Rectangle 43"/>
          <p:cNvSpPr>
            <a:spLocks noGrp="1" noChangeArrowheads="1"/>
          </p:cNvSpPr>
          <p:nvPr>
            <p:ph type="dt" sz="half" idx="12"/>
          </p:nvPr>
        </p:nvSpPr>
        <p:spPr>
          <a:ln/>
        </p:spPr>
        <p:txBody>
          <a:bodyPr/>
          <a:lstStyle>
            <a:lvl1pPr>
              <a:defRPr/>
            </a:lvl1pPr>
          </a:lstStyle>
          <a:p>
            <a:pPr>
              <a:defRPr/>
            </a:pPr>
            <a:fld id="{9BB24D6A-0E71-4959-8268-1E394A1E9922}" type="datetime4">
              <a:rPr lang="en-US"/>
              <a:pPr>
                <a:defRPr/>
              </a:pPr>
              <a:t>February 22, 2016</a:t>
            </a:fld>
            <a:endParaRPr lang="en-US"/>
          </a:p>
        </p:txBody>
      </p:sp>
    </p:spTree>
    <p:extLst>
      <p:ext uri="{BB962C8B-B14F-4D97-AF65-F5344CB8AC3E}">
        <p14:creationId xmlns:p14="http://schemas.microsoft.com/office/powerpoint/2010/main" val="27711419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200329"/>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022182"/>
            <a:ext cx="7772400" cy="38472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F9525EC8-100B-434B-9DD8-ED3DE63A0E37}" type="slidenum">
              <a:rPr lang="en-US"/>
              <a:pPr>
                <a:defRPr/>
              </a:pPr>
              <a:t>‹#›</a:t>
            </a:fld>
            <a:endParaRPr lang="en-US"/>
          </a:p>
        </p:txBody>
      </p:sp>
      <p:sp>
        <p:nvSpPr>
          <p:cNvPr id="5" name="Rectangle 42"/>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6" name="Rectangle 43"/>
          <p:cNvSpPr>
            <a:spLocks noGrp="1" noChangeArrowheads="1"/>
          </p:cNvSpPr>
          <p:nvPr>
            <p:ph type="dt" sz="half" idx="12"/>
          </p:nvPr>
        </p:nvSpPr>
        <p:spPr>
          <a:ln/>
        </p:spPr>
        <p:txBody>
          <a:bodyPr/>
          <a:lstStyle>
            <a:lvl1pPr>
              <a:defRPr/>
            </a:lvl1pPr>
          </a:lstStyle>
          <a:p>
            <a:pPr>
              <a:defRPr/>
            </a:pPr>
            <a:fld id="{00DD8228-6DC3-4A9F-A3ED-33F9CB4B756E}" type="datetime4">
              <a:rPr lang="en-US"/>
              <a:pPr>
                <a:defRPr/>
              </a:pPr>
              <a:t>February 22, 2016</a:t>
            </a:fld>
            <a:endParaRPr lang="en-US"/>
          </a:p>
        </p:txBody>
      </p:sp>
    </p:spTree>
    <p:extLst>
      <p:ext uri="{BB962C8B-B14F-4D97-AF65-F5344CB8AC3E}">
        <p14:creationId xmlns:p14="http://schemas.microsoft.com/office/powerpoint/2010/main" val="24198173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36727"/>
            <a:ext cx="4038600" cy="251145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36727"/>
            <a:ext cx="4038600" cy="251145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F7CE6AB3-113A-42F1-AD24-FE0A80983902}" type="slidenum">
              <a:rPr lang="en-US"/>
              <a:pPr>
                <a:defRPr/>
              </a:pPr>
              <a:t>‹#›</a:t>
            </a:fld>
            <a:endParaRPr lang="en-US"/>
          </a:p>
        </p:txBody>
      </p:sp>
      <p:sp>
        <p:nvSpPr>
          <p:cNvPr id="6" name="Rectangle 42"/>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7" name="Rectangle 43"/>
          <p:cNvSpPr>
            <a:spLocks noGrp="1" noChangeArrowheads="1"/>
          </p:cNvSpPr>
          <p:nvPr>
            <p:ph type="dt" sz="half" idx="12"/>
          </p:nvPr>
        </p:nvSpPr>
        <p:spPr>
          <a:ln/>
        </p:spPr>
        <p:txBody>
          <a:bodyPr/>
          <a:lstStyle>
            <a:lvl1pPr>
              <a:defRPr/>
            </a:lvl1pPr>
          </a:lstStyle>
          <a:p>
            <a:pPr>
              <a:defRPr/>
            </a:pPr>
            <a:fld id="{45C5CD96-644F-4E24-87B9-B43AE26BD378}" type="datetime4">
              <a:rPr lang="en-US"/>
              <a:pPr>
                <a:defRPr/>
              </a:pPr>
              <a:t>February 22, 2016</a:t>
            </a:fld>
            <a:endParaRPr lang="en-US"/>
          </a:p>
        </p:txBody>
      </p:sp>
    </p:spTree>
    <p:extLst>
      <p:ext uri="{BB962C8B-B14F-4D97-AF65-F5344CB8AC3E}">
        <p14:creationId xmlns:p14="http://schemas.microsoft.com/office/powerpoint/2010/main" val="5952491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54408"/>
            <a:ext cx="8229600" cy="5632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31679"/>
            <a:ext cx="4040188" cy="44319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18435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731679"/>
            <a:ext cx="4041775" cy="44319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18435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61F8679D-72F2-495E-84DA-A63CC0F09226}" type="slidenum">
              <a:rPr lang="en-US"/>
              <a:pPr>
                <a:defRPr/>
              </a:pPr>
              <a:t>‹#›</a:t>
            </a:fld>
            <a:endParaRPr lang="en-US"/>
          </a:p>
        </p:txBody>
      </p:sp>
      <p:sp>
        <p:nvSpPr>
          <p:cNvPr id="8" name="Rectangle 42"/>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9" name="Rectangle 43"/>
          <p:cNvSpPr>
            <a:spLocks noGrp="1" noChangeArrowheads="1"/>
          </p:cNvSpPr>
          <p:nvPr>
            <p:ph type="dt" sz="half" idx="12"/>
          </p:nvPr>
        </p:nvSpPr>
        <p:spPr>
          <a:ln/>
        </p:spPr>
        <p:txBody>
          <a:bodyPr/>
          <a:lstStyle>
            <a:lvl1pPr>
              <a:defRPr/>
            </a:lvl1pPr>
          </a:lstStyle>
          <a:p>
            <a:pPr>
              <a:defRPr/>
            </a:pPr>
            <a:fld id="{60601B94-1A48-4749-A17B-278B929B49D4}" type="datetime4">
              <a:rPr lang="en-US"/>
              <a:pPr>
                <a:defRPr/>
              </a:pPr>
              <a:t>February 22, 2016</a:t>
            </a:fld>
            <a:endParaRPr lang="en-US"/>
          </a:p>
        </p:txBody>
      </p:sp>
    </p:spTree>
    <p:extLst>
      <p:ext uri="{BB962C8B-B14F-4D97-AF65-F5344CB8AC3E}">
        <p14:creationId xmlns:p14="http://schemas.microsoft.com/office/powerpoint/2010/main" val="6509070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76110DB1-B2FE-4238-AEEC-DE0496C28947}" type="slidenum">
              <a:rPr lang="en-US"/>
              <a:pPr>
                <a:defRPr/>
              </a:pPr>
              <a:t>‹#›</a:t>
            </a:fld>
            <a:endParaRPr lang="en-US"/>
          </a:p>
        </p:txBody>
      </p:sp>
      <p:sp>
        <p:nvSpPr>
          <p:cNvPr id="4" name="Rectangle 42"/>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5" name="Rectangle 43"/>
          <p:cNvSpPr>
            <a:spLocks noGrp="1" noChangeArrowheads="1"/>
          </p:cNvSpPr>
          <p:nvPr>
            <p:ph type="dt" sz="half" idx="12"/>
          </p:nvPr>
        </p:nvSpPr>
        <p:spPr>
          <a:ln/>
        </p:spPr>
        <p:txBody>
          <a:bodyPr/>
          <a:lstStyle>
            <a:lvl1pPr>
              <a:defRPr/>
            </a:lvl1pPr>
          </a:lstStyle>
          <a:p>
            <a:pPr>
              <a:defRPr/>
            </a:pPr>
            <a:fld id="{9AA19DE5-4C2F-4AB8-8043-A5A2DE2C94EE}" type="datetime4">
              <a:rPr lang="en-US"/>
              <a:pPr>
                <a:defRPr/>
              </a:pPr>
              <a:t>February 22, 2016</a:t>
            </a:fld>
            <a:endParaRPr lang="en-US"/>
          </a:p>
        </p:txBody>
      </p:sp>
    </p:spTree>
    <p:extLst>
      <p:ext uri="{BB962C8B-B14F-4D97-AF65-F5344CB8AC3E}">
        <p14:creationId xmlns:p14="http://schemas.microsoft.com/office/powerpoint/2010/main" val="283296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8D7BA54-BB09-45EF-8BE5-86E399F21075}" type="datetime1">
              <a:rPr lang="en-US" altLang="ja-JP"/>
              <a:pPr>
                <a:defRPr/>
              </a:pPr>
              <a:t>2/22/2016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B83E2C-C682-4CCB-812E-4FD1E6CD7EF7}" type="slidenum">
              <a:rPr lang="en-US" altLang="en-US"/>
              <a:pPr>
                <a:defRPr/>
              </a:pPr>
              <a:t>‹#›</a:t>
            </a:fld>
            <a:endParaRPr lang="en-US" altLang="en-US"/>
          </a:p>
        </p:txBody>
      </p:sp>
    </p:spTree>
    <p:extLst>
      <p:ext uri="{BB962C8B-B14F-4D97-AF65-F5344CB8AC3E}">
        <p14:creationId xmlns:p14="http://schemas.microsoft.com/office/powerpoint/2010/main" val="35057561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F8780972-CA4F-4B96-A286-8B07AB3B864B}" type="slidenum">
              <a:rPr lang="en-US"/>
              <a:pPr>
                <a:defRPr/>
              </a:pPr>
              <a:t>‹#›</a:t>
            </a:fld>
            <a:endParaRPr lang="en-US"/>
          </a:p>
        </p:txBody>
      </p:sp>
      <p:sp>
        <p:nvSpPr>
          <p:cNvPr id="3" name="Rectangle 42"/>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4" name="Rectangle 43"/>
          <p:cNvSpPr>
            <a:spLocks noGrp="1" noChangeArrowheads="1"/>
          </p:cNvSpPr>
          <p:nvPr>
            <p:ph type="dt" sz="half" idx="12"/>
          </p:nvPr>
        </p:nvSpPr>
        <p:spPr>
          <a:ln/>
        </p:spPr>
        <p:txBody>
          <a:bodyPr/>
          <a:lstStyle>
            <a:lvl1pPr>
              <a:defRPr/>
            </a:lvl1pPr>
          </a:lstStyle>
          <a:p>
            <a:pPr>
              <a:defRPr/>
            </a:pPr>
            <a:fld id="{11E404A7-1FE2-427B-8ADE-94D20CD6FB8B}" type="datetime4">
              <a:rPr lang="en-US"/>
              <a:pPr>
                <a:defRPr/>
              </a:pPr>
              <a:t>February 22, 2016</a:t>
            </a:fld>
            <a:endParaRPr lang="en-US"/>
          </a:p>
        </p:txBody>
      </p:sp>
    </p:spTree>
    <p:extLst>
      <p:ext uri="{BB962C8B-B14F-4D97-AF65-F5344CB8AC3E}">
        <p14:creationId xmlns:p14="http://schemas.microsoft.com/office/powerpoint/2010/main" val="32267144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788771"/>
            <a:ext cx="3008313" cy="64633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2970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9D4CC59C-5CF9-4F69-9E3B-916BD93F3670}" type="slidenum">
              <a:rPr lang="en-US"/>
              <a:pPr>
                <a:defRPr/>
              </a:pPr>
              <a:t>‹#›</a:t>
            </a:fld>
            <a:endParaRPr lang="en-US"/>
          </a:p>
        </p:txBody>
      </p:sp>
      <p:sp>
        <p:nvSpPr>
          <p:cNvPr id="6" name="Rectangle 42"/>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7" name="Rectangle 43"/>
          <p:cNvSpPr>
            <a:spLocks noGrp="1" noChangeArrowheads="1"/>
          </p:cNvSpPr>
          <p:nvPr>
            <p:ph type="dt" sz="half" idx="12"/>
          </p:nvPr>
        </p:nvSpPr>
        <p:spPr>
          <a:ln/>
        </p:spPr>
        <p:txBody>
          <a:bodyPr/>
          <a:lstStyle>
            <a:lvl1pPr>
              <a:defRPr/>
            </a:lvl1pPr>
          </a:lstStyle>
          <a:p>
            <a:pPr>
              <a:defRPr/>
            </a:pPr>
            <a:fld id="{9D2F328A-C4BD-499D-9EBC-3F26B0EE3D82}" type="datetime4">
              <a:rPr lang="en-US"/>
              <a:pPr>
                <a:defRPr/>
              </a:pPr>
              <a:t>February 22, 2016</a:t>
            </a:fld>
            <a:endParaRPr lang="en-US"/>
          </a:p>
        </p:txBody>
      </p:sp>
    </p:spTree>
    <p:extLst>
      <p:ext uri="{BB962C8B-B14F-4D97-AF65-F5344CB8AC3E}">
        <p14:creationId xmlns:p14="http://schemas.microsoft.com/office/powerpoint/2010/main" val="16715680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98007"/>
            <a:ext cx="5486400" cy="369332"/>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8"/>
            <a:ext cx="5486400" cy="5601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2970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8B30D140-614E-4983-A87D-BC43B64FCBBB}" type="slidenum">
              <a:rPr lang="en-US"/>
              <a:pPr>
                <a:defRPr/>
              </a:pPr>
              <a:t>‹#›</a:t>
            </a:fld>
            <a:endParaRPr lang="en-US"/>
          </a:p>
        </p:txBody>
      </p:sp>
      <p:sp>
        <p:nvSpPr>
          <p:cNvPr id="6" name="Rectangle 42"/>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7" name="Rectangle 43"/>
          <p:cNvSpPr>
            <a:spLocks noGrp="1" noChangeArrowheads="1"/>
          </p:cNvSpPr>
          <p:nvPr>
            <p:ph type="dt" sz="half" idx="12"/>
          </p:nvPr>
        </p:nvSpPr>
        <p:spPr>
          <a:ln/>
        </p:spPr>
        <p:txBody>
          <a:bodyPr/>
          <a:lstStyle>
            <a:lvl1pPr>
              <a:defRPr/>
            </a:lvl1pPr>
          </a:lstStyle>
          <a:p>
            <a:pPr>
              <a:defRPr/>
            </a:pPr>
            <a:fld id="{50BA5408-F9DE-4092-BE9A-15057DB1FCD9}" type="datetime4">
              <a:rPr lang="en-US"/>
              <a:pPr>
                <a:defRPr/>
              </a:pPr>
              <a:t>February 22, 2016</a:t>
            </a:fld>
            <a:endParaRPr lang="en-US"/>
          </a:p>
        </p:txBody>
      </p:sp>
    </p:spTree>
    <p:extLst>
      <p:ext uri="{BB962C8B-B14F-4D97-AF65-F5344CB8AC3E}">
        <p14:creationId xmlns:p14="http://schemas.microsoft.com/office/powerpoint/2010/main" val="30500363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464381" y="1736727"/>
            <a:ext cx="3222421" cy="245810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789D5579-53D4-4DFE-AF25-D853652DBE59}" type="slidenum">
              <a:rPr lang="en-US"/>
              <a:pPr>
                <a:defRPr/>
              </a:pPr>
              <a:t>‹#›</a:t>
            </a:fld>
            <a:endParaRPr lang="en-US"/>
          </a:p>
        </p:txBody>
      </p:sp>
      <p:sp>
        <p:nvSpPr>
          <p:cNvPr id="5" name="Rectangle 42"/>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6" name="Rectangle 43"/>
          <p:cNvSpPr>
            <a:spLocks noGrp="1" noChangeArrowheads="1"/>
          </p:cNvSpPr>
          <p:nvPr>
            <p:ph type="dt" sz="half" idx="12"/>
          </p:nvPr>
        </p:nvSpPr>
        <p:spPr>
          <a:ln/>
        </p:spPr>
        <p:txBody>
          <a:bodyPr/>
          <a:lstStyle>
            <a:lvl1pPr>
              <a:defRPr/>
            </a:lvl1pPr>
          </a:lstStyle>
          <a:p>
            <a:pPr>
              <a:defRPr/>
            </a:pPr>
            <a:fld id="{A71181F3-41C3-478E-A3B7-789C646F29D0}" type="datetime4">
              <a:rPr lang="en-US"/>
              <a:pPr>
                <a:defRPr/>
              </a:pPr>
              <a:t>February 22, 2016</a:t>
            </a:fld>
            <a:endParaRPr lang="en-US"/>
          </a:p>
        </p:txBody>
      </p:sp>
    </p:spTree>
    <p:extLst>
      <p:ext uri="{BB962C8B-B14F-4D97-AF65-F5344CB8AC3E}">
        <p14:creationId xmlns:p14="http://schemas.microsoft.com/office/powerpoint/2010/main" val="29148483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4215"/>
            <a:ext cx="1126462" cy="2879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90221" y="684215"/>
            <a:ext cx="2286780" cy="2879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A50EA434-A4D3-4070-B095-CE9A44DE0E0E}" type="slidenum">
              <a:rPr lang="en-US"/>
              <a:pPr>
                <a:defRPr/>
              </a:pPr>
              <a:t>‹#›</a:t>
            </a:fld>
            <a:endParaRPr lang="en-US"/>
          </a:p>
        </p:txBody>
      </p:sp>
      <p:sp>
        <p:nvSpPr>
          <p:cNvPr id="5" name="Rectangle 42"/>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6" name="Rectangle 43"/>
          <p:cNvSpPr>
            <a:spLocks noGrp="1" noChangeArrowheads="1"/>
          </p:cNvSpPr>
          <p:nvPr>
            <p:ph type="dt" sz="half" idx="12"/>
          </p:nvPr>
        </p:nvSpPr>
        <p:spPr>
          <a:ln/>
        </p:spPr>
        <p:txBody>
          <a:bodyPr/>
          <a:lstStyle>
            <a:lvl1pPr>
              <a:defRPr/>
            </a:lvl1pPr>
          </a:lstStyle>
          <a:p>
            <a:pPr>
              <a:defRPr/>
            </a:pPr>
            <a:fld id="{E147E044-AE8F-403A-9BAF-D32221D99866}" type="datetime4">
              <a:rPr lang="en-US"/>
              <a:pPr>
                <a:defRPr/>
              </a:pPr>
              <a:t>February 22, 2016</a:t>
            </a:fld>
            <a:endParaRPr lang="en-US"/>
          </a:p>
        </p:txBody>
      </p:sp>
    </p:spTree>
    <p:extLst>
      <p:ext uri="{BB962C8B-B14F-4D97-AF65-F5344CB8AC3E}">
        <p14:creationId xmlns:p14="http://schemas.microsoft.com/office/powerpoint/2010/main" val="6725024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F7B40D-70D1-45AB-B869-F1556F3226EA}" type="datetimeFigureOut">
              <a:rPr lang="en-US" smtClean="0">
                <a:solidFill>
                  <a:prstClr val="black">
                    <a:tint val="75000"/>
                  </a:prstClr>
                </a:solidFill>
              </a:rPr>
              <a:pPr/>
              <a:t>2/22/2016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F8DFC1-F1BD-4E47-A481-910164C187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2521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F7B40D-70D1-45AB-B869-F1556F3226EA}" type="datetimeFigureOut">
              <a:rPr lang="en-US" smtClean="0">
                <a:solidFill>
                  <a:prstClr val="black">
                    <a:tint val="75000"/>
                  </a:prstClr>
                </a:solidFill>
              </a:rPr>
              <a:pPr/>
              <a:t>2/22/2016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F8DFC1-F1BD-4E47-A481-910164C187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6411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F7B40D-70D1-45AB-B869-F1556F3226EA}" type="datetimeFigureOut">
              <a:rPr lang="en-US" smtClean="0">
                <a:solidFill>
                  <a:prstClr val="black">
                    <a:tint val="75000"/>
                  </a:prstClr>
                </a:solidFill>
              </a:rPr>
              <a:pPr/>
              <a:t>2/22/2016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F8DFC1-F1BD-4E47-A481-910164C187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0621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F7B40D-70D1-45AB-B869-F1556F3226EA}" type="datetimeFigureOut">
              <a:rPr lang="en-US" smtClean="0">
                <a:solidFill>
                  <a:prstClr val="black">
                    <a:tint val="75000"/>
                  </a:prstClr>
                </a:solidFill>
              </a:rPr>
              <a:pPr/>
              <a:t>2/22/2016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9F8DFC1-F1BD-4E47-A481-910164C187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93499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F7B40D-70D1-45AB-B869-F1556F3226EA}" type="datetimeFigureOut">
              <a:rPr lang="en-US" smtClean="0">
                <a:solidFill>
                  <a:prstClr val="black">
                    <a:tint val="75000"/>
                  </a:prstClr>
                </a:solidFill>
              </a:rPr>
              <a:pPr/>
              <a:t>2/22/2016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9F8DFC1-F1BD-4E47-A481-910164C187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319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FB19E3F-723A-48F5-86C3-1FB2ADC6C9E9}" type="datetime1">
              <a:rPr lang="en-US" altLang="ja-JP"/>
              <a:pPr>
                <a:defRPr/>
              </a:pPr>
              <a:t>2/22/2016</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EE2229A-B942-495A-807D-33D35310454B}" type="slidenum">
              <a:rPr lang="en-US" altLang="en-US"/>
              <a:pPr>
                <a:defRPr/>
              </a:pPr>
              <a:t>‹#›</a:t>
            </a:fld>
            <a:endParaRPr lang="en-US" altLang="en-US"/>
          </a:p>
        </p:txBody>
      </p:sp>
    </p:spTree>
    <p:extLst>
      <p:ext uri="{BB962C8B-B14F-4D97-AF65-F5344CB8AC3E}">
        <p14:creationId xmlns:p14="http://schemas.microsoft.com/office/powerpoint/2010/main" val="41379149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F7B40D-70D1-45AB-B869-F1556F3226EA}" type="datetimeFigureOut">
              <a:rPr lang="en-US" smtClean="0">
                <a:solidFill>
                  <a:prstClr val="black">
                    <a:tint val="75000"/>
                  </a:prstClr>
                </a:solidFill>
              </a:rPr>
              <a:pPr/>
              <a:t>2/22/2016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9F8DFC1-F1BD-4E47-A481-910164C187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95269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F7B40D-70D1-45AB-B869-F1556F3226EA}" type="datetimeFigureOut">
              <a:rPr lang="en-US" smtClean="0">
                <a:solidFill>
                  <a:prstClr val="black">
                    <a:tint val="75000"/>
                  </a:prstClr>
                </a:solidFill>
              </a:rPr>
              <a:pPr/>
              <a:t>2/22/2016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9F8DFC1-F1BD-4E47-A481-910164C187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3707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F7B40D-70D1-45AB-B869-F1556F3226EA}" type="datetimeFigureOut">
              <a:rPr lang="en-US" smtClean="0">
                <a:solidFill>
                  <a:prstClr val="black">
                    <a:tint val="75000"/>
                  </a:prstClr>
                </a:solidFill>
              </a:rPr>
              <a:pPr/>
              <a:t>2/22/2016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9F8DFC1-F1BD-4E47-A481-910164C187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1876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F7B40D-70D1-45AB-B869-F1556F3226EA}" type="datetimeFigureOut">
              <a:rPr lang="en-US" smtClean="0">
                <a:solidFill>
                  <a:prstClr val="black">
                    <a:tint val="75000"/>
                  </a:prstClr>
                </a:solidFill>
              </a:rPr>
              <a:pPr/>
              <a:t>2/22/2016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9F8DFC1-F1BD-4E47-A481-910164C187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19902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F7B40D-70D1-45AB-B869-F1556F3226EA}" type="datetimeFigureOut">
              <a:rPr lang="en-US" smtClean="0">
                <a:solidFill>
                  <a:prstClr val="black">
                    <a:tint val="75000"/>
                  </a:prstClr>
                </a:solidFill>
              </a:rPr>
              <a:pPr/>
              <a:t>2/22/2016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F8DFC1-F1BD-4E47-A481-910164C187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2838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F7B40D-70D1-45AB-B869-F1556F3226EA}" type="datetimeFigureOut">
              <a:rPr lang="en-US" smtClean="0">
                <a:solidFill>
                  <a:prstClr val="black">
                    <a:tint val="75000"/>
                  </a:prstClr>
                </a:solidFill>
              </a:rPr>
              <a:pPr/>
              <a:t>2/22/2016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F8DFC1-F1BD-4E47-A481-910164C187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5748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pp_mc&amp;whlb-gen_title-0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ctrTitle"/>
          </p:nvPr>
        </p:nvSpPr>
        <p:spPr>
          <a:xfrm>
            <a:off x="685800" y="2286000"/>
            <a:ext cx="7772400" cy="1143000"/>
          </a:xfrm>
        </p:spPr>
        <p:txBody>
          <a:bodyPr/>
          <a:lstStyle>
            <a:lvl1pPr>
              <a:defRPr/>
            </a:lvl1pPr>
          </a:lstStyle>
          <a:p>
            <a:pPr lvl="0"/>
            <a:r>
              <a:rPr lang="en-US" noProof="0" smtClean="0"/>
              <a:t>Click to edit Master title style</a:t>
            </a:r>
          </a:p>
        </p:txBody>
      </p:sp>
      <p:sp>
        <p:nvSpPr>
          <p:cNvPr id="6148"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Tree>
    <p:extLst>
      <p:ext uri="{BB962C8B-B14F-4D97-AF65-F5344CB8AC3E}">
        <p14:creationId xmlns:p14="http://schemas.microsoft.com/office/powerpoint/2010/main" val="2127668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72166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284263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95400"/>
            <a:ext cx="43053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95400"/>
            <a:ext cx="43053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1574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B8BEB86-460D-47CC-9347-A33D2320FEE6}" type="datetime1">
              <a:rPr lang="en-US" altLang="ja-JP"/>
              <a:pPr>
                <a:defRPr/>
              </a:pPr>
              <a:t>2/22/2016</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5616943-E090-48BD-85BF-C3499FDFE60E}" type="slidenum">
              <a:rPr lang="en-US" altLang="en-US"/>
              <a:pPr>
                <a:defRPr/>
              </a:pPr>
              <a:t>‹#›</a:t>
            </a:fld>
            <a:endParaRPr lang="en-US" altLang="en-US"/>
          </a:p>
        </p:txBody>
      </p:sp>
    </p:spTree>
    <p:extLst>
      <p:ext uri="{BB962C8B-B14F-4D97-AF65-F5344CB8AC3E}">
        <p14:creationId xmlns:p14="http://schemas.microsoft.com/office/powerpoint/2010/main" val="41176283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93321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110915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75036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941987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474855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86354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52400"/>
            <a:ext cx="219075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41985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6082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E8BE47-7B98-409F-8AB7-EBBB77D90BF3}" type="datetime1">
              <a:rPr lang="en-US" altLang="ja-JP"/>
              <a:pPr>
                <a:defRPr/>
              </a:pPr>
              <a:t>2/22/2016</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6C9FB53-311B-43CA-B7CE-1F80A678A235}" type="slidenum">
              <a:rPr lang="en-US" altLang="en-US"/>
              <a:pPr>
                <a:defRPr/>
              </a:pPr>
              <a:t>‹#›</a:t>
            </a:fld>
            <a:endParaRPr lang="en-US" altLang="en-US"/>
          </a:p>
        </p:txBody>
      </p:sp>
    </p:spTree>
    <p:extLst>
      <p:ext uri="{BB962C8B-B14F-4D97-AF65-F5344CB8AC3E}">
        <p14:creationId xmlns:p14="http://schemas.microsoft.com/office/powerpoint/2010/main" val="1856341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367D64-CF7F-42F3-8C27-B520EE2453CF}" type="datetime1">
              <a:rPr lang="en-US" altLang="ja-JP"/>
              <a:pPr>
                <a:defRPr/>
              </a:pPr>
              <a:t>2/22/2016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C650D0-02D5-42FB-907E-376816E2D544}" type="slidenum">
              <a:rPr lang="en-US" altLang="en-US"/>
              <a:pPr>
                <a:defRPr/>
              </a:pPr>
              <a:t>‹#›</a:t>
            </a:fld>
            <a:endParaRPr lang="en-US" altLang="en-US"/>
          </a:p>
        </p:txBody>
      </p:sp>
    </p:spTree>
    <p:extLst>
      <p:ext uri="{BB962C8B-B14F-4D97-AF65-F5344CB8AC3E}">
        <p14:creationId xmlns:p14="http://schemas.microsoft.com/office/powerpoint/2010/main" val="3892723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179569-1CBE-4B22-934C-222D1AA93EE5}" type="datetime1">
              <a:rPr lang="en-US" altLang="ja-JP"/>
              <a:pPr>
                <a:defRPr/>
              </a:pPr>
              <a:t>2/22/2016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6F6CB7-50F3-4CEB-A4DC-7F1C42559A55}" type="slidenum">
              <a:rPr lang="en-US" altLang="en-US"/>
              <a:pPr>
                <a:defRPr/>
              </a:pPr>
              <a:t>‹#›</a:t>
            </a:fld>
            <a:endParaRPr lang="en-US" altLang="en-US"/>
          </a:p>
        </p:txBody>
      </p:sp>
    </p:spTree>
    <p:extLst>
      <p:ext uri="{BB962C8B-B14F-4D97-AF65-F5344CB8AC3E}">
        <p14:creationId xmlns:p14="http://schemas.microsoft.com/office/powerpoint/2010/main" val="3620037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a:defRPr/>
            </a:pPr>
            <a:fld id="{26218B61-2C44-4426-BE0D-62AFE46C727B}" type="datetime1">
              <a:rPr lang="en-US" altLang="ja-JP"/>
              <a:pPr>
                <a:defRPr/>
              </a:pPr>
              <a:t>2/22/2016</a:t>
            </a:fld>
            <a:endParaRPr lang="en-US" alt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8215A01-EBC1-45C7-9A9D-8A83BBE998C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43" descr="thin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2699" y="109541"/>
            <a:ext cx="9156700" cy="286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gray">
          <a:xfrm>
            <a:off x="457200" y="4070685"/>
            <a:ext cx="7772400" cy="56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p>
        </p:txBody>
      </p:sp>
      <p:sp>
        <p:nvSpPr>
          <p:cNvPr id="1028" name="Rectangle 4"/>
          <p:cNvSpPr>
            <a:spLocks noGrp="1" noChangeArrowheads="1"/>
          </p:cNvSpPr>
          <p:nvPr>
            <p:ph type="body" idx="1"/>
          </p:nvPr>
        </p:nvSpPr>
        <p:spPr bwMode="gray">
          <a:xfrm>
            <a:off x="457200" y="4873626"/>
            <a:ext cx="7772400" cy="144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29" name="Group 5"/>
          <p:cNvGrpSpPr>
            <a:grpSpLocks/>
          </p:cNvGrpSpPr>
          <p:nvPr userDrawn="1"/>
        </p:nvGrpSpPr>
        <p:grpSpPr bwMode="auto">
          <a:xfrm>
            <a:off x="6669093" y="6400802"/>
            <a:ext cx="1989137" cy="223840"/>
            <a:chOff x="2205" y="2084"/>
            <a:chExt cx="1349" cy="152"/>
          </a:xfrm>
        </p:grpSpPr>
        <p:sp>
          <p:nvSpPr>
            <p:cNvPr id="1031" name="Freeform 6"/>
            <p:cNvSpPr>
              <a:spLocks/>
            </p:cNvSpPr>
            <p:nvPr/>
          </p:nvSpPr>
          <p:spPr bwMode="black">
            <a:xfrm>
              <a:off x="2295" y="2127"/>
              <a:ext cx="19" cy="71"/>
            </a:xfrm>
            <a:custGeom>
              <a:avLst/>
              <a:gdLst>
                <a:gd name="T0" fmla="*/ 49 w 9"/>
                <a:gd name="T1" fmla="*/ 12 h 30"/>
                <a:gd name="T2" fmla="*/ 28 w 9"/>
                <a:gd name="T3" fmla="*/ 0 h 30"/>
                <a:gd name="T4" fmla="*/ 0 w 9"/>
                <a:gd name="T5" fmla="*/ 398 h 30"/>
                <a:gd name="T6" fmla="*/ 103 w 9"/>
                <a:gd name="T7" fmla="*/ 118 h 30"/>
                <a:gd name="T8" fmla="*/ 49 w 9"/>
                <a:gd name="T9" fmla="*/ 12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0">
                  <a:moveTo>
                    <a:pt x="4" y="1"/>
                  </a:moveTo>
                  <a:cubicBezTo>
                    <a:pt x="4" y="1"/>
                    <a:pt x="3" y="0"/>
                    <a:pt x="2" y="0"/>
                  </a:cubicBezTo>
                  <a:cubicBezTo>
                    <a:pt x="0" y="30"/>
                    <a:pt x="0" y="30"/>
                    <a:pt x="0" y="30"/>
                  </a:cubicBezTo>
                  <a:cubicBezTo>
                    <a:pt x="8" y="9"/>
                    <a:pt x="8" y="9"/>
                    <a:pt x="8" y="9"/>
                  </a:cubicBezTo>
                  <a:cubicBezTo>
                    <a:pt x="9" y="6"/>
                    <a:pt x="7" y="3"/>
                    <a:pt x="4" y="1"/>
                  </a:cubicBez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1032" name="Freeform 7"/>
            <p:cNvSpPr>
              <a:spLocks/>
            </p:cNvSpPr>
            <p:nvPr/>
          </p:nvSpPr>
          <p:spPr bwMode="black">
            <a:xfrm>
              <a:off x="2276" y="2122"/>
              <a:ext cx="20" cy="78"/>
            </a:xfrm>
            <a:custGeom>
              <a:avLst/>
              <a:gdLst>
                <a:gd name="T0" fmla="*/ 0 w 9"/>
                <a:gd name="T1" fmla="*/ 12 h 32"/>
                <a:gd name="T2" fmla="*/ 49 w 9"/>
                <a:gd name="T3" fmla="*/ 430 h 32"/>
                <a:gd name="T4" fmla="*/ 114 w 9"/>
                <a:gd name="T5" fmla="*/ 12 h 32"/>
                <a:gd name="T6" fmla="*/ 0 w 9"/>
                <a:gd name="T7" fmla="*/ 12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32">
                  <a:moveTo>
                    <a:pt x="0" y="1"/>
                  </a:moveTo>
                  <a:cubicBezTo>
                    <a:pt x="4" y="32"/>
                    <a:pt x="4" y="32"/>
                    <a:pt x="4" y="32"/>
                  </a:cubicBezTo>
                  <a:cubicBezTo>
                    <a:pt x="9" y="1"/>
                    <a:pt x="9" y="1"/>
                    <a:pt x="9" y="1"/>
                  </a:cubicBezTo>
                  <a:cubicBezTo>
                    <a:pt x="6" y="1"/>
                    <a:pt x="3" y="0"/>
                    <a:pt x="0" y="1"/>
                  </a:cubicBez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1033" name="Freeform 8"/>
            <p:cNvSpPr>
              <a:spLocks/>
            </p:cNvSpPr>
            <p:nvPr/>
          </p:nvSpPr>
          <p:spPr bwMode="black">
            <a:xfrm>
              <a:off x="2257" y="2127"/>
              <a:ext cx="23" cy="71"/>
            </a:xfrm>
            <a:custGeom>
              <a:avLst/>
              <a:gdLst>
                <a:gd name="T0" fmla="*/ 49 w 9"/>
                <a:gd name="T1" fmla="*/ 12 h 30"/>
                <a:gd name="T2" fmla="*/ 12 w 9"/>
                <a:gd name="T3" fmla="*/ 118 h 30"/>
                <a:gd name="T4" fmla="*/ 114 w 9"/>
                <a:gd name="T5" fmla="*/ 398 h 30"/>
                <a:gd name="T6" fmla="*/ 86 w 9"/>
                <a:gd name="T7" fmla="*/ 0 h 30"/>
                <a:gd name="T8" fmla="*/ 49 w 9"/>
                <a:gd name="T9" fmla="*/ 12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0">
                  <a:moveTo>
                    <a:pt x="4" y="1"/>
                  </a:moveTo>
                  <a:cubicBezTo>
                    <a:pt x="2" y="3"/>
                    <a:pt x="0" y="6"/>
                    <a:pt x="1" y="9"/>
                  </a:cubicBezTo>
                  <a:cubicBezTo>
                    <a:pt x="9" y="30"/>
                    <a:pt x="9" y="30"/>
                    <a:pt x="9" y="30"/>
                  </a:cubicBezTo>
                  <a:cubicBezTo>
                    <a:pt x="7" y="0"/>
                    <a:pt x="7" y="0"/>
                    <a:pt x="7" y="0"/>
                  </a:cubicBezTo>
                  <a:cubicBezTo>
                    <a:pt x="6" y="0"/>
                    <a:pt x="5" y="1"/>
                    <a:pt x="4" y="1"/>
                  </a:cubicBez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1034" name="Freeform 9"/>
            <p:cNvSpPr>
              <a:spLocks/>
            </p:cNvSpPr>
            <p:nvPr/>
          </p:nvSpPr>
          <p:spPr bwMode="black">
            <a:xfrm>
              <a:off x="2231" y="2136"/>
              <a:ext cx="38" cy="66"/>
            </a:xfrm>
            <a:custGeom>
              <a:avLst/>
              <a:gdLst>
                <a:gd name="T0" fmla="*/ 0 w 15"/>
                <a:gd name="T1" fmla="*/ 0 h 27"/>
                <a:gd name="T2" fmla="*/ 206 w 15"/>
                <a:gd name="T3" fmla="*/ 360 h 27"/>
                <a:gd name="T4" fmla="*/ 127 w 15"/>
                <a:gd name="T5" fmla="*/ 50 h 27"/>
                <a:gd name="T6" fmla="*/ 0 w 15"/>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7">
                  <a:moveTo>
                    <a:pt x="0" y="0"/>
                  </a:moveTo>
                  <a:cubicBezTo>
                    <a:pt x="5" y="9"/>
                    <a:pt x="10" y="18"/>
                    <a:pt x="15" y="27"/>
                  </a:cubicBezTo>
                  <a:cubicBezTo>
                    <a:pt x="14" y="19"/>
                    <a:pt x="12" y="7"/>
                    <a:pt x="9" y="4"/>
                  </a:cubicBezTo>
                  <a:cubicBezTo>
                    <a:pt x="6" y="0"/>
                    <a:pt x="0" y="0"/>
                    <a:pt x="0" y="0"/>
                  </a:cubicBez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1035" name="Freeform 10"/>
            <p:cNvSpPr>
              <a:spLocks/>
            </p:cNvSpPr>
            <p:nvPr/>
          </p:nvSpPr>
          <p:spPr bwMode="black">
            <a:xfrm>
              <a:off x="2210" y="2136"/>
              <a:ext cx="50" cy="67"/>
            </a:xfrm>
            <a:custGeom>
              <a:avLst/>
              <a:gdLst>
                <a:gd name="T0" fmla="*/ 0 w 21"/>
                <a:gd name="T1" fmla="*/ 69 h 28"/>
                <a:gd name="T2" fmla="*/ 283 w 21"/>
                <a:gd name="T3" fmla="*/ 383 h 28"/>
                <a:gd name="T4" fmla="*/ 107 w 21"/>
                <a:gd name="T5" fmla="*/ 0 h 28"/>
                <a:gd name="T6" fmla="*/ 0 w 21"/>
                <a:gd name="T7" fmla="*/ 69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8">
                  <a:moveTo>
                    <a:pt x="0" y="5"/>
                  </a:moveTo>
                  <a:cubicBezTo>
                    <a:pt x="21" y="28"/>
                    <a:pt x="21" y="28"/>
                    <a:pt x="21" y="28"/>
                  </a:cubicBezTo>
                  <a:cubicBezTo>
                    <a:pt x="8" y="0"/>
                    <a:pt x="8" y="0"/>
                    <a:pt x="8" y="0"/>
                  </a:cubicBezTo>
                  <a:cubicBezTo>
                    <a:pt x="5" y="0"/>
                    <a:pt x="2" y="2"/>
                    <a:pt x="0" y="5"/>
                  </a:cubicBez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1036" name="Freeform 11"/>
            <p:cNvSpPr>
              <a:spLocks/>
            </p:cNvSpPr>
            <p:nvPr/>
          </p:nvSpPr>
          <p:spPr bwMode="black">
            <a:xfrm>
              <a:off x="2304" y="2148"/>
              <a:ext cx="31" cy="54"/>
            </a:xfrm>
            <a:custGeom>
              <a:avLst/>
              <a:gdLst>
                <a:gd name="T0" fmla="*/ 41 w 13"/>
                <a:gd name="T1" fmla="*/ 78 h 22"/>
                <a:gd name="T2" fmla="*/ 0 w 13"/>
                <a:gd name="T3" fmla="*/ 291 h 22"/>
                <a:gd name="T4" fmla="*/ 176 w 13"/>
                <a:gd name="T5" fmla="*/ 0 h 22"/>
                <a:gd name="T6" fmla="*/ 41 w 13"/>
                <a:gd name="T7" fmla="*/ 78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2">
                  <a:moveTo>
                    <a:pt x="3" y="6"/>
                  </a:moveTo>
                  <a:cubicBezTo>
                    <a:pt x="0" y="22"/>
                    <a:pt x="0" y="22"/>
                    <a:pt x="0" y="22"/>
                  </a:cubicBezTo>
                  <a:cubicBezTo>
                    <a:pt x="4" y="15"/>
                    <a:pt x="9" y="7"/>
                    <a:pt x="13" y="0"/>
                  </a:cubicBezTo>
                  <a:cubicBezTo>
                    <a:pt x="9" y="0"/>
                    <a:pt x="5" y="1"/>
                    <a:pt x="3" y="6"/>
                  </a:cubicBez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1037" name="Freeform 12"/>
            <p:cNvSpPr>
              <a:spLocks/>
            </p:cNvSpPr>
            <p:nvPr/>
          </p:nvSpPr>
          <p:spPr bwMode="black">
            <a:xfrm>
              <a:off x="2312" y="2148"/>
              <a:ext cx="44" cy="57"/>
            </a:xfrm>
            <a:custGeom>
              <a:avLst/>
              <a:gdLst>
                <a:gd name="T0" fmla="*/ 134 w 19"/>
                <a:gd name="T1" fmla="*/ 0 h 24"/>
                <a:gd name="T2" fmla="*/ 0 w 19"/>
                <a:gd name="T3" fmla="*/ 321 h 24"/>
                <a:gd name="T4" fmla="*/ 236 w 19"/>
                <a:gd name="T5" fmla="*/ 40 h 24"/>
                <a:gd name="T6" fmla="*/ 134 w 19"/>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4">
                  <a:moveTo>
                    <a:pt x="11" y="0"/>
                  </a:moveTo>
                  <a:cubicBezTo>
                    <a:pt x="0" y="24"/>
                    <a:pt x="0" y="24"/>
                    <a:pt x="0" y="24"/>
                  </a:cubicBezTo>
                  <a:cubicBezTo>
                    <a:pt x="19" y="3"/>
                    <a:pt x="19" y="3"/>
                    <a:pt x="19" y="3"/>
                  </a:cubicBezTo>
                  <a:cubicBezTo>
                    <a:pt x="17" y="1"/>
                    <a:pt x="14" y="0"/>
                    <a:pt x="11" y="0"/>
                  </a:cubicBez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1038" name="Freeform 13"/>
            <p:cNvSpPr>
              <a:spLocks/>
            </p:cNvSpPr>
            <p:nvPr/>
          </p:nvSpPr>
          <p:spPr bwMode="black">
            <a:xfrm>
              <a:off x="2205" y="2148"/>
              <a:ext cx="47" cy="64"/>
            </a:xfrm>
            <a:custGeom>
              <a:avLst/>
              <a:gdLst>
                <a:gd name="T0" fmla="*/ 0 w 20"/>
                <a:gd name="T1" fmla="*/ 136 h 26"/>
                <a:gd name="T2" fmla="*/ 259 w 20"/>
                <a:gd name="T3" fmla="*/ 353 h 26"/>
                <a:gd name="T4" fmla="*/ 28 w 20"/>
                <a:gd name="T5" fmla="*/ 0 h 26"/>
                <a:gd name="T6" fmla="*/ 0 w 20"/>
                <a:gd name="T7" fmla="*/ 136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6">
                  <a:moveTo>
                    <a:pt x="0" y="10"/>
                  </a:moveTo>
                  <a:cubicBezTo>
                    <a:pt x="6" y="15"/>
                    <a:pt x="13" y="21"/>
                    <a:pt x="20" y="26"/>
                  </a:cubicBezTo>
                  <a:cubicBezTo>
                    <a:pt x="2" y="0"/>
                    <a:pt x="2" y="0"/>
                    <a:pt x="2" y="0"/>
                  </a:cubicBezTo>
                  <a:cubicBezTo>
                    <a:pt x="0" y="3"/>
                    <a:pt x="0" y="7"/>
                    <a:pt x="0" y="10"/>
                  </a:cubicBez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1039" name="Freeform 14"/>
            <p:cNvSpPr>
              <a:spLocks/>
            </p:cNvSpPr>
            <p:nvPr/>
          </p:nvSpPr>
          <p:spPr bwMode="black">
            <a:xfrm>
              <a:off x="2321" y="2158"/>
              <a:ext cx="45" cy="52"/>
            </a:xfrm>
            <a:custGeom>
              <a:avLst/>
              <a:gdLst>
                <a:gd name="T0" fmla="*/ 242 w 19"/>
                <a:gd name="T1" fmla="*/ 28 h 22"/>
                <a:gd name="T2" fmla="*/ 213 w 19"/>
                <a:gd name="T3" fmla="*/ 0 h 22"/>
                <a:gd name="T4" fmla="*/ 0 w 19"/>
                <a:gd name="T5" fmla="*/ 291 h 22"/>
                <a:gd name="T6" fmla="*/ 253 w 19"/>
                <a:gd name="T7" fmla="*/ 95 h 22"/>
                <a:gd name="T8" fmla="*/ 242 w 19"/>
                <a:gd name="T9" fmla="*/ 28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2">
                  <a:moveTo>
                    <a:pt x="18" y="2"/>
                  </a:moveTo>
                  <a:cubicBezTo>
                    <a:pt x="17" y="1"/>
                    <a:pt x="17" y="0"/>
                    <a:pt x="16" y="0"/>
                  </a:cubicBezTo>
                  <a:cubicBezTo>
                    <a:pt x="0" y="22"/>
                    <a:pt x="0" y="22"/>
                    <a:pt x="0" y="22"/>
                  </a:cubicBezTo>
                  <a:cubicBezTo>
                    <a:pt x="6" y="17"/>
                    <a:pt x="12" y="12"/>
                    <a:pt x="19" y="7"/>
                  </a:cubicBezTo>
                  <a:cubicBezTo>
                    <a:pt x="19" y="5"/>
                    <a:pt x="18" y="3"/>
                    <a:pt x="18" y="2"/>
                  </a:cubicBez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1040" name="Freeform 15"/>
            <p:cNvSpPr>
              <a:spLocks/>
            </p:cNvSpPr>
            <p:nvPr/>
          </p:nvSpPr>
          <p:spPr bwMode="black">
            <a:xfrm>
              <a:off x="2205" y="2177"/>
              <a:ext cx="40" cy="40"/>
            </a:xfrm>
            <a:custGeom>
              <a:avLst/>
              <a:gdLst>
                <a:gd name="T0" fmla="*/ 0 w 17"/>
                <a:gd name="T1" fmla="*/ 115 h 17"/>
                <a:gd name="T2" fmla="*/ 221 w 17"/>
                <a:gd name="T3" fmla="*/ 221 h 17"/>
                <a:gd name="T4" fmla="*/ 0 w 17"/>
                <a:gd name="T5" fmla="*/ 0 h 17"/>
                <a:gd name="T6" fmla="*/ 0 w 17"/>
                <a:gd name="T7" fmla="*/ 115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9"/>
                  </a:moveTo>
                  <a:cubicBezTo>
                    <a:pt x="17" y="17"/>
                    <a:pt x="17" y="17"/>
                    <a:pt x="17" y="17"/>
                  </a:cubicBezTo>
                  <a:cubicBezTo>
                    <a:pt x="12" y="11"/>
                    <a:pt x="6" y="5"/>
                    <a:pt x="0" y="0"/>
                  </a:cubicBezTo>
                  <a:lnTo>
                    <a:pt x="0" y="9"/>
                  </a:ln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1041" name="Freeform 16"/>
            <p:cNvSpPr>
              <a:spLocks/>
            </p:cNvSpPr>
            <p:nvPr/>
          </p:nvSpPr>
          <p:spPr bwMode="black">
            <a:xfrm>
              <a:off x="2326" y="2179"/>
              <a:ext cx="41" cy="38"/>
            </a:xfrm>
            <a:custGeom>
              <a:avLst/>
              <a:gdLst>
                <a:gd name="T0" fmla="*/ 221 w 17"/>
                <a:gd name="T1" fmla="*/ 107 h 16"/>
                <a:gd name="T2" fmla="*/ 221 w 17"/>
                <a:gd name="T3" fmla="*/ 0 h 16"/>
                <a:gd name="T4" fmla="*/ 0 w 17"/>
                <a:gd name="T5" fmla="*/ 214 h 16"/>
                <a:gd name="T6" fmla="*/ 221 w 17"/>
                <a:gd name="T7" fmla="*/ 107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6">
                  <a:moveTo>
                    <a:pt x="17" y="8"/>
                  </a:moveTo>
                  <a:cubicBezTo>
                    <a:pt x="17" y="0"/>
                    <a:pt x="17" y="0"/>
                    <a:pt x="17" y="0"/>
                  </a:cubicBezTo>
                  <a:cubicBezTo>
                    <a:pt x="0" y="16"/>
                    <a:pt x="0" y="16"/>
                    <a:pt x="0" y="16"/>
                  </a:cubicBezTo>
                  <a:cubicBezTo>
                    <a:pt x="6" y="13"/>
                    <a:pt x="11" y="11"/>
                    <a:pt x="17" y="8"/>
                  </a:cubicBez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1042" name="Freeform 17"/>
            <p:cNvSpPr>
              <a:spLocks/>
            </p:cNvSpPr>
            <p:nvPr/>
          </p:nvSpPr>
          <p:spPr bwMode="black">
            <a:xfrm>
              <a:off x="2205" y="2200"/>
              <a:ext cx="38" cy="24"/>
            </a:xfrm>
            <a:custGeom>
              <a:avLst/>
              <a:gdLst>
                <a:gd name="T0" fmla="*/ 0 w 16"/>
                <a:gd name="T1" fmla="*/ 98 h 10"/>
                <a:gd name="T2" fmla="*/ 214 w 16"/>
                <a:gd name="T3" fmla="*/ 139 h 10"/>
                <a:gd name="T4" fmla="*/ 0 w 16"/>
                <a:gd name="T5" fmla="*/ 0 h 10"/>
                <a:gd name="T6" fmla="*/ 0 w 16"/>
                <a:gd name="T7" fmla="*/ 98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10">
                  <a:moveTo>
                    <a:pt x="0" y="7"/>
                  </a:moveTo>
                  <a:cubicBezTo>
                    <a:pt x="5" y="8"/>
                    <a:pt x="11" y="9"/>
                    <a:pt x="16" y="10"/>
                  </a:cubicBezTo>
                  <a:cubicBezTo>
                    <a:pt x="0" y="0"/>
                    <a:pt x="0" y="0"/>
                    <a:pt x="0" y="0"/>
                  </a:cubicBezTo>
                  <a:lnTo>
                    <a:pt x="0" y="7"/>
                  </a:ln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1043" name="Freeform 18"/>
            <p:cNvSpPr>
              <a:spLocks/>
            </p:cNvSpPr>
            <p:nvPr/>
          </p:nvSpPr>
          <p:spPr bwMode="black">
            <a:xfrm>
              <a:off x="2330" y="2203"/>
              <a:ext cx="37" cy="23"/>
            </a:xfrm>
            <a:custGeom>
              <a:avLst/>
              <a:gdLst>
                <a:gd name="T0" fmla="*/ 206 w 15"/>
                <a:gd name="T1" fmla="*/ 77 h 9"/>
                <a:gd name="T2" fmla="*/ 206 w 15"/>
                <a:gd name="T3" fmla="*/ 0 h 9"/>
                <a:gd name="T4" fmla="*/ 0 w 15"/>
                <a:gd name="T5" fmla="*/ 114 h 9"/>
                <a:gd name="T6" fmla="*/ 206 w 15"/>
                <a:gd name="T7" fmla="*/ 77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9">
                  <a:moveTo>
                    <a:pt x="15" y="6"/>
                  </a:moveTo>
                  <a:cubicBezTo>
                    <a:pt x="15" y="0"/>
                    <a:pt x="15" y="0"/>
                    <a:pt x="15" y="0"/>
                  </a:cubicBezTo>
                  <a:cubicBezTo>
                    <a:pt x="10" y="3"/>
                    <a:pt x="5" y="6"/>
                    <a:pt x="0" y="9"/>
                  </a:cubicBezTo>
                  <a:lnTo>
                    <a:pt x="15" y="6"/>
                  </a:ln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1044" name="Freeform 19"/>
            <p:cNvSpPr>
              <a:spLocks/>
            </p:cNvSpPr>
            <p:nvPr/>
          </p:nvSpPr>
          <p:spPr bwMode="black">
            <a:xfrm>
              <a:off x="2205" y="2219"/>
              <a:ext cx="36" cy="14"/>
            </a:xfrm>
            <a:custGeom>
              <a:avLst/>
              <a:gdLst>
                <a:gd name="T0" fmla="*/ 0 w 36"/>
                <a:gd name="T1" fmla="*/ 14 h 14"/>
                <a:gd name="T2" fmla="*/ 36 w 36"/>
                <a:gd name="T3" fmla="*/ 14 h 14"/>
                <a:gd name="T4" fmla="*/ 0 w 36"/>
                <a:gd name="T5" fmla="*/ 0 h 14"/>
                <a:gd name="T6" fmla="*/ 0 w 36"/>
                <a:gd name="T7" fmla="*/ 14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4">
                  <a:moveTo>
                    <a:pt x="0" y="14"/>
                  </a:moveTo>
                  <a:lnTo>
                    <a:pt x="36" y="14"/>
                  </a:lnTo>
                  <a:lnTo>
                    <a:pt x="0" y="0"/>
                  </a:lnTo>
                  <a:lnTo>
                    <a:pt x="0" y="14"/>
                  </a:ln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1045" name="Freeform 20"/>
            <p:cNvSpPr>
              <a:spLocks/>
            </p:cNvSpPr>
            <p:nvPr/>
          </p:nvSpPr>
          <p:spPr bwMode="black">
            <a:xfrm>
              <a:off x="2330" y="2219"/>
              <a:ext cx="37" cy="14"/>
            </a:xfrm>
            <a:custGeom>
              <a:avLst/>
              <a:gdLst>
                <a:gd name="T0" fmla="*/ 206 w 15"/>
                <a:gd name="T1" fmla="*/ 77 h 6"/>
                <a:gd name="T2" fmla="*/ 206 w 15"/>
                <a:gd name="T3" fmla="*/ 0 h 6"/>
                <a:gd name="T4" fmla="*/ 0 w 15"/>
                <a:gd name="T5" fmla="*/ 77 h 6"/>
                <a:gd name="T6" fmla="*/ 206 w 15"/>
                <a:gd name="T7" fmla="*/ 7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6">
                  <a:moveTo>
                    <a:pt x="15" y="6"/>
                  </a:moveTo>
                  <a:cubicBezTo>
                    <a:pt x="15" y="0"/>
                    <a:pt x="15" y="0"/>
                    <a:pt x="15" y="0"/>
                  </a:cubicBezTo>
                  <a:cubicBezTo>
                    <a:pt x="10" y="3"/>
                    <a:pt x="5" y="4"/>
                    <a:pt x="0" y="6"/>
                  </a:cubicBezTo>
                  <a:lnTo>
                    <a:pt x="15" y="6"/>
                  </a:ln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1046" name="Freeform 21"/>
            <p:cNvSpPr>
              <a:spLocks/>
            </p:cNvSpPr>
            <p:nvPr/>
          </p:nvSpPr>
          <p:spPr bwMode="black">
            <a:xfrm>
              <a:off x="2321" y="2106"/>
              <a:ext cx="31" cy="42"/>
            </a:xfrm>
            <a:custGeom>
              <a:avLst/>
              <a:gdLst>
                <a:gd name="T0" fmla="*/ 172 w 14"/>
                <a:gd name="T1" fmla="*/ 126 h 18"/>
                <a:gd name="T2" fmla="*/ 0 w 14"/>
                <a:gd name="T3" fmla="*/ 114 h 18"/>
                <a:gd name="T4" fmla="*/ 172 w 14"/>
                <a:gd name="T5" fmla="*/ 126 h 18"/>
                <a:gd name="T6" fmla="*/ 0 60000 65536"/>
                <a:gd name="T7" fmla="*/ 0 60000 65536"/>
                <a:gd name="T8" fmla="*/ 0 60000 65536"/>
              </a:gdLst>
              <a:ahLst/>
              <a:cxnLst>
                <a:cxn ang="T6">
                  <a:pos x="T0" y="T1"/>
                </a:cxn>
                <a:cxn ang="T7">
                  <a:pos x="T2" y="T3"/>
                </a:cxn>
                <a:cxn ang="T8">
                  <a:pos x="T4" y="T5"/>
                </a:cxn>
              </a:cxnLst>
              <a:rect l="0" t="0" r="r" b="b"/>
              <a:pathLst>
                <a:path w="14" h="18">
                  <a:moveTo>
                    <a:pt x="13" y="10"/>
                  </a:moveTo>
                  <a:cubicBezTo>
                    <a:pt x="13" y="0"/>
                    <a:pt x="0" y="0"/>
                    <a:pt x="0" y="9"/>
                  </a:cubicBezTo>
                  <a:cubicBezTo>
                    <a:pt x="0" y="18"/>
                    <a:pt x="14" y="18"/>
                    <a:pt x="13" y="10"/>
                  </a:cubicBez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1047" name="Freeform 22"/>
            <p:cNvSpPr>
              <a:spLocks/>
            </p:cNvSpPr>
            <p:nvPr/>
          </p:nvSpPr>
          <p:spPr bwMode="black">
            <a:xfrm>
              <a:off x="2352" y="2127"/>
              <a:ext cx="0" cy="2"/>
            </a:xfrm>
            <a:custGeom>
              <a:avLst/>
              <a:gdLst>
                <a:gd name="T0" fmla="*/ 0 h 1"/>
                <a:gd name="T1" fmla="*/ 8 h 1"/>
                <a:gd name="T2" fmla="*/ 8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0"/>
                    <a:pt x="0" y="1"/>
                    <a:pt x="0" y="1"/>
                  </a:cubicBezTo>
                  <a:cubicBezTo>
                    <a:pt x="0" y="1"/>
                    <a:pt x="0" y="1"/>
                    <a:pt x="0" y="1"/>
                  </a:cubicBezTo>
                  <a:lnTo>
                    <a:pt x="0" y="0"/>
                  </a:ln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1048" name="Freeform 23"/>
            <p:cNvSpPr>
              <a:spLocks/>
            </p:cNvSpPr>
            <p:nvPr/>
          </p:nvSpPr>
          <p:spPr bwMode="black">
            <a:xfrm>
              <a:off x="2217" y="2096"/>
              <a:ext cx="33" cy="43"/>
            </a:xfrm>
            <a:custGeom>
              <a:avLst/>
              <a:gdLst>
                <a:gd name="T0" fmla="*/ 184 w 14"/>
                <a:gd name="T1" fmla="*/ 127 h 18"/>
                <a:gd name="T2" fmla="*/ 0 w 14"/>
                <a:gd name="T3" fmla="*/ 127 h 18"/>
                <a:gd name="T4" fmla="*/ 184 w 14"/>
                <a:gd name="T5" fmla="*/ 127 h 18"/>
                <a:gd name="T6" fmla="*/ 0 60000 65536"/>
                <a:gd name="T7" fmla="*/ 0 60000 65536"/>
                <a:gd name="T8" fmla="*/ 0 60000 65536"/>
              </a:gdLst>
              <a:ahLst/>
              <a:cxnLst>
                <a:cxn ang="T6">
                  <a:pos x="T0" y="T1"/>
                </a:cxn>
                <a:cxn ang="T7">
                  <a:pos x="T2" y="T3"/>
                </a:cxn>
                <a:cxn ang="T8">
                  <a:pos x="T4" y="T5"/>
                </a:cxn>
              </a:cxnLst>
              <a:rect l="0" t="0" r="r" b="b"/>
              <a:pathLst>
                <a:path w="14" h="18">
                  <a:moveTo>
                    <a:pt x="14" y="9"/>
                  </a:moveTo>
                  <a:cubicBezTo>
                    <a:pt x="14" y="0"/>
                    <a:pt x="0" y="0"/>
                    <a:pt x="0" y="9"/>
                  </a:cubicBezTo>
                  <a:cubicBezTo>
                    <a:pt x="0" y="18"/>
                    <a:pt x="14" y="18"/>
                    <a:pt x="14" y="9"/>
                  </a:cubicBez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1049" name="Freeform 24"/>
            <p:cNvSpPr>
              <a:spLocks/>
            </p:cNvSpPr>
            <p:nvPr/>
          </p:nvSpPr>
          <p:spPr bwMode="black">
            <a:xfrm>
              <a:off x="2269" y="2084"/>
              <a:ext cx="37" cy="38"/>
            </a:xfrm>
            <a:custGeom>
              <a:avLst/>
              <a:gdLst>
                <a:gd name="T0" fmla="*/ 86 w 15"/>
                <a:gd name="T1" fmla="*/ 214 h 16"/>
                <a:gd name="T2" fmla="*/ 191 w 15"/>
                <a:gd name="T3" fmla="*/ 107 h 16"/>
                <a:gd name="T4" fmla="*/ 86 w 15"/>
                <a:gd name="T5" fmla="*/ 0 h 16"/>
                <a:gd name="T6" fmla="*/ 0 w 15"/>
                <a:gd name="T7" fmla="*/ 107 h 16"/>
                <a:gd name="T8" fmla="*/ 86 w 15"/>
                <a:gd name="T9" fmla="*/ 214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7" y="16"/>
                  </a:moveTo>
                  <a:cubicBezTo>
                    <a:pt x="13" y="16"/>
                    <a:pt x="15" y="12"/>
                    <a:pt x="15" y="8"/>
                  </a:cubicBezTo>
                  <a:cubicBezTo>
                    <a:pt x="15" y="2"/>
                    <a:pt x="12" y="0"/>
                    <a:pt x="7" y="0"/>
                  </a:cubicBezTo>
                  <a:cubicBezTo>
                    <a:pt x="3" y="0"/>
                    <a:pt x="0" y="3"/>
                    <a:pt x="0" y="8"/>
                  </a:cubicBezTo>
                  <a:cubicBezTo>
                    <a:pt x="0" y="11"/>
                    <a:pt x="1" y="15"/>
                    <a:pt x="7" y="16"/>
                  </a:cubicBez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1050" name="Rectangle 25"/>
            <p:cNvSpPr>
              <a:spLocks noChangeArrowheads="1"/>
            </p:cNvSpPr>
            <p:nvPr/>
          </p:nvSpPr>
          <p:spPr bwMode="black">
            <a:xfrm>
              <a:off x="2552" y="2148"/>
              <a:ext cx="15" cy="85"/>
            </a:xfrm>
            <a:prstGeom prst="rect">
              <a:avLst/>
            </a:prstGeom>
            <a:solidFill>
              <a:srgbClr val="216A8B"/>
            </a:solidFill>
            <a:ln w="9525" algn="ctr">
              <a:noFill/>
              <a:miter lim="800000"/>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1051" name="Freeform 26"/>
            <p:cNvSpPr>
              <a:spLocks noEditPoints="1"/>
            </p:cNvSpPr>
            <p:nvPr/>
          </p:nvSpPr>
          <p:spPr bwMode="black">
            <a:xfrm>
              <a:off x="2422" y="2148"/>
              <a:ext cx="126" cy="85"/>
            </a:xfrm>
            <a:custGeom>
              <a:avLst/>
              <a:gdLst>
                <a:gd name="T0" fmla="*/ 75 w 125"/>
                <a:gd name="T1" fmla="*/ 50 h 85"/>
                <a:gd name="T2" fmla="*/ 87 w 125"/>
                <a:gd name="T3" fmla="*/ 14 h 85"/>
                <a:gd name="T4" fmla="*/ 87 w 125"/>
                <a:gd name="T5" fmla="*/ 14 h 85"/>
                <a:gd name="T6" fmla="*/ 99 w 125"/>
                <a:gd name="T7" fmla="*/ 50 h 85"/>
                <a:gd name="T8" fmla="*/ 75 w 125"/>
                <a:gd name="T9" fmla="*/ 50 h 85"/>
                <a:gd name="T10" fmla="*/ 77 w 125"/>
                <a:gd name="T11" fmla="*/ 0 h 85"/>
                <a:gd name="T12" fmla="*/ 54 w 125"/>
                <a:gd name="T13" fmla="*/ 74 h 85"/>
                <a:gd name="T14" fmla="*/ 28 w 125"/>
                <a:gd name="T15" fmla="*/ 43 h 85"/>
                <a:gd name="T16" fmla="*/ 61 w 125"/>
                <a:gd name="T17" fmla="*/ 0 h 85"/>
                <a:gd name="T18" fmla="*/ 44 w 125"/>
                <a:gd name="T19" fmla="*/ 0 h 85"/>
                <a:gd name="T20" fmla="*/ 14 w 125"/>
                <a:gd name="T21" fmla="*/ 40 h 85"/>
                <a:gd name="T22" fmla="*/ 14 w 125"/>
                <a:gd name="T23" fmla="*/ 0 h 85"/>
                <a:gd name="T24" fmla="*/ 0 w 125"/>
                <a:gd name="T25" fmla="*/ 0 h 85"/>
                <a:gd name="T26" fmla="*/ 0 w 125"/>
                <a:gd name="T27" fmla="*/ 85 h 85"/>
                <a:gd name="T28" fmla="*/ 14 w 125"/>
                <a:gd name="T29" fmla="*/ 85 h 85"/>
                <a:gd name="T30" fmla="*/ 14 w 125"/>
                <a:gd name="T31" fmla="*/ 43 h 85"/>
                <a:gd name="T32" fmla="*/ 44 w 125"/>
                <a:gd name="T33" fmla="*/ 85 h 85"/>
                <a:gd name="T34" fmla="*/ 49 w 125"/>
                <a:gd name="T35" fmla="*/ 85 h 85"/>
                <a:gd name="T36" fmla="*/ 49 w 125"/>
                <a:gd name="T37" fmla="*/ 85 h 85"/>
                <a:gd name="T38" fmla="*/ 63 w 125"/>
                <a:gd name="T39" fmla="*/ 85 h 85"/>
                <a:gd name="T40" fmla="*/ 70 w 125"/>
                <a:gd name="T41" fmla="*/ 62 h 85"/>
                <a:gd name="T42" fmla="*/ 101 w 125"/>
                <a:gd name="T43" fmla="*/ 62 h 85"/>
                <a:gd name="T44" fmla="*/ 110 w 125"/>
                <a:gd name="T45" fmla="*/ 85 h 85"/>
                <a:gd name="T46" fmla="*/ 125 w 125"/>
                <a:gd name="T47" fmla="*/ 85 h 85"/>
                <a:gd name="T48" fmla="*/ 96 w 125"/>
                <a:gd name="T49" fmla="*/ 0 h 85"/>
                <a:gd name="T50" fmla="*/ 77 w 125"/>
                <a:gd name="T51" fmla="*/ 0 h 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5" h="85">
                  <a:moveTo>
                    <a:pt x="75" y="50"/>
                  </a:moveTo>
                  <a:lnTo>
                    <a:pt x="87" y="14"/>
                  </a:lnTo>
                  <a:lnTo>
                    <a:pt x="99" y="50"/>
                  </a:lnTo>
                  <a:lnTo>
                    <a:pt x="75" y="50"/>
                  </a:lnTo>
                  <a:close/>
                  <a:moveTo>
                    <a:pt x="77" y="0"/>
                  </a:moveTo>
                  <a:lnTo>
                    <a:pt x="54" y="74"/>
                  </a:lnTo>
                  <a:lnTo>
                    <a:pt x="28" y="43"/>
                  </a:lnTo>
                  <a:lnTo>
                    <a:pt x="61" y="0"/>
                  </a:lnTo>
                  <a:lnTo>
                    <a:pt x="44" y="0"/>
                  </a:lnTo>
                  <a:lnTo>
                    <a:pt x="14" y="40"/>
                  </a:lnTo>
                  <a:lnTo>
                    <a:pt x="14" y="0"/>
                  </a:lnTo>
                  <a:lnTo>
                    <a:pt x="0" y="0"/>
                  </a:lnTo>
                  <a:lnTo>
                    <a:pt x="0" y="85"/>
                  </a:lnTo>
                  <a:lnTo>
                    <a:pt x="14" y="85"/>
                  </a:lnTo>
                  <a:lnTo>
                    <a:pt x="14" y="43"/>
                  </a:lnTo>
                  <a:lnTo>
                    <a:pt x="44" y="85"/>
                  </a:lnTo>
                  <a:lnTo>
                    <a:pt x="49" y="85"/>
                  </a:lnTo>
                  <a:lnTo>
                    <a:pt x="63" y="85"/>
                  </a:lnTo>
                  <a:lnTo>
                    <a:pt x="70" y="62"/>
                  </a:lnTo>
                  <a:lnTo>
                    <a:pt x="101" y="62"/>
                  </a:lnTo>
                  <a:lnTo>
                    <a:pt x="110" y="85"/>
                  </a:lnTo>
                  <a:lnTo>
                    <a:pt x="125" y="85"/>
                  </a:lnTo>
                  <a:lnTo>
                    <a:pt x="96" y="0"/>
                  </a:lnTo>
                  <a:lnTo>
                    <a:pt x="77" y="0"/>
                  </a:ln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1052" name="Freeform 27"/>
            <p:cNvSpPr>
              <a:spLocks/>
            </p:cNvSpPr>
            <p:nvPr/>
          </p:nvSpPr>
          <p:spPr bwMode="black">
            <a:xfrm>
              <a:off x="3006" y="2148"/>
              <a:ext cx="80" cy="85"/>
            </a:xfrm>
            <a:custGeom>
              <a:avLst/>
              <a:gdLst>
                <a:gd name="T0" fmla="*/ 221 w 34"/>
                <a:gd name="T1" fmla="*/ 340 h 36"/>
                <a:gd name="T2" fmla="*/ 132 w 34"/>
                <a:gd name="T3" fmla="*/ 0 h 36"/>
                <a:gd name="T4" fmla="*/ 0 w 34"/>
                <a:gd name="T5" fmla="*/ 0 h 36"/>
                <a:gd name="T6" fmla="*/ 0 w 34"/>
                <a:gd name="T7" fmla="*/ 475 h 36"/>
                <a:gd name="T8" fmla="*/ 78 w 34"/>
                <a:gd name="T9" fmla="*/ 475 h 36"/>
                <a:gd name="T10" fmla="*/ 78 w 34"/>
                <a:gd name="T11" fmla="*/ 66 h 36"/>
                <a:gd name="T12" fmla="*/ 184 w 34"/>
                <a:gd name="T13" fmla="*/ 475 h 36"/>
                <a:gd name="T14" fmla="*/ 261 w 34"/>
                <a:gd name="T15" fmla="*/ 475 h 36"/>
                <a:gd name="T16" fmla="*/ 365 w 34"/>
                <a:gd name="T17" fmla="*/ 66 h 36"/>
                <a:gd name="T18" fmla="*/ 365 w 34"/>
                <a:gd name="T19" fmla="*/ 475 h 36"/>
                <a:gd name="T20" fmla="*/ 442 w 34"/>
                <a:gd name="T21" fmla="*/ 475 h 36"/>
                <a:gd name="T22" fmla="*/ 442 w 34"/>
                <a:gd name="T23" fmla="*/ 0 h 36"/>
                <a:gd name="T24" fmla="*/ 299 w 34"/>
                <a:gd name="T25" fmla="*/ 0 h 36"/>
                <a:gd name="T26" fmla="*/ 221 w 34"/>
                <a:gd name="T27" fmla="*/ 340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36">
                  <a:moveTo>
                    <a:pt x="17" y="26"/>
                  </a:moveTo>
                  <a:cubicBezTo>
                    <a:pt x="10" y="0"/>
                    <a:pt x="10" y="0"/>
                    <a:pt x="10" y="0"/>
                  </a:cubicBezTo>
                  <a:cubicBezTo>
                    <a:pt x="0" y="0"/>
                    <a:pt x="0" y="0"/>
                    <a:pt x="0" y="0"/>
                  </a:cubicBezTo>
                  <a:cubicBezTo>
                    <a:pt x="0" y="36"/>
                    <a:pt x="0" y="36"/>
                    <a:pt x="0" y="36"/>
                  </a:cubicBezTo>
                  <a:cubicBezTo>
                    <a:pt x="3" y="36"/>
                    <a:pt x="6" y="36"/>
                    <a:pt x="6" y="36"/>
                  </a:cubicBezTo>
                  <a:cubicBezTo>
                    <a:pt x="6" y="5"/>
                    <a:pt x="6" y="5"/>
                    <a:pt x="6" y="5"/>
                  </a:cubicBezTo>
                  <a:cubicBezTo>
                    <a:pt x="14" y="36"/>
                    <a:pt x="14" y="36"/>
                    <a:pt x="14" y="36"/>
                  </a:cubicBezTo>
                  <a:cubicBezTo>
                    <a:pt x="14" y="36"/>
                    <a:pt x="16" y="36"/>
                    <a:pt x="20" y="36"/>
                  </a:cubicBezTo>
                  <a:cubicBezTo>
                    <a:pt x="20" y="36"/>
                    <a:pt x="28" y="5"/>
                    <a:pt x="28" y="5"/>
                  </a:cubicBezTo>
                  <a:cubicBezTo>
                    <a:pt x="28" y="36"/>
                    <a:pt x="28" y="36"/>
                    <a:pt x="28" y="36"/>
                  </a:cubicBezTo>
                  <a:cubicBezTo>
                    <a:pt x="34" y="36"/>
                    <a:pt x="34" y="36"/>
                    <a:pt x="34" y="36"/>
                  </a:cubicBezTo>
                  <a:cubicBezTo>
                    <a:pt x="34" y="0"/>
                    <a:pt x="34" y="0"/>
                    <a:pt x="34" y="0"/>
                  </a:cubicBezTo>
                  <a:cubicBezTo>
                    <a:pt x="23" y="0"/>
                    <a:pt x="23" y="0"/>
                    <a:pt x="23" y="0"/>
                  </a:cubicBezTo>
                  <a:lnTo>
                    <a:pt x="17" y="26"/>
                  </a:ln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1053" name="Freeform 28"/>
            <p:cNvSpPr>
              <a:spLocks noEditPoints="1"/>
            </p:cNvSpPr>
            <p:nvPr/>
          </p:nvSpPr>
          <p:spPr bwMode="black">
            <a:xfrm>
              <a:off x="3093" y="2148"/>
              <a:ext cx="78" cy="85"/>
            </a:xfrm>
            <a:custGeom>
              <a:avLst/>
              <a:gdLst>
                <a:gd name="T0" fmla="*/ 26 w 78"/>
                <a:gd name="T1" fmla="*/ 50 h 85"/>
                <a:gd name="T2" fmla="*/ 38 w 78"/>
                <a:gd name="T3" fmla="*/ 14 h 85"/>
                <a:gd name="T4" fmla="*/ 38 w 78"/>
                <a:gd name="T5" fmla="*/ 14 h 85"/>
                <a:gd name="T6" fmla="*/ 50 w 78"/>
                <a:gd name="T7" fmla="*/ 50 h 85"/>
                <a:gd name="T8" fmla="*/ 26 w 78"/>
                <a:gd name="T9" fmla="*/ 50 h 85"/>
                <a:gd name="T10" fmla="*/ 29 w 78"/>
                <a:gd name="T11" fmla="*/ 0 h 85"/>
                <a:gd name="T12" fmla="*/ 0 w 78"/>
                <a:gd name="T13" fmla="*/ 85 h 85"/>
                <a:gd name="T14" fmla="*/ 14 w 78"/>
                <a:gd name="T15" fmla="*/ 85 h 85"/>
                <a:gd name="T16" fmla="*/ 21 w 78"/>
                <a:gd name="T17" fmla="*/ 62 h 85"/>
                <a:gd name="T18" fmla="*/ 55 w 78"/>
                <a:gd name="T19" fmla="*/ 62 h 85"/>
                <a:gd name="T20" fmla="*/ 62 w 78"/>
                <a:gd name="T21" fmla="*/ 85 h 85"/>
                <a:gd name="T22" fmla="*/ 78 w 78"/>
                <a:gd name="T23" fmla="*/ 85 h 85"/>
                <a:gd name="T24" fmla="*/ 47 w 78"/>
                <a:gd name="T25" fmla="*/ 0 h 85"/>
                <a:gd name="T26" fmla="*/ 29 w 78"/>
                <a:gd name="T27" fmla="*/ 0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8" h="85">
                  <a:moveTo>
                    <a:pt x="26" y="50"/>
                  </a:moveTo>
                  <a:lnTo>
                    <a:pt x="38" y="14"/>
                  </a:lnTo>
                  <a:lnTo>
                    <a:pt x="50" y="50"/>
                  </a:lnTo>
                  <a:lnTo>
                    <a:pt x="26" y="50"/>
                  </a:lnTo>
                  <a:close/>
                  <a:moveTo>
                    <a:pt x="29" y="0"/>
                  </a:moveTo>
                  <a:lnTo>
                    <a:pt x="0" y="85"/>
                  </a:lnTo>
                  <a:lnTo>
                    <a:pt x="14" y="85"/>
                  </a:lnTo>
                  <a:lnTo>
                    <a:pt x="21" y="62"/>
                  </a:lnTo>
                  <a:lnTo>
                    <a:pt x="55" y="62"/>
                  </a:lnTo>
                  <a:lnTo>
                    <a:pt x="62" y="85"/>
                  </a:lnTo>
                  <a:lnTo>
                    <a:pt x="78" y="85"/>
                  </a:lnTo>
                  <a:lnTo>
                    <a:pt x="47" y="0"/>
                  </a:lnTo>
                  <a:lnTo>
                    <a:pt x="29" y="0"/>
                  </a:ln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1054" name="Freeform 29"/>
            <p:cNvSpPr>
              <a:spLocks/>
            </p:cNvSpPr>
            <p:nvPr/>
          </p:nvSpPr>
          <p:spPr bwMode="black">
            <a:xfrm>
              <a:off x="3176" y="2148"/>
              <a:ext cx="68" cy="85"/>
            </a:xfrm>
            <a:custGeom>
              <a:avLst/>
              <a:gdLst>
                <a:gd name="T0" fmla="*/ 298 w 29"/>
                <a:gd name="T1" fmla="*/ 368 h 36"/>
                <a:gd name="T2" fmla="*/ 115 w 29"/>
                <a:gd name="T3" fmla="*/ 0 h 36"/>
                <a:gd name="T4" fmla="*/ 0 w 29"/>
                <a:gd name="T5" fmla="*/ 0 h 36"/>
                <a:gd name="T6" fmla="*/ 0 w 29"/>
                <a:gd name="T7" fmla="*/ 475 h 36"/>
                <a:gd name="T8" fmla="*/ 77 w 29"/>
                <a:gd name="T9" fmla="*/ 475 h 36"/>
                <a:gd name="T10" fmla="*/ 77 w 29"/>
                <a:gd name="T11" fmla="*/ 118 h 36"/>
                <a:gd name="T12" fmla="*/ 258 w 29"/>
                <a:gd name="T13" fmla="*/ 475 h 36"/>
                <a:gd name="T14" fmla="*/ 373 w 29"/>
                <a:gd name="T15" fmla="*/ 475 h 36"/>
                <a:gd name="T16" fmla="*/ 373 w 29"/>
                <a:gd name="T17" fmla="*/ 0 h 36"/>
                <a:gd name="T18" fmla="*/ 298 w 29"/>
                <a:gd name="T19" fmla="*/ 0 h 36"/>
                <a:gd name="T20" fmla="*/ 298 w 29"/>
                <a:gd name="T21" fmla="*/ 368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36">
                  <a:moveTo>
                    <a:pt x="23" y="28"/>
                  </a:moveTo>
                  <a:cubicBezTo>
                    <a:pt x="9" y="0"/>
                    <a:pt x="9" y="0"/>
                    <a:pt x="9" y="0"/>
                  </a:cubicBezTo>
                  <a:cubicBezTo>
                    <a:pt x="0" y="0"/>
                    <a:pt x="0" y="0"/>
                    <a:pt x="0" y="0"/>
                  </a:cubicBezTo>
                  <a:cubicBezTo>
                    <a:pt x="0" y="36"/>
                    <a:pt x="0" y="36"/>
                    <a:pt x="0" y="36"/>
                  </a:cubicBezTo>
                  <a:cubicBezTo>
                    <a:pt x="3" y="36"/>
                    <a:pt x="6" y="36"/>
                    <a:pt x="6" y="36"/>
                  </a:cubicBezTo>
                  <a:cubicBezTo>
                    <a:pt x="6" y="9"/>
                    <a:pt x="6" y="9"/>
                    <a:pt x="6" y="9"/>
                  </a:cubicBezTo>
                  <a:cubicBezTo>
                    <a:pt x="20" y="36"/>
                    <a:pt x="20" y="36"/>
                    <a:pt x="20" y="36"/>
                  </a:cubicBezTo>
                  <a:cubicBezTo>
                    <a:pt x="29" y="36"/>
                    <a:pt x="29" y="36"/>
                    <a:pt x="29" y="36"/>
                  </a:cubicBezTo>
                  <a:cubicBezTo>
                    <a:pt x="29" y="0"/>
                    <a:pt x="29" y="0"/>
                    <a:pt x="29" y="0"/>
                  </a:cubicBezTo>
                  <a:cubicBezTo>
                    <a:pt x="23" y="0"/>
                    <a:pt x="23" y="0"/>
                    <a:pt x="23" y="0"/>
                  </a:cubicBezTo>
                  <a:lnTo>
                    <a:pt x="23" y="28"/>
                  </a:ln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1055" name="Freeform 30"/>
            <p:cNvSpPr>
              <a:spLocks/>
            </p:cNvSpPr>
            <p:nvPr/>
          </p:nvSpPr>
          <p:spPr bwMode="black">
            <a:xfrm>
              <a:off x="3459" y="2148"/>
              <a:ext cx="50" cy="85"/>
            </a:xfrm>
            <a:custGeom>
              <a:avLst/>
              <a:gdLst>
                <a:gd name="T0" fmla="*/ 283 w 21"/>
                <a:gd name="T1" fmla="*/ 406 h 36"/>
                <a:gd name="T2" fmla="*/ 79 w 21"/>
                <a:gd name="T3" fmla="*/ 406 h 36"/>
                <a:gd name="T4" fmla="*/ 79 w 21"/>
                <a:gd name="T5" fmla="*/ 279 h 36"/>
                <a:gd name="T6" fmla="*/ 226 w 21"/>
                <a:gd name="T7" fmla="*/ 279 h 36"/>
                <a:gd name="T8" fmla="*/ 226 w 21"/>
                <a:gd name="T9" fmla="*/ 196 h 36"/>
                <a:gd name="T10" fmla="*/ 79 w 21"/>
                <a:gd name="T11" fmla="*/ 196 h 36"/>
                <a:gd name="T12" fmla="*/ 79 w 21"/>
                <a:gd name="T13" fmla="*/ 66 h 36"/>
                <a:gd name="T14" fmla="*/ 271 w 21"/>
                <a:gd name="T15" fmla="*/ 66 h 36"/>
                <a:gd name="T16" fmla="*/ 271 w 21"/>
                <a:gd name="T17" fmla="*/ 0 h 36"/>
                <a:gd name="T18" fmla="*/ 0 w 21"/>
                <a:gd name="T19" fmla="*/ 0 h 36"/>
                <a:gd name="T20" fmla="*/ 0 w 21"/>
                <a:gd name="T21" fmla="*/ 475 h 36"/>
                <a:gd name="T22" fmla="*/ 283 w 21"/>
                <a:gd name="T23" fmla="*/ 475 h 36"/>
                <a:gd name="T24" fmla="*/ 283 w 21"/>
                <a:gd name="T25" fmla="*/ 406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 h="36">
                  <a:moveTo>
                    <a:pt x="21" y="31"/>
                  </a:moveTo>
                  <a:cubicBezTo>
                    <a:pt x="6" y="31"/>
                    <a:pt x="6" y="31"/>
                    <a:pt x="6" y="31"/>
                  </a:cubicBezTo>
                  <a:cubicBezTo>
                    <a:pt x="6" y="21"/>
                    <a:pt x="6" y="21"/>
                    <a:pt x="6" y="21"/>
                  </a:cubicBezTo>
                  <a:cubicBezTo>
                    <a:pt x="17" y="21"/>
                    <a:pt x="17" y="21"/>
                    <a:pt x="17" y="21"/>
                  </a:cubicBezTo>
                  <a:cubicBezTo>
                    <a:pt x="17" y="15"/>
                    <a:pt x="17" y="15"/>
                    <a:pt x="17" y="15"/>
                  </a:cubicBezTo>
                  <a:cubicBezTo>
                    <a:pt x="6" y="15"/>
                    <a:pt x="6" y="15"/>
                    <a:pt x="6" y="15"/>
                  </a:cubicBezTo>
                  <a:cubicBezTo>
                    <a:pt x="6" y="5"/>
                    <a:pt x="6" y="5"/>
                    <a:pt x="6" y="5"/>
                  </a:cubicBezTo>
                  <a:cubicBezTo>
                    <a:pt x="8" y="5"/>
                    <a:pt x="20" y="5"/>
                    <a:pt x="20" y="5"/>
                  </a:cubicBezTo>
                  <a:cubicBezTo>
                    <a:pt x="20" y="0"/>
                    <a:pt x="20" y="0"/>
                    <a:pt x="20" y="0"/>
                  </a:cubicBezTo>
                  <a:cubicBezTo>
                    <a:pt x="16" y="0"/>
                    <a:pt x="0" y="0"/>
                    <a:pt x="0" y="0"/>
                  </a:cubicBezTo>
                  <a:cubicBezTo>
                    <a:pt x="0" y="36"/>
                    <a:pt x="0" y="36"/>
                    <a:pt x="0" y="36"/>
                  </a:cubicBezTo>
                  <a:cubicBezTo>
                    <a:pt x="21" y="36"/>
                    <a:pt x="21" y="36"/>
                    <a:pt x="21" y="36"/>
                  </a:cubicBezTo>
                  <a:lnTo>
                    <a:pt x="21" y="31"/>
                  </a:ln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1056" name="Freeform 31"/>
            <p:cNvSpPr>
              <a:spLocks/>
            </p:cNvSpPr>
            <p:nvPr/>
          </p:nvSpPr>
          <p:spPr bwMode="black">
            <a:xfrm>
              <a:off x="3258" y="2148"/>
              <a:ext cx="194" cy="85"/>
            </a:xfrm>
            <a:custGeom>
              <a:avLst/>
              <a:gdLst>
                <a:gd name="T0" fmla="*/ 648 w 82"/>
                <a:gd name="T1" fmla="*/ 0 h 36"/>
                <a:gd name="T2" fmla="*/ 648 w 82"/>
                <a:gd name="T3" fmla="*/ 0 h 36"/>
                <a:gd name="T4" fmla="*/ 639 w 82"/>
                <a:gd name="T5" fmla="*/ 0 h 36"/>
                <a:gd name="T6" fmla="*/ 639 w 82"/>
                <a:gd name="T7" fmla="*/ 368 h 36"/>
                <a:gd name="T8" fmla="*/ 447 w 82"/>
                <a:gd name="T9" fmla="*/ 0 h 36"/>
                <a:gd name="T10" fmla="*/ 348 w 82"/>
                <a:gd name="T11" fmla="*/ 0 h 36"/>
                <a:gd name="T12" fmla="*/ 348 w 82"/>
                <a:gd name="T13" fmla="*/ 406 h 36"/>
                <a:gd name="T14" fmla="*/ 95 w 82"/>
                <a:gd name="T15" fmla="*/ 406 h 36"/>
                <a:gd name="T16" fmla="*/ 95 w 82"/>
                <a:gd name="T17" fmla="*/ 279 h 36"/>
                <a:gd name="T18" fmla="*/ 241 w 82"/>
                <a:gd name="T19" fmla="*/ 279 h 36"/>
                <a:gd name="T20" fmla="*/ 241 w 82"/>
                <a:gd name="T21" fmla="*/ 196 h 36"/>
                <a:gd name="T22" fmla="*/ 95 w 82"/>
                <a:gd name="T23" fmla="*/ 196 h 36"/>
                <a:gd name="T24" fmla="*/ 95 w 82"/>
                <a:gd name="T25" fmla="*/ 66 h 36"/>
                <a:gd name="T26" fmla="*/ 263 w 82"/>
                <a:gd name="T27" fmla="*/ 66 h 36"/>
                <a:gd name="T28" fmla="*/ 263 w 82"/>
                <a:gd name="T29" fmla="*/ 0 h 36"/>
                <a:gd name="T30" fmla="*/ 0 w 82"/>
                <a:gd name="T31" fmla="*/ 0 h 36"/>
                <a:gd name="T32" fmla="*/ 0 w 82"/>
                <a:gd name="T33" fmla="*/ 475 h 36"/>
                <a:gd name="T34" fmla="*/ 409 w 82"/>
                <a:gd name="T35" fmla="*/ 475 h 36"/>
                <a:gd name="T36" fmla="*/ 409 w 82"/>
                <a:gd name="T37" fmla="*/ 475 h 36"/>
                <a:gd name="T38" fmla="*/ 409 w 82"/>
                <a:gd name="T39" fmla="*/ 118 h 36"/>
                <a:gd name="T40" fmla="*/ 610 w 82"/>
                <a:gd name="T41" fmla="*/ 475 h 36"/>
                <a:gd name="T42" fmla="*/ 717 w 82"/>
                <a:gd name="T43" fmla="*/ 475 h 36"/>
                <a:gd name="T44" fmla="*/ 717 w 82"/>
                <a:gd name="T45" fmla="*/ 66 h 36"/>
                <a:gd name="T46" fmla="*/ 861 w 82"/>
                <a:gd name="T47" fmla="*/ 66 h 36"/>
                <a:gd name="T48" fmla="*/ 861 w 82"/>
                <a:gd name="T49" fmla="*/ 475 h 36"/>
                <a:gd name="T50" fmla="*/ 939 w 82"/>
                <a:gd name="T51" fmla="*/ 475 h 36"/>
                <a:gd name="T52" fmla="*/ 939 w 82"/>
                <a:gd name="T53" fmla="*/ 66 h 36"/>
                <a:gd name="T54" fmla="*/ 1086 w 82"/>
                <a:gd name="T55" fmla="*/ 66 h 36"/>
                <a:gd name="T56" fmla="*/ 1086 w 82"/>
                <a:gd name="T57" fmla="*/ 0 h 36"/>
                <a:gd name="T58" fmla="*/ 648 w 82"/>
                <a:gd name="T59" fmla="*/ 0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2" h="36">
                  <a:moveTo>
                    <a:pt x="49" y="0"/>
                  </a:moveTo>
                  <a:cubicBezTo>
                    <a:pt x="49" y="0"/>
                    <a:pt x="49" y="0"/>
                    <a:pt x="49" y="0"/>
                  </a:cubicBezTo>
                  <a:cubicBezTo>
                    <a:pt x="48" y="0"/>
                    <a:pt x="48" y="0"/>
                    <a:pt x="48" y="0"/>
                  </a:cubicBezTo>
                  <a:cubicBezTo>
                    <a:pt x="48" y="28"/>
                    <a:pt x="48" y="28"/>
                    <a:pt x="48" y="28"/>
                  </a:cubicBezTo>
                  <a:cubicBezTo>
                    <a:pt x="34" y="0"/>
                    <a:pt x="34" y="0"/>
                    <a:pt x="34" y="0"/>
                  </a:cubicBezTo>
                  <a:cubicBezTo>
                    <a:pt x="26" y="0"/>
                    <a:pt x="26" y="0"/>
                    <a:pt x="26" y="0"/>
                  </a:cubicBezTo>
                  <a:cubicBezTo>
                    <a:pt x="26" y="31"/>
                    <a:pt x="26" y="31"/>
                    <a:pt x="26" y="31"/>
                  </a:cubicBezTo>
                  <a:cubicBezTo>
                    <a:pt x="7" y="31"/>
                    <a:pt x="7" y="31"/>
                    <a:pt x="7" y="31"/>
                  </a:cubicBezTo>
                  <a:cubicBezTo>
                    <a:pt x="7" y="21"/>
                    <a:pt x="7" y="21"/>
                    <a:pt x="7" y="21"/>
                  </a:cubicBezTo>
                  <a:cubicBezTo>
                    <a:pt x="18" y="21"/>
                    <a:pt x="18" y="21"/>
                    <a:pt x="18" y="21"/>
                  </a:cubicBezTo>
                  <a:cubicBezTo>
                    <a:pt x="18" y="15"/>
                    <a:pt x="18" y="15"/>
                    <a:pt x="18" y="15"/>
                  </a:cubicBezTo>
                  <a:cubicBezTo>
                    <a:pt x="7" y="15"/>
                    <a:pt x="7" y="15"/>
                    <a:pt x="7" y="15"/>
                  </a:cubicBezTo>
                  <a:cubicBezTo>
                    <a:pt x="7" y="5"/>
                    <a:pt x="7" y="5"/>
                    <a:pt x="7" y="5"/>
                  </a:cubicBezTo>
                  <a:cubicBezTo>
                    <a:pt x="8" y="5"/>
                    <a:pt x="20" y="5"/>
                    <a:pt x="20" y="5"/>
                  </a:cubicBezTo>
                  <a:cubicBezTo>
                    <a:pt x="20" y="0"/>
                    <a:pt x="20" y="0"/>
                    <a:pt x="20" y="0"/>
                  </a:cubicBezTo>
                  <a:cubicBezTo>
                    <a:pt x="17" y="0"/>
                    <a:pt x="0" y="0"/>
                    <a:pt x="0" y="0"/>
                  </a:cubicBezTo>
                  <a:cubicBezTo>
                    <a:pt x="0" y="36"/>
                    <a:pt x="0" y="36"/>
                    <a:pt x="0" y="36"/>
                  </a:cubicBezTo>
                  <a:cubicBezTo>
                    <a:pt x="31" y="36"/>
                    <a:pt x="31" y="36"/>
                    <a:pt x="31" y="36"/>
                  </a:cubicBezTo>
                  <a:cubicBezTo>
                    <a:pt x="31" y="36"/>
                    <a:pt x="31" y="36"/>
                    <a:pt x="31" y="36"/>
                  </a:cubicBezTo>
                  <a:cubicBezTo>
                    <a:pt x="31" y="9"/>
                    <a:pt x="31" y="9"/>
                    <a:pt x="31" y="9"/>
                  </a:cubicBezTo>
                  <a:cubicBezTo>
                    <a:pt x="46" y="36"/>
                    <a:pt x="46" y="36"/>
                    <a:pt x="46" y="36"/>
                  </a:cubicBezTo>
                  <a:cubicBezTo>
                    <a:pt x="54" y="36"/>
                    <a:pt x="54" y="36"/>
                    <a:pt x="54" y="36"/>
                  </a:cubicBezTo>
                  <a:cubicBezTo>
                    <a:pt x="54" y="5"/>
                    <a:pt x="54" y="5"/>
                    <a:pt x="54" y="5"/>
                  </a:cubicBezTo>
                  <a:cubicBezTo>
                    <a:pt x="58" y="5"/>
                    <a:pt x="62" y="5"/>
                    <a:pt x="65" y="5"/>
                  </a:cubicBezTo>
                  <a:cubicBezTo>
                    <a:pt x="65" y="36"/>
                    <a:pt x="65" y="36"/>
                    <a:pt x="65" y="36"/>
                  </a:cubicBezTo>
                  <a:cubicBezTo>
                    <a:pt x="71" y="36"/>
                    <a:pt x="71" y="36"/>
                    <a:pt x="71" y="36"/>
                  </a:cubicBezTo>
                  <a:cubicBezTo>
                    <a:pt x="71" y="5"/>
                    <a:pt x="71" y="5"/>
                    <a:pt x="71" y="5"/>
                  </a:cubicBezTo>
                  <a:cubicBezTo>
                    <a:pt x="82" y="5"/>
                    <a:pt x="82" y="5"/>
                    <a:pt x="82" y="5"/>
                  </a:cubicBezTo>
                  <a:cubicBezTo>
                    <a:pt x="82" y="0"/>
                    <a:pt x="82" y="0"/>
                    <a:pt x="82" y="0"/>
                  </a:cubicBezTo>
                  <a:lnTo>
                    <a:pt x="49" y="0"/>
                  </a:ln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1057" name="Freeform 32"/>
            <p:cNvSpPr>
              <a:spLocks noEditPoints="1"/>
            </p:cNvSpPr>
            <p:nvPr/>
          </p:nvSpPr>
          <p:spPr bwMode="black">
            <a:xfrm>
              <a:off x="2874" y="2148"/>
              <a:ext cx="122" cy="85"/>
            </a:xfrm>
            <a:custGeom>
              <a:avLst/>
              <a:gdLst>
                <a:gd name="T0" fmla="*/ 414 w 51"/>
                <a:gd name="T1" fmla="*/ 196 h 36"/>
                <a:gd name="T2" fmla="*/ 414 w 51"/>
                <a:gd name="T3" fmla="*/ 196 h 36"/>
                <a:gd name="T4" fmla="*/ 414 w 51"/>
                <a:gd name="T5" fmla="*/ 66 h 36"/>
                <a:gd name="T6" fmla="*/ 482 w 51"/>
                <a:gd name="T7" fmla="*/ 66 h 36"/>
                <a:gd name="T8" fmla="*/ 576 w 51"/>
                <a:gd name="T9" fmla="*/ 135 h 36"/>
                <a:gd name="T10" fmla="*/ 482 w 51"/>
                <a:gd name="T11" fmla="*/ 196 h 36"/>
                <a:gd name="T12" fmla="*/ 414 w 51"/>
                <a:gd name="T13" fmla="*/ 196 h 36"/>
                <a:gd name="T14" fmla="*/ 614 w 51"/>
                <a:gd name="T15" fmla="*/ 241 h 36"/>
                <a:gd name="T16" fmla="*/ 654 w 51"/>
                <a:gd name="T17" fmla="*/ 135 h 36"/>
                <a:gd name="T18" fmla="*/ 614 w 51"/>
                <a:gd name="T19" fmla="*/ 40 h 36"/>
                <a:gd name="T20" fmla="*/ 471 w 51"/>
                <a:gd name="T21" fmla="*/ 0 h 36"/>
                <a:gd name="T22" fmla="*/ 339 w 51"/>
                <a:gd name="T23" fmla="*/ 0 h 36"/>
                <a:gd name="T24" fmla="*/ 339 w 51"/>
                <a:gd name="T25" fmla="*/ 196 h 36"/>
                <a:gd name="T26" fmla="*/ 339 w 51"/>
                <a:gd name="T27" fmla="*/ 196 h 36"/>
                <a:gd name="T28" fmla="*/ 339 w 51"/>
                <a:gd name="T29" fmla="*/ 406 h 36"/>
                <a:gd name="T30" fmla="*/ 89 w 51"/>
                <a:gd name="T31" fmla="*/ 406 h 36"/>
                <a:gd name="T32" fmla="*/ 89 w 51"/>
                <a:gd name="T33" fmla="*/ 279 h 36"/>
                <a:gd name="T34" fmla="*/ 233 w 51"/>
                <a:gd name="T35" fmla="*/ 279 h 36"/>
                <a:gd name="T36" fmla="*/ 233 w 51"/>
                <a:gd name="T37" fmla="*/ 196 h 36"/>
                <a:gd name="T38" fmla="*/ 89 w 51"/>
                <a:gd name="T39" fmla="*/ 196 h 36"/>
                <a:gd name="T40" fmla="*/ 89 w 51"/>
                <a:gd name="T41" fmla="*/ 66 h 36"/>
                <a:gd name="T42" fmla="*/ 261 w 51"/>
                <a:gd name="T43" fmla="*/ 66 h 36"/>
                <a:gd name="T44" fmla="*/ 261 w 51"/>
                <a:gd name="T45" fmla="*/ 0 h 36"/>
                <a:gd name="T46" fmla="*/ 0 w 51"/>
                <a:gd name="T47" fmla="*/ 0 h 36"/>
                <a:gd name="T48" fmla="*/ 0 w 51"/>
                <a:gd name="T49" fmla="*/ 475 h 36"/>
                <a:gd name="T50" fmla="*/ 414 w 51"/>
                <a:gd name="T51" fmla="*/ 475 h 36"/>
                <a:gd name="T52" fmla="*/ 414 w 51"/>
                <a:gd name="T53" fmla="*/ 279 h 36"/>
                <a:gd name="T54" fmla="*/ 454 w 51"/>
                <a:gd name="T55" fmla="*/ 279 h 36"/>
                <a:gd name="T56" fmla="*/ 576 w 51"/>
                <a:gd name="T57" fmla="*/ 475 h 36"/>
                <a:gd name="T58" fmla="*/ 664 w 51"/>
                <a:gd name="T59" fmla="*/ 475 h 36"/>
                <a:gd name="T60" fmla="*/ 548 w 51"/>
                <a:gd name="T61" fmla="*/ 262 h 36"/>
                <a:gd name="T62" fmla="*/ 614 w 51"/>
                <a:gd name="T63" fmla="*/ 241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 h="36">
                  <a:moveTo>
                    <a:pt x="32" y="15"/>
                  </a:moveTo>
                  <a:cubicBezTo>
                    <a:pt x="32" y="15"/>
                    <a:pt x="32" y="15"/>
                    <a:pt x="32" y="15"/>
                  </a:cubicBezTo>
                  <a:cubicBezTo>
                    <a:pt x="32" y="5"/>
                    <a:pt x="32" y="5"/>
                    <a:pt x="32" y="5"/>
                  </a:cubicBezTo>
                  <a:cubicBezTo>
                    <a:pt x="37" y="5"/>
                    <a:pt x="37" y="5"/>
                    <a:pt x="37" y="5"/>
                  </a:cubicBezTo>
                  <a:cubicBezTo>
                    <a:pt x="42" y="5"/>
                    <a:pt x="44" y="7"/>
                    <a:pt x="44" y="10"/>
                  </a:cubicBezTo>
                  <a:cubicBezTo>
                    <a:pt x="44" y="14"/>
                    <a:pt x="42" y="15"/>
                    <a:pt x="37" y="15"/>
                  </a:cubicBezTo>
                  <a:lnTo>
                    <a:pt x="32" y="15"/>
                  </a:lnTo>
                  <a:close/>
                  <a:moveTo>
                    <a:pt x="47" y="18"/>
                  </a:moveTo>
                  <a:cubicBezTo>
                    <a:pt x="49" y="16"/>
                    <a:pt x="50" y="14"/>
                    <a:pt x="50" y="10"/>
                  </a:cubicBezTo>
                  <a:cubicBezTo>
                    <a:pt x="50" y="7"/>
                    <a:pt x="49" y="4"/>
                    <a:pt x="47" y="3"/>
                  </a:cubicBezTo>
                  <a:cubicBezTo>
                    <a:pt x="44" y="1"/>
                    <a:pt x="41" y="0"/>
                    <a:pt x="36" y="0"/>
                  </a:cubicBezTo>
                  <a:cubicBezTo>
                    <a:pt x="26" y="0"/>
                    <a:pt x="26" y="0"/>
                    <a:pt x="26" y="0"/>
                  </a:cubicBezTo>
                  <a:cubicBezTo>
                    <a:pt x="26" y="15"/>
                    <a:pt x="26" y="15"/>
                    <a:pt x="26" y="15"/>
                  </a:cubicBezTo>
                  <a:cubicBezTo>
                    <a:pt x="26" y="15"/>
                    <a:pt x="26" y="15"/>
                    <a:pt x="26" y="15"/>
                  </a:cubicBezTo>
                  <a:cubicBezTo>
                    <a:pt x="26" y="31"/>
                    <a:pt x="26" y="31"/>
                    <a:pt x="26" y="31"/>
                  </a:cubicBezTo>
                  <a:cubicBezTo>
                    <a:pt x="7" y="31"/>
                    <a:pt x="7" y="31"/>
                    <a:pt x="7" y="31"/>
                  </a:cubicBezTo>
                  <a:cubicBezTo>
                    <a:pt x="7" y="21"/>
                    <a:pt x="7" y="21"/>
                    <a:pt x="7" y="21"/>
                  </a:cubicBezTo>
                  <a:cubicBezTo>
                    <a:pt x="18" y="21"/>
                    <a:pt x="18" y="21"/>
                    <a:pt x="18" y="21"/>
                  </a:cubicBezTo>
                  <a:cubicBezTo>
                    <a:pt x="18" y="15"/>
                    <a:pt x="18" y="15"/>
                    <a:pt x="18" y="15"/>
                  </a:cubicBezTo>
                  <a:cubicBezTo>
                    <a:pt x="7" y="15"/>
                    <a:pt x="7" y="15"/>
                    <a:pt x="7" y="15"/>
                  </a:cubicBezTo>
                  <a:cubicBezTo>
                    <a:pt x="7" y="5"/>
                    <a:pt x="7" y="5"/>
                    <a:pt x="7" y="5"/>
                  </a:cubicBezTo>
                  <a:cubicBezTo>
                    <a:pt x="8" y="5"/>
                    <a:pt x="20" y="5"/>
                    <a:pt x="20" y="5"/>
                  </a:cubicBezTo>
                  <a:cubicBezTo>
                    <a:pt x="20" y="0"/>
                    <a:pt x="20" y="0"/>
                    <a:pt x="20" y="0"/>
                  </a:cubicBezTo>
                  <a:cubicBezTo>
                    <a:pt x="17" y="0"/>
                    <a:pt x="0" y="0"/>
                    <a:pt x="0" y="0"/>
                  </a:cubicBezTo>
                  <a:cubicBezTo>
                    <a:pt x="0" y="36"/>
                    <a:pt x="0" y="36"/>
                    <a:pt x="0" y="36"/>
                  </a:cubicBezTo>
                  <a:cubicBezTo>
                    <a:pt x="32" y="36"/>
                    <a:pt x="32" y="36"/>
                    <a:pt x="32" y="36"/>
                  </a:cubicBezTo>
                  <a:cubicBezTo>
                    <a:pt x="32" y="21"/>
                    <a:pt x="32" y="21"/>
                    <a:pt x="32" y="21"/>
                  </a:cubicBezTo>
                  <a:cubicBezTo>
                    <a:pt x="35" y="21"/>
                    <a:pt x="35" y="21"/>
                    <a:pt x="35" y="21"/>
                  </a:cubicBezTo>
                  <a:cubicBezTo>
                    <a:pt x="38" y="25"/>
                    <a:pt x="44" y="36"/>
                    <a:pt x="44" y="36"/>
                  </a:cubicBezTo>
                  <a:cubicBezTo>
                    <a:pt x="51" y="36"/>
                    <a:pt x="51" y="36"/>
                    <a:pt x="51" y="36"/>
                  </a:cubicBezTo>
                  <a:cubicBezTo>
                    <a:pt x="42" y="20"/>
                    <a:pt x="42" y="20"/>
                    <a:pt x="42" y="20"/>
                  </a:cubicBezTo>
                  <a:cubicBezTo>
                    <a:pt x="44" y="20"/>
                    <a:pt x="45" y="19"/>
                    <a:pt x="47" y="18"/>
                  </a:cubicBez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1058" name="Freeform 33"/>
            <p:cNvSpPr>
              <a:spLocks noEditPoints="1"/>
            </p:cNvSpPr>
            <p:nvPr/>
          </p:nvSpPr>
          <p:spPr bwMode="black">
            <a:xfrm>
              <a:off x="2642" y="2148"/>
              <a:ext cx="121" cy="85"/>
            </a:xfrm>
            <a:custGeom>
              <a:avLst/>
              <a:gdLst>
                <a:gd name="T0" fmla="*/ 427 w 51"/>
                <a:gd name="T1" fmla="*/ 196 h 36"/>
                <a:gd name="T2" fmla="*/ 427 w 51"/>
                <a:gd name="T3" fmla="*/ 196 h 36"/>
                <a:gd name="T4" fmla="*/ 427 w 51"/>
                <a:gd name="T5" fmla="*/ 66 h 36"/>
                <a:gd name="T6" fmla="*/ 496 w 51"/>
                <a:gd name="T7" fmla="*/ 66 h 36"/>
                <a:gd name="T8" fmla="*/ 574 w 51"/>
                <a:gd name="T9" fmla="*/ 135 h 36"/>
                <a:gd name="T10" fmla="*/ 496 w 51"/>
                <a:gd name="T11" fmla="*/ 196 h 36"/>
                <a:gd name="T12" fmla="*/ 427 w 51"/>
                <a:gd name="T13" fmla="*/ 196 h 36"/>
                <a:gd name="T14" fmla="*/ 614 w 51"/>
                <a:gd name="T15" fmla="*/ 241 h 36"/>
                <a:gd name="T16" fmla="*/ 669 w 51"/>
                <a:gd name="T17" fmla="*/ 135 h 36"/>
                <a:gd name="T18" fmla="*/ 614 w 51"/>
                <a:gd name="T19" fmla="*/ 40 h 36"/>
                <a:gd name="T20" fmla="*/ 479 w 51"/>
                <a:gd name="T21" fmla="*/ 0 h 36"/>
                <a:gd name="T22" fmla="*/ 332 w 51"/>
                <a:gd name="T23" fmla="*/ 0 h 36"/>
                <a:gd name="T24" fmla="*/ 332 w 51"/>
                <a:gd name="T25" fmla="*/ 196 h 36"/>
                <a:gd name="T26" fmla="*/ 332 w 51"/>
                <a:gd name="T27" fmla="*/ 196 h 36"/>
                <a:gd name="T28" fmla="*/ 332 w 51"/>
                <a:gd name="T29" fmla="*/ 406 h 36"/>
                <a:gd name="T30" fmla="*/ 78 w 51"/>
                <a:gd name="T31" fmla="*/ 406 h 36"/>
                <a:gd name="T32" fmla="*/ 78 w 51"/>
                <a:gd name="T33" fmla="*/ 279 h 36"/>
                <a:gd name="T34" fmla="*/ 225 w 51"/>
                <a:gd name="T35" fmla="*/ 279 h 36"/>
                <a:gd name="T36" fmla="*/ 225 w 51"/>
                <a:gd name="T37" fmla="*/ 196 h 36"/>
                <a:gd name="T38" fmla="*/ 78 w 51"/>
                <a:gd name="T39" fmla="*/ 196 h 36"/>
                <a:gd name="T40" fmla="*/ 78 w 51"/>
                <a:gd name="T41" fmla="*/ 66 h 36"/>
                <a:gd name="T42" fmla="*/ 266 w 51"/>
                <a:gd name="T43" fmla="*/ 66 h 36"/>
                <a:gd name="T44" fmla="*/ 266 w 51"/>
                <a:gd name="T45" fmla="*/ 0 h 36"/>
                <a:gd name="T46" fmla="*/ 0 w 51"/>
                <a:gd name="T47" fmla="*/ 0 h 36"/>
                <a:gd name="T48" fmla="*/ 0 w 51"/>
                <a:gd name="T49" fmla="*/ 475 h 36"/>
                <a:gd name="T50" fmla="*/ 427 w 51"/>
                <a:gd name="T51" fmla="*/ 475 h 36"/>
                <a:gd name="T52" fmla="*/ 427 w 51"/>
                <a:gd name="T53" fmla="*/ 279 h 36"/>
                <a:gd name="T54" fmla="*/ 467 w 51"/>
                <a:gd name="T55" fmla="*/ 279 h 36"/>
                <a:gd name="T56" fmla="*/ 586 w 51"/>
                <a:gd name="T57" fmla="*/ 475 h 36"/>
                <a:gd name="T58" fmla="*/ 681 w 51"/>
                <a:gd name="T59" fmla="*/ 475 h 36"/>
                <a:gd name="T60" fmla="*/ 546 w 51"/>
                <a:gd name="T61" fmla="*/ 262 h 36"/>
                <a:gd name="T62" fmla="*/ 614 w 51"/>
                <a:gd name="T63" fmla="*/ 241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 h="36">
                  <a:moveTo>
                    <a:pt x="32" y="15"/>
                  </a:moveTo>
                  <a:cubicBezTo>
                    <a:pt x="32" y="15"/>
                    <a:pt x="32" y="15"/>
                    <a:pt x="32" y="15"/>
                  </a:cubicBezTo>
                  <a:cubicBezTo>
                    <a:pt x="32" y="5"/>
                    <a:pt x="32" y="5"/>
                    <a:pt x="32" y="5"/>
                  </a:cubicBezTo>
                  <a:cubicBezTo>
                    <a:pt x="37" y="5"/>
                    <a:pt x="37" y="5"/>
                    <a:pt x="37" y="5"/>
                  </a:cubicBezTo>
                  <a:cubicBezTo>
                    <a:pt x="42" y="5"/>
                    <a:pt x="43" y="7"/>
                    <a:pt x="43" y="10"/>
                  </a:cubicBezTo>
                  <a:cubicBezTo>
                    <a:pt x="43" y="14"/>
                    <a:pt x="42" y="15"/>
                    <a:pt x="37" y="15"/>
                  </a:cubicBezTo>
                  <a:lnTo>
                    <a:pt x="32" y="15"/>
                  </a:lnTo>
                  <a:close/>
                  <a:moveTo>
                    <a:pt x="46" y="18"/>
                  </a:moveTo>
                  <a:cubicBezTo>
                    <a:pt x="48" y="16"/>
                    <a:pt x="50" y="14"/>
                    <a:pt x="50" y="10"/>
                  </a:cubicBezTo>
                  <a:cubicBezTo>
                    <a:pt x="50" y="7"/>
                    <a:pt x="48" y="4"/>
                    <a:pt x="46" y="3"/>
                  </a:cubicBezTo>
                  <a:cubicBezTo>
                    <a:pt x="44" y="1"/>
                    <a:pt x="41" y="0"/>
                    <a:pt x="36" y="0"/>
                  </a:cubicBezTo>
                  <a:cubicBezTo>
                    <a:pt x="25" y="0"/>
                    <a:pt x="25" y="0"/>
                    <a:pt x="25" y="0"/>
                  </a:cubicBezTo>
                  <a:cubicBezTo>
                    <a:pt x="25" y="15"/>
                    <a:pt x="25" y="15"/>
                    <a:pt x="25" y="15"/>
                  </a:cubicBezTo>
                  <a:cubicBezTo>
                    <a:pt x="25" y="15"/>
                    <a:pt x="25" y="15"/>
                    <a:pt x="25" y="15"/>
                  </a:cubicBezTo>
                  <a:cubicBezTo>
                    <a:pt x="25" y="31"/>
                    <a:pt x="25" y="31"/>
                    <a:pt x="25" y="31"/>
                  </a:cubicBezTo>
                  <a:cubicBezTo>
                    <a:pt x="6" y="31"/>
                    <a:pt x="6" y="31"/>
                    <a:pt x="6" y="31"/>
                  </a:cubicBezTo>
                  <a:cubicBezTo>
                    <a:pt x="6" y="21"/>
                    <a:pt x="6" y="21"/>
                    <a:pt x="6" y="21"/>
                  </a:cubicBezTo>
                  <a:cubicBezTo>
                    <a:pt x="17" y="21"/>
                    <a:pt x="17" y="21"/>
                    <a:pt x="17" y="21"/>
                  </a:cubicBezTo>
                  <a:cubicBezTo>
                    <a:pt x="17" y="15"/>
                    <a:pt x="17" y="15"/>
                    <a:pt x="17" y="15"/>
                  </a:cubicBezTo>
                  <a:cubicBezTo>
                    <a:pt x="6" y="15"/>
                    <a:pt x="6" y="15"/>
                    <a:pt x="6" y="15"/>
                  </a:cubicBezTo>
                  <a:cubicBezTo>
                    <a:pt x="6" y="5"/>
                    <a:pt x="6" y="5"/>
                    <a:pt x="6" y="5"/>
                  </a:cubicBezTo>
                  <a:cubicBezTo>
                    <a:pt x="8" y="5"/>
                    <a:pt x="20" y="5"/>
                    <a:pt x="20" y="5"/>
                  </a:cubicBezTo>
                  <a:cubicBezTo>
                    <a:pt x="20" y="0"/>
                    <a:pt x="20" y="0"/>
                    <a:pt x="20" y="0"/>
                  </a:cubicBezTo>
                  <a:cubicBezTo>
                    <a:pt x="16" y="0"/>
                    <a:pt x="0" y="0"/>
                    <a:pt x="0" y="0"/>
                  </a:cubicBezTo>
                  <a:cubicBezTo>
                    <a:pt x="0" y="36"/>
                    <a:pt x="0" y="36"/>
                    <a:pt x="0" y="36"/>
                  </a:cubicBezTo>
                  <a:cubicBezTo>
                    <a:pt x="32" y="36"/>
                    <a:pt x="32" y="36"/>
                    <a:pt x="32" y="36"/>
                  </a:cubicBezTo>
                  <a:cubicBezTo>
                    <a:pt x="32" y="21"/>
                    <a:pt x="32" y="21"/>
                    <a:pt x="32" y="21"/>
                  </a:cubicBezTo>
                  <a:cubicBezTo>
                    <a:pt x="35" y="21"/>
                    <a:pt x="35" y="21"/>
                    <a:pt x="35" y="21"/>
                  </a:cubicBezTo>
                  <a:cubicBezTo>
                    <a:pt x="38" y="25"/>
                    <a:pt x="44" y="36"/>
                    <a:pt x="44" y="36"/>
                  </a:cubicBezTo>
                  <a:cubicBezTo>
                    <a:pt x="51" y="36"/>
                    <a:pt x="51" y="36"/>
                    <a:pt x="51" y="36"/>
                  </a:cubicBezTo>
                  <a:cubicBezTo>
                    <a:pt x="41" y="20"/>
                    <a:pt x="41" y="20"/>
                    <a:pt x="41" y="20"/>
                  </a:cubicBezTo>
                  <a:cubicBezTo>
                    <a:pt x="43" y="20"/>
                    <a:pt x="45" y="19"/>
                    <a:pt x="46" y="18"/>
                  </a:cubicBez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1059" name="Freeform 34"/>
            <p:cNvSpPr>
              <a:spLocks noEditPoints="1"/>
            </p:cNvSpPr>
            <p:nvPr/>
          </p:nvSpPr>
          <p:spPr bwMode="black">
            <a:xfrm>
              <a:off x="2807" y="2148"/>
              <a:ext cx="59" cy="85"/>
            </a:xfrm>
            <a:custGeom>
              <a:avLst/>
              <a:gdLst>
                <a:gd name="T0" fmla="*/ 156 w 25"/>
                <a:gd name="T1" fmla="*/ 213 h 36"/>
                <a:gd name="T2" fmla="*/ 94 w 25"/>
                <a:gd name="T3" fmla="*/ 213 h 36"/>
                <a:gd name="T4" fmla="*/ 94 w 25"/>
                <a:gd name="T5" fmla="*/ 66 h 36"/>
                <a:gd name="T6" fmla="*/ 156 w 25"/>
                <a:gd name="T7" fmla="*/ 66 h 36"/>
                <a:gd name="T8" fmla="*/ 234 w 25"/>
                <a:gd name="T9" fmla="*/ 144 h 36"/>
                <a:gd name="T10" fmla="*/ 156 w 25"/>
                <a:gd name="T11" fmla="*/ 213 h 36"/>
                <a:gd name="T12" fmla="*/ 278 w 25"/>
                <a:gd name="T13" fmla="*/ 40 h 36"/>
                <a:gd name="T14" fmla="*/ 144 w 25"/>
                <a:gd name="T15" fmla="*/ 0 h 36"/>
                <a:gd name="T16" fmla="*/ 0 w 25"/>
                <a:gd name="T17" fmla="*/ 0 h 36"/>
                <a:gd name="T18" fmla="*/ 0 w 25"/>
                <a:gd name="T19" fmla="*/ 279 h 36"/>
                <a:gd name="T20" fmla="*/ 0 w 25"/>
                <a:gd name="T21" fmla="*/ 475 h 36"/>
                <a:gd name="T22" fmla="*/ 94 w 25"/>
                <a:gd name="T23" fmla="*/ 475 h 36"/>
                <a:gd name="T24" fmla="*/ 94 w 25"/>
                <a:gd name="T25" fmla="*/ 279 h 36"/>
                <a:gd name="T26" fmla="*/ 144 w 25"/>
                <a:gd name="T27" fmla="*/ 279 h 36"/>
                <a:gd name="T28" fmla="*/ 278 w 25"/>
                <a:gd name="T29" fmla="*/ 241 h 36"/>
                <a:gd name="T30" fmla="*/ 328 w 25"/>
                <a:gd name="T31" fmla="*/ 144 h 36"/>
                <a:gd name="T32" fmla="*/ 278 w 25"/>
                <a:gd name="T33" fmla="*/ 4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6">
                  <a:moveTo>
                    <a:pt x="12" y="16"/>
                  </a:moveTo>
                  <a:cubicBezTo>
                    <a:pt x="7" y="16"/>
                    <a:pt x="7" y="16"/>
                    <a:pt x="7" y="16"/>
                  </a:cubicBezTo>
                  <a:cubicBezTo>
                    <a:pt x="7" y="5"/>
                    <a:pt x="7" y="5"/>
                    <a:pt x="7" y="5"/>
                  </a:cubicBezTo>
                  <a:cubicBezTo>
                    <a:pt x="12" y="5"/>
                    <a:pt x="12" y="5"/>
                    <a:pt x="12" y="5"/>
                  </a:cubicBezTo>
                  <a:cubicBezTo>
                    <a:pt x="17" y="5"/>
                    <a:pt x="18" y="7"/>
                    <a:pt x="18" y="11"/>
                  </a:cubicBezTo>
                  <a:cubicBezTo>
                    <a:pt x="18" y="14"/>
                    <a:pt x="16" y="16"/>
                    <a:pt x="12" y="16"/>
                  </a:cubicBezTo>
                  <a:close/>
                  <a:moveTo>
                    <a:pt x="21" y="3"/>
                  </a:moveTo>
                  <a:cubicBezTo>
                    <a:pt x="19" y="1"/>
                    <a:pt x="16" y="0"/>
                    <a:pt x="11" y="0"/>
                  </a:cubicBezTo>
                  <a:cubicBezTo>
                    <a:pt x="0" y="0"/>
                    <a:pt x="0" y="0"/>
                    <a:pt x="0" y="0"/>
                  </a:cubicBezTo>
                  <a:cubicBezTo>
                    <a:pt x="0" y="21"/>
                    <a:pt x="0" y="21"/>
                    <a:pt x="0" y="21"/>
                  </a:cubicBezTo>
                  <a:cubicBezTo>
                    <a:pt x="0" y="36"/>
                    <a:pt x="0" y="36"/>
                    <a:pt x="0" y="36"/>
                  </a:cubicBezTo>
                  <a:cubicBezTo>
                    <a:pt x="7" y="36"/>
                    <a:pt x="7" y="36"/>
                    <a:pt x="7" y="36"/>
                  </a:cubicBezTo>
                  <a:cubicBezTo>
                    <a:pt x="7" y="21"/>
                    <a:pt x="7" y="21"/>
                    <a:pt x="7" y="21"/>
                  </a:cubicBezTo>
                  <a:cubicBezTo>
                    <a:pt x="11" y="21"/>
                    <a:pt x="11" y="21"/>
                    <a:pt x="11" y="21"/>
                  </a:cubicBezTo>
                  <a:cubicBezTo>
                    <a:pt x="16" y="21"/>
                    <a:pt x="19" y="20"/>
                    <a:pt x="21" y="18"/>
                  </a:cubicBezTo>
                  <a:cubicBezTo>
                    <a:pt x="23" y="17"/>
                    <a:pt x="25" y="14"/>
                    <a:pt x="25" y="11"/>
                  </a:cubicBezTo>
                  <a:cubicBezTo>
                    <a:pt x="25" y="7"/>
                    <a:pt x="23" y="4"/>
                    <a:pt x="21" y="3"/>
                  </a:cubicBez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1060" name="Freeform 35"/>
            <p:cNvSpPr>
              <a:spLocks/>
            </p:cNvSpPr>
            <p:nvPr/>
          </p:nvSpPr>
          <p:spPr bwMode="black">
            <a:xfrm>
              <a:off x="2578" y="2147"/>
              <a:ext cx="56" cy="86"/>
            </a:xfrm>
            <a:custGeom>
              <a:avLst/>
              <a:gdLst>
                <a:gd name="T0" fmla="*/ 189 w 23"/>
                <a:gd name="T1" fmla="*/ 209 h 37"/>
                <a:gd name="T2" fmla="*/ 79 w 23"/>
                <a:gd name="T3" fmla="*/ 132 h 37"/>
                <a:gd name="T4" fmla="*/ 177 w 23"/>
                <a:gd name="T5" fmla="*/ 66 h 37"/>
                <a:gd name="T6" fmla="*/ 287 w 23"/>
                <a:gd name="T7" fmla="*/ 89 h 37"/>
                <a:gd name="T8" fmla="*/ 287 w 23"/>
                <a:gd name="T9" fmla="*/ 28 h 37"/>
                <a:gd name="T10" fmla="*/ 177 w 23"/>
                <a:gd name="T11" fmla="*/ 0 h 37"/>
                <a:gd name="T12" fmla="*/ 0 w 23"/>
                <a:gd name="T13" fmla="*/ 143 h 37"/>
                <a:gd name="T14" fmla="*/ 136 w 23"/>
                <a:gd name="T15" fmla="*/ 270 h 37"/>
                <a:gd name="T16" fmla="*/ 234 w 23"/>
                <a:gd name="T17" fmla="*/ 348 h 37"/>
                <a:gd name="T18" fmla="*/ 136 w 23"/>
                <a:gd name="T19" fmla="*/ 414 h 37"/>
                <a:gd name="T20" fmla="*/ 0 w 23"/>
                <a:gd name="T21" fmla="*/ 393 h 37"/>
                <a:gd name="T22" fmla="*/ 0 w 23"/>
                <a:gd name="T23" fmla="*/ 454 h 37"/>
                <a:gd name="T24" fmla="*/ 127 w 23"/>
                <a:gd name="T25" fmla="*/ 482 h 37"/>
                <a:gd name="T26" fmla="*/ 316 w 23"/>
                <a:gd name="T27" fmla="*/ 348 h 37"/>
                <a:gd name="T28" fmla="*/ 189 w 23"/>
                <a:gd name="T29" fmla="*/ 209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 h="37">
                  <a:moveTo>
                    <a:pt x="14" y="16"/>
                  </a:moveTo>
                  <a:cubicBezTo>
                    <a:pt x="9" y="14"/>
                    <a:pt x="6" y="13"/>
                    <a:pt x="6" y="10"/>
                  </a:cubicBezTo>
                  <a:cubicBezTo>
                    <a:pt x="6" y="8"/>
                    <a:pt x="9" y="5"/>
                    <a:pt x="13" y="5"/>
                  </a:cubicBezTo>
                  <a:cubicBezTo>
                    <a:pt x="16" y="5"/>
                    <a:pt x="19" y="6"/>
                    <a:pt x="21" y="7"/>
                  </a:cubicBezTo>
                  <a:cubicBezTo>
                    <a:pt x="21" y="2"/>
                    <a:pt x="21" y="2"/>
                    <a:pt x="21" y="2"/>
                  </a:cubicBezTo>
                  <a:cubicBezTo>
                    <a:pt x="19" y="1"/>
                    <a:pt x="16" y="0"/>
                    <a:pt x="13" y="0"/>
                  </a:cubicBezTo>
                  <a:cubicBezTo>
                    <a:pt x="5" y="0"/>
                    <a:pt x="0" y="5"/>
                    <a:pt x="0" y="11"/>
                  </a:cubicBezTo>
                  <a:cubicBezTo>
                    <a:pt x="0" y="16"/>
                    <a:pt x="4" y="19"/>
                    <a:pt x="10" y="21"/>
                  </a:cubicBezTo>
                  <a:cubicBezTo>
                    <a:pt x="15" y="23"/>
                    <a:pt x="17" y="24"/>
                    <a:pt x="17" y="27"/>
                  </a:cubicBezTo>
                  <a:cubicBezTo>
                    <a:pt x="17" y="30"/>
                    <a:pt x="14" y="32"/>
                    <a:pt x="10" y="32"/>
                  </a:cubicBezTo>
                  <a:cubicBezTo>
                    <a:pt x="6" y="32"/>
                    <a:pt x="2" y="31"/>
                    <a:pt x="0" y="30"/>
                  </a:cubicBezTo>
                  <a:cubicBezTo>
                    <a:pt x="0" y="35"/>
                    <a:pt x="0" y="35"/>
                    <a:pt x="0" y="35"/>
                  </a:cubicBezTo>
                  <a:cubicBezTo>
                    <a:pt x="2" y="37"/>
                    <a:pt x="6" y="37"/>
                    <a:pt x="9" y="37"/>
                  </a:cubicBezTo>
                  <a:cubicBezTo>
                    <a:pt x="19" y="37"/>
                    <a:pt x="23" y="32"/>
                    <a:pt x="23" y="27"/>
                  </a:cubicBezTo>
                  <a:cubicBezTo>
                    <a:pt x="23" y="21"/>
                    <a:pt x="20" y="18"/>
                    <a:pt x="14" y="16"/>
                  </a:cubicBez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1061" name="Freeform 36"/>
            <p:cNvSpPr>
              <a:spLocks noEditPoints="1"/>
            </p:cNvSpPr>
            <p:nvPr/>
          </p:nvSpPr>
          <p:spPr bwMode="black">
            <a:xfrm>
              <a:off x="3518" y="2200"/>
              <a:ext cx="36" cy="36"/>
            </a:xfrm>
            <a:custGeom>
              <a:avLst/>
              <a:gdLst>
                <a:gd name="T0" fmla="*/ 82 w 15"/>
                <a:gd name="T1" fmla="*/ 98 h 15"/>
                <a:gd name="T2" fmla="*/ 82 w 15"/>
                <a:gd name="T3" fmla="*/ 70 h 15"/>
                <a:gd name="T4" fmla="*/ 110 w 15"/>
                <a:gd name="T5" fmla="*/ 70 h 15"/>
                <a:gd name="T6" fmla="*/ 139 w 15"/>
                <a:gd name="T7" fmla="*/ 82 h 15"/>
                <a:gd name="T8" fmla="*/ 110 w 15"/>
                <a:gd name="T9" fmla="*/ 98 h 15"/>
                <a:gd name="T10" fmla="*/ 82 w 15"/>
                <a:gd name="T11" fmla="*/ 98 h 15"/>
                <a:gd name="T12" fmla="*/ 82 w 15"/>
                <a:gd name="T13" fmla="*/ 110 h 15"/>
                <a:gd name="T14" fmla="*/ 110 w 15"/>
                <a:gd name="T15" fmla="*/ 110 h 15"/>
                <a:gd name="T16" fmla="*/ 139 w 15"/>
                <a:gd name="T17" fmla="*/ 168 h 15"/>
                <a:gd name="T18" fmla="*/ 149 w 15"/>
                <a:gd name="T19" fmla="*/ 168 h 15"/>
                <a:gd name="T20" fmla="*/ 127 w 15"/>
                <a:gd name="T21" fmla="*/ 110 h 15"/>
                <a:gd name="T22" fmla="*/ 149 w 15"/>
                <a:gd name="T23" fmla="*/ 82 h 15"/>
                <a:gd name="T24" fmla="*/ 110 w 15"/>
                <a:gd name="T25" fmla="*/ 58 h 15"/>
                <a:gd name="T26" fmla="*/ 70 w 15"/>
                <a:gd name="T27" fmla="*/ 58 h 15"/>
                <a:gd name="T28" fmla="*/ 70 w 15"/>
                <a:gd name="T29" fmla="*/ 168 h 15"/>
                <a:gd name="T30" fmla="*/ 82 w 15"/>
                <a:gd name="T31" fmla="*/ 168 h 15"/>
                <a:gd name="T32" fmla="*/ 82 w 15"/>
                <a:gd name="T33" fmla="*/ 110 h 15"/>
                <a:gd name="T34" fmla="*/ 110 w 15"/>
                <a:gd name="T35" fmla="*/ 206 h 15"/>
                <a:gd name="T36" fmla="*/ 206 w 15"/>
                <a:gd name="T37" fmla="*/ 110 h 15"/>
                <a:gd name="T38" fmla="*/ 110 w 15"/>
                <a:gd name="T39" fmla="*/ 0 h 15"/>
                <a:gd name="T40" fmla="*/ 0 w 15"/>
                <a:gd name="T41" fmla="*/ 110 h 15"/>
                <a:gd name="T42" fmla="*/ 110 w 15"/>
                <a:gd name="T43" fmla="*/ 206 h 15"/>
                <a:gd name="T44" fmla="*/ 29 w 15"/>
                <a:gd name="T45" fmla="*/ 110 h 15"/>
                <a:gd name="T46" fmla="*/ 110 w 15"/>
                <a:gd name="T47" fmla="*/ 29 h 15"/>
                <a:gd name="T48" fmla="*/ 197 w 15"/>
                <a:gd name="T49" fmla="*/ 110 h 15"/>
                <a:gd name="T50" fmla="*/ 110 w 15"/>
                <a:gd name="T51" fmla="*/ 197 h 15"/>
                <a:gd name="T52" fmla="*/ 29 w 15"/>
                <a:gd name="T53" fmla="*/ 110 h 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 h="15">
                  <a:moveTo>
                    <a:pt x="6" y="7"/>
                  </a:moveTo>
                  <a:cubicBezTo>
                    <a:pt x="6" y="5"/>
                    <a:pt x="6" y="5"/>
                    <a:pt x="6" y="5"/>
                  </a:cubicBezTo>
                  <a:cubicBezTo>
                    <a:pt x="8" y="5"/>
                    <a:pt x="8" y="5"/>
                    <a:pt x="8" y="5"/>
                  </a:cubicBezTo>
                  <a:cubicBezTo>
                    <a:pt x="9" y="5"/>
                    <a:pt x="10" y="5"/>
                    <a:pt x="10" y="6"/>
                  </a:cubicBezTo>
                  <a:cubicBezTo>
                    <a:pt x="10" y="7"/>
                    <a:pt x="9" y="7"/>
                    <a:pt x="8" y="7"/>
                  </a:cubicBezTo>
                  <a:lnTo>
                    <a:pt x="6" y="7"/>
                  </a:lnTo>
                  <a:close/>
                  <a:moveTo>
                    <a:pt x="6" y="8"/>
                  </a:moveTo>
                  <a:cubicBezTo>
                    <a:pt x="8" y="8"/>
                    <a:pt x="8" y="8"/>
                    <a:pt x="8" y="8"/>
                  </a:cubicBezTo>
                  <a:cubicBezTo>
                    <a:pt x="10" y="12"/>
                    <a:pt x="10" y="12"/>
                    <a:pt x="10" y="12"/>
                  </a:cubicBezTo>
                  <a:cubicBezTo>
                    <a:pt x="11" y="12"/>
                    <a:pt x="11" y="12"/>
                    <a:pt x="11" y="12"/>
                  </a:cubicBezTo>
                  <a:cubicBezTo>
                    <a:pt x="9" y="8"/>
                    <a:pt x="9" y="8"/>
                    <a:pt x="9" y="8"/>
                  </a:cubicBezTo>
                  <a:cubicBezTo>
                    <a:pt x="10" y="8"/>
                    <a:pt x="11" y="7"/>
                    <a:pt x="11" y="6"/>
                  </a:cubicBezTo>
                  <a:cubicBezTo>
                    <a:pt x="11" y="4"/>
                    <a:pt x="10" y="4"/>
                    <a:pt x="8" y="4"/>
                  </a:cubicBezTo>
                  <a:cubicBezTo>
                    <a:pt x="5" y="4"/>
                    <a:pt x="5" y="4"/>
                    <a:pt x="5" y="4"/>
                  </a:cubicBezTo>
                  <a:cubicBezTo>
                    <a:pt x="5" y="12"/>
                    <a:pt x="5" y="12"/>
                    <a:pt x="5" y="12"/>
                  </a:cubicBezTo>
                  <a:cubicBezTo>
                    <a:pt x="6" y="12"/>
                    <a:pt x="6" y="12"/>
                    <a:pt x="6" y="12"/>
                  </a:cubicBezTo>
                  <a:lnTo>
                    <a:pt x="6" y="8"/>
                  </a:lnTo>
                  <a:close/>
                  <a:moveTo>
                    <a:pt x="8" y="15"/>
                  </a:moveTo>
                  <a:cubicBezTo>
                    <a:pt x="12" y="15"/>
                    <a:pt x="15" y="12"/>
                    <a:pt x="15" y="8"/>
                  </a:cubicBezTo>
                  <a:cubicBezTo>
                    <a:pt x="15" y="4"/>
                    <a:pt x="12" y="0"/>
                    <a:pt x="8" y="0"/>
                  </a:cubicBezTo>
                  <a:cubicBezTo>
                    <a:pt x="4" y="0"/>
                    <a:pt x="0" y="4"/>
                    <a:pt x="0" y="8"/>
                  </a:cubicBezTo>
                  <a:cubicBezTo>
                    <a:pt x="0" y="12"/>
                    <a:pt x="4" y="15"/>
                    <a:pt x="8" y="15"/>
                  </a:cubicBezTo>
                  <a:close/>
                  <a:moveTo>
                    <a:pt x="2" y="8"/>
                  </a:moveTo>
                  <a:cubicBezTo>
                    <a:pt x="2" y="4"/>
                    <a:pt x="4" y="2"/>
                    <a:pt x="8" y="2"/>
                  </a:cubicBezTo>
                  <a:cubicBezTo>
                    <a:pt x="11" y="2"/>
                    <a:pt x="14" y="4"/>
                    <a:pt x="14" y="8"/>
                  </a:cubicBezTo>
                  <a:cubicBezTo>
                    <a:pt x="14" y="11"/>
                    <a:pt x="11" y="14"/>
                    <a:pt x="8" y="14"/>
                  </a:cubicBezTo>
                  <a:cubicBezTo>
                    <a:pt x="4" y="14"/>
                    <a:pt x="2" y="11"/>
                    <a:pt x="2" y="8"/>
                  </a:cubicBez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grpSp>
      <p:sp>
        <p:nvSpPr>
          <p:cNvPr id="1030" name="Rectangle 37"/>
          <p:cNvSpPr>
            <a:spLocks noChangeArrowheads="1"/>
          </p:cNvSpPr>
          <p:nvPr userDrawn="1"/>
        </p:nvSpPr>
        <p:spPr bwMode="gray">
          <a:xfrm flipV="1">
            <a:off x="0" y="-129897"/>
            <a:ext cx="9144000" cy="369332"/>
          </a:xfrm>
          <a:prstGeom prst="rect">
            <a:avLst/>
          </a:prstGeom>
          <a:solidFill>
            <a:srgbClr val="7D3815"/>
          </a:solidFill>
          <a:ln w="9525" algn="ctr">
            <a:noFill/>
            <a:miter lim="800000"/>
            <a:headEnd/>
            <a:tailEnd/>
          </a:ln>
          <a:effectLst/>
        </p:spPr>
        <p:txBody>
          <a:bodyPr anchor="ctr">
            <a:spAutoFit/>
          </a:bodyPr>
          <a:lstStyle/>
          <a:p>
            <a:pPr eaLnBrk="1" hangingPunct="1">
              <a:defRPr/>
            </a:pPr>
            <a:endParaRPr lang="en-US">
              <a:solidFill>
                <a:srgbClr val="000000"/>
              </a:solidFill>
              <a:latin typeface="Arial Narrow" pitchFamily="34" charset="0"/>
              <a:ea typeface="+mn-ea"/>
            </a:endParaRPr>
          </a:p>
        </p:txBody>
      </p:sp>
    </p:spTree>
    <p:extLst>
      <p:ext uri="{BB962C8B-B14F-4D97-AF65-F5344CB8AC3E}">
        <p14:creationId xmlns:p14="http://schemas.microsoft.com/office/powerpoint/2010/main" val="971549589"/>
      </p:ext>
    </p:extLst>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Lst>
  <p:timing>
    <p:tnLst>
      <p:par>
        <p:cTn id="1" dur="indefinite" restart="never" nodeType="tmRoot"/>
      </p:par>
    </p:tnLst>
  </p:timing>
  <p:txStyles>
    <p:titleStyle>
      <a:lvl1pPr algn="l" rtl="0" eaLnBrk="0" fontAlgn="base" hangingPunct="0">
        <a:lnSpc>
          <a:spcPct val="90000"/>
        </a:lnSpc>
        <a:spcBef>
          <a:spcPct val="30000"/>
        </a:spcBef>
        <a:spcAft>
          <a:spcPct val="0"/>
        </a:spcAft>
        <a:defRPr sz="3400" b="1">
          <a:solidFill>
            <a:srgbClr val="7D3815"/>
          </a:solidFill>
          <a:latin typeface="+mj-lt"/>
          <a:ea typeface="+mj-ea"/>
          <a:cs typeface="+mj-cs"/>
        </a:defRPr>
      </a:lvl1pPr>
      <a:lvl2pPr algn="l" rtl="0" eaLnBrk="0" fontAlgn="base" hangingPunct="0">
        <a:lnSpc>
          <a:spcPct val="90000"/>
        </a:lnSpc>
        <a:spcBef>
          <a:spcPct val="30000"/>
        </a:spcBef>
        <a:spcAft>
          <a:spcPct val="0"/>
        </a:spcAft>
        <a:defRPr sz="3400" b="1">
          <a:solidFill>
            <a:srgbClr val="7D3815"/>
          </a:solidFill>
          <a:latin typeface="Arial Narrow" pitchFamily="34" charset="0"/>
          <a:cs typeface="Arial" charset="0"/>
        </a:defRPr>
      </a:lvl2pPr>
      <a:lvl3pPr algn="l" rtl="0" eaLnBrk="0" fontAlgn="base" hangingPunct="0">
        <a:lnSpc>
          <a:spcPct val="90000"/>
        </a:lnSpc>
        <a:spcBef>
          <a:spcPct val="30000"/>
        </a:spcBef>
        <a:spcAft>
          <a:spcPct val="0"/>
        </a:spcAft>
        <a:defRPr sz="3400" b="1">
          <a:solidFill>
            <a:srgbClr val="7D3815"/>
          </a:solidFill>
          <a:latin typeface="Arial Narrow" pitchFamily="34" charset="0"/>
          <a:cs typeface="Arial" charset="0"/>
        </a:defRPr>
      </a:lvl3pPr>
      <a:lvl4pPr algn="l" rtl="0" eaLnBrk="0" fontAlgn="base" hangingPunct="0">
        <a:lnSpc>
          <a:spcPct val="90000"/>
        </a:lnSpc>
        <a:spcBef>
          <a:spcPct val="30000"/>
        </a:spcBef>
        <a:spcAft>
          <a:spcPct val="0"/>
        </a:spcAft>
        <a:defRPr sz="3400" b="1">
          <a:solidFill>
            <a:srgbClr val="7D3815"/>
          </a:solidFill>
          <a:latin typeface="Arial Narrow" pitchFamily="34" charset="0"/>
          <a:cs typeface="Arial" charset="0"/>
        </a:defRPr>
      </a:lvl4pPr>
      <a:lvl5pPr algn="l" rtl="0" eaLnBrk="0" fontAlgn="base" hangingPunct="0">
        <a:lnSpc>
          <a:spcPct val="90000"/>
        </a:lnSpc>
        <a:spcBef>
          <a:spcPct val="30000"/>
        </a:spcBef>
        <a:spcAft>
          <a:spcPct val="0"/>
        </a:spcAft>
        <a:defRPr sz="3400" b="1">
          <a:solidFill>
            <a:srgbClr val="7D3815"/>
          </a:solidFill>
          <a:latin typeface="Arial Narrow" pitchFamily="34" charset="0"/>
          <a:cs typeface="Arial" charset="0"/>
        </a:defRPr>
      </a:lvl5pPr>
      <a:lvl6pPr marL="457200" algn="l" rtl="0" fontAlgn="base">
        <a:lnSpc>
          <a:spcPct val="90000"/>
        </a:lnSpc>
        <a:spcBef>
          <a:spcPct val="30000"/>
        </a:spcBef>
        <a:spcAft>
          <a:spcPct val="0"/>
        </a:spcAft>
        <a:defRPr sz="3400" b="1">
          <a:solidFill>
            <a:srgbClr val="7D3815"/>
          </a:solidFill>
          <a:latin typeface="Arial Narrow" pitchFamily="34" charset="0"/>
          <a:cs typeface="Arial" charset="0"/>
        </a:defRPr>
      </a:lvl6pPr>
      <a:lvl7pPr marL="914400" algn="l" rtl="0" fontAlgn="base">
        <a:lnSpc>
          <a:spcPct val="90000"/>
        </a:lnSpc>
        <a:spcBef>
          <a:spcPct val="30000"/>
        </a:spcBef>
        <a:spcAft>
          <a:spcPct val="0"/>
        </a:spcAft>
        <a:defRPr sz="3400" b="1">
          <a:solidFill>
            <a:srgbClr val="7D3815"/>
          </a:solidFill>
          <a:latin typeface="Arial Narrow" pitchFamily="34" charset="0"/>
          <a:cs typeface="Arial" charset="0"/>
        </a:defRPr>
      </a:lvl7pPr>
      <a:lvl8pPr marL="1371600" algn="l" rtl="0" fontAlgn="base">
        <a:lnSpc>
          <a:spcPct val="90000"/>
        </a:lnSpc>
        <a:spcBef>
          <a:spcPct val="30000"/>
        </a:spcBef>
        <a:spcAft>
          <a:spcPct val="0"/>
        </a:spcAft>
        <a:defRPr sz="3400" b="1">
          <a:solidFill>
            <a:srgbClr val="7D3815"/>
          </a:solidFill>
          <a:latin typeface="Arial Narrow" pitchFamily="34" charset="0"/>
          <a:cs typeface="Arial" charset="0"/>
        </a:defRPr>
      </a:lvl8pPr>
      <a:lvl9pPr marL="1828800" algn="l" rtl="0" fontAlgn="base">
        <a:lnSpc>
          <a:spcPct val="90000"/>
        </a:lnSpc>
        <a:spcBef>
          <a:spcPct val="30000"/>
        </a:spcBef>
        <a:spcAft>
          <a:spcPct val="0"/>
        </a:spcAft>
        <a:defRPr sz="3400" b="1">
          <a:solidFill>
            <a:srgbClr val="7D3815"/>
          </a:solidFill>
          <a:latin typeface="Arial Narrow" pitchFamily="34" charset="0"/>
          <a:cs typeface="Arial" charset="0"/>
        </a:defRPr>
      </a:lvl9pPr>
    </p:titleStyle>
    <p:bodyStyle>
      <a:lvl1pPr marL="342900" indent="-342900" algn="l" rtl="0" eaLnBrk="0" fontAlgn="base" hangingPunct="0">
        <a:lnSpc>
          <a:spcPct val="90000"/>
        </a:lnSpc>
        <a:spcBef>
          <a:spcPct val="0"/>
        </a:spcBef>
        <a:spcAft>
          <a:spcPct val="0"/>
        </a:spcAft>
        <a:buClr>
          <a:srgbClr val="216A8B"/>
        </a:buClr>
        <a:defRPr>
          <a:solidFill>
            <a:schemeClr val="tx1"/>
          </a:solidFill>
          <a:latin typeface="+mn-lt"/>
          <a:ea typeface="+mn-ea"/>
          <a:cs typeface="+mn-cs"/>
        </a:defRPr>
      </a:lvl1pPr>
      <a:lvl2pPr marL="457200" algn="l" rtl="0" eaLnBrk="0" fontAlgn="base" hangingPunct="0">
        <a:lnSpc>
          <a:spcPct val="90000"/>
        </a:lnSpc>
        <a:spcBef>
          <a:spcPct val="0"/>
        </a:spcBef>
        <a:spcAft>
          <a:spcPct val="0"/>
        </a:spcAft>
        <a:buClr>
          <a:srgbClr val="216A8B"/>
        </a:buClr>
        <a:defRPr sz="2000">
          <a:solidFill>
            <a:schemeClr val="bg2"/>
          </a:solidFill>
          <a:latin typeface="+mn-lt"/>
          <a:cs typeface="+mn-cs"/>
        </a:defRPr>
      </a:lvl2pPr>
      <a:lvl3pPr marL="914400" algn="l" rtl="0" eaLnBrk="0" fontAlgn="base" hangingPunct="0">
        <a:lnSpc>
          <a:spcPct val="90000"/>
        </a:lnSpc>
        <a:spcBef>
          <a:spcPct val="0"/>
        </a:spcBef>
        <a:spcAft>
          <a:spcPct val="0"/>
        </a:spcAft>
        <a:buClr>
          <a:srgbClr val="216A8B"/>
        </a:buClr>
        <a:defRPr sz="2000">
          <a:solidFill>
            <a:schemeClr val="bg2"/>
          </a:solidFill>
          <a:latin typeface="+mn-lt"/>
          <a:cs typeface="+mn-cs"/>
        </a:defRPr>
      </a:lvl3pPr>
      <a:lvl4pPr marL="1371600" algn="l" rtl="0" eaLnBrk="0" fontAlgn="base" hangingPunct="0">
        <a:lnSpc>
          <a:spcPct val="90000"/>
        </a:lnSpc>
        <a:spcBef>
          <a:spcPct val="0"/>
        </a:spcBef>
        <a:spcAft>
          <a:spcPct val="0"/>
        </a:spcAft>
        <a:buClr>
          <a:srgbClr val="216A8B"/>
        </a:buClr>
        <a:defRPr sz="2000">
          <a:solidFill>
            <a:schemeClr val="bg2"/>
          </a:solidFill>
          <a:latin typeface="+mn-lt"/>
          <a:cs typeface="+mn-cs"/>
        </a:defRPr>
      </a:lvl4pPr>
      <a:lvl5pPr marL="1828800" algn="l" rtl="0" eaLnBrk="0" fontAlgn="base" hangingPunct="0">
        <a:lnSpc>
          <a:spcPct val="90000"/>
        </a:lnSpc>
        <a:spcBef>
          <a:spcPct val="0"/>
        </a:spcBef>
        <a:spcAft>
          <a:spcPct val="0"/>
        </a:spcAft>
        <a:buClr>
          <a:srgbClr val="216A8B"/>
        </a:buClr>
        <a:defRPr sz="2000">
          <a:solidFill>
            <a:schemeClr val="bg2"/>
          </a:solidFill>
          <a:latin typeface="+mn-lt"/>
          <a:cs typeface="+mn-cs"/>
        </a:defRPr>
      </a:lvl5pPr>
      <a:lvl6pPr marL="2286000" algn="l" rtl="0" fontAlgn="base">
        <a:lnSpc>
          <a:spcPct val="90000"/>
        </a:lnSpc>
        <a:spcBef>
          <a:spcPct val="0"/>
        </a:spcBef>
        <a:spcAft>
          <a:spcPct val="0"/>
        </a:spcAft>
        <a:buClr>
          <a:srgbClr val="216A8B"/>
        </a:buClr>
        <a:defRPr sz="2000">
          <a:solidFill>
            <a:schemeClr val="bg2"/>
          </a:solidFill>
          <a:latin typeface="+mn-lt"/>
          <a:cs typeface="+mn-cs"/>
        </a:defRPr>
      </a:lvl6pPr>
      <a:lvl7pPr marL="2743200" algn="l" rtl="0" fontAlgn="base">
        <a:lnSpc>
          <a:spcPct val="90000"/>
        </a:lnSpc>
        <a:spcBef>
          <a:spcPct val="0"/>
        </a:spcBef>
        <a:spcAft>
          <a:spcPct val="0"/>
        </a:spcAft>
        <a:buClr>
          <a:srgbClr val="216A8B"/>
        </a:buClr>
        <a:defRPr sz="2000">
          <a:solidFill>
            <a:schemeClr val="bg2"/>
          </a:solidFill>
          <a:latin typeface="+mn-lt"/>
          <a:cs typeface="+mn-cs"/>
        </a:defRPr>
      </a:lvl7pPr>
      <a:lvl8pPr marL="3200400" algn="l" rtl="0" fontAlgn="base">
        <a:lnSpc>
          <a:spcPct val="90000"/>
        </a:lnSpc>
        <a:spcBef>
          <a:spcPct val="0"/>
        </a:spcBef>
        <a:spcAft>
          <a:spcPct val="0"/>
        </a:spcAft>
        <a:buClr>
          <a:srgbClr val="216A8B"/>
        </a:buClr>
        <a:defRPr sz="2000">
          <a:solidFill>
            <a:schemeClr val="bg2"/>
          </a:solidFill>
          <a:latin typeface="+mn-lt"/>
          <a:cs typeface="+mn-cs"/>
        </a:defRPr>
      </a:lvl8pPr>
      <a:lvl9pPr marL="3657600" algn="l" rtl="0" fontAlgn="base">
        <a:lnSpc>
          <a:spcPct val="90000"/>
        </a:lnSpc>
        <a:spcBef>
          <a:spcPct val="0"/>
        </a:spcBef>
        <a:spcAft>
          <a:spcPct val="0"/>
        </a:spcAft>
        <a:buClr>
          <a:srgbClr val="216A8B"/>
        </a:buClr>
        <a:defRPr sz="2000">
          <a:solidFill>
            <a:schemeClr val="bg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gray">
          <a:xfrm>
            <a:off x="457200" y="678196"/>
            <a:ext cx="8229600" cy="56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p>
        </p:txBody>
      </p:sp>
      <p:sp>
        <p:nvSpPr>
          <p:cNvPr id="2051" name="Rectangle 3"/>
          <p:cNvSpPr>
            <a:spLocks noGrp="1" noChangeArrowheads="1"/>
          </p:cNvSpPr>
          <p:nvPr>
            <p:ph type="body" idx="1"/>
          </p:nvPr>
        </p:nvSpPr>
        <p:spPr bwMode="gray">
          <a:xfrm>
            <a:off x="457200" y="1736727"/>
            <a:ext cx="8229600" cy="1843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81061" name="Rectangle 5"/>
          <p:cNvSpPr>
            <a:spLocks noGrp="1" noChangeArrowheads="1"/>
          </p:cNvSpPr>
          <p:nvPr>
            <p:ph type="sldNum" sz="quarter" idx="4"/>
          </p:nvPr>
        </p:nvSpPr>
        <p:spPr bwMode="gray">
          <a:xfrm>
            <a:off x="76201" y="6477000"/>
            <a:ext cx="466725" cy="230832"/>
          </a:xfrm>
          <a:prstGeom prst="rect">
            <a:avLst/>
          </a:prstGeom>
          <a:noFill/>
          <a:ln>
            <a:noFill/>
          </a:ln>
          <a:effectLst/>
          <a:extLst/>
        </p:spPr>
        <p:txBody>
          <a:bodyPr vert="horz" wrap="square" lIns="91440" tIns="45720" rIns="91440" bIns="45720" numCol="1" anchor="t" anchorCtr="0" compatLnSpc="1">
            <a:prstTxWarp prst="textNoShape">
              <a:avLst/>
            </a:prstTxWarp>
            <a:spAutoFit/>
          </a:bodyPr>
          <a:lstStyle>
            <a:lvl1pPr algn="r">
              <a:defRPr sz="900">
                <a:solidFill>
                  <a:srgbClr val="414636"/>
                </a:solidFill>
                <a:cs typeface="+mn-cs"/>
              </a:defRPr>
            </a:lvl1pPr>
          </a:lstStyle>
          <a:p>
            <a:pPr eaLnBrk="1" hangingPunct="1">
              <a:defRPr/>
            </a:pPr>
            <a:fld id="{742F302A-87A5-4BE2-9AA1-6DECBAE7DADA}" type="slidenum">
              <a:rPr lang="en-US">
                <a:latin typeface="Arial Narrow" pitchFamily="34" charset="0"/>
                <a:ea typeface="+mn-ea"/>
              </a:rPr>
              <a:pPr eaLnBrk="1" hangingPunct="1">
                <a:defRPr/>
              </a:pPr>
              <a:t>‹#›</a:t>
            </a:fld>
            <a:endParaRPr lang="en-US">
              <a:latin typeface="Arial Narrow" pitchFamily="34" charset="0"/>
              <a:ea typeface="+mn-ea"/>
            </a:endParaRPr>
          </a:p>
        </p:txBody>
      </p:sp>
      <p:grpSp>
        <p:nvGrpSpPr>
          <p:cNvPr id="2053" name="Group 7"/>
          <p:cNvGrpSpPr>
            <a:grpSpLocks/>
          </p:cNvGrpSpPr>
          <p:nvPr userDrawn="1"/>
        </p:nvGrpSpPr>
        <p:grpSpPr bwMode="auto">
          <a:xfrm>
            <a:off x="6669093" y="6400802"/>
            <a:ext cx="1989137" cy="223840"/>
            <a:chOff x="2205" y="2084"/>
            <a:chExt cx="1349" cy="152"/>
          </a:xfrm>
        </p:grpSpPr>
        <p:sp>
          <p:nvSpPr>
            <p:cNvPr id="2057" name="Freeform 8"/>
            <p:cNvSpPr>
              <a:spLocks/>
            </p:cNvSpPr>
            <p:nvPr/>
          </p:nvSpPr>
          <p:spPr bwMode="black">
            <a:xfrm>
              <a:off x="2295" y="2127"/>
              <a:ext cx="19" cy="71"/>
            </a:xfrm>
            <a:custGeom>
              <a:avLst/>
              <a:gdLst>
                <a:gd name="T0" fmla="*/ 49 w 9"/>
                <a:gd name="T1" fmla="*/ 12 h 30"/>
                <a:gd name="T2" fmla="*/ 28 w 9"/>
                <a:gd name="T3" fmla="*/ 0 h 30"/>
                <a:gd name="T4" fmla="*/ 0 w 9"/>
                <a:gd name="T5" fmla="*/ 398 h 30"/>
                <a:gd name="T6" fmla="*/ 103 w 9"/>
                <a:gd name="T7" fmla="*/ 118 h 30"/>
                <a:gd name="T8" fmla="*/ 49 w 9"/>
                <a:gd name="T9" fmla="*/ 12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0">
                  <a:moveTo>
                    <a:pt x="4" y="1"/>
                  </a:moveTo>
                  <a:cubicBezTo>
                    <a:pt x="4" y="1"/>
                    <a:pt x="3" y="0"/>
                    <a:pt x="2" y="0"/>
                  </a:cubicBezTo>
                  <a:cubicBezTo>
                    <a:pt x="0" y="30"/>
                    <a:pt x="0" y="30"/>
                    <a:pt x="0" y="30"/>
                  </a:cubicBezTo>
                  <a:cubicBezTo>
                    <a:pt x="8" y="9"/>
                    <a:pt x="8" y="9"/>
                    <a:pt x="8" y="9"/>
                  </a:cubicBezTo>
                  <a:cubicBezTo>
                    <a:pt x="9" y="6"/>
                    <a:pt x="7" y="3"/>
                    <a:pt x="4" y="1"/>
                  </a:cubicBez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2058" name="Freeform 9"/>
            <p:cNvSpPr>
              <a:spLocks/>
            </p:cNvSpPr>
            <p:nvPr/>
          </p:nvSpPr>
          <p:spPr bwMode="black">
            <a:xfrm>
              <a:off x="2276" y="2122"/>
              <a:ext cx="20" cy="78"/>
            </a:xfrm>
            <a:custGeom>
              <a:avLst/>
              <a:gdLst>
                <a:gd name="T0" fmla="*/ 0 w 9"/>
                <a:gd name="T1" fmla="*/ 12 h 32"/>
                <a:gd name="T2" fmla="*/ 49 w 9"/>
                <a:gd name="T3" fmla="*/ 430 h 32"/>
                <a:gd name="T4" fmla="*/ 114 w 9"/>
                <a:gd name="T5" fmla="*/ 12 h 32"/>
                <a:gd name="T6" fmla="*/ 0 w 9"/>
                <a:gd name="T7" fmla="*/ 12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32">
                  <a:moveTo>
                    <a:pt x="0" y="1"/>
                  </a:moveTo>
                  <a:cubicBezTo>
                    <a:pt x="4" y="32"/>
                    <a:pt x="4" y="32"/>
                    <a:pt x="4" y="32"/>
                  </a:cubicBezTo>
                  <a:cubicBezTo>
                    <a:pt x="9" y="1"/>
                    <a:pt x="9" y="1"/>
                    <a:pt x="9" y="1"/>
                  </a:cubicBezTo>
                  <a:cubicBezTo>
                    <a:pt x="6" y="1"/>
                    <a:pt x="3" y="0"/>
                    <a:pt x="0" y="1"/>
                  </a:cubicBez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2059" name="Freeform 10"/>
            <p:cNvSpPr>
              <a:spLocks/>
            </p:cNvSpPr>
            <p:nvPr/>
          </p:nvSpPr>
          <p:spPr bwMode="black">
            <a:xfrm>
              <a:off x="2257" y="2127"/>
              <a:ext cx="23" cy="71"/>
            </a:xfrm>
            <a:custGeom>
              <a:avLst/>
              <a:gdLst>
                <a:gd name="T0" fmla="*/ 49 w 9"/>
                <a:gd name="T1" fmla="*/ 12 h 30"/>
                <a:gd name="T2" fmla="*/ 12 w 9"/>
                <a:gd name="T3" fmla="*/ 118 h 30"/>
                <a:gd name="T4" fmla="*/ 114 w 9"/>
                <a:gd name="T5" fmla="*/ 398 h 30"/>
                <a:gd name="T6" fmla="*/ 86 w 9"/>
                <a:gd name="T7" fmla="*/ 0 h 30"/>
                <a:gd name="T8" fmla="*/ 49 w 9"/>
                <a:gd name="T9" fmla="*/ 12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0">
                  <a:moveTo>
                    <a:pt x="4" y="1"/>
                  </a:moveTo>
                  <a:cubicBezTo>
                    <a:pt x="2" y="3"/>
                    <a:pt x="0" y="6"/>
                    <a:pt x="1" y="9"/>
                  </a:cubicBezTo>
                  <a:cubicBezTo>
                    <a:pt x="9" y="30"/>
                    <a:pt x="9" y="30"/>
                    <a:pt x="9" y="30"/>
                  </a:cubicBezTo>
                  <a:cubicBezTo>
                    <a:pt x="7" y="0"/>
                    <a:pt x="7" y="0"/>
                    <a:pt x="7" y="0"/>
                  </a:cubicBezTo>
                  <a:cubicBezTo>
                    <a:pt x="6" y="0"/>
                    <a:pt x="5" y="1"/>
                    <a:pt x="4" y="1"/>
                  </a:cubicBez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2060" name="Freeform 11"/>
            <p:cNvSpPr>
              <a:spLocks/>
            </p:cNvSpPr>
            <p:nvPr/>
          </p:nvSpPr>
          <p:spPr bwMode="black">
            <a:xfrm>
              <a:off x="2231" y="2136"/>
              <a:ext cx="38" cy="66"/>
            </a:xfrm>
            <a:custGeom>
              <a:avLst/>
              <a:gdLst>
                <a:gd name="T0" fmla="*/ 0 w 15"/>
                <a:gd name="T1" fmla="*/ 0 h 27"/>
                <a:gd name="T2" fmla="*/ 206 w 15"/>
                <a:gd name="T3" fmla="*/ 360 h 27"/>
                <a:gd name="T4" fmla="*/ 127 w 15"/>
                <a:gd name="T5" fmla="*/ 50 h 27"/>
                <a:gd name="T6" fmla="*/ 0 w 15"/>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7">
                  <a:moveTo>
                    <a:pt x="0" y="0"/>
                  </a:moveTo>
                  <a:cubicBezTo>
                    <a:pt x="5" y="9"/>
                    <a:pt x="10" y="18"/>
                    <a:pt x="15" y="27"/>
                  </a:cubicBezTo>
                  <a:cubicBezTo>
                    <a:pt x="14" y="19"/>
                    <a:pt x="12" y="7"/>
                    <a:pt x="9" y="4"/>
                  </a:cubicBezTo>
                  <a:cubicBezTo>
                    <a:pt x="6" y="0"/>
                    <a:pt x="0" y="0"/>
                    <a:pt x="0" y="0"/>
                  </a:cubicBez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2061" name="Freeform 12"/>
            <p:cNvSpPr>
              <a:spLocks/>
            </p:cNvSpPr>
            <p:nvPr/>
          </p:nvSpPr>
          <p:spPr bwMode="black">
            <a:xfrm>
              <a:off x="2210" y="2136"/>
              <a:ext cx="50" cy="67"/>
            </a:xfrm>
            <a:custGeom>
              <a:avLst/>
              <a:gdLst>
                <a:gd name="T0" fmla="*/ 0 w 21"/>
                <a:gd name="T1" fmla="*/ 69 h 28"/>
                <a:gd name="T2" fmla="*/ 283 w 21"/>
                <a:gd name="T3" fmla="*/ 383 h 28"/>
                <a:gd name="T4" fmla="*/ 107 w 21"/>
                <a:gd name="T5" fmla="*/ 0 h 28"/>
                <a:gd name="T6" fmla="*/ 0 w 21"/>
                <a:gd name="T7" fmla="*/ 69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8">
                  <a:moveTo>
                    <a:pt x="0" y="5"/>
                  </a:moveTo>
                  <a:cubicBezTo>
                    <a:pt x="21" y="28"/>
                    <a:pt x="21" y="28"/>
                    <a:pt x="21" y="28"/>
                  </a:cubicBezTo>
                  <a:cubicBezTo>
                    <a:pt x="8" y="0"/>
                    <a:pt x="8" y="0"/>
                    <a:pt x="8" y="0"/>
                  </a:cubicBezTo>
                  <a:cubicBezTo>
                    <a:pt x="5" y="0"/>
                    <a:pt x="2" y="2"/>
                    <a:pt x="0" y="5"/>
                  </a:cubicBez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2062" name="Freeform 13"/>
            <p:cNvSpPr>
              <a:spLocks/>
            </p:cNvSpPr>
            <p:nvPr/>
          </p:nvSpPr>
          <p:spPr bwMode="black">
            <a:xfrm>
              <a:off x="2304" y="2148"/>
              <a:ext cx="31" cy="54"/>
            </a:xfrm>
            <a:custGeom>
              <a:avLst/>
              <a:gdLst>
                <a:gd name="T0" fmla="*/ 41 w 13"/>
                <a:gd name="T1" fmla="*/ 78 h 22"/>
                <a:gd name="T2" fmla="*/ 0 w 13"/>
                <a:gd name="T3" fmla="*/ 291 h 22"/>
                <a:gd name="T4" fmla="*/ 176 w 13"/>
                <a:gd name="T5" fmla="*/ 0 h 22"/>
                <a:gd name="T6" fmla="*/ 41 w 13"/>
                <a:gd name="T7" fmla="*/ 78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2">
                  <a:moveTo>
                    <a:pt x="3" y="6"/>
                  </a:moveTo>
                  <a:cubicBezTo>
                    <a:pt x="0" y="22"/>
                    <a:pt x="0" y="22"/>
                    <a:pt x="0" y="22"/>
                  </a:cubicBezTo>
                  <a:cubicBezTo>
                    <a:pt x="4" y="15"/>
                    <a:pt x="9" y="7"/>
                    <a:pt x="13" y="0"/>
                  </a:cubicBezTo>
                  <a:cubicBezTo>
                    <a:pt x="9" y="0"/>
                    <a:pt x="5" y="1"/>
                    <a:pt x="3" y="6"/>
                  </a:cubicBez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2063" name="Freeform 14"/>
            <p:cNvSpPr>
              <a:spLocks/>
            </p:cNvSpPr>
            <p:nvPr/>
          </p:nvSpPr>
          <p:spPr bwMode="black">
            <a:xfrm>
              <a:off x="2312" y="2148"/>
              <a:ext cx="44" cy="57"/>
            </a:xfrm>
            <a:custGeom>
              <a:avLst/>
              <a:gdLst>
                <a:gd name="T0" fmla="*/ 134 w 19"/>
                <a:gd name="T1" fmla="*/ 0 h 24"/>
                <a:gd name="T2" fmla="*/ 0 w 19"/>
                <a:gd name="T3" fmla="*/ 321 h 24"/>
                <a:gd name="T4" fmla="*/ 236 w 19"/>
                <a:gd name="T5" fmla="*/ 40 h 24"/>
                <a:gd name="T6" fmla="*/ 134 w 19"/>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4">
                  <a:moveTo>
                    <a:pt x="11" y="0"/>
                  </a:moveTo>
                  <a:cubicBezTo>
                    <a:pt x="0" y="24"/>
                    <a:pt x="0" y="24"/>
                    <a:pt x="0" y="24"/>
                  </a:cubicBezTo>
                  <a:cubicBezTo>
                    <a:pt x="19" y="3"/>
                    <a:pt x="19" y="3"/>
                    <a:pt x="19" y="3"/>
                  </a:cubicBezTo>
                  <a:cubicBezTo>
                    <a:pt x="17" y="1"/>
                    <a:pt x="14" y="0"/>
                    <a:pt x="11" y="0"/>
                  </a:cubicBez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2064" name="Freeform 15"/>
            <p:cNvSpPr>
              <a:spLocks/>
            </p:cNvSpPr>
            <p:nvPr/>
          </p:nvSpPr>
          <p:spPr bwMode="black">
            <a:xfrm>
              <a:off x="2205" y="2148"/>
              <a:ext cx="47" cy="64"/>
            </a:xfrm>
            <a:custGeom>
              <a:avLst/>
              <a:gdLst>
                <a:gd name="T0" fmla="*/ 0 w 20"/>
                <a:gd name="T1" fmla="*/ 136 h 26"/>
                <a:gd name="T2" fmla="*/ 259 w 20"/>
                <a:gd name="T3" fmla="*/ 353 h 26"/>
                <a:gd name="T4" fmla="*/ 28 w 20"/>
                <a:gd name="T5" fmla="*/ 0 h 26"/>
                <a:gd name="T6" fmla="*/ 0 w 20"/>
                <a:gd name="T7" fmla="*/ 136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6">
                  <a:moveTo>
                    <a:pt x="0" y="10"/>
                  </a:moveTo>
                  <a:cubicBezTo>
                    <a:pt x="6" y="15"/>
                    <a:pt x="13" y="21"/>
                    <a:pt x="20" y="26"/>
                  </a:cubicBezTo>
                  <a:cubicBezTo>
                    <a:pt x="2" y="0"/>
                    <a:pt x="2" y="0"/>
                    <a:pt x="2" y="0"/>
                  </a:cubicBezTo>
                  <a:cubicBezTo>
                    <a:pt x="0" y="3"/>
                    <a:pt x="0" y="7"/>
                    <a:pt x="0" y="10"/>
                  </a:cubicBez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2065" name="Freeform 16"/>
            <p:cNvSpPr>
              <a:spLocks/>
            </p:cNvSpPr>
            <p:nvPr/>
          </p:nvSpPr>
          <p:spPr bwMode="black">
            <a:xfrm>
              <a:off x="2321" y="2158"/>
              <a:ext cx="45" cy="52"/>
            </a:xfrm>
            <a:custGeom>
              <a:avLst/>
              <a:gdLst>
                <a:gd name="T0" fmla="*/ 242 w 19"/>
                <a:gd name="T1" fmla="*/ 28 h 22"/>
                <a:gd name="T2" fmla="*/ 213 w 19"/>
                <a:gd name="T3" fmla="*/ 0 h 22"/>
                <a:gd name="T4" fmla="*/ 0 w 19"/>
                <a:gd name="T5" fmla="*/ 291 h 22"/>
                <a:gd name="T6" fmla="*/ 253 w 19"/>
                <a:gd name="T7" fmla="*/ 95 h 22"/>
                <a:gd name="T8" fmla="*/ 242 w 19"/>
                <a:gd name="T9" fmla="*/ 28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2">
                  <a:moveTo>
                    <a:pt x="18" y="2"/>
                  </a:moveTo>
                  <a:cubicBezTo>
                    <a:pt x="17" y="1"/>
                    <a:pt x="17" y="0"/>
                    <a:pt x="16" y="0"/>
                  </a:cubicBezTo>
                  <a:cubicBezTo>
                    <a:pt x="0" y="22"/>
                    <a:pt x="0" y="22"/>
                    <a:pt x="0" y="22"/>
                  </a:cubicBezTo>
                  <a:cubicBezTo>
                    <a:pt x="6" y="17"/>
                    <a:pt x="12" y="12"/>
                    <a:pt x="19" y="7"/>
                  </a:cubicBezTo>
                  <a:cubicBezTo>
                    <a:pt x="19" y="5"/>
                    <a:pt x="18" y="3"/>
                    <a:pt x="18" y="2"/>
                  </a:cubicBez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2066" name="Freeform 17"/>
            <p:cNvSpPr>
              <a:spLocks/>
            </p:cNvSpPr>
            <p:nvPr/>
          </p:nvSpPr>
          <p:spPr bwMode="black">
            <a:xfrm>
              <a:off x="2205" y="2177"/>
              <a:ext cx="40" cy="40"/>
            </a:xfrm>
            <a:custGeom>
              <a:avLst/>
              <a:gdLst>
                <a:gd name="T0" fmla="*/ 0 w 17"/>
                <a:gd name="T1" fmla="*/ 115 h 17"/>
                <a:gd name="T2" fmla="*/ 221 w 17"/>
                <a:gd name="T3" fmla="*/ 221 h 17"/>
                <a:gd name="T4" fmla="*/ 0 w 17"/>
                <a:gd name="T5" fmla="*/ 0 h 17"/>
                <a:gd name="T6" fmla="*/ 0 w 17"/>
                <a:gd name="T7" fmla="*/ 115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9"/>
                  </a:moveTo>
                  <a:cubicBezTo>
                    <a:pt x="17" y="17"/>
                    <a:pt x="17" y="17"/>
                    <a:pt x="17" y="17"/>
                  </a:cubicBezTo>
                  <a:cubicBezTo>
                    <a:pt x="12" y="11"/>
                    <a:pt x="6" y="5"/>
                    <a:pt x="0" y="0"/>
                  </a:cubicBezTo>
                  <a:lnTo>
                    <a:pt x="0" y="9"/>
                  </a:ln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2067" name="Freeform 18"/>
            <p:cNvSpPr>
              <a:spLocks/>
            </p:cNvSpPr>
            <p:nvPr/>
          </p:nvSpPr>
          <p:spPr bwMode="black">
            <a:xfrm>
              <a:off x="2326" y="2179"/>
              <a:ext cx="41" cy="38"/>
            </a:xfrm>
            <a:custGeom>
              <a:avLst/>
              <a:gdLst>
                <a:gd name="T0" fmla="*/ 221 w 17"/>
                <a:gd name="T1" fmla="*/ 107 h 16"/>
                <a:gd name="T2" fmla="*/ 221 w 17"/>
                <a:gd name="T3" fmla="*/ 0 h 16"/>
                <a:gd name="T4" fmla="*/ 0 w 17"/>
                <a:gd name="T5" fmla="*/ 214 h 16"/>
                <a:gd name="T6" fmla="*/ 221 w 17"/>
                <a:gd name="T7" fmla="*/ 107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6">
                  <a:moveTo>
                    <a:pt x="17" y="8"/>
                  </a:moveTo>
                  <a:cubicBezTo>
                    <a:pt x="17" y="0"/>
                    <a:pt x="17" y="0"/>
                    <a:pt x="17" y="0"/>
                  </a:cubicBezTo>
                  <a:cubicBezTo>
                    <a:pt x="0" y="16"/>
                    <a:pt x="0" y="16"/>
                    <a:pt x="0" y="16"/>
                  </a:cubicBezTo>
                  <a:cubicBezTo>
                    <a:pt x="6" y="13"/>
                    <a:pt x="11" y="11"/>
                    <a:pt x="17" y="8"/>
                  </a:cubicBez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2068" name="Freeform 19"/>
            <p:cNvSpPr>
              <a:spLocks/>
            </p:cNvSpPr>
            <p:nvPr/>
          </p:nvSpPr>
          <p:spPr bwMode="black">
            <a:xfrm>
              <a:off x="2205" y="2200"/>
              <a:ext cx="38" cy="24"/>
            </a:xfrm>
            <a:custGeom>
              <a:avLst/>
              <a:gdLst>
                <a:gd name="T0" fmla="*/ 0 w 16"/>
                <a:gd name="T1" fmla="*/ 98 h 10"/>
                <a:gd name="T2" fmla="*/ 214 w 16"/>
                <a:gd name="T3" fmla="*/ 139 h 10"/>
                <a:gd name="T4" fmla="*/ 0 w 16"/>
                <a:gd name="T5" fmla="*/ 0 h 10"/>
                <a:gd name="T6" fmla="*/ 0 w 16"/>
                <a:gd name="T7" fmla="*/ 98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10">
                  <a:moveTo>
                    <a:pt x="0" y="7"/>
                  </a:moveTo>
                  <a:cubicBezTo>
                    <a:pt x="5" y="8"/>
                    <a:pt x="11" y="9"/>
                    <a:pt x="16" y="10"/>
                  </a:cubicBezTo>
                  <a:cubicBezTo>
                    <a:pt x="0" y="0"/>
                    <a:pt x="0" y="0"/>
                    <a:pt x="0" y="0"/>
                  </a:cubicBezTo>
                  <a:lnTo>
                    <a:pt x="0" y="7"/>
                  </a:ln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2069" name="Freeform 20"/>
            <p:cNvSpPr>
              <a:spLocks/>
            </p:cNvSpPr>
            <p:nvPr/>
          </p:nvSpPr>
          <p:spPr bwMode="black">
            <a:xfrm>
              <a:off x="2330" y="2203"/>
              <a:ext cx="37" cy="23"/>
            </a:xfrm>
            <a:custGeom>
              <a:avLst/>
              <a:gdLst>
                <a:gd name="T0" fmla="*/ 206 w 15"/>
                <a:gd name="T1" fmla="*/ 77 h 9"/>
                <a:gd name="T2" fmla="*/ 206 w 15"/>
                <a:gd name="T3" fmla="*/ 0 h 9"/>
                <a:gd name="T4" fmla="*/ 0 w 15"/>
                <a:gd name="T5" fmla="*/ 114 h 9"/>
                <a:gd name="T6" fmla="*/ 206 w 15"/>
                <a:gd name="T7" fmla="*/ 77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9">
                  <a:moveTo>
                    <a:pt x="15" y="6"/>
                  </a:moveTo>
                  <a:cubicBezTo>
                    <a:pt x="15" y="0"/>
                    <a:pt x="15" y="0"/>
                    <a:pt x="15" y="0"/>
                  </a:cubicBezTo>
                  <a:cubicBezTo>
                    <a:pt x="10" y="3"/>
                    <a:pt x="5" y="6"/>
                    <a:pt x="0" y="9"/>
                  </a:cubicBezTo>
                  <a:lnTo>
                    <a:pt x="15" y="6"/>
                  </a:ln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2070" name="Freeform 21"/>
            <p:cNvSpPr>
              <a:spLocks/>
            </p:cNvSpPr>
            <p:nvPr/>
          </p:nvSpPr>
          <p:spPr bwMode="black">
            <a:xfrm>
              <a:off x="2205" y="2219"/>
              <a:ext cx="36" cy="14"/>
            </a:xfrm>
            <a:custGeom>
              <a:avLst/>
              <a:gdLst>
                <a:gd name="T0" fmla="*/ 0 w 36"/>
                <a:gd name="T1" fmla="*/ 14 h 14"/>
                <a:gd name="T2" fmla="*/ 36 w 36"/>
                <a:gd name="T3" fmla="*/ 14 h 14"/>
                <a:gd name="T4" fmla="*/ 0 w 36"/>
                <a:gd name="T5" fmla="*/ 0 h 14"/>
                <a:gd name="T6" fmla="*/ 0 w 36"/>
                <a:gd name="T7" fmla="*/ 14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4">
                  <a:moveTo>
                    <a:pt x="0" y="14"/>
                  </a:moveTo>
                  <a:lnTo>
                    <a:pt x="36" y="14"/>
                  </a:lnTo>
                  <a:lnTo>
                    <a:pt x="0" y="0"/>
                  </a:lnTo>
                  <a:lnTo>
                    <a:pt x="0" y="14"/>
                  </a:ln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2071" name="Freeform 22"/>
            <p:cNvSpPr>
              <a:spLocks/>
            </p:cNvSpPr>
            <p:nvPr/>
          </p:nvSpPr>
          <p:spPr bwMode="black">
            <a:xfrm>
              <a:off x="2330" y="2219"/>
              <a:ext cx="37" cy="14"/>
            </a:xfrm>
            <a:custGeom>
              <a:avLst/>
              <a:gdLst>
                <a:gd name="T0" fmla="*/ 206 w 15"/>
                <a:gd name="T1" fmla="*/ 77 h 6"/>
                <a:gd name="T2" fmla="*/ 206 w 15"/>
                <a:gd name="T3" fmla="*/ 0 h 6"/>
                <a:gd name="T4" fmla="*/ 0 w 15"/>
                <a:gd name="T5" fmla="*/ 77 h 6"/>
                <a:gd name="T6" fmla="*/ 206 w 15"/>
                <a:gd name="T7" fmla="*/ 7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6">
                  <a:moveTo>
                    <a:pt x="15" y="6"/>
                  </a:moveTo>
                  <a:cubicBezTo>
                    <a:pt x="15" y="0"/>
                    <a:pt x="15" y="0"/>
                    <a:pt x="15" y="0"/>
                  </a:cubicBezTo>
                  <a:cubicBezTo>
                    <a:pt x="10" y="3"/>
                    <a:pt x="5" y="4"/>
                    <a:pt x="0" y="6"/>
                  </a:cubicBezTo>
                  <a:lnTo>
                    <a:pt x="15" y="6"/>
                  </a:ln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2072" name="Freeform 23"/>
            <p:cNvSpPr>
              <a:spLocks/>
            </p:cNvSpPr>
            <p:nvPr/>
          </p:nvSpPr>
          <p:spPr bwMode="black">
            <a:xfrm>
              <a:off x="2321" y="2106"/>
              <a:ext cx="31" cy="42"/>
            </a:xfrm>
            <a:custGeom>
              <a:avLst/>
              <a:gdLst>
                <a:gd name="T0" fmla="*/ 172 w 14"/>
                <a:gd name="T1" fmla="*/ 126 h 18"/>
                <a:gd name="T2" fmla="*/ 0 w 14"/>
                <a:gd name="T3" fmla="*/ 114 h 18"/>
                <a:gd name="T4" fmla="*/ 172 w 14"/>
                <a:gd name="T5" fmla="*/ 126 h 18"/>
                <a:gd name="T6" fmla="*/ 0 60000 65536"/>
                <a:gd name="T7" fmla="*/ 0 60000 65536"/>
                <a:gd name="T8" fmla="*/ 0 60000 65536"/>
              </a:gdLst>
              <a:ahLst/>
              <a:cxnLst>
                <a:cxn ang="T6">
                  <a:pos x="T0" y="T1"/>
                </a:cxn>
                <a:cxn ang="T7">
                  <a:pos x="T2" y="T3"/>
                </a:cxn>
                <a:cxn ang="T8">
                  <a:pos x="T4" y="T5"/>
                </a:cxn>
              </a:cxnLst>
              <a:rect l="0" t="0" r="r" b="b"/>
              <a:pathLst>
                <a:path w="14" h="18">
                  <a:moveTo>
                    <a:pt x="13" y="10"/>
                  </a:moveTo>
                  <a:cubicBezTo>
                    <a:pt x="13" y="0"/>
                    <a:pt x="0" y="0"/>
                    <a:pt x="0" y="9"/>
                  </a:cubicBezTo>
                  <a:cubicBezTo>
                    <a:pt x="0" y="18"/>
                    <a:pt x="14" y="18"/>
                    <a:pt x="13" y="10"/>
                  </a:cubicBez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2073" name="Freeform 24"/>
            <p:cNvSpPr>
              <a:spLocks/>
            </p:cNvSpPr>
            <p:nvPr/>
          </p:nvSpPr>
          <p:spPr bwMode="black">
            <a:xfrm>
              <a:off x="2352" y="2127"/>
              <a:ext cx="0" cy="2"/>
            </a:xfrm>
            <a:custGeom>
              <a:avLst/>
              <a:gdLst>
                <a:gd name="T0" fmla="*/ 0 h 1"/>
                <a:gd name="T1" fmla="*/ 8 h 1"/>
                <a:gd name="T2" fmla="*/ 8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0"/>
                    <a:pt x="0" y="1"/>
                    <a:pt x="0" y="1"/>
                  </a:cubicBezTo>
                  <a:cubicBezTo>
                    <a:pt x="0" y="1"/>
                    <a:pt x="0" y="1"/>
                    <a:pt x="0" y="1"/>
                  </a:cubicBezTo>
                  <a:lnTo>
                    <a:pt x="0" y="0"/>
                  </a:ln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2074" name="Freeform 25"/>
            <p:cNvSpPr>
              <a:spLocks/>
            </p:cNvSpPr>
            <p:nvPr/>
          </p:nvSpPr>
          <p:spPr bwMode="black">
            <a:xfrm>
              <a:off x="2217" y="2096"/>
              <a:ext cx="33" cy="43"/>
            </a:xfrm>
            <a:custGeom>
              <a:avLst/>
              <a:gdLst>
                <a:gd name="T0" fmla="*/ 184 w 14"/>
                <a:gd name="T1" fmla="*/ 127 h 18"/>
                <a:gd name="T2" fmla="*/ 0 w 14"/>
                <a:gd name="T3" fmla="*/ 127 h 18"/>
                <a:gd name="T4" fmla="*/ 184 w 14"/>
                <a:gd name="T5" fmla="*/ 127 h 18"/>
                <a:gd name="T6" fmla="*/ 0 60000 65536"/>
                <a:gd name="T7" fmla="*/ 0 60000 65536"/>
                <a:gd name="T8" fmla="*/ 0 60000 65536"/>
              </a:gdLst>
              <a:ahLst/>
              <a:cxnLst>
                <a:cxn ang="T6">
                  <a:pos x="T0" y="T1"/>
                </a:cxn>
                <a:cxn ang="T7">
                  <a:pos x="T2" y="T3"/>
                </a:cxn>
                <a:cxn ang="T8">
                  <a:pos x="T4" y="T5"/>
                </a:cxn>
              </a:cxnLst>
              <a:rect l="0" t="0" r="r" b="b"/>
              <a:pathLst>
                <a:path w="14" h="18">
                  <a:moveTo>
                    <a:pt x="14" y="9"/>
                  </a:moveTo>
                  <a:cubicBezTo>
                    <a:pt x="14" y="0"/>
                    <a:pt x="0" y="0"/>
                    <a:pt x="0" y="9"/>
                  </a:cubicBezTo>
                  <a:cubicBezTo>
                    <a:pt x="0" y="18"/>
                    <a:pt x="14" y="18"/>
                    <a:pt x="14" y="9"/>
                  </a:cubicBez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2075" name="Freeform 26"/>
            <p:cNvSpPr>
              <a:spLocks/>
            </p:cNvSpPr>
            <p:nvPr/>
          </p:nvSpPr>
          <p:spPr bwMode="black">
            <a:xfrm>
              <a:off x="2269" y="2084"/>
              <a:ext cx="37" cy="38"/>
            </a:xfrm>
            <a:custGeom>
              <a:avLst/>
              <a:gdLst>
                <a:gd name="T0" fmla="*/ 86 w 15"/>
                <a:gd name="T1" fmla="*/ 214 h 16"/>
                <a:gd name="T2" fmla="*/ 191 w 15"/>
                <a:gd name="T3" fmla="*/ 107 h 16"/>
                <a:gd name="T4" fmla="*/ 86 w 15"/>
                <a:gd name="T5" fmla="*/ 0 h 16"/>
                <a:gd name="T6" fmla="*/ 0 w 15"/>
                <a:gd name="T7" fmla="*/ 107 h 16"/>
                <a:gd name="T8" fmla="*/ 86 w 15"/>
                <a:gd name="T9" fmla="*/ 214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7" y="16"/>
                  </a:moveTo>
                  <a:cubicBezTo>
                    <a:pt x="13" y="16"/>
                    <a:pt x="15" y="12"/>
                    <a:pt x="15" y="8"/>
                  </a:cubicBezTo>
                  <a:cubicBezTo>
                    <a:pt x="15" y="2"/>
                    <a:pt x="12" y="0"/>
                    <a:pt x="7" y="0"/>
                  </a:cubicBezTo>
                  <a:cubicBezTo>
                    <a:pt x="3" y="0"/>
                    <a:pt x="0" y="3"/>
                    <a:pt x="0" y="8"/>
                  </a:cubicBezTo>
                  <a:cubicBezTo>
                    <a:pt x="0" y="11"/>
                    <a:pt x="1" y="15"/>
                    <a:pt x="7" y="16"/>
                  </a:cubicBez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2076" name="Rectangle 27"/>
            <p:cNvSpPr>
              <a:spLocks noChangeArrowheads="1"/>
            </p:cNvSpPr>
            <p:nvPr/>
          </p:nvSpPr>
          <p:spPr bwMode="black">
            <a:xfrm>
              <a:off x="2552" y="2148"/>
              <a:ext cx="15" cy="85"/>
            </a:xfrm>
            <a:prstGeom prst="rect">
              <a:avLst/>
            </a:prstGeom>
            <a:solidFill>
              <a:srgbClr val="216A8B"/>
            </a:solidFill>
            <a:ln w="9525" algn="ctr">
              <a:noFill/>
              <a:miter lim="800000"/>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2077" name="Freeform 28"/>
            <p:cNvSpPr>
              <a:spLocks noEditPoints="1"/>
            </p:cNvSpPr>
            <p:nvPr/>
          </p:nvSpPr>
          <p:spPr bwMode="black">
            <a:xfrm>
              <a:off x="2422" y="2148"/>
              <a:ext cx="126" cy="85"/>
            </a:xfrm>
            <a:custGeom>
              <a:avLst/>
              <a:gdLst>
                <a:gd name="T0" fmla="*/ 75 w 125"/>
                <a:gd name="T1" fmla="*/ 50 h 85"/>
                <a:gd name="T2" fmla="*/ 87 w 125"/>
                <a:gd name="T3" fmla="*/ 14 h 85"/>
                <a:gd name="T4" fmla="*/ 87 w 125"/>
                <a:gd name="T5" fmla="*/ 14 h 85"/>
                <a:gd name="T6" fmla="*/ 99 w 125"/>
                <a:gd name="T7" fmla="*/ 50 h 85"/>
                <a:gd name="T8" fmla="*/ 75 w 125"/>
                <a:gd name="T9" fmla="*/ 50 h 85"/>
                <a:gd name="T10" fmla="*/ 77 w 125"/>
                <a:gd name="T11" fmla="*/ 0 h 85"/>
                <a:gd name="T12" fmla="*/ 54 w 125"/>
                <a:gd name="T13" fmla="*/ 74 h 85"/>
                <a:gd name="T14" fmla="*/ 28 w 125"/>
                <a:gd name="T15" fmla="*/ 43 h 85"/>
                <a:gd name="T16" fmla="*/ 61 w 125"/>
                <a:gd name="T17" fmla="*/ 0 h 85"/>
                <a:gd name="T18" fmla="*/ 44 w 125"/>
                <a:gd name="T19" fmla="*/ 0 h 85"/>
                <a:gd name="T20" fmla="*/ 14 w 125"/>
                <a:gd name="T21" fmla="*/ 40 h 85"/>
                <a:gd name="T22" fmla="*/ 14 w 125"/>
                <a:gd name="T23" fmla="*/ 0 h 85"/>
                <a:gd name="T24" fmla="*/ 0 w 125"/>
                <a:gd name="T25" fmla="*/ 0 h 85"/>
                <a:gd name="T26" fmla="*/ 0 w 125"/>
                <a:gd name="T27" fmla="*/ 85 h 85"/>
                <a:gd name="T28" fmla="*/ 14 w 125"/>
                <a:gd name="T29" fmla="*/ 85 h 85"/>
                <a:gd name="T30" fmla="*/ 14 w 125"/>
                <a:gd name="T31" fmla="*/ 43 h 85"/>
                <a:gd name="T32" fmla="*/ 44 w 125"/>
                <a:gd name="T33" fmla="*/ 85 h 85"/>
                <a:gd name="T34" fmla="*/ 49 w 125"/>
                <a:gd name="T35" fmla="*/ 85 h 85"/>
                <a:gd name="T36" fmla="*/ 49 w 125"/>
                <a:gd name="T37" fmla="*/ 85 h 85"/>
                <a:gd name="T38" fmla="*/ 63 w 125"/>
                <a:gd name="T39" fmla="*/ 85 h 85"/>
                <a:gd name="T40" fmla="*/ 70 w 125"/>
                <a:gd name="T41" fmla="*/ 62 h 85"/>
                <a:gd name="T42" fmla="*/ 101 w 125"/>
                <a:gd name="T43" fmla="*/ 62 h 85"/>
                <a:gd name="T44" fmla="*/ 110 w 125"/>
                <a:gd name="T45" fmla="*/ 85 h 85"/>
                <a:gd name="T46" fmla="*/ 125 w 125"/>
                <a:gd name="T47" fmla="*/ 85 h 85"/>
                <a:gd name="T48" fmla="*/ 96 w 125"/>
                <a:gd name="T49" fmla="*/ 0 h 85"/>
                <a:gd name="T50" fmla="*/ 77 w 125"/>
                <a:gd name="T51" fmla="*/ 0 h 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5" h="85">
                  <a:moveTo>
                    <a:pt x="75" y="50"/>
                  </a:moveTo>
                  <a:lnTo>
                    <a:pt x="87" y="14"/>
                  </a:lnTo>
                  <a:lnTo>
                    <a:pt x="99" y="50"/>
                  </a:lnTo>
                  <a:lnTo>
                    <a:pt x="75" y="50"/>
                  </a:lnTo>
                  <a:close/>
                  <a:moveTo>
                    <a:pt x="77" y="0"/>
                  </a:moveTo>
                  <a:lnTo>
                    <a:pt x="54" y="74"/>
                  </a:lnTo>
                  <a:lnTo>
                    <a:pt x="28" y="43"/>
                  </a:lnTo>
                  <a:lnTo>
                    <a:pt x="61" y="0"/>
                  </a:lnTo>
                  <a:lnTo>
                    <a:pt x="44" y="0"/>
                  </a:lnTo>
                  <a:lnTo>
                    <a:pt x="14" y="40"/>
                  </a:lnTo>
                  <a:lnTo>
                    <a:pt x="14" y="0"/>
                  </a:lnTo>
                  <a:lnTo>
                    <a:pt x="0" y="0"/>
                  </a:lnTo>
                  <a:lnTo>
                    <a:pt x="0" y="85"/>
                  </a:lnTo>
                  <a:lnTo>
                    <a:pt x="14" y="85"/>
                  </a:lnTo>
                  <a:lnTo>
                    <a:pt x="14" y="43"/>
                  </a:lnTo>
                  <a:lnTo>
                    <a:pt x="44" y="85"/>
                  </a:lnTo>
                  <a:lnTo>
                    <a:pt x="49" y="85"/>
                  </a:lnTo>
                  <a:lnTo>
                    <a:pt x="63" y="85"/>
                  </a:lnTo>
                  <a:lnTo>
                    <a:pt x="70" y="62"/>
                  </a:lnTo>
                  <a:lnTo>
                    <a:pt x="101" y="62"/>
                  </a:lnTo>
                  <a:lnTo>
                    <a:pt x="110" y="85"/>
                  </a:lnTo>
                  <a:lnTo>
                    <a:pt x="125" y="85"/>
                  </a:lnTo>
                  <a:lnTo>
                    <a:pt x="96" y="0"/>
                  </a:lnTo>
                  <a:lnTo>
                    <a:pt x="77" y="0"/>
                  </a:ln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2078" name="Freeform 29"/>
            <p:cNvSpPr>
              <a:spLocks/>
            </p:cNvSpPr>
            <p:nvPr/>
          </p:nvSpPr>
          <p:spPr bwMode="black">
            <a:xfrm>
              <a:off x="3006" y="2148"/>
              <a:ext cx="80" cy="85"/>
            </a:xfrm>
            <a:custGeom>
              <a:avLst/>
              <a:gdLst>
                <a:gd name="T0" fmla="*/ 221 w 34"/>
                <a:gd name="T1" fmla="*/ 340 h 36"/>
                <a:gd name="T2" fmla="*/ 132 w 34"/>
                <a:gd name="T3" fmla="*/ 0 h 36"/>
                <a:gd name="T4" fmla="*/ 0 w 34"/>
                <a:gd name="T5" fmla="*/ 0 h 36"/>
                <a:gd name="T6" fmla="*/ 0 w 34"/>
                <a:gd name="T7" fmla="*/ 475 h 36"/>
                <a:gd name="T8" fmla="*/ 78 w 34"/>
                <a:gd name="T9" fmla="*/ 475 h 36"/>
                <a:gd name="T10" fmla="*/ 78 w 34"/>
                <a:gd name="T11" fmla="*/ 66 h 36"/>
                <a:gd name="T12" fmla="*/ 184 w 34"/>
                <a:gd name="T13" fmla="*/ 475 h 36"/>
                <a:gd name="T14" fmla="*/ 261 w 34"/>
                <a:gd name="T15" fmla="*/ 475 h 36"/>
                <a:gd name="T16" fmla="*/ 365 w 34"/>
                <a:gd name="T17" fmla="*/ 66 h 36"/>
                <a:gd name="T18" fmla="*/ 365 w 34"/>
                <a:gd name="T19" fmla="*/ 475 h 36"/>
                <a:gd name="T20" fmla="*/ 442 w 34"/>
                <a:gd name="T21" fmla="*/ 475 h 36"/>
                <a:gd name="T22" fmla="*/ 442 w 34"/>
                <a:gd name="T23" fmla="*/ 0 h 36"/>
                <a:gd name="T24" fmla="*/ 299 w 34"/>
                <a:gd name="T25" fmla="*/ 0 h 36"/>
                <a:gd name="T26" fmla="*/ 221 w 34"/>
                <a:gd name="T27" fmla="*/ 340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36">
                  <a:moveTo>
                    <a:pt x="17" y="26"/>
                  </a:moveTo>
                  <a:cubicBezTo>
                    <a:pt x="10" y="0"/>
                    <a:pt x="10" y="0"/>
                    <a:pt x="10" y="0"/>
                  </a:cubicBezTo>
                  <a:cubicBezTo>
                    <a:pt x="0" y="0"/>
                    <a:pt x="0" y="0"/>
                    <a:pt x="0" y="0"/>
                  </a:cubicBezTo>
                  <a:cubicBezTo>
                    <a:pt x="0" y="36"/>
                    <a:pt x="0" y="36"/>
                    <a:pt x="0" y="36"/>
                  </a:cubicBezTo>
                  <a:cubicBezTo>
                    <a:pt x="3" y="36"/>
                    <a:pt x="6" y="36"/>
                    <a:pt x="6" y="36"/>
                  </a:cubicBezTo>
                  <a:cubicBezTo>
                    <a:pt x="6" y="5"/>
                    <a:pt x="6" y="5"/>
                    <a:pt x="6" y="5"/>
                  </a:cubicBezTo>
                  <a:cubicBezTo>
                    <a:pt x="14" y="36"/>
                    <a:pt x="14" y="36"/>
                    <a:pt x="14" y="36"/>
                  </a:cubicBezTo>
                  <a:cubicBezTo>
                    <a:pt x="14" y="36"/>
                    <a:pt x="16" y="36"/>
                    <a:pt x="20" y="36"/>
                  </a:cubicBezTo>
                  <a:cubicBezTo>
                    <a:pt x="20" y="36"/>
                    <a:pt x="28" y="5"/>
                    <a:pt x="28" y="5"/>
                  </a:cubicBezTo>
                  <a:cubicBezTo>
                    <a:pt x="28" y="36"/>
                    <a:pt x="28" y="36"/>
                    <a:pt x="28" y="36"/>
                  </a:cubicBezTo>
                  <a:cubicBezTo>
                    <a:pt x="34" y="36"/>
                    <a:pt x="34" y="36"/>
                    <a:pt x="34" y="36"/>
                  </a:cubicBezTo>
                  <a:cubicBezTo>
                    <a:pt x="34" y="0"/>
                    <a:pt x="34" y="0"/>
                    <a:pt x="34" y="0"/>
                  </a:cubicBezTo>
                  <a:cubicBezTo>
                    <a:pt x="23" y="0"/>
                    <a:pt x="23" y="0"/>
                    <a:pt x="23" y="0"/>
                  </a:cubicBezTo>
                  <a:lnTo>
                    <a:pt x="17" y="26"/>
                  </a:ln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2079" name="Freeform 30"/>
            <p:cNvSpPr>
              <a:spLocks noEditPoints="1"/>
            </p:cNvSpPr>
            <p:nvPr/>
          </p:nvSpPr>
          <p:spPr bwMode="black">
            <a:xfrm>
              <a:off x="3093" y="2148"/>
              <a:ext cx="78" cy="85"/>
            </a:xfrm>
            <a:custGeom>
              <a:avLst/>
              <a:gdLst>
                <a:gd name="T0" fmla="*/ 26 w 78"/>
                <a:gd name="T1" fmla="*/ 50 h 85"/>
                <a:gd name="T2" fmla="*/ 38 w 78"/>
                <a:gd name="T3" fmla="*/ 14 h 85"/>
                <a:gd name="T4" fmla="*/ 38 w 78"/>
                <a:gd name="T5" fmla="*/ 14 h 85"/>
                <a:gd name="T6" fmla="*/ 50 w 78"/>
                <a:gd name="T7" fmla="*/ 50 h 85"/>
                <a:gd name="T8" fmla="*/ 26 w 78"/>
                <a:gd name="T9" fmla="*/ 50 h 85"/>
                <a:gd name="T10" fmla="*/ 29 w 78"/>
                <a:gd name="T11" fmla="*/ 0 h 85"/>
                <a:gd name="T12" fmla="*/ 0 w 78"/>
                <a:gd name="T13" fmla="*/ 85 h 85"/>
                <a:gd name="T14" fmla="*/ 14 w 78"/>
                <a:gd name="T15" fmla="*/ 85 h 85"/>
                <a:gd name="T16" fmla="*/ 21 w 78"/>
                <a:gd name="T17" fmla="*/ 62 h 85"/>
                <a:gd name="T18" fmla="*/ 55 w 78"/>
                <a:gd name="T19" fmla="*/ 62 h 85"/>
                <a:gd name="T20" fmla="*/ 62 w 78"/>
                <a:gd name="T21" fmla="*/ 85 h 85"/>
                <a:gd name="T22" fmla="*/ 78 w 78"/>
                <a:gd name="T23" fmla="*/ 85 h 85"/>
                <a:gd name="T24" fmla="*/ 47 w 78"/>
                <a:gd name="T25" fmla="*/ 0 h 85"/>
                <a:gd name="T26" fmla="*/ 29 w 78"/>
                <a:gd name="T27" fmla="*/ 0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8" h="85">
                  <a:moveTo>
                    <a:pt x="26" y="50"/>
                  </a:moveTo>
                  <a:lnTo>
                    <a:pt x="38" y="14"/>
                  </a:lnTo>
                  <a:lnTo>
                    <a:pt x="50" y="50"/>
                  </a:lnTo>
                  <a:lnTo>
                    <a:pt x="26" y="50"/>
                  </a:lnTo>
                  <a:close/>
                  <a:moveTo>
                    <a:pt x="29" y="0"/>
                  </a:moveTo>
                  <a:lnTo>
                    <a:pt x="0" y="85"/>
                  </a:lnTo>
                  <a:lnTo>
                    <a:pt x="14" y="85"/>
                  </a:lnTo>
                  <a:lnTo>
                    <a:pt x="21" y="62"/>
                  </a:lnTo>
                  <a:lnTo>
                    <a:pt x="55" y="62"/>
                  </a:lnTo>
                  <a:lnTo>
                    <a:pt x="62" y="85"/>
                  </a:lnTo>
                  <a:lnTo>
                    <a:pt x="78" y="85"/>
                  </a:lnTo>
                  <a:lnTo>
                    <a:pt x="47" y="0"/>
                  </a:lnTo>
                  <a:lnTo>
                    <a:pt x="29" y="0"/>
                  </a:ln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2080" name="Freeform 31"/>
            <p:cNvSpPr>
              <a:spLocks/>
            </p:cNvSpPr>
            <p:nvPr/>
          </p:nvSpPr>
          <p:spPr bwMode="black">
            <a:xfrm>
              <a:off x="3176" y="2148"/>
              <a:ext cx="68" cy="85"/>
            </a:xfrm>
            <a:custGeom>
              <a:avLst/>
              <a:gdLst>
                <a:gd name="T0" fmla="*/ 298 w 29"/>
                <a:gd name="T1" fmla="*/ 368 h 36"/>
                <a:gd name="T2" fmla="*/ 115 w 29"/>
                <a:gd name="T3" fmla="*/ 0 h 36"/>
                <a:gd name="T4" fmla="*/ 0 w 29"/>
                <a:gd name="T5" fmla="*/ 0 h 36"/>
                <a:gd name="T6" fmla="*/ 0 w 29"/>
                <a:gd name="T7" fmla="*/ 475 h 36"/>
                <a:gd name="T8" fmla="*/ 77 w 29"/>
                <a:gd name="T9" fmla="*/ 475 h 36"/>
                <a:gd name="T10" fmla="*/ 77 w 29"/>
                <a:gd name="T11" fmla="*/ 118 h 36"/>
                <a:gd name="T12" fmla="*/ 258 w 29"/>
                <a:gd name="T13" fmla="*/ 475 h 36"/>
                <a:gd name="T14" fmla="*/ 373 w 29"/>
                <a:gd name="T15" fmla="*/ 475 h 36"/>
                <a:gd name="T16" fmla="*/ 373 w 29"/>
                <a:gd name="T17" fmla="*/ 0 h 36"/>
                <a:gd name="T18" fmla="*/ 298 w 29"/>
                <a:gd name="T19" fmla="*/ 0 h 36"/>
                <a:gd name="T20" fmla="*/ 298 w 29"/>
                <a:gd name="T21" fmla="*/ 368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36">
                  <a:moveTo>
                    <a:pt x="23" y="28"/>
                  </a:moveTo>
                  <a:cubicBezTo>
                    <a:pt x="9" y="0"/>
                    <a:pt x="9" y="0"/>
                    <a:pt x="9" y="0"/>
                  </a:cubicBezTo>
                  <a:cubicBezTo>
                    <a:pt x="0" y="0"/>
                    <a:pt x="0" y="0"/>
                    <a:pt x="0" y="0"/>
                  </a:cubicBezTo>
                  <a:cubicBezTo>
                    <a:pt x="0" y="36"/>
                    <a:pt x="0" y="36"/>
                    <a:pt x="0" y="36"/>
                  </a:cubicBezTo>
                  <a:cubicBezTo>
                    <a:pt x="3" y="36"/>
                    <a:pt x="6" y="36"/>
                    <a:pt x="6" y="36"/>
                  </a:cubicBezTo>
                  <a:cubicBezTo>
                    <a:pt x="6" y="9"/>
                    <a:pt x="6" y="9"/>
                    <a:pt x="6" y="9"/>
                  </a:cubicBezTo>
                  <a:cubicBezTo>
                    <a:pt x="20" y="36"/>
                    <a:pt x="20" y="36"/>
                    <a:pt x="20" y="36"/>
                  </a:cubicBezTo>
                  <a:cubicBezTo>
                    <a:pt x="29" y="36"/>
                    <a:pt x="29" y="36"/>
                    <a:pt x="29" y="36"/>
                  </a:cubicBezTo>
                  <a:cubicBezTo>
                    <a:pt x="29" y="0"/>
                    <a:pt x="29" y="0"/>
                    <a:pt x="29" y="0"/>
                  </a:cubicBezTo>
                  <a:cubicBezTo>
                    <a:pt x="23" y="0"/>
                    <a:pt x="23" y="0"/>
                    <a:pt x="23" y="0"/>
                  </a:cubicBezTo>
                  <a:lnTo>
                    <a:pt x="23" y="28"/>
                  </a:ln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2081" name="Freeform 32"/>
            <p:cNvSpPr>
              <a:spLocks/>
            </p:cNvSpPr>
            <p:nvPr/>
          </p:nvSpPr>
          <p:spPr bwMode="black">
            <a:xfrm>
              <a:off x="3459" y="2148"/>
              <a:ext cx="50" cy="85"/>
            </a:xfrm>
            <a:custGeom>
              <a:avLst/>
              <a:gdLst>
                <a:gd name="T0" fmla="*/ 283 w 21"/>
                <a:gd name="T1" fmla="*/ 406 h 36"/>
                <a:gd name="T2" fmla="*/ 79 w 21"/>
                <a:gd name="T3" fmla="*/ 406 h 36"/>
                <a:gd name="T4" fmla="*/ 79 w 21"/>
                <a:gd name="T5" fmla="*/ 279 h 36"/>
                <a:gd name="T6" fmla="*/ 226 w 21"/>
                <a:gd name="T7" fmla="*/ 279 h 36"/>
                <a:gd name="T8" fmla="*/ 226 w 21"/>
                <a:gd name="T9" fmla="*/ 196 h 36"/>
                <a:gd name="T10" fmla="*/ 79 w 21"/>
                <a:gd name="T11" fmla="*/ 196 h 36"/>
                <a:gd name="T12" fmla="*/ 79 w 21"/>
                <a:gd name="T13" fmla="*/ 66 h 36"/>
                <a:gd name="T14" fmla="*/ 271 w 21"/>
                <a:gd name="T15" fmla="*/ 66 h 36"/>
                <a:gd name="T16" fmla="*/ 271 w 21"/>
                <a:gd name="T17" fmla="*/ 0 h 36"/>
                <a:gd name="T18" fmla="*/ 0 w 21"/>
                <a:gd name="T19" fmla="*/ 0 h 36"/>
                <a:gd name="T20" fmla="*/ 0 w 21"/>
                <a:gd name="T21" fmla="*/ 475 h 36"/>
                <a:gd name="T22" fmla="*/ 283 w 21"/>
                <a:gd name="T23" fmla="*/ 475 h 36"/>
                <a:gd name="T24" fmla="*/ 283 w 21"/>
                <a:gd name="T25" fmla="*/ 406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 h="36">
                  <a:moveTo>
                    <a:pt x="21" y="31"/>
                  </a:moveTo>
                  <a:cubicBezTo>
                    <a:pt x="6" y="31"/>
                    <a:pt x="6" y="31"/>
                    <a:pt x="6" y="31"/>
                  </a:cubicBezTo>
                  <a:cubicBezTo>
                    <a:pt x="6" y="21"/>
                    <a:pt x="6" y="21"/>
                    <a:pt x="6" y="21"/>
                  </a:cubicBezTo>
                  <a:cubicBezTo>
                    <a:pt x="17" y="21"/>
                    <a:pt x="17" y="21"/>
                    <a:pt x="17" y="21"/>
                  </a:cubicBezTo>
                  <a:cubicBezTo>
                    <a:pt x="17" y="15"/>
                    <a:pt x="17" y="15"/>
                    <a:pt x="17" y="15"/>
                  </a:cubicBezTo>
                  <a:cubicBezTo>
                    <a:pt x="6" y="15"/>
                    <a:pt x="6" y="15"/>
                    <a:pt x="6" y="15"/>
                  </a:cubicBezTo>
                  <a:cubicBezTo>
                    <a:pt x="6" y="5"/>
                    <a:pt x="6" y="5"/>
                    <a:pt x="6" y="5"/>
                  </a:cubicBezTo>
                  <a:cubicBezTo>
                    <a:pt x="8" y="5"/>
                    <a:pt x="20" y="5"/>
                    <a:pt x="20" y="5"/>
                  </a:cubicBezTo>
                  <a:cubicBezTo>
                    <a:pt x="20" y="0"/>
                    <a:pt x="20" y="0"/>
                    <a:pt x="20" y="0"/>
                  </a:cubicBezTo>
                  <a:cubicBezTo>
                    <a:pt x="16" y="0"/>
                    <a:pt x="0" y="0"/>
                    <a:pt x="0" y="0"/>
                  </a:cubicBezTo>
                  <a:cubicBezTo>
                    <a:pt x="0" y="36"/>
                    <a:pt x="0" y="36"/>
                    <a:pt x="0" y="36"/>
                  </a:cubicBezTo>
                  <a:cubicBezTo>
                    <a:pt x="21" y="36"/>
                    <a:pt x="21" y="36"/>
                    <a:pt x="21" y="36"/>
                  </a:cubicBezTo>
                  <a:lnTo>
                    <a:pt x="21" y="31"/>
                  </a:ln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2082" name="Freeform 33"/>
            <p:cNvSpPr>
              <a:spLocks/>
            </p:cNvSpPr>
            <p:nvPr/>
          </p:nvSpPr>
          <p:spPr bwMode="black">
            <a:xfrm>
              <a:off x="3258" y="2148"/>
              <a:ext cx="194" cy="85"/>
            </a:xfrm>
            <a:custGeom>
              <a:avLst/>
              <a:gdLst>
                <a:gd name="T0" fmla="*/ 648 w 82"/>
                <a:gd name="T1" fmla="*/ 0 h 36"/>
                <a:gd name="T2" fmla="*/ 648 w 82"/>
                <a:gd name="T3" fmla="*/ 0 h 36"/>
                <a:gd name="T4" fmla="*/ 639 w 82"/>
                <a:gd name="T5" fmla="*/ 0 h 36"/>
                <a:gd name="T6" fmla="*/ 639 w 82"/>
                <a:gd name="T7" fmla="*/ 368 h 36"/>
                <a:gd name="T8" fmla="*/ 447 w 82"/>
                <a:gd name="T9" fmla="*/ 0 h 36"/>
                <a:gd name="T10" fmla="*/ 348 w 82"/>
                <a:gd name="T11" fmla="*/ 0 h 36"/>
                <a:gd name="T12" fmla="*/ 348 w 82"/>
                <a:gd name="T13" fmla="*/ 406 h 36"/>
                <a:gd name="T14" fmla="*/ 95 w 82"/>
                <a:gd name="T15" fmla="*/ 406 h 36"/>
                <a:gd name="T16" fmla="*/ 95 w 82"/>
                <a:gd name="T17" fmla="*/ 279 h 36"/>
                <a:gd name="T18" fmla="*/ 241 w 82"/>
                <a:gd name="T19" fmla="*/ 279 h 36"/>
                <a:gd name="T20" fmla="*/ 241 w 82"/>
                <a:gd name="T21" fmla="*/ 196 h 36"/>
                <a:gd name="T22" fmla="*/ 95 w 82"/>
                <a:gd name="T23" fmla="*/ 196 h 36"/>
                <a:gd name="T24" fmla="*/ 95 w 82"/>
                <a:gd name="T25" fmla="*/ 66 h 36"/>
                <a:gd name="T26" fmla="*/ 263 w 82"/>
                <a:gd name="T27" fmla="*/ 66 h 36"/>
                <a:gd name="T28" fmla="*/ 263 w 82"/>
                <a:gd name="T29" fmla="*/ 0 h 36"/>
                <a:gd name="T30" fmla="*/ 0 w 82"/>
                <a:gd name="T31" fmla="*/ 0 h 36"/>
                <a:gd name="T32" fmla="*/ 0 w 82"/>
                <a:gd name="T33" fmla="*/ 475 h 36"/>
                <a:gd name="T34" fmla="*/ 409 w 82"/>
                <a:gd name="T35" fmla="*/ 475 h 36"/>
                <a:gd name="T36" fmla="*/ 409 w 82"/>
                <a:gd name="T37" fmla="*/ 475 h 36"/>
                <a:gd name="T38" fmla="*/ 409 w 82"/>
                <a:gd name="T39" fmla="*/ 118 h 36"/>
                <a:gd name="T40" fmla="*/ 610 w 82"/>
                <a:gd name="T41" fmla="*/ 475 h 36"/>
                <a:gd name="T42" fmla="*/ 717 w 82"/>
                <a:gd name="T43" fmla="*/ 475 h 36"/>
                <a:gd name="T44" fmla="*/ 717 w 82"/>
                <a:gd name="T45" fmla="*/ 66 h 36"/>
                <a:gd name="T46" fmla="*/ 861 w 82"/>
                <a:gd name="T47" fmla="*/ 66 h 36"/>
                <a:gd name="T48" fmla="*/ 861 w 82"/>
                <a:gd name="T49" fmla="*/ 475 h 36"/>
                <a:gd name="T50" fmla="*/ 939 w 82"/>
                <a:gd name="T51" fmla="*/ 475 h 36"/>
                <a:gd name="T52" fmla="*/ 939 w 82"/>
                <a:gd name="T53" fmla="*/ 66 h 36"/>
                <a:gd name="T54" fmla="*/ 1086 w 82"/>
                <a:gd name="T55" fmla="*/ 66 h 36"/>
                <a:gd name="T56" fmla="*/ 1086 w 82"/>
                <a:gd name="T57" fmla="*/ 0 h 36"/>
                <a:gd name="T58" fmla="*/ 648 w 82"/>
                <a:gd name="T59" fmla="*/ 0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2" h="36">
                  <a:moveTo>
                    <a:pt x="49" y="0"/>
                  </a:moveTo>
                  <a:cubicBezTo>
                    <a:pt x="49" y="0"/>
                    <a:pt x="49" y="0"/>
                    <a:pt x="49" y="0"/>
                  </a:cubicBezTo>
                  <a:cubicBezTo>
                    <a:pt x="48" y="0"/>
                    <a:pt x="48" y="0"/>
                    <a:pt x="48" y="0"/>
                  </a:cubicBezTo>
                  <a:cubicBezTo>
                    <a:pt x="48" y="28"/>
                    <a:pt x="48" y="28"/>
                    <a:pt x="48" y="28"/>
                  </a:cubicBezTo>
                  <a:cubicBezTo>
                    <a:pt x="34" y="0"/>
                    <a:pt x="34" y="0"/>
                    <a:pt x="34" y="0"/>
                  </a:cubicBezTo>
                  <a:cubicBezTo>
                    <a:pt x="26" y="0"/>
                    <a:pt x="26" y="0"/>
                    <a:pt x="26" y="0"/>
                  </a:cubicBezTo>
                  <a:cubicBezTo>
                    <a:pt x="26" y="31"/>
                    <a:pt x="26" y="31"/>
                    <a:pt x="26" y="31"/>
                  </a:cubicBezTo>
                  <a:cubicBezTo>
                    <a:pt x="7" y="31"/>
                    <a:pt x="7" y="31"/>
                    <a:pt x="7" y="31"/>
                  </a:cubicBezTo>
                  <a:cubicBezTo>
                    <a:pt x="7" y="21"/>
                    <a:pt x="7" y="21"/>
                    <a:pt x="7" y="21"/>
                  </a:cubicBezTo>
                  <a:cubicBezTo>
                    <a:pt x="18" y="21"/>
                    <a:pt x="18" y="21"/>
                    <a:pt x="18" y="21"/>
                  </a:cubicBezTo>
                  <a:cubicBezTo>
                    <a:pt x="18" y="15"/>
                    <a:pt x="18" y="15"/>
                    <a:pt x="18" y="15"/>
                  </a:cubicBezTo>
                  <a:cubicBezTo>
                    <a:pt x="7" y="15"/>
                    <a:pt x="7" y="15"/>
                    <a:pt x="7" y="15"/>
                  </a:cubicBezTo>
                  <a:cubicBezTo>
                    <a:pt x="7" y="5"/>
                    <a:pt x="7" y="5"/>
                    <a:pt x="7" y="5"/>
                  </a:cubicBezTo>
                  <a:cubicBezTo>
                    <a:pt x="8" y="5"/>
                    <a:pt x="20" y="5"/>
                    <a:pt x="20" y="5"/>
                  </a:cubicBezTo>
                  <a:cubicBezTo>
                    <a:pt x="20" y="0"/>
                    <a:pt x="20" y="0"/>
                    <a:pt x="20" y="0"/>
                  </a:cubicBezTo>
                  <a:cubicBezTo>
                    <a:pt x="17" y="0"/>
                    <a:pt x="0" y="0"/>
                    <a:pt x="0" y="0"/>
                  </a:cubicBezTo>
                  <a:cubicBezTo>
                    <a:pt x="0" y="36"/>
                    <a:pt x="0" y="36"/>
                    <a:pt x="0" y="36"/>
                  </a:cubicBezTo>
                  <a:cubicBezTo>
                    <a:pt x="31" y="36"/>
                    <a:pt x="31" y="36"/>
                    <a:pt x="31" y="36"/>
                  </a:cubicBezTo>
                  <a:cubicBezTo>
                    <a:pt x="31" y="36"/>
                    <a:pt x="31" y="36"/>
                    <a:pt x="31" y="36"/>
                  </a:cubicBezTo>
                  <a:cubicBezTo>
                    <a:pt x="31" y="9"/>
                    <a:pt x="31" y="9"/>
                    <a:pt x="31" y="9"/>
                  </a:cubicBezTo>
                  <a:cubicBezTo>
                    <a:pt x="46" y="36"/>
                    <a:pt x="46" y="36"/>
                    <a:pt x="46" y="36"/>
                  </a:cubicBezTo>
                  <a:cubicBezTo>
                    <a:pt x="54" y="36"/>
                    <a:pt x="54" y="36"/>
                    <a:pt x="54" y="36"/>
                  </a:cubicBezTo>
                  <a:cubicBezTo>
                    <a:pt x="54" y="5"/>
                    <a:pt x="54" y="5"/>
                    <a:pt x="54" y="5"/>
                  </a:cubicBezTo>
                  <a:cubicBezTo>
                    <a:pt x="58" y="5"/>
                    <a:pt x="62" y="5"/>
                    <a:pt x="65" y="5"/>
                  </a:cubicBezTo>
                  <a:cubicBezTo>
                    <a:pt x="65" y="36"/>
                    <a:pt x="65" y="36"/>
                    <a:pt x="65" y="36"/>
                  </a:cubicBezTo>
                  <a:cubicBezTo>
                    <a:pt x="71" y="36"/>
                    <a:pt x="71" y="36"/>
                    <a:pt x="71" y="36"/>
                  </a:cubicBezTo>
                  <a:cubicBezTo>
                    <a:pt x="71" y="5"/>
                    <a:pt x="71" y="5"/>
                    <a:pt x="71" y="5"/>
                  </a:cubicBezTo>
                  <a:cubicBezTo>
                    <a:pt x="82" y="5"/>
                    <a:pt x="82" y="5"/>
                    <a:pt x="82" y="5"/>
                  </a:cubicBezTo>
                  <a:cubicBezTo>
                    <a:pt x="82" y="0"/>
                    <a:pt x="82" y="0"/>
                    <a:pt x="82" y="0"/>
                  </a:cubicBezTo>
                  <a:lnTo>
                    <a:pt x="49" y="0"/>
                  </a:ln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2083" name="Freeform 34"/>
            <p:cNvSpPr>
              <a:spLocks noEditPoints="1"/>
            </p:cNvSpPr>
            <p:nvPr/>
          </p:nvSpPr>
          <p:spPr bwMode="black">
            <a:xfrm>
              <a:off x="2874" y="2148"/>
              <a:ext cx="122" cy="85"/>
            </a:xfrm>
            <a:custGeom>
              <a:avLst/>
              <a:gdLst>
                <a:gd name="T0" fmla="*/ 414 w 51"/>
                <a:gd name="T1" fmla="*/ 196 h 36"/>
                <a:gd name="T2" fmla="*/ 414 w 51"/>
                <a:gd name="T3" fmla="*/ 196 h 36"/>
                <a:gd name="T4" fmla="*/ 414 w 51"/>
                <a:gd name="T5" fmla="*/ 66 h 36"/>
                <a:gd name="T6" fmla="*/ 482 w 51"/>
                <a:gd name="T7" fmla="*/ 66 h 36"/>
                <a:gd name="T8" fmla="*/ 576 w 51"/>
                <a:gd name="T9" fmla="*/ 135 h 36"/>
                <a:gd name="T10" fmla="*/ 482 w 51"/>
                <a:gd name="T11" fmla="*/ 196 h 36"/>
                <a:gd name="T12" fmla="*/ 414 w 51"/>
                <a:gd name="T13" fmla="*/ 196 h 36"/>
                <a:gd name="T14" fmla="*/ 614 w 51"/>
                <a:gd name="T15" fmla="*/ 241 h 36"/>
                <a:gd name="T16" fmla="*/ 654 w 51"/>
                <a:gd name="T17" fmla="*/ 135 h 36"/>
                <a:gd name="T18" fmla="*/ 614 w 51"/>
                <a:gd name="T19" fmla="*/ 40 h 36"/>
                <a:gd name="T20" fmla="*/ 471 w 51"/>
                <a:gd name="T21" fmla="*/ 0 h 36"/>
                <a:gd name="T22" fmla="*/ 339 w 51"/>
                <a:gd name="T23" fmla="*/ 0 h 36"/>
                <a:gd name="T24" fmla="*/ 339 w 51"/>
                <a:gd name="T25" fmla="*/ 196 h 36"/>
                <a:gd name="T26" fmla="*/ 339 w 51"/>
                <a:gd name="T27" fmla="*/ 196 h 36"/>
                <a:gd name="T28" fmla="*/ 339 w 51"/>
                <a:gd name="T29" fmla="*/ 406 h 36"/>
                <a:gd name="T30" fmla="*/ 89 w 51"/>
                <a:gd name="T31" fmla="*/ 406 h 36"/>
                <a:gd name="T32" fmla="*/ 89 w 51"/>
                <a:gd name="T33" fmla="*/ 279 h 36"/>
                <a:gd name="T34" fmla="*/ 233 w 51"/>
                <a:gd name="T35" fmla="*/ 279 h 36"/>
                <a:gd name="T36" fmla="*/ 233 w 51"/>
                <a:gd name="T37" fmla="*/ 196 h 36"/>
                <a:gd name="T38" fmla="*/ 89 w 51"/>
                <a:gd name="T39" fmla="*/ 196 h 36"/>
                <a:gd name="T40" fmla="*/ 89 w 51"/>
                <a:gd name="T41" fmla="*/ 66 h 36"/>
                <a:gd name="T42" fmla="*/ 261 w 51"/>
                <a:gd name="T43" fmla="*/ 66 h 36"/>
                <a:gd name="T44" fmla="*/ 261 w 51"/>
                <a:gd name="T45" fmla="*/ 0 h 36"/>
                <a:gd name="T46" fmla="*/ 0 w 51"/>
                <a:gd name="T47" fmla="*/ 0 h 36"/>
                <a:gd name="T48" fmla="*/ 0 w 51"/>
                <a:gd name="T49" fmla="*/ 475 h 36"/>
                <a:gd name="T50" fmla="*/ 414 w 51"/>
                <a:gd name="T51" fmla="*/ 475 h 36"/>
                <a:gd name="T52" fmla="*/ 414 w 51"/>
                <a:gd name="T53" fmla="*/ 279 h 36"/>
                <a:gd name="T54" fmla="*/ 454 w 51"/>
                <a:gd name="T55" fmla="*/ 279 h 36"/>
                <a:gd name="T56" fmla="*/ 576 w 51"/>
                <a:gd name="T57" fmla="*/ 475 h 36"/>
                <a:gd name="T58" fmla="*/ 664 w 51"/>
                <a:gd name="T59" fmla="*/ 475 h 36"/>
                <a:gd name="T60" fmla="*/ 548 w 51"/>
                <a:gd name="T61" fmla="*/ 262 h 36"/>
                <a:gd name="T62" fmla="*/ 614 w 51"/>
                <a:gd name="T63" fmla="*/ 241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 h="36">
                  <a:moveTo>
                    <a:pt x="32" y="15"/>
                  </a:moveTo>
                  <a:cubicBezTo>
                    <a:pt x="32" y="15"/>
                    <a:pt x="32" y="15"/>
                    <a:pt x="32" y="15"/>
                  </a:cubicBezTo>
                  <a:cubicBezTo>
                    <a:pt x="32" y="5"/>
                    <a:pt x="32" y="5"/>
                    <a:pt x="32" y="5"/>
                  </a:cubicBezTo>
                  <a:cubicBezTo>
                    <a:pt x="37" y="5"/>
                    <a:pt x="37" y="5"/>
                    <a:pt x="37" y="5"/>
                  </a:cubicBezTo>
                  <a:cubicBezTo>
                    <a:pt x="42" y="5"/>
                    <a:pt x="44" y="7"/>
                    <a:pt x="44" y="10"/>
                  </a:cubicBezTo>
                  <a:cubicBezTo>
                    <a:pt x="44" y="14"/>
                    <a:pt x="42" y="15"/>
                    <a:pt x="37" y="15"/>
                  </a:cubicBezTo>
                  <a:lnTo>
                    <a:pt x="32" y="15"/>
                  </a:lnTo>
                  <a:close/>
                  <a:moveTo>
                    <a:pt x="47" y="18"/>
                  </a:moveTo>
                  <a:cubicBezTo>
                    <a:pt x="49" y="16"/>
                    <a:pt x="50" y="14"/>
                    <a:pt x="50" y="10"/>
                  </a:cubicBezTo>
                  <a:cubicBezTo>
                    <a:pt x="50" y="7"/>
                    <a:pt x="49" y="4"/>
                    <a:pt x="47" y="3"/>
                  </a:cubicBezTo>
                  <a:cubicBezTo>
                    <a:pt x="44" y="1"/>
                    <a:pt x="41" y="0"/>
                    <a:pt x="36" y="0"/>
                  </a:cubicBezTo>
                  <a:cubicBezTo>
                    <a:pt x="26" y="0"/>
                    <a:pt x="26" y="0"/>
                    <a:pt x="26" y="0"/>
                  </a:cubicBezTo>
                  <a:cubicBezTo>
                    <a:pt x="26" y="15"/>
                    <a:pt x="26" y="15"/>
                    <a:pt x="26" y="15"/>
                  </a:cubicBezTo>
                  <a:cubicBezTo>
                    <a:pt x="26" y="15"/>
                    <a:pt x="26" y="15"/>
                    <a:pt x="26" y="15"/>
                  </a:cubicBezTo>
                  <a:cubicBezTo>
                    <a:pt x="26" y="31"/>
                    <a:pt x="26" y="31"/>
                    <a:pt x="26" y="31"/>
                  </a:cubicBezTo>
                  <a:cubicBezTo>
                    <a:pt x="7" y="31"/>
                    <a:pt x="7" y="31"/>
                    <a:pt x="7" y="31"/>
                  </a:cubicBezTo>
                  <a:cubicBezTo>
                    <a:pt x="7" y="21"/>
                    <a:pt x="7" y="21"/>
                    <a:pt x="7" y="21"/>
                  </a:cubicBezTo>
                  <a:cubicBezTo>
                    <a:pt x="18" y="21"/>
                    <a:pt x="18" y="21"/>
                    <a:pt x="18" y="21"/>
                  </a:cubicBezTo>
                  <a:cubicBezTo>
                    <a:pt x="18" y="15"/>
                    <a:pt x="18" y="15"/>
                    <a:pt x="18" y="15"/>
                  </a:cubicBezTo>
                  <a:cubicBezTo>
                    <a:pt x="7" y="15"/>
                    <a:pt x="7" y="15"/>
                    <a:pt x="7" y="15"/>
                  </a:cubicBezTo>
                  <a:cubicBezTo>
                    <a:pt x="7" y="5"/>
                    <a:pt x="7" y="5"/>
                    <a:pt x="7" y="5"/>
                  </a:cubicBezTo>
                  <a:cubicBezTo>
                    <a:pt x="8" y="5"/>
                    <a:pt x="20" y="5"/>
                    <a:pt x="20" y="5"/>
                  </a:cubicBezTo>
                  <a:cubicBezTo>
                    <a:pt x="20" y="0"/>
                    <a:pt x="20" y="0"/>
                    <a:pt x="20" y="0"/>
                  </a:cubicBezTo>
                  <a:cubicBezTo>
                    <a:pt x="17" y="0"/>
                    <a:pt x="0" y="0"/>
                    <a:pt x="0" y="0"/>
                  </a:cubicBezTo>
                  <a:cubicBezTo>
                    <a:pt x="0" y="36"/>
                    <a:pt x="0" y="36"/>
                    <a:pt x="0" y="36"/>
                  </a:cubicBezTo>
                  <a:cubicBezTo>
                    <a:pt x="32" y="36"/>
                    <a:pt x="32" y="36"/>
                    <a:pt x="32" y="36"/>
                  </a:cubicBezTo>
                  <a:cubicBezTo>
                    <a:pt x="32" y="21"/>
                    <a:pt x="32" y="21"/>
                    <a:pt x="32" y="21"/>
                  </a:cubicBezTo>
                  <a:cubicBezTo>
                    <a:pt x="35" y="21"/>
                    <a:pt x="35" y="21"/>
                    <a:pt x="35" y="21"/>
                  </a:cubicBezTo>
                  <a:cubicBezTo>
                    <a:pt x="38" y="25"/>
                    <a:pt x="44" y="36"/>
                    <a:pt x="44" y="36"/>
                  </a:cubicBezTo>
                  <a:cubicBezTo>
                    <a:pt x="51" y="36"/>
                    <a:pt x="51" y="36"/>
                    <a:pt x="51" y="36"/>
                  </a:cubicBezTo>
                  <a:cubicBezTo>
                    <a:pt x="42" y="20"/>
                    <a:pt x="42" y="20"/>
                    <a:pt x="42" y="20"/>
                  </a:cubicBezTo>
                  <a:cubicBezTo>
                    <a:pt x="44" y="20"/>
                    <a:pt x="45" y="19"/>
                    <a:pt x="47" y="18"/>
                  </a:cubicBez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2084" name="Freeform 35"/>
            <p:cNvSpPr>
              <a:spLocks noEditPoints="1"/>
            </p:cNvSpPr>
            <p:nvPr/>
          </p:nvSpPr>
          <p:spPr bwMode="black">
            <a:xfrm>
              <a:off x="2642" y="2148"/>
              <a:ext cx="121" cy="85"/>
            </a:xfrm>
            <a:custGeom>
              <a:avLst/>
              <a:gdLst>
                <a:gd name="T0" fmla="*/ 427 w 51"/>
                <a:gd name="T1" fmla="*/ 196 h 36"/>
                <a:gd name="T2" fmla="*/ 427 w 51"/>
                <a:gd name="T3" fmla="*/ 196 h 36"/>
                <a:gd name="T4" fmla="*/ 427 w 51"/>
                <a:gd name="T5" fmla="*/ 66 h 36"/>
                <a:gd name="T6" fmla="*/ 496 w 51"/>
                <a:gd name="T7" fmla="*/ 66 h 36"/>
                <a:gd name="T8" fmla="*/ 574 w 51"/>
                <a:gd name="T9" fmla="*/ 135 h 36"/>
                <a:gd name="T10" fmla="*/ 496 w 51"/>
                <a:gd name="T11" fmla="*/ 196 h 36"/>
                <a:gd name="T12" fmla="*/ 427 w 51"/>
                <a:gd name="T13" fmla="*/ 196 h 36"/>
                <a:gd name="T14" fmla="*/ 614 w 51"/>
                <a:gd name="T15" fmla="*/ 241 h 36"/>
                <a:gd name="T16" fmla="*/ 669 w 51"/>
                <a:gd name="T17" fmla="*/ 135 h 36"/>
                <a:gd name="T18" fmla="*/ 614 w 51"/>
                <a:gd name="T19" fmla="*/ 40 h 36"/>
                <a:gd name="T20" fmla="*/ 479 w 51"/>
                <a:gd name="T21" fmla="*/ 0 h 36"/>
                <a:gd name="T22" fmla="*/ 332 w 51"/>
                <a:gd name="T23" fmla="*/ 0 h 36"/>
                <a:gd name="T24" fmla="*/ 332 w 51"/>
                <a:gd name="T25" fmla="*/ 196 h 36"/>
                <a:gd name="T26" fmla="*/ 332 w 51"/>
                <a:gd name="T27" fmla="*/ 196 h 36"/>
                <a:gd name="T28" fmla="*/ 332 w 51"/>
                <a:gd name="T29" fmla="*/ 406 h 36"/>
                <a:gd name="T30" fmla="*/ 78 w 51"/>
                <a:gd name="T31" fmla="*/ 406 h 36"/>
                <a:gd name="T32" fmla="*/ 78 w 51"/>
                <a:gd name="T33" fmla="*/ 279 h 36"/>
                <a:gd name="T34" fmla="*/ 225 w 51"/>
                <a:gd name="T35" fmla="*/ 279 h 36"/>
                <a:gd name="T36" fmla="*/ 225 w 51"/>
                <a:gd name="T37" fmla="*/ 196 h 36"/>
                <a:gd name="T38" fmla="*/ 78 w 51"/>
                <a:gd name="T39" fmla="*/ 196 h 36"/>
                <a:gd name="T40" fmla="*/ 78 w 51"/>
                <a:gd name="T41" fmla="*/ 66 h 36"/>
                <a:gd name="T42" fmla="*/ 266 w 51"/>
                <a:gd name="T43" fmla="*/ 66 h 36"/>
                <a:gd name="T44" fmla="*/ 266 w 51"/>
                <a:gd name="T45" fmla="*/ 0 h 36"/>
                <a:gd name="T46" fmla="*/ 0 w 51"/>
                <a:gd name="T47" fmla="*/ 0 h 36"/>
                <a:gd name="T48" fmla="*/ 0 w 51"/>
                <a:gd name="T49" fmla="*/ 475 h 36"/>
                <a:gd name="T50" fmla="*/ 427 w 51"/>
                <a:gd name="T51" fmla="*/ 475 h 36"/>
                <a:gd name="T52" fmla="*/ 427 w 51"/>
                <a:gd name="T53" fmla="*/ 279 h 36"/>
                <a:gd name="T54" fmla="*/ 467 w 51"/>
                <a:gd name="T55" fmla="*/ 279 h 36"/>
                <a:gd name="T56" fmla="*/ 586 w 51"/>
                <a:gd name="T57" fmla="*/ 475 h 36"/>
                <a:gd name="T58" fmla="*/ 681 w 51"/>
                <a:gd name="T59" fmla="*/ 475 h 36"/>
                <a:gd name="T60" fmla="*/ 546 w 51"/>
                <a:gd name="T61" fmla="*/ 262 h 36"/>
                <a:gd name="T62" fmla="*/ 614 w 51"/>
                <a:gd name="T63" fmla="*/ 241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 h="36">
                  <a:moveTo>
                    <a:pt x="32" y="15"/>
                  </a:moveTo>
                  <a:cubicBezTo>
                    <a:pt x="32" y="15"/>
                    <a:pt x="32" y="15"/>
                    <a:pt x="32" y="15"/>
                  </a:cubicBezTo>
                  <a:cubicBezTo>
                    <a:pt x="32" y="5"/>
                    <a:pt x="32" y="5"/>
                    <a:pt x="32" y="5"/>
                  </a:cubicBezTo>
                  <a:cubicBezTo>
                    <a:pt x="37" y="5"/>
                    <a:pt x="37" y="5"/>
                    <a:pt x="37" y="5"/>
                  </a:cubicBezTo>
                  <a:cubicBezTo>
                    <a:pt x="42" y="5"/>
                    <a:pt x="43" y="7"/>
                    <a:pt x="43" y="10"/>
                  </a:cubicBezTo>
                  <a:cubicBezTo>
                    <a:pt x="43" y="14"/>
                    <a:pt x="42" y="15"/>
                    <a:pt x="37" y="15"/>
                  </a:cubicBezTo>
                  <a:lnTo>
                    <a:pt x="32" y="15"/>
                  </a:lnTo>
                  <a:close/>
                  <a:moveTo>
                    <a:pt x="46" y="18"/>
                  </a:moveTo>
                  <a:cubicBezTo>
                    <a:pt x="48" y="16"/>
                    <a:pt x="50" y="14"/>
                    <a:pt x="50" y="10"/>
                  </a:cubicBezTo>
                  <a:cubicBezTo>
                    <a:pt x="50" y="7"/>
                    <a:pt x="48" y="4"/>
                    <a:pt x="46" y="3"/>
                  </a:cubicBezTo>
                  <a:cubicBezTo>
                    <a:pt x="44" y="1"/>
                    <a:pt x="41" y="0"/>
                    <a:pt x="36" y="0"/>
                  </a:cubicBezTo>
                  <a:cubicBezTo>
                    <a:pt x="25" y="0"/>
                    <a:pt x="25" y="0"/>
                    <a:pt x="25" y="0"/>
                  </a:cubicBezTo>
                  <a:cubicBezTo>
                    <a:pt x="25" y="15"/>
                    <a:pt x="25" y="15"/>
                    <a:pt x="25" y="15"/>
                  </a:cubicBezTo>
                  <a:cubicBezTo>
                    <a:pt x="25" y="15"/>
                    <a:pt x="25" y="15"/>
                    <a:pt x="25" y="15"/>
                  </a:cubicBezTo>
                  <a:cubicBezTo>
                    <a:pt x="25" y="31"/>
                    <a:pt x="25" y="31"/>
                    <a:pt x="25" y="31"/>
                  </a:cubicBezTo>
                  <a:cubicBezTo>
                    <a:pt x="6" y="31"/>
                    <a:pt x="6" y="31"/>
                    <a:pt x="6" y="31"/>
                  </a:cubicBezTo>
                  <a:cubicBezTo>
                    <a:pt x="6" y="21"/>
                    <a:pt x="6" y="21"/>
                    <a:pt x="6" y="21"/>
                  </a:cubicBezTo>
                  <a:cubicBezTo>
                    <a:pt x="17" y="21"/>
                    <a:pt x="17" y="21"/>
                    <a:pt x="17" y="21"/>
                  </a:cubicBezTo>
                  <a:cubicBezTo>
                    <a:pt x="17" y="15"/>
                    <a:pt x="17" y="15"/>
                    <a:pt x="17" y="15"/>
                  </a:cubicBezTo>
                  <a:cubicBezTo>
                    <a:pt x="6" y="15"/>
                    <a:pt x="6" y="15"/>
                    <a:pt x="6" y="15"/>
                  </a:cubicBezTo>
                  <a:cubicBezTo>
                    <a:pt x="6" y="5"/>
                    <a:pt x="6" y="5"/>
                    <a:pt x="6" y="5"/>
                  </a:cubicBezTo>
                  <a:cubicBezTo>
                    <a:pt x="8" y="5"/>
                    <a:pt x="20" y="5"/>
                    <a:pt x="20" y="5"/>
                  </a:cubicBezTo>
                  <a:cubicBezTo>
                    <a:pt x="20" y="0"/>
                    <a:pt x="20" y="0"/>
                    <a:pt x="20" y="0"/>
                  </a:cubicBezTo>
                  <a:cubicBezTo>
                    <a:pt x="16" y="0"/>
                    <a:pt x="0" y="0"/>
                    <a:pt x="0" y="0"/>
                  </a:cubicBezTo>
                  <a:cubicBezTo>
                    <a:pt x="0" y="36"/>
                    <a:pt x="0" y="36"/>
                    <a:pt x="0" y="36"/>
                  </a:cubicBezTo>
                  <a:cubicBezTo>
                    <a:pt x="32" y="36"/>
                    <a:pt x="32" y="36"/>
                    <a:pt x="32" y="36"/>
                  </a:cubicBezTo>
                  <a:cubicBezTo>
                    <a:pt x="32" y="21"/>
                    <a:pt x="32" y="21"/>
                    <a:pt x="32" y="21"/>
                  </a:cubicBezTo>
                  <a:cubicBezTo>
                    <a:pt x="35" y="21"/>
                    <a:pt x="35" y="21"/>
                    <a:pt x="35" y="21"/>
                  </a:cubicBezTo>
                  <a:cubicBezTo>
                    <a:pt x="38" y="25"/>
                    <a:pt x="44" y="36"/>
                    <a:pt x="44" y="36"/>
                  </a:cubicBezTo>
                  <a:cubicBezTo>
                    <a:pt x="51" y="36"/>
                    <a:pt x="51" y="36"/>
                    <a:pt x="51" y="36"/>
                  </a:cubicBezTo>
                  <a:cubicBezTo>
                    <a:pt x="41" y="20"/>
                    <a:pt x="41" y="20"/>
                    <a:pt x="41" y="20"/>
                  </a:cubicBezTo>
                  <a:cubicBezTo>
                    <a:pt x="43" y="20"/>
                    <a:pt x="45" y="19"/>
                    <a:pt x="46" y="18"/>
                  </a:cubicBez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2085" name="Freeform 36"/>
            <p:cNvSpPr>
              <a:spLocks noEditPoints="1"/>
            </p:cNvSpPr>
            <p:nvPr/>
          </p:nvSpPr>
          <p:spPr bwMode="black">
            <a:xfrm>
              <a:off x="2807" y="2148"/>
              <a:ext cx="59" cy="85"/>
            </a:xfrm>
            <a:custGeom>
              <a:avLst/>
              <a:gdLst>
                <a:gd name="T0" fmla="*/ 156 w 25"/>
                <a:gd name="T1" fmla="*/ 213 h 36"/>
                <a:gd name="T2" fmla="*/ 94 w 25"/>
                <a:gd name="T3" fmla="*/ 213 h 36"/>
                <a:gd name="T4" fmla="*/ 94 w 25"/>
                <a:gd name="T5" fmla="*/ 66 h 36"/>
                <a:gd name="T6" fmla="*/ 156 w 25"/>
                <a:gd name="T7" fmla="*/ 66 h 36"/>
                <a:gd name="T8" fmla="*/ 234 w 25"/>
                <a:gd name="T9" fmla="*/ 144 h 36"/>
                <a:gd name="T10" fmla="*/ 156 w 25"/>
                <a:gd name="T11" fmla="*/ 213 h 36"/>
                <a:gd name="T12" fmla="*/ 278 w 25"/>
                <a:gd name="T13" fmla="*/ 40 h 36"/>
                <a:gd name="T14" fmla="*/ 144 w 25"/>
                <a:gd name="T15" fmla="*/ 0 h 36"/>
                <a:gd name="T16" fmla="*/ 0 w 25"/>
                <a:gd name="T17" fmla="*/ 0 h 36"/>
                <a:gd name="T18" fmla="*/ 0 w 25"/>
                <a:gd name="T19" fmla="*/ 279 h 36"/>
                <a:gd name="T20" fmla="*/ 0 w 25"/>
                <a:gd name="T21" fmla="*/ 475 h 36"/>
                <a:gd name="T22" fmla="*/ 94 w 25"/>
                <a:gd name="T23" fmla="*/ 475 h 36"/>
                <a:gd name="T24" fmla="*/ 94 w 25"/>
                <a:gd name="T25" fmla="*/ 279 h 36"/>
                <a:gd name="T26" fmla="*/ 144 w 25"/>
                <a:gd name="T27" fmla="*/ 279 h 36"/>
                <a:gd name="T28" fmla="*/ 278 w 25"/>
                <a:gd name="T29" fmla="*/ 241 h 36"/>
                <a:gd name="T30" fmla="*/ 328 w 25"/>
                <a:gd name="T31" fmla="*/ 144 h 36"/>
                <a:gd name="T32" fmla="*/ 278 w 25"/>
                <a:gd name="T33" fmla="*/ 4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6">
                  <a:moveTo>
                    <a:pt x="12" y="16"/>
                  </a:moveTo>
                  <a:cubicBezTo>
                    <a:pt x="7" y="16"/>
                    <a:pt x="7" y="16"/>
                    <a:pt x="7" y="16"/>
                  </a:cubicBezTo>
                  <a:cubicBezTo>
                    <a:pt x="7" y="5"/>
                    <a:pt x="7" y="5"/>
                    <a:pt x="7" y="5"/>
                  </a:cubicBezTo>
                  <a:cubicBezTo>
                    <a:pt x="12" y="5"/>
                    <a:pt x="12" y="5"/>
                    <a:pt x="12" y="5"/>
                  </a:cubicBezTo>
                  <a:cubicBezTo>
                    <a:pt x="17" y="5"/>
                    <a:pt x="18" y="7"/>
                    <a:pt x="18" y="11"/>
                  </a:cubicBezTo>
                  <a:cubicBezTo>
                    <a:pt x="18" y="14"/>
                    <a:pt x="16" y="16"/>
                    <a:pt x="12" y="16"/>
                  </a:cubicBezTo>
                  <a:close/>
                  <a:moveTo>
                    <a:pt x="21" y="3"/>
                  </a:moveTo>
                  <a:cubicBezTo>
                    <a:pt x="19" y="1"/>
                    <a:pt x="16" y="0"/>
                    <a:pt x="11" y="0"/>
                  </a:cubicBezTo>
                  <a:cubicBezTo>
                    <a:pt x="0" y="0"/>
                    <a:pt x="0" y="0"/>
                    <a:pt x="0" y="0"/>
                  </a:cubicBezTo>
                  <a:cubicBezTo>
                    <a:pt x="0" y="21"/>
                    <a:pt x="0" y="21"/>
                    <a:pt x="0" y="21"/>
                  </a:cubicBezTo>
                  <a:cubicBezTo>
                    <a:pt x="0" y="36"/>
                    <a:pt x="0" y="36"/>
                    <a:pt x="0" y="36"/>
                  </a:cubicBezTo>
                  <a:cubicBezTo>
                    <a:pt x="7" y="36"/>
                    <a:pt x="7" y="36"/>
                    <a:pt x="7" y="36"/>
                  </a:cubicBezTo>
                  <a:cubicBezTo>
                    <a:pt x="7" y="21"/>
                    <a:pt x="7" y="21"/>
                    <a:pt x="7" y="21"/>
                  </a:cubicBezTo>
                  <a:cubicBezTo>
                    <a:pt x="11" y="21"/>
                    <a:pt x="11" y="21"/>
                    <a:pt x="11" y="21"/>
                  </a:cubicBezTo>
                  <a:cubicBezTo>
                    <a:pt x="16" y="21"/>
                    <a:pt x="19" y="20"/>
                    <a:pt x="21" y="18"/>
                  </a:cubicBezTo>
                  <a:cubicBezTo>
                    <a:pt x="23" y="17"/>
                    <a:pt x="25" y="14"/>
                    <a:pt x="25" y="11"/>
                  </a:cubicBezTo>
                  <a:cubicBezTo>
                    <a:pt x="25" y="7"/>
                    <a:pt x="23" y="4"/>
                    <a:pt x="21" y="3"/>
                  </a:cubicBez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2086" name="Freeform 37"/>
            <p:cNvSpPr>
              <a:spLocks/>
            </p:cNvSpPr>
            <p:nvPr/>
          </p:nvSpPr>
          <p:spPr bwMode="black">
            <a:xfrm>
              <a:off x="2578" y="2147"/>
              <a:ext cx="56" cy="86"/>
            </a:xfrm>
            <a:custGeom>
              <a:avLst/>
              <a:gdLst>
                <a:gd name="T0" fmla="*/ 189 w 23"/>
                <a:gd name="T1" fmla="*/ 209 h 37"/>
                <a:gd name="T2" fmla="*/ 79 w 23"/>
                <a:gd name="T3" fmla="*/ 132 h 37"/>
                <a:gd name="T4" fmla="*/ 177 w 23"/>
                <a:gd name="T5" fmla="*/ 66 h 37"/>
                <a:gd name="T6" fmla="*/ 287 w 23"/>
                <a:gd name="T7" fmla="*/ 89 h 37"/>
                <a:gd name="T8" fmla="*/ 287 w 23"/>
                <a:gd name="T9" fmla="*/ 28 h 37"/>
                <a:gd name="T10" fmla="*/ 177 w 23"/>
                <a:gd name="T11" fmla="*/ 0 h 37"/>
                <a:gd name="T12" fmla="*/ 0 w 23"/>
                <a:gd name="T13" fmla="*/ 143 h 37"/>
                <a:gd name="T14" fmla="*/ 136 w 23"/>
                <a:gd name="T15" fmla="*/ 270 h 37"/>
                <a:gd name="T16" fmla="*/ 234 w 23"/>
                <a:gd name="T17" fmla="*/ 348 h 37"/>
                <a:gd name="T18" fmla="*/ 136 w 23"/>
                <a:gd name="T19" fmla="*/ 414 h 37"/>
                <a:gd name="T20" fmla="*/ 0 w 23"/>
                <a:gd name="T21" fmla="*/ 393 h 37"/>
                <a:gd name="T22" fmla="*/ 0 w 23"/>
                <a:gd name="T23" fmla="*/ 454 h 37"/>
                <a:gd name="T24" fmla="*/ 127 w 23"/>
                <a:gd name="T25" fmla="*/ 482 h 37"/>
                <a:gd name="T26" fmla="*/ 316 w 23"/>
                <a:gd name="T27" fmla="*/ 348 h 37"/>
                <a:gd name="T28" fmla="*/ 189 w 23"/>
                <a:gd name="T29" fmla="*/ 209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 h="37">
                  <a:moveTo>
                    <a:pt x="14" y="16"/>
                  </a:moveTo>
                  <a:cubicBezTo>
                    <a:pt x="9" y="14"/>
                    <a:pt x="6" y="13"/>
                    <a:pt x="6" y="10"/>
                  </a:cubicBezTo>
                  <a:cubicBezTo>
                    <a:pt x="6" y="8"/>
                    <a:pt x="9" y="5"/>
                    <a:pt x="13" y="5"/>
                  </a:cubicBezTo>
                  <a:cubicBezTo>
                    <a:pt x="16" y="5"/>
                    <a:pt x="19" y="6"/>
                    <a:pt x="21" y="7"/>
                  </a:cubicBezTo>
                  <a:cubicBezTo>
                    <a:pt x="21" y="2"/>
                    <a:pt x="21" y="2"/>
                    <a:pt x="21" y="2"/>
                  </a:cubicBezTo>
                  <a:cubicBezTo>
                    <a:pt x="19" y="1"/>
                    <a:pt x="16" y="0"/>
                    <a:pt x="13" y="0"/>
                  </a:cubicBezTo>
                  <a:cubicBezTo>
                    <a:pt x="5" y="0"/>
                    <a:pt x="0" y="5"/>
                    <a:pt x="0" y="11"/>
                  </a:cubicBezTo>
                  <a:cubicBezTo>
                    <a:pt x="0" y="16"/>
                    <a:pt x="4" y="19"/>
                    <a:pt x="10" y="21"/>
                  </a:cubicBezTo>
                  <a:cubicBezTo>
                    <a:pt x="15" y="23"/>
                    <a:pt x="17" y="24"/>
                    <a:pt x="17" y="27"/>
                  </a:cubicBezTo>
                  <a:cubicBezTo>
                    <a:pt x="17" y="30"/>
                    <a:pt x="14" y="32"/>
                    <a:pt x="10" y="32"/>
                  </a:cubicBezTo>
                  <a:cubicBezTo>
                    <a:pt x="6" y="32"/>
                    <a:pt x="2" y="31"/>
                    <a:pt x="0" y="30"/>
                  </a:cubicBezTo>
                  <a:cubicBezTo>
                    <a:pt x="0" y="35"/>
                    <a:pt x="0" y="35"/>
                    <a:pt x="0" y="35"/>
                  </a:cubicBezTo>
                  <a:cubicBezTo>
                    <a:pt x="2" y="37"/>
                    <a:pt x="6" y="37"/>
                    <a:pt x="9" y="37"/>
                  </a:cubicBezTo>
                  <a:cubicBezTo>
                    <a:pt x="19" y="37"/>
                    <a:pt x="23" y="32"/>
                    <a:pt x="23" y="27"/>
                  </a:cubicBezTo>
                  <a:cubicBezTo>
                    <a:pt x="23" y="21"/>
                    <a:pt x="20" y="18"/>
                    <a:pt x="14" y="16"/>
                  </a:cubicBez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2087" name="Freeform 38"/>
            <p:cNvSpPr>
              <a:spLocks noEditPoints="1"/>
            </p:cNvSpPr>
            <p:nvPr/>
          </p:nvSpPr>
          <p:spPr bwMode="black">
            <a:xfrm>
              <a:off x="3518" y="2200"/>
              <a:ext cx="36" cy="36"/>
            </a:xfrm>
            <a:custGeom>
              <a:avLst/>
              <a:gdLst>
                <a:gd name="T0" fmla="*/ 82 w 15"/>
                <a:gd name="T1" fmla="*/ 98 h 15"/>
                <a:gd name="T2" fmla="*/ 82 w 15"/>
                <a:gd name="T3" fmla="*/ 70 h 15"/>
                <a:gd name="T4" fmla="*/ 110 w 15"/>
                <a:gd name="T5" fmla="*/ 70 h 15"/>
                <a:gd name="T6" fmla="*/ 139 w 15"/>
                <a:gd name="T7" fmla="*/ 82 h 15"/>
                <a:gd name="T8" fmla="*/ 110 w 15"/>
                <a:gd name="T9" fmla="*/ 98 h 15"/>
                <a:gd name="T10" fmla="*/ 82 w 15"/>
                <a:gd name="T11" fmla="*/ 98 h 15"/>
                <a:gd name="T12" fmla="*/ 82 w 15"/>
                <a:gd name="T13" fmla="*/ 110 h 15"/>
                <a:gd name="T14" fmla="*/ 110 w 15"/>
                <a:gd name="T15" fmla="*/ 110 h 15"/>
                <a:gd name="T16" fmla="*/ 139 w 15"/>
                <a:gd name="T17" fmla="*/ 168 h 15"/>
                <a:gd name="T18" fmla="*/ 149 w 15"/>
                <a:gd name="T19" fmla="*/ 168 h 15"/>
                <a:gd name="T20" fmla="*/ 127 w 15"/>
                <a:gd name="T21" fmla="*/ 110 h 15"/>
                <a:gd name="T22" fmla="*/ 149 w 15"/>
                <a:gd name="T23" fmla="*/ 82 h 15"/>
                <a:gd name="T24" fmla="*/ 110 w 15"/>
                <a:gd name="T25" fmla="*/ 58 h 15"/>
                <a:gd name="T26" fmla="*/ 70 w 15"/>
                <a:gd name="T27" fmla="*/ 58 h 15"/>
                <a:gd name="T28" fmla="*/ 70 w 15"/>
                <a:gd name="T29" fmla="*/ 168 h 15"/>
                <a:gd name="T30" fmla="*/ 82 w 15"/>
                <a:gd name="T31" fmla="*/ 168 h 15"/>
                <a:gd name="T32" fmla="*/ 82 w 15"/>
                <a:gd name="T33" fmla="*/ 110 h 15"/>
                <a:gd name="T34" fmla="*/ 110 w 15"/>
                <a:gd name="T35" fmla="*/ 206 h 15"/>
                <a:gd name="T36" fmla="*/ 206 w 15"/>
                <a:gd name="T37" fmla="*/ 110 h 15"/>
                <a:gd name="T38" fmla="*/ 110 w 15"/>
                <a:gd name="T39" fmla="*/ 0 h 15"/>
                <a:gd name="T40" fmla="*/ 0 w 15"/>
                <a:gd name="T41" fmla="*/ 110 h 15"/>
                <a:gd name="T42" fmla="*/ 110 w 15"/>
                <a:gd name="T43" fmla="*/ 206 h 15"/>
                <a:gd name="T44" fmla="*/ 29 w 15"/>
                <a:gd name="T45" fmla="*/ 110 h 15"/>
                <a:gd name="T46" fmla="*/ 110 w 15"/>
                <a:gd name="T47" fmla="*/ 29 h 15"/>
                <a:gd name="T48" fmla="*/ 197 w 15"/>
                <a:gd name="T49" fmla="*/ 110 h 15"/>
                <a:gd name="T50" fmla="*/ 110 w 15"/>
                <a:gd name="T51" fmla="*/ 197 h 15"/>
                <a:gd name="T52" fmla="*/ 29 w 15"/>
                <a:gd name="T53" fmla="*/ 110 h 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 h="15">
                  <a:moveTo>
                    <a:pt x="6" y="7"/>
                  </a:moveTo>
                  <a:cubicBezTo>
                    <a:pt x="6" y="5"/>
                    <a:pt x="6" y="5"/>
                    <a:pt x="6" y="5"/>
                  </a:cubicBezTo>
                  <a:cubicBezTo>
                    <a:pt x="8" y="5"/>
                    <a:pt x="8" y="5"/>
                    <a:pt x="8" y="5"/>
                  </a:cubicBezTo>
                  <a:cubicBezTo>
                    <a:pt x="9" y="5"/>
                    <a:pt x="10" y="5"/>
                    <a:pt x="10" y="6"/>
                  </a:cubicBezTo>
                  <a:cubicBezTo>
                    <a:pt x="10" y="7"/>
                    <a:pt x="9" y="7"/>
                    <a:pt x="8" y="7"/>
                  </a:cubicBezTo>
                  <a:lnTo>
                    <a:pt x="6" y="7"/>
                  </a:lnTo>
                  <a:close/>
                  <a:moveTo>
                    <a:pt x="6" y="8"/>
                  </a:moveTo>
                  <a:cubicBezTo>
                    <a:pt x="8" y="8"/>
                    <a:pt x="8" y="8"/>
                    <a:pt x="8" y="8"/>
                  </a:cubicBezTo>
                  <a:cubicBezTo>
                    <a:pt x="10" y="12"/>
                    <a:pt x="10" y="12"/>
                    <a:pt x="10" y="12"/>
                  </a:cubicBezTo>
                  <a:cubicBezTo>
                    <a:pt x="11" y="12"/>
                    <a:pt x="11" y="12"/>
                    <a:pt x="11" y="12"/>
                  </a:cubicBezTo>
                  <a:cubicBezTo>
                    <a:pt x="9" y="8"/>
                    <a:pt x="9" y="8"/>
                    <a:pt x="9" y="8"/>
                  </a:cubicBezTo>
                  <a:cubicBezTo>
                    <a:pt x="10" y="8"/>
                    <a:pt x="11" y="7"/>
                    <a:pt x="11" y="6"/>
                  </a:cubicBezTo>
                  <a:cubicBezTo>
                    <a:pt x="11" y="4"/>
                    <a:pt x="10" y="4"/>
                    <a:pt x="8" y="4"/>
                  </a:cubicBezTo>
                  <a:cubicBezTo>
                    <a:pt x="5" y="4"/>
                    <a:pt x="5" y="4"/>
                    <a:pt x="5" y="4"/>
                  </a:cubicBezTo>
                  <a:cubicBezTo>
                    <a:pt x="5" y="12"/>
                    <a:pt x="5" y="12"/>
                    <a:pt x="5" y="12"/>
                  </a:cubicBezTo>
                  <a:cubicBezTo>
                    <a:pt x="6" y="12"/>
                    <a:pt x="6" y="12"/>
                    <a:pt x="6" y="12"/>
                  </a:cubicBezTo>
                  <a:lnTo>
                    <a:pt x="6" y="8"/>
                  </a:lnTo>
                  <a:close/>
                  <a:moveTo>
                    <a:pt x="8" y="15"/>
                  </a:moveTo>
                  <a:cubicBezTo>
                    <a:pt x="12" y="15"/>
                    <a:pt x="15" y="12"/>
                    <a:pt x="15" y="8"/>
                  </a:cubicBezTo>
                  <a:cubicBezTo>
                    <a:pt x="15" y="4"/>
                    <a:pt x="12" y="0"/>
                    <a:pt x="8" y="0"/>
                  </a:cubicBezTo>
                  <a:cubicBezTo>
                    <a:pt x="4" y="0"/>
                    <a:pt x="0" y="4"/>
                    <a:pt x="0" y="8"/>
                  </a:cubicBezTo>
                  <a:cubicBezTo>
                    <a:pt x="0" y="12"/>
                    <a:pt x="4" y="15"/>
                    <a:pt x="8" y="15"/>
                  </a:cubicBezTo>
                  <a:close/>
                  <a:moveTo>
                    <a:pt x="2" y="8"/>
                  </a:moveTo>
                  <a:cubicBezTo>
                    <a:pt x="2" y="4"/>
                    <a:pt x="4" y="2"/>
                    <a:pt x="8" y="2"/>
                  </a:cubicBezTo>
                  <a:cubicBezTo>
                    <a:pt x="11" y="2"/>
                    <a:pt x="14" y="4"/>
                    <a:pt x="14" y="8"/>
                  </a:cubicBezTo>
                  <a:cubicBezTo>
                    <a:pt x="14" y="11"/>
                    <a:pt x="11" y="14"/>
                    <a:pt x="8" y="14"/>
                  </a:cubicBezTo>
                  <a:cubicBezTo>
                    <a:pt x="4" y="14"/>
                    <a:pt x="2" y="11"/>
                    <a:pt x="2" y="8"/>
                  </a:cubicBez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grpSp>
      <p:sp>
        <p:nvSpPr>
          <p:cNvPr id="2054" name="Rectangle 41"/>
          <p:cNvSpPr>
            <a:spLocks noChangeArrowheads="1"/>
          </p:cNvSpPr>
          <p:nvPr userDrawn="1"/>
        </p:nvSpPr>
        <p:spPr bwMode="gray">
          <a:xfrm flipV="1">
            <a:off x="0" y="-129897"/>
            <a:ext cx="9144000" cy="369332"/>
          </a:xfrm>
          <a:prstGeom prst="rect">
            <a:avLst/>
          </a:prstGeom>
          <a:solidFill>
            <a:srgbClr val="7D3815"/>
          </a:solidFill>
          <a:ln w="9525" algn="ctr">
            <a:noFill/>
            <a:miter lim="800000"/>
            <a:headEnd/>
            <a:tailEnd/>
          </a:ln>
          <a:effectLst/>
        </p:spPr>
        <p:txBody>
          <a:bodyPr anchor="ctr">
            <a:spAutoFit/>
          </a:bodyPr>
          <a:lstStyle/>
          <a:p>
            <a:pPr eaLnBrk="1" hangingPunct="1">
              <a:defRPr/>
            </a:pPr>
            <a:endParaRPr lang="en-US">
              <a:solidFill>
                <a:srgbClr val="000000"/>
              </a:solidFill>
              <a:latin typeface="Arial Narrow" pitchFamily="34" charset="0"/>
              <a:ea typeface="+mn-ea"/>
            </a:endParaRPr>
          </a:p>
        </p:txBody>
      </p:sp>
      <p:sp>
        <p:nvSpPr>
          <p:cNvPr id="1581098" name="Rectangle 42"/>
          <p:cNvSpPr>
            <a:spLocks noGrp="1" noChangeArrowheads="1"/>
          </p:cNvSpPr>
          <p:nvPr>
            <p:ph type="ftr" sz="quarter" idx="3"/>
          </p:nvPr>
        </p:nvSpPr>
        <p:spPr bwMode="gray">
          <a:xfrm>
            <a:off x="1428750" y="6477000"/>
            <a:ext cx="4019550" cy="230832"/>
          </a:xfrm>
          <a:prstGeom prst="rect">
            <a:avLst/>
          </a:prstGeom>
          <a:noFill/>
          <a:ln>
            <a:noFill/>
          </a:ln>
          <a:effectLst/>
          <a:extLst/>
        </p:spPr>
        <p:txBody>
          <a:bodyPr vert="horz" wrap="square" lIns="91440" tIns="45720" rIns="91440" bIns="45720" numCol="1" anchor="t" anchorCtr="0" compatLnSpc="1">
            <a:prstTxWarp prst="textNoShape">
              <a:avLst/>
            </a:prstTxWarp>
            <a:spAutoFit/>
          </a:bodyPr>
          <a:lstStyle>
            <a:lvl1pPr>
              <a:defRPr sz="900">
                <a:solidFill>
                  <a:schemeClr val="bg2"/>
                </a:solidFill>
                <a:cs typeface="+mn-cs"/>
              </a:defRPr>
            </a:lvl1pPr>
          </a:lstStyle>
          <a:p>
            <a:pPr eaLnBrk="1" hangingPunct="1">
              <a:defRPr/>
            </a:pPr>
            <a:r>
              <a:rPr lang="en-US">
                <a:solidFill>
                  <a:srgbClr val="AAB198"/>
                </a:solidFill>
                <a:latin typeface="Arial Narrow" pitchFamily="34" charset="0"/>
                <a:ea typeface="+mn-ea"/>
              </a:rPr>
              <a:t>|     © 2011 Kaiser Foundation Health Plan, Inc. For internal use only.</a:t>
            </a:r>
          </a:p>
        </p:txBody>
      </p:sp>
      <p:sp>
        <p:nvSpPr>
          <p:cNvPr id="1581099" name="Rectangle 43"/>
          <p:cNvSpPr>
            <a:spLocks noGrp="1" noChangeArrowheads="1"/>
          </p:cNvSpPr>
          <p:nvPr>
            <p:ph type="dt" sz="half" idx="2"/>
          </p:nvPr>
        </p:nvSpPr>
        <p:spPr bwMode="gray">
          <a:xfrm>
            <a:off x="457200" y="6477000"/>
            <a:ext cx="1276350" cy="230832"/>
          </a:xfrm>
          <a:prstGeom prst="rect">
            <a:avLst/>
          </a:prstGeom>
          <a:noFill/>
          <a:ln>
            <a:noFill/>
          </a:ln>
          <a:effectLst/>
          <a:extLst/>
        </p:spPr>
        <p:txBody>
          <a:bodyPr vert="horz" wrap="square" lIns="91440" tIns="45720" rIns="91440" bIns="45720" numCol="1" anchor="t" anchorCtr="0" compatLnSpc="1">
            <a:prstTxWarp prst="textNoShape">
              <a:avLst/>
            </a:prstTxWarp>
            <a:spAutoFit/>
          </a:bodyPr>
          <a:lstStyle>
            <a:lvl1pPr>
              <a:defRPr sz="900">
                <a:solidFill>
                  <a:schemeClr val="bg2"/>
                </a:solidFill>
                <a:cs typeface="+mn-cs"/>
              </a:defRPr>
            </a:lvl1pPr>
          </a:lstStyle>
          <a:p>
            <a:pPr eaLnBrk="1" hangingPunct="1">
              <a:defRPr/>
            </a:pPr>
            <a:fld id="{67035A0A-E53C-4696-A021-2C3729E9A9AD}" type="datetime4">
              <a:rPr lang="en-US">
                <a:solidFill>
                  <a:srgbClr val="AAB198"/>
                </a:solidFill>
                <a:latin typeface="Arial Narrow" pitchFamily="34" charset="0"/>
                <a:ea typeface="+mn-ea"/>
              </a:rPr>
              <a:pPr eaLnBrk="1" hangingPunct="1">
                <a:defRPr/>
              </a:pPr>
              <a:t>February 22, 2016</a:t>
            </a:fld>
            <a:endParaRPr lang="en-US">
              <a:solidFill>
                <a:srgbClr val="AAB198"/>
              </a:solidFill>
              <a:latin typeface="Arial Narrow" pitchFamily="34" charset="0"/>
              <a:ea typeface="+mn-ea"/>
            </a:endParaRPr>
          </a:p>
        </p:txBody>
      </p:sp>
    </p:spTree>
    <p:extLst>
      <p:ext uri="{BB962C8B-B14F-4D97-AF65-F5344CB8AC3E}">
        <p14:creationId xmlns:p14="http://schemas.microsoft.com/office/powerpoint/2010/main" val="4036236788"/>
      </p:ext>
    </p:extLst>
  </p:cSld>
  <p:clrMap bg1="lt1" tx1="dk1" bg2="lt2" tx2="dk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Lst>
  <p:timing>
    <p:tnLst>
      <p:par>
        <p:cTn id="1" dur="indefinite" restart="never" nodeType="tmRoot"/>
      </p:par>
    </p:tnLst>
  </p:timing>
  <p:hf hdr="0"/>
  <p:txStyles>
    <p:titleStyle>
      <a:lvl1pPr algn="l" rtl="0" eaLnBrk="0" fontAlgn="base" hangingPunct="0">
        <a:lnSpc>
          <a:spcPct val="90000"/>
        </a:lnSpc>
        <a:spcBef>
          <a:spcPct val="0"/>
        </a:spcBef>
        <a:spcAft>
          <a:spcPct val="0"/>
        </a:spcAft>
        <a:defRPr sz="3400" b="1">
          <a:solidFill>
            <a:srgbClr val="7D3815"/>
          </a:solidFill>
          <a:latin typeface="+mj-lt"/>
          <a:ea typeface="+mj-ea"/>
          <a:cs typeface="+mj-cs"/>
        </a:defRPr>
      </a:lvl1pPr>
      <a:lvl2pPr algn="l" rtl="0" eaLnBrk="0" fontAlgn="base" hangingPunct="0">
        <a:lnSpc>
          <a:spcPct val="90000"/>
        </a:lnSpc>
        <a:spcBef>
          <a:spcPct val="0"/>
        </a:spcBef>
        <a:spcAft>
          <a:spcPct val="0"/>
        </a:spcAft>
        <a:defRPr sz="3400" b="1">
          <a:solidFill>
            <a:srgbClr val="7D3815"/>
          </a:solidFill>
          <a:latin typeface="Arial Narrow" pitchFamily="34" charset="0"/>
          <a:cs typeface="Arial" charset="0"/>
        </a:defRPr>
      </a:lvl2pPr>
      <a:lvl3pPr algn="l" rtl="0" eaLnBrk="0" fontAlgn="base" hangingPunct="0">
        <a:lnSpc>
          <a:spcPct val="90000"/>
        </a:lnSpc>
        <a:spcBef>
          <a:spcPct val="0"/>
        </a:spcBef>
        <a:spcAft>
          <a:spcPct val="0"/>
        </a:spcAft>
        <a:defRPr sz="3400" b="1">
          <a:solidFill>
            <a:srgbClr val="7D3815"/>
          </a:solidFill>
          <a:latin typeface="Arial Narrow" pitchFamily="34" charset="0"/>
          <a:cs typeface="Arial" charset="0"/>
        </a:defRPr>
      </a:lvl3pPr>
      <a:lvl4pPr algn="l" rtl="0" eaLnBrk="0" fontAlgn="base" hangingPunct="0">
        <a:lnSpc>
          <a:spcPct val="90000"/>
        </a:lnSpc>
        <a:spcBef>
          <a:spcPct val="0"/>
        </a:spcBef>
        <a:spcAft>
          <a:spcPct val="0"/>
        </a:spcAft>
        <a:defRPr sz="3400" b="1">
          <a:solidFill>
            <a:srgbClr val="7D3815"/>
          </a:solidFill>
          <a:latin typeface="Arial Narrow" pitchFamily="34" charset="0"/>
          <a:cs typeface="Arial" charset="0"/>
        </a:defRPr>
      </a:lvl4pPr>
      <a:lvl5pPr algn="l" rtl="0" eaLnBrk="0" fontAlgn="base" hangingPunct="0">
        <a:lnSpc>
          <a:spcPct val="90000"/>
        </a:lnSpc>
        <a:spcBef>
          <a:spcPct val="0"/>
        </a:spcBef>
        <a:spcAft>
          <a:spcPct val="0"/>
        </a:spcAft>
        <a:defRPr sz="3400" b="1">
          <a:solidFill>
            <a:srgbClr val="7D3815"/>
          </a:solidFill>
          <a:latin typeface="Arial Narrow" pitchFamily="34" charset="0"/>
          <a:cs typeface="Arial" charset="0"/>
        </a:defRPr>
      </a:lvl5pPr>
      <a:lvl6pPr marL="457200" algn="l" rtl="0" fontAlgn="base">
        <a:lnSpc>
          <a:spcPct val="90000"/>
        </a:lnSpc>
        <a:spcBef>
          <a:spcPct val="0"/>
        </a:spcBef>
        <a:spcAft>
          <a:spcPct val="0"/>
        </a:spcAft>
        <a:defRPr sz="3400" b="1">
          <a:solidFill>
            <a:srgbClr val="7D3815"/>
          </a:solidFill>
          <a:latin typeface="Arial Narrow" pitchFamily="34" charset="0"/>
          <a:cs typeface="Arial" charset="0"/>
        </a:defRPr>
      </a:lvl6pPr>
      <a:lvl7pPr marL="914400" algn="l" rtl="0" fontAlgn="base">
        <a:lnSpc>
          <a:spcPct val="90000"/>
        </a:lnSpc>
        <a:spcBef>
          <a:spcPct val="0"/>
        </a:spcBef>
        <a:spcAft>
          <a:spcPct val="0"/>
        </a:spcAft>
        <a:defRPr sz="3400" b="1">
          <a:solidFill>
            <a:srgbClr val="7D3815"/>
          </a:solidFill>
          <a:latin typeface="Arial Narrow" pitchFamily="34" charset="0"/>
          <a:cs typeface="Arial" charset="0"/>
        </a:defRPr>
      </a:lvl7pPr>
      <a:lvl8pPr marL="1371600" algn="l" rtl="0" fontAlgn="base">
        <a:lnSpc>
          <a:spcPct val="90000"/>
        </a:lnSpc>
        <a:spcBef>
          <a:spcPct val="0"/>
        </a:spcBef>
        <a:spcAft>
          <a:spcPct val="0"/>
        </a:spcAft>
        <a:defRPr sz="3400" b="1">
          <a:solidFill>
            <a:srgbClr val="7D3815"/>
          </a:solidFill>
          <a:latin typeface="Arial Narrow" pitchFamily="34" charset="0"/>
          <a:cs typeface="Arial" charset="0"/>
        </a:defRPr>
      </a:lvl8pPr>
      <a:lvl9pPr marL="1828800" algn="l" rtl="0" fontAlgn="base">
        <a:lnSpc>
          <a:spcPct val="90000"/>
        </a:lnSpc>
        <a:spcBef>
          <a:spcPct val="0"/>
        </a:spcBef>
        <a:spcAft>
          <a:spcPct val="0"/>
        </a:spcAft>
        <a:defRPr sz="3400" b="1">
          <a:solidFill>
            <a:srgbClr val="7D3815"/>
          </a:solidFill>
          <a:latin typeface="Arial Narrow" pitchFamily="34" charset="0"/>
          <a:cs typeface="Arial" charset="0"/>
        </a:defRPr>
      </a:lvl9pPr>
    </p:titleStyle>
    <p:bodyStyle>
      <a:lvl1pPr marL="285750" indent="-285750" algn="l" rtl="0" eaLnBrk="0" fontAlgn="base" hangingPunct="0">
        <a:lnSpc>
          <a:spcPct val="95000"/>
        </a:lnSpc>
        <a:spcBef>
          <a:spcPct val="35000"/>
        </a:spcBef>
        <a:spcAft>
          <a:spcPct val="0"/>
        </a:spcAft>
        <a:buClr>
          <a:schemeClr val="folHlink"/>
        </a:buClr>
        <a:buFont typeface="Wingdings" pitchFamily="2" charset="2"/>
        <a:buChar char="§"/>
        <a:defRPr sz="2400">
          <a:solidFill>
            <a:schemeClr val="tx1"/>
          </a:solidFill>
          <a:latin typeface="+mn-lt"/>
          <a:ea typeface="+mn-ea"/>
          <a:cs typeface="+mn-cs"/>
        </a:defRPr>
      </a:lvl1pPr>
      <a:lvl2pPr marL="742950" indent="-285750" algn="l" rtl="0" eaLnBrk="0" fontAlgn="base" hangingPunct="0">
        <a:lnSpc>
          <a:spcPct val="95000"/>
        </a:lnSpc>
        <a:spcBef>
          <a:spcPct val="35000"/>
        </a:spcBef>
        <a:spcAft>
          <a:spcPct val="0"/>
        </a:spcAft>
        <a:buClr>
          <a:schemeClr val="folHlink"/>
        </a:buClr>
        <a:buFont typeface="Arial" charset="0"/>
        <a:buChar char="–"/>
        <a:defRPr sz="2000">
          <a:solidFill>
            <a:schemeClr val="tx1"/>
          </a:solidFill>
          <a:latin typeface="+mn-lt"/>
          <a:cs typeface="+mn-cs"/>
        </a:defRPr>
      </a:lvl2pPr>
      <a:lvl3pPr marL="1143000" indent="-228600" algn="l" rtl="0" eaLnBrk="0" fontAlgn="base" hangingPunct="0">
        <a:lnSpc>
          <a:spcPct val="95000"/>
        </a:lnSpc>
        <a:spcBef>
          <a:spcPct val="35000"/>
        </a:spcBef>
        <a:spcAft>
          <a:spcPct val="0"/>
        </a:spcAft>
        <a:buClr>
          <a:schemeClr val="folHlink"/>
        </a:buClr>
        <a:buFont typeface="Wingdings" pitchFamily="2" charset="2"/>
        <a:buChar char="§"/>
        <a:defRPr>
          <a:solidFill>
            <a:schemeClr val="tx1"/>
          </a:solidFill>
          <a:latin typeface="+mn-lt"/>
          <a:cs typeface="+mn-cs"/>
        </a:defRPr>
      </a:lvl3pPr>
      <a:lvl4pPr marL="1600200" indent="-228600" algn="l" rtl="0" eaLnBrk="0" fontAlgn="base" hangingPunct="0">
        <a:lnSpc>
          <a:spcPct val="95000"/>
        </a:lnSpc>
        <a:spcBef>
          <a:spcPct val="35000"/>
        </a:spcBef>
        <a:spcAft>
          <a:spcPct val="0"/>
        </a:spcAft>
        <a:buClr>
          <a:schemeClr val="folHlink"/>
        </a:buClr>
        <a:buChar char="–"/>
        <a:defRPr sz="1600">
          <a:solidFill>
            <a:schemeClr val="tx1"/>
          </a:solidFill>
          <a:latin typeface="+mn-lt"/>
          <a:cs typeface="+mn-cs"/>
        </a:defRPr>
      </a:lvl4pPr>
      <a:lvl5pPr marL="2057400" indent="-228600" algn="l" rtl="0" eaLnBrk="0" fontAlgn="base" hangingPunct="0">
        <a:lnSpc>
          <a:spcPct val="95000"/>
        </a:lnSpc>
        <a:spcBef>
          <a:spcPct val="35000"/>
        </a:spcBef>
        <a:spcAft>
          <a:spcPct val="0"/>
        </a:spcAft>
        <a:buClr>
          <a:schemeClr val="folHlink"/>
        </a:buClr>
        <a:buChar char="»"/>
        <a:defRPr sz="1600">
          <a:solidFill>
            <a:schemeClr val="tx1"/>
          </a:solidFill>
          <a:latin typeface="+mn-lt"/>
          <a:cs typeface="+mn-cs"/>
        </a:defRPr>
      </a:lvl5pPr>
      <a:lvl6pPr marL="2514600" indent="-228600" algn="l" rtl="0" fontAlgn="base">
        <a:lnSpc>
          <a:spcPct val="95000"/>
        </a:lnSpc>
        <a:spcBef>
          <a:spcPct val="35000"/>
        </a:spcBef>
        <a:spcAft>
          <a:spcPct val="0"/>
        </a:spcAft>
        <a:buClr>
          <a:schemeClr val="folHlink"/>
        </a:buClr>
        <a:buChar char="»"/>
        <a:defRPr sz="1600">
          <a:solidFill>
            <a:schemeClr val="tx1"/>
          </a:solidFill>
          <a:latin typeface="+mn-lt"/>
          <a:cs typeface="+mn-cs"/>
        </a:defRPr>
      </a:lvl6pPr>
      <a:lvl7pPr marL="2971800" indent="-228600" algn="l" rtl="0" fontAlgn="base">
        <a:lnSpc>
          <a:spcPct val="95000"/>
        </a:lnSpc>
        <a:spcBef>
          <a:spcPct val="35000"/>
        </a:spcBef>
        <a:spcAft>
          <a:spcPct val="0"/>
        </a:spcAft>
        <a:buClr>
          <a:schemeClr val="folHlink"/>
        </a:buClr>
        <a:buChar char="»"/>
        <a:defRPr sz="1600">
          <a:solidFill>
            <a:schemeClr val="tx1"/>
          </a:solidFill>
          <a:latin typeface="+mn-lt"/>
          <a:cs typeface="+mn-cs"/>
        </a:defRPr>
      </a:lvl7pPr>
      <a:lvl8pPr marL="3429000" indent="-228600" algn="l" rtl="0" fontAlgn="base">
        <a:lnSpc>
          <a:spcPct val="95000"/>
        </a:lnSpc>
        <a:spcBef>
          <a:spcPct val="35000"/>
        </a:spcBef>
        <a:spcAft>
          <a:spcPct val="0"/>
        </a:spcAft>
        <a:buClr>
          <a:schemeClr val="folHlink"/>
        </a:buClr>
        <a:buChar char="»"/>
        <a:defRPr sz="1600">
          <a:solidFill>
            <a:schemeClr val="tx1"/>
          </a:solidFill>
          <a:latin typeface="+mn-lt"/>
          <a:cs typeface="+mn-cs"/>
        </a:defRPr>
      </a:lvl8pPr>
      <a:lvl9pPr marL="3886200" indent="-228600" algn="l" rtl="0" fontAlgn="base">
        <a:lnSpc>
          <a:spcPct val="95000"/>
        </a:lnSpc>
        <a:spcBef>
          <a:spcPct val="35000"/>
        </a:spcBef>
        <a:spcAft>
          <a:spcPct val="0"/>
        </a:spcAft>
        <a:buClr>
          <a:schemeClr val="folHlink"/>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gray">
          <a:xfrm>
            <a:off x="457200" y="678196"/>
            <a:ext cx="8229600" cy="56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p>
        </p:txBody>
      </p:sp>
      <p:sp>
        <p:nvSpPr>
          <p:cNvPr id="4099" name="Rectangle 3"/>
          <p:cNvSpPr>
            <a:spLocks noGrp="1" noChangeArrowheads="1"/>
          </p:cNvSpPr>
          <p:nvPr>
            <p:ph type="body" idx="1"/>
          </p:nvPr>
        </p:nvSpPr>
        <p:spPr bwMode="gray">
          <a:xfrm>
            <a:off x="457200" y="1736727"/>
            <a:ext cx="8229600" cy="1843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81061" name="Rectangle 5"/>
          <p:cNvSpPr>
            <a:spLocks noGrp="1" noChangeArrowheads="1"/>
          </p:cNvSpPr>
          <p:nvPr>
            <p:ph type="sldNum" sz="quarter" idx="4"/>
          </p:nvPr>
        </p:nvSpPr>
        <p:spPr bwMode="gray">
          <a:xfrm>
            <a:off x="76201" y="6477000"/>
            <a:ext cx="466725" cy="230832"/>
          </a:xfrm>
          <a:prstGeom prst="rect">
            <a:avLst/>
          </a:prstGeom>
          <a:noFill/>
          <a:ln>
            <a:noFill/>
          </a:ln>
          <a:effectLst/>
          <a:extLst/>
        </p:spPr>
        <p:txBody>
          <a:bodyPr vert="horz" wrap="square" lIns="91440" tIns="45720" rIns="91440" bIns="45720" numCol="1" anchor="t" anchorCtr="0" compatLnSpc="1">
            <a:prstTxWarp prst="textNoShape">
              <a:avLst/>
            </a:prstTxWarp>
            <a:spAutoFit/>
          </a:bodyPr>
          <a:lstStyle>
            <a:lvl1pPr algn="r">
              <a:defRPr sz="900">
                <a:solidFill>
                  <a:srgbClr val="414636"/>
                </a:solidFill>
                <a:cs typeface="+mn-cs"/>
              </a:defRPr>
            </a:lvl1pPr>
          </a:lstStyle>
          <a:p>
            <a:pPr eaLnBrk="1" hangingPunct="1">
              <a:defRPr/>
            </a:pPr>
            <a:fld id="{E53C3728-54B9-4742-9389-9063326B62C3}" type="slidenum">
              <a:rPr lang="en-US">
                <a:latin typeface="Arial Narrow" pitchFamily="34" charset="0"/>
                <a:ea typeface="+mn-ea"/>
              </a:rPr>
              <a:pPr eaLnBrk="1" hangingPunct="1">
                <a:defRPr/>
              </a:pPr>
              <a:t>‹#›</a:t>
            </a:fld>
            <a:endParaRPr lang="en-US">
              <a:latin typeface="Arial Narrow" pitchFamily="34" charset="0"/>
              <a:ea typeface="+mn-ea"/>
            </a:endParaRPr>
          </a:p>
        </p:txBody>
      </p:sp>
      <p:grpSp>
        <p:nvGrpSpPr>
          <p:cNvPr id="4101" name="Group 7"/>
          <p:cNvGrpSpPr>
            <a:grpSpLocks/>
          </p:cNvGrpSpPr>
          <p:nvPr userDrawn="1"/>
        </p:nvGrpSpPr>
        <p:grpSpPr bwMode="auto">
          <a:xfrm>
            <a:off x="6669093" y="6400802"/>
            <a:ext cx="1989137" cy="223840"/>
            <a:chOff x="2205" y="2084"/>
            <a:chExt cx="1349" cy="152"/>
          </a:xfrm>
        </p:grpSpPr>
        <p:sp>
          <p:nvSpPr>
            <p:cNvPr id="6153" name="Freeform 8"/>
            <p:cNvSpPr>
              <a:spLocks/>
            </p:cNvSpPr>
            <p:nvPr/>
          </p:nvSpPr>
          <p:spPr bwMode="black">
            <a:xfrm>
              <a:off x="2295" y="2127"/>
              <a:ext cx="19" cy="71"/>
            </a:xfrm>
            <a:custGeom>
              <a:avLst/>
              <a:gdLst>
                <a:gd name="T0" fmla="*/ 49 w 9"/>
                <a:gd name="T1" fmla="*/ 12 h 30"/>
                <a:gd name="T2" fmla="*/ 28 w 9"/>
                <a:gd name="T3" fmla="*/ 0 h 30"/>
                <a:gd name="T4" fmla="*/ 0 w 9"/>
                <a:gd name="T5" fmla="*/ 398 h 30"/>
                <a:gd name="T6" fmla="*/ 103 w 9"/>
                <a:gd name="T7" fmla="*/ 118 h 30"/>
                <a:gd name="T8" fmla="*/ 49 w 9"/>
                <a:gd name="T9" fmla="*/ 12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0">
                  <a:moveTo>
                    <a:pt x="4" y="1"/>
                  </a:moveTo>
                  <a:cubicBezTo>
                    <a:pt x="4" y="1"/>
                    <a:pt x="3" y="0"/>
                    <a:pt x="2" y="0"/>
                  </a:cubicBezTo>
                  <a:cubicBezTo>
                    <a:pt x="0" y="30"/>
                    <a:pt x="0" y="30"/>
                    <a:pt x="0" y="30"/>
                  </a:cubicBezTo>
                  <a:cubicBezTo>
                    <a:pt x="8" y="9"/>
                    <a:pt x="8" y="9"/>
                    <a:pt x="8" y="9"/>
                  </a:cubicBezTo>
                  <a:cubicBezTo>
                    <a:pt x="9" y="6"/>
                    <a:pt x="7" y="3"/>
                    <a:pt x="4" y="1"/>
                  </a:cubicBez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6154" name="Freeform 9"/>
            <p:cNvSpPr>
              <a:spLocks/>
            </p:cNvSpPr>
            <p:nvPr/>
          </p:nvSpPr>
          <p:spPr bwMode="black">
            <a:xfrm>
              <a:off x="2276" y="2122"/>
              <a:ext cx="20" cy="78"/>
            </a:xfrm>
            <a:custGeom>
              <a:avLst/>
              <a:gdLst>
                <a:gd name="T0" fmla="*/ 0 w 9"/>
                <a:gd name="T1" fmla="*/ 12 h 32"/>
                <a:gd name="T2" fmla="*/ 49 w 9"/>
                <a:gd name="T3" fmla="*/ 430 h 32"/>
                <a:gd name="T4" fmla="*/ 114 w 9"/>
                <a:gd name="T5" fmla="*/ 12 h 32"/>
                <a:gd name="T6" fmla="*/ 0 w 9"/>
                <a:gd name="T7" fmla="*/ 12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32">
                  <a:moveTo>
                    <a:pt x="0" y="1"/>
                  </a:moveTo>
                  <a:cubicBezTo>
                    <a:pt x="4" y="32"/>
                    <a:pt x="4" y="32"/>
                    <a:pt x="4" y="32"/>
                  </a:cubicBezTo>
                  <a:cubicBezTo>
                    <a:pt x="9" y="1"/>
                    <a:pt x="9" y="1"/>
                    <a:pt x="9" y="1"/>
                  </a:cubicBezTo>
                  <a:cubicBezTo>
                    <a:pt x="6" y="1"/>
                    <a:pt x="3" y="0"/>
                    <a:pt x="0" y="1"/>
                  </a:cubicBez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6155" name="Freeform 10"/>
            <p:cNvSpPr>
              <a:spLocks/>
            </p:cNvSpPr>
            <p:nvPr/>
          </p:nvSpPr>
          <p:spPr bwMode="black">
            <a:xfrm>
              <a:off x="2257" y="2127"/>
              <a:ext cx="23" cy="71"/>
            </a:xfrm>
            <a:custGeom>
              <a:avLst/>
              <a:gdLst>
                <a:gd name="T0" fmla="*/ 49 w 9"/>
                <a:gd name="T1" fmla="*/ 12 h 30"/>
                <a:gd name="T2" fmla="*/ 12 w 9"/>
                <a:gd name="T3" fmla="*/ 118 h 30"/>
                <a:gd name="T4" fmla="*/ 114 w 9"/>
                <a:gd name="T5" fmla="*/ 398 h 30"/>
                <a:gd name="T6" fmla="*/ 86 w 9"/>
                <a:gd name="T7" fmla="*/ 0 h 30"/>
                <a:gd name="T8" fmla="*/ 49 w 9"/>
                <a:gd name="T9" fmla="*/ 12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0">
                  <a:moveTo>
                    <a:pt x="4" y="1"/>
                  </a:moveTo>
                  <a:cubicBezTo>
                    <a:pt x="2" y="3"/>
                    <a:pt x="0" y="6"/>
                    <a:pt x="1" y="9"/>
                  </a:cubicBezTo>
                  <a:cubicBezTo>
                    <a:pt x="9" y="30"/>
                    <a:pt x="9" y="30"/>
                    <a:pt x="9" y="30"/>
                  </a:cubicBezTo>
                  <a:cubicBezTo>
                    <a:pt x="7" y="0"/>
                    <a:pt x="7" y="0"/>
                    <a:pt x="7" y="0"/>
                  </a:cubicBezTo>
                  <a:cubicBezTo>
                    <a:pt x="6" y="0"/>
                    <a:pt x="5" y="1"/>
                    <a:pt x="4" y="1"/>
                  </a:cubicBez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6156" name="Freeform 11"/>
            <p:cNvSpPr>
              <a:spLocks/>
            </p:cNvSpPr>
            <p:nvPr/>
          </p:nvSpPr>
          <p:spPr bwMode="black">
            <a:xfrm>
              <a:off x="2231" y="2136"/>
              <a:ext cx="38" cy="66"/>
            </a:xfrm>
            <a:custGeom>
              <a:avLst/>
              <a:gdLst>
                <a:gd name="T0" fmla="*/ 0 w 15"/>
                <a:gd name="T1" fmla="*/ 0 h 27"/>
                <a:gd name="T2" fmla="*/ 206 w 15"/>
                <a:gd name="T3" fmla="*/ 360 h 27"/>
                <a:gd name="T4" fmla="*/ 127 w 15"/>
                <a:gd name="T5" fmla="*/ 50 h 27"/>
                <a:gd name="T6" fmla="*/ 0 w 15"/>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7">
                  <a:moveTo>
                    <a:pt x="0" y="0"/>
                  </a:moveTo>
                  <a:cubicBezTo>
                    <a:pt x="5" y="9"/>
                    <a:pt x="10" y="18"/>
                    <a:pt x="15" y="27"/>
                  </a:cubicBezTo>
                  <a:cubicBezTo>
                    <a:pt x="14" y="19"/>
                    <a:pt x="12" y="7"/>
                    <a:pt x="9" y="4"/>
                  </a:cubicBezTo>
                  <a:cubicBezTo>
                    <a:pt x="6" y="0"/>
                    <a:pt x="0" y="0"/>
                    <a:pt x="0" y="0"/>
                  </a:cubicBez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6157" name="Freeform 12"/>
            <p:cNvSpPr>
              <a:spLocks/>
            </p:cNvSpPr>
            <p:nvPr/>
          </p:nvSpPr>
          <p:spPr bwMode="black">
            <a:xfrm>
              <a:off x="2210" y="2136"/>
              <a:ext cx="50" cy="67"/>
            </a:xfrm>
            <a:custGeom>
              <a:avLst/>
              <a:gdLst>
                <a:gd name="T0" fmla="*/ 0 w 21"/>
                <a:gd name="T1" fmla="*/ 69 h 28"/>
                <a:gd name="T2" fmla="*/ 283 w 21"/>
                <a:gd name="T3" fmla="*/ 383 h 28"/>
                <a:gd name="T4" fmla="*/ 107 w 21"/>
                <a:gd name="T5" fmla="*/ 0 h 28"/>
                <a:gd name="T6" fmla="*/ 0 w 21"/>
                <a:gd name="T7" fmla="*/ 69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8">
                  <a:moveTo>
                    <a:pt x="0" y="5"/>
                  </a:moveTo>
                  <a:cubicBezTo>
                    <a:pt x="21" y="28"/>
                    <a:pt x="21" y="28"/>
                    <a:pt x="21" y="28"/>
                  </a:cubicBezTo>
                  <a:cubicBezTo>
                    <a:pt x="8" y="0"/>
                    <a:pt x="8" y="0"/>
                    <a:pt x="8" y="0"/>
                  </a:cubicBezTo>
                  <a:cubicBezTo>
                    <a:pt x="5" y="0"/>
                    <a:pt x="2" y="2"/>
                    <a:pt x="0" y="5"/>
                  </a:cubicBez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6158" name="Freeform 13"/>
            <p:cNvSpPr>
              <a:spLocks/>
            </p:cNvSpPr>
            <p:nvPr/>
          </p:nvSpPr>
          <p:spPr bwMode="black">
            <a:xfrm>
              <a:off x="2304" y="2148"/>
              <a:ext cx="31" cy="54"/>
            </a:xfrm>
            <a:custGeom>
              <a:avLst/>
              <a:gdLst>
                <a:gd name="T0" fmla="*/ 41 w 13"/>
                <a:gd name="T1" fmla="*/ 78 h 22"/>
                <a:gd name="T2" fmla="*/ 0 w 13"/>
                <a:gd name="T3" fmla="*/ 291 h 22"/>
                <a:gd name="T4" fmla="*/ 176 w 13"/>
                <a:gd name="T5" fmla="*/ 0 h 22"/>
                <a:gd name="T6" fmla="*/ 41 w 13"/>
                <a:gd name="T7" fmla="*/ 78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2">
                  <a:moveTo>
                    <a:pt x="3" y="6"/>
                  </a:moveTo>
                  <a:cubicBezTo>
                    <a:pt x="0" y="22"/>
                    <a:pt x="0" y="22"/>
                    <a:pt x="0" y="22"/>
                  </a:cubicBezTo>
                  <a:cubicBezTo>
                    <a:pt x="4" y="15"/>
                    <a:pt x="9" y="7"/>
                    <a:pt x="13" y="0"/>
                  </a:cubicBezTo>
                  <a:cubicBezTo>
                    <a:pt x="9" y="0"/>
                    <a:pt x="5" y="1"/>
                    <a:pt x="3" y="6"/>
                  </a:cubicBez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6159" name="Freeform 14"/>
            <p:cNvSpPr>
              <a:spLocks/>
            </p:cNvSpPr>
            <p:nvPr/>
          </p:nvSpPr>
          <p:spPr bwMode="black">
            <a:xfrm>
              <a:off x="2312" y="2148"/>
              <a:ext cx="44" cy="57"/>
            </a:xfrm>
            <a:custGeom>
              <a:avLst/>
              <a:gdLst>
                <a:gd name="T0" fmla="*/ 134 w 19"/>
                <a:gd name="T1" fmla="*/ 0 h 24"/>
                <a:gd name="T2" fmla="*/ 0 w 19"/>
                <a:gd name="T3" fmla="*/ 321 h 24"/>
                <a:gd name="T4" fmla="*/ 236 w 19"/>
                <a:gd name="T5" fmla="*/ 40 h 24"/>
                <a:gd name="T6" fmla="*/ 134 w 19"/>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4">
                  <a:moveTo>
                    <a:pt x="11" y="0"/>
                  </a:moveTo>
                  <a:cubicBezTo>
                    <a:pt x="0" y="24"/>
                    <a:pt x="0" y="24"/>
                    <a:pt x="0" y="24"/>
                  </a:cubicBezTo>
                  <a:cubicBezTo>
                    <a:pt x="19" y="3"/>
                    <a:pt x="19" y="3"/>
                    <a:pt x="19" y="3"/>
                  </a:cubicBezTo>
                  <a:cubicBezTo>
                    <a:pt x="17" y="1"/>
                    <a:pt x="14" y="0"/>
                    <a:pt x="11" y="0"/>
                  </a:cubicBez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6160" name="Freeform 15"/>
            <p:cNvSpPr>
              <a:spLocks/>
            </p:cNvSpPr>
            <p:nvPr/>
          </p:nvSpPr>
          <p:spPr bwMode="black">
            <a:xfrm>
              <a:off x="2205" y="2148"/>
              <a:ext cx="47" cy="64"/>
            </a:xfrm>
            <a:custGeom>
              <a:avLst/>
              <a:gdLst>
                <a:gd name="T0" fmla="*/ 0 w 20"/>
                <a:gd name="T1" fmla="*/ 136 h 26"/>
                <a:gd name="T2" fmla="*/ 259 w 20"/>
                <a:gd name="T3" fmla="*/ 353 h 26"/>
                <a:gd name="T4" fmla="*/ 28 w 20"/>
                <a:gd name="T5" fmla="*/ 0 h 26"/>
                <a:gd name="T6" fmla="*/ 0 w 20"/>
                <a:gd name="T7" fmla="*/ 136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6">
                  <a:moveTo>
                    <a:pt x="0" y="10"/>
                  </a:moveTo>
                  <a:cubicBezTo>
                    <a:pt x="6" y="15"/>
                    <a:pt x="13" y="21"/>
                    <a:pt x="20" y="26"/>
                  </a:cubicBezTo>
                  <a:cubicBezTo>
                    <a:pt x="2" y="0"/>
                    <a:pt x="2" y="0"/>
                    <a:pt x="2" y="0"/>
                  </a:cubicBezTo>
                  <a:cubicBezTo>
                    <a:pt x="0" y="3"/>
                    <a:pt x="0" y="7"/>
                    <a:pt x="0" y="10"/>
                  </a:cubicBez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6161" name="Freeform 16"/>
            <p:cNvSpPr>
              <a:spLocks/>
            </p:cNvSpPr>
            <p:nvPr/>
          </p:nvSpPr>
          <p:spPr bwMode="black">
            <a:xfrm>
              <a:off x="2321" y="2158"/>
              <a:ext cx="45" cy="52"/>
            </a:xfrm>
            <a:custGeom>
              <a:avLst/>
              <a:gdLst>
                <a:gd name="T0" fmla="*/ 242 w 19"/>
                <a:gd name="T1" fmla="*/ 28 h 22"/>
                <a:gd name="T2" fmla="*/ 213 w 19"/>
                <a:gd name="T3" fmla="*/ 0 h 22"/>
                <a:gd name="T4" fmla="*/ 0 w 19"/>
                <a:gd name="T5" fmla="*/ 291 h 22"/>
                <a:gd name="T6" fmla="*/ 253 w 19"/>
                <a:gd name="T7" fmla="*/ 95 h 22"/>
                <a:gd name="T8" fmla="*/ 242 w 19"/>
                <a:gd name="T9" fmla="*/ 28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2">
                  <a:moveTo>
                    <a:pt x="18" y="2"/>
                  </a:moveTo>
                  <a:cubicBezTo>
                    <a:pt x="17" y="1"/>
                    <a:pt x="17" y="0"/>
                    <a:pt x="16" y="0"/>
                  </a:cubicBezTo>
                  <a:cubicBezTo>
                    <a:pt x="0" y="22"/>
                    <a:pt x="0" y="22"/>
                    <a:pt x="0" y="22"/>
                  </a:cubicBezTo>
                  <a:cubicBezTo>
                    <a:pt x="6" y="17"/>
                    <a:pt x="12" y="12"/>
                    <a:pt x="19" y="7"/>
                  </a:cubicBezTo>
                  <a:cubicBezTo>
                    <a:pt x="19" y="5"/>
                    <a:pt x="18" y="3"/>
                    <a:pt x="18" y="2"/>
                  </a:cubicBez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6162" name="Freeform 17"/>
            <p:cNvSpPr>
              <a:spLocks/>
            </p:cNvSpPr>
            <p:nvPr/>
          </p:nvSpPr>
          <p:spPr bwMode="black">
            <a:xfrm>
              <a:off x="2205" y="2177"/>
              <a:ext cx="40" cy="40"/>
            </a:xfrm>
            <a:custGeom>
              <a:avLst/>
              <a:gdLst>
                <a:gd name="T0" fmla="*/ 0 w 17"/>
                <a:gd name="T1" fmla="*/ 115 h 17"/>
                <a:gd name="T2" fmla="*/ 221 w 17"/>
                <a:gd name="T3" fmla="*/ 221 h 17"/>
                <a:gd name="T4" fmla="*/ 0 w 17"/>
                <a:gd name="T5" fmla="*/ 0 h 17"/>
                <a:gd name="T6" fmla="*/ 0 w 17"/>
                <a:gd name="T7" fmla="*/ 115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9"/>
                  </a:moveTo>
                  <a:cubicBezTo>
                    <a:pt x="17" y="17"/>
                    <a:pt x="17" y="17"/>
                    <a:pt x="17" y="17"/>
                  </a:cubicBezTo>
                  <a:cubicBezTo>
                    <a:pt x="12" y="11"/>
                    <a:pt x="6" y="5"/>
                    <a:pt x="0" y="0"/>
                  </a:cubicBezTo>
                  <a:lnTo>
                    <a:pt x="0" y="9"/>
                  </a:ln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6163" name="Freeform 18"/>
            <p:cNvSpPr>
              <a:spLocks/>
            </p:cNvSpPr>
            <p:nvPr/>
          </p:nvSpPr>
          <p:spPr bwMode="black">
            <a:xfrm>
              <a:off x="2326" y="2179"/>
              <a:ext cx="41" cy="38"/>
            </a:xfrm>
            <a:custGeom>
              <a:avLst/>
              <a:gdLst>
                <a:gd name="T0" fmla="*/ 221 w 17"/>
                <a:gd name="T1" fmla="*/ 107 h 16"/>
                <a:gd name="T2" fmla="*/ 221 w 17"/>
                <a:gd name="T3" fmla="*/ 0 h 16"/>
                <a:gd name="T4" fmla="*/ 0 w 17"/>
                <a:gd name="T5" fmla="*/ 214 h 16"/>
                <a:gd name="T6" fmla="*/ 221 w 17"/>
                <a:gd name="T7" fmla="*/ 107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6">
                  <a:moveTo>
                    <a:pt x="17" y="8"/>
                  </a:moveTo>
                  <a:cubicBezTo>
                    <a:pt x="17" y="0"/>
                    <a:pt x="17" y="0"/>
                    <a:pt x="17" y="0"/>
                  </a:cubicBezTo>
                  <a:cubicBezTo>
                    <a:pt x="0" y="16"/>
                    <a:pt x="0" y="16"/>
                    <a:pt x="0" y="16"/>
                  </a:cubicBezTo>
                  <a:cubicBezTo>
                    <a:pt x="6" y="13"/>
                    <a:pt x="11" y="11"/>
                    <a:pt x="17" y="8"/>
                  </a:cubicBez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6164" name="Freeform 19"/>
            <p:cNvSpPr>
              <a:spLocks/>
            </p:cNvSpPr>
            <p:nvPr/>
          </p:nvSpPr>
          <p:spPr bwMode="black">
            <a:xfrm>
              <a:off x="2205" y="2200"/>
              <a:ext cx="38" cy="24"/>
            </a:xfrm>
            <a:custGeom>
              <a:avLst/>
              <a:gdLst>
                <a:gd name="T0" fmla="*/ 0 w 16"/>
                <a:gd name="T1" fmla="*/ 98 h 10"/>
                <a:gd name="T2" fmla="*/ 214 w 16"/>
                <a:gd name="T3" fmla="*/ 139 h 10"/>
                <a:gd name="T4" fmla="*/ 0 w 16"/>
                <a:gd name="T5" fmla="*/ 0 h 10"/>
                <a:gd name="T6" fmla="*/ 0 w 16"/>
                <a:gd name="T7" fmla="*/ 98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10">
                  <a:moveTo>
                    <a:pt x="0" y="7"/>
                  </a:moveTo>
                  <a:cubicBezTo>
                    <a:pt x="5" y="8"/>
                    <a:pt x="11" y="9"/>
                    <a:pt x="16" y="10"/>
                  </a:cubicBezTo>
                  <a:cubicBezTo>
                    <a:pt x="0" y="0"/>
                    <a:pt x="0" y="0"/>
                    <a:pt x="0" y="0"/>
                  </a:cubicBezTo>
                  <a:lnTo>
                    <a:pt x="0" y="7"/>
                  </a:ln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6165" name="Freeform 20"/>
            <p:cNvSpPr>
              <a:spLocks/>
            </p:cNvSpPr>
            <p:nvPr/>
          </p:nvSpPr>
          <p:spPr bwMode="black">
            <a:xfrm>
              <a:off x="2330" y="2203"/>
              <a:ext cx="37" cy="23"/>
            </a:xfrm>
            <a:custGeom>
              <a:avLst/>
              <a:gdLst>
                <a:gd name="T0" fmla="*/ 206 w 15"/>
                <a:gd name="T1" fmla="*/ 77 h 9"/>
                <a:gd name="T2" fmla="*/ 206 w 15"/>
                <a:gd name="T3" fmla="*/ 0 h 9"/>
                <a:gd name="T4" fmla="*/ 0 w 15"/>
                <a:gd name="T5" fmla="*/ 114 h 9"/>
                <a:gd name="T6" fmla="*/ 206 w 15"/>
                <a:gd name="T7" fmla="*/ 77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9">
                  <a:moveTo>
                    <a:pt x="15" y="6"/>
                  </a:moveTo>
                  <a:cubicBezTo>
                    <a:pt x="15" y="0"/>
                    <a:pt x="15" y="0"/>
                    <a:pt x="15" y="0"/>
                  </a:cubicBezTo>
                  <a:cubicBezTo>
                    <a:pt x="10" y="3"/>
                    <a:pt x="5" y="6"/>
                    <a:pt x="0" y="9"/>
                  </a:cubicBezTo>
                  <a:lnTo>
                    <a:pt x="15" y="6"/>
                  </a:ln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6166" name="Freeform 21"/>
            <p:cNvSpPr>
              <a:spLocks/>
            </p:cNvSpPr>
            <p:nvPr/>
          </p:nvSpPr>
          <p:spPr bwMode="black">
            <a:xfrm>
              <a:off x="2205" y="2219"/>
              <a:ext cx="36" cy="14"/>
            </a:xfrm>
            <a:custGeom>
              <a:avLst/>
              <a:gdLst>
                <a:gd name="T0" fmla="*/ 0 w 36"/>
                <a:gd name="T1" fmla="*/ 14 h 14"/>
                <a:gd name="T2" fmla="*/ 36 w 36"/>
                <a:gd name="T3" fmla="*/ 14 h 14"/>
                <a:gd name="T4" fmla="*/ 0 w 36"/>
                <a:gd name="T5" fmla="*/ 0 h 14"/>
                <a:gd name="T6" fmla="*/ 0 w 36"/>
                <a:gd name="T7" fmla="*/ 14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4">
                  <a:moveTo>
                    <a:pt x="0" y="14"/>
                  </a:moveTo>
                  <a:lnTo>
                    <a:pt x="36" y="14"/>
                  </a:lnTo>
                  <a:lnTo>
                    <a:pt x="0" y="0"/>
                  </a:lnTo>
                  <a:lnTo>
                    <a:pt x="0" y="14"/>
                  </a:ln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6167" name="Freeform 22"/>
            <p:cNvSpPr>
              <a:spLocks/>
            </p:cNvSpPr>
            <p:nvPr/>
          </p:nvSpPr>
          <p:spPr bwMode="black">
            <a:xfrm>
              <a:off x="2330" y="2219"/>
              <a:ext cx="37" cy="14"/>
            </a:xfrm>
            <a:custGeom>
              <a:avLst/>
              <a:gdLst>
                <a:gd name="T0" fmla="*/ 206 w 15"/>
                <a:gd name="T1" fmla="*/ 77 h 6"/>
                <a:gd name="T2" fmla="*/ 206 w 15"/>
                <a:gd name="T3" fmla="*/ 0 h 6"/>
                <a:gd name="T4" fmla="*/ 0 w 15"/>
                <a:gd name="T5" fmla="*/ 77 h 6"/>
                <a:gd name="T6" fmla="*/ 206 w 15"/>
                <a:gd name="T7" fmla="*/ 7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6">
                  <a:moveTo>
                    <a:pt x="15" y="6"/>
                  </a:moveTo>
                  <a:cubicBezTo>
                    <a:pt x="15" y="0"/>
                    <a:pt x="15" y="0"/>
                    <a:pt x="15" y="0"/>
                  </a:cubicBezTo>
                  <a:cubicBezTo>
                    <a:pt x="10" y="3"/>
                    <a:pt x="5" y="4"/>
                    <a:pt x="0" y="6"/>
                  </a:cubicBezTo>
                  <a:lnTo>
                    <a:pt x="15" y="6"/>
                  </a:ln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6168" name="Freeform 23"/>
            <p:cNvSpPr>
              <a:spLocks/>
            </p:cNvSpPr>
            <p:nvPr/>
          </p:nvSpPr>
          <p:spPr bwMode="black">
            <a:xfrm>
              <a:off x="2321" y="2106"/>
              <a:ext cx="31" cy="42"/>
            </a:xfrm>
            <a:custGeom>
              <a:avLst/>
              <a:gdLst>
                <a:gd name="T0" fmla="*/ 172 w 14"/>
                <a:gd name="T1" fmla="*/ 126 h 18"/>
                <a:gd name="T2" fmla="*/ 0 w 14"/>
                <a:gd name="T3" fmla="*/ 114 h 18"/>
                <a:gd name="T4" fmla="*/ 172 w 14"/>
                <a:gd name="T5" fmla="*/ 126 h 18"/>
                <a:gd name="T6" fmla="*/ 0 60000 65536"/>
                <a:gd name="T7" fmla="*/ 0 60000 65536"/>
                <a:gd name="T8" fmla="*/ 0 60000 65536"/>
              </a:gdLst>
              <a:ahLst/>
              <a:cxnLst>
                <a:cxn ang="T6">
                  <a:pos x="T0" y="T1"/>
                </a:cxn>
                <a:cxn ang="T7">
                  <a:pos x="T2" y="T3"/>
                </a:cxn>
                <a:cxn ang="T8">
                  <a:pos x="T4" y="T5"/>
                </a:cxn>
              </a:cxnLst>
              <a:rect l="0" t="0" r="r" b="b"/>
              <a:pathLst>
                <a:path w="14" h="18">
                  <a:moveTo>
                    <a:pt x="13" y="10"/>
                  </a:moveTo>
                  <a:cubicBezTo>
                    <a:pt x="13" y="0"/>
                    <a:pt x="0" y="0"/>
                    <a:pt x="0" y="9"/>
                  </a:cubicBezTo>
                  <a:cubicBezTo>
                    <a:pt x="0" y="18"/>
                    <a:pt x="14" y="18"/>
                    <a:pt x="13" y="10"/>
                  </a:cubicBez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6169" name="Freeform 24"/>
            <p:cNvSpPr>
              <a:spLocks/>
            </p:cNvSpPr>
            <p:nvPr/>
          </p:nvSpPr>
          <p:spPr bwMode="black">
            <a:xfrm>
              <a:off x="2352" y="2127"/>
              <a:ext cx="0" cy="2"/>
            </a:xfrm>
            <a:custGeom>
              <a:avLst/>
              <a:gdLst>
                <a:gd name="T0" fmla="*/ 0 h 1"/>
                <a:gd name="T1" fmla="*/ 8 h 1"/>
                <a:gd name="T2" fmla="*/ 8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0"/>
                    <a:pt x="0" y="1"/>
                    <a:pt x="0" y="1"/>
                  </a:cubicBezTo>
                  <a:cubicBezTo>
                    <a:pt x="0" y="1"/>
                    <a:pt x="0" y="1"/>
                    <a:pt x="0" y="1"/>
                  </a:cubicBezTo>
                  <a:lnTo>
                    <a:pt x="0" y="0"/>
                  </a:ln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6170" name="Freeform 25"/>
            <p:cNvSpPr>
              <a:spLocks/>
            </p:cNvSpPr>
            <p:nvPr/>
          </p:nvSpPr>
          <p:spPr bwMode="black">
            <a:xfrm>
              <a:off x="2217" y="2096"/>
              <a:ext cx="33" cy="43"/>
            </a:xfrm>
            <a:custGeom>
              <a:avLst/>
              <a:gdLst>
                <a:gd name="T0" fmla="*/ 184 w 14"/>
                <a:gd name="T1" fmla="*/ 127 h 18"/>
                <a:gd name="T2" fmla="*/ 0 w 14"/>
                <a:gd name="T3" fmla="*/ 127 h 18"/>
                <a:gd name="T4" fmla="*/ 184 w 14"/>
                <a:gd name="T5" fmla="*/ 127 h 18"/>
                <a:gd name="T6" fmla="*/ 0 60000 65536"/>
                <a:gd name="T7" fmla="*/ 0 60000 65536"/>
                <a:gd name="T8" fmla="*/ 0 60000 65536"/>
              </a:gdLst>
              <a:ahLst/>
              <a:cxnLst>
                <a:cxn ang="T6">
                  <a:pos x="T0" y="T1"/>
                </a:cxn>
                <a:cxn ang="T7">
                  <a:pos x="T2" y="T3"/>
                </a:cxn>
                <a:cxn ang="T8">
                  <a:pos x="T4" y="T5"/>
                </a:cxn>
              </a:cxnLst>
              <a:rect l="0" t="0" r="r" b="b"/>
              <a:pathLst>
                <a:path w="14" h="18">
                  <a:moveTo>
                    <a:pt x="14" y="9"/>
                  </a:moveTo>
                  <a:cubicBezTo>
                    <a:pt x="14" y="0"/>
                    <a:pt x="0" y="0"/>
                    <a:pt x="0" y="9"/>
                  </a:cubicBezTo>
                  <a:cubicBezTo>
                    <a:pt x="0" y="18"/>
                    <a:pt x="14" y="18"/>
                    <a:pt x="14" y="9"/>
                  </a:cubicBez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6171" name="Freeform 26"/>
            <p:cNvSpPr>
              <a:spLocks/>
            </p:cNvSpPr>
            <p:nvPr/>
          </p:nvSpPr>
          <p:spPr bwMode="black">
            <a:xfrm>
              <a:off x="2269" y="2084"/>
              <a:ext cx="37" cy="38"/>
            </a:xfrm>
            <a:custGeom>
              <a:avLst/>
              <a:gdLst>
                <a:gd name="T0" fmla="*/ 86 w 15"/>
                <a:gd name="T1" fmla="*/ 214 h 16"/>
                <a:gd name="T2" fmla="*/ 191 w 15"/>
                <a:gd name="T3" fmla="*/ 107 h 16"/>
                <a:gd name="T4" fmla="*/ 86 w 15"/>
                <a:gd name="T5" fmla="*/ 0 h 16"/>
                <a:gd name="T6" fmla="*/ 0 w 15"/>
                <a:gd name="T7" fmla="*/ 107 h 16"/>
                <a:gd name="T8" fmla="*/ 86 w 15"/>
                <a:gd name="T9" fmla="*/ 214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7" y="16"/>
                  </a:moveTo>
                  <a:cubicBezTo>
                    <a:pt x="13" y="16"/>
                    <a:pt x="15" y="12"/>
                    <a:pt x="15" y="8"/>
                  </a:cubicBezTo>
                  <a:cubicBezTo>
                    <a:pt x="15" y="2"/>
                    <a:pt x="12" y="0"/>
                    <a:pt x="7" y="0"/>
                  </a:cubicBezTo>
                  <a:cubicBezTo>
                    <a:pt x="3" y="0"/>
                    <a:pt x="0" y="3"/>
                    <a:pt x="0" y="8"/>
                  </a:cubicBezTo>
                  <a:cubicBezTo>
                    <a:pt x="0" y="11"/>
                    <a:pt x="1" y="15"/>
                    <a:pt x="7" y="16"/>
                  </a:cubicBez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6172" name="Rectangle 27"/>
            <p:cNvSpPr>
              <a:spLocks noChangeArrowheads="1"/>
            </p:cNvSpPr>
            <p:nvPr/>
          </p:nvSpPr>
          <p:spPr bwMode="black">
            <a:xfrm>
              <a:off x="2552" y="2148"/>
              <a:ext cx="15" cy="85"/>
            </a:xfrm>
            <a:prstGeom prst="rect">
              <a:avLst/>
            </a:prstGeom>
            <a:solidFill>
              <a:srgbClr val="216A8B"/>
            </a:solidFill>
            <a:ln w="9525" algn="ctr">
              <a:noFill/>
              <a:miter lim="800000"/>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6173" name="Freeform 28"/>
            <p:cNvSpPr>
              <a:spLocks noEditPoints="1"/>
            </p:cNvSpPr>
            <p:nvPr/>
          </p:nvSpPr>
          <p:spPr bwMode="black">
            <a:xfrm>
              <a:off x="2422" y="2148"/>
              <a:ext cx="126" cy="85"/>
            </a:xfrm>
            <a:custGeom>
              <a:avLst/>
              <a:gdLst>
                <a:gd name="T0" fmla="*/ 75 w 125"/>
                <a:gd name="T1" fmla="*/ 50 h 85"/>
                <a:gd name="T2" fmla="*/ 87 w 125"/>
                <a:gd name="T3" fmla="*/ 14 h 85"/>
                <a:gd name="T4" fmla="*/ 87 w 125"/>
                <a:gd name="T5" fmla="*/ 14 h 85"/>
                <a:gd name="T6" fmla="*/ 99 w 125"/>
                <a:gd name="T7" fmla="*/ 50 h 85"/>
                <a:gd name="T8" fmla="*/ 75 w 125"/>
                <a:gd name="T9" fmla="*/ 50 h 85"/>
                <a:gd name="T10" fmla="*/ 77 w 125"/>
                <a:gd name="T11" fmla="*/ 0 h 85"/>
                <a:gd name="T12" fmla="*/ 54 w 125"/>
                <a:gd name="T13" fmla="*/ 74 h 85"/>
                <a:gd name="T14" fmla="*/ 28 w 125"/>
                <a:gd name="T15" fmla="*/ 43 h 85"/>
                <a:gd name="T16" fmla="*/ 61 w 125"/>
                <a:gd name="T17" fmla="*/ 0 h 85"/>
                <a:gd name="T18" fmla="*/ 44 w 125"/>
                <a:gd name="T19" fmla="*/ 0 h 85"/>
                <a:gd name="T20" fmla="*/ 14 w 125"/>
                <a:gd name="T21" fmla="*/ 40 h 85"/>
                <a:gd name="T22" fmla="*/ 14 w 125"/>
                <a:gd name="T23" fmla="*/ 0 h 85"/>
                <a:gd name="T24" fmla="*/ 0 w 125"/>
                <a:gd name="T25" fmla="*/ 0 h 85"/>
                <a:gd name="T26" fmla="*/ 0 w 125"/>
                <a:gd name="T27" fmla="*/ 85 h 85"/>
                <a:gd name="T28" fmla="*/ 14 w 125"/>
                <a:gd name="T29" fmla="*/ 85 h 85"/>
                <a:gd name="T30" fmla="*/ 14 w 125"/>
                <a:gd name="T31" fmla="*/ 43 h 85"/>
                <a:gd name="T32" fmla="*/ 44 w 125"/>
                <a:gd name="T33" fmla="*/ 85 h 85"/>
                <a:gd name="T34" fmla="*/ 49 w 125"/>
                <a:gd name="T35" fmla="*/ 85 h 85"/>
                <a:gd name="T36" fmla="*/ 49 w 125"/>
                <a:gd name="T37" fmla="*/ 85 h 85"/>
                <a:gd name="T38" fmla="*/ 63 w 125"/>
                <a:gd name="T39" fmla="*/ 85 h 85"/>
                <a:gd name="T40" fmla="*/ 70 w 125"/>
                <a:gd name="T41" fmla="*/ 62 h 85"/>
                <a:gd name="T42" fmla="*/ 101 w 125"/>
                <a:gd name="T43" fmla="*/ 62 h 85"/>
                <a:gd name="T44" fmla="*/ 110 w 125"/>
                <a:gd name="T45" fmla="*/ 85 h 85"/>
                <a:gd name="T46" fmla="*/ 125 w 125"/>
                <a:gd name="T47" fmla="*/ 85 h 85"/>
                <a:gd name="T48" fmla="*/ 96 w 125"/>
                <a:gd name="T49" fmla="*/ 0 h 85"/>
                <a:gd name="T50" fmla="*/ 77 w 125"/>
                <a:gd name="T51" fmla="*/ 0 h 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5" h="85">
                  <a:moveTo>
                    <a:pt x="75" y="50"/>
                  </a:moveTo>
                  <a:lnTo>
                    <a:pt x="87" y="14"/>
                  </a:lnTo>
                  <a:lnTo>
                    <a:pt x="99" y="50"/>
                  </a:lnTo>
                  <a:lnTo>
                    <a:pt x="75" y="50"/>
                  </a:lnTo>
                  <a:close/>
                  <a:moveTo>
                    <a:pt x="77" y="0"/>
                  </a:moveTo>
                  <a:lnTo>
                    <a:pt x="54" y="74"/>
                  </a:lnTo>
                  <a:lnTo>
                    <a:pt x="28" y="43"/>
                  </a:lnTo>
                  <a:lnTo>
                    <a:pt x="61" y="0"/>
                  </a:lnTo>
                  <a:lnTo>
                    <a:pt x="44" y="0"/>
                  </a:lnTo>
                  <a:lnTo>
                    <a:pt x="14" y="40"/>
                  </a:lnTo>
                  <a:lnTo>
                    <a:pt x="14" y="0"/>
                  </a:lnTo>
                  <a:lnTo>
                    <a:pt x="0" y="0"/>
                  </a:lnTo>
                  <a:lnTo>
                    <a:pt x="0" y="85"/>
                  </a:lnTo>
                  <a:lnTo>
                    <a:pt x="14" y="85"/>
                  </a:lnTo>
                  <a:lnTo>
                    <a:pt x="14" y="43"/>
                  </a:lnTo>
                  <a:lnTo>
                    <a:pt x="44" y="85"/>
                  </a:lnTo>
                  <a:lnTo>
                    <a:pt x="49" y="85"/>
                  </a:lnTo>
                  <a:lnTo>
                    <a:pt x="63" y="85"/>
                  </a:lnTo>
                  <a:lnTo>
                    <a:pt x="70" y="62"/>
                  </a:lnTo>
                  <a:lnTo>
                    <a:pt x="101" y="62"/>
                  </a:lnTo>
                  <a:lnTo>
                    <a:pt x="110" y="85"/>
                  </a:lnTo>
                  <a:lnTo>
                    <a:pt x="125" y="85"/>
                  </a:lnTo>
                  <a:lnTo>
                    <a:pt x="96" y="0"/>
                  </a:lnTo>
                  <a:lnTo>
                    <a:pt x="77" y="0"/>
                  </a:ln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6174" name="Freeform 29"/>
            <p:cNvSpPr>
              <a:spLocks/>
            </p:cNvSpPr>
            <p:nvPr/>
          </p:nvSpPr>
          <p:spPr bwMode="black">
            <a:xfrm>
              <a:off x="3006" y="2148"/>
              <a:ext cx="80" cy="85"/>
            </a:xfrm>
            <a:custGeom>
              <a:avLst/>
              <a:gdLst>
                <a:gd name="T0" fmla="*/ 221 w 34"/>
                <a:gd name="T1" fmla="*/ 340 h 36"/>
                <a:gd name="T2" fmla="*/ 132 w 34"/>
                <a:gd name="T3" fmla="*/ 0 h 36"/>
                <a:gd name="T4" fmla="*/ 0 w 34"/>
                <a:gd name="T5" fmla="*/ 0 h 36"/>
                <a:gd name="T6" fmla="*/ 0 w 34"/>
                <a:gd name="T7" fmla="*/ 475 h 36"/>
                <a:gd name="T8" fmla="*/ 78 w 34"/>
                <a:gd name="T9" fmla="*/ 475 h 36"/>
                <a:gd name="T10" fmla="*/ 78 w 34"/>
                <a:gd name="T11" fmla="*/ 66 h 36"/>
                <a:gd name="T12" fmla="*/ 184 w 34"/>
                <a:gd name="T13" fmla="*/ 475 h 36"/>
                <a:gd name="T14" fmla="*/ 261 w 34"/>
                <a:gd name="T15" fmla="*/ 475 h 36"/>
                <a:gd name="T16" fmla="*/ 365 w 34"/>
                <a:gd name="T17" fmla="*/ 66 h 36"/>
                <a:gd name="T18" fmla="*/ 365 w 34"/>
                <a:gd name="T19" fmla="*/ 475 h 36"/>
                <a:gd name="T20" fmla="*/ 442 w 34"/>
                <a:gd name="T21" fmla="*/ 475 h 36"/>
                <a:gd name="T22" fmla="*/ 442 w 34"/>
                <a:gd name="T23" fmla="*/ 0 h 36"/>
                <a:gd name="T24" fmla="*/ 299 w 34"/>
                <a:gd name="T25" fmla="*/ 0 h 36"/>
                <a:gd name="T26" fmla="*/ 221 w 34"/>
                <a:gd name="T27" fmla="*/ 340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36">
                  <a:moveTo>
                    <a:pt x="17" y="26"/>
                  </a:moveTo>
                  <a:cubicBezTo>
                    <a:pt x="10" y="0"/>
                    <a:pt x="10" y="0"/>
                    <a:pt x="10" y="0"/>
                  </a:cubicBezTo>
                  <a:cubicBezTo>
                    <a:pt x="0" y="0"/>
                    <a:pt x="0" y="0"/>
                    <a:pt x="0" y="0"/>
                  </a:cubicBezTo>
                  <a:cubicBezTo>
                    <a:pt x="0" y="36"/>
                    <a:pt x="0" y="36"/>
                    <a:pt x="0" y="36"/>
                  </a:cubicBezTo>
                  <a:cubicBezTo>
                    <a:pt x="3" y="36"/>
                    <a:pt x="6" y="36"/>
                    <a:pt x="6" y="36"/>
                  </a:cubicBezTo>
                  <a:cubicBezTo>
                    <a:pt x="6" y="5"/>
                    <a:pt x="6" y="5"/>
                    <a:pt x="6" y="5"/>
                  </a:cubicBezTo>
                  <a:cubicBezTo>
                    <a:pt x="14" y="36"/>
                    <a:pt x="14" y="36"/>
                    <a:pt x="14" y="36"/>
                  </a:cubicBezTo>
                  <a:cubicBezTo>
                    <a:pt x="14" y="36"/>
                    <a:pt x="16" y="36"/>
                    <a:pt x="20" y="36"/>
                  </a:cubicBezTo>
                  <a:cubicBezTo>
                    <a:pt x="20" y="36"/>
                    <a:pt x="28" y="5"/>
                    <a:pt x="28" y="5"/>
                  </a:cubicBezTo>
                  <a:cubicBezTo>
                    <a:pt x="28" y="36"/>
                    <a:pt x="28" y="36"/>
                    <a:pt x="28" y="36"/>
                  </a:cubicBezTo>
                  <a:cubicBezTo>
                    <a:pt x="34" y="36"/>
                    <a:pt x="34" y="36"/>
                    <a:pt x="34" y="36"/>
                  </a:cubicBezTo>
                  <a:cubicBezTo>
                    <a:pt x="34" y="0"/>
                    <a:pt x="34" y="0"/>
                    <a:pt x="34" y="0"/>
                  </a:cubicBezTo>
                  <a:cubicBezTo>
                    <a:pt x="23" y="0"/>
                    <a:pt x="23" y="0"/>
                    <a:pt x="23" y="0"/>
                  </a:cubicBezTo>
                  <a:lnTo>
                    <a:pt x="17" y="26"/>
                  </a:ln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6175" name="Freeform 30"/>
            <p:cNvSpPr>
              <a:spLocks noEditPoints="1"/>
            </p:cNvSpPr>
            <p:nvPr/>
          </p:nvSpPr>
          <p:spPr bwMode="black">
            <a:xfrm>
              <a:off x="3093" y="2148"/>
              <a:ext cx="78" cy="85"/>
            </a:xfrm>
            <a:custGeom>
              <a:avLst/>
              <a:gdLst>
                <a:gd name="T0" fmla="*/ 26 w 78"/>
                <a:gd name="T1" fmla="*/ 50 h 85"/>
                <a:gd name="T2" fmla="*/ 38 w 78"/>
                <a:gd name="T3" fmla="*/ 14 h 85"/>
                <a:gd name="T4" fmla="*/ 38 w 78"/>
                <a:gd name="T5" fmla="*/ 14 h 85"/>
                <a:gd name="T6" fmla="*/ 50 w 78"/>
                <a:gd name="T7" fmla="*/ 50 h 85"/>
                <a:gd name="T8" fmla="*/ 26 w 78"/>
                <a:gd name="T9" fmla="*/ 50 h 85"/>
                <a:gd name="T10" fmla="*/ 29 w 78"/>
                <a:gd name="T11" fmla="*/ 0 h 85"/>
                <a:gd name="T12" fmla="*/ 0 w 78"/>
                <a:gd name="T13" fmla="*/ 85 h 85"/>
                <a:gd name="T14" fmla="*/ 14 w 78"/>
                <a:gd name="T15" fmla="*/ 85 h 85"/>
                <a:gd name="T16" fmla="*/ 21 w 78"/>
                <a:gd name="T17" fmla="*/ 62 h 85"/>
                <a:gd name="T18" fmla="*/ 55 w 78"/>
                <a:gd name="T19" fmla="*/ 62 h 85"/>
                <a:gd name="T20" fmla="*/ 62 w 78"/>
                <a:gd name="T21" fmla="*/ 85 h 85"/>
                <a:gd name="T22" fmla="*/ 78 w 78"/>
                <a:gd name="T23" fmla="*/ 85 h 85"/>
                <a:gd name="T24" fmla="*/ 47 w 78"/>
                <a:gd name="T25" fmla="*/ 0 h 85"/>
                <a:gd name="T26" fmla="*/ 29 w 78"/>
                <a:gd name="T27" fmla="*/ 0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8" h="85">
                  <a:moveTo>
                    <a:pt x="26" y="50"/>
                  </a:moveTo>
                  <a:lnTo>
                    <a:pt x="38" y="14"/>
                  </a:lnTo>
                  <a:lnTo>
                    <a:pt x="50" y="50"/>
                  </a:lnTo>
                  <a:lnTo>
                    <a:pt x="26" y="50"/>
                  </a:lnTo>
                  <a:close/>
                  <a:moveTo>
                    <a:pt x="29" y="0"/>
                  </a:moveTo>
                  <a:lnTo>
                    <a:pt x="0" y="85"/>
                  </a:lnTo>
                  <a:lnTo>
                    <a:pt x="14" y="85"/>
                  </a:lnTo>
                  <a:lnTo>
                    <a:pt x="21" y="62"/>
                  </a:lnTo>
                  <a:lnTo>
                    <a:pt x="55" y="62"/>
                  </a:lnTo>
                  <a:lnTo>
                    <a:pt x="62" y="85"/>
                  </a:lnTo>
                  <a:lnTo>
                    <a:pt x="78" y="85"/>
                  </a:lnTo>
                  <a:lnTo>
                    <a:pt x="47" y="0"/>
                  </a:lnTo>
                  <a:lnTo>
                    <a:pt x="29" y="0"/>
                  </a:ln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6176" name="Freeform 31"/>
            <p:cNvSpPr>
              <a:spLocks/>
            </p:cNvSpPr>
            <p:nvPr/>
          </p:nvSpPr>
          <p:spPr bwMode="black">
            <a:xfrm>
              <a:off x="3176" y="2148"/>
              <a:ext cx="68" cy="85"/>
            </a:xfrm>
            <a:custGeom>
              <a:avLst/>
              <a:gdLst>
                <a:gd name="T0" fmla="*/ 298 w 29"/>
                <a:gd name="T1" fmla="*/ 368 h 36"/>
                <a:gd name="T2" fmla="*/ 115 w 29"/>
                <a:gd name="T3" fmla="*/ 0 h 36"/>
                <a:gd name="T4" fmla="*/ 0 w 29"/>
                <a:gd name="T5" fmla="*/ 0 h 36"/>
                <a:gd name="T6" fmla="*/ 0 w 29"/>
                <a:gd name="T7" fmla="*/ 475 h 36"/>
                <a:gd name="T8" fmla="*/ 77 w 29"/>
                <a:gd name="T9" fmla="*/ 475 h 36"/>
                <a:gd name="T10" fmla="*/ 77 w 29"/>
                <a:gd name="T11" fmla="*/ 118 h 36"/>
                <a:gd name="T12" fmla="*/ 258 w 29"/>
                <a:gd name="T13" fmla="*/ 475 h 36"/>
                <a:gd name="T14" fmla="*/ 373 w 29"/>
                <a:gd name="T15" fmla="*/ 475 h 36"/>
                <a:gd name="T16" fmla="*/ 373 w 29"/>
                <a:gd name="T17" fmla="*/ 0 h 36"/>
                <a:gd name="T18" fmla="*/ 298 w 29"/>
                <a:gd name="T19" fmla="*/ 0 h 36"/>
                <a:gd name="T20" fmla="*/ 298 w 29"/>
                <a:gd name="T21" fmla="*/ 368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36">
                  <a:moveTo>
                    <a:pt x="23" y="28"/>
                  </a:moveTo>
                  <a:cubicBezTo>
                    <a:pt x="9" y="0"/>
                    <a:pt x="9" y="0"/>
                    <a:pt x="9" y="0"/>
                  </a:cubicBezTo>
                  <a:cubicBezTo>
                    <a:pt x="0" y="0"/>
                    <a:pt x="0" y="0"/>
                    <a:pt x="0" y="0"/>
                  </a:cubicBezTo>
                  <a:cubicBezTo>
                    <a:pt x="0" y="36"/>
                    <a:pt x="0" y="36"/>
                    <a:pt x="0" y="36"/>
                  </a:cubicBezTo>
                  <a:cubicBezTo>
                    <a:pt x="3" y="36"/>
                    <a:pt x="6" y="36"/>
                    <a:pt x="6" y="36"/>
                  </a:cubicBezTo>
                  <a:cubicBezTo>
                    <a:pt x="6" y="9"/>
                    <a:pt x="6" y="9"/>
                    <a:pt x="6" y="9"/>
                  </a:cubicBezTo>
                  <a:cubicBezTo>
                    <a:pt x="20" y="36"/>
                    <a:pt x="20" y="36"/>
                    <a:pt x="20" y="36"/>
                  </a:cubicBezTo>
                  <a:cubicBezTo>
                    <a:pt x="29" y="36"/>
                    <a:pt x="29" y="36"/>
                    <a:pt x="29" y="36"/>
                  </a:cubicBezTo>
                  <a:cubicBezTo>
                    <a:pt x="29" y="0"/>
                    <a:pt x="29" y="0"/>
                    <a:pt x="29" y="0"/>
                  </a:cubicBezTo>
                  <a:cubicBezTo>
                    <a:pt x="23" y="0"/>
                    <a:pt x="23" y="0"/>
                    <a:pt x="23" y="0"/>
                  </a:cubicBezTo>
                  <a:lnTo>
                    <a:pt x="23" y="28"/>
                  </a:ln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6177" name="Freeform 32"/>
            <p:cNvSpPr>
              <a:spLocks/>
            </p:cNvSpPr>
            <p:nvPr/>
          </p:nvSpPr>
          <p:spPr bwMode="black">
            <a:xfrm>
              <a:off x="3459" y="2148"/>
              <a:ext cx="50" cy="85"/>
            </a:xfrm>
            <a:custGeom>
              <a:avLst/>
              <a:gdLst>
                <a:gd name="T0" fmla="*/ 283 w 21"/>
                <a:gd name="T1" fmla="*/ 406 h 36"/>
                <a:gd name="T2" fmla="*/ 79 w 21"/>
                <a:gd name="T3" fmla="*/ 406 h 36"/>
                <a:gd name="T4" fmla="*/ 79 w 21"/>
                <a:gd name="T5" fmla="*/ 279 h 36"/>
                <a:gd name="T6" fmla="*/ 226 w 21"/>
                <a:gd name="T7" fmla="*/ 279 h 36"/>
                <a:gd name="T8" fmla="*/ 226 w 21"/>
                <a:gd name="T9" fmla="*/ 196 h 36"/>
                <a:gd name="T10" fmla="*/ 79 w 21"/>
                <a:gd name="T11" fmla="*/ 196 h 36"/>
                <a:gd name="T12" fmla="*/ 79 w 21"/>
                <a:gd name="T13" fmla="*/ 66 h 36"/>
                <a:gd name="T14" fmla="*/ 271 w 21"/>
                <a:gd name="T15" fmla="*/ 66 h 36"/>
                <a:gd name="T16" fmla="*/ 271 w 21"/>
                <a:gd name="T17" fmla="*/ 0 h 36"/>
                <a:gd name="T18" fmla="*/ 0 w 21"/>
                <a:gd name="T19" fmla="*/ 0 h 36"/>
                <a:gd name="T20" fmla="*/ 0 w 21"/>
                <a:gd name="T21" fmla="*/ 475 h 36"/>
                <a:gd name="T22" fmla="*/ 283 w 21"/>
                <a:gd name="T23" fmla="*/ 475 h 36"/>
                <a:gd name="T24" fmla="*/ 283 w 21"/>
                <a:gd name="T25" fmla="*/ 406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 h="36">
                  <a:moveTo>
                    <a:pt x="21" y="31"/>
                  </a:moveTo>
                  <a:cubicBezTo>
                    <a:pt x="6" y="31"/>
                    <a:pt x="6" y="31"/>
                    <a:pt x="6" y="31"/>
                  </a:cubicBezTo>
                  <a:cubicBezTo>
                    <a:pt x="6" y="21"/>
                    <a:pt x="6" y="21"/>
                    <a:pt x="6" y="21"/>
                  </a:cubicBezTo>
                  <a:cubicBezTo>
                    <a:pt x="17" y="21"/>
                    <a:pt x="17" y="21"/>
                    <a:pt x="17" y="21"/>
                  </a:cubicBezTo>
                  <a:cubicBezTo>
                    <a:pt x="17" y="15"/>
                    <a:pt x="17" y="15"/>
                    <a:pt x="17" y="15"/>
                  </a:cubicBezTo>
                  <a:cubicBezTo>
                    <a:pt x="6" y="15"/>
                    <a:pt x="6" y="15"/>
                    <a:pt x="6" y="15"/>
                  </a:cubicBezTo>
                  <a:cubicBezTo>
                    <a:pt x="6" y="5"/>
                    <a:pt x="6" y="5"/>
                    <a:pt x="6" y="5"/>
                  </a:cubicBezTo>
                  <a:cubicBezTo>
                    <a:pt x="8" y="5"/>
                    <a:pt x="20" y="5"/>
                    <a:pt x="20" y="5"/>
                  </a:cubicBezTo>
                  <a:cubicBezTo>
                    <a:pt x="20" y="0"/>
                    <a:pt x="20" y="0"/>
                    <a:pt x="20" y="0"/>
                  </a:cubicBezTo>
                  <a:cubicBezTo>
                    <a:pt x="16" y="0"/>
                    <a:pt x="0" y="0"/>
                    <a:pt x="0" y="0"/>
                  </a:cubicBezTo>
                  <a:cubicBezTo>
                    <a:pt x="0" y="36"/>
                    <a:pt x="0" y="36"/>
                    <a:pt x="0" y="36"/>
                  </a:cubicBezTo>
                  <a:cubicBezTo>
                    <a:pt x="21" y="36"/>
                    <a:pt x="21" y="36"/>
                    <a:pt x="21" y="36"/>
                  </a:cubicBezTo>
                  <a:lnTo>
                    <a:pt x="21" y="31"/>
                  </a:ln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6178" name="Freeform 33"/>
            <p:cNvSpPr>
              <a:spLocks/>
            </p:cNvSpPr>
            <p:nvPr/>
          </p:nvSpPr>
          <p:spPr bwMode="black">
            <a:xfrm>
              <a:off x="3258" y="2148"/>
              <a:ext cx="194" cy="85"/>
            </a:xfrm>
            <a:custGeom>
              <a:avLst/>
              <a:gdLst>
                <a:gd name="T0" fmla="*/ 648 w 82"/>
                <a:gd name="T1" fmla="*/ 0 h 36"/>
                <a:gd name="T2" fmla="*/ 648 w 82"/>
                <a:gd name="T3" fmla="*/ 0 h 36"/>
                <a:gd name="T4" fmla="*/ 639 w 82"/>
                <a:gd name="T5" fmla="*/ 0 h 36"/>
                <a:gd name="T6" fmla="*/ 639 w 82"/>
                <a:gd name="T7" fmla="*/ 368 h 36"/>
                <a:gd name="T8" fmla="*/ 447 w 82"/>
                <a:gd name="T9" fmla="*/ 0 h 36"/>
                <a:gd name="T10" fmla="*/ 348 w 82"/>
                <a:gd name="T11" fmla="*/ 0 h 36"/>
                <a:gd name="T12" fmla="*/ 348 w 82"/>
                <a:gd name="T13" fmla="*/ 406 h 36"/>
                <a:gd name="T14" fmla="*/ 95 w 82"/>
                <a:gd name="T15" fmla="*/ 406 h 36"/>
                <a:gd name="T16" fmla="*/ 95 w 82"/>
                <a:gd name="T17" fmla="*/ 279 h 36"/>
                <a:gd name="T18" fmla="*/ 241 w 82"/>
                <a:gd name="T19" fmla="*/ 279 h 36"/>
                <a:gd name="T20" fmla="*/ 241 w 82"/>
                <a:gd name="T21" fmla="*/ 196 h 36"/>
                <a:gd name="T22" fmla="*/ 95 w 82"/>
                <a:gd name="T23" fmla="*/ 196 h 36"/>
                <a:gd name="T24" fmla="*/ 95 w 82"/>
                <a:gd name="T25" fmla="*/ 66 h 36"/>
                <a:gd name="T26" fmla="*/ 263 w 82"/>
                <a:gd name="T27" fmla="*/ 66 h 36"/>
                <a:gd name="T28" fmla="*/ 263 w 82"/>
                <a:gd name="T29" fmla="*/ 0 h 36"/>
                <a:gd name="T30" fmla="*/ 0 w 82"/>
                <a:gd name="T31" fmla="*/ 0 h 36"/>
                <a:gd name="T32" fmla="*/ 0 w 82"/>
                <a:gd name="T33" fmla="*/ 475 h 36"/>
                <a:gd name="T34" fmla="*/ 409 w 82"/>
                <a:gd name="T35" fmla="*/ 475 h 36"/>
                <a:gd name="T36" fmla="*/ 409 w 82"/>
                <a:gd name="T37" fmla="*/ 475 h 36"/>
                <a:gd name="T38" fmla="*/ 409 w 82"/>
                <a:gd name="T39" fmla="*/ 118 h 36"/>
                <a:gd name="T40" fmla="*/ 610 w 82"/>
                <a:gd name="T41" fmla="*/ 475 h 36"/>
                <a:gd name="T42" fmla="*/ 717 w 82"/>
                <a:gd name="T43" fmla="*/ 475 h 36"/>
                <a:gd name="T44" fmla="*/ 717 w 82"/>
                <a:gd name="T45" fmla="*/ 66 h 36"/>
                <a:gd name="T46" fmla="*/ 861 w 82"/>
                <a:gd name="T47" fmla="*/ 66 h 36"/>
                <a:gd name="T48" fmla="*/ 861 w 82"/>
                <a:gd name="T49" fmla="*/ 475 h 36"/>
                <a:gd name="T50" fmla="*/ 939 w 82"/>
                <a:gd name="T51" fmla="*/ 475 h 36"/>
                <a:gd name="T52" fmla="*/ 939 w 82"/>
                <a:gd name="T53" fmla="*/ 66 h 36"/>
                <a:gd name="T54" fmla="*/ 1086 w 82"/>
                <a:gd name="T55" fmla="*/ 66 h 36"/>
                <a:gd name="T56" fmla="*/ 1086 w 82"/>
                <a:gd name="T57" fmla="*/ 0 h 36"/>
                <a:gd name="T58" fmla="*/ 648 w 82"/>
                <a:gd name="T59" fmla="*/ 0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2" h="36">
                  <a:moveTo>
                    <a:pt x="49" y="0"/>
                  </a:moveTo>
                  <a:cubicBezTo>
                    <a:pt x="49" y="0"/>
                    <a:pt x="49" y="0"/>
                    <a:pt x="49" y="0"/>
                  </a:cubicBezTo>
                  <a:cubicBezTo>
                    <a:pt x="48" y="0"/>
                    <a:pt x="48" y="0"/>
                    <a:pt x="48" y="0"/>
                  </a:cubicBezTo>
                  <a:cubicBezTo>
                    <a:pt x="48" y="28"/>
                    <a:pt x="48" y="28"/>
                    <a:pt x="48" y="28"/>
                  </a:cubicBezTo>
                  <a:cubicBezTo>
                    <a:pt x="34" y="0"/>
                    <a:pt x="34" y="0"/>
                    <a:pt x="34" y="0"/>
                  </a:cubicBezTo>
                  <a:cubicBezTo>
                    <a:pt x="26" y="0"/>
                    <a:pt x="26" y="0"/>
                    <a:pt x="26" y="0"/>
                  </a:cubicBezTo>
                  <a:cubicBezTo>
                    <a:pt x="26" y="31"/>
                    <a:pt x="26" y="31"/>
                    <a:pt x="26" y="31"/>
                  </a:cubicBezTo>
                  <a:cubicBezTo>
                    <a:pt x="7" y="31"/>
                    <a:pt x="7" y="31"/>
                    <a:pt x="7" y="31"/>
                  </a:cubicBezTo>
                  <a:cubicBezTo>
                    <a:pt x="7" y="21"/>
                    <a:pt x="7" y="21"/>
                    <a:pt x="7" y="21"/>
                  </a:cubicBezTo>
                  <a:cubicBezTo>
                    <a:pt x="18" y="21"/>
                    <a:pt x="18" y="21"/>
                    <a:pt x="18" y="21"/>
                  </a:cubicBezTo>
                  <a:cubicBezTo>
                    <a:pt x="18" y="15"/>
                    <a:pt x="18" y="15"/>
                    <a:pt x="18" y="15"/>
                  </a:cubicBezTo>
                  <a:cubicBezTo>
                    <a:pt x="7" y="15"/>
                    <a:pt x="7" y="15"/>
                    <a:pt x="7" y="15"/>
                  </a:cubicBezTo>
                  <a:cubicBezTo>
                    <a:pt x="7" y="5"/>
                    <a:pt x="7" y="5"/>
                    <a:pt x="7" y="5"/>
                  </a:cubicBezTo>
                  <a:cubicBezTo>
                    <a:pt x="8" y="5"/>
                    <a:pt x="20" y="5"/>
                    <a:pt x="20" y="5"/>
                  </a:cubicBezTo>
                  <a:cubicBezTo>
                    <a:pt x="20" y="0"/>
                    <a:pt x="20" y="0"/>
                    <a:pt x="20" y="0"/>
                  </a:cubicBezTo>
                  <a:cubicBezTo>
                    <a:pt x="17" y="0"/>
                    <a:pt x="0" y="0"/>
                    <a:pt x="0" y="0"/>
                  </a:cubicBezTo>
                  <a:cubicBezTo>
                    <a:pt x="0" y="36"/>
                    <a:pt x="0" y="36"/>
                    <a:pt x="0" y="36"/>
                  </a:cubicBezTo>
                  <a:cubicBezTo>
                    <a:pt x="31" y="36"/>
                    <a:pt x="31" y="36"/>
                    <a:pt x="31" y="36"/>
                  </a:cubicBezTo>
                  <a:cubicBezTo>
                    <a:pt x="31" y="36"/>
                    <a:pt x="31" y="36"/>
                    <a:pt x="31" y="36"/>
                  </a:cubicBezTo>
                  <a:cubicBezTo>
                    <a:pt x="31" y="9"/>
                    <a:pt x="31" y="9"/>
                    <a:pt x="31" y="9"/>
                  </a:cubicBezTo>
                  <a:cubicBezTo>
                    <a:pt x="46" y="36"/>
                    <a:pt x="46" y="36"/>
                    <a:pt x="46" y="36"/>
                  </a:cubicBezTo>
                  <a:cubicBezTo>
                    <a:pt x="54" y="36"/>
                    <a:pt x="54" y="36"/>
                    <a:pt x="54" y="36"/>
                  </a:cubicBezTo>
                  <a:cubicBezTo>
                    <a:pt x="54" y="5"/>
                    <a:pt x="54" y="5"/>
                    <a:pt x="54" y="5"/>
                  </a:cubicBezTo>
                  <a:cubicBezTo>
                    <a:pt x="58" y="5"/>
                    <a:pt x="62" y="5"/>
                    <a:pt x="65" y="5"/>
                  </a:cubicBezTo>
                  <a:cubicBezTo>
                    <a:pt x="65" y="36"/>
                    <a:pt x="65" y="36"/>
                    <a:pt x="65" y="36"/>
                  </a:cubicBezTo>
                  <a:cubicBezTo>
                    <a:pt x="71" y="36"/>
                    <a:pt x="71" y="36"/>
                    <a:pt x="71" y="36"/>
                  </a:cubicBezTo>
                  <a:cubicBezTo>
                    <a:pt x="71" y="5"/>
                    <a:pt x="71" y="5"/>
                    <a:pt x="71" y="5"/>
                  </a:cubicBezTo>
                  <a:cubicBezTo>
                    <a:pt x="82" y="5"/>
                    <a:pt x="82" y="5"/>
                    <a:pt x="82" y="5"/>
                  </a:cubicBezTo>
                  <a:cubicBezTo>
                    <a:pt x="82" y="0"/>
                    <a:pt x="82" y="0"/>
                    <a:pt x="82" y="0"/>
                  </a:cubicBezTo>
                  <a:lnTo>
                    <a:pt x="49" y="0"/>
                  </a:ln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6179" name="Freeform 34"/>
            <p:cNvSpPr>
              <a:spLocks noEditPoints="1"/>
            </p:cNvSpPr>
            <p:nvPr/>
          </p:nvSpPr>
          <p:spPr bwMode="black">
            <a:xfrm>
              <a:off x="2874" y="2148"/>
              <a:ext cx="122" cy="85"/>
            </a:xfrm>
            <a:custGeom>
              <a:avLst/>
              <a:gdLst>
                <a:gd name="T0" fmla="*/ 414 w 51"/>
                <a:gd name="T1" fmla="*/ 196 h 36"/>
                <a:gd name="T2" fmla="*/ 414 w 51"/>
                <a:gd name="T3" fmla="*/ 196 h 36"/>
                <a:gd name="T4" fmla="*/ 414 w 51"/>
                <a:gd name="T5" fmla="*/ 66 h 36"/>
                <a:gd name="T6" fmla="*/ 482 w 51"/>
                <a:gd name="T7" fmla="*/ 66 h 36"/>
                <a:gd name="T8" fmla="*/ 576 w 51"/>
                <a:gd name="T9" fmla="*/ 135 h 36"/>
                <a:gd name="T10" fmla="*/ 482 w 51"/>
                <a:gd name="T11" fmla="*/ 196 h 36"/>
                <a:gd name="T12" fmla="*/ 414 w 51"/>
                <a:gd name="T13" fmla="*/ 196 h 36"/>
                <a:gd name="T14" fmla="*/ 614 w 51"/>
                <a:gd name="T15" fmla="*/ 241 h 36"/>
                <a:gd name="T16" fmla="*/ 654 w 51"/>
                <a:gd name="T17" fmla="*/ 135 h 36"/>
                <a:gd name="T18" fmla="*/ 614 w 51"/>
                <a:gd name="T19" fmla="*/ 40 h 36"/>
                <a:gd name="T20" fmla="*/ 471 w 51"/>
                <a:gd name="T21" fmla="*/ 0 h 36"/>
                <a:gd name="T22" fmla="*/ 339 w 51"/>
                <a:gd name="T23" fmla="*/ 0 h 36"/>
                <a:gd name="T24" fmla="*/ 339 w 51"/>
                <a:gd name="T25" fmla="*/ 196 h 36"/>
                <a:gd name="T26" fmla="*/ 339 w 51"/>
                <a:gd name="T27" fmla="*/ 196 h 36"/>
                <a:gd name="T28" fmla="*/ 339 w 51"/>
                <a:gd name="T29" fmla="*/ 406 h 36"/>
                <a:gd name="T30" fmla="*/ 89 w 51"/>
                <a:gd name="T31" fmla="*/ 406 h 36"/>
                <a:gd name="T32" fmla="*/ 89 w 51"/>
                <a:gd name="T33" fmla="*/ 279 h 36"/>
                <a:gd name="T34" fmla="*/ 233 w 51"/>
                <a:gd name="T35" fmla="*/ 279 h 36"/>
                <a:gd name="T36" fmla="*/ 233 w 51"/>
                <a:gd name="T37" fmla="*/ 196 h 36"/>
                <a:gd name="T38" fmla="*/ 89 w 51"/>
                <a:gd name="T39" fmla="*/ 196 h 36"/>
                <a:gd name="T40" fmla="*/ 89 w 51"/>
                <a:gd name="T41" fmla="*/ 66 h 36"/>
                <a:gd name="T42" fmla="*/ 261 w 51"/>
                <a:gd name="T43" fmla="*/ 66 h 36"/>
                <a:gd name="T44" fmla="*/ 261 w 51"/>
                <a:gd name="T45" fmla="*/ 0 h 36"/>
                <a:gd name="T46" fmla="*/ 0 w 51"/>
                <a:gd name="T47" fmla="*/ 0 h 36"/>
                <a:gd name="T48" fmla="*/ 0 w 51"/>
                <a:gd name="T49" fmla="*/ 475 h 36"/>
                <a:gd name="T50" fmla="*/ 414 w 51"/>
                <a:gd name="T51" fmla="*/ 475 h 36"/>
                <a:gd name="T52" fmla="*/ 414 w 51"/>
                <a:gd name="T53" fmla="*/ 279 h 36"/>
                <a:gd name="T54" fmla="*/ 454 w 51"/>
                <a:gd name="T55" fmla="*/ 279 h 36"/>
                <a:gd name="T56" fmla="*/ 576 w 51"/>
                <a:gd name="T57" fmla="*/ 475 h 36"/>
                <a:gd name="T58" fmla="*/ 664 w 51"/>
                <a:gd name="T59" fmla="*/ 475 h 36"/>
                <a:gd name="T60" fmla="*/ 548 w 51"/>
                <a:gd name="T61" fmla="*/ 262 h 36"/>
                <a:gd name="T62" fmla="*/ 614 w 51"/>
                <a:gd name="T63" fmla="*/ 241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 h="36">
                  <a:moveTo>
                    <a:pt x="32" y="15"/>
                  </a:moveTo>
                  <a:cubicBezTo>
                    <a:pt x="32" y="15"/>
                    <a:pt x="32" y="15"/>
                    <a:pt x="32" y="15"/>
                  </a:cubicBezTo>
                  <a:cubicBezTo>
                    <a:pt x="32" y="5"/>
                    <a:pt x="32" y="5"/>
                    <a:pt x="32" y="5"/>
                  </a:cubicBezTo>
                  <a:cubicBezTo>
                    <a:pt x="37" y="5"/>
                    <a:pt x="37" y="5"/>
                    <a:pt x="37" y="5"/>
                  </a:cubicBezTo>
                  <a:cubicBezTo>
                    <a:pt x="42" y="5"/>
                    <a:pt x="44" y="7"/>
                    <a:pt x="44" y="10"/>
                  </a:cubicBezTo>
                  <a:cubicBezTo>
                    <a:pt x="44" y="14"/>
                    <a:pt x="42" y="15"/>
                    <a:pt x="37" y="15"/>
                  </a:cubicBezTo>
                  <a:lnTo>
                    <a:pt x="32" y="15"/>
                  </a:lnTo>
                  <a:close/>
                  <a:moveTo>
                    <a:pt x="47" y="18"/>
                  </a:moveTo>
                  <a:cubicBezTo>
                    <a:pt x="49" y="16"/>
                    <a:pt x="50" y="14"/>
                    <a:pt x="50" y="10"/>
                  </a:cubicBezTo>
                  <a:cubicBezTo>
                    <a:pt x="50" y="7"/>
                    <a:pt x="49" y="4"/>
                    <a:pt x="47" y="3"/>
                  </a:cubicBezTo>
                  <a:cubicBezTo>
                    <a:pt x="44" y="1"/>
                    <a:pt x="41" y="0"/>
                    <a:pt x="36" y="0"/>
                  </a:cubicBezTo>
                  <a:cubicBezTo>
                    <a:pt x="26" y="0"/>
                    <a:pt x="26" y="0"/>
                    <a:pt x="26" y="0"/>
                  </a:cubicBezTo>
                  <a:cubicBezTo>
                    <a:pt x="26" y="15"/>
                    <a:pt x="26" y="15"/>
                    <a:pt x="26" y="15"/>
                  </a:cubicBezTo>
                  <a:cubicBezTo>
                    <a:pt x="26" y="15"/>
                    <a:pt x="26" y="15"/>
                    <a:pt x="26" y="15"/>
                  </a:cubicBezTo>
                  <a:cubicBezTo>
                    <a:pt x="26" y="31"/>
                    <a:pt x="26" y="31"/>
                    <a:pt x="26" y="31"/>
                  </a:cubicBezTo>
                  <a:cubicBezTo>
                    <a:pt x="7" y="31"/>
                    <a:pt x="7" y="31"/>
                    <a:pt x="7" y="31"/>
                  </a:cubicBezTo>
                  <a:cubicBezTo>
                    <a:pt x="7" y="21"/>
                    <a:pt x="7" y="21"/>
                    <a:pt x="7" y="21"/>
                  </a:cubicBezTo>
                  <a:cubicBezTo>
                    <a:pt x="18" y="21"/>
                    <a:pt x="18" y="21"/>
                    <a:pt x="18" y="21"/>
                  </a:cubicBezTo>
                  <a:cubicBezTo>
                    <a:pt x="18" y="15"/>
                    <a:pt x="18" y="15"/>
                    <a:pt x="18" y="15"/>
                  </a:cubicBezTo>
                  <a:cubicBezTo>
                    <a:pt x="7" y="15"/>
                    <a:pt x="7" y="15"/>
                    <a:pt x="7" y="15"/>
                  </a:cubicBezTo>
                  <a:cubicBezTo>
                    <a:pt x="7" y="5"/>
                    <a:pt x="7" y="5"/>
                    <a:pt x="7" y="5"/>
                  </a:cubicBezTo>
                  <a:cubicBezTo>
                    <a:pt x="8" y="5"/>
                    <a:pt x="20" y="5"/>
                    <a:pt x="20" y="5"/>
                  </a:cubicBezTo>
                  <a:cubicBezTo>
                    <a:pt x="20" y="0"/>
                    <a:pt x="20" y="0"/>
                    <a:pt x="20" y="0"/>
                  </a:cubicBezTo>
                  <a:cubicBezTo>
                    <a:pt x="17" y="0"/>
                    <a:pt x="0" y="0"/>
                    <a:pt x="0" y="0"/>
                  </a:cubicBezTo>
                  <a:cubicBezTo>
                    <a:pt x="0" y="36"/>
                    <a:pt x="0" y="36"/>
                    <a:pt x="0" y="36"/>
                  </a:cubicBezTo>
                  <a:cubicBezTo>
                    <a:pt x="32" y="36"/>
                    <a:pt x="32" y="36"/>
                    <a:pt x="32" y="36"/>
                  </a:cubicBezTo>
                  <a:cubicBezTo>
                    <a:pt x="32" y="21"/>
                    <a:pt x="32" y="21"/>
                    <a:pt x="32" y="21"/>
                  </a:cubicBezTo>
                  <a:cubicBezTo>
                    <a:pt x="35" y="21"/>
                    <a:pt x="35" y="21"/>
                    <a:pt x="35" y="21"/>
                  </a:cubicBezTo>
                  <a:cubicBezTo>
                    <a:pt x="38" y="25"/>
                    <a:pt x="44" y="36"/>
                    <a:pt x="44" y="36"/>
                  </a:cubicBezTo>
                  <a:cubicBezTo>
                    <a:pt x="51" y="36"/>
                    <a:pt x="51" y="36"/>
                    <a:pt x="51" y="36"/>
                  </a:cubicBezTo>
                  <a:cubicBezTo>
                    <a:pt x="42" y="20"/>
                    <a:pt x="42" y="20"/>
                    <a:pt x="42" y="20"/>
                  </a:cubicBezTo>
                  <a:cubicBezTo>
                    <a:pt x="44" y="20"/>
                    <a:pt x="45" y="19"/>
                    <a:pt x="47" y="18"/>
                  </a:cubicBez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6180" name="Freeform 35"/>
            <p:cNvSpPr>
              <a:spLocks noEditPoints="1"/>
            </p:cNvSpPr>
            <p:nvPr/>
          </p:nvSpPr>
          <p:spPr bwMode="black">
            <a:xfrm>
              <a:off x="2642" y="2148"/>
              <a:ext cx="121" cy="85"/>
            </a:xfrm>
            <a:custGeom>
              <a:avLst/>
              <a:gdLst>
                <a:gd name="T0" fmla="*/ 427 w 51"/>
                <a:gd name="T1" fmla="*/ 196 h 36"/>
                <a:gd name="T2" fmla="*/ 427 w 51"/>
                <a:gd name="T3" fmla="*/ 196 h 36"/>
                <a:gd name="T4" fmla="*/ 427 w 51"/>
                <a:gd name="T5" fmla="*/ 66 h 36"/>
                <a:gd name="T6" fmla="*/ 496 w 51"/>
                <a:gd name="T7" fmla="*/ 66 h 36"/>
                <a:gd name="T8" fmla="*/ 574 w 51"/>
                <a:gd name="T9" fmla="*/ 135 h 36"/>
                <a:gd name="T10" fmla="*/ 496 w 51"/>
                <a:gd name="T11" fmla="*/ 196 h 36"/>
                <a:gd name="T12" fmla="*/ 427 w 51"/>
                <a:gd name="T13" fmla="*/ 196 h 36"/>
                <a:gd name="T14" fmla="*/ 614 w 51"/>
                <a:gd name="T15" fmla="*/ 241 h 36"/>
                <a:gd name="T16" fmla="*/ 669 w 51"/>
                <a:gd name="T17" fmla="*/ 135 h 36"/>
                <a:gd name="T18" fmla="*/ 614 w 51"/>
                <a:gd name="T19" fmla="*/ 40 h 36"/>
                <a:gd name="T20" fmla="*/ 479 w 51"/>
                <a:gd name="T21" fmla="*/ 0 h 36"/>
                <a:gd name="T22" fmla="*/ 332 w 51"/>
                <a:gd name="T23" fmla="*/ 0 h 36"/>
                <a:gd name="T24" fmla="*/ 332 w 51"/>
                <a:gd name="T25" fmla="*/ 196 h 36"/>
                <a:gd name="T26" fmla="*/ 332 w 51"/>
                <a:gd name="T27" fmla="*/ 196 h 36"/>
                <a:gd name="T28" fmla="*/ 332 w 51"/>
                <a:gd name="T29" fmla="*/ 406 h 36"/>
                <a:gd name="T30" fmla="*/ 78 w 51"/>
                <a:gd name="T31" fmla="*/ 406 h 36"/>
                <a:gd name="T32" fmla="*/ 78 w 51"/>
                <a:gd name="T33" fmla="*/ 279 h 36"/>
                <a:gd name="T34" fmla="*/ 225 w 51"/>
                <a:gd name="T35" fmla="*/ 279 h 36"/>
                <a:gd name="T36" fmla="*/ 225 w 51"/>
                <a:gd name="T37" fmla="*/ 196 h 36"/>
                <a:gd name="T38" fmla="*/ 78 w 51"/>
                <a:gd name="T39" fmla="*/ 196 h 36"/>
                <a:gd name="T40" fmla="*/ 78 w 51"/>
                <a:gd name="T41" fmla="*/ 66 h 36"/>
                <a:gd name="T42" fmla="*/ 266 w 51"/>
                <a:gd name="T43" fmla="*/ 66 h 36"/>
                <a:gd name="T44" fmla="*/ 266 w 51"/>
                <a:gd name="T45" fmla="*/ 0 h 36"/>
                <a:gd name="T46" fmla="*/ 0 w 51"/>
                <a:gd name="T47" fmla="*/ 0 h 36"/>
                <a:gd name="T48" fmla="*/ 0 w 51"/>
                <a:gd name="T49" fmla="*/ 475 h 36"/>
                <a:gd name="T50" fmla="*/ 427 w 51"/>
                <a:gd name="T51" fmla="*/ 475 h 36"/>
                <a:gd name="T52" fmla="*/ 427 w 51"/>
                <a:gd name="T53" fmla="*/ 279 h 36"/>
                <a:gd name="T54" fmla="*/ 467 w 51"/>
                <a:gd name="T55" fmla="*/ 279 h 36"/>
                <a:gd name="T56" fmla="*/ 586 w 51"/>
                <a:gd name="T57" fmla="*/ 475 h 36"/>
                <a:gd name="T58" fmla="*/ 681 w 51"/>
                <a:gd name="T59" fmla="*/ 475 h 36"/>
                <a:gd name="T60" fmla="*/ 546 w 51"/>
                <a:gd name="T61" fmla="*/ 262 h 36"/>
                <a:gd name="T62" fmla="*/ 614 w 51"/>
                <a:gd name="T63" fmla="*/ 241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 h="36">
                  <a:moveTo>
                    <a:pt x="32" y="15"/>
                  </a:moveTo>
                  <a:cubicBezTo>
                    <a:pt x="32" y="15"/>
                    <a:pt x="32" y="15"/>
                    <a:pt x="32" y="15"/>
                  </a:cubicBezTo>
                  <a:cubicBezTo>
                    <a:pt x="32" y="5"/>
                    <a:pt x="32" y="5"/>
                    <a:pt x="32" y="5"/>
                  </a:cubicBezTo>
                  <a:cubicBezTo>
                    <a:pt x="37" y="5"/>
                    <a:pt x="37" y="5"/>
                    <a:pt x="37" y="5"/>
                  </a:cubicBezTo>
                  <a:cubicBezTo>
                    <a:pt x="42" y="5"/>
                    <a:pt x="43" y="7"/>
                    <a:pt x="43" y="10"/>
                  </a:cubicBezTo>
                  <a:cubicBezTo>
                    <a:pt x="43" y="14"/>
                    <a:pt x="42" y="15"/>
                    <a:pt x="37" y="15"/>
                  </a:cubicBezTo>
                  <a:lnTo>
                    <a:pt x="32" y="15"/>
                  </a:lnTo>
                  <a:close/>
                  <a:moveTo>
                    <a:pt x="46" y="18"/>
                  </a:moveTo>
                  <a:cubicBezTo>
                    <a:pt x="48" y="16"/>
                    <a:pt x="50" y="14"/>
                    <a:pt x="50" y="10"/>
                  </a:cubicBezTo>
                  <a:cubicBezTo>
                    <a:pt x="50" y="7"/>
                    <a:pt x="48" y="4"/>
                    <a:pt x="46" y="3"/>
                  </a:cubicBezTo>
                  <a:cubicBezTo>
                    <a:pt x="44" y="1"/>
                    <a:pt x="41" y="0"/>
                    <a:pt x="36" y="0"/>
                  </a:cubicBezTo>
                  <a:cubicBezTo>
                    <a:pt x="25" y="0"/>
                    <a:pt x="25" y="0"/>
                    <a:pt x="25" y="0"/>
                  </a:cubicBezTo>
                  <a:cubicBezTo>
                    <a:pt x="25" y="15"/>
                    <a:pt x="25" y="15"/>
                    <a:pt x="25" y="15"/>
                  </a:cubicBezTo>
                  <a:cubicBezTo>
                    <a:pt x="25" y="15"/>
                    <a:pt x="25" y="15"/>
                    <a:pt x="25" y="15"/>
                  </a:cubicBezTo>
                  <a:cubicBezTo>
                    <a:pt x="25" y="31"/>
                    <a:pt x="25" y="31"/>
                    <a:pt x="25" y="31"/>
                  </a:cubicBezTo>
                  <a:cubicBezTo>
                    <a:pt x="6" y="31"/>
                    <a:pt x="6" y="31"/>
                    <a:pt x="6" y="31"/>
                  </a:cubicBezTo>
                  <a:cubicBezTo>
                    <a:pt x="6" y="21"/>
                    <a:pt x="6" y="21"/>
                    <a:pt x="6" y="21"/>
                  </a:cubicBezTo>
                  <a:cubicBezTo>
                    <a:pt x="17" y="21"/>
                    <a:pt x="17" y="21"/>
                    <a:pt x="17" y="21"/>
                  </a:cubicBezTo>
                  <a:cubicBezTo>
                    <a:pt x="17" y="15"/>
                    <a:pt x="17" y="15"/>
                    <a:pt x="17" y="15"/>
                  </a:cubicBezTo>
                  <a:cubicBezTo>
                    <a:pt x="6" y="15"/>
                    <a:pt x="6" y="15"/>
                    <a:pt x="6" y="15"/>
                  </a:cubicBezTo>
                  <a:cubicBezTo>
                    <a:pt x="6" y="5"/>
                    <a:pt x="6" y="5"/>
                    <a:pt x="6" y="5"/>
                  </a:cubicBezTo>
                  <a:cubicBezTo>
                    <a:pt x="8" y="5"/>
                    <a:pt x="20" y="5"/>
                    <a:pt x="20" y="5"/>
                  </a:cubicBezTo>
                  <a:cubicBezTo>
                    <a:pt x="20" y="0"/>
                    <a:pt x="20" y="0"/>
                    <a:pt x="20" y="0"/>
                  </a:cubicBezTo>
                  <a:cubicBezTo>
                    <a:pt x="16" y="0"/>
                    <a:pt x="0" y="0"/>
                    <a:pt x="0" y="0"/>
                  </a:cubicBezTo>
                  <a:cubicBezTo>
                    <a:pt x="0" y="36"/>
                    <a:pt x="0" y="36"/>
                    <a:pt x="0" y="36"/>
                  </a:cubicBezTo>
                  <a:cubicBezTo>
                    <a:pt x="32" y="36"/>
                    <a:pt x="32" y="36"/>
                    <a:pt x="32" y="36"/>
                  </a:cubicBezTo>
                  <a:cubicBezTo>
                    <a:pt x="32" y="21"/>
                    <a:pt x="32" y="21"/>
                    <a:pt x="32" y="21"/>
                  </a:cubicBezTo>
                  <a:cubicBezTo>
                    <a:pt x="35" y="21"/>
                    <a:pt x="35" y="21"/>
                    <a:pt x="35" y="21"/>
                  </a:cubicBezTo>
                  <a:cubicBezTo>
                    <a:pt x="38" y="25"/>
                    <a:pt x="44" y="36"/>
                    <a:pt x="44" y="36"/>
                  </a:cubicBezTo>
                  <a:cubicBezTo>
                    <a:pt x="51" y="36"/>
                    <a:pt x="51" y="36"/>
                    <a:pt x="51" y="36"/>
                  </a:cubicBezTo>
                  <a:cubicBezTo>
                    <a:pt x="41" y="20"/>
                    <a:pt x="41" y="20"/>
                    <a:pt x="41" y="20"/>
                  </a:cubicBezTo>
                  <a:cubicBezTo>
                    <a:pt x="43" y="20"/>
                    <a:pt x="45" y="19"/>
                    <a:pt x="46" y="18"/>
                  </a:cubicBez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6181" name="Freeform 36"/>
            <p:cNvSpPr>
              <a:spLocks noEditPoints="1"/>
            </p:cNvSpPr>
            <p:nvPr/>
          </p:nvSpPr>
          <p:spPr bwMode="black">
            <a:xfrm>
              <a:off x="2807" y="2148"/>
              <a:ext cx="59" cy="85"/>
            </a:xfrm>
            <a:custGeom>
              <a:avLst/>
              <a:gdLst>
                <a:gd name="T0" fmla="*/ 156 w 25"/>
                <a:gd name="T1" fmla="*/ 213 h 36"/>
                <a:gd name="T2" fmla="*/ 94 w 25"/>
                <a:gd name="T3" fmla="*/ 213 h 36"/>
                <a:gd name="T4" fmla="*/ 94 w 25"/>
                <a:gd name="T5" fmla="*/ 66 h 36"/>
                <a:gd name="T6" fmla="*/ 156 w 25"/>
                <a:gd name="T7" fmla="*/ 66 h 36"/>
                <a:gd name="T8" fmla="*/ 234 w 25"/>
                <a:gd name="T9" fmla="*/ 144 h 36"/>
                <a:gd name="T10" fmla="*/ 156 w 25"/>
                <a:gd name="T11" fmla="*/ 213 h 36"/>
                <a:gd name="T12" fmla="*/ 278 w 25"/>
                <a:gd name="T13" fmla="*/ 40 h 36"/>
                <a:gd name="T14" fmla="*/ 144 w 25"/>
                <a:gd name="T15" fmla="*/ 0 h 36"/>
                <a:gd name="T16" fmla="*/ 0 w 25"/>
                <a:gd name="T17" fmla="*/ 0 h 36"/>
                <a:gd name="T18" fmla="*/ 0 w 25"/>
                <a:gd name="T19" fmla="*/ 279 h 36"/>
                <a:gd name="T20" fmla="*/ 0 w 25"/>
                <a:gd name="T21" fmla="*/ 475 h 36"/>
                <a:gd name="T22" fmla="*/ 94 w 25"/>
                <a:gd name="T23" fmla="*/ 475 h 36"/>
                <a:gd name="T24" fmla="*/ 94 w 25"/>
                <a:gd name="T25" fmla="*/ 279 h 36"/>
                <a:gd name="T26" fmla="*/ 144 w 25"/>
                <a:gd name="T27" fmla="*/ 279 h 36"/>
                <a:gd name="T28" fmla="*/ 278 w 25"/>
                <a:gd name="T29" fmla="*/ 241 h 36"/>
                <a:gd name="T30" fmla="*/ 328 w 25"/>
                <a:gd name="T31" fmla="*/ 144 h 36"/>
                <a:gd name="T32" fmla="*/ 278 w 25"/>
                <a:gd name="T33" fmla="*/ 4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6">
                  <a:moveTo>
                    <a:pt x="12" y="16"/>
                  </a:moveTo>
                  <a:cubicBezTo>
                    <a:pt x="7" y="16"/>
                    <a:pt x="7" y="16"/>
                    <a:pt x="7" y="16"/>
                  </a:cubicBezTo>
                  <a:cubicBezTo>
                    <a:pt x="7" y="5"/>
                    <a:pt x="7" y="5"/>
                    <a:pt x="7" y="5"/>
                  </a:cubicBezTo>
                  <a:cubicBezTo>
                    <a:pt x="12" y="5"/>
                    <a:pt x="12" y="5"/>
                    <a:pt x="12" y="5"/>
                  </a:cubicBezTo>
                  <a:cubicBezTo>
                    <a:pt x="17" y="5"/>
                    <a:pt x="18" y="7"/>
                    <a:pt x="18" y="11"/>
                  </a:cubicBezTo>
                  <a:cubicBezTo>
                    <a:pt x="18" y="14"/>
                    <a:pt x="16" y="16"/>
                    <a:pt x="12" y="16"/>
                  </a:cubicBezTo>
                  <a:close/>
                  <a:moveTo>
                    <a:pt x="21" y="3"/>
                  </a:moveTo>
                  <a:cubicBezTo>
                    <a:pt x="19" y="1"/>
                    <a:pt x="16" y="0"/>
                    <a:pt x="11" y="0"/>
                  </a:cubicBezTo>
                  <a:cubicBezTo>
                    <a:pt x="0" y="0"/>
                    <a:pt x="0" y="0"/>
                    <a:pt x="0" y="0"/>
                  </a:cubicBezTo>
                  <a:cubicBezTo>
                    <a:pt x="0" y="21"/>
                    <a:pt x="0" y="21"/>
                    <a:pt x="0" y="21"/>
                  </a:cubicBezTo>
                  <a:cubicBezTo>
                    <a:pt x="0" y="36"/>
                    <a:pt x="0" y="36"/>
                    <a:pt x="0" y="36"/>
                  </a:cubicBezTo>
                  <a:cubicBezTo>
                    <a:pt x="7" y="36"/>
                    <a:pt x="7" y="36"/>
                    <a:pt x="7" y="36"/>
                  </a:cubicBezTo>
                  <a:cubicBezTo>
                    <a:pt x="7" y="21"/>
                    <a:pt x="7" y="21"/>
                    <a:pt x="7" y="21"/>
                  </a:cubicBezTo>
                  <a:cubicBezTo>
                    <a:pt x="11" y="21"/>
                    <a:pt x="11" y="21"/>
                    <a:pt x="11" y="21"/>
                  </a:cubicBezTo>
                  <a:cubicBezTo>
                    <a:pt x="16" y="21"/>
                    <a:pt x="19" y="20"/>
                    <a:pt x="21" y="18"/>
                  </a:cubicBezTo>
                  <a:cubicBezTo>
                    <a:pt x="23" y="17"/>
                    <a:pt x="25" y="14"/>
                    <a:pt x="25" y="11"/>
                  </a:cubicBezTo>
                  <a:cubicBezTo>
                    <a:pt x="25" y="7"/>
                    <a:pt x="23" y="4"/>
                    <a:pt x="21" y="3"/>
                  </a:cubicBez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6182" name="Freeform 37"/>
            <p:cNvSpPr>
              <a:spLocks/>
            </p:cNvSpPr>
            <p:nvPr/>
          </p:nvSpPr>
          <p:spPr bwMode="black">
            <a:xfrm>
              <a:off x="2578" y="2147"/>
              <a:ext cx="56" cy="86"/>
            </a:xfrm>
            <a:custGeom>
              <a:avLst/>
              <a:gdLst>
                <a:gd name="T0" fmla="*/ 189 w 23"/>
                <a:gd name="T1" fmla="*/ 209 h 37"/>
                <a:gd name="T2" fmla="*/ 79 w 23"/>
                <a:gd name="T3" fmla="*/ 132 h 37"/>
                <a:gd name="T4" fmla="*/ 177 w 23"/>
                <a:gd name="T5" fmla="*/ 66 h 37"/>
                <a:gd name="T6" fmla="*/ 287 w 23"/>
                <a:gd name="T7" fmla="*/ 89 h 37"/>
                <a:gd name="T8" fmla="*/ 287 w 23"/>
                <a:gd name="T9" fmla="*/ 28 h 37"/>
                <a:gd name="T10" fmla="*/ 177 w 23"/>
                <a:gd name="T11" fmla="*/ 0 h 37"/>
                <a:gd name="T12" fmla="*/ 0 w 23"/>
                <a:gd name="T13" fmla="*/ 143 h 37"/>
                <a:gd name="T14" fmla="*/ 136 w 23"/>
                <a:gd name="T15" fmla="*/ 270 h 37"/>
                <a:gd name="T16" fmla="*/ 234 w 23"/>
                <a:gd name="T17" fmla="*/ 348 h 37"/>
                <a:gd name="T18" fmla="*/ 136 w 23"/>
                <a:gd name="T19" fmla="*/ 414 h 37"/>
                <a:gd name="T20" fmla="*/ 0 w 23"/>
                <a:gd name="T21" fmla="*/ 393 h 37"/>
                <a:gd name="T22" fmla="*/ 0 w 23"/>
                <a:gd name="T23" fmla="*/ 454 h 37"/>
                <a:gd name="T24" fmla="*/ 127 w 23"/>
                <a:gd name="T25" fmla="*/ 482 h 37"/>
                <a:gd name="T26" fmla="*/ 316 w 23"/>
                <a:gd name="T27" fmla="*/ 348 h 37"/>
                <a:gd name="T28" fmla="*/ 189 w 23"/>
                <a:gd name="T29" fmla="*/ 209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 h="37">
                  <a:moveTo>
                    <a:pt x="14" y="16"/>
                  </a:moveTo>
                  <a:cubicBezTo>
                    <a:pt x="9" y="14"/>
                    <a:pt x="6" y="13"/>
                    <a:pt x="6" y="10"/>
                  </a:cubicBezTo>
                  <a:cubicBezTo>
                    <a:pt x="6" y="8"/>
                    <a:pt x="9" y="5"/>
                    <a:pt x="13" y="5"/>
                  </a:cubicBezTo>
                  <a:cubicBezTo>
                    <a:pt x="16" y="5"/>
                    <a:pt x="19" y="6"/>
                    <a:pt x="21" y="7"/>
                  </a:cubicBezTo>
                  <a:cubicBezTo>
                    <a:pt x="21" y="2"/>
                    <a:pt x="21" y="2"/>
                    <a:pt x="21" y="2"/>
                  </a:cubicBezTo>
                  <a:cubicBezTo>
                    <a:pt x="19" y="1"/>
                    <a:pt x="16" y="0"/>
                    <a:pt x="13" y="0"/>
                  </a:cubicBezTo>
                  <a:cubicBezTo>
                    <a:pt x="5" y="0"/>
                    <a:pt x="0" y="5"/>
                    <a:pt x="0" y="11"/>
                  </a:cubicBezTo>
                  <a:cubicBezTo>
                    <a:pt x="0" y="16"/>
                    <a:pt x="4" y="19"/>
                    <a:pt x="10" y="21"/>
                  </a:cubicBezTo>
                  <a:cubicBezTo>
                    <a:pt x="15" y="23"/>
                    <a:pt x="17" y="24"/>
                    <a:pt x="17" y="27"/>
                  </a:cubicBezTo>
                  <a:cubicBezTo>
                    <a:pt x="17" y="30"/>
                    <a:pt x="14" y="32"/>
                    <a:pt x="10" y="32"/>
                  </a:cubicBezTo>
                  <a:cubicBezTo>
                    <a:pt x="6" y="32"/>
                    <a:pt x="2" y="31"/>
                    <a:pt x="0" y="30"/>
                  </a:cubicBezTo>
                  <a:cubicBezTo>
                    <a:pt x="0" y="35"/>
                    <a:pt x="0" y="35"/>
                    <a:pt x="0" y="35"/>
                  </a:cubicBezTo>
                  <a:cubicBezTo>
                    <a:pt x="2" y="37"/>
                    <a:pt x="6" y="37"/>
                    <a:pt x="9" y="37"/>
                  </a:cubicBezTo>
                  <a:cubicBezTo>
                    <a:pt x="19" y="37"/>
                    <a:pt x="23" y="32"/>
                    <a:pt x="23" y="27"/>
                  </a:cubicBezTo>
                  <a:cubicBezTo>
                    <a:pt x="23" y="21"/>
                    <a:pt x="20" y="18"/>
                    <a:pt x="14" y="16"/>
                  </a:cubicBez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sp>
          <p:nvSpPr>
            <p:cNvPr id="6183" name="Freeform 38"/>
            <p:cNvSpPr>
              <a:spLocks noEditPoints="1"/>
            </p:cNvSpPr>
            <p:nvPr/>
          </p:nvSpPr>
          <p:spPr bwMode="black">
            <a:xfrm>
              <a:off x="3518" y="2200"/>
              <a:ext cx="36" cy="36"/>
            </a:xfrm>
            <a:custGeom>
              <a:avLst/>
              <a:gdLst>
                <a:gd name="T0" fmla="*/ 82 w 15"/>
                <a:gd name="T1" fmla="*/ 98 h 15"/>
                <a:gd name="T2" fmla="*/ 82 w 15"/>
                <a:gd name="T3" fmla="*/ 70 h 15"/>
                <a:gd name="T4" fmla="*/ 110 w 15"/>
                <a:gd name="T5" fmla="*/ 70 h 15"/>
                <a:gd name="T6" fmla="*/ 139 w 15"/>
                <a:gd name="T7" fmla="*/ 82 h 15"/>
                <a:gd name="T8" fmla="*/ 110 w 15"/>
                <a:gd name="T9" fmla="*/ 98 h 15"/>
                <a:gd name="T10" fmla="*/ 82 w 15"/>
                <a:gd name="T11" fmla="*/ 98 h 15"/>
                <a:gd name="T12" fmla="*/ 82 w 15"/>
                <a:gd name="T13" fmla="*/ 110 h 15"/>
                <a:gd name="T14" fmla="*/ 110 w 15"/>
                <a:gd name="T15" fmla="*/ 110 h 15"/>
                <a:gd name="T16" fmla="*/ 139 w 15"/>
                <a:gd name="T17" fmla="*/ 168 h 15"/>
                <a:gd name="T18" fmla="*/ 149 w 15"/>
                <a:gd name="T19" fmla="*/ 168 h 15"/>
                <a:gd name="T20" fmla="*/ 127 w 15"/>
                <a:gd name="T21" fmla="*/ 110 h 15"/>
                <a:gd name="T22" fmla="*/ 149 w 15"/>
                <a:gd name="T23" fmla="*/ 82 h 15"/>
                <a:gd name="T24" fmla="*/ 110 w 15"/>
                <a:gd name="T25" fmla="*/ 58 h 15"/>
                <a:gd name="T26" fmla="*/ 70 w 15"/>
                <a:gd name="T27" fmla="*/ 58 h 15"/>
                <a:gd name="T28" fmla="*/ 70 w 15"/>
                <a:gd name="T29" fmla="*/ 168 h 15"/>
                <a:gd name="T30" fmla="*/ 82 w 15"/>
                <a:gd name="T31" fmla="*/ 168 h 15"/>
                <a:gd name="T32" fmla="*/ 82 w 15"/>
                <a:gd name="T33" fmla="*/ 110 h 15"/>
                <a:gd name="T34" fmla="*/ 110 w 15"/>
                <a:gd name="T35" fmla="*/ 206 h 15"/>
                <a:gd name="T36" fmla="*/ 206 w 15"/>
                <a:gd name="T37" fmla="*/ 110 h 15"/>
                <a:gd name="T38" fmla="*/ 110 w 15"/>
                <a:gd name="T39" fmla="*/ 0 h 15"/>
                <a:gd name="T40" fmla="*/ 0 w 15"/>
                <a:gd name="T41" fmla="*/ 110 h 15"/>
                <a:gd name="T42" fmla="*/ 110 w 15"/>
                <a:gd name="T43" fmla="*/ 206 h 15"/>
                <a:gd name="T44" fmla="*/ 29 w 15"/>
                <a:gd name="T45" fmla="*/ 110 h 15"/>
                <a:gd name="T46" fmla="*/ 110 w 15"/>
                <a:gd name="T47" fmla="*/ 29 h 15"/>
                <a:gd name="T48" fmla="*/ 197 w 15"/>
                <a:gd name="T49" fmla="*/ 110 h 15"/>
                <a:gd name="T50" fmla="*/ 110 w 15"/>
                <a:gd name="T51" fmla="*/ 197 h 15"/>
                <a:gd name="T52" fmla="*/ 29 w 15"/>
                <a:gd name="T53" fmla="*/ 110 h 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 h="15">
                  <a:moveTo>
                    <a:pt x="6" y="7"/>
                  </a:moveTo>
                  <a:cubicBezTo>
                    <a:pt x="6" y="5"/>
                    <a:pt x="6" y="5"/>
                    <a:pt x="6" y="5"/>
                  </a:cubicBezTo>
                  <a:cubicBezTo>
                    <a:pt x="8" y="5"/>
                    <a:pt x="8" y="5"/>
                    <a:pt x="8" y="5"/>
                  </a:cubicBezTo>
                  <a:cubicBezTo>
                    <a:pt x="9" y="5"/>
                    <a:pt x="10" y="5"/>
                    <a:pt x="10" y="6"/>
                  </a:cubicBezTo>
                  <a:cubicBezTo>
                    <a:pt x="10" y="7"/>
                    <a:pt x="9" y="7"/>
                    <a:pt x="8" y="7"/>
                  </a:cubicBezTo>
                  <a:lnTo>
                    <a:pt x="6" y="7"/>
                  </a:lnTo>
                  <a:close/>
                  <a:moveTo>
                    <a:pt x="6" y="8"/>
                  </a:moveTo>
                  <a:cubicBezTo>
                    <a:pt x="8" y="8"/>
                    <a:pt x="8" y="8"/>
                    <a:pt x="8" y="8"/>
                  </a:cubicBezTo>
                  <a:cubicBezTo>
                    <a:pt x="10" y="12"/>
                    <a:pt x="10" y="12"/>
                    <a:pt x="10" y="12"/>
                  </a:cubicBezTo>
                  <a:cubicBezTo>
                    <a:pt x="11" y="12"/>
                    <a:pt x="11" y="12"/>
                    <a:pt x="11" y="12"/>
                  </a:cubicBezTo>
                  <a:cubicBezTo>
                    <a:pt x="9" y="8"/>
                    <a:pt x="9" y="8"/>
                    <a:pt x="9" y="8"/>
                  </a:cubicBezTo>
                  <a:cubicBezTo>
                    <a:pt x="10" y="8"/>
                    <a:pt x="11" y="7"/>
                    <a:pt x="11" y="6"/>
                  </a:cubicBezTo>
                  <a:cubicBezTo>
                    <a:pt x="11" y="4"/>
                    <a:pt x="10" y="4"/>
                    <a:pt x="8" y="4"/>
                  </a:cubicBezTo>
                  <a:cubicBezTo>
                    <a:pt x="5" y="4"/>
                    <a:pt x="5" y="4"/>
                    <a:pt x="5" y="4"/>
                  </a:cubicBezTo>
                  <a:cubicBezTo>
                    <a:pt x="5" y="12"/>
                    <a:pt x="5" y="12"/>
                    <a:pt x="5" y="12"/>
                  </a:cubicBezTo>
                  <a:cubicBezTo>
                    <a:pt x="6" y="12"/>
                    <a:pt x="6" y="12"/>
                    <a:pt x="6" y="12"/>
                  </a:cubicBezTo>
                  <a:lnTo>
                    <a:pt x="6" y="8"/>
                  </a:lnTo>
                  <a:close/>
                  <a:moveTo>
                    <a:pt x="8" y="15"/>
                  </a:moveTo>
                  <a:cubicBezTo>
                    <a:pt x="12" y="15"/>
                    <a:pt x="15" y="12"/>
                    <a:pt x="15" y="8"/>
                  </a:cubicBezTo>
                  <a:cubicBezTo>
                    <a:pt x="15" y="4"/>
                    <a:pt x="12" y="0"/>
                    <a:pt x="8" y="0"/>
                  </a:cubicBezTo>
                  <a:cubicBezTo>
                    <a:pt x="4" y="0"/>
                    <a:pt x="0" y="4"/>
                    <a:pt x="0" y="8"/>
                  </a:cubicBezTo>
                  <a:cubicBezTo>
                    <a:pt x="0" y="12"/>
                    <a:pt x="4" y="15"/>
                    <a:pt x="8" y="15"/>
                  </a:cubicBezTo>
                  <a:close/>
                  <a:moveTo>
                    <a:pt x="2" y="8"/>
                  </a:moveTo>
                  <a:cubicBezTo>
                    <a:pt x="2" y="4"/>
                    <a:pt x="4" y="2"/>
                    <a:pt x="8" y="2"/>
                  </a:cubicBezTo>
                  <a:cubicBezTo>
                    <a:pt x="11" y="2"/>
                    <a:pt x="14" y="4"/>
                    <a:pt x="14" y="8"/>
                  </a:cubicBezTo>
                  <a:cubicBezTo>
                    <a:pt x="14" y="11"/>
                    <a:pt x="11" y="14"/>
                    <a:pt x="8" y="14"/>
                  </a:cubicBezTo>
                  <a:cubicBezTo>
                    <a:pt x="4" y="14"/>
                    <a:pt x="2" y="11"/>
                    <a:pt x="2" y="8"/>
                  </a:cubicBezTo>
                  <a:close/>
                </a:path>
              </a:pathLst>
            </a:custGeom>
            <a:solidFill>
              <a:srgbClr val="216A8B"/>
            </a:solidFill>
            <a:ln w="9525" cap="flat" cmpd="sng">
              <a:noFill/>
              <a:prstDash val="solid"/>
              <a:round/>
              <a:headEnd/>
              <a:tailEnd/>
            </a:ln>
            <a:effectLst/>
          </p:spPr>
          <p:txBody>
            <a:bodyPr wrap="none" anchor="ctr"/>
            <a:lstStyle/>
            <a:p>
              <a:pPr eaLnBrk="1" hangingPunct="1">
                <a:defRPr/>
              </a:pPr>
              <a:endParaRPr lang="en-US">
                <a:solidFill>
                  <a:srgbClr val="000000"/>
                </a:solidFill>
                <a:latin typeface="Arial Narrow" pitchFamily="34" charset="0"/>
                <a:ea typeface="+mn-ea"/>
              </a:endParaRPr>
            </a:p>
          </p:txBody>
        </p:sp>
      </p:grpSp>
      <p:sp>
        <p:nvSpPr>
          <p:cNvPr id="6150" name="Rectangle 41"/>
          <p:cNvSpPr>
            <a:spLocks noChangeArrowheads="1"/>
          </p:cNvSpPr>
          <p:nvPr userDrawn="1"/>
        </p:nvSpPr>
        <p:spPr bwMode="gray">
          <a:xfrm flipV="1">
            <a:off x="0" y="-129897"/>
            <a:ext cx="9144000" cy="369332"/>
          </a:xfrm>
          <a:prstGeom prst="rect">
            <a:avLst/>
          </a:prstGeom>
          <a:solidFill>
            <a:srgbClr val="7D3815"/>
          </a:solidFill>
          <a:ln w="9525" algn="ctr">
            <a:noFill/>
            <a:miter lim="800000"/>
            <a:headEnd/>
            <a:tailEnd/>
          </a:ln>
          <a:effectLst/>
        </p:spPr>
        <p:txBody>
          <a:bodyPr anchor="ctr">
            <a:spAutoFit/>
          </a:bodyPr>
          <a:lstStyle/>
          <a:p>
            <a:pPr eaLnBrk="1" hangingPunct="1">
              <a:defRPr/>
            </a:pPr>
            <a:endParaRPr lang="en-US">
              <a:solidFill>
                <a:srgbClr val="000000"/>
              </a:solidFill>
              <a:latin typeface="Arial Narrow" pitchFamily="34" charset="0"/>
              <a:ea typeface="+mn-ea"/>
            </a:endParaRPr>
          </a:p>
        </p:txBody>
      </p:sp>
      <p:sp>
        <p:nvSpPr>
          <p:cNvPr id="1581098" name="Rectangle 42"/>
          <p:cNvSpPr>
            <a:spLocks noGrp="1" noChangeArrowheads="1"/>
          </p:cNvSpPr>
          <p:nvPr>
            <p:ph type="ftr" sz="quarter" idx="3"/>
          </p:nvPr>
        </p:nvSpPr>
        <p:spPr bwMode="gray">
          <a:xfrm>
            <a:off x="1428750" y="6477000"/>
            <a:ext cx="4019550" cy="230832"/>
          </a:xfrm>
          <a:prstGeom prst="rect">
            <a:avLst/>
          </a:prstGeom>
          <a:noFill/>
          <a:ln>
            <a:noFill/>
          </a:ln>
          <a:effectLst/>
          <a:extLst/>
        </p:spPr>
        <p:txBody>
          <a:bodyPr vert="horz" wrap="square" lIns="91440" tIns="45720" rIns="91440" bIns="45720" numCol="1" anchor="t" anchorCtr="0" compatLnSpc="1">
            <a:prstTxWarp prst="textNoShape">
              <a:avLst/>
            </a:prstTxWarp>
            <a:spAutoFit/>
          </a:bodyPr>
          <a:lstStyle>
            <a:lvl1pPr>
              <a:defRPr sz="900">
                <a:solidFill>
                  <a:srgbClr val="AAB198"/>
                </a:solidFill>
                <a:cs typeface="+mn-cs"/>
              </a:defRPr>
            </a:lvl1pPr>
          </a:lstStyle>
          <a:p>
            <a:pPr eaLnBrk="1" hangingPunct="1">
              <a:defRPr/>
            </a:pPr>
            <a:r>
              <a:rPr lang="en-US">
                <a:latin typeface="Arial Narrow" pitchFamily="34" charset="0"/>
                <a:ea typeface="+mn-ea"/>
              </a:rPr>
              <a:t>|     © 2011 Kaiser Foundation Health Plan, Inc. For internal use only.</a:t>
            </a:r>
          </a:p>
        </p:txBody>
      </p:sp>
      <p:sp>
        <p:nvSpPr>
          <p:cNvPr id="1581099" name="Rectangle 43"/>
          <p:cNvSpPr>
            <a:spLocks noGrp="1" noChangeArrowheads="1"/>
          </p:cNvSpPr>
          <p:nvPr>
            <p:ph type="dt" sz="half" idx="2"/>
          </p:nvPr>
        </p:nvSpPr>
        <p:spPr bwMode="gray">
          <a:xfrm>
            <a:off x="457200" y="6477000"/>
            <a:ext cx="1276350" cy="230832"/>
          </a:xfrm>
          <a:prstGeom prst="rect">
            <a:avLst/>
          </a:prstGeom>
          <a:noFill/>
          <a:ln>
            <a:noFill/>
          </a:ln>
          <a:effectLst/>
          <a:extLst/>
        </p:spPr>
        <p:txBody>
          <a:bodyPr vert="horz" wrap="square" lIns="91440" tIns="45720" rIns="91440" bIns="45720" numCol="1" anchor="t" anchorCtr="0" compatLnSpc="1">
            <a:prstTxWarp prst="textNoShape">
              <a:avLst/>
            </a:prstTxWarp>
            <a:spAutoFit/>
          </a:bodyPr>
          <a:lstStyle>
            <a:lvl1pPr>
              <a:defRPr sz="900">
                <a:solidFill>
                  <a:srgbClr val="AAB198"/>
                </a:solidFill>
                <a:cs typeface="+mn-cs"/>
              </a:defRPr>
            </a:lvl1pPr>
          </a:lstStyle>
          <a:p>
            <a:pPr eaLnBrk="1" hangingPunct="1">
              <a:defRPr/>
            </a:pPr>
            <a:fld id="{1D8BC27F-3A33-4571-8D5E-0BA5DF91EB73}" type="datetime4">
              <a:rPr lang="en-US">
                <a:latin typeface="Arial Narrow" pitchFamily="34" charset="0"/>
                <a:ea typeface="+mn-ea"/>
              </a:rPr>
              <a:pPr eaLnBrk="1" hangingPunct="1">
                <a:defRPr/>
              </a:pPr>
              <a:t>February 22, 2016</a:t>
            </a:fld>
            <a:endParaRPr lang="en-US">
              <a:latin typeface="Arial Narrow" pitchFamily="34" charset="0"/>
              <a:ea typeface="+mn-ea"/>
            </a:endParaRPr>
          </a:p>
        </p:txBody>
      </p:sp>
    </p:spTree>
    <p:extLst>
      <p:ext uri="{BB962C8B-B14F-4D97-AF65-F5344CB8AC3E}">
        <p14:creationId xmlns:p14="http://schemas.microsoft.com/office/powerpoint/2010/main" val="1015272177"/>
      </p:ext>
    </p:extLst>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 id="2147484172" r:id="rId10"/>
    <p:sldLayoutId id="2147484173" r:id="rId11"/>
  </p:sldLayoutIdLst>
  <p:timing>
    <p:tnLst>
      <p:par>
        <p:cTn id="1" dur="indefinite" restart="never" nodeType="tmRoot"/>
      </p:par>
    </p:tnLst>
  </p:timing>
  <p:hf hdr="0"/>
  <p:txStyles>
    <p:titleStyle>
      <a:lvl1pPr algn="l" rtl="0" eaLnBrk="0" fontAlgn="base" hangingPunct="0">
        <a:lnSpc>
          <a:spcPct val="90000"/>
        </a:lnSpc>
        <a:spcBef>
          <a:spcPct val="0"/>
        </a:spcBef>
        <a:spcAft>
          <a:spcPct val="0"/>
        </a:spcAft>
        <a:defRPr sz="3400" b="1">
          <a:solidFill>
            <a:srgbClr val="7D3815"/>
          </a:solidFill>
          <a:latin typeface="+mj-lt"/>
          <a:ea typeface="+mj-ea"/>
          <a:cs typeface="+mj-cs"/>
        </a:defRPr>
      </a:lvl1pPr>
      <a:lvl2pPr algn="l" rtl="0" eaLnBrk="0" fontAlgn="base" hangingPunct="0">
        <a:lnSpc>
          <a:spcPct val="90000"/>
        </a:lnSpc>
        <a:spcBef>
          <a:spcPct val="0"/>
        </a:spcBef>
        <a:spcAft>
          <a:spcPct val="0"/>
        </a:spcAft>
        <a:defRPr sz="3400" b="1">
          <a:solidFill>
            <a:srgbClr val="7D3815"/>
          </a:solidFill>
          <a:latin typeface="Arial Narrow" pitchFamily="34" charset="0"/>
          <a:cs typeface="Arial" charset="0"/>
        </a:defRPr>
      </a:lvl2pPr>
      <a:lvl3pPr algn="l" rtl="0" eaLnBrk="0" fontAlgn="base" hangingPunct="0">
        <a:lnSpc>
          <a:spcPct val="90000"/>
        </a:lnSpc>
        <a:spcBef>
          <a:spcPct val="0"/>
        </a:spcBef>
        <a:spcAft>
          <a:spcPct val="0"/>
        </a:spcAft>
        <a:defRPr sz="3400" b="1">
          <a:solidFill>
            <a:srgbClr val="7D3815"/>
          </a:solidFill>
          <a:latin typeface="Arial Narrow" pitchFamily="34" charset="0"/>
          <a:cs typeface="Arial" charset="0"/>
        </a:defRPr>
      </a:lvl3pPr>
      <a:lvl4pPr algn="l" rtl="0" eaLnBrk="0" fontAlgn="base" hangingPunct="0">
        <a:lnSpc>
          <a:spcPct val="90000"/>
        </a:lnSpc>
        <a:spcBef>
          <a:spcPct val="0"/>
        </a:spcBef>
        <a:spcAft>
          <a:spcPct val="0"/>
        </a:spcAft>
        <a:defRPr sz="3400" b="1">
          <a:solidFill>
            <a:srgbClr val="7D3815"/>
          </a:solidFill>
          <a:latin typeface="Arial Narrow" pitchFamily="34" charset="0"/>
          <a:cs typeface="Arial" charset="0"/>
        </a:defRPr>
      </a:lvl4pPr>
      <a:lvl5pPr algn="l" rtl="0" eaLnBrk="0" fontAlgn="base" hangingPunct="0">
        <a:lnSpc>
          <a:spcPct val="90000"/>
        </a:lnSpc>
        <a:spcBef>
          <a:spcPct val="0"/>
        </a:spcBef>
        <a:spcAft>
          <a:spcPct val="0"/>
        </a:spcAft>
        <a:defRPr sz="3400" b="1">
          <a:solidFill>
            <a:srgbClr val="7D3815"/>
          </a:solidFill>
          <a:latin typeface="Arial Narrow" pitchFamily="34" charset="0"/>
          <a:cs typeface="Arial" charset="0"/>
        </a:defRPr>
      </a:lvl5pPr>
      <a:lvl6pPr marL="457200" algn="l" rtl="0" fontAlgn="base">
        <a:lnSpc>
          <a:spcPct val="90000"/>
        </a:lnSpc>
        <a:spcBef>
          <a:spcPct val="0"/>
        </a:spcBef>
        <a:spcAft>
          <a:spcPct val="0"/>
        </a:spcAft>
        <a:defRPr sz="3400" b="1">
          <a:solidFill>
            <a:srgbClr val="7D3815"/>
          </a:solidFill>
          <a:latin typeface="Arial Narrow" pitchFamily="34" charset="0"/>
          <a:cs typeface="Arial" charset="0"/>
        </a:defRPr>
      </a:lvl6pPr>
      <a:lvl7pPr marL="914400" algn="l" rtl="0" fontAlgn="base">
        <a:lnSpc>
          <a:spcPct val="90000"/>
        </a:lnSpc>
        <a:spcBef>
          <a:spcPct val="0"/>
        </a:spcBef>
        <a:spcAft>
          <a:spcPct val="0"/>
        </a:spcAft>
        <a:defRPr sz="3400" b="1">
          <a:solidFill>
            <a:srgbClr val="7D3815"/>
          </a:solidFill>
          <a:latin typeface="Arial Narrow" pitchFamily="34" charset="0"/>
          <a:cs typeface="Arial" charset="0"/>
        </a:defRPr>
      </a:lvl7pPr>
      <a:lvl8pPr marL="1371600" algn="l" rtl="0" fontAlgn="base">
        <a:lnSpc>
          <a:spcPct val="90000"/>
        </a:lnSpc>
        <a:spcBef>
          <a:spcPct val="0"/>
        </a:spcBef>
        <a:spcAft>
          <a:spcPct val="0"/>
        </a:spcAft>
        <a:defRPr sz="3400" b="1">
          <a:solidFill>
            <a:srgbClr val="7D3815"/>
          </a:solidFill>
          <a:latin typeface="Arial Narrow" pitchFamily="34" charset="0"/>
          <a:cs typeface="Arial" charset="0"/>
        </a:defRPr>
      </a:lvl8pPr>
      <a:lvl9pPr marL="1828800" algn="l" rtl="0" fontAlgn="base">
        <a:lnSpc>
          <a:spcPct val="90000"/>
        </a:lnSpc>
        <a:spcBef>
          <a:spcPct val="0"/>
        </a:spcBef>
        <a:spcAft>
          <a:spcPct val="0"/>
        </a:spcAft>
        <a:defRPr sz="3400" b="1">
          <a:solidFill>
            <a:srgbClr val="7D3815"/>
          </a:solidFill>
          <a:latin typeface="Arial Narrow" pitchFamily="34" charset="0"/>
          <a:cs typeface="Arial" charset="0"/>
        </a:defRPr>
      </a:lvl9pPr>
    </p:titleStyle>
    <p:bodyStyle>
      <a:lvl1pPr marL="285750" indent="-285750" algn="l" rtl="0" eaLnBrk="0" fontAlgn="base" hangingPunct="0">
        <a:lnSpc>
          <a:spcPct val="95000"/>
        </a:lnSpc>
        <a:spcBef>
          <a:spcPct val="35000"/>
        </a:spcBef>
        <a:spcAft>
          <a:spcPct val="0"/>
        </a:spcAft>
        <a:buClr>
          <a:schemeClr val="folHlink"/>
        </a:buClr>
        <a:buFont typeface="Wingdings" pitchFamily="2" charset="2"/>
        <a:buChar char="§"/>
        <a:defRPr sz="2400">
          <a:solidFill>
            <a:schemeClr val="tx1"/>
          </a:solidFill>
          <a:latin typeface="+mn-lt"/>
          <a:ea typeface="+mn-ea"/>
          <a:cs typeface="+mn-cs"/>
        </a:defRPr>
      </a:lvl1pPr>
      <a:lvl2pPr marL="742950" indent="-285750" algn="l" rtl="0" eaLnBrk="0" fontAlgn="base" hangingPunct="0">
        <a:lnSpc>
          <a:spcPct val="95000"/>
        </a:lnSpc>
        <a:spcBef>
          <a:spcPct val="35000"/>
        </a:spcBef>
        <a:spcAft>
          <a:spcPct val="0"/>
        </a:spcAft>
        <a:buClr>
          <a:schemeClr val="folHlink"/>
        </a:buClr>
        <a:buFont typeface="Arial" charset="0"/>
        <a:buChar char="–"/>
        <a:defRPr sz="2000">
          <a:solidFill>
            <a:schemeClr val="tx1"/>
          </a:solidFill>
          <a:latin typeface="+mn-lt"/>
          <a:cs typeface="+mn-cs"/>
        </a:defRPr>
      </a:lvl2pPr>
      <a:lvl3pPr marL="1143000" indent="-228600" algn="l" rtl="0" eaLnBrk="0" fontAlgn="base" hangingPunct="0">
        <a:lnSpc>
          <a:spcPct val="95000"/>
        </a:lnSpc>
        <a:spcBef>
          <a:spcPct val="35000"/>
        </a:spcBef>
        <a:spcAft>
          <a:spcPct val="0"/>
        </a:spcAft>
        <a:buClr>
          <a:schemeClr val="folHlink"/>
        </a:buClr>
        <a:buFont typeface="Wingdings" pitchFamily="2" charset="2"/>
        <a:buChar char="§"/>
        <a:defRPr>
          <a:solidFill>
            <a:schemeClr val="tx1"/>
          </a:solidFill>
          <a:latin typeface="+mn-lt"/>
          <a:cs typeface="+mn-cs"/>
        </a:defRPr>
      </a:lvl3pPr>
      <a:lvl4pPr marL="1600200" indent="-228600" algn="l" rtl="0" eaLnBrk="0" fontAlgn="base" hangingPunct="0">
        <a:lnSpc>
          <a:spcPct val="95000"/>
        </a:lnSpc>
        <a:spcBef>
          <a:spcPct val="35000"/>
        </a:spcBef>
        <a:spcAft>
          <a:spcPct val="0"/>
        </a:spcAft>
        <a:buClr>
          <a:schemeClr val="folHlink"/>
        </a:buClr>
        <a:buChar char="–"/>
        <a:defRPr sz="1600">
          <a:solidFill>
            <a:schemeClr val="tx1"/>
          </a:solidFill>
          <a:latin typeface="+mn-lt"/>
          <a:cs typeface="+mn-cs"/>
        </a:defRPr>
      </a:lvl4pPr>
      <a:lvl5pPr marL="2057400" indent="-228600" algn="l" rtl="0" eaLnBrk="0" fontAlgn="base" hangingPunct="0">
        <a:lnSpc>
          <a:spcPct val="95000"/>
        </a:lnSpc>
        <a:spcBef>
          <a:spcPct val="35000"/>
        </a:spcBef>
        <a:spcAft>
          <a:spcPct val="0"/>
        </a:spcAft>
        <a:buClr>
          <a:schemeClr val="folHlink"/>
        </a:buClr>
        <a:buChar char="»"/>
        <a:defRPr sz="1600">
          <a:solidFill>
            <a:schemeClr val="tx1"/>
          </a:solidFill>
          <a:latin typeface="+mn-lt"/>
          <a:cs typeface="+mn-cs"/>
        </a:defRPr>
      </a:lvl5pPr>
      <a:lvl6pPr marL="2514600" indent="-228600" algn="l" rtl="0" fontAlgn="base">
        <a:lnSpc>
          <a:spcPct val="95000"/>
        </a:lnSpc>
        <a:spcBef>
          <a:spcPct val="35000"/>
        </a:spcBef>
        <a:spcAft>
          <a:spcPct val="0"/>
        </a:spcAft>
        <a:buClr>
          <a:schemeClr val="folHlink"/>
        </a:buClr>
        <a:buChar char="»"/>
        <a:defRPr sz="1600">
          <a:solidFill>
            <a:schemeClr val="tx1"/>
          </a:solidFill>
          <a:latin typeface="+mn-lt"/>
          <a:cs typeface="+mn-cs"/>
        </a:defRPr>
      </a:lvl6pPr>
      <a:lvl7pPr marL="2971800" indent="-228600" algn="l" rtl="0" fontAlgn="base">
        <a:lnSpc>
          <a:spcPct val="95000"/>
        </a:lnSpc>
        <a:spcBef>
          <a:spcPct val="35000"/>
        </a:spcBef>
        <a:spcAft>
          <a:spcPct val="0"/>
        </a:spcAft>
        <a:buClr>
          <a:schemeClr val="folHlink"/>
        </a:buClr>
        <a:buChar char="»"/>
        <a:defRPr sz="1600">
          <a:solidFill>
            <a:schemeClr val="tx1"/>
          </a:solidFill>
          <a:latin typeface="+mn-lt"/>
          <a:cs typeface="+mn-cs"/>
        </a:defRPr>
      </a:lvl7pPr>
      <a:lvl8pPr marL="3429000" indent="-228600" algn="l" rtl="0" fontAlgn="base">
        <a:lnSpc>
          <a:spcPct val="95000"/>
        </a:lnSpc>
        <a:spcBef>
          <a:spcPct val="35000"/>
        </a:spcBef>
        <a:spcAft>
          <a:spcPct val="0"/>
        </a:spcAft>
        <a:buClr>
          <a:schemeClr val="folHlink"/>
        </a:buClr>
        <a:buChar char="»"/>
        <a:defRPr sz="1600">
          <a:solidFill>
            <a:schemeClr val="tx1"/>
          </a:solidFill>
          <a:latin typeface="+mn-lt"/>
          <a:cs typeface="+mn-cs"/>
        </a:defRPr>
      </a:lvl8pPr>
      <a:lvl9pPr marL="3886200" indent="-228600" algn="l" rtl="0" fontAlgn="base">
        <a:lnSpc>
          <a:spcPct val="95000"/>
        </a:lnSpc>
        <a:spcBef>
          <a:spcPct val="35000"/>
        </a:spcBef>
        <a:spcAft>
          <a:spcPct val="0"/>
        </a:spcAft>
        <a:buClr>
          <a:schemeClr val="folHlink"/>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35F7B40D-70D1-45AB-B869-F1556F3226EA}" type="datetimeFigureOut">
              <a:rPr lang="en-US" smtClean="0">
                <a:solidFill>
                  <a:prstClr val="black">
                    <a:tint val="75000"/>
                  </a:prstClr>
                </a:solidFill>
                <a:latin typeface="Calibri"/>
                <a:ea typeface="+mn-ea"/>
              </a:rPr>
              <a:pPr eaLnBrk="1" fontAlgn="auto" hangingPunct="1">
                <a:spcBef>
                  <a:spcPts val="0"/>
                </a:spcBef>
                <a:spcAft>
                  <a:spcPts val="0"/>
                </a:spcAft>
              </a:pPr>
              <a:t>2/22/2016</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09F8DFC1-F1BD-4E47-A481-910164C1871F}" type="slidenum">
              <a:rPr lang="en-US" smtClean="0">
                <a:solidFill>
                  <a:prstClr val="black">
                    <a:tint val="75000"/>
                  </a:prstClr>
                </a:solidFill>
                <a:latin typeface="Calibri"/>
                <a:ea typeface="+mn-ea"/>
              </a:rPr>
              <a:pPr eaLnBrk="1" fontAlgn="auto" hangingPunct="1">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3734139698"/>
      </p:ext>
    </p:extLst>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524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28600" y="1295400"/>
            <a:ext cx="8763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1" descr="pp_mc&amp;whlb-womens_sub-01.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2" descr="pp_mc&amp;whlb-gen_sub-01.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6674765"/>
      </p:ext>
    </p:extLst>
  </p:cSld>
  <p:clrMap bg1="lt1" tx1="dk1" bg2="lt2" tx2="dk2" accent1="accent1" accent2="accent2" accent3="accent3" accent4="accent4" accent5="accent5" accent6="accent6" hlink="hlink" folHlink="folHlink"/>
  <p:sldLayoutIdLst>
    <p:sldLayoutId id="2147484199" r:id="rId1"/>
    <p:sldLayoutId id="2147484200"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Lst>
  <p:txStyles>
    <p:titleStyle>
      <a:lvl1pPr algn="l" rtl="0" eaLnBrk="0" fontAlgn="base" hangingPunct="0">
        <a:spcBef>
          <a:spcPct val="0"/>
        </a:spcBef>
        <a:spcAft>
          <a:spcPct val="0"/>
        </a:spcAft>
        <a:defRPr sz="3800">
          <a:solidFill>
            <a:schemeClr val="bg1"/>
          </a:solidFill>
          <a:latin typeface="+mj-lt"/>
          <a:ea typeface="MS PGothic" panose="020B0600070205080204" pitchFamily="34" charset="-128"/>
          <a:cs typeface="+mj-cs"/>
        </a:defRPr>
      </a:lvl1pPr>
      <a:lvl2pPr algn="l" rtl="0" eaLnBrk="0" fontAlgn="base" hangingPunct="0">
        <a:spcBef>
          <a:spcPct val="0"/>
        </a:spcBef>
        <a:spcAft>
          <a:spcPct val="0"/>
        </a:spcAft>
        <a:defRPr sz="3800">
          <a:solidFill>
            <a:schemeClr val="bg1"/>
          </a:solidFill>
          <a:latin typeface="Century Gothic" charset="0"/>
          <a:ea typeface="MS PGothic" panose="020B0600070205080204" pitchFamily="34" charset="-128"/>
          <a:cs typeface="ＭＳ Ｐゴシック" charset="0"/>
        </a:defRPr>
      </a:lvl2pPr>
      <a:lvl3pPr algn="l" rtl="0" eaLnBrk="0" fontAlgn="base" hangingPunct="0">
        <a:spcBef>
          <a:spcPct val="0"/>
        </a:spcBef>
        <a:spcAft>
          <a:spcPct val="0"/>
        </a:spcAft>
        <a:defRPr sz="3800">
          <a:solidFill>
            <a:schemeClr val="bg1"/>
          </a:solidFill>
          <a:latin typeface="Century Gothic" charset="0"/>
          <a:ea typeface="MS PGothic" panose="020B0600070205080204" pitchFamily="34" charset="-128"/>
          <a:cs typeface="ＭＳ Ｐゴシック" charset="0"/>
        </a:defRPr>
      </a:lvl3pPr>
      <a:lvl4pPr algn="l" rtl="0" eaLnBrk="0" fontAlgn="base" hangingPunct="0">
        <a:spcBef>
          <a:spcPct val="0"/>
        </a:spcBef>
        <a:spcAft>
          <a:spcPct val="0"/>
        </a:spcAft>
        <a:defRPr sz="3800">
          <a:solidFill>
            <a:schemeClr val="bg1"/>
          </a:solidFill>
          <a:latin typeface="Century Gothic" charset="0"/>
          <a:ea typeface="MS PGothic" panose="020B0600070205080204" pitchFamily="34" charset="-128"/>
          <a:cs typeface="ＭＳ Ｐゴシック" charset="0"/>
        </a:defRPr>
      </a:lvl4pPr>
      <a:lvl5pPr algn="l" rtl="0" eaLnBrk="0" fontAlgn="base" hangingPunct="0">
        <a:spcBef>
          <a:spcPct val="0"/>
        </a:spcBef>
        <a:spcAft>
          <a:spcPct val="0"/>
        </a:spcAft>
        <a:defRPr sz="3800">
          <a:solidFill>
            <a:schemeClr val="bg1"/>
          </a:solidFill>
          <a:latin typeface="Century Gothic" charset="0"/>
          <a:ea typeface="MS PGothic" panose="020B0600070205080204" pitchFamily="34" charset="-128"/>
          <a:cs typeface="ＭＳ Ｐゴシック" charset="0"/>
        </a:defRPr>
      </a:lvl5pPr>
      <a:lvl6pPr marL="457200" algn="l" rtl="0" fontAlgn="base">
        <a:spcBef>
          <a:spcPct val="0"/>
        </a:spcBef>
        <a:spcAft>
          <a:spcPct val="0"/>
        </a:spcAft>
        <a:defRPr sz="3800">
          <a:solidFill>
            <a:schemeClr val="bg1"/>
          </a:solidFill>
          <a:latin typeface="Century Gothic" charset="0"/>
          <a:ea typeface="ＭＳ Ｐゴシック" charset="0"/>
          <a:cs typeface="ＭＳ Ｐゴシック" charset="0"/>
        </a:defRPr>
      </a:lvl6pPr>
      <a:lvl7pPr marL="914400" algn="l" rtl="0" fontAlgn="base">
        <a:spcBef>
          <a:spcPct val="0"/>
        </a:spcBef>
        <a:spcAft>
          <a:spcPct val="0"/>
        </a:spcAft>
        <a:defRPr sz="3800">
          <a:solidFill>
            <a:schemeClr val="bg1"/>
          </a:solidFill>
          <a:latin typeface="Century Gothic" charset="0"/>
          <a:ea typeface="ＭＳ Ｐゴシック" charset="0"/>
          <a:cs typeface="ＭＳ Ｐゴシック" charset="0"/>
        </a:defRPr>
      </a:lvl7pPr>
      <a:lvl8pPr marL="1371600" algn="l" rtl="0" fontAlgn="base">
        <a:spcBef>
          <a:spcPct val="0"/>
        </a:spcBef>
        <a:spcAft>
          <a:spcPct val="0"/>
        </a:spcAft>
        <a:defRPr sz="3800">
          <a:solidFill>
            <a:schemeClr val="bg1"/>
          </a:solidFill>
          <a:latin typeface="Century Gothic" charset="0"/>
          <a:ea typeface="ＭＳ Ｐゴシック" charset="0"/>
          <a:cs typeface="ＭＳ Ｐゴシック" charset="0"/>
        </a:defRPr>
      </a:lvl8pPr>
      <a:lvl9pPr marL="1828800" algn="l" rtl="0" fontAlgn="base">
        <a:spcBef>
          <a:spcPct val="0"/>
        </a:spcBef>
        <a:spcAft>
          <a:spcPct val="0"/>
        </a:spcAft>
        <a:defRPr sz="3800">
          <a:solidFill>
            <a:schemeClr val="bg1"/>
          </a:solidFill>
          <a:latin typeface="Century Gothic"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rgbClr val="003363"/>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rgbClr val="003363"/>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Char char="•"/>
        <a:defRPr sz="2400">
          <a:solidFill>
            <a:srgbClr val="003363"/>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Char char="–"/>
        <a:defRPr sz="2000">
          <a:solidFill>
            <a:srgbClr val="003363"/>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Char char="»"/>
        <a:defRPr sz="2000">
          <a:solidFill>
            <a:srgbClr val="003363"/>
          </a:solidFill>
          <a:latin typeface="+mn-lt"/>
          <a:ea typeface="MS PGothic" panose="020B0600070205080204" pitchFamily="34" charset="-128"/>
          <a:cs typeface="+mn-cs"/>
        </a:defRPr>
      </a:lvl5pPr>
      <a:lvl6pPr marL="2514600" indent="-228600" algn="l" rtl="0" fontAlgn="base">
        <a:spcBef>
          <a:spcPct val="20000"/>
        </a:spcBef>
        <a:spcAft>
          <a:spcPct val="0"/>
        </a:spcAft>
        <a:buChar char="»"/>
        <a:defRPr sz="2000">
          <a:solidFill>
            <a:srgbClr val="003363"/>
          </a:solidFill>
          <a:latin typeface="+mn-lt"/>
          <a:ea typeface="+mn-ea"/>
          <a:cs typeface="+mn-cs"/>
        </a:defRPr>
      </a:lvl6pPr>
      <a:lvl7pPr marL="2971800" indent="-228600" algn="l" rtl="0" fontAlgn="base">
        <a:spcBef>
          <a:spcPct val="20000"/>
        </a:spcBef>
        <a:spcAft>
          <a:spcPct val="0"/>
        </a:spcAft>
        <a:buChar char="»"/>
        <a:defRPr sz="2000">
          <a:solidFill>
            <a:srgbClr val="003363"/>
          </a:solidFill>
          <a:latin typeface="+mn-lt"/>
          <a:ea typeface="+mn-ea"/>
          <a:cs typeface="+mn-cs"/>
        </a:defRPr>
      </a:lvl7pPr>
      <a:lvl8pPr marL="3429000" indent="-228600" algn="l" rtl="0" fontAlgn="base">
        <a:spcBef>
          <a:spcPct val="20000"/>
        </a:spcBef>
        <a:spcAft>
          <a:spcPct val="0"/>
        </a:spcAft>
        <a:buChar char="»"/>
        <a:defRPr sz="2000">
          <a:solidFill>
            <a:srgbClr val="003363"/>
          </a:solidFill>
          <a:latin typeface="+mn-lt"/>
          <a:ea typeface="+mn-ea"/>
          <a:cs typeface="+mn-cs"/>
        </a:defRPr>
      </a:lvl8pPr>
      <a:lvl9pPr marL="3886200" indent="-228600" algn="l" rtl="0" fontAlgn="base">
        <a:spcBef>
          <a:spcPct val="20000"/>
        </a:spcBef>
        <a:spcAft>
          <a:spcPct val="0"/>
        </a:spcAft>
        <a:buChar char="»"/>
        <a:defRPr sz="2000">
          <a:solidFill>
            <a:srgbClr val="003363"/>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57.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5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advocatehealth.com/immc/" TargetMode="External"/><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advocatehealth.com/immc/" TargetMode="Externa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advocatehealth.com/immc/" TargetMode="External"/><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advocatehealth.com/immc/" TargetMode="External"/><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advocatehealth.com/immc/" TargetMode="Externa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advocatehealth.com/immc/" TargetMode="External"/><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advocatehealth.com/immc/" TargetMode="External"/><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info@ilpqc.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image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1" y="304800"/>
            <a:ext cx="321468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Subtitle 2"/>
          <p:cNvSpPr>
            <a:spLocks noGrp="1"/>
          </p:cNvSpPr>
          <p:nvPr>
            <p:ph type="subTitle" idx="1"/>
          </p:nvPr>
        </p:nvSpPr>
        <p:spPr>
          <a:xfrm>
            <a:off x="3200400" y="4191000"/>
            <a:ext cx="5410200" cy="1295400"/>
          </a:xfrm>
        </p:spPr>
        <p:txBody>
          <a:bodyPr/>
          <a:lstStyle/>
          <a:p>
            <a:pPr eaLnBrk="1" hangingPunct="1">
              <a:buFont typeface="Wingdings 2" pitchFamily="18" charset="2"/>
              <a:buNone/>
            </a:pPr>
            <a:r>
              <a:rPr lang="en-US" altLang="en-US" sz="2000" dirty="0" smtClean="0">
                <a:solidFill>
                  <a:srgbClr val="898989"/>
                </a:solidFill>
              </a:rPr>
              <a:t>February 22, 2016</a:t>
            </a:r>
          </a:p>
          <a:p>
            <a:pPr eaLnBrk="1" hangingPunct="1">
              <a:buFont typeface="Wingdings 2" pitchFamily="18" charset="2"/>
              <a:buNone/>
            </a:pPr>
            <a:r>
              <a:rPr lang="en-US" altLang="en-US" sz="2000" dirty="0" smtClean="0">
                <a:solidFill>
                  <a:srgbClr val="898989"/>
                </a:solidFill>
              </a:rPr>
              <a:t>12:30 – 1:30 pm</a:t>
            </a:r>
          </a:p>
        </p:txBody>
      </p:sp>
      <p:sp>
        <p:nvSpPr>
          <p:cNvPr id="15364" name="Title 1"/>
          <p:cNvSpPr>
            <a:spLocks noGrp="1"/>
          </p:cNvSpPr>
          <p:nvPr>
            <p:ph type="ctrTitle"/>
          </p:nvPr>
        </p:nvSpPr>
        <p:spPr>
          <a:xfrm>
            <a:off x="3276600" y="2057409"/>
            <a:ext cx="5638800" cy="1622425"/>
          </a:xfrm>
        </p:spPr>
        <p:txBody>
          <a:bodyPr/>
          <a:lstStyle/>
          <a:p>
            <a:pPr eaLnBrk="1" hangingPunct="1"/>
            <a:r>
              <a:rPr lang="en-US" sz="3600" b="1" dirty="0" smtClean="0">
                <a:solidFill>
                  <a:srgbClr val="004990"/>
                </a:solidFill>
                <a:latin typeface="Goudy Old Style" panose="02020502050305020303" pitchFamily="18" charset="0"/>
              </a:rPr>
              <a:t>Maternal Hypertension Initiative: </a:t>
            </a:r>
            <a:br>
              <a:rPr lang="en-US" sz="3600" b="1" dirty="0" smtClean="0">
                <a:solidFill>
                  <a:srgbClr val="004990"/>
                </a:solidFill>
                <a:latin typeface="Goudy Old Style" panose="02020502050305020303" pitchFamily="18" charset="0"/>
              </a:rPr>
            </a:br>
            <a:r>
              <a:rPr lang="en-US" sz="3600" b="1" dirty="0" smtClean="0">
                <a:solidFill>
                  <a:srgbClr val="004990"/>
                </a:solidFill>
                <a:latin typeface="Goudy Old Style" panose="02020502050305020303" pitchFamily="18" charset="0"/>
              </a:rPr>
              <a:t>Wave 1 Teams Call</a:t>
            </a:r>
            <a:endParaRPr lang="en-US" altLang="en-US" sz="3600" b="1" dirty="0">
              <a:solidFill>
                <a:srgbClr val="004990"/>
              </a:solidFill>
              <a:latin typeface="Goudy Old Style" panose="02020502050305020303" pitchFamily="18" charset="0"/>
            </a:endParaRPr>
          </a:p>
        </p:txBody>
      </p:sp>
    </p:spTree>
    <p:extLst>
      <p:ext uri="{BB962C8B-B14F-4D97-AF65-F5344CB8AC3E}">
        <p14:creationId xmlns:p14="http://schemas.microsoft.com/office/powerpoint/2010/main" val="3052887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2"/>
          <p:cNvSpPr>
            <a:spLocks noGrp="1"/>
          </p:cNvSpPr>
          <p:nvPr>
            <p:ph type="sldNum" sz="quarter" idx="10"/>
          </p:nvPr>
        </p:nvSpPr>
        <p:spPr>
          <a:ln algn="ctr">
            <a:miter lim="800000"/>
            <a:headEnd/>
            <a:tailEnd/>
          </a:ln>
        </p:spPr>
        <p:txBody>
          <a:bodyPr/>
          <a:lstStyle/>
          <a:p>
            <a:pPr>
              <a:defRPr/>
            </a:pPr>
            <a:fld id="{76FF42BF-F76C-4540-BEB6-D5FE53397434}" type="slidenum">
              <a:rPr lang="en-US" smtClean="0"/>
              <a:pPr>
                <a:defRPr/>
              </a:pPr>
              <a:t>10</a:t>
            </a:fld>
            <a:endParaRPr lang="en-US" smtClean="0"/>
          </a:p>
        </p:txBody>
      </p:sp>
      <p:sp>
        <p:nvSpPr>
          <p:cNvPr id="20483" name="Footer Placeholder 3"/>
          <p:cNvSpPr>
            <a:spLocks noGrp="1"/>
          </p:cNvSpPr>
          <p:nvPr>
            <p:ph type="ftr" sz="quarter" idx="11"/>
          </p:nvPr>
        </p:nvSpPr>
        <p:spPr>
          <a:ln>
            <a:miter lim="800000"/>
            <a:headEnd/>
            <a:tailEnd/>
          </a:ln>
        </p:spPr>
        <p:txBody>
          <a:bodyPr/>
          <a:lstStyle/>
          <a:p>
            <a:pPr>
              <a:defRPr/>
            </a:pPr>
            <a:r>
              <a:rPr lang="en-US" smtClean="0">
                <a:solidFill>
                  <a:srgbClr val="AAB198"/>
                </a:solidFill>
              </a:rPr>
              <a:t>|     © 2011 Kaiser Foundation Health Plan, Inc. For internal use only.</a:t>
            </a:r>
          </a:p>
        </p:txBody>
      </p:sp>
      <p:sp>
        <p:nvSpPr>
          <p:cNvPr id="20484" name="Date Placeholder 4"/>
          <p:cNvSpPr>
            <a:spLocks noGrp="1"/>
          </p:cNvSpPr>
          <p:nvPr>
            <p:ph type="dt" sz="quarter" idx="12"/>
          </p:nvPr>
        </p:nvSpPr>
        <p:spPr>
          <a:ln algn="ctr">
            <a:miter lim="800000"/>
            <a:headEnd/>
            <a:tailEnd/>
          </a:ln>
        </p:spPr>
        <p:txBody>
          <a:bodyPr/>
          <a:lstStyle/>
          <a:p>
            <a:pPr>
              <a:defRPr/>
            </a:pPr>
            <a:fld id="{B368C1DD-386B-409E-B8E0-588D8A3D12B8}" type="datetime4">
              <a:rPr lang="en-US" smtClean="0">
                <a:solidFill>
                  <a:srgbClr val="AAB198"/>
                </a:solidFill>
              </a:rPr>
              <a:pPr>
                <a:defRPr/>
              </a:pPr>
              <a:t>February 22, 2016</a:t>
            </a:fld>
            <a:endParaRPr lang="en-US" smtClean="0">
              <a:solidFill>
                <a:srgbClr val="AAB198"/>
              </a:solidFill>
            </a:endParaRPr>
          </a:p>
        </p:txBody>
      </p:sp>
      <p:sp>
        <p:nvSpPr>
          <p:cNvPr id="9221" name="Rectangle 2"/>
          <p:cNvSpPr>
            <a:spLocks noGrp="1" noChangeArrowheads="1"/>
          </p:cNvSpPr>
          <p:nvPr>
            <p:ph type="title"/>
          </p:nvPr>
        </p:nvSpPr>
        <p:spPr>
          <a:xfrm>
            <a:off x="457200" y="678196"/>
            <a:ext cx="8229600" cy="563231"/>
          </a:xfrm>
        </p:spPr>
        <p:txBody>
          <a:bodyPr/>
          <a:lstStyle/>
          <a:p>
            <a:pPr eaLnBrk="1" hangingPunct="1"/>
            <a:r>
              <a:rPr lang="en-US" smtClean="0"/>
              <a:t>Importance of team</a:t>
            </a:r>
          </a:p>
        </p:txBody>
      </p:sp>
      <p:sp>
        <p:nvSpPr>
          <p:cNvPr id="1638403" name="Rectangle 3"/>
          <p:cNvSpPr>
            <a:spLocks noChangeArrowheads="1"/>
          </p:cNvSpPr>
          <p:nvPr/>
        </p:nvSpPr>
        <p:spPr bwMode="gray">
          <a:xfrm>
            <a:off x="0" y="2590800"/>
            <a:ext cx="9144000" cy="2849563"/>
          </a:xfrm>
          <a:prstGeom prst="rect">
            <a:avLst/>
          </a:prstGeom>
          <a:solidFill>
            <a:srgbClr val="AAB198">
              <a:alpha val="30196"/>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endParaRPr lang="en-US" smtClean="0">
              <a:solidFill>
                <a:srgbClr val="000000"/>
              </a:solidFill>
              <a:latin typeface="Arial Narrow" pitchFamily="34" charset="0"/>
              <a:ea typeface="+mn-ea"/>
            </a:endParaRPr>
          </a:p>
        </p:txBody>
      </p:sp>
      <p:pic>
        <p:nvPicPr>
          <p:cNvPr id="9223" name="Picture 2" descr="P:\preeclampsia task force\maryann hig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753" y="1468443"/>
            <a:ext cx="3998913" cy="299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4" descr="P:\preeclampsia task force\maryann low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0955" y="2011363"/>
            <a:ext cx="3006725" cy="400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9040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638403"/>
                                        </p:tgtEl>
                                        <p:attrNameLst>
                                          <p:attrName>style.visibility</p:attrName>
                                        </p:attrNameLst>
                                      </p:cBhvr>
                                      <p:to>
                                        <p:strVal val="visible"/>
                                      </p:to>
                                    </p:set>
                                    <p:animEffect transition="in" filter="wipe(right)">
                                      <p:cBhvr>
                                        <p:cTn id="7" dur="1000"/>
                                        <p:tgtEl>
                                          <p:spTgt spid="1638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0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4570" y="126387"/>
            <a:ext cx="8661265" cy="483213"/>
          </a:xfrm>
        </p:spPr>
        <p:txBody>
          <a:bodyPr>
            <a:normAutofit/>
          </a:bodyPr>
          <a:lstStyle/>
          <a:p>
            <a:pPr algn="l"/>
            <a:r>
              <a:rPr lang="en-US" sz="2200" b="1" dirty="0" smtClean="0"/>
              <a:t>Treatment of Blood Pressure greater than or equal to 160/xx </a:t>
            </a:r>
            <a:r>
              <a:rPr lang="en-US" sz="2200" b="1" dirty="0" smtClean="0">
                <a:solidFill>
                  <a:srgbClr val="FF0000"/>
                </a:solidFill>
              </a:rPr>
              <a:t>OR</a:t>
            </a:r>
            <a:r>
              <a:rPr lang="en-US" sz="2200" b="1" dirty="0" smtClean="0"/>
              <a:t> xx/110:</a:t>
            </a:r>
            <a:endParaRPr lang="en-US" sz="2200" b="1" dirty="0"/>
          </a:p>
        </p:txBody>
      </p:sp>
      <p:sp>
        <p:nvSpPr>
          <p:cNvPr id="6" name="Flowchart: Alternate Process 5"/>
          <p:cNvSpPr/>
          <p:nvPr/>
        </p:nvSpPr>
        <p:spPr>
          <a:xfrm>
            <a:off x="1981200" y="562998"/>
            <a:ext cx="5263793" cy="503802"/>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Position: semi-fowlers</a:t>
            </a:r>
            <a:r>
              <a:rPr lang="en-US" sz="1600" dirty="0"/>
              <a:t>;</a:t>
            </a:r>
            <a:r>
              <a:rPr lang="en-US" sz="1600" dirty="0" smtClean="0"/>
              <a:t> cuff at level of heart; displace uterus</a:t>
            </a:r>
          </a:p>
        </p:txBody>
      </p:sp>
      <p:sp>
        <p:nvSpPr>
          <p:cNvPr id="5" name="Flowchart: Process 4"/>
          <p:cNvSpPr/>
          <p:nvPr/>
        </p:nvSpPr>
        <p:spPr>
          <a:xfrm>
            <a:off x="5411578" y="1151816"/>
            <a:ext cx="3615059" cy="768423"/>
          </a:xfrm>
          <a:prstGeom prst="flowChartProcess">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BP ≥ 160/xx </a:t>
            </a:r>
            <a:r>
              <a:rPr lang="en-US" sz="1600" dirty="0" smtClean="0">
                <a:solidFill>
                  <a:srgbClr val="FF0000"/>
                </a:solidFill>
              </a:rPr>
              <a:t>or </a:t>
            </a:r>
            <a:r>
              <a:rPr lang="en-US" sz="1600" dirty="0" smtClean="0"/>
              <a:t>xx/110? </a:t>
            </a:r>
          </a:p>
          <a:p>
            <a:pPr algn="ctr"/>
            <a:r>
              <a:rPr lang="en-US" sz="1600" dirty="0" smtClean="0"/>
              <a:t>May recheck with manual cuff* in </a:t>
            </a:r>
            <a:r>
              <a:rPr lang="en-US" sz="1600" b="1" dirty="0" smtClean="0"/>
              <a:t>10</a:t>
            </a:r>
            <a:r>
              <a:rPr lang="en-US" sz="1600" dirty="0" smtClean="0"/>
              <a:t> minutes           </a:t>
            </a:r>
            <a:r>
              <a:rPr lang="en-US" sz="1200" dirty="0" smtClean="0"/>
              <a:t>*(for verification)</a:t>
            </a:r>
            <a:r>
              <a:rPr lang="en-US" sz="1600" dirty="0" smtClean="0"/>
              <a:t> </a:t>
            </a:r>
            <a:endParaRPr lang="en-US" sz="1600" dirty="0"/>
          </a:p>
        </p:txBody>
      </p:sp>
      <p:sp>
        <p:nvSpPr>
          <p:cNvPr id="8" name="Flowchart: Process 7"/>
          <p:cNvSpPr/>
          <p:nvPr/>
        </p:nvSpPr>
        <p:spPr>
          <a:xfrm>
            <a:off x="7239000" y="2488901"/>
            <a:ext cx="1676399" cy="917447"/>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2">
                    <a:lumMod val="75000"/>
                  </a:schemeClr>
                </a:solidFill>
              </a:rPr>
              <a:t>Recommend:</a:t>
            </a:r>
          </a:p>
          <a:p>
            <a:pPr algn="ctr"/>
            <a:r>
              <a:rPr lang="en-US" sz="1600" smtClean="0">
                <a:solidFill>
                  <a:schemeClr val="tx2">
                    <a:lumMod val="75000"/>
                  </a:schemeClr>
                </a:solidFill>
              </a:rPr>
              <a:t>Recheck </a:t>
            </a:r>
            <a:r>
              <a:rPr lang="en-US" sz="1600" dirty="0" smtClean="0">
                <a:solidFill>
                  <a:schemeClr val="tx2">
                    <a:lumMod val="75000"/>
                  </a:schemeClr>
                </a:solidFill>
              </a:rPr>
              <a:t>every</a:t>
            </a:r>
          </a:p>
          <a:p>
            <a:pPr algn="ctr"/>
            <a:r>
              <a:rPr lang="en-US" sz="1600" dirty="0" smtClean="0">
                <a:solidFill>
                  <a:schemeClr val="tx2">
                    <a:lumMod val="75000"/>
                  </a:schemeClr>
                </a:solidFill>
              </a:rPr>
              <a:t> 30 minutes. </a:t>
            </a:r>
          </a:p>
        </p:txBody>
      </p:sp>
      <p:sp>
        <p:nvSpPr>
          <p:cNvPr id="9" name="Flowchart: Alternate Process 8"/>
          <p:cNvSpPr/>
          <p:nvPr/>
        </p:nvSpPr>
        <p:spPr>
          <a:xfrm>
            <a:off x="304800" y="1315962"/>
            <a:ext cx="1905000" cy="970038"/>
          </a:xfrm>
          <a:prstGeom prst="flowChartAlternateProcess">
            <a:avLst/>
          </a:prstGeom>
          <a:solidFill>
            <a:schemeClr val="tx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smtClean="0">
                <a:solidFill>
                  <a:schemeClr val="tx1"/>
                </a:solidFill>
              </a:rPr>
              <a:t>Primary RN</a:t>
            </a:r>
          </a:p>
          <a:p>
            <a:pPr algn="ctr"/>
            <a:r>
              <a:rPr lang="en-US" sz="1600" dirty="0" smtClean="0">
                <a:solidFill>
                  <a:schemeClr val="tx1"/>
                </a:solidFill>
              </a:rPr>
              <a:t>Notify OB of BP</a:t>
            </a:r>
          </a:p>
          <a:p>
            <a:pPr algn="ctr"/>
            <a:r>
              <a:rPr lang="en-US" sz="1600" dirty="0" smtClean="0">
                <a:solidFill>
                  <a:schemeClr val="tx1"/>
                </a:solidFill>
              </a:rPr>
              <a:t>Notify Charge RN</a:t>
            </a:r>
            <a:endParaRPr lang="en-US" sz="1600" dirty="0">
              <a:solidFill>
                <a:schemeClr val="tx1"/>
              </a:solidFill>
            </a:endParaRPr>
          </a:p>
        </p:txBody>
      </p:sp>
      <p:sp>
        <p:nvSpPr>
          <p:cNvPr id="10" name="Flowchart: Preparation 9"/>
          <p:cNvSpPr/>
          <p:nvPr/>
        </p:nvSpPr>
        <p:spPr>
          <a:xfrm>
            <a:off x="3352800" y="3276600"/>
            <a:ext cx="2664666" cy="1438504"/>
          </a:xfrm>
          <a:prstGeom prst="flowChartPreparation">
            <a:avLst/>
          </a:prstGeom>
          <a:solidFill>
            <a:schemeClr val="accent6">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smtClean="0">
                <a:solidFill>
                  <a:schemeClr val="tx1"/>
                </a:solidFill>
              </a:rPr>
              <a:t>OB Provider</a:t>
            </a:r>
            <a:endParaRPr lang="en-US" sz="600" b="1" u="sng" dirty="0" smtClean="0">
              <a:solidFill>
                <a:schemeClr val="tx1"/>
              </a:solidFill>
            </a:endParaRPr>
          </a:p>
          <a:p>
            <a:pPr algn="ctr"/>
            <a:endParaRPr lang="en-US" sz="600" b="1" dirty="0" smtClean="0">
              <a:solidFill>
                <a:schemeClr val="tx1"/>
              </a:solidFill>
            </a:endParaRPr>
          </a:p>
          <a:p>
            <a:pPr marL="119063" indent="-119063">
              <a:buFont typeface="Arial" pitchFamily="34" charset="0"/>
              <a:buChar char="•"/>
            </a:pPr>
            <a:r>
              <a:rPr lang="en-US" sz="1600" dirty="0" smtClean="0">
                <a:solidFill>
                  <a:schemeClr val="tx1"/>
                </a:solidFill>
              </a:rPr>
              <a:t>Order  </a:t>
            </a:r>
            <a:r>
              <a:rPr lang="en-US" sz="1600" dirty="0">
                <a:solidFill>
                  <a:schemeClr val="tx1"/>
                </a:solidFill>
              </a:rPr>
              <a:t>IV push labetalol or hydralazine  *</a:t>
            </a:r>
          </a:p>
          <a:p>
            <a:pPr marL="119063" indent="-119063">
              <a:buFont typeface="Arial" pitchFamily="34" charset="0"/>
              <a:buChar char="•"/>
            </a:pPr>
            <a:r>
              <a:rPr lang="en-US" sz="1600" dirty="0">
                <a:solidFill>
                  <a:schemeClr val="tx1"/>
                </a:solidFill>
              </a:rPr>
              <a:t>Admit patient</a:t>
            </a:r>
          </a:p>
        </p:txBody>
      </p:sp>
      <p:cxnSp>
        <p:nvCxnSpPr>
          <p:cNvPr id="16" name="Straight Arrow Connector 15"/>
          <p:cNvCxnSpPr/>
          <p:nvPr/>
        </p:nvCxnSpPr>
        <p:spPr>
          <a:xfrm>
            <a:off x="4267200" y="1066800"/>
            <a:ext cx="1124501" cy="381000"/>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029200" y="2947624"/>
            <a:ext cx="919067" cy="30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2231366" y="1709109"/>
            <a:ext cx="1731034" cy="3115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Flowchart: Decision 6"/>
          <p:cNvSpPr/>
          <p:nvPr/>
        </p:nvSpPr>
        <p:spPr>
          <a:xfrm>
            <a:off x="3183670" y="1524000"/>
            <a:ext cx="2793390" cy="1605366"/>
          </a:xfrm>
          <a:prstGeom prst="flowChartDecisi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2">
                  <a:lumMod val="75000"/>
                </a:schemeClr>
              </a:solidFill>
            </a:endParaRPr>
          </a:p>
          <a:p>
            <a:pPr algn="ctr"/>
            <a:r>
              <a:rPr lang="en-US" dirty="0" smtClean="0">
                <a:solidFill>
                  <a:schemeClr val="tx2">
                    <a:lumMod val="75000"/>
                  </a:schemeClr>
                </a:solidFill>
              </a:rPr>
              <a:t>Remains</a:t>
            </a:r>
          </a:p>
          <a:p>
            <a:pPr algn="ctr"/>
            <a:r>
              <a:rPr lang="en-US" dirty="0"/>
              <a:t>≥ 160/xx </a:t>
            </a:r>
            <a:r>
              <a:rPr lang="en-US" dirty="0" smtClean="0">
                <a:solidFill>
                  <a:schemeClr val="tx1"/>
                </a:solidFill>
              </a:rPr>
              <a:t>or </a:t>
            </a:r>
            <a:r>
              <a:rPr lang="en-US" dirty="0" smtClean="0"/>
              <a:t>xx/110</a:t>
            </a:r>
            <a:r>
              <a:rPr lang="en-US" dirty="0" smtClean="0">
                <a:solidFill>
                  <a:schemeClr val="tx2">
                    <a:lumMod val="75000"/>
                  </a:schemeClr>
                </a:solidFill>
              </a:rPr>
              <a:t>? </a:t>
            </a:r>
            <a:endParaRPr lang="en-US" sz="800" dirty="0" smtClean="0">
              <a:solidFill>
                <a:schemeClr val="tx2">
                  <a:lumMod val="75000"/>
                </a:schemeClr>
              </a:solidFill>
            </a:endParaRPr>
          </a:p>
          <a:p>
            <a:pPr algn="ctr"/>
            <a:r>
              <a:rPr lang="en-US" sz="1000" dirty="0" smtClean="0">
                <a:solidFill>
                  <a:schemeClr val="tx2">
                    <a:lumMod val="75000"/>
                  </a:schemeClr>
                </a:solidFill>
              </a:rPr>
              <a:t>30-60  min timeframe begins</a:t>
            </a:r>
          </a:p>
          <a:p>
            <a:pPr algn="ctr"/>
            <a:endParaRPr lang="en-US" dirty="0"/>
          </a:p>
        </p:txBody>
      </p:sp>
      <p:cxnSp>
        <p:nvCxnSpPr>
          <p:cNvPr id="27" name="Straight Arrow Connector 26"/>
          <p:cNvCxnSpPr/>
          <p:nvPr/>
        </p:nvCxnSpPr>
        <p:spPr>
          <a:xfrm>
            <a:off x="2243260" y="2133600"/>
            <a:ext cx="1490540" cy="11481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 idx="0"/>
          </p:cNvCxnSpPr>
          <p:nvPr/>
        </p:nvCxnSpPr>
        <p:spPr>
          <a:xfrm>
            <a:off x="4656369" y="5270172"/>
            <a:ext cx="173915" cy="885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5764941" y="1920240"/>
            <a:ext cx="623720" cy="201692"/>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723116" y="1651293"/>
            <a:ext cx="530828" cy="369332"/>
          </a:xfrm>
          <a:prstGeom prst="rect">
            <a:avLst/>
          </a:prstGeom>
          <a:solidFill>
            <a:schemeClr val="tx2">
              <a:lumMod val="20000"/>
              <a:lumOff val="80000"/>
            </a:schemeClr>
          </a:solidFill>
          <a:ln w="3175">
            <a:solidFill>
              <a:srgbClr val="FF0000"/>
            </a:solidFill>
          </a:ln>
        </p:spPr>
        <p:txBody>
          <a:bodyPr wrap="square" rtlCol="0">
            <a:spAutoFit/>
          </a:bodyPr>
          <a:lstStyle/>
          <a:p>
            <a:pPr algn="ctr"/>
            <a:r>
              <a:rPr lang="en-US" dirty="0" smtClean="0"/>
              <a:t>yes</a:t>
            </a:r>
            <a:endParaRPr lang="en-US" dirty="0"/>
          </a:p>
        </p:txBody>
      </p:sp>
      <p:sp>
        <p:nvSpPr>
          <p:cNvPr id="2" name="Flowchart: Preparation 1"/>
          <p:cNvSpPr/>
          <p:nvPr/>
        </p:nvSpPr>
        <p:spPr>
          <a:xfrm>
            <a:off x="3102830" y="5270172"/>
            <a:ext cx="3107077" cy="1571519"/>
          </a:xfrm>
          <a:prstGeom prst="flowChartPreparation">
            <a:avLst/>
          </a:prstGeom>
          <a:solidFill>
            <a:schemeClr val="accent6">
              <a:lumMod val="20000"/>
              <a:lumOff val="80000"/>
            </a:schemeClr>
          </a:solidFill>
          <a:ln w="12700">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indent="-119063">
              <a:lnSpc>
                <a:spcPts val="1300"/>
              </a:lnSpc>
              <a:buFont typeface="Arial" pitchFamily="34" charset="0"/>
              <a:buChar char="•"/>
            </a:pPr>
            <a:r>
              <a:rPr lang="en-US" sz="1200" dirty="0" smtClean="0">
                <a:solidFill>
                  <a:schemeClr val="tx1"/>
                </a:solidFill>
              </a:rPr>
              <a:t>Difficult </a:t>
            </a:r>
            <a:r>
              <a:rPr lang="en-US" sz="1200" dirty="0">
                <a:solidFill>
                  <a:schemeClr val="tx1"/>
                </a:solidFill>
              </a:rPr>
              <a:t>IV start, </a:t>
            </a:r>
            <a:r>
              <a:rPr lang="en-US" sz="1200" dirty="0" smtClean="0">
                <a:solidFill>
                  <a:schemeClr val="tx1"/>
                </a:solidFill>
              </a:rPr>
              <a:t>&gt; 30-60 </a:t>
            </a:r>
            <a:r>
              <a:rPr lang="en-US" sz="1200" dirty="0" err="1" smtClean="0">
                <a:solidFill>
                  <a:schemeClr val="tx1"/>
                </a:solidFill>
              </a:rPr>
              <a:t>mins</a:t>
            </a:r>
            <a:r>
              <a:rPr lang="en-US" sz="1200" dirty="0">
                <a:solidFill>
                  <a:schemeClr val="tx1"/>
                </a:solidFill>
              </a:rPr>
              <a:t>? </a:t>
            </a:r>
            <a:r>
              <a:rPr lang="en-US" sz="1200" i="1" dirty="0" smtClean="0">
                <a:solidFill>
                  <a:schemeClr val="tx1"/>
                </a:solidFill>
              </a:rPr>
              <a:t>Give PO </a:t>
            </a:r>
            <a:r>
              <a:rPr lang="en-US" sz="1200" i="1" dirty="0" err="1">
                <a:solidFill>
                  <a:schemeClr val="tx1"/>
                </a:solidFill>
              </a:rPr>
              <a:t>nifedipine</a:t>
            </a:r>
            <a:r>
              <a:rPr lang="en-US" sz="1200" i="1" dirty="0">
                <a:solidFill>
                  <a:schemeClr val="tx1"/>
                </a:solidFill>
              </a:rPr>
              <a:t> 10 </a:t>
            </a:r>
            <a:r>
              <a:rPr lang="en-US" sz="1200" i="1" dirty="0" smtClean="0">
                <a:solidFill>
                  <a:schemeClr val="tx1"/>
                </a:solidFill>
              </a:rPr>
              <a:t>mg for first med dose </a:t>
            </a:r>
            <a:r>
              <a:rPr lang="en-US" sz="950" i="1" dirty="0" smtClean="0">
                <a:solidFill>
                  <a:schemeClr val="tx1"/>
                </a:solidFill>
              </a:rPr>
              <a:t>(may repeat q 20min PRN x6)</a:t>
            </a:r>
            <a:r>
              <a:rPr lang="en-US" sz="1200" i="1" dirty="0" smtClean="0">
                <a:solidFill>
                  <a:schemeClr val="tx1"/>
                </a:solidFill>
              </a:rPr>
              <a:t>.</a:t>
            </a:r>
          </a:p>
          <a:p>
            <a:pPr marL="119063" indent="-119063">
              <a:lnSpc>
                <a:spcPts val="1300"/>
              </a:lnSpc>
              <a:buFont typeface="Arial" pitchFamily="34" charset="0"/>
              <a:buChar char="•"/>
            </a:pPr>
            <a:r>
              <a:rPr lang="en-US" sz="1200" dirty="0" smtClean="0">
                <a:solidFill>
                  <a:schemeClr val="tx1"/>
                </a:solidFill>
              </a:rPr>
              <a:t>Does Patient meet  criteria for severe preeclampsia? </a:t>
            </a:r>
            <a:r>
              <a:rPr lang="en-US" sz="1200" i="1" dirty="0" smtClean="0">
                <a:solidFill>
                  <a:prstClr val="black"/>
                </a:solidFill>
              </a:rPr>
              <a:t>Magnesium </a:t>
            </a:r>
            <a:r>
              <a:rPr lang="en-US" sz="1200" i="1" dirty="0">
                <a:solidFill>
                  <a:prstClr val="black"/>
                </a:solidFill>
              </a:rPr>
              <a:t>Sulfate </a:t>
            </a:r>
            <a:r>
              <a:rPr lang="en-US" sz="1200" i="1" dirty="0" smtClean="0">
                <a:solidFill>
                  <a:prstClr val="black"/>
                </a:solidFill>
              </a:rPr>
              <a:t>4gm loading dose.</a:t>
            </a:r>
            <a:endParaRPr lang="en-US" sz="1200" dirty="0">
              <a:solidFill>
                <a:schemeClr val="tx1"/>
              </a:solidFill>
            </a:endParaRPr>
          </a:p>
        </p:txBody>
      </p:sp>
      <p:sp>
        <p:nvSpPr>
          <p:cNvPr id="35" name="TextBox 34"/>
          <p:cNvSpPr txBox="1"/>
          <p:nvPr/>
        </p:nvSpPr>
        <p:spPr>
          <a:xfrm>
            <a:off x="6331819" y="3657868"/>
            <a:ext cx="2758360" cy="3123932"/>
          </a:xfrm>
          <a:prstGeom prst="rect">
            <a:avLst/>
          </a:prstGeom>
          <a:solidFill>
            <a:schemeClr val="accent6">
              <a:lumMod val="20000"/>
              <a:lumOff val="80000"/>
            </a:schemeClr>
          </a:solidFill>
          <a:ln>
            <a:solidFill>
              <a:schemeClr val="tx2">
                <a:lumMod val="50000"/>
              </a:schemeClr>
            </a:solidFill>
            <a:prstDash val="lgDashDot"/>
          </a:ln>
        </p:spPr>
        <p:txBody>
          <a:bodyPr wrap="square" rtlCol="0">
            <a:spAutoFit/>
          </a:bodyPr>
          <a:lstStyle/>
          <a:p>
            <a:r>
              <a:rPr lang="en-US" sz="1400" b="1" u="sng" cap="small" dirty="0" smtClean="0"/>
              <a:t>*</a:t>
            </a:r>
            <a:r>
              <a:rPr lang="en-US" sz="1200" b="1" u="sng" cap="small" dirty="0" smtClean="0"/>
              <a:t>Med Notes</a:t>
            </a:r>
            <a:r>
              <a:rPr lang="en-US" sz="1200" b="1" u="sng" dirty="0" smtClean="0"/>
              <a:t>:</a:t>
            </a:r>
            <a:endParaRPr lang="en-US" sz="1100" b="1" u="sng" dirty="0" smtClean="0"/>
          </a:p>
          <a:p>
            <a:r>
              <a:rPr lang="en-US" sz="1100" b="1" dirty="0" smtClean="0"/>
              <a:t>Labetalol IVP</a:t>
            </a:r>
            <a:r>
              <a:rPr lang="en-US" sz="1100" dirty="0" smtClean="0"/>
              <a:t>: </a:t>
            </a:r>
            <a:r>
              <a:rPr lang="en-US" sz="900" i="1" dirty="0" smtClean="0"/>
              <a:t>(q 10min PRN; 300mg max dose)</a:t>
            </a:r>
          </a:p>
          <a:p>
            <a:r>
              <a:rPr lang="en-US" sz="1100" dirty="0" smtClean="0"/>
              <a:t>    Peak response within 5 minutes</a:t>
            </a:r>
          </a:p>
          <a:p>
            <a:r>
              <a:rPr lang="en-US" sz="1100" dirty="0" smtClean="0"/>
              <a:t>    *</a:t>
            </a:r>
            <a:r>
              <a:rPr lang="en-US" sz="1100" b="1" dirty="0" smtClean="0"/>
              <a:t>Requires continuous pulse oximetry </a:t>
            </a:r>
          </a:p>
          <a:p>
            <a:r>
              <a:rPr lang="en-US" sz="1100" b="1" dirty="0"/>
              <a:t> </a:t>
            </a:r>
            <a:r>
              <a:rPr lang="en-US" sz="1100" b="1" dirty="0" smtClean="0"/>
              <a:t>          x 1 </a:t>
            </a:r>
            <a:r>
              <a:rPr lang="en-US" sz="1100" b="1" dirty="0" err="1" smtClean="0"/>
              <a:t>hr</a:t>
            </a:r>
            <a:r>
              <a:rPr lang="en-US" sz="1100" b="1" dirty="0" smtClean="0"/>
              <a:t> after each dose. </a:t>
            </a:r>
          </a:p>
          <a:p>
            <a:r>
              <a:rPr lang="en-US" sz="1100" b="1" dirty="0"/>
              <a:t> </a:t>
            </a:r>
            <a:r>
              <a:rPr lang="en-US" sz="1100" b="1" dirty="0" smtClean="0"/>
              <a:t>          </a:t>
            </a:r>
            <a:r>
              <a:rPr lang="en-US" sz="1100" dirty="0" smtClean="0"/>
              <a:t>On M/B unit: contact </a:t>
            </a:r>
            <a:r>
              <a:rPr lang="en-US" sz="1100" dirty="0" err="1"/>
              <a:t>Mgr</a:t>
            </a:r>
            <a:r>
              <a:rPr lang="en-US" sz="1100" dirty="0"/>
              <a:t> re </a:t>
            </a:r>
            <a:r>
              <a:rPr lang="en-US" sz="1100" dirty="0" smtClean="0"/>
              <a:t> </a:t>
            </a:r>
          </a:p>
          <a:p>
            <a:r>
              <a:rPr lang="en-US" sz="1100" dirty="0"/>
              <a:t> </a:t>
            </a:r>
            <a:r>
              <a:rPr lang="en-US" sz="1100" dirty="0" smtClean="0"/>
              <a:t>          equip/staff requirements.</a:t>
            </a:r>
            <a:endParaRPr lang="en-US" sz="1100" b="1" dirty="0" smtClean="0"/>
          </a:p>
          <a:p>
            <a:r>
              <a:rPr lang="en-US" sz="1100" dirty="0" smtClean="0"/>
              <a:t>    Contraindicated: Bronchial Asthma or </a:t>
            </a:r>
          </a:p>
          <a:p>
            <a:r>
              <a:rPr lang="en-US" sz="1100" dirty="0"/>
              <a:t> </a:t>
            </a:r>
            <a:r>
              <a:rPr lang="en-US" sz="1100" dirty="0" smtClean="0"/>
              <a:t>            Heart Block</a:t>
            </a:r>
          </a:p>
          <a:p>
            <a:r>
              <a:rPr lang="en-US" sz="1100" b="1" dirty="0"/>
              <a:t>Hydralazine </a:t>
            </a:r>
            <a:r>
              <a:rPr lang="en-US" sz="1100" b="1" dirty="0" smtClean="0"/>
              <a:t>IVP</a:t>
            </a:r>
            <a:r>
              <a:rPr lang="en-US" sz="1100" dirty="0" smtClean="0"/>
              <a:t>:</a:t>
            </a:r>
            <a:r>
              <a:rPr lang="en-US" sz="900" i="1" dirty="0" smtClean="0"/>
              <a:t>(</a:t>
            </a:r>
            <a:r>
              <a:rPr lang="en-US" sz="900" i="1" dirty="0"/>
              <a:t>q </a:t>
            </a:r>
            <a:r>
              <a:rPr lang="en-US" sz="900" i="1" dirty="0" smtClean="0"/>
              <a:t>20min </a:t>
            </a:r>
            <a:r>
              <a:rPr lang="en-US" sz="900" i="1" dirty="0"/>
              <a:t>PRN; </a:t>
            </a:r>
            <a:r>
              <a:rPr lang="en-US" sz="900" i="1" dirty="0" smtClean="0"/>
              <a:t>25mg </a:t>
            </a:r>
            <a:r>
              <a:rPr lang="en-US" sz="900" i="1" dirty="0"/>
              <a:t>max </a:t>
            </a:r>
            <a:r>
              <a:rPr lang="en-US" sz="900" i="1" dirty="0" smtClean="0"/>
              <a:t>dose)</a:t>
            </a:r>
            <a:endParaRPr lang="en-US" sz="900" dirty="0"/>
          </a:p>
          <a:p>
            <a:r>
              <a:rPr lang="en-US" sz="1100" dirty="0" smtClean="0"/>
              <a:t>    </a:t>
            </a:r>
            <a:r>
              <a:rPr lang="en-US" sz="1100" dirty="0"/>
              <a:t>Onset:   5-15 min</a:t>
            </a:r>
          </a:p>
          <a:p>
            <a:r>
              <a:rPr lang="en-US" sz="1100" dirty="0"/>
              <a:t>    Peak response:  10-80 min	   </a:t>
            </a:r>
          </a:p>
          <a:p>
            <a:r>
              <a:rPr lang="en-US" sz="1100" dirty="0"/>
              <a:t>    Contraindicated: Mitral </a:t>
            </a:r>
            <a:r>
              <a:rPr lang="en-US" sz="1100" dirty="0" err="1"/>
              <a:t>Valvular</a:t>
            </a:r>
            <a:r>
              <a:rPr lang="en-US" sz="1100" dirty="0"/>
              <a:t> </a:t>
            </a:r>
          </a:p>
          <a:p>
            <a:r>
              <a:rPr lang="en-US" sz="1100" dirty="0"/>
              <a:t>             disease </a:t>
            </a:r>
            <a:endParaRPr lang="en-US" sz="1100" dirty="0" smtClean="0"/>
          </a:p>
          <a:p>
            <a:r>
              <a:rPr lang="en-US" sz="1100" dirty="0" smtClean="0">
                <a:latin typeface="Arial"/>
                <a:cs typeface="Arial"/>
              </a:rPr>
              <a:t>►</a:t>
            </a:r>
            <a:r>
              <a:rPr lang="en-US" sz="1100" dirty="0" smtClean="0">
                <a:cs typeface="Arial"/>
              </a:rPr>
              <a:t>Be sure to </a:t>
            </a:r>
            <a:r>
              <a:rPr lang="en-US" sz="1100" dirty="0" smtClean="0"/>
              <a:t>CHECK ORDER for details</a:t>
            </a:r>
            <a:r>
              <a:rPr lang="en-US" sz="1100" dirty="0" smtClean="0">
                <a:latin typeface="Arial"/>
                <a:cs typeface="Arial"/>
              </a:rPr>
              <a:t>◄</a:t>
            </a:r>
            <a:endParaRPr lang="en-US" sz="1100" dirty="0"/>
          </a:p>
        </p:txBody>
      </p:sp>
      <p:cxnSp>
        <p:nvCxnSpPr>
          <p:cNvPr id="52" name="Straight Arrow Connector 51"/>
          <p:cNvCxnSpPr/>
          <p:nvPr/>
        </p:nvCxnSpPr>
        <p:spPr>
          <a:xfrm>
            <a:off x="1366495" y="4724400"/>
            <a:ext cx="0" cy="304800"/>
          </a:xfrm>
          <a:prstGeom prst="straightConnector1">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991886" y="2286000"/>
            <a:ext cx="530828" cy="338554"/>
          </a:xfrm>
          <a:prstGeom prst="rect">
            <a:avLst/>
          </a:prstGeom>
          <a:solidFill>
            <a:schemeClr val="accent6">
              <a:lumMod val="20000"/>
              <a:lumOff val="80000"/>
            </a:schemeClr>
          </a:solidFill>
          <a:ln w="3175">
            <a:solidFill>
              <a:schemeClr val="tx1"/>
            </a:solidFill>
          </a:ln>
        </p:spPr>
        <p:txBody>
          <a:bodyPr wrap="square" rtlCol="0">
            <a:spAutoFit/>
          </a:bodyPr>
          <a:lstStyle/>
          <a:p>
            <a:pPr algn="ctr"/>
            <a:r>
              <a:rPr lang="en-US" sz="1600" dirty="0" smtClean="0"/>
              <a:t>and</a:t>
            </a:r>
            <a:endParaRPr lang="en-US" sz="1600" dirty="0"/>
          </a:p>
        </p:txBody>
      </p:sp>
      <p:sp>
        <p:nvSpPr>
          <p:cNvPr id="85" name="TextBox 84"/>
          <p:cNvSpPr txBox="1"/>
          <p:nvPr/>
        </p:nvSpPr>
        <p:spPr>
          <a:xfrm>
            <a:off x="8155245" y="6626247"/>
            <a:ext cx="720069" cy="215444"/>
          </a:xfrm>
          <a:prstGeom prst="rect">
            <a:avLst/>
          </a:prstGeom>
          <a:noFill/>
        </p:spPr>
        <p:txBody>
          <a:bodyPr wrap="none" rtlCol="0">
            <a:spAutoFit/>
          </a:bodyPr>
          <a:lstStyle/>
          <a:p>
            <a:r>
              <a:rPr lang="en-US" sz="800" dirty="0" smtClean="0"/>
              <a:t>Rev </a:t>
            </a:r>
            <a:r>
              <a:rPr lang="en-US" sz="800" dirty="0"/>
              <a:t> </a:t>
            </a:r>
            <a:r>
              <a:rPr lang="en-US" sz="800" dirty="0" smtClean="0"/>
              <a:t>5/28/15</a:t>
            </a:r>
            <a:endParaRPr lang="en-US" sz="800" dirty="0"/>
          </a:p>
        </p:txBody>
      </p:sp>
      <p:cxnSp>
        <p:nvCxnSpPr>
          <p:cNvPr id="89" name="Straight Arrow Connector 88"/>
          <p:cNvCxnSpPr/>
          <p:nvPr/>
        </p:nvCxnSpPr>
        <p:spPr>
          <a:xfrm>
            <a:off x="4639205" y="4724400"/>
            <a:ext cx="8995" cy="5556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495055" y="2971800"/>
            <a:ext cx="74394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6019800" y="2743200"/>
            <a:ext cx="530828" cy="369332"/>
          </a:xfrm>
          <a:prstGeom prst="rect">
            <a:avLst/>
          </a:prstGeom>
          <a:solidFill>
            <a:schemeClr val="accent3">
              <a:lumMod val="20000"/>
              <a:lumOff val="80000"/>
            </a:schemeClr>
          </a:solidFill>
          <a:ln w="3175">
            <a:solidFill>
              <a:schemeClr val="accent1"/>
            </a:solidFill>
          </a:ln>
        </p:spPr>
        <p:txBody>
          <a:bodyPr wrap="square" rtlCol="0">
            <a:spAutoFit/>
          </a:bodyPr>
          <a:lstStyle/>
          <a:p>
            <a:pPr algn="ctr"/>
            <a:r>
              <a:rPr lang="en-US" dirty="0" smtClean="0"/>
              <a:t>no</a:t>
            </a:r>
            <a:endParaRPr lang="en-US" dirty="0"/>
          </a:p>
        </p:txBody>
      </p:sp>
      <p:sp>
        <p:nvSpPr>
          <p:cNvPr id="44" name="TextBox 43"/>
          <p:cNvSpPr txBox="1"/>
          <p:nvPr/>
        </p:nvSpPr>
        <p:spPr>
          <a:xfrm>
            <a:off x="914400" y="4343400"/>
            <a:ext cx="684514" cy="338554"/>
          </a:xfrm>
          <a:prstGeom prst="rect">
            <a:avLst/>
          </a:prstGeom>
          <a:solidFill>
            <a:schemeClr val="accent6">
              <a:lumMod val="20000"/>
              <a:lumOff val="80000"/>
            </a:schemeClr>
          </a:solidFill>
          <a:ln w="3175">
            <a:solidFill>
              <a:schemeClr val="tx1"/>
            </a:solidFill>
          </a:ln>
        </p:spPr>
        <p:txBody>
          <a:bodyPr wrap="square" rtlCol="0">
            <a:spAutoFit/>
          </a:bodyPr>
          <a:lstStyle/>
          <a:p>
            <a:pPr algn="ctr"/>
            <a:r>
              <a:rPr lang="en-US" sz="1600" dirty="0" smtClean="0"/>
              <a:t>then</a:t>
            </a:r>
            <a:endParaRPr lang="en-US" sz="1600" dirty="0"/>
          </a:p>
        </p:txBody>
      </p:sp>
      <p:sp>
        <p:nvSpPr>
          <p:cNvPr id="40" name="Flowchart: Alternate Process 39"/>
          <p:cNvSpPr/>
          <p:nvPr/>
        </p:nvSpPr>
        <p:spPr>
          <a:xfrm>
            <a:off x="164570" y="2590800"/>
            <a:ext cx="2426230" cy="1771993"/>
          </a:xfrm>
          <a:prstGeom prst="flowChartAlternateProcess">
            <a:avLst/>
          </a:prstGeom>
          <a:solidFill>
            <a:schemeClr val="tx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indent="-115888">
              <a:buFont typeface="Arial" pitchFamily="34" charset="0"/>
              <a:buChar char="•"/>
            </a:pPr>
            <a:r>
              <a:rPr lang="en-US" sz="1600" dirty="0" smtClean="0">
                <a:solidFill>
                  <a:schemeClr val="tx1"/>
                </a:solidFill>
              </a:rPr>
              <a:t>Start IV and draw Labs</a:t>
            </a:r>
            <a:endParaRPr lang="en-US" sz="1600" dirty="0">
              <a:solidFill>
                <a:schemeClr val="tx1"/>
              </a:solidFill>
            </a:endParaRPr>
          </a:p>
          <a:p>
            <a:pPr marL="115888" indent="-115888">
              <a:buFont typeface="Arial" pitchFamily="34" charset="0"/>
              <a:buChar char="•"/>
            </a:pPr>
            <a:r>
              <a:rPr lang="en-US" sz="1600" dirty="0" smtClean="0">
                <a:solidFill>
                  <a:schemeClr val="tx1"/>
                </a:solidFill>
              </a:rPr>
              <a:t>Recommend </a:t>
            </a:r>
            <a:r>
              <a:rPr lang="en-US" sz="1600" dirty="0">
                <a:solidFill>
                  <a:schemeClr val="tx1"/>
                </a:solidFill>
              </a:rPr>
              <a:t>IVP </a:t>
            </a:r>
            <a:r>
              <a:rPr lang="en-US" sz="1600" dirty="0" smtClean="0">
                <a:solidFill>
                  <a:schemeClr val="tx1"/>
                </a:solidFill>
              </a:rPr>
              <a:t>med* </a:t>
            </a:r>
            <a:r>
              <a:rPr lang="en-US" sz="1600" dirty="0">
                <a:solidFill>
                  <a:schemeClr val="tx1"/>
                </a:solidFill>
              </a:rPr>
              <a:t>within </a:t>
            </a:r>
            <a:r>
              <a:rPr lang="en-US" sz="1600" dirty="0" smtClean="0">
                <a:solidFill>
                  <a:schemeClr val="tx1"/>
                </a:solidFill>
              </a:rPr>
              <a:t>30-60 min </a:t>
            </a:r>
            <a:r>
              <a:rPr lang="en-US" sz="1600" dirty="0">
                <a:solidFill>
                  <a:schemeClr val="tx1"/>
                </a:solidFill>
              </a:rPr>
              <a:t>of 2</a:t>
            </a:r>
            <a:r>
              <a:rPr lang="en-US" sz="1600" baseline="30000" dirty="0">
                <a:solidFill>
                  <a:schemeClr val="tx1"/>
                </a:solidFill>
              </a:rPr>
              <a:t>nd</a:t>
            </a:r>
            <a:r>
              <a:rPr lang="en-US" sz="1600" dirty="0">
                <a:solidFill>
                  <a:schemeClr val="tx1"/>
                </a:solidFill>
              </a:rPr>
              <a:t> BP</a:t>
            </a:r>
          </a:p>
          <a:p>
            <a:pPr marL="115888" indent="-115888">
              <a:buFont typeface="Arial" pitchFamily="34" charset="0"/>
              <a:buChar char="•"/>
            </a:pPr>
            <a:r>
              <a:rPr lang="en-US" sz="1600" dirty="0" smtClean="0">
                <a:solidFill>
                  <a:schemeClr val="tx1"/>
                </a:solidFill>
              </a:rPr>
              <a:t>Monitor </a:t>
            </a:r>
            <a:r>
              <a:rPr lang="en-US" sz="1600" dirty="0">
                <a:solidFill>
                  <a:schemeClr val="tx1"/>
                </a:solidFill>
              </a:rPr>
              <a:t>BP q  </a:t>
            </a:r>
            <a:r>
              <a:rPr lang="en-US" sz="1600" b="1" dirty="0">
                <a:solidFill>
                  <a:schemeClr val="tx1"/>
                </a:solidFill>
              </a:rPr>
              <a:t>5</a:t>
            </a:r>
            <a:r>
              <a:rPr lang="en-US" sz="1600" dirty="0">
                <a:solidFill>
                  <a:schemeClr val="tx1"/>
                </a:solidFill>
              </a:rPr>
              <a:t> min </a:t>
            </a:r>
            <a:r>
              <a:rPr lang="en-US" sz="1600" baseline="30000" dirty="0">
                <a:solidFill>
                  <a:schemeClr val="tx1"/>
                </a:solidFill>
              </a:rPr>
              <a:t>◊</a:t>
            </a:r>
          </a:p>
          <a:p>
            <a:pPr marL="115888" indent="-115888">
              <a:buFont typeface="Arial" pitchFamily="34" charset="0"/>
              <a:buChar char="•"/>
            </a:pPr>
            <a:r>
              <a:rPr lang="en-US" sz="1600" dirty="0">
                <a:solidFill>
                  <a:schemeClr val="tx1"/>
                </a:solidFill>
              </a:rPr>
              <a:t>Monitor EFM</a:t>
            </a:r>
          </a:p>
          <a:p>
            <a:pPr marL="115888" indent="-115888">
              <a:buFont typeface="Arial" pitchFamily="34" charset="0"/>
              <a:buChar char="•"/>
            </a:pPr>
            <a:r>
              <a:rPr lang="en-US" sz="1600" dirty="0">
                <a:solidFill>
                  <a:schemeClr val="tx1"/>
                </a:solidFill>
              </a:rPr>
              <a:t>Admit patient</a:t>
            </a:r>
          </a:p>
        </p:txBody>
      </p:sp>
      <p:sp>
        <p:nvSpPr>
          <p:cNvPr id="86" name="TextBox 85"/>
          <p:cNvSpPr txBox="1"/>
          <p:nvPr/>
        </p:nvSpPr>
        <p:spPr>
          <a:xfrm>
            <a:off x="4271867" y="4850698"/>
            <a:ext cx="757333" cy="276999"/>
          </a:xfrm>
          <a:prstGeom prst="rect">
            <a:avLst/>
          </a:prstGeom>
          <a:solidFill>
            <a:schemeClr val="accent6">
              <a:lumMod val="20000"/>
              <a:lumOff val="80000"/>
            </a:schemeClr>
          </a:solidFill>
          <a:ln w="3175">
            <a:solidFill>
              <a:schemeClr val="accent1"/>
            </a:solidFill>
          </a:ln>
        </p:spPr>
        <p:txBody>
          <a:bodyPr wrap="square" rtlCol="0">
            <a:spAutoFit/>
          </a:bodyPr>
          <a:lstStyle/>
          <a:p>
            <a:pPr algn="ctr"/>
            <a:r>
              <a:rPr lang="en-US" sz="1200" dirty="0" smtClean="0"/>
              <a:t>consider</a:t>
            </a:r>
            <a:endParaRPr lang="en-US" sz="1200" dirty="0"/>
          </a:p>
        </p:txBody>
      </p:sp>
      <p:sp>
        <p:nvSpPr>
          <p:cNvPr id="43" name="Flowchart: Alternate Process 42"/>
          <p:cNvSpPr/>
          <p:nvPr/>
        </p:nvSpPr>
        <p:spPr>
          <a:xfrm>
            <a:off x="76200" y="4648200"/>
            <a:ext cx="2678215" cy="1978047"/>
          </a:xfrm>
          <a:prstGeom prst="flowChartAlternateProcess">
            <a:avLst/>
          </a:prstGeom>
          <a:solidFill>
            <a:schemeClr val="tx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aseline="30000" dirty="0">
                <a:solidFill>
                  <a:schemeClr val="tx1"/>
                </a:solidFill>
              </a:rPr>
              <a:t>◊ </a:t>
            </a:r>
            <a:r>
              <a:rPr lang="en-US" sz="1400" dirty="0" smtClean="0">
                <a:solidFill>
                  <a:schemeClr val="tx1"/>
                </a:solidFill>
              </a:rPr>
              <a:t>Recommend: Continue </a:t>
            </a:r>
            <a:r>
              <a:rPr lang="en-US" sz="1400" dirty="0">
                <a:solidFill>
                  <a:schemeClr val="tx1"/>
                </a:solidFill>
              </a:rPr>
              <a:t>BPs </a:t>
            </a:r>
            <a:endParaRPr lang="en-US" sz="1400" dirty="0" smtClean="0">
              <a:solidFill>
                <a:schemeClr val="tx1"/>
              </a:solidFill>
            </a:endParaRPr>
          </a:p>
          <a:p>
            <a:pPr lvl="0"/>
            <a:r>
              <a:rPr lang="en-US" sz="1400" dirty="0" smtClean="0">
                <a:solidFill>
                  <a:schemeClr val="tx1"/>
                </a:solidFill>
              </a:rPr>
              <a:t>q </a:t>
            </a:r>
            <a:r>
              <a:rPr lang="en-US" sz="1400" dirty="0">
                <a:solidFill>
                  <a:schemeClr val="tx1"/>
                </a:solidFill>
              </a:rPr>
              <a:t>5 min. until BPs remain </a:t>
            </a:r>
            <a:r>
              <a:rPr lang="en-US" sz="1400" u="sng" dirty="0" smtClean="0">
                <a:solidFill>
                  <a:schemeClr val="tx1"/>
                </a:solidFill>
              </a:rPr>
              <a:t>less than</a:t>
            </a:r>
            <a:r>
              <a:rPr lang="en-US" sz="1400" dirty="0" smtClean="0">
                <a:solidFill>
                  <a:schemeClr val="tx1"/>
                </a:solidFill>
              </a:rPr>
              <a:t> </a:t>
            </a:r>
            <a:r>
              <a:rPr lang="en-US" sz="1400" dirty="0">
                <a:solidFill>
                  <a:schemeClr val="tx1"/>
                </a:solidFill>
              </a:rPr>
              <a:t>160/xx or </a:t>
            </a:r>
            <a:r>
              <a:rPr lang="en-US" sz="1400" dirty="0" smtClean="0">
                <a:solidFill>
                  <a:schemeClr val="tx1"/>
                </a:solidFill>
              </a:rPr>
              <a:t>xx/110, </a:t>
            </a:r>
            <a:r>
              <a:rPr lang="en-US" sz="1400" dirty="0">
                <a:solidFill>
                  <a:schemeClr val="tx1"/>
                </a:solidFill>
              </a:rPr>
              <a:t>then </a:t>
            </a:r>
            <a:r>
              <a:rPr lang="en-US" sz="1400" dirty="0" smtClean="0">
                <a:solidFill>
                  <a:schemeClr val="tx1"/>
                </a:solidFill>
              </a:rPr>
              <a:t>may repeat  BP measurement</a:t>
            </a:r>
          </a:p>
          <a:p>
            <a:pPr marL="115888" lvl="0" indent="-115888">
              <a:buFont typeface="Arial" pitchFamily="34" charset="0"/>
              <a:buChar char="•"/>
              <a:tabLst>
                <a:tab pos="115888" algn="l"/>
              </a:tabLst>
            </a:pPr>
            <a:r>
              <a:rPr lang="en-US" sz="1400" dirty="0" smtClean="0">
                <a:solidFill>
                  <a:schemeClr val="tx1"/>
                </a:solidFill>
              </a:rPr>
              <a:t>every </a:t>
            </a:r>
            <a:r>
              <a:rPr lang="en-US" sz="1400" dirty="0">
                <a:solidFill>
                  <a:schemeClr val="tx1"/>
                </a:solidFill>
              </a:rPr>
              <a:t>10 </a:t>
            </a:r>
            <a:r>
              <a:rPr lang="en-US" sz="1400" dirty="0" err="1" smtClean="0">
                <a:solidFill>
                  <a:schemeClr val="tx1"/>
                </a:solidFill>
              </a:rPr>
              <a:t>mins</a:t>
            </a:r>
            <a:r>
              <a:rPr lang="en-US" sz="1400" dirty="0" smtClean="0">
                <a:solidFill>
                  <a:schemeClr val="tx1"/>
                </a:solidFill>
              </a:rPr>
              <a:t> </a:t>
            </a:r>
            <a:r>
              <a:rPr lang="en-US" sz="1400" dirty="0">
                <a:solidFill>
                  <a:schemeClr val="tx1"/>
                </a:solidFill>
              </a:rPr>
              <a:t>for 1 hour</a:t>
            </a:r>
            <a:r>
              <a:rPr lang="en-US" sz="1400" dirty="0" smtClean="0">
                <a:solidFill>
                  <a:schemeClr val="tx1"/>
                </a:solidFill>
              </a:rPr>
              <a:t>,</a:t>
            </a:r>
          </a:p>
          <a:p>
            <a:pPr marL="115888" lvl="0" indent="-115888">
              <a:buFont typeface="Arial" pitchFamily="34" charset="0"/>
              <a:buChar char="•"/>
              <a:tabLst>
                <a:tab pos="115888" algn="l"/>
              </a:tabLst>
            </a:pPr>
            <a:r>
              <a:rPr lang="en-US" sz="1400" dirty="0" smtClean="0">
                <a:solidFill>
                  <a:schemeClr val="tx1"/>
                </a:solidFill>
              </a:rPr>
              <a:t>then </a:t>
            </a:r>
            <a:r>
              <a:rPr lang="en-US" sz="1400" dirty="0">
                <a:solidFill>
                  <a:schemeClr val="tx1"/>
                </a:solidFill>
              </a:rPr>
              <a:t>every 15 </a:t>
            </a:r>
            <a:r>
              <a:rPr lang="en-US" sz="1400" dirty="0" err="1" smtClean="0">
                <a:solidFill>
                  <a:schemeClr val="tx1"/>
                </a:solidFill>
              </a:rPr>
              <a:t>mins</a:t>
            </a:r>
            <a:r>
              <a:rPr lang="en-US" sz="1400" dirty="0" smtClean="0">
                <a:solidFill>
                  <a:schemeClr val="tx1"/>
                </a:solidFill>
              </a:rPr>
              <a:t> </a:t>
            </a:r>
            <a:r>
              <a:rPr lang="en-US" sz="1400" dirty="0">
                <a:solidFill>
                  <a:schemeClr val="tx1"/>
                </a:solidFill>
              </a:rPr>
              <a:t>for 1 hour, </a:t>
            </a:r>
            <a:endParaRPr lang="en-US" sz="1400" dirty="0" smtClean="0">
              <a:solidFill>
                <a:schemeClr val="tx1"/>
              </a:solidFill>
            </a:endParaRPr>
          </a:p>
          <a:p>
            <a:pPr marL="115888" lvl="0" indent="-115888">
              <a:buFont typeface="Arial" pitchFamily="34" charset="0"/>
              <a:buChar char="•"/>
              <a:tabLst>
                <a:tab pos="115888" algn="l"/>
              </a:tabLst>
            </a:pPr>
            <a:r>
              <a:rPr lang="en-US" sz="1400" dirty="0" smtClean="0">
                <a:solidFill>
                  <a:schemeClr val="tx1"/>
                </a:solidFill>
              </a:rPr>
              <a:t>then </a:t>
            </a:r>
            <a:r>
              <a:rPr lang="en-US" sz="1400" dirty="0">
                <a:solidFill>
                  <a:schemeClr val="tx1"/>
                </a:solidFill>
              </a:rPr>
              <a:t>every 30 </a:t>
            </a:r>
            <a:r>
              <a:rPr lang="en-US" sz="1400" dirty="0" err="1" smtClean="0">
                <a:solidFill>
                  <a:schemeClr val="tx1"/>
                </a:solidFill>
              </a:rPr>
              <a:t>mins</a:t>
            </a:r>
            <a:r>
              <a:rPr lang="en-US" sz="1400" dirty="0" smtClean="0">
                <a:solidFill>
                  <a:schemeClr val="tx1"/>
                </a:solidFill>
              </a:rPr>
              <a:t> </a:t>
            </a:r>
            <a:r>
              <a:rPr lang="en-US" sz="1400" dirty="0">
                <a:solidFill>
                  <a:schemeClr val="tx1"/>
                </a:solidFill>
              </a:rPr>
              <a:t>for 1 hour, </a:t>
            </a:r>
            <a:endParaRPr lang="en-US" sz="1400" dirty="0" smtClean="0">
              <a:solidFill>
                <a:schemeClr val="tx1"/>
              </a:solidFill>
            </a:endParaRPr>
          </a:p>
          <a:p>
            <a:pPr marL="115888" lvl="0" indent="-115888">
              <a:buFont typeface="Arial" pitchFamily="34" charset="0"/>
              <a:buChar char="•"/>
              <a:tabLst>
                <a:tab pos="115888" algn="l"/>
              </a:tabLst>
            </a:pPr>
            <a:r>
              <a:rPr lang="en-US" sz="1400" dirty="0" smtClean="0">
                <a:solidFill>
                  <a:schemeClr val="tx1"/>
                </a:solidFill>
              </a:rPr>
              <a:t>and </a:t>
            </a:r>
            <a:r>
              <a:rPr lang="en-US" sz="1400" dirty="0">
                <a:solidFill>
                  <a:schemeClr val="tx1"/>
                </a:solidFill>
              </a:rPr>
              <a:t>then every hour for 4 hours. </a:t>
            </a:r>
          </a:p>
        </p:txBody>
      </p:sp>
    </p:spTree>
    <p:extLst>
      <p:ext uri="{BB962C8B-B14F-4D97-AF65-F5344CB8AC3E}">
        <p14:creationId xmlns:p14="http://schemas.microsoft.com/office/powerpoint/2010/main" val="566323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2"/>
          <p:cNvSpPr>
            <a:spLocks noGrp="1" noChangeArrowheads="1"/>
          </p:cNvSpPr>
          <p:nvPr>
            <p:ph type="ctrTitle"/>
          </p:nvPr>
        </p:nvSpPr>
        <p:spPr>
          <a:xfrm>
            <a:off x="381000" y="1219200"/>
            <a:ext cx="8077200" cy="1143000"/>
          </a:xfrm>
        </p:spPr>
        <p:txBody>
          <a:bodyPr/>
          <a:lstStyle/>
          <a:p>
            <a:pPr algn="r" eaLnBrk="1" hangingPunct="1"/>
            <a:r>
              <a:rPr lang="en-US" altLang="en-US" sz="4200" b="1" dirty="0" smtClean="0">
                <a:solidFill>
                  <a:srgbClr val="3B0083"/>
                </a:solidFill>
                <a:latin typeface="Jester Regular" charset="0"/>
              </a:rPr>
              <a:t>Learning from Long Beach, CA</a:t>
            </a:r>
          </a:p>
        </p:txBody>
      </p:sp>
      <p:sp>
        <p:nvSpPr>
          <p:cNvPr id="3074" name="Rectangle 3"/>
          <p:cNvSpPr>
            <a:spLocks noGrp="1" noChangeArrowheads="1"/>
          </p:cNvSpPr>
          <p:nvPr>
            <p:ph type="subTitle" idx="1"/>
          </p:nvPr>
        </p:nvSpPr>
        <p:spPr>
          <a:xfrm>
            <a:off x="685800" y="2514600"/>
            <a:ext cx="7772400" cy="838200"/>
          </a:xfrm>
        </p:spPr>
        <p:txBody>
          <a:bodyPr/>
          <a:lstStyle/>
          <a:p>
            <a:pPr algn="r" eaLnBrk="1" hangingPunct="1"/>
            <a:r>
              <a:rPr lang="en-US" altLang="en-US" sz="3000" dirty="0" smtClean="0">
                <a:solidFill>
                  <a:srgbClr val="3B0083"/>
                </a:solidFill>
                <a:latin typeface="Jester Regular" charset="0"/>
              </a:rPr>
              <a:t>Connie von Köhler, MSN, RNC-OB, CPHQ</a:t>
            </a:r>
          </a:p>
          <a:p>
            <a:pPr algn="r" eaLnBrk="1" hangingPunct="1"/>
            <a:r>
              <a:rPr lang="en-US" altLang="en-US" sz="2600" dirty="0" smtClean="0">
                <a:solidFill>
                  <a:srgbClr val="3B0083"/>
                </a:solidFill>
                <a:latin typeface="Jester Regular" charset="0"/>
              </a:rPr>
              <a:t>Program Director, </a:t>
            </a:r>
          </a:p>
          <a:p>
            <a:pPr algn="r" eaLnBrk="1" hangingPunct="1"/>
            <a:r>
              <a:rPr lang="en-US" altLang="en-US" sz="2600" dirty="0" smtClean="0">
                <a:solidFill>
                  <a:srgbClr val="3B0083"/>
                </a:solidFill>
                <a:latin typeface="Jester Regular" charset="0"/>
              </a:rPr>
              <a:t>Perinatal Outreach Education Program</a:t>
            </a:r>
          </a:p>
          <a:p>
            <a:pPr algn="r" eaLnBrk="1" hangingPunct="1"/>
            <a:r>
              <a:rPr lang="en-US" altLang="en-US" dirty="0" smtClean="0">
                <a:solidFill>
                  <a:srgbClr val="3B0083"/>
                </a:solidFill>
                <a:latin typeface="Jester Regular" charset="0"/>
              </a:rPr>
              <a:t> </a:t>
            </a:r>
          </a:p>
        </p:txBody>
      </p:sp>
    </p:spTree>
    <p:extLst>
      <p:ext uri="{BB962C8B-B14F-4D97-AF65-F5344CB8AC3E}">
        <p14:creationId xmlns:p14="http://schemas.microsoft.com/office/powerpoint/2010/main" val="11266422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 y="304800"/>
            <a:ext cx="8738650" cy="51816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367464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76200"/>
            <a:ext cx="8343900" cy="55626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29058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0"/>
          <p:cNvGrpSpPr>
            <a:grpSpLocks/>
          </p:cNvGrpSpPr>
          <p:nvPr/>
        </p:nvGrpSpPr>
        <p:grpSpPr bwMode="auto">
          <a:xfrm>
            <a:off x="0" y="914400"/>
            <a:ext cx="5410200" cy="4724400"/>
            <a:chOff x="152400" y="761999"/>
            <a:chExt cx="5943600" cy="5710517"/>
          </a:xfrm>
        </p:grpSpPr>
        <p:grpSp>
          <p:nvGrpSpPr>
            <p:cNvPr id="5" name="Group 17"/>
            <p:cNvGrpSpPr>
              <a:grpSpLocks/>
            </p:cNvGrpSpPr>
            <p:nvPr/>
          </p:nvGrpSpPr>
          <p:grpSpPr bwMode="auto">
            <a:xfrm>
              <a:off x="152400" y="761999"/>
              <a:ext cx="5943600" cy="5710517"/>
              <a:chOff x="-304800" y="-1066800"/>
              <a:chExt cx="7772400" cy="7467600"/>
            </a:xfrm>
          </p:grpSpPr>
          <p:pic>
            <p:nvPicPr>
              <p:cNvPr id="8" name="Picture 3"/>
              <p:cNvPicPr>
                <a:picLocks noChangeAspect="1" noChangeArrowheads="1"/>
              </p:cNvPicPr>
              <p:nvPr/>
            </p:nvPicPr>
            <p:blipFill>
              <a:blip r:embed="rId3"/>
              <a:srcRect l="5313" t="20314" r="62812" b="3125"/>
              <a:stretch>
                <a:fillRect/>
              </a:stretch>
            </p:blipFill>
            <p:spPr bwMode="auto">
              <a:xfrm>
                <a:off x="-304800" y="-1066800"/>
                <a:ext cx="7772400" cy="7467600"/>
              </a:xfrm>
              <a:prstGeom prst="rect">
                <a:avLst/>
              </a:prstGeom>
              <a:noFill/>
              <a:ln w="28575">
                <a:solidFill>
                  <a:schemeClr val="tx1">
                    <a:lumMod val="95000"/>
                    <a:lumOff val="5000"/>
                  </a:schemeClr>
                </a:solidFill>
                <a:miter lim="800000"/>
                <a:headEnd/>
                <a:tailEnd/>
              </a:ln>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l="38751" t="12502" r="50000" b="83592"/>
              <a:stretch>
                <a:fillRect/>
              </a:stretch>
            </p:blipFill>
            <p:spPr bwMode="auto">
              <a:xfrm>
                <a:off x="-228600" y="-990600"/>
                <a:ext cx="2743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5-Point Star 5"/>
            <p:cNvSpPr/>
            <p:nvPr/>
          </p:nvSpPr>
          <p:spPr bwMode="auto">
            <a:xfrm>
              <a:off x="3429000" y="3886352"/>
              <a:ext cx="304800" cy="304815"/>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a:lstStyle/>
            <a:p>
              <a:pPr>
                <a:defRPr/>
              </a:pPr>
              <a:endParaRPr lang="en-US" sz="2400">
                <a:solidFill>
                  <a:srgbClr val="000000"/>
                </a:solidFill>
                <a:latin typeface="Arial" charset="0"/>
                <a:ea typeface="ＭＳ Ｐゴシック" pitchFamily="-128" charset="-128"/>
              </a:endParaRPr>
            </a:p>
          </p:txBody>
        </p:sp>
        <p:sp>
          <p:nvSpPr>
            <p:cNvPr id="7" name="Oval 15"/>
            <p:cNvSpPr>
              <a:spLocks noChangeAspect="1"/>
            </p:cNvSpPr>
            <p:nvPr/>
          </p:nvSpPr>
          <p:spPr bwMode="auto">
            <a:xfrm>
              <a:off x="2286000" y="2895600"/>
              <a:ext cx="91440" cy="91440"/>
            </a:xfrm>
            <a:prstGeom prst="ellipse">
              <a:avLst/>
            </a:prstGeom>
            <a:solidFill>
              <a:srgbClr val="FF0000"/>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sz="2400">
                <a:solidFill>
                  <a:srgbClr val="000000"/>
                </a:solidFill>
              </a:endParaRPr>
            </a:p>
          </p:txBody>
        </p:sp>
      </p:grpSp>
      <p:sp>
        <p:nvSpPr>
          <p:cNvPr id="2" name="TextBox 1"/>
          <p:cNvSpPr txBox="1"/>
          <p:nvPr/>
        </p:nvSpPr>
        <p:spPr>
          <a:xfrm>
            <a:off x="5410200" y="235803"/>
            <a:ext cx="3791573" cy="4893647"/>
          </a:xfrm>
          <a:prstGeom prst="rect">
            <a:avLst/>
          </a:prstGeom>
          <a:noFill/>
        </p:spPr>
        <p:txBody>
          <a:bodyPr wrap="square" rtlCol="0">
            <a:spAutoFit/>
          </a:bodyPr>
          <a:lstStyle/>
          <a:p>
            <a:r>
              <a:rPr lang="en-US" sz="2400" dirty="0" smtClean="0">
                <a:solidFill>
                  <a:srgbClr val="000000"/>
                </a:solidFill>
              </a:rPr>
              <a:t>Regional Tertiary Center:</a:t>
            </a:r>
          </a:p>
          <a:p>
            <a:endParaRPr lang="en-US" sz="2400" dirty="0">
              <a:solidFill>
                <a:srgbClr val="000000"/>
              </a:solidFill>
            </a:endParaRPr>
          </a:p>
          <a:p>
            <a:pPr marL="342900" indent="-342900">
              <a:buFont typeface="Arial" panose="020B0604020202020204" pitchFamily="34" charset="0"/>
              <a:buChar char="•"/>
            </a:pPr>
            <a:r>
              <a:rPr lang="en-US" sz="2400" dirty="0" smtClean="0">
                <a:solidFill>
                  <a:srgbClr val="000000"/>
                </a:solidFill>
              </a:rPr>
              <a:t>24/7 in-house Perinatology &amp; Neonatology</a:t>
            </a:r>
          </a:p>
          <a:p>
            <a:pPr marL="342900" indent="-342900">
              <a:buFont typeface="Arial" panose="020B0604020202020204" pitchFamily="34" charset="0"/>
              <a:buChar char="•"/>
            </a:pPr>
            <a:r>
              <a:rPr lang="en-US" sz="2400" dirty="0" smtClean="0">
                <a:solidFill>
                  <a:srgbClr val="000000"/>
                </a:solidFill>
              </a:rPr>
              <a:t>Teach Service</a:t>
            </a:r>
          </a:p>
          <a:p>
            <a:pPr marL="342900" indent="-342900">
              <a:buFont typeface="Arial" panose="020B0604020202020204" pitchFamily="34" charset="0"/>
              <a:buChar char="•"/>
            </a:pPr>
            <a:r>
              <a:rPr lang="en-US" sz="2400" dirty="0" smtClean="0">
                <a:solidFill>
                  <a:srgbClr val="000000"/>
                </a:solidFill>
              </a:rPr>
              <a:t>80 Obstetricians on staff</a:t>
            </a:r>
          </a:p>
          <a:p>
            <a:pPr marL="342900" indent="-342900">
              <a:buFont typeface="Arial" panose="020B0604020202020204" pitchFamily="34" charset="0"/>
              <a:buChar char="•"/>
            </a:pPr>
            <a:r>
              <a:rPr lang="en-US" sz="2400" dirty="0" smtClean="0">
                <a:solidFill>
                  <a:srgbClr val="000000"/>
                </a:solidFill>
              </a:rPr>
              <a:t>500 deliveries monthly</a:t>
            </a:r>
          </a:p>
          <a:p>
            <a:pPr marL="342900" indent="-342900">
              <a:buFont typeface="Arial" panose="020B0604020202020204" pitchFamily="34" charset="0"/>
              <a:buChar char="•"/>
            </a:pPr>
            <a:r>
              <a:rPr lang="en-US" sz="2400" dirty="0" smtClean="0">
                <a:solidFill>
                  <a:srgbClr val="000000"/>
                </a:solidFill>
              </a:rPr>
              <a:t>107 licensed NICU beds</a:t>
            </a:r>
          </a:p>
          <a:p>
            <a:endParaRPr lang="en-US" sz="2400" dirty="0" smtClean="0">
              <a:solidFill>
                <a:srgbClr val="000000"/>
              </a:solidFill>
            </a:endParaRPr>
          </a:p>
          <a:p>
            <a:endParaRPr lang="en-US" sz="2400" dirty="0">
              <a:solidFill>
                <a:srgbClr val="000000"/>
              </a:solidFill>
            </a:endParaRPr>
          </a:p>
        </p:txBody>
      </p:sp>
    </p:spTree>
    <p:extLst>
      <p:ext uri="{BB962C8B-B14F-4D97-AF65-F5344CB8AC3E}">
        <p14:creationId xmlns:p14="http://schemas.microsoft.com/office/powerpoint/2010/main" val="28885469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52400"/>
            <a:ext cx="8763000" cy="1143000"/>
          </a:xfrm>
        </p:spPr>
        <p:txBody>
          <a:bodyPr/>
          <a:lstStyle/>
          <a:p>
            <a:r>
              <a:rPr lang="en-US" dirty="0" smtClean="0">
                <a:solidFill>
                  <a:srgbClr val="7030A0"/>
                </a:solidFill>
              </a:rPr>
              <a:t>CMQCC Preeclampsia Collaborative  (Feb 2013—Dec 2014)</a:t>
            </a:r>
            <a:endParaRPr lang="en-US" dirty="0">
              <a:solidFill>
                <a:srgbClr val="7030A0"/>
              </a:solidFill>
            </a:endParaRPr>
          </a:p>
        </p:txBody>
      </p:sp>
      <p:sp>
        <p:nvSpPr>
          <p:cNvPr id="4" name="Content Placeholder 3"/>
          <p:cNvSpPr>
            <a:spLocks noGrp="1"/>
          </p:cNvSpPr>
          <p:nvPr>
            <p:ph idx="1"/>
          </p:nvPr>
        </p:nvSpPr>
        <p:spPr>
          <a:xfrm>
            <a:off x="228600" y="2438400"/>
            <a:ext cx="8763000" cy="3886200"/>
          </a:xfrm>
        </p:spPr>
        <p:txBody>
          <a:bodyPr/>
          <a:lstStyle/>
          <a:p>
            <a:r>
              <a:rPr lang="en-US" dirty="0" smtClean="0"/>
              <a:t>Collecting Baseline Data</a:t>
            </a:r>
          </a:p>
          <a:p>
            <a:r>
              <a:rPr lang="en-US" dirty="0" smtClean="0"/>
              <a:t>Implementing the Data Form</a:t>
            </a:r>
          </a:p>
          <a:p>
            <a:r>
              <a:rPr lang="en-US" dirty="0" smtClean="0"/>
              <a:t>Process Flow of Identification &amp; Treatment of “acute hypertensive episode”</a:t>
            </a:r>
            <a:endParaRPr lang="en-US" dirty="0"/>
          </a:p>
        </p:txBody>
      </p:sp>
    </p:spTree>
    <p:extLst>
      <p:ext uri="{BB962C8B-B14F-4D97-AF65-F5344CB8AC3E}">
        <p14:creationId xmlns:p14="http://schemas.microsoft.com/office/powerpoint/2010/main" val="17178295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Collecting Baseline Data</a:t>
            </a:r>
            <a:endParaRPr lang="en-US" dirty="0">
              <a:solidFill>
                <a:srgbClr val="7030A0"/>
              </a:solidFill>
            </a:endParaRPr>
          </a:p>
        </p:txBody>
      </p:sp>
      <p:sp>
        <p:nvSpPr>
          <p:cNvPr id="3" name="Content Placeholder 2"/>
          <p:cNvSpPr>
            <a:spLocks noGrp="1"/>
          </p:cNvSpPr>
          <p:nvPr>
            <p:ph idx="1"/>
          </p:nvPr>
        </p:nvSpPr>
        <p:spPr>
          <a:xfrm>
            <a:off x="228600" y="1676400"/>
            <a:ext cx="8763000" cy="4648200"/>
          </a:xfrm>
        </p:spPr>
        <p:txBody>
          <a:bodyPr/>
          <a:lstStyle/>
          <a:p>
            <a:r>
              <a:rPr lang="en-US" dirty="0" smtClean="0"/>
              <a:t>Active Track California Maternal Data Center</a:t>
            </a:r>
          </a:p>
          <a:p>
            <a:pPr lvl="1"/>
            <a:r>
              <a:rPr lang="en-US" dirty="0" smtClean="0"/>
              <a:t>Birth Certificate &amp; ICD-9 hospital discharge data</a:t>
            </a:r>
          </a:p>
          <a:p>
            <a:pPr lvl="1"/>
            <a:r>
              <a:rPr lang="en-US" dirty="0" smtClean="0"/>
              <a:t>Originally sampled data 25 pts from 6 mo.</a:t>
            </a:r>
          </a:p>
          <a:p>
            <a:pPr lvl="1"/>
            <a:r>
              <a:rPr lang="en-US" dirty="0" smtClean="0"/>
              <a:t>Changed to full 6 mo. Pre-collaborative &amp; revised data (full 18 mos.) </a:t>
            </a:r>
          </a:p>
        </p:txBody>
      </p:sp>
    </p:spTree>
    <p:extLst>
      <p:ext uri="{BB962C8B-B14F-4D97-AF65-F5344CB8AC3E}">
        <p14:creationId xmlns:p14="http://schemas.microsoft.com/office/powerpoint/2010/main" val="29960200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28600" y="152400"/>
            <a:ext cx="8686800" cy="1143000"/>
          </a:xfrm>
        </p:spPr>
        <p:txBody>
          <a:bodyPr/>
          <a:lstStyle/>
          <a:p>
            <a:r>
              <a:rPr lang="en-US" dirty="0" smtClean="0">
                <a:solidFill>
                  <a:srgbClr val="7030A0"/>
                </a:solidFill>
              </a:rPr>
              <a:t>Preeclampsia </a:t>
            </a:r>
            <a:r>
              <a:rPr lang="en-US" dirty="0">
                <a:solidFill>
                  <a:srgbClr val="7030A0"/>
                </a:solidFill>
              </a:rPr>
              <a:t>Collaborative </a:t>
            </a:r>
            <a:br>
              <a:rPr lang="en-US" dirty="0">
                <a:solidFill>
                  <a:srgbClr val="7030A0"/>
                </a:solidFill>
              </a:rPr>
            </a:br>
            <a:r>
              <a:rPr lang="en-US" dirty="0">
                <a:solidFill>
                  <a:srgbClr val="7030A0"/>
                </a:solidFill>
              </a:rPr>
              <a:t>   </a:t>
            </a:r>
            <a:r>
              <a:rPr lang="en-US" dirty="0" smtClean="0">
                <a:solidFill>
                  <a:srgbClr val="7030A0"/>
                </a:solidFill>
              </a:rPr>
              <a:t>Revision Data Collection:</a:t>
            </a:r>
            <a:r>
              <a:rPr lang="en-US" altLang="en-US" dirty="0" smtClean="0"/>
              <a:t>lution:</a:t>
            </a:r>
          </a:p>
        </p:txBody>
      </p:sp>
      <p:pic>
        <p:nvPicPr>
          <p:cNvPr id="512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 y="1447800"/>
            <a:ext cx="4949825" cy="4022725"/>
          </a:xfrm>
          <a:noFill/>
          <a:ln>
            <a:solidFill>
              <a:srgbClr val="A50021"/>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257800" y="1676400"/>
            <a:ext cx="3733800" cy="4154488"/>
          </a:xfrm>
          <a:prstGeom prst="rect">
            <a:avLst/>
          </a:prstGeom>
          <a:noFill/>
        </p:spPr>
        <p:txBody>
          <a:bodyPr>
            <a:spAutoFit/>
          </a:bodyPr>
          <a:lstStyle/>
          <a:p>
            <a:pPr>
              <a:defRPr/>
            </a:pPr>
            <a:endParaRPr lang="en-US" sz="2400" dirty="0">
              <a:solidFill>
                <a:srgbClr val="000000"/>
              </a:solidFill>
              <a:latin typeface="Arial" charset="0"/>
              <a:ea typeface="ＭＳ Ｐゴシック" pitchFamily="-32" charset="-128"/>
            </a:endParaRPr>
          </a:p>
          <a:p>
            <a:pPr>
              <a:defRPr/>
            </a:pPr>
            <a:endParaRPr lang="en-US" sz="2400" dirty="0">
              <a:solidFill>
                <a:srgbClr val="000000"/>
              </a:solidFill>
              <a:latin typeface="Arial" charset="0"/>
              <a:ea typeface="ＭＳ Ｐゴシック" pitchFamily="-32" charset="-128"/>
            </a:endParaRPr>
          </a:p>
          <a:p>
            <a:pPr>
              <a:defRPr/>
            </a:pPr>
            <a:r>
              <a:rPr lang="en-US" sz="2400" dirty="0">
                <a:solidFill>
                  <a:srgbClr val="000000"/>
                </a:solidFill>
                <a:latin typeface="Arial" charset="0"/>
                <a:ea typeface="ＭＳ Ｐゴシック" pitchFamily="-32" charset="-128"/>
              </a:rPr>
              <a:t>RSVP = 50%</a:t>
            </a:r>
          </a:p>
          <a:p>
            <a:pPr>
              <a:defRPr/>
            </a:pPr>
            <a:r>
              <a:rPr lang="en-US" sz="2400" dirty="0">
                <a:solidFill>
                  <a:srgbClr val="000000"/>
                </a:solidFill>
                <a:latin typeface="Arial" charset="0"/>
                <a:ea typeface="ＭＳ Ｐゴシック" pitchFamily="-32" charset="-128"/>
              </a:rPr>
              <a:t>Attendance = 100%</a:t>
            </a:r>
          </a:p>
          <a:p>
            <a:pPr>
              <a:defRPr/>
            </a:pPr>
            <a:endParaRPr lang="en-US" sz="2400" dirty="0">
              <a:solidFill>
                <a:srgbClr val="000000"/>
              </a:solidFill>
              <a:latin typeface="Arial" charset="0"/>
              <a:ea typeface="ＭＳ Ｐゴシック" pitchFamily="-32" charset="-128"/>
            </a:endParaRPr>
          </a:p>
          <a:p>
            <a:pPr>
              <a:defRPr/>
            </a:pPr>
            <a:r>
              <a:rPr lang="en-US" sz="2400" dirty="0">
                <a:solidFill>
                  <a:srgbClr val="000000"/>
                </a:solidFill>
                <a:latin typeface="Arial" charset="0"/>
                <a:ea typeface="ＭＳ Ｐゴシック" pitchFamily="-32" charset="-128"/>
              </a:rPr>
              <a:t>Who attended: Manager</a:t>
            </a:r>
          </a:p>
          <a:p>
            <a:pPr marL="342900" indent="-342900">
              <a:buFont typeface="Arial" pitchFamily="34" charset="0"/>
              <a:buChar char="•"/>
              <a:defRPr/>
            </a:pPr>
            <a:r>
              <a:rPr lang="en-US" sz="2400" dirty="0">
                <a:solidFill>
                  <a:srgbClr val="000000"/>
                </a:solidFill>
                <a:latin typeface="Arial" charset="0"/>
                <a:ea typeface="ＭＳ Ｐゴシック" pitchFamily="-32" charset="-128"/>
              </a:rPr>
              <a:t>Educators</a:t>
            </a:r>
          </a:p>
          <a:p>
            <a:pPr marL="342900" indent="-342900">
              <a:buFont typeface="Arial" pitchFamily="34" charset="0"/>
              <a:buChar char="•"/>
              <a:defRPr/>
            </a:pPr>
            <a:r>
              <a:rPr lang="en-US" sz="2400" dirty="0">
                <a:solidFill>
                  <a:srgbClr val="000000"/>
                </a:solidFill>
                <a:latin typeface="Arial" charset="0"/>
                <a:ea typeface="ＭＳ Ｐゴシック" pitchFamily="-32" charset="-128"/>
              </a:rPr>
              <a:t>Assistant Managers</a:t>
            </a:r>
          </a:p>
          <a:p>
            <a:pPr marL="342900" indent="-342900">
              <a:buFont typeface="Arial" pitchFamily="34" charset="0"/>
              <a:buChar char="•"/>
              <a:defRPr/>
            </a:pPr>
            <a:r>
              <a:rPr lang="en-US" sz="2400" dirty="0">
                <a:solidFill>
                  <a:srgbClr val="000000"/>
                </a:solidFill>
                <a:latin typeface="Arial" charset="0"/>
                <a:ea typeface="ＭＳ Ｐゴシック" pitchFamily="-32" charset="-128"/>
              </a:rPr>
              <a:t>Staff Nurse</a:t>
            </a:r>
          </a:p>
          <a:p>
            <a:pPr marL="342900" indent="-342900">
              <a:buFont typeface="Arial" pitchFamily="34" charset="0"/>
              <a:buChar char="•"/>
              <a:defRPr/>
            </a:pPr>
            <a:r>
              <a:rPr lang="en-US" sz="2400" dirty="0">
                <a:solidFill>
                  <a:srgbClr val="000000"/>
                </a:solidFill>
                <a:latin typeface="Arial" charset="0"/>
                <a:ea typeface="ＭＳ Ｐゴシック" pitchFamily="-32" charset="-128"/>
              </a:rPr>
              <a:t>Program Directors</a:t>
            </a:r>
          </a:p>
          <a:p>
            <a:pPr>
              <a:defRPr/>
            </a:pPr>
            <a:endParaRPr lang="en-US" sz="2400" dirty="0">
              <a:solidFill>
                <a:srgbClr val="000000"/>
              </a:solidFill>
              <a:latin typeface="Arial" charset="0"/>
              <a:ea typeface="ＭＳ Ｐゴシック" pitchFamily="-32" charset="-128"/>
            </a:endParaRPr>
          </a:p>
        </p:txBody>
      </p:sp>
      <p:sp>
        <p:nvSpPr>
          <p:cNvPr id="5125" name="TextBox 1"/>
          <p:cNvSpPr txBox="1">
            <a:spLocks noChangeArrowheads="1"/>
          </p:cNvSpPr>
          <p:nvPr/>
        </p:nvSpPr>
        <p:spPr bwMode="auto">
          <a:xfrm>
            <a:off x="152400" y="5486400"/>
            <a:ext cx="4953000" cy="1077913"/>
          </a:xfrm>
          <a:prstGeom prst="rect">
            <a:avLst/>
          </a:prstGeom>
          <a:solidFill>
            <a:srgbClr val="FFF0E1"/>
          </a:solidFill>
          <a:ln w="9525">
            <a:solidFill>
              <a:srgbClr val="A50021"/>
            </a:solidFill>
            <a:miter lim="800000"/>
            <a:headEnd/>
            <a:tailEnd/>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solidFill>
                  <a:srgbClr val="990033"/>
                </a:solidFill>
              </a:rPr>
              <a:t>Tuesday Dec.11, 2013</a:t>
            </a:r>
          </a:p>
          <a:p>
            <a:r>
              <a:rPr lang="en-US" altLang="en-US" sz="1600">
                <a:solidFill>
                  <a:srgbClr val="990033"/>
                </a:solidFill>
              </a:rPr>
              <a:t>12N - finished! (4 hours)</a:t>
            </a:r>
          </a:p>
          <a:p>
            <a:r>
              <a:rPr lang="en-US" altLang="en-US" sz="1600">
                <a:solidFill>
                  <a:srgbClr val="990033"/>
                </a:solidFill>
              </a:rPr>
              <a:t>Women’s Conference Room</a:t>
            </a:r>
          </a:p>
          <a:p>
            <a:r>
              <a:rPr lang="en-US" altLang="en-US" sz="1600">
                <a:solidFill>
                  <a:srgbClr val="990033"/>
                </a:solidFill>
              </a:rPr>
              <a:t>Potluck lunch</a:t>
            </a:r>
          </a:p>
        </p:txBody>
      </p:sp>
    </p:spTree>
    <p:extLst>
      <p:ext uri="{BB962C8B-B14F-4D97-AF65-F5344CB8AC3E}">
        <p14:creationId xmlns:p14="http://schemas.microsoft.com/office/powerpoint/2010/main" val="34473584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Process: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37937748"/>
              </p:ext>
            </p:extLst>
          </p:nvPr>
        </p:nvGraphicFramePr>
        <p:xfrm>
          <a:off x="152400" y="1066800"/>
          <a:ext cx="8915402" cy="4495802"/>
        </p:xfrm>
        <a:graphic>
          <a:graphicData uri="http://schemas.openxmlformats.org/drawingml/2006/table">
            <a:tbl>
              <a:tblPr/>
              <a:tblGrid>
                <a:gridCol w="976247"/>
                <a:gridCol w="852556"/>
                <a:gridCol w="381000"/>
                <a:gridCol w="381000"/>
                <a:gridCol w="381000"/>
                <a:gridCol w="228600"/>
                <a:gridCol w="228600"/>
                <a:gridCol w="228600"/>
                <a:gridCol w="228600"/>
                <a:gridCol w="228600"/>
                <a:gridCol w="228600"/>
                <a:gridCol w="228600"/>
                <a:gridCol w="457200"/>
                <a:gridCol w="525224"/>
                <a:gridCol w="350256"/>
                <a:gridCol w="201212"/>
                <a:gridCol w="193758"/>
                <a:gridCol w="186307"/>
                <a:gridCol w="178854"/>
                <a:gridCol w="193758"/>
                <a:gridCol w="645864"/>
                <a:gridCol w="278219"/>
                <a:gridCol w="201212"/>
                <a:gridCol w="186307"/>
                <a:gridCol w="186307"/>
                <a:gridCol w="171402"/>
                <a:gridCol w="186307"/>
                <a:gridCol w="201212"/>
              </a:tblGrid>
              <a:tr h="1947898">
                <a:tc rowSpan="2">
                  <a:txBody>
                    <a:bodyPr/>
                    <a:lstStyle/>
                    <a:p>
                      <a:pPr algn="ctr" fontAlgn="b"/>
                      <a:r>
                        <a:rPr lang="en-US" sz="800" b="0" i="0" u="none" strike="noStrike" dirty="0">
                          <a:solidFill>
                            <a:srgbClr val="000000"/>
                          </a:solidFill>
                          <a:effectLst/>
                          <a:latin typeface="Calibri"/>
                        </a:rPr>
                        <a:t>Patient</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800" b="0" i="0" u="none" strike="noStrike">
                          <a:solidFill>
                            <a:srgbClr val="000000"/>
                          </a:solidFill>
                          <a:effectLst/>
                          <a:latin typeface="Calibri"/>
                        </a:rPr>
                        <a:t>MR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100" b="1" i="0" u="none" strike="noStrike">
                          <a:solidFill>
                            <a:srgbClr val="000000"/>
                          </a:solidFill>
                          <a:effectLst/>
                          <a:latin typeface="Calibri"/>
                        </a:rPr>
                        <a:t>Delivery Date</a:t>
                      </a:r>
                    </a:p>
                  </a:txBody>
                  <a:tcPr marL="7327" marR="7327" marT="7327"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100" b="1" i="0" u="none" strike="noStrike">
                          <a:solidFill>
                            <a:srgbClr val="000000"/>
                          </a:solidFill>
                          <a:effectLst/>
                          <a:latin typeface="Calibri"/>
                        </a:rPr>
                        <a:t>Time</a:t>
                      </a:r>
                    </a:p>
                  </a:txBody>
                  <a:tcPr marL="7327" marR="7327" marT="7327"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100" b="1" i="0" u="none" strike="noStrike">
                          <a:solidFill>
                            <a:srgbClr val="000000"/>
                          </a:solidFill>
                          <a:effectLst/>
                          <a:latin typeface="Calibri"/>
                        </a:rPr>
                        <a:t>Discharge Date</a:t>
                      </a:r>
                    </a:p>
                  </a:txBody>
                  <a:tcPr marL="7327" marR="7327" marT="7327"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100" b="1" i="0" u="none" strike="noStrike">
                          <a:solidFill>
                            <a:srgbClr val="000000"/>
                          </a:solidFill>
                          <a:effectLst/>
                          <a:latin typeface="Calibri"/>
                        </a:rPr>
                        <a:t>Delivery Route </a:t>
                      </a:r>
                      <a:r>
                        <a:rPr lang="en-US" sz="900" b="1" i="0" u="none" strike="noStrike">
                          <a:solidFill>
                            <a:srgbClr val="000000"/>
                          </a:solidFill>
                          <a:effectLst/>
                          <a:latin typeface="Calibri"/>
                        </a:rPr>
                        <a:t>(Outcome Measure  length of stay calculation)</a:t>
                      </a:r>
                      <a:endParaRPr lang="en-US" sz="1100" b="1" i="0" u="none" strike="noStrike">
                        <a:solidFill>
                          <a:srgbClr val="000000"/>
                        </a:solidFill>
                        <a:effectLst/>
                        <a:latin typeface="Calibri"/>
                      </a:endParaRPr>
                    </a:p>
                  </a:txBody>
                  <a:tcPr marL="7327" marR="7327" marT="7327"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algn="ctr" fontAlgn="b"/>
                      <a:r>
                        <a:rPr lang="en-US" sz="1100" b="1" i="0" u="none" strike="noStrike">
                          <a:solidFill>
                            <a:srgbClr val="000000"/>
                          </a:solidFill>
                          <a:effectLst/>
                          <a:latin typeface="Calibri"/>
                        </a:rPr>
                        <a:t>Eclampsia 642.6</a:t>
                      </a:r>
                    </a:p>
                  </a:txBody>
                  <a:tcPr marL="7327" marR="7327" marT="7327"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100" b="1" i="0" u="none" strike="noStrike">
                          <a:solidFill>
                            <a:srgbClr val="000000"/>
                          </a:solidFill>
                          <a:effectLst/>
                          <a:latin typeface="Calibri"/>
                        </a:rPr>
                        <a:t>Severe Preeclampsia 642.5</a:t>
                      </a:r>
                    </a:p>
                  </a:txBody>
                  <a:tcPr marL="7327" marR="7327" marT="7327"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100" b="1" i="0" u="none" strike="noStrike">
                          <a:solidFill>
                            <a:srgbClr val="000000"/>
                          </a:solidFill>
                          <a:effectLst/>
                          <a:latin typeface="Calibri"/>
                        </a:rPr>
                        <a:t>Preeclampsia Superimposed 642.7</a:t>
                      </a:r>
                    </a:p>
                  </a:txBody>
                  <a:tcPr marL="7327" marR="7327" marT="7327"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100" b="1" i="0" u="none" strike="noStrike">
                          <a:solidFill>
                            <a:srgbClr val="000000"/>
                          </a:solidFill>
                          <a:effectLst/>
                          <a:latin typeface="Calibri"/>
                        </a:rPr>
                        <a:t>None of the above</a:t>
                      </a:r>
                    </a:p>
                  </a:txBody>
                  <a:tcPr marL="7327" marR="7327" marT="7327"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100" b="1" i="0" u="none" strike="noStrike" dirty="0">
                          <a:solidFill>
                            <a:srgbClr val="000000"/>
                          </a:solidFill>
                          <a:effectLst/>
                          <a:latin typeface="Calibri"/>
                        </a:rPr>
                        <a:t>New onset Severe Hypertension</a:t>
                      </a:r>
                    </a:p>
                  </a:txBody>
                  <a:tcPr marL="7327" marR="7327" marT="7327"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100" b="1" i="0" u="none" strike="noStrike">
                          <a:solidFill>
                            <a:srgbClr val="000000"/>
                          </a:solidFill>
                          <a:effectLst/>
                          <a:latin typeface="Calibri"/>
                        </a:rPr>
                        <a:t>Highest B/P (Prior to Treatment)</a:t>
                      </a:r>
                    </a:p>
                  </a:txBody>
                  <a:tcPr marL="7327" marR="7327" marT="7327"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100" b="1" i="0" u="none" strike="noStrike" dirty="0">
                          <a:solidFill>
                            <a:srgbClr val="000000"/>
                          </a:solidFill>
                          <a:effectLst/>
                          <a:latin typeface="Calibri"/>
                        </a:rPr>
                        <a:t>Time of B/P triggering Treatment</a:t>
                      </a:r>
                    </a:p>
                  </a:txBody>
                  <a:tcPr marL="7327" marR="7327" marT="7327"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100" b="1" i="0" u="none" strike="noStrike" dirty="0">
                          <a:solidFill>
                            <a:srgbClr val="000000"/>
                          </a:solidFill>
                          <a:effectLst/>
                          <a:latin typeface="Calibri"/>
                        </a:rPr>
                        <a:t>Time 1st Treatment</a:t>
                      </a:r>
                    </a:p>
                  </a:txBody>
                  <a:tcPr marL="7327" marR="7327" marT="7327"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100" b="1" i="0" u="none" strike="noStrike">
                          <a:solidFill>
                            <a:srgbClr val="000000"/>
                          </a:solidFill>
                          <a:effectLst/>
                          <a:latin typeface="Calibri"/>
                        </a:rPr>
                        <a:t>Drug of Treatment</a:t>
                      </a:r>
                    </a:p>
                  </a:txBody>
                  <a:tcPr marL="7327" marR="7327" marT="7327"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100" b="1" i="0" u="none" strike="noStrike">
                          <a:solidFill>
                            <a:srgbClr val="000000"/>
                          </a:solidFill>
                          <a:effectLst/>
                          <a:latin typeface="Calibri"/>
                        </a:rPr>
                        <a:t>Labetalol</a:t>
                      </a:r>
                    </a:p>
                  </a:txBody>
                  <a:tcPr marL="7327" marR="7327" marT="7327"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100" b="1" i="0" u="none" strike="noStrike">
                          <a:solidFill>
                            <a:srgbClr val="000000"/>
                          </a:solidFill>
                          <a:effectLst/>
                          <a:latin typeface="Calibri"/>
                        </a:rPr>
                        <a:t>Hydralazinte</a:t>
                      </a:r>
                    </a:p>
                  </a:txBody>
                  <a:tcPr marL="7327" marR="7327" marT="7327"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algn="ctr" fontAlgn="b"/>
                      <a:r>
                        <a:rPr lang="en-US" sz="1100" b="1" i="0" u="none" strike="noStrike" dirty="0">
                          <a:solidFill>
                            <a:srgbClr val="000000"/>
                          </a:solidFill>
                          <a:effectLst/>
                          <a:latin typeface="Calibri"/>
                        </a:rPr>
                        <a:t>Other (state name of drug, dose, how given)</a:t>
                      </a:r>
                    </a:p>
                  </a:txBody>
                  <a:tcPr marL="7327" marR="7327" marT="7327"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100" b="1" i="0" u="none" strike="noStrike">
                          <a:solidFill>
                            <a:srgbClr val="000000"/>
                          </a:solidFill>
                          <a:effectLst/>
                          <a:latin typeface="Calibri"/>
                        </a:rPr>
                        <a:t>Lowest B/P for first hour after TX</a:t>
                      </a:r>
                    </a:p>
                  </a:txBody>
                  <a:tcPr marL="7327" marR="7327" marT="7327"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100" b="1" i="0" u="none" strike="noStrike">
                          <a:solidFill>
                            <a:srgbClr val="000000"/>
                          </a:solidFill>
                          <a:effectLst/>
                          <a:latin typeface="Calibri"/>
                        </a:rPr>
                        <a:t>Sudden change in FHR that required intervention?</a:t>
                      </a:r>
                    </a:p>
                  </a:txBody>
                  <a:tcPr marL="7327" marR="7327" marT="7327"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100" b="1" i="0" u="none" strike="noStrike">
                          <a:solidFill>
                            <a:srgbClr val="000000"/>
                          </a:solidFill>
                          <a:effectLst/>
                          <a:latin typeface="Calibri"/>
                        </a:rPr>
                        <a:t>If Yes, did the intervention require emergent delivery?</a:t>
                      </a:r>
                    </a:p>
                  </a:txBody>
                  <a:tcPr marL="7327" marR="7327" marT="7327"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100" b="1" i="0" u="none" strike="noStrike">
                          <a:solidFill>
                            <a:srgbClr val="000000"/>
                          </a:solidFill>
                          <a:effectLst/>
                          <a:latin typeface="Calibri"/>
                        </a:rPr>
                        <a:t>Debriefed</a:t>
                      </a:r>
                    </a:p>
                  </a:txBody>
                  <a:tcPr marL="7327" marR="7327" marT="7327"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27818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800" b="1" i="0" u="none" strike="noStrike">
                          <a:solidFill>
                            <a:srgbClr val="000000"/>
                          </a:solidFill>
                          <a:effectLst/>
                          <a:latin typeface="Calibri"/>
                        </a:rPr>
                        <a:t>C/S</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Calibri"/>
                        </a:rPr>
                        <a:t>Vag</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b="1" i="0" u="none" strike="noStrike">
                          <a:solidFill>
                            <a:srgbClr val="000000"/>
                          </a:solidFill>
                          <a:effectLst/>
                          <a:latin typeface="Calibri"/>
                        </a:rPr>
                        <a:t>IV</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a:rPr>
                        <a:t>PO</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a:rPr>
                        <a:t>IV</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a:rPr>
                        <a:t>PO</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b"/>
                      <a:r>
                        <a:rPr lang="en-US" sz="800" b="1" i="0" u="none" strike="noStrike">
                          <a:solidFill>
                            <a:srgbClr val="000000"/>
                          </a:solidFill>
                          <a:effectLst/>
                          <a:latin typeface="Calibri"/>
                        </a:rPr>
                        <a:t>Yes</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a:rPr>
                        <a:t>No</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a:rPr>
                        <a:t>Yes</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a:rPr>
                        <a:t>No</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a:rPr>
                        <a:t>Yes</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a:rPr>
                        <a:t>No</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604">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604">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604">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604">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604">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604">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283">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604">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604">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604">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148" name="TextBox 4"/>
          <p:cNvSpPr txBox="1">
            <a:spLocks noChangeArrowheads="1"/>
          </p:cNvSpPr>
          <p:nvPr/>
        </p:nvSpPr>
        <p:spPr bwMode="auto">
          <a:xfrm>
            <a:off x="417095" y="381000"/>
            <a:ext cx="876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dirty="0">
                <a:solidFill>
                  <a:srgbClr val="000000"/>
                </a:solidFill>
              </a:rPr>
              <a:t>Preeclampsia Collaborative Data Collection Month:________________</a:t>
            </a:r>
          </a:p>
        </p:txBody>
      </p:sp>
    </p:spTree>
    <p:extLst>
      <p:ext uri="{BB962C8B-B14F-4D97-AF65-F5344CB8AC3E}">
        <p14:creationId xmlns:p14="http://schemas.microsoft.com/office/powerpoint/2010/main" val="1659044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381000"/>
            <a:ext cx="8229600" cy="1143000"/>
          </a:xfrm>
        </p:spPr>
        <p:txBody>
          <a:bodyPr/>
          <a:lstStyle/>
          <a:p>
            <a:pPr algn="l" eaLnBrk="1" hangingPunct="1"/>
            <a:r>
              <a:rPr lang="en-US" altLang="en-US" sz="4000" b="1" dirty="0" smtClean="0">
                <a:solidFill>
                  <a:srgbClr val="F58466"/>
                </a:solidFill>
                <a:latin typeface="Goudy Old Style" pitchFamily="18" charset="0"/>
              </a:rPr>
              <a:t>Overview</a:t>
            </a:r>
          </a:p>
        </p:txBody>
      </p:sp>
      <p:sp>
        <p:nvSpPr>
          <p:cNvPr id="16387" name="Content Placeholder 3"/>
          <p:cNvSpPr>
            <a:spLocks noGrp="1"/>
          </p:cNvSpPr>
          <p:nvPr>
            <p:ph idx="1"/>
          </p:nvPr>
        </p:nvSpPr>
        <p:spPr>
          <a:xfrm>
            <a:off x="457200" y="1189038"/>
            <a:ext cx="8229600" cy="4830762"/>
          </a:xfrm>
        </p:spPr>
        <p:txBody>
          <a:bodyPr/>
          <a:lstStyle/>
          <a:p>
            <a:pPr eaLnBrk="1" hangingPunct="1">
              <a:buClr>
                <a:srgbClr val="F58466"/>
              </a:buClr>
            </a:pPr>
            <a:r>
              <a:rPr lang="en-US" altLang="en-US" sz="2800" dirty="0" smtClean="0">
                <a:ea typeface="ＭＳ Ｐゴシック" pitchFamily="34" charset="-128"/>
              </a:rPr>
              <a:t>Goals for Wave 1</a:t>
            </a:r>
          </a:p>
          <a:p>
            <a:pPr eaLnBrk="1" hangingPunct="1">
              <a:buClr>
                <a:srgbClr val="F58466"/>
              </a:buClr>
            </a:pPr>
            <a:r>
              <a:rPr lang="en-US" altLang="en-US" sz="2800" dirty="0" smtClean="0">
                <a:ea typeface="ＭＳ Ｐゴシック" pitchFamily="34" charset="-128"/>
              </a:rPr>
              <a:t>Lessons </a:t>
            </a:r>
            <a:r>
              <a:rPr lang="en-US" altLang="en-US" sz="2800" dirty="0">
                <a:ea typeface="ＭＳ Ｐゴシック" pitchFamily="34" charset="-128"/>
              </a:rPr>
              <a:t>L</a:t>
            </a:r>
            <a:r>
              <a:rPr lang="en-US" altLang="en-US" sz="2800" dirty="0" smtClean="0">
                <a:ea typeface="ＭＳ Ｐゴシック" pitchFamily="34" charset="-128"/>
              </a:rPr>
              <a:t>earned from CMQCC HTN Initiative &amp; Data Collection</a:t>
            </a:r>
          </a:p>
          <a:p>
            <a:pPr lvl="1" eaLnBrk="1" hangingPunct="1">
              <a:buClr>
                <a:srgbClr val="004990"/>
              </a:buClr>
              <a:buFont typeface="Arial" pitchFamily="34" charset="0"/>
              <a:buChar char="•"/>
            </a:pPr>
            <a:r>
              <a:rPr lang="en-US" altLang="en-US" sz="2400" dirty="0" smtClean="0">
                <a:ea typeface="ＭＳ Ｐゴシック" pitchFamily="34" charset="-128"/>
              </a:rPr>
              <a:t>Holly </a:t>
            </a:r>
            <a:r>
              <a:rPr lang="en-US" altLang="en-US" sz="2400" dirty="0">
                <a:ea typeface="ＭＳ Ｐゴシック" pitchFamily="34" charset="-128"/>
              </a:rPr>
              <a:t>Champagne, MSN, RNC-OB, CNS</a:t>
            </a:r>
          </a:p>
          <a:p>
            <a:pPr lvl="2" eaLnBrk="1" hangingPunct="1">
              <a:buClr>
                <a:srgbClr val="F58466"/>
              </a:buClr>
            </a:pPr>
            <a:r>
              <a:rPr lang="en-US" altLang="en-US" sz="2000" dirty="0" smtClean="0">
                <a:ea typeface="ＭＳ Ｐゴシック" pitchFamily="34" charset="-128"/>
              </a:rPr>
              <a:t>Kaiser Permanente, Roseville, CA</a:t>
            </a:r>
          </a:p>
          <a:p>
            <a:pPr lvl="1" eaLnBrk="1" hangingPunct="1">
              <a:buClr>
                <a:srgbClr val="004990"/>
              </a:buClr>
              <a:buFont typeface="Arial" pitchFamily="34" charset="0"/>
              <a:buChar char="•"/>
            </a:pPr>
            <a:r>
              <a:rPr lang="en-US" altLang="en-US" sz="2400" dirty="0" smtClean="0">
                <a:ea typeface="ＭＳ Ｐゴシック" pitchFamily="34" charset="-128"/>
              </a:rPr>
              <a:t>Connie </a:t>
            </a:r>
            <a:r>
              <a:rPr lang="en-US" altLang="en-US" sz="2400" dirty="0">
                <a:ea typeface="ＭＳ Ｐゴシック" pitchFamily="34" charset="-128"/>
              </a:rPr>
              <a:t>von </a:t>
            </a:r>
            <a:r>
              <a:rPr lang="en-US" altLang="en-US" sz="2400" dirty="0" err="1" smtClean="0">
                <a:ea typeface="ＭＳ Ｐゴシック" pitchFamily="34" charset="-128"/>
              </a:rPr>
              <a:t>Kholer</a:t>
            </a:r>
            <a:r>
              <a:rPr lang="en-US" altLang="en-US" sz="2400" dirty="0" smtClean="0">
                <a:ea typeface="ＭＳ Ｐゴシック" pitchFamily="34" charset="-128"/>
              </a:rPr>
              <a:t>, </a:t>
            </a:r>
            <a:r>
              <a:rPr lang="en-US" altLang="en-US" sz="2400" dirty="0">
                <a:ea typeface="ＭＳ Ｐゴシック" pitchFamily="34" charset="-128"/>
              </a:rPr>
              <a:t>MSN, RNC-OB, C-EFM, </a:t>
            </a:r>
            <a:r>
              <a:rPr lang="en-US" altLang="en-US" sz="2400" dirty="0" smtClean="0">
                <a:ea typeface="ＭＳ Ｐゴシック" pitchFamily="34" charset="-128"/>
              </a:rPr>
              <a:t>CPHQ</a:t>
            </a:r>
          </a:p>
          <a:p>
            <a:pPr lvl="2" eaLnBrk="1" hangingPunct="1">
              <a:buClr>
                <a:srgbClr val="F58466"/>
              </a:buClr>
            </a:pPr>
            <a:r>
              <a:rPr lang="en-US" altLang="en-US" sz="2000" dirty="0" smtClean="0">
                <a:ea typeface="ＭＳ Ｐゴシック" pitchFamily="34" charset="-128"/>
              </a:rPr>
              <a:t>Miller Children's Hospital, Long Beach, CA</a:t>
            </a:r>
          </a:p>
          <a:p>
            <a:pPr eaLnBrk="1" hangingPunct="1">
              <a:buClr>
                <a:srgbClr val="F58466"/>
              </a:buClr>
            </a:pPr>
            <a:r>
              <a:rPr lang="en-US" altLang="en-US" sz="2800" dirty="0" smtClean="0">
                <a:ea typeface="ＭＳ Ｐゴシック" pitchFamily="34" charset="-128"/>
              </a:rPr>
              <a:t>ILPQC Team Talk</a:t>
            </a:r>
          </a:p>
          <a:p>
            <a:pPr lvl="1" eaLnBrk="1" hangingPunct="1">
              <a:buClr>
                <a:srgbClr val="004990"/>
              </a:buClr>
              <a:buFont typeface="Arial" pitchFamily="34" charset="0"/>
              <a:buChar char="•"/>
            </a:pPr>
            <a:r>
              <a:rPr lang="en-US" altLang="en-US" sz="2400" dirty="0">
                <a:ea typeface="ＭＳ Ｐゴシック" pitchFamily="34" charset="-128"/>
              </a:rPr>
              <a:t>Angela Rodriguez</a:t>
            </a:r>
          </a:p>
          <a:p>
            <a:pPr lvl="2" eaLnBrk="1" hangingPunct="1">
              <a:buClr>
                <a:srgbClr val="F58466"/>
              </a:buClr>
            </a:pPr>
            <a:r>
              <a:rPr lang="en-US" altLang="en-US" sz="2000" dirty="0" smtClean="0">
                <a:ea typeface="ＭＳ Ｐゴシック" pitchFamily="34" charset="-128"/>
              </a:rPr>
              <a:t>Advocate Illinois Masonic Medical Center</a:t>
            </a:r>
          </a:p>
          <a:p>
            <a:pPr eaLnBrk="1" hangingPunct="1">
              <a:buClr>
                <a:srgbClr val="F58466"/>
              </a:buClr>
            </a:pPr>
            <a:r>
              <a:rPr lang="en-US" altLang="en-US" sz="2800" dirty="0" smtClean="0">
                <a:ea typeface="ＭＳ Ｐゴシック" pitchFamily="34" charset="-128"/>
              </a:rPr>
              <a:t>Initiative </a:t>
            </a:r>
            <a:r>
              <a:rPr lang="en-US" altLang="en-US" sz="2800" dirty="0">
                <a:ea typeface="ＭＳ Ｐゴシック" pitchFamily="34" charset="-128"/>
              </a:rPr>
              <a:t>Updates</a:t>
            </a:r>
          </a:p>
          <a:p>
            <a:pPr lvl="2" eaLnBrk="1" hangingPunct="1">
              <a:buClr>
                <a:srgbClr val="F58466"/>
              </a:buClr>
            </a:pPr>
            <a:endParaRPr lang="en-US" altLang="en-US" sz="1800" dirty="0">
              <a:ea typeface="ＭＳ Ｐゴシック" pitchFamily="34" charset="-128"/>
            </a:endParaRPr>
          </a:p>
        </p:txBody>
      </p:sp>
    </p:spTree>
    <p:extLst>
      <p:ext uri="{BB962C8B-B14F-4D97-AF65-F5344CB8AC3E}">
        <p14:creationId xmlns:p14="http://schemas.microsoft.com/office/powerpoint/2010/main" val="6236115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solidFill>
                  <a:srgbClr val="7030A0"/>
                </a:solidFill>
              </a:rPr>
              <a:t>Debriefing Issues</a:t>
            </a:r>
          </a:p>
        </p:txBody>
      </p:sp>
      <p:sp>
        <p:nvSpPr>
          <p:cNvPr id="10243" name="Content Placeholder 2"/>
          <p:cNvSpPr>
            <a:spLocks noGrp="1"/>
          </p:cNvSpPr>
          <p:nvPr>
            <p:ph idx="1"/>
          </p:nvPr>
        </p:nvSpPr>
        <p:spPr>
          <a:xfrm>
            <a:off x="172871" y="1143000"/>
            <a:ext cx="8763000" cy="4800600"/>
          </a:xfrm>
        </p:spPr>
        <p:txBody>
          <a:bodyPr/>
          <a:lstStyle/>
          <a:p>
            <a:pPr marL="0" indent="0">
              <a:buFontTx/>
              <a:buNone/>
            </a:pPr>
            <a:endParaRPr lang="en-US" altLang="en-US" dirty="0" smtClean="0"/>
          </a:p>
          <a:p>
            <a:pPr lvl="1"/>
            <a:r>
              <a:rPr lang="en-US" altLang="en-US" dirty="0" smtClean="0"/>
              <a:t>Staff uncomfortable completing</a:t>
            </a:r>
          </a:p>
          <a:p>
            <a:pPr lvl="1"/>
            <a:r>
              <a:rPr lang="en-US" altLang="en-US" dirty="0" smtClean="0"/>
              <a:t>Leadership vague on process</a:t>
            </a:r>
          </a:p>
          <a:p>
            <a:pPr lvl="1"/>
            <a:r>
              <a:rPr lang="en-US" altLang="en-US" dirty="0" smtClean="0"/>
              <a:t>Forms not completed</a:t>
            </a:r>
          </a:p>
          <a:p>
            <a:pPr lvl="1"/>
            <a:r>
              <a:rPr lang="en-US" altLang="en-US" dirty="0" smtClean="0"/>
              <a:t>Couldn’t find forms</a:t>
            </a:r>
          </a:p>
          <a:p>
            <a:pPr lvl="1"/>
            <a:r>
              <a:rPr lang="en-US" altLang="en-US" dirty="0" smtClean="0"/>
              <a:t>Submission process unclear</a:t>
            </a:r>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5684" y="2971800"/>
            <a:ext cx="2960187" cy="2503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97054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solidFill>
                  <a:srgbClr val="7030A0"/>
                </a:solidFill>
              </a:rPr>
              <a:t>Process:</a:t>
            </a:r>
            <a:endParaRPr lang="en-US" altLang="en-US" dirty="0" smtClean="0"/>
          </a:p>
        </p:txBody>
      </p:sp>
      <p:pic>
        <p:nvPicPr>
          <p:cNvPr id="1126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0" y="1143000"/>
            <a:ext cx="7569200" cy="4419600"/>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23877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smtClean="0">
                <a:solidFill>
                  <a:srgbClr val="7030A0"/>
                </a:solidFill>
              </a:rPr>
              <a:t>Food &amp; Networking</a:t>
            </a:r>
          </a:p>
        </p:txBody>
      </p:sp>
      <p:pic>
        <p:nvPicPr>
          <p:cNvPr id="12291"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638800" y="1409700"/>
            <a:ext cx="3028950" cy="4038600"/>
          </a:xfrm>
        </p:spPr>
      </p:pic>
      <p:pic>
        <p:nvPicPr>
          <p:cNvPr id="12292"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1143000"/>
            <a:ext cx="41148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81000" y="4343400"/>
            <a:ext cx="6629400" cy="1938338"/>
          </a:xfrm>
          <a:prstGeom prst="rect">
            <a:avLst/>
          </a:prstGeom>
          <a:noFill/>
        </p:spPr>
        <p:txBody>
          <a:bodyPr>
            <a:spAutoFit/>
          </a:bodyPr>
          <a:lstStyle/>
          <a:p>
            <a:pPr>
              <a:defRPr/>
            </a:pPr>
            <a:r>
              <a:rPr lang="en-US" sz="2000" u="sng" dirty="0">
                <a:solidFill>
                  <a:srgbClr val="000000"/>
                </a:solidFill>
                <a:latin typeface="Arial" charset="0"/>
                <a:ea typeface="ＭＳ Ｐゴシック" pitchFamily="-32" charset="-128"/>
              </a:rPr>
              <a:t>3 Five Minute Presentations</a:t>
            </a:r>
            <a:r>
              <a:rPr lang="en-US" sz="2000" dirty="0">
                <a:solidFill>
                  <a:srgbClr val="000000"/>
                </a:solidFill>
                <a:latin typeface="Arial" charset="0"/>
                <a:ea typeface="ＭＳ Ｐゴシック" pitchFamily="-32" charset="-128"/>
              </a:rPr>
              <a:t>:</a:t>
            </a:r>
          </a:p>
          <a:p>
            <a:pPr marL="342900" indent="-342900">
              <a:buFont typeface="+mj-lt"/>
              <a:buAutoNum type="arabicPeriod"/>
              <a:defRPr/>
            </a:pPr>
            <a:r>
              <a:rPr lang="en-US" sz="2000" dirty="0">
                <a:solidFill>
                  <a:srgbClr val="000000"/>
                </a:solidFill>
                <a:latin typeface="Arial" charset="0"/>
                <a:ea typeface="ＭＳ Ｐゴシック" pitchFamily="-32" charset="-128"/>
              </a:rPr>
              <a:t>Preeclampsia Collaborative</a:t>
            </a:r>
          </a:p>
          <a:p>
            <a:pPr marL="342900" indent="-342900">
              <a:buFont typeface="+mj-lt"/>
              <a:buAutoNum type="arabicPeriod"/>
              <a:defRPr/>
            </a:pPr>
            <a:r>
              <a:rPr lang="en-US" sz="2000" dirty="0">
                <a:solidFill>
                  <a:srgbClr val="000000"/>
                </a:solidFill>
                <a:latin typeface="Arial" charset="0"/>
                <a:ea typeface="ＭＳ Ｐゴシック" pitchFamily="-32" charset="-128"/>
              </a:rPr>
              <a:t>Results of the Educational Module </a:t>
            </a:r>
          </a:p>
          <a:p>
            <a:pPr marL="342900" indent="-342900">
              <a:buFont typeface="+mj-lt"/>
              <a:buAutoNum type="arabicPeriod"/>
              <a:defRPr/>
            </a:pPr>
            <a:r>
              <a:rPr lang="en-US" sz="2000" dirty="0">
                <a:solidFill>
                  <a:srgbClr val="000000"/>
                </a:solidFill>
                <a:latin typeface="Arial" charset="0"/>
                <a:ea typeface="ＭＳ Ｐゴシック" pitchFamily="-32" charset="-128"/>
              </a:rPr>
              <a:t>Value &amp; Ease of Debriefing</a:t>
            </a:r>
          </a:p>
          <a:p>
            <a:pPr>
              <a:defRPr/>
            </a:pPr>
            <a:r>
              <a:rPr lang="en-US" sz="2000" dirty="0">
                <a:solidFill>
                  <a:srgbClr val="000000"/>
                </a:solidFill>
                <a:latin typeface="Arial" charset="0"/>
                <a:ea typeface="ＭＳ Ｐゴシック" pitchFamily="-32" charset="-128"/>
              </a:rPr>
              <a:t>THEN: </a:t>
            </a:r>
          </a:p>
          <a:p>
            <a:pPr>
              <a:defRPr/>
            </a:pPr>
            <a:r>
              <a:rPr lang="en-US" sz="2000" dirty="0">
                <a:solidFill>
                  <a:srgbClr val="000000"/>
                </a:solidFill>
                <a:latin typeface="Arial" charset="0"/>
                <a:ea typeface="ＭＳ Ｐゴシック" pitchFamily="-32" charset="-128"/>
              </a:rPr>
              <a:t>30 minutes case based exercise</a:t>
            </a:r>
          </a:p>
        </p:txBody>
      </p:sp>
    </p:spTree>
    <p:extLst>
      <p:ext uri="{BB962C8B-B14F-4D97-AF65-F5344CB8AC3E}">
        <p14:creationId xmlns:p14="http://schemas.microsoft.com/office/powerpoint/2010/main" val="36288358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smtClean="0">
                <a:solidFill>
                  <a:srgbClr val="7030A0"/>
                </a:solidFill>
              </a:rPr>
              <a:t>Closing the Loop</a:t>
            </a:r>
          </a:p>
        </p:txBody>
      </p:sp>
      <p:pic>
        <p:nvPicPr>
          <p:cNvPr id="1433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66800" y="2514600"/>
            <a:ext cx="4343400" cy="3257550"/>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0" name="Rectangle 3"/>
          <p:cNvSpPr>
            <a:spLocks noChangeArrowheads="1"/>
          </p:cNvSpPr>
          <p:nvPr/>
        </p:nvSpPr>
        <p:spPr bwMode="auto">
          <a:xfrm>
            <a:off x="241300" y="1676400"/>
            <a:ext cx="685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a:solidFill>
                  <a:srgbClr val="000000"/>
                </a:solidFill>
              </a:rPr>
              <a:t>Debrief tool easy to find and return</a:t>
            </a:r>
          </a:p>
        </p:txBody>
      </p:sp>
    </p:spTree>
    <p:extLst>
      <p:ext uri="{BB962C8B-B14F-4D97-AF65-F5344CB8AC3E}">
        <p14:creationId xmlns:p14="http://schemas.microsoft.com/office/powerpoint/2010/main" val="40125739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On </a:t>
            </a:r>
            <a:r>
              <a:rPr lang="en-US" dirty="0">
                <a:solidFill>
                  <a:srgbClr val="7030A0"/>
                </a:solidFill>
              </a:rPr>
              <a:t>G</a:t>
            </a:r>
            <a:r>
              <a:rPr lang="en-US" dirty="0" smtClean="0">
                <a:solidFill>
                  <a:srgbClr val="7030A0"/>
                </a:solidFill>
              </a:rPr>
              <a:t>oing Data Review:</a:t>
            </a:r>
            <a:endParaRPr lang="en-US" dirty="0">
              <a:solidFill>
                <a:srgbClr val="7030A0"/>
              </a:solidFill>
            </a:endParaRPr>
          </a:p>
        </p:txBody>
      </p:sp>
      <p:sp>
        <p:nvSpPr>
          <p:cNvPr id="3" name="Content Placeholder 2"/>
          <p:cNvSpPr>
            <a:spLocks noGrp="1"/>
          </p:cNvSpPr>
          <p:nvPr>
            <p:ph idx="1"/>
          </p:nvPr>
        </p:nvSpPr>
        <p:spPr>
          <a:xfrm>
            <a:off x="228600" y="2209800"/>
            <a:ext cx="8763000" cy="4114800"/>
          </a:xfrm>
        </p:spPr>
        <p:txBody>
          <a:bodyPr/>
          <a:lstStyle/>
          <a:p>
            <a:r>
              <a:rPr lang="en-US" dirty="0" smtClean="0"/>
              <a:t>Combination of:</a:t>
            </a:r>
          </a:p>
          <a:p>
            <a:pPr lvl="1"/>
            <a:r>
              <a:rPr lang="en-US" dirty="0" smtClean="0"/>
              <a:t>CMDC list (45 days after end of month)</a:t>
            </a:r>
          </a:p>
          <a:p>
            <a:pPr lvl="1"/>
            <a:r>
              <a:rPr lang="en-US" dirty="0" smtClean="0"/>
              <a:t>Weekly list from Women’s pharmacist</a:t>
            </a:r>
          </a:p>
          <a:p>
            <a:pPr lvl="2"/>
            <a:r>
              <a:rPr lang="en-US" dirty="0" smtClean="0"/>
              <a:t>Pts who received: Labetalol or/&amp; Hydralazine</a:t>
            </a:r>
            <a:endParaRPr lang="en-US" dirty="0"/>
          </a:p>
          <a:p>
            <a:pPr lvl="1"/>
            <a:r>
              <a:rPr lang="en-US" dirty="0" smtClean="0"/>
              <a:t>Debrief forms</a:t>
            </a:r>
            <a:endParaRPr lang="en-US" dirty="0"/>
          </a:p>
        </p:txBody>
      </p:sp>
    </p:spTree>
    <p:extLst>
      <p:ext uri="{BB962C8B-B14F-4D97-AF65-F5344CB8AC3E}">
        <p14:creationId xmlns:p14="http://schemas.microsoft.com/office/powerpoint/2010/main" val="40755012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smtClean="0">
                <a:solidFill>
                  <a:srgbClr val="7030A0"/>
                </a:solidFill>
              </a:rPr>
              <a:t>Closing the Loop</a:t>
            </a:r>
          </a:p>
        </p:txBody>
      </p:sp>
      <p:sp>
        <p:nvSpPr>
          <p:cNvPr id="15363" name="Content Placeholder 2"/>
          <p:cNvSpPr>
            <a:spLocks noGrp="1"/>
          </p:cNvSpPr>
          <p:nvPr>
            <p:ph idx="1"/>
          </p:nvPr>
        </p:nvSpPr>
        <p:spPr>
          <a:xfrm>
            <a:off x="228600" y="1676400"/>
            <a:ext cx="8763000" cy="2286000"/>
          </a:xfrm>
        </p:spPr>
        <p:txBody>
          <a:bodyPr/>
          <a:lstStyle/>
          <a:p>
            <a:pPr marL="0" indent="0">
              <a:buFontTx/>
              <a:buNone/>
              <a:defRPr/>
            </a:pPr>
            <a:r>
              <a:rPr lang="en-US" u="sng" dirty="0" smtClean="0"/>
              <a:t>Electronic Message Boards</a:t>
            </a:r>
          </a:p>
          <a:p>
            <a:pPr>
              <a:defRPr/>
            </a:pPr>
            <a:r>
              <a:rPr lang="en-US" dirty="0" smtClean="0"/>
              <a:t>Interprofessional</a:t>
            </a:r>
          </a:p>
          <a:p>
            <a:pPr>
              <a:defRPr/>
            </a:pPr>
            <a:r>
              <a:rPr lang="en-US" dirty="0" smtClean="0"/>
              <a:t>Best Practice Reminders</a:t>
            </a:r>
          </a:p>
          <a:p>
            <a:pPr>
              <a:defRPr/>
            </a:pPr>
            <a:r>
              <a:rPr lang="en-US" dirty="0" smtClean="0"/>
              <a:t>Addresses comment, concerns, questions</a:t>
            </a:r>
          </a:p>
          <a:p>
            <a:pPr>
              <a:defRPr/>
            </a:pPr>
            <a:r>
              <a:rPr lang="en-US" dirty="0" smtClean="0"/>
              <a:t>New messages every 2 weeks</a:t>
            </a:r>
          </a:p>
          <a:p>
            <a:pPr>
              <a:defRPr/>
            </a:pPr>
            <a:endParaRPr lang="en-US" dirty="0"/>
          </a:p>
        </p:txBody>
      </p:sp>
    </p:spTree>
    <p:extLst>
      <p:ext uri="{BB962C8B-B14F-4D97-AF65-F5344CB8AC3E}">
        <p14:creationId xmlns:p14="http://schemas.microsoft.com/office/powerpoint/2010/main" val="7160748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6200" y="0"/>
            <a:ext cx="8818931" cy="6648450"/>
          </a:xfrm>
          <a:prstGeom prst="rect">
            <a:avLst/>
          </a:prstGeom>
        </p:spPr>
      </p:pic>
    </p:spTree>
    <p:extLst>
      <p:ext uri="{BB962C8B-B14F-4D97-AF65-F5344CB8AC3E}">
        <p14:creationId xmlns:p14="http://schemas.microsoft.com/office/powerpoint/2010/main" val="41131599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Process Flow:</a:t>
            </a:r>
            <a:endParaRPr lang="en-US" dirty="0">
              <a:solidFill>
                <a:srgbClr val="7030A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20463404"/>
              </p:ext>
            </p:extLst>
          </p:nvPr>
        </p:nvGraphicFramePr>
        <p:xfrm>
          <a:off x="762000" y="1143000"/>
          <a:ext cx="79248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23340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304799"/>
            <a:ext cx="9148344" cy="5424363"/>
          </a:xfrm>
          <a:prstGeom prst="rect">
            <a:avLst/>
          </a:prstGeom>
        </p:spPr>
      </p:pic>
    </p:spTree>
    <p:extLst>
      <p:ext uri="{BB962C8B-B14F-4D97-AF65-F5344CB8AC3E}">
        <p14:creationId xmlns:p14="http://schemas.microsoft.com/office/powerpoint/2010/main" val="11143028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smtClean="0">
                <a:solidFill>
                  <a:srgbClr val="F58466"/>
                </a:solidFill>
                <a:latin typeface="Goudy Old Style" pitchFamily="18" charset="0"/>
              </a:rPr>
              <a:t>Team Talk</a:t>
            </a:r>
          </a:p>
        </p:txBody>
      </p:sp>
      <p:sp>
        <p:nvSpPr>
          <p:cNvPr id="3" name="Content Placeholder 2"/>
          <p:cNvSpPr>
            <a:spLocks noGrp="1"/>
          </p:cNvSpPr>
          <p:nvPr>
            <p:ph idx="1"/>
          </p:nvPr>
        </p:nvSpPr>
        <p:spPr>
          <a:xfrm>
            <a:off x="457200" y="1219202"/>
            <a:ext cx="8229600" cy="4906963"/>
          </a:xfrm>
        </p:spPr>
        <p:txBody>
          <a:bodyPr/>
          <a:lstStyle/>
          <a:p>
            <a:pPr eaLnBrk="1" hangingPunct="1">
              <a:buClr>
                <a:srgbClr val="F58466"/>
              </a:buClr>
            </a:pPr>
            <a:r>
              <a:rPr lang="en-US" dirty="0" smtClean="0"/>
              <a:t>Angela Rodriguez</a:t>
            </a:r>
          </a:p>
          <a:p>
            <a:pPr lvl="1" eaLnBrk="1" hangingPunct="1">
              <a:buClr>
                <a:srgbClr val="004990"/>
              </a:buClr>
              <a:buFont typeface="Arial" pitchFamily="34" charset="0"/>
              <a:buChar char="•"/>
            </a:pPr>
            <a:r>
              <a:rPr lang="en-US" dirty="0" smtClean="0"/>
              <a:t>Advocate Illinois Masonic Medical Center</a:t>
            </a:r>
            <a:endParaRPr lang="en-US" dirty="0"/>
          </a:p>
        </p:txBody>
      </p:sp>
    </p:spTree>
    <p:extLst>
      <p:ext uri="{BB962C8B-B14F-4D97-AF65-F5344CB8AC3E}">
        <p14:creationId xmlns:p14="http://schemas.microsoft.com/office/powerpoint/2010/main" val="1998155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458200" cy="4983163"/>
          </a:xfrm>
        </p:spPr>
        <p:txBody>
          <a:bodyPr/>
          <a:lstStyle/>
          <a:p>
            <a:pPr eaLnBrk="1" hangingPunct="1">
              <a:buClr>
                <a:srgbClr val="F58466"/>
              </a:buClr>
            </a:pPr>
            <a:r>
              <a:rPr lang="en-US" sz="2800" dirty="0" smtClean="0"/>
              <a:t>Test implementation of data form at your hospital and collect baseline data</a:t>
            </a:r>
          </a:p>
          <a:p>
            <a:pPr eaLnBrk="1" hangingPunct="1">
              <a:buClr>
                <a:srgbClr val="F58466"/>
              </a:buClr>
            </a:pPr>
            <a:r>
              <a:rPr lang="en-US" sz="2800" dirty="0" smtClean="0"/>
              <a:t>Share successes, challenges, and barriers with other Wave 1 hospitals via Team Talks</a:t>
            </a:r>
          </a:p>
          <a:p>
            <a:pPr eaLnBrk="1" hangingPunct="1">
              <a:buClr>
                <a:srgbClr val="F58466"/>
              </a:buClr>
            </a:pPr>
            <a:r>
              <a:rPr lang="en-US" sz="2800" dirty="0" smtClean="0"/>
              <a:t>Learn from CA and NC teams successful strategies for data collection</a:t>
            </a:r>
          </a:p>
          <a:p>
            <a:pPr eaLnBrk="1" hangingPunct="1">
              <a:buClr>
                <a:srgbClr val="F58466"/>
              </a:buClr>
            </a:pPr>
            <a:r>
              <a:rPr lang="en-US" sz="2800" dirty="0" smtClean="0"/>
              <a:t>Identify your hospital’s current process flow for managing patients with severe HTN across units </a:t>
            </a:r>
          </a:p>
          <a:p>
            <a:pPr eaLnBrk="1" hangingPunct="1">
              <a:buClr>
                <a:srgbClr val="F58466"/>
              </a:buClr>
            </a:pPr>
            <a:r>
              <a:rPr lang="en-US" sz="2800" dirty="0"/>
              <a:t>Provide feedback to improve data collection forms/process and share strategies with Wave 2</a:t>
            </a:r>
          </a:p>
          <a:p>
            <a:endParaRPr lang="en-US" dirty="0"/>
          </a:p>
        </p:txBody>
      </p:sp>
      <p:sp>
        <p:nvSpPr>
          <p:cNvPr id="5" name="Shape 232"/>
          <p:cNvSpPr>
            <a:spLocks noGrp="1"/>
          </p:cNvSpPr>
          <p:nvPr>
            <p:ph type="title"/>
          </p:nvPr>
        </p:nvSpPr>
        <p:spPr/>
        <p:txBody>
          <a:bodyPr lIns="91425" tIns="45700" rIns="91425" bIns="45700"/>
          <a:lstStyle/>
          <a:p>
            <a:pPr algn="l">
              <a:buSzPct val="25000"/>
            </a:pPr>
            <a:r>
              <a:rPr lang="en-US" altLang="en-US" sz="4000" b="1" dirty="0" smtClean="0">
                <a:solidFill>
                  <a:srgbClr val="F58466"/>
                </a:solidFill>
                <a:latin typeface="Goudy Old Style" pitchFamily="18" charset="0"/>
                <a:sym typeface="Arial" pitchFamily="34" charset="0"/>
              </a:rPr>
              <a:t>Wave 1 – Goals (Jan-April)</a:t>
            </a:r>
          </a:p>
        </p:txBody>
      </p:sp>
    </p:spTree>
    <p:extLst>
      <p:ext uri="{BB962C8B-B14F-4D97-AF65-F5344CB8AC3E}">
        <p14:creationId xmlns:p14="http://schemas.microsoft.com/office/powerpoint/2010/main" val="2476080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BF95D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b="1" dirty="0" smtClean="0"/>
              <a:t>ILPQC HTN Project</a:t>
            </a:r>
            <a:br>
              <a:rPr lang="en-US" sz="6600" b="1" dirty="0" smtClean="0"/>
            </a:br>
            <a:r>
              <a:rPr lang="en-US" sz="4400" b="1" dirty="0" smtClean="0"/>
              <a:t>Initial Steps to</a:t>
            </a:r>
            <a:br>
              <a:rPr lang="en-US" sz="4400" b="1" dirty="0" smtClean="0"/>
            </a:br>
            <a:r>
              <a:rPr lang="en-US" sz="4400" b="1" dirty="0" smtClean="0"/>
              <a:t>Wave 1 Implementation</a:t>
            </a:r>
            <a:endParaRPr lang="en-US" sz="4400" b="1" dirty="0"/>
          </a:p>
        </p:txBody>
      </p:sp>
      <p:sp>
        <p:nvSpPr>
          <p:cNvPr id="3" name="Subtitle 2"/>
          <p:cNvSpPr>
            <a:spLocks noGrp="1"/>
          </p:cNvSpPr>
          <p:nvPr>
            <p:ph type="subTitle" idx="1"/>
          </p:nvPr>
        </p:nvSpPr>
        <p:spPr/>
        <p:txBody>
          <a:bodyPr/>
          <a:lstStyle/>
          <a:p>
            <a:endParaRPr lang="en-US" dirty="0" smtClean="0"/>
          </a:p>
          <a:p>
            <a:r>
              <a:rPr lang="en-US" b="1" i="1" dirty="0" smtClean="0"/>
              <a:t>At</a:t>
            </a:r>
          </a:p>
          <a:p>
            <a:r>
              <a:rPr lang="en-US" b="1" i="1" dirty="0" smtClean="0"/>
              <a:t>Advocate Illinois Masonic Medical Center</a:t>
            </a:r>
            <a:endParaRPr lang="en-US" b="1" i="1" dirty="0"/>
          </a:p>
        </p:txBody>
      </p:sp>
      <p:pic>
        <p:nvPicPr>
          <p:cNvPr id="4" name="Picture 3" descr="IllinoisMasonicMedCntr_RGB.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6133514"/>
            <a:ext cx="1477108" cy="365760"/>
          </a:xfrm>
          <a:prstGeom prst="rect">
            <a:avLst/>
          </a:prstGeom>
          <a:noFill/>
          <a:ln>
            <a:noFill/>
          </a:ln>
        </p:spPr>
      </p:pic>
    </p:spTree>
    <p:extLst>
      <p:ext uri="{BB962C8B-B14F-4D97-AF65-F5344CB8AC3E}">
        <p14:creationId xmlns:p14="http://schemas.microsoft.com/office/powerpoint/2010/main" val="34956771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6D3F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u="sng" dirty="0" smtClean="0"/>
              <a:t>Identify/Assemble Team Members</a:t>
            </a:r>
            <a:endParaRPr lang="en-US" b="1" i="1" u="sng" dirty="0"/>
          </a:p>
        </p:txBody>
      </p:sp>
      <p:sp>
        <p:nvSpPr>
          <p:cNvPr id="3" name="Content Placeholder 2"/>
          <p:cNvSpPr>
            <a:spLocks noGrp="1"/>
          </p:cNvSpPr>
          <p:nvPr>
            <p:ph idx="1"/>
          </p:nvPr>
        </p:nvSpPr>
        <p:spPr>
          <a:xfrm>
            <a:off x="628650" y="1690688"/>
            <a:ext cx="7886700" cy="4486275"/>
          </a:xfrm>
        </p:spPr>
        <p:txBody>
          <a:bodyPr>
            <a:normAutofit fontScale="70000" lnSpcReduction="20000"/>
          </a:bodyPr>
          <a:lstStyle/>
          <a:p>
            <a:r>
              <a:rPr lang="en-US" dirty="0" smtClean="0"/>
              <a:t>Team Lead</a:t>
            </a:r>
          </a:p>
          <a:p>
            <a:pPr lvl="1"/>
            <a:r>
              <a:rPr lang="en-US" dirty="0" smtClean="0"/>
              <a:t>Perinatal Coordinator</a:t>
            </a:r>
          </a:p>
          <a:p>
            <a:r>
              <a:rPr lang="en-US" dirty="0" smtClean="0"/>
              <a:t>Nurse Champion</a:t>
            </a:r>
          </a:p>
          <a:p>
            <a:pPr lvl="1"/>
            <a:r>
              <a:rPr lang="en-US" dirty="0" smtClean="0"/>
              <a:t>Manager- OB Services</a:t>
            </a:r>
          </a:p>
          <a:p>
            <a:r>
              <a:rPr lang="en-US" dirty="0" smtClean="0"/>
              <a:t>OB Physician Champion</a:t>
            </a:r>
          </a:p>
          <a:p>
            <a:pPr lvl="1"/>
            <a:r>
              <a:rPr lang="en-US" dirty="0" smtClean="0"/>
              <a:t>MFM Director</a:t>
            </a:r>
          </a:p>
          <a:p>
            <a:r>
              <a:rPr lang="en-US" dirty="0" smtClean="0"/>
              <a:t>ED Champion</a:t>
            </a:r>
          </a:p>
          <a:p>
            <a:pPr lvl="1"/>
            <a:r>
              <a:rPr lang="en-US" dirty="0" smtClean="0"/>
              <a:t>Physician</a:t>
            </a:r>
          </a:p>
          <a:p>
            <a:r>
              <a:rPr lang="en-US" dirty="0" smtClean="0"/>
              <a:t>Other Team Members</a:t>
            </a:r>
          </a:p>
          <a:p>
            <a:pPr lvl="1"/>
            <a:r>
              <a:rPr lang="en-US" dirty="0" smtClean="0"/>
              <a:t>Chairman, OB/GYN</a:t>
            </a:r>
          </a:p>
          <a:p>
            <a:pPr lvl="1"/>
            <a:r>
              <a:rPr lang="en-US" dirty="0" smtClean="0"/>
              <a:t>Medical Director, OB Services</a:t>
            </a:r>
          </a:p>
          <a:p>
            <a:pPr marL="457200" lvl="1" indent="0">
              <a:buNone/>
            </a:pPr>
            <a:endParaRPr lang="en-US" dirty="0" smtClean="0"/>
          </a:p>
          <a:p>
            <a:pPr marL="457200" lvl="1" indent="0">
              <a:buNone/>
            </a:pPr>
            <a:endParaRPr lang="en-US" dirty="0" smtClean="0"/>
          </a:p>
          <a:p>
            <a:r>
              <a:rPr lang="en-US" dirty="0" smtClean="0"/>
              <a:t>Other Important Players</a:t>
            </a:r>
          </a:p>
          <a:p>
            <a:pPr lvl="1"/>
            <a:r>
              <a:rPr lang="en-US" dirty="0" smtClean="0"/>
              <a:t>Director of Informatics</a:t>
            </a:r>
          </a:p>
          <a:p>
            <a:pPr lvl="1"/>
            <a:r>
              <a:rPr lang="en-US" dirty="0" smtClean="0"/>
              <a:t>Perinatal Nurse</a:t>
            </a:r>
          </a:p>
          <a:p>
            <a:pPr lvl="1"/>
            <a:endParaRPr lang="en-US" dirty="0" smtClean="0"/>
          </a:p>
          <a:p>
            <a:endParaRPr lang="en-US" dirty="0"/>
          </a:p>
          <a:p>
            <a:endParaRPr lang="en-US" dirty="0" smtClean="0"/>
          </a:p>
        </p:txBody>
      </p:sp>
      <p:pic>
        <p:nvPicPr>
          <p:cNvPr id="4" name="Picture 3" descr="IllinoisMasonicMedCntr_RGB.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6133514"/>
            <a:ext cx="1477108" cy="365760"/>
          </a:xfrm>
          <a:prstGeom prst="rect">
            <a:avLst/>
          </a:prstGeom>
          <a:noFill/>
          <a:ln>
            <a:noFill/>
          </a:ln>
        </p:spPr>
      </p:pic>
    </p:spTree>
    <p:extLst>
      <p:ext uri="{BB962C8B-B14F-4D97-AF65-F5344CB8AC3E}">
        <p14:creationId xmlns:p14="http://schemas.microsoft.com/office/powerpoint/2010/main" val="10625371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6D3F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u="sng" dirty="0" smtClean="0"/>
              <a:t>Attendance- Wave 1 Roll-out</a:t>
            </a:r>
            <a:endParaRPr lang="en-US" b="1" i="1" u="sng" dirty="0"/>
          </a:p>
        </p:txBody>
      </p:sp>
      <p:sp>
        <p:nvSpPr>
          <p:cNvPr id="3" name="Content Placeholder 2"/>
          <p:cNvSpPr>
            <a:spLocks noGrp="1"/>
          </p:cNvSpPr>
          <p:nvPr>
            <p:ph idx="1"/>
          </p:nvPr>
        </p:nvSpPr>
        <p:spPr>
          <a:xfrm>
            <a:off x="628650" y="2305052"/>
            <a:ext cx="7886700" cy="3871913"/>
          </a:xfrm>
        </p:spPr>
        <p:txBody>
          <a:bodyPr/>
          <a:lstStyle/>
          <a:p>
            <a:r>
              <a:rPr lang="en-US" dirty="0" smtClean="0"/>
              <a:t>Calendar invitation sent to all team members to assemble for January 25</a:t>
            </a:r>
            <a:r>
              <a:rPr lang="en-US" baseline="30000" dirty="0" smtClean="0"/>
              <a:t>th</a:t>
            </a:r>
            <a:r>
              <a:rPr lang="en-US" dirty="0" smtClean="0"/>
              <a:t> Web Meeting (ILPQC HTN Wave 1 Roll-out)</a:t>
            </a:r>
          </a:p>
          <a:p>
            <a:r>
              <a:rPr lang="en-US" dirty="0" smtClean="0"/>
              <a:t>RSVPs Collected</a:t>
            </a:r>
          </a:p>
          <a:p>
            <a:r>
              <a:rPr lang="en-US" dirty="0" smtClean="0"/>
              <a:t>Reminder sent</a:t>
            </a:r>
            <a:endParaRPr lang="en-US" dirty="0"/>
          </a:p>
          <a:p>
            <a:r>
              <a:rPr lang="en-US" dirty="0" smtClean="0"/>
              <a:t>All Team Members physically gathered to view January 25th           Web Meeting </a:t>
            </a:r>
            <a:endParaRPr lang="en-US" dirty="0"/>
          </a:p>
        </p:txBody>
      </p:sp>
      <p:pic>
        <p:nvPicPr>
          <p:cNvPr id="4" name="Picture 3" descr="IllinoisMasonicMedCntr_RGB.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6133514"/>
            <a:ext cx="1477108" cy="365760"/>
          </a:xfrm>
          <a:prstGeom prst="rect">
            <a:avLst/>
          </a:prstGeom>
          <a:noFill/>
          <a:ln>
            <a:noFill/>
          </a:ln>
        </p:spPr>
      </p:pic>
      <p:pic>
        <p:nvPicPr>
          <p:cNvPr id="5" name="Picture 4" descr="IllinoisMasonicMedCntr_RGB.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6143624"/>
            <a:ext cx="1477108" cy="365760"/>
          </a:xfrm>
          <a:prstGeom prst="rect">
            <a:avLst/>
          </a:prstGeom>
          <a:noFill/>
          <a:ln>
            <a:noFill/>
          </a:ln>
        </p:spPr>
      </p:pic>
    </p:spTree>
    <p:extLst>
      <p:ext uri="{BB962C8B-B14F-4D97-AF65-F5344CB8AC3E}">
        <p14:creationId xmlns:p14="http://schemas.microsoft.com/office/powerpoint/2010/main" val="8366522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6D3F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u="sng" dirty="0" smtClean="0"/>
              <a:t>Test Patient Identification Process</a:t>
            </a:r>
            <a:endParaRPr lang="en-US" b="1" i="1" u="sng" dirty="0"/>
          </a:p>
        </p:txBody>
      </p:sp>
      <p:sp>
        <p:nvSpPr>
          <p:cNvPr id="3" name="Content Placeholder 2"/>
          <p:cNvSpPr>
            <a:spLocks noGrp="1"/>
          </p:cNvSpPr>
          <p:nvPr>
            <p:ph idx="1"/>
          </p:nvPr>
        </p:nvSpPr>
        <p:spPr>
          <a:xfrm>
            <a:off x="642938" y="1965056"/>
            <a:ext cx="7886700" cy="4351338"/>
          </a:xfrm>
        </p:spPr>
        <p:txBody>
          <a:bodyPr>
            <a:normAutofit lnSpcReduction="10000"/>
          </a:bodyPr>
          <a:lstStyle/>
          <a:p>
            <a:r>
              <a:rPr lang="en-US" dirty="0" smtClean="0"/>
              <a:t>Reviewed Inclusion/Eligibility Criteria</a:t>
            </a:r>
          </a:p>
          <a:p>
            <a:r>
              <a:rPr lang="en-US" dirty="0" smtClean="0"/>
              <a:t>Database as a possible means for retrospective identification</a:t>
            </a:r>
          </a:p>
          <a:p>
            <a:r>
              <a:rPr lang="en-US" dirty="0" smtClean="0"/>
              <a:t>Meeting with Director of Informatics</a:t>
            </a:r>
          </a:p>
          <a:p>
            <a:r>
              <a:rPr lang="en-US" dirty="0" smtClean="0"/>
              <a:t>2 queries for January 2016 performed</a:t>
            </a:r>
          </a:p>
          <a:p>
            <a:pPr lvl="1"/>
            <a:r>
              <a:rPr lang="en-US" dirty="0" smtClean="0"/>
              <a:t>Risk Factors</a:t>
            </a:r>
          </a:p>
          <a:p>
            <a:pPr lvl="2"/>
            <a:r>
              <a:rPr lang="en-US" dirty="0" smtClean="0"/>
              <a:t>CHTN</a:t>
            </a:r>
          </a:p>
          <a:p>
            <a:pPr lvl="2"/>
            <a:r>
              <a:rPr lang="en-US" dirty="0" smtClean="0"/>
              <a:t>PIH</a:t>
            </a:r>
          </a:p>
          <a:p>
            <a:pPr lvl="1"/>
            <a:r>
              <a:rPr lang="en-US" dirty="0" smtClean="0"/>
              <a:t>Complications</a:t>
            </a:r>
          </a:p>
          <a:p>
            <a:pPr lvl="2"/>
            <a:r>
              <a:rPr lang="en-US" dirty="0" smtClean="0"/>
              <a:t>Pre-eclampsia</a:t>
            </a:r>
          </a:p>
          <a:p>
            <a:pPr lvl="2"/>
            <a:r>
              <a:rPr lang="en-US" dirty="0" smtClean="0"/>
              <a:t>Eclampsia</a:t>
            </a:r>
            <a:endParaRPr lang="en-US" dirty="0"/>
          </a:p>
        </p:txBody>
      </p:sp>
      <p:pic>
        <p:nvPicPr>
          <p:cNvPr id="4" name="Picture 3" descr="IllinoisMasonicMedCntr_RGB.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6133514"/>
            <a:ext cx="1477108" cy="365760"/>
          </a:xfrm>
          <a:prstGeom prst="rect">
            <a:avLst/>
          </a:prstGeom>
          <a:noFill/>
          <a:ln>
            <a:noFill/>
          </a:ln>
        </p:spPr>
      </p:pic>
    </p:spTree>
    <p:extLst>
      <p:ext uri="{BB962C8B-B14F-4D97-AF65-F5344CB8AC3E}">
        <p14:creationId xmlns:p14="http://schemas.microsoft.com/office/powerpoint/2010/main" val="24190889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6D3F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u="sng" dirty="0" smtClean="0"/>
              <a:t>Test Data Form/Red Cap Entry</a:t>
            </a:r>
            <a:endParaRPr lang="en-US" b="1" i="1" u="sng" dirty="0"/>
          </a:p>
        </p:txBody>
      </p:sp>
      <p:sp>
        <p:nvSpPr>
          <p:cNvPr id="3" name="Content Placeholder 2"/>
          <p:cNvSpPr>
            <a:spLocks noGrp="1"/>
          </p:cNvSpPr>
          <p:nvPr>
            <p:ph idx="1"/>
          </p:nvPr>
        </p:nvSpPr>
        <p:spPr>
          <a:xfrm>
            <a:off x="628650" y="1825625"/>
            <a:ext cx="7886700" cy="4351338"/>
          </a:xfrm>
        </p:spPr>
        <p:txBody>
          <a:bodyPr/>
          <a:lstStyle/>
          <a:p>
            <a:r>
              <a:rPr lang="en-US" dirty="0" smtClean="0"/>
              <a:t>Requested “orientation” –Perinatal Nurse</a:t>
            </a:r>
          </a:p>
          <a:p>
            <a:r>
              <a:rPr lang="en-US" dirty="0" smtClean="0"/>
              <a:t>Pulled Delivery Summary -Database</a:t>
            </a:r>
          </a:p>
          <a:p>
            <a:r>
              <a:rPr lang="en-US" dirty="0" smtClean="0"/>
              <a:t>Pulled Discharge Summary -Database</a:t>
            </a:r>
          </a:p>
          <a:p>
            <a:r>
              <a:rPr lang="en-US" dirty="0" smtClean="0"/>
              <a:t>Obtained Pertinent Information –EMR</a:t>
            </a:r>
          </a:p>
          <a:p>
            <a:pPr lvl="1"/>
            <a:r>
              <a:rPr lang="en-US" dirty="0" smtClean="0"/>
              <a:t>Dates/Times</a:t>
            </a:r>
          </a:p>
          <a:p>
            <a:pPr lvl="1"/>
            <a:r>
              <a:rPr lang="en-US" dirty="0" smtClean="0"/>
              <a:t>BPs</a:t>
            </a:r>
          </a:p>
          <a:p>
            <a:pPr lvl="1"/>
            <a:r>
              <a:rPr lang="en-US" dirty="0" smtClean="0"/>
              <a:t>Meds</a:t>
            </a:r>
          </a:p>
          <a:p>
            <a:pPr lvl="1"/>
            <a:r>
              <a:rPr lang="en-US" dirty="0" smtClean="0"/>
              <a:t>Education/DC Instructions</a:t>
            </a:r>
            <a:endParaRPr lang="en-US" dirty="0"/>
          </a:p>
          <a:p>
            <a:r>
              <a:rPr lang="en-US" dirty="0" smtClean="0"/>
              <a:t>Entered “test case” into Red Cap Data</a:t>
            </a:r>
          </a:p>
          <a:p>
            <a:pPr lvl="1"/>
            <a:endParaRPr lang="en-US" dirty="0" smtClean="0"/>
          </a:p>
        </p:txBody>
      </p:sp>
      <p:pic>
        <p:nvPicPr>
          <p:cNvPr id="7" name="Picture 6" descr="IllinoisMasonicMedCntr_RGB.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6133514"/>
            <a:ext cx="1477108" cy="365760"/>
          </a:xfrm>
          <a:prstGeom prst="rect">
            <a:avLst/>
          </a:prstGeom>
          <a:noFill/>
          <a:ln>
            <a:noFill/>
          </a:ln>
        </p:spPr>
      </p:pic>
    </p:spTree>
    <p:extLst>
      <p:ext uri="{BB962C8B-B14F-4D97-AF65-F5344CB8AC3E}">
        <p14:creationId xmlns:p14="http://schemas.microsoft.com/office/powerpoint/2010/main" val="20654138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6D3F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u="sng" dirty="0" smtClean="0"/>
              <a:t>Next Steps</a:t>
            </a:r>
            <a:endParaRPr lang="en-US" b="1" i="1" u="sng" dirty="0"/>
          </a:p>
        </p:txBody>
      </p:sp>
      <p:sp>
        <p:nvSpPr>
          <p:cNvPr id="3" name="Content Placeholder 2"/>
          <p:cNvSpPr>
            <a:spLocks noGrp="1"/>
          </p:cNvSpPr>
          <p:nvPr>
            <p:ph idx="1"/>
          </p:nvPr>
        </p:nvSpPr>
        <p:spPr/>
        <p:txBody>
          <a:bodyPr>
            <a:normAutofit fontScale="92500" lnSpcReduction="10000"/>
          </a:bodyPr>
          <a:lstStyle/>
          <a:p>
            <a:r>
              <a:rPr lang="en-US" dirty="0" smtClean="0"/>
              <a:t>Possibly enter 1-2 more test patients (retrospectively)</a:t>
            </a:r>
          </a:p>
          <a:p>
            <a:r>
              <a:rPr lang="en-US" dirty="0" smtClean="0"/>
              <a:t>Reassemble team</a:t>
            </a:r>
          </a:p>
          <a:p>
            <a:pPr lvl="1"/>
            <a:r>
              <a:rPr lang="en-US" dirty="0" smtClean="0"/>
              <a:t>Invitation sent for meeting on 02/24/16</a:t>
            </a:r>
          </a:p>
          <a:p>
            <a:pPr lvl="1"/>
            <a:r>
              <a:rPr lang="en-US" dirty="0" smtClean="0"/>
              <a:t>In person and call-in capability</a:t>
            </a:r>
          </a:p>
          <a:p>
            <a:pPr lvl="1"/>
            <a:r>
              <a:rPr lang="en-US" dirty="0" smtClean="0"/>
              <a:t>Schedule next team meeting</a:t>
            </a:r>
          </a:p>
          <a:p>
            <a:r>
              <a:rPr lang="en-US" dirty="0" smtClean="0"/>
              <a:t>Make plans for staff education</a:t>
            </a:r>
          </a:p>
          <a:p>
            <a:pPr lvl="1"/>
            <a:r>
              <a:rPr lang="en-US" dirty="0" smtClean="0"/>
              <a:t>On project: goals, forms, processes, etc. </a:t>
            </a:r>
          </a:p>
          <a:p>
            <a:r>
              <a:rPr lang="en-US" dirty="0" smtClean="0"/>
              <a:t>Make plans to implement form on OB Units and in ED (prospectively)</a:t>
            </a:r>
            <a:endParaRPr lang="en-US" dirty="0"/>
          </a:p>
          <a:p>
            <a:r>
              <a:rPr lang="en-US" dirty="0" smtClean="0"/>
              <a:t>Set target dates</a:t>
            </a:r>
          </a:p>
          <a:p>
            <a:r>
              <a:rPr lang="en-US" dirty="0" smtClean="0"/>
              <a:t>Once implemented, enter data in Redcap</a:t>
            </a:r>
            <a:endParaRPr lang="en-US" dirty="0"/>
          </a:p>
        </p:txBody>
      </p:sp>
      <p:pic>
        <p:nvPicPr>
          <p:cNvPr id="5" name="Picture 4" descr="IllinoisMasonicMedCntr_RGB.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6133514"/>
            <a:ext cx="1477108" cy="365760"/>
          </a:xfrm>
          <a:prstGeom prst="rect">
            <a:avLst/>
          </a:prstGeom>
          <a:noFill/>
          <a:ln>
            <a:noFill/>
          </a:ln>
        </p:spPr>
      </p:pic>
    </p:spTree>
    <p:extLst>
      <p:ext uri="{BB962C8B-B14F-4D97-AF65-F5344CB8AC3E}">
        <p14:creationId xmlns:p14="http://schemas.microsoft.com/office/powerpoint/2010/main" val="13030215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BF95D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8675" y="838201"/>
            <a:ext cx="7886700" cy="5257800"/>
          </a:xfrm>
        </p:spPr>
        <p:txBody>
          <a:bodyPr>
            <a:normAutofit/>
          </a:bodyPr>
          <a:lstStyle/>
          <a:p>
            <a:pPr algn="ctr"/>
            <a:r>
              <a:rPr lang="en-US" sz="5400" b="1" i="1" dirty="0" smtClean="0"/>
              <a:t>Thanks for your attention</a:t>
            </a:r>
            <a:endParaRPr lang="en-US" sz="5400" b="1" i="1" dirty="0"/>
          </a:p>
        </p:txBody>
      </p:sp>
      <p:pic>
        <p:nvPicPr>
          <p:cNvPr id="3" name="Picture 2" descr="IllinoisMasonicMedCntr_RGB.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6133514"/>
            <a:ext cx="1477108" cy="365760"/>
          </a:xfrm>
          <a:prstGeom prst="rect">
            <a:avLst/>
          </a:prstGeom>
          <a:noFill/>
          <a:ln>
            <a:noFill/>
          </a:ln>
        </p:spPr>
      </p:pic>
    </p:spTree>
    <p:extLst>
      <p:ext uri="{BB962C8B-B14F-4D97-AF65-F5344CB8AC3E}">
        <p14:creationId xmlns:p14="http://schemas.microsoft.com/office/powerpoint/2010/main" val="18370885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52400" y="0"/>
            <a:ext cx="8229600" cy="1143000"/>
          </a:xfrm>
        </p:spPr>
        <p:txBody>
          <a:bodyPr/>
          <a:lstStyle/>
          <a:p>
            <a:pPr algn="l" eaLnBrk="1" hangingPunct="1"/>
            <a:r>
              <a:rPr lang="en-US" altLang="en-US" sz="4000" b="1" dirty="0" smtClean="0">
                <a:solidFill>
                  <a:srgbClr val="F58466"/>
                </a:solidFill>
                <a:latin typeface="Goudy Old Style" pitchFamily="18" charset="0"/>
              </a:rPr>
              <a:t>Team Talks – HTN Initiative</a:t>
            </a:r>
            <a:endParaRPr lang="en-US" altLang="en-US" sz="2800" b="1" dirty="0" smtClean="0">
              <a:solidFill>
                <a:srgbClr val="F58466"/>
              </a:solidFill>
              <a:latin typeface="Goudy Old Style" pitchFamily="18" charset="0"/>
            </a:endParaRPr>
          </a:p>
        </p:txBody>
      </p:sp>
      <p:sp>
        <p:nvSpPr>
          <p:cNvPr id="10243" name="Content Placeholder 3"/>
          <p:cNvSpPr>
            <a:spLocks noGrp="1"/>
          </p:cNvSpPr>
          <p:nvPr>
            <p:ph idx="1"/>
          </p:nvPr>
        </p:nvSpPr>
        <p:spPr>
          <a:xfrm>
            <a:off x="457200" y="990602"/>
            <a:ext cx="4724400" cy="4678363"/>
          </a:xfrm>
        </p:spPr>
        <p:txBody>
          <a:bodyPr/>
          <a:lstStyle/>
          <a:p>
            <a:pPr eaLnBrk="1" hangingPunct="1">
              <a:buClr>
                <a:srgbClr val="F58466"/>
              </a:buClr>
              <a:buSzPct val="104000"/>
              <a:defRPr/>
            </a:pPr>
            <a:r>
              <a:rPr lang="en-US" altLang="en-US" sz="2400" dirty="0" smtClean="0"/>
              <a:t>Teams assigned an OB Teams Call</a:t>
            </a:r>
          </a:p>
          <a:p>
            <a:pPr lvl="1" eaLnBrk="1" hangingPunct="1">
              <a:buClr>
                <a:srgbClr val="004990"/>
              </a:buClr>
              <a:buSzPct val="104000"/>
              <a:buFont typeface="Arial" pitchFamily="34" charset="0"/>
              <a:buChar char="•"/>
              <a:defRPr/>
            </a:pPr>
            <a:r>
              <a:rPr lang="en-US" altLang="en-US" sz="1900" dirty="0" smtClean="0"/>
              <a:t>Wave 1 teams begin talks in February </a:t>
            </a:r>
          </a:p>
          <a:p>
            <a:pPr lvl="1" eaLnBrk="1" hangingPunct="1">
              <a:buClr>
                <a:srgbClr val="004990"/>
              </a:buClr>
              <a:buSzPct val="104000"/>
              <a:buFont typeface="Arial" pitchFamily="34" charset="0"/>
              <a:buChar char="•"/>
              <a:defRPr/>
            </a:pPr>
            <a:r>
              <a:rPr lang="en-US" altLang="en-US" sz="1900" dirty="0" smtClean="0"/>
              <a:t>Look for an email from Kate</a:t>
            </a:r>
          </a:p>
          <a:p>
            <a:pPr eaLnBrk="1" hangingPunct="1">
              <a:buClr>
                <a:srgbClr val="F58466"/>
              </a:buClr>
              <a:buSzPct val="104000"/>
              <a:defRPr/>
            </a:pPr>
            <a:r>
              <a:rPr lang="en-US" altLang="en-US" sz="2000" dirty="0" smtClean="0"/>
              <a:t>P</a:t>
            </a:r>
            <a:r>
              <a:rPr lang="en-US" altLang="en-US" sz="2400" dirty="0" smtClean="0"/>
              <a:t>resent 5-10 </a:t>
            </a:r>
            <a:r>
              <a:rPr lang="en-US" altLang="en-US" sz="2400" dirty="0" err="1" smtClean="0"/>
              <a:t>mins</a:t>
            </a:r>
            <a:r>
              <a:rPr lang="en-US" altLang="en-US" sz="2400" dirty="0" smtClean="0"/>
              <a:t>. on current QI work, including:</a:t>
            </a:r>
          </a:p>
          <a:p>
            <a:pPr marL="548640" lvl="1" indent="-274320" eaLnBrk="1" fontAlgn="auto" hangingPunct="1">
              <a:lnSpc>
                <a:spcPct val="90000"/>
              </a:lnSpc>
              <a:spcAft>
                <a:spcPts val="0"/>
              </a:spcAft>
              <a:buClr>
                <a:srgbClr val="004990"/>
              </a:buClr>
              <a:buSzPct val="104000"/>
              <a:buFont typeface="Arial" panose="020B0604020202020204" pitchFamily="34" charset="0"/>
              <a:buChar char="•"/>
              <a:defRPr/>
            </a:pPr>
            <a:r>
              <a:rPr lang="en-US" altLang="en-US" sz="1900" dirty="0" smtClean="0">
                <a:ea typeface="MS PGothic" charset="0"/>
                <a:cs typeface="+mn-cs"/>
              </a:rPr>
              <a:t>How are you implementing the data form?</a:t>
            </a:r>
          </a:p>
          <a:p>
            <a:pPr marL="548640" lvl="1" indent="-274320" eaLnBrk="1" fontAlgn="auto" hangingPunct="1">
              <a:lnSpc>
                <a:spcPct val="90000"/>
              </a:lnSpc>
              <a:spcAft>
                <a:spcPts val="0"/>
              </a:spcAft>
              <a:buClr>
                <a:srgbClr val="004990"/>
              </a:buClr>
              <a:buSzPct val="104000"/>
              <a:buFont typeface="Arial" panose="020B0604020202020204" pitchFamily="34" charset="0"/>
              <a:buChar char="•"/>
              <a:defRPr/>
            </a:pPr>
            <a:r>
              <a:rPr lang="en-US" altLang="en-US" sz="1900" dirty="0" smtClean="0">
                <a:ea typeface="MS PGothic" charset="0"/>
                <a:cs typeface="+mn-cs"/>
              </a:rPr>
              <a:t>What are your challenges and successes?</a:t>
            </a:r>
          </a:p>
          <a:p>
            <a:pPr marL="548640" lvl="1" indent="-274320" eaLnBrk="1" fontAlgn="auto" hangingPunct="1">
              <a:lnSpc>
                <a:spcPct val="90000"/>
              </a:lnSpc>
              <a:spcAft>
                <a:spcPts val="0"/>
              </a:spcAft>
              <a:buClr>
                <a:srgbClr val="004990"/>
              </a:buClr>
              <a:buSzPct val="104000"/>
              <a:buFont typeface="Arial" panose="020B0604020202020204" pitchFamily="34" charset="0"/>
              <a:buChar char="•"/>
              <a:defRPr/>
            </a:pPr>
            <a:r>
              <a:rPr lang="en-US" altLang="en-US" sz="1900" dirty="0" smtClean="0">
                <a:ea typeface="MS PGothic" charset="0"/>
                <a:cs typeface="+mn-cs"/>
              </a:rPr>
              <a:t>How are you developing your process flow?</a:t>
            </a:r>
          </a:p>
          <a:p>
            <a:pPr marL="548640" lvl="1" indent="-274320" eaLnBrk="1" fontAlgn="auto" hangingPunct="1">
              <a:lnSpc>
                <a:spcPct val="90000"/>
              </a:lnSpc>
              <a:spcAft>
                <a:spcPts val="0"/>
              </a:spcAft>
              <a:buClr>
                <a:srgbClr val="004990"/>
              </a:buClr>
              <a:buSzPct val="104000"/>
              <a:buFont typeface="Arial" panose="020B0604020202020204" pitchFamily="34" charset="0"/>
              <a:buChar char="•"/>
              <a:defRPr/>
            </a:pPr>
            <a:r>
              <a:rPr lang="en-US" altLang="en-US" sz="1900" dirty="0" smtClean="0">
                <a:ea typeface="MS PGothic" charset="0"/>
                <a:cs typeface="+mn-cs"/>
              </a:rPr>
              <a:t>Share your process flow diagrams</a:t>
            </a:r>
          </a:p>
          <a:p>
            <a:pPr eaLnBrk="1" hangingPunct="1">
              <a:buClr>
                <a:srgbClr val="F58466"/>
              </a:buClr>
              <a:buSzPct val="104000"/>
              <a:defRPr/>
            </a:pPr>
            <a:r>
              <a:rPr lang="en-US" altLang="en-US" sz="2400" dirty="0" smtClean="0"/>
              <a:t>Generate discussion and learning through sharing</a:t>
            </a:r>
          </a:p>
          <a:p>
            <a:pPr lvl="1" eaLnBrk="1" hangingPunct="1">
              <a:buClr>
                <a:srgbClr val="004990"/>
              </a:buClr>
              <a:buSzPct val="104000"/>
              <a:buFont typeface="Arial" charset="0"/>
              <a:buChar char="•"/>
              <a:defRPr/>
            </a:pPr>
            <a:r>
              <a:rPr lang="en-US" altLang="en-US" sz="1900" dirty="0">
                <a:ea typeface="MS PGothic" charset="0"/>
                <a:cs typeface="+mn-cs"/>
              </a:rPr>
              <a:t>Good </a:t>
            </a:r>
            <a:r>
              <a:rPr lang="en-US" altLang="en-US" sz="1900" dirty="0" smtClean="0">
                <a:ea typeface="MS PGothic" charset="0"/>
                <a:cs typeface="+mn-cs"/>
              </a:rPr>
              <a:t>foundation </a:t>
            </a:r>
            <a:r>
              <a:rPr lang="en-US" altLang="en-US" sz="1900" dirty="0"/>
              <a:t>for</a:t>
            </a:r>
            <a:r>
              <a:rPr lang="en-US" altLang="en-US" sz="1900" dirty="0" smtClean="0"/>
              <a:t> storyboard/poster presentations!</a:t>
            </a:r>
          </a:p>
        </p:txBody>
      </p:sp>
      <p:pic>
        <p:nvPicPr>
          <p:cNvPr id="41989" name="Picture 2" descr="S:\Nurse_OBS\FR1USER\Borders\ILPQC\Events\Conference\Second\Photos\ILPQC_2014-0271-5705.jpg"/>
          <p:cNvPicPr>
            <a:picLocks noChangeAspect="1" noChangeArrowheads="1"/>
          </p:cNvPicPr>
          <p:nvPr/>
        </p:nvPicPr>
        <p:blipFill>
          <a:blip r:embed="rId3" cstate="print"/>
          <a:srcRect/>
          <a:stretch>
            <a:fillRect/>
          </a:stretch>
        </p:blipFill>
        <p:spPr bwMode="auto">
          <a:xfrm>
            <a:off x="5410200" y="2286000"/>
            <a:ext cx="3425825" cy="2286000"/>
          </a:xfrm>
          <a:prstGeom prst="rect">
            <a:avLst/>
          </a:prstGeom>
          <a:noFill/>
          <a:ln w="9525">
            <a:noFill/>
            <a:miter lim="800000"/>
            <a:headEnd/>
            <a:tailEnd/>
          </a:ln>
        </p:spPr>
      </p:pic>
    </p:spTree>
    <p:extLst>
      <p:ext uri="{BB962C8B-B14F-4D97-AF65-F5344CB8AC3E}">
        <p14:creationId xmlns:p14="http://schemas.microsoft.com/office/powerpoint/2010/main" val="39705675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eaLnBrk="1" hangingPunct="1"/>
            <a:r>
              <a:rPr lang="en-US" sz="4000" b="1" dirty="0" smtClean="0">
                <a:solidFill>
                  <a:srgbClr val="F58466"/>
                </a:solidFill>
                <a:latin typeface="Goudy Old Style" pitchFamily="18" charset="0"/>
              </a:rPr>
              <a:t>ABOG MOC Credits</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457200" y="1143000"/>
            <a:ext cx="8229600" cy="5334000"/>
          </a:xfrm>
        </p:spPr>
        <p:txBody>
          <a:bodyPr>
            <a:normAutofit/>
          </a:bodyPr>
          <a:lstStyle/>
          <a:p>
            <a:pPr eaLnBrk="1" hangingPunct="1">
              <a:buClr>
                <a:srgbClr val="F58466"/>
              </a:buClr>
            </a:pPr>
            <a:r>
              <a:rPr lang="en-US" sz="2800" dirty="0"/>
              <a:t>The ABOG MOC standards now allow participation in ABOG-approved Quality Improvement Projects to meet the annual Improvement in Medical Practice (Part IV) MOC requirement. </a:t>
            </a:r>
          </a:p>
          <a:p>
            <a:pPr eaLnBrk="1" hangingPunct="1">
              <a:buClr>
                <a:srgbClr val="F58466"/>
              </a:buClr>
            </a:pPr>
            <a:r>
              <a:rPr lang="en-US" sz="2800" dirty="0">
                <a:solidFill>
                  <a:srgbClr val="004990"/>
                </a:solidFill>
              </a:rPr>
              <a:t>ILPQC Maternal HTN Quality Improvement Initiative has been approved to meet ABOG Part IV Improvement in Medical Practice requirements for 2016 and 2017. </a:t>
            </a:r>
          </a:p>
          <a:p>
            <a:pPr eaLnBrk="1" hangingPunct="1">
              <a:buClr>
                <a:srgbClr val="F58466"/>
              </a:buClr>
            </a:pPr>
            <a:r>
              <a:rPr lang="en-US" sz="2800" dirty="0"/>
              <a:t>For further information, review the 2015 MOC Bulletin at http://www.abog.org/bulletins/MOC2016.pdf. </a:t>
            </a:r>
          </a:p>
          <a:p>
            <a:pPr eaLnBrk="1" hangingPunct="1">
              <a:buClr>
                <a:srgbClr val="004990"/>
              </a:buClr>
            </a:pPr>
            <a:endParaRPr lang="en-US" sz="2400" dirty="0"/>
          </a:p>
          <a:p>
            <a:pPr lvl="1" eaLnBrk="1" hangingPunct="1">
              <a:buClr>
                <a:srgbClr val="004990"/>
              </a:buClr>
              <a:buFont typeface="Arial" pitchFamily="34" charset="0"/>
              <a:buChar char="•"/>
            </a:pPr>
            <a:endParaRPr lang="en-US" sz="2000" dirty="0"/>
          </a:p>
          <a:p>
            <a:pPr marL="914400" lvl="2" indent="0" eaLnBrk="1" hangingPunct="1">
              <a:buClr>
                <a:srgbClr val="004990"/>
              </a:buClr>
              <a:buNone/>
            </a:pPr>
            <a:endParaRPr lang="en-US" sz="1600" dirty="0" smtClean="0"/>
          </a:p>
          <a:p>
            <a:pPr lvl="2" eaLnBrk="1" hangingPunct="1">
              <a:buClr>
                <a:srgbClr val="004990"/>
              </a:buClr>
            </a:pPr>
            <a:endParaRPr lang="en-US" sz="1600" dirty="0"/>
          </a:p>
          <a:p>
            <a:pPr lvl="1" eaLnBrk="1" hangingPunct="1">
              <a:buClr>
                <a:srgbClr val="004990"/>
              </a:buClr>
              <a:buFont typeface="Arial" pitchFamily="34" charset="0"/>
              <a:buChar char="•"/>
            </a:pPr>
            <a:endParaRPr lang="en-US" sz="2000" dirty="0" smtClean="0"/>
          </a:p>
        </p:txBody>
      </p:sp>
      <p:sp>
        <p:nvSpPr>
          <p:cNvPr id="4" name="5-Point Star 3"/>
          <p:cNvSpPr/>
          <p:nvPr/>
        </p:nvSpPr>
        <p:spPr>
          <a:xfrm>
            <a:off x="190500" y="3505200"/>
            <a:ext cx="5334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57840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eaLnBrk="1" hangingPunct="1"/>
            <a:r>
              <a:rPr lang="en-US" sz="4000" b="1" dirty="0" smtClean="0">
                <a:solidFill>
                  <a:srgbClr val="F58466"/>
                </a:solidFill>
                <a:latin typeface="Goudy Old Style" pitchFamily="18" charset="0"/>
              </a:rPr>
              <a:t>Process to Receive ABOG </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MOC Credits</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457200" y="1386931"/>
            <a:ext cx="8229600" cy="5334000"/>
          </a:xfrm>
        </p:spPr>
        <p:txBody>
          <a:bodyPr>
            <a:normAutofit fontScale="55000" lnSpcReduction="20000"/>
          </a:bodyPr>
          <a:lstStyle/>
          <a:p>
            <a:pPr eaLnBrk="1" hangingPunct="1">
              <a:buClr>
                <a:srgbClr val="F58466"/>
              </a:buClr>
            </a:pPr>
            <a:r>
              <a:rPr lang="en-US" sz="4000" dirty="0"/>
              <a:t>Physician </a:t>
            </a:r>
            <a:r>
              <a:rPr lang="en-US" sz="4000" dirty="0" err="1"/>
              <a:t>Diplomates</a:t>
            </a:r>
            <a:r>
              <a:rPr lang="en-US" sz="4000" dirty="0"/>
              <a:t> interested in applying their work on this initiative to their ABOG dashboard submit a letter to IPQC via </a:t>
            </a:r>
            <a:r>
              <a:rPr lang="en-US" sz="4000" dirty="0">
                <a:hlinkClick r:id="rId3"/>
              </a:rPr>
              <a:t>info@ilpqc.org</a:t>
            </a:r>
            <a:r>
              <a:rPr lang="en-US" sz="4000" dirty="0"/>
              <a:t> describing their participation in the initiative along with a letter from their quality improvement team lead, if a different person  </a:t>
            </a:r>
          </a:p>
          <a:p>
            <a:pPr eaLnBrk="1" hangingPunct="1">
              <a:buClr>
                <a:srgbClr val="F58466"/>
              </a:buClr>
            </a:pPr>
            <a:r>
              <a:rPr lang="en-US" sz="4000" dirty="0"/>
              <a:t>ILPQC submits list of all physician diplomats who actively participated in the initiative to ABOG at end of the QI initiative</a:t>
            </a:r>
          </a:p>
          <a:p>
            <a:pPr eaLnBrk="1" hangingPunct="1">
              <a:buClr>
                <a:srgbClr val="F58466"/>
              </a:buClr>
            </a:pPr>
            <a:r>
              <a:rPr lang="en-US" sz="4000" dirty="0"/>
              <a:t>ABOG adds activity to physicians </a:t>
            </a:r>
            <a:r>
              <a:rPr lang="en-US" sz="4000" dirty="0" err="1"/>
              <a:t>Diplomates</a:t>
            </a:r>
            <a:r>
              <a:rPr lang="en-US" sz="4000" dirty="0"/>
              <a:t>’ personal dashboard in the “Open” section of IMP </a:t>
            </a:r>
            <a:r>
              <a:rPr lang="en-US" sz="4000" dirty="0" err="1"/>
              <a:t>Activites</a:t>
            </a:r>
            <a:endParaRPr lang="en-US" sz="4000" dirty="0"/>
          </a:p>
          <a:p>
            <a:pPr eaLnBrk="1" hangingPunct="1">
              <a:buClr>
                <a:srgbClr val="F58466"/>
              </a:buClr>
            </a:pPr>
            <a:r>
              <a:rPr lang="en-US" sz="4000" dirty="0"/>
              <a:t>Within one month from the time of the QI initiative completion, ABOG will send the participating </a:t>
            </a:r>
            <a:r>
              <a:rPr lang="en-US" sz="4000" dirty="0" err="1"/>
              <a:t>Diplomates</a:t>
            </a:r>
            <a:r>
              <a:rPr lang="en-US" sz="4000" dirty="0"/>
              <a:t> an email requesting the </a:t>
            </a:r>
            <a:r>
              <a:rPr lang="en-US" sz="4000" dirty="0" err="1"/>
              <a:t>Diplomate</a:t>
            </a:r>
            <a:r>
              <a:rPr lang="en-US" sz="4000" dirty="0"/>
              <a:t> to complete and submit a short set of questions about his / her practice patterns after participating in this QI activity</a:t>
            </a:r>
          </a:p>
          <a:p>
            <a:pPr eaLnBrk="1" hangingPunct="1">
              <a:buClr>
                <a:srgbClr val="F58466"/>
              </a:buClr>
            </a:pPr>
            <a:r>
              <a:rPr lang="en-US" sz="4000" dirty="0"/>
              <a:t>Once the </a:t>
            </a:r>
            <a:r>
              <a:rPr lang="en-US" sz="4000" dirty="0" err="1"/>
              <a:t>Diplomate</a:t>
            </a:r>
            <a:r>
              <a:rPr lang="en-US" sz="4000" dirty="0"/>
              <a:t> completes and submits these questions, the activity moves from the “Open” section of IMP Activities to the “Completed” section of IMP activities and that will complete their Part IV requirement for year.</a:t>
            </a:r>
          </a:p>
          <a:p>
            <a:pPr eaLnBrk="1" hangingPunct="1">
              <a:buClr>
                <a:srgbClr val="004990"/>
              </a:buClr>
            </a:pPr>
            <a:endParaRPr lang="en-US" sz="2400" dirty="0"/>
          </a:p>
          <a:p>
            <a:pPr lvl="1" eaLnBrk="1" hangingPunct="1">
              <a:buClr>
                <a:srgbClr val="004990"/>
              </a:buClr>
              <a:buFont typeface="Arial" pitchFamily="34" charset="0"/>
              <a:buChar char="•"/>
            </a:pPr>
            <a:endParaRPr lang="en-US" sz="2000" dirty="0"/>
          </a:p>
          <a:p>
            <a:pPr marL="914400" lvl="2" indent="0" eaLnBrk="1" hangingPunct="1">
              <a:buClr>
                <a:srgbClr val="004990"/>
              </a:buClr>
              <a:buNone/>
            </a:pPr>
            <a:endParaRPr lang="en-US" sz="1600" dirty="0" smtClean="0"/>
          </a:p>
          <a:p>
            <a:pPr lvl="2" eaLnBrk="1" hangingPunct="1">
              <a:buClr>
                <a:srgbClr val="004990"/>
              </a:buClr>
            </a:pPr>
            <a:endParaRPr lang="en-US" sz="1600" dirty="0"/>
          </a:p>
          <a:p>
            <a:pPr lvl="1" eaLnBrk="1" hangingPunct="1">
              <a:buClr>
                <a:srgbClr val="004990"/>
              </a:buClr>
              <a:buFont typeface="Arial" pitchFamily="34" charset="0"/>
              <a:buChar char="•"/>
            </a:pPr>
            <a:endParaRPr lang="en-US" sz="2000" dirty="0" smtClean="0"/>
          </a:p>
        </p:txBody>
      </p:sp>
    </p:spTree>
    <p:extLst>
      <p:ext uri="{BB962C8B-B14F-4D97-AF65-F5344CB8AC3E}">
        <p14:creationId xmlns:p14="http://schemas.microsoft.com/office/powerpoint/2010/main" val="41091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458200" cy="4678363"/>
          </a:xfrm>
        </p:spPr>
        <p:txBody>
          <a:bodyPr/>
          <a:lstStyle/>
          <a:p>
            <a:pPr marL="514350" indent="-514350" eaLnBrk="1" hangingPunct="1">
              <a:buClr>
                <a:srgbClr val="F58466"/>
              </a:buClr>
              <a:buFont typeface="+mj-lt"/>
              <a:buAutoNum type="arabicPeriod"/>
            </a:pPr>
            <a:r>
              <a:rPr lang="en-US" sz="2600" dirty="0" smtClean="0"/>
              <a:t>Implement </a:t>
            </a:r>
            <a:r>
              <a:rPr lang="en-US" sz="2600" dirty="0"/>
              <a:t>the Severe HTN Data Form at the bedside for all women who have been identified with new onset severe HTN</a:t>
            </a:r>
          </a:p>
          <a:p>
            <a:pPr marL="514350" indent="-514350" eaLnBrk="1" hangingPunct="1">
              <a:buClr>
                <a:srgbClr val="F58466"/>
              </a:buClr>
              <a:buFont typeface="+mj-lt"/>
              <a:buAutoNum type="arabicPeriod"/>
            </a:pPr>
            <a:r>
              <a:rPr lang="en-US" sz="2600" dirty="0" smtClean="0"/>
              <a:t>Use </a:t>
            </a:r>
            <a:r>
              <a:rPr lang="en-US" sz="2600" dirty="0"/>
              <a:t>chart review to collect discharge and outcome data on all women identified with new onset severe HTN</a:t>
            </a:r>
          </a:p>
          <a:p>
            <a:pPr marL="514350" indent="-514350" eaLnBrk="1" hangingPunct="1">
              <a:buClr>
                <a:srgbClr val="F58466"/>
              </a:buClr>
              <a:buFont typeface="+mj-lt"/>
              <a:buAutoNum type="arabicPeriod"/>
            </a:pPr>
            <a:r>
              <a:rPr lang="en-US" sz="2600" dirty="0" smtClean="0"/>
              <a:t>Use </a:t>
            </a:r>
            <a:r>
              <a:rPr lang="en-US" sz="2600" dirty="0"/>
              <a:t>your EMR to identify all patients with new onset severe HTN to insure you’ve captured all cases through the bedside implementation of the Severe HTN Data Form </a:t>
            </a:r>
            <a:r>
              <a:rPr lang="en-US" sz="2600" dirty="0" smtClean="0"/>
              <a:t>(ICD-10 </a:t>
            </a:r>
            <a:r>
              <a:rPr lang="en-US" sz="2600" dirty="0"/>
              <a:t>codes </a:t>
            </a:r>
            <a:r>
              <a:rPr lang="en-US" sz="2600" dirty="0" smtClean="0"/>
              <a:t>to be distributed this week via CDC and AIM), can use chart review to collect data on missed patients.</a:t>
            </a:r>
            <a:endParaRPr lang="en-US" sz="2600" dirty="0"/>
          </a:p>
          <a:p>
            <a:endParaRPr lang="en-US" dirty="0"/>
          </a:p>
        </p:txBody>
      </p:sp>
      <p:sp>
        <p:nvSpPr>
          <p:cNvPr id="5" name="Shape 232"/>
          <p:cNvSpPr>
            <a:spLocks noGrp="1"/>
          </p:cNvSpPr>
          <p:nvPr>
            <p:ph type="title"/>
          </p:nvPr>
        </p:nvSpPr>
        <p:spPr>
          <a:xfrm>
            <a:off x="381000" y="152400"/>
            <a:ext cx="8229600" cy="1143000"/>
          </a:xfrm>
        </p:spPr>
        <p:txBody>
          <a:bodyPr lIns="91425" tIns="45700" rIns="91425" bIns="45700"/>
          <a:lstStyle/>
          <a:p>
            <a:pPr algn="l">
              <a:buSzPct val="25000"/>
            </a:pPr>
            <a:r>
              <a:rPr lang="en-US" altLang="en-US" sz="4000" b="1" dirty="0" smtClean="0">
                <a:solidFill>
                  <a:srgbClr val="F58466"/>
                </a:solidFill>
                <a:latin typeface="Goudy Old Style" pitchFamily="18" charset="0"/>
                <a:sym typeface="Arial" pitchFamily="34" charset="0"/>
              </a:rPr>
              <a:t>Steps for Data Form </a:t>
            </a:r>
            <a:br>
              <a:rPr lang="en-US" altLang="en-US" sz="4000" b="1" dirty="0" smtClean="0">
                <a:solidFill>
                  <a:srgbClr val="F58466"/>
                </a:solidFill>
                <a:latin typeface="Goudy Old Style" pitchFamily="18" charset="0"/>
                <a:sym typeface="Arial" pitchFamily="34" charset="0"/>
              </a:rPr>
            </a:br>
            <a:r>
              <a:rPr lang="en-US" altLang="en-US" sz="4000" b="1" dirty="0" smtClean="0">
                <a:solidFill>
                  <a:srgbClr val="F58466"/>
                </a:solidFill>
                <a:latin typeface="Goudy Old Style" pitchFamily="18" charset="0"/>
                <a:sym typeface="Arial" pitchFamily="34" charset="0"/>
              </a:rPr>
              <a:t>Implementation</a:t>
            </a:r>
          </a:p>
        </p:txBody>
      </p:sp>
    </p:spTree>
    <p:extLst>
      <p:ext uri="{BB962C8B-B14F-4D97-AF65-F5344CB8AC3E}">
        <p14:creationId xmlns:p14="http://schemas.microsoft.com/office/powerpoint/2010/main" val="23669803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eaLnBrk="1" hangingPunct="1"/>
            <a:r>
              <a:rPr lang="en-US" sz="4000" b="1" dirty="0" smtClean="0">
                <a:solidFill>
                  <a:srgbClr val="F58466"/>
                </a:solidFill>
                <a:latin typeface="Goudy Old Style" pitchFamily="18" charset="0"/>
              </a:rPr>
              <a:t>Wave 1 Recap and Next Steps</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457200" y="1143000"/>
            <a:ext cx="8229600" cy="5334000"/>
          </a:xfrm>
        </p:spPr>
        <p:txBody>
          <a:bodyPr>
            <a:normAutofit fontScale="77500" lnSpcReduction="20000"/>
          </a:bodyPr>
          <a:lstStyle/>
          <a:p>
            <a:pPr eaLnBrk="1" hangingPunct="1">
              <a:buClr>
                <a:srgbClr val="F58466"/>
              </a:buClr>
            </a:pPr>
            <a:r>
              <a:rPr lang="en-US" sz="2800" dirty="0" smtClean="0"/>
              <a:t>Goals of Wave 1</a:t>
            </a:r>
          </a:p>
          <a:p>
            <a:pPr lvl="1" eaLnBrk="1" hangingPunct="1">
              <a:buClr>
                <a:srgbClr val="004990"/>
              </a:buClr>
              <a:buFont typeface="Arial" pitchFamily="34" charset="0"/>
              <a:buChar char="•"/>
            </a:pPr>
            <a:r>
              <a:rPr lang="en-US" dirty="0" smtClean="0"/>
              <a:t>Test implementation of data form</a:t>
            </a:r>
          </a:p>
          <a:p>
            <a:pPr lvl="1" eaLnBrk="1" hangingPunct="1">
              <a:buClr>
                <a:srgbClr val="004990"/>
              </a:buClr>
              <a:buFont typeface="Arial" pitchFamily="34" charset="0"/>
              <a:buChar char="•"/>
            </a:pPr>
            <a:r>
              <a:rPr lang="en-US" dirty="0" smtClean="0"/>
              <a:t>Provide feedback on data collection process </a:t>
            </a:r>
          </a:p>
          <a:p>
            <a:pPr lvl="1" eaLnBrk="1" hangingPunct="1">
              <a:buClr>
                <a:srgbClr val="004990"/>
              </a:buClr>
              <a:buFont typeface="Arial" pitchFamily="34" charset="0"/>
              <a:buChar char="•"/>
            </a:pPr>
            <a:r>
              <a:rPr lang="en-US" dirty="0" smtClean="0"/>
              <a:t>Give team talks on successes, challenges, and barriers</a:t>
            </a:r>
          </a:p>
          <a:p>
            <a:pPr lvl="1" eaLnBrk="1" hangingPunct="1">
              <a:buClr>
                <a:srgbClr val="004990"/>
              </a:buClr>
              <a:buFont typeface="Arial" pitchFamily="34" charset="0"/>
              <a:buChar char="•"/>
            </a:pPr>
            <a:r>
              <a:rPr lang="en-US" dirty="0" smtClean="0"/>
              <a:t>Begin working on and sharing process flow</a:t>
            </a:r>
          </a:p>
          <a:p>
            <a:pPr lvl="1" eaLnBrk="1" hangingPunct="1">
              <a:buClr>
                <a:srgbClr val="004990"/>
              </a:buClr>
              <a:buFont typeface="Arial" pitchFamily="34" charset="0"/>
              <a:buChar char="•"/>
            </a:pPr>
            <a:r>
              <a:rPr lang="en-US" dirty="0" smtClean="0"/>
              <a:t>Learn from CA and NC teams on implementation of data collection tools</a:t>
            </a:r>
          </a:p>
          <a:p>
            <a:pPr eaLnBrk="1" hangingPunct="1">
              <a:buClr>
                <a:srgbClr val="F58466"/>
              </a:buClr>
            </a:pPr>
            <a:r>
              <a:rPr lang="en-US" sz="2800" dirty="0" smtClean="0"/>
              <a:t>Begin implementing data form and entering data into </a:t>
            </a:r>
            <a:r>
              <a:rPr lang="en-US" sz="2800" dirty="0" err="1" smtClean="0"/>
              <a:t>REDCap</a:t>
            </a:r>
            <a:r>
              <a:rPr lang="en-US" sz="2800" dirty="0" smtClean="0"/>
              <a:t> to provide feedback on March Teams Call!</a:t>
            </a:r>
          </a:p>
          <a:p>
            <a:pPr eaLnBrk="1" hangingPunct="1">
              <a:buClr>
                <a:srgbClr val="F58466"/>
              </a:buClr>
            </a:pPr>
            <a:r>
              <a:rPr lang="en-US" sz="2800" dirty="0" smtClean="0"/>
              <a:t>Remaining Wave 1 Team Calls</a:t>
            </a:r>
            <a:endParaRPr lang="en-US" sz="2800" dirty="0"/>
          </a:p>
          <a:p>
            <a:pPr lvl="1" eaLnBrk="1" hangingPunct="1">
              <a:buClr>
                <a:srgbClr val="004990"/>
              </a:buClr>
              <a:buFont typeface="Arial" pitchFamily="34" charset="0"/>
              <a:buChar char="•"/>
            </a:pPr>
            <a:r>
              <a:rPr lang="en-US" dirty="0" smtClean="0"/>
              <a:t>Monday</a:t>
            </a:r>
            <a:r>
              <a:rPr lang="en-US" dirty="0"/>
              <a:t>, </a:t>
            </a:r>
            <a:r>
              <a:rPr lang="en-US" dirty="0" smtClean="0"/>
              <a:t>March 28, 12:30 </a:t>
            </a:r>
            <a:r>
              <a:rPr lang="en-US" dirty="0"/>
              <a:t>– 1:30 </a:t>
            </a:r>
            <a:r>
              <a:rPr lang="en-US" dirty="0" smtClean="0"/>
              <a:t>pm </a:t>
            </a:r>
          </a:p>
          <a:p>
            <a:pPr lvl="1" eaLnBrk="1" hangingPunct="1">
              <a:buClr>
                <a:srgbClr val="004990"/>
              </a:buClr>
              <a:buFont typeface="Arial" pitchFamily="34" charset="0"/>
              <a:buChar char="•"/>
            </a:pPr>
            <a:r>
              <a:rPr lang="en-US" dirty="0" smtClean="0"/>
              <a:t>Monday</a:t>
            </a:r>
            <a:r>
              <a:rPr lang="en-US" dirty="0"/>
              <a:t>, </a:t>
            </a:r>
            <a:r>
              <a:rPr lang="en-US" dirty="0" smtClean="0"/>
              <a:t>April 25, 12:30 </a:t>
            </a:r>
            <a:r>
              <a:rPr lang="en-US" dirty="0"/>
              <a:t>– 1:30 </a:t>
            </a:r>
            <a:r>
              <a:rPr lang="en-US" dirty="0" smtClean="0"/>
              <a:t>pm</a:t>
            </a:r>
          </a:p>
          <a:p>
            <a:pPr eaLnBrk="1" hangingPunct="1">
              <a:buClr>
                <a:srgbClr val="F58466"/>
              </a:buClr>
              <a:buSzPct val="100000"/>
              <a:defRPr/>
            </a:pPr>
            <a:r>
              <a:rPr lang="en-US" sz="2800" dirty="0"/>
              <a:t>2-hour </a:t>
            </a:r>
            <a:r>
              <a:rPr lang="en-US" sz="2800" dirty="0" smtClean="0"/>
              <a:t>implementation launch webinar May 2, 12:30 </a:t>
            </a:r>
            <a:r>
              <a:rPr lang="en-US" sz="2800" dirty="0"/>
              <a:t>– </a:t>
            </a:r>
            <a:r>
              <a:rPr lang="en-US" sz="2800" dirty="0" smtClean="0"/>
              <a:t>2:30 pm</a:t>
            </a:r>
            <a:endParaRPr lang="en-US" sz="2800" dirty="0"/>
          </a:p>
          <a:p>
            <a:pPr eaLnBrk="1" hangingPunct="1">
              <a:buClr>
                <a:srgbClr val="F58466"/>
              </a:buClr>
              <a:buSzPct val="100000"/>
              <a:defRPr/>
            </a:pPr>
            <a:r>
              <a:rPr lang="en-US" sz="2800" dirty="0" smtClean="0"/>
              <a:t>Save the Date: Face-to-Face </a:t>
            </a:r>
            <a:r>
              <a:rPr lang="en-US" sz="2800" dirty="0"/>
              <a:t>Collaborative Learning Session on May 23 from </a:t>
            </a:r>
            <a:r>
              <a:rPr lang="en-US" sz="2800" dirty="0" smtClean="0"/>
              <a:t>9:45 </a:t>
            </a:r>
            <a:r>
              <a:rPr lang="en-US" sz="2800" dirty="0"/>
              <a:t>am – 3:30 pm at Dove Conference Center at St. John’s in Springfield</a:t>
            </a:r>
          </a:p>
          <a:p>
            <a:pPr eaLnBrk="1" hangingPunct="1">
              <a:buClr>
                <a:srgbClr val="004990"/>
              </a:buClr>
            </a:pPr>
            <a:endParaRPr lang="en-US" sz="2400" dirty="0"/>
          </a:p>
          <a:p>
            <a:pPr lvl="1" eaLnBrk="1" hangingPunct="1">
              <a:buClr>
                <a:srgbClr val="004990"/>
              </a:buClr>
              <a:buFont typeface="Arial" pitchFamily="34" charset="0"/>
              <a:buChar char="•"/>
            </a:pPr>
            <a:endParaRPr lang="en-US" sz="2000" dirty="0"/>
          </a:p>
          <a:p>
            <a:pPr marL="914400" lvl="2" indent="0" eaLnBrk="1" hangingPunct="1">
              <a:buClr>
                <a:srgbClr val="004990"/>
              </a:buClr>
              <a:buNone/>
            </a:pPr>
            <a:endParaRPr lang="en-US" sz="1600" dirty="0" smtClean="0"/>
          </a:p>
          <a:p>
            <a:pPr lvl="2" eaLnBrk="1" hangingPunct="1">
              <a:buClr>
                <a:srgbClr val="004990"/>
              </a:buClr>
            </a:pPr>
            <a:endParaRPr lang="en-US" sz="1600" dirty="0"/>
          </a:p>
          <a:p>
            <a:pPr lvl="1" eaLnBrk="1" hangingPunct="1">
              <a:buClr>
                <a:srgbClr val="004990"/>
              </a:buClr>
              <a:buFont typeface="Arial" pitchFamily="34" charset="0"/>
              <a:buChar char="•"/>
            </a:pPr>
            <a:endParaRPr lang="en-US" sz="2000" dirty="0" smtClean="0"/>
          </a:p>
        </p:txBody>
      </p:sp>
    </p:spTree>
    <p:extLst>
      <p:ext uri="{BB962C8B-B14F-4D97-AF65-F5344CB8AC3E}">
        <p14:creationId xmlns:p14="http://schemas.microsoft.com/office/powerpoint/2010/main" val="3874794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l"/>
            <a:r>
              <a:rPr lang="en-US" sz="4000" b="1" dirty="0" smtClean="0">
                <a:solidFill>
                  <a:srgbClr val="F58466"/>
                </a:solidFill>
                <a:latin typeface="Goudy Old Style" pitchFamily="18" charset="0"/>
              </a:rPr>
              <a:t>CMQCC Data Form </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Implementation</a:t>
            </a:r>
          </a:p>
        </p:txBody>
      </p:sp>
      <p:sp>
        <p:nvSpPr>
          <p:cNvPr id="3" name="Content Placeholder 2"/>
          <p:cNvSpPr>
            <a:spLocks noGrp="1"/>
          </p:cNvSpPr>
          <p:nvPr>
            <p:ph idx="1"/>
          </p:nvPr>
        </p:nvSpPr>
        <p:spPr>
          <a:xfrm>
            <a:off x="381000" y="1524000"/>
            <a:ext cx="8229600" cy="4754563"/>
          </a:xfrm>
        </p:spPr>
        <p:txBody>
          <a:bodyPr/>
          <a:lstStyle/>
          <a:p>
            <a:pPr eaLnBrk="1" hangingPunct="1">
              <a:buClr>
                <a:srgbClr val="F58466"/>
              </a:buClr>
            </a:pPr>
            <a:r>
              <a:rPr lang="en-US" altLang="en-US" dirty="0" smtClean="0">
                <a:ea typeface="ＭＳ Ｐゴシック" pitchFamily="34" charset="-128"/>
              </a:rPr>
              <a:t>Holly </a:t>
            </a:r>
            <a:r>
              <a:rPr lang="en-US" altLang="en-US" dirty="0">
                <a:ea typeface="ＭＳ Ｐゴシック" pitchFamily="34" charset="-128"/>
              </a:rPr>
              <a:t>Champagne, MSN, RNC-OB, CNS</a:t>
            </a:r>
          </a:p>
          <a:p>
            <a:pPr lvl="1" eaLnBrk="1" hangingPunct="1">
              <a:buClr>
                <a:srgbClr val="004990"/>
              </a:buClr>
              <a:buFont typeface="Arial" pitchFamily="34" charset="0"/>
              <a:buChar char="•"/>
            </a:pPr>
            <a:r>
              <a:rPr lang="en-US" altLang="en-US" dirty="0">
                <a:ea typeface="ＭＳ Ｐゴシック" pitchFamily="34" charset="-128"/>
              </a:rPr>
              <a:t>Kaiser Permanente, Roseville, CA</a:t>
            </a:r>
          </a:p>
          <a:p>
            <a:pPr eaLnBrk="1" hangingPunct="1">
              <a:buClr>
                <a:srgbClr val="F58466"/>
              </a:buClr>
            </a:pPr>
            <a:r>
              <a:rPr lang="en-US" altLang="en-US" dirty="0">
                <a:ea typeface="ＭＳ Ｐゴシック" pitchFamily="34" charset="-128"/>
              </a:rPr>
              <a:t>Connie von </a:t>
            </a:r>
            <a:r>
              <a:rPr lang="en-US" altLang="en-US" dirty="0" err="1">
                <a:ea typeface="ＭＳ Ｐゴシック" pitchFamily="34" charset="-128"/>
              </a:rPr>
              <a:t>Kholer</a:t>
            </a:r>
            <a:r>
              <a:rPr lang="en-US" altLang="en-US" dirty="0">
                <a:ea typeface="ＭＳ Ｐゴシック" pitchFamily="34" charset="-128"/>
              </a:rPr>
              <a:t>, MSN, RNC-OB, C-EFM, CPHQ</a:t>
            </a:r>
          </a:p>
          <a:p>
            <a:pPr lvl="1" eaLnBrk="1" hangingPunct="1">
              <a:buClr>
                <a:srgbClr val="004990"/>
              </a:buClr>
              <a:buFont typeface="Arial" pitchFamily="34" charset="0"/>
              <a:buChar char="•"/>
            </a:pPr>
            <a:r>
              <a:rPr lang="en-US" altLang="en-US" dirty="0">
                <a:ea typeface="ＭＳ Ｐゴシック" pitchFamily="34" charset="-128"/>
              </a:rPr>
              <a:t>Miller Children's Hospital, Long Beach, CA</a:t>
            </a:r>
          </a:p>
        </p:txBody>
      </p:sp>
    </p:spTree>
    <p:extLst>
      <p:ext uri="{BB962C8B-B14F-4D97-AF65-F5344CB8AC3E}">
        <p14:creationId xmlns:p14="http://schemas.microsoft.com/office/powerpoint/2010/main" val="3725190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title"/>
          </p:nvPr>
        </p:nvSpPr>
        <p:spPr>
          <a:xfrm>
            <a:off x="457200" y="4943584"/>
            <a:ext cx="7772400" cy="757130"/>
          </a:xfrm>
        </p:spPr>
        <p:txBody>
          <a:bodyPr/>
          <a:lstStyle/>
          <a:p>
            <a:pPr eaLnBrk="1" hangingPunct="1"/>
            <a:r>
              <a:rPr lang="en-US" sz="2400" b="0" smtClean="0">
                <a:solidFill>
                  <a:schemeClr val="folHlink"/>
                </a:solidFill>
              </a:rPr>
              <a:t>Hypertension Initiative Lessons</a:t>
            </a:r>
            <a:br>
              <a:rPr lang="en-US" sz="2400" b="0" smtClean="0">
                <a:solidFill>
                  <a:schemeClr val="folHlink"/>
                </a:solidFill>
              </a:rPr>
            </a:br>
            <a:r>
              <a:rPr lang="en-US" sz="2400" b="0" smtClean="0">
                <a:solidFill>
                  <a:schemeClr val="folHlink"/>
                </a:solidFill>
              </a:rPr>
              <a:t>Kaiser Permanente, Roseville</a:t>
            </a:r>
          </a:p>
        </p:txBody>
      </p:sp>
      <p:sp>
        <p:nvSpPr>
          <p:cNvPr id="5123" name="Rectangle 6"/>
          <p:cNvSpPr>
            <a:spLocks noGrp="1" noChangeArrowheads="1"/>
          </p:cNvSpPr>
          <p:nvPr>
            <p:ph type="body" idx="1"/>
          </p:nvPr>
        </p:nvSpPr>
        <p:spPr>
          <a:xfrm>
            <a:off x="457200" y="5902326"/>
            <a:ext cx="7772400" cy="341632"/>
          </a:xfrm>
        </p:spPr>
        <p:txBody>
          <a:bodyPr/>
          <a:lstStyle/>
          <a:p>
            <a:pPr marL="0" indent="0" eaLnBrk="1" hangingPunct="1"/>
            <a:r>
              <a:rPr lang="en-US" smtClean="0"/>
              <a:t>Holly Champagne, MSN, CNS, RN-C</a:t>
            </a:r>
          </a:p>
        </p:txBody>
      </p:sp>
      <p:sp>
        <p:nvSpPr>
          <p:cNvPr id="5124" name="Text Box 4"/>
          <p:cNvSpPr txBox="1">
            <a:spLocks noChangeArrowheads="1"/>
          </p:cNvSpPr>
          <p:nvPr/>
        </p:nvSpPr>
        <p:spPr bwMode="gray">
          <a:xfrm>
            <a:off x="457200" y="6445480"/>
            <a:ext cx="5486400"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0" anchor="b">
            <a:spAutoFit/>
          </a:bodyPr>
          <a:lstStyle>
            <a:lvl1pPr eaLnBrk="0" hangingPunct="0">
              <a:defRPr>
                <a:solidFill>
                  <a:schemeClr val="tx1"/>
                </a:solidFill>
                <a:latin typeface="Arial Narrow" pitchFamily="34" charset="0"/>
                <a:cs typeface="Arial" charset="0"/>
              </a:defRPr>
            </a:lvl1pPr>
            <a:lvl2pPr marL="742950" indent="-285750" eaLnBrk="0" hangingPunct="0">
              <a:defRPr>
                <a:solidFill>
                  <a:schemeClr val="tx1"/>
                </a:solidFill>
                <a:latin typeface="Arial Narrow" pitchFamily="34" charset="0"/>
                <a:cs typeface="Arial" charset="0"/>
              </a:defRPr>
            </a:lvl2pPr>
            <a:lvl3pPr marL="1143000" indent="-228600" eaLnBrk="0" hangingPunct="0">
              <a:defRPr>
                <a:solidFill>
                  <a:schemeClr val="tx1"/>
                </a:solidFill>
                <a:latin typeface="Arial Narrow" pitchFamily="34" charset="0"/>
                <a:cs typeface="Arial" charset="0"/>
              </a:defRPr>
            </a:lvl3pPr>
            <a:lvl4pPr marL="1600200" indent="-228600" eaLnBrk="0" hangingPunct="0">
              <a:defRPr>
                <a:solidFill>
                  <a:schemeClr val="tx1"/>
                </a:solidFill>
                <a:latin typeface="Arial Narrow" pitchFamily="34" charset="0"/>
                <a:cs typeface="Arial" charset="0"/>
              </a:defRPr>
            </a:lvl4pPr>
            <a:lvl5pPr marL="2057400" indent="-228600" eaLnBrk="0" hangingPunct="0">
              <a:defRPr>
                <a:solidFill>
                  <a:schemeClr val="tx1"/>
                </a:solidFill>
                <a:latin typeface="Arial Narrow" pitchFamily="34" charset="0"/>
                <a:cs typeface="Arial" charset="0"/>
              </a:defRPr>
            </a:lvl5pPr>
            <a:lvl6pPr marL="2514600" indent="-228600" eaLnBrk="0" fontAlgn="base" hangingPunct="0">
              <a:spcBef>
                <a:spcPct val="0"/>
              </a:spcBef>
              <a:spcAft>
                <a:spcPct val="0"/>
              </a:spcAft>
              <a:defRPr>
                <a:solidFill>
                  <a:schemeClr val="tx1"/>
                </a:solidFill>
                <a:latin typeface="Arial Narrow" pitchFamily="34" charset="0"/>
                <a:cs typeface="Arial" charset="0"/>
              </a:defRPr>
            </a:lvl6pPr>
            <a:lvl7pPr marL="2971800" indent="-228600" eaLnBrk="0" fontAlgn="base" hangingPunct="0">
              <a:spcBef>
                <a:spcPct val="0"/>
              </a:spcBef>
              <a:spcAft>
                <a:spcPct val="0"/>
              </a:spcAft>
              <a:defRPr>
                <a:solidFill>
                  <a:schemeClr val="tx1"/>
                </a:solidFill>
                <a:latin typeface="Arial Narrow" pitchFamily="34" charset="0"/>
                <a:cs typeface="Arial" charset="0"/>
              </a:defRPr>
            </a:lvl7pPr>
            <a:lvl8pPr marL="3429000" indent="-228600" eaLnBrk="0" fontAlgn="base" hangingPunct="0">
              <a:spcBef>
                <a:spcPct val="0"/>
              </a:spcBef>
              <a:spcAft>
                <a:spcPct val="0"/>
              </a:spcAft>
              <a:defRPr>
                <a:solidFill>
                  <a:schemeClr val="tx1"/>
                </a:solidFill>
                <a:latin typeface="Arial Narrow" pitchFamily="34" charset="0"/>
                <a:cs typeface="Arial" charset="0"/>
              </a:defRPr>
            </a:lvl8pPr>
            <a:lvl9pPr marL="3886200" indent="-228600" eaLnBrk="0" fontAlgn="base" hangingPunct="0">
              <a:spcBef>
                <a:spcPct val="0"/>
              </a:spcBef>
              <a:spcAft>
                <a:spcPct val="0"/>
              </a:spcAft>
              <a:defRPr>
                <a:solidFill>
                  <a:schemeClr val="tx1"/>
                </a:solidFill>
                <a:latin typeface="Arial Narrow" pitchFamily="34" charset="0"/>
                <a:cs typeface="Arial" charset="0"/>
              </a:defRPr>
            </a:lvl9pPr>
          </a:lstStyle>
          <a:p>
            <a:pPr eaLnBrk="1" hangingPunct="1">
              <a:lnSpc>
                <a:spcPct val="90000"/>
              </a:lnSpc>
              <a:buClr>
                <a:srgbClr val="52ABD5"/>
              </a:buClr>
            </a:pPr>
            <a:r>
              <a:rPr lang="en-US" sz="1200" b="1" smtClean="0">
                <a:solidFill>
                  <a:srgbClr val="216A8B"/>
                </a:solidFill>
                <a:ea typeface="+mn-ea"/>
              </a:rPr>
              <a:t>Labor and Delivery and Mother/baby units</a:t>
            </a:r>
          </a:p>
        </p:txBody>
      </p:sp>
    </p:spTree>
    <p:extLst>
      <p:ext uri="{BB962C8B-B14F-4D97-AF65-F5344CB8AC3E}">
        <p14:creationId xmlns:p14="http://schemas.microsoft.com/office/powerpoint/2010/main" val="2922908607"/>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37292" t="17334" r="36458" b="8112"/>
          <a:stretch>
            <a:fillRect/>
          </a:stretch>
        </p:blipFill>
        <p:spPr bwMode="auto">
          <a:xfrm>
            <a:off x="457200" y="1828801"/>
            <a:ext cx="2209800" cy="3922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6147" name="Straight Arrow Connector 5"/>
          <p:cNvCxnSpPr>
            <a:cxnSpLocks noChangeShapeType="1"/>
          </p:cNvCxnSpPr>
          <p:nvPr/>
        </p:nvCxnSpPr>
        <p:spPr bwMode="auto">
          <a:xfrm flipH="1">
            <a:off x="1390655" y="3124200"/>
            <a:ext cx="885825" cy="542926"/>
          </a:xfrm>
          <a:prstGeom prst="straightConnector1">
            <a:avLst/>
          </a:prstGeom>
          <a:noFill/>
          <a:ln w="9525" algn="ctr">
            <a:solidFill>
              <a:srgbClr val="FF0000"/>
            </a:solidFill>
            <a:round/>
            <a:headEnd/>
            <a:tailEnd type="arrow" w="med" len="med"/>
          </a:ln>
        </p:spPr>
      </p:cxnSp>
      <p:sp>
        <p:nvSpPr>
          <p:cNvPr id="6148" name="Title 6"/>
          <p:cNvSpPr>
            <a:spLocks noGrp="1"/>
          </p:cNvSpPr>
          <p:nvPr>
            <p:ph type="title"/>
          </p:nvPr>
        </p:nvSpPr>
        <p:spPr>
          <a:xfrm>
            <a:off x="457202" y="1065768"/>
            <a:ext cx="3008313" cy="369332"/>
          </a:xfrm>
        </p:spPr>
        <p:txBody>
          <a:bodyPr/>
          <a:lstStyle/>
          <a:p>
            <a:r>
              <a:rPr lang="en-US" smtClean="0"/>
              <a:t>Snapshot</a:t>
            </a:r>
          </a:p>
        </p:txBody>
      </p:sp>
      <p:sp>
        <p:nvSpPr>
          <p:cNvPr id="6149" name="Content Placeholder 7"/>
          <p:cNvSpPr>
            <a:spLocks noGrp="1"/>
          </p:cNvSpPr>
          <p:nvPr>
            <p:ph idx="1"/>
          </p:nvPr>
        </p:nvSpPr>
        <p:spPr>
          <a:xfrm>
            <a:off x="3575050" y="273050"/>
            <a:ext cx="5111750" cy="4856714"/>
          </a:xfrm>
        </p:spPr>
        <p:txBody>
          <a:bodyPr/>
          <a:lstStyle/>
          <a:p>
            <a:r>
              <a:rPr lang="en-US" sz="2400" smtClean="0"/>
              <a:t>KP Roseville part of No. California system, largest delivery volume</a:t>
            </a:r>
          </a:p>
          <a:p>
            <a:r>
              <a:rPr lang="en-US" sz="2400" smtClean="0"/>
              <a:t>Model- OB providers, CNMs, residents- around the clock</a:t>
            </a:r>
          </a:p>
          <a:p>
            <a:r>
              <a:rPr lang="en-US" sz="2400" smtClean="0"/>
              <a:t>Part of CMQCC collaborative for hemorrhage toolkit</a:t>
            </a:r>
          </a:p>
          <a:p>
            <a:r>
              <a:rPr lang="en-US" sz="2400" smtClean="0"/>
              <a:t>Culture of improvement</a:t>
            </a:r>
          </a:p>
          <a:p>
            <a:endParaRPr lang="en-US" sz="2400" smtClean="0"/>
          </a:p>
          <a:p>
            <a:endParaRPr lang="en-US" sz="2400" smtClean="0"/>
          </a:p>
          <a:p>
            <a:r>
              <a:rPr lang="en-US" sz="2400" smtClean="0"/>
              <a:t>? How are we doing? </a:t>
            </a:r>
          </a:p>
          <a:p>
            <a:endParaRPr lang="en-US" sz="2400" smtClean="0"/>
          </a:p>
        </p:txBody>
      </p:sp>
    </p:spTree>
    <p:extLst>
      <p:ext uri="{BB962C8B-B14F-4D97-AF65-F5344CB8AC3E}">
        <p14:creationId xmlns:p14="http://schemas.microsoft.com/office/powerpoint/2010/main" val="538081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2"/>
          <p:cNvSpPr>
            <a:spLocks noGrp="1"/>
          </p:cNvSpPr>
          <p:nvPr>
            <p:ph type="sldNum" sz="quarter" idx="10"/>
          </p:nvPr>
        </p:nvSpPr>
        <p:spPr>
          <a:ln algn="ctr">
            <a:miter lim="800000"/>
            <a:headEnd/>
            <a:tailEnd/>
          </a:ln>
        </p:spPr>
        <p:txBody>
          <a:bodyPr/>
          <a:lstStyle/>
          <a:p>
            <a:pPr>
              <a:defRPr/>
            </a:pPr>
            <a:fld id="{E9917D16-04C5-486F-A4D6-B1F22C18EAC3}" type="slidenum">
              <a:rPr lang="en-US" smtClean="0"/>
              <a:pPr>
                <a:defRPr/>
              </a:pPr>
              <a:t>8</a:t>
            </a:fld>
            <a:endParaRPr lang="en-US" smtClean="0"/>
          </a:p>
        </p:txBody>
      </p:sp>
      <p:sp>
        <p:nvSpPr>
          <p:cNvPr id="9219" name="Footer Placeholder 3"/>
          <p:cNvSpPr>
            <a:spLocks noGrp="1"/>
          </p:cNvSpPr>
          <p:nvPr>
            <p:ph type="ftr" sz="quarter" idx="11"/>
          </p:nvPr>
        </p:nvSpPr>
        <p:spPr>
          <a:ln>
            <a:miter lim="800000"/>
            <a:headEnd/>
            <a:tailEnd/>
          </a:ln>
        </p:spPr>
        <p:txBody>
          <a:bodyPr/>
          <a:lstStyle/>
          <a:p>
            <a:pPr>
              <a:defRPr/>
            </a:pPr>
            <a:r>
              <a:rPr lang="en-US" smtClean="0"/>
              <a:t>|     © 2011 Kaiser Foundation Health Plan, Inc. For internal use only.</a:t>
            </a:r>
          </a:p>
        </p:txBody>
      </p:sp>
      <p:sp>
        <p:nvSpPr>
          <p:cNvPr id="9220" name="Date Placeholder 4"/>
          <p:cNvSpPr>
            <a:spLocks noGrp="1"/>
          </p:cNvSpPr>
          <p:nvPr>
            <p:ph type="dt" sz="quarter" idx="12"/>
          </p:nvPr>
        </p:nvSpPr>
        <p:spPr>
          <a:ln algn="ctr">
            <a:miter lim="800000"/>
            <a:headEnd/>
            <a:tailEnd/>
          </a:ln>
        </p:spPr>
        <p:txBody>
          <a:bodyPr/>
          <a:lstStyle/>
          <a:p>
            <a:pPr>
              <a:defRPr/>
            </a:pPr>
            <a:fld id="{4E154133-DA85-48A2-9CC6-9C901FAE56FD}" type="datetime4">
              <a:rPr lang="en-US" smtClean="0"/>
              <a:pPr>
                <a:defRPr/>
              </a:pPr>
              <a:t>February 22, 2016</a:t>
            </a:fld>
            <a:endParaRPr lang="en-US" smtClean="0"/>
          </a:p>
        </p:txBody>
      </p:sp>
      <p:sp>
        <p:nvSpPr>
          <p:cNvPr id="1628162" name="Rectangle 2"/>
          <p:cNvSpPr>
            <a:spLocks noChangeArrowheads="1"/>
          </p:cNvSpPr>
          <p:nvPr/>
        </p:nvSpPr>
        <p:spPr bwMode="gray">
          <a:xfrm>
            <a:off x="542925" y="2633668"/>
            <a:ext cx="8039100" cy="1862137"/>
          </a:xfrm>
          <a:prstGeom prst="rect">
            <a:avLst/>
          </a:prstGeom>
          <a:solidFill>
            <a:srgbClr val="AAB198">
              <a:alpha val="30196"/>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endParaRPr lang="en-US" smtClean="0">
              <a:solidFill>
                <a:srgbClr val="000000"/>
              </a:solidFill>
              <a:latin typeface="Arial Narrow" pitchFamily="34" charset="0"/>
              <a:ea typeface="+mn-ea"/>
            </a:endParaRPr>
          </a:p>
        </p:txBody>
      </p:sp>
      <p:sp>
        <p:nvSpPr>
          <p:cNvPr id="7174" name="Rectangle 3"/>
          <p:cNvSpPr>
            <a:spLocks noChangeArrowheads="1"/>
          </p:cNvSpPr>
          <p:nvPr/>
        </p:nvSpPr>
        <p:spPr bwMode="gray">
          <a:xfrm>
            <a:off x="542925" y="1825626"/>
            <a:ext cx="8039100" cy="788988"/>
          </a:xfrm>
          <a:prstGeom prst="rect">
            <a:avLst/>
          </a:prstGeom>
          <a:solidFill>
            <a:schemeClr val="folHlink"/>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endParaRPr lang="en-US" smtClean="0">
              <a:solidFill>
                <a:srgbClr val="000000"/>
              </a:solidFill>
              <a:latin typeface="Arial Narrow" pitchFamily="34" charset="0"/>
              <a:ea typeface="+mn-ea"/>
            </a:endParaRPr>
          </a:p>
        </p:txBody>
      </p:sp>
      <p:sp>
        <p:nvSpPr>
          <p:cNvPr id="7175" name="Text Box 4"/>
          <p:cNvSpPr txBox="1">
            <a:spLocks noChangeArrowheads="1"/>
          </p:cNvSpPr>
          <p:nvPr/>
        </p:nvSpPr>
        <p:spPr bwMode="gray">
          <a:xfrm>
            <a:off x="762000" y="2016125"/>
            <a:ext cx="7010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Narrow" pitchFamily="34" charset="0"/>
                <a:cs typeface="Arial" charset="0"/>
              </a:defRPr>
            </a:lvl1pPr>
            <a:lvl2pPr marL="742950" indent="-285750" eaLnBrk="0" hangingPunct="0">
              <a:defRPr>
                <a:solidFill>
                  <a:schemeClr val="tx1"/>
                </a:solidFill>
                <a:latin typeface="Arial Narrow" pitchFamily="34" charset="0"/>
                <a:cs typeface="Arial" charset="0"/>
              </a:defRPr>
            </a:lvl2pPr>
            <a:lvl3pPr marL="1143000" indent="-228600" eaLnBrk="0" hangingPunct="0">
              <a:defRPr>
                <a:solidFill>
                  <a:schemeClr val="tx1"/>
                </a:solidFill>
                <a:latin typeface="Arial Narrow" pitchFamily="34" charset="0"/>
                <a:cs typeface="Arial" charset="0"/>
              </a:defRPr>
            </a:lvl3pPr>
            <a:lvl4pPr marL="1600200" indent="-228600" eaLnBrk="0" hangingPunct="0">
              <a:defRPr>
                <a:solidFill>
                  <a:schemeClr val="tx1"/>
                </a:solidFill>
                <a:latin typeface="Arial Narrow" pitchFamily="34" charset="0"/>
                <a:cs typeface="Arial" charset="0"/>
              </a:defRPr>
            </a:lvl4pPr>
            <a:lvl5pPr marL="2057400" indent="-228600" eaLnBrk="0" hangingPunct="0">
              <a:defRPr>
                <a:solidFill>
                  <a:schemeClr val="tx1"/>
                </a:solidFill>
                <a:latin typeface="Arial Narrow" pitchFamily="34" charset="0"/>
                <a:cs typeface="Arial" charset="0"/>
              </a:defRPr>
            </a:lvl5pPr>
            <a:lvl6pPr marL="2514600" indent="-228600" eaLnBrk="0" fontAlgn="base" hangingPunct="0">
              <a:spcBef>
                <a:spcPct val="0"/>
              </a:spcBef>
              <a:spcAft>
                <a:spcPct val="0"/>
              </a:spcAft>
              <a:defRPr>
                <a:solidFill>
                  <a:schemeClr val="tx1"/>
                </a:solidFill>
                <a:latin typeface="Arial Narrow" pitchFamily="34" charset="0"/>
                <a:cs typeface="Arial" charset="0"/>
              </a:defRPr>
            </a:lvl6pPr>
            <a:lvl7pPr marL="2971800" indent="-228600" eaLnBrk="0" fontAlgn="base" hangingPunct="0">
              <a:spcBef>
                <a:spcPct val="0"/>
              </a:spcBef>
              <a:spcAft>
                <a:spcPct val="0"/>
              </a:spcAft>
              <a:defRPr>
                <a:solidFill>
                  <a:schemeClr val="tx1"/>
                </a:solidFill>
                <a:latin typeface="Arial Narrow" pitchFamily="34" charset="0"/>
                <a:cs typeface="Arial" charset="0"/>
              </a:defRPr>
            </a:lvl7pPr>
            <a:lvl8pPr marL="3429000" indent="-228600" eaLnBrk="0" fontAlgn="base" hangingPunct="0">
              <a:spcBef>
                <a:spcPct val="0"/>
              </a:spcBef>
              <a:spcAft>
                <a:spcPct val="0"/>
              </a:spcAft>
              <a:defRPr>
                <a:solidFill>
                  <a:schemeClr val="tx1"/>
                </a:solidFill>
                <a:latin typeface="Arial Narrow" pitchFamily="34" charset="0"/>
                <a:cs typeface="Arial" charset="0"/>
              </a:defRPr>
            </a:lvl8pPr>
            <a:lvl9pPr marL="3886200" indent="-228600" eaLnBrk="0" fontAlgn="base" hangingPunct="0">
              <a:spcBef>
                <a:spcPct val="0"/>
              </a:spcBef>
              <a:spcAft>
                <a:spcPct val="0"/>
              </a:spcAft>
              <a:defRPr>
                <a:solidFill>
                  <a:schemeClr val="tx1"/>
                </a:solidFill>
                <a:latin typeface="Arial Narrow" pitchFamily="34" charset="0"/>
                <a:cs typeface="Arial" charset="0"/>
              </a:defRPr>
            </a:lvl9pPr>
          </a:lstStyle>
          <a:p>
            <a:pPr eaLnBrk="1" hangingPunct="1"/>
            <a:r>
              <a:rPr lang="en-US" sz="2000" b="1" smtClean="0">
                <a:solidFill>
                  <a:srgbClr val="FFFFFF"/>
                </a:solidFill>
                <a:ea typeface="+mn-ea"/>
              </a:rPr>
              <a:t>Multifaceted</a:t>
            </a:r>
          </a:p>
        </p:txBody>
      </p:sp>
      <p:sp>
        <p:nvSpPr>
          <p:cNvPr id="7176" name="Rectangle 5"/>
          <p:cNvSpPr>
            <a:spLocks noGrp="1" noChangeArrowheads="1"/>
          </p:cNvSpPr>
          <p:nvPr>
            <p:ph type="title"/>
          </p:nvPr>
        </p:nvSpPr>
        <p:spPr>
          <a:xfrm>
            <a:off x="457200" y="678196"/>
            <a:ext cx="8229600" cy="563231"/>
          </a:xfrm>
        </p:spPr>
        <p:txBody>
          <a:bodyPr/>
          <a:lstStyle/>
          <a:p>
            <a:pPr eaLnBrk="1" hangingPunct="1"/>
            <a:r>
              <a:rPr lang="en-US" smtClean="0"/>
              <a:t>Data Collection Strategy</a:t>
            </a:r>
          </a:p>
        </p:txBody>
      </p:sp>
      <p:sp>
        <p:nvSpPr>
          <p:cNvPr id="1628166" name="Rectangle 6"/>
          <p:cNvSpPr>
            <a:spLocks noChangeArrowheads="1"/>
          </p:cNvSpPr>
          <p:nvPr/>
        </p:nvSpPr>
        <p:spPr bwMode="gray">
          <a:xfrm>
            <a:off x="762000" y="2819404"/>
            <a:ext cx="7099300"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28600" indent="-228600" eaLnBrk="1" hangingPunct="1">
              <a:lnSpc>
                <a:spcPct val="95000"/>
              </a:lnSpc>
              <a:spcBef>
                <a:spcPct val="55000"/>
              </a:spcBef>
              <a:buClr>
                <a:srgbClr val="DA6426"/>
              </a:buClr>
              <a:buFont typeface="Wingdings" pitchFamily="2" charset="2"/>
              <a:buChar char="§"/>
            </a:pPr>
            <a:r>
              <a:rPr lang="en-US" sz="2000" smtClean="0">
                <a:solidFill>
                  <a:srgbClr val="000000"/>
                </a:solidFill>
                <a:latin typeface="Arial Narrow" pitchFamily="34" charset="0"/>
                <a:ea typeface="+mn-ea"/>
              </a:rPr>
              <a:t>ICD9 codes for all patients with hypertension</a:t>
            </a:r>
          </a:p>
          <a:p>
            <a:pPr marL="228600" indent="-228600" eaLnBrk="1" hangingPunct="1">
              <a:lnSpc>
                <a:spcPct val="95000"/>
              </a:lnSpc>
              <a:spcBef>
                <a:spcPct val="55000"/>
              </a:spcBef>
              <a:buClr>
                <a:srgbClr val="DA6426"/>
              </a:buClr>
              <a:buFont typeface="Wingdings" pitchFamily="2" charset="2"/>
              <a:buChar char="§"/>
            </a:pPr>
            <a:r>
              <a:rPr lang="en-US" sz="2000" smtClean="0">
                <a:solidFill>
                  <a:srgbClr val="000000"/>
                </a:solidFill>
                <a:latin typeface="Arial Narrow" pitchFamily="34" charset="0"/>
                <a:ea typeface="+mn-ea"/>
              </a:rPr>
              <a:t>Charge RN binder, stickers</a:t>
            </a:r>
          </a:p>
          <a:p>
            <a:pPr marL="228600" indent="-228600" eaLnBrk="1" hangingPunct="1">
              <a:lnSpc>
                <a:spcPct val="95000"/>
              </a:lnSpc>
              <a:spcBef>
                <a:spcPct val="55000"/>
              </a:spcBef>
              <a:buClr>
                <a:srgbClr val="DA6426"/>
              </a:buClr>
              <a:buFont typeface="Wingdings" pitchFamily="2" charset="2"/>
              <a:buChar char="§"/>
            </a:pPr>
            <a:r>
              <a:rPr lang="en-US" sz="2000" smtClean="0">
                <a:solidFill>
                  <a:srgbClr val="000000"/>
                </a:solidFill>
                <a:latin typeface="Arial Narrow" pitchFamily="34" charset="0"/>
                <a:ea typeface="+mn-ea"/>
              </a:rPr>
              <a:t>Pharmacy reports for IVP hydralazine and labetalol</a:t>
            </a:r>
          </a:p>
          <a:p>
            <a:pPr marL="228600" indent="-228600" eaLnBrk="1" hangingPunct="1">
              <a:lnSpc>
                <a:spcPct val="95000"/>
              </a:lnSpc>
              <a:spcBef>
                <a:spcPct val="55000"/>
              </a:spcBef>
              <a:buClr>
                <a:srgbClr val="DA6426"/>
              </a:buClr>
              <a:buFont typeface="Wingdings" pitchFamily="2" charset="2"/>
              <a:buChar char="§"/>
            </a:pPr>
            <a:r>
              <a:rPr lang="en-US" sz="2000" smtClean="0">
                <a:solidFill>
                  <a:srgbClr val="000000"/>
                </a:solidFill>
                <a:latin typeface="Arial Narrow" pitchFamily="34" charset="0"/>
                <a:ea typeface="+mn-ea"/>
              </a:rPr>
              <a:t>Board sign out for other patients, readmits</a:t>
            </a:r>
          </a:p>
          <a:p>
            <a:pPr marL="228600" indent="-228600" eaLnBrk="1" hangingPunct="1">
              <a:lnSpc>
                <a:spcPct val="95000"/>
              </a:lnSpc>
              <a:spcBef>
                <a:spcPct val="55000"/>
              </a:spcBef>
              <a:buClr>
                <a:srgbClr val="DA6426"/>
              </a:buClr>
              <a:buFont typeface="Wingdings" pitchFamily="2" charset="2"/>
              <a:buChar char="§"/>
            </a:pPr>
            <a:r>
              <a:rPr lang="en-US" sz="2000" smtClean="0">
                <a:solidFill>
                  <a:srgbClr val="000000"/>
                </a:solidFill>
                <a:latin typeface="Arial Narrow" pitchFamily="34" charset="0"/>
                <a:ea typeface="+mn-ea"/>
              </a:rPr>
              <a:t>Initial quick audit by mini-team</a:t>
            </a:r>
          </a:p>
          <a:p>
            <a:pPr marL="228600" indent="-228600" eaLnBrk="1" hangingPunct="1">
              <a:lnSpc>
                <a:spcPct val="95000"/>
              </a:lnSpc>
              <a:spcBef>
                <a:spcPct val="55000"/>
              </a:spcBef>
              <a:buClr>
                <a:srgbClr val="DA6426"/>
              </a:buClr>
              <a:buFont typeface="Wingdings" pitchFamily="2" charset="2"/>
              <a:buChar char="§"/>
            </a:pPr>
            <a:r>
              <a:rPr lang="en-US" sz="2000" smtClean="0">
                <a:solidFill>
                  <a:srgbClr val="000000"/>
                </a:solidFill>
                <a:latin typeface="Arial Narrow" pitchFamily="34" charset="0"/>
                <a:ea typeface="+mn-ea"/>
              </a:rPr>
              <a:t>Results…</a:t>
            </a:r>
          </a:p>
        </p:txBody>
      </p:sp>
    </p:spTree>
    <p:extLst>
      <p:ext uri="{BB962C8B-B14F-4D97-AF65-F5344CB8AC3E}">
        <p14:creationId xmlns:p14="http://schemas.microsoft.com/office/powerpoint/2010/main" val="15277867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28162"/>
                                        </p:tgtEl>
                                        <p:attrNameLst>
                                          <p:attrName>style.visibility</p:attrName>
                                        </p:attrNameLst>
                                      </p:cBhvr>
                                      <p:to>
                                        <p:strVal val="visible"/>
                                      </p:to>
                                    </p:set>
                                    <p:animEffect transition="in" filter="wipe(up)">
                                      <p:cBhvr>
                                        <p:cTn id="7" dur="500"/>
                                        <p:tgtEl>
                                          <p:spTgt spid="16281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28166"/>
                                        </p:tgtEl>
                                        <p:attrNameLst>
                                          <p:attrName>style.visibility</p:attrName>
                                        </p:attrNameLst>
                                      </p:cBhvr>
                                      <p:to>
                                        <p:strVal val="visible"/>
                                      </p:to>
                                    </p:set>
                                    <p:animEffect transition="in" filter="fade">
                                      <p:cBhvr>
                                        <p:cTn id="10" dur="1000"/>
                                        <p:tgtEl>
                                          <p:spTgt spid="1628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62" grpId="0" animBg="1"/>
      <p:bldP spid="162816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2"/>
          <p:cNvSpPr>
            <a:spLocks noGrp="1"/>
          </p:cNvSpPr>
          <p:nvPr>
            <p:ph type="sldNum" sz="quarter" idx="10"/>
          </p:nvPr>
        </p:nvSpPr>
        <p:spPr>
          <a:ln algn="ctr">
            <a:miter lim="800000"/>
            <a:headEnd/>
            <a:tailEnd/>
          </a:ln>
        </p:spPr>
        <p:txBody>
          <a:bodyPr/>
          <a:lstStyle/>
          <a:p>
            <a:pPr>
              <a:defRPr/>
            </a:pPr>
            <a:fld id="{34FCCCC6-7DB0-4423-944C-5EED35B9F36F}" type="slidenum">
              <a:rPr lang="en-US" smtClean="0"/>
              <a:pPr>
                <a:defRPr/>
              </a:pPr>
              <a:t>9</a:t>
            </a:fld>
            <a:endParaRPr lang="en-US" smtClean="0"/>
          </a:p>
        </p:txBody>
      </p:sp>
      <p:sp>
        <p:nvSpPr>
          <p:cNvPr id="13315" name="Footer Placeholder 3"/>
          <p:cNvSpPr>
            <a:spLocks noGrp="1"/>
          </p:cNvSpPr>
          <p:nvPr>
            <p:ph type="ftr" sz="quarter" idx="11"/>
          </p:nvPr>
        </p:nvSpPr>
        <p:spPr>
          <a:ln>
            <a:miter lim="800000"/>
            <a:headEnd/>
            <a:tailEnd/>
          </a:ln>
        </p:spPr>
        <p:txBody>
          <a:bodyPr/>
          <a:lstStyle/>
          <a:p>
            <a:pPr>
              <a:defRPr/>
            </a:pPr>
            <a:r>
              <a:rPr lang="en-US" smtClean="0">
                <a:solidFill>
                  <a:srgbClr val="AAB198"/>
                </a:solidFill>
              </a:rPr>
              <a:t>|     © 2011 Kaiser Foundation Health Plan, Inc. For internal use only.</a:t>
            </a:r>
          </a:p>
        </p:txBody>
      </p:sp>
      <p:sp>
        <p:nvSpPr>
          <p:cNvPr id="13316" name="Date Placeholder 4"/>
          <p:cNvSpPr>
            <a:spLocks noGrp="1"/>
          </p:cNvSpPr>
          <p:nvPr>
            <p:ph type="dt" sz="quarter" idx="12"/>
          </p:nvPr>
        </p:nvSpPr>
        <p:spPr>
          <a:ln algn="ctr">
            <a:miter lim="800000"/>
            <a:headEnd/>
            <a:tailEnd/>
          </a:ln>
        </p:spPr>
        <p:txBody>
          <a:bodyPr/>
          <a:lstStyle/>
          <a:p>
            <a:pPr>
              <a:defRPr/>
            </a:pPr>
            <a:fld id="{8FEC97F2-B484-4329-A8D2-8B6E360FEF6D}" type="datetime4">
              <a:rPr lang="en-US" smtClean="0">
                <a:solidFill>
                  <a:srgbClr val="AAB198"/>
                </a:solidFill>
              </a:rPr>
              <a:pPr>
                <a:defRPr/>
              </a:pPr>
              <a:t>February 22, 2016</a:t>
            </a:fld>
            <a:endParaRPr lang="en-US" smtClean="0">
              <a:solidFill>
                <a:srgbClr val="AAB198"/>
              </a:solidFill>
            </a:endParaRPr>
          </a:p>
        </p:txBody>
      </p:sp>
      <p:sp>
        <p:nvSpPr>
          <p:cNvPr id="8197" name="Rectangle 2"/>
          <p:cNvSpPr>
            <a:spLocks noGrp="1" noChangeArrowheads="1"/>
          </p:cNvSpPr>
          <p:nvPr>
            <p:ph type="title"/>
          </p:nvPr>
        </p:nvSpPr>
        <p:spPr>
          <a:xfrm>
            <a:off x="457200" y="678196"/>
            <a:ext cx="8229600" cy="563231"/>
          </a:xfrm>
        </p:spPr>
        <p:txBody>
          <a:bodyPr/>
          <a:lstStyle/>
          <a:p>
            <a:pPr eaLnBrk="1" hangingPunct="1"/>
            <a:r>
              <a:rPr lang="en-US" smtClean="0"/>
              <a:t>Process</a:t>
            </a:r>
          </a:p>
        </p:txBody>
      </p:sp>
      <p:sp>
        <p:nvSpPr>
          <p:cNvPr id="1627139" name="Rectangle 3"/>
          <p:cNvSpPr>
            <a:spLocks noChangeArrowheads="1"/>
          </p:cNvSpPr>
          <p:nvPr/>
        </p:nvSpPr>
        <p:spPr bwMode="gray">
          <a:xfrm>
            <a:off x="542925" y="1825626"/>
            <a:ext cx="8039100" cy="788988"/>
          </a:xfrm>
          <a:prstGeom prst="rect">
            <a:avLst/>
          </a:prstGeom>
          <a:solidFill>
            <a:schemeClr val="folHlink"/>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endParaRPr lang="en-US" smtClean="0">
              <a:solidFill>
                <a:srgbClr val="000000"/>
              </a:solidFill>
              <a:latin typeface="Arial Narrow" pitchFamily="34" charset="0"/>
              <a:ea typeface="+mn-ea"/>
            </a:endParaRPr>
          </a:p>
        </p:txBody>
      </p:sp>
      <p:sp>
        <p:nvSpPr>
          <p:cNvPr id="1627140" name="Text Box 4"/>
          <p:cNvSpPr txBox="1">
            <a:spLocks noChangeArrowheads="1"/>
          </p:cNvSpPr>
          <p:nvPr/>
        </p:nvSpPr>
        <p:spPr bwMode="gray">
          <a:xfrm>
            <a:off x="762000" y="2016125"/>
            <a:ext cx="7010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Narrow" pitchFamily="34" charset="0"/>
                <a:cs typeface="Arial" charset="0"/>
              </a:defRPr>
            </a:lvl1pPr>
            <a:lvl2pPr marL="742950" indent="-285750" eaLnBrk="0" hangingPunct="0">
              <a:defRPr>
                <a:solidFill>
                  <a:schemeClr val="tx1"/>
                </a:solidFill>
                <a:latin typeface="Arial Narrow" pitchFamily="34" charset="0"/>
                <a:cs typeface="Arial" charset="0"/>
              </a:defRPr>
            </a:lvl2pPr>
            <a:lvl3pPr marL="1143000" indent="-228600" eaLnBrk="0" hangingPunct="0">
              <a:defRPr>
                <a:solidFill>
                  <a:schemeClr val="tx1"/>
                </a:solidFill>
                <a:latin typeface="Arial Narrow" pitchFamily="34" charset="0"/>
                <a:cs typeface="Arial" charset="0"/>
              </a:defRPr>
            </a:lvl3pPr>
            <a:lvl4pPr marL="1600200" indent="-228600" eaLnBrk="0" hangingPunct="0">
              <a:defRPr>
                <a:solidFill>
                  <a:schemeClr val="tx1"/>
                </a:solidFill>
                <a:latin typeface="Arial Narrow" pitchFamily="34" charset="0"/>
                <a:cs typeface="Arial" charset="0"/>
              </a:defRPr>
            </a:lvl4pPr>
            <a:lvl5pPr marL="2057400" indent="-228600" eaLnBrk="0" hangingPunct="0">
              <a:defRPr>
                <a:solidFill>
                  <a:schemeClr val="tx1"/>
                </a:solidFill>
                <a:latin typeface="Arial Narrow" pitchFamily="34" charset="0"/>
                <a:cs typeface="Arial" charset="0"/>
              </a:defRPr>
            </a:lvl5pPr>
            <a:lvl6pPr marL="2514600" indent="-228600" eaLnBrk="0" fontAlgn="base" hangingPunct="0">
              <a:spcBef>
                <a:spcPct val="0"/>
              </a:spcBef>
              <a:spcAft>
                <a:spcPct val="0"/>
              </a:spcAft>
              <a:defRPr>
                <a:solidFill>
                  <a:schemeClr val="tx1"/>
                </a:solidFill>
                <a:latin typeface="Arial Narrow" pitchFamily="34" charset="0"/>
                <a:cs typeface="Arial" charset="0"/>
              </a:defRPr>
            </a:lvl6pPr>
            <a:lvl7pPr marL="2971800" indent="-228600" eaLnBrk="0" fontAlgn="base" hangingPunct="0">
              <a:spcBef>
                <a:spcPct val="0"/>
              </a:spcBef>
              <a:spcAft>
                <a:spcPct val="0"/>
              </a:spcAft>
              <a:defRPr>
                <a:solidFill>
                  <a:schemeClr val="tx1"/>
                </a:solidFill>
                <a:latin typeface="Arial Narrow" pitchFamily="34" charset="0"/>
                <a:cs typeface="Arial" charset="0"/>
              </a:defRPr>
            </a:lvl7pPr>
            <a:lvl8pPr marL="3429000" indent="-228600" eaLnBrk="0" fontAlgn="base" hangingPunct="0">
              <a:spcBef>
                <a:spcPct val="0"/>
              </a:spcBef>
              <a:spcAft>
                <a:spcPct val="0"/>
              </a:spcAft>
              <a:defRPr>
                <a:solidFill>
                  <a:schemeClr val="tx1"/>
                </a:solidFill>
                <a:latin typeface="Arial Narrow" pitchFamily="34" charset="0"/>
                <a:cs typeface="Arial" charset="0"/>
              </a:defRPr>
            </a:lvl8pPr>
            <a:lvl9pPr marL="3886200" indent="-228600" eaLnBrk="0" fontAlgn="base" hangingPunct="0">
              <a:spcBef>
                <a:spcPct val="0"/>
              </a:spcBef>
              <a:spcAft>
                <a:spcPct val="0"/>
              </a:spcAft>
              <a:defRPr>
                <a:solidFill>
                  <a:schemeClr val="tx1"/>
                </a:solidFill>
                <a:latin typeface="Arial Narrow" pitchFamily="34" charset="0"/>
                <a:cs typeface="Arial" charset="0"/>
              </a:defRPr>
            </a:lvl9pPr>
          </a:lstStyle>
          <a:p>
            <a:pPr eaLnBrk="1" hangingPunct="1"/>
            <a:r>
              <a:rPr lang="en-US" sz="2000" b="1" smtClean="0">
                <a:solidFill>
                  <a:srgbClr val="FFFFFF"/>
                </a:solidFill>
                <a:ea typeface="+mn-ea"/>
              </a:rPr>
              <a:t>Team formation- RNs both unit, MFM, OB,Qualtiy</a:t>
            </a:r>
          </a:p>
        </p:txBody>
      </p:sp>
      <p:sp>
        <p:nvSpPr>
          <p:cNvPr id="1627141" name="Rectangle 5"/>
          <p:cNvSpPr>
            <a:spLocks noChangeArrowheads="1"/>
          </p:cNvSpPr>
          <p:nvPr/>
        </p:nvSpPr>
        <p:spPr bwMode="gray">
          <a:xfrm>
            <a:off x="542925" y="2633668"/>
            <a:ext cx="8039100" cy="788987"/>
          </a:xfrm>
          <a:prstGeom prst="rect">
            <a:avLst/>
          </a:prstGeom>
          <a:solidFill>
            <a:schemeClr val="folHlink"/>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endParaRPr lang="en-US" smtClean="0">
              <a:solidFill>
                <a:srgbClr val="000000"/>
              </a:solidFill>
              <a:latin typeface="Arial Narrow" pitchFamily="34" charset="0"/>
              <a:ea typeface="+mn-ea"/>
            </a:endParaRPr>
          </a:p>
        </p:txBody>
      </p:sp>
      <p:sp>
        <p:nvSpPr>
          <p:cNvPr id="1627142" name="Text Box 6"/>
          <p:cNvSpPr txBox="1">
            <a:spLocks noChangeArrowheads="1"/>
          </p:cNvSpPr>
          <p:nvPr/>
        </p:nvSpPr>
        <p:spPr bwMode="gray">
          <a:xfrm>
            <a:off x="762000" y="2824164"/>
            <a:ext cx="7010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Narrow" pitchFamily="34" charset="0"/>
                <a:cs typeface="Arial" charset="0"/>
              </a:defRPr>
            </a:lvl1pPr>
            <a:lvl2pPr marL="742950" indent="-285750" eaLnBrk="0" hangingPunct="0">
              <a:defRPr>
                <a:solidFill>
                  <a:schemeClr val="tx1"/>
                </a:solidFill>
                <a:latin typeface="Arial Narrow" pitchFamily="34" charset="0"/>
                <a:cs typeface="Arial" charset="0"/>
              </a:defRPr>
            </a:lvl2pPr>
            <a:lvl3pPr marL="1143000" indent="-228600" eaLnBrk="0" hangingPunct="0">
              <a:defRPr>
                <a:solidFill>
                  <a:schemeClr val="tx1"/>
                </a:solidFill>
                <a:latin typeface="Arial Narrow" pitchFamily="34" charset="0"/>
                <a:cs typeface="Arial" charset="0"/>
              </a:defRPr>
            </a:lvl3pPr>
            <a:lvl4pPr marL="1600200" indent="-228600" eaLnBrk="0" hangingPunct="0">
              <a:defRPr>
                <a:solidFill>
                  <a:schemeClr val="tx1"/>
                </a:solidFill>
                <a:latin typeface="Arial Narrow" pitchFamily="34" charset="0"/>
                <a:cs typeface="Arial" charset="0"/>
              </a:defRPr>
            </a:lvl4pPr>
            <a:lvl5pPr marL="2057400" indent="-228600" eaLnBrk="0" hangingPunct="0">
              <a:defRPr>
                <a:solidFill>
                  <a:schemeClr val="tx1"/>
                </a:solidFill>
                <a:latin typeface="Arial Narrow" pitchFamily="34" charset="0"/>
                <a:cs typeface="Arial" charset="0"/>
              </a:defRPr>
            </a:lvl5pPr>
            <a:lvl6pPr marL="2514600" indent="-228600" eaLnBrk="0" fontAlgn="base" hangingPunct="0">
              <a:spcBef>
                <a:spcPct val="0"/>
              </a:spcBef>
              <a:spcAft>
                <a:spcPct val="0"/>
              </a:spcAft>
              <a:defRPr>
                <a:solidFill>
                  <a:schemeClr val="tx1"/>
                </a:solidFill>
                <a:latin typeface="Arial Narrow" pitchFamily="34" charset="0"/>
                <a:cs typeface="Arial" charset="0"/>
              </a:defRPr>
            </a:lvl6pPr>
            <a:lvl7pPr marL="2971800" indent="-228600" eaLnBrk="0" fontAlgn="base" hangingPunct="0">
              <a:spcBef>
                <a:spcPct val="0"/>
              </a:spcBef>
              <a:spcAft>
                <a:spcPct val="0"/>
              </a:spcAft>
              <a:defRPr>
                <a:solidFill>
                  <a:schemeClr val="tx1"/>
                </a:solidFill>
                <a:latin typeface="Arial Narrow" pitchFamily="34" charset="0"/>
                <a:cs typeface="Arial" charset="0"/>
              </a:defRPr>
            </a:lvl7pPr>
            <a:lvl8pPr marL="3429000" indent="-228600" eaLnBrk="0" fontAlgn="base" hangingPunct="0">
              <a:spcBef>
                <a:spcPct val="0"/>
              </a:spcBef>
              <a:spcAft>
                <a:spcPct val="0"/>
              </a:spcAft>
              <a:defRPr>
                <a:solidFill>
                  <a:schemeClr val="tx1"/>
                </a:solidFill>
                <a:latin typeface="Arial Narrow" pitchFamily="34" charset="0"/>
                <a:cs typeface="Arial" charset="0"/>
              </a:defRPr>
            </a:lvl8pPr>
            <a:lvl9pPr marL="3886200" indent="-228600" eaLnBrk="0" fontAlgn="base" hangingPunct="0">
              <a:spcBef>
                <a:spcPct val="0"/>
              </a:spcBef>
              <a:spcAft>
                <a:spcPct val="0"/>
              </a:spcAft>
              <a:defRPr>
                <a:solidFill>
                  <a:schemeClr val="tx1"/>
                </a:solidFill>
                <a:latin typeface="Arial Narrow" pitchFamily="34" charset="0"/>
                <a:cs typeface="Arial" charset="0"/>
              </a:defRPr>
            </a:lvl9pPr>
          </a:lstStyle>
          <a:p>
            <a:pPr eaLnBrk="1" hangingPunct="1"/>
            <a:r>
              <a:rPr lang="en-US" sz="2000" b="1" smtClean="0">
                <a:solidFill>
                  <a:srgbClr val="FFFFFF"/>
                </a:solidFill>
                <a:ea typeface="+mn-ea"/>
              </a:rPr>
              <a:t>Walked the process</a:t>
            </a:r>
          </a:p>
        </p:txBody>
      </p:sp>
      <p:sp>
        <p:nvSpPr>
          <p:cNvPr id="1627143" name="Rectangle 7"/>
          <p:cNvSpPr>
            <a:spLocks noChangeArrowheads="1"/>
          </p:cNvSpPr>
          <p:nvPr/>
        </p:nvSpPr>
        <p:spPr bwMode="gray">
          <a:xfrm>
            <a:off x="542925" y="3441700"/>
            <a:ext cx="8039100" cy="787400"/>
          </a:xfrm>
          <a:prstGeom prst="rect">
            <a:avLst/>
          </a:prstGeom>
          <a:solidFill>
            <a:schemeClr val="folHlink"/>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1" hangingPunct="1"/>
            <a:endParaRPr lang="en-US" smtClean="0">
              <a:solidFill>
                <a:srgbClr val="000000"/>
              </a:solidFill>
              <a:latin typeface="Arial Narrow" pitchFamily="34" charset="0"/>
              <a:ea typeface="+mn-ea"/>
            </a:endParaRPr>
          </a:p>
        </p:txBody>
      </p:sp>
      <p:sp>
        <p:nvSpPr>
          <p:cNvPr id="1627144" name="Text Box 8"/>
          <p:cNvSpPr txBox="1">
            <a:spLocks noChangeArrowheads="1"/>
          </p:cNvSpPr>
          <p:nvPr/>
        </p:nvSpPr>
        <p:spPr bwMode="gray">
          <a:xfrm>
            <a:off x="762000" y="3630613"/>
            <a:ext cx="7010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Narrow" pitchFamily="34" charset="0"/>
                <a:cs typeface="Arial" charset="0"/>
              </a:defRPr>
            </a:lvl1pPr>
            <a:lvl2pPr marL="742950" indent="-285750" eaLnBrk="0" hangingPunct="0">
              <a:defRPr>
                <a:solidFill>
                  <a:schemeClr val="tx1"/>
                </a:solidFill>
                <a:latin typeface="Arial Narrow" pitchFamily="34" charset="0"/>
                <a:cs typeface="Arial" charset="0"/>
              </a:defRPr>
            </a:lvl2pPr>
            <a:lvl3pPr marL="1143000" indent="-228600" eaLnBrk="0" hangingPunct="0">
              <a:defRPr>
                <a:solidFill>
                  <a:schemeClr val="tx1"/>
                </a:solidFill>
                <a:latin typeface="Arial Narrow" pitchFamily="34" charset="0"/>
                <a:cs typeface="Arial" charset="0"/>
              </a:defRPr>
            </a:lvl3pPr>
            <a:lvl4pPr marL="1600200" indent="-228600" eaLnBrk="0" hangingPunct="0">
              <a:defRPr>
                <a:solidFill>
                  <a:schemeClr val="tx1"/>
                </a:solidFill>
                <a:latin typeface="Arial Narrow" pitchFamily="34" charset="0"/>
                <a:cs typeface="Arial" charset="0"/>
              </a:defRPr>
            </a:lvl4pPr>
            <a:lvl5pPr marL="2057400" indent="-228600" eaLnBrk="0" hangingPunct="0">
              <a:defRPr>
                <a:solidFill>
                  <a:schemeClr val="tx1"/>
                </a:solidFill>
                <a:latin typeface="Arial Narrow" pitchFamily="34" charset="0"/>
                <a:cs typeface="Arial" charset="0"/>
              </a:defRPr>
            </a:lvl5pPr>
            <a:lvl6pPr marL="2514600" indent="-228600" eaLnBrk="0" fontAlgn="base" hangingPunct="0">
              <a:spcBef>
                <a:spcPct val="0"/>
              </a:spcBef>
              <a:spcAft>
                <a:spcPct val="0"/>
              </a:spcAft>
              <a:defRPr>
                <a:solidFill>
                  <a:schemeClr val="tx1"/>
                </a:solidFill>
                <a:latin typeface="Arial Narrow" pitchFamily="34" charset="0"/>
                <a:cs typeface="Arial" charset="0"/>
              </a:defRPr>
            </a:lvl6pPr>
            <a:lvl7pPr marL="2971800" indent="-228600" eaLnBrk="0" fontAlgn="base" hangingPunct="0">
              <a:spcBef>
                <a:spcPct val="0"/>
              </a:spcBef>
              <a:spcAft>
                <a:spcPct val="0"/>
              </a:spcAft>
              <a:defRPr>
                <a:solidFill>
                  <a:schemeClr val="tx1"/>
                </a:solidFill>
                <a:latin typeface="Arial Narrow" pitchFamily="34" charset="0"/>
                <a:cs typeface="Arial" charset="0"/>
              </a:defRPr>
            </a:lvl7pPr>
            <a:lvl8pPr marL="3429000" indent="-228600" eaLnBrk="0" fontAlgn="base" hangingPunct="0">
              <a:spcBef>
                <a:spcPct val="0"/>
              </a:spcBef>
              <a:spcAft>
                <a:spcPct val="0"/>
              </a:spcAft>
              <a:defRPr>
                <a:solidFill>
                  <a:schemeClr val="tx1"/>
                </a:solidFill>
                <a:latin typeface="Arial Narrow" pitchFamily="34" charset="0"/>
                <a:cs typeface="Arial" charset="0"/>
              </a:defRPr>
            </a:lvl8pPr>
            <a:lvl9pPr marL="3886200" indent="-228600" eaLnBrk="0" fontAlgn="base" hangingPunct="0">
              <a:spcBef>
                <a:spcPct val="0"/>
              </a:spcBef>
              <a:spcAft>
                <a:spcPct val="0"/>
              </a:spcAft>
              <a:defRPr>
                <a:solidFill>
                  <a:schemeClr val="tx1"/>
                </a:solidFill>
                <a:latin typeface="Arial Narrow" pitchFamily="34" charset="0"/>
                <a:cs typeface="Arial" charset="0"/>
              </a:defRPr>
            </a:lvl9pPr>
          </a:lstStyle>
          <a:p>
            <a:pPr eaLnBrk="1" hangingPunct="1"/>
            <a:r>
              <a:rPr lang="en-US" sz="2000" b="1" smtClean="0">
                <a:solidFill>
                  <a:srgbClr val="FFFFFF"/>
                </a:solidFill>
                <a:ea typeface="+mn-ea"/>
              </a:rPr>
              <a:t>Work and rework the algorithm</a:t>
            </a:r>
          </a:p>
        </p:txBody>
      </p:sp>
      <p:sp>
        <p:nvSpPr>
          <p:cNvPr id="1627148" name="Text Box 12"/>
          <p:cNvSpPr txBox="1">
            <a:spLocks noChangeArrowheads="1"/>
          </p:cNvSpPr>
          <p:nvPr/>
        </p:nvSpPr>
        <p:spPr bwMode="gray">
          <a:xfrm>
            <a:off x="762000" y="5246689"/>
            <a:ext cx="7010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Narrow" pitchFamily="34" charset="0"/>
                <a:cs typeface="Arial" charset="0"/>
              </a:defRPr>
            </a:lvl1pPr>
            <a:lvl2pPr marL="742950" indent="-285750" eaLnBrk="0" hangingPunct="0">
              <a:defRPr>
                <a:solidFill>
                  <a:schemeClr val="tx1"/>
                </a:solidFill>
                <a:latin typeface="Arial Narrow" pitchFamily="34" charset="0"/>
                <a:cs typeface="Arial" charset="0"/>
              </a:defRPr>
            </a:lvl2pPr>
            <a:lvl3pPr marL="1143000" indent="-228600" eaLnBrk="0" hangingPunct="0">
              <a:defRPr>
                <a:solidFill>
                  <a:schemeClr val="tx1"/>
                </a:solidFill>
                <a:latin typeface="Arial Narrow" pitchFamily="34" charset="0"/>
                <a:cs typeface="Arial" charset="0"/>
              </a:defRPr>
            </a:lvl3pPr>
            <a:lvl4pPr marL="1600200" indent="-228600" eaLnBrk="0" hangingPunct="0">
              <a:defRPr>
                <a:solidFill>
                  <a:schemeClr val="tx1"/>
                </a:solidFill>
                <a:latin typeface="Arial Narrow" pitchFamily="34" charset="0"/>
                <a:cs typeface="Arial" charset="0"/>
              </a:defRPr>
            </a:lvl4pPr>
            <a:lvl5pPr marL="2057400" indent="-228600" eaLnBrk="0" hangingPunct="0">
              <a:defRPr>
                <a:solidFill>
                  <a:schemeClr val="tx1"/>
                </a:solidFill>
                <a:latin typeface="Arial Narrow" pitchFamily="34" charset="0"/>
                <a:cs typeface="Arial" charset="0"/>
              </a:defRPr>
            </a:lvl5pPr>
            <a:lvl6pPr marL="2514600" indent="-228600" eaLnBrk="0" fontAlgn="base" hangingPunct="0">
              <a:spcBef>
                <a:spcPct val="0"/>
              </a:spcBef>
              <a:spcAft>
                <a:spcPct val="0"/>
              </a:spcAft>
              <a:defRPr>
                <a:solidFill>
                  <a:schemeClr val="tx1"/>
                </a:solidFill>
                <a:latin typeface="Arial Narrow" pitchFamily="34" charset="0"/>
                <a:cs typeface="Arial" charset="0"/>
              </a:defRPr>
            </a:lvl6pPr>
            <a:lvl7pPr marL="2971800" indent="-228600" eaLnBrk="0" fontAlgn="base" hangingPunct="0">
              <a:spcBef>
                <a:spcPct val="0"/>
              </a:spcBef>
              <a:spcAft>
                <a:spcPct val="0"/>
              </a:spcAft>
              <a:defRPr>
                <a:solidFill>
                  <a:schemeClr val="tx1"/>
                </a:solidFill>
                <a:latin typeface="Arial Narrow" pitchFamily="34" charset="0"/>
                <a:cs typeface="Arial" charset="0"/>
              </a:defRPr>
            </a:lvl7pPr>
            <a:lvl8pPr marL="3429000" indent="-228600" eaLnBrk="0" fontAlgn="base" hangingPunct="0">
              <a:spcBef>
                <a:spcPct val="0"/>
              </a:spcBef>
              <a:spcAft>
                <a:spcPct val="0"/>
              </a:spcAft>
              <a:defRPr>
                <a:solidFill>
                  <a:schemeClr val="tx1"/>
                </a:solidFill>
                <a:latin typeface="Arial Narrow" pitchFamily="34" charset="0"/>
                <a:cs typeface="Arial" charset="0"/>
              </a:defRPr>
            </a:lvl8pPr>
            <a:lvl9pPr marL="3886200" indent="-228600" eaLnBrk="0" fontAlgn="base" hangingPunct="0">
              <a:spcBef>
                <a:spcPct val="0"/>
              </a:spcBef>
              <a:spcAft>
                <a:spcPct val="0"/>
              </a:spcAft>
              <a:defRPr>
                <a:solidFill>
                  <a:schemeClr val="tx1"/>
                </a:solidFill>
                <a:latin typeface="Arial Narrow" pitchFamily="34" charset="0"/>
                <a:cs typeface="Arial" charset="0"/>
              </a:defRPr>
            </a:lvl9pPr>
          </a:lstStyle>
          <a:p>
            <a:pPr eaLnBrk="1" hangingPunct="1"/>
            <a:r>
              <a:rPr lang="en-US" sz="2000" b="1" smtClean="0">
                <a:solidFill>
                  <a:srgbClr val="FFFFFF"/>
                </a:solidFill>
                <a:ea typeface="+mn-ea"/>
              </a:rPr>
              <a:t>Fifth Agenda</a:t>
            </a:r>
          </a:p>
        </p:txBody>
      </p:sp>
    </p:spTree>
    <p:extLst>
      <p:ext uri="{BB962C8B-B14F-4D97-AF65-F5344CB8AC3E}">
        <p14:creationId xmlns:p14="http://schemas.microsoft.com/office/powerpoint/2010/main" val="15657483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27139"/>
                                        </p:tgtEl>
                                        <p:attrNameLst>
                                          <p:attrName>style.visibility</p:attrName>
                                        </p:attrNameLst>
                                      </p:cBhvr>
                                      <p:to>
                                        <p:strVal val="visible"/>
                                      </p:to>
                                    </p:set>
                                    <p:animEffect transition="in" filter="wipe(left)">
                                      <p:cBhvr>
                                        <p:cTn id="7" dur="500"/>
                                        <p:tgtEl>
                                          <p:spTgt spid="16271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27140"/>
                                        </p:tgtEl>
                                        <p:attrNameLst>
                                          <p:attrName>style.visibility</p:attrName>
                                        </p:attrNameLst>
                                      </p:cBhvr>
                                      <p:to>
                                        <p:strVal val="visible"/>
                                      </p:to>
                                    </p:set>
                                    <p:animEffect transition="in" filter="fade">
                                      <p:cBhvr>
                                        <p:cTn id="10" dur="1000"/>
                                        <p:tgtEl>
                                          <p:spTgt spid="162714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627141"/>
                                        </p:tgtEl>
                                        <p:attrNameLst>
                                          <p:attrName>style.visibility</p:attrName>
                                        </p:attrNameLst>
                                      </p:cBhvr>
                                      <p:to>
                                        <p:strVal val="visible"/>
                                      </p:to>
                                    </p:set>
                                    <p:animEffect transition="in" filter="wipe(left)">
                                      <p:cBhvr>
                                        <p:cTn id="15" dur="500"/>
                                        <p:tgtEl>
                                          <p:spTgt spid="162714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27142"/>
                                        </p:tgtEl>
                                        <p:attrNameLst>
                                          <p:attrName>style.visibility</p:attrName>
                                        </p:attrNameLst>
                                      </p:cBhvr>
                                      <p:to>
                                        <p:strVal val="visible"/>
                                      </p:to>
                                    </p:set>
                                    <p:animEffect transition="in" filter="fade">
                                      <p:cBhvr>
                                        <p:cTn id="18" dur="1000"/>
                                        <p:tgtEl>
                                          <p:spTgt spid="1627142"/>
                                        </p:tgtEl>
                                      </p:cBhvr>
                                    </p:animEffect>
                                  </p:childTnLst>
                                </p:cTn>
                              </p:par>
                              <p:par>
                                <p:cTn id="19" presetID="9" presetClass="emph" presetSubtype="0" grpId="1" nodeType="withEffect">
                                  <p:stCondLst>
                                    <p:cond delay="0"/>
                                  </p:stCondLst>
                                  <p:childTnLst>
                                    <p:set>
                                      <p:cBhvr rctx="PPT">
                                        <p:cTn id="20" dur="indefinite"/>
                                        <p:tgtEl>
                                          <p:spTgt spid="1627139"/>
                                        </p:tgtEl>
                                        <p:attrNameLst>
                                          <p:attrName>style.opacity</p:attrName>
                                        </p:attrNameLst>
                                      </p:cBhvr>
                                      <p:to>
                                        <p:strVal val="0.4"/>
                                      </p:to>
                                    </p:set>
                                    <p:animEffect filter="image" prLst="opacity: 0.4">
                                      <p:cBhvr rctx="IE">
                                        <p:cTn id="21" dur="indefinite"/>
                                        <p:tgtEl>
                                          <p:spTgt spid="162713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627143"/>
                                        </p:tgtEl>
                                        <p:attrNameLst>
                                          <p:attrName>style.visibility</p:attrName>
                                        </p:attrNameLst>
                                      </p:cBhvr>
                                      <p:to>
                                        <p:strVal val="visible"/>
                                      </p:to>
                                    </p:set>
                                    <p:animEffect transition="in" filter="wipe(left)">
                                      <p:cBhvr>
                                        <p:cTn id="26" dur="500"/>
                                        <p:tgtEl>
                                          <p:spTgt spid="1627143"/>
                                        </p:tgtEl>
                                      </p:cBhvr>
                                    </p:animEffect>
                                  </p:childTnLst>
                                </p:cTn>
                              </p:par>
                              <p:par>
                                <p:cTn id="27" presetID="10" presetClass="entr" presetSubtype="0" fill="hold" nodeType="withEffect">
                                  <p:stCondLst>
                                    <p:cond delay="0"/>
                                  </p:stCondLst>
                                  <p:childTnLst>
                                    <p:set>
                                      <p:cBhvr>
                                        <p:cTn id="28" dur="1" fill="hold">
                                          <p:stCondLst>
                                            <p:cond delay="0"/>
                                          </p:stCondLst>
                                        </p:cTn>
                                        <p:tgtEl>
                                          <p:spTgt spid="1627144"/>
                                        </p:tgtEl>
                                        <p:attrNameLst>
                                          <p:attrName>style.visibility</p:attrName>
                                        </p:attrNameLst>
                                      </p:cBhvr>
                                      <p:to>
                                        <p:strVal val="visible"/>
                                      </p:to>
                                    </p:set>
                                    <p:animEffect transition="in" filter="fade">
                                      <p:cBhvr>
                                        <p:cTn id="29" dur="1000"/>
                                        <p:tgtEl>
                                          <p:spTgt spid="1627144"/>
                                        </p:tgtEl>
                                      </p:cBhvr>
                                    </p:animEffect>
                                  </p:childTnLst>
                                </p:cTn>
                              </p:par>
                              <p:par>
                                <p:cTn id="30" presetID="9" presetClass="emph" presetSubtype="0" grpId="1" nodeType="withEffect">
                                  <p:stCondLst>
                                    <p:cond delay="0"/>
                                  </p:stCondLst>
                                  <p:childTnLst>
                                    <p:set>
                                      <p:cBhvr rctx="PPT">
                                        <p:cTn id="31" dur="indefinite"/>
                                        <p:tgtEl>
                                          <p:spTgt spid="1627141"/>
                                        </p:tgtEl>
                                        <p:attrNameLst>
                                          <p:attrName>style.opacity</p:attrName>
                                        </p:attrNameLst>
                                      </p:cBhvr>
                                      <p:to>
                                        <p:strVal val="0.4"/>
                                      </p:to>
                                    </p:set>
                                    <p:animEffect filter="image" prLst="opacity: 0.4">
                                      <p:cBhvr rctx="IE">
                                        <p:cTn id="32" dur="indefinite"/>
                                        <p:tgtEl>
                                          <p:spTgt spid="1627141"/>
                                        </p:tgtEl>
                                      </p:cBhvr>
                                    </p:animEffect>
                                  </p:childTnLst>
                                </p:cTn>
                              </p:par>
                              <p:par>
                                <p:cTn id="33" presetID="9" presetClass="emph" presetSubtype="0" grpId="1" nodeType="withEffect">
                                  <p:stCondLst>
                                    <p:cond delay="0"/>
                                  </p:stCondLst>
                                  <p:childTnLst>
                                    <p:set>
                                      <p:cBhvr rctx="PPT">
                                        <p:cTn id="34" dur="indefinite"/>
                                        <p:tgtEl>
                                          <p:spTgt spid="1627143"/>
                                        </p:tgtEl>
                                        <p:attrNameLst>
                                          <p:attrName>style.opacity</p:attrName>
                                        </p:attrNameLst>
                                      </p:cBhvr>
                                      <p:to>
                                        <p:strVal val="0.4"/>
                                      </p:to>
                                    </p:set>
                                    <p:animEffect filter="image" prLst="opacity: 0.4">
                                      <p:cBhvr rctx="IE">
                                        <p:cTn id="35" dur="indefinite"/>
                                        <p:tgtEl>
                                          <p:spTgt spid="162714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27148"/>
                                        </p:tgtEl>
                                        <p:attrNameLst>
                                          <p:attrName>style.visibility</p:attrName>
                                        </p:attrNameLst>
                                      </p:cBhvr>
                                      <p:to>
                                        <p:strVal val="visible"/>
                                      </p:to>
                                    </p:set>
                                    <p:animEffect transition="in" filter="fade">
                                      <p:cBhvr>
                                        <p:cTn id="38" dur="1000"/>
                                        <p:tgtEl>
                                          <p:spTgt spid="1627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7139" grpId="0" animBg="1"/>
      <p:bldP spid="1627139" grpId="1" animBg="1"/>
      <p:bldP spid="1627140" grpId="0"/>
      <p:bldP spid="1627141" grpId="0" animBg="1"/>
      <p:bldP spid="1627141" grpId="1" animBg="1"/>
      <p:bldP spid="1627142" grpId="0"/>
      <p:bldP spid="1627143" grpId="0" animBg="1"/>
      <p:bldP spid="1627143" grpId="1" animBg="1"/>
      <p:bldP spid="16271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
  <a:themeElements>
    <a:clrScheme name="Title Slide 1">
      <a:dk1>
        <a:srgbClr val="000000"/>
      </a:dk1>
      <a:lt1>
        <a:srgbClr val="FFFFFF"/>
      </a:lt1>
      <a:dk2>
        <a:srgbClr val="52ABD5"/>
      </a:dk2>
      <a:lt2>
        <a:srgbClr val="AAB198"/>
      </a:lt2>
      <a:accent1>
        <a:srgbClr val="5EBEA5"/>
      </a:accent1>
      <a:accent2>
        <a:srgbClr val="7296CE"/>
      </a:accent2>
      <a:accent3>
        <a:srgbClr val="FFFFFF"/>
      </a:accent3>
      <a:accent4>
        <a:srgbClr val="000000"/>
      </a:accent4>
      <a:accent5>
        <a:srgbClr val="B6DBCF"/>
      </a:accent5>
      <a:accent6>
        <a:srgbClr val="6787BA"/>
      </a:accent6>
      <a:hlink>
        <a:srgbClr val="7FB741"/>
      </a:hlink>
      <a:folHlink>
        <a:srgbClr val="DA6426"/>
      </a:folHlink>
    </a:clrScheme>
    <a:fontScheme name="Title Slide">
      <a:majorFont>
        <a:latin typeface="Arial Narrow"/>
        <a:ea typeface=""/>
        <a:cs typeface="Arial"/>
      </a:majorFont>
      <a:minorFont>
        <a:latin typeface="Arial Narrow"/>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Title Slide 1">
        <a:dk1>
          <a:srgbClr val="000000"/>
        </a:dk1>
        <a:lt1>
          <a:srgbClr val="FFFFFF"/>
        </a:lt1>
        <a:dk2>
          <a:srgbClr val="52ABD5"/>
        </a:dk2>
        <a:lt2>
          <a:srgbClr val="AAB198"/>
        </a:lt2>
        <a:accent1>
          <a:srgbClr val="5EBEA5"/>
        </a:accent1>
        <a:accent2>
          <a:srgbClr val="7296CE"/>
        </a:accent2>
        <a:accent3>
          <a:srgbClr val="FFFFFF"/>
        </a:accent3>
        <a:accent4>
          <a:srgbClr val="000000"/>
        </a:accent4>
        <a:accent5>
          <a:srgbClr val="B6DBCF"/>
        </a:accent5>
        <a:accent6>
          <a:srgbClr val="6787BA"/>
        </a:accent6>
        <a:hlink>
          <a:srgbClr val="7FB741"/>
        </a:hlink>
        <a:folHlink>
          <a:srgbClr val="DA6426"/>
        </a:folHlink>
      </a:clrScheme>
      <a:clrMap bg1="lt1" tx1="dk1" bg2="lt2" tx2="dk2" accent1="accent1" accent2="accent2" accent3="accent3" accent4="accent4" accent5="accent5" accent6="accent6" hlink="hlink" folHlink="folHlink"/>
    </a:extraClrScheme>
    <a:extraClrScheme>
      <a:clrScheme name="Title Slide 2">
        <a:dk1>
          <a:srgbClr val="000000"/>
        </a:dk1>
        <a:lt1>
          <a:srgbClr val="FFFFFF"/>
        </a:lt1>
        <a:dk2>
          <a:srgbClr val="52ABD5"/>
        </a:dk2>
        <a:lt2>
          <a:srgbClr val="AAB198"/>
        </a:lt2>
        <a:accent1>
          <a:srgbClr val="5EBEA5"/>
        </a:accent1>
        <a:accent2>
          <a:srgbClr val="8086C1"/>
        </a:accent2>
        <a:accent3>
          <a:srgbClr val="FFFFFF"/>
        </a:accent3>
        <a:accent4>
          <a:srgbClr val="000000"/>
        </a:accent4>
        <a:accent5>
          <a:srgbClr val="B6DBCF"/>
        </a:accent5>
        <a:accent6>
          <a:srgbClr val="7379AF"/>
        </a:accent6>
        <a:hlink>
          <a:srgbClr val="7FB741"/>
        </a:hlink>
        <a:folHlink>
          <a:srgbClr val="DA642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ntent Slide">
  <a:themeElements>
    <a:clrScheme name="Content Slide 1">
      <a:dk1>
        <a:srgbClr val="000000"/>
      </a:dk1>
      <a:lt1>
        <a:srgbClr val="FFFFFF"/>
      </a:lt1>
      <a:dk2>
        <a:srgbClr val="52ABD5"/>
      </a:dk2>
      <a:lt2>
        <a:srgbClr val="AAB198"/>
      </a:lt2>
      <a:accent1>
        <a:srgbClr val="5EBEA5"/>
      </a:accent1>
      <a:accent2>
        <a:srgbClr val="8086C1"/>
      </a:accent2>
      <a:accent3>
        <a:srgbClr val="FFFFFF"/>
      </a:accent3>
      <a:accent4>
        <a:srgbClr val="000000"/>
      </a:accent4>
      <a:accent5>
        <a:srgbClr val="B6DBCF"/>
      </a:accent5>
      <a:accent6>
        <a:srgbClr val="7379AF"/>
      </a:accent6>
      <a:hlink>
        <a:srgbClr val="7FB741"/>
      </a:hlink>
      <a:folHlink>
        <a:srgbClr val="DA6426"/>
      </a:folHlink>
    </a:clrScheme>
    <a:fontScheme name="Content Slide">
      <a:majorFont>
        <a:latin typeface="Arial Narrow"/>
        <a:ea typeface=""/>
        <a:cs typeface="Arial"/>
      </a:majorFont>
      <a:minorFont>
        <a:latin typeface="Arial Narrow"/>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ontent Slide 1">
        <a:dk1>
          <a:srgbClr val="000000"/>
        </a:dk1>
        <a:lt1>
          <a:srgbClr val="FFFFFF"/>
        </a:lt1>
        <a:dk2>
          <a:srgbClr val="52ABD5"/>
        </a:dk2>
        <a:lt2>
          <a:srgbClr val="AAB198"/>
        </a:lt2>
        <a:accent1>
          <a:srgbClr val="5EBEA5"/>
        </a:accent1>
        <a:accent2>
          <a:srgbClr val="8086C1"/>
        </a:accent2>
        <a:accent3>
          <a:srgbClr val="FFFFFF"/>
        </a:accent3>
        <a:accent4>
          <a:srgbClr val="000000"/>
        </a:accent4>
        <a:accent5>
          <a:srgbClr val="B6DBCF"/>
        </a:accent5>
        <a:accent6>
          <a:srgbClr val="7379AF"/>
        </a:accent6>
        <a:hlink>
          <a:srgbClr val="7FB741"/>
        </a:hlink>
        <a:folHlink>
          <a:srgbClr val="DA642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ntent Slide">
  <a:themeElements>
    <a:clrScheme name="Content Slide 1">
      <a:dk1>
        <a:srgbClr val="000000"/>
      </a:dk1>
      <a:lt1>
        <a:srgbClr val="FFFFFF"/>
      </a:lt1>
      <a:dk2>
        <a:srgbClr val="52ABD5"/>
      </a:dk2>
      <a:lt2>
        <a:srgbClr val="AAB198"/>
      </a:lt2>
      <a:accent1>
        <a:srgbClr val="5EBEA5"/>
      </a:accent1>
      <a:accent2>
        <a:srgbClr val="8086C1"/>
      </a:accent2>
      <a:accent3>
        <a:srgbClr val="FFFFFF"/>
      </a:accent3>
      <a:accent4>
        <a:srgbClr val="000000"/>
      </a:accent4>
      <a:accent5>
        <a:srgbClr val="B6DBCF"/>
      </a:accent5>
      <a:accent6>
        <a:srgbClr val="7379AF"/>
      </a:accent6>
      <a:hlink>
        <a:srgbClr val="7FB741"/>
      </a:hlink>
      <a:folHlink>
        <a:srgbClr val="DA6426"/>
      </a:folHlink>
    </a:clrScheme>
    <a:fontScheme name="Content Slide">
      <a:majorFont>
        <a:latin typeface="Arial Narrow"/>
        <a:ea typeface=""/>
        <a:cs typeface="Arial"/>
      </a:majorFont>
      <a:minorFont>
        <a:latin typeface="Arial Narrow"/>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ontent Slide 1">
        <a:dk1>
          <a:srgbClr val="000000"/>
        </a:dk1>
        <a:lt1>
          <a:srgbClr val="FFFFFF"/>
        </a:lt1>
        <a:dk2>
          <a:srgbClr val="52ABD5"/>
        </a:dk2>
        <a:lt2>
          <a:srgbClr val="AAB198"/>
        </a:lt2>
        <a:accent1>
          <a:srgbClr val="5EBEA5"/>
        </a:accent1>
        <a:accent2>
          <a:srgbClr val="8086C1"/>
        </a:accent2>
        <a:accent3>
          <a:srgbClr val="FFFFFF"/>
        </a:accent3>
        <a:accent4>
          <a:srgbClr val="000000"/>
        </a:accent4>
        <a:accent5>
          <a:srgbClr val="B6DBCF"/>
        </a:accent5>
        <a:accent6>
          <a:srgbClr val="7379AF"/>
        </a:accent6>
        <a:hlink>
          <a:srgbClr val="7FB741"/>
        </a:hlink>
        <a:folHlink>
          <a:srgbClr val="DA642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entury Gothic"/>
        <a:ea typeface="ＭＳ Ｐゴシック"/>
        <a:cs typeface="ＭＳ Ｐゴシック"/>
      </a:majorFont>
      <a:minorFont>
        <a:latin typeface="Century Gothic"/>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59986</TotalTime>
  <Words>1893</Words>
  <Application>Microsoft Office PowerPoint</Application>
  <PresentationFormat>On-screen Show (4:3)</PresentationFormat>
  <Paragraphs>647</Paragraphs>
  <Slides>40</Slides>
  <Notes>24</Notes>
  <HiddenSlides>0</HiddenSlides>
  <MMClips>0</MMClips>
  <ScaleCrop>false</ScaleCrop>
  <HeadingPairs>
    <vt:vector size="4" baseType="variant">
      <vt:variant>
        <vt:lpstr>Theme</vt:lpstr>
      </vt:variant>
      <vt:variant>
        <vt:i4>6</vt:i4>
      </vt:variant>
      <vt:variant>
        <vt:lpstr>Slide Titles</vt:lpstr>
      </vt:variant>
      <vt:variant>
        <vt:i4>40</vt:i4>
      </vt:variant>
    </vt:vector>
  </HeadingPairs>
  <TitlesOfParts>
    <vt:vector size="46" baseType="lpstr">
      <vt:lpstr>Office Theme</vt:lpstr>
      <vt:lpstr>Title Slide</vt:lpstr>
      <vt:lpstr>Content Slide</vt:lpstr>
      <vt:lpstr>3_Content Slide</vt:lpstr>
      <vt:lpstr>1_Office Theme</vt:lpstr>
      <vt:lpstr>Blank Presentation</vt:lpstr>
      <vt:lpstr>Maternal Hypertension Initiative:  Wave 1 Teams Call</vt:lpstr>
      <vt:lpstr>Overview</vt:lpstr>
      <vt:lpstr>Wave 1 – Goals (Jan-April)</vt:lpstr>
      <vt:lpstr>Steps for Data Form  Implementation</vt:lpstr>
      <vt:lpstr>CMQCC Data Form  Implementation</vt:lpstr>
      <vt:lpstr>Hypertension Initiative Lessons Kaiser Permanente, Roseville</vt:lpstr>
      <vt:lpstr>Snapshot</vt:lpstr>
      <vt:lpstr>Data Collection Strategy</vt:lpstr>
      <vt:lpstr>Process</vt:lpstr>
      <vt:lpstr>Importance of team</vt:lpstr>
      <vt:lpstr>Treatment of Blood Pressure greater than or equal to 160/xx OR xx/110:</vt:lpstr>
      <vt:lpstr>Learning from Long Beach, CA</vt:lpstr>
      <vt:lpstr>PowerPoint Presentation</vt:lpstr>
      <vt:lpstr>PowerPoint Presentation</vt:lpstr>
      <vt:lpstr>PowerPoint Presentation</vt:lpstr>
      <vt:lpstr>CMQCC Preeclampsia Collaborative  (Feb 2013—Dec 2014)</vt:lpstr>
      <vt:lpstr>Collecting Baseline Data</vt:lpstr>
      <vt:lpstr>Preeclampsia Collaborative     Revision Data Collection:lution:</vt:lpstr>
      <vt:lpstr>Process:</vt:lpstr>
      <vt:lpstr>Debriefing Issues</vt:lpstr>
      <vt:lpstr>Process:</vt:lpstr>
      <vt:lpstr>Food &amp; Networking</vt:lpstr>
      <vt:lpstr>Closing the Loop</vt:lpstr>
      <vt:lpstr>On Going Data Review:</vt:lpstr>
      <vt:lpstr>Closing the Loop</vt:lpstr>
      <vt:lpstr>PowerPoint Presentation</vt:lpstr>
      <vt:lpstr>Process Flow:</vt:lpstr>
      <vt:lpstr>PowerPoint Presentation</vt:lpstr>
      <vt:lpstr>Team Talk</vt:lpstr>
      <vt:lpstr>ILPQC HTN Project Initial Steps to Wave 1 Implementation</vt:lpstr>
      <vt:lpstr>Identify/Assemble Team Members</vt:lpstr>
      <vt:lpstr>Attendance- Wave 1 Roll-out</vt:lpstr>
      <vt:lpstr>Test Patient Identification Process</vt:lpstr>
      <vt:lpstr>Test Data Form/Red Cap Entry</vt:lpstr>
      <vt:lpstr>Next Steps</vt:lpstr>
      <vt:lpstr>Thanks for your attention</vt:lpstr>
      <vt:lpstr>Team Talks – HTN Initiative</vt:lpstr>
      <vt:lpstr>ABOG MOC Credits</vt:lpstr>
      <vt:lpstr>Process to Receive ABOG  MOC Credits</vt:lpstr>
      <vt:lpstr>Wave 1 Recap and Next Steps</vt:lpstr>
    </vt:vector>
  </TitlesOfParts>
  <Company>State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Perinatal Quality Collaborative</dc:title>
  <dc:creator>alicia.hawkins</dc:creator>
  <cp:lastModifiedBy>Katelynne Finnegan</cp:lastModifiedBy>
  <cp:revision>1118</cp:revision>
  <dcterms:created xsi:type="dcterms:W3CDTF">2013-06-07T18:46:59Z</dcterms:created>
  <dcterms:modified xsi:type="dcterms:W3CDTF">2016-02-22T15:24:42Z</dcterms:modified>
</cp:coreProperties>
</file>