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74" r:id="rId3"/>
  </p:sldMasterIdLst>
  <p:notesMasterIdLst>
    <p:notesMasterId r:id="rId96"/>
  </p:notesMasterIdLst>
  <p:handoutMasterIdLst>
    <p:handoutMasterId r:id="rId97"/>
  </p:handoutMasterIdLst>
  <p:sldIdLst>
    <p:sldId id="724" r:id="rId4"/>
    <p:sldId id="969" r:id="rId5"/>
    <p:sldId id="842" r:id="rId6"/>
    <p:sldId id="845" r:id="rId7"/>
    <p:sldId id="847" r:id="rId8"/>
    <p:sldId id="849" r:id="rId9"/>
    <p:sldId id="850" r:id="rId10"/>
    <p:sldId id="983" r:id="rId11"/>
    <p:sldId id="984" r:id="rId12"/>
    <p:sldId id="985" r:id="rId13"/>
    <p:sldId id="962" r:id="rId14"/>
    <p:sldId id="979" r:id="rId15"/>
    <p:sldId id="980" r:id="rId16"/>
    <p:sldId id="981" r:id="rId17"/>
    <p:sldId id="978" r:id="rId18"/>
    <p:sldId id="964" r:id="rId19"/>
    <p:sldId id="993" r:id="rId20"/>
    <p:sldId id="854" r:id="rId21"/>
    <p:sldId id="855" r:id="rId22"/>
    <p:sldId id="857" r:id="rId23"/>
    <p:sldId id="859" r:id="rId24"/>
    <p:sldId id="860" r:id="rId25"/>
    <p:sldId id="861" r:id="rId26"/>
    <p:sldId id="862" r:id="rId27"/>
    <p:sldId id="863" r:id="rId28"/>
    <p:sldId id="864" r:id="rId29"/>
    <p:sldId id="994" r:id="rId30"/>
    <p:sldId id="866" r:id="rId31"/>
    <p:sldId id="867" r:id="rId32"/>
    <p:sldId id="868" r:id="rId33"/>
    <p:sldId id="869" r:id="rId34"/>
    <p:sldId id="870" r:id="rId35"/>
    <p:sldId id="871" r:id="rId36"/>
    <p:sldId id="872" r:id="rId37"/>
    <p:sldId id="873" r:id="rId38"/>
    <p:sldId id="874" r:id="rId39"/>
    <p:sldId id="879" r:id="rId40"/>
    <p:sldId id="880" r:id="rId41"/>
    <p:sldId id="881" r:id="rId42"/>
    <p:sldId id="882" r:id="rId43"/>
    <p:sldId id="883" r:id="rId44"/>
    <p:sldId id="884" r:id="rId45"/>
    <p:sldId id="885" r:id="rId46"/>
    <p:sldId id="886" r:id="rId47"/>
    <p:sldId id="887" r:id="rId48"/>
    <p:sldId id="888" r:id="rId49"/>
    <p:sldId id="889" r:id="rId50"/>
    <p:sldId id="890" r:id="rId51"/>
    <p:sldId id="896" r:id="rId52"/>
    <p:sldId id="893" r:id="rId53"/>
    <p:sldId id="898" r:id="rId54"/>
    <p:sldId id="902" r:id="rId55"/>
    <p:sldId id="903" r:id="rId56"/>
    <p:sldId id="904" r:id="rId57"/>
    <p:sldId id="905" r:id="rId58"/>
    <p:sldId id="906" r:id="rId59"/>
    <p:sldId id="987" r:id="rId60"/>
    <p:sldId id="988" r:id="rId61"/>
    <p:sldId id="989" r:id="rId62"/>
    <p:sldId id="990" r:id="rId63"/>
    <p:sldId id="908" r:id="rId64"/>
    <p:sldId id="909" r:id="rId65"/>
    <p:sldId id="910" r:id="rId66"/>
    <p:sldId id="995" r:id="rId67"/>
    <p:sldId id="917" r:id="rId68"/>
    <p:sldId id="919" r:id="rId69"/>
    <p:sldId id="922" r:id="rId70"/>
    <p:sldId id="923" r:id="rId71"/>
    <p:sldId id="925" r:id="rId72"/>
    <p:sldId id="926" r:id="rId73"/>
    <p:sldId id="927" r:id="rId74"/>
    <p:sldId id="928" r:id="rId75"/>
    <p:sldId id="929" r:id="rId76"/>
    <p:sldId id="930" r:id="rId77"/>
    <p:sldId id="931" r:id="rId78"/>
    <p:sldId id="933" r:id="rId79"/>
    <p:sldId id="934" r:id="rId80"/>
    <p:sldId id="941" r:id="rId81"/>
    <p:sldId id="973" r:id="rId82"/>
    <p:sldId id="982" r:id="rId83"/>
    <p:sldId id="943" r:id="rId84"/>
    <p:sldId id="967" r:id="rId85"/>
    <p:sldId id="961" r:id="rId86"/>
    <p:sldId id="960" r:id="rId87"/>
    <p:sldId id="951" r:id="rId88"/>
    <p:sldId id="991" r:id="rId89"/>
    <p:sldId id="992" r:id="rId90"/>
    <p:sldId id="953" r:id="rId91"/>
    <p:sldId id="956" r:id="rId92"/>
    <p:sldId id="957" r:id="rId93"/>
    <p:sldId id="841" r:id="rId94"/>
    <p:sldId id="835" r:id="rId9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1" clrIdx="0">
    <p:extLst/>
  </p:cmAuthor>
  <p:cmAuthor id="2" name="Katelynne Finnegan" initials="KF" lastIdx="4" clrIdx="1"/>
  <p:cmAuthor id="3" name="cburke4" initials="c"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66"/>
    <a:srgbClr val="767572"/>
    <a:srgbClr val="D6D3D1"/>
    <a:srgbClr val="004990"/>
    <a:srgbClr val="FFB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910" autoAdjust="0"/>
    <p:restoredTop sz="92670" autoAdjust="0"/>
  </p:normalViewPr>
  <p:slideViewPr>
    <p:cSldViewPr>
      <p:cViewPr>
        <p:scale>
          <a:sx n="80" d="100"/>
          <a:sy n="80" d="100"/>
        </p:scale>
        <p:origin x="-2430" y="-612"/>
      </p:cViewPr>
      <p:guideLst>
        <p:guide orient="horz" pos="2160"/>
        <p:guide pos="2880"/>
      </p:guideLst>
    </p:cSldViewPr>
  </p:slideViewPr>
  <p:outlineViewPr>
    <p:cViewPr>
      <p:scale>
        <a:sx n="33" d="100"/>
        <a:sy n="33" d="100"/>
      </p:scale>
      <p:origin x="0" y="-30258"/>
    </p:cViewPr>
  </p:outlineViewPr>
  <p:notesTextViewPr>
    <p:cViewPr>
      <p:scale>
        <a:sx n="100" d="100"/>
        <a:sy n="100" d="100"/>
      </p:scale>
      <p:origin x="0" y="0"/>
    </p:cViewPr>
  </p:notesTextViewPr>
  <p:sorterViewPr>
    <p:cViewPr>
      <p:scale>
        <a:sx n="150" d="100"/>
        <a:sy n="150" d="100"/>
      </p:scale>
      <p:origin x="0" y="-8658"/>
    </p:cViewPr>
  </p:sorterViewPr>
  <p:notesViewPr>
    <p:cSldViewPr>
      <p:cViewPr varScale="1">
        <p:scale>
          <a:sx n="57" d="100"/>
          <a:sy n="57" d="100"/>
        </p:scale>
        <p:origin x="-281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13A0C-38C0-492B-B19C-A5B2B7167F55}"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n-US"/>
        </a:p>
      </dgm:t>
    </dgm:pt>
    <dgm:pt modelId="{E7D49316-635A-4E8D-91ED-8B8F98E85849}">
      <dgm:prSet phldrT="[Text]"/>
      <dgm:spPr/>
      <dgm:t>
        <a:bodyPr/>
        <a:lstStyle/>
        <a:p>
          <a:r>
            <a:rPr lang="en-US" dirty="0" smtClean="0"/>
            <a:t>Initial BP </a:t>
          </a:r>
          <a:r>
            <a:rPr lang="en-US" smtClean="0"/>
            <a:t>is ≥</a:t>
          </a:r>
        </a:p>
        <a:p>
          <a:r>
            <a:rPr lang="en-US" smtClean="0"/>
            <a:t>140 systolic OR </a:t>
          </a:r>
        </a:p>
        <a:p>
          <a:r>
            <a:rPr lang="en-US" smtClean="0"/>
            <a:t>≥ </a:t>
          </a:r>
          <a:r>
            <a:rPr lang="en-US" dirty="0" smtClean="0"/>
            <a:t>90 diastolic</a:t>
          </a:r>
          <a:endParaRPr lang="en-US" dirty="0"/>
        </a:p>
      </dgm:t>
    </dgm:pt>
    <dgm:pt modelId="{29B15535-8BB2-4B0C-9C16-926162715765}" type="parTrans" cxnId="{E6240818-2D60-4359-A471-FB8877047783}">
      <dgm:prSet/>
      <dgm:spPr/>
      <dgm:t>
        <a:bodyPr/>
        <a:lstStyle/>
        <a:p>
          <a:endParaRPr lang="en-US"/>
        </a:p>
      </dgm:t>
    </dgm:pt>
    <dgm:pt modelId="{A9B61919-F27F-422A-A03B-038FD889D563}" type="sibTrans" cxnId="{E6240818-2D60-4359-A471-FB8877047783}">
      <dgm:prSet/>
      <dgm:spPr/>
      <dgm:t>
        <a:bodyPr/>
        <a:lstStyle/>
        <a:p>
          <a:endParaRPr lang="en-US"/>
        </a:p>
      </dgm:t>
    </dgm:pt>
    <dgm:pt modelId="{ED9F013C-F2CA-4A89-8C31-604A17C94120}">
      <dgm:prSet phldrT="[Text]"/>
      <dgm:spPr/>
      <dgm:t>
        <a:bodyPr/>
        <a:lstStyle/>
        <a:p>
          <a:r>
            <a:rPr lang="en-US" dirty="0" smtClean="0"/>
            <a:t>Repeat blood pressure in 15 minutes</a:t>
          </a:r>
          <a:endParaRPr lang="en-US" dirty="0"/>
        </a:p>
      </dgm:t>
    </dgm:pt>
    <dgm:pt modelId="{8B9BB44E-BD83-418C-BDFF-D0D41CAF0749}" type="parTrans" cxnId="{4E65BC93-ADD1-4629-8908-1D53BC440BD1}">
      <dgm:prSet/>
      <dgm:spPr/>
      <dgm:t>
        <a:bodyPr/>
        <a:lstStyle/>
        <a:p>
          <a:endParaRPr lang="en-US"/>
        </a:p>
      </dgm:t>
    </dgm:pt>
    <dgm:pt modelId="{535D152C-18BC-49CC-A5C3-F81CAAD0BA6E}" type="sibTrans" cxnId="{4E65BC93-ADD1-4629-8908-1D53BC440BD1}">
      <dgm:prSet/>
      <dgm:spPr/>
      <dgm:t>
        <a:bodyPr/>
        <a:lstStyle/>
        <a:p>
          <a:endParaRPr lang="en-US"/>
        </a:p>
      </dgm:t>
    </dgm:pt>
    <dgm:pt modelId="{FF8318C6-CEB9-472D-A7B4-8E5C7FB24734}">
      <dgm:prSet phldrT="[Text]"/>
      <dgm:spPr/>
      <dgm:t>
        <a:bodyPr/>
        <a:lstStyle/>
        <a:p>
          <a:r>
            <a:rPr lang="en-US" dirty="0" smtClean="0"/>
            <a:t>Take in the same arm</a:t>
          </a:r>
          <a:endParaRPr lang="en-US" dirty="0"/>
        </a:p>
      </dgm:t>
    </dgm:pt>
    <dgm:pt modelId="{CCA09128-E19D-4890-809E-BDB84F2D203F}" type="parTrans" cxnId="{9E4DC956-31A6-497A-8510-7DD25FA1DA0D}">
      <dgm:prSet/>
      <dgm:spPr/>
      <dgm:t>
        <a:bodyPr/>
        <a:lstStyle/>
        <a:p>
          <a:endParaRPr lang="en-US"/>
        </a:p>
      </dgm:t>
    </dgm:pt>
    <dgm:pt modelId="{D6455849-8C05-4507-858D-313AFB300E1C}" type="sibTrans" cxnId="{9E4DC956-31A6-497A-8510-7DD25FA1DA0D}">
      <dgm:prSet/>
      <dgm:spPr/>
      <dgm:t>
        <a:bodyPr/>
        <a:lstStyle/>
        <a:p>
          <a:endParaRPr lang="en-US"/>
        </a:p>
      </dgm:t>
    </dgm:pt>
    <dgm:pt modelId="{8C5C798B-9059-4332-8245-9401D24CF092}">
      <dgm:prSet phldrT="[Text]"/>
      <dgm:spPr/>
      <dgm:t>
        <a:bodyPr/>
        <a:lstStyle/>
        <a:p>
          <a:r>
            <a:rPr lang="en-US" dirty="0" smtClean="0"/>
            <a:t>Initial BP is ≥</a:t>
          </a:r>
        </a:p>
        <a:p>
          <a:r>
            <a:rPr lang="en-US" dirty="0" smtClean="0"/>
            <a:t>160 systolic or </a:t>
          </a:r>
        </a:p>
        <a:p>
          <a:r>
            <a:rPr lang="en-US" dirty="0" smtClean="0"/>
            <a:t>≥ 110(105) diastolic</a:t>
          </a:r>
          <a:endParaRPr lang="en-US" dirty="0"/>
        </a:p>
      </dgm:t>
    </dgm:pt>
    <dgm:pt modelId="{256E3E4D-ED74-46E3-8199-20BDD75B4118}" type="parTrans" cxnId="{B7068CDB-6913-4762-A5DF-0D83063E570A}">
      <dgm:prSet/>
      <dgm:spPr/>
      <dgm:t>
        <a:bodyPr/>
        <a:lstStyle/>
        <a:p>
          <a:endParaRPr lang="en-US"/>
        </a:p>
      </dgm:t>
    </dgm:pt>
    <dgm:pt modelId="{355443EF-A902-4A61-AB34-E68B13E732F3}" type="sibTrans" cxnId="{B7068CDB-6913-4762-A5DF-0D83063E570A}">
      <dgm:prSet/>
      <dgm:spPr/>
      <dgm:t>
        <a:bodyPr/>
        <a:lstStyle/>
        <a:p>
          <a:endParaRPr lang="en-US"/>
        </a:p>
      </dgm:t>
    </dgm:pt>
    <dgm:pt modelId="{E9BB627E-9196-445D-AEB1-5A016977821B}">
      <dgm:prSet phldrT="[Text]"/>
      <dgm:spPr/>
      <dgm:t>
        <a:bodyPr/>
        <a:lstStyle/>
        <a:p>
          <a:r>
            <a:rPr lang="en-US" dirty="0" smtClean="0"/>
            <a:t>Notify provider after first elevated BP</a:t>
          </a:r>
          <a:endParaRPr lang="en-US" dirty="0"/>
        </a:p>
      </dgm:t>
    </dgm:pt>
    <dgm:pt modelId="{09366B12-79EF-402C-8A38-1416F8977921}" type="parTrans" cxnId="{C23BE7FE-2639-4D7D-BD62-B4BEA5128506}">
      <dgm:prSet/>
      <dgm:spPr/>
      <dgm:t>
        <a:bodyPr/>
        <a:lstStyle/>
        <a:p>
          <a:endParaRPr lang="en-US"/>
        </a:p>
      </dgm:t>
    </dgm:pt>
    <dgm:pt modelId="{418D161D-0FAF-49F6-9421-4E7836BBF94E}" type="sibTrans" cxnId="{C23BE7FE-2639-4D7D-BD62-B4BEA5128506}">
      <dgm:prSet/>
      <dgm:spPr/>
      <dgm:t>
        <a:bodyPr/>
        <a:lstStyle/>
        <a:p>
          <a:endParaRPr lang="en-US"/>
        </a:p>
      </dgm:t>
    </dgm:pt>
    <dgm:pt modelId="{1F122CAF-7DE5-477C-93FC-7C6646694794}">
      <dgm:prSet phldrT="[Text]"/>
      <dgm:spPr/>
      <dgm:t>
        <a:bodyPr/>
        <a:lstStyle/>
        <a:p>
          <a:r>
            <a:rPr lang="en-US" dirty="0" smtClean="0"/>
            <a:t>Reassess after 15 minutes</a:t>
          </a:r>
          <a:endParaRPr lang="en-US" dirty="0"/>
        </a:p>
      </dgm:t>
    </dgm:pt>
    <dgm:pt modelId="{D97186F9-713C-4B00-B1C4-2F0F0BC0EEC7}" type="parTrans" cxnId="{4AD5CB3F-B162-4A84-B21D-7F6923CF9867}">
      <dgm:prSet/>
      <dgm:spPr/>
      <dgm:t>
        <a:bodyPr/>
        <a:lstStyle/>
        <a:p>
          <a:endParaRPr lang="en-US"/>
        </a:p>
      </dgm:t>
    </dgm:pt>
    <dgm:pt modelId="{2BA14BB0-0F31-4D30-82D4-4D1C3F494CBE}" type="sibTrans" cxnId="{4AD5CB3F-B162-4A84-B21D-7F6923CF9867}">
      <dgm:prSet/>
      <dgm:spPr/>
      <dgm:t>
        <a:bodyPr/>
        <a:lstStyle/>
        <a:p>
          <a:endParaRPr lang="en-US"/>
        </a:p>
      </dgm:t>
    </dgm:pt>
    <dgm:pt modelId="{955A97BA-B9F3-4134-AC6B-AF855402AD7F}">
      <dgm:prSet phldrT="[Text]"/>
      <dgm:spPr/>
      <dgm:t>
        <a:bodyPr/>
        <a:lstStyle/>
        <a:p>
          <a:r>
            <a:rPr lang="en-US" dirty="0" smtClean="0"/>
            <a:t>Do not reposition to side-lying</a:t>
          </a:r>
          <a:endParaRPr lang="en-US" dirty="0"/>
        </a:p>
      </dgm:t>
    </dgm:pt>
    <dgm:pt modelId="{6E57A9C1-5F8F-4F3B-B3BD-58ED44D7564A}" type="parTrans" cxnId="{B3070E76-B1DA-4351-BA72-32A81173828D}">
      <dgm:prSet/>
      <dgm:spPr/>
      <dgm:t>
        <a:bodyPr/>
        <a:lstStyle/>
        <a:p>
          <a:endParaRPr lang="en-US"/>
        </a:p>
      </dgm:t>
    </dgm:pt>
    <dgm:pt modelId="{AE4E635D-0349-4397-A1A8-F0E075D00AC6}" type="sibTrans" cxnId="{B3070E76-B1DA-4351-BA72-32A81173828D}">
      <dgm:prSet/>
      <dgm:spPr/>
      <dgm:t>
        <a:bodyPr/>
        <a:lstStyle/>
        <a:p>
          <a:endParaRPr lang="en-US"/>
        </a:p>
      </dgm:t>
    </dgm:pt>
    <dgm:pt modelId="{0E18A2A9-BAA7-43BD-A807-59205D170CF3}">
      <dgm:prSet phldrT="[Text]"/>
      <dgm:spPr/>
      <dgm:t>
        <a:bodyPr/>
        <a:lstStyle/>
        <a:p>
          <a:r>
            <a:rPr lang="en-US" dirty="0" smtClean="0"/>
            <a:t>Activate treatment algorithms if remains ≥160/110(105) </a:t>
          </a:r>
          <a:endParaRPr lang="en-US" dirty="0"/>
        </a:p>
      </dgm:t>
    </dgm:pt>
    <dgm:pt modelId="{25FDEAB1-7423-4B10-BB99-F098296E30D9}" type="parTrans" cxnId="{3E220305-23EA-4C43-B4B4-9612292199C8}">
      <dgm:prSet/>
      <dgm:spPr/>
      <dgm:t>
        <a:bodyPr/>
        <a:lstStyle/>
        <a:p>
          <a:endParaRPr lang="en-US"/>
        </a:p>
      </dgm:t>
    </dgm:pt>
    <dgm:pt modelId="{BBEAB9DD-1210-41AC-A559-200A4AF4D832}" type="sibTrans" cxnId="{3E220305-23EA-4C43-B4B4-9612292199C8}">
      <dgm:prSet/>
      <dgm:spPr/>
      <dgm:t>
        <a:bodyPr/>
        <a:lstStyle/>
        <a:p>
          <a:endParaRPr lang="en-US"/>
        </a:p>
      </dgm:t>
    </dgm:pt>
    <dgm:pt modelId="{22A63355-29B0-4603-A820-07F3E956EA73}" type="pres">
      <dgm:prSet presAssocID="{94D13A0C-38C0-492B-B19C-A5B2B7167F55}" presName="Name0" presStyleCnt="0">
        <dgm:presLayoutVars>
          <dgm:dir/>
          <dgm:animLvl val="lvl"/>
          <dgm:resizeHandles/>
        </dgm:presLayoutVars>
      </dgm:prSet>
      <dgm:spPr/>
      <dgm:t>
        <a:bodyPr/>
        <a:lstStyle/>
        <a:p>
          <a:endParaRPr lang="en-US"/>
        </a:p>
      </dgm:t>
    </dgm:pt>
    <dgm:pt modelId="{DAE9F199-2808-4D7B-99CC-32D6F6EC00F8}" type="pres">
      <dgm:prSet presAssocID="{E7D49316-635A-4E8D-91ED-8B8F98E85849}" presName="linNode" presStyleCnt="0"/>
      <dgm:spPr/>
      <dgm:t>
        <a:bodyPr/>
        <a:lstStyle/>
        <a:p>
          <a:endParaRPr lang="en-US"/>
        </a:p>
      </dgm:t>
    </dgm:pt>
    <dgm:pt modelId="{EB9F1B8B-9EBD-4D9E-A182-4F86FF5F0ED8}" type="pres">
      <dgm:prSet presAssocID="{E7D49316-635A-4E8D-91ED-8B8F98E85849}" presName="parentShp" presStyleLbl="node1" presStyleIdx="0" presStyleCnt="2">
        <dgm:presLayoutVars>
          <dgm:bulletEnabled val="1"/>
        </dgm:presLayoutVars>
      </dgm:prSet>
      <dgm:spPr/>
      <dgm:t>
        <a:bodyPr/>
        <a:lstStyle/>
        <a:p>
          <a:endParaRPr lang="en-US"/>
        </a:p>
      </dgm:t>
    </dgm:pt>
    <dgm:pt modelId="{26D263D0-9963-4320-BDFD-24D54DCCD469}" type="pres">
      <dgm:prSet presAssocID="{E7D49316-635A-4E8D-91ED-8B8F98E85849}" presName="childShp" presStyleLbl="bgAccFollowNode1" presStyleIdx="0" presStyleCnt="2">
        <dgm:presLayoutVars>
          <dgm:bulletEnabled val="1"/>
        </dgm:presLayoutVars>
      </dgm:prSet>
      <dgm:spPr/>
      <dgm:t>
        <a:bodyPr/>
        <a:lstStyle/>
        <a:p>
          <a:endParaRPr lang="en-US"/>
        </a:p>
      </dgm:t>
    </dgm:pt>
    <dgm:pt modelId="{0AA5E983-5F90-461D-AF73-480E699842B5}" type="pres">
      <dgm:prSet presAssocID="{A9B61919-F27F-422A-A03B-038FD889D563}" presName="spacing" presStyleCnt="0"/>
      <dgm:spPr/>
      <dgm:t>
        <a:bodyPr/>
        <a:lstStyle/>
        <a:p>
          <a:endParaRPr lang="en-US"/>
        </a:p>
      </dgm:t>
    </dgm:pt>
    <dgm:pt modelId="{18F3E871-65B7-4718-9C5F-93CFE4256C3D}" type="pres">
      <dgm:prSet presAssocID="{8C5C798B-9059-4332-8245-9401D24CF092}" presName="linNode" presStyleCnt="0"/>
      <dgm:spPr/>
      <dgm:t>
        <a:bodyPr/>
        <a:lstStyle/>
        <a:p>
          <a:endParaRPr lang="en-US"/>
        </a:p>
      </dgm:t>
    </dgm:pt>
    <dgm:pt modelId="{FF00DA72-AB43-44D5-8C92-622D88EC90F1}" type="pres">
      <dgm:prSet presAssocID="{8C5C798B-9059-4332-8245-9401D24CF092}" presName="parentShp" presStyleLbl="node1" presStyleIdx="1" presStyleCnt="2" custLinFactNeighborX="630" custLinFactNeighborY="164">
        <dgm:presLayoutVars>
          <dgm:bulletEnabled val="1"/>
        </dgm:presLayoutVars>
      </dgm:prSet>
      <dgm:spPr/>
      <dgm:t>
        <a:bodyPr/>
        <a:lstStyle/>
        <a:p>
          <a:endParaRPr lang="en-US"/>
        </a:p>
      </dgm:t>
    </dgm:pt>
    <dgm:pt modelId="{3F518FC9-B6F4-443F-AD60-A75AB10A1470}" type="pres">
      <dgm:prSet presAssocID="{8C5C798B-9059-4332-8245-9401D24CF092}" presName="childShp" presStyleLbl="bgAccFollowNode1" presStyleIdx="1" presStyleCnt="2">
        <dgm:presLayoutVars>
          <dgm:bulletEnabled val="1"/>
        </dgm:presLayoutVars>
      </dgm:prSet>
      <dgm:spPr/>
      <dgm:t>
        <a:bodyPr/>
        <a:lstStyle/>
        <a:p>
          <a:endParaRPr lang="en-US"/>
        </a:p>
      </dgm:t>
    </dgm:pt>
  </dgm:ptLst>
  <dgm:cxnLst>
    <dgm:cxn modelId="{4AD5CB3F-B162-4A84-B21D-7F6923CF9867}" srcId="{8C5C798B-9059-4332-8245-9401D24CF092}" destId="{1F122CAF-7DE5-477C-93FC-7C6646694794}" srcOrd="1" destOrd="0" parTransId="{D97186F9-713C-4B00-B1C4-2F0F0BC0EEC7}" sibTransId="{2BA14BB0-0F31-4D30-82D4-4D1C3F494CBE}"/>
    <dgm:cxn modelId="{33747FF5-30BE-49ED-8708-4C219619F173}" type="presOf" srcId="{94D13A0C-38C0-492B-B19C-A5B2B7167F55}" destId="{22A63355-29B0-4603-A820-07F3E956EA73}" srcOrd="0" destOrd="0" presId="urn:microsoft.com/office/officeart/2005/8/layout/vList6"/>
    <dgm:cxn modelId="{B7068CDB-6913-4762-A5DF-0D83063E570A}" srcId="{94D13A0C-38C0-492B-B19C-A5B2B7167F55}" destId="{8C5C798B-9059-4332-8245-9401D24CF092}" srcOrd="1" destOrd="0" parTransId="{256E3E4D-ED74-46E3-8199-20BDD75B4118}" sibTransId="{355443EF-A902-4A61-AB34-E68B13E732F3}"/>
    <dgm:cxn modelId="{C616C4AF-934A-4AC7-AE54-ACFC7CE8363F}" type="presOf" srcId="{1F122CAF-7DE5-477C-93FC-7C6646694794}" destId="{3F518FC9-B6F4-443F-AD60-A75AB10A1470}" srcOrd="0" destOrd="1" presId="urn:microsoft.com/office/officeart/2005/8/layout/vList6"/>
    <dgm:cxn modelId="{D7A5BDC7-8B71-4A1E-8B03-9ABF4B420430}" type="presOf" srcId="{ED9F013C-F2CA-4A89-8C31-604A17C94120}" destId="{26D263D0-9963-4320-BDFD-24D54DCCD469}" srcOrd="0" destOrd="0" presId="urn:microsoft.com/office/officeart/2005/8/layout/vList6"/>
    <dgm:cxn modelId="{E1123754-813C-4227-9311-813AC28EF949}" type="presOf" srcId="{0E18A2A9-BAA7-43BD-A807-59205D170CF3}" destId="{3F518FC9-B6F4-443F-AD60-A75AB10A1470}" srcOrd="0" destOrd="2" presId="urn:microsoft.com/office/officeart/2005/8/layout/vList6"/>
    <dgm:cxn modelId="{9E4DC956-31A6-497A-8510-7DD25FA1DA0D}" srcId="{E7D49316-635A-4E8D-91ED-8B8F98E85849}" destId="{FF8318C6-CEB9-472D-A7B4-8E5C7FB24734}" srcOrd="1" destOrd="0" parTransId="{CCA09128-E19D-4890-809E-BDB84F2D203F}" sibTransId="{D6455849-8C05-4507-858D-313AFB300E1C}"/>
    <dgm:cxn modelId="{B3070E76-B1DA-4351-BA72-32A81173828D}" srcId="{E7D49316-635A-4E8D-91ED-8B8F98E85849}" destId="{955A97BA-B9F3-4134-AC6B-AF855402AD7F}" srcOrd="2" destOrd="0" parTransId="{6E57A9C1-5F8F-4F3B-B3BD-58ED44D7564A}" sibTransId="{AE4E635D-0349-4397-A1A8-F0E075D00AC6}"/>
    <dgm:cxn modelId="{33AECAB6-4F0C-4696-8906-7B4139F92070}" type="presOf" srcId="{E9BB627E-9196-445D-AEB1-5A016977821B}" destId="{3F518FC9-B6F4-443F-AD60-A75AB10A1470}" srcOrd="0" destOrd="0" presId="urn:microsoft.com/office/officeart/2005/8/layout/vList6"/>
    <dgm:cxn modelId="{4E65BC93-ADD1-4629-8908-1D53BC440BD1}" srcId="{E7D49316-635A-4E8D-91ED-8B8F98E85849}" destId="{ED9F013C-F2CA-4A89-8C31-604A17C94120}" srcOrd="0" destOrd="0" parTransId="{8B9BB44E-BD83-418C-BDFF-D0D41CAF0749}" sibTransId="{535D152C-18BC-49CC-A5C3-F81CAAD0BA6E}"/>
    <dgm:cxn modelId="{C23BE7FE-2639-4D7D-BD62-B4BEA5128506}" srcId="{8C5C798B-9059-4332-8245-9401D24CF092}" destId="{E9BB627E-9196-445D-AEB1-5A016977821B}" srcOrd="0" destOrd="0" parTransId="{09366B12-79EF-402C-8A38-1416F8977921}" sibTransId="{418D161D-0FAF-49F6-9421-4E7836BBF94E}"/>
    <dgm:cxn modelId="{3E220305-23EA-4C43-B4B4-9612292199C8}" srcId="{8C5C798B-9059-4332-8245-9401D24CF092}" destId="{0E18A2A9-BAA7-43BD-A807-59205D170CF3}" srcOrd="2" destOrd="0" parTransId="{25FDEAB1-7423-4B10-BB99-F098296E30D9}" sibTransId="{BBEAB9DD-1210-41AC-A559-200A4AF4D832}"/>
    <dgm:cxn modelId="{2C57E6EA-5095-4F36-98F1-9E17AA9E770D}" type="presOf" srcId="{FF8318C6-CEB9-472D-A7B4-8E5C7FB24734}" destId="{26D263D0-9963-4320-BDFD-24D54DCCD469}" srcOrd="0" destOrd="1" presId="urn:microsoft.com/office/officeart/2005/8/layout/vList6"/>
    <dgm:cxn modelId="{4A8187F7-5776-4020-8CD3-E606260A8BF6}" type="presOf" srcId="{8C5C798B-9059-4332-8245-9401D24CF092}" destId="{FF00DA72-AB43-44D5-8C92-622D88EC90F1}" srcOrd="0" destOrd="0" presId="urn:microsoft.com/office/officeart/2005/8/layout/vList6"/>
    <dgm:cxn modelId="{E6240818-2D60-4359-A471-FB8877047783}" srcId="{94D13A0C-38C0-492B-B19C-A5B2B7167F55}" destId="{E7D49316-635A-4E8D-91ED-8B8F98E85849}" srcOrd="0" destOrd="0" parTransId="{29B15535-8BB2-4B0C-9C16-926162715765}" sibTransId="{A9B61919-F27F-422A-A03B-038FD889D563}"/>
    <dgm:cxn modelId="{BBD88BA9-3412-4A8C-8724-5F9D18771F98}" type="presOf" srcId="{E7D49316-635A-4E8D-91ED-8B8F98E85849}" destId="{EB9F1B8B-9EBD-4D9E-A182-4F86FF5F0ED8}" srcOrd="0" destOrd="0" presId="urn:microsoft.com/office/officeart/2005/8/layout/vList6"/>
    <dgm:cxn modelId="{9E41FA27-552C-49BF-9CFA-DA4FBF5899E9}" type="presOf" srcId="{955A97BA-B9F3-4134-AC6B-AF855402AD7F}" destId="{26D263D0-9963-4320-BDFD-24D54DCCD469}" srcOrd="0" destOrd="2" presId="urn:microsoft.com/office/officeart/2005/8/layout/vList6"/>
    <dgm:cxn modelId="{489CE5E7-28A4-4543-B3F2-582E49CF5661}" type="presParOf" srcId="{22A63355-29B0-4603-A820-07F3E956EA73}" destId="{DAE9F199-2808-4D7B-99CC-32D6F6EC00F8}" srcOrd="0" destOrd="0" presId="urn:microsoft.com/office/officeart/2005/8/layout/vList6"/>
    <dgm:cxn modelId="{62EF55CC-DD0B-449E-BBE1-3FEF5876D15E}" type="presParOf" srcId="{DAE9F199-2808-4D7B-99CC-32D6F6EC00F8}" destId="{EB9F1B8B-9EBD-4D9E-A182-4F86FF5F0ED8}" srcOrd="0" destOrd="0" presId="urn:microsoft.com/office/officeart/2005/8/layout/vList6"/>
    <dgm:cxn modelId="{36EB5CB3-4EDD-4763-8A67-9A611098C43B}" type="presParOf" srcId="{DAE9F199-2808-4D7B-99CC-32D6F6EC00F8}" destId="{26D263D0-9963-4320-BDFD-24D54DCCD469}" srcOrd="1" destOrd="0" presId="urn:microsoft.com/office/officeart/2005/8/layout/vList6"/>
    <dgm:cxn modelId="{B4C83A39-5614-483A-AFA7-07D38462AA2F}" type="presParOf" srcId="{22A63355-29B0-4603-A820-07F3E956EA73}" destId="{0AA5E983-5F90-461D-AF73-480E699842B5}" srcOrd="1" destOrd="0" presId="urn:microsoft.com/office/officeart/2005/8/layout/vList6"/>
    <dgm:cxn modelId="{A25A48B7-C4EA-4FC1-967F-32CE395FEC5F}" type="presParOf" srcId="{22A63355-29B0-4603-A820-07F3E956EA73}" destId="{18F3E871-65B7-4718-9C5F-93CFE4256C3D}" srcOrd="2" destOrd="0" presId="urn:microsoft.com/office/officeart/2005/8/layout/vList6"/>
    <dgm:cxn modelId="{8A476F53-A9AB-49EF-B43A-FF911BEC2D1F}" type="presParOf" srcId="{18F3E871-65B7-4718-9C5F-93CFE4256C3D}" destId="{FF00DA72-AB43-44D5-8C92-622D88EC90F1}" srcOrd="0" destOrd="0" presId="urn:microsoft.com/office/officeart/2005/8/layout/vList6"/>
    <dgm:cxn modelId="{77889DDB-8A46-4BF5-B151-EFAB7CB5C3FE}" type="presParOf" srcId="{18F3E871-65B7-4718-9C5F-93CFE4256C3D}" destId="{3F518FC9-B6F4-443F-AD60-A75AB10A147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24DD74-7978-814D-963D-04D6EACA6E51}"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FB29DCED-972C-E54B-8AF6-013F19D3E100}">
      <dgm:prSet phldrT="[Text]"/>
      <dgm:spPr/>
      <dgm:t>
        <a:bodyPr/>
        <a:lstStyle/>
        <a:p>
          <a:r>
            <a:rPr lang="en-US" b="1" dirty="0" smtClean="0"/>
            <a:t>Labetalol 20 mg </a:t>
          </a:r>
          <a:r>
            <a:rPr lang="en-US" dirty="0" smtClean="0"/>
            <a:t>IV over 2 minutes</a:t>
          </a:r>
          <a:endParaRPr lang="en-US" dirty="0"/>
        </a:p>
      </dgm:t>
    </dgm:pt>
    <dgm:pt modelId="{4D73CC7A-AC5B-4C42-BA20-9D268B0B59E2}" type="parTrans" cxnId="{E8547EA2-BFBD-D94A-8EE5-FB0EB932DD9B}">
      <dgm:prSet/>
      <dgm:spPr/>
      <dgm:t>
        <a:bodyPr/>
        <a:lstStyle/>
        <a:p>
          <a:endParaRPr lang="en-US"/>
        </a:p>
      </dgm:t>
    </dgm:pt>
    <dgm:pt modelId="{99570051-7D33-B743-9C26-9B9B3B2A3409}" type="sibTrans" cxnId="{E8547EA2-BFBD-D94A-8EE5-FB0EB932DD9B}">
      <dgm:prSet/>
      <dgm:spPr/>
      <dgm:t>
        <a:bodyPr/>
        <a:lstStyle/>
        <a:p>
          <a:endParaRPr lang="en-US"/>
        </a:p>
      </dgm:t>
    </dgm:pt>
    <dgm:pt modelId="{5AA63DD4-433B-2F4E-B59B-07509000F372}">
      <dgm:prSet phldrT="[Text]"/>
      <dgm:spPr/>
      <dgm:t>
        <a:bodyPr/>
        <a:lstStyle/>
        <a:p>
          <a:r>
            <a:rPr lang="en-US" dirty="0" smtClean="0"/>
            <a:t>If still elevated, </a:t>
          </a:r>
          <a:r>
            <a:rPr lang="en-US" b="1" dirty="0" smtClean="0"/>
            <a:t>labetalol 40 mg </a:t>
          </a:r>
          <a:r>
            <a:rPr lang="en-US" dirty="0" smtClean="0"/>
            <a:t>IV over 2 min</a:t>
          </a:r>
          <a:endParaRPr lang="en-US" dirty="0"/>
        </a:p>
      </dgm:t>
    </dgm:pt>
    <dgm:pt modelId="{01AAFA7A-9C70-124C-8F10-41EA0CF1BC9C}" type="parTrans" cxnId="{2E9B3134-AB8D-2146-B416-B011A8EC4544}">
      <dgm:prSet/>
      <dgm:spPr/>
      <dgm:t>
        <a:bodyPr/>
        <a:lstStyle/>
        <a:p>
          <a:endParaRPr lang="en-US"/>
        </a:p>
      </dgm:t>
    </dgm:pt>
    <dgm:pt modelId="{88456832-9BFD-1446-BC26-D8A05953BBD5}" type="sibTrans" cxnId="{2E9B3134-AB8D-2146-B416-B011A8EC4544}">
      <dgm:prSet/>
      <dgm:spPr/>
      <dgm:t>
        <a:bodyPr/>
        <a:lstStyle/>
        <a:p>
          <a:endParaRPr lang="en-US"/>
        </a:p>
      </dgm:t>
    </dgm:pt>
    <dgm:pt modelId="{C1D82650-86FA-3848-8B15-00EA5E5E23E4}">
      <dgm:prSet phldrT="[Text]"/>
      <dgm:spPr/>
      <dgm:t>
        <a:bodyPr/>
        <a:lstStyle/>
        <a:p>
          <a:r>
            <a:rPr lang="en-US" dirty="0" smtClean="0"/>
            <a:t>If still elevated, </a:t>
          </a:r>
          <a:r>
            <a:rPr lang="en-US" b="1" dirty="0" smtClean="0"/>
            <a:t>labetalol 80 mg </a:t>
          </a:r>
          <a:r>
            <a:rPr lang="en-US" dirty="0" smtClean="0"/>
            <a:t>IV over 2 min</a:t>
          </a:r>
          <a:endParaRPr lang="en-US" dirty="0"/>
        </a:p>
      </dgm:t>
    </dgm:pt>
    <dgm:pt modelId="{88FDC138-9626-4941-8B81-7C12EEA40F11}" type="parTrans" cxnId="{5EADDFE0-323E-0F45-9512-D1BFB9230544}">
      <dgm:prSet/>
      <dgm:spPr/>
      <dgm:t>
        <a:bodyPr/>
        <a:lstStyle/>
        <a:p>
          <a:endParaRPr lang="en-US"/>
        </a:p>
      </dgm:t>
    </dgm:pt>
    <dgm:pt modelId="{7723C9F3-26BF-AB46-8113-C07E40CF08C0}" type="sibTrans" cxnId="{5EADDFE0-323E-0F45-9512-D1BFB9230544}">
      <dgm:prSet/>
      <dgm:spPr/>
      <dgm:t>
        <a:bodyPr/>
        <a:lstStyle/>
        <a:p>
          <a:endParaRPr lang="en-US"/>
        </a:p>
      </dgm:t>
    </dgm:pt>
    <dgm:pt modelId="{F32BE8F4-6046-5948-9D70-1003102CDA89}">
      <dgm:prSet phldrT="[Text]"/>
      <dgm:spPr/>
      <dgm:t>
        <a:bodyPr/>
        <a:lstStyle/>
        <a:p>
          <a:r>
            <a:rPr lang="en-US" dirty="0" smtClean="0"/>
            <a:t>Recheck in 10 min</a:t>
          </a:r>
          <a:endParaRPr lang="en-US" dirty="0"/>
        </a:p>
      </dgm:t>
    </dgm:pt>
    <dgm:pt modelId="{B4B12B64-892F-774F-8E52-0BBC8A7DD5D8}" type="parTrans" cxnId="{8049CC9E-BBDB-1744-B81A-088C3D89C765}">
      <dgm:prSet/>
      <dgm:spPr/>
      <dgm:t>
        <a:bodyPr/>
        <a:lstStyle/>
        <a:p>
          <a:endParaRPr lang="en-US"/>
        </a:p>
      </dgm:t>
    </dgm:pt>
    <dgm:pt modelId="{FD6869D5-8104-BE4D-95D9-2DB998C069BF}" type="sibTrans" cxnId="{8049CC9E-BBDB-1744-B81A-088C3D89C765}">
      <dgm:prSet/>
      <dgm:spPr/>
      <dgm:t>
        <a:bodyPr/>
        <a:lstStyle/>
        <a:p>
          <a:endParaRPr lang="en-US"/>
        </a:p>
      </dgm:t>
    </dgm:pt>
    <dgm:pt modelId="{ED4C5218-BB38-6541-81A7-25BB22C21E9E}">
      <dgm:prSet phldrT="[Text]"/>
      <dgm:spPr/>
      <dgm:t>
        <a:bodyPr/>
        <a:lstStyle/>
        <a:p>
          <a:r>
            <a:rPr lang="en-US" dirty="0" smtClean="0"/>
            <a:t>Recheck in 10 min</a:t>
          </a:r>
          <a:endParaRPr lang="en-US" dirty="0"/>
        </a:p>
      </dgm:t>
    </dgm:pt>
    <dgm:pt modelId="{CC54B950-89D8-7844-8132-25242CCE7475}" type="parTrans" cxnId="{C6D70786-C8EA-8D49-9B13-9DABA39C8769}">
      <dgm:prSet/>
      <dgm:spPr/>
      <dgm:t>
        <a:bodyPr/>
        <a:lstStyle/>
        <a:p>
          <a:endParaRPr lang="en-US"/>
        </a:p>
      </dgm:t>
    </dgm:pt>
    <dgm:pt modelId="{93073473-9066-0D49-B83B-033423177B35}" type="sibTrans" cxnId="{C6D70786-C8EA-8D49-9B13-9DABA39C8769}">
      <dgm:prSet/>
      <dgm:spPr/>
      <dgm:t>
        <a:bodyPr/>
        <a:lstStyle/>
        <a:p>
          <a:endParaRPr lang="en-US"/>
        </a:p>
      </dgm:t>
    </dgm:pt>
    <dgm:pt modelId="{8D341F08-E1E4-2B45-8761-0337AFBAB182}">
      <dgm:prSet phldrT="[Text]"/>
      <dgm:spPr/>
      <dgm:t>
        <a:bodyPr/>
        <a:lstStyle/>
        <a:p>
          <a:r>
            <a:rPr lang="en-US" dirty="0" smtClean="0"/>
            <a:t>Recheck in 10 min</a:t>
          </a:r>
          <a:endParaRPr lang="en-US" dirty="0"/>
        </a:p>
      </dgm:t>
    </dgm:pt>
    <dgm:pt modelId="{4E653C4E-0B0E-2F4D-AB20-4C4CBF435FED}" type="parTrans" cxnId="{91A4CDD0-43AC-BE49-82C0-628703E375D5}">
      <dgm:prSet/>
      <dgm:spPr/>
      <dgm:t>
        <a:bodyPr/>
        <a:lstStyle/>
        <a:p>
          <a:endParaRPr lang="en-US"/>
        </a:p>
      </dgm:t>
    </dgm:pt>
    <dgm:pt modelId="{61DC9403-FB9D-3644-89D7-510F032E24CF}" type="sibTrans" cxnId="{91A4CDD0-43AC-BE49-82C0-628703E375D5}">
      <dgm:prSet/>
      <dgm:spPr/>
      <dgm:t>
        <a:bodyPr/>
        <a:lstStyle/>
        <a:p>
          <a:endParaRPr lang="en-US"/>
        </a:p>
      </dgm:t>
    </dgm:pt>
    <dgm:pt modelId="{01873F6D-CED6-5849-BA52-BA0A633F2B20}">
      <dgm:prSet phldrT="[Text]"/>
      <dgm:spPr/>
      <dgm:t>
        <a:bodyPr/>
        <a:lstStyle/>
        <a:p>
          <a:r>
            <a:rPr lang="en-US" dirty="0" smtClean="0"/>
            <a:t>If still elevated, </a:t>
          </a:r>
          <a:r>
            <a:rPr lang="en-US" b="1" dirty="0" smtClean="0"/>
            <a:t>Repeat labetalol 80mg </a:t>
          </a:r>
          <a:r>
            <a:rPr lang="en-US" dirty="0" smtClean="0"/>
            <a:t>over 10 minutes to achieve total dosage of 220mg                       (includes all previous administrations)</a:t>
          </a:r>
          <a:endParaRPr lang="en-US" dirty="0"/>
        </a:p>
      </dgm:t>
    </dgm:pt>
    <dgm:pt modelId="{16825130-80B5-7948-BF9B-D56791883374}" type="parTrans" cxnId="{56C740C9-9634-FB4E-88D2-3FD85E8C1785}">
      <dgm:prSet/>
      <dgm:spPr/>
      <dgm:t>
        <a:bodyPr/>
        <a:lstStyle/>
        <a:p>
          <a:endParaRPr lang="en-US"/>
        </a:p>
      </dgm:t>
    </dgm:pt>
    <dgm:pt modelId="{F886E5DB-54BE-4341-9E20-D40BDF325F0B}" type="sibTrans" cxnId="{56C740C9-9634-FB4E-88D2-3FD85E8C1785}">
      <dgm:prSet/>
      <dgm:spPr/>
      <dgm:t>
        <a:bodyPr/>
        <a:lstStyle/>
        <a:p>
          <a:endParaRPr lang="en-US"/>
        </a:p>
      </dgm:t>
    </dgm:pt>
    <dgm:pt modelId="{978C7B17-CD99-7C4F-ADDA-A78E63B2FB31}">
      <dgm:prSet phldrT="[Text]"/>
      <dgm:spPr/>
      <dgm:t>
        <a:bodyPr/>
        <a:lstStyle/>
        <a:p>
          <a:r>
            <a:rPr lang="en-US" dirty="0" smtClean="0"/>
            <a:t>Recheck in 20 min</a:t>
          </a:r>
          <a:endParaRPr lang="en-US" dirty="0"/>
        </a:p>
      </dgm:t>
    </dgm:pt>
    <dgm:pt modelId="{59D412E9-8302-1E4B-88AF-F5055FA6F974}" type="parTrans" cxnId="{E5C26316-3E54-2C43-BEB2-42FA98EB426C}">
      <dgm:prSet/>
      <dgm:spPr/>
      <dgm:t>
        <a:bodyPr/>
        <a:lstStyle/>
        <a:p>
          <a:endParaRPr lang="en-US"/>
        </a:p>
      </dgm:t>
    </dgm:pt>
    <dgm:pt modelId="{0B50CA38-9406-0646-9DF0-1C60BF99AEE6}" type="sibTrans" cxnId="{E5C26316-3E54-2C43-BEB2-42FA98EB426C}">
      <dgm:prSet/>
      <dgm:spPr/>
      <dgm:t>
        <a:bodyPr/>
        <a:lstStyle/>
        <a:p>
          <a:endParaRPr lang="en-US"/>
        </a:p>
      </dgm:t>
    </dgm:pt>
    <dgm:pt modelId="{94E7D810-9B79-A846-A93A-ABA0013E52B0}">
      <dgm:prSet/>
      <dgm:spPr/>
      <dgm:t>
        <a:bodyPr/>
        <a:lstStyle/>
        <a:p>
          <a:endParaRPr lang="en-US"/>
        </a:p>
      </dgm:t>
    </dgm:pt>
    <dgm:pt modelId="{6CD7AECC-9D07-3847-ADBD-2974C09485C6}" type="parTrans" cxnId="{87BE16DF-B537-9846-B66F-378E485F1159}">
      <dgm:prSet/>
      <dgm:spPr/>
      <dgm:t>
        <a:bodyPr/>
        <a:lstStyle/>
        <a:p>
          <a:endParaRPr lang="en-US"/>
        </a:p>
      </dgm:t>
    </dgm:pt>
    <dgm:pt modelId="{1D929E93-0273-A148-BDE8-3923ABF8A793}" type="sibTrans" cxnId="{87BE16DF-B537-9846-B66F-378E485F1159}">
      <dgm:prSet/>
      <dgm:spPr/>
      <dgm:t>
        <a:bodyPr/>
        <a:lstStyle/>
        <a:p>
          <a:endParaRPr lang="en-US"/>
        </a:p>
      </dgm:t>
    </dgm:pt>
    <dgm:pt modelId="{8C777415-0784-4EE7-8ADD-8A4C8780748F}">
      <dgm:prSet phldrT="[Text]"/>
      <dgm:spPr/>
      <dgm:t>
        <a:bodyPr/>
        <a:lstStyle/>
        <a:p>
          <a:r>
            <a:rPr lang="en-US" dirty="0" smtClean="0"/>
            <a:t>Switch to hydralazine 10 mg IV over 2 min</a:t>
          </a:r>
          <a:endParaRPr lang="en-US" dirty="0"/>
        </a:p>
      </dgm:t>
    </dgm:pt>
    <dgm:pt modelId="{4FD91D90-9ACF-4549-8E85-5B038E3F8E11}" type="parTrans" cxnId="{D609BA09-4ED8-4584-9A92-74E741BA1645}">
      <dgm:prSet/>
      <dgm:spPr/>
      <dgm:t>
        <a:bodyPr/>
        <a:lstStyle/>
        <a:p>
          <a:endParaRPr lang="en-US"/>
        </a:p>
      </dgm:t>
    </dgm:pt>
    <dgm:pt modelId="{0E50AD06-CE7A-40A9-9017-7BE9012BAC65}" type="sibTrans" cxnId="{D609BA09-4ED8-4584-9A92-74E741BA1645}">
      <dgm:prSet/>
      <dgm:spPr/>
      <dgm:t>
        <a:bodyPr/>
        <a:lstStyle/>
        <a:p>
          <a:endParaRPr lang="en-US"/>
        </a:p>
      </dgm:t>
    </dgm:pt>
    <dgm:pt modelId="{E3FDB52E-D2F7-4EFC-9324-EB77A02D8D38}">
      <dgm:prSet phldrT="[Text]"/>
      <dgm:spPr/>
      <dgm:t>
        <a:bodyPr/>
        <a:lstStyle/>
        <a:p>
          <a:r>
            <a:rPr lang="en-US" dirty="0" smtClean="0"/>
            <a:t>Seek consultation MFM, Critical Care, Anesthesia, Internal medicine </a:t>
          </a:r>
          <a:endParaRPr lang="en-US" dirty="0"/>
        </a:p>
      </dgm:t>
    </dgm:pt>
    <dgm:pt modelId="{DECFE0F5-B909-43A6-8DBF-314A7F025BE9}" type="parTrans" cxnId="{052A6B4C-FBB6-4200-809E-61338D9551B6}">
      <dgm:prSet/>
      <dgm:spPr/>
      <dgm:t>
        <a:bodyPr/>
        <a:lstStyle/>
        <a:p>
          <a:endParaRPr lang="en-US"/>
        </a:p>
      </dgm:t>
    </dgm:pt>
    <dgm:pt modelId="{D771525F-DD72-4CE9-9061-578AC2C487CA}" type="sibTrans" cxnId="{052A6B4C-FBB6-4200-809E-61338D9551B6}">
      <dgm:prSet/>
      <dgm:spPr/>
      <dgm:t>
        <a:bodyPr/>
        <a:lstStyle/>
        <a:p>
          <a:endParaRPr lang="en-US"/>
        </a:p>
      </dgm:t>
    </dgm:pt>
    <dgm:pt modelId="{043BB340-E9F8-0E49-A93F-FF7B7EEC6AFB}" type="pres">
      <dgm:prSet presAssocID="{C824DD74-7978-814D-963D-04D6EACA6E51}" presName="outerComposite" presStyleCnt="0">
        <dgm:presLayoutVars>
          <dgm:chMax val="5"/>
          <dgm:dir/>
          <dgm:resizeHandles val="exact"/>
        </dgm:presLayoutVars>
      </dgm:prSet>
      <dgm:spPr/>
      <dgm:t>
        <a:bodyPr/>
        <a:lstStyle/>
        <a:p>
          <a:endParaRPr lang="en-US"/>
        </a:p>
      </dgm:t>
    </dgm:pt>
    <dgm:pt modelId="{380636F0-E2F7-FD40-BA94-569BFF58976D}" type="pres">
      <dgm:prSet presAssocID="{C824DD74-7978-814D-963D-04D6EACA6E51}" presName="dummyMaxCanvas" presStyleCnt="0">
        <dgm:presLayoutVars/>
      </dgm:prSet>
      <dgm:spPr/>
      <dgm:t>
        <a:bodyPr/>
        <a:lstStyle/>
        <a:p>
          <a:endParaRPr lang="en-US"/>
        </a:p>
      </dgm:t>
    </dgm:pt>
    <dgm:pt modelId="{74EAFD28-BF46-0042-866A-BD31AF2ABFDB}" type="pres">
      <dgm:prSet presAssocID="{C824DD74-7978-814D-963D-04D6EACA6E51}" presName="FiveNodes_1" presStyleLbl="node1" presStyleIdx="0" presStyleCnt="5">
        <dgm:presLayoutVars>
          <dgm:bulletEnabled val="1"/>
        </dgm:presLayoutVars>
      </dgm:prSet>
      <dgm:spPr/>
      <dgm:t>
        <a:bodyPr/>
        <a:lstStyle/>
        <a:p>
          <a:endParaRPr lang="en-US"/>
        </a:p>
      </dgm:t>
    </dgm:pt>
    <dgm:pt modelId="{03022D00-840D-4E49-834D-F545C4CB5C7D}" type="pres">
      <dgm:prSet presAssocID="{C824DD74-7978-814D-963D-04D6EACA6E51}" presName="FiveNodes_2" presStyleLbl="node1" presStyleIdx="1" presStyleCnt="5">
        <dgm:presLayoutVars>
          <dgm:bulletEnabled val="1"/>
        </dgm:presLayoutVars>
      </dgm:prSet>
      <dgm:spPr/>
      <dgm:t>
        <a:bodyPr/>
        <a:lstStyle/>
        <a:p>
          <a:endParaRPr lang="en-US"/>
        </a:p>
      </dgm:t>
    </dgm:pt>
    <dgm:pt modelId="{F4CDB4E6-94C8-EF4E-B9BF-4C322FE15236}" type="pres">
      <dgm:prSet presAssocID="{C824DD74-7978-814D-963D-04D6EACA6E51}" presName="FiveNodes_3" presStyleLbl="node1" presStyleIdx="2" presStyleCnt="5">
        <dgm:presLayoutVars>
          <dgm:bulletEnabled val="1"/>
        </dgm:presLayoutVars>
      </dgm:prSet>
      <dgm:spPr/>
      <dgm:t>
        <a:bodyPr/>
        <a:lstStyle/>
        <a:p>
          <a:endParaRPr lang="en-US"/>
        </a:p>
      </dgm:t>
    </dgm:pt>
    <dgm:pt modelId="{63C5A333-09E6-E94D-9EE2-C5EA8ADF517D}" type="pres">
      <dgm:prSet presAssocID="{C824DD74-7978-814D-963D-04D6EACA6E51}" presName="FiveNodes_4" presStyleLbl="node1" presStyleIdx="3" presStyleCnt="5">
        <dgm:presLayoutVars>
          <dgm:bulletEnabled val="1"/>
        </dgm:presLayoutVars>
      </dgm:prSet>
      <dgm:spPr/>
      <dgm:t>
        <a:bodyPr/>
        <a:lstStyle/>
        <a:p>
          <a:endParaRPr lang="en-US"/>
        </a:p>
      </dgm:t>
    </dgm:pt>
    <dgm:pt modelId="{9DD9C6B5-AF27-5E48-894D-F9371E0C04CF}" type="pres">
      <dgm:prSet presAssocID="{C824DD74-7978-814D-963D-04D6EACA6E51}" presName="FiveNodes_5" presStyleLbl="node1" presStyleIdx="4" presStyleCnt="5">
        <dgm:presLayoutVars>
          <dgm:bulletEnabled val="1"/>
        </dgm:presLayoutVars>
      </dgm:prSet>
      <dgm:spPr/>
      <dgm:t>
        <a:bodyPr/>
        <a:lstStyle/>
        <a:p>
          <a:endParaRPr lang="en-US"/>
        </a:p>
      </dgm:t>
    </dgm:pt>
    <dgm:pt modelId="{236B855E-04FC-E441-80CE-B84EA2946A6A}" type="pres">
      <dgm:prSet presAssocID="{C824DD74-7978-814D-963D-04D6EACA6E51}" presName="FiveConn_1-2" presStyleLbl="fgAccFollowNode1" presStyleIdx="0" presStyleCnt="4">
        <dgm:presLayoutVars>
          <dgm:bulletEnabled val="1"/>
        </dgm:presLayoutVars>
      </dgm:prSet>
      <dgm:spPr/>
      <dgm:t>
        <a:bodyPr/>
        <a:lstStyle/>
        <a:p>
          <a:endParaRPr lang="en-US"/>
        </a:p>
      </dgm:t>
    </dgm:pt>
    <dgm:pt modelId="{129C6B20-E01E-BC43-94A0-EEE37AB1CBEB}" type="pres">
      <dgm:prSet presAssocID="{C824DD74-7978-814D-963D-04D6EACA6E51}" presName="FiveConn_2-3" presStyleLbl="fgAccFollowNode1" presStyleIdx="1" presStyleCnt="4">
        <dgm:presLayoutVars>
          <dgm:bulletEnabled val="1"/>
        </dgm:presLayoutVars>
      </dgm:prSet>
      <dgm:spPr/>
      <dgm:t>
        <a:bodyPr/>
        <a:lstStyle/>
        <a:p>
          <a:endParaRPr lang="en-US"/>
        </a:p>
      </dgm:t>
    </dgm:pt>
    <dgm:pt modelId="{A1DB4DDF-ACAC-FD44-9EC4-0B6CE6C01B14}" type="pres">
      <dgm:prSet presAssocID="{C824DD74-7978-814D-963D-04D6EACA6E51}" presName="FiveConn_3-4" presStyleLbl="fgAccFollowNode1" presStyleIdx="2" presStyleCnt="4">
        <dgm:presLayoutVars>
          <dgm:bulletEnabled val="1"/>
        </dgm:presLayoutVars>
      </dgm:prSet>
      <dgm:spPr/>
      <dgm:t>
        <a:bodyPr/>
        <a:lstStyle/>
        <a:p>
          <a:endParaRPr lang="en-US"/>
        </a:p>
      </dgm:t>
    </dgm:pt>
    <dgm:pt modelId="{FBD2BD17-9970-3E47-9C91-70A3094F26FC}" type="pres">
      <dgm:prSet presAssocID="{C824DD74-7978-814D-963D-04D6EACA6E51}" presName="FiveConn_4-5" presStyleLbl="fgAccFollowNode1" presStyleIdx="3" presStyleCnt="4">
        <dgm:presLayoutVars>
          <dgm:bulletEnabled val="1"/>
        </dgm:presLayoutVars>
      </dgm:prSet>
      <dgm:spPr/>
      <dgm:t>
        <a:bodyPr/>
        <a:lstStyle/>
        <a:p>
          <a:endParaRPr lang="en-US"/>
        </a:p>
      </dgm:t>
    </dgm:pt>
    <dgm:pt modelId="{141683EF-DA23-DE4F-A95F-2B1B8913DAA2}" type="pres">
      <dgm:prSet presAssocID="{C824DD74-7978-814D-963D-04D6EACA6E51}" presName="FiveNodes_1_text" presStyleLbl="node1" presStyleIdx="4" presStyleCnt="5">
        <dgm:presLayoutVars>
          <dgm:bulletEnabled val="1"/>
        </dgm:presLayoutVars>
      </dgm:prSet>
      <dgm:spPr/>
      <dgm:t>
        <a:bodyPr/>
        <a:lstStyle/>
        <a:p>
          <a:endParaRPr lang="en-US"/>
        </a:p>
      </dgm:t>
    </dgm:pt>
    <dgm:pt modelId="{B6D4ACD4-B8FA-C84A-A060-69DCFE485504}" type="pres">
      <dgm:prSet presAssocID="{C824DD74-7978-814D-963D-04D6EACA6E51}" presName="FiveNodes_2_text" presStyleLbl="node1" presStyleIdx="4" presStyleCnt="5">
        <dgm:presLayoutVars>
          <dgm:bulletEnabled val="1"/>
        </dgm:presLayoutVars>
      </dgm:prSet>
      <dgm:spPr/>
      <dgm:t>
        <a:bodyPr/>
        <a:lstStyle/>
        <a:p>
          <a:endParaRPr lang="en-US"/>
        </a:p>
      </dgm:t>
    </dgm:pt>
    <dgm:pt modelId="{18AE19C4-C84B-5749-8BBD-5B26733F7D5B}" type="pres">
      <dgm:prSet presAssocID="{C824DD74-7978-814D-963D-04D6EACA6E51}" presName="FiveNodes_3_text" presStyleLbl="node1" presStyleIdx="4" presStyleCnt="5">
        <dgm:presLayoutVars>
          <dgm:bulletEnabled val="1"/>
        </dgm:presLayoutVars>
      </dgm:prSet>
      <dgm:spPr/>
      <dgm:t>
        <a:bodyPr/>
        <a:lstStyle/>
        <a:p>
          <a:endParaRPr lang="en-US"/>
        </a:p>
      </dgm:t>
    </dgm:pt>
    <dgm:pt modelId="{34F6CAA6-9E66-3B4D-9BAD-928402009142}" type="pres">
      <dgm:prSet presAssocID="{C824DD74-7978-814D-963D-04D6EACA6E51}" presName="FiveNodes_4_text" presStyleLbl="node1" presStyleIdx="4" presStyleCnt="5">
        <dgm:presLayoutVars>
          <dgm:bulletEnabled val="1"/>
        </dgm:presLayoutVars>
      </dgm:prSet>
      <dgm:spPr/>
      <dgm:t>
        <a:bodyPr/>
        <a:lstStyle/>
        <a:p>
          <a:endParaRPr lang="en-US"/>
        </a:p>
      </dgm:t>
    </dgm:pt>
    <dgm:pt modelId="{377141F7-E08A-904E-927C-0596AF693A05}" type="pres">
      <dgm:prSet presAssocID="{C824DD74-7978-814D-963D-04D6EACA6E51}" presName="FiveNodes_5_text" presStyleLbl="node1" presStyleIdx="4" presStyleCnt="5">
        <dgm:presLayoutVars>
          <dgm:bulletEnabled val="1"/>
        </dgm:presLayoutVars>
      </dgm:prSet>
      <dgm:spPr/>
      <dgm:t>
        <a:bodyPr/>
        <a:lstStyle/>
        <a:p>
          <a:endParaRPr lang="en-US"/>
        </a:p>
      </dgm:t>
    </dgm:pt>
  </dgm:ptLst>
  <dgm:cxnLst>
    <dgm:cxn modelId="{2DD9B6CD-B14B-4321-9448-BADE8157C808}" type="presOf" srcId="{8C777415-0784-4EE7-8ADD-8A4C8780748F}" destId="{377141F7-E08A-904E-927C-0596AF693A05}" srcOrd="1" destOrd="0" presId="urn:microsoft.com/office/officeart/2005/8/layout/vProcess5"/>
    <dgm:cxn modelId="{B934CA62-7B90-4D6E-BCD5-2AB06FD468B4}" type="presOf" srcId="{7723C9F3-26BF-AB46-8113-C07E40CF08C0}" destId="{A1DB4DDF-ACAC-FD44-9EC4-0B6CE6C01B14}" srcOrd="0" destOrd="0" presId="urn:microsoft.com/office/officeart/2005/8/layout/vProcess5"/>
    <dgm:cxn modelId="{B72DC444-A11A-44DA-9F72-A5AF3717453B}" type="presOf" srcId="{01873F6D-CED6-5849-BA52-BA0A633F2B20}" destId="{34F6CAA6-9E66-3B4D-9BAD-928402009142}" srcOrd="1" destOrd="0" presId="urn:microsoft.com/office/officeart/2005/8/layout/vProcess5"/>
    <dgm:cxn modelId="{6EBA3A58-8907-482D-B2E3-E0B71DDB6BBE}" type="presOf" srcId="{F32BE8F4-6046-5948-9D70-1003102CDA89}" destId="{141683EF-DA23-DE4F-A95F-2B1B8913DAA2}" srcOrd="1" destOrd="1" presId="urn:microsoft.com/office/officeart/2005/8/layout/vProcess5"/>
    <dgm:cxn modelId="{A0FF5937-EDCF-4F58-A188-03567059C778}" type="presOf" srcId="{F32BE8F4-6046-5948-9D70-1003102CDA89}" destId="{74EAFD28-BF46-0042-866A-BD31AF2ABFDB}" srcOrd="0" destOrd="1" presId="urn:microsoft.com/office/officeart/2005/8/layout/vProcess5"/>
    <dgm:cxn modelId="{119C7801-0FD0-4315-9DDE-B49D5370DEF6}" type="presOf" srcId="{E3FDB52E-D2F7-4EFC-9324-EB77A02D8D38}" destId="{F4CDB4E6-94C8-EF4E-B9BF-4C322FE15236}" srcOrd="0" destOrd="2" presId="urn:microsoft.com/office/officeart/2005/8/layout/vProcess5"/>
    <dgm:cxn modelId="{B20D49D6-A079-4B24-846C-DEF3E0E69027}" type="presOf" srcId="{ED4C5218-BB38-6541-81A7-25BB22C21E9E}" destId="{B6D4ACD4-B8FA-C84A-A060-69DCFE485504}" srcOrd="1" destOrd="1" presId="urn:microsoft.com/office/officeart/2005/8/layout/vProcess5"/>
    <dgm:cxn modelId="{CF157988-92D6-44E4-942A-CD126A2DA66E}" type="presOf" srcId="{F886E5DB-54BE-4341-9E20-D40BDF325F0B}" destId="{FBD2BD17-9970-3E47-9C91-70A3094F26FC}" srcOrd="0" destOrd="0" presId="urn:microsoft.com/office/officeart/2005/8/layout/vProcess5"/>
    <dgm:cxn modelId="{56C740C9-9634-FB4E-88D2-3FD85E8C1785}" srcId="{C824DD74-7978-814D-963D-04D6EACA6E51}" destId="{01873F6D-CED6-5849-BA52-BA0A633F2B20}" srcOrd="3" destOrd="0" parTransId="{16825130-80B5-7948-BF9B-D56791883374}" sibTransId="{F886E5DB-54BE-4341-9E20-D40BDF325F0B}"/>
    <dgm:cxn modelId="{E619C093-3940-4BA0-A4C8-8E9E9B389C37}" type="presOf" srcId="{978C7B17-CD99-7C4F-ADDA-A78E63B2FB31}" destId="{9DD9C6B5-AF27-5E48-894D-F9371E0C04CF}" srcOrd="0" destOrd="1" presId="urn:microsoft.com/office/officeart/2005/8/layout/vProcess5"/>
    <dgm:cxn modelId="{5EADDFE0-323E-0F45-9512-D1BFB9230544}" srcId="{C824DD74-7978-814D-963D-04D6EACA6E51}" destId="{C1D82650-86FA-3848-8B15-00EA5E5E23E4}" srcOrd="2" destOrd="0" parTransId="{88FDC138-9626-4941-8B81-7C12EEA40F11}" sibTransId="{7723C9F3-26BF-AB46-8113-C07E40CF08C0}"/>
    <dgm:cxn modelId="{F6900868-DBFE-4579-BB5E-E90956D72137}" type="presOf" srcId="{978C7B17-CD99-7C4F-ADDA-A78E63B2FB31}" destId="{377141F7-E08A-904E-927C-0596AF693A05}" srcOrd="1" destOrd="1" presId="urn:microsoft.com/office/officeart/2005/8/layout/vProcess5"/>
    <dgm:cxn modelId="{8049CC9E-BBDB-1744-B81A-088C3D89C765}" srcId="{FB29DCED-972C-E54B-8AF6-013F19D3E100}" destId="{F32BE8F4-6046-5948-9D70-1003102CDA89}" srcOrd="0" destOrd="0" parTransId="{B4B12B64-892F-774F-8E52-0BBC8A7DD5D8}" sibTransId="{FD6869D5-8104-BE4D-95D9-2DB998C069BF}"/>
    <dgm:cxn modelId="{91A4CDD0-43AC-BE49-82C0-628703E375D5}" srcId="{C1D82650-86FA-3848-8B15-00EA5E5E23E4}" destId="{8D341F08-E1E4-2B45-8761-0337AFBAB182}" srcOrd="0" destOrd="0" parTransId="{4E653C4E-0B0E-2F4D-AB20-4C4CBF435FED}" sibTransId="{61DC9403-FB9D-3644-89D7-510F032E24CF}"/>
    <dgm:cxn modelId="{2E23A8C1-ABBE-4A5A-9CD2-C091D76E55F5}" type="presOf" srcId="{FB29DCED-972C-E54B-8AF6-013F19D3E100}" destId="{141683EF-DA23-DE4F-A95F-2B1B8913DAA2}" srcOrd="1" destOrd="0" presId="urn:microsoft.com/office/officeart/2005/8/layout/vProcess5"/>
    <dgm:cxn modelId="{E5C26316-3E54-2C43-BEB2-42FA98EB426C}" srcId="{8C777415-0784-4EE7-8ADD-8A4C8780748F}" destId="{978C7B17-CD99-7C4F-ADDA-A78E63B2FB31}" srcOrd="0" destOrd="0" parTransId="{59D412E9-8302-1E4B-88AF-F5055FA6F974}" sibTransId="{0B50CA38-9406-0646-9DF0-1C60BF99AEE6}"/>
    <dgm:cxn modelId="{2E9B3134-AB8D-2146-B416-B011A8EC4544}" srcId="{C824DD74-7978-814D-963D-04D6EACA6E51}" destId="{5AA63DD4-433B-2F4E-B59B-07509000F372}" srcOrd="1" destOrd="0" parTransId="{01AAFA7A-9C70-124C-8F10-41EA0CF1BC9C}" sibTransId="{88456832-9BFD-1446-BC26-D8A05953BBD5}"/>
    <dgm:cxn modelId="{9CA9D96E-3B7A-44B9-90C9-5B419B051A39}" type="presOf" srcId="{C1D82650-86FA-3848-8B15-00EA5E5E23E4}" destId="{F4CDB4E6-94C8-EF4E-B9BF-4C322FE15236}" srcOrd="0" destOrd="0" presId="urn:microsoft.com/office/officeart/2005/8/layout/vProcess5"/>
    <dgm:cxn modelId="{72DD3FD3-3101-4608-9095-C20F258EC565}" type="presOf" srcId="{8D341F08-E1E4-2B45-8761-0337AFBAB182}" destId="{18AE19C4-C84B-5749-8BBD-5B26733F7D5B}" srcOrd="1" destOrd="1" presId="urn:microsoft.com/office/officeart/2005/8/layout/vProcess5"/>
    <dgm:cxn modelId="{88A32E39-4067-4B14-A185-CC1C16EF3E19}" type="presOf" srcId="{8C777415-0784-4EE7-8ADD-8A4C8780748F}" destId="{9DD9C6B5-AF27-5E48-894D-F9371E0C04CF}" srcOrd="0" destOrd="0" presId="urn:microsoft.com/office/officeart/2005/8/layout/vProcess5"/>
    <dgm:cxn modelId="{6DC54686-853E-4AA0-ACAC-D61BFA389D2D}" type="presOf" srcId="{C1D82650-86FA-3848-8B15-00EA5E5E23E4}" destId="{18AE19C4-C84B-5749-8BBD-5B26733F7D5B}" srcOrd="1" destOrd="0" presId="urn:microsoft.com/office/officeart/2005/8/layout/vProcess5"/>
    <dgm:cxn modelId="{E8547EA2-BFBD-D94A-8EE5-FB0EB932DD9B}" srcId="{C824DD74-7978-814D-963D-04D6EACA6E51}" destId="{FB29DCED-972C-E54B-8AF6-013F19D3E100}" srcOrd="0" destOrd="0" parTransId="{4D73CC7A-AC5B-4C42-BA20-9D268B0B59E2}" sibTransId="{99570051-7D33-B743-9C26-9B9B3B2A3409}"/>
    <dgm:cxn modelId="{4803FAED-EC16-414F-977C-0F7585C632D9}" type="presOf" srcId="{5AA63DD4-433B-2F4E-B59B-07509000F372}" destId="{03022D00-840D-4E49-834D-F545C4CB5C7D}" srcOrd="0" destOrd="0" presId="urn:microsoft.com/office/officeart/2005/8/layout/vProcess5"/>
    <dgm:cxn modelId="{77B1C886-1E70-4C40-A2E9-DB5CE8658858}" type="presOf" srcId="{C824DD74-7978-814D-963D-04D6EACA6E51}" destId="{043BB340-E9F8-0E49-A93F-FF7B7EEC6AFB}" srcOrd="0" destOrd="0" presId="urn:microsoft.com/office/officeart/2005/8/layout/vProcess5"/>
    <dgm:cxn modelId="{086997EA-2AA6-47F6-86F9-5D9276AD2F5B}" type="presOf" srcId="{FB29DCED-972C-E54B-8AF6-013F19D3E100}" destId="{74EAFD28-BF46-0042-866A-BD31AF2ABFDB}" srcOrd="0" destOrd="0" presId="urn:microsoft.com/office/officeart/2005/8/layout/vProcess5"/>
    <dgm:cxn modelId="{052A6B4C-FBB6-4200-809E-61338D9551B6}" srcId="{C1D82650-86FA-3848-8B15-00EA5E5E23E4}" destId="{E3FDB52E-D2F7-4EFC-9324-EB77A02D8D38}" srcOrd="1" destOrd="0" parTransId="{DECFE0F5-B909-43A6-8DBF-314A7F025BE9}" sibTransId="{D771525F-DD72-4CE9-9061-578AC2C487CA}"/>
    <dgm:cxn modelId="{E7830E8F-6ECF-4E3F-BEE2-84EB2C10974D}" type="presOf" srcId="{8D341F08-E1E4-2B45-8761-0337AFBAB182}" destId="{F4CDB4E6-94C8-EF4E-B9BF-4C322FE15236}" srcOrd="0" destOrd="1" presId="urn:microsoft.com/office/officeart/2005/8/layout/vProcess5"/>
    <dgm:cxn modelId="{87BE16DF-B537-9846-B66F-378E485F1159}" srcId="{C824DD74-7978-814D-963D-04D6EACA6E51}" destId="{94E7D810-9B79-A846-A93A-ABA0013E52B0}" srcOrd="5" destOrd="0" parTransId="{6CD7AECC-9D07-3847-ADBD-2974C09485C6}" sibTransId="{1D929E93-0273-A148-BDE8-3923ABF8A793}"/>
    <dgm:cxn modelId="{0C8F5F63-CE94-4AAB-B2E6-4140CCA3CEBB}" type="presOf" srcId="{99570051-7D33-B743-9C26-9B9B3B2A3409}" destId="{236B855E-04FC-E441-80CE-B84EA2946A6A}" srcOrd="0" destOrd="0" presId="urn:microsoft.com/office/officeart/2005/8/layout/vProcess5"/>
    <dgm:cxn modelId="{CF24DF4F-E428-4675-AEAD-2D136AE37AA3}" type="presOf" srcId="{88456832-9BFD-1446-BC26-D8A05953BBD5}" destId="{129C6B20-E01E-BC43-94A0-EEE37AB1CBEB}" srcOrd="0" destOrd="0" presId="urn:microsoft.com/office/officeart/2005/8/layout/vProcess5"/>
    <dgm:cxn modelId="{D9E59C66-D935-494B-B17A-FCB8D1150943}" type="presOf" srcId="{5AA63DD4-433B-2F4E-B59B-07509000F372}" destId="{B6D4ACD4-B8FA-C84A-A060-69DCFE485504}" srcOrd="1" destOrd="0" presId="urn:microsoft.com/office/officeart/2005/8/layout/vProcess5"/>
    <dgm:cxn modelId="{F1CBF810-3F19-4506-8113-6504DC5189FE}" type="presOf" srcId="{01873F6D-CED6-5849-BA52-BA0A633F2B20}" destId="{63C5A333-09E6-E94D-9EE2-C5EA8ADF517D}" srcOrd="0" destOrd="0" presId="urn:microsoft.com/office/officeart/2005/8/layout/vProcess5"/>
    <dgm:cxn modelId="{3B664148-FBB5-41D3-9EAC-447F81FA6917}" type="presOf" srcId="{E3FDB52E-D2F7-4EFC-9324-EB77A02D8D38}" destId="{18AE19C4-C84B-5749-8BBD-5B26733F7D5B}" srcOrd="1" destOrd="2" presId="urn:microsoft.com/office/officeart/2005/8/layout/vProcess5"/>
    <dgm:cxn modelId="{C6D70786-C8EA-8D49-9B13-9DABA39C8769}" srcId="{5AA63DD4-433B-2F4E-B59B-07509000F372}" destId="{ED4C5218-BB38-6541-81A7-25BB22C21E9E}" srcOrd="0" destOrd="0" parTransId="{CC54B950-89D8-7844-8132-25242CCE7475}" sibTransId="{93073473-9066-0D49-B83B-033423177B35}"/>
    <dgm:cxn modelId="{28D98529-9C03-4BA9-9C82-09F826201465}" type="presOf" srcId="{ED4C5218-BB38-6541-81A7-25BB22C21E9E}" destId="{03022D00-840D-4E49-834D-F545C4CB5C7D}" srcOrd="0" destOrd="1" presId="urn:microsoft.com/office/officeart/2005/8/layout/vProcess5"/>
    <dgm:cxn modelId="{D609BA09-4ED8-4584-9A92-74E741BA1645}" srcId="{C824DD74-7978-814D-963D-04D6EACA6E51}" destId="{8C777415-0784-4EE7-8ADD-8A4C8780748F}" srcOrd="4" destOrd="0" parTransId="{4FD91D90-9ACF-4549-8E85-5B038E3F8E11}" sibTransId="{0E50AD06-CE7A-40A9-9017-7BE9012BAC65}"/>
    <dgm:cxn modelId="{BBBAAB64-DE07-4957-8249-6887633B2299}" type="presParOf" srcId="{043BB340-E9F8-0E49-A93F-FF7B7EEC6AFB}" destId="{380636F0-E2F7-FD40-BA94-569BFF58976D}" srcOrd="0" destOrd="0" presId="urn:microsoft.com/office/officeart/2005/8/layout/vProcess5"/>
    <dgm:cxn modelId="{9C88BD7A-B86E-442F-9B6D-B22C6951E62C}" type="presParOf" srcId="{043BB340-E9F8-0E49-A93F-FF7B7EEC6AFB}" destId="{74EAFD28-BF46-0042-866A-BD31AF2ABFDB}" srcOrd="1" destOrd="0" presId="urn:microsoft.com/office/officeart/2005/8/layout/vProcess5"/>
    <dgm:cxn modelId="{B320E471-079A-4473-8584-0DB0AF5BE934}" type="presParOf" srcId="{043BB340-E9F8-0E49-A93F-FF7B7EEC6AFB}" destId="{03022D00-840D-4E49-834D-F545C4CB5C7D}" srcOrd="2" destOrd="0" presId="urn:microsoft.com/office/officeart/2005/8/layout/vProcess5"/>
    <dgm:cxn modelId="{9E198BC6-C25E-4ABC-8AC5-9CDFF255229B}" type="presParOf" srcId="{043BB340-E9F8-0E49-A93F-FF7B7EEC6AFB}" destId="{F4CDB4E6-94C8-EF4E-B9BF-4C322FE15236}" srcOrd="3" destOrd="0" presId="urn:microsoft.com/office/officeart/2005/8/layout/vProcess5"/>
    <dgm:cxn modelId="{ECC48B9B-DF39-43F1-A778-DBB13B4FC671}" type="presParOf" srcId="{043BB340-E9F8-0E49-A93F-FF7B7EEC6AFB}" destId="{63C5A333-09E6-E94D-9EE2-C5EA8ADF517D}" srcOrd="4" destOrd="0" presId="urn:microsoft.com/office/officeart/2005/8/layout/vProcess5"/>
    <dgm:cxn modelId="{F9358CFC-8BF9-4D9D-AA25-897F09A13A84}" type="presParOf" srcId="{043BB340-E9F8-0E49-A93F-FF7B7EEC6AFB}" destId="{9DD9C6B5-AF27-5E48-894D-F9371E0C04CF}" srcOrd="5" destOrd="0" presId="urn:microsoft.com/office/officeart/2005/8/layout/vProcess5"/>
    <dgm:cxn modelId="{C65770B9-5E59-4CF8-8E14-DE1D94FB0D54}" type="presParOf" srcId="{043BB340-E9F8-0E49-A93F-FF7B7EEC6AFB}" destId="{236B855E-04FC-E441-80CE-B84EA2946A6A}" srcOrd="6" destOrd="0" presId="urn:microsoft.com/office/officeart/2005/8/layout/vProcess5"/>
    <dgm:cxn modelId="{A20756CB-984C-475A-B397-5DC1037A9410}" type="presParOf" srcId="{043BB340-E9F8-0E49-A93F-FF7B7EEC6AFB}" destId="{129C6B20-E01E-BC43-94A0-EEE37AB1CBEB}" srcOrd="7" destOrd="0" presId="urn:microsoft.com/office/officeart/2005/8/layout/vProcess5"/>
    <dgm:cxn modelId="{C70CE1FF-F655-4E4C-BE64-3090A294F8FC}" type="presParOf" srcId="{043BB340-E9F8-0E49-A93F-FF7B7EEC6AFB}" destId="{A1DB4DDF-ACAC-FD44-9EC4-0B6CE6C01B14}" srcOrd="8" destOrd="0" presId="urn:microsoft.com/office/officeart/2005/8/layout/vProcess5"/>
    <dgm:cxn modelId="{6A9A9545-4106-45C9-9F46-02A9DA8DD8CB}" type="presParOf" srcId="{043BB340-E9F8-0E49-A93F-FF7B7EEC6AFB}" destId="{FBD2BD17-9970-3E47-9C91-70A3094F26FC}" srcOrd="9" destOrd="0" presId="urn:microsoft.com/office/officeart/2005/8/layout/vProcess5"/>
    <dgm:cxn modelId="{A40C299A-894D-4C6B-9A44-71333D2CD2D5}" type="presParOf" srcId="{043BB340-E9F8-0E49-A93F-FF7B7EEC6AFB}" destId="{141683EF-DA23-DE4F-A95F-2B1B8913DAA2}" srcOrd="10" destOrd="0" presId="urn:microsoft.com/office/officeart/2005/8/layout/vProcess5"/>
    <dgm:cxn modelId="{4CE89B52-622E-4358-A5C7-59CBD80E1F2D}" type="presParOf" srcId="{043BB340-E9F8-0E49-A93F-FF7B7EEC6AFB}" destId="{B6D4ACD4-B8FA-C84A-A060-69DCFE485504}" srcOrd="11" destOrd="0" presId="urn:microsoft.com/office/officeart/2005/8/layout/vProcess5"/>
    <dgm:cxn modelId="{F4283D51-03B1-4B00-BC3C-2C369373A622}" type="presParOf" srcId="{043BB340-E9F8-0E49-A93F-FF7B7EEC6AFB}" destId="{18AE19C4-C84B-5749-8BBD-5B26733F7D5B}" srcOrd="12" destOrd="0" presId="urn:microsoft.com/office/officeart/2005/8/layout/vProcess5"/>
    <dgm:cxn modelId="{BF059FEA-9FB5-41D2-9138-8C12DA26D944}" type="presParOf" srcId="{043BB340-E9F8-0E49-A93F-FF7B7EEC6AFB}" destId="{34F6CAA6-9E66-3B4D-9BAD-928402009142}" srcOrd="13" destOrd="0" presId="urn:microsoft.com/office/officeart/2005/8/layout/vProcess5"/>
    <dgm:cxn modelId="{15A65195-735F-43AB-9540-DD39F59ECE4F}" type="presParOf" srcId="{043BB340-E9F8-0E49-A93F-FF7B7EEC6AFB}" destId="{377141F7-E08A-904E-927C-0596AF693A0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066954-6742-7441-ACB2-7CFC479973D4}"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609198C4-9A80-F143-B80B-D60D5BA42B37}">
      <dgm:prSet phldrT="[Text]"/>
      <dgm:spPr/>
      <dgm:t>
        <a:bodyPr/>
        <a:lstStyle/>
        <a:p>
          <a:r>
            <a:rPr lang="en-US" dirty="0" smtClean="0"/>
            <a:t>Hydralazine 5 or 10 mg IV over 2 minutes</a:t>
          </a:r>
          <a:endParaRPr lang="en-US" dirty="0"/>
        </a:p>
      </dgm:t>
    </dgm:pt>
    <dgm:pt modelId="{9DBB734C-FA24-9046-9B24-46DD8C02B99F}" type="parTrans" cxnId="{18D6C42F-9EA3-0045-9FE8-E0055F396CBE}">
      <dgm:prSet/>
      <dgm:spPr/>
      <dgm:t>
        <a:bodyPr/>
        <a:lstStyle/>
        <a:p>
          <a:endParaRPr lang="en-US"/>
        </a:p>
      </dgm:t>
    </dgm:pt>
    <dgm:pt modelId="{5E2544F7-6498-A54E-95AE-C9287975CF42}" type="sibTrans" cxnId="{18D6C42F-9EA3-0045-9FE8-E0055F396CBE}">
      <dgm:prSet/>
      <dgm:spPr/>
      <dgm:t>
        <a:bodyPr/>
        <a:lstStyle/>
        <a:p>
          <a:endParaRPr lang="en-US"/>
        </a:p>
      </dgm:t>
    </dgm:pt>
    <dgm:pt modelId="{52188D9B-DA70-F745-B266-BC4E67FB7F48}">
      <dgm:prSet phldrT="[Text]"/>
      <dgm:spPr/>
      <dgm:t>
        <a:bodyPr/>
        <a:lstStyle/>
        <a:p>
          <a:r>
            <a:rPr lang="en-US" dirty="0" smtClean="0"/>
            <a:t>Recheck in 20 min</a:t>
          </a:r>
          <a:endParaRPr lang="en-US" dirty="0"/>
        </a:p>
      </dgm:t>
    </dgm:pt>
    <dgm:pt modelId="{FE76DE85-ADF8-8B4E-9311-76C76C158A19}" type="parTrans" cxnId="{E9FECB3D-EF40-7143-B95D-E7DA3E1A68F1}">
      <dgm:prSet/>
      <dgm:spPr/>
      <dgm:t>
        <a:bodyPr/>
        <a:lstStyle/>
        <a:p>
          <a:endParaRPr lang="en-US"/>
        </a:p>
      </dgm:t>
    </dgm:pt>
    <dgm:pt modelId="{9894CB64-8CC0-9149-B6FA-8BBCF2055BFB}" type="sibTrans" cxnId="{E9FECB3D-EF40-7143-B95D-E7DA3E1A68F1}">
      <dgm:prSet/>
      <dgm:spPr/>
      <dgm:t>
        <a:bodyPr/>
        <a:lstStyle/>
        <a:p>
          <a:endParaRPr lang="en-US"/>
        </a:p>
      </dgm:t>
    </dgm:pt>
    <dgm:pt modelId="{776908EE-EE2F-244A-BD6F-E0E43E8098AF}">
      <dgm:prSet phldrT="[Text]"/>
      <dgm:spPr/>
      <dgm:t>
        <a:bodyPr/>
        <a:lstStyle/>
        <a:p>
          <a:r>
            <a:rPr lang="en-US" dirty="0" smtClean="0"/>
            <a:t>If still elevated, hydralazine 10 mg IV over 2 min</a:t>
          </a:r>
          <a:endParaRPr lang="en-US" dirty="0"/>
        </a:p>
      </dgm:t>
    </dgm:pt>
    <dgm:pt modelId="{AB8184AC-B813-C649-B797-8C022756F5E6}" type="parTrans" cxnId="{B32AF287-BEE0-E34D-AF6C-F8BFE41446A2}">
      <dgm:prSet/>
      <dgm:spPr/>
      <dgm:t>
        <a:bodyPr/>
        <a:lstStyle/>
        <a:p>
          <a:endParaRPr lang="en-US"/>
        </a:p>
      </dgm:t>
    </dgm:pt>
    <dgm:pt modelId="{0B616B32-88BD-0142-BBF8-ECED796EBC36}" type="sibTrans" cxnId="{B32AF287-BEE0-E34D-AF6C-F8BFE41446A2}">
      <dgm:prSet/>
      <dgm:spPr/>
      <dgm:t>
        <a:bodyPr/>
        <a:lstStyle/>
        <a:p>
          <a:endParaRPr lang="en-US"/>
        </a:p>
      </dgm:t>
    </dgm:pt>
    <dgm:pt modelId="{8517AF28-CD34-1C42-922D-E0E60D6F8E3E}">
      <dgm:prSet/>
      <dgm:spPr/>
      <dgm:t>
        <a:bodyPr/>
        <a:lstStyle/>
        <a:p>
          <a:r>
            <a:rPr lang="en-US" dirty="0" smtClean="0"/>
            <a:t>Recheck 20 min</a:t>
          </a:r>
          <a:endParaRPr lang="en-US" dirty="0"/>
        </a:p>
      </dgm:t>
    </dgm:pt>
    <dgm:pt modelId="{664C5DA1-1582-C842-A482-F2A2008F5423}" type="parTrans" cxnId="{2E4D4535-F56A-B743-83B3-DA27413EEFE3}">
      <dgm:prSet/>
      <dgm:spPr/>
      <dgm:t>
        <a:bodyPr/>
        <a:lstStyle/>
        <a:p>
          <a:endParaRPr lang="en-US"/>
        </a:p>
      </dgm:t>
    </dgm:pt>
    <dgm:pt modelId="{6427EE2A-5A09-4547-BD3B-A3177D134024}" type="sibTrans" cxnId="{2E4D4535-F56A-B743-83B3-DA27413EEFE3}">
      <dgm:prSet/>
      <dgm:spPr/>
      <dgm:t>
        <a:bodyPr/>
        <a:lstStyle/>
        <a:p>
          <a:endParaRPr lang="en-US"/>
        </a:p>
      </dgm:t>
    </dgm:pt>
    <dgm:pt modelId="{9E3BAB89-A24B-0848-84C9-2EF0DFA39DF1}">
      <dgm:prSet/>
      <dgm:spPr/>
      <dgm:t>
        <a:bodyPr/>
        <a:lstStyle/>
        <a:p>
          <a:r>
            <a:rPr lang="en-US" dirty="0" smtClean="0"/>
            <a:t>If still elevated, labetalol 20 mg IV over 2 min</a:t>
          </a:r>
          <a:endParaRPr lang="en-US" dirty="0"/>
        </a:p>
      </dgm:t>
    </dgm:pt>
    <dgm:pt modelId="{4F037FDD-FF64-9040-B4EC-F2050AAC0939}" type="parTrans" cxnId="{E1489E16-90C2-554F-9E01-B53CF396D52A}">
      <dgm:prSet/>
      <dgm:spPr/>
      <dgm:t>
        <a:bodyPr/>
        <a:lstStyle/>
        <a:p>
          <a:endParaRPr lang="en-US"/>
        </a:p>
      </dgm:t>
    </dgm:pt>
    <dgm:pt modelId="{DF721CD6-932A-FE4D-945C-30310AFEE1F0}" type="sibTrans" cxnId="{E1489E16-90C2-554F-9E01-B53CF396D52A}">
      <dgm:prSet/>
      <dgm:spPr/>
      <dgm:t>
        <a:bodyPr/>
        <a:lstStyle/>
        <a:p>
          <a:endParaRPr lang="en-US"/>
        </a:p>
      </dgm:t>
    </dgm:pt>
    <dgm:pt modelId="{223842D7-0DD6-B840-A61A-C198F155466D}">
      <dgm:prSet/>
      <dgm:spPr/>
      <dgm:t>
        <a:bodyPr/>
        <a:lstStyle/>
        <a:p>
          <a:r>
            <a:rPr lang="en-US" dirty="0" smtClean="0"/>
            <a:t>Recheck in 10 min</a:t>
          </a:r>
          <a:endParaRPr lang="en-US" dirty="0"/>
        </a:p>
      </dgm:t>
    </dgm:pt>
    <dgm:pt modelId="{3B535BF6-7133-864A-AE28-D38ADDF3246E}" type="parTrans" cxnId="{737594F5-24D6-1B44-B228-9DA68352B33C}">
      <dgm:prSet/>
      <dgm:spPr/>
      <dgm:t>
        <a:bodyPr/>
        <a:lstStyle/>
        <a:p>
          <a:endParaRPr lang="en-US"/>
        </a:p>
      </dgm:t>
    </dgm:pt>
    <dgm:pt modelId="{DC07A300-5895-D449-B495-457A3C0DFBD1}" type="sibTrans" cxnId="{737594F5-24D6-1B44-B228-9DA68352B33C}">
      <dgm:prSet/>
      <dgm:spPr/>
      <dgm:t>
        <a:bodyPr/>
        <a:lstStyle/>
        <a:p>
          <a:endParaRPr lang="en-US"/>
        </a:p>
      </dgm:t>
    </dgm:pt>
    <dgm:pt modelId="{90D3C7BF-9BE5-9540-9D82-BB71E29742EF}">
      <dgm:prSet/>
      <dgm:spPr/>
      <dgm:t>
        <a:bodyPr/>
        <a:lstStyle/>
        <a:p>
          <a:r>
            <a:rPr lang="en-US" dirty="0" smtClean="0"/>
            <a:t>If still elevated, labetalol 40 mg IV over 2 min</a:t>
          </a:r>
          <a:endParaRPr lang="en-US" dirty="0"/>
        </a:p>
      </dgm:t>
    </dgm:pt>
    <dgm:pt modelId="{E9C80CD4-296A-874F-B189-80AACD7E1119}" type="parTrans" cxnId="{0A0F1DB8-E991-014A-B264-32D1F8F13B3B}">
      <dgm:prSet/>
      <dgm:spPr/>
      <dgm:t>
        <a:bodyPr/>
        <a:lstStyle/>
        <a:p>
          <a:endParaRPr lang="en-US"/>
        </a:p>
      </dgm:t>
    </dgm:pt>
    <dgm:pt modelId="{4A228B98-0B8C-0642-8AE7-9BFA2CC99690}" type="sibTrans" cxnId="{0A0F1DB8-E991-014A-B264-32D1F8F13B3B}">
      <dgm:prSet/>
      <dgm:spPr/>
      <dgm:t>
        <a:bodyPr/>
        <a:lstStyle/>
        <a:p>
          <a:endParaRPr lang="en-US"/>
        </a:p>
      </dgm:t>
    </dgm:pt>
    <dgm:pt modelId="{30489C83-54F1-CE4B-B6DA-518CE17D8036}">
      <dgm:prSet/>
      <dgm:spPr/>
      <dgm:t>
        <a:bodyPr/>
        <a:lstStyle/>
        <a:p>
          <a:r>
            <a:rPr lang="en-US" dirty="0" smtClean="0"/>
            <a:t>Emergency consults: MFM and anesthesia</a:t>
          </a:r>
          <a:endParaRPr lang="en-US" dirty="0"/>
        </a:p>
      </dgm:t>
    </dgm:pt>
    <dgm:pt modelId="{5B47D269-37FD-6047-8DCC-2B9799555E39}" type="parTrans" cxnId="{52D27D75-1A41-B946-8A9C-BC7001C3870A}">
      <dgm:prSet/>
      <dgm:spPr/>
      <dgm:t>
        <a:bodyPr/>
        <a:lstStyle/>
        <a:p>
          <a:endParaRPr lang="en-US"/>
        </a:p>
      </dgm:t>
    </dgm:pt>
    <dgm:pt modelId="{A0AC238A-2B05-D248-B7E0-25916F70A933}" type="sibTrans" cxnId="{52D27D75-1A41-B946-8A9C-BC7001C3870A}">
      <dgm:prSet/>
      <dgm:spPr/>
      <dgm:t>
        <a:bodyPr/>
        <a:lstStyle/>
        <a:p>
          <a:endParaRPr lang="en-US"/>
        </a:p>
      </dgm:t>
    </dgm:pt>
    <dgm:pt modelId="{1A7BD14D-A3C9-B747-B67D-24C4491AFF03}" type="pres">
      <dgm:prSet presAssocID="{E8066954-6742-7441-ACB2-7CFC479973D4}" presName="outerComposite" presStyleCnt="0">
        <dgm:presLayoutVars>
          <dgm:chMax val="5"/>
          <dgm:dir/>
          <dgm:resizeHandles val="exact"/>
        </dgm:presLayoutVars>
      </dgm:prSet>
      <dgm:spPr/>
      <dgm:t>
        <a:bodyPr/>
        <a:lstStyle/>
        <a:p>
          <a:endParaRPr lang="en-US"/>
        </a:p>
      </dgm:t>
    </dgm:pt>
    <dgm:pt modelId="{67A2B966-B7D8-594C-990A-35C56D9BC246}" type="pres">
      <dgm:prSet presAssocID="{E8066954-6742-7441-ACB2-7CFC479973D4}" presName="dummyMaxCanvas" presStyleCnt="0">
        <dgm:presLayoutVars/>
      </dgm:prSet>
      <dgm:spPr/>
      <dgm:t>
        <a:bodyPr/>
        <a:lstStyle/>
        <a:p>
          <a:endParaRPr lang="en-US"/>
        </a:p>
      </dgm:t>
    </dgm:pt>
    <dgm:pt modelId="{835DDAA6-8EAD-2B4B-91E7-A4DA5956FE69}" type="pres">
      <dgm:prSet presAssocID="{E8066954-6742-7441-ACB2-7CFC479973D4}" presName="FourNodes_1" presStyleLbl="node1" presStyleIdx="0" presStyleCnt="4">
        <dgm:presLayoutVars>
          <dgm:bulletEnabled val="1"/>
        </dgm:presLayoutVars>
      </dgm:prSet>
      <dgm:spPr/>
      <dgm:t>
        <a:bodyPr/>
        <a:lstStyle/>
        <a:p>
          <a:endParaRPr lang="en-US"/>
        </a:p>
      </dgm:t>
    </dgm:pt>
    <dgm:pt modelId="{F607F104-DAFD-1F47-96F3-956291A36AE5}" type="pres">
      <dgm:prSet presAssocID="{E8066954-6742-7441-ACB2-7CFC479973D4}" presName="FourNodes_2" presStyleLbl="node1" presStyleIdx="1" presStyleCnt="4">
        <dgm:presLayoutVars>
          <dgm:bulletEnabled val="1"/>
        </dgm:presLayoutVars>
      </dgm:prSet>
      <dgm:spPr/>
      <dgm:t>
        <a:bodyPr/>
        <a:lstStyle/>
        <a:p>
          <a:endParaRPr lang="en-US"/>
        </a:p>
      </dgm:t>
    </dgm:pt>
    <dgm:pt modelId="{1D55B33C-795A-2A47-9A3F-AFFC91C8328C}" type="pres">
      <dgm:prSet presAssocID="{E8066954-6742-7441-ACB2-7CFC479973D4}" presName="FourNodes_3" presStyleLbl="node1" presStyleIdx="2" presStyleCnt="4">
        <dgm:presLayoutVars>
          <dgm:bulletEnabled val="1"/>
        </dgm:presLayoutVars>
      </dgm:prSet>
      <dgm:spPr/>
      <dgm:t>
        <a:bodyPr/>
        <a:lstStyle/>
        <a:p>
          <a:endParaRPr lang="en-US"/>
        </a:p>
      </dgm:t>
    </dgm:pt>
    <dgm:pt modelId="{6C631A1E-3C69-9F48-876D-54B12149E791}" type="pres">
      <dgm:prSet presAssocID="{E8066954-6742-7441-ACB2-7CFC479973D4}" presName="FourNodes_4" presStyleLbl="node1" presStyleIdx="3" presStyleCnt="4">
        <dgm:presLayoutVars>
          <dgm:bulletEnabled val="1"/>
        </dgm:presLayoutVars>
      </dgm:prSet>
      <dgm:spPr/>
      <dgm:t>
        <a:bodyPr/>
        <a:lstStyle/>
        <a:p>
          <a:endParaRPr lang="en-US"/>
        </a:p>
      </dgm:t>
    </dgm:pt>
    <dgm:pt modelId="{D4594991-8AD7-6C48-BDD2-A8B706044614}" type="pres">
      <dgm:prSet presAssocID="{E8066954-6742-7441-ACB2-7CFC479973D4}" presName="FourConn_1-2" presStyleLbl="fgAccFollowNode1" presStyleIdx="0" presStyleCnt="3">
        <dgm:presLayoutVars>
          <dgm:bulletEnabled val="1"/>
        </dgm:presLayoutVars>
      </dgm:prSet>
      <dgm:spPr/>
      <dgm:t>
        <a:bodyPr/>
        <a:lstStyle/>
        <a:p>
          <a:endParaRPr lang="en-US"/>
        </a:p>
      </dgm:t>
    </dgm:pt>
    <dgm:pt modelId="{807C254C-2B2C-6842-B4ED-0774D43B5EB1}" type="pres">
      <dgm:prSet presAssocID="{E8066954-6742-7441-ACB2-7CFC479973D4}" presName="FourConn_2-3" presStyleLbl="fgAccFollowNode1" presStyleIdx="1" presStyleCnt="3">
        <dgm:presLayoutVars>
          <dgm:bulletEnabled val="1"/>
        </dgm:presLayoutVars>
      </dgm:prSet>
      <dgm:spPr/>
      <dgm:t>
        <a:bodyPr/>
        <a:lstStyle/>
        <a:p>
          <a:endParaRPr lang="en-US"/>
        </a:p>
      </dgm:t>
    </dgm:pt>
    <dgm:pt modelId="{81475CD2-4909-7247-B2C3-F44A1292B20E}" type="pres">
      <dgm:prSet presAssocID="{E8066954-6742-7441-ACB2-7CFC479973D4}" presName="FourConn_3-4" presStyleLbl="fgAccFollowNode1" presStyleIdx="2" presStyleCnt="3">
        <dgm:presLayoutVars>
          <dgm:bulletEnabled val="1"/>
        </dgm:presLayoutVars>
      </dgm:prSet>
      <dgm:spPr/>
      <dgm:t>
        <a:bodyPr/>
        <a:lstStyle/>
        <a:p>
          <a:endParaRPr lang="en-US"/>
        </a:p>
      </dgm:t>
    </dgm:pt>
    <dgm:pt modelId="{27EC23F6-7F5D-7044-B51F-EF7A3E942859}" type="pres">
      <dgm:prSet presAssocID="{E8066954-6742-7441-ACB2-7CFC479973D4}" presName="FourNodes_1_text" presStyleLbl="node1" presStyleIdx="3" presStyleCnt="4">
        <dgm:presLayoutVars>
          <dgm:bulletEnabled val="1"/>
        </dgm:presLayoutVars>
      </dgm:prSet>
      <dgm:spPr/>
      <dgm:t>
        <a:bodyPr/>
        <a:lstStyle/>
        <a:p>
          <a:endParaRPr lang="en-US"/>
        </a:p>
      </dgm:t>
    </dgm:pt>
    <dgm:pt modelId="{13A5B278-3EF0-6649-A43F-859001373C00}" type="pres">
      <dgm:prSet presAssocID="{E8066954-6742-7441-ACB2-7CFC479973D4}" presName="FourNodes_2_text" presStyleLbl="node1" presStyleIdx="3" presStyleCnt="4">
        <dgm:presLayoutVars>
          <dgm:bulletEnabled val="1"/>
        </dgm:presLayoutVars>
      </dgm:prSet>
      <dgm:spPr/>
      <dgm:t>
        <a:bodyPr/>
        <a:lstStyle/>
        <a:p>
          <a:endParaRPr lang="en-US"/>
        </a:p>
      </dgm:t>
    </dgm:pt>
    <dgm:pt modelId="{DD1A9BF3-E82F-7C4E-B627-611753F84866}" type="pres">
      <dgm:prSet presAssocID="{E8066954-6742-7441-ACB2-7CFC479973D4}" presName="FourNodes_3_text" presStyleLbl="node1" presStyleIdx="3" presStyleCnt="4">
        <dgm:presLayoutVars>
          <dgm:bulletEnabled val="1"/>
        </dgm:presLayoutVars>
      </dgm:prSet>
      <dgm:spPr/>
      <dgm:t>
        <a:bodyPr/>
        <a:lstStyle/>
        <a:p>
          <a:endParaRPr lang="en-US"/>
        </a:p>
      </dgm:t>
    </dgm:pt>
    <dgm:pt modelId="{AF29C7A0-460A-5C42-8B06-48CFD9856CDA}" type="pres">
      <dgm:prSet presAssocID="{E8066954-6742-7441-ACB2-7CFC479973D4}" presName="FourNodes_4_text" presStyleLbl="node1" presStyleIdx="3" presStyleCnt="4">
        <dgm:presLayoutVars>
          <dgm:bulletEnabled val="1"/>
        </dgm:presLayoutVars>
      </dgm:prSet>
      <dgm:spPr/>
      <dgm:t>
        <a:bodyPr/>
        <a:lstStyle/>
        <a:p>
          <a:endParaRPr lang="en-US"/>
        </a:p>
      </dgm:t>
    </dgm:pt>
  </dgm:ptLst>
  <dgm:cxnLst>
    <dgm:cxn modelId="{17D64C0B-8C57-483B-87C1-6D78A4FE6CDF}" type="presOf" srcId="{90D3C7BF-9BE5-9540-9D82-BB71E29742EF}" destId="{AF29C7A0-460A-5C42-8B06-48CFD9856CDA}" srcOrd="1" destOrd="0" presId="urn:microsoft.com/office/officeart/2005/8/layout/vProcess5"/>
    <dgm:cxn modelId="{E9FECB3D-EF40-7143-B95D-E7DA3E1A68F1}" srcId="{609198C4-9A80-F143-B80B-D60D5BA42B37}" destId="{52188D9B-DA70-F745-B266-BC4E67FB7F48}" srcOrd="0" destOrd="0" parTransId="{FE76DE85-ADF8-8B4E-9311-76C76C158A19}" sibTransId="{9894CB64-8CC0-9149-B6FA-8BBCF2055BFB}"/>
    <dgm:cxn modelId="{52D27D75-1A41-B946-8A9C-BC7001C3870A}" srcId="{90D3C7BF-9BE5-9540-9D82-BB71E29742EF}" destId="{30489C83-54F1-CE4B-B6DA-518CE17D8036}" srcOrd="0" destOrd="0" parTransId="{5B47D269-37FD-6047-8DCC-2B9799555E39}" sibTransId="{A0AC238A-2B05-D248-B7E0-25916F70A933}"/>
    <dgm:cxn modelId="{FC94D754-BF15-42D4-BE0C-898C5783C4EC}" type="presOf" srcId="{8517AF28-CD34-1C42-922D-E0E60D6F8E3E}" destId="{F607F104-DAFD-1F47-96F3-956291A36AE5}" srcOrd="0" destOrd="1" presId="urn:microsoft.com/office/officeart/2005/8/layout/vProcess5"/>
    <dgm:cxn modelId="{EE1C3EB7-9780-4143-99C9-32C36980872D}" type="presOf" srcId="{52188D9B-DA70-F745-B266-BC4E67FB7F48}" destId="{835DDAA6-8EAD-2B4B-91E7-A4DA5956FE69}" srcOrd="0" destOrd="1" presId="urn:microsoft.com/office/officeart/2005/8/layout/vProcess5"/>
    <dgm:cxn modelId="{14745CBC-CF9D-497C-82CF-FA9ADBCC6A41}" type="presOf" srcId="{9E3BAB89-A24B-0848-84C9-2EF0DFA39DF1}" destId="{1D55B33C-795A-2A47-9A3F-AFFC91C8328C}" srcOrd="0" destOrd="0" presId="urn:microsoft.com/office/officeart/2005/8/layout/vProcess5"/>
    <dgm:cxn modelId="{25D0F5FC-5986-4E77-B5B0-BD111E7D885C}" type="presOf" srcId="{776908EE-EE2F-244A-BD6F-E0E43E8098AF}" destId="{F607F104-DAFD-1F47-96F3-956291A36AE5}" srcOrd="0" destOrd="0" presId="urn:microsoft.com/office/officeart/2005/8/layout/vProcess5"/>
    <dgm:cxn modelId="{227F78A3-212B-4FEE-A28B-2895B2D9AE80}" type="presOf" srcId="{0B616B32-88BD-0142-BBF8-ECED796EBC36}" destId="{807C254C-2B2C-6842-B4ED-0774D43B5EB1}" srcOrd="0" destOrd="0" presId="urn:microsoft.com/office/officeart/2005/8/layout/vProcess5"/>
    <dgm:cxn modelId="{2E4D4535-F56A-B743-83B3-DA27413EEFE3}" srcId="{776908EE-EE2F-244A-BD6F-E0E43E8098AF}" destId="{8517AF28-CD34-1C42-922D-E0E60D6F8E3E}" srcOrd="0" destOrd="0" parTransId="{664C5DA1-1582-C842-A482-F2A2008F5423}" sibTransId="{6427EE2A-5A09-4547-BD3B-A3177D134024}"/>
    <dgm:cxn modelId="{EF9D44AB-01C9-4106-A202-0C36D7737442}" type="presOf" srcId="{90D3C7BF-9BE5-9540-9D82-BB71E29742EF}" destId="{6C631A1E-3C69-9F48-876D-54B12149E791}" srcOrd="0" destOrd="0" presId="urn:microsoft.com/office/officeart/2005/8/layout/vProcess5"/>
    <dgm:cxn modelId="{702E80E4-46D3-4982-81B7-05DCDA6FABC3}" type="presOf" srcId="{E8066954-6742-7441-ACB2-7CFC479973D4}" destId="{1A7BD14D-A3C9-B747-B67D-24C4491AFF03}" srcOrd="0" destOrd="0" presId="urn:microsoft.com/office/officeart/2005/8/layout/vProcess5"/>
    <dgm:cxn modelId="{AF8A0FD8-3B8D-476D-B630-8030F4067147}" type="presOf" srcId="{30489C83-54F1-CE4B-B6DA-518CE17D8036}" destId="{6C631A1E-3C69-9F48-876D-54B12149E791}" srcOrd="0" destOrd="1" presId="urn:microsoft.com/office/officeart/2005/8/layout/vProcess5"/>
    <dgm:cxn modelId="{21B3F934-9C77-4C82-AA37-9B9EF498DC0B}" type="presOf" srcId="{609198C4-9A80-F143-B80B-D60D5BA42B37}" destId="{835DDAA6-8EAD-2B4B-91E7-A4DA5956FE69}" srcOrd="0" destOrd="0" presId="urn:microsoft.com/office/officeart/2005/8/layout/vProcess5"/>
    <dgm:cxn modelId="{5917DA17-E868-4CDB-93EB-59EE3703C6A2}" type="presOf" srcId="{52188D9B-DA70-F745-B266-BC4E67FB7F48}" destId="{27EC23F6-7F5D-7044-B51F-EF7A3E942859}" srcOrd="1" destOrd="1" presId="urn:microsoft.com/office/officeart/2005/8/layout/vProcess5"/>
    <dgm:cxn modelId="{B96B3977-93E1-4786-BE22-292E7710970F}" type="presOf" srcId="{DF721CD6-932A-FE4D-945C-30310AFEE1F0}" destId="{81475CD2-4909-7247-B2C3-F44A1292B20E}" srcOrd="0" destOrd="0" presId="urn:microsoft.com/office/officeart/2005/8/layout/vProcess5"/>
    <dgm:cxn modelId="{D240B638-CFE7-4D51-930E-5EF437DFE389}" type="presOf" srcId="{30489C83-54F1-CE4B-B6DA-518CE17D8036}" destId="{AF29C7A0-460A-5C42-8B06-48CFD9856CDA}" srcOrd="1" destOrd="1" presId="urn:microsoft.com/office/officeart/2005/8/layout/vProcess5"/>
    <dgm:cxn modelId="{974FFB7B-E625-484A-BF42-9172CFC4E01F}" type="presOf" srcId="{8517AF28-CD34-1C42-922D-E0E60D6F8E3E}" destId="{13A5B278-3EF0-6649-A43F-859001373C00}" srcOrd="1" destOrd="1" presId="urn:microsoft.com/office/officeart/2005/8/layout/vProcess5"/>
    <dgm:cxn modelId="{BCABEB67-D323-4BEE-8B6A-9D475D13E0D8}" type="presOf" srcId="{223842D7-0DD6-B840-A61A-C198F155466D}" destId="{DD1A9BF3-E82F-7C4E-B627-611753F84866}" srcOrd="1" destOrd="1" presId="urn:microsoft.com/office/officeart/2005/8/layout/vProcess5"/>
    <dgm:cxn modelId="{737594F5-24D6-1B44-B228-9DA68352B33C}" srcId="{9E3BAB89-A24B-0848-84C9-2EF0DFA39DF1}" destId="{223842D7-0DD6-B840-A61A-C198F155466D}" srcOrd="0" destOrd="0" parTransId="{3B535BF6-7133-864A-AE28-D38ADDF3246E}" sibTransId="{DC07A300-5895-D449-B495-457A3C0DFBD1}"/>
    <dgm:cxn modelId="{4BEC0FA0-CD7E-4BE5-9ECF-5A120ECE684F}" type="presOf" srcId="{223842D7-0DD6-B840-A61A-C198F155466D}" destId="{1D55B33C-795A-2A47-9A3F-AFFC91C8328C}" srcOrd="0" destOrd="1" presId="urn:microsoft.com/office/officeart/2005/8/layout/vProcess5"/>
    <dgm:cxn modelId="{18D6C42F-9EA3-0045-9FE8-E0055F396CBE}" srcId="{E8066954-6742-7441-ACB2-7CFC479973D4}" destId="{609198C4-9A80-F143-B80B-D60D5BA42B37}" srcOrd="0" destOrd="0" parTransId="{9DBB734C-FA24-9046-9B24-46DD8C02B99F}" sibTransId="{5E2544F7-6498-A54E-95AE-C9287975CF42}"/>
    <dgm:cxn modelId="{B32AF287-BEE0-E34D-AF6C-F8BFE41446A2}" srcId="{E8066954-6742-7441-ACB2-7CFC479973D4}" destId="{776908EE-EE2F-244A-BD6F-E0E43E8098AF}" srcOrd="1" destOrd="0" parTransId="{AB8184AC-B813-C649-B797-8C022756F5E6}" sibTransId="{0B616B32-88BD-0142-BBF8-ECED796EBC36}"/>
    <dgm:cxn modelId="{21D92AA0-F01A-45F3-88FE-B57454493FCF}" type="presOf" srcId="{776908EE-EE2F-244A-BD6F-E0E43E8098AF}" destId="{13A5B278-3EF0-6649-A43F-859001373C00}" srcOrd="1" destOrd="0" presId="urn:microsoft.com/office/officeart/2005/8/layout/vProcess5"/>
    <dgm:cxn modelId="{284B8BCF-707F-4F57-ACC3-2AA94727D115}" type="presOf" srcId="{9E3BAB89-A24B-0848-84C9-2EF0DFA39DF1}" destId="{DD1A9BF3-E82F-7C4E-B627-611753F84866}" srcOrd="1" destOrd="0" presId="urn:microsoft.com/office/officeart/2005/8/layout/vProcess5"/>
    <dgm:cxn modelId="{86CD6381-7E4F-4611-A672-A8A58A1EF5B6}" type="presOf" srcId="{609198C4-9A80-F143-B80B-D60D5BA42B37}" destId="{27EC23F6-7F5D-7044-B51F-EF7A3E942859}" srcOrd="1" destOrd="0" presId="urn:microsoft.com/office/officeart/2005/8/layout/vProcess5"/>
    <dgm:cxn modelId="{E1489E16-90C2-554F-9E01-B53CF396D52A}" srcId="{E8066954-6742-7441-ACB2-7CFC479973D4}" destId="{9E3BAB89-A24B-0848-84C9-2EF0DFA39DF1}" srcOrd="2" destOrd="0" parTransId="{4F037FDD-FF64-9040-B4EC-F2050AAC0939}" sibTransId="{DF721CD6-932A-FE4D-945C-30310AFEE1F0}"/>
    <dgm:cxn modelId="{FDB02FC7-3344-458E-BE2C-53557262ACE7}" type="presOf" srcId="{5E2544F7-6498-A54E-95AE-C9287975CF42}" destId="{D4594991-8AD7-6C48-BDD2-A8B706044614}" srcOrd="0" destOrd="0" presId="urn:microsoft.com/office/officeart/2005/8/layout/vProcess5"/>
    <dgm:cxn modelId="{0A0F1DB8-E991-014A-B264-32D1F8F13B3B}" srcId="{E8066954-6742-7441-ACB2-7CFC479973D4}" destId="{90D3C7BF-9BE5-9540-9D82-BB71E29742EF}" srcOrd="3" destOrd="0" parTransId="{E9C80CD4-296A-874F-B189-80AACD7E1119}" sibTransId="{4A228B98-0B8C-0642-8AE7-9BFA2CC99690}"/>
    <dgm:cxn modelId="{FE9385A9-F4EE-43CF-8DB7-44E336F5F12E}" type="presParOf" srcId="{1A7BD14D-A3C9-B747-B67D-24C4491AFF03}" destId="{67A2B966-B7D8-594C-990A-35C56D9BC246}" srcOrd="0" destOrd="0" presId="urn:microsoft.com/office/officeart/2005/8/layout/vProcess5"/>
    <dgm:cxn modelId="{95278678-87ED-4904-BADE-3CDE9B90B604}" type="presParOf" srcId="{1A7BD14D-A3C9-B747-B67D-24C4491AFF03}" destId="{835DDAA6-8EAD-2B4B-91E7-A4DA5956FE69}" srcOrd="1" destOrd="0" presId="urn:microsoft.com/office/officeart/2005/8/layout/vProcess5"/>
    <dgm:cxn modelId="{863099FF-6D3A-4EDA-96EF-E058CE9193C9}" type="presParOf" srcId="{1A7BD14D-A3C9-B747-B67D-24C4491AFF03}" destId="{F607F104-DAFD-1F47-96F3-956291A36AE5}" srcOrd="2" destOrd="0" presId="urn:microsoft.com/office/officeart/2005/8/layout/vProcess5"/>
    <dgm:cxn modelId="{784CE913-BBCC-4564-A3DD-3800B5E08A41}" type="presParOf" srcId="{1A7BD14D-A3C9-B747-B67D-24C4491AFF03}" destId="{1D55B33C-795A-2A47-9A3F-AFFC91C8328C}" srcOrd="3" destOrd="0" presId="urn:microsoft.com/office/officeart/2005/8/layout/vProcess5"/>
    <dgm:cxn modelId="{F791990B-369E-4E1A-BC71-0849E30D13C1}" type="presParOf" srcId="{1A7BD14D-A3C9-B747-B67D-24C4491AFF03}" destId="{6C631A1E-3C69-9F48-876D-54B12149E791}" srcOrd="4" destOrd="0" presId="urn:microsoft.com/office/officeart/2005/8/layout/vProcess5"/>
    <dgm:cxn modelId="{E106214D-79DC-4545-8AAF-191883C53D9D}" type="presParOf" srcId="{1A7BD14D-A3C9-B747-B67D-24C4491AFF03}" destId="{D4594991-8AD7-6C48-BDD2-A8B706044614}" srcOrd="5" destOrd="0" presId="urn:microsoft.com/office/officeart/2005/8/layout/vProcess5"/>
    <dgm:cxn modelId="{CDEDD690-1924-424F-90CC-C9B868DCA80A}" type="presParOf" srcId="{1A7BD14D-A3C9-B747-B67D-24C4491AFF03}" destId="{807C254C-2B2C-6842-B4ED-0774D43B5EB1}" srcOrd="6" destOrd="0" presId="urn:microsoft.com/office/officeart/2005/8/layout/vProcess5"/>
    <dgm:cxn modelId="{D9CA8783-3CEE-447A-98F6-A6CDD488BA8F}" type="presParOf" srcId="{1A7BD14D-A3C9-B747-B67D-24C4491AFF03}" destId="{81475CD2-4909-7247-B2C3-F44A1292B20E}" srcOrd="7" destOrd="0" presId="urn:microsoft.com/office/officeart/2005/8/layout/vProcess5"/>
    <dgm:cxn modelId="{9F6D4E9A-94DF-4D43-A129-2D3E96980AE9}" type="presParOf" srcId="{1A7BD14D-A3C9-B747-B67D-24C4491AFF03}" destId="{27EC23F6-7F5D-7044-B51F-EF7A3E942859}" srcOrd="8" destOrd="0" presId="urn:microsoft.com/office/officeart/2005/8/layout/vProcess5"/>
    <dgm:cxn modelId="{7F601B34-DE63-434A-92C8-AF7C500F6559}" type="presParOf" srcId="{1A7BD14D-A3C9-B747-B67D-24C4491AFF03}" destId="{13A5B278-3EF0-6649-A43F-859001373C00}" srcOrd="9" destOrd="0" presId="urn:microsoft.com/office/officeart/2005/8/layout/vProcess5"/>
    <dgm:cxn modelId="{49B7C9EB-AF64-4304-B191-E212C3B4D2B2}" type="presParOf" srcId="{1A7BD14D-A3C9-B747-B67D-24C4491AFF03}" destId="{DD1A9BF3-E82F-7C4E-B627-611753F84866}" srcOrd="10" destOrd="0" presId="urn:microsoft.com/office/officeart/2005/8/layout/vProcess5"/>
    <dgm:cxn modelId="{74D4A90A-D77F-42F3-B3F2-24F1B75CDBD5}" type="presParOf" srcId="{1A7BD14D-A3C9-B747-B67D-24C4491AFF03}" destId="{AF29C7A0-460A-5C42-8B06-48CFD9856CD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066954-6742-7441-ACB2-7CFC479973D4}"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609198C4-9A80-F143-B80B-D60D5BA42B37}">
      <dgm:prSet phldrT="[Text]"/>
      <dgm:spPr/>
      <dgm:t>
        <a:bodyPr/>
        <a:lstStyle/>
        <a:p>
          <a:r>
            <a:rPr lang="en-US" dirty="0" err="1" smtClean="0"/>
            <a:t>Nifedipine</a:t>
          </a:r>
          <a:r>
            <a:rPr lang="en-US" dirty="0" smtClean="0"/>
            <a:t> 10 mg PO (never crush or give SL)</a:t>
          </a:r>
          <a:endParaRPr lang="en-US" dirty="0"/>
        </a:p>
      </dgm:t>
    </dgm:pt>
    <dgm:pt modelId="{9DBB734C-FA24-9046-9B24-46DD8C02B99F}" type="parTrans" cxnId="{18D6C42F-9EA3-0045-9FE8-E0055F396CBE}">
      <dgm:prSet/>
      <dgm:spPr/>
      <dgm:t>
        <a:bodyPr/>
        <a:lstStyle/>
        <a:p>
          <a:endParaRPr lang="en-US"/>
        </a:p>
      </dgm:t>
    </dgm:pt>
    <dgm:pt modelId="{5E2544F7-6498-A54E-95AE-C9287975CF42}" type="sibTrans" cxnId="{18D6C42F-9EA3-0045-9FE8-E0055F396CBE}">
      <dgm:prSet/>
      <dgm:spPr/>
      <dgm:t>
        <a:bodyPr/>
        <a:lstStyle/>
        <a:p>
          <a:endParaRPr lang="en-US"/>
        </a:p>
      </dgm:t>
    </dgm:pt>
    <dgm:pt modelId="{52188D9B-DA70-F745-B266-BC4E67FB7F48}">
      <dgm:prSet phldrT="[Text]"/>
      <dgm:spPr/>
      <dgm:t>
        <a:bodyPr/>
        <a:lstStyle/>
        <a:p>
          <a:r>
            <a:rPr lang="en-US" dirty="0" smtClean="0"/>
            <a:t>Recheck in 20 min</a:t>
          </a:r>
          <a:endParaRPr lang="en-US" dirty="0"/>
        </a:p>
      </dgm:t>
    </dgm:pt>
    <dgm:pt modelId="{FE76DE85-ADF8-8B4E-9311-76C76C158A19}" type="parTrans" cxnId="{E9FECB3D-EF40-7143-B95D-E7DA3E1A68F1}">
      <dgm:prSet/>
      <dgm:spPr/>
      <dgm:t>
        <a:bodyPr/>
        <a:lstStyle/>
        <a:p>
          <a:endParaRPr lang="en-US"/>
        </a:p>
      </dgm:t>
    </dgm:pt>
    <dgm:pt modelId="{9894CB64-8CC0-9149-B6FA-8BBCF2055BFB}" type="sibTrans" cxnId="{E9FECB3D-EF40-7143-B95D-E7DA3E1A68F1}">
      <dgm:prSet/>
      <dgm:spPr/>
      <dgm:t>
        <a:bodyPr/>
        <a:lstStyle/>
        <a:p>
          <a:endParaRPr lang="en-US"/>
        </a:p>
      </dgm:t>
    </dgm:pt>
    <dgm:pt modelId="{776908EE-EE2F-244A-BD6F-E0E43E8098AF}">
      <dgm:prSet phldrT="[Text]"/>
      <dgm:spPr/>
      <dgm:t>
        <a:bodyPr/>
        <a:lstStyle/>
        <a:p>
          <a:r>
            <a:rPr lang="en-US" dirty="0" smtClean="0"/>
            <a:t>If still elevated, </a:t>
          </a:r>
          <a:r>
            <a:rPr lang="en-US" dirty="0" err="1" smtClean="0"/>
            <a:t>nifedipine</a:t>
          </a:r>
          <a:r>
            <a:rPr lang="en-US" dirty="0" smtClean="0"/>
            <a:t> 20 mg PO</a:t>
          </a:r>
          <a:endParaRPr lang="en-US" dirty="0"/>
        </a:p>
      </dgm:t>
    </dgm:pt>
    <dgm:pt modelId="{AB8184AC-B813-C649-B797-8C022756F5E6}" type="parTrans" cxnId="{B32AF287-BEE0-E34D-AF6C-F8BFE41446A2}">
      <dgm:prSet/>
      <dgm:spPr/>
      <dgm:t>
        <a:bodyPr/>
        <a:lstStyle/>
        <a:p>
          <a:endParaRPr lang="en-US"/>
        </a:p>
      </dgm:t>
    </dgm:pt>
    <dgm:pt modelId="{0B616B32-88BD-0142-BBF8-ECED796EBC36}" type="sibTrans" cxnId="{B32AF287-BEE0-E34D-AF6C-F8BFE41446A2}">
      <dgm:prSet/>
      <dgm:spPr/>
      <dgm:t>
        <a:bodyPr/>
        <a:lstStyle/>
        <a:p>
          <a:endParaRPr lang="en-US"/>
        </a:p>
      </dgm:t>
    </dgm:pt>
    <dgm:pt modelId="{8517AF28-CD34-1C42-922D-E0E60D6F8E3E}">
      <dgm:prSet/>
      <dgm:spPr/>
      <dgm:t>
        <a:bodyPr/>
        <a:lstStyle/>
        <a:p>
          <a:r>
            <a:rPr lang="en-US" dirty="0" smtClean="0"/>
            <a:t>Recheck 20 min</a:t>
          </a:r>
          <a:endParaRPr lang="en-US" dirty="0"/>
        </a:p>
      </dgm:t>
    </dgm:pt>
    <dgm:pt modelId="{664C5DA1-1582-C842-A482-F2A2008F5423}" type="parTrans" cxnId="{2E4D4535-F56A-B743-83B3-DA27413EEFE3}">
      <dgm:prSet/>
      <dgm:spPr/>
      <dgm:t>
        <a:bodyPr/>
        <a:lstStyle/>
        <a:p>
          <a:endParaRPr lang="en-US"/>
        </a:p>
      </dgm:t>
    </dgm:pt>
    <dgm:pt modelId="{6427EE2A-5A09-4547-BD3B-A3177D134024}" type="sibTrans" cxnId="{2E4D4535-F56A-B743-83B3-DA27413EEFE3}">
      <dgm:prSet/>
      <dgm:spPr/>
      <dgm:t>
        <a:bodyPr/>
        <a:lstStyle/>
        <a:p>
          <a:endParaRPr lang="en-US"/>
        </a:p>
      </dgm:t>
    </dgm:pt>
    <dgm:pt modelId="{F66424C4-416D-8B48-8E3F-A1A2DA31091F}">
      <dgm:prSet/>
      <dgm:spPr/>
      <dgm:t>
        <a:bodyPr/>
        <a:lstStyle/>
        <a:p>
          <a:r>
            <a:rPr lang="en-US" dirty="0" smtClean="0"/>
            <a:t>If still elevated, </a:t>
          </a:r>
          <a:r>
            <a:rPr lang="en-US" dirty="0" err="1" smtClean="0"/>
            <a:t>nifedipine</a:t>
          </a:r>
          <a:r>
            <a:rPr lang="en-US" dirty="0" smtClean="0"/>
            <a:t> 40 mg PO</a:t>
          </a:r>
          <a:endParaRPr lang="en-US" dirty="0"/>
        </a:p>
      </dgm:t>
    </dgm:pt>
    <dgm:pt modelId="{C179F7C8-F145-A445-8CFD-3FEEE078B9D3}" type="parTrans" cxnId="{9F01F527-9EC4-B94D-8F52-C9D7F0FB5977}">
      <dgm:prSet/>
      <dgm:spPr/>
      <dgm:t>
        <a:bodyPr/>
        <a:lstStyle/>
        <a:p>
          <a:endParaRPr lang="en-US"/>
        </a:p>
      </dgm:t>
    </dgm:pt>
    <dgm:pt modelId="{F0C9DC2D-27DC-7343-AABE-7CC07F5049C9}" type="sibTrans" cxnId="{9F01F527-9EC4-B94D-8F52-C9D7F0FB5977}">
      <dgm:prSet/>
      <dgm:spPr/>
      <dgm:t>
        <a:bodyPr/>
        <a:lstStyle/>
        <a:p>
          <a:endParaRPr lang="en-US"/>
        </a:p>
      </dgm:t>
    </dgm:pt>
    <dgm:pt modelId="{5C48275B-199D-4347-8010-A63153DEC327}">
      <dgm:prSet/>
      <dgm:spPr/>
      <dgm:t>
        <a:bodyPr/>
        <a:lstStyle/>
        <a:p>
          <a:r>
            <a:rPr lang="en-US" dirty="0" smtClean="0"/>
            <a:t>Recheck in 20 min</a:t>
          </a:r>
          <a:endParaRPr lang="en-US" dirty="0"/>
        </a:p>
      </dgm:t>
    </dgm:pt>
    <dgm:pt modelId="{FC761237-CF73-9A4E-A560-34CCFEB4CCE4}" type="parTrans" cxnId="{C380E138-0656-6642-AC9B-DD397D54F5A9}">
      <dgm:prSet/>
      <dgm:spPr/>
      <dgm:t>
        <a:bodyPr/>
        <a:lstStyle/>
        <a:p>
          <a:endParaRPr lang="en-US"/>
        </a:p>
      </dgm:t>
    </dgm:pt>
    <dgm:pt modelId="{54ED5FF1-EA60-7343-A8D5-EC38BF08A205}" type="sibTrans" cxnId="{C380E138-0656-6642-AC9B-DD397D54F5A9}">
      <dgm:prSet/>
      <dgm:spPr/>
      <dgm:t>
        <a:bodyPr/>
        <a:lstStyle/>
        <a:p>
          <a:endParaRPr lang="en-US"/>
        </a:p>
      </dgm:t>
    </dgm:pt>
    <dgm:pt modelId="{90D3C7BF-9BE5-9540-9D82-BB71E29742EF}">
      <dgm:prSet/>
      <dgm:spPr/>
      <dgm:t>
        <a:bodyPr/>
        <a:lstStyle/>
        <a:p>
          <a:r>
            <a:rPr lang="en-US" dirty="0" smtClean="0"/>
            <a:t>If still elevated, switch to labetalol or hydralazine protocol</a:t>
          </a:r>
          <a:endParaRPr lang="en-US" dirty="0"/>
        </a:p>
      </dgm:t>
    </dgm:pt>
    <dgm:pt modelId="{E9C80CD4-296A-874F-B189-80AACD7E1119}" type="parTrans" cxnId="{0A0F1DB8-E991-014A-B264-32D1F8F13B3B}">
      <dgm:prSet/>
      <dgm:spPr/>
      <dgm:t>
        <a:bodyPr/>
        <a:lstStyle/>
        <a:p>
          <a:endParaRPr lang="en-US"/>
        </a:p>
      </dgm:t>
    </dgm:pt>
    <dgm:pt modelId="{4A228B98-0B8C-0642-8AE7-9BFA2CC99690}" type="sibTrans" cxnId="{0A0F1DB8-E991-014A-B264-32D1F8F13B3B}">
      <dgm:prSet/>
      <dgm:spPr/>
      <dgm:t>
        <a:bodyPr/>
        <a:lstStyle/>
        <a:p>
          <a:endParaRPr lang="en-US"/>
        </a:p>
      </dgm:t>
    </dgm:pt>
    <dgm:pt modelId="{B756B359-73B4-43FC-BF01-BC29C04F4072}">
      <dgm:prSet/>
      <dgm:spPr/>
      <dgm:t>
        <a:bodyPr/>
        <a:lstStyle/>
        <a:p>
          <a:r>
            <a:rPr lang="en-US" dirty="0" smtClean="0"/>
            <a:t>Emergency consults: MFM and anesthesia, critical care or internal medicine</a:t>
          </a:r>
          <a:endParaRPr lang="en-US" dirty="0"/>
        </a:p>
      </dgm:t>
    </dgm:pt>
    <dgm:pt modelId="{BA66685D-3BDE-4EC3-9484-BA8363C91EF3}" type="parTrans" cxnId="{47DE83A1-3183-4D40-A9C8-1A2639861BE3}">
      <dgm:prSet/>
      <dgm:spPr/>
      <dgm:t>
        <a:bodyPr/>
        <a:lstStyle/>
        <a:p>
          <a:endParaRPr lang="en-US"/>
        </a:p>
      </dgm:t>
    </dgm:pt>
    <dgm:pt modelId="{47DA6A6B-161F-4203-BD53-22848A7A1BCE}" type="sibTrans" cxnId="{47DE83A1-3183-4D40-A9C8-1A2639861BE3}">
      <dgm:prSet/>
      <dgm:spPr/>
      <dgm:t>
        <a:bodyPr/>
        <a:lstStyle/>
        <a:p>
          <a:endParaRPr lang="en-US"/>
        </a:p>
      </dgm:t>
    </dgm:pt>
    <dgm:pt modelId="{1A7BD14D-A3C9-B747-B67D-24C4491AFF03}" type="pres">
      <dgm:prSet presAssocID="{E8066954-6742-7441-ACB2-7CFC479973D4}" presName="outerComposite" presStyleCnt="0">
        <dgm:presLayoutVars>
          <dgm:chMax val="5"/>
          <dgm:dir/>
          <dgm:resizeHandles val="exact"/>
        </dgm:presLayoutVars>
      </dgm:prSet>
      <dgm:spPr/>
      <dgm:t>
        <a:bodyPr/>
        <a:lstStyle/>
        <a:p>
          <a:endParaRPr lang="en-US"/>
        </a:p>
      </dgm:t>
    </dgm:pt>
    <dgm:pt modelId="{67A2B966-B7D8-594C-990A-35C56D9BC246}" type="pres">
      <dgm:prSet presAssocID="{E8066954-6742-7441-ACB2-7CFC479973D4}" presName="dummyMaxCanvas" presStyleCnt="0">
        <dgm:presLayoutVars/>
      </dgm:prSet>
      <dgm:spPr/>
      <dgm:t>
        <a:bodyPr/>
        <a:lstStyle/>
        <a:p>
          <a:endParaRPr lang="en-US"/>
        </a:p>
      </dgm:t>
    </dgm:pt>
    <dgm:pt modelId="{D565EB96-5C05-5F4B-810B-0D3A2CA4DA94}" type="pres">
      <dgm:prSet presAssocID="{E8066954-6742-7441-ACB2-7CFC479973D4}" presName="FourNodes_1" presStyleLbl="node1" presStyleIdx="0" presStyleCnt="4">
        <dgm:presLayoutVars>
          <dgm:bulletEnabled val="1"/>
        </dgm:presLayoutVars>
      </dgm:prSet>
      <dgm:spPr/>
      <dgm:t>
        <a:bodyPr/>
        <a:lstStyle/>
        <a:p>
          <a:endParaRPr lang="en-US"/>
        </a:p>
      </dgm:t>
    </dgm:pt>
    <dgm:pt modelId="{A8146A4C-FFEC-514D-ADAA-813225E897AE}" type="pres">
      <dgm:prSet presAssocID="{E8066954-6742-7441-ACB2-7CFC479973D4}" presName="FourNodes_2" presStyleLbl="node1" presStyleIdx="1" presStyleCnt="4">
        <dgm:presLayoutVars>
          <dgm:bulletEnabled val="1"/>
        </dgm:presLayoutVars>
      </dgm:prSet>
      <dgm:spPr/>
      <dgm:t>
        <a:bodyPr/>
        <a:lstStyle/>
        <a:p>
          <a:endParaRPr lang="en-US"/>
        </a:p>
      </dgm:t>
    </dgm:pt>
    <dgm:pt modelId="{186C5E23-AE2C-204B-9E4E-E74C652DCE15}" type="pres">
      <dgm:prSet presAssocID="{E8066954-6742-7441-ACB2-7CFC479973D4}" presName="FourNodes_3" presStyleLbl="node1" presStyleIdx="2" presStyleCnt="4">
        <dgm:presLayoutVars>
          <dgm:bulletEnabled val="1"/>
        </dgm:presLayoutVars>
      </dgm:prSet>
      <dgm:spPr/>
      <dgm:t>
        <a:bodyPr/>
        <a:lstStyle/>
        <a:p>
          <a:endParaRPr lang="en-US"/>
        </a:p>
      </dgm:t>
    </dgm:pt>
    <dgm:pt modelId="{E9DEE45A-D93B-6841-8F02-0ED982FE4251}" type="pres">
      <dgm:prSet presAssocID="{E8066954-6742-7441-ACB2-7CFC479973D4}" presName="FourNodes_4" presStyleLbl="node1" presStyleIdx="3" presStyleCnt="4">
        <dgm:presLayoutVars>
          <dgm:bulletEnabled val="1"/>
        </dgm:presLayoutVars>
      </dgm:prSet>
      <dgm:spPr/>
      <dgm:t>
        <a:bodyPr/>
        <a:lstStyle/>
        <a:p>
          <a:endParaRPr lang="en-US"/>
        </a:p>
      </dgm:t>
    </dgm:pt>
    <dgm:pt modelId="{4E096AF1-F38F-4B4C-8939-6B22196C64CF}" type="pres">
      <dgm:prSet presAssocID="{E8066954-6742-7441-ACB2-7CFC479973D4}" presName="FourConn_1-2" presStyleLbl="fgAccFollowNode1" presStyleIdx="0" presStyleCnt="3">
        <dgm:presLayoutVars>
          <dgm:bulletEnabled val="1"/>
        </dgm:presLayoutVars>
      </dgm:prSet>
      <dgm:spPr/>
      <dgm:t>
        <a:bodyPr/>
        <a:lstStyle/>
        <a:p>
          <a:endParaRPr lang="en-US"/>
        </a:p>
      </dgm:t>
    </dgm:pt>
    <dgm:pt modelId="{A7D9A631-FDC8-BE47-AD47-CE63F4ABE93A}" type="pres">
      <dgm:prSet presAssocID="{E8066954-6742-7441-ACB2-7CFC479973D4}" presName="FourConn_2-3" presStyleLbl="fgAccFollowNode1" presStyleIdx="1" presStyleCnt="3">
        <dgm:presLayoutVars>
          <dgm:bulletEnabled val="1"/>
        </dgm:presLayoutVars>
      </dgm:prSet>
      <dgm:spPr/>
      <dgm:t>
        <a:bodyPr/>
        <a:lstStyle/>
        <a:p>
          <a:endParaRPr lang="en-US"/>
        </a:p>
      </dgm:t>
    </dgm:pt>
    <dgm:pt modelId="{05A0ABBB-30C1-0E4C-A92D-DDA7A17F2579}" type="pres">
      <dgm:prSet presAssocID="{E8066954-6742-7441-ACB2-7CFC479973D4}" presName="FourConn_3-4" presStyleLbl="fgAccFollowNode1" presStyleIdx="2" presStyleCnt="3">
        <dgm:presLayoutVars>
          <dgm:bulletEnabled val="1"/>
        </dgm:presLayoutVars>
      </dgm:prSet>
      <dgm:spPr/>
      <dgm:t>
        <a:bodyPr/>
        <a:lstStyle/>
        <a:p>
          <a:endParaRPr lang="en-US"/>
        </a:p>
      </dgm:t>
    </dgm:pt>
    <dgm:pt modelId="{AF7EF309-A15C-8247-9C35-AA10F0CDF249}" type="pres">
      <dgm:prSet presAssocID="{E8066954-6742-7441-ACB2-7CFC479973D4}" presName="FourNodes_1_text" presStyleLbl="node1" presStyleIdx="3" presStyleCnt="4">
        <dgm:presLayoutVars>
          <dgm:bulletEnabled val="1"/>
        </dgm:presLayoutVars>
      </dgm:prSet>
      <dgm:spPr/>
      <dgm:t>
        <a:bodyPr/>
        <a:lstStyle/>
        <a:p>
          <a:endParaRPr lang="en-US"/>
        </a:p>
      </dgm:t>
    </dgm:pt>
    <dgm:pt modelId="{E9F2FD5F-5A69-3A49-A514-1103F13B125D}" type="pres">
      <dgm:prSet presAssocID="{E8066954-6742-7441-ACB2-7CFC479973D4}" presName="FourNodes_2_text" presStyleLbl="node1" presStyleIdx="3" presStyleCnt="4">
        <dgm:presLayoutVars>
          <dgm:bulletEnabled val="1"/>
        </dgm:presLayoutVars>
      </dgm:prSet>
      <dgm:spPr/>
      <dgm:t>
        <a:bodyPr/>
        <a:lstStyle/>
        <a:p>
          <a:endParaRPr lang="en-US"/>
        </a:p>
      </dgm:t>
    </dgm:pt>
    <dgm:pt modelId="{1A799F2E-B0E8-F543-B7DA-DA3838327822}" type="pres">
      <dgm:prSet presAssocID="{E8066954-6742-7441-ACB2-7CFC479973D4}" presName="FourNodes_3_text" presStyleLbl="node1" presStyleIdx="3" presStyleCnt="4">
        <dgm:presLayoutVars>
          <dgm:bulletEnabled val="1"/>
        </dgm:presLayoutVars>
      </dgm:prSet>
      <dgm:spPr/>
      <dgm:t>
        <a:bodyPr/>
        <a:lstStyle/>
        <a:p>
          <a:endParaRPr lang="en-US"/>
        </a:p>
      </dgm:t>
    </dgm:pt>
    <dgm:pt modelId="{1DD3536A-F3CD-E04F-9FCA-CAC13C288156}" type="pres">
      <dgm:prSet presAssocID="{E8066954-6742-7441-ACB2-7CFC479973D4}" presName="FourNodes_4_text" presStyleLbl="node1" presStyleIdx="3" presStyleCnt="4">
        <dgm:presLayoutVars>
          <dgm:bulletEnabled val="1"/>
        </dgm:presLayoutVars>
      </dgm:prSet>
      <dgm:spPr/>
      <dgm:t>
        <a:bodyPr/>
        <a:lstStyle/>
        <a:p>
          <a:endParaRPr lang="en-US"/>
        </a:p>
      </dgm:t>
    </dgm:pt>
  </dgm:ptLst>
  <dgm:cxnLst>
    <dgm:cxn modelId="{CFFB733D-5A6C-4FBE-8081-2BB06D45B501}" type="presOf" srcId="{8517AF28-CD34-1C42-922D-E0E60D6F8E3E}" destId="{E9F2FD5F-5A69-3A49-A514-1103F13B125D}" srcOrd="1" destOrd="1" presId="urn:microsoft.com/office/officeart/2005/8/layout/vProcess5"/>
    <dgm:cxn modelId="{E9FECB3D-EF40-7143-B95D-E7DA3E1A68F1}" srcId="{609198C4-9A80-F143-B80B-D60D5BA42B37}" destId="{52188D9B-DA70-F745-B266-BC4E67FB7F48}" srcOrd="0" destOrd="0" parTransId="{FE76DE85-ADF8-8B4E-9311-76C76C158A19}" sibTransId="{9894CB64-8CC0-9149-B6FA-8BBCF2055BFB}"/>
    <dgm:cxn modelId="{E43D31DF-755D-4B13-B7B0-8AA7A1861306}" type="presOf" srcId="{5E2544F7-6498-A54E-95AE-C9287975CF42}" destId="{4E096AF1-F38F-4B4C-8939-6B22196C64CF}" srcOrd="0" destOrd="0" presId="urn:microsoft.com/office/officeart/2005/8/layout/vProcess5"/>
    <dgm:cxn modelId="{F049E411-3E4A-45C9-BE44-65103724421B}" type="presOf" srcId="{B756B359-73B4-43FC-BF01-BC29C04F4072}" destId="{1A799F2E-B0E8-F543-B7DA-DA3838327822}" srcOrd="1" destOrd="2" presId="urn:microsoft.com/office/officeart/2005/8/layout/vProcess5"/>
    <dgm:cxn modelId="{9E6F11F2-1A7F-4612-9DC7-34F7548D2208}" type="presOf" srcId="{8517AF28-CD34-1C42-922D-E0E60D6F8E3E}" destId="{A8146A4C-FFEC-514D-ADAA-813225E897AE}" srcOrd="0" destOrd="1" presId="urn:microsoft.com/office/officeart/2005/8/layout/vProcess5"/>
    <dgm:cxn modelId="{0EAB1A5C-D95F-46D0-9071-A661DB272678}" type="presOf" srcId="{5C48275B-199D-4347-8010-A63153DEC327}" destId="{1A799F2E-B0E8-F543-B7DA-DA3838327822}" srcOrd="1" destOrd="1" presId="urn:microsoft.com/office/officeart/2005/8/layout/vProcess5"/>
    <dgm:cxn modelId="{F3D60860-26A4-4885-A6DA-2E800E0C8816}" type="presOf" srcId="{609198C4-9A80-F143-B80B-D60D5BA42B37}" destId="{AF7EF309-A15C-8247-9C35-AA10F0CDF249}" srcOrd="1" destOrd="0" presId="urn:microsoft.com/office/officeart/2005/8/layout/vProcess5"/>
    <dgm:cxn modelId="{359F15C3-2616-4402-A9D4-72639E15C2D8}" type="presOf" srcId="{F0C9DC2D-27DC-7343-AABE-7CC07F5049C9}" destId="{05A0ABBB-30C1-0E4C-A92D-DDA7A17F2579}" srcOrd="0" destOrd="0" presId="urn:microsoft.com/office/officeart/2005/8/layout/vProcess5"/>
    <dgm:cxn modelId="{16EABEE8-7AA0-478A-90D0-0B322825E0D3}" type="presOf" srcId="{90D3C7BF-9BE5-9540-9D82-BB71E29742EF}" destId="{1DD3536A-F3CD-E04F-9FCA-CAC13C288156}" srcOrd="1" destOrd="0" presId="urn:microsoft.com/office/officeart/2005/8/layout/vProcess5"/>
    <dgm:cxn modelId="{7233DE35-4365-4061-95E1-B7F9B61C5CF9}" type="presOf" srcId="{90D3C7BF-9BE5-9540-9D82-BB71E29742EF}" destId="{E9DEE45A-D93B-6841-8F02-0ED982FE4251}" srcOrd="0" destOrd="0" presId="urn:microsoft.com/office/officeart/2005/8/layout/vProcess5"/>
    <dgm:cxn modelId="{886ECEC5-C42D-4A03-B9E6-F7942904D730}" type="presOf" srcId="{776908EE-EE2F-244A-BD6F-E0E43E8098AF}" destId="{E9F2FD5F-5A69-3A49-A514-1103F13B125D}" srcOrd="1" destOrd="0" presId="urn:microsoft.com/office/officeart/2005/8/layout/vProcess5"/>
    <dgm:cxn modelId="{2E4D4535-F56A-B743-83B3-DA27413EEFE3}" srcId="{776908EE-EE2F-244A-BD6F-E0E43E8098AF}" destId="{8517AF28-CD34-1C42-922D-E0E60D6F8E3E}" srcOrd="0" destOrd="0" parTransId="{664C5DA1-1582-C842-A482-F2A2008F5423}" sibTransId="{6427EE2A-5A09-4547-BD3B-A3177D134024}"/>
    <dgm:cxn modelId="{C380E138-0656-6642-AC9B-DD397D54F5A9}" srcId="{F66424C4-416D-8B48-8E3F-A1A2DA31091F}" destId="{5C48275B-199D-4347-8010-A63153DEC327}" srcOrd="0" destOrd="0" parTransId="{FC761237-CF73-9A4E-A560-34CCFEB4CCE4}" sibTransId="{54ED5FF1-EA60-7343-A8D5-EC38BF08A205}"/>
    <dgm:cxn modelId="{32EF84E0-95A7-4041-A7A1-18F60E74D0E8}" type="presOf" srcId="{0B616B32-88BD-0142-BBF8-ECED796EBC36}" destId="{A7D9A631-FDC8-BE47-AD47-CE63F4ABE93A}" srcOrd="0" destOrd="0" presId="urn:microsoft.com/office/officeart/2005/8/layout/vProcess5"/>
    <dgm:cxn modelId="{41D3A56D-9655-4666-A52E-82DAD80CC2DA}" type="presOf" srcId="{776908EE-EE2F-244A-BD6F-E0E43E8098AF}" destId="{A8146A4C-FFEC-514D-ADAA-813225E897AE}" srcOrd="0" destOrd="0" presId="urn:microsoft.com/office/officeart/2005/8/layout/vProcess5"/>
    <dgm:cxn modelId="{47DE83A1-3183-4D40-A9C8-1A2639861BE3}" srcId="{F66424C4-416D-8B48-8E3F-A1A2DA31091F}" destId="{B756B359-73B4-43FC-BF01-BC29C04F4072}" srcOrd="1" destOrd="0" parTransId="{BA66685D-3BDE-4EC3-9484-BA8363C91EF3}" sibTransId="{47DA6A6B-161F-4203-BD53-22848A7A1BCE}"/>
    <dgm:cxn modelId="{B32AF287-BEE0-E34D-AF6C-F8BFE41446A2}" srcId="{E8066954-6742-7441-ACB2-7CFC479973D4}" destId="{776908EE-EE2F-244A-BD6F-E0E43E8098AF}" srcOrd="1" destOrd="0" parTransId="{AB8184AC-B813-C649-B797-8C022756F5E6}" sibTransId="{0B616B32-88BD-0142-BBF8-ECED796EBC36}"/>
    <dgm:cxn modelId="{18D6C42F-9EA3-0045-9FE8-E0055F396CBE}" srcId="{E8066954-6742-7441-ACB2-7CFC479973D4}" destId="{609198C4-9A80-F143-B80B-D60D5BA42B37}" srcOrd="0" destOrd="0" parTransId="{9DBB734C-FA24-9046-9B24-46DD8C02B99F}" sibTransId="{5E2544F7-6498-A54E-95AE-C9287975CF42}"/>
    <dgm:cxn modelId="{92E1AB65-2209-4F68-83E3-306A8401FCA4}" type="presOf" srcId="{B756B359-73B4-43FC-BF01-BC29C04F4072}" destId="{186C5E23-AE2C-204B-9E4E-E74C652DCE15}" srcOrd="0" destOrd="2" presId="urn:microsoft.com/office/officeart/2005/8/layout/vProcess5"/>
    <dgm:cxn modelId="{E133FA99-BFEE-4833-B9D9-8AF5AE24D755}" type="presOf" srcId="{E8066954-6742-7441-ACB2-7CFC479973D4}" destId="{1A7BD14D-A3C9-B747-B67D-24C4491AFF03}" srcOrd="0" destOrd="0" presId="urn:microsoft.com/office/officeart/2005/8/layout/vProcess5"/>
    <dgm:cxn modelId="{9F01F527-9EC4-B94D-8F52-C9D7F0FB5977}" srcId="{E8066954-6742-7441-ACB2-7CFC479973D4}" destId="{F66424C4-416D-8B48-8E3F-A1A2DA31091F}" srcOrd="2" destOrd="0" parTransId="{C179F7C8-F145-A445-8CFD-3FEEE078B9D3}" sibTransId="{F0C9DC2D-27DC-7343-AABE-7CC07F5049C9}"/>
    <dgm:cxn modelId="{1D88B7CA-E1E0-47EB-B572-97A3095CE257}" type="presOf" srcId="{5C48275B-199D-4347-8010-A63153DEC327}" destId="{186C5E23-AE2C-204B-9E4E-E74C652DCE15}" srcOrd="0" destOrd="1" presId="urn:microsoft.com/office/officeart/2005/8/layout/vProcess5"/>
    <dgm:cxn modelId="{E3111B22-0E36-4413-A3F2-0205A2F08540}" type="presOf" srcId="{F66424C4-416D-8B48-8E3F-A1A2DA31091F}" destId="{1A799F2E-B0E8-F543-B7DA-DA3838327822}" srcOrd="1" destOrd="0" presId="urn:microsoft.com/office/officeart/2005/8/layout/vProcess5"/>
    <dgm:cxn modelId="{3A964A62-D313-40DA-8812-136E228FECEB}" type="presOf" srcId="{52188D9B-DA70-F745-B266-BC4E67FB7F48}" destId="{D565EB96-5C05-5F4B-810B-0D3A2CA4DA94}" srcOrd="0" destOrd="1" presId="urn:microsoft.com/office/officeart/2005/8/layout/vProcess5"/>
    <dgm:cxn modelId="{E2565A0D-E536-496F-9F29-E041F6C3B9BE}" type="presOf" srcId="{52188D9B-DA70-F745-B266-BC4E67FB7F48}" destId="{AF7EF309-A15C-8247-9C35-AA10F0CDF249}" srcOrd="1" destOrd="1" presId="urn:microsoft.com/office/officeart/2005/8/layout/vProcess5"/>
    <dgm:cxn modelId="{09EE07A6-D7EB-4E89-82C9-BCB52963BAC0}" type="presOf" srcId="{F66424C4-416D-8B48-8E3F-A1A2DA31091F}" destId="{186C5E23-AE2C-204B-9E4E-E74C652DCE15}" srcOrd="0" destOrd="0" presId="urn:microsoft.com/office/officeart/2005/8/layout/vProcess5"/>
    <dgm:cxn modelId="{0A0F1DB8-E991-014A-B264-32D1F8F13B3B}" srcId="{E8066954-6742-7441-ACB2-7CFC479973D4}" destId="{90D3C7BF-9BE5-9540-9D82-BB71E29742EF}" srcOrd="3" destOrd="0" parTransId="{E9C80CD4-296A-874F-B189-80AACD7E1119}" sibTransId="{4A228B98-0B8C-0642-8AE7-9BFA2CC99690}"/>
    <dgm:cxn modelId="{98471454-7EAB-496E-9541-8F09748FD749}" type="presOf" srcId="{609198C4-9A80-F143-B80B-D60D5BA42B37}" destId="{D565EB96-5C05-5F4B-810B-0D3A2CA4DA94}" srcOrd="0" destOrd="0" presId="urn:microsoft.com/office/officeart/2005/8/layout/vProcess5"/>
    <dgm:cxn modelId="{FDA98A66-DCED-4E8F-B449-4394882EEBC3}" type="presParOf" srcId="{1A7BD14D-A3C9-B747-B67D-24C4491AFF03}" destId="{67A2B966-B7D8-594C-990A-35C56D9BC246}" srcOrd="0" destOrd="0" presId="urn:microsoft.com/office/officeart/2005/8/layout/vProcess5"/>
    <dgm:cxn modelId="{92D37062-33A5-4B86-B1DE-9EF13926E9D5}" type="presParOf" srcId="{1A7BD14D-A3C9-B747-B67D-24C4491AFF03}" destId="{D565EB96-5C05-5F4B-810B-0D3A2CA4DA94}" srcOrd="1" destOrd="0" presId="urn:microsoft.com/office/officeart/2005/8/layout/vProcess5"/>
    <dgm:cxn modelId="{49FA1271-F42D-4708-AECB-300C0C8758BF}" type="presParOf" srcId="{1A7BD14D-A3C9-B747-B67D-24C4491AFF03}" destId="{A8146A4C-FFEC-514D-ADAA-813225E897AE}" srcOrd="2" destOrd="0" presId="urn:microsoft.com/office/officeart/2005/8/layout/vProcess5"/>
    <dgm:cxn modelId="{50145AF5-51D6-4310-90B9-F1ECBA217179}" type="presParOf" srcId="{1A7BD14D-A3C9-B747-B67D-24C4491AFF03}" destId="{186C5E23-AE2C-204B-9E4E-E74C652DCE15}" srcOrd="3" destOrd="0" presId="urn:microsoft.com/office/officeart/2005/8/layout/vProcess5"/>
    <dgm:cxn modelId="{2029A23A-E984-4BA3-AFD6-A45264B50425}" type="presParOf" srcId="{1A7BD14D-A3C9-B747-B67D-24C4491AFF03}" destId="{E9DEE45A-D93B-6841-8F02-0ED982FE4251}" srcOrd="4" destOrd="0" presId="urn:microsoft.com/office/officeart/2005/8/layout/vProcess5"/>
    <dgm:cxn modelId="{BD740C61-C3BF-4ECE-A26C-0234A56D325A}" type="presParOf" srcId="{1A7BD14D-A3C9-B747-B67D-24C4491AFF03}" destId="{4E096AF1-F38F-4B4C-8939-6B22196C64CF}" srcOrd="5" destOrd="0" presId="urn:microsoft.com/office/officeart/2005/8/layout/vProcess5"/>
    <dgm:cxn modelId="{971200AA-066D-473B-BBF6-91CCFE5314DC}" type="presParOf" srcId="{1A7BD14D-A3C9-B747-B67D-24C4491AFF03}" destId="{A7D9A631-FDC8-BE47-AD47-CE63F4ABE93A}" srcOrd="6" destOrd="0" presId="urn:microsoft.com/office/officeart/2005/8/layout/vProcess5"/>
    <dgm:cxn modelId="{A55AE6EC-0B6C-4F25-90A9-2180C10BC3BD}" type="presParOf" srcId="{1A7BD14D-A3C9-B747-B67D-24C4491AFF03}" destId="{05A0ABBB-30C1-0E4C-A92D-DDA7A17F2579}" srcOrd="7" destOrd="0" presId="urn:microsoft.com/office/officeart/2005/8/layout/vProcess5"/>
    <dgm:cxn modelId="{160D3978-DA14-4D67-9B22-38B921A33EC9}" type="presParOf" srcId="{1A7BD14D-A3C9-B747-B67D-24C4491AFF03}" destId="{AF7EF309-A15C-8247-9C35-AA10F0CDF249}" srcOrd="8" destOrd="0" presId="urn:microsoft.com/office/officeart/2005/8/layout/vProcess5"/>
    <dgm:cxn modelId="{26433BC7-FA1B-4C82-B8B2-28793DECBB2B}" type="presParOf" srcId="{1A7BD14D-A3C9-B747-B67D-24C4491AFF03}" destId="{E9F2FD5F-5A69-3A49-A514-1103F13B125D}" srcOrd="9" destOrd="0" presId="urn:microsoft.com/office/officeart/2005/8/layout/vProcess5"/>
    <dgm:cxn modelId="{41A26F77-8C65-4926-82F2-77FDF0CADCFA}" type="presParOf" srcId="{1A7BD14D-A3C9-B747-B67D-24C4491AFF03}" destId="{1A799F2E-B0E8-F543-B7DA-DA3838327822}" srcOrd="10" destOrd="0" presId="urn:microsoft.com/office/officeart/2005/8/layout/vProcess5"/>
    <dgm:cxn modelId="{AEFA8ADE-5152-4EC6-A4DE-D577A3C0B746}" type="presParOf" srcId="{1A7BD14D-A3C9-B747-B67D-24C4491AFF03}" destId="{1DD3536A-F3CD-E04F-9FCA-CAC13C28815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369BF6-75FD-4910-9B08-EC370DEC707C}" type="doc">
      <dgm:prSet loTypeId="urn:microsoft.com/office/officeart/2008/layout/TitlePictureLineup" loCatId="picture" qsTypeId="urn:microsoft.com/office/officeart/2005/8/quickstyle/simple4" qsCatId="simple" csTypeId="urn:microsoft.com/office/officeart/2005/8/colors/accent0_3" csCatId="mainScheme" phldr="1"/>
      <dgm:spPr/>
      <dgm:t>
        <a:bodyPr/>
        <a:lstStyle/>
        <a:p>
          <a:endParaRPr lang="en-US"/>
        </a:p>
      </dgm:t>
    </dgm:pt>
    <dgm:pt modelId="{4E63ED04-18B3-41C0-8A35-368628CF7442}">
      <dgm:prSet phldrT="[Text]"/>
      <dgm:spPr/>
      <dgm:t>
        <a:bodyPr/>
        <a:lstStyle/>
        <a:p>
          <a:r>
            <a:rPr lang="en-US" dirty="0" smtClean="0"/>
            <a:t>Labetalol</a:t>
          </a:r>
          <a:endParaRPr lang="en-US" dirty="0"/>
        </a:p>
      </dgm:t>
    </dgm:pt>
    <dgm:pt modelId="{E3F1223F-7170-482B-83C5-E6167D4CD50A}" type="parTrans" cxnId="{EF425887-FE94-41D0-933B-B29455CF2949}">
      <dgm:prSet/>
      <dgm:spPr/>
      <dgm:t>
        <a:bodyPr/>
        <a:lstStyle/>
        <a:p>
          <a:endParaRPr lang="en-US"/>
        </a:p>
      </dgm:t>
    </dgm:pt>
    <dgm:pt modelId="{3DCB1F48-1155-4BA1-BC0D-25760262985D}" type="sibTrans" cxnId="{EF425887-FE94-41D0-933B-B29455CF2949}">
      <dgm:prSet/>
      <dgm:spPr/>
      <dgm:t>
        <a:bodyPr/>
        <a:lstStyle/>
        <a:p>
          <a:endParaRPr lang="en-US"/>
        </a:p>
      </dgm:t>
    </dgm:pt>
    <dgm:pt modelId="{004FCD53-33FA-4467-873F-EED133CB1449}">
      <dgm:prSet phldrT="[Text]"/>
      <dgm:spPr/>
      <dgm:t>
        <a:bodyPr/>
        <a:lstStyle/>
        <a:p>
          <a:r>
            <a:rPr lang="en-US" dirty="0" smtClean="0"/>
            <a:t>Hydralazine</a:t>
          </a:r>
          <a:endParaRPr lang="en-US" dirty="0"/>
        </a:p>
      </dgm:t>
    </dgm:pt>
    <dgm:pt modelId="{9D7A1708-19C4-4774-9222-125FEC19090D}" type="parTrans" cxnId="{D46BE09B-1F17-4729-95E2-EF4CC73DC182}">
      <dgm:prSet/>
      <dgm:spPr/>
      <dgm:t>
        <a:bodyPr/>
        <a:lstStyle/>
        <a:p>
          <a:endParaRPr lang="en-US"/>
        </a:p>
      </dgm:t>
    </dgm:pt>
    <dgm:pt modelId="{FBA788EC-D9E5-4687-AFC6-63FC71EEC2F4}" type="sibTrans" cxnId="{D46BE09B-1F17-4729-95E2-EF4CC73DC182}">
      <dgm:prSet/>
      <dgm:spPr/>
      <dgm:t>
        <a:bodyPr/>
        <a:lstStyle/>
        <a:p>
          <a:endParaRPr lang="en-US"/>
        </a:p>
      </dgm:t>
    </dgm:pt>
    <dgm:pt modelId="{B1F5039A-AF2A-4A1A-9CB1-5CE5B1FB3E15}">
      <dgm:prSet phldrT="[Text]"/>
      <dgm:spPr/>
      <dgm:t>
        <a:bodyPr/>
        <a:lstStyle/>
        <a:p>
          <a:r>
            <a:rPr lang="en-US" dirty="0" err="1" smtClean="0"/>
            <a:t>Nifedipine</a:t>
          </a:r>
          <a:endParaRPr lang="en-US" dirty="0"/>
        </a:p>
      </dgm:t>
    </dgm:pt>
    <dgm:pt modelId="{E56C5D38-4C56-4059-8CAE-E9B40BF94DBD}" type="parTrans" cxnId="{E61094CE-AA4A-4343-9DBF-67B3ADC887C9}">
      <dgm:prSet/>
      <dgm:spPr/>
      <dgm:t>
        <a:bodyPr/>
        <a:lstStyle/>
        <a:p>
          <a:endParaRPr lang="en-US"/>
        </a:p>
      </dgm:t>
    </dgm:pt>
    <dgm:pt modelId="{9C3FAC83-CB5D-4931-A33A-A301DAA7B6F5}" type="sibTrans" cxnId="{E61094CE-AA4A-4343-9DBF-67B3ADC887C9}">
      <dgm:prSet/>
      <dgm:spPr/>
      <dgm:t>
        <a:bodyPr/>
        <a:lstStyle/>
        <a:p>
          <a:endParaRPr lang="en-US"/>
        </a:p>
      </dgm:t>
    </dgm:pt>
    <dgm:pt modelId="{35A3CBCC-A468-4E01-B428-3F7D3A7FD676}" type="pres">
      <dgm:prSet presAssocID="{80369BF6-75FD-4910-9B08-EC370DEC707C}" presName="Name0" presStyleCnt="0">
        <dgm:presLayoutVars>
          <dgm:dir/>
        </dgm:presLayoutVars>
      </dgm:prSet>
      <dgm:spPr/>
    </dgm:pt>
    <dgm:pt modelId="{241478E9-674D-4F41-ADEC-A50CF7CE6C2F}" type="pres">
      <dgm:prSet presAssocID="{4E63ED04-18B3-41C0-8A35-368628CF7442}" presName="composite" presStyleCnt="0"/>
      <dgm:spPr/>
    </dgm:pt>
    <dgm:pt modelId="{1A37BB5B-1A70-4546-84D4-B963BB762DA6}" type="pres">
      <dgm:prSet presAssocID="{4E63ED04-18B3-41C0-8A35-368628CF7442}" presName="Accent" presStyleLbl="alignAcc1" presStyleIdx="0" presStyleCnt="3"/>
      <dgm:spPr/>
    </dgm:pt>
    <dgm:pt modelId="{209CF34C-75AF-43CC-A3BE-373898F550D4}" type="pres">
      <dgm:prSet presAssocID="{4E63ED04-18B3-41C0-8A35-368628CF7442}" presName="Image" presStyleLbl="node1" presStyleIdx="0" presStyleCnt="3" custScaleY="221494" custLinFactNeighborX="-2374" custLinFactNeighborY="55034"/>
      <dgm:spPr>
        <a:blipFill rotWithShape="1">
          <a:blip xmlns:r="http://schemas.openxmlformats.org/officeDocument/2006/relationships" r:embed="rId1"/>
          <a:stretch>
            <a:fillRect/>
          </a:stretch>
        </a:blipFill>
      </dgm:spPr>
    </dgm:pt>
    <dgm:pt modelId="{26650275-F739-4E7B-881F-77BC6A26DA56}" type="pres">
      <dgm:prSet presAssocID="{4E63ED04-18B3-41C0-8A35-368628CF7442}" presName="Child" presStyleLbl="revTx" presStyleIdx="0" presStyleCnt="3">
        <dgm:presLayoutVars>
          <dgm:bulletEnabled val="1"/>
        </dgm:presLayoutVars>
      </dgm:prSet>
      <dgm:spPr/>
      <dgm:t>
        <a:bodyPr/>
        <a:lstStyle/>
        <a:p>
          <a:endParaRPr lang="en-US"/>
        </a:p>
      </dgm:t>
    </dgm:pt>
    <dgm:pt modelId="{B7FE6734-1B50-4917-8A07-57F50FE4E234}" type="pres">
      <dgm:prSet presAssocID="{4E63ED04-18B3-41C0-8A35-368628CF7442}" presName="Parent" presStyleLbl="alignNode1" presStyleIdx="0" presStyleCnt="3">
        <dgm:presLayoutVars>
          <dgm:bulletEnabled val="1"/>
        </dgm:presLayoutVars>
      </dgm:prSet>
      <dgm:spPr/>
      <dgm:t>
        <a:bodyPr/>
        <a:lstStyle/>
        <a:p>
          <a:endParaRPr lang="en-US"/>
        </a:p>
      </dgm:t>
    </dgm:pt>
    <dgm:pt modelId="{91DD0173-437A-492F-96F2-1DEC666BC931}" type="pres">
      <dgm:prSet presAssocID="{3DCB1F48-1155-4BA1-BC0D-25760262985D}" presName="sibTrans" presStyleCnt="0"/>
      <dgm:spPr/>
    </dgm:pt>
    <dgm:pt modelId="{68334609-49C2-421C-9760-98C6CF64F0B4}" type="pres">
      <dgm:prSet presAssocID="{004FCD53-33FA-4467-873F-EED133CB1449}" presName="composite" presStyleCnt="0"/>
      <dgm:spPr/>
    </dgm:pt>
    <dgm:pt modelId="{534AD51C-0526-4BF4-96AA-5D69D5CED6D6}" type="pres">
      <dgm:prSet presAssocID="{004FCD53-33FA-4467-873F-EED133CB1449}" presName="Accent" presStyleLbl="alignAcc1" presStyleIdx="1" presStyleCnt="3"/>
      <dgm:spPr/>
    </dgm:pt>
    <dgm:pt modelId="{772F5324-023B-48DC-8D7E-A18C234D5201}" type="pres">
      <dgm:prSet presAssocID="{004FCD53-33FA-4467-873F-EED133CB1449}" presName="Image" presStyleLbl="node1" presStyleIdx="1" presStyleCnt="3" custScaleY="221494" custLinFactNeighborX="-3257" custLinFactNeighborY="55034"/>
      <dgm:spPr>
        <a:blipFill rotWithShape="1">
          <a:blip xmlns:r="http://schemas.openxmlformats.org/officeDocument/2006/relationships" r:embed="rId2"/>
          <a:stretch>
            <a:fillRect/>
          </a:stretch>
        </a:blipFill>
      </dgm:spPr>
    </dgm:pt>
    <dgm:pt modelId="{18C9C483-2F1C-48DB-959A-C7B7E13B2A17}" type="pres">
      <dgm:prSet presAssocID="{004FCD53-33FA-4467-873F-EED133CB1449}" presName="Child" presStyleLbl="revTx" presStyleIdx="1" presStyleCnt="3">
        <dgm:presLayoutVars>
          <dgm:bulletEnabled val="1"/>
        </dgm:presLayoutVars>
      </dgm:prSet>
      <dgm:spPr/>
      <dgm:t>
        <a:bodyPr/>
        <a:lstStyle/>
        <a:p>
          <a:endParaRPr lang="en-US"/>
        </a:p>
      </dgm:t>
    </dgm:pt>
    <dgm:pt modelId="{B0EEF9AF-ED28-487D-9499-A3E40646D6E7}" type="pres">
      <dgm:prSet presAssocID="{004FCD53-33FA-4467-873F-EED133CB1449}" presName="Parent" presStyleLbl="alignNode1" presStyleIdx="1" presStyleCnt="3">
        <dgm:presLayoutVars>
          <dgm:bulletEnabled val="1"/>
        </dgm:presLayoutVars>
      </dgm:prSet>
      <dgm:spPr/>
    </dgm:pt>
    <dgm:pt modelId="{69935C50-2734-479C-8342-79ADF55C886C}" type="pres">
      <dgm:prSet presAssocID="{FBA788EC-D9E5-4687-AFC6-63FC71EEC2F4}" presName="sibTrans" presStyleCnt="0"/>
      <dgm:spPr/>
    </dgm:pt>
    <dgm:pt modelId="{111D4A68-461E-4311-9FED-06F786349DC7}" type="pres">
      <dgm:prSet presAssocID="{B1F5039A-AF2A-4A1A-9CB1-5CE5B1FB3E15}" presName="composite" presStyleCnt="0"/>
      <dgm:spPr/>
    </dgm:pt>
    <dgm:pt modelId="{B78B7A2F-3EC3-4D88-B520-8EC646D24C2D}" type="pres">
      <dgm:prSet presAssocID="{B1F5039A-AF2A-4A1A-9CB1-5CE5B1FB3E15}" presName="Accent" presStyleLbl="alignAcc1" presStyleIdx="2" presStyleCnt="3"/>
      <dgm:spPr/>
    </dgm:pt>
    <dgm:pt modelId="{A5806FD1-403B-43E6-A4C4-BC4546427D08}" type="pres">
      <dgm:prSet presAssocID="{B1F5039A-AF2A-4A1A-9CB1-5CE5B1FB3E15}" presName="Image" presStyleLbl="node1" presStyleIdx="2" presStyleCnt="3" custScaleY="221494" custLinFactNeighborX="-4140" custLinFactNeighborY="55034"/>
      <dgm:spPr>
        <a:blipFill rotWithShape="1">
          <a:blip xmlns:r="http://schemas.openxmlformats.org/officeDocument/2006/relationships" r:embed="rId3"/>
          <a:stretch>
            <a:fillRect/>
          </a:stretch>
        </a:blipFill>
      </dgm:spPr>
    </dgm:pt>
    <dgm:pt modelId="{09D5BE8E-7B6F-4F37-99A5-54479AC07354}" type="pres">
      <dgm:prSet presAssocID="{B1F5039A-AF2A-4A1A-9CB1-5CE5B1FB3E15}" presName="Child" presStyleLbl="revTx" presStyleIdx="2" presStyleCnt="3">
        <dgm:presLayoutVars>
          <dgm:bulletEnabled val="1"/>
        </dgm:presLayoutVars>
      </dgm:prSet>
      <dgm:spPr/>
      <dgm:t>
        <a:bodyPr/>
        <a:lstStyle/>
        <a:p>
          <a:endParaRPr lang="en-US"/>
        </a:p>
      </dgm:t>
    </dgm:pt>
    <dgm:pt modelId="{86F570FE-6272-4A45-AF06-EBA55ABE4594}" type="pres">
      <dgm:prSet presAssocID="{B1F5039A-AF2A-4A1A-9CB1-5CE5B1FB3E15}" presName="Parent" presStyleLbl="alignNode1" presStyleIdx="2" presStyleCnt="3">
        <dgm:presLayoutVars>
          <dgm:bulletEnabled val="1"/>
        </dgm:presLayoutVars>
      </dgm:prSet>
      <dgm:spPr/>
    </dgm:pt>
  </dgm:ptLst>
  <dgm:cxnLst>
    <dgm:cxn modelId="{EF425887-FE94-41D0-933B-B29455CF2949}" srcId="{80369BF6-75FD-4910-9B08-EC370DEC707C}" destId="{4E63ED04-18B3-41C0-8A35-368628CF7442}" srcOrd="0" destOrd="0" parTransId="{E3F1223F-7170-482B-83C5-E6167D4CD50A}" sibTransId="{3DCB1F48-1155-4BA1-BC0D-25760262985D}"/>
    <dgm:cxn modelId="{3BAEEA56-7C47-4804-8301-688591003509}" type="presOf" srcId="{004FCD53-33FA-4467-873F-EED133CB1449}" destId="{B0EEF9AF-ED28-487D-9499-A3E40646D6E7}" srcOrd="0" destOrd="0" presId="urn:microsoft.com/office/officeart/2008/layout/TitlePictureLineup"/>
    <dgm:cxn modelId="{D46BE09B-1F17-4729-95E2-EF4CC73DC182}" srcId="{80369BF6-75FD-4910-9B08-EC370DEC707C}" destId="{004FCD53-33FA-4467-873F-EED133CB1449}" srcOrd="1" destOrd="0" parTransId="{9D7A1708-19C4-4774-9222-125FEC19090D}" sibTransId="{FBA788EC-D9E5-4687-AFC6-63FC71EEC2F4}"/>
    <dgm:cxn modelId="{8BBC862C-A5B5-4318-9CFE-DB2B2E73D14C}" type="presOf" srcId="{B1F5039A-AF2A-4A1A-9CB1-5CE5B1FB3E15}" destId="{86F570FE-6272-4A45-AF06-EBA55ABE4594}" srcOrd="0" destOrd="0" presId="urn:microsoft.com/office/officeart/2008/layout/TitlePictureLineup"/>
    <dgm:cxn modelId="{E61094CE-AA4A-4343-9DBF-67B3ADC887C9}" srcId="{80369BF6-75FD-4910-9B08-EC370DEC707C}" destId="{B1F5039A-AF2A-4A1A-9CB1-5CE5B1FB3E15}" srcOrd="2" destOrd="0" parTransId="{E56C5D38-4C56-4059-8CAE-E9B40BF94DBD}" sibTransId="{9C3FAC83-CB5D-4931-A33A-A301DAA7B6F5}"/>
    <dgm:cxn modelId="{6BF89F50-4AC3-48B4-9B8B-AB39B4BD3B11}" type="presOf" srcId="{4E63ED04-18B3-41C0-8A35-368628CF7442}" destId="{B7FE6734-1B50-4917-8A07-57F50FE4E234}" srcOrd="0" destOrd="0" presId="urn:microsoft.com/office/officeart/2008/layout/TitlePictureLineup"/>
    <dgm:cxn modelId="{7D520F4E-E66B-4B86-80F4-08C6E20FD000}" type="presOf" srcId="{80369BF6-75FD-4910-9B08-EC370DEC707C}" destId="{35A3CBCC-A468-4E01-B428-3F7D3A7FD676}" srcOrd="0" destOrd="0" presId="urn:microsoft.com/office/officeart/2008/layout/TitlePictureLineup"/>
    <dgm:cxn modelId="{13723088-BB32-498A-913C-58B84E459A34}" type="presParOf" srcId="{35A3CBCC-A468-4E01-B428-3F7D3A7FD676}" destId="{241478E9-674D-4F41-ADEC-A50CF7CE6C2F}" srcOrd="0" destOrd="0" presId="urn:microsoft.com/office/officeart/2008/layout/TitlePictureLineup"/>
    <dgm:cxn modelId="{A9CE9735-55CA-483D-877C-70039608E53F}" type="presParOf" srcId="{241478E9-674D-4F41-ADEC-A50CF7CE6C2F}" destId="{1A37BB5B-1A70-4546-84D4-B963BB762DA6}" srcOrd="0" destOrd="0" presId="urn:microsoft.com/office/officeart/2008/layout/TitlePictureLineup"/>
    <dgm:cxn modelId="{E9A471D7-AB02-476F-922B-63A2B1A294CA}" type="presParOf" srcId="{241478E9-674D-4F41-ADEC-A50CF7CE6C2F}" destId="{209CF34C-75AF-43CC-A3BE-373898F550D4}" srcOrd="1" destOrd="0" presId="urn:microsoft.com/office/officeart/2008/layout/TitlePictureLineup"/>
    <dgm:cxn modelId="{3EE6F108-BE54-4EAB-B249-1717A1DE2BA1}" type="presParOf" srcId="{241478E9-674D-4F41-ADEC-A50CF7CE6C2F}" destId="{26650275-F739-4E7B-881F-77BC6A26DA56}" srcOrd="2" destOrd="0" presId="urn:microsoft.com/office/officeart/2008/layout/TitlePictureLineup"/>
    <dgm:cxn modelId="{60369595-FE80-47FE-9B2B-9E8F6B814EF9}" type="presParOf" srcId="{241478E9-674D-4F41-ADEC-A50CF7CE6C2F}" destId="{B7FE6734-1B50-4917-8A07-57F50FE4E234}" srcOrd="3" destOrd="0" presId="urn:microsoft.com/office/officeart/2008/layout/TitlePictureLineup"/>
    <dgm:cxn modelId="{F1A6470F-7A59-4645-965F-69C97233D300}" type="presParOf" srcId="{35A3CBCC-A468-4E01-B428-3F7D3A7FD676}" destId="{91DD0173-437A-492F-96F2-1DEC666BC931}" srcOrd="1" destOrd="0" presId="urn:microsoft.com/office/officeart/2008/layout/TitlePictureLineup"/>
    <dgm:cxn modelId="{232CA2F5-E7FF-4F9E-A2CE-6C5420C84CE4}" type="presParOf" srcId="{35A3CBCC-A468-4E01-B428-3F7D3A7FD676}" destId="{68334609-49C2-421C-9760-98C6CF64F0B4}" srcOrd="2" destOrd="0" presId="urn:microsoft.com/office/officeart/2008/layout/TitlePictureLineup"/>
    <dgm:cxn modelId="{71B4468A-160C-46F8-9C8D-B2BB026456FA}" type="presParOf" srcId="{68334609-49C2-421C-9760-98C6CF64F0B4}" destId="{534AD51C-0526-4BF4-96AA-5D69D5CED6D6}" srcOrd="0" destOrd="0" presId="urn:microsoft.com/office/officeart/2008/layout/TitlePictureLineup"/>
    <dgm:cxn modelId="{4607A00B-CE0A-4DCF-B03A-D9FA22AECC31}" type="presParOf" srcId="{68334609-49C2-421C-9760-98C6CF64F0B4}" destId="{772F5324-023B-48DC-8D7E-A18C234D5201}" srcOrd="1" destOrd="0" presId="urn:microsoft.com/office/officeart/2008/layout/TitlePictureLineup"/>
    <dgm:cxn modelId="{4A1E41A3-1B53-40AC-9150-B0F6E2DB57D3}" type="presParOf" srcId="{68334609-49C2-421C-9760-98C6CF64F0B4}" destId="{18C9C483-2F1C-48DB-959A-C7B7E13B2A17}" srcOrd="2" destOrd="0" presId="urn:microsoft.com/office/officeart/2008/layout/TitlePictureLineup"/>
    <dgm:cxn modelId="{22B16862-AC32-4CAD-91B9-370F17781631}" type="presParOf" srcId="{68334609-49C2-421C-9760-98C6CF64F0B4}" destId="{B0EEF9AF-ED28-487D-9499-A3E40646D6E7}" srcOrd="3" destOrd="0" presId="urn:microsoft.com/office/officeart/2008/layout/TitlePictureLineup"/>
    <dgm:cxn modelId="{63618226-A36B-4870-8187-AC2C1E026E26}" type="presParOf" srcId="{35A3CBCC-A468-4E01-B428-3F7D3A7FD676}" destId="{69935C50-2734-479C-8342-79ADF55C886C}" srcOrd="3" destOrd="0" presId="urn:microsoft.com/office/officeart/2008/layout/TitlePictureLineup"/>
    <dgm:cxn modelId="{F8A01756-A05B-4E4B-B251-B15143029DCC}" type="presParOf" srcId="{35A3CBCC-A468-4E01-B428-3F7D3A7FD676}" destId="{111D4A68-461E-4311-9FED-06F786349DC7}" srcOrd="4" destOrd="0" presId="urn:microsoft.com/office/officeart/2008/layout/TitlePictureLineup"/>
    <dgm:cxn modelId="{8E50DBCD-B26E-402E-A5AC-FE614F0915E2}" type="presParOf" srcId="{111D4A68-461E-4311-9FED-06F786349DC7}" destId="{B78B7A2F-3EC3-4D88-B520-8EC646D24C2D}" srcOrd="0" destOrd="0" presId="urn:microsoft.com/office/officeart/2008/layout/TitlePictureLineup"/>
    <dgm:cxn modelId="{00C46075-42D3-459C-A2DB-0E594CDAA6AA}" type="presParOf" srcId="{111D4A68-461E-4311-9FED-06F786349DC7}" destId="{A5806FD1-403B-43E6-A4C4-BC4546427D08}" srcOrd="1" destOrd="0" presId="urn:microsoft.com/office/officeart/2008/layout/TitlePictureLineup"/>
    <dgm:cxn modelId="{816BE81E-DEFF-4E6C-939B-22675ADF9FDF}" type="presParOf" srcId="{111D4A68-461E-4311-9FED-06F786349DC7}" destId="{09D5BE8E-7B6F-4F37-99A5-54479AC07354}" srcOrd="2" destOrd="0" presId="urn:microsoft.com/office/officeart/2008/layout/TitlePictureLineup"/>
    <dgm:cxn modelId="{B94BEE49-2461-4CC1-BE81-1C34601107D7}" type="presParOf" srcId="{111D4A68-461E-4311-9FED-06F786349DC7}" destId="{86F570FE-6272-4A45-AF06-EBA55ABE4594}"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263D0-9963-4320-BDFD-24D54DCCD469}">
      <dsp:nvSpPr>
        <dsp:cNvPr id="0" name=""/>
        <dsp:cNvSpPr/>
      </dsp:nvSpPr>
      <dsp:spPr>
        <a:xfrm>
          <a:off x="2926079" y="352"/>
          <a:ext cx="4389120" cy="137625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Repeat blood pressure in 15 minutes</a:t>
          </a:r>
          <a:endParaRPr lang="en-US" sz="1600" kern="1200" dirty="0"/>
        </a:p>
        <a:p>
          <a:pPr marL="171450" lvl="1" indent="-171450" algn="l" defTabSz="711200">
            <a:lnSpc>
              <a:spcPct val="90000"/>
            </a:lnSpc>
            <a:spcBef>
              <a:spcPct val="0"/>
            </a:spcBef>
            <a:spcAft>
              <a:spcPct val="15000"/>
            </a:spcAft>
            <a:buChar char="••"/>
          </a:pPr>
          <a:r>
            <a:rPr lang="en-US" sz="1600" kern="1200" dirty="0" smtClean="0"/>
            <a:t>Take in the same arm</a:t>
          </a:r>
          <a:endParaRPr lang="en-US" sz="1600" kern="1200" dirty="0"/>
        </a:p>
        <a:p>
          <a:pPr marL="171450" lvl="1" indent="-171450" algn="l" defTabSz="711200">
            <a:lnSpc>
              <a:spcPct val="90000"/>
            </a:lnSpc>
            <a:spcBef>
              <a:spcPct val="0"/>
            </a:spcBef>
            <a:spcAft>
              <a:spcPct val="15000"/>
            </a:spcAft>
            <a:buChar char="••"/>
          </a:pPr>
          <a:r>
            <a:rPr lang="en-US" sz="1600" kern="1200" dirty="0" smtClean="0"/>
            <a:t>Do not reposition to side-lying</a:t>
          </a:r>
          <a:endParaRPr lang="en-US" sz="1600" kern="1200" dirty="0"/>
        </a:p>
      </dsp:txBody>
      <dsp:txXfrm>
        <a:off x="2926079" y="172384"/>
        <a:ext cx="3873026" cy="1032189"/>
      </dsp:txXfrm>
    </dsp:sp>
    <dsp:sp modelId="{EB9F1B8B-9EBD-4D9E-A182-4F86FF5F0ED8}">
      <dsp:nvSpPr>
        <dsp:cNvPr id="0" name=""/>
        <dsp:cNvSpPr/>
      </dsp:nvSpPr>
      <dsp:spPr>
        <a:xfrm>
          <a:off x="0" y="352"/>
          <a:ext cx="2926080" cy="13762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Initial BP </a:t>
          </a:r>
          <a:r>
            <a:rPr lang="en-US" sz="2100" kern="1200" smtClean="0"/>
            <a:t>is ≥</a:t>
          </a:r>
        </a:p>
        <a:p>
          <a:pPr lvl="0" algn="ctr" defTabSz="933450">
            <a:lnSpc>
              <a:spcPct val="90000"/>
            </a:lnSpc>
            <a:spcBef>
              <a:spcPct val="0"/>
            </a:spcBef>
            <a:spcAft>
              <a:spcPct val="35000"/>
            </a:spcAft>
          </a:pPr>
          <a:r>
            <a:rPr lang="en-US" sz="2100" kern="1200" smtClean="0"/>
            <a:t>140 systolic OR </a:t>
          </a:r>
        </a:p>
        <a:p>
          <a:pPr lvl="0" algn="ctr" defTabSz="933450">
            <a:lnSpc>
              <a:spcPct val="90000"/>
            </a:lnSpc>
            <a:spcBef>
              <a:spcPct val="0"/>
            </a:spcBef>
            <a:spcAft>
              <a:spcPct val="35000"/>
            </a:spcAft>
          </a:pPr>
          <a:r>
            <a:rPr lang="en-US" sz="2100" kern="1200" smtClean="0"/>
            <a:t>≥ </a:t>
          </a:r>
          <a:r>
            <a:rPr lang="en-US" sz="2100" kern="1200" dirty="0" smtClean="0"/>
            <a:t>90 diastolic</a:t>
          </a:r>
          <a:endParaRPr lang="en-US" sz="2100" kern="1200" dirty="0"/>
        </a:p>
      </dsp:txBody>
      <dsp:txXfrm>
        <a:off x="67183" y="67535"/>
        <a:ext cx="2791714" cy="1241886"/>
      </dsp:txXfrm>
    </dsp:sp>
    <dsp:sp modelId="{3F518FC9-B6F4-443F-AD60-A75AB10A1470}">
      <dsp:nvSpPr>
        <dsp:cNvPr id="0" name=""/>
        <dsp:cNvSpPr/>
      </dsp:nvSpPr>
      <dsp:spPr>
        <a:xfrm>
          <a:off x="2926079" y="1514230"/>
          <a:ext cx="4389120" cy="137625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Notify provider after first elevated BP</a:t>
          </a:r>
          <a:endParaRPr lang="en-US" sz="1600" kern="1200" dirty="0"/>
        </a:p>
        <a:p>
          <a:pPr marL="171450" lvl="1" indent="-171450" algn="l" defTabSz="711200">
            <a:lnSpc>
              <a:spcPct val="90000"/>
            </a:lnSpc>
            <a:spcBef>
              <a:spcPct val="0"/>
            </a:spcBef>
            <a:spcAft>
              <a:spcPct val="15000"/>
            </a:spcAft>
            <a:buChar char="••"/>
          </a:pPr>
          <a:r>
            <a:rPr lang="en-US" sz="1600" kern="1200" dirty="0" smtClean="0"/>
            <a:t>Reassess after 15 minutes</a:t>
          </a:r>
          <a:endParaRPr lang="en-US" sz="1600" kern="1200" dirty="0"/>
        </a:p>
        <a:p>
          <a:pPr marL="171450" lvl="1" indent="-171450" algn="l" defTabSz="711200">
            <a:lnSpc>
              <a:spcPct val="90000"/>
            </a:lnSpc>
            <a:spcBef>
              <a:spcPct val="0"/>
            </a:spcBef>
            <a:spcAft>
              <a:spcPct val="15000"/>
            </a:spcAft>
            <a:buChar char="••"/>
          </a:pPr>
          <a:r>
            <a:rPr lang="en-US" sz="1600" kern="1200" dirty="0" smtClean="0"/>
            <a:t>Activate treatment algorithms if remains ≥160/110(105) </a:t>
          </a:r>
          <a:endParaRPr lang="en-US" sz="1600" kern="1200" dirty="0"/>
        </a:p>
      </dsp:txBody>
      <dsp:txXfrm>
        <a:off x="2926079" y="1686262"/>
        <a:ext cx="3873026" cy="1032189"/>
      </dsp:txXfrm>
    </dsp:sp>
    <dsp:sp modelId="{FF00DA72-AB43-44D5-8C92-622D88EC90F1}">
      <dsp:nvSpPr>
        <dsp:cNvPr id="0" name=""/>
        <dsp:cNvSpPr/>
      </dsp:nvSpPr>
      <dsp:spPr>
        <a:xfrm>
          <a:off x="27651" y="1514583"/>
          <a:ext cx="2926080" cy="13762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Initial BP is ≥</a:t>
          </a:r>
        </a:p>
        <a:p>
          <a:pPr lvl="0" algn="ctr" defTabSz="933450">
            <a:lnSpc>
              <a:spcPct val="90000"/>
            </a:lnSpc>
            <a:spcBef>
              <a:spcPct val="0"/>
            </a:spcBef>
            <a:spcAft>
              <a:spcPct val="35000"/>
            </a:spcAft>
          </a:pPr>
          <a:r>
            <a:rPr lang="en-US" sz="2100" kern="1200" dirty="0" smtClean="0"/>
            <a:t>160 systolic or </a:t>
          </a:r>
        </a:p>
        <a:p>
          <a:pPr lvl="0" algn="ctr" defTabSz="933450">
            <a:lnSpc>
              <a:spcPct val="90000"/>
            </a:lnSpc>
            <a:spcBef>
              <a:spcPct val="0"/>
            </a:spcBef>
            <a:spcAft>
              <a:spcPct val="35000"/>
            </a:spcAft>
          </a:pPr>
          <a:r>
            <a:rPr lang="en-US" sz="2100" kern="1200" dirty="0" smtClean="0"/>
            <a:t>≥ 110(105) diastolic</a:t>
          </a:r>
          <a:endParaRPr lang="en-US" sz="2100" kern="1200" dirty="0"/>
        </a:p>
      </dsp:txBody>
      <dsp:txXfrm>
        <a:off x="94834" y="1581766"/>
        <a:ext cx="2791714" cy="1241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AFD28-BF46-0042-866A-BD31AF2ABFDB}">
      <dsp:nvSpPr>
        <dsp:cNvPr id="0" name=""/>
        <dsp:cNvSpPr/>
      </dsp:nvSpPr>
      <dsp:spPr>
        <a:xfrm>
          <a:off x="0" y="0"/>
          <a:ext cx="6075681" cy="92583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t>Labetalol 20 mg </a:t>
          </a:r>
          <a:r>
            <a:rPr lang="en-US" sz="1700" kern="1200" dirty="0" smtClean="0"/>
            <a:t>IV over 2 minutes</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10 min</a:t>
          </a:r>
          <a:endParaRPr lang="en-US" sz="1300" kern="1200" dirty="0"/>
        </a:p>
      </dsp:txBody>
      <dsp:txXfrm>
        <a:off x="27117" y="27117"/>
        <a:ext cx="4968315" cy="871596"/>
      </dsp:txXfrm>
    </dsp:sp>
    <dsp:sp modelId="{03022D00-840D-4E49-834D-F545C4CB5C7D}">
      <dsp:nvSpPr>
        <dsp:cNvPr id="0" name=""/>
        <dsp:cNvSpPr/>
      </dsp:nvSpPr>
      <dsp:spPr>
        <a:xfrm>
          <a:off x="453703" y="1054417"/>
          <a:ext cx="6075681" cy="925830"/>
        </a:xfrm>
        <a:prstGeom prst="roundRect">
          <a:avLst>
            <a:gd name="adj" fmla="val 10000"/>
          </a:avLst>
        </a:prstGeom>
        <a:gradFill rotWithShape="0">
          <a:gsLst>
            <a:gs pos="0">
              <a:schemeClr val="accent1">
                <a:shade val="80000"/>
                <a:hueOff val="76561"/>
                <a:satOff val="-1098"/>
                <a:lumOff val="6404"/>
                <a:alphaOff val="0"/>
                <a:shade val="51000"/>
                <a:satMod val="130000"/>
              </a:schemeClr>
            </a:gs>
            <a:gs pos="80000">
              <a:schemeClr val="accent1">
                <a:shade val="80000"/>
                <a:hueOff val="76561"/>
                <a:satOff val="-1098"/>
                <a:lumOff val="6404"/>
                <a:alphaOff val="0"/>
                <a:shade val="93000"/>
                <a:satMod val="130000"/>
              </a:schemeClr>
            </a:gs>
            <a:gs pos="100000">
              <a:schemeClr val="accent1">
                <a:shade val="80000"/>
                <a:hueOff val="76561"/>
                <a:satOff val="-1098"/>
                <a:lumOff val="640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b="1" kern="1200" dirty="0" smtClean="0"/>
            <a:t>labetalol 40 mg </a:t>
          </a:r>
          <a:r>
            <a:rPr lang="en-US" sz="1700" kern="1200" dirty="0" smtClean="0"/>
            <a:t>IV over 2 min</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10 min</a:t>
          </a:r>
          <a:endParaRPr lang="en-US" sz="1300" kern="1200" dirty="0"/>
        </a:p>
      </dsp:txBody>
      <dsp:txXfrm>
        <a:off x="480820" y="1081534"/>
        <a:ext cx="4965954" cy="871596"/>
      </dsp:txXfrm>
    </dsp:sp>
    <dsp:sp modelId="{F4CDB4E6-94C8-EF4E-B9BF-4C322FE15236}">
      <dsp:nvSpPr>
        <dsp:cNvPr id="0" name=""/>
        <dsp:cNvSpPr/>
      </dsp:nvSpPr>
      <dsp:spPr>
        <a:xfrm>
          <a:off x="907406" y="2108835"/>
          <a:ext cx="6075681" cy="925830"/>
        </a:xfrm>
        <a:prstGeom prst="roundRect">
          <a:avLst>
            <a:gd name="adj" fmla="val 1000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b="1" kern="1200" dirty="0" smtClean="0"/>
            <a:t>labetalol 80 mg </a:t>
          </a:r>
          <a:r>
            <a:rPr lang="en-US" sz="1700" kern="1200" dirty="0" smtClean="0"/>
            <a:t>IV over 2 min</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10 min</a:t>
          </a:r>
          <a:endParaRPr lang="en-US" sz="1300" kern="1200" dirty="0"/>
        </a:p>
        <a:p>
          <a:pPr marL="114300" lvl="1" indent="-114300" algn="l" defTabSz="577850">
            <a:lnSpc>
              <a:spcPct val="90000"/>
            </a:lnSpc>
            <a:spcBef>
              <a:spcPct val="0"/>
            </a:spcBef>
            <a:spcAft>
              <a:spcPct val="15000"/>
            </a:spcAft>
            <a:buChar char="••"/>
          </a:pPr>
          <a:r>
            <a:rPr lang="en-US" sz="1300" kern="1200" dirty="0" smtClean="0"/>
            <a:t>Seek consultation MFM, Critical Care, Anesthesia, Internal medicine </a:t>
          </a:r>
          <a:endParaRPr lang="en-US" sz="1300" kern="1200" dirty="0"/>
        </a:p>
      </dsp:txBody>
      <dsp:txXfrm>
        <a:off x="934523" y="2135952"/>
        <a:ext cx="4965954" cy="871596"/>
      </dsp:txXfrm>
    </dsp:sp>
    <dsp:sp modelId="{63C5A333-09E6-E94D-9EE2-C5EA8ADF517D}">
      <dsp:nvSpPr>
        <dsp:cNvPr id="0" name=""/>
        <dsp:cNvSpPr/>
      </dsp:nvSpPr>
      <dsp:spPr>
        <a:xfrm>
          <a:off x="1361110" y="3163252"/>
          <a:ext cx="6075681" cy="925830"/>
        </a:xfrm>
        <a:prstGeom prst="roundRect">
          <a:avLst>
            <a:gd name="adj" fmla="val 10000"/>
          </a:avLst>
        </a:prstGeom>
        <a:gradFill rotWithShape="0">
          <a:gsLst>
            <a:gs pos="0">
              <a:schemeClr val="accent1">
                <a:shade val="80000"/>
                <a:hueOff val="229684"/>
                <a:satOff val="-3294"/>
                <a:lumOff val="19211"/>
                <a:alphaOff val="0"/>
                <a:shade val="51000"/>
                <a:satMod val="130000"/>
              </a:schemeClr>
            </a:gs>
            <a:gs pos="80000">
              <a:schemeClr val="accent1">
                <a:shade val="80000"/>
                <a:hueOff val="229684"/>
                <a:satOff val="-3294"/>
                <a:lumOff val="19211"/>
                <a:alphaOff val="0"/>
                <a:shade val="93000"/>
                <a:satMod val="130000"/>
              </a:schemeClr>
            </a:gs>
            <a:gs pos="100000">
              <a:schemeClr val="accent1">
                <a:shade val="80000"/>
                <a:hueOff val="229684"/>
                <a:satOff val="-3294"/>
                <a:lumOff val="1921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b="1" kern="1200" dirty="0" smtClean="0"/>
            <a:t>Repeat labetalol 80mg </a:t>
          </a:r>
          <a:r>
            <a:rPr lang="en-US" sz="1700" kern="1200" dirty="0" smtClean="0"/>
            <a:t>over 10 minutes to achieve total dosage of 220mg                       (includes all previous administrations)</a:t>
          </a:r>
          <a:endParaRPr lang="en-US" sz="1700" kern="1200" dirty="0"/>
        </a:p>
      </dsp:txBody>
      <dsp:txXfrm>
        <a:off x="1388227" y="3190369"/>
        <a:ext cx="4965954" cy="871596"/>
      </dsp:txXfrm>
    </dsp:sp>
    <dsp:sp modelId="{9DD9C6B5-AF27-5E48-894D-F9371E0C04CF}">
      <dsp:nvSpPr>
        <dsp:cNvPr id="0" name=""/>
        <dsp:cNvSpPr/>
      </dsp:nvSpPr>
      <dsp:spPr>
        <a:xfrm>
          <a:off x="1814813" y="4217670"/>
          <a:ext cx="6075681" cy="925830"/>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Switch to hydralazine 10 mg IV over 2 min</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20 min</a:t>
          </a:r>
          <a:endParaRPr lang="en-US" sz="1300" kern="1200" dirty="0"/>
        </a:p>
      </dsp:txBody>
      <dsp:txXfrm>
        <a:off x="1841930" y="4244787"/>
        <a:ext cx="4965954" cy="871596"/>
      </dsp:txXfrm>
    </dsp:sp>
    <dsp:sp modelId="{236B855E-04FC-E441-80CE-B84EA2946A6A}">
      <dsp:nvSpPr>
        <dsp:cNvPr id="0" name=""/>
        <dsp:cNvSpPr/>
      </dsp:nvSpPr>
      <dsp:spPr>
        <a:xfrm>
          <a:off x="5473891" y="676370"/>
          <a:ext cx="601789" cy="60178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5609294" y="676370"/>
        <a:ext cx="330983" cy="452846"/>
      </dsp:txXfrm>
    </dsp:sp>
    <dsp:sp modelId="{129C6B20-E01E-BC43-94A0-EEE37AB1CBEB}">
      <dsp:nvSpPr>
        <dsp:cNvPr id="0" name=""/>
        <dsp:cNvSpPr/>
      </dsp:nvSpPr>
      <dsp:spPr>
        <a:xfrm>
          <a:off x="5927595" y="1730787"/>
          <a:ext cx="601789" cy="60178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062998" y="1730787"/>
        <a:ext cx="330983" cy="452846"/>
      </dsp:txXfrm>
    </dsp:sp>
    <dsp:sp modelId="{A1DB4DDF-ACAC-FD44-9EC4-0B6CE6C01B14}">
      <dsp:nvSpPr>
        <dsp:cNvPr id="0" name=""/>
        <dsp:cNvSpPr/>
      </dsp:nvSpPr>
      <dsp:spPr>
        <a:xfrm>
          <a:off x="6381298" y="2769774"/>
          <a:ext cx="601789" cy="60178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516701" y="2769774"/>
        <a:ext cx="330983" cy="452846"/>
      </dsp:txXfrm>
    </dsp:sp>
    <dsp:sp modelId="{FBD2BD17-9970-3E47-9C91-70A3094F26FC}">
      <dsp:nvSpPr>
        <dsp:cNvPr id="0" name=""/>
        <dsp:cNvSpPr/>
      </dsp:nvSpPr>
      <dsp:spPr>
        <a:xfrm>
          <a:off x="6835002" y="3834479"/>
          <a:ext cx="601789" cy="60178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970405" y="3834479"/>
        <a:ext cx="330983" cy="452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DDAA6-8EAD-2B4B-91E7-A4DA5956FE69}">
      <dsp:nvSpPr>
        <dsp:cNvPr id="0" name=""/>
        <dsp:cNvSpPr/>
      </dsp:nvSpPr>
      <dsp:spPr>
        <a:xfrm>
          <a:off x="0" y="0"/>
          <a:ext cx="6312396" cy="970478"/>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Hydralazine 5 or 10 mg IV over 2 minutes</a:t>
          </a:r>
          <a:endParaRPr lang="en-US" sz="2000" kern="1200" dirty="0"/>
        </a:p>
        <a:p>
          <a:pPr marL="171450" lvl="1" indent="-171450" algn="l" defTabSz="711200">
            <a:lnSpc>
              <a:spcPct val="90000"/>
            </a:lnSpc>
            <a:spcBef>
              <a:spcPct val="0"/>
            </a:spcBef>
            <a:spcAft>
              <a:spcPct val="15000"/>
            </a:spcAft>
            <a:buChar char="••"/>
          </a:pPr>
          <a:r>
            <a:rPr lang="en-US" sz="1600" kern="1200" dirty="0" smtClean="0"/>
            <a:t>Recheck in 20 min</a:t>
          </a:r>
          <a:endParaRPr lang="en-US" sz="1600" kern="1200" dirty="0"/>
        </a:p>
      </dsp:txBody>
      <dsp:txXfrm>
        <a:off x="28424" y="28424"/>
        <a:ext cx="5183169" cy="913630"/>
      </dsp:txXfrm>
    </dsp:sp>
    <dsp:sp modelId="{F607F104-DAFD-1F47-96F3-956291A36AE5}">
      <dsp:nvSpPr>
        <dsp:cNvPr id="0" name=""/>
        <dsp:cNvSpPr/>
      </dsp:nvSpPr>
      <dsp:spPr>
        <a:xfrm>
          <a:off x="528663" y="1146929"/>
          <a:ext cx="6312396" cy="970478"/>
        </a:xfrm>
        <a:prstGeom prst="roundRect">
          <a:avLst>
            <a:gd name="adj" fmla="val 10000"/>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still elevated, hydralazine 10 mg IV over 2 min</a:t>
          </a:r>
          <a:endParaRPr lang="en-US" sz="2000" kern="1200" dirty="0"/>
        </a:p>
        <a:p>
          <a:pPr marL="171450" lvl="1" indent="-171450" algn="l" defTabSz="711200">
            <a:lnSpc>
              <a:spcPct val="90000"/>
            </a:lnSpc>
            <a:spcBef>
              <a:spcPct val="0"/>
            </a:spcBef>
            <a:spcAft>
              <a:spcPct val="15000"/>
            </a:spcAft>
            <a:buChar char="••"/>
          </a:pPr>
          <a:r>
            <a:rPr lang="en-US" sz="1600" kern="1200" dirty="0" smtClean="0"/>
            <a:t>Recheck 20 min</a:t>
          </a:r>
          <a:endParaRPr lang="en-US" sz="1600" kern="1200" dirty="0"/>
        </a:p>
      </dsp:txBody>
      <dsp:txXfrm>
        <a:off x="557087" y="1175353"/>
        <a:ext cx="5096073" cy="913630"/>
      </dsp:txXfrm>
    </dsp:sp>
    <dsp:sp modelId="{1D55B33C-795A-2A47-9A3F-AFFC91C8328C}">
      <dsp:nvSpPr>
        <dsp:cNvPr id="0" name=""/>
        <dsp:cNvSpPr/>
      </dsp:nvSpPr>
      <dsp:spPr>
        <a:xfrm>
          <a:off x="1049435" y="2293858"/>
          <a:ext cx="6312396" cy="970478"/>
        </a:xfrm>
        <a:prstGeom prst="roundRect">
          <a:avLst>
            <a:gd name="adj" fmla="val 10000"/>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still elevated, labetalol 20 mg IV over 2 min</a:t>
          </a:r>
          <a:endParaRPr lang="en-US" sz="2000" kern="1200" dirty="0"/>
        </a:p>
        <a:p>
          <a:pPr marL="171450" lvl="1" indent="-171450" algn="l" defTabSz="711200">
            <a:lnSpc>
              <a:spcPct val="90000"/>
            </a:lnSpc>
            <a:spcBef>
              <a:spcPct val="0"/>
            </a:spcBef>
            <a:spcAft>
              <a:spcPct val="15000"/>
            </a:spcAft>
            <a:buChar char="••"/>
          </a:pPr>
          <a:r>
            <a:rPr lang="en-US" sz="1600" kern="1200" dirty="0" smtClean="0"/>
            <a:t>Recheck in 10 min</a:t>
          </a:r>
          <a:endParaRPr lang="en-US" sz="1600" kern="1200" dirty="0"/>
        </a:p>
      </dsp:txBody>
      <dsp:txXfrm>
        <a:off x="1077859" y="2322282"/>
        <a:ext cx="5103964" cy="913630"/>
      </dsp:txXfrm>
    </dsp:sp>
    <dsp:sp modelId="{6C631A1E-3C69-9F48-876D-54B12149E791}">
      <dsp:nvSpPr>
        <dsp:cNvPr id="0" name=""/>
        <dsp:cNvSpPr/>
      </dsp:nvSpPr>
      <dsp:spPr>
        <a:xfrm>
          <a:off x="1578099" y="3440787"/>
          <a:ext cx="6312396" cy="970478"/>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still elevated, labetalol 40 mg IV over 2 min</a:t>
          </a:r>
          <a:endParaRPr lang="en-US" sz="2000" kern="1200" dirty="0"/>
        </a:p>
        <a:p>
          <a:pPr marL="171450" lvl="1" indent="-171450" algn="l" defTabSz="711200">
            <a:lnSpc>
              <a:spcPct val="90000"/>
            </a:lnSpc>
            <a:spcBef>
              <a:spcPct val="0"/>
            </a:spcBef>
            <a:spcAft>
              <a:spcPct val="15000"/>
            </a:spcAft>
            <a:buChar char="••"/>
          </a:pPr>
          <a:r>
            <a:rPr lang="en-US" sz="1600" kern="1200" dirty="0" smtClean="0"/>
            <a:t>Emergency consults: MFM and anesthesia</a:t>
          </a:r>
          <a:endParaRPr lang="en-US" sz="1600" kern="1200" dirty="0"/>
        </a:p>
      </dsp:txBody>
      <dsp:txXfrm>
        <a:off x="1606523" y="3469211"/>
        <a:ext cx="5096073" cy="913630"/>
      </dsp:txXfrm>
    </dsp:sp>
    <dsp:sp modelId="{D4594991-8AD7-6C48-BDD2-A8B706044614}">
      <dsp:nvSpPr>
        <dsp:cNvPr id="0" name=""/>
        <dsp:cNvSpPr/>
      </dsp:nvSpPr>
      <dsp:spPr>
        <a:xfrm>
          <a:off x="5681584" y="743298"/>
          <a:ext cx="630811" cy="630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823516" y="743298"/>
        <a:ext cx="346947" cy="474685"/>
      </dsp:txXfrm>
    </dsp:sp>
    <dsp:sp modelId="{807C254C-2B2C-6842-B4ED-0774D43B5EB1}">
      <dsp:nvSpPr>
        <dsp:cNvPr id="0" name=""/>
        <dsp:cNvSpPr/>
      </dsp:nvSpPr>
      <dsp:spPr>
        <a:xfrm>
          <a:off x="6210248" y="1890227"/>
          <a:ext cx="630811" cy="630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352180" y="1890227"/>
        <a:ext cx="346947" cy="474685"/>
      </dsp:txXfrm>
    </dsp:sp>
    <dsp:sp modelId="{81475CD2-4909-7247-B2C3-F44A1292B20E}">
      <dsp:nvSpPr>
        <dsp:cNvPr id="0" name=""/>
        <dsp:cNvSpPr/>
      </dsp:nvSpPr>
      <dsp:spPr>
        <a:xfrm>
          <a:off x="6731020" y="3037156"/>
          <a:ext cx="630811" cy="630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872952" y="3037156"/>
        <a:ext cx="346947" cy="474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5EB96-5C05-5F4B-810B-0D3A2CA4DA94}">
      <dsp:nvSpPr>
        <dsp:cNvPr id="0" name=""/>
        <dsp:cNvSpPr/>
      </dsp:nvSpPr>
      <dsp:spPr>
        <a:xfrm>
          <a:off x="0" y="0"/>
          <a:ext cx="6312396" cy="11315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err="1" smtClean="0"/>
            <a:t>Nifedipine</a:t>
          </a:r>
          <a:r>
            <a:rPr lang="en-US" sz="1700" kern="1200" dirty="0" smtClean="0"/>
            <a:t> 10 mg PO (never crush or give SL)</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20 min</a:t>
          </a:r>
          <a:endParaRPr lang="en-US" sz="1300" kern="1200" dirty="0"/>
        </a:p>
      </dsp:txBody>
      <dsp:txXfrm>
        <a:off x="33143" y="33143"/>
        <a:ext cx="4995725" cy="1065284"/>
      </dsp:txXfrm>
    </dsp:sp>
    <dsp:sp modelId="{A8146A4C-FFEC-514D-ADAA-813225E897AE}">
      <dsp:nvSpPr>
        <dsp:cNvPr id="0" name=""/>
        <dsp:cNvSpPr/>
      </dsp:nvSpPr>
      <dsp:spPr>
        <a:xfrm>
          <a:off x="528663" y="1337310"/>
          <a:ext cx="6312396" cy="1131570"/>
        </a:xfrm>
        <a:prstGeom prst="roundRect">
          <a:avLst>
            <a:gd name="adj" fmla="val 10000"/>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kern="1200" dirty="0" err="1" smtClean="0"/>
            <a:t>nifedipine</a:t>
          </a:r>
          <a:r>
            <a:rPr lang="en-US" sz="1700" kern="1200" dirty="0" smtClean="0"/>
            <a:t> 20 mg PO</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20 min</a:t>
          </a:r>
          <a:endParaRPr lang="en-US" sz="1300" kern="1200" dirty="0"/>
        </a:p>
      </dsp:txBody>
      <dsp:txXfrm>
        <a:off x="561806" y="1370453"/>
        <a:ext cx="4981926" cy="1065284"/>
      </dsp:txXfrm>
    </dsp:sp>
    <dsp:sp modelId="{186C5E23-AE2C-204B-9E4E-E74C652DCE15}">
      <dsp:nvSpPr>
        <dsp:cNvPr id="0" name=""/>
        <dsp:cNvSpPr/>
      </dsp:nvSpPr>
      <dsp:spPr>
        <a:xfrm>
          <a:off x="1049435" y="2674620"/>
          <a:ext cx="6312396" cy="1131570"/>
        </a:xfrm>
        <a:prstGeom prst="roundRect">
          <a:avLst>
            <a:gd name="adj" fmla="val 10000"/>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kern="1200" dirty="0" err="1" smtClean="0"/>
            <a:t>nifedipine</a:t>
          </a:r>
          <a:r>
            <a:rPr lang="en-US" sz="1700" kern="1200" dirty="0" smtClean="0"/>
            <a:t> 40 mg PO</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20 min</a:t>
          </a:r>
          <a:endParaRPr lang="en-US" sz="1300" kern="1200" dirty="0"/>
        </a:p>
        <a:p>
          <a:pPr marL="114300" lvl="1" indent="-114300" algn="l" defTabSz="577850">
            <a:lnSpc>
              <a:spcPct val="90000"/>
            </a:lnSpc>
            <a:spcBef>
              <a:spcPct val="0"/>
            </a:spcBef>
            <a:spcAft>
              <a:spcPct val="15000"/>
            </a:spcAft>
            <a:buChar char="••"/>
          </a:pPr>
          <a:r>
            <a:rPr lang="en-US" sz="1300" kern="1200" dirty="0" smtClean="0"/>
            <a:t>Emergency consults: MFM and anesthesia, critical care or internal medicine</a:t>
          </a:r>
          <a:endParaRPr lang="en-US" sz="1300" kern="1200" dirty="0"/>
        </a:p>
      </dsp:txBody>
      <dsp:txXfrm>
        <a:off x="1082578" y="2707763"/>
        <a:ext cx="4989816" cy="1065284"/>
      </dsp:txXfrm>
    </dsp:sp>
    <dsp:sp modelId="{E9DEE45A-D93B-6841-8F02-0ED982FE4251}">
      <dsp:nvSpPr>
        <dsp:cNvPr id="0" name=""/>
        <dsp:cNvSpPr/>
      </dsp:nvSpPr>
      <dsp:spPr>
        <a:xfrm>
          <a:off x="1578099" y="4011930"/>
          <a:ext cx="6312396" cy="1131570"/>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switch to labetalol or hydralazine protocol</a:t>
          </a:r>
          <a:endParaRPr lang="en-US" sz="1700" kern="1200" dirty="0"/>
        </a:p>
      </dsp:txBody>
      <dsp:txXfrm>
        <a:off x="1611242" y="4045073"/>
        <a:ext cx="4981926" cy="1065284"/>
      </dsp:txXfrm>
    </dsp:sp>
    <dsp:sp modelId="{4E096AF1-F38F-4B4C-8939-6B22196C64CF}">
      <dsp:nvSpPr>
        <dsp:cNvPr id="0" name=""/>
        <dsp:cNvSpPr/>
      </dsp:nvSpPr>
      <dsp:spPr>
        <a:xfrm>
          <a:off x="5576875" y="86667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742367" y="866679"/>
        <a:ext cx="404536" cy="553479"/>
      </dsp:txXfrm>
    </dsp:sp>
    <dsp:sp modelId="{A7D9A631-FDC8-BE47-AD47-CE63F4ABE93A}">
      <dsp:nvSpPr>
        <dsp:cNvPr id="0" name=""/>
        <dsp:cNvSpPr/>
      </dsp:nvSpPr>
      <dsp:spPr>
        <a:xfrm>
          <a:off x="6105538" y="220398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271030" y="2203989"/>
        <a:ext cx="404536" cy="553479"/>
      </dsp:txXfrm>
    </dsp:sp>
    <dsp:sp modelId="{05A0ABBB-30C1-0E4C-A92D-DDA7A17F2579}">
      <dsp:nvSpPr>
        <dsp:cNvPr id="0" name=""/>
        <dsp:cNvSpPr/>
      </dsp:nvSpPr>
      <dsp:spPr>
        <a:xfrm>
          <a:off x="6626311" y="354129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791803" y="3541299"/>
        <a:ext cx="404536" cy="5534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7BB5B-1A70-4546-84D4-B963BB762DA6}">
      <dsp:nvSpPr>
        <dsp:cNvPr id="0" name=""/>
        <dsp:cNvSpPr/>
      </dsp:nvSpPr>
      <dsp:spPr>
        <a:xfrm>
          <a:off x="4230" y="1183318"/>
          <a:ext cx="0" cy="4706704"/>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9CF34C-75AF-43CC-A3BE-373898F550D4}">
      <dsp:nvSpPr>
        <dsp:cNvPr id="0" name=""/>
        <dsp:cNvSpPr/>
      </dsp:nvSpPr>
      <dsp:spPr>
        <a:xfrm>
          <a:off x="76204" y="1219206"/>
          <a:ext cx="2475464" cy="469128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650275-F739-4E7B-881F-77BC6A26DA56}">
      <dsp:nvSpPr>
        <dsp:cNvPr id="0" name=""/>
        <dsp:cNvSpPr/>
      </dsp:nvSpPr>
      <dsp:spPr>
        <a:xfrm>
          <a:off x="134972" y="3458225"/>
          <a:ext cx="2475464" cy="2431797"/>
        </a:xfrm>
        <a:prstGeom prst="rect">
          <a:avLst/>
        </a:prstGeom>
        <a:noFill/>
        <a:ln>
          <a:noFill/>
        </a:ln>
        <a:effectLst/>
      </dsp:spPr>
      <dsp:style>
        <a:lnRef idx="0">
          <a:scrgbClr r="0" g="0" b="0"/>
        </a:lnRef>
        <a:fillRef idx="0">
          <a:scrgbClr r="0" g="0" b="0"/>
        </a:fillRef>
        <a:effectRef idx="0">
          <a:scrgbClr r="0" g="0" b="0"/>
        </a:effectRef>
        <a:fontRef idx="minor"/>
      </dsp:style>
    </dsp:sp>
    <dsp:sp modelId="{B7FE6734-1B50-4917-8A07-57F50FE4E234}">
      <dsp:nvSpPr>
        <dsp:cNvPr id="0" name=""/>
        <dsp:cNvSpPr/>
      </dsp:nvSpPr>
      <dsp:spPr>
        <a:xfrm>
          <a:off x="4230" y="660351"/>
          <a:ext cx="2614835" cy="5229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Labetalol</a:t>
          </a:r>
          <a:endParaRPr lang="en-US" sz="2700" kern="1200" dirty="0"/>
        </a:p>
      </dsp:txBody>
      <dsp:txXfrm>
        <a:off x="4230" y="660351"/>
        <a:ext cx="2614835" cy="522967"/>
      </dsp:txXfrm>
    </dsp:sp>
    <dsp:sp modelId="{534AD51C-0526-4BF4-96AA-5D69D5CED6D6}">
      <dsp:nvSpPr>
        <dsp:cNvPr id="0" name=""/>
        <dsp:cNvSpPr/>
      </dsp:nvSpPr>
      <dsp:spPr>
        <a:xfrm>
          <a:off x="2997882" y="1183318"/>
          <a:ext cx="0" cy="4706704"/>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2F5324-023B-48DC-8D7E-A18C234D5201}">
      <dsp:nvSpPr>
        <dsp:cNvPr id="0" name=""/>
        <dsp:cNvSpPr/>
      </dsp:nvSpPr>
      <dsp:spPr>
        <a:xfrm>
          <a:off x="3047998" y="1219206"/>
          <a:ext cx="2475464" cy="469128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8C9C483-2F1C-48DB-959A-C7B7E13B2A17}">
      <dsp:nvSpPr>
        <dsp:cNvPr id="0" name=""/>
        <dsp:cNvSpPr/>
      </dsp:nvSpPr>
      <dsp:spPr>
        <a:xfrm>
          <a:off x="3128623" y="3458225"/>
          <a:ext cx="2475464" cy="2431797"/>
        </a:xfrm>
        <a:prstGeom prst="rect">
          <a:avLst/>
        </a:prstGeom>
        <a:noFill/>
        <a:ln>
          <a:noFill/>
        </a:ln>
        <a:effectLst/>
      </dsp:spPr>
      <dsp:style>
        <a:lnRef idx="0">
          <a:scrgbClr r="0" g="0" b="0"/>
        </a:lnRef>
        <a:fillRef idx="0">
          <a:scrgbClr r="0" g="0" b="0"/>
        </a:fillRef>
        <a:effectRef idx="0">
          <a:scrgbClr r="0" g="0" b="0"/>
        </a:effectRef>
        <a:fontRef idx="minor"/>
      </dsp:style>
    </dsp:sp>
    <dsp:sp modelId="{B0EEF9AF-ED28-487D-9499-A3E40646D6E7}">
      <dsp:nvSpPr>
        <dsp:cNvPr id="0" name=""/>
        <dsp:cNvSpPr/>
      </dsp:nvSpPr>
      <dsp:spPr>
        <a:xfrm>
          <a:off x="2997882" y="660351"/>
          <a:ext cx="2614835" cy="5229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Hydralazine</a:t>
          </a:r>
          <a:endParaRPr lang="en-US" sz="2700" kern="1200" dirty="0"/>
        </a:p>
      </dsp:txBody>
      <dsp:txXfrm>
        <a:off x="2997882" y="660351"/>
        <a:ext cx="2614835" cy="522967"/>
      </dsp:txXfrm>
    </dsp:sp>
    <dsp:sp modelId="{B78B7A2F-3EC3-4D88-B520-8EC646D24C2D}">
      <dsp:nvSpPr>
        <dsp:cNvPr id="0" name=""/>
        <dsp:cNvSpPr/>
      </dsp:nvSpPr>
      <dsp:spPr>
        <a:xfrm>
          <a:off x="5991533" y="1183318"/>
          <a:ext cx="0" cy="4706704"/>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806FD1-403B-43E6-A4C4-BC4546427D08}">
      <dsp:nvSpPr>
        <dsp:cNvPr id="0" name=""/>
        <dsp:cNvSpPr/>
      </dsp:nvSpPr>
      <dsp:spPr>
        <a:xfrm>
          <a:off x="6019791" y="1219206"/>
          <a:ext cx="2475464" cy="4691280"/>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D5BE8E-7B6F-4F37-99A5-54479AC07354}">
      <dsp:nvSpPr>
        <dsp:cNvPr id="0" name=""/>
        <dsp:cNvSpPr/>
      </dsp:nvSpPr>
      <dsp:spPr>
        <a:xfrm>
          <a:off x="6122275" y="3458225"/>
          <a:ext cx="2475464" cy="2431797"/>
        </a:xfrm>
        <a:prstGeom prst="rect">
          <a:avLst/>
        </a:prstGeom>
        <a:noFill/>
        <a:ln>
          <a:noFill/>
        </a:ln>
        <a:effectLst/>
      </dsp:spPr>
      <dsp:style>
        <a:lnRef idx="0">
          <a:scrgbClr r="0" g="0" b="0"/>
        </a:lnRef>
        <a:fillRef idx="0">
          <a:scrgbClr r="0" g="0" b="0"/>
        </a:fillRef>
        <a:effectRef idx="0">
          <a:scrgbClr r="0" g="0" b="0"/>
        </a:effectRef>
        <a:fontRef idx="minor"/>
      </dsp:style>
    </dsp:sp>
    <dsp:sp modelId="{86F570FE-6272-4A45-AF06-EBA55ABE4594}">
      <dsp:nvSpPr>
        <dsp:cNvPr id="0" name=""/>
        <dsp:cNvSpPr/>
      </dsp:nvSpPr>
      <dsp:spPr>
        <a:xfrm>
          <a:off x="5991533" y="660351"/>
          <a:ext cx="2614835" cy="5229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err="1" smtClean="0"/>
            <a:t>Nifedipine</a:t>
          </a:r>
          <a:endParaRPr lang="en-US" sz="2700" kern="1200" dirty="0"/>
        </a:p>
      </dsp:txBody>
      <dsp:txXfrm>
        <a:off x="5991533" y="660351"/>
        <a:ext cx="2614835" cy="52296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3F333822-D251-4843-96FB-F0ECC7364A8E}" type="datetimeFigureOut">
              <a:rPr lang="en-US" smtClean="0"/>
              <a:pPr/>
              <a:t>9/2/2016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1214DF12-F0F6-44E7-BDA0-AFF5209BBC74}" type="slidenum">
              <a:rPr lang="en-US" smtClean="0"/>
              <a:pPr/>
              <a:t>‹#›</a:t>
            </a:fld>
            <a:endParaRPr lang="en-US"/>
          </a:p>
        </p:txBody>
      </p:sp>
    </p:spTree>
    <p:extLst>
      <p:ext uri="{BB962C8B-B14F-4D97-AF65-F5344CB8AC3E}">
        <p14:creationId xmlns:p14="http://schemas.microsoft.com/office/powerpoint/2010/main" val="3935347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53" tIns="48327" rIns="96653" bIns="48327"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9/2/2016</a:t>
            </a:fld>
            <a:endParaRPr lang="en-US" alt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85305" indent="-302040">
              <a:defRPr>
                <a:solidFill>
                  <a:schemeClr val="tx1"/>
                </a:solidFill>
                <a:latin typeface="Arial" pitchFamily="34" charset="0"/>
                <a:ea typeface="MS PGothic" pitchFamily="34" charset="-128"/>
              </a:defRPr>
            </a:lvl2pPr>
            <a:lvl3pPr marL="1208161" indent="-241632">
              <a:defRPr>
                <a:solidFill>
                  <a:schemeClr val="tx1"/>
                </a:solidFill>
                <a:latin typeface="Arial" pitchFamily="34" charset="0"/>
                <a:ea typeface="MS PGothic" pitchFamily="34" charset="-128"/>
              </a:defRPr>
            </a:lvl3pPr>
            <a:lvl4pPr marL="1691426" indent="-241632">
              <a:defRPr>
                <a:solidFill>
                  <a:schemeClr val="tx1"/>
                </a:solidFill>
                <a:latin typeface="Arial" pitchFamily="34" charset="0"/>
                <a:ea typeface="MS PGothic" pitchFamily="34" charset="-128"/>
              </a:defRPr>
            </a:lvl4pPr>
            <a:lvl5pPr marL="2174690" indent="-241632">
              <a:defRPr>
                <a:solidFill>
                  <a:schemeClr val="tx1"/>
                </a:solidFill>
                <a:latin typeface="Arial" pitchFamily="34" charset="0"/>
                <a:ea typeface="MS PGothic" pitchFamily="34" charset="-128"/>
              </a:defRPr>
            </a:lvl5pPr>
            <a:lvl6pPr marL="2657954" indent="-241632" eaLnBrk="0" fontAlgn="base" hangingPunct="0">
              <a:spcBef>
                <a:spcPct val="0"/>
              </a:spcBef>
              <a:spcAft>
                <a:spcPct val="0"/>
              </a:spcAft>
              <a:defRPr>
                <a:solidFill>
                  <a:schemeClr val="tx1"/>
                </a:solidFill>
                <a:latin typeface="Arial" pitchFamily="34" charset="0"/>
                <a:ea typeface="MS PGothic" pitchFamily="34" charset="-128"/>
              </a:defRPr>
            </a:lvl6pPr>
            <a:lvl7pPr marL="3141218" indent="-241632" eaLnBrk="0" fontAlgn="base" hangingPunct="0">
              <a:spcBef>
                <a:spcPct val="0"/>
              </a:spcBef>
              <a:spcAft>
                <a:spcPct val="0"/>
              </a:spcAft>
              <a:defRPr>
                <a:solidFill>
                  <a:schemeClr val="tx1"/>
                </a:solidFill>
                <a:latin typeface="Arial" pitchFamily="34" charset="0"/>
                <a:ea typeface="MS PGothic" pitchFamily="34" charset="-128"/>
              </a:defRPr>
            </a:lvl7pPr>
            <a:lvl8pPr marL="3624483" indent="-241632" eaLnBrk="0" fontAlgn="base" hangingPunct="0">
              <a:spcBef>
                <a:spcPct val="0"/>
              </a:spcBef>
              <a:spcAft>
                <a:spcPct val="0"/>
              </a:spcAft>
              <a:defRPr>
                <a:solidFill>
                  <a:schemeClr val="tx1"/>
                </a:solidFill>
                <a:latin typeface="Arial" pitchFamily="34" charset="0"/>
                <a:ea typeface="MS PGothic" pitchFamily="34" charset="-128"/>
              </a:defRPr>
            </a:lvl8pPr>
            <a:lvl9pPr marL="4107747" indent="-241632"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386813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E8F49A49-480A-4425-97B3-D5B5847C6FCB}" type="slidenum">
              <a:rPr lang="en-US" altLang="en-US">
                <a:solidFill>
                  <a:srgbClr val="000000"/>
                </a:solidFill>
                <a:latin typeface="Calibri" pitchFamily="34" charset="0"/>
              </a:rPr>
              <a:pPr/>
              <a:t>16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4636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xfrm>
            <a:off x="4143587" y="9117806"/>
            <a:ext cx="3169920" cy="481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85225C2D-806F-4CDC-B410-611E8E8025C3}" type="slidenum">
              <a:rPr lang="en-US" altLang="en-US">
                <a:solidFill>
                  <a:srgbClr val="000000"/>
                </a:solidFill>
                <a:latin typeface="Calibri" pitchFamily="34" charset="0"/>
              </a:rPr>
              <a:pPr/>
              <a:t>17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153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21</a:t>
            </a:fld>
            <a:endParaRPr lang="en-US"/>
          </a:p>
        </p:txBody>
      </p:sp>
    </p:spTree>
    <p:extLst>
      <p:ext uri="{BB962C8B-B14F-4D97-AF65-F5344CB8AC3E}">
        <p14:creationId xmlns:p14="http://schemas.microsoft.com/office/powerpoint/2010/main" val="1785551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It should be noted however that</a:t>
            </a:r>
            <a:r>
              <a:rPr lang="en-US" baseline="0" dirty="0" smtClean="0"/>
              <a:t> the CMQCC Preeclampsia task force recommends that magnesium sulfate be considered for preeclampsia without severe features.</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3364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25</a:t>
            </a:fld>
            <a:endParaRPr lang="en-US"/>
          </a:p>
        </p:txBody>
      </p:sp>
    </p:spTree>
    <p:extLst>
      <p:ext uri="{BB962C8B-B14F-4D97-AF65-F5344CB8AC3E}">
        <p14:creationId xmlns:p14="http://schemas.microsoft.com/office/powerpoint/2010/main" val="15377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29</a:t>
            </a:fld>
            <a:endParaRPr lang="en-US"/>
          </a:p>
        </p:txBody>
      </p:sp>
    </p:spTree>
    <p:extLst>
      <p:ext uri="{BB962C8B-B14F-4D97-AF65-F5344CB8AC3E}">
        <p14:creationId xmlns:p14="http://schemas.microsoft.com/office/powerpoint/2010/main" val="365445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30</a:t>
            </a:fld>
            <a:endParaRPr lang="en-US"/>
          </a:p>
        </p:txBody>
      </p:sp>
    </p:spTree>
    <p:extLst>
      <p:ext uri="{BB962C8B-B14F-4D97-AF65-F5344CB8AC3E}">
        <p14:creationId xmlns:p14="http://schemas.microsoft.com/office/powerpoint/2010/main" val="2030537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Hypertension in pregnancy is one of the leading causes of maternal mortality and morbidity.  Having a</a:t>
            </a:r>
            <a:r>
              <a:rPr lang="en-US" baseline="0" dirty="0" smtClean="0"/>
              <a:t> standardized assessment of blood pressure is important to the early recognition and management of hypertension in pregnancy.  Preeclampsia had the possibility of quickly becoming severe and resulting in seizures, strokes and other associated syndromes.  In order to make good clinical decisions it is necessary to have accurate consistent assessments.  To do this equipment must be appropriate in size and shapes of cuffs and well maintained.  </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97037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There are several key elements to accurate blood</a:t>
            </a:r>
            <a:r>
              <a:rPr lang="en-US" baseline="0" dirty="0" smtClean="0"/>
              <a:t> pressure. (read slide)</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799938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38</a:t>
            </a:fld>
            <a:endParaRPr lang="en-US"/>
          </a:p>
        </p:txBody>
      </p:sp>
    </p:spTree>
    <p:extLst>
      <p:ext uri="{BB962C8B-B14F-4D97-AF65-F5344CB8AC3E}">
        <p14:creationId xmlns:p14="http://schemas.microsoft.com/office/powerpoint/2010/main" val="178555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998CC5B9-47F4-437B-801E-5F4CA3FE6CAD}" type="slidenum">
              <a:rPr lang="en-US" altLang="en-US">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83289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80863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Bilirubin comes on most liver function lab panels and is helpful in cases of severe HELLP syndrome and Acute fatty liver disease.</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530304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717550"/>
            <a:ext cx="4803775" cy="3602038"/>
          </a:xfrm>
        </p:spPr>
      </p:sp>
      <p:sp>
        <p:nvSpPr>
          <p:cNvPr id="3" name="Notes Placeholder 2"/>
          <p:cNvSpPr>
            <a:spLocks noGrp="1"/>
          </p:cNvSpPr>
          <p:nvPr>
            <p:ph type="body" idx="1"/>
          </p:nvPr>
        </p:nvSpPr>
        <p:spPr/>
        <p:txBody>
          <a:bodyPr/>
          <a:lstStyle/>
          <a:p>
            <a:r>
              <a:rPr lang="en-US" dirty="0" smtClean="0"/>
              <a:t>The new ACOG</a:t>
            </a:r>
            <a:r>
              <a:rPr lang="en-US" baseline="0" dirty="0" smtClean="0"/>
              <a:t> guidelines which will be published in Fall 2013, may eliminate proteinuria as a criterion for diagnosis of preeclampsia.</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17154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717550"/>
            <a:ext cx="4803775" cy="3602038"/>
          </a:xfrm>
        </p:spPr>
      </p:sp>
      <p:sp>
        <p:nvSpPr>
          <p:cNvPr id="3" name="Notes Placeholder 2"/>
          <p:cNvSpPr>
            <a:spLocks noGrp="1"/>
          </p:cNvSpPr>
          <p:nvPr>
            <p:ph type="body" idx="1"/>
          </p:nvPr>
        </p:nvSpPr>
        <p:spPr/>
        <p:txBody>
          <a:bodyPr/>
          <a:lstStyle/>
          <a:p>
            <a:r>
              <a:rPr lang="en-US" baseline="0" dirty="0" smtClean="0"/>
              <a:t>To make the diagnosis of severe PE, you need to have documented SBP of 160 or greater on two occasions 4 </a:t>
            </a:r>
            <a:r>
              <a:rPr lang="en-US" baseline="0" dirty="0" err="1" smtClean="0"/>
              <a:t>hrs</a:t>
            </a:r>
            <a:r>
              <a:rPr lang="en-US" baseline="0" dirty="0" smtClean="0"/>
              <a:t> apart.  However in the acute onset of HTN above threshold 160/105-110 it is unadvisable to wait 4 </a:t>
            </a:r>
            <a:r>
              <a:rPr lang="en-US" baseline="0" dirty="0" err="1" smtClean="0"/>
              <a:t>hrs</a:t>
            </a:r>
            <a:r>
              <a:rPr lang="en-US" baseline="0" dirty="0" smtClean="0"/>
              <a:t> for treatment. A BP should be repeated in 15 min and if still elevated above threshold, treat with antihypertensive medication within 30-60 min.</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419036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This is a</a:t>
            </a:r>
            <a:r>
              <a:rPr lang="en-US" baseline="0" dirty="0"/>
              <a:t> tool that is designed to aid in the early recognition and response to a patient’s deteriorating condition as the disease process progresses in severity.  The next slide is a continuation of this form with interventions based on the number of triggers.</a:t>
            </a:r>
            <a:endParaRPr lang="en-US" dirty="0"/>
          </a:p>
        </p:txBody>
      </p:sp>
      <p:sp>
        <p:nvSpPr>
          <p:cNvPr id="4" name="Slide Number Placeholder 3"/>
          <p:cNvSpPr>
            <a:spLocks noGrp="1"/>
          </p:cNvSpPr>
          <p:nvPr>
            <p:ph type="sldNum" sz="quarter" idx="10"/>
          </p:nvPr>
        </p:nvSpPr>
        <p:spPr/>
        <p:txBody>
          <a:bodyPr/>
          <a:lstStyle/>
          <a:p>
            <a:fld id="{D3BF90E9-91A6-C349-99F2-3814E953B3D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762339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xfrm>
            <a:off x="1255713" y="717550"/>
            <a:ext cx="4803775" cy="3602038"/>
          </a:xfrm>
          <a:ln/>
        </p:spPr>
      </p:sp>
      <p:sp>
        <p:nvSpPr>
          <p:cNvPr id="142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The hope is that this Early</a:t>
            </a:r>
            <a:r>
              <a:rPr lang="en-US" baseline="0" dirty="0">
                <a:ea typeface="ＭＳ Ｐゴシック" charset="0"/>
                <a:cs typeface="ＭＳ Ｐゴシック" charset="0"/>
              </a:rPr>
              <a:t> Recognition Tool</a:t>
            </a:r>
            <a:r>
              <a:rPr lang="en-US" dirty="0">
                <a:ea typeface="ＭＳ Ｐゴシック" charset="0"/>
                <a:cs typeface="ＭＳ Ｐゴシック" charset="0"/>
              </a:rPr>
              <a:t> can be incorporated into the maternal notes and can be initiated in prenatal clinics and utilized as vital</a:t>
            </a:r>
            <a:r>
              <a:rPr lang="en-US" baseline="0" dirty="0">
                <a:ea typeface="ＭＳ Ｐゴシック" charset="0"/>
                <a:cs typeface="ＭＳ Ｐゴシック" charset="0"/>
              </a:rPr>
              <a:t> sign</a:t>
            </a:r>
            <a:r>
              <a:rPr lang="en-US" dirty="0">
                <a:ea typeface="ＭＳ Ｐゴシック" charset="0"/>
                <a:cs typeface="ＭＳ Ｐゴシック" charset="0"/>
              </a:rPr>
              <a:t> documentation until discharge.  The chart stays with the patient until discharge creating a visual trend of individual physiology and allows assessment and treatment based on what is abnormal for the patient.</a:t>
            </a:r>
          </a:p>
        </p:txBody>
      </p:sp>
      <p:sp>
        <p:nvSpPr>
          <p:cNvPr id="142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70523" indent="-296355">
              <a:defRPr sz="2500">
                <a:solidFill>
                  <a:schemeClr val="tx1"/>
                </a:solidFill>
                <a:latin typeface="Arial" charset="0"/>
                <a:ea typeface="ＭＳ Ｐゴシック" charset="0"/>
              </a:defRPr>
            </a:lvl2pPr>
            <a:lvl3pPr marL="1185420" indent="-237084">
              <a:defRPr sz="2500">
                <a:solidFill>
                  <a:schemeClr val="tx1"/>
                </a:solidFill>
                <a:latin typeface="Arial" charset="0"/>
                <a:ea typeface="ＭＳ Ｐゴシック" charset="0"/>
              </a:defRPr>
            </a:lvl3pPr>
            <a:lvl4pPr marL="1659590" indent="-237084">
              <a:defRPr sz="2500">
                <a:solidFill>
                  <a:schemeClr val="tx1"/>
                </a:solidFill>
                <a:latin typeface="Arial" charset="0"/>
                <a:ea typeface="ＭＳ Ｐゴシック" charset="0"/>
              </a:defRPr>
            </a:lvl4pPr>
            <a:lvl5pPr marL="2133758" indent="-237084">
              <a:defRPr sz="2500">
                <a:solidFill>
                  <a:schemeClr val="tx1"/>
                </a:solidFill>
                <a:latin typeface="Arial" charset="0"/>
                <a:ea typeface="ＭＳ Ｐゴシック" charset="0"/>
              </a:defRPr>
            </a:lvl5pPr>
            <a:lvl6pPr marL="2607926" indent="-237084" algn="ctr" eaLnBrk="0" fontAlgn="base" hangingPunct="0">
              <a:spcBef>
                <a:spcPct val="0"/>
              </a:spcBef>
              <a:spcAft>
                <a:spcPct val="0"/>
              </a:spcAft>
              <a:defRPr sz="2500">
                <a:solidFill>
                  <a:schemeClr val="tx1"/>
                </a:solidFill>
                <a:latin typeface="Arial" charset="0"/>
                <a:ea typeface="ＭＳ Ｐゴシック" charset="0"/>
              </a:defRPr>
            </a:lvl6pPr>
            <a:lvl7pPr marL="3082094" indent="-237084" algn="ctr" eaLnBrk="0" fontAlgn="base" hangingPunct="0">
              <a:spcBef>
                <a:spcPct val="0"/>
              </a:spcBef>
              <a:spcAft>
                <a:spcPct val="0"/>
              </a:spcAft>
              <a:defRPr sz="2500">
                <a:solidFill>
                  <a:schemeClr val="tx1"/>
                </a:solidFill>
                <a:latin typeface="Arial" charset="0"/>
                <a:ea typeface="ＭＳ Ｐゴシック" charset="0"/>
              </a:defRPr>
            </a:lvl7pPr>
            <a:lvl8pPr marL="3556264" indent="-237084" algn="ctr" eaLnBrk="0" fontAlgn="base" hangingPunct="0">
              <a:spcBef>
                <a:spcPct val="0"/>
              </a:spcBef>
              <a:spcAft>
                <a:spcPct val="0"/>
              </a:spcAft>
              <a:defRPr sz="2500">
                <a:solidFill>
                  <a:schemeClr val="tx1"/>
                </a:solidFill>
                <a:latin typeface="Arial" charset="0"/>
                <a:ea typeface="ＭＳ Ｐゴシック" charset="0"/>
              </a:defRPr>
            </a:lvl8pPr>
            <a:lvl9pPr marL="4030432" indent="-237084" algn="ctr" eaLnBrk="0" fontAlgn="base" hangingPunct="0">
              <a:spcBef>
                <a:spcPct val="0"/>
              </a:spcBef>
              <a:spcAft>
                <a:spcPct val="0"/>
              </a:spcAft>
              <a:defRPr sz="2500">
                <a:solidFill>
                  <a:schemeClr val="tx1"/>
                </a:solidFill>
                <a:latin typeface="Arial" charset="0"/>
                <a:ea typeface="ＭＳ Ｐゴシック" charset="0"/>
              </a:defRPr>
            </a:lvl9pPr>
          </a:lstStyle>
          <a:p>
            <a:fld id="{CD2486A2-E438-8546-90CD-00E3863F7D58}" type="slidenum">
              <a:rPr lang="en-US" sz="1200">
                <a:solidFill>
                  <a:prstClr val="black"/>
                </a:solidFill>
              </a:rPr>
              <a:pPr/>
              <a:t>44</a:t>
            </a:fld>
            <a:endParaRPr lang="en-US" sz="1200" dirty="0">
              <a:solidFill>
                <a:prstClr val="black"/>
              </a:solidFill>
            </a:endParaRPr>
          </a:p>
        </p:txBody>
      </p:sp>
    </p:spTree>
    <p:extLst>
      <p:ext uri="{BB962C8B-B14F-4D97-AF65-F5344CB8AC3E}">
        <p14:creationId xmlns:p14="http://schemas.microsoft.com/office/powerpoint/2010/main" val="931067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717550"/>
            <a:ext cx="4803775" cy="3602038"/>
          </a:xfrm>
        </p:spPr>
      </p:sp>
      <p:sp>
        <p:nvSpPr>
          <p:cNvPr id="3" name="Notes Placeholder 2"/>
          <p:cNvSpPr>
            <a:spLocks noGrp="1"/>
          </p:cNvSpPr>
          <p:nvPr>
            <p:ph type="body" idx="1"/>
          </p:nvPr>
        </p:nvSpPr>
        <p:spPr/>
        <p:txBody>
          <a:bodyPr/>
          <a:lstStyle/>
          <a:p>
            <a:endParaRPr lang="en-US" dirty="0" smtClean="0"/>
          </a:p>
          <a:p>
            <a:r>
              <a:rPr lang="en-US" dirty="0" smtClean="0"/>
              <a:t>We must emphasize the fact that in patients with preterm preeclampsia the progression of disease is highly unpredictable and therefore the level of surveillance in these patients must be increased.  We strongly recommend that all patients with new onset hypertension, new onset proteinuria or new onset symptoms under 34 weeks gestation, be admitted for a minimum 24 hour observation period. Serial blood pressure measurements and serial laboratory studies should be initiated to detect progression of disease and allow for ongoing fetal assessment.</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210924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just show these protocols</a:t>
            </a:r>
            <a:r>
              <a:rPr lang="en-US" baseline="0" dirty="0" smtClean="0"/>
              <a:t> are available in the toolkit. </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49</a:t>
            </a:fld>
            <a:endParaRPr lang="en-US" altLang="en-US"/>
          </a:p>
        </p:txBody>
      </p:sp>
    </p:spTree>
    <p:extLst>
      <p:ext uri="{BB962C8B-B14F-4D97-AF65-F5344CB8AC3E}">
        <p14:creationId xmlns:p14="http://schemas.microsoft.com/office/powerpoint/2010/main" val="1006027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53</a:t>
            </a:fld>
            <a:endParaRPr lang="en-US"/>
          </a:p>
        </p:txBody>
      </p:sp>
    </p:spTree>
    <p:extLst>
      <p:ext uri="{BB962C8B-B14F-4D97-AF65-F5344CB8AC3E}">
        <p14:creationId xmlns:p14="http://schemas.microsoft.com/office/powerpoint/2010/main" val="1376316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54</a:t>
            </a:fld>
            <a:endParaRPr lang="en-US"/>
          </a:p>
        </p:txBody>
      </p:sp>
    </p:spTree>
    <p:extLst>
      <p:ext uri="{BB962C8B-B14F-4D97-AF65-F5344CB8AC3E}">
        <p14:creationId xmlns:p14="http://schemas.microsoft.com/office/powerpoint/2010/main" val="71075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48454" y="4637247"/>
            <a:ext cx="5980853" cy="43922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37" tIns="96637" rIns="96637" bIns="96637"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298575" y="731838"/>
            <a:ext cx="4881563" cy="3660775"/>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80971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83306" eaLnBrk="1" fontAlgn="auto" hangingPunct="1">
              <a:spcBef>
                <a:spcPts val="0"/>
              </a:spcBef>
              <a:spcAft>
                <a:spcPts val="0"/>
              </a:spcAft>
              <a:defRPr/>
            </a:pPr>
            <a:r>
              <a:rPr lang="en-US" dirty="0" smtClean="0"/>
              <a:t>SEGUE:  One bundle</a:t>
            </a:r>
            <a:r>
              <a:rPr lang="en-US" baseline="0" dirty="0" smtClean="0"/>
              <a:t> that the Council on Patient Safety is still working on and hopes to deploy before the year is out is a Patient, Family and Staff support bundle.  </a:t>
            </a:r>
            <a:r>
              <a:rPr lang="en-US" baseline="0" dirty="0" err="1" smtClean="0"/>
              <a:t>Eleni</a:t>
            </a:r>
            <a:r>
              <a:rPr lang="en-US" baseline="0" dirty="0" smtClean="0"/>
              <a:t> is going to talk a bit about that and what you can do even before it comes out.</a:t>
            </a:r>
            <a:endParaRPr lang="en-US" dirty="0" smtClean="0"/>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59</a:t>
            </a:fld>
            <a:endParaRPr lang="en-US"/>
          </a:p>
        </p:txBody>
      </p:sp>
    </p:spTree>
    <p:extLst>
      <p:ext uri="{BB962C8B-B14F-4D97-AF65-F5344CB8AC3E}">
        <p14:creationId xmlns:p14="http://schemas.microsoft.com/office/powerpoint/2010/main" val="1992393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Hypotension not defined.</a:t>
            </a:r>
            <a:endParaRPr lang="en-US" dirty="0"/>
          </a:p>
        </p:txBody>
      </p:sp>
      <p:sp>
        <p:nvSpPr>
          <p:cNvPr id="4" name="Slide Number Placeholder 3"/>
          <p:cNvSpPr>
            <a:spLocks noGrp="1"/>
          </p:cNvSpPr>
          <p:nvPr>
            <p:ph type="sldNum" sz="quarter" idx="10"/>
          </p:nvPr>
        </p:nvSpPr>
        <p:spPr/>
        <p:txBody>
          <a:bodyPr/>
          <a:lstStyle/>
          <a:p>
            <a:fld id="{CC26C3BA-7123-C54E-91B3-8D6538484962}" type="slidenum">
              <a:rPr lang="en-US" smtClean="0"/>
              <a:t>60</a:t>
            </a:fld>
            <a:endParaRPr lang="en-US"/>
          </a:p>
        </p:txBody>
      </p:sp>
    </p:spTree>
    <p:extLst>
      <p:ext uri="{BB962C8B-B14F-4D97-AF65-F5344CB8AC3E}">
        <p14:creationId xmlns:p14="http://schemas.microsoft.com/office/powerpoint/2010/main" val="1068097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measurement is greater than or equal to 160 mm Hg or if diastolic BP measurement is greater than or equal to 110 mm Hg. </a:t>
            </a:r>
          </a:p>
          <a:p>
            <a:pPr>
              <a:defRPr/>
            </a:pPr>
            <a:r>
              <a:rPr lang="en-US" dirty="0" smtClean="0"/>
              <a:t>2.  Institute fetal surveillance if undelivered and fetus is viable. </a:t>
            </a:r>
          </a:p>
          <a:p>
            <a:pPr>
              <a:defRPr/>
            </a:pPr>
            <a:r>
              <a:rPr lang="en-US" dirty="0" smtClean="0"/>
              <a:t>3.  Administer labetalol (20 mg IV over 2 minutes). </a:t>
            </a:r>
          </a:p>
          <a:p>
            <a:pPr>
              <a:defRPr/>
            </a:pPr>
            <a:r>
              <a:rPr lang="en-US" dirty="0" smtClean="0"/>
              <a:t>4.  Repeat BP measurement in 10 minutes and record results. </a:t>
            </a:r>
          </a:p>
          <a:p>
            <a:pPr>
              <a:defRPr/>
            </a:pPr>
            <a:r>
              <a:rPr lang="en-US" dirty="0" smtClean="0"/>
              <a:t>5.  If either BP threshold is still exceeded, administer labetalol (40 mg IV over 2 minutes). If BP is below threshold, continue to monitor BP closely. </a:t>
            </a:r>
          </a:p>
          <a:p>
            <a:pPr>
              <a:defRPr/>
            </a:pPr>
            <a:r>
              <a:rPr lang="en-US" dirty="0" smtClean="0"/>
              <a:t>6.  Repeat BP measurement in 10 minutes and record results. </a:t>
            </a:r>
          </a:p>
          <a:p>
            <a:pPr>
              <a:defRPr/>
            </a:pPr>
            <a:r>
              <a:rPr lang="en-US" dirty="0" smtClean="0"/>
              <a:t>7.  If either BP threshold is still exceeded, administer labetalol (80 mg IV over 2 minutes). If BP is below threshold, continue to monitor BP closely. </a:t>
            </a:r>
          </a:p>
          <a:p>
            <a:pPr>
              <a:defRPr/>
            </a:pPr>
            <a:r>
              <a:rPr lang="en-US" dirty="0" smtClean="0"/>
              <a:t>8.  Repeat BP measurement in 10 minutes and record results. </a:t>
            </a:r>
          </a:p>
          <a:p>
            <a:pPr>
              <a:defRPr/>
            </a:pPr>
            <a:r>
              <a:rPr lang="en-US" dirty="0" smtClean="0"/>
              <a:t>9.  If either BP threshold is still exceeded, administer hydralazine (10 mg IV over 2 minutes). If BP is below threshold, continue to monitor BP closely. </a:t>
            </a:r>
          </a:p>
          <a:p>
            <a:pPr>
              <a:defRPr/>
            </a:pPr>
            <a:r>
              <a:rPr lang="en-US" dirty="0" smtClean="0"/>
              <a:t>10.  Repeat BP measurement in 20 minutes and record results. </a:t>
            </a:r>
          </a:p>
          <a:p>
            <a:pPr>
              <a:defRPr/>
            </a:pPr>
            <a:r>
              <a:rPr lang="en-US" dirty="0" smtClean="0"/>
              <a:t>11.  If either BP threshold is still exceeded, obtain emergency consultation from maternal–fetal medicine, internal medicine, anesthesia, or critical care specialists. </a:t>
            </a:r>
          </a:p>
          <a:p>
            <a:pPr>
              <a:defRPr/>
            </a:pPr>
            <a:r>
              <a:rPr lang="en-US" dirty="0" smtClean="0"/>
              <a:t>12.  Give additional antihypertensive medication per specific order. </a:t>
            </a:r>
          </a:p>
        </p:txBody>
      </p:sp>
    </p:spTree>
    <p:extLst>
      <p:ext uri="{BB962C8B-B14F-4D97-AF65-F5344CB8AC3E}">
        <p14:creationId xmlns:p14="http://schemas.microsoft.com/office/powerpoint/2010/main" val="3023894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is greater than or equal to 160 mm Hg or if diastolic BP is greater than or equal to 110 mm Hg. </a:t>
            </a:r>
          </a:p>
          <a:p>
            <a:pPr>
              <a:defRPr/>
            </a:pPr>
            <a:r>
              <a:rPr lang="en-US" dirty="0" smtClean="0"/>
              <a:t>2.  Institute fetal surveillance if undelivered and fetus is viable. </a:t>
            </a:r>
          </a:p>
          <a:p>
            <a:pPr>
              <a:defRPr/>
            </a:pPr>
            <a:r>
              <a:rPr lang="en-US" dirty="0" smtClean="0"/>
              <a:t>3.  Administer hydralazine (5 mg or 10 mg IV over 2 minutes). </a:t>
            </a:r>
          </a:p>
          <a:p>
            <a:pPr>
              <a:defRPr/>
            </a:pPr>
            <a:r>
              <a:rPr lang="en-US" dirty="0" smtClean="0"/>
              <a:t>4.  Repeat BP measurement in 20 minutes and record results. </a:t>
            </a:r>
          </a:p>
          <a:p>
            <a:pPr>
              <a:defRPr/>
            </a:pPr>
            <a:r>
              <a:rPr lang="en-US" dirty="0" smtClean="0"/>
              <a:t>5.  If either BP threshold is still exceeded, administer hydralazine (10 mg IV over 2 minutes). If BP is below threshold, continue to monitor BP closely. </a:t>
            </a:r>
          </a:p>
          <a:p>
            <a:pPr>
              <a:defRPr/>
            </a:pPr>
            <a:r>
              <a:rPr lang="en-US" dirty="0" smtClean="0"/>
              <a:t>6.  Repeat BP measurement in 20 minutes and record results. </a:t>
            </a:r>
          </a:p>
          <a:p>
            <a:pPr>
              <a:defRPr/>
            </a:pPr>
            <a:r>
              <a:rPr lang="en-US" dirty="0" smtClean="0"/>
              <a:t>7.  If either BP threshold is still exceeded, administer labetalol (20 mg IV over 2 minutes). If BP is below threshold, continue to monitor BP closely. </a:t>
            </a:r>
          </a:p>
          <a:p>
            <a:pPr>
              <a:defRPr/>
            </a:pPr>
            <a:r>
              <a:rPr lang="en-US" dirty="0" smtClean="0"/>
              <a:t>8.  Repeat BP measurement in 10 minutes and record results. </a:t>
            </a:r>
          </a:p>
          <a:p>
            <a:pPr>
              <a:defRPr/>
            </a:pPr>
            <a:r>
              <a:rPr lang="en-US" dirty="0" smtClean="0"/>
              <a:t>9.  If either BP threshold is still exceeded, administer labetalol (40 mg IV over 2 minutes) and obtain emergency consultation from maternal–fetal medicine, internal medicine, anesthesia, or critical care specialists. </a:t>
            </a:r>
          </a:p>
          <a:p>
            <a:pPr>
              <a:defRPr/>
            </a:pPr>
            <a:r>
              <a:rPr lang="en-US" dirty="0" smtClean="0"/>
              <a:t>10.  Give additional antihypertensive medication per specific order. </a:t>
            </a:r>
          </a:p>
          <a:p>
            <a:pPr>
              <a:defRPr/>
            </a:pPr>
            <a:endParaRPr lang="en-US" dirty="0"/>
          </a:p>
        </p:txBody>
      </p:sp>
    </p:spTree>
    <p:extLst>
      <p:ext uri="{BB962C8B-B14F-4D97-AF65-F5344CB8AC3E}">
        <p14:creationId xmlns:p14="http://schemas.microsoft.com/office/powerpoint/2010/main" val="2561711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is greater than or equal to 160 mm Hg or if diastolic BP is greater than or equal to 110 mm Hg. </a:t>
            </a:r>
          </a:p>
          <a:p>
            <a:pPr>
              <a:defRPr/>
            </a:pPr>
            <a:r>
              <a:rPr lang="en-US" dirty="0" smtClean="0"/>
              <a:t>2.  Institute fetal surveillance if undelivered and fetus is viable. </a:t>
            </a:r>
          </a:p>
          <a:p>
            <a:pPr>
              <a:defRPr/>
            </a:pPr>
            <a:r>
              <a:rPr lang="en-US" dirty="0" smtClean="0"/>
              <a:t>3.  Administer </a:t>
            </a:r>
            <a:r>
              <a:rPr lang="en-US" dirty="0" err="1" smtClean="0"/>
              <a:t>nifedipine</a:t>
            </a:r>
            <a:r>
              <a:rPr lang="en-US" dirty="0" smtClean="0"/>
              <a:t> 10 mg PO</a:t>
            </a:r>
          </a:p>
          <a:p>
            <a:pPr>
              <a:defRPr/>
            </a:pPr>
            <a:r>
              <a:rPr lang="en-US" dirty="0" smtClean="0"/>
              <a:t>4.  Repeat BP measurement in 20 minutes and record results. </a:t>
            </a:r>
          </a:p>
          <a:p>
            <a:pPr>
              <a:defRPr/>
            </a:pPr>
            <a:r>
              <a:rPr lang="en-US" dirty="0" smtClean="0"/>
              <a:t>5.  If either BP threshold is still exceeded, administer </a:t>
            </a:r>
            <a:r>
              <a:rPr lang="en-US" dirty="0" err="1" smtClean="0"/>
              <a:t>nifedipine</a:t>
            </a:r>
            <a:r>
              <a:rPr lang="en-US" baseline="0" dirty="0" smtClean="0"/>
              <a:t> 20 mg PO</a:t>
            </a:r>
            <a:r>
              <a:rPr lang="en-US" dirty="0" smtClean="0"/>
              <a:t>. If BP is below threshold, continue to monitor BP closely. </a:t>
            </a:r>
          </a:p>
          <a:p>
            <a:pPr>
              <a:defRPr/>
            </a:pPr>
            <a:r>
              <a:rPr lang="en-US" dirty="0" smtClean="0"/>
              <a:t>6.  Repeat BP measurement in 20 minutes and record results. </a:t>
            </a:r>
          </a:p>
          <a:p>
            <a:pPr>
              <a:defRPr/>
            </a:pPr>
            <a:r>
              <a:rPr lang="en-US" dirty="0" smtClean="0"/>
              <a:t>7.  If either BP threshold is still exceeded, administer </a:t>
            </a:r>
            <a:r>
              <a:rPr lang="en-US" dirty="0" err="1" smtClean="0"/>
              <a:t>nifedipine</a:t>
            </a:r>
            <a:r>
              <a:rPr lang="en-US" dirty="0" smtClean="0"/>
              <a:t> 20 mg PO. If BP is below threshold, continue to monitor BP closely. </a:t>
            </a:r>
          </a:p>
          <a:p>
            <a:pPr>
              <a:defRPr/>
            </a:pPr>
            <a:r>
              <a:rPr lang="en-US" dirty="0" smtClean="0"/>
              <a:t>8.  Repeat BP measurement in 20 minutes and record results. </a:t>
            </a:r>
          </a:p>
          <a:p>
            <a:pPr>
              <a:defRPr/>
            </a:pPr>
            <a:r>
              <a:rPr lang="en-US" dirty="0" smtClean="0"/>
              <a:t>9.  If either BP threshold is still exceeded, administer labetalol (40 mg IV over 2 minutes) and obtain emergency consultation from maternal–fetal medicine, internal medicine, anesthesia, or critical care specialists. </a:t>
            </a:r>
          </a:p>
          <a:p>
            <a:pPr>
              <a:defRPr/>
            </a:pPr>
            <a:r>
              <a:rPr lang="en-US" dirty="0" smtClean="0"/>
              <a:t>10.  Give additional antihypertensive medication per specific order. </a:t>
            </a:r>
          </a:p>
          <a:p>
            <a:pPr>
              <a:defRPr/>
            </a:pPr>
            <a:endParaRPr lang="en-US" dirty="0"/>
          </a:p>
        </p:txBody>
      </p:sp>
    </p:spTree>
    <p:extLst>
      <p:ext uri="{BB962C8B-B14F-4D97-AF65-F5344CB8AC3E}">
        <p14:creationId xmlns:p14="http://schemas.microsoft.com/office/powerpoint/2010/main" val="3354900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latin typeface="Calibri" pitchFamily="34" charset="0"/>
              </a:rPr>
              <a:pPr eaLnBrk="1" hangingPunct="1"/>
              <a:t>64</a:t>
            </a:fld>
            <a:endParaRPr lang="en-US" altLang="en-US" dirty="0" smtClean="0">
              <a:latin typeface="Calibri" pitchFamily="34" charset="0"/>
            </a:endParaRPr>
          </a:p>
        </p:txBody>
      </p:sp>
    </p:spTree>
    <p:extLst>
      <p:ext uri="{BB962C8B-B14F-4D97-AF65-F5344CB8AC3E}">
        <p14:creationId xmlns:p14="http://schemas.microsoft.com/office/powerpoint/2010/main" val="3687002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1255713" y="717550"/>
            <a:ext cx="4803775"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latin typeface="+mn-lt"/>
                <a:ea typeface="ＭＳ Ｐゴシック" charset="0"/>
                <a:cs typeface="ＭＳ Ｐゴシック" charset="0"/>
              </a:rPr>
              <a:t>Other patient education materials include:</a:t>
            </a:r>
          </a:p>
          <a:p>
            <a:pPr marL="361032" indent="-361032" eaLnBrk="1" hangingPunct="1">
              <a:buFont typeface="Arial"/>
              <a:buChar char="•"/>
              <a:defRPr/>
            </a:pPr>
            <a:r>
              <a:rPr lang="en-US" dirty="0">
                <a:latin typeface="+mn-lt"/>
                <a:ea typeface="ＭＳ Ｐゴシック" charset="0"/>
                <a:cs typeface="ＭＳ Ｐゴシック" charset="0"/>
              </a:rPr>
              <a:t>Brochures</a:t>
            </a:r>
          </a:p>
          <a:p>
            <a:pPr marL="361032" indent="-361032" eaLnBrk="1" hangingPunct="1">
              <a:buFont typeface="Arial"/>
              <a:buChar char="•"/>
              <a:defRPr/>
            </a:pPr>
            <a:r>
              <a:rPr lang="en-US" dirty="0">
                <a:latin typeface="+mn-lt"/>
                <a:ea typeface="ＭＳ Ｐゴシック" charset="0"/>
                <a:cs typeface="ＭＳ Ｐゴシック" charset="0"/>
              </a:rPr>
              <a:t>Magnets</a:t>
            </a:r>
          </a:p>
          <a:p>
            <a:pPr marL="361032" indent="-361032" eaLnBrk="1" hangingPunct="1">
              <a:buFont typeface="Arial"/>
              <a:buChar char="•"/>
              <a:defRPr/>
            </a:pPr>
            <a:r>
              <a:rPr lang="en-US" dirty="0">
                <a:latin typeface="+mn-lt"/>
                <a:ea typeface="ＭＳ Ｐゴシック" charset="0"/>
                <a:cs typeface="ＭＳ Ｐゴシック" charset="0"/>
              </a:rPr>
              <a:t>Videos</a:t>
            </a:r>
          </a:p>
          <a:p>
            <a:pPr marL="361032" indent="-361032" eaLnBrk="1" hangingPunct="1">
              <a:buFont typeface="Arial"/>
              <a:buChar char="•"/>
              <a:defRPr/>
            </a:pPr>
            <a:r>
              <a:rPr lang="en-US" dirty="0">
                <a:latin typeface="+mn-lt"/>
                <a:ea typeface="ＭＳ Ｐゴシック" charset="0"/>
                <a:cs typeface="ＭＳ Ｐゴシック" charset="0"/>
              </a:rPr>
              <a:t>Poster (avail. early 2016)</a:t>
            </a:r>
          </a:p>
          <a:p>
            <a:pPr eaLnBrk="1" hangingPunct="1">
              <a:defRPr/>
            </a:pPr>
            <a:endParaRPr lang="en-US" dirty="0">
              <a:latin typeface="+mn-lt"/>
              <a:ea typeface="ＭＳ Ｐゴシック" charset="0"/>
              <a:cs typeface="ＭＳ Ｐゴシック" charset="0"/>
            </a:endParaRPr>
          </a:p>
          <a:p>
            <a:pPr eaLnBrk="1" hangingPunct="1">
              <a:defRPr/>
            </a:pPr>
            <a:r>
              <a:rPr lang="en-US" dirty="0">
                <a:latin typeface="+mn-lt"/>
                <a:ea typeface="ＭＳ Ｐゴシック" charset="0"/>
                <a:cs typeface="ＭＳ Ｐゴシック" charset="0"/>
              </a:rPr>
              <a:t>Providers can order at:</a:t>
            </a:r>
          </a:p>
          <a:p>
            <a:pPr eaLnBrk="1" hangingPunct="1">
              <a:defRPr/>
            </a:pPr>
            <a:r>
              <a:rPr lang="en-US" b="1" dirty="0">
                <a:latin typeface="+mn-lt"/>
                <a:ea typeface="ＭＳ Ｐゴシック" charset="0"/>
                <a:cs typeface="ＭＳ Ｐゴシック" charset="0"/>
              </a:rPr>
              <a:t>preeclampsia.org/store </a:t>
            </a:r>
          </a:p>
          <a:p>
            <a:endParaRPr lang="en-US" altLang="en-US" dirty="0"/>
          </a:p>
        </p:txBody>
      </p:sp>
    </p:spTree>
    <p:extLst>
      <p:ext uri="{BB962C8B-B14F-4D97-AF65-F5344CB8AC3E}">
        <p14:creationId xmlns:p14="http://schemas.microsoft.com/office/powerpoint/2010/main" val="1478105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70</a:t>
            </a:fld>
            <a:endParaRPr lang="en-US"/>
          </a:p>
        </p:txBody>
      </p:sp>
    </p:spTree>
    <p:extLst>
      <p:ext uri="{BB962C8B-B14F-4D97-AF65-F5344CB8AC3E}">
        <p14:creationId xmlns:p14="http://schemas.microsoft.com/office/powerpoint/2010/main" val="1205243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Education strategies include</a:t>
            </a:r>
            <a:r>
              <a:rPr lang="en-US" baseline="0" dirty="0" smtClean="0"/>
              <a:t> a clear and simply written list of patient symptoms to share with patients and their families during prenatal visits and upon discharge from the hospital.  Written instructions should help patients to recognize preeclampsia symptoms and seek care.</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137049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78</a:t>
            </a:fld>
            <a:endParaRPr lang="en-US"/>
          </a:p>
        </p:txBody>
      </p:sp>
    </p:spTree>
    <p:extLst>
      <p:ext uri="{BB962C8B-B14F-4D97-AF65-F5344CB8AC3E}">
        <p14:creationId xmlns:p14="http://schemas.microsoft.com/office/powerpoint/2010/main" val="377459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This slide  provides some background on</a:t>
            </a:r>
            <a:r>
              <a:rPr lang="en-US" baseline="0" dirty="0"/>
              <a:t> the importance of addressing Hypertension in Pregnancy.</a:t>
            </a:r>
            <a:endParaRPr lang="en-US" dirty="0"/>
          </a:p>
          <a:p>
            <a:endParaRPr lang="en-US" dirty="0"/>
          </a:p>
          <a:p>
            <a:r>
              <a:rPr lang="en-US" dirty="0"/>
              <a:t>Read slide. For more detail, please see the FPQC Slide Set “HIP Mortality</a:t>
            </a:r>
            <a:r>
              <a:rPr lang="en-US" baseline="0" dirty="0"/>
              <a:t> Data Background”</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5</a:t>
            </a:fld>
            <a:endParaRPr lang="en-US" dirty="0"/>
          </a:p>
        </p:txBody>
      </p:sp>
    </p:spTree>
    <p:extLst>
      <p:ext uri="{BB962C8B-B14F-4D97-AF65-F5344CB8AC3E}">
        <p14:creationId xmlns:p14="http://schemas.microsoft.com/office/powerpoint/2010/main" val="1936983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55713" y="717550"/>
            <a:ext cx="4803775"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sz="2100" dirty="0"/>
              <a:t>First and foremost, early recognition of hypertension in pregnancy is vital to managing the potential impacts.  Blood pressure must be treated and guidelines have been established including treating within one hour of confirmed readings.  Magnesium sulfate is not a blood pressure medication, it is for seizure control and is recommended for use in preeclampsia with severe features local protocols need to be developed and followed.  Women with hypertension in pregnancy require close follow up and the full HIP toolkit provides recommendations for all women postpartum.  There is a two-sided one page document in the HIP toolkit that you may find helpful in assuring that you utilize elements of the Patient Safety Bundle developed by ACOG, SMFM, AWHONN, and others for readiness, recognition, response and reporting.</a:t>
            </a:r>
            <a:endParaRPr lang="en-US" sz="1100"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54D5A7F9-29E8-4B15-9A72-C6B22E2D793E}" type="slidenum">
              <a:rPr lang="en-US" altLang="en-US">
                <a:solidFill>
                  <a:srgbClr val="000000"/>
                </a:solidFill>
                <a:latin typeface="Calibri" pitchFamily="34" charset="0"/>
              </a:rPr>
              <a:pPr/>
              <a:t>82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427690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3697B9-5B5C-4594-A751-C9BC3470DA8C}"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450140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226" indent="-302010" eaLnBrk="0" hangingPunct="0">
              <a:defRPr>
                <a:solidFill>
                  <a:schemeClr val="tx1"/>
                </a:solidFill>
                <a:latin typeface="Arial" pitchFamily="34" charset="0"/>
                <a:ea typeface="MS PGothic" pitchFamily="34" charset="-128"/>
              </a:defRPr>
            </a:lvl2pPr>
            <a:lvl3pPr marL="1208039" indent="-241608" eaLnBrk="0" hangingPunct="0">
              <a:defRPr>
                <a:solidFill>
                  <a:schemeClr val="tx1"/>
                </a:solidFill>
                <a:latin typeface="Arial" pitchFamily="34" charset="0"/>
                <a:ea typeface="MS PGothic" pitchFamily="34" charset="-128"/>
              </a:defRPr>
            </a:lvl3pPr>
            <a:lvl4pPr marL="1691253" indent="-241608" eaLnBrk="0" hangingPunct="0">
              <a:defRPr>
                <a:solidFill>
                  <a:schemeClr val="tx1"/>
                </a:solidFill>
                <a:latin typeface="Arial" pitchFamily="34" charset="0"/>
                <a:ea typeface="MS PGothic" pitchFamily="34" charset="-128"/>
              </a:defRPr>
            </a:lvl4pPr>
            <a:lvl5pPr marL="2174468" indent="-241608" eaLnBrk="0" hangingPunct="0">
              <a:defRPr>
                <a:solidFill>
                  <a:schemeClr val="tx1"/>
                </a:solidFill>
                <a:latin typeface="Arial" pitchFamily="34" charset="0"/>
                <a:ea typeface="MS PGothic" pitchFamily="34" charset="-128"/>
              </a:defRPr>
            </a:lvl5pPr>
            <a:lvl6pPr marL="2657684" indent="-241608" eaLnBrk="0" fontAlgn="base" hangingPunct="0">
              <a:spcBef>
                <a:spcPct val="0"/>
              </a:spcBef>
              <a:spcAft>
                <a:spcPct val="0"/>
              </a:spcAft>
              <a:defRPr>
                <a:solidFill>
                  <a:schemeClr val="tx1"/>
                </a:solidFill>
                <a:latin typeface="Arial" pitchFamily="34" charset="0"/>
                <a:ea typeface="MS PGothic" pitchFamily="34" charset="-128"/>
              </a:defRPr>
            </a:lvl6pPr>
            <a:lvl7pPr marL="3140898" indent="-241608" eaLnBrk="0" fontAlgn="base" hangingPunct="0">
              <a:spcBef>
                <a:spcPct val="0"/>
              </a:spcBef>
              <a:spcAft>
                <a:spcPct val="0"/>
              </a:spcAft>
              <a:defRPr>
                <a:solidFill>
                  <a:schemeClr val="tx1"/>
                </a:solidFill>
                <a:latin typeface="Arial" pitchFamily="34" charset="0"/>
                <a:ea typeface="MS PGothic" pitchFamily="34" charset="-128"/>
              </a:defRPr>
            </a:lvl7pPr>
            <a:lvl8pPr marL="3624114" indent="-241608" eaLnBrk="0" fontAlgn="base" hangingPunct="0">
              <a:spcBef>
                <a:spcPct val="0"/>
              </a:spcBef>
              <a:spcAft>
                <a:spcPct val="0"/>
              </a:spcAft>
              <a:defRPr>
                <a:solidFill>
                  <a:schemeClr val="tx1"/>
                </a:solidFill>
                <a:latin typeface="Arial" pitchFamily="34" charset="0"/>
                <a:ea typeface="MS PGothic" pitchFamily="34" charset="-128"/>
              </a:defRPr>
            </a:lvl8pPr>
            <a:lvl9pPr marL="4107327" indent="-24160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solidFill>
                  <a:prstClr val="black"/>
                </a:solidFill>
                <a:latin typeface="Calibri" pitchFamily="34" charset="0"/>
              </a:rPr>
              <a:pPr eaLnBrk="1" hangingPunct="1"/>
              <a:t>85</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687002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There are other resources available for HIP that include:….</a:t>
            </a:r>
          </a:p>
        </p:txBody>
      </p:sp>
      <p:sp>
        <p:nvSpPr>
          <p:cNvPr id="4" name="Slide Number Placeholder 3"/>
          <p:cNvSpPr>
            <a:spLocks noGrp="1"/>
          </p:cNvSpPr>
          <p:nvPr>
            <p:ph type="sldNum" sz="quarter" idx="10"/>
          </p:nvPr>
        </p:nvSpPr>
        <p:spPr/>
        <p:txBody>
          <a:bodyPr/>
          <a:lstStyle/>
          <a:p>
            <a:fld id="{BCE8DA83-43CD-452A-8F6B-01AE078A0A1C}"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37179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1033" eaLnBrk="0" hangingPunct="0">
              <a:defRPr sz="1500">
                <a:solidFill>
                  <a:schemeClr val="bg2"/>
                </a:solidFill>
                <a:latin typeface="Arial" charset="0"/>
                <a:ea typeface="ＭＳ Ｐゴシック" charset="0"/>
              </a:defRPr>
            </a:lvl1pPr>
            <a:lvl2pPr marL="783488" indent="-301341" defTabSz="981033" eaLnBrk="0" hangingPunct="0">
              <a:defRPr sz="1500">
                <a:solidFill>
                  <a:schemeClr val="bg2"/>
                </a:solidFill>
                <a:latin typeface="Arial" charset="0"/>
                <a:ea typeface="ＭＳ Ｐゴシック" charset="0"/>
              </a:defRPr>
            </a:lvl2pPr>
            <a:lvl3pPr marL="1205366" indent="-241073" defTabSz="981033" eaLnBrk="0" hangingPunct="0">
              <a:defRPr sz="1500">
                <a:solidFill>
                  <a:schemeClr val="bg2"/>
                </a:solidFill>
                <a:latin typeface="Arial" charset="0"/>
                <a:ea typeface="ＭＳ Ｐゴシック" charset="0"/>
              </a:defRPr>
            </a:lvl3pPr>
            <a:lvl4pPr marL="1687512" indent="-241073" defTabSz="981033" eaLnBrk="0" hangingPunct="0">
              <a:defRPr sz="1500">
                <a:solidFill>
                  <a:schemeClr val="bg2"/>
                </a:solidFill>
                <a:latin typeface="Arial" charset="0"/>
                <a:ea typeface="ＭＳ Ｐゴシック" charset="0"/>
              </a:defRPr>
            </a:lvl4pPr>
            <a:lvl5pPr marL="2169658" indent="-241073" defTabSz="981033" eaLnBrk="0" hangingPunct="0">
              <a:defRPr sz="1500">
                <a:solidFill>
                  <a:schemeClr val="bg2"/>
                </a:solidFill>
                <a:latin typeface="Arial" charset="0"/>
                <a:ea typeface="ＭＳ Ｐゴシック" charset="0"/>
              </a:defRPr>
            </a:lvl5pPr>
            <a:lvl6pPr marL="2651804" indent="-241073" defTabSz="981033" eaLnBrk="0" fontAlgn="base" hangingPunct="0">
              <a:spcBef>
                <a:spcPct val="50000"/>
              </a:spcBef>
              <a:spcAft>
                <a:spcPct val="0"/>
              </a:spcAft>
              <a:defRPr sz="1500">
                <a:solidFill>
                  <a:schemeClr val="bg2"/>
                </a:solidFill>
                <a:latin typeface="Arial" charset="0"/>
                <a:ea typeface="ＭＳ Ｐゴシック" charset="0"/>
              </a:defRPr>
            </a:lvl6pPr>
            <a:lvl7pPr marL="3133951" indent="-241073" defTabSz="981033" eaLnBrk="0" fontAlgn="base" hangingPunct="0">
              <a:spcBef>
                <a:spcPct val="50000"/>
              </a:spcBef>
              <a:spcAft>
                <a:spcPct val="0"/>
              </a:spcAft>
              <a:defRPr sz="1500">
                <a:solidFill>
                  <a:schemeClr val="bg2"/>
                </a:solidFill>
                <a:latin typeface="Arial" charset="0"/>
                <a:ea typeface="ＭＳ Ｐゴシック" charset="0"/>
              </a:defRPr>
            </a:lvl7pPr>
            <a:lvl8pPr marL="3616096" indent="-241073" defTabSz="981033" eaLnBrk="0" fontAlgn="base" hangingPunct="0">
              <a:spcBef>
                <a:spcPct val="50000"/>
              </a:spcBef>
              <a:spcAft>
                <a:spcPct val="0"/>
              </a:spcAft>
              <a:defRPr sz="1500">
                <a:solidFill>
                  <a:schemeClr val="bg2"/>
                </a:solidFill>
                <a:latin typeface="Arial" charset="0"/>
                <a:ea typeface="ＭＳ Ｐゴシック" charset="0"/>
              </a:defRPr>
            </a:lvl8pPr>
            <a:lvl9pPr marL="4098242" indent="-241073" defTabSz="981033" eaLnBrk="0" fontAlgn="base" hangingPunct="0">
              <a:spcBef>
                <a:spcPct val="50000"/>
              </a:spcBef>
              <a:spcAft>
                <a:spcPct val="0"/>
              </a:spcAft>
              <a:defRPr sz="1500">
                <a:solidFill>
                  <a:schemeClr val="bg2"/>
                </a:solidFill>
                <a:latin typeface="Arial" charset="0"/>
                <a:ea typeface="ＭＳ Ｐゴシック" charset="0"/>
              </a:defRPr>
            </a:lvl9pPr>
          </a:lstStyle>
          <a:p>
            <a:pPr eaLnBrk="1" hangingPunct="1"/>
            <a:fld id="{BCBFEF1C-7AFD-5446-B91E-B03728189488}" type="slidenum">
              <a:rPr lang="en-US" sz="1300">
                <a:solidFill>
                  <a:srgbClr val="000000"/>
                </a:solidFill>
                <a:cs typeface="Arial" charset="0"/>
              </a:rPr>
              <a:pPr eaLnBrk="1" hangingPunct="1"/>
              <a:t>8</a:t>
            </a:fld>
            <a:endParaRPr lang="en-US" sz="1300">
              <a:solidFill>
                <a:srgbClr val="000000"/>
              </a:solidFill>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defTabSz="483306" eaLnBrk="1" fontAlgn="auto" hangingPunct="1">
              <a:spcBef>
                <a:spcPts val="0"/>
              </a:spcBef>
              <a:spcAft>
                <a:spcPts val="0"/>
              </a:spcAft>
              <a:defRPr/>
            </a:pPr>
            <a:r>
              <a:rPr lang="en-US" sz="1300" dirty="0">
                <a:ea typeface="+mn-ea"/>
                <a:cs typeface="+mn-cs"/>
              </a:rPr>
              <a:t>Maternal mortality in California is increasing and is as high as it was in the 1970’s. </a:t>
            </a:r>
            <a:r>
              <a:rPr lang="en-US" dirty="0" smtClean="0"/>
              <a:t>Why is maternal mortality increasing?</a:t>
            </a:r>
          </a:p>
          <a:p>
            <a:pPr rtl="0"/>
            <a:endParaRPr lang="en-US" sz="1300" dirty="0">
              <a:ea typeface="+mn-ea"/>
              <a:cs typeface="+mn-cs"/>
            </a:endParaRPr>
          </a:p>
          <a:p>
            <a:pPr rtl="0"/>
            <a:r>
              <a:rPr lang="en-US" sz="1300" dirty="0">
                <a:ea typeface="+mn-ea"/>
                <a:cs typeface="+mn-cs"/>
              </a:rPr>
              <a:t>Changes in the coding of maternal deaths on death certificates may account for some (i.e., 30%) of the increase (</a:t>
            </a:r>
            <a:r>
              <a:rPr lang="en-US" sz="1300" dirty="0" err="1">
                <a:ea typeface="+mn-ea"/>
                <a:cs typeface="+mn-cs"/>
              </a:rPr>
              <a:t>Hoyert</a:t>
            </a:r>
            <a:r>
              <a:rPr lang="en-US" sz="1300" dirty="0">
                <a:ea typeface="+mn-ea"/>
                <a:cs typeface="+mn-cs"/>
              </a:rPr>
              <a:t>, 2007)</a:t>
            </a:r>
          </a:p>
          <a:p>
            <a:r>
              <a:rPr lang="en-US" dirty="0" smtClean="0"/>
              <a:t>In</a:t>
            </a:r>
            <a:r>
              <a:rPr lang="en-US" baseline="0" dirty="0" smtClean="0"/>
              <a:t> addition, m</a:t>
            </a:r>
            <a:r>
              <a:rPr lang="en-US" dirty="0" smtClean="0"/>
              <a:t>ore pregnant women have chronic health conditions that contribute to worse outcomes</a:t>
            </a:r>
          </a:p>
          <a:p>
            <a:r>
              <a:rPr lang="en-US" dirty="0" smtClean="0"/>
              <a:t>Numerous</a:t>
            </a:r>
            <a:r>
              <a:rPr lang="en-US" baseline="0" dirty="0" smtClean="0"/>
              <a:t> s</a:t>
            </a:r>
            <a:r>
              <a:rPr lang="en-US" dirty="0" smtClean="0"/>
              <a:t>ocial factors (poverty, reduced education, exposure to chronic stress)</a:t>
            </a:r>
          </a:p>
          <a:p>
            <a:r>
              <a:rPr lang="en-US" dirty="0" smtClean="0"/>
              <a:t>Hospital quality</a:t>
            </a:r>
            <a:r>
              <a:rPr lang="en-US" baseline="0" dirty="0" smtClean="0"/>
              <a:t> of care and health care provider issues also contribute to some degree</a:t>
            </a:r>
          </a:p>
          <a:p>
            <a:endParaRPr lang="en-US" baseline="0" dirty="0" smtClean="0"/>
          </a:p>
          <a:p>
            <a:r>
              <a:rPr lang="en-US" baseline="0" dirty="0" smtClean="0"/>
              <a:t>CA maternal deaths are decreasing after state wide initiatives of the CA Maternal Quality Collaborative for Hemorrhage and Hypertension</a:t>
            </a:r>
            <a:endParaRPr lang="en-US" dirty="0" smtClean="0"/>
          </a:p>
          <a:p>
            <a:pPr defTabSz="962619">
              <a:lnSpc>
                <a:spcPct val="90000"/>
              </a:lnSpc>
            </a:pPr>
            <a:endParaRPr lang="en-US" dirty="0"/>
          </a:p>
        </p:txBody>
      </p:sp>
      <p:sp>
        <p:nvSpPr>
          <p:cNvPr id="82949" name="Date Placeholder 1"/>
          <p:cNvSpPr>
            <a:spLocks noGrp="1"/>
          </p:cNvSpPr>
          <p:nvPr>
            <p:ph type="dt" sz="quarter"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1033" eaLnBrk="0" hangingPunct="0">
              <a:defRPr sz="1500">
                <a:solidFill>
                  <a:schemeClr val="bg2"/>
                </a:solidFill>
                <a:latin typeface="Arial" charset="0"/>
                <a:ea typeface="ＭＳ Ｐゴシック" charset="0"/>
              </a:defRPr>
            </a:lvl1pPr>
            <a:lvl2pPr marL="783488" indent="-301341" defTabSz="981033" eaLnBrk="0" hangingPunct="0">
              <a:defRPr sz="1500">
                <a:solidFill>
                  <a:schemeClr val="bg2"/>
                </a:solidFill>
                <a:latin typeface="Arial" charset="0"/>
                <a:ea typeface="ＭＳ Ｐゴシック" charset="0"/>
              </a:defRPr>
            </a:lvl2pPr>
            <a:lvl3pPr marL="1205366" indent="-241073" defTabSz="981033" eaLnBrk="0" hangingPunct="0">
              <a:defRPr sz="1500">
                <a:solidFill>
                  <a:schemeClr val="bg2"/>
                </a:solidFill>
                <a:latin typeface="Arial" charset="0"/>
                <a:ea typeface="ＭＳ Ｐゴシック" charset="0"/>
              </a:defRPr>
            </a:lvl3pPr>
            <a:lvl4pPr marL="1687512" indent="-241073" defTabSz="981033" eaLnBrk="0" hangingPunct="0">
              <a:defRPr sz="1500">
                <a:solidFill>
                  <a:schemeClr val="bg2"/>
                </a:solidFill>
                <a:latin typeface="Arial" charset="0"/>
                <a:ea typeface="ＭＳ Ｐゴシック" charset="0"/>
              </a:defRPr>
            </a:lvl4pPr>
            <a:lvl5pPr marL="2169658" indent="-241073" defTabSz="981033" eaLnBrk="0" hangingPunct="0">
              <a:defRPr sz="1500">
                <a:solidFill>
                  <a:schemeClr val="bg2"/>
                </a:solidFill>
                <a:latin typeface="Arial" charset="0"/>
                <a:ea typeface="ＭＳ Ｐゴシック" charset="0"/>
              </a:defRPr>
            </a:lvl5pPr>
            <a:lvl6pPr marL="2651804" indent="-241073" defTabSz="981033" eaLnBrk="0" fontAlgn="base" hangingPunct="0">
              <a:spcBef>
                <a:spcPct val="50000"/>
              </a:spcBef>
              <a:spcAft>
                <a:spcPct val="0"/>
              </a:spcAft>
              <a:defRPr sz="1500">
                <a:solidFill>
                  <a:schemeClr val="bg2"/>
                </a:solidFill>
                <a:latin typeface="Arial" charset="0"/>
                <a:ea typeface="ＭＳ Ｐゴシック" charset="0"/>
              </a:defRPr>
            </a:lvl6pPr>
            <a:lvl7pPr marL="3133951" indent="-241073" defTabSz="981033" eaLnBrk="0" fontAlgn="base" hangingPunct="0">
              <a:spcBef>
                <a:spcPct val="50000"/>
              </a:spcBef>
              <a:spcAft>
                <a:spcPct val="0"/>
              </a:spcAft>
              <a:defRPr sz="1500">
                <a:solidFill>
                  <a:schemeClr val="bg2"/>
                </a:solidFill>
                <a:latin typeface="Arial" charset="0"/>
                <a:ea typeface="ＭＳ Ｐゴシック" charset="0"/>
              </a:defRPr>
            </a:lvl7pPr>
            <a:lvl8pPr marL="3616096" indent="-241073" defTabSz="981033" eaLnBrk="0" fontAlgn="base" hangingPunct="0">
              <a:spcBef>
                <a:spcPct val="50000"/>
              </a:spcBef>
              <a:spcAft>
                <a:spcPct val="0"/>
              </a:spcAft>
              <a:defRPr sz="1500">
                <a:solidFill>
                  <a:schemeClr val="bg2"/>
                </a:solidFill>
                <a:latin typeface="Arial" charset="0"/>
                <a:ea typeface="ＭＳ Ｐゴシック" charset="0"/>
              </a:defRPr>
            </a:lvl8pPr>
            <a:lvl9pPr marL="4098242" indent="-241073" defTabSz="981033" eaLnBrk="0" fontAlgn="base" hangingPunct="0">
              <a:spcBef>
                <a:spcPct val="50000"/>
              </a:spcBef>
              <a:spcAft>
                <a:spcPct val="0"/>
              </a:spcAft>
              <a:defRPr sz="1500">
                <a:solidFill>
                  <a:schemeClr val="bg2"/>
                </a:solidFill>
                <a:latin typeface="Arial" charset="0"/>
                <a:ea typeface="ＭＳ Ｐゴシック" charset="0"/>
              </a:defRPr>
            </a:lvl9pPr>
          </a:lstStyle>
          <a:p>
            <a:pPr eaLnBrk="1" hangingPunct="1"/>
            <a:r>
              <a:rPr lang="en-US" sz="1300">
                <a:solidFill>
                  <a:srgbClr val="000000"/>
                </a:solidFill>
              </a:rPr>
              <a:t>February 2012</a:t>
            </a:r>
          </a:p>
        </p:txBody>
      </p:sp>
      <p:sp>
        <p:nvSpPr>
          <p:cNvPr id="82950" name="Footer Placeholder 2"/>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1033" eaLnBrk="0" hangingPunct="0">
              <a:defRPr sz="1500">
                <a:solidFill>
                  <a:schemeClr val="bg2"/>
                </a:solidFill>
                <a:latin typeface="Arial" charset="0"/>
                <a:ea typeface="ＭＳ Ｐゴシック" charset="0"/>
              </a:defRPr>
            </a:lvl1pPr>
            <a:lvl2pPr marL="783488" indent="-301341" defTabSz="981033" eaLnBrk="0" hangingPunct="0">
              <a:defRPr sz="1500">
                <a:solidFill>
                  <a:schemeClr val="bg2"/>
                </a:solidFill>
                <a:latin typeface="Arial" charset="0"/>
                <a:ea typeface="ＭＳ Ｐゴシック" charset="0"/>
              </a:defRPr>
            </a:lvl2pPr>
            <a:lvl3pPr marL="1205366" indent="-241073" defTabSz="981033" eaLnBrk="0" hangingPunct="0">
              <a:defRPr sz="1500">
                <a:solidFill>
                  <a:schemeClr val="bg2"/>
                </a:solidFill>
                <a:latin typeface="Arial" charset="0"/>
                <a:ea typeface="ＭＳ Ｐゴシック" charset="0"/>
              </a:defRPr>
            </a:lvl3pPr>
            <a:lvl4pPr marL="1687512" indent="-241073" defTabSz="981033" eaLnBrk="0" hangingPunct="0">
              <a:defRPr sz="1500">
                <a:solidFill>
                  <a:schemeClr val="bg2"/>
                </a:solidFill>
                <a:latin typeface="Arial" charset="0"/>
                <a:ea typeface="ＭＳ Ｐゴシック" charset="0"/>
              </a:defRPr>
            </a:lvl4pPr>
            <a:lvl5pPr marL="2169658" indent="-241073" defTabSz="981033" eaLnBrk="0" hangingPunct="0">
              <a:defRPr sz="1500">
                <a:solidFill>
                  <a:schemeClr val="bg2"/>
                </a:solidFill>
                <a:latin typeface="Arial" charset="0"/>
                <a:ea typeface="ＭＳ Ｐゴシック" charset="0"/>
              </a:defRPr>
            </a:lvl5pPr>
            <a:lvl6pPr marL="2651804" indent="-241073" defTabSz="981033" eaLnBrk="0" fontAlgn="base" hangingPunct="0">
              <a:spcBef>
                <a:spcPct val="50000"/>
              </a:spcBef>
              <a:spcAft>
                <a:spcPct val="0"/>
              </a:spcAft>
              <a:defRPr sz="1500">
                <a:solidFill>
                  <a:schemeClr val="bg2"/>
                </a:solidFill>
                <a:latin typeface="Arial" charset="0"/>
                <a:ea typeface="ＭＳ Ｐゴシック" charset="0"/>
              </a:defRPr>
            </a:lvl6pPr>
            <a:lvl7pPr marL="3133951" indent="-241073" defTabSz="981033" eaLnBrk="0" fontAlgn="base" hangingPunct="0">
              <a:spcBef>
                <a:spcPct val="50000"/>
              </a:spcBef>
              <a:spcAft>
                <a:spcPct val="0"/>
              </a:spcAft>
              <a:defRPr sz="1500">
                <a:solidFill>
                  <a:schemeClr val="bg2"/>
                </a:solidFill>
                <a:latin typeface="Arial" charset="0"/>
                <a:ea typeface="ＭＳ Ｐゴシック" charset="0"/>
              </a:defRPr>
            </a:lvl7pPr>
            <a:lvl8pPr marL="3616096" indent="-241073" defTabSz="981033" eaLnBrk="0" fontAlgn="base" hangingPunct="0">
              <a:spcBef>
                <a:spcPct val="50000"/>
              </a:spcBef>
              <a:spcAft>
                <a:spcPct val="0"/>
              </a:spcAft>
              <a:defRPr sz="1500">
                <a:solidFill>
                  <a:schemeClr val="bg2"/>
                </a:solidFill>
                <a:latin typeface="Arial" charset="0"/>
                <a:ea typeface="ＭＳ Ｐゴシック" charset="0"/>
              </a:defRPr>
            </a:lvl8pPr>
            <a:lvl9pPr marL="4098242" indent="-241073" defTabSz="981033" eaLnBrk="0" fontAlgn="base" hangingPunct="0">
              <a:spcBef>
                <a:spcPct val="50000"/>
              </a:spcBef>
              <a:spcAft>
                <a:spcPct val="0"/>
              </a:spcAft>
              <a:defRPr sz="1500">
                <a:solidFill>
                  <a:schemeClr val="bg2"/>
                </a:solidFill>
                <a:latin typeface="Arial" charset="0"/>
                <a:ea typeface="ＭＳ Ｐゴシック" charset="0"/>
              </a:defRPr>
            </a:lvl9pPr>
          </a:lstStyle>
          <a:p>
            <a:pPr eaLnBrk="1" hangingPunct="1"/>
            <a:r>
              <a:rPr lang="en-US" sz="1300">
                <a:solidFill>
                  <a:srgbClr val="000000"/>
                </a:solidFill>
              </a:rPr>
              <a:t>For CA-PAMR Committee members and project staff</a:t>
            </a:r>
          </a:p>
        </p:txBody>
      </p:sp>
    </p:spTree>
    <p:extLst>
      <p:ext uri="{BB962C8B-B14F-4D97-AF65-F5344CB8AC3E}">
        <p14:creationId xmlns:p14="http://schemas.microsoft.com/office/powerpoint/2010/main" val="193659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9</a:t>
            </a:fld>
            <a:endParaRPr lang="en-US" altLang="en-US"/>
          </a:p>
        </p:txBody>
      </p:sp>
    </p:spTree>
    <p:extLst>
      <p:ext uri="{BB962C8B-B14F-4D97-AF65-F5344CB8AC3E}">
        <p14:creationId xmlns:p14="http://schemas.microsoft.com/office/powerpoint/2010/main" val="179522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167F0085-0ED1-4E8E-B184-8CCD531F5633}" type="slidenum">
              <a:rPr lang="en-US" altLang="en-US">
                <a:latin typeface="Calibri" pitchFamily="34" charset="0"/>
              </a:rPr>
              <a:pPr/>
              <a:t>11</a:t>
            </a:fld>
            <a:endParaRPr lang="en-US" altLang="en-US">
              <a:latin typeface="Calibri" pitchFamily="34" charset="0"/>
            </a:endParaRPr>
          </a:p>
        </p:txBody>
      </p:sp>
    </p:spTree>
    <p:extLst>
      <p:ext uri="{BB962C8B-B14F-4D97-AF65-F5344CB8AC3E}">
        <p14:creationId xmlns:p14="http://schemas.microsoft.com/office/powerpoint/2010/main" val="342871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r>
              <a:rPr lang="en-US" sz="2100" dirty="0"/>
              <a:t>First and foremost, early recognition of hypertension in pregnancy is vital to managing the potential impacts.  Blood pressure must be treated and guidelines have been established including treating within one hour of confirmed readings.  Magnesium sulfate is not a blood pressure medication, it is for seizure control and is recommended for use in preeclampsia with severe features local protocols need to be developed and followed.  Women with hypertension in pregnancy require close follow up and the full HIP toolkit provides recommendations for all women postpartum.  There is a two-sided one page document in the HIP toolkit that you may find helpful in assuring that you utilize elements of the Patient Safety Bundle developed by ACOG, SMFM, AWHONN, and others for readiness, recognition, response and reporting.</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7875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754063"/>
            <a:ext cx="5043487" cy="378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1523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7FD12B-DF96-4AF3-B45B-C25999091A07}"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5D1D4-CFBA-4D69-88C5-5189434956BE}" type="slidenum">
              <a:rPr lang="en-US" altLang="en-US"/>
              <a:pPr>
                <a:defRPr/>
              </a:pPr>
              <a:t>‹#›</a:t>
            </a:fld>
            <a:endParaRPr lang="en-US" altLang="en-US"/>
          </a:p>
        </p:txBody>
      </p:sp>
    </p:spTree>
    <p:extLst>
      <p:ext uri="{BB962C8B-B14F-4D97-AF65-F5344CB8AC3E}">
        <p14:creationId xmlns:p14="http://schemas.microsoft.com/office/powerpoint/2010/main" val="209178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33725-9154-40BF-BA7F-294E1D9E6DAF}"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3FB9AE-24D3-4C48-89D7-F27312A09585}" type="slidenum">
              <a:rPr lang="en-US" altLang="en-US"/>
              <a:pPr>
                <a:defRPr/>
              </a:pPr>
              <a:t>‹#›</a:t>
            </a:fld>
            <a:endParaRPr lang="en-US" altLang="en-US"/>
          </a:p>
        </p:txBody>
      </p:sp>
    </p:spTree>
    <p:extLst>
      <p:ext uri="{BB962C8B-B14F-4D97-AF65-F5344CB8AC3E}">
        <p14:creationId xmlns:p14="http://schemas.microsoft.com/office/powerpoint/2010/main" val="1689397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8376B3-DC68-498A-BF48-DE345719D547}"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0E43AD-3157-4D4B-A063-01E24C8A3D79}" type="slidenum">
              <a:rPr lang="en-US" altLang="en-US"/>
              <a:pPr>
                <a:defRPr/>
              </a:pPr>
              <a:t>‹#›</a:t>
            </a:fld>
            <a:endParaRPr lang="en-US" altLang="en-US"/>
          </a:p>
        </p:txBody>
      </p:sp>
    </p:spTree>
    <p:extLst>
      <p:ext uri="{BB962C8B-B14F-4D97-AF65-F5344CB8AC3E}">
        <p14:creationId xmlns:p14="http://schemas.microsoft.com/office/powerpoint/2010/main" val="345201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D35F7F-ADF3-417B-8838-71ADA6779510}" type="datetime1">
              <a:rPr lang="en-US" altLang="ja-JP"/>
              <a:pPr>
                <a:defRPr/>
              </a:pPr>
              <a:t>9/2/2016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91786-828C-4568-8421-F13C0AB41C18}" type="slidenum">
              <a:rPr lang="en-US" altLang="en-US"/>
              <a:pPr>
                <a:defRPr/>
              </a:pPr>
              <a:t>‹#›</a:t>
            </a:fld>
            <a:endParaRPr lang="en-US" altLang="en-US"/>
          </a:p>
        </p:txBody>
      </p:sp>
    </p:spTree>
    <p:extLst>
      <p:ext uri="{BB962C8B-B14F-4D97-AF65-F5344CB8AC3E}">
        <p14:creationId xmlns:p14="http://schemas.microsoft.com/office/powerpoint/2010/main" val="11146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CB2423-C825-46EB-808A-84E33B12A968}" type="datetime1">
              <a:rPr lang="en-US" altLang="ja-JP"/>
              <a:pPr>
                <a:defRPr/>
              </a:pPr>
              <a:t>9/2/2016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D3687CE-B013-4A37-9A7A-8B9DE7CFFCA4}" type="slidenum">
              <a:rPr lang="en-US" altLang="en-US"/>
              <a:pPr>
                <a:defRPr/>
              </a:pPr>
              <a:t>‹#›</a:t>
            </a:fld>
            <a:endParaRPr lang="en-US" altLang="en-US"/>
          </a:p>
        </p:txBody>
      </p:sp>
    </p:spTree>
    <p:extLst>
      <p:ext uri="{BB962C8B-B14F-4D97-AF65-F5344CB8AC3E}">
        <p14:creationId xmlns:p14="http://schemas.microsoft.com/office/powerpoint/2010/main" val="364099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C758C7-FE26-4AE2-A752-81288271426F}" type="datetime1">
              <a:rPr lang="en-US" altLang="ja-JP"/>
              <a:pPr>
                <a:defRPr/>
              </a:pPr>
              <a:t>9/2/2016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771844-944E-4C9D-BAA9-E5E83C9780BA}" type="slidenum">
              <a:rPr lang="en-US" altLang="en-US"/>
              <a:pPr>
                <a:defRPr/>
              </a:pPr>
              <a:t>‹#›</a:t>
            </a:fld>
            <a:endParaRPr lang="en-US" altLang="en-US"/>
          </a:p>
        </p:txBody>
      </p:sp>
    </p:spTree>
    <p:extLst>
      <p:ext uri="{BB962C8B-B14F-4D97-AF65-F5344CB8AC3E}">
        <p14:creationId xmlns:p14="http://schemas.microsoft.com/office/powerpoint/2010/main" val="310504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6D07B8-3539-43B3-A1DA-B39505178374}" type="datetime1">
              <a:rPr lang="en-US" altLang="ja-JP"/>
              <a:pPr>
                <a:defRPr/>
              </a:pPr>
              <a:t>9/2/2016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2D1100-950A-48B3-866A-81D8172B1AEA}" type="slidenum">
              <a:rPr lang="en-US" altLang="en-US"/>
              <a:pPr>
                <a:defRPr/>
              </a:pPr>
              <a:t>‹#›</a:t>
            </a:fld>
            <a:endParaRPr lang="en-US" altLang="en-US"/>
          </a:p>
        </p:txBody>
      </p:sp>
    </p:spTree>
    <p:extLst>
      <p:ext uri="{BB962C8B-B14F-4D97-AF65-F5344CB8AC3E}">
        <p14:creationId xmlns:p14="http://schemas.microsoft.com/office/powerpoint/2010/main" val="1067606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6E9728-0578-4B54-8DDD-2DA9AAAB9E3D}" type="datetime1">
              <a:rPr lang="en-US" altLang="ja-JP"/>
              <a:pPr>
                <a:defRPr/>
              </a:pPr>
              <a:t>9/2/2016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CC96D-601D-4208-AA0E-DE3C0EF053E0}" type="slidenum">
              <a:rPr lang="en-US" altLang="en-US"/>
              <a:pPr>
                <a:defRPr/>
              </a:pPr>
              <a:t>‹#›</a:t>
            </a:fld>
            <a:endParaRPr lang="en-US" altLang="en-US"/>
          </a:p>
        </p:txBody>
      </p:sp>
    </p:spTree>
    <p:extLst>
      <p:ext uri="{BB962C8B-B14F-4D97-AF65-F5344CB8AC3E}">
        <p14:creationId xmlns:p14="http://schemas.microsoft.com/office/powerpoint/2010/main" val="87116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ED7C9D-84C6-490F-9793-B0FCAA804F03}" type="datetime1">
              <a:rPr lang="en-US" altLang="ja-JP"/>
              <a:pPr>
                <a:defRPr/>
              </a:pPr>
              <a:t>9/2/2016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9063E2-CD4B-4325-91AC-A18B773D48B4}" type="slidenum">
              <a:rPr lang="en-US" altLang="en-US"/>
              <a:pPr>
                <a:defRPr/>
              </a:pPr>
              <a:t>‹#›</a:t>
            </a:fld>
            <a:endParaRPr lang="en-US" altLang="en-US"/>
          </a:p>
        </p:txBody>
      </p:sp>
    </p:spTree>
    <p:extLst>
      <p:ext uri="{BB962C8B-B14F-4D97-AF65-F5344CB8AC3E}">
        <p14:creationId xmlns:p14="http://schemas.microsoft.com/office/powerpoint/2010/main" val="3386560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4389F-C7F2-4D56-AC6E-4922AB318687}"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DED58-8D78-4634-B342-DC2D26B479A2}" type="slidenum">
              <a:rPr lang="en-US" altLang="en-US"/>
              <a:pPr>
                <a:defRPr/>
              </a:pPr>
              <a:t>‹#›</a:t>
            </a:fld>
            <a:endParaRPr lang="en-US" altLang="en-US"/>
          </a:p>
        </p:txBody>
      </p:sp>
    </p:spTree>
    <p:extLst>
      <p:ext uri="{BB962C8B-B14F-4D97-AF65-F5344CB8AC3E}">
        <p14:creationId xmlns:p14="http://schemas.microsoft.com/office/powerpoint/2010/main" val="1326498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300FE-E906-4F73-9F14-6884FAB051CB}"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022DCA-71C8-4D15-9980-EE33069D351A}" type="slidenum">
              <a:rPr lang="en-US" altLang="en-US"/>
              <a:pPr>
                <a:defRPr/>
              </a:pPr>
              <a:t>‹#›</a:t>
            </a:fld>
            <a:endParaRPr lang="en-US" altLang="en-US"/>
          </a:p>
        </p:txBody>
      </p:sp>
    </p:spTree>
    <p:extLst>
      <p:ext uri="{BB962C8B-B14F-4D97-AF65-F5344CB8AC3E}">
        <p14:creationId xmlns:p14="http://schemas.microsoft.com/office/powerpoint/2010/main" val="3490981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7FD12B-DF96-4AF3-B45B-C25999091A07}"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5D1D4-CFBA-4D69-88C5-5189434956BE}" type="slidenum">
              <a:rPr lang="en-US" altLang="en-US"/>
              <a:pPr>
                <a:defRPr/>
              </a:pPr>
              <a:t>‹#›</a:t>
            </a:fld>
            <a:endParaRPr lang="en-US" altLang="en-US"/>
          </a:p>
        </p:txBody>
      </p:sp>
    </p:spTree>
    <p:extLst>
      <p:ext uri="{BB962C8B-B14F-4D97-AF65-F5344CB8AC3E}">
        <p14:creationId xmlns:p14="http://schemas.microsoft.com/office/powerpoint/2010/main" val="891131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33725-9154-40BF-BA7F-294E1D9E6DAF}"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3FB9AE-24D3-4C48-89D7-F27312A09585}" type="slidenum">
              <a:rPr lang="en-US" altLang="en-US"/>
              <a:pPr>
                <a:defRPr/>
              </a:pPr>
              <a:t>‹#›</a:t>
            </a:fld>
            <a:endParaRPr lang="en-US" altLang="en-US"/>
          </a:p>
        </p:txBody>
      </p:sp>
    </p:spTree>
    <p:extLst>
      <p:ext uri="{BB962C8B-B14F-4D97-AF65-F5344CB8AC3E}">
        <p14:creationId xmlns:p14="http://schemas.microsoft.com/office/powerpoint/2010/main" val="56353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8376B3-DC68-498A-BF48-DE345719D547}"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0E43AD-3157-4D4B-A063-01E24C8A3D79}" type="slidenum">
              <a:rPr lang="en-US" altLang="en-US"/>
              <a:pPr>
                <a:defRPr/>
              </a:pPr>
              <a:t>‹#›</a:t>
            </a:fld>
            <a:endParaRPr lang="en-US" altLang="en-US"/>
          </a:p>
        </p:txBody>
      </p:sp>
    </p:spTree>
    <p:extLst>
      <p:ext uri="{BB962C8B-B14F-4D97-AF65-F5344CB8AC3E}">
        <p14:creationId xmlns:p14="http://schemas.microsoft.com/office/powerpoint/2010/main" val="672512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D35F7F-ADF3-417B-8838-71ADA6779510}" type="datetime1">
              <a:rPr lang="en-US" altLang="ja-JP"/>
              <a:pPr>
                <a:defRPr/>
              </a:pPr>
              <a:t>9/2/2016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91786-828C-4568-8421-F13C0AB41C18}" type="slidenum">
              <a:rPr lang="en-US" altLang="en-US"/>
              <a:pPr>
                <a:defRPr/>
              </a:pPr>
              <a:t>‹#›</a:t>
            </a:fld>
            <a:endParaRPr lang="en-US" altLang="en-US"/>
          </a:p>
        </p:txBody>
      </p:sp>
    </p:spTree>
    <p:extLst>
      <p:ext uri="{BB962C8B-B14F-4D97-AF65-F5344CB8AC3E}">
        <p14:creationId xmlns:p14="http://schemas.microsoft.com/office/powerpoint/2010/main" val="1759874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CB2423-C825-46EB-808A-84E33B12A968}" type="datetime1">
              <a:rPr lang="en-US" altLang="ja-JP"/>
              <a:pPr>
                <a:defRPr/>
              </a:pPr>
              <a:t>9/2/2016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D3687CE-B013-4A37-9A7A-8B9DE7CFFCA4}" type="slidenum">
              <a:rPr lang="en-US" altLang="en-US"/>
              <a:pPr>
                <a:defRPr/>
              </a:pPr>
              <a:t>‹#›</a:t>
            </a:fld>
            <a:endParaRPr lang="en-US" altLang="en-US"/>
          </a:p>
        </p:txBody>
      </p:sp>
    </p:spTree>
    <p:extLst>
      <p:ext uri="{BB962C8B-B14F-4D97-AF65-F5344CB8AC3E}">
        <p14:creationId xmlns:p14="http://schemas.microsoft.com/office/powerpoint/2010/main" val="98144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C758C7-FE26-4AE2-A752-81288271426F}" type="datetime1">
              <a:rPr lang="en-US" altLang="ja-JP"/>
              <a:pPr>
                <a:defRPr/>
              </a:pPr>
              <a:t>9/2/2016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771844-944E-4C9D-BAA9-E5E83C9780BA}" type="slidenum">
              <a:rPr lang="en-US" altLang="en-US"/>
              <a:pPr>
                <a:defRPr/>
              </a:pPr>
              <a:t>‹#›</a:t>
            </a:fld>
            <a:endParaRPr lang="en-US" altLang="en-US"/>
          </a:p>
        </p:txBody>
      </p:sp>
    </p:spTree>
    <p:extLst>
      <p:ext uri="{BB962C8B-B14F-4D97-AF65-F5344CB8AC3E}">
        <p14:creationId xmlns:p14="http://schemas.microsoft.com/office/powerpoint/2010/main" val="1857705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6D07B8-3539-43B3-A1DA-B39505178374}" type="datetime1">
              <a:rPr lang="en-US" altLang="ja-JP"/>
              <a:pPr>
                <a:defRPr/>
              </a:pPr>
              <a:t>9/2/2016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2D1100-950A-48B3-866A-81D8172B1AEA}" type="slidenum">
              <a:rPr lang="en-US" altLang="en-US"/>
              <a:pPr>
                <a:defRPr/>
              </a:pPr>
              <a:t>‹#›</a:t>
            </a:fld>
            <a:endParaRPr lang="en-US" altLang="en-US"/>
          </a:p>
        </p:txBody>
      </p:sp>
    </p:spTree>
    <p:extLst>
      <p:ext uri="{BB962C8B-B14F-4D97-AF65-F5344CB8AC3E}">
        <p14:creationId xmlns:p14="http://schemas.microsoft.com/office/powerpoint/2010/main" val="423893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6E9728-0578-4B54-8DDD-2DA9AAAB9E3D}" type="datetime1">
              <a:rPr lang="en-US" altLang="ja-JP"/>
              <a:pPr>
                <a:defRPr/>
              </a:pPr>
              <a:t>9/2/2016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CC96D-601D-4208-AA0E-DE3C0EF053E0}" type="slidenum">
              <a:rPr lang="en-US" altLang="en-US"/>
              <a:pPr>
                <a:defRPr/>
              </a:pPr>
              <a:t>‹#›</a:t>
            </a:fld>
            <a:endParaRPr lang="en-US" altLang="en-US"/>
          </a:p>
        </p:txBody>
      </p:sp>
    </p:spTree>
    <p:extLst>
      <p:ext uri="{BB962C8B-B14F-4D97-AF65-F5344CB8AC3E}">
        <p14:creationId xmlns:p14="http://schemas.microsoft.com/office/powerpoint/2010/main" val="3477724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ED7C9D-84C6-490F-9793-B0FCAA804F03}" type="datetime1">
              <a:rPr lang="en-US" altLang="ja-JP"/>
              <a:pPr>
                <a:defRPr/>
              </a:pPr>
              <a:t>9/2/2016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9063E2-CD4B-4325-91AC-A18B773D48B4}" type="slidenum">
              <a:rPr lang="en-US" altLang="en-US"/>
              <a:pPr>
                <a:defRPr/>
              </a:pPr>
              <a:t>‹#›</a:t>
            </a:fld>
            <a:endParaRPr lang="en-US" altLang="en-US"/>
          </a:p>
        </p:txBody>
      </p:sp>
    </p:spTree>
    <p:extLst>
      <p:ext uri="{BB962C8B-B14F-4D97-AF65-F5344CB8AC3E}">
        <p14:creationId xmlns:p14="http://schemas.microsoft.com/office/powerpoint/2010/main" val="1101924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4389F-C7F2-4D56-AC6E-4922AB318687}"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DED58-8D78-4634-B342-DC2D26B479A2}" type="slidenum">
              <a:rPr lang="en-US" altLang="en-US"/>
              <a:pPr>
                <a:defRPr/>
              </a:pPr>
              <a:t>‹#›</a:t>
            </a:fld>
            <a:endParaRPr lang="en-US" altLang="en-US"/>
          </a:p>
        </p:txBody>
      </p:sp>
    </p:spTree>
    <p:extLst>
      <p:ext uri="{BB962C8B-B14F-4D97-AF65-F5344CB8AC3E}">
        <p14:creationId xmlns:p14="http://schemas.microsoft.com/office/powerpoint/2010/main" val="205781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300FE-E906-4F73-9F14-6884FAB051CB}" type="datetime1">
              <a:rPr lang="en-US" altLang="ja-JP"/>
              <a:pPr>
                <a:defRPr/>
              </a:pPr>
              <a:t>9/2/2016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022DCA-71C8-4D15-9980-EE33069D351A}" type="slidenum">
              <a:rPr lang="en-US" altLang="en-US"/>
              <a:pPr>
                <a:defRPr/>
              </a:pPr>
              <a:t>‹#›</a:t>
            </a:fld>
            <a:endParaRPr lang="en-US" altLang="en-US"/>
          </a:p>
        </p:txBody>
      </p:sp>
    </p:spTree>
    <p:extLst>
      <p:ext uri="{BB962C8B-B14F-4D97-AF65-F5344CB8AC3E}">
        <p14:creationId xmlns:p14="http://schemas.microsoft.com/office/powerpoint/2010/main" val="54563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9/2/2016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9/2/2016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9/2/2016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9/2/2016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9/2/2016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9/2/2016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9/2/2016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8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CC2EEBCD-C85F-49C7-9299-C608727CE646}" type="datetime1">
              <a:rPr lang="en-US" altLang="ja-JP">
                <a:ea typeface="ＭＳ Ｐゴシック"/>
              </a:rPr>
              <a:pPr>
                <a:defRPr/>
              </a:pPr>
              <a:t>9/2/2016</a:t>
            </a:fld>
            <a:endParaRPr lang="en-US" altLang="en-US"/>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1833C41F-4510-4A9C-B3A5-F8BC93249DDE}" type="slidenum">
              <a:rPr lang="en-US" altLang="en-US">
                <a:cs typeface="Arial" pitchFamily="34" charset="0"/>
              </a:rPr>
              <a:pPr>
                <a:defRPr/>
              </a:pPr>
              <a:t>‹#›</a:t>
            </a:fld>
            <a:endParaRPr lang="en-US" altLang="en-US">
              <a:cs typeface="Arial" pitchFamily="34" charset="0"/>
            </a:endParaRPr>
          </a:p>
        </p:txBody>
      </p:sp>
    </p:spTree>
    <p:extLst>
      <p:ext uri="{BB962C8B-B14F-4D97-AF65-F5344CB8AC3E}">
        <p14:creationId xmlns:p14="http://schemas.microsoft.com/office/powerpoint/2010/main" val="4084739506"/>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8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CC2EEBCD-C85F-49C7-9299-C608727CE646}" type="datetime1">
              <a:rPr lang="en-US" altLang="ja-JP">
                <a:ea typeface="ＭＳ Ｐゴシック"/>
              </a:rPr>
              <a:pPr>
                <a:defRPr/>
              </a:pPr>
              <a:t>9/2/2016</a:t>
            </a:fld>
            <a:endParaRPr lang="en-US" altLang="en-US"/>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1833C41F-4510-4A9C-B3A5-F8BC93249DDE}" type="slidenum">
              <a:rPr lang="en-US" altLang="en-US">
                <a:cs typeface="Arial" pitchFamily="34" charset="0"/>
              </a:rPr>
              <a:pPr>
                <a:defRPr/>
              </a:pPr>
              <a:t>‹#›</a:t>
            </a:fld>
            <a:endParaRPr lang="en-US" altLang="en-US">
              <a:cs typeface="Arial" pitchFamily="34" charset="0"/>
            </a:endParaRPr>
          </a:p>
        </p:txBody>
      </p:sp>
    </p:spTree>
    <p:extLst>
      <p:ext uri="{BB962C8B-B14F-4D97-AF65-F5344CB8AC3E}">
        <p14:creationId xmlns:p14="http://schemas.microsoft.com/office/powerpoint/2010/main" val="3535578950"/>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health.usf.edu/publichealth/chiles/fpqc/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safehealthcareforeverywoman.org/secure/hypertension-bundle.php" TargetMode="External"/><Relationship Id="rId5" Type="http://schemas.openxmlformats.org/officeDocument/2006/relationships/hyperlink" Target="https://www.acog.org/About-ACOG/ACOG-Districts/District-II/Safe-Motherhood-Initiative" TargetMode="External"/><Relationship Id="rId4" Type="http://schemas.openxmlformats.org/officeDocument/2006/relationships/hyperlink" Target="https://www.cmqcc.org/projects/past-projects/cmqcc-preeclampsia-collaborativ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spharmacist.com/content/d/feature/i/1444/c/2711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hyperlink" Target="http://www.preeclampsia.org/" TargetMode="External"/><Relationship Id="rId7" Type="http://schemas.openxmlformats.org/officeDocument/2006/relationships/hyperlink" Target="http://www.ilpqc.org/" TargetMode="External"/><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hyperlink" Target="https://www.acog.org/About-ACOG/ACOG-Districts/District-II/Safe-Motherhood-Initiative" TargetMode="External"/><Relationship Id="rId5" Type="http://schemas.openxmlformats.org/officeDocument/2006/relationships/hyperlink" Target="http://www.safehealthcareforeverywoman.org/" TargetMode="External"/><Relationship Id="rId4" Type="http://schemas.openxmlformats.org/officeDocument/2006/relationships/hyperlink" Target="http://www.cmqcc.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hyperlink" Target="http://www.ilpqc.org/" TargetMode="External"/><Relationship Id="rId2" Type="http://schemas.openxmlformats.org/officeDocument/2006/relationships/hyperlink" Target="mailto:info@ilpqc.or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Presented by:</a:t>
            </a:r>
          </a:p>
        </p:txBody>
      </p:sp>
      <p:sp>
        <p:nvSpPr>
          <p:cNvPr id="15364" name="Title 1"/>
          <p:cNvSpPr>
            <a:spLocks noGrp="1"/>
          </p:cNvSpPr>
          <p:nvPr>
            <p:ph type="ctrTitle"/>
          </p:nvPr>
        </p:nvSpPr>
        <p:spPr>
          <a:xfrm>
            <a:off x="3276600" y="2057407"/>
            <a:ext cx="5638800" cy="1622425"/>
          </a:xfrm>
        </p:spPr>
        <p:txBody>
          <a:bodyPr/>
          <a:lstStyle/>
          <a:p>
            <a:pPr eaLnBrk="1" hangingPunct="1"/>
            <a:r>
              <a:rPr lang="en-US" altLang="en-US" sz="3600" b="1" dirty="0" smtClean="0">
                <a:solidFill>
                  <a:srgbClr val="004990"/>
                </a:solidFill>
                <a:latin typeface="Goudy Old Style" panose="02020502050305020303" pitchFamily="18" charset="0"/>
              </a:rPr>
              <a:t>Illinois Maternal Hypertension Initiative Comprehensive Slide Set</a:t>
            </a:r>
            <a:endParaRPr lang="en-US" altLang="en-US" sz="36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305288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193167"/>
              </p:ext>
            </p:extLst>
          </p:nvPr>
        </p:nvGraphicFramePr>
        <p:xfrm>
          <a:off x="305520" y="1963588"/>
          <a:ext cx="8571780" cy="3144585"/>
        </p:xfrm>
        <a:graphic>
          <a:graphicData uri="http://schemas.openxmlformats.org/drawingml/2006/table">
            <a:tbl>
              <a:tblPr firstRow="1" bandRow="1">
                <a:tableStyleId>{284E427A-3D55-4303-BF80-6455036E1DE7}</a:tableStyleId>
              </a:tblPr>
              <a:tblGrid>
                <a:gridCol w="4342398"/>
                <a:gridCol w="2365951"/>
                <a:gridCol w="1863431"/>
              </a:tblGrid>
              <a:tr h="1109935">
                <a:tc>
                  <a:txBody>
                    <a:bodyPr/>
                    <a:lstStyle/>
                    <a:p>
                      <a:pPr algn="ctr"/>
                      <a:r>
                        <a:rPr lang="en-US" sz="2000" b="1" dirty="0" smtClean="0">
                          <a:solidFill>
                            <a:srgbClr val="000000"/>
                          </a:solidFill>
                        </a:rPr>
                        <a:t>Contributing Factors to</a:t>
                      </a:r>
                      <a:r>
                        <a:rPr lang="en-US" sz="2000" b="1" baseline="0" dirty="0" smtClean="0">
                          <a:solidFill>
                            <a:srgbClr val="000000"/>
                          </a:solidFill>
                        </a:rPr>
                        <a:t> Maternal Death</a:t>
                      </a:r>
                      <a:endParaRPr lang="en-US" sz="2000" b="1" dirty="0" smtClean="0">
                        <a:solidFill>
                          <a:srgbClr val="000000"/>
                        </a:solidFill>
                      </a:endParaRPr>
                    </a:p>
                  </a:txBody>
                  <a:tcPr marT="45712" marB="45712">
                    <a:solidFill>
                      <a:srgbClr val="3BE5FF"/>
                    </a:solidFill>
                  </a:tcPr>
                </a:tc>
                <a:tc>
                  <a:txBody>
                    <a:bodyPr/>
                    <a:lstStyle/>
                    <a:p>
                      <a:pPr algn="ctr"/>
                      <a:r>
                        <a:rPr lang="en-US" sz="2000" b="1" dirty="0" smtClean="0">
                          <a:solidFill>
                            <a:srgbClr val="000000"/>
                          </a:solidFill>
                        </a:rPr>
                        <a:t>Preeclampsia</a:t>
                      </a:r>
                      <a:endParaRPr lang="en-US" sz="1800" b="1" dirty="0">
                        <a:solidFill>
                          <a:srgbClr val="000000"/>
                        </a:solidFill>
                      </a:endParaRPr>
                    </a:p>
                  </a:txBody>
                  <a:tcPr marT="45712" marB="45712" anchor="ctr">
                    <a:solidFill>
                      <a:srgbClr val="3BE5FF"/>
                    </a:solidFill>
                  </a:tcPr>
                </a:tc>
                <a:tc>
                  <a:txBody>
                    <a:bodyPr/>
                    <a:lstStyle/>
                    <a:p>
                      <a:pPr algn="ctr"/>
                      <a:r>
                        <a:rPr lang="en-US" sz="2000" b="1" dirty="0" smtClean="0">
                          <a:solidFill>
                            <a:srgbClr val="000000"/>
                          </a:solidFill>
                        </a:rPr>
                        <a:t>TOTAL</a:t>
                      </a:r>
                      <a:r>
                        <a:rPr lang="en-US" sz="1800" b="1" dirty="0" smtClean="0">
                          <a:solidFill>
                            <a:srgbClr val="000000"/>
                          </a:solidFill>
                        </a:rPr>
                        <a:t> </a:t>
                      </a:r>
                    </a:p>
                  </a:txBody>
                  <a:tcPr marT="45712" marB="45712" anchor="ctr">
                    <a:solidFill>
                      <a:srgbClr val="3BE5FF"/>
                    </a:solidFill>
                  </a:tcPr>
                </a:tc>
              </a:tr>
              <a:tr h="542569">
                <a:tc>
                  <a:txBody>
                    <a:bodyPr/>
                    <a:lstStyle/>
                    <a:p>
                      <a:r>
                        <a:rPr lang="en-US" sz="2000" b="1" i="1" dirty="0" smtClean="0">
                          <a:solidFill>
                            <a:srgbClr val="000000"/>
                          </a:solidFill>
                        </a:rPr>
                        <a:t>PATIENT</a:t>
                      </a:r>
                      <a:r>
                        <a:rPr lang="en-US" sz="2000" b="1" i="1" baseline="0" dirty="0" smtClean="0">
                          <a:solidFill>
                            <a:srgbClr val="000000"/>
                          </a:solidFill>
                        </a:rPr>
                        <a:t> FACTORS</a:t>
                      </a:r>
                      <a:endParaRPr lang="en-US" sz="2000" b="1" i="1" dirty="0">
                        <a:solidFill>
                          <a:srgbClr val="000000"/>
                        </a:solidFill>
                      </a:endParaRPr>
                    </a:p>
                  </a:txBody>
                  <a:tcPr marT="45712" marB="45712">
                    <a:solidFill>
                      <a:srgbClr val="3BE5FF"/>
                    </a:solidFill>
                  </a:tcPr>
                </a:tc>
                <a:tc>
                  <a:txBody>
                    <a:bodyPr/>
                    <a:lstStyle/>
                    <a:p>
                      <a:r>
                        <a:rPr lang="en-US" sz="2000" b="1" baseline="0" dirty="0" smtClean="0">
                          <a:solidFill>
                            <a:srgbClr val="000000"/>
                          </a:solidFill>
                        </a:rPr>
                        <a:t>64%</a:t>
                      </a:r>
                      <a:endParaRPr lang="en-US" sz="2000" b="1" dirty="0">
                        <a:solidFill>
                          <a:srgbClr val="000000"/>
                        </a:solidFill>
                      </a:endParaRPr>
                    </a:p>
                  </a:txBody>
                  <a:tcPr marT="45712" marB="45712">
                    <a:solidFill>
                      <a:srgbClr val="3BE5FF"/>
                    </a:solidFill>
                  </a:tcPr>
                </a:tc>
                <a:tc>
                  <a:txBody>
                    <a:bodyPr/>
                    <a:lstStyle/>
                    <a:p>
                      <a:r>
                        <a:rPr lang="en-US" sz="2000" b="1" kern="1200" dirty="0" smtClean="0">
                          <a:solidFill>
                            <a:srgbClr val="000000"/>
                          </a:solidFill>
                          <a:effectLst/>
                        </a:rPr>
                        <a:t>72% </a:t>
                      </a:r>
                      <a:endParaRPr lang="en-US" sz="2000" b="1" dirty="0">
                        <a:solidFill>
                          <a:srgbClr val="000000"/>
                        </a:solidFill>
                      </a:endParaRPr>
                    </a:p>
                  </a:txBody>
                  <a:tcPr marT="45712" marB="45712">
                    <a:solidFill>
                      <a:srgbClr val="3BE5FF"/>
                    </a:solidFill>
                  </a:tcPr>
                </a:tc>
              </a:tr>
              <a:tr h="542569">
                <a:tc>
                  <a:txBody>
                    <a:bodyPr/>
                    <a:lstStyle/>
                    <a:p>
                      <a:pPr lvl="1"/>
                      <a:r>
                        <a:rPr lang="en-US" sz="1800" b="1" kern="1200" dirty="0" smtClean="0">
                          <a:solidFill>
                            <a:srgbClr val="000000"/>
                          </a:solidFill>
                          <a:effectLst/>
                        </a:rPr>
                        <a:t>Delay or Failure to Seek Care</a:t>
                      </a:r>
                      <a:r>
                        <a:rPr lang="en-US" sz="1800" b="1" dirty="0" smtClean="0">
                          <a:solidFill>
                            <a:srgbClr val="000000"/>
                          </a:solidFill>
                          <a:effectLst/>
                        </a:rPr>
                        <a:t> </a:t>
                      </a:r>
                      <a:endParaRPr lang="en-US" sz="1800" b="1" dirty="0">
                        <a:solidFill>
                          <a:srgbClr val="000000"/>
                        </a:solidFill>
                      </a:endParaRPr>
                    </a:p>
                  </a:txBody>
                  <a:tcPr marT="45712" marB="45712">
                    <a:solidFill>
                      <a:srgbClr val="FFFF00"/>
                    </a:solidFill>
                  </a:tcPr>
                </a:tc>
                <a:tc>
                  <a:txBody>
                    <a:bodyPr/>
                    <a:lstStyle/>
                    <a:p>
                      <a:pPr lvl="1"/>
                      <a:r>
                        <a:rPr lang="en-US" sz="2000" b="1" i="1" dirty="0" smtClean="0">
                          <a:solidFill>
                            <a:srgbClr val="000000"/>
                          </a:solidFill>
                        </a:rPr>
                        <a:t>63%</a:t>
                      </a:r>
                      <a:r>
                        <a:rPr lang="en-US" sz="2000" b="1" i="1" baseline="0" dirty="0" smtClean="0">
                          <a:solidFill>
                            <a:srgbClr val="000000"/>
                          </a:solidFill>
                        </a:rPr>
                        <a:t>  </a:t>
                      </a:r>
                      <a:r>
                        <a:rPr lang="en-US" sz="2000" b="1" i="1" dirty="0" smtClean="0">
                          <a:solidFill>
                            <a:srgbClr val="000000"/>
                          </a:solidFill>
                        </a:rPr>
                        <a:t> </a:t>
                      </a:r>
                      <a:r>
                        <a:rPr lang="en-US" sz="2400" b="1" i="1" dirty="0" smtClean="0">
                          <a:solidFill>
                            <a:srgbClr val="000000"/>
                          </a:solidFill>
                        </a:rPr>
                        <a:t>2.4x</a:t>
                      </a:r>
                      <a:endParaRPr lang="en-US" sz="2400" b="1" i="1" dirty="0">
                        <a:solidFill>
                          <a:srgbClr val="000000"/>
                        </a:solidFill>
                      </a:endParaRPr>
                    </a:p>
                  </a:txBody>
                  <a:tcPr marT="45712" marB="45712">
                    <a:solidFill>
                      <a:srgbClr val="FFFF00"/>
                    </a:solidFill>
                  </a:tcPr>
                </a:tc>
                <a:tc>
                  <a:txBody>
                    <a:bodyPr/>
                    <a:lstStyle/>
                    <a:p>
                      <a:pPr lvl="1"/>
                      <a:r>
                        <a:rPr lang="en-US" sz="2000" b="1" dirty="0" smtClean="0">
                          <a:solidFill>
                            <a:srgbClr val="000000"/>
                          </a:solidFill>
                        </a:rPr>
                        <a:t>26%</a:t>
                      </a:r>
                      <a:endParaRPr lang="en-US" sz="2000" b="1" dirty="0">
                        <a:solidFill>
                          <a:srgbClr val="000000"/>
                        </a:solidFill>
                      </a:endParaRPr>
                    </a:p>
                  </a:txBody>
                  <a:tcPr marT="45712" marB="45712">
                    <a:solidFill>
                      <a:srgbClr val="FFFF00"/>
                    </a:solidFill>
                  </a:tcPr>
                </a:tc>
              </a:tr>
              <a:tr h="949512">
                <a:tc>
                  <a:txBody>
                    <a:bodyPr/>
                    <a:lstStyle/>
                    <a:p>
                      <a:pPr lvl="1">
                        <a:spcAft>
                          <a:spcPts val="0"/>
                        </a:spcAft>
                      </a:pPr>
                      <a:r>
                        <a:rPr lang="en-US" sz="1800" b="1" kern="1200" dirty="0" smtClean="0">
                          <a:solidFill>
                            <a:srgbClr val="000000"/>
                          </a:solidFill>
                          <a:effectLst/>
                        </a:rPr>
                        <a:t>Lack of Understanding of the Importance of Health Event </a:t>
                      </a:r>
                      <a:endParaRPr lang="en-US" sz="1800" b="1" dirty="0">
                        <a:solidFill>
                          <a:srgbClr val="000000"/>
                        </a:solidFill>
                      </a:endParaRPr>
                    </a:p>
                  </a:txBody>
                  <a:tcPr marT="45712" marB="45712">
                    <a:solidFill>
                      <a:srgbClr val="FFFF00"/>
                    </a:solidFill>
                  </a:tcPr>
                </a:tc>
                <a:tc>
                  <a:txBody>
                    <a:bodyPr/>
                    <a:lstStyle/>
                    <a:p>
                      <a:pPr lvl="1">
                        <a:spcAft>
                          <a:spcPts val="0"/>
                        </a:spcAft>
                      </a:pPr>
                      <a:r>
                        <a:rPr lang="en-US" sz="2000" b="1" i="1" dirty="0" smtClean="0">
                          <a:solidFill>
                            <a:srgbClr val="000000"/>
                          </a:solidFill>
                        </a:rPr>
                        <a:t>56%   </a:t>
                      </a:r>
                      <a:r>
                        <a:rPr lang="en-US" sz="2400" b="1" i="1" dirty="0" smtClean="0">
                          <a:solidFill>
                            <a:srgbClr val="000000"/>
                          </a:solidFill>
                        </a:rPr>
                        <a:t>3.7x</a:t>
                      </a:r>
                      <a:endParaRPr lang="en-US" sz="2400" b="1" i="1" dirty="0">
                        <a:solidFill>
                          <a:srgbClr val="000000"/>
                        </a:solidFill>
                      </a:endParaRPr>
                    </a:p>
                  </a:txBody>
                  <a:tcPr marT="45712" marB="45712">
                    <a:solidFill>
                      <a:srgbClr val="FFFF00"/>
                    </a:solidFill>
                  </a:tcPr>
                </a:tc>
                <a:tc>
                  <a:txBody>
                    <a:bodyPr/>
                    <a:lstStyle/>
                    <a:p>
                      <a:pPr lvl="1">
                        <a:spcAft>
                          <a:spcPts val="0"/>
                        </a:spcAft>
                      </a:pPr>
                      <a:r>
                        <a:rPr lang="en-US" sz="2000" b="1" dirty="0" smtClean="0">
                          <a:solidFill>
                            <a:srgbClr val="000000"/>
                          </a:solidFill>
                        </a:rPr>
                        <a:t>15%</a:t>
                      </a:r>
                      <a:endParaRPr lang="en-US" sz="2000" b="1" dirty="0">
                        <a:solidFill>
                          <a:srgbClr val="000000"/>
                        </a:solidFill>
                      </a:endParaRPr>
                    </a:p>
                  </a:txBody>
                  <a:tcPr marT="45712" marB="45712">
                    <a:solidFill>
                      <a:srgbClr val="FFFF00"/>
                    </a:solidFill>
                  </a:tcPr>
                </a:tc>
              </a:tr>
            </a:tbl>
          </a:graphicData>
        </a:graphic>
      </p:graphicFrame>
      <p:pic>
        <p:nvPicPr>
          <p:cNvPr id="5"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16315"/>
            <a:ext cx="1343982" cy="54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5"/>
          <p:cNvSpPr/>
          <p:nvPr/>
        </p:nvSpPr>
        <p:spPr>
          <a:xfrm>
            <a:off x="6483201" y="6396380"/>
            <a:ext cx="2400003" cy="369332"/>
          </a:xfrm>
          <a:prstGeom prst="rect">
            <a:avLst/>
          </a:prstGeom>
        </p:spPr>
        <p:txBody>
          <a:bodyPr wrap="none">
            <a:spAutoFit/>
          </a:bodyPr>
          <a:lstStyle/>
          <a:p>
            <a:pPr defTabSz="914400" eaLnBrk="0" hangingPunct="0"/>
            <a:r>
              <a:rPr lang="en-US" dirty="0">
                <a:solidFill>
                  <a:srgbClr val="000000"/>
                </a:solidFill>
                <a:latin typeface="Arial" charset="0"/>
                <a:ea typeface="ＭＳ Ｐゴシック" charset="0"/>
                <a:cs typeface="ＭＳ Ｐゴシック" charset="0"/>
              </a:rPr>
              <a:t>CA-PAMR 2002-2004</a:t>
            </a:r>
          </a:p>
        </p:txBody>
      </p:sp>
      <p:sp>
        <p:nvSpPr>
          <p:cNvPr id="7" name="Title 1"/>
          <p:cNvSpPr>
            <a:spLocks noGrp="1"/>
          </p:cNvSpPr>
          <p:nvPr>
            <p:ph type="title"/>
          </p:nvPr>
        </p:nvSpPr>
        <p:spPr>
          <a:xfrm>
            <a:off x="457200" y="342900"/>
            <a:ext cx="8077200" cy="914400"/>
          </a:xfrm>
        </p:spPr>
        <p:txBody>
          <a:bodyPr/>
          <a:lstStyle/>
          <a:p>
            <a:pPr algn="l"/>
            <a:r>
              <a:rPr lang="en-US" sz="4000" b="1" dirty="0" smtClean="0">
                <a:solidFill>
                  <a:srgbClr val="F58466"/>
                </a:solidFill>
                <a:latin typeface="Goudy Old Style" pitchFamily="18" charset="0"/>
                <a:cs typeface="Arial Black"/>
              </a:rPr>
              <a:t>Where are the gaps?</a:t>
            </a:r>
            <a:endParaRPr lang="en-US" sz="4000" b="1" dirty="0">
              <a:solidFill>
                <a:srgbClr val="F58466"/>
              </a:solidFill>
              <a:latin typeface="Goudy Old Style" pitchFamily="18" charset="0"/>
              <a:cs typeface="Arial Black"/>
            </a:endParaRPr>
          </a:p>
        </p:txBody>
      </p:sp>
    </p:spTree>
    <p:extLst>
      <p:ext uri="{BB962C8B-B14F-4D97-AF65-F5344CB8AC3E}">
        <p14:creationId xmlns:p14="http://schemas.microsoft.com/office/powerpoint/2010/main" val="205511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9763" y="3048000"/>
            <a:ext cx="5824537" cy="152400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79" name="Text Placeholder 8"/>
          <p:cNvSpPr>
            <a:spLocks noGrp="1"/>
          </p:cNvSpPr>
          <p:nvPr>
            <p:ph type="body" sz="quarter" idx="3"/>
          </p:nvPr>
        </p:nvSpPr>
        <p:spPr>
          <a:xfrm>
            <a:off x="650875" y="3052763"/>
            <a:ext cx="5867400" cy="1524000"/>
          </a:xfrm>
        </p:spPr>
        <p:txBody>
          <a:bodyPr/>
          <a:lstStyle/>
          <a:p>
            <a:r>
              <a:rPr lang="en-US" altLang="en-US" sz="2200" smtClean="0">
                <a:solidFill>
                  <a:schemeClr val="tx2"/>
                </a:solidFill>
              </a:rPr>
              <a:t>Approach: </a:t>
            </a:r>
            <a:r>
              <a:rPr lang="en-US" altLang="en-US" sz="2200" smtClean="0"/>
              <a:t>Established workgroup (1/2015), identify hospital teams (5/2016), implement evidence-based practices / protocols / AIM HTN Bundle (6/2016-12/2017)</a:t>
            </a:r>
          </a:p>
        </p:txBody>
      </p:sp>
      <p:sp>
        <p:nvSpPr>
          <p:cNvPr id="7" name="Rectangle 6"/>
          <p:cNvSpPr/>
          <p:nvPr/>
        </p:nvSpPr>
        <p:spPr>
          <a:xfrm>
            <a:off x="633413" y="1676400"/>
            <a:ext cx="5824537" cy="13716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1" name="Title 1"/>
          <p:cNvSpPr>
            <a:spLocks noGrp="1"/>
          </p:cNvSpPr>
          <p:nvPr>
            <p:ph type="title"/>
          </p:nvPr>
        </p:nvSpPr>
        <p:spPr/>
        <p:txBody>
          <a:bodyPr/>
          <a:lstStyle/>
          <a:p>
            <a:pPr algn="l" eaLnBrk="1" hangingPunct="1"/>
            <a:r>
              <a:rPr lang="en-US" altLang="en-US" sz="3600" b="1" smtClean="0">
                <a:solidFill>
                  <a:srgbClr val="F58466"/>
                </a:solidFill>
                <a:latin typeface="Goudy Old Style" pitchFamily="18" charset="0"/>
              </a:rPr>
              <a:t>ILPQC Maternal </a:t>
            </a:r>
            <a:br>
              <a:rPr lang="en-US" altLang="en-US" sz="3600" b="1" smtClean="0">
                <a:solidFill>
                  <a:srgbClr val="F58466"/>
                </a:solidFill>
                <a:latin typeface="Goudy Old Style" pitchFamily="18" charset="0"/>
              </a:rPr>
            </a:br>
            <a:r>
              <a:rPr lang="en-US" altLang="en-US" sz="3600" b="1" smtClean="0">
                <a:solidFill>
                  <a:srgbClr val="F58466"/>
                </a:solidFill>
                <a:latin typeface="Goudy Old Style" pitchFamily="18" charset="0"/>
              </a:rPr>
              <a:t>Hypertension Initiative</a:t>
            </a:r>
          </a:p>
        </p:txBody>
      </p:sp>
      <p:sp>
        <p:nvSpPr>
          <p:cNvPr id="46083" name="Text Placeholder 7"/>
          <p:cNvSpPr>
            <a:spLocks noGrp="1"/>
          </p:cNvSpPr>
          <p:nvPr>
            <p:ph type="body" sz="quarter" idx="1"/>
          </p:nvPr>
        </p:nvSpPr>
        <p:spPr>
          <a:xfrm>
            <a:off x="609600" y="1676400"/>
            <a:ext cx="5867400" cy="1447800"/>
          </a:xfrm>
        </p:spPr>
        <p:txBody>
          <a:bodyPr>
            <a:normAutofit fontScale="92500"/>
          </a:bodyPr>
          <a:lstStyle/>
          <a:p>
            <a:pPr>
              <a:buFont typeface="Arial" panose="020B0604020202020204" pitchFamily="34" charset="0"/>
              <a:buNone/>
              <a:defRPr/>
            </a:pPr>
            <a:r>
              <a:rPr lang="en-US" dirty="0" smtClean="0">
                <a:solidFill>
                  <a:schemeClr val="tx2"/>
                </a:solidFill>
              </a:rPr>
              <a:t>Aim:</a:t>
            </a:r>
            <a:r>
              <a:rPr lang="en-US" dirty="0" smtClean="0"/>
              <a:t> </a:t>
            </a:r>
            <a:r>
              <a:rPr lang="en-US" dirty="0"/>
              <a:t>Reduce the rate of severe morbidities in women with severe preeclampsia, eclampsia, or preeclampsia superimposed on pre-existing hypertension by 20% </a:t>
            </a:r>
            <a:r>
              <a:rPr lang="en-US" dirty="0" smtClean="0"/>
              <a:t>by December 2017</a:t>
            </a:r>
            <a:endParaRPr lang="en-US" b="0" dirty="0" smtClean="0"/>
          </a:p>
        </p:txBody>
      </p:sp>
      <p:sp>
        <p:nvSpPr>
          <p:cNvPr id="24583" name="TextBox 10"/>
          <p:cNvSpPr txBox="1">
            <a:spLocks noChangeArrowheads="1"/>
          </p:cNvSpPr>
          <p:nvPr/>
        </p:nvSpPr>
        <p:spPr bwMode="auto">
          <a:xfrm>
            <a:off x="533400" y="4594225"/>
            <a:ext cx="8077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MS PGothic" pitchFamily="34" charset="-128"/>
              </a:defRPr>
            </a:lvl1pPr>
            <a:lvl2pPr marL="342900" indent="-34290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Clr>
                <a:srgbClr val="F58466"/>
              </a:buClr>
            </a:pPr>
            <a:r>
              <a:rPr lang="en-US" altLang="en-US" sz="1800" dirty="0">
                <a:latin typeface="Arial" charset="0"/>
                <a:cs typeface="Arial" charset="0"/>
              </a:rPr>
              <a:t>OB Advisory Workgroup and HTN Clinical Leadership Team developed process/outcome measures, toolkit/education, data form and reports </a:t>
            </a:r>
          </a:p>
          <a:p>
            <a:pPr lvl="1" eaLnBrk="1" hangingPunct="1">
              <a:spcBef>
                <a:spcPct val="0"/>
              </a:spcBef>
              <a:buClr>
                <a:srgbClr val="F58466"/>
              </a:buClr>
              <a:buFont typeface="Arial" charset="0"/>
              <a:buChar char="•"/>
            </a:pPr>
            <a:r>
              <a:rPr lang="en-US" altLang="en-US" sz="1800" dirty="0">
                <a:latin typeface="Arial" charset="0"/>
                <a:cs typeface="Arial" charset="0"/>
              </a:rPr>
              <a:t>Input from IDPH SQC / PNAs / AIM Initiative / CA, NY, and NC </a:t>
            </a:r>
          </a:p>
          <a:p>
            <a:pPr lvl="1" eaLnBrk="1" hangingPunct="1">
              <a:spcBef>
                <a:spcPct val="0"/>
              </a:spcBef>
              <a:buClr>
                <a:srgbClr val="F58466"/>
              </a:buClr>
              <a:buFont typeface="Arial" charset="0"/>
              <a:buChar char="•"/>
            </a:pPr>
            <a:r>
              <a:rPr lang="en-US" altLang="en-US" sz="1800" dirty="0">
                <a:latin typeface="Arial" charset="0"/>
                <a:cs typeface="Arial" charset="0"/>
              </a:rPr>
              <a:t>Launched Wave 1 in January 2016 with 24 teams</a:t>
            </a:r>
          </a:p>
          <a:p>
            <a:pPr lvl="1" eaLnBrk="1" hangingPunct="1">
              <a:spcBef>
                <a:spcPct val="0"/>
              </a:spcBef>
              <a:buClr>
                <a:srgbClr val="F58466"/>
              </a:buClr>
              <a:buFont typeface="Arial" charset="0"/>
              <a:buChar char="•"/>
            </a:pPr>
            <a:r>
              <a:rPr lang="en-US" altLang="en-US" sz="1800" dirty="0">
                <a:latin typeface="Arial" charset="0"/>
                <a:cs typeface="Arial" charset="0"/>
              </a:rPr>
              <a:t>Launched Wave 2 on May 2, 2016 with </a:t>
            </a:r>
            <a:r>
              <a:rPr lang="en-US" altLang="en-US" sz="1800" dirty="0" smtClean="0">
                <a:latin typeface="Arial" charset="0"/>
                <a:cs typeface="Arial" charset="0"/>
              </a:rPr>
              <a:t>110 </a:t>
            </a:r>
            <a:r>
              <a:rPr lang="en-US" altLang="en-US" sz="1800" dirty="0">
                <a:latin typeface="Arial" charset="0"/>
                <a:cs typeface="Arial" charset="0"/>
              </a:rPr>
              <a:t>teams</a:t>
            </a:r>
          </a:p>
        </p:txBody>
      </p:sp>
      <p:pic>
        <p:nvPicPr>
          <p:cNvPr id="24584"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1673225"/>
            <a:ext cx="25273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841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pPr algn="l"/>
            <a:r>
              <a:rPr lang="en-US" sz="4000" b="1" dirty="0" smtClean="0">
                <a:solidFill>
                  <a:srgbClr val="F58466"/>
                </a:solidFill>
                <a:latin typeface="Goudy Old Style" pitchFamily="18" charset="0"/>
              </a:rPr>
              <a:t>What are we trying to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accomplish?</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533400" y="1371600"/>
            <a:ext cx="8229599" cy="4449763"/>
          </a:xfrm>
        </p:spPr>
        <p:txBody>
          <a:bodyPr>
            <a:normAutofit lnSpcReduction="10000"/>
          </a:bodyPr>
          <a:lstStyle/>
          <a:p>
            <a:pPr>
              <a:spcBef>
                <a:spcPts val="1200"/>
              </a:spcBef>
              <a:buClr>
                <a:srgbClr val="F58466"/>
              </a:buClr>
            </a:pPr>
            <a:r>
              <a:rPr lang="en-US" dirty="0"/>
              <a:t>Early </a:t>
            </a:r>
            <a:r>
              <a:rPr lang="en-US" dirty="0" smtClean="0"/>
              <a:t>recognition of hypertension  and correct diagnosis during </a:t>
            </a:r>
            <a:r>
              <a:rPr lang="en-US" dirty="0"/>
              <a:t>and after pregnancy</a:t>
            </a:r>
          </a:p>
          <a:p>
            <a:pPr>
              <a:spcBef>
                <a:spcPts val="1200"/>
              </a:spcBef>
              <a:buClr>
                <a:srgbClr val="F58466"/>
              </a:buClr>
            </a:pPr>
            <a:r>
              <a:rPr lang="en-US" dirty="0" smtClean="0">
                <a:solidFill>
                  <a:srgbClr val="FF0000"/>
                </a:solidFill>
              </a:rPr>
              <a:t>Reduce time to </a:t>
            </a:r>
            <a:r>
              <a:rPr lang="en-US" dirty="0">
                <a:solidFill>
                  <a:srgbClr val="FF0000"/>
                </a:solidFill>
              </a:rPr>
              <a:t>treatment of severe range blood </a:t>
            </a:r>
            <a:r>
              <a:rPr lang="en-US" dirty="0" smtClean="0">
                <a:solidFill>
                  <a:srgbClr val="FF0000"/>
                </a:solidFill>
              </a:rPr>
              <a:t>pressure, 160/110(105) </a:t>
            </a:r>
          </a:p>
          <a:p>
            <a:pPr>
              <a:spcBef>
                <a:spcPts val="1200"/>
              </a:spcBef>
              <a:buClr>
                <a:srgbClr val="F58466"/>
              </a:buClr>
            </a:pPr>
            <a:r>
              <a:rPr lang="en-US" dirty="0" smtClean="0"/>
              <a:t>Deliver not too early and not too late</a:t>
            </a:r>
          </a:p>
          <a:p>
            <a:pPr>
              <a:spcBef>
                <a:spcPts val="1200"/>
              </a:spcBef>
              <a:buClr>
                <a:srgbClr val="F58466"/>
              </a:buClr>
            </a:pPr>
            <a:r>
              <a:rPr lang="en-US" dirty="0" smtClean="0"/>
              <a:t>Provide patient education and appropriately timed follow up</a:t>
            </a:r>
          </a:p>
          <a:p>
            <a:pPr>
              <a:spcBef>
                <a:spcPts val="1200"/>
              </a:spcBef>
              <a:buClr>
                <a:srgbClr val="F58466"/>
              </a:buClr>
            </a:pPr>
            <a:r>
              <a:rPr lang="en-US" dirty="0" smtClean="0"/>
              <a:t>Implementation </a:t>
            </a:r>
            <a:r>
              <a:rPr lang="en-US" dirty="0"/>
              <a:t>of evidence based protocols</a:t>
            </a:r>
            <a:endParaRPr lang="en-US" i="1" strike="sngStrike" dirty="0"/>
          </a:p>
          <a:p>
            <a:pPr>
              <a:spcBef>
                <a:spcPts val="1200"/>
              </a:spcBef>
            </a:pPr>
            <a:endParaRPr lang="en-US" dirty="0" smtClean="0"/>
          </a:p>
          <a:p>
            <a:pPr marL="0" indent="0">
              <a:spcBef>
                <a:spcPts val="1200"/>
              </a:spcBef>
              <a:buNone/>
            </a:pPr>
            <a:endParaRPr lang="en-US" dirty="0"/>
          </a:p>
        </p:txBody>
      </p:sp>
    </p:spTree>
    <p:extLst>
      <p:ext uri="{BB962C8B-B14F-4D97-AF65-F5344CB8AC3E}">
        <p14:creationId xmlns:p14="http://schemas.microsoft.com/office/powerpoint/2010/main" val="368289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243" y="1295400"/>
            <a:ext cx="7953375" cy="2336799"/>
          </a:xfrm>
          <a:ln w="28575" cmpd="sng">
            <a:solidFill>
              <a:schemeClr val="tx1"/>
            </a:solidFill>
          </a:ln>
        </p:spPr>
        <p:txBody>
          <a:bodyPr anchor="ctr"/>
          <a:lstStyle/>
          <a:p>
            <a:pPr marL="0" indent="0" algn="ctr">
              <a:lnSpc>
                <a:spcPct val="90000"/>
              </a:lnSpc>
              <a:buNone/>
            </a:pPr>
            <a:r>
              <a:rPr lang="en-US" dirty="0" smtClean="0"/>
              <a:t>Controlling blood pressure </a:t>
            </a:r>
          </a:p>
          <a:p>
            <a:pPr marL="0" indent="0" algn="ctr">
              <a:lnSpc>
                <a:spcPct val="90000"/>
              </a:lnSpc>
              <a:buNone/>
            </a:pPr>
            <a:r>
              <a:rPr lang="en-US" dirty="0" smtClean="0"/>
              <a:t>is the optimal intervention</a:t>
            </a:r>
          </a:p>
          <a:p>
            <a:pPr marL="0" indent="0" algn="ctr">
              <a:lnSpc>
                <a:spcPct val="90000"/>
              </a:lnSpc>
              <a:buNone/>
            </a:pPr>
            <a:r>
              <a:rPr lang="en-US" dirty="0" smtClean="0"/>
              <a:t>to prevent deaths due to stroke </a:t>
            </a:r>
          </a:p>
          <a:p>
            <a:pPr marL="0" indent="0" algn="ctr">
              <a:lnSpc>
                <a:spcPct val="90000"/>
              </a:lnSpc>
              <a:buNone/>
            </a:pPr>
            <a:r>
              <a:rPr lang="en-US" dirty="0" smtClean="0"/>
              <a:t>in women with preeclampsia.</a:t>
            </a:r>
          </a:p>
        </p:txBody>
      </p:sp>
      <p:sp>
        <p:nvSpPr>
          <p:cNvPr id="9"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160/110 vs. 160/105</a:t>
            </a:r>
            <a:endParaRPr lang="en-US" sz="4000" b="1" dirty="0">
              <a:solidFill>
                <a:srgbClr val="F58466"/>
              </a:solidFill>
              <a:latin typeface="Goudy Old Style" pitchFamily="18" charset="0"/>
            </a:endParaRPr>
          </a:p>
        </p:txBody>
      </p:sp>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
        <p:nvSpPr>
          <p:cNvPr id="4" name="TextBox 3"/>
          <p:cNvSpPr txBox="1"/>
          <p:nvPr/>
        </p:nvSpPr>
        <p:spPr>
          <a:xfrm>
            <a:off x="685800" y="3725890"/>
            <a:ext cx="7968387" cy="2677656"/>
          </a:xfrm>
          <a:prstGeom prst="rect">
            <a:avLst/>
          </a:prstGeom>
          <a:noFill/>
        </p:spPr>
        <p:txBody>
          <a:bodyPr wrap="square" rtlCol="0">
            <a:spAutoFit/>
          </a:bodyPr>
          <a:lstStyle/>
          <a:p>
            <a:pPr defTabSz="914400"/>
            <a:r>
              <a:rPr lang="en-US" sz="2800" i="1" dirty="0">
                <a:solidFill>
                  <a:prstClr val="black"/>
                </a:solidFill>
              </a:rPr>
              <a:t>The</a:t>
            </a:r>
            <a:r>
              <a:rPr lang="en-US" sz="2800" dirty="0">
                <a:solidFill>
                  <a:prstClr val="black"/>
                </a:solidFill>
              </a:rPr>
              <a:t> critical initial step in decreasing maternal morbidity and mortality is to administer </a:t>
            </a:r>
            <a:r>
              <a:rPr lang="en-US" sz="2800" b="1" dirty="0" smtClean="0">
                <a:solidFill>
                  <a:prstClr val="black"/>
                </a:solidFill>
              </a:rPr>
              <a:t>anti-hypertensive</a:t>
            </a:r>
            <a:r>
              <a:rPr lang="en-US" sz="2800" dirty="0" smtClean="0">
                <a:ln w="19050" cap="flat" cmpd="sng" algn="ctr">
                  <a:solidFill>
                    <a:srgbClr val="FFFFFF"/>
                  </a:solidFill>
                  <a:prstDash val="solid"/>
                  <a:round/>
                  <a:headEnd type="none" w="med" len="med"/>
                  <a:tailEnd type="none" w="med" len="med"/>
                </a:ln>
                <a:solidFill>
                  <a:srgbClr val="855302"/>
                </a:solidFill>
              </a:rPr>
              <a:t> </a:t>
            </a:r>
            <a:r>
              <a:rPr lang="en-US" sz="2800" dirty="0">
                <a:solidFill>
                  <a:prstClr val="black"/>
                </a:solidFill>
              </a:rPr>
              <a:t>medications </a:t>
            </a:r>
            <a:r>
              <a:rPr lang="en-US" sz="2800" dirty="0" smtClean="0">
                <a:solidFill>
                  <a:prstClr val="black"/>
                </a:solidFill>
              </a:rPr>
              <a:t>as soon as possible (&lt; 60 minutes) </a:t>
            </a:r>
            <a:r>
              <a:rPr lang="en-US" sz="2800" dirty="0">
                <a:solidFill>
                  <a:prstClr val="black"/>
                </a:solidFill>
              </a:rPr>
              <a:t>of documentation of persistent (retested within 15 minutes) BP ≥160 systolic, and/or </a:t>
            </a:r>
            <a:r>
              <a:rPr lang="en-US" sz="2800" u="sng" dirty="0">
                <a:solidFill>
                  <a:prstClr val="black"/>
                </a:solidFill>
              </a:rPr>
              <a:t>&gt;</a:t>
            </a:r>
            <a:r>
              <a:rPr lang="en-US" sz="2800" dirty="0">
                <a:solidFill>
                  <a:prstClr val="black"/>
                </a:solidFill>
              </a:rPr>
              <a:t>105-110 diastolic</a:t>
            </a:r>
          </a:p>
        </p:txBody>
      </p:sp>
    </p:spTree>
    <p:extLst>
      <p:ext uri="{BB962C8B-B14F-4D97-AF65-F5344CB8AC3E}">
        <p14:creationId xmlns:p14="http://schemas.microsoft.com/office/powerpoint/2010/main" val="1053997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quot;No&quot; Symbol 7"/>
          <p:cNvSpPr/>
          <p:nvPr/>
        </p:nvSpPr>
        <p:spPr>
          <a:xfrm>
            <a:off x="152400" y="914400"/>
            <a:ext cx="3810000" cy="35814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a:endParaRPr lang="en-US"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304800" y="1905000"/>
            <a:ext cx="3513398" cy="1581972"/>
          </a:xfrm>
          <a:prstGeom prst="rect">
            <a:avLst/>
          </a:prstGeom>
          <a:noFill/>
        </p:spPr>
        <p:txBody>
          <a:bodyPr wrap="none" rtlCol="0">
            <a:spAutoFit/>
          </a:bodyPr>
          <a:lstStyle/>
          <a:p>
            <a:pPr algn="ctr" defTabSz="914400"/>
            <a:r>
              <a:rPr lang="en-US" sz="4400" b="1" dirty="0" smtClean="0">
                <a:solidFill>
                  <a:prstClr val="black"/>
                </a:solidFill>
              </a:rPr>
              <a:t>BP ≥ </a:t>
            </a:r>
          </a:p>
          <a:p>
            <a:pPr algn="ctr" defTabSz="914400"/>
            <a:r>
              <a:rPr lang="en-US" sz="4400" b="1" dirty="0" smtClean="0">
                <a:solidFill>
                  <a:prstClr val="black"/>
                </a:solidFill>
              </a:rPr>
              <a:t>160/110(105)</a:t>
            </a:r>
            <a:endParaRPr lang="en-US" sz="4400" b="1" dirty="0">
              <a:solidFill>
                <a:prstClr val="black"/>
              </a:solidFill>
            </a:endParaRPr>
          </a:p>
        </p:txBody>
      </p:sp>
      <p:sp>
        <p:nvSpPr>
          <p:cNvPr id="10" name="Right Arrow 9"/>
          <p:cNvSpPr/>
          <p:nvPr/>
        </p:nvSpPr>
        <p:spPr>
          <a:xfrm>
            <a:off x="4343400" y="23622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5565110" y="1264146"/>
            <a:ext cx="3502690" cy="3231654"/>
          </a:xfrm>
          <a:prstGeom prst="rect">
            <a:avLst/>
          </a:prstGeom>
          <a:noFill/>
        </p:spPr>
        <p:txBody>
          <a:bodyPr wrap="square" rtlCol="0">
            <a:spAutoFit/>
          </a:bodyPr>
          <a:lstStyle/>
          <a:p>
            <a:pPr algn="ctr" defTabSz="914400"/>
            <a:r>
              <a:rPr lang="en-US" sz="6000" b="1" dirty="0" smtClean="0">
                <a:solidFill>
                  <a:prstClr val="black"/>
                </a:solidFill>
              </a:rPr>
              <a:t>Need</a:t>
            </a:r>
          </a:p>
          <a:p>
            <a:pPr algn="ctr" defTabSz="914400"/>
            <a:r>
              <a:rPr lang="en-US" sz="6000" b="1" dirty="0" smtClean="0">
                <a:solidFill>
                  <a:prstClr val="black"/>
                </a:solidFill>
              </a:rPr>
              <a:t>To</a:t>
            </a:r>
          </a:p>
          <a:p>
            <a:pPr algn="ctr" defTabSz="914400"/>
            <a:r>
              <a:rPr lang="en-US" sz="6000" b="1" dirty="0" smtClean="0">
                <a:solidFill>
                  <a:prstClr val="black"/>
                </a:solidFill>
              </a:rPr>
              <a:t>Treat*</a:t>
            </a:r>
            <a:endParaRPr lang="en-US" sz="6000" b="1" dirty="0">
              <a:solidFill>
                <a:prstClr val="black"/>
              </a:solidFill>
            </a:endParaRPr>
          </a:p>
        </p:txBody>
      </p:sp>
      <p:sp>
        <p:nvSpPr>
          <p:cNvPr id="2" name="TextBox 1"/>
          <p:cNvSpPr txBox="1"/>
          <p:nvPr/>
        </p:nvSpPr>
        <p:spPr>
          <a:xfrm>
            <a:off x="533400" y="4953000"/>
            <a:ext cx="8382000" cy="954107"/>
          </a:xfrm>
          <a:prstGeom prst="rect">
            <a:avLst/>
          </a:prstGeom>
          <a:noFill/>
        </p:spPr>
        <p:txBody>
          <a:bodyPr wrap="square" rtlCol="0">
            <a:spAutoFit/>
          </a:bodyPr>
          <a:lstStyle/>
          <a:p>
            <a:pPr defTabSz="914400"/>
            <a:r>
              <a:rPr lang="en-US" sz="2800" dirty="0" smtClean="0">
                <a:solidFill>
                  <a:prstClr val="black"/>
                </a:solidFill>
              </a:rPr>
              <a:t>*BP persistent 15 minutes, activate treatment algorithm with IV therapy ASAP, &lt; 30-60 minutes </a:t>
            </a:r>
            <a:endParaRPr lang="en-US" sz="2800" dirty="0">
              <a:solidFill>
                <a:prstClr val="black"/>
              </a:solidFill>
            </a:endParaRPr>
          </a:p>
        </p:txBody>
      </p:sp>
    </p:spTree>
    <p:extLst>
      <p:ext uri="{BB962C8B-B14F-4D97-AF65-F5344CB8AC3E}">
        <p14:creationId xmlns:p14="http://schemas.microsoft.com/office/powerpoint/2010/main" val="1381309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8229600" cy="914400"/>
          </a:xfrm>
        </p:spPr>
        <p:txBody>
          <a:bodyPr/>
          <a:lstStyle/>
          <a:p>
            <a:pPr algn="l" eaLnBrk="1" hangingPunct="1"/>
            <a:r>
              <a:rPr lang="en-US" altLang="en-US" sz="3600" b="1" dirty="0" smtClean="0">
                <a:solidFill>
                  <a:srgbClr val="F58466"/>
                </a:solidFill>
                <a:latin typeface="Goudy Old Style" pitchFamily="18" charset="0"/>
              </a:rPr>
              <a:t>ILPQC HTN Initiative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Goal &amp; Measures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494372"/>
              </p:ext>
            </p:extLst>
          </p:nvPr>
        </p:nvGraphicFramePr>
        <p:xfrm>
          <a:off x="457200" y="1447800"/>
          <a:ext cx="8229600" cy="3942162"/>
        </p:xfrm>
        <a:graphic>
          <a:graphicData uri="http://schemas.openxmlformats.org/drawingml/2006/table">
            <a:tbl>
              <a:tblPr firstRow="1" bandRow="1">
                <a:tableStyleId>{5C22544A-7EE6-4342-B048-85BDC9FD1C3A}</a:tableStyleId>
              </a:tblPr>
              <a:tblGrid>
                <a:gridCol w="6019800"/>
                <a:gridCol w="1066800"/>
                <a:gridCol w="1143000"/>
              </a:tblGrid>
              <a:tr h="370869">
                <a:tc>
                  <a:txBody>
                    <a:bodyPr/>
                    <a:lstStyle/>
                    <a:p>
                      <a:r>
                        <a:rPr lang="en-US" sz="1600" dirty="0" smtClean="0"/>
                        <a:t>IL</a:t>
                      </a:r>
                      <a:r>
                        <a:rPr lang="en-US" sz="1600" baseline="0" dirty="0" smtClean="0"/>
                        <a:t> </a:t>
                      </a:r>
                      <a:r>
                        <a:rPr lang="en-US" sz="1600" dirty="0" smtClean="0"/>
                        <a:t>Measure</a:t>
                      </a:r>
                      <a:endParaRPr lang="en-US" sz="1600" dirty="0"/>
                    </a:p>
                  </a:txBody>
                  <a:tcPr marT="45724" marB="45724"/>
                </a:tc>
                <a:tc>
                  <a:txBody>
                    <a:bodyPr/>
                    <a:lstStyle/>
                    <a:p>
                      <a:r>
                        <a:rPr lang="en-US" sz="1600" dirty="0" smtClean="0"/>
                        <a:t>Type</a:t>
                      </a:r>
                      <a:endParaRPr lang="en-US" sz="1600" dirty="0"/>
                    </a:p>
                  </a:txBody>
                  <a:tcPr marT="45724" marB="45724"/>
                </a:tc>
                <a:tc>
                  <a:txBody>
                    <a:bodyPr/>
                    <a:lstStyle/>
                    <a:p>
                      <a:r>
                        <a:rPr lang="en-US" sz="1600" dirty="0" smtClean="0"/>
                        <a:t>Goal</a:t>
                      </a:r>
                      <a:endParaRPr lang="en-US" sz="1600" dirty="0"/>
                    </a:p>
                  </a:txBody>
                  <a:tcPr marT="45724" marB="45724"/>
                </a:tc>
              </a:tr>
              <a:tr h="1305531">
                <a:tc>
                  <a:txBody>
                    <a:bodyPr/>
                    <a:lstStyle/>
                    <a:p>
                      <a:r>
                        <a:rPr lang="en-US" altLang="en-US" sz="1600" b="1" dirty="0" smtClean="0"/>
                        <a:t>Severe Maternal Morbidity</a:t>
                      </a:r>
                    </a:p>
                    <a:p>
                      <a:r>
                        <a:rPr lang="en-US" sz="1600" dirty="0" smtClean="0"/>
                        <a:t>No. of</a:t>
                      </a:r>
                      <a:r>
                        <a:rPr lang="en-US" sz="1600" baseline="0" dirty="0" smtClean="0"/>
                        <a:t> w</a:t>
                      </a:r>
                      <a:r>
                        <a:rPr lang="en-US" sz="1600" dirty="0" smtClean="0"/>
                        <a:t>omen</a:t>
                      </a:r>
                      <a:r>
                        <a:rPr lang="en-US" sz="1600" baseline="0" dirty="0" smtClean="0"/>
                        <a:t> with severe maternal morbidities (e.g. Acute renal failure, ARDS, Pulmonary Edema, Puerperal CNS Disorder such as Seizure, DIC, Ventilation, Abruption) / No. </a:t>
                      </a:r>
                      <a:r>
                        <a:rPr lang="en-US" altLang="en-US" sz="1600" dirty="0" smtClean="0"/>
                        <a:t>pregnant &amp; postpartum women with new onset severe range HTN </a:t>
                      </a:r>
                      <a:endParaRPr lang="en-US" sz="1600" dirty="0"/>
                    </a:p>
                  </a:txBody>
                  <a:tcPr marT="45724" marB="45724" anchor="ctr"/>
                </a:tc>
                <a:tc>
                  <a:txBody>
                    <a:bodyPr/>
                    <a:lstStyle/>
                    <a:p>
                      <a:pPr algn="ctr"/>
                      <a:r>
                        <a:rPr lang="en-US" sz="1600" dirty="0" smtClean="0"/>
                        <a:t>Outcome</a:t>
                      </a:r>
                      <a:endParaRPr lang="en-US" sz="1600" dirty="0"/>
                    </a:p>
                  </a:txBody>
                  <a:tcPr marT="45724" marB="45724" anchor="ctr"/>
                </a:tc>
                <a:tc>
                  <a:txBody>
                    <a:bodyPr/>
                    <a:lstStyle/>
                    <a:p>
                      <a:pPr algn="ctr"/>
                      <a:r>
                        <a:rPr lang="en-US" sz="1600" dirty="0" smtClean="0"/>
                        <a:t>20%</a:t>
                      </a:r>
                      <a:r>
                        <a:rPr lang="en-US" sz="1600" baseline="0" dirty="0" smtClean="0"/>
                        <a:t> reduction</a:t>
                      </a:r>
                      <a:endParaRPr lang="en-US" sz="1600" dirty="0"/>
                    </a:p>
                  </a:txBody>
                  <a:tcPr marT="45724" marB="45724" anchor="ctr"/>
                </a:tc>
              </a:tr>
              <a:tr h="1061576">
                <a:tc>
                  <a:txBody>
                    <a:bodyPr/>
                    <a:lstStyle/>
                    <a:p>
                      <a:r>
                        <a:rPr lang="en-US" sz="1600" b="1" dirty="0" smtClean="0"/>
                        <a:t>Appropriate Medical Management in</a:t>
                      </a:r>
                      <a:r>
                        <a:rPr lang="en-US" sz="1600" b="1" baseline="0" dirty="0" smtClean="0"/>
                        <a:t> under 60 minutes</a:t>
                      </a:r>
                      <a:endParaRPr lang="en-US" sz="16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No.</a:t>
                      </a:r>
                      <a:r>
                        <a:rPr lang="en-US" altLang="en-US" sz="1600" baseline="0" dirty="0" smtClean="0"/>
                        <a:t> </a:t>
                      </a:r>
                      <a:r>
                        <a:rPr lang="en-US" altLang="en-US" sz="1600" dirty="0" smtClean="0"/>
                        <a:t>of women treated at different time points (30,60,90, &gt;90 min) after elevated BP is confirmed / No. of women with new onset severe range HTN</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370869">
                <a:tc>
                  <a:txBody>
                    <a:bodyPr/>
                    <a:lstStyle/>
                    <a:p>
                      <a:r>
                        <a:rPr lang="en-US" sz="1600" b="1" dirty="0" smtClean="0"/>
                        <a:t>Debriefs</a:t>
                      </a:r>
                      <a:r>
                        <a:rPr lang="en-US" sz="1600" dirty="0" smtClean="0"/>
                        <a:t> </a:t>
                      </a:r>
                      <a:r>
                        <a:rPr lang="en-US" sz="1600" b="1" dirty="0" smtClean="0"/>
                        <a:t>on all new onset severe range HTN* cases</a:t>
                      </a:r>
                      <a:endParaRPr lang="en-US" sz="1600" b="1"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640130">
                <a:tc>
                  <a:txBody>
                    <a:bodyPr/>
                    <a:lstStyle/>
                    <a:p>
                      <a:r>
                        <a:rPr lang="en-US" sz="1600" b="1" dirty="0" smtClean="0"/>
                        <a:t>Discharge education</a:t>
                      </a:r>
                      <a:r>
                        <a:rPr lang="en-US" sz="1600" b="1" baseline="0" dirty="0" smtClean="0"/>
                        <a:t> and follow-up </a:t>
                      </a:r>
                      <a:r>
                        <a:rPr lang="en-US" sz="1600" baseline="0" dirty="0" smtClean="0"/>
                        <a:t>within 10 days for all women with severe range HTN,  72 hours with all women with severe range HTN on medications </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bl>
          </a:graphicData>
        </a:graphic>
      </p:graphicFrame>
      <p:sp>
        <p:nvSpPr>
          <p:cNvPr id="36894" name="Rectangle 5"/>
          <p:cNvSpPr>
            <a:spLocks noChangeArrowheads="1"/>
          </p:cNvSpPr>
          <p:nvPr/>
        </p:nvSpPr>
        <p:spPr bwMode="auto">
          <a:xfrm>
            <a:off x="381000" y="5351092"/>
            <a:ext cx="838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prstClr val="black"/>
                </a:solidFill>
              </a:rPr>
              <a:t>Severe range HTN: ≥160 systolic / ≥110(105) diastolic per hospital standard </a:t>
            </a:r>
          </a:p>
          <a:p>
            <a:pPr>
              <a:spcBef>
                <a:spcPct val="0"/>
              </a:spcBef>
              <a:buFontTx/>
              <a:buNone/>
            </a:pPr>
            <a:endParaRPr lang="en-US" altLang="en-US" sz="300" dirty="0" smtClean="0">
              <a:solidFill>
                <a:prstClr val="black"/>
              </a:solidFill>
            </a:endParaRPr>
          </a:p>
          <a:p>
            <a:pPr>
              <a:spcBef>
                <a:spcPct val="0"/>
              </a:spcBef>
              <a:buFontTx/>
              <a:buNone/>
            </a:pPr>
            <a:r>
              <a:rPr lang="en-US" altLang="en-US" sz="1200" dirty="0" smtClean="0">
                <a:solidFill>
                  <a:prstClr val="black"/>
                </a:solidFill>
              </a:rPr>
              <a:t>*New onset severe range HTN: first episode of persistent severe range HTN (lasting &gt;15 minutes) in a hospitalization (ER, L&amp;D, or other inpatient setting), can be chronic HTN, gestational HTN, preeclampsia and/or postpartum diagnosis.</a:t>
            </a:r>
          </a:p>
        </p:txBody>
      </p:sp>
      <p:sp>
        <p:nvSpPr>
          <p:cNvPr id="36895" name="Rectangle 6"/>
          <p:cNvSpPr>
            <a:spLocks noChangeArrowheads="1"/>
          </p:cNvSpPr>
          <p:nvPr/>
        </p:nvSpPr>
        <p:spPr bwMode="auto">
          <a:xfrm>
            <a:off x="381000" y="1143000"/>
            <a:ext cx="693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Clr>
                <a:srgbClr val="F58466"/>
              </a:buClr>
              <a:buFontTx/>
              <a:buNone/>
            </a:pPr>
            <a:r>
              <a:rPr lang="en-US" altLang="en-US" sz="1600" dirty="0" smtClean="0">
                <a:solidFill>
                  <a:prstClr val="black"/>
                </a:solidFill>
                <a:ea typeface="MS PGothic" pitchFamily="34" charset="-128"/>
                <a:cs typeface="+mn-cs"/>
              </a:rPr>
              <a:t>Goal: Reduce preeclampsia maternal morbidity</a:t>
            </a:r>
          </a:p>
        </p:txBody>
      </p:sp>
    </p:spTree>
    <p:extLst>
      <p:ext uri="{BB962C8B-B14F-4D97-AF65-F5344CB8AC3E}">
        <p14:creationId xmlns:p14="http://schemas.microsoft.com/office/powerpoint/2010/main" val="283020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64303" y="0"/>
            <a:ext cx="7772400" cy="1450975"/>
          </a:xfrm>
        </p:spPr>
        <p:txBody>
          <a:bodyPr/>
          <a:lstStyle/>
          <a:p>
            <a:pPr algn="l" eaLnBrk="1" hangingPunct="1"/>
            <a:r>
              <a:rPr lang="en-US" altLang="en-US" sz="4000" b="1" dirty="0" smtClean="0">
                <a:solidFill>
                  <a:srgbClr val="F58466"/>
                </a:solidFill>
                <a:latin typeface="Goudy Old Style" pitchFamily="18" charset="0"/>
              </a:rPr>
              <a:t>Opportunities for Quality Improvement</a:t>
            </a:r>
          </a:p>
        </p:txBody>
      </p:sp>
      <p:sp>
        <p:nvSpPr>
          <p:cNvPr id="29699" name="Content Placeholder 2"/>
          <p:cNvSpPr>
            <a:spLocks noGrp="1"/>
          </p:cNvSpPr>
          <p:nvPr>
            <p:ph idx="1"/>
          </p:nvPr>
        </p:nvSpPr>
        <p:spPr>
          <a:xfrm>
            <a:off x="552450" y="1231900"/>
            <a:ext cx="7772400" cy="4940300"/>
          </a:xfrm>
        </p:spPr>
        <p:txBody>
          <a:bodyPr/>
          <a:lstStyle/>
          <a:p>
            <a:pPr>
              <a:lnSpc>
                <a:spcPct val="110000"/>
              </a:lnSpc>
              <a:buClr>
                <a:srgbClr val="F58466"/>
              </a:buClr>
            </a:pPr>
            <a:r>
              <a:rPr lang="en-US" altLang="en-US" sz="2600" dirty="0" smtClean="0"/>
              <a:t>Early recognition of hypertension and response to clinical triggers of preeclampsia (pregnant and pp)</a:t>
            </a:r>
          </a:p>
          <a:p>
            <a:pPr>
              <a:lnSpc>
                <a:spcPct val="110000"/>
              </a:lnSpc>
              <a:buClr>
                <a:srgbClr val="F58466"/>
              </a:buClr>
            </a:pPr>
            <a:r>
              <a:rPr lang="en-US" altLang="en-US" sz="2600" dirty="0" smtClean="0"/>
              <a:t>Importance of accurate BP measurement and identify severe range BP across all units.</a:t>
            </a:r>
          </a:p>
          <a:p>
            <a:pPr>
              <a:lnSpc>
                <a:spcPct val="110000"/>
              </a:lnSpc>
              <a:buClr>
                <a:srgbClr val="F58466"/>
              </a:buClr>
            </a:pPr>
            <a:r>
              <a:rPr lang="en-US" altLang="en-US" sz="2600" dirty="0" smtClean="0"/>
              <a:t>Reduce time to treatment for BP </a:t>
            </a:r>
            <a:r>
              <a:rPr lang="en-US" altLang="en-US" sz="2600" u="sng" dirty="0" smtClean="0"/>
              <a:t>&gt;</a:t>
            </a:r>
            <a:r>
              <a:rPr lang="en-US" altLang="en-US" sz="2600" dirty="0" smtClean="0"/>
              <a:t>160/110(105)</a:t>
            </a:r>
          </a:p>
          <a:p>
            <a:pPr>
              <a:lnSpc>
                <a:spcPct val="110000"/>
              </a:lnSpc>
              <a:buClr>
                <a:srgbClr val="F58466"/>
              </a:buClr>
            </a:pPr>
            <a:r>
              <a:rPr lang="en-US" altLang="en-US" sz="2600" dirty="0" smtClean="0"/>
              <a:t>Implement standardized use of ACOG protocols for acute treatment of severe range BP</a:t>
            </a:r>
          </a:p>
          <a:p>
            <a:pPr>
              <a:lnSpc>
                <a:spcPct val="110000"/>
              </a:lnSpc>
              <a:buClr>
                <a:srgbClr val="F58466"/>
              </a:buClr>
            </a:pPr>
            <a:r>
              <a:rPr lang="en-US" altLang="en-US" sz="2600" dirty="0" smtClean="0"/>
              <a:t>Coordination of care (L&amp;D, PP, ED, ICU) and timely evaluations and consultations</a:t>
            </a:r>
          </a:p>
          <a:p>
            <a:pPr>
              <a:lnSpc>
                <a:spcPct val="110000"/>
              </a:lnSpc>
              <a:buClr>
                <a:srgbClr val="F58466"/>
              </a:buClr>
            </a:pPr>
            <a:r>
              <a:rPr lang="en-US" altLang="en-US" sz="2600" dirty="0" smtClean="0"/>
              <a:t>Postpartum follow-up and patient education  </a:t>
            </a:r>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1913052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152400"/>
            <a:ext cx="7772400" cy="914400"/>
          </a:xfrm>
        </p:spPr>
        <p:txBody>
          <a:bodyPr/>
          <a:lstStyle/>
          <a:p>
            <a:pPr algn="l" eaLnBrk="1" hangingPunct="1"/>
            <a:r>
              <a:rPr lang="en-US" altLang="en-US" sz="4000" b="1" dirty="0" smtClean="0">
                <a:solidFill>
                  <a:srgbClr val="F58466"/>
                </a:solidFill>
                <a:latin typeface="Goudy Old Style" pitchFamily="18" charset="0"/>
              </a:rPr>
              <a:t>Where to start?</a:t>
            </a:r>
          </a:p>
        </p:txBody>
      </p:sp>
      <p:sp>
        <p:nvSpPr>
          <p:cNvPr id="3" name="Content Placeholder 2"/>
          <p:cNvSpPr>
            <a:spLocks noGrp="1"/>
          </p:cNvSpPr>
          <p:nvPr>
            <p:ph idx="1"/>
          </p:nvPr>
        </p:nvSpPr>
        <p:spPr>
          <a:xfrm>
            <a:off x="457200" y="1066800"/>
            <a:ext cx="8229600" cy="4953000"/>
          </a:xfrm>
          <a:ln>
            <a:solidFill>
              <a:srgbClr val="004990"/>
            </a:solidFill>
          </a:ln>
        </p:spPr>
        <p:style>
          <a:lnRef idx="2">
            <a:schemeClr val="dk1"/>
          </a:lnRef>
          <a:fillRef idx="1">
            <a:schemeClr val="lt1"/>
          </a:fillRef>
          <a:effectRef idx="0">
            <a:schemeClr val="dk1"/>
          </a:effectRef>
          <a:fontRef idx="minor">
            <a:schemeClr val="dk1"/>
          </a:fontRef>
        </p:style>
        <p:txBody>
          <a:bodyPr/>
          <a:lstStyle/>
          <a:p>
            <a:pPr>
              <a:buClr>
                <a:srgbClr val="F58466"/>
              </a:buClr>
              <a:buFont typeface="Arial" panose="020B0604020202020204" pitchFamily="34" charset="0"/>
              <a:buChar char="•"/>
              <a:defRPr/>
            </a:pPr>
            <a:r>
              <a:rPr lang="en-US" dirty="0" smtClean="0"/>
              <a:t>Staff education and standardized BP measurement</a:t>
            </a:r>
          </a:p>
          <a:p>
            <a:pPr>
              <a:buClr>
                <a:srgbClr val="F58466"/>
              </a:buClr>
              <a:buFont typeface="Arial" panose="020B0604020202020204" pitchFamily="34" charset="0"/>
              <a:buChar char="•"/>
              <a:defRPr/>
            </a:pPr>
            <a:r>
              <a:rPr lang="en-US" dirty="0" smtClean="0"/>
              <a:t>Rapid access to medications</a:t>
            </a:r>
          </a:p>
          <a:p>
            <a:pPr>
              <a:buClr>
                <a:srgbClr val="F58466"/>
              </a:buClr>
              <a:buFont typeface="Arial" panose="020B0604020202020204" pitchFamily="34" charset="0"/>
              <a:buChar char="•"/>
              <a:defRPr/>
            </a:pPr>
            <a:r>
              <a:rPr lang="en-US" dirty="0" smtClean="0"/>
              <a:t>IV treatment of BP’s ≥ 160mmHg systolic or ≥ 110(105) mmHg diastolic within 30-60 min</a:t>
            </a:r>
          </a:p>
          <a:p>
            <a:pPr>
              <a:buClr>
                <a:srgbClr val="F58466"/>
              </a:buClr>
              <a:buFont typeface="Arial" panose="020B0604020202020204" pitchFamily="34" charset="0"/>
              <a:buChar char="•"/>
              <a:defRPr/>
            </a:pPr>
            <a:r>
              <a:rPr lang="en-US" dirty="0" smtClean="0"/>
              <a:t>Standardize treatment algorithms / order sets </a:t>
            </a:r>
          </a:p>
          <a:p>
            <a:pPr>
              <a:buClr>
                <a:srgbClr val="F58466"/>
              </a:buClr>
              <a:buFont typeface="Arial" panose="020B0604020202020204" pitchFamily="34" charset="0"/>
              <a:buChar char="•"/>
              <a:defRPr/>
            </a:pPr>
            <a:r>
              <a:rPr lang="en-US" dirty="0" smtClean="0"/>
              <a:t>Early postpartum follow-up</a:t>
            </a:r>
          </a:p>
          <a:p>
            <a:pPr>
              <a:buClr>
                <a:srgbClr val="F58466"/>
              </a:buClr>
              <a:buFont typeface="Arial" panose="020B0604020202020204" pitchFamily="34" charset="0"/>
              <a:buChar char="•"/>
              <a:defRPr/>
            </a:pPr>
            <a:r>
              <a:rPr lang="en-US" dirty="0" smtClean="0"/>
              <a:t>Standardized postpartum patient educational materials.</a:t>
            </a:r>
            <a:endParaRPr lang="en-US" dirty="0"/>
          </a:p>
        </p:txBody>
      </p:sp>
      <p:sp>
        <p:nvSpPr>
          <p:cNvPr id="5" name="Rectangle 4"/>
          <p:cNvSpPr/>
          <p:nvPr/>
        </p:nvSpPr>
        <p:spPr bwMode="auto">
          <a:xfrm>
            <a:off x="762000" y="2819400"/>
            <a:ext cx="7772400" cy="976313"/>
          </a:xfrm>
          <a:prstGeom prst="rect">
            <a:avLst/>
          </a:prstGeom>
          <a:solidFill>
            <a:schemeClr val="accent1">
              <a:alpha val="20000"/>
            </a:schemeClr>
          </a:solidFill>
          <a:ln w="9525" cap="flat" cmpd="sng" algn="ctr">
            <a:solidFill>
              <a:srgbClr val="004990"/>
            </a:solidFill>
            <a:prstDash val="solid"/>
            <a:round/>
            <a:headEnd type="none" w="med" len="med"/>
            <a:tailEnd type="none" w="med" len="med"/>
          </a:ln>
          <a:effectLst/>
        </p:spPr>
        <p:txBody>
          <a:bodyPr lIns="64294" tIns="32147" rIns="64294" bIns="32147"/>
          <a:lstStyle/>
          <a:p>
            <a:pPr algn="ctr" defTabSz="642915">
              <a:defRPr/>
            </a:pPr>
            <a:endParaRPr lang="en-US" sz="1266">
              <a:solidFill>
                <a:schemeClr val="bg2">
                  <a:alpha val="31000"/>
                </a:schemeClr>
              </a:solidFill>
              <a:latin typeface="Arial" pitchFamily="-65" charset="0"/>
            </a:endParaRPr>
          </a:p>
        </p:txBody>
      </p:sp>
      <p:pic>
        <p:nvPicPr>
          <p:cNvPr id="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892145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76200"/>
            <a:ext cx="8229600" cy="1143000"/>
          </a:xfrm>
        </p:spPr>
        <p:txBody>
          <a:bodyPr/>
          <a:lstStyle/>
          <a:p>
            <a:pPr algn="l"/>
            <a:r>
              <a:rPr lang="en-US" altLang="en-US" sz="4000" b="1" dirty="0" smtClean="0">
                <a:solidFill>
                  <a:srgbClr val="F58466"/>
                </a:solidFill>
                <a:latin typeface="Goudy Old Style" pitchFamily="18" charset="0"/>
              </a:rPr>
              <a:t>Implementation of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AIM Hypertension Bundle</a:t>
            </a:r>
          </a:p>
        </p:txBody>
      </p:sp>
      <p:sp>
        <p:nvSpPr>
          <p:cNvPr id="3" name="Content Placeholder 2"/>
          <p:cNvSpPr>
            <a:spLocks noGrp="1"/>
          </p:cNvSpPr>
          <p:nvPr>
            <p:ph idx="1"/>
          </p:nvPr>
        </p:nvSpPr>
        <p:spPr>
          <a:xfrm>
            <a:off x="381000" y="1219200"/>
            <a:ext cx="8229600" cy="4525963"/>
          </a:xfrm>
        </p:spPr>
        <p:txBody>
          <a:bodyPr/>
          <a:lstStyle/>
          <a:p>
            <a:pPr>
              <a:buClr>
                <a:srgbClr val="F58466"/>
              </a:buClr>
              <a:buFont typeface="Arial" charset="0"/>
              <a:buChar char="•"/>
              <a:defRPr/>
            </a:pPr>
            <a:r>
              <a:rPr lang="en-US" sz="2000" dirty="0" smtClean="0"/>
              <a:t>ILPQC Maternal Hypertension Initiative </a:t>
            </a:r>
            <a:r>
              <a:rPr lang="en-US" sz="2000" dirty="0"/>
              <a:t>roll out will focus </a:t>
            </a:r>
            <a:r>
              <a:rPr lang="en-US" sz="2000" dirty="0" smtClean="0"/>
              <a:t>on implementation of the AIM Hypertension Patient Safety Bundle </a:t>
            </a:r>
          </a:p>
          <a:p>
            <a:pPr>
              <a:buClr>
                <a:srgbClr val="F58466"/>
              </a:buClr>
              <a:buFont typeface="Arial" charset="0"/>
              <a:buChar char="•"/>
              <a:defRPr/>
            </a:pPr>
            <a:r>
              <a:rPr lang="en-US" sz="2000" dirty="0" smtClean="0"/>
              <a:t>Drive </a:t>
            </a:r>
            <a:r>
              <a:rPr lang="en-US" sz="2000" dirty="0"/>
              <a:t>quality </a:t>
            </a:r>
            <a:r>
              <a:rPr lang="en-US" sz="2000" dirty="0" smtClean="0"/>
              <a:t>improvement through the 4 domains/key drivers </a:t>
            </a:r>
          </a:p>
          <a:p>
            <a:pPr lvl="1" eaLnBrk="1" hangingPunct="1">
              <a:buClr>
                <a:srgbClr val="004990"/>
              </a:buClr>
              <a:buFont typeface="Arial" pitchFamily="34" charset="0"/>
              <a:buChar char="•"/>
              <a:defRPr/>
            </a:pPr>
            <a:r>
              <a:rPr lang="en-US" sz="2000" dirty="0" smtClean="0"/>
              <a:t>Readiness (every Provider and unit)</a:t>
            </a:r>
          </a:p>
          <a:p>
            <a:pPr lvl="1" eaLnBrk="1" hangingPunct="1">
              <a:buClr>
                <a:srgbClr val="004990"/>
              </a:buClr>
              <a:buFont typeface="Arial" pitchFamily="34" charset="0"/>
              <a:buChar char="•"/>
              <a:defRPr/>
            </a:pPr>
            <a:r>
              <a:rPr lang="en-US" sz="2000" dirty="0" smtClean="0"/>
              <a:t>Recognition &amp; Prevention </a:t>
            </a:r>
            <a:r>
              <a:rPr lang="en-US" sz="2000" dirty="0"/>
              <a:t>(every case of HIP</a:t>
            </a:r>
            <a:r>
              <a:rPr lang="en-US" sz="2000" dirty="0" smtClean="0"/>
              <a:t>)</a:t>
            </a:r>
            <a:endParaRPr lang="en-US" sz="2000" dirty="0"/>
          </a:p>
          <a:p>
            <a:pPr lvl="1" eaLnBrk="1" hangingPunct="1">
              <a:buClr>
                <a:srgbClr val="004990"/>
              </a:buClr>
              <a:buFont typeface="Arial" pitchFamily="34" charset="0"/>
              <a:buChar char="•"/>
              <a:defRPr/>
            </a:pPr>
            <a:r>
              <a:rPr lang="en-US" sz="2000" dirty="0" smtClean="0"/>
              <a:t>Response (every patient)</a:t>
            </a:r>
            <a:endParaRPr lang="en-US" sz="2000" dirty="0"/>
          </a:p>
          <a:p>
            <a:pPr lvl="1" eaLnBrk="1" hangingPunct="1">
              <a:buClr>
                <a:srgbClr val="004990"/>
              </a:buClr>
              <a:buFont typeface="Arial" pitchFamily="34" charset="0"/>
              <a:buChar char="•"/>
              <a:defRPr/>
            </a:pPr>
            <a:r>
              <a:rPr lang="en-US" sz="2000" dirty="0" smtClean="0"/>
              <a:t>Reporting &amp; Systems Learning (every multidisciplinary team)</a:t>
            </a:r>
            <a:endParaRPr lang="en-US" sz="2000" dirty="0"/>
          </a:p>
          <a:p>
            <a:pPr>
              <a:buClr>
                <a:srgbClr val="F58466"/>
              </a:buClr>
              <a:buFont typeface="Arial" charset="0"/>
              <a:buChar char="•"/>
              <a:defRPr/>
            </a:pPr>
            <a:r>
              <a:rPr lang="en-US" sz="2000" dirty="0"/>
              <a:t>Implementation of </a:t>
            </a:r>
            <a:r>
              <a:rPr lang="en-US" sz="2000" dirty="0" smtClean="0"/>
              <a:t>resources </a:t>
            </a:r>
            <a:r>
              <a:rPr lang="en-US" sz="2000" dirty="0"/>
              <a:t>linked to bundle</a:t>
            </a:r>
          </a:p>
          <a:p>
            <a:pPr lvl="1" eaLnBrk="1" hangingPunct="1">
              <a:buClr>
                <a:srgbClr val="004990"/>
              </a:buClr>
              <a:buFont typeface="Arial" pitchFamily="34" charset="0"/>
              <a:buChar char="•"/>
              <a:defRPr/>
            </a:pPr>
            <a:r>
              <a:rPr lang="en-US" sz="2000" dirty="0"/>
              <a:t>Visual aids, checklists, algorithm’s, </a:t>
            </a:r>
            <a:r>
              <a:rPr lang="en-US" sz="2000" dirty="0" smtClean="0"/>
              <a:t>protocols, etc.</a:t>
            </a:r>
            <a:endParaRPr lang="en-US" sz="2000" dirty="0"/>
          </a:p>
          <a:p>
            <a:pPr lvl="1" eaLnBrk="1" hangingPunct="1">
              <a:buClr>
                <a:srgbClr val="004990"/>
              </a:buClr>
              <a:buFont typeface="Arial" pitchFamily="34" charset="0"/>
              <a:buChar char="•"/>
              <a:defRPr/>
            </a:pPr>
            <a:r>
              <a:rPr lang="en-US" sz="2000" dirty="0" smtClean="0"/>
              <a:t>Education </a:t>
            </a:r>
            <a:r>
              <a:rPr lang="en-US" sz="2000" dirty="0"/>
              <a:t>for physicians and nurses</a:t>
            </a:r>
          </a:p>
          <a:p>
            <a:pPr lvl="1" eaLnBrk="1" hangingPunct="1">
              <a:buClr>
                <a:srgbClr val="004990"/>
              </a:buClr>
              <a:buFont typeface="Arial" pitchFamily="34" charset="0"/>
              <a:buChar char="•"/>
              <a:defRPr/>
            </a:pPr>
            <a:r>
              <a:rPr lang="en-US" sz="2000" dirty="0"/>
              <a:t>Key education topics and use of </a:t>
            </a:r>
            <a:r>
              <a:rPr lang="en-US" sz="2000" dirty="0" smtClean="0"/>
              <a:t>resources</a:t>
            </a:r>
          </a:p>
          <a:p>
            <a:pPr>
              <a:buClr>
                <a:srgbClr val="F58466"/>
              </a:buClr>
              <a:buFont typeface="Arial" charset="0"/>
              <a:buChar char="•"/>
              <a:defRPr/>
            </a:pPr>
            <a:r>
              <a:rPr lang="en-US" sz="2000" dirty="0"/>
              <a:t>ILPQC Maternal HTN Quality Improvement Initiative has been approved to meet ABOG Part IV Improvement in Medical Practice </a:t>
            </a:r>
            <a:r>
              <a:rPr lang="en-US" sz="2000" dirty="0" smtClean="0"/>
              <a:t>MOC requirements </a:t>
            </a:r>
            <a:r>
              <a:rPr lang="en-US" sz="2000" dirty="0"/>
              <a:t>for 2016 and </a:t>
            </a:r>
            <a:r>
              <a:rPr lang="en-US" sz="2000" dirty="0" smtClean="0"/>
              <a:t>2017 for</a:t>
            </a:r>
            <a:r>
              <a:rPr lang="en-US" sz="2000" i="1" dirty="0" smtClean="0"/>
              <a:t> participating OB/GYN physicians</a:t>
            </a:r>
            <a:endParaRPr lang="en-US" sz="2000" i="1" dirty="0"/>
          </a:p>
          <a:p>
            <a:pPr marL="342900" lvl="1" indent="-342900">
              <a:buClr>
                <a:srgbClr val="F58466"/>
              </a:buClr>
              <a:buFont typeface="Arial" charset="0"/>
              <a:buChar char="•"/>
              <a:defRPr/>
            </a:pPr>
            <a:endParaRPr lang="en-US" sz="2400" dirty="0"/>
          </a:p>
          <a:p>
            <a:pPr>
              <a:buClr>
                <a:srgbClr val="F58466"/>
              </a:buClr>
              <a:buFont typeface="Arial" charset="0"/>
              <a:buChar char="•"/>
              <a:defRPr/>
            </a:pPr>
            <a:endParaRPr lang="en-US" sz="2400" dirty="0"/>
          </a:p>
        </p:txBody>
      </p:sp>
    </p:spTree>
    <p:extLst>
      <p:ext uri="{BB962C8B-B14F-4D97-AF65-F5344CB8AC3E}">
        <p14:creationId xmlns:p14="http://schemas.microsoft.com/office/powerpoint/2010/main" val="2280849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a:off x="-785813" y="1905003"/>
            <a:ext cx="3641784" cy="3452813"/>
          </a:xfrm>
          <a:prstGeom prst="arc">
            <a:avLst>
              <a:gd name="adj1" fmla="val 16200000"/>
              <a:gd name="adj2" fmla="val 5406790"/>
            </a:avLst>
          </a:prstGeom>
          <a:solidFill>
            <a:srgbClr val="FFB9AB"/>
          </a:solidFill>
          <a:ln>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3" name="TextBox 2"/>
          <p:cNvSpPr txBox="1"/>
          <p:nvPr/>
        </p:nvSpPr>
        <p:spPr>
          <a:xfrm flipH="1">
            <a:off x="3007970" y="2136297"/>
            <a:ext cx="5564545" cy="461665"/>
          </a:xfrm>
          <a:prstGeom prst="rect">
            <a:avLst/>
          </a:prstGeom>
          <a:noFill/>
        </p:spPr>
        <p:txBody>
          <a:bodyPr wrap="square" rtlCol="0" anchor="ctr">
            <a:spAutoFit/>
          </a:bodyPr>
          <a:lstStyle/>
          <a:p>
            <a:r>
              <a:rPr lang="en-US" sz="2400" b="1" i="1" dirty="0">
                <a:latin typeface="Calibri" panose="020F0502020204030204"/>
              </a:rPr>
              <a:t>Readiness (every Provider and Unit)</a:t>
            </a:r>
          </a:p>
        </p:txBody>
      </p:sp>
      <p:sp>
        <p:nvSpPr>
          <p:cNvPr id="4" name="TextBox 3"/>
          <p:cNvSpPr txBox="1"/>
          <p:nvPr/>
        </p:nvSpPr>
        <p:spPr>
          <a:xfrm flipH="1">
            <a:off x="3283500" y="2855127"/>
            <a:ext cx="5680899" cy="461665"/>
          </a:xfrm>
          <a:prstGeom prst="rect">
            <a:avLst/>
          </a:prstGeom>
          <a:noFill/>
        </p:spPr>
        <p:txBody>
          <a:bodyPr wrap="square" rtlCol="0" anchor="ctr">
            <a:spAutoFit/>
          </a:bodyPr>
          <a:lstStyle/>
          <a:p>
            <a:r>
              <a:rPr lang="en-US" sz="2400" b="1" i="1" dirty="0">
                <a:latin typeface="Calibri" panose="020F0502020204030204"/>
              </a:rPr>
              <a:t>Recognition </a:t>
            </a:r>
            <a:r>
              <a:rPr lang="en-US" sz="2400" b="1" i="1" dirty="0" smtClean="0">
                <a:latin typeface="Calibri" panose="020F0502020204030204"/>
              </a:rPr>
              <a:t>&amp; Prevention (every </a:t>
            </a:r>
            <a:r>
              <a:rPr lang="en-US" sz="2400" b="1" i="1" dirty="0">
                <a:latin typeface="Calibri" panose="020F0502020204030204"/>
              </a:rPr>
              <a:t>patient)</a:t>
            </a:r>
          </a:p>
        </p:txBody>
      </p:sp>
      <p:sp>
        <p:nvSpPr>
          <p:cNvPr id="5" name="TextBox 4"/>
          <p:cNvSpPr txBox="1"/>
          <p:nvPr/>
        </p:nvSpPr>
        <p:spPr>
          <a:xfrm flipH="1">
            <a:off x="3283501" y="3573928"/>
            <a:ext cx="4594836" cy="461665"/>
          </a:xfrm>
          <a:prstGeom prst="rect">
            <a:avLst/>
          </a:prstGeom>
          <a:noFill/>
        </p:spPr>
        <p:txBody>
          <a:bodyPr wrap="square" rtlCol="0" anchor="ctr">
            <a:spAutoFit/>
          </a:bodyPr>
          <a:lstStyle/>
          <a:p>
            <a:r>
              <a:rPr lang="en-US" sz="2400" b="1" i="1" dirty="0">
                <a:latin typeface="Calibri" panose="020F0502020204030204"/>
              </a:rPr>
              <a:t>Response (every case of HIP)</a:t>
            </a:r>
          </a:p>
        </p:txBody>
      </p:sp>
      <p:sp>
        <p:nvSpPr>
          <p:cNvPr id="6" name="TextBox 5"/>
          <p:cNvSpPr txBox="1"/>
          <p:nvPr/>
        </p:nvSpPr>
        <p:spPr>
          <a:xfrm flipH="1">
            <a:off x="3039142" y="4274403"/>
            <a:ext cx="6104857" cy="830997"/>
          </a:xfrm>
          <a:prstGeom prst="rect">
            <a:avLst/>
          </a:prstGeom>
          <a:noFill/>
        </p:spPr>
        <p:txBody>
          <a:bodyPr wrap="square" rtlCol="0" anchor="ctr">
            <a:spAutoFit/>
          </a:bodyPr>
          <a:lstStyle/>
          <a:p>
            <a:pPr lvl="0" eaLnBrk="1" hangingPunct="1"/>
            <a:r>
              <a:rPr lang="en-US" altLang="en-US" sz="2400" b="1" i="1" dirty="0" smtClean="0">
                <a:latin typeface="+mn-lt"/>
              </a:rPr>
              <a:t>Reporting/Systems Learning </a:t>
            </a:r>
            <a:r>
              <a:rPr lang="en-US" altLang="en-US" sz="2400" b="1" i="1" dirty="0">
                <a:latin typeface="+mn-lt"/>
              </a:rPr>
              <a:t>(every multidisciplinary team)</a:t>
            </a:r>
          </a:p>
        </p:txBody>
      </p:sp>
      <p:sp>
        <p:nvSpPr>
          <p:cNvPr id="7" name="Oval 6"/>
          <p:cNvSpPr/>
          <p:nvPr/>
        </p:nvSpPr>
        <p:spPr>
          <a:xfrm>
            <a:off x="2673946" y="2271019"/>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Oval 7"/>
          <p:cNvSpPr/>
          <p:nvPr/>
        </p:nvSpPr>
        <p:spPr>
          <a:xfrm>
            <a:off x="2954362" y="2984559"/>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 name="Oval 8"/>
          <p:cNvSpPr/>
          <p:nvPr/>
        </p:nvSpPr>
        <p:spPr>
          <a:xfrm>
            <a:off x="2955475" y="3698099"/>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Oval 9"/>
          <p:cNvSpPr/>
          <p:nvPr/>
        </p:nvSpPr>
        <p:spPr>
          <a:xfrm>
            <a:off x="2680624" y="4411639"/>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1" name="Arc 10"/>
          <p:cNvSpPr/>
          <p:nvPr/>
        </p:nvSpPr>
        <p:spPr>
          <a:xfrm>
            <a:off x="285750" y="2571750"/>
            <a:ext cx="1714500" cy="1714500"/>
          </a:xfrm>
          <a:prstGeom prst="arc">
            <a:avLst>
              <a:gd name="adj1" fmla="val 16200000"/>
              <a:gd name="adj2" fmla="val 5359794"/>
            </a:avLst>
          </a:prstGeom>
          <a:solidFill>
            <a:srgbClr val="F58466"/>
          </a:solidFill>
          <a:ln>
            <a:solidFill>
              <a:srgbClr val="F584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12" name="Group 24"/>
          <p:cNvGrpSpPr/>
          <p:nvPr/>
        </p:nvGrpSpPr>
        <p:grpSpPr>
          <a:xfrm rot="5400000">
            <a:off x="-617145" y="3364710"/>
            <a:ext cx="3513611" cy="128588"/>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4" name="Rounded Rectangle 1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15" name="Title 1"/>
          <p:cNvSpPr txBox="1">
            <a:spLocks/>
          </p:cNvSpPr>
          <p:nvPr/>
        </p:nvSpPr>
        <p:spPr>
          <a:xfrm>
            <a:off x="365023" y="2286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pPr algn="l" fontAlgn="auto">
              <a:spcAft>
                <a:spcPts val="0"/>
              </a:spcAft>
            </a:pPr>
            <a:r>
              <a:rPr lang="en-US" b="1" dirty="0" smtClean="0">
                <a:solidFill>
                  <a:srgbClr val="F58466"/>
                </a:solidFill>
                <a:latin typeface="Goudy Old Style" pitchFamily="18" charset="0"/>
              </a:rPr>
              <a:t>AIM Hypertension </a:t>
            </a:r>
            <a:r>
              <a:rPr lang="en-US" b="1" dirty="0">
                <a:solidFill>
                  <a:srgbClr val="F58466"/>
                </a:solidFill>
                <a:latin typeface="Goudy Old Style" pitchFamily="18" charset="0"/>
              </a:rPr>
              <a:t>Safety </a:t>
            </a:r>
            <a:endParaRPr lang="en-US" b="1" dirty="0" smtClean="0">
              <a:solidFill>
                <a:srgbClr val="F58466"/>
              </a:solidFill>
              <a:latin typeface="Goudy Old Style" pitchFamily="18" charset="0"/>
            </a:endParaRPr>
          </a:p>
          <a:p>
            <a:pPr algn="l" fontAlgn="auto">
              <a:spcAft>
                <a:spcPts val="0"/>
              </a:spcAft>
            </a:pPr>
            <a:r>
              <a:rPr lang="en-US" b="1" dirty="0" smtClean="0">
                <a:solidFill>
                  <a:srgbClr val="F58466"/>
                </a:solidFill>
                <a:latin typeface="Goudy Old Style" pitchFamily="18" charset="0"/>
              </a:rPr>
              <a:t>Patient </a:t>
            </a:r>
            <a:r>
              <a:rPr lang="en-US" b="1" dirty="0">
                <a:solidFill>
                  <a:srgbClr val="F58466"/>
                </a:solidFill>
                <a:latin typeface="Goudy Old Style" pitchFamily="18" charset="0"/>
              </a:rPr>
              <a:t>Bundle</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8312" y="5029229"/>
            <a:ext cx="3684497" cy="1219909"/>
          </a:xfrm>
          <a:prstGeom prst="rect">
            <a:avLst/>
          </a:prstGeom>
        </p:spPr>
      </p:pic>
    </p:spTree>
    <p:extLst>
      <p:ext uri="{BB962C8B-B14F-4D97-AF65-F5344CB8AC3E}">
        <p14:creationId xmlns:p14="http://schemas.microsoft.com/office/powerpoint/2010/main" val="176926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1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7"/>
                                        </p:tgtEl>
                                        <p:attrNameLst>
                                          <p:attrName>fillcolor</p:attrName>
                                        </p:attrNameLst>
                                      </p:cBhvr>
                                      <p:to>
                                        <a:srgbClr val="FFB9AB"/>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1320000">
                                      <p:cBhvr>
                                        <p:cTn id="19" dur="500" fill="hold"/>
                                        <p:tgtEl>
                                          <p:spTgt spid="12"/>
                                        </p:tgtEl>
                                        <p:attrNameLst>
                                          <p:attrName>r</p:attrName>
                                        </p:attrNameLst>
                                      </p:cBhvr>
                                    </p:animRot>
                                  </p:childTnLst>
                                </p:cTn>
                              </p:par>
                            </p:childTnLst>
                          </p:cTn>
                        </p:par>
                        <p:par>
                          <p:cTn id="20" fill="hold">
                            <p:stCondLst>
                              <p:cond delay="500"/>
                            </p:stCondLst>
                            <p:childTnLst>
                              <p:par>
                                <p:cTn id="21" presetID="1" presetClass="emph" presetSubtype="2" fill="hold" nodeType="afterEffect">
                                  <p:stCondLst>
                                    <p:cond delay="0"/>
                                  </p:stCondLst>
                                  <p:childTnLst>
                                    <p:animClr clrSpc="rgb" dir="cw">
                                      <p:cBhvr>
                                        <p:cTn id="22" dur="500" fill="hold"/>
                                        <p:tgtEl>
                                          <p:spTgt spid="8"/>
                                        </p:tgtEl>
                                        <p:attrNameLst>
                                          <p:attrName>fillcolor</p:attrName>
                                        </p:attrNameLst>
                                      </p:cBhvr>
                                      <p:to>
                                        <a:srgbClr val="FFB9AB"/>
                                      </p:to>
                                    </p:animClr>
                                    <p:set>
                                      <p:cBhvr>
                                        <p:cTn id="23" dur="500" fill="hold"/>
                                        <p:tgtEl>
                                          <p:spTgt spid="8"/>
                                        </p:tgtEl>
                                        <p:attrNameLst>
                                          <p:attrName>fill.type</p:attrName>
                                        </p:attrNameLst>
                                      </p:cBhvr>
                                      <p:to>
                                        <p:strVal val="solid"/>
                                      </p:to>
                                    </p:set>
                                    <p:set>
                                      <p:cBhvr>
                                        <p:cTn id="24" dur="500" fill="hold"/>
                                        <p:tgtEl>
                                          <p:spTgt spid="8"/>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1320000">
                                      <p:cBhvr>
                                        <p:cTn id="31" dur="500" fill="hold"/>
                                        <p:tgtEl>
                                          <p:spTgt spid="12"/>
                                        </p:tgtEl>
                                        <p:attrNameLst>
                                          <p:attrName>r</p:attrName>
                                        </p:attrNameLst>
                                      </p:cBhvr>
                                    </p:animRot>
                                  </p:childTnLst>
                                </p:cTn>
                              </p:par>
                            </p:childTnLst>
                          </p:cTn>
                        </p:par>
                        <p:par>
                          <p:cTn id="32" fill="hold">
                            <p:stCondLst>
                              <p:cond delay="500"/>
                            </p:stCondLst>
                            <p:childTnLst>
                              <p:par>
                                <p:cTn id="33" presetID="1" presetClass="emph" presetSubtype="2" fill="hold" nodeType="afterEffect">
                                  <p:stCondLst>
                                    <p:cond delay="0"/>
                                  </p:stCondLst>
                                  <p:childTnLst>
                                    <p:animClr clrSpc="rgb" dir="cw">
                                      <p:cBhvr>
                                        <p:cTn id="34" dur="500" fill="hold"/>
                                        <p:tgtEl>
                                          <p:spTgt spid="9"/>
                                        </p:tgtEl>
                                        <p:attrNameLst>
                                          <p:attrName>fillcolor</p:attrName>
                                        </p:attrNameLst>
                                      </p:cBhvr>
                                      <p:to>
                                        <a:srgbClr val="FFB9AB"/>
                                      </p:to>
                                    </p:animClr>
                                    <p:set>
                                      <p:cBhvr>
                                        <p:cTn id="35" dur="500" fill="hold"/>
                                        <p:tgtEl>
                                          <p:spTgt spid="9"/>
                                        </p:tgtEl>
                                        <p:attrNameLst>
                                          <p:attrName>fill.type</p:attrName>
                                        </p:attrNameLst>
                                      </p:cBhvr>
                                      <p:to>
                                        <p:strVal val="solid"/>
                                      </p:to>
                                    </p:set>
                                    <p:set>
                                      <p:cBhvr>
                                        <p:cTn id="36" dur="500" fill="hold"/>
                                        <p:tgtEl>
                                          <p:spTgt spid="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1320000">
                                      <p:cBhvr>
                                        <p:cTn id="43" dur="500" fill="hold"/>
                                        <p:tgtEl>
                                          <p:spTgt spid="12"/>
                                        </p:tgtEl>
                                        <p:attrNameLst>
                                          <p:attrName>r</p:attrName>
                                        </p:attrNameLst>
                                      </p:cBhvr>
                                    </p:animRot>
                                  </p:childTnLst>
                                </p:cTn>
                              </p:par>
                            </p:childTnLst>
                          </p:cTn>
                        </p:par>
                        <p:par>
                          <p:cTn id="44" fill="hold">
                            <p:stCondLst>
                              <p:cond delay="500"/>
                            </p:stCondLst>
                            <p:childTnLst>
                              <p:par>
                                <p:cTn id="45" presetID="1" presetClass="emph" presetSubtype="2" fill="hold" nodeType="afterEffect">
                                  <p:stCondLst>
                                    <p:cond delay="0"/>
                                  </p:stCondLst>
                                  <p:childTnLst>
                                    <p:animClr clrSpc="rgb" dir="cw">
                                      <p:cBhvr>
                                        <p:cTn id="46" dur="500" fill="hold"/>
                                        <p:tgtEl>
                                          <p:spTgt spid="10"/>
                                        </p:tgtEl>
                                        <p:attrNameLst>
                                          <p:attrName>fillcolor</p:attrName>
                                        </p:attrNameLst>
                                      </p:cBhvr>
                                      <p:to>
                                        <a:srgbClr val="FFB9AB"/>
                                      </p:to>
                                    </p:animClr>
                                    <p:set>
                                      <p:cBhvr>
                                        <p:cTn id="47" dur="500" fill="hold"/>
                                        <p:tgtEl>
                                          <p:spTgt spid="10"/>
                                        </p:tgtEl>
                                        <p:attrNameLst>
                                          <p:attrName>fill.type</p:attrName>
                                        </p:attrNameLst>
                                      </p:cBhvr>
                                      <p:to>
                                        <p:strVal val="solid"/>
                                      </p:to>
                                    </p:set>
                                    <p:set>
                                      <p:cBhvr>
                                        <p:cTn id="48" dur="500" fill="hold"/>
                                        <p:tgtEl>
                                          <p:spTgt spid="10"/>
                                        </p:tgtEl>
                                        <p:attrNameLst>
                                          <p:attrName>fill.on</p:attrName>
                                        </p:attrNameLst>
                                      </p:cBhvr>
                                      <p:to>
                                        <p:strVal val="true"/>
                                      </p:to>
                                    </p:se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ea typeface="ＭＳ Ｐゴシック" pitchFamily="34" charset="-128"/>
              </a:rPr>
              <a:t>Acknowledgments </a:t>
            </a:r>
            <a:endParaRPr lang="en-US" altLang="en-US" sz="2800" b="1" dirty="0" smtClean="0">
              <a:solidFill>
                <a:srgbClr val="F58466"/>
              </a:solidFill>
              <a:latin typeface="Goudy Old Style" pitchFamily="18" charset="0"/>
              <a:ea typeface="ＭＳ Ｐゴシック" pitchFamily="34" charset="-128"/>
            </a:endParaRPr>
          </a:p>
        </p:txBody>
      </p:sp>
      <p:sp>
        <p:nvSpPr>
          <p:cNvPr id="20483" name="Content Placeholder 3"/>
          <p:cNvSpPr>
            <a:spLocks noGrp="1"/>
          </p:cNvSpPr>
          <p:nvPr>
            <p:ph idx="1"/>
          </p:nvPr>
        </p:nvSpPr>
        <p:spPr>
          <a:xfrm>
            <a:off x="457200" y="1371600"/>
            <a:ext cx="8534400" cy="4953000"/>
          </a:xfrm>
        </p:spPr>
        <p:txBody>
          <a:bodyPr/>
          <a:lstStyle/>
          <a:p>
            <a:pPr marL="0" indent="0" eaLnBrk="1" hangingPunct="1">
              <a:buClr>
                <a:srgbClr val="F58466"/>
              </a:buClr>
              <a:buSzPct val="104000"/>
              <a:buNone/>
            </a:pPr>
            <a:r>
              <a:rPr lang="en-US" altLang="en-US" sz="2400" dirty="0" smtClean="0">
                <a:ea typeface="ＭＳ Ｐゴシック" pitchFamily="34" charset="-128"/>
              </a:rPr>
              <a:t>This slide set was adapted from materials created by the following groups:</a:t>
            </a:r>
          </a:p>
          <a:p>
            <a:pPr eaLnBrk="1" hangingPunct="1">
              <a:buClr>
                <a:srgbClr val="F58466"/>
              </a:buClr>
              <a:buSzPct val="104000"/>
            </a:pPr>
            <a:r>
              <a:rPr lang="en-US" altLang="en-US" sz="2400" dirty="0" smtClean="0">
                <a:ea typeface="ＭＳ Ｐゴシック" pitchFamily="34" charset="-128"/>
              </a:rPr>
              <a:t>FPQC Hypertension in Pregnancy Initiative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3"/>
              </a:rPr>
              <a:t>http://</a:t>
            </a:r>
            <a:r>
              <a:rPr lang="en-US" altLang="en-US" sz="2000" dirty="0" smtClean="0">
                <a:ea typeface="ＭＳ Ｐゴシック" pitchFamily="34" charset="-128"/>
                <a:hlinkClick r:id="rId3"/>
              </a:rPr>
              <a:t>health.usf.edu/publichealth/chiles/fpqc/hip</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CMQCC Preeclampsia Collaborative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4"/>
              </a:rPr>
              <a:t>https://</a:t>
            </a:r>
            <a:r>
              <a:rPr lang="en-US" altLang="en-US" sz="2000" dirty="0" smtClean="0">
                <a:ea typeface="ＭＳ Ｐゴシック" pitchFamily="34" charset="-128"/>
                <a:hlinkClick r:id="rId4"/>
              </a:rPr>
              <a:t>www.cmqcc.org/projects/past-projects/cmqcc-preeclampsia-collaborative</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ACOG DII (New York) Safe Motherhood Initiative </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5"/>
              </a:rPr>
              <a:t>https://</a:t>
            </a:r>
            <a:r>
              <a:rPr lang="en-US" altLang="en-US" sz="2000" dirty="0" smtClean="0">
                <a:ea typeface="ＭＳ Ｐゴシック" pitchFamily="34" charset="-128"/>
                <a:hlinkClick r:id="rId5"/>
              </a:rPr>
              <a:t>www.acog.org/About-ACOG/ACOG-Districts/District-II/Safe-Motherhood-Initiative</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AIM Severe Hypertension in Pregnancy Bundle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6"/>
              </a:rPr>
              <a:t>http://</a:t>
            </a:r>
            <a:r>
              <a:rPr lang="en-US" altLang="en-US" sz="2000" dirty="0" smtClean="0">
                <a:ea typeface="ＭＳ Ｐゴシック" pitchFamily="34" charset="-128"/>
                <a:hlinkClick r:id="rId6"/>
              </a:rPr>
              <a:t>www.safehealthcareforeverywoman.org/secure/hypertension-bundle.php</a:t>
            </a:r>
            <a:endParaRPr lang="en-US" altLang="en-US" sz="2000" dirty="0" smtClean="0">
              <a:ea typeface="ＭＳ Ｐゴシック" pitchFamily="34" charset="-128"/>
            </a:endParaRPr>
          </a:p>
        </p:txBody>
      </p:sp>
    </p:spTree>
    <p:extLst>
      <p:ext uri="{BB962C8B-B14F-4D97-AF65-F5344CB8AC3E}">
        <p14:creationId xmlns:p14="http://schemas.microsoft.com/office/powerpoint/2010/main" val="78386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76200"/>
            <a:ext cx="8229600" cy="1143000"/>
          </a:xfrm>
        </p:spPr>
        <p:txBody>
          <a:bodyPr/>
          <a:lstStyle/>
          <a:p>
            <a:pPr algn="l"/>
            <a:r>
              <a:rPr lang="en-US" altLang="en-US" sz="4000" b="1" dirty="0" smtClean="0">
                <a:solidFill>
                  <a:srgbClr val="F58466"/>
                </a:solidFill>
                <a:latin typeface="Goudy Old Style" pitchFamily="18" charset="0"/>
              </a:rPr>
              <a:t>Readiness at Your Hospital</a:t>
            </a:r>
          </a:p>
        </p:txBody>
      </p:sp>
      <p:sp>
        <p:nvSpPr>
          <p:cNvPr id="3" name="Content Placeholder 2"/>
          <p:cNvSpPr>
            <a:spLocks noGrp="1"/>
          </p:cNvSpPr>
          <p:nvPr>
            <p:ph idx="1"/>
          </p:nvPr>
        </p:nvSpPr>
        <p:spPr>
          <a:xfrm>
            <a:off x="381000" y="1371606"/>
            <a:ext cx="8229600" cy="4525963"/>
          </a:xfrm>
        </p:spPr>
        <p:txBody>
          <a:bodyPr/>
          <a:lstStyle/>
          <a:p>
            <a:pPr>
              <a:buClr>
                <a:srgbClr val="F58466"/>
              </a:buClr>
              <a:buFont typeface="Arial" charset="0"/>
              <a:buChar char="•"/>
              <a:defRPr/>
            </a:pPr>
            <a:r>
              <a:rPr lang="en-US" dirty="0" smtClean="0"/>
              <a:t>Standardize preeclampsia diagnostic criteria</a:t>
            </a:r>
          </a:p>
          <a:p>
            <a:pPr>
              <a:buClr>
                <a:srgbClr val="F58466"/>
              </a:buClr>
              <a:buFont typeface="Arial" charset="0"/>
              <a:buChar char="•"/>
              <a:defRPr/>
            </a:pPr>
            <a:r>
              <a:rPr lang="en-US" dirty="0" smtClean="0"/>
              <a:t>Process flow</a:t>
            </a:r>
          </a:p>
          <a:p>
            <a:pPr>
              <a:buClr>
                <a:srgbClr val="F58466"/>
              </a:buClr>
              <a:buFont typeface="Arial" charset="0"/>
              <a:buChar char="•"/>
              <a:defRPr/>
            </a:pPr>
            <a:r>
              <a:rPr lang="en-US" dirty="0" smtClean="0"/>
              <a:t>Look at antepartum/postpartum, ED, and Triage</a:t>
            </a:r>
          </a:p>
          <a:p>
            <a:pPr>
              <a:buClr>
                <a:srgbClr val="F58466"/>
              </a:buClr>
              <a:buFont typeface="Arial" charset="0"/>
              <a:buChar char="•"/>
              <a:defRPr/>
            </a:pPr>
            <a:r>
              <a:rPr lang="en-US" dirty="0" smtClean="0"/>
              <a:t>Protocols reflect current standards / evidence</a:t>
            </a:r>
          </a:p>
          <a:p>
            <a:pPr lvl="1">
              <a:buClr>
                <a:srgbClr val="004990"/>
              </a:buClr>
              <a:buFont typeface="Arial" charset="0"/>
              <a:buChar char="•"/>
              <a:defRPr/>
            </a:pPr>
            <a:r>
              <a:rPr lang="en-US" dirty="0" smtClean="0"/>
              <a:t>Samples available</a:t>
            </a:r>
          </a:p>
          <a:p>
            <a:pPr>
              <a:buClr>
                <a:srgbClr val="F58466"/>
              </a:buClr>
              <a:buFont typeface="Arial" charset="0"/>
              <a:buChar char="•"/>
              <a:defRPr/>
            </a:pPr>
            <a:r>
              <a:rPr lang="en-US" dirty="0" smtClean="0"/>
              <a:t>Implementation Checklist</a:t>
            </a:r>
          </a:p>
          <a:p>
            <a:pPr>
              <a:buClr>
                <a:srgbClr val="F58466"/>
              </a:buClr>
              <a:buFont typeface="Arial" charset="0"/>
              <a:buChar char="•"/>
              <a:defRPr/>
            </a:pPr>
            <a:r>
              <a:rPr lang="en-US" dirty="0" smtClean="0"/>
              <a:t>Order sets</a:t>
            </a:r>
          </a:p>
          <a:p>
            <a:pPr>
              <a:buClr>
                <a:srgbClr val="F58466"/>
              </a:buClr>
              <a:buFont typeface="Arial" charset="0"/>
              <a:buChar char="•"/>
              <a:defRPr/>
            </a:pPr>
            <a:r>
              <a:rPr lang="en-US" dirty="0" smtClean="0"/>
              <a:t>AIM </a:t>
            </a:r>
            <a:r>
              <a:rPr lang="en-US" dirty="0"/>
              <a:t>baseline survey</a:t>
            </a:r>
          </a:p>
          <a:p>
            <a:pPr>
              <a:buClr>
                <a:srgbClr val="F58466"/>
              </a:buClr>
              <a:buFont typeface="Arial" charset="0"/>
              <a:buChar char="•"/>
              <a:defRPr/>
            </a:pPr>
            <a:endParaRPr lang="en-US" dirty="0"/>
          </a:p>
          <a:p>
            <a:pPr marL="342900" lvl="1" indent="-342900">
              <a:buClr>
                <a:srgbClr val="F58466"/>
              </a:buClr>
              <a:buFont typeface="Arial" charset="0"/>
              <a:buChar char="•"/>
              <a:defRPr/>
            </a:pPr>
            <a:endParaRPr lang="en-US" sz="3600" dirty="0"/>
          </a:p>
          <a:p>
            <a:pPr>
              <a:buClr>
                <a:srgbClr val="F58466"/>
              </a:buClr>
              <a:buFont typeface="Arial" charset="0"/>
              <a:buChar char="•"/>
              <a:defRPr/>
            </a:pPr>
            <a:endParaRPr lang="en-US" sz="2400" dirty="0"/>
          </a:p>
        </p:txBody>
      </p:sp>
    </p:spTree>
    <p:extLst>
      <p:ext uri="{BB962C8B-B14F-4D97-AF65-F5344CB8AC3E}">
        <p14:creationId xmlns:p14="http://schemas.microsoft.com/office/powerpoint/2010/main" val="2107267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819400"/>
          </a:xfrm>
        </p:spPr>
        <p:txBody>
          <a:bodyPr>
            <a:noAutofit/>
          </a:bodyPr>
          <a:lstStyle/>
          <a:p>
            <a:r>
              <a:rPr lang="en-US" sz="5400" b="1" dirty="0" smtClean="0">
                <a:solidFill>
                  <a:srgbClr val="F58466"/>
                </a:solidFill>
                <a:latin typeface="Goudy Old Style" pitchFamily="18" charset="0"/>
              </a:rPr>
              <a:t>Updated Terminology and New Standards for Diagnostic Criteria</a:t>
            </a:r>
            <a:endParaRPr lang="en-US" sz="5400" b="1" dirty="0">
              <a:solidFill>
                <a:srgbClr val="F58466"/>
              </a:solidFill>
              <a:latin typeface="Goudy Old Style" pitchFamily="18" charset="0"/>
            </a:endParaRPr>
          </a:p>
        </p:txBody>
      </p:sp>
    </p:spTree>
    <p:extLst>
      <p:ext uri="{BB962C8B-B14F-4D97-AF65-F5344CB8AC3E}">
        <p14:creationId xmlns:p14="http://schemas.microsoft.com/office/powerpoint/2010/main" val="1749914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924799" cy="1346200"/>
          </a:xfrm>
        </p:spPr>
        <p:txBody>
          <a:bodyPr>
            <a:normAutofit/>
          </a:bodyPr>
          <a:lstStyle/>
          <a:p>
            <a:pPr algn="l"/>
            <a:r>
              <a:rPr lang="en-US" sz="3600" b="1" dirty="0" smtClean="0">
                <a:solidFill>
                  <a:srgbClr val="F58466"/>
                </a:solidFill>
                <a:latin typeface="Goudy Old Style" pitchFamily="18" charset="0"/>
              </a:rPr>
              <a:t>ACOG Executive Summary on </a:t>
            </a:r>
            <a:r>
              <a:rPr lang="en-US" sz="3600" b="1" dirty="0">
                <a:solidFill>
                  <a:srgbClr val="F58466"/>
                </a:solidFill>
                <a:latin typeface="Goudy Old Style" pitchFamily="18" charset="0"/>
              </a:rPr>
              <a:t>Hypertension In Pregnancy, </a:t>
            </a:r>
            <a:r>
              <a:rPr lang="en-US" sz="3600" b="1" dirty="0" smtClean="0">
                <a:solidFill>
                  <a:srgbClr val="F58466"/>
                </a:solidFill>
                <a:latin typeface="Goudy Old Style" pitchFamily="18" charset="0"/>
              </a:rPr>
              <a:t>Nov </a:t>
            </a:r>
            <a:r>
              <a:rPr lang="en-US" sz="3600" b="1" dirty="0">
                <a:solidFill>
                  <a:srgbClr val="F58466"/>
                </a:solidFill>
                <a:latin typeface="Goudy Old Style" pitchFamily="18" charset="0"/>
              </a:rPr>
              <a:t>2013 </a:t>
            </a:r>
          </a:p>
        </p:txBody>
      </p:sp>
      <p:sp>
        <p:nvSpPr>
          <p:cNvPr id="3" name="Content Placeholder 2"/>
          <p:cNvSpPr>
            <a:spLocks noGrp="1"/>
          </p:cNvSpPr>
          <p:nvPr>
            <p:ph idx="1"/>
          </p:nvPr>
        </p:nvSpPr>
        <p:spPr>
          <a:xfrm>
            <a:off x="304803" y="1473201"/>
            <a:ext cx="8623300" cy="5207000"/>
          </a:xfrm>
        </p:spPr>
        <p:txBody>
          <a:bodyPr/>
          <a:lstStyle/>
          <a:p>
            <a:pPr marL="0" lvl="0" indent="0">
              <a:lnSpc>
                <a:spcPct val="90000"/>
              </a:lnSpc>
              <a:buClr>
                <a:schemeClr val="tx1"/>
              </a:buClr>
              <a:buNone/>
            </a:pPr>
            <a:r>
              <a:rPr lang="en-US" sz="2400" dirty="0" smtClean="0"/>
              <a:t>1. The term “mild” preeclampsia is discouraged for clinical classification. The recommended terminology is:  </a:t>
            </a:r>
          </a:p>
          <a:p>
            <a:pPr marL="457200" lvl="1" indent="0">
              <a:lnSpc>
                <a:spcPct val="90000"/>
              </a:lnSpc>
              <a:buClr>
                <a:schemeClr val="tx1"/>
              </a:buClr>
              <a:buNone/>
            </a:pPr>
            <a:r>
              <a:rPr lang="en-US" sz="2400" dirty="0" smtClean="0"/>
              <a:t>a. “</a:t>
            </a:r>
            <a:r>
              <a:rPr lang="en-US" sz="2400" b="1" u="sng" dirty="0" smtClean="0"/>
              <a:t>preeclampsia </a:t>
            </a:r>
            <a:r>
              <a:rPr lang="en-US" sz="2400" b="1" dirty="0" smtClean="0"/>
              <a:t>without severe features</a:t>
            </a:r>
            <a:r>
              <a:rPr lang="en-US" sz="2400" dirty="0" smtClean="0"/>
              <a:t>” (mild)</a:t>
            </a:r>
          </a:p>
          <a:p>
            <a:pPr marL="457200" lvl="1" indent="0">
              <a:lnSpc>
                <a:spcPct val="90000"/>
              </a:lnSpc>
              <a:buClr>
                <a:schemeClr val="tx1"/>
              </a:buClr>
              <a:buNone/>
            </a:pPr>
            <a:r>
              <a:rPr lang="en-US" sz="2400" dirty="0" smtClean="0"/>
              <a:t>b. “</a:t>
            </a:r>
            <a:r>
              <a:rPr lang="en-US" sz="2400" b="1" u="sng" dirty="0" smtClean="0"/>
              <a:t>preeclampsia </a:t>
            </a:r>
            <a:r>
              <a:rPr lang="en-US" sz="2400" b="1" dirty="0" smtClean="0"/>
              <a:t>with severe features</a:t>
            </a:r>
            <a:r>
              <a:rPr lang="en-US" sz="2400" dirty="0" smtClean="0"/>
              <a:t>” (severe)</a:t>
            </a:r>
          </a:p>
          <a:p>
            <a:pPr marL="0" indent="0">
              <a:lnSpc>
                <a:spcPct val="90000"/>
              </a:lnSpc>
              <a:buNone/>
            </a:pPr>
            <a:r>
              <a:rPr lang="en-US" sz="2400" dirty="0" smtClean="0"/>
              <a:t>2. Proteinuria </a:t>
            </a:r>
            <a:r>
              <a:rPr lang="en-US" sz="2400" b="1" dirty="0" smtClean="0"/>
              <a:t>is not </a:t>
            </a:r>
            <a:r>
              <a:rPr lang="en-US" sz="2400" dirty="0" smtClean="0"/>
              <a:t>a requirement to diagnose preeclampsia with </a:t>
            </a:r>
            <a:r>
              <a:rPr lang="en-US" sz="2400" b="1" dirty="0" smtClean="0"/>
              <a:t>new onset</a:t>
            </a:r>
            <a:r>
              <a:rPr lang="en-US" sz="2400" dirty="0" smtClean="0"/>
              <a:t> hypertension. </a:t>
            </a:r>
          </a:p>
          <a:p>
            <a:pPr marL="0" indent="0">
              <a:lnSpc>
                <a:spcPct val="90000"/>
              </a:lnSpc>
              <a:buNone/>
            </a:pPr>
            <a:r>
              <a:rPr lang="en-US" sz="2400" dirty="0" smtClean="0"/>
              <a:t>3. The </a:t>
            </a:r>
            <a:r>
              <a:rPr lang="en-US" sz="2400" b="1" dirty="0" smtClean="0"/>
              <a:t>total </a:t>
            </a:r>
            <a:r>
              <a:rPr lang="en-US" sz="2400" dirty="0" smtClean="0"/>
              <a:t>amount of proteinuria &gt; 5g in 24 hours has been eliminated from the diagnosis of severe preeclampsia.</a:t>
            </a:r>
          </a:p>
          <a:p>
            <a:pPr marL="0" indent="0">
              <a:lnSpc>
                <a:spcPct val="90000"/>
              </a:lnSpc>
              <a:buNone/>
            </a:pPr>
            <a:r>
              <a:rPr lang="en-US" sz="2400" dirty="0" smtClean="0"/>
              <a:t>4. </a:t>
            </a:r>
            <a:r>
              <a:rPr lang="en-US" sz="2400" b="1" dirty="0" smtClean="0"/>
              <a:t>Early</a:t>
            </a:r>
            <a:r>
              <a:rPr lang="en-US" sz="2400" dirty="0" smtClean="0"/>
              <a:t> treatment of </a:t>
            </a:r>
            <a:r>
              <a:rPr lang="en-US" sz="2400" b="1" dirty="0" smtClean="0"/>
              <a:t>severe</a:t>
            </a:r>
            <a:r>
              <a:rPr lang="en-US" sz="2400" dirty="0" smtClean="0"/>
              <a:t> hypertension is mandatory at the threshold levels of </a:t>
            </a:r>
            <a:r>
              <a:rPr lang="en-US" sz="2400" b="1" dirty="0" smtClean="0"/>
              <a:t>160 mm Hg</a:t>
            </a:r>
            <a:r>
              <a:rPr lang="en-US" sz="2400" dirty="0" smtClean="0"/>
              <a:t> systolic or </a:t>
            </a:r>
            <a:r>
              <a:rPr lang="en-US" sz="2400" b="1" dirty="0" smtClean="0"/>
              <a:t>110 mm Hg </a:t>
            </a:r>
            <a:r>
              <a:rPr lang="en-US" sz="2400" dirty="0" smtClean="0"/>
              <a:t>diastolic.</a:t>
            </a:r>
          </a:p>
          <a:p>
            <a:pPr marL="0" indent="0">
              <a:lnSpc>
                <a:spcPct val="90000"/>
              </a:lnSpc>
              <a:buNone/>
            </a:pPr>
            <a:r>
              <a:rPr lang="en-US" sz="2400" dirty="0" smtClean="0"/>
              <a:t>5. Magnesium sulfate for seizure prophylaxis is </a:t>
            </a:r>
            <a:r>
              <a:rPr lang="en-US" sz="2400" b="1" dirty="0" smtClean="0"/>
              <a:t>indicated </a:t>
            </a:r>
            <a:r>
              <a:rPr lang="en-US" sz="2400" dirty="0" smtClean="0"/>
              <a:t>for </a:t>
            </a:r>
            <a:r>
              <a:rPr lang="en-US" sz="2400" b="1" dirty="0" smtClean="0"/>
              <a:t>severe</a:t>
            </a:r>
            <a:r>
              <a:rPr lang="en-US" sz="2400" dirty="0" smtClean="0"/>
              <a:t> preeclampsia and </a:t>
            </a:r>
            <a:r>
              <a:rPr lang="en-US" sz="2400" b="1" dirty="0" smtClean="0"/>
              <a:t>should not </a:t>
            </a:r>
            <a:r>
              <a:rPr lang="en-US" sz="2400" dirty="0" smtClean="0"/>
              <a:t>be</a:t>
            </a:r>
            <a:r>
              <a:rPr lang="en-US" sz="2400" b="1" dirty="0" smtClean="0"/>
              <a:t> </a:t>
            </a:r>
            <a:r>
              <a:rPr lang="en-US" sz="2400" dirty="0" smtClean="0"/>
              <a:t>administered universally for preeclampsia without severe features (mild).</a:t>
            </a:r>
          </a:p>
          <a:p>
            <a:pPr marL="0" indent="0">
              <a:lnSpc>
                <a:spcPct val="90000"/>
              </a:lnSpc>
              <a:buNone/>
            </a:pPr>
            <a:endParaRPr lang="en-US" sz="2400" dirty="0"/>
          </a:p>
          <a:p>
            <a:pPr marL="0" indent="0">
              <a:buNone/>
            </a:pPr>
            <a:endParaRPr lang="en-US" sz="2400" dirty="0"/>
          </a:p>
        </p:txBody>
      </p:sp>
      <p:pic>
        <p:nvPicPr>
          <p:cNvPr id="6"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144310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092" y="1371600"/>
            <a:ext cx="8930923" cy="5243689"/>
          </a:xfrm>
        </p:spPr>
        <p:txBody>
          <a:bodyPr/>
          <a:lstStyle/>
          <a:p>
            <a:pPr marL="0" lvl="0" indent="0">
              <a:buNone/>
            </a:pPr>
            <a:r>
              <a:rPr lang="en-US" sz="2800" dirty="0" smtClean="0"/>
              <a:t>6. Preeclampsia </a:t>
            </a:r>
            <a:r>
              <a:rPr lang="en-US" sz="2800" dirty="0"/>
              <a:t>with onset </a:t>
            </a:r>
            <a:r>
              <a:rPr lang="en-US" sz="2800" b="1" dirty="0"/>
              <a:t>prior to 34 weeks </a:t>
            </a:r>
            <a:r>
              <a:rPr lang="en-US" sz="2800" dirty="0"/>
              <a:t>is most often </a:t>
            </a:r>
            <a:r>
              <a:rPr lang="en-US" sz="2800" b="1" dirty="0"/>
              <a:t>severe</a:t>
            </a:r>
            <a:r>
              <a:rPr lang="en-US" sz="2800" dirty="0"/>
              <a:t> and should be managed at a facility with appropriate resources for management of serious </a:t>
            </a:r>
            <a:r>
              <a:rPr lang="en-US" sz="2800" dirty="0" smtClean="0"/>
              <a:t>maternal</a:t>
            </a:r>
            <a:r>
              <a:rPr lang="en-US" sz="2800" b="1" dirty="0" smtClean="0"/>
              <a:t> </a:t>
            </a:r>
            <a:r>
              <a:rPr lang="en-US" sz="2800" b="1" dirty="0"/>
              <a:t>and </a:t>
            </a:r>
            <a:r>
              <a:rPr lang="en-US" sz="2800" dirty="0"/>
              <a:t>n</a:t>
            </a:r>
            <a:r>
              <a:rPr lang="en-US" sz="2800" dirty="0" smtClean="0"/>
              <a:t>eonatal </a:t>
            </a:r>
            <a:r>
              <a:rPr lang="en-US" sz="2800" dirty="0"/>
              <a:t>complications.</a:t>
            </a:r>
          </a:p>
          <a:p>
            <a:pPr marL="0" lvl="0" indent="0">
              <a:buNone/>
            </a:pPr>
            <a:r>
              <a:rPr lang="en-US" sz="2800" dirty="0" smtClean="0"/>
              <a:t>7. Induction </a:t>
            </a:r>
            <a:r>
              <a:rPr lang="en-US" sz="2800" dirty="0"/>
              <a:t>of labor </a:t>
            </a:r>
            <a:r>
              <a:rPr lang="en-US" sz="2800" b="1" dirty="0"/>
              <a:t>at 37 weeks </a:t>
            </a:r>
            <a:r>
              <a:rPr lang="en-US" sz="2800" dirty="0"/>
              <a:t>is indicated for preeclampsia </a:t>
            </a:r>
            <a:r>
              <a:rPr lang="en-US" sz="2800" b="1" dirty="0"/>
              <a:t>and</a:t>
            </a:r>
            <a:r>
              <a:rPr lang="en-US" sz="2800" dirty="0"/>
              <a:t> gestational hypertension.</a:t>
            </a:r>
          </a:p>
          <a:p>
            <a:pPr marL="0" lvl="0" indent="0">
              <a:buNone/>
            </a:pPr>
            <a:r>
              <a:rPr lang="en-US" sz="2800" dirty="0" smtClean="0"/>
              <a:t>8. The </a:t>
            </a:r>
            <a:r>
              <a:rPr lang="en-US" sz="2800" b="1" dirty="0" smtClean="0"/>
              <a:t>postpartum </a:t>
            </a:r>
            <a:r>
              <a:rPr lang="en-US" sz="2800" b="1" dirty="0"/>
              <a:t>period </a:t>
            </a:r>
            <a:r>
              <a:rPr lang="en-US" sz="2800" dirty="0"/>
              <a:t>is potentially dangerous. Patient education for early detection</a:t>
            </a:r>
            <a:r>
              <a:rPr lang="en-US" sz="2800" b="1" dirty="0"/>
              <a:t> during </a:t>
            </a:r>
            <a:r>
              <a:rPr lang="en-US" sz="2800" dirty="0"/>
              <a:t>and </a:t>
            </a:r>
            <a:r>
              <a:rPr lang="en-US" sz="2800" b="1" dirty="0"/>
              <a:t>after</a:t>
            </a:r>
            <a:r>
              <a:rPr lang="en-US" sz="2800" dirty="0"/>
              <a:t> pregnancy is important</a:t>
            </a:r>
            <a:r>
              <a:rPr lang="en-US" sz="2800" dirty="0" smtClean="0"/>
              <a:t>.</a:t>
            </a:r>
          </a:p>
          <a:p>
            <a:pPr marL="0" indent="0">
              <a:buNone/>
            </a:pPr>
            <a:r>
              <a:rPr lang="en-US" sz="2800" dirty="0"/>
              <a:t>9. Long-term health effects should be discussed.</a:t>
            </a:r>
          </a:p>
          <a:p>
            <a:pPr marL="0" lvl="0" indent="0">
              <a:buNone/>
            </a:pPr>
            <a:endParaRPr lang="en-US" sz="2800" dirty="0"/>
          </a:p>
          <a:p>
            <a:pPr marL="0" indent="0">
              <a:lnSpc>
                <a:spcPct val="80000"/>
              </a:lnSpc>
              <a:buClrTx/>
              <a:buSzPct val="100000"/>
              <a:buNone/>
            </a:pPr>
            <a:endParaRPr lang="en-US" sz="2400" dirty="0"/>
          </a:p>
        </p:txBody>
      </p:sp>
      <p:sp>
        <p:nvSpPr>
          <p:cNvPr id="7" name="Title 1"/>
          <p:cNvSpPr txBox="1">
            <a:spLocks/>
          </p:cNvSpPr>
          <p:nvPr/>
        </p:nvSpPr>
        <p:spPr bwMode="auto">
          <a:xfrm>
            <a:off x="304800" y="76200"/>
            <a:ext cx="7924799"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smtClean="0">
                <a:solidFill>
                  <a:srgbClr val="F58466"/>
                </a:solidFill>
                <a:latin typeface="Goudy Old Style" pitchFamily="18" charset="0"/>
              </a:rPr>
              <a:t>ACOG Executive Summary on Hypertension In Pregnancy, Nov 2013 </a:t>
            </a:r>
            <a:endParaRPr lang="en-US" sz="3600" b="1" dirty="0">
              <a:solidFill>
                <a:srgbClr val="F58466"/>
              </a:solidFill>
              <a:latin typeface="Goudy Old Style" pitchFamily="18" charset="0"/>
            </a:endParaRPr>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80193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4800" b="1" dirty="0">
                <a:solidFill>
                  <a:srgbClr val="F58466"/>
                </a:solidFill>
                <a:latin typeface="Goudy Old Style" pitchFamily="18" charset="0"/>
              </a:rPr>
              <a:t>Terminology</a:t>
            </a:r>
          </a:p>
        </p:txBody>
      </p:sp>
      <p:sp>
        <p:nvSpPr>
          <p:cNvPr id="6" name="Text Placeholder 5"/>
          <p:cNvSpPr>
            <a:spLocks noGrp="1"/>
          </p:cNvSpPr>
          <p:nvPr>
            <p:ph type="body" idx="1"/>
          </p:nvPr>
        </p:nvSpPr>
        <p:spPr/>
        <p:txBody>
          <a:bodyPr/>
          <a:lstStyle/>
          <a:p>
            <a:r>
              <a:rPr lang="en-US" dirty="0"/>
              <a:t>Previous	</a:t>
            </a:r>
          </a:p>
        </p:txBody>
      </p:sp>
      <p:sp>
        <p:nvSpPr>
          <p:cNvPr id="7" name="Content Placeholder 6"/>
          <p:cNvSpPr>
            <a:spLocks noGrp="1"/>
          </p:cNvSpPr>
          <p:nvPr>
            <p:ph sz="half" idx="2"/>
          </p:nvPr>
        </p:nvSpPr>
        <p:spPr/>
        <p:txBody>
          <a:bodyPr/>
          <a:lstStyle/>
          <a:p>
            <a:pPr>
              <a:buClr>
                <a:srgbClr val="F58466"/>
              </a:buClr>
            </a:pPr>
            <a:r>
              <a:rPr lang="en-US" dirty="0"/>
              <a:t>Pregnancy Induced Hypertension (PIH)</a:t>
            </a:r>
          </a:p>
          <a:p>
            <a:pPr>
              <a:buClr>
                <a:srgbClr val="F58466"/>
              </a:buClr>
            </a:pPr>
            <a:r>
              <a:rPr lang="en-US" dirty="0"/>
              <a:t>Mild and Severe Preeclampsia		</a:t>
            </a:r>
          </a:p>
        </p:txBody>
      </p:sp>
      <p:sp>
        <p:nvSpPr>
          <p:cNvPr id="8" name="Text Placeholder 7"/>
          <p:cNvSpPr>
            <a:spLocks noGrp="1"/>
          </p:cNvSpPr>
          <p:nvPr>
            <p:ph type="body" sz="quarter" idx="3"/>
          </p:nvPr>
        </p:nvSpPr>
        <p:spPr/>
        <p:txBody>
          <a:bodyPr/>
          <a:lstStyle/>
          <a:p>
            <a:r>
              <a:rPr lang="en-US" dirty="0"/>
              <a:t>Present</a:t>
            </a:r>
          </a:p>
        </p:txBody>
      </p:sp>
      <p:sp>
        <p:nvSpPr>
          <p:cNvPr id="9" name="Content Placeholder 8"/>
          <p:cNvSpPr>
            <a:spLocks noGrp="1"/>
          </p:cNvSpPr>
          <p:nvPr>
            <p:ph sz="quarter" idx="4"/>
          </p:nvPr>
        </p:nvSpPr>
        <p:spPr/>
        <p:txBody>
          <a:bodyPr/>
          <a:lstStyle/>
          <a:p>
            <a:pPr>
              <a:buClr>
                <a:srgbClr val="F58466"/>
              </a:buClr>
            </a:pPr>
            <a:r>
              <a:rPr lang="en-US" dirty="0"/>
              <a:t>Hypertension in Pregnancy (HIP)</a:t>
            </a:r>
          </a:p>
          <a:p>
            <a:pPr>
              <a:buClr>
                <a:srgbClr val="F58466"/>
              </a:buClr>
            </a:pPr>
            <a:r>
              <a:rPr lang="en-US" dirty="0"/>
              <a:t>Preeclampsia with or without severe features</a:t>
            </a:r>
          </a:p>
        </p:txBody>
      </p:sp>
      <p:sp>
        <p:nvSpPr>
          <p:cNvPr id="11" name="Rectangle 10"/>
          <p:cNvSpPr/>
          <p:nvPr/>
        </p:nvSpPr>
        <p:spPr>
          <a:xfrm>
            <a:off x="914400" y="4267215"/>
            <a:ext cx="7086600" cy="1569660"/>
          </a:xfrm>
          <a:prstGeom prst="rect">
            <a:avLst/>
          </a:prstGeom>
          <a:solidFill>
            <a:srgbClr val="004990"/>
          </a:solidFill>
          <a:ln>
            <a:solidFill>
              <a:srgbClr val="FFB9AB"/>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0" lvl="0" indent="0" algn="just">
              <a:buNone/>
            </a:pPr>
            <a:r>
              <a:rPr lang="en-US" sz="2400" dirty="0"/>
              <a:t>Preeclampsia with onset </a:t>
            </a:r>
            <a:r>
              <a:rPr lang="en-US" sz="2400" b="1" dirty="0"/>
              <a:t>prior to 34 weeks </a:t>
            </a:r>
            <a:r>
              <a:rPr lang="en-US" sz="2400" dirty="0"/>
              <a:t>is most often </a:t>
            </a:r>
            <a:r>
              <a:rPr lang="en-US" sz="2400" b="1" dirty="0"/>
              <a:t>severe</a:t>
            </a:r>
            <a:r>
              <a:rPr lang="en-US" sz="2400" dirty="0"/>
              <a:t> and should be managed at a facility with appropriate resources for management of serious maternal</a:t>
            </a:r>
            <a:r>
              <a:rPr lang="en-US" sz="2400" b="1" dirty="0"/>
              <a:t> and </a:t>
            </a:r>
            <a:r>
              <a:rPr lang="en-US" sz="2400" dirty="0"/>
              <a:t>neonatal complications.</a:t>
            </a:r>
          </a:p>
        </p:txBody>
      </p:sp>
    </p:spTree>
    <p:extLst>
      <p:ext uri="{BB962C8B-B14F-4D97-AF65-F5344CB8AC3E}">
        <p14:creationId xmlns:p14="http://schemas.microsoft.com/office/powerpoint/2010/main" val="107768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58466"/>
                </a:solidFill>
                <a:latin typeface="Goudy Old Style" pitchFamily="18" charset="0"/>
              </a:rPr>
              <a:t>Proteinuria</a:t>
            </a:r>
          </a:p>
        </p:txBody>
      </p:sp>
      <p:sp>
        <p:nvSpPr>
          <p:cNvPr id="3" name="Content Placeholder 2"/>
          <p:cNvSpPr>
            <a:spLocks noGrp="1"/>
          </p:cNvSpPr>
          <p:nvPr>
            <p:ph idx="1"/>
          </p:nvPr>
        </p:nvSpPr>
        <p:spPr/>
        <p:txBody>
          <a:bodyPr/>
          <a:lstStyle/>
          <a:p>
            <a:pPr>
              <a:buClr>
                <a:srgbClr val="F58466"/>
              </a:buClr>
            </a:pPr>
            <a:r>
              <a:rPr lang="en-US" dirty="0"/>
              <a:t>300 mg in a 24 hour period or</a:t>
            </a:r>
          </a:p>
          <a:p>
            <a:pPr>
              <a:buClr>
                <a:srgbClr val="F58466"/>
              </a:buClr>
            </a:pPr>
            <a:r>
              <a:rPr lang="en-US" dirty="0"/>
              <a:t>Protein/</a:t>
            </a:r>
            <a:r>
              <a:rPr lang="en-US" dirty="0" err="1"/>
              <a:t>creatinine</a:t>
            </a:r>
            <a:r>
              <a:rPr lang="en-US" dirty="0"/>
              <a:t> </a:t>
            </a:r>
            <a:r>
              <a:rPr lang="en-US" dirty="0" smtClean="0"/>
              <a:t>ratio 0.3 </a:t>
            </a:r>
            <a:r>
              <a:rPr lang="en-US" dirty="0"/>
              <a:t>(mg/</a:t>
            </a:r>
            <a:r>
              <a:rPr lang="en-US" dirty="0" err="1"/>
              <a:t>dL</a:t>
            </a:r>
            <a:r>
              <a:rPr lang="en-US" dirty="0"/>
              <a:t>/mg/</a:t>
            </a:r>
            <a:r>
              <a:rPr lang="en-US" dirty="0" err="1"/>
              <a:t>dL</a:t>
            </a:r>
            <a:r>
              <a:rPr lang="en-US" dirty="0"/>
              <a:t>)</a:t>
            </a:r>
          </a:p>
          <a:p>
            <a:pPr>
              <a:buClr>
                <a:srgbClr val="F58466"/>
              </a:buClr>
            </a:pPr>
            <a:r>
              <a:rPr lang="en-US" dirty="0"/>
              <a:t>1+ or more proteinuria by dipstick if above are not available</a:t>
            </a:r>
          </a:p>
          <a:p>
            <a:pPr>
              <a:buClr>
                <a:srgbClr val="F58466"/>
              </a:buClr>
            </a:pPr>
            <a:r>
              <a:rPr lang="en-US" dirty="0" smtClean="0"/>
              <a:t>The </a:t>
            </a:r>
            <a:r>
              <a:rPr lang="en-US" dirty="0"/>
              <a:t>old 5 grams of protein has gone away . The amount of proteinuria does not correlate with outcome, or guide therapy </a:t>
            </a:r>
          </a:p>
        </p:txBody>
      </p:sp>
    </p:spTree>
    <p:extLst>
      <p:ext uri="{BB962C8B-B14F-4D97-AF65-F5344CB8AC3E}">
        <p14:creationId xmlns:p14="http://schemas.microsoft.com/office/powerpoint/2010/main" val="1163769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solidFill>
                  <a:srgbClr val="F58466"/>
                </a:solidFill>
                <a:latin typeface="Goudy Old Style" pitchFamily="18" charset="0"/>
              </a:rPr>
              <a:t>Delivery </a:t>
            </a:r>
            <a:r>
              <a:rPr lang="en-US" sz="4800" b="1" dirty="0">
                <a:solidFill>
                  <a:srgbClr val="F58466"/>
                </a:solidFill>
                <a:latin typeface="Goudy Old Style" pitchFamily="18" charset="0"/>
              </a:rPr>
              <a:t>M</a:t>
            </a:r>
            <a:r>
              <a:rPr lang="en-US" sz="4800" b="1" dirty="0" smtClean="0">
                <a:solidFill>
                  <a:srgbClr val="F58466"/>
                </a:solidFill>
                <a:latin typeface="Goudy Old Style" pitchFamily="18" charset="0"/>
              </a:rPr>
              <a:t>anagement</a:t>
            </a:r>
            <a:endParaRPr lang="en-US" sz="48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lvl="0">
              <a:buClr>
                <a:srgbClr val="F58466"/>
              </a:buClr>
            </a:pPr>
            <a:r>
              <a:rPr lang="en-US" dirty="0" smtClean="0"/>
              <a:t>Induction </a:t>
            </a:r>
            <a:r>
              <a:rPr lang="en-US" dirty="0"/>
              <a:t>of labor </a:t>
            </a:r>
            <a:r>
              <a:rPr lang="en-US" b="1" dirty="0"/>
              <a:t>at 37 weeks </a:t>
            </a:r>
            <a:r>
              <a:rPr lang="en-US" dirty="0"/>
              <a:t>is indicated for preeclampsia </a:t>
            </a:r>
            <a:r>
              <a:rPr lang="en-US" b="1" dirty="0"/>
              <a:t>and</a:t>
            </a:r>
            <a:r>
              <a:rPr lang="en-US" dirty="0"/>
              <a:t> gestational hypertension.</a:t>
            </a:r>
          </a:p>
          <a:p>
            <a:endParaRPr lang="en-US" dirty="0"/>
          </a:p>
        </p:txBody>
      </p:sp>
    </p:spTree>
    <p:extLst>
      <p:ext uri="{BB962C8B-B14F-4D97-AF65-F5344CB8AC3E}">
        <p14:creationId xmlns:p14="http://schemas.microsoft.com/office/powerpoint/2010/main" val="1866150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solidFill>
                  <a:srgbClr val="F58466"/>
                </a:solidFill>
                <a:latin typeface="Goudy Old Style" pitchFamily="18" charset="0"/>
              </a:rPr>
              <a:t>Postpartum Attention</a:t>
            </a:r>
            <a:endParaRPr lang="en-US" sz="48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lvl="0">
              <a:buClr>
                <a:srgbClr val="F58466"/>
              </a:buClr>
            </a:pPr>
            <a:r>
              <a:rPr lang="en-US" dirty="0" smtClean="0"/>
              <a:t>Patient </a:t>
            </a:r>
            <a:r>
              <a:rPr lang="en-US" dirty="0"/>
              <a:t>education for early </a:t>
            </a:r>
            <a:r>
              <a:rPr lang="en-US" dirty="0" smtClean="0"/>
              <a:t>detection of signs and symptoms of preeclampsia</a:t>
            </a:r>
            <a:r>
              <a:rPr lang="en-US" b="1" dirty="0" smtClean="0"/>
              <a:t> </a:t>
            </a:r>
            <a:r>
              <a:rPr lang="en-US" b="1" dirty="0"/>
              <a:t>during </a:t>
            </a:r>
            <a:r>
              <a:rPr lang="en-US" dirty="0"/>
              <a:t>and </a:t>
            </a:r>
            <a:r>
              <a:rPr lang="en-US" b="1" dirty="0"/>
              <a:t>after</a:t>
            </a:r>
            <a:r>
              <a:rPr lang="en-US" dirty="0"/>
              <a:t> pregnancy is </a:t>
            </a:r>
            <a:r>
              <a:rPr lang="en-US" dirty="0" smtClean="0"/>
              <a:t>important.</a:t>
            </a:r>
          </a:p>
          <a:p>
            <a:pPr lvl="0">
              <a:buClr>
                <a:srgbClr val="F58466"/>
              </a:buClr>
            </a:pPr>
            <a:r>
              <a:rPr lang="en-US" dirty="0" smtClean="0"/>
              <a:t>Long-term </a:t>
            </a:r>
            <a:r>
              <a:rPr lang="en-US" dirty="0"/>
              <a:t>health </a:t>
            </a:r>
            <a:r>
              <a:rPr lang="en-US" dirty="0" smtClean="0"/>
              <a:t>effects of preeclampsia, including increased risks of cardiovascular disorders, should </a:t>
            </a:r>
            <a:r>
              <a:rPr lang="en-US" dirty="0"/>
              <a:t>be discussed.</a:t>
            </a:r>
          </a:p>
          <a:p>
            <a:pPr marL="0" lvl="0" indent="0">
              <a:buNone/>
            </a:pPr>
            <a:endParaRPr lang="en-US" dirty="0"/>
          </a:p>
          <a:p>
            <a:pPr marL="0" indent="0">
              <a:lnSpc>
                <a:spcPct val="80000"/>
              </a:lnSpc>
              <a:buClrTx/>
              <a:buSzPct val="100000"/>
              <a:buNone/>
            </a:pPr>
            <a:endParaRPr lang="en-US" dirty="0"/>
          </a:p>
          <a:p>
            <a:pPr lvl="0"/>
            <a:endParaRPr lang="en-US" dirty="0"/>
          </a:p>
          <a:p>
            <a:endParaRPr lang="en-US" dirty="0"/>
          </a:p>
        </p:txBody>
      </p:sp>
    </p:spTree>
    <p:extLst>
      <p:ext uri="{BB962C8B-B14F-4D97-AF65-F5344CB8AC3E}">
        <p14:creationId xmlns:p14="http://schemas.microsoft.com/office/powerpoint/2010/main" val="1043731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b="1" dirty="0" smtClean="0">
                <a:solidFill>
                  <a:srgbClr val="F58466"/>
                </a:solidFill>
                <a:latin typeface="Goudy Old Style" pitchFamily="18" charset="0"/>
              </a:rPr>
              <a:t>Updated Classification of Hypertension in Pregnancy</a:t>
            </a:r>
            <a:endParaRPr lang="en-US" sz="4000" b="1" dirty="0">
              <a:solidFill>
                <a:srgbClr val="F58466"/>
              </a:solidFill>
              <a:latin typeface="Goudy Old Style"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6315572"/>
              </p:ext>
            </p:extLst>
          </p:nvPr>
        </p:nvGraphicFramePr>
        <p:xfrm>
          <a:off x="247652" y="1593130"/>
          <a:ext cx="8543925" cy="4392892"/>
        </p:xfrm>
        <a:graphic>
          <a:graphicData uri="http://schemas.openxmlformats.org/drawingml/2006/table">
            <a:tbl>
              <a:tblPr firstRow="1" firstCol="1" bandRow="1">
                <a:tableStyleId>{3B4B98B0-60AC-42C2-AFA5-B58CD77FA1E5}</a:tableStyleId>
              </a:tblPr>
              <a:tblGrid>
                <a:gridCol w="2338580"/>
                <a:gridCol w="6205345"/>
              </a:tblGrid>
              <a:tr h="395927">
                <a:tc gridSpan="2">
                  <a:txBody>
                    <a:bodyPr/>
                    <a:lstStyle/>
                    <a:p>
                      <a:pPr marL="0" marR="0">
                        <a:spcBef>
                          <a:spcPts val="0"/>
                        </a:spcBef>
                        <a:spcAft>
                          <a:spcPts val="0"/>
                        </a:spcAft>
                      </a:pPr>
                      <a:r>
                        <a:rPr lang="en-US" sz="2200" dirty="0">
                          <a:effectLst/>
                        </a:rPr>
                        <a:t>Chronic (Preexisting) Hypertension</a:t>
                      </a:r>
                      <a:endParaRPr lang="en-US" sz="2200" dirty="0">
                        <a:solidFill>
                          <a:schemeClr val="tx1"/>
                        </a:solidFill>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tc>
                <a:tc hMerge="1">
                  <a:txBody>
                    <a:bodyPr/>
                    <a:lstStyle/>
                    <a:p>
                      <a:endParaRPr lang="en-US"/>
                    </a:p>
                  </a:txBody>
                  <a:tcPr/>
                </a:tc>
              </a:tr>
              <a:tr h="1018094">
                <a:tc>
                  <a:txBody>
                    <a:bodyPr/>
                    <a:lstStyle/>
                    <a:p>
                      <a:pPr marL="0" marR="0">
                        <a:spcBef>
                          <a:spcPts val="0"/>
                        </a:spcBef>
                        <a:spcAft>
                          <a:spcPts val="0"/>
                        </a:spcAft>
                      </a:pPr>
                      <a:r>
                        <a:rPr lang="en-US" sz="2000" dirty="0">
                          <a:effectLst/>
                        </a:rPr>
                        <a:t>Abnormal blood pressure predating pregnancy or before 20 weeks gestation</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2000" dirty="0" smtClean="0">
                          <a:effectLst/>
                        </a:rPr>
                        <a:t>Hypertension that </a:t>
                      </a:r>
                      <a:r>
                        <a:rPr lang="en-US" sz="2000" dirty="0">
                          <a:effectLst/>
                        </a:rPr>
                        <a:t>predated the pregnancy</a:t>
                      </a:r>
                    </a:p>
                    <a:p>
                      <a:pPr marL="342900" marR="0" lvl="0" indent="-342900">
                        <a:spcBef>
                          <a:spcPts val="0"/>
                        </a:spcBef>
                        <a:spcAft>
                          <a:spcPts val="0"/>
                        </a:spcAft>
                        <a:buClr>
                          <a:srgbClr val="F58466"/>
                        </a:buClr>
                        <a:buFont typeface="Symbol" panose="05050102010706020507" pitchFamily="18" charset="2"/>
                        <a:buChar char=""/>
                      </a:pPr>
                      <a:r>
                        <a:rPr lang="en-US" sz="2000" dirty="0" smtClean="0">
                          <a:effectLst/>
                        </a:rPr>
                        <a:t>Hypertension that </a:t>
                      </a:r>
                      <a:r>
                        <a:rPr lang="en-US" sz="2000" dirty="0">
                          <a:effectLst/>
                        </a:rPr>
                        <a:t>develops before 20 weeks gestation and first trimester blood pressures are not known</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r>
              <a:tr h="339365">
                <a:tc gridSpan="2">
                  <a:txBody>
                    <a:bodyPr/>
                    <a:lstStyle/>
                    <a:p>
                      <a:pPr marL="0" marR="0">
                        <a:spcBef>
                          <a:spcPts val="0"/>
                        </a:spcBef>
                        <a:spcAft>
                          <a:spcPts val="0"/>
                        </a:spcAft>
                      </a:pPr>
                      <a:r>
                        <a:rPr lang="en-US" sz="2200" dirty="0">
                          <a:effectLst/>
                        </a:rPr>
                        <a:t>Gestational Hypertension</a:t>
                      </a:r>
                      <a:endParaRPr lang="en-US" sz="2200" dirty="0">
                        <a:solidFill>
                          <a:schemeClr val="tx1"/>
                        </a:solidFill>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hMerge="1">
                  <a:txBody>
                    <a:bodyPr/>
                    <a:lstStyle/>
                    <a:p>
                      <a:endParaRPr lang="en-US"/>
                    </a:p>
                  </a:txBody>
                  <a:tcPr/>
                </a:tc>
              </a:tr>
              <a:tr h="2375554">
                <a:tc>
                  <a:txBody>
                    <a:bodyPr/>
                    <a:lstStyle/>
                    <a:p>
                      <a:pPr marL="0" marR="0">
                        <a:spcBef>
                          <a:spcPts val="0"/>
                        </a:spcBef>
                        <a:spcAft>
                          <a:spcPts val="0"/>
                        </a:spcAft>
                      </a:pPr>
                      <a:r>
                        <a:rPr lang="en-US" sz="2000" dirty="0">
                          <a:effectLst/>
                        </a:rPr>
                        <a:t>Abnormal blood pressure first developing in pregnancy</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2000" dirty="0" smtClean="0">
                          <a:effectLst/>
                        </a:rPr>
                        <a:t>Hypertension that </a:t>
                      </a:r>
                      <a:r>
                        <a:rPr lang="en-US" sz="2000" dirty="0">
                          <a:effectLst/>
                        </a:rPr>
                        <a:t>develops after 20 weeks gestation in a woman with previously normal blood pressure</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At least two measurements taken 4 or more hours apart</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If </a:t>
                      </a:r>
                      <a:r>
                        <a:rPr lang="en-US" sz="2000" dirty="0" smtClean="0">
                          <a:effectLst/>
                        </a:rPr>
                        <a:t>hypertension occurs </a:t>
                      </a:r>
                      <a:r>
                        <a:rPr lang="en-US" sz="2000" dirty="0">
                          <a:effectLst/>
                        </a:rPr>
                        <a:t>before 20 weeks gestation and first trimester blood pressure measurements are normal, then consider early onset gestational hypertension</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Rule out preeclampsia</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tc>
              </a:tr>
            </a:tbl>
          </a:graphicData>
        </a:graphic>
      </p:graphicFrame>
    </p:spTree>
    <p:extLst>
      <p:ext uri="{BB962C8B-B14F-4D97-AF65-F5344CB8AC3E}">
        <p14:creationId xmlns:p14="http://schemas.microsoft.com/office/powerpoint/2010/main" val="2722247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08321887"/>
              </p:ext>
            </p:extLst>
          </p:nvPr>
        </p:nvGraphicFramePr>
        <p:xfrm>
          <a:off x="280447" y="957478"/>
          <a:ext cx="8540808" cy="5760720"/>
        </p:xfrm>
        <a:graphic>
          <a:graphicData uri="http://schemas.openxmlformats.org/drawingml/2006/table">
            <a:tbl>
              <a:tblPr firstRow="1" firstCol="1" bandRow="1">
                <a:tableStyleId>{3B4B98B0-60AC-42C2-AFA5-B58CD77FA1E5}</a:tableStyleId>
              </a:tblPr>
              <a:tblGrid>
                <a:gridCol w="1844733">
                  <a:extLst>
                    <a:ext uri="{9D8B030D-6E8A-4147-A177-3AD203B41FA5}">
                      <a16:colId xmlns:a16="http://schemas.microsoft.com/office/drawing/2014/main" xmlns="" val="20000"/>
                    </a:ext>
                  </a:extLst>
                </a:gridCol>
                <a:gridCol w="6696075">
                  <a:extLst>
                    <a:ext uri="{9D8B030D-6E8A-4147-A177-3AD203B41FA5}">
                      <a16:colId xmlns:a16="http://schemas.microsoft.com/office/drawing/2014/main" xmlns="" val="20001"/>
                    </a:ext>
                  </a:extLst>
                </a:gridCol>
              </a:tblGrid>
              <a:tr h="348175">
                <a:tc gridSpan="2">
                  <a:txBody>
                    <a:bodyPr/>
                    <a:lstStyle/>
                    <a:p>
                      <a:pPr marL="0" marR="0">
                        <a:spcBef>
                          <a:spcPts val="0"/>
                        </a:spcBef>
                        <a:spcAft>
                          <a:spcPts val="0"/>
                        </a:spcAft>
                      </a:pPr>
                      <a:r>
                        <a:rPr lang="en-US" sz="2200" dirty="0">
                          <a:effectLst/>
                        </a:rPr>
                        <a:t>Preeclampsia</a:t>
                      </a:r>
                      <a:endParaRPr lang="en-US" sz="2200" dirty="0">
                        <a:solidFill>
                          <a:schemeClr val="tx1"/>
                        </a:solidFill>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tc>
                <a:tc hMerge="1">
                  <a:txBody>
                    <a:bodyPr/>
                    <a:lstStyle/>
                    <a:p>
                      <a:endParaRPr lang="en-US"/>
                    </a:p>
                  </a:txBody>
                  <a:tcPr/>
                </a:tc>
                <a:extLst>
                  <a:ext uri="{0D108BD9-81ED-4DB2-BD59-A6C34878D82A}">
                    <a16:rowId xmlns:a16="http://schemas.microsoft.com/office/drawing/2014/main" xmlns="" val="10000"/>
                  </a:ext>
                </a:extLst>
              </a:tr>
              <a:tr h="1709225">
                <a:tc>
                  <a:txBody>
                    <a:bodyPr/>
                    <a:lstStyle/>
                    <a:p>
                      <a:pPr marL="0" marR="0">
                        <a:spcBef>
                          <a:spcPts val="0"/>
                        </a:spcBef>
                        <a:spcAft>
                          <a:spcPts val="0"/>
                        </a:spcAft>
                      </a:pPr>
                      <a:r>
                        <a:rPr lang="en-US" sz="1800" dirty="0">
                          <a:effectLst/>
                        </a:rPr>
                        <a:t>Abnormal blood pressure as described in gestational hypertension plus proteinuria</a:t>
                      </a:r>
                      <a:endParaRPr lang="en-US" sz="18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1800" dirty="0">
                          <a:effectLst/>
                        </a:rPr>
                        <a:t>Greater than 300 mg total protein in a 24 hour collection</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Random urine protein (mg/</a:t>
                      </a:r>
                      <a:r>
                        <a:rPr lang="en-US" sz="1800" dirty="0" err="1">
                          <a:effectLst/>
                        </a:rPr>
                        <a:t>dL</a:t>
                      </a:r>
                      <a:r>
                        <a:rPr lang="en-US" sz="1800" dirty="0">
                          <a:effectLst/>
                        </a:rPr>
                        <a:t>) to creatinine (mg/</a:t>
                      </a:r>
                      <a:r>
                        <a:rPr lang="en-US" sz="1800" dirty="0" err="1">
                          <a:effectLst/>
                        </a:rPr>
                        <a:t>dL</a:t>
                      </a:r>
                      <a:r>
                        <a:rPr lang="en-US" sz="1800" dirty="0">
                          <a:effectLst/>
                        </a:rPr>
                        <a:t>) ratio of 0.3</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1+ protein on urine dipstick if above quantifiable measures not available</a:t>
                      </a:r>
                      <a:endParaRPr lang="en-US" sz="18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extLst>
                  <a:ext uri="{0D108BD9-81ED-4DB2-BD59-A6C34878D82A}">
                    <a16:rowId xmlns:a16="http://schemas.microsoft.com/office/drawing/2014/main" xmlns="" val="10001"/>
                  </a:ext>
                </a:extLst>
              </a:tr>
              <a:tr h="3703320">
                <a:tc>
                  <a:txBody>
                    <a:bodyPr/>
                    <a:lstStyle/>
                    <a:p>
                      <a:pPr marL="0" marR="0">
                        <a:spcBef>
                          <a:spcPts val="0"/>
                        </a:spcBef>
                        <a:spcAft>
                          <a:spcPts val="0"/>
                        </a:spcAft>
                      </a:pPr>
                      <a:r>
                        <a:rPr lang="en-US" sz="1800" dirty="0">
                          <a:effectLst/>
                        </a:rPr>
                        <a:t>Severe features for gestational hypertension and preeclampsia</a:t>
                      </a:r>
                      <a:r>
                        <a:rPr lang="en-US" sz="1800" baseline="30000" dirty="0">
                          <a:effectLst/>
                        </a:rPr>
                        <a:t>*</a:t>
                      </a:r>
                      <a:endParaRPr lang="en-US" sz="18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1800" dirty="0">
                          <a:effectLst/>
                        </a:rPr>
                        <a:t>Systolic blood pressure greater than 160 mm Hg or diastolic blood pressure greater than 110 mm Hg (check blood pressure within 15 minutes to confirm since persistent elevation greater than 160 mm Hg or 110 mm Hg is a hypertensive emergency)</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CNS symptoms (generalized tonic </a:t>
                      </a:r>
                      <a:r>
                        <a:rPr lang="en-US" sz="1800" dirty="0" err="1">
                          <a:effectLst/>
                        </a:rPr>
                        <a:t>clonic</a:t>
                      </a:r>
                      <a:r>
                        <a:rPr lang="en-US" sz="1800" dirty="0">
                          <a:effectLst/>
                        </a:rPr>
                        <a:t> seizure, headache or visual disturbances)</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Pulmonary edema</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Platelet count less than 100,000/microliter</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Elevation serum transaminases more than 2 times over baseline or ALT greater than 70</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Serum creatinine level greater than 1.1 mg/</a:t>
                      </a:r>
                      <a:r>
                        <a:rPr lang="en-US" sz="1800" dirty="0" err="1">
                          <a:effectLst/>
                        </a:rPr>
                        <a:t>dL</a:t>
                      </a:r>
                      <a:r>
                        <a:rPr lang="en-US" sz="1800" dirty="0">
                          <a:effectLst/>
                        </a:rPr>
                        <a:t> or doubling of serum creatinine</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HELLP syndrome</a:t>
                      </a:r>
                      <a:endParaRPr lang="en-US" sz="18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extLst>
                  <a:ext uri="{0D108BD9-81ED-4DB2-BD59-A6C34878D82A}">
                    <a16:rowId xmlns:a16="http://schemas.microsoft.com/office/drawing/2014/main" xmlns="" val="10002"/>
                  </a:ext>
                </a:extLst>
              </a:tr>
            </a:tbl>
          </a:graphicData>
        </a:graphic>
      </p:graphicFrame>
      <p:sp>
        <p:nvSpPr>
          <p:cNvPr id="6" name="Title 1"/>
          <p:cNvSpPr>
            <a:spLocks noGrp="1"/>
          </p:cNvSpPr>
          <p:nvPr>
            <p:ph type="title"/>
          </p:nvPr>
        </p:nvSpPr>
        <p:spPr>
          <a:xfrm>
            <a:off x="457200" y="-152400"/>
            <a:ext cx="8229600" cy="1143000"/>
          </a:xfrm>
        </p:spPr>
        <p:txBody>
          <a:bodyPr>
            <a:noAutofit/>
          </a:bodyPr>
          <a:lstStyle/>
          <a:p>
            <a:pPr algn="l"/>
            <a:r>
              <a:rPr lang="en-US" sz="2800" b="1" dirty="0" smtClean="0">
                <a:solidFill>
                  <a:srgbClr val="F58466"/>
                </a:solidFill>
                <a:latin typeface="Goudy Old Style" pitchFamily="18" charset="0"/>
              </a:rPr>
              <a:t>Updated Classification of </a:t>
            </a:r>
            <a:br>
              <a:rPr lang="en-US" sz="2800" b="1" dirty="0" smtClean="0">
                <a:solidFill>
                  <a:srgbClr val="F58466"/>
                </a:solidFill>
                <a:latin typeface="Goudy Old Style" pitchFamily="18" charset="0"/>
              </a:rPr>
            </a:br>
            <a:r>
              <a:rPr lang="en-US" sz="2800" b="1" dirty="0" smtClean="0">
                <a:solidFill>
                  <a:srgbClr val="F58466"/>
                </a:solidFill>
                <a:latin typeface="Goudy Old Style" pitchFamily="18" charset="0"/>
              </a:rPr>
              <a:t>Hypertension in Pregnancy</a:t>
            </a:r>
            <a:endParaRPr lang="en-US" sz="2800" b="1" dirty="0">
              <a:solidFill>
                <a:srgbClr val="F58466"/>
              </a:solidFill>
              <a:latin typeface="Goudy Old Style" pitchFamily="18" charset="0"/>
            </a:endParaRPr>
          </a:p>
        </p:txBody>
      </p:sp>
    </p:spTree>
    <p:extLst>
      <p:ext uri="{BB962C8B-B14F-4D97-AF65-F5344CB8AC3E}">
        <p14:creationId xmlns:p14="http://schemas.microsoft.com/office/powerpoint/2010/main" val="2777409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228600" y="76200"/>
            <a:ext cx="8153400" cy="9906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Background</a:t>
            </a:r>
          </a:p>
        </p:txBody>
      </p:sp>
      <p:sp>
        <p:nvSpPr>
          <p:cNvPr id="233" name="Shape 233"/>
          <p:cNvSpPr txBox="1">
            <a:spLocks noGrp="1"/>
          </p:cNvSpPr>
          <p:nvPr>
            <p:ph type="body" idx="1"/>
          </p:nvPr>
        </p:nvSpPr>
        <p:spPr>
          <a:xfrm>
            <a:off x="228600" y="990600"/>
            <a:ext cx="8763000" cy="5334000"/>
          </a:xfrm>
        </p:spPr>
        <p:txBody>
          <a:bodyPr lIns="91425" tIns="45700" rIns="91425" bIns="45700">
            <a:noAutofit/>
          </a:bodyPr>
          <a:lstStyle/>
          <a:p>
            <a:pPr eaLnBrk="1" hangingPunct="1">
              <a:buClr>
                <a:srgbClr val="F58466"/>
              </a:buClr>
              <a:buSzPct val="100000"/>
              <a:defRPr/>
            </a:pPr>
            <a:r>
              <a:rPr lang="en-US" dirty="0"/>
              <a:t>Worldwide and in the United States, hypertension is one leading cause of pregnancy-related deaths (PRDs) before, during, or after delivery.</a:t>
            </a:r>
          </a:p>
          <a:p>
            <a:pPr eaLnBrk="1" hangingPunct="1">
              <a:buClr>
                <a:srgbClr val="F58466"/>
              </a:buClr>
              <a:buSzPct val="100000"/>
              <a:defRPr/>
            </a:pPr>
            <a:r>
              <a:rPr lang="en-US" dirty="0" smtClean="0"/>
              <a:t>Reports </a:t>
            </a:r>
            <a:r>
              <a:rPr lang="en-US" dirty="0"/>
              <a:t>from North Carolina and California state that maternal deaths due to hypertension had significant prevention opportunities. (Berg, C. et al., 2005 &amp; California Department of Public Health, 2011)</a:t>
            </a:r>
          </a:p>
          <a:p>
            <a:pPr marL="915987" lvl="1" indent="-457200">
              <a:buClr>
                <a:srgbClr val="004990"/>
              </a:buClr>
              <a:buSzPct val="70000"/>
              <a:defRPr/>
            </a:pPr>
            <a:endParaRPr lang="en-US"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9832653"/>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24622511"/>
              </p:ext>
            </p:extLst>
          </p:nvPr>
        </p:nvGraphicFramePr>
        <p:xfrm>
          <a:off x="280447" y="1216058"/>
          <a:ext cx="8540808" cy="4901938"/>
        </p:xfrm>
        <a:graphic>
          <a:graphicData uri="http://schemas.openxmlformats.org/drawingml/2006/table">
            <a:tbl>
              <a:tblPr firstRow="1" firstCol="1" bandRow="1">
                <a:tableStyleId>{3B4B98B0-60AC-42C2-AFA5-B58CD77FA1E5}</a:tableStyleId>
              </a:tblPr>
              <a:tblGrid>
                <a:gridCol w="1844733">
                  <a:extLst>
                    <a:ext uri="{9D8B030D-6E8A-4147-A177-3AD203B41FA5}">
                      <a16:colId xmlns:a16="http://schemas.microsoft.com/office/drawing/2014/main" xmlns="" val="20000"/>
                    </a:ext>
                  </a:extLst>
                </a:gridCol>
                <a:gridCol w="6696075">
                  <a:extLst>
                    <a:ext uri="{9D8B030D-6E8A-4147-A177-3AD203B41FA5}">
                      <a16:colId xmlns:a16="http://schemas.microsoft.com/office/drawing/2014/main" xmlns="" val="20001"/>
                    </a:ext>
                  </a:extLst>
                </a:gridCol>
              </a:tblGrid>
              <a:tr h="443790">
                <a:tc gridSpan="2">
                  <a:txBody>
                    <a:bodyPr/>
                    <a:lstStyle/>
                    <a:p>
                      <a:pPr marL="0" marR="0">
                        <a:spcBef>
                          <a:spcPts val="0"/>
                        </a:spcBef>
                        <a:spcAft>
                          <a:spcPts val="0"/>
                        </a:spcAft>
                      </a:pPr>
                      <a:r>
                        <a:rPr lang="en-US" sz="2200" dirty="0">
                          <a:effectLst/>
                        </a:rPr>
                        <a:t>Superimposed preeclampsia</a:t>
                      </a:r>
                      <a:endParaRPr lang="en-US" sz="2200" dirty="0">
                        <a:solidFill>
                          <a:schemeClr val="tx1"/>
                        </a:solidFill>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hMerge="1">
                  <a:txBody>
                    <a:bodyPr/>
                    <a:lstStyle/>
                    <a:p>
                      <a:endParaRPr lang="en-US"/>
                    </a:p>
                  </a:txBody>
                  <a:tcPr/>
                </a:tc>
                <a:extLst>
                  <a:ext uri="{0D108BD9-81ED-4DB2-BD59-A6C34878D82A}">
                    <a16:rowId xmlns:a16="http://schemas.microsoft.com/office/drawing/2014/main" xmlns="" val="10000"/>
                  </a:ext>
                </a:extLst>
              </a:tr>
              <a:tr h="1775159">
                <a:tc>
                  <a:txBody>
                    <a:bodyPr/>
                    <a:lstStyle/>
                    <a:p>
                      <a:pPr marL="0" marR="0">
                        <a:spcBef>
                          <a:spcPts val="0"/>
                        </a:spcBef>
                        <a:spcAft>
                          <a:spcPts val="0"/>
                        </a:spcAft>
                      </a:pPr>
                      <a:r>
                        <a:rPr lang="en-US" sz="2000" dirty="0">
                          <a:effectLst/>
                        </a:rPr>
                        <a:t>Chronic hypertension with the development of preeclampsia</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2000" dirty="0">
                          <a:effectLst/>
                        </a:rPr>
                        <a:t>Sudden increase in blood pressure that was previously controlled requiring escalation of blood pressure medication</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New onset proteinuria or sudden increase in proteinuria</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Development of any of the criteria listed under “severe features”</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extLst>
                  <a:ext uri="{0D108BD9-81ED-4DB2-BD59-A6C34878D82A}">
                    <a16:rowId xmlns:a16="http://schemas.microsoft.com/office/drawing/2014/main" xmlns="" val="10001"/>
                  </a:ext>
                </a:extLst>
              </a:tr>
              <a:tr h="443790">
                <a:tc gridSpan="2">
                  <a:txBody>
                    <a:bodyPr/>
                    <a:lstStyle/>
                    <a:p>
                      <a:pPr marL="0" marR="0">
                        <a:spcBef>
                          <a:spcPts val="0"/>
                        </a:spcBef>
                        <a:spcAft>
                          <a:spcPts val="0"/>
                        </a:spcAft>
                      </a:pPr>
                      <a:r>
                        <a:rPr lang="en-US" sz="2200" dirty="0">
                          <a:effectLst/>
                        </a:rPr>
                        <a:t>Postpartum Hypertension</a:t>
                      </a:r>
                      <a:endParaRPr lang="en-US" sz="2200" dirty="0">
                        <a:solidFill>
                          <a:schemeClr val="tx1"/>
                        </a:solidFill>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hMerge="1">
                  <a:txBody>
                    <a:bodyPr/>
                    <a:lstStyle/>
                    <a:p>
                      <a:endParaRPr lang="en-US"/>
                    </a:p>
                  </a:txBody>
                  <a:tcPr/>
                </a:tc>
                <a:extLst>
                  <a:ext uri="{0D108BD9-81ED-4DB2-BD59-A6C34878D82A}">
                    <a16:rowId xmlns:a16="http://schemas.microsoft.com/office/drawing/2014/main" xmlns="" val="10002"/>
                  </a:ext>
                </a:extLst>
              </a:tr>
              <a:tr h="2239199">
                <a:tc>
                  <a:txBody>
                    <a:bodyPr/>
                    <a:lstStyle/>
                    <a:p>
                      <a:pPr marL="0" marR="0">
                        <a:spcBef>
                          <a:spcPts val="0"/>
                        </a:spcBef>
                        <a:spcAft>
                          <a:spcPts val="0"/>
                        </a:spcAft>
                      </a:pPr>
                      <a:r>
                        <a:rPr lang="en-US" sz="2000" dirty="0">
                          <a:effectLst/>
                        </a:rPr>
                        <a:t>New onset condition </a:t>
                      </a:r>
                    </a:p>
                    <a:p>
                      <a:pPr marL="0" marR="0">
                        <a:spcBef>
                          <a:spcPts val="0"/>
                        </a:spcBef>
                        <a:spcAft>
                          <a:spcPts val="0"/>
                        </a:spcAft>
                      </a:pPr>
                      <a:r>
                        <a:rPr lang="en-US" sz="2000" dirty="0">
                          <a:effectLst/>
                        </a:rPr>
                        <a:t>OR</a:t>
                      </a:r>
                    </a:p>
                    <a:p>
                      <a:pPr marL="0" marR="0">
                        <a:spcBef>
                          <a:spcPts val="0"/>
                        </a:spcBef>
                        <a:spcAft>
                          <a:spcPts val="0"/>
                        </a:spcAft>
                      </a:pPr>
                      <a:r>
                        <a:rPr lang="en-US" sz="2000" dirty="0">
                          <a:effectLst/>
                        </a:rPr>
                        <a:t>Secondary to persistent hypertension </a:t>
                      </a: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2000" dirty="0">
                          <a:effectLst/>
                        </a:rPr>
                        <a:t>BP increases again 3-6 days postpartum</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Symptoms of preeclampsia or </a:t>
                      </a:r>
                      <a:r>
                        <a:rPr lang="en-US" sz="2000" dirty="0" err="1">
                          <a:effectLst/>
                        </a:rPr>
                        <a:t>eclampsia</a:t>
                      </a:r>
                      <a:r>
                        <a:rPr lang="en-US" sz="2000" dirty="0">
                          <a:effectLst/>
                        </a:rPr>
                        <a:t>, including stroke</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Can develop up to 4-6 weeks postpartum</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extLst>
                  <a:ext uri="{0D108BD9-81ED-4DB2-BD59-A6C34878D82A}">
                    <a16:rowId xmlns:a16="http://schemas.microsoft.com/office/drawing/2014/main" xmlns="" val="10003"/>
                  </a:ext>
                </a:extLst>
              </a:tr>
            </a:tbl>
          </a:graphicData>
        </a:graphic>
      </p:graphicFrame>
      <p:sp>
        <p:nvSpPr>
          <p:cNvPr id="6" name="Title 1"/>
          <p:cNvSpPr>
            <a:spLocks noGrp="1"/>
          </p:cNvSpPr>
          <p:nvPr>
            <p:ph type="title"/>
          </p:nvPr>
        </p:nvSpPr>
        <p:spPr>
          <a:xfrm>
            <a:off x="457200" y="76200"/>
            <a:ext cx="8229600" cy="1143000"/>
          </a:xfrm>
        </p:spPr>
        <p:txBody>
          <a:bodyPr>
            <a:noAutofit/>
          </a:bodyPr>
          <a:lstStyle/>
          <a:p>
            <a:pPr algn="l"/>
            <a:r>
              <a:rPr lang="en-US" sz="3200" b="1" dirty="0">
                <a:solidFill>
                  <a:srgbClr val="F58466"/>
                </a:solidFill>
                <a:latin typeface="Goudy Old Style" pitchFamily="18" charset="0"/>
              </a:rPr>
              <a:t>Updated Classification of </a:t>
            </a:r>
            <a:br>
              <a:rPr lang="en-US" sz="3200" b="1" dirty="0">
                <a:solidFill>
                  <a:srgbClr val="F58466"/>
                </a:solidFill>
                <a:latin typeface="Goudy Old Style" pitchFamily="18" charset="0"/>
              </a:rPr>
            </a:br>
            <a:r>
              <a:rPr lang="en-US" sz="3200" b="1" dirty="0">
                <a:solidFill>
                  <a:srgbClr val="F58466"/>
                </a:solidFill>
                <a:latin typeface="Goudy Old Style" pitchFamily="18" charset="0"/>
              </a:rPr>
              <a:t>Hypertension in Pregnancy</a:t>
            </a:r>
            <a:endParaRPr lang="en-US" b="1" dirty="0">
              <a:solidFill>
                <a:srgbClr val="F58466"/>
              </a:solidFill>
              <a:latin typeface="Goudy Old Style" pitchFamily="18" charset="0"/>
            </a:endParaRPr>
          </a:p>
        </p:txBody>
      </p:sp>
    </p:spTree>
    <p:extLst>
      <p:ext uri="{BB962C8B-B14F-4D97-AF65-F5344CB8AC3E}">
        <p14:creationId xmlns:p14="http://schemas.microsoft.com/office/powerpoint/2010/main" val="2983840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58466"/>
                </a:solidFill>
                <a:latin typeface="Goudy Old Style" pitchFamily="18" charset="0"/>
              </a:rPr>
              <a:t>Hospital Protocols, </a:t>
            </a:r>
            <a:br>
              <a:rPr lang="en-US" b="1" dirty="0">
                <a:solidFill>
                  <a:srgbClr val="F58466"/>
                </a:solidFill>
                <a:latin typeface="Goudy Old Style" pitchFamily="18" charset="0"/>
              </a:rPr>
            </a:br>
            <a:r>
              <a:rPr lang="en-US" b="1" dirty="0" smtClean="0">
                <a:solidFill>
                  <a:srgbClr val="F58466"/>
                </a:solidFill>
                <a:latin typeface="Goudy Old Style" pitchFamily="18" charset="0"/>
              </a:rPr>
              <a:t>Algorithms</a:t>
            </a:r>
            <a:r>
              <a:rPr lang="en-US" b="1" dirty="0">
                <a:solidFill>
                  <a:srgbClr val="F58466"/>
                </a:solidFill>
                <a:latin typeface="Goudy Old Style" pitchFamily="18" charset="0"/>
              </a:rPr>
              <a:t>, Order sets</a:t>
            </a:r>
          </a:p>
        </p:txBody>
      </p:sp>
      <p:sp>
        <p:nvSpPr>
          <p:cNvPr id="5" name="Content Placeholder 2"/>
          <p:cNvSpPr txBox="1">
            <a:spLocks/>
          </p:cNvSpPr>
          <p:nvPr/>
        </p:nvSpPr>
        <p:spPr>
          <a:xfrm>
            <a:off x="609600" y="1524000"/>
            <a:ext cx="8077200" cy="46021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Tx/>
              <a:buNone/>
            </a:pPr>
            <a:r>
              <a:rPr lang="en-US" b="1" dirty="0">
                <a:latin typeface="+mj-lt"/>
              </a:rPr>
              <a:t>Facility-wide standard protocols with checklists and escalation policies for management and treatment of:</a:t>
            </a:r>
          </a:p>
          <a:p>
            <a:pPr fontAlgn="auto">
              <a:spcAft>
                <a:spcPts val="0"/>
              </a:spcAft>
              <a:buClr>
                <a:srgbClr val="F58466"/>
              </a:buClr>
              <a:buFont typeface="Arial" panose="020B0604020202020204" pitchFamily="34" charset="0"/>
              <a:buChar char="•"/>
            </a:pPr>
            <a:r>
              <a:rPr lang="en-US" dirty="0" smtClean="0">
                <a:latin typeface="+mj-lt"/>
              </a:rPr>
              <a:t>Severe range hypertension (ACOG treatment algorithms for IV therapy as soon as possible)</a:t>
            </a:r>
            <a:endParaRPr lang="en-US" dirty="0">
              <a:latin typeface="+mj-lt"/>
            </a:endParaRPr>
          </a:p>
          <a:p>
            <a:pPr fontAlgn="auto">
              <a:spcAft>
                <a:spcPts val="0"/>
              </a:spcAft>
              <a:buClr>
                <a:srgbClr val="F58466"/>
              </a:buClr>
              <a:buFont typeface="Arial" panose="020B0604020202020204" pitchFamily="34" charset="0"/>
              <a:buChar char="•"/>
            </a:pPr>
            <a:r>
              <a:rPr lang="en-US" dirty="0">
                <a:latin typeface="+mj-lt"/>
              </a:rPr>
              <a:t>E</a:t>
            </a:r>
            <a:r>
              <a:rPr lang="en-US" dirty="0" smtClean="0">
                <a:latin typeface="+mj-lt"/>
              </a:rPr>
              <a:t>clampsia</a:t>
            </a:r>
            <a:r>
              <a:rPr lang="en-US" dirty="0">
                <a:latin typeface="+mj-lt"/>
              </a:rPr>
              <a:t>, seizure prophylaxis, and mag over-dosage</a:t>
            </a:r>
          </a:p>
          <a:p>
            <a:pPr fontAlgn="auto">
              <a:spcAft>
                <a:spcPts val="0"/>
              </a:spcAft>
              <a:buClr>
                <a:srgbClr val="F58466"/>
              </a:buClr>
              <a:buFont typeface="Arial" panose="020B0604020202020204" pitchFamily="34" charset="0"/>
              <a:buChar char="•"/>
            </a:pPr>
            <a:r>
              <a:rPr lang="en-US" dirty="0">
                <a:latin typeface="+mj-lt"/>
              </a:rPr>
              <a:t>P</a:t>
            </a:r>
            <a:r>
              <a:rPr lang="en-US" dirty="0" smtClean="0">
                <a:latin typeface="+mj-lt"/>
              </a:rPr>
              <a:t>ostpartum </a:t>
            </a:r>
            <a:r>
              <a:rPr lang="en-US" dirty="0">
                <a:latin typeface="+mj-lt"/>
              </a:rPr>
              <a:t>presentation of severe </a:t>
            </a:r>
            <a:r>
              <a:rPr lang="en-US" dirty="0" smtClean="0">
                <a:latin typeface="+mj-lt"/>
              </a:rPr>
              <a:t>hypertension/preeclampsia</a:t>
            </a:r>
            <a:endParaRPr lang="en-US" dirty="0">
              <a:latin typeface="+mj-lt"/>
            </a:endParaRPr>
          </a:p>
        </p:txBody>
      </p:sp>
    </p:spTree>
    <p:extLst>
      <p:ext uri="{BB962C8B-B14F-4D97-AF65-F5344CB8AC3E}">
        <p14:creationId xmlns:p14="http://schemas.microsoft.com/office/powerpoint/2010/main" val="1711907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32</a:t>
            </a:fld>
            <a:endParaRPr lang="en-US">
              <a:solidFill>
                <a:prstClr val="white"/>
              </a:solidFill>
            </a:endParaRP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02" y="219179"/>
            <a:ext cx="5724525" cy="65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58400" y="152400"/>
            <a:ext cx="3285600" cy="656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298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33</a:t>
            </a:fld>
            <a:endParaRPr lang="en-US">
              <a:solidFill>
                <a:prstClr val="white"/>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29" y="-38100"/>
            <a:ext cx="556260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29998" y="14976"/>
            <a:ext cx="3337802" cy="665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344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34</a:t>
            </a:fld>
            <a:endParaRPr lang="en-US" dirty="0">
              <a:solidFill>
                <a:prstClr val="white"/>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3"/>
            <a:ext cx="55626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97852" y="76200"/>
            <a:ext cx="3343152" cy="668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969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411" y="5943600"/>
            <a:ext cx="2485589" cy="822960"/>
          </a:xfrm>
          <a:prstGeom prst="rect">
            <a:avLst/>
          </a:prstGeom>
        </p:spPr>
      </p:pic>
      <p:sp>
        <p:nvSpPr>
          <p:cNvPr id="5" name="Rounded Rectangle 4"/>
          <p:cNvSpPr/>
          <p:nvPr/>
        </p:nvSpPr>
        <p:spPr>
          <a:xfrm>
            <a:off x="380999" y="3849888"/>
            <a:ext cx="2057401" cy="2093712"/>
          </a:xfrm>
          <a:prstGeom prst="roundRect">
            <a:avLst/>
          </a:prstGeom>
          <a:solidFill>
            <a:srgbClr val="004990"/>
          </a:solidFill>
          <a:ln>
            <a:solidFill>
              <a:srgbClr val="00499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buNone/>
            </a:pPr>
            <a:r>
              <a:rPr lang="ja-JP" altLang="en-US" sz="2000" b="1" i="1" dirty="0">
                <a:solidFill>
                  <a:schemeClr val="bg1"/>
                </a:solidFill>
                <a:latin typeface="Calibri" panose="020F0502020204030204" pitchFamily="34" charset="0"/>
                <a:cs typeface="Times New Roman" panose="02020603050405020304" pitchFamily="18" charset="0"/>
              </a:rPr>
              <a:t>“</a:t>
            </a:r>
            <a:r>
              <a:rPr lang="en-US" altLang="ja-JP" sz="2000" b="1" i="1" dirty="0">
                <a:solidFill>
                  <a:schemeClr val="bg1"/>
                </a:solidFill>
                <a:latin typeface="Calibri" panose="020F0502020204030204" pitchFamily="34" charset="0"/>
                <a:cs typeface="Times New Roman" panose="02020603050405020304" pitchFamily="18" charset="0"/>
              </a:rPr>
              <a:t>The best way to diagnose preeclampsia is to listen to your patients.</a:t>
            </a:r>
            <a:r>
              <a:rPr lang="ja-JP" altLang="en-US" sz="2000" b="1" i="1" dirty="0">
                <a:solidFill>
                  <a:schemeClr val="bg1"/>
                </a:solidFill>
                <a:latin typeface="Calibri" panose="020F0502020204030204" pitchFamily="34" charset="0"/>
                <a:cs typeface="Times New Roman" panose="02020603050405020304" pitchFamily="18" charset="0"/>
              </a:rPr>
              <a:t>”</a:t>
            </a:r>
            <a:r>
              <a:rPr lang="en-US" altLang="ja-JP" sz="2000" b="1" i="1" dirty="0">
                <a:solidFill>
                  <a:schemeClr val="bg1"/>
                </a:solidFill>
                <a:latin typeface="Calibri" panose="020F0502020204030204" pitchFamily="34" charset="0"/>
                <a:cs typeface="Times New Roman" panose="02020603050405020304" pitchFamily="18" charset="0"/>
              </a:rPr>
              <a:t>    </a:t>
            </a:r>
          </a:p>
          <a:p>
            <a:pPr lvl="0">
              <a:spcBef>
                <a:spcPct val="0"/>
              </a:spcBef>
              <a:buNone/>
            </a:pPr>
            <a:r>
              <a:rPr lang="en-US" altLang="en-US" sz="1600" b="1" dirty="0">
                <a:solidFill>
                  <a:schemeClr val="bg1"/>
                </a:solidFill>
                <a:latin typeface="Calibri" panose="020F0502020204030204" pitchFamily="34" charset="0"/>
                <a:cs typeface="Times New Roman" panose="02020603050405020304" pitchFamily="18" charset="0"/>
              </a:rPr>
              <a:t>~ Dr. Baha </a:t>
            </a:r>
            <a:r>
              <a:rPr lang="en-US" altLang="en-US" sz="1600" b="1" dirty="0" err="1">
                <a:solidFill>
                  <a:schemeClr val="bg1"/>
                </a:solidFill>
                <a:latin typeface="Calibri" panose="020F0502020204030204" pitchFamily="34" charset="0"/>
                <a:cs typeface="Times New Roman" panose="02020603050405020304" pitchFamily="18" charset="0"/>
              </a:rPr>
              <a:t>Sibai</a:t>
            </a:r>
            <a:endParaRPr lang="en-US" altLang="en-US" sz="1600" b="1" dirty="0">
              <a:solidFill>
                <a:schemeClr val="bg1"/>
              </a:solidFill>
              <a:latin typeface="Calibri" panose="020F0502020204030204" pitchFamily="34" charset="0"/>
              <a:cs typeface="Times New Roman" panose="02020603050405020304" pitchFamily="18" charset="0"/>
            </a:endParaRPr>
          </a:p>
        </p:txBody>
      </p:sp>
      <p:sp>
        <p:nvSpPr>
          <p:cNvPr id="3" name="Rectangle 2"/>
          <p:cNvSpPr/>
          <p:nvPr/>
        </p:nvSpPr>
        <p:spPr>
          <a:xfrm>
            <a:off x="2819400" y="1761018"/>
            <a:ext cx="5867722" cy="4487382"/>
          </a:xfrm>
          <a:prstGeom prst="rect">
            <a:avLst/>
          </a:prstGeom>
        </p:spPr>
        <p:txBody>
          <a:bodyPr wrap="square">
            <a:spAutoFit/>
          </a:bodyPr>
          <a:lstStyle/>
          <a:p>
            <a:pPr marL="457200" indent="-457200"/>
            <a:r>
              <a:rPr lang="en-US" sz="2800" dirty="0" smtClean="0">
                <a:latin typeface="+mj-lt"/>
              </a:rPr>
              <a:t>Standard </a:t>
            </a:r>
            <a:r>
              <a:rPr lang="en-US" sz="2800" dirty="0">
                <a:latin typeface="+mj-lt"/>
              </a:rPr>
              <a:t>protocol for measurement and assessment of </a:t>
            </a:r>
            <a:r>
              <a:rPr lang="en-US" sz="2800" dirty="0" smtClean="0">
                <a:latin typeface="+mj-lt"/>
              </a:rPr>
              <a:t>BP, labs </a:t>
            </a:r>
            <a:r>
              <a:rPr lang="en-US" sz="2800" dirty="0">
                <a:latin typeface="+mj-lt"/>
              </a:rPr>
              <a:t>and urine protein for all pregnant and postpartum </a:t>
            </a:r>
            <a:r>
              <a:rPr lang="en-US" sz="2800" dirty="0" smtClean="0">
                <a:latin typeface="+mj-lt"/>
              </a:rPr>
              <a:t>women</a:t>
            </a:r>
          </a:p>
          <a:p>
            <a:pPr marL="457200" indent="-457200"/>
            <a:r>
              <a:rPr lang="en-US" sz="2800" dirty="0" smtClean="0">
                <a:latin typeface="+mj-lt"/>
              </a:rPr>
              <a:t>Standard </a:t>
            </a:r>
            <a:r>
              <a:rPr lang="en-US" sz="2800" dirty="0">
                <a:latin typeface="+mj-lt"/>
              </a:rPr>
              <a:t>and timely response to maternal early warning (danger) signs including listening to and investigating patient’s symptoms, fetal condition and assessment of labs</a:t>
            </a:r>
          </a:p>
        </p:txBody>
      </p:sp>
      <p:sp>
        <p:nvSpPr>
          <p:cNvPr id="17" name="Arc 16"/>
          <p:cNvSpPr/>
          <p:nvPr/>
        </p:nvSpPr>
        <p:spPr>
          <a:xfrm>
            <a:off x="-1524000" y="232805"/>
            <a:ext cx="3641784" cy="3452813"/>
          </a:xfrm>
          <a:prstGeom prst="arc">
            <a:avLst>
              <a:gd name="adj1" fmla="val 16200000"/>
              <a:gd name="adj2" fmla="val 5406790"/>
            </a:avLst>
          </a:prstGeom>
          <a:solidFill>
            <a:srgbClr val="FFB9AB"/>
          </a:solidFill>
          <a:ln>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18" name="TextBox 17"/>
          <p:cNvSpPr txBox="1"/>
          <p:nvPr/>
        </p:nvSpPr>
        <p:spPr>
          <a:xfrm flipH="1">
            <a:off x="2269783" y="464099"/>
            <a:ext cx="5564545" cy="461665"/>
          </a:xfrm>
          <a:prstGeom prst="rect">
            <a:avLst/>
          </a:prstGeom>
          <a:noFill/>
        </p:spPr>
        <p:txBody>
          <a:bodyPr wrap="square" rtlCol="0" anchor="ctr">
            <a:spAutoFit/>
          </a:bodyPr>
          <a:lstStyle/>
          <a:p>
            <a:r>
              <a:rPr lang="en-US" sz="2400" b="1" i="1" dirty="0">
                <a:solidFill>
                  <a:schemeClr val="bg1">
                    <a:lumMod val="50000"/>
                  </a:schemeClr>
                </a:solidFill>
                <a:latin typeface="Calibri" panose="020F0502020204030204"/>
              </a:rPr>
              <a:t>Readiness (every Provider and Unit)</a:t>
            </a:r>
          </a:p>
        </p:txBody>
      </p:sp>
      <p:sp>
        <p:nvSpPr>
          <p:cNvPr id="19" name="TextBox 18"/>
          <p:cNvSpPr txBox="1"/>
          <p:nvPr/>
        </p:nvSpPr>
        <p:spPr>
          <a:xfrm flipH="1">
            <a:off x="2545313" y="1182929"/>
            <a:ext cx="5680899" cy="461665"/>
          </a:xfrm>
          <a:prstGeom prst="rect">
            <a:avLst/>
          </a:prstGeom>
          <a:noFill/>
        </p:spPr>
        <p:txBody>
          <a:bodyPr wrap="square" rtlCol="0" anchor="ctr">
            <a:spAutoFit/>
          </a:bodyPr>
          <a:lstStyle/>
          <a:p>
            <a:r>
              <a:rPr lang="en-US" sz="2400" b="1" i="1" dirty="0">
                <a:solidFill>
                  <a:srgbClr val="F58466"/>
                </a:solidFill>
                <a:latin typeface="Calibri" panose="020F0502020204030204"/>
              </a:rPr>
              <a:t>Recognition </a:t>
            </a:r>
            <a:r>
              <a:rPr lang="en-US" sz="2400" b="1" i="1" dirty="0" smtClean="0">
                <a:solidFill>
                  <a:srgbClr val="F58466"/>
                </a:solidFill>
                <a:latin typeface="Calibri" panose="020F0502020204030204"/>
              </a:rPr>
              <a:t>&amp; Prevention (every </a:t>
            </a:r>
            <a:r>
              <a:rPr lang="en-US" sz="2400" b="1" i="1" dirty="0">
                <a:solidFill>
                  <a:srgbClr val="F58466"/>
                </a:solidFill>
                <a:latin typeface="Calibri" panose="020F0502020204030204"/>
              </a:rPr>
              <a:t>patient)</a:t>
            </a:r>
          </a:p>
        </p:txBody>
      </p:sp>
      <p:sp>
        <p:nvSpPr>
          <p:cNvPr id="28" name="Oval 27"/>
          <p:cNvSpPr/>
          <p:nvPr/>
        </p:nvSpPr>
        <p:spPr>
          <a:xfrm>
            <a:off x="1935759" y="59882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9" name="Oval 28"/>
          <p:cNvSpPr/>
          <p:nvPr/>
        </p:nvSpPr>
        <p:spPr>
          <a:xfrm>
            <a:off x="2216175" y="131236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Arc 31"/>
          <p:cNvSpPr/>
          <p:nvPr/>
        </p:nvSpPr>
        <p:spPr>
          <a:xfrm>
            <a:off x="-452437" y="899552"/>
            <a:ext cx="1714500" cy="1714500"/>
          </a:xfrm>
          <a:prstGeom prst="arc">
            <a:avLst>
              <a:gd name="adj1" fmla="val 16200000"/>
              <a:gd name="adj2" fmla="val 5359794"/>
            </a:avLst>
          </a:prstGeom>
          <a:solidFill>
            <a:srgbClr val="F58466"/>
          </a:solidFill>
          <a:ln>
            <a:solidFill>
              <a:srgbClr val="F584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33" name="Group 24"/>
          <p:cNvGrpSpPr/>
          <p:nvPr/>
        </p:nvGrpSpPr>
        <p:grpSpPr>
          <a:xfrm rot="5400000">
            <a:off x="-1311514" y="1649094"/>
            <a:ext cx="3513613" cy="128588"/>
            <a:chOff x="-3200400" y="3314700"/>
            <a:chExt cx="6246420" cy="228600"/>
          </a:xfrm>
        </p:grpSpPr>
        <p:sp>
          <p:nvSpPr>
            <p:cNvPr id="34" name="Rounded Rectangle 33"/>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5" name="Rounded Rectangle 34"/>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Tree>
    <p:extLst>
      <p:ext uri="{BB962C8B-B14F-4D97-AF65-F5344CB8AC3E}">
        <p14:creationId xmlns:p14="http://schemas.microsoft.com/office/powerpoint/2010/main" val="140228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33"/>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1000" fill="hold"/>
                                        <p:tgtEl>
                                          <p:spTgt spid="28"/>
                                        </p:tgtEl>
                                        <p:attrNameLst>
                                          <p:attrName>fillcolor</p:attrName>
                                        </p:attrNameLst>
                                      </p:cBhvr>
                                      <p:to>
                                        <a:srgbClr val="FFB9AB"/>
                                      </p:to>
                                    </p:animClr>
                                    <p:set>
                                      <p:cBhvr>
                                        <p:cTn id="10" dur="1000" fill="hold"/>
                                        <p:tgtEl>
                                          <p:spTgt spid="28"/>
                                        </p:tgtEl>
                                        <p:attrNameLst>
                                          <p:attrName>fill.type</p:attrName>
                                        </p:attrNameLst>
                                      </p:cBhvr>
                                      <p:to>
                                        <p:strVal val="solid"/>
                                      </p:to>
                                    </p:set>
                                    <p:set>
                                      <p:cBhvr>
                                        <p:cTn id="11" dur="1000" fill="hold"/>
                                        <p:tgtEl>
                                          <p:spTgt spid="28"/>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2000"/>
                            </p:stCondLst>
                            <p:childTnLst>
                              <p:par>
                                <p:cTn id="16" presetID="8" presetClass="emph" presetSubtype="0" fill="hold" nodeType="afterEffect">
                                  <p:stCondLst>
                                    <p:cond delay="0"/>
                                  </p:stCondLst>
                                  <p:childTnLst>
                                    <p:animRot by="1320000">
                                      <p:cBhvr>
                                        <p:cTn id="17" dur="500" fill="hold"/>
                                        <p:tgtEl>
                                          <p:spTgt spid="33"/>
                                        </p:tgtEl>
                                        <p:attrNameLst>
                                          <p:attrName>r</p:attrName>
                                        </p:attrNameLst>
                                      </p:cBhvr>
                                    </p:animRot>
                                  </p:childTnLst>
                                </p:cTn>
                              </p:par>
                            </p:childTnLst>
                          </p:cTn>
                        </p:par>
                        <p:par>
                          <p:cTn id="18" fill="hold">
                            <p:stCondLst>
                              <p:cond delay="2500"/>
                            </p:stCondLst>
                            <p:childTnLst>
                              <p:par>
                                <p:cTn id="19" presetID="1" presetClass="emph" presetSubtype="2" fill="hold" nodeType="afterEffect">
                                  <p:stCondLst>
                                    <p:cond delay="0"/>
                                  </p:stCondLst>
                                  <p:childTnLst>
                                    <p:animClr clrSpc="rgb" dir="cw">
                                      <p:cBhvr>
                                        <p:cTn id="20" dur="500" fill="hold"/>
                                        <p:tgtEl>
                                          <p:spTgt spid="29"/>
                                        </p:tgtEl>
                                        <p:attrNameLst>
                                          <p:attrName>fillcolor</p:attrName>
                                        </p:attrNameLst>
                                      </p:cBhvr>
                                      <p:to>
                                        <a:srgbClr val="FFB9AB"/>
                                      </p:to>
                                    </p:animClr>
                                    <p:set>
                                      <p:cBhvr>
                                        <p:cTn id="21" dur="500" fill="hold"/>
                                        <p:tgtEl>
                                          <p:spTgt spid="29"/>
                                        </p:tgtEl>
                                        <p:attrNameLst>
                                          <p:attrName>fill.type</p:attrName>
                                        </p:attrNameLst>
                                      </p:cBhvr>
                                      <p:to>
                                        <p:strVal val="solid"/>
                                      </p:to>
                                    </p:set>
                                    <p:set>
                                      <p:cBhvr>
                                        <p:cTn id="22" dur="500" fill="hold"/>
                                        <p:tgtEl>
                                          <p:spTgt spid="29"/>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574" y="2418097"/>
            <a:ext cx="8229600" cy="4525963"/>
          </a:xfrm>
        </p:spPr>
        <p:txBody>
          <a:bodyPr>
            <a:normAutofit/>
          </a:bodyPr>
          <a:lstStyle/>
          <a:p>
            <a:pPr>
              <a:buClr>
                <a:srgbClr val="F58466"/>
              </a:buClr>
            </a:pPr>
            <a:r>
              <a:rPr lang="en-US" sz="2400" dirty="0" smtClean="0"/>
              <a:t>Preeclampsia and preeclampsia with severe features are characterized by elevated blood pressure.</a:t>
            </a:r>
          </a:p>
          <a:p>
            <a:pPr>
              <a:buClr>
                <a:srgbClr val="F58466"/>
              </a:buClr>
            </a:pPr>
            <a:r>
              <a:rPr lang="en-US" sz="2400" dirty="0"/>
              <a:t>Failing to accurately measure blood pressure in a consistent manner can lead to misdiagnosis, delays in treatment, worsening disease, increased morbidity and even death.</a:t>
            </a:r>
          </a:p>
          <a:p>
            <a:pPr>
              <a:buClr>
                <a:srgbClr val="F58466"/>
              </a:buClr>
            </a:pPr>
            <a:r>
              <a:rPr lang="en-US" sz="2400" dirty="0" smtClean="0"/>
              <a:t>Accurate blood pressure measurement is essential for clinical decision making </a:t>
            </a:r>
          </a:p>
          <a:p>
            <a:pPr lvl="1">
              <a:buClr>
                <a:srgbClr val="004990"/>
              </a:buClr>
              <a:buFont typeface="Arial" pitchFamily="34" charset="0"/>
              <a:buChar char="•"/>
            </a:pPr>
            <a:r>
              <a:rPr lang="en-US" sz="2000" dirty="0" smtClean="0"/>
              <a:t>Correct positioning of the woman</a:t>
            </a:r>
          </a:p>
          <a:p>
            <a:pPr lvl="1">
              <a:buClr>
                <a:srgbClr val="004990"/>
              </a:buClr>
              <a:buFont typeface="Arial" pitchFamily="34" charset="0"/>
              <a:buChar char="•"/>
            </a:pPr>
            <a:r>
              <a:rPr lang="en-US" sz="2000" dirty="0" smtClean="0"/>
              <a:t>Proper equipment (cuff sizes and shapes; calibrated readings)</a:t>
            </a:r>
          </a:p>
          <a:p>
            <a:endParaRPr lang="en-US" dirty="0"/>
          </a:p>
        </p:txBody>
      </p:sp>
      <p:sp>
        <p:nvSpPr>
          <p:cNvPr id="9" name="Title 8"/>
          <p:cNvSpPr>
            <a:spLocks noGrp="1"/>
          </p:cNvSpPr>
          <p:nvPr>
            <p:ph type="title"/>
          </p:nvPr>
        </p:nvSpPr>
        <p:spPr>
          <a:xfrm>
            <a:off x="2971800" y="381000"/>
            <a:ext cx="6019800" cy="1842727"/>
          </a:xfrm>
        </p:spPr>
        <p:txBody>
          <a:bodyPr>
            <a:noAutofit/>
          </a:bodyPr>
          <a:lstStyle/>
          <a:p>
            <a:pPr algn="l"/>
            <a:r>
              <a:rPr lang="en-US" b="1" dirty="0" smtClean="0">
                <a:solidFill>
                  <a:srgbClr val="F58466"/>
                </a:solidFill>
                <a:latin typeface="Goudy Old Style" pitchFamily="18" charset="0"/>
              </a:rPr>
              <a:t>Importance of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Obtaining Accurate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Blood Pressure</a:t>
            </a:r>
            <a:endParaRPr lang="en-US" b="1" dirty="0">
              <a:solidFill>
                <a:srgbClr val="F58466"/>
              </a:solidFill>
              <a:latin typeface="Goudy Old Style" pitchFamily="18" charset="0"/>
            </a:endParaRPr>
          </a:p>
        </p:txBody>
      </p:sp>
      <p:pic>
        <p:nvPicPr>
          <p:cNvPr id="99330" name="Picture 2" descr="http://i160.photobucket.com/albums/t162/hotlyts24/doitr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71800" cy="222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33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rgbClr val="F58466"/>
                </a:solidFill>
                <a:latin typeface="Goudy Old Style" pitchFamily="18" charset="0"/>
              </a:rPr>
              <a:t>Clinical Pearls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19200"/>
            <a:ext cx="8229600" cy="2057400"/>
          </a:xfrm>
        </p:spPr>
        <p:txBody>
          <a:bodyPr>
            <a:normAutofit fontScale="55000" lnSpcReduction="20000"/>
          </a:bodyPr>
          <a:lstStyle/>
          <a:p>
            <a:pPr>
              <a:buClr>
                <a:srgbClr val="F58466"/>
              </a:buClr>
            </a:pPr>
            <a:r>
              <a:rPr lang="en-US" sz="3900" dirty="0"/>
              <a:t>Take time </a:t>
            </a:r>
            <a:r>
              <a:rPr lang="en-US" sz="3900" dirty="0" smtClean="0"/>
              <a:t>to use correct equipment </a:t>
            </a:r>
            <a:r>
              <a:rPr lang="en-US" sz="3900" dirty="0"/>
              <a:t>and measure her </a:t>
            </a:r>
            <a:r>
              <a:rPr lang="en-US" sz="3900" dirty="0" smtClean="0"/>
              <a:t>arm</a:t>
            </a:r>
          </a:p>
          <a:p>
            <a:pPr>
              <a:buClr>
                <a:srgbClr val="F58466"/>
              </a:buClr>
            </a:pPr>
            <a:r>
              <a:rPr lang="en-US" sz="3900" dirty="0" smtClean="0"/>
              <a:t>Position the woman correctly</a:t>
            </a:r>
            <a:r>
              <a:rPr lang="en-US" sz="3900" dirty="0"/>
              <a:t> </a:t>
            </a:r>
          </a:p>
          <a:p>
            <a:pPr>
              <a:buClr>
                <a:srgbClr val="F58466"/>
              </a:buClr>
            </a:pPr>
            <a:r>
              <a:rPr lang="en-US" sz="3900" dirty="0"/>
              <a:t>Initial blood pressure should be assessed after the </a:t>
            </a:r>
            <a:r>
              <a:rPr lang="en-US" sz="3900" dirty="0" smtClean="0"/>
              <a:t>woman </a:t>
            </a:r>
            <a:r>
              <a:rPr lang="en-US" sz="3900" dirty="0"/>
              <a:t>has been resting with minimal distraction for </a:t>
            </a:r>
            <a:r>
              <a:rPr lang="en-US" sz="3900" dirty="0" smtClean="0"/>
              <a:t>5 minutes</a:t>
            </a:r>
            <a:r>
              <a:rPr lang="en-US" sz="3900" dirty="0"/>
              <a:t>. </a:t>
            </a:r>
            <a:endParaRPr lang="en-US" sz="3900" dirty="0" smtClean="0"/>
          </a:p>
          <a:p>
            <a:pPr>
              <a:buClr>
                <a:srgbClr val="F58466"/>
              </a:buClr>
            </a:pPr>
            <a:r>
              <a:rPr lang="en-US" sz="3900" dirty="0" smtClean="0"/>
              <a:t>BP ≥160/110(105) lasting for 15 minutes should be treated in under 30-60 minutes</a:t>
            </a:r>
          </a:p>
          <a:p>
            <a:endParaRPr lang="en-US" sz="3900" dirty="0" smtClean="0"/>
          </a:p>
          <a:p>
            <a:pPr marL="0" indent="0">
              <a:buNone/>
            </a:pPr>
            <a:endParaRPr lang="en-US" sz="3900" dirty="0"/>
          </a:p>
          <a:p>
            <a:endParaRPr lang="en-US" sz="3900" dirty="0" smtClean="0"/>
          </a:p>
          <a:p>
            <a:endParaRPr lang="en-US" sz="3900" dirty="0"/>
          </a:p>
        </p:txBody>
      </p:sp>
      <p:graphicFrame>
        <p:nvGraphicFramePr>
          <p:cNvPr id="5" name="Diagram 4"/>
          <p:cNvGraphicFramePr/>
          <p:nvPr>
            <p:extLst>
              <p:ext uri="{D42A27DB-BD31-4B8C-83A1-F6EECF244321}">
                <p14:modId xmlns:p14="http://schemas.microsoft.com/office/powerpoint/2010/main" val="382500973"/>
              </p:ext>
            </p:extLst>
          </p:nvPr>
        </p:nvGraphicFramePr>
        <p:xfrm>
          <a:off x="152400" y="3230564"/>
          <a:ext cx="7315200" cy="2890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7450853" y="3429000"/>
            <a:ext cx="1600200" cy="914400"/>
          </a:xfrm>
          <a:prstGeom prst="roundRect">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smtClean="0"/>
              <a:t>Evaluate for preeclampsia</a:t>
            </a:r>
            <a:endParaRPr lang="en-US" sz="1800" dirty="0"/>
          </a:p>
        </p:txBody>
      </p:sp>
      <p:sp>
        <p:nvSpPr>
          <p:cNvPr id="7" name="Rounded Rectangle 6"/>
          <p:cNvSpPr/>
          <p:nvPr/>
        </p:nvSpPr>
        <p:spPr>
          <a:xfrm>
            <a:off x="7467600" y="4876800"/>
            <a:ext cx="1600200" cy="1219200"/>
          </a:xfrm>
          <a:prstGeom prst="roundRect">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smtClean="0"/>
              <a:t>Activate Severe HTN Treatment Algorithm</a:t>
            </a:r>
            <a:endParaRPr lang="en-US" sz="1800" dirty="0"/>
          </a:p>
        </p:txBody>
      </p:sp>
    </p:spTree>
    <p:extLst>
      <p:ext uri="{BB962C8B-B14F-4D97-AF65-F5344CB8AC3E}">
        <p14:creationId xmlns:p14="http://schemas.microsoft.com/office/powerpoint/2010/main" val="842707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819400"/>
          </a:xfrm>
        </p:spPr>
        <p:txBody>
          <a:bodyPr>
            <a:normAutofit/>
          </a:bodyPr>
          <a:lstStyle/>
          <a:p>
            <a:r>
              <a:rPr lang="en-US" sz="5400" b="1" dirty="0">
                <a:solidFill>
                  <a:srgbClr val="F58466"/>
                </a:solidFill>
                <a:latin typeface="Goudy Old Style" pitchFamily="18" charset="0"/>
              </a:rPr>
              <a:t>Appropriate Preeclampsia Evaluation</a:t>
            </a:r>
          </a:p>
        </p:txBody>
      </p:sp>
    </p:spTree>
    <p:extLst>
      <p:ext uri="{BB962C8B-B14F-4D97-AF65-F5344CB8AC3E}">
        <p14:creationId xmlns:p14="http://schemas.microsoft.com/office/powerpoint/2010/main" val="548138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1" y="996224"/>
            <a:ext cx="7899400" cy="4838700"/>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Patients presenting with vague symptoms of:</a:t>
            </a:r>
          </a:p>
          <a:p>
            <a:pPr lvl="1">
              <a:buClr>
                <a:srgbClr val="F58466"/>
              </a:buClr>
              <a:buFont typeface="Arial" pitchFamily="34" charset="0"/>
              <a:buChar char="•"/>
            </a:pPr>
            <a:r>
              <a:rPr lang="en-US" sz="2400" dirty="0" smtClean="0"/>
              <a:t> headache</a:t>
            </a:r>
            <a:endParaRPr lang="en-US" sz="2400" dirty="0"/>
          </a:p>
          <a:p>
            <a:pPr lvl="1">
              <a:buClr>
                <a:srgbClr val="F58466"/>
              </a:buClr>
              <a:buFont typeface="Arial" pitchFamily="34" charset="0"/>
              <a:buChar char="•"/>
            </a:pPr>
            <a:r>
              <a:rPr lang="en-US" sz="2400" dirty="0" smtClean="0"/>
              <a:t> abdominal pain</a:t>
            </a:r>
            <a:endParaRPr lang="en-US" sz="2400" dirty="0"/>
          </a:p>
          <a:p>
            <a:pPr lvl="1">
              <a:buClr>
                <a:srgbClr val="F58466"/>
              </a:buClr>
              <a:buFont typeface="Arial" pitchFamily="34" charset="0"/>
              <a:buChar char="•"/>
            </a:pPr>
            <a:r>
              <a:rPr lang="en-US" sz="2400" dirty="0" smtClean="0"/>
              <a:t> shortness of breath</a:t>
            </a:r>
          </a:p>
          <a:p>
            <a:pPr lvl="1">
              <a:buClr>
                <a:srgbClr val="F58466"/>
              </a:buClr>
              <a:buFont typeface="Arial" pitchFamily="34" charset="0"/>
              <a:buChar char="•"/>
            </a:pPr>
            <a:r>
              <a:rPr lang="en-US" sz="2400" dirty="0" smtClean="0"/>
              <a:t> generalized swelling</a:t>
            </a:r>
          </a:p>
          <a:p>
            <a:pPr lvl="1">
              <a:buClr>
                <a:srgbClr val="F58466"/>
              </a:buClr>
              <a:buFont typeface="Arial" pitchFamily="34" charset="0"/>
              <a:buChar char="•"/>
            </a:pPr>
            <a:r>
              <a:rPr lang="en-US" sz="2400" dirty="0" smtClean="0"/>
              <a:t> complaints </a:t>
            </a:r>
            <a:r>
              <a:rPr lang="en-US" sz="2400" dirty="0"/>
              <a:t>of “I just don’t feel right” </a:t>
            </a:r>
            <a:endParaRPr lang="en-US" sz="2400" dirty="0" smtClean="0"/>
          </a:p>
          <a:p>
            <a:pPr>
              <a:buNone/>
            </a:pPr>
            <a:r>
              <a:rPr lang="en-US" sz="2800" dirty="0" smtClean="0"/>
              <a:t>	</a:t>
            </a:r>
            <a:r>
              <a:rPr lang="en-US" i="1" dirty="0" smtClean="0"/>
              <a:t>should be evaluated for atypical presentations of preeclampsia or “severe features”</a:t>
            </a:r>
            <a:endParaRPr lang="en-US" i="1" dirty="0"/>
          </a:p>
        </p:txBody>
      </p:sp>
      <p:sp>
        <p:nvSpPr>
          <p:cNvPr id="5" name="TextBox 4"/>
          <p:cNvSpPr txBox="1"/>
          <p:nvPr/>
        </p:nvSpPr>
        <p:spPr>
          <a:xfrm>
            <a:off x="558816" y="5791200"/>
            <a:ext cx="8119463" cy="523220"/>
          </a:xfrm>
          <a:prstGeom prst="rect">
            <a:avLst/>
          </a:prstGeom>
          <a:noFill/>
        </p:spPr>
        <p:txBody>
          <a:bodyPr wrap="square" rtlCol="0">
            <a:spAutoFit/>
          </a:bodyPr>
          <a:lstStyle/>
          <a:p>
            <a:pPr defTabSz="457200" fontAlgn="auto">
              <a:spcBef>
                <a:spcPts val="0"/>
              </a:spcBef>
              <a:spcAft>
                <a:spcPts val="0"/>
              </a:spcAft>
              <a:buFontTx/>
              <a:buNone/>
            </a:pPr>
            <a:r>
              <a:rPr lang="en-US" sz="1400" dirty="0" err="1" smtClean="0">
                <a:solidFill>
                  <a:srgbClr val="000000"/>
                </a:solidFill>
                <a:latin typeface="+mj-lt"/>
                <a:cs typeface="+mn-cs"/>
              </a:rPr>
              <a:t>Sibai</a:t>
            </a:r>
            <a:r>
              <a:rPr lang="en-US" sz="1400" dirty="0" smtClean="0">
                <a:solidFill>
                  <a:srgbClr val="000000"/>
                </a:solidFill>
                <a:latin typeface="+mj-lt"/>
                <a:cs typeface="+mn-cs"/>
              </a:rPr>
              <a:t> BM, Stella CL. Diagnosis and management of atypical preeclampsia-eclampsia. Am J </a:t>
            </a:r>
            <a:r>
              <a:rPr lang="en-US" sz="1400" dirty="0" err="1" smtClean="0">
                <a:solidFill>
                  <a:srgbClr val="000000"/>
                </a:solidFill>
                <a:latin typeface="+mj-lt"/>
                <a:cs typeface="+mn-cs"/>
              </a:rPr>
              <a:t>Obstet</a:t>
            </a:r>
            <a:r>
              <a:rPr lang="en-US" sz="1400" dirty="0" smtClean="0">
                <a:solidFill>
                  <a:srgbClr val="000000"/>
                </a:solidFill>
                <a:latin typeface="+mj-lt"/>
                <a:cs typeface="+mn-cs"/>
              </a:rPr>
              <a:t> Gynecol. May 2009;200(5):481 e481-487.</a:t>
            </a:r>
            <a:endParaRPr lang="en-US" sz="1400" dirty="0">
              <a:solidFill>
                <a:srgbClr val="000000"/>
              </a:solidFill>
              <a:latin typeface="+mj-lt"/>
              <a:cs typeface="+mn-cs"/>
            </a:endParaRPr>
          </a:p>
        </p:txBody>
      </p:sp>
      <p:sp>
        <p:nvSpPr>
          <p:cNvPr id="9"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8"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777861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Maternal Mortality</a:t>
            </a:r>
            <a:endParaRPr lang="en-US" sz="4000" b="1" dirty="0">
              <a:solidFill>
                <a:srgbClr val="F58466"/>
              </a:solidFill>
              <a:latin typeface="Goudy Old Style"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2" y="1219200"/>
            <a:ext cx="5143881" cy="5303520"/>
          </a:xfrm>
          <a:prstGeom prst="rect">
            <a:avLst/>
          </a:prstGeom>
        </p:spPr>
      </p:pic>
    </p:spTree>
    <p:extLst>
      <p:ext uri="{BB962C8B-B14F-4D97-AF65-F5344CB8AC3E}">
        <p14:creationId xmlns:p14="http://schemas.microsoft.com/office/powerpoint/2010/main" val="40840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42900"/>
            <a:ext cx="7150100" cy="698500"/>
          </a:xfrm>
        </p:spPr>
        <p:txBody>
          <a:bodyPr/>
          <a:lstStyle/>
          <a:p>
            <a:pPr algn="l"/>
            <a:r>
              <a:rPr lang="en-US" sz="4000" b="1" dirty="0" smtClean="0">
                <a:solidFill>
                  <a:srgbClr val="F58466"/>
                </a:solidFill>
                <a:latin typeface="Goudy Old Style" pitchFamily="18" charset="0"/>
              </a:rPr>
              <a:t>Laboratory Evaluation of Preeclampsia</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92101" y="1485900"/>
            <a:ext cx="8394700" cy="5080000"/>
          </a:xfrm>
        </p:spPr>
        <p:txBody>
          <a:bodyPr/>
          <a:lstStyle/>
          <a:p>
            <a:pPr>
              <a:buClr>
                <a:srgbClr val="F58466"/>
              </a:buClr>
            </a:pPr>
            <a:r>
              <a:rPr lang="en-US" dirty="0" smtClean="0"/>
              <a:t>Initial lab studies should include:</a:t>
            </a:r>
          </a:p>
          <a:p>
            <a:pPr lvl="1">
              <a:buClr>
                <a:srgbClr val="004990"/>
              </a:buClr>
              <a:buFont typeface="Arial" pitchFamily="34" charset="0"/>
              <a:buChar char="•"/>
            </a:pPr>
            <a:r>
              <a:rPr lang="en-US" dirty="0" smtClean="0"/>
              <a:t>CBC with platelet count</a:t>
            </a:r>
          </a:p>
          <a:p>
            <a:pPr lvl="1">
              <a:buClr>
                <a:srgbClr val="004990"/>
              </a:buClr>
              <a:buFont typeface="Arial" pitchFamily="34" charset="0"/>
              <a:buChar char="•"/>
            </a:pPr>
            <a:r>
              <a:rPr lang="en-US" dirty="0" smtClean="0"/>
              <a:t>AST, ALT, LDH</a:t>
            </a:r>
          </a:p>
          <a:p>
            <a:pPr lvl="1">
              <a:buClr>
                <a:srgbClr val="004990"/>
              </a:buClr>
              <a:buFont typeface="Arial" pitchFamily="34" charset="0"/>
              <a:buChar char="•"/>
            </a:pPr>
            <a:r>
              <a:rPr lang="en-US" dirty="0" smtClean="0"/>
              <a:t>Creatinine, Bilirubin, Uric acid, Glucose</a:t>
            </a:r>
          </a:p>
          <a:p>
            <a:pPr lvl="1">
              <a:buClr>
                <a:srgbClr val="004990"/>
              </a:buClr>
              <a:buFont typeface="Arial" pitchFamily="34" charset="0"/>
              <a:buChar char="•"/>
            </a:pPr>
            <a:r>
              <a:rPr lang="en-US" dirty="0" smtClean="0"/>
              <a:t>Urine protein / creatinine ratio</a:t>
            </a:r>
          </a:p>
          <a:p>
            <a:pPr marL="457200" lvl="1" indent="0">
              <a:buNone/>
            </a:pPr>
            <a:endParaRPr lang="en-US" dirty="0" smtClean="0"/>
          </a:p>
          <a:p>
            <a:pPr>
              <a:buClr>
                <a:srgbClr val="F58466"/>
              </a:buClr>
            </a:pPr>
            <a:r>
              <a:rPr lang="en-US" dirty="0" smtClean="0"/>
              <a:t>For women with acute abdominal pain, add:</a:t>
            </a:r>
          </a:p>
          <a:p>
            <a:pPr lvl="1">
              <a:buClr>
                <a:srgbClr val="004990"/>
              </a:buClr>
              <a:buFont typeface="Arial" pitchFamily="34" charset="0"/>
              <a:buChar char="•"/>
            </a:pPr>
            <a:r>
              <a:rPr lang="en-US" dirty="0" smtClean="0"/>
              <a:t>Serum amylase, lipase and ammonia</a:t>
            </a:r>
          </a:p>
          <a:p>
            <a:pPr marL="457200" lvl="1" indent="0">
              <a:buNone/>
            </a:pPr>
            <a:r>
              <a:rPr lang="en-US" dirty="0" smtClean="0"/>
              <a:t> </a:t>
            </a:r>
          </a:p>
          <a:p>
            <a:pPr lvl="1"/>
            <a:endParaRPr lang="en-US" dirty="0"/>
          </a:p>
          <a:p>
            <a:pPr lvl="1"/>
            <a:endParaRPr lang="en-US" dirty="0"/>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5944790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750" y="6094412"/>
            <a:ext cx="5619750" cy="738664"/>
          </a:xfrm>
          <a:prstGeom prst="rect">
            <a:avLst/>
          </a:prstGeom>
          <a:noFill/>
        </p:spPr>
        <p:txBody>
          <a:bodyPr wrap="square" rtlCol="0">
            <a:spAutoFit/>
          </a:bodyPr>
          <a:lstStyle/>
          <a:p>
            <a:pPr defTabSz="457200" fontAlgn="auto">
              <a:spcBef>
                <a:spcPts val="0"/>
              </a:spcBef>
              <a:spcAft>
                <a:spcPts val="0"/>
              </a:spcAft>
              <a:buFontTx/>
              <a:buNone/>
            </a:pPr>
            <a:r>
              <a:rPr lang="en-US" sz="1400" dirty="0">
                <a:solidFill>
                  <a:srgbClr val="000000"/>
                </a:solidFill>
                <a:latin typeface="+mj-lt"/>
                <a:cs typeface="+mn-cs"/>
              </a:rPr>
              <a:t>Executive Summary: Hypertension in Pregnancy, American College of Obstetricians and Gynecologist, </a:t>
            </a:r>
            <a:r>
              <a:rPr lang="en-US" sz="1400" dirty="0" err="1">
                <a:solidFill>
                  <a:srgbClr val="000000"/>
                </a:solidFill>
                <a:latin typeface="+mj-lt"/>
                <a:cs typeface="+mn-cs"/>
              </a:rPr>
              <a:t>Obstet</a:t>
            </a:r>
            <a:r>
              <a:rPr lang="en-US" sz="1400" dirty="0">
                <a:solidFill>
                  <a:srgbClr val="000000"/>
                </a:solidFill>
                <a:latin typeface="+mj-lt"/>
                <a:cs typeface="+mn-cs"/>
              </a:rPr>
              <a:t> </a:t>
            </a:r>
            <a:r>
              <a:rPr lang="en-US" sz="1400" dirty="0" err="1">
                <a:solidFill>
                  <a:srgbClr val="000000"/>
                </a:solidFill>
                <a:latin typeface="+mj-lt"/>
                <a:cs typeface="+mn-cs"/>
              </a:rPr>
              <a:t>Gynecol</a:t>
            </a:r>
            <a:r>
              <a:rPr lang="en-US" sz="1400" dirty="0">
                <a:solidFill>
                  <a:srgbClr val="000000"/>
                </a:solidFill>
                <a:latin typeface="+mj-lt"/>
                <a:cs typeface="+mn-cs"/>
              </a:rPr>
              <a:t> 2013;122:1122-31. Copyright permission received.</a:t>
            </a:r>
          </a:p>
        </p:txBody>
      </p:sp>
      <p:sp>
        <p:nvSpPr>
          <p:cNvPr id="8" name="Title 7"/>
          <p:cNvSpPr>
            <a:spLocks noGrp="1"/>
          </p:cNvSpPr>
          <p:nvPr>
            <p:ph type="title"/>
          </p:nvPr>
        </p:nvSpPr>
        <p:spPr>
          <a:xfrm>
            <a:off x="228600" y="241300"/>
            <a:ext cx="7772400" cy="638096"/>
          </a:xfrm>
        </p:spPr>
        <p:txBody>
          <a:bodyPr/>
          <a:lstStyle/>
          <a:p>
            <a:pPr algn="l"/>
            <a:r>
              <a:rPr lang="en-US" sz="4000" b="1" dirty="0" smtClean="0">
                <a:solidFill>
                  <a:srgbClr val="F58466"/>
                </a:solidFill>
                <a:latin typeface="Goudy Old Style" pitchFamily="18" charset="0"/>
              </a:rPr>
              <a:t>Diagnosis Criteria for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Preeclampsia</a:t>
            </a:r>
            <a:endParaRPr lang="en-US" sz="4000" b="1" dirty="0">
              <a:solidFill>
                <a:srgbClr val="F58466"/>
              </a:solidFill>
              <a:latin typeface="Goudy Old Style" pitchFamily="18" charset="0"/>
            </a:endParaRPr>
          </a:p>
        </p:txBody>
      </p:sp>
      <p:pic>
        <p:nvPicPr>
          <p:cNvPr id="10" name="Picture 9" descr="Screen Shot 2013-11-06 at 1.43.2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143000"/>
            <a:ext cx="5823505" cy="4937760"/>
          </a:xfrm>
          <a:prstGeom prst="rect">
            <a:avLst/>
          </a:prstGeom>
        </p:spPr>
      </p:pic>
    </p:spTree>
    <p:extLst>
      <p:ext uri="{BB962C8B-B14F-4D97-AF65-F5344CB8AC3E}">
        <p14:creationId xmlns:p14="http://schemas.microsoft.com/office/powerpoint/2010/main" val="757429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41532"/>
            <a:ext cx="8382000" cy="572868"/>
          </a:xfrm>
        </p:spPr>
        <p:txBody>
          <a:bodyPr/>
          <a:lstStyle/>
          <a:p>
            <a:pPr algn="l"/>
            <a:r>
              <a:rPr lang="en-US" sz="4000" b="1" dirty="0">
                <a:solidFill>
                  <a:srgbClr val="F58466"/>
                </a:solidFill>
                <a:latin typeface="Goudy Old Style" pitchFamily="18" charset="0"/>
              </a:rPr>
              <a:t>Diagnosis of </a:t>
            </a:r>
            <a:r>
              <a:rPr lang="en-US" sz="4000" b="1" dirty="0" smtClean="0">
                <a:solidFill>
                  <a:srgbClr val="F58466"/>
                </a:solidFill>
                <a:latin typeface="Goudy Old Style" pitchFamily="18" charset="0"/>
              </a:rPr>
              <a:t>Preeclampsia with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Severe Features</a:t>
            </a:r>
            <a:endParaRPr lang="en-US" sz="4000" b="1" dirty="0">
              <a:solidFill>
                <a:srgbClr val="F58466"/>
              </a:solidFill>
              <a:latin typeface="Goudy Old Style" pitchFamily="18" charset="0"/>
            </a:endParaRPr>
          </a:p>
        </p:txBody>
      </p:sp>
      <p:sp>
        <p:nvSpPr>
          <p:cNvPr id="4" name="TextBox 3"/>
          <p:cNvSpPr txBox="1"/>
          <p:nvPr/>
        </p:nvSpPr>
        <p:spPr>
          <a:xfrm>
            <a:off x="1469230" y="5334000"/>
            <a:ext cx="5922170" cy="461665"/>
          </a:xfrm>
          <a:prstGeom prst="rect">
            <a:avLst/>
          </a:prstGeom>
          <a:noFill/>
        </p:spPr>
        <p:txBody>
          <a:bodyPr wrap="square" rtlCol="0">
            <a:spAutoFit/>
          </a:bodyPr>
          <a:lstStyle/>
          <a:p>
            <a:pPr defTabSz="457200" fontAlgn="auto">
              <a:spcBef>
                <a:spcPts val="0"/>
              </a:spcBef>
              <a:spcAft>
                <a:spcPts val="0"/>
              </a:spcAft>
              <a:buFontTx/>
              <a:buNone/>
            </a:pPr>
            <a:r>
              <a:rPr lang="en-US" sz="1200" dirty="0">
                <a:solidFill>
                  <a:srgbClr val="000000"/>
                </a:solidFill>
                <a:latin typeface="+mj-lt"/>
                <a:cs typeface="+mn-cs"/>
              </a:rPr>
              <a:t>Executive Summary: Hypertension in Pregnancy, American College of Obstetricians and Gynecologist, </a:t>
            </a:r>
            <a:r>
              <a:rPr lang="en-US" sz="1200" dirty="0" err="1">
                <a:solidFill>
                  <a:srgbClr val="000000"/>
                </a:solidFill>
                <a:latin typeface="+mj-lt"/>
                <a:cs typeface="+mn-cs"/>
              </a:rPr>
              <a:t>Obstet</a:t>
            </a:r>
            <a:r>
              <a:rPr lang="en-US" sz="1200" dirty="0">
                <a:solidFill>
                  <a:srgbClr val="000000"/>
                </a:solidFill>
                <a:latin typeface="+mj-lt"/>
                <a:cs typeface="+mn-cs"/>
              </a:rPr>
              <a:t> </a:t>
            </a:r>
            <a:r>
              <a:rPr lang="en-US" sz="1200" dirty="0" err="1">
                <a:solidFill>
                  <a:srgbClr val="000000"/>
                </a:solidFill>
                <a:latin typeface="+mj-lt"/>
                <a:cs typeface="+mn-cs"/>
              </a:rPr>
              <a:t>Gynecol</a:t>
            </a:r>
            <a:r>
              <a:rPr lang="en-US" sz="1200" dirty="0">
                <a:solidFill>
                  <a:srgbClr val="000000"/>
                </a:solidFill>
                <a:latin typeface="+mj-lt"/>
                <a:cs typeface="+mn-cs"/>
              </a:rPr>
              <a:t> 2013;122:1122-31. Copyright permission received.</a:t>
            </a:r>
          </a:p>
        </p:txBody>
      </p:sp>
      <p:pic>
        <p:nvPicPr>
          <p:cNvPr id="7" name="Picture 6" descr="Screen Shot 2013-11-06 at 1.44.4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295400"/>
            <a:ext cx="7414250" cy="3975288"/>
          </a:xfrm>
          <a:prstGeom prst="rect">
            <a:avLst/>
          </a:prstGeom>
        </p:spPr>
      </p:pic>
    </p:spTree>
    <p:extLst>
      <p:ext uri="{BB962C8B-B14F-4D97-AF65-F5344CB8AC3E}">
        <p14:creationId xmlns:p14="http://schemas.microsoft.com/office/powerpoint/2010/main" val="2174622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152400" y="228600"/>
            <a:ext cx="7620000" cy="461962"/>
          </a:xfrm>
        </p:spPr>
        <p:txBody>
          <a:bodyPr>
            <a:noAutofit/>
          </a:bodyPr>
          <a:lstStyle/>
          <a:p>
            <a:pPr algn="l"/>
            <a:r>
              <a:rPr lang="en-US" sz="3400" b="1" dirty="0">
                <a:solidFill>
                  <a:srgbClr val="F58466"/>
                </a:solidFill>
                <a:latin typeface="Goudy Old Style" pitchFamily="18" charset="0"/>
                <a:cs typeface="Helvetica"/>
              </a:rPr>
              <a:t>Preeclampsia Early Recognition Tool</a:t>
            </a:r>
          </a:p>
        </p:txBody>
      </p:sp>
      <p:pic>
        <p:nvPicPr>
          <p:cNvPr id="4" name="Picture 3" descr="Screen Shot 2013-12-19 at 3.48.3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781154"/>
            <a:ext cx="6565900" cy="5905500"/>
          </a:xfrm>
          <a:prstGeom prst="rect">
            <a:avLst/>
          </a:prstGeom>
        </p:spPr>
      </p:pic>
      <p:pic>
        <p:nvPicPr>
          <p:cNvPr id="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515033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457200" y="32238"/>
            <a:ext cx="8229600" cy="1143000"/>
          </a:xfrm>
        </p:spPr>
        <p:txBody>
          <a:bodyPr/>
          <a:lstStyle/>
          <a:p>
            <a:pPr algn="l"/>
            <a:r>
              <a:rPr lang="en-US" sz="4000" b="1" dirty="0">
                <a:solidFill>
                  <a:srgbClr val="F58466"/>
                </a:solidFill>
                <a:latin typeface="Goudy Old Style" pitchFamily="18" charset="0"/>
                <a:cs typeface="Helvetica"/>
              </a:rPr>
              <a:t>Clinical Signs to Watch for:</a:t>
            </a:r>
          </a:p>
        </p:txBody>
      </p:sp>
      <p:pic>
        <p:nvPicPr>
          <p:cNvPr id="2" name="Picture 1" descr="Screen Shot 2013-10-30 at 3.02.13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01" y="1281427"/>
            <a:ext cx="8599276" cy="4230374"/>
          </a:xfrm>
          <a:prstGeom prst="rect">
            <a:avLst/>
          </a:prstGeom>
        </p:spPr>
      </p:pic>
      <p:pic>
        <p:nvPicPr>
          <p:cNvPr id="4"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7268129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229600" cy="1470025"/>
          </a:xfrm>
        </p:spPr>
        <p:txBody>
          <a:bodyPr>
            <a:noAutofit/>
          </a:bodyPr>
          <a:lstStyle/>
          <a:p>
            <a:r>
              <a:rPr lang="en-US" sz="5400" b="1" dirty="0" smtClean="0">
                <a:solidFill>
                  <a:srgbClr val="F58466"/>
                </a:solidFill>
                <a:latin typeface="Goudy Old Style" pitchFamily="18" charset="0"/>
              </a:rPr>
              <a:t>Timing of Delivery </a:t>
            </a:r>
            <a:br>
              <a:rPr lang="en-US" sz="5400" b="1" dirty="0" smtClean="0">
                <a:solidFill>
                  <a:srgbClr val="F58466"/>
                </a:solidFill>
                <a:latin typeface="Goudy Old Style" pitchFamily="18" charset="0"/>
              </a:rPr>
            </a:br>
            <a:r>
              <a:rPr lang="en-US" sz="5400" b="1" dirty="0" smtClean="0">
                <a:solidFill>
                  <a:srgbClr val="F58466"/>
                </a:solidFill>
                <a:latin typeface="Goudy Old Style" pitchFamily="18" charset="0"/>
              </a:rPr>
              <a:t>Hypertension in Pregnancy</a:t>
            </a:r>
            <a:endParaRPr lang="en-US" sz="5400" b="1" dirty="0">
              <a:solidFill>
                <a:srgbClr val="F58466"/>
              </a:solidFill>
              <a:latin typeface="Goudy Old Style" pitchFamily="18" charset="0"/>
            </a:endParaRPr>
          </a:p>
        </p:txBody>
      </p:sp>
      <p:sp>
        <p:nvSpPr>
          <p:cNvPr id="3" name="Subtitle 2"/>
          <p:cNvSpPr>
            <a:spLocks noGrp="1"/>
          </p:cNvSpPr>
          <p:nvPr>
            <p:ph type="subTitle" idx="1"/>
          </p:nvPr>
        </p:nvSpPr>
        <p:spPr/>
        <p:txBody>
          <a:bodyPr>
            <a:normAutofit/>
          </a:bodyPr>
          <a:lstStyle/>
          <a:p>
            <a:r>
              <a:rPr lang="en-US" sz="4000" b="1" i="1" dirty="0" smtClean="0">
                <a:latin typeface="Goudy Old Style" pitchFamily="18" charset="0"/>
              </a:rPr>
              <a:t>Not To Early….Not Too Late</a:t>
            </a:r>
            <a:endParaRPr lang="en-US" sz="4000" b="1" i="1" dirty="0">
              <a:latin typeface="Goudy Old Style" pitchFamily="18" charset="0"/>
            </a:endParaRPr>
          </a:p>
        </p:txBody>
      </p:sp>
    </p:spTree>
    <p:extLst>
      <p:ext uri="{BB962C8B-B14F-4D97-AF65-F5344CB8AC3E}">
        <p14:creationId xmlns:p14="http://schemas.microsoft.com/office/powerpoint/2010/main" val="33989727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err="1" smtClean="0">
                <a:solidFill>
                  <a:srgbClr val="F58466"/>
                </a:solidFill>
                <a:latin typeface="Goudy Old Style" pitchFamily="18" charset="0"/>
              </a:rPr>
              <a:t>Preeclamptic</a:t>
            </a:r>
            <a:r>
              <a:rPr lang="en-US" sz="4000" b="1" dirty="0" smtClean="0">
                <a:solidFill>
                  <a:srgbClr val="F58466"/>
                </a:solidFill>
                <a:latin typeface="Goudy Old Style" pitchFamily="18" charset="0"/>
              </a:rPr>
              <a:t> Balancing Act</a:t>
            </a:r>
            <a:endParaRPr lang="en-US" sz="4000" b="1" dirty="0">
              <a:solidFill>
                <a:srgbClr val="F58466"/>
              </a:solidFill>
              <a:latin typeface="Goudy Old Style" pitchFamily="18" charset="0"/>
            </a:endParaRPr>
          </a:p>
        </p:txBody>
      </p:sp>
      <p:sp>
        <p:nvSpPr>
          <p:cNvPr id="4" name="Oval 3"/>
          <p:cNvSpPr/>
          <p:nvPr/>
        </p:nvSpPr>
        <p:spPr>
          <a:xfrm>
            <a:off x="3878057" y="5658478"/>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a:solidFill>
                  <a:prstClr val="white"/>
                </a:solidFill>
              </a:rPr>
              <a:t>CMOP</a:t>
            </a:r>
          </a:p>
        </p:txBody>
      </p:sp>
      <p:grpSp>
        <p:nvGrpSpPr>
          <p:cNvPr id="5" name="Group 4"/>
          <p:cNvGrpSpPr/>
          <p:nvPr/>
        </p:nvGrpSpPr>
        <p:grpSpPr>
          <a:xfrm>
            <a:off x="2942167" y="4054119"/>
            <a:ext cx="2700986" cy="2181247"/>
            <a:chOff x="2902185" y="4565438"/>
            <a:chExt cx="2851119" cy="1840050"/>
          </a:xfrm>
        </p:grpSpPr>
        <p:pic>
          <p:nvPicPr>
            <p:cNvPr id="6" name="Picture 4" descr="C:\Users\deventeja\AppData\Local\Microsoft\Windows\Temporary Internet Files\Content.IE5\F46UC3FK\Stick-figure-male-2-11608-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08162">
              <a:off x="5108393" y="4565438"/>
              <a:ext cx="644911" cy="8297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5" descr="C:\Users\deventeja\AppData\Local\Microsoft\Windows\Temporary Internet Files\Content.IE5\0PF1QADN\Stick-figure-female-1160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185" y="4978293"/>
              <a:ext cx="575296" cy="1356721"/>
            </a:xfrm>
            <a:prstGeom prst="rect">
              <a:avLst/>
            </a:prstGeom>
            <a:noFill/>
          </p:spPr>
        </p:pic>
        <p:cxnSp>
          <p:nvCxnSpPr>
            <p:cNvPr id="8" name="Straight Connector 7"/>
            <p:cNvCxnSpPr/>
            <p:nvPr/>
          </p:nvCxnSpPr>
          <p:spPr>
            <a:xfrm flipV="1">
              <a:off x="3065241" y="5373408"/>
              <a:ext cx="2600377" cy="10320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909361" y="4013530"/>
            <a:ext cx="2901017" cy="1678904"/>
            <a:chOff x="5949564" y="3957123"/>
            <a:chExt cx="3062268" cy="1416285"/>
          </a:xfrm>
        </p:grpSpPr>
        <p:pic>
          <p:nvPicPr>
            <p:cNvPr id="10" name="Picture 4" descr="C:\Users\deventeja\AppData\Local\Microsoft\Windows\Temporary Internet Files\Content.IE5\F46UC3FK\Stick-figure-male-2-11608-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88230">
              <a:off x="8269449" y="4391480"/>
              <a:ext cx="644911" cy="8297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5" descr="C:\Users\deventeja\AppData\Local\Microsoft\Windows\Temporary Internet Files\Content.IE5\0PF1QADN\Stick-figure-female-1160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257" y="3957123"/>
              <a:ext cx="575296" cy="1356721"/>
            </a:xfrm>
            <a:prstGeom prst="rect">
              <a:avLst/>
            </a:prstGeom>
            <a:noFill/>
          </p:spPr>
        </p:pic>
        <p:cxnSp>
          <p:nvCxnSpPr>
            <p:cNvPr id="12" name="Straight Connector 11"/>
            <p:cNvCxnSpPr/>
            <p:nvPr/>
          </p:nvCxnSpPr>
          <p:spPr>
            <a:xfrm flipV="1">
              <a:off x="5949564" y="5291238"/>
              <a:ext cx="3062268" cy="821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524000" y="1481078"/>
            <a:ext cx="3472489" cy="2862322"/>
          </a:xfrm>
          <a:prstGeom prst="rect">
            <a:avLst/>
          </a:prstGeom>
          <a:noFill/>
        </p:spPr>
        <p:txBody>
          <a:bodyPr wrap="none" rtlCol="0">
            <a:spAutoFit/>
          </a:bodyPr>
          <a:lstStyle/>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Stroke</a:t>
            </a:r>
          </a:p>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Hemorrhage</a:t>
            </a:r>
          </a:p>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Renal Failure</a:t>
            </a:r>
          </a:p>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Hepatic </a:t>
            </a:r>
            <a:r>
              <a:rPr lang="en-US" sz="1800" dirty="0" smtClean="0">
                <a:latin typeface="+mj-lt"/>
                <a:cs typeface="+mn-cs"/>
              </a:rPr>
              <a:t>Failure</a:t>
            </a:r>
          </a:p>
          <a:p>
            <a:pPr marL="285750" indent="-285750" fontAlgn="auto">
              <a:spcBef>
                <a:spcPts val="0"/>
              </a:spcBef>
              <a:spcAft>
                <a:spcPts val="0"/>
              </a:spcAft>
              <a:buClr>
                <a:srgbClr val="F58466"/>
              </a:buClr>
              <a:buFont typeface="Arial" panose="020B0604020202020204" pitchFamily="34" charset="0"/>
              <a:buChar char="•"/>
            </a:pPr>
            <a:r>
              <a:rPr lang="en-US" sz="1800" dirty="0" err="1" smtClean="0">
                <a:latin typeface="+mj-lt"/>
                <a:cs typeface="+mn-cs"/>
              </a:rPr>
              <a:t>Subcapsular</a:t>
            </a:r>
            <a:r>
              <a:rPr lang="en-US" sz="1800" dirty="0" smtClean="0">
                <a:latin typeface="+mj-lt"/>
                <a:cs typeface="+mn-cs"/>
              </a:rPr>
              <a:t> Hepatic Hematoma</a:t>
            </a:r>
          </a:p>
          <a:p>
            <a:pPr marL="285750" indent="-285750" fontAlgn="auto">
              <a:spcBef>
                <a:spcPts val="0"/>
              </a:spcBef>
              <a:spcAft>
                <a:spcPts val="0"/>
              </a:spcAft>
              <a:buClr>
                <a:srgbClr val="F58466"/>
              </a:buClr>
              <a:buFont typeface="Arial" panose="020B0604020202020204" pitchFamily="34" charset="0"/>
              <a:buChar char="•"/>
            </a:pPr>
            <a:r>
              <a:rPr lang="en-US" sz="1800" dirty="0" smtClean="0">
                <a:latin typeface="+mj-lt"/>
                <a:cs typeface="+mn-cs"/>
              </a:rPr>
              <a:t>Pulmonary </a:t>
            </a:r>
            <a:r>
              <a:rPr lang="en-US" sz="1800" dirty="0">
                <a:latin typeface="+mj-lt"/>
                <a:cs typeface="+mn-cs"/>
              </a:rPr>
              <a:t>Edema</a:t>
            </a:r>
          </a:p>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Retinal </a:t>
            </a:r>
            <a:r>
              <a:rPr lang="en-US" sz="1800" dirty="0" smtClean="0">
                <a:latin typeface="+mj-lt"/>
                <a:cs typeface="+mn-cs"/>
              </a:rPr>
              <a:t>detachment</a:t>
            </a:r>
          </a:p>
          <a:p>
            <a:pPr marL="285750" indent="-285750" fontAlgn="auto">
              <a:spcBef>
                <a:spcPts val="0"/>
              </a:spcBef>
              <a:spcAft>
                <a:spcPts val="0"/>
              </a:spcAft>
              <a:buClr>
                <a:srgbClr val="F58466"/>
              </a:buClr>
              <a:buFont typeface="Arial" panose="020B0604020202020204" pitchFamily="34" charset="0"/>
              <a:buChar char="•"/>
            </a:pPr>
            <a:r>
              <a:rPr lang="en-US" sz="1800" dirty="0" smtClean="0">
                <a:latin typeface="+mj-lt"/>
                <a:cs typeface="+mn-cs"/>
              </a:rPr>
              <a:t>Placental Abruption </a:t>
            </a:r>
          </a:p>
          <a:p>
            <a:pPr marL="285750" indent="-285750" fontAlgn="auto">
              <a:spcBef>
                <a:spcPts val="0"/>
              </a:spcBef>
              <a:spcAft>
                <a:spcPts val="0"/>
              </a:spcAft>
              <a:buClr>
                <a:srgbClr val="F58466"/>
              </a:buClr>
              <a:buFont typeface="Arial" panose="020B0604020202020204" pitchFamily="34" charset="0"/>
              <a:buChar char="•"/>
            </a:pPr>
            <a:r>
              <a:rPr lang="en-US" sz="1800" dirty="0" smtClean="0">
                <a:latin typeface="+mj-lt"/>
                <a:cs typeface="+mn-cs"/>
              </a:rPr>
              <a:t>Fetal and Maternal Death</a:t>
            </a:r>
            <a:endParaRPr lang="en-US" sz="1800" dirty="0">
              <a:latin typeface="+mj-lt"/>
              <a:cs typeface="+mn-cs"/>
            </a:endParaRPr>
          </a:p>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Etc…</a:t>
            </a:r>
          </a:p>
        </p:txBody>
      </p:sp>
      <p:sp>
        <p:nvSpPr>
          <p:cNvPr id="15" name="TextBox 14"/>
          <p:cNvSpPr txBox="1"/>
          <p:nvPr/>
        </p:nvSpPr>
        <p:spPr>
          <a:xfrm>
            <a:off x="6062765" y="1529477"/>
            <a:ext cx="1509196" cy="2585323"/>
          </a:xfrm>
          <a:prstGeom prst="rect">
            <a:avLst/>
          </a:prstGeom>
          <a:noFill/>
        </p:spPr>
        <p:txBody>
          <a:bodyPr wrap="none" rtlCol="0">
            <a:spAutoFit/>
          </a:bodyPr>
          <a:lstStyle/>
          <a:p>
            <a:pPr fontAlgn="auto">
              <a:spcBef>
                <a:spcPts val="0"/>
              </a:spcBef>
              <a:spcAft>
                <a:spcPts val="0"/>
              </a:spcAft>
              <a:buFontTx/>
              <a:buNone/>
            </a:pPr>
            <a:r>
              <a:rPr lang="en-US" sz="1800" dirty="0">
                <a:latin typeface="+mj-lt"/>
                <a:cs typeface="+mn-cs"/>
              </a:rPr>
              <a:t>Prematurity</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ROP</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Sepsis</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NEC</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IVH</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CP</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RDS</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Etc…</a:t>
            </a:r>
          </a:p>
          <a:p>
            <a:pPr marL="285750" indent="-285750" fontAlgn="auto">
              <a:spcBef>
                <a:spcPts val="0"/>
              </a:spcBef>
              <a:spcAft>
                <a:spcPts val="0"/>
              </a:spcAft>
              <a:buFont typeface="Arial" panose="020B0604020202020204" pitchFamily="34" charset="0"/>
              <a:buChar char="•"/>
            </a:pPr>
            <a:endParaRPr lang="en-US" sz="1800" dirty="0">
              <a:latin typeface="+mj-lt"/>
              <a:cs typeface="+mn-cs"/>
            </a:endParaRPr>
          </a:p>
        </p:txBody>
      </p:sp>
    </p:spTree>
    <p:extLst>
      <p:ext uri="{BB962C8B-B14F-4D97-AF65-F5344CB8AC3E}">
        <p14:creationId xmlns:p14="http://schemas.microsoft.com/office/powerpoint/2010/main" val="1224380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12"/>
            <a:ext cx="7886700" cy="1325563"/>
          </a:xfrm>
        </p:spPr>
        <p:txBody>
          <a:bodyPr/>
          <a:lstStyle/>
          <a:p>
            <a:pPr algn="l"/>
            <a:r>
              <a:rPr lang="en-US" sz="4000" b="1" dirty="0" smtClean="0">
                <a:solidFill>
                  <a:srgbClr val="F58466"/>
                </a:solidFill>
                <a:latin typeface="Goudy Old Style" pitchFamily="18" charset="0"/>
              </a:rPr>
              <a:t>When to Deliver</a:t>
            </a:r>
            <a:endParaRPr lang="en-US" sz="4000" b="1" dirty="0">
              <a:solidFill>
                <a:srgbClr val="F58466"/>
              </a:solidFill>
              <a:latin typeface="Goudy Old Style" pitchFamily="18" charset="0"/>
            </a:endParaRPr>
          </a:p>
        </p:txBody>
      </p:sp>
      <p:sp>
        <p:nvSpPr>
          <p:cNvPr id="4" name="Content Placeholder 3"/>
          <p:cNvSpPr>
            <a:spLocks noGrp="1"/>
          </p:cNvSpPr>
          <p:nvPr>
            <p:ph sz="half" idx="1"/>
          </p:nvPr>
        </p:nvSpPr>
        <p:spPr>
          <a:xfrm>
            <a:off x="600075" y="1371600"/>
            <a:ext cx="3886200" cy="4351338"/>
          </a:xfrm>
        </p:spPr>
        <p:txBody>
          <a:bodyPr>
            <a:normAutofit fontScale="92500" lnSpcReduction="10000"/>
          </a:bodyPr>
          <a:lstStyle/>
          <a:p>
            <a:pPr>
              <a:buClr>
                <a:srgbClr val="F58466"/>
              </a:buClr>
            </a:pPr>
            <a:r>
              <a:rPr lang="en-US" dirty="0" smtClean="0"/>
              <a:t>Chronic Hypertension</a:t>
            </a:r>
          </a:p>
          <a:p>
            <a:pPr lvl="1">
              <a:buClr>
                <a:srgbClr val="004990"/>
              </a:buClr>
              <a:buFont typeface="Arial" pitchFamily="34" charset="0"/>
              <a:buChar char="•"/>
            </a:pPr>
            <a:r>
              <a:rPr lang="en-US" dirty="0" smtClean="0"/>
              <a:t>With no additional maternal or fetal complications, delivery before 38 0/7 weeks not recommended</a:t>
            </a:r>
          </a:p>
          <a:p>
            <a:pPr lvl="1">
              <a:buClr>
                <a:srgbClr val="004990"/>
              </a:buClr>
              <a:buFont typeface="Arial" pitchFamily="34" charset="0"/>
              <a:buChar char="•"/>
            </a:pPr>
            <a:r>
              <a:rPr lang="en-US" dirty="0" smtClean="0"/>
              <a:t>With superimposed preeclampsia, follow preeclampsia recommendations</a:t>
            </a:r>
          </a:p>
          <a:p>
            <a:endParaRPr lang="en-US" dirty="0"/>
          </a:p>
        </p:txBody>
      </p:sp>
      <p:sp>
        <p:nvSpPr>
          <p:cNvPr id="5" name="Content Placeholder 4"/>
          <p:cNvSpPr>
            <a:spLocks noGrp="1"/>
          </p:cNvSpPr>
          <p:nvPr>
            <p:ph sz="half" idx="2"/>
          </p:nvPr>
        </p:nvSpPr>
        <p:spPr>
          <a:xfrm>
            <a:off x="4629150" y="1391588"/>
            <a:ext cx="4057650" cy="4351338"/>
          </a:xfrm>
        </p:spPr>
        <p:txBody>
          <a:bodyPr>
            <a:normAutofit fontScale="92500" lnSpcReduction="10000"/>
          </a:bodyPr>
          <a:lstStyle/>
          <a:p>
            <a:pPr>
              <a:buClr>
                <a:srgbClr val="F58466"/>
              </a:buClr>
            </a:pPr>
            <a:r>
              <a:rPr lang="en-US" dirty="0" smtClean="0"/>
              <a:t>Preeclampsia/Gestational Hypertension</a:t>
            </a:r>
          </a:p>
          <a:p>
            <a:pPr lvl="1">
              <a:buClr>
                <a:srgbClr val="004990"/>
              </a:buClr>
              <a:buFont typeface="Arial" pitchFamily="34" charset="0"/>
              <a:buChar char="•"/>
            </a:pPr>
            <a:r>
              <a:rPr lang="en-US" dirty="0" smtClean="0"/>
              <a:t>Without severe features:</a:t>
            </a:r>
          </a:p>
          <a:p>
            <a:pPr lvl="2">
              <a:buClr>
                <a:srgbClr val="F58466"/>
              </a:buClr>
            </a:pPr>
            <a:r>
              <a:rPr lang="en-US" sz="2100" dirty="0"/>
              <a:t>May expectantly manage until severe features present or 37 0/7 weeks</a:t>
            </a:r>
          </a:p>
          <a:p>
            <a:pPr lvl="1">
              <a:buClr>
                <a:srgbClr val="004990"/>
              </a:buClr>
              <a:buFont typeface="Arial" pitchFamily="34" charset="0"/>
              <a:buChar char="•"/>
            </a:pPr>
            <a:r>
              <a:rPr lang="en-US" dirty="0" smtClean="0"/>
              <a:t>With Severe Features</a:t>
            </a:r>
          </a:p>
          <a:p>
            <a:pPr lvl="2">
              <a:buClr>
                <a:srgbClr val="F58466"/>
              </a:buClr>
            </a:pPr>
            <a:r>
              <a:rPr lang="en-US" dirty="0" smtClean="0"/>
              <a:t>Prior to viability- deliver</a:t>
            </a:r>
          </a:p>
          <a:p>
            <a:pPr lvl="2">
              <a:buClr>
                <a:srgbClr val="F58466"/>
              </a:buClr>
            </a:pPr>
            <a:r>
              <a:rPr lang="en-US" dirty="0" smtClean="0"/>
              <a:t>May expectantly manage in appropriate setting until 34 weeks gestation, if maternal and fetal status stable</a:t>
            </a:r>
            <a:endParaRPr lang="en-US" dirty="0"/>
          </a:p>
        </p:txBody>
      </p:sp>
      <p:sp>
        <p:nvSpPr>
          <p:cNvPr id="8" name="Rectangle 7"/>
          <p:cNvSpPr/>
          <p:nvPr/>
        </p:nvSpPr>
        <p:spPr>
          <a:xfrm>
            <a:off x="922193" y="5489033"/>
            <a:ext cx="4572000" cy="707886"/>
          </a:xfrm>
          <a:prstGeom prst="rect">
            <a:avLst/>
          </a:prstGeom>
        </p:spPr>
        <p:txBody>
          <a:bodyPr>
            <a:spAutoFit/>
          </a:bodyPr>
          <a:lstStyle/>
          <a:p>
            <a:pPr fontAlgn="auto">
              <a:spcBef>
                <a:spcPts val="0"/>
              </a:spcBef>
              <a:spcAft>
                <a:spcPts val="0"/>
              </a:spcAft>
              <a:buFontTx/>
              <a:buNone/>
            </a:pPr>
            <a:r>
              <a:rPr lang="en-US" sz="1000" dirty="0">
                <a:solidFill>
                  <a:prstClr val="black"/>
                </a:solidFill>
                <a:latin typeface="+mj-lt"/>
                <a:ea typeface="Times New Roman" panose="02020603050405020304" pitchFamily="18" charset="0"/>
                <a:cs typeface="+mn-cs"/>
              </a:rPr>
              <a:t>American College of Obstetricians and Gynecologists, Task Force on Hypertension in Pregnancy. Hypertension in pregnancy. Report of the American College of Obstetricians and Gynecologists' Task Force on Hypertension in Pregnancy. </a:t>
            </a:r>
            <a:r>
              <a:rPr lang="en-US" sz="1000" dirty="0" err="1">
                <a:solidFill>
                  <a:prstClr val="black"/>
                </a:solidFill>
                <a:latin typeface="+mj-lt"/>
                <a:ea typeface="Times New Roman" panose="02020603050405020304" pitchFamily="18" charset="0"/>
                <a:cs typeface="+mn-cs"/>
              </a:rPr>
              <a:t>Obstet</a:t>
            </a:r>
            <a:r>
              <a:rPr lang="en-US" sz="1000" dirty="0">
                <a:solidFill>
                  <a:prstClr val="black"/>
                </a:solidFill>
                <a:latin typeface="+mj-lt"/>
                <a:ea typeface="Times New Roman" panose="02020603050405020304" pitchFamily="18" charset="0"/>
                <a:cs typeface="+mn-cs"/>
              </a:rPr>
              <a:t> Gynecol. 2013 Nov;122(5):1122-31. </a:t>
            </a:r>
            <a:endParaRPr lang="en-US" sz="1400" dirty="0">
              <a:solidFill>
                <a:prstClr val="black"/>
              </a:solidFill>
              <a:latin typeface="+mj-lt"/>
              <a:ea typeface="Times New Roman" panose="02020603050405020304" pitchFamily="18" charset="0"/>
              <a:cs typeface="+mn-cs"/>
            </a:endParaRPr>
          </a:p>
        </p:txBody>
      </p:sp>
    </p:spTree>
    <p:extLst>
      <p:ext uri="{BB962C8B-B14F-4D97-AF65-F5344CB8AC3E}">
        <p14:creationId xmlns:p14="http://schemas.microsoft.com/office/powerpoint/2010/main" val="3390432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4126" y="2072701"/>
            <a:ext cx="5409624" cy="3312101"/>
          </a:xfrm>
          <a:ln w="12700" cmpd="sng">
            <a:solidFill>
              <a:schemeClr val="tx1"/>
            </a:solidFill>
          </a:ln>
        </p:spPr>
        <p:txBody>
          <a:bodyPr/>
          <a:lstStyle/>
          <a:p>
            <a:pPr marL="0" indent="0" algn="ctr">
              <a:lnSpc>
                <a:spcPct val="90000"/>
              </a:lnSpc>
              <a:spcBef>
                <a:spcPts val="0"/>
              </a:spcBef>
              <a:buNone/>
            </a:pPr>
            <a:r>
              <a:rPr lang="en-US" dirty="0" smtClean="0"/>
              <a:t>In patients with </a:t>
            </a:r>
            <a:r>
              <a:rPr lang="en-US" b="1" dirty="0" smtClean="0"/>
              <a:t>preterm </a:t>
            </a:r>
            <a:r>
              <a:rPr lang="en-US" dirty="0" smtClean="0"/>
              <a:t>preeclampsia with severe features, </a:t>
            </a:r>
          </a:p>
          <a:p>
            <a:pPr marL="0" indent="0" algn="ctr">
              <a:lnSpc>
                <a:spcPct val="90000"/>
              </a:lnSpc>
              <a:spcBef>
                <a:spcPts val="0"/>
              </a:spcBef>
              <a:buNone/>
            </a:pPr>
            <a:r>
              <a:rPr lang="en-US" dirty="0" smtClean="0"/>
              <a:t>the disease can rapidly progress to significant maternal morbidity and/or mortality.</a:t>
            </a:r>
            <a:endParaRPr lang="en-US" dirty="0"/>
          </a:p>
        </p:txBody>
      </p:sp>
      <p:sp>
        <p:nvSpPr>
          <p:cNvPr id="8"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sp>
        <p:nvSpPr>
          <p:cNvPr id="4" name="TextBox 3"/>
          <p:cNvSpPr txBox="1"/>
          <p:nvPr/>
        </p:nvSpPr>
        <p:spPr>
          <a:xfrm>
            <a:off x="2057400" y="5648696"/>
            <a:ext cx="5105400" cy="369332"/>
          </a:xfrm>
          <a:prstGeom prst="rect">
            <a:avLst/>
          </a:prstGeom>
          <a:noFill/>
        </p:spPr>
        <p:txBody>
          <a:bodyPr wrap="square" rtlCol="0">
            <a:spAutoFit/>
          </a:bodyPr>
          <a:lstStyle/>
          <a:p>
            <a:pPr algn="ctr"/>
            <a:r>
              <a:rPr lang="en-US" dirty="0" smtClean="0">
                <a:latin typeface="+mj-lt"/>
              </a:rPr>
              <a:t>*Transfer to appropriate level of care if possible</a:t>
            </a:r>
            <a:endParaRPr lang="en-US" dirty="0">
              <a:latin typeface="+mj-lt"/>
            </a:endParaRPr>
          </a:p>
        </p:txBody>
      </p:sp>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6845490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607488" y="5977890"/>
            <a:ext cx="414020" cy="375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2" y="533400"/>
            <a:ext cx="5322980" cy="5852160"/>
          </a:xfrm>
          <a:prstGeom prst="rect">
            <a:avLst/>
          </a:prstGeom>
        </p:spPr>
      </p:pic>
      <p:sp>
        <p:nvSpPr>
          <p:cNvPr id="5" name="TextBox 4"/>
          <p:cNvSpPr txBox="1"/>
          <p:nvPr/>
        </p:nvSpPr>
        <p:spPr>
          <a:xfrm>
            <a:off x="152400" y="51701"/>
            <a:ext cx="7961571" cy="830997"/>
          </a:xfrm>
          <a:prstGeom prst="rect">
            <a:avLst/>
          </a:prstGeom>
          <a:noFill/>
        </p:spPr>
        <p:txBody>
          <a:bodyPr wrap="square" rtlCol="0">
            <a:spAutoFit/>
          </a:bodyPr>
          <a:lstStyle/>
          <a:p>
            <a:r>
              <a:rPr lang="en-US" sz="2400" b="1" dirty="0" smtClean="0">
                <a:solidFill>
                  <a:srgbClr val="F58466"/>
                </a:solidFill>
                <a:latin typeface="Goudy Old Style" pitchFamily="18" charset="0"/>
              </a:rPr>
              <a:t>Management of Preeclampsia with Severe Features </a:t>
            </a:r>
          </a:p>
          <a:p>
            <a:r>
              <a:rPr lang="en-US" sz="2400" b="1" dirty="0" smtClean="0">
                <a:solidFill>
                  <a:srgbClr val="F58466"/>
                </a:solidFill>
                <a:latin typeface="Goudy Old Style" pitchFamily="18" charset="0"/>
              </a:rPr>
              <a:t>at Less Than 34 Weeks Gestation </a:t>
            </a:r>
            <a:endParaRPr lang="en-US" sz="2400" b="1" dirty="0">
              <a:solidFill>
                <a:srgbClr val="F58466"/>
              </a:solidFill>
              <a:latin typeface="Goudy Old Style" pitchFamily="18" charset="0"/>
            </a:endParaRPr>
          </a:p>
        </p:txBody>
      </p:sp>
      <p:sp>
        <p:nvSpPr>
          <p:cNvPr id="7" name="TextBox 6"/>
          <p:cNvSpPr txBox="1"/>
          <p:nvPr/>
        </p:nvSpPr>
        <p:spPr>
          <a:xfrm>
            <a:off x="6897873" y="1956391"/>
            <a:ext cx="184731" cy="369332"/>
          </a:xfrm>
          <a:prstGeom prst="rect">
            <a:avLst/>
          </a:prstGeom>
          <a:noFill/>
        </p:spPr>
        <p:txBody>
          <a:bodyPr wrap="none" rtlCol="0">
            <a:spAutoFit/>
          </a:bodyPr>
          <a:lstStyle/>
          <a:p>
            <a:endParaRPr lang="en-US" dirty="0"/>
          </a:p>
        </p:txBody>
      </p:sp>
      <p:sp>
        <p:nvSpPr>
          <p:cNvPr id="11" name="Oval 10"/>
          <p:cNvSpPr/>
          <p:nvPr/>
        </p:nvSpPr>
        <p:spPr>
          <a:xfrm>
            <a:off x="3607488" y="5993963"/>
            <a:ext cx="354912" cy="34968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49400" y="6353373"/>
            <a:ext cx="3791572" cy="307777"/>
          </a:xfrm>
          <a:prstGeom prst="rect">
            <a:avLst/>
          </a:prstGeom>
          <a:solidFill>
            <a:srgbClr val="D6D3D1"/>
          </a:solidFill>
        </p:spPr>
        <p:txBody>
          <a:bodyPr wrap="square" rtlCol="0">
            <a:spAutoFit/>
          </a:bodyPr>
          <a:lstStyle/>
          <a:p>
            <a:pPr algn="ctr"/>
            <a:r>
              <a:rPr lang="en-US" sz="1400" dirty="0" smtClean="0"/>
              <a:t>EXPECTANT MANAGEMENT</a:t>
            </a:r>
            <a:endParaRPr lang="en-US" sz="1400" dirty="0"/>
          </a:p>
        </p:txBody>
      </p:sp>
      <p:sp>
        <p:nvSpPr>
          <p:cNvPr id="4" name="Rectangle 3"/>
          <p:cNvSpPr/>
          <p:nvPr/>
        </p:nvSpPr>
        <p:spPr>
          <a:xfrm>
            <a:off x="6067072" y="3962400"/>
            <a:ext cx="2848328" cy="2031325"/>
          </a:xfrm>
          <a:prstGeom prst="rect">
            <a:avLst/>
          </a:prstGeom>
        </p:spPr>
        <p:txBody>
          <a:bodyPr wrap="square">
            <a:spAutoFit/>
          </a:bodyPr>
          <a:lstStyle/>
          <a:p>
            <a:r>
              <a:rPr lang="en-US" sz="1400" dirty="0">
                <a:latin typeface="+mj-lt"/>
                <a:ea typeface="Times New Roman" panose="02020603050405020304" pitchFamily="18" charset="0"/>
                <a:cs typeface="Times New Roman" panose="02020603050405020304" pitchFamily="18" charset="0"/>
              </a:rPr>
              <a:t>American College of Obstetricians and Gynecologists, Task Force on Hypertension in Pregnancy. Hypertension in pregnancy. Report of the American College of Obstetricians and Gynecologists' Task Force on Hypertension in Pregnancy. </a:t>
            </a:r>
            <a:r>
              <a:rPr lang="en-US" sz="1400" dirty="0" err="1">
                <a:latin typeface="+mj-lt"/>
                <a:ea typeface="Times New Roman" panose="02020603050405020304" pitchFamily="18" charset="0"/>
                <a:cs typeface="Times New Roman" panose="02020603050405020304" pitchFamily="18" charset="0"/>
              </a:rPr>
              <a:t>Obstet</a:t>
            </a:r>
            <a:r>
              <a:rPr lang="en-US" sz="1400" dirty="0">
                <a:latin typeface="+mj-lt"/>
                <a:ea typeface="Times New Roman" panose="02020603050405020304" pitchFamily="18" charset="0"/>
                <a:cs typeface="Times New Roman" panose="02020603050405020304" pitchFamily="18" charset="0"/>
              </a:rPr>
              <a:t> Gynecol. 2013 Nov;122(5):1122-31</a:t>
            </a:r>
            <a:endParaRPr lang="en-US" sz="1400" dirty="0">
              <a:latin typeface="+mj-lt"/>
            </a:endParaRPr>
          </a:p>
        </p:txBody>
      </p:sp>
      <p:sp>
        <p:nvSpPr>
          <p:cNvPr id="6" name="Down Arrow 5"/>
          <p:cNvSpPr/>
          <p:nvPr/>
        </p:nvSpPr>
        <p:spPr>
          <a:xfrm>
            <a:off x="3365500" y="5977890"/>
            <a:ext cx="18288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72522" y="6019800"/>
            <a:ext cx="533400" cy="307777"/>
          </a:xfrm>
          <a:prstGeom prst="rect">
            <a:avLst/>
          </a:prstGeom>
          <a:noFill/>
        </p:spPr>
        <p:txBody>
          <a:bodyPr wrap="square" rtlCol="0">
            <a:spAutoFit/>
          </a:bodyPr>
          <a:lstStyle/>
          <a:p>
            <a:r>
              <a:rPr lang="en-US" sz="1400" b="1" dirty="0" smtClean="0">
                <a:solidFill>
                  <a:schemeClr val="bg1"/>
                </a:solidFill>
                <a:latin typeface="+mj-lt"/>
              </a:rPr>
              <a:t>NO</a:t>
            </a:r>
            <a:endParaRPr lang="en-US" sz="1400" b="1" dirty="0">
              <a:solidFill>
                <a:schemeClr val="bg1"/>
              </a:solidFill>
              <a:latin typeface="+mj-lt"/>
            </a:endParaRPr>
          </a:p>
        </p:txBody>
      </p:sp>
      <p:sp>
        <p:nvSpPr>
          <p:cNvPr id="12" name="TextBox 11"/>
          <p:cNvSpPr txBox="1"/>
          <p:nvPr/>
        </p:nvSpPr>
        <p:spPr>
          <a:xfrm>
            <a:off x="5410200" y="1356227"/>
            <a:ext cx="3577397" cy="1938992"/>
          </a:xfrm>
          <a:prstGeom prst="rect">
            <a:avLst/>
          </a:prstGeom>
          <a:noFill/>
          <a:ln w="19050">
            <a:solidFill>
              <a:srgbClr val="C00000"/>
            </a:solidFill>
          </a:ln>
        </p:spPr>
        <p:txBody>
          <a:bodyPr wrap="square" rtlCol="0">
            <a:spAutoFit/>
          </a:bodyPr>
          <a:lstStyle/>
          <a:p>
            <a:pPr algn="just"/>
            <a:r>
              <a:rPr lang="en-US" sz="2000" dirty="0" smtClean="0">
                <a:latin typeface="+mj-lt"/>
              </a:rPr>
              <a:t>For women with severe preeclampsia and before fetal viability, delivery after maternal stabilization is recommended. Expectant management is not recommended.</a:t>
            </a:r>
            <a:endParaRPr lang="en-US" sz="2000" dirty="0">
              <a:latin typeface="+mj-lt"/>
            </a:endParaRPr>
          </a:p>
        </p:txBody>
      </p:sp>
    </p:spTree>
    <p:extLst>
      <p:ext uri="{BB962C8B-B14F-4D97-AF65-F5344CB8AC3E}">
        <p14:creationId xmlns:p14="http://schemas.microsoft.com/office/powerpoint/2010/main" val="1053292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F58466"/>
                </a:solidFill>
                <a:latin typeface="Goudy Old Style" pitchFamily="18" charset="0"/>
              </a:rPr>
              <a:t>Prevalence – </a:t>
            </a:r>
            <a:r>
              <a:rPr lang="en-US" sz="4000" b="1" dirty="0" smtClean="0">
                <a:solidFill>
                  <a:srgbClr val="F58466"/>
                </a:solidFill>
                <a:latin typeface="Goudy Old Style" pitchFamily="18" charset="0"/>
              </a:rPr>
              <a:t>ACOG 2013</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normAutofit/>
          </a:bodyPr>
          <a:lstStyle/>
          <a:p>
            <a:pPr>
              <a:spcBef>
                <a:spcPts val="1200"/>
              </a:spcBef>
              <a:buClr>
                <a:srgbClr val="F58466"/>
              </a:buClr>
            </a:pPr>
            <a:r>
              <a:rPr lang="en-US" dirty="0"/>
              <a:t>Incidence of preeclampsia has increased by 25% in the past 20 years</a:t>
            </a:r>
          </a:p>
          <a:p>
            <a:pPr>
              <a:spcBef>
                <a:spcPts val="1200"/>
              </a:spcBef>
              <a:buClr>
                <a:srgbClr val="F58466"/>
              </a:buClr>
            </a:pPr>
            <a:r>
              <a:rPr lang="en-US" dirty="0"/>
              <a:t>Preeclampsia causes an estimated 60,000 maternal deaths yearly worldwide</a:t>
            </a:r>
          </a:p>
          <a:p>
            <a:pPr>
              <a:spcBef>
                <a:spcPts val="1200"/>
              </a:spcBef>
              <a:buClr>
                <a:srgbClr val="F58466"/>
              </a:buClr>
            </a:pPr>
            <a:r>
              <a:rPr lang="en-US" dirty="0"/>
              <a:t>There are 50 –100 near misses for every maternal death</a:t>
            </a:r>
          </a:p>
          <a:p>
            <a:pPr>
              <a:spcBef>
                <a:spcPts val="1200"/>
              </a:spcBef>
              <a:buClr>
                <a:srgbClr val="F58466"/>
              </a:buClr>
            </a:pPr>
            <a:r>
              <a:rPr lang="en-US" dirty="0"/>
              <a:t>Preeclampsia is a risk for future cardiovascular disease</a:t>
            </a:r>
          </a:p>
        </p:txBody>
      </p:sp>
    </p:spTree>
    <p:extLst>
      <p:ext uri="{BB962C8B-B14F-4D97-AF65-F5344CB8AC3E}">
        <p14:creationId xmlns:p14="http://schemas.microsoft.com/office/powerpoint/2010/main" val="3142046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108" y="923208"/>
            <a:ext cx="7505092" cy="4791792"/>
          </a:xfrm>
          <a:prstGeom prst="rect">
            <a:avLst/>
          </a:prstGeom>
        </p:spPr>
      </p:pic>
      <p:sp>
        <p:nvSpPr>
          <p:cNvPr id="3" name="Rectangle 2"/>
          <p:cNvSpPr/>
          <p:nvPr/>
        </p:nvSpPr>
        <p:spPr>
          <a:xfrm>
            <a:off x="0" y="5562600"/>
            <a:ext cx="9144000" cy="430887"/>
          </a:xfrm>
          <a:prstGeom prst="rect">
            <a:avLst/>
          </a:prstGeom>
        </p:spPr>
        <p:txBody>
          <a:bodyPr wrap="square">
            <a:spAutoFit/>
          </a:bodyPr>
          <a:lstStyle/>
          <a:p>
            <a:pPr fontAlgn="auto">
              <a:spcBef>
                <a:spcPts val="0"/>
              </a:spcBef>
              <a:spcAft>
                <a:spcPts val="0"/>
              </a:spcAft>
              <a:buFontTx/>
              <a:buNone/>
            </a:pPr>
            <a:r>
              <a:rPr lang="en-US" sz="1100" dirty="0" smtClean="0">
                <a:solidFill>
                  <a:prstClr val="black"/>
                </a:solidFill>
                <a:latin typeface="+mj-lt"/>
                <a:ea typeface="Times New Roman" panose="02020603050405020304" pitchFamily="18" charset="0"/>
                <a:cs typeface="+mn-cs"/>
              </a:rPr>
              <a:t>American </a:t>
            </a:r>
            <a:r>
              <a:rPr lang="en-US" sz="1100" dirty="0">
                <a:solidFill>
                  <a:prstClr val="black"/>
                </a:solidFill>
                <a:latin typeface="+mj-lt"/>
                <a:ea typeface="Times New Roman" panose="02020603050405020304" pitchFamily="18" charset="0"/>
                <a:cs typeface="+mn-cs"/>
              </a:rPr>
              <a:t>College of Obstetricians and Gynecologists, Task Force on Hypertension in Pregnancy. Hypertension in pregnancy. Report of the American College of Obstetricians and Gynecologists' Task Force on Hypertension in Pregnancy. </a:t>
            </a:r>
            <a:r>
              <a:rPr lang="en-US" sz="1100" dirty="0" err="1">
                <a:solidFill>
                  <a:prstClr val="black"/>
                </a:solidFill>
                <a:latin typeface="+mj-lt"/>
                <a:ea typeface="Times New Roman" panose="02020603050405020304" pitchFamily="18" charset="0"/>
                <a:cs typeface="+mn-cs"/>
              </a:rPr>
              <a:t>Obstet</a:t>
            </a:r>
            <a:r>
              <a:rPr lang="en-US" sz="1100" dirty="0">
                <a:solidFill>
                  <a:prstClr val="black"/>
                </a:solidFill>
                <a:latin typeface="+mj-lt"/>
                <a:ea typeface="Times New Roman" panose="02020603050405020304" pitchFamily="18" charset="0"/>
                <a:cs typeface="+mn-cs"/>
              </a:rPr>
              <a:t> Gynecol. 2013 Nov;122(5):1122-31. </a:t>
            </a:r>
            <a:endParaRPr lang="en-US" dirty="0">
              <a:solidFill>
                <a:prstClr val="black"/>
              </a:solidFill>
              <a:latin typeface="+mj-lt"/>
              <a:ea typeface="Times New Roman" panose="02020603050405020304" pitchFamily="18" charset="0"/>
              <a:cs typeface="+mn-cs"/>
            </a:endParaRPr>
          </a:p>
        </p:txBody>
      </p:sp>
      <p:sp>
        <p:nvSpPr>
          <p:cNvPr id="4" name="Rectangle 3"/>
          <p:cNvSpPr/>
          <p:nvPr/>
        </p:nvSpPr>
        <p:spPr>
          <a:xfrm>
            <a:off x="152400" y="149086"/>
            <a:ext cx="7550887" cy="830997"/>
          </a:xfrm>
          <a:prstGeom prst="rect">
            <a:avLst/>
          </a:prstGeom>
        </p:spPr>
        <p:txBody>
          <a:bodyPr wrap="square">
            <a:spAutoFit/>
          </a:bodyPr>
          <a:lstStyle/>
          <a:p>
            <a:pPr fontAlgn="auto">
              <a:spcBef>
                <a:spcPts val="0"/>
              </a:spcBef>
              <a:spcAft>
                <a:spcPts val="0"/>
              </a:spcAft>
              <a:buFontTx/>
              <a:buNone/>
            </a:pPr>
            <a:r>
              <a:rPr lang="en-US" sz="2400" b="1" dirty="0" smtClean="0">
                <a:solidFill>
                  <a:srgbClr val="F58466"/>
                </a:solidFill>
                <a:latin typeface="Goudy Old Style" pitchFamily="18" charset="0"/>
              </a:rPr>
              <a:t>Expectant Management of Preeclampsia with </a:t>
            </a:r>
          </a:p>
          <a:p>
            <a:pPr fontAlgn="auto">
              <a:spcBef>
                <a:spcPts val="0"/>
              </a:spcBef>
              <a:spcAft>
                <a:spcPts val="0"/>
              </a:spcAft>
              <a:buFontTx/>
              <a:buNone/>
            </a:pPr>
            <a:r>
              <a:rPr lang="en-US" sz="2400" b="1" dirty="0" smtClean="0">
                <a:solidFill>
                  <a:srgbClr val="F58466"/>
                </a:solidFill>
                <a:latin typeface="Goudy Old Style" pitchFamily="18" charset="0"/>
              </a:rPr>
              <a:t>Severe Features at Less Than 34 Weeks Gestation</a:t>
            </a:r>
            <a:endParaRPr lang="en-US" sz="2400" b="1" dirty="0">
              <a:solidFill>
                <a:srgbClr val="F58466"/>
              </a:solidFill>
              <a:latin typeface="Goudy Old Style" pitchFamily="18" charset="0"/>
            </a:endParaRPr>
          </a:p>
        </p:txBody>
      </p:sp>
    </p:spTree>
    <p:extLst>
      <p:ext uri="{BB962C8B-B14F-4D97-AF65-F5344CB8AC3E}">
        <p14:creationId xmlns:p14="http://schemas.microsoft.com/office/powerpoint/2010/main" val="11071413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F58466"/>
                </a:solidFill>
                <a:latin typeface="Goudy Old Style" pitchFamily="18" charset="0"/>
              </a:rPr>
              <a:t>Indications for Delivery</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normAutofit fontScale="77500" lnSpcReduction="20000"/>
          </a:bodyPr>
          <a:lstStyle/>
          <a:p>
            <a:pPr>
              <a:buClr>
                <a:srgbClr val="F58466"/>
              </a:buClr>
            </a:pPr>
            <a:r>
              <a:rPr lang="en-US" dirty="0" smtClean="0"/>
              <a:t>34 weeks gestation </a:t>
            </a:r>
            <a:r>
              <a:rPr lang="en-US" b="1" dirty="0" smtClean="0"/>
              <a:t>OR</a:t>
            </a:r>
          </a:p>
          <a:p>
            <a:pPr>
              <a:buClr>
                <a:srgbClr val="F58466"/>
              </a:buClr>
            </a:pPr>
            <a:r>
              <a:rPr lang="en-US" dirty="0" smtClean="0"/>
              <a:t>Any of the following:</a:t>
            </a:r>
            <a:endParaRPr lang="en-US" dirty="0"/>
          </a:p>
          <a:p>
            <a:pPr lvl="1">
              <a:buClr>
                <a:srgbClr val="004990"/>
              </a:buClr>
              <a:buFont typeface="Arial" pitchFamily="34" charset="0"/>
              <a:buChar char="•"/>
            </a:pPr>
            <a:r>
              <a:rPr lang="en-US" dirty="0"/>
              <a:t>Uncontrolled </a:t>
            </a:r>
            <a:r>
              <a:rPr lang="en-US" dirty="0" smtClean="0"/>
              <a:t>hypertension despite therapy</a:t>
            </a:r>
          </a:p>
          <a:p>
            <a:pPr lvl="1">
              <a:buClr>
                <a:srgbClr val="004990"/>
              </a:buClr>
              <a:buFont typeface="Arial" pitchFamily="34" charset="0"/>
              <a:buChar char="•"/>
            </a:pPr>
            <a:r>
              <a:rPr lang="en-US" dirty="0" smtClean="0"/>
              <a:t>Recurrent symptoms such as headache, visual changes, RUQ pain</a:t>
            </a:r>
            <a:endParaRPr lang="en-US" dirty="0"/>
          </a:p>
          <a:p>
            <a:pPr lvl="1">
              <a:buClr>
                <a:srgbClr val="004990"/>
              </a:buClr>
              <a:buFont typeface="Arial" pitchFamily="34" charset="0"/>
              <a:buChar char="•"/>
            </a:pPr>
            <a:r>
              <a:rPr lang="en-US" dirty="0" smtClean="0"/>
              <a:t>Pulmonary </a:t>
            </a:r>
            <a:r>
              <a:rPr lang="en-US" dirty="0"/>
              <a:t>edema</a:t>
            </a:r>
          </a:p>
          <a:p>
            <a:pPr lvl="1">
              <a:buClr>
                <a:srgbClr val="004990"/>
              </a:buClr>
              <a:buFont typeface="Arial" pitchFamily="34" charset="0"/>
              <a:buChar char="•"/>
            </a:pPr>
            <a:r>
              <a:rPr lang="en-US" dirty="0"/>
              <a:t>Significant renal </a:t>
            </a:r>
            <a:r>
              <a:rPr lang="en-US" dirty="0" smtClean="0"/>
              <a:t>or hepatic dysfunction</a:t>
            </a:r>
            <a:endParaRPr lang="en-US" dirty="0"/>
          </a:p>
          <a:p>
            <a:pPr lvl="1">
              <a:buClr>
                <a:srgbClr val="004990"/>
              </a:buClr>
              <a:buFont typeface="Arial" pitchFamily="34" charset="0"/>
              <a:buChar char="•"/>
            </a:pPr>
            <a:r>
              <a:rPr lang="en-US" dirty="0"/>
              <a:t>HELLP Syndrome or Disseminated Intravascular Coagulation</a:t>
            </a:r>
          </a:p>
          <a:p>
            <a:pPr lvl="1">
              <a:buClr>
                <a:srgbClr val="004990"/>
              </a:buClr>
              <a:buFont typeface="Arial" pitchFamily="34" charset="0"/>
              <a:buChar char="•"/>
            </a:pPr>
            <a:r>
              <a:rPr lang="en-US" dirty="0"/>
              <a:t>Eclampsia</a:t>
            </a:r>
          </a:p>
          <a:p>
            <a:pPr lvl="1">
              <a:buClr>
                <a:srgbClr val="004990"/>
              </a:buClr>
              <a:buFont typeface="Arial" pitchFamily="34" charset="0"/>
              <a:buChar char="•"/>
            </a:pPr>
            <a:r>
              <a:rPr lang="en-US" dirty="0" err="1" smtClean="0"/>
              <a:t>Abruptio</a:t>
            </a:r>
            <a:r>
              <a:rPr lang="en-US" dirty="0" smtClean="0"/>
              <a:t> </a:t>
            </a:r>
            <a:r>
              <a:rPr lang="en-US" dirty="0"/>
              <a:t>placenta</a:t>
            </a:r>
          </a:p>
          <a:p>
            <a:pPr lvl="1">
              <a:buClr>
                <a:srgbClr val="004990"/>
              </a:buClr>
              <a:buFont typeface="Arial" pitchFamily="34" charset="0"/>
              <a:buChar char="•"/>
            </a:pPr>
            <a:r>
              <a:rPr lang="en-US" dirty="0" smtClean="0"/>
              <a:t>Non reassuring fetal status: growth restriction, </a:t>
            </a:r>
            <a:r>
              <a:rPr lang="en-US" dirty="0" err="1"/>
              <a:t>oligohydramnios</a:t>
            </a:r>
            <a:r>
              <a:rPr lang="en-US" dirty="0"/>
              <a:t>, or abnormal fetal testing</a:t>
            </a:r>
          </a:p>
          <a:p>
            <a:endParaRPr lang="en-US" dirty="0"/>
          </a:p>
        </p:txBody>
      </p:sp>
    </p:spTree>
    <p:extLst>
      <p:ext uri="{BB962C8B-B14F-4D97-AF65-F5344CB8AC3E}">
        <p14:creationId xmlns:p14="http://schemas.microsoft.com/office/powerpoint/2010/main" val="20672274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410" y="5943600"/>
            <a:ext cx="2485590" cy="822960"/>
          </a:xfrm>
          <a:prstGeom prst="rect">
            <a:avLst/>
          </a:prstGeom>
        </p:spPr>
      </p:pic>
      <p:sp>
        <p:nvSpPr>
          <p:cNvPr id="6" name="Rectangle 5"/>
          <p:cNvSpPr/>
          <p:nvPr/>
        </p:nvSpPr>
        <p:spPr>
          <a:xfrm>
            <a:off x="3245954" y="2972812"/>
            <a:ext cx="5898046" cy="3046988"/>
          </a:xfrm>
          <a:prstGeom prst="rect">
            <a:avLst/>
          </a:prstGeom>
        </p:spPr>
        <p:txBody>
          <a:bodyPr wrap="square">
            <a:spAutoFit/>
          </a:bodyPr>
          <a:lstStyle/>
          <a:p>
            <a:pPr marL="457200" indent="-457200"/>
            <a:r>
              <a:rPr lang="en-US" dirty="0">
                <a:latin typeface="Gill Sans MT" panose="020B0502020104020203" pitchFamily="34" charset="0"/>
              </a:rPr>
              <a:t>Process for timely triage and evaluation of pregnant and postpartum women with hypertension including emergency department and outpatient</a:t>
            </a:r>
            <a:endParaRPr lang="en-US" dirty="0"/>
          </a:p>
        </p:txBody>
      </p:sp>
      <p:sp>
        <p:nvSpPr>
          <p:cNvPr id="28" name="Arc 27"/>
          <p:cNvSpPr/>
          <p:nvPr/>
        </p:nvSpPr>
        <p:spPr>
          <a:xfrm>
            <a:off x="-785813" y="918605"/>
            <a:ext cx="3641784" cy="3452813"/>
          </a:xfrm>
          <a:prstGeom prst="arc">
            <a:avLst>
              <a:gd name="adj1" fmla="val 16200000"/>
              <a:gd name="adj2" fmla="val 5406790"/>
            </a:avLst>
          </a:prstGeom>
          <a:solidFill>
            <a:srgbClr val="FFB9AB"/>
          </a:solidFill>
          <a:ln>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29" name="TextBox 28"/>
          <p:cNvSpPr txBox="1"/>
          <p:nvPr/>
        </p:nvSpPr>
        <p:spPr>
          <a:xfrm flipH="1">
            <a:off x="3007970" y="1149899"/>
            <a:ext cx="5564545" cy="461665"/>
          </a:xfrm>
          <a:prstGeom prst="rect">
            <a:avLst/>
          </a:prstGeom>
          <a:noFill/>
        </p:spPr>
        <p:txBody>
          <a:bodyPr wrap="square" rtlCol="0" anchor="ctr">
            <a:spAutoFit/>
          </a:bodyPr>
          <a:lstStyle/>
          <a:p>
            <a:r>
              <a:rPr lang="en-US" sz="2400" b="1" i="1" dirty="0">
                <a:solidFill>
                  <a:schemeClr val="bg1">
                    <a:lumMod val="50000"/>
                  </a:schemeClr>
                </a:solidFill>
                <a:latin typeface="Calibri" panose="020F0502020204030204"/>
              </a:rPr>
              <a:t>Readiness (every Provider and Unit)</a:t>
            </a:r>
          </a:p>
        </p:txBody>
      </p:sp>
      <p:sp>
        <p:nvSpPr>
          <p:cNvPr id="30" name="TextBox 29"/>
          <p:cNvSpPr txBox="1"/>
          <p:nvPr/>
        </p:nvSpPr>
        <p:spPr>
          <a:xfrm flipH="1">
            <a:off x="3283500" y="1868729"/>
            <a:ext cx="5680899" cy="461665"/>
          </a:xfrm>
          <a:prstGeom prst="rect">
            <a:avLst/>
          </a:prstGeom>
          <a:noFill/>
        </p:spPr>
        <p:txBody>
          <a:bodyPr wrap="square" rtlCol="0" anchor="ctr">
            <a:spAutoFit/>
          </a:bodyPr>
          <a:lstStyle/>
          <a:p>
            <a:r>
              <a:rPr lang="en-US" sz="2400" b="1" i="1" dirty="0">
                <a:solidFill>
                  <a:schemeClr val="bg1">
                    <a:lumMod val="50000"/>
                  </a:schemeClr>
                </a:solidFill>
                <a:latin typeface="Calibri" panose="020F0502020204030204"/>
              </a:rPr>
              <a:t>Recognition </a:t>
            </a:r>
            <a:r>
              <a:rPr lang="en-US" sz="2400" b="1" i="1" dirty="0" smtClean="0">
                <a:solidFill>
                  <a:schemeClr val="bg1">
                    <a:lumMod val="50000"/>
                  </a:schemeClr>
                </a:solidFill>
                <a:latin typeface="Calibri" panose="020F0502020204030204"/>
              </a:rPr>
              <a:t>&amp; Prevention (every </a:t>
            </a:r>
            <a:r>
              <a:rPr lang="en-US" sz="2400" b="1" i="1" dirty="0">
                <a:solidFill>
                  <a:schemeClr val="bg1">
                    <a:lumMod val="50000"/>
                  </a:schemeClr>
                </a:solidFill>
                <a:latin typeface="Calibri" panose="020F0502020204030204"/>
              </a:rPr>
              <a:t>patient)</a:t>
            </a:r>
          </a:p>
        </p:txBody>
      </p:sp>
      <p:sp>
        <p:nvSpPr>
          <p:cNvPr id="31" name="TextBox 30"/>
          <p:cNvSpPr txBox="1"/>
          <p:nvPr/>
        </p:nvSpPr>
        <p:spPr>
          <a:xfrm flipH="1">
            <a:off x="3283501" y="2587530"/>
            <a:ext cx="4594836" cy="461665"/>
          </a:xfrm>
          <a:prstGeom prst="rect">
            <a:avLst/>
          </a:prstGeom>
          <a:noFill/>
        </p:spPr>
        <p:txBody>
          <a:bodyPr wrap="square" rtlCol="0" anchor="ctr">
            <a:spAutoFit/>
          </a:bodyPr>
          <a:lstStyle/>
          <a:p>
            <a:r>
              <a:rPr lang="en-US" sz="2400" b="1" i="1" dirty="0">
                <a:solidFill>
                  <a:srgbClr val="F58466"/>
                </a:solidFill>
                <a:latin typeface="Calibri" panose="020F0502020204030204"/>
              </a:rPr>
              <a:t>Response (every case of HIP)</a:t>
            </a:r>
          </a:p>
        </p:txBody>
      </p:sp>
      <p:sp>
        <p:nvSpPr>
          <p:cNvPr id="32" name="Oval 31"/>
          <p:cNvSpPr/>
          <p:nvPr/>
        </p:nvSpPr>
        <p:spPr>
          <a:xfrm>
            <a:off x="2673946" y="128462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3" name="Oval 32"/>
          <p:cNvSpPr/>
          <p:nvPr/>
        </p:nvSpPr>
        <p:spPr>
          <a:xfrm>
            <a:off x="2954362" y="199816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p:cNvSpPr/>
          <p:nvPr/>
        </p:nvSpPr>
        <p:spPr>
          <a:xfrm>
            <a:off x="2955475" y="271170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5" name="Arc 34"/>
          <p:cNvSpPr/>
          <p:nvPr/>
        </p:nvSpPr>
        <p:spPr>
          <a:xfrm>
            <a:off x="285750" y="1585352"/>
            <a:ext cx="1714500" cy="1714500"/>
          </a:xfrm>
          <a:prstGeom prst="arc">
            <a:avLst>
              <a:gd name="adj1" fmla="val 16200000"/>
              <a:gd name="adj2" fmla="val 5359794"/>
            </a:avLst>
          </a:prstGeom>
          <a:solidFill>
            <a:srgbClr val="F58466"/>
          </a:solidFill>
          <a:ln>
            <a:solidFill>
              <a:srgbClr val="F584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36" name="Group 24"/>
          <p:cNvGrpSpPr/>
          <p:nvPr/>
        </p:nvGrpSpPr>
        <p:grpSpPr>
          <a:xfrm rot="5400000">
            <a:off x="-617145" y="2378312"/>
            <a:ext cx="3513611" cy="128588"/>
            <a:chOff x="-3200400" y="3314700"/>
            <a:chExt cx="6246420" cy="228600"/>
          </a:xfrm>
        </p:grpSpPr>
        <p:sp>
          <p:nvSpPr>
            <p:cNvPr id="37" name="Rounded Rectangle 36"/>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8" name="Rounded Rectangle 37"/>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Tree>
    <p:extLst>
      <p:ext uri="{BB962C8B-B14F-4D97-AF65-F5344CB8AC3E}">
        <p14:creationId xmlns:p14="http://schemas.microsoft.com/office/powerpoint/2010/main" val="34171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36"/>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1000" fill="hold"/>
                                        <p:tgtEl>
                                          <p:spTgt spid="32"/>
                                        </p:tgtEl>
                                        <p:attrNameLst>
                                          <p:attrName>fillcolor</p:attrName>
                                        </p:attrNameLst>
                                      </p:cBhvr>
                                      <p:to>
                                        <a:srgbClr val="FFB9AB"/>
                                      </p:to>
                                    </p:animClr>
                                    <p:set>
                                      <p:cBhvr>
                                        <p:cTn id="10" dur="1000" fill="hold"/>
                                        <p:tgtEl>
                                          <p:spTgt spid="32"/>
                                        </p:tgtEl>
                                        <p:attrNameLst>
                                          <p:attrName>fill.type</p:attrName>
                                        </p:attrNameLst>
                                      </p:cBhvr>
                                      <p:to>
                                        <p:strVal val="solid"/>
                                      </p:to>
                                    </p:set>
                                    <p:set>
                                      <p:cBhvr>
                                        <p:cTn id="11" dur="1000" fill="hold"/>
                                        <p:tgtEl>
                                          <p:spTgt spid="32"/>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2000"/>
                            </p:stCondLst>
                            <p:childTnLst>
                              <p:par>
                                <p:cTn id="16" presetID="8" presetClass="emph" presetSubtype="0" fill="hold" nodeType="afterEffect">
                                  <p:stCondLst>
                                    <p:cond delay="0"/>
                                  </p:stCondLst>
                                  <p:childTnLst>
                                    <p:animRot by="1320000">
                                      <p:cBhvr>
                                        <p:cTn id="17" dur="500" fill="hold"/>
                                        <p:tgtEl>
                                          <p:spTgt spid="36"/>
                                        </p:tgtEl>
                                        <p:attrNameLst>
                                          <p:attrName>r</p:attrName>
                                        </p:attrNameLst>
                                      </p:cBhvr>
                                    </p:animRot>
                                  </p:childTnLst>
                                </p:cTn>
                              </p:par>
                            </p:childTnLst>
                          </p:cTn>
                        </p:par>
                        <p:par>
                          <p:cTn id="18" fill="hold">
                            <p:stCondLst>
                              <p:cond delay="2500"/>
                            </p:stCondLst>
                            <p:childTnLst>
                              <p:par>
                                <p:cTn id="19" presetID="1" presetClass="emph" presetSubtype="2" fill="hold" nodeType="afterEffect">
                                  <p:stCondLst>
                                    <p:cond delay="0"/>
                                  </p:stCondLst>
                                  <p:childTnLst>
                                    <p:animClr clrSpc="rgb" dir="cw">
                                      <p:cBhvr>
                                        <p:cTn id="20" dur="1000" fill="hold"/>
                                        <p:tgtEl>
                                          <p:spTgt spid="33"/>
                                        </p:tgtEl>
                                        <p:attrNameLst>
                                          <p:attrName>fillcolor</p:attrName>
                                        </p:attrNameLst>
                                      </p:cBhvr>
                                      <p:to>
                                        <a:srgbClr val="FFB9AB"/>
                                      </p:to>
                                    </p:animClr>
                                    <p:set>
                                      <p:cBhvr>
                                        <p:cTn id="21" dur="1000" fill="hold"/>
                                        <p:tgtEl>
                                          <p:spTgt spid="33"/>
                                        </p:tgtEl>
                                        <p:attrNameLst>
                                          <p:attrName>fill.type</p:attrName>
                                        </p:attrNameLst>
                                      </p:cBhvr>
                                      <p:to>
                                        <p:strVal val="solid"/>
                                      </p:to>
                                    </p:set>
                                    <p:set>
                                      <p:cBhvr>
                                        <p:cTn id="22" dur="1000" fill="hold"/>
                                        <p:tgtEl>
                                          <p:spTgt spid="33"/>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childTnLst>
                                </p:cTn>
                              </p:par>
                            </p:childTnLst>
                          </p:cTn>
                        </p:par>
                        <p:par>
                          <p:cTn id="26" fill="hold">
                            <p:stCondLst>
                              <p:cond delay="3500"/>
                            </p:stCondLst>
                            <p:childTnLst>
                              <p:par>
                                <p:cTn id="27" presetID="8" presetClass="emph" presetSubtype="0" fill="hold" nodeType="afterEffect">
                                  <p:stCondLst>
                                    <p:cond delay="0"/>
                                  </p:stCondLst>
                                  <p:childTnLst>
                                    <p:animRot by="1320000">
                                      <p:cBhvr>
                                        <p:cTn id="28" dur="500" fill="hold"/>
                                        <p:tgtEl>
                                          <p:spTgt spid="36"/>
                                        </p:tgtEl>
                                        <p:attrNameLst>
                                          <p:attrName>r</p:attrName>
                                        </p:attrNameLst>
                                      </p:cBhvr>
                                    </p:animRot>
                                  </p:childTnLst>
                                </p:cTn>
                              </p:par>
                            </p:childTnLst>
                          </p:cTn>
                        </p:par>
                        <p:par>
                          <p:cTn id="29" fill="hold">
                            <p:stCondLst>
                              <p:cond delay="4000"/>
                            </p:stCondLst>
                            <p:childTnLst>
                              <p:par>
                                <p:cTn id="30" presetID="1" presetClass="emph" presetSubtype="2" fill="hold" nodeType="afterEffect">
                                  <p:stCondLst>
                                    <p:cond delay="0"/>
                                  </p:stCondLst>
                                  <p:childTnLst>
                                    <p:animClr clrSpc="rgb" dir="cw">
                                      <p:cBhvr>
                                        <p:cTn id="31" dur="1000" fill="hold"/>
                                        <p:tgtEl>
                                          <p:spTgt spid="34"/>
                                        </p:tgtEl>
                                        <p:attrNameLst>
                                          <p:attrName>fillcolor</p:attrName>
                                        </p:attrNameLst>
                                      </p:cBhvr>
                                      <p:to>
                                        <a:srgbClr val="FFB9AB"/>
                                      </p:to>
                                    </p:animClr>
                                    <p:set>
                                      <p:cBhvr>
                                        <p:cTn id="32" dur="1000" fill="hold"/>
                                        <p:tgtEl>
                                          <p:spTgt spid="34"/>
                                        </p:tgtEl>
                                        <p:attrNameLst>
                                          <p:attrName>fill.type</p:attrName>
                                        </p:attrNameLst>
                                      </p:cBhvr>
                                      <p:to>
                                        <p:strVal val="solid"/>
                                      </p:to>
                                    </p:set>
                                    <p:set>
                                      <p:cBhvr>
                                        <p:cTn id="33" dur="1000" fill="hold"/>
                                        <p:tgtEl>
                                          <p:spTgt spid="34"/>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527" y="1714532"/>
            <a:ext cx="7953375" cy="2336799"/>
          </a:xfrm>
          <a:ln w="28575" cmpd="sng">
            <a:solidFill>
              <a:schemeClr val="tx1"/>
            </a:solidFill>
          </a:ln>
        </p:spPr>
        <p:txBody>
          <a:bodyPr anchor="ctr"/>
          <a:lstStyle/>
          <a:p>
            <a:pPr marL="0" indent="0" algn="ctr">
              <a:lnSpc>
                <a:spcPct val="90000"/>
              </a:lnSpc>
              <a:buNone/>
            </a:pPr>
            <a:r>
              <a:rPr lang="en-US" dirty="0" smtClean="0"/>
              <a:t>Controlling blood pressure </a:t>
            </a:r>
          </a:p>
          <a:p>
            <a:pPr marL="0" indent="0" algn="ctr">
              <a:lnSpc>
                <a:spcPct val="90000"/>
              </a:lnSpc>
              <a:buNone/>
            </a:pPr>
            <a:r>
              <a:rPr lang="en-US" dirty="0" smtClean="0"/>
              <a:t>is the optimal intervention</a:t>
            </a:r>
          </a:p>
          <a:p>
            <a:pPr marL="0" indent="0" algn="ctr">
              <a:lnSpc>
                <a:spcPct val="90000"/>
              </a:lnSpc>
              <a:buNone/>
            </a:pPr>
            <a:r>
              <a:rPr lang="en-US" dirty="0" smtClean="0"/>
              <a:t>to prevent deaths due to stroke </a:t>
            </a:r>
          </a:p>
          <a:p>
            <a:pPr marL="0" indent="0" algn="ctr">
              <a:lnSpc>
                <a:spcPct val="90000"/>
              </a:lnSpc>
              <a:buNone/>
            </a:pPr>
            <a:r>
              <a:rPr lang="en-US" dirty="0" smtClean="0"/>
              <a:t>in women with preeclampsia.</a:t>
            </a:r>
          </a:p>
        </p:txBody>
      </p:sp>
      <p:sp>
        <p:nvSpPr>
          <p:cNvPr id="2" name="TextBox 1"/>
          <p:cNvSpPr txBox="1"/>
          <p:nvPr/>
        </p:nvSpPr>
        <p:spPr>
          <a:xfrm>
            <a:off x="1248125" y="4114800"/>
            <a:ext cx="7084603" cy="2092881"/>
          </a:xfrm>
          <a:prstGeom prst="rect">
            <a:avLst/>
          </a:prstGeom>
          <a:noFill/>
        </p:spPr>
        <p:txBody>
          <a:bodyPr wrap="square" rtlCol="0">
            <a:spAutoFit/>
          </a:bodyPr>
          <a:lstStyle/>
          <a:p>
            <a:pPr algn="just"/>
            <a:r>
              <a:rPr lang="en-US" sz="2800" dirty="0">
                <a:latin typeface="+mj-lt"/>
              </a:rPr>
              <a:t>Over the last decade, the UK has focused QI efforts on </a:t>
            </a:r>
            <a:r>
              <a:rPr lang="en-US" sz="2800" dirty="0" smtClean="0">
                <a:latin typeface="+mj-lt"/>
              </a:rPr>
              <a:t>aggressive timely </a:t>
            </a:r>
            <a:r>
              <a:rPr lang="en-US" sz="2800" dirty="0">
                <a:latin typeface="+mj-lt"/>
              </a:rPr>
              <a:t>treatment of both systolic and diastolic blood </a:t>
            </a:r>
            <a:r>
              <a:rPr lang="en-US" sz="2800" dirty="0" smtClean="0">
                <a:latin typeface="+mj-lt"/>
              </a:rPr>
              <a:t>pressure and has demonstrated a significant reduction in deaths. </a:t>
            </a:r>
            <a:endParaRPr lang="en-US" sz="2800" dirty="0">
              <a:latin typeface="+mj-lt"/>
            </a:endParaRPr>
          </a:p>
          <a:p>
            <a:pPr algn="just"/>
            <a:endParaRPr lang="en-US" sz="1600" dirty="0"/>
          </a:p>
        </p:txBody>
      </p:sp>
      <p:sp>
        <p:nvSpPr>
          <p:cNvPr id="9"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19944142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957" y="1295400"/>
            <a:ext cx="8382000" cy="4958386"/>
          </a:xfrm>
          <a:ln>
            <a:solidFill>
              <a:srgbClr val="FFFFFF"/>
            </a:solidFill>
          </a:ln>
        </p:spPr>
        <p:txBody>
          <a:bodyPr/>
          <a:lstStyle/>
          <a:p>
            <a:pPr lvl="0">
              <a:buClr>
                <a:srgbClr val="F58466"/>
              </a:buClr>
            </a:pPr>
            <a:r>
              <a:rPr lang="en-US" sz="2000" b="1" i="1" dirty="0"/>
              <a:t>T</a:t>
            </a:r>
            <a:r>
              <a:rPr lang="en-US" sz="2000" b="1" i="1" dirty="0" smtClean="0"/>
              <a:t>he</a:t>
            </a:r>
            <a:r>
              <a:rPr lang="en-US" sz="2000" dirty="0" smtClean="0"/>
              <a:t> </a:t>
            </a:r>
            <a:r>
              <a:rPr lang="en-US" sz="2000" dirty="0"/>
              <a:t>critical initial step in decreasing maternal morbidity and </a:t>
            </a:r>
            <a:r>
              <a:rPr lang="en-US" sz="2000" dirty="0" smtClean="0"/>
              <a:t>mortality is to administer </a:t>
            </a:r>
            <a:r>
              <a:rPr lang="en-US" sz="2000" b="1" dirty="0"/>
              <a:t>a</a:t>
            </a:r>
            <a:r>
              <a:rPr lang="en-US" sz="2000" b="1" dirty="0" smtClean="0"/>
              <a:t>nti-hypertensive</a:t>
            </a:r>
            <a:r>
              <a:rPr lang="en-US" sz="2000" dirty="0" smtClean="0">
                <a:ln w="19050" cap="flat" cmpd="sng" algn="ctr">
                  <a:solidFill>
                    <a:srgbClr val="FFFFFF"/>
                  </a:solidFill>
                  <a:prstDash val="solid"/>
                  <a:round/>
                  <a:headEnd type="none" w="med" len="med"/>
                  <a:tailEnd type="none" w="med" len="med"/>
                </a:ln>
                <a:solidFill>
                  <a:srgbClr val="855302"/>
                </a:solidFill>
              </a:rPr>
              <a:t> </a:t>
            </a:r>
            <a:r>
              <a:rPr lang="en-US" sz="2000" dirty="0" smtClean="0"/>
              <a:t>medications within 30-60 minutes </a:t>
            </a:r>
            <a:r>
              <a:rPr lang="en-US" sz="2000" dirty="0"/>
              <a:t>of </a:t>
            </a:r>
            <a:r>
              <a:rPr lang="en-US" sz="2000" dirty="0" smtClean="0"/>
              <a:t>documentation of persistent (retested within 15 minutes) BP </a:t>
            </a:r>
            <a:r>
              <a:rPr lang="en-US" sz="2000" dirty="0"/>
              <a:t>≥</a:t>
            </a:r>
            <a:r>
              <a:rPr lang="en-US" sz="2000" dirty="0" smtClean="0"/>
              <a:t>160 </a:t>
            </a:r>
            <a:r>
              <a:rPr lang="en-US" sz="2000" dirty="0"/>
              <a:t>systolic, and/or </a:t>
            </a:r>
            <a:r>
              <a:rPr lang="en-US" sz="2000" u="sng" dirty="0" smtClean="0"/>
              <a:t>&gt;</a:t>
            </a:r>
            <a:r>
              <a:rPr lang="en-US" sz="2000" dirty="0" smtClean="0"/>
              <a:t>105-110 diastolic.</a:t>
            </a:r>
          </a:p>
          <a:p>
            <a:pPr lvl="0">
              <a:buClr>
                <a:srgbClr val="F58466"/>
              </a:buClr>
            </a:pPr>
            <a:r>
              <a:rPr lang="en-US" sz="2000" dirty="0" smtClean="0"/>
              <a:t>Ideally, IV anti-hypertensive medications should be administered as soon as possible, and availability of a “preeclampsia box” will facilitate rapid treatment.</a:t>
            </a:r>
          </a:p>
          <a:p>
            <a:pPr lvl="0">
              <a:buClr>
                <a:srgbClr val="F58466"/>
              </a:buClr>
            </a:pPr>
            <a:r>
              <a:rPr lang="en-US" sz="2000" dirty="0" smtClean="0"/>
              <a:t>In Martin et al., stroke occurred in: </a:t>
            </a:r>
            <a:endParaRPr lang="en-US" sz="2000" dirty="0"/>
          </a:p>
          <a:p>
            <a:pPr lvl="1">
              <a:buClr>
                <a:srgbClr val="004990"/>
              </a:buClr>
              <a:buFont typeface="Arial" pitchFamily="34" charset="0"/>
              <a:buChar char="•"/>
            </a:pPr>
            <a:r>
              <a:rPr lang="en-US" sz="2000" dirty="0" smtClean="0"/>
              <a:t>23/24 </a:t>
            </a:r>
            <a:r>
              <a:rPr lang="en-US" sz="2000" dirty="0"/>
              <a:t>(95.8%) </a:t>
            </a:r>
            <a:r>
              <a:rPr lang="en-US" sz="2000" dirty="0" smtClean="0"/>
              <a:t>women with systolic BP </a:t>
            </a:r>
            <a:r>
              <a:rPr lang="en-US" sz="2000" u="sng" dirty="0" smtClean="0"/>
              <a:t>&gt;</a:t>
            </a:r>
            <a:r>
              <a:rPr lang="en-US" sz="2000" dirty="0" smtClean="0"/>
              <a:t> 160mm Hg</a:t>
            </a:r>
          </a:p>
          <a:p>
            <a:pPr lvl="1">
              <a:buClr>
                <a:srgbClr val="004990"/>
              </a:buClr>
              <a:buFont typeface="Arial" pitchFamily="34" charset="0"/>
              <a:buChar char="•"/>
            </a:pPr>
            <a:r>
              <a:rPr lang="en-US" sz="2000" b="1" dirty="0" smtClean="0"/>
              <a:t>24/24 (100%) had a BP ≥ 155 mm Hg</a:t>
            </a:r>
            <a:br>
              <a:rPr lang="en-US" sz="2000" b="1" dirty="0" smtClean="0"/>
            </a:br>
            <a:endParaRPr lang="en-US" sz="800" b="1" dirty="0" smtClean="0"/>
          </a:p>
          <a:p>
            <a:pPr lvl="1">
              <a:buClr>
                <a:srgbClr val="004990"/>
              </a:buClr>
              <a:buFont typeface="Arial" pitchFamily="34" charset="0"/>
              <a:buChar char="•"/>
            </a:pPr>
            <a:r>
              <a:rPr lang="en-US" sz="2000" dirty="0" smtClean="0"/>
              <a:t>3/24 (12.5%) women with diastolic BP </a:t>
            </a:r>
            <a:r>
              <a:rPr lang="en-US" sz="2000" u="sng" dirty="0" smtClean="0"/>
              <a:t>&gt;</a:t>
            </a:r>
            <a:r>
              <a:rPr lang="en-US" sz="2000" dirty="0" smtClean="0"/>
              <a:t> 110mm Hg</a:t>
            </a:r>
          </a:p>
          <a:p>
            <a:pPr lvl="1">
              <a:buClr>
                <a:srgbClr val="004990"/>
              </a:buClr>
              <a:buFont typeface="Arial" pitchFamily="34" charset="0"/>
              <a:buChar char="•"/>
            </a:pPr>
            <a:r>
              <a:rPr lang="en-US" sz="2000" b="1" dirty="0"/>
              <a:t>5/28 (20.8%) women with diastolic BP </a:t>
            </a:r>
            <a:r>
              <a:rPr lang="en-US" sz="2000" b="1" u="sng" dirty="0"/>
              <a:t>&gt;</a:t>
            </a:r>
            <a:r>
              <a:rPr lang="en-US" sz="2000" b="1" dirty="0"/>
              <a:t> 105mm Hg</a:t>
            </a:r>
            <a:endParaRPr lang="en-US" sz="2000" dirty="0"/>
          </a:p>
        </p:txBody>
      </p:sp>
      <p:sp>
        <p:nvSpPr>
          <p:cNvPr id="5" name="TextBox 4"/>
          <p:cNvSpPr txBox="1"/>
          <p:nvPr/>
        </p:nvSpPr>
        <p:spPr>
          <a:xfrm>
            <a:off x="1143000" y="6027003"/>
            <a:ext cx="7010400" cy="738664"/>
          </a:xfrm>
          <a:prstGeom prst="rect">
            <a:avLst/>
          </a:prstGeom>
          <a:noFill/>
        </p:spPr>
        <p:txBody>
          <a:bodyPr wrap="square" rtlCol="0">
            <a:spAutoFit/>
          </a:bodyPr>
          <a:lstStyle/>
          <a:p>
            <a:r>
              <a:rPr lang="en-US" sz="1400" dirty="0">
                <a:latin typeface="+mj-lt"/>
              </a:rPr>
              <a:t>Martin JN, Thigpen BD, Moore RC, Rose CH, Cushman J, May. Stroke and Severe Preeclampsia and Eclampsia: A Paradigm Shift Focusing on Systolic Blood Pressure, </a:t>
            </a:r>
            <a:r>
              <a:rPr lang="en-US" sz="1400" dirty="0" err="1" smtClean="0">
                <a:latin typeface="+mj-lt"/>
              </a:rPr>
              <a:t>Obstet</a:t>
            </a:r>
            <a:r>
              <a:rPr lang="en-US" sz="1400" dirty="0" smtClean="0">
                <a:latin typeface="+mj-lt"/>
              </a:rPr>
              <a:t> </a:t>
            </a:r>
            <a:r>
              <a:rPr lang="en-US" sz="1400" dirty="0" err="1" smtClean="0">
                <a:latin typeface="+mj-lt"/>
              </a:rPr>
              <a:t>Gynecol</a:t>
            </a:r>
            <a:r>
              <a:rPr lang="en-US" sz="1400" dirty="0" smtClean="0">
                <a:latin typeface="+mj-lt"/>
              </a:rPr>
              <a:t> </a:t>
            </a:r>
            <a:r>
              <a:rPr lang="en-US" sz="1400" dirty="0">
                <a:latin typeface="+mj-lt"/>
              </a:rPr>
              <a:t>2005;105-</a:t>
            </a:r>
            <a:r>
              <a:rPr lang="en-US" sz="1400" dirty="0" smtClean="0">
                <a:latin typeface="+mj-lt"/>
              </a:rPr>
              <a:t>246.</a:t>
            </a:r>
            <a:endParaRPr lang="en-US" sz="1400" dirty="0">
              <a:latin typeface="+mj-lt"/>
            </a:endParaRPr>
          </a:p>
        </p:txBody>
      </p:sp>
      <p:sp>
        <p:nvSpPr>
          <p:cNvPr id="8" name="Rectangle 7"/>
          <p:cNvSpPr/>
          <p:nvPr/>
        </p:nvSpPr>
        <p:spPr bwMode="auto">
          <a:xfrm>
            <a:off x="347957" y="1244601"/>
            <a:ext cx="8382000" cy="47752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11"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6287208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quot;No&quot; Symbol 7"/>
          <p:cNvSpPr/>
          <p:nvPr/>
        </p:nvSpPr>
        <p:spPr>
          <a:xfrm>
            <a:off x="152400" y="914400"/>
            <a:ext cx="3810000" cy="35814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304800" y="1905000"/>
            <a:ext cx="3513398" cy="1581972"/>
          </a:xfrm>
          <a:prstGeom prst="rect">
            <a:avLst/>
          </a:prstGeom>
          <a:noFill/>
        </p:spPr>
        <p:txBody>
          <a:bodyPr wrap="none" rtlCol="0">
            <a:spAutoFit/>
          </a:bodyPr>
          <a:lstStyle/>
          <a:p>
            <a:pPr algn="ctr">
              <a:buNone/>
            </a:pPr>
            <a:r>
              <a:rPr lang="en-US" sz="4400" b="1" dirty="0" smtClean="0"/>
              <a:t>BP ≥ </a:t>
            </a:r>
          </a:p>
          <a:p>
            <a:pPr algn="ctr">
              <a:buNone/>
            </a:pPr>
            <a:r>
              <a:rPr lang="en-US" sz="4400" b="1" dirty="0" smtClean="0"/>
              <a:t>160/110(105)</a:t>
            </a:r>
            <a:endParaRPr lang="en-US" sz="4400" b="1" dirty="0"/>
          </a:p>
        </p:txBody>
      </p:sp>
      <p:sp>
        <p:nvSpPr>
          <p:cNvPr id="10" name="Right Arrow 9"/>
          <p:cNvSpPr/>
          <p:nvPr/>
        </p:nvSpPr>
        <p:spPr>
          <a:xfrm>
            <a:off x="4343400" y="2362200"/>
            <a:ext cx="1371600" cy="838200"/>
          </a:xfrm>
          <a:prstGeom prst="rightArrow">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65110" y="1264146"/>
            <a:ext cx="3502690" cy="3231654"/>
          </a:xfrm>
          <a:prstGeom prst="rect">
            <a:avLst/>
          </a:prstGeom>
          <a:noFill/>
        </p:spPr>
        <p:txBody>
          <a:bodyPr wrap="square" rtlCol="0">
            <a:spAutoFit/>
          </a:bodyPr>
          <a:lstStyle/>
          <a:p>
            <a:pPr algn="ctr">
              <a:buNone/>
            </a:pPr>
            <a:r>
              <a:rPr lang="en-US" sz="6000" b="1" dirty="0" smtClean="0"/>
              <a:t>Need</a:t>
            </a:r>
          </a:p>
          <a:p>
            <a:pPr algn="ctr">
              <a:buNone/>
            </a:pPr>
            <a:r>
              <a:rPr lang="en-US" sz="6000" b="1" dirty="0" smtClean="0"/>
              <a:t>To</a:t>
            </a:r>
          </a:p>
          <a:p>
            <a:pPr algn="ctr">
              <a:buNone/>
            </a:pPr>
            <a:r>
              <a:rPr lang="en-US" sz="6000" b="1" dirty="0" smtClean="0"/>
              <a:t>Treat*</a:t>
            </a:r>
            <a:endParaRPr lang="en-US" sz="6000" b="1" dirty="0"/>
          </a:p>
        </p:txBody>
      </p:sp>
      <p:sp>
        <p:nvSpPr>
          <p:cNvPr id="2" name="TextBox 1"/>
          <p:cNvSpPr txBox="1"/>
          <p:nvPr/>
        </p:nvSpPr>
        <p:spPr>
          <a:xfrm>
            <a:off x="533400" y="4953000"/>
            <a:ext cx="8382000" cy="954107"/>
          </a:xfrm>
          <a:prstGeom prst="rect">
            <a:avLst/>
          </a:prstGeom>
          <a:noFill/>
        </p:spPr>
        <p:txBody>
          <a:bodyPr wrap="square" rtlCol="0">
            <a:spAutoFit/>
          </a:bodyPr>
          <a:lstStyle/>
          <a:p>
            <a:pPr>
              <a:buNone/>
            </a:pPr>
            <a:r>
              <a:rPr lang="en-US" sz="2800" dirty="0" smtClean="0"/>
              <a:t>*BP persistent 15 minutes, activate treatment algorithm with IV therapy ASAP, &lt; 30-60 minutes </a:t>
            </a:r>
            <a:endParaRPr lang="en-US" sz="2800" dirty="0"/>
          </a:p>
        </p:txBody>
      </p:sp>
    </p:spTree>
    <p:extLst>
      <p:ext uri="{BB962C8B-B14F-4D97-AF65-F5344CB8AC3E}">
        <p14:creationId xmlns:p14="http://schemas.microsoft.com/office/powerpoint/2010/main" val="3721625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0"/>
            <a:ext cx="8913809" cy="914400"/>
          </a:xfrm>
        </p:spPr>
        <p:txBody>
          <a:bodyPr>
            <a:noAutofit/>
          </a:bodyPr>
          <a:lstStyle/>
          <a:p>
            <a:pPr algn="l"/>
            <a:r>
              <a:rPr lang="en-US" sz="4000" b="1" dirty="0" smtClean="0">
                <a:solidFill>
                  <a:srgbClr val="F58466"/>
                </a:solidFill>
                <a:latin typeface="Goudy Old Style" pitchFamily="18" charset="0"/>
              </a:rPr>
              <a:t>Hypertensive Medication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Administration Oral versus IV</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304801" y="1257300"/>
            <a:ext cx="8724900" cy="4838700"/>
          </a:xfrm>
        </p:spPr>
        <p:txBody>
          <a:bodyPr/>
          <a:lstStyle/>
          <a:p>
            <a:pPr>
              <a:buClr>
                <a:srgbClr val="F58466"/>
              </a:buClr>
            </a:pPr>
            <a:r>
              <a:rPr lang="en-US" sz="2400" b="1" dirty="0"/>
              <a:t>First line therapy </a:t>
            </a:r>
            <a:r>
              <a:rPr lang="en-US" sz="2400" dirty="0"/>
              <a:t>recommendations for acute treatment of critically elevated BP in pregnant women </a:t>
            </a:r>
            <a:r>
              <a:rPr lang="en-US" sz="2400" dirty="0" smtClean="0"/>
              <a:t>[</a:t>
            </a:r>
            <a:r>
              <a:rPr lang="en-US" sz="2400" u="sng" dirty="0" smtClean="0"/>
              <a:t>&gt;</a:t>
            </a:r>
            <a:r>
              <a:rPr lang="en-US" sz="2400" dirty="0" smtClean="0"/>
              <a:t>160/110(105)] </a:t>
            </a:r>
            <a:r>
              <a:rPr lang="en-US" sz="2400" dirty="0"/>
              <a:t>are </a:t>
            </a:r>
            <a:r>
              <a:rPr lang="en-US" sz="2400" dirty="0" smtClean="0"/>
              <a:t>with either </a:t>
            </a:r>
            <a:r>
              <a:rPr lang="en-US" sz="2400" b="1" dirty="0" smtClean="0"/>
              <a:t>IV </a:t>
            </a:r>
            <a:r>
              <a:rPr lang="en-US" sz="2400" b="1" dirty="0"/>
              <a:t>labetalol or </a:t>
            </a:r>
            <a:r>
              <a:rPr lang="en-US" sz="2400" b="1" dirty="0" smtClean="0"/>
              <a:t>hydralazine.</a:t>
            </a:r>
          </a:p>
          <a:p>
            <a:pPr>
              <a:buClr>
                <a:srgbClr val="F58466"/>
              </a:buClr>
            </a:pPr>
            <a:r>
              <a:rPr lang="en-US" sz="2400" dirty="0" smtClean="0"/>
              <a:t>In </a:t>
            </a:r>
            <a:r>
              <a:rPr lang="en-US" sz="2400" dirty="0"/>
              <a:t>the event that acute treatment is needed in a patient </a:t>
            </a:r>
            <a:r>
              <a:rPr lang="en-US" sz="2400" b="1" dirty="0"/>
              <a:t>without IV access oral nifedipine may be used</a:t>
            </a:r>
            <a:r>
              <a:rPr lang="en-US" sz="2400" dirty="0"/>
              <a:t> (10 mg) and may be repeated in </a:t>
            </a:r>
            <a:r>
              <a:rPr lang="en-US" sz="2400" dirty="0" smtClean="0"/>
              <a:t>30 minutes. </a:t>
            </a:r>
          </a:p>
          <a:p>
            <a:pPr>
              <a:buClr>
                <a:srgbClr val="F58466"/>
              </a:buClr>
            </a:pPr>
            <a:r>
              <a:rPr lang="en-US" sz="2400" dirty="0" smtClean="0"/>
              <a:t>PO (oral) </a:t>
            </a:r>
            <a:r>
              <a:rPr lang="en-US" sz="2400" dirty="0" err="1" smtClean="0"/>
              <a:t>nifedipine</a:t>
            </a:r>
            <a:r>
              <a:rPr lang="en-US" sz="2400" dirty="0" smtClean="0"/>
              <a:t> </a:t>
            </a:r>
            <a:r>
              <a:rPr lang="en-US" sz="2400" dirty="0"/>
              <a:t>appears equally as efficacious as IV labetalol in correcting severe BP elevations</a:t>
            </a:r>
            <a:r>
              <a:rPr lang="en-US" sz="2400" dirty="0" smtClean="0"/>
              <a:t>. </a:t>
            </a:r>
          </a:p>
          <a:p>
            <a:pPr>
              <a:buClr>
                <a:srgbClr val="F58466"/>
              </a:buClr>
            </a:pPr>
            <a:r>
              <a:rPr lang="en-US" sz="2400" b="1" dirty="0" smtClean="0"/>
              <a:t>Oral </a:t>
            </a:r>
            <a:r>
              <a:rPr lang="en-US" sz="2400" b="1" dirty="0"/>
              <a:t>labetalol </a:t>
            </a:r>
            <a:r>
              <a:rPr lang="en-US" sz="2400" dirty="0"/>
              <a:t>would be expected to be less effective in acutely lowering the BP due to </a:t>
            </a:r>
            <a:r>
              <a:rPr lang="en-US" sz="2400" dirty="0" smtClean="0"/>
              <a:t>its </a:t>
            </a:r>
            <a:r>
              <a:rPr lang="en-US" sz="2400" dirty="0"/>
              <a:t>slower onset to peak and thus </a:t>
            </a:r>
            <a:r>
              <a:rPr lang="en-US" sz="2400" b="1" dirty="0"/>
              <a:t>should be used only if </a:t>
            </a:r>
            <a:r>
              <a:rPr lang="en-US" sz="2400" b="1" dirty="0" err="1"/>
              <a:t>nifedipine</a:t>
            </a:r>
            <a:r>
              <a:rPr lang="en-US" sz="2400" b="1" dirty="0"/>
              <a:t> is not available in a patient without IV </a:t>
            </a:r>
            <a:r>
              <a:rPr lang="en-US" sz="2400" b="1" dirty="0" smtClean="0"/>
              <a:t>access.</a:t>
            </a:r>
            <a:endParaRPr lang="en-US" sz="2400" b="1" dirty="0"/>
          </a:p>
        </p:txBody>
      </p:sp>
      <p:sp>
        <p:nvSpPr>
          <p:cNvPr id="4" name="TextBox 3"/>
          <p:cNvSpPr txBox="1"/>
          <p:nvPr/>
        </p:nvSpPr>
        <p:spPr>
          <a:xfrm>
            <a:off x="431800" y="5877580"/>
            <a:ext cx="7696200" cy="523220"/>
          </a:xfrm>
          <a:prstGeom prst="rect">
            <a:avLst/>
          </a:prstGeom>
          <a:noFill/>
        </p:spPr>
        <p:txBody>
          <a:bodyPr wrap="square" rtlCol="0">
            <a:spAutoFit/>
          </a:bodyPr>
          <a:lstStyle/>
          <a:p>
            <a:r>
              <a:rPr lang="en-US" sz="1400" dirty="0" smtClean="0">
                <a:latin typeface="+mj-lt"/>
              </a:rPr>
              <a:t>ACOG Practice Bulletin #33, Reaffirmed 2012; ACOG Committee Opinion #514, 2012; </a:t>
            </a:r>
            <a:r>
              <a:rPr lang="en-US" sz="1400" dirty="0" err="1" smtClean="0">
                <a:latin typeface="+mj-lt"/>
              </a:rPr>
              <a:t>Tuffnell</a:t>
            </a:r>
            <a:r>
              <a:rPr lang="en-US" sz="1400" dirty="0" smtClean="0">
                <a:latin typeface="+mj-lt"/>
              </a:rPr>
              <a:t> D, </a:t>
            </a:r>
            <a:r>
              <a:rPr lang="en-US" sz="1400" dirty="0" err="1" smtClean="0">
                <a:latin typeface="+mj-lt"/>
              </a:rPr>
              <a:t>Jankowitcz</a:t>
            </a:r>
            <a:r>
              <a:rPr lang="en-US" sz="1400" dirty="0" smtClean="0">
                <a:latin typeface="+mj-lt"/>
              </a:rPr>
              <a:t> D, </a:t>
            </a:r>
            <a:r>
              <a:rPr lang="en-US" sz="1400" dirty="0" err="1" smtClean="0">
                <a:latin typeface="+mj-lt"/>
              </a:rPr>
              <a:t>Lindow</a:t>
            </a:r>
            <a:r>
              <a:rPr lang="en-US" sz="1400" dirty="0" smtClean="0">
                <a:latin typeface="+mj-lt"/>
              </a:rPr>
              <a:t> S, et al. BJOG 2005;112:875-880.</a:t>
            </a:r>
            <a:endParaRPr lang="en-US" sz="1400" dirty="0">
              <a:latin typeface="+mj-lt"/>
            </a:endParaRPr>
          </a:p>
        </p:txBody>
      </p:sp>
      <p:pic>
        <p:nvPicPr>
          <p:cNvPr id="5"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7006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2" y="152400"/>
            <a:ext cx="8102598" cy="914400"/>
          </a:xfrm>
        </p:spPr>
        <p:txBody>
          <a:bodyPr/>
          <a:lstStyle/>
          <a:p>
            <a:pPr algn="l"/>
            <a:r>
              <a:rPr lang="en-US" sz="4000" b="1" dirty="0" smtClean="0">
                <a:solidFill>
                  <a:srgbClr val="F58466"/>
                </a:solidFill>
                <a:latin typeface="Goudy Old Style" pitchFamily="18" charset="0"/>
                <a:cs typeface="Arial Black"/>
              </a:rPr>
              <a:t>Hypertensive Medication</a:t>
            </a:r>
            <a:r>
              <a:rPr lang="en-US" sz="4000" b="1" dirty="0">
                <a:solidFill>
                  <a:srgbClr val="F58466"/>
                </a:solidFill>
                <a:latin typeface="Goudy Old Style" pitchFamily="18" charset="0"/>
                <a:cs typeface="Arial Black"/>
              </a:rPr>
              <a:t> </a:t>
            </a:r>
            <a:r>
              <a:rPr lang="en-US" sz="4000" b="1" dirty="0" smtClean="0">
                <a:solidFill>
                  <a:srgbClr val="F58466"/>
                </a:solidFill>
                <a:latin typeface="Goudy Old Style" pitchFamily="18" charset="0"/>
                <a:cs typeface="Arial Black"/>
              </a:rPr>
              <a:t>Administration: Oral v. IV</a:t>
            </a:r>
            <a:endParaRPr lang="en-US" sz="4000" b="1" dirty="0">
              <a:solidFill>
                <a:srgbClr val="F58466"/>
              </a:solidFill>
              <a:latin typeface="Goudy Old Style" pitchFamily="18" charset="0"/>
              <a:cs typeface="Arial Black"/>
            </a:endParaRPr>
          </a:p>
        </p:txBody>
      </p:sp>
      <p:sp>
        <p:nvSpPr>
          <p:cNvPr id="3" name="Content Placeholder 2"/>
          <p:cNvSpPr>
            <a:spLocks noGrp="1"/>
          </p:cNvSpPr>
          <p:nvPr>
            <p:ph idx="1"/>
          </p:nvPr>
        </p:nvSpPr>
        <p:spPr>
          <a:xfrm>
            <a:off x="571501" y="1657652"/>
            <a:ext cx="4175276" cy="3569909"/>
          </a:xfrm>
        </p:spPr>
        <p:txBody>
          <a:bodyPr/>
          <a:lstStyle/>
          <a:p>
            <a:pPr>
              <a:buClr>
                <a:srgbClr val="F58466"/>
              </a:buClr>
            </a:pPr>
            <a:r>
              <a:rPr lang="en-US" sz="2800" dirty="0" smtClean="0"/>
              <a:t>IV Labetalol </a:t>
            </a:r>
          </a:p>
          <a:p>
            <a:pPr lvl="1">
              <a:buClr>
                <a:srgbClr val="004990"/>
              </a:buClr>
              <a:buFont typeface="Arial" pitchFamily="34" charset="0"/>
              <a:buChar char="•"/>
            </a:pPr>
            <a:r>
              <a:rPr lang="en-US" sz="2400" dirty="0"/>
              <a:t>Onset: </a:t>
            </a:r>
            <a:r>
              <a:rPr lang="en-US" sz="2400" dirty="0" smtClean="0"/>
              <a:t>2-5 min</a:t>
            </a:r>
            <a:endParaRPr lang="en-US" sz="2400" dirty="0"/>
          </a:p>
          <a:p>
            <a:pPr lvl="1">
              <a:buClr>
                <a:srgbClr val="004990"/>
              </a:buClr>
              <a:buFont typeface="Arial" pitchFamily="34" charset="0"/>
              <a:buChar char="•"/>
            </a:pPr>
            <a:r>
              <a:rPr lang="en-US" sz="2400" i="1" dirty="0"/>
              <a:t>Peak: </a:t>
            </a:r>
            <a:r>
              <a:rPr lang="en-US" sz="2400" i="1" dirty="0" smtClean="0"/>
              <a:t>5 min</a:t>
            </a:r>
          </a:p>
          <a:p>
            <a:pPr lvl="1"/>
            <a:endParaRPr lang="en-US" sz="2400" dirty="0"/>
          </a:p>
          <a:p>
            <a:pPr>
              <a:buClr>
                <a:srgbClr val="F58466"/>
              </a:buClr>
            </a:pPr>
            <a:r>
              <a:rPr lang="en-US" sz="2800" dirty="0"/>
              <a:t>PO </a:t>
            </a:r>
            <a:r>
              <a:rPr lang="en-US" sz="2800" dirty="0" smtClean="0"/>
              <a:t>Labetalol</a:t>
            </a:r>
            <a:r>
              <a:rPr lang="en-US" sz="2800" dirty="0"/>
              <a:t>:</a:t>
            </a:r>
          </a:p>
          <a:p>
            <a:pPr lvl="1">
              <a:buClr>
                <a:srgbClr val="004990"/>
              </a:buClr>
              <a:buFont typeface="Arial" pitchFamily="34" charset="0"/>
              <a:buChar char="•"/>
            </a:pPr>
            <a:r>
              <a:rPr lang="en-US" sz="2400" dirty="0"/>
              <a:t>Onset: 20 </a:t>
            </a:r>
            <a:r>
              <a:rPr lang="en-US" sz="2400" dirty="0" smtClean="0"/>
              <a:t>min-2 </a:t>
            </a:r>
            <a:r>
              <a:rPr lang="en-US" sz="2400" dirty="0" err="1"/>
              <a:t>hrs</a:t>
            </a:r>
            <a:endParaRPr lang="en-US" sz="2400" dirty="0"/>
          </a:p>
          <a:p>
            <a:pPr lvl="1">
              <a:buClr>
                <a:srgbClr val="004990"/>
              </a:buClr>
              <a:buFont typeface="Arial" pitchFamily="34" charset="0"/>
              <a:buChar char="•"/>
            </a:pPr>
            <a:r>
              <a:rPr lang="en-US" sz="2400" i="1" dirty="0"/>
              <a:t>Peak: 1-4 </a:t>
            </a:r>
            <a:r>
              <a:rPr lang="en-US" sz="2400" i="1" dirty="0" err="1" smtClean="0"/>
              <a:t>hrs</a:t>
            </a:r>
            <a:endParaRPr lang="en-US" sz="2400" i="1" dirty="0"/>
          </a:p>
          <a:p>
            <a:endParaRPr lang="en-US" sz="2800" dirty="0"/>
          </a:p>
        </p:txBody>
      </p:sp>
      <p:sp>
        <p:nvSpPr>
          <p:cNvPr id="4" name="Content Placeholder 2"/>
          <p:cNvSpPr txBox="1">
            <a:spLocks/>
          </p:cNvSpPr>
          <p:nvPr/>
        </p:nvSpPr>
        <p:spPr bwMode="auto">
          <a:xfrm>
            <a:off x="4746777" y="1665514"/>
            <a:ext cx="4175276" cy="364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18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16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14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a:buClr>
                <a:srgbClr val="F58466"/>
              </a:buClr>
              <a:buSzPct val="100000"/>
              <a:buFont typeface="Arial" pitchFamily="34" charset="0"/>
              <a:buChar char="•"/>
            </a:pPr>
            <a:r>
              <a:rPr lang="en-US" sz="2800" dirty="0"/>
              <a:t>IV Hydralazine</a:t>
            </a:r>
          </a:p>
          <a:p>
            <a:pPr lvl="1" eaLnBrk="0" hangingPunct="0">
              <a:buClr>
                <a:srgbClr val="004990"/>
              </a:buClr>
              <a:buSzPct val="100000"/>
              <a:buFont typeface="Arial" pitchFamily="34" charset="0"/>
              <a:buChar char="•"/>
            </a:pPr>
            <a:r>
              <a:rPr lang="en-US" sz="2400" dirty="0">
                <a:ea typeface="MS PGothic" pitchFamily="34" charset="-128"/>
                <a:cs typeface="MS PGothic" charset="0"/>
              </a:rPr>
              <a:t>Onset: 5-20 min</a:t>
            </a:r>
          </a:p>
          <a:p>
            <a:pPr lvl="1" eaLnBrk="0" hangingPunct="0">
              <a:buClr>
                <a:srgbClr val="004990"/>
              </a:buClr>
              <a:buSzPct val="100000"/>
              <a:buFont typeface="Arial" pitchFamily="34" charset="0"/>
              <a:buChar char="•"/>
            </a:pPr>
            <a:r>
              <a:rPr lang="en-US" sz="2400" i="1" dirty="0">
                <a:ea typeface="MS PGothic" pitchFamily="34" charset="-128"/>
                <a:cs typeface="MS PGothic" charset="0"/>
              </a:rPr>
              <a:t>Peak:</a:t>
            </a:r>
            <a:r>
              <a:rPr lang="en-US" sz="2400" dirty="0">
                <a:ea typeface="MS PGothic" pitchFamily="34" charset="-128"/>
                <a:cs typeface="MS PGothic" charset="0"/>
              </a:rPr>
              <a:t> 15-30 min</a:t>
            </a:r>
          </a:p>
          <a:p>
            <a:pPr marL="457200" lvl="1" indent="0">
              <a:buNone/>
            </a:pPr>
            <a:endParaRPr lang="en-US" sz="2400" dirty="0" smtClean="0"/>
          </a:p>
          <a:p>
            <a:pPr>
              <a:buClr>
                <a:srgbClr val="F58466"/>
              </a:buClr>
              <a:buSzPct val="100000"/>
              <a:buFont typeface="Arial" pitchFamily="34" charset="0"/>
              <a:buChar char="•"/>
            </a:pPr>
            <a:r>
              <a:rPr lang="en-US" sz="2800" dirty="0"/>
              <a:t>PO </a:t>
            </a:r>
            <a:r>
              <a:rPr lang="en-US" sz="2800" dirty="0" err="1"/>
              <a:t>Nifedipine</a:t>
            </a:r>
            <a:endParaRPr lang="en-US" sz="2800" dirty="0"/>
          </a:p>
          <a:p>
            <a:pPr lvl="1">
              <a:buClr>
                <a:srgbClr val="004990"/>
              </a:buClr>
              <a:buSzPct val="100000"/>
              <a:buFont typeface="Arial" pitchFamily="34" charset="0"/>
              <a:buChar char="•"/>
            </a:pPr>
            <a:r>
              <a:rPr lang="en-US" sz="2400" dirty="0" smtClean="0"/>
              <a:t>Onset: 5-20 min*</a:t>
            </a:r>
          </a:p>
          <a:p>
            <a:pPr lvl="1">
              <a:buClr>
                <a:srgbClr val="004990"/>
              </a:buClr>
              <a:buSzPct val="100000"/>
              <a:buFont typeface="Arial" pitchFamily="34" charset="0"/>
              <a:buChar char="•"/>
            </a:pPr>
            <a:r>
              <a:rPr lang="en-US" sz="2400" i="1" dirty="0" smtClean="0"/>
              <a:t>Peak: 30-60 min</a:t>
            </a:r>
          </a:p>
          <a:p>
            <a:endParaRPr lang="en-US" sz="2800" dirty="0"/>
          </a:p>
        </p:txBody>
      </p:sp>
      <p:sp>
        <p:nvSpPr>
          <p:cNvPr id="6" name="TextBox 5"/>
          <p:cNvSpPr txBox="1"/>
          <p:nvPr/>
        </p:nvSpPr>
        <p:spPr>
          <a:xfrm>
            <a:off x="229208" y="5155600"/>
            <a:ext cx="8762391" cy="1169551"/>
          </a:xfrm>
          <a:prstGeom prst="rect">
            <a:avLst/>
          </a:prstGeom>
          <a:noFill/>
        </p:spPr>
        <p:txBody>
          <a:bodyPr wrap="square" rtlCol="0">
            <a:spAutoFit/>
          </a:bodyPr>
          <a:lstStyle/>
          <a:p>
            <a:r>
              <a:rPr lang="en-US" sz="1400" dirty="0"/>
              <a:t>*</a:t>
            </a:r>
            <a:r>
              <a:rPr lang="en-US" sz="1400" dirty="0" smtClean="0"/>
              <a:t>PO, (oral) not sublingual </a:t>
            </a:r>
            <a:r>
              <a:rPr lang="en-US" sz="1400" dirty="0" err="1" smtClean="0"/>
              <a:t>nifedipine</a:t>
            </a:r>
            <a:r>
              <a:rPr lang="en-US" sz="1400" dirty="0" smtClean="0"/>
              <a:t>, onset of action is 15-30 minutes depending on the reference source.</a:t>
            </a:r>
          </a:p>
          <a:p>
            <a:r>
              <a:rPr lang="en-US" sz="1400" dirty="0"/>
              <a:t>Am J </a:t>
            </a:r>
            <a:r>
              <a:rPr lang="en-US" sz="1400" dirty="0" err="1"/>
              <a:t>Emerg</a:t>
            </a:r>
            <a:r>
              <a:rPr lang="en-US" sz="1400" dirty="0"/>
              <a:t> Med. 1985 (6):524-30</a:t>
            </a:r>
          </a:p>
          <a:p>
            <a:r>
              <a:rPr lang="en-US" sz="1400" dirty="0"/>
              <a:t>BJOG 2012;119:78-85.</a:t>
            </a:r>
          </a:p>
          <a:p>
            <a:r>
              <a:rPr lang="en-US" sz="1400" dirty="0">
                <a:hlinkClick r:id="rId2"/>
              </a:rPr>
              <a:t>http://www.uspharmacist.com/content/d/feature/i/1444/c/27112/</a:t>
            </a:r>
            <a:endParaRPr lang="en-US" sz="1400" dirty="0"/>
          </a:p>
          <a:p>
            <a:endParaRPr lang="en-US" sz="1400" dirty="0"/>
          </a:p>
        </p:txBody>
      </p:sp>
      <p:pic>
        <p:nvPicPr>
          <p:cNvPr id="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8596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80401" cy="914400"/>
          </a:xfrm>
        </p:spPr>
        <p:txBody>
          <a:bodyPr/>
          <a:lstStyle/>
          <a:p>
            <a:pPr algn="l"/>
            <a:r>
              <a:rPr lang="en-US" sz="3200" b="1" dirty="0">
                <a:solidFill>
                  <a:srgbClr val="F58466"/>
                </a:solidFill>
                <a:latin typeface="Goudy Old Style" pitchFamily="18" charset="0"/>
                <a:cs typeface="Arial Black"/>
              </a:rPr>
              <a:t>Severe </a:t>
            </a:r>
            <a:r>
              <a:rPr lang="en-US" sz="3200" b="1" dirty="0" smtClean="0">
                <a:solidFill>
                  <a:srgbClr val="F58466"/>
                </a:solidFill>
                <a:latin typeface="Goudy Old Style" pitchFamily="18" charset="0"/>
                <a:cs typeface="Arial Black"/>
              </a:rPr>
              <a:t>Hypertension</a:t>
            </a:r>
            <a:r>
              <a:rPr lang="en-US" sz="3200" b="1" dirty="0">
                <a:solidFill>
                  <a:srgbClr val="F58466"/>
                </a:solidFill>
                <a:latin typeface="Goudy Old Style" pitchFamily="18" charset="0"/>
                <a:cs typeface="Arial Black"/>
              </a:rPr>
              <a:t> </a:t>
            </a:r>
            <a:r>
              <a:rPr lang="en-US" sz="3200" b="1" dirty="0" smtClean="0">
                <a:solidFill>
                  <a:srgbClr val="F58466"/>
                </a:solidFill>
                <a:latin typeface="Goudy Old Style" pitchFamily="18" charset="0"/>
                <a:cs typeface="Arial Black"/>
              </a:rPr>
              <a:t>Treatment</a:t>
            </a:r>
            <a:br>
              <a:rPr lang="en-US" sz="3200" b="1" dirty="0" smtClean="0">
                <a:solidFill>
                  <a:srgbClr val="F58466"/>
                </a:solidFill>
                <a:latin typeface="Goudy Old Style" pitchFamily="18" charset="0"/>
                <a:cs typeface="Arial Black"/>
              </a:rPr>
            </a:br>
            <a:r>
              <a:rPr lang="en-US" sz="3200" b="1" dirty="0" smtClean="0">
                <a:solidFill>
                  <a:srgbClr val="F58466"/>
                </a:solidFill>
                <a:latin typeface="Goudy Old Style" pitchFamily="18" charset="0"/>
                <a:cs typeface="Arial Black"/>
              </a:rPr>
              <a:t>Algorithm</a:t>
            </a:r>
            <a:r>
              <a:rPr lang="en-US" sz="3200" b="1" dirty="0">
                <a:solidFill>
                  <a:srgbClr val="F58466"/>
                </a:solidFill>
                <a:latin typeface="Goudy Old Style" pitchFamily="18" charset="0"/>
                <a:cs typeface="Arial Black"/>
              </a:rPr>
              <a:t/>
            </a:r>
            <a:br>
              <a:rPr lang="en-US" sz="3200" b="1" dirty="0">
                <a:solidFill>
                  <a:srgbClr val="F58466"/>
                </a:solidFill>
                <a:latin typeface="Goudy Old Style" pitchFamily="18" charset="0"/>
                <a:cs typeface="Arial Black"/>
              </a:rPr>
            </a:br>
            <a:endParaRPr lang="en-US" sz="3200" b="1" dirty="0">
              <a:solidFill>
                <a:srgbClr val="F58466"/>
              </a:solidFill>
              <a:latin typeface="Goudy Old Style" pitchFamily="18" charset="0"/>
              <a:cs typeface="Arial Black"/>
            </a:endParaRPr>
          </a:p>
        </p:txBody>
      </p:sp>
      <p:sp>
        <p:nvSpPr>
          <p:cNvPr id="6" name="Flowchart: Alternate Process 3"/>
          <p:cNvSpPr>
            <a:spLocks noChangeArrowheads="1"/>
          </p:cNvSpPr>
          <p:nvPr/>
        </p:nvSpPr>
        <p:spPr bwMode="auto">
          <a:xfrm>
            <a:off x="766225" y="1593845"/>
            <a:ext cx="2070100" cy="711200"/>
          </a:xfrm>
          <a:prstGeom prst="flowChartAlternateProcess">
            <a:avLst/>
          </a:prstGeom>
          <a:solidFill>
            <a:srgbClr val="4BACC6"/>
          </a:solidFill>
          <a:ln w="28575" cmpd="sng">
            <a:solidFill>
              <a:srgbClr val="FF0000"/>
            </a:solidFill>
            <a:miter lim="800000"/>
            <a:headEnd/>
            <a:tailEnd/>
          </a:ln>
          <a:effectLst>
            <a:outerShdw blurRad="40000" dist="29783" dir="3885598"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Anti-Hypertension Meds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charset="0"/>
                <a:ea typeface="ÇlÇr ñæí©" charset="0"/>
              </a:rPr>
              <a:t>First Line </a:t>
            </a:r>
            <a:r>
              <a:rPr kumimoji="0" lang="en-US" sz="1100" b="1" i="0" u="none" strike="noStrike" cap="none" normalizeH="0" baseline="0" dirty="0" smtClean="0">
                <a:ln>
                  <a:noFill/>
                </a:ln>
                <a:solidFill>
                  <a:schemeClr val="tx1"/>
                </a:solidFill>
                <a:effectLst/>
                <a:latin typeface="Calibri" charset="0"/>
                <a:ea typeface="ÇlÇr ñæí©" charset="0"/>
              </a:rPr>
              <a:t>Medications</a:t>
            </a:r>
            <a:endParaRPr kumimoji="0" lang="en-US" sz="1100" b="1" i="0" u="none" strike="noStrike" cap="none" normalizeH="0" baseline="0" dirty="0">
              <a:ln>
                <a:noFill/>
              </a:ln>
              <a:solidFill>
                <a:schemeClr val="tx1"/>
              </a:solidFill>
              <a:effectLst/>
              <a:latin typeface="Calibri" charset="0"/>
              <a:ea typeface="ÇlÇr ñæí©" charset="0"/>
            </a:endParaRPr>
          </a:p>
        </p:txBody>
      </p:sp>
      <p:sp>
        <p:nvSpPr>
          <p:cNvPr id="7" name="Flowchart: Alternate Process 3"/>
          <p:cNvSpPr>
            <a:spLocks noChangeArrowheads="1"/>
          </p:cNvSpPr>
          <p:nvPr/>
        </p:nvSpPr>
        <p:spPr bwMode="auto">
          <a:xfrm>
            <a:off x="524404" y="2889775"/>
            <a:ext cx="1651000" cy="506412"/>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Labetalol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20 mg </a:t>
            </a:r>
            <a:r>
              <a:rPr kumimoji="0" lang="en-US" sz="1400" b="0" i="0" u="none" strike="noStrike" cap="none" normalizeH="0" baseline="0" dirty="0">
                <a:ln>
                  <a:noFill/>
                </a:ln>
                <a:solidFill>
                  <a:schemeClr val="tx1"/>
                </a:solidFill>
                <a:effectLst/>
                <a:latin typeface="Calibri" charset="0"/>
                <a:ea typeface="ÇlÇr ñæí©" charset="0"/>
              </a:rPr>
              <a:t>(over 2 min</a:t>
            </a:r>
            <a:r>
              <a:rPr kumimoji="0" lang="en-US" sz="1400" b="0" i="0" u="none" strike="noStrike" cap="none" normalizeH="0" baseline="0" dirty="0" smtClean="0">
                <a:ln>
                  <a:noFill/>
                </a:ln>
                <a:solidFill>
                  <a:schemeClr val="tx1"/>
                </a:solidFill>
                <a:effectLst/>
                <a:latin typeface="Calibri" charset="0"/>
                <a:ea typeface="ÇlÇr ñæí©" charset="0"/>
              </a:rPr>
              <a:t>)</a:t>
            </a:r>
            <a:endParaRPr kumimoji="0" lang="en-US" sz="1400" b="0" i="0" u="none" strike="noStrike" cap="none" normalizeH="0" baseline="0" dirty="0">
              <a:ln>
                <a:noFill/>
              </a:ln>
              <a:solidFill>
                <a:schemeClr val="tx1"/>
              </a:solidFill>
              <a:effectLst/>
              <a:latin typeface="Calibri" charset="0"/>
              <a:ea typeface="ÇlÇr ñæí©" charset="0"/>
            </a:endParaRPr>
          </a:p>
        </p:txBody>
      </p:sp>
      <p:sp>
        <p:nvSpPr>
          <p:cNvPr id="8" name="Flowchart: Alternate Process 3"/>
          <p:cNvSpPr>
            <a:spLocks noChangeArrowheads="1"/>
          </p:cNvSpPr>
          <p:nvPr/>
        </p:nvSpPr>
        <p:spPr bwMode="auto">
          <a:xfrm>
            <a:off x="2430458" y="2898242"/>
            <a:ext cx="1887537" cy="850900"/>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Hydralazine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5 or 10mg </a:t>
            </a:r>
            <a:r>
              <a:rPr kumimoji="0" lang="en-US" sz="1000" b="0" i="0" u="none" strike="noStrike" cap="none" normalizeH="0" baseline="0" dirty="0">
                <a:ln>
                  <a:noFill/>
                </a:ln>
                <a:solidFill>
                  <a:schemeClr val="tx1"/>
                </a:solidFill>
                <a:effectLst/>
                <a:latin typeface="Calibri" charset="0"/>
                <a:ea typeface="ÇlÇr ñæí©" charset="0"/>
              </a:rPr>
              <a:t>(over 1-2 min)</a:t>
            </a:r>
            <a:r>
              <a:rPr kumimoji="0" lang="en-US" sz="1400" b="0" i="0" u="none" strike="noStrike" cap="none" normalizeH="0" baseline="0" dirty="0">
                <a:ln>
                  <a:noFill/>
                </a:ln>
                <a:solidFill>
                  <a:schemeClr val="tx1"/>
                </a:solidFill>
                <a:effectLst/>
                <a:latin typeface="Calibri" charset="0"/>
                <a:ea typeface="ÇlÇr ñæí©"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ÇlÇr ñæí©" charset="0"/>
              </a:rPr>
              <a:t>Per physician</a:t>
            </a:r>
            <a:r>
              <a:rPr kumimoji="0" lang="en-US" altLang="en-US" sz="1400" b="0" i="0" u="none" strike="noStrike" cap="none" normalizeH="0" baseline="0" dirty="0">
                <a:ln>
                  <a:noFill/>
                </a:ln>
                <a:solidFill>
                  <a:schemeClr val="tx1"/>
                </a:solidFill>
                <a:effectLst/>
                <a:latin typeface="Calibri" charset="0"/>
                <a:ea typeface="ÇlÇr ñæí©" charset="0"/>
              </a:rPr>
              <a:t>’</a:t>
            </a:r>
            <a:r>
              <a:rPr kumimoji="0" lang="en-US" sz="1400" b="0" i="0" u="none" strike="noStrike" cap="none" normalizeH="0" baseline="0" dirty="0">
                <a:ln>
                  <a:noFill/>
                </a:ln>
                <a:solidFill>
                  <a:schemeClr val="tx1"/>
                </a:solidFill>
                <a:effectLst/>
                <a:latin typeface="Calibri" charset="0"/>
                <a:ea typeface="ÇlÇr ñæí©" charset="0"/>
              </a:rPr>
              <a:t>s </a:t>
            </a:r>
            <a:r>
              <a:rPr kumimoji="0" lang="en-US" sz="1400" b="0" i="0" u="none" strike="noStrike" cap="none" normalizeH="0" baseline="0" dirty="0" smtClean="0">
                <a:ln>
                  <a:noFill/>
                </a:ln>
                <a:solidFill>
                  <a:schemeClr val="tx1"/>
                </a:solidFill>
                <a:effectLst/>
                <a:latin typeface="Calibri" charset="0"/>
                <a:ea typeface="ÇlÇr ñæí©" charset="0"/>
              </a:rPr>
              <a:t>order</a:t>
            </a:r>
            <a:endParaRPr kumimoji="0" lang="en-US" sz="1000" b="0" i="0" u="none" strike="noStrike" cap="none" normalizeH="0" baseline="0" dirty="0">
              <a:ln>
                <a:noFill/>
              </a:ln>
              <a:solidFill>
                <a:srgbClr val="FF0000"/>
              </a:solidFill>
              <a:effectLst/>
              <a:latin typeface="Calibri" charset="0"/>
              <a:ea typeface="ÇlÇr ñæí©" charset="0"/>
            </a:endParaRPr>
          </a:p>
        </p:txBody>
      </p:sp>
      <p:sp>
        <p:nvSpPr>
          <p:cNvPr id="9" name="Flowchart: Alternate Process 3"/>
          <p:cNvSpPr>
            <a:spLocks noChangeArrowheads="1"/>
          </p:cNvSpPr>
          <p:nvPr/>
        </p:nvSpPr>
        <p:spPr bwMode="auto">
          <a:xfrm>
            <a:off x="528636" y="3633256"/>
            <a:ext cx="1651000" cy="687388"/>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10 </a:t>
            </a:r>
            <a:r>
              <a:rPr kumimoji="0" lang="en-US" sz="1200" b="0" i="0" u="none" strike="noStrike" cap="none" normalizeH="0" baseline="0" dirty="0" smtClean="0">
                <a:ln>
                  <a:noFill/>
                </a:ln>
                <a:solidFill>
                  <a:schemeClr val="tx1"/>
                </a:solidFill>
                <a:effectLst/>
                <a:latin typeface="Calibri" charset="0"/>
                <a:ea typeface="ÇlÇr ñæí©" charset="0"/>
              </a:rPr>
              <a:t>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Labetalol 40 </a:t>
            </a:r>
            <a:r>
              <a:rPr kumimoji="0" lang="en-US" sz="1400" b="1" i="0" u="none" strike="noStrike" cap="none" normalizeH="0" baseline="0" dirty="0" smtClean="0">
                <a:ln>
                  <a:noFill/>
                </a:ln>
                <a:solidFill>
                  <a:schemeClr val="tx1"/>
                </a:solidFill>
                <a:effectLst/>
                <a:latin typeface="Calibri" charset="0"/>
                <a:ea typeface="ÇlÇr ñæí©" charset="0"/>
              </a:rPr>
              <a:t>mg</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0" name="Flowchart: Alternate Process 3"/>
          <p:cNvSpPr>
            <a:spLocks noChangeArrowheads="1"/>
          </p:cNvSpPr>
          <p:nvPr/>
        </p:nvSpPr>
        <p:spPr bwMode="auto">
          <a:xfrm>
            <a:off x="457200" y="4566180"/>
            <a:ext cx="1777474" cy="887412"/>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10-</a:t>
            </a:r>
            <a:r>
              <a:rPr kumimoji="0" lang="en-US" sz="1200" b="0" i="0" u="none" strike="noStrike" cap="none" normalizeH="0" baseline="0" dirty="0" smtClean="0">
                <a:ln>
                  <a:noFill/>
                </a:ln>
                <a:solidFill>
                  <a:schemeClr val="tx1"/>
                </a:solidFill>
                <a:effectLst/>
                <a:latin typeface="Calibri" charset="0"/>
                <a:ea typeface="ÇlÇr ñæí©" charset="0"/>
              </a:rPr>
              <a:t>15 min </a:t>
            </a: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Labetalol 80 </a:t>
            </a:r>
            <a:r>
              <a:rPr kumimoji="0" lang="en-US" sz="1400" b="1" i="0" u="none" strike="noStrike" cap="none" normalizeH="0" baseline="0" dirty="0" smtClean="0">
                <a:ln>
                  <a:noFill/>
                </a:ln>
                <a:solidFill>
                  <a:schemeClr val="tx1"/>
                </a:solidFill>
                <a:effectLst/>
                <a:latin typeface="Calibri" charset="0"/>
                <a:ea typeface="ÇlÇr ñæí©" charset="0"/>
              </a:rPr>
              <a:t>mg</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1" name="Flowchart: Alternate Process 3"/>
          <p:cNvSpPr>
            <a:spLocks noChangeArrowheads="1"/>
          </p:cNvSpPr>
          <p:nvPr/>
        </p:nvSpPr>
        <p:spPr bwMode="auto">
          <a:xfrm>
            <a:off x="499002" y="5704947"/>
            <a:ext cx="1687513" cy="1041400"/>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20 </a:t>
            </a:r>
            <a:r>
              <a:rPr kumimoji="0" lang="en-US" sz="1200" b="0" i="0" u="none" strike="noStrike" cap="none" normalizeH="0" baseline="0" dirty="0" smtClean="0">
                <a:ln>
                  <a:noFill/>
                </a:ln>
                <a:solidFill>
                  <a:schemeClr val="tx1"/>
                </a:solidFill>
                <a:effectLst/>
                <a:latin typeface="Calibri" charset="0"/>
                <a:ea typeface="ÇlÇr ñæí©" charset="0"/>
              </a:rPr>
              <a:t>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t>
            </a:r>
            <a:r>
              <a:rPr kumimoji="0" lang="en-US" sz="1200" b="0" i="0" u="none" strike="noStrike" cap="none" normalizeH="0" baseline="0" dirty="0" smtClean="0">
                <a:ln>
                  <a:noFill/>
                </a:ln>
                <a:solidFill>
                  <a:schemeClr val="tx1"/>
                </a:solidFill>
                <a:effectLst/>
                <a:latin typeface="Calibri" charset="0"/>
                <a:ea typeface="ÇlÇr ñæí©"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IV Hydralazine</a:t>
            </a:r>
            <a:r>
              <a:rPr kumimoji="0" lang="en-US" sz="1200" b="0" i="0" u="none" strike="noStrike" cap="none" normalizeH="0" baseline="0" dirty="0" smtClean="0">
                <a:ln>
                  <a:noFill/>
                </a:ln>
                <a:solidFill>
                  <a:schemeClr val="tx1"/>
                </a:solidFill>
                <a:effectLst/>
                <a:latin typeface="Calibri" charset="0"/>
                <a:ea typeface="ÇlÇr ñæí©"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ÇlÇr ñæí©" charset="0"/>
              </a:rPr>
              <a:t>pre algorithm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ÇlÇr ñæí©" charset="0"/>
              </a:rPr>
              <a:t> anesthesia consult</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2" name="Flowchart: Alternate Process 3"/>
          <p:cNvSpPr>
            <a:spLocks noChangeArrowheads="1"/>
          </p:cNvSpPr>
          <p:nvPr/>
        </p:nvSpPr>
        <p:spPr bwMode="auto">
          <a:xfrm>
            <a:off x="2393156" y="4883680"/>
            <a:ext cx="1971144" cy="711200"/>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20 </a:t>
            </a:r>
            <a:r>
              <a:rPr kumimoji="0" lang="en-US" sz="1200" b="0" i="0" u="none" strike="noStrike" cap="none" normalizeH="0" baseline="0" dirty="0" smtClean="0">
                <a:ln>
                  <a:noFill/>
                </a:ln>
                <a:solidFill>
                  <a:schemeClr val="tx1"/>
                </a:solidFill>
                <a:effectLst/>
                <a:latin typeface="Calibri" charset="0"/>
                <a:ea typeface="ÇlÇr ñæí©" charset="0"/>
              </a:rPr>
              <a:t>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Hydralazine 10 </a:t>
            </a:r>
            <a:r>
              <a:rPr kumimoji="0" lang="en-US" sz="1400" b="1" i="0" u="none" strike="noStrike" cap="none" normalizeH="0" baseline="0" dirty="0" smtClean="0">
                <a:ln>
                  <a:noFill/>
                </a:ln>
                <a:solidFill>
                  <a:schemeClr val="tx1"/>
                </a:solidFill>
                <a:effectLst/>
                <a:latin typeface="Calibri" charset="0"/>
                <a:ea typeface="ÇlÇr ñæí©" charset="0"/>
              </a:rPr>
              <a:t>mg</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3" name="Flowchart: Alternate Process 3"/>
          <p:cNvSpPr>
            <a:spLocks noChangeArrowheads="1"/>
          </p:cNvSpPr>
          <p:nvPr/>
        </p:nvSpPr>
        <p:spPr bwMode="auto">
          <a:xfrm>
            <a:off x="2515392" y="5900209"/>
            <a:ext cx="1709737" cy="1011237"/>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a:t>
            </a:r>
            <a:r>
              <a:rPr kumimoji="0" lang="en-US" sz="1200" b="0" i="0" u="none" strike="noStrike" cap="none" normalizeH="0" baseline="0" dirty="0" smtClean="0">
                <a:ln>
                  <a:noFill/>
                </a:ln>
                <a:solidFill>
                  <a:schemeClr val="tx1"/>
                </a:solidFill>
                <a:effectLst/>
                <a:latin typeface="Calibri" charset="0"/>
                <a:ea typeface="ÇlÇr ñæí©" charset="0"/>
              </a:rPr>
              <a:t>20 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t>
            </a:r>
            <a:r>
              <a:rPr kumimoji="0" lang="en-US" sz="1400" b="1" i="0" u="none" strike="noStrike" cap="none" normalizeH="0" baseline="0" dirty="0" smtClean="0">
                <a:ln>
                  <a:noFill/>
                </a:ln>
                <a:solidFill>
                  <a:schemeClr val="tx1"/>
                </a:solidFill>
                <a:effectLst/>
                <a:latin typeface="Calibri" charset="0"/>
                <a:ea typeface="ÇlÇr ñæí©" charset="0"/>
              </a:rPr>
              <a:t>IV </a:t>
            </a:r>
            <a:r>
              <a:rPr kumimoji="0" lang="en-US" sz="1400" b="1" i="0" u="none" strike="noStrike" cap="none" normalizeH="0" baseline="0" dirty="0">
                <a:ln>
                  <a:noFill/>
                </a:ln>
                <a:solidFill>
                  <a:schemeClr val="tx1"/>
                </a:solidFill>
                <a:effectLst/>
                <a:latin typeface="Calibri" charset="0"/>
                <a:ea typeface="ÇlÇr ñæí©" charset="0"/>
              </a:rPr>
              <a:t>Labetalol 20 mg</a:t>
            </a:r>
          </a:p>
          <a:p>
            <a:pPr lvl="0" algn="ctr" defTabSz="914400" fontAlgn="base">
              <a:spcBef>
                <a:spcPct val="0"/>
              </a:spcBef>
              <a:spcAft>
                <a:spcPct val="0"/>
              </a:spcAft>
            </a:pPr>
            <a:r>
              <a:rPr lang="en-US" sz="1200" dirty="0">
                <a:latin typeface="Calibri" charset="0"/>
                <a:ea typeface="ÇlÇr ñæí©" charset="0"/>
              </a:rPr>
              <a:t>pre algorithm</a:t>
            </a:r>
          </a:p>
          <a:p>
            <a:pPr lvl="0" algn="ctr" defTabSz="914400" fontAlgn="base">
              <a:spcBef>
                <a:spcPct val="0"/>
              </a:spcBef>
              <a:spcAft>
                <a:spcPct val="0"/>
              </a:spcAft>
            </a:pPr>
            <a:r>
              <a:rPr lang="en-US" sz="1200" dirty="0">
                <a:latin typeface="Calibri" charset="0"/>
                <a:ea typeface="ÇlÇr ñæí©" charset="0"/>
              </a:rPr>
              <a:t> anesthesia consult</a:t>
            </a:r>
            <a:endParaRPr lang="en-US" sz="1400" b="1" dirty="0">
              <a:latin typeface="Calibri" charset="0"/>
              <a:ea typeface="ÇlÇr ñæí©" charset="0"/>
            </a:endParaRPr>
          </a:p>
        </p:txBody>
      </p:sp>
      <p:cxnSp>
        <p:nvCxnSpPr>
          <p:cNvPr id="4105" name="AutoShape 9"/>
          <p:cNvCxnSpPr>
            <a:cxnSpLocks noChangeShapeType="1"/>
          </p:cNvCxnSpPr>
          <p:nvPr/>
        </p:nvCxnSpPr>
        <p:spPr bwMode="auto">
          <a:xfrm>
            <a:off x="1345669" y="2678644"/>
            <a:ext cx="2032529" cy="423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7" name="AutoShape 11"/>
          <p:cNvCxnSpPr>
            <a:cxnSpLocks noChangeShapeType="1"/>
          </p:cNvCxnSpPr>
          <p:nvPr/>
        </p:nvCxnSpPr>
        <p:spPr bwMode="auto">
          <a:xfrm>
            <a:off x="1354136" y="3421588"/>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08" name="AutoShape 12"/>
          <p:cNvCxnSpPr>
            <a:cxnSpLocks noChangeShapeType="1"/>
          </p:cNvCxnSpPr>
          <p:nvPr/>
        </p:nvCxnSpPr>
        <p:spPr bwMode="auto">
          <a:xfrm>
            <a:off x="1345669" y="4388380"/>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09" name="AutoShape 13"/>
          <p:cNvCxnSpPr>
            <a:cxnSpLocks noChangeShapeType="1"/>
          </p:cNvCxnSpPr>
          <p:nvPr/>
        </p:nvCxnSpPr>
        <p:spPr bwMode="auto">
          <a:xfrm>
            <a:off x="1345669" y="5483755"/>
            <a:ext cx="0" cy="2032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11" name="AutoShape 15"/>
          <p:cNvCxnSpPr>
            <a:cxnSpLocks noChangeShapeType="1"/>
          </p:cNvCxnSpPr>
          <p:nvPr/>
        </p:nvCxnSpPr>
        <p:spPr bwMode="auto">
          <a:xfrm>
            <a:off x="3378728" y="4701113"/>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Flowchart: Alternate Process 3"/>
          <p:cNvSpPr>
            <a:spLocks noChangeArrowheads="1"/>
          </p:cNvSpPr>
          <p:nvPr/>
        </p:nvSpPr>
        <p:spPr bwMode="auto">
          <a:xfrm>
            <a:off x="2418289" y="3994675"/>
            <a:ext cx="1933574" cy="689504"/>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20 </a:t>
            </a:r>
            <a:r>
              <a:rPr kumimoji="0" lang="en-US" sz="1200" b="0" i="0" u="none" strike="noStrike" cap="none" normalizeH="0" baseline="0" dirty="0" smtClean="0">
                <a:ln>
                  <a:noFill/>
                </a:ln>
                <a:solidFill>
                  <a:schemeClr val="tx1"/>
                </a:solidFill>
                <a:effectLst/>
                <a:latin typeface="Calibri" charset="0"/>
                <a:ea typeface="ÇlÇr ñæí©" charset="0"/>
              </a:rPr>
              <a:t>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Hydralazine 10 mg</a:t>
            </a:r>
            <a:endParaRPr kumimoji="0" lang="en-US" sz="2800" b="0" i="0" u="none" strike="noStrike" cap="none" normalizeH="0" baseline="0" dirty="0">
              <a:ln>
                <a:noFill/>
              </a:ln>
              <a:solidFill>
                <a:schemeClr val="tx1"/>
              </a:solidFill>
              <a:effectLst/>
              <a:latin typeface="Arial" charset="0"/>
              <a:ea typeface="ＭＳ Ｐゴシック" charset="0"/>
            </a:endParaRPr>
          </a:p>
        </p:txBody>
      </p:sp>
      <p:cxnSp>
        <p:nvCxnSpPr>
          <p:cNvPr id="4113" name="AutoShape 17"/>
          <p:cNvCxnSpPr>
            <a:cxnSpLocks noChangeShapeType="1"/>
          </p:cNvCxnSpPr>
          <p:nvPr/>
        </p:nvCxnSpPr>
        <p:spPr bwMode="auto">
          <a:xfrm>
            <a:off x="3366292" y="5625042"/>
            <a:ext cx="0" cy="2444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 name="Flowchart: Alternate Process 3"/>
          <p:cNvSpPr>
            <a:spLocks noChangeArrowheads="1"/>
          </p:cNvSpPr>
          <p:nvPr/>
        </p:nvSpPr>
        <p:spPr bwMode="auto">
          <a:xfrm>
            <a:off x="3234794" y="1455739"/>
            <a:ext cx="2652177" cy="984778"/>
          </a:xfrm>
          <a:prstGeom prst="flowChartAlternateProcess">
            <a:avLst/>
          </a:prstGeom>
          <a:gradFill rotWithShape="1">
            <a:gsLst>
              <a:gs pos="0">
                <a:srgbClr val="2787A0"/>
              </a:gs>
              <a:gs pos="80000">
                <a:srgbClr val="36B1D2"/>
              </a:gs>
              <a:gs pos="100000">
                <a:srgbClr val="34B3D6"/>
              </a:gs>
            </a:gsLst>
            <a:lin ang="16200000"/>
          </a:gradFill>
          <a:ln w="28575" cmpd="sng">
            <a:solidFill>
              <a:srgbClr val="FF0000"/>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Blood Pressure Triggers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SBP </a:t>
            </a:r>
            <a:r>
              <a:rPr kumimoji="0" lang="en-US" sz="1400" b="1" i="0" u="none" strike="noStrike" cap="none" normalizeH="0" baseline="0" dirty="0">
                <a:ln>
                  <a:noFill/>
                </a:ln>
                <a:solidFill>
                  <a:schemeClr val="tx1"/>
                </a:solidFill>
                <a:effectLst/>
                <a:latin typeface="Calibri" charset="0"/>
                <a:ea typeface="ÇlÇr ñæí©" charset="0"/>
                <a:sym typeface="Symbol" charset="0"/>
              </a:rPr>
              <a:t></a:t>
            </a:r>
            <a:r>
              <a:rPr kumimoji="0" lang="en-US" sz="1400" b="1" i="0" u="none" strike="noStrike" cap="none" normalizeH="0" baseline="0" dirty="0">
                <a:ln>
                  <a:noFill/>
                </a:ln>
                <a:solidFill>
                  <a:schemeClr val="tx1"/>
                </a:solidFill>
                <a:effectLst/>
                <a:latin typeface="Calibri" charset="0"/>
                <a:ea typeface="ÇlÇr ñæí©" charset="0"/>
              </a:rPr>
              <a:t> 160 and/or DBP </a:t>
            </a:r>
            <a:r>
              <a:rPr kumimoji="0" lang="en-US" sz="1400" b="1" i="0" u="none" strike="noStrike" cap="none" normalizeH="0" baseline="0" dirty="0">
                <a:ln>
                  <a:noFill/>
                </a:ln>
                <a:solidFill>
                  <a:schemeClr val="tx1"/>
                </a:solidFill>
                <a:effectLst/>
                <a:latin typeface="Calibri" charset="0"/>
                <a:ea typeface="ÇlÇr ñæí©" charset="0"/>
                <a:sym typeface="Symbol" charset="0"/>
              </a:rPr>
              <a:t></a:t>
            </a:r>
            <a:r>
              <a:rPr kumimoji="0" lang="en-US" sz="1400" b="1" i="0" u="none" strike="noStrike" cap="none" normalizeH="0" baseline="0" dirty="0">
                <a:ln>
                  <a:noFill/>
                </a:ln>
                <a:solidFill>
                  <a:schemeClr val="tx1"/>
                </a:solidFill>
                <a:effectLst/>
                <a:latin typeface="Calibri" charset="0"/>
                <a:ea typeface="ÇlÇr ñæí©" charset="0"/>
              </a:rPr>
              <a:t> 110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ÇlÇr ñæí©" charset="0"/>
              </a:rPr>
              <a:t>Repeat in 15 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Notify Provider and </a:t>
            </a:r>
            <a:r>
              <a:rPr kumimoji="0" lang="en-US" sz="1400" b="1" i="0" u="none" strike="noStrike" cap="none" normalizeH="0" baseline="0" dirty="0" smtClean="0">
                <a:ln>
                  <a:noFill/>
                </a:ln>
                <a:solidFill>
                  <a:schemeClr val="tx1"/>
                </a:solidFill>
                <a:effectLst/>
                <a:latin typeface="Calibri" charset="0"/>
                <a:ea typeface="ÇlÇr ñæí©" charset="0"/>
              </a:rPr>
              <a:t>Proceed</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4" name="Flowchart: Alternate Process 3"/>
          <p:cNvSpPr>
            <a:spLocks noChangeArrowheads="1"/>
          </p:cNvSpPr>
          <p:nvPr/>
        </p:nvSpPr>
        <p:spPr bwMode="auto">
          <a:xfrm>
            <a:off x="6485464" y="1455739"/>
            <a:ext cx="1989668" cy="984778"/>
          </a:xfrm>
          <a:prstGeom prst="flowChartAlternateProcess">
            <a:avLst/>
          </a:prstGeom>
          <a:solidFill>
            <a:srgbClr val="8064A2"/>
          </a:solidFill>
          <a:ln w="28575" cmpd="sng">
            <a:solidFill>
              <a:srgbClr val="FF0000"/>
            </a:solidFill>
            <a:miter lim="800000"/>
            <a:headEnd/>
            <a:tailEnd/>
          </a:ln>
          <a:effectLst>
            <a:outerShdw blurRad="40000" dist="29783" dir="3885598" algn="ctr" rotWithShape="0">
              <a:srgbClr val="3F3151">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Access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FHR monitoring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Labs per PIH Order Set </a:t>
            </a:r>
            <a:r>
              <a:rPr kumimoji="0" lang="en-US" sz="1400" b="1" i="0" u="none" strike="noStrike" cap="none" normalizeH="0" baseline="0" dirty="0">
                <a:ln>
                  <a:noFill/>
                </a:ln>
                <a:solidFill>
                  <a:schemeClr val="tx1"/>
                </a:solidFill>
                <a:effectLst/>
                <a:latin typeface="Calibri" charset="0"/>
                <a:ea typeface="ÇlÇr ñæí©" charset="0"/>
              </a:rPr>
              <a:t>Pulse </a:t>
            </a:r>
            <a:r>
              <a:rPr kumimoji="0" lang="en-US" sz="1400" b="1" i="0" u="none" strike="noStrike" cap="none" normalizeH="0" baseline="0" dirty="0" err="1" smtClean="0">
                <a:ln>
                  <a:noFill/>
                </a:ln>
                <a:solidFill>
                  <a:schemeClr val="tx1"/>
                </a:solidFill>
                <a:effectLst/>
                <a:latin typeface="Calibri" charset="0"/>
                <a:ea typeface="ÇlÇr ñæí©" charset="0"/>
              </a:rPr>
              <a:t>Oximeter</a:t>
            </a:r>
            <a:endParaRPr kumimoji="0" lang="en-US" sz="1400" b="1" i="0" u="none" strike="noStrike" cap="none" normalizeH="0" baseline="0" dirty="0">
              <a:ln>
                <a:noFill/>
              </a:ln>
              <a:solidFill>
                <a:schemeClr val="tx1"/>
              </a:solidFill>
              <a:effectLst/>
              <a:latin typeface="Calibri" charset="0"/>
              <a:ea typeface="ÇlÇr ñæí©" charset="0"/>
            </a:endParaRPr>
          </a:p>
        </p:txBody>
      </p:sp>
      <p:cxnSp>
        <p:nvCxnSpPr>
          <p:cNvPr id="1027" name="AutoShape 3"/>
          <p:cNvCxnSpPr>
            <a:cxnSpLocks noChangeShapeType="1"/>
          </p:cNvCxnSpPr>
          <p:nvPr/>
        </p:nvCxnSpPr>
        <p:spPr bwMode="auto">
          <a:xfrm>
            <a:off x="1803927" y="2372784"/>
            <a:ext cx="0" cy="2894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 name="AutoShape 5"/>
          <p:cNvSpPr>
            <a:spLocks noChangeArrowheads="1"/>
          </p:cNvSpPr>
          <p:nvPr/>
        </p:nvSpPr>
        <p:spPr bwMode="auto">
          <a:xfrm>
            <a:off x="3180648" y="685800"/>
            <a:ext cx="2770187" cy="609600"/>
          </a:xfrm>
          <a:prstGeom prst="roundRect">
            <a:avLst>
              <a:gd name="adj" fmla="val 16667"/>
            </a:avLst>
          </a:prstGeom>
          <a:solidFill>
            <a:srgbClr val="C0504D"/>
          </a:solidFill>
          <a:ln w="38100">
            <a:noFill/>
            <a:round/>
            <a:headEnd/>
            <a:tailEnd/>
          </a:ln>
          <a:effectLst>
            <a:outerShdw blurRad="63500" dist="29783" dir="3885598"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SBP </a:t>
            </a:r>
            <a:r>
              <a:rPr kumimoji="0" lang="en-US" sz="1400" b="1" i="0" u="sng" strike="noStrike" cap="none" normalizeH="0" baseline="0" dirty="0">
                <a:ln>
                  <a:noFill/>
                </a:ln>
                <a:solidFill>
                  <a:schemeClr val="tx1"/>
                </a:solidFill>
                <a:effectLst/>
                <a:latin typeface="Calibri" charset="0"/>
                <a:ea typeface="ÇlÇr ñæí©" charset="0"/>
              </a:rPr>
              <a:t>&gt; </a:t>
            </a:r>
            <a:r>
              <a:rPr kumimoji="0" lang="en-US" sz="1400" b="1" i="0" u="none" strike="noStrike" cap="none" normalizeH="0" baseline="0" dirty="0">
                <a:ln>
                  <a:noFill/>
                </a:ln>
                <a:solidFill>
                  <a:schemeClr val="tx1"/>
                </a:solidFill>
                <a:effectLst/>
                <a:latin typeface="Calibri" charset="0"/>
                <a:ea typeface="ÇlÇr ñæí©" charset="0"/>
              </a:rPr>
              <a:t>155 and/or DBP </a:t>
            </a:r>
            <a:r>
              <a:rPr kumimoji="0" lang="en-US" sz="1400" b="1" i="0" u="sng" strike="noStrike" cap="none" normalizeH="0" baseline="0" dirty="0">
                <a:ln>
                  <a:noFill/>
                </a:ln>
                <a:solidFill>
                  <a:schemeClr val="tx1"/>
                </a:solidFill>
                <a:effectLst/>
                <a:latin typeface="Calibri" charset="0"/>
                <a:ea typeface="ÇlÇr ñæí©" charset="0"/>
              </a:rPr>
              <a:t>&gt;</a:t>
            </a:r>
            <a:r>
              <a:rPr kumimoji="0" lang="en-US" sz="1400" b="1" i="0" u="none" strike="noStrike" cap="none" normalizeH="0" baseline="0" dirty="0">
                <a:ln>
                  <a:noFill/>
                </a:ln>
                <a:solidFill>
                  <a:schemeClr val="tx1"/>
                </a:solidFill>
                <a:effectLst/>
                <a:latin typeface="Calibri" charset="0"/>
                <a:ea typeface="ÇlÇr ñæí©" charset="0"/>
              </a:rPr>
              <a:t> </a:t>
            </a:r>
            <a:r>
              <a:rPr kumimoji="0" lang="en-US" sz="1400" b="1" i="0" u="none" strike="noStrike" cap="none" normalizeH="0" baseline="0" dirty="0" smtClean="0">
                <a:ln>
                  <a:noFill/>
                </a:ln>
                <a:solidFill>
                  <a:schemeClr val="tx1"/>
                </a:solidFill>
                <a:effectLst/>
                <a:latin typeface="Calibri" charset="0"/>
                <a:ea typeface="ÇlÇr ñæí©" charset="0"/>
              </a:rPr>
              <a:t>105</a:t>
            </a:r>
          </a:p>
          <a:p>
            <a:pPr algn="ctr" defTabSz="914400" fontAlgn="base">
              <a:spcBef>
                <a:spcPct val="0"/>
              </a:spcBef>
              <a:spcAft>
                <a:spcPct val="0"/>
              </a:spcAft>
            </a:pPr>
            <a:r>
              <a:rPr lang="en-US" sz="1400" b="1" dirty="0">
                <a:latin typeface="Calibri" charset="0"/>
                <a:ea typeface="ÇlÇr ñæí©" charset="0"/>
              </a:rPr>
              <a:t>Provider </a:t>
            </a:r>
            <a:r>
              <a:rPr lang="en-US" sz="1400" b="1" dirty="0" smtClean="0">
                <a:latin typeface="Calibri" charset="0"/>
                <a:ea typeface="ÇlÇr ñæí©" charset="0"/>
              </a:rPr>
              <a:t>Notified</a:t>
            </a:r>
            <a:endParaRPr lang="en-US" sz="1400" b="1" dirty="0">
              <a:latin typeface="Calibri" charset="0"/>
              <a:ea typeface="ÇlÇr ñæí©" charset="0"/>
            </a:endParaRPr>
          </a:p>
        </p:txBody>
      </p:sp>
      <p:cxnSp>
        <p:nvCxnSpPr>
          <p:cNvPr id="25" name="AutoShape 11"/>
          <p:cNvCxnSpPr>
            <a:cxnSpLocks noChangeShapeType="1"/>
          </p:cNvCxnSpPr>
          <p:nvPr/>
        </p:nvCxnSpPr>
        <p:spPr bwMode="auto">
          <a:xfrm>
            <a:off x="3370261" y="2682875"/>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AutoShape 11"/>
          <p:cNvCxnSpPr>
            <a:cxnSpLocks noChangeShapeType="1"/>
          </p:cNvCxnSpPr>
          <p:nvPr/>
        </p:nvCxnSpPr>
        <p:spPr bwMode="auto">
          <a:xfrm>
            <a:off x="1353601" y="2681818"/>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AutoShape 11"/>
          <p:cNvCxnSpPr>
            <a:cxnSpLocks noChangeShapeType="1"/>
          </p:cNvCxnSpPr>
          <p:nvPr/>
        </p:nvCxnSpPr>
        <p:spPr bwMode="auto">
          <a:xfrm>
            <a:off x="3378198" y="3774543"/>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Flowchart: Alternate Process 3"/>
          <p:cNvSpPr>
            <a:spLocks noChangeArrowheads="1"/>
          </p:cNvSpPr>
          <p:nvPr/>
        </p:nvSpPr>
        <p:spPr bwMode="auto">
          <a:xfrm>
            <a:off x="6452127" y="2699804"/>
            <a:ext cx="2070100" cy="396875"/>
          </a:xfrm>
          <a:prstGeom prst="flowChartAlternateProcess">
            <a:avLst/>
          </a:prstGeom>
          <a:solidFill>
            <a:srgbClr val="4F81BD"/>
          </a:solidFill>
          <a:ln w="28575" cmpd="sng">
            <a:solidFill>
              <a:srgbClr val="FF0000"/>
            </a:solidFill>
            <a:miter lim="800000"/>
            <a:headEnd/>
            <a:tailEnd/>
          </a:ln>
          <a:effectLst>
            <a:outerShdw blurRad="40000" dist="29783" dir="3885598"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Seizure </a:t>
            </a:r>
            <a:r>
              <a:rPr kumimoji="0" lang="en-US" sz="1400" b="1" i="0" u="none" strike="noStrike" cap="none" normalizeH="0" baseline="0" dirty="0" smtClean="0">
                <a:ln>
                  <a:noFill/>
                </a:ln>
                <a:solidFill>
                  <a:schemeClr val="tx1"/>
                </a:solidFill>
                <a:effectLst/>
                <a:latin typeface="Calibri" charset="0"/>
                <a:ea typeface="ÇlÇr ñæí©" charset="0"/>
              </a:rPr>
              <a:t>Prophylaxis</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7" name="Flowchart: Alternate Process 3"/>
          <p:cNvSpPr>
            <a:spLocks noChangeArrowheads="1"/>
          </p:cNvSpPr>
          <p:nvPr/>
        </p:nvSpPr>
        <p:spPr bwMode="auto">
          <a:xfrm>
            <a:off x="6452654" y="3359682"/>
            <a:ext cx="2070100" cy="406400"/>
          </a:xfrm>
          <a:prstGeom prst="flowChartAlternateProcess">
            <a:avLst/>
          </a:prstGeom>
          <a:solidFill>
            <a:srgbClr val="FFFFFF"/>
          </a:solidFill>
          <a:ln w="31750">
            <a:solidFill>
              <a:srgbClr val="4F81BD"/>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Magnesium </a:t>
            </a:r>
            <a:r>
              <a:rPr kumimoji="0" lang="en-US" sz="1400" b="1" i="0" u="none" strike="noStrike" cap="none" normalizeH="0" baseline="0" dirty="0" smtClean="0">
                <a:ln>
                  <a:noFill/>
                </a:ln>
                <a:solidFill>
                  <a:schemeClr val="tx1"/>
                </a:solidFill>
                <a:effectLst/>
                <a:latin typeface="Calibri" charset="0"/>
                <a:ea typeface="ÇlÇr ñæí©" charset="0"/>
              </a:rPr>
              <a:t>Sulfate</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8" name="Flowchart: Alternate Process 3"/>
          <p:cNvSpPr>
            <a:spLocks noChangeArrowheads="1"/>
          </p:cNvSpPr>
          <p:nvPr/>
        </p:nvSpPr>
        <p:spPr bwMode="auto">
          <a:xfrm>
            <a:off x="6401852" y="4028553"/>
            <a:ext cx="2217738" cy="549275"/>
          </a:xfrm>
          <a:prstGeom prst="flowChartAlternateProcess">
            <a:avLst/>
          </a:prstGeom>
          <a:solidFill>
            <a:srgbClr val="FFFFFF"/>
          </a:solidFill>
          <a:ln w="31750">
            <a:solidFill>
              <a:srgbClr val="4F81BD"/>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charset="0"/>
                <a:ea typeface="ÇlÇr ñæí©" charset="0"/>
              </a:rPr>
              <a:t>Bolus Dose</a:t>
            </a:r>
            <a:r>
              <a:rPr kumimoji="0" lang="en-US" sz="1100" b="0" i="0" u="none" strike="noStrike" cap="none" normalizeH="0" baseline="0" dirty="0">
                <a:ln>
                  <a:noFill/>
                </a:ln>
                <a:solidFill>
                  <a:schemeClr val="tx1"/>
                </a:solidFill>
                <a:effectLst/>
                <a:latin typeface="Calibri" charset="0"/>
                <a:ea typeface="ÇlÇr ñæí©" charset="0"/>
              </a:rPr>
              <a:t>:  4gm over 20 minutes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charset="0"/>
                <a:ea typeface="ÇlÇr ñæí©" charset="0"/>
              </a:rPr>
              <a:t>Maintenance Dose</a:t>
            </a:r>
            <a:r>
              <a:rPr kumimoji="0" lang="en-US" sz="1100" b="0" i="0" u="none" strike="noStrike" cap="none" normalizeH="0" baseline="0" dirty="0">
                <a:ln>
                  <a:noFill/>
                </a:ln>
                <a:solidFill>
                  <a:schemeClr val="tx1"/>
                </a:solidFill>
                <a:effectLst/>
                <a:latin typeface="Calibri" charset="0"/>
                <a:ea typeface="ÇlÇr ñæí©" charset="0"/>
              </a:rPr>
              <a:t>: 2gm per </a:t>
            </a:r>
            <a:r>
              <a:rPr kumimoji="0" lang="en-US" sz="1100" b="0" i="0" u="none" strike="noStrike" cap="none" normalizeH="0" baseline="0" dirty="0" smtClean="0">
                <a:ln>
                  <a:noFill/>
                </a:ln>
                <a:solidFill>
                  <a:schemeClr val="tx1"/>
                </a:solidFill>
                <a:effectLst/>
                <a:latin typeface="Calibri" charset="0"/>
                <a:ea typeface="ÇlÇr ñæí©" charset="0"/>
              </a:rPr>
              <a:t>hour</a:t>
            </a:r>
            <a:endParaRPr kumimoji="0" lang="en-US" sz="1100" b="0" i="0" u="none" strike="noStrike" cap="none" normalizeH="0" baseline="0" dirty="0">
              <a:ln>
                <a:noFill/>
              </a:ln>
              <a:solidFill>
                <a:schemeClr val="tx1"/>
              </a:solidFill>
              <a:effectLst/>
              <a:latin typeface="Calibri" charset="0"/>
              <a:ea typeface="ÇlÇr ñæí©" charset="0"/>
            </a:endParaRPr>
          </a:p>
        </p:txBody>
      </p:sp>
      <p:sp>
        <p:nvSpPr>
          <p:cNvPr id="19" name="Flowchart: Alternate Process 3"/>
          <p:cNvSpPr>
            <a:spLocks noChangeArrowheads="1"/>
          </p:cNvSpPr>
          <p:nvPr/>
        </p:nvSpPr>
        <p:spPr bwMode="auto">
          <a:xfrm>
            <a:off x="6198653" y="5483755"/>
            <a:ext cx="2420937" cy="1054633"/>
          </a:xfrm>
          <a:prstGeom prst="flowChartAlternateProcess">
            <a:avLst/>
          </a:prstGeom>
          <a:solidFill>
            <a:srgbClr val="FFFFFF"/>
          </a:solidFill>
          <a:ln w="31750">
            <a:solidFill>
              <a:srgbClr val="F7964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ÇlÇr ñæí©" charset="0"/>
              </a:rPr>
              <a:t>PO </a:t>
            </a:r>
            <a:r>
              <a:rPr kumimoji="0" lang="en-US" sz="1200" b="1" i="0" u="none" strike="noStrike" cap="none" normalizeH="0" baseline="0" dirty="0" err="1">
                <a:ln>
                  <a:noFill/>
                </a:ln>
                <a:solidFill>
                  <a:schemeClr val="tx1"/>
                </a:solidFill>
                <a:effectLst/>
                <a:latin typeface="Calibri" charset="0"/>
                <a:ea typeface="ÇlÇr ñæí©" charset="0"/>
              </a:rPr>
              <a:t>Nifedipine</a:t>
            </a:r>
            <a:r>
              <a:rPr kumimoji="0" lang="en-US" sz="1200" b="0" i="0" u="none" strike="noStrike" cap="none" normalizeH="0" baseline="0" dirty="0">
                <a:ln>
                  <a:noFill/>
                </a:ln>
                <a:solidFill>
                  <a:schemeClr val="tx1"/>
                </a:solidFill>
                <a:effectLst/>
                <a:latin typeface="Calibri" charset="0"/>
                <a:ea typeface="ÇlÇr ñæí©" charset="0"/>
              </a:rPr>
              <a:t>  If no IV access </a:t>
            </a:r>
            <a:r>
              <a:rPr kumimoji="0" lang="en-US" sz="1200" b="1" i="0" u="none" strike="noStrike" cap="none" normalizeH="0" baseline="0" dirty="0" smtClean="0">
                <a:ln>
                  <a:noFill/>
                </a:ln>
                <a:solidFill>
                  <a:schemeClr val="tx1"/>
                </a:solidFill>
                <a:effectLst/>
                <a:latin typeface="Calibri" charset="0"/>
                <a:ea typeface="ÇlÇr ñæí©" charset="0"/>
              </a:rPr>
              <a:t>Initial </a:t>
            </a:r>
            <a:r>
              <a:rPr kumimoji="0" lang="en-US" sz="1200" b="1" i="0" u="none" strike="noStrike" cap="none" normalizeH="0" baseline="0" dirty="0">
                <a:ln>
                  <a:noFill/>
                </a:ln>
                <a:solidFill>
                  <a:schemeClr val="tx1"/>
                </a:solidFill>
                <a:effectLst/>
                <a:latin typeface="Calibri" charset="0"/>
                <a:ea typeface="ÇlÇr ñæí©" charset="0"/>
              </a:rPr>
              <a:t>Dose</a:t>
            </a:r>
            <a:r>
              <a:rPr kumimoji="0" lang="en-US" sz="1200" b="0" i="0" u="none" strike="noStrike" cap="none" normalizeH="0" baseline="0" dirty="0">
                <a:ln>
                  <a:noFill/>
                </a:ln>
                <a:solidFill>
                  <a:schemeClr val="tx1"/>
                </a:solidFill>
                <a:effectLst/>
                <a:latin typeface="Calibri" charset="0"/>
                <a:ea typeface="ÇlÇr ñæí©" charset="0"/>
              </a:rPr>
              <a:t>: 10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May repeat dose at 20 minute intervals for a maximum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5 doses</a:t>
            </a:r>
            <a:r>
              <a:rPr kumimoji="0" lang="en-US" sz="1200" b="0" i="0" u="none" strike="noStrike" cap="none" normalizeH="0" baseline="0" dirty="0" smtClean="0">
                <a:ln>
                  <a:noFill/>
                </a:ln>
                <a:solidFill>
                  <a:schemeClr val="tx1"/>
                </a:solidFill>
                <a:effectLst/>
                <a:latin typeface="Calibri" charset="0"/>
                <a:ea typeface="ÇlÇr ñæí©" charset="0"/>
              </a:rPr>
              <a:t>.</a:t>
            </a:r>
            <a:endParaRPr kumimoji="0" lang="en-US" sz="1200" b="0" i="0" u="none" strike="noStrike" cap="none" normalizeH="0" baseline="0" dirty="0">
              <a:ln>
                <a:noFill/>
              </a:ln>
              <a:solidFill>
                <a:schemeClr val="tx1"/>
              </a:solidFill>
              <a:effectLst/>
              <a:latin typeface="Calibri" charset="0"/>
              <a:ea typeface="ÇlÇr ñæí©" charset="0"/>
            </a:endParaRPr>
          </a:p>
        </p:txBody>
      </p:sp>
      <p:cxnSp>
        <p:nvCxnSpPr>
          <p:cNvPr id="33" name="AutoShape 11"/>
          <p:cNvCxnSpPr>
            <a:cxnSpLocks noChangeShapeType="1"/>
          </p:cNvCxnSpPr>
          <p:nvPr/>
        </p:nvCxnSpPr>
        <p:spPr bwMode="auto">
          <a:xfrm>
            <a:off x="5987508" y="1928810"/>
            <a:ext cx="379949" cy="0"/>
          </a:xfrm>
          <a:prstGeom prst="straightConnector1">
            <a:avLst/>
          </a:prstGeom>
          <a:noFill/>
          <a:ln w="38100" cmpd="sng">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AutoShape 11"/>
          <p:cNvCxnSpPr>
            <a:cxnSpLocks noChangeShapeType="1"/>
          </p:cNvCxnSpPr>
          <p:nvPr/>
        </p:nvCxnSpPr>
        <p:spPr bwMode="auto">
          <a:xfrm flipH="1">
            <a:off x="2895590" y="1946268"/>
            <a:ext cx="282032" cy="3707"/>
          </a:xfrm>
          <a:prstGeom prst="straightConnector1">
            <a:avLst/>
          </a:prstGeom>
          <a:noFill/>
          <a:ln w="38100" cmpd="sng">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AutoShape 11"/>
          <p:cNvCxnSpPr>
            <a:cxnSpLocks noChangeShapeType="1"/>
          </p:cNvCxnSpPr>
          <p:nvPr/>
        </p:nvCxnSpPr>
        <p:spPr bwMode="auto">
          <a:xfrm>
            <a:off x="5987508" y="2440517"/>
            <a:ext cx="379949" cy="238127"/>
          </a:xfrm>
          <a:prstGeom prst="straightConnector1">
            <a:avLst/>
          </a:prstGeom>
          <a:noFill/>
          <a:ln w="38100" cmpd="sng">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AutoShape 11"/>
          <p:cNvCxnSpPr>
            <a:cxnSpLocks noChangeShapeType="1"/>
          </p:cNvCxnSpPr>
          <p:nvPr/>
        </p:nvCxnSpPr>
        <p:spPr bwMode="auto">
          <a:xfrm>
            <a:off x="7492999" y="3139547"/>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AutoShape 11"/>
          <p:cNvCxnSpPr>
            <a:cxnSpLocks noChangeShapeType="1"/>
          </p:cNvCxnSpPr>
          <p:nvPr/>
        </p:nvCxnSpPr>
        <p:spPr bwMode="auto">
          <a:xfrm>
            <a:off x="7492999" y="3816875"/>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34"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9319" y="6405827"/>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0195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724400"/>
          </a:xfrm>
        </p:spPr>
        <p:txBody>
          <a:bodyPr/>
          <a:lstStyle/>
          <a:p>
            <a:pPr marL="0" lvl="0" indent="0">
              <a:buNone/>
            </a:pPr>
            <a:endParaRPr lang="en-US" sz="2800" dirty="0"/>
          </a:p>
          <a:p>
            <a:pPr lvl="0"/>
            <a:endParaRPr lang="en-US" sz="2800" dirty="0"/>
          </a:p>
          <a:p>
            <a:endParaRPr lang="en-US" dirty="0"/>
          </a:p>
        </p:txBody>
      </p:sp>
      <p:sp>
        <p:nvSpPr>
          <p:cNvPr id="5" name="TextBox 4"/>
          <p:cNvSpPr txBox="1"/>
          <p:nvPr/>
        </p:nvSpPr>
        <p:spPr>
          <a:xfrm>
            <a:off x="800100" y="2079502"/>
            <a:ext cx="7658100"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endParaRPr lang="en-US" sz="3200" dirty="0" smtClean="0"/>
          </a:p>
          <a:p>
            <a:pPr lvl="0" algn="ctr"/>
            <a:r>
              <a:rPr lang="en-US" sz="3200" dirty="0" smtClean="0"/>
              <a:t>Algorithms </a:t>
            </a:r>
            <a:r>
              <a:rPr lang="en-US" sz="3200" dirty="0"/>
              <a:t>for acute treatment </a:t>
            </a:r>
            <a:r>
              <a:rPr lang="en-US" sz="3200" dirty="0" smtClean="0"/>
              <a:t>hypertension and eclampsia should </a:t>
            </a:r>
            <a:r>
              <a:rPr lang="en-US" sz="3200" dirty="0"/>
              <a:t>be </a:t>
            </a:r>
            <a:r>
              <a:rPr lang="en-US" sz="3200" dirty="0" smtClean="0"/>
              <a:t>readily </a:t>
            </a:r>
            <a:r>
              <a:rPr lang="en-US" sz="3200" dirty="0"/>
              <a:t>available or </a:t>
            </a:r>
            <a:r>
              <a:rPr lang="en-US" sz="3200" i="1" dirty="0" smtClean="0"/>
              <a:t>preferably</a:t>
            </a:r>
            <a:r>
              <a:rPr lang="en-US" sz="3200" dirty="0" smtClean="0"/>
              <a:t> posted in all clinical areas that may encounter pregnant women.</a:t>
            </a:r>
            <a:endParaRPr lang="en-US" dirty="0"/>
          </a:p>
          <a:p>
            <a:pPr lvl="0" algn="ctr"/>
            <a:endParaRPr lang="en-US" sz="3200" dirty="0"/>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
        <p:nvSpPr>
          <p:cNvPr id="8"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spTree>
    <p:extLst>
      <p:ext uri="{BB962C8B-B14F-4D97-AF65-F5344CB8AC3E}">
        <p14:creationId xmlns:p14="http://schemas.microsoft.com/office/powerpoint/2010/main" val="1275548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Maternal Morbidity</a:t>
            </a:r>
            <a:endParaRPr lang="en-US" sz="4000" b="1" dirty="0">
              <a:solidFill>
                <a:srgbClr val="F58466"/>
              </a:solidFill>
              <a:latin typeface="Goudy Old Style"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295403"/>
            <a:ext cx="6838950" cy="5129213"/>
          </a:xfrm>
          <a:prstGeom prst="rect">
            <a:avLst/>
          </a:prstGeom>
        </p:spPr>
      </p:pic>
    </p:spTree>
    <p:extLst>
      <p:ext uri="{BB962C8B-B14F-4D97-AF65-F5344CB8AC3E}">
        <p14:creationId xmlns:p14="http://schemas.microsoft.com/office/powerpoint/2010/main" val="1409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772400" cy="914400"/>
          </a:xfrm>
        </p:spPr>
        <p:txBody>
          <a:bodyPr/>
          <a:lstStyle/>
          <a:p>
            <a:pPr algn="l"/>
            <a:r>
              <a:rPr lang="en-US" sz="3800" b="1" dirty="0" smtClean="0">
                <a:solidFill>
                  <a:srgbClr val="F58466"/>
                </a:solidFill>
                <a:latin typeface="Goudy Old Style" pitchFamily="18" charset="0"/>
                <a:cs typeface="Arial Black"/>
              </a:rPr>
              <a:t>Magnesium Sulfate &amp; </a:t>
            </a:r>
            <a:r>
              <a:rPr lang="en-US" sz="3800" b="1" dirty="0" err="1" smtClean="0">
                <a:solidFill>
                  <a:srgbClr val="F58466"/>
                </a:solidFill>
                <a:latin typeface="Goudy Old Style" pitchFamily="18" charset="0"/>
                <a:cs typeface="Arial Black"/>
              </a:rPr>
              <a:t>Nifedipine</a:t>
            </a:r>
            <a:endParaRPr lang="en-US" sz="3800" b="1" dirty="0">
              <a:solidFill>
                <a:srgbClr val="F58466"/>
              </a:solidFill>
              <a:latin typeface="Goudy Old Style" pitchFamily="18" charset="0"/>
              <a:cs typeface="Arial Black"/>
            </a:endParaRPr>
          </a:p>
        </p:txBody>
      </p:sp>
      <p:sp>
        <p:nvSpPr>
          <p:cNvPr id="4" name="Rectangle 3"/>
          <p:cNvSpPr/>
          <p:nvPr/>
        </p:nvSpPr>
        <p:spPr>
          <a:xfrm>
            <a:off x="1297213" y="1506544"/>
            <a:ext cx="6336094" cy="523220"/>
          </a:xfrm>
          <a:prstGeom prst="rect">
            <a:avLst/>
          </a:prstGeom>
        </p:spPr>
        <p:txBody>
          <a:bodyPr wrap="none">
            <a:spAutoFit/>
          </a:bodyPr>
          <a:lstStyle/>
          <a:p>
            <a:r>
              <a:rPr lang="en-US" sz="2800" dirty="0">
                <a:latin typeface="+mj-lt"/>
              </a:rPr>
              <a:t>3029 received </a:t>
            </a:r>
            <a:r>
              <a:rPr lang="en-US" sz="2800" dirty="0" err="1" smtClean="0">
                <a:latin typeface="+mj-lt"/>
              </a:rPr>
              <a:t>Nifedipine</a:t>
            </a:r>
            <a:r>
              <a:rPr lang="en-US" sz="2800" dirty="0" smtClean="0">
                <a:latin typeface="+mj-lt"/>
              </a:rPr>
              <a:t> </a:t>
            </a:r>
            <a:r>
              <a:rPr lang="en-US" sz="2800" dirty="0">
                <a:latin typeface="+mj-lt"/>
              </a:rPr>
              <a:t>for BP </a:t>
            </a:r>
            <a:r>
              <a:rPr lang="en-US" sz="2800" dirty="0" smtClean="0">
                <a:latin typeface="+mj-lt"/>
              </a:rPr>
              <a:t>treatment</a:t>
            </a:r>
            <a:endParaRPr lang="en-US" sz="2800" dirty="0">
              <a:latin typeface="+mj-lt"/>
            </a:endParaRPr>
          </a:p>
        </p:txBody>
      </p:sp>
      <p:sp>
        <p:nvSpPr>
          <p:cNvPr id="7" name="TextBox 6"/>
          <p:cNvSpPr txBox="1"/>
          <p:nvPr/>
        </p:nvSpPr>
        <p:spPr>
          <a:xfrm>
            <a:off x="1515349" y="3691879"/>
            <a:ext cx="1898277" cy="523220"/>
          </a:xfrm>
          <a:prstGeom prst="rect">
            <a:avLst/>
          </a:prstGeom>
          <a:noFill/>
        </p:spPr>
        <p:txBody>
          <a:bodyPr wrap="none" rtlCol="0">
            <a:spAutoFit/>
          </a:bodyPr>
          <a:lstStyle/>
          <a:p>
            <a:r>
              <a:rPr lang="en-US" sz="2800" dirty="0">
                <a:latin typeface="+mj-lt"/>
              </a:rPr>
              <a:t>M</a:t>
            </a:r>
            <a:r>
              <a:rPr lang="en-US" sz="2800" dirty="0" smtClean="0">
                <a:latin typeface="+mj-lt"/>
              </a:rPr>
              <a:t>agnesium</a:t>
            </a:r>
            <a:endParaRPr lang="en-US" sz="2800" dirty="0">
              <a:latin typeface="+mj-lt"/>
            </a:endParaRPr>
          </a:p>
        </p:txBody>
      </p:sp>
      <p:sp>
        <p:nvSpPr>
          <p:cNvPr id="8" name="TextBox 7"/>
          <p:cNvSpPr txBox="1"/>
          <p:nvPr/>
        </p:nvSpPr>
        <p:spPr>
          <a:xfrm>
            <a:off x="5032153" y="3691878"/>
            <a:ext cx="2401619" cy="523220"/>
          </a:xfrm>
          <a:prstGeom prst="rect">
            <a:avLst/>
          </a:prstGeom>
          <a:noFill/>
        </p:spPr>
        <p:txBody>
          <a:bodyPr wrap="none" rtlCol="0">
            <a:spAutoFit/>
          </a:bodyPr>
          <a:lstStyle/>
          <a:p>
            <a:r>
              <a:rPr lang="en-US" sz="2800" dirty="0" smtClean="0">
                <a:latin typeface="+mj-lt"/>
              </a:rPr>
              <a:t>No Magnesium</a:t>
            </a:r>
            <a:endParaRPr lang="en-US" sz="2800" dirty="0">
              <a:latin typeface="+mj-lt"/>
            </a:endParaRPr>
          </a:p>
        </p:txBody>
      </p:sp>
      <p:sp>
        <p:nvSpPr>
          <p:cNvPr id="10" name="TextBox 9"/>
          <p:cNvSpPr txBox="1"/>
          <p:nvPr/>
        </p:nvSpPr>
        <p:spPr>
          <a:xfrm>
            <a:off x="2004950" y="3268747"/>
            <a:ext cx="915635" cy="523220"/>
          </a:xfrm>
          <a:prstGeom prst="rect">
            <a:avLst/>
          </a:prstGeom>
          <a:noFill/>
        </p:spPr>
        <p:txBody>
          <a:bodyPr wrap="none" rtlCol="0">
            <a:spAutoFit/>
          </a:bodyPr>
          <a:lstStyle/>
          <a:p>
            <a:r>
              <a:rPr lang="en-US" sz="2800" dirty="0" smtClean="0">
                <a:latin typeface="+mj-lt"/>
              </a:rPr>
              <a:t>1469</a:t>
            </a:r>
            <a:endParaRPr lang="en-US" sz="2800" dirty="0">
              <a:latin typeface="+mj-lt"/>
            </a:endParaRPr>
          </a:p>
        </p:txBody>
      </p:sp>
      <p:sp>
        <p:nvSpPr>
          <p:cNvPr id="11" name="TextBox 10"/>
          <p:cNvSpPr txBox="1"/>
          <p:nvPr/>
        </p:nvSpPr>
        <p:spPr>
          <a:xfrm>
            <a:off x="5757653" y="3268747"/>
            <a:ext cx="915635" cy="523220"/>
          </a:xfrm>
          <a:prstGeom prst="rect">
            <a:avLst/>
          </a:prstGeom>
          <a:noFill/>
        </p:spPr>
        <p:txBody>
          <a:bodyPr wrap="none" rtlCol="0">
            <a:spAutoFit/>
          </a:bodyPr>
          <a:lstStyle/>
          <a:p>
            <a:r>
              <a:rPr lang="en-US" sz="2800" dirty="0" smtClean="0">
                <a:latin typeface="+mj-lt"/>
              </a:rPr>
              <a:t>1560</a:t>
            </a:r>
            <a:endParaRPr lang="en-US" sz="2800" dirty="0">
              <a:latin typeface="+mj-lt"/>
            </a:endParaRPr>
          </a:p>
        </p:txBody>
      </p:sp>
      <p:sp>
        <p:nvSpPr>
          <p:cNvPr id="12" name="TextBox 11"/>
          <p:cNvSpPr txBox="1"/>
          <p:nvPr/>
        </p:nvSpPr>
        <p:spPr>
          <a:xfrm>
            <a:off x="1446467" y="4813205"/>
            <a:ext cx="2033890" cy="954107"/>
          </a:xfrm>
          <a:prstGeom prst="rect">
            <a:avLst/>
          </a:prstGeom>
          <a:noFill/>
        </p:spPr>
        <p:txBody>
          <a:bodyPr wrap="none" rtlCol="0">
            <a:spAutoFit/>
          </a:bodyPr>
          <a:lstStyle/>
          <a:p>
            <a:pPr algn="ctr"/>
            <a:r>
              <a:rPr lang="en-US" sz="2800" dirty="0" smtClean="0">
                <a:latin typeface="+mj-lt"/>
              </a:rPr>
              <a:t>Hypotension</a:t>
            </a:r>
          </a:p>
          <a:p>
            <a:pPr algn="ctr"/>
            <a:r>
              <a:rPr lang="en-US" sz="2800" dirty="0" smtClean="0">
                <a:latin typeface="+mj-lt"/>
              </a:rPr>
              <a:t>0.4%</a:t>
            </a:r>
            <a:endParaRPr lang="en-US" sz="2800" dirty="0">
              <a:latin typeface="+mj-lt"/>
            </a:endParaRPr>
          </a:p>
        </p:txBody>
      </p:sp>
      <p:cxnSp>
        <p:nvCxnSpPr>
          <p:cNvPr id="13" name="Straight Arrow Connector 12"/>
          <p:cNvCxnSpPr/>
          <p:nvPr/>
        </p:nvCxnSpPr>
        <p:spPr bwMode="auto">
          <a:xfrm>
            <a:off x="2462886" y="4218766"/>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5" name="TextBox 14"/>
          <p:cNvSpPr txBox="1"/>
          <p:nvPr/>
        </p:nvSpPr>
        <p:spPr>
          <a:xfrm>
            <a:off x="5215692" y="4813205"/>
            <a:ext cx="2033890" cy="954107"/>
          </a:xfrm>
          <a:prstGeom prst="rect">
            <a:avLst/>
          </a:prstGeom>
          <a:noFill/>
        </p:spPr>
        <p:txBody>
          <a:bodyPr wrap="none" rtlCol="0">
            <a:spAutoFit/>
          </a:bodyPr>
          <a:lstStyle/>
          <a:p>
            <a:pPr algn="ctr"/>
            <a:r>
              <a:rPr lang="en-US" sz="2800" dirty="0" smtClean="0">
                <a:latin typeface="+mj-lt"/>
              </a:rPr>
              <a:t>Hypotension</a:t>
            </a:r>
          </a:p>
          <a:p>
            <a:pPr algn="ctr"/>
            <a:r>
              <a:rPr lang="en-US" sz="2800" dirty="0" smtClean="0">
                <a:latin typeface="+mj-lt"/>
              </a:rPr>
              <a:t>0.3%</a:t>
            </a:r>
            <a:endParaRPr lang="en-US" sz="2800" dirty="0">
              <a:latin typeface="+mj-lt"/>
            </a:endParaRPr>
          </a:p>
        </p:txBody>
      </p:sp>
      <p:cxnSp>
        <p:nvCxnSpPr>
          <p:cNvPr id="16" name="Straight Arrow Connector 15"/>
          <p:cNvCxnSpPr/>
          <p:nvPr/>
        </p:nvCxnSpPr>
        <p:spPr bwMode="auto">
          <a:xfrm>
            <a:off x="6232111" y="4218766"/>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8" name="TextBox 17"/>
          <p:cNvSpPr txBox="1"/>
          <p:nvPr/>
        </p:nvSpPr>
        <p:spPr>
          <a:xfrm>
            <a:off x="5192244" y="6431685"/>
            <a:ext cx="3591561" cy="369332"/>
          </a:xfrm>
          <a:prstGeom prst="rect">
            <a:avLst/>
          </a:prstGeom>
          <a:noFill/>
        </p:spPr>
        <p:txBody>
          <a:bodyPr wrap="none" rtlCol="0">
            <a:spAutoFit/>
          </a:bodyPr>
          <a:lstStyle/>
          <a:p>
            <a:r>
              <a:rPr lang="en-US" dirty="0" smtClean="0">
                <a:latin typeface="+mj-lt"/>
              </a:rPr>
              <a:t>Magpie </a:t>
            </a:r>
            <a:r>
              <a:rPr lang="en-US" dirty="0">
                <a:latin typeface="+mj-lt"/>
              </a:rPr>
              <a:t>T</a:t>
            </a:r>
            <a:r>
              <a:rPr lang="en-US" dirty="0" smtClean="0">
                <a:latin typeface="+mj-lt"/>
              </a:rPr>
              <a:t>rial: Lancet 2002; 359:1877</a:t>
            </a:r>
            <a:endParaRPr lang="en-US" dirty="0">
              <a:latin typeface="+mj-lt"/>
            </a:endParaRPr>
          </a:p>
        </p:txBody>
      </p:sp>
      <p:cxnSp>
        <p:nvCxnSpPr>
          <p:cNvPr id="17" name="Straight Arrow Connector 16"/>
          <p:cNvCxnSpPr/>
          <p:nvPr/>
        </p:nvCxnSpPr>
        <p:spPr bwMode="auto">
          <a:xfrm>
            <a:off x="4457343" y="2032013"/>
            <a:ext cx="0" cy="638763"/>
          </a:xfrm>
          <a:prstGeom prst="straightConnector1">
            <a:avLst/>
          </a:prstGeom>
          <a:solidFill>
            <a:schemeClr val="accent1"/>
          </a:solidFill>
          <a:ln w="38100" cap="flat" cmpd="sng" algn="ctr">
            <a:solidFill>
              <a:schemeClr val="tx1"/>
            </a:solidFill>
            <a:prstDash val="solid"/>
            <a:round/>
            <a:headEnd type="none" w="med" len="med"/>
            <a:tailEnd type="none"/>
          </a:ln>
          <a:effectLst/>
        </p:spPr>
      </p:cxnSp>
      <p:cxnSp>
        <p:nvCxnSpPr>
          <p:cNvPr id="19" name="Straight Arrow Connector 18"/>
          <p:cNvCxnSpPr/>
          <p:nvPr/>
        </p:nvCxnSpPr>
        <p:spPr bwMode="auto">
          <a:xfrm flipH="1">
            <a:off x="2456076" y="2670776"/>
            <a:ext cx="3776035" cy="8583"/>
          </a:xfrm>
          <a:prstGeom prst="straightConnector1">
            <a:avLst/>
          </a:prstGeom>
          <a:solidFill>
            <a:schemeClr val="accent1"/>
          </a:solidFill>
          <a:ln w="38100" cap="flat" cmpd="sng" algn="ctr">
            <a:solidFill>
              <a:schemeClr val="tx1"/>
            </a:solidFill>
            <a:prstDash val="solid"/>
            <a:round/>
            <a:headEnd type="none" w="med" len="med"/>
            <a:tailEnd type="none"/>
          </a:ln>
          <a:effectLst/>
        </p:spPr>
      </p:cxnSp>
      <p:cxnSp>
        <p:nvCxnSpPr>
          <p:cNvPr id="22" name="Straight Arrow Connector 21"/>
          <p:cNvCxnSpPr/>
          <p:nvPr/>
        </p:nvCxnSpPr>
        <p:spPr bwMode="auto">
          <a:xfrm>
            <a:off x="6225242" y="2670776"/>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2462886" y="2665402"/>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20"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4186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a:t>
            </a:r>
            <a:r>
              <a:rPr lang="en-US" sz="4000" b="1" dirty="0">
                <a:solidFill>
                  <a:srgbClr val="F58466"/>
                </a:solidFill>
                <a:latin typeface="Goudy Old Style" pitchFamily="18" charset="0"/>
              </a:rPr>
              <a:t>Order (Labetalol)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0897870"/>
              </p:ext>
            </p:extLst>
          </p:nvPr>
        </p:nvGraphicFramePr>
        <p:xfrm>
          <a:off x="914177" y="1553766"/>
          <a:ext cx="789049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28600" y="5105400"/>
            <a:ext cx="1828800" cy="1363266"/>
          </a:xfrm>
          <a:prstGeom prst="ellipse">
            <a:avLst/>
          </a:prstGeom>
          <a:solidFill>
            <a:srgbClr val="004990"/>
          </a:solidFill>
          <a:ln>
            <a:solidFill>
              <a:srgbClr val="00499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Target B/P</a:t>
            </a:r>
          </a:p>
          <a:p>
            <a:pPr algn="ctr"/>
            <a:r>
              <a:rPr lang="en-US" sz="1800" dirty="0" smtClean="0"/>
              <a:t>140 to &lt;160 or 90-100</a:t>
            </a:r>
          </a:p>
        </p:txBody>
      </p:sp>
    </p:spTree>
    <p:extLst>
      <p:ext uri="{BB962C8B-B14F-4D97-AF65-F5344CB8AC3E}">
        <p14:creationId xmlns:p14="http://schemas.microsoft.com/office/powerpoint/2010/main" val="2926824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74638"/>
            <a:ext cx="6400800" cy="1143000"/>
          </a:xfrm>
        </p:spPr>
        <p:txBody>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Order (Hydralazine</a:t>
            </a:r>
            <a:r>
              <a:rPr lang="en-US" sz="4000" b="1" dirty="0">
                <a:solidFill>
                  <a:srgbClr val="F58466"/>
                </a:solidFill>
                <a:latin typeface="Goudy Old Style" pitchFamily="18" charset="0"/>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026028"/>
              </p:ext>
            </p:extLst>
          </p:nvPr>
        </p:nvGraphicFramePr>
        <p:xfrm>
          <a:off x="1066802" y="1524000"/>
          <a:ext cx="7890495" cy="441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228600" y="4800600"/>
            <a:ext cx="1828800" cy="1363266"/>
          </a:xfrm>
          <a:prstGeom prst="ellipse">
            <a:avLst/>
          </a:prstGeom>
          <a:solidFill>
            <a:srgbClr val="004990"/>
          </a:solidFill>
          <a:ln>
            <a:solidFill>
              <a:srgbClr val="00499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Target B/P</a:t>
            </a:r>
          </a:p>
          <a:p>
            <a:pPr algn="ctr"/>
            <a:r>
              <a:rPr lang="en-US" sz="1800" dirty="0" smtClean="0"/>
              <a:t>140 to &lt;160 or 90-100</a:t>
            </a:r>
          </a:p>
        </p:txBody>
      </p:sp>
    </p:spTree>
    <p:extLst>
      <p:ext uri="{BB962C8B-B14F-4D97-AF65-F5344CB8AC3E}">
        <p14:creationId xmlns:p14="http://schemas.microsoft.com/office/powerpoint/2010/main" val="29273729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noAutofit/>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a:t>
            </a:r>
            <a:r>
              <a:rPr lang="en-US" sz="4000" b="1" dirty="0">
                <a:solidFill>
                  <a:srgbClr val="F58466"/>
                </a:solidFill>
                <a:latin typeface="Goudy Old Style" pitchFamily="18" charset="0"/>
              </a:rPr>
              <a:t>Order </a:t>
            </a:r>
            <a:r>
              <a:rPr lang="en-US" sz="4000" b="1" dirty="0" smtClean="0">
                <a:solidFill>
                  <a:srgbClr val="F58466"/>
                </a:solidFill>
                <a:latin typeface="Goudy Old Style" pitchFamily="18" charset="0"/>
              </a:rPr>
              <a:t>(Oral Nifedipine)</a:t>
            </a:r>
            <a:endParaRPr lang="en-US" sz="4000" b="1" dirty="0">
              <a:solidFill>
                <a:srgbClr val="F58466"/>
              </a:solidFill>
              <a:latin typeface="Goudy Old Sty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1988251"/>
              </p:ext>
            </p:extLst>
          </p:nvPr>
        </p:nvGraphicFramePr>
        <p:xfrm>
          <a:off x="990602" y="1417638"/>
          <a:ext cx="789049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1574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143000"/>
          </a:xfrm>
        </p:spPr>
        <p:txBody>
          <a:bodyPr/>
          <a:lstStyle/>
          <a:p>
            <a:pPr algn="l" eaLnBrk="1" hangingPunct="1"/>
            <a:r>
              <a:rPr lang="en-US" altLang="en-US" sz="4000" b="1" dirty="0" smtClean="0">
                <a:solidFill>
                  <a:srgbClr val="F58466"/>
                </a:solidFill>
                <a:latin typeface="Goudy Old Style" pitchFamily="18" charset="0"/>
              </a:rPr>
              <a:t>ACOG Sample Order Sets</a:t>
            </a:r>
            <a:endParaRPr lang="en-US" altLang="en-US" sz="4000" b="1" dirty="0" smtClean="0">
              <a:solidFill>
                <a:srgbClr val="F58466"/>
              </a:solidFill>
              <a:latin typeface="Goudy Old Style" pitchFamily="18" charset="0"/>
            </a:endParaRPr>
          </a:p>
        </p:txBody>
      </p:sp>
      <p:graphicFrame>
        <p:nvGraphicFramePr>
          <p:cNvPr id="3" name="Diagram 2"/>
          <p:cNvGraphicFramePr/>
          <p:nvPr>
            <p:extLst>
              <p:ext uri="{D42A27DB-BD31-4B8C-83A1-F6EECF244321}">
                <p14:modId xmlns:p14="http://schemas.microsoft.com/office/powerpoint/2010/main" val="904469190"/>
              </p:ext>
            </p:extLst>
          </p:nvPr>
        </p:nvGraphicFramePr>
        <p:xfrm>
          <a:off x="152400" y="533400"/>
          <a:ext cx="8610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6200" y="6532211"/>
            <a:ext cx="9067800" cy="369332"/>
          </a:xfrm>
          <a:prstGeom prst="rect">
            <a:avLst/>
          </a:prstGeom>
          <a:noFill/>
        </p:spPr>
        <p:txBody>
          <a:bodyPr wrap="square" rtlCol="0">
            <a:spAutoFit/>
          </a:bodyPr>
          <a:lstStyle/>
          <a:p>
            <a:r>
              <a:rPr lang="en-US" sz="900" dirty="0"/>
              <a:t>Emergent therapy for acute onset, severe hypertension during pregnancy and the postpartum </a:t>
            </a:r>
            <a:r>
              <a:rPr lang="en-US" sz="900" dirty="0" smtClean="0"/>
              <a:t>period.</a:t>
            </a:r>
            <a:r>
              <a:rPr lang="en-US" sz="900" dirty="0"/>
              <a:t> </a:t>
            </a:r>
            <a:r>
              <a:rPr lang="en-US" sz="900" dirty="0" smtClean="0"/>
              <a:t>Committee </a:t>
            </a:r>
            <a:r>
              <a:rPr lang="en-US" sz="900" dirty="0"/>
              <a:t>Opinion No. 623. American College of Obstetrics and Gynecologists. </a:t>
            </a:r>
            <a:r>
              <a:rPr lang="en-US" sz="900" dirty="0" err="1"/>
              <a:t>Obstet</a:t>
            </a:r>
            <a:r>
              <a:rPr lang="en-US" sz="900" dirty="0"/>
              <a:t> </a:t>
            </a:r>
            <a:r>
              <a:rPr lang="en-US" sz="900" dirty="0" err="1"/>
              <a:t>Gynecol</a:t>
            </a:r>
            <a:r>
              <a:rPr lang="en-US" sz="900" dirty="0"/>
              <a:t> 2015; 125:521-5.</a:t>
            </a:r>
          </a:p>
        </p:txBody>
      </p:sp>
    </p:spTree>
    <p:extLst>
      <p:ext uri="{BB962C8B-B14F-4D97-AF65-F5344CB8AC3E}">
        <p14:creationId xmlns:p14="http://schemas.microsoft.com/office/powerpoint/2010/main" val="603536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553635"/>
            <a:ext cx="8064500" cy="4339166"/>
          </a:xfrm>
        </p:spPr>
        <p:style>
          <a:lnRef idx="2">
            <a:schemeClr val="dk1"/>
          </a:lnRef>
          <a:fillRef idx="1">
            <a:schemeClr val="lt1"/>
          </a:fillRef>
          <a:effectRef idx="0">
            <a:schemeClr val="dk1"/>
          </a:effectRef>
          <a:fontRef idx="minor">
            <a:schemeClr val="dk1"/>
          </a:fontRef>
        </p:style>
        <p:txBody>
          <a:bodyPr/>
          <a:lstStyle/>
          <a:p>
            <a:pPr>
              <a:buClr>
                <a:srgbClr val="F58466"/>
              </a:buClr>
            </a:pPr>
            <a:r>
              <a:rPr lang="en-US" sz="2400" dirty="0" smtClean="0"/>
              <a:t>Magnesium sulfate therapy </a:t>
            </a:r>
            <a:r>
              <a:rPr lang="en-US" sz="2400" b="1" dirty="0" smtClean="0"/>
              <a:t>for seizure prophylaxis (DOES NOT TREAT HTN) </a:t>
            </a:r>
            <a:r>
              <a:rPr lang="en-US" sz="2400" dirty="0" smtClean="0"/>
              <a:t>should be administered to any patients with:</a:t>
            </a:r>
          </a:p>
          <a:p>
            <a:pPr marL="457200" lvl="1" indent="0">
              <a:lnSpc>
                <a:spcPct val="80000"/>
              </a:lnSpc>
              <a:buNone/>
            </a:pPr>
            <a:endParaRPr lang="en-US" sz="2400" dirty="0" smtClean="0"/>
          </a:p>
          <a:p>
            <a:pPr lvl="1">
              <a:lnSpc>
                <a:spcPct val="80000"/>
              </a:lnSpc>
              <a:buClr>
                <a:srgbClr val="004990"/>
              </a:buClr>
              <a:buFont typeface="Arial" pitchFamily="34" charset="0"/>
              <a:buChar char="•"/>
            </a:pPr>
            <a:r>
              <a:rPr lang="en-US" sz="2400" dirty="0"/>
              <a:t>P</a:t>
            </a:r>
            <a:r>
              <a:rPr lang="en-US" sz="2400" dirty="0" smtClean="0"/>
              <a:t>reeclampsia </a:t>
            </a:r>
            <a:r>
              <a:rPr lang="en-US" sz="2400" b="1" i="1" u="sng" dirty="0" smtClean="0"/>
              <a:t>with</a:t>
            </a:r>
            <a:r>
              <a:rPr lang="en-US" sz="2400" dirty="0" smtClean="0"/>
              <a:t> “severe features” i.e</a:t>
            </a:r>
            <a:r>
              <a:rPr lang="en-US" sz="2400" dirty="0"/>
              <a:t>.</a:t>
            </a:r>
            <a:r>
              <a:rPr lang="en-US" sz="2400" dirty="0" smtClean="0"/>
              <a:t>, subjective neurological symptoms (headache or blurry vision), abdominal pain, epigastric pain, OR BP </a:t>
            </a:r>
            <a:r>
              <a:rPr lang="en-US" sz="2400" u="sng" dirty="0" smtClean="0"/>
              <a:t>&gt;</a:t>
            </a:r>
            <a:r>
              <a:rPr lang="en-US" sz="2400" dirty="0" smtClean="0"/>
              <a:t> 160/110</a:t>
            </a:r>
          </a:p>
          <a:p>
            <a:pPr lvl="1">
              <a:lnSpc>
                <a:spcPct val="80000"/>
              </a:lnSpc>
              <a:buClr>
                <a:srgbClr val="004990"/>
              </a:buClr>
              <a:buFont typeface="Arial" pitchFamily="34" charset="0"/>
              <a:buChar char="•"/>
            </a:pPr>
            <a:endParaRPr lang="en-US" sz="2400" dirty="0" smtClean="0"/>
          </a:p>
          <a:p>
            <a:pPr lvl="1">
              <a:lnSpc>
                <a:spcPct val="80000"/>
              </a:lnSpc>
              <a:buClr>
                <a:srgbClr val="004990"/>
              </a:buClr>
              <a:buFont typeface="Arial" pitchFamily="34" charset="0"/>
              <a:buChar char="•"/>
            </a:pPr>
            <a:r>
              <a:rPr lang="en-US" sz="2400" dirty="0" smtClean="0"/>
              <a:t>Eclampsia</a:t>
            </a:r>
          </a:p>
          <a:p>
            <a:pPr lvl="1">
              <a:lnSpc>
                <a:spcPct val="80000"/>
              </a:lnSpc>
              <a:buClr>
                <a:srgbClr val="004990"/>
              </a:buClr>
              <a:buFont typeface="Arial" pitchFamily="34" charset="0"/>
              <a:buChar char="•"/>
            </a:pPr>
            <a:endParaRPr lang="en-US" dirty="0" smtClean="0"/>
          </a:p>
          <a:p>
            <a:pPr lvl="1">
              <a:lnSpc>
                <a:spcPct val="80000"/>
              </a:lnSpc>
              <a:buClr>
                <a:srgbClr val="004990"/>
              </a:buClr>
              <a:buFont typeface="Arial" pitchFamily="34" charset="0"/>
              <a:buChar char="•"/>
            </a:pPr>
            <a:r>
              <a:rPr lang="en-US" sz="2400" b="1" i="1" dirty="0"/>
              <a:t>S</a:t>
            </a:r>
            <a:r>
              <a:rPr lang="en-US" sz="2400" b="1" i="1" dirty="0" smtClean="0"/>
              <a:t>hould be considered</a:t>
            </a:r>
            <a:r>
              <a:rPr lang="en-US" sz="2400" b="1" dirty="0" smtClean="0"/>
              <a:t> </a:t>
            </a:r>
            <a:r>
              <a:rPr lang="en-US" sz="2400" dirty="0" smtClean="0"/>
              <a:t>in patients with preeclampsia </a:t>
            </a:r>
            <a:r>
              <a:rPr lang="en-US" sz="2400" b="1" i="1" u="sng" dirty="0" smtClean="0"/>
              <a:t>without</a:t>
            </a:r>
            <a:r>
              <a:rPr lang="en-US" sz="2400" b="1" i="1" dirty="0" smtClean="0"/>
              <a:t> </a:t>
            </a:r>
            <a:r>
              <a:rPr lang="en-US" sz="2400" dirty="0" smtClean="0"/>
              <a:t>severe features</a:t>
            </a:r>
          </a:p>
          <a:p>
            <a:endParaRPr lang="en-US" sz="1800" dirty="0" smtClean="0"/>
          </a:p>
          <a:p>
            <a:endParaRPr lang="en-US" dirty="0"/>
          </a:p>
        </p:txBody>
      </p:sp>
      <p:sp>
        <p:nvSpPr>
          <p:cNvPr id="7"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itchFamily="18" charset="0"/>
              </a:rPr>
              <a:t>Magnesium Therapy:</a:t>
            </a:r>
          </a:p>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spTree>
    <p:extLst>
      <p:ext uri="{BB962C8B-B14F-4D97-AF65-F5344CB8AC3E}">
        <p14:creationId xmlns:p14="http://schemas.microsoft.com/office/powerpoint/2010/main" val="954456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6781800" cy="762000"/>
          </a:xfrm>
        </p:spPr>
        <p:txBody>
          <a:bodyPr/>
          <a:lstStyle/>
          <a:p>
            <a:pPr algn="l"/>
            <a:r>
              <a:rPr lang="en-US" sz="4000" b="1" dirty="0" smtClean="0">
                <a:solidFill>
                  <a:srgbClr val="F58466"/>
                </a:solidFill>
                <a:latin typeface="Goudy Old Style" pitchFamily="18" charset="0"/>
              </a:rPr>
              <a:t>Late Postpartum </a:t>
            </a:r>
            <a:r>
              <a:rPr lang="en-US" sz="4000" b="1" dirty="0" err="1" smtClean="0">
                <a:solidFill>
                  <a:srgbClr val="F58466"/>
                </a:solidFill>
                <a:latin typeface="Goudy Old Style" pitchFamily="18" charset="0"/>
              </a:rPr>
              <a:t>Eclampsia</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28600" y="907534"/>
            <a:ext cx="8737600" cy="5194300"/>
          </a:xfrm>
        </p:spPr>
        <p:txBody>
          <a:bodyPr/>
          <a:lstStyle/>
          <a:p>
            <a:pPr>
              <a:buClr>
                <a:srgbClr val="F58466"/>
              </a:buClr>
            </a:pPr>
            <a:r>
              <a:rPr lang="en-US" sz="2800" dirty="0" smtClean="0"/>
              <a:t>&gt;48 hours following delivery, up to 4 weeks PP</a:t>
            </a:r>
          </a:p>
          <a:p>
            <a:pPr>
              <a:buClr>
                <a:srgbClr val="F58466"/>
              </a:buClr>
            </a:pPr>
            <a:r>
              <a:rPr lang="en-US" sz="2800" dirty="0" smtClean="0"/>
              <a:t>Accounts for approximately 15% of cases of </a:t>
            </a:r>
            <a:r>
              <a:rPr lang="en-US" sz="2800" dirty="0" err="1" smtClean="0"/>
              <a:t>eclampsia</a:t>
            </a:r>
            <a:endParaRPr lang="en-US" sz="2800" dirty="0" smtClean="0"/>
          </a:p>
          <a:p>
            <a:pPr>
              <a:buClr>
                <a:srgbClr val="F58466"/>
              </a:buClr>
            </a:pPr>
            <a:r>
              <a:rPr lang="en-US" sz="2800" dirty="0" smtClean="0"/>
              <a:t>63% had no antepartum hypertensive diagnosis</a:t>
            </a:r>
          </a:p>
          <a:p>
            <a:pPr>
              <a:buClr>
                <a:srgbClr val="F58466"/>
              </a:buClr>
            </a:pPr>
            <a:r>
              <a:rPr lang="en-US" sz="2800" dirty="0"/>
              <a:t>The magnitude of blood pressure elevation does </a:t>
            </a:r>
            <a:r>
              <a:rPr lang="en-US" sz="2800" b="1" i="1" dirty="0"/>
              <a:t>not</a:t>
            </a:r>
            <a:r>
              <a:rPr lang="en-US" sz="2800" dirty="0"/>
              <a:t> appear to be predictive of </a:t>
            </a:r>
            <a:r>
              <a:rPr lang="en-US" sz="2800" dirty="0" err="1"/>
              <a:t>eclampsia</a:t>
            </a:r>
            <a:endParaRPr lang="en-US" sz="2800" dirty="0" smtClean="0"/>
          </a:p>
          <a:p>
            <a:pPr>
              <a:buClr>
                <a:srgbClr val="F58466"/>
              </a:buClr>
            </a:pPr>
            <a:r>
              <a:rPr lang="en-US" sz="2800" dirty="0"/>
              <a:t>The most common presenting symptom was headache, which occurred in about </a:t>
            </a:r>
            <a:r>
              <a:rPr lang="en-US" sz="2800" dirty="0" smtClean="0"/>
              <a:t>70% </a:t>
            </a:r>
            <a:r>
              <a:rPr lang="en-US" sz="2800" dirty="0"/>
              <a:t>of </a:t>
            </a:r>
            <a:r>
              <a:rPr lang="en-US" sz="2800" dirty="0" smtClean="0"/>
              <a:t>patients; </a:t>
            </a:r>
            <a:r>
              <a:rPr lang="en-US" sz="2800" dirty="0"/>
              <a:t>o</a:t>
            </a:r>
            <a:r>
              <a:rPr lang="en-US" sz="2800" dirty="0" smtClean="0"/>
              <a:t>ther </a:t>
            </a:r>
            <a:r>
              <a:rPr lang="en-US" sz="2800" dirty="0"/>
              <a:t>prodromal symptoms included shortness of breath, blurry vision, nausea or vomiting, edema, neurological deficit, and epigastric </a:t>
            </a:r>
            <a:r>
              <a:rPr lang="en-US" sz="2800" dirty="0" smtClean="0"/>
              <a:t>pain</a:t>
            </a:r>
            <a:endParaRPr lang="en-US" sz="2800" dirty="0"/>
          </a:p>
        </p:txBody>
      </p:sp>
      <p:sp>
        <p:nvSpPr>
          <p:cNvPr id="4" name="TextBox 3"/>
          <p:cNvSpPr txBox="1"/>
          <p:nvPr/>
        </p:nvSpPr>
        <p:spPr>
          <a:xfrm>
            <a:off x="228601" y="5725180"/>
            <a:ext cx="7874000" cy="523220"/>
          </a:xfrm>
          <a:prstGeom prst="rect">
            <a:avLst/>
          </a:prstGeom>
          <a:noFill/>
        </p:spPr>
        <p:txBody>
          <a:bodyPr wrap="square" rtlCol="0">
            <a:spAutoFit/>
          </a:bodyPr>
          <a:lstStyle/>
          <a:p>
            <a:r>
              <a:rPr lang="en-US" sz="1400" dirty="0" smtClean="0">
                <a:latin typeface="+mj-lt"/>
              </a:rPr>
              <a:t>Al-Safi Z, </a:t>
            </a:r>
            <a:r>
              <a:rPr lang="en-US" sz="1400" dirty="0" err="1" smtClean="0">
                <a:latin typeface="+mj-lt"/>
              </a:rPr>
              <a:t>Imudia</a:t>
            </a:r>
            <a:r>
              <a:rPr lang="en-US" sz="1400" dirty="0" smtClean="0">
                <a:latin typeface="+mj-lt"/>
              </a:rPr>
              <a:t> A, </a:t>
            </a:r>
            <a:r>
              <a:rPr lang="en-US" sz="1400" dirty="0" err="1" smtClean="0">
                <a:latin typeface="+mj-lt"/>
              </a:rPr>
              <a:t>Filetti</a:t>
            </a:r>
            <a:r>
              <a:rPr lang="en-US" sz="1400" dirty="0" smtClean="0">
                <a:latin typeface="+mj-lt"/>
              </a:rPr>
              <a:t> L, et al. Delayed Postpartum Preeclampsia and </a:t>
            </a:r>
            <a:r>
              <a:rPr lang="en-US" sz="1400" dirty="0" err="1" smtClean="0">
                <a:latin typeface="+mj-lt"/>
              </a:rPr>
              <a:t>Eclampsia</a:t>
            </a:r>
            <a:r>
              <a:rPr lang="en-US" sz="1400" dirty="0" smtClean="0">
                <a:latin typeface="+mj-lt"/>
              </a:rPr>
              <a:t>. </a:t>
            </a:r>
            <a:r>
              <a:rPr lang="en-US" sz="1400" dirty="0" err="1" smtClean="0">
                <a:latin typeface="+mj-lt"/>
              </a:rPr>
              <a:t>Obstet</a:t>
            </a:r>
            <a:r>
              <a:rPr lang="en-US" sz="1400" dirty="0" smtClean="0">
                <a:latin typeface="+mj-lt"/>
              </a:rPr>
              <a:t> Gynecol. 2011;118(5):1102-1107.</a:t>
            </a:r>
            <a:endParaRPr lang="en-US" sz="1400" dirty="0">
              <a:latin typeface="+mj-lt"/>
            </a:endParaRPr>
          </a:p>
        </p:txBody>
      </p:sp>
      <p:pic>
        <p:nvPicPr>
          <p:cNvPr id="5"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1684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Patient </a:t>
            </a:r>
            <a:r>
              <a:rPr lang="en-US" sz="4000" b="1" dirty="0" smtClean="0">
                <a:solidFill>
                  <a:srgbClr val="F58466"/>
                </a:solidFill>
                <a:latin typeface="Goudy Old Style" pitchFamily="18" charset="0"/>
              </a:rPr>
              <a:t>Discharge / Education</a:t>
            </a:r>
            <a:endParaRPr lang="en-US" sz="4000" b="1" dirty="0">
              <a:solidFill>
                <a:srgbClr val="F58466"/>
              </a:solidFill>
              <a:latin typeface="Goudy Old Style" pitchFamily="18" charset="0"/>
            </a:endParaRPr>
          </a:p>
        </p:txBody>
      </p:sp>
      <p:sp>
        <p:nvSpPr>
          <p:cNvPr id="5" name="Content Placeholder 4"/>
          <p:cNvSpPr>
            <a:spLocks noGrp="1"/>
          </p:cNvSpPr>
          <p:nvPr>
            <p:ph idx="1"/>
          </p:nvPr>
        </p:nvSpPr>
        <p:spPr/>
        <p:txBody>
          <a:bodyPr>
            <a:normAutofit lnSpcReduction="10000"/>
          </a:bodyPr>
          <a:lstStyle/>
          <a:p>
            <a:pPr>
              <a:buClr>
                <a:srgbClr val="F58466"/>
              </a:buClr>
              <a:buFont typeface="Arial" panose="020B0604020202020204" pitchFamily="34" charset="0"/>
              <a:buChar char="•"/>
            </a:pPr>
            <a:r>
              <a:rPr lang="en-US" dirty="0" smtClean="0"/>
              <a:t>Postpartum/ discharge protocols should include:</a:t>
            </a:r>
          </a:p>
          <a:p>
            <a:pPr lvl="1">
              <a:buClr>
                <a:srgbClr val="004990"/>
              </a:buClr>
              <a:buFont typeface="Arial" panose="020B0604020202020204" pitchFamily="34" charset="0"/>
              <a:buChar char="•"/>
            </a:pPr>
            <a:r>
              <a:rPr lang="en-US" dirty="0" smtClean="0"/>
              <a:t>Management </a:t>
            </a:r>
            <a:r>
              <a:rPr lang="en-US" dirty="0"/>
              <a:t>and verification </a:t>
            </a:r>
            <a:r>
              <a:rPr lang="en-US" dirty="0" smtClean="0"/>
              <a:t>of postpartum follow-up &amp; BP check within </a:t>
            </a:r>
            <a:r>
              <a:rPr lang="en-US" dirty="0"/>
              <a:t>7 to </a:t>
            </a:r>
            <a:r>
              <a:rPr lang="en-US" dirty="0" smtClean="0"/>
              <a:t>10 </a:t>
            </a:r>
            <a:r>
              <a:rPr lang="en-US" dirty="0"/>
              <a:t>days </a:t>
            </a:r>
            <a:r>
              <a:rPr lang="en-US" dirty="0" smtClean="0"/>
              <a:t>post-discharge</a:t>
            </a:r>
            <a:endParaRPr lang="en-US" dirty="0"/>
          </a:p>
          <a:p>
            <a:pPr lvl="1">
              <a:buClr>
                <a:srgbClr val="004990"/>
              </a:buClr>
              <a:buFont typeface="Arial" panose="020B0604020202020204" pitchFamily="34" charset="0"/>
              <a:buChar char="•"/>
            </a:pPr>
            <a:r>
              <a:rPr lang="en-US" dirty="0" smtClean="0"/>
              <a:t>Standardize discharge patient education </a:t>
            </a:r>
            <a:r>
              <a:rPr lang="en-US" dirty="0"/>
              <a:t>for women with </a:t>
            </a:r>
            <a:r>
              <a:rPr lang="en-US" dirty="0" smtClean="0"/>
              <a:t>preeclampsia and/or severe range HTN</a:t>
            </a:r>
            <a:endParaRPr lang="en-US" dirty="0"/>
          </a:p>
          <a:p>
            <a:pPr lvl="1">
              <a:buClr>
                <a:srgbClr val="004990"/>
              </a:buClr>
              <a:buFont typeface="Arial" panose="020B0604020202020204" pitchFamily="34" charset="0"/>
              <a:buChar char="•"/>
            </a:pPr>
            <a:r>
              <a:rPr lang="en-US" dirty="0"/>
              <a:t>Discharge instructions to include warning signs </a:t>
            </a:r>
            <a:r>
              <a:rPr lang="en-US" dirty="0" smtClean="0"/>
              <a:t>of preeclampsia for </a:t>
            </a:r>
            <a:r>
              <a:rPr lang="en-US" dirty="0"/>
              <a:t>ALL postpartum </a:t>
            </a:r>
            <a:r>
              <a:rPr lang="en-US" dirty="0" smtClean="0"/>
              <a:t>patients</a:t>
            </a:r>
            <a:endParaRPr lang="en-US" dirty="0"/>
          </a:p>
        </p:txBody>
      </p:sp>
    </p:spTree>
    <p:extLst>
      <p:ext uri="{BB962C8B-B14F-4D97-AF65-F5344CB8AC3E}">
        <p14:creationId xmlns:p14="http://schemas.microsoft.com/office/powerpoint/2010/main" val="38287508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idx="4294967295"/>
          </p:nvPr>
        </p:nvSpPr>
        <p:spPr>
          <a:xfrm>
            <a:off x="228600" y="274668"/>
            <a:ext cx="8466137" cy="978683"/>
          </a:xfrm>
        </p:spPr>
        <p:txBody>
          <a:bodyPr/>
          <a:lstStyle/>
          <a:p>
            <a:pPr algn="l" eaLnBrk="1" hangingPunct="1"/>
            <a:r>
              <a:rPr lang="en-US" altLang="en-US" sz="4000" b="1" dirty="0">
                <a:solidFill>
                  <a:srgbClr val="F58466"/>
                </a:solidFill>
                <a:latin typeface="Goudy Old Style" pitchFamily="18" charset="0"/>
              </a:rPr>
              <a:t>Materials for Prenatal &amp; </a:t>
            </a:r>
            <a:r>
              <a:rPr lang="en-US" altLang="en-US" sz="4000" b="1" dirty="0" smtClean="0">
                <a:solidFill>
                  <a:srgbClr val="F58466"/>
                </a:solidFill>
                <a:latin typeface="Goudy Old Style" pitchFamily="18" charset="0"/>
              </a:rPr>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Postpartum </a:t>
            </a:r>
            <a:r>
              <a:rPr lang="en-US" altLang="en-US" sz="4000" b="1" dirty="0">
                <a:solidFill>
                  <a:srgbClr val="F58466"/>
                </a:solidFill>
                <a:latin typeface="Goudy Old Style" pitchFamily="18" charset="0"/>
              </a:rPr>
              <a:t>Patient Education</a:t>
            </a:r>
          </a:p>
        </p:txBody>
      </p:sp>
      <p:sp>
        <p:nvSpPr>
          <p:cNvPr id="33796" name="TextBox 1"/>
          <p:cNvSpPr txBox="1">
            <a:spLocks noChangeArrowheads="1"/>
          </p:cNvSpPr>
          <p:nvPr/>
        </p:nvSpPr>
        <p:spPr bwMode="auto">
          <a:xfrm>
            <a:off x="4151312" y="4068665"/>
            <a:ext cx="4305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Blip>
                <a:blip r:embed="rId3"/>
              </a:buBlip>
              <a:defRPr sz="3000">
                <a:solidFill>
                  <a:schemeClr val="tx1"/>
                </a:solidFill>
                <a:latin typeface="Gill Sans MT" panose="020B0502020104020203" pitchFamily="34" charset="0"/>
                <a:ea typeface="MS PGothic" panose="020B0600070205080204" pitchFamily="34" charset="-128"/>
              </a:defRPr>
            </a:lvl1pPr>
            <a:lvl2pPr marL="742950" indent="-285750" defTabSz="457200">
              <a:spcBef>
                <a:spcPct val="20000"/>
              </a:spcBef>
              <a:buBlip>
                <a:blip r:embed="rId3"/>
              </a:buBlip>
              <a:defRPr sz="2800">
                <a:solidFill>
                  <a:schemeClr val="tx1"/>
                </a:solidFill>
                <a:latin typeface="Gill Sans MT" panose="020B0502020104020203" pitchFamily="34" charset="0"/>
                <a:ea typeface="MS PGothic" panose="020B0600070205080204" pitchFamily="34" charset="-128"/>
              </a:defRPr>
            </a:lvl2pPr>
            <a:lvl3pPr marL="1143000" indent="-228600" defTabSz="457200">
              <a:spcBef>
                <a:spcPct val="20000"/>
              </a:spcBef>
              <a:buBlip>
                <a:blip r:embed="rId3"/>
              </a:buBlip>
              <a:defRPr sz="2400">
                <a:solidFill>
                  <a:schemeClr val="tx1"/>
                </a:solidFill>
                <a:latin typeface="Gill Sans MT" panose="020B0502020104020203" pitchFamily="34" charset="0"/>
                <a:ea typeface="MS PGothic" panose="020B0600070205080204" pitchFamily="34" charset="-128"/>
              </a:defRPr>
            </a:lvl3pPr>
            <a:lvl4pPr marL="1600200" indent="-228600" defTabSz="457200">
              <a:spcBef>
                <a:spcPct val="20000"/>
              </a:spcBef>
              <a:buBlip>
                <a:blip r:embed="rId3"/>
              </a:buBlip>
              <a:defRPr sz="2000">
                <a:solidFill>
                  <a:schemeClr val="tx1"/>
                </a:solidFill>
                <a:latin typeface="Gill Sans MT" panose="020B0502020104020203" pitchFamily="34" charset="0"/>
                <a:ea typeface="MS PGothic" panose="020B0600070205080204" pitchFamily="34" charset="-128"/>
              </a:defRPr>
            </a:lvl4pPr>
            <a:lvl5pPr marL="2057400" indent="-228600" defTabSz="457200">
              <a:spcBef>
                <a:spcPct val="20000"/>
              </a:spcBef>
              <a:buBlip>
                <a:blip r:embed="rId3"/>
              </a:buBlip>
              <a:defRPr sz="20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600" i="1" dirty="0">
                <a:solidFill>
                  <a:srgbClr val="000000"/>
                </a:solidFill>
                <a:latin typeface="Calibri" panose="020F0502020204030204" pitchFamily="34" charset="0"/>
                <a:cs typeface="+mn-cs"/>
              </a:rPr>
              <a:t>“7 Symptoms Every Pregnant Woman Should Know” </a:t>
            </a:r>
            <a:r>
              <a:rPr lang="en-US" altLang="en-US" sz="1600" dirty="0">
                <a:solidFill>
                  <a:srgbClr val="000000"/>
                </a:solidFill>
                <a:latin typeface="Calibri" panose="020F0502020204030204" pitchFamily="34" charset="0"/>
                <a:cs typeface="+mn-cs"/>
              </a:rPr>
              <a:t>video available in English and Spanish on YouTube™</a:t>
            </a:r>
          </a:p>
        </p:txBody>
      </p:sp>
      <p:pic>
        <p:nvPicPr>
          <p:cNvPr id="33797" name="Picture 2" descr="Screen Shot 2015-05-06 at 3.40.04 P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4287" y="1370380"/>
            <a:ext cx="4199381" cy="258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4580" y="4724400"/>
            <a:ext cx="15890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llustrated-tear-pads-3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15" y="1354740"/>
            <a:ext cx="2700647" cy="52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33901" y="5498519"/>
            <a:ext cx="4299434" cy="738664"/>
          </a:xfrm>
          <a:prstGeom prst="rect">
            <a:avLst/>
          </a:prstGeom>
          <a:noFill/>
        </p:spPr>
        <p:txBody>
          <a:bodyPr wrap="square" rtlCol="0">
            <a:spAutoFit/>
          </a:bodyPr>
          <a:lstStyle/>
          <a:p>
            <a:pPr>
              <a:spcBef>
                <a:spcPct val="0"/>
              </a:spcBef>
              <a:buFontTx/>
              <a:buNone/>
            </a:pPr>
            <a:r>
              <a:rPr lang="en-US" altLang="en-US" sz="1400" dirty="0">
                <a:solidFill>
                  <a:prstClr val="black"/>
                </a:solidFill>
                <a:latin typeface="+mj-lt"/>
                <a:ea typeface="MS PGothic" panose="020B0600070205080204" pitchFamily="34" charset="-128"/>
                <a:cs typeface="+mn-cs"/>
              </a:rPr>
              <a:t>You W, et al. Improving patient understanding of preeclampsia: a randomized controlled trial. Am J </a:t>
            </a:r>
            <a:r>
              <a:rPr lang="en-US" altLang="en-US" sz="1400" dirty="0" err="1">
                <a:solidFill>
                  <a:prstClr val="black"/>
                </a:solidFill>
                <a:latin typeface="+mj-lt"/>
                <a:ea typeface="MS PGothic" panose="020B0600070205080204" pitchFamily="34" charset="-128"/>
                <a:cs typeface="+mn-cs"/>
              </a:rPr>
              <a:t>Obstet</a:t>
            </a:r>
            <a:r>
              <a:rPr lang="en-US" altLang="en-US" sz="1400" dirty="0">
                <a:solidFill>
                  <a:prstClr val="black"/>
                </a:solidFill>
                <a:latin typeface="+mj-lt"/>
                <a:ea typeface="MS PGothic" panose="020B0600070205080204" pitchFamily="34" charset="-128"/>
                <a:cs typeface="+mn-cs"/>
              </a:rPr>
              <a:t> </a:t>
            </a:r>
            <a:r>
              <a:rPr lang="en-US" altLang="en-US" sz="1400" dirty="0" err="1">
                <a:solidFill>
                  <a:prstClr val="black"/>
                </a:solidFill>
                <a:latin typeface="+mj-lt"/>
                <a:ea typeface="MS PGothic" panose="020B0600070205080204" pitchFamily="34" charset="-128"/>
                <a:cs typeface="+mn-cs"/>
              </a:rPr>
              <a:t>Gynecol</a:t>
            </a:r>
            <a:r>
              <a:rPr lang="en-US" altLang="en-US" sz="1400" dirty="0">
                <a:solidFill>
                  <a:prstClr val="black"/>
                </a:solidFill>
                <a:latin typeface="+mj-lt"/>
                <a:ea typeface="MS PGothic" panose="020B0600070205080204" pitchFamily="34" charset="-128"/>
                <a:cs typeface="+mn-cs"/>
              </a:rPr>
              <a:t> 2012.</a:t>
            </a:r>
          </a:p>
        </p:txBody>
      </p:sp>
    </p:spTree>
    <p:extLst>
      <p:ext uri="{BB962C8B-B14F-4D97-AF65-F5344CB8AC3E}">
        <p14:creationId xmlns:p14="http://schemas.microsoft.com/office/powerpoint/2010/main" val="27395116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fld id="{800332C6-A5C1-4D88-ADCE-6F3163D8595A}" type="slidenum">
              <a:rPr lang="en-US" smtClean="0">
                <a:solidFill>
                  <a:prstClr val="white"/>
                </a:solidFill>
              </a:rPr>
              <a:pPr/>
              <a:t>69</a:t>
            </a:fld>
            <a:endParaRPr lang="en-US" dirty="0">
              <a:solidFill>
                <a:prstClr val="white"/>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19066"/>
            <a:ext cx="55626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74052" y="119063"/>
            <a:ext cx="3343152" cy="668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899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Maternal Morbidity:</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Disparities in Illinois</a:t>
            </a:r>
            <a:endParaRPr lang="en-US" sz="4000" b="1" dirty="0">
              <a:solidFill>
                <a:srgbClr val="F58466"/>
              </a:solidFill>
              <a:latin typeface="Goudy Old Style"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14" y="1475905"/>
            <a:ext cx="8175767" cy="4848695"/>
          </a:xfrm>
          <a:prstGeom prst="rect">
            <a:avLst/>
          </a:prstGeom>
        </p:spPr>
      </p:pic>
    </p:spTree>
    <p:extLst>
      <p:ext uri="{BB962C8B-B14F-4D97-AF65-F5344CB8AC3E}">
        <p14:creationId xmlns:p14="http://schemas.microsoft.com/office/powerpoint/2010/main" val="349927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8965"/>
            <a:ext cx="8229600" cy="1143000"/>
          </a:xfrm>
        </p:spPr>
        <p:txBody>
          <a:bodyPr>
            <a:noAutofit/>
          </a:bodyPr>
          <a:lstStyle/>
          <a:p>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endParaRPr lang="en-US" sz="3800" dirty="0"/>
          </a:p>
        </p:txBody>
      </p:sp>
      <p:sp>
        <p:nvSpPr>
          <p:cNvPr id="5" name="Content Placeholder 4"/>
          <p:cNvSpPr>
            <a:spLocks noGrp="1"/>
          </p:cNvSpPr>
          <p:nvPr>
            <p:ph idx="1"/>
          </p:nvPr>
        </p:nvSpPr>
        <p:spPr>
          <a:xfrm>
            <a:off x="413238" y="2203595"/>
            <a:ext cx="8229600" cy="1835005"/>
          </a:xfrm>
        </p:spPr>
        <p:txBody>
          <a:bodyPr>
            <a:noAutofit/>
          </a:bodyPr>
          <a:lstStyle/>
          <a:p>
            <a:pPr algn="ctr">
              <a:buNone/>
            </a:pPr>
            <a:r>
              <a:rPr lang="en-US" sz="5400" b="1" dirty="0" smtClean="0">
                <a:solidFill>
                  <a:srgbClr val="F58466"/>
                </a:solidFill>
                <a:latin typeface="Goudy Old Style" pitchFamily="18" charset="0"/>
              </a:rPr>
              <a:t>Key Strategies to Improve </a:t>
            </a:r>
            <a:r>
              <a:rPr lang="en-US" sz="5400" b="1" i="1" dirty="0" smtClean="0">
                <a:solidFill>
                  <a:srgbClr val="F58466"/>
                </a:solidFill>
                <a:latin typeface="Goudy Old Style" pitchFamily="18" charset="0"/>
              </a:rPr>
              <a:t>Response</a:t>
            </a:r>
            <a:endParaRPr lang="en-US" sz="5400" b="1" i="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70</a:t>
            </a:fld>
            <a:endParaRPr lang="en-US" dirty="0">
              <a:solidFill>
                <a:prstClr val="white"/>
              </a:solidFill>
            </a:endParaRPr>
          </a:p>
        </p:txBody>
      </p:sp>
    </p:spTree>
    <p:extLst>
      <p:ext uri="{BB962C8B-B14F-4D97-AF65-F5344CB8AC3E}">
        <p14:creationId xmlns:p14="http://schemas.microsoft.com/office/powerpoint/2010/main" val="41233970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8965"/>
            <a:ext cx="8229600" cy="1143000"/>
          </a:xfrm>
        </p:spPr>
        <p:txBody>
          <a:bodyPr>
            <a:noAutofit/>
          </a:bodyPr>
          <a:lstStyle/>
          <a:p>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endParaRPr lang="en-US" sz="3800" dirty="0"/>
          </a:p>
        </p:txBody>
      </p:sp>
      <p:sp>
        <p:nvSpPr>
          <p:cNvPr id="5" name="Content Placeholder 4"/>
          <p:cNvSpPr>
            <a:spLocks noGrp="1"/>
          </p:cNvSpPr>
          <p:nvPr>
            <p:ph idx="1"/>
          </p:nvPr>
        </p:nvSpPr>
        <p:spPr>
          <a:xfrm>
            <a:off x="413238" y="2203595"/>
            <a:ext cx="8229600" cy="3840163"/>
          </a:xfrm>
        </p:spPr>
        <p:txBody>
          <a:bodyPr>
            <a:normAutofit fontScale="85000" lnSpcReduction="10000"/>
          </a:bodyPr>
          <a:lstStyle/>
          <a:p>
            <a:pPr>
              <a:buClr>
                <a:srgbClr val="F58466"/>
              </a:buClr>
            </a:pPr>
            <a:r>
              <a:rPr lang="en-US" sz="3300" b="1" dirty="0"/>
              <a:t>Rapid access to medications used for severe hypertension: </a:t>
            </a:r>
            <a:endParaRPr lang="en-US" sz="3300" b="1" dirty="0" smtClean="0"/>
          </a:p>
          <a:p>
            <a:pPr lvl="1">
              <a:buClr>
                <a:srgbClr val="004990"/>
              </a:buClr>
              <a:buFont typeface="Arial" panose="020B0604020202020204" pitchFamily="34" charset="0"/>
              <a:buChar char="•"/>
            </a:pPr>
            <a:r>
              <a:rPr lang="en-US" sz="2900" dirty="0" smtClean="0"/>
              <a:t>medications </a:t>
            </a:r>
            <a:r>
              <a:rPr lang="en-US" sz="2900" dirty="0"/>
              <a:t>should be stocked and immediately </a:t>
            </a:r>
            <a:r>
              <a:rPr lang="en-US" sz="2900" dirty="0" smtClean="0"/>
              <a:t>available</a:t>
            </a:r>
          </a:p>
          <a:p>
            <a:pPr lvl="1">
              <a:buClr>
                <a:srgbClr val="004990"/>
              </a:buClr>
              <a:buFont typeface="Arial" panose="020B0604020202020204" pitchFamily="34" charset="0"/>
              <a:buChar char="•"/>
            </a:pPr>
            <a:r>
              <a:rPr lang="en-US" sz="2900" dirty="0"/>
              <a:t>Include brief guide for administration &amp; </a:t>
            </a:r>
            <a:r>
              <a:rPr lang="en-US" sz="2900" dirty="0" smtClean="0"/>
              <a:t>dosage</a:t>
            </a:r>
            <a:r>
              <a:rPr lang="en-US" sz="2500" dirty="0"/>
              <a:t>.</a:t>
            </a:r>
            <a:endParaRPr lang="en-US" sz="2500" dirty="0" smtClean="0"/>
          </a:p>
          <a:p>
            <a:pPr>
              <a:buClr>
                <a:srgbClr val="F58466"/>
              </a:buClr>
            </a:pPr>
            <a:endParaRPr lang="en-US" sz="3300" dirty="0" smtClean="0"/>
          </a:p>
          <a:p>
            <a:pPr>
              <a:buClr>
                <a:srgbClr val="F58466"/>
              </a:buClr>
            </a:pPr>
            <a:r>
              <a:rPr lang="en-US" sz="3300" b="1" dirty="0"/>
              <a:t>System plan for </a:t>
            </a:r>
            <a:r>
              <a:rPr lang="en-US" sz="3300" b="1" dirty="0" smtClean="0"/>
              <a:t>escalation for maternal hypertension</a:t>
            </a:r>
            <a:r>
              <a:rPr lang="en-US" sz="3300" dirty="0" smtClean="0"/>
              <a:t>, </a:t>
            </a:r>
            <a:r>
              <a:rPr lang="en-US" sz="3300" dirty="0"/>
              <a:t>obtaining appropriate consultation, and maternal transport, as </a:t>
            </a:r>
            <a:r>
              <a:rPr lang="en-US" sz="3300" dirty="0" smtClean="0"/>
              <a:t>needed</a:t>
            </a:r>
            <a:endParaRPr lang="en-US" sz="3300" dirty="0"/>
          </a:p>
          <a:p>
            <a:endParaRPr lang="en-US" sz="3300" dirty="0"/>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71</a:t>
            </a:fld>
            <a:endParaRPr lang="en-US" dirty="0">
              <a:solidFill>
                <a:prstClr val="white"/>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8305800" cy="1512430"/>
          </a:xfrm>
          <a:prstGeom prst="rect">
            <a:avLst/>
          </a:prstGeom>
        </p:spPr>
      </p:pic>
    </p:spTree>
    <p:extLst>
      <p:ext uri="{BB962C8B-B14F-4D97-AF65-F5344CB8AC3E}">
        <p14:creationId xmlns:p14="http://schemas.microsoft.com/office/powerpoint/2010/main" val="21041275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916363"/>
          </a:xfrm>
        </p:spPr>
        <p:txBody>
          <a:bodyPr>
            <a:normAutofit fontScale="92500" lnSpcReduction="20000"/>
          </a:bodyPr>
          <a:lstStyle/>
          <a:p>
            <a:pPr marL="0" indent="0">
              <a:buNone/>
            </a:pPr>
            <a:r>
              <a:rPr lang="en-US" b="1" dirty="0"/>
              <a:t>Facility-wide standard protocols with checklists and escalation policies for management and treatment </a:t>
            </a:r>
            <a:r>
              <a:rPr lang="en-US" b="1" dirty="0" smtClean="0"/>
              <a:t>of:</a:t>
            </a:r>
          </a:p>
          <a:p>
            <a:pPr>
              <a:buClr>
                <a:srgbClr val="F58466"/>
              </a:buClr>
              <a:buFont typeface="Arial" panose="020B0604020202020204" pitchFamily="34" charset="0"/>
              <a:buChar char="•"/>
            </a:pPr>
            <a:r>
              <a:rPr lang="en-US" dirty="0"/>
              <a:t>S</a:t>
            </a:r>
            <a:r>
              <a:rPr lang="en-US" dirty="0" smtClean="0"/>
              <a:t>evere hypertension (standard use of ACOG algorithms)</a:t>
            </a:r>
          </a:p>
          <a:p>
            <a:pPr>
              <a:buClr>
                <a:srgbClr val="F58466"/>
              </a:buClr>
              <a:buFont typeface="Arial" panose="020B0604020202020204" pitchFamily="34" charset="0"/>
              <a:buChar char="•"/>
            </a:pPr>
            <a:r>
              <a:rPr lang="en-US" dirty="0"/>
              <a:t>E</a:t>
            </a:r>
            <a:r>
              <a:rPr lang="en-US" dirty="0" smtClean="0"/>
              <a:t>clampsia</a:t>
            </a:r>
            <a:r>
              <a:rPr lang="en-US" dirty="0"/>
              <a:t>, seizure prophylaxis, and mag </a:t>
            </a:r>
            <a:r>
              <a:rPr lang="en-US" dirty="0" smtClean="0"/>
              <a:t>over-dosage</a:t>
            </a:r>
          </a:p>
          <a:p>
            <a:pPr>
              <a:buClr>
                <a:srgbClr val="F58466"/>
              </a:buClr>
              <a:buFont typeface="Arial" panose="020B0604020202020204" pitchFamily="34" charset="0"/>
              <a:buChar char="•"/>
            </a:pPr>
            <a:r>
              <a:rPr lang="en-US" dirty="0"/>
              <a:t>P</a:t>
            </a:r>
            <a:r>
              <a:rPr lang="en-US" dirty="0" smtClean="0"/>
              <a:t>ostpartum </a:t>
            </a:r>
            <a:r>
              <a:rPr lang="en-US" dirty="0"/>
              <a:t>presentation of severe </a:t>
            </a:r>
            <a:r>
              <a:rPr lang="en-US" dirty="0" smtClean="0"/>
              <a:t>hypertension/preeclampsia</a:t>
            </a:r>
            <a:endParaRPr lang="en-US" dirty="0"/>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72</a:t>
            </a:fld>
            <a:endParaRPr lang="en-US" dirty="0">
              <a:solidFill>
                <a:prstClr val="white"/>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8305800" cy="1512430"/>
          </a:xfrm>
          <a:prstGeom prst="rect">
            <a:avLst/>
          </a:prstGeom>
        </p:spPr>
      </p:pic>
    </p:spTree>
    <p:extLst>
      <p:ext uri="{BB962C8B-B14F-4D97-AF65-F5344CB8AC3E}">
        <p14:creationId xmlns:p14="http://schemas.microsoft.com/office/powerpoint/2010/main" val="4856141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160" y="1981200"/>
            <a:ext cx="8229600" cy="3916363"/>
          </a:xfrm>
        </p:spPr>
        <p:txBody>
          <a:bodyPr>
            <a:normAutofit fontScale="92500" lnSpcReduction="20000"/>
          </a:bodyPr>
          <a:lstStyle/>
          <a:p>
            <a:pPr marL="0" indent="0">
              <a:buNone/>
            </a:pPr>
            <a:r>
              <a:rPr lang="en-US" sz="3600" b="1" dirty="0"/>
              <a:t>Minimum requirements for </a:t>
            </a:r>
            <a:r>
              <a:rPr lang="en-US" sz="3600" b="1" dirty="0" smtClean="0"/>
              <a:t>protocol:</a:t>
            </a:r>
          </a:p>
          <a:p>
            <a:pPr>
              <a:buClr>
                <a:srgbClr val="F58466"/>
              </a:buClr>
              <a:buFont typeface="Arial" panose="020B0604020202020204" pitchFamily="34" charset="0"/>
              <a:buChar char="•"/>
            </a:pPr>
            <a:r>
              <a:rPr lang="en-US" dirty="0" smtClean="0"/>
              <a:t>Notification </a:t>
            </a:r>
            <a:r>
              <a:rPr lang="en-US" dirty="0"/>
              <a:t>of primary physician or primary care provider if systolic BP ≥160 or diastolic ≥110 for 2 measurements within 15 </a:t>
            </a:r>
            <a:r>
              <a:rPr lang="en-US" dirty="0" smtClean="0"/>
              <a:t>min</a:t>
            </a:r>
          </a:p>
          <a:p>
            <a:pPr>
              <a:buClr>
                <a:srgbClr val="F58466"/>
              </a:buClr>
              <a:buFont typeface="Arial" panose="020B0604020202020204" pitchFamily="34" charset="0"/>
              <a:buChar char="•"/>
            </a:pPr>
            <a:r>
              <a:rPr lang="en-US" dirty="0" smtClean="0"/>
              <a:t>After </a:t>
            </a:r>
            <a:r>
              <a:rPr lang="en-US" dirty="0"/>
              <a:t>second elevated reading, treatment should be initiated ASAP </a:t>
            </a:r>
            <a:r>
              <a:rPr lang="en-US" dirty="0" smtClean="0"/>
              <a:t>(within </a:t>
            </a:r>
            <a:r>
              <a:rPr lang="en-US" dirty="0"/>
              <a:t>60 min of verification</a:t>
            </a:r>
            <a:r>
              <a:rPr lang="en-US" dirty="0" smtClean="0"/>
              <a:t>)</a:t>
            </a:r>
          </a:p>
          <a:p>
            <a:pPr>
              <a:buClr>
                <a:srgbClr val="F58466"/>
              </a:buClr>
              <a:buFont typeface="Arial" panose="020B0604020202020204" pitchFamily="34" charset="0"/>
              <a:buChar char="•"/>
            </a:pPr>
            <a:r>
              <a:rPr lang="en-US" dirty="0"/>
              <a:t>Includes onset and duration of magnesium sulfate </a:t>
            </a:r>
            <a:r>
              <a:rPr lang="en-US" dirty="0" smtClean="0"/>
              <a:t>therapy</a:t>
            </a:r>
          </a:p>
          <a:p>
            <a:pPr>
              <a:buClr>
                <a:srgbClr val="F58466"/>
              </a:buClr>
              <a:buFont typeface="Arial" panose="020B0604020202020204" pitchFamily="34" charset="0"/>
              <a:buChar char="•"/>
            </a:pPr>
            <a:r>
              <a:rPr lang="en-US" dirty="0" smtClean="0"/>
              <a:t>Appropriate labs sent and fetal assessment</a:t>
            </a: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73</a:t>
            </a:fld>
            <a:endParaRPr lang="en-US" dirty="0">
              <a:solidFill>
                <a:prstClr val="white"/>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8305800" cy="1512430"/>
          </a:xfrm>
          <a:prstGeom prst="rect">
            <a:avLst/>
          </a:prstGeom>
        </p:spPr>
      </p:pic>
    </p:spTree>
    <p:extLst>
      <p:ext uri="{BB962C8B-B14F-4D97-AF65-F5344CB8AC3E}">
        <p14:creationId xmlns:p14="http://schemas.microsoft.com/office/powerpoint/2010/main" val="32943159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33603"/>
            <a:ext cx="8229600" cy="3992563"/>
          </a:xfrm>
        </p:spPr>
        <p:txBody>
          <a:bodyPr>
            <a:normAutofit fontScale="92500" lnSpcReduction="20000"/>
          </a:bodyPr>
          <a:lstStyle/>
          <a:p>
            <a:pPr marL="0" indent="0">
              <a:buNone/>
            </a:pPr>
            <a:r>
              <a:rPr lang="en-US" sz="3600" b="1" dirty="0"/>
              <a:t>Minimum requirements for protocol (</a:t>
            </a:r>
            <a:r>
              <a:rPr lang="en-US" sz="3600" b="1" dirty="0" err="1"/>
              <a:t>cont</a:t>
            </a:r>
            <a:r>
              <a:rPr lang="en-US" sz="3600" b="1" dirty="0" smtClean="0"/>
              <a:t>):</a:t>
            </a:r>
          </a:p>
          <a:p>
            <a:pPr>
              <a:buClr>
                <a:srgbClr val="F58466"/>
              </a:buClr>
              <a:buFont typeface="Arial" panose="020B0604020202020204" pitchFamily="34" charset="0"/>
              <a:buChar char="•"/>
            </a:pPr>
            <a:r>
              <a:rPr lang="en-US" dirty="0" smtClean="0"/>
              <a:t>Includes </a:t>
            </a:r>
            <a:r>
              <a:rPr lang="en-US" dirty="0"/>
              <a:t>escalation measures for those unresponsive to standard </a:t>
            </a:r>
            <a:r>
              <a:rPr lang="en-US" dirty="0" smtClean="0"/>
              <a:t>treatment</a:t>
            </a:r>
          </a:p>
          <a:p>
            <a:pPr>
              <a:buClr>
                <a:srgbClr val="F58466"/>
              </a:buClr>
              <a:buFont typeface="Arial" panose="020B0604020202020204" pitchFamily="34" charset="0"/>
              <a:buChar char="•"/>
            </a:pPr>
            <a:r>
              <a:rPr lang="en-US" dirty="0" smtClean="0"/>
              <a:t>Describes </a:t>
            </a:r>
            <a:r>
              <a:rPr lang="en-US" dirty="0"/>
              <a:t>management and verification of follow-up within 7 to </a:t>
            </a:r>
            <a:r>
              <a:rPr lang="en-US" dirty="0" smtClean="0"/>
              <a:t>10 </a:t>
            </a:r>
            <a:r>
              <a:rPr lang="en-US" dirty="0"/>
              <a:t>days </a:t>
            </a:r>
            <a:r>
              <a:rPr lang="en-US" dirty="0" smtClean="0"/>
              <a:t>postpartum</a:t>
            </a:r>
          </a:p>
          <a:p>
            <a:pPr>
              <a:buClr>
                <a:srgbClr val="F58466"/>
              </a:buClr>
              <a:buFont typeface="Arial" panose="020B0604020202020204" pitchFamily="34" charset="0"/>
              <a:buChar char="•"/>
            </a:pPr>
            <a:r>
              <a:rPr lang="en-US" dirty="0" smtClean="0"/>
              <a:t>Describe </a:t>
            </a:r>
            <a:r>
              <a:rPr lang="en-US" dirty="0"/>
              <a:t>postpartum patient education for women with </a:t>
            </a:r>
            <a:r>
              <a:rPr lang="en-US" dirty="0" smtClean="0"/>
              <a:t>preeclampsia</a:t>
            </a:r>
          </a:p>
          <a:p>
            <a:pPr>
              <a:buClr>
                <a:srgbClr val="F58466"/>
              </a:buClr>
              <a:buFont typeface="Arial" panose="020B0604020202020204" pitchFamily="34" charset="0"/>
              <a:buChar char="•"/>
            </a:pPr>
            <a:r>
              <a:rPr lang="en-US" dirty="0" smtClean="0"/>
              <a:t>Discharge </a:t>
            </a:r>
            <a:r>
              <a:rPr lang="en-US" dirty="0"/>
              <a:t>instructions to include warning signs of </a:t>
            </a:r>
            <a:r>
              <a:rPr lang="en-US" dirty="0" smtClean="0"/>
              <a:t>preeclampsia </a:t>
            </a:r>
            <a:r>
              <a:rPr lang="en-US" dirty="0"/>
              <a:t>for ALL postpartum patients</a:t>
            </a:r>
          </a:p>
          <a:p>
            <a:pPr>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74</a:t>
            </a:fld>
            <a:endParaRPr lang="en-US" dirty="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8305800" cy="1512430"/>
          </a:xfrm>
          <a:prstGeom prst="rect">
            <a:avLst/>
          </a:prstGeom>
        </p:spPr>
      </p:pic>
    </p:spTree>
    <p:extLst>
      <p:ext uri="{BB962C8B-B14F-4D97-AF65-F5344CB8AC3E}">
        <p14:creationId xmlns:p14="http://schemas.microsoft.com/office/powerpoint/2010/main" val="19561090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343400" y="6396990"/>
            <a:ext cx="381000" cy="384810"/>
          </a:xfrm>
          <a:prstGeom prst="rect">
            <a:avLst/>
          </a:prstGeom>
        </p:spPr>
        <p:txBody>
          <a:bodyPr/>
          <a:lstStyle/>
          <a:p>
            <a:pPr>
              <a:buFontTx/>
              <a:buNone/>
            </a:pPr>
            <a:fld id="{800332C6-A5C1-4D88-ADCE-6F3163D8595A}" type="slidenum">
              <a:rPr lang="en-US" smtClean="0">
                <a:solidFill>
                  <a:prstClr val="white"/>
                </a:solidFill>
              </a:rPr>
              <a:pPr>
                <a:buFontTx/>
                <a:buNone/>
              </a:pPr>
              <a:t>75</a:t>
            </a:fld>
            <a:endParaRPr lang="en-US" dirty="0">
              <a:solidFill>
                <a:prstClr val="white"/>
              </a:solidFill>
            </a:endParaRPr>
          </a:p>
        </p:txBody>
      </p:sp>
      <p:sp>
        <p:nvSpPr>
          <p:cNvPr id="2" name="Title 1"/>
          <p:cNvSpPr>
            <a:spLocks noGrp="1"/>
          </p:cNvSpPr>
          <p:nvPr>
            <p:ph type="title" idx="4294967295"/>
          </p:nvPr>
        </p:nvSpPr>
        <p:spPr>
          <a:xfrm>
            <a:off x="530225" y="1840578"/>
            <a:ext cx="8229600" cy="4255422"/>
          </a:xfrm>
        </p:spPr>
        <p:txBody>
          <a:bodyPr>
            <a:noAutofit/>
          </a:bodyPr>
          <a:lstStyle/>
          <a:p>
            <a:pPr marL="571500" indent="-571500" algn="l">
              <a:buClr>
                <a:srgbClr val="F58466"/>
              </a:buClr>
              <a:buFont typeface="Arial" panose="020B0604020202020204" pitchFamily="34" charset="0"/>
              <a:buChar char="•"/>
            </a:pPr>
            <a:r>
              <a:rPr lang="en-US" sz="3200" b="1" dirty="0"/>
              <a:t>Postpartum patients presenting to the ED </a:t>
            </a:r>
            <a:r>
              <a:rPr lang="en-US" sz="3200" dirty="0"/>
              <a:t>with hypertension, preeclampsia or eclampsia should either be </a:t>
            </a:r>
            <a:r>
              <a:rPr lang="en-US" sz="3200" b="1" dirty="0"/>
              <a:t>assessed by or admitted to an obstetrical </a:t>
            </a:r>
            <a:r>
              <a:rPr lang="en-US" sz="3200" b="1" dirty="0" smtClean="0"/>
              <a:t>service</a:t>
            </a:r>
            <a:br>
              <a:rPr lang="en-US" sz="3200" b="1" dirty="0" smtClean="0"/>
            </a:br>
            <a:r>
              <a:rPr lang="en-US" sz="3200" b="1" dirty="0" smtClean="0"/>
              <a:t/>
            </a:r>
            <a:br>
              <a:rPr lang="en-US" sz="3200" b="1" dirty="0" smtClean="0"/>
            </a:br>
            <a:r>
              <a:rPr lang="en-US" sz="3200" dirty="0" smtClean="0"/>
              <a:t>Systems should be in place to screen all women for pregnancy </a:t>
            </a:r>
            <a:r>
              <a:rPr lang="en-US" sz="3200" b="1" dirty="0" smtClean="0"/>
              <a:t>AND</a:t>
            </a:r>
            <a:r>
              <a:rPr lang="en-US" sz="3200" dirty="0" smtClean="0"/>
              <a:t> postpartum status in the ER and for severe range BP</a:t>
            </a:r>
            <a:r>
              <a:rPr lang="en-US" sz="3600" b="1" dirty="0"/>
              <a:t/>
            </a:r>
            <a:br>
              <a:rPr lang="en-US" sz="3600" b="1" dirty="0"/>
            </a:br>
            <a:endParaRPr lang="en-US" sz="3600" dirty="0">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8305800" cy="1512430"/>
          </a:xfrm>
          <a:prstGeom prst="rect">
            <a:avLst/>
          </a:prstGeom>
        </p:spPr>
      </p:pic>
    </p:spTree>
    <p:extLst>
      <p:ext uri="{BB962C8B-B14F-4D97-AF65-F5344CB8AC3E}">
        <p14:creationId xmlns:p14="http://schemas.microsoft.com/office/powerpoint/2010/main" val="8427878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90600"/>
            <a:ext cx="8229600" cy="5607689"/>
          </a:xfrm>
          <a:prstGeom prst="rect">
            <a:avLst/>
          </a:prstGeom>
        </p:spPr>
        <p:txBody>
          <a:bodyPr wrap="square">
            <a:spAutoFit/>
          </a:bodyPr>
          <a:lstStyle/>
          <a:p>
            <a:pPr marL="514350" indent="-514350">
              <a:buFont typeface="+mj-lt"/>
              <a:buAutoNum type="arabicPeriod"/>
            </a:pPr>
            <a:r>
              <a:rPr lang="en-US" sz="2800" dirty="0">
                <a:latin typeface="+mj-lt"/>
              </a:rPr>
              <a:t>Process for timely triage and evaluation of pregnant and postpartum women with </a:t>
            </a:r>
            <a:r>
              <a:rPr lang="en-US" sz="2800" dirty="0" smtClean="0">
                <a:latin typeface="+mj-lt"/>
              </a:rPr>
              <a:t>hypertension, reduce time to treatment for severe range BP.</a:t>
            </a:r>
            <a:endParaRPr lang="en-US" sz="2800" dirty="0">
              <a:latin typeface="+mj-lt"/>
            </a:endParaRPr>
          </a:p>
          <a:p>
            <a:pPr marL="514350" indent="-514350">
              <a:buFont typeface="+mj-lt"/>
              <a:buAutoNum type="arabicPeriod"/>
            </a:pPr>
            <a:r>
              <a:rPr lang="en-US" sz="2800" dirty="0">
                <a:latin typeface="+mj-lt"/>
              </a:rPr>
              <a:t>Include emergency department and outpatient</a:t>
            </a:r>
          </a:p>
          <a:p>
            <a:pPr marL="514350" indent="-514350">
              <a:buFont typeface="+mj-lt"/>
              <a:buAutoNum type="arabicPeriod"/>
            </a:pPr>
            <a:r>
              <a:rPr lang="en-US" sz="2800" dirty="0">
                <a:latin typeface="+mj-lt"/>
              </a:rPr>
              <a:t>Rapid access to medications used for severe hypertension: medications should be stocked and immediately available. Include brief guide for administration &amp; dosage.</a:t>
            </a:r>
          </a:p>
          <a:p>
            <a:pPr marL="514350" indent="-514350">
              <a:buFont typeface="+mj-lt"/>
              <a:buAutoNum type="arabicPeriod"/>
            </a:pPr>
            <a:r>
              <a:rPr lang="en-US" sz="2800" dirty="0">
                <a:latin typeface="+mj-lt"/>
              </a:rPr>
              <a:t>System plan for escalation, obtaining appropriate consultation, and maternal transport, as needed</a:t>
            </a:r>
          </a:p>
          <a:p>
            <a:pPr marL="514350" indent="-514350">
              <a:buFont typeface="+mj-lt"/>
              <a:buAutoNum type="arabicPeriod"/>
            </a:pPr>
            <a:r>
              <a:rPr lang="en-US" sz="2800" dirty="0">
                <a:latin typeface="+mj-lt"/>
              </a:rPr>
              <a:t>Emergency protocols – Eclampsia </a:t>
            </a:r>
            <a:r>
              <a:rPr lang="en-US" sz="2800" dirty="0" smtClean="0">
                <a:latin typeface="+mj-lt"/>
              </a:rPr>
              <a:t>management, HTN treatment algorithms</a:t>
            </a:r>
            <a:endParaRPr lang="en-US" sz="2800" dirty="0">
              <a:latin typeface="+mj-lt"/>
            </a:endParaRPr>
          </a:p>
        </p:txBody>
      </p:sp>
      <p:sp>
        <p:nvSpPr>
          <p:cNvPr id="3" name="Title 2"/>
          <p:cNvSpPr>
            <a:spLocks noGrp="1"/>
          </p:cNvSpPr>
          <p:nvPr>
            <p:ph type="title"/>
          </p:nvPr>
        </p:nvSpPr>
        <p:spPr>
          <a:xfrm>
            <a:off x="457200" y="152400"/>
            <a:ext cx="8229600" cy="1143000"/>
          </a:xfrm>
        </p:spPr>
        <p:txBody>
          <a:bodyPr/>
          <a:lstStyle/>
          <a:p>
            <a:pPr algn="l"/>
            <a:r>
              <a:rPr lang="en-US" sz="4000" b="1" dirty="0">
                <a:solidFill>
                  <a:srgbClr val="F58466"/>
                </a:solidFill>
                <a:latin typeface="Goudy Old Style" pitchFamily="18" charset="0"/>
              </a:rPr>
              <a:t>Timely </a:t>
            </a:r>
            <a:r>
              <a:rPr lang="en-US" sz="4000" b="1" dirty="0" smtClean="0">
                <a:solidFill>
                  <a:srgbClr val="F58466"/>
                </a:solidFill>
                <a:latin typeface="Goudy Old Style" pitchFamily="18" charset="0"/>
              </a:rPr>
              <a:t>Response Matters!</a:t>
            </a:r>
            <a:endParaRPr lang="en-US" sz="4000" b="1" dirty="0">
              <a:solidFill>
                <a:srgbClr val="F58466"/>
              </a:solidFill>
              <a:latin typeface="Goudy Old Style" pitchFamily="18" charset="0"/>
            </a:endParaRPr>
          </a:p>
        </p:txBody>
      </p:sp>
      <p:sp>
        <p:nvSpPr>
          <p:cNvPr id="2" name="Slide Number Placeholder 1"/>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76</a:t>
            </a:fld>
            <a:endParaRPr lang="en-US" dirty="0">
              <a:solidFill>
                <a:prstClr val="white"/>
              </a:solidFill>
            </a:endParaRPr>
          </a:p>
        </p:txBody>
      </p:sp>
    </p:spTree>
    <p:extLst>
      <p:ext uri="{BB962C8B-B14F-4D97-AF65-F5344CB8AC3E}">
        <p14:creationId xmlns:p14="http://schemas.microsoft.com/office/powerpoint/2010/main" val="24758911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2" y="1069619"/>
            <a:ext cx="8369300" cy="4721581"/>
          </a:xfrm>
        </p:spPr>
        <p:style>
          <a:lnRef idx="2">
            <a:schemeClr val="dk1"/>
          </a:lnRef>
          <a:fillRef idx="1">
            <a:schemeClr val="lt1"/>
          </a:fillRef>
          <a:effectRef idx="0">
            <a:schemeClr val="dk1"/>
          </a:effectRef>
          <a:fontRef idx="minor">
            <a:schemeClr val="dk1"/>
          </a:fontRef>
        </p:style>
        <p:txBody>
          <a:bodyPr/>
          <a:lstStyle/>
          <a:p>
            <a:pPr marL="0" lvl="0" indent="0">
              <a:lnSpc>
                <a:spcPct val="90000"/>
              </a:lnSpc>
              <a:buClr>
                <a:srgbClr val="F58466"/>
              </a:buClr>
              <a:buNone/>
            </a:pPr>
            <a:endParaRPr lang="en-US" sz="2800" dirty="0" smtClean="0"/>
          </a:p>
          <a:p>
            <a:pPr lvl="0">
              <a:lnSpc>
                <a:spcPct val="90000"/>
              </a:lnSpc>
              <a:buClr>
                <a:srgbClr val="F58466"/>
              </a:buClr>
            </a:pPr>
            <a:r>
              <a:rPr lang="en-US" sz="2800" dirty="0" smtClean="0"/>
              <a:t>Use </a:t>
            </a:r>
            <a:r>
              <a:rPr lang="en-US" sz="2800" dirty="0"/>
              <a:t>of </a:t>
            </a:r>
            <a:r>
              <a:rPr lang="en-US" sz="2800" dirty="0" smtClean="0"/>
              <a:t>preeclampsia-specific </a:t>
            </a:r>
            <a:r>
              <a:rPr lang="en-US" sz="2800" dirty="0"/>
              <a:t>checklists, team training and communication strategies, and continuous process improvement strategies will likely reduce </a:t>
            </a:r>
            <a:r>
              <a:rPr lang="en-US" sz="2800" dirty="0" smtClean="0"/>
              <a:t>hypertensive </a:t>
            </a:r>
            <a:r>
              <a:rPr lang="en-US" sz="2800" dirty="0"/>
              <a:t>related </a:t>
            </a:r>
            <a:r>
              <a:rPr lang="en-US" sz="2800" dirty="0" smtClean="0"/>
              <a:t>morbidity.</a:t>
            </a:r>
          </a:p>
          <a:p>
            <a:pPr lvl="0">
              <a:lnSpc>
                <a:spcPct val="90000"/>
              </a:lnSpc>
              <a:buClr>
                <a:srgbClr val="F58466"/>
              </a:buClr>
            </a:pPr>
            <a:endParaRPr lang="en-US" sz="2800" dirty="0"/>
          </a:p>
          <a:p>
            <a:pPr>
              <a:lnSpc>
                <a:spcPct val="90000"/>
              </a:lnSpc>
              <a:buClr>
                <a:srgbClr val="F58466"/>
              </a:buClr>
            </a:pPr>
            <a:r>
              <a:rPr lang="en-US" sz="2800" dirty="0"/>
              <a:t>Use of patient education strategies</a:t>
            </a:r>
            <a:r>
              <a:rPr lang="en-US" sz="2800" dirty="0" smtClean="0"/>
              <a:t>, targeted </a:t>
            </a:r>
            <a:r>
              <a:rPr lang="en-US" sz="2800" dirty="0"/>
              <a:t>to the educational level of the </a:t>
            </a:r>
            <a:r>
              <a:rPr lang="en-US" sz="2800" dirty="0" smtClean="0"/>
              <a:t>patients, </a:t>
            </a:r>
            <a:r>
              <a:rPr lang="en-US" sz="2800" dirty="0"/>
              <a:t>is essential for increasing patient awareness of signs and symptoms of </a:t>
            </a:r>
            <a:r>
              <a:rPr lang="en-US" sz="2800" dirty="0" smtClean="0"/>
              <a:t>preeclampsia.</a:t>
            </a:r>
            <a:endParaRPr lang="en-US" sz="2800" dirty="0"/>
          </a:p>
          <a:p>
            <a:endParaRPr lang="en-US" sz="2800" dirty="0"/>
          </a:p>
        </p:txBody>
      </p:sp>
      <p:sp>
        <p:nvSpPr>
          <p:cNvPr id="8"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4"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492060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8965"/>
            <a:ext cx="8229600" cy="1143000"/>
          </a:xfrm>
        </p:spPr>
        <p:txBody>
          <a:bodyPr>
            <a:noAutofit/>
          </a:bodyPr>
          <a:lstStyle/>
          <a:p>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endParaRPr lang="en-US" sz="3800" dirty="0"/>
          </a:p>
        </p:txBody>
      </p:sp>
      <p:sp>
        <p:nvSpPr>
          <p:cNvPr id="5" name="Content Placeholder 4"/>
          <p:cNvSpPr>
            <a:spLocks noGrp="1"/>
          </p:cNvSpPr>
          <p:nvPr>
            <p:ph idx="1"/>
          </p:nvPr>
        </p:nvSpPr>
        <p:spPr>
          <a:xfrm>
            <a:off x="413238" y="2203595"/>
            <a:ext cx="8229600" cy="1835005"/>
          </a:xfrm>
        </p:spPr>
        <p:txBody>
          <a:bodyPr>
            <a:noAutofit/>
          </a:bodyPr>
          <a:lstStyle/>
          <a:p>
            <a:pPr algn="ctr">
              <a:buNone/>
            </a:pPr>
            <a:r>
              <a:rPr lang="en-US" sz="5400" b="1" dirty="0" smtClean="0">
                <a:solidFill>
                  <a:srgbClr val="F58466"/>
                </a:solidFill>
                <a:latin typeface="Goudy Old Style" pitchFamily="18" charset="0"/>
              </a:rPr>
              <a:t>ILPQC Maternal HTN Initiative</a:t>
            </a:r>
          </a:p>
          <a:p>
            <a:pPr algn="ctr">
              <a:buNone/>
            </a:pPr>
            <a:r>
              <a:rPr lang="en-US" sz="5400" b="1" i="1" dirty="0" smtClean="0">
                <a:solidFill>
                  <a:srgbClr val="F58466"/>
                </a:solidFill>
                <a:latin typeface="Goudy Old Style" pitchFamily="18" charset="0"/>
              </a:rPr>
              <a:t>Jan 2016-Dec 2017</a:t>
            </a:r>
            <a:endParaRPr lang="en-US" sz="5400" b="1" i="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78</a:t>
            </a:fld>
            <a:endParaRPr lang="en-US" dirty="0">
              <a:solidFill>
                <a:prstClr val="white"/>
              </a:solidFill>
            </a:endParaRPr>
          </a:p>
        </p:txBody>
      </p:sp>
    </p:spTree>
    <p:extLst>
      <p:ext uri="{BB962C8B-B14F-4D97-AF65-F5344CB8AC3E}">
        <p14:creationId xmlns:p14="http://schemas.microsoft.com/office/powerpoint/2010/main" val="10056137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8229600" cy="914400"/>
          </a:xfrm>
        </p:spPr>
        <p:txBody>
          <a:bodyPr/>
          <a:lstStyle/>
          <a:p>
            <a:pPr algn="l" eaLnBrk="1" hangingPunct="1"/>
            <a:r>
              <a:rPr lang="en-US" altLang="en-US" sz="3600" b="1" dirty="0" smtClean="0">
                <a:solidFill>
                  <a:srgbClr val="F58466"/>
                </a:solidFill>
                <a:latin typeface="Goudy Old Style" pitchFamily="18" charset="0"/>
              </a:rPr>
              <a:t>ILPQC HTN Initiative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Goal &amp; Measures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9650973"/>
              </p:ext>
            </p:extLst>
          </p:nvPr>
        </p:nvGraphicFramePr>
        <p:xfrm>
          <a:off x="457200" y="1447800"/>
          <a:ext cx="8229600" cy="3942162"/>
        </p:xfrm>
        <a:graphic>
          <a:graphicData uri="http://schemas.openxmlformats.org/drawingml/2006/table">
            <a:tbl>
              <a:tblPr firstRow="1" bandRow="1">
                <a:tableStyleId>{5C22544A-7EE6-4342-B048-85BDC9FD1C3A}</a:tableStyleId>
              </a:tblPr>
              <a:tblGrid>
                <a:gridCol w="6019800"/>
                <a:gridCol w="1066800"/>
                <a:gridCol w="1143000"/>
              </a:tblGrid>
              <a:tr h="370869">
                <a:tc>
                  <a:txBody>
                    <a:bodyPr/>
                    <a:lstStyle/>
                    <a:p>
                      <a:r>
                        <a:rPr lang="en-US" sz="1600" dirty="0" smtClean="0"/>
                        <a:t>IL</a:t>
                      </a:r>
                      <a:r>
                        <a:rPr lang="en-US" sz="1600" baseline="0" dirty="0" smtClean="0"/>
                        <a:t> </a:t>
                      </a:r>
                      <a:r>
                        <a:rPr lang="en-US" sz="1600" dirty="0" smtClean="0"/>
                        <a:t>Measure</a:t>
                      </a:r>
                      <a:endParaRPr lang="en-US" sz="1600" dirty="0"/>
                    </a:p>
                  </a:txBody>
                  <a:tcPr marT="45724" marB="45724"/>
                </a:tc>
                <a:tc>
                  <a:txBody>
                    <a:bodyPr/>
                    <a:lstStyle/>
                    <a:p>
                      <a:r>
                        <a:rPr lang="en-US" sz="1600" dirty="0" smtClean="0"/>
                        <a:t>Type</a:t>
                      </a:r>
                      <a:endParaRPr lang="en-US" sz="1600" dirty="0"/>
                    </a:p>
                  </a:txBody>
                  <a:tcPr marT="45724" marB="45724"/>
                </a:tc>
                <a:tc>
                  <a:txBody>
                    <a:bodyPr/>
                    <a:lstStyle/>
                    <a:p>
                      <a:r>
                        <a:rPr lang="en-US" sz="1600" dirty="0" smtClean="0"/>
                        <a:t>Goal</a:t>
                      </a:r>
                      <a:endParaRPr lang="en-US" sz="1600" dirty="0"/>
                    </a:p>
                  </a:txBody>
                  <a:tcPr marT="45724" marB="45724"/>
                </a:tc>
              </a:tr>
              <a:tr h="1305531">
                <a:tc>
                  <a:txBody>
                    <a:bodyPr/>
                    <a:lstStyle/>
                    <a:p>
                      <a:r>
                        <a:rPr lang="en-US" altLang="en-US" sz="1600" b="1" dirty="0" smtClean="0"/>
                        <a:t>Severe Maternal Morbidity</a:t>
                      </a:r>
                    </a:p>
                    <a:p>
                      <a:r>
                        <a:rPr lang="en-US" sz="1600" dirty="0" smtClean="0"/>
                        <a:t>No. of</a:t>
                      </a:r>
                      <a:r>
                        <a:rPr lang="en-US" sz="1600" baseline="0" dirty="0" smtClean="0"/>
                        <a:t> w</a:t>
                      </a:r>
                      <a:r>
                        <a:rPr lang="en-US" sz="1600" dirty="0" smtClean="0"/>
                        <a:t>omen</a:t>
                      </a:r>
                      <a:r>
                        <a:rPr lang="en-US" sz="1600" baseline="0" dirty="0" smtClean="0"/>
                        <a:t> with severe maternal morbidities (e.g. Acute renal failure, ARDS, Pulmonary Edema, Puerperal CNS Disorder such as Seizure, DIC, Ventilation, Abruption) / No. </a:t>
                      </a:r>
                      <a:r>
                        <a:rPr lang="en-US" altLang="en-US" sz="1600" dirty="0" smtClean="0"/>
                        <a:t>pregnant &amp; postpartum women with new onset severe range HTN </a:t>
                      </a:r>
                      <a:endParaRPr lang="en-US" sz="1600" dirty="0"/>
                    </a:p>
                  </a:txBody>
                  <a:tcPr marT="45724" marB="45724" anchor="ctr"/>
                </a:tc>
                <a:tc>
                  <a:txBody>
                    <a:bodyPr/>
                    <a:lstStyle/>
                    <a:p>
                      <a:pPr algn="ctr"/>
                      <a:r>
                        <a:rPr lang="en-US" sz="1600" dirty="0" smtClean="0"/>
                        <a:t>Outcome</a:t>
                      </a:r>
                      <a:endParaRPr lang="en-US" sz="1600" dirty="0"/>
                    </a:p>
                  </a:txBody>
                  <a:tcPr marT="45724" marB="45724" anchor="ctr"/>
                </a:tc>
                <a:tc>
                  <a:txBody>
                    <a:bodyPr/>
                    <a:lstStyle/>
                    <a:p>
                      <a:pPr algn="ctr"/>
                      <a:r>
                        <a:rPr lang="en-US" sz="1600" dirty="0" smtClean="0"/>
                        <a:t>20%</a:t>
                      </a:r>
                      <a:r>
                        <a:rPr lang="en-US" sz="1600" baseline="0" dirty="0" smtClean="0"/>
                        <a:t> reduction</a:t>
                      </a:r>
                      <a:endParaRPr lang="en-US" sz="1600" dirty="0"/>
                    </a:p>
                  </a:txBody>
                  <a:tcPr marT="45724" marB="45724" anchor="ctr"/>
                </a:tc>
              </a:tr>
              <a:tr h="1061576">
                <a:tc>
                  <a:txBody>
                    <a:bodyPr/>
                    <a:lstStyle/>
                    <a:p>
                      <a:r>
                        <a:rPr lang="en-US" sz="1600" b="1" dirty="0" smtClean="0"/>
                        <a:t>Appropriate Medical Management in</a:t>
                      </a:r>
                      <a:r>
                        <a:rPr lang="en-US" sz="1600" b="1" baseline="0" dirty="0" smtClean="0"/>
                        <a:t> under 60 minutes</a:t>
                      </a:r>
                      <a:endParaRPr lang="en-US" sz="16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No.</a:t>
                      </a:r>
                      <a:r>
                        <a:rPr lang="en-US" altLang="en-US" sz="1600" baseline="0" dirty="0" smtClean="0"/>
                        <a:t> </a:t>
                      </a:r>
                      <a:r>
                        <a:rPr lang="en-US" altLang="en-US" sz="1600" dirty="0" smtClean="0"/>
                        <a:t>of women treated at different time points (30,60,90, &gt;90 min) after elevated BP is confirmed / No. of women with new onset severe range HTN</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370869">
                <a:tc>
                  <a:txBody>
                    <a:bodyPr/>
                    <a:lstStyle/>
                    <a:p>
                      <a:r>
                        <a:rPr lang="en-US" sz="1600" b="1" dirty="0" smtClean="0"/>
                        <a:t>Debriefs</a:t>
                      </a:r>
                      <a:r>
                        <a:rPr lang="en-US" sz="1600" dirty="0" smtClean="0"/>
                        <a:t> </a:t>
                      </a:r>
                      <a:r>
                        <a:rPr lang="en-US" sz="1600" b="1" dirty="0" smtClean="0"/>
                        <a:t>on all new onset severe range HTN* cases</a:t>
                      </a:r>
                      <a:endParaRPr lang="en-US" sz="1600" b="1"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640130">
                <a:tc>
                  <a:txBody>
                    <a:bodyPr/>
                    <a:lstStyle/>
                    <a:p>
                      <a:r>
                        <a:rPr lang="en-US" sz="1600" b="1" dirty="0" smtClean="0"/>
                        <a:t>Discharge education</a:t>
                      </a:r>
                      <a:r>
                        <a:rPr lang="en-US" sz="1600" b="1" baseline="0" dirty="0" smtClean="0"/>
                        <a:t> and follow-up </a:t>
                      </a:r>
                      <a:r>
                        <a:rPr lang="en-US" sz="1600" baseline="0" dirty="0" smtClean="0"/>
                        <a:t>within 10 days for all women with severe range HTN,  72 hours with all women with severe range HTN on medications </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bl>
          </a:graphicData>
        </a:graphic>
      </p:graphicFrame>
      <p:sp>
        <p:nvSpPr>
          <p:cNvPr id="36894" name="Rectangle 5"/>
          <p:cNvSpPr>
            <a:spLocks noChangeArrowheads="1"/>
          </p:cNvSpPr>
          <p:nvPr/>
        </p:nvSpPr>
        <p:spPr bwMode="auto">
          <a:xfrm>
            <a:off x="381000" y="5351092"/>
            <a:ext cx="838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prstClr val="black"/>
                </a:solidFill>
              </a:rPr>
              <a:t>Severe range HTN: ≥160 systolic / ≥110(105) diastolic per hospital standard </a:t>
            </a:r>
          </a:p>
          <a:p>
            <a:pPr>
              <a:spcBef>
                <a:spcPct val="0"/>
              </a:spcBef>
              <a:buFontTx/>
              <a:buNone/>
            </a:pPr>
            <a:endParaRPr lang="en-US" altLang="en-US" sz="300" dirty="0" smtClean="0">
              <a:solidFill>
                <a:prstClr val="black"/>
              </a:solidFill>
            </a:endParaRPr>
          </a:p>
          <a:p>
            <a:pPr>
              <a:spcBef>
                <a:spcPct val="0"/>
              </a:spcBef>
              <a:buFontTx/>
              <a:buNone/>
            </a:pPr>
            <a:r>
              <a:rPr lang="en-US" altLang="en-US" sz="1200" dirty="0" smtClean="0">
                <a:solidFill>
                  <a:prstClr val="black"/>
                </a:solidFill>
              </a:rPr>
              <a:t>*New onset severe range HTN: first episode of persistent severe range HTN (lasting &gt;15 minutes) in a hospitalization (ER, L&amp;D, or other inpatient setting), can be chronic HTN, gestational HTN, preeclampsia and/or postpartum diagnosis.</a:t>
            </a:r>
          </a:p>
        </p:txBody>
      </p:sp>
      <p:sp>
        <p:nvSpPr>
          <p:cNvPr id="36895" name="Rectangle 6"/>
          <p:cNvSpPr>
            <a:spLocks noChangeArrowheads="1"/>
          </p:cNvSpPr>
          <p:nvPr/>
        </p:nvSpPr>
        <p:spPr bwMode="auto">
          <a:xfrm>
            <a:off x="381000" y="1143000"/>
            <a:ext cx="693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Clr>
                <a:srgbClr val="F58466"/>
              </a:buClr>
              <a:buFontTx/>
              <a:buNone/>
            </a:pPr>
            <a:r>
              <a:rPr lang="en-US" altLang="en-US" sz="1600" dirty="0" smtClean="0">
                <a:solidFill>
                  <a:prstClr val="black"/>
                </a:solidFill>
                <a:ea typeface="MS PGothic" pitchFamily="34" charset="-128"/>
                <a:cs typeface="+mn-cs"/>
              </a:rPr>
              <a:t>Goal: Reduce preeclampsia maternal morbidity</a:t>
            </a:r>
          </a:p>
        </p:txBody>
      </p:sp>
    </p:spTree>
    <p:extLst>
      <p:ext uri="{BB962C8B-B14F-4D97-AF65-F5344CB8AC3E}">
        <p14:creationId xmlns:p14="http://schemas.microsoft.com/office/powerpoint/2010/main" val="5126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USA Mortal Rat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120001"/>
            <a:ext cx="9144000" cy="5257800"/>
          </a:xfrm>
          <a:prstGeom prst="rect">
            <a:avLst/>
          </a:prstGeom>
        </p:spPr>
      </p:pic>
      <p:sp>
        <p:nvSpPr>
          <p:cNvPr id="5" name="TextBox 4"/>
          <p:cNvSpPr txBox="1"/>
          <p:nvPr/>
        </p:nvSpPr>
        <p:spPr>
          <a:xfrm>
            <a:off x="5689600" y="2491601"/>
            <a:ext cx="596900" cy="276999"/>
          </a:xfrm>
          <a:prstGeom prst="rect">
            <a:avLst/>
          </a:prstGeom>
          <a:solidFill>
            <a:srgbClr val="FFFFFF"/>
          </a:solidFill>
        </p:spPr>
        <p:txBody>
          <a:bodyPr wrap="square" rtlCol="0">
            <a:spAutoFit/>
          </a:bodyPr>
          <a:lstStyle/>
          <a:p>
            <a:r>
              <a:rPr lang="en-US" sz="1200" b="1" dirty="0" smtClean="0">
                <a:solidFill>
                  <a:srgbClr val="000000"/>
                </a:solidFill>
              </a:rPr>
              <a:t>15.5</a:t>
            </a:r>
            <a:endParaRPr lang="en-US" sz="1200" b="1" dirty="0">
              <a:solidFill>
                <a:srgbClr val="000000"/>
              </a:solidFill>
            </a:endParaRPr>
          </a:p>
        </p:txBody>
      </p:sp>
      <p:sp>
        <p:nvSpPr>
          <p:cNvPr id="35" name="TextBox 34"/>
          <p:cNvSpPr txBox="1"/>
          <p:nvPr/>
        </p:nvSpPr>
        <p:spPr>
          <a:xfrm>
            <a:off x="5772150" y="3291701"/>
            <a:ext cx="596900" cy="276999"/>
          </a:xfrm>
          <a:prstGeom prst="rect">
            <a:avLst/>
          </a:prstGeom>
          <a:noFill/>
        </p:spPr>
        <p:txBody>
          <a:bodyPr wrap="square" rtlCol="0">
            <a:spAutoFit/>
          </a:bodyPr>
          <a:lstStyle/>
          <a:p>
            <a:r>
              <a:rPr lang="en-US" sz="1200" b="1" dirty="0" smtClean="0">
                <a:solidFill>
                  <a:srgbClr val="000000"/>
                </a:solidFill>
              </a:rPr>
              <a:t>14.0</a:t>
            </a:r>
            <a:endParaRPr lang="en-US" sz="1200" b="1" dirty="0">
              <a:solidFill>
                <a:srgbClr val="000000"/>
              </a:solidFill>
            </a:endParaRPr>
          </a:p>
        </p:txBody>
      </p:sp>
      <p:sp>
        <p:nvSpPr>
          <p:cNvPr id="36" name="TextBox 35"/>
          <p:cNvSpPr txBox="1"/>
          <p:nvPr/>
        </p:nvSpPr>
        <p:spPr>
          <a:xfrm>
            <a:off x="6216650" y="3014702"/>
            <a:ext cx="304800" cy="276999"/>
          </a:xfrm>
          <a:prstGeom prst="rect">
            <a:avLst/>
          </a:prstGeom>
          <a:solidFill>
            <a:srgbClr val="FFFFFF"/>
          </a:solidFill>
        </p:spPr>
        <p:txBody>
          <a:bodyPr wrap="square" rtlCol="0">
            <a:spAutoFit/>
          </a:bodyPr>
          <a:lstStyle/>
          <a:p>
            <a:r>
              <a:rPr lang="en-US" sz="1200" b="1" dirty="0">
                <a:solidFill>
                  <a:srgbClr val="000000"/>
                </a:solidFill>
              </a:rPr>
              <a:t> </a:t>
            </a:r>
          </a:p>
        </p:txBody>
      </p:sp>
      <p:cxnSp>
        <p:nvCxnSpPr>
          <p:cNvPr id="9" name="Straight Arrow Connector 8"/>
          <p:cNvCxnSpPr/>
          <p:nvPr/>
        </p:nvCxnSpPr>
        <p:spPr>
          <a:xfrm flipH="1" flipV="1">
            <a:off x="5930900" y="3568700"/>
            <a:ext cx="12700" cy="5842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51504" y="4152900"/>
            <a:ext cx="1107996" cy="523220"/>
          </a:xfrm>
          <a:prstGeom prst="rect">
            <a:avLst/>
          </a:prstGeom>
          <a:noFill/>
        </p:spPr>
        <p:txBody>
          <a:bodyPr wrap="none" rtlCol="0">
            <a:spAutoFit/>
          </a:bodyPr>
          <a:lstStyle/>
          <a:p>
            <a:pPr algn="ctr"/>
            <a:r>
              <a:rPr lang="en-US" sz="1400" dirty="0" smtClean="0"/>
              <a:t>Hemorrhage </a:t>
            </a:r>
          </a:p>
          <a:p>
            <a:pPr algn="ctr"/>
            <a:r>
              <a:rPr lang="en-US" sz="1400" dirty="0" smtClean="0"/>
              <a:t>Taskforce</a:t>
            </a:r>
            <a:endParaRPr lang="en-US" sz="1400" dirty="0"/>
          </a:p>
        </p:txBody>
      </p:sp>
      <p:cxnSp>
        <p:nvCxnSpPr>
          <p:cNvPr id="18" name="Straight Arrow Connector 17"/>
          <p:cNvCxnSpPr/>
          <p:nvPr/>
        </p:nvCxnSpPr>
        <p:spPr>
          <a:xfrm flipH="1" flipV="1">
            <a:off x="6464300" y="3721100"/>
            <a:ext cx="12700" cy="5842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45200" y="4203700"/>
            <a:ext cx="1107996" cy="523220"/>
          </a:xfrm>
          <a:prstGeom prst="rect">
            <a:avLst/>
          </a:prstGeom>
          <a:noFill/>
        </p:spPr>
        <p:txBody>
          <a:bodyPr wrap="none" rtlCol="0">
            <a:spAutoFit/>
          </a:bodyPr>
          <a:lstStyle/>
          <a:p>
            <a:pPr algn="ctr"/>
            <a:r>
              <a:rPr lang="en-US" sz="1400" dirty="0" smtClean="0"/>
              <a:t>Hemorrhage </a:t>
            </a:r>
          </a:p>
          <a:p>
            <a:pPr algn="ctr"/>
            <a:r>
              <a:rPr lang="en-US" sz="1400" dirty="0"/>
              <a:t>T</a:t>
            </a:r>
            <a:r>
              <a:rPr lang="en-US" sz="1400" dirty="0" smtClean="0"/>
              <a:t>oolkit</a:t>
            </a:r>
            <a:endParaRPr lang="en-US" sz="1400" dirty="0"/>
          </a:p>
        </p:txBody>
      </p:sp>
      <p:sp>
        <p:nvSpPr>
          <p:cNvPr id="22" name="TextBox 21"/>
          <p:cNvSpPr txBox="1"/>
          <p:nvPr/>
        </p:nvSpPr>
        <p:spPr>
          <a:xfrm>
            <a:off x="6817701" y="2989590"/>
            <a:ext cx="889987" cy="523220"/>
          </a:xfrm>
          <a:prstGeom prst="rect">
            <a:avLst/>
          </a:prstGeom>
          <a:noFill/>
        </p:spPr>
        <p:txBody>
          <a:bodyPr wrap="none" rtlCol="0">
            <a:spAutoFit/>
          </a:bodyPr>
          <a:lstStyle/>
          <a:p>
            <a:pPr algn="ctr"/>
            <a:r>
              <a:rPr lang="en-US" sz="1400" dirty="0" err="1" smtClean="0"/>
              <a:t>PreE</a:t>
            </a:r>
            <a:endParaRPr lang="en-US" sz="1400" dirty="0" smtClean="0"/>
          </a:p>
          <a:p>
            <a:pPr algn="ctr"/>
            <a:r>
              <a:rPr lang="en-US" sz="1400" dirty="0" smtClean="0"/>
              <a:t>Taskforce</a:t>
            </a:r>
            <a:endParaRPr lang="en-US" sz="1400" dirty="0"/>
          </a:p>
        </p:txBody>
      </p:sp>
      <p:cxnSp>
        <p:nvCxnSpPr>
          <p:cNvPr id="23" name="Straight Arrow Connector 22"/>
          <p:cNvCxnSpPr/>
          <p:nvPr/>
        </p:nvCxnSpPr>
        <p:spPr>
          <a:xfrm>
            <a:off x="7315200" y="3459490"/>
            <a:ext cx="0" cy="52322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935861" y="3205490"/>
            <a:ext cx="685667" cy="523220"/>
          </a:xfrm>
          <a:prstGeom prst="rect">
            <a:avLst/>
          </a:prstGeom>
          <a:noFill/>
        </p:spPr>
        <p:txBody>
          <a:bodyPr wrap="none" rtlCol="0">
            <a:spAutoFit/>
          </a:bodyPr>
          <a:lstStyle/>
          <a:p>
            <a:pPr algn="ctr"/>
            <a:r>
              <a:rPr lang="en-US" sz="1400" dirty="0" err="1" smtClean="0"/>
              <a:t>PreE</a:t>
            </a:r>
            <a:endParaRPr lang="en-US" sz="1400" dirty="0" smtClean="0"/>
          </a:p>
          <a:p>
            <a:pPr algn="ctr"/>
            <a:r>
              <a:rPr lang="en-US" sz="1400" dirty="0" smtClean="0"/>
              <a:t>Toolkit</a:t>
            </a:r>
            <a:endParaRPr lang="en-US" sz="1400" dirty="0"/>
          </a:p>
        </p:txBody>
      </p:sp>
      <p:cxnSp>
        <p:nvCxnSpPr>
          <p:cNvPr id="26" name="Straight Arrow Connector 25"/>
          <p:cNvCxnSpPr/>
          <p:nvPr/>
        </p:nvCxnSpPr>
        <p:spPr>
          <a:xfrm>
            <a:off x="8280400" y="3713490"/>
            <a:ext cx="0" cy="52322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3740" name="Picture 2" descr="MCAH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24538"/>
            <a:ext cx="6635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Rectangle 25"/>
          <p:cNvSpPr>
            <a:spLocks noChangeArrowheads="1"/>
          </p:cNvSpPr>
          <p:nvPr/>
        </p:nvSpPr>
        <p:spPr bwMode="auto">
          <a:xfrm>
            <a:off x="-49213" y="18871"/>
            <a:ext cx="7516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pPr>
            <a:r>
              <a:rPr lang="en-US" sz="3600" b="1" dirty="0">
                <a:solidFill>
                  <a:srgbClr val="F58466"/>
                </a:solidFill>
                <a:latin typeface="Goudy Old Style" pitchFamily="18" charset="0"/>
                <a:ea typeface="ＭＳ Ｐゴシック" charset="0"/>
                <a:cs typeface="Arial" charset="0"/>
              </a:rPr>
              <a:t>Maternal Mortality Rate, California </a:t>
            </a:r>
            <a:r>
              <a:rPr lang="en-US" sz="3600" b="1" dirty="0" smtClean="0">
                <a:solidFill>
                  <a:srgbClr val="F58466"/>
                </a:solidFill>
                <a:latin typeface="Goudy Old Style" pitchFamily="18" charset="0"/>
                <a:ea typeface="ＭＳ Ｐゴシック" charset="0"/>
                <a:cs typeface="Arial" charset="0"/>
              </a:rPr>
              <a:t>Residents: </a:t>
            </a:r>
            <a:r>
              <a:rPr lang="en-US" sz="3600" b="1" dirty="0">
                <a:solidFill>
                  <a:srgbClr val="F58466"/>
                </a:solidFill>
                <a:latin typeface="Goudy Old Style" pitchFamily="18" charset="0"/>
                <a:ea typeface="ＭＳ Ｐゴシック" charset="0"/>
                <a:cs typeface="Arial" charset="0"/>
              </a:rPr>
              <a:t>1970-2010</a:t>
            </a:r>
          </a:p>
        </p:txBody>
      </p:sp>
      <p:pic>
        <p:nvPicPr>
          <p:cNvPr id="20" name="Picture 1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4641064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algn="l"/>
            <a:r>
              <a:rPr lang="en-US" sz="4000" b="1" dirty="0" smtClean="0">
                <a:solidFill>
                  <a:srgbClr val="F58466"/>
                </a:solidFill>
                <a:latin typeface="Goudy Old Style" pitchFamily="18" charset="0"/>
              </a:rPr>
              <a:t>What data will teams use to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track progress?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28600" y="1570037"/>
            <a:ext cx="8229600" cy="4525963"/>
          </a:xfrm>
        </p:spPr>
        <p:txBody>
          <a:bodyPr/>
          <a:lstStyle/>
          <a:p>
            <a:pPr>
              <a:buClr>
                <a:srgbClr val="F59166"/>
              </a:buClr>
              <a:buFont typeface="Arial" panose="020B0604020202020204" pitchFamily="34" charset="0"/>
              <a:buChar char="•"/>
            </a:pPr>
            <a:r>
              <a:rPr lang="en-US" dirty="0" smtClean="0"/>
              <a:t>Collect data all patients with severe range BP</a:t>
            </a:r>
          </a:p>
          <a:p>
            <a:pPr lvl="1">
              <a:buClr>
                <a:srgbClr val="004990"/>
              </a:buClr>
              <a:buFont typeface="Arial" panose="020B0604020202020204" pitchFamily="34" charset="0"/>
              <a:buChar char="•"/>
            </a:pPr>
            <a:r>
              <a:rPr lang="en-US" b="1" dirty="0"/>
              <a:t>T</a:t>
            </a:r>
            <a:r>
              <a:rPr lang="en-US" b="1" dirty="0" smtClean="0"/>
              <a:t>ime to treatment</a:t>
            </a:r>
            <a:r>
              <a:rPr lang="en-US" dirty="0" smtClean="0"/>
              <a:t>, patient outcome, discharge patient education and timely follow up scheduled </a:t>
            </a:r>
          </a:p>
          <a:p>
            <a:pPr>
              <a:buClr>
                <a:srgbClr val="F59166"/>
              </a:buClr>
              <a:buFont typeface="Arial" panose="020B0604020202020204" pitchFamily="34" charset="0"/>
              <a:buChar char="•"/>
            </a:pPr>
            <a:r>
              <a:rPr lang="en-US" dirty="0" smtClean="0"/>
              <a:t>Identify all patients with severe range BP </a:t>
            </a:r>
          </a:p>
          <a:p>
            <a:pPr lvl="1">
              <a:buClr>
                <a:srgbClr val="004990"/>
              </a:buClr>
              <a:buFont typeface="Arial" panose="020B0604020202020204" pitchFamily="34" charset="0"/>
              <a:buChar char="•"/>
            </a:pPr>
            <a:r>
              <a:rPr lang="en-US" b="1" dirty="0" smtClean="0"/>
              <a:t>Bedside data collection to collect data on time to treatment and debrief </a:t>
            </a:r>
          </a:p>
          <a:p>
            <a:pPr lvl="1">
              <a:buClr>
                <a:srgbClr val="004990"/>
              </a:buClr>
              <a:buFont typeface="Arial" panose="020B0604020202020204" pitchFamily="34" charset="0"/>
              <a:buChar char="•"/>
            </a:pPr>
            <a:r>
              <a:rPr lang="en-US" dirty="0"/>
              <a:t>C</a:t>
            </a:r>
            <a:r>
              <a:rPr lang="en-US" dirty="0" smtClean="0"/>
              <a:t>hart abstraction to </a:t>
            </a:r>
            <a:r>
              <a:rPr lang="en-US" b="1" dirty="0" smtClean="0"/>
              <a:t>confirm all pts identified (including missed high BP with no action taken)</a:t>
            </a:r>
            <a:r>
              <a:rPr lang="en-US" dirty="0" smtClean="0"/>
              <a:t>,  outcome and discharge data (education &amp; F/U)</a:t>
            </a:r>
          </a:p>
          <a:p>
            <a:pPr marL="0" indent="0">
              <a:buClr>
                <a:srgbClr val="F59166"/>
              </a:buClr>
              <a:buNone/>
            </a:pPr>
            <a:endParaRPr lang="en-US" dirty="0" smtClean="0"/>
          </a:p>
          <a:p>
            <a:endParaRPr lang="en-US" dirty="0"/>
          </a:p>
        </p:txBody>
      </p:sp>
    </p:spTree>
    <p:extLst>
      <p:ext uri="{BB962C8B-B14F-4D97-AF65-F5344CB8AC3E}">
        <p14:creationId xmlns:p14="http://schemas.microsoft.com/office/powerpoint/2010/main" val="22770923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76200"/>
            <a:ext cx="8229600" cy="1143000"/>
          </a:xfrm>
        </p:spPr>
        <p:txBody>
          <a:bodyPr/>
          <a:lstStyle/>
          <a:p>
            <a:pPr algn="l"/>
            <a:r>
              <a:rPr lang="en-US" altLang="en-US" sz="4000" b="1" dirty="0" smtClean="0">
                <a:solidFill>
                  <a:srgbClr val="F58466"/>
                </a:solidFill>
                <a:latin typeface="Goudy Old Style" pitchFamily="18" charset="0"/>
              </a:rPr>
              <a:t>IL Maternal Hypertension:</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Data Form</a:t>
            </a:r>
          </a:p>
        </p:txBody>
      </p:sp>
      <p:sp>
        <p:nvSpPr>
          <p:cNvPr id="3" name="Content Placeholder 2"/>
          <p:cNvSpPr>
            <a:spLocks noGrp="1"/>
          </p:cNvSpPr>
          <p:nvPr>
            <p:ph idx="1"/>
          </p:nvPr>
        </p:nvSpPr>
        <p:spPr>
          <a:xfrm>
            <a:off x="381000" y="1371606"/>
            <a:ext cx="8229600" cy="4525963"/>
          </a:xfrm>
        </p:spPr>
        <p:txBody>
          <a:bodyPr/>
          <a:lstStyle/>
          <a:p>
            <a:pPr marL="342900" lvl="1" indent="-342900">
              <a:buClr>
                <a:srgbClr val="F58466"/>
              </a:buClr>
              <a:buFont typeface="Arial" charset="0"/>
              <a:buChar char="•"/>
              <a:defRPr/>
            </a:pPr>
            <a:endParaRPr lang="en-US" sz="2400" dirty="0"/>
          </a:p>
          <a:p>
            <a:pPr>
              <a:buClr>
                <a:srgbClr val="F58466"/>
              </a:buClr>
              <a:buFont typeface="Arial" charset="0"/>
              <a:buChar char="•"/>
              <a:defRPr/>
            </a:pPr>
            <a:endParaRPr lang="en-US"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9200"/>
            <a:ext cx="7056847"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8849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143000"/>
          </a:xfrm>
        </p:spPr>
        <p:txBody>
          <a:bodyPr/>
          <a:lstStyle/>
          <a:p>
            <a:pPr algn="l"/>
            <a:r>
              <a:rPr lang="en-US" altLang="en-US" sz="4000" b="1" dirty="0" smtClean="0">
                <a:solidFill>
                  <a:srgbClr val="F58466"/>
                </a:solidFill>
                <a:latin typeface="Goudy Old Style" pitchFamily="18" charset="0"/>
              </a:rPr>
              <a:t>Key components for success</a:t>
            </a:r>
          </a:p>
        </p:txBody>
      </p:sp>
      <p:sp>
        <p:nvSpPr>
          <p:cNvPr id="3" name="Content Placeholder 2"/>
          <p:cNvSpPr>
            <a:spLocks noGrp="1"/>
          </p:cNvSpPr>
          <p:nvPr>
            <p:ph idx="1"/>
          </p:nvPr>
        </p:nvSpPr>
        <p:spPr>
          <a:xfrm>
            <a:off x="533400" y="1371600"/>
            <a:ext cx="8229599" cy="4449763"/>
          </a:xfrm>
          <a:extLst/>
        </p:spPr>
        <p:txBody>
          <a:bodyPr>
            <a:normAutofit fontScale="92500" lnSpcReduction="20000"/>
          </a:bodyPr>
          <a:lstStyle/>
          <a:p>
            <a:pPr>
              <a:spcBef>
                <a:spcPts val="1200"/>
              </a:spcBef>
              <a:buClr>
                <a:srgbClr val="F58466"/>
              </a:buClr>
              <a:buFont typeface="Arial" panose="020B0604020202020204" pitchFamily="34" charset="0"/>
              <a:buChar char="•"/>
              <a:defRPr/>
            </a:pPr>
            <a:r>
              <a:rPr lang="en-US" dirty="0"/>
              <a:t>Early </a:t>
            </a:r>
            <a:r>
              <a:rPr lang="en-US" dirty="0" smtClean="0"/>
              <a:t>recognition of hypertension / preeclampsia triggers during pregnancy and postpartum period</a:t>
            </a:r>
            <a:endParaRPr lang="en-US" dirty="0"/>
          </a:p>
          <a:p>
            <a:pPr>
              <a:spcBef>
                <a:spcPts val="1200"/>
              </a:spcBef>
              <a:buClr>
                <a:srgbClr val="F58466"/>
              </a:buClr>
              <a:buFont typeface="Arial" panose="020B0604020202020204" pitchFamily="34" charset="0"/>
              <a:buChar char="•"/>
              <a:defRPr/>
            </a:pPr>
            <a:r>
              <a:rPr lang="en-US" b="1" dirty="0" smtClean="0"/>
              <a:t>Reduce time to </a:t>
            </a:r>
            <a:r>
              <a:rPr lang="en-US" b="1" dirty="0"/>
              <a:t>treatment of severe range blood </a:t>
            </a:r>
            <a:r>
              <a:rPr lang="en-US" b="1" dirty="0" smtClean="0"/>
              <a:t>pressure, 160/110(105) </a:t>
            </a:r>
          </a:p>
          <a:p>
            <a:pPr>
              <a:spcBef>
                <a:spcPts val="1200"/>
              </a:spcBef>
              <a:buClr>
                <a:srgbClr val="F58466"/>
              </a:buClr>
              <a:buFont typeface="Arial" panose="020B0604020202020204" pitchFamily="34" charset="0"/>
              <a:buChar char="•"/>
              <a:defRPr/>
            </a:pPr>
            <a:r>
              <a:rPr lang="en-US" dirty="0" smtClean="0"/>
              <a:t>Provide patient education and appropriate discharge follow up </a:t>
            </a:r>
          </a:p>
          <a:p>
            <a:pPr>
              <a:spcBef>
                <a:spcPts val="1200"/>
              </a:spcBef>
              <a:buClr>
                <a:srgbClr val="F58466"/>
              </a:buClr>
              <a:buFont typeface="Arial" panose="020B0604020202020204" pitchFamily="34" charset="0"/>
              <a:buChar char="•"/>
              <a:defRPr/>
            </a:pPr>
            <a:r>
              <a:rPr lang="en-US" dirty="0" smtClean="0"/>
              <a:t>Implementation </a:t>
            </a:r>
            <a:r>
              <a:rPr lang="en-US" dirty="0"/>
              <a:t>of evidence based </a:t>
            </a:r>
            <a:r>
              <a:rPr lang="en-US" dirty="0" smtClean="0"/>
              <a:t>protocols</a:t>
            </a:r>
          </a:p>
          <a:p>
            <a:pPr lvl="1">
              <a:spcBef>
                <a:spcPts val="1200"/>
              </a:spcBef>
              <a:buClr>
                <a:srgbClr val="004990"/>
              </a:buClr>
              <a:buFont typeface="Arial" panose="020B0604020202020204" pitchFamily="34" charset="0"/>
              <a:buChar char="•"/>
              <a:defRPr/>
            </a:pPr>
            <a:r>
              <a:rPr lang="en-US" dirty="0" smtClean="0"/>
              <a:t>Management of severe HTN, preeclampsia triggers, magnesium, </a:t>
            </a:r>
            <a:r>
              <a:rPr lang="en-US" dirty="0"/>
              <a:t>expectant management vs </a:t>
            </a:r>
            <a:r>
              <a:rPr lang="en-US" dirty="0" smtClean="0"/>
              <a:t>delivery, postpartum management, eclampsia</a:t>
            </a:r>
            <a:endParaRPr lang="en-US" strike="sngStrike" dirty="0"/>
          </a:p>
          <a:p>
            <a:pPr>
              <a:spcBef>
                <a:spcPts val="1200"/>
              </a:spcBef>
              <a:buFont typeface="Arial" panose="020B0604020202020204" pitchFamily="34" charset="0"/>
              <a:buChar char="•"/>
              <a:defRPr/>
            </a:pPr>
            <a:endParaRPr lang="en-US" dirty="0" smtClean="0"/>
          </a:p>
          <a:p>
            <a:pPr marL="0" indent="0">
              <a:spcBef>
                <a:spcPts val="1200"/>
              </a:spcBef>
              <a:buFont typeface="Arial" panose="020B0604020202020204" pitchFamily="34" charset="0"/>
              <a:buNone/>
              <a:defRPr/>
            </a:pPr>
            <a:endParaRPr lang="en-US" dirty="0"/>
          </a:p>
        </p:txBody>
      </p:sp>
    </p:spTree>
    <p:extLst>
      <p:ext uri="{BB962C8B-B14F-4D97-AF65-F5344CB8AC3E}">
        <p14:creationId xmlns:p14="http://schemas.microsoft.com/office/powerpoint/2010/main" val="432617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p:cNvSpPr>
          <p:nvPr/>
        </p:nvSpPr>
        <p:spPr bwMode="auto">
          <a:xfrm>
            <a:off x="381000" y="76200"/>
            <a:ext cx="737915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auto" hangingPunct="1">
              <a:spcBef>
                <a:spcPct val="0"/>
              </a:spcBef>
              <a:spcAft>
                <a:spcPts val="0"/>
              </a:spcAft>
              <a:buFont typeface="Arial" panose="020B0604020202020204" pitchFamily="34" charset="0"/>
              <a:buNone/>
              <a:defRPr/>
            </a:pPr>
            <a:r>
              <a:rPr lang="en-US" altLang="en-US" sz="4000" b="1" kern="0" dirty="0">
                <a:solidFill>
                  <a:srgbClr val="F58466"/>
                </a:solidFill>
                <a:latin typeface="Goudy Old Style" pitchFamily="18" charset="0"/>
              </a:rPr>
              <a:t>CMQCC: 4-Step Program to </a:t>
            </a:r>
          </a:p>
          <a:p>
            <a:pPr eaLnBrk="1" fontAlgn="auto" hangingPunct="1">
              <a:spcBef>
                <a:spcPct val="0"/>
              </a:spcBef>
              <a:spcAft>
                <a:spcPts val="0"/>
              </a:spcAft>
              <a:buFont typeface="Arial" panose="020B0604020202020204" pitchFamily="34" charset="0"/>
              <a:buNone/>
              <a:defRPr/>
            </a:pPr>
            <a:r>
              <a:rPr lang="en-US" altLang="en-US" sz="4000" b="1" kern="0" dirty="0">
                <a:solidFill>
                  <a:srgbClr val="F58466"/>
                </a:solidFill>
                <a:latin typeface="Goudy Old Style" pitchFamily="18" charset="0"/>
              </a:rPr>
              <a:t>Improve </a:t>
            </a:r>
            <a:r>
              <a:rPr lang="en-US" altLang="en-US" sz="4000" b="1" kern="0" dirty="0" smtClean="0">
                <a:solidFill>
                  <a:srgbClr val="F58466"/>
                </a:solidFill>
                <a:latin typeface="Goudy Old Style" pitchFamily="18" charset="0"/>
              </a:rPr>
              <a:t>Preeclampsia Outcomes</a:t>
            </a:r>
            <a:endParaRPr lang="en-US" altLang="en-US" sz="4000" b="1" kern="0" dirty="0">
              <a:solidFill>
                <a:srgbClr val="F58466"/>
              </a:solidFill>
              <a:latin typeface="Goudy Old Style" pitchFamily="18" charset="0"/>
            </a:endParaRPr>
          </a:p>
        </p:txBody>
      </p:sp>
      <p:sp>
        <p:nvSpPr>
          <p:cNvPr id="43011" name="Content Placeholder 2"/>
          <p:cNvSpPr txBox="1">
            <a:spLocks/>
          </p:cNvSpPr>
          <p:nvPr/>
        </p:nvSpPr>
        <p:spPr bwMode="auto">
          <a:xfrm>
            <a:off x="1300163" y="1670957"/>
            <a:ext cx="6318647" cy="389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auto" hangingPunct="1">
              <a:spcAft>
                <a:spcPts val="0"/>
              </a:spcAft>
              <a:buClr>
                <a:srgbClr val="F58466"/>
              </a:buClr>
              <a:defRPr/>
            </a:pPr>
            <a:r>
              <a:rPr lang="en-US" altLang="en-US" sz="3600" kern="0" dirty="0">
                <a:solidFill>
                  <a:prstClr val="black"/>
                </a:solidFill>
              </a:rPr>
              <a:t>Make the Right Diagnosis (new criteria)</a:t>
            </a:r>
          </a:p>
          <a:p>
            <a:pPr eaLnBrk="1" fontAlgn="auto" hangingPunct="1">
              <a:spcAft>
                <a:spcPts val="0"/>
              </a:spcAft>
              <a:buClr>
                <a:srgbClr val="F58466"/>
              </a:buClr>
              <a:defRPr/>
            </a:pPr>
            <a:r>
              <a:rPr lang="en-US" altLang="en-US" sz="3600" kern="0" dirty="0">
                <a:solidFill>
                  <a:prstClr val="black"/>
                </a:solidFill>
              </a:rPr>
              <a:t>Treat the BP!</a:t>
            </a:r>
          </a:p>
          <a:p>
            <a:pPr eaLnBrk="1" fontAlgn="auto" hangingPunct="1">
              <a:spcAft>
                <a:spcPts val="0"/>
              </a:spcAft>
              <a:buClr>
                <a:srgbClr val="F58466"/>
              </a:buClr>
              <a:defRPr/>
            </a:pPr>
            <a:r>
              <a:rPr lang="en-US" altLang="en-US" sz="3600" kern="0" dirty="0">
                <a:solidFill>
                  <a:prstClr val="black"/>
                </a:solidFill>
              </a:rPr>
              <a:t>Deliver not too early, and not too late</a:t>
            </a:r>
          </a:p>
          <a:p>
            <a:pPr eaLnBrk="1" fontAlgn="auto" hangingPunct="1">
              <a:spcAft>
                <a:spcPts val="0"/>
              </a:spcAft>
              <a:buClr>
                <a:srgbClr val="F58466"/>
              </a:buClr>
              <a:defRPr/>
            </a:pPr>
            <a:r>
              <a:rPr lang="en-US" altLang="en-US" sz="3600" kern="0" dirty="0">
                <a:solidFill>
                  <a:prstClr val="black"/>
                </a:solidFill>
              </a:rPr>
              <a:t>Patient education and early postpartum F/U </a:t>
            </a:r>
          </a:p>
        </p:txBody>
      </p:sp>
    </p:spTree>
    <p:extLst>
      <p:ext uri="{BB962C8B-B14F-4D97-AF65-F5344CB8AC3E}">
        <p14:creationId xmlns:p14="http://schemas.microsoft.com/office/powerpoint/2010/main" val="34625241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quot;No&quot; Symbol 7"/>
          <p:cNvSpPr/>
          <p:nvPr/>
        </p:nvSpPr>
        <p:spPr>
          <a:xfrm>
            <a:off x="152400" y="914400"/>
            <a:ext cx="3810000" cy="35814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304800" y="1905000"/>
            <a:ext cx="3513398" cy="1581972"/>
          </a:xfrm>
          <a:prstGeom prst="rect">
            <a:avLst/>
          </a:prstGeom>
          <a:noFill/>
        </p:spPr>
        <p:txBody>
          <a:bodyPr wrap="none" rtlCol="0">
            <a:spAutoFit/>
          </a:bodyPr>
          <a:lstStyle/>
          <a:p>
            <a:pPr algn="ctr"/>
            <a:r>
              <a:rPr lang="en-US" sz="4400" b="1" dirty="0" smtClean="0">
                <a:solidFill>
                  <a:prstClr val="black"/>
                </a:solidFill>
              </a:rPr>
              <a:t>BP ≥ </a:t>
            </a:r>
          </a:p>
          <a:p>
            <a:pPr algn="ctr"/>
            <a:r>
              <a:rPr lang="en-US" sz="4400" b="1" dirty="0" smtClean="0">
                <a:solidFill>
                  <a:prstClr val="black"/>
                </a:solidFill>
              </a:rPr>
              <a:t>160/110(105)</a:t>
            </a:r>
            <a:endParaRPr lang="en-US" sz="4400" b="1" dirty="0">
              <a:solidFill>
                <a:prstClr val="black"/>
              </a:solidFill>
            </a:endParaRPr>
          </a:p>
        </p:txBody>
      </p:sp>
      <p:sp>
        <p:nvSpPr>
          <p:cNvPr id="10" name="Right Arrow 9"/>
          <p:cNvSpPr/>
          <p:nvPr/>
        </p:nvSpPr>
        <p:spPr>
          <a:xfrm>
            <a:off x="4343400" y="2362200"/>
            <a:ext cx="1371600" cy="838200"/>
          </a:xfrm>
          <a:prstGeom prst="rightArrow">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5565110" y="1264146"/>
            <a:ext cx="3502690" cy="3231654"/>
          </a:xfrm>
          <a:prstGeom prst="rect">
            <a:avLst/>
          </a:prstGeom>
          <a:noFill/>
        </p:spPr>
        <p:txBody>
          <a:bodyPr wrap="square" rtlCol="0">
            <a:spAutoFit/>
          </a:bodyPr>
          <a:lstStyle/>
          <a:p>
            <a:pPr algn="ctr"/>
            <a:r>
              <a:rPr lang="en-US" sz="6000" b="1" dirty="0" smtClean="0">
                <a:solidFill>
                  <a:prstClr val="black"/>
                </a:solidFill>
              </a:rPr>
              <a:t>Need</a:t>
            </a:r>
          </a:p>
          <a:p>
            <a:pPr algn="ctr"/>
            <a:r>
              <a:rPr lang="en-US" sz="6000" b="1" dirty="0" smtClean="0">
                <a:solidFill>
                  <a:prstClr val="black"/>
                </a:solidFill>
              </a:rPr>
              <a:t>To</a:t>
            </a:r>
          </a:p>
          <a:p>
            <a:pPr algn="ctr"/>
            <a:r>
              <a:rPr lang="en-US" sz="6000" b="1" dirty="0" smtClean="0">
                <a:solidFill>
                  <a:prstClr val="black"/>
                </a:solidFill>
              </a:rPr>
              <a:t>Treat*</a:t>
            </a:r>
            <a:endParaRPr lang="en-US" sz="6000" b="1" dirty="0">
              <a:solidFill>
                <a:prstClr val="black"/>
              </a:solidFill>
            </a:endParaRPr>
          </a:p>
        </p:txBody>
      </p:sp>
      <p:sp>
        <p:nvSpPr>
          <p:cNvPr id="2" name="TextBox 1"/>
          <p:cNvSpPr txBox="1"/>
          <p:nvPr/>
        </p:nvSpPr>
        <p:spPr>
          <a:xfrm>
            <a:off x="533400" y="4953000"/>
            <a:ext cx="8382000" cy="954107"/>
          </a:xfrm>
          <a:prstGeom prst="rect">
            <a:avLst/>
          </a:prstGeom>
          <a:noFill/>
        </p:spPr>
        <p:txBody>
          <a:bodyPr wrap="square" rtlCol="0">
            <a:spAutoFit/>
          </a:bodyPr>
          <a:lstStyle/>
          <a:p>
            <a:r>
              <a:rPr lang="en-US" sz="2800" dirty="0" smtClean="0">
                <a:solidFill>
                  <a:prstClr val="black"/>
                </a:solidFill>
              </a:rPr>
              <a:t>*BP persistent 15 minutes, activate treatment algorithm with IV therapy ASAP, &lt; 30-60 minutes </a:t>
            </a:r>
            <a:endParaRPr lang="en-US" sz="2800" dirty="0">
              <a:solidFill>
                <a:prstClr val="black"/>
              </a:solidFill>
            </a:endParaRPr>
          </a:p>
        </p:txBody>
      </p:sp>
    </p:spTree>
    <p:extLst>
      <p:ext uri="{BB962C8B-B14F-4D97-AF65-F5344CB8AC3E}">
        <p14:creationId xmlns:p14="http://schemas.microsoft.com/office/powerpoint/2010/main" val="18925097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l" eaLnBrk="1" hangingPunct="1"/>
            <a:r>
              <a:rPr lang="en-US" altLang="en-US" sz="4000" b="1" dirty="0" smtClean="0">
                <a:solidFill>
                  <a:srgbClr val="F58466"/>
                </a:solidFill>
                <a:latin typeface="Goudy Old Style" pitchFamily="18" charset="0"/>
              </a:rPr>
              <a:t>HTN Initiative Monthly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Team Calls:  Schedule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16752161"/>
              </p:ext>
            </p:extLst>
          </p:nvPr>
        </p:nvGraphicFramePr>
        <p:xfrm>
          <a:off x="838200" y="1447800"/>
          <a:ext cx="7848600" cy="4837349"/>
        </p:xfrm>
        <a:graphic>
          <a:graphicData uri="http://schemas.openxmlformats.org/drawingml/2006/table">
            <a:tbl>
              <a:tblPr firstRow="1" bandRow="1">
                <a:tableStyleId>{3B4B98B0-60AC-42C2-AFA5-B58CD77FA1E5}</a:tableStyleId>
              </a:tblPr>
              <a:tblGrid>
                <a:gridCol w="3565637"/>
                <a:gridCol w="4282963"/>
              </a:tblGrid>
              <a:tr h="742275">
                <a:tc>
                  <a:txBody>
                    <a:bodyPr/>
                    <a:lstStyle/>
                    <a:p>
                      <a:pPr algn="ctr"/>
                      <a:r>
                        <a:rPr lang="en-US" sz="1800" dirty="0" smtClean="0"/>
                        <a:t>Call Date</a:t>
                      </a:r>
                      <a:endParaRPr lang="en-US" sz="1800" dirty="0"/>
                    </a:p>
                  </a:txBody>
                  <a:tcPr anchor="ctr"/>
                </a:tc>
                <a:tc>
                  <a:txBody>
                    <a:bodyPr/>
                    <a:lstStyle/>
                    <a:p>
                      <a:pPr algn="ctr"/>
                      <a:r>
                        <a:rPr lang="en-US" sz="1800" dirty="0" smtClean="0"/>
                        <a:t>Topic</a:t>
                      </a:r>
                      <a:endParaRPr lang="en-US" sz="1800" dirty="0"/>
                    </a:p>
                  </a:txBody>
                  <a:tcPr anchor="ctr"/>
                </a:tc>
              </a:tr>
              <a:tr h="742275">
                <a:tc>
                  <a:txBody>
                    <a:bodyPr/>
                    <a:lstStyle/>
                    <a:p>
                      <a:pPr algn="ctr"/>
                      <a:r>
                        <a:rPr lang="en-US" sz="1800" dirty="0" smtClean="0"/>
                        <a:t>June 27</a:t>
                      </a:r>
                    </a:p>
                    <a:p>
                      <a:pPr algn="ctr"/>
                      <a:r>
                        <a:rPr lang="en-US" sz="1800" dirty="0" smtClean="0"/>
                        <a:t>12:30</a:t>
                      </a:r>
                      <a:r>
                        <a:rPr lang="en-US" sz="1800" baseline="0" dirty="0" smtClean="0"/>
                        <a:t> – 2:30 pm</a:t>
                      </a:r>
                      <a:endParaRPr lang="en-US" sz="1800" dirty="0"/>
                    </a:p>
                  </a:txBody>
                  <a:tcPr anchor="ctr"/>
                </a:tc>
                <a:tc>
                  <a:txBody>
                    <a:bodyPr/>
                    <a:lstStyle/>
                    <a:p>
                      <a:r>
                        <a:rPr lang="en-US" sz="1800" dirty="0" smtClean="0"/>
                        <a:t>Readiness and Reporting - Bundle</a:t>
                      </a:r>
                      <a:r>
                        <a:rPr lang="en-US" sz="1800" baseline="0" dirty="0" smtClean="0"/>
                        <a:t> / Toolkit Overview AND </a:t>
                      </a:r>
                      <a:r>
                        <a:rPr lang="en-US" sz="1800" dirty="0" smtClean="0"/>
                        <a:t>Drills, Simulation, and Debriefs </a:t>
                      </a:r>
                      <a:endParaRPr lang="en-US" sz="1800" dirty="0"/>
                    </a:p>
                  </a:txBody>
                  <a:tcPr anchor="ctr"/>
                </a:tc>
              </a:tr>
              <a:tr h="953849">
                <a:tc>
                  <a:txBody>
                    <a:bodyPr/>
                    <a:lstStyle/>
                    <a:p>
                      <a:pPr algn="ctr"/>
                      <a:r>
                        <a:rPr lang="en-US" sz="1800" dirty="0" smtClean="0"/>
                        <a:t>July 25</a:t>
                      </a:r>
                    </a:p>
                    <a:p>
                      <a:pPr algn="ctr"/>
                      <a:r>
                        <a:rPr lang="en-US" sz="1800" dirty="0" smtClean="0"/>
                        <a:t>12:30</a:t>
                      </a:r>
                      <a:r>
                        <a:rPr lang="en-US" sz="1800" baseline="0" dirty="0" smtClean="0"/>
                        <a:t> – 1:30 pm</a:t>
                      </a:r>
                      <a:endParaRPr lang="en-US" sz="1800" dirty="0" smtClean="0"/>
                    </a:p>
                  </a:txBody>
                  <a:tcPr anchor="ctr"/>
                </a:tc>
                <a:tc>
                  <a:txBody>
                    <a:bodyPr/>
                    <a:lstStyle/>
                    <a:p>
                      <a:r>
                        <a:rPr lang="en-US" sz="1800" dirty="0" smtClean="0"/>
                        <a:t>Recognition - Accurate BP Measurement &amp; Diagnosis</a:t>
                      </a:r>
                      <a:endParaRPr lang="en-US" sz="1800" dirty="0"/>
                    </a:p>
                  </a:txBody>
                  <a:tcPr anchor="ctr"/>
                </a:tc>
              </a:tr>
              <a:tr h="742275">
                <a:tc>
                  <a:txBody>
                    <a:bodyPr/>
                    <a:lstStyle/>
                    <a:p>
                      <a:pPr algn="ctr"/>
                      <a:r>
                        <a:rPr lang="en-US" sz="1800" dirty="0" smtClean="0"/>
                        <a:t>August 22</a:t>
                      </a:r>
                    </a:p>
                    <a:p>
                      <a:pPr algn="ctr"/>
                      <a:r>
                        <a:rPr lang="en-US" sz="1800" dirty="0" smtClean="0"/>
                        <a:t>12:30</a:t>
                      </a:r>
                      <a:r>
                        <a:rPr lang="en-US" sz="1800" baseline="0" dirty="0" smtClean="0"/>
                        <a:t> – 1:30 pm</a:t>
                      </a:r>
                      <a:endParaRPr lang="en-US" sz="1800" dirty="0" smtClean="0"/>
                    </a:p>
                  </a:txBody>
                  <a:tcPr anchor="ctr"/>
                </a:tc>
                <a:tc>
                  <a:txBody>
                    <a:bodyPr/>
                    <a:lstStyle/>
                    <a:p>
                      <a:r>
                        <a:rPr lang="en-US" sz="1800" dirty="0" smtClean="0"/>
                        <a:t>Response - BP Medication and Treatment Algorithms </a:t>
                      </a:r>
                      <a:endParaRPr lang="en-US" sz="1800" dirty="0"/>
                    </a:p>
                  </a:txBody>
                  <a:tcPr anchor="ctr"/>
                </a:tc>
              </a:tr>
              <a:tr h="742275">
                <a:tc>
                  <a:txBody>
                    <a:bodyPr/>
                    <a:lstStyle/>
                    <a:p>
                      <a:pPr algn="ctr"/>
                      <a:r>
                        <a:rPr lang="en-US" sz="1800" dirty="0" smtClean="0"/>
                        <a:t>September 26</a:t>
                      </a:r>
                    </a:p>
                    <a:p>
                      <a:pPr algn="ctr"/>
                      <a:r>
                        <a:rPr lang="en-US" sz="1800" dirty="0" smtClean="0"/>
                        <a:t>12:30</a:t>
                      </a:r>
                      <a:r>
                        <a:rPr lang="en-US" sz="1800" baseline="0" dirty="0" smtClean="0"/>
                        <a:t> – 1:30 pm</a:t>
                      </a:r>
                      <a:endParaRPr lang="en-US" sz="1800" dirty="0" smtClean="0"/>
                    </a:p>
                  </a:txBody>
                  <a:tcPr anchor="ctr"/>
                </a:tc>
                <a:tc>
                  <a:txBody>
                    <a:bodyPr/>
                    <a:lstStyle/>
                    <a:p>
                      <a:r>
                        <a:rPr lang="en-US" sz="1800" dirty="0" smtClean="0"/>
                        <a:t>Response - Timing of Delivery</a:t>
                      </a:r>
                      <a:endParaRPr lang="en-US" sz="1800" dirty="0"/>
                    </a:p>
                  </a:txBody>
                  <a:tcPr anchor="ctr"/>
                </a:tc>
              </a:tr>
              <a:tr h="742275">
                <a:tc>
                  <a:txBody>
                    <a:bodyPr/>
                    <a:lstStyle/>
                    <a:p>
                      <a:pPr algn="ctr"/>
                      <a:r>
                        <a:rPr lang="en-US" sz="1800" dirty="0" smtClean="0"/>
                        <a:t>October 24</a:t>
                      </a:r>
                    </a:p>
                    <a:p>
                      <a:pPr algn="ctr"/>
                      <a:r>
                        <a:rPr lang="en-US" sz="1800" dirty="0" smtClean="0"/>
                        <a:t>12:30</a:t>
                      </a:r>
                      <a:r>
                        <a:rPr lang="en-US" sz="1800" baseline="0" dirty="0" smtClean="0"/>
                        <a:t> – 1:30 pm</a:t>
                      </a:r>
                      <a:endParaRPr lang="en-US" sz="1800" dirty="0" smtClean="0"/>
                    </a:p>
                  </a:txBody>
                  <a:tcPr anchor="ctr"/>
                </a:tc>
                <a:tc>
                  <a:txBody>
                    <a:bodyPr/>
                    <a:lstStyle/>
                    <a:p>
                      <a:r>
                        <a:rPr lang="en-US" sz="1800" dirty="0" smtClean="0"/>
                        <a:t>Response - Patient Education/Engagement and Postpartum Follow-up</a:t>
                      </a:r>
                      <a:endParaRPr lang="en-US" sz="1800" dirty="0"/>
                    </a:p>
                  </a:txBody>
                  <a:tcPr anchor="ctr"/>
                </a:tc>
              </a:tr>
            </a:tbl>
          </a:graphicData>
        </a:graphic>
      </p:graphicFrame>
    </p:spTree>
    <p:extLst>
      <p:ext uri="{BB962C8B-B14F-4D97-AF65-F5344CB8AC3E}">
        <p14:creationId xmlns:p14="http://schemas.microsoft.com/office/powerpoint/2010/main" val="5693167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Role of MD and CNM Providers</a:t>
            </a:r>
          </a:p>
        </p:txBody>
      </p:sp>
      <p:sp>
        <p:nvSpPr>
          <p:cNvPr id="3" name="Content Placeholder 2"/>
          <p:cNvSpPr>
            <a:spLocks noGrp="1"/>
          </p:cNvSpPr>
          <p:nvPr>
            <p:ph idx="1"/>
          </p:nvPr>
        </p:nvSpPr>
        <p:spPr/>
        <p:txBody>
          <a:bodyPr/>
          <a:lstStyle/>
          <a:p>
            <a:pPr>
              <a:buClr>
                <a:srgbClr val="F58466"/>
              </a:buClr>
            </a:pPr>
            <a:r>
              <a:rPr lang="en-US" dirty="0" smtClean="0"/>
              <a:t>If notified of severe range BP</a:t>
            </a:r>
          </a:p>
          <a:p>
            <a:pPr lvl="1">
              <a:buClr>
                <a:srgbClr val="004990"/>
              </a:buClr>
              <a:buFont typeface="Arial" pitchFamily="34" charset="0"/>
              <a:buChar char="•"/>
            </a:pPr>
            <a:r>
              <a:rPr lang="en-US" dirty="0" smtClean="0"/>
              <a:t>Follow ACOG treatment guidelines for IV therapy and BP reassessment and escalation of therapy</a:t>
            </a:r>
          </a:p>
          <a:p>
            <a:pPr lvl="1">
              <a:buClr>
                <a:srgbClr val="004990"/>
              </a:buClr>
              <a:buFont typeface="Arial" pitchFamily="34" charset="0"/>
              <a:buChar char="•"/>
            </a:pPr>
            <a:r>
              <a:rPr lang="en-US" dirty="0" smtClean="0"/>
              <a:t>Goal is therapy within 30-60 minutes of confirmed elevated BP</a:t>
            </a:r>
          </a:p>
          <a:p>
            <a:pPr lvl="1">
              <a:buClr>
                <a:srgbClr val="004990"/>
              </a:buClr>
              <a:buFont typeface="Arial" pitchFamily="34" charset="0"/>
              <a:buChar char="•"/>
            </a:pPr>
            <a:r>
              <a:rPr lang="en-US" dirty="0" smtClean="0"/>
              <a:t>Determine need for immediate evaluation</a:t>
            </a:r>
          </a:p>
          <a:p>
            <a:pPr lvl="1">
              <a:buClr>
                <a:srgbClr val="004990"/>
              </a:buClr>
              <a:buFont typeface="Arial" pitchFamily="34" charset="0"/>
              <a:buChar char="•"/>
            </a:pPr>
            <a:r>
              <a:rPr lang="en-US" dirty="0" smtClean="0"/>
              <a:t>Participate in Debrief with nurse (what went well, any barriers to reducing time to treatment)</a:t>
            </a:r>
            <a:endParaRPr lang="en-US" dirty="0"/>
          </a:p>
        </p:txBody>
      </p:sp>
    </p:spTree>
    <p:extLst>
      <p:ext uri="{BB962C8B-B14F-4D97-AF65-F5344CB8AC3E}">
        <p14:creationId xmlns:p14="http://schemas.microsoft.com/office/powerpoint/2010/main" val="22647673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Role of MD and CNM Providers</a:t>
            </a:r>
          </a:p>
        </p:txBody>
      </p:sp>
      <p:sp>
        <p:nvSpPr>
          <p:cNvPr id="3" name="Content Placeholder 2"/>
          <p:cNvSpPr>
            <a:spLocks noGrp="1"/>
          </p:cNvSpPr>
          <p:nvPr>
            <p:ph idx="1"/>
          </p:nvPr>
        </p:nvSpPr>
        <p:spPr/>
        <p:txBody>
          <a:bodyPr/>
          <a:lstStyle/>
          <a:p>
            <a:pPr>
              <a:buClr>
                <a:srgbClr val="F58466"/>
              </a:buClr>
            </a:pPr>
            <a:r>
              <a:rPr lang="en-US" dirty="0" smtClean="0"/>
              <a:t>Discharge Management</a:t>
            </a:r>
          </a:p>
          <a:p>
            <a:pPr lvl="1">
              <a:buClr>
                <a:srgbClr val="004990"/>
              </a:buClr>
              <a:buFont typeface="Arial" pitchFamily="34" charset="0"/>
              <a:buChar char="•"/>
            </a:pPr>
            <a:r>
              <a:rPr lang="en-US" dirty="0" smtClean="0"/>
              <a:t>All postpartum patients with gest HTN / preeclampsia need early postpartum follow up within 7-10 days to evaluate BP</a:t>
            </a:r>
          </a:p>
          <a:p>
            <a:pPr lvl="1">
              <a:buClr>
                <a:srgbClr val="004990"/>
              </a:buClr>
              <a:buFont typeface="Arial" pitchFamily="34" charset="0"/>
              <a:buChar char="•"/>
            </a:pPr>
            <a:r>
              <a:rPr lang="en-US" dirty="0" smtClean="0"/>
              <a:t>Standardize preeclampsia education for prenatal and postpartum patients</a:t>
            </a:r>
          </a:p>
        </p:txBody>
      </p:sp>
    </p:spTree>
    <p:extLst>
      <p:ext uri="{BB962C8B-B14F-4D97-AF65-F5344CB8AC3E}">
        <p14:creationId xmlns:p14="http://schemas.microsoft.com/office/powerpoint/2010/main" val="25621297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88</a:t>
            </a:fld>
            <a:endParaRPr lang="en-US">
              <a:solidFill>
                <a:prstClr val="white"/>
              </a:solidFill>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96850"/>
            <a:ext cx="8715375" cy="646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942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Additional </a:t>
            </a:r>
            <a:r>
              <a:rPr lang="en-US" sz="4000" b="1" dirty="0" smtClean="0">
                <a:solidFill>
                  <a:srgbClr val="F58466"/>
                </a:solidFill>
                <a:latin typeface="Goudy Old Style" pitchFamily="18" charset="0"/>
              </a:rPr>
              <a:t>Resources</a:t>
            </a:r>
            <a:endParaRPr lang="en-US" sz="4000" b="1" dirty="0">
              <a:solidFill>
                <a:srgbClr val="F58466"/>
              </a:solidFill>
              <a:latin typeface="Goudy Old Style" pitchFamily="18" charset="0"/>
            </a:endParaRPr>
          </a:p>
        </p:txBody>
      </p:sp>
      <p:sp>
        <p:nvSpPr>
          <p:cNvPr id="3" name="Text Placeholder 2"/>
          <p:cNvSpPr>
            <a:spLocks noGrp="1"/>
          </p:cNvSpPr>
          <p:nvPr>
            <p:ph idx="1"/>
          </p:nvPr>
        </p:nvSpPr>
        <p:spPr>
          <a:xfrm>
            <a:off x="457200" y="1417644"/>
            <a:ext cx="8229600" cy="4708525"/>
          </a:xfrm>
        </p:spPr>
        <p:txBody>
          <a:bodyPr>
            <a:normAutofit fontScale="62500" lnSpcReduction="20000"/>
          </a:bodyPr>
          <a:lstStyle/>
          <a:p>
            <a:pPr>
              <a:buClr>
                <a:srgbClr val="F58466"/>
              </a:buClr>
            </a:pPr>
            <a:r>
              <a:rPr lang="en-US" dirty="0">
                <a:sym typeface="Wingdings" panose="05000000000000000000" pitchFamily="2" charset="2"/>
              </a:rPr>
              <a:t>Preeclampsia Foundation tools and </a:t>
            </a:r>
            <a:r>
              <a:rPr lang="en-US" dirty="0" smtClean="0">
                <a:sym typeface="Wingdings" panose="05000000000000000000" pitchFamily="2" charset="2"/>
              </a:rPr>
              <a:t>materials</a:t>
            </a:r>
          </a:p>
          <a:p>
            <a:pPr lvl="1">
              <a:buClr>
                <a:srgbClr val="004990"/>
              </a:buClr>
              <a:buFont typeface="Arial" pitchFamily="34" charset="0"/>
              <a:buChar char="•"/>
            </a:pPr>
            <a:r>
              <a:rPr lang="en-US" sz="2800" dirty="0" smtClean="0">
                <a:sym typeface="Wingdings" panose="05000000000000000000" pitchFamily="2" charset="2"/>
                <a:hlinkClick r:id="rId3"/>
              </a:rPr>
              <a:t>www.preeclampsia.org</a:t>
            </a:r>
            <a:r>
              <a:rPr lang="en-US" dirty="0">
                <a:sym typeface="Wingdings" panose="05000000000000000000" pitchFamily="2" charset="2"/>
              </a:rPr>
              <a:t>	</a:t>
            </a:r>
          </a:p>
          <a:p>
            <a:pPr>
              <a:buClr>
                <a:srgbClr val="F58466"/>
              </a:buClr>
            </a:pPr>
            <a:endParaRPr lang="en-US" dirty="0">
              <a:sym typeface="Wingdings" panose="05000000000000000000" pitchFamily="2" charset="2"/>
            </a:endParaRPr>
          </a:p>
          <a:p>
            <a:pPr>
              <a:buClr>
                <a:srgbClr val="F58466"/>
              </a:buClr>
            </a:pPr>
            <a:r>
              <a:rPr lang="en-US" dirty="0" smtClean="0">
                <a:sym typeface="Wingdings" panose="05000000000000000000" pitchFamily="2" charset="2"/>
              </a:rPr>
              <a:t>California </a:t>
            </a:r>
            <a:r>
              <a:rPr lang="en-US" dirty="0">
                <a:sym typeface="Wingdings" panose="05000000000000000000" pitchFamily="2" charset="2"/>
              </a:rPr>
              <a:t>Maternal Quality Care </a:t>
            </a:r>
            <a:r>
              <a:rPr lang="en-US" dirty="0" smtClean="0">
                <a:sym typeface="Wingdings" panose="05000000000000000000" pitchFamily="2" charset="2"/>
              </a:rPr>
              <a:t>Collaborative</a:t>
            </a:r>
          </a:p>
          <a:p>
            <a:pPr lvl="1">
              <a:buClr>
                <a:srgbClr val="004990"/>
              </a:buClr>
              <a:buFont typeface="Arial" pitchFamily="34" charset="0"/>
              <a:buChar char="•"/>
            </a:pPr>
            <a:r>
              <a:rPr lang="en-US" dirty="0" smtClean="0">
                <a:sym typeface="Wingdings" panose="05000000000000000000" pitchFamily="2" charset="2"/>
                <a:hlinkClick r:id="rId4"/>
              </a:rPr>
              <a:t>www.CMQCC.org</a:t>
            </a:r>
            <a:endParaRPr lang="en-US" dirty="0">
              <a:sym typeface="Wingdings" panose="05000000000000000000" pitchFamily="2" charset="2"/>
            </a:endParaRPr>
          </a:p>
          <a:p>
            <a:pPr>
              <a:buClr>
                <a:srgbClr val="F58466"/>
              </a:buClr>
            </a:pPr>
            <a:endParaRPr lang="en-US" dirty="0">
              <a:sym typeface="Wingdings" panose="05000000000000000000" pitchFamily="2" charset="2"/>
            </a:endParaRPr>
          </a:p>
          <a:p>
            <a:pPr>
              <a:buClr>
                <a:srgbClr val="F58466"/>
              </a:buClr>
            </a:pPr>
            <a:r>
              <a:rPr lang="en-US" dirty="0" smtClean="0">
                <a:sym typeface="Wingdings" panose="05000000000000000000" pitchFamily="2" charset="2"/>
              </a:rPr>
              <a:t>Patient </a:t>
            </a:r>
            <a:r>
              <a:rPr lang="en-US" dirty="0">
                <a:sym typeface="Wingdings" panose="05000000000000000000" pitchFamily="2" charset="2"/>
              </a:rPr>
              <a:t>safety bundles and AIM program </a:t>
            </a:r>
            <a:r>
              <a:rPr lang="en-US" dirty="0" smtClean="0">
                <a:sym typeface="Wingdings" panose="05000000000000000000" pitchFamily="2" charset="2"/>
              </a:rPr>
              <a:t>information</a:t>
            </a:r>
          </a:p>
          <a:p>
            <a:pPr lvl="1">
              <a:buClr>
                <a:srgbClr val="004990"/>
              </a:buClr>
              <a:buFont typeface="Arial" pitchFamily="34" charset="0"/>
              <a:buChar char="•"/>
            </a:pPr>
            <a:r>
              <a:rPr lang="en-US" dirty="0" smtClean="0">
                <a:sym typeface="Wingdings" panose="05000000000000000000" pitchFamily="2" charset="2"/>
                <a:hlinkClick r:id="rId5"/>
              </a:rPr>
              <a:t>www.safehealthcareforeverywoman.org</a:t>
            </a:r>
            <a:endParaRPr lang="en-US" dirty="0" smtClean="0">
              <a:sym typeface="Wingdings" panose="05000000000000000000" pitchFamily="2" charset="2"/>
            </a:endParaRPr>
          </a:p>
          <a:p>
            <a:pPr marL="0" indent="0">
              <a:buClr>
                <a:srgbClr val="004990"/>
              </a:buClr>
              <a:buNone/>
            </a:pPr>
            <a:endParaRPr lang="en-US" dirty="0">
              <a:sym typeface="Wingdings" panose="05000000000000000000" pitchFamily="2" charset="2"/>
            </a:endParaRPr>
          </a:p>
          <a:p>
            <a:pPr eaLnBrk="1" hangingPunct="1">
              <a:buClr>
                <a:srgbClr val="F58466"/>
              </a:buClr>
              <a:buSzPct val="104000"/>
            </a:pPr>
            <a:r>
              <a:rPr lang="en-US" altLang="en-US" sz="3100" dirty="0">
                <a:ea typeface="ＭＳ Ｐゴシック" pitchFamily="34" charset="-128"/>
              </a:rPr>
              <a:t>ACOG DII (New York) Safe Motherhood Initiative </a:t>
            </a:r>
          </a:p>
          <a:p>
            <a:pPr lvl="1" eaLnBrk="1" hangingPunct="1">
              <a:buClr>
                <a:srgbClr val="004990"/>
              </a:buClr>
              <a:buSzPct val="104000"/>
              <a:buFont typeface="Arial" panose="020B0604020202020204" pitchFamily="34" charset="0"/>
              <a:buChar char="•"/>
            </a:pPr>
            <a:r>
              <a:rPr lang="en-US" altLang="en-US" sz="2900" dirty="0">
                <a:ea typeface="ＭＳ Ｐゴシック" pitchFamily="34" charset="-128"/>
                <a:hlinkClick r:id="rId6"/>
              </a:rPr>
              <a:t>https://</a:t>
            </a:r>
            <a:r>
              <a:rPr lang="en-US" altLang="en-US" sz="2900" dirty="0" smtClean="0">
                <a:ea typeface="ＭＳ Ｐゴシック" pitchFamily="34" charset="-128"/>
                <a:hlinkClick r:id="rId6"/>
              </a:rPr>
              <a:t>www.acog.org/About-ACOG/ACOG-Districts/District-II/Safe-Motherhood-Initiative</a:t>
            </a:r>
            <a:endParaRPr lang="en-US" altLang="en-US" sz="2900" dirty="0" smtClean="0">
              <a:ea typeface="ＭＳ Ｐゴシック" pitchFamily="34" charset="-128"/>
            </a:endParaRPr>
          </a:p>
          <a:p>
            <a:pPr eaLnBrk="1" hangingPunct="1">
              <a:buClr>
                <a:srgbClr val="004990"/>
              </a:buClr>
              <a:buSzPct val="104000"/>
            </a:pPr>
            <a:endParaRPr lang="en-US" dirty="0">
              <a:ea typeface="ＭＳ Ｐゴシック" pitchFamily="34" charset="-128"/>
              <a:sym typeface="Wingdings" panose="05000000000000000000" pitchFamily="2" charset="2"/>
            </a:endParaRPr>
          </a:p>
          <a:p>
            <a:pPr eaLnBrk="1" hangingPunct="1">
              <a:buClr>
                <a:srgbClr val="F58466"/>
              </a:buClr>
              <a:buSzPct val="104000"/>
            </a:pPr>
            <a:r>
              <a:rPr lang="en-US" sz="3000" dirty="0">
                <a:ea typeface="ＭＳ Ｐゴシック" pitchFamily="34" charset="-128"/>
                <a:sym typeface="Wingdings" panose="05000000000000000000" pitchFamily="2" charset="2"/>
              </a:rPr>
              <a:t>Illinois Perinatal Quality Collaborative (ILPQC)</a:t>
            </a:r>
          </a:p>
          <a:p>
            <a:pPr lvl="1" eaLnBrk="1" hangingPunct="1">
              <a:buClr>
                <a:srgbClr val="004990"/>
              </a:buClr>
              <a:buSzPct val="104000"/>
              <a:buFont typeface="Arial" panose="020B0604020202020204" pitchFamily="34" charset="0"/>
              <a:buChar char="•"/>
            </a:pPr>
            <a:r>
              <a:rPr lang="en-US" dirty="0" smtClean="0">
                <a:solidFill>
                  <a:schemeClr val="accent2">
                    <a:lumMod val="50000"/>
                  </a:schemeClr>
                </a:solidFill>
                <a:sym typeface="Wingdings" panose="05000000000000000000" pitchFamily="2" charset="2"/>
                <a:hlinkClick r:id="rId7"/>
              </a:rPr>
              <a:t>www.ilpqc.org</a:t>
            </a:r>
            <a:endParaRPr lang="en-US" dirty="0" smtClean="0">
              <a:solidFill>
                <a:schemeClr val="accent2">
                  <a:lumMod val="50000"/>
                </a:schemeClr>
              </a:solidFill>
              <a:sym typeface="Wingdings" panose="05000000000000000000" pitchFamily="2" charset="2"/>
            </a:endParaRPr>
          </a:p>
          <a:p>
            <a:pPr marL="457200" lvl="1" indent="0" eaLnBrk="1" hangingPunct="1">
              <a:buClr>
                <a:srgbClr val="004990"/>
              </a:buClr>
              <a:buSzPct val="104000"/>
              <a:buNone/>
            </a:pPr>
            <a:r>
              <a:rPr lang="en-US" dirty="0" smtClean="0">
                <a:solidFill>
                  <a:schemeClr val="accent2">
                    <a:lumMod val="50000"/>
                  </a:schemeClr>
                </a:solidFill>
                <a:sym typeface="Wingdings" panose="05000000000000000000" pitchFamily="2" charset="2"/>
              </a:rPr>
              <a:t>	</a:t>
            </a:r>
            <a:r>
              <a:rPr lang="en-US" dirty="0">
                <a:solidFill>
                  <a:schemeClr val="accent2">
                    <a:lumMod val="50000"/>
                  </a:schemeClr>
                </a:solidFill>
                <a:sym typeface="Wingdings" panose="05000000000000000000" pitchFamily="2" charset="2"/>
              </a:rPr>
              <a:t>					</a:t>
            </a:r>
            <a:endParaRPr lang="en-US" dirty="0">
              <a:sym typeface="Wingdings" panose="05000000000000000000" pitchFamily="2" charset="2"/>
            </a:endParaRPr>
          </a:p>
          <a:p>
            <a:pPr lvl="1"/>
            <a:endParaRPr lang="en-US" dirty="0">
              <a:sym typeface="Wingdings" panose="05000000000000000000" pitchFamily="2" charset="2"/>
            </a:endParaRPr>
          </a:p>
        </p:txBody>
      </p:sp>
    </p:spTree>
    <p:extLst>
      <p:ext uri="{BB962C8B-B14F-4D97-AF65-F5344CB8AC3E}">
        <p14:creationId xmlns:p14="http://schemas.microsoft.com/office/powerpoint/2010/main" val="2512818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077200" cy="914400"/>
          </a:xfrm>
        </p:spPr>
        <p:txBody>
          <a:bodyPr/>
          <a:lstStyle/>
          <a:p>
            <a:pPr algn="l"/>
            <a:r>
              <a:rPr lang="en-US" sz="4000" b="1" dirty="0" smtClean="0">
                <a:solidFill>
                  <a:srgbClr val="F58466"/>
                </a:solidFill>
                <a:latin typeface="Goudy Old Style" pitchFamily="18" charset="0"/>
                <a:cs typeface="Arial Black"/>
              </a:rPr>
              <a:t>Where are the gaps?</a:t>
            </a:r>
            <a:endParaRPr lang="en-US" sz="4000" b="1" dirty="0">
              <a:solidFill>
                <a:srgbClr val="F58466"/>
              </a:solidFill>
              <a:latin typeface="Goudy Old Style" pitchFamily="18" charset="0"/>
              <a:cs typeface="Arial Blac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4336700"/>
              </p:ext>
            </p:extLst>
          </p:nvPr>
        </p:nvGraphicFramePr>
        <p:xfrm>
          <a:off x="305520" y="1544488"/>
          <a:ext cx="8571780" cy="3420847"/>
        </p:xfrm>
        <a:graphic>
          <a:graphicData uri="http://schemas.openxmlformats.org/drawingml/2006/table">
            <a:tbl>
              <a:tblPr firstRow="1" bandRow="1">
                <a:tableStyleId>{284E427A-3D55-4303-BF80-6455036E1DE7}</a:tableStyleId>
              </a:tblPr>
              <a:tblGrid>
                <a:gridCol w="4342398"/>
                <a:gridCol w="2365951"/>
                <a:gridCol w="1863431"/>
              </a:tblGrid>
              <a:tr h="970128">
                <a:tc>
                  <a:txBody>
                    <a:bodyPr/>
                    <a:lstStyle/>
                    <a:p>
                      <a:pPr algn="ctr"/>
                      <a:r>
                        <a:rPr lang="en-US" sz="2000" b="1" dirty="0" smtClean="0">
                          <a:solidFill>
                            <a:srgbClr val="000000"/>
                          </a:solidFill>
                        </a:rPr>
                        <a:t>Contributing Factors to</a:t>
                      </a:r>
                      <a:r>
                        <a:rPr lang="en-US" sz="2000" b="1" baseline="0" dirty="0" smtClean="0">
                          <a:solidFill>
                            <a:srgbClr val="000000"/>
                          </a:solidFill>
                        </a:rPr>
                        <a:t> Maternal Death</a:t>
                      </a:r>
                      <a:endParaRPr lang="en-US" sz="2000" b="1" dirty="0" smtClean="0">
                        <a:solidFill>
                          <a:srgbClr val="000000"/>
                        </a:solidFill>
                      </a:endParaRPr>
                    </a:p>
                  </a:txBody>
                  <a:tcPr marT="45712" marB="45712">
                    <a:solidFill>
                      <a:srgbClr val="3BE5FF"/>
                    </a:solidFill>
                  </a:tcPr>
                </a:tc>
                <a:tc>
                  <a:txBody>
                    <a:bodyPr/>
                    <a:lstStyle/>
                    <a:p>
                      <a:pPr algn="ctr"/>
                      <a:r>
                        <a:rPr lang="en-US" sz="2000" b="1" dirty="0" smtClean="0">
                          <a:solidFill>
                            <a:srgbClr val="000000"/>
                          </a:solidFill>
                        </a:rPr>
                        <a:t>Preeclampsia</a:t>
                      </a:r>
                      <a:endParaRPr lang="en-US" sz="1800" b="1" dirty="0">
                        <a:solidFill>
                          <a:srgbClr val="000000"/>
                        </a:solidFill>
                      </a:endParaRPr>
                    </a:p>
                  </a:txBody>
                  <a:tcPr marT="45712" marB="45712" anchor="ctr">
                    <a:solidFill>
                      <a:srgbClr val="3BE5FF"/>
                    </a:solidFill>
                  </a:tcPr>
                </a:tc>
                <a:tc>
                  <a:txBody>
                    <a:bodyPr/>
                    <a:lstStyle/>
                    <a:p>
                      <a:pPr algn="ctr"/>
                      <a:r>
                        <a:rPr lang="en-US" sz="2000" b="1" dirty="0" smtClean="0">
                          <a:solidFill>
                            <a:srgbClr val="000000"/>
                          </a:solidFill>
                        </a:rPr>
                        <a:t>TOTAL</a:t>
                      </a:r>
                      <a:r>
                        <a:rPr lang="en-US" sz="1800" b="1" dirty="0" smtClean="0">
                          <a:solidFill>
                            <a:srgbClr val="000000"/>
                          </a:solidFill>
                        </a:rPr>
                        <a:t> </a:t>
                      </a:r>
                    </a:p>
                  </a:txBody>
                  <a:tcPr marT="45712" marB="45712" anchor="ctr">
                    <a:solidFill>
                      <a:srgbClr val="3BE5FF"/>
                    </a:solidFill>
                  </a:tcPr>
                </a:tc>
              </a:tr>
              <a:tr h="474227">
                <a:tc>
                  <a:txBody>
                    <a:bodyPr/>
                    <a:lstStyle/>
                    <a:p>
                      <a:r>
                        <a:rPr lang="en-US" sz="1800" b="1" i="1" dirty="0" smtClean="0">
                          <a:solidFill>
                            <a:srgbClr val="000000"/>
                          </a:solidFill>
                        </a:rPr>
                        <a:t>HEALTHCARE PROFESSIONALS</a:t>
                      </a:r>
                      <a:endParaRPr lang="en-US" sz="1800" b="1" i="1" dirty="0">
                        <a:solidFill>
                          <a:srgbClr val="000000"/>
                        </a:solidFill>
                      </a:endParaRPr>
                    </a:p>
                  </a:txBody>
                  <a:tcPr marT="45712" marB="45712">
                    <a:solidFill>
                      <a:srgbClr val="3BE5FF"/>
                    </a:solidFill>
                  </a:tcPr>
                </a:tc>
                <a:tc>
                  <a:txBody>
                    <a:bodyPr/>
                    <a:lstStyle/>
                    <a:p>
                      <a:r>
                        <a:rPr lang="en-US" sz="2000" b="1" dirty="0" smtClean="0">
                          <a:solidFill>
                            <a:srgbClr val="000000"/>
                          </a:solidFill>
                        </a:rPr>
                        <a:t> 96%</a:t>
                      </a:r>
                      <a:endParaRPr lang="en-US" sz="2000" b="1" dirty="0">
                        <a:solidFill>
                          <a:srgbClr val="000000"/>
                        </a:solidFill>
                      </a:endParaRPr>
                    </a:p>
                  </a:txBody>
                  <a:tcPr marT="45712" marB="45712">
                    <a:solidFill>
                      <a:srgbClr val="3BE5FF"/>
                    </a:solidFill>
                  </a:tcPr>
                </a:tc>
                <a:tc>
                  <a:txBody>
                    <a:bodyPr/>
                    <a:lstStyle/>
                    <a:p>
                      <a:r>
                        <a:rPr lang="en-US" sz="2000" b="1" dirty="0" smtClean="0">
                          <a:solidFill>
                            <a:srgbClr val="000000"/>
                          </a:solidFill>
                        </a:rPr>
                        <a:t>79%</a:t>
                      </a:r>
                      <a:endParaRPr lang="en-US" sz="2000" b="1" dirty="0">
                        <a:solidFill>
                          <a:srgbClr val="000000"/>
                        </a:solidFill>
                      </a:endParaRPr>
                    </a:p>
                  </a:txBody>
                  <a:tcPr marT="45712" marB="45712">
                    <a:solidFill>
                      <a:srgbClr val="3BE5FF"/>
                    </a:solidFill>
                  </a:tcPr>
                </a:tc>
              </a:tr>
              <a:tr h="514019">
                <a:tc>
                  <a:txBody>
                    <a:bodyPr/>
                    <a:lstStyle/>
                    <a:p>
                      <a:pPr lvl="1"/>
                      <a:r>
                        <a:rPr lang="en-US" sz="1800" b="1" dirty="0" smtClean="0">
                          <a:solidFill>
                            <a:srgbClr val="000000"/>
                          </a:solidFill>
                        </a:rPr>
                        <a:t>Delay in Diagnosis</a:t>
                      </a:r>
                      <a:endParaRPr lang="en-US" sz="1800" b="1" dirty="0">
                        <a:solidFill>
                          <a:srgbClr val="000000"/>
                        </a:solidFill>
                      </a:endParaRPr>
                    </a:p>
                  </a:txBody>
                  <a:tcPr marT="45712" marB="45712">
                    <a:solidFill>
                      <a:srgbClr val="FFFF00"/>
                    </a:solidFill>
                  </a:tcPr>
                </a:tc>
                <a:tc>
                  <a:txBody>
                    <a:bodyPr/>
                    <a:lstStyle/>
                    <a:p>
                      <a:pPr marL="457200" lvl="1" indent="-230188"/>
                      <a:r>
                        <a:rPr lang="en-US" sz="2000" b="1" i="1" dirty="0" smtClean="0">
                          <a:solidFill>
                            <a:srgbClr val="000000"/>
                          </a:solidFill>
                        </a:rPr>
                        <a:t>     92%  </a:t>
                      </a:r>
                      <a:r>
                        <a:rPr lang="en-US" sz="2400" b="1" i="1" dirty="0" smtClean="0">
                          <a:solidFill>
                            <a:srgbClr val="000000"/>
                          </a:solidFill>
                        </a:rPr>
                        <a:t>1.7x</a:t>
                      </a:r>
                      <a:r>
                        <a:rPr lang="en-US" sz="2400" b="1" i="1" baseline="0" dirty="0" smtClean="0">
                          <a:solidFill>
                            <a:srgbClr val="000000"/>
                          </a:solidFill>
                        </a:rPr>
                        <a:t> </a:t>
                      </a:r>
                      <a:r>
                        <a:rPr lang="en-US" sz="2000" b="1" i="1" baseline="0" dirty="0" smtClean="0">
                          <a:solidFill>
                            <a:srgbClr val="000000"/>
                          </a:solidFill>
                        </a:rPr>
                        <a:t> </a:t>
                      </a:r>
                      <a:endParaRPr lang="en-US" sz="2000" b="1" i="1" dirty="0">
                        <a:solidFill>
                          <a:srgbClr val="000000"/>
                        </a:solidFill>
                      </a:endParaRPr>
                    </a:p>
                  </a:txBody>
                  <a:tcPr marT="45712" marB="45712">
                    <a:solidFill>
                      <a:srgbClr val="FFFF00"/>
                    </a:solidFill>
                  </a:tcPr>
                </a:tc>
                <a:tc>
                  <a:txBody>
                    <a:bodyPr/>
                    <a:lstStyle/>
                    <a:p>
                      <a:pPr marL="515938" lvl="1" indent="-288925"/>
                      <a:r>
                        <a:rPr lang="en-US" sz="2000" b="1" dirty="0" smtClean="0">
                          <a:solidFill>
                            <a:srgbClr val="000000"/>
                          </a:solidFill>
                        </a:rPr>
                        <a:t>54% </a:t>
                      </a:r>
                      <a:endParaRPr lang="en-US" sz="2000" b="1" dirty="0">
                        <a:solidFill>
                          <a:srgbClr val="000000"/>
                        </a:solidFill>
                      </a:endParaRPr>
                    </a:p>
                  </a:txBody>
                  <a:tcPr marT="45712" marB="45712">
                    <a:solidFill>
                      <a:srgbClr val="FFFF00"/>
                    </a:solidFill>
                  </a:tcPr>
                </a:tc>
              </a:tr>
              <a:tr h="514019">
                <a:tc>
                  <a:txBody>
                    <a:bodyPr/>
                    <a:lstStyle/>
                    <a:p>
                      <a:pPr lvl="1"/>
                      <a:r>
                        <a:rPr lang="en-US" sz="1800" b="1" dirty="0" smtClean="0">
                          <a:solidFill>
                            <a:srgbClr val="000000"/>
                          </a:solidFill>
                        </a:rPr>
                        <a:t>Use of Ineffective Treatment</a:t>
                      </a:r>
                      <a:endParaRPr lang="en-US" sz="1800" b="1" dirty="0">
                        <a:solidFill>
                          <a:srgbClr val="000000"/>
                        </a:solidFill>
                      </a:endParaRPr>
                    </a:p>
                  </a:txBody>
                  <a:tcPr marT="45712" marB="45712">
                    <a:solidFill>
                      <a:srgbClr val="FFFF00"/>
                    </a:solidFill>
                  </a:tcPr>
                </a:tc>
                <a:tc>
                  <a:txBody>
                    <a:bodyPr/>
                    <a:lstStyle/>
                    <a:p>
                      <a:pPr marL="457200" lvl="1" indent="-230188"/>
                      <a:r>
                        <a:rPr lang="en-US" sz="2000" b="1" i="1" baseline="0" dirty="0" smtClean="0">
                          <a:solidFill>
                            <a:srgbClr val="000000"/>
                          </a:solidFill>
                        </a:rPr>
                        <a:t>     </a:t>
                      </a:r>
                      <a:r>
                        <a:rPr lang="en-US" sz="2000" b="1" i="1" dirty="0" smtClean="0">
                          <a:solidFill>
                            <a:srgbClr val="000000"/>
                          </a:solidFill>
                        </a:rPr>
                        <a:t>79%  </a:t>
                      </a:r>
                      <a:r>
                        <a:rPr lang="en-US" sz="2400" b="1" i="1" dirty="0" smtClean="0">
                          <a:solidFill>
                            <a:srgbClr val="000000"/>
                          </a:solidFill>
                        </a:rPr>
                        <a:t>1.6x</a:t>
                      </a:r>
                      <a:endParaRPr lang="en-US" sz="2400" b="1" i="1" dirty="0">
                        <a:solidFill>
                          <a:srgbClr val="000000"/>
                        </a:solidFill>
                      </a:endParaRPr>
                    </a:p>
                  </a:txBody>
                  <a:tcPr marT="45712" marB="45712">
                    <a:solidFill>
                      <a:srgbClr val="FFFF00"/>
                    </a:solidFill>
                  </a:tcPr>
                </a:tc>
                <a:tc>
                  <a:txBody>
                    <a:bodyPr/>
                    <a:lstStyle/>
                    <a:p>
                      <a:pPr marL="457200" lvl="1" indent="-230188"/>
                      <a:r>
                        <a:rPr lang="en-US" sz="2000" b="1" dirty="0" smtClean="0">
                          <a:solidFill>
                            <a:srgbClr val="000000"/>
                          </a:solidFill>
                        </a:rPr>
                        <a:t>42%</a:t>
                      </a:r>
                      <a:endParaRPr lang="en-US" sz="2000" b="1" dirty="0">
                        <a:solidFill>
                          <a:srgbClr val="000000"/>
                        </a:solidFill>
                      </a:endParaRPr>
                    </a:p>
                  </a:txBody>
                  <a:tcPr marT="45712" marB="45712">
                    <a:solidFill>
                      <a:srgbClr val="FFFF00"/>
                    </a:solidFill>
                  </a:tcPr>
                </a:tc>
              </a:tr>
              <a:tr h="474227">
                <a:tc>
                  <a:txBody>
                    <a:bodyPr/>
                    <a:lstStyle/>
                    <a:p>
                      <a:pPr lvl="1"/>
                      <a:r>
                        <a:rPr lang="en-US" sz="1800" b="1" dirty="0" smtClean="0">
                          <a:solidFill>
                            <a:srgbClr val="000000"/>
                          </a:solidFill>
                        </a:rPr>
                        <a:t>Misdiagnosis</a:t>
                      </a:r>
                      <a:endParaRPr lang="en-US" sz="1800" b="1" dirty="0">
                        <a:solidFill>
                          <a:srgbClr val="000000"/>
                        </a:solidFill>
                      </a:endParaRPr>
                    </a:p>
                  </a:txBody>
                  <a:tcPr marT="45712" marB="45712">
                    <a:solidFill>
                      <a:srgbClr val="FFFF00"/>
                    </a:solidFill>
                  </a:tcPr>
                </a:tc>
                <a:tc>
                  <a:txBody>
                    <a:bodyPr/>
                    <a:lstStyle/>
                    <a:p>
                      <a:pPr lvl="1"/>
                      <a:r>
                        <a:rPr lang="en-US" sz="2000" b="1" i="1" dirty="0" smtClean="0">
                          <a:solidFill>
                            <a:srgbClr val="000000"/>
                          </a:solidFill>
                        </a:rPr>
                        <a:t> 54%  </a:t>
                      </a:r>
                      <a:r>
                        <a:rPr lang="en-US" sz="2400" b="1" i="1" dirty="0" smtClean="0">
                          <a:solidFill>
                            <a:srgbClr val="000000"/>
                          </a:solidFill>
                        </a:rPr>
                        <a:t>1.7x</a:t>
                      </a:r>
                      <a:endParaRPr lang="en-US" sz="2400" b="1" i="1" dirty="0">
                        <a:solidFill>
                          <a:srgbClr val="000000"/>
                        </a:solidFill>
                      </a:endParaRPr>
                    </a:p>
                  </a:txBody>
                  <a:tcPr marT="45712" marB="45712">
                    <a:solidFill>
                      <a:srgbClr val="FFFF00"/>
                    </a:solidFill>
                  </a:tcPr>
                </a:tc>
                <a:tc>
                  <a:txBody>
                    <a:bodyPr/>
                    <a:lstStyle/>
                    <a:p>
                      <a:pPr marL="457200" lvl="1" indent="-230188"/>
                      <a:r>
                        <a:rPr lang="en-US" sz="2000" b="1" dirty="0" smtClean="0">
                          <a:solidFill>
                            <a:srgbClr val="000000"/>
                          </a:solidFill>
                        </a:rPr>
                        <a:t>31%</a:t>
                      </a:r>
                      <a:endParaRPr lang="en-US" sz="2000" b="1" dirty="0">
                        <a:solidFill>
                          <a:srgbClr val="000000"/>
                        </a:solidFill>
                      </a:endParaRPr>
                    </a:p>
                  </a:txBody>
                  <a:tcPr marT="45712" marB="45712">
                    <a:solidFill>
                      <a:srgbClr val="FFFF00"/>
                    </a:solidFill>
                  </a:tcPr>
                </a:tc>
              </a:tr>
              <a:tr h="474227">
                <a:tc>
                  <a:txBody>
                    <a:bodyPr/>
                    <a:lstStyle/>
                    <a:p>
                      <a:pPr lvl="0"/>
                      <a:r>
                        <a:rPr lang="en-US" sz="1800" b="1" dirty="0" smtClean="0">
                          <a:solidFill>
                            <a:srgbClr val="000000"/>
                          </a:solidFill>
                        </a:rPr>
                        <a:t>HEALTHCARE FACILITY</a:t>
                      </a:r>
                      <a:endParaRPr lang="en-US" sz="1800" b="1" dirty="0">
                        <a:solidFill>
                          <a:srgbClr val="000000"/>
                        </a:solidFill>
                      </a:endParaRPr>
                    </a:p>
                  </a:txBody>
                  <a:tcPr marT="45712" marB="45712">
                    <a:solidFill>
                      <a:srgbClr val="3BE5FF"/>
                    </a:solidFill>
                  </a:tcPr>
                </a:tc>
                <a:tc>
                  <a:txBody>
                    <a:bodyPr/>
                    <a:lstStyle/>
                    <a:p>
                      <a:pPr lvl="0"/>
                      <a:r>
                        <a:rPr lang="en-US" sz="1800" b="1" dirty="0" smtClean="0">
                          <a:solidFill>
                            <a:srgbClr val="000000"/>
                          </a:solidFill>
                        </a:rPr>
                        <a:t>    12</a:t>
                      </a:r>
                      <a:r>
                        <a:rPr lang="en-US" sz="1800" b="1" baseline="0" dirty="0" smtClean="0">
                          <a:solidFill>
                            <a:srgbClr val="000000"/>
                          </a:solidFill>
                        </a:rPr>
                        <a:t> (48%)</a:t>
                      </a:r>
                      <a:endParaRPr lang="en-US" sz="1800" b="1" dirty="0">
                        <a:solidFill>
                          <a:srgbClr val="000000"/>
                        </a:solidFill>
                      </a:endParaRPr>
                    </a:p>
                  </a:txBody>
                  <a:tcPr marT="45712" marB="45712">
                    <a:solidFill>
                      <a:srgbClr val="3BE5FF"/>
                    </a:solidFill>
                  </a:tcPr>
                </a:tc>
                <a:tc>
                  <a:txBody>
                    <a:bodyPr/>
                    <a:lstStyle/>
                    <a:p>
                      <a:pPr lvl="0"/>
                      <a:r>
                        <a:rPr lang="en-US" sz="1800" b="1" kern="1200" dirty="0" smtClean="0">
                          <a:solidFill>
                            <a:srgbClr val="000000"/>
                          </a:solidFill>
                          <a:effectLst/>
                        </a:rPr>
                        <a:t>72 (50%) </a:t>
                      </a:r>
                      <a:endParaRPr lang="en-US" sz="1800" b="1" dirty="0">
                        <a:solidFill>
                          <a:srgbClr val="000000"/>
                        </a:solidFill>
                      </a:endParaRPr>
                    </a:p>
                  </a:txBody>
                  <a:tcPr marT="45712" marB="45712">
                    <a:solidFill>
                      <a:srgbClr val="3BE5FF"/>
                    </a:solidFill>
                  </a:tcPr>
                </a:tc>
              </a:tr>
            </a:tbl>
          </a:graphicData>
        </a:graphic>
      </p:graphicFrame>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216315"/>
            <a:ext cx="1343982" cy="54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5"/>
          <p:cNvSpPr/>
          <p:nvPr/>
        </p:nvSpPr>
        <p:spPr>
          <a:xfrm>
            <a:off x="6483201" y="6396380"/>
            <a:ext cx="2400003" cy="369332"/>
          </a:xfrm>
          <a:prstGeom prst="rect">
            <a:avLst/>
          </a:prstGeom>
        </p:spPr>
        <p:txBody>
          <a:bodyPr wrap="none">
            <a:spAutoFit/>
          </a:bodyPr>
          <a:lstStyle/>
          <a:p>
            <a:pPr defTabSz="914400" eaLnBrk="0" hangingPunct="0"/>
            <a:r>
              <a:rPr lang="en-US" dirty="0">
                <a:solidFill>
                  <a:srgbClr val="000000"/>
                </a:solidFill>
                <a:latin typeface="Arial" charset="0"/>
                <a:ea typeface="ＭＳ Ｐゴシック" charset="0"/>
                <a:cs typeface="ＭＳ Ｐゴシック" charset="0"/>
              </a:rPr>
              <a:t>CA-PAMR 2002-2004</a:t>
            </a:r>
          </a:p>
        </p:txBody>
      </p:sp>
    </p:spTree>
    <p:extLst>
      <p:ext uri="{BB962C8B-B14F-4D97-AF65-F5344CB8AC3E}">
        <p14:creationId xmlns:p14="http://schemas.microsoft.com/office/powerpoint/2010/main" val="25415891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90</a:t>
            </a:fld>
            <a:endParaRPr lang="en-US">
              <a:solidFill>
                <a:prstClr val="white"/>
              </a:solidFill>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13" y="115888"/>
            <a:ext cx="886777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4908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xfrm>
            <a:off x="457200" y="0"/>
            <a:ext cx="8229600" cy="1143000"/>
          </a:xfrm>
        </p:spPr>
        <p:txBody>
          <a:bodyPr/>
          <a:lstStyle/>
          <a:p>
            <a:pPr algn="l"/>
            <a:r>
              <a:rPr lang="en-US" altLang="en-US" sz="4000" b="1" smtClean="0">
                <a:solidFill>
                  <a:srgbClr val="F58466"/>
                </a:solidFill>
                <a:latin typeface="Goudy Old Style" pitchFamily="18" charset="0"/>
              </a:rPr>
              <a:t>Contact</a:t>
            </a:r>
          </a:p>
        </p:txBody>
      </p:sp>
      <p:sp>
        <p:nvSpPr>
          <p:cNvPr id="6" name="Content Placeholder 5"/>
          <p:cNvSpPr>
            <a:spLocks noGrp="1"/>
          </p:cNvSpPr>
          <p:nvPr>
            <p:ph idx="1"/>
          </p:nvPr>
        </p:nvSpPr>
        <p:spPr>
          <a:xfrm>
            <a:off x="381000" y="914400"/>
            <a:ext cx="8229600" cy="4525963"/>
          </a:xfrm>
        </p:spPr>
        <p:txBody>
          <a:bodyPr/>
          <a:lstStyle/>
          <a:p>
            <a:pPr>
              <a:buClr>
                <a:srgbClr val="F58466"/>
              </a:buClr>
              <a:buFont typeface="Arial" panose="020B0604020202020204" pitchFamily="34" charset="0"/>
              <a:buChar char="•"/>
              <a:defRPr/>
            </a:pPr>
            <a:r>
              <a:rPr lang="en-US" sz="3600" dirty="0" smtClean="0">
                <a:ea typeface="MS PGothic" pitchFamily="34" charset="-128"/>
              </a:rPr>
              <a:t>Email  </a:t>
            </a:r>
            <a:r>
              <a:rPr lang="en-US" sz="3600" dirty="0" smtClean="0">
                <a:ea typeface="MS PGothic" pitchFamily="34" charset="-128"/>
                <a:hlinkClick r:id="rId2"/>
              </a:rPr>
              <a:t>info@ilpqc.org</a:t>
            </a:r>
            <a:endParaRPr lang="en-US" sz="3600" dirty="0" smtClean="0">
              <a:ea typeface="MS PGothic" pitchFamily="34" charset="-128"/>
            </a:endParaRPr>
          </a:p>
          <a:p>
            <a:pPr>
              <a:buClr>
                <a:srgbClr val="F58466"/>
              </a:buClr>
              <a:buFont typeface="Arial" panose="020B0604020202020204" pitchFamily="34" charset="0"/>
              <a:buChar char="•"/>
              <a:defRPr/>
            </a:pPr>
            <a:r>
              <a:rPr lang="en-US" sz="3600" dirty="0" smtClean="0">
                <a:ea typeface="MS PGothic" pitchFamily="34" charset="-128"/>
              </a:rPr>
              <a:t>Visit us at </a:t>
            </a:r>
            <a:r>
              <a:rPr lang="en-US" sz="3600" dirty="0" smtClean="0">
                <a:ea typeface="MS PGothic" pitchFamily="34" charset="-128"/>
                <a:hlinkClick r:id="rId3"/>
              </a:rPr>
              <a:t>www.ilpqc.org</a:t>
            </a:r>
            <a:endParaRPr lang="en-US" sz="3600" dirty="0" smtClean="0">
              <a:ea typeface="MS PGothic" pitchFamily="34" charset="-128"/>
            </a:endParaRPr>
          </a:p>
          <a:p>
            <a:pPr marL="0" indent="0">
              <a:buClr>
                <a:srgbClr val="F58466"/>
              </a:buClr>
              <a:buFont typeface="Arial" panose="020B0604020202020204" pitchFamily="34" charset="0"/>
              <a:buNone/>
              <a:defRPr/>
            </a:pPr>
            <a:endParaRPr lang="en-US" sz="3600" dirty="0">
              <a:ea typeface="MS PGothic" pitchFamily="34" charset="-128"/>
            </a:endParaRPr>
          </a:p>
        </p:txBody>
      </p:sp>
    </p:spTree>
    <p:extLst>
      <p:ext uri="{BB962C8B-B14F-4D97-AF65-F5344CB8AC3E}">
        <p14:creationId xmlns:p14="http://schemas.microsoft.com/office/powerpoint/2010/main" val="31382461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sponsor_slide.jpg"/>
          <p:cNvPicPr>
            <a:picLocks noChangeAspect="1"/>
          </p:cNvPicPr>
          <p:nvPr/>
        </p:nvPicPr>
        <p:blipFill>
          <a:blip r:embed="rId2" cstate="print"/>
          <a:srcRect/>
          <a:stretch>
            <a:fillRect/>
          </a:stretch>
        </p:blipFill>
        <p:spPr bwMode="auto">
          <a:xfrm>
            <a:off x="0" y="-76200"/>
            <a:ext cx="9144000" cy="6826250"/>
          </a:xfrm>
          <a:prstGeom prst="rect">
            <a:avLst/>
          </a:prstGeom>
          <a:noFill/>
          <a:ln w="9525">
            <a:noFill/>
            <a:miter lim="800000"/>
            <a:headEnd/>
            <a:tailEnd/>
          </a:ln>
        </p:spPr>
      </p:pic>
      <p:sp>
        <p:nvSpPr>
          <p:cNvPr id="2" name="TextBox 1"/>
          <p:cNvSpPr txBox="1"/>
          <p:nvPr/>
        </p:nvSpPr>
        <p:spPr>
          <a:xfrm>
            <a:off x="7467600" y="5911334"/>
            <a:ext cx="1295400" cy="461665"/>
          </a:xfrm>
          <a:prstGeom prst="rect">
            <a:avLst/>
          </a:prstGeom>
          <a:noFill/>
        </p:spPr>
        <p:txBody>
          <a:bodyPr wrap="square" rtlCol="0">
            <a:spAutoFit/>
          </a:bodyPr>
          <a:lstStyle/>
          <a:p>
            <a:pPr algn="ctr"/>
            <a:r>
              <a:rPr lang="en-US" sz="2400" dirty="0" smtClean="0"/>
              <a:t>IDPH</a:t>
            </a:r>
            <a:endParaRPr lang="en-US" sz="2400" dirty="0"/>
          </a:p>
        </p:txBody>
      </p:sp>
    </p:spTree>
    <p:extLst>
      <p:ext uri="{BB962C8B-B14F-4D97-AF65-F5344CB8AC3E}">
        <p14:creationId xmlns:p14="http://schemas.microsoft.com/office/powerpoint/2010/main" val="704795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57844</TotalTime>
  <Words>6544</Words>
  <Application>Microsoft Office PowerPoint</Application>
  <PresentationFormat>On-screen Show (4:3)</PresentationFormat>
  <Paragraphs>777</Paragraphs>
  <Slides>92</Slides>
  <Notes>43</Notes>
  <HiddenSlides>0</HiddenSlides>
  <MMClips>0</MMClips>
  <ScaleCrop>false</ScaleCrop>
  <HeadingPairs>
    <vt:vector size="4" baseType="variant">
      <vt:variant>
        <vt:lpstr>Theme</vt:lpstr>
      </vt:variant>
      <vt:variant>
        <vt:i4>3</vt:i4>
      </vt:variant>
      <vt:variant>
        <vt:lpstr>Slide Titles</vt:lpstr>
      </vt:variant>
      <vt:variant>
        <vt:i4>92</vt:i4>
      </vt:variant>
    </vt:vector>
  </HeadingPairs>
  <TitlesOfParts>
    <vt:vector size="95" baseType="lpstr">
      <vt:lpstr>Office Theme</vt:lpstr>
      <vt:lpstr>4_Office Theme</vt:lpstr>
      <vt:lpstr>6_Office Theme</vt:lpstr>
      <vt:lpstr>Illinois Maternal Hypertension Initiative Comprehensive Slide Set</vt:lpstr>
      <vt:lpstr>Acknowledgments </vt:lpstr>
      <vt:lpstr>Background</vt:lpstr>
      <vt:lpstr>Maternal Mortality</vt:lpstr>
      <vt:lpstr>Prevalence – ACOG 2013</vt:lpstr>
      <vt:lpstr>Maternal Morbidity</vt:lpstr>
      <vt:lpstr>Maternal Morbidity: Disparities in Illinois</vt:lpstr>
      <vt:lpstr>PowerPoint Presentation</vt:lpstr>
      <vt:lpstr>Where are the gaps?</vt:lpstr>
      <vt:lpstr>Where are the gaps?</vt:lpstr>
      <vt:lpstr>ILPQC Maternal  Hypertension Initiative</vt:lpstr>
      <vt:lpstr>What are we trying to  accomplish?</vt:lpstr>
      <vt:lpstr>Key Clinical Pearl: 160/110 vs. 160/105</vt:lpstr>
      <vt:lpstr>PowerPoint Presentation</vt:lpstr>
      <vt:lpstr>ILPQC HTN Initiative  Goal &amp; Measures</vt:lpstr>
      <vt:lpstr>Opportunities for Quality Improvement</vt:lpstr>
      <vt:lpstr>Where to start?</vt:lpstr>
      <vt:lpstr>Implementation of  AIM Hypertension Bundle</vt:lpstr>
      <vt:lpstr>PowerPoint Presentation</vt:lpstr>
      <vt:lpstr>Readiness at Your Hospital</vt:lpstr>
      <vt:lpstr>Updated Terminology and New Standards for Diagnostic Criteria</vt:lpstr>
      <vt:lpstr>ACOG Executive Summary on Hypertension In Pregnancy, Nov 2013 </vt:lpstr>
      <vt:lpstr>PowerPoint Presentation</vt:lpstr>
      <vt:lpstr>Terminology</vt:lpstr>
      <vt:lpstr>Proteinuria</vt:lpstr>
      <vt:lpstr>Delivery Management</vt:lpstr>
      <vt:lpstr>Postpartum Attention</vt:lpstr>
      <vt:lpstr>Updated Classification of Hypertension in Pregnancy</vt:lpstr>
      <vt:lpstr>Updated Classification of  Hypertension in Pregnancy</vt:lpstr>
      <vt:lpstr>Updated Classification of  Hypertension in Pregnancy</vt:lpstr>
      <vt:lpstr>Hospital Protocols,  Algorithms, Order sets</vt:lpstr>
      <vt:lpstr>PowerPoint Presentation</vt:lpstr>
      <vt:lpstr>PowerPoint Presentation</vt:lpstr>
      <vt:lpstr>PowerPoint Presentation</vt:lpstr>
      <vt:lpstr>PowerPoint Presentation</vt:lpstr>
      <vt:lpstr>Importance of  Obtaining Accurate  Blood Pressure</vt:lpstr>
      <vt:lpstr>Clinical Pearls</vt:lpstr>
      <vt:lpstr>Appropriate Preeclampsia Evaluation</vt:lpstr>
      <vt:lpstr>Key Clinical Pearl</vt:lpstr>
      <vt:lpstr>Laboratory Evaluation of Preeclampsia</vt:lpstr>
      <vt:lpstr>Diagnosis Criteria for  Preeclampsia</vt:lpstr>
      <vt:lpstr>Diagnosis of Preeclampsia with  Severe Features</vt:lpstr>
      <vt:lpstr>Preeclampsia Early Recognition Tool</vt:lpstr>
      <vt:lpstr>Clinical Signs to Watch for:</vt:lpstr>
      <vt:lpstr>Timing of Delivery  Hypertension in Pregnancy</vt:lpstr>
      <vt:lpstr>Preeclamptic Balancing Act</vt:lpstr>
      <vt:lpstr>When to Deliver</vt:lpstr>
      <vt:lpstr>Key Clinical Pearl</vt:lpstr>
      <vt:lpstr>PowerPoint Presentation</vt:lpstr>
      <vt:lpstr>PowerPoint Presentation</vt:lpstr>
      <vt:lpstr>Indications for Delivery</vt:lpstr>
      <vt:lpstr>PowerPoint Presentation</vt:lpstr>
      <vt:lpstr>Key Clinical Pearl</vt:lpstr>
      <vt:lpstr>PowerPoint Presentation</vt:lpstr>
      <vt:lpstr>PowerPoint Presentation</vt:lpstr>
      <vt:lpstr>Hypertensive Medication  Administration Oral versus IV</vt:lpstr>
      <vt:lpstr>Hypertensive Medication Administration: Oral v. IV</vt:lpstr>
      <vt:lpstr>Severe Hypertension Treatment Algorithm </vt:lpstr>
      <vt:lpstr>Key Clinical Pearl</vt:lpstr>
      <vt:lpstr>Magnesium Sulfate &amp; Nifedipine</vt:lpstr>
      <vt:lpstr>ACOG protocol Standing Order (Labetalol)</vt:lpstr>
      <vt:lpstr>ACOG protocol Standing Order (Hydralazine)</vt:lpstr>
      <vt:lpstr>ACOG protocol Standing Order (Oral Nifedipine)</vt:lpstr>
      <vt:lpstr>ACOG Sample Order Sets</vt:lpstr>
      <vt:lpstr>PowerPoint Presentation</vt:lpstr>
      <vt:lpstr>Late Postpartum Eclampsia</vt:lpstr>
      <vt:lpstr>Patient Discharge / Education</vt:lpstr>
      <vt:lpstr>Materials for Prenatal &amp;  Postpartum Patient Education</vt:lpstr>
      <vt:lpstr>PowerPoint Presentation</vt:lpstr>
      <vt:lpstr>         </vt:lpstr>
      <vt:lpstr>         </vt:lpstr>
      <vt:lpstr>PowerPoint Presentation</vt:lpstr>
      <vt:lpstr>PowerPoint Presentation</vt:lpstr>
      <vt:lpstr>PowerPoint Presentation</vt:lpstr>
      <vt:lpstr>Postpartum patients presenting to the ED with hypertension, preeclampsia or eclampsia should either be assessed by or admitted to an obstetrical service  Systems should be in place to screen all women for pregnancy AND postpartum status in the ER and for severe range BP </vt:lpstr>
      <vt:lpstr>Timely Response Matters!</vt:lpstr>
      <vt:lpstr>PowerPoint Presentation</vt:lpstr>
      <vt:lpstr>         </vt:lpstr>
      <vt:lpstr>ILPQC HTN Initiative  Goal &amp; Measures</vt:lpstr>
      <vt:lpstr>What data will teams use to  track progress?</vt:lpstr>
      <vt:lpstr>IL Maternal Hypertension: Data Form</vt:lpstr>
      <vt:lpstr>Key components for success</vt:lpstr>
      <vt:lpstr>PowerPoint Presentation</vt:lpstr>
      <vt:lpstr>PowerPoint Presentation</vt:lpstr>
      <vt:lpstr>HTN Initiative Monthly  Team Calls:  Schedule</vt:lpstr>
      <vt:lpstr>Role of MD and CNM Providers</vt:lpstr>
      <vt:lpstr>Role of MD and CNM Providers</vt:lpstr>
      <vt:lpstr>PowerPoint Presentation</vt:lpstr>
      <vt:lpstr>Additional Resources</vt:lpstr>
      <vt:lpstr>PowerPoint Presentation</vt:lpstr>
      <vt:lpstr>Contact</vt:lpstr>
      <vt:lpstr>PowerPoint Presentation</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Katelynne Finnegan</cp:lastModifiedBy>
  <cp:revision>1236</cp:revision>
  <cp:lastPrinted>2016-05-12T13:24:57Z</cp:lastPrinted>
  <dcterms:created xsi:type="dcterms:W3CDTF">2013-06-07T18:46:59Z</dcterms:created>
  <dcterms:modified xsi:type="dcterms:W3CDTF">2016-09-02T15:38:14Z</dcterms:modified>
</cp:coreProperties>
</file>