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3CFC2-28CB-4E15-836D-6111DE75C31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B8BD-953C-4942-BC74-385CCDF02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7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3A3549-1760-BC4E-A745-18BD11A301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4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1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3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8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5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3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7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9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7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9564-1195-4936-AB29-EBFD908D6D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021B-25B3-4D7A-BCEB-D743FFB9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2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47B40793-F24E-B342-BBD0-DC50E1246625}"/>
              </a:ext>
            </a:extLst>
          </p:cNvPr>
          <p:cNvSpPr/>
          <p:nvPr/>
        </p:nvSpPr>
        <p:spPr>
          <a:xfrm>
            <a:off x="1571771" y="3255285"/>
            <a:ext cx="1174199" cy="453683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Were ACOG/SMFM criteria met?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0A31F-B4EA-2548-8E84-B404FA27DCF2}"/>
              </a:ext>
            </a:extLst>
          </p:cNvPr>
          <p:cNvSpPr/>
          <p:nvPr/>
        </p:nvSpPr>
        <p:spPr>
          <a:xfrm>
            <a:off x="2880088" y="1897559"/>
            <a:ext cx="1165652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Patient is &lt;6 cm dilated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D0161-AC08-0948-90F6-E253AE251F9E}"/>
              </a:ext>
            </a:extLst>
          </p:cNvPr>
          <p:cNvSpPr/>
          <p:nvPr/>
        </p:nvSpPr>
        <p:spPr>
          <a:xfrm>
            <a:off x="2883185" y="3299956"/>
            <a:ext cx="1165652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</a:rPr>
              <a:t>Patient is ≥6 cm dilated</a:t>
            </a:r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7A565F48-8F47-8B4A-88DC-0B2D60B27A19}"/>
              </a:ext>
            </a:extLst>
          </p:cNvPr>
          <p:cNvSpPr/>
          <p:nvPr/>
        </p:nvSpPr>
        <p:spPr>
          <a:xfrm>
            <a:off x="4504498" y="2754731"/>
            <a:ext cx="1841535" cy="1294151"/>
          </a:xfrm>
          <a:prstGeom prst="diamond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>
                <a:solidFill>
                  <a:prstClr val="black"/>
                </a:solidFill>
                <a:latin typeface="Calibri"/>
              </a:rPr>
              <a:t>Was there at least 4h with adequate uterine activity or at least 6h with inadequate uterine activity and with oxytocin?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802ED0E-FC24-D347-B304-AE5FDC6F391A}"/>
              </a:ext>
            </a:extLst>
          </p:cNvPr>
          <p:cNvSpPr/>
          <p:nvPr/>
        </p:nvSpPr>
        <p:spPr>
          <a:xfrm>
            <a:off x="9685399" y="3165118"/>
            <a:ext cx="930884" cy="453683"/>
          </a:xfrm>
          <a:prstGeom prst="roundRect">
            <a:avLst>
              <a:gd name="adj" fmla="val 2197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ACOG/SMFM criteria met</a:t>
            </a: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F146E992-5685-4E47-ACC4-33B3167003C1}"/>
              </a:ext>
            </a:extLst>
          </p:cNvPr>
          <p:cNvSpPr/>
          <p:nvPr/>
        </p:nvSpPr>
        <p:spPr>
          <a:xfrm>
            <a:off x="4504498" y="4627634"/>
            <a:ext cx="1841535" cy="1294150"/>
          </a:xfrm>
          <a:prstGeom prst="diamond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Calibri"/>
              </a:rPr>
              <a:t>Was there 3h or more of active pushing (4h with epidural)?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831CFB5-C21D-3D4C-84DD-2E16FACA852B}"/>
              </a:ext>
            </a:extLst>
          </p:cNvPr>
          <p:cNvSpPr/>
          <p:nvPr/>
        </p:nvSpPr>
        <p:spPr>
          <a:xfrm>
            <a:off x="6698645" y="4122727"/>
            <a:ext cx="988603" cy="321791"/>
          </a:xfrm>
          <a:prstGeom prst="roundRect">
            <a:avLst>
              <a:gd name="adj" fmla="val 21971"/>
            </a:avLst>
          </a:prstGeom>
          <a:solidFill>
            <a:srgbClr val="FFABA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Criteria not met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1722D33-98A9-C443-9C7C-E217C559DDD8}"/>
              </a:ext>
            </a:extLst>
          </p:cNvPr>
          <p:cNvCxnSpPr>
            <a:cxnSpLocks/>
            <a:stCxn id="12" idx="0"/>
            <a:endCxn id="13" idx="1"/>
          </p:cNvCxnSpPr>
          <p:nvPr/>
        </p:nvCxnSpPr>
        <p:spPr>
          <a:xfrm flipV="1">
            <a:off x="2158870" y="2078714"/>
            <a:ext cx="721218" cy="117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C6E5C9-1E1B-ED4A-AF9C-455DC15B9D0A}"/>
              </a:ext>
            </a:extLst>
          </p:cNvPr>
          <p:cNvCxnSpPr>
            <a:cxnSpLocks/>
            <a:stCxn id="12" idx="3"/>
            <a:endCxn id="14" idx="1"/>
          </p:cNvCxnSpPr>
          <p:nvPr/>
        </p:nvCxnSpPr>
        <p:spPr>
          <a:xfrm flipV="1">
            <a:off x="2745969" y="3481110"/>
            <a:ext cx="137216" cy="1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9C1A4AD-6C25-7E4F-9082-F84EC2D0AF4C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6346033" y="3391960"/>
            <a:ext cx="3339367" cy="9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713D8BB-86A0-EA46-B383-104506A85AB3}"/>
              </a:ext>
            </a:extLst>
          </p:cNvPr>
          <p:cNvSpPr txBox="1"/>
          <p:nvPr/>
        </p:nvSpPr>
        <p:spPr>
          <a:xfrm>
            <a:off x="4874064" y="4022869"/>
            <a:ext cx="41420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5F68BE7-3667-D240-9B6B-474875CD2803}"/>
              </a:ext>
            </a:extLst>
          </p:cNvPr>
          <p:cNvSpPr txBox="1"/>
          <p:nvPr/>
        </p:nvSpPr>
        <p:spPr>
          <a:xfrm>
            <a:off x="7548445" y="3199854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77F2656-DC87-074F-B18F-0131491A19D1}"/>
              </a:ext>
            </a:extLst>
          </p:cNvPr>
          <p:cNvSpPr txBox="1"/>
          <p:nvPr/>
        </p:nvSpPr>
        <p:spPr>
          <a:xfrm>
            <a:off x="4876412" y="4443723"/>
            <a:ext cx="41185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8AAA4FC-24F0-E14B-BE5E-716448F09D1B}"/>
              </a:ext>
            </a:extLst>
          </p:cNvPr>
          <p:cNvSpPr/>
          <p:nvPr/>
        </p:nvSpPr>
        <p:spPr>
          <a:xfrm>
            <a:off x="2868793" y="5093310"/>
            <a:ext cx="1165652" cy="3623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Patient is completely dilated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0254E01-DB48-8D49-8B49-303B1A8BB920}"/>
              </a:ext>
            </a:extLst>
          </p:cNvPr>
          <p:cNvCxnSpPr>
            <a:cxnSpLocks/>
            <a:stCxn id="12" idx="2"/>
            <a:endCxn id="59" idx="1"/>
          </p:cNvCxnSpPr>
          <p:nvPr/>
        </p:nvCxnSpPr>
        <p:spPr>
          <a:xfrm>
            <a:off x="2158871" y="3708968"/>
            <a:ext cx="709923" cy="1565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5DE32C45-1F7C-BC4B-B25E-D6621F282341}"/>
              </a:ext>
            </a:extLst>
          </p:cNvPr>
          <p:cNvSpPr txBox="1"/>
          <p:nvPr/>
        </p:nvSpPr>
        <p:spPr>
          <a:xfrm>
            <a:off x="7548445" y="5093310"/>
            <a:ext cx="3951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7831CFB5-C21D-3D4C-84DD-2E16FACA852B}"/>
              </a:ext>
            </a:extLst>
          </p:cNvPr>
          <p:cNvSpPr/>
          <p:nvPr/>
        </p:nvSpPr>
        <p:spPr>
          <a:xfrm>
            <a:off x="6594265" y="1921617"/>
            <a:ext cx="988603" cy="321791"/>
          </a:xfrm>
          <a:prstGeom prst="roundRect">
            <a:avLst>
              <a:gd name="adj" fmla="val 21971"/>
            </a:avLst>
          </a:prstGeom>
          <a:solidFill>
            <a:srgbClr val="FFABA4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75" dirty="0">
                <a:solidFill>
                  <a:prstClr val="black"/>
                </a:solidFill>
                <a:latin typeface="Calibri"/>
              </a:rPr>
              <a:t>Criteria not met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9E9D67F-A1CA-B84F-978F-F512D03217DB}"/>
              </a:ext>
            </a:extLst>
          </p:cNvPr>
          <p:cNvCxnSpPr>
            <a:cxnSpLocks/>
            <a:stCxn id="13" idx="3"/>
            <a:endCxn id="29" idx="1"/>
          </p:cNvCxnSpPr>
          <p:nvPr/>
        </p:nvCxnSpPr>
        <p:spPr>
          <a:xfrm>
            <a:off x="4045740" y="2078714"/>
            <a:ext cx="2548524" cy="3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BB6A414B-5BDA-5A43-ACEA-12F9052B754E}"/>
              </a:ext>
            </a:extLst>
          </p:cNvPr>
          <p:cNvSpPr txBox="1">
            <a:spLocks/>
          </p:cNvSpPr>
          <p:nvPr/>
        </p:nvSpPr>
        <p:spPr>
          <a:xfrm>
            <a:off x="1757435" y="231100"/>
            <a:ext cx="8120856" cy="44513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685783" eaLnBrk="1" hangingPunct="1">
              <a:defRPr/>
            </a:pP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PVB Process Flow </a:t>
            </a:r>
            <a:r>
              <a:rPr lang="en-US" altLang="en-US" sz="3200" b="1" dirty="0">
                <a:solidFill>
                  <a:srgbClr val="F58466"/>
                </a:solidFill>
                <a:latin typeface="Goudy Old Style" pitchFamily="18" charset="0"/>
              </a:rPr>
              <a:t>ACOG/SMFM Criteria: </a:t>
            </a: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Goudy Old Style" pitchFamily="18" charset="0"/>
              </a:rPr>
              <a:t>Labor Dystocia/ Failure to Progress </a:t>
            </a:r>
            <a:endParaRPr lang="en-US" altLang="en-US" sz="3200" b="1" dirty="0">
              <a:solidFill>
                <a:schemeClr val="accent5">
                  <a:lumMod val="75000"/>
                </a:schemeClr>
              </a:solidFill>
              <a:latin typeface="Goudy Old Style" pitchFamily="18" charset="0"/>
            </a:endParaRPr>
          </a:p>
        </p:txBody>
      </p:sp>
      <p:cxnSp>
        <p:nvCxnSpPr>
          <p:cNvPr id="11" name="Elbow Connector 10"/>
          <p:cNvCxnSpPr>
            <a:stCxn id="17" idx="3"/>
            <a:endCxn id="16" idx="2"/>
          </p:cNvCxnSpPr>
          <p:nvPr/>
        </p:nvCxnSpPr>
        <p:spPr>
          <a:xfrm flipV="1">
            <a:off x="6346033" y="3618801"/>
            <a:ext cx="3804809" cy="1655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9" idx="3"/>
            <a:endCxn id="17" idx="1"/>
          </p:cNvCxnSpPr>
          <p:nvPr/>
        </p:nvCxnSpPr>
        <p:spPr>
          <a:xfrm>
            <a:off x="4034445" y="5274465"/>
            <a:ext cx="470052" cy="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5" idx="2"/>
          </p:cNvCxnSpPr>
          <p:nvPr/>
        </p:nvCxnSpPr>
        <p:spPr>
          <a:xfrm rot="16200000" flipH="1">
            <a:off x="5975736" y="3498410"/>
            <a:ext cx="131492" cy="12324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7" idx="0"/>
          </p:cNvCxnSpPr>
          <p:nvPr/>
        </p:nvCxnSpPr>
        <p:spPr>
          <a:xfrm rot="5400000" flipH="1" flipV="1">
            <a:off x="5938370" y="3910325"/>
            <a:ext cx="204207" cy="12304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5" idx="1"/>
          </p:cNvCxnSpPr>
          <p:nvPr/>
        </p:nvCxnSpPr>
        <p:spPr>
          <a:xfrm>
            <a:off x="4062485" y="3398294"/>
            <a:ext cx="442013" cy="3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1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85699" y="5382740"/>
            <a:ext cx="2633345" cy="117030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550179" y="6542129"/>
            <a:ext cx="14083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9.2020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94263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Goudy Old Style</vt:lpstr>
      <vt:lpstr>Office Theme</vt:lpstr>
      <vt:lpstr>PowerPoint Presentation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Ieshia Johnson</dc:creator>
  <cp:lastModifiedBy>Ieshia Johnson</cp:lastModifiedBy>
  <cp:revision>1</cp:revision>
  <dcterms:created xsi:type="dcterms:W3CDTF">2020-09-11T15:26:12Z</dcterms:created>
  <dcterms:modified xsi:type="dcterms:W3CDTF">2020-09-11T15:27:04Z</dcterms:modified>
</cp:coreProperties>
</file>