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4B0DAC-B0F2-452C-B566-DE927637D136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0C935B-BADD-48DC-9667-216BCE562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426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3A3549-1760-BC4E-A745-18BD11A301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423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858F9-3B50-4732-82AD-FB2B97DDF65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51444-A828-474B-BF1C-BD078584F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033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858F9-3B50-4732-82AD-FB2B97DDF65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51444-A828-474B-BF1C-BD078584F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303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858F9-3B50-4732-82AD-FB2B97DDF65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51444-A828-474B-BF1C-BD078584F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571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858F9-3B50-4732-82AD-FB2B97DDF65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51444-A828-474B-BF1C-BD078584F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594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858F9-3B50-4732-82AD-FB2B97DDF65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51444-A828-474B-BF1C-BD078584F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08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858F9-3B50-4732-82AD-FB2B97DDF65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51444-A828-474B-BF1C-BD078584F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2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858F9-3B50-4732-82AD-FB2B97DDF65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51444-A828-474B-BF1C-BD078584F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051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858F9-3B50-4732-82AD-FB2B97DDF65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51444-A828-474B-BF1C-BD078584F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180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858F9-3B50-4732-82AD-FB2B97DDF65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51444-A828-474B-BF1C-BD078584F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592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858F9-3B50-4732-82AD-FB2B97DDF65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51444-A828-474B-BF1C-BD078584F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213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858F9-3B50-4732-82AD-FB2B97DDF65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51444-A828-474B-BF1C-BD078584F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158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858F9-3B50-4732-82AD-FB2B97DDF65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51444-A828-474B-BF1C-BD078584F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207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7D65A6C7-C90B-AA4B-A0FA-54ED9BD46A8D}"/>
              </a:ext>
            </a:extLst>
          </p:cNvPr>
          <p:cNvSpPr/>
          <p:nvPr/>
        </p:nvSpPr>
        <p:spPr>
          <a:xfrm>
            <a:off x="3026037" y="1685370"/>
            <a:ext cx="1180501" cy="36230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75" dirty="0">
                <a:solidFill>
                  <a:prstClr val="black"/>
                </a:solidFill>
                <a:latin typeface="Calibri"/>
              </a:rPr>
              <a:t>Patient is &lt;6 cm dilated</a:t>
            </a:r>
          </a:p>
        </p:txBody>
      </p:sp>
      <p:sp>
        <p:nvSpPr>
          <p:cNvPr id="24" name="Diamond 23">
            <a:extLst>
              <a:ext uri="{FF2B5EF4-FFF2-40B4-BE49-F238E27FC236}">
                <a16:creationId xmlns:a16="http://schemas.microsoft.com/office/drawing/2014/main" id="{6471A340-7A2E-DD42-BE23-F202860C5FC4}"/>
              </a:ext>
            </a:extLst>
          </p:cNvPr>
          <p:cNvSpPr/>
          <p:nvPr/>
        </p:nvSpPr>
        <p:spPr>
          <a:xfrm>
            <a:off x="4387321" y="1278277"/>
            <a:ext cx="1748322" cy="1166144"/>
          </a:xfrm>
          <a:prstGeom prst="diamond">
            <a:avLst/>
          </a:prstGeom>
          <a:solidFill>
            <a:schemeClr val="bg1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75" dirty="0">
                <a:solidFill>
                  <a:prstClr val="black"/>
                </a:solidFill>
                <a:latin typeface="Calibri"/>
              </a:rPr>
              <a:t>Were there at least 12-18 hours of oxytocin after rupture of membranes before failed induction was diagnosed?</a:t>
            </a:r>
          </a:p>
        </p:txBody>
      </p:sp>
      <p:sp>
        <p:nvSpPr>
          <p:cNvPr id="25" name="Diamond 24">
            <a:extLst>
              <a:ext uri="{FF2B5EF4-FFF2-40B4-BE49-F238E27FC236}">
                <a16:creationId xmlns:a16="http://schemas.microsoft.com/office/drawing/2014/main" id="{F56E66FD-F181-E245-A5D0-26479936B589}"/>
              </a:ext>
            </a:extLst>
          </p:cNvPr>
          <p:cNvSpPr/>
          <p:nvPr/>
        </p:nvSpPr>
        <p:spPr>
          <a:xfrm>
            <a:off x="8225804" y="1296553"/>
            <a:ext cx="1814344" cy="1121084"/>
          </a:xfrm>
          <a:prstGeom prst="diamond">
            <a:avLst/>
          </a:prstGeom>
          <a:solidFill>
            <a:schemeClr val="bg1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750" dirty="0">
                <a:solidFill>
                  <a:prstClr val="black"/>
                </a:solidFill>
                <a:latin typeface="Calibri"/>
              </a:rPr>
              <a:t>Was the patient allowed  a longer duration of the latent phase (up to 24 hours or longer)?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3EE09B34-D8E5-724C-8293-2BC27611AA3D}"/>
              </a:ext>
            </a:extLst>
          </p:cNvPr>
          <p:cNvSpPr/>
          <p:nvPr/>
        </p:nvSpPr>
        <p:spPr>
          <a:xfrm>
            <a:off x="6560682" y="2457969"/>
            <a:ext cx="1005566" cy="315113"/>
          </a:xfrm>
          <a:prstGeom prst="roundRect">
            <a:avLst>
              <a:gd name="adj" fmla="val 21971"/>
            </a:avLst>
          </a:prstGeom>
          <a:solidFill>
            <a:srgbClr val="FFABA4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dirty="0">
                <a:solidFill>
                  <a:prstClr val="black"/>
                </a:solidFill>
                <a:latin typeface="Calibri"/>
              </a:rPr>
              <a:t>Criteria not met</a:t>
            </a: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737B666C-8024-4346-ABF1-465C9EE71E68}"/>
              </a:ext>
            </a:extLst>
          </p:cNvPr>
          <p:cNvSpPr/>
          <p:nvPr/>
        </p:nvSpPr>
        <p:spPr>
          <a:xfrm>
            <a:off x="1586349" y="3117754"/>
            <a:ext cx="1174199" cy="453683"/>
          </a:xfrm>
          <a:prstGeom prst="roundRect">
            <a:avLst>
              <a:gd name="adj" fmla="val 21971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75" dirty="0">
                <a:solidFill>
                  <a:prstClr val="black"/>
                </a:solidFill>
                <a:latin typeface="Calibri"/>
              </a:rPr>
              <a:t>Were ACOG/SMFM criteria met?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9B5C613-AC6F-A044-A5CB-8616578DE0E7}"/>
              </a:ext>
            </a:extLst>
          </p:cNvPr>
          <p:cNvSpPr/>
          <p:nvPr/>
        </p:nvSpPr>
        <p:spPr>
          <a:xfrm>
            <a:off x="3051897" y="4673332"/>
            <a:ext cx="1152311" cy="36230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75" dirty="0">
                <a:solidFill>
                  <a:prstClr val="black"/>
                </a:solidFill>
                <a:latin typeface="Calibri"/>
              </a:rPr>
              <a:t>Patient is completely dilated</a:t>
            </a:r>
          </a:p>
        </p:txBody>
      </p:sp>
      <p:sp>
        <p:nvSpPr>
          <p:cNvPr id="29" name="Diamond 28">
            <a:extLst>
              <a:ext uri="{FF2B5EF4-FFF2-40B4-BE49-F238E27FC236}">
                <a16:creationId xmlns:a16="http://schemas.microsoft.com/office/drawing/2014/main" id="{B254D6CF-F790-2E42-9427-55740B619D6B}"/>
              </a:ext>
            </a:extLst>
          </p:cNvPr>
          <p:cNvSpPr/>
          <p:nvPr/>
        </p:nvSpPr>
        <p:spPr>
          <a:xfrm>
            <a:off x="4424657" y="2775001"/>
            <a:ext cx="1659385" cy="1166144"/>
          </a:xfrm>
          <a:prstGeom prst="diamond">
            <a:avLst/>
          </a:prstGeom>
          <a:solidFill>
            <a:schemeClr val="bg1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75" dirty="0">
                <a:solidFill>
                  <a:prstClr val="black"/>
                </a:solidFill>
                <a:latin typeface="Calibri"/>
              </a:rPr>
              <a:t>Was there at least 4h with adequate uterine activity or at least 6h with inadequate uterine activity </a:t>
            </a:r>
            <a:r>
              <a:rPr lang="en-US" sz="675" dirty="0">
                <a:solidFill>
                  <a:prstClr val="black"/>
                </a:solidFill>
                <a:latin typeface="Calibri"/>
              </a:rPr>
              <a:t>&amp; </a:t>
            </a:r>
            <a:r>
              <a:rPr lang="en-US" sz="675" dirty="0">
                <a:solidFill>
                  <a:prstClr val="black"/>
                </a:solidFill>
                <a:latin typeface="Calibri"/>
              </a:rPr>
              <a:t>with oxytocin?</a:t>
            </a: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A97563BE-D9FC-0F4A-8635-20ADF013EE2F}"/>
              </a:ext>
            </a:extLst>
          </p:cNvPr>
          <p:cNvSpPr/>
          <p:nvPr/>
        </p:nvSpPr>
        <p:spPr>
          <a:xfrm>
            <a:off x="9556479" y="3025366"/>
            <a:ext cx="925132" cy="453683"/>
          </a:xfrm>
          <a:prstGeom prst="roundRect">
            <a:avLst>
              <a:gd name="adj" fmla="val 21971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75" dirty="0">
                <a:solidFill>
                  <a:prstClr val="black"/>
                </a:solidFill>
                <a:latin typeface="Calibri"/>
              </a:rPr>
              <a:t>ACOG/SMFM criteria met</a:t>
            </a:r>
          </a:p>
        </p:txBody>
      </p:sp>
      <p:sp>
        <p:nvSpPr>
          <p:cNvPr id="31" name="Diamond 30">
            <a:extLst>
              <a:ext uri="{FF2B5EF4-FFF2-40B4-BE49-F238E27FC236}">
                <a16:creationId xmlns:a16="http://schemas.microsoft.com/office/drawing/2014/main" id="{98CE41F6-CC19-2241-9C18-6FD2F7F92E44}"/>
              </a:ext>
            </a:extLst>
          </p:cNvPr>
          <p:cNvSpPr/>
          <p:nvPr/>
        </p:nvSpPr>
        <p:spPr>
          <a:xfrm>
            <a:off x="4379213" y="4261174"/>
            <a:ext cx="1814344" cy="1175120"/>
          </a:xfrm>
          <a:prstGeom prst="diamond">
            <a:avLst/>
          </a:prstGeom>
          <a:solidFill>
            <a:schemeClr val="bg1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dirty="0">
                <a:solidFill>
                  <a:prstClr val="black"/>
                </a:solidFill>
                <a:latin typeface="Calibri"/>
              </a:rPr>
              <a:t>Was there 3h or more of active pushing (4h with epidural)?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CF0DAA11-2D5D-8C41-A18E-2D4AFEB9F142}"/>
              </a:ext>
            </a:extLst>
          </p:cNvPr>
          <p:cNvCxnSpPr>
            <a:cxnSpLocks/>
            <a:endCxn id="23" idx="1"/>
          </p:cNvCxnSpPr>
          <p:nvPr/>
        </p:nvCxnSpPr>
        <p:spPr>
          <a:xfrm flipV="1">
            <a:off x="2281972" y="1866524"/>
            <a:ext cx="744064" cy="123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FFE215FA-999A-B841-819A-3415DC300020}"/>
              </a:ext>
            </a:extLst>
          </p:cNvPr>
          <p:cNvCxnSpPr>
            <a:cxnSpLocks/>
            <a:endCxn id="28" idx="1"/>
          </p:cNvCxnSpPr>
          <p:nvPr/>
        </p:nvCxnSpPr>
        <p:spPr>
          <a:xfrm>
            <a:off x="2291488" y="3584978"/>
            <a:ext cx="760409" cy="12695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98ED5407-87F5-484D-A951-123541D57BA5}"/>
              </a:ext>
            </a:extLst>
          </p:cNvPr>
          <p:cNvCxnSpPr>
            <a:cxnSpLocks/>
            <a:endCxn id="29" idx="1"/>
          </p:cNvCxnSpPr>
          <p:nvPr/>
        </p:nvCxnSpPr>
        <p:spPr>
          <a:xfrm flipV="1">
            <a:off x="4125420" y="3358074"/>
            <a:ext cx="299237" cy="7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24DD1593-EE04-C645-96EF-8773C841191A}"/>
              </a:ext>
            </a:extLst>
          </p:cNvPr>
          <p:cNvCxnSpPr>
            <a:cxnSpLocks/>
            <a:stCxn id="28" idx="3"/>
            <a:endCxn id="31" idx="1"/>
          </p:cNvCxnSpPr>
          <p:nvPr/>
        </p:nvCxnSpPr>
        <p:spPr>
          <a:xfrm flipV="1">
            <a:off x="4204207" y="4848734"/>
            <a:ext cx="175006" cy="57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DF7B8F9C-5C51-9947-8C87-09B4C3FEDE00}"/>
              </a:ext>
            </a:extLst>
          </p:cNvPr>
          <p:cNvCxnSpPr>
            <a:cxnSpLocks/>
            <a:stCxn id="29" idx="3"/>
          </p:cNvCxnSpPr>
          <p:nvPr/>
        </p:nvCxnSpPr>
        <p:spPr>
          <a:xfrm>
            <a:off x="6084041" y="3358073"/>
            <a:ext cx="3472438" cy="227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E2ECAAFF-AB2A-E646-B4F6-94F44375356D}"/>
              </a:ext>
            </a:extLst>
          </p:cNvPr>
          <p:cNvCxnSpPr>
            <a:cxnSpLocks/>
            <a:stCxn id="23" idx="3"/>
            <a:endCxn id="24" idx="1"/>
          </p:cNvCxnSpPr>
          <p:nvPr/>
        </p:nvCxnSpPr>
        <p:spPr>
          <a:xfrm flipV="1">
            <a:off x="4206537" y="1861350"/>
            <a:ext cx="180784" cy="51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0FCCDF8F-5081-2844-8641-E59F08690D64}"/>
              </a:ext>
            </a:extLst>
          </p:cNvPr>
          <p:cNvCxnSpPr>
            <a:cxnSpLocks/>
            <a:endCxn id="30" idx="0"/>
          </p:cNvCxnSpPr>
          <p:nvPr/>
        </p:nvCxnSpPr>
        <p:spPr>
          <a:xfrm>
            <a:off x="10019043" y="1934367"/>
            <a:ext cx="2" cy="10909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03E60ED2-025B-C44D-82A6-28C000C5B2A3}"/>
              </a:ext>
            </a:extLst>
          </p:cNvPr>
          <p:cNvCxnSpPr>
            <a:cxnSpLocks/>
            <a:stCxn id="24" idx="3"/>
            <a:endCxn id="25" idx="1"/>
          </p:cNvCxnSpPr>
          <p:nvPr/>
        </p:nvCxnSpPr>
        <p:spPr>
          <a:xfrm flipV="1">
            <a:off x="6135644" y="1857096"/>
            <a:ext cx="2090161" cy="42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EADC218F-0A24-424F-A153-9BA5BB0F52AC}"/>
              </a:ext>
            </a:extLst>
          </p:cNvPr>
          <p:cNvSpPr txBox="1"/>
          <p:nvPr/>
        </p:nvSpPr>
        <p:spPr>
          <a:xfrm>
            <a:off x="4976194" y="2410446"/>
            <a:ext cx="398902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dirty="0"/>
              <a:t>No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5E0C9EA3-B162-AC4C-B275-CE8D481B32CE}"/>
              </a:ext>
            </a:extLst>
          </p:cNvPr>
          <p:cNvSpPr txBox="1"/>
          <p:nvPr/>
        </p:nvSpPr>
        <p:spPr>
          <a:xfrm>
            <a:off x="4983145" y="2635830"/>
            <a:ext cx="344710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dirty="0"/>
              <a:t>No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37340B59-895F-294F-BCC6-8E5E8DF56497}"/>
              </a:ext>
            </a:extLst>
          </p:cNvPr>
          <p:cNvSpPr txBox="1"/>
          <p:nvPr/>
        </p:nvSpPr>
        <p:spPr>
          <a:xfrm>
            <a:off x="6778632" y="1693816"/>
            <a:ext cx="39510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dirty="0"/>
              <a:t>Yes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DA04E81E-1C49-FA4A-8C72-3450DD2FB940}"/>
              </a:ext>
            </a:extLst>
          </p:cNvPr>
          <p:cNvSpPr txBox="1"/>
          <p:nvPr/>
        </p:nvSpPr>
        <p:spPr>
          <a:xfrm>
            <a:off x="6876386" y="3137999"/>
            <a:ext cx="39510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dirty="0"/>
              <a:t>Yes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59312DEA-918C-8D4E-9618-69E789E2CC70}"/>
              </a:ext>
            </a:extLst>
          </p:cNvPr>
          <p:cNvSpPr txBox="1"/>
          <p:nvPr/>
        </p:nvSpPr>
        <p:spPr>
          <a:xfrm>
            <a:off x="10019043" y="2411618"/>
            <a:ext cx="39510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dirty="0"/>
              <a:t>Yes</a:t>
            </a:r>
          </a:p>
        </p:txBody>
      </p:sp>
      <p:sp>
        <p:nvSpPr>
          <p:cNvPr id="128" name="Title 1">
            <a:extLst>
              <a:ext uri="{FF2B5EF4-FFF2-40B4-BE49-F238E27FC236}">
                <a16:creationId xmlns:a16="http://schemas.microsoft.com/office/drawing/2014/main" id="{BB6A414B-5BDA-5A43-ACEA-12F9052B754E}"/>
              </a:ext>
            </a:extLst>
          </p:cNvPr>
          <p:cNvSpPr txBox="1">
            <a:spLocks/>
          </p:cNvSpPr>
          <p:nvPr/>
        </p:nvSpPr>
        <p:spPr>
          <a:xfrm>
            <a:off x="1757435" y="231100"/>
            <a:ext cx="8120856" cy="44513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defTabSz="685783" eaLnBrk="1" hangingPunct="1">
              <a:defRPr/>
            </a:pPr>
            <a:r>
              <a:rPr lang="en-US" altLang="en-US" sz="3200" b="1" dirty="0">
                <a:solidFill>
                  <a:srgbClr val="F58466"/>
                </a:solidFill>
                <a:latin typeface="Goudy Old Style" pitchFamily="18" charset="0"/>
              </a:rPr>
              <a:t>PVB Process Flow </a:t>
            </a:r>
            <a:r>
              <a:rPr lang="en-US" altLang="en-US" sz="3200" b="1" dirty="0">
                <a:solidFill>
                  <a:srgbClr val="F58466"/>
                </a:solidFill>
                <a:latin typeface="Goudy Old Style" pitchFamily="18" charset="0"/>
              </a:rPr>
              <a:t>ACOG/SMFM Criteria: </a:t>
            </a:r>
            <a:r>
              <a:rPr lang="en-US" altLang="en-US" sz="3200" b="1" dirty="0">
                <a:solidFill>
                  <a:schemeClr val="accent5">
                    <a:lumMod val="75000"/>
                  </a:schemeClr>
                </a:solidFill>
                <a:latin typeface="Goudy Old Style" pitchFamily="18" charset="0"/>
              </a:rPr>
              <a:t>Induction</a:t>
            </a:r>
            <a:endParaRPr lang="en-US" altLang="en-US" sz="3200" b="1" dirty="0">
              <a:solidFill>
                <a:schemeClr val="accent5">
                  <a:lumMod val="75000"/>
                </a:schemeClr>
              </a:solidFill>
              <a:latin typeface="Goudy Old Style" pitchFamily="18" charset="0"/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C1745AD3-32C8-4542-ADD3-1A4E87E3F158}"/>
              </a:ext>
            </a:extLst>
          </p:cNvPr>
          <p:cNvSpPr txBox="1"/>
          <p:nvPr/>
        </p:nvSpPr>
        <p:spPr>
          <a:xfrm>
            <a:off x="9110555" y="2430862"/>
            <a:ext cx="37691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dirty="0"/>
              <a:t>No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CF2485A-783B-3B49-BCFB-5BA0A7C55B48}"/>
              </a:ext>
            </a:extLst>
          </p:cNvPr>
          <p:cNvSpPr/>
          <p:nvPr/>
        </p:nvSpPr>
        <p:spPr>
          <a:xfrm>
            <a:off x="3008627" y="3158523"/>
            <a:ext cx="1180501" cy="36230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75" dirty="0">
                <a:solidFill>
                  <a:prstClr val="black"/>
                </a:solidFill>
                <a:latin typeface="Calibri"/>
              </a:rPr>
              <a:t>Patient is </a:t>
            </a:r>
            <a:r>
              <a:rPr lang="en-US" sz="975" dirty="0">
                <a:solidFill>
                  <a:prstClr val="black"/>
                </a:solidFill>
              </a:rPr>
              <a:t>≥6 </a:t>
            </a:r>
            <a:r>
              <a:rPr lang="en-US" sz="975" dirty="0">
                <a:solidFill>
                  <a:prstClr val="black"/>
                </a:solidFill>
                <a:latin typeface="Calibri"/>
              </a:rPr>
              <a:t>cm dilated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5CC8A2C1-5EF3-5041-AEE7-D5046DA93858}"/>
              </a:ext>
            </a:extLst>
          </p:cNvPr>
          <p:cNvCxnSpPr>
            <a:cxnSpLocks/>
          </p:cNvCxnSpPr>
          <p:nvPr/>
        </p:nvCxnSpPr>
        <p:spPr>
          <a:xfrm>
            <a:off x="2765665" y="3344593"/>
            <a:ext cx="2304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24BA134B-0722-714B-887F-A68714CDBFE8}"/>
              </a:ext>
            </a:extLst>
          </p:cNvPr>
          <p:cNvSpPr txBox="1"/>
          <p:nvPr/>
        </p:nvSpPr>
        <p:spPr>
          <a:xfrm>
            <a:off x="6876386" y="4641245"/>
            <a:ext cx="39510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dirty="0"/>
              <a:t>Yes</a:t>
            </a:r>
          </a:p>
        </p:txBody>
      </p: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E4A1421D-5CD4-A949-8DAE-D97847B80200}"/>
              </a:ext>
            </a:extLst>
          </p:cNvPr>
          <p:cNvCxnSpPr>
            <a:cxnSpLocks/>
          </p:cNvCxnSpPr>
          <p:nvPr/>
        </p:nvCxnSpPr>
        <p:spPr>
          <a:xfrm flipV="1">
            <a:off x="9132974" y="2442577"/>
            <a:ext cx="0" cy="1537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6E3C85E7-5B75-4949-92BA-D5AB4FDF7AF1}"/>
              </a:ext>
            </a:extLst>
          </p:cNvPr>
          <p:cNvCxnSpPr>
            <a:cxnSpLocks/>
          </p:cNvCxnSpPr>
          <p:nvPr/>
        </p:nvCxnSpPr>
        <p:spPr>
          <a:xfrm flipH="1">
            <a:off x="7571256" y="2596282"/>
            <a:ext cx="156171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>
            <a:extLst>
              <a:ext uri="{FF2B5EF4-FFF2-40B4-BE49-F238E27FC236}">
                <a16:creationId xmlns:a16="http://schemas.microsoft.com/office/drawing/2014/main" id="{960D0558-1659-EA45-8FA0-FFB526225C78}"/>
              </a:ext>
            </a:extLst>
          </p:cNvPr>
          <p:cNvSpPr txBox="1"/>
          <p:nvPr/>
        </p:nvSpPr>
        <p:spPr>
          <a:xfrm>
            <a:off x="4983145" y="4109794"/>
            <a:ext cx="447342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dirty="0"/>
              <a:t>No</a:t>
            </a:r>
          </a:p>
        </p:txBody>
      </p:sp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3EE09B34-D8E5-724C-8293-2BC27611AA3D}"/>
              </a:ext>
            </a:extLst>
          </p:cNvPr>
          <p:cNvSpPr/>
          <p:nvPr/>
        </p:nvSpPr>
        <p:spPr>
          <a:xfrm>
            <a:off x="6614248" y="4013054"/>
            <a:ext cx="1005566" cy="315113"/>
          </a:xfrm>
          <a:prstGeom prst="roundRect">
            <a:avLst>
              <a:gd name="adj" fmla="val 21971"/>
            </a:avLst>
          </a:prstGeom>
          <a:solidFill>
            <a:srgbClr val="FFABA4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dirty="0">
                <a:solidFill>
                  <a:prstClr val="black"/>
                </a:solidFill>
                <a:latin typeface="Calibri"/>
              </a:rPr>
              <a:t>Criteria not met</a:t>
            </a:r>
          </a:p>
        </p:txBody>
      </p:sp>
      <p:cxnSp>
        <p:nvCxnSpPr>
          <p:cNvPr id="5" name="Elbow Connector 4"/>
          <p:cNvCxnSpPr>
            <a:stCxn id="29" idx="0"/>
          </p:cNvCxnSpPr>
          <p:nvPr/>
        </p:nvCxnSpPr>
        <p:spPr>
          <a:xfrm rot="5400000" flipH="1" flipV="1">
            <a:off x="5855978" y="2084334"/>
            <a:ext cx="89039" cy="129229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lbow Connector 9"/>
          <p:cNvCxnSpPr>
            <a:stCxn id="24" idx="2"/>
          </p:cNvCxnSpPr>
          <p:nvPr/>
        </p:nvCxnSpPr>
        <p:spPr>
          <a:xfrm rot="16200000" flipH="1">
            <a:off x="5874499" y="1831403"/>
            <a:ext cx="59126" cy="128516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31" idx="0"/>
            <a:endCxn id="40" idx="1"/>
          </p:cNvCxnSpPr>
          <p:nvPr/>
        </p:nvCxnSpPr>
        <p:spPr>
          <a:xfrm rot="5400000" flipH="1" flipV="1">
            <a:off x="5905037" y="3551961"/>
            <a:ext cx="90563" cy="132786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>
            <a:stCxn id="31" idx="3"/>
            <a:endCxn id="30" idx="2"/>
          </p:cNvCxnSpPr>
          <p:nvPr/>
        </p:nvCxnSpPr>
        <p:spPr>
          <a:xfrm flipV="1">
            <a:off x="6193557" y="3479048"/>
            <a:ext cx="3825488" cy="136968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image1.jpe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385699" y="5382740"/>
            <a:ext cx="2633345" cy="1170305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1550179" y="6542129"/>
            <a:ext cx="14083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9.2020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2258346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118</Words>
  <Application>Microsoft Office PowerPoint</Application>
  <PresentationFormat>Widescreen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Goudy Old Style</vt:lpstr>
      <vt:lpstr>Office Theme</vt:lpstr>
      <vt:lpstr>PowerPoint Presentation</vt:lpstr>
    </vt:vector>
  </TitlesOfParts>
  <Company>Northwestern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Ieshia Johnson</dc:creator>
  <cp:lastModifiedBy>Ieshia Johnson</cp:lastModifiedBy>
  <cp:revision>1</cp:revision>
  <dcterms:created xsi:type="dcterms:W3CDTF">2020-09-11T15:25:00Z</dcterms:created>
  <dcterms:modified xsi:type="dcterms:W3CDTF">2020-09-11T15:26:05Z</dcterms:modified>
</cp:coreProperties>
</file>