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0.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 id="2147484150" r:id="rId3"/>
    <p:sldMasterId id="2147484152" r:id="rId4"/>
    <p:sldMasterId id="2147484154" r:id="rId5"/>
    <p:sldMasterId id="2147484164" r:id="rId6"/>
    <p:sldMasterId id="2147484166" r:id="rId7"/>
    <p:sldMasterId id="2147484177" r:id="rId8"/>
    <p:sldMasterId id="2147484186" r:id="rId9"/>
    <p:sldMasterId id="2147484198" r:id="rId10"/>
    <p:sldMasterId id="2147484210" r:id="rId11"/>
  </p:sldMasterIdLst>
  <p:notesMasterIdLst>
    <p:notesMasterId r:id="rId53"/>
  </p:notesMasterIdLst>
  <p:handoutMasterIdLst>
    <p:handoutMasterId r:id="rId54"/>
  </p:handoutMasterIdLst>
  <p:sldIdLst>
    <p:sldId id="1450" r:id="rId12"/>
    <p:sldId id="1960" r:id="rId13"/>
    <p:sldId id="1995" r:id="rId14"/>
    <p:sldId id="1996" r:id="rId15"/>
    <p:sldId id="2013" r:id="rId16"/>
    <p:sldId id="1997" r:id="rId17"/>
    <p:sldId id="1889" r:id="rId18"/>
    <p:sldId id="2014" r:id="rId19"/>
    <p:sldId id="2024" r:id="rId20"/>
    <p:sldId id="2023" r:id="rId21"/>
    <p:sldId id="1969" r:id="rId22"/>
    <p:sldId id="1946" r:id="rId23"/>
    <p:sldId id="1948" r:id="rId24"/>
    <p:sldId id="2008" r:id="rId25"/>
    <p:sldId id="2016" r:id="rId26"/>
    <p:sldId id="2017" r:id="rId27"/>
    <p:sldId id="1988" r:id="rId28"/>
    <p:sldId id="1989" r:id="rId29"/>
    <p:sldId id="1990" r:id="rId30"/>
    <p:sldId id="1999" r:id="rId31"/>
    <p:sldId id="2018" r:id="rId32"/>
    <p:sldId id="2000" r:id="rId33"/>
    <p:sldId id="2019" r:id="rId34"/>
    <p:sldId id="2001" r:id="rId35"/>
    <p:sldId id="2020" r:id="rId36"/>
    <p:sldId id="2002" r:id="rId37"/>
    <p:sldId id="2021" r:id="rId38"/>
    <p:sldId id="2010" r:id="rId39"/>
    <p:sldId id="1943" r:id="rId40"/>
    <p:sldId id="1959" r:id="rId41"/>
    <p:sldId id="2025" r:id="rId42"/>
    <p:sldId id="2026" r:id="rId43"/>
    <p:sldId id="2027" r:id="rId44"/>
    <p:sldId id="2028" r:id="rId45"/>
    <p:sldId id="2003" r:id="rId46"/>
    <p:sldId id="2004" r:id="rId47"/>
    <p:sldId id="2005" r:id="rId48"/>
    <p:sldId id="1998" r:id="rId49"/>
    <p:sldId id="1979" r:id="rId50"/>
    <p:sldId id="1985" r:id="rId51"/>
    <p:sldId id="1986" r:id="rId52"/>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Bucciero" initials="MB" lastIdx="1" clrIdx="3">
    <p:extLst>
      <p:ext uri="{19B8F6BF-5375-455C-9EA6-DF929625EA0E}">
        <p15:presenceInfo xmlns:p15="http://schemas.microsoft.com/office/powerpoint/2012/main" userId="S::Michele.Bucciero@achn.net::08c20032-697a-47a3-977e-3df15b4ade4b" providerId="AD"/>
      </p:ext>
    </p:extLst>
  </p:cmAuthor>
  <p:cmAuthor id="2" name="Weiss, Daniel" initials="WD" lastIdx="9" clrIdx="1"/>
  <p:cmAuthor id="3" name="ANNBORDERS"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466"/>
    <a:srgbClr val="F7994B"/>
    <a:srgbClr val="004990"/>
    <a:srgbClr val="F6007B"/>
    <a:srgbClr val="FF61B0"/>
    <a:srgbClr val="FF3399"/>
    <a:srgbClr val="FFFFCC"/>
    <a:srgbClr val="6359AD"/>
    <a:srgbClr val="6D5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80" autoAdjust="0"/>
    <p:restoredTop sz="93800" autoAdjust="0"/>
  </p:normalViewPr>
  <p:slideViewPr>
    <p:cSldViewPr>
      <p:cViewPr varScale="1">
        <p:scale>
          <a:sx n="82" d="100"/>
          <a:sy n="82" d="100"/>
        </p:scale>
        <p:origin x="1373" y="91"/>
      </p:cViewPr>
      <p:guideLst>
        <p:guide orient="horz" pos="2160"/>
        <p:guide pos="2880"/>
      </p:guideLst>
    </p:cSldViewPr>
  </p:slideViewPr>
  <p:outlineViewPr>
    <p:cViewPr>
      <p:scale>
        <a:sx n="33" d="100"/>
        <a:sy n="33" d="100"/>
      </p:scale>
      <p:origin x="0" y="-11621"/>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24T08:28:12.432" idx="1">
    <p:pos x="7680" y="0"/>
    <p:text/>
    <p:extLst>
      <p:ext uri="{C676402C-5697-4E1C-873F-D02D1690AC5C}">
        <p15:threadingInfo xmlns:p15="http://schemas.microsoft.com/office/powerpoint/2012/main" timeZoneBias="3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6FE02B9-139B-4A71-A3B0-49BF3BB6CAAD}" type="datetimeFigureOut">
              <a:rPr lang="en-US" smtClean="0"/>
              <a:pPr/>
              <a:t>3/8/2021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CADC3D6-F64F-432F-8CAF-12A8E390EF55}" type="slidenum">
              <a:rPr lang="en-US" smtClean="0"/>
              <a:pPr/>
              <a:t>‹#›</a:t>
            </a:fld>
            <a:endParaRPr lang="en-US"/>
          </a:p>
        </p:txBody>
      </p:sp>
    </p:spTree>
    <p:extLst>
      <p:ext uri="{BB962C8B-B14F-4D97-AF65-F5344CB8AC3E}">
        <p14:creationId xmlns:p14="http://schemas.microsoft.com/office/powerpoint/2010/main" val="402922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3/8/2021</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dirty="0">
              <a:latin typeface="Calibri" pitchFamily="34" charset="0"/>
            </a:endParaRPr>
          </a:p>
        </p:txBody>
      </p:sp>
    </p:spTree>
    <p:extLst>
      <p:ext uri="{BB962C8B-B14F-4D97-AF65-F5344CB8AC3E}">
        <p14:creationId xmlns:p14="http://schemas.microsoft.com/office/powerpoint/2010/main" val="105282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117184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84A32-0311-4454-A115-6CD4ED362A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6120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Include</a:t>
            </a:r>
            <a:r>
              <a:rPr lang="en-US" baseline="0" dirty="0"/>
              <a:t> a due date</a:t>
            </a:r>
          </a:p>
          <a:p>
            <a:r>
              <a:rPr lang="en-US" baseline="0" dirty="0"/>
              <a:t>Make them feel like they are making it super easy</a:t>
            </a:r>
          </a:p>
          <a:p>
            <a:r>
              <a:rPr lang="en-US" baseline="0" dirty="0"/>
              <a:t>Easy to complete template</a:t>
            </a:r>
          </a:p>
          <a:p>
            <a:r>
              <a:rPr lang="en-US" baseline="0" dirty="0"/>
              <a:t>Teams will submit it to ILPQC and perinatal network administrator when completed</a:t>
            </a:r>
          </a:p>
          <a:p>
            <a:r>
              <a:rPr lang="en-US" baseline="0" dirty="0"/>
              <a:t>Join us Nov XZ for the MNO webinar </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16</a:t>
            </a:fld>
            <a:endParaRPr lang="en-US" altLang="en-US"/>
          </a:p>
        </p:txBody>
      </p:sp>
    </p:spTree>
    <p:extLst>
      <p:ext uri="{BB962C8B-B14F-4D97-AF65-F5344CB8AC3E}">
        <p14:creationId xmlns:p14="http://schemas.microsoft.com/office/powerpoint/2010/main" val="493246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080819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30</a:t>
            </a:fld>
            <a:endParaRPr lang="en-US" altLang="en-US"/>
          </a:p>
        </p:txBody>
      </p:sp>
    </p:spTree>
    <p:extLst>
      <p:ext uri="{BB962C8B-B14F-4D97-AF65-F5344CB8AC3E}">
        <p14:creationId xmlns:p14="http://schemas.microsoft.com/office/powerpoint/2010/main" val="628129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Over the last 3 months, 5Ps screening inpatient</a:t>
            </a:r>
            <a:r>
              <a:rPr lang="en-US" baseline="0" dirty="0" smtClean="0"/>
              <a:t> up to 98% completion rate after increased messaging reinforcement of importance at daily huddles (from 95%)</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Challenge: teaching hospital with monthly rotation of residents and many new hire nurses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F9F7DED-28F2-4609-AA41-9C4CA6AC6C8A}"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487735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OUD Checklist is in a</a:t>
            </a:r>
            <a:r>
              <a:rPr lang="en-US" baseline="0" dirty="0" smtClean="0"/>
              <a:t> location in Epic that neither providers nor nurses use for anything else – often being missed in charting. </a:t>
            </a:r>
            <a:r>
              <a:rPr lang="en-US" baseline="0" dirty="0" err="1" smtClean="0"/>
              <a:t>AgileMD</a:t>
            </a:r>
            <a:r>
              <a:rPr lang="en-US" baseline="0" dirty="0" smtClean="0"/>
              <a:t> pathway will resolve this.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F9F7DED-28F2-4609-AA41-9C4CA6AC6C8A}"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215114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Workflow</a:t>
            </a:r>
            <a:r>
              <a:rPr lang="en-US" baseline="0" dirty="0" smtClean="0"/>
              <a:t> Goal: extra focus on life-saving </a:t>
            </a:r>
            <a:r>
              <a:rPr lang="en-US" baseline="0" dirty="0" err="1" smtClean="0"/>
              <a:t>Narcan</a:t>
            </a:r>
            <a:r>
              <a:rPr lang="en-US" baseline="0" dirty="0" smtClean="0"/>
              <a:t> and OUD Checklist initiation – two areas where we struggle the most currently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F9F7DED-28F2-4609-AA41-9C4CA6AC6C8A}"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865670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38</a:t>
            </a:fld>
            <a:endParaRPr lang="en-US" altLang="en-US"/>
          </a:p>
        </p:txBody>
      </p:sp>
    </p:spTree>
    <p:extLst>
      <p:ext uri="{BB962C8B-B14F-4D97-AF65-F5344CB8AC3E}">
        <p14:creationId xmlns:p14="http://schemas.microsoft.com/office/powerpoint/2010/main" val="2501520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1305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a:t>
            </a:fld>
            <a:endParaRPr lang="en-US" altLang="en-US"/>
          </a:p>
        </p:txBody>
      </p:sp>
    </p:spTree>
    <p:extLst>
      <p:ext uri="{BB962C8B-B14F-4D97-AF65-F5344CB8AC3E}">
        <p14:creationId xmlns:p14="http://schemas.microsoft.com/office/powerpoint/2010/main" val="2061531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087851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41</a:t>
            </a:fld>
            <a:endParaRPr lang="en-US" altLang="en-US"/>
          </a:p>
        </p:txBody>
      </p:sp>
    </p:spTree>
    <p:extLst>
      <p:ext uri="{BB962C8B-B14F-4D97-AF65-F5344CB8AC3E}">
        <p14:creationId xmlns:p14="http://schemas.microsoft.com/office/powerpoint/2010/main" val="341297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6899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889120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S PGothic" pitchFamily="34" charset="-128"/>
                <a:cs typeface="MS PGothic" charset="0"/>
              </a:rPr>
              <a:t>Headlines from Chicago tribune? Patient?</a:t>
            </a:r>
          </a:p>
          <a:p>
            <a:endParaRPr lang="en-US" sz="1200" kern="1200" dirty="0">
              <a:solidFill>
                <a:schemeClr val="tx1"/>
              </a:solidFill>
              <a:effectLst/>
              <a:latin typeface="+mn-lt"/>
              <a:ea typeface="MS PGothic" pitchFamily="34" charset="-128"/>
              <a:cs typeface="MS PGothic" charset="0"/>
            </a:endParaRPr>
          </a:p>
          <a:p>
            <a:r>
              <a:rPr lang="en-US" sz="1200" kern="1200" dirty="0">
                <a:solidFill>
                  <a:schemeClr val="tx1"/>
                </a:solidFill>
                <a:effectLst/>
                <a:latin typeface="+mn-lt"/>
                <a:ea typeface="MS PGothic" pitchFamily="34" charset="-128"/>
                <a:cs typeface="MS PGothic" charset="0"/>
              </a:rPr>
              <a:t>Crisis is continuing/worsening- Initiative to provide optimal care for OUD, by providing optimal care every time you can save lives</a:t>
            </a:r>
          </a:p>
          <a:p>
            <a:r>
              <a:rPr lang="en-US" sz="1200" kern="1200" dirty="0">
                <a:solidFill>
                  <a:schemeClr val="tx1"/>
                </a:solidFill>
                <a:effectLst/>
                <a:latin typeface="+mn-lt"/>
                <a:ea typeface="MS PGothic" pitchFamily="34" charset="-128"/>
                <a:cs typeface="MS PGothic" charset="0"/>
              </a:rPr>
              <a:t>Systems in place &amp; moving to sustainability to ensure optimal care is provided every time</a:t>
            </a:r>
          </a:p>
          <a:p>
            <a:r>
              <a:rPr lang="en-US" sz="1200" kern="1200" dirty="0">
                <a:solidFill>
                  <a:schemeClr val="tx1"/>
                </a:solidFill>
                <a:effectLst/>
                <a:latin typeface="+mn-lt"/>
                <a:ea typeface="MS PGothic" pitchFamily="34" charset="-128"/>
                <a:cs typeface="MS PGothic" charset="0"/>
              </a:rPr>
              <a:t>What we accomplished</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8</a:t>
            </a:fld>
            <a:endParaRPr lang="en-US" altLang="en-US"/>
          </a:p>
        </p:txBody>
      </p:sp>
    </p:spTree>
    <p:extLst>
      <p:ext uri="{BB962C8B-B14F-4D97-AF65-F5344CB8AC3E}">
        <p14:creationId xmlns:p14="http://schemas.microsoft.com/office/powerpoint/2010/main" val="3796184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22960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079428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need to talk about when MNO started, how many hospitals have participated. Also would like a picture</a:t>
            </a:r>
            <a:r>
              <a:rPr lang="en-US" baseline="0" dirty="0"/>
              <a:t> of a patient rather than the graphics…they seem a little busy and think a picture would grab attention more.  </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11</a:t>
            </a:fld>
            <a:endParaRPr lang="en-US" altLang="en-US"/>
          </a:p>
        </p:txBody>
      </p:sp>
    </p:spTree>
    <p:extLst>
      <p:ext uri="{BB962C8B-B14F-4D97-AF65-F5344CB8AC3E}">
        <p14:creationId xmlns:p14="http://schemas.microsoft.com/office/powerpoint/2010/main" val="4094444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empathy matters. Education</a:t>
            </a:r>
            <a:r>
              <a:rPr lang="en-US" baseline="0" dirty="0"/>
              <a:t> on the two key elements. Heads need to swivel to mom. Mom is the one at maternal risk. Words matter empathy. Push education piece here. </a:t>
            </a:r>
          </a:p>
          <a:p>
            <a:endParaRPr lang="en-US" baseline="0" dirty="0"/>
          </a:p>
          <a:p>
            <a:r>
              <a:rPr lang="en-US" baseline="0" dirty="0"/>
              <a:t>Crossing the finish line</a:t>
            </a:r>
          </a:p>
          <a:p>
            <a:r>
              <a:rPr lang="en-US" baseline="0" dirty="0"/>
              <a:t>-You need these systems in place (this content is good on the systems.)</a:t>
            </a:r>
          </a:p>
          <a:p>
            <a:r>
              <a:rPr lang="en-US" baseline="0" dirty="0"/>
              <a:t>AND you need your </a:t>
            </a:r>
            <a:r>
              <a:rPr lang="en-US" baseline="0" dirty="0" err="1"/>
              <a:t>proivders</a:t>
            </a:r>
            <a:r>
              <a:rPr lang="en-US" baseline="0" dirty="0"/>
              <a:t> to know that this is a leading cause of maternal death big maternal risk and provide care with empathy.  Education for providers and staff.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96915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12.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6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4.xml"/><Relationship Id="rId7" Type="http://schemas.openxmlformats.org/officeDocument/2006/relationships/image" Target="../media/image12.emf"/><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3.bin"/><Relationship Id="rId4"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6.xml"/><Relationship Id="rId7" Type="http://schemas.openxmlformats.org/officeDocument/2006/relationships/image" Target="../media/image12.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oleObject" Target="../embeddings/oleObject5.bin"/><Relationship Id="rId4"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oleObject" Target="../embeddings/oleObject7.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oleObject" Target="../embeddings/oleObject8.bin"/></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10.xml"/><Relationship Id="rId7" Type="http://schemas.openxmlformats.org/officeDocument/2006/relationships/image" Target="../media/image11.e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slideMaster" Target="../slideMasters/slideMaster11.xml"/><Relationship Id="rId4" Type="http://schemas.openxmlformats.org/officeDocument/2006/relationships/tags" Target="../tags/tag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oleObject" Target="../embeddings/oleObject10.bin"/></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14.xml"/><Relationship Id="rId7" Type="http://schemas.openxmlformats.org/officeDocument/2006/relationships/slideMaster" Target="../slideMasters/slideMaster11.xml"/><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tags" Target="../tags/tag17.xml"/><Relationship Id="rId5" Type="http://schemas.openxmlformats.org/officeDocument/2006/relationships/tags" Target="../tags/tag16.xml"/><Relationship Id="rId10" Type="http://schemas.openxmlformats.org/officeDocument/2006/relationships/image" Target="../media/image12.emf"/><Relationship Id="rId4" Type="http://schemas.openxmlformats.org/officeDocument/2006/relationships/tags" Target="../tags/tag15.xml"/><Relationship Id="rId9" Type="http://schemas.openxmlformats.org/officeDocument/2006/relationships/image" Target="../media/image11.emf"/></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oleObject" Target="../embeddings/oleObject1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3/8/2021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3/8/2021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3/8/2021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818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3/8/2021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73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3/8/2021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455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3/8/2021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391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07CE4-44CD-514E-AB06-3E1C57ADD73C}" type="datetimeFigureOut">
              <a:rPr lang="en-US" smtClean="0">
                <a:solidFill>
                  <a:prstClr val="black">
                    <a:tint val="75000"/>
                  </a:prstClr>
                </a:solidFill>
              </a:rPr>
              <a:pPr/>
              <a:t>3/8/2021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97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007CE4-44CD-514E-AB06-3E1C57ADD73C}" type="datetimeFigureOut">
              <a:rPr lang="en-US" smtClean="0">
                <a:solidFill>
                  <a:prstClr val="black">
                    <a:tint val="75000"/>
                  </a:prstClr>
                </a:solidFill>
              </a:rPr>
              <a:pPr/>
              <a:t>3/8/2021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865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07CE4-44CD-514E-AB06-3E1C57ADD73C}" type="datetimeFigureOut">
              <a:rPr lang="en-US" smtClean="0">
                <a:solidFill>
                  <a:prstClr val="black">
                    <a:tint val="75000"/>
                  </a:prstClr>
                </a:solidFill>
              </a:rPr>
              <a:pPr/>
              <a:t>3/8/2021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1409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3/8/2021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50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3/8/2021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3/8/2021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224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3/8/2021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66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3/8/2021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566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875095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417C27"/>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731347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2" name="TextBox 11"/>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C6473781-ACAD-C34D-8BB7-628294A1A831}"/>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EC297CBC-A6F5-D848-8FCF-A5A9138984E0}"/>
              </a:ext>
            </a:extLst>
          </p:cNvPr>
          <p:cNvSpPr>
            <a:spLocks noGrp="1"/>
          </p:cNvSpPr>
          <p:nvPr>
            <p:ph type="subTitle" idx="1"/>
          </p:nvPr>
        </p:nvSpPr>
        <p:spPr>
          <a:xfrm>
            <a:off x="2674528" y="3971364"/>
            <a:ext cx="6099105" cy="382907"/>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BDC77142-B9FB-8147-87AA-DD67BC6EB141}"/>
              </a:ext>
            </a:extLst>
          </p:cNvPr>
          <p:cNvSpPr>
            <a:spLocks noGrp="1"/>
          </p:cNvSpPr>
          <p:nvPr>
            <p:ph type="body" sz="quarter" idx="10"/>
          </p:nvPr>
        </p:nvSpPr>
        <p:spPr>
          <a:xfrm>
            <a:off x="2677499" y="4528248"/>
            <a:ext cx="6106767" cy="31166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239875799"/>
      </p:ext>
    </p:extLst>
  </p:cSld>
  <p:clrMapOvr>
    <a:masterClrMapping/>
  </p:clrMapOvr>
  <p:extLst mod="1">
    <p:ext uri="{DCECCB84-F9BA-43D5-87BE-67443E8EF086}">
      <p15:sldGuideLst xmlns:p15="http://schemas.microsoft.com/office/powerpoint/2012/main">
        <p15:guide id="1" orient="horz" pos="2160">
          <p15:clr>
            <a:srgbClr val="FBAE40"/>
          </p15:clr>
        </p15:guide>
        <p15:guide id="2" pos="5520">
          <p15:clr>
            <a:srgbClr val="FBAE40"/>
          </p15:clr>
        </p15:guide>
        <p15:guide id="3" orient="horz" pos="3006">
          <p15:clr>
            <a:srgbClr val="FBAE40"/>
          </p15:clr>
        </p15:guide>
        <p15:guide id="4" pos="288">
          <p15:clr>
            <a:srgbClr val="FBAE40"/>
          </p15:clr>
        </p15:guide>
        <p15:guide id="5" orient="horz" pos="1944">
          <p15:clr>
            <a:srgbClr val="FBAE40"/>
          </p15:clr>
        </p15:guide>
        <p15:guide id="6" orient="horz" pos="235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6"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352136"/>
      </p:ext>
    </p:extLst>
  </p:cSld>
  <p:clrMapOvr>
    <a:masterClrMapping/>
  </p:clrMapOvr>
  <p:extLst mod="1">
    <p:ext uri="{DCECCB84-F9BA-43D5-87BE-67443E8EF086}">
      <p15:sldGuideLst xmlns:p15="http://schemas.microsoft.com/office/powerpoint/2012/main">
        <p15:guide id="1" orient="horz" pos="324">
          <p15:clr>
            <a:srgbClr val="FBAE40"/>
          </p15:clr>
        </p15:guide>
        <p15:guide id="2" pos="2880">
          <p15:clr>
            <a:srgbClr val="FBAE40"/>
          </p15:clr>
        </p15:guide>
        <p15:guide id="3" pos="288">
          <p15:clr>
            <a:srgbClr val="FBAE40"/>
          </p15:clr>
        </p15:guide>
        <p15:guide id="4" orient="horz" pos="504">
          <p15:clr>
            <a:srgbClr val="FBAE40"/>
          </p15:clr>
        </p15:guide>
        <p15:guide id="5" orient="horz" pos="81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888939"/>
      </p:ext>
    </p:extLst>
  </p:cSld>
  <p:clrMapOvr>
    <a:masterClrMapping/>
  </p:clrMapOvr>
  <p:extLst mod="1">
    <p:ext uri="{DCECCB84-F9BA-43D5-87BE-67443E8EF086}">
      <p15:sldGuideLst xmlns:p15="http://schemas.microsoft.com/office/powerpoint/2012/main">
        <p15:guide id="1" orient="horz" pos="1530">
          <p15:clr>
            <a:srgbClr val="FBAE40"/>
          </p15:clr>
        </p15:guide>
        <p15:guide id="2" pos="3792">
          <p15:clr>
            <a:srgbClr val="FBAE40"/>
          </p15:clr>
        </p15:guide>
        <p15:guide id="3" pos="288">
          <p15:clr>
            <a:srgbClr val="FBAE40"/>
          </p15:clr>
        </p15:guide>
        <p15:guide id="4" orient="horz" pos="324">
          <p15:clr>
            <a:srgbClr val="FBAE40"/>
          </p15:clr>
        </p15:guide>
        <p15:guide id="5" orient="horz" pos="684">
          <p15:clr>
            <a:srgbClr val="FBAE40"/>
          </p15:clr>
        </p15:guide>
        <p15:guide id="6" orient="horz" pos="504">
          <p15:clr>
            <a:srgbClr val="FBAE40"/>
          </p15:clr>
        </p15:guide>
        <p15:guide id="7" pos="54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5" y="2"/>
            <a:ext cx="9135877" cy="6857999"/>
          </a:xfrm>
          <a:prstGeom prst="rect">
            <a:avLst/>
          </a:prstGeom>
        </p:spPr>
      </p:pic>
      <p:sp>
        <p:nvSpPr>
          <p:cNvPr id="4" name="Title 1">
            <a:extLst>
              <a:ext uri="{FF2B5EF4-FFF2-40B4-BE49-F238E27FC236}">
                <a16:creationId xmlns:a16="http://schemas.microsoft.com/office/drawing/2014/main" id="{1BD450F3-B34B-074D-BD6D-B116B7D1C861}"/>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905427911"/>
      </p:ext>
    </p:extLst>
  </p:cSld>
  <p:clrMapOvr>
    <a:masterClrMapping/>
  </p:clrMapOvr>
  <p:extLst mod="1">
    <p:ext uri="{DCECCB84-F9BA-43D5-87BE-67443E8EF086}">
      <p15:sldGuideLst xmlns:p15="http://schemas.microsoft.com/office/powerpoint/2012/main">
        <p15:guide id="1" orient="horz" pos="1440">
          <p15:clr>
            <a:srgbClr val="FBAE40"/>
          </p15:clr>
        </p15:guide>
        <p15:guide id="2" pos="2880">
          <p15:clr>
            <a:srgbClr val="FBAE40"/>
          </p15:clr>
        </p15:guide>
        <p15:guide id="3" pos="2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8"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65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3/8/2021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8" name="TextBox 17"/>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B2D10ECC-AA90-7944-8C0C-B7C138B59268}"/>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5AA13960-22BF-4B44-BD30-A372E063D7E3}"/>
              </a:ext>
            </a:extLst>
          </p:cNvPr>
          <p:cNvSpPr>
            <a:spLocks noGrp="1"/>
          </p:cNvSpPr>
          <p:nvPr>
            <p:ph type="subTitle" idx="1"/>
          </p:nvPr>
        </p:nvSpPr>
        <p:spPr>
          <a:xfrm>
            <a:off x="2674528" y="3971362"/>
            <a:ext cx="6099105" cy="556884"/>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E4C703ED-D9DC-A64A-807E-BF6A7B0409E1}"/>
              </a:ext>
            </a:extLst>
          </p:cNvPr>
          <p:cNvSpPr>
            <a:spLocks noGrp="1"/>
          </p:cNvSpPr>
          <p:nvPr>
            <p:ph type="body" sz="quarter" idx="10"/>
          </p:nvPr>
        </p:nvSpPr>
        <p:spPr>
          <a:xfrm>
            <a:off x="2677499" y="4528248"/>
            <a:ext cx="6106767" cy="45110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4155897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6351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itle 1"/>
          <p:cNvSpPr txBox="1">
            <a:spLocks/>
          </p:cNvSpPr>
          <p:nvPr userDrawn="1"/>
        </p:nvSpPr>
        <p:spPr bwMode="auto">
          <a:xfrm>
            <a:off x="415561" y="2560323"/>
            <a:ext cx="8013698" cy="133333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ts val="0"/>
              </a:spcAft>
              <a:defRPr sz="5000" b="0" i="0" strike="noStrike" kern="1200" cap="none">
                <a:solidFill>
                  <a:schemeClr val="tx1"/>
                </a:solidFill>
                <a:latin typeface="Calibri"/>
                <a:ea typeface="ＭＳ Ｐゴシック" charset="0"/>
                <a:cs typeface="Calibri"/>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750" dirty="0">
                <a:solidFill>
                  <a:srgbClr val="1D1B5B"/>
                </a:solidFill>
              </a:rPr>
              <a:t>Primary Topic of</a:t>
            </a:r>
            <a:br>
              <a:rPr lang="en-US" sz="3750" dirty="0">
                <a:solidFill>
                  <a:srgbClr val="1D1B5B"/>
                </a:solidFill>
              </a:rPr>
            </a:br>
            <a:r>
              <a:rPr lang="en-US" sz="3750" dirty="0">
                <a:solidFill>
                  <a:srgbClr val="1D1B5B"/>
                </a:solidFill>
              </a:rPr>
              <a:t>Next Section (50 </a:t>
            </a:r>
            <a:r>
              <a:rPr lang="en-US" sz="3750" dirty="0" err="1">
                <a:solidFill>
                  <a:srgbClr val="1D1B5B"/>
                </a:solidFill>
              </a:rPr>
              <a:t>pt</a:t>
            </a:r>
            <a:r>
              <a:rPr lang="en-US" sz="3750" dirty="0">
                <a:solidFill>
                  <a:srgbClr val="1D1B5B"/>
                </a:solidFill>
              </a:rPr>
              <a:t>)</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2"/>
            <a:ext cx="9135879" cy="6857999"/>
          </a:xfrm>
          <a:prstGeom prst="rect">
            <a:avLst/>
          </a:prstGeom>
        </p:spPr>
      </p:pic>
      <p:sp>
        <p:nvSpPr>
          <p:cNvPr id="5" name="Title 1">
            <a:extLst>
              <a:ext uri="{FF2B5EF4-FFF2-40B4-BE49-F238E27FC236}">
                <a16:creationId xmlns:a16="http://schemas.microsoft.com/office/drawing/2014/main" id="{5FC98DA1-2A63-174B-9A71-E03A0C630086}"/>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315228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0"/>
            <a:ext cx="9135879" cy="6858000"/>
          </a:xfrm>
          <a:prstGeom prst="rect">
            <a:avLst/>
          </a:prstGeom>
        </p:spPr>
      </p:pic>
      <p:sp>
        <p:nvSpPr>
          <p:cNvPr id="5" name="Title 1">
            <a:extLst>
              <a:ext uri="{FF2B5EF4-FFF2-40B4-BE49-F238E27FC236}">
                <a16:creationId xmlns:a16="http://schemas.microsoft.com/office/drawing/2014/main" id="{D002DB8A-4C58-1D45-9AF9-84A265074FAA}"/>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60877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943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17C27"/>
              </a:solidFill>
              <a:effectLst/>
              <a:uLnTx/>
              <a:uFillTx/>
              <a:latin typeface="Calibri"/>
              <a:ea typeface="+mj-ea"/>
              <a:cs typeface="+mj-cs"/>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625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710" y="6026462"/>
            <a:ext cx="1805844" cy="642681"/>
          </a:xfrm>
          <a:prstGeom prst="rect">
            <a:avLst/>
          </a:prstGeom>
        </p:spPr>
      </p:pic>
      <p:sp>
        <p:nvSpPr>
          <p:cNvPr id="7"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
        <p:nvSpPr>
          <p:cNvPr id="8" name="Title 1"/>
          <p:cNvSpPr>
            <a:spLocks noGrp="1"/>
          </p:cNvSpPr>
          <p:nvPr>
            <p:ph type="ctrTitle"/>
          </p:nvPr>
        </p:nvSpPr>
        <p:spPr>
          <a:xfrm>
            <a:off x="683002" y="1353835"/>
            <a:ext cx="7777996" cy="1470025"/>
          </a:xfrm>
          <a:prstGeom prst="rect">
            <a:avLst/>
          </a:prstGeom>
        </p:spPr>
        <p:txBody>
          <a:bodyPr anchor="b"/>
          <a:lstStyle>
            <a:lvl1pPr>
              <a:defRPr sz="5400" b="1" i="0">
                <a:solidFill>
                  <a:srgbClr val="59261D"/>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820059" y="2990839"/>
            <a:ext cx="7503882" cy="1752600"/>
          </a:xfrm>
          <a:prstGeom prst="rect">
            <a:avLst/>
          </a:prstGeom>
        </p:spPr>
        <p:txBody>
          <a:bodyPr/>
          <a:lstStyle>
            <a:lvl1pPr marL="0" indent="0" algn="ctr">
              <a:buNone/>
              <a:defRPr sz="3600">
                <a:solidFill>
                  <a:srgbClr val="5926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882541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423" y="1280435"/>
            <a:ext cx="7755154" cy="4384031"/>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1" name="Straight Connector 10"/>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pic>
        <p:nvPicPr>
          <p:cNvPr id="6" name="Picture 5"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710" y="6026462"/>
            <a:ext cx="1805844" cy="642681"/>
          </a:xfrm>
          <a:prstGeom prst="rect">
            <a:avLst/>
          </a:prstGeom>
        </p:spPr>
      </p:pic>
      <p:sp>
        <p:nvSpPr>
          <p:cNvPr id="8"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943325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0" name="Straight Connector 9"/>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8" name="Content Placeholder 2"/>
          <p:cNvSpPr>
            <a:spLocks noGrp="1"/>
          </p:cNvSpPr>
          <p:nvPr>
            <p:ph idx="13"/>
          </p:nvPr>
        </p:nvSpPr>
        <p:spPr>
          <a:xfrm>
            <a:off x="694423" y="1280436"/>
            <a:ext cx="3801377" cy="452596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648200" y="1280436"/>
            <a:ext cx="3801377" cy="452596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710" y="6026462"/>
            <a:ext cx="1805844" cy="642681"/>
          </a:xfrm>
          <a:prstGeom prst="rect">
            <a:avLst/>
          </a:prstGeom>
        </p:spPr>
      </p:pic>
      <p:sp>
        <p:nvSpPr>
          <p:cNvPr id="13"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2639886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4428" y="1276701"/>
            <a:ext cx="3802965" cy="438369"/>
          </a:xfrm>
          <a:prstGeom prst="rect">
            <a:avLst/>
          </a:prstGeom>
        </p:spPr>
        <p:txBody>
          <a:bodyPr anchor="b"/>
          <a:lstStyle>
            <a:lvl1pPr marL="0" indent="0">
              <a:buNone/>
              <a:defRPr sz="2000" b="0" i="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6" y="1276701"/>
            <a:ext cx="3804552" cy="438369"/>
          </a:xfrm>
          <a:prstGeom prst="rect">
            <a:avLst/>
          </a:prstGeom>
        </p:spPr>
        <p:txBody>
          <a:bodyPr anchor="b"/>
          <a:lstStyle>
            <a:lvl1pPr marL="0" indent="0">
              <a:buNone/>
              <a:defRPr sz="2000" b="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1" name="Straight Connector 10"/>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694423" y="1715068"/>
            <a:ext cx="3802970" cy="394939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4"/>
          </p:nvPr>
        </p:nvSpPr>
        <p:spPr>
          <a:xfrm>
            <a:off x="4637805" y="1715068"/>
            <a:ext cx="3802970" cy="394939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710" y="6026462"/>
            <a:ext cx="1805844" cy="642681"/>
          </a:xfrm>
          <a:prstGeom prst="rect">
            <a:avLst/>
          </a:prstGeom>
        </p:spPr>
      </p:pic>
      <p:sp>
        <p:nvSpPr>
          <p:cNvPr id="15"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193327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3/8/2021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2" name="Straight Connector 11"/>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20" name="Text Placeholder 19"/>
          <p:cNvSpPr>
            <a:spLocks noGrp="1"/>
          </p:cNvSpPr>
          <p:nvPr>
            <p:ph type="body" sz="quarter" idx="15"/>
          </p:nvPr>
        </p:nvSpPr>
        <p:spPr>
          <a:xfrm>
            <a:off x="694423" y="3108325"/>
            <a:ext cx="7755154" cy="491411"/>
          </a:xfrm>
          <a:prstGeom prst="rect">
            <a:avLst/>
          </a:prstGeom>
        </p:spPr>
        <p:txBody>
          <a:bodyPr vert="horz"/>
          <a:lstStyle>
            <a:lvl1pPr marL="0" indent="0">
              <a:buNone/>
              <a:defRPr sz="2400">
                <a:solidFill>
                  <a:srgbClr val="32A4D7"/>
                </a:solidFill>
              </a:defRPr>
            </a:lvl1pPr>
          </a:lstStyle>
          <a:p>
            <a:pPr lvl="0"/>
            <a:r>
              <a:rPr lang="en-US" dirty="0" smtClean="0"/>
              <a:t>Click to edit Master text styles</a:t>
            </a:r>
          </a:p>
        </p:txBody>
      </p:sp>
      <p:sp>
        <p:nvSpPr>
          <p:cNvPr id="8" name="Content Placeholder 2"/>
          <p:cNvSpPr>
            <a:spLocks noGrp="1"/>
          </p:cNvSpPr>
          <p:nvPr>
            <p:ph idx="1"/>
          </p:nvPr>
        </p:nvSpPr>
        <p:spPr>
          <a:xfrm>
            <a:off x="694423" y="1280435"/>
            <a:ext cx="7755154" cy="1688891"/>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6"/>
          </p:nvPr>
        </p:nvSpPr>
        <p:spPr>
          <a:xfrm>
            <a:off x="694423" y="3740092"/>
            <a:ext cx="7755154" cy="1942740"/>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710" y="6026462"/>
            <a:ext cx="1805844" cy="642681"/>
          </a:xfrm>
          <a:prstGeom prst="rect">
            <a:avLst/>
          </a:prstGeom>
        </p:spPr>
      </p:pic>
      <p:sp>
        <p:nvSpPr>
          <p:cNvPr id="14"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1996592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423" y="273049"/>
            <a:ext cx="2771090" cy="1162051"/>
          </a:xfrm>
          <a:prstGeom prst="rect">
            <a:avLst/>
          </a:prstGeom>
        </p:spPr>
        <p:txBody>
          <a:bodyPr anchor="b"/>
          <a:lstStyle>
            <a:lvl1pPr algn="l">
              <a:defRPr sz="2400" b="1">
                <a:solidFill>
                  <a:srgbClr val="59261D"/>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94423" y="1435105"/>
            <a:ext cx="2771090" cy="4476138"/>
          </a:xfrm>
          <a:prstGeom prst="rect">
            <a:avLst/>
          </a:prstGeom>
        </p:spPr>
        <p:txBody>
          <a:bodyPr/>
          <a:lstStyle>
            <a:lvl1pPr marL="0" indent="0">
              <a:buNone/>
              <a:defRPr sz="2400">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Content Placeholder 2"/>
          <p:cNvSpPr>
            <a:spLocks noGrp="1"/>
          </p:cNvSpPr>
          <p:nvPr>
            <p:ph idx="1"/>
          </p:nvPr>
        </p:nvSpPr>
        <p:spPr>
          <a:xfrm>
            <a:off x="3636585" y="273049"/>
            <a:ext cx="4175676" cy="5638193"/>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710" y="6026462"/>
            <a:ext cx="1805844" cy="642681"/>
          </a:xfrm>
          <a:prstGeom prst="rect">
            <a:avLst/>
          </a:prstGeom>
        </p:spPr>
      </p:pic>
      <p:sp>
        <p:nvSpPr>
          <p:cNvPr id="9"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3222461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8978" y="4800601"/>
            <a:ext cx="4653020" cy="566739"/>
          </a:xfrm>
          <a:prstGeom prst="rect">
            <a:avLst/>
          </a:prstGeom>
        </p:spPr>
        <p:txBody>
          <a:bodyPr anchor="b"/>
          <a:lstStyle>
            <a:lvl1pPr algn="l">
              <a:defRPr sz="2000" b="1">
                <a:solidFill>
                  <a:srgbClr val="59261D"/>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208978" y="5367341"/>
            <a:ext cx="4653020" cy="804863"/>
          </a:xfrm>
          <a:prstGeom prst="rect">
            <a:avLst/>
          </a:prstGeom>
        </p:spPr>
        <p:txBody>
          <a:bodyPr/>
          <a:lstStyle>
            <a:lvl1pPr marL="0" indent="0">
              <a:buNone/>
              <a:defRPr sz="1400" b="0" i="1">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7" name="Picture 6"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710" y="6026462"/>
            <a:ext cx="1805844" cy="642681"/>
          </a:xfrm>
          <a:prstGeom prst="rect">
            <a:avLst/>
          </a:prstGeom>
        </p:spPr>
      </p:pic>
      <p:sp>
        <p:nvSpPr>
          <p:cNvPr id="8"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3724466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710" y="6026462"/>
            <a:ext cx="1805844" cy="642681"/>
          </a:xfrm>
          <a:prstGeom prst="rect">
            <a:avLst/>
          </a:prstGeom>
        </p:spPr>
      </p:pic>
      <p:sp>
        <p:nvSpPr>
          <p:cNvPr id="5"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1462311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A4FEF-C49E-4666-B1CD-AEAD9627B1F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0E5BE44-41C8-4F5D-B4B9-A14D52C3E2B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CEB9313-AF09-4010-83D0-59EB0DB40C57}"/>
              </a:ext>
            </a:extLst>
          </p:cNvPr>
          <p:cNvSpPr>
            <a:spLocks noGrp="1"/>
          </p:cNvSpPr>
          <p:nvPr>
            <p:ph type="dt" sz="half" idx="10"/>
          </p:nvPr>
        </p:nvSpPr>
        <p:spPr/>
        <p:txBody>
          <a:bodyPr/>
          <a:lstStyle/>
          <a:p>
            <a:fld id="{D6AE38D3-9762-4478-9982-259A09C5D0E5}" type="datetimeFigureOut">
              <a:rPr lang="en-US" smtClean="0"/>
              <a:t>3/8/2021</a:t>
            </a:fld>
            <a:endParaRPr lang="en-US" dirty="0"/>
          </a:p>
        </p:txBody>
      </p:sp>
      <p:sp>
        <p:nvSpPr>
          <p:cNvPr id="5" name="Footer Placeholder 4">
            <a:extLst>
              <a:ext uri="{FF2B5EF4-FFF2-40B4-BE49-F238E27FC236}">
                <a16:creationId xmlns:a16="http://schemas.microsoft.com/office/drawing/2014/main" id="{889AB482-DC07-416D-9BBE-8FFA75C396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69C698-65F5-4912-872D-1B878CAE89E5}"/>
              </a:ext>
            </a:extLst>
          </p:cNvPr>
          <p:cNvSpPr>
            <a:spLocks noGrp="1"/>
          </p:cNvSpPr>
          <p:nvPr>
            <p:ph type="sldNum" sz="quarter" idx="12"/>
          </p:nvPr>
        </p:nvSpPr>
        <p:spPr/>
        <p:txBody>
          <a:bodyPr/>
          <a:lstStyle/>
          <a:p>
            <a:fld id="{E2C422ED-E509-4D49-9188-9A04DC08BA6A}" type="slidenum">
              <a:rPr lang="en-US" smtClean="0"/>
              <a:t>‹#›</a:t>
            </a:fld>
            <a:endParaRPr lang="en-US" dirty="0"/>
          </a:p>
        </p:txBody>
      </p:sp>
    </p:spTree>
    <p:extLst>
      <p:ext uri="{BB962C8B-B14F-4D97-AF65-F5344CB8AC3E}">
        <p14:creationId xmlns:p14="http://schemas.microsoft.com/office/powerpoint/2010/main" val="25867703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345A-8B9C-4FCC-9CD0-86CA2EB20D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33B07-EB00-487A-9561-B1CD71408E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3D619-0835-4206-A388-4044A8620F15}"/>
              </a:ext>
            </a:extLst>
          </p:cNvPr>
          <p:cNvSpPr>
            <a:spLocks noGrp="1"/>
          </p:cNvSpPr>
          <p:nvPr>
            <p:ph type="dt" sz="half" idx="10"/>
          </p:nvPr>
        </p:nvSpPr>
        <p:spPr/>
        <p:txBody>
          <a:bodyPr/>
          <a:lstStyle/>
          <a:p>
            <a:fld id="{D6AE38D3-9762-4478-9982-259A09C5D0E5}" type="datetimeFigureOut">
              <a:rPr lang="en-US" smtClean="0"/>
              <a:t>3/8/2021</a:t>
            </a:fld>
            <a:endParaRPr lang="en-US" dirty="0"/>
          </a:p>
        </p:txBody>
      </p:sp>
      <p:sp>
        <p:nvSpPr>
          <p:cNvPr id="5" name="Footer Placeholder 4">
            <a:extLst>
              <a:ext uri="{FF2B5EF4-FFF2-40B4-BE49-F238E27FC236}">
                <a16:creationId xmlns:a16="http://schemas.microsoft.com/office/drawing/2014/main" id="{6DA51F72-00E2-4D9D-B0D4-4D33C1E0E7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3D09F2-C603-49E3-91CC-01897713D8C7}"/>
              </a:ext>
            </a:extLst>
          </p:cNvPr>
          <p:cNvSpPr>
            <a:spLocks noGrp="1"/>
          </p:cNvSpPr>
          <p:nvPr>
            <p:ph type="sldNum" sz="quarter" idx="12"/>
          </p:nvPr>
        </p:nvSpPr>
        <p:spPr/>
        <p:txBody>
          <a:bodyPr/>
          <a:lstStyle/>
          <a:p>
            <a:fld id="{E2C422ED-E509-4D49-9188-9A04DC08BA6A}" type="slidenum">
              <a:rPr lang="en-US" smtClean="0"/>
              <a:t>‹#›</a:t>
            </a:fld>
            <a:endParaRPr lang="en-US" dirty="0"/>
          </a:p>
        </p:txBody>
      </p:sp>
    </p:spTree>
    <p:extLst>
      <p:ext uri="{BB962C8B-B14F-4D97-AF65-F5344CB8AC3E}">
        <p14:creationId xmlns:p14="http://schemas.microsoft.com/office/powerpoint/2010/main" val="18661450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BDB51-C6C9-48F3-AB74-9C1A55C6EC8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10E20E3-3077-420D-9BD8-BA864289086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79454D-F466-4F2E-906B-6796C9A88262}"/>
              </a:ext>
            </a:extLst>
          </p:cNvPr>
          <p:cNvSpPr>
            <a:spLocks noGrp="1"/>
          </p:cNvSpPr>
          <p:nvPr>
            <p:ph type="dt" sz="half" idx="10"/>
          </p:nvPr>
        </p:nvSpPr>
        <p:spPr/>
        <p:txBody>
          <a:bodyPr/>
          <a:lstStyle/>
          <a:p>
            <a:fld id="{D6AE38D3-9762-4478-9982-259A09C5D0E5}" type="datetimeFigureOut">
              <a:rPr lang="en-US" smtClean="0"/>
              <a:t>3/8/2021</a:t>
            </a:fld>
            <a:endParaRPr lang="en-US" dirty="0"/>
          </a:p>
        </p:txBody>
      </p:sp>
      <p:sp>
        <p:nvSpPr>
          <p:cNvPr id="5" name="Footer Placeholder 4">
            <a:extLst>
              <a:ext uri="{FF2B5EF4-FFF2-40B4-BE49-F238E27FC236}">
                <a16:creationId xmlns:a16="http://schemas.microsoft.com/office/drawing/2014/main" id="{54299D84-B69A-4853-A1C6-45CE388BA9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7EA466-9336-4CA3-BEF9-C3027FA144D1}"/>
              </a:ext>
            </a:extLst>
          </p:cNvPr>
          <p:cNvSpPr>
            <a:spLocks noGrp="1"/>
          </p:cNvSpPr>
          <p:nvPr>
            <p:ph type="sldNum" sz="quarter" idx="12"/>
          </p:nvPr>
        </p:nvSpPr>
        <p:spPr/>
        <p:txBody>
          <a:bodyPr/>
          <a:lstStyle/>
          <a:p>
            <a:fld id="{E2C422ED-E509-4D49-9188-9A04DC08BA6A}" type="slidenum">
              <a:rPr lang="en-US" smtClean="0"/>
              <a:t>‹#›</a:t>
            </a:fld>
            <a:endParaRPr lang="en-US" dirty="0"/>
          </a:p>
        </p:txBody>
      </p:sp>
    </p:spTree>
    <p:extLst>
      <p:ext uri="{BB962C8B-B14F-4D97-AF65-F5344CB8AC3E}">
        <p14:creationId xmlns:p14="http://schemas.microsoft.com/office/powerpoint/2010/main" val="651591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1CB1-28D9-445F-9F21-32728F7BB9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87FE9-D48E-40B2-B99B-2FA9E3730AD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CD1848-E349-4C19-87FF-3FB5E60F7AC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42EFA7-62E2-40D3-BC14-01D39E357F2F}"/>
              </a:ext>
            </a:extLst>
          </p:cNvPr>
          <p:cNvSpPr>
            <a:spLocks noGrp="1"/>
          </p:cNvSpPr>
          <p:nvPr>
            <p:ph type="dt" sz="half" idx="10"/>
          </p:nvPr>
        </p:nvSpPr>
        <p:spPr/>
        <p:txBody>
          <a:bodyPr/>
          <a:lstStyle/>
          <a:p>
            <a:fld id="{D6AE38D3-9762-4478-9982-259A09C5D0E5}" type="datetimeFigureOut">
              <a:rPr lang="en-US" smtClean="0"/>
              <a:t>3/8/2021</a:t>
            </a:fld>
            <a:endParaRPr lang="en-US" dirty="0"/>
          </a:p>
        </p:txBody>
      </p:sp>
      <p:sp>
        <p:nvSpPr>
          <p:cNvPr id="6" name="Footer Placeholder 5">
            <a:extLst>
              <a:ext uri="{FF2B5EF4-FFF2-40B4-BE49-F238E27FC236}">
                <a16:creationId xmlns:a16="http://schemas.microsoft.com/office/drawing/2014/main" id="{6AD3931C-0FE5-48CD-AFE6-0639771FDC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1AC7E2F-ABB2-4F7D-B33C-8DC36E56B246}"/>
              </a:ext>
            </a:extLst>
          </p:cNvPr>
          <p:cNvSpPr>
            <a:spLocks noGrp="1"/>
          </p:cNvSpPr>
          <p:nvPr>
            <p:ph type="sldNum" sz="quarter" idx="12"/>
          </p:nvPr>
        </p:nvSpPr>
        <p:spPr/>
        <p:txBody>
          <a:bodyPr/>
          <a:lstStyle/>
          <a:p>
            <a:fld id="{E2C422ED-E509-4D49-9188-9A04DC08BA6A}" type="slidenum">
              <a:rPr lang="en-US" smtClean="0"/>
              <a:t>‹#›</a:t>
            </a:fld>
            <a:endParaRPr lang="en-US" dirty="0"/>
          </a:p>
        </p:txBody>
      </p:sp>
    </p:spTree>
    <p:extLst>
      <p:ext uri="{BB962C8B-B14F-4D97-AF65-F5344CB8AC3E}">
        <p14:creationId xmlns:p14="http://schemas.microsoft.com/office/powerpoint/2010/main" val="2400585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AB8E-AE88-43FF-AC54-3B449D31F54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89784E-C827-4BDA-9E9B-4A80967FF28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7DDA9-5C12-4CB2-BFDB-84FBA3B1EB4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2E0C4F-1C10-430F-8C23-7E1B5D16F73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5992E11-4E71-4C8E-98EB-4C713ABFF13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677D6B-E520-48E0-8E8D-44E32CD8DA65}"/>
              </a:ext>
            </a:extLst>
          </p:cNvPr>
          <p:cNvSpPr>
            <a:spLocks noGrp="1"/>
          </p:cNvSpPr>
          <p:nvPr>
            <p:ph type="dt" sz="half" idx="10"/>
          </p:nvPr>
        </p:nvSpPr>
        <p:spPr/>
        <p:txBody>
          <a:bodyPr/>
          <a:lstStyle/>
          <a:p>
            <a:fld id="{D6AE38D3-9762-4478-9982-259A09C5D0E5}" type="datetimeFigureOut">
              <a:rPr lang="en-US" smtClean="0"/>
              <a:t>3/8/2021</a:t>
            </a:fld>
            <a:endParaRPr lang="en-US" dirty="0"/>
          </a:p>
        </p:txBody>
      </p:sp>
      <p:sp>
        <p:nvSpPr>
          <p:cNvPr id="8" name="Footer Placeholder 7">
            <a:extLst>
              <a:ext uri="{FF2B5EF4-FFF2-40B4-BE49-F238E27FC236}">
                <a16:creationId xmlns:a16="http://schemas.microsoft.com/office/drawing/2014/main" id="{21A26C25-8534-4760-ACC7-B013EFA2138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0E3686A-19E2-47F9-A8B1-2CFCA2635DA9}"/>
              </a:ext>
            </a:extLst>
          </p:cNvPr>
          <p:cNvSpPr>
            <a:spLocks noGrp="1"/>
          </p:cNvSpPr>
          <p:nvPr>
            <p:ph type="sldNum" sz="quarter" idx="12"/>
          </p:nvPr>
        </p:nvSpPr>
        <p:spPr/>
        <p:txBody>
          <a:bodyPr/>
          <a:lstStyle/>
          <a:p>
            <a:fld id="{E2C422ED-E509-4D49-9188-9A04DC08BA6A}" type="slidenum">
              <a:rPr lang="en-US" smtClean="0"/>
              <a:t>‹#›</a:t>
            </a:fld>
            <a:endParaRPr lang="en-US" dirty="0"/>
          </a:p>
        </p:txBody>
      </p:sp>
    </p:spTree>
    <p:extLst>
      <p:ext uri="{BB962C8B-B14F-4D97-AF65-F5344CB8AC3E}">
        <p14:creationId xmlns:p14="http://schemas.microsoft.com/office/powerpoint/2010/main" val="951130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A48C-1437-4D16-AEA5-EA5B0A062C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CEDA04-7475-4813-8AB6-90863BAE0FA7}"/>
              </a:ext>
            </a:extLst>
          </p:cNvPr>
          <p:cNvSpPr>
            <a:spLocks noGrp="1"/>
          </p:cNvSpPr>
          <p:nvPr>
            <p:ph type="dt" sz="half" idx="10"/>
          </p:nvPr>
        </p:nvSpPr>
        <p:spPr/>
        <p:txBody>
          <a:bodyPr/>
          <a:lstStyle/>
          <a:p>
            <a:fld id="{D6AE38D3-9762-4478-9982-259A09C5D0E5}" type="datetimeFigureOut">
              <a:rPr lang="en-US" smtClean="0"/>
              <a:t>3/8/2021</a:t>
            </a:fld>
            <a:endParaRPr lang="en-US" dirty="0"/>
          </a:p>
        </p:txBody>
      </p:sp>
      <p:sp>
        <p:nvSpPr>
          <p:cNvPr id="4" name="Footer Placeholder 3">
            <a:extLst>
              <a:ext uri="{FF2B5EF4-FFF2-40B4-BE49-F238E27FC236}">
                <a16:creationId xmlns:a16="http://schemas.microsoft.com/office/drawing/2014/main" id="{E783F66C-9B36-4276-A6CC-DD591F6D4FA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F86F5E-46F8-46B6-B902-8C4FCA9266BC}"/>
              </a:ext>
            </a:extLst>
          </p:cNvPr>
          <p:cNvSpPr>
            <a:spLocks noGrp="1"/>
          </p:cNvSpPr>
          <p:nvPr>
            <p:ph type="sldNum" sz="quarter" idx="12"/>
          </p:nvPr>
        </p:nvSpPr>
        <p:spPr/>
        <p:txBody>
          <a:bodyPr/>
          <a:lstStyle/>
          <a:p>
            <a:fld id="{E2C422ED-E509-4D49-9188-9A04DC08BA6A}" type="slidenum">
              <a:rPr lang="en-US" smtClean="0"/>
              <a:t>‹#›</a:t>
            </a:fld>
            <a:endParaRPr lang="en-US" dirty="0"/>
          </a:p>
        </p:txBody>
      </p:sp>
    </p:spTree>
    <p:extLst>
      <p:ext uri="{BB962C8B-B14F-4D97-AF65-F5344CB8AC3E}">
        <p14:creationId xmlns:p14="http://schemas.microsoft.com/office/powerpoint/2010/main" val="158346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3/8/2021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C5066C-949E-4659-B322-E1BE7C5886A2}"/>
              </a:ext>
            </a:extLst>
          </p:cNvPr>
          <p:cNvSpPr>
            <a:spLocks noGrp="1"/>
          </p:cNvSpPr>
          <p:nvPr>
            <p:ph type="dt" sz="half" idx="10"/>
          </p:nvPr>
        </p:nvSpPr>
        <p:spPr/>
        <p:txBody>
          <a:bodyPr/>
          <a:lstStyle/>
          <a:p>
            <a:fld id="{D6AE38D3-9762-4478-9982-259A09C5D0E5}" type="datetimeFigureOut">
              <a:rPr lang="en-US" smtClean="0"/>
              <a:t>3/8/2021</a:t>
            </a:fld>
            <a:endParaRPr lang="en-US" dirty="0"/>
          </a:p>
        </p:txBody>
      </p:sp>
      <p:sp>
        <p:nvSpPr>
          <p:cNvPr id="3" name="Footer Placeholder 2">
            <a:extLst>
              <a:ext uri="{FF2B5EF4-FFF2-40B4-BE49-F238E27FC236}">
                <a16:creationId xmlns:a16="http://schemas.microsoft.com/office/drawing/2014/main" id="{4F320D08-3DFC-4DD5-8FC7-BC96953EFA3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5E66BD3-64AD-4C51-8BDC-FF9980F39141}"/>
              </a:ext>
            </a:extLst>
          </p:cNvPr>
          <p:cNvSpPr>
            <a:spLocks noGrp="1"/>
          </p:cNvSpPr>
          <p:nvPr>
            <p:ph type="sldNum" sz="quarter" idx="12"/>
          </p:nvPr>
        </p:nvSpPr>
        <p:spPr/>
        <p:txBody>
          <a:bodyPr/>
          <a:lstStyle/>
          <a:p>
            <a:fld id="{E2C422ED-E509-4D49-9188-9A04DC08BA6A}" type="slidenum">
              <a:rPr lang="en-US" smtClean="0"/>
              <a:t>‹#›</a:t>
            </a:fld>
            <a:endParaRPr lang="en-US" dirty="0"/>
          </a:p>
        </p:txBody>
      </p:sp>
    </p:spTree>
    <p:extLst>
      <p:ext uri="{BB962C8B-B14F-4D97-AF65-F5344CB8AC3E}">
        <p14:creationId xmlns:p14="http://schemas.microsoft.com/office/powerpoint/2010/main" val="11802385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A4BE-CFFE-4DE9-B2EB-EB051803E96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E5906A2-4D71-4BB6-AF64-D6C8AD6BB5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4B1C70-4797-4825-9A2D-E1BDDDC926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4C43BC4-0EDB-44E6-BDC9-941C086D34BD}"/>
              </a:ext>
            </a:extLst>
          </p:cNvPr>
          <p:cNvSpPr>
            <a:spLocks noGrp="1"/>
          </p:cNvSpPr>
          <p:nvPr>
            <p:ph type="dt" sz="half" idx="10"/>
          </p:nvPr>
        </p:nvSpPr>
        <p:spPr/>
        <p:txBody>
          <a:bodyPr/>
          <a:lstStyle/>
          <a:p>
            <a:fld id="{D6AE38D3-9762-4478-9982-259A09C5D0E5}" type="datetimeFigureOut">
              <a:rPr lang="en-US" smtClean="0"/>
              <a:t>3/8/2021</a:t>
            </a:fld>
            <a:endParaRPr lang="en-US" dirty="0"/>
          </a:p>
        </p:txBody>
      </p:sp>
      <p:sp>
        <p:nvSpPr>
          <p:cNvPr id="6" name="Footer Placeholder 5">
            <a:extLst>
              <a:ext uri="{FF2B5EF4-FFF2-40B4-BE49-F238E27FC236}">
                <a16:creationId xmlns:a16="http://schemas.microsoft.com/office/drawing/2014/main" id="{77109B97-FED7-44A9-9283-0AD82CAE23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327474-7C17-4E5D-BFD5-10897390A9CE}"/>
              </a:ext>
            </a:extLst>
          </p:cNvPr>
          <p:cNvSpPr>
            <a:spLocks noGrp="1"/>
          </p:cNvSpPr>
          <p:nvPr>
            <p:ph type="sldNum" sz="quarter" idx="12"/>
          </p:nvPr>
        </p:nvSpPr>
        <p:spPr/>
        <p:txBody>
          <a:bodyPr/>
          <a:lstStyle/>
          <a:p>
            <a:fld id="{E2C422ED-E509-4D49-9188-9A04DC08BA6A}" type="slidenum">
              <a:rPr lang="en-US" smtClean="0"/>
              <a:t>‹#›</a:t>
            </a:fld>
            <a:endParaRPr lang="en-US" dirty="0"/>
          </a:p>
        </p:txBody>
      </p:sp>
    </p:spTree>
    <p:extLst>
      <p:ext uri="{BB962C8B-B14F-4D97-AF65-F5344CB8AC3E}">
        <p14:creationId xmlns:p14="http://schemas.microsoft.com/office/powerpoint/2010/main" val="2581841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810E-8788-40BA-9205-F4F2D4A1A0D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C1BD0D8-AE04-4828-83FC-FE41C3AB64E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1A92F7B0-DFF9-4BA2-B4F8-40FBE64B8B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E592C8E-E717-404D-A0F6-6752F5759372}"/>
              </a:ext>
            </a:extLst>
          </p:cNvPr>
          <p:cNvSpPr>
            <a:spLocks noGrp="1"/>
          </p:cNvSpPr>
          <p:nvPr>
            <p:ph type="dt" sz="half" idx="10"/>
          </p:nvPr>
        </p:nvSpPr>
        <p:spPr/>
        <p:txBody>
          <a:bodyPr/>
          <a:lstStyle/>
          <a:p>
            <a:fld id="{D6AE38D3-9762-4478-9982-259A09C5D0E5}" type="datetimeFigureOut">
              <a:rPr lang="en-US" smtClean="0"/>
              <a:t>3/8/2021</a:t>
            </a:fld>
            <a:endParaRPr lang="en-US" dirty="0"/>
          </a:p>
        </p:txBody>
      </p:sp>
      <p:sp>
        <p:nvSpPr>
          <p:cNvPr id="6" name="Footer Placeholder 5">
            <a:extLst>
              <a:ext uri="{FF2B5EF4-FFF2-40B4-BE49-F238E27FC236}">
                <a16:creationId xmlns:a16="http://schemas.microsoft.com/office/drawing/2014/main" id="{1336DFBA-6079-4AD1-A024-96F5CE2451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265B59-8310-4A8F-AE06-177A39796DEB}"/>
              </a:ext>
            </a:extLst>
          </p:cNvPr>
          <p:cNvSpPr>
            <a:spLocks noGrp="1"/>
          </p:cNvSpPr>
          <p:nvPr>
            <p:ph type="sldNum" sz="quarter" idx="12"/>
          </p:nvPr>
        </p:nvSpPr>
        <p:spPr/>
        <p:txBody>
          <a:bodyPr/>
          <a:lstStyle/>
          <a:p>
            <a:fld id="{E2C422ED-E509-4D49-9188-9A04DC08BA6A}" type="slidenum">
              <a:rPr lang="en-US" smtClean="0"/>
              <a:t>‹#›</a:t>
            </a:fld>
            <a:endParaRPr lang="en-US" dirty="0"/>
          </a:p>
        </p:txBody>
      </p:sp>
    </p:spTree>
    <p:extLst>
      <p:ext uri="{BB962C8B-B14F-4D97-AF65-F5344CB8AC3E}">
        <p14:creationId xmlns:p14="http://schemas.microsoft.com/office/powerpoint/2010/main" val="1700433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CAC1-4860-460D-95CF-13C0E49DB3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AC5D76-1BED-4733-8D75-742C8DCFA7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5AB59-F0C0-40DB-962A-35EB47218103}"/>
              </a:ext>
            </a:extLst>
          </p:cNvPr>
          <p:cNvSpPr>
            <a:spLocks noGrp="1"/>
          </p:cNvSpPr>
          <p:nvPr>
            <p:ph type="dt" sz="half" idx="10"/>
          </p:nvPr>
        </p:nvSpPr>
        <p:spPr/>
        <p:txBody>
          <a:bodyPr/>
          <a:lstStyle/>
          <a:p>
            <a:fld id="{D6AE38D3-9762-4478-9982-259A09C5D0E5}" type="datetimeFigureOut">
              <a:rPr lang="en-US" smtClean="0"/>
              <a:t>3/8/2021</a:t>
            </a:fld>
            <a:endParaRPr lang="en-US" dirty="0"/>
          </a:p>
        </p:txBody>
      </p:sp>
      <p:sp>
        <p:nvSpPr>
          <p:cNvPr id="5" name="Footer Placeholder 4">
            <a:extLst>
              <a:ext uri="{FF2B5EF4-FFF2-40B4-BE49-F238E27FC236}">
                <a16:creationId xmlns:a16="http://schemas.microsoft.com/office/drawing/2014/main" id="{B5377A71-3876-4412-B0FB-144C1B7C0D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CA3756-3458-4301-9147-3D154FAD18D7}"/>
              </a:ext>
            </a:extLst>
          </p:cNvPr>
          <p:cNvSpPr>
            <a:spLocks noGrp="1"/>
          </p:cNvSpPr>
          <p:nvPr>
            <p:ph type="sldNum" sz="quarter" idx="12"/>
          </p:nvPr>
        </p:nvSpPr>
        <p:spPr/>
        <p:txBody>
          <a:bodyPr/>
          <a:lstStyle/>
          <a:p>
            <a:fld id="{E2C422ED-E509-4D49-9188-9A04DC08BA6A}" type="slidenum">
              <a:rPr lang="en-US" smtClean="0"/>
              <a:t>‹#›</a:t>
            </a:fld>
            <a:endParaRPr lang="en-US" dirty="0"/>
          </a:p>
        </p:txBody>
      </p:sp>
    </p:spTree>
    <p:extLst>
      <p:ext uri="{BB962C8B-B14F-4D97-AF65-F5344CB8AC3E}">
        <p14:creationId xmlns:p14="http://schemas.microsoft.com/office/powerpoint/2010/main" val="1275775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DC1022-FF66-41C7-960C-4366915C9C3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BFC245-005F-48CF-A078-0893C263808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92AE6-8BF7-44B1-8D2E-25DF95579C4F}"/>
              </a:ext>
            </a:extLst>
          </p:cNvPr>
          <p:cNvSpPr>
            <a:spLocks noGrp="1"/>
          </p:cNvSpPr>
          <p:nvPr>
            <p:ph type="dt" sz="half" idx="10"/>
          </p:nvPr>
        </p:nvSpPr>
        <p:spPr/>
        <p:txBody>
          <a:bodyPr/>
          <a:lstStyle/>
          <a:p>
            <a:fld id="{D6AE38D3-9762-4478-9982-259A09C5D0E5}" type="datetimeFigureOut">
              <a:rPr lang="en-US" smtClean="0"/>
              <a:t>3/8/2021</a:t>
            </a:fld>
            <a:endParaRPr lang="en-US" dirty="0"/>
          </a:p>
        </p:txBody>
      </p:sp>
      <p:sp>
        <p:nvSpPr>
          <p:cNvPr id="5" name="Footer Placeholder 4">
            <a:extLst>
              <a:ext uri="{FF2B5EF4-FFF2-40B4-BE49-F238E27FC236}">
                <a16:creationId xmlns:a16="http://schemas.microsoft.com/office/drawing/2014/main" id="{A3B5D25A-B1E2-48EA-9C91-22BE749103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37D0C5-F3F6-4775-A768-B536188BCEDD}"/>
              </a:ext>
            </a:extLst>
          </p:cNvPr>
          <p:cNvSpPr>
            <a:spLocks noGrp="1"/>
          </p:cNvSpPr>
          <p:nvPr>
            <p:ph type="sldNum" sz="quarter" idx="12"/>
          </p:nvPr>
        </p:nvSpPr>
        <p:spPr/>
        <p:txBody>
          <a:bodyPr/>
          <a:lstStyle/>
          <a:p>
            <a:fld id="{E2C422ED-E509-4D49-9188-9A04DC08BA6A}" type="slidenum">
              <a:rPr lang="en-US" smtClean="0"/>
              <a:t>‹#›</a:t>
            </a:fld>
            <a:endParaRPr lang="en-US" dirty="0"/>
          </a:p>
        </p:txBody>
      </p:sp>
    </p:spTree>
    <p:extLst>
      <p:ext uri="{BB962C8B-B14F-4D97-AF65-F5344CB8AC3E}">
        <p14:creationId xmlns:p14="http://schemas.microsoft.com/office/powerpoint/2010/main" val="4854555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59E5D4-01A5-43C6-A2D0-240F4A4B08D9}"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37A53-2A90-49C0-91D5-B963589794B6}" type="slidenum">
              <a:rPr lang="en-US" smtClean="0"/>
              <a:t>‹#›</a:t>
            </a:fld>
            <a:endParaRPr lang="en-US"/>
          </a:p>
        </p:txBody>
      </p:sp>
    </p:spTree>
    <p:extLst>
      <p:ext uri="{BB962C8B-B14F-4D97-AF65-F5344CB8AC3E}">
        <p14:creationId xmlns:p14="http://schemas.microsoft.com/office/powerpoint/2010/main" val="2392207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9E5D4-01A5-43C6-A2D0-240F4A4B08D9}"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37A53-2A90-49C0-91D5-B963589794B6}" type="slidenum">
              <a:rPr lang="en-US" smtClean="0"/>
              <a:t>‹#›</a:t>
            </a:fld>
            <a:endParaRPr lang="en-US"/>
          </a:p>
        </p:txBody>
      </p:sp>
    </p:spTree>
    <p:extLst>
      <p:ext uri="{BB962C8B-B14F-4D97-AF65-F5344CB8AC3E}">
        <p14:creationId xmlns:p14="http://schemas.microsoft.com/office/powerpoint/2010/main" val="1665669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59E5D4-01A5-43C6-A2D0-240F4A4B08D9}"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37A53-2A90-49C0-91D5-B963589794B6}" type="slidenum">
              <a:rPr lang="en-US" smtClean="0"/>
              <a:t>‹#›</a:t>
            </a:fld>
            <a:endParaRPr lang="en-US"/>
          </a:p>
        </p:txBody>
      </p:sp>
    </p:spTree>
    <p:extLst>
      <p:ext uri="{BB962C8B-B14F-4D97-AF65-F5344CB8AC3E}">
        <p14:creationId xmlns:p14="http://schemas.microsoft.com/office/powerpoint/2010/main" val="34105275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59E5D4-01A5-43C6-A2D0-240F4A4B08D9}"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37A53-2A90-49C0-91D5-B963589794B6}" type="slidenum">
              <a:rPr lang="en-US" smtClean="0"/>
              <a:t>‹#›</a:t>
            </a:fld>
            <a:endParaRPr lang="en-US"/>
          </a:p>
        </p:txBody>
      </p:sp>
    </p:spTree>
    <p:extLst>
      <p:ext uri="{BB962C8B-B14F-4D97-AF65-F5344CB8AC3E}">
        <p14:creationId xmlns:p14="http://schemas.microsoft.com/office/powerpoint/2010/main" val="22316515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59E5D4-01A5-43C6-A2D0-240F4A4B08D9}" type="datetimeFigureOut">
              <a:rPr lang="en-US" smtClean="0"/>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237A53-2A90-49C0-91D5-B963589794B6}" type="slidenum">
              <a:rPr lang="en-US" smtClean="0"/>
              <a:t>‹#›</a:t>
            </a:fld>
            <a:endParaRPr lang="en-US"/>
          </a:p>
        </p:txBody>
      </p:sp>
    </p:spTree>
    <p:extLst>
      <p:ext uri="{BB962C8B-B14F-4D97-AF65-F5344CB8AC3E}">
        <p14:creationId xmlns:p14="http://schemas.microsoft.com/office/powerpoint/2010/main" val="190253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3/8/2021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59E5D4-01A5-43C6-A2D0-240F4A4B08D9}" type="datetimeFigureOut">
              <a:rPr lang="en-US" smtClean="0"/>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237A53-2A90-49C0-91D5-B963589794B6}" type="slidenum">
              <a:rPr lang="en-US" smtClean="0"/>
              <a:t>‹#›</a:t>
            </a:fld>
            <a:endParaRPr lang="en-US"/>
          </a:p>
        </p:txBody>
      </p:sp>
    </p:spTree>
    <p:extLst>
      <p:ext uri="{BB962C8B-B14F-4D97-AF65-F5344CB8AC3E}">
        <p14:creationId xmlns:p14="http://schemas.microsoft.com/office/powerpoint/2010/main" val="24886688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9E5D4-01A5-43C6-A2D0-240F4A4B08D9}" type="datetimeFigureOut">
              <a:rPr lang="en-US" smtClean="0"/>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237A53-2A90-49C0-91D5-B963589794B6}" type="slidenum">
              <a:rPr lang="en-US" smtClean="0"/>
              <a:t>‹#›</a:t>
            </a:fld>
            <a:endParaRPr lang="en-US"/>
          </a:p>
        </p:txBody>
      </p:sp>
    </p:spTree>
    <p:extLst>
      <p:ext uri="{BB962C8B-B14F-4D97-AF65-F5344CB8AC3E}">
        <p14:creationId xmlns:p14="http://schemas.microsoft.com/office/powerpoint/2010/main" val="28258984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59E5D4-01A5-43C6-A2D0-240F4A4B08D9}"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37A53-2A90-49C0-91D5-B963589794B6}" type="slidenum">
              <a:rPr lang="en-US" smtClean="0"/>
              <a:t>‹#›</a:t>
            </a:fld>
            <a:endParaRPr lang="en-US"/>
          </a:p>
        </p:txBody>
      </p:sp>
    </p:spTree>
    <p:extLst>
      <p:ext uri="{BB962C8B-B14F-4D97-AF65-F5344CB8AC3E}">
        <p14:creationId xmlns:p14="http://schemas.microsoft.com/office/powerpoint/2010/main" val="26566909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59E5D4-01A5-43C6-A2D0-240F4A4B08D9}"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37A53-2A90-49C0-91D5-B963589794B6}" type="slidenum">
              <a:rPr lang="en-US" smtClean="0"/>
              <a:t>‹#›</a:t>
            </a:fld>
            <a:endParaRPr lang="en-US"/>
          </a:p>
        </p:txBody>
      </p:sp>
    </p:spTree>
    <p:extLst>
      <p:ext uri="{BB962C8B-B14F-4D97-AF65-F5344CB8AC3E}">
        <p14:creationId xmlns:p14="http://schemas.microsoft.com/office/powerpoint/2010/main" val="640960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9E5D4-01A5-43C6-A2D0-240F4A4B08D9}"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37A53-2A90-49C0-91D5-B963589794B6}" type="slidenum">
              <a:rPr lang="en-US" smtClean="0"/>
              <a:t>‹#›</a:t>
            </a:fld>
            <a:endParaRPr lang="en-US"/>
          </a:p>
        </p:txBody>
      </p:sp>
    </p:spTree>
    <p:extLst>
      <p:ext uri="{BB962C8B-B14F-4D97-AF65-F5344CB8AC3E}">
        <p14:creationId xmlns:p14="http://schemas.microsoft.com/office/powerpoint/2010/main" val="31633461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9E5D4-01A5-43C6-A2D0-240F4A4B08D9}"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37A53-2A90-49C0-91D5-B963589794B6}" type="slidenum">
              <a:rPr lang="en-US" smtClean="0"/>
              <a:t>‹#›</a:t>
            </a:fld>
            <a:endParaRPr lang="en-US"/>
          </a:p>
        </p:txBody>
      </p:sp>
    </p:spTree>
    <p:extLst>
      <p:ext uri="{BB962C8B-B14F-4D97-AF65-F5344CB8AC3E}">
        <p14:creationId xmlns:p14="http://schemas.microsoft.com/office/powerpoint/2010/main" val="416326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 name="think-cell Slide" r:id="rId4" imgW="360" imgH="360" progId="TCLayout.ActiveDocument.1">
                  <p:embed/>
                </p:oleObj>
              </mc:Choice>
              <mc:Fallback>
                <p:oleObj name="think-cell Slide" r:id="rId4" imgW="360" imgH="360" progId="TCLayout.ActiveDocument.1">
                  <p:embed/>
                  <p:pic>
                    <p:nvPicPr>
                      <p:cNvPr id="6"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 name="Group 8"/>
          <p:cNvGrpSpPr>
            <a:grpSpLocks/>
          </p:cNvGrpSpPr>
          <p:nvPr userDrawn="1"/>
        </p:nvGrpSpPr>
        <p:grpSpPr bwMode="auto">
          <a:xfrm>
            <a:off x="-15875" y="0"/>
            <a:ext cx="1927225" cy="6858000"/>
            <a:chOff x="-15876" y="0"/>
            <a:chExt cx="1927803" cy="6858000"/>
          </a:xfrm>
          <a:solidFill>
            <a:schemeClr val="bg2"/>
          </a:solidFill>
        </p:grpSpPr>
        <p:sp>
          <p:nvSpPr>
            <p:cNvPr id="8" name="Rectangle 7"/>
            <p:cNvSpPr/>
            <p:nvPr userDrawn="1"/>
          </p:nvSpPr>
          <p:spPr>
            <a:xfrm>
              <a:off x="-15876" y="0"/>
              <a:ext cx="184522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p>
          </p:txBody>
        </p:sp>
        <p:pic>
          <p:nvPicPr>
            <p:cNvPr id="9" name="Picture 7"/>
            <p:cNvPicPr>
              <a:picLocks noChangeAspect="1"/>
            </p:cNvPicPr>
            <p:nvPr userDrawn="1"/>
          </p:nvPicPr>
          <p:blipFill>
            <a:blip r:embed="rId6">
              <a:extLst>
                <a:ext uri="{28A0092B-C50C-407E-A947-70E740481C1C}">
                  <a14:useLocalDpi xmlns:a14="http://schemas.microsoft.com/office/drawing/2010/main" val="0"/>
                </a:ext>
              </a:extLst>
            </a:blip>
            <a:srcRect l="7219" t="16937" r="72250" b="20589"/>
            <a:stretch>
              <a:fillRect/>
            </a:stretch>
          </p:blipFill>
          <p:spPr bwMode="auto">
            <a:xfrm>
              <a:off x="-15876" y="0"/>
              <a:ext cx="1927803" cy="685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0" name="Picture 13"/>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959475" y="306388"/>
            <a:ext cx="2779713"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15875" y="6629400"/>
            <a:ext cx="9159875" cy="22860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Subtitle 2"/>
          <p:cNvSpPr>
            <a:spLocks noGrp="1"/>
          </p:cNvSpPr>
          <p:nvPr>
            <p:ph type="subTitle" idx="1"/>
          </p:nvPr>
        </p:nvSpPr>
        <p:spPr>
          <a:xfrm>
            <a:off x="2360613" y="4195763"/>
            <a:ext cx="4116387" cy="365760"/>
          </a:xfrm>
          <a:prstGeom prst="rect">
            <a:avLst/>
          </a:prstGeom>
        </p:spPr>
        <p:txBody>
          <a:bodyPr/>
          <a:lstStyle>
            <a:lvl1pPr>
              <a:defRPr/>
            </a:lvl1pPr>
          </a:lstStyle>
          <a:p>
            <a:r>
              <a:rPr lang="en-US" altLang="en-US" smtClean="0"/>
              <a:t>Click to edit Master subtitle style</a:t>
            </a:r>
            <a:endParaRPr lang="en-US" altLang="en-US" dirty="0" smtClean="0"/>
          </a:p>
        </p:txBody>
      </p:sp>
      <p:sp>
        <p:nvSpPr>
          <p:cNvPr id="30" name="Title 1"/>
          <p:cNvSpPr>
            <a:spLocks noGrp="1"/>
          </p:cNvSpPr>
          <p:nvPr>
            <p:ph type="ctrTitle"/>
          </p:nvPr>
        </p:nvSpPr>
        <p:spPr>
          <a:xfrm>
            <a:off x="2055813" y="1143000"/>
            <a:ext cx="4116387" cy="2941638"/>
          </a:xfrm>
        </p:spPr>
        <p:txBody>
          <a:bodyPr anchor="b"/>
          <a:lstStyle>
            <a:lvl1pPr marL="0" indent="0">
              <a:defRPr sz="4000">
                <a:solidFill>
                  <a:schemeClr val="bg2"/>
                </a:solidFill>
                <a:latin typeface="+mn-lt"/>
              </a:defRPr>
            </a:lvl1pPr>
          </a:lstStyle>
          <a:p>
            <a:r>
              <a:rPr lang="en-US" smtClean="0"/>
              <a:t>Click to edit Master title style</a:t>
            </a:r>
            <a:endParaRPr lang="en-US" dirty="0"/>
          </a:p>
        </p:txBody>
      </p:sp>
      <p:sp>
        <p:nvSpPr>
          <p:cNvPr id="31" name="Text Placeholder 3"/>
          <p:cNvSpPr>
            <a:spLocks noGrp="1"/>
          </p:cNvSpPr>
          <p:nvPr>
            <p:ph type="body" sz="quarter" idx="10"/>
          </p:nvPr>
        </p:nvSpPr>
        <p:spPr>
          <a:xfrm>
            <a:off x="2360613" y="4600575"/>
            <a:ext cx="4114800" cy="365760"/>
          </a:xfrm>
          <a:prstGeom prst="rect">
            <a:avLst/>
          </a:prstGeom>
        </p:spPr>
        <p:txBody>
          <a:bodyPr/>
          <a:lstStyle>
            <a:lvl1pPr>
              <a:defRPr/>
            </a:lvl1pPr>
          </a:lstStyle>
          <a:p>
            <a:pPr lvl="0"/>
            <a:r>
              <a:rPr lang="en-US" smtClean="0"/>
              <a:t>Click to edit Master text styles</a:t>
            </a:r>
          </a:p>
        </p:txBody>
      </p:sp>
      <p:sp>
        <p:nvSpPr>
          <p:cNvPr id="32" name="Text Placeholder 4"/>
          <p:cNvSpPr>
            <a:spLocks noGrp="1"/>
          </p:cNvSpPr>
          <p:nvPr>
            <p:ph type="body" sz="quarter" idx="11"/>
          </p:nvPr>
        </p:nvSpPr>
        <p:spPr>
          <a:xfrm>
            <a:off x="2360613" y="5005387"/>
            <a:ext cx="4114800" cy="365760"/>
          </a:xfrm>
          <a:prstGeom prst="rect">
            <a:avLst/>
          </a:prstGeom>
        </p:spPr>
        <p:txBody>
          <a:bodyPr/>
          <a:lstStyle>
            <a:lvl1pPr>
              <a:defRPr/>
            </a:lvl1pPr>
          </a:lstStyle>
          <a:p>
            <a:pPr lvl="0"/>
            <a:r>
              <a:rPr lang="en-US" smtClean="0"/>
              <a:t>Click to edit Master text styles</a:t>
            </a:r>
          </a:p>
        </p:txBody>
      </p:sp>
    </p:spTree>
    <p:extLst>
      <p:ext uri="{BB962C8B-B14F-4D97-AF65-F5344CB8AC3E}">
        <p14:creationId xmlns:p14="http://schemas.microsoft.com/office/powerpoint/2010/main" val="131059892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graphicFrame>
        <p:nvGraphicFramePr>
          <p:cNvPr id="6"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6" name="think-cell Slide" r:id="rId5" imgW="360" imgH="360" progId="TCLayout.ActiveDocument.1">
                  <p:embed/>
                </p:oleObj>
              </mc:Choice>
              <mc:Fallback>
                <p:oleObj name="think-cell Slide" r:id="rId5" imgW="360" imgH="360" progId="TCLayout.ActiveDocument.1">
                  <p:embed/>
                  <p:pic>
                    <p:nvPicPr>
                      <p:cNvPr id="6"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7938" y="6619875"/>
            <a:ext cx="9159876" cy="2381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2"/>
          <p:cNvPicPr>
            <a:picLocks noChangeAspect="1"/>
          </p:cNvPicPr>
          <p:nvPr/>
        </p:nvPicPr>
        <p:blipFill>
          <a:blip r:embed="rId7" cstate="print">
            <a:extLst>
              <a:ext uri="{28A0092B-C50C-407E-A947-70E740481C1C}">
                <a14:useLocalDpi xmlns:a14="http://schemas.microsoft.com/office/drawing/2010/main" val="0"/>
              </a:ext>
            </a:extLst>
          </a:blip>
          <a:srcRect b="12590"/>
          <a:stretch>
            <a:fillRect/>
          </a:stretch>
        </p:blipFill>
        <p:spPr bwMode="auto">
          <a:xfrm>
            <a:off x="139700" y="6037263"/>
            <a:ext cx="13843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7"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7" name="think-cell Slide" r:id="rId8" imgW="360" imgH="360" progId="TCLayout.ActiveDocument.1">
                  <p:embed/>
                </p:oleObj>
              </mc:Choice>
              <mc:Fallback>
                <p:oleObj name="think-cell Slide" r:id="rId8" imgW="360" imgH="360" progId="TCLayout.ActiveDocument.1">
                  <p:embed/>
                  <p:pic>
                    <p:nvPicPr>
                      <p:cNvPr id="9"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lvl1pPr>
              <a:defRPr>
                <a:solidFill>
                  <a:schemeClr val="bg2"/>
                </a:solidFill>
              </a:defRPr>
            </a:lvl1pPr>
          </a:lstStyle>
          <a:p>
            <a:r>
              <a:rPr lang="en-US" smtClean="0"/>
              <a:t>Click to edit Master title style</a:t>
            </a:r>
            <a:endParaRPr lang="en-US" dirty="0"/>
          </a:p>
        </p:txBody>
      </p:sp>
      <p:sp>
        <p:nvSpPr>
          <p:cNvPr id="5" name="Content Placeholder 2"/>
          <p:cNvSpPr>
            <a:spLocks noGrp="1"/>
          </p:cNvSpPr>
          <p:nvPr>
            <p:ph idx="1"/>
          </p:nvPr>
        </p:nvSpPr>
        <p:spPr>
          <a:xfrm>
            <a:off x="457200" y="1295400"/>
            <a:ext cx="8229600" cy="4419600"/>
          </a:xfrm>
          <a:prstGeom prst="rect">
            <a:avLst/>
          </a:prstGeom>
        </p:spPr>
        <p:txBody>
          <a:bodyPr/>
          <a:lstStyle>
            <a:lvl1pPr>
              <a:defRPr sz="1800" b="1"/>
            </a:lvl1pPr>
            <a:lvl2pPr marL="457200" indent="-222250">
              <a:defRPr sz="1800"/>
            </a:lvl2pPr>
            <a:lvl3pPr marL="692150" indent="-234950">
              <a:defRPr sz="1800"/>
            </a:lvl3pPr>
            <a:lvl4pPr marL="914400" indent="-222250">
              <a:defRPr sz="1800"/>
            </a:lvl4pPr>
            <a:lvl5pPr marL="1149350" indent="-234950">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6"/>
          <p:cNvSpPr>
            <a:spLocks noGrp="1"/>
          </p:cNvSpPr>
          <p:nvPr>
            <p:ph type="body" sz="quarter" idx="10"/>
          </p:nvPr>
        </p:nvSpPr>
        <p:spPr>
          <a:xfrm>
            <a:off x="1600200" y="5943600"/>
            <a:ext cx="7086600" cy="609600"/>
          </a:xfrm>
        </p:spPr>
        <p:txBody>
          <a:bodyPr anchor="b">
            <a:normAutofit/>
          </a:bodyPr>
          <a:lstStyle>
            <a:lvl1pPr>
              <a:spcBef>
                <a:spcPts val="0"/>
              </a:spcBef>
              <a:defRPr sz="1000" b="0" baseline="0"/>
            </a:lvl1pPr>
          </a:lstStyle>
          <a:p>
            <a:pPr lvl="0"/>
            <a:r>
              <a:rPr lang="en-US" smtClean="0"/>
              <a:t>Click to edit Master text styles</a:t>
            </a:r>
          </a:p>
        </p:txBody>
      </p:sp>
      <p:sp>
        <p:nvSpPr>
          <p:cNvPr id="10" name="Slide Number Placeholder 3"/>
          <p:cNvSpPr>
            <a:spLocks noGrp="1"/>
          </p:cNvSpPr>
          <p:nvPr>
            <p:ph type="sldNum" sz="quarter" idx="11"/>
          </p:nvPr>
        </p:nvSpPr>
        <p:spPr/>
        <p:txBody>
          <a:bodyPr/>
          <a:lstStyle>
            <a:lvl1pPr algn="r">
              <a:defRPr sz="1100">
                <a:solidFill>
                  <a:schemeClr val="bg1"/>
                </a:solidFill>
                <a:latin typeface="+mn-lt"/>
              </a:defRPr>
            </a:lvl1pPr>
          </a:lstStyle>
          <a:p>
            <a:pPr>
              <a:defRPr/>
            </a:pPr>
            <a:fld id="{C73D5A93-E4A5-4626-8E74-72FD605BD77A}" type="slidenum">
              <a:rPr lang="en-US"/>
              <a:pPr>
                <a:defRPr/>
              </a:pPr>
              <a:t>‹#›</a:t>
            </a:fld>
            <a:endParaRPr lang="en-US"/>
          </a:p>
        </p:txBody>
      </p:sp>
    </p:spTree>
    <p:extLst>
      <p:ext uri="{BB962C8B-B14F-4D97-AF65-F5344CB8AC3E}">
        <p14:creationId xmlns:p14="http://schemas.microsoft.com/office/powerpoint/2010/main" val="222952606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6"/>
          <p:cNvSpPr>
            <a:spLocks noGrp="1"/>
          </p:cNvSpPr>
          <p:nvPr>
            <p:ph type="body" sz="quarter" idx="10"/>
          </p:nvPr>
        </p:nvSpPr>
        <p:spPr>
          <a:xfrm>
            <a:off x="1600200" y="5943600"/>
            <a:ext cx="7086600" cy="609600"/>
          </a:xfrm>
        </p:spPr>
        <p:txBody>
          <a:bodyPr anchor="b">
            <a:normAutofit/>
          </a:bodyPr>
          <a:lstStyle>
            <a:lvl1pPr>
              <a:spcBef>
                <a:spcPts val="0"/>
              </a:spcBef>
              <a:defRPr sz="1000" b="0" baseline="0"/>
            </a:lvl1pPr>
          </a:lstStyle>
          <a:p>
            <a:pPr lvl="0"/>
            <a:r>
              <a:rPr lang="en-US" smtClean="0"/>
              <a:t>Click to edit Master text styles</a:t>
            </a:r>
          </a:p>
        </p:txBody>
      </p:sp>
      <p:sp>
        <p:nvSpPr>
          <p:cNvPr id="4" name="Slide Number Placeholder 3"/>
          <p:cNvSpPr>
            <a:spLocks noGrp="1"/>
          </p:cNvSpPr>
          <p:nvPr>
            <p:ph type="sldNum" sz="quarter" idx="11"/>
          </p:nvPr>
        </p:nvSpPr>
        <p:spPr/>
        <p:txBody>
          <a:bodyPr/>
          <a:lstStyle>
            <a:lvl1pPr>
              <a:defRPr/>
            </a:lvl1pPr>
          </a:lstStyle>
          <a:p>
            <a:pPr>
              <a:defRPr/>
            </a:pPr>
            <a:fld id="{2C3CBCB1-1B12-40EC-908C-FC67CAD5A9EC}" type="slidenum">
              <a:rPr lang="en-US"/>
              <a:pPr>
                <a:defRPr/>
              </a:pPr>
              <a:t>‹#›</a:t>
            </a:fld>
            <a:endParaRPr lang="en-US"/>
          </a:p>
        </p:txBody>
      </p:sp>
    </p:spTree>
    <p:extLst>
      <p:ext uri="{BB962C8B-B14F-4D97-AF65-F5344CB8AC3E}">
        <p14:creationId xmlns:p14="http://schemas.microsoft.com/office/powerpoint/2010/main" val="394760165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F2073CF9-D48D-4CB5-9176-5E22AB243E84}" type="slidenum">
              <a:rPr lang="en-US"/>
              <a:pPr>
                <a:defRPr/>
              </a:pPr>
              <a:t>‹#›</a:t>
            </a:fld>
            <a:endParaRPr lang="en-US"/>
          </a:p>
        </p:txBody>
      </p:sp>
    </p:spTree>
    <p:extLst>
      <p:ext uri="{BB962C8B-B14F-4D97-AF65-F5344CB8AC3E}">
        <p14:creationId xmlns:p14="http://schemas.microsoft.com/office/powerpoint/2010/main" val="28493966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3/8/2021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7"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 name="think-cell Slide" r:id="rId5" imgW="360" imgH="360" progId="TCLayout.ActiveDocument.1">
                  <p:embed/>
                </p:oleObj>
              </mc:Choice>
              <mc:Fallback>
                <p:oleObj name="think-cell Slide" r:id="rId5" imgW="360" imgH="360" progId="TCLayout.ActiveDocument.1">
                  <p:embed/>
                  <p:pic>
                    <p:nvPicPr>
                      <p:cNvPr id="7"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7938" y="6619875"/>
            <a:ext cx="9159876" cy="2381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12"/>
          <p:cNvPicPr>
            <a:picLocks noChangeAspect="1"/>
          </p:cNvPicPr>
          <p:nvPr/>
        </p:nvPicPr>
        <p:blipFill>
          <a:blip r:embed="rId7" cstate="print">
            <a:extLst>
              <a:ext uri="{28A0092B-C50C-407E-A947-70E740481C1C}">
                <a14:useLocalDpi xmlns:a14="http://schemas.microsoft.com/office/drawing/2010/main" val="0"/>
              </a:ext>
            </a:extLst>
          </a:blip>
          <a:srcRect b="12590"/>
          <a:stretch>
            <a:fillRect/>
          </a:stretch>
        </p:blipFill>
        <p:spPr bwMode="auto">
          <a:xfrm>
            <a:off x="139700" y="6037263"/>
            <a:ext cx="13843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7"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1" name="think-cell Slide" r:id="rId8" imgW="360" imgH="360" progId="TCLayout.ActiveDocument.1">
                  <p:embed/>
                </p:oleObj>
              </mc:Choice>
              <mc:Fallback>
                <p:oleObj name="think-cell Slide" r:id="rId8" imgW="360" imgH="360" progId="TCLayout.ActiveDocument.1">
                  <p:embed/>
                  <p:pic>
                    <p:nvPicPr>
                      <p:cNvPr id="10"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ntent Placeholder 2"/>
          <p:cNvSpPr>
            <a:spLocks noGrp="1"/>
          </p:cNvSpPr>
          <p:nvPr>
            <p:ph idx="1"/>
          </p:nvPr>
        </p:nvSpPr>
        <p:spPr>
          <a:xfrm>
            <a:off x="457200" y="1295400"/>
            <a:ext cx="8229600" cy="3581400"/>
          </a:xfrm>
          <a:prstGeom prst="rect">
            <a:avLst/>
          </a:prstGeom>
        </p:spPr>
        <p:txBody>
          <a:bodyPr/>
          <a:lstStyle>
            <a:lvl1pPr>
              <a:defRPr sz="1800" b="1"/>
            </a:lvl1pPr>
            <a:lvl2pPr marL="457200" indent="-222250">
              <a:defRPr sz="1800"/>
            </a:lvl2pPr>
            <a:lvl3pPr marL="692150" indent="-234950">
              <a:defRPr sz="1800"/>
            </a:lvl3pPr>
            <a:lvl4pPr marL="914400" indent="-222250">
              <a:defRPr sz="1800"/>
            </a:lvl4pPr>
            <a:lvl5pPr marL="1149350" indent="-234950">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solidFill>
                  <a:schemeClr val="bg2"/>
                </a:solidFill>
              </a:defRPr>
            </a:lvl1pPr>
          </a:lstStyle>
          <a:p>
            <a:r>
              <a:rPr lang="en-US" smtClean="0"/>
              <a:t>Click to edit Master title style</a:t>
            </a:r>
            <a:endParaRPr lang="en-US" dirty="0"/>
          </a:p>
        </p:txBody>
      </p:sp>
      <p:sp>
        <p:nvSpPr>
          <p:cNvPr id="6" name="Text Placeholder 8"/>
          <p:cNvSpPr>
            <a:spLocks noGrp="1"/>
          </p:cNvSpPr>
          <p:nvPr>
            <p:ph type="body" sz="quarter" idx="10"/>
          </p:nvPr>
        </p:nvSpPr>
        <p:spPr>
          <a:xfrm>
            <a:off x="1676400" y="5029200"/>
            <a:ext cx="5942013" cy="533400"/>
          </a:xfrm>
          <a:prstGeom prst="rect">
            <a:avLst/>
          </a:prstGeom>
          <a:solidFill>
            <a:schemeClr val="bg2"/>
          </a:solidFill>
        </p:spPr>
        <p:txBody>
          <a:bodyPr anchor="ctr"/>
          <a:lstStyle>
            <a:lvl1pPr algn="ctr">
              <a:defRPr sz="1600" b="1">
                <a:solidFill>
                  <a:schemeClr val="bg1"/>
                </a:solidFill>
              </a:defRPr>
            </a:lvl1pPr>
          </a:lstStyle>
          <a:p>
            <a:pPr lvl="0"/>
            <a:r>
              <a:rPr lang="en-US" smtClean="0"/>
              <a:t>Click to edit Master text styles</a:t>
            </a:r>
          </a:p>
        </p:txBody>
      </p:sp>
      <p:sp>
        <p:nvSpPr>
          <p:cNvPr id="14" name="Text Placeholder 6"/>
          <p:cNvSpPr>
            <a:spLocks noGrp="1"/>
          </p:cNvSpPr>
          <p:nvPr>
            <p:ph type="body" sz="quarter" idx="13"/>
          </p:nvPr>
        </p:nvSpPr>
        <p:spPr>
          <a:xfrm>
            <a:off x="1600200" y="5943600"/>
            <a:ext cx="7086600" cy="609600"/>
          </a:xfrm>
        </p:spPr>
        <p:txBody>
          <a:bodyPr anchor="b">
            <a:normAutofit/>
          </a:bodyPr>
          <a:lstStyle>
            <a:lvl1pPr>
              <a:spcBef>
                <a:spcPts val="0"/>
              </a:spcBef>
              <a:defRPr sz="1000" b="0" baseline="0"/>
            </a:lvl1pPr>
          </a:lstStyle>
          <a:p>
            <a:pPr lvl="0"/>
            <a:r>
              <a:rPr lang="en-US" smtClean="0"/>
              <a:t>Click to edit Master text styles</a:t>
            </a:r>
          </a:p>
        </p:txBody>
      </p:sp>
      <p:sp>
        <p:nvSpPr>
          <p:cNvPr id="11" name="Slide Number Placeholder 3"/>
          <p:cNvSpPr>
            <a:spLocks noGrp="1"/>
          </p:cNvSpPr>
          <p:nvPr>
            <p:ph type="sldNum" sz="quarter" idx="14"/>
          </p:nvPr>
        </p:nvSpPr>
        <p:spPr/>
        <p:txBody>
          <a:bodyPr/>
          <a:lstStyle>
            <a:lvl1pPr algn="r">
              <a:defRPr sz="1100">
                <a:solidFill>
                  <a:schemeClr val="bg1"/>
                </a:solidFill>
                <a:latin typeface="+mn-lt"/>
              </a:defRPr>
            </a:lvl1pPr>
          </a:lstStyle>
          <a:p>
            <a:pPr>
              <a:defRPr/>
            </a:pPr>
            <a:fld id="{ED1B21DE-EB7E-4C85-A8ED-E84D64441EF1}" type="slidenum">
              <a:rPr lang="en-US"/>
              <a:pPr>
                <a:defRPr/>
              </a:pPr>
              <a:t>‹#›</a:t>
            </a:fld>
            <a:endParaRPr lang="en-US"/>
          </a:p>
        </p:txBody>
      </p:sp>
    </p:spTree>
    <p:extLst>
      <p:ext uri="{BB962C8B-B14F-4D97-AF65-F5344CB8AC3E}">
        <p14:creationId xmlns:p14="http://schemas.microsoft.com/office/powerpoint/2010/main" val="283589736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ivider Layout">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 name="think-cell Slide" r:id="rId4" imgW="360" imgH="360" progId="TCLayout.ActiveDocument.1">
                  <p:embed/>
                </p:oleObj>
              </mc:Choice>
              <mc:Fallback>
                <p:oleObj name="think-cell Slide" r:id="rId4" imgW="360" imgH="360" progId="TCLayout.ActiveDocument.1">
                  <p:embed/>
                  <p:pic>
                    <p:nvPicPr>
                      <p:cNvPr id="3"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p:cNvCxnSpPr/>
          <p:nvPr userDrawn="1"/>
        </p:nvCxnSpPr>
        <p:spPr>
          <a:xfrm>
            <a:off x="0" y="3429000"/>
            <a:ext cx="9144000" cy="0"/>
          </a:xfrm>
          <a:prstGeom prst="line">
            <a:avLst/>
          </a:prstGeom>
          <a:ln w="3175">
            <a:solidFill>
              <a:srgbClr val="767676"/>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747713" y="2895600"/>
            <a:ext cx="7645400" cy="1066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1"/>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959475" y="306388"/>
            <a:ext cx="2779713"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989013" y="2971800"/>
            <a:ext cx="7162800" cy="914400"/>
          </a:xfrm>
          <a:prstGeom prst="rect">
            <a:avLst/>
          </a:prstGeom>
        </p:spPr>
        <p:txBody>
          <a:bodyPr anchor="ctr"/>
          <a:lstStyle>
            <a:lvl1pPr algn="ctr">
              <a:defRPr sz="2400" b="1" baseline="0">
                <a:solidFill>
                  <a:schemeClr val="bg1"/>
                </a:solidFill>
              </a:defRPr>
            </a:lvl1pPr>
          </a:lstStyle>
          <a:p>
            <a:pPr lvl="0"/>
            <a:r>
              <a:rPr lang="en-US" smtClean="0"/>
              <a:t>Click to edit Master text styles</a:t>
            </a:r>
          </a:p>
        </p:txBody>
      </p:sp>
      <p:sp>
        <p:nvSpPr>
          <p:cNvPr id="8" name="Slide Number Placeholder 3"/>
          <p:cNvSpPr>
            <a:spLocks noGrp="1"/>
          </p:cNvSpPr>
          <p:nvPr>
            <p:ph type="sldNum" sz="quarter" idx="11"/>
          </p:nvPr>
        </p:nvSpPr>
        <p:spPr/>
        <p:txBody>
          <a:bodyPr/>
          <a:lstStyle>
            <a:lvl1pPr algn="r">
              <a:defRPr sz="1100">
                <a:solidFill>
                  <a:schemeClr val="tx1"/>
                </a:solidFill>
                <a:latin typeface="+mn-lt"/>
              </a:defRPr>
            </a:lvl1pPr>
          </a:lstStyle>
          <a:p>
            <a:pPr>
              <a:defRPr/>
            </a:pPr>
            <a:fld id="{63605C32-AFF2-4318-8FF4-612F364BB62B}" type="slidenum">
              <a:rPr lang="en-US"/>
              <a:pPr>
                <a:defRPr/>
              </a:pPr>
              <a:t>‹#›</a:t>
            </a:fld>
            <a:endParaRPr lang="en-US"/>
          </a:p>
        </p:txBody>
      </p:sp>
    </p:spTree>
    <p:extLst>
      <p:ext uri="{BB962C8B-B14F-4D97-AF65-F5344CB8AC3E}">
        <p14:creationId xmlns:p14="http://schemas.microsoft.com/office/powerpoint/2010/main" val="334060854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ub-Divider Layout">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 name="think-cell Slide" r:id="rId4" imgW="360" imgH="360" progId="TCLayout.ActiveDocument.1">
                  <p:embed/>
                </p:oleObj>
              </mc:Choice>
              <mc:Fallback>
                <p:oleObj name="think-cell Slide" r:id="rId4" imgW="360" imgH="360" progId="TCLayout.ActiveDocument.1">
                  <p:embed/>
                  <p:pic>
                    <p:nvPicPr>
                      <p:cNvPr id="3"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p:cNvCxnSpPr/>
          <p:nvPr userDrawn="1"/>
        </p:nvCxnSpPr>
        <p:spPr>
          <a:xfrm>
            <a:off x="0" y="3429000"/>
            <a:ext cx="9144000" cy="0"/>
          </a:xfrm>
          <a:prstGeom prst="line">
            <a:avLst/>
          </a:prstGeom>
          <a:ln w="3175">
            <a:solidFill>
              <a:srgbClr val="767676"/>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747713" y="2895600"/>
            <a:ext cx="7645400" cy="106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1"/>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959475" y="306388"/>
            <a:ext cx="2779713"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990537" y="2971800"/>
            <a:ext cx="7159752" cy="914400"/>
          </a:xfrm>
          <a:prstGeom prst="rect">
            <a:avLst/>
          </a:prstGeom>
        </p:spPr>
        <p:txBody>
          <a:bodyPr anchor="ctr"/>
          <a:lstStyle>
            <a:lvl1pPr algn="ctr">
              <a:defRPr sz="2400" b="1" baseline="0">
                <a:solidFill>
                  <a:schemeClr val="bg1"/>
                </a:solidFill>
              </a:defRPr>
            </a:lvl1pPr>
          </a:lstStyle>
          <a:p>
            <a:pPr lvl="0"/>
            <a:r>
              <a:rPr lang="en-US" smtClean="0"/>
              <a:t>Click to edit Master text styles</a:t>
            </a:r>
          </a:p>
        </p:txBody>
      </p:sp>
      <p:sp>
        <p:nvSpPr>
          <p:cNvPr id="8" name="Slide Number Placeholder 3"/>
          <p:cNvSpPr>
            <a:spLocks noGrp="1"/>
          </p:cNvSpPr>
          <p:nvPr>
            <p:ph type="sldNum" sz="quarter" idx="11"/>
          </p:nvPr>
        </p:nvSpPr>
        <p:spPr/>
        <p:txBody>
          <a:bodyPr/>
          <a:lstStyle>
            <a:lvl1pPr algn="r">
              <a:defRPr sz="1100">
                <a:solidFill>
                  <a:schemeClr val="tx1"/>
                </a:solidFill>
                <a:latin typeface="+mn-lt"/>
              </a:defRPr>
            </a:lvl1pPr>
          </a:lstStyle>
          <a:p>
            <a:pPr>
              <a:defRPr/>
            </a:pPr>
            <a:fld id="{51A7FFA4-F366-45F0-835D-FB44C1987D75}" type="slidenum">
              <a:rPr lang="en-US"/>
              <a:pPr>
                <a:defRPr/>
              </a:pPr>
              <a:t>‹#›</a:t>
            </a:fld>
            <a:endParaRPr lang="en-US"/>
          </a:p>
        </p:txBody>
      </p:sp>
    </p:spTree>
    <p:extLst>
      <p:ext uri="{BB962C8B-B14F-4D97-AF65-F5344CB8AC3E}">
        <p14:creationId xmlns:p14="http://schemas.microsoft.com/office/powerpoint/2010/main" val="212073330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8"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 name="think-cell Slide" r:id="rId6" imgW="360" imgH="360" progId="TCLayout.ActiveDocument.1">
                  <p:embed/>
                </p:oleObj>
              </mc:Choice>
              <mc:Fallback>
                <p:oleObj name="think-cell Slide" r:id="rId6" imgW="360" imgH="360" progId="TCLayout.ActiveDocument.1">
                  <p:embed/>
                  <p:pic>
                    <p:nvPicPr>
                      <p:cNvPr id="8" name="Object 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7938" y="6619875"/>
            <a:ext cx="9159876" cy="2381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2"/>
          <p:cNvPicPr>
            <a:picLocks noChangeAspect="1"/>
          </p:cNvPicPr>
          <p:nvPr/>
        </p:nvPicPr>
        <p:blipFill>
          <a:blip r:embed="rId8" cstate="print">
            <a:extLst>
              <a:ext uri="{28A0092B-C50C-407E-A947-70E740481C1C}">
                <a14:useLocalDpi xmlns:a14="http://schemas.microsoft.com/office/drawing/2010/main" val="0"/>
              </a:ext>
            </a:extLst>
          </a:blip>
          <a:srcRect b="12590"/>
          <a:stretch>
            <a:fillRect/>
          </a:stretch>
        </p:blipFill>
        <p:spPr bwMode="auto">
          <a:xfrm>
            <a:off x="139700" y="6037263"/>
            <a:ext cx="13843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p:cNvCxnSpPr>
            <a:cxnSpLocks noChangeShapeType="1"/>
          </p:cNvCxnSpPr>
          <p:nvPr userDrawn="1">
            <p:custDataLst>
              <p:tags r:id="rId3"/>
            </p:custDataLst>
          </p:nvPr>
        </p:nvCxnSpPr>
        <p:spPr bwMode="auto">
          <a:xfrm>
            <a:off x="457200" y="2057400"/>
            <a:ext cx="3962400"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cxnSp>
        <p:nvCxnSpPr>
          <p:cNvPr id="13" name="Straight Connector 9"/>
          <p:cNvCxnSpPr>
            <a:cxnSpLocks noChangeShapeType="1"/>
          </p:cNvCxnSpPr>
          <p:nvPr userDrawn="1">
            <p:custDataLst>
              <p:tags r:id="rId4"/>
            </p:custDataLst>
          </p:nvPr>
        </p:nvCxnSpPr>
        <p:spPr bwMode="auto">
          <a:xfrm>
            <a:off x="4724400" y="2057400"/>
            <a:ext cx="3962400"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1600"/>
            <a:ext cx="3962400" cy="639762"/>
          </a:xfrm>
          <a:prstGeom prst="rect">
            <a:avLst/>
          </a:prstGeom>
        </p:spPr>
        <p:txBody>
          <a:bodyPr anchor="b"/>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962400" cy="3692525"/>
          </a:xfrm>
          <a:prstGeom prst="rect">
            <a:avLst/>
          </a:prstGeom>
        </p:spPr>
        <p:txBody>
          <a:bodyPr/>
          <a:lstStyle>
            <a:lvl1pPr>
              <a:defRPr sz="1800"/>
            </a:lvl1pPr>
            <a:lvl2pPr marL="457200" indent="-222250">
              <a:defRPr sz="1600"/>
            </a:lvl2pPr>
            <a:lvl3pPr marL="692150" indent="-234950">
              <a:defRPr sz="1600"/>
            </a:lvl3pPr>
            <a:lvl4pPr marL="914400" indent="-222250">
              <a:defRPr sz="1600"/>
            </a:lvl4pPr>
            <a:lvl5pPr marL="1149350" indent="-23495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400" y="1371600"/>
            <a:ext cx="3963957" cy="639762"/>
          </a:xfrm>
          <a:prstGeom prst="rect">
            <a:avLst/>
          </a:prstGeom>
        </p:spPr>
        <p:txBody>
          <a:bodyPr anchor="b"/>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0"/>
          </p:nvPr>
        </p:nvSpPr>
        <p:spPr>
          <a:xfrm>
            <a:off x="4737410" y="2174875"/>
            <a:ext cx="3962400" cy="3692525"/>
          </a:xfrm>
          <a:prstGeom prst="rect">
            <a:avLst/>
          </a:prstGeom>
        </p:spPr>
        <p:txBody>
          <a:bodyPr/>
          <a:lstStyle>
            <a:lvl1pPr>
              <a:defRPr sz="1800"/>
            </a:lvl1pPr>
            <a:lvl2pPr marL="457200" indent="-222250">
              <a:defRPr sz="1600"/>
            </a:lvl2pPr>
            <a:lvl3pPr marL="692150" indent="-234950">
              <a:defRPr sz="1600"/>
            </a:lvl3pPr>
            <a:lvl4pPr marL="914400" indent="-222250">
              <a:defRPr sz="1600"/>
            </a:lvl4pPr>
            <a:lvl5pPr marL="1149350" indent="-23495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6"/>
          <p:cNvSpPr>
            <a:spLocks noGrp="1"/>
          </p:cNvSpPr>
          <p:nvPr>
            <p:ph type="body" sz="quarter" idx="13"/>
          </p:nvPr>
        </p:nvSpPr>
        <p:spPr>
          <a:xfrm>
            <a:off x="1600200" y="5943600"/>
            <a:ext cx="7086600" cy="609600"/>
          </a:xfrm>
        </p:spPr>
        <p:txBody>
          <a:bodyPr anchor="b">
            <a:normAutofit/>
          </a:bodyPr>
          <a:lstStyle>
            <a:lvl1pPr>
              <a:spcBef>
                <a:spcPts val="0"/>
              </a:spcBef>
              <a:defRPr sz="1000" b="0" baseline="0"/>
            </a:lvl1pPr>
          </a:lstStyle>
          <a:p>
            <a:pPr lvl="0"/>
            <a:r>
              <a:rPr lang="en-US" smtClean="0"/>
              <a:t>Click to edit Master text styles</a:t>
            </a:r>
          </a:p>
        </p:txBody>
      </p:sp>
      <p:sp>
        <p:nvSpPr>
          <p:cNvPr id="14" name="Slide Number Placeholder 3"/>
          <p:cNvSpPr>
            <a:spLocks noGrp="1"/>
          </p:cNvSpPr>
          <p:nvPr>
            <p:ph type="sldNum" sz="quarter" idx="14"/>
          </p:nvPr>
        </p:nvSpPr>
        <p:spPr/>
        <p:txBody>
          <a:bodyPr/>
          <a:lstStyle>
            <a:lvl1pPr algn="r">
              <a:defRPr sz="1100">
                <a:solidFill>
                  <a:schemeClr val="bg1"/>
                </a:solidFill>
                <a:latin typeface="+mn-lt"/>
              </a:defRPr>
            </a:lvl1pPr>
          </a:lstStyle>
          <a:p>
            <a:pPr>
              <a:defRPr/>
            </a:pPr>
            <a:fld id="{6E2F5CB9-9E16-4E94-8B00-D66F8E961738}" type="slidenum">
              <a:rPr lang="en-US"/>
              <a:pPr>
                <a:defRPr/>
              </a:pPr>
              <a:t>‹#›</a:t>
            </a:fld>
            <a:endParaRPr lang="en-US"/>
          </a:p>
        </p:txBody>
      </p:sp>
    </p:spTree>
    <p:extLst>
      <p:ext uri="{BB962C8B-B14F-4D97-AF65-F5344CB8AC3E}">
        <p14:creationId xmlns:p14="http://schemas.microsoft.com/office/powerpoint/2010/main" val="261309784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3"/>
          <p:cNvSpPr>
            <a:spLocks noGrp="1"/>
          </p:cNvSpPr>
          <p:nvPr>
            <p:ph sz="half" idx="10"/>
          </p:nvPr>
        </p:nvSpPr>
        <p:spPr>
          <a:xfrm>
            <a:off x="457200" y="1600201"/>
            <a:ext cx="4040188" cy="4267200"/>
          </a:xfrm>
          <a:prstGeom prst="rect">
            <a:avLst/>
          </a:prstGeom>
        </p:spPr>
        <p:txBody>
          <a:bodyPr/>
          <a:lstStyle>
            <a:lvl1pPr>
              <a:defRPr sz="1800"/>
            </a:lvl1pPr>
            <a:lvl2pPr marL="457200" indent="-222250">
              <a:defRPr sz="1600"/>
            </a:lvl2pPr>
            <a:lvl3pPr marL="692150" indent="-234950">
              <a:defRPr sz="1600"/>
            </a:lvl3pPr>
            <a:lvl4pPr marL="914400" indent="-222250">
              <a:defRPr sz="1600"/>
            </a:lvl4pPr>
            <a:lvl5pPr marL="1149350" indent="-23495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11"/>
          </p:nvPr>
        </p:nvSpPr>
        <p:spPr>
          <a:xfrm>
            <a:off x="4724400" y="1600200"/>
            <a:ext cx="3962400" cy="4267200"/>
          </a:xfrm>
          <a:prstGeom prst="rect">
            <a:avLst/>
          </a:prstGeom>
        </p:spPr>
        <p:txBody>
          <a:bodyPr/>
          <a:lstStyle>
            <a:lvl1pPr>
              <a:defRPr sz="1800"/>
            </a:lvl1pPr>
            <a:lvl2pPr marL="457200" indent="-222250">
              <a:defRPr sz="1600"/>
            </a:lvl2pPr>
            <a:lvl3pPr marL="692150" indent="-234950">
              <a:defRPr sz="1600"/>
            </a:lvl3pPr>
            <a:lvl4pPr marL="914400" indent="-222250">
              <a:defRPr sz="1600"/>
            </a:lvl4pPr>
            <a:lvl5pPr marL="1149350" indent="-23495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6"/>
          <p:cNvSpPr>
            <a:spLocks noGrp="1"/>
          </p:cNvSpPr>
          <p:nvPr>
            <p:ph type="body" sz="quarter" idx="14"/>
          </p:nvPr>
        </p:nvSpPr>
        <p:spPr>
          <a:xfrm>
            <a:off x="1600200" y="5943600"/>
            <a:ext cx="7086600" cy="609600"/>
          </a:xfrm>
        </p:spPr>
        <p:txBody>
          <a:bodyPr anchor="b">
            <a:normAutofit/>
          </a:bodyPr>
          <a:lstStyle>
            <a:lvl1pPr>
              <a:spcBef>
                <a:spcPts val="0"/>
              </a:spcBef>
              <a:defRPr sz="1000" b="0" baseline="0"/>
            </a:lvl1pPr>
          </a:lstStyle>
          <a:p>
            <a:pPr lvl="0"/>
            <a:r>
              <a:rPr lang="en-US" smtClean="0"/>
              <a:t>Click to edit Master text styles</a:t>
            </a:r>
          </a:p>
        </p:txBody>
      </p:sp>
      <p:sp>
        <p:nvSpPr>
          <p:cNvPr id="8" name="Slide Number Placeholder 3"/>
          <p:cNvSpPr>
            <a:spLocks noGrp="1"/>
          </p:cNvSpPr>
          <p:nvPr>
            <p:ph type="sldNum" sz="quarter" idx="15"/>
          </p:nvPr>
        </p:nvSpPr>
        <p:spPr/>
        <p:txBody>
          <a:bodyPr/>
          <a:lstStyle>
            <a:lvl1pPr>
              <a:defRPr/>
            </a:lvl1pPr>
          </a:lstStyle>
          <a:p>
            <a:pPr>
              <a:defRPr/>
            </a:pPr>
            <a:fld id="{E89C4063-E464-46AC-9E9F-CF9F7141A9A6}" type="slidenum">
              <a:rPr lang="en-US"/>
              <a:pPr>
                <a:defRPr/>
              </a:pPr>
              <a:t>‹#›</a:t>
            </a:fld>
            <a:endParaRPr lang="en-US"/>
          </a:p>
        </p:txBody>
      </p:sp>
    </p:spTree>
    <p:extLst>
      <p:ext uri="{BB962C8B-B14F-4D97-AF65-F5344CB8AC3E}">
        <p14:creationId xmlns:p14="http://schemas.microsoft.com/office/powerpoint/2010/main" val="245740065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_Two Content">
    <p:spTree>
      <p:nvGrpSpPr>
        <p:cNvPr id="1" name=""/>
        <p:cNvGrpSpPr/>
        <p:nvPr/>
      </p:nvGrpSpPr>
      <p:grpSpPr>
        <a:xfrm>
          <a:off x="0" y="0"/>
          <a:ext cx="0" cy="0"/>
          <a:chOff x="0" y="0"/>
          <a:chExt cx="0" cy="0"/>
        </a:xfrm>
      </p:grpSpPr>
      <p:graphicFrame>
        <p:nvGraphicFramePr>
          <p:cNvPr id="12"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 name="think-cell Slide" r:id="rId4" imgW="360" imgH="360" progId="TCLayout.ActiveDocument.1">
                  <p:embed/>
                </p:oleObj>
              </mc:Choice>
              <mc:Fallback>
                <p:oleObj name="think-cell Slide" r:id="rId4" imgW="360" imgH="360" progId="TCLayout.ActiveDocument.1">
                  <p:embed/>
                  <p:pic>
                    <p:nvPicPr>
                      <p:cNvPr id="12"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14"/>
          <p:cNvSpPr/>
          <p:nvPr/>
        </p:nvSpPr>
        <p:spPr>
          <a:xfrm>
            <a:off x="-7938" y="6619875"/>
            <a:ext cx="9159876" cy="2381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 name="Picture 12"/>
          <p:cNvPicPr>
            <a:picLocks noChangeAspect="1"/>
          </p:cNvPicPr>
          <p:nvPr/>
        </p:nvPicPr>
        <p:blipFill>
          <a:blip r:embed="rId6" cstate="print">
            <a:extLst>
              <a:ext uri="{28A0092B-C50C-407E-A947-70E740481C1C}">
                <a14:useLocalDpi xmlns:a14="http://schemas.microsoft.com/office/drawing/2010/main" val="0"/>
              </a:ext>
            </a:extLst>
          </a:blip>
          <a:srcRect b="12590"/>
          <a:stretch>
            <a:fillRect/>
          </a:stretch>
        </p:blipFill>
        <p:spPr bwMode="auto">
          <a:xfrm>
            <a:off x="139700" y="6037263"/>
            <a:ext cx="13843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7"/>
          <p:cNvCxnSpPr>
            <a:cxnSpLocks noChangeShapeType="1"/>
          </p:cNvCxnSpPr>
          <p:nvPr userDrawn="1"/>
        </p:nvCxnSpPr>
        <p:spPr bwMode="auto">
          <a:xfrm>
            <a:off x="457200" y="1905000"/>
            <a:ext cx="2547938"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cxnSp>
        <p:nvCxnSpPr>
          <p:cNvPr id="19" name="Straight Connector 8"/>
          <p:cNvCxnSpPr>
            <a:cxnSpLocks noChangeShapeType="1"/>
          </p:cNvCxnSpPr>
          <p:nvPr userDrawn="1"/>
        </p:nvCxnSpPr>
        <p:spPr bwMode="auto">
          <a:xfrm>
            <a:off x="3276600" y="1905000"/>
            <a:ext cx="2547938"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cxnSp>
        <p:nvCxnSpPr>
          <p:cNvPr id="20" name="Straight Connector 9"/>
          <p:cNvCxnSpPr>
            <a:cxnSpLocks noChangeShapeType="1"/>
          </p:cNvCxnSpPr>
          <p:nvPr userDrawn="1"/>
        </p:nvCxnSpPr>
        <p:spPr bwMode="auto">
          <a:xfrm>
            <a:off x="6062663" y="1905000"/>
            <a:ext cx="2547937"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1"/>
            <a:ext cx="2547257" cy="3733800"/>
          </a:xfrm>
          <a:prstGeom prst="rect">
            <a:avLst/>
          </a:prstGeom>
        </p:spPr>
        <p:txBody>
          <a:bodyPr/>
          <a:lstStyle>
            <a:lvl1pPr>
              <a:defRPr sz="1600"/>
            </a:lvl1pPr>
            <a:lvl2pPr marL="457200" indent="-222250">
              <a:defRPr sz="1400"/>
            </a:lvl2pPr>
            <a:lvl3pPr marL="692150" indent="-234950">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Text Placeholder 2"/>
          <p:cNvSpPr>
            <a:spLocks noGrp="1"/>
          </p:cNvSpPr>
          <p:nvPr>
            <p:ph type="body" idx="12"/>
          </p:nvPr>
        </p:nvSpPr>
        <p:spPr>
          <a:xfrm>
            <a:off x="457200" y="1447800"/>
            <a:ext cx="2547257" cy="457200"/>
          </a:xfrm>
          <a:prstGeom prst="rect">
            <a:avLst/>
          </a:prstGeom>
        </p:spPr>
        <p:txBody>
          <a:bodyPr anchor="b">
            <a:noAutofit/>
          </a:bodyP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2"/>
          <p:cNvSpPr>
            <a:spLocks noGrp="1"/>
          </p:cNvSpPr>
          <p:nvPr>
            <p:ph sz="half" idx="13"/>
          </p:nvPr>
        </p:nvSpPr>
        <p:spPr>
          <a:xfrm>
            <a:off x="3276600" y="1981200"/>
            <a:ext cx="2547257" cy="3733800"/>
          </a:xfrm>
          <a:prstGeom prst="rect">
            <a:avLst/>
          </a:prstGeom>
        </p:spPr>
        <p:txBody>
          <a:bodyPr/>
          <a:lstStyle>
            <a:lvl1pPr>
              <a:defRPr sz="1600"/>
            </a:lvl1pPr>
            <a:lvl2pPr marL="457200" indent="-222250">
              <a:defRPr sz="1400"/>
            </a:lvl2pPr>
            <a:lvl3pPr marL="692150" indent="-234950">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3" name="Text Placeholder 2"/>
          <p:cNvSpPr>
            <a:spLocks noGrp="1"/>
          </p:cNvSpPr>
          <p:nvPr>
            <p:ph type="body" idx="14"/>
          </p:nvPr>
        </p:nvSpPr>
        <p:spPr>
          <a:xfrm>
            <a:off x="3276600" y="1447799"/>
            <a:ext cx="2547257" cy="457200"/>
          </a:xfrm>
          <a:prstGeom prst="rect">
            <a:avLst/>
          </a:prstGeom>
        </p:spPr>
        <p:txBody>
          <a:bodyPr anchor="b">
            <a:noAutofit/>
          </a:bodyP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Content Placeholder 2"/>
          <p:cNvSpPr>
            <a:spLocks noGrp="1"/>
          </p:cNvSpPr>
          <p:nvPr>
            <p:ph sz="half" idx="15"/>
          </p:nvPr>
        </p:nvSpPr>
        <p:spPr>
          <a:xfrm>
            <a:off x="6063343" y="1981200"/>
            <a:ext cx="2547257" cy="3733800"/>
          </a:xfrm>
          <a:prstGeom prst="rect">
            <a:avLst/>
          </a:prstGeom>
        </p:spPr>
        <p:txBody>
          <a:bodyPr/>
          <a:lstStyle>
            <a:lvl1pPr>
              <a:defRPr sz="1600"/>
            </a:lvl1pPr>
            <a:lvl2pPr marL="457200" indent="-222250">
              <a:defRPr sz="1400"/>
            </a:lvl2pPr>
            <a:lvl3pPr marL="692150" indent="-234950">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6" name="Text Placeholder 2"/>
          <p:cNvSpPr>
            <a:spLocks noGrp="1"/>
          </p:cNvSpPr>
          <p:nvPr>
            <p:ph type="body" idx="16"/>
          </p:nvPr>
        </p:nvSpPr>
        <p:spPr>
          <a:xfrm>
            <a:off x="6063343" y="1447799"/>
            <a:ext cx="2547257" cy="457200"/>
          </a:xfrm>
          <a:prstGeom prst="rect">
            <a:avLst/>
          </a:prstGeom>
        </p:spPr>
        <p:txBody>
          <a:bodyPr anchor="b">
            <a:noAutofit/>
          </a:bodyP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6"/>
          <p:cNvSpPr>
            <a:spLocks noGrp="1"/>
          </p:cNvSpPr>
          <p:nvPr>
            <p:ph type="body" sz="quarter" idx="10"/>
          </p:nvPr>
        </p:nvSpPr>
        <p:spPr>
          <a:xfrm>
            <a:off x="1600200" y="5943600"/>
            <a:ext cx="7086600" cy="609600"/>
          </a:xfrm>
        </p:spPr>
        <p:txBody>
          <a:bodyPr anchor="b">
            <a:normAutofit/>
          </a:bodyPr>
          <a:lstStyle>
            <a:lvl1pPr>
              <a:spcBef>
                <a:spcPts val="0"/>
              </a:spcBef>
              <a:defRPr sz="1000" b="0" baseline="0"/>
            </a:lvl1pPr>
          </a:lstStyle>
          <a:p>
            <a:pPr lvl="0"/>
            <a:r>
              <a:rPr lang="en-US" smtClean="0"/>
              <a:t>Click to edit Master text styles</a:t>
            </a:r>
          </a:p>
        </p:txBody>
      </p:sp>
      <p:sp>
        <p:nvSpPr>
          <p:cNvPr id="21" name="Slide Number Placeholder 3"/>
          <p:cNvSpPr>
            <a:spLocks noGrp="1"/>
          </p:cNvSpPr>
          <p:nvPr>
            <p:ph type="sldNum" sz="quarter" idx="17"/>
          </p:nvPr>
        </p:nvSpPr>
        <p:spPr/>
        <p:txBody>
          <a:bodyPr/>
          <a:lstStyle>
            <a:lvl1pPr algn="r">
              <a:defRPr sz="1100">
                <a:solidFill>
                  <a:schemeClr val="bg1"/>
                </a:solidFill>
                <a:latin typeface="+mn-lt"/>
              </a:defRPr>
            </a:lvl1pPr>
          </a:lstStyle>
          <a:p>
            <a:pPr>
              <a:defRPr/>
            </a:pPr>
            <a:fld id="{FFAB5BC6-09DF-475A-8CF7-D68980672FD0}" type="slidenum">
              <a:rPr lang="en-US"/>
              <a:pPr>
                <a:defRPr/>
              </a:pPr>
              <a:t>‹#›</a:t>
            </a:fld>
            <a:endParaRPr lang="en-US"/>
          </a:p>
        </p:txBody>
      </p:sp>
    </p:spTree>
    <p:extLst>
      <p:ext uri="{BB962C8B-B14F-4D97-AF65-F5344CB8AC3E}">
        <p14:creationId xmlns:p14="http://schemas.microsoft.com/office/powerpoint/2010/main" val="177296493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1"/>
            <a:ext cx="2590800" cy="4267200"/>
          </a:xfrm>
          <a:prstGeom prst="rect">
            <a:avLst/>
          </a:prstGeom>
        </p:spPr>
        <p:txBody>
          <a:bodyPr/>
          <a:lstStyle>
            <a:lvl1pPr>
              <a:defRPr sz="1600"/>
            </a:lvl1pPr>
            <a:lvl2pPr marL="457200" indent="-222250">
              <a:defRPr sz="1400"/>
            </a:lvl2pPr>
            <a:lvl3pPr marL="692150" indent="-234950">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2"/>
          <p:cNvSpPr>
            <a:spLocks noGrp="1"/>
          </p:cNvSpPr>
          <p:nvPr>
            <p:ph sz="half" idx="10"/>
          </p:nvPr>
        </p:nvSpPr>
        <p:spPr>
          <a:xfrm>
            <a:off x="3276600" y="1447800"/>
            <a:ext cx="2590800" cy="4267200"/>
          </a:xfrm>
          <a:prstGeom prst="rect">
            <a:avLst/>
          </a:prstGeom>
        </p:spPr>
        <p:txBody>
          <a:bodyPr/>
          <a:lstStyle>
            <a:lvl1pPr>
              <a:defRPr sz="1600"/>
            </a:lvl1pPr>
            <a:lvl2pPr marL="457200" indent="-222250">
              <a:defRPr sz="1400"/>
            </a:lvl2pPr>
            <a:lvl3pPr marL="692150" indent="-234950">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half" idx="11"/>
          </p:nvPr>
        </p:nvSpPr>
        <p:spPr>
          <a:xfrm>
            <a:off x="6096000" y="1447800"/>
            <a:ext cx="2590800" cy="4267200"/>
          </a:xfrm>
          <a:prstGeom prst="rect">
            <a:avLst/>
          </a:prstGeom>
        </p:spPr>
        <p:txBody>
          <a:bodyPr/>
          <a:lstStyle>
            <a:lvl1pPr>
              <a:defRPr sz="1600"/>
            </a:lvl1pPr>
            <a:lvl2pPr marL="457200" indent="-222250">
              <a:defRPr sz="1400"/>
            </a:lvl2pPr>
            <a:lvl3pPr marL="692150" indent="-234950">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ext Placeholder 6"/>
          <p:cNvSpPr>
            <a:spLocks noGrp="1"/>
          </p:cNvSpPr>
          <p:nvPr>
            <p:ph type="body" sz="quarter" idx="14"/>
          </p:nvPr>
        </p:nvSpPr>
        <p:spPr>
          <a:xfrm>
            <a:off x="1600200" y="5943600"/>
            <a:ext cx="7086600" cy="609600"/>
          </a:xfrm>
        </p:spPr>
        <p:txBody>
          <a:bodyPr anchor="b">
            <a:normAutofit/>
          </a:bodyPr>
          <a:lstStyle>
            <a:lvl1pPr>
              <a:spcBef>
                <a:spcPts val="0"/>
              </a:spcBef>
              <a:defRPr sz="1000" b="0" baseline="0"/>
            </a:lvl1pPr>
          </a:lstStyle>
          <a:p>
            <a:pPr lvl="0"/>
            <a:r>
              <a:rPr lang="en-US" smtClean="0"/>
              <a:t>Click to edit Master text styles</a:t>
            </a:r>
          </a:p>
        </p:txBody>
      </p:sp>
      <p:sp>
        <p:nvSpPr>
          <p:cNvPr id="8" name="Slide Number Placeholder 3"/>
          <p:cNvSpPr>
            <a:spLocks noGrp="1"/>
          </p:cNvSpPr>
          <p:nvPr>
            <p:ph type="sldNum" sz="quarter" idx="15"/>
          </p:nvPr>
        </p:nvSpPr>
        <p:spPr/>
        <p:txBody>
          <a:bodyPr/>
          <a:lstStyle>
            <a:lvl1pPr>
              <a:defRPr/>
            </a:lvl1pPr>
          </a:lstStyle>
          <a:p>
            <a:pPr>
              <a:defRPr/>
            </a:pPr>
            <a:fld id="{EEF009C0-5383-4254-B9FB-A84E7B981D02}" type="slidenum">
              <a:rPr lang="en-US"/>
              <a:pPr>
                <a:defRPr/>
              </a:pPr>
              <a:t>‹#›</a:t>
            </a:fld>
            <a:endParaRPr lang="en-US"/>
          </a:p>
        </p:txBody>
      </p:sp>
    </p:spTree>
    <p:extLst>
      <p:ext uri="{BB962C8B-B14F-4D97-AF65-F5344CB8AC3E}">
        <p14:creationId xmlns:p14="http://schemas.microsoft.com/office/powerpoint/2010/main" val="88476097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1905000" cy="4267200"/>
          </a:xfrm>
          <a:prstGeom prst="rect">
            <a:avLst/>
          </a:prstGeom>
        </p:spPr>
        <p:txBody>
          <a:bodyPr/>
          <a:lstStyle>
            <a:lvl1pPr>
              <a:defRPr sz="1600"/>
            </a:lvl1pPr>
            <a:lvl2pPr marL="457200" indent="-222250">
              <a:defRPr sz="1400"/>
            </a:lvl2pPr>
            <a:lvl3pPr marL="692150" indent="-234950">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2"/>
          <p:cNvSpPr>
            <a:spLocks noGrp="1"/>
          </p:cNvSpPr>
          <p:nvPr>
            <p:ph sz="half" idx="10"/>
          </p:nvPr>
        </p:nvSpPr>
        <p:spPr>
          <a:xfrm>
            <a:off x="2590800" y="1447800"/>
            <a:ext cx="1905000" cy="4267200"/>
          </a:xfrm>
          <a:prstGeom prst="rect">
            <a:avLst/>
          </a:prstGeom>
        </p:spPr>
        <p:txBody>
          <a:bodyPr/>
          <a:lstStyle>
            <a:lvl1pPr>
              <a:defRPr sz="1600"/>
            </a:lvl1pPr>
            <a:lvl2pPr marL="457200" indent="-222250">
              <a:defRPr sz="1400"/>
            </a:lvl2pPr>
            <a:lvl3pPr marL="692150" indent="-234950">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half" idx="11"/>
          </p:nvPr>
        </p:nvSpPr>
        <p:spPr>
          <a:xfrm>
            <a:off x="4648200" y="1447800"/>
            <a:ext cx="1905000" cy="4267200"/>
          </a:xfrm>
          <a:prstGeom prst="rect">
            <a:avLst/>
          </a:prstGeom>
        </p:spPr>
        <p:txBody>
          <a:bodyPr/>
          <a:lstStyle>
            <a:lvl1pPr>
              <a:defRPr sz="1600"/>
            </a:lvl1pPr>
            <a:lvl2pPr marL="457200" indent="-222250">
              <a:defRPr sz="1400"/>
            </a:lvl2pPr>
            <a:lvl3pPr marL="692150" indent="-234950">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sz="half" idx="12"/>
          </p:nvPr>
        </p:nvSpPr>
        <p:spPr>
          <a:xfrm>
            <a:off x="6705600" y="1447800"/>
            <a:ext cx="1905000" cy="4267200"/>
          </a:xfrm>
          <a:prstGeom prst="rect">
            <a:avLst/>
          </a:prstGeom>
        </p:spPr>
        <p:txBody>
          <a:bodyPr/>
          <a:lstStyle>
            <a:lvl1pPr>
              <a:defRPr sz="1600"/>
            </a:lvl1pPr>
            <a:lvl2pPr marL="457200" indent="-222250">
              <a:defRPr sz="1400"/>
            </a:lvl2pPr>
            <a:lvl3pPr marL="692150" indent="-234950">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Text Placeholder 6"/>
          <p:cNvSpPr>
            <a:spLocks noGrp="1"/>
          </p:cNvSpPr>
          <p:nvPr>
            <p:ph type="body" sz="quarter" idx="15"/>
          </p:nvPr>
        </p:nvSpPr>
        <p:spPr>
          <a:xfrm>
            <a:off x="1600200" y="5943600"/>
            <a:ext cx="7086600" cy="609600"/>
          </a:xfrm>
        </p:spPr>
        <p:txBody>
          <a:bodyPr anchor="b">
            <a:normAutofit/>
          </a:bodyPr>
          <a:lstStyle>
            <a:lvl1pPr>
              <a:spcBef>
                <a:spcPts val="0"/>
              </a:spcBef>
              <a:defRPr sz="1000" b="0" baseline="0"/>
            </a:lvl1pPr>
          </a:lstStyle>
          <a:p>
            <a:pPr lvl="0"/>
            <a:r>
              <a:rPr lang="en-US" smtClean="0"/>
              <a:t>Click to edit Master text styles</a:t>
            </a:r>
          </a:p>
        </p:txBody>
      </p:sp>
      <p:sp>
        <p:nvSpPr>
          <p:cNvPr id="9" name="Slide Number Placeholder 3"/>
          <p:cNvSpPr>
            <a:spLocks noGrp="1"/>
          </p:cNvSpPr>
          <p:nvPr>
            <p:ph type="sldNum" sz="quarter" idx="16"/>
          </p:nvPr>
        </p:nvSpPr>
        <p:spPr/>
        <p:txBody>
          <a:bodyPr/>
          <a:lstStyle>
            <a:lvl1pPr>
              <a:defRPr/>
            </a:lvl1pPr>
          </a:lstStyle>
          <a:p>
            <a:pPr>
              <a:defRPr/>
            </a:pPr>
            <a:fld id="{E91450DB-DDE4-4F56-870D-DE9D1BA578CC}" type="slidenum">
              <a:rPr lang="en-US"/>
              <a:pPr>
                <a:defRPr/>
              </a:pPr>
              <a:t>‹#›</a:t>
            </a:fld>
            <a:endParaRPr lang="en-US"/>
          </a:p>
        </p:txBody>
      </p:sp>
    </p:spTree>
    <p:extLst>
      <p:ext uri="{BB962C8B-B14F-4D97-AF65-F5344CB8AC3E}">
        <p14:creationId xmlns:p14="http://schemas.microsoft.com/office/powerpoint/2010/main" val="147455538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graphicFrame>
        <p:nvGraphicFramePr>
          <p:cNvPr id="12"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 name="think-cell Slide" r:id="rId8" imgW="360" imgH="360" progId="TCLayout.ActiveDocument.1">
                  <p:embed/>
                </p:oleObj>
              </mc:Choice>
              <mc:Fallback>
                <p:oleObj name="think-cell Slide" r:id="rId8" imgW="360" imgH="360" progId="TCLayout.ActiveDocument.1">
                  <p:embed/>
                  <p:pic>
                    <p:nvPicPr>
                      <p:cNvPr id="12" name="Object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p:cNvSpPr/>
          <p:nvPr/>
        </p:nvSpPr>
        <p:spPr>
          <a:xfrm>
            <a:off x="-7938" y="6619875"/>
            <a:ext cx="9159876" cy="2381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2"/>
          <p:cNvPicPr>
            <a:picLocks noChangeAspect="1"/>
          </p:cNvPicPr>
          <p:nvPr/>
        </p:nvPicPr>
        <p:blipFill>
          <a:blip r:embed="rId10" cstate="print">
            <a:extLst>
              <a:ext uri="{28A0092B-C50C-407E-A947-70E740481C1C}">
                <a14:useLocalDpi xmlns:a14="http://schemas.microsoft.com/office/drawing/2010/main" val="0"/>
              </a:ext>
            </a:extLst>
          </a:blip>
          <a:srcRect b="12590"/>
          <a:stretch>
            <a:fillRect/>
          </a:stretch>
        </p:blipFill>
        <p:spPr bwMode="auto">
          <a:xfrm>
            <a:off x="139700" y="6037263"/>
            <a:ext cx="13843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8"/>
          <p:cNvCxnSpPr>
            <a:cxnSpLocks noChangeShapeType="1"/>
          </p:cNvCxnSpPr>
          <p:nvPr userDrawn="1">
            <p:custDataLst>
              <p:tags r:id="rId3"/>
            </p:custDataLst>
          </p:nvPr>
        </p:nvCxnSpPr>
        <p:spPr bwMode="auto">
          <a:xfrm>
            <a:off x="4649788" y="2057400"/>
            <a:ext cx="4037012"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cxnSp>
        <p:nvCxnSpPr>
          <p:cNvPr id="20" name="Straight Connector 9"/>
          <p:cNvCxnSpPr>
            <a:cxnSpLocks noChangeShapeType="1"/>
          </p:cNvCxnSpPr>
          <p:nvPr userDrawn="1">
            <p:custDataLst>
              <p:tags r:id="rId4"/>
            </p:custDataLst>
          </p:nvPr>
        </p:nvCxnSpPr>
        <p:spPr bwMode="auto">
          <a:xfrm>
            <a:off x="457200" y="2057400"/>
            <a:ext cx="3884613"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cxnSp>
        <p:nvCxnSpPr>
          <p:cNvPr id="21" name="Straight Connector 8"/>
          <p:cNvCxnSpPr>
            <a:cxnSpLocks noChangeShapeType="1"/>
          </p:cNvCxnSpPr>
          <p:nvPr userDrawn="1">
            <p:custDataLst>
              <p:tags r:id="rId5"/>
            </p:custDataLst>
          </p:nvPr>
        </p:nvCxnSpPr>
        <p:spPr bwMode="auto">
          <a:xfrm>
            <a:off x="4648200" y="4378325"/>
            <a:ext cx="4037013"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cxnSp>
        <p:nvCxnSpPr>
          <p:cNvPr id="22" name="Straight Connector 9"/>
          <p:cNvCxnSpPr>
            <a:cxnSpLocks noChangeShapeType="1"/>
          </p:cNvCxnSpPr>
          <p:nvPr userDrawn="1">
            <p:custDataLst>
              <p:tags r:id="rId6"/>
            </p:custDataLst>
          </p:nvPr>
        </p:nvCxnSpPr>
        <p:spPr bwMode="auto">
          <a:xfrm>
            <a:off x="455613" y="4378325"/>
            <a:ext cx="3884612"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1600"/>
            <a:ext cx="3886200" cy="639762"/>
          </a:xfrm>
          <a:prstGeom prst="rect">
            <a:avLst/>
          </a:prstGeom>
        </p:spPr>
        <p:txBody>
          <a:bodyPr anchor="b"/>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886200" cy="1330325"/>
          </a:xfrm>
          <a:prstGeom prst="rect">
            <a:avLst/>
          </a:prstGeom>
        </p:spPr>
        <p:txBody>
          <a:bodyPr/>
          <a:lstStyle>
            <a:lvl1pPr>
              <a:defRPr sz="1600"/>
            </a:lvl1pPr>
            <a:lvl2pPr marL="457200" indent="-222250">
              <a:defRPr sz="1400"/>
            </a:lvl2pPr>
            <a:lvl3pPr marL="692150" indent="-234950">
              <a:defRPr sz="1400"/>
            </a:lvl3pPr>
            <a:lvl4pPr marL="914400" indent="-222250">
              <a:defRPr sz="1400"/>
            </a:lvl4pPr>
            <a:lvl5pPr marL="1149350" indent="-234950">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9788" y="1371600"/>
            <a:ext cx="4040187" cy="639762"/>
          </a:xfrm>
          <a:prstGeom prst="rect">
            <a:avLst/>
          </a:prstGeom>
        </p:spPr>
        <p:txBody>
          <a:bodyPr anchor="b"/>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0"/>
          </p:nvPr>
        </p:nvSpPr>
        <p:spPr>
          <a:xfrm>
            <a:off x="4662798" y="2174875"/>
            <a:ext cx="4038600" cy="1330325"/>
          </a:xfrm>
          <a:prstGeom prst="rect">
            <a:avLst/>
          </a:prstGeom>
        </p:spPr>
        <p:txBody>
          <a:bodyPr/>
          <a:lstStyle>
            <a:lvl1pPr>
              <a:defRPr sz="1600"/>
            </a:lvl1pPr>
            <a:lvl2pPr marL="457200" indent="-222250">
              <a:defRPr sz="1400"/>
            </a:lvl2pPr>
            <a:lvl3pPr marL="692150" indent="-234950">
              <a:defRPr sz="1400"/>
            </a:lvl3pPr>
            <a:lvl4pPr marL="914400" indent="-222250">
              <a:defRPr sz="1400"/>
            </a:lvl4pPr>
            <a:lvl5pPr marL="1149350" indent="-234950">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2"/>
          <p:cNvSpPr>
            <a:spLocks noGrp="1"/>
          </p:cNvSpPr>
          <p:nvPr>
            <p:ph type="body" idx="11"/>
          </p:nvPr>
        </p:nvSpPr>
        <p:spPr>
          <a:xfrm>
            <a:off x="455612" y="3692525"/>
            <a:ext cx="3886200" cy="639762"/>
          </a:xfrm>
          <a:prstGeom prst="rect">
            <a:avLst/>
          </a:prstGeom>
        </p:spPr>
        <p:txBody>
          <a:bodyPr anchor="b"/>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Content Placeholder 3"/>
          <p:cNvSpPr>
            <a:spLocks noGrp="1"/>
          </p:cNvSpPr>
          <p:nvPr>
            <p:ph sz="half" idx="12"/>
          </p:nvPr>
        </p:nvSpPr>
        <p:spPr>
          <a:xfrm>
            <a:off x="455612" y="4495800"/>
            <a:ext cx="3886200" cy="1330325"/>
          </a:xfrm>
          <a:prstGeom prst="rect">
            <a:avLst/>
          </a:prstGeom>
        </p:spPr>
        <p:txBody>
          <a:bodyPr/>
          <a:lstStyle>
            <a:lvl1pPr>
              <a:defRPr sz="1600"/>
            </a:lvl1pPr>
            <a:lvl2pPr marL="457200" indent="-222250">
              <a:defRPr sz="1400"/>
            </a:lvl2pPr>
            <a:lvl3pPr marL="692150" indent="-234950">
              <a:defRPr sz="1400"/>
            </a:lvl3pPr>
            <a:lvl4pPr marL="914400" indent="-222250">
              <a:defRPr sz="1400"/>
            </a:lvl4pPr>
            <a:lvl5pPr marL="1149350" indent="-234950">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13"/>
          </p:nvPr>
        </p:nvSpPr>
        <p:spPr>
          <a:xfrm>
            <a:off x="4648200" y="3692525"/>
            <a:ext cx="4040187" cy="639762"/>
          </a:xfrm>
          <a:prstGeom prst="rect">
            <a:avLst/>
          </a:prstGeom>
        </p:spPr>
        <p:txBody>
          <a:bodyPr anchor="b"/>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3"/>
          <p:cNvSpPr>
            <a:spLocks noGrp="1"/>
          </p:cNvSpPr>
          <p:nvPr>
            <p:ph sz="half" idx="14"/>
          </p:nvPr>
        </p:nvSpPr>
        <p:spPr>
          <a:xfrm>
            <a:off x="4661210" y="4495800"/>
            <a:ext cx="4038600" cy="1330325"/>
          </a:xfrm>
          <a:prstGeom prst="rect">
            <a:avLst/>
          </a:prstGeom>
        </p:spPr>
        <p:txBody>
          <a:bodyPr/>
          <a:lstStyle>
            <a:lvl1pPr>
              <a:defRPr sz="1600"/>
            </a:lvl1pPr>
            <a:lvl2pPr marL="457200" indent="-222250">
              <a:defRPr sz="1400"/>
            </a:lvl2pPr>
            <a:lvl3pPr marL="692150" indent="-234950">
              <a:defRPr sz="1400"/>
            </a:lvl3pPr>
            <a:lvl4pPr marL="914400" indent="-222250">
              <a:defRPr sz="1400"/>
            </a:lvl4pPr>
            <a:lvl5pPr marL="1149350" indent="-234950">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6"/>
          <p:cNvSpPr>
            <a:spLocks noGrp="1"/>
          </p:cNvSpPr>
          <p:nvPr>
            <p:ph type="body" sz="quarter" idx="17"/>
          </p:nvPr>
        </p:nvSpPr>
        <p:spPr>
          <a:xfrm>
            <a:off x="1600200" y="5943600"/>
            <a:ext cx="7086600" cy="609600"/>
          </a:xfrm>
        </p:spPr>
        <p:txBody>
          <a:bodyPr anchor="b">
            <a:normAutofit/>
          </a:bodyPr>
          <a:lstStyle>
            <a:lvl1pPr>
              <a:spcBef>
                <a:spcPts val="0"/>
              </a:spcBef>
              <a:defRPr sz="1000" b="0" baseline="0"/>
            </a:lvl1pPr>
          </a:lstStyle>
          <a:p>
            <a:pPr lvl="0"/>
            <a:r>
              <a:rPr lang="en-US" smtClean="0"/>
              <a:t>Click to edit Master text styles</a:t>
            </a:r>
          </a:p>
        </p:txBody>
      </p:sp>
      <p:sp>
        <p:nvSpPr>
          <p:cNvPr id="23" name="Slide Number Placeholder 3"/>
          <p:cNvSpPr>
            <a:spLocks noGrp="1"/>
          </p:cNvSpPr>
          <p:nvPr>
            <p:ph type="sldNum" sz="quarter" idx="18"/>
          </p:nvPr>
        </p:nvSpPr>
        <p:spPr/>
        <p:txBody>
          <a:bodyPr/>
          <a:lstStyle>
            <a:lvl1pPr algn="r">
              <a:defRPr sz="1100">
                <a:solidFill>
                  <a:schemeClr val="bg1"/>
                </a:solidFill>
                <a:latin typeface="+mn-lt"/>
              </a:defRPr>
            </a:lvl1pPr>
          </a:lstStyle>
          <a:p>
            <a:pPr>
              <a:defRPr/>
            </a:pPr>
            <a:fld id="{318D3E63-694E-45AF-ADD2-6A05F89DF722}" type="slidenum">
              <a:rPr lang="en-US"/>
              <a:pPr>
                <a:defRPr/>
              </a:pPr>
              <a:t>‹#›</a:t>
            </a:fld>
            <a:endParaRPr lang="en-US"/>
          </a:p>
        </p:txBody>
      </p:sp>
    </p:spTree>
    <p:extLst>
      <p:ext uri="{BB962C8B-B14F-4D97-AF65-F5344CB8AC3E}">
        <p14:creationId xmlns:p14="http://schemas.microsoft.com/office/powerpoint/2010/main" val="206423549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4_Two Content">
    <p:spTree>
      <p:nvGrpSpPr>
        <p:cNvPr id="1" name=""/>
        <p:cNvGrpSpPr/>
        <p:nvPr/>
      </p:nvGrpSpPr>
      <p:grpSpPr>
        <a:xfrm>
          <a:off x="0" y="0"/>
          <a:ext cx="0" cy="0"/>
          <a:chOff x="0" y="0"/>
          <a:chExt cx="0" cy="0"/>
        </a:xfrm>
      </p:grpSpPr>
      <p:graphicFrame>
        <p:nvGraphicFramePr>
          <p:cNvPr id="12"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 name="think-cell Slide" r:id="rId4" imgW="360" imgH="360" progId="TCLayout.ActiveDocument.1">
                  <p:embed/>
                </p:oleObj>
              </mc:Choice>
              <mc:Fallback>
                <p:oleObj name="think-cell Slide" r:id="rId4" imgW="360" imgH="360" progId="TCLayout.ActiveDocument.1">
                  <p:embed/>
                  <p:pic>
                    <p:nvPicPr>
                      <p:cNvPr id="12"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nvSpPr>
        <p:spPr>
          <a:xfrm>
            <a:off x="-7938" y="6619875"/>
            <a:ext cx="9159876" cy="2381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 name="Picture 12"/>
          <p:cNvPicPr>
            <a:picLocks noChangeAspect="1"/>
          </p:cNvPicPr>
          <p:nvPr/>
        </p:nvPicPr>
        <p:blipFill>
          <a:blip r:embed="rId6" cstate="print">
            <a:extLst>
              <a:ext uri="{28A0092B-C50C-407E-A947-70E740481C1C}">
                <a14:useLocalDpi xmlns:a14="http://schemas.microsoft.com/office/drawing/2010/main" val="0"/>
              </a:ext>
            </a:extLst>
          </a:blip>
          <a:srcRect b="12590"/>
          <a:stretch>
            <a:fillRect/>
          </a:stretch>
        </p:blipFill>
        <p:spPr bwMode="auto">
          <a:xfrm>
            <a:off x="139700" y="6037263"/>
            <a:ext cx="13843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7"/>
          <p:cNvCxnSpPr>
            <a:cxnSpLocks noChangeShapeType="1"/>
          </p:cNvCxnSpPr>
          <p:nvPr userDrawn="1"/>
        </p:nvCxnSpPr>
        <p:spPr bwMode="auto">
          <a:xfrm>
            <a:off x="533400" y="1905000"/>
            <a:ext cx="1905000"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cxnSp>
        <p:nvCxnSpPr>
          <p:cNvPr id="19" name="Straight Connector 8"/>
          <p:cNvCxnSpPr>
            <a:cxnSpLocks noChangeShapeType="1"/>
          </p:cNvCxnSpPr>
          <p:nvPr userDrawn="1"/>
        </p:nvCxnSpPr>
        <p:spPr bwMode="auto">
          <a:xfrm>
            <a:off x="2590800" y="1905000"/>
            <a:ext cx="1905000"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cxnSp>
        <p:nvCxnSpPr>
          <p:cNvPr id="20" name="Straight Connector 9"/>
          <p:cNvCxnSpPr>
            <a:cxnSpLocks noChangeShapeType="1"/>
          </p:cNvCxnSpPr>
          <p:nvPr userDrawn="1"/>
        </p:nvCxnSpPr>
        <p:spPr bwMode="auto">
          <a:xfrm>
            <a:off x="4648200" y="1905000"/>
            <a:ext cx="1905000"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cxnSp>
        <p:nvCxnSpPr>
          <p:cNvPr id="21" name="Straight Connector 12"/>
          <p:cNvCxnSpPr>
            <a:cxnSpLocks noChangeShapeType="1"/>
          </p:cNvCxnSpPr>
          <p:nvPr userDrawn="1"/>
        </p:nvCxnSpPr>
        <p:spPr bwMode="auto">
          <a:xfrm>
            <a:off x="6705600" y="1905000"/>
            <a:ext cx="1905000"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1905000" cy="3810000"/>
          </a:xfrm>
          <a:prstGeom prst="rect">
            <a:avLst/>
          </a:prstGeom>
        </p:spPr>
        <p:txBody>
          <a:bodyPr/>
          <a:lstStyle>
            <a:lvl1pPr>
              <a:defRPr sz="1600"/>
            </a:lvl1pPr>
            <a:lvl2pPr marL="457200" indent="-222250">
              <a:defRPr sz="1400"/>
            </a:lvl2pPr>
            <a:lvl3pPr marL="692150" indent="-234950">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2"/>
          <p:cNvSpPr>
            <a:spLocks noGrp="1"/>
          </p:cNvSpPr>
          <p:nvPr>
            <p:ph sz="half" idx="10"/>
          </p:nvPr>
        </p:nvSpPr>
        <p:spPr>
          <a:xfrm>
            <a:off x="2590800" y="1905000"/>
            <a:ext cx="1905000" cy="3810000"/>
          </a:xfrm>
          <a:prstGeom prst="rect">
            <a:avLst/>
          </a:prstGeom>
        </p:spPr>
        <p:txBody>
          <a:bodyPr/>
          <a:lstStyle>
            <a:lvl1pPr>
              <a:defRPr sz="1600"/>
            </a:lvl1pPr>
            <a:lvl2pPr marL="457200" indent="-222250">
              <a:defRPr sz="1400"/>
            </a:lvl2pPr>
            <a:lvl3pPr marL="692150" indent="-234950">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half" idx="11"/>
          </p:nvPr>
        </p:nvSpPr>
        <p:spPr>
          <a:xfrm>
            <a:off x="4648200" y="1905000"/>
            <a:ext cx="1905000" cy="3810000"/>
          </a:xfrm>
          <a:prstGeom prst="rect">
            <a:avLst/>
          </a:prstGeom>
        </p:spPr>
        <p:txBody>
          <a:bodyPr/>
          <a:lstStyle>
            <a:lvl1pPr>
              <a:defRPr sz="1600"/>
            </a:lvl1pPr>
            <a:lvl2pPr marL="457200" indent="-222250">
              <a:defRPr sz="1400"/>
            </a:lvl2pPr>
            <a:lvl3pPr marL="692150" indent="-234950">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sz="half" idx="12"/>
          </p:nvPr>
        </p:nvSpPr>
        <p:spPr>
          <a:xfrm>
            <a:off x="6705600" y="1905000"/>
            <a:ext cx="1905000" cy="3810000"/>
          </a:xfrm>
          <a:prstGeom prst="rect">
            <a:avLst/>
          </a:prstGeom>
        </p:spPr>
        <p:txBody>
          <a:bodyPr/>
          <a:lstStyle>
            <a:lvl1pPr>
              <a:defRPr sz="1600"/>
            </a:lvl1pPr>
            <a:lvl2pPr marL="457200" indent="-222250">
              <a:defRPr sz="1400"/>
            </a:lvl2pPr>
            <a:lvl3pPr marL="692150" indent="-234950">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Text Placeholder 2"/>
          <p:cNvSpPr>
            <a:spLocks noGrp="1"/>
          </p:cNvSpPr>
          <p:nvPr>
            <p:ph type="body" idx="13"/>
          </p:nvPr>
        </p:nvSpPr>
        <p:spPr>
          <a:xfrm>
            <a:off x="533399" y="1371600"/>
            <a:ext cx="1905001" cy="457200"/>
          </a:xfrm>
          <a:prstGeom prst="rect">
            <a:avLst/>
          </a:prstGeom>
        </p:spPr>
        <p:txBody>
          <a:bodyPr anchor="b">
            <a:noAutofit/>
          </a:bodyP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2"/>
          <p:cNvSpPr>
            <a:spLocks noGrp="1"/>
          </p:cNvSpPr>
          <p:nvPr>
            <p:ph type="body" idx="14"/>
          </p:nvPr>
        </p:nvSpPr>
        <p:spPr>
          <a:xfrm>
            <a:off x="2590800" y="1371600"/>
            <a:ext cx="1905001" cy="457200"/>
          </a:xfrm>
          <a:prstGeom prst="rect">
            <a:avLst/>
          </a:prstGeom>
        </p:spPr>
        <p:txBody>
          <a:bodyPr anchor="b">
            <a:noAutofit/>
          </a:bodyP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2"/>
          <p:cNvSpPr>
            <a:spLocks noGrp="1"/>
          </p:cNvSpPr>
          <p:nvPr>
            <p:ph type="body" idx="15"/>
          </p:nvPr>
        </p:nvSpPr>
        <p:spPr>
          <a:xfrm>
            <a:off x="4648200" y="1371600"/>
            <a:ext cx="1905001" cy="457200"/>
          </a:xfrm>
          <a:prstGeom prst="rect">
            <a:avLst/>
          </a:prstGeom>
        </p:spPr>
        <p:txBody>
          <a:bodyPr anchor="b">
            <a:noAutofit/>
          </a:bodyP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Text Placeholder 2"/>
          <p:cNvSpPr>
            <a:spLocks noGrp="1"/>
          </p:cNvSpPr>
          <p:nvPr>
            <p:ph type="body" idx="16"/>
          </p:nvPr>
        </p:nvSpPr>
        <p:spPr>
          <a:xfrm>
            <a:off x="6705600" y="1371600"/>
            <a:ext cx="1905001" cy="457200"/>
          </a:xfrm>
          <a:prstGeom prst="rect">
            <a:avLst/>
          </a:prstGeom>
        </p:spPr>
        <p:txBody>
          <a:bodyPr anchor="b">
            <a:noAutofit/>
          </a:bodyP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6"/>
          <p:cNvSpPr>
            <a:spLocks noGrp="1"/>
          </p:cNvSpPr>
          <p:nvPr>
            <p:ph type="body" sz="quarter" idx="19"/>
          </p:nvPr>
        </p:nvSpPr>
        <p:spPr>
          <a:xfrm>
            <a:off x="1600200" y="5943600"/>
            <a:ext cx="7086600" cy="609600"/>
          </a:xfrm>
        </p:spPr>
        <p:txBody>
          <a:bodyPr anchor="b">
            <a:normAutofit/>
          </a:bodyPr>
          <a:lstStyle>
            <a:lvl1pPr>
              <a:spcBef>
                <a:spcPts val="0"/>
              </a:spcBef>
              <a:defRPr sz="1000" b="0" baseline="0"/>
            </a:lvl1pPr>
          </a:lstStyle>
          <a:p>
            <a:pPr lvl="0"/>
            <a:r>
              <a:rPr lang="en-US" smtClean="0"/>
              <a:t>Click to edit Master text styles</a:t>
            </a:r>
          </a:p>
        </p:txBody>
      </p:sp>
      <p:sp>
        <p:nvSpPr>
          <p:cNvPr id="22" name="Slide Number Placeholder 3"/>
          <p:cNvSpPr>
            <a:spLocks noGrp="1"/>
          </p:cNvSpPr>
          <p:nvPr>
            <p:ph type="sldNum" sz="quarter" idx="20"/>
          </p:nvPr>
        </p:nvSpPr>
        <p:spPr/>
        <p:txBody>
          <a:bodyPr/>
          <a:lstStyle>
            <a:lvl1pPr algn="r">
              <a:defRPr sz="1100">
                <a:solidFill>
                  <a:schemeClr val="bg1"/>
                </a:solidFill>
                <a:latin typeface="+mn-lt"/>
              </a:defRPr>
            </a:lvl1pPr>
          </a:lstStyle>
          <a:p>
            <a:pPr>
              <a:defRPr/>
            </a:pPr>
            <a:fld id="{E367003F-F75B-4BB4-9EA5-BE9C871DD5DC}" type="slidenum">
              <a:rPr lang="en-US"/>
              <a:pPr>
                <a:defRPr/>
              </a:pPr>
              <a:t>‹#›</a:t>
            </a:fld>
            <a:endParaRPr lang="en-US"/>
          </a:p>
        </p:txBody>
      </p:sp>
    </p:spTree>
    <p:extLst>
      <p:ext uri="{BB962C8B-B14F-4D97-AF65-F5344CB8AC3E}">
        <p14:creationId xmlns:p14="http://schemas.microsoft.com/office/powerpoint/2010/main" val="9507490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3/8/2021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3/8/2021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10.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oleObject" Target="../embeddings/oleObject1.bin"/><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ags" Target="../tags/tag1.xml"/><Relationship Id="rId2" Type="http://schemas.openxmlformats.org/officeDocument/2006/relationships/slideLayout" Target="../slideLayouts/slideLayout67.xml"/><Relationship Id="rId16" Type="http://schemas.openxmlformats.org/officeDocument/2006/relationships/vmlDrawing" Target="../drawings/vmlDrawing1.vml"/><Relationship Id="rId20" Type="http://schemas.openxmlformats.org/officeDocument/2006/relationships/image" Target="../media/image12.emf"/><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11.xml"/><Relationship Id="rId10" Type="http://schemas.openxmlformats.org/officeDocument/2006/relationships/slideLayout" Target="../slideLayouts/slideLayout75.xml"/><Relationship Id="rId19" Type="http://schemas.openxmlformats.org/officeDocument/2006/relationships/image" Target="../media/image11.emf"/><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png"/><Relationship Id="rId5" Type="http://schemas.openxmlformats.org/officeDocument/2006/relationships/slideLayout" Target="../slideLayouts/slideLayout29.xml"/><Relationship Id="rId10" Type="http://schemas.openxmlformats.org/officeDocument/2006/relationships/theme" Target="../theme/theme5.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9.png"/><Relationship Id="rId4" Type="http://schemas.openxmlformats.org/officeDocument/2006/relationships/slideLayout" Target="../slideLayouts/slideLayout39.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9.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3/8/2021</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9E5D4-01A5-43C6-A2D0-240F4A4B08D9}" type="datetimeFigureOut">
              <a:rPr lang="en-US" smtClean="0"/>
              <a:t>3/8/2021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37A53-2A90-49C0-91D5-B963589794B6}" type="slidenum">
              <a:rPr lang="en-US" smtClean="0"/>
              <a:t>‹#›</a:t>
            </a:fld>
            <a:endParaRPr lang="en-US"/>
          </a:p>
        </p:txBody>
      </p:sp>
    </p:spTree>
    <p:extLst>
      <p:ext uri="{BB962C8B-B14F-4D97-AF65-F5344CB8AC3E}">
        <p14:creationId xmlns:p14="http://schemas.microsoft.com/office/powerpoint/2010/main" val="2645233321"/>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Object 2" hidden="1"/>
          <p:cNvGraphicFramePr>
            <a:graphicFrameLocks noChangeAspect="1"/>
          </p:cNvGraphicFramePr>
          <p:nvPr>
            <p:custDataLst>
              <p:tags r:id="rId1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18" imgW="360" imgH="360" progId="TCLayout.ActiveDocument.1">
                  <p:embed/>
                </p:oleObj>
              </mc:Choice>
              <mc:Fallback>
                <p:oleObj name="think-cell Slide" r:id="rId18" imgW="360" imgH="360" progId="TCLayout.ActiveDocument.1">
                  <p:embed/>
                  <p:pic>
                    <p:nvPicPr>
                      <p:cNvPr id="1026" name="Object 2"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p:cNvSpPr>
            <a:spLocks noGrp="1"/>
          </p:cNvSpPr>
          <p:nvPr>
            <p:ph type="title"/>
          </p:nvPr>
        </p:nvSpPr>
        <p:spPr bwMode="auto">
          <a:xfrm>
            <a:off x="457200" y="2746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11" name="Rectangle 10"/>
          <p:cNvSpPr/>
          <p:nvPr/>
        </p:nvSpPr>
        <p:spPr>
          <a:xfrm>
            <a:off x="-7938" y="6619875"/>
            <a:ext cx="9159876" cy="2381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9" name="Picture 12"/>
          <p:cNvPicPr>
            <a:picLocks noChangeAspect="1"/>
          </p:cNvPicPr>
          <p:nvPr/>
        </p:nvPicPr>
        <p:blipFill>
          <a:blip r:embed="rId20" cstate="print">
            <a:extLst>
              <a:ext uri="{28A0092B-C50C-407E-A947-70E740481C1C}">
                <a14:useLocalDpi xmlns:a14="http://schemas.microsoft.com/office/drawing/2010/main" val="0"/>
              </a:ext>
            </a:extLst>
          </a:blip>
          <a:srcRect b="12590"/>
          <a:stretch>
            <a:fillRect/>
          </a:stretch>
        </p:blipFill>
        <p:spPr bwMode="auto">
          <a:xfrm>
            <a:off x="139700" y="6037263"/>
            <a:ext cx="13843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
          </p:nvPr>
        </p:nvSpPr>
        <p:spPr>
          <a:xfrm>
            <a:off x="8534400" y="6619875"/>
            <a:ext cx="609600" cy="236538"/>
          </a:xfrm>
          <a:prstGeom prst="rect">
            <a:avLst/>
          </a:prstGeom>
        </p:spPr>
        <p:txBody>
          <a:bodyPr vert="horz" lIns="91440" tIns="45720" rIns="91440" bIns="45720" rtlCol="0" anchor="ctr"/>
          <a:lstStyle>
            <a:lvl1pPr algn="r">
              <a:defRPr sz="1100">
                <a:solidFill>
                  <a:schemeClr val="bg1"/>
                </a:solidFill>
                <a:latin typeface="+mn-lt"/>
              </a:defRPr>
            </a:lvl1pPr>
          </a:lstStyle>
          <a:p>
            <a:pPr>
              <a:defRPr/>
            </a:pPr>
            <a:fld id="{BB287E4A-1C8C-4A85-A1C9-8AD92101037D}" type="slidenum">
              <a:rPr lang="en-US"/>
              <a:pPr>
                <a:defRPr/>
              </a:pPr>
              <a:t>‹#›</a:t>
            </a:fld>
            <a:endParaRPr lang="en-US"/>
          </a:p>
        </p:txBody>
      </p:sp>
      <p:sp>
        <p:nvSpPr>
          <p:cNvPr id="1031" name="Text Placeholder 4"/>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681743741"/>
      </p:ext>
    </p:extLst>
  </p:cSld>
  <p:clrMap bg1="dk1" tx1="lt1" bg2="dk2" tx2="lt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 id="2147484223" r:id="rId13"/>
    <p:sldLayoutId id="2147484224" r:id="rId14"/>
  </p:sldLayoutIdLst>
  <p:timing>
    <p:tnLst>
      <p:par>
        <p:cTn id="1" dur="indefinite" restart="never" nodeType="tmRoot"/>
      </p:par>
    </p:tnLst>
  </p:timing>
  <p:hf hdr="0" ftr="0" dt="0"/>
  <p:txStyles>
    <p:titleStyle>
      <a:lvl1pPr marL="0" indent="0" algn="l" rtl="0" eaLnBrk="1" fontAlgn="base" hangingPunct="1">
        <a:spcBef>
          <a:spcPct val="0"/>
        </a:spcBef>
        <a:spcAft>
          <a:spcPct val="0"/>
        </a:spcAft>
        <a:defRPr sz="2200" b="1" kern="1200" baseline="0">
          <a:solidFill>
            <a:schemeClr val="bg2"/>
          </a:solidFill>
          <a:latin typeface="+mn-lt"/>
          <a:ea typeface="+mj-ea"/>
          <a:cs typeface="Times New Roman" panose="02020603050405020304" pitchFamily="18" charset="0"/>
        </a:defRPr>
      </a:lvl1pPr>
      <a:lvl2pPr marL="457200" indent="-457200" algn="l" rtl="0" eaLnBrk="1" fontAlgn="base" hangingPunct="1">
        <a:spcBef>
          <a:spcPct val="0"/>
        </a:spcBef>
        <a:spcAft>
          <a:spcPct val="0"/>
        </a:spcAft>
        <a:defRPr sz="2400" b="1">
          <a:solidFill>
            <a:schemeClr val="tx2"/>
          </a:solidFill>
          <a:latin typeface="Arial" charset="0"/>
          <a:cs typeface="Times New Roman" pitchFamily="18" charset="0"/>
        </a:defRPr>
      </a:lvl2pPr>
      <a:lvl3pPr marL="457200" indent="-457200" algn="l" rtl="0" eaLnBrk="1" fontAlgn="base" hangingPunct="1">
        <a:spcBef>
          <a:spcPct val="0"/>
        </a:spcBef>
        <a:spcAft>
          <a:spcPct val="0"/>
        </a:spcAft>
        <a:defRPr sz="2400" b="1">
          <a:solidFill>
            <a:schemeClr val="tx2"/>
          </a:solidFill>
          <a:latin typeface="Arial" charset="0"/>
          <a:cs typeface="Times New Roman" pitchFamily="18" charset="0"/>
        </a:defRPr>
      </a:lvl3pPr>
      <a:lvl4pPr marL="457200" indent="-457200" algn="l" rtl="0" eaLnBrk="1" fontAlgn="base" hangingPunct="1">
        <a:spcBef>
          <a:spcPct val="0"/>
        </a:spcBef>
        <a:spcAft>
          <a:spcPct val="0"/>
        </a:spcAft>
        <a:defRPr sz="2400" b="1">
          <a:solidFill>
            <a:schemeClr val="tx2"/>
          </a:solidFill>
          <a:latin typeface="Arial" charset="0"/>
          <a:cs typeface="Times New Roman" pitchFamily="18" charset="0"/>
        </a:defRPr>
      </a:lvl4pPr>
      <a:lvl5pPr marL="457200" indent="-457200" algn="l" rtl="0" eaLnBrk="1" fontAlgn="base" hangingPunct="1">
        <a:spcBef>
          <a:spcPct val="0"/>
        </a:spcBef>
        <a:spcAft>
          <a:spcPct val="0"/>
        </a:spcAft>
        <a:defRPr sz="2400" b="1">
          <a:solidFill>
            <a:schemeClr val="tx2"/>
          </a:solidFill>
          <a:latin typeface="Arial" charset="0"/>
          <a:cs typeface="Times New Roman" pitchFamily="18" charset="0"/>
        </a:defRPr>
      </a:lvl5pPr>
      <a:lvl6pPr marL="914400" indent="-457200" algn="l" rtl="0" eaLnBrk="1" fontAlgn="base" hangingPunct="1">
        <a:spcBef>
          <a:spcPct val="0"/>
        </a:spcBef>
        <a:spcAft>
          <a:spcPct val="0"/>
        </a:spcAft>
        <a:defRPr sz="2400">
          <a:solidFill>
            <a:schemeClr val="tx2"/>
          </a:solidFill>
          <a:latin typeface="Times New Roman" pitchFamily="18" charset="0"/>
          <a:cs typeface="Times New Roman" pitchFamily="18" charset="0"/>
        </a:defRPr>
      </a:lvl6pPr>
      <a:lvl7pPr marL="1371600" indent="-457200" algn="l" rtl="0" eaLnBrk="1" fontAlgn="base" hangingPunct="1">
        <a:spcBef>
          <a:spcPct val="0"/>
        </a:spcBef>
        <a:spcAft>
          <a:spcPct val="0"/>
        </a:spcAft>
        <a:defRPr sz="2400">
          <a:solidFill>
            <a:schemeClr val="tx2"/>
          </a:solidFill>
          <a:latin typeface="Times New Roman" pitchFamily="18" charset="0"/>
          <a:cs typeface="Times New Roman" pitchFamily="18" charset="0"/>
        </a:defRPr>
      </a:lvl7pPr>
      <a:lvl8pPr marL="1828800" indent="-457200" algn="l" rtl="0" eaLnBrk="1" fontAlgn="base" hangingPunct="1">
        <a:spcBef>
          <a:spcPct val="0"/>
        </a:spcBef>
        <a:spcAft>
          <a:spcPct val="0"/>
        </a:spcAft>
        <a:defRPr sz="2400">
          <a:solidFill>
            <a:schemeClr val="tx2"/>
          </a:solidFill>
          <a:latin typeface="Times New Roman" pitchFamily="18" charset="0"/>
          <a:cs typeface="Times New Roman" pitchFamily="18" charset="0"/>
        </a:defRPr>
      </a:lvl8pPr>
      <a:lvl9pPr marL="2286000" indent="-457200" algn="l" rtl="0" eaLnBrk="1" fontAlgn="base" hangingPunct="1">
        <a:spcBef>
          <a:spcPct val="0"/>
        </a:spcBef>
        <a:spcAft>
          <a:spcPct val="0"/>
        </a:spcAft>
        <a:defRPr sz="2400">
          <a:solidFill>
            <a:schemeClr val="tx2"/>
          </a:solidFill>
          <a:latin typeface="Times New Roman" pitchFamily="18" charset="0"/>
          <a:cs typeface="Times New Roman" pitchFamily="18" charset="0"/>
        </a:defRPr>
      </a:lvl9pPr>
    </p:titleStyle>
    <p:bodyStyle>
      <a:lvl1pPr algn="l" rtl="0" eaLnBrk="1" fontAlgn="base" hangingPunct="1">
        <a:spcBef>
          <a:spcPct val="20000"/>
        </a:spcBef>
        <a:spcAft>
          <a:spcPct val="0"/>
        </a:spcAft>
        <a:buFont typeface="Arial" charset="0"/>
        <a:defRPr b="1"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7007CE4-44CD-514E-AB06-3E1C57ADD73C}" type="datetimeFigureOut">
              <a:rPr lang="en-US" smtClean="0">
                <a:solidFill>
                  <a:prstClr val="black">
                    <a:tint val="75000"/>
                  </a:prstClr>
                </a:solidFill>
                <a:latin typeface="Calibri"/>
                <a:ea typeface="+mn-ea"/>
              </a:rPr>
              <a:pPr defTabSz="457200" eaLnBrk="1" fontAlgn="auto" hangingPunct="1">
                <a:spcBef>
                  <a:spcPts val="0"/>
                </a:spcBef>
                <a:spcAft>
                  <a:spcPts val="0"/>
                </a:spcAft>
              </a:pPr>
              <a:t>3/8/2021</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9381DCD0-FAB9-C540-ACA0-2D3DCEDE7E26}"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18741972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543888"/>
      </p:ext>
    </p:extLst>
  </p:cSld>
  <p:clrMap bg1="lt1" tx1="dk1" bg2="lt2" tx2="dk2" accent1="accent1" accent2="accent2" accent3="accent3" accent4="accent4" accent5="accent5" accent6="accent6" hlink="hlink" folHlink="folHlink"/>
  <p:sldLayoutIdLst>
    <p:sldLayoutId id="214748415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919378497"/>
      </p:ext>
    </p:extLst>
  </p:cSld>
  <p:clrMap bg1="lt1" tx1="dk1" bg2="lt2" tx2="dk2" accent1="accent1" accent2="accent2" accent3="accent3" accent4="accent4" accent5="accent5" accent6="accent6" hlink="hlink" folHlink="folHlink"/>
  <p:sldLayoutIdLst>
    <p:sldLayoutId id="21474841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 y="-2190"/>
            <a:ext cx="9143998" cy="6864095"/>
          </a:xfrm>
          <a:prstGeom prst="rect">
            <a:avLst/>
          </a:prstGeom>
        </p:spPr>
      </p:pic>
    </p:spTree>
    <p:extLst>
      <p:ext uri="{BB962C8B-B14F-4D97-AF65-F5344CB8AC3E}">
        <p14:creationId xmlns:p14="http://schemas.microsoft.com/office/powerpoint/2010/main" val="3652513667"/>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Lst>
  <p:txStyles>
    <p:titleStyle>
      <a:lvl1pPr algn="ctr" defTabSz="342892"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68" indent="-257168" algn="l" defTabSz="342892"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199" indent="-214308" algn="l" defTabSz="342892"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3142678"/>
      </p:ext>
    </p:extLst>
  </p:cSld>
  <p:clrMap bg1="lt1" tx1="dk1" bg2="lt2" tx2="dk2" accent1="accent1" accent2="accent2" accent3="accent3" accent4="accent4" accent5="accent5" accent6="accent6" hlink="hlink" folHlink="folHlink"/>
  <p:sldLayoutIdLst>
    <p:sldLayoutId id="214748416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873573"/>
      </p:ext>
    </p:extLst>
  </p:cSld>
  <p:clrMap bg1="lt1" tx1="dk1" bg2="lt2" tx2="dk2" accent1="accent1" accent2="accent2" accent3="accent3" accent4="accent4" accent5="accent5" accent6="accent6" hlink="hlink" folHlink="folHlink"/>
  <p:sldLayoutIdLst>
    <p:sldLayoutId id="214748416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lue-green-light-frame-bottom-2x.png"/>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flipH="1">
            <a:off x="-18274" y="4584665"/>
            <a:ext cx="9180548" cy="2300743"/>
          </a:xfrm>
          <a:prstGeom prst="rect">
            <a:avLst/>
          </a:prstGeom>
        </p:spPr>
      </p:pic>
      <p:sp>
        <p:nvSpPr>
          <p:cNvPr id="7"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2726339173"/>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5C101B-313E-40E5-8E00-3BE70D10F33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08312C-3201-493F-9062-6FC839A5BB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3E832-C9D3-4D70-905D-3CEB488D20F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AE38D3-9762-4478-9982-259A09C5D0E5}" type="datetimeFigureOut">
              <a:rPr lang="en-US" smtClean="0"/>
              <a:t>3/8/2021</a:t>
            </a:fld>
            <a:endParaRPr lang="en-US" dirty="0"/>
          </a:p>
        </p:txBody>
      </p:sp>
      <p:sp>
        <p:nvSpPr>
          <p:cNvPr id="5" name="Footer Placeholder 4">
            <a:extLst>
              <a:ext uri="{FF2B5EF4-FFF2-40B4-BE49-F238E27FC236}">
                <a16:creationId xmlns:a16="http://schemas.microsoft.com/office/drawing/2014/main" id="{01681BCB-1F1B-48EC-9630-CA6237259CD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C57E5F9-26DC-44F6-BD5C-C2CD9E73CFD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C422ED-E509-4D49-9188-9A04DC08BA6A}" type="slidenum">
              <a:rPr lang="en-US" smtClean="0"/>
              <a:t>‹#›</a:t>
            </a:fld>
            <a:endParaRPr lang="en-US" dirty="0"/>
          </a:p>
        </p:txBody>
      </p:sp>
    </p:spTree>
    <p:extLst>
      <p:ext uri="{BB962C8B-B14F-4D97-AF65-F5344CB8AC3E}">
        <p14:creationId xmlns:p14="http://schemas.microsoft.com/office/powerpoint/2010/main" val="2637443348"/>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cdc.gov/drugoverdose/training/pregnancy/index.html" TargetMode="External"/><Relationship Id="rId13" Type="http://schemas.openxmlformats.org/officeDocument/2006/relationships/hyperlink" Target="https://ireta.org/resources/how-to-implement-sbirt-processes-tips-and-examples-from-the-field/" TargetMode="External"/><Relationship Id="rId3" Type="http://schemas.openxmlformats.org/officeDocument/2006/relationships/image" Target="../media/image26.png"/><Relationship Id="rId7" Type="http://schemas.openxmlformats.org/officeDocument/2006/relationships/hyperlink" Target="https://www.youtube.com/watch?v=3gBt7mGP1zk&amp;t=1s" TargetMode="External"/><Relationship Id="rId12" Type="http://schemas.openxmlformats.org/officeDocument/2006/relationships/hyperlink" Target="https://gallery.mailchimp.com/244750cf0d942e5d1b1ca3201/files/b81ed8a7-0bb5-441c-9b26-d9c51bf4c688/Provider_Education_Poster_Woman_Doctor_11x17_10.16.2019.pdf" TargetMode="External"/><Relationship Id="rId2" Type="http://schemas.openxmlformats.org/officeDocument/2006/relationships/notesSlide" Target="../notesSlides/notesSlide10.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0.jpeg"/><Relationship Id="rId5" Type="http://schemas.openxmlformats.org/officeDocument/2006/relationships/image" Target="../media/image28.png"/><Relationship Id="rId15" Type="http://schemas.openxmlformats.org/officeDocument/2006/relationships/image" Target="../media/image31.png"/><Relationship Id="rId10" Type="http://schemas.openxmlformats.org/officeDocument/2006/relationships/hyperlink" Target="https://www.youtube.com/watch?v=kMXNWknKO8U" TargetMode="External"/><Relationship Id="rId4" Type="http://schemas.openxmlformats.org/officeDocument/2006/relationships/image" Target="../media/image27.jpeg"/><Relationship Id="rId9" Type="http://schemas.openxmlformats.org/officeDocument/2006/relationships/hyperlink" Target="https://www.youtube.com/watch?v=eac9TLNTWaE" TargetMode="External"/><Relationship Id="rId14" Type="http://schemas.openxmlformats.org/officeDocument/2006/relationships/hyperlink" Target="https://www.youtube.com/watch?v=7S0eUUfXc6o&amp;feature=youtu.b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nam10.safelinks.protection.outlook.com/?url=https://wustl-hipaa.zoom.us/webinar/register/WN_7GfLp-0QQ0WU7yf20M2xdw&amp;data=04|01|Kelly.Lenox@bjc.org|372303f9624047120fb008d8d7518f8f|1984aac07e834a2b925df834a5a9cbd4|0|0|637496092591774573|Unknown|TWFpbGZsb3d8eyJWIjoiMC4wLjAwMDAiLCJQIjoiV2luMzIiLCJBTiI6Ik1haWwiLCJXVCI6Mn0%3D|1000&amp;sdata=mwZ2Bqud8MpyPSwDmkjvUQdu%2BqHdeR47ltw9%2BXBaRMs%3D&amp;reserved=0" TargetMode="External"/><Relationship Id="rId7" Type="http://schemas.openxmlformats.org/officeDocument/2006/relationships/image" Target="../media/image35.emf"/><Relationship Id="rId2" Type="http://schemas.openxmlformats.org/officeDocument/2006/relationships/notesSlide" Target="../notesSlides/notesSlide11.xml"/><Relationship Id="rId1" Type="http://schemas.openxmlformats.org/officeDocument/2006/relationships/slideLayout" Target="../slideLayouts/slideLayout56.xml"/><Relationship Id="rId6" Type="http://schemas.openxmlformats.org/officeDocument/2006/relationships/image" Target="../media/image34.jpeg"/><Relationship Id="rId5" Type="http://schemas.openxmlformats.org/officeDocument/2006/relationships/hyperlink" Target="mailto:Nicole.bruce@bjc.org" TargetMode="Externa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2" Type="http://schemas.openxmlformats.org/officeDocument/2006/relationships/hyperlink" Target="https://urldefense.com/v3/__https:/helplineil.org/app/home__;!!Dq0X2DkFhyF93HkjWTBQKhk!DvacFwaLhWOm0Flx6o2bhXOkN3V7dRZ62MD0P7rS2M0IyFCpV1KXYzv0MUjW8xbBFwCJwsbV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3.png"/><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jpeg"/><Relationship Id="rId3" Type="http://schemas.openxmlformats.org/officeDocument/2006/relationships/image" Target="../media/image44.jpeg"/><Relationship Id="rId7" Type="http://schemas.openxmlformats.org/officeDocument/2006/relationships/image" Target="../media/image48.png"/><Relationship Id="rId12"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png"/><Relationship Id="rId10" Type="http://schemas.openxmlformats.org/officeDocument/2006/relationships/image" Target="../media/image51.jpeg"/><Relationship Id="rId4" Type="http://schemas.openxmlformats.org/officeDocument/2006/relationships/image" Target="../media/image45.emf"/><Relationship Id="rId9"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hyperlink" Target="https://www.fda.gov/drugs/drug-safety-and-availability/fda-recommends-health-care-professionals-discuss-naloxone-all-patients-when-prescribing-opioid-pai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acog.org/clinical/clinical-guidance/committee-opinion/articles/2017/08/opioid-use-and-opioid-use-disorder-in-pregnancy" TargetMode="External"/><Relationship Id="rId5" Type="http://schemas.openxmlformats.org/officeDocument/2006/relationships/hyperlink" Target="https://www.uspreventiveservicestaskforce.org/uspstf/recommendation/drug-use-illicit-screening" TargetMode="External"/><Relationship Id="rId4" Type="http://schemas.openxmlformats.org/officeDocument/2006/relationships/hyperlink" Target="https://www.acog.org/clinical/clinical-guidance/practice-advisory/articles/2020/04/screening-for-hepatitis-c-virus-infe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11549"/>
            <a:ext cx="3214688"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Subtitle 2"/>
          <p:cNvSpPr>
            <a:spLocks noGrp="1"/>
          </p:cNvSpPr>
          <p:nvPr>
            <p:ph type="subTitle" idx="1"/>
          </p:nvPr>
        </p:nvSpPr>
        <p:spPr>
          <a:xfrm>
            <a:off x="3352800" y="4876800"/>
            <a:ext cx="5410200" cy="1295400"/>
          </a:xfrm>
        </p:spPr>
        <p:txBody>
          <a:bodyPr/>
          <a:lstStyle/>
          <a:p>
            <a:pPr eaLnBrk="1" hangingPunct="1">
              <a:buFont typeface="Wingdings 2" pitchFamily="18" charset="2"/>
              <a:buNone/>
            </a:pPr>
            <a:r>
              <a:rPr lang="en-US" altLang="en-US" sz="2000" dirty="0" smtClean="0">
                <a:solidFill>
                  <a:srgbClr val="898989"/>
                </a:solidFill>
              </a:rPr>
              <a:t>March 8, 2021</a:t>
            </a:r>
          </a:p>
          <a:p>
            <a:pPr eaLnBrk="1" hangingPunct="1">
              <a:buFont typeface="Wingdings 2" pitchFamily="18" charset="2"/>
              <a:buNone/>
            </a:pPr>
            <a:r>
              <a:rPr lang="en-US" altLang="en-US" sz="2000" dirty="0" smtClean="0">
                <a:solidFill>
                  <a:srgbClr val="898989"/>
                </a:solidFill>
              </a:rPr>
              <a:t>12:30 – 1:30pm</a:t>
            </a:r>
            <a:endParaRPr lang="en-US" altLang="en-US" sz="2000" dirty="0">
              <a:solidFill>
                <a:srgbClr val="898989"/>
              </a:solidFill>
            </a:endParaRPr>
          </a:p>
        </p:txBody>
      </p:sp>
      <p:sp>
        <p:nvSpPr>
          <p:cNvPr id="15364" name="Title 1"/>
          <p:cNvSpPr>
            <a:spLocks noGrp="1"/>
          </p:cNvSpPr>
          <p:nvPr>
            <p:ph type="ctrTitle"/>
          </p:nvPr>
        </p:nvSpPr>
        <p:spPr>
          <a:xfrm>
            <a:off x="3283744" y="2362200"/>
            <a:ext cx="5638800" cy="2057400"/>
          </a:xfrm>
        </p:spPr>
        <p:txBody>
          <a:bodyPr/>
          <a:lstStyle/>
          <a:p>
            <a:pPr eaLnBrk="1" hangingPunct="1"/>
            <a:r>
              <a:rPr lang="en-US" altLang="en-US" sz="4000" b="1" dirty="0" smtClean="0">
                <a:solidFill>
                  <a:srgbClr val="004990"/>
                </a:solidFill>
                <a:latin typeface="Goudy Old Style" panose="02020502050305020303" pitchFamily="18" charset="0"/>
              </a:rPr>
              <a:t>MNO-OB Crossing the Finish Line, Preparing for Sustainability</a:t>
            </a:r>
            <a:endParaRPr lang="en-US" altLang="en-US" sz="4000" b="1" dirty="0">
              <a:solidFill>
                <a:srgbClr val="004990"/>
              </a:solidFill>
              <a:latin typeface="Goudy Old Style" panose="02020502050305020303" pitchFamily="18" charset="0"/>
            </a:endParaRPr>
          </a:p>
        </p:txBody>
      </p:sp>
    </p:spTree>
    <p:extLst>
      <p:ext uri="{BB962C8B-B14F-4D97-AF65-F5344CB8AC3E}">
        <p14:creationId xmlns:p14="http://schemas.microsoft.com/office/powerpoint/2010/main" val="4200042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7" name="Title 1"/>
          <p:cNvSpPr txBox="1">
            <a:spLocks/>
          </p:cNvSpPr>
          <p:nvPr/>
        </p:nvSpPr>
        <p:spPr>
          <a:xfrm>
            <a:off x="32657" y="304800"/>
            <a:ext cx="7772400" cy="1362075"/>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smtClean="0">
                <a:ln>
                  <a:noFill/>
                </a:ln>
                <a:solidFill>
                  <a:srgbClr val="F58466"/>
                </a:solidFill>
                <a:effectLst/>
                <a:uLnTx/>
                <a:uFillTx/>
                <a:latin typeface="Goudy Old Style" panose="02020502050305020303" pitchFamily="18" charset="0"/>
                <a:ea typeface="MS PGothic" pitchFamily="34" charset="-128"/>
              </a:rPr>
              <a:t>MNO Important Updates</a:t>
            </a:r>
            <a:endParaRPr kumimoji="0" lang="en-US" sz="3800" b="1" i="0" u="none" strike="noStrike" kern="1200" cap="none" spc="0" normalizeH="0" baseline="0" noProof="0" dirty="0">
              <a:ln>
                <a:noFill/>
              </a:ln>
              <a:solidFill>
                <a:srgbClr val="F58466"/>
              </a:solidFill>
              <a:effectLst/>
              <a:uLnTx/>
              <a:uFillTx/>
              <a:latin typeface="Goudy Old Style" panose="02020502050305020303" pitchFamily="18" charset="0"/>
              <a:ea typeface="MS PGothic" pitchFamily="34" charset="-128"/>
            </a:endParaRPr>
          </a:p>
        </p:txBody>
      </p:sp>
      <p:sp>
        <p:nvSpPr>
          <p:cNvPr id="8" name="Content Placeholder 2"/>
          <p:cNvSpPr txBox="1">
            <a:spLocks/>
          </p:cNvSpPr>
          <p:nvPr/>
        </p:nvSpPr>
        <p:spPr>
          <a:xfrm>
            <a:off x="228600" y="1084157"/>
            <a:ext cx="8610600" cy="530487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F58466"/>
              </a:buClr>
              <a:buSzTx/>
              <a:buFont typeface="Arial" charset="0"/>
              <a:buNone/>
              <a:tabLst/>
              <a:defRPr/>
            </a:pPr>
            <a:r>
              <a:rPr lang="en-US" sz="2400" b="1" dirty="0" smtClean="0">
                <a:solidFill>
                  <a:prstClr val="black"/>
                </a:solidFill>
                <a:latin typeface="Calibri"/>
              </a:rPr>
              <a:t>MNO Data in Sustainability</a:t>
            </a:r>
            <a:r>
              <a:rPr kumimoji="0" lang="en-US" sz="2400" b="1" i="0" u="none" strike="noStrike" kern="1200" cap="none" spc="0" normalizeH="0" baseline="0" noProof="0" dirty="0" smtClean="0">
                <a:ln>
                  <a:noFill/>
                </a:ln>
                <a:solidFill>
                  <a:prstClr val="black"/>
                </a:solidFill>
                <a:effectLst/>
                <a:uLnTx/>
                <a:uFillTx/>
                <a:latin typeface="Calibri"/>
                <a:ea typeface="ＭＳ Ｐゴシック" charset="0"/>
                <a:cs typeface="+mn-cs"/>
              </a:rPr>
              <a:t>: making it easier to track</a:t>
            </a:r>
            <a:r>
              <a:rPr kumimoji="0" lang="en-US" sz="2400" b="1" i="0" u="none" strike="noStrike" kern="1200" cap="none" spc="0" normalizeH="0" noProof="0" dirty="0" smtClean="0">
                <a:ln>
                  <a:noFill/>
                </a:ln>
                <a:solidFill>
                  <a:prstClr val="black"/>
                </a:solidFill>
                <a:effectLst/>
                <a:uLnTx/>
                <a:uFillTx/>
                <a:latin typeface="Calibri"/>
                <a:ea typeface="ＭＳ Ｐゴシック" charset="0"/>
                <a:cs typeface="+mn-cs"/>
              </a:rPr>
              <a:t> sustainability</a:t>
            </a:r>
            <a:endParaRPr kumimoji="0" lang="en-US" sz="2400" b="1" i="0" u="none" strike="noStrike" kern="1200" cap="none" spc="0" normalizeH="0" baseline="0" noProof="0" dirty="0" smtClean="0">
              <a:ln>
                <a:noFill/>
              </a:ln>
              <a:solidFill>
                <a:prstClr val="black"/>
              </a:solidFill>
              <a:effectLst/>
              <a:uLnTx/>
              <a:uFillTx/>
              <a:latin typeface="Calibri"/>
              <a:ea typeface="ＭＳ Ｐゴシック" charset="0"/>
              <a:cs typeface="+mn-cs"/>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charset="0"/>
              <a:buChar char="•"/>
              <a:tabLst/>
              <a:defRPr/>
            </a:pPr>
            <a:r>
              <a:rPr kumimoji="0" lang="en-US" sz="2400" b="1" i="0" u="sng" strike="noStrike" kern="1200" cap="none" spc="0" normalizeH="0" baseline="0" noProof="0" dirty="0" smtClean="0">
                <a:ln>
                  <a:noFill/>
                </a:ln>
                <a:solidFill>
                  <a:prstClr val="black"/>
                </a:solidFill>
                <a:effectLst/>
                <a:uLnTx/>
                <a:uFillTx/>
                <a:latin typeface="Calibri"/>
                <a:ea typeface="ＭＳ Ｐゴシック" charset="0"/>
                <a:cs typeface="+mn-cs"/>
              </a:rPr>
              <a:t>MNO-OB sustainability data </a:t>
            </a:r>
            <a:r>
              <a:rPr kumimoji="0" lang="en-US" sz="2400" i="0" strike="noStrike" kern="1200" cap="none" spc="0" normalizeH="0" baseline="0" noProof="0" dirty="0" smtClean="0">
                <a:ln>
                  <a:noFill/>
                </a:ln>
                <a:solidFill>
                  <a:prstClr val="black"/>
                </a:solidFill>
                <a:effectLst/>
                <a:uLnTx/>
                <a:uFillTx/>
                <a:latin typeface="Calibri"/>
                <a:ea typeface="ＭＳ Ｐゴシック" charset="0"/>
                <a:cs typeface="+mn-cs"/>
              </a:rPr>
              <a:t>collection </a:t>
            </a: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is live in REDCAP and updated paper data forms available on the ILPQC website</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MNO-OB teams </a:t>
            </a:r>
            <a:r>
              <a:rPr kumimoji="0" lang="en-US" sz="2400" b="1" i="0" u="sng" strike="noStrike" kern="1200" cap="none" spc="0" normalizeH="0" baseline="0" noProof="0" dirty="0" smtClean="0">
                <a:ln>
                  <a:noFill/>
                </a:ln>
                <a:solidFill>
                  <a:prstClr val="black"/>
                </a:solidFill>
                <a:effectLst/>
                <a:uLnTx/>
                <a:uFillTx/>
                <a:latin typeface="Calibri"/>
                <a:ea typeface="ＭＳ Ｐゴシック" charset="0"/>
                <a:cs typeface="+mn-cs"/>
              </a:rPr>
              <a:t>discontinue</a:t>
            </a: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 monthly structure measures starting in 2021. All</a:t>
            </a:r>
            <a:r>
              <a:rPr kumimoji="0" lang="en-US" sz="2400" b="0" i="0" u="none" strike="noStrike" kern="1200" cap="none" spc="0" normalizeH="0" noProof="0" dirty="0" smtClean="0">
                <a:ln>
                  <a:noFill/>
                </a:ln>
                <a:solidFill>
                  <a:prstClr val="black"/>
                </a:solidFill>
                <a:effectLst/>
                <a:uLnTx/>
                <a:uFillTx/>
                <a:latin typeface="Calibri"/>
                <a:ea typeface="ＭＳ Ｐゴシック" charset="0"/>
                <a:cs typeface="+mn-cs"/>
              </a:rPr>
              <a:t> MNO t</a:t>
            </a: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eams will </a:t>
            </a:r>
            <a:r>
              <a:rPr kumimoji="0" lang="en-US" sz="2400" b="1" i="0" u="sng" strike="noStrike" kern="1200" cap="none" spc="0" normalizeH="0" baseline="0" noProof="0" dirty="0" smtClean="0">
                <a:ln>
                  <a:noFill/>
                </a:ln>
                <a:solidFill>
                  <a:prstClr val="black"/>
                </a:solidFill>
                <a:effectLst/>
                <a:uLnTx/>
                <a:uFillTx/>
                <a:latin typeface="Calibri"/>
                <a:ea typeface="ＭＳ Ｐゴシック" charset="0"/>
                <a:cs typeface="+mn-cs"/>
              </a:rPr>
              <a:t>continue to submit monthly patient data (paired down) and monthly screening data </a:t>
            </a: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(OB Teams)</a:t>
            </a:r>
          </a:p>
          <a:p>
            <a:pPr marL="0" marR="0" lvl="0" indent="0" algn="l" defTabSz="914400" rtl="0" eaLnBrk="0" fontAlgn="base" latinLnBrk="0" hangingPunct="0">
              <a:lnSpc>
                <a:spcPct val="100000"/>
              </a:lnSpc>
              <a:spcBef>
                <a:spcPct val="20000"/>
              </a:spcBef>
              <a:spcAft>
                <a:spcPct val="0"/>
              </a:spcAft>
              <a:buClr>
                <a:srgbClr val="F58466"/>
              </a:buClr>
              <a:buSzTx/>
              <a:buFont typeface="Arial" charset="0"/>
              <a:buNone/>
              <a:tabLst/>
              <a:defRPr/>
            </a:pPr>
            <a:r>
              <a:rPr kumimoji="0" lang="en-US" sz="2400" b="1" i="0" u="none" strike="noStrike" kern="1200" cap="none" spc="0" normalizeH="0" baseline="0" noProof="0" dirty="0" smtClean="0">
                <a:ln>
                  <a:noFill/>
                </a:ln>
                <a:solidFill>
                  <a:prstClr val="black"/>
                </a:solidFill>
                <a:effectLst/>
                <a:uLnTx/>
                <a:uFillTx/>
                <a:latin typeface="Calibri"/>
                <a:ea typeface="ＭＳ Ｐゴシック" charset="0"/>
                <a:cs typeface="+mn-cs"/>
              </a:rPr>
              <a:t>Sustainability Plans:</a:t>
            </a:r>
          </a:p>
          <a:p>
            <a:pPr>
              <a:buClr>
                <a:srgbClr val="F58466"/>
              </a:buClr>
              <a:defRPr/>
            </a:pPr>
            <a:r>
              <a:rPr lang="en-US" sz="2400" dirty="0" smtClean="0">
                <a:solidFill>
                  <a:prstClr val="black"/>
                </a:solidFill>
              </a:rPr>
              <a:t>Submission </a:t>
            </a:r>
            <a:r>
              <a:rPr lang="en-US" sz="2400" dirty="0">
                <a:solidFill>
                  <a:prstClr val="black"/>
                </a:solidFill>
              </a:rPr>
              <a:t>of a sustainability plan is essential to qualify for QI Awards of Excellence moving forward!</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ILPQC will follow up with PNAs about who hasn’t submitted one</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charset="0"/>
              <a:buChar char="•"/>
              <a:tabLst/>
              <a:defRPr/>
            </a:pPr>
            <a:r>
              <a:rPr lang="en-US" sz="2400" dirty="0" smtClean="0">
                <a:solidFill>
                  <a:prstClr val="black"/>
                </a:solidFill>
                <a:latin typeface="Calibri"/>
              </a:rPr>
              <a:t>Let us know how we can help.</a:t>
            </a:r>
            <a:endPar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459982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a:noFill/>
        </p:spPr>
        <p:txBody>
          <a:bodyPr/>
          <a:lstStyle/>
          <a:p>
            <a:pPr algn="l" eaLnBrk="1" hangingPunct="1"/>
            <a:r>
              <a:rPr lang="en-US" sz="4000" b="1" dirty="0">
                <a:solidFill>
                  <a:srgbClr val="F58466"/>
                </a:solidFill>
                <a:latin typeface="Goudy Old Style" pitchFamily="18" charset="0"/>
              </a:rPr>
              <a:t>MNO-OB AIMs</a:t>
            </a:r>
          </a:p>
        </p:txBody>
      </p:sp>
      <p:sp>
        <p:nvSpPr>
          <p:cNvPr id="7" name="TextBox 6"/>
          <p:cNvSpPr txBox="1"/>
          <p:nvPr/>
        </p:nvSpPr>
        <p:spPr>
          <a:xfrm>
            <a:off x="328083" y="1329267"/>
            <a:ext cx="4243917" cy="1323439"/>
          </a:xfrm>
          <a:prstGeom prst="rect">
            <a:avLst/>
          </a:prstGeom>
          <a:solidFill>
            <a:schemeClr val="accent2">
              <a:lumMod val="20000"/>
              <a:lumOff val="80000"/>
            </a:schemeClr>
          </a:solidFill>
        </p:spPr>
        <p:txBody>
          <a:bodyPr wrap="square" rtlCol="0">
            <a:spAutoFit/>
          </a:bodyPr>
          <a:lstStyle/>
          <a:p>
            <a:pPr algn="ctr"/>
            <a:r>
              <a:rPr lang="en-US" sz="2000" dirty="0"/>
              <a:t>Increase patients with OUD connected to </a:t>
            </a:r>
            <a:r>
              <a:rPr lang="en-US" sz="2000" b="1" dirty="0"/>
              <a:t>MAT &amp; Recovery Treatment Services </a:t>
            </a:r>
            <a:r>
              <a:rPr lang="en-US" sz="2000" dirty="0"/>
              <a:t>prenatally or by discharge to &gt;70%</a:t>
            </a:r>
          </a:p>
        </p:txBody>
      </p:sp>
      <p:sp>
        <p:nvSpPr>
          <p:cNvPr id="8" name="TextBox 7"/>
          <p:cNvSpPr txBox="1"/>
          <p:nvPr/>
        </p:nvSpPr>
        <p:spPr>
          <a:xfrm>
            <a:off x="336439" y="2950878"/>
            <a:ext cx="4235561" cy="1323439"/>
          </a:xfrm>
          <a:prstGeom prst="rect">
            <a:avLst/>
          </a:prstGeom>
          <a:solidFill>
            <a:schemeClr val="accent2">
              <a:lumMod val="20000"/>
              <a:lumOff val="80000"/>
            </a:schemeClr>
          </a:solidFill>
        </p:spPr>
        <p:txBody>
          <a:bodyPr wrap="square" rtlCol="0">
            <a:spAutoFit/>
          </a:bodyPr>
          <a:lstStyle/>
          <a:p>
            <a:pPr algn="ctr"/>
            <a:r>
              <a:rPr lang="en-US" sz="2000" dirty="0"/>
              <a:t>Increase patients with OUD receiving </a:t>
            </a:r>
            <a:r>
              <a:rPr lang="en-US" sz="2000" b="1" dirty="0" err="1"/>
              <a:t>Narcan</a:t>
            </a:r>
            <a:r>
              <a:rPr lang="en-US" sz="2000" b="1" dirty="0"/>
              <a:t> Counseling</a:t>
            </a:r>
            <a:r>
              <a:rPr lang="en-US" sz="2000" dirty="0"/>
              <a:t> to &gt;60%,  </a:t>
            </a:r>
            <a:r>
              <a:rPr lang="en-US" sz="2000" b="1" dirty="0" err="1"/>
              <a:t>Hep</a:t>
            </a:r>
            <a:r>
              <a:rPr lang="en-US" sz="2000" b="1" dirty="0"/>
              <a:t> C Screening </a:t>
            </a:r>
            <a:r>
              <a:rPr lang="en-US" sz="2000" dirty="0"/>
              <a:t>to &gt;70%, and </a:t>
            </a:r>
            <a:r>
              <a:rPr lang="en-US" sz="2000" b="1" dirty="0"/>
              <a:t>patient education</a:t>
            </a:r>
            <a:r>
              <a:rPr lang="en-US" sz="2000" dirty="0"/>
              <a:t> to &gt;80%</a:t>
            </a:r>
          </a:p>
        </p:txBody>
      </p:sp>
      <p:sp>
        <p:nvSpPr>
          <p:cNvPr id="9" name="TextBox 8"/>
          <p:cNvSpPr txBox="1"/>
          <p:nvPr/>
        </p:nvSpPr>
        <p:spPr>
          <a:xfrm>
            <a:off x="1144481" y="4598376"/>
            <a:ext cx="2611120" cy="1938992"/>
          </a:xfrm>
          <a:prstGeom prst="rect">
            <a:avLst/>
          </a:prstGeom>
          <a:solidFill>
            <a:schemeClr val="accent2">
              <a:lumMod val="20000"/>
              <a:lumOff val="80000"/>
            </a:schemeClr>
          </a:solidFill>
        </p:spPr>
        <p:txBody>
          <a:bodyPr wrap="square" rtlCol="0">
            <a:spAutoFit/>
          </a:bodyPr>
          <a:lstStyle/>
          <a:p>
            <a:pPr algn="ctr"/>
            <a:r>
              <a:rPr lang="en-US" sz="2000" dirty="0"/>
              <a:t>Increase prenatal screening for OUD with </a:t>
            </a:r>
            <a:r>
              <a:rPr lang="en-US" sz="2000" b="1" dirty="0"/>
              <a:t>validated tool</a:t>
            </a:r>
            <a:r>
              <a:rPr lang="en-US" sz="2000" dirty="0"/>
              <a:t> to &gt;50% </a:t>
            </a:r>
            <a:endParaRPr lang="en-US" sz="2000" dirty="0" smtClean="0"/>
          </a:p>
          <a:p>
            <a:pPr algn="ctr"/>
            <a:r>
              <a:rPr lang="en-US" sz="2000" dirty="0" smtClean="0"/>
              <a:t>Maintain L&amp;D Screening</a:t>
            </a:r>
            <a:endParaRPr lang="en-US" sz="20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331667"/>
            <a:ext cx="3200400" cy="4561860"/>
          </a:xfrm>
          <a:prstGeom prst="rect">
            <a:avLst/>
          </a:prstGeom>
        </p:spPr>
      </p:pic>
    </p:spTree>
    <p:extLst>
      <p:ext uri="{BB962C8B-B14F-4D97-AF65-F5344CB8AC3E}">
        <p14:creationId xmlns:p14="http://schemas.microsoft.com/office/powerpoint/2010/main" val="325257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328"/>
            <a:ext cx="9144000" cy="678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7585"/>
            <a:ext cx="8229600" cy="1143000"/>
          </a:xfrm>
          <a:noFill/>
        </p:spPr>
        <p:txBody>
          <a:bodyPr/>
          <a:lstStyle/>
          <a:p>
            <a:pPr algn="l"/>
            <a:r>
              <a:rPr lang="en-US" sz="4000" b="1" dirty="0">
                <a:solidFill>
                  <a:srgbClr val="F58466"/>
                </a:solidFill>
                <a:latin typeface="Goudy Old Style" pitchFamily="18" charset="0"/>
              </a:rPr>
              <a:t>Optimal OUD Care</a:t>
            </a:r>
          </a:p>
        </p:txBody>
      </p:sp>
      <p:sp>
        <p:nvSpPr>
          <p:cNvPr id="3" name="Content Placeholder 2"/>
          <p:cNvSpPr>
            <a:spLocks noGrp="1"/>
          </p:cNvSpPr>
          <p:nvPr>
            <p:ph idx="1"/>
          </p:nvPr>
        </p:nvSpPr>
        <p:spPr>
          <a:xfrm>
            <a:off x="228600" y="1895897"/>
            <a:ext cx="8631494" cy="4825578"/>
          </a:xfrm>
          <a:solidFill>
            <a:schemeClr val="tx2">
              <a:lumMod val="20000"/>
              <a:lumOff val="80000"/>
            </a:schemeClr>
          </a:solidFill>
          <a:ln>
            <a:solidFill>
              <a:schemeClr val="accent1">
                <a:lumMod val="20000"/>
                <a:lumOff val="80000"/>
              </a:schemeClr>
            </a:solidFill>
          </a:ln>
        </p:spPr>
        <p:txBody>
          <a:bodyPr/>
          <a:lstStyle/>
          <a:p>
            <a:pPr marL="914400" lvl="1" indent="-514350">
              <a:buClr>
                <a:srgbClr val="F58466"/>
              </a:buClr>
              <a:buFont typeface="+mj-lt"/>
              <a:buAutoNum type="arabicPeriod"/>
            </a:pPr>
            <a:r>
              <a:rPr lang="en-US" sz="2400" b="1" dirty="0"/>
              <a:t>Implementation of validated screening tool prenatal and L&amp;D</a:t>
            </a:r>
          </a:p>
          <a:p>
            <a:pPr lvl="2" indent="-342900">
              <a:buClr>
                <a:srgbClr val="F58466"/>
              </a:buClr>
            </a:pPr>
            <a:r>
              <a:rPr lang="en-US" sz="2000" dirty="0"/>
              <a:t>Screen ALL patients for SUD/OUD prenatally and L&amp;D</a:t>
            </a:r>
          </a:p>
          <a:p>
            <a:pPr marL="914400" lvl="1" indent="-514350">
              <a:buClr>
                <a:srgbClr val="F58466"/>
              </a:buClr>
              <a:buFont typeface="+mj-lt"/>
              <a:buAutoNum type="arabicPeriod"/>
            </a:pPr>
            <a:r>
              <a:rPr lang="en-US" sz="2400" b="1" dirty="0"/>
              <a:t>Activate the use MNO-OB Folders </a:t>
            </a:r>
          </a:p>
          <a:p>
            <a:pPr lvl="2" indent="-342900">
              <a:buClr>
                <a:srgbClr val="F58466"/>
              </a:buClr>
            </a:pPr>
            <a:r>
              <a:rPr lang="en-US" sz="2000" dirty="0"/>
              <a:t>When patients screen + use folders to activate OUD algorithm, complete OUD checklist and nursing workflow</a:t>
            </a:r>
          </a:p>
          <a:p>
            <a:pPr marL="914400" lvl="1" indent="-514350">
              <a:buClr>
                <a:srgbClr val="F58466"/>
              </a:buClr>
              <a:buFont typeface="+mj-lt"/>
              <a:buAutoNum type="arabicPeriod"/>
            </a:pPr>
            <a:r>
              <a:rPr lang="en-US" sz="2400" b="1" dirty="0"/>
              <a:t>Confirm optimal OUD Care is provided</a:t>
            </a:r>
          </a:p>
          <a:p>
            <a:pPr lvl="2" indent="-342900">
              <a:buClr>
                <a:srgbClr val="F58466"/>
              </a:buClr>
            </a:pPr>
            <a:r>
              <a:rPr lang="en-US" sz="2000" b="1" dirty="0">
                <a:solidFill>
                  <a:srgbClr val="004990"/>
                </a:solidFill>
              </a:rPr>
              <a:t>L&amp;D Huddle </a:t>
            </a:r>
            <a:r>
              <a:rPr lang="en-US" sz="2000" dirty="0"/>
              <a:t>for all OUD patients on L&amp;D to review MNO folder, and checklist, confirm optimal care elements provided</a:t>
            </a:r>
          </a:p>
          <a:p>
            <a:pPr lvl="2" indent="-342900">
              <a:buClr>
                <a:srgbClr val="F58466"/>
              </a:buClr>
            </a:pPr>
            <a:r>
              <a:rPr lang="en-US" sz="2000" dirty="0"/>
              <a:t>Improve </a:t>
            </a:r>
            <a:r>
              <a:rPr lang="en-US" sz="2000" b="1" dirty="0" err="1">
                <a:solidFill>
                  <a:srgbClr val="004990"/>
                </a:solidFill>
              </a:rPr>
              <a:t>Narcan</a:t>
            </a:r>
            <a:r>
              <a:rPr lang="en-US" sz="2000" b="1" dirty="0">
                <a:solidFill>
                  <a:srgbClr val="004990"/>
                </a:solidFill>
              </a:rPr>
              <a:t> counseling</a:t>
            </a:r>
            <a:r>
              <a:rPr lang="en-US" sz="2000" dirty="0"/>
              <a:t>: OUD order set, </a:t>
            </a:r>
            <a:r>
              <a:rPr lang="en-US" sz="2000" dirty="0" err="1"/>
              <a:t>Narcan</a:t>
            </a:r>
            <a:r>
              <a:rPr lang="en-US" sz="2000" dirty="0"/>
              <a:t> on </a:t>
            </a:r>
            <a:r>
              <a:rPr lang="en-US" sz="2000" dirty="0" err="1"/>
              <a:t>formularly</a:t>
            </a:r>
            <a:r>
              <a:rPr lang="en-US" sz="2000" dirty="0"/>
              <a:t> and Med to Bed program</a:t>
            </a:r>
          </a:p>
          <a:p>
            <a:pPr lvl="2" indent="-342900">
              <a:buClr>
                <a:srgbClr val="F58466"/>
              </a:buClr>
            </a:pPr>
            <a:r>
              <a:rPr lang="en-US" sz="2000" b="1" dirty="0">
                <a:solidFill>
                  <a:srgbClr val="004990"/>
                </a:solidFill>
              </a:rPr>
              <a:t>Prenatal care team conference </a:t>
            </a:r>
            <a:r>
              <a:rPr lang="en-US" sz="2000" dirty="0"/>
              <a:t>for prenatal OUD patients identified to discuss optimal OUD care plan with OB/ neonatology/ nursing / SW</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5" name="Rectangle 4"/>
          <p:cNvSpPr/>
          <p:nvPr/>
        </p:nvSpPr>
        <p:spPr>
          <a:xfrm>
            <a:off x="366251" y="947848"/>
            <a:ext cx="8456195" cy="830997"/>
          </a:xfrm>
          <a:prstGeom prst="rect">
            <a:avLst/>
          </a:prstGeom>
          <a:solidFill>
            <a:srgbClr val="F58466"/>
          </a:solidFill>
          <a:effectLst>
            <a:outerShdw blurRad="50800" dist="38100" dir="5400000" algn="t" rotWithShape="0">
              <a:prstClr val="black">
                <a:alpha val="40000"/>
              </a:prst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
                <a:srgbClr val="F58466"/>
              </a:buClr>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MS PGothic" pitchFamily="34" charset="-128"/>
                <a:cs typeface="+mn-cs"/>
              </a:rPr>
              <a:t>To succeed, every OB</a:t>
            </a:r>
            <a:r>
              <a:rPr kumimoji="0" lang="en-US" sz="2400" b="1" i="0" u="none" strike="noStrike" kern="1200" cap="none" spc="0" normalizeH="0" noProof="0" dirty="0">
                <a:ln>
                  <a:noFill/>
                </a:ln>
                <a:solidFill>
                  <a:prstClr val="black"/>
                </a:solidFill>
                <a:effectLst/>
                <a:uLnTx/>
                <a:uFillTx/>
                <a:latin typeface="+mn-lt"/>
                <a:ea typeface="MS PGothic" pitchFamily="34" charset="-128"/>
                <a:cs typeface="+mn-cs"/>
              </a:rPr>
              <a:t> provider and clinical care team member must be educated on the following:</a:t>
            </a:r>
            <a:endParaRPr kumimoji="0" lang="en-US" sz="2400" b="1" i="0" u="none" strike="noStrike" kern="1200" cap="none" spc="0" normalizeH="0" baseline="0" noProof="0" dirty="0">
              <a:ln>
                <a:noFill/>
              </a:ln>
              <a:solidFill>
                <a:prstClr val="black"/>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61012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715" y="3848725"/>
            <a:ext cx="1052262" cy="1154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519" y="1407921"/>
            <a:ext cx="1285874" cy="725572"/>
          </a:xfrm>
          <a:prstGeom prst="rect">
            <a:avLst/>
          </a:prstGeom>
          <a:ln w="38100" cap="sq">
            <a:solidFill>
              <a:srgbClr val="00499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5814" y="2632871"/>
            <a:ext cx="1366241" cy="907708"/>
          </a:xfrm>
          <a:prstGeom prst="rect">
            <a:avLst/>
          </a:prstGeom>
          <a:ln w="38100" cap="sq">
            <a:solidFill>
              <a:srgbClr val="FF3399"/>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3272" y="2754869"/>
            <a:ext cx="1366241" cy="907708"/>
          </a:xfrm>
          <a:prstGeom prst="rect">
            <a:avLst/>
          </a:prstGeom>
          <a:ln w="38100" cap="sq">
            <a:solidFill>
              <a:srgbClr val="FF3399"/>
            </a:solidFill>
            <a:prstDash val="solid"/>
            <a:miter lim="800000"/>
          </a:ln>
          <a:effectLst>
            <a:outerShdw blurRad="50800" dist="38100" dir="2700000" algn="tl" rotWithShape="0">
              <a:srgbClr val="000000">
                <a:alpha val="43000"/>
              </a:srgbClr>
            </a:outerShdw>
          </a:effectLst>
        </p:spPr>
      </p:pic>
      <p:pic>
        <p:nvPicPr>
          <p:cNvPr id="10"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9223" y="3938450"/>
            <a:ext cx="844753" cy="1211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609600" y="990600"/>
            <a:ext cx="5638800" cy="90794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58466"/>
              </a:buClr>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Stigma &amp; bias education </a:t>
            </a:r>
          </a:p>
          <a:p>
            <a:pPr marL="1428750" marR="0" lvl="2" indent="-342900" algn="l" defTabSz="914400" rtl="0" eaLnBrk="0" fontAlgn="base" latinLnBrk="0" hangingPunct="0">
              <a:lnSpc>
                <a:spcPct val="100000"/>
              </a:lnSpc>
              <a:spcBef>
                <a:spcPct val="0"/>
              </a:spcBef>
              <a:spcAft>
                <a:spcPts val="600"/>
              </a:spcAft>
              <a:buClr>
                <a:srgbClr val="F79646"/>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hlinkClick r:id="rId7"/>
              </a:rPr>
              <a:t>Words Matter e-Module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from</a:t>
            </a: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ILPQC</a:t>
            </a: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AC</a:t>
            </a: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Conference</a:t>
            </a:r>
          </a:p>
          <a:p>
            <a:pPr marL="1428750" marR="0" lvl="2" indent="-342900" algn="l" defTabSz="914400" rtl="0" eaLnBrk="0" fontAlgn="base" latinLnBrk="0" hangingPunct="0">
              <a:lnSpc>
                <a:spcPct val="100000"/>
              </a:lnSpc>
              <a:spcBef>
                <a:spcPct val="0"/>
              </a:spcBef>
              <a:spcAft>
                <a:spcPts val="600"/>
              </a:spcAft>
              <a:buClr>
                <a:srgbClr val="F79646"/>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hlinkClick r:id="rId8"/>
              </a:rPr>
              <a:t>CDC Opioid Use and Pregnancy e-Module</a:t>
            </a:r>
            <a:endPar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12" name="Rectangle 11"/>
          <p:cNvSpPr/>
          <p:nvPr/>
        </p:nvSpPr>
        <p:spPr>
          <a:xfrm>
            <a:off x="1219200" y="2255491"/>
            <a:ext cx="5638800" cy="104644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58466"/>
              </a:buClr>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Provider &amp; RN e-Modules</a:t>
            </a:r>
          </a:p>
          <a:p>
            <a:pPr marL="1200150" marR="0" lvl="2" indent="-285750" algn="l" defTabSz="914400" rtl="0" eaLnBrk="0" fontAlgn="base" latinLnBrk="0" hangingPunct="0">
              <a:lnSpc>
                <a:spcPct val="100000"/>
              </a:lnSpc>
              <a:spcBef>
                <a:spcPct val="0"/>
              </a:spcBef>
              <a:spcAft>
                <a:spcPct val="0"/>
              </a:spcAft>
              <a:buClr>
                <a:srgbClr val="F58466"/>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hlinkClick r:id="rId9"/>
              </a:rPr>
              <a:t>MNO-OB Provider </a:t>
            </a:r>
            <a:r>
              <a:rPr kumimoji="0" lang="en-US" sz="1400" b="0" i="0" u="none" strike="noStrike" kern="1200" cap="none" spc="0" normalizeH="0" baseline="0" noProof="0" dirty="0" err="1">
                <a:ln>
                  <a:noFill/>
                </a:ln>
                <a:solidFill>
                  <a:prstClr val="black"/>
                </a:solidFill>
                <a:effectLst/>
                <a:uLnTx/>
                <a:uFillTx/>
                <a:latin typeface="Calibri"/>
                <a:ea typeface="MS PGothic" pitchFamily="34" charset="-128"/>
                <a:cs typeface="+mn-cs"/>
              </a:rPr>
              <a:t>eModule</a:t>
            </a:r>
            <a:endPar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1200150" marR="0" lvl="2" indent="-285750" algn="l" defTabSz="914400" rtl="0" eaLnBrk="0" fontAlgn="base" latinLnBrk="0" hangingPunct="0">
              <a:lnSpc>
                <a:spcPct val="100000"/>
              </a:lnSpc>
              <a:spcBef>
                <a:spcPct val="0"/>
              </a:spcBef>
              <a:spcAft>
                <a:spcPct val="0"/>
              </a:spcAft>
              <a:buClr>
                <a:srgbClr val="F58466"/>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hlinkClick r:id="rId10"/>
              </a:rPr>
              <a:t>MNO-OB Nursing </a:t>
            </a:r>
            <a:r>
              <a:rPr kumimoji="0" lang="en-US" sz="1400" b="0" i="0" u="none" strike="noStrike" kern="1200" cap="none" spc="0" normalizeH="0" baseline="0" noProof="0" dirty="0" err="1">
                <a:ln>
                  <a:noFill/>
                </a:ln>
                <a:solidFill>
                  <a:prstClr val="black"/>
                </a:solidFill>
                <a:effectLst/>
                <a:uLnTx/>
                <a:uFillTx/>
                <a:latin typeface="Calibri"/>
                <a:ea typeface="MS PGothic" pitchFamily="34" charset="-128"/>
                <a:cs typeface="+mn-cs"/>
              </a:rPr>
              <a:t>eModule</a:t>
            </a:r>
            <a:endPar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971550" marR="0" lvl="1" indent="-342900" algn="l" defTabSz="914400" rtl="0" eaLnBrk="0" fontAlgn="base" latinLnBrk="0" hangingPunct="0">
              <a:lnSpc>
                <a:spcPct val="100000"/>
              </a:lnSpc>
              <a:spcBef>
                <a:spcPct val="0"/>
              </a:spcBef>
              <a:spcAft>
                <a:spcPts val="600"/>
              </a:spcAft>
              <a:buClr>
                <a:srgbClr val="F79646"/>
              </a:buClr>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13" name="Line Callout 1 12"/>
          <p:cNvSpPr/>
          <p:nvPr/>
        </p:nvSpPr>
        <p:spPr>
          <a:xfrm>
            <a:off x="6324599" y="1329785"/>
            <a:ext cx="2362200" cy="757027"/>
          </a:xfrm>
          <a:prstGeom prst="borderCallout1">
            <a:avLst>
              <a:gd name="adj1" fmla="val 18750"/>
              <a:gd name="adj2" fmla="val -8333"/>
              <a:gd name="adj3" fmla="val 17969"/>
              <a:gd name="adj4" fmla="val -8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a:ea typeface="+mn-ea"/>
                <a:cs typeface="+mn-cs"/>
              </a:rPr>
              <a:t>Implement stigma &amp; bias education</a:t>
            </a:r>
          </a:p>
        </p:txBody>
      </p:sp>
      <p:sp>
        <p:nvSpPr>
          <p:cNvPr id="14" name="Line Callout 1 13"/>
          <p:cNvSpPr/>
          <p:nvPr/>
        </p:nvSpPr>
        <p:spPr>
          <a:xfrm>
            <a:off x="5000884" y="2409967"/>
            <a:ext cx="3685915" cy="835969"/>
          </a:xfrm>
          <a:prstGeom prst="borderCallout1">
            <a:avLst>
              <a:gd name="adj1" fmla="val 18750"/>
              <a:gd name="adj2" fmla="val -8333"/>
              <a:gd name="adj3" fmla="val 19303"/>
              <a:gd name="adj4" fmla="val -7968"/>
            </a:avLst>
          </a:prstGeom>
          <a:solidFill>
            <a:srgbClr val="FF61B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a:ea typeface="+mn-ea"/>
                <a:cs typeface="+mn-cs"/>
              </a:rPr>
              <a:t>Shares key strategies for caring for pregnant and pp women with OUD</a:t>
            </a:r>
          </a:p>
        </p:txBody>
      </p:sp>
      <p:sp>
        <p:nvSpPr>
          <p:cNvPr id="22" name="Rectangle 21"/>
          <p:cNvSpPr/>
          <p:nvPr/>
        </p:nvSpPr>
        <p:spPr>
          <a:xfrm>
            <a:off x="0" y="5715000"/>
            <a:ext cx="9144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614392" y="4153033"/>
            <a:ext cx="774185" cy="1106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ectangle 16"/>
          <p:cNvSpPr/>
          <p:nvPr/>
        </p:nvSpPr>
        <p:spPr>
          <a:xfrm>
            <a:off x="1866900" y="3793129"/>
            <a:ext cx="563880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58466"/>
              </a:buClr>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Provider &amp; RN education campaign</a:t>
            </a:r>
          </a:p>
          <a:p>
            <a:pPr marL="1200150" marR="0" lvl="2" indent="-285750" algn="l" defTabSz="914400" rtl="0" eaLnBrk="0" fontAlgn="base" latinLnBrk="0" hangingPunct="0">
              <a:lnSpc>
                <a:spcPct val="100000"/>
              </a:lnSpc>
              <a:spcBef>
                <a:spcPct val="0"/>
              </a:spcBef>
              <a:spcAft>
                <a:spcPct val="0"/>
              </a:spcAft>
              <a:buClr>
                <a:srgbClr val="F58466"/>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hlinkClick r:id="rId12"/>
              </a:rPr>
              <a:t>MNO-OB Education Flyers</a:t>
            </a:r>
            <a:endPar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971550" marR="0" lvl="1" indent="-342900" algn="l" defTabSz="914400" rtl="0" eaLnBrk="0" fontAlgn="base" latinLnBrk="0" hangingPunct="0">
              <a:lnSpc>
                <a:spcPct val="100000"/>
              </a:lnSpc>
              <a:spcBef>
                <a:spcPct val="0"/>
              </a:spcBef>
              <a:spcAft>
                <a:spcPts val="600"/>
              </a:spcAft>
              <a:buClr>
                <a:srgbClr val="F79646"/>
              </a:buClr>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20" name="Line Callout 1 19"/>
          <p:cNvSpPr/>
          <p:nvPr/>
        </p:nvSpPr>
        <p:spPr>
          <a:xfrm>
            <a:off x="5715000" y="3793128"/>
            <a:ext cx="2971799" cy="830998"/>
          </a:xfrm>
          <a:prstGeom prst="borderCallout1">
            <a:avLst>
              <a:gd name="adj1" fmla="val 18750"/>
              <a:gd name="adj2" fmla="val -8333"/>
              <a:gd name="adj3" fmla="val 21031"/>
              <a:gd name="adj4" fmla="val -9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a:rPr>
              <a:t>Post &amp; distribute in clinical areas </a:t>
            </a:r>
            <a:r>
              <a:rPr lang="en-US" dirty="0">
                <a:solidFill>
                  <a:prstClr val="white"/>
                </a:solidFill>
                <a:latin typeface="Calibri"/>
              </a:rPr>
              <a:t>including </a:t>
            </a:r>
            <a:r>
              <a:rPr kumimoji="0" lang="en-US" b="0" i="0" u="none" strike="noStrike" kern="1200" cap="none" spc="0" normalizeH="0" baseline="0" noProof="0" dirty="0">
                <a:ln>
                  <a:noFill/>
                </a:ln>
                <a:solidFill>
                  <a:prstClr val="white"/>
                </a:solidFill>
                <a:effectLst/>
                <a:uLnTx/>
                <a:uFillTx/>
                <a:latin typeface="Calibri"/>
              </a:rPr>
              <a:t>prenatal sites</a:t>
            </a:r>
          </a:p>
        </p:txBody>
      </p:sp>
      <p:sp>
        <p:nvSpPr>
          <p:cNvPr id="21" name="Rectangle 20"/>
          <p:cNvSpPr/>
          <p:nvPr/>
        </p:nvSpPr>
        <p:spPr>
          <a:xfrm>
            <a:off x="1148206" y="5426059"/>
            <a:ext cx="5524500" cy="95410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58466"/>
              </a:buClr>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SBIRT Simulations Guide and e-training </a:t>
            </a:r>
          </a:p>
          <a:p>
            <a:pPr marL="1200150" marR="0" lvl="2" indent="-285750" algn="l" defTabSz="914400" rtl="0" eaLnBrk="0" fontAlgn="base" latinLnBrk="0" hangingPunct="0">
              <a:lnSpc>
                <a:spcPct val="100000"/>
              </a:lnSpc>
              <a:spcBef>
                <a:spcPct val="0"/>
              </a:spcBef>
              <a:spcAft>
                <a:spcPct val="0"/>
              </a:spcAft>
              <a:buClr>
                <a:srgbClr val="F58466"/>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1hr</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SBIRT</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IRETA</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hlinkClick r:id="rId13"/>
              </a:rPr>
              <a:t>Training e-Module</a:t>
            </a:r>
            <a:endPar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1200150" marR="0" lvl="2" indent="-285750" algn="l" defTabSz="914400" rtl="0" eaLnBrk="0" fontAlgn="base" latinLnBrk="0" hangingPunct="0">
              <a:lnSpc>
                <a:spcPct val="100000"/>
              </a:lnSpc>
              <a:spcBef>
                <a:spcPct val="0"/>
              </a:spcBef>
              <a:spcAft>
                <a:spcPct val="0"/>
              </a:spcAft>
              <a:buClr>
                <a:srgbClr val="F58466"/>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ACOG District II SBIRT</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Training</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hlinkClick r:id="rId14"/>
              </a:rPr>
              <a:t>6 Min Video</a:t>
            </a:r>
            <a:endPar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pic>
        <p:nvPicPr>
          <p:cNvPr id="23" name="Picture 22"/>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221128" y="5796223"/>
            <a:ext cx="1150471" cy="742709"/>
          </a:xfrm>
          <a:prstGeom prst="rect">
            <a:avLst/>
          </a:prstGeom>
          <a:ln w="38100" cap="sq">
            <a:solidFill>
              <a:srgbClr val="F6007B"/>
            </a:solidFill>
            <a:prstDash val="solid"/>
            <a:miter lim="800000"/>
          </a:ln>
          <a:effectLst>
            <a:outerShdw blurRad="50800" dist="38100" dir="2700000" algn="tl" rotWithShape="0">
              <a:srgbClr val="000000">
                <a:alpha val="43000"/>
              </a:srgbClr>
            </a:outerShdw>
          </a:effectLst>
        </p:spPr>
      </p:pic>
      <p:pic>
        <p:nvPicPr>
          <p:cNvPr id="19" name="Picture 6"/>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938934" y="5968500"/>
            <a:ext cx="979014" cy="711438"/>
          </a:xfrm>
          <a:prstGeom prst="rect">
            <a:avLst/>
          </a:prstGeom>
          <a:ln w="38100" cap="sq">
            <a:solidFill>
              <a:srgbClr val="FF3399"/>
            </a:solidFill>
            <a:prstDash val="solid"/>
            <a:miter lim="800000"/>
          </a:ln>
          <a:effectLst>
            <a:outerShdw blurRad="50800" dist="38100" dir="2700000" algn="tl" rotWithShape="0">
              <a:srgbClr val="000000">
                <a:alpha val="43000"/>
              </a:srgbClr>
            </a:outerShdw>
          </a:effectLst>
        </p:spPr>
      </p:pic>
      <p:sp>
        <p:nvSpPr>
          <p:cNvPr id="24" name="Line Callout 1 23"/>
          <p:cNvSpPr/>
          <p:nvPr/>
        </p:nvSpPr>
        <p:spPr>
          <a:xfrm>
            <a:off x="6081636" y="5234711"/>
            <a:ext cx="2971800" cy="1151508"/>
          </a:xfrm>
          <a:prstGeom prst="borderCallout1">
            <a:avLst>
              <a:gd name="adj1" fmla="val 18750"/>
              <a:gd name="adj2" fmla="val -8333"/>
              <a:gd name="adj3" fmla="val 19575"/>
              <a:gd name="adj4" fmla="val -9601"/>
            </a:avLst>
          </a:prstGeom>
          <a:solidFill>
            <a:srgbClr val="FF61B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a:ea typeface="+mn-ea"/>
                <a:cs typeface="+mn-cs"/>
              </a:rPr>
              <a:t>Train providers to talk to patients about readiness for MAT &amp; linking to recovery treatment services.  </a:t>
            </a:r>
          </a:p>
        </p:txBody>
      </p:sp>
      <p:sp>
        <p:nvSpPr>
          <p:cNvPr id="2" name="Rectangle 1">
            <a:extLst>
              <a:ext uri="{FF2B5EF4-FFF2-40B4-BE49-F238E27FC236}">
                <a16:creationId xmlns:a16="http://schemas.microsoft.com/office/drawing/2014/main" id="{FDCAE7B7-4A31-5745-AE22-2CBE5FA6CCEA}"/>
              </a:ext>
            </a:extLst>
          </p:cNvPr>
          <p:cNvSpPr/>
          <p:nvPr/>
        </p:nvSpPr>
        <p:spPr>
          <a:xfrm>
            <a:off x="5715000" y="5426059"/>
            <a:ext cx="206115" cy="150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066D483-BA9B-4B4E-BB76-2AE28EAE6E19}"/>
              </a:ext>
            </a:extLst>
          </p:cNvPr>
          <p:cNvSpPr/>
          <p:nvPr/>
        </p:nvSpPr>
        <p:spPr>
          <a:xfrm>
            <a:off x="6553200" y="54197"/>
            <a:ext cx="2590800" cy="1227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117715" y="-43225"/>
            <a:ext cx="8534400" cy="1143000"/>
          </a:xfrm>
          <a:noFill/>
        </p:spPr>
        <p:txBody>
          <a:bodyPr/>
          <a:lstStyle/>
          <a:p>
            <a:pPr algn="l"/>
            <a:r>
              <a:rPr lang="en-US" sz="4000" b="1" dirty="0">
                <a:solidFill>
                  <a:srgbClr val="F58466"/>
                </a:solidFill>
                <a:latin typeface="Goudy Old Style" pitchFamily="18" charset="0"/>
              </a:rPr>
              <a:t>MNO Education for all OBs &amp; RNs</a:t>
            </a:r>
          </a:p>
        </p:txBody>
      </p:sp>
    </p:spTree>
    <p:extLst>
      <p:ext uri="{BB962C8B-B14F-4D97-AF65-F5344CB8AC3E}">
        <p14:creationId xmlns:p14="http://schemas.microsoft.com/office/powerpoint/2010/main" val="2277087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p:cNvSpPr>
            <a:spLocks noChangeArrowheads="1"/>
          </p:cNvSpPr>
          <p:nvPr/>
        </p:nvSpPr>
        <p:spPr bwMode="auto">
          <a:xfrm>
            <a:off x="0" y="31577"/>
            <a:ext cx="9174822" cy="1433353"/>
          </a:xfrm>
          <a:prstGeom prst="rect">
            <a:avLst/>
          </a:prstGeom>
          <a:solidFill>
            <a:srgbClr val="00539B"/>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FF0000"/>
              </a:highlight>
              <a:uLnTx/>
              <a:uFillTx/>
              <a:latin typeface="Calibri"/>
              <a:ea typeface="+mn-ea"/>
              <a:cs typeface="+mn-cs"/>
            </a:endParaRPr>
          </a:p>
        </p:txBody>
      </p:sp>
      <p:sp>
        <p:nvSpPr>
          <p:cNvPr id="20" name="Rectangle 8"/>
          <p:cNvSpPr>
            <a:spLocks noChangeArrowheads="1"/>
          </p:cNvSpPr>
          <p:nvPr/>
        </p:nvSpPr>
        <p:spPr bwMode="auto">
          <a:xfrm flipV="1">
            <a:off x="0" y="1447799"/>
            <a:ext cx="8915400" cy="76198"/>
          </a:xfrm>
          <a:prstGeom prst="rect">
            <a:avLst/>
          </a:prstGeom>
          <a:solidFill>
            <a:srgbClr val="007360"/>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10"/>
          <p:cNvSpPr>
            <a:spLocks noChangeArrowheads="1"/>
          </p:cNvSpPr>
          <p:nvPr/>
        </p:nvSpPr>
        <p:spPr bwMode="auto">
          <a:xfrm>
            <a:off x="8839200" y="1447800"/>
            <a:ext cx="304800" cy="74613"/>
          </a:xfrm>
          <a:prstGeom prst="rect">
            <a:avLst/>
          </a:prstGeom>
          <a:solidFill>
            <a:srgbClr val="B5121B"/>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Line 11"/>
          <p:cNvSpPr>
            <a:spLocks noChangeShapeType="1"/>
          </p:cNvSpPr>
          <p:nvPr/>
        </p:nvSpPr>
        <p:spPr bwMode="auto">
          <a:xfrm>
            <a:off x="8839200" y="0"/>
            <a:ext cx="1" cy="6858000"/>
          </a:xfrm>
          <a:prstGeom prst="line">
            <a:avLst/>
          </a:prstGeom>
          <a:noFill/>
          <a:ln w="6350">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Line 12"/>
          <p:cNvSpPr>
            <a:spLocks noChangeShapeType="1"/>
          </p:cNvSpPr>
          <p:nvPr/>
        </p:nvSpPr>
        <p:spPr bwMode="auto">
          <a:xfrm>
            <a:off x="8229600" y="436563"/>
            <a:ext cx="0" cy="914400"/>
          </a:xfrm>
          <a:prstGeom prst="line">
            <a:avLst/>
          </a:prstGeom>
          <a:noFill/>
          <a:ln w="19050">
            <a:solidFill>
              <a:schemeClr val="bg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Rectangle 2"/>
          <p:cNvSpPr txBox="1">
            <a:spLocks noChangeArrowheads="1"/>
          </p:cNvSpPr>
          <p:nvPr/>
        </p:nvSpPr>
        <p:spPr>
          <a:xfrm>
            <a:off x="575367" y="228601"/>
            <a:ext cx="7578032" cy="1347787"/>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Times New Roman" pitchFamily="18" charset="0"/>
              </a:rPr>
              <a:t>Women and Infants Outreach Series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Times New Roman" pitchFamily="18" charset="0"/>
              </a:rPr>
              <a:t>“</a:t>
            </a:r>
            <a:r>
              <a:rPr kumimoji="0" lang="en-US" sz="1800" b="0" i="0" u="none" strike="noStrike" kern="1200" cap="none" spc="0" normalizeH="0" baseline="0" noProof="0" dirty="0">
                <a:ln>
                  <a:noFill/>
                </a:ln>
                <a:solidFill>
                  <a:prstClr val="white"/>
                </a:solidFill>
                <a:effectLst/>
                <a:uLnTx/>
                <a:uFillTx/>
                <a:latin typeface="Calibri"/>
                <a:ea typeface="+mn-ea"/>
                <a:cs typeface="+mn-cs"/>
              </a:rPr>
              <a:t>Maternal Opioid Dependence”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Times New Roman" pitchFamily="18" charset="0"/>
              </a:rPr>
              <a:t>March 30th, 2021  12:00pm to 1:00pm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white"/>
                </a:solidFill>
                <a:effectLst/>
                <a:uLnTx/>
                <a:uFillTx/>
                <a:latin typeface="Calibri"/>
                <a:ea typeface="+mn-ea"/>
                <a:cs typeface="+mn-cs"/>
                <a:hlinkClick r:id="rId3">
                  <a:extLst>
                    <a:ext uri="{A12FA001-AC4F-418D-AE19-62706E023703}">
                      <ahyp:hlinkClr xmlns="" xmlns:ahyp="http://schemas.microsoft.com/office/drawing/2018/hyperlinkcolor" val="tx"/>
                    </a:ext>
                  </a:extLst>
                </a:hlinkClick>
              </a:rPr>
              <a:t>https://wustl-hipaa.zoom.us/webinar/register/WN_7GfLp-0QQ0WU7yf20M2xdw</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Times New Roman" pitchFamily="18" charset="0"/>
            </a:endParaRPr>
          </a:p>
        </p:txBody>
      </p:sp>
      <p:pic>
        <p:nvPicPr>
          <p:cNvPr id="28" name="Picture 16"/>
          <p:cNvPicPr>
            <a:picLocks noChangeAspect="1" noChangeArrowheads="1"/>
          </p:cNvPicPr>
          <p:nvPr/>
        </p:nvPicPr>
        <p:blipFill>
          <a:blip r:embed="rId4" cstate="print"/>
          <a:srcRect/>
          <a:stretch>
            <a:fillRect/>
          </a:stretch>
        </p:blipFill>
        <p:spPr bwMode="auto">
          <a:xfrm>
            <a:off x="1852612" y="5638800"/>
            <a:ext cx="5614988" cy="768351"/>
          </a:xfrm>
          <a:prstGeom prst="rect">
            <a:avLst/>
          </a:prstGeom>
          <a:noFill/>
          <a:ln w="9525">
            <a:noFill/>
            <a:miter lim="800000"/>
            <a:headEnd/>
            <a:tailEnd/>
          </a:ln>
          <a:effectLst/>
        </p:spPr>
      </p:pic>
      <p:sp>
        <p:nvSpPr>
          <p:cNvPr id="30" name="Rectangle 8"/>
          <p:cNvSpPr>
            <a:spLocks noChangeArrowheads="1"/>
          </p:cNvSpPr>
          <p:nvPr/>
        </p:nvSpPr>
        <p:spPr bwMode="auto">
          <a:xfrm flipV="1">
            <a:off x="0" y="-16249"/>
            <a:ext cx="8915400" cy="76198"/>
          </a:xfrm>
          <a:prstGeom prst="rect">
            <a:avLst/>
          </a:prstGeom>
          <a:solidFill>
            <a:srgbClr val="007360"/>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Rectangle 10"/>
          <p:cNvSpPr>
            <a:spLocks noChangeArrowheads="1"/>
          </p:cNvSpPr>
          <p:nvPr/>
        </p:nvSpPr>
        <p:spPr bwMode="auto">
          <a:xfrm>
            <a:off x="8839200" y="228601"/>
            <a:ext cx="304800" cy="74614"/>
          </a:xfrm>
          <a:prstGeom prst="rect">
            <a:avLst/>
          </a:prstGeom>
          <a:solidFill>
            <a:srgbClr val="B5121B"/>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31"/>
          <p:cNvSpPr txBox="1"/>
          <p:nvPr/>
        </p:nvSpPr>
        <p:spPr>
          <a:xfrm>
            <a:off x="457200" y="1905000"/>
            <a:ext cx="4267200" cy="32316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Jeannie C. Kelly, MD, MS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Assistant Professor of OBGYN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Division of Maternal Fetal Medicine</a:t>
            </a:r>
            <a:r>
              <a:rPr kumimoji="0" lang="en-US" sz="1000" b="0" i="0" u="none" strike="noStrike" kern="1200" cap="none" spc="0" normalizeH="0" baseline="0" noProof="0" dirty="0">
                <a:ln>
                  <a:noFill/>
                </a:ln>
                <a:solidFill>
                  <a:prstClr val="black"/>
                </a:solidFill>
                <a:effectLst/>
                <a:uLnTx/>
                <a:uFillTx/>
                <a:latin typeface="Calibri"/>
                <a:ea typeface="+mn-ea"/>
                <a:cs typeface="+mn-cs"/>
              </a:rPr>
              <a:t/>
            </a:r>
            <a:br>
              <a:rPr kumimoji="0" lang="en-US" sz="1000" b="0" i="0" u="none" strike="noStrike" kern="1200" cap="none" spc="0" normalizeH="0" baseline="0" noProof="0" dirty="0">
                <a:ln>
                  <a:noFill/>
                </a:ln>
                <a:solidFill>
                  <a:prstClr val="black"/>
                </a:solidFill>
                <a:effectLst/>
                <a:uLnTx/>
                <a:uFillTx/>
                <a:latin typeface="Calibri"/>
                <a:ea typeface="+mn-ea"/>
                <a:cs typeface="+mn-cs"/>
              </a:rPr>
            </a:br>
            <a:r>
              <a:rPr kumimoji="0" lang="en-US" sz="1200" b="0" i="0" u="none" strike="noStrike" kern="1200" cap="none" spc="0" normalizeH="0" baseline="0" noProof="0" dirty="0">
                <a:ln>
                  <a:noFill/>
                </a:ln>
                <a:solidFill>
                  <a:prstClr val="black"/>
                </a:solidFill>
                <a:effectLst/>
                <a:uLnTx/>
                <a:uFillTx/>
                <a:latin typeface="Calibri"/>
                <a:ea typeface="+mn-ea"/>
                <a:cs typeface="+mn-cs"/>
              </a:rPr>
              <a:t>Medical Director: Obstetrical Inpatient Services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Maternal Transport Services; C.A.R.E. in Pregnancy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Washington University, St. Louis, MO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Educational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At the conclusion of this presentation, the attendees will be able to discuss and provide an update: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a:t>
            </a:r>
            <a:r>
              <a:rPr kumimoji="0" lang="en-US" sz="1200" b="1"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a:ln>
                  <a:noFill/>
                </a:ln>
                <a:solidFill>
                  <a:prstClr val="black"/>
                </a:solidFill>
                <a:effectLst/>
                <a:uLnTx/>
                <a:uFillTx/>
                <a:latin typeface="Calibri"/>
                <a:ea typeface="+mn-ea"/>
                <a:cs typeface="+mn-cs"/>
              </a:rPr>
              <a:t>Recognize the growing problem of opioid use disorder nationally, locally, and in our patient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 Discuss our role as Ob/Gyns in creating and managing the opioid epidemic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 Review recommended management of pregnancies affected by opioid dependence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a:r>
            <a:br>
              <a:rPr kumimoji="0" lang="en-US" sz="1200" b="0" i="0" u="none" strike="noStrike" kern="1200" cap="none" spc="0" normalizeH="0" baseline="0" noProof="0" dirty="0">
                <a:ln>
                  <a:noFill/>
                </a:ln>
                <a:solidFill>
                  <a:prstClr val="black"/>
                </a:solidFill>
                <a:effectLst/>
                <a:uLnTx/>
                <a:uFillTx/>
                <a:latin typeface="Calibri"/>
                <a:ea typeface="+mn-ea"/>
                <a:cs typeface="+mn-cs"/>
              </a:rPr>
            </a:br>
            <a:endPar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19" name="TextBox 1"/>
          <p:cNvSpPr txBox="1"/>
          <p:nvPr/>
        </p:nvSpPr>
        <p:spPr>
          <a:xfrm>
            <a:off x="4724400" y="1905000"/>
            <a:ext cx="3352800"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a:ea typeface="+mn-ea"/>
                <a:cs typeface="+mn-cs"/>
              </a:rPr>
              <a:t>CONTINUING EDUCATION PROVIDED BY</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Washington University School of Medicine in St. Louis, Continuing Medical Education.</a:t>
            </a:r>
            <a:r>
              <a:rPr kumimoji="0" lang="en-US" sz="800" b="1" i="0" u="none" strike="noStrike" kern="1200" cap="none" spc="0" normalizeH="0" baseline="0" noProof="0" dirty="0">
                <a:ln>
                  <a:noFill/>
                </a:ln>
                <a:solidFill>
                  <a:prstClr val="black"/>
                </a:solidFill>
                <a:effectLst/>
                <a:uLnTx/>
                <a:uFillTx/>
                <a:latin typeface="Calibri"/>
                <a:ea typeface="+mn-ea"/>
                <a:cs typeface="+mn-cs"/>
              </a:rPr>
              <a:t> </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a:ea typeface="+mn-ea"/>
                <a:cs typeface="+mn-cs"/>
              </a:rPr>
              <a:t>ACCREDITATION</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In support of improving patient care, Washington University School of Medicine in St. Louis is jointly accredited by the Accreditation Council for Continuing Medical Education (ACCME), the Accreditation Council for Pharmacy Education (ACPE), and the American Nurses Credentialing Center (ANCC) to provide continuing education for the healthcare team.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prstClr val="black"/>
                </a:solidFill>
                <a:effectLst/>
                <a:uLnTx/>
                <a:uFillTx/>
                <a:latin typeface="Calibri"/>
                <a:ea typeface="+mn-ea"/>
                <a:cs typeface="+mn-cs"/>
              </a:rPr>
              <a:t>CREDITAwarded</a:t>
            </a:r>
            <a:r>
              <a:rPr kumimoji="0" lang="en-US" sz="800" b="1" i="0" u="none" strike="noStrike" kern="1200" cap="none" spc="0" normalizeH="0" baseline="0" noProof="0" dirty="0">
                <a:ln>
                  <a:noFill/>
                </a:ln>
                <a:solidFill>
                  <a:prstClr val="black"/>
                </a:solidFill>
                <a:effectLst/>
                <a:uLnTx/>
                <a:uFillTx/>
                <a:latin typeface="Calibri"/>
                <a:ea typeface="+mn-ea"/>
                <a:cs typeface="+mn-cs"/>
              </a:rPr>
              <a:t> for this Activity</a:t>
            </a:r>
            <a:br>
              <a:rPr kumimoji="0" lang="en-US" sz="800" b="1" i="0" u="none" strike="noStrike" kern="1200" cap="none" spc="0" normalizeH="0" baseline="0" noProof="0" dirty="0">
                <a:ln>
                  <a:noFill/>
                </a:ln>
                <a:solidFill>
                  <a:prstClr val="black"/>
                </a:solidFill>
                <a:effectLst/>
                <a:uLnTx/>
                <a:uFillTx/>
                <a:latin typeface="Calibri"/>
                <a:ea typeface="+mn-ea"/>
                <a:cs typeface="+mn-cs"/>
              </a:rPr>
            </a:br>
            <a:r>
              <a:rPr kumimoji="0" lang="en-US" sz="800" b="1" i="0" u="none" strike="noStrike" kern="1200" cap="none" spc="0" normalizeH="0" baseline="0" noProof="0" dirty="0">
                <a:ln>
                  <a:noFill/>
                </a:ln>
                <a:solidFill>
                  <a:prstClr val="black"/>
                </a:solidFill>
                <a:effectLst/>
                <a:uLnTx/>
                <a:uFillTx/>
                <a:latin typeface="Calibri"/>
                <a:ea typeface="+mn-ea"/>
                <a:cs typeface="+mn-cs"/>
              </a:rPr>
              <a:t>American Medical Association (AMA): </a:t>
            </a:r>
            <a:r>
              <a:rPr kumimoji="0" lang="en-US" sz="800" b="0" i="0" u="none" strike="noStrike" kern="1200" cap="none" spc="0" normalizeH="0" baseline="0" noProof="0" dirty="0">
                <a:ln>
                  <a:noFill/>
                </a:ln>
                <a:solidFill>
                  <a:prstClr val="black"/>
                </a:solidFill>
                <a:effectLst/>
                <a:uLnTx/>
                <a:uFillTx/>
                <a:latin typeface="Calibri"/>
                <a:ea typeface="+mn-ea"/>
                <a:cs typeface="+mn-cs"/>
              </a:rPr>
              <a:t>Washington University School of Medicine in St. Louis designates this live activity for a maximum of 1 </a:t>
            </a:r>
            <a:r>
              <a:rPr kumimoji="0" lang="en-US" sz="800" b="0" i="1" u="none" strike="noStrike" kern="1200" cap="none" spc="0" normalizeH="0" baseline="0" noProof="0" dirty="0">
                <a:ln>
                  <a:noFill/>
                </a:ln>
                <a:solidFill>
                  <a:prstClr val="black"/>
                </a:solidFill>
                <a:effectLst/>
                <a:uLnTx/>
                <a:uFillTx/>
                <a:latin typeface="Calibri"/>
                <a:ea typeface="+mn-ea"/>
                <a:cs typeface="+mn-cs"/>
              </a:rPr>
              <a:t>AMA PRA Category 1 </a:t>
            </a:r>
            <a:r>
              <a:rPr kumimoji="0" lang="en-US" sz="800" b="0" i="1" u="none" strike="noStrike" kern="1200" cap="none" spc="0" normalizeH="0" baseline="0" noProof="0" dirty="0" err="1">
                <a:ln>
                  <a:noFill/>
                </a:ln>
                <a:solidFill>
                  <a:prstClr val="black"/>
                </a:solidFill>
                <a:effectLst/>
                <a:uLnTx/>
                <a:uFillTx/>
                <a:latin typeface="Calibri"/>
                <a:ea typeface="+mn-ea"/>
                <a:cs typeface="+mn-cs"/>
              </a:rPr>
              <a:t>Credits</a:t>
            </a:r>
            <a:r>
              <a:rPr kumimoji="0" lang="en-US" sz="800" b="0" i="1" u="none" strike="noStrike" kern="1200" cap="none" spc="0" normalizeH="0" baseline="30000" noProof="0" dirty="0" err="1">
                <a:ln>
                  <a:noFill/>
                </a:ln>
                <a:solidFill>
                  <a:prstClr val="black"/>
                </a:solidFill>
                <a:effectLst/>
                <a:uLnTx/>
                <a:uFillTx/>
                <a:latin typeface="Calibri"/>
                <a:ea typeface="+mn-ea"/>
                <a:cs typeface="+mn-cs"/>
              </a:rPr>
              <a:t>TM</a:t>
            </a:r>
            <a:r>
              <a:rPr kumimoji="0" lang="en-US" sz="800" b="0" i="0" u="none" strike="noStrike" kern="1200" cap="none" spc="0" normalizeH="0" baseline="0" noProof="0" dirty="0">
                <a:ln>
                  <a:noFill/>
                </a:ln>
                <a:solidFill>
                  <a:prstClr val="black"/>
                </a:solidFill>
                <a:effectLst/>
                <a:uLnTx/>
                <a:uFillTx/>
                <a:latin typeface="Calibri"/>
                <a:ea typeface="+mn-ea"/>
                <a:cs typeface="+mn-cs"/>
              </a:rPr>
              <a:t>.</a:t>
            </a:r>
            <a:r>
              <a:rPr kumimoji="0" lang="en-US" sz="800" b="0" i="1" u="none" strike="noStrike" kern="1200" cap="none" spc="0" normalizeH="0" baseline="0" noProof="0" dirty="0">
                <a:ln>
                  <a:noFill/>
                </a:ln>
                <a:solidFill>
                  <a:prstClr val="black"/>
                </a:solidFill>
                <a:effectLst/>
                <a:uLnTx/>
                <a:uFillTx/>
                <a:latin typeface="Calibri"/>
                <a:ea typeface="+mn-ea"/>
                <a:cs typeface="+mn-cs"/>
              </a:rPr>
              <a:t>  </a:t>
            </a:r>
            <a:r>
              <a:rPr kumimoji="0" lang="en-US" sz="800" b="0" i="0" u="none" strike="noStrike" kern="1200" cap="none" spc="0" normalizeH="0" baseline="0" noProof="0" dirty="0">
                <a:ln>
                  <a:noFill/>
                </a:ln>
                <a:solidFill>
                  <a:prstClr val="black"/>
                </a:solidFill>
                <a:effectLst/>
                <a:uLnTx/>
                <a:uFillTx/>
                <a:latin typeface="Calibri"/>
                <a:ea typeface="+mn-ea"/>
                <a:cs typeface="+mn-cs"/>
              </a:rPr>
              <a:t>Physicians should claim only the credit commensurate with the extent of their participation in the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a:ea typeface="+mn-ea"/>
                <a:cs typeface="+mn-cs"/>
              </a:rPr>
              <a:t>American Nurses Credentialing Center (ANCC): </a:t>
            </a:r>
            <a:r>
              <a:rPr kumimoji="0" lang="en-US" sz="800" b="0" i="0" u="none" strike="noStrike" kern="1200" cap="none" spc="0" normalizeH="0" baseline="0" noProof="0" dirty="0">
                <a:ln>
                  <a:noFill/>
                </a:ln>
                <a:solidFill>
                  <a:prstClr val="black"/>
                </a:solidFill>
                <a:effectLst/>
                <a:uLnTx/>
                <a:uFillTx/>
                <a:latin typeface="Calibri"/>
                <a:ea typeface="+mn-ea"/>
                <a:cs typeface="+mn-cs"/>
              </a:rPr>
              <a:t>Washington University School of Medicine in St. Louis designates this live activity for a maximum of 1 ANCC contact hours</a:t>
            </a:r>
            <a:r>
              <a:rPr kumimoji="0" lang="en-US" sz="800" b="0" i="0" u="none" strike="noStrike" kern="1200" cap="none" spc="0" normalizeH="0" baseline="0" noProof="0" dirty="0">
                <a:ln>
                  <a:noFill/>
                </a:ln>
                <a:solidFill>
                  <a:srgbClr val="FF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 </a:t>
            </a:r>
            <a:r>
              <a:rPr kumimoji="0" lang="en-US" sz="800" b="1" i="0" u="none" strike="noStrike" kern="1200" cap="none" spc="0" normalizeH="0" baseline="0" noProof="0" dirty="0">
                <a:ln>
                  <a:noFill/>
                </a:ln>
                <a:solidFill>
                  <a:prstClr val="black"/>
                </a:solidFill>
                <a:effectLst/>
                <a:uLnTx/>
                <a:uFillTx/>
                <a:latin typeface="Calibri"/>
                <a:ea typeface="+mn-ea"/>
                <a:cs typeface="+mn-cs"/>
              </a:rPr>
              <a:t>DISCLOSURE STATEMENT:</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It is the policy of Washington University School of Medicine in St. Louis, Continuing Medical Education, that planners, faculty and other persons who may influence content of this CME activity disclose all relevant financial relationships with commercial interests in order for CME staff to identify and resolve any potential conflicts of interest prior to the educational activity.  Faculty must also disclose any planned discussion of unlabeled/unapproved uses of drugs or devices during their presentation.  Detailed disclosures will be made in activity handout materials.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3" name="Rectangle 2"/>
          <p:cNvSpPr/>
          <p:nvPr/>
        </p:nvSpPr>
        <p:spPr>
          <a:xfrm>
            <a:off x="716280" y="4600365"/>
            <a:ext cx="388620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sng"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FF0000"/>
                </a:solidFill>
                <a:effectLst/>
                <a:uLnTx/>
                <a:uFillTx/>
                <a:latin typeface="Calibri"/>
                <a:ea typeface="+mn-ea"/>
                <a:cs typeface="Arial" panose="020B0604020202020204" pitchFamily="34" charset="0"/>
              </a:rPr>
              <a:t>This is a free course.   It will be virtual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For questions and concerns, please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Nicole Bruce @ </a:t>
            </a:r>
            <a:r>
              <a:rPr kumimoji="0" lang="en-US" sz="11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hlinkClick r:id="rId5"/>
              </a:rPr>
              <a:t>Nicole.bruce@bjc.org</a:t>
            </a:r>
            <a:endParaRPr kumimoji="0" lang="en-US" sz="1100" b="1" i="0" u="sng"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Planning committee: Jan Chandarlis, Barb Garrison and Dr. </a:t>
            </a:r>
            <a:r>
              <a:rPr kumimoji="0" lang="en-US" sz="1100" b="0" i="0" u="none" strike="noStrike" kern="1200" cap="none" spc="0" normalizeH="0" baseline="0" noProof="0" dirty="0" err="1">
                <a:ln>
                  <a:noFill/>
                </a:ln>
                <a:solidFill>
                  <a:prstClr val="black"/>
                </a:solidFill>
                <a:effectLst/>
                <a:uLnTx/>
                <a:uFillTx/>
                <a:latin typeface="Calibri"/>
                <a:ea typeface="+mn-ea"/>
                <a:cs typeface="+mn-cs"/>
              </a:rPr>
              <a:t>Biehals</a:t>
            </a:r>
            <a:r>
              <a:rPr kumimoji="0" lang="en-US" sz="1100" b="0" i="0" u="none" strike="noStrike" kern="1200" cap="none" spc="0" normalizeH="0" baseline="0" noProof="0" dirty="0">
                <a:ln>
                  <a:noFill/>
                </a:ln>
                <a:solidFill>
                  <a:prstClr val="black"/>
                </a:solidFill>
                <a:effectLst/>
                <a:uLnTx/>
                <a:uFillTx/>
                <a:latin typeface="Calibri"/>
                <a:ea typeface="+mn-ea"/>
                <a:cs typeface="+mn-cs"/>
              </a:rPr>
              <a:t> have no disclosures.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p:txBody>
      </p:sp>
      <p:sp>
        <p:nvSpPr>
          <p:cNvPr id="4" name="TextBox 3"/>
          <p:cNvSpPr txBox="1"/>
          <p:nvPr/>
        </p:nvSpPr>
        <p:spPr>
          <a:xfrm flipH="1" flipV="1">
            <a:off x="304799" y="2801182"/>
            <a:ext cx="152401" cy="22775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 descr="image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3189" y="1620833"/>
            <a:ext cx="913701" cy="60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BB043E2-6E42-4A08-9D9C-07408897DEC2}"/>
              </a:ext>
            </a:extLst>
          </p:cNvPr>
          <p:cNvPicPr>
            <a:picLocks noChangeAspect="1"/>
          </p:cNvPicPr>
          <p:nvPr/>
        </p:nvPicPr>
        <p:blipFill>
          <a:blip r:embed="rId7"/>
          <a:stretch>
            <a:fillRect/>
          </a:stretch>
        </p:blipFill>
        <p:spPr>
          <a:xfrm>
            <a:off x="3733800" y="4557315"/>
            <a:ext cx="699727" cy="700482"/>
          </a:xfrm>
          <a:prstGeom prst="rect">
            <a:avLst/>
          </a:prstGeom>
        </p:spPr>
      </p:pic>
    </p:spTree>
    <p:extLst>
      <p:ext uri="{BB962C8B-B14F-4D97-AF65-F5344CB8AC3E}">
        <p14:creationId xmlns:p14="http://schemas.microsoft.com/office/powerpoint/2010/main" val="176075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31" y="31106"/>
            <a:ext cx="8229600" cy="1600200"/>
          </a:xfrm>
        </p:spPr>
        <p:txBody>
          <a:bodyPr/>
          <a:lstStyle/>
          <a:p>
            <a:pPr algn="l"/>
            <a:r>
              <a:rPr lang="en-US" sz="4000" b="1" dirty="0">
                <a:solidFill>
                  <a:srgbClr val="F58466"/>
                </a:solidFill>
                <a:latin typeface="Garamond" panose="02020404030301010803" pitchFamily="18" charset="0"/>
              </a:rPr>
              <a:t>Connect Patients to the Illinois Helpline Opioid and Other Substances</a:t>
            </a:r>
          </a:p>
        </p:txBody>
      </p:sp>
      <p:sp>
        <p:nvSpPr>
          <p:cNvPr id="3" name="Content Placeholder 2"/>
          <p:cNvSpPr>
            <a:spLocks noGrp="1"/>
          </p:cNvSpPr>
          <p:nvPr>
            <p:ph idx="1"/>
          </p:nvPr>
        </p:nvSpPr>
        <p:spPr>
          <a:xfrm>
            <a:off x="161731" y="1828800"/>
            <a:ext cx="8229600" cy="5257796"/>
          </a:xfrm>
        </p:spPr>
        <p:txBody>
          <a:bodyPr/>
          <a:lstStyle/>
          <a:p>
            <a:pPr>
              <a:buClr>
                <a:srgbClr val="F58466"/>
              </a:buClr>
            </a:pPr>
            <a:r>
              <a:rPr lang="en-US" sz="1800" dirty="0" smtClean="0"/>
              <a:t>As of March </a:t>
            </a:r>
            <a:r>
              <a:rPr lang="en-US" sz="1800" dirty="0"/>
              <a:t>1st, 2021, the PMP </a:t>
            </a:r>
            <a:r>
              <a:rPr lang="en-US" sz="1800" dirty="0" smtClean="0"/>
              <a:t>allows </a:t>
            </a:r>
            <a:r>
              <a:rPr lang="en-US" sz="1800" dirty="0"/>
              <a:t>providers to connect patients to the </a:t>
            </a:r>
            <a:r>
              <a:rPr lang="en-US" sz="1800" dirty="0">
                <a:hlinkClick r:id="rId2"/>
              </a:rPr>
              <a:t>Illinois Opioid and Other Substances Helpline</a:t>
            </a:r>
            <a:r>
              <a:rPr lang="en-US" sz="1800" dirty="0"/>
              <a:t>. The Helpline is provided by the Illinois Department of Human </a:t>
            </a:r>
            <a:r>
              <a:rPr lang="en-US" sz="1800" dirty="0" smtClean="0"/>
              <a:t>Services‘ (</a:t>
            </a:r>
            <a:r>
              <a:rPr lang="en-US" sz="1800" dirty="0"/>
              <a:t>IDHS) Division of Substance Use Prevention and Recovery to help patients get the treatment and recovery services they need.</a:t>
            </a:r>
          </a:p>
          <a:p>
            <a:endParaRPr lang="en-US" sz="300" dirty="0"/>
          </a:p>
          <a:p>
            <a:endParaRPr lang="en-US" sz="300" dirty="0"/>
          </a:p>
          <a:p>
            <a:endParaRPr lang="en-US" sz="300" dirty="0"/>
          </a:p>
          <a:p>
            <a:pPr>
              <a:buClr>
                <a:srgbClr val="F58466"/>
              </a:buClr>
            </a:pPr>
            <a:r>
              <a:rPr lang="en-US" sz="1800" dirty="0"/>
              <a:t>To take advantage of this new addition here are the steps:</a:t>
            </a:r>
          </a:p>
          <a:p>
            <a:pPr lvl="1"/>
            <a:r>
              <a:rPr lang="en-US" sz="1800" dirty="0" smtClean="0"/>
              <a:t>1</a:t>
            </a:r>
            <a:r>
              <a:rPr lang="en-US" sz="1800" dirty="0"/>
              <a:t>. Search for a </a:t>
            </a:r>
            <a:r>
              <a:rPr lang="en-US" sz="1800" dirty="0" smtClean="0"/>
              <a:t>patient.</a:t>
            </a:r>
          </a:p>
          <a:p>
            <a:pPr lvl="1"/>
            <a:r>
              <a:rPr lang="en-US" sz="1800" dirty="0" smtClean="0"/>
              <a:t>2</a:t>
            </a:r>
            <a:r>
              <a:rPr lang="en-US" sz="1800" dirty="0"/>
              <a:t>. Click on the Helpline </a:t>
            </a:r>
            <a:r>
              <a:rPr lang="en-US" sz="1800" dirty="0" smtClean="0"/>
              <a:t>icon.</a:t>
            </a:r>
          </a:p>
          <a:p>
            <a:pPr lvl="1"/>
            <a:r>
              <a:rPr lang="en-US" sz="1800" dirty="0" smtClean="0"/>
              <a:t>3</a:t>
            </a:r>
            <a:r>
              <a:rPr lang="en-US" sz="1800" dirty="0"/>
              <a:t>. Fill in the required </a:t>
            </a:r>
            <a:r>
              <a:rPr lang="en-US" sz="1800" dirty="0" smtClean="0"/>
              <a:t>fields, obtain patient consent, </a:t>
            </a:r>
            <a:r>
              <a:rPr lang="en-US" sz="1800" dirty="0"/>
              <a:t>and submit the form. </a:t>
            </a:r>
            <a:endParaRPr lang="en-US" sz="1800" dirty="0" smtClean="0"/>
          </a:p>
          <a:p>
            <a:pPr>
              <a:buClr>
                <a:srgbClr val="F58466"/>
              </a:buClr>
            </a:pPr>
            <a:endParaRPr lang="en-US" sz="1800" dirty="0" smtClean="0"/>
          </a:p>
          <a:p>
            <a:pPr>
              <a:buClr>
                <a:srgbClr val="F58466"/>
              </a:buClr>
            </a:pPr>
            <a:r>
              <a:rPr lang="en-US" sz="1800" dirty="0" smtClean="0"/>
              <a:t>The </a:t>
            </a:r>
            <a:r>
              <a:rPr lang="en-US" sz="1800" dirty="0"/>
              <a:t>PMP will send the patient information that's needed to the Helpline. A trained Helpline specialist will contact the patient to assess their needs and provide service referrals within the next 48 hours.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005850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1F78548-3F39-47E1-AAB1-0B8768C059F7}" type="slidenum">
              <a:rPr lang="en-US" altLang="en-US" smtClean="0"/>
              <a:pPr>
                <a:defRPr/>
              </a:pPr>
              <a:t>16</a:t>
            </a:fld>
            <a:endParaRPr lang="en-US" altLang="en-US"/>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381000"/>
            <a:ext cx="4357735"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2"/>
          <p:cNvSpPr txBox="1">
            <a:spLocks/>
          </p:cNvSpPr>
          <p:nvPr/>
        </p:nvSpPr>
        <p:spPr>
          <a:xfrm>
            <a:off x="4789449" y="1234064"/>
            <a:ext cx="4191000" cy="530487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58466"/>
              </a:buClr>
              <a:buNone/>
            </a:pPr>
            <a:r>
              <a:rPr lang="en-US" sz="2600" b="1" u="sng" dirty="0">
                <a:solidFill>
                  <a:srgbClr val="004990"/>
                </a:solidFill>
              </a:rPr>
              <a:t>ILPQC MNO-OB Sustainability Plan</a:t>
            </a:r>
          </a:p>
          <a:p>
            <a:pPr>
              <a:buClr>
                <a:srgbClr val="F58466"/>
              </a:buClr>
            </a:pPr>
            <a:r>
              <a:rPr lang="en-US" sz="2400" dirty="0" smtClean="0"/>
              <a:t>Only 29 (32%) of MNO-OB Teams have submitted a sustainability plan so far</a:t>
            </a:r>
          </a:p>
          <a:p>
            <a:pPr>
              <a:buClr>
                <a:srgbClr val="F58466"/>
              </a:buClr>
            </a:pPr>
            <a:r>
              <a:rPr lang="en-US" sz="2400" dirty="0" smtClean="0"/>
              <a:t>This plan helps </a:t>
            </a:r>
            <a:r>
              <a:rPr lang="en-US" sz="2400" dirty="0"/>
              <a:t>capture your QI team’s plan for MNO sustainability </a:t>
            </a:r>
          </a:p>
          <a:p>
            <a:pPr>
              <a:buClr>
                <a:srgbClr val="F58466"/>
              </a:buClr>
            </a:pPr>
            <a:r>
              <a:rPr lang="en-US" sz="2400" dirty="0" smtClean="0">
                <a:solidFill>
                  <a:srgbClr val="FF0000"/>
                </a:solidFill>
              </a:rPr>
              <a:t>How can we help support teams complete this step?</a:t>
            </a:r>
          </a:p>
          <a:p>
            <a:pPr>
              <a:buClr>
                <a:srgbClr val="F58466"/>
              </a:buClr>
            </a:pPr>
            <a:r>
              <a:rPr lang="en-US" sz="2400" dirty="0" smtClean="0">
                <a:solidFill>
                  <a:srgbClr val="FF0000"/>
                </a:solidFill>
              </a:rPr>
              <a:t>Should be submitted to PNAs and ILPQC</a:t>
            </a:r>
            <a:endParaRPr lang="en-US" sz="2400" dirty="0">
              <a:solidFill>
                <a:srgbClr val="FF0000"/>
              </a:solidFill>
            </a:endParaRPr>
          </a:p>
        </p:txBody>
      </p:sp>
    </p:spTree>
    <p:extLst>
      <p:ext uri="{BB962C8B-B14F-4D97-AF65-F5344CB8AC3E}">
        <p14:creationId xmlns:p14="http://schemas.microsoft.com/office/powerpoint/2010/main" val="21963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58466"/>
                </a:solidFill>
                <a:latin typeface="Goudy Old Style" pitchFamily="18" charset="0"/>
              </a:rPr>
              <a:t>MNO-OB Sustainability Data</a:t>
            </a:r>
            <a:r>
              <a:rPr lang="en-US" dirty="0">
                <a:solidFill>
                  <a:srgbClr val="F58466"/>
                </a:solidFill>
                <a:latin typeface="Goudy Old Style" pitchFamily="18" charset="0"/>
              </a:rPr>
              <a:t/>
            </a:r>
            <a:br>
              <a:rPr lang="en-US" dirty="0">
                <a:solidFill>
                  <a:srgbClr val="F58466"/>
                </a:solidFill>
                <a:latin typeface="Goudy Old Style" pitchFamily="18" charset="0"/>
              </a:rPr>
            </a:br>
            <a:endParaRPr lang="en-US" dirty="0">
              <a:solidFill>
                <a:srgbClr val="F58466"/>
              </a:solidFill>
              <a:latin typeface="Goudy Old Style" pitchFamily="18" charset="0"/>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17</a:t>
            </a:fld>
            <a:endParaRPr lang="en-US" altLang="en-US" dirty="0"/>
          </a:p>
        </p:txBody>
      </p:sp>
    </p:spTree>
    <p:extLst>
      <p:ext uri="{BB962C8B-B14F-4D97-AF65-F5344CB8AC3E}">
        <p14:creationId xmlns:p14="http://schemas.microsoft.com/office/powerpoint/2010/main" val="324911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0" name="Table 9"/>
          <p:cNvGraphicFramePr>
            <a:graphicFrameLocks noGrp="1"/>
          </p:cNvGraphicFramePr>
          <p:nvPr/>
        </p:nvGraphicFramePr>
        <p:xfrm>
          <a:off x="1472048" y="1295670"/>
          <a:ext cx="6492666" cy="4206240"/>
        </p:xfrm>
        <a:graphic>
          <a:graphicData uri="http://schemas.openxmlformats.org/drawingml/2006/table">
            <a:tbl>
              <a:tblPr firstRow="1" firstCol="1" bandRow="1">
                <a:tableStyleId>{BC89EF96-8CEA-46FF-86C4-4CE0E7609802}</a:tableStyleId>
              </a:tblPr>
              <a:tblGrid>
                <a:gridCol w="6492666">
                  <a:extLst>
                    <a:ext uri="{9D8B030D-6E8A-4147-A177-3AD203B41FA5}">
                      <a16:colId xmlns:a16="http://schemas.microsoft.com/office/drawing/2014/main" val="20000"/>
                    </a:ext>
                  </a:extLst>
                </a:gridCol>
              </a:tblGrid>
              <a:tr h="388760">
                <a:tc>
                  <a:txBody>
                    <a:bodyPr/>
                    <a:lstStyle/>
                    <a:p>
                      <a:pPr marL="342900" marR="0" lvl="0" indent="-342900" algn="ctr">
                        <a:lnSpc>
                          <a:spcPct val="115000"/>
                        </a:lnSpc>
                        <a:spcBef>
                          <a:spcPts val="0"/>
                        </a:spcBef>
                        <a:spcAft>
                          <a:spcPts val="0"/>
                        </a:spcAft>
                        <a:buFont typeface="Wingdings"/>
                        <a:buChar char=""/>
                      </a:pPr>
                      <a:r>
                        <a:rPr lang="en-US" sz="2400" dirty="0">
                          <a:effectLst/>
                        </a:rPr>
                        <a:t>All Data Submitted +</a:t>
                      </a:r>
                      <a:r>
                        <a:rPr lang="en-US" sz="2400" baseline="0" dirty="0">
                          <a:effectLst/>
                        </a:rPr>
                        <a:t> Sustainability Plans</a:t>
                      </a:r>
                      <a:endParaRPr lang="en-US" sz="2400" dirty="0">
                        <a:effectLst/>
                        <a:latin typeface="Calibri"/>
                        <a:ea typeface="Calibri"/>
                        <a:cs typeface="Times New Roman"/>
                      </a:endParaRPr>
                    </a:p>
                  </a:txBody>
                  <a:tcPr marL="62356" marR="62356" marT="0" marB="0"/>
                </a:tc>
                <a:extLst>
                  <a:ext uri="{0D108BD9-81ED-4DB2-BD59-A6C34878D82A}">
                    <a16:rowId xmlns:a16="http://schemas.microsoft.com/office/drawing/2014/main" val="3889676635"/>
                  </a:ext>
                </a:extLst>
              </a:tr>
              <a:tr h="388760">
                <a:tc>
                  <a:txBody>
                    <a:bodyPr/>
                    <a:lstStyle/>
                    <a:p>
                      <a:pPr marL="0" marR="0" algn="ctr">
                        <a:lnSpc>
                          <a:spcPct val="115000"/>
                        </a:lnSpc>
                        <a:spcBef>
                          <a:spcPts val="0"/>
                        </a:spcBef>
                        <a:spcAft>
                          <a:spcPts val="0"/>
                        </a:spcAft>
                      </a:pPr>
                      <a:r>
                        <a:rPr lang="en-US" sz="2400" cap="small" dirty="0">
                          <a:effectLst/>
                        </a:rPr>
                        <a:t>        +</a:t>
                      </a:r>
                      <a:endParaRPr lang="en-US" sz="2400" dirty="0">
                        <a:effectLst/>
                        <a:latin typeface="Calibri"/>
                        <a:ea typeface="Calibri"/>
                        <a:cs typeface="Times New Roman"/>
                      </a:endParaRPr>
                    </a:p>
                  </a:txBody>
                  <a:tcPr marL="62356" marR="62356" marT="0" marB="0"/>
                </a:tc>
                <a:extLst>
                  <a:ext uri="{0D108BD9-81ED-4DB2-BD59-A6C34878D82A}">
                    <a16:rowId xmlns:a16="http://schemas.microsoft.com/office/drawing/2014/main" val="1989426216"/>
                  </a:ext>
                </a:extLst>
              </a:tr>
              <a:tr h="1166282">
                <a:tc>
                  <a:txBody>
                    <a:bodyPr/>
                    <a:lstStyle/>
                    <a:p>
                      <a:pPr marL="342900" marR="0" lvl="0" indent="-342900" algn="ctr">
                        <a:lnSpc>
                          <a:spcPct val="115000"/>
                        </a:lnSpc>
                        <a:spcBef>
                          <a:spcPts val="0"/>
                        </a:spcBef>
                        <a:spcAft>
                          <a:spcPts val="0"/>
                        </a:spcAft>
                        <a:buFont typeface="Wingdings"/>
                        <a:buChar char=""/>
                      </a:pPr>
                      <a:r>
                        <a:rPr lang="en-US" sz="2400" dirty="0">
                          <a:effectLst/>
                        </a:rPr>
                        <a:t>6 Structure Measures In Place</a:t>
                      </a:r>
                    </a:p>
                    <a:p>
                      <a:pPr marL="0" marR="0" lvl="0" indent="0" algn="ctr">
                        <a:lnSpc>
                          <a:spcPct val="115000"/>
                        </a:lnSpc>
                        <a:spcBef>
                          <a:spcPts val="0"/>
                        </a:spcBef>
                        <a:spcAft>
                          <a:spcPts val="0"/>
                        </a:spcAft>
                        <a:buFont typeface="Wingdings"/>
                        <a:buNone/>
                      </a:pPr>
                      <a:r>
                        <a:rPr lang="en-US" sz="2400" b="0" dirty="0">
                          <a:effectLst/>
                          <a:latin typeface="Calibri"/>
                          <a:ea typeface="Calibri"/>
                          <a:cs typeface="Times New Roman"/>
                        </a:rPr>
                        <a:t>(Screening</a:t>
                      </a:r>
                      <a:r>
                        <a:rPr lang="en-US" sz="2400" b="0" baseline="0" dirty="0">
                          <a:effectLst/>
                          <a:latin typeface="Calibri"/>
                          <a:ea typeface="Calibri"/>
                          <a:cs typeface="Times New Roman"/>
                        </a:rPr>
                        <a:t> Prenatal, Screening L&amp;D, SBIRT/OUD Protocol, Mapping, Checklist, Patient Education)</a:t>
                      </a:r>
                      <a:endParaRPr lang="en-US" sz="2400" b="0" dirty="0">
                        <a:effectLst/>
                        <a:latin typeface="Calibri"/>
                        <a:ea typeface="Calibri"/>
                        <a:cs typeface="Times New Roman"/>
                      </a:endParaRPr>
                    </a:p>
                  </a:txBody>
                  <a:tcPr marL="62356" marR="62356" marT="0" marB="0"/>
                </a:tc>
                <a:extLst>
                  <a:ext uri="{0D108BD9-81ED-4DB2-BD59-A6C34878D82A}">
                    <a16:rowId xmlns:a16="http://schemas.microsoft.com/office/drawing/2014/main" val="10001"/>
                  </a:ext>
                </a:extLst>
              </a:tr>
              <a:tr h="388760">
                <a:tc>
                  <a:txBody>
                    <a:bodyPr/>
                    <a:lstStyle/>
                    <a:p>
                      <a:pPr marL="0" marR="0" algn="ctr">
                        <a:lnSpc>
                          <a:spcPct val="115000"/>
                        </a:lnSpc>
                        <a:spcBef>
                          <a:spcPts val="0"/>
                        </a:spcBef>
                        <a:spcAft>
                          <a:spcPts val="0"/>
                        </a:spcAft>
                      </a:pPr>
                      <a:r>
                        <a:rPr lang="en-US" sz="2400" cap="small" dirty="0">
                          <a:effectLst/>
                        </a:rPr>
                        <a:t>        +</a:t>
                      </a:r>
                      <a:endParaRPr lang="en-US" sz="2400" dirty="0">
                        <a:effectLst/>
                        <a:latin typeface="Calibri"/>
                        <a:ea typeface="Calibri"/>
                        <a:cs typeface="Times New Roman"/>
                      </a:endParaRPr>
                    </a:p>
                  </a:txBody>
                  <a:tcPr marL="62356" marR="62356" marT="0" marB="0"/>
                </a:tc>
                <a:extLst>
                  <a:ext uri="{0D108BD9-81ED-4DB2-BD59-A6C34878D82A}">
                    <a16:rowId xmlns:a16="http://schemas.microsoft.com/office/drawing/2014/main" val="10002"/>
                  </a:ext>
                </a:extLst>
              </a:tr>
              <a:tr h="1555044">
                <a:tc>
                  <a:txBody>
                    <a:bodyPr/>
                    <a:lstStyle/>
                    <a:p>
                      <a:pPr marL="342900" marR="0" lvl="0" indent="-342900" algn="ctr">
                        <a:lnSpc>
                          <a:spcPct val="115000"/>
                        </a:lnSpc>
                        <a:spcBef>
                          <a:spcPts val="0"/>
                        </a:spcBef>
                        <a:spcAft>
                          <a:spcPts val="0"/>
                        </a:spcAft>
                        <a:buFont typeface="Wingdings"/>
                        <a:buChar char=""/>
                      </a:pPr>
                      <a:r>
                        <a:rPr lang="en-US" sz="2400" u="sng" dirty="0">
                          <a:effectLst/>
                        </a:rPr>
                        <a:t>All</a:t>
                      </a:r>
                      <a:r>
                        <a:rPr lang="en-US" sz="2400" u="none" baseline="0" dirty="0">
                          <a:effectLst/>
                        </a:rPr>
                        <a:t> </a:t>
                      </a:r>
                      <a:r>
                        <a:rPr lang="en-US" sz="2400" u="none" dirty="0">
                          <a:effectLst/>
                        </a:rPr>
                        <a:t>Process</a:t>
                      </a:r>
                      <a:r>
                        <a:rPr lang="en-US" sz="2400" dirty="0">
                          <a:effectLst/>
                        </a:rPr>
                        <a:t> Measure goals met</a:t>
                      </a:r>
                    </a:p>
                    <a:p>
                      <a:pPr marL="0" marR="0" lvl="0" indent="0" algn="ctr">
                        <a:lnSpc>
                          <a:spcPct val="115000"/>
                        </a:lnSpc>
                        <a:spcBef>
                          <a:spcPts val="0"/>
                        </a:spcBef>
                        <a:spcAft>
                          <a:spcPts val="0"/>
                        </a:spcAft>
                        <a:buFont typeface="Wingdings"/>
                        <a:buNone/>
                      </a:pPr>
                      <a:r>
                        <a:rPr lang="en-US" sz="2400" b="0" dirty="0">
                          <a:effectLst/>
                        </a:rPr>
                        <a:t>&gt;70%</a:t>
                      </a:r>
                      <a:r>
                        <a:rPr lang="en-US" sz="2400" b="0" baseline="0" dirty="0">
                          <a:effectLst/>
                        </a:rPr>
                        <a:t> MAT, &gt;70% Recovery Treatment Services</a:t>
                      </a:r>
                    </a:p>
                    <a:p>
                      <a:pPr marL="0" marR="0" lvl="0" indent="0" algn="ctr">
                        <a:lnSpc>
                          <a:spcPct val="115000"/>
                        </a:lnSpc>
                        <a:spcBef>
                          <a:spcPts val="0"/>
                        </a:spcBef>
                        <a:spcAft>
                          <a:spcPts val="0"/>
                        </a:spcAft>
                        <a:buFont typeface="Wingdings"/>
                        <a:buNone/>
                      </a:pPr>
                      <a:r>
                        <a:rPr lang="en-US" sz="2400" b="0" baseline="0" dirty="0">
                          <a:effectLst/>
                        </a:rPr>
                        <a:t>&gt;60% Narcan, &gt;70% </a:t>
                      </a:r>
                      <a:r>
                        <a:rPr lang="en-US" sz="2400" b="0" baseline="0" dirty="0" err="1">
                          <a:effectLst/>
                        </a:rPr>
                        <a:t>Hep</a:t>
                      </a:r>
                      <a:r>
                        <a:rPr lang="en-US" sz="2400" b="0" baseline="0" dirty="0">
                          <a:effectLst/>
                        </a:rPr>
                        <a:t> C</a:t>
                      </a:r>
                    </a:p>
                    <a:p>
                      <a:pPr marL="0" marR="0" lvl="0" indent="0" algn="ctr">
                        <a:lnSpc>
                          <a:spcPct val="115000"/>
                        </a:lnSpc>
                        <a:spcBef>
                          <a:spcPts val="0"/>
                        </a:spcBef>
                        <a:spcAft>
                          <a:spcPts val="0"/>
                        </a:spcAft>
                        <a:buFont typeface="Wingdings"/>
                        <a:buNone/>
                      </a:pPr>
                      <a:r>
                        <a:rPr lang="en-US" sz="2400" b="0" baseline="0" dirty="0">
                          <a:effectLst/>
                        </a:rPr>
                        <a:t>&gt;70% Patient Education, &gt;50% Prenatal Screening</a:t>
                      </a:r>
                      <a:endParaRPr lang="en-US" sz="2400" dirty="0">
                        <a:effectLst/>
                        <a:latin typeface="Calibri"/>
                        <a:ea typeface="Calibri"/>
                        <a:cs typeface="Times New Roman"/>
                      </a:endParaRPr>
                    </a:p>
                  </a:txBody>
                  <a:tcPr marL="62356" marR="62356" marT="0" marB="0"/>
                </a:tc>
                <a:extLst>
                  <a:ext uri="{0D108BD9-81ED-4DB2-BD59-A6C34878D82A}">
                    <a16:rowId xmlns:a16="http://schemas.microsoft.com/office/drawing/2014/main" val="10003"/>
                  </a:ext>
                </a:extLst>
              </a:tr>
            </a:tbl>
          </a:graphicData>
        </a:graphic>
      </p:graphicFrame>
      <p:sp>
        <p:nvSpPr>
          <p:cNvPr id="7" name="Rectangle 5"/>
          <p:cNvSpPr>
            <a:spLocks noChangeArrowheads="1"/>
          </p:cNvSpPr>
          <p:nvPr/>
        </p:nvSpPr>
        <p:spPr bwMode="auto">
          <a:xfrm>
            <a:off x="1555367" y="9728"/>
            <a:ext cx="6326028" cy="1343917"/>
          </a:xfrm>
          <a:prstGeom prst="rect">
            <a:avLst/>
          </a:prstGeom>
          <a:noFill/>
          <a:ln>
            <a:noFill/>
          </a:ln>
          <a:effectLst/>
        </p:spPr>
        <p:txBody>
          <a:bodyPr vert="horz" wrap="square" lIns="0" tIns="0" rIns="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all" spc="0" normalizeH="0" baseline="0" noProof="0" dirty="0">
              <a:ln>
                <a:noFill/>
              </a:ln>
              <a:solidFill>
                <a:prstClr val="black"/>
              </a:solidFill>
              <a:effectLst/>
              <a:uLnTx/>
              <a:uFillTx/>
              <a:latin typeface="Arial" pitchFamily="34" charset="0"/>
              <a:ea typeface="MS PGothic" pitchFamily="34" charset="-128"/>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4990"/>
                </a:solidFill>
                <a:effectLst/>
                <a:uLnTx/>
                <a:uFillTx/>
                <a:latin typeface="Candara" pitchFamily="34" charset="0"/>
                <a:ea typeface="Calibri" pitchFamily="34" charset="0"/>
                <a:cs typeface="Times New Roman" pitchFamily="18" charset="0"/>
              </a:rPr>
              <a:t>MNO-OB Excellence Award Criteria for Optimal OUD Care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59" y="1447800"/>
            <a:ext cx="948403" cy="8810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59" y="2547903"/>
            <a:ext cx="948403" cy="88109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58" y="3623510"/>
            <a:ext cx="948403" cy="88109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701" y="5545008"/>
            <a:ext cx="948403" cy="88109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4278" y="5539033"/>
            <a:ext cx="948403" cy="88109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8487" y="5523167"/>
            <a:ext cx="948403" cy="88109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427" y="5546983"/>
            <a:ext cx="948403" cy="881097"/>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879" y="5554916"/>
            <a:ext cx="948403" cy="881097"/>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898" y="5546983"/>
            <a:ext cx="948403" cy="881097"/>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958" y="1429098"/>
            <a:ext cx="948403" cy="881097"/>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958" y="2529201"/>
            <a:ext cx="948403" cy="881097"/>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957" y="3604808"/>
            <a:ext cx="948403" cy="881097"/>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616" y="5523167"/>
            <a:ext cx="948403" cy="881097"/>
          </a:xfrm>
          <a:prstGeom prst="rect">
            <a:avLst/>
          </a:prstGeom>
        </p:spPr>
      </p:pic>
    </p:spTree>
    <p:extLst>
      <p:ext uri="{BB962C8B-B14F-4D97-AF65-F5344CB8AC3E}">
        <p14:creationId xmlns:p14="http://schemas.microsoft.com/office/powerpoint/2010/main" val="4249526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907"/>
            <a:ext cx="8229600" cy="1143000"/>
          </a:xfrm>
        </p:spPr>
        <p:txBody>
          <a:bodyPr/>
          <a:lstStyle/>
          <a:p>
            <a:pPr algn="l" eaLnBrk="1" hangingPunct="1"/>
            <a:r>
              <a:rPr lang="en-US" sz="4000" b="1" dirty="0" smtClean="0">
                <a:solidFill>
                  <a:srgbClr val="F58466"/>
                </a:solidFill>
                <a:latin typeface="Goudy Old Style" pitchFamily="18" charset="0"/>
              </a:rPr>
              <a:t>MNO-OB and Neonatal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QI </a:t>
            </a:r>
            <a:r>
              <a:rPr lang="en-US" sz="4000" b="1" dirty="0">
                <a:solidFill>
                  <a:srgbClr val="F58466"/>
                </a:solidFill>
                <a:latin typeface="Goudy Old Style" pitchFamily="18" charset="0"/>
              </a:rPr>
              <a:t>Award </a:t>
            </a:r>
            <a:r>
              <a:rPr lang="en-US" sz="4000" b="1" dirty="0" smtClean="0">
                <a:solidFill>
                  <a:srgbClr val="F58466"/>
                </a:solidFill>
                <a:latin typeface="Goudy Old Style" pitchFamily="18" charset="0"/>
              </a:rPr>
              <a:t>of Excellence </a:t>
            </a:r>
            <a:r>
              <a:rPr lang="en-US" sz="4000" b="1" dirty="0">
                <a:solidFill>
                  <a:srgbClr val="F58466"/>
                </a:solidFill>
                <a:latin typeface="Goudy Old Style" pitchFamily="18" charset="0"/>
              </a:rPr>
              <a:t>Next Steps</a:t>
            </a:r>
          </a:p>
        </p:txBody>
      </p:sp>
      <p:sp>
        <p:nvSpPr>
          <p:cNvPr id="3" name="Content Placeholder 2"/>
          <p:cNvSpPr>
            <a:spLocks noGrp="1"/>
          </p:cNvSpPr>
          <p:nvPr>
            <p:ph idx="1"/>
          </p:nvPr>
        </p:nvSpPr>
        <p:spPr>
          <a:xfrm>
            <a:off x="304800" y="1704251"/>
            <a:ext cx="8458200" cy="5137157"/>
          </a:xfrm>
        </p:spPr>
        <p:txBody>
          <a:bodyPr/>
          <a:lstStyle/>
          <a:p>
            <a:pPr marL="0" indent="0" algn="ctr">
              <a:buClr>
                <a:srgbClr val="F58466"/>
              </a:buClr>
              <a:buNone/>
            </a:pPr>
            <a:r>
              <a:rPr lang="en-US" b="1" dirty="0">
                <a:solidFill>
                  <a:srgbClr val="004990"/>
                </a:solidFill>
                <a:ea typeface="MS PGothic"/>
              </a:rPr>
              <a:t>Didn’t qualify for </a:t>
            </a:r>
            <a:r>
              <a:rPr lang="en-US" b="1" dirty="0" smtClean="0">
                <a:solidFill>
                  <a:srgbClr val="004990"/>
                </a:solidFill>
                <a:ea typeface="MS PGothic"/>
              </a:rPr>
              <a:t>MNO OB or Neonatal </a:t>
            </a:r>
            <a:r>
              <a:rPr lang="en-US" b="1" dirty="0">
                <a:solidFill>
                  <a:srgbClr val="004990"/>
                </a:solidFill>
                <a:ea typeface="MS PGothic"/>
              </a:rPr>
              <a:t>Excellence award? Don’t worry</a:t>
            </a:r>
            <a:r>
              <a:rPr lang="en-US" b="1" dirty="0" smtClean="0">
                <a:solidFill>
                  <a:srgbClr val="004990"/>
                </a:solidFill>
                <a:ea typeface="MS PGothic"/>
              </a:rPr>
              <a:t>…</a:t>
            </a:r>
            <a:endParaRPr lang="en-US" dirty="0">
              <a:ea typeface="MS PGothic"/>
            </a:endParaRPr>
          </a:p>
          <a:p>
            <a:pPr marL="0" indent="0">
              <a:buClr>
                <a:srgbClr val="F58466"/>
              </a:buClr>
              <a:buNone/>
            </a:pPr>
            <a:r>
              <a:rPr lang="en-US" dirty="0">
                <a:ea typeface="MS PGothic"/>
              </a:rPr>
              <a:t>Teams who are working to achieve AIMs will have upcoming opportunities to receive QI Awards of Excellence in Q4 2020 and into </a:t>
            </a:r>
            <a:r>
              <a:rPr lang="en-US" dirty="0" smtClean="0">
                <a:ea typeface="MS PGothic"/>
              </a:rPr>
              <a:t>2021</a:t>
            </a:r>
          </a:p>
          <a:p>
            <a:pPr marL="0" indent="0">
              <a:buClr>
                <a:srgbClr val="F58466"/>
              </a:buClr>
              <a:buNone/>
            </a:pPr>
            <a:r>
              <a:rPr lang="en-US" b="1" dirty="0">
                <a:ea typeface="MS PGothic"/>
              </a:rPr>
              <a:t>To qualify for an award, you must also submit a completed </a:t>
            </a:r>
            <a:r>
              <a:rPr lang="en-US" b="1" dirty="0" smtClean="0">
                <a:ea typeface="MS PGothic"/>
              </a:rPr>
              <a:t>sustainability plans </a:t>
            </a:r>
            <a:r>
              <a:rPr lang="en-US" b="1" dirty="0">
                <a:ea typeface="MS PGothic"/>
              </a:rPr>
              <a:t>to ILPQC &amp; your Perinatal Network Administrator</a:t>
            </a:r>
          </a:p>
          <a:p>
            <a:pPr marL="0" indent="0">
              <a:buClr>
                <a:srgbClr val="F58466"/>
              </a:buClr>
              <a:buNone/>
            </a:pPr>
            <a:endParaRPr lang="en-US" dirty="0">
              <a:ea typeface="MS PGothic"/>
            </a:endParaRPr>
          </a:p>
          <a:p>
            <a:pPr>
              <a:buClr>
                <a:srgbClr val="F58466"/>
              </a:buClr>
            </a:pPr>
            <a:endParaRPr lang="en-US"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19</a:t>
            </a:fld>
            <a:endParaRPr lang="en-US" altLang="en-US"/>
          </a:p>
        </p:txBody>
      </p:sp>
    </p:spTree>
    <p:extLst>
      <p:ext uri="{BB962C8B-B14F-4D97-AF65-F5344CB8AC3E}">
        <p14:creationId xmlns:p14="http://schemas.microsoft.com/office/powerpoint/2010/main" val="2233760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907"/>
            <a:ext cx="8229600" cy="1143000"/>
          </a:xfrm>
        </p:spPr>
        <p:txBody>
          <a:bodyPr/>
          <a:lstStyle/>
          <a:p>
            <a:pPr algn="l" eaLnBrk="1" hangingPunct="1"/>
            <a:r>
              <a:rPr lang="en-US" sz="4000" b="1" dirty="0">
                <a:solidFill>
                  <a:srgbClr val="F58466"/>
                </a:solidFill>
                <a:latin typeface="Goudy Old Style" pitchFamily="18" charset="0"/>
              </a:rPr>
              <a:t>Call Overview </a:t>
            </a:r>
          </a:p>
        </p:txBody>
      </p:sp>
      <p:sp>
        <p:nvSpPr>
          <p:cNvPr id="3" name="Content Placeholder 2"/>
          <p:cNvSpPr>
            <a:spLocks noGrp="1"/>
          </p:cNvSpPr>
          <p:nvPr>
            <p:ph idx="1"/>
          </p:nvPr>
        </p:nvSpPr>
        <p:spPr>
          <a:xfrm>
            <a:off x="457201" y="1219200"/>
            <a:ext cx="8229600" cy="5137157"/>
          </a:xfrm>
        </p:spPr>
        <p:txBody>
          <a:bodyPr/>
          <a:lstStyle/>
          <a:p>
            <a:pPr>
              <a:buClr>
                <a:srgbClr val="F58466"/>
              </a:buClr>
            </a:pPr>
            <a:r>
              <a:rPr lang="en-US" dirty="0" smtClean="0"/>
              <a:t>Housekeeping Items</a:t>
            </a:r>
          </a:p>
          <a:p>
            <a:pPr>
              <a:buClr>
                <a:srgbClr val="F58466"/>
              </a:buClr>
            </a:pPr>
            <a:r>
              <a:rPr lang="en-US" dirty="0" smtClean="0"/>
              <a:t>MNO-OB Finishing Strong and Preparing for Sustainability</a:t>
            </a:r>
          </a:p>
          <a:p>
            <a:pPr>
              <a:buClr>
                <a:srgbClr val="F58466"/>
              </a:buClr>
            </a:pPr>
            <a:r>
              <a:rPr lang="en-US" dirty="0" smtClean="0"/>
              <a:t>MNO-OB Learning Other Teams Plans for Sustainability </a:t>
            </a:r>
          </a:p>
          <a:p>
            <a:pPr>
              <a:buClr>
                <a:srgbClr val="F58466"/>
              </a:buClr>
            </a:pPr>
            <a:r>
              <a:rPr lang="en-US" dirty="0" smtClean="0"/>
              <a:t>Round Robin Sharing</a:t>
            </a:r>
          </a:p>
          <a:p>
            <a:pPr marL="0" indent="0">
              <a:buNone/>
            </a:pPr>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a:t>
            </a:fld>
            <a:endParaRPr lang="en-US" altLang="en-US"/>
          </a:p>
        </p:txBody>
      </p:sp>
    </p:spTree>
    <p:extLst>
      <p:ext uri="{BB962C8B-B14F-4D97-AF65-F5344CB8AC3E}">
        <p14:creationId xmlns:p14="http://schemas.microsoft.com/office/powerpoint/2010/main" val="750487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138" y="4800600"/>
            <a:ext cx="9157138"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138" y="26276"/>
            <a:ext cx="8229600" cy="1143000"/>
          </a:xfrm>
        </p:spPr>
        <p:txBody>
          <a:bodyPr/>
          <a:lstStyle/>
          <a:p>
            <a:pPr algn="l" eaLnBrk="1" hangingPunct="1"/>
            <a:r>
              <a:rPr lang="en-US" sz="4000" b="1" dirty="0" smtClean="0">
                <a:solidFill>
                  <a:srgbClr val="F58466"/>
                </a:solidFill>
                <a:latin typeface="Goudy Old Style" pitchFamily="18" charset="0"/>
              </a:rPr>
              <a:t>MAT by Hospital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Oct – Dec 2020</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267677"/>
            <a:ext cx="8458200" cy="5137157"/>
          </a:xfrm>
        </p:spPr>
        <p:txBody>
          <a:bodyPr/>
          <a:lstStyle/>
          <a:p>
            <a:pPr>
              <a:buClr>
                <a:srgbClr val="F58466"/>
              </a:buClr>
            </a:pPr>
            <a:endParaRPr lang="en-US"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20</a:t>
            </a:fld>
            <a:endParaRPr lang="en-US" altLang="en-US"/>
          </a:p>
        </p:txBody>
      </p:sp>
      <p:pic>
        <p:nvPicPr>
          <p:cNvPr id="6" name="Picture 5"/>
          <p:cNvPicPr>
            <a:picLocks noChangeAspect="1"/>
          </p:cNvPicPr>
          <p:nvPr/>
        </p:nvPicPr>
        <p:blipFill>
          <a:blip r:embed="rId2"/>
          <a:stretch>
            <a:fillRect/>
          </a:stretch>
        </p:blipFill>
        <p:spPr>
          <a:xfrm>
            <a:off x="422892" y="1432000"/>
            <a:ext cx="8492508" cy="4972834"/>
          </a:xfrm>
          <a:prstGeom prst="rect">
            <a:avLst/>
          </a:prstGeom>
        </p:spPr>
      </p:pic>
    </p:spTree>
    <p:extLst>
      <p:ext uri="{BB962C8B-B14F-4D97-AF65-F5344CB8AC3E}">
        <p14:creationId xmlns:p14="http://schemas.microsoft.com/office/powerpoint/2010/main" val="3287101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138" y="4800600"/>
            <a:ext cx="9157138"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3138" y="26276"/>
            <a:ext cx="8229600" cy="1143000"/>
          </a:xfrm>
        </p:spPr>
        <p:txBody>
          <a:bodyPr/>
          <a:lstStyle/>
          <a:p>
            <a:pPr algn="l" eaLnBrk="1" hangingPunct="1"/>
            <a:r>
              <a:rPr lang="en-US" sz="4000" b="1" dirty="0" smtClean="0">
                <a:solidFill>
                  <a:srgbClr val="F58466"/>
                </a:solidFill>
                <a:latin typeface="Goudy Old Style" pitchFamily="18" charset="0"/>
              </a:rPr>
              <a:t>MAT by Network</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Oct – Dec 2020</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267677"/>
            <a:ext cx="8458200" cy="5137157"/>
          </a:xfrm>
        </p:spPr>
        <p:txBody>
          <a:bodyPr/>
          <a:lstStyle/>
          <a:p>
            <a:pPr>
              <a:buClr>
                <a:srgbClr val="F58466"/>
              </a:buClr>
            </a:pPr>
            <a:endParaRPr lang="en-US"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3A795C-50BE-462B-8B70-BD2F9F6A8888}"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graphicFrame>
        <p:nvGraphicFramePr>
          <p:cNvPr id="5" name="Table 4"/>
          <p:cNvGraphicFramePr>
            <a:graphicFrameLocks noGrp="1"/>
          </p:cNvGraphicFramePr>
          <p:nvPr>
            <p:extLst/>
          </p:nvPr>
        </p:nvGraphicFramePr>
        <p:xfrm>
          <a:off x="596462" y="1237197"/>
          <a:ext cx="7620000" cy="5400000"/>
        </p:xfrm>
        <a:graphic>
          <a:graphicData uri="http://schemas.openxmlformats.org/drawingml/2006/table">
            <a:tbl>
              <a:tblPr>
                <a:tableStyleId>{5940675A-B579-460E-94D1-54222C63F5DA}</a:tableStyleId>
              </a:tblPr>
              <a:tblGrid>
                <a:gridCol w="3304245">
                  <a:extLst>
                    <a:ext uri="{9D8B030D-6E8A-4147-A177-3AD203B41FA5}">
                      <a16:colId xmlns:a16="http://schemas.microsoft.com/office/drawing/2014/main" val="337133790"/>
                    </a:ext>
                  </a:extLst>
                </a:gridCol>
                <a:gridCol w="1438585">
                  <a:extLst>
                    <a:ext uri="{9D8B030D-6E8A-4147-A177-3AD203B41FA5}">
                      <a16:colId xmlns:a16="http://schemas.microsoft.com/office/drawing/2014/main" val="3384060585"/>
                    </a:ext>
                  </a:extLst>
                </a:gridCol>
                <a:gridCol w="1438585">
                  <a:extLst>
                    <a:ext uri="{9D8B030D-6E8A-4147-A177-3AD203B41FA5}">
                      <a16:colId xmlns:a16="http://schemas.microsoft.com/office/drawing/2014/main" val="795080517"/>
                    </a:ext>
                  </a:extLst>
                </a:gridCol>
                <a:gridCol w="1438585">
                  <a:extLst>
                    <a:ext uri="{9D8B030D-6E8A-4147-A177-3AD203B41FA5}">
                      <a16:colId xmlns:a16="http://schemas.microsoft.com/office/drawing/2014/main" val="791730426"/>
                    </a:ext>
                  </a:extLst>
                </a:gridCol>
              </a:tblGrid>
              <a:tr h="450000">
                <a:tc>
                  <a:txBody>
                    <a:bodyPr/>
                    <a:lstStyle/>
                    <a:p>
                      <a:pPr algn="l" fontAlgn="b"/>
                      <a:r>
                        <a:rPr lang="en-US" sz="2600" u="none" strike="noStrike">
                          <a:effectLst/>
                        </a:rPr>
                        <a:t>Network</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l" fontAlgn="b"/>
                      <a:r>
                        <a:rPr lang="en-US" sz="2600" u="none" strike="noStrike">
                          <a:effectLst/>
                        </a:rPr>
                        <a:t>Yes</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l" fontAlgn="b"/>
                      <a:r>
                        <a:rPr lang="en-US" sz="2600" u="none" strike="noStrike">
                          <a:effectLst/>
                        </a:rPr>
                        <a:t>Total</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l" fontAlgn="b"/>
                      <a:r>
                        <a:rPr lang="en-US" sz="2600" u="none" strike="noStrike">
                          <a:effectLst/>
                        </a:rPr>
                        <a:t>%MAT</a:t>
                      </a:r>
                      <a:endParaRPr lang="en-US" sz="2600" b="0" i="0" u="none" strike="noStrike">
                        <a:solidFill>
                          <a:srgbClr val="000000"/>
                        </a:solidFill>
                        <a:effectLst/>
                        <a:latin typeface="Calibri" panose="020F0502020204030204" pitchFamily="34" charset="0"/>
                      </a:endParaRPr>
                    </a:p>
                  </a:txBody>
                  <a:tcPr marL="22499" marR="22499" marT="22499" marB="0" anchor="b"/>
                </a:tc>
                <a:extLst>
                  <a:ext uri="{0D108BD9-81ED-4DB2-BD59-A6C34878D82A}">
                    <a16:rowId xmlns:a16="http://schemas.microsoft.com/office/drawing/2014/main" val="3146242867"/>
                  </a:ext>
                </a:extLst>
              </a:tr>
              <a:tr h="450000">
                <a:tc>
                  <a:txBody>
                    <a:bodyPr/>
                    <a:lstStyle/>
                    <a:p>
                      <a:pPr algn="l" fontAlgn="b"/>
                      <a:r>
                        <a:rPr lang="en-US" sz="2600" u="none" strike="noStrike">
                          <a:effectLst/>
                        </a:rPr>
                        <a:t>Northwestern</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6</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6</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100%</a:t>
                      </a:r>
                      <a:endParaRPr lang="en-US" sz="2600" b="0" i="0" u="none" strike="noStrike">
                        <a:solidFill>
                          <a:srgbClr val="000000"/>
                        </a:solidFill>
                        <a:effectLst/>
                        <a:latin typeface="Calibri" panose="020F0502020204030204" pitchFamily="34" charset="0"/>
                      </a:endParaRPr>
                    </a:p>
                  </a:txBody>
                  <a:tcPr marL="22499" marR="22499" marT="22499" marB="0" anchor="b"/>
                </a:tc>
                <a:extLst>
                  <a:ext uri="{0D108BD9-81ED-4DB2-BD59-A6C34878D82A}">
                    <a16:rowId xmlns:a16="http://schemas.microsoft.com/office/drawing/2014/main" val="211424377"/>
                  </a:ext>
                </a:extLst>
              </a:tr>
              <a:tr h="450000">
                <a:tc>
                  <a:txBody>
                    <a:bodyPr/>
                    <a:lstStyle/>
                    <a:p>
                      <a:pPr algn="l" fontAlgn="b"/>
                      <a:r>
                        <a:rPr lang="en-US" sz="2600" u="none" strike="noStrike">
                          <a:effectLst/>
                        </a:rPr>
                        <a:t>St. Francis</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7</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7</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100%</a:t>
                      </a:r>
                      <a:endParaRPr lang="en-US" sz="2600" b="0" i="0" u="none" strike="noStrike">
                        <a:solidFill>
                          <a:srgbClr val="000000"/>
                        </a:solidFill>
                        <a:effectLst/>
                        <a:latin typeface="Calibri" panose="020F0502020204030204" pitchFamily="34" charset="0"/>
                      </a:endParaRPr>
                    </a:p>
                  </a:txBody>
                  <a:tcPr marL="22499" marR="22499" marT="22499" marB="0" anchor="b"/>
                </a:tc>
                <a:extLst>
                  <a:ext uri="{0D108BD9-81ED-4DB2-BD59-A6C34878D82A}">
                    <a16:rowId xmlns:a16="http://schemas.microsoft.com/office/drawing/2014/main" val="2724894954"/>
                  </a:ext>
                </a:extLst>
              </a:tr>
              <a:tr h="450000">
                <a:tc>
                  <a:txBody>
                    <a:bodyPr/>
                    <a:lstStyle/>
                    <a:p>
                      <a:pPr algn="l" fontAlgn="b"/>
                      <a:r>
                        <a:rPr lang="en-US" sz="2600" u="none" strike="noStrike" dirty="0">
                          <a:effectLst/>
                        </a:rPr>
                        <a:t>Rockford</a:t>
                      </a:r>
                      <a:endParaRPr lang="en-US" sz="2600" b="0" i="0" u="none" strike="noStrike" dirty="0">
                        <a:solidFill>
                          <a:srgbClr val="000000"/>
                        </a:solidFill>
                        <a:effectLst/>
                        <a:latin typeface="Calibri" panose="020F0502020204030204" pitchFamily="34" charset="0"/>
                      </a:endParaRPr>
                    </a:p>
                  </a:txBody>
                  <a:tcPr marL="22499" marR="22499" marT="22499" marB="0" anchor="b">
                    <a:noFill/>
                  </a:tcPr>
                </a:tc>
                <a:tc>
                  <a:txBody>
                    <a:bodyPr/>
                    <a:lstStyle/>
                    <a:p>
                      <a:pPr algn="r" fontAlgn="b"/>
                      <a:r>
                        <a:rPr lang="en-US" sz="2600" u="none" strike="noStrike" dirty="0">
                          <a:effectLst/>
                        </a:rPr>
                        <a:t>1</a:t>
                      </a:r>
                      <a:endParaRPr lang="en-US" sz="2600" b="0" i="0" u="none" strike="noStrike" dirty="0">
                        <a:solidFill>
                          <a:srgbClr val="000000"/>
                        </a:solidFill>
                        <a:effectLst/>
                        <a:latin typeface="Calibri" panose="020F0502020204030204" pitchFamily="34" charset="0"/>
                      </a:endParaRPr>
                    </a:p>
                  </a:txBody>
                  <a:tcPr marL="22499" marR="22499" marT="22499" marB="0" anchor="b">
                    <a:noFill/>
                  </a:tcPr>
                </a:tc>
                <a:tc>
                  <a:txBody>
                    <a:bodyPr/>
                    <a:lstStyle/>
                    <a:p>
                      <a:pPr algn="r" fontAlgn="b"/>
                      <a:r>
                        <a:rPr lang="en-US" sz="2600" u="none" strike="noStrike" dirty="0">
                          <a:effectLst/>
                        </a:rPr>
                        <a:t>1</a:t>
                      </a:r>
                      <a:endParaRPr lang="en-US" sz="2600" b="0" i="0" u="none" strike="noStrike" dirty="0">
                        <a:solidFill>
                          <a:srgbClr val="000000"/>
                        </a:solidFill>
                        <a:effectLst/>
                        <a:latin typeface="Calibri" panose="020F0502020204030204" pitchFamily="34" charset="0"/>
                      </a:endParaRPr>
                    </a:p>
                  </a:txBody>
                  <a:tcPr marL="22499" marR="22499" marT="22499" marB="0" anchor="b">
                    <a:noFill/>
                  </a:tcPr>
                </a:tc>
                <a:tc>
                  <a:txBody>
                    <a:bodyPr/>
                    <a:lstStyle/>
                    <a:p>
                      <a:pPr algn="r" fontAlgn="b"/>
                      <a:r>
                        <a:rPr lang="en-US" sz="2600" u="none" strike="noStrike" dirty="0">
                          <a:effectLst/>
                        </a:rPr>
                        <a:t>100%</a:t>
                      </a:r>
                      <a:endParaRPr lang="en-US" sz="2600" b="0" i="0" u="none" strike="noStrike" dirty="0">
                        <a:solidFill>
                          <a:srgbClr val="000000"/>
                        </a:solidFill>
                        <a:effectLst/>
                        <a:latin typeface="Calibri" panose="020F0502020204030204" pitchFamily="34" charset="0"/>
                      </a:endParaRPr>
                    </a:p>
                  </a:txBody>
                  <a:tcPr marL="22499" marR="22499" marT="22499" marB="0" anchor="b">
                    <a:noFill/>
                  </a:tcPr>
                </a:tc>
                <a:extLst>
                  <a:ext uri="{0D108BD9-81ED-4DB2-BD59-A6C34878D82A}">
                    <a16:rowId xmlns:a16="http://schemas.microsoft.com/office/drawing/2014/main" val="3124237322"/>
                  </a:ext>
                </a:extLst>
              </a:tr>
              <a:tr h="450000">
                <a:tc>
                  <a:txBody>
                    <a:bodyPr/>
                    <a:lstStyle/>
                    <a:p>
                      <a:pPr algn="l" fontAlgn="b"/>
                      <a:r>
                        <a:rPr lang="en-US" sz="2600" u="none" strike="noStrike" dirty="0">
                          <a:effectLst/>
                        </a:rPr>
                        <a:t>Cardinal </a:t>
                      </a:r>
                      <a:r>
                        <a:rPr lang="en-US" sz="2600" u="none" strike="noStrike" dirty="0" err="1">
                          <a:effectLst/>
                        </a:rPr>
                        <a:t>Glennon</a:t>
                      </a:r>
                      <a:endParaRPr lang="en-US" sz="2600" b="0" i="0" u="none" strike="noStrike" dirty="0">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38</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46</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83%</a:t>
                      </a:r>
                      <a:endParaRPr lang="en-US" sz="2600" b="0" i="0" u="none" strike="noStrike">
                        <a:solidFill>
                          <a:srgbClr val="000000"/>
                        </a:solidFill>
                        <a:effectLst/>
                        <a:latin typeface="Calibri" panose="020F0502020204030204" pitchFamily="34" charset="0"/>
                      </a:endParaRPr>
                    </a:p>
                  </a:txBody>
                  <a:tcPr marL="22499" marR="22499" marT="22499" marB="0" anchor="b"/>
                </a:tc>
                <a:extLst>
                  <a:ext uri="{0D108BD9-81ED-4DB2-BD59-A6C34878D82A}">
                    <a16:rowId xmlns:a16="http://schemas.microsoft.com/office/drawing/2014/main" val="4014977494"/>
                  </a:ext>
                </a:extLst>
              </a:tr>
              <a:tr h="450000">
                <a:tc>
                  <a:txBody>
                    <a:bodyPr/>
                    <a:lstStyle/>
                    <a:p>
                      <a:pPr algn="l" fontAlgn="b"/>
                      <a:r>
                        <a:rPr lang="en-US" sz="2600" u="none" strike="noStrike" dirty="0">
                          <a:effectLst/>
                        </a:rPr>
                        <a:t>ILPQC Q42020 Average</a:t>
                      </a:r>
                      <a:endParaRPr lang="en-US" sz="2600" b="0" i="0" u="none" strike="noStrike" dirty="0">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dirty="0">
                          <a:effectLst/>
                        </a:rPr>
                        <a:t>70</a:t>
                      </a:r>
                      <a:endParaRPr lang="en-US" sz="2600" b="0" i="0" u="none" strike="noStrike" dirty="0">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dirty="0">
                          <a:effectLst/>
                        </a:rPr>
                        <a:t>90</a:t>
                      </a:r>
                      <a:endParaRPr lang="en-US" sz="2600" b="0" i="0" u="none" strike="noStrike" dirty="0">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dirty="0">
                          <a:effectLst/>
                        </a:rPr>
                        <a:t>78%</a:t>
                      </a:r>
                      <a:endParaRPr lang="en-US" sz="2600" b="0" i="0" u="none" strike="noStrike" dirty="0">
                        <a:solidFill>
                          <a:srgbClr val="000000"/>
                        </a:solidFill>
                        <a:effectLst/>
                        <a:latin typeface="Calibri" panose="020F0502020204030204" pitchFamily="34" charset="0"/>
                      </a:endParaRPr>
                    </a:p>
                  </a:txBody>
                  <a:tcPr marL="22499" marR="22499" marT="22499" marB="0" anchor="b"/>
                </a:tc>
                <a:extLst>
                  <a:ext uri="{0D108BD9-81ED-4DB2-BD59-A6C34878D82A}">
                    <a16:rowId xmlns:a16="http://schemas.microsoft.com/office/drawing/2014/main" val="1174529636"/>
                  </a:ext>
                </a:extLst>
              </a:tr>
              <a:tr h="450000">
                <a:tc>
                  <a:txBody>
                    <a:bodyPr/>
                    <a:lstStyle/>
                    <a:p>
                      <a:pPr algn="l" fontAlgn="b"/>
                      <a:r>
                        <a:rPr lang="en-US" sz="2600" u="none" strike="noStrike">
                          <a:effectLst/>
                        </a:rPr>
                        <a:t>Rush</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3</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4</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75%</a:t>
                      </a:r>
                      <a:endParaRPr lang="en-US" sz="2600" b="0" i="0" u="none" strike="noStrike">
                        <a:solidFill>
                          <a:srgbClr val="000000"/>
                        </a:solidFill>
                        <a:effectLst/>
                        <a:latin typeface="Calibri" panose="020F0502020204030204" pitchFamily="34" charset="0"/>
                      </a:endParaRPr>
                    </a:p>
                  </a:txBody>
                  <a:tcPr marL="22499" marR="22499" marT="22499" marB="0" anchor="b"/>
                </a:tc>
                <a:extLst>
                  <a:ext uri="{0D108BD9-81ED-4DB2-BD59-A6C34878D82A}">
                    <a16:rowId xmlns:a16="http://schemas.microsoft.com/office/drawing/2014/main" val="1112278541"/>
                  </a:ext>
                </a:extLst>
              </a:tr>
              <a:tr h="450000">
                <a:tc>
                  <a:txBody>
                    <a:bodyPr/>
                    <a:lstStyle/>
                    <a:p>
                      <a:pPr algn="l" fontAlgn="b"/>
                      <a:r>
                        <a:rPr lang="en-US" sz="2600" u="none" strike="noStrike" dirty="0">
                          <a:effectLst/>
                        </a:rPr>
                        <a:t>St. John's</a:t>
                      </a:r>
                      <a:endParaRPr lang="en-US" sz="2600" b="0" i="0" u="none" strike="noStrike" dirty="0">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6</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10</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60%</a:t>
                      </a:r>
                      <a:endParaRPr lang="en-US" sz="2600" b="0" i="0" u="none" strike="noStrike">
                        <a:solidFill>
                          <a:srgbClr val="000000"/>
                        </a:solidFill>
                        <a:effectLst/>
                        <a:latin typeface="Calibri" panose="020F0502020204030204" pitchFamily="34" charset="0"/>
                      </a:endParaRPr>
                    </a:p>
                  </a:txBody>
                  <a:tcPr marL="22499" marR="22499" marT="22499" marB="0" anchor="b"/>
                </a:tc>
                <a:extLst>
                  <a:ext uri="{0D108BD9-81ED-4DB2-BD59-A6C34878D82A}">
                    <a16:rowId xmlns:a16="http://schemas.microsoft.com/office/drawing/2014/main" val="2048778705"/>
                  </a:ext>
                </a:extLst>
              </a:tr>
              <a:tr h="450000">
                <a:tc>
                  <a:txBody>
                    <a:bodyPr/>
                    <a:lstStyle/>
                    <a:p>
                      <a:pPr algn="l" fontAlgn="b"/>
                      <a:r>
                        <a:rPr lang="en-US" sz="2600" u="none" strike="noStrike" dirty="0" smtClean="0">
                          <a:effectLst/>
                        </a:rPr>
                        <a:t>U</a:t>
                      </a:r>
                      <a:r>
                        <a:rPr lang="en-US" sz="2600" u="none" strike="noStrike" baseline="0" dirty="0" smtClean="0">
                          <a:effectLst/>
                        </a:rPr>
                        <a:t> C</a:t>
                      </a:r>
                      <a:r>
                        <a:rPr lang="en-US" sz="2600" u="none" strike="noStrike" dirty="0" smtClean="0">
                          <a:effectLst/>
                        </a:rPr>
                        <a:t>hicago</a:t>
                      </a:r>
                      <a:endParaRPr lang="en-US" sz="2600" b="0" i="0" u="none" strike="noStrike" dirty="0">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3</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5</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60%</a:t>
                      </a:r>
                      <a:endParaRPr lang="en-US" sz="2600" b="0" i="0" u="none" strike="noStrike">
                        <a:solidFill>
                          <a:srgbClr val="000000"/>
                        </a:solidFill>
                        <a:effectLst/>
                        <a:latin typeface="Calibri" panose="020F0502020204030204" pitchFamily="34" charset="0"/>
                      </a:endParaRPr>
                    </a:p>
                  </a:txBody>
                  <a:tcPr marL="22499" marR="22499" marT="22499" marB="0" anchor="b"/>
                </a:tc>
                <a:extLst>
                  <a:ext uri="{0D108BD9-81ED-4DB2-BD59-A6C34878D82A}">
                    <a16:rowId xmlns:a16="http://schemas.microsoft.com/office/drawing/2014/main" val="2906913969"/>
                  </a:ext>
                </a:extLst>
              </a:tr>
              <a:tr h="450000">
                <a:tc>
                  <a:txBody>
                    <a:bodyPr/>
                    <a:lstStyle/>
                    <a:p>
                      <a:pPr algn="l" fontAlgn="b"/>
                      <a:r>
                        <a:rPr lang="en-US" sz="2600" u="none" strike="noStrike">
                          <a:effectLst/>
                        </a:rPr>
                        <a:t>UIC</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3</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5</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60%</a:t>
                      </a:r>
                      <a:endParaRPr lang="en-US" sz="2600" b="0" i="0" u="none" strike="noStrike">
                        <a:solidFill>
                          <a:srgbClr val="000000"/>
                        </a:solidFill>
                        <a:effectLst/>
                        <a:latin typeface="Calibri" panose="020F0502020204030204" pitchFamily="34" charset="0"/>
                      </a:endParaRPr>
                    </a:p>
                  </a:txBody>
                  <a:tcPr marL="22499" marR="22499" marT="22499" marB="0" anchor="b"/>
                </a:tc>
                <a:extLst>
                  <a:ext uri="{0D108BD9-81ED-4DB2-BD59-A6C34878D82A}">
                    <a16:rowId xmlns:a16="http://schemas.microsoft.com/office/drawing/2014/main" val="1798498463"/>
                  </a:ext>
                </a:extLst>
              </a:tr>
              <a:tr h="450000">
                <a:tc>
                  <a:txBody>
                    <a:bodyPr/>
                    <a:lstStyle/>
                    <a:p>
                      <a:pPr algn="l" fontAlgn="b"/>
                      <a:r>
                        <a:rPr lang="en-US" sz="2600" u="none" strike="noStrike">
                          <a:effectLst/>
                        </a:rPr>
                        <a:t>Loyola</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3</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6</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50%</a:t>
                      </a:r>
                      <a:endParaRPr lang="en-US" sz="2600" b="0" i="0" u="none" strike="noStrike">
                        <a:solidFill>
                          <a:srgbClr val="000000"/>
                        </a:solidFill>
                        <a:effectLst/>
                        <a:latin typeface="Calibri" panose="020F0502020204030204" pitchFamily="34" charset="0"/>
                      </a:endParaRPr>
                    </a:p>
                  </a:txBody>
                  <a:tcPr marL="22499" marR="22499" marT="22499" marB="0" anchor="b"/>
                </a:tc>
                <a:extLst>
                  <a:ext uri="{0D108BD9-81ED-4DB2-BD59-A6C34878D82A}">
                    <a16:rowId xmlns:a16="http://schemas.microsoft.com/office/drawing/2014/main" val="542509958"/>
                  </a:ext>
                </a:extLst>
              </a:tr>
              <a:tr h="450000">
                <a:tc>
                  <a:txBody>
                    <a:bodyPr/>
                    <a:lstStyle/>
                    <a:p>
                      <a:pPr algn="l" fontAlgn="b"/>
                      <a:r>
                        <a:rPr lang="en-US" sz="2600" u="none" strike="noStrike">
                          <a:effectLst/>
                        </a:rPr>
                        <a:t>Stroger</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NA</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a:effectLst/>
                        </a:rPr>
                        <a:t>NA</a:t>
                      </a:r>
                      <a:endParaRPr lang="en-US" sz="2600" b="0" i="0" u="none" strike="noStrike">
                        <a:solidFill>
                          <a:srgbClr val="000000"/>
                        </a:solidFill>
                        <a:effectLst/>
                        <a:latin typeface="Calibri" panose="020F0502020204030204" pitchFamily="34" charset="0"/>
                      </a:endParaRPr>
                    </a:p>
                  </a:txBody>
                  <a:tcPr marL="22499" marR="22499" marT="22499" marB="0" anchor="b"/>
                </a:tc>
                <a:tc>
                  <a:txBody>
                    <a:bodyPr/>
                    <a:lstStyle/>
                    <a:p>
                      <a:pPr algn="r" fontAlgn="b"/>
                      <a:r>
                        <a:rPr lang="en-US" sz="2600" u="none" strike="noStrike" dirty="0">
                          <a:effectLst/>
                        </a:rPr>
                        <a:t>NA</a:t>
                      </a:r>
                      <a:endParaRPr lang="en-US" sz="2600" b="0" i="0" u="none" strike="noStrike" dirty="0">
                        <a:solidFill>
                          <a:srgbClr val="000000"/>
                        </a:solidFill>
                        <a:effectLst/>
                        <a:latin typeface="Calibri" panose="020F0502020204030204" pitchFamily="34" charset="0"/>
                      </a:endParaRPr>
                    </a:p>
                  </a:txBody>
                  <a:tcPr marL="22499" marR="22499" marT="22499" marB="0" anchor="b"/>
                </a:tc>
                <a:extLst>
                  <a:ext uri="{0D108BD9-81ED-4DB2-BD59-A6C34878D82A}">
                    <a16:rowId xmlns:a16="http://schemas.microsoft.com/office/drawing/2014/main" val="4146302141"/>
                  </a:ext>
                </a:extLst>
              </a:tr>
            </a:tbl>
          </a:graphicData>
        </a:graphic>
      </p:graphicFrame>
    </p:spTree>
    <p:extLst>
      <p:ext uri="{BB962C8B-B14F-4D97-AF65-F5344CB8AC3E}">
        <p14:creationId xmlns:p14="http://schemas.microsoft.com/office/powerpoint/2010/main" val="1265682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138" y="4800600"/>
            <a:ext cx="9157138"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138" y="26276"/>
            <a:ext cx="8229600" cy="1143000"/>
          </a:xfrm>
        </p:spPr>
        <p:txBody>
          <a:bodyPr/>
          <a:lstStyle/>
          <a:p>
            <a:pPr algn="l" eaLnBrk="1" hangingPunct="1"/>
            <a:r>
              <a:rPr lang="en-US" sz="4000" b="1" dirty="0" smtClean="0">
                <a:solidFill>
                  <a:srgbClr val="F58466"/>
                </a:solidFill>
                <a:latin typeface="Goudy Old Style" pitchFamily="18" charset="0"/>
              </a:rPr>
              <a:t>RTS by Hospital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Oct – Dec 2020</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267677"/>
            <a:ext cx="8458200" cy="5137157"/>
          </a:xfrm>
        </p:spPr>
        <p:txBody>
          <a:bodyPr/>
          <a:lstStyle/>
          <a:p>
            <a:pPr>
              <a:buClr>
                <a:srgbClr val="F58466"/>
              </a:buClr>
            </a:pPr>
            <a:endParaRPr lang="en-US"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22</a:t>
            </a:fld>
            <a:endParaRPr lang="en-US" altLang="en-US"/>
          </a:p>
        </p:txBody>
      </p:sp>
      <p:pic>
        <p:nvPicPr>
          <p:cNvPr id="6" name="Picture 5"/>
          <p:cNvPicPr>
            <a:picLocks noChangeAspect="1"/>
          </p:cNvPicPr>
          <p:nvPr/>
        </p:nvPicPr>
        <p:blipFill>
          <a:blip r:embed="rId2"/>
          <a:stretch>
            <a:fillRect/>
          </a:stretch>
        </p:blipFill>
        <p:spPr>
          <a:xfrm>
            <a:off x="457200" y="1398699"/>
            <a:ext cx="8261113" cy="5006135"/>
          </a:xfrm>
          <a:prstGeom prst="rect">
            <a:avLst/>
          </a:prstGeom>
        </p:spPr>
      </p:pic>
    </p:spTree>
    <p:extLst>
      <p:ext uri="{BB962C8B-B14F-4D97-AF65-F5344CB8AC3E}">
        <p14:creationId xmlns:p14="http://schemas.microsoft.com/office/powerpoint/2010/main" val="1838963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138" y="4800600"/>
            <a:ext cx="9157138"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3138" y="26276"/>
            <a:ext cx="8229600" cy="1143000"/>
          </a:xfrm>
        </p:spPr>
        <p:txBody>
          <a:bodyPr/>
          <a:lstStyle/>
          <a:p>
            <a:pPr algn="l" eaLnBrk="1" hangingPunct="1"/>
            <a:r>
              <a:rPr lang="en-US" sz="4000" b="1" dirty="0" smtClean="0">
                <a:solidFill>
                  <a:srgbClr val="F58466"/>
                </a:solidFill>
                <a:latin typeface="Goudy Old Style" pitchFamily="18" charset="0"/>
              </a:rPr>
              <a:t>RTS by Network</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Oct – Dec 2020</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267677"/>
            <a:ext cx="8458200" cy="5137157"/>
          </a:xfrm>
        </p:spPr>
        <p:txBody>
          <a:bodyPr/>
          <a:lstStyle/>
          <a:p>
            <a:pPr>
              <a:buClr>
                <a:srgbClr val="F58466"/>
              </a:buClr>
            </a:pPr>
            <a:endParaRPr lang="en-US"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3A795C-50BE-462B-8B70-BD2F9F6A8888}"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graphicFrame>
        <p:nvGraphicFramePr>
          <p:cNvPr id="5" name="Table 4"/>
          <p:cNvGraphicFramePr>
            <a:graphicFrameLocks noGrp="1"/>
          </p:cNvGraphicFramePr>
          <p:nvPr>
            <p:extLst/>
          </p:nvPr>
        </p:nvGraphicFramePr>
        <p:xfrm>
          <a:off x="990600" y="1338146"/>
          <a:ext cx="7149661" cy="5066688"/>
        </p:xfrm>
        <a:graphic>
          <a:graphicData uri="http://schemas.openxmlformats.org/drawingml/2006/table">
            <a:tbl>
              <a:tblPr>
                <a:tableStyleId>{5940675A-B579-460E-94D1-54222C63F5DA}</a:tableStyleId>
              </a:tblPr>
              <a:tblGrid>
                <a:gridCol w="3100294">
                  <a:extLst>
                    <a:ext uri="{9D8B030D-6E8A-4147-A177-3AD203B41FA5}">
                      <a16:colId xmlns:a16="http://schemas.microsoft.com/office/drawing/2014/main" val="2816720441"/>
                    </a:ext>
                  </a:extLst>
                </a:gridCol>
                <a:gridCol w="1349789">
                  <a:extLst>
                    <a:ext uri="{9D8B030D-6E8A-4147-A177-3AD203B41FA5}">
                      <a16:colId xmlns:a16="http://schemas.microsoft.com/office/drawing/2014/main" val="1397973151"/>
                    </a:ext>
                  </a:extLst>
                </a:gridCol>
                <a:gridCol w="1349789">
                  <a:extLst>
                    <a:ext uri="{9D8B030D-6E8A-4147-A177-3AD203B41FA5}">
                      <a16:colId xmlns:a16="http://schemas.microsoft.com/office/drawing/2014/main" val="1394607902"/>
                    </a:ext>
                  </a:extLst>
                </a:gridCol>
                <a:gridCol w="1349789">
                  <a:extLst>
                    <a:ext uri="{9D8B030D-6E8A-4147-A177-3AD203B41FA5}">
                      <a16:colId xmlns:a16="http://schemas.microsoft.com/office/drawing/2014/main" val="3324897972"/>
                    </a:ext>
                  </a:extLst>
                </a:gridCol>
              </a:tblGrid>
              <a:tr h="422224">
                <a:tc>
                  <a:txBody>
                    <a:bodyPr/>
                    <a:lstStyle/>
                    <a:p>
                      <a:pPr algn="l" fontAlgn="b"/>
                      <a:r>
                        <a:rPr lang="en-US" sz="2400" u="none" strike="noStrike">
                          <a:effectLst/>
                        </a:rPr>
                        <a:t>Network</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l" fontAlgn="b"/>
                      <a:r>
                        <a:rPr lang="en-US" sz="2400" u="none" strike="noStrike">
                          <a:effectLst/>
                        </a:rPr>
                        <a:t>Yes</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l" fontAlgn="b"/>
                      <a:r>
                        <a:rPr lang="en-US" sz="2400" u="none" strike="noStrike">
                          <a:effectLst/>
                        </a:rPr>
                        <a:t>Total</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l" fontAlgn="b"/>
                      <a:r>
                        <a:rPr lang="en-US" sz="2400" u="none" strike="noStrike">
                          <a:effectLst/>
                        </a:rPr>
                        <a:t>%RTS</a:t>
                      </a:r>
                      <a:endParaRPr lang="en-US" sz="2400" b="0" i="0" u="none" strike="noStrike">
                        <a:solidFill>
                          <a:srgbClr val="000000"/>
                        </a:solidFill>
                        <a:effectLst/>
                        <a:latin typeface="Calibri" panose="020F0502020204030204" pitchFamily="34" charset="0"/>
                      </a:endParaRPr>
                    </a:p>
                  </a:txBody>
                  <a:tcPr marL="21111" marR="21111" marT="21111" marB="0" anchor="b"/>
                </a:tc>
                <a:extLst>
                  <a:ext uri="{0D108BD9-81ED-4DB2-BD59-A6C34878D82A}">
                    <a16:rowId xmlns:a16="http://schemas.microsoft.com/office/drawing/2014/main" val="3952010312"/>
                  </a:ext>
                </a:extLst>
              </a:tr>
              <a:tr h="422224">
                <a:tc>
                  <a:txBody>
                    <a:bodyPr/>
                    <a:lstStyle/>
                    <a:p>
                      <a:pPr algn="l" fontAlgn="b"/>
                      <a:r>
                        <a:rPr lang="en-US" sz="2400" u="none" strike="noStrike">
                          <a:effectLst/>
                        </a:rPr>
                        <a:t>Cardinal Glennon</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40</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52</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77%</a:t>
                      </a:r>
                      <a:endParaRPr lang="en-US" sz="2400" b="0" i="0" u="none" strike="noStrike">
                        <a:solidFill>
                          <a:srgbClr val="000000"/>
                        </a:solidFill>
                        <a:effectLst/>
                        <a:latin typeface="Calibri" panose="020F0502020204030204" pitchFamily="34" charset="0"/>
                      </a:endParaRPr>
                    </a:p>
                  </a:txBody>
                  <a:tcPr marL="21111" marR="21111" marT="21111" marB="0" anchor="b"/>
                </a:tc>
                <a:extLst>
                  <a:ext uri="{0D108BD9-81ED-4DB2-BD59-A6C34878D82A}">
                    <a16:rowId xmlns:a16="http://schemas.microsoft.com/office/drawing/2014/main" val="163246998"/>
                  </a:ext>
                </a:extLst>
              </a:tr>
              <a:tr h="422224">
                <a:tc>
                  <a:txBody>
                    <a:bodyPr/>
                    <a:lstStyle/>
                    <a:p>
                      <a:pPr algn="l" fontAlgn="b"/>
                      <a:r>
                        <a:rPr lang="en-US" sz="2400" u="none" strike="noStrike">
                          <a:effectLst/>
                        </a:rPr>
                        <a:t>Loyola</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7</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71%</a:t>
                      </a:r>
                      <a:endParaRPr lang="en-US" sz="2400" b="0" i="0" u="none" strike="noStrike">
                        <a:solidFill>
                          <a:srgbClr val="000000"/>
                        </a:solidFill>
                        <a:effectLst/>
                        <a:latin typeface="Calibri" panose="020F0502020204030204" pitchFamily="34" charset="0"/>
                      </a:endParaRPr>
                    </a:p>
                  </a:txBody>
                  <a:tcPr marL="21111" marR="21111" marT="21111" marB="0" anchor="b"/>
                </a:tc>
                <a:extLst>
                  <a:ext uri="{0D108BD9-81ED-4DB2-BD59-A6C34878D82A}">
                    <a16:rowId xmlns:a16="http://schemas.microsoft.com/office/drawing/2014/main" val="746417281"/>
                  </a:ext>
                </a:extLst>
              </a:tr>
              <a:tr h="422224">
                <a:tc>
                  <a:txBody>
                    <a:bodyPr/>
                    <a:lstStyle/>
                    <a:p>
                      <a:pPr algn="l" fontAlgn="b"/>
                      <a:r>
                        <a:rPr lang="en-US" sz="2400" u="none" strike="noStrike">
                          <a:effectLst/>
                        </a:rPr>
                        <a:t>ILPQC Q42020 Average</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78</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115</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68%</a:t>
                      </a:r>
                      <a:endParaRPr lang="en-US" sz="2400" b="0" i="0" u="none" strike="noStrike">
                        <a:solidFill>
                          <a:srgbClr val="000000"/>
                        </a:solidFill>
                        <a:effectLst/>
                        <a:latin typeface="Calibri" panose="020F0502020204030204" pitchFamily="34" charset="0"/>
                      </a:endParaRPr>
                    </a:p>
                  </a:txBody>
                  <a:tcPr marL="21111" marR="21111" marT="21111" marB="0" anchor="b"/>
                </a:tc>
                <a:extLst>
                  <a:ext uri="{0D108BD9-81ED-4DB2-BD59-A6C34878D82A}">
                    <a16:rowId xmlns:a16="http://schemas.microsoft.com/office/drawing/2014/main" val="3025905951"/>
                  </a:ext>
                </a:extLst>
              </a:tr>
              <a:tr h="422224">
                <a:tc>
                  <a:txBody>
                    <a:bodyPr/>
                    <a:lstStyle/>
                    <a:p>
                      <a:pPr algn="l" fontAlgn="b"/>
                      <a:r>
                        <a:rPr lang="en-US" sz="2400" u="none" strike="noStrike">
                          <a:effectLst/>
                        </a:rPr>
                        <a:t>Northwestern</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6</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67%</a:t>
                      </a:r>
                      <a:endParaRPr lang="en-US" sz="2400" b="0" i="0" u="none" strike="noStrike">
                        <a:solidFill>
                          <a:srgbClr val="000000"/>
                        </a:solidFill>
                        <a:effectLst/>
                        <a:latin typeface="Calibri" panose="020F0502020204030204" pitchFamily="34" charset="0"/>
                      </a:endParaRPr>
                    </a:p>
                  </a:txBody>
                  <a:tcPr marL="21111" marR="21111" marT="21111" marB="0" anchor="b"/>
                </a:tc>
                <a:extLst>
                  <a:ext uri="{0D108BD9-81ED-4DB2-BD59-A6C34878D82A}">
                    <a16:rowId xmlns:a16="http://schemas.microsoft.com/office/drawing/2014/main" val="3706398078"/>
                  </a:ext>
                </a:extLst>
              </a:tr>
              <a:tr h="422224">
                <a:tc>
                  <a:txBody>
                    <a:bodyPr/>
                    <a:lstStyle/>
                    <a:p>
                      <a:pPr algn="l" fontAlgn="b"/>
                      <a:r>
                        <a:rPr lang="en-US" sz="2400" u="none" strike="noStrike">
                          <a:effectLst/>
                        </a:rPr>
                        <a:t>St. John's </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7</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11</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64%</a:t>
                      </a:r>
                      <a:endParaRPr lang="en-US" sz="2400" b="0" i="0" u="none" strike="noStrike">
                        <a:solidFill>
                          <a:srgbClr val="000000"/>
                        </a:solidFill>
                        <a:effectLst/>
                        <a:latin typeface="Calibri" panose="020F0502020204030204" pitchFamily="34" charset="0"/>
                      </a:endParaRPr>
                    </a:p>
                  </a:txBody>
                  <a:tcPr marL="21111" marR="21111" marT="21111" marB="0" anchor="b"/>
                </a:tc>
                <a:extLst>
                  <a:ext uri="{0D108BD9-81ED-4DB2-BD59-A6C34878D82A}">
                    <a16:rowId xmlns:a16="http://schemas.microsoft.com/office/drawing/2014/main" val="1933172642"/>
                  </a:ext>
                </a:extLst>
              </a:tr>
              <a:tr h="422224">
                <a:tc>
                  <a:txBody>
                    <a:bodyPr/>
                    <a:lstStyle/>
                    <a:p>
                      <a:pPr algn="l" fontAlgn="b"/>
                      <a:r>
                        <a:rPr lang="en-US" sz="2400" u="none" strike="noStrike">
                          <a:effectLst/>
                        </a:rPr>
                        <a:t>St. Francis</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17</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59%</a:t>
                      </a:r>
                      <a:endParaRPr lang="en-US" sz="2400" b="0" i="0" u="none" strike="noStrike">
                        <a:solidFill>
                          <a:srgbClr val="000000"/>
                        </a:solidFill>
                        <a:effectLst/>
                        <a:latin typeface="Calibri" panose="020F0502020204030204" pitchFamily="34" charset="0"/>
                      </a:endParaRPr>
                    </a:p>
                  </a:txBody>
                  <a:tcPr marL="21111" marR="21111" marT="21111" marB="0" anchor="b"/>
                </a:tc>
                <a:extLst>
                  <a:ext uri="{0D108BD9-81ED-4DB2-BD59-A6C34878D82A}">
                    <a16:rowId xmlns:a16="http://schemas.microsoft.com/office/drawing/2014/main" val="1798545514"/>
                  </a:ext>
                </a:extLst>
              </a:tr>
              <a:tr h="422224">
                <a:tc>
                  <a:txBody>
                    <a:bodyPr/>
                    <a:lstStyle/>
                    <a:p>
                      <a:pPr algn="l" fontAlgn="b"/>
                      <a:r>
                        <a:rPr lang="en-US" sz="2400" u="none" strike="noStrike" dirty="0" smtClean="0">
                          <a:effectLst/>
                        </a:rPr>
                        <a:t>U</a:t>
                      </a:r>
                      <a:r>
                        <a:rPr lang="en-US" sz="2400" u="none" strike="noStrike" baseline="0" dirty="0" smtClean="0">
                          <a:effectLst/>
                        </a:rPr>
                        <a:t> C</a:t>
                      </a:r>
                      <a:r>
                        <a:rPr lang="en-US" sz="2400" u="none" strike="noStrike" dirty="0" smtClean="0">
                          <a:effectLst/>
                        </a:rPr>
                        <a:t>hicago</a:t>
                      </a:r>
                      <a:endParaRPr lang="en-US" sz="2400" b="0" i="0" u="none" strike="noStrike" dirty="0">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7</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57%</a:t>
                      </a:r>
                      <a:endParaRPr lang="en-US" sz="2400" b="0" i="0" u="none" strike="noStrike">
                        <a:solidFill>
                          <a:srgbClr val="000000"/>
                        </a:solidFill>
                        <a:effectLst/>
                        <a:latin typeface="Calibri" panose="020F0502020204030204" pitchFamily="34" charset="0"/>
                      </a:endParaRPr>
                    </a:p>
                  </a:txBody>
                  <a:tcPr marL="21111" marR="21111" marT="21111" marB="0" anchor="b"/>
                </a:tc>
                <a:extLst>
                  <a:ext uri="{0D108BD9-81ED-4DB2-BD59-A6C34878D82A}">
                    <a16:rowId xmlns:a16="http://schemas.microsoft.com/office/drawing/2014/main" val="1369525900"/>
                  </a:ext>
                </a:extLst>
              </a:tr>
              <a:tr h="422224">
                <a:tc>
                  <a:txBody>
                    <a:bodyPr/>
                    <a:lstStyle/>
                    <a:p>
                      <a:pPr algn="l" fontAlgn="b"/>
                      <a:r>
                        <a:rPr lang="en-US" sz="2400" u="none" strike="noStrike">
                          <a:effectLst/>
                        </a:rPr>
                        <a:t>Rush</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6</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50%</a:t>
                      </a:r>
                      <a:endParaRPr lang="en-US" sz="2400" b="0" i="0" u="none" strike="noStrike">
                        <a:solidFill>
                          <a:srgbClr val="000000"/>
                        </a:solidFill>
                        <a:effectLst/>
                        <a:latin typeface="Calibri" panose="020F0502020204030204" pitchFamily="34" charset="0"/>
                      </a:endParaRPr>
                    </a:p>
                  </a:txBody>
                  <a:tcPr marL="21111" marR="21111" marT="21111" marB="0" anchor="b"/>
                </a:tc>
                <a:extLst>
                  <a:ext uri="{0D108BD9-81ED-4DB2-BD59-A6C34878D82A}">
                    <a16:rowId xmlns:a16="http://schemas.microsoft.com/office/drawing/2014/main" val="352324984"/>
                  </a:ext>
                </a:extLst>
              </a:tr>
              <a:tr h="422224">
                <a:tc>
                  <a:txBody>
                    <a:bodyPr/>
                    <a:lstStyle/>
                    <a:p>
                      <a:pPr algn="l" fontAlgn="b"/>
                      <a:r>
                        <a:rPr lang="en-US" sz="2400" u="none" strike="noStrike">
                          <a:effectLst/>
                        </a:rPr>
                        <a:t>UIC</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8</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50%</a:t>
                      </a:r>
                      <a:endParaRPr lang="en-US" sz="2400" b="0" i="0" u="none" strike="noStrike">
                        <a:solidFill>
                          <a:srgbClr val="000000"/>
                        </a:solidFill>
                        <a:effectLst/>
                        <a:latin typeface="Calibri" panose="020F0502020204030204" pitchFamily="34" charset="0"/>
                      </a:endParaRPr>
                    </a:p>
                  </a:txBody>
                  <a:tcPr marL="21111" marR="21111" marT="21111" marB="0" anchor="b"/>
                </a:tc>
                <a:extLst>
                  <a:ext uri="{0D108BD9-81ED-4DB2-BD59-A6C34878D82A}">
                    <a16:rowId xmlns:a16="http://schemas.microsoft.com/office/drawing/2014/main" val="1408376448"/>
                  </a:ext>
                </a:extLst>
              </a:tr>
              <a:tr h="422224">
                <a:tc>
                  <a:txBody>
                    <a:bodyPr/>
                    <a:lstStyle/>
                    <a:p>
                      <a:pPr algn="l" fontAlgn="b"/>
                      <a:r>
                        <a:rPr lang="en-US" sz="2400" u="none" strike="noStrike" dirty="0">
                          <a:effectLst/>
                        </a:rPr>
                        <a:t>Rockford</a:t>
                      </a:r>
                      <a:endParaRPr lang="en-US" sz="2400" b="0" i="0" u="none" strike="noStrike" dirty="0">
                        <a:solidFill>
                          <a:srgbClr val="000000"/>
                        </a:solidFill>
                        <a:effectLst/>
                        <a:latin typeface="Calibri" panose="020F0502020204030204" pitchFamily="34" charset="0"/>
                      </a:endParaRPr>
                    </a:p>
                  </a:txBody>
                  <a:tcPr marL="21111" marR="21111" marT="21111" marB="0" anchor="b">
                    <a:noFill/>
                  </a:tcPr>
                </a:tc>
                <a:tc>
                  <a:txBody>
                    <a:bodyPr/>
                    <a:lstStyle/>
                    <a:p>
                      <a:pPr algn="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21111" marR="21111" marT="21111" marB="0" anchor="b">
                    <a:noFill/>
                  </a:tcPr>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21111" marR="21111" marT="21111" marB="0" anchor="b">
                    <a:noFill/>
                  </a:tcPr>
                </a:tc>
                <a:tc>
                  <a:txBody>
                    <a:bodyPr/>
                    <a:lstStyle/>
                    <a:p>
                      <a:pPr algn="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21111" marR="21111" marT="21111" marB="0" anchor="b">
                    <a:noFill/>
                  </a:tcPr>
                </a:tc>
                <a:extLst>
                  <a:ext uri="{0D108BD9-81ED-4DB2-BD59-A6C34878D82A}">
                    <a16:rowId xmlns:a16="http://schemas.microsoft.com/office/drawing/2014/main" val="509776626"/>
                  </a:ext>
                </a:extLst>
              </a:tr>
              <a:tr h="422224">
                <a:tc>
                  <a:txBody>
                    <a:bodyPr/>
                    <a:lstStyle/>
                    <a:p>
                      <a:pPr algn="l" fontAlgn="b"/>
                      <a:r>
                        <a:rPr lang="en-US" sz="2400" u="none" strike="noStrike">
                          <a:effectLst/>
                        </a:rPr>
                        <a:t>Stroger</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NA</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a:effectLst/>
                        </a:rPr>
                        <a:t>NA</a:t>
                      </a:r>
                      <a:endParaRPr lang="en-US" sz="2400" b="0" i="0" u="none" strike="noStrike">
                        <a:solidFill>
                          <a:srgbClr val="000000"/>
                        </a:solidFill>
                        <a:effectLst/>
                        <a:latin typeface="Calibri" panose="020F0502020204030204" pitchFamily="34" charset="0"/>
                      </a:endParaRPr>
                    </a:p>
                  </a:txBody>
                  <a:tcPr marL="21111" marR="21111" marT="21111" marB="0" anchor="b"/>
                </a:tc>
                <a:tc>
                  <a:txBody>
                    <a:bodyPr/>
                    <a:lstStyle/>
                    <a:p>
                      <a:pPr algn="r" fontAlgn="b"/>
                      <a:r>
                        <a:rPr lang="en-US" sz="2400" u="none" strike="noStrike" dirty="0">
                          <a:effectLst/>
                        </a:rPr>
                        <a:t>NA</a:t>
                      </a:r>
                      <a:endParaRPr lang="en-US" sz="2400" b="0" i="0" u="none" strike="noStrike" dirty="0">
                        <a:solidFill>
                          <a:srgbClr val="000000"/>
                        </a:solidFill>
                        <a:effectLst/>
                        <a:latin typeface="Calibri" panose="020F0502020204030204" pitchFamily="34" charset="0"/>
                      </a:endParaRPr>
                    </a:p>
                  </a:txBody>
                  <a:tcPr marL="21111" marR="21111" marT="21111" marB="0" anchor="b"/>
                </a:tc>
                <a:extLst>
                  <a:ext uri="{0D108BD9-81ED-4DB2-BD59-A6C34878D82A}">
                    <a16:rowId xmlns:a16="http://schemas.microsoft.com/office/drawing/2014/main" val="2346596250"/>
                  </a:ext>
                </a:extLst>
              </a:tr>
            </a:tbl>
          </a:graphicData>
        </a:graphic>
      </p:graphicFrame>
    </p:spTree>
    <p:extLst>
      <p:ext uri="{BB962C8B-B14F-4D97-AF65-F5344CB8AC3E}">
        <p14:creationId xmlns:p14="http://schemas.microsoft.com/office/powerpoint/2010/main" val="504339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138" y="4800600"/>
            <a:ext cx="9157138"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138" y="26276"/>
            <a:ext cx="8229600" cy="1143000"/>
          </a:xfrm>
        </p:spPr>
        <p:txBody>
          <a:bodyPr/>
          <a:lstStyle/>
          <a:p>
            <a:pPr algn="l" eaLnBrk="1" hangingPunct="1"/>
            <a:r>
              <a:rPr lang="en-US" sz="4000" b="1" dirty="0" err="1" smtClean="0">
                <a:solidFill>
                  <a:srgbClr val="F58466"/>
                </a:solidFill>
                <a:latin typeface="Goudy Old Style" pitchFamily="18" charset="0"/>
              </a:rPr>
              <a:t>Narcan</a:t>
            </a:r>
            <a:r>
              <a:rPr lang="en-US" sz="4000" b="1" dirty="0" smtClean="0">
                <a:solidFill>
                  <a:srgbClr val="F58466"/>
                </a:solidFill>
                <a:latin typeface="Goudy Old Style" pitchFamily="18" charset="0"/>
              </a:rPr>
              <a:t> Counseling by Hospital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Oct – Dec 2020</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267677"/>
            <a:ext cx="8458200" cy="5137157"/>
          </a:xfrm>
        </p:spPr>
        <p:txBody>
          <a:bodyPr/>
          <a:lstStyle/>
          <a:p>
            <a:pPr>
              <a:buClr>
                <a:srgbClr val="F58466"/>
              </a:buClr>
            </a:pPr>
            <a:endParaRPr lang="en-US"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24</a:t>
            </a:fld>
            <a:endParaRPr lang="en-US" altLang="en-US"/>
          </a:p>
        </p:txBody>
      </p:sp>
      <p:pic>
        <p:nvPicPr>
          <p:cNvPr id="6" name="Picture 5"/>
          <p:cNvPicPr>
            <a:picLocks noChangeAspect="1"/>
          </p:cNvPicPr>
          <p:nvPr/>
        </p:nvPicPr>
        <p:blipFill>
          <a:blip r:embed="rId2"/>
          <a:stretch>
            <a:fillRect/>
          </a:stretch>
        </p:blipFill>
        <p:spPr>
          <a:xfrm>
            <a:off x="641049" y="1502256"/>
            <a:ext cx="7848764" cy="4717609"/>
          </a:xfrm>
          <a:prstGeom prst="rect">
            <a:avLst/>
          </a:prstGeom>
        </p:spPr>
      </p:pic>
    </p:spTree>
    <p:extLst>
      <p:ext uri="{BB962C8B-B14F-4D97-AF65-F5344CB8AC3E}">
        <p14:creationId xmlns:p14="http://schemas.microsoft.com/office/powerpoint/2010/main" val="900305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138" y="4800600"/>
            <a:ext cx="9157138"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3138" y="26276"/>
            <a:ext cx="8229600" cy="1143000"/>
          </a:xfrm>
        </p:spPr>
        <p:txBody>
          <a:bodyPr/>
          <a:lstStyle/>
          <a:p>
            <a:pPr algn="l" eaLnBrk="1" hangingPunct="1"/>
            <a:r>
              <a:rPr lang="en-US" sz="4000" b="1" dirty="0" err="1" smtClean="0">
                <a:solidFill>
                  <a:srgbClr val="F58466"/>
                </a:solidFill>
                <a:latin typeface="Goudy Old Style" pitchFamily="18" charset="0"/>
              </a:rPr>
              <a:t>Narcan</a:t>
            </a:r>
            <a:r>
              <a:rPr lang="en-US" sz="4000" b="1" dirty="0" smtClean="0">
                <a:solidFill>
                  <a:srgbClr val="F58466"/>
                </a:solidFill>
                <a:latin typeface="Goudy Old Style" pitchFamily="18" charset="0"/>
              </a:rPr>
              <a:t> Counseling by Network</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Oct – Dec 2020</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267677"/>
            <a:ext cx="8458200" cy="5137157"/>
          </a:xfrm>
        </p:spPr>
        <p:txBody>
          <a:bodyPr/>
          <a:lstStyle/>
          <a:p>
            <a:pPr>
              <a:buClr>
                <a:srgbClr val="F58466"/>
              </a:buClr>
            </a:pPr>
            <a:endParaRPr lang="en-US"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3A795C-50BE-462B-8B70-BD2F9F6A8888}"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graphicFrame>
        <p:nvGraphicFramePr>
          <p:cNvPr id="5" name="Table 4"/>
          <p:cNvGraphicFramePr>
            <a:graphicFrameLocks noGrp="1"/>
          </p:cNvGraphicFramePr>
          <p:nvPr>
            <p:extLst/>
          </p:nvPr>
        </p:nvGraphicFramePr>
        <p:xfrm>
          <a:off x="1295401" y="1255746"/>
          <a:ext cx="6921061" cy="5192233"/>
        </p:xfrm>
        <a:graphic>
          <a:graphicData uri="http://schemas.openxmlformats.org/drawingml/2006/table">
            <a:tbl>
              <a:tblPr>
                <a:tableStyleId>{5940675A-B579-460E-94D1-54222C63F5DA}</a:tableStyleId>
              </a:tblPr>
              <a:tblGrid>
                <a:gridCol w="2592580">
                  <a:extLst>
                    <a:ext uri="{9D8B030D-6E8A-4147-A177-3AD203B41FA5}">
                      <a16:colId xmlns:a16="http://schemas.microsoft.com/office/drawing/2014/main" val="1010339728"/>
                    </a:ext>
                  </a:extLst>
                </a:gridCol>
                <a:gridCol w="1442827">
                  <a:extLst>
                    <a:ext uri="{9D8B030D-6E8A-4147-A177-3AD203B41FA5}">
                      <a16:colId xmlns:a16="http://schemas.microsoft.com/office/drawing/2014/main" val="3590531933"/>
                    </a:ext>
                  </a:extLst>
                </a:gridCol>
                <a:gridCol w="1442827">
                  <a:extLst>
                    <a:ext uri="{9D8B030D-6E8A-4147-A177-3AD203B41FA5}">
                      <a16:colId xmlns:a16="http://schemas.microsoft.com/office/drawing/2014/main" val="698630485"/>
                    </a:ext>
                  </a:extLst>
                </a:gridCol>
                <a:gridCol w="1442827">
                  <a:extLst>
                    <a:ext uri="{9D8B030D-6E8A-4147-A177-3AD203B41FA5}">
                      <a16:colId xmlns:a16="http://schemas.microsoft.com/office/drawing/2014/main" val="414037466"/>
                    </a:ext>
                  </a:extLst>
                </a:gridCol>
              </a:tblGrid>
              <a:tr h="405315">
                <a:tc>
                  <a:txBody>
                    <a:bodyPr/>
                    <a:lstStyle/>
                    <a:p>
                      <a:pPr algn="l" fontAlgn="b"/>
                      <a:r>
                        <a:rPr lang="en-US" sz="2300" u="none" strike="noStrike">
                          <a:effectLst/>
                        </a:rPr>
                        <a:t>Network</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l" fontAlgn="b"/>
                      <a:r>
                        <a:rPr lang="en-US" sz="2300" u="none" strike="noStrike">
                          <a:effectLst/>
                        </a:rPr>
                        <a:t>Yes</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l" fontAlgn="b"/>
                      <a:r>
                        <a:rPr lang="en-US" sz="2300" u="none" strike="noStrike">
                          <a:effectLst/>
                        </a:rPr>
                        <a:t>Total</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l" fontAlgn="b"/>
                      <a:r>
                        <a:rPr lang="en-US" sz="2300" u="none" strike="noStrike">
                          <a:effectLst/>
                        </a:rPr>
                        <a:t>%Narcan</a:t>
                      </a:r>
                      <a:endParaRPr lang="en-US" sz="2300" b="0" i="0" u="none" strike="noStrike">
                        <a:solidFill>
                          <a:srgbClr val="000000"/>
                        </a:solidFill>
                        <a:effectLst/>
                        <a:latin typeface="Calibri" panose="020F0502020204030204" pitchFamily="34" charset="0"/>
                      </a:endParaRPr>
                    </a:p>
                  </a:txBody>
                  <a:tcPr marL="20265" marR="20265" marT="20265" marB="0" anchor="b"/>
                </a:tc>
                <a:extLst>
                  <a:ext uri="{0D108BD9-81ED-4DB2-BD59-A6C34878D82A}">
                    <a16:rowId xmlns:a16="http://schemas.microsoft.com/office/drawing/2014/main" val="759290964"/>
                  </a:ext>
                </a:extLst>
              </a:tr>
              <a:tr h="405315">
                <a:tc>
                  <a:txBody>
                    <a:bodyPr/>
                    <a:lstStyle/>
                    <a:p>
                      <a:pPr algn="l" fontAlgn="b"/>
                      <a:r>
                        <a:rPr lang="en-US" sz="2300" u="none" strike="noStrike">
                          <a:effectLst/>
                        </a:rPr>
                        <a:t>Cardinal Glennon</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35</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52</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67%</a:t>
                      </a:r>
                      <a:endParaRPr lang="en-US" sz="2300" b="0" i="0" u="none" strike="noStrike">
                        <a:solidFill>
                          <a:srgbClr val="000000"/>
                        </a:solidFill>
                        <a:effectLst/>
                        <a:latin typeface="Calibri" panose="020F0502020204030204" pitchFamily="34" charset="0"/>
                      </a:endParaRPr>
                    </a:p>
                  </a:txBody>
                  <a:tcPr marL="20265" marR="20265" marT="20265" marB="0" anchor="b"/>
                </a:tc>
                <a:extLst>
                  <a:ext uri="{0D108BD9-81ED-4DB2-BD59-A6C34878D82A}">
                    <a16:rowId xmlns:a16="http://schemas.microsoft.com/office/drawing/2014/main" val="242049186"/>
                  </a:ext>
                </a:extLst>
              </a:tr>
              <a:tr h="733768">
                <a:tc>
                  <a:txBody>
                    <a:bodyPr/>
                    <a:lstStyle/>
                    <a:p>
                      <a:pPr algn="l" fontAlgn="b"/>
                      <a:r>
                        <a:rPr lang="en-US" sz="2300" u="none" strike="noStrike">
                          <a:effectLst/>
                        </a:rPr>
                        <a:t>ILPQC Q42020 Average</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51</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115</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44%</a:t>
                      </a:r>
                      <a:endParaRPr lang="en-US" sz="2300" b="0" i="0" u="none" strike="noStrike">
                        <a:solidFill>
                          <a:srgbClr val="000000"/>
                        </a:solidFill>
                        <a:effectLst/>
                        <a:latin typeface="Calibri" panose="020F0502020204030204" pitchFamily="34" charset="0"/>
                      </a:endParaRPr>
                    </a:p>
                  </a:txBody>
                  <a:tcPr marL="20265" marR="20265" marT="20265" marB="0" anchor="b"/>
                </a:tc>
                <a:extLst>
                  <a:ext uri="{0D108BD9-81ED-4DB2-BD59-A6C34878D82A}">
                    <a16:rowId xmlns:a16="http://schemas.microsoft.com/office/drawing/2014/main" val="1491461502"/>
                  </a:ext>
                </a:extLst>
              </a:tr>
              <a:tr h="405315">
                <a:tc>
                  <a:txBody>
                    <a:bodyPr/>
                    <a:lstStyle/>
                    <a:p>
                      <a:pPr algn="l" fontAlgn="b"/>
                      <a:r>
                        <a:rPr lang="en-US" sz="2300" u="none" strike="noStrike" dirty="0" smtClean="0">
                          <a:effectLst/>
                        </a:rPr>
                        <a:t>U</a:t>
                      </a:r>
                      <a:r>
                        <a:rPr lang="en-US" sz="2300" u="none" strike="noStrike" baseline="0" dirty="0" smtClean="0">
                          <a:effectLst/>
                        </a:rPr>
                        <a:t> C</a:t>
                      </a:r>
                      <a:r>
                        <a:rPr lang="en-US" sz="2300" u="none" strike="noStrike" dirty="0" smtClean="0">
                          <a:effectLst/>
                        </a:rPr>
                        <a:t>hicago</a:t>
                      </a:r>
                      <a:endParaRPr lang="en-US" sz="2300" b="0" i="0" u="none" strike="noStrike" dirty="0">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3</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7</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43%</a:t>
                      </a:r>
                      <a:endParaRPr lang="en-US" sz="2300" b="0" i="0" u="none" strike="noStrike">
                        <a:solidFill>
                          <a:srgbClr val="000000"/>
                        </a:solidFill>
                        <a:effectLst/>
                        <a:latin typeface="Calibri" panose="020F0502020204030204" pitchFamily="34" charset="0"/>
                      </a:endParaRPr>
                    </a:p>
                  </a:txBody>
                  <a:tcPr marL="20265" marR="20265" marT="20265" marB="0" anchor="b"/>
                </a:tc>
                <a:extLst>
                  <a:ext uri="{0D108BD9-81ED-4DB2-BD59-A6C34878D82A}">
                    <a16:rowId xmlns:a16="http://schemas.microsoft.com/office/drawing/2014/main" val="2520486498"/>
                  </a:ext>
                </a:extLst>
              </a:tr>
              <a:tr h="405315">
                <a:tc>
                  <a:txBody>
                    <a:bodyPr/>
                    <a:lstStyle/>
                    <a:p>
                      <a:pPr algn="l" fontAlgn="b"/>
                      <a:r>
                        <a:rPr lang="en-US" sz="2300" u="none" strike="noStrike">
                          <a:effectLst/>
                        </a:rPr>
                        <a:t>St. Francis</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6</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17</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35%</a:t>
                      </a:r>
                      <a:endParaRPr lang="en-US" sz="2300" b="0" i="0" u="none" strike="noStrike">
                        <a:solidFill>
                          <a:srgbClr val="000000"/>
                        </a:solidFill>
                        <a:effectLst/>
                        <a:latin typeface="Calibri" panose="020F0502020204030204" pitchFamily="34" charset="0"/>
                      </a:endParaRPr>
                    </a:p>
                  </a:txBody>
                  <a:tcPr marL="20265" marR="20265" marT="20265" marB="0" anchor="b"/>
                </a:tc>
                <a:extLst>
                  <a:ext uri="{0D108BD9-81ED-4DB2-BD59-A6C34878D82A}">
                    <a16:rowId xmlns:a16="http://schemas.microsoft.com/office/drawing/2014/main" val="1027041448"/>
                  </a:ext>
                </a:extLst>
              </a:tr>
              <a:tr h="405315">
                <a:tc>
                  <a:txBody>
                    <a:bodyPr/>
                    <a:lstStyle/>
                    <a:p>
                      <a:pPr algn="l" fontAlgn="b"/>
                      <a:r>
                        <a:rPr lang="en-US" sz="2300" u="none" strike="noStrike">
                          <a:effectLst/>
                        </a:rPr>
                        <a:t>Rush</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2</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6</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33%</a:t>
                      </a:r>
                      <a:endParaRPr lang="en-US" sz="2300" b="0" i="0" u="none" strike="noStrike">
                        <a:solidFill>
                          <a:srgbClr val="000000"/>
                        </a:solidFill>
                        <a:effectLst/>
                        <a:latin typeface="Calibri" panose="020F0502020204030204" pitchFamily="34" charset="0"/>
                      </a:endParaRPr>
                    </a:p>
                  </a:txBody>
                  <a:tcPr marL="20265" marR="20265" marT="20265" marB="0" anchor="b"/>
                </a:tc>
                <a:extLst>
                  <a:ext uri="{0D108BD9-81ED-4DB2-BD59-A6C34878D82A}">
                    <a16:rowId xmlns:a16="http://schemas.microsoft.com/office/drawing/2014/main" val="1725230402"/>
                  </a:ext>
                </a:extLst>
              </a:tr>
              <a:tr h="405315">
                <a:tc>
                  <a:txBody>
                    <a:bodyPr/>
                    <a:lstStyle/>
                    <a:p>
                      <a:pPr algn="l" fontAlgn="b"/>
                      <a:r>
                        <a:rPr lang="en-US" sz="2300" u="none" strike="noStrike">
                          <a:effectLst/>
                        </a:rPr>
                        <a:t>St. John's</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3</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11</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27%</a:t>
                      </a:r>
                      <a:endParaRPr lang="en-US" sz="2300" b="0" i="0" u="none" strike="noStrike">
                        <a:solidFill>
                          <a:srgbClr val="000000"/>
                        </a:solidFill>
                        <a:effectLst/>
                        <a:latin typeface="Calibri" panose="020F0502020204030204" pitchFamily="34" charset="0"/>
                      </a:endParaRPr>
                    </a:p>
                  </a:txBody>
                  <a:tcPr marL="20265" marR="20265" marT="20265" marB="0" anchor="b"/>
                </a:tc>
                <a:extLst>
                  <a:ext uri="{0D108BD9-81ED-4DB2-BD59-A6C34878D82A}">
                    <a16:rowId xmlns:a16="http://schemas.microsoft.com/office/drawing/2014/main" val="371401349"/>
                  </a:ext>
                </a:extLst>
              </a:tr>
              <a:tr h="405315">
                <a:tc>
                  <a:txBody>
                    <a:bodyPr/>
                    <a:lstStyle/>
                    <a:p>
                      <a:pPr algn="l" fontAlgn="b"/>
                      <a:r>
                        <a:rPr lang="en-US" sz="2300" u="none" strike="noStrike">
                          <a:effectLst/>
                        </a:rPr>
                        <a:t>Northwestern</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1</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7</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14%</a:t>
                      </a:r>
                      <a:endParaRPr lang="en-US" sz="2300" b="0" i="0" u="none" strike="noStrike">
                        <a:solidFill>
                          <a:srgbClr val="000000"/>
                        </a:solidFill>
                        <a:effectLst/>
                        <a:latin typeface="Calibri" panose="020F0502020204030204" pitchFamily="34" charset="0"/>
                      </a:endParaRPr>
                    </a:p>
                  </a:txBody>
                  <a:tcPr marL="20265" marR="20265" marT="20265" marB="0" anchor="b"/>
                </a:tc>
                <a:extLst>
                  <a:ext uri="{0D108BD9-81ED-4DB2-BD59-A6C34878D82A}">
                    <a16:rowId xmlns:a16="http://schemas.microsoft.com/office/drawing/2014/main" val="2849849690"/>
                  </a:ext>
                </a:extLst>
              </a:tr>
              <a:tr h="405315">
                <a:tc>
                  <a:txBody>
                    <a:bodyPr/>
                    <a:lstStyle/>
                    <a:p>
                      <a:pPr algn="l" fontAlgn="b"/>
                      <a:r>
                        <a:rPr lang="en-US" sz="2300" u="none" strike="noStrike">
                          <a:effectLst/>
                        </a:rPr>
                        <a:t>UIC</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1</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7</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14%</a:t>
                      </a:r>
                      <a:endParaRPr lang="en-US" sz="2300" b="0" i="0" u="none" strike="noStrike">
                        <a:solidFill>
                          <a:srgbClr val="000000"/>
                        </a:solidFill>
                        <a:effectLst/>
                        <a:latin typeface="Calibri" panose="020F0502020204030204" pitchFamily="34" charset="0"/>
                      </a:endParaRPr>
                    </a:p>
                  </a:txBody>
                  <a:tcPr marL="20265" marR="20265" marT="20265" marB="0" anchor="b"/>
                </a:tc>
                <a:extLst>
                  <a:ext uri="{0D108BD9-81ED-4DB2-BD59-A6C34878D82A}">
                    <a16:rowId xmlns:a16="http://schemas.microsoft.com/office/drawing/2014/main" val="3824059880"/>
                  </a:ext>
                </a:extLst>
              </a:tr>
              <a:tr h="405315">
                <a:tc>
                  <a:txBody>
                    <a:bodyPr/>
                    <a:lstStyle/>
                    <a:p>
                      <a:pPr algn="l" fontAlgn="b"/>
                      <a:r>
                        <a:rPr lang="en-US" sz="2300" u="none" strike="noStrike">
                          <a:effectLst/>
                        </a:rPr>
                        <a:t>Loyola</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0</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7</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0%</a:t>
                      </a:r>
                      <a:endParaRPr lang="en-US" sz="2300" b="0" i="0" u="none" strike="noStrike">
                        <a:solidFill>
                          <a:srgbClr val="000000"/>
                        </a:solidFill>
                        <a:effectLst/>
                        <a:latin typeface="Calibri" panose="020F0502020204030204" pitchFamily="34" charset="0"/>
                      </a:endParaRPr>
                    </a:p>
                  </a:txBody>
                  <a:tcPr marL="20265" marR="20265" marT="20265" marB="0" anchor="b"/>
                </a:tc>
                <a:extLst>
                  <a:ext uri="{0D108BD9-81ED-4DB2-BD59-A6C34878D82A}">
                    <a16:rowId xmlns:a16="http://schemas.microsoft.com/office/drawing/2014/main" val="4010541303"/>
                  </a:ext>
                </a:extLst>
              </a:tr>
              <a:tr h="405315">
                <a:tc>
                  <a:txBody>
                    <a:bodyPr/>
                    <a:lstStyle/>
                    <a:p>
                      <a:pPr algn="l" fontAlgn="b"/>
                      <a:r>
                        <a:rPr lang="en-US" sz="2300" u="none" strike="noStrike" dirty="0">
                          <a:effectLst/>
                        </a:rPr>
                        <a:t>Rockford</a:t>
                      </a:r>
                      <a:endParaRPr lang="en-US" sz="2300" b="0" i="0" u="none" strike="noStrike" dirty="0">
                        <a:solidFill>
                          <a:srgbClr val="000000"/>
                        </a:solidFill>
                        <a:effectLst/>
                        <a:latin typeface="Calibri" panose="020F0502020204030204" pitchFamily="34" charset="0"/>
                      </a:endParaRPr>
                    </a:p>
                  </a:txBody>
                  <a:tcPr marL="20265" marR="20265" marT="20265" marB="0" anchor="b">
                    <a:noFill/>
                  </a:tcPr>
                </a:tc>
                <a:tc>
                  <a:txBody>
                    <a:bodyPr/>
                    <a:lstStyle/>
                    <a:p>
                      <a:pPr algn="r" fontAlgn="b"/>
                      <a:r>
                        <a:rPr lang="en-US" sz="2300" u="none" strike="noStrike" dirty="0">
                          <a:effectLst/>
                        </a:rPr>
                        <a:t>0</a:t>
                      </a:r>
                      <a:endParaRPr lang="en-US" sz="2300" b="0" i="0" u="none" strike="noStrike" dirty="0">
                        <a:solidFill>
                          <a:srgbClr val="000000"/>
                        </a:solidFill>
                        <a:effectLst/>
                        <a:latin typeface="Calibri" panose="020F0502020204030204" pitchFamily="34" charset="0"/>
                      </a:endParaRPr>
                    </a:p>
                  </a:txBody>
                  <a:tcPr marL="20265" marR="20265" marT="20265" marB="0" anchor="b">
                    <a:noFill/>
                  </a:tcPr>
                </a:tc>
                <a:tc>
                  <a:txBody>
                    <a:bodyPr/>
                    <a:lstStyle/>
                    <a:p>
                      <a:pPr algn="r" fontAlgn="b"/>
                      <a:r>
                        <a:rPr lang="en-US" sz="2300" u="none" strike="noStrike" dirty="0">
                          <a:effectLst/>
                        </a:rPr>
                        <a:t>1</a:t>
                      </a:r>
                      <a:endParaRPr lang="en-US" sz="2300" b="0" i="0" u="none" strike="noStrike" dirty="0">
                        <a:solidFill>
                          <a:srgbClr val="000000"/>
                        </a:solidFill>
                        <a:effectLst/>
                        <a:latin typeface="Calibri" panose="020F0502020204030204" pitchFamily="34" charset="0"/>
                      </a:endParaRPr>
                    </a:p>
                  </a:txBody>
                  <a:tcPr marL="20265" marR="20265" marT="20265" marB="0" anchor="b">
                    <a:noFill/>
                  </a:tcPr>
                </a:tc>
                <a:tc>
                  <a:txBody>
                    <a:bodyPr/>
                    <a:lstStyle/>
                    <a:p>
                      <a:pPr algn="r" fontAlgn="b"/>
                      <a:r>
                        <a:rPr lang="en-US" sz="2300" u="none" strike="noStrike" dirty="0">
                          <a:effectLst/>
                        </a:rPr>
                        <a:t>0%</a:t>
                      </a:r>
                      <a:endParaRPr lang="en-US" sz="2300" b="0" i="0" u="none" strike="noStrike" dirty="0">
                        <a:solidFill>
                          <a:srgbClr val="000000"/>
                        </a:solidFill>
                        <a:effectLst/>
                        <a:latin typeface="Calibri" panose="020F0502020204030204" pitchFamily="34" charset="0"/>
                      </a:endParaRPr>
                    </a:p>
                  </a:txBody>
                  <a:tcPr marL="20265" marR="20265" marT="20265" marB="0" anchor="b">
                    <a:noFill/>
                  </a:tcPr>
                </a:tc>
                <a:extLst>
                  <a:ext uri="{0D108BD9-81ED-4DB2-BD59-A6C34878D82A}">
                    <a16:rowId xmlns:a16="http://schemas.microsoft.com/office/drawing/2014/main" val="2029197901"/>
                  </a:ext>
                </a:extLst>
              </a:tr>
              <a:tr h="405315">
                <a:tc>
                  <a:txBody>
                    <a:bodyPr/>
                    <a:lstStyle/>
                    <a:p>
                      <a:pPr algn="l" fontAlgn="b"/>
                      <a:r>
                        <a:rPr lang="en-US" sz="2300" u="none" strike="noStrike" dirty="0">
                          <a:effectLst/>
                        </a:rPr>
                        <a:t>Stroger</a:t>
                      </a:r>
                      <a:endParaRPr lang="en-US" sz="2300" b="0" i="0" u="none" strike="noStrike" dirty="0">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NA</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a:effectLst/>
                        </a:rPr>
                        <a:t>NA</a:t>
                      </a:r>
                      <a:endParaRPr lang="en-US" sz="2300" b="0" i="0" u="none" strike="noStrike">
                        <a:solidFill>
                          <a:srgbClr val="000000"/>
                        </a:solidFill>
                        <a:effectLst/>
                        <a:latin typeface="Calibri" panose="020F0502020204030204" pitchFamily="34" charset="0"/>
                      </a:endParaRPr>
                    </a:p>
                  </a:txBody>
                  <a:tcPr marL="20265" marR="20265" marT="20265" marB="0" anchor="b"/>
                </a:tc>
                <a:tc>
                  <a:txBody>
                    <a:bodyPr/>
                    <a:lstStyle/>
                    <a:p>
                      <a:pPr algn="r" fontAlgn="b"/>
                      <a:r>
                        <a:rPr lang="en-US" sz="2300" u="none" strike="noStrike" dirty="0">
                          <a:effectLst/>
                        </a:rPr>
                        <a:t>NA</a:t>
                      </a:r>
                      <a:endParaRPr lang="en-US" sz="2300" b="0" i="0" u="none" strike="noStrike" dirty="0">
                        <a:solidFill>
                          <a:srgbClr val="000000"/>
                        </a:solidFill>
                        <a:effectLst/>
                        <a:latin typeface="Calibri" panose="020F0502020204030204" pitchFamily="34" charset="0"/>
                      </a:endParaRPr>
                    </a:p>
                  </a:txBody>
                  <a:tcPr marL="20265" marR="20265" marT="20265" marB="0" anchor="b"/>
                </a:tc>
                <a:extLst>
                  <a:ext uri="{0D108BD9-81ED-4DB2-BD59-A6C34878D82A}">
                    <a16:rowId xmlns:a16="http://schemas.microsoft.com/office/drawing/2014/main" val="2734491436"/>
                  </a:ext>
                </a:extLst>
              </a:tr>
            </a:tbl>
          </a:graphicData>
        </a:graphic>
      </p:graphicFrame>
    </p:spTree>
    <p:extLst>
      <p:ext uri="{BB962C8B-B14F-4D97-AF65-F5344CB8AC3E}">
        <p14:creationId xmlns:p14="http://schemas.microsoft.com/office/powerpoint/2010/main" val="784251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138" y="4800600"/>
            <a:ext cx="9157138"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138" y="26276"/>
            <a:ext cx="8229600" cy="1143000"/>
          </a:xfrm>
        </p:spPr>
        <p:txBody>
          <a:bodyPr/>
          <a:lstStyle/>
          <a:p>
            <a:pPr algn="l" eaLnBrk="1" hangingPunct="1"/>
            <a:r>
              <a:rPr lang="en-US" sz="4000" b="1" dirty="0" smtClean="0">
                <a:solidFill>
                  <a:srgbClr val="F58466"/>
                </a:solidFill>
                <a:latin typeface="Goudy Old Style" pitchFamily="18" charset="0"/>
              </a:rPr>
              <a:t>Prenatal Screening by Hospital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Oct – Dec 2020</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267677"/>
            <a:ext cx="8458200" cy="5137157"/>
          </a:xfrm>
        </p:spPr>
        <p:txBody>
          <a:bodyPr/>
          <a:lstStyle/>
          <a:p>
            <a:pPr>
              <a:buClr>
                <a:srgbClr val="F58466"/>
              </a:buClr>
            </a:pPr>
            <a:endParaRPr lang="en-US"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26</a:t>
            </a:fld>
            <a:endParaRPr lang="en-US" altLang="en-US"/>
          </a:p>
        </p:txBody>
      </p:sp>
      <p:pic>
        <p:nvPicPr>
          <p:cNvPr id="6" name="Picture 5"/>
          <p:cNvPicPr>
            <a:picLocks noChangeAspect="1"/>
          </p:cNvPicPr>
          <p:nvPr/>
        </p:nvPicPr>
        <p:blipFill>
          <a:blip r:embed="rId2"/>
          <a:stretch>
            <a:fillRect/>
          </a:stretch>
        </p:blipFill>
        <p:spPr>
          <a:xfrm>
            <a:off x="579120" y="1574917"/>
            <a:ext cx="7972622" cy="4781453"/>
          </a:xfrm>
          <a:prstGeom prst="rect">
            <a:avLst/>
          </a:prstGeom>
        </p:spPr>
      </p:pic>
    </p:spTree>
    <p:extLst>
      <p:ext uri="{BB962C8B-B14F-4D97-AF65-F5344CB8AC3E}">
        <p14:creationId xmlns:p14="http://schemas.microsoft.com/office/powerpoint/2010/main" val="1575791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138" y="4800600"/>
            <a:ext cx="9157138"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3138" y="26276"/>
            <a:ext cx="8229600" cy="1143000"/>
          </a:xfrm>
        </p:spPr>
        <p:txBody>
          <a:bodyPr/>
          <a:lstStyle/>
          <a:p>
            <a:pPr algn="l" eaLnBrk="1" hangingPunct="1"/>
            <a:r>
              <a:rPr lang="en-US" sz="4000" b="1" dirty="0" smtClean="0">
                <a:solidFill>
                  <a:srgbClr val="F58466"/>
                </a:solidFill>
                <a:latin typeface="Goudy Old Style" pitchFamily="18" charset="0"/>
              </a:rPr>
              <a:t>Prenatal Screening by Network</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Oct – Dec 2020</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267677"/>
            <a:ext cx="8458200" cy="5137157"/>
          </a:xfrm>
        </p:spPr>
        <p:txBody>
          <a:bodyPr/>
          <a:lstStyle/>
          <a:p>
            <a:pPr>
              <a:buClr>
                <a:srgbClr val="F58466"/>
              </a:buClr>
            </a:pPr>
            <a:endParaRPr lang="en-US"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3A795C-50BE-462B-8B70-BD2F9F6A8888}"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graphicFrame>
        <p:nvGraphicFramePr>
          <p:cNvPr id="5" name="Table 4"/>
          <p:cNvGraphicFramePr>
            <a:graphicFrameLocks noGrp="1"/>
          </p:cNvGraphicFramePr>
          <p:nvPr>
            <p:extLst/>
          </p:nvPr>
        </p:nvGraphicFramePr>
        <p:xfrm>
          <a:off x="2705100" y="1672601"/>
          <a:ext cx="3962400" cy="4531998"/>
        </p:xfrm>
        <a:graphic>
          <a:graphicData uri="http://schemas.openxmlformats.org/drawingml/2006/table">
            <a:tbl>
              <a:tblPr>
                <a:tableStyleId>{5940675A-B579-460E-94D1-54222C63F5DA}</a:tableStyleId>
              </a:tblPr>
              <a:tblGrid>
                <a:gridCol w="2031244">
                  <a:extLst>
                    <a:ext uri="{9D8B030D-6E8A-4147-A177-3AD203B41FA5}">
                      <a16:colId xmlns:a16="http://schemas.microsoft.com/office/drawing/2014/main" val="3503621950"/>
                    </a:ext>
                  </a:extLst>
                </a:gridCol>
                <a:gridCol w="1931156">
                  <a:extLst>
                    <a:ext uri="{9D8B030D-6E8A-4147-A177-3AD203B41FA5}">
                      <a16:colId xmlns:a16="http://schemas.microsoft.com/office/drawing/2014/main" val="1271591890"/>
                    </a:ext>
                  </a:extLst>
                </a:gridCol>
              </a:tblGrid>
              <a:tr h="353786">
                <a:tc>
                  <a:txBody>
                    <a:bodyPr/>
                    <a:lstStyle/>
                    <a:p>
                      <a:pPr algn="l" fontAlgn="b"/>
                      <a:r>
                        <a:rPr lang="en-US" sz="2000" u="none" strike="noStrike">
                          <a:effectLst/>
                        </a:rPr>
                        <a:t>Network</a:t>
                      </a:r>
                      <a:endParaRPr lang="en-US" sz="2000" b="0" i="0" u="none" strike="noStrike">
                        <a:solidFill>
                          <a:srgbClr val="000000"/>
                        </a:solidFill>
                        <a:effectLst/>
                        <a:latin typeface="Calibri" panose="020F0502020204030204" pitchFamily="34" charset="0"/>
                      </a:endParaRPr>
                    </a:p>
                  </a:txBody>
                  <a:tcPr marL="17689" marR="17689" marT="17689" marB="0" anchor="b"/>
                </a:tc>
                <a:tc>
                  <a:txBody>
                    <a:bodyPr/>
                    <a:lstStyle/>
                    <a:p>
                      <a:pPr algn="l" fontAlgn="b"/>
                      <a:r>
                        <a:rPr lang="en-US" sz="2000" u="none" strike="noStrike">
                          <a:effectLst/>
                        </a:rPr>
                        <a:t>%PNC Screening</a:t>
                      </a:r>
                      <a:endParaRPr lang="en-US" sz="2000" b="0" i="0" u="none" strike="noStrike">
                        <a:solidFill>
                          <a:srgbClr val="000000"/>
                        </a:solidFill>
                        <a:effectLst/>
                        <a:latin typeface="Calibri" panose="020F0502020204030204" pitchFamily="34" charset="0"/>
                      </a:endParaRPr>
                    </a:p>
                  </a:txBody>
                  <a:tcPr marL="17689" marR="17689" marT="17689" marB="0" anchor="b"/>
                </a:tc>
                <a:extLst>
                  <a:ext uri="{0D108BD9-81ED-4DB2-BD59-A6C34878D82A}">
                    <a16:rowId xmlns:a16="http://schemas.microsoft.com/office/drawing/2014/main" val="1667108506"/>
                  </a:ext>
                </a:extLst>
              </a:tr>
              <a:tr h="353786">
                <a:tc>
                  <a:txBody>
                    <a:bodyPr/>
                    <a:lstStyle/>
                    <a:p>
                      <a:pPr algn="l" fontAlgn="b"/>
                      <a:r>
                        <a:rPr lang="en-US" sz="2000" u="none" strike="noStrike">
                          <a:effectLst/>
                        </a:rPr>
                        <a:t>UIC</a:t>
                      </a:r>
                      <a:endParaRPr lang="en-US" sz="2000" b="0" i="0" u="none" strike="noStrike">
                        <a:solidFill>
                          <a:srgbClr val="000000"/>
                        </a:solidFill>
                        <a:effectLst/>
                        <a:latin typeface="Calibri" panose="020F0502020204030204" pitchFamily="34" charset="0"/>
                      </a:endParaRPr>
                    </a:p>
                  </a:txBody>
                  <a:tcPr marL="17689" marR="17689" marT="17689" marB="0" anchor="b"/>
                </a:tc>
                <a:tc>
                  <a:txBody>
                    <a:bodyPr/>
                    <a:lstStyle/>
                    <a:p>
                      <a:pPr algn="r" fontAlgn="b"/>
                      <a:r>
                        <a:rPr lang="en-US" sz="2000" u="none" strike="noStrike">
                          <a:effectLst/>
                        </a:rPr>
                        <a:t>77%</a:t>
                      </a:r>
                      <a:endParaRPr lang="en-US" sz="2000" b="0" i="0" u="none" strike="noStrike">
                        <a:solidFill>
                          <a:srgbClr val="000000"/>
                        </a:solidFill>
                        <a:effectLst/>
                        <a:latin typeface="Calibri" panose="020F0502020204030204" pitchFamily="34" charset="0"/>
                      </a:endParaRPr>
                    </a:p>
                  </a:txBody>
                  <a:tcPr marL="17689" marR="17689" marT="17689" marB="0" anchor="b"/>
                </a:tc>
                <a:extLst>
                  <a:ext uri="{0D108BD9-81ED-4DB2-BD59-A6C34878D82A}">
                    <a16:rowId xmlns:a16="http://schemas.microsoft.com/office/drawing/2014/main" val="900469330"/>
                  </a:ext>
                </a:extLst>
              </a:tr>
              <a:tr h="353786">
                <a:tc>
                  <a:txBody>
                    <a:bodyPr/>
                    <a:lstStyle/>
                    <a:p>
                      <a:pPr algn="l" fontAlgn="b"/>
                      <a:r>
                        <a:rPr lang="en-US" sz="2000" u="none" strike="noStrike">
                          <a:effectLst/>
                        </a:rPr>
                        <a:t>Rush</a:t>
                      </a:r>
                      <a:endParaRPr lang="en-US" sz="2000" b="0" i="0" u="none" strike="noStrike">
                        <a:solidFill>
                          <a:srgbClr val="000000"/>
                        </a:solidFill>
                        <a:effectLst/>
                        <a:latin typeface="Calibri" panose="020F0502020204030204" pitchFamily="34" charset="0"/>
                      </a:endParaRPr>
                    </a:p>
                  </a:txBody>
                  <a:tcPr marL="17689" marR="17689" marT="17689" marB="0" anchor="b"/>
                </a:tc>
                <a:tc>
                  <a:txBody>
                    <a:bodyPr/>
                    <a:lstStyle/>
                    <a:p>
                      <a:pPr algn="r" fontAlgn="b"/>
                      <a:r>
                        <a:rPr lang="en-US" sz="2000" u="none" strike="noStrike">
                          <a:effectLst/>
                        </a:rPr>
                        <a:t>62%</a:t>
                      </a:r>
                      <a:endParaRPr lang="en-US" sz="2000" b="0" i="0" u="none" strike="noStrike">
                        <a:solidFill>
                          <a:srgbClr val="000000"/>
                        </a:solidFill>
                        <a:effectLst/>
                        <a:latin typeface="Calibri" panose="020F0502020204030204" pitchFamily="34" charset="0"/>
                      </a:endParaRPr>
                    </a:p>
                  </a:txBody>
                  <a:tcPr marL="17689" marR="17689" marT="17689" marB="0" anchor="b"/>
                </a:tc>
                <a:extLst>
                  <a:ext uri="{0D108BD9-81ED-4DB2-BD59-A6C34878D82A}">
                    <a16:rowId xmlns:a16="http://schemas.microsoft.com/office/drawing/2014/main" val="919833075"/>
                  </a:ext>
                </a:extLst>
              </a:tr>
              <a:tr h="353786">
                <a:tc>
                  <a:txBody>
                    <a:bodyPr/>
                    <a:lstStyle/>
                    <a:p>
                      <a:pPr algn="l" fontAlgn="b"/>
                      <a:r>
                        <a:rPr lang="en-US" sz="2000" u="none" strike="noStrike">
                          <a:effectLst/>
                        </a:rPr>
                        <a:t>St. Francis</a:t>
                      </a:r>
                      <a:endParaRPr lang="en-US" sz="2000" b="0" i="0" u="none" strike="noStrike">
                        <a:solidFill>
                          <a:srgbClr val="000000"/>
                        </a:solidFill>
                        <a:effectLst/>
                        <a:latin typeface="Calibri" panose="020F0502020204030204" pitchFamily="34" charset="0"/>
                      </a:endParaRPr>
                    </a:p>
                  </a:txBody>
                  <a:tcPr marL="17689" marR="17689" marT="17689" marB="0" anchor="b"/>
                </a:tc>
                <a:tc>
                  <a:txBody>
                    <a:bodyPr/>
                    <a:lstStyle/>
                    <a:p>
                      <a:pPr algn="r" fontAlgn="b"/>
                      <a:r>
                        <a:rPr lang="en-US" sz="2000" u="none" strike="noStrike">
                          <a:effectLst/>
                        </a:rPr>
                        <a:t>59%</a:t>
                      </a:r>
                      <a:endParaRPr lang="en-US" sz="2000" b="0" i="0" u="none" strike="noStrike">
                        <a:solidFill>
                          <a:srgbClr val="000000"/>
                        </a:solidFill>
                        <a:effectLst/>
                        <a:latin typeface="Calibri" panose="020F0502020204030204" pitchFamily="34" charset="0"/>
                      </a:endParaRPr>
                    </a:p>
                  </a:txBody>
                  <a:tcPr marL="17689" marR="17689" marT="17689" marB="0" anchor="b"/>
                </a:tc>
                <a:extLst>
                  <a:ext uri="{0D108BD9-81ED-4DB2-BD59-A6C34878D82A}">
                    <a16:rowId xmlns:a16="http://schemas.microsoft.com/office/drawing/2014/main" val="2707020375"/>
                  </a:ext>
                </a:extLst>
              </a:tr>
              <a:tr h="353786">
                <a:tc>
                  <a:txBody>
                    <a:bodyPr/>
                    <a:lstStyle/>
                    <a:p>
                      <a:pPr algn="l" fontAlgn="b"/>
                      <a:r>
                        <a:rPr lang="en-US" sz="2000" u="none" strike="noStrike">
                          <a:effectLst/>
                        </a:rPr>
                        <a:t>Loyola</a:t>
                      </a:r>
                      <a:endParaRPr lang="en-US" sz="2000" b="0" i="0" u="none" strike="noStrike">
                        <a:solidFill>
                          <a:srgbClr val="000000"/>
                        </a:solidFill>
                        <a:effectLst/>
                        <a:latin typeface="Calibri" panose="020F0502020204030204" pitchFamily="34" charset="0"/>
                      </a:endParaRPr>
                    </a:p>
                  </a:txBody>
                  <a:tcPr marL="17689" marR="17689" marT="17689" marB="0" anchor="b"/>
                </a:tc>
                <a:tc>
                  <a:txBody>
                    <a:bodyPr/>
                    <a:lstStyle/>
                    <a:p>
                      <a:pPr algn="r" fontAlgn="b"/>
                      <a:r>
                        <a:rPr lang="en-US" sz="2000" u="none" strike="noStrike">
                          <a:effectLst/>
                        </a:rPr>
                        <a:t>51%</a:t>
                      </a:r>
                      <a:endParaRPr lang="en-US" sz="2000" b="0" i="0" u="none" strike="noStrike">
                        <a:solidFill>
                          <a:srgbClr val="000000"/>
                        </a:solidFill>
                        <a:effectLst/>
                        <a:latin typeface="Calibri" panose="020F0502020204030204" pitchFamily="34" charset="0"/>
                      </a:endParaRPr>
                    </a:p>
                  </a:txBody>
                  <a:tcPr marL="17689" marR="17689" marT="17689" marB="0" anchor="b"/>
                </a:tc>
                <a:extLst>
                  <a:ext uri="{0D108BD9-81ED-4DB2-BD59-A6C34878D82A}">
                    <a16:rowId xmlns:a16="http://schemas.microsoft.com/office/drawing/2014/main" val="2306957881"/>
                  </a:ext>
                </a:extLst>
              </a:tr>
              <a:tr h="353786">
                <a:tc>
                  <a:txBody>
                    <a:bodyPr/>
                    <a:lstStyle/>
                    <a:p>
                      <a:pPr algn="l" fontAlgn="b"/>
                      <a:r>
                        <a:rPr lang="en-US" sz="2000" u="none" strike="noStrike" dirty="0" smtClean="0">
                          <a:effectLst/>
                        </a:rPr>
                        <a:t>U</a:t>
                      </a:r>
                      <a:r>
                        <a:rPr lang="en-US" sz="2000" u="none" strike="noStrike" baseline="0" dirty="0" smtClean="0">
                          <a:effectLst/>
                        </a:rPr>
                        <a:t> C</a:t>
                      </a:r>
                      <a:r>
                        <a:rPr lang="en-US" sz="2000" u="none" strike="noStrike" dirty="0" smtClean="0">
                          <a:effectLst/>
                        </a:rPr>
                        <a:t>hicago</a:t>
                      </a:r>
                      <a:endParaRPr lang="en-US" sz="2000" b="0" i="0" u="none" strike="noStrike" dirty="0">
                        <a:solidFill>
                          <a:srgbClr val="000000"/>
                        </a:solidFill>
                        <a:effectLst/>
                        <a:latin typeface="Calibri" panose="020F0502020204030204" pitchFamily="34" charset="0"/>
                      </a:endParaRPr>
                    </a:p>
                  </a:txBody>
                  <a:tcPr marL="17689" marR="17689" marT="17689" marB="0" anchor="b"/>
                </a:tc>
                <a:tc>
                  <a:txBody>
                    <a:bodyPr/>
                    <a:lstStyle/>
                    <a:p>
                      <a:pPr algn="r" fontAlgn="b"/>
                      <a:r>
                        <a:rPr lang="en-US" sz="2000" u="none" strike="noStrike">
                          <a:effectLst/>
                        </a:rPr>
                        <a:t>49%</a:t>
                      </a:r>
                      <a:endParaRPr lang="en-US" sz="2000" b="0" i="0" u="none" strike="noStrike">
                        <a:solidFill>
                          <a:srgbClr val="000000"/>
                        </a:solidFill>
                        <a:effectLst/>
                        <a:latin typeface="Calibri" panose="020F0502020204030204" pitchFamily="34" charset="0"/>
                      </a:endParaRPr>
                    </a:p>
                  </a:txBody>
                  <a:tcPr marL="17689" marR="17689" marT="17689" marB="0" anchor="b"/>
                </a:tc>
                <a:extLst>
                  <a:ext uri="{0D108BD9-81ED-4DB2-BD59-A6C34878D82A}">
                    <a16:rowId xmlns:a16="http://schemas.microsoft.com/office/drawing/2014/main" val="3458088182"/>
                  </a:ext>
                </a:extLst>
              </a:tr>
              <a:tr h="640352">
                <a:tc>
                  <a:txBody>
                    <a:bodyPr/>
                    <a:lstStyle/>
                    <a:p>
                      <a:pPr algn="l" fontAlgn="b"/>
                      <a:r>
                        <a:rPr lang="en-US" sz="2000" u="none" strike="noStrike" dirty="0">
                          <a:effectLst/>
                        </a:rPr>
                        <a:t>ILPQC Q42020 Average</a:t>
                      </a:r>
                      <a:endParaRPr lang="en-US" sz="2000" b="0" i="0" u="none" strike="noStrike" dirty="0">
                        <a:solidFill>
                          <a:srgbClr val="000000"/>
                        </a:solidFill>
                        <a:effectLst/>
                        <a:latin typeface="Calibri" panose="020F0502020204030204" pitchFamily="34" charset="0"/>
                      </a:endParaRPr>
                    </a:p>
                  </a:txBody>
                  <a:tcPr marL="17689" marR="17689" marT="17689" marB="0" anchor="b"/>
                </a:tc>
                <a:tc>
                  <a:txBody>
                    <a:bodyPr/>
                    <a:lstStyle/>
                    <a:p>
                      <a:pPr algn="r" fontAlgn="b"/>
                      <a:r>
                        <a:rPr lang="en-US" sz="2000" u="none" strike="noStrike">
                          <a:effectLst/>
                        </a:rPr>
                        <a:t>44%</a:t>
                      </a:r>
                      <a:endParaRPr lang="en-US" sz="2000" b="0" i="0" u="none" strike="noStrike">
                        <a:solidFill>
                          <a:srgbClr val="000000"/>
                        </a:solidFill>
                        <a:effectLst/>
                        <a:latin typeface="Calibri" panose="020F0502020204030204" pitchFamily="34" charset="0"/>
                      </a:endParaRPr>
                    </a:p>
                  </a:txBody>
                  <a:tcPr marL="17689" marR="17689" marT="17689" marB="0" anchor="b"/>
                </a:tc>
                <a:extLst>
                  <a:ext uri="{0D108BD9-81ED-4DB2-BD59-A6C34878D82A}">
                    <a16:rowId xmlns:a16="http://schemas.microsoft.com/office/drawing/2014/main" val="2413641374"/>
                  </a:ext>
                </a:extLst>
              </a:tr>
              <a:tr h="353786">
                <a:tc>
                  <a:txBody>
                    <a:bodyPr/>
                    <a:lstStyle/>
                    <a:p>
                      <a:pPr algn="l" fontAlgn="b"/>
                      <a:r>
                        <a:rPr lang="en-US" sz="2000" u="none" strike="noStrike">
                          <a:effectLst/>
                        </a:rPr>
                        <a:t>Northwestern</a:t>
                      </a:r>
                      <a:endParaRPr lang="en-US" sz="2000" b="0" i="0" u="none" strike="noStrike">
                        <a:solidFill>
                          <a:srgbClr val="000000"/>
                        </a:solidFill>
                        <a:effectLst/>
                        <a:latin typeface="Calibri" panose="020F0502020204030204" pitchFamily="34" charset="0"/>
                      </a:endParaRPr>
                    </a:p>
                  </a:txBody>
                  <a:tcPr marL="17689" marR="17689" marT="17689" marB="0" anchor="b"/>
                </a:tc>
                <a:tc>
                  <a:txBody>
                    <a:bodyPr/>
                    <a:lstStyle/>
                    <a:p>
                      <a:pPr algn="r" fontAlgn="b"/>
                      <a:r>
                        <a:rPr lang="en-US" sz="2000" u="none" strike="noStrike">
                          <a:effectLst/>
                        </a:rPr>
                        <a:t>42%</a:t>
                      </a:r>
                      <a:endParaRPr lang="en-US" sz="2000" b="0" i="0" u="none" strike="noStrike">
                        <a:solidFill>
                          <a:srgbClr val="000000"/>
                        </a:solidFill>
                        <a:effectLst/>
                        <a:latin typeface="Calibri" panose="020F0502020204030204" pitchFamily="34" charset="0"/>
                      </a:endParaRPr>
                    </a:p>
                  </a:txBody>
                  <a:tcPr marL="17689" marR="17689" marT="17689" marB="0" anchor="b"/>
                </a:tc>
                <a:extLst>
                  <a:ext uri="{0D108BD9-81ED-4DB2-BD59-A6C34878D82A}">
                    <a16:rowId xmlns:a16="http://schemas.microsoft.com/office/drawing/2014/main" val="3402206782"/>
                  </a:ext>
                </a:extLst>
              </a:tr>
              <a:tr h="353786">
                <a:tc>
                  <a:txBody>
                    <a:bodyPr/>
                    <a:lstStyle/>
                    <a:p>
                      <a:pPr algn="l" fontAlgn="b"/>
                      <a:r>
                        <a:rPr lang="en-US" sz="2000" u="none" strike="noStrike">
                          <a:effectLst/>
                        </a:rPr>
                        <a:t>Cardinal Glennon</a:t>
                      </a:r>
                      <a:endParaRPr lang="en-US" sz="2000" b="0" i="0" u="none" strike="noStrike">
                        <a:solidFill>
                          <a:srgbClr val="000000"/>
                        </a:solidFill>
                        <a:effectLst/>
                        <a:latin typeface="Calibri" panose="020F0502020204030204" pitchFamily="34" charset="0"/>
                      </a:endParaRPr>
                    </a:p>
                  </a:txBody>
                  <a:tcPr marL="17689" marR="17689" marT="17689" marB="0" anchor="b"/>
                </a:tc>
                <a:tc>
                  <a:txBody>
                    <a:bodyPr/>
                    <a:lstStyle/>
                    <a:p>
                      <a:pPr algn="r" fontAlgn="b"/>
                      <a:r>
                        <a:rPr lang="en-US" sz="2000" u="none" strike="noStrike">
                          <a:effectLst/>
                        </a:rPr>
                        <a:t>33%</a:t>
                      </a:r>
                      <a:endParaRPr lang="en-US" sz="2000" b="0" i="0" u="none" strike="noStrike">
                        <a:solidFill>
                          <a:srgbClr val="000000"/>
                        </a:solidFill>
                        <a:effectLst/>
                        <a:latin typeface="Calibri" panose="020F0502020204030204" pitchFamily="34" charset="0"/>
                      </a:endParaRPr>
                    </a:p>
                  </a:txBody>
                  <a:tcPr marL="17689" marR="17689" marT="17689" marB="0" anchor="b"/>
                </a:tc>
                <a:extLst>
                  <a:ext uri="{0D108BD9-81ED-4DB2-BD59-A6C34878D82A}">
                    <a16:rowId xmlns:a16="http://schemas.microsoft.com/office/drawing/2014/main" val="2920374601"/>
                  </a:ext>
                </a:extLst>
              </a:tr>
              <a:tr h="353786">
                <a:tc>
                  <a:txBody>
                    <a:bodyPr/>
                    <a:lstStyle/>
                    <a:p>
                      <a:pPr algn="l" fontAlgn="b"/>
                      <a:r>
                        <a:rPr lang="en-US" sz="2000" u="none" strike="noStrike">
                          <a:effectLst/>
                        </a:rPr>
                        <a:t>Stroger</a:t>
                      </a:r>
                      <a:endParaRPr lang="en-US" sz="2000" b="0" i="0" u="none" strike="noStrike">
                        <a:solidFill>
                          <a:srgbClr val="000000"/>
                        </a:solidFill>
                        <a:effectLst/>
                        <a:latin typeface="Calibri" panose="020F0502020204030204" pitchFamily="34" charset="0"/>
                      </a:endParaRPr>
                    </a:p>
                  </a:txBody>
                  <a:tcPr marL="17689" marR="17689" marT="17689" marB="0" anchor="b"/>
                </a:tc>
                <a:tc>
                  <a:txBody>
                    <a:bodyPr/>
                    <a:lstStyle/>
                    <a:p>
                      <a:pPr algn="r" fontAlgn="b"/>
                      <a:r>
                        <a:rPr lang="en-US" sz="2000" u="none" strike="noStrike">
                          <a:effectLst/>
                        </a:rPr>
                        <a:t>33%</a:t>
                      </a:r>
                      <a:endParaRPr lang="en-US" sz="2000" b="0" i="0" u="none" strike="noStrike">
                        <a:solidFill>
                          <a:srgbClr val="000000"/>
                        </a:solidFill>
                        <a:effectLst/>
                        <a:latin typeface="Calibri" panose="020F0502020204030204" pitchFamily="34" charset="0"/>
                      </a:endParaRPr>
                    </a:p>
                  </a:txBody>
                  <a:tcPr marL="17689" marR="17689" marT="17689" marB="0" anchor="b"/>
                </a:tc>
                <a:extLst>
                  <a:ext uri="{0D108BD9-81ED-4DB2-BD59-A6C34878D82A}">
                    <a16:rowId xmlns:a16="http://schemas.microsoft.com/office/drawing/2014/main" val="3019355267"/>
                  </a:ext>
                </a:extLst>
              </a:tr>
              <a:tr h="353786">
                <a:tc>
                  <a:txBody>
                    <a:bodyPr/>
                    <a:lstStyle/>
                    <a:p>
                      <a:pPr algn="l" fontAlgn="b"/>
                      <a:r>
                        <a:rPr lang="en-US" sz="2000" u="none" strike="noStrike" dirty="0">
                          <a:effectLst/>
                        </a:rPr>
                        <a:t>Rockford</a:t>
                      </a:r>
                      <a:endParaRPr lang="en-US" sz="2000" b="0" i="0" u="none" strike="noStrike" dirty="0">
                        <a:solidFill>
                          <a:srgbClr val="000000"/>
                        </a:solidFill>
                        <a:effectLst/>
                        <a:latin typeface="Calibri" panose="020F0502020204030204" pitchFamily="34" charset="0"/>
                      </a:endParaRPr>
                    </a:p>
                  </a:txBody>
                  <a:tcPr marL="17689" marR="17689" marT="17689" marB="0" anchor="b">
                    <a:noFill/>
                  </a:tcPr>
                </a:tc>
                <a:tc>
                  <a:txBody>
                    <a:bodyPr/>
                    <a:lstStyle/>
                    <a:p>
                      <a:pPr algn="r" fontAlgn="b"/>
                      <a:r>
                        <a:rPr lang="en-US" sz="2000" u="none" strike="noStrike" dirty="0">
                          <a:effectLst/>
                        </a:rPr>
                        <a:t>24%</a:t>
                      </a:r>
                      <a:endParaRPr lang="en-US" sz="2000" b="0" i="0" u="none" strike="noStrike" dirty="0">
                        <a:solidFill>
                          <a:srgbClr val="000000"/>
                        </a:solidFill>
                        <a:effectLst/>
                        <a:latin typeface="Calibri" panose="020F0502020204030204" pitchFamily="34" charset="0"/>
                      </a:endParaRPr>
                    </a:p>
                  </a:txBody>
                  <a:tcPr marL="17689" marR="17689" marT="17689" marB="0" anchor="b">
                    <a:noFill/>
                  </a:tcPr>
                </a:tc>
                <a:extLst>
                  <a:ext uri="{0D108BD9-81ED-4DB2-BD59-A6C34878D82A}">
                    <a16:rowId xmlns:a16="http://schemas.microsoft.com/office/drawing/2014/main" val="489764876"/>
                  </a:ext>
                </a:extLst>
              </a:tr>
              <a:tr h="353786">
                <a:tc>
                  <a:txBody>
                    <a:bodyPr/>
                    <a:lstStyle/>
                    <a:p>
                      <a:pPr algn="l" fontAlgn="b"/>
                      <a:r>
                        <a:rPr lang="en-US" sz="2000" u="none" strike="noStrike">
                          <a:effectLst/>
                        </a:rPr>
                        <a:t>St. John's</a:t>
                      </a:r>
                      <a:endParaRPr lang="en-US" sz="2000" b="0" i="0" u="none" strike="noStrike">
                        <a:solidFill>
                          <a:srgbClr val="000000"/>
                        </a:solidFill>
                        <a:effectLst/>
                        <a:latin typeface="Calibri" panose="020F0502020204030204" pitchFamily="34" charset="0"/>
                      </a:endParaRPr>
                    </a:p>
                  </a:txBody>
                  <a:tcPr marL="17689" marR="17689" marT="17689" marB="0" anchor="b"/>
                </a:tc>
                <a:tc>
                  <a:txBody>
                    <a:bodyPr/>
                    <a:lstStyle/>
                    <a:p>
                      <a:pPr algn="r" fontAlgn="b"/>
                      <a:r>
                        <a:rPr lang="en-US" sz="2000" u="none" strike="noStrike" dirty="0">
                          <a:effectLst/>
                        </a:rPr>
                        <a:t>13%</a:t>
                      </a:r>
                      <a:endParaRPr lang="en-US" sz="2000" b="0" i="0" u="none" strike="noStrike" dirty="0">
                        <a:solidFill>
                          <a:srgbClr val="000000"/>
                        </a:solidFill>
                        <a:effectLst/>
                        <a:latin typeface="Calibri" panose="020F0502020204030204" pitchFamily="34" charset="0"/>
                      </a:endParaRPr>
                    </a:p>
                  </a:txBody>
                  <a:tcPr marL="17689" marR="17689" marT="17689" marB="0" anchor="b"/>
                </a:tc>
                <a:extLst>
                  <a:ext uri="{0D108BD9-81ED-4DB2-BD59-A6C34878D82A}">
                    <a16:rowId xmlns:a16="http://schemas.microsoft.com/office/drawing/2014/main" val="541600799"/>
                  </a:ext>
                </a:extLst>
              </a:tr>
            </a:tbl>
          </a:graphicData>
        </a:graphic>
      </p:graphicFrame>
    </p:spTree>
    <p:extLst>
      <p:ext uri="{BB962C8B-B14F-4D97-AF65-F5344CB8AC3E}">
        <p14:creationId xmlns:p14="http://schemas.microsoft.com/office/powerpoint/2010/main" val="2078596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Teams patients with OUD </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data submission status</a:t>
            </a:r>
          </a:p>
        </p:txBody>
      </p:sp>
      <p:graphicFrame>
        <p:nvGraphicFramePr>
          <p:cNvPr id="5" name="Content Placeholder 4"/>
          <p:cNvGraphicFramePr>
            <a:graphicFrameLocks noGrp="1"/>
          </p:cNvGraphicFramePr>
          <p:nvPr>
            <p:ph idx="1"/>
          </p:nvPr>
        </p:nvGraphicFramePr>
        <p:xfrm>
          <a:off x="685799" y="1676400"/>
          <a:ext cx="8001001" cy="3962400"/>
        </p:xfrm>
        <a:graphic>
          <a:graphicData uri="http://schemas.openxmlformats.org/drawingml/2006/table">
            <a:tbl>
              <a:tblPr/>
              <a:tblGrid>
                <a:gridCol w="720645">
                  <a:extLst>
                    <a:ext uri="{9D8B030D-6E8A-4147-A177-3AD203B41FA5}">
                      <a16:colId xmlns:a16="http://schemas.microsoft.com/office/drawing/2014/main" val="4221004225"/>
                    </a:ext>
                  </a:extLst>
                </a:gridCol>
                <a:gridCol w="1201074">
                  <a:extLst>
                    <a:ext uri="{9D8B030D-6E8A-4147-A177-3AD203B41FA5}">
                      <a16:colId xmlns:a16="http://schemas.microsoft.com/office/drawing/2014/main" val="3362372412"/>
                    </a:ext>
                  </a:extLst>
                </a:gridCol>
                <a:gridCol w="2088021">
                  <a:extLst>
                    <a:ext uri="{9D8B030D-6E8A-4147-A177-3AD203B41FA5}">
                      <a16:colId xmlns:a16="http://schemas.microsoft.com/office/drawing/2014/main" val="3575346090"/>
                    </a:ext>
                  </a:extLst>
                </a:gridCol>
                <a:gridCol w="2032587">
                  <a:extLst>
                    <a:ext uri="{9D8B030D-6E8A-4147-A177-3AD203B41FA5}">
                      <a16:colId xmlns:a16="http://schemas.microsoft.com/office/drawing/2014/main" val="2360463409"/>
                    </a:ext>
                  </a:extLst>
                </a:gridCol>
                <a:gridCol w="1958674">
                  <a:extLst>
                    <a:ext uri="{9D8B030D-6E8A-4147-A177-3AD203B41FA5}">
                      <a16:colId xmlns:a16="http://schemas.microsoft.com/office/drawing/2014/main" val="4158009556"/>
                    </a:ext>
                  </a:extLst>
                </a:gridCol>
              </a:tblGrid>
              <a:tr h="264160">
                <a:tc>
                  <a:txBody>
                    <a:bodyPr/>
                    <a:lstStyle/>
                    <a:p>
                      <a:pPr algn="l" fontAlgn="b"/>
                      <a:r>
                        <a:rPr lang="en-US" sz="1400" b="1" i="0" u="sng" strike="noStrike" dirty="0">
                          <a:solidFill>
                            <a:srgbClr val="000000"/>
                          </a:solidFill>
                          <a:effectLst/>
                          <a:latin typeface="+mn-lt"/>
                        </a:rPr>
                        <a:t>Month</a:t>
                      </a:r>
                    </a:p>
                  </a:txBody>
                  <a:tcPr marL="7620" marR="7620" marT="7620" marB="0" anchor="b">
                    <a:lnL>
                      <a:noFill/>
                    </a:lnL>
                    <a:lnR>
                      <a:noFill/>
                    </a:lnR>
                    <a:lnT>
                      <a:noFill/>
                    </a:lnT>
                    <a:lnB>
                      <a:noFill/>
                    </a:lnB>
                  </a:tcPr>
                </a:tc>
                <a:tc>
                  <a:txBody>
                    <a:bodyPr/>
                    <a:lstStyle/>
                    <a:p>
                      <a:pPr algn="l" fontAlgn="b"/>
                      <a:r>
                        <a:rPr lang="en-US" sz="1400" b="1" i="0" u="sng" strike="noStrike" dirty="0">
                          <a:solidFill>
                            <a:srgbClr val="000000"/>
                          </a:solidFill>
                          <a:effectLst/>
                          <a:latin typeface="+mn-lt"/>
                        </a:rPr>
                        <a:t>Total Patients</a:t>
                      </a:r>
                    </a:p>
                  </a:txBody>
                  <a:tcPr marL="7620" marR="7620" marT="7620" marB="0" anchor="b">
                    <a:lnL>
                      <a:noFill/>
                    </a:lnL>
                    <a:lnR>
                      <a:noFill/>
                    </a:lnR>
                    <a:lnT>
                      <a:noFill/>
                    </a:lnT>
                    <a:lnB>
                      <a:noFill/>
                    </a:lnB>
                  </a:tcPr>
                </a:tc>
                <a:tc>
                  <a:txBody>
                    <a:bodyPr/>
                    <a:lstStyle/>
                    <a:p>
                      <a:pPr algn="l" fontAlgn="b"/>
                      <a:r>
                        <a:rPr lang="en-US" sz="1400" b="1" i="0" u="sng" strike="noStrike" dirty="0">
                          <a:solidFill>
                            <a:srgbClr val="000000"/>
                          </a:solidFill>
                          <a:effectLst/>
                          <a:latin typeface="+mn-lt"/>
                        </a:rPr>
                        <a:t>Teams with Patients</a:t>
                      </a:r>
                    </a:p>
                  </a:txBody>
                  <a:tcPr marL="7620" marR="7620" marT="7620" marB="0" anchor="b">
                    <a:lnL>
                      <a:noFill/>
                    </a:lnL>
                    <a:lnR>
                      <a:noFill/>
                    </a:lnR>
                    <a:lnT>
                      <a:noFill/>
                    </a:lnT>
                    <a:lnB>
                      <a:noFill/>
                    </a:lnB>
                  </a:tcPr>
                </a:tc>
                <a:tc>
                  <a:txBody>
                    <a:bodyPr/>
                    <a:lstStyle/>
                    <a:p>
                      <a:pPr algn="l" fontAlgn="b"/>
                      <a:r>
                        <a:rPr lang="en-US" sz="1400" b="1" i="0" u="sng" strike="noStrike">
                          <a:solidFill>
                            <a:srgbClr val="000000"/>
                          </a:solidFill>
                          <a:effectLst/>
                          <a:latin typeface="+mn-lt"/>
                        </a:rPr>
                        <a:t>Teams without Patients</a:t>
                      </a:r>
                    </a:p>
                  </a:txBody>
                  <a:tcPr marL="7620" marR="7620" marT="7620" marB="0" anchor="b">
                    <a:lnL>
                      <a:noFill/>
                    </a:lnL>
                    <a:lnR>
                      <a:noFill/>
                    </a:lnR>
                    <a:lnT>
                      <a:noFill/>
                    </a:lnT>
                    <a:lnB>
                      <a:noFill/>
                    </a:lnB>
                  </a:tcPr>
                </a:tc>
                <a:tc>
                  <a:txBody>
                    <a:bodyPr/>
                    <a:lstStyle/>
                    <a:p>
                      <a:pPr algn="l" fontAlgn="b"/>
                      <a:r>
                        <a:rPr lang="en-US" sz="1400" b="1" i="0" u="sng" strike="noStrike" dirty="0">
                          <a:solidFill>
                            <a:srgbClr val="000000"/>
                          </a:solidFill>
                          <a:effectLst/>
                          <a:latin typeface="+mn-lt"/>
                        </a:rPr>
                        <a:t>Total Teams Reporting</a:t>
                      </a:r>
                    </a:p>
                  </a:txBody>
                  <a:tcPr marL="7620" marR="7620" marT="7620" marB="0" anchor="b">
                    <a:lnL>
                      <a:noFill/>
                    </a:lnL>
                    <a:lnR>
                      <a:noFill/>
                    </a:lnR>
                    <a:lnT>
                      <a:noFill/>
                    </a:lnT>
                    <a:lnB>
                      <a:noFill/>
                    </a:lnB>
                  </a:tcPr>
                </a:tc>
                <a:extLst>
                  <a:ext uri="{0D108BD9-81ED-4DB2-BD59-A6C34878D82A}">
                    <a16:rowId xmlns:a16="http://schemas.microsoft.com/office/drawing/2014/main" val="4221884166"/>
                  </a:ext>
                </a:extLst>
              </a:tr>
              <a:tr h="264160">
                <a:tc>
                  <a:txBody>
                    <a:bodyPr/>
                    <a:lstStyle/>
                    <a:p>
                      <a:pPr algn="ctr" fontAlgn="b"/>
                      <a:r>
                        <a:rPr lang="en-US" sz="1600" b="0" i="0" u="none" strike="noStrike" dirty="0">
                          <a:solidFill>
                            <a:srgbClr val="000000"/>
                          </a:solidFill>
                          <a:effectLst/>
                          <a:latin typeface="+mn-lt"/>
                        </a:rPr>
                        <a:t>Jan-20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74</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34</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35</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69</a:t>
                      </a:r>
                    </a:p>
                  </a:txBody>
                  <a:tcPr marL="7620" marR="7620" marT="7620" marB="0" anchor="b">
                    <a:lnL>
                      <a:noFill/>
                    </a:lnL>
                    <a:lnR>
                      <a:noFill/>
                    </a:lnR>
                    <a:lnT>
                      <a:noFill/>
                    </a:lnT>
                    <a:lnB>
                      <a:noFill/>
                    </a:lnB>
                  </a:tcPr>
                </a:tc>
                <a:extLst>
                  <a:ext uri="{0D108BD9-81ED-4DB2-BD59-A6C34878D82A}">
                    <a16:rowId xmlns:a16="http://schemas.microsoft.com/office/drawing/2014/main" val="3038922875"/>
                  </a:ext>
                </a:extLst>
              </a:tr>
              <a:tr h="264160">
                <a:tc>
                  <a:txBody>
                    <a:bodyPr/>
                    <a:lstStyle/>
                    <a:p>
                      <a:pPr algn="ctr" fontAlgn="b"/>
                      <a:r>
                        <a:rPr lang="en-US" sz="1600" b="0" i="0" u="none" strike="noStrike">
                          <a:solidFill>
                            <a:srgbClr val="000000"/>
                          </a:solidFill>
                          <a:effectLst/>
                          <a:latin typeface="+mn-lt"/>
                        </a:rPr>
                        <a:t>Feb-20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78</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30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38</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68</a:t>
                      </a:r>
                    </a:p>
                  </a:txBody>
                  <a:tcPr marL="7620" marR="7620" marT="7620" marB="0" anchor="b">
                    <a:lnL>
                      <a:noFill/>
                    </a:lnL>
                    <a:lnR>
                      <a:noFill/>
                    </a:lnR>
                    <a:lnT>
                      <a:noFill/>
                    </a:lnT>
                    <a:lnB>
                      <a:noFill/>
                    </a:lnB>
                  </a:tcPr>
                </a:tc>
                <a:extLst>
                  <a:ext uri="{0D108BD9-81ED-4DB2-BD59-A6C34878D82A}">
                    <a16:rowId xmlns:a16="http://schemas.microsoft.com/office/drawing/2014/main" val="2158209738"/>
                  </a:ext>
                </a:extLst>
              </a:tr>
              <a:tr h="264160">
                <a:tc>
                  <a:txBody>
                    <a:bodyPr/>
                    <a:lstStyle/>
                    <a:p>
                      <a:pPr algn="ctr" fontAlgn="b"/>
                      <a:r>
                        <a:rPr lang="en-US" sz="1600" b="0" i="0" u="none" strike="noStrike">
                          <a:solidFill>
                            <a:srgbClr val="000000"/>
                          </a:solidFill>
                          <a:effectLst/>
                          <a:latin typeface="+mn-lt"/>
                        </a:rPr>
                        <a:t>Mar-20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62</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31</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39</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70</a:t>
                      </a:r>
                    </a:p>
                  </a:txBody>
                  <a:tcPr marL="7620" marR="7620" marT="7620" marB="0" anchor="b">
                    <a:lnL>
                      <a:noFill/>
                    </a:lnL>
                    <a:lnR>
                      <a:noFill/>
                    </a:lnR>
                    <a:lnT>
                      <a:noFill/>
                    </a:lnT>
                    <a:lnB>
                      <a:noFill/>
                    </a:lnB>
                  </a:tcPr>
                </a:tc>
                <a:extLst>
                  <a:ext uri="{0D108BD9-81ED-4DB2-BD59-A6C34878D82A}">
                    <a16:rowId xmlns:a16="http://schemas.microsoft.com/office/drawing/2014/main" val="771322732"/>
                  </a:ext>
                </a:extLst>
              </a:tr>
              <a:tr h="264160">
                <a:tc>
                  <a:txBody>
                    <a:bodyPr/>
                    <a:lstStyle/>
                    <a:p>
                      <a:pPr algn="ctr" fontAlgn="b"/>
                      <a:r>
                        <a:rPr lang="en-US" sz="1600" b="0" i="0" u="none" strike="noStrike">
                          <a:solidFill>
                            <a:srgbClr val="000000"/>
                          </a:solidFill>
                          <a:effectLst/>
                          <a:latin typeface="+mn-lt"/>
                        </a:rPr>
                        <a:t>Apr-20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52</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25</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42</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67</a:t>
                      </a:r>
                    </a:p>
                  </a:txBody>
                  <a:tcPr marL="7620" marR="7620" marT="7620" marB="0" anchor="b">
                    <a:lnL>
                      <a:noFill/>
                    </a:lnL>
                    <a:lnR>
                      <a:noFill/>
                    </a:lnR>
                    <a:lnT>
                      <a:noFill/>
                    </a:lnT>
                    <a:lnB>
                      <a:noFill/>
                    </a:lnB>
                  </a:tcPr>
                </a:tc>
                <a:extLst>
                  <a:ext uri="{0D108BD9-81ED-4DB2-BD59-A6C34878D82A}">
                    <a16:rowId xmlns:a16="http://schemas.microsoft.com/office/drawing/2014/main" val="3693845729"/>
                  </a:ext>
                </a:extLst>
              </a:tr>
              <a:tr h="264160">
                <a:tc>
                  <a:txBody>
                    <a:bodyPr/>
                    <a:lstStyle/>
                    <a:p>
                      <a:pPr algn="ctr" fontAlgn="b"/>
                      <a:r>
                        <a:rPr lang="en-US" sz="1600" b="0" i="0" u="none" strike="noStrike">
                          <a:solidFill>
                            <a:srgbClr val="000000"/>
                          </a:solidFill>
                          <a:effectLst/>
                          <a:latin typeface="+mn-lt"/>
                        </a:rPr>
                        <a:t>May-20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48</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29</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36</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65</a:t>
                      </a:r>
                    </a:p>
                  </a:txBody>
                  <a:tcPr marL="7620" marR="7620" marT="7620" marB="0" anchor="b">
                    <a:lnL>
                      <a:noFill/>
                    </a:lnL>
                    <a:lnR>
                      <a:noFill/>
                    </a:lnR>
                    <a:lnT>
                      <a:noFill/>
                    </a:lnT>
                    <a:lnB>
                      <a:noFill/>
                    </a:lnB>
                  </a:tcPr>
                </a:tc>
                <a:extLst>
                  <a:ext uri="{0D108BD9-81ED-4DB2-BD59-A6C34878D82A}">
                    <a16:rowId xmlns:a16="http://schemas.microsoft.com/office/drawing/2014/main" val="1242498372"/>
                  </a:ext>
                </a:extLst>
              </a:tr>
              <a:tr h="264160">
                <a:tc>
                  <a:txBody>
                    <a:bodyPr/>
                    <a:lstStyle/>
                    <a:p>
                      <a:pPr algn="ctr" fontAlgn="b"/>
                      <a:r>
                        <a:rPr lang="en-US" sz="1600" b="0" i="0" u="none" strike="noStrike">
                          <a:solidFill>
                            <a:srgbClr val="000000"/>
                          </a:solidFill>
                          <a:effectLst/>
                          <a:latin typeface="+mn-lt"/>
                        </a:rPr>
                        <a:t>Jun-20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50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26</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37</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63</a:t>
                      </a:r>
                    </a:p>
                  </a:txBody>
                  <a:tcPr marL="7620" marR="7620" marT="7620" marB="0" anchor="b">
                    <a:lnL>
                      <a:noFill/>
                    </a:lnL>
                    <a:lnR>
                      <a:noFill/>
                    </a:lnR>
                    <a:lnT>
                      <a:noFill/>
                    </a:lnT>
                    <a:lnB>
                      <a:noFill/>
                    </a:lnB>
                  </a:tcPr>
                </a:tc>
                <a:extLst>
                  <a:ext uri="{0D108BD9-81ED-4DB2-BD59-A6C34878D82A}">
                    <a16:rowId xmlns:a16="http://schemas.microsoft.com/office/drawing/2014/main" val="3293005021"/>
                  </a:ext>
                </a:extLst>
              </a:tr>
              <a:tr h="264160">
                <a:tc>
                  <a:txBody>
                    <a:bodyPr/>
                    <a:lstStyle/>
                    <a:p>
                      <a:pPr algn="ctr" fontAlgn="b"/>
                      <a:r>
                        <a:rPr lang="en-US" sz="1600" b="0" i="0" u="none" strike="noStrike">
                          <a:solidFill>
                            <a:srgbClr val="000000"/>
                          </a:solidFill>
                          <a:effectLst/>
                          <a:latin typeface="+mn-lt"/>
                        </a:rPr>
                        <a:t>Jul-20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53</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27</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36</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63</a:t>
                      </a:r>
                    </a:p>
                  </a:txBody>
                  <a:tcPr marL="7620" marR="7620" marT="7620" marB="0" anchor="b">
                    <a:lnL>
                      <a:noFill/>
                    </a:lnL>
                    <a:lnR>
                      <a:noFill/>
                    </a:lnR>
                    <a:lnT>
                      <a:noFill/>
                    </a:lnT>
                    <a:lnB>
                      <a:noFill/>
                    </a:lnB>
                  </a:tcPr>
                </a:tc>
                <a:extLst>
                  <a:ext uri="{0D108BD9-81ED-4DB2-BD59-A6C34878D82A}">
                    <a16:rowId xmlns:a16="http://schemas.microsoft.com/office/drawing/2014/main" val="2267700440"/>
                  </a:ext>
                </a:extLst>
              </a:tr>
              <a:tr h="264160">
                <a:tc>
                  <a:txBody>
                    <a:bodyPr/>
                    <a:lstStyle/>
                    <a:p>
                      <a:pPr algn="ctr" fontAlgn="b"/>
                      <a:r>
                        <a:rPr lang="en-US" sz="1600" b="0" i="0" u="none" strike="noStrike">
                          <a:solidFill>
                            <a:srgbClr val="000000"/>
                          </a:solidFill>
                          <a:effectLst/>
                          <a:latin typeface="+mn-lt"/>
                        </a:rPr>
                        <a:t>Aug-20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65</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30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31</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61</a:t>
                      </a:r>
                    </a:p>
                  </a:txBody>
                  <a:tcPr marL="7620" marR="7620" marT="7620" marB="0" anchor="b">
                    <a:lnL>
                      <a:noFill/>
                    </a:lnL>
                    <a:lnR>
                      <a:noFill/>
                    </a:lnR>
                    <a:lnT>
                      <a:noFill/>
                    </a:lnT>
                    <a:lnB>
                      <a:noFill/>
                    </a:lnB>
                  </a:tcPr>
                </a:tc>
                <a:extLst>
                  <a:ext uri="{0D108BD9-81ED-4DB2-BD59-A6C34878D82A}">
                    <a16:rowId xmlns:a16="http://schemas.microsoft.com/office/drawing/2014/main" val="479011274"/>
                  </a:ext>
                </a:extLst>
              </a:tr>
              <a:tr h="264160">
                <a:tc>
                  <a:txBody>
                    <a:bodyPr/>
                    <a:lstStyle/>
                    <a:p>
                      <a:pPr algn="ctr" fontAlgn="b"/>
                      <a:r>
                        <a:rPr lang="en-US" sz="1600" b="0" i="0" u="none" strike="noStrike">
                          <a:solidFill>
                            <a:srgbClr val="000000"/>
                          </a:solidFill>
                          <a:effectLst/>
                          <a:latin typeface="+mn-lt"/>
                        </a:rPr>
                        <a:t>Sep-20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54</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24</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37</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61</a:t>
                      </a:r>
                    </a:p>
                  </a:txBody>
                  <a:tcPr marL="7620" marR="7620" marT="7620" marB="0" anchor="b">
                    <a:lnL>
                      <a:noFill/>
                    </a:lnL>
                    <a:lnR>
                      <a:noFill/>
                    </a:lnR>
                    <a:lnT>
                      <a:noFill/>
                    </a:lnT>
                    <a:lnB>
                      <a:noFill/>
                    </a:lnB>
                  </a:tcPr>
                </a:tc>
                <a:extLst>
                  <a:ext uri="{0D108BD9-81ED-4DB2-BD59-A6C34878D82A}">
                    <a16:rowId xmlns:a16="http://schemas.microsoft.com/office/drawing/2014/main" val="2554233418"/>
                  </a:ext>
                </a:extLst>
              </a:tr>
              <a:tr h="264160">
                <a:tc>
                  <a:txBody>
                    <a:bodyPr/>
                    <a:lstStyle/>
                    <a:p>
                      <a:pPr algn="ctr" fontAlgn="b"/>
                      <a:r>
                        <a:rPr lang="en-US" sz="1600" b="0" i="0" u="none" strike="noStrike">
                          <a:solidFill>
                            <a:srgbClr val="000000"/>
                          </a:solidFill>
                          <a:effectLst/>
                          <a:latin typeface="+mn-lt"/>
                        </a:rPr>
                        <a:t>Oct-20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44</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23</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36</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59</a:t>
                      </a:r>
                    </a:p>
                  </a:txBody>
                  <a:tcPr marL="7620" marR="7620" marT="7620" marB="0" anchor="b">
                    <a:lnL>
                      <a:noFill/>
                    </a:lnL>
                    <a:lnR>
                      <a:noFill/>
                    </a:lnR>
                    <a:lnT>
                      <a:noFill/>
                    </a:lnT>
                    <a:lnB>
                      <a:noFill/>
                    </a:lnB>
                  </a:tcPr>
                </a:tc>
                <a:extLst>
                  <a:ext uri="{0D108BD9-81ED-4DB2-BD59-A6C34878D82A}">
                    <a16:rowId xmlns:a16="http://schemas.microsoft.com/office/drawing/2014/main" val="3381176453"/>
                  </a:ext>
                </a:extLst>
              </a:tr>
              <a:tr h="264160">
                <a:tc>
                  <a:txBody>
                    <a:bodyPr/>
                    <a:lstStyle/>
                    <a:p>
                      <a:pPr algn="ctr" fontAlgn="b"/>
                      <a:r>
                        <a:rPr lang="en-US" sz="1600" b="0" i="0" u="none" strike="noStrike">
                          <a:solidFill>
                            <a:srgbClr val="000000"/>
                          </a:solidFill>
                          <a:effectLst/>
                          <a:latin typeface="+mn-lt"/>
                        </a:rPr>
                        <a:t>Nov-20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30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14</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36</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50</a:t>
                      </a:r>
                    </a:p>
                  </a:txBody>
                  <a:tcPr marL="7620" marR="7620" marT="7620" marB="0" anchor="b">
                    <a:lnL>
                      <a:noFill/>
                    </a:lnL>
                    <a:lnR>
                      <a:noFill/>
                    </a:lnR>
                    <a:lnT>
                      <a:noFill/>
                    </a:lnT>
                    <a:lnB>
                      <a:noFill/>
                    </a:lnB>
                  </a:tcPr>
                </a:tc>
                <a:extLst>
                  <a:ext uri="{0D108BD9-81ED-4DB2-BD59-A6C34878D82A}">
                    <a16:rowId xmlns:a16="http://schemas.microsoft.com/office/drawing/2014/main" val="2283284178"/>
                  </a:ext>
                </a:extLst>
              </a:tr>
              <a:tr h="264160">
                <a:tc>
                  <a:txBody>
                    <a:bodyPr/>
                    <a:lstStyle/>
                    <a:p>
                      <a:pPr algn="ctr" fontAlgn="b"/>
                      <a:r>
                        <a:rPr lang="en-US" sz="1600" b="0" i="0" u="none" strike="noStrike">
                          <a:solidFill>
                            <a:srgbClr val="000000"/>
                          </a:solidFill>
                          <a:effectLst/>
                          <a:latin typeface="+mn-lt"/>
                        </a:rPr>
                        <a:t>Dec-20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44</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22</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32</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54</a:t>
                      </a:r>
                    </a:p>
                  </a:txBody>
                  <a:tcPr marL="7620" marR="7620" marT="7620" marB="0" anchor="b">
                    <a:lnL>
                      <a:noFill/>
                    </a:lnL>
                    <a:lnR>
                      <a:noFill/>
                    </a:lnR>
                    <a:lnT>
                      <a:noFill/>
                    </a:lnT>
                    <a:lnB>
                      <a:noFill/>
                    </a:lnB>
                  </a:tcPr>
                </a:tc>
                <a:extLst>
                  <a:ext uri="{0D108BD9-81ED-4DB2-BD59-A6C34878D82A}">
                    <a16:rowId xmlns:a16="http://schemas.microsoft.com/office/drawing/2014/main" val="720944888"/>
                  </a:ext>
                </a:extLst>
              </a:tr>
              <a:tr h="264160">
                <a:tc>
                  <a:txBody>
                    <a:bodyPr/>
                    <a:lstStyle/>
                    <a:p>
                      <a:pPr algn="ctr" fontAlgn="b"/>
                      <a:r>
                        <a:rPr lang="en-US" sz="1600" b="0" i="0" u="none" strike="noStrike">
                          <a:solidFill>
                            <a:srgbClr val="000000"/>
                          </a:solidFill>
                          <a:effectLst/>
                          <a:latin typeface="+mn-lt"/>
                        </a:rPr>
                        <a:t>Jan-21</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45</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15</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23</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38</a:t>
                      </a:r>
                    </a:p>
                  </a:txBody>
                  <a:tcPr marL="7620" marR="7620" marT="7620" marB="0" anchor="b">
                    <a:lnL>
                      <a:noFill/>
                    </a:lnL>
                    <a:lnR>
                      <a:noFill/>
                    </a:lnR>
                    <a:lnT>
                      <a:noFill/>
                    </a:lnT>
                    <a:lnB>
                      <a:noFill/>
                    </a:lnB>
                  </a:tcPr>
                </a:tc>
                <a:extLst>
                  <a:ext uri="{0D108BD9-81ED-4DB2-BD59-A6C34878D82A}">
                    <a16:rowId xmlns:a16="http://schemas.microsoft.com/office/drawing/2014/main" val="331501597"/>
                  </a:ext>
                </a:extLst>
              </a:tr>
              <a:tr h="264160">
                <a:tc>
                  <a:txBody>
                    <a:bodyPr/>
                    <a:lstStyle/>
                    <a:p>
                      <a:pPr algn="ctr" fontAlgn="b"/>
                      <a:r>
                        <a:rPr lang="en-US" sz="1600" b="0" i="0" u="none" strike="noStrike">
                          <a:solidFill>
                            <a:srgbClr val="000000"/>
                          </a:solidFill>
                          <a:effectLst/>
                          <a:latin typeface="+mn-lt"/>
                        </a:rPr>
                        <a:t>Feb-21</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19</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8</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mn-lt"/>
                        </a:rPr>
                        <a:t>8</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mn-lt"/>
                        </a:rPr>
                        <a:t>16</a:t>
                      </a:r>
                    </a:p>
                  </a:txBody>
                  <a:tcPr marL="7620" marR="7620" marT="7620" marB="0" anchor="b">
                    <a:lnL>
                      <a:noFill/>
                    </a:lnL>
                    <a:lnR>
                      <a:noFill/>
                    </a:lnR>
                    <a:lnT>
                      <a:noFill/>
                    </a:lnT>
                    <a:lnB>
                      <a:noFill/>
                    </a:lnB>
                  </a:tcPr>
                </a:tc>
                <a:extLst>
                  <a:ext uri="{0D108BD9-81ED-4DB2-BD59-A6C34878D82A}">
                    <a16:rowId xmlns:a16="http://schemas.microsoft.com/office/drawing/2014/main" val="3013348344"/>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058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58466"/>
                </a:solidFill>
                <a:latin typeface="Goudy Old Style" pitchFamily="18" charset="0"/>
              </a:rPr>
              <a:t>MNO-OB: </a:t>
            </a:r>
            <a:r>
              <a:rPr lang="en-US" dirty="0" smtClean="0">
                <a:solidFill>
                  <a:srgbClr val="F58466"/>
                </a:solidFill>
                <a:latin typeface="Goudy Old Style" pitchFamily="18" charset="0"/>
              </a:rPr>
              <a:t>Teams Sharing sustainability </a:t>
            </a:r>
            <a:r>
              <a:rPr lang="en-US" dirty="0">
                <a:solidFill>
                  <a:srgbClr val="F58466"/>
                </a:solidFill>
                <a:latin typeface="Goudy Old Style" pitchFamily="18" charset="0"/>
              </a:rPr>
              <a:t>plans</a:t>
            </a:r>
            <a:br>
              <a:rPr lang="en-US" dirty="0">
                <a:solidFill>
                  <a:srgbClr val="F58466"/>
                </a:solidFill>
                <a:latin typeface="Goudy Old Style" pitchFamily="18" charset="0"/>
              </a:rPr>
            </a:br>
            <a:endParaRPr lang="en-US" dirty="0">
              <a:solidFill>
                <a:srgbClr val="F58466"/>
              </a:solidFill>
              <a:latin typeface="Goudy Old Style" pitchFamily="18" charset="0"/>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29</a:t>
            </a:fld>
            <a:endParaRPr lang="en-US" altLang="en-US" dirty="0"/>
          </a:p>
        </p:txBody>
      </p:sp>
    </p:spTree>
    <p:extLst>
      <p:ext uri="{BB962C8B-B14F-4D97-AF65-F5344CB8AC3E}">
        <p14:creationId xmlns:p14="http://schemas.microsoft.com/office/powerpoint/2010/main" val="145072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6518"/>
            <a:ext cx="8534400" cy="1281119"/>
          </a:xfrm>
          <a:noFill/>
        </p:spPr>
        <p:txBody>
          <a:bodyPr/>
          <a:lstStyle/>
          <a:p>
            <a:pPr algn="l"/>
            <a:r>
              <a:rPr lang="en-US" sz="4000" dirty="0">
                <a:solidFill>
                  <a:srgbClr val="F58466"/>
                </a:solidFill>
                <a:latin typeface="Goudy Old Style" pitchFamily="18" charset="0"/>
              </a:rPr>
              <a:t>Build Your Teams QI Capacity!</a:t>
            </a:r>
            <a:endParaRPr lang="en-US" sz="4000" dirty="0"/>
          </a:p>
        </p:txBody>
      </p:sp>
      <p:sp>
        <p:nvSpPr>
          <p:cNvPr id="3" name="Content Placeholder 2"/>
          <p:cNvSpPr>
            <a:spLocks noGrp="1"/>
          </p:cNvSpPr>
          <p:nvPr>
            <p:ph idx="1"/>
          </p:nvPr>
        </p:nvSpPr>
        <p:spPr>
          <a:xfrm>
            <a:off x="152400" y="1320013"/>
            <a:ext cx="6629400" cy="1164868"/>
          </a:xfrm>
        </p:spPr>
        <p:txBody>
          <a:bodyPr/>
          <a:lstStyle/>
          <a:p>
            <a:pPr marL="0" indent="0" algn="ctr">
              <a:buNone/>
            </a:pPr>
            <a:r>
              <a:rPr lang="en-US" sz="2400" b="1" dirty="0"/>
              <a:t>Are you or a member of your hospital QI team looking to learn and build quality improvement skills and strategies? </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a:t>
            </a:fld>
            <a:endParaRPr lang="en-US" altLang="en-US"/>
          </a:p>
        </p:txBody>
      </p:sp>
      <p:pic>
        <p:nvPicPr>
          <p:cNvPr id="6" name="Picture 5"/>
          <p:cNvPicPr>
            <a:picLocks noChangeAspect="1"/>
          </p:cNvPicPr>
          <p:nvPr/>
        </p:nvPicPr>
        <p:blipFill>
          <a:blip r:embed="rId3"/>
          <a:stretch>
            <a:fillRect/>
          </a:stretch>
        </p:blipFill>
        <p:spPr>
          <a:xfrm>
            <a:off x="6781800" y="1321450"/>
            <a:ext cx="2226660" cy="1163430"/>
          </a:xfrm>
          <a:prstGeom prst="rect">
            <a:avLst/>
          </a:prstGeom>
        </p:spPr>
      </p:pic>
      <p:sp>
        <p:nvSpPr>
          <p:cNvPr id="5" name="Rectangle 4"/>
          <p:cNvSpPr/>
          <p:nvPr/>
        </p:nvSpPr>
        <p:spPr>
          <a:xfrm>
            <a:off x="457200" y="2791212"/>
            <a:ext cx="8229600" cy="1938992"/>
          </a:xfrm>
          <a:prstGeom prst="rect">
            <a:avLst/>
          </a:prstGeom>
        </p:spPr>
        <p:txBody>
          <a:bodyPr wrap="square">
            <a:spAutoFit/>
          </a:bodyPr>
          <a:lstStyle/>
          <a:p>
            <a:pPr marL="285750" indent="-285750">
              <a:buFont typeface="Arial" panose="020B0604020202020204" pitchFamily="34" charset="0"/>
              <a:buChar char="•"/>
            </a:pPr>
            <a:r>
              <a:rPr lang="en-US" sz="2400" dirty="0"/>
              <a:t>ILPQC will be offering every ILPQC hospital team at </a:t>
            </a:r>
            <a:r>
              <a:rPr lang="en-US" sz="2400" dirty="0" smtClean="0"/>
              <a:t>least 1 spot for </a:t>
            </a:r>
            <a:r>
              <a:rPr lang="en-US" sz="2400" dirty="0"/>
              <a:t>a member to take QI courses with the Institute for Healthcare Improvement (IHI) Open school for two years!</a:t>
            </a:r>
          </a:p>
          <a:p>
            <a:pPr marL="285750" indent="-285750">
              <a:buFont typeface="Arial" panose="020B0604020202020204" pitchFamily="34" charset="0"/>
              <a:buChar char="•"/>
            </a:pPr>
            <a:r>
              <a:rPr lang="en-US" sz="2400" dirty="0"/>
              <a:t>Details coming Summer 2021!</a:t>
            </a:r>
          </a:p>
        </p:txBody>
      </p:sp>
    </p:spTree>
    <p:extLst>
      <p:ext uri="{BB962C8B-B14F-4D97-AF65-F5344CB8AC3E}">
        <p14:creationId xmlns:p14="http://schemas.microsoft.com/office/powerpoint/2010/main" val="3462166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30</a:t>
            </a:fld>
            <a:endParaRPr lang="en-US" altLang="en-US"/>
          </a:p>
        </p:txBody>
      </p:sp>
      <p:sp>
        <p:nvSpPr>
          <p:cNvPr id="5" name="Content Placeholder 5"/>
          <p:cNvSpPr txBox="1">
            <a:spLocks/>
          </p:cNvSpPr>
          <p:nvPr/>
        </p:nvSpPr>
        <p:spPr>
          <a:xfrm>
            <a:off x="94488" y="1533299"/>
            <a:ext cx="4858512" cy="3382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Clr>
                <a:srgbClr val="F58466"/>
              </a:buClr>
              <a:buFont typeface="+mj-lt"/>
              <a:buAutoNum type="arabicPeriod"/>
              <a:defRPr/>
            </a:pPr>
            <a:r>
              <a:rPr lang="en-US" sz="2400" dirty="0" smtClean="0"/>
              <a:t>What is the process </a:t>
            </a:r>
            <a:r>
              <a:rPr lang="en-US" sz="2400" dirty="0"/>
              <a:t>for planning </a:t>
            </a:r>
            <a:r>
              <a:rPr lang="en-US" sz="2400" dirty="0" smtClean="0"/>
              <a:t>your sustainability? What are your strategies for achieving the </a:t>
            </a:r>
            <a:r>
              <a:rPr lang="en-US" sz="2400" dirty="0" err="1" smtClean="0"/>
              <a:t>Narcan</a:t>
            </a:r>
            <a:r>
              <a:rPr lang="en-US" sz="2400" dirty="0" smtClean="0"/>
              <a:t> &amp; Prenatal Screening Goals?</a:t>
            </a:r>
          </a:p>
          <a:p>
            <a:pPr marL="514350" indent="-514350">
              <a:buClr>
                <a:srgbClr val="F58466"/>
              </a:buClr>
              <a:buFont typeface="+mj-lt"/>
              <a:buAutoNum type="arabicPeriod"/>
              <a:defRPr/>
            </a:pPr>
            <a:endParaRPr lang="en-US" sz="2400" dirty="0" smtClean="0"/>
          </a:p>
          <a:p>
            <a:pPr marL="514350" indent="-514350">
              <a:buClr>
                <a:srgbClr val="F58466"/>
              </a:buClr>
              <a:buFont typeface="+mj-lt"/>
              <a:buAutoNum type="arabicPeriod"/>
              <a:defRPr/>
            </a:pPr>
            <a:r>
              <a:rPr lang="en-US" sz="2400" dirty="0" smtClean="0"/>
              <a:t>What is your team plan </a:t>
            </a:r>
            <a:r>
              <a:rPr lang="en-US" sz="2400" dirty="0"/>
              <a:t>to cross the finish line for any measures </a:t>
            </a:r>
            <a:r>
              <a:rPr lang="en-US" sz="2400" dirty="0" smtClean="0"/>
              <a:t>you haven’t </a:t>
            </a:r>
            <a:r>
              <a:rPr lang="en-US" sz="2400" dirty="0"/>
              <a:t>met </a:t>
            </a:r>
            <a:r>
              <a:rPr lang="en-US" sz="2400" dirty="0" smtClean="0"/>
              <a:t>yet?</a:t>
            </a:r>
            <a:endParaRPr lang="en-US" sz="2400" dirty="0"/>
          </a:p>
        </p:txBody>
      </p:sp>
      <p:sp>
        <p:nvSpPr>
          <p:cNvPr id="7" name="Title 4"/>
          <p:cNvSpPr txBox="1">
            <a:spLocks/>
          </p:cNvSpPr>
          <p:nvPr/>
        </p:nvSpPr>
        <p:spPr>
          <a:xfrm>
            <a:off x="228600" y="207419"/>
            <a:ext cx="8229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srgbClr val="F58466"/>
                </a:solidFill>
                <a:latin typeface="Goudy Old Style" panose="02020502050305020303" pitchFamily="18" charset="0"/>
              </a:rPr>
              <a:t>MNO-OB Teams Sharing </a:t>
            </a:r>
          </a:p>
          <a:p>
            <a:pPr algn="l"/>
            <a:r>
              <a:rPr lang="en-US" sz="4000" b="1" dirty="0" smtClean="0">
                <a:solidFill>
                  <a:srgbClr val="F58466"/>
                </a:solidFill>
                <a:latin typeface="Goudy Old Style" panose="02020502050305020303" pitchFamily="18" charset="0"/>
              </a:rPr>
              <a:t>Success for Sustainability</a:t>
            </a:r>
            <a:endParaRPr lang="en-US" sz="4000" b="1" dirty="0">
              <a:solidFill>
                <a:srgbClr val="F58466"/>
              </a:solidFill>
              <a:latin typeface="Goudy Old Style" panose="020205020503050203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53761527"/>
              </p:ext>
            </p:extLst>
          </p:nvPr>
        </p:nvGraphicFramePr>
        <p:xfrm>
          <a:off x="5181600" y="1560731"/>
          <a:ext cx="3733800" cy="217932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805833369"/>
                    </a:ext>
                  </a:extLst>
                </a:gridCol>
              </a:tblGrid>
              <a:tr h="366183">
                <a:tc>
                  <a:txBody>
                    <a:bodyPr/>
                    <a:lstStyle/>
                    <a:p>
                      <a:pPr algn="ctr"/>
                      <a:r>
                        <a:rPr lang="en-US" sz="2500" dirty="0" smtClean="0"/>
                        <a:t>Hospital Name</a:t>
                      </a:r>
                      <a:endParaRPr lang="en-US" sz="2500" dirty="0"/>
                    </a:p>
                  </a:txBody>
                  <a:tcPr/>
                </a:tc>
                <a:extLst>
                  <a:ext uri="{0D108BD9-81ED-4DB2-BD59-A6C34878D82A}">
                    <a16:rowId xmlns:a16="http://schemas.microsoft.com/office/drawing/2014/main" val="2049381122"/>
                  </a:ext>
                </a:extLst>
              </a:tr>
              <a:tr h="366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smtClean="0">
                          <a:solidFill>
                            <a:prstClr val="black"/>
                          </a:solidFill>
                          <a:latin typeface="+mn-lt"/>
                        </a:rPr>
                        <a:t>University of Chicago</a:t>
                      </a:r>
                      <a:r>
                        <a:rPr lang="en-US" sz="2500" baseline="0" dirty="0" smtClean="0">
                          <a:solidFill>
                            <a:prstClr val="black"/>
                          </a:solidFill>
                          <a:latin typeface="+mn-lt"/>
                        </a:rPr>
                        <a:t> Medical Center</a:t>
                      </a:r>
                      <a:endParaRPr lang="en-US" sz="2500" dirty="0" smtClean="0">
                        <a:solidFill>
                          <a:prstClr val="black"/>
                        </a:solidFill>
                        <a:latin typeface="+mn-lt"/>
                      </a:endParaRPr>
                    </a:p>
                  </a:txBody>
                  <a:tcPr/>
                </a:tc>
                <a:extLst>
                  <a:ext uri="{0D108BD9-81ED-4DB2-BD59-A6C34878D82A}">
                    <a16:rowId xmlns:a16="http://schemas.microsoft.com/office/drawing/2014/main" val="1700352704"/>
                  </a:ext>
                </a:extLst>
              </a:tr>
              <a:tr h="732366">
                <a:tc>
                  <a:txBody>
                    <a:bodyPr/>
                    <a:lstStyle/>
                    <a:p>
                      <a:r>
                        <a:rPr lang="en-US" sz="2500" dirty="0" smtClean="0"/>
                        <a:t>Saint Anthony Hospital-Chicago</a:t>
                      </a:r>
                      <a:endParaRPr lang="en-US" sz="2500" dirty="0"/>
                    </a:p>
                  </a:txBody>
                  <a:tcPr/>
                </a:tc>
                <a:extLst>
                  <a:ext uri="{0D108BD9-81ED-4DB2-BD59-A6C34878D82A}">
                    <a16:rowId xmlns:a16="http://schemas.microsoft.com/office/drawing/2014/main" val="183131812"/>
                  </a:ext>
                </a:extLst>
              </a:tr>
            </a:tbl>
          </a:graphicData>
        </a:graphic>
      </p:graphicFrame>
      <p:pic>
        <p:nvPicPr>
          <p:cNvPr id="3" name="Picture 2" descr="File:Emojione 1F4E3.svg - Wikipedia"/>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rot="2608629">
            <a:off x="5822889" y="4272004"/>
            <a:ext cx="1995041" cy="1995041"/>
          </a:xfrm>
          <a:prstGeom prst="rect">
            <a:avLst/>
          </a:prstGeom>
        </p:spPr>
      </p:pic>
    </p:spTree>
    <p:extLst>
      <p:ext uri="{BB962C8B-B14F-4D97-AF65-F5344CB8AC3E}">
        <p14:creationId xmlns:p14="http://schemas.microsoft.com/office/powerpoint/2010/main" val="1556936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55813" y="1143000"/>
            <a:ext cx="5259387" cy="2941638"/>
          </a:xfrm>
        </p:spPr>
        <p:txBody>
          <a:bodyPr/>
          <a:lstStyle/>
          <a:p>
            <a:r>
              <a:rPr lang="en-US" dirty="0" smtClean="0"/>
              <a:t>MNO at </a:t>
            </a:r>
            <a:r>
              <a:rPr lang="en-US" dirty="0" err="1" smtClean="0"/>
              <a:t>UChicago</a:t>
            </a:r>
            <a:endParaRPr lang="en-US" dirty="0"/>
          </a:p>
        </p:txBody>
      </p:sp>
      <p:sp>
        <p:nvSpPr>
          <p:cNvPr id="4" name="Text Placeholder 3"/>
          <p:cNvSpPr>
            <a:spLocks noGrp="1"/>
          </p:cNvSpPr>
          <p:nvPr>
            <p:ph type="body" sz="quarter" idx="10"/>
          </p:nvPr>
        </p:nvSpPr>
        <p:spPr>
          <a:xfrm>
            <a:off x="2360613" y="4182428"/>
            <a:ext cx="4114800" cy="1532572"/>
          </a:xfrm>
        </p:spPr>
        <p:txBody>
          <a:bodyPr/>
          <a:lstStyle/>
          <a:p>
            <a:r>
              <a:rPr lang="en-US" dirty="0" smtClean="0"/>
              <a:t>2020-2021 Data</a:t>
            </a:r>
          </a:p>
          <a:p>
            <a:r>
              <a:rPr lang="en-US" dirty="0" smtClean="0"/>
              <a:t>Sustainability Plan</a:t>
            </a:r>
          </a:p>
          <a:p>
            <a:r>
              <a:rPr lang="en-US" dirty="0" smtClean="0"/>
              <a:t>Crossing the Finish Line</a:t>
            </a:r>
            <a:endParaRPr lang="en-US" dirty="0"/>
          </a:p>
        </p:txBody>
      </p:sp>
    </p:spTree>
    <p:extLst>
      <p:ext uri="{BB962C8B-B14F-4D97-AF65-F5344CB8AC3E}">
        <p14:creationId xmlns:p14="http://schemas.microsoft.com/office/powerpoint/2010/main" val="408512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t>Data 2/2020-2/2021</a:t>
            </a:r>
            <a:endParaRPr lang="en-US" dirty="0"/>
          </a:p>
        </p:txBody>
      </p:sp>
      <p:sp>
        <p:nvSpPr>
          <p:cNvPr id="3" name="Content Placeholder 2"/>
          <p:cNvSpPr>
            <a:spLocks noGrp="1"/>
          </p:cNvSpPr>
          <p:nvPr>
            <p:ph idx="1"/>
          </p:nvPr>
        </p:nvSpPr>
        <p:spPr>
          <a:xfrm>
            <a:off x="457200" y="715962"/>
            <a:ext cx="8229600" cy="4876800"/>
          </a:xfrm>
        </p:spPr>
        <p:txBody>
          <a:bodyPr/>
          <a:lstStyle/>
          <a:p>
            <a:pPr marL="285750" indent="-285750">
              <a:buFont typeface="Arial" panose="020B0604020202020204" pitchFamily="34" charset="0"/>
              <a:buChar char="•"/>
            </a:pPr>
            <a:r>
              <a:rPr lang="en-US" dirty="0" smtClean="0"/>
              <a:t>98% of patients being screened with validated 5Ps tool prior to delivery</a:t>
            </a:r>
          </a:p>
          <a:p>
            <a:pPr marL="742950" lvl="1" indent="-285750">
              <a:buFont typeface="Arial" panose="020B0604020202020204" pitchFamily="34" charset="0"/>
              <a:buChar char="•"/>
            </a:pPr>
            <a:r>
              <a:rPr lang="en-US" dirty="0"/>
              <a:t>Chart auditing monthly </a:t>
            </a:r>
            <a:r>
              <a:rPr lang="en-US" dirty="0" smtClean="0"/>
              <a:t>to assess </a:t>
            </a:r>
            <a:r>
              <a:rPr lang="en-US" dirty="0"/>
              <a:t>missed opportunities</a:t>
            </a:r>
          </a:p>
          <a:p>
            <a:pPr marL="285750" indent="-285750">
              <a:buFont typeface="Arial" panose="020B0604020202020204" pitchFamily="34" charset="0"/>
              <a:buChar char="•"/>
            </a:pPr>
            <a:r>
              <a:rPr lang="en-US" dirty="0" smtClean="0"/>
              <a:t>Identified 5 OUD cases (0-2/month) and 51 SUD cases (3-9/month) over past year</a:t>
            </a:r>
          </a:p>
          <a:p>
            <a:pPr marL="742950" lvl="1" indent="-285750">
              <a:buFont typeface="Arial" panose="020B0604020202020204" pitchFamily="34" charset="0"/>
              <a:buChar char="•"/>
            </a:pPr>
            <a:r>
              <a:rPr lang="en-US" dirty="0" smtClean="0"/>
              <a:t>Small percentage of our patient population (~2%)</a:t>
            </a:r>
          </a:p>
          <a:p>
            <a:pPr marL="742950" lvl="1" indent="-285750">
              <a:buFont typeface="Arial" panose="020B0604020202020204" pitchFamily="34" charset="0"/>
              <a:buChar char="•"/>
            </a:pPr>
            <a:r>
              <a:rPr lang="en-US" dirty="0"/>
              <a:t>SBIRT notes for positive 5Ps screenings – 9</a:t>
            </a:r>
            <a:r>
              <a:rPr lang="en-US" dirty="0" smtClean="0"/>
              <a:t>% completion rate</a:t>
            </a:r>
          </a:p>
          <a:p>
            <a:pPr marL="285750" indent="-285750">
              <a:buFont typeface="Arial" panose="020B0604020202020204" pitchFamily="34" charset="0"/>
              <a:buChar char="•"/>
            </a:pPr>
            <a:r>
              <a:rPr lang="en-US" dirty="0" smtClean="0"/>
              <a:t>For 5 OUD cases: </a:t>
            </a:r>
          </a:p>
          <a:p>
            <a:pPr marL="742950" lvl="1" indent="-285750">
              <a:buFont typeface="Arial" panose="020B0604020202020204" pitchFamily="34" charset="0"/>
              <a:buChar char="•"/>
            </a:pPr>
            <a:r>
              <a:rPr lang="en-US" dirty="0" err="1"/>
              <a:t>Narcan</a:t>
            </a:r>
            <a:r>
              <a:rPr lang="en-US" dirty="0"/>
              <a:t> prescriptions –</a:t>
            </a:r>
            <a:r>
              <a:rPr lang="en-US" dirty="0" smtClean="0"/>
              <a:t> 40%</a:t>
            </a:r>
            <a:endParaRPr lang="en-US" dirty="0"/>
          </a:p>
          <a:p>
            <a:pPr marL="742950" lvl="1" indent="-285750">
              <a:buFont typeface="Arial" panose="020B0604020202020204" pitchFamily="34" charset="0"/>
              <a:buChar char="•"/>
            </a:pPr>
            <a:r>
              <a:rPr lang="en-US" dirty="0" smtClean="0"/>
              <a:t>OUD </a:t>
            </a:r>
            <a:r>
              <a:rPr lang="en-US" dirty="0"/>
              <a:t>Checklist initiation –</a:t>
            </a:r>
            <a:r>
              <a:rPr lang="en-US" dirty="0" smtClean="0"/>
              <a:t> 40%</a:t>
            </a:r>
          </a:p>
          <a:p>
            <a:pPr marL="742950" lvl="1" indent="-285750">
              <a:buFont typeface="Arial" panose="020B0604020202020204" pitchFamily="34" charset="0"/>
              <a:buChar char="•"/>
            </a:pPr>
            <a:r>
              <a:rPr lang="en-US" dirty="0" smtClean="0"/>
              <a:t>Substance Use added to problem list – 80%</a:t>
            </a:r>
          </a:p>
          <a:p>
            <a:pPr marL="742950" lvl="1" indent="-285750">
              <a:buFont typeface="Arial" panose="020B0604020202020204" pitchFamily="34" charset="0"/>
              <a:buChar char="•"/>
            </a:pPr>
            <a:r>
              <a:rPr lang="en-US" dirty="0" smtClean="0"/>
              <a:t>Contraception Counseling – 80% </a:t>
            </a:r>
          </a:p>
          <a:p>
            <a:pPr marL="742950" lvl="1" indent="-285750">
              <a:buFont typeface="Arial" panose="020B0604020202020204" pitchFamily="34" charset="0"/>
              <a:buChar char="•"/>
            </a:pPr>
            <a:r>
              <a:rPr lang="en-US" dirty="0" err="1" smtClean="0"/>
              <a:t>Hep</a:t>
            </a:r>
            <a:r>
              <a:rPr lang="en-US" dirty="0" smtClean="0"/>
              <a:t> C Screening – 100% </a:t>
            </a:r>
          </a:p>
          <a:p>
            <a:pPr marL="742950" lvl="1" indent="-285750">
              <a:buFont typeface="Arial" panose="020B0604020202020204" pitchFamily="34" charset="0"/>
              <a:buChar char="•"/>
            </a:pPr>
            <a:r>
              <a:rPr lang="en-US" dirty="0" smtClean="0"/>
              <a:t>Social Work Consult – 80% </a:t>
            </a:r>
          </a:p>
          <a:p>
            <a:pPr marL="742950" lvl="1" indent="-285750">
              <a:buFont typeface="Arial" panose="020B0604020202020204" pitchFamily="34" charset="0"/>
              <a:buChar char="•"/>
            </a:pPr>
            <a:endParaRPr lang="en-US" dirty="0"/>
          </a:p>
          <a:p>
            <a:pPr marL="285750" indent="-285750">
              <a:buFont typeface="Wingdings" panose="05000000000000000000" pitchFamily="2" charset="2"/>
              <a:buChar char="Ø"/>
            </a:pPr>
            <a:r>
              <a:rPr lang="en-US" dirty="0">
                <a:solidFill>
                  <a:schemeClr val="bg2"/>
                </a:solidFill>
              </a:rPr>
              <a:t>Challenge: </a:t>
            </a:r>
            <a:r>
              <a:rPr lang="en-US" dirty="0"/>
              <a:t>familiarity with the protocol and </a:t>
            </a:r>
            <a:r>
              <a:rPr lang="en-US" dirty="0" smtClean="0"/>
              <a:t>workflow initiation</a:t>
            </a: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3D5A93-E4A5-4626-8E74-72FD605BD77A}" type="slidenum">
              <a:rPr kumimoji="0" lang="en-US" sz="1100" b="0" i="0" u="none" strike="noStrike" kern="1200" cap="none" spc="0" normalizeH="0" baseline="0" noProof="0" smtClean="0">
                <a:ln>
                  <a:noFill/>
                </a:ln>
                <a:solidFill>
                  <a:srgbClr val="FFFFFF"/>
                </a:solidFill>
                <a:effectLst/>
                <a:uLnTx/>
                <a:uFillTx/>
                <a:latin typeface="Arial"/>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100" b="0" i="0" u="none" strike="noStrike" kern="1200" cap="none" spc="0" normalizeH="0" baseline="0" noProof="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3382159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Plans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I</a:t>
            </a:r>
            <a:r>
              <a:rPr lang="en-US" dirty="0" smtClean="0"/>
              <a:t>ncreased provider and nursing education focused on information gained from audits</a:t>
            </a:r>
          </a:p>
          <a:p>
            <a:pPr marL="1200150" lvl="3" indent="-285750">
              <a:buFont typeface="Wingdings" panose="05000000000000000000" pitchFamily="2" charset="2"/>
              <a:buChar char="Ø"/>
            </a:pPr>
            <a:r>
              <a:rPr lang="en-US" sz="1600" dirty="0" smtClean="0"/>
              <a:t>Continually refresh initiative signage around the unit to increase familiarity</a:t>
            </a:r>
          </a:p>
          <a:p>
            <a:pPr marL="1200150" lvl="3" indent="-285750">
              <a:buFont typeface="Wingdings" panose="05000000000000000000" pitchFamily="2" charset="2"/>
              <a:buChar char="Ø"/>
            </a:pPr>
            <a:r>
              <a:rPr lang="en-US" sz="1600" dirty="0" smtClean="0"/>
              <a:t>MNO </a:t>
            </a:r>
            <a:r>
              <a:rPr lang="en-US" sz="1600" dirty="0"/>
              <a:t>education for new hires included as part of orientation process </a:t>
            </a:r>
          </a:p>
          <a:p>
            <a:pPr marL="1200150" lvl="3" indent="-285750">
              <a:buFont typeface="Wingdings" panose="05000000000000000000" pitchFamily="2" charset="2"/>
              <a:buChar char="Ø"/>
            </a:pPr>
            <a:r>
              <a:rPr lang="en-US" sz="1600" dirty="0"/>
              <a:t>Reference binders and SharePoint resource folders readily </a:t>
            </a:r>
            <a:r>
              <a:rPr lang="en-US" sz="1600" dirty="0" smtClean="0"/>
              <a:t>available</a:t>
            </a:r>
          </a:p>
          <a:p>
            <a:pPr marL="1200150" lvl="3" indent="-285750">
              <a:buFont typeface="Wingdings" panose="05000000000000000000" pitchFamily="2" charset="2"/>
              <a:buChar char="Ø"/>
            </a:pPr>
            <a:r>
              <a:rPr lang="en-US" sz="1600" dirty="0" smtClean="0"/>
              <a:t>Additional Grand Rounds scheduled</a:t>
            </a:r>
            <a:endParaRPr lang="en-US" sz="1600" dirty="0"/>
          </a:p>
          <a:p>
            <a:pPr marL="285750" indent="-285750">
              <a:buFont typeface="Arial" panose="020B0604020202020204" pitchFamily="34" charset="0"/>
              <a:buChar char="•"/>
            </a:pPr>
            <a:r>
              <a:rPr lang="en-US" dirty="0"/>
              <a:t>Creation of </a:t>
            </a:r>
            <a:r>
              <a:rPr lang="en-US" dirty="0" err="1"/>
              <a:t>AgileMD</a:t>
            </a:r>
            <a:r>
              <a:rPr lang="en-US" dirty="0"/>
              <a:t> Pathway in Epic to assist staff with following </a:t>
            </a:r>
            <a:r>
              <a:rPr lang="en-US" dirty="0" smtClean="0"/>
              <a:t>workflow </a:t>
            </a:r>
            <a:r>
              <a:rPr lang="en-US" dirty="0"/>
              <a:t>and completing OUD Checklist items</a:t>
            </a:r>
          </a:p>
          <a:p>
            <a:pPr marL="285750" indent="-285750">
              <a:buFont typeface="Arial" panose="020B0604020202020204" pitchFamily="34" charset="0"/>
              <a:buChar char="•"/>
            </a:pPr>
            <a:r>
              <a:rPr lang="en-US" dirty="0"/>
              <a:t>Epic updates for easier entry for consults, order sets, prescriptions, etc. will follow patient through pregnancy</a:t>
            </a:r>
          </a:p>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3D5A93-E4A5-4626-8E74-72FD605BD77A}" type="slidenum">
              <a:rPr kumimoji="0" lang="en-US" sz="1100" b="0" i="0" u="none" strike="noStrike" kern="1200" cap="none" spc="0" normalizeH="0" baseline="0" noProof="0" smtClean="0">
                <a:ln>
                  <a:noFill/>
                </a:ln>
                <a:solidFill>
                  <a:srgbClr val="FFFFFF"/>
                </a:solidFill>
                <a:effectLst/>
                <a:uLnTx/>
                <a:uFillTx/>
                <a:latin typeface="Arial"/>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100" b="0" i="0" u="none" strike="noStrike" kern="1200" cap="none" spc="0" normalizeH="0" baseline="0" noProof="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4137765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the Finish Line</a:t>
            </a:r>
            <a:endParaRPr lang="en-US" dirty="0"/>
          </a:p>
        </p:txBody>
      </p:sp>
      <p:sp>
        <p:nvSpPr>
          <p:cNvPr id="3" name="Content Placeholder 2"/>
          <p:cNvSpPr>
            <a:spLocks noGrp="1"/>
          </p:cNvSpPr>
          <p:nvPr>
            <p:ph idx="1"/>
          </p:nvPr>
        </p:nvSpPr>
        <p:spPr>
          <a:xfrm>
            <a:off x="457200" y="990600"/>
            <a:ext cx="8229600" cy="4724400"/>
          </a:xfrm>
        </p:spPr>
        <p:txBody>
          <a:bodyPr/>
          <a:lstStyle/>
          <a:p>
            <a:r>
              <a:rPr lang="en-US" dirty="0" smtClean="0"/>
              <a:t>GOAL: </a:t>
            </a:r>
            <a:r>
              <a:rPr lang="en-US" b="0" dirty="0" smtClean="0"/>
              <a:t>100% validated screening prior to delivery</a:t>
            </a:r>
            <a:endParaRPr lang="en-US" dirty="0"/>
          </a:p>
          <a:p>
            <a:pPr marL="742950" lvl="1" indent="-285750">
              <a:buFont typeface="Arial" panose="020B0604020202020204" pitchFamily="34" charset="0"/>
              <a:buChar char="•"/>
            </a:pPr>
            <a:r>
              <a:rPr lang="en-US" b="0" dirty="0" smtClean="0"/>
              <a:t>Outpatient screening and referral system in place, training and go-live coming next month</a:t>
            </a:r>
            <a:endParaRPr lang="en-US" dirty="0" smtClean="0"/>
          </a:p>
          <a:p>
            <a:r>
              <a:rPr lang="en-US" dirty="0" smtClean="0"/>
              <a:t>GOAL: </a:t>
            </a:r>
            <a:r>
              <a:rPr lang="en-US" b="0" dirty="0" smtClean="0"/>
              <a:t>Increased workflow adherence</a:t>
            </a:r>
          </a:p>
          <a:p>
            <a:pPr marL="742950" lvl="1" indent="-285750">
              <a:buFont typeface="Arial" panose="020B0604020202020204" pitchFamily="34" charset="0"/>
              <a:buChar char="•"/>
            </a:pPr>
            <a:r>
              <a:rPr lang="en-US" b="0" dirty="0" err="1"/>
              <a:t>Narcan</a:t>
            </a:r>
            <a:r>
              <a:rPr lang="en-US" b="0" dirty="0"/>
              <a:t> prescriptions with all opioid </a:t>
            </a:r>
            <a:r>
              <a:rPr lang="en-US" b="0" dirty="0" smtClean="0"/>
              <a:t>prescriptions</a:t>
            </a:r>
          </a:p>
          <a:p>
            <a:pPr marL="742950" lvl="1" indent="-285750">
              <a:buFont typeface="Arial" panose="020B0604020202020204" pitchFamily="34" charset="0"/>
              <a:buChar char="•"/>
            </a:pPr>
            <a:r>
              <a:rPr lang="en-US" dirty="0" smtClean="0"/>
              <a:t>OUD Checklist initiation for 100% of OUD cases </a:t>
            </a:r>
            <a:endParaRPr lang="en-US" b="0" dirty="0" smtClean="0"/>
          </a:p>
          <a:p>
            <a:endParaRPr lang="en-US" dirty="0" smtClean="0"/>
          </a:p>
          <a:p>
            <a:pPr marL="285750" lvl="1" indent="-285750">
              <a:buFont typeface="Wingdings" panose="05000000000000000000" pitchFamily="2" charset="2"/>
              <a:buChar char="Ø"/>
            </a:pPr>
            <a:r>
              <a:rPr lang="en-US" dirty="0" smtClean="0"/>
              <a:t>New physician team lead with lots of OUD experience</a:t>
            </a:r>
          </a:p>
          <a:p>
            <a:pPr marL="285750" lvl="1" indent="-285750">
              <a:buFont typeface="Wingdings" panose="05000000000000000000" pitchFamily="2" charset="2"/>
              <a:buChar char="Ø"/>
            </a:pPr>
            <a:r>
              <a:rPr lang="en-US" dirty="0" smtClean="0"/>
              <a:t>Missed opportunity reviews to become part of M&amp;M/</a:t>
            </a:r>
            <a:r>
              <a:rPr lang="en-US" dirty="0" err="1" smtClean="0"/>
              <a:t>Whitesheet</a:t>
            </a:r>
            <a:r>
              <a:rPr lang="en-US" dirty="0" smtClean="0"/>
              <a:t> monthly conferences</a:t>
            </a:r>
          </a:p>
          <a:p>
            <a:pPr marL="285750" lvl="1" indent="-285750">
              <a:buFont typeface="Wingdings" panose="05000000000000000000" pitchFamily="2" charset="2"/>
              <a:buChar char="Ø"/>
            </a:pPr>
            <a:r>
              <a:rPr lang="en-US" dirty="0" smtClean="0"/>
              <a:t>Meetings were on hold from April 2020, restarted January 2021</a:t>
            </a:r>
          </a:p>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3D5A93-E4A5-4626-8E74-72FD605BD77A}" type="slidenum">
              <a:rPr kumimoji="0" lang="en-US" sz="1100" b="0" i="0" u="none" strike="noStrike" kern="1200" cap="none" spc="0" normalizeH="0" baseline="0" noProof="0" smtClean="0">
                <a:ln>
                  <a:noFill/>
                </a:ln>
                <a:solidFill>
                  <a:srgbClr val="FFFFFF"/>
                </a:solidFill>
                <a:effectLst/>
                <a:uLnTx/>
                <a:uFillTx/>
                <a:latin typeface="Arial"/>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100" b="0" i="0" u="none" strike="noStrike" kern="1200" cap="none" spc="0" normalizeH="0" baseline="0" noProof="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2095872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58153EC8-8E01-4D70-B575-24ABD35A11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857250"/>
            <a:ext cx="4791097"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A245E7BF-F6D5-4085-AC4C-F8451A1F1C68}"/>
              </a:ext>
            </a:extLst>
          </p:cNvPr>
          <p:cNvSpPr>
            <a:spLocks noGrp="1"/>
          </p:cNvSpPr>
          <p:nvPr>
            <p:ph type="ctrTitle"/>
          </p:nvPr>
        </p:nvSpPr>
        <p:spPr>
          <a:xfrm>
            <a:off x="489563" y="1350374"/>
            <a:ext cx="3604638" cy="2733403"/>
          </a:xfrm>
          <a:noFill/>
        </p:spPr>
        <p:txBody>
          <a:bodyPr>
            <a:normAutofit/>
          </a:bodyPr>
          <a:lstStyle/>
          <a:p>
            <a:pPr algn="l"/>
            <a:r>
              <a:rPr lang="en-US" sz="3750" b="1">
                <a:solidFill>
                  <a:schemeClr val="bg1"/>
                </a:solidFill>
              </a:rPr>
              <a:t>Mothers and Newborns Affected by Opioids - Sustainability</a:t>
            </a:r>
          </a:p>
        </p:txBody>
      </p:sp>
      <p:sp>
        <p:nvSpPr>
          <p:cNvPr id="3" name="Subtitle 2">
            <a:extLst>
              <a:ext uri="{FF2B5EF4-FFF2-40B4-BE49-F238E27FC236}">
                <a16:creationId xmlns:a16="http://schemas.microsoft.com/office/drawing/2014/main" id="{51380290-9533-4777-891B-EF21B45CD886}"/>
              </a:ext>
            </a:extLst>
          </p:cNvPr>
          <p:cNvSpPr>
            <a:spLocks noGrp="1"/>
          </p:cNvSpPr>
          <p:nvPr>
            <p:ph type="subTitle" idx="1"/>
          </p:nvPr>
        </p:nvSpPr>
        <p:spPr>
          <a:xfrm>
            <a:off x="489563" y="4266655"/>
            <a:ext cx="3604638" cy="1254035"/>
          </a:xfrm>
          <a:noFill/>
        </p:spPr>
        <p:txBody>
          <a:bodyPr>
            <a:normAutofit/>
          </a:bodyPr>
          <a:lstStyle/>
          <a:p>
            <a:pPr algn="l"/>
            <a:r>
              <a:rPr lang="en-US" sz="1500" b="1">
                <a:solidFill>
                  <a:schemeClr val="bg1"/>
                </a:solidFill>
              </a:rPr>
              <a:t>Saint Anthony Hospital</a:t>
            </a:r>
          </a:p>
          <a:p>
            <a:pPr algn="l"/>
            <a:r>
              <a:rPr lang="en-US" sz="1500" b="1">
                <a:solidFill>
                  <a:schemeClr val="bg1"/>
                </a:solidFill>
              </a:rPr>
              <a:t>Chicago, Illinois</a:t>
            </a:r>
          </a:p>
          <a:p>
            <a:pPr algn="l"/>
            <a:r>
              <a:rPr lang="en-US" sz="1500" b="1">
                <a:solidFill>
                  <a:schemeClr val="bg1"/>
                </a:solidFill>
              </a:rPr>
              <a:t>Michele A Bucciero, MD MBA-HCM</a:t>
            </a:r>
          </a:p>
          <a:p>
            <a:pPr algn="l"/>
            <a:r>
              <a:rPr lang="en-US" sz="1500" b="1">
                <a:solidFill>
                  <a:schemeClr val="bg1"/>
                </a:solidFill>
              </a:rPr>
              <a:t>Medical Director of Perinatal Services</a:t>
            </a:r>
          </a:p>
        </p:txBody>
      </p:sp>
      <p:pic>
        <p:nvPicPr>
          <p:cNvPr id="6" name="Picture 6" descr="Program Highlight: Saint Anthony Hospital | The Daily Checkup">
            <a:extLst>
              <a:ext uri="{FF2B5EF4-FFF2-40B4-BE49-F238E27FC236}">
                <a16:creationId xmlns:a16="http://schemas.microsoft.com/office/drawing/2014/main" id="{CC33C90E-1E9D-4568-8D90-D5AB236989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69" r="21028" b="2"/>
          <a:stretch/>
        </p:blipFill>
        <p:spPr bwMode="auto">
          <a:xfrm>
            <a:off x="4572000" y="857257"/>
            <a:ext cx="4579241" cy="5143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6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6">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24" name="Oval 18">
            <a:extLst>
              <a:ext uri="{FF2B5EF4-FFF2-40B4-BE49-F238E27FC236}">
                <a16:creationId xmlns:a16="http://schemas.microsoft.com/office/drawing/2014/main" id="{4E0A5C5C-2A95-428E-9F6A-0D29EBD57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96" y="1637878"/>
            <a:ext cx="3566211" cy="35662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1" name="Oval 20">
            <a:extLst>
              <a:ext uri="{FF2B5EF4-FFF2-40B4-BE49-F238E27FC236}">
                <a16:creationId xmlns:a16="http://schemas.microsoft.com/office/drawing/2014/main" id="{1056F38F-7C4E-461D-8709-7D0024AE1F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558" y="1629455"/>
            <a:ext cx="3566211" cy="356621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id="{C7278469-3C3C-49CE-AEEE-E176A4900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70" y="1558391"/>
            <a:ext cx="3566211" cy="3566211"/>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55A4321C-C4AE-451D-8846-49A500C22947}"/>
              </a:ext>
            </a:extLst>
          </p:cNvPr>
          <p:cNvSpPr>
            <a:spLocks noGrp="1"/>
          </p:cNvSpPr>
          <p:nvPr>
            <p:ph type="title"/>
          </p:nvPr>
        </p:nvSpPr>
        <p:spPr>
          <a:xfrm>
            <a:off x="826776" y="2265369"/>
            <a:ext cx="3022599" cy="2411530"/>
          </a:xfrm>
        </p:spPr>
        <p:txBody>
          <a:bodyPr>
            <a:normAutofit/>
          </a:bodyPr>
          <a:lstStyle/>
          <a:p>
            <a:pPr algn="ctr"/>
            <a:r>
              <a:rPr lang="en-US" sz="4050" b="1" dirty="0">
                <a:solidFill>
                  <a:schemeClr val="bg1"/>
                </a:solidFill>
              </a:rPr>
              <a:t>Sustainability Plan</a:t>
            </a:r>
          </a:p>
        </p:txBody>
      </p:sp>
      <p:grpSp>
        <p:nvGrpSpPr>
          <p:cNvPr id="25" name="Group 24">
            <a:extLst>
              <a:ext uri="{FF2B5EF4-FFF2-40B4-BE49-F238E27FC236}">
                <a16:creationId xmlns:a16="http://schemas.microsoft.com/office/drawing/2014/main" id="{93DC754C-7E09-422D-A8BB-AF632E90DFA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140670"/>
            <a:ext cx="1396391" cy="538136"/>
            <a:chOff x="0" y="377893"/>
            <a:chExt cx="1861854" cy="717514"/>
          </a:xfrm>
          <a:solidFill>
            <a:schemeClr val="bg1"/>
          </a:solidFill>
        </p:grpSpPr>
        <p:sp>
          <p:nvSpPr>
            <p:cNvPr id="26" name="Freeform: Shape 25">
              <a:extLst>
                <a:ext uri="{FF2B5EF4-FFF2-40B4-BE49-F238E27FC236}">
                  <a16:creationId xmlns:a16="http://schemas.microsoft.com/office/drawing/2014/main"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defTabSz="685800" eaLnBrk="1" fontAlgn="auto" hangingPunct="1">
                <a:spcBef>
                  <a:spcPts val="0"/>
                </a:spcBef>
                <a:spcAft>
                  <a:spcPts val="0"/>
                </a:spcAft>
              </a:pPr>
              <a:endParaRPr lang="en-US" sz="1350">
                <a:solidFill>
                  <a:prstClr val="black"/>
                </a:solidFill>
                <a:latin typeface="Calibri" panose="020F0502020204030204"/>
                <a:ea typeface="+mn-ea"/>
              </a:endParaRPr>
            </a:p>
          </p:txBody>
        </p:sp>
        <p:sp>
          <p:nvSpPr>
            <p:cNvPr id="27" name="Freeform: Shape 26">
              <a:extLst>
                <a:ext uri="{FF2B5EF4-FFF2-40B4-BE49-F238E27FC236}">
                  <a16:creationId xmlns:a16="http://schemas.microsoft.com/office/drawing/2014/main"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defTabSz="685800" eaLnBrk="1" fontAlgn="auto" hangingPunct="1">
                <a:spcBef>
                  <a:spcPts val="0"/>
                </a:spcBef>
                <a:spcAft>
                  <a:spcPts val="0"/>
                </a:spcAft>
              </a:pPr>
              <a:endParaRPr lang="en-US" sz="1350" dirty="0">
                <a:solidFill>
                  <a:prstClr val="black"/>
                </a:solidFill>
                <a:latin typeface="Calibri" panose="020F0502020204030204"/>
                <a:ea typeface="+mn-ea"/>
              </a:endParaRPr>
            </a:p>
          </p:txBody>
        </p:sp>
      </p:grpSp>
      <p:sp>
        <p:nvSpPr>
          <p:cNvPr id="29"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1200609"/>
            <a:ext cx="685924" cy="68592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1"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1200609"/>
            <a:ext cx="685924" cy="68592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3" name="Oval 32">
            <a:extLst>
              <a:ext uri="{FF2B5EF4-FFF2-40B4-BE49-F238E27FC236}">
                <a16:creationId xmlns:a16="http://schemas.microsoft.com/office/drawing/2014/main" id="{F6B92503-6984-4D15-8B98-8718709B78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4567248"/>
            <a:ext cx="239956" cy="239956"/>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5" name="Oval 34">
            <a:extLst>
              <a:ext uri="{FF2B5EF4-FFF2-40B4-BE49-F238E27FC236}">
                <a16:creationId xmlns:a16="http://schemas.microsoft.com/office/drawing/2014/main" id="{08DDF938-524E-4C18-A47D-C006278323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4567248"/>
            <a:ext cx="239956" cy="239956"/>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4A5BC43-177F-4C64-98F0-346DA095EF12}"/>
              </a:ext>
            </a:extLst>
          </p:cNvPr>
          <p:cNvSpPr>
            <a:spLocks noGrp="1"/>
          </p:cNvSpPr>
          <p:nvPr>
            <p:ph idx="1"/>
          </p:nvPr>
        </p:nvSpPr>
        <p:spPr>
          <a:xfrm>
            <a:off x="4676151" y="1705384"/>
            <a:ext cx="3912880" cy="3566210"/>
          </a:xfrm>
        </p:spPr>
        <p:txBody>
          <a:bodyPr>
            <a:normAutofit/>
          </a:bodyPr>
          <a:lstStyle/>
          <a:p>
            <a:r>
              <a:rPr lang="en-US" sz="1500" dirty="0">
                <a:solidFill>
                  <a:schemeClr val="bg1"/>
                </a:solidFill>
              </a:rPr>
              <a:t>Binder with all materials kept in nursing station</a:t>
            </a:r>
          </a:p>
          <a:p>
            <a:r>
              <a:rPr lang="en-US" sz="1500" dirty="0">
                <a:solidFill>
                  <a:schemeClr val="bg1"/>
                </a:solidFill>
              </a:rPr>
              <a:t>Regular updates and education at staff meetings</a:t>
            </a:r>
          </a:p>
          <a:p>
            <a:r>
              <a:rPr lang="en-US" sz="1500" dirty="0">
                <a:solidFill>
                  <a:schemeClr val="bg1"/>
                </a:solidFill>
              </a:rPr>
              <a:t>Verified screening tool for all patients at time of admission</a:t>
            </a:r>
          </a:p>
          <a:p>
            <a:r>
              <a:rPr lang="en-US" sz="1500" dirty="0">
                <a:solidFill>
                  <a:schemeClr val="bg1"/>
                </a:solidFill>
              </a:rPr>
              <a:t>Early involvement of Social Services, Neonatology and Anesthesia upon patient admission</a:t>
            </a:r>
          </a:p>
          <a:p>
            <a:r>
              <a:rPr lang="en-US" sz="1500" dirty="0">
                <a:solidFill>
                  <a:schemeClr val="bg1"/>
                </a:solidFill>
              </a:rPr>
              <a:t>Many patient resources available including in-house detox unit for postpartum patients when desired (pre-COVID) as well as multiple MAT providers, some with walk-in clinic hours to start therapy</a:t>
            </a:r>
          </a:p>
          <a:p>
            <a:endParaRPr lang="en-US" sz="1125" dirty="0">
              <a:solidFill>
                <a:schemeClr val="bg1"/>
              </a:solidFill>
            </a:endParaRPr>
          </a:p>
        </p:txBody>
      </p:sp>
      <p:grpSp>
        <p:nvGrpSpPr>
          <p:cNvPr id="37"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59179" y="5461848"/>
            <a:ext cx="790850" cy="352267"/>
            <a:chOff x="9841624" y="4115729"/>
            <a:chExt cx="602169" cy="268223"/>
          </a:xfrm>
          <a:solidFill>
            <a:schemeClr val="bg1"/>
          </a:solidFill>
        </p:grpSpPr>
        <p:sp>
          <p:nvSpPr>
            <p:cNvPr id="38" name="Freeform: Shape 37">
              <a:extLst>
                <a:ext uri="{FF2B5EF4-FFF2-40B4-BE49-F238E27FC236}">
                  <a16:creationId xmlns:a16="http://schemas.microsoft.com/office/drawing/2014/main" id="{1ECA0D96-F63C-4F7B-BE16-0F3FE76D7D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defTabSz="685800" eaLnBrk="1" fontAlgn="auto" hangingPunct="1">
                <a:spcBef>
                  <a:spcPts val="0"/>
                </a:spcBef>
                <a:spcAft>
                  <a:spcPts val="0"/>
                </a:spcAft>
              </a:pPr>
              <a:endParaRPr lang="en-US" sz="1350">
                <a:solidFill>
                  <a:prstClr val="black"/>
                </a:solidFill>
                <a:latin typeface="Calibri" panose="020F0502020204030204"/>
                <a:ea typeface="+mn-ea"/>
              </a:endParaRPr>
            </a:p>
          </p:txBody>
        </p:sp>
        <p:sp>
          <p:nvSpPr>
            <p:cNvPr id="39" name="Freeform: Shape 38">
              <a:extLst>
                <a:ext uri="{FF2B5EF4-FFF2-40B4-BE49-F238E27FC236}">
                  <a16:creationId xmlns:a16="http://schemas.microsoft.com/office/drawing/2014/main" id="{74F83A81-0546-400A-918A-90C9C48B81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defTabSz="685800" eaLnBrk="1" fontAlgn="auto" hangingPunct="1">
                <a:spcBef>
                  <a:spcPts val="0"/>
                </a:spcBef>
                <a:spcAft>
                  <a:spcPts val="0"/>
                </a:spcAft>
              </a:pPr>
              <a:endParaRPr lang="en-US" sz="1350">
                <a:solidFill>
                  <a:prstClr val="black"/>
                </a:solidFill>
                <a:latin typeface="Calibri" panose="020F0502020204030204"/>
                <a:ea typeface="+mn-ea"/>
              </a:endParaRPr>
            </a:p>
          </p:txBody>
        </p:sp>
        <p:sp>
          <p:nvSpPr>
            <p:cNvPr id="40" name="Freeform: Shape 39">
              <a:extLst>
                <a:ext uri="{FF2B5EF4-FFF2-40B4-BE49-F238E27FC236}">
                  <a16:creationId xmlns:a16="http://schemas.microsoft.com/office/drawing/2014/main" id="{9741F692-A5B6-4215-86D9-B1FD4FF26A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eaLnBrk="1" fontAlgn="auto" hangingPunct="1">
                <a:spcBef>
                  <a:spcPts val="0"/>
                </a:spcBef>
                <a:spcAft>
                  <a:spcPts val="0"/>
                </a:spcAft>
              </a:pPr>
              <a:endParaRPr lang="en-US" sz="1350">
                <a:solidFill>
                  <a:prstClr val="black"/>
                </a:solidFill>
                <a:latin typeface="Calibri" panose="020F0502020204030204"/>
                <a:ea typeface="+mn-ea"/>
              </a:endParaRPr>
            </a:p>
          </p:txBody>
        </p:sp>
        <p:sp>
          <p:nvSpPr>
            <p:cNvPr id="41" name="Freeform: Shape 40">
              <a:extLst>
                <a:ext uri="{FF2B5EF4-FFF2-40B4-BE49-F238E27FC236}">
                  <a16:creationId xmlns:a16="http://schemas.microsoft.com/office/drawing/2014/main" id="{CC0876CB-9C60-4580-8FED-CD64EC7664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eaLnBrk="1" fontAlgn="auto" hangingPunct="1">
                <a:spcBef>
                  <a:spcPts val="0"/>
                </a:spcBef>
                <a:spcAft>
                  <a:spcPts val="0"/>
                </a:spcAft>
              </a:pPr>
              <a:endParaRPr lang="en-US" sz="1350">
                <a:solidFill>
                  <a:prstClr val="black"/>
                </a:solidFill>
                <a:latin typeface="Calibri" panose="020F0502020204030204"/>
                <a:ea typeface="+mn-ea"/>
              </a:endParaRPr>
            </a:p>
          </p:txBody>
        </p:sp>
        <p:sp>
          <p:nvSpPr>
            <p:cNvPr id="42" name="Freeform: Shape 41">
              <a:extLst>
                <a:ext uri="{FF2B5EF4-FFF2-40B4-BE49-F238E27FC236}">
                  <a16:creationId xmlns:a16="http://schemas.microsoft.com/office/drawing/2014/main" id="{A879B3B7-48DB-4D3A-BB33-02766EAD3D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eaLnBrk="1" fontAlgn="auto" hangingPunct="1">
                <a:spcBef>
                  <a:spcPts val="0"/>
                </a:spcBef>
                <a:spcAft>
                  <a:spcPts val="0"/>
                </a:spcAft>
              </a:pPr>
              <a:endParaRPr lang="en-US" sz="1350">
                <a:solidFill>
                  <a:prstClr val="black"/>
                </a:solidFill>
                <a:latin typeface="Calibri" panose="020F0502020204030204"/>
                <a:ea typeface="+mn-ea"/>
              </a:endParaRPr>
            </a:p>
          </p:txBody>
        </p:sp>
      </p:grpSp>
    </p:spTree>
    <p:extLst>
      <p:ext uri="{BB962C8B-B14F-4D97-AF65-F5344CB8AC3E}">
        <p14:creationId xmlns:p14="http://schemas.microsoft.com/office/powerpoint/2010/main" val="2649806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19" name="Oval 18">
            <a:extLst>
              <a:ext uri="{FF2B5EF4-FFF2-40B4-BE49-F238E27FC236}">
                <a16:creationId xmlns:a16="http://schemas.microsoft.com/office/drawing/2014/main" id="{4E0A5C5C-2A95-428E-9F6A-0D29EBD57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96" y="1637878"/>
            <a:ext cx="3566211" cy="35662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1" name="Oval 20">
            <a:extLst>
              <a:ext uri="{FF2B5EF4-FFF2-40B4-BE49-F238E27FC236}">
                <a16:creationId xmlns:a16="http://schemas.microsoft.com/office/drawing/2014/main" id="{1056F38F-7C4E-461D-8709-7D0024AE1F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558" y="1629455"/>
            <a:ext cx="3566211" cy="356621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id="{C7278469-3C3C-49CE-AEEE-E176A4900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70" y="1558391"/>
            <a:ext cx="3566211" cy="3566211"/>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55A4321C-C4AE-451D-8846-49A500C22947}"/>
              </a:ext>
            </a:extLst>
          </p:cNvPr>
          <p:cNvSpPr>
            <a:spLocks noGrp="1"/>
          </p:cNvSpPr>
          <p:nvPr>
            <p:ph type="title"/>
          </p:nvPr>
        </p:nvSpPr>
        <p:spPr>
          <a:xfrm>
            <a:off x="826776" y="2265369"/>
            <a:ext cx="3022599" cy="2411530"/>
          </a:xfrm>
        </p:spPr>
        <p:txBody>
          <a:bodyPr>
            <a:normAutofit/>
          </a:bodyPr>
          <a:lstStyle/>
          <a:p>
            <a:pPr algn="ctr"/>
            <a:r>
              <a:rPr lang="en-US" sz="4950" b="1" dirty="0">
                <a:solidFill>
                  <a:schemeClr val="bg1"/>
                </a:solidFill>
              </a:rPr>
              <a:t>Challenges</a:t>
            </a:r>
          </a:p>
        </p:txBody>
      </p:sp>
      <p:grpSp>
        <p:nvGrpSpPr>
          <p:cNvPr id="25" name="Group 24">
            <a:extLst>
              <a:ext uri="{FF2B5EF4-FFF2-40B4-BE49-F238E27FC236}">
                <a16:creationId xmlns:a16="http://schemas.microsoft.com/office/drawing/2014/main" id="{93DC754C-7E09-422D-A8BB-AF632E90DFA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140670"/>
            <a:ext cx="1396391" cy="538136"/>
            <a:chOff x="0" y="377893"/>
            <a:chExt cx="1861854" cy="717514"/>
          </a:xfrm>
          <a:solidFill>
            <a:schemeClr val="bg1"/>
          </a:solidFill>
        </p:grpSpPr>
        <p:sp>
          <p:nvSpPr>
            <p:cNvPr id="26" name="Freeform: Shape 25">
              <a:extLst>
                <a:ext uri="{FF2B5EF4-FFF2-40B4-BE49-F238E27FC236}">
                  <a16:creationId xmlns:a16="http://schemas.microsoft.com/office/drawing/2014/main"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defTabSz="685800" eaLnBrk="1" fontAlgn="auto" hangingPunct="1">
                <a:spcBef>
                  <a:spcPts val="0"/>
                </a:spcBef>
                <a:spcAft>
                  <a:spcPts val="0"/>
                </a:spcAft>
              </a:pPr>
              <a:endParaRPr lang="en-US" sz="1350">
                <a:solidFill>
                  <a:prstClr val="black"/>
                </a:solidFill>
                <a:latin typeface="Calibri" panose="020F0502020204030204"/>
                <a:ea typeface="+mn-ea"/>
              </a:endParaRPr>
            </a:p>
          </p:txBody>
        </p:sp>
        <p:sp>
          <p:nvSpPr>
            <p:cNvPr id="27" name="Freeform: Shape 26">
              <a:extLst>
                <a:ext uri="{FF2B5EF4-FFF2-40B4-BE49-F238E27FC236}">
                  <a16:creationId xmlns:a16="http://schemas.microsoft.com/office/drawing/2014/main"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defTabSz="685800" eaLnBrk="1" fontAlgn="auto" hangingPunct="1">
                <a:spcBef>
                  <a:spcPts val="0"/>
                </a:spcBef>
                <a:spcAft>
                  <a:spcPts val="0"/>
                </a:spcAft>
              </a:pPr>
              <a:endParaRPr lang="en-US" sz="1350" dirty="0">
                <a:solidFill>
                  <a:prstClr val="black"/>
                </a:solidFill>
                <a:latin typeface="Calibri" panose="020F0502020204030204"/>
                <a:ea typeface="+mn-ea"/>
              </a:endParaRPr>
            </a:p>
          </p:txBody>
        </p:sp>
      </p:grpSp>
      <p:sp>
        <p:nvSpPr>
          <p:cNvPr id="29"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1200609"/>
            <a:ext cx="685924" cy="68592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1"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1200609"/>
            <a:ext cx="685924" cy="68592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3" name="Oval 32">
            <a:extLst>
              <a:ext uri="{FF2B5EF4-FFF2-40B4-BE49-F238E27FC236}">
                <a16:creationId xmlns:a16="http://schemas.microsoft.com/office/drawing/2014/main" id="{F6B92503-6984-4D15-8B98-8718709B78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4567248"/>
            <a:ext cx="239956" cy="239956"/>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5" name="Oval 34">
            <a:extLst>
              <a:ext uri="{FF2B5EF4-FFF2-40B4-BE49-F238E27FC236}">
                <a16:creationId xmlns:a16="http://schemas.microsoft.com/office/drawing/2014/main" id="{08DDF938-524E-4C18-A47D-C006278323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4567248"/>
            <a:ext cx="239956" cy="239956"/>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4A5BC43-177F-4C64-98F0-346DA095EF12}"/>
              </a:ext>
            </a:extLst>
          </p:cNvPr>
          <p:cNvSpPr>
            <a:spLocks noGrp="1"/>
          </p:cNvSpPr>
          <p:nvPr>
            <p:ph idx="1"/>
          </p:nvPr>
        </p:nvSpPr>
        <p:spPr>
          <a:xfrm>
            <a:off x="4676151" y="1705385"/>
            <a:ext cx="3912880" cy="3633489"/>
          </a:xfrm>
        </p:spPr>
        <p:txBody>
          <a:bodyPr>
            <a:normAutofit lnSpcReduction="10000"/>
          </a:bodyPr>
          <a:lstStyle/>
          <a:p>
            <a:r>
              <a:rPr lang="en-US" sz="1350" dirty="0">
                <a:solidFill>
                  <a:schemeClr val="bg1"/>
                </a:solidFill>
              </a:rPr>
              <a:t>Low numbers of affected patients make it difficult for staff to retain information around treatment plans</a:t>
            </a:r>
          </a:p>
          <a:p>
            <a:r>
              <a:rPr lang="en-US" sz="1350" dirty="0">
                <a:solidFill>
                  <a:schemeClr val="bg1"/>
                </a:solidFill>
              </a:rPr>
              <a:t>Majority of our affected patients received no prenatal care and are walk-ins, not interested in keeping infants or receiving treatment</a:t>
            </a:r>
          </a:p>
          <a:p>
            <a:r>
              <a:rPr lang="en-US" sz="1350" dirty="0">
                <a:solidFill>
                  <a:schemeClr val="bg1"/>
                </a:solidFill>
              </a:rPr>
              <a:t>Many leave Against Medical Advice and refuse all treatment offered</a:t>
            </a:r>
          </a:p>
          <a:p>
            <a:r>
              <a:rPr lang="en-US" sz="1350" dirty="0">
                <a:solidFill>
                  <a:schemeClr val="bg1"/>
                </a:solidFill>
              </a:rPr>
              <a:t>Many different outpatient clinics (all with different EMRs) makes it difficult for everyone to adopt a verified screening tool (especially during stresses of COVID)</a:t>
            </a:r>
          </a:p>
          <a:p>
            <a:r>
              <a:rPr lang="en-US" sz="1350" dirty="0">
                <a:solidFill>
                  <a:schemeClr val="bg1"/>
                </a:solidFill>
              </a:rPr>
              <a:t>Difficulty reminding providers to give Rx for Narcan at discharge, some insurances refuse to cover medication</a:t>
            </a:r>
          </a:p>
          <a:p>
            <a:r>
              <a:rPr lang="en-US" sz="1350" dirty="0">
                <a:solidFill>
                  <a:schemeClr val="bg1"/>
                </a:solidFill>
              </a:rPr>
              <a:t>Patient’s social circumstances make outpatient follow-up difficult – lack of stable housing and phone access, transportation difficulties</a:t>
            </a:r>
          </a:p>
          <a:p>
            <a:endParaRPr lang="en-US" sz="1350" dirty="0">
              <a:solidFill>
                <a:schemeClr val="bg1"/>
              </a:solidFill>
            </a:endParaRPr>
          </a:p>
          <a:p>
            <a:pPr marL="0" indent="0">
              <a:buNone/>
            </a:pPr>
            <a:endParaRPr lang="en-US" sz="1350" dirty="0">
              <a:solidFill>
                <a:schemeClr val="bg1"/>
              </a:solidFill>
            </a:endParaRPr>
          </a:p>
          <a:p>
            <a:endParaRPr lang="en-US" sz="1350" dirty="0">
              <a:solidFill>
                <a:schemeClr val="bg1"/>
              </a:solidFill>
            </a:endParaRPr>
          </a:p>
        </p:txBody>
      </p:sp>
      <p:grpSp>
        <p:nvGrpSpPr>
          <p:cNvPr id="37"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59179" y="5461848"/>
            <a:ext cx="790850" cy="352267"/>
            <a:chOff x="9841624" y="4115729"/>
            <a:chExt cx="602169" cy="268223"/>
          </a:xfrm>
          <a:solidFill>
            <a:schemeClr val="bg1"/>
          </a:solidFill>
        </p:grpSpPr>
        <p:sp>
          <p:nvSpPr>
            <p:cNvPr id="38" name="Freeform: Shape 37">
              <a:extLst>
                <a:ext uri="{FF2B5EF4-FFF2-40B4-BE49-F238E27FC236}">
                  <a16:creationId xmlns:a16="http://schemas.microsoft.com/office/drawing/2014/main" id="{1ECA0D96-F63C-4F7B-BE16-0F3FE76D7D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defTabSz="685800" eaLnBrk="1" fontAlgn="auto" hangingPunct="1">
                <a:spcBef>
                  <a:spcPts val="0"/>
                </a:spcBef>
                <a:spcAft>
                  <a:spcPts val="0"/>
                </a:spcAft>
              </a:pPr>
              <a:endParaRPr lang="en-US" sz="1350">
                <a:solidFill>
                  <a:prstClr val="black"/>
                </a:solidFill>
                <a:latin typeface="Calibri" panose="020F0502020204030204"/>
                <a:ea typeface="+mn-ea"/>
              </a:endParaRPr>
            </a:p>
          </p:txBody>
        </p:sp>
        <p:sp>
          <p:nvSpPr>
            <p:cNvPr id="39" name="Freeform: Shape 38">
              <a:extLst>
                <a:ext uri="{FF2B5EF4-FFF2-40B4-BE49-F238E27FC236}">
                  <a16:creationId xmlns:a16="http://schemas.microsoft.com/office/drawing/2014/main" id="{74F83A81-0546-400A-918A-90C9C48B81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defTabSz="685800" eaLnBrk="1" fontAlgn="auto" hangingPunct="1">
                <a:spcBef>
                  <a:spcPts val="0"/>
                </a:spcBef>
                <a:spcAft>
                  <a:spcPts val="0"/>
                </a:spcAft>
              </a:pPr>
              <a:endParaRPr lang="en-US" sz="1350">
                <a:solidFill>
                  <a:prstClr val="black"/>
                </a:solidFill>
                <a:latin typeface="Calibri" panose="020F0502020204030204"/>
                <a:ea typeface="+mn-ea"/>
              </a:endParaRPr>
            </a:p>
          </p:txBody>
        </p:sp>
        <p:sp>
          <p:nvSpPr>
            <p:cNvPr id="40" name="Freeform: Shape 39">
              <a:extLst>
                <a:ext uri="{FF2B5EF4-FFF2-40B4-BE49-F238E27FC236}">
                  <a16:creationId xmlns:a16="http://schemas.microsoft.com/office/drawing/2014/main" id="{9741F692-A5B6-4215-86D9-B1FD4FF26A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eaLnBrk="1" fontAlgn="auto" hangingPunct="1">
                <a:spcBef>
                  <a:spcPts val="0"/>
                </a:spcBef>
                <a:spcAft>
                  <a:spcPts val="0"/>
                </a:spcAft>
              </a:pPr>
              <a:endParaRPr lang="en-US" sz="1350">
                <a:solidFill>
                  <a:prstClr val="black"/>
                </a:solidFill>
                <a:latin typeface="Calibri" panose="020F0502020204030204"/>
                <a:ea typeface="+mn-ea"/>
              </a:endParaRPr>
            </a:p>
          </p:txBody>
        </p:sp>
        <p:sp>
          <p:nvSpPr>
            <p:cNvPr id="41" name="Freeform: Shape 40">
              <a:extLst>
                <a:ext uri="{FF2B5EF4-FFF2-40B4-BE49-F238E27FC236}">
                  <a16:creationId xmlns:a16="http://schemas.microsoft.com/office/drawing/2014/main" id="{CC0876CB-9C60-4580-8FED-CD64EC7664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eaLnBrk="1" fontAlgn="auto" hangingPunct="1">
                <a:spcBef>
                  <a:spcPts val="0"/>
                </a:spcBef>
                <a:spcAft>
                  <a:spcPts val="0"/>
                </a:spcAft>
              </a:pPr>
              <a:endParaRPr lang="en-US" sz="1350">
                <a:solidFill>
                  <a:prstClr val="black"/>
                </a:solidFill>
                <a:latin typeface="Calibri" panose="020F0502020204030204"/>
                <a:ea typeface="+mn-ea"/>
              </a:endParaRPr>
            </a:p>
          </p:txBody>
        </p:sp>
        <p:sp>
          <p:nvSpPr>
            <p:cNvPr id="42" name="Freeform: Shape 41">
              <a:extLst>
                <a:ext uri="{FF2B5EF4-FFF2-40B4-BE49-F238E27FC236}">
                  <a16:creationId xmlns:a16="http://schemas.microsoft.com/office/drawing/2014/main" id="{A879B3B7-48DB-4D3A-BB33-02766EAD3D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eaLnBrk="1" fontAlgn="auto" hangingPunct="1">
                <a:spcBef>
                  <a:spcPts val="0"/>
                </a:spcBef>
                <a:spcAft>
                  <a:spcPts val="0"/>
                </a:spcAft>
              </a:pPr>
              <a:endParaRPr lang="en-US" sz="1350">
                <a:solidFill>
                  <a:prstClr val="black"/>
                </a:solidFill>
                <a:latin typeface="Calibri" panose="020F0502020204030204"/>
                <a:ea typeface="+mn-ea"/>
              </a:endParaRPr>
            </a:p>
          </p:txBody>
        </p:sp>
      </p:grpSp>
    </p:spTree>
    <p:extLst>
      <p:ext uri="{BB962C8B-B14F-4D97-AF65-F5344CB8AC3E}">
        <p14:creationId xmlns:p14="http://schemas.microsoft.com/office/powerpoint/2010/main" val="4033668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562600"/>
            <a:ext cx="91440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38</a:t>
            </a:fld>
            <a:endParaRPr lang="en-US" altLang="en-US"/>
          </a:p>
        </p:txBody>
      </p:sp>
      <p:sp>
        <p:nvSpPr>
          <p:cNvPr id="7" name="Title 1"/>
          <p:cNvSpPr txBox="1">
            <a:spLocks/>
          </p:cNvSpPr>
          <p:nvPr/>
        </p:nvSpPr>
        <p:spPr>
          <a:xfrm>
            <a:off x="0" y="553024"/>
            <a:ext cx="7772400" cy="1362075"/>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800" b="1" dirty="0" smtClean="0">
                <a:solidFill>
                  <a:srgbClr val="F58466"/>
                </a:solidFill>
                <a:latin typeface="Goudy Old Style" panose="02020502050305020303" pitchFamily="18" charset="0"/>
              </a:rPr>
              <a:t>Additional Round-Robin Sharing</a:t>
            </a:r>
            <a:endParaRPr lang="en-US" sz="3800" b="1" dirty="0">
              <a:solidFill>
                <a:srgbClr val="F58466"/>
              </a:solidFill>
              <a:latin typeface="Goudy Old Style" panose="02020502050305020303" pitchFamily="18" charset="0"/>
            </a:endParaRPr>
          </a:p>
        </p:txBody>
      </p:sp>
      <p:sp>
        <p:nvSpPr>
          <p:cNvPr id="8" name="Content Placeholder 2"/>
          <p:cNvSpPr txBox="1">
            <a:spLocks/>
          </p:cNvSpPr>
          <p:nvPr/>
        </p:nvSpPr>
        <p:spPr>
          <a:xfrm>
            <a:off x="266700" y="1234062"/>
            <a:ext cx="8610600" cy="97573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58466"/>
              </a:buClr>
              <a:buNone/>
            </a:pPr>
            <a:r>
              <a:rPr lang="en-US" sz="2400" dirty="0" smtClean="0"/>
              <a:t>Please feel encouraged to share briefly (1-2 min) about your teams sustainability plan and any next steps to achieve initiative AIMs:</a:t>
            </a:r>
          </a:p>
          <a:p>
            <a:pPr marL="0" indent="0">
              <a:buClr>
                <a:srgbClr val="F58466"/>
              </a:buClr>
              <a:buNone/>
            </a:pPr>
            <a:endParaRPr lang="en-US" sz="2400" dirty="0"/>
          </a:p>
          <a:p>
            <a:pPr marL="0" indent="0">
              <a:buClr>
                <a:srgbClr val="F58466"/>
              </a:buClr>
              <a:buNone/>
            </a:pPr>
            <a:endParaRPr lang="en-US" sz="2400" dirty="0" smtClean="0"/>
          </a:p>
          <a:p>
            <a:pPr>
              <a:buClr>
                <a:srgbClr val="F58466"/>
              </a:buClr>
            </a:pPr>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2592476363"/>
              </p:ext>
            </p:extLst>
          </p:nvPr>
        </p:nvGraphicFramePr>
        <p:xfrm>
          <a:off x="438150" y="2132511"/>
          <a:ext cx="8267700" cy="4561329"/>
        </p:xfrm>
        <a:graphic>
          <a:graphicData uri="http://schemas.openxmlformats.org/drawingml/2006/table">
            <a:tbl>
              <a:tblPr firstRow="1" bandRow="1">
                <a:tableStyleId>{5940675A-B579-460E-94D1-54222C63F5DA}</a:tableStyleId>
              </a:tblPr>
              <a:tblGrid>
                <a:gridCol w="2755900">
                  <a:extLst>
                    <a:ext uri="{9D8B030D-6E8A-4147-A177-3AD203B41FA5}">
                      <a16:colId xmlns:a16="http://schemas.microsoft.com/office/drawing/2014/main" val="1865085752"/>
                    </a:ext>
                  </a:extLst>
                </a:gridCol>
                <a:gridCol w="2755900">
                  <a:extLst>
                    <a:ext uri="{9D8B030D-6E8A-4147-A177-3AD203B41FA5}">
                      <a16:colId xmlns:a16="http://schemas.microsoft.com/office/drawing/2014/main" val="2929364793"/>
                    </a:ext>
                  </a:extLst>
                </a:gridCol>
                <a:gridCol w="2755900">
                  <a:extLst>
                    <a:ext uri="{9D8B030D-6E8A-4147-A177-3AD203B41FA5}">
                      <a16:colId xmlns:a16="http://schemas.microsoft.com/office/drawing/2014/main" val="3318367216"/>
                    </a:ext>
                  </a:extLst>
                </a:gridCol>
              </a:tblGrid>
              <a:tr h="803797">
                <a:tc>
                  <a:txBody>
                    <a:bodyPr/>
                    <a:lstStyle/>
                    <a:p>
                      <a:r>
                        <a:rPr lang="en-US" sz="2400" dirty="0" smtClean="0"/>
                        <a:t>West Suburban Medical Center</a:t>
                      </a:r>
                      <a:endParaRPr lang="en-US" sz="2400" dirty="0"/>
                    </a:p>
                  </a:txBody>
                  <a:tcPr/>
                </a:tc>
                <a:tc>
                  <a:txBody>
                    <a:bodyPr/>
                    <a:lstStyle/>
                    <a:p>
                      <a:r>
                        <a:rPr lang="en-US" sz="2400" dirty="0" smtClean="0"/>
                        <a:t>Swedish American Hospital</a:t>
                      </a:r>
                      <a:endParaRPr lang="en-US" sz="2400" dirty="0"/>
                    </a:p>
                  </a:txBody>
                  <a:tcPr/>
                </a:tc>
                <a:tc>
                  <a:txBody>
                    <a:bodyPr/>
                    <a:lstStyle/>
                    <a:p>
                      <a:r>
                        <a:rPr lang="en-US" dirty="0" smtClean="0"/>
                        <a:t>SSM St. Mary’s Centralia/Good Samaritan</a:t>
                      </a:r>
                    </a:p>
                  </a:txBody>
                  <a:tcPr/>
                </a:tc>
                <a:extLst>
                  <a:ext uri="{0D108BD9-81ED-4DB2-BD59-A6C34878D82A}">
                    <a16:rowId xmlns:a16="http://schemas.microsoft.com/office/drawing/2014/main" val="2838721131"/>
                  </a:ext>
                </a:extLst>
              </a:tr>
              <a:tr h="803797">
                <a:tc>
                  <a:txBody>
                    <a:bodyPr/>
                    <a:lstStyle/>
                    <a:p>
                      <a:r>
                        <a:rPr lang="en-US" sz="2400" dirty="0" smtClean="0"/>
                        <a:t>Vista Medical Center East</a:t>
                      </a:r>
                      <a:endParaRPr lang="en-US" sz="2400" dirty="0"/>
                    </a:p>
                  </a:txBody>
                  <a:tcPr/>
                </a:tc>
                <a:tc>
                  <a:txBody>
                    <a:bodyPr/>
                    <a:lstStyle/>
                    <a:p>
                      <a:r>
                        <a:rPr lang="en-US" sz="2400" dirty="0" smtClean="0"/>
                        <a:t>Stroger Hospital</a:t>
                      </a:r>
                      <a:endParaRPr lang="en-US" sz="2400" dirty="0"/>
                    </a:p>
                  </a:txBody>
                  <a:tcPr/>
                </a:tc>
                <a:tc>
                  <a:txBody>
                    <a:bodyPr/>
                    <a:lstStyle/>
                    <a:p>
                      <a:r>
                        <a:rPr lang="en-US" sz="2400" dirty="0" smtClean="0"/>
                        <a:t>Silver</a:t>
                      </a:r>
                      <a:r>
                        <a:rPr lang="en-US" sz="2400" baseline="0" dirty="0" smtClean="0"/>
                        <a:t> Cross</a:t>
                      </a:r>
                      <a:endParaRPr lang="en-US" sz="2400" dirty="0"/>
                    </a:p>
                  </a:txBody>
                  <a:tcPr/>
                </a:tc>
                <a:extLst>
                  <a:ext uri="{0D108BD9-81ED-4DB2-BD59-A6C34878D82A}">
                    <a16:rowId xmlns:a16="http://schemas.microsoft.com/office/drawing/2014/main" val="2058065116"/>
                  </a:ext>
                </a:extLst>
              </a:tr>
              <a:tr h="803797">
                <a:tc>
                  <a:txBody>
                    <a:bodyPr/>
                    <a:lstStyle/>
                    <a:p>
                      <a:r>
                        <a:rPr lang="en-US" sz="2400" dirty="0" smtClean="0"/>
                        <a:t>UI Hospital</a:t>
                      </a:r>
                      <a:endParaRPr lang="en-US" sz="2400" dirty="0"/>
                    </a:p>
                  </a:txBody>
                  <a:tcPr/>
                </a:tc>
                <a:tc>
                  <a:txBody>
                    <a:bodyPr/>
                    <a:lstStyle/>
                    <a:p>
                      <a:r>
                        <a:rPr lang="en-US" sz="2400" dirty="0" smtClean="0"/>
                        <a:t>St. Joseph MC- Joliet</a:t>
                      </a:r>
                      <a:endParaRPr lang="en-US" sz="2400" dirty="0"/>
                    </a:p>
                  </a:txBody>
                  <a:tcPr/>
                </a:tc>
                <a:tc>
                  <a:txBody>
                    <a:bodyPr/>
                    <a:lstStyle/>
                    <a:p>
                      <a:r>
                        <a:rPr lang="en-US" sz="2400" dirty="0" smtClean="0"/>
                        <a:t>Rush-Copley</a:t>
                      </a:r>
                    </a:p>
                  </a:txBody>
                  <a:tcPr/>
                </a:tc>
                <a:extLst>
                  <a:ext uri="{0D108BD9-81ED-4DB2-BD59-A6C34878D82A}">
                    <a16:rowId xmlns:a16="http://schemas.microsoft.com/office/drawing/2014/main" val="2868174508"/>
                  </a:ext>
                </a:extLst>
              </a:tr>
              <a:tr h="465692">
                <a:tc>
                  <a:txBody>
                    <a:bodyPr/>
                    <a:lstStyle/>
                    <a:p>
                      <a:r>
                        <a:rPr lang="en-US" sz="2400" dirty="0" smtClean="0"/>
                        <a:t>UPH</a:t>
                      </a:r>
                      <a:r>
                        <a:rPr lang="en-US" sz="2400" baseline="0" dirty="0" smtClean="0"/>
                        <a:t> </a:t>
                      </a:r>
                      <a:r>
                        <a:rPr lang="en-US" sz="2400" dirty="0" smtClean="0"/>
                        <a:t>Trinity</a:t>
                      </a:r>
                      <a:endParaRPr lang="en-US" sz="2400" dirty="0"/>
                    </a:p>
                  </a:txBody>
                  <a:tcPr/>
                </a:tc>
                <a:tc>
                  <a:txBody>
                    <a:bodyPr/>
                    <a:lstStyle/>
                    <a:p>
                      <a:r>
                        <a:rPr lang="en-US" sz="2400" dirty="0" smtClean="0"/>
                        <a:t>St. Joseph</a:t>
                      </a:r>
                      <a:r>
                        <a:rPr lang="en-US" sz="2400" baseline="0" dirty="0" smtClean="0"/>
                        <a:t>- Breese</a:t>
                      </a:r>
                      <a:endParaRPr lang="en-US" sz="2400" dirty="0"/>
                    </a:p>
                  </a:txBody>
                  <a:tcPr/>
                </a:tc>
                <a:tc>
                  <a:txBody>
                    <a:bodyPr/>
                    <a:lstStyle/>
                    <a:p>
                      <a:r>
                        <a:rPr lang="en-US" sz="2400" dirty="0" smtClean="0"/>
                        <a:t>Rush University Medical Center</a:t>
                      </a:r>
                      <a:endParaRPr lang="en-US" sz="2400" dirty="0"/>
                    </a:p>
                  </a:txBody>
                  <a:tcPr/>
                </a:tc>
                <a:extLst>
                  <a:ext uri="{0D108BD9-81ED-4DB2-BD59-A6C34878D82A}">
                    <a16:rowId xmlns:a16="http://schemas.microsoft.com/office/drawing/2014/main" val="950789884"/>
                  </a:ext>
                </a:extLst>
              </a:tr>
              <a:tr h="465692">
                <a:tc>
                  <a:txBody>
                    <a:bodyPr/>
                    <a:lstStyle/>
                    <a:p>
                      <a:r>
                        <a:rPr lang="en-US" sz="2400" dirty="0" smtClean="0"/>
                        <a:t>UPH Methodist</a:t>
                      </a:r>
                      <a:endParaRPr lang="en-US" sz="2400" dirty="0"/>
                    </a:p>
                  </a:txBody>
                  <a:tcPr/>
                </a:tc>
                <a:tc>
                  <a:txBody>
                    <a:bodyPr/>
                    <a:lstStyle/>
                    <a:p>
                      <a:r>
                        <a:rPr lang="en-US" sz="2400" dirty="0" smtClean="0"/>
                        <a:t>St. Margaret’s</a:t>
                      </a:r>
                      <a:endParaRPr lang="en-US" sz="2400" dirty="0"/>
                    </a:p>
                  </a:txBody>
                  <a:tcPr/>
                </a:tc>
                <a:tc>
                  <a:txBody>
                    <a:bodyPr/>
                    <a:lstStyle/>
                    <a:p>
                      <a:r>
                        <a:rPr lang="en-US" sz="2400" dirty="0" smtClean="0"/>
                        <a:t>Roseland Hospital</a:t>
                      </a:r>
                      <a:endParaRPr lang="en-US" sz="2400" dirty="0"/>
                    </a:p>
                  </a:txBody>
                  <a:tcPr/>
                </a:tc>
                <a:extLst>
                  <a:ext uri="{0D108BD9-81ED-4DB2-BD59-A6C34878D82A}">
                    <a16:rowId xmlns:a16="http://schemas.microsoft.com/office/drawing/2014/main" val="2391392532"/>
                  </a:ext>
                </a:extLst>
              </a:tr>
              <a:tr h="803797">
                <a:tc>
                  <a:txBody>
                    <a:bodyPr/>
                    <a:lstStyle/>
                    <a:p>
                      <a:r>
                        <a:rPr lang="en-US" sz="2400" dirty="0" smtClean="0"/>
                        <a:t>Swedish Hospital</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SSM</a:t>
                      </a:r>
                      <a:r>
                        <a:rPr lang="en-US" sz="2400" baseline="0" dirty="0" smtClean="0"/>
                        <a:t> St. </a:t>
                      </a:r>
                      <a:r>
                        <a:rPr lang="en-US" sz="2400" baseline="0" dirty="0" err="1" smtClean="0"/>
                        <a:t>Marys</a:t>
                      </a:r>
                      <a:r>
                        <a:rPr lang="en-US" sz="2400" baseline="0" dirty="0" smtClean="0"/>
                        <a:t>- STL</a:t>
                      </a:r>
                      <a:endParaRPr lang="en-US" sz="2400" dirty="0" smtClean="0"/>
                    </a:p>
                    <a:p>
                      <a:endParaRPr lang="en-US" sz="2400" dirty="0"/>
                    </a:p>
                  </a:txBody>
                  <a:tcPr/>
                </a:tc>
                <a:tc>
                  <a:txBody>
                    <a:bodyPr/>
                    <a:lstStyle/>
                    <a:p>
                      <a:r>
                        <a:rPr lang="en-US" sz="2400" dirty="0" smtClean="0"/>
                        <a:t>Riverside</a:t>
                      </a:r>
                      <a:endParaRPr lang="en-US" sz="2400" dirty="0"/>
                    </a:p>
                  </a:txBody>
                  <a:tcPr/>
                </a:tc>
                <a:extLst>
                  <a:ext uri="{0D108BD9-81ED-4DB2-BD59-A6C34878D82A}">
                    <a16:rowId xmlns:a16="http://schemas.microsoft.com/office/drawing/2014/main" val="2708585346"/>
                  </a:ext>
                </a:extLst>
              </a:tr>
            </a:tbl>
          </a:graphicData>
        </a:graphic>
      </p:graphicFrame>
    </p:spTree>
    <p:extLst>
      <p:ext uri="{BB962C8B-B14F-4D97-AF65-F5344CB8AC3E}">
        <p14:creationId xmlns:p14="http://schemas.microsoft.com/office/powerpoint/2010/main" val="1891624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5867400" cy="1143000"/>
          </a:xfrm>
          <a:noFill/>
        </p:spPr>
        <p:txBody>
          <a:bodyPr/>
          <a:lstStyle/>
          <a:p>
            <a:pPr algn="l" eaLnBrk="1" hangingPunct="1"/>
            <a:r>
              <a:rPr lang="en-US" sz="4000" b="1" dirty="0" smtClean="0">
                <a:solidFill>
                  <a:srgbClr val="F58466"/>
                </a:solidFill>
                <a:latin typeface="Goudy Old Style" pitchFamily="18" charset="0"/>
              </a:rPr>
              <a:t>MNO-OB Sustainability </a:t>
            </a:r>
            <a:r>
              <a:rPr lang="en-US" sz="4000" b="1" dirty="0">
                <a:solidFill>
                  <a:srgbClr val="F58466"/>
                </a:solidFill>
                <a:latin typeface="Goudy Old Style" pitchFamily="18" charset="0"/>
              </a:rPr>
              <a:t>Checklist</a:t>
            </a:r>
          </a:p>
        </p:txBody>
      </p:sp>
      <p:sp>
        <p:nvSpPr>
          <p:cNvPr id="5" name="Content Placeholder 4"/>
          <p:cNvSpPr>
            <a:spLocks noGrp="1"/>
          </p:cNvSpPr>
          <p:nvPr>
            <p:ph idx="1"/>
          </p:nvPr>
        </p:nvSpPr>
        <p:spPr>
          <a:xfrm>
            <a:off x="342900" y="1367588"/>
            <a:ext cx="8572500" cy="5261812"/>
          </a:xfrm>
          <a:solidFill>
            <a:schemeClr val="accent4">
              <a:lumMod val="20000"/>
              <a:lumOff val="80000"/>
            </a:schemeClr>
          </a:solidFill>
        </p:spPr>
        <p:txBody>
          <a:bodyPr>
            <a:noAutofit/>
          </a:bodyPr>
          <a:lstStyle/>
          <a:p>
            <a:pPr>
              <a:buFont typeface="Wingdings" panose="05000000000000000000" pitchFamily="2" charset="2"/>
              <a:buChar char="q"/>
            </a:pPr>
            <a:r>
              <a:rPr lang="en-US" sz="2200" dirty="0">
                <a:latin typeface="+mj-lt"/>
              </a:rPr>
              <a:t>Submit ILPQC monthly </a:t>
            </a:r>
            <a:r>
              <a:rPr lang="en-US" sz="2200" dirty="0" smtClean="0">
                <a:latin typeface="+mj-lt"/>
              </a:rPr>
              <a:t>MNO-OB Patient, Screening, </a:t>
            </a:r>
            <a:r>
              <a:rPr lang="en-US" sz="2200" dirty="0">
                <a:latin typeface="+mj-lt"/>
              </a:rPr>
              <a:t>&amp; Structure Measure data through December 2020 by March 15, 2021 in ILPQC Data </a:t>
            </a:r>
            <a:r>
              <a:rPr lang="en-US" sz="2200" dirty="0" smtClean="0">
                <a:latin typeface="+mj-lt"/>
              </a:rPr>
              <a:t>System Facilitate </a:t>
            </a:r>
            <a:r>
              <a:rPr lang="en-US" sz="2200" dirty="0">
                <a:latin typeface="+mj-lt"/>
              </a:rPr>
              <a:t>completion of education with all providers and nurses, determine plan for continuing &amp; new hire education</a:t>
            </a:r>
          </a:p>
          <a:p>
            <a:pPr>
              <a:buFont typeface="Wingdings" panose="05000000000000000000" pitchFamily="2" charset="2"/>
              <a:buChar char="q"/>
            </a:pPr>
            <a:r>
              <a:rPr lang="en-US" sz="2200" dirty="0">
                <a:latin typeface="+mj-lt"/>
              </a:rPr>
              <a:t>Review data for </a:t>
            </a:r>
            <a:r>
              <a:rPr lang="en-US" sz="2200" dirty="0" smtClean="0">
                <a:latin typeface="+mj-lt"/>
              </a:rPr>
              <a:t>AIMs </a:t>
            </a:r>
            <a:r>
              <a:rPr lang="en-US" sz="2200" dirty="0">
                <a:latin typeface="+mj-lt"/>
              </a:rPr>
              <a:t>with your team</a:t>
            </a:r>
          </a:p>
          <a:p>
            <a:pPr>
              <a:buFont typeface="Wingdings" panose="05000000000000000000" pitchFamily="2" charset="2"/>
              <a:buChar char="q"/>
            </a:pPr>
            <a:r>
              <a:rPr lang="en-US" sz="2200" dirty="0">
                <a:latin typeface="+mj-lt"/>
              </a:rPr>
              <a:t>Connect with your Perinatal Network Administrator if you are not yet at the </a:t>
            </a:r>
            <a:r>
              <a:rPr lang="en-US" sz="2200" dirty="0" smtClean="0">
                <a:latin typeface="+mj-lt"/>
              </a:rPr>
              <a:t>MAT, RTS, </a:t>
            </a:r>
            <a:r>
              <a:rPr lang="en-US" sz="2200" dirty="0" err="1" smtClean="0">
                <a:latin typeface="+mj-lt"/>
              </a:rPr>
              <a:t>Narcan</a:t>
            </a:r>
            <a:r>
              <a:rPr lang="en-US" sz="2200" dirty="0" smtClean="0">
                <a:latin typeface="+mj-lt"/>
              </a:rPr>
              <a:t>, or Screening AIMs</a:t>
            </a:r>
            <a:endParaRPr lang="en-US" sz="2200" dirty="0">
              <a:latin typeface="+mj-lt"/>
            </a:endParaRPr>
          </a:p>
          <a:p>
            <a:pPr>
              <a:buFont typeface="Wingdings" panose="05000000000000000000" pitchFamily="2" charset="2"/>
              <a:buChar char="q"/>
            </a:pPr>
            <a:r>
              <a:rPr lang="en-US" sz="2200" dirty="0">
                <a:latin typeface="+mj-lt"/>
              </a:rPr>
              <a:t>Develop sustainability plan with your QI team (draft plan provided by ILPQC), submit to your Perinatal Network Administrator &amp; ILPQC</a:t>
            </a:r>
          </a:p>
          <a:p>
            <a:pPr>
              <a:buFont typeface="Wingdings" panose="05000000000000000000" pitchFamily="2" charset="2"/>
              <a:buChar char="q"/>
            </a:pPr>
            <a:r>
              <a:rPr lang="en-US" sz="2200" dirty="0" smtClean="0">
                <a:latin typeface="+mj-lt"/>
              </a:rPr>
              <a:t>MNO Sustainability Data for 2021 – scaled down monthly data on all patients with OUD and random sample to track screening rates. Necessary to track all teams across the finish line for QI Excellence Awards and to track sustainability!</a:t>
            </a:r>
            <a:endParaRPr lang="en-US" sz="2200" dirty="0">
              <a:latin typeface="+mj-lt"/>
            </a:endParaRPr>
          </a:p>
        </p:txBody>
      </p:sp>
    </p:spTree>
    <p:extLst>
      <p:ext uri="{BB962C8B-B14F-4D97-AF65-F5344CB8AC3E}">
        <p14:creationId xmlns:p14="http://schemas.microsoft.com/office/powerpoint/2010/main" val="204604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6" name="Rectangle 5"/>
          <p:cNvSpPr/>
          <p:nvPr/>
        </p:nvSpPr>
        <p:spPr>
          <a:xfrm>
            <a:off x="0" y="4724400"/>
            <a:ext cx="91440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5979589" y="76200"/>
            <a:ext cx="3154363" cy="1066800"/>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0024" y="6375932"/>
            <a:ext cx="1972770" cy="272242"/>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568" y="0"/>
            <a:ext cx="8180863" cy="6858000"/>
          </a:xfrm>
          <a:prstGeom prst="rect">
            <a:avLst/>
          </a:prstGeom>
        </p:spPr>
      </p:pic>
    </p:spTree>
    <p:extLst>
      <p:ext uri="{BB962C8B-B14F-4D97-AF65-F5344CB8AC3E}">
        <p14:creationId xmlns:p14="http://schemas.microsoft.com/office/powerpoint/2010/main" val="1209237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239000" cy="1143000"/>
          </a:xfrm>
          <a:noFill/>
        </p:spPr>
        <p:txBody>
          <a:bodyPr/>
          <a:lstStyle/>
          <a:p>
            <a:pPr algn="l"/>
            <a:r>
              <a:rPr lang="en-US" sz="3600" b="1" dirty="0">
                <a:solidFill>
                  <a:srgbClr val="F58466"/>
                </a:solidFill>
                <a:latin typeface="Goudy Old Style" pitchFamily="18" charset="0"/>
              </a:rPr>
              <a:t>MNO-OB Sustainability Webinars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5195293"/>
              </p:ext>
            </p:extLst>
          </p:nvPr>
        </p:nvGraphicFramePr>
        <p:xfrm>
          <a:off x="457200" y="1219200"/>
          <a:ext cx="8077200" cy="3596640"/>
        </p:xfrm>
        <a:graphic>
          <a:graphicData uri="http://schemas.openxmlformats.org/drawingml/2006/table">
            <a:tbl>
              <a:tblPr firstRow="1" bandRow="1">
                <a:tableStyleId>{5C22544A-7EE6-4342-B048-85BDC9FD1C3A}</a:tableStyleId>
              </a:tblPr>
              <a:tblGrid>
                <a:gridCol w="2972496">
                  <a:extLst>
                    <a:ext uri="{9D8B030D-6E8A-4147-A177-3AD203B41FA5}">
                      <a16:colId xmlns:a16="http://schemas.microsoft.com/office/drawing/2014/main" val="20000"/>
                    </a:ext>
                  </a:extLst>
                </a:gridCol>
                <a:gridCol w="5104704">
                  <a:extLst>
                    <a:ext uri="{9D8B030D-6E8A-4147-A177-3AD203B41FA5}">
                      <a16:colId xmlns:a16="http://schemas.microsoft.com/office/drawing/2014/main" val="20002"/>
                    </a:ext>
                  </a:extLst>
                </a:gridCol>
              </a:tblGrid>
              <a:tr h="0">
                <a:tc>
                  <a:txBody>
                    <a:bodyPr/>
                    <a:lstStyle/>
                    <a:p>
                      <a:r>
                        <a:rPr lang="en-US" sz="2000" dirty="0"/>
                        <a:t>Date</a:t>
                      </a:r>
                    </a:p>
                  </a:txBody>
                  <a:tcPr/>
                </a:tc>
                <a:tc>
                  <a:txBody>
                    <a:bodyPr/>
                    <a:lstStyle/>
                    <a:p>
                      <a:r>
                        <a:rPr lang="en-US" sz="2000" dirty="0"/>
                        <a:t>Topic</a:t>
                      </a:r>
                    </a:p>
                  </a:txBody>
                  <a:tcPr/>
                </a:tc>
                <a:extLst>
                  <a:ext uri="{0D108BD9-81ED-4DB2-BD59-A6C34878D82A}">
                    <a16:rowId xmlns:a16="http://schemas.microsoft.com/office/drawing/2014/main" val="10000"/>
                  </a:ext>
                </a:extLst>
              </a:tr>
              <a:tr h="228516">
                <a:tc>
                  <a:txBody>
                    <a:bodyPr/>
                    <a:lstStyle/>
                    <a:p>
                      <a:pPr algn="ctr"/>
                      <a:r>
                        <a:rPr lang="en-US" sz="2000" b="1" dirty="0"/>
                        <a:t>March</a:t>
                      </a:r>
                      <a:r>
                        <a:rPr lang="en-US" sz="2000" b="1" baseline="0" dirty="0"/>
                        <a:t> 8</a:t>
                      </a:r>
                      <a:r>
                        <a:rPr lang="en-US" sz="2000" b="1" baseline="30000" dirty="0"/>
                        <a:t>th</a:t>
                      </a:r>
                      <a:r>
                        <a:rPr lang="en-US" sz="2000" b="1" baseline="0" dirty="0"/>
                        <a:t>, 2021</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12:30-1:30pm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solidFill>
                            <a:srgbClr val="004990"/>
                          </a:solidFill>
                        </a:rPr>
                        <a:t>MNO-OB Initiative Sustainability Call</a:t>
                      </a:r>
                    </a:p>
                  </a:txBody>
                  <a:tcPr/>
                </a:tc>
                <a:extLst>
                  <a:ext uri="{0D108BD9-81ED-4DB2-BD59-A6C34878D82A}">
                    <a16:rowId xmlns:a16="http://schemas.microsoft.com/office/drawing/2014/main" val="1729207476"/>
                  </a:ext>
                </a:extLst>
              </a:tr>
              <a:tr h="147933">
                <a:tc>
                  <a:txBody>
                    <a:bodyPr/>
                    <a:lstStyle/>
                    <a:p>
                      <a:pPr algn="ctr"/>
                      <a:r>
                        <a:rPr lang="en-US" sz="2000" b="1" dirty="0"/>
                        <a:t>May</a:t>
                      </a:r>
                      <a:r>
                        <a:rPr lang="en-US" sz="2000" b="1" baseline="0" dirty="0"/>
                        <a:t> 26</a:t>
                      </a:r>
                      <a:r>
                        <a:rPr lang="en-US" sz="2000" b="1" baseline="30000" dirty="0"/>
                        <a:t>th</a:t>
                      </a:r>
                      <a:r>
                        <a:rPr lang="en-US" sz="2000" b="1" baseline="0" dirty="0"/>
                        <a:t>, 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solidFill>
                            <a:srgbClr val="004990"/>
                          </a:solidFill>
                        </a:rPr>
                        <a:t>OB Virtual Face-to-Face Meeting</a:t>
                      </a:r>
                    </a:p>
                  </a:txBody>
                  <a:tcPr/>
                </a:tc>
                <a:extLst>
                  <a:ext uri="{0D108BD9-81ED-4DB2-BD59-A6C34878D82A}">
                    <a16:rowId xmlns:a16="http://schemas.microsoft.com/office/drawing/2014/main" val="4249605908"/>
                  </a:ext>
                </a:extLst>
              </a:tr>
              <a:tr h="396240">
                <a:tc>
                  <a:txBody>
                    <a:bodyPr/>
                    <a:lstStyle/>
                    <a:p>
                      <a:pPr algn="ctr"/>
                      <a:r>
                        <a:rPr lang="en-US" sz="2000" b="1" dirty="0"/>
                        <a:t>June 14</a:t>
                      </a:r>
                      <a:r>
                        <a:rPr lang="en-US" sz="2000" b="1" baseline="30000" dirty="0"/>
                        <a:t>th</a:t>
                      </a:r>
                      <a:r>
                        <a:rPr lang="en-US" sz="2000" b="1" baseline="0" dirty="0"/>
                        <a:t>, 2021</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12:30-1:30pm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solidFill>
                            <a:srgbClr val="004990"/>
                          </a:solidFill>
                        </a:rPr>
                        <a:t>MNO-OB Initiative Sustainability Call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baseline="0" dirty="0">
                        <a:solidFill>
                          <a:srgbClr val="004990"/>
                        </a:solidFill>
                      </a:endParaRPr>
                    </a:p>
                  </a:txBody>
                  <a:tcPr/>
                </a:tc>
                <a:extLst>
                  <a:ext uri="{0D108BD9-81ED-4DB2-BD59-A6C34878D82A}">
                    <a16:rowId xmlns:a16="http://schemas.microsoft.com/office/drawing/2014/main" val="936315500"/>
                  </a:ext>
                </a:extLst>
              </a:tr>
              <a:tr h="293221">
                <a:tc>
                  <a:txBody>
                    <a:bodyPr/>
                    <a:lstStyle/>
                    <a:p>
                      <a:pPr algn="ctr"/>
                      <a:r>
                        <a:rPr lang="en-US" sz="2000" b="1" dirty="0"/>
                        <a:t>September 13</a:t>
                      </a:r>
                      <a:r>
                        <a:rPr lang="en-US" sz="2000" b="1" baseline="30000" dirty="0"/>
                        <a:t>th</a:t>
                      </a:r>
                      <a:r>
                        <a:rPr lang="en-US" sz="2000" b="1" baseline="0" dirty="0"/>
                        <a:t>, 2021</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12:30-1:30pm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solidFill>
                            <a:srgbClr val="004990"/>
                          </a:solidFill>
                        </a:rPr>
                        <a:t>MNO-OB Initiative Sustainability Call</a:t>
                      </a:r>
                    </a:p>
                  </a:txBody>
                  <a:tcPr/>
                </a:tc>
                <a:extLst>
                  <a:ext uri="{0D108BD9-81ED-4DB2-BD59-A6C34878D82A}">
                    <a16:rowId xmlns:a16="http://schemas.microsoft.com/office/drawing/2014/main" val="598497797"/>
                  </a:ext>
                </a:extLst>
              </a:tr>
              <a:tr h="293221">
                <a:tc>
                  <a:txBody>
                    <a:bodyPr/>
                    <a:lstStyle/>
                    <a:p>
                      <a:pPr algn="ctr"/>
                      <a:r>
                        <a:rPr lang="en-US" sz="2000" b="1" dirty="0"/>
                        <a:t>December 13</a:t>
                      </a:r>
                      <a:r>
                        <a:rPr lang="en-US" sz="2000" b="1" baseline="30000" dirty="0"/>
                        <a:t>th</a:t>
                      </a:r>
                      <a:r>
                        <a:rPr lang="en-US" sz="2000" b="1" baseline="0" dirty="0"/>
                        <a:t>, 2021</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12:30-1:30pm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solidFill>
                            <a:srgbClr val="004990"/>
                          </a:solidFill>
                        </a:rPr>
                        <a:t>MNO-OB Initiative Sustainability Call</a:t>
                      </a:r>
                    </a:p>
                  </a:txBody>
                  <a:tcPr/>
                </a:tc>
                <a:extLst>
                  <a:ext uri="{0D108BD9-81ED-4DB2-BD59-A6C34878D82A}">
                    <a16:rowId xmlns:a16="http://schemas.microsoft.com/office/drawing/2014/main" val="2359043448"/>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
        <p:nvSpPr>
          <p:cNvPr id="3" name="TextBox 2"/>
          <p:cNvSpPr txBox="1"/>
          <p:nvPr/>
        </p:nvSpPr>
        <p:spPr>
          <a:xfrm>
            <a:off x="533400" y="5638800"/>
            <a:ext cx="8305800" cy="369332"/>
          </a:xfrm>
          <a:prstGeom prst="rect">
            <a:avLst/>
          </a:prstGeom>
          <a:solidFill>
            <a:schemeClr val="bg1"/>
          </a:solidFill>
        </p:spPr>
        <p:txBody>
          <a:bodyPr wrap="square" rtlCol="0">
            <a:spAutoFit/>
          </a:bodyPr>
          <a:lstStyle/>
          <a:p>
            <a:r>
              <a:rPr lang="en-US" b="1" dirty="0" smtClean="0"/>
              <a:t>All hospital teams will be assigned month to give Sustainability Update</a:t>
            </a:r>
            <a:endParaRPr lang="en-US" b="1" dirty="0"/>
          </a:p>
        </p:txBody>
      </p:sp>
    </p:spTree>
    <p:extLst>
      <p:ext uri="{BB962C8B-B14F-4D97-AF65-F5344CB8AC3E}">
        <p14:creationId xmlns:p14="http://schemas.microsoft.com/office/powerpoint/2010/main" val="342718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886200"/>
          </a:xfrm>
          <a:prstGeom prst="rect">
            <a:avLst/>
          </a:prstGeom>
        </p:spPr>
      </p:pic>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a:solidFill>
                  <a:srgbClr val="004990"/>
                </a:solidFill>
                <a:latin typeface="Goudy Old Style" panose="02020502050305020303" pitchFamily="18" charset="0"/>
              </a:rPr>
              <a:t>THANKS TO OUR</a:t>
            </a:r>
          </a:p>
        </p:txBody>
      </p:sp>
      <p:sp>
        <p:nvSpPr>
          <p:cNvPr id="5" name="Rectangle 4"/>
          <p:cNvSpPr/>
          <p:nvPr/>
        </p:nvSpPr>
        <p:spPr>
          <a:xfrm>
            <a:off x="3678451" y="3932099"/>
            <a:ext cx="1846980" cy="523220"/>
          </a:xfrm>
          <a:prstGeom prst="rect">
            <a:avLst/>
          </a:prstGeom>
        </p:spPr>
        <p:txBody>
          <a:bodyPr wrap="none">
            <a:spAutoFit/>
          </a:bodyPr>
          <a:lstStyle/>
          <a:p>
            <a:r>
              <a:rPr lang="en-US" sz="2800" b="1" dirty="0">
                <a:solidFill>
                  <a:srgbClr val="004990"/>
                </a:solidFill>
                <a:latin typeface="Goudy Old Style" panose="02020502050305020303" pitchFamily="18" charset="0"/>
              </a:rPr>
              <a:t>FUNDERS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10" y="4868670"/>
            <a:ext cx="1710591" cy="491459"/>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48704" y="4635600"/>
            <a:ext cx="1695296" cy="828812"/>
          </a:xfrm>
          <a:prstGeom prst="rect">
            <a:avLst/>
          </a:prstGeom>
        </p:spPr>
      </p:pic>
      <p:pic>
        <p:nvPicPr>
          <p:cNvPr id="1026" name="Picture 2" descr="Image result for cdc"/>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738411" y="4668461"/>
            <a:ext cx="1302206" cy="9896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3660849-8156-6B4A-A350-5E2C25816F5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096401" y="4843270"/>
            <a:ext cx="1209745" cy="491459"/>
          </a:xfrm>
          <a:prstGeom prst="rect">
            <a:avLst/>
          </a:prstGeom>
        </p:spPr>
      </p:pic>
      <p:pic>
        <p:nvPicPr>
          <p:cNvPr id="10" name="Picture 9" descr="A picture containing clock&#10;&#10;Description automatically generated">
            <a:extLst>
              <a:ext uri="{FF2B5EF4-FFF2-40B4-BE49-F238E27FC236}">
                <a16:creationId xmlns:a16="http://schemas.microsoft.com/office/drawing/2014/main" id="{2E7A8B6F-7EBD-1E42-8C6D-D17E7895FB3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82729" y="4777401"/>
            <a:ext cx="1231900" cy="6477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EB07D00-1109-AB41-8F98-8E8C6004CC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80225" y="4748691"/>
            <a:ext cx="1668479" cy="676410"/>
          </a:xfrm>
          <a:prstGeom prst="rect">
            <a:avLst/>
          </a:prstGeom>
        </p:spPr>
      </p:pic>
      <p:sp>
        <p:nvSpPr>
          <p:cNvPr id="3" name="Rectangle 2">
            <a:extLst>
              <a:ext uri="{FF2B5EF4-FFF2-40B4-BE49-F238E27FC236}">
                <a16:creationId xmlns:a16="http://schemas.microsoft.com/office/drawing/2014/main" id="{B943F45A-3913-DE49-8B72-13A64566A987}"/>
              </a:ext>
            </a:extLst>
          </p:cNvPr>
          <p:cNvSpPr/>
          <p:nvPr/>
        </p:nvSpPr>
        <p:spPr>
          <a:xfrm>
            <a:off x="0" y="5736676"/>
            <a:ext cx="9144000" cy="11213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9" name="TextBox 8">
            <a:extLst>
              <a:ext uri="{FF2B5EF4-FFF2-40B4-BE49-F238E27FC236}">
                <a16:creationId xmlns:a16="http://schemas.microsoft.com/office/drawing/2014/main" id="{856694AD-6D76-8949-9614-60021FA353C6}"/>
              </a:ext>
            </a:extLst>
          </p:cNvPr>
          <p:cNvSpPr txBox="1"/>
          <p:nvPr/>
        </p:nvSpPr>
        <p:spPr>
          <a:xfrm>
            <a:off x="3331161" y="5615910"/>
            <a:ext cx="2590800" cy="738664"/>
          </a:xfrm>
          <a:prstGeom prst="rect">
            <a:avLst/>
          </a:prstGeom>
          <a:noFill/>
        </p:spPr>
        <p:txBody>
          <a:bodyPr wrap="square" rtlCol="0">
            <a:spAutoFit/>
          </a:bodyPr>
          <a:lstStyle/>
          <a:p>
            <a:pPr algn="ctr"/>
            <a:r>
              <a:rPr lang="en-US" sz="2400" b="1" dirty="0">
                <a:solidFill>
                  <a:srgbClr val="004990"/>
                </a:solidFill>
                <a:latin typeface="Goudy Old Style" panose="02020502050305020303" pitchFamily="18" charset="0"/>
              </a:rPr>
              <a:t>In Kind Support </a:t>
            </a:r>
            <a:endParaRPr lang="en-US" sz="2400" dirty="0"/>
          </a:p>
          <a:p>
            <a:pPr algn="ctr"/>
            <a:endParaRPr lang="en-US" dirty="0"/>
          </a:p>
        </p:txBody>
      </p:sp>
      <p:pic>
        <p:nvPicPr>
          <p:cNvPr id="15" name="Picture 14" descr="Logo, company name&#10;&#10;Description automatically generated">
            <a:extLst>
              <a:ext uri="{FF2B5EF4-FFF2-40B4-BE49-F238E27FC236}">
                <a16:creationId xmlns:a16="http://schemas.microsoft.com/office/drawing/2014/main" id="{FB174B93-78C5-EB49-9A38-A791A16CB182}"/>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602908" y="6267009"/>
            <a:ext cx="2196729" cy="498011"/>
          </a:xfrm>
          <a:prstGeom prst="rect">
            <a:avLst/>
          </a:prstGeom>
        </p:spPr>
      </p:pic>
      <p:pic>
        <p:nvPicPr>
          <p:cNvPr id="19" name="Picture 18" descr="Graphical user interface, text, application&#10;&#10;Description automatically generated">
            <a:extLst>
              <a:ext uri="{FF2B5EF4-FFF2-40B4-BE49-F238E27FC236}">
                <a16:creationId xmlns:a16="http://schemas.microsoft.com/office/drawing/2014/main" id="{2F18E6A4-44D9-FB41-AB48-46475D9D831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914900" y="6127623"/>
            <a:ext cx="2500182" cy="637397"/>
          </a:xfrm>
          <a:prstGeom prst="rect">
            <a:avLst/>
          </a:prstGeom>
        </p:spPr>
      </p:pic>
      <p:pic>
        <p:nvPicPr>
          <p:cNvPr id="11" name="Picture 2" descr="Feinberg School of Medicine"/>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57646" y="6335827"/>
            <a:ext cx="2514600" cy="3592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Downloads : SLU"/>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498851" y="6135176"/>
            <a:ext cx="1436536" cy="616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41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Arial" pitchFamily="34" charset="0"/>
            </a:endParaRPr>
          </a:p>
        </p:txBody>
      </p:sp>
      <p:sp>
        <p:nvSpPr>
          <p:cNvPr id="3" name="Title 1"/>
          <p:cNvSpPr txBox="1">
            <a:spLocks/>
          </p:cNvSpPr>
          <p:nvPr/>
        </p:nvSpPr>
        <p:spPr>
          <a:xfrm>
            <a:off x="304801" y="198354"/>
            <a:ext cx="8229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rPr>
              <a:t>You are ILPQC!</a:t>
            </a:r>
            <a:endParaRPr kumimoji="0" lang="en-US" sz="44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5" name="Rectangle 4"/>
          <p:cNvSpPr/>
          <p:nvPr/>
        </p:nvSpPr>
        <p:spPr>
          <a:xfrm>
            <a:off x="0" y="5791200"/>
            <a:ext cx="914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Content Placeholder 2"/>
          <p:cNvSpPr txBox="1">
            <a:spLocks/>
          </p:cNvSpPr>
          <p:nvPr/>
        </p:nvSpPr>
        <p:spPr>
          <a:xfrm>
            <a:off x="76200" y="1066800"/>
            <a:ext cx="8968019"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Get</a:t>
            </a:r>
            <a:r>
              <a:rPr kumimoji="0" lang="en-US" sz="2800" b="0" i="0" u="none" strike="noStrike" kern="1200" cap="none" spc="0" normalizeH="0" noProof="0" dirty="0" smtClean="0">
                <a:ln>
                  <a:noFill/>
                </a:ln>
                <a:solidFill>
                  <a:prstClr val="black"/>
                </a:solidFill>
                <a:effectLst/>
                <a:uLnTx/>
                <a:uFillTx/>
                <a:latin typeface="Calibri"/>
                <a:ea typeface="MS PGothic" pitchFamily="34" charset="-128"/>
              </a:rPr>
              <a:t> </a:t>
            </a:r>
            <a:r>
              <a:rPr kumimoji="0" lang="en-US" sz="2800" b="1" i="0" u="none" strike="noStrike" kern="1200" cap="none" spc="0" normalizeH="0" noProof="0" dirty="0" smtClean="0">
                <a:ln>
                  <a:noFill/>
                </a:ln>
                <a:solidFill>
                  <a:schemeClr val="accent3">
                    <a:lumMod val="75000"/>
                  </a:schemeClr>
                </a:solidFill>
                <a:effectLst/>
                <a:uLnTx/>
                <a:uFillTx/>
                <a:latin typeface="Calibri"/>
                <a:ea typeface="MS PGothic" pitchFamily="34" charset="-128"/>
              </a:rPr>
              <a:t>READY</a:t>
            </a:r>
            <a:r>
              <a:rPr kumimoji="0" lang="en-US" sz="2800" b="0" i="0" u="none" strike="noStrike" kern="1200" cap="none" spc="0" normalizeH="0" noProof="0" dirty="0" smtClean="0">
                <a:ln>
                  <a:noFill/>
                </a:ln>
                <a:solidFill>
                  <a:prstClr val="black"/>
                </a:solidFill>
                <a:effectLst/>
                <a:uLnTx/>
                <a:uFillTx/>
                <a:latin typeface="Calibri"/>
                <a:ea typeface="MS PGothic" pitchFamily="34" charset="-128"/>
              </a:rPr>
              <a:t>… </a:t>
            </a: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ILPQC wants</a:t>
            </a: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 </a:t>
            </a: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to celebrate you during our virtual Face-to-Face!</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Coordinate </a:t>
            </a: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with your colleagues </a:t>
            </a: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to create a slide or send in</a:t>
            </a:r>
            <a:r>
              <a:rPr kumimoji="0" lang="en-US" sz="2800" b="0" i="0" u="none" strike="noStrike" kern="1200" cap="none" spc="0" normalizeH="0" noProof="0" dirty="0" smtClean="0">
                <a:ln>
                  <a:noFill/>
                </a:ln>
                <a:solidFill>
                  <a:prstClr val="black"/>
                </a:solidFill>
                <a:effectLst/>
                <a:uLnTx/>
                <a:uFillTx/>
                <a:latin typeface="Calibri"/>
                <a:ea typeface="MS PGothic" pitchFamily="34" charset="-128"/>
              </a:rPr>
              <a:t> a picture to</a:t>
            </a: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 </a:t>
            </a:r>
            <a:r>
              <a:rPr lang="en-US" sz="2800" dirty="0" smtClean="0">
                <a:solidFill>
                  <a:prstClr val="black"/>
                </a:solidFill>
                <a:latin typeface="Calibri"/>
              </a:rPr>
              <a:t>celebrate your QI team </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lang="en-US" sz="1200" dirty="0" smtClean="0">
              <a:solidFill>
                <a:prstClr val="black"/>
              </a:solidFill>
              <a:latin typeface="Calibri"/>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lang="en-US" sz="2800" dirty="0" smtClean="0">
                <a:solidFill>
                  <a:prstClr val="black"/>
                </a:solidFill>
                <a:latin typeface="Calibri"/>
              </a:rPr>
              <a:t>Ideas to include on slide: </a:t>
            </a:r>
            <a:endPar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endParaRP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Team/Hospital Picture</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Picture of QI bulletin board</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Location/Region</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Birth Volume/NICU Beds</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Perinatal Level and Network</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Current &amp; Future Initiatives</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S PGothic" pitchFamily="34" charset="-128"/>
              </a:rPr>
              <a:t>Contact information for your team  for collaboration</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Calibri"/>
              <a:ea typeface="MS PGothic" pitchFamily="34" charset="-128"/>
            </a:endParaRPr>
          </a:p>
          <a:p>
            <a:pPr marL="400050">
              <a:buClr>
                <a:srgbClr val="F58466"/>
              </a:buClr>
              <a:defRPr/>
            </a:pPr>
            <a:r>
              <a:rPr lang="en-US" sz="2800" dirty="0" smtClean="0">
                <a:solidFill>
                  <a:prstClr val="black"/>
                </a:solidFill>
                <a:latin typeface="Calibri"/>
              </a:rPr>
              <a:t>Submit by emailing your slide or picture to info@ilpqc.org</a:t>
            </a:r>
            <a:endParaRPr lang="en-US" sz="2800" dirty="0">
              <a:solidFill>
                <a:prstClr val="black"/>
              </a:solidFill>
              <a:latin typeface="Calibri"/>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lang="en-US" dirty="0">
              <a:solidFill>
                <a:prstClr val="black"/>
              </a:solidFill>
              <a:latin typeface="Calibri"/>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1" i="0" u="sng" strike="noStrike" kern="1200" cap="none" spc="0" normalizeH="0" baseline="0" noProof="0" dirty="0">
              <a:ln>
                <a:noFill/>
              </a:ln>
              <a:solidFill>
                <a:srgbClr val="004990"/>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p:txBody>
      </p:sp>
      <p:pic>
        <p:nvPicPr>
          <p:cNvPr id="9" name="Picture 8"/>
          <p:cNvPicPr>
            <a:picLocks noChangeAspect="1"/>
          </p:cNvPicPr>
          <p:nvPr/>
        </p:nvPicPr>
        <p:blipFill>
          <a:blip r:embed="rId3"/>
          <a:stretch>
            <a:fillRect/>
          </a:stretch>
        </p:blipFill>
        <p:spPr>
          <a:xfrm>
            <a:off x="4481964" y="3620565"/>
            <a:ext cx="3070288" cy="1727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2995" b="95703" l="0" r="100000"/>
                    </a14:imgEffect>
                  </a14:imgLayer>
                </a14:imgProps>
              </a:ext>
            </a:extLst>
          </a:blip>
          <a:stretch>
            <a:fillRect/>
          </a:stretch>
        </p:blipFill>
        <p:spPr>
          <a:xfrm>
            <a:off x="7230829" y="2558610"/>
            <a:ext cx="1727037" cy="1727037"/>
          </a:xfrm>
          <a:prstGeom prst="rect">
            <a:avLst/>
          </a:prstGeom>
        </p:spPr>
      </p:pic>
    </p:spTree>
    <p:extLst>
      <p:ext uri="{BB962C8B-B14F-4D97-AF65-F5344CB8AC3E}">
        <p14:creationId xmlns:p14="http://schemas.microsoft.com/office/powerpoint/2010/main" val="3101039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3" name="Rectangle 2"/>
          <p:cNvSpPr/>
          <p:nvPr/>
        </p:nvSpPr>
        <p:spPr>
          <a:xfrm>
            <a:off x="304800" y="505361"/>
            <a:ext cx="4923144" cy="264687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600" b="1" i="0" u="none" strike="noStrike" kern="1200" cap="none" spc="0" normalizeH="0" baseline="0" noProof="0" dirty="0">
                <a:ln/>
                <a:solidFill>
                  <a:srgbClr val="9BBB59"/>
                </a:solidFill>
                <a:effectLst/>
                <a:uLnTx/>
                <a:uFillTx/>
                <a:latin typeface="Arial" pitchFamily="34" charset="0"/>
                <a:ea typeface="MS PGothic" pitchFamily="34" charset="-128"/>
                <a:cs typeface="+mn-cs"/>
              </a:rPr>
              <a:t>2021</a:t>
            </a:r>
          </a:p>
        </p:txBody>
      </p:sp>
      <p:sp>
        <p:nvSpPr>
          <p:cNvPr id="4" name="Rectangle 3"/>
          <p:cNvSpPr/>
          <p:nvPr/>
        </p:nvSpPr>
        <p:spPr>
          <a:xfrm>
            <a:off x="152400" y="3466480"/>
            <a:ext cx="9276899" cy="124649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500" b="1" i="0" u="none" strike="noStrike" kern="1200" cap="none" spc="0" normalizeH="0" baseline="0" noProof="0" dirty="0">
                <a:ln/>
                <a:solidFill>
                  <a:srgbClr val="8064A2"/>
                </a:solidFill>
                <a:effectLst/>
                <a:uLnTx/>
                <a:uFillTx/>
                <a:latin typeface="Arial" pitchFamily="34" charset="0"/>
                <a:ea typeface="MS PGothic" pitchFamily="34" charset="-128"/>
                <a:cs typeface="+mn-cs"/>
              </a:rPr>
              <a:t>Annual Conference </a:t>
            </a:r>
          </a:p>
        </p:txBody>
      </p:sp>
      <p:sp>
        <p:nvSpPr>
          <p:cNvPr id="5" name="Rectangle 4"/>
          <p:cNvSpPr/>
          <p:nvPr/>
        </p:nvSpPr>
        <p:spPr>
          <a:xfrm>
            <a:off x="1524000" y="4565551"/>
            <a:ext cx="616066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a:solidFill>
                  <a:srgbClr val="9BBB59"/>
                </a:solidFill>
                <a:effectLst/>
                <a:uLnTx/>
                <a:uFillTx/>
                <a:latin typeface="Arial" pitchFamily="34" charset="0"/>
                <a:ea typeface="MS PGothic" pitchFamily="34" charset="-128"/>
                <a:cs typeface="+mn-cs"/>
              </a:rPr>
              <a:t>October 28</a:t>
            </a:r>
            <a:r>
              <a:rPr kumimoji="0" lang="en-US" sz="5400" b="1" i="0" u="none" strike="noStrike" kern="1200" cap="none" spc="0" normalizeH="0" baseline="30000" noProof="0" dirty="0">
                <a:ln/>
                <a:solidFill>
                  <a:srgbClr val="9BBB59"/>
                </a:solidFill>
                <a:effectLst/>
                <a:uLnTx/>
                <a:uFillTx/>
                <a:latin typeface="Arial" pitchFamily="34" charset="0"/>
                <a:ea typeface="MS PGothic" pitchFamily="34" charset="-128"/>
                <a:cs typeface="+mn-cs"/>
              </a:rPr>
              <a:t>th</a:t>
            </a:r>
            <a:r>
              <a:rPr kumimoji="0" lang="en-US" sz="5400" b="1" i="0" u="none" strike="noStrike" kern="1200" cap="none" spc="0" normalizeH="0" baseline="0" noProof="0" dirty="0">
                <a:ln/>
                <a:solidFill>
                  <a:srgbClr val="9BBB59"/>
                </a:solidFill>
                <a:effectLst/>
                <a:uLnTx/>
                <a:uFillTx/>
                <a:latin typeface="Arial" pitchFamily="34" charset="0"/>
                <a:ea typeface="MS PGothic" pitchFamily="34" charset="-128"/>
                <a:cs typeface="+mn-cs"/>
              </a:rPr>
              <a:t>, 2021</a:t>
            </a:r>
          </a:p>
        </p:txBody>
      </p:sp>
      <p:pic>
        <p:nvPicPr>
          <p:cNvPr id="6" name="Picture 5"/>
          <p:cNvPicPr>
            <a:picLocks noChangeAspect="1"/>
          </p:cNvPicPr>
          <p:nvPr/>
        </p:nvPicPr>
        <p:blipFill>
          <a:blip r:embed="rId2"/>
          <a:stretch>
            <a:fillRect/>
          </a:stretch>
        </p:blipFill>
        <p:spPr>
          <a:xfrm>
            <a:off x="5423887" y="152400"/>
            <a:ext cx="3618129" cy="3352800"/>
          </a:xfrm>
          <a:prstGeom prst="rect">
            <a:avLst/>
          </a:prstGeom>
        </p:spPr>
      </p:pic>
    </p:spTree>
    <p:extLst>
      <p:ext uri="{BB962C8B-B14F-4D97-AF65-F5344CB8AC3E}">
        <p14:creationId xmlns:p14="http://schemas.microsoft.com/office/powerpoint/2010/main" val="239435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58466"/>
                </a:solidFill>
                <a:latin typeface="Goudy Old Style" pitchFamily="18" charset="0"/>
              </a:rPr>
              <a:t>MNO-OB: </a:t>
            </a:r>
            <a:r>
              <a:rPr lang="en-US" dirty="0" smtClean="0">
                <a:solidFill>
                  <a:srgbClr val="F58466"/>
                </a:solidFill>
                <a:latin typeface="Goudy Old Style" pitchFamily="18" charset="0"/>
              </a:rPr>
              <a:t>Finish Strong &amp; Prepare for Sustainability</a:t>
            </a:r>
            <a:r>
              <a:rPr lang="en-US" dirty="0">
                <a:solidFill>
                  <a:srgbClr val="F58466"/>
                </a:solidFill>
                <a:latin typeface="Goudy Old Style" pitchFamily="18" charset="0"/>
              </a:rPr>
              <a:t/>
            </a:r>
            <a:br>
              <a:rPr lang="en-US" dirty="0">
                <a:solidFill>
                  <a:srgbClr val="F58466"/>
                </a:solidFill>
                <a:latin typeface="Goudy Old Style" pitchFamily="18" charset="0"/>
              </a:rPr>
            </a:br>
            <a:endParaRPr lang="en-US" dirty="0">
              <a:solidFill>
                <a:srgbClr val="F58466"/>
              </a:solidFill>
              <a:latin typeface="Goudy Old Style" pitchFamily="18" charset="0"/>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7</a:t>
            </a:fld>
            <a:endParaRPr lang="en-US" altLang="en-US" dirty="0"/>
          </a:p>
        </p:txBody>
      </p:sp>
    </p:spTree>
    <p:extLst>
      <p:ext uri="{BB962C8B-B14F-4D97-AF65-F5344CB8AC3E}">
        <p14:creationId xmlns:p14="http://schemas.microsoft.com/office/powerpoint/2010/main" val="20552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6324600" cy="1143000"/>
          </a:xfrm>
          <a:noFill/>
        </p:spPr>
        <p:txBody>
          <a:bodyPr/>
          <a:lstStyle/>
          <a:p>
            <a:pPr algn="l" eaLnBrk="1" hangingPunct="1"/>
            <a:r>
              <a:rPr lang="en-US" sz="4000" b="1" dirty="0">
                <a:solidFill>
                  <a:srgbClr val="F58466"/>
                </a:solidFill>
                <a:latin typeface="Goudy Old Style" pitchFamily="18" charset="0"/>
              </a:rPr>
              <a:t>Providing Optimal OUD Care every patient, every time</a:t>
            </a:r>
          </a:p>
        </p:txBody>
      </p:sp>
      <p:sp>
        <p:nvSpPr>
          <p:cNvPr id="5" name="Content Placeholder 4"/>
          <p:cNvSpPr>
            <a:spLocks noGrp="1"/>
          </p:cNvSpPr>
          <p:nvPr>
            <p:ph idx="1"/>
          </p:nvPr>
        </p:nvSpPr>
        <p:spPr>
          <a:xfrm>
            <a:off x="289229" y="1436015"/>
            <a:ext cx="4987364" cy="2373985"/>
          </a:xfrm>
        </p:spPr>
        <p:txBody>
          <a:bodyPr>
            <a:normAutofit/>
          </a:bodyPr>
          <a:lstStyle/>
          <a:p>
            <a:pPr marL="0" indent="0">
              <a:buNone/>
            </a:pPr>
            <a:r>
              <a:rPr lang="en-US" sz="2400" dirty="0"/>
              <a:t>With the opioid crisis in Illinois </a:t>
            </a:r>
            <a:r>
              <a:rPr lang="en-US" sz="2400" b="1" dirty="0"/>
              <a:t>continuing</a:t>
            </a:r>
            <a:r>
              <a:rPr lang="en-US" sz="2400" dirty="0"/>
              <a:t> &amp; </a:t>
            </a:r>
            <a:r>
              <a:rPr lang="en-US" sz="2400" b="1" dirty="0"/>
              <a:t>worsening</a:t>
            </a:r>
            <a:r>
              <a:rPr lang="en-US" sz="2400" dirty="0"/>
              <a:t>, it is essential for </a:t>
            </a:r>
            <a:r>
              <a:rPr lang="en-US" sz="2400" b="1" dirty="0"/>
              <a:t>every hospital </a:t>
            </a:r>
            <a:r>
              <a:rPr lang="en-US" sz="2400" dirty="0"/>
              <a:t>to identify pregnant patients with OUD and </a:t>
            </a:r>
            <a:r>
              <a:rPr lang="en-US" sz="2400" b="1" dirty="0"/>
              <a:t>provide optimal OUD care for every patient, every time</a:t>
            </a:r>
            <a:r>
              <a:rPr lang="en-US" sz="2400" dirty="0"/>
              <a:t>, to save lives</a:t>
            </a:r>
          </a:p>
          <a:p>
            <a:pPr marL="0" indent="0">
              <a:buNone/>
            </a:pPr>
            <a:endParaRPr lang="en-US" sz="1600" dirty="0"/>
          </a:p>
          <a:p>
            <a:pPr marL="0" indent="0">
              <a:buNone/>
            </a:pPr>
            <a:endParaRPr lang="en-US" sz="2800" dirty="0"/>
          </a:p>
          <a:p>
            <a:pPr marL="0" indent="0">
              <a:buNone/>
            </a:pP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58025"/>
          <a:stretch/>
        </p:blipFill>
        <p:spPr>
          <a:xfrm>
            <a:off x="6331363" y="4907093"/>
            <a:ext cx="2649955"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3576140"/>
            <a:ext cx="2725584" cy="2800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440" y="4073132"/>
            <a:ext cx="2981152" cy="2281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29400" y="1295400"/>
            <a:ext cx="2255028" cy="3346704"/>
          </a:xfrm>
          <a:prstGeom prst="rect">
            <a:avLst/>
          </a:prstGeom>
        </p:spPr>
      </p:pic>
    </p:spTree>
    <p:extLst>
      <p:ext uri="{BB962C8B-B14F-4D97-AF65-F5344CB8AC3E}">
        <p14:creationId xmlns:p14="http://schemas.microsoft.com/office/powerpoint/2010/main" val="219123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a:noFill/>
        </p:spPr>
        <p:txBody>
          <a:bodyPr/>
          <a:lstStyle/>
          <a:p>
            <a:pPr algn="l"/>
            <a:r>
              <a:rPr lang="en-US" sz="3600" b="1" dirty="0" smtClean="0">
                <a:solidFill>
                  <a:srgbClr val="F58466"/>
                </a:solidFill>
                <a:latin typeface="Goudy Old Style" pitchFamily="18" charset="0"/>
              </a:rPr>
              <a:t>National Guidance to</a:t>
            </a:r>
            <a:r>
              <a:rPr lang="en-US" sz="3600" b="1" dirty="0">
                <a:solidFill>
                  <a:srgbClr val="F58466"/>
                </a:solidFill>
                <a:latin typeface="Goudy Old Style" pitchFamily="18" charset="0"/>
              </a:rPr>
              <a:t> </a:t>
            </a:r>
            <a:r>
              <a:rPr lang="en-US" sz="3600" b="1" dirty="0" smtClean="0">
                <a:solidFill>
                  <a:srgbClr val="F58466"/>
                </a:solidFill>
                <a:latin typeface="Goudy Old Style" pitchFamily="18" charset="0"/>
              </a:rPr>
              <a:t>Engage</a:t>
            </a:r>
            <a:br>
              <a:rPr lang="en-US" sz="3600" b="1" dirty="0" smtClean="0">
                <a:solidFill>
                  <a:srgbClr val="F58466"/>
                </a:solidFill>
                <a:latin typeface="Goudy Old Style" pitchFamily="18" charset="0"/>
              </a:rPr>
            </a:br>
            <a:r>
              <a:rPr lang="en-US" sz="3600" b="1" dirty="0" smtClean="0">
                <a:solidFill>
                  <a:srgbClr val="F58466"/>
                </a:solidFill>
                <a:latin typeface="Goudy Old Style" pitchFamily="18" charset="0"/>
              </a:rPr>
              <a:t>OB Providers in Optimal OUD Care</a:t>
            </a:r>
            <a:endParaRPr lang="en-US" sz="3600" b="1" dirty="0">
              <a:solidFill>
                <a:srgbClr val="F58466"/>
              </a:solidFill>
              <a:latin typeface="Goudy Old Style" pitchFamily="18" charset="0"/>
            </a:endParaRPr>
          </a:p>
        </p:txBody>
      </p:sp>
      <p:sp>
        <p:nvSpPr>
          <p:cNvPr id="3" name="Content Placeholder 2"/>
          <p:cNvSpPr>
            <a:spLocks noGrp="1"/>
          </p:cNvSpPr>
          <p:nvPr>
            <p:ph idx="1"/>
          </p:nvPr>
        </p:nvSpPr>
        <p:spPr>
          <a:xfrm>
            <a:off x="228600" y="1329698"/>
            <a:ext cx="8686800" cy="4525963"/>
          </a:xfrm>
        </p:spPr>
        <p:txBody>
          <a:bodyPr/>
          <a:lstStyle/>
          <a:p>
            <a:pPr>
              <a:buFont typeface="Wingdings" panose="05000000000000000000" pitchFamily="2" charset="2"/>
              <a:buChar char="q"/>
            </a:pPr>
            <a:r>
              <a:rPr lang="en-US" sz="2400" b="1" dirty="0" err="1" smtClean="0"/>
              <a:t>Narcan</a:t>
            </a:r>
            <a:r>
              <a:rPr lang="en-US" sz="2400" b="1" dirty="0" smtClean="0"/>
              <a:t>/Naloxone: </a:t>
            </a:r>
            <a:r>
              <a:rPr lang="en-US" sz="2400" dirty="0" smtClean="0"/>
              <a:t>FDA Recommends </a:t>
            </a:r>
            <a:r>
              <a:rPr lang="en-US" sz="2400" dirty="0"/>
              <a:t>that </a:t>
            </a:r>
            <a:r>
              <a:rPr lang="en-US" sz="2400" b="1" u="sng" dirty="0" smtClean="0"/>
              <a:t>all healthcare </a:t>
            </a:r>
            <a:r>
              <a:rPr lang="en-US" sz="2400" b="1" u="sng" dirty="0"/>
              <a:t>professionals </a:t>
            </a:r>
            <a:r>
              <a:rPr lang="en-US" sz="2400" dirty="0"/>
              <a:t>discuss </a:t>
            </a:r>
            <a:r>
              <a:rPr lang="en-US" sz="2400" dirty="0" err="1" smtClean="0"/>
              <a:t>Narcan</a:t>
            </a:r>
            <a:r>
              <a:rPr lang="en-US" sz="2400" dirty="0" smtClean="0"/>
              <a:t>/naloxone prescription </a:t>
            </a:r>
            <a:r>
              <a:rPr lang="en-US" sz="2400" dirty="0"/>
              <a:t>with all patients </a:t>
            </a:r>
            <a:r>
              <a:rPr lang="en-US" sz="2400" dirty="0" smtClean="0"/>
              <a:t>with OUD and all patients on opioids (</a:t>
            </a:r>
            <a:r>
              <a:rPr lang="en-US" sz="2400" dirty="0" smtClean="0">
                <a:hlinkClick r:id="rId3"/>
              </a:rPr>
              <a:t>Link here</a:t>
            </a:r>
            <a:r>
              <a:rPr lang="en-US" sz="2400" dirty="0" smtClean="0"/>
              <a:t>).</a:t>
            </a:r>
          </a:p>
          <a:p>
            <a:pPr>
              <a:buFont typeface="Wingdings" panose="05000000000000000000" pitchFamily="2" charset="2"/>
              <a:buChar char="q"/>
            </a:pPr>
            <a:r>
              <a:rPr lang="en-US" sz="2400" b="1" dirty="0" smtClean="0"/>
              <a:t>Hepatitis C Screening: </a:t>
            </a:r>
            <a:r>
              <a:rPr lang="en-US" sz="2400" dirty="0" smtClean="0"/>
              <a:t>CDC &amp; USPSTF recommend HCV screening for all adults, including pregnant and non-pregnant individuals (</a:t>
            </a:r>
            <a:r>
              <a:rPr lang="en-US" sz="2400" dirty="0" smtClean="0">
                <a:hlinkClick r:id="rId4"/>
              </a:rPr>
              <a:t>Link here</a:t>
            </a:r>
            <a:r>
              <a:rPr lang="en-US" sz="2400" dirty="0" smtClean="0"/>
              <a:t>).</a:t>
            </a:r>
          </a:p>
          <a:p>
            <a:pPr>
              <a:buFont typeface="Wingdings" panose="05000000000000000000" pitchFamily="2" charset="2"/>
              <a:buChar char="q"/>
            </a:pPr>
            <a:r>
              <a:rPr lang="en-US" sz="2400" b="1" dirty="0" smtClean="0"/>
              <a:t>Substance Use Screening: </a:t>
            </a:r>
            <a:r>
              <a:rPr lang="en-US" sz="2400" dirty="0" smtClean="0"/>
              <a:t>USPSTF recommends screening for adults 18 years or older, including pregnant and non-pregnant individuals for Substance Use Disorder with a validated verbal screening tool (</a:t>
            </a:r>
            <a:r>
              <a:rPr lang="en-US" sz="2400" dirty="0" smtClean="0">
                <a:hlinkClick r:id="rId5"/>
              </a:rPr>
              <a:t>Link here</a:t>
            </a:r>
            <a:r>
              <a:rPr lang="en-US" sz="2400" dirty="0" smtClean="0"/>
              <a:t>).  ACOG recommends screening all pregnant patients with a validated SUD screening tool (</a:t>
            </a:r>
            <a:r>
              <a:rPr lang="en-US" sz="2400" dirty="0" smtClean="0">
                <a:hlinkClick r:id="rId6"/>
              </a:rPr>
              <a:t>Link here</a:t>
            </a:r>
            <a:r>
              <a:rPr lang="en-US" sz="2400" dirty="0" smtClean="0"/>
              <a:t>).</a:t>
            </a:r>
            <a:endParaRPr lang="en-US" sz="2400" b="1" dirty="0" smtClean="0"/>
          </a:p>
          <a:p>
            <a:pPr>
              <a:buFont typeface="Wingdings" panose="05000000000000000000" pitchFamily="2" charset="2"/>
              <a:buChar char="q"/>
            </a:pPr>
            <a:endParaRPr lang="en-US" sz="2400"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6" name="Rectangle 5"/>
          <p:cNvSpPr/>
          <p:nvPr/>
        </p:nvSpPr>
        <p:spPr>
          <a:xfrm>
            <a:off x="457200" y="5641102"/>
            <a:ext cx="8391211" cy="707886"/>
          </a:xfrm>
          <a:prstGeom prst="rect">
            <a:avLst/>
          </a:prstGeom>
          <a:solidFill>
            <a:schemeClr val="accent1">
              <a:lumMod val="60000"/>
              <a:lumOff val="40000"/>
            </a:schemeClr>
          </a:solidFill>
        </p:spPr>
        <p:txBody>
          <a:bodyPr wrap="square">
            <a:spAutoFit/>
          </a:bodyPr>
          <a:lstStyle/>
          <a:p>
            <a:pPr marL="400050" marR="0" lvl="2" indent="0" algn="ctr" defTabSz="914400" rtl="0" eaLnBrk="0" fontAlgn="base" latinLnBrk="0" hangingPunct="0">
              <a:lnSpc>
                <a:spcPct val="100000"/>
              </a:lnSpc>
              <a:spcBef>
                <a:spcPct val="0"/>
              </a:spcBef>
              <a:spcAft>
                <a:spcPct val="0"/>
              </a:spcAft>
              <a:buClr>
                <a:srgbClr val="F58466"/>
              </a:buClr>
              <a:buSzTx/>
              <a:buFontTx/>
              <a:buNone/>
              <a:tabLst/>
              <a:defRPr/>
            </a:pPr>
            <a:r>
              <a:rPr kumimoji="0" lang="en-US" altLang="en-US" sz="2000" b="1"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Have you shared these national guidelines with your </a:t>
            </a:r>
          </a:p>
          <a:p>
            <a:pPr marL="400050" marR="0" lvl="2" indent="0" algn="ctr" defTabSz="914400" rtl="0" eaLnBrk="0" fontAlgn="base" latinLnBrk="0" hangingPunct="0">
              <a:lnSpc>
                <a:spcPct val="100000"/>
              </a:lnSpc>
              <a:spcBef>
                <a:spcPct val="0"/>
              </a:spcBef>
              <a:spcAft>
                <a:spcPct val="0"/>
              </a:spcAft>
              <a:buClr>
                <a:srgbClr val="F58466"/>
              </a:buClr>
              <a:buSzTx/>
              <a:buFontTx/>
              <a:buNone/>
              <a:tabLst/>
              <a:defRPr/>
            </a:pPr>
            <a:r>
              <a:rPr kumimoji="0" lang="en-US" altLang="en-US" sz="2000" b="1"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OB Providers?</a:t>
            </a:r>
            <a:endParaRPr kumimoji="0" lang="en-US" altLang="en-US" sz="200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2830768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UChicago_Medicine_Powerpoint_4_3">
  <a:themeElements>
    <a:clrScheme name="UChicago Med Master Color Theme">
      <a:dk1>
        <a:srgbClr val="FFFFFF"/>
      </a:dk1>
      <a:lt1>
        <a:srgbClr val="000000"/>
      </a:lt1>
      <a:dk2>
        <a:srgbClr val="800000"/>
      </a:dk2>
      <a:lt2>
        <a:srgbClr val="D6D6CE"/>
      </a:lt2>
      <a:accent1>
        <a:srgbClr val="767676"/>
      </a:accent1>
      <a:accent2>
        <a:srgbClr val="8F3931"/>
      </a:accent2>
      <a:accent3>
        <a:srgbClr val="91AB5A"/>
      </a:accent3>
      <a:accent4>
        <a:srgbClr val="F8A429"/>
      </a:accent4>
      <a:accent5>
        <a:srgbClr val="155F83"/>
      </a:accent5>
      <a:accent6>
        <a:srgbClr val="350E20"/>
      </a:accent6>
      <a:hlink>
        <a:srgbClr val="C16622"/>
      </a:hlink>
      <a:folHlink>
        <a:srgbClr val="58593F"/>
      </a:folHlink>
    </a:clrScheme>
    <a:fontScheme name="UChicago Master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j-lt"/>
          </a:defRPr>
        </a:defPPr>
      </a:lstStyle>
    </a:txDef>
  </a:objectDefaults>
  <a:extraClrSchemeLst/>
  <a:custClrLst>
    <a:custClr name="Green">
      <a:srgbClr val="00FF00"/>
    </a:custClr>
    <a:custClr name="Yellow">
      <a:srgbClr val="FFFF00"/>
    </a:custClr>
    <a:custClr name="Red">
      <a:srgbClr val="FF0000"/>
    </a:custClr>
    <a:custClr name="Call Out Box">
      <a:srgbClr val="FFD966"/>
    </a:custClr>
    <a:custClr name="Papa B Mint">
      <a:srgbClr val="D4ECBA"/>
    </a:custClr>
    <a:custClr name="Katie Red (I)">
      <a:srgbClr val="C0504D"/>
    </a:custClr>
    <a:custClr name="Katie Red (II)">
      <a:srgbClr val="D99593"/>
    </a:custClr>
  </a:custClr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HC PPT Template">
  <a:themeElements>
    <a:clrScheme name="AHC">
      <a:dk1>
        <a:srgbClr val="000000"/>
      </a:dk1>
      <a:lt1>
        <a:srgbClr val="FFFFFF"/>
      </a:lt1>
      <a:dk2>
        <a:srgbClr val="4C4D4C"/>
      </a:dk2>
      <a:lt2>
        <a:srgbClr val="FFFFFE"/>
      </a:lt2>
      <a:accent1>
        <a:srgbClr val="66528E"/>
      </a:accent1>
      <a:accent2>
        <a:srgbClr val="1D1B5B"/>
      </a:accent2>
      <a:accent3>
        <a:srgbClr val="C1CF23"/>
      </a:accent3>
      <a:accent4>
        <a:srgbClr val="435E9B"/>
      </a:accent4>
      <a:accent5>
        <a:srgbClr val="790A24"/>
      </a:accent5>
      <a:accent6>
        <a:srgbClr val="479D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SF-Blue-Green-light-Bottom-Le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extLst>
    <a:ext uri="{05A4C25C-085E-4340-85A3-A5531E510DB2}">
      <thm15:themeFamily xmlns:thm15="http://schemas.microsoft.com/office/thememl/2012/main" name="OSF_Blue_Green_light_4x3.pptx [Read-Only]" id="{3EA3C426-5E1F-4D56-9CC3-C74F30CBE12C}" vid="{BDF11C44-CB9E-477F-A781-D958C02C5C72}"/>
    </a:ext>
  </a:ext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88443</TotalTime>
  <Words>3119</Words>
  <Application>Microsoft Office PowerPoint</Application>
  <PresentationFormat>On-screen Show (4:3)</PresentationFormat>
  <Paragraphs>606</Paragraphs>
  <Slides>41</Slides>
  <Notes>21</Notes>
  <HiddenSlides>0</HiddenSlides>
  <MMClips>0</MMClips>
  <ScaleCrop>false</ScaleCrop>
  <HeadingPairs>
    <vt:vector size="8" baseType="variant">
      <vt:variant>
        <vt:lpstr>Fonts Used</vt:lpstr>
      </vt:variant>
      <vt:variant>
        <vt:i4>13</vt:i4>
      </vt:variant>
      <vt:variant>
        <vt:lpstr>Theme</vt:lpstr>
      </vt:variant>
      <vt:variant>
        <vt:i4>11</vt:i4>
      </vt:variant>
      <vt:variant>
        <vt:lpstr>Embedded OLE Servers</vt:lpstr>
      </vt:variant>
      <vt:variant>
        <vt:i4>1</vt:i4>
      </vt:variant>
      <vt:variant>
        <vt:lpstr>Slide Titles</vt:lpstr>
      </vt:variant>
      <vt:variant>
        <vt:i4>41</vt:i4>
      </vt:variant>
    </vt:vector>
  </HeadingPairs>
  <TitlesOfParts>
    <vt:vector size="66" baseType="lpstr">
      <vt:lpstr>MS PGothic</vt:lpstr>
      <vt:lpstr>MS PGothic</vt:lpstr>
      <vt:lpstr>Arial</vt:lpstr>
      <vt:lpstr>Calibri</vt:lpstr>
      <vt:lpstr>Calibri Light</vt:lpstr>
      <vt:lpstr>Candara</vt:lpstr>
      <vt:lpstr>Courier New</vt:lpstr>
      <vt:lpstr>Garamond</vt:lpstr>
      <vt:lpstr>Goudy Old Style</vt:lpstr>
      <vt:lpstr>PT Sans</vt:lpstr>
      <vt:lpstr>Times New Roman</vt:lpstr>
      <vt:lpstr>Wingdings</vt:lpstr>
      <vt:lpstr>Wingdings 2</vt:lpstr>
      <vt:lpstr>Office Theme</vt:lpstr>
      <vt:lpstr>Power point</vt:lpstr>
      <vt:lpstr>Main Page/Transition Page</vt:lpstr>
      <vt:lpstr>Content Pages</vt:lpstr>
      <vt:lpstr>4_AHC PPT Template</vt:lpstr>
      <vt:lpstr>1_Main Page/Transition Page</vt:lpstr>
      <vt:lpstr>1_Content Pages</vt:lpstr>
      <vt:lpstr>OSF-Blue-Green-light-Bottom-Left</vt:lpstr>
      <vt:lpstr>1_Office Theme</vt:lpstr>
      <vt:lpstr>2_Office Theme</vt:lpstr>
      <vt:lpstr>UChicago_Medicine_Powerpoint_4_3</vt:lpstr>
      <vt:lpstr>think-cell Slide</vt:lpstr>
      <vt:lpstr>MNO-OB Crossing the Finish Line, Preparing for Sustainability</vt:lpstr>
      <vt:lpstr>Call Overview </vt:lpstr>
      <vt:lpstr>Build Your Teams QI Capacity!</vt:lpstr>
      <vt:lpstr>PowerPoint Presentation</vt:lpstr>
      <vt:lpstr>PowerPoint Presentation</vt:lpstr>
      <vt:lpstr>PowerPoint Presentation</vt:lpstr>
      <vt:lpstr>MNO-OB: Finish Strong &amp; Prepare for Sustainability </vt:lpstr>
      <vt:lpstr>Providing Optimal OUD Care every patient, every time</vt:lpstr>
      <vt:lpstr>National Guidance to Engage OB Providers in Optimal OUD Care</vt:lpstr>
      <vt:lpstr>PowerPoint Presentation</vt:lpstr>
      <vt:lpstr>MNO-OB AIMs</vt:lpstr>
      <vt:lpstr>Optimal OUD Care</vt:lpstr>
      <vt:lpstr>MNO Education for all OBs &amp; RNs</vt:lpstr>
      <vt:lpstr>PowerPoint Presentation</vt:lpstr>
      <vt:lpstr>Connect Patients to the Illinois Helpline Opioid and Other Substances</vt:lpstr>
      <vt:lpstr>PowerPoint Presentation</vt:lpstr>
      <vt:lpstr>MNO-OB Sustainability Data </vt:lpstr>
      <vt:lpstr>PowerPoint Presentation</vt:lpstr>
      <vt:lpstr>MNO-OB and Neonatal  QI Award of Excellence Next Steps</vt:lpstr>
      <vt:lpstr>MAT by Hospital Oct – Dec 2020</vt:lpstr>
      <vt:lpstr>MAT by Network Oct – Dec 2020</vt:lpstr>
      <vt:lpstr>RTS by Hospital Oct – Dec 2020</vt:lpstr>
      <vt:lpstr>RTS by Network Oct – Dec 2020</vt:lpstr>
      <vt:lpstr>Narcan Counseling by Hospital Oct – Dec 2020</vt:lpstr>
      <vt:lpstr>Narcan Counseling by Network Oct – Dec 2020</vt:lpstr>
      <vt:lpstr>Prenatal Screening by Hospital Oct – Dec 2020</vt:lpstr>
      <vt:lpstr>Prenatal Screening by Network Oct – Dec 2020</vt:lpstr>
      <vt:lpstr>Teams patients with OUD  data submission status</vt:lpstr>
      <vt:lpstr>MNO-OB: Teams Sharing sustainability plans </vt:lpstr>
      <vt:lpstr>PowerPoint Presentation</vt:lpstr>
      <vt:lpstr>MNO at UChicago</vt:lpstr>
      <vt:lpstr>Data 2/2020-2/2021</vt:lpstr>
      <vt:lpstr>Sustainability Plans</vt:lpstr>
      <vt:lpstr>Crossing the Finish Line</vt:lpstr>
      <vt:lpstr>Mothers and Newborns Affected by Opioids - Sustainability</vt:lpstr>
      <vt:lpstr>Sustainability Plan</vt:lpstr>
      <vt:lpstr>Challenges</vt:lpstr>
      <vt:lpstr>PowerPoint Presentation</vt:lpstr>
      <vt:lpstr>MNO-OB Sustainability Checklist</vt:lpstr>
      <vt:lpstr>MNO-OB Sustainability Webinars</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Ieshia Johnson</cp:lastModifiedBy>
  <cp:revision>2248</cp:revision>
  <cp:lastPrinted>2018-07-12T17:33:39Z</cp:lastPrinted>
  <dcterms:created xsi:type="dcterms:W3CDTF">2013-06-07T18:46:59Z</dcterms:created>
  <dcterms:modified xsi:type="dcterms:W3CDTF">2021-03-08T15:18:26Z</dcterms:modified>
</cp:coreProperties>
</file>