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slideLayouts/slideLayout34.xml" ContentType="application/vnd.openxmlformats-officedocument.presentationml.slideLayout+xml"/>
  <Override PartName="/ppt/theme/theme6.xml" ContentType="application/vnd.openxmlformats-officedocument.theme+xml"/>
  <Override PartName="/ppt/slideLayouts/slideLayout3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 id="2147484138" r:id="rId2"/>
    <p:sldMasterId id="2147484150" r:id="rId3"/>
    <p:sldMasterId id="2147484152" r:id="rId4"/>
    <p:sldMasterId id="2147484154" r:id="rId5"/>
    <p:sldMasterId id="2147484164" r:id="rId6"/>
    <p:sldMasterId id="2147484166" r:id="rId7"/>
  </p:sldMasterIdLst>
  <p:notesMasterIdLst>
    <p:notesMasterId r:id="rId51"/>
  </p:notesMasterIdLst>
  <p:handoutMasterIdLst>
    <p:handoutMasterId r:id="rId52"/>
  </p:handoutMasterIdLst>
  <p:sldIdLst>
    <p:sldId id="1450" r:id="rId8"/>
    <p:sldId id="1960" r:id="rId9"/>
    <p:sldId id="1961" r:id="rId10"/>
    <p:sldId id="1962" r:id="rId11"/>
    <p:sldId id="1964" r:id="rId12"/>
    <p:sldId id="1963" r:id="rId13"/>
    <p:sldId id="1978" r:id="rId14"/>
    <p:sldId id="1889" r:id="rId15"/>
    <p:sldId id="1968" r:id="rId16"/>
    <p:sldId id="1969" r:id="rId17"/>
    <p:sldId id="1970" r:id="rId18"/>
    <p:sldId id="1971" r:id="rId19"/>
    <p:sldId id="1972" r:id="rId20"/>
    <p:sldId id="1973" r:id="rId21"/>
    <p:sldId id="1974" r:id="rId22"/>
    <p:sldId id="1975" r:id="rId23"/>
    <p:sldId id="1976" r:id="rId24"/>
    <p:sldId id="1977" r:id="rId25"/>
    <p:sldId id="1945" r:id="rId26"/>
    <p:sldId id="1946" r:id="rId27"/>
    <p:sldId id="1947" r:id="rId28"/>
    <p:sldId id="1948" r:id="rId29"/>
    <p:sldId id="1949" r:id="rId30"/>
    <p:sldId id="1950" r:id="rId31"/>
    <p:sldId id="1951" r:id="rId32"/>
    <p:sldId id="1952" r:id="rId33"/>
    <p:sldId id="1953" r:id="rId34"/>
    <p:sldId id="1979" r:id="rId35"/>
    <p:sldId id="1943" r:id="rId36"/>
    <p:sldId id="1958" r:id="rId37"/>
    <p:sldId id="1959" r:id="rId38"/>
    <p:sldId id="1954" r:id="rId39"/>
    <p:sldId id="1955" r:id="rId40"/>
    <p:sldId id="1956" r:id="rId41"/>
    <p:sldId id="1893" r:id="rId42"/>
    <p:sldId id="1911" r:id="rId43"/>
    <p:sldId id="1965" r:id="rId44"/>
    <p:sldId id="1966" r:id="rId45"/>
    <p:sldId id="1967" r:id="rId46"/>
    <p:sldId id="1980" r:id="rId47"/>
    <p:sldId id="1981" r:id="rId48"/>
    <p:sldId id="1982" r:id="rId49"/>
    <p:sldId id="1707" r:id="rId50"/>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ia Ann Lee King" initials="PALK" lastIdx="4" clrIdx="0">
    <p:extLst/>
  </p:cmAuthor>
  <p:cmAuthor id="2" name="Weiss, Daniel" initials="WD" lastIdx="9" clrIdx="1"/>
  <p:cmAuthor id="3" name="ANNBORDERS" initials="A"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90"/>
    <a:srgbClr val="F7994B"/>
    <a:srgbClr val="F6007B"/>
    <a:srgbClr val="FF61B0"/>
    <a:srgbClr val="FF3399"/>
    <a:srgbClr val="F58466"/>
    <a:srgbClr val="FFFFCC"/>
    <a:srgbClr val="6359AD"/>
    <a:srgbClr val="6D5C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66" autoAdjust="0"/>
    <p:restoredTop sz="91165" autoAdjust="0"/>
  </p:normalViewPr>
  <p:slideViewPr>
    <p:cSldViewPr>
      <p:cViewPr varScale="1">
        <p:scale>
          <a:sx n="63" d="100"/>
          <a:sy n="63" d="100"/>
        </p:scale>
        <p:origin x="1252" y="44"/>
      </p:cViewPr>
      <p:guideLst>
        <p:guide orient="horz" pos="2160"/>
        <p:guide pos="2880"/>
      </p:guideLst>
    </p:cSldViewPr>
  </p:slideViewPr>
  <p:outlineViewPr>
    <p:cViewPr>
      <p:scale>
        <a:sx n="33" d="100"/>
        <a:sy n="33" d="100"/>
      </p:scale>
      <p:origin x="0" y="-11621"/>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66" d="100"/>
          <a:sy n="66" d="100"/>
        </p:scale>
        <p:origin x="313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7E182E-2C4D-473D-B9AD-09EF879EA379}" type="doc">
      <dgm:prSet loTypeId="urn:microsoft.com/office/officeart/2005/8/layout/gear1" loCatId="process" qsTypeId="urn:microsoft.com/office/officeart/2005/8/quickstyle/simple1" qsCatId="simple" csTypeId="urn:microsoft.com/office/officeart/2005/8/colors/colorful4" csCatId="colorful" phldr="1"/>
      <dgm:spPr/>
    </dgm:pt>
    <dgm:pt modelId="{7E0FB1A8-E4C8-47FE-9F3C-D402908BAB0A}">
      <dgm:prSet phldrT="[Text]" custT="1"/>
      <dgm:spPr/>
      <dgm:t>
        <a:bodyPr/>
        <a:lstStyle/>
        <a:p>
          <a:r>
            <a:rPr lang="en-US" sz="2400" dirty="0"/>
            <a:t>LD Huddles</a:t>
          </a:r>
        </a:p>
      </dgm:t>
    </dgm:pt>
    <dgm:pt modelId="{8482F09D-3A55-43D7-B934-23B8041A647A}" type="parTrans" cxnId="{A83DEE7A-4764-471B-A955-A677BE1565AC}">
      <dgm:prSet/>
      <dgm:spPr/>
      <dgm:t>
        <a:bodyPr/>
        <a:lstStyle/>
        <a:p>
          <a:endParaRPr lang="en-US"/>
        </a:p>
      </dgm:t>
    </dgm:pt>
    <dgm:pt modelId="{3C69814F-3DC1-41FA-8FAE-E0A653B9F176}" type="sibTrans" cxnId="{A83DEE7A-4764-471B-A955-A677BE1565AC}">
      <dgm:prSet/>
      <dgm:spPr/>
      <dgm:t>
        <a:bodyPr/>
        <a:lstStyle/>
        <a:p>
          <a:endParaRPr lang="en-US"/>
        </a:p>
      </dgm:t>
    </dgm:pt>
    <dgm:pt modelId="{125BCEB3-A8AA-477F-BF13-8C5CFB3ED0DC}">
      <dgm:prSet phldrT="[Text]"/>
      <dgm:spPr/>
      <dgm:t>
        <a:bodyPr/>
        <a:lstStyle/>
        <a:p>
          <a:r>
            <a:rPr lang="en-US" dirty="0"/>
            <a:t>MNO Folders</a:t>
          </a:r>
        </a:p>
      </dgm:t>
    </dgm:pt>
    <dgm:pt modelId="{BDEB9338-D26B-44E8-8C1C-BE8D729279E2}" type="parTrans" cxnId="{6A961A44-CD26-44BE-AA9D-D30ECF94E10B}">
      <dgm:prSet/>
      <dgm:spPr/>
      <dgm:t>
        <a:bodyPr/>
        <a:lstStyle/>
        <a:p>
          <a:endParaRPr lang="en-US"/>
        </a:p>
      </dgm:t>
    </dgm:pt>
    <dgm:pt modelId="{C4BE3534-F99F-4CFF-A946-8A61F1BF3BE5}" type="sibTrans" cxnId="{6A961A44-CD26-44BE-AA9D-D30ECF94E10B}">
      <dgm:prSet/>
      <dgm:spPr/>
      <dgm:t>
        <a:bodyPr/>
        <a:lstStyle/>
        <a:p>
          <a:endParaRPr lang="en-US"/>
        </a:p>
      </dgm:t>
    </dgm:pt>
    <dgm:pt modelId="{6F59D61E-034B-4F61-9F18-3BD0DCDFB1A1}">
      <dgm:prSet phldrT="[Text]"/>
      <dgm:spPr/>
      <dgm:t>
        <a:bodyPr/>
        <a:lstStyle/>
        <a:p>
          <a:r>
            <a:rPr lang="en-US" dirty="0"/>
            <a:t>Prenatal Care Conference</a:t>
          </a:r>
        </a:p>
      </dgm:t>
    </dgm:pt>
    <dgm:pt modelId="{65F361F8-E837-4AEF-9241-BE5992B9A87D}" type="parTrans" cxnId="{956E124B-D25B-4DB0-9504-292BCE1867E3}">
      <dgm:prSet/>
      <dgm:spPr/>
      <dgm:t>
        <a:bodyPr/>
        <a:lstStyle/>
        <a:p>
          <a:endParaRPr lang="en-US"/>
        </a:p>
      </dgm:t>
    </dgm:pt>
    <dgm:pt modelId="{7D05222B-1340-4EA8-BCB3-81F095964390}" type="sibTrans" cxnId="{956E124B-D25B-4DB0-9504-292BCE1867E3}">
      <dgm:prSet/>
      <dgm:spPr/>
      <dgm:t>
        <a:bodyPr/>
        <a:lstStyle/>
        <a:p>
          <a:endParaRPr lang="en-US"/>
        </a:p>
      </dgm:t>
    </dgm:pt>
    <dgm:pt modelId="{08F59EDC-AEBF-4767-B2F4-44ECF478ABF7}" type="pres">
      <dgm:prSet presAssocID="{6B7E182E-2C4D-473D-B9AD-09EF879EA379}" presName="composite" presStyleCnt="0">
        <dgm:presLayoutVars>
          <dgm:chMax val="3"/>
          <dgm:animLvl val="lvl"/>
          <dgm:resizeHandles val="exact"/>
        </dgm:presLayoutVars>
      </dgm:prSet>
      <dgm:spPr/>
    </dgm:pt>
    <dgm:pt modelId="{247895AC-E190-40A2-97B5-3737E744F56B}" type="pres">
      <dgm:prSet presAssocID="{7E0FB1A8-E4C8-47FE-9F3C-D402908BAB0A}" presName="gear1" presStyleLbl="node1" presStyleIdx="0" presStyleCnt="3">
        <dgm:presLayoutVars>
          <dgm:chMax val="1"/>
          <dgm:bulletEnabled val="1"/>
        </dgm:presLayoutVars>
      </dgm:prSet>
      <dgm:spPr/>
      <dgm:t>
        <a:bodyPr/>
        <a:lstStyle/>
        <a:p>
          <a:endParaRPr lang="en-US"/>
        </a:p>
      </dgm:t>
    </dgm:pt>
    <dgm:pt modelId="{3FD8ABE0-7381-4864-B708-CCC9F8C7F78D}" type="pres">
      <dgm:prSet presAssocID="{7E0FB1A8-E4C8-47FE-9F3C-D402908BAB0A}" presName="gear1srcNode" presStyleLbl="node1" presStyleIdx="0" presStyleCnt="3"/>
      <dgm:spPr/>
      <dgm:t>
        <a:bodyPr/>
        <a:lstStyle/>
        <a:p>
          <a:endParaRPr lang="en-US"/>
        </a:p>
      </dgm:t>
    </dgm:pt>
    <dgm:pt modelId="{C62121C9-CAF4-43C2-824E-DE95E01DA14A}" type="pres">
      <dgm:prSet presAssocID="{7E0FB1A8-E4C8-47FE-9F3C-D402908BAB0A}" presName="gear1dstNode" presStyleLbl="node1" presStyleIdx="0" presStyleCnt="3"/>
      <dgm:spPr/>
      <dgm:t>
        <a:bodyPr/>
        <a:lstStyle/>
        <a:p>
          <a:endParaRPr lang="en-US"/>
        </a:p>
      </dgm:t>
    </dgm:pt>
    <dgm:pt modelId="{1A7F24B3-746D-4B48-BE7A-C918CF6CE9E4}" type="pres">
      <dgm:prSet presAssocID="{125BCEB3-A8AA-477F-BF13-8C5CFB3ED0DC}" presName="gear2" presStyleLbl="node1" presStyleIdx="1" presStyleCnt="3">
        <dgm:presLayoutVars>
          <dgm:chMax val="1"/>
          <dgm:bulletEnabled val="1"/>
        </dgm:presLayoutVars>
      </dgm:prSet>
      <dgm:spPr/>
      <dgm:t>
        <a:bodyPr/>
        <a:lstStyle/>
        <a:p>
          <a:endParaRPr lang="en-US"/>
        </a:p>
      </dgm:t>
    </dgm:pt>
    <dgm:pt modelId="{4B41DC9D-0D2D-4FDF-9AB5-62C28D843247}" type="pres">
      <dgm:prSet presAssocID="{125BCEB3-A8AA-477F-BF13-8C5CFB3ED0DC}" presName="gear2srcNode" presStyleLbl="node1" presStyleIdx="1" presStyleCnt="3"/>
      <dgm:spPr/>
      <dgm:t>
        <a:bodyPr/>
        <a:lstStyle/>
        <a:p>
          <a:endParaRPr lang="en-US"/>
        </a:p>
      </dgm:t>
    </dgm:pt>
    <dgm:pt modelId="{81ACF091-3FB1-4DBE-ABB8-1B0C23BB413D}" type="pres">
      <dgm:prSet presAssocID="{125BCEB3-A8AA-477F-BF13-8C5CFB3ED0DC}" presName="gear2dstNode" presStyleLbl="node1" presStyleIdx="1" presStyleCnt="3"/>
      <dgm:spPr/>
      <dgm:t>
        <a:bodyPr/>
        <a:lstStyle/>
        <a:p>
          <a:endParaRPr lang="en-US"/>
        </a:p>
      </dgm:t>
    </dgm:pt>
    <dgm:pt modelId="{2483E88F-9772-46F7-AE81-96016159BA55}" type="pres">
      <dgm:prSet presAssocID="{6F59D61E-034B-4F61-9F18-3BD0DCDFB1A1}" presName="gear3" presStyleLbl="node1" presStyleIdx="2" presStyleCnt="3"/>
      <dgm:spPr/>
      <dgm:t>
        <a:bodyPr/>
        <a:lstStyle/>
        <a:p>
          <a:endParaRPr lang="en-US"/>
        </a:p>
      </dgm:t>
    </dgm:pt>
    <dgm:pt modelId="{0D7A03E0-E979-4358-ACBF-9C0DF31D2A87}" type="pres">
      <dgm:prSet presAssocID="{6F59D61E-034B-4F61-9F18-3BD0DCDFB1A1}" presName="gear3tx" presStyleLbl="node1" presStyleIdx="2" presStyleCnt="3">
        <dgm:presLayoutVars>
          <dgm:chMax val="1"/>
          <dgm:bulletEnabled val="1"/>
        </dgm:presLayoutVars>
      </dgm:prSet>
      <dgm:spPr/>
      <dgm:t>
        <a:bodyPr/>
        <a:lstStyle/>
        <a:p>
          <a:endParaRPr lang="en-US"/>
        </a:p>
      </dgm:t>
    </dgm:pt>
    <dgm:pt modelId="{7C82D238-7795-45A6-9D0A-48D1623A446A}" type="pres">
      <dgm:prSet presAssocID="{6F59D61E-034B-4F61-9F18-3BD0DCDFB1A1}" presName="gear3srcNode" presStyleLbl="node1" presStyleIdx="2" presStyleCnt="3"/>
      <dgm:spPr/>
      <dgm:t>
        <a:bodyPr/>
        <a:lstStyle/>
        <a:p>
          <a:endParaRPr lang="en-US"/>
        </a:p>
      </dgm:t>
    </dgm:pt>
    <dgm:pt modelId="{CA820E62-9D8D-443B-B341-EE6360D19618}" type="pres">
      <dgm:prSet presAssocID="{6F59D61E-034B-4F61-9F18-3BD0DCDFB1A1}" presName="gear3dstNode" presStyleLbl="node1" presStyleIdx="2" presStyleCnt="3"/>
      <dgm:spPr/>
      <dgm:t>
        <a:bodyPr/>
        <a:lstStyle/>
        <a:p>
          <a:endParaRPr lang="en-US"/>
        </a:p>
      </dgm:t>
    </dgm:pt>
    <dgm:pt modelId="{7733614E-5574-4916-B5F2-49D4D38D3011}" type="pres">
      <dgm:prSet presAssocID="{3C69814F-3DC1-41FA-8FAE-E0A653B9F176}" presName="connector1" presStyleLbl="sibTrans2D1" presStyleIdx="0" presStyleCnt="3"/>
      <dgm:spPr/>
      <dgm:t>
        <a:bodyPr/>
        <a:lstStyle/>
        <a:p>
          <a:endParaRPr lang="en-US"/>
        </a:p>
      </dgm:t>
    </dgm:pt>
    <dgm:pt modelId="{0D48DEC3-A7D6-431B-BDDA-E27B1D1C61ED}" type="pres">
      <dgm:prSet presAssocID="{C4BE3534-F99F-4CFF-A946-8A61F1BF3BE5}" presName="connector2" presStyleLbl="sibTrans2D1" presStyleIdx="1" presStyleCnt="3"/>
      <dgm:spPr/>
      <dgm:t>
        <a:bodyPr/>
        <a:lstStyle/>
        <a:p>
          <a:endParaRPr lang="en-US"/>
        </a:p>
      </dgm:t>
    </dgm:pt>
    <dgm:pt modelId="{D0D19367-9F0F-44ED-97A3-FD35AF68B94F}" type="pres">
      <dgm:prSet presAssocID="{7D05222B-1340-4EA8-BCB3-81F095964390}" presName="connector3" presStyleLbl="sibTrans2D1" presStyleIdx="2" presStyleCnt="3"/>
      <dgm:spPr/>
      <dgm:t>
        <a:bodyPr/>
        <a:lstStyle/>
        <a:p>
          <a:endParaRPr lang="en-US"/>
        </a:p>
      </dgm:t>
    </dgm:pt>
  </dgm:ptLst>
  <dgm:cxnLst>
    <dgm:cxn modelId="{E9727001-DC31-4CFE-BF65-607C8AA978D8}" type="presOf" srcId="{6F59D61E-034B-4F61-9F18-3BD0DCDFB1A1}" destId="{7C82D238-7795-45A6-9D0A-48D1623A446A}" srcOrd="2" destOrd="0" presId="urn:microsoft.com/office/officeart/2005/8/layout/gear1"/>
    <dgm:cxn modelId="{17D5365A-78DC-4944-B411-F46A71EBACAB}" type="presOf" srcId="{125BCEB3-A8AA-477F-BF13-8C5CFB3ED0DC}" destId="{81ACF091-3FB1-4DBE-ABB8-1B0C23BB413D}" srcOrd="2" destOrd="0" presId="urn:microsoft.com/office/officeart/2005/8/layout/gear1"/>
    <dgm:cxn modelId="{CEC4E550-C0EC-4BEC-87D9-B5F1831660A5}" type="presOf" srcId="{6F59D61E-034B-4F61-9F18-3BD0DCDFB1A1}" destId="{CA820E62-9D8D-443B-B341-EE6360D19618}" srcOrd="3" destOrd="0" presId="urn:microsoft.com/office/officeart/2005/8/layout/gear1"/>
    <dgm:cxn modelId="{9784A241-C99C-447D-897F-03F38272C70E}" type="presOf" srcId="{6F59D61E-034B-4F61-9F18-3BD0DCDFB1A1}" destId="{2483E88F-9772-46F7-AE81-96016159BA55}" srcOrd="0" destOrd="0" presId="urn:microsoft.com/office/officeart/2005/8/layout/gear1"/>
    <dgm:cxn modelId="{94529831-51A9-4AB7-AC20-41A3C3E58392}" type="presOf" srcId="{7D05222B-1340-4EA8-BCB3-81F095964390}" destId="{D0D19367-9F0F-44ED-97A3-FD35AF68B94F}" srcOrd="0" destOrd="0" presId="urn:microsoft.com/office/officeart/2005/8/layout/gear1"/>
    <dgm:cxn modelId="{623D707F-C03A-44E5-8696-86D478A6341C}" type="presOf" srcId="{7E0FB1A8-E4C8-47FE-9F3C-D402908BAB0A}" destId="{C62121C9-CAF4-43C2-824E-DE95E01DA14A}" srcOrd="2" destOrd="0" presId="urn:microsoft.com/office/officeart/2005/8/layout/gear1"/>
    <dgm:cxn modelId="{5424A404-29DC-408F-8CF9-4149E2478A45}" type="presOf" srcId="{3C69814F-3DC1-41FA-8FAE-E0A653B9F176}" destId="{7733614E-5574-4916-B5F2-49D4D38D3011}" srcOrd="0" destOrd="0" presId="urn:microsoft.com/office/officeart/2005/8/layout/gear1"/>
    <dgm:cxn modelId="{A83DEE7A-4764-471B-A955-A677BE1565AC}" srcId="{6B7E182E-2C4D-473D-B9AD-09EF879EA379}" destId="{7E0FB1A8-E4C8-47FE-9F3C-D402908BAB0A}" srcOrd="0" destOrd="0" parTransId="{8482F09D-3A55-43D7-B934-23B8041A647A}" sibTransId="{3C69814F-3DC1-41FA-8FAE-E0A653B9F176}"/>
    <dgm:cxn modelId="{0BBB9C86-D4BD-4699-9DDF-9890B309B513}" type="presOf" srcId="{C4BE3534-F99F-4CFF-A946-8A61F1BF3BE5}" destId="{0D48DEC3-A7D6-431B-BDDA-E27B1D1C61ED}" srcOrd="0" destOrd="0" presId="urn:microsoft.com/office/officeart/2005/8/layout/gear1"/>
    <dgm:cxn modelId="{96016C05-6282-407C-9515-89C7A6228D04}" type="presOf" srcId="{7E0FB1A8-E4C8-47FE-9F3C-D402908BAB0A}" destId="{3FD8ABE0-7381-4864-B708-CCC9F8C7F78D}" srcOrd="1" destOrd="0" presId="urn:microsoft.com/office/officeart/2005/8/layout/gear1"/>
    <dgm:cxn modelId="{956E124B-D25B-4DB0-9504-292BCE1867E3}" srcId="{6B7E182E-2C4D-473D-B9AD-09EF879EA379}" destId="{6F59D61E-034B-4F61-9F18-3BD0DCDFB1A1}" srcOrd="2" destOrd="0" parTransId="{65F361F8-E837-4AEF-9241-BE5992B9A87D}" sibTransId="{7D05222B-1340-4EA8-BCB3-81F095964390}"/>
    <dgm:cxn modelId="{17F0EEF0-E0D6-4CE6-A60D-BB2DA4663B48}" type="presOf" srcId="{6F59D61E-034B-4F61-9F18-3BD0DCDFB1A1}" destId="{0D7A03E0-E979-4358-ACBF-9C0DF31D2A87}" srcOrd="1" destOrd="0" presId="urn:microsoft.com/office/officeart/2005/8/layout/gear1"/>
    <dgm:cxn modelId="{6A961A44-CD26-44BE-AA9D-D30ECF94E10B}" srcId="{6B7E182E-2C4D-473D-B9AD-09EF879EA379}" destId="{125BCEB3-A8AA-477F-BF13-8C5CFB3ED0DC}" srcOrd="1" destOrd="0" parTransId="{BDEB9338-D26B-44E8-8C1C-BE8D729279E2}" sibTransId="{C4BE3534-F99F-4CFF-A946-8A61F1BF3BE5}"/>
    <dgm:cxn modelId="{1FB34122-9F12-467F-ACFC-0DEACFF9D1E0}" type="presOf" srcId="{125BCEB3-A8AA-477F-BF13-8C5CFB3ED0DC}" destId="{1A7F24B3-746D-4B48-BE7A-C918CF6CE9E4}" srcOrd="0" destOrd="0" presId="urn:microsoft.com/office/officeart/2005/8/layout/gear1"/>
    <dgm:cxn modelId="{B99A41F8-3329-4BED-8641-3FAFD433FEC6}" type="presOf" srcId="{6B7E182E-2C4D-473D-B9AD-09EF879EA379}" destId="{08F59EDC-AEBF-4767-B2F4-44ECF478ABF7}" srcOrd="0" destOrd="0" presId="urn:microsoft.com/office/officeart/2005/8/layout/gear1"/>
    <dgm:cxn modelId="{94948CAD-BB6C-44C4-97E1-0A7FDBBBCC3E}" type="presOf" srcId="{7E0FB1A8-E4C8-47FE-9F3C-D402908BAB0A}" destId="{247895AC-E190-40A2-97B5-3737E744F56B}" srcOrd="0" destOrd="0" presId="urn:microsoft.com/office/officeart/2005/8/layout/gear1"/>
    <dgm:cxn modelId="{E58FA54B-2271-45E0-A7F2-CFF7452283B6}" type="presOf" srcId="{125BCEB3-A8AA-477F-BF13-8C5CFB3ED0DC}" destId="{4B41DC9D-0D2D-4FDF-9AB5-62C28D843247}" srcOrd="1" destOrd="0" presId="urn:microsoft.com/office/officeart/2005/8/layout/gear1"/>
    <dgm:cxn modelId="{AF812192-A44C-407F-B941-144117E23774}" type="presParOf" srcId="{08F59EDC-AEBF-4767-B2F4-44ECF478ABF7}" destId="{247895AC-E190-40A2-97B5-3737E744F56B}" srcOrd="0" destOrd="0" presId="urn:microsoft.com/office/officeart/2005/8/layout/gear1"/>
    <dgm:cxn modelId="{5D18D883-3B3B-4157-B888-058225A7E139}" type="presParOf" srcId="{08F59EDC-AEBF-4767-B2F4-44ECF478ABF7}" destId="{3FD8ABE0-7381-4864-B708-CCC9F8C7F78D}" srcOrd="1" destOrd="0" presId="urn:microsoft.com/office/officeart/2005/8/layout/gear1"/>
    <dgm:cxn modelId="{8439C00C-CC7F-48CF-AD13-2EB847CE836A}" type="presParOf" srcId="{08F59EDC-AEBF-4767-B2F4-44ECF478ABF7}" destId="{C62121C9-CAF4-43C2-824E-DE95E01DA14A}" srcOrd="2" destOrd="0" presId="urn:microsoft.com/office/officeart/2005/8/layout/gear1"/>
    <dgm:cxn modelId="{3361C859-BFAE-456A-B2A4-21E2FB3DF100}" type="presParOf" srcId="{08F59EDC-AEBF-4767-B2F4-44ECF478ABF7}" destId="{1A7F24B3-746D-4B48-BE7A-C918CF6CE9E4}" srcOrd="3" destOrd="0" presId="urn:microsoft.com/office/officeart/2005/8/layout/gear1"/>
    <dgm:cxn modelId="{097BAD96-8764-4FC5-84AC-9367379A191F}" type="presParOf" srcId="{08F59EDC-AEBF-4767-B2F4-44ECF478ABF7}" destId="{4B41DC9D-0D2D-4FDF-9AB5-62C28D843247}" srcOrd="4" destOrd="0" presId="urn:microsoft.com/office/officeart/2005/8/layout/gear1"/>
    <dgm:cxn modelId="{C3A13F1A-6337-485D-B895-9282FF04A674}" type="presParOf" srcId="{08F59EDC-AEBF-4767-B2F4-44ECF478ABF7}" destId="{81ACF091-3FB1-4DBE-ABB8-1B0C23BB413D}" srcOrd="5" destOrd="0" presId="urn:microsoft.com/office/officeart/2005/8/layout/gear1"/>
    <dgm:cxn modelId="{A840BEA8-8E2A-4990-BE37-1620BE9ACA4F}" type="presParOf" srcId="{08F59EDC-AEBF-4767-B2F4-44ECF478ABF7}" destId="{2483E88F-9772-46F7-AE81-96016159BA55}" srcOrd="6" destOrd="0" presId="urn:microsoft.com/office/officeart/2005/8/layout/gear1"/>
    <dgm:cxn modelId="{91B0E656-3686-49BA-AC9A-14E4EC559C30}" type="presParOf" srcId="{08F59EDC-AEBF-4767-B2F4-44ECF478ABF7}" destId="{0D7A03E0-E979-4358-ACBF-9C0DF31D2A87}" srcOrd="7" destOrd="0" presId="urn:microsoft.com/office/officeart/2005/8/layout/gear1"/>
    <dgm:cxn modelId="{5FCDDD62-EEE3-469A-8361-6E2ADDF17A2A}" type="presParOf" srcId="{08F59EDC-AEBF-4767-B2F4-44ECF478ABF7}" destId="{7C82D238-7795-45A6-9D0A-48D1623A446A}" srcOrd="8" destOrd="0" presId="urn:microsoft.com/office/officeart/2005/8/layout/gear1"/>
    <dgm:cxn modelId="{C5CC3303-3262-4264-809B-AA3A3E6F0AEA}" type="presParOf" srcId="{08F59EDC-AEBF-4767-B2F4-44ECF478ABF7}" destId="{CA820E62-9D8D-443B-B341-EE6360D19618}" srcOrd="9" destOrd="0" presId="urn:microsoft.com/office/officeart/2005/8/layout/gear1"/>
    <dgm:cxn modelId="{3420734E-E408-42C3-8B78-FA67A0609C4B}" type="presParOf" srcId="{08F59EDC-AEBF-4767-B2F4-44ECF478ABF7}" destId="{7733614E-5574-4916-B5F2-49D4D38D3011}" srcOrd="10" destOrd="0" presId="urn:microsoft.com/office/officeart/2005/8/layout/gear1"/>
    <dgm:cxn modelId="{A861F860-C858-4DD1-A4F6-8EA5F1D748CC}" type="presParOf" srcId="{08F59EDC-AEBF-4767-B2F4-44ECF478ABF7}" destId="{0D48DEC3-A7D6-431B-BDDA-E27B1D1C61ED}" srcOrd="11" destOrd="0" presId="urn:microsoft.com/office/officeart/2005/8/layout/gear1"/>
    <dgm:cxn modelId="{458403D5-7882-4B17-9CAC-7633E6A2C267}" type="presParOf" srcId="{08F59EDC-AEBF-4767-B2F4-44ECF478ABF7}" destId="{D0D19367-9F0F-44ED-97A3-FD35AF68B94F}"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38B23A-A42B-40FC-90E7-3681FA1B35EA}" type="doc">
      <dgm:prSet loTypeId="urn:microsoft.com/office/officeart/2005/8/layout/matrix1" loCatId="matrix" qsTypeId="urn:microsoft.com/office/officeart/2005/8/quickstyle/simple1" qsCatId="simple" csTypeId="urn:microsoft.com/office/officeart/2005/8/colors/colorful4" csCatId="colorful" phldr="1"/>
      <dgm:spPr/>
      <dgm:t>
        <a:bodyPr/>
        <a:lstStyle/>
        <a:p>
          <a:endParaRPr lang="en-US"/>
        </a:p>
      </dgm:t>
    </dgm:pt>
    <dgm:pt modelId="{EFF5F08B-C0B3-4C9B-9202-534EC6CA9573}">
      <dgm:prSet phldrT="[Text]"/>
      <dgm:spPr/>
      <dgm:t>
        <a:bodyPr/>
        <a:lstStyle/>
        <a:p>
          <a:r>
            <a:rPr lang="en-US" dirty="0"/>
            <a:t>Key education</a:t>
          </a:r>
        </a:p>
        <a:p>
          <a:r>
            <a:rPr lang="en-US" dirty="0"/>
            <a:t>Components</a:t>
          </a:r>
        </a:p>
      </dgm:t>
    </dgm:pt>
    <dgm:pt modelId="{1CCB7263-7D1D-493F-BF16-9565290162CC}" type="parTrans" cxnId="{574A182A-21A8-48FA-A5D3-9901744699C4}">
      <dgm:prSet/>
      <dgm:spPr/>
      <dgm:t>
        <a:bodyPr/>
        <a:lstStyle/>
        <a:p>
          <a:endParaRPr lang="en-US"/>
        </a:p>
      </dgm:t>
    </dgm:pt>
    <dgm:pt modelId="{82E0A311-FE9D-4F3D-9779-BCB6848E13F3}" type="sibTrans" cxnId="{574A182A-21A8-48FA-A5D3-9901744699C4}">
      <dgm:prSet/>
      <dgm:spPr/>
      <dgm:t>
        <a:bodyPr/>
        <a:lstStyle/>
        <a:p>
          <a:endParaRPr lang="en-US"/>
        </a:p>
      </dgm:t>
    </dgm:pt>
    <dgm:pt modelId="{FA23A208-E045-4437-92F6-2B674869FD89}">
      <dgm:prSet phldrT="[Text]" custT="1"/>
      <dgm:spPr/>
      <dgm:t>
        <a:bodyPr/>
        <a:lstStyle/>
        <a:p>
          <a:r>
            <a:rPr lang="en-US" sz="2000" dirty="0"/>
            <a:t>Leading cause of maternal death</a:t>
          </a:r>
        </a:p>
      </dgm:t>
    </dgm:pt>
    <dgm:pt modelId="{F946EB66-B695-44C9-AE16-822F6A1DC0F7}" type="parTrans" cxnId="{B14F8DFF-4339-4E70-8615-64B3B65ACE10}">
      <dgm:prSet/>
      <dgm:spPr/>
      <dgm:t>
        <a:bodyPr/>
        <a:lstStyle/>
        <a:p>
          <a:endParaRPr lang="en-US"/>
        </a:p>
      </dgm:t>
    </dgm:pt>
    <dgm:pt modelId="{0BA366A0-D145-4113-8315-6E9F46921B55}" type="sibTrans" cxnId="{B14F8DFF-4339-4E70-8615-64B3B65ACE10}">
      <dgm:prSet/>
      <dgm:spPr/>
      <dgm:t>
        <a:bodyPr/>
        <a:lstStyle/>
        <a:p>
          <a:endParaRPr lang="en-US"/>
        </a:p>
      </dgm:t>
    </dgm:pt>
    <dgm:pt modelId="{DD91100D-E5A1-4E73-B442-A26B5E7208FF}">
      <dgm:prSet phldrT="[Text]" custT="1"/>
      <dgm:spPr/>
      <dgm:t>
        <a:bodyPr/>
        <a:lstStyle/>
        <a:p>
          <a:r>
            <a:rPr lang="en-US" sz="2000" dirty="0"/>
            <a:t>Optimal OUD care </a:t>
          </a:r>
        </a:p>
      </dgm:t>
    </dgm:pt>
    <dgm:pt modelId="{ADA10601-6005-47AA-9B51-04045C2027C0}" type="parTrans" cxnId="{E5B8C9C9-E6B9-4D47-B2E7-1E91A18D30E9}">
      <dgm:prSet/>
      <dgm:spPr/>
      <dgm:t>
        <a:bodyPr/>
        <a:lstStyle/>
        <a:p>
          <a:endParaRPr lang="en-US"/>
        </a:p>
      </dgm:t>
    </dgm:pt>
    <dgm:pt modelId="{007C126F-BDC5-43EE-B112-2C6EFD217995}" type="sibTrans" cxnId="{E5B8C9C9-E6B9-4D47-B2E7-1E91A18D30E9}">
      <dgm:prSet/>
      <dgm:spPr/>
      <dgm:t>
        <a:bodyPr/>
        <a:lstStyle/>
        <a:p>
          <a:endParaRPr lang="en-US"/>
        </a:p>
      </dgm:t>
    </dgm:pt>
    <dgm:pt modelId="{81BEA667-6D74-427A-B632-AF7BE7E47F07}">
      <dgm:prSet phldrT="[Text]" custT="1"/>
      <dgm:spPr/>
      <dgm:t>
        <a:bodyPr/>
        <a:lstStyle/>
        <a:p>
          <a:r>
            <a:rPr lang="en-US" sz="2000" dirty="0"/>
            <a:t>Reduce stigma</a:t>
          </a:r>
        </a:p>
        <a:p>
          <a:r>
            <a:rPr lang="en-US" sz="2000" dirty="0"/>
            <a:t>Promote empathy</a:t>
          </a:r>
        </a:p>
      </dgm:t>
    </dgm:pt>
    <dgm:pt modelId="{065B0980-AB4B-40FC-87E9-B9973DE2555E}" type="parTrans" cxnId="{320ED7D2-4667-4907-9BAE-01D4817D5EA3}">
      <dgm:prSet/>
      <dgm:spPr/>
      <dgm:t>
        <a:bodyPr/>
        <a:lstStyle/>
        <a:p>
          <a:endParaRPr lang="en-US"/>
        </a:p>
      </dgm:t>
    </dgm:pt>
    <dgm:pt modelId="{731BC90E-EAD9-45A3-AFE1-645FA685FCEB}" type="sibTrans" cxnId="{320ED7D2-4667-4907-9BAE-01D4817D5EA3}">
      <dgm:prSet/>
      <dgm:spPr/>
      <dgm:t>
        <a:bodyPr/>
        <a:lstStyle/>
        <a:p>
          <a:endParaRPr lang="en-US"/>
        </a:p>
      </dgm:t>
    </dgm:pt>
    <dgm:pt modelId="{8DD25C54-5DAD-4918-BC0F-B920B13B2C7C}">
      <dgm:prSet phldrT="[Text]" custT="1"/>
      <dgm:spPr/>
      <dgm:t>
        <a:bodyPr/>
        <a:lstStyle/>
        <a:p>
          <a:r>
            <a:rPr lang="en-US" sz="2000" dirty="0"/>
            <a:t>Must take action to save lives  </a:t>
          </a:r>
        </a:p>
      </dgm:t>
    </dgm:pt>
    <dgm:pt modelId="{E3223C6B-5AAE-491B-BB2B-3EE7554A2392}" type="parTrans" cxnId="{EED2DCC3-DECC-4389-B80F-45032EC85632}">
      <dgm:prSet/>
      <dgm:spPr/>
      <dgm:t>
        <a:bodyPr/>
        <a:lstStyle/>
        <a:p>
          <a:endParaRPr lang="en-US"/>
        </a:p>
      </dgm:t>
    </dgm:pt>
    <dgm:pt modelId="{E6AEF67A-4C7E-4988-BF73-B8EF253ABC11}" type="sibTrans" cxnId="{EED2DCC3-DECC-4389-B80F-45032EC85632}">
      <dgm:prSet/>
      <dgm:spPr/>
      <dgm:t>
        <a:bodyPr/>
        <a:lstStyle/>
        <a:p>
          <a:endParaRPr lang="en-US"/>
        </a:p>
      </dgm:t>
    </dgm:pt>
    <dgm:pt modelId="{628ED096-45C4-40A8-9D3B-5338724394B6}" type="pres">
      <dgm:prSet presAssocID="{E638B23A-A42B-40FC-90E7-3681FA1B35EA}" presName="diagram" presStyleCnt="0">
        <dgm:presLayoutVars>
          <dgm:chMax val="1"/>
          <dgm:dir/>
          <dgm:animLvl val="ctr"/>
          <dgm:resizeHandles val="exact"/>
        </dgm:presLayoutVars>
      </dgm:prSet>
      <dgm:spPr/>
      <dgm:t>
        <a:bodyPr/>
        <a:lstStyle/>
        <a:p>
          <a:endParaRPr lang="en-US"/>
        </a:p>
      </dgm:t>
    </dgm:pt>
    <dgm:pt modelId="{D8C32432-031C-4128-A840-55C0909990D2}" type="pres">
      <dgm:prSet presAssocID="{E638B23A-A42B-40FC-90E7-3681FA1B35EA}" presName="matrix" presStyleCnt="0"/>
      <dgm:spPr/>
    </dgm:pt>
    <dgm:pt modelId="{7E9FB00D-6B3B-4C2F-8520-B9DDDEDD90F9}" type="pres">
      <dgm:prSet presAssocID="{E638B23A-A42B-40FC-90E7-3681FA1B35EA}" presName="tile1" presStyleLbl="node1" presStyleIdx="0" presStyleCnt="4" custLinFactNeighborX="0" custLinFactNeighborY="-818"/>
      <dgm:spPr/>
      <dgm:t>
        <a:bodyPr/>
        <a:lstStyle/>
        <a:p>
          <a:endParaRPr lang="en-US"/>
        </a:p>
      </dgm:t>
    </dgm:pt>
    <dgm:pt modelId="{2D2A5F66-B715-47FA-AEB4-E3D29A32F999}" type="pres">
      <dgm:prSet presAssocID="{E638B23A-A42B-40FC-90E7-3681FA1B35EA}" presName="tile1text" presStyleLbl="node1" presStyleIdx="0" presStyleCnt="4">
        <dgm:presLayoutVars>
          <dgm:chMax val="0"/>
          <dgm:chPref val="0"/>
          <dgm:bulletEnabled val="1"/>
        </dgm:presLayoutVars>
      </dgm:prSet>
      <dgm:spPr/>
      <dgm:t>
        <a:bodyPr/>
        <a:lstStyle/>
        <a:p>
          <a:endParaRPr lang="en-US"/>
        </a:p>
      </dgm:t>
    </dgm:pt>
    <dgm:pt modelId="{44ACD9D7-ACD4-43FF-AEAA-11F4F6B5A169}" type="pres">
      <dgm:prSet presAssocID="{E638B23A-A42B-40FC-90E7-3681FA1B35EA}" presName="tile2" presStyleLbl="node1" presStyleIdx="1" presStyleCnt="4"/>
      <dgm:spPr/>
      <dgm:t>
        <a:bodyPr/>
        <a:lstStyle/>
        <a:p>
          <a:endParaRPr lang="en-US"/>
        </a:p>
      </dgm:t>
    </dgm:pt>
    <dgm:pt modelId="{A74FFC0D-B368-4F73-AC27-E337AD6040B3}" type="pres">
      <dgm:prSet presAssocID="{E638B23A-A42B-40FC-90E7-3681FA1B35EA}" presName="tile2text" presStyleLbl="node1" presStyleIdx="1" presStyleCnt="4">
        <dgm:presLayoutVars>
          <dgm:chMax val="0"/>
          <dgm:chPref val="0"/>
          <dgm:bulletEnabled val="1"/>
        </dgm:presLayoutVars>
      </dgm:prSet>
      <dgm:spPr/>
      <dgm:t>
        <a:bodyPr/>
        <a:lstStyle/>
        <a:p>
          <a:endParaRPr lang="en-US"/>
        </a:p>
      </dgm:t>
    </dgm:pt>
    <dgm:pt modelId="{020B507A-D69B-4F3F-A90C-5DC81AFDE312}" type="pres">
      <dgm:prSet presAssocID="{E638B23A-A42B-40FC-90E7-3681FA1B35EA}" presName="tile3" presStyleLbl="node1" presStyleIdx="2" presStyleCnt="4" custLinFactNeighborX="-526"/>
      <dgm:spPr/>
      <dgm:t>
        <a:bodyPr/>
        <a:lstStyle/>
        <a:p>
          <a:endParaRPr lang="en-US"/>
        </a:p>
      </dgm:t>
    </dgm:pt>
    <dgm:pt modelId="{8669FAF0-292D-4A3A-B32F-2546634F8B59}" type="pres">
      <dgm:prSet presAssocID="{E638B23A-A42B-40FC-90E7-3681FA1B35EA}" presName="tile3text" presStyleLbl="node1" presStyleIdx="2" presStyleCnt="4">
        <dgm:presLayoutVars>
          <dgm:chMax val="0"/>
          <dgm:chPref val="0"/>
          <dgm:bulletEnabled val="1"/>
        </dgm:presLayoutVars>
      </dgm:prSet>
      <dgm:spPr/>
      <dgm:t>
        <a:bodyPr/>
        <a:lstStyle/>
        <a:p>
          <a:endParaRPr lang="en-US"/>
        </a:p>
      </dgm:t>
    </dgm:pt>
    <dgm:pt modelId="{77B4290D-5E6B-472E-AE54-8CD0A1B71660}" type="pres">
      <dgm:prSet presAssocID="{E638B23A-A42B-40FC-90E7-3681FA1B35EA}" presName="tile4" presStyleLbl="node1" presStyleIdx="3" presStyleCnt="4"/>
      <dgm:spPr/>
      <dgm:t>
        <a:bodyPr/>
        <a:lstStyle/>
        <a:p>
          <a:endParaRPr lang="en-US"/>
        </a:p>
      </dgm:t>
    </dgm:pt>
    <dgm:pt modelId="{19DE20CE-8ECB-4E26-A9B4-AF5BC5BCB11B}" type="pres">
      <dgm:prSet presAssocID="{E638B23A-A42B-40FC-90E7-3681FA1B35EA}" presName="tile4text" presStyleLbl="node1" presStyleIdx="3" presStyleCnt="4">
        <dgm:presLayoutVars>
          <dgm:chMax val="0"/>
          <dgm:chPref val="0"/>
          <dgm:bulletEnabled val="1"/>
        </dgm:presLayoutVars>
      </dgm:prSet>
      <dgm:spPr/>
      <dgm:t>
        <a:bodyPr/>
        <a:lstStyle/>
        <a:p>
          <a:endParaRPr lang="en-US"/>
        </a:p>
      </dgm:t>
    </dgm:pt>
    <dgm:pt modelId="{820A8DDE-EA5F-4399-852E-B4ADFD5EEA57}" type="pres">
      <dgm:prSet presAssocID="{E638B23A-A42B-40FC-90E7-3681FA1B35EA}" presName="centerTile" presStyleLbl="fgShp" presStyleIdx="0" presStyleCnt="1" custScaleX="108167" custScaleY="138421">
        <dgm:presLayoutVars>
          <dgm:chMax val="0"/>
          <dgm:chPref val="0"/>
        </dgm:presLayoutVars>
      </dgm:prSet>
      <dgm:spPr/>
      <dgm:t>
        <a:bodyPr/>
        <a:lstStyle/>
        <a:p>
          <a:endParaRPr lang="en-US"/>
        </a:p>
      </dgm:t>
    </dgm:pt>
  </dgm:ptLst>
  <dgm:cxnLst>
    <dgm:cxn modelId="{FDDCCDDD-E3A2-4B94-AC81-3D6EB5E12213}" type="presOf" srcId="{DD91100D-E5A1-4E73-B442-A26B5E7208FF}" destId="{44ACD9D7-ACD4-43FF-AEAA-11F4F6B5A169}" srcOrd="0" destOrd="0" presId="urn:microsoft.com/office/officeart/2005/8/layout/matrix1"/>
    <dgm:cxn modelId="{E407E394-A6DF-422C-AF21-E3BA15CAD708}" type="presOf" srcId="{E638B23A-A42B-40FC-90E7-3681FA1B35EA}" destId="{628ED096-45C4-40A8-9D3B-5338724394B6}" srcOrd="0" destOrd="0" presId="urn:microsoft.com/office/officeart/2005/8/layout/matrix1"/>
    <dgm:cxn modelId="{0EEA23CA-A393-4EF1-BF8B-E350B51669B4}" type="presOf" srcId="{81BEA667-6D74-427A-B632-AF7BE7E47F07}" destId="{020B507A-D69B-4F3F-A90C-5DC81AFDE312}" srcOrd="0" destOrd="0" presId="urn:microsoft.com/office/officeart/2005/8/layout/matrix1"/>
    <dgm:cxn modelId="{1B46B2E0-11FB-4BC5-BC86-68A4A6B6D7B1}" type="presOf" srcId="{8DD25C54-5DAD-4918-BC0F-B920B13B2C7C}" destId="{77B4290D-5E6B-472E-AE54-8CD0A1B71660}" srcOrd="0" destOrd="0" presId="urn:microsoft.com/office/officeart/2005/8/layout/matrix1"/>
    <dgm:cxn modelId="{E5A86459-2404-4B25-AA54-E0FBBBB86BB9}" type="presOf" srcId="{DD91100D-E5A1-4E73-B442-A26B5E7208FF}" destId="{A74FFC0D-B368-4F73-AC27-E337AD6040B3}" srcOrd="1" destOrd="0" presId="urn:microsoft.com/office/officeart/2005/8/layout/matrix1"/>
    <dgm:cxn modelId="{574A182A-21A8-48FA-A5D3-9901744699C4}" srcId="{E638B23A-A42B-40FC-90E7-3681FA1B35EA}" destId="{EFF5F08B-C0B3-4C9B-9202-534EC6CA9573}" srcOrd="0" destOrd="0" parTransId="{1CCB7263-7D1D-493F-BF16-9565290162CC}" sibTransId="{82E0A311-FE9D-4F3D-9779-BCB6848E13F3}"/>
    <dgm:cxn modelId="{EED2DCC3-DECC-4389-B80F-45032EC85632}" srcId="{EFF5F08B-C0B3-4C9B-9202-534EC6CA9573}" destId="{8DD25C54-5DAD-4918-BC0F-B920B13B2C7C}" srcOrd="3" destOrd="0" parTransId="{E3223C6B-5AAE-491B-BB2B-3EE7554A2392}" sibTransId="{E6AEF67A-4C7E-4988-BF73-B8EF253ABC11}"/>
    <dgm:cxn modelId="{57D603D6-B384-4673-A838-8693A3503D5D}" type="presOf" srcId="{8DD25C54-5DAD-4918-BC0F-B920B13B2C7C}" destId="{19DE20CE-8ECB-4E26-A9B4-AF5BC5BCB11B}" srcOrd="1" destOrd="0" presId="urn:microsoft.com/office/officeart/2005/8/layout/matrix1"/>
    <dgm:cxn modelId="{A4B556E2-0536-45CE-8D61-572FEA229FE8}" type="presOf" srcId="{FA23A208-E045-4437-92F6-2B674869FD89}" destId="{2D2A5F66-B715-47FA-AEB4-E3D29A32F999}" srcOrd="1" destOrd="0" presId="urn:microsoft.com/office/officeart/2005/8/layout/matrix1"/>
    <dgm:cxn modelId="{B14F8DFF-4339-4E70-8615-64B3B65ACE10}" srcId="{EFF5F08B-C0B3-4C9B-9202-534EC6CA9573}" destId="{FA23A208-E045-4437-92F6-2B674869FD89}" srcOrd="0" destOrd="0" parTransId="{F946EB66-B695-44C9-AE16-822F6A1DC0F7}" sibTransId="{0BA366A0-D145-4113-8315-6E9F46921B55}"/>
    <dgm:cxn modelId="{90711B0F-8131-48A1-A710-DC730772A207}" type="presOf" srcId="{EFF5F08B-C0B3-4C9B-9202-534EC6CA9573}" destId="{820A8DDE-EA5F-4399-852E-B4ADFD5EEA57}" srcOrd="0" destOrd="0" presId="urn:microsoft.com/office/officeart/2005/8/layout/matrix1"/>
    <dgm:cxn modelId="{E5B8C9C9-E6B9-4D47-B2E7-1E91A18D30E9}" srcId="{EFF5F08B-C0B3-4C9B-9202-534EC6CA9573}" destId="{DD91100D-E5A1-4E73-B442-A26B5E7208FF}" srcOrd="1" destOrd="0" parTransId="{ADA10601-6005-47AA-9B51-04045C2027C0}" sibTransId="{007C126F-BDC5-43EE-B112-2C6EFD217995}"/>
    <dgm:cxn modelId="{6BA3238B-1B2D-468A-8211-A7193FCE0354}" type="presOf" srcId="{FA23A208-E045-4437-92F6-2B674869FD89}" destId="{7E9FB00D-6B3B-4C2F-8520-B9DDDEDD90F9}" srcOrd="0" destOrd="0" presId="urn:microsoft.com/office/officeart/2005/8/layout/matrix1"/>
    <dgm:cxn modelId="{8206D63F-08A3-45FD-B420-A485A5B0755A}" type="presOf" srcId="{81BEA667-6D74-427A-B632-AF7BE7E47F07}" destId="{8669FAF0-292D-4A3A-B32F-2546634F8B59}" srcOrd="1" destOrd="0" presId="urn:microsoft.com/office/officeart/2005/8/layout/matrix1"/>
    <dgm:cxn modelId="{320ED7D2-4667-4907-9BAE-01D4817D5EA3}" srcId="{EFF5F08B-C0B3-4C9B-9202-534EC6CA9573}" destId="{81BEA667-6D74-427A-B632-AF7BE7E47F07}" srcOrd="2" destOrd="0" parTransId="{065B0980-AB4B-40FC-87E9-B9973DE2555E}" sibTransId="{731BC90E-EAD9-45A3-AFE1-645FA685FCEB}"/>
    <dgm:cxn modelId="{A035F99A-6499-4C9C-A556-6B8A078B29D4}" type="presParOf" srcId="{628ED096-45C4-40A8-9D3B-5338724394B6}" destId="{D8C32432-031C-4128-A840-55C0909990D2}" srcOrd="0" destOrd="0" presId="urn:microsoft.com/office/officeart/2005/8/layout/matrix1"/>
    <dgm:cxn modelId="{F9A09528-F6ED-4593-BE01-F5E5D9D83DA4}" type="presParOf" srcId="{D8C32432-031C-4128-A840-55C0909990D2}" destId="{7E9FB00D-6B3B-4C2F-8520-B9DDDEDD90F9}" srcOrd="0" destOrd="0" presId="urn:microsoft.com/office/officeart/2005/8/layout/matrix1"/>
    <dgm:cxn modelId="{347DB0AA-2679-4E19-A4DC-3C8EA4508F78}" type="presParOf" srcId="{D8C32432-031C-4128-A840-55C0909990D2}" destId="{2D2A5F66-B715-47FA-AEB4-E3D29A32F999}" srcOrd="1" destOrd="0" presId="urn:microsoft.com/office/officeart/2005/8/layout/matrix1"/>
    <dgm:cxn modelId="{12AEE062-5B27-4ABA-AD8F-08861BEAF652}" type="presParOf" srcId="{D8C32432-031C-4128-A840-55C0909990D2}" destId="{44ACD9D7-ACD4-43FF-AEAA-11F4F6B5A169}" srcOrd="2" destOrd="0" presId="urn:microsoft.com/office/officeart/2005/8/layout/matrix1"/>
    <dgm:cxn modelId="{FA2C8EE5-AB96-49BA-B2E2-BB126678B31A}" type="presParOf" srcId="{D8C32432-031C-4128-A840-55C0909990D2}" destId="{A74FFC0D-B368-4F73-AC27-E337AD6040B3}" srcOrd="3" destOrd="0" presId="urn:microsoft.com/office/officeart/2005/8/layout/matrix1"/>
    <dgm:cxn modelId="{B6F5F74E-BFE3-432F-9178-D9E1B9B03BB5}" type="presParOf" srcId="{D8C32432-031C-4128-A840-55C0909990D2}" destId="{020B507A-D69B-4F3F-A90C-5DC81AFDE312}" srcOrd="4" destOrd="0" presId="urn:microsoft.com/office/officeart/2005/8/layout/matrix1"/>
    <dgm:cxn modelId="{BBFC7BDB-C995-4224-98B9-147174962A31}" type="presParOf" srcId="{D8C32432-031C-4128-A840-55C0909990D2}" destId="{8669FAF0-292D-4A3A-B32F-2546634F8B59}" srcOrd="5" destOrd="0" presId="urn:microsoft.com/office/officeart/2005/8/layout/matrix1"/>
    <dgm:cxn modelId="{91028EB5-8C1B-463F-A3C3-69E8D5EE541C}" type="presParOf" srcId="{D8C32432-031C-4128-A840-55C0909990D2}" destId="{77B4290D-5E6B-472E-AE54-8CD0A1B71660}" srcOrd="6" destOrd="0" presId="urn:microsoft.com/office/officeart/2005/8/layout/matrix1"/>
    <dgm:cxn modelId="{43F9D7EB-A416-498E-8325-548E03C6F59E}" type="presParOf" srcId="{D8C32432-031C-4128-A840-55C0909990D2}" destId="{19DE20CE-8ECB-4E26-A9B4-AF5BC5BCB11B}" srcOrd="7" destOrd="0" presId="urn:microsoft.com/office/officeart/2005/8/layout/matrix1"/>
    <dgm:cxn modelId="{6252F5B1-5D10-4809-B021-53087A3A3AF3}" type="presParOf" srcId="{628ED096-45C4-40A8-9D3B-5338724394B6}" destId="{820A8DDE-EA5F-4399-852E-B4ADFD5EEA57}" srcOrd="1" destOrd="0" presId="urn:microsoft.com/office/officeart/2005/8/layout/matrix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918543-8AAB-477B-95AC-8926FC753EF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7BDB2419-1393-4247-B2D3-640A5C31DBD4}">
      <dgm:prSet phldrT="[Text]"/>
      <dgm:spPr/>
      <dgm:t>
        <a:bodyPr/>
        <a:lstStyle/>
        <a:p>
          <a:r>
            <a:rPr lang="en-US" dirty="0"/>
            <a:t>Compliance Monitoring</a:t>
          </a:r>
        </a:p>
      </dgm:t>
    </dgm:pt>
    <dgm:pt modelId="{B64F97D2-DB88-4617-9B2D-02613979632D}" type="parTrans" cxnId="{938757A7-5FEB-4E50-868B-2A21EEB7F15E}">
      <dgm:prSet/>
      <dgm:spPr/>
      <dgm:t>
        <a:bodyPr/>
        <a:lstStyle/>
        <a:p>
          <a:endParaRPr lang="en-US"/>
        </a:p>
      </dgm:t>
    </dgm:pt>
    <dgm:pt modelId="{449082FA-88E5-4F44-A644-C6DA960B6C1D}" type="sibTrans" cxnId="{938757A7-5FEB-4E50-868B-2A21EEB7F15E}">
      <dgm:prSet/>
      <dgm:spPr/>
      <dgm:t>
        <a:bodyPr/>
        <a:lstStyle/>
        <a:p>
          <a:endParaRPr lang="en-US"/>
        </a:p>
      </dgm:t>
    </dgm:pt>
    <dgm:pt modelId="{DD4E068C-AFBD-4700-80E3-3EC1F358098F}">
      <dgm:prSet phldrT="[Text]"/>
      <dgm:spPr/>
      <dgm:t>
        <a:bodyPr/>
        <a:lstStyle/>
        <a:p>
          <a:r>
            <a:rPr lang="en-US" dirty="0"/>
            <a:t>New Hire Education</a:t>
          </a:r>
        </a:p>
      </dgm:t>
    </dgm:pt>
    <dgm:pt modelId="{65E9628A-7A81-45EA-85A2-5405CE96540B}" type="parTrans" cxnId="{5BAE24D7-32C9-48C3-A7C8-F12687369356}">
      <dgm:prSet/>
      <dgm:spPr/>
      <dgm:t>
        <a:bodyPr/>
        <a:lstStyle/>
        <a:p>
          <a:endParaRPr lang="en-US"/>
        </a:p>
      </dgm:t>
    </dgm:pt>
    <dgm:pt modelId="{E715C15D-8E27-4040-BCD5-301B0A9F57D3}" type="sibTrans" cxnId="{5BAE24D7-32C9-48C3-A7C8-F12687369356}">
      <dgm:prSet/>
      <dgm:spPr/>
      <dgm:t>
        <a:bodyPr/>
        <a:lstStyle/>
        <a:p>
          <a:endParaRPr lang="en-US"/>
        </a:p>
      </dgm:t>
    </dgm:pt>
    <dgm:pt modelId="{F0CB0117-DE36-4FD3-9B85-EF37DD3BA9BE}">
      <dgm:prSet phldrT="[Text]"/>
      <dgm:spPr/>
      <dgm:t>
        <a:bodyPr/>
        <a:lstStyle/>
        <a:p>
          <a:r>
            <a:rPr lang="en-US" dirty="0"/>
            <a:t>Ongoing Staff/Provider Education</a:t>
          </a:r>
        </a:p>
      </dgm:t>
    </dgm:pt>
    <dgm:pt modelId="{45951450-1F1F-4EC7-889D-BDEFE90AE3C6}" type="parTrans" cxnId="{0EE9156B-5966-4638-BD07-8D1CAABE67BA}">
      <dgm:prSet/>
      <dgm:spPr/>
      <dgm:t>
        <a:bodyPr/>
        <a:lstStyle/>
        <a:p>
          <a:endParaRPr lang="en-US"/>
        </a:p>
      </dgm:t>
    </dgm:pt>
    <dgm:pt modelId="{65ACA430-91F1-408E-AD73-BC583597B500}" type="sibTrans" cxnId="{0EE9156B-5966-4638-BD07-8D1CAABE67BA}">
      <dgm:prSet/>
      <dgm:spPr/>
      <dgm:t>
        <a:bodyPr/>
        <a:lstStyle/>
        <a:p>
          <a:endParaRPr lang="en-US"/>
        </a:p>
      </dgm:t>
    </dgm:pt>
    <dgm:pt modelId="{74670C45-4B46-4042-9438-7D148C8AB4FD}">
      <dgm:prSet phldrT="[Text]"/>
      <dgm:spPr/>
      <dgm:t>
        <a:bodyPr/>
        <a:lstStyle/>
        <a:p>
          <a:r>
            <a:rPr lang="en-US" b="0" dirty="0"/>
            <a:t>Sustained System-level Changes </a:t>
          </a:r>
        </a:p>
      </dgm:t>
    </dgm:pt>
    <dgm:pt modelId="{4D8B5E7E-BA95-4416-9B5F-1021A532B8CD}" type="parTrans" cxnId="{40F72BA0-3F2C-4D12-92E2-E0EDE90A6244}">
      <dgm:prSet/>
      <dgm:spPr/>
      <dgm:t>
        <a:bodyPr/>
        <a:lstStyle/>
        <a:p>
          <a:endParaRPr lang="en-US"/>
        </a:p>
      </dgm:t>
    </dgm:pt>
    <dgm:pt modelId="{DD76B9EA-0221-45D9-B06B-20B16CE5AC91}" type="sibTrans" cxnId="{40F72BA0-3F2C-4D12-92E2-E0EDE90A6244}">
      <dgm:prSet/>
      <dgm:spPr/>
      <dgm:t>
        <a:bodyPr/>
        <a:lstStyle/>
        <a:p>
          <a:endParaRPr lang="en-US"/>
        </a:p>
      </dgm:t>
    </dgm:pt>
    <dgm:pt modelId="{98D11AF4-4F47-426A-B1E7-C7BAEB640972}" type="pres">
      <dgm:prSet presAssocID="{CE918543-8AAB-477B-95AC-8926FC753EF6}" presName="Name0" presStyleCnt="0">
        <dgm:presLayoutVars>
          <dgm:chMax val="7"/>
          <dgm:chPref val="7"/>
          <dgm:dir/>
        </dgm:presLayoutVars>
      </dgm:prSet>
      <dgm:spPr/>
      <dgm:t>
        <a:bodyPr/>
        <a:lstStyle/>
        <a:p>
          <a:endParaRPr lang="en-US"/>
        </a:p>
      </dgm:t>
    </dgm:pt>
    <dgm:pt modelId="{54A5BCBD-F2DD-4578-99F5-2005E0D844D9}" type="pres">
      <dgm:prSet presAssocID="{CE918543-8AAB-477B-95AC-8926FC753EF6}" presName="Name1" presStyleCnt="0"/>
      <dgm:spPr/>
    </dgm:pt>
    <dgm:pt modelId="{4D57D18E-AB5E-4765-A0F1-9E2BE0C29510}" type="pres">
      <dgm:prSet presAssocID="{CE918543-8AAB-477B-95AC-8926FC753EF6}" presName="cycle" presStyleCnt="0"/>
      <dgm:spPr/>
    </dgm:pt>
    <dgm:pt modelId="{F4B3868D-5B9D-4B98-83AC-295C77A02BC1}" type="pres">
      <dgm:prSet presAssocID="{CE918543-8AAB-477B-95AC-8926FC753EF6}" presName="srcNode" presStyleLbl="node1" presStyleIdx="0" presStyleCnt="4"/>
      <dgm:spPr/>
    </dgm:pt>
    <dgm:pt modelId="{F8BA5375-C457-43AA-A4E7-6DD8C2AF18A1}" type="pres">
      <dgm:prSet presAssocID="{CE918543-8AAB-477B-95AC-8926FC753EF6}" presName="conn" presStyleLbl="parChTrans1D2" presStyleIdx="0" presStyleCnt="1"/>
      <dgm:spPr/>
      <dgm:t>
        <a:bodyPr/>
        <a:lstStyle/>
        <a:p>
          <a:endParaRPr lang="en-US"/>
        </a:p>
      </dgm:t>
    </dgm:pt>
    <dgm:pt modelId="{E386C34D-2A8B-415E-BE73-1CE5388C18DB}" type="pres">
      <dgm:prSet presAssocID="{CE918543-8AAB-477B-95AC-8926FC753EF6}" presName="extraNode" presStyleLbl="node1" presStyleIdx="0" presStyleCnt="4"/>
      <dgm:spPr/>
    </dgm:pt>
    <dgm:pt modelId="{ACC911A5-258D-427C-A463-FFAE7CBC49C0}" type="pres">
      <dgm:prSet presAssocID="{CE918543-8AAB-477B-95AC-8926FC753EF6}" presName="dstNode" presStyleLbl="node1" presStyleIdx="0" presStyleCnt="4"/>
      <dgm:spPr/>
    </dgm:pt>
    <dgm:pt modelId="{63DA68CD-3D9D-4FC0-9152-D04BF5C6853E}" type="pres">
      <dgm:prSet presAssocID="{7BDB2419-1393-4247-B2D3-640A5C31DBD4}" presName="text_1" presStyleLbl="node1" presStyleIdx="0" presStyleCnt="4">
        <dgm:presLayoutVars>
          <dgm:bulletEnabled val="1"/>
        </dgm:presLayoutVars>
      </dgm:prSet>
      <dgm:spPr/>
      <dgm:t>
        <a:bodyPr/>
        <a:lstStyle/>
        <a:p>
          <a:endParaRPr lang="en-US"/>
        </a:p>
      </dgm:t>
    </dgm:pt>
    <dgm:pt modelId="{09FF1E91-010E-4255-B357-D45F78395404}" type="pres">
      <dgm:prSet presAssocID="{7BDB2419-1393-4247-B2D3-640A5C31DBD4}" presName="accent_1" presStyleCnt="0"/>
      <dgm:spPr/>
    </dgm:pt>
    <dgm:pt modelId="{BD515080-8248-45D6-987A-8A36090215A5}" type="pres">
      <dgm:prSet presAssocID="{7BDB2419-1393-4247-B2D3-640A5C31DBD4}" presName="accentRepeatNode" presStyleLbl="solidFgAcc1" presStyleIdx="0" presStyleCnt="4"/>
      <dgm:spPr/>
    </dgm:pt>
    <dgm:pt modelId="{08AB4BBC-5AE7-4A1C-84FA-1D9B21EA4465}" type="pres">
      <dgm:prSet presAssocID="{DD4E068C-AFBD-4700-80E3-3EC1F358098F}" presName="text_2" presStyleLbl="node1" presStyleIdx="1" presStyleCnt="4">
        <dgm:presLayoutVars>
          <dgm:bulletEnabled val="1"/>
        </dgm:presLayoutVars>
      </dgm:prSet>
      <dgm:spPr/>
      <dgm:t>
        <a:bodyPr/>
        <a:lstStyle/>
        <a:p>
          <a:endParaRPr lang="en-US"/>
        </a:p>
      </dgm:t>
    </dgm:pt>
    <dgm:pt modelId="{483EA685-4C4E-48D1-949B-E1202BB3228D}" type="pres">
      <dgm:prSet presAssocID="{DD4E068C-AFBD-4700-80E3-3EC1F358098F}" presName="accent_2" presStyleCnt="0"/>
      <dgm:spPr/>
    </dgm:pt>
    <dgm:pt modelId="{5C69CDBF-F71F-45FD-A531-BA8B67B1BF88}" type="pres">
      <dgm:prSet presAssocID="{DD4E068C-AFBD-4700-80E3-3EC1F358098F}" presName="accentRepeatNode" presStyleLbl="solidFgAcc1" presStyleIdx="1" presStyleCnt="4"/>
      <dgm:spPr/>
    </dgm:pt>
    <dgm:pt modelId="{2366A729-4731-40F1-B34F-667D1DDB2633}" type="pres">
      <dgm:prSet presAssocID="{F0CB0117-DE36-4FD3-9B85-EF37DD3BA9BE}" presName="text_3" presStyleLbl="node1" presStyleIdx="2" presStyleCnt="4">
        <dgm:presLayoutVars>
          <dgm:bulletEnabled val="1"/>
        </dgm:presLayoutVars>
      </dgm:prSet>
      <dgm:spPr/>
      <dgm:t>
        <a:bodyPr/>
        <a:lstStyle/>
        <a:p>
          <a:endParaRPr lang="en-US"/>
        </a:p>
      </dgm:t>
    </dgm:pt>
    <dgm:pt modelId="{079B4B0F-2BF8-48EF-87C4-67EF0CABD77C}" type="pres">
      <dgm:prSet presAssocID="{F0CB0117-DE36-4FD3-9B85-EF37DD3BA9BE}" presName="accent_3" presStyleCnt="0"/>
      <dgm:spPr/>
    </dgm:pt>
    <dgm:pt modelId="{A13AF244-989D-44CB-8F08-5A2100CDD395}" type="pres">
      <dgm:prSet presAssocID="{F0CB0117-DE36-4FD3-9B85-EF37DD3BA9BE}" presName="accentRepeatNode" presStyleLbl="solidFgAcc1" presStyleIdx="2" presStyleCnt="4"/>
      <dgm:spPr/>
    </dgm:pt>
    <dgm:pt modelId="{F3C182B7-C38D-403E-AD19-7FA91F3642DB}" type="pres">
      <dgm:prSet presAssocID="{74670C45-4B46-4042-9438-7D148C8AB4FD}" presName="text_4" presStyleLbl="node1" presStyleIdx="3" presStyleCnt="4">
        <dgm:presLayoutVars>
          <dgm:bulletEnabled val="1"/>
        </dgm:presLayoutVars>
      </dgm:prSet>
      <dgm:spPr/>
      <dgm:t>
        <a:bodyPr/>
        <a:lstStyle/>
        <a:p>
          <a:endParaRPr lang="en-US"/>
        </a:p>
      </dgm:t>
    </dgm:pt>
    <dgm:pt modelId="{EB5018A2-2637-4A9B-923D-79745CC925AE}" type="pres">
      <dgm:prSet presAssocID="{74670C45-4B46-4042-9438-7D148C8AB4FD}" presName="accent_4" presStyleCnt="0"/>
      <dgm:spPr/>
    </dgm:pt>
    <dgm:pt modelId="{5C86D346-1241-43F5-9C73-3B28ADDD1C69}" type="pres">
      <dgm:prSet presAssocID="{74670C45-4B46-4042-9438-7D148C8AB4FD}" presName="accentRepeatNode" presStyleLbl="solidFgAcc1" presStyleIdx="3" presStyleCnt="4"/>
      <dgm:spPr/>
    </dgm:pt>
  </dgm:ptLst>
  <dgm:cxnLst>
    <dgm:cxn modelId="{938757A7-5FEB-4E50-868B-2A21EEB7F15E}" srcId="{CE918543-8AAB-477B-95AC-8926FC753EF6}" destId="{7BDB2419-1393-4247-B2D3-640A5C31DBD4}" srcOrd="0" destOrd="0" parTransId="{B64F97D2-DB88-4617-9B2D-02613979632D}" sibTransId="{449082FA-88E5-4F44-A644-C6DA960B6C1D}"/>
    <dgm:cxn modelId="{BF572545-98C1-4042-8BF9-9514AFAA4B6A}" type="presOf" srcId="{74670C45-4B46-4042-9438-7D148C8AB4FD}" destId="{F3C182B7-C38D-403E-AD19-7FA91F3642DB}" srcOrd="0" destOrd="0" presId="urn:microsoft.com/office/officeart/2008/layout/VerticalCurvedList"/>
    <dgm:cxn modelId="{CE1DD65D-10D6-4090-9551-13BB0F076A07}" type="presOf" srcId="{449082FA-88E5-4F44-A644-C6DA960B6C1D}" destId="{F8BA5375-C457-43AA-A4E7-6DD8C2AF18A1}" srcOrd="0" destOrd="0" presId="urn:microsoft.com/office/officeart/2008/layout/VerticalCurvedList"/>
    <dgm:cxn modelId="{5BAE24D7-32C9-48C3-A7C8-F12687369356}" srcId="{CE918543-8AAB-477B-95AC-8926FC753EF6}" destId="{DD4E068C-AFBD-4700-80E3-3EC1F358098F}" srcOrd="1" destOrd="0" parTransId="{65E9628A-7A81-45EA-85A2-5405CE96540B}" sibTransId="{E715C15D-8E27-4040-BCD5-301B0A9F57D3}"/>
    <dgm:cxn modelId="{0EE9156B-5966-4638-BD07-8D1CAABE67BA}" srcId="{CE918543-8AAB-477B-95AC-8926FC753EF6}" destId="{F0CB0117-DE36-4FD3-9B85-EF37DD3BA9BE}" srcOrd="2" destOrd="0" parTransId="{45951450-1F1F-4EC7-889D-BDEFE90AE3C6}" sibTransId="{65ACA430-91F1-408E-AD73-BC583597B500}"/>
    <dgm:cxn modelId="{5233DC93-647D-41E7-9644-4926DE4FE8FB}" type="presOf" srcId="{CE918543-8AAB-477B-95AC-8926FC753EF6}" destId="{98D11AF4-4F47-426A-B1E7-C7BAEB640972}" srcOrd="0" destOrd="0" presId="urn:microsoft.com/office/officeart/2008/layout/VerticalCurvedList"/>
    <dgm:cxn modelId="{1CC9D2D8-30A8-45CB-B8FB-ABFA1602A4B6}" type="presOf" srcId="{DD4E068C-AFBD-4700-80E3-3EC1F358098F}" destId="{08AB4BBC-5AE7-4A1C-84FA-1D9B21EA4465}" srcOrd="0" destOrd="0" presId="urn:microsoft.com/office/officeart/2008/layout/VerticalCurvedList"/>
    <dgm:cxn modelId="{2606DE45-B174-437B-B99C-33A108924FA5}" type="presOf" srcId="{7BDB2419-1393-4247-B2D3-640A5C31DBD4}" destId="{63DA68CD-3D9D-4FC0-9152-D04BF5C6853E}" srcOrd="0" destOrd="0" presId="urn:microsoft.com/office/officeart/2008/layout/VerticalCurvedList"/>
    <dgm:cxn modelId="{40F72BA0-3F2C-4D12-92E2-E0EDE90A6244}" srcId="{CE918543-8AAB-477B-95AC-8926FC753EF6}" destId="{74670C45-4B46-4042-9438-7D148C8AB4FD}" srcOrd="3" destOrd="0" parTransId="{4D8B5E7E-BA95-4416-9B5F-1021A532B8CD}" sibTransId="{DD76B9EA-0221-45D9-B06B-20B16CE5AC91}"/>
    <dgm:cxn modelId="{A9DF1C26-1D22-46D1-A940-E1DADEC8D857}" type="presOf" srcId="{F0CB0117-DE36-4FD3-9B85-EF37DD3BA9BE}" destId="{2366A729-4731-40F1-B34F-667D1DDB2633}" srcOrd="0" destOrd="0" presId="urn:microsoft.com/office/officeart/2008/layout/VerticalCurvedList"/>
    <dgm:cxn modelId="{25905A4C-8B2D-4F3A-9C69-178FE0DAFA74}" type="presParOf" srcId="{98D11AF4-4F47-426A-B1E7-C7BAEB640972}" destId="{54A5BCBD-F2DD-4578-99F5-2005E0D844D9}" srcOrd="0" destOrd="0" presId="urn:microsoft.com/office/officeart/2008/layout/VerticalCurvedList"/>
    <dgm:cxn modelId="{0BEE0B42-001A-4030-8103-B6008B7FBD3D}" type="presParOf" srcId="{54A5BCBD-F2DD-4578-99F5-2005E0D844D9}" destId="{4D57D18E-AB5E-4765-A0F1-9E2BE0C29510}" srcOrd="0" destOrd="0" presId="urn:microsoft.com/office/officeart/2008/layout/VerticalCurvedList"/>
    <dgm:cxn modelId="{13ED8CB6-B1F3-4326-B5C8-81A32CE32896}" type="presParOf" srcId="{4D57D18E-AB5E-4765-A0F1-9E2BE0C29510}" destId="{F4B3868D-5B9D-4B98-83AC-295C77A02BC1}" srcOrd="0" destOrd="0" presId="urn:microsoft.com/office/officeart/2008/layout/VerticalCurvedList"/>
    <dgm:cxn modelId="{6CAE4C34-0569-474F-9241-C79105F527EA}" type="presParOf" srcId="{4D57D18E-AB5E-4765-A0F1-9E2BE0C29510}" destId="{F8BA5375-C457-43AA-A4E7-6DD8C2AF18A1}" srcOrd="1" destOrd="0" presId="urn:microsoft.com/office/officeart/2008/layout/VerticalCurvedList"/>
    <dgm:cxn modelId="{A9113B2A-B769-4CC9-B525-73D48681B40C}" type="presParOf" srcId="{4D57D18E-AB5E-4765-A0F1-9E2BE0C29510}" destId="{E386C34D-2A8B-415E-BE73-1CE5388C18DB}" srcOrd="2" destOrd="0" presId="urn:microsoft.com/office/officeart/2008/layout/VerticalCurvedList"/>
    <dgm:cxn modelId="{5AE7418B-1F0D-451A-8CAC-1C743C1E900E}" type="presParOf" srcId="{4D57D18E-AB5E-4765-A0F1-9E2BE0C29510}" destId="{ACC911A5-258D-427C-A463-FFAE7CBC49C0}" srcOrd="3" destOrd="0" presId="urn:microsoft.com/office/officeart/2008/layout/VerticalCurvedList"/>
    <dgm:cxn modelId="{FCFDBABF-6DA9-43CC-A281-17E771F92661}" type="presParOf" srcId="{54A5BCBD-F2DD-4578-99F5-2005E0D844D9}" destId="{63DA68CD-3D9D-4FC0-9152-D04BF5C6853E}" srcOrd="1" destOrd="0" presId="urn:microsoft.com/office/officeart/2008/layout/VerticalCurvedList"/>
    <dgm:cxn modelId="{F7541288-4C64-4901-98B5-C6EFEF48B3DB}" type="presParOf" srcId="{54A5BCBD-F2DD-4578-99F5-2005E0D844D9}" destId="{09FF1E91-010E-4255-B357-D45F78395404}" srcOrd="2" destOrd="0" presId="urn:microsoft.com/office/officeart/2008/layout/VerticalCurvedList"/>
    <dgm:cxn modelId="{C7EC2139-5DF5-4F29-A393-BBE5E39CF26E}" type="presParOf" srcId="{09FF1E91-010E-4255-B357-D45F78395404}" destId="{BD515080-8248-45D6-987A-8A36090215A5}" srcOrd="0" destOrd="0" presId="urn:microsoft.com/office/officeart/2008/layout/VerticalCurvedList"/>
    <dgm:cxn modelId="{54DA8C9C-B8F5-46C5-99A7-7490EEAB7D80}" type="presParOf" srcId="{54A5BCBD-F2DD-4578-99F5-2005E0D844D9}" destId="{08AB4BBC-5AE7-4A1C-84FA-1D9B21EA4465}" srcOrd="3" destOrd="0" presId="urn:microsoft.com/office/officeart/2008/layout/VerticalCurvedList"/>
    <dgm:cxn modelId="{FD4721FC-5FA0-4B3F-806B-85E9601B41F9}" type="presParOf" srcId="{54A5BCBD-F2DD-4578-99F5-2005E0D844D9}" destId="{483EA685-4C4E-48D1-949B-E1202BB3228D}" srcOrd="4" destOrd="0" presId="urn:microsoft.com/office/officeart/2008/layout/VerticalCurvedList"/>
    <dgm:cxn modelId="{36ADA457-2CB4-4366-89BB-76428B8CF096}" type="presParOf" srcId="{483EA685-4C4E-48D1-949B-E1202BB3228D}" destId="{5C69CDBF-F71F-45FD-A531-BA8B67B1BF88}" srcOrd="0" destOrd="0" presId="urn:microsoft.com/office/officeart/2008/layout/VerticalCurvedList"/>
    <dgm:cxn modelId="{CD756C10-1AEC-4F9A-ABD0-B79DB384A438}" type="presParOf" srcId="{54A5BCBD-F2DD-4578-99F5-2005E0D844D9}" destId="{2366A729-4731-40F1-B34F-667D1DDB2633}" srcOrd="5" destOrd="0" presId="urn:microsoft.com/office/officeart/2008/layout/VerticalCurvedList"/>
    <dgm:cxn modelId="{0D19B59A-E770-41D0-9BA4-86206D317FB8}" type="presParOf" srcId="{54A5BCBD-F2DD-4578-99F5-2005E0D844D9}" destId="{079B4B0F-2BF8-48EF-87C4-67EF0CABD77C}" srcOrd="6" destOrd="0" presId="urn:microsoft.com/office/officeart/2008/layout/VerticalCurvedList"/>
    <dgm:cxn modelId="{A8A538DC-A632-4309-8382-361214DF65CC}" type="presParOf" srcId="{079B4B0F-2BF8-48EF-87C4-67EF0CABD77C}" destId="{A13AF244-989D-44CB-8F08-5A2100CDD395}" srcOrd="0" destOrd="0" presId="urn:microsoft.com/office/officeart/2008/layout/VerticalCurvedList"/>
    <dgm:cxn modelId="{ED47C37B-D610-4FA3-87B1-7C4C410E3F95}" type="presParOf" srcId="{54A5BCBD-F2DD-4578-99F5-2005E0D844D9}" destId="{F3C182B7-C38D-403E-AD19-7FA91F3642DB}" srcOrd="7" destOrd="0" presId="urn:microsoft.com/office/officeart/2008/layout/VerticalCurvedList"/>
    <dgm:cxn modelId="{5340013D-5DDF-4CDB-A0ED-1C55F25DD280}" type="presParOf" srcId="{54A5BCBD-F2DD-4578-99F5-2005E0D844D9}" destId="{EB5018A2-2637-4A9B-923D-79745CC925AE}" srcOrd="8" destOrd="0" presId="urn:microsoft.com/office/officeart/2008/layout/VerticalCurvedList"/>
    <dgm:cxn modelId="{2FEBB635-AFA1-4668-911B-3EFDB5CB7E93}" type="presParOf" srcId="{EB5018A2-2637-4A9B-923D-79745CC925AE}" destId="{5C86D346-1241-43F5-9C73-3B28ADDD1C69}"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9A72C32-8906-4A42-BB54-B8D1B1F1A1C1}" type="doc">
      <dgm:prSet loTypeId="urn:microsoft.com/office/officeart/2005/8/layout/lProcess2" loCatId="list" qsTypeId="urn:microsoft.com/office/officeart/2005/8/quickstyle/simple1" qsCatId="simple" csTypeId="urn:microsoft.com/office/officeart/2005/8/colors/colorful4" csCatId="colorful" phldr="1"/>
      <dgm:spPr/>
      <dgm:t>
        <a:bodyPr/>
        <a:lstStyle/>
        <a:p>
          <a:endParaRPr lang="en-US"/>
        </a:p>
      </dgm:t>
    </dgm:pt>
    <dgm:pt modelId="{D911C9A7-A96A-4F5C-9508-55E85EB8B529}">
      <dgm:prSet phldrT="[Text]"/>
      <dgm:spPr/>
      <dgm:t>
        <a:bodyPr/>
        <a:lstStyle/>
        <a:p>
          <a:r>
            <a:rPr lang="en-US" dirty="0"/>
            <a:t>Compliance Monitoring</a:t>
          </a:r>
        </a:p>
      </dgm:t>
    </dgm:pt>
    <dgm:pt modelId="{317FFBD0-8179-4216-846B-FA962C4FFD0E}" type="parTrans" cxnId="{CD64E329-1F09-473D-A7BA-80A31FD04604}">
      <dgm:prSet/>
      <dgm:spPr/>
      <dgm:t>
        <a:bodyPr/>
        <a:lstStyle/>
        <a:p>
          <a:endParaRPr lang="en-US"/>
        </a:p>
      </dgm:t>
    </dgm:pt>
    <dgm:pt modelId="{88BE0526-7B71-4E1C-8C2A-797AF1FC27F9}" type="sibTrans" cxnId="{CD64E329-1F09-473D-A7BA-80A31FD04604}">
      <dgm:prSet/>
      <dgm:spPr/>
      <dgm:t>
        <a:bodyPr/>
        <a:lstStyle/>
        <a:p>
          <a:endParaRPr lang="en-US"/>
        </a:p>
      </dgm:t>
    </dgm:pt>
    <dgm:pt modelId="{EDDA89B0-1E03-4B12-841C-BB792258AD0F}">
      <dgm:prSet phldrT="[Text]"/>
      <dgm:spPr/>
      <dgm:t>
        <a:bodyPr/>
        <a:lstStyle/>
        <a:p>
          <a:r>
            <a:rPr lang="en-US" dirty="0"/>
            <a:t>Monitor MAT and Behavioral Health/Recovery Treatment </a:t>
          </a:r>
        </a:p>
      </dgm:t>
    </dgm:pt>
    <dgm:pt modelId="{EE76377F-0F61-4604-AEFB-90BFCD7385AB}" type="parTrans" cxnId="{92840D2C-6DB0-4BA3-9EB0-19CA858DF3AA}">
      <dgm:prSet/>
      <dgm:spPr/>
      <dgm:t>
        <a:bodyPr/>
        <a:lstStyle/>
        <a:p>
          <a:endParaRPr lang="en-US"/>
        </a:p>
      </dgm:t>
    </dgm:pt>
    <dgm:pt modelId="{3E0A9D8E-AD69-4448-A49A-2A3AD3DCB7FF}" type="sibTrans" cxnId="{92840D2C-6DB0-4BA3-9EB0-19CA858DF3AA}">
      <dgm:prSet/>
      <dgm:spPr/>
      <dgm:t>
        <a:bodyPr/>
        <a:lstStyle/>
        <a:p>
          <a:endParaRPr lang="en-US"/>
        </a:p>
      </dgm:t>
    </dgm:pt>
    <dgm:pt modelId="{C978294F-64F9-4C01-B6D0-AB0E78464668}">
      <dgm:prSet phldrT="[Text]"/>
      <dgm:spPr/>
      <dgm:t>
        <a:bodyPr/>
        <a:lstStyle/>
        <a:p>
          <a:r>
            <a:rPr lang="en-US" dirty="0"/>
            <a:t>Monitor </a:t>
          </a:r>
          <a:r>
            <a:rPr lang="en-US" dirty="0" err="1"/>
            <a:t>Narcan</a:t>
          </a:r>
          <a:r>
            <a:rPr lang="en-US" dirty="0"/>
            <a:t> counseling and prescribing</a:t>
          </a:r>
        </a:p>
      </dgm:t>
    </dgm:pt>
    <dgm:pt modelId="{17877F82-58E6-4D18-93F7-15D8CF272C3F}" type="parTrans" cxnId="{68F73681-6C08-405E-AD02-74C268DDC2C5}">
      <dgm:prSet/>
      <dgm:spPr/>
      <dgm:t>
        <a:bodyPr/>
        <a:lstStyle/>
        <a:p>
          <a:endParaRPr lang="en-US"/>
        </a:p>
      </dgm:t>
    </dgm:pt>
    <dgm:pt modelId="{8389098C-5A13-4713-8EB0-9901DF217106}" type="sibTrans" cxnId="{68F73681-6C08-405E-AD02-74C268DDC2C5}">
      <dgm:prSet/>
      <dgm:spPr/>
      <dgm:t>
        <a:bodyPr/>
        <a:lstStyle/>
        <a:p>
          <a:endParaRPr lang="en-US"/>
        </a:p>
      </dgm:t>
    </dgm:pt>
    <dgm:pt modelId="{35136D45-B743-43C2-B777-74E41C4A9F1C}">
      <dgm:prSet phldrT="[Text]"/>
      <dgm:spPr/>
      <dgm:t>
        <a:bodyPr/>
        <a:lstStyle/>
        <a:p>
          <a:r>
            <a:rPr lang="en-US" dirty="0"/>
            <a:t>Plan for training residents, new providers on optimal OUD care</a:t>
          </a:r>
        </a:p>
      </dgm:t>
    </dgm:pt>
    <dgm:pt modelId="{C6C8F9A5-2CD2-45D4-A10F-DA969A553418}" type="parTrans" cxnId="{7F04C126-CA45-439D-B633-0D12F087F8A6}">
      <dgm:prSet/>
      <dgm:spPr/>
      <dgm:t>
        <a:bodyPr/>
        <a:lstStyle/>
        <a:p>
          <a:endParaRPr lang="en-US"/>
        </a:p>
      </dgm:t>
    </dgm:pt>
    <dgm:pt modelId="{42618DD5-CDA4-4042-B4CC-DE57B30ED312}" type="sibTrans" cxnId="{7F04C126-CA45-439D-B633-0D12F087F8A6}">
      <dgm:prSet/>
      <dgm:spPr/>
      <dgm:t>
        <a:bodyPr/>
        <a:lstStyle/>
        <a:p>
          <a:endParaRPr lang="en-US"/>
        </a:p>
      </dgm:t>
    </dgm:pt>
    <dgm:pt modelId="{82FDF032-DD56-4A40-8EFB-8F8CD41FF694}">
      <dgm:prSet phldrT="[Text]"/>
      <dgm:spPr/>
      <dgm:t>
        <a:bodyPr/>
        <a:lstStyle/>
        <a:p>
          <a:r>
            <a:rPr lang="en-US" dirty="0"/>
            <a:t>Plan for training new nursing hires on optimal OUD care</a:t>
          </a:r>
        </a:p>
      </dgm:t>
    </dgm:pt>
    <dgm:pt modelId="{B199FEC3-96B9-4E22-BACE-804770CE158A}" type="parTrans" cxnId="{D4CAAC70-A8EF-417D-B528-CEC105D3021F}">
      <dgm:prSet/>
      <dgm:spPr/>
      <dgm:t>
        <a:bodyPr/>
        <a:lstStyle/>
        <a:p>
          <a:endParaRPr lang="en-US"/>
        </a:p>
      </dgm:t>
    </dgm:pt>
    <dgm:pt modelId="{A0DCCB38-67F8-40E5-9239-302DC048E7D2}" type="sibTrans" cxnId="{D4CAAC70-A8EF-417D-B528-CEC105D3021F}">
      <dgm:prSet/>
      <dgm:spPr/>
      <dgm:t>
        <a:bodyPr/>
        <a:lstStyle/>
        <a:p>
          <a:endParaRPr lang="en-US"/>
        </a:p>
      </dgm:t>
    </dgm:pt>
    <dgm:pt modelId="{72930ABF-6B89-4217-A683-209C5BB8F7EA}">
      <dgm:prSet phldrT="[Text]"/>
      <dgm:spPr/>
      <dgm:t>
        <a:bodyPr/>
        <a:lstStyle/>
        <a:p>
          <a:r>
            <a:rPr lang="en-US" dirty="0"/>
            <a:t>Maintain Systems Changes</a:t>
          </a:r>
        </a:p>
      </dgm:t>
    </dgm:pt>
    <dgm:pt modelId="{55060D77-9FCB-4EF4-A4B9-356B35062715}" type="parTrans" cxnId="{2A844348-DE78-474D-9AD4-F67F46A1920F}">
      <dgm:prSet/>
      <dgm:spPr/>
      <dgm:t>
        <a:bodyPr/>
        <a:lstStyle/>
        <a:p>
          <a:endParaRPr lang="en-US"/>
        </a:p>
      </dgm:t>
    </dgm:pt>
    <dgm:pt modelId="{67976DE6-EF3B-4522-A11C-FB8EF9FD48A1}" type="sibTrans" cxnId="{2A844348-DE78-474D-9AD4-F67F46A1920F}">
      <dgm:prSet/>
      <dgm:spPr/>
      <dgm:t>
        <a:bodyPr/>
        <a:lstStyle/>
        <a:p>
          <a:endParaRPr lang="en-US"/>
        </a:p>
      </dgm:t>
    </dgm:pt>
    <dgm:pt modelId="{2672F9BF-6413-4D26-864D-F07F17455480}">
      <dgm:prSet phldrT="[Text]"/>
      <dgm:spPr/>
      <dgm:t>
        <a:bodyPr/>
        <a:lstStyle/>
        <a:p>
          <a:r>
            <a:rPr lang="en-US" dirty="0"/>
            <a:t>Identify who will be responsible for maintaining MNO-OB Folders</a:t>
          </a:r>
        </a:p>
      </dgm:t>
    </dgm:pt>
    <dgm:pt modelId="{E3D3787B-B619-49DD-821F-4995819CD53C}" type="parTrans" cxnId="{89E37D1B-FA0B-4678-990B-DD85182DD145}">
      <dgm:prSet/>
      <dgm:spPr/>
      <dgm:t>
        <a:bodyPr/>
        <a:lstStyle/>
        <a:p>
          <a:endParaRPr lang="en-US"/>
        </a:p>
      </dgm:t>
    </dgm:pt>
    <dgm:pt modelId="{7D72B4CC-3558-4859-9815-71793550569F}" type="sibTrans" cxnId="{89E37D1B-FA0B-4678-990B-DD85182DD145}">
      <dgm:prSet/>
      <dgm:spPr/>
      <dgm:t>
        <a:bodyPr/>
        <a:lstStyle/>
        <a:p>
          <a:endParaRPr lang="en-US"/>
        </a:p>
      </dgm:t>
    </dgm:pt>
    <dgm:pt modelId="{1DC51932-CAC2-41A2-8B19-A31E8A306F12}">
      <dgm:prSet phldrT="[Text]"/>
      <dgm:spPr/>
      <dgm:t>
        <a:bodyPr/>
        <a:lstStyle/>
        <a:p>
          <a:r>
            <a:rPr lang="en-US"/>
            <a:t>New Hire &amp; Ongoing Education</a:t>
          </a:r>
          <a:endParaRPr lang="en-US" dirty="0"/>
        </a:p>
      </dgm:t>
    </dgm:pt>
    <dgm:pt modelId="{D735D242-BAB1-4083-B609-3B052988A327}" type="sibTrans" cxnId="{DD66E18B-3E06-4841-A0F0-C64B8DBE53D3}">
      <dgm:prSet/>
      <dgm:spPr/>
      <dgm:t>
        <a:bodyPr/>
        <a:lstStyle/>
        <a:p>
          <a:endParaRPr lang="en-US"/>
        </a:p>
      </dgm:t>
    </dgm:pt>
    <dgm:pt modelId="{AE28B8FE-D206-40BE-965C-246FD88786CD}" type="parTrans" cxnId="{DD66E18B-3E06-4841-A0F0-C64B8DBE53D3}">
      <dgm:prSet/>
      <dgm:spPr/>
      <dgm:t>
        <a:bodyPr/>
        <a:lstStyle/>
        <a:p>
          <a:endParaRPr lang="en-US"/>
        </a:p>
      </dgm:t>
    </dgm:pt>
    <dgm:pt modelId="{32F4CCDF-D6C7-48C7-BC39-C0C1D91A53E6}">
      <dgm:prSet phldrT="[Text]"/>
      <dgm:spPr/>
      <dgm:t>
        <a:bodyPr/>
        <a:lstStyle/>
        <a:p>
          <a:r>
            <a:rPr lang="en-US" dirty="0"/>
            <a:t>QI team to continue with MNO Missed Opportunity Review forms  and provide feedback</a:t>
          </a:r>
        </a:p>
      </dgm:t>
    </dgm:pt>
    <dgm:pt modelId="{854EB710-7E08-4323-B099-CF8117FC89FF}" type="parTrans" cxnId="{26095264-E67C-49C4-BDB6-BA9C09B6F484}">
      <dgm:prSet/>
      <dgm:spPr/>
      <dgm:t>
        <a:bodyPr/>
        <a:lstStyle/>
        <a:p>
          <a:endParaRPr lang="en-US"/>
        </a:p>
      </dgm:t>
    </dgm:pt>
    <dgm:pt modelId="{DA0413CA-980F-4DA6-87EB-5D4872897CB8}" type="sibTrans" cxnId="{26095264-E67C-49C4-BDB6-BA9C09B6F484}">
      <dgm:prSet/>
      <dgm:spPr/>
      <dgm:t>
        <a:bodyPr/>
        <a:lstStyle/>
        <a:p>
          <a:endParaRPr lang="en-US"/>
        </a:p>
      </dgm:t>
    </dgm:pt>
    <dgm:pt modelId="{D81D5CF7-D810-4211-872F-3DEA2ED29B22}">
      <dgm:prSet phldrT="[Text]"/>
      <dgm:spPr/>
      <dgm:t>
        <a:bodyPr/>
        <a:lstStyle/>
        <a:p>
          <a:r>
            <a:rPr lang="en-US" dirty="0"/>
            <a:t>Monitor prenatal screening and on LD</a:t>
          </a:r>
        </a:p>
      </dgm:t>
    </dgm:pt>
    <dgm:pt modelId="{D8345074-14C9-4437-94B2-8643EA7CFC8E}" type="parTrans" cxnId="{6FD902D2-3721-4BA0-8D18-143954646A71}">
      <dgm:prSet/>
      <dgm:spPr/>
      <dgm:t>
        <a:bodyPr/>
        <a:lstStyle/>
        <a:p>
          <a:endParaRPr lang="en-US"/>
        </a:p>
      </dgm:t>
    </dgm:pt>
    <dgm:pt modelId="{2D008AAB-C9DF-4677-A576-591EECECC5A7}" type="sibTrans" cxnId="{6FD902D2-3721-4BA0-8D18-143954646A71}">
      <dgm:prSet/>
      <dgm:spPr/>
      <dgm:t>
        <a:bodyPr/>
        <a:lstStyle/>
        <a:p>
          <a:endParaRPr lang="en-US"/>
        </a:p>
      </dgm:t>
    </dgm:pt>
    <dgm:pt modelId="{9B306405-3890-F24D-AE48-3190A367571B}">
      <dgm:prSet/>
      <dgm:spPr/>
      <dgm:t>
        <a:bodyPr/>
        <a:lstStyle/>
        <a:p>
          <a:r>
            <a:rPr lang="en-US" dirty="0"/>
            <a:t>QI team will create a plan to monitor compliance and engagement with OUD L&amp;D huddles </a:t>
          </a:r>
        </a:p>
      </dgm:t>
    </dgm:pt>
    <dgm:pt modelId="{B971D9A8-DE41-A14C-969A-EBE71872DFB0}" type="parTrans" cxnId="{1A302989-16DE-0A48-B317-B6EDC207B873}">
      <dgm:prSet/>
      <dgm:spPr/>
    </dgm:pt>
    <dgm:pt modelId="{E71D5235-170B-934F-90F7-6CE69B844745}" type="sibTrans" cxnId="{1A302989-16DE-0A48-B317-B6EDC207B873}">
      <dgm:prSet/>
      <dgm:spPr/>
    </dgm:pt>
    <dgm:pt modelId="{44C43B91-41E5-EF4F-97FC-8D694A87C6BB}">
      <dgm:prSet/>
      <dgm:spPr/>
      <dgm:t>
        <a:bodyPr/>
        <a:lstStyle/>
        <a:p>
          <a:r>
            <a:rPr lang="en-US" dirty="0"/>
            <a:t>Plan for ongoing education for inpatient and outpatient clinical staff </a:t>
          </a:r>
        </a:p>
      </dgm:t>
    </dgm:pt>
    <dgm:pt modelId="{5D86D0A0-F281-7048-9269-3AD1B8BEFA00}" type="parTrans" cxnId="{C4EB513E-52E3-1E41-8C01-44EDBC32A04E}">
      <dgm:prSet/>
      <dgm:spPr/>
    </dgm:pt>
    <dgm:pt modelId="{1EDC7674-281A-A841-B04C-72480FF1D3C1}" type="sibTrans" cxnId="{C4EB513E-52E3-1E41-8C01-44EDBC32A04E}">
      <dgm:prSet/>
      <dgm:spPr/>
    </dgm:pt>
    <dgm:pt modelId="{EB123697-E7E5-4998-ACFE-7D6CB530D4AE}" type="pres">
      <dgm:prSet presAssocID="{79A72C32-8906-4A42-BB54-B8D1B1F1A1C1}" presName="theList" presStyleCnt="0">
        <dgm:presLayoutVars>
          <dgm:dir/>
          <dgm:animLvl val="lvl"/>
          <dgm:resizeHandles val="exact"/>
        </dgm:presLayoutVars>
      </dgm:prSet>
      <dgm:spPr/>
      <dgm:t>
        <a:bodyPr/>
        <a:lstStyle/>
        <a:p>
          <a:endParaRPr lang="en-US"/>
        </a:p>
      </dgm:t>
    </dgm:pt>
    <dgm:pt modelId="{1B0C946E-E6F5-4229-B57A-CB75442A08C2}" type="pres">
      <dgm:prSet presAssocID="{D911C9A7-A96A-4F5C-9508-55E85EB8B529}" presName="compNode" presStyleCnt="0"/>
      <dgm:spPr/>
    </dgm:pt>
    <dgm:pt modelId="{78D203CD-3F59-454B-83CC-B206048C653F}" type="pres">
      <dgm:prSet presAssocID="{D911C9A7-A96A-4F5C-9508-55E85EB8B529}" presName="aNode" presStyleLbl="bgShp" presStyleIdx="0" presStyleCnt="3"/>
      <dgm:spPr/>
      <dgm:t>
        <a:bodyPr/>
        <a:lstStyle/>
        <a:p>
          <a:endParaRPr lang="en-US"/>
        </a:p>
      </dgm:t>
    </dgm:pt>
    <dgm:pt modelId="{E0E1C3F7-6EA2-4CE1-B9FE-F29E2163178E}" type="pres">
      <dgm:prSet presAssocID="{D911C9A7-A96A-4F5C-9508-55E85EB8B529}" presName="textNode" presStyleLbl="bgShp" presStyleIdx="0" presStyleCnt="3"/>
      <dgm:spPr/>
      <dgm:t>
        <a:bodyPr/>
        <a:lstStyle/>
        <a:p>
          <a:endParaRPr lang="en-US"/>
        </a:p>
      </dgm:t>
    </dgm:pt>
    <dgm:pt modelId="{03A13707-DBF9-4115-AF69-BF7A37EB5FB1}" type="pres">
      <dgm:prSet presAssocID="{D911C9A7-A96A-4F5C-9508-55E85EB8B529}" presName="compChildNode" presStyleCnt="0"/>
      <dgm:spPr/>
    </dgm:pt>
    <dgm:pt modelId="{95506345-B940-4A73-9042-E199BFBAE6F3}" type="pres">
      <dgm:prSet presAssocID="{D911C9A7-A96A-4F5C-9508-55E85EB8B529}" presName="theInnerList" presStyleCnt="0"/>
      <dgm:spPr/>
    </dgm:pt>
    <dgm:pt modelId="{6EE06BA7-CB19-4484-994C-CFF292C1CC50}" type="pres">
      <dgm:prSet presAssocID="{D81D5CF7-D810-4211-872F-3DEA2ED29B22}" presName="childNode" presStyleLbl="node1" presStyleIdx="0" presStyleCnt="9">
        <dgm:presLayoutVars>
          <dgm:bulletEnabled val="1"/>
        </dgm:presLayoutVars>
      </dgm:prSet>
      <dgm:spPr/>
      <dgm:t>
        <a:bodyPr/>
        <a:lstStyle/>
        <a:p>
          <a:endParaRPr lang="en-US"/>
        </a:p>
      </dgm:t>
    </dgm:pt>
    <dgm:pt modelId="{BE69B4A4-C818-4F04-9B77-9B02CC1DB1DC}" type="pres">
      <dgm:prSet presAssocID="{D81D5CF7-D810-4211-872F-3DEA2ED29B22}" presName="aSpace2" presStyleCnt="0"/>
      <dgm:spPr/>
    </dgm:pt>
    <dgm:pt modelId="{17AE9DC0-73FF-4A8F-BB20-D168D39A51F2}" type="pres">
      <dgm:prSet presAssocID="{EDDA89B0-1E03-4B12-841C-BB792258AD0F}" presName="childNode" presStyleLbl="node1" presStyleIdx="1" presStyleCnt="9">
        <dgm:presLayoutVars>
          <dgm:bulletEnabled val="1"/>
        </dgm:presLayoutVars>
      </dgm:prSet>
      <dgm:spPr/>
      <dgm:t>
        <a:bodyPr/>
        <a:lstStyle/>
        <a:p>
          <a:endParaRPr lang="en-US"/>
        </a:p>
      </dgm:t>
    </dgm:pt>
    <dgm:pt modelId="{C033B603-C61B-4DB1-A4B5-3E5A501D9EE4}" type="pres">
      <dgm:prSet presAssocID="{EDDA89B0-1E03-4B12-841C-BB792258AD0F}" presName="aSpace2" presStyleCnt="0"/>
      <dgm:spPr/>
    </dgm:pt>
    <dgm:pt modelId="{2FECF056-DE56-4C6E-A25B-7EDEE6DF7C3C}" type="pres">
      <dgm:prSet presAssocID="{C978294F-64F9-4C01-B6D0-AB0E78464668}" presName="childNode" presStyleLbl="node1" presStyleIdx="2" presStyleCnt="9">
        <dgm:presLayoutVars>
          <dgm:bulletEnabled val="1"/>
        </dgm:presLayoutVars>
      </dgm:prSet>
      <dgm:spPr/>
      <dgm:t>
        <a:bodyPr/>
        <a:lstStyle/>
        <a:p>
          <a:endParaRPr lang="en-US"/>
        </a:p>
      </dgm:t>
    </dgm:pt>
    <dgm:pt modelId="{62479255-91FE-4C2E-A129-E82544097408}" type="pres">
      <dgm:prSet presAssocID="{D911C9A7-A96A-4F5C-9508-55E85EB8B529}" presName="aSpace" presStyleCnt="0"/>
      <dgm:spPr/>
    </dgm:pt>
    <dgm:pt modelId="{1E7181BF-26E8-4255-BA58-FBDF93116D7B}" type="pres">
      <dgm:prSet presAssocID="{1DC51932-CAC2-41A2-8B19-A31E8A306F12}" presName="compNode" presStyleCnt="0"/>
      <dgm:spPr/>
    </dgm:pt>
    <dgm:pt modelId="{3A796B34-FCA9-4F3E-AC83-3662799C3E4B}" type="pres">
      <dgm:prSet presAssocID="{1DC51932-CAC2-41A2-8B19-A31E8A306F12}" presName="aNode" presStyleLbl="bgShp" presStyleIdx="1" presStyleCnt="3"/>
      <dgm:spPr/>
      <dgm:t>
        <a:bodyPr/>
        <a:lstStyle/>
        <a:p>
          <a:endParaRPr lang="en-US"/>
        </a:p>
      </dgm:t>
    </dgm:pt>
    <dgm:pt modelId="{2A26E59E-5F1D-42A7-99FB-4E0A8CA32417}" type="pres">
      <dgm:prSet presAssocID="{1DC51932-CAC2-41A2-8B19-A31E8A306F12}" presName="textNode" presStyleLbl="bgShp" presStyleIdx="1" presStyleCnt="3"/>
      <dgm:spPr/>
      <dgm:t>
        <a:bodyPr/>
        <a:lstStyle/>
        <a:p>
          <a:endParaRPr lang="en-US"/>
        </a:p>
      </dgm:t>
    </dgm:pt>
    <dgm:pt modelId="{DAA6DB8B-D3D3-423A-A3D8-C2185055BC4C}" type="pres">
      <dgm:prSet presAssocID="{1DC51932-CAC2-41A2-8B19-A31E8A306F12}" presName="compChildNode" presStyleCnt="0"/>
      <dgm:spPr/>
    </dgm:pt>
    <dgm:pt modelId="{5FA0E52E-FA4A-41A9-A7DD-7B3832678EA1}" type="pres">
      <dgm:prSet presAssocID="{1DC51932-CAC2-41A2-8B19-A31E8A306F12}" presName="theInnerList" presStyleCnt="0"/>
      <dgm:spPr/>
    </dgm:pt>
    <dgm:pt modelId="{94C3E692-EE02-4DEA-B402-98D7FF1DB017}" type="pres">
      <dgm:prSet presAssocID="{35136D45-B743-43C2-B777-74E41C4A9F1C}" presName="childNode" presStyleLbl="node1" presStyleIdx="3" presStyleCnt="9">
        <dgm:presLayoutVars>
          <dgm:bulletEnabled val="1"/>
        </dgm:presLayoutVars>
      </dgm:prSet>
      <dgm:spPr/>
      <dgm:t>
        <a:bodyPr/>
        <a:lstStyle/>
        <a:p>
          <a:endParaRPr lang="en-US"/>
        </a:p>
      </dgm:t>
    </dgm:pt>
    <dgm:pt modelId="{7FCE3DEE-8183-4FC4-838C-DB473332DA9C}" type="pres">
      <dgm:prSet presAssocID="{35136D45-B743-43C2-B777-74E41C4A9F1C}" presName="aSpace2" presStyleCnt="0"/>
      <dgm:spPr/>
    </dgm:pt>
    <dgm:pt modelId="{E47B27BB-A98C-4F86-8F15-FE0EF02DF735}" type="pres">
      <dgm:prSet presAssocID="{82FDF032-DD56-4A40-8EFB-8F8CD41FF694}" presName="childNode" presStyleLbl="node1" presStyleIdx="4" presStyleCnt="9">
        <dgm:presLayoutVars>
          <dgm:bulletEnabled val="1"/>
        </dgm:presLayoutVars>
      </dgm:prSet>
      <dgm:spPr/>
      <dgm:t>
        <a:bodyPr/>
        <a:lstStyle/>
        <a:p>
          <a:endParaRPr lang="en-US"/>
        </a:p>
      </dgm:t>
    </dgm:pt>
    <dgm:pt modelId="{D93811B7-213A-CA47-8640-BFCA69DB30C8}" type="pres">
      <dgm:prSet presAssocID="{82FDF032-DD56-4A40-8EFB-8F8CD41FF694}" presName="aSpace2" presStyleCnt="0"/>
      <dgm:spPr/>
    </dgm:pt>
    <dgm:pt modelId="{81653815-E7A4-8F48-9C09-F4458A28FFA1}" type="pres">
      <dgm:prSet presAssocID="{44C43B91-41E5-EF4F-97FC-8D694A87C6BB}" presName="childNode" presStyleLbl="node1" presStyleIdx="5" presStyleCnt="9">
        <dgm:presLayoutVars>
          <dgm:bulletEnabled val="1"/>
        </dgm:presLayoutVars>
      </dgm:prSet>
      <dgm:spPr/>
      <dgm:t>
        <a:bodyPr/>
        <a:lstStyle/>
        <a:p>
          <a:endParaRPr lang="en-US"/>
        </a:p>
      </dgm:t>
    </dgm:pt>
    <dgm:pt modelId="{C67354DF-64C8-444B-87D6-FE83F194988C}" type="pres">
      <dgm:prSet presAssocID="{1DC51932-CAC2-41A2-8B19-A31E8A306F12}" presName="aSpace" presStyleCnt="0"/>
      <dgm:spPr/>
    </dgm:pt>
    <dgm:pt modelId="{158A7443-F448-4EDC-AFD2-6988C1CE7D43}" type="pres">
      <dgm:prSet presAssocID="{72930ABF-6B89-4217-A683-209C5BB8F7EA}" presName="compNode" presStyleCnt="0"/>
      <dgm:spPr/>
    </dgm:pt>
    <dgm:pt modelId="{795084F7-A9FE-4194-BCBD-D60765DF42E6}" type="pres">
      <dgm:prSet presAssocID="{72930ABF-6B89-4217-A683-209C5BB8F7EA}" presName="aNode" presStyleLbl="bgShp" presStyleIdx="2" presStyleCnt="3"/>
      <dgm:spPr/>
      <dgm:t>
        <a:bodyPr/>
        <a:lstStyle/>
        <a:p>
          <a:endParaRPr lang="en-US"/>
        </a:p>
      </dgm:t>
    </dgm:pt>
    <dgm:pt modelId="{12AF59E3-E626-40ED-8C42-5CFBFE280394}" type="pres">
      <dgm:prSet presAssocID="{72930ABF-6B89-4217-A683-209C5BB8F7EA}" presName="textNode" presStyleLbl="bgShp" presStyleIdx="2" presStyleCnt="3"/>
      <dgm:spPr/>
      <dgm:t>
        <a:bodyPr/>
        <a:lstStyle/>
        <a:p>
          <a:endParaRPr lang="en-US"/>
        </a:p>
      </dgm:t>
    </dgm:pt>
    <dgm:pt modelId="{3696ABE5-C4EB-4E17-AA3C-96F5F176C6D1}" type="pres">
      <dgm:prSet presAssocID="{72930ABF-6B89-4217-A683-209C5BB8F7EA}" presName="compChildNode" presStyleCnt="0"/>
      <dgm:spPr/>
    </dgm:pt>
    <dgm:pt modelId="{EDEE3A57-D771-4C72-A17B-7716B6D101A0}" type="pres">
      <dgm:prSet presAssocID="{72930ABF-6B89-4217-A683-209C5BB8F7EA}" presName="theInnerList" presStyleCnt="0"/>
      <dgm:spPr/>
    </dgm:pt>
    <dgm:pt modelId="{C7E41DB2-C32C-42C6-8929-E8D4405FB356}" type="pres">
      <dgm:prSet presAssocID="{2672F9BF-6413-4D26-864D-F07F17455480}" presName="childNode" presStyleLbl="node1" presStyleIdx="6" presStyleCnt="9" custLinFactNeighborX="1276" custLinFactNeighborY="335">
        <dgm:presLayoutVars>
          <dgm:bulletEnabled val="1"/>
        </dgm:presLayoutVars>
      </dgm:prSet>
      <dgm:spPr/>
      <dgm:t>
        <a:bodyPr/>
        <a:lstStyle/>
        <a:p>
          <a:endParaRPr lang="en-US"/>
        </a:p>
      </dgm:t>
    </dgm:pt>
    <dgm:pt modelId="{6F69C780-5F9F-4338-AA54-A66A39284E9E}" type="pres">
      <dgm:prSet presAssocID="{2672F9BF-6413-4D26-864D-F07F17455480}" presName="aSpace2" presStyleCnt="0"/>
      <dgm:spPr/>
    </dgm:pt>
    <dgm:pt modelId="{07EACC48-E758-46F3-B5C7-588B36D4DB75}" type="pres">
      <dgm:prSet presAssocID="{32F4CCDF-D6C7-48C7-BC39-C0C1D91A53E6}" presName="childNode" presStyleLbl="node1" presStyleIdx="7" presStyleCnt="9">
        <dgm:presLayoutVars>
          <dgm:bulletEnabled val="1"/>
        </dgm:presLayoutVars>
      </dgm:prSet>
      <dgm:spPr/>
      <dgm:t>
        <a:bodyPr/>
        <a:lstStyle/>
        <a:p>
          <a:endParaRPr lang="en-US"/>
        </a:p>
      </dgm:t>
    </dgm:pt>
    <dgm:pt modelId="{F27F2174-4F43-C74E-B806-343D724D233E}" type="pres">
      <dgm:prSet presAssocID="{32F4CCDF-D6C7-48C7-BC39-C0C1D91A53E6}" presName="aSpace2" presStyleCnt="0"/>
      <dgm:spPr/>
    </dgm:pt>
    <dgm:pt modelId="{AFD43B9D-79EA-AC4D-901F-9CD661388F4C}" type="pres">
      <dgm:prSet presAssocID="{9B306405-3890-F24D-AE48-3190A367571B}" presName="childNode" presStyleLbl="node1" presStyleIdx="8" presStyleCnt="9">
        <dgm:presLayoutVars>
          <dgm:bulletEnabled val="1"/>
        </dgm:presLayoutVars>
      </dgm:prSet>
      <dgm:spPr/>
      <dgm:t>
        <a:bodyPr/>
        <a:lstStyle/>
        <a:p>
          <a:endParaRPr lang="en-US"/>
        </a:p>
      </dgm:t>
    </dgm:pt>
  </dgm:ptLst>
  <dgm:cxnLst>
    <dgm:cxn modelId="{48DD042D-EF3D-44B4-AAF6-52A5DFFE7B56}" type="presOf" srcId="{D911C9A7-A96A-4F5C-9508-55E85EB8B529}" destId="{E0E1C3F7-6EA2-4CE1-B9FE-F29E2163178E}" srcOrd="1" destOrd="0" presId="urn:microsoft.com/office/officeart/2005/8/layout/lProcess2"/>
    <dgm:cxn modelId="{DD66E18B-3E06-4841-A0F0-C64B8DBE53D3}" srcId="{79A72C32-8906-4A42-BB54-B8D1B1F1A1C1}" destId="{1DC51932-CAC2-41A2-8B19-A31E8A306F12}" srcOrd="1" destOrd="0" parTransId="{AE28B8FE-D206-40BE-965C-246FD88786CD}" sibTransId="{D735D242-BAB1-4083-B609-3B052988A327}"/>
    <dgm:cxn modelId="{71760878-88DD-7F48-9726-D3B8E8DA3BD3}" type="presOf" srcId="{44C43B91-41E5-EF4F-97FC-8D694A87C6BB}" destId="{81653815-E7A4-8F48-9C09-F4458A28FFA1}" srcOrd="0" destOrd="0" presId="urn:microsoft.com/office/officeart/2005/8/layout/lProcess2"/>
    <dgm:cxn modelId="{26095264-E67C-49C4-BDB6-BA9C09B6F484}" srcId="{72930ABF-6B89-4217-A683-209C5BB8F7EA}" destId="{32F4CCDF-D6C7-48C7-BC39-C0C1D91A53E6}" srcOrd="1" destOrd="0" parTransId="{854EB710-7E08-4323-B099-CF8117FC89FF}" sibTransId="{DA0413CA-980F-4DA6-87EB-5D4872897CB8}"/>
    <dgm:cxn modelId="{C4EB513E-52E3-1E41-8C01-44EDBC32A04E}" srcId="{1DC51932-CAC2-41A2-8B19-A31E8A306F12}" destId="{44C43B91-41E5-EF4F-97FC-8D694A87C6BB}" srcOrd="2" destOrd="0" parTransId="{5D86D0A0-F281-7048-9269-3AD1B8BEFA00}" sibTransId="{1EDC7674-281A-A841-B04C-72480FF1D3C1}"/>
    <dgm:cxn modelId="{68F73681-6C08-405E-AD02-74C268DDC2C5}" srcId="{D911C9A7-A96A-4F5C-9508-55E85EB8B529}" destId="{C978294F-64F9-4C01-B6D0-AB0E78464668}" srcOrd="2" destOrd="0" parTransId="{17877F82-58E6-4D18-93F7-15D8CF272C3F}" sibTransId="{8389098C-5A13-4713-8EB0-9901DF217106}"/>
    <dgm:cxn modelId="{0CB12E18-F0C8-4472-9F9C-7D3CFF3BC354}" type="presOf" srcId="{D911C9A7-A96A-4F5C-9508-55E85EB8B529}" destId="{78D203CD-3F59-454B-83CC-B206048C653F}" srcOrd="0" destOrd="0" presId="urn:microsoft.com/office/officeart/2005/8/layout/lProcess2"/>
    <dgm:cxn modelId="{7F04C126-CA45-439D-B633-0D12F087F8A6}" srcId="{1DC51932-CAC2-41A2-8B19-A31E8A306F12}" destId="{35136D45-B743-43C2-B777-74E41C4A9F1C}" srcOrd="0" destOrd="0" parTransId="{C6C8F9A5-2CD2-45D4-A10F-DA969A553418}" sibTransId="{42618DD5-CDA4-4042-B4CC-DE57B30ED312}"/>
    <dgm:cxn modelId="{76A4BE39-7F9B-4E7F-8350-56BC403DFBD8}" type="presOf" srcId="{32F4CCDF-D6C7-48C7-BC39-C0C1D91A53E6}" destId="{07EACC48-E758-46F3-B5C7-588B36D4DB75}" srcOrd="0" destOrd="0" presId="urn:microsoft.com/office/officeart/2005/8/layout/lProcess2"/>
    <dgm:cxn modelId="{CD64E329-1F09-473D-A7BA-80A31FD04604}" srcId="{79A72C32-8906-4A42-BB54-B8D1B1F1A1C1}" destId="{D911C9A7-A96A-4F5C-9508-55E85EB8B529}" srcOrd="0" destOrd="0" parTransId="{317FFBD0-8179-4216-846B-FA962C4FFD0E}" sibTransId="{88BE0526-7B71-4E1C-8C2A-797AF1FC27F9}"/>
    <dgm:cxn modelId="{1A302989-16DE-0A48-B317-B6EDC207B873}" srcId="{72930ABF-6B89-4217-A683-209C5BB8F7EA}" destId="{9B306405-3890-F24D-AE48-3190A367571B}" srcOrd="2" destOrd="0" parTransId="{B971D9A8-DE41-A14C-969A-EBE71872DFB0}" sibTransId="{E71D5235-170B-934F-90F7-6CE69B844745}"/>
    <dgm:cxn modelId="{2A844348-DE78-474D-9AD4-F67F46A1920F}" srcId="{79A72C32-8906-4A42-BB54-B8D1B1F1A1C1}" destId="{72930ABF-6B89-4217-A683-209C5BB8F7EA}" srcOrd="2" destOrd="0" parTransId="{55060D77-9FCB-4EF4-A4B9-356B35062715}" sibTransId="{67976DE6-EF3B-4522-A11C-FB8EF9FD48A1}"/>
    <dgm:cxn modelId="{E04F20F9-0767-44FE-906C-1F5E074DDC02}" type="presOf" srcId="{82FDF032-DD56-4A40-8EFB-8F8CD41FF694}" destId="{E47B27BB-A98C-4F86-8F15-FE0EF02DF735}" srcOrd="0" destOrd="0" presId="urn:microsoft.com/office/officeart/2005/8/layout/lProcess2"/>
    <dgm:cxn modelId="{0845CA8C-A05F-4D9B-BACB-0506489C65C2}" type="presOf" srcId="{72930ABF-6B89-4217-A683-209C5BB8F7EA}" destId="{795084F7-A9FE-4194-BCBD-D60765DF42E6}" srcOrd="0" destOrd="0" presId="urn:microsoft.com/office/officeart/2005/8/layout/lProcess2"/>
    <dgm:cxn modelId="{0BDB48EE-E9DB-4214-97C6-D6AD835A960F}" type="presOf" srcId="{72930ABF-6B89-4217-A683-209C5BB8F7EA}" destId="{12AF59E3-E626-40ED-8C42-5CFBFE280394}" srcOrd="1" destOrd="0" presId="urn:microsoft.com/office/officeart/2005/8/layout/lProcess2"/>
    <dgm:cxn modelId="{FD9F4F10-E588-42B6-8D87-DFB30FB49F65}" type="presOf" srcId="{35136D45-B743-43C2-B777-74E41C4A9F1C}" destId="{94C3E692-EE02-4DEA-B402-98D7FF1DB017}" srcOrd="0" destOrd="0" presId="urn:microsoft.com/office/officeart/2005/8/layout/lProcess2"/>
    <dgm:cxn modelId="{E04848EB-1879-4E36-B772-D7CCAC0B3574}" type="presOf" srcId="{1DC51932-CAC2-41A2-8B19-A31E8A306F12}" destId="{3A796B34-FCA9-4F3E-AC83-3662799C3E4B}" srcOrd="0" destOrd="0" presId="urn:microsoft.com/office/officeart/2005/8/layout/lProcess2"/>
    <dgm:cxn modelId="{0D3B17A6-3C8B-4E55-AB7C-81EAE1751F03}" type="presOf" srcId="{C978294F-64F9-4C01-B6D0-AB0E78464668}" destId="{2FECF056-DE56-4C6E-A25B-7EDEE6DF7C3C}" srcOrd="0" destOrd="0" presId="urn:microsoft.com/office/officeart/2005/8/layout/lProcess2"/>
    <dgm:cxn modelId="{F6978B3D-3845-4851-80A5-47AD96380A5A}" type="presOf" srcId="{2672F9BF-6413-4D26-864D-F07F17455480}" destId="{C7E41DB2-C32C-42C6-8929-E8D4405FB356}" srcOrd="0" destOrd="0" presId="urn:microsoft.com/office/officeart/2005/8/layout/lProcess2"/>
    <dgm:cxn modelId="{92840D2C-6DB0-4BA3-9EB0-19CA858DF3AA}" srcId="{D911C9A7-A96A-4F5C-9508-55E85EB8B529}" destId="{EDDA89B0-1E03-4B12-841C-BB792258AD0F}" srcOrd="1" destOrd="0" parTransId="{EE76377F-0F61-4604-AEFB-90BFCD7385AB}" sibTransId="{3E0A9D8E-AD69-4448-A49A-2A3AD3DCB7FF}"/>
    <dgm:cxn modelId="{E2424C69-3D72-4237-BECD-1428C214B423}" type="presOf" srcId="{EDDA89B0-1E03-4B12-841C-BB792258AD0F}" destId="{17AE9DC0-73FF-4A8F-BB20-D168D39A51F2}" srcOrd="0" destOrd="0" presId="urn:microsoft.com/office/officeart/2005/8/layout/lProcess2"/>
    <dgm:cxn modelId="{9B99CA31-30FD-4DD3-926A-2721BC8AAE30}" type="presOf" srcId="{1DC51932-CAC2-41A2-8B19-A31E8A306F12}" destId="{2A26E59E-5F1D-42A7-99FB-4E0A8CA32417}" srcOrd="1" destOrd="0" presId="urn:microsoft.com/office/officeart/2005/8/layout/lProcess2"/>
    <dgm:cxn modelId="{6FD902D2-3721-4BA0-8D18-143954646A71}" srcId="{D911C9A7-A96A-4F5C-9508-55E85EB8B529}" destId="{D81D5CF7-D810-4211-872F-3DEA2ED29B22}" srcOrd="0" destOrd="0" parTransId="{D8345074-14C9-4437-94B2-8643EA7CFC8E}" sibTransId="{2D008AAB-C9DF-4677-A576-591EECECC5A7}"/>
    <dgm:cxn modelId="{74B0C5F6-D7FD-49BE-97D4-9E2A9A7BE544}" type="presOf" srcId="{79A72C32-8906-4A42-BB54-B8D1B1F1A1C1}" destId="{EB123697-E7E5-4998-ACFE-7D6CB530D4AE}" srcOrd="0" destOrd="0" presId="urn:microsoft.com/office/officeart/2005/8/layout/lProcess2"/>
    <dgm:cxn modelId="{D4CAAC70-A8EF-417D-B528-CEC105D3021F}" srcId="{1DC51932-CAC2-41A2-8B19-A31E8A306F12}" destId="{82FDF032-DD56-4A40-8EFB-8F8CD41FF694}" srcOrd="1" destOrd="0" parTransId="{B199FEC3-96B9-4E22-BACE-804770CE158A}" sibTransId="{A0DCCB38-67F8-40E5-9239-302DC048E7D2}"/>
    <dgm:cxn modelId="{320BD882-D576-4FE9-A47A-589A0A2698D5}" type="presOf" srcId="{D81D5CF7-D810-4211-872F-3DEA2ED29B22}" destId="{6EE06BA7-CB19-4484-994C-CFF292C1CC50}" srcOrd="0" destOrd="0" presId="urn:microsoft.com/office/officeart/2005/8/layout/lProcess2"/>
    <dgm:cxn modelId="{89E37D1B-FA0B-4678-990B-DD85182DD145}" srcId="{72930ABF-6B89-4217-A683-209C5BB8F7EA}" destId="{2672F9BF-6413-4D26-864D-F07F17455480}" srcOrd="0" destOrd="0" parTransId="{E3D3787B-B619-49DD-821F-4995819CD53C}" sibTransId="{7D72B4CC-3558-4859-9815-71793550569F}"/>
    <dgm:cxn modelId="{DCC632B2-2C5D-4643-804C-B4D460432B8E}" type="presOf" srcId="{9B306405-3890-F24D-AE48-3190A367571B}" destId="{AFD43B9D-79EA-AC4D-901F-9CD661388F4C}" srcOrd="0" destOrd="0" presId="urn:microsoft.com/office/officeart/2005/8/layout/lProcess2"/>
    <dgm:cxn modelId="{CD532F6D-8655-4CDD-8B83-705FC13C8438}" type="presParOf" srcId="{EB123697-E7E5-4998-ACFE-7D6CB530D4AE}" destId="{1B0C946E-E6F5-4229-B57A-CB75442A08C2}" srcOrd="0" destOrd="0" presId="urn:microsoft.com/office/officeart/2005/8/layout/lProcess2"/>
    <dgm:cxn modelId="{87C364D5-0DAB-4F3E-8949-95CCFB9576A6}" type="presParOf" srcId="{1B0C946E-E6F5-4229-B57A-CB75442A08C2}" destId="{78D203CD-3F59-454B-83CC-B206048C653F}" srcOrd="0" destOrd="0" presId="urn:microsoft.com/office/officeart/2005/8/layout/lProcess2"/>
    <dgm:cxn modelId="{93BF63E2-AC6F-447C-9210-E7E2AD96C8B7}" type="presParOf" srcId="{1B0C946E-E6F5-4229-B57A-CB75442A08C2}" destId="{E0E1C3F7-6EA2-4CE1-B9FE-F29E2163178E}" srcOrd="1" destOrd="0" presId="urn:microsoft.com/office/officeart/2005/8/layout/lProcess2"/>
    <dgm:cxn modelId="{59F4F20C-196F-42F8-9CBA-49B8C7D530E0}" type="presParOf" srcId="{1B0C946E-E6F5-4229-B57A-CB75442A08C2}" destId="{03A13707-DBF9-4115-AF69-BF7A37EB5FB1}" srcOrd="2" destOrd="0" presId="urn:microsoft.com/office/officeart/2005/8/layout/lProcess2"/>
    <dgm:cxn modelId="{6F24D060-49D8-43FB-861A-040F14E24DEC}" type="presParOf" srcId="{03A13707-DBF9-4115-AF69-BF7A37EB5FB1}" destId="{95506345-B940-4A73-9042-E199BFBAE6F3}" srcOrd="0" destOrd="0" presId="urn:microsoft.com/office/officeart/2005/8/layout/lProcess2"/>
    <dgm:cxn modelId="{89B5DDE8-6A2F-4BD8-8ACA-78E7882AA7A9}" type="presParOf" srcId="{95506345-B940-4A73-9042-E199BFBAE6F3}" destId="{6EE06BA7-CB19-4484-994C-CFF292C1CC50}" srcOrd="0" destOrd="0" presId="urn:microsoft.com/office/officeart/2005/8/layout/lProcess2"/>
    <dgm:cxn modelId="{A924BB30-7005-49EC-B985-28946C83CF46}" type="presParOf" srcId="{95506345-B940-4A73-9042-E199BFBAE6F3}" destId="{BE69B4A4-C818-4F04-9B77-9B02CC1DB1DC}" srcOrd="1" destOrd="0" presId="urn:microsoft.com/office/officeart/2005/8/layout/lProcess2"/>
    <dgm:cxn modelId="{FA68BC13-DA08-43DD-84BB-7E0B16CEB381}" type="presParOf" srcId="{95506345-B940-4A73-9042-E199BFBAE6F3}" destId="{17AE9DC0-73FF-4A8F-BB20-D168D39A51F2}" srcOrd="2" destOrd="0" presId="urn:microsoft.com/office/officeart/2005/8/layout/lProcess2"/>
    <dgm:cxn modelId="{A197F99A-45A9-4FCA-96FB-BD1E7E580539}" type="presParOf" srcId="{95506345-B940-4A73-9042-E199BFBAE6F3}" destId="{C033B603-C61B-4DB1-A4B5-3E5A501D9EE4}" srcOrd="3" destOrd="0" presId="urn:microsoft.com/office/officeart/2005/8/layout/lProcess2"/>
    <dgm:cxn modelId="{3D50E16E-4564-4D4F-9EE1-C596CE31A582}" type="presParOf" srcId="{95506345-B940-4A73-9042-E199BFBAE6F3}" destId="{2FECF056-DE56-4C6E-A25B-7EDEE6DF7C3C}" srcOrd="4" destOrd="0" presId="urn:microsoft.com/office/officeart/2005/8/layout/lProcess2"/>
    <dgm:cxn modelId="{AAB4B067-2D20-4087-A9DE-7A929E06F998}" type="presParOf" srcId="{EB123697-E7E5-4998-ACFE-7D6CB530D4AE}" destId="{62479255-91FE-4C2E-A129-E82544097408}" srcOrd="1" destOrd="0" presId="urn:microsoft.com/office/officeart/2005/8/layout/lProcess2"/>
    <dgm:cxn modelId="{67CF902A-1F50-4F21-A943-78C2E66FAD9D}" type="presParOf" srcId="{EB123697-E7E5-4998-ACFE-7D6CB530D4AE}" destId="{1E7181BF-26E8-4255-BA58-FBDF93116D7B}" srcOrd="2" destOrd="0" presId="urn:microsoft.com/office/officeart/2005/8/layout/lProcess2"/>
    <dgm:cxn modelId="{FE533906-0530-4B95-8686-4A25CF18B204}" type="presParOf" srcId="{1E7181BF-26E8-4255-BA58-FBDF93116D7B}" destId="{3A796B34-FCA9-4F3E-AC83-3662799C3E4B}" srcOrd="0" destOrd="0" presId="urn:microsoft.com/office/officeart/2005/8/layout/lProcess2"/>
    <dgm:cxn modelId="{257F5FF6-8D3A-43EA-A416-FFAB0E20A124}" type="presParOf" srcId="{1E7181BF-26E8-4255-BA58-FBDF93116D7B}" destId="{2A26E59E-5F1D-42A7-99FB-4E0A8CA32417}" srcOrd="1" destOrd="0" presId="urn:microsoft.com/office/officeart/2005/8/layout/lProcess2"/>
    <dgm:cxn modelId="{4B44316A-E636-41A2-AF5E-D27B8DC39AE8}" type="presParOf" srcId="{1E7181BF-26E8-4255-BA58-FBDF93116D7B}" destId="{DAA6DB8B-D3D3-423A-A3D8-C2185055BC4C}" srcOrd="2" destOrd="0" presId="urn:microsoft.com/office/officeart/2005/8/layout/lProcess2"/>
    <dgm:cxn modelId="{58AE942B-681D-4CD3-85F8-5D3F88EF2487}" type="presParOf" srcId="{DAA6DB8B-D3D3-423A-A3D8-C2185055BC4C}" destId="{5FA0E52E-FA4A-41A9-A7DD-7B3832678EA1}" srcOrd="0" destOrd="0" presId="urn:microsoft.com/office/officeart/2005/8/layout/lProcess2"/>
    <dgm:cxn modelId="{CD2D9896-AD3D-428C-B951-7171E1A25D58}" type="presParOf" srcId="{5FA0E52E-FA4A-41A9-A7DD-7B3832678EA1}" destId="{94C3E692-EE02-4DEA-B402-98D7FF1DB017}" srcOrd="0" destOrd="0" presId="urn:microsoft.com/office/officeart/2005/8/layout/lProcess2"/>
    <dgm:cxn modelId="{5EC82EEF-4CEE-4225-80BB-2B74747ACB20}" type="presParOf" srcId="{5FA0E52E-FA4A-41A9-A7DD-7B3832678EA1}" destId="{7FCE3DEE-8183-4FC4-838C-DB473332DA9C}" srcOrd="1" destOrd="0" presId="urn:microsoft.com/office/officeart/2005/8/layout/lProcess2"/>
    <dgm:cxn modelId="{925B2748-365F-40FF-A8BF-2A07571EEFE9}" type="presParOf" srcId="{5FA0E52E-FA4A-41A9-A7DD-7B3832678EA1}" destId="{E47B27BB-A98C-4F86-8F15-FE0EF02DF735}" srcOrd="2" destOrd="0" presId="urn:microsoft.com/office/officeart/2005/8/layout/lProcess2"/>
    <dgm:cxn modelId="{C315EEC9-B5E4-D24E-847D-2D2C750695DD}" type="presParOf" srcId="{5FA0E52E-FA4A-41A9-A7DD-7B3832678EA1}" destId="{D93811B7-213A-CA47-8640-BFCA69DB30C8}" srcOrd="3" destOrd="0" presId="urn:microsoft.com/office/officeart/2005/8/layout/lProcess2"/>
    <dgm:cxn modelId="{EB7FD618-7861-BD45-A33B-E3F12D352A00}" type="presParOf" srcId="{5FA0E52E-FA4A-41A9-A7DD-7B3832678EA1}" destId="{81653815-E7A4-8F48-9C09-F4458A28FFA1}" srcOrd="4" destOrd="0" presId="urn:microsoft.com/office/officeart/2005/8/layout/lProcess2"/>
    <dgm:cxn modelId="{BC1615B3-C9EA-457B-9ACF-A8D1A65AF8F8}" type="presParOf" srcId="{EB123697-E7E5-4998-ACFE-7D6CB530D4AE}" destId="{C67354DF-64C8-444B-87D6-FE83F194988C}" srcOrd="3" destOrd="0" presId="urn:microsoft.com/office/officeart/2005/8/layout/lProcess2"/>
    <dgm:cxn modelId="{22B135E4-6991-477D-A824-845553A0F804}" type="presParOf" srcId="{EB123697-E7E5-4998-ACFE-7D6CB530D4AE}" destId="{158A7443-F448-4EDC-AFD2-6988C1CE7D43}" srcOrd="4" destOrd="0" presId="urn:microsoft.com/office/officeart/2005/8/layout/lProcess2"/>
    <dgm:cxn modelId="{CC3FFDCB-E7EB-4180-A506-5A0A4DA0D5CB}" type="presParOf" srcId="{158A7443-F448-4EDC-AFD2-6988C1CE7D43}" destId="{795084F7-A9FE-4194-BCBD-D60765DF42E6}" srcOrd="0" destOrd="0" presId="urn:microsoft.com/office/officeart/2005/8/layout/lProcess2"/>
    <dgm:cxn modelId="{301A8AEF-AAA4-4EFA-BF67-7690404B54F6}" type="presParOf" srcId="{158A7443-F448-4EDC-AFD2-6988C1CE7D43}" destId="{12AF59E3-E626-40ED-8C42-5CFBFE280394}" srcOrd="1" destOrd="0" presId="urn:microsoft.com/office/officeart/2005/8/layout/lProcess2"/>
    <dgm:cxn modelId="{67D967C0-26EC-4C0E-8761-EF772707F232}" type="presParOf" srcId="{158A7443-F448-4EDC-AFD2-6988C1CE7D43}" destId="{3696ABE5-C4EB-4E17-AA3C-96F5F176C6D1}" srcOrd="2" destOrd="0" presId="urn:microsoft.com/office/officeart/2005/8/layout/lProcess2"/>
    <dgm:cxn modelId="{C10DE96D-7443-4F6B-BAD3-66219B2DFB99}" type="presParOf" srcId="{3696ABE5-C4EB-4E17-AA3C-96F5F176C6D1}" destId="{EDEE3A57-D771-4C72-A17B-7716B6D101A0}" srcOrd="0" destOrd="0" presId="urn:microsoft.com/office/officeart/2005/8/layout/lProcess2"/>
    <dgm:cxn modelId="{F92A54FB-9270-4B10-88D3-F624D9E23361}" type="presParOf" srcId="{EDEE3A57-D771-4C72-A17B-7716B6D101A0}" destId="{C7E41DB2-C32C-42C6-8929-E8D4405FB356}" srcOrd="0" destOrd="0" presId="urn:microsoft.com/office/officeart/2005/8/layout/lProcess2"/>
    <dgm:cxn modelId="{D230F57E-BE15-488E-8B73-AC0A30B8D828}" type="presParOf" srcId="{EDEE3A57-D771-4C72-A17B-7716B6D101A0}" destId="{6F69C780-5F9F-4338-AA54-A66A39284E9E}" srcOrd="1" destOrd="0" presId="urn:microsoft.com/office/officeart/2005/8/layout/lProcess2"/>
    <dgm:cxn modelId="{3D661942-0874-4B17-9274-F11810B9F15E}" type="presParOf" srcId="{EDEE3A57-D771-4C72-A17B-7716B6D101A0}" destId="{07EACC48-E758-46F3-B5C7-588B36D4DB75}" srcOrd="2" destOrd="0" presId="urn:microsoft.com/office/officeart/2005/8/layout/lProcess2"/>
    <dgm:cxn modelId="{3A6F9B79-8231-854C-9AC9-0A2C1ACD74D6}" type="presParOf" srcId="{EDEE3A57-D771-4C72-A17B-7716B6D101A0}" destId="{F27F2174-4F43-C74E-B806-343D724D233E}" srcOrd="3" destOrd="0" presId="urn:microsoft.com/office/officeart/2005/8/layout/lProcess2"/>
    <dgm:cxn modelId="{EC004229-69C4-5243-836A-9E8F6A1FE5A1}" type="presParOf" srcId="{EDEE3A57-D771-4C72-A17B-7716B6D101A0}" destId="{AFD43B9D-79EA-AC4D-901F-9CD661388F4C}"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34B5922-F352-4595-B3D5-7CE712DB728B}"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US"/>
        </a:p>
      </dgm:t>
    </dgm:pt>
    <dgm:pt modelId="{D5278542-B2AD-4123-8D52-A58FC651B601}">
      <dgm:prSet phldrT="[Text]"/>
      <dgm:spPr/>
      <dgm:t>
        <a:bodyPr/>
        <a:lstStyle/>
        <a:p>
          <a:r>
            <a:rPr lang="en-US" dirty="0"/>
            <a:t>OUD Systems  </a:t>
          </a:r>
        </a:p>
      </dgm:t>
    </dgm:pt>
    <dgm:pt modelId="{D7678EB8-2387-4EC7-A4E1-6F538F94F754}" type="parTrans" cxnId="{45EA309E-76CD-4EC7-AC41-CE2D910AD2DF}">
      <dgm:prSet/>
      <dgm:spPr/>
      <dgm:t>
        <a:bodyPr/>
        <a:lstStyle/>
        <a:p>
          <a:endParaRPr lang="en-US"/>
        </a:p>
      </dgm:t>
    </dgm:pt>
    <dgm:pt modelId="{44D19909-894C-4E22-AB74-E5D26EEC1287}" type="sibTrans" cxnId="{45EA309E-76CD-4EC7-AC41-CE2D910AD2DF}">
      <dgm:prSet/>
      <dgm:spPr/>
      <dgm:t>
        <a:bodyPr/>
        <a:lstStyle/>
        <a:p>
          <a:endParaRPr lang="en-US"/>
        </a:p>
      </dgm:t>
    </dgm:pt>
    <dgm:pt modelId="{F46A577A-CD23-499A-AAAF-902C81E4F3EE}">
      <dgm:prSet phldrT="[Text]"/>
      <dgm:spPr/>
      <dgm:t>
        <a:bodyPr/>
        <a:lstStyle/>
        <a:p>
          <a:r>
            <a:rPr lang="en-US" dirty="0"/>
            <a:t>Provider Education	</a:t>
          </a:r>
        </a:p>
      </dgm:t>
    </dgm:pt>
    <dgm:pt modelId="{AD81E328-067B-4D5D-A057-2F3E56894DFC}" type="parTrans" cxnId="{B4EB1FBD-3B0A-404C-B617-98868904F882}">
      <dgm:prSet/>
      <dgm:spPr/>
      <dgm:t>
        <a:bodyPr/>
        <a:lstStyle/>
        <a:p>
          <a:endParaRPr lang="en-US"/>
        </a:p>
      </dgm:t>
    </dgm:pt>
    <dgm:pt modelId="{46FBEFBD-C162-4823-B0DF-1AB7F82A1672}" type="sibTrans" cxnId="{B4EB1FBD-3B0A-404C-B617-98868904F882}">
      <dgm:prSet/>
      <dgm:spPr/>
      <dgm:t>
        <a:bodyPr/>
        <a:lstStyle/>
        <a:p>
          <a:endParaRPr lang="en-US"/>
        </a:p>
      </dgm:t>
    </dgm:pt>
    <dgm:pt modelId="{5DF68298-4BC6-4077-9E14-8396497A1F69}">
      <dgm:prSet phldrT="[Text]"/>
      <dgm:spPr/>
      <dgm:t>
        <a:bodyPr/>
        <a:lstStyle/>
        <a:p>
          <a:r>
            <a:rPr lang="en-US" dirty="0"/>
            <a:t>Sustainability Plan</a:t>
          </a:r>
        </a:p>
      </dgm:t>
    </dgm:pt>
    <dgm:pt modelId="{57C94B86-0C4A-4A22-880C-86C6F3FB6614}" type="parTrans" cxnId="{901B2241-301A-4E7F-BA39-3EF1A0A155BD}">
      <dgm:prSet/>
      <dgm:spPr/>
      <dgm:t>
        <a:bodyPr/>
        <a:lstStyle/>
        <a:p>
          <a:endParaRPr lang="en-US"/>
        </a:p>
      </dgm:t>
    </dgm:pt>
    <dgm:pt modelId="{EF4F1A83-FB1E-45E1-96D3-E82D57873D01}" type="sibTrans" cxnId="{901B2241-301A-4E7F-BA39-3EF1A0A155BD}">
      <dgm:prSet/>
      <dgm:spPr/>
      <dgm:t>
        <a:bodyPr/>
        <a:lstStyle/>
        <a:p>
          <a:endParaRPr lang="en-US"/>
        </a:p>
      </dgm:t>
    </dgm:pt>
    <dgm:pt modelId="{1E31E522-6B1A-41DF-A673-93DEFD4A64F2}">
      <dgm:prSet phldrT="[Text]"/>
      <dgm:spPr/>
      <dgm:t>
        <a:bodyPr/>
        <a:lstStyle/>
        <a:p>
          <a:r>
            <a:rPr lang="en-US" dirty="0"/>
            <a:t>Continue to cross the finish line and ensure all systems are in place to provide optimal OUD care</a:t>
          </a:r>
        </a:p>
      </dgm:t>
    </dgm:pt>
    <dgm:pt modelId="{1CAC2899-A060-4F5B-A157-F47A69F8B267}" type="parTrans" cxnId="{F18E73AB-B663-4AC4-BB00-FA62C75855BC}">
      <dgm:prSet/>
      <dgm:spPr/>
      <dgm:t>
        <a:bodyPr/>
        <a:lstStyle/>
        <a:p>
          <a:endParaRPr lang="en-US"/>
        </a:p>
      </dgm:t>
    </dgm:pt>
    <dgm:pt modelId="{7F31B4C7-03D2-4E4B-9885-6CBBAED74D87}" type="sibTrans" cxnId="{F18E73AB-B663-4AC4-BB00-FA62C75855BC}">
      <dgm:prSet/>
      <dgm:spPr/>
      <dgm:t>
        <a:bodyPr/>
        <a:lstStyle/>
        <a:p>
          <a:endParaRPr lang="en-US"/>
        </a:p>
      </dgm:t>
    </dgm:pt>
    <dgm:pt modelId="{5596F8E3-D1D7-471E-8C1D-8F4DF6C5675E}">
      <dgm:prSet phldrT="[Text]"/>
      <dgm:spPr/>
      <dgm:t>
        <a:bodyPr/>
        <a:lstStyle/>
        <a:p>
          <a:r>
            <a:rPr lang="en-US" dirty="0"/>
            <a:t>Ensure all clinical team members receive education and know how to activate the OUD </a:t>
          </a:r>
          <a:r>
            <a:rPr lang="en-US" dirty="0" smtClean="0"/>
            <a:t>Systems and provide stigma free care</a:t>
          </a:r>
          <a:endParaRPr lang="en-US" dirty="0"/>
        </a:p>
      </dgm:t>
    </dgm:pt>
    <dgm:pt modelId="{FC5132A2-404C-41FE-AE88-35AD384746CC}" type="parTrans" cxnId="{493CA920-E1B7-48B7-8080-F399856B3779}">
      <dgm:prSet/>
      <dgm:spPr/>
      <dgm:t>
        <a:bodyPr/>
        <a:lstStyle/>
        <a:p>
          <a:endParaRPr lang="en-US"/>
        </a:p>
      </dgm:t>
    </dgm:pt>
    <dgm:pt modelId="{8179283F-621F-4E04-83F2-5E7D113C9FAD}" type="sibTrans" cxnId="{493CA920-E1B7-48B7-8080-F399856B3779}">
      <dgm:prSet/>
      <dgm:spPr/>
      <dgm:t>
        <a:bodyPr/>
        <a:lstStyle/>
        <a:p>
          <a:endParaRPr lang="en-US"/>
        </a:p>
      </dgm:t>
    </dgm:pt>
    <dgm:pt modelId="{D6568253-0361-4FFA-8522-6D0E93EA02F0}">
      <dgm:prSet phldrT="[Text]"/>
      <dgm:spPr/>
      <dgm:t>
        <a:bodyPr/>
        <a:lstStyle/>
        <a:p>
          <a:r>
            <a:rPr lang="en-US" dirty="0"/>
            <a:t>Begin preparing for sustainability and work with your QI team to complete &amp; submit your sustainability plan</a:t>
          </a:r>
        </a:p>
      </dgm:t>
    </dgm:pt>
    <dgm:pt modelId="{5D8C2A2F-E5BD-403E-9C82-B2CE99F3EBA2}" type="parTrans" cxnId="{4956E239-556E-4BFD-A5A7-73468347F15A}">
      <dgm:prSet/>
      <dgm:spPr/>
      <dgm:t>
        <a:bodyPr/>
        <a:lstStyle/>
        <a:p>
          <a:endParaRPr lang="en-US"/>
        </a:p>
      </dgm:t>
    </dgm:pt>
    <dgm:pt modelId="{00CB721F-B755-4CCA-8CB4-9F6756BFD522}" type="sibTrans" cxnId="{4956E239-556E-4BFD-A5A7-73468347F15A}">
      <dgm:prSet/>
      <dgm:spPr/>
      <dgm:t>
        <a:bodyPr/>
        <a:lstStyle/>
        <a:p>
          <a:endParaRPr lang="en-US"/>
        </a:p>
      </dgm:t>
    </dgm:pt>
    <dgm:pt modelId="{97E19FBC-8B96-4238-B77F-89BD64E9C8EB}" type="pres">
      <dgm:prSet presAssocID="{334B5922-F352-4595-B3D5-7CE712DB728B}" presName="linear" presStyleCnt="0">
        <dgm:presLayoutVars>
          <dgm:dir/>
          <dgm:animLvl val="lvl"/>
          <dgm:resizeHandles val="exact"/>
        </dgm:presLayoutVars>
      </dgm:prSet>
      <dgm:spPr/>
      <dgm:t>
        <a:bodyPr/>
        <a:lstStyle/>
        <a:p>
          <a:endParaRPr lang="en-US"/>
        </a:p>
      </dgm:t>
    </dgm:pt>
    <dgm:pt modelId="{5862DBDF-976C-4D4E-9C99-62D60866D820}" type="pres">
      <dgm:prSet presAssocID="{D5278542-B2AD-4123-8D52-A58FC651B601}" presName="parentLin" presStyleCnt="0"/>
      <dgm:spPr/>
    </dgm:pt>
    <dgm:pt modelId="{9F358250-A12D-468A-997D-A4E9CFDEB227}" type="pres">
      <dgm:prSet presAssocID="{D5278542-B2AD-4123-8D52-A58FC651B601}" presName="parentLeftMargin" presStyleLbl="node1" presStyleIdx="0" presStyleCnt="3"/>
      <dgm:spPr/>
      <dgm:t>
        <a:bodyPr/>
        <a:lstStyle/>
        <a:p>
          <a:endParaRPr lang="en-US"/>
        </a:p>
      </dgm:t>
    </dgm:pt>
    <dgm:pt modelId="{C7A210AB-B0FC-4F44-B9FE-9F7D808C29F8}" type="pres">
      <dgm:prSet presAssocID="{D5278542-B2AD-4123-8D52-A58FC651B601}" presName="parentText" presStyleLbl="node1" presStyleIdx="0" presStyleCnt="3">
        <dgm:presLayoutVars>
          <dgm:chMax val="0"/>
          <dgm:bulletEnabled val="1"/>
        </dgm:presLayoutVars>
      </dgm:prSet>
      <dgm:spPr/>
      <dgm:t>
        <a:bodyPr/>
        <a:lstStyle/>
        <a:p>
          <a:endParaRPr lang="en-US"/>
        </a:p>
      </dgm:t>
    </dgm:pt>
    <dgm:pt modelId="{3FBA5D32-0FE1-45BA-95E2-F4E52B31D8FE}" type="pres">
      <dgm:prSet presAssocID="{D5278542-B2AD-4123-8D52-A58FC651B601}" presName="negativeSpace" presStyleCnt="0"/>
      <dgm:spPr/>
    </dgm:pt>
    <dgm:pt modelId="{C4E0307C-5F11-4F14-8ADE-46E183CF2FD9}" type="pres">
      <dgm:prSet presAssocID="{D5278542-B2AD-4123-8D52-A58FC651B601}" presName="childText" presStyleLbl="conFgAcc1" presStyleIdx="0" presStyleCnt="3">
        <dgm:presLayoutVars>
          <dgm:bulletEnabled val="1"/>
        </dgm:presLayoutVars>
      </dgm:prSet>
      <dgm:spPr/>
      <dgm:t>
        <a:bodyPr/>
        <a:lstStyle/>
        <a:p>
          <a:endParaRPr lang="en-US"/>
        </a:p>
      </dgm:t>
    </dgm:pt>
    <dgm:pt modelId="{7F8425C8-B211-4861-B414-587BA8C44C0C}" type="pres">
      <dgm:prSet presAssocID="{44D19909-894C-4E22-AB74-E5D26EEC1287}" presName="spaceBetweenRectangles" presStyleCnt="0"/>
      <dgm:spPr/>
    </dgm:pt>
    <dgm:pt modelId="{EF1D54F0-BDF6-4823-9D38-DD37D2DC0159}" type="pres">
      <dgm:prSet presAssocID="{F46A577A-CD23-499A-AAAF-902C81E4F3EE}" presName="parentLin" presStyleCnt="0"/>
      <dgm:spPr/>
    </dgm:pt>
    <dgm:pt modelId="{147399F9-CD37-4B69-A30F-8529EB4DAC14}" type="pres">
      <dgm:prSet presAssocID="{F46A577A-CD23-499A-AAAF-902C81E4F3EE}" presName="parentLeftMargin" presStyleLbl="node1" presStyleIdx="0" presStyleCnt="3"/>
      <dgm:spPr/>
      <dgm:t>
        <a:bodyPr/>
        <a:lstStyle/>
        <a:p>
          <a:endParaRPr lang="en-US"/>
        </a:p>
      </dgm:t>
    </dgm:pt>
    <dgm:pt modelId="{B35CBA7B-C7BC-4249-A87E-25B1F5B3E1E9}" type="pres">
      <dgm:prSet presAssocID="{F46A577A-CD23-499A-AAAF-902C81E4F3EE}" presName="parentText" presStyleLbl="node1" presStyleIdx="1" presStyleCnt="3">
        <dgm:presLayoutVars>
          <dgm:chMax val="0"/>
          <dgm:bulletEnabled val="1"/>
        </dgm:presLayoutVars>
      </dgm:prSet>
      <dgm:spPr/>
      <dgm:t>
        <a:bodyPr/>
        <a:lstStyle/>
        <a:p>
          <a:endParaRPr lang="en-US"/>
        </a:p>
      </dgm:t>
    </dgm:pt>
    <dgm:pt modelId="{47737E14-C473-4F05-88A3-C3EF03E07D65}" type="pres">
      <dgm:prSet presAssocID="{F46A577A-CD23-499A-AAAF-902C81E4F3EE}" presName="negativeSpace" presStyleCnt="0"/>
      <dgm:spPr/>
    </dgm:pt>
    <dgm:pt modelId="{D89255BA-00DB-4EA6-8636-67CE5B375C2D}" type="pres">
      <dgm:prSet presAssocID="{F46A577A-CD23-499A-AAAF-902C81E4F3EE}" presName="childText" presStyleLbl="conFgAcc1" presStyleIdx="1" presStyleCnt="3">
        <dgm:presLayoutVars>
          <dgm:bulletEnabled val="1"/>
        </dgm:presLayoutVars>
      </dgm:prSet>
      <dgm:spPr/>
      <dgm:t>
        <a:bodyPr/>
        <a:lstStyle/>
        <a:p>
          <a:endParaRPr lang="en-US"/>
        </a:p>
      </dgm:t>
    </dgm:pt>
    <dgm:pt modelId="{BE7E4DE6-A758-47C9-B744-BCD9920035F2}" type="pres">
      <dgm:prSet presAssocID="{46FBEFBD-C162-4823-B0DF-1AB7F82A1672}" presName="spaceBetweenRectangles" presStyleCnt="0"/>
      <dgm:spPr/>
    </dgm:pt>
    <dgm:pt modelId="{B56095DF-0C6E-4E22-81E9-2A236594B48C}" type="pres">
      <dgm:prSet presAssocID="{5DF68298-4BC6-4077-9E14-8396497A1F69}" presName="parentLin" presStyleCnt="0"/>
      <dgm:spPr/>
    </dgm:pt>
    <dgm:pt modelId="{9242DF67-C522-47A6-A608-76544BF42A2C}" type="pres">
      <dgm:prSet presAssocID="{5DF68298-4BC6-4077-9E14-8396497A1F69}" presName="parentLeftMargin" presStyleLbl="node1" presStyleIdx="1" presStyleCnt="3"/>
      <dgm:spPr/>
      <dgm:t>
        <a:bodyPr/>
        <a:lstStyle/>
        <a:p>
          <a:endParaRPr lang="en-US"/>
        </a:p>
      </dgm:t>
    </dgm:pt>
    <dgm:pt modelId="{35879097-650E-4853-8A4A-1E3468E8945E}" type="pres">
      <dgm:prSet presAssocID="{5DF68298-4BC6-4077-9E14-8396497A1F69}" presName="parentText" presStyleLbl="node1" presStyleIdx="2" presStyleCnt="3">
        <dgm:presLayoutVars>
          <dgm:chMax val="0"/>
          <dgm:bulletEnabled val="1"/>
        </dgm:presLayoutVars>
      </dgm:prSet>
      <dgm:spPr/>
      <dgm:t>
        <a:bodyPr/>
        <a:lstStyle/>
        <a:p>
          <a:endParaRPr lang="en-US"/>
        </a:p>
      </dgm:t>
    </dgm:pt>
    <dgm:pt modelId="{DAA634C0-22B1-49A0-B65F-BFACAA54F188}" type="pres">
      <dgm:prSet presAssocID="{5DF68298-4BC6-4077-9E14-8396497A1F69}" presName="negativeSpace" presStyleCnt="0"/>
      <dgm:spPr/>
    </dgm:pt>
    <dgm:pt modelId="{93E439EA-AB51-4934-AEB7-42D3664C6F91}" type="pres">
      <dgm:prSet presAssocID="{5DF68298-4BC6-4077-9E14-8396497A1F69}" presName="childText" presStyleLbl="conFgAcc1" presStyleIdx="2" presStyleCnt="3">
        <dgm:presLayoutVars>
          <dgm:bulletEnabled val="1"/>
        </dgm:presLayoutVars>
      </dgm:prSet>
      <dgm:spPr/>
      <dgm:t>
        <a:bodyPr/>
        <a:lstStyle/>
        <a:p>
          <a:endParaRPr lang="en-US"/>
        </a:p>
      </dgm:t>
    </dgm:pt>
  </dgm:ptLst>
  <dgm:cxnLst>
    <dgm:cxn modelId="{D5BD4F47-BB68-4C5F-8D55-D267B716BC80}" type="presOf" srcId="{F46A577A-CD23-499A-AAAF-902C81E4F3EE}" destId="{147399F9-CD37-4B69-A30F-8529EB4DAC14}" srcOrd="0" destOrd="0" presId="urn:microsoft.com/office/officeart/2005/8/layout/list1"/>
    <dgm:cxn modelId="{4956E239-556E-4BFD-A5A7-73468347F15A}" srcId="{5DF68298-4BC6-4077-9E14-8396497A1F69}" destId="{D6568253-0361-4FFA-8522-6D0E93EA02F0}" srcOrd="0" destOrd="0" parTransId="{5D8C2A2F-E5BD-403E-9C82-B2CE99F3EBA2}" sibTransId="{00CB721F-B755-4CCA-8CB4-9F6756BFD522}"/>
    <dgm:cxn modelId="{901B2241-301A-4E7F-BA39-3EF1A0A155BD}" srcId="{334B5922-F352-4595-B3D5-7CE712DB728B}" destId="{5DF68298-4BC6-4077-9E14-8396497A1F69}" srcOrd="2" destOrd="0" parTransId="{57C94B86-0C4A-4A22-880C-86C6F3FB6614}" sibTransId="{EF4F1A83-FB1E-45E1-96D3-E82D57873D01}"/>
    <dgm:cxn modelId="{6E777AD0-5341-4694-9B94-8C1B2367417B}" type="presOf" srcId="{F46A577A-CD23-499A-AAAF-902C81E4F3EE}" destId="{B35CBA7B-C7BC-4249-A87E-25B1F5B3E1E9}" srcOrd="1" destOrd="0" presId="urn:microsoft.com/office/officeart/2005/8/layout/list1"/>
    <dgm:cxn modelId="{C9CDED5C-13F7-418F-92F5-55F19942A4C7}" type="presOf" srcId="{334B5922-F352-4595-B3D5-7CE712DB728B}" destId="{97E19FBC-8B96-4238-B77F-89BD64E9C8EB}" srcOrd="0" destOrd="0" presId="urn:microsoft.com/office/officeart/2005/8/layout/list1"/>
    <dgm:cxn modelId="{FD97A36B-41E6-42D6-8B75-997E958A59F9}" type="presOf" srcId="{5596F8E3-D1D7-471E-8C1D-8F4DF6C5675E}" destId="{D89255BA-00DB-4EA6-8636-67CE5B375C2D}" srcOrd="0" destOrd="0" presId="urn:microsoft.com/office/officeart/2005/8/layout/list1"/>
    <dgm:cxn modelId="{45EA309E-76CD-4EC7-AC41-CE2D910AD2DF}" srcId="{334B5922-F352-4595-B3D5-7CE712DB728B}" destId="{D5278542-B2AD-4123-8D52-A58FC651B601}" srcOrd="0" destOrd="0" parTransId="{D7678EB8-2387-4EC7-A4E1-6F538F94F754}" sibTransId="{44D19909-894C-4E22-AB74-E5D26EEC1287}"/>
    <dgm:cxn modelId="{7699C60D-3273-4DD3-AC41-63A3E96D1071}" type="presOf" srcId="{5DF68298-4BC6-4077-9E14-8396497A1F69}" destId="{9242DF67-C522-47A6-A608-76544BF42A2C}" srcOrd="0" destOrd="0" presId="urn:microsoft.com/office/officeart/2005/8/layout/list1"/>
    <dgm:cxn modelId="{85DDD291-3332-4F6D-B630-973893368C46}" type="presOf" srcId="{5DF68298-4BC6-4077-9E14-8396497A1F69}" destId="{35879097-650E-4853-8A4A-1E3468E8945E}" srcOrd="1" destOrd="0" presId="urn:microsoft.com/office/officeart/2005/8/layout/list1"/>
    <dgm:cxn modelId="{D1C4D034-F186-41BC-9926-CD390EAB59EB}" type="presOf" srcId="{1E31E522-6B1A-41DF-A673-93DEFD4A64F2}" destId="{C4E0307C-5F11-4F14-8ADE-46E183CF2FD9}" srcOrd="0" destOrd="0" presId="urn:microsoft.com/office/officeart/2005/8/layout/list1"/>
    <dgm:cxn modelId="{493CA920-E1B7-48B7-8080-F399856B3779}" srcId="{F46A577A-CD23-499A-AAAF-902C81E4F3EE}" destId="{5596F8E3-D1D7-471E-8C1D-8F4DF6C5675E}" srcOrd="0" destOrd="0" parTransId="{FC5132A2-404C-41FE-AE88-35AD384746CC}" sibTransId="{8179283F-621F-4E04-83F2-5E7D113C9FAD}"/>
    <dgm:cxn modelId="{5669C052-5714-4FC5-B076-6F2554B72D0D}" type="presOf" srcId="{D5278542-B2AD-4123-8D52-A58FC651B601}" destId="{9F358250-A12D-468A-997D-A4E9CFDEB227}" srcOrd="0" destOrd="0" presId="urn:microsoft.com/office/officeart/2005/8/layout/list1"/>
    <dgm:cxn modelId="{B4EB1FBD-3B0A-404C-B617-98868904F882}" srcId="{334B5922-F352-4595-B3D5-7CE712DB728B}" destId="{F46A577A-CD23-499A-AAAF-902C81E4F3EE}" srcOrd="1" destOrd="0" parTransId="{AD81E328-067B-4D5D-A057-2F3E56894DFC}" sibTransId="{46FBEFBD-C162-4823-B0DF-1AB7F82A1672}"/>
    <dgm:cxn modelId="{D3DC7345-DCA8-411A-9F2C-40EC87EE8554}" type="presOf" srcId="{D6568253-0361-4FFA-8522-6D0E93EA02F0}" destId="{93E439EA-AB51-4934-AEB7-42D3664C6F91}" srcOrd="0" destOrd="0" presId="urn:microsoft.com/office/officeart/2005/8/layout/list1"/>
    <dgm:cxn modelId="{F18E73AB-B663-4AC4-BB00-FA62C75855BC}" srcId="{D5278542-B2AD-4123-8D52-A58FC651B601}" destId="{1E31E522-6B1A-41DF-A673-93DEFD4A64F2}" srcOrd="0" destOrd="0" parTransId="{1CAC2899-A060-4F5B-A157-F47A69F8B267}" sibTransId="{7F31B4C7-03D2-4E4B-9885-6CBBAED74D87}"/>
    <dgm:cxn modelId="{A7F2B352-960A-4980-8974-91BF1CB26E52}" type="presOf" srcId="{D5278542-B2AD-4123-8D52-A58FC651B601}" destId="{C7A210AB-B0FC-4F44-B9FE-9F7D808C29F8}" srcOrd="1" destOrd="0" presId="urn:microsoft.com/office/officeart/2005/8/layout/list1"/>
    <dgm:cxn modelId="{6CDB9197-963D-46AB-9A7E-C03CEFE90A93}" type="presParOf" srcId="{97E19FBC-8B96-4238-B77F-89BD64E9C8EB}" destId="{5862DBDF-976C-4D4E-9C99-62D60866D820}" srcOrd="0" destOrd="0" presId="urn:microsoft.com/office/officeart/2005/8/layout/list1"/>
    <dgm:cxn modelId="{9C6E6EB8-0613-4BEB-AE58-ADE17332DB04}" type="presParOf" srcId="{5862DBDF-976C-4D4E-9C99-62D60866D820}" destId="{9F358250-A12D-468A-997D-A4E9CFDEB227}" srcOrd="0" destOrd="0" presId="urn:microsoft.com/office/officeart/2005/8/layout/list1"/>
    <dgm:cxn modelId="{83BFFD8F-AE0C-4A12-AF34-6D53B64D9671}" type="presParOf" srcId="{5862DBDF-976C-4D4E-9C99-62D60866D820}" destId="{C7A210AB-B0FC-4F44-B9FE-9F7D808C29F8}" srcOrd="1" destOrd="0" presId="urn:microsoft.com/office/officeart/2005/8/layout/list1"/>
    <dgm:cxn modelId="{EC37F6C4-A2CB-43C0-AF7B-28B131D76825}" type="presParOf" srcId="{97E19FBC-8B96-4238-B77F-89BD64E9C8EB}" destId="{3FBA5D32-0FE1-45BA-95E2-F4E52B31D8FE}" srcOrd="1" destOrd="0" presId="urn:microsoft.com/office/officeart/2005/8/layout/list1"/>
    <dgm:cxn modelId="{1B47FE89-285F-4E32-8CDA-09D1FF7E120D}" type="presParOf" srcId="{97E19FBC-8B96-4238-B77F-89BD64E9C8EB}" destId="{C4E0307C-5F11-4F14-8ADE-46E183CF2FD9}" srcOrd="2" destOrd="0" presId="urn:microsoft.com/office/officeart/2005/8/layout/list1"/>
    <dgm:cxn modelId="{F2FAD2FF-969E-4C0D-9BB9-565BB11886D4}" type="presParOf" srcId="{97E19FBC-8B96-4238-B77F-89BD64E9C8EB}" destId="{7F8425C8-B211-4861-B414-587BA8C44C0C}" srcOrd="3" destOrd="0" presId="urn:microsoft.com/office/officeart/2005/8/layout/list1"/>
    <dgm:cxn modelId="{E8B4CCE1-72E1-4631-86D1-1772A0BE1EEA}" type="presParOf" srcId="{97E19FBC-8B96-4238-B77F-89BD64E9C8EB}" destId="{EF1D54F0-BDF6-4823-9D38-DD37D2DC0159}" srcOrd="4" destOrd="0" presId="urn:microsoft.com/office/officeart/2005/8/layout/list1"/>
    <dgm:cxn modelId="{A1F9EF76-B4FA-4FE8-82A6-768BF89775ED}" type="presParOf" srcId="{EF1D54F0-BDF6-4823-9D38-DD37D2DC0159}" destId="{147399F9-CD37-4B69-A30F-8529EB4DAC14}" srcOrd="0" destOrd="0" presId="urn:microsoft.com/office/officeart/2005/8/layout/list1"/>
    <dgm:cxn modelId="{9F20B995-AE76-4140-A429-7A4859D2F9B6}" type="presParOf" srcId="{EF1D54F0-BDF6-4823-9D38-DD37D2DC0159}" destId="{B35CBA7B-C7BC-4249-A87E-25B1F5B3E1E9}" srcOrd="1" destOrd="0" presId="urn:microsoft.com/office/officeart/2005/8/layout/list1"/>
    <dgm:cxn modelId="{F4F2E0EE-6B89-480A-B36C-3147D93DC061}" type="presParOf" srcId="{97E19FBC-8B96-4238-B77F-89BD64E9C8EB}" destId="{47737E14-C473-4F05-88A3-C3EF03E07D65}" srcOrd="5" destOrd="0" presId="urn:microsoft.com/office/officeart/2005/8/layout/list1"/>
    <dgm:cxn modelId="{3745949F-DBDA-42C0-9CB5-FD908E509D2B}" type="presParOf" srcId="{97E19FBC-8B96-4238-B77F-89BD64E9C8EB}" destId="{D89255BA-00DB-4EA6-8636-67CE5B375C2D}" srcOrd="6" destOrd="0" presId="urn:microsoft.com/office/officeart/2005/8/layout/list1"/>
    <dgm:cxn modelId="{1237BC95-28E4-405B-B054-B7056C2EC1A4}" type="presParOf" srcId="{97E19FBC-8B96-4238-B77F-89BD64E9C8EB}" destId="{BE7E4DE6-A758-47C9-B744-BCD9920035F2}" srcOrd="7" destOrd="0" presId="urn:microsoft.com/office/officeart/2005/8/layout/list1"/>
    <dgm:cxn modelId="{B561CBFA-9505-4C22-B6D5-2DFD47732225}" type="presParOf" srcId="{97E19FBC-8B96-4238-B77F-89BD64E9C8EB}" destId="{B56095DF-0C6E-4E22-81E9-2A236594B48C}" srcOrd="8" destOrd="0" presId="urn:microsoft.com/office/officeart/2005/8/layout/list1"/>
    <dgm:cxn modelId="{AF50BA7C-53C0-4D6C-BC29-63F35D466401}" type="presParOf" srcId="{B56095DF-0C6E-4E22-81E9-2A236594B48C}" destId="{9242DF67-C522-47A6-A608-76544BF42A2C}" srcOrd="0" destOrd="0" presId="urn:microsoft.com/office/officeart/2005/8/layout/list1"/>
    <dgm:cxn modelId="{6B4EFFB2-6431-4CA5-98D6-14EF572A1037}" type="presParOf" srcId="{B56095DF-0C6E-4E22-81E9-2A236594B48C}" destId="{35879097-650E-4853-8A4A-1E3468E8945E}" srcOrd="1" destOrd="0" presId="urn:microsoft.com/office/officeart/2005/8/layout/list1"/>
    <dgm:cxn modelId="{032849AC-8D16-4F59-A95F-DE24ADE9AAB3}" type="presParOf" srcId="{97E19FBC-8B96-4238-B77F-89BD64E9C8EB}" destId="{DAA634C0-22B1-49A0-B65F-BFACAA54F188}" srcOrd="9" destOrd="0" presId="urn:microsoft.com/office/officeart/2005/8/layout/list1"/>
    <dgm:cxn modelId="{CCA9F5BF-C071-4C15-BD23-41599B554092}" type="presParOf" srcId="{97E19FBC-8B96-4238-B77F-89BD64E9C8EB}" destId="{93E439EA-AB51-4934-AEB7-42D3664C6F91}"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1E1B917-BA1C-2748-8D17-302BBEE36860}" type="doc">
      <dgm:prSet loTypeId="urn:microsoft.com/office/officeart/2005/8/layout/lProcess3" loCatId="" qsTypeId="urn:microsoft.com/office/officeart/2005/8/quickstyle/simple1" qsCatId="simple" csTypeId="urn:microsoft.com/office/officeart/2005/8/colors/accent1_2" csCatId="accent1" phldr="1"/>
      <dgm:spPr/>
      <dgm:t>
        <a:bodyPr/>
        <a:lstStyle/>
        <a:p>
          <a:endParaRPr lang="en-US"/>
        </a:p>
      </dgm:t>
    </dgm:pt>
    <dgm:pt modelId="{D990B1F5-64B5-8742-955A-8FCF3EF824FE}">
      <dgm:prSet phldrT="[Text]"/>
      <dgm:spPr/>
      <dgm:t>
        <a:bodyPr/>
        <a:lstStyle/>
        <a:p>
          <a:r>
            <a:rPr lang="en-US" dirty="0"/>
            <a:t>November</a:t>
          </a:r>
        </a:p>
      </dgm:t>
    </dgm:pt>
    <dgm:pt modelId="{451B9AE0-3B07-0849-B8A4-6FDD89A6FA37}" type="parTrans" cxnId="{8184FCF7-5F51-1A47-8059-B59F5F569556}">
      <dgm:prSet/>
      <dgm:spPr/>
      <dgm:t>
        <a:bodyPr/>
        <a:lstStyle/>
        <a:p>
          <a:endParaRPr lang="en-US"/>
        </a:p>
      </dgm:t>
    </dgm:pt>
    <dgm:pt modelId="{835498E6-365E-184E-9608-E9E34E012C7E}" type="sibTrans" cxnId="{8184FCF7-5F51-1A47-8059-B59F5F569556}">
      <dgm:prSet/>
      <dgm:spPr/>
      <dgm:t>
        <a:bodyPr/>
        <a:lstStyle/>
        <a:p>
          <a:endParaRPr lang="en-US"/>
        </a:p>
      </dgm:t>
    </dgm:pt>
    <dgm:pt modelId="{CAC45D2B-28C6-0D46-8564-B5C9DBAEF8C8}">
      <dgm:prSet phldrT="[Text]"/>
      <dgm:spPr>
        <a:solidFill>
          <a:srgbClr val="ECC0EF">
            <a:alpha val="90000"/>
          </a:srgbClr>
        </a:solidFill>
      </dgm:spPr>
      <dgm:t>
        <a:bodyPr/>
        <a:lstStyle/>
        <a:p>
          <a:pPr>
            <a:spcAft>
              <a:spcPts val="0"/>
            </a:spcAft>
          </a:pPr>
          <a:r>
            <a:rPr lang="en-US" dirty="0"/>
            <a:t>Official </a:t>
          </a:r>
        </a:p>
        <a:p>
          <a:pPr>
            <a:spcAft>
              <a:spcPts val="0"/>
            </a:spcAft>
          </a:pPr>
          <a:r>
            <a:rPr lang="en-US" dirty="0"/>
            <a:t>Kick-off</a:t>
          </a:r>
          <a:r>
            <a:rPr lang="en-US" dirty="0" smtClean="0"/>
            <a:t>!</a:t>
          </a:r>
        </a:p>
        <a:p>
          <a:pPr>
            <a:spcAft>
              <a:spcPts val="0"/>
            </a:spcAft>
          </a:pPr>
          <a:r>
            <a:rPr lang="en-US" dirty="0" smtClean="0"/>
            <a:t>December 14</a:t>
          </a:r>
          <a:r>
            <a:rPr lang="en-US" baseline="30000" dirty="0" smtClean="0"/>
            <a:t>th</a:t>
          </a:r>
          <a:r>
            <a:rPr lang="en-US" dirty="0" smtClean="0"/>
            <a:t> </a:t>
          </a:r>
          <a:endParaRPr lang="en-US" dirty="0"/>
        </a:p>
      </dgm:t>
    </dgm:pt>
    <dgm:pt modelId="{491F5A2C-7D68-3E42-B86F-3486CF030338}" type="parTrans" cxnId="{26F55836-0019-D841-B7C7-2B0405A5E93D}">
      <dgm:prSet/>
      <dgm:spPr/>
      <dgm:t>
        <a:bodyPr/>
        <a:lstStyle/>
        <a:p>
          <a:endParaRPr lang="en-US"/>
        </a:p>
      </dgm:t>
    </dgm:pt>
    <dgm:pt modelId="{58CA6F78-BD25-1E41-BE30-927BCADF22E7}" type="sibTrans" cxnId="{26F55836-0019-D841-B7C7-2B0405A5E93D}">
      <dgm:prSet/>
      <dgm:spPr/>
      <dgm:t>
        <a:bodyPr/>
        <a:lstStyle/>
        <a:p>
          <a:endParaRPr lang="en-US"/>
        </a:p>
      </dgm:t>
    </dgm:pt>
    <dgm:pt modelId="{2DEF03BC-153F-4D47-94E5-DADA7D8D3360}">
      <dgm:prSet phldrT="[Text]"/>
      <dgm:spPr/>
      <dgm:t>
        <a:bodyPr/>
        <a:lstStyle/>
        <a:p>
          <a:r>
            <a:rPr lang="en-US" dirty="0"/>
            <a:t>Team Webinars start</a:t>
          </a:r>
        </a:p>
      </dgm:t>
    </dgm:pt>
    <dgm:pt modelId="{B985ECFB-7528-9242-B1AB-8A69A8F21016}" type="parTrans" cxnId="{CF446950-F27F-AF42-AD22-B4E4A73269E9}">
      <dgm:prSet/>
      <dgm:spPr/>
      <dgm:t>
        <a:bodyPr/>
        <a:lstStyle/>
        <a:p>
          <a:endParaRPr lang="en-US"/>
        </a:p>
      </dgm:t>
    </dgm:pt>
    <dgm:pt modelId="{2BD14E87-91AE-1C41-8A44-ADFF54933BAB}" type="sibTrans" cxnId="{CF446950-F27F-AF42-AD22-B4E4A73269E9}">
      <dgm:prSet/>
      <dgm:spPr/>
      <dgm:t>
        <a:bodyPr/>
        <a:lstStyle/>
        <a:p>
          <a:endParaRPr lang="en-US"/>
        </a:p>
      </dgm:t>
    </dgm:pt>
    <dgm:pt modelId="{99784D8D-55ED-2141-BB21-3F19FD41BB72}">
      <dgm:prSet phldrT="[Text]"/>
      <dgm:spPr/>
      <dgm:t>
        <a:bodyPr/>
        <a:lstStyle/>
        <a:p>
          <a:r>
            <a:rPr lang="en-US" dirty="0"/>
            <a:t>January </a:t>
          </a:r>
        </a:p>
      </dgm:t>
    </dgm:pt>
    <dgm:pt modelId="{69A66399-0510-BD4F-8835-BC28AF57BB75}" type="parTrans" cxnId="{5AC15D0F-55E4-3947-B58B-6DB91151670D}">
      <dgm:prSet/>
      <dgm:spPr/>
      <dgm:t>
        <a:bodyPr/>
        <a:lstStyle/>
        <a:p>
          <a:endParaRPr lang="en-US"/>
        </a:p>
      </dgm:t>
    </dgm:pt>
    <dgm:pt modelId="{61F9F3C2-FFCE-BE41-BE0A-F8B85DEEF39A}" type="sibTrans" cxnId="{5AC15D0F-55E4-3947-B58B-6DB91151670D}">
      <dgm:prSet/>
      <dgm:spPr/>
      <dgm:t>
        <a:bodyPr/>
        <a:lstStyle/>
        <a:p>
          <a:endParaRPr lang="en-US"/>
        </a:p>
      </dgm:t>
    </dgm:pt>
    <dgm:pt modelId="{DB3F0939-0FEE-CF42-A3ED-B7DE27716610}">
      <dgm:prSet phldrT="[Text]"/>
      <dgm:spPr/>
      <dgm:t>
        <a:bodyPr/>
        <a:lstStyle/>
        <a:p>
          <a:r>
            <a:rPr lang="en-US" dirty="0"/>
            <a:t>Baseline Data Reporting due</a:t>
          </a:r>
        </a:p>
      </dgm:t>
    </dgm:pt>
    <dgm:pt modelId="{8DFA160A-E025-7047-B2A2-7A0A3018F566}" type="parTrans" cxnId="{E65984F3-13F8-4548-9D24-1C8A9280FC9F}">
      <dgm:prSet/>
      <dgm:spPr/>
      <dgm:t>
        <a:bodyPr/>
        <a:lstStyle/>
        <a:p>
          <a:endParaRPr lang="en-US"/>
        </a:p>
      </dgm:t>
    </dgm:pt>
    <dgm:pt modelId="{2885F28A-494A-F544-BA65-A5CAA412FC32}" type="sibTrans" cxnId="{E65984F3-13F8-4548-9D24-1C8A9280FC9F}">
      <dgm:prSet/>
      <dgm:spPr/>
      <dgm:t>
        <a:bodyPr/>
        <a:lstStyle/>
        <a:p>
          <a:endParaRPr lang="en-US"/>
        </a:p>
      </dgm:t>
    </dgm:pt>
    <dgm:pt modelId="{F35FC145-176F-4A4A-9974-EF0E834D2373}">
      <dgm:prSet phldrT="[Text]"/>
      <dgm:spPr/>
      <dgm:t>
        <a:bodyPr/>
        <a:lstStyle/>
        <a:p>
          <a:r>
            <a:rPr lang="en-US" dirty="0"/>
            <a:t>Labor Culture Survey</a:t>
          </a:r>
        </a:p>
        <a:p>
          <a:r>
            <a:rPr lang="en-US" dirty="0"/>
            <a:t>Launch</a:t>
          </a:r>
        </a:p>
      </dgm:t>
    </dgm:pt>
    <dgm:pt modelId="{A0400E12-B9D9-694B-B90D-92FB9CB05604}" type="parTrans" cxnId="{4D7C070A-5954-6349-B984-5A7160E61BB8}">
      <dgm:prSet/>
      <dgm:spPr/>
      <dgm:t>
        <a:bodyPr/>
        <a:lstStyle/>
        <a:p>
          <a:endParaRPr lang="en-US"/>
        </a:p>
      </dgm:t>
    </dgm:pt>
    <dgm:pt modelId="{376FEF46-A605-AA4F-A0AC-0C02E7B5EBF1}" type="sibTrans" cxnId="{4D7C070A-5954-6349-B984-5A7160E61BB8}">
      <dgm:prSet/>
      <dgm:spPr/>
      <dgm:t>
        <a:bodyPr/>
        <a:lstStyle/>
        <a:p>
          <a:endParaRPr lang="en-US"/>
        </a:p>
      </dgm:t>
    </dgm:pt>
    <dgm:pt modelId="{74FD346F-32BA-8F43-913C-A39A848434E7}">
      <dgm:prSet phldrT="[Text]"/>
      <dgm:spPr/>
      <dgm:t>
        <a:bodyPr/>
        <a:lstStyle/>
        <a:p>
          <a:r>
            <a:rPr lang="en-US" dirty="0"/>
            <a:t>December</a:t>
          </a:r>
        </a:p>
      </dgm:t>
    </dgm:pt>
    <dgm:pt modelId="{CA606495-AED2-E74D-B5BF-921BAD91E57D}" type="parTrans" cxnId="{C8F927AD-528E-2E4A-9834-2276C7F6B513}">
      <dgm:prSet/>
      <dgm:spPr/>
      <dgm:t>
        <a:bodyPr/>
        <a:lstStyle/>
        <a:p>
          <a:endParaRPr lang="en-US"/>
        </a:p>
      </dgm:t>
    </dgm:pt>
    <dgm:pt modelId="{27C1F075-C2ED-2E41-9B4C-27D11A8C717C}" type="sibTrans" cxnId="{C8F927AD-528E-2E4A-9834-2276C7F6B513}">
      <dgm:prSet/>
      <dgm:spPr/>
      <dgm:t>
        <a:bodyPr/>
        <a:lstStyle/>
        <a:p>
          <a:endParaRPr lang="en-US"/>
        </a:p>
      </dgm:t>
    </dgm:pt>
    <dgm:pt modelId="{F70D8789-0A8A-4D4D-9AB6-8908026FEE5C}">
      <dgm:prSet phldrT="[Text]"/>
      <dgm:spPr/>
      <dgm:t>
        <a:bodyPr/>
        <a:lstStyle/>
        <a:p>
          <a:r>
            <a:rPr lang="en-US" dirty="0"/>
            <a:t>ILPQC PVB Data Calls </a:t>
          </a:r>
        </a:p>
        <a:p>
          <a:r>
            <a:rPr lang="en-US" b="1" dirty="0"/>
            <a:t>11/5 12:00pm OR 11/19 1:00pm </a:t>
          </a:r>
        </a:p>
      </dgm:t>
    </dgm:pt>
    <dgm:pt modelId="{2DFB240C-A776-CF4C-A12F-004A3DA8F848}" type="parTrans" cxnId="{FB86F895-0790-774B-BE40-92AA2A498586}">
      <dgm:prSet/>
      <dgm:spPr/>
      <dgm:t>
        <a:bodyPr/>
        <a:lstStyle/>
        <a:p>
          <a:endParaRPr lang="en-US"/>
        </a:p>
      </dgm:t>
    </dgm:pt>
    <dgm:pt modelId="{7DEEDACD-47DF-5646-B097-2ADB0F1ED8CB}" type="sibTrans" cxnId="{FB86F895-0790-774B-BE40-92AA2A498586}">
      <dgm:prSet/>
      <dgm:spPr/>
      <dgm:t>
        <a:bodyPr/>
        <a:lstStyle/>
        <a:p>
          <a:endParaRPr lang="en-US"/>
        </a:p>
      </dgm:t>
    </dgm:pt>
    <dgm:pt modelId="{AC23D195-DA18-A243-9E9D-9FCB9169F368}">
      <dgm:prSet phldrT="[Text]"/>
      <dgm:spPr/>
      <dgm:t>
        <a:bodyPr/>
        <a:lstStyle/>
        <a:p>
          <a:r>
            <a:rPr lang="en-US" dirty="0"/>
            <a:t>Baseline Data Reporting Begins</a:t>
          </a:r>
        </a:p>
      </dgm:t>
    </dgm:pt>
    <dgm:pt modelId="{82E6ADE6-B2E5-D04D-835E-414E65A71E8F}" type="parTrans" cxnId="{6735BE12-B997-CD49-8DB7-BCF25C2491CB}">
      <dgm:prSet/>
      <dgm:spPr/>
      <dgm:t>
        <a:bodyPr/>
        <a:lstStyle/>
        <a:p>
          <a:endParaRPr lang="en-US"/>
        </a:p>
      </dgm:t>
    </dgm:pt>
    <dgm:pt modelId="{915048A6-3590-D547-8AA7-CD9BD22B3B38}" type="sibTrans" cxnId="{6735BE12-B997-CD49-8DB7-BCF25C2491CB}">
      <dgm:prSet/>
      <dgm:spPr/>
      <dgm:t>
        <a:bodyPr/>
        <a:lstStyle/>
        <a:p>
          <a:endParaRPr lang="en-US"/>
        </a:p>
      </dgm:t>
    </dgm:pt>
    <dgm:pt modelId="{2FE7E391-3CD6-F34F-867B-D23682CC36F5}">
      <dgm:prSet/>
      <dgm:spPr/>
      <dgm:t>
        <a:bodyPr/>
        <a:lstStyle/>
        <a:p>
          <a:r>
            <a:rPr lang="en-US" dirty="0"/>
            <a:t>QI Leader Support Call</a:t>
          </a:r>
        </a:p>
        <a:p>
          <a:r>
            <a:rPr lang="en-US" b="1" dirty="0"/>
            <a:t>11/13 12:00pm </a:t>
          </a:r>
        </a:p>
      </dgm:t>
    </dgm:pt>
    <dgm:pt modelId="{39396541-2B6D-0843-80B7-B464DC326900}" type="parTrans" cxnId="{34AFF504-D6B5-BD47-933D-5DD51A5B9A37}">
      <dgm:prSet/>
      <dgm:spPr/>
      <dgm:t>
        <a:bodyPr/>
        <a:lstStyle/>
        <a:p>
          <a:endParaRPr lang="en-US"/>
        </a:p>
      </dgm:t>
    </dgm:pt>
    <dgm:pt modelId="{17422A36-F7EC-D647-926F-D5A039E964C3}" type="sibTrans" cxnId="{34AFF504-D6B5-BD47-933D-5DD51A5B9A37}">
      <dgm:prSet/>
      <dgm:spPr/>
      <dgm:t>
        <a:bodyPr/>
        <a:lstStyle/>
        <a:p>
          <a:endParaRPr lang="en-US"/>
        </a:p>
      </dgm:t>
    </dgm:pt>
    <dgm:pt modelId="{E2AB2705-140D-7948-B364-68FF1D75E9EA}">
      <dgm:prSet/>
      <dgm:spPr/>
      <dgm:t>
        <a:bodyPr/>
        <a:lstStyle/>
        <a:p>
          <a:r>
            <a:rPr lang="en-US"/>
            <a:t>Monthly Data Reporting Begins</a:t>
          </a:r>
          <a:endParaRPr lang="en-US" dirty="0"/>
        </a:p>
      </dgm:t>
    </dgm:pt>
    <dgm:pt modelId="{F6F2CD3F-5C80-8041-A2BD-B4BE7AEB1673}" type="parTrans" cxnId="{641E4F0A-1829-EE4D-A5A0-DB31D20B9543}">
      <dgm:prSet/>
      <dgm:spPr/>
      <dgm:t>
        <a:bodyPr/>
        <a:lstStyle/>
        <a:p>
          <a:endParaRPr lang="en-US"/>
        </a:p>
      </dgm:t>
    </dgm:pt>
    <dgm:pt modelId="{44DDDA52-F155-AF47-BD55-0466BA281BFF}" type="sibTrans" cxnId="{641E4F0A-1829-EE4D-A5A0-DB31D20B9543}">
      <dgm:prSet/>
      <dgm:spPr/>
      <dgm:t>
        <a:bodyPr/>
        <a:lstStyle/>
        <a:p>
          <a:endParaRPr lang="en-US"/>
        </a:p>
      </dgm:t>
    </dgm:pt>
    <dgm:pt modelId="{193781E8-2541-464B-BA63-3DF6A87A8547}" type="pres">
      <dgm:prSet presAssocID="{81E1B917-BA1C-2748-8D17-302BBEE36860}" presName="Name0" presStyleCnt="0">
        <dgm:presLayoutVars>
          <dgm:chPref val="3"/>
          <dgm:dir/>
          <dgm:animLvl val="lvl"/>
          <dgm:resizeHandles/>
        </dgm:presLayoutVars>
      </dgm:prSet>
      <dgm:spPr/>
      <dgm:t>
        <a:bodyPr/>
        <a:lstStyle/>
        <a:p>
          <a:endParaRPr lang="en-US"/>
        </a:p>
      </dgm:t>
    </dgm:pt>
    <dgm:pt modelId="{592E2DC0-AD1A-DB40-9D6D-963B504258C1}" type="pres">
      <dgm:prSet presAssocID="{D990B1F5-64B5-8742-955A-8FCF3EF824FE}" presName="horFlow" presStyleCnt="0"/>
      <dgm:spPr/>
    </dgm:pt>
    <dgm:pt modelId="{B053F537-5452-AD43-B4DE-294293FACB48}" type="pres">
      <dgm:prSet presAssocID="{D990B1F5-64B5-8742-955A-8FCF3EF824FE}" presName="bigChev" presStyleLbl="node1" presStyleIdx="0" presStyleCnt="3"/>
      <dgm:spPr/>
      <dgm:t>
        <a:bodyPr/>
        <a:lstStyle/>
        <a:p>
          <a:endParaRPr lang="en-US"/>
        </a:p>
      </dgm:t>
    </dgm:pt>
    <dgm:pt modelId="{4584949E-8531-8A45-9E00-1D361BEB9342}" type="pres">
      <dgm:prSet presAssocID="{2DFB240C-A776-CF4C-A12F-004A3DA8F848}" presName="parTrans" presStyleCnt="0"/>
      <dgm:spPr/>
    </dgm:pt>
    <dgm:pt modelId="{78E37D87-8103-0A47-A836-A2575AD874DD}" type="pres">
      <dgm:prSet presAssocID="{F70D8789-0A8A-4D4D-9AB6-8908026FEE5C}" presName="node" presStyleLbl="alignAccFollowNode1" presStyleIdx="0" presStyleCnt="8" custScaleX="189286">
        <dgm:presLayoutVars>
          <dgm:bulletEnabled val="1"/>
        </dgm:presLayoutVars>
      </dgm:prSet>
      <dgm:spPr/>
      <dgm:t>
        <a:bodyPr/>
        <a:lstStyle/>
        <a:p>
          <a:endParaRPr lang="en-US"/>
        </a:p>
      </dgm:t>
    </dgm:pt>
    <dgm:pt modelId="{ADAE4841-D54A-3244-AFE7-A49D29027487}" type="pres">
      <dgm:prSet presAssocID="{7DEEDACD-47DF-5646-B097-2ADB0F1ED8CB}" presName="sibTrans" presStyleCnt="0"/>
      <dgm:spPr/>
    </dgm:pt>
    <dgm:pt modelId="{5A0F5CFE-7F97-7841-9C3E-6A78C1AFA15A}" type="pres">
      <dgm:prSet presAssocID="{2FE7E391-3CD6-F34F-867B-D23682CC36F5}" presName="node" presStyleLbl="alignAccFollowNode1" presStyleIdx="1" presStyleCnt="8">
        <dgm:presLayoutVars>
          <dgm:bulletEnabled val="1"/>
        </dgm:presLayoutVars>
      </dgm:prSet>
      <dgm:spPr/>
      <dgm:t>
        <a:bodyPr/>
        <a:lstStyle/>
        <a:p>
          <a:endParaRPr lang="en-US"/>
        </a:p>
      </dgm:t>
    </dgm:pt>
    <dgm:pt modelId="{8AA4E030-E11D-2942-9A09-53A232584436}" type="pres">
      <dgm:prSet presAssocID="{D990B1F5-64B5-8742-955A-8FCF3EF824FE}" presName="vSp" presStyleCnt="0"/>
      <dgm:spPr/>
    </dgm:pt>
    <dgm:pt modelId="{7DBE79B5-20F0-4344-9E21-FFA402089C7C}" type="pres">
      <dgm:prSet presAssocID="{74FD346F-32BA-8F43-913C-A39A848434E7}" presName="horFlow" presStyleCnt="0"/>
      <dgm:spPr/>
    </dgm:pt>
    <dgm:pt modelId="{F83F2EE7-BD17-E541-91E9-76F70B30CE4C}" type="pres">
      <dgm:prSet presAssocID="{74FD346F-32BA-8F43-913C-A39A848434E7}" presName="bigChev" presStyleLbl="node1" presStyleIdx="1" presStyleCnt="3"/>
      <dgm:spPr/>
      <dgm:t>
        <a:bodyPr/>
        <a:lstStyle/>
        <a:p>
          <a:endParaRPr lang="en-US"/>
        </a:p>
      </dgm:t>
    </dgm:pt>
    <dgm:pt modelId="{11F68659-575F-E545-AFD8-ACA353672696}" type="pres">
      <dgm:prSet presAssocID="{491F5A2C-7D68-3E42-B86F-3486CF030338}" presName="parTrans" presStyleCnt="0"/>
      <dgm:spPr/>
    </dgm:pt>
    <dgm:pt modelId="{201F4D8E-9CE0-904F-B35F-19F6D0AC7A0E}" type="pres">
      <dgm:prSet presAssocID="{CAC45D2B-28C6-0D46-8564-B5C9DBAEF8C8}" presName="node" presStyleLbl="alignAccFollowNode1" presStyleIdx="2" presStyleCnt="8">
        <dgm:presLayoutVars>
          <dgm:bulletEnabled val="1"/>
        </dgm:presLayoutVars>
      </dgm:prSet>
      <dgm:spPr/>
      <dgm:t>
        <a:bodyPr/>
        <a:lstStyle/>
        <a:p>
          <a:endParaRPr lang="en-US"/>
        </a:p>
      </dgm:t>
    </dgm:pt>
    <dgm:pt modelId="{CB21030E-CE51-1746-B53B-5061FB77786F}" type="pres">
      <dgm:prSet presAssocID="{58CA6F78-BD25-1E41-BE30-927BCADF22E7}" presName="sibTrans" presStyleCnt="0"/>
      <dgm:spPr/>
    </dgm:pt>
    <dgm:pt modelId="{7758F468-D759-C244-9645-5A7BD1FFD73E}" type="pres">
      <dgm:prSet presAssocID="{2DEF03BC-153F-4D47-94E5-DADA7D8D3360}" presName="node" presStyleLbl="alignAccFollowNode1" presStyleIdx="3" presStyleCnt="8">
        <dgm:presLayoutVars>
          <dgm:bulletEnabled val="1"/>
        </dgm:presLayoutVars>
      </dgm:prSet>
      <dgm:spPr/>
      <dgm:t>
        <a:bodyPr/>
        <a:lstStyle/>
        <a:p>
          <a:endParaRPr lang="en-US"/>
        </a:p>
      </dgm:t>
    </dgm:pt>
    <dgm:pt modelId="{4F121243-68D9-9B4B-A51A-4FBB27290BF6}" type="pres">
      <dgm:prSet presAssocID="{2BD14E87-91AE-1C41-8A44-ADFF54933BAB}" presName="sibTrans" presStyleCnt="0"/>
      <dgm:spPr/>
    </dgm:pt>
    <dgm:pt modelId="{B148BE01-4B5A-C54D-9A8B-9E00111D3E2E}" type="pres">
      <dgm:prSet presAssocID="{AC23D195-DA18-A243-9E9D-9FCB9169F368}" presName="node" presStyleLbl="alignAccFollowNode1" presStyleIdx="4" presStyleCnt="8">
        <dgm:presLayoutVars>
          <dgm:bulletEnabled val="1"/>
        </dgm:presLayoutVars>
      </dgm:prSet>
      <dgm:spPr/>
      <dgm:t>
        <a:bodyPr/>
        <a:lstStyle/>
        <a:p>
          <a:endParaRPr lang="en-US"/>
        </a:p>
      </dgm:t>
    </dgm:pt>
    <dgm:pt modelId="{A4D92D62-272E-5B46-91A1-1D7DB04CA822}" type="pres">
      <dgm:prSet presAssocID="{74FD346F-32BA-8F43-913C-A39A848434E7}" presName="vSp" presStyleCnt="0"/>
      <dgm:spPr/>
    </dgm:pt>
    <dgm:pt modelId="{0FB887BB-3AF4-ED45-87B7-81D86866C8C7}" type="pres">
      <dgm:prSet presAssocID="{99784D8D-55ED-2141-BB21-3F19FD41BB72}" presName="horFlow" presStyleCnt="0"/>
      <dgm:spPr/>
    </dgm:pt>
    <dgm:pt modelId="{4F579DFE-CB97-9444-BB81-8840D02F3D22}" type="pres">
      <dgm:prSet presAssocID="{99784D8D-55ED-2141-BB21-3F19FD41BB72}" presName="bigChev" presStyleLbl="node1" presStyleIdx="2" presStyleCnt="3"/>
      <dgm:spPr/>
      <dgm:t>
        <a:bodyPr/>
        <a:lstStyle/>
        <a:p>
          <a:endParaRPr lang="en-US"/>
        </a:p>
      </dgm:t>
    </dgm:pt>
    <dgm:pt modelId="{7F88E80D-B435-894C-A2E8-2D66AE08E41C}" type="pres">
      <dgm:prSet presAssocID="{8DFA160A-E025-7047-B2A2-7A0A3018F566}" presName="parTrans" presStyleCnt="0"/>
      <dgm:spPr/>
    </dgm:pt>
    <dgm:pt modelId="{67783787-2C28-E94B-AA7B-B4F0994C8878}" type="pres">
      <dgm:prSet presAssocID="{DB3F0939-0FEE-CF42-A3ED-B7DE27716610}" presName="node" presStyleLbl="alignAccFollowNode1" presStyleIdx="5" presStyleCnt="8">
        <dgm:presLayoutVars>
          <dgm:bulletEnabled val="1"/>
        </dgm:presLayoutVars>
      </dgm:prSet>
      <dgm:spPr/>
      <dgm:t>
        <a:bodyPr/>
        <a:lstStyle/>
        <a:p>
          <a:endParaRPr lang="en-US"/>
        </a:p>
      </dgm:t>
    </dgm:pt>
    <dgm:pt modelId="{D2ACC54F-E20A-5C41-8E1D-76CB36621037}" type="pres">
      <dgm:prSet presAssocID="{2885F28A-494A-F544-BA65-A5CAA412FC32}" presName="sibTrans" presStyleCnt="0"/>
      <dgm:spPr/>
    </dgm:pt>
    <dgm:pt modelId="{38B0BBAB-C260-D545-9028-748C86567B80}" type="pres">
      <dgm:prSet presAssocID="{E2AB2705-140D-7948-B364-68FF1D75E9EA}" presName="node" presStyleLbl="alignAccFollowNode1" presStyleIdx="6" presStyleCnt="8">
        <dgm:presLayoutVars>
          <dgm:bulletEnabled val="1"/>
        </dgm:presLayoutVars>
      </dgm:prSet>
      <dgm:spPr/>
      <dgm:t>
        <a:bodyPr/>
        <a:lstStyle/>
        <a:p>
          <a:endParaRPr lang="en-US"/>
        </a:p>
      </dgm:t>
    </dgm:pt>
    <dgm:pt modelId="{2210F355-F011-DD4E-A288-6DCD93399437}" type="pres">
      <dgm:prSet presAssocID="{44DDDA52-F155-AF47-BD55-0466BA281BFF}" presName="sibTrans" presStyleCnt="0"/>
      <dgm:spPr/>
    </dgm:pt>
    <dgm:pt modelId="{7722594B-7349-1C4D-917B-1C558B45FD29}" type="pres">
      <dgm:prSet presAssocID="{F35FC145-176F-4A4A-9974-EF0E834D2373}" presName="node" presStyleLbl="alignAccFollowNode1" presStyleIdx="7" presStyleCnt="8">
        <dgm:presLayoutVars>
          <dgm:bulletEnabled val="1"/>
        </dgm:presLayoutVars>
      </dgm:prSet>
      <dgm:spPr/>
      <dgm:t>
        <a:bodyPr/>
        <a:lstStyle/>
        <a:p>
          <a:endParaRPr lang="en-US"/>
        </a:p>
      </dgm:t>
    </dgm:pt>
  </dgm:ptLst>
  <dgm:cxnLst>
    <dgm:cxn modelId="{FB86F895-0790-774B-BE40-92AA2A498586}" srcId="{D990B1F5-64B5-8742-955A-8FCF3EF824FE}" destId="{F70D8789-0A8A-4D4D-9AB6-8908026FEE5C}" srcOrd="0" destOrd="0" parTransId="{2DFB240C-A776-CF4C-A12F-004A3DA8F848}" sibTransId="{7DEEDACD-47DF-5646-B097-2ADB0F1ED8CB}"/>
    <dgm:cxn modelId="{E65984F3-13F8-4548-9D24-1C8A9280FC9F}" srcId="{99784D8D-55ED-2141-BB21-3F19FD41BB72}" destId="{DB3F0939-0FEE-CF42-A3ED-B7DE27716610}" srcOrd="0" destOrd="0" parTransId="{8DFA160A-E025-7047-B2A2-7A0A3018F566}" sibTransId="{2885F28A-494A-F544-BA65-A5CAA412FC32}"/>
    <dgm:cxn modelId="{8184FCF7-5F51-1A47-8059-B59F5F569556}" srcId="{81E1B917-BA1C-2748-8D17-302BBEE36860}" destId="{D990B1F5-64B5-8742-955A-8FCF3EF824FE}" srcOrd="0" destOrd="0" parTransId="{451B9AE0-3B07-0849-B8A4-6FDD89A6FA37}" sibTransId="{835498E6-365E-184E-9608-E9E34E012C7E}"/>
    <dgm:cxn modelId="{25E54AA9-9B4F-F246-9FA4-C81E4D043104}" type="presOf" srcId="{81E1B917-BA1C-2748-8D17-302BBEE36860}" destId="{193781E8-2541-464B-BA63-3DF6A87A8547}" srcOrd="0" destOrd="0" presId="urn:microsoft.com/office/officeart/2005/8/layout/lProcess3"/>
    <dgm:cxn modelId="{3E4F2726-6574-2F41-95CA-48354019C3FA}" type="presOf" srcId="{99784D8D-55ED-2141-BB21-3F19FD41BB72}" destId="{4F579DFE-CB97-9444-BB81-8840D02F3D22}" srcOrd="0" destOrd="0" presId="urn:microsoft.com/office/officeart/2005/8/layout/lProcess3"/>
    <dgm:cxn modelId="{5AC15D0F-55E4-3947-B58B-6DB91151670D}" srcId="{81E1B917-BA1C-2748-8D17-302BBEE36860}" destId="{99784D8D-55ED-2141-BB21-3F19FD41BB72}" srcOrd="2" destOrd="0" parTransId="{69A66399-0510-BD4F-8835-BC28AF57BB75}" sibTransId="{61F9F3C2-FFCE-BE41-BE0A-F8B85DEEF39A}"/>
    <dgm:cxn modelId="{2FC53CE2-D253-644A-8214-26FAD7A902D3}" type="presOf" srcId="{2FE7E391-3CD6-F34F-867B-D23682CC36F5}" destId="{5A0F5CFE-7F97-7841-9C3E-6A78C1AFA15A}" srcOrd="0" destOrd="0" presId="urn:microsoft.com/office/officeart/2005/8/layout/lProcess3"/>
    <dgm:cxn modelId="{0CE0D545-1B40-2549-84BA-F46CBEC2405F}" type="presOf" srcId="{AC23D195-DA18-A243-9E9D-9FCB9169F368}" destId="{B148BE01-4B5A-C54D-9A8B-9E00111D3E2E}" srcOrd="0" destOrd="0" presId="urn:microsoft.com/office/officeart/2005/8/layout/lProcess3"/>
    <dgm:cxn modelId="{8F3D90BC-8A6B-2F42-B1FD-71AEA6777C85}" type="presOf" srcId="{CAC45D2B-28C6-0D46-8564-B5C9DBAEF8C8}" destId="{201F4D8E-9CE0-904F-B35F-19F6D0AC7A0E}" srcOrd="0" destOrd="0" presId="urn:microsoft.com/office/officeart/2005/8/layout/lProcess3"/>
    <dgm:cxn modelId="{34AFF504-D6B5-BD47-933D-5DD51A5B9A37}" srcId="{D990B1F5-64B5-8742-955A-8FCF3EF824FE}" destId="{2FE7E391-3CD6-F34F-867B-D23682CC36F5}" srcOrd="1" destOrd="0" parTransId="{39396541-2B6D-0843-80B7-B464DC326900}" sibTransId="{17422A36-F7EC-D647-926F-D5A039E964C3}"/>
    <dgm:cxn modelId="{62ADD357-41A6-8A42-8B23-A2DD07895DDF}" type="presOf" srcId="{E2AB2705-140D-7948-B364-68FF1D75E9EA}" destId="{38B0BBAB-C260-D545-9028-748C86567B80}" srcOrd="0" destOrd="0" presId="urn:microsoft.com/office/officeart/2005/8/layout/lProcess3"/>
    <dgm:cxn modelId="{26F55836-0019-D841-B7C7-2B0405A5E93D}" srcId="{74FD346F-32BA-8F43-913C-A39A848434E7}" destId="{CAC45D2B-28C6-0D46-8564-B5C9DBAEF8C8}" srcOrd="0" destOrd="0" parTransId="{491F5A2C-7D68-3E42-B86F-3486CF030338}" sibTransId="{58CA6F78-BD25-1E41-BE30-927BCADF22E7}"/>
    <dgm:cxn modelId="{4D7C070A-5954-6349-B984-5A7160E61BB8}" srcId="{99784D8D-55ED-2141-BB21-3F19FD41BB72}" destId="{F35FC145-176F-4A4A-9974-EF0E834D2373}" srcOrd="2" destOrd="0" parTransId="{A0400E12-B9D9-694B-B90D-92FB9CB05604}" sibTransId="{376FEF46-A605-AA4F-A0AC-0C02E7B5EBF1}"/>
    <dgm:cxn modelId="{34A1DA57-5225-8243-A594-D1F399E69297}" type="presOf" srcId="{74FD346F-32BA-8F43-913C-A39A848434E7}" destId="{F83F2EE7-BD17-E541-91E9-76F70B30CE4C}" srcOrd="0" destOrd="0" presId="urn:microsoft.com/office/officeart/2005/8/layout/lProcess3"/>
    <dgm:cxn modelId="{66BFF4A9-BB31-A14E-9FF9-80C9CFA187A3}" type="presOf" srcId="{2DEF03BC-153F-4D47-94E5-DADA7D8D3360}" destId="{7758F468-D759-C244-9645-5A7BD1FFD73E}" srcOrd="0" destOrd="0" presId="urn:microsoft.com/office/officeart/2005/8/layout/lProcess3"/>
    <dgm:cxn modelId="{2A3E2365-F5EE-E449-A1D6-13FC25CD7ABF}" type="presOf" srcId="{F70D8789-0A8A-4D4D-9AB6-8908026FEE5C}" destId="{78E37D87-8103-0A47-A836-A2575AD874DD}" srcOrd="0" destOrd="0" presId="urn:microsoft.com/office/officeart/2005/8/layout/lProcess3"/>
    <dgm:cxn modelId="{CF446950-F27F-AF42-AD22-B4E4A73269E9}" srcId="{74FD346F-32BA-8F43-913C-A39A848434E7}" destId="{2DEF03BC-153F-4D47-94E5-DADA7D8D3360}" srcOrd="1" destOrd="0" parTransId="{B985ECFB-7528-9242-B1AB-8A69A8F21016}" sibTransId="{2BD14E87-91AE-1C41-8A44-ADFF54933BAB}"/>
    <dgm:cxn modelId="{6735BE12-B997-CD49-8DB7-BCF25C2491CB}" srcId="{74FD346F-32BA-8F43-913C-A39A848434E7}" destId="{AC23D195-DA18-A243-9E9D-9FCB9169F368}" srcOrd="2" destOrd="0" parTransId="{82E6ADE6-B2E5-D04D-835E-414E65A71E8F}" sibTransId="{915048A6-3590-D547-8AA7-CD9BD22B3B38}"/>
    <dgm:cxn modelId="{F3086D84-32EE-D446-829C-31CA459D8F7D}" type="presOf" srcId="{F35FC145-176F-4A4A-9974-EF0E834D2373}" destId="{7722594B-7349-1C4D-917B-1C558B45FD29}" srcOrd="0" destOrd="0" presId="urn:microsoft.com/office/officeart/2005/8/layout/lProcess3"/>
    <dgm:cxn modelId="{24090E21-3C62-1F40-8024-5F21E8B23FF5}" type="presOf" srcId="{DB3F0939-0FEE-CF42-A3ED-B7DE27716610}" destId="{67783787-2C28-E94B-AA7B-B4F0994C8878}" srcOrd="0" destOrd="0" presId="urn:microsoft.com/office/officeart/2005/8/layout/lProcess3"/>
    <dgm:cxn modelId="{641E4F0A-1829-EE4D-A5A0-DB31D20B9543}" srcId="{99784D8D-55ED-2141-BB21-3F19FD41BB72}" destId="{E2AB2705-140D-7948-B364-68FF1D75E9EA}" srcOrd="1" destOrd="0" parTransId="{F6F2CD3F-5C80-8041-A2BD-B4BE7AEB1673}" sibTransId="{44DDDA52-F155-AF47-BD55-0466BA281BFF}"/>
    <dgm:cxn modelId="{C8F927AD-528E-2E4A-9834-2276C7F6B513}" srcId="{81E1B917-BA1C-2748-8D17-302BBEE36860}" destId="{74FD346F-32BA-8F43-913C-A39A848434E7}" srcOrd="1" destOrd="0" parTransId="{CA606495-AED2-E74D-B5BF-921BAD91E57D}" sibTransId="{27C1F075-C2ED-2E41-9B4C-27D11A8C717C}"/>
    <dgm:cxn modelId="{6B935CBB-72AA-B74C-A9D0-8FC8884C4C84}" type="presOf" srcId="{D990B1F5-64B5-8742-955A-8FCF3EF824FE}" destId="{B053F537-5452-AD43-B4DE-294293FACB48}" srcOrd="0" destOrd="0" presId="urn:microsoft.com/office/officeart/2005/8/layout/lProcess3"/>
    <dgm:cxn modelId="{C4021F7B-E945-A849-8FDB-4B142D149DCE}" type="presParOf" srcId="{193781E8-2541-464B-BA63-3DF6A87A8547}" destId="{592E2DC0-AD1A-DB40-9D6D-963B504258C1}" srcOrd="0" destOrd="0" presId="urn:microsoft.com/office/officeart/2005/8/layout/lProcess3"/>
    <dgm:cxn modelId="{9591EAB5-7EB9-C74E-AB99-C62297BE4E70}" type="presParOf" srcId="{592E2DC0-AD1A-DB40-9D6D-963B504258C1}" destId="{B053F537-5452-AD43-B4DE-294293FACB48}" srcOrd="0" destOrd="0" presId="urn:microsoft.com/office/officeart/2005/8/layout/lProcess3"/>
    <dgm:cxn modelId="{C4DD1A40-3302-8843-8BEF-1F4767A73035}" type="presParOf" srcId="{592E2DC0-AD1A-DB40-9D6D-963B504258C1}" destId="{4584949E-8531-8A45-9E00-1D361BEB9342}" srcOrd="1" destOrd="0" presId="urn:microsoft.com/office/officeart/2005/8/layout/lProcess3"/>
    <dgm:cxn modelId="{B1292BCA-5574-744A-B2B0-568BCF0095D9}" type="presParOf" srcId="{592E2DC0-AD1A-DB40-9D6D-963B504258C1}" destId="{78E37D87-8103-0A47-A836-A2575AD874DD}" srcOrd="2" destOrd="0" presId="urn:microsoft.com/office/officeart/2005/8/layout/lProcess3"/>
    <dgm:cxn modelId="{8EA1BEA7-9FB6-DD46-B512-A2FC2671E60C}" type="presParOf" srcId="{592E2DC0-AD1A-DB40-9D6D-963B504258C1}" destId="{ADAE4841-D54A-3244-AFE7-A49D29027487}" srcOrd="3" destOrd="0" presId="urn:microsoft.com/office/officeart/2005/8/layout/lProcess3"/>
    <dgm:cxn modelId="{48A7B24F-993F-AF43-ADD0-286289714516}" type="presParOf" srcId="{592E2DC0-AD1A-DB40-9D6D-963B504258C1}" destId="{5A0F5CFE-7F97-7841-9C3E-6A78C1AFA15A}" srcOrd="4" destOrd="0" presId="urn:microsoft.com/office/officeart/2005/8/layout/lProcess3"/>
    <dgm:cxn modelId="{B07733FE-FA6C-3143-9F54-5CBD2B39EBED}" type="presParOf" srcId="{193781E8-2541-464B-BA63-3DF6A87A8547}" destId="{8AA4E030-E11D-2942-9A09-53A232584436}" srcOrd="1" destOrd="0" presId="urn:microsoft.com/office/officeart/2005/8/layout/lProcess3"/>
    <dgm:cxn modelId="{4A04ACC5-A751-0B48-A3DE-67A3246F1A05}" type="presParOf" srcId="{193781E8-2541-464B-BA63-3DF6A87A8547}" destId="{7DBE79B5-20F0-4344-9E21-FFA402089C7C}" srcOrd="2" destOrd="0" presId="urn:microsoft.com/office/officeart/2005/8/layout/lProcess3"/>
    <dgm:cxn modelId="{768F4A9F-2F22-8F4F-A566-E531779DDABA}" type="presParOf" srcId="{7DBE79B5-20F0-4344-9E21-FFA402089C7C}" destId="{F83F2EE7-BD17-E541-91E9-76F70B30CE4C}" srcOrd="0" destOrd="0" presId="urn:microsoft.com/office/officeart/2005/8/layout/lProcess3"/>
    <dgm:cxn modelId="{0A7DDBA7-A6AB-394E-8838-6F038F52BCD6}" type="presParOf" srcId="{7DBE79B5-20F0-4344-9E21-FFA402089C7C}" destId="{11F68659-575F-E545-AFD8-ACA353672696}" srcOrd="1" destOrd="0" presId="urn:microsoft.com/office/officeart/2005/8/layout/lProcess3"/>
    <dgm:cxn modelId="{16D2EB3C-6BFE-BE42-896D-D0D30E5F9EA4}" type="presParOf" srcId="{7DBE79B5-20F0-4344-9E21-FFA402089C7C}" destId="{201F4D8E-9CE0-904F-B35F-19F6D0AC7A0E}" srcOrd="2" destOrd="0" presId="urn:microsoft.com/office/officeart/2005/8/layout/lProcess3"/>
    <dgm:cxn modelId="{8955974B-C28B-B244-AEC8-4AFE51CBBC2C}" type="presParOf" srcId="{7DBE79B5-20F0-4344-9E21-FFA402089C7C}" destId="{CB21030E-CE51-1746-B53B-5061FB77786F}" srcOrd="3" destOrd="0" presId="urn:microsoft.com/office/officeart/2005/8/layout/lProcess3"/>
    <dgm:cxn modelId="{50BB37C8-9E17-0E40-8C12-DE318D1A0D1C}" type="presParOf" srcId="{7DBE79B5-20F0-4344-9E21-FFA402089C7C}" destId="{7758F468-D759-C244-9645-5A7BD1FFD73E}" srcOrd="4" destOrd="0" presId="urn:microsoft.com/office/officeart/2005/8/layout/lProcess3"/>
    <dgm:cxn modelId="{CDED0A45-6886-0343-9B86-BE7D7D39B164}" type="presParOf" srcId="{7DBE79B5-20F0-4344-9E21-FFA402089C7C}" destId="{4F121243-68D9-9B4B-A51A-4FBB27290BF6}" srcOrd="5" destOrd="0" presId="urn:microsoft.com/office/officeart/2005/8/layout/lProcess3"/>
    <dgm:cxn modelId="{DF7433DE-B3C1-524E-8879-1B187020BABF}" type="presParOf" srcId="{7DBE79B5-20F0-4344-9E21-FFA402089C7C}" destId="{B148BE01-4B5A-C54D-9A8B-9E00111D3E2E}" srcOrd="6" destOrd="0" presId="urn:microsoft.com/office/officeart/2005/8/layout/lProcess3"/>
    <dgm:cxn modelId="{66164533-627D-3449-A2C9-857E8FD595A9}" type="presParOf" srcId="{193781E8-2541-464B-BA63-3DF6A87A8547}" destId="{A4D92D62-272E-5B46-91A1-1D7DB04CA822}" srcOrd="3" destOrd="0" presId="urn:microsoft.com/office/officeart/2005/8/layout/lProcess3"/>
    <dgm:cxn modelId="{F15B31EC-9C2D-5B48-B187-50F02CD66B7B}" type="presParOf" srcId="{193781E8-2541-464B-BA63-3DF6A87A8547}" destId="{0FB887BB-3AF4-ED45-87B7-81D86866C8C7}" srcOrd="4" destOrd="0" presId="urn:microsoft.com/office/officeart/2005/8/layout/lProcess3"/>
    <dgm:cxn modelId="{91214ACE-6B96-CC40-B39A-4A35B42C4480}" type="presParOf" srcId="{0FB887BB-3AF4-ED45-87B7-81D86866C8C7}" destId="{4F579DFE-CB97-9444-BB81-8840D02F3D22}" srcOrd="0" destOrd="0" presId="urn:microsoft.com/office/officeart/2005/8/layout/lProcess3"/>
    <dgm:cxn modelId="{C7DB9149-0E4A-A74E-B726-042EA8410C61}" type="presParOf" srcId="{0FB887BB-3AF4-ED45-87B7-81D86866C8C7}" destId="{7F88E80D-B435-894C-A2E8-2D66AE08E41C}" srcOrd="1" destOrd="0" presId="urn:microsoft.com/office/officeart/2005/8/layout/lProcess3"/>
    <dgm:cxn modelId="{A917B1C8-E2D5-6D4E-8207-7548900CBDD9}" type="presParOf" srcId="{0FB887BB-3AF4-ED45-87B7-81D86866C8C7}" destId="{67783787-2C28-E94B-AA7B-B4F0994C8878}" srcOrd="2" destOrd="0" presId="urn:microsoft.com/office/officeart/2005/8/layout/lProcess3"/>
    <dgm:cxn modelId="{B1B01526-9586-B349-A744-F2613DF4142F}" type="presParOf" srcId="{0FB887BB-3AF4-ED45-87B7-81D86866C8C7}" destId="{D2ACC54F-E20A-5C41-8E1D-76CB36621037}" srcOrd="3" destOrd="0" presId="urn:microsoft.com/office/officeart/2005/8/layout/lProcess3"/>
    <dgm:cxn modelId="{76613E6A-AD0C-B44A-8FA2-75A8629CE00B}" type="presParOf" srcId="{0FB887BB-3AF4-ED45-87B7-81D86866C8C7}" destId="{38B0BBAB-C260-D545-9028-748C86567B80}" srcOrd="4" destOrd="0" presId="urn:microsoft.com/office/officeart/2005/8/layout/lProcess3"/>
    <dgm:cxn modelId="{09586FB7-0F1B-574F-9B05-01382D9F2C11}" type="presParOf" srcId="{0FB887BB-3AF4-ED45-87B7-81D86866C8C7}" destId="{2210F355-F011-DD4E-A288-6DCD93399437}" srcOrd="5" destOrd="0" presId="urn:microsoft.com/office/officeart/2005/8/layout/lProcess3"/>
    <dgm:cxn modelId="{B0E94A6B-DA70-4040-9949-0D27FC1DEA15}" type="presParOf" srcId="{0FB887BB-3AF4-ED45-87B7-81D86866C8C7}" destId="{7722594B-7349-1C4D-917B-1C558B45FD29}" srcOrd="6"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E8CBD33-B102-43C1-A11B-B8FD7983D57C}" type="doc">
      <dgm:prSet loTypeId="urn:microsoft.com/office/officeart/2011/layout/CircleProcess" loCatId="process" qsTypeId="urn:microsoft.com/office/officeart/2005/8/quickstyle/simple2" qsCatId="simple" csTypeId="urn:microsoft.com/office/officeart/2005/8/colors/accent1_1" csCatId="accent1" phldr="1"/>
      <dgm:spPr/>
      <dgm:t>
        <a:bodyPr/>
        <a:lstStyle/>
        <a:p>
          <a:endParaRPr lang="en-US"/>
        </a:p>
      </dgm:t>
    </dgm:pt>
    <dgm:pt modelId="{85E54DA5-A556-4682-A6FF-96A87E066C64}">
      <dgm:prSet phldrT="[Text]"/>
      <dgm:spPr/>
      <dgm:t>
        <a:bodyPr/>
        <a:lstStyle/>
        <a:p>
          <a:r>
            <a:rPr lang="en-US" dirty="0"/>
            <a:t>Recruit wave 1 (Nov-Jan)</a:t>
          </a:r>
        </a:p>
      </dgm:t>
    </dgm:pt>
    <dgm:pt modelId="{A94678F9-B423-481F-B692-A67E96AB2E7E}" type="parTrans" cxnId="{69CCE386-E50A-4337-8041-B64024E3594C}">
      <dgm:prSet/>
      <dgm:spPr/>
      <dgm:t>
        <a:bodyPr/>
        <a:lstStyle/>
        <a:p>
          <a:endParaRPr lang="en-US"/>
        </a:p>
      </dgm:t>
    </dgm:pt>
    <dgm:pt modelId="{E817D312-8CF1-4731-B8AB-8B59AF5A9612}" type="sibTrans" cxnId="{69CCE386-E50A-4337-8041-B64024E3594C}">
      <dgm:prSet/>
      <dgm:spPr/>
      <dgm:t>
        <a:bodyPr/>
        <a:lstStyle/>
        <a:p>
          <a:endParaRPr lang="en-US"/>
        </a:p>
      </dgm:t>
    </dgm:pt>
    <dgm:pt modelId="{A1BE7358-472C-4E13-9F60-4585ABF0F00C}">
      <dgm:prSet phldrT="[Text]"/>
      <dgm:spPr/>
      <dgm:t>
        <a:bodyPr/>
        <a:lstStyle/>
        <a:p>
          <a:r>
            <a:rPr lang="en-US" dirty="0"/>
            <a:t>Wave 1 team test data form (Feb-Apr) </a:t>
          </a:r>
        </a:p>
      </dgm:t>
    </dgm:pt>
    <dgm:pt modelId="{CDA92F35-7279-47D0-8830-715497EA05E9}" type="parTrans" cxnId="{135B1C04-7BD7-4D83-AE4C-2C52ABE7198F}">
      <dgm:prSet/>
      <dgm:spPr/>
      <dgm:t>
        <a:bodyPr/>
        <a:lstStyle/>
        <a:p>
          <a:endParaRPr lang="en-US"/>
        </a:p>
      </dgm:t>
    </dgm:pt>
    <dgm:pt modelId="{AF43D856-4AAE-491B-8823-8C1B210FDF0F}" type="sibTrans" cxnId="{135B1C04-7BD7-4D83-AE4C-2C52ABE7198F}">
      <dgm:prSet/>
      <dgm:spPr/>
      <dgm:t>
        <a:bodyPr/>
        <a:lstStyle/>
        <a:p>
          <a:endParaRPr lang="en-US"/>
        </a:p>
      </dgm:t>
    </dgm:pt>
    <dgm:pt modelId="{E94DAFDE-E142-4BB7-A385-377981521E1B}">
      <dgm:prSet phldrT="[Text]"/>
      <dgm:spPr/>
      <dgm:t>
        <a:bodyPr/>
        <a:lstStyle/>
        <a:p>
          <a:r>
            <a:rPr lang="en-US" dirty="0"/>
            <a:t>Statewide launch (May) </a:t>
          </a:r>
        </a:p>
      </dgm:t>
    </dgm:pt>
    <dgm:pt modelId="{B1BA0842-C781-41E2-BE36-6CAEB63DA90E}" type="parTrans" cxnId="{73683021-D51D-4292-83B1-CEFA98BA9040}">
      <dgm:prSet/>
      <dgm:spPr/>
      <dgm:t>
        <a:bodyPr/>
        <a:lstStyle/>
        <a:p>
          <a:endParaRPr lang="en-US"/>
        </a:p>
      </dgm:t>
    </dgm:pt>
    <dgm:pt modelId="{84336DAB-7D66-40C6-9A7D-BAC81A281AA9}" type="sibTrans" cxnId="{73683021-D51D-4292-83B1-CEFA98BA9040}">
      <dgm:prSet/>
      <dgm:spPr/>
      <dgm:t>
        <a:bodyPr/>
        <a:lstStyle/>
        <a:p>
          <a:endParaRPr lang="en-US"/>
        </a:p>
      </dgm:t>
    </dgm:pt>
    <dgm:pt modelId="{5858C0DA-C848-468B-9703-8985996CDABC}" type="pres">
      <dgm:prSet presAssocID="{9E8CBD33-B102-43C1-A11B-B8FD7983D57C}" presName="Name0" presStyleCnt="0">
        <dgm:presLayoutVars>
          <dgm:chMax val="11"/>
          <dgm:chPref val="11"/>
          <dgm:dir/>
          <dgm:resizeHandles/>
        </dgm:presLayoutVars>
      </dgm:prSet>
      <dgm:spPr/>
      <dgm:t>
        <a:bodyPr/>
        <a:lstStyle/>
        <a:p>
          <a:endParaRPr lang="en-US"/>
        </a:p>
      </dgm:t>
    </dgm:pt>
    <dgm:pt modelId="{EA6310E6-C6A5-4E01-B6ED-BA6F64449617}" type="pres">
      <dgm:prSet presAssocID="{E94DAFDE-E142-4BB7-A385-377981521E1B}" presName="Accent3" presStyleCnt="0"/>
      <dgm:spPr/>
    </dgm:pt>
    <dgm:pt modelId="{A8E10500-30ED-4B48-A3F6-69E3F3E41D89}" type="pres">
      <dgm:prSet presAssocID="{E94DAFDE-E142-4BB7-A385-377981521E1B}" presName="Accent" presStyleLbl="node1" presStyleIdx="0" presStyleCnt="3"/>
      <dgm:spPr/>
    </dgm:pt>
    <dgm:pt modelId="{10C2C216-ABE7-48ED-A518-9C1252F5A27B}" type="pres">
      <dgm:prSet presAssocID="{E94DAFDE-E142-4BB7-A385-377981521E1B}" presName="ParentBackground3" presStyleCnt="0"/>
      <dgm:spPr/>
    </dgm:pt>
    <dgm:pt modelId="{35F05253-C573-4771-9E97-F1E69E88C34C}" type="pres">
      <dgm:prSet presAssocID="{E94DAFDE-E142-4BB7-A385-377981521E1B}" presName="ParentBackground" presStyleLbl="fgAcc1" presStyleIdx="0" presStyleCnt="3"/>
      <dgm:spPr/>
      <dgm:t>
        <a:bodyPr/>
        <a:lstStyle/>
        <a:p>
          <a:endParaRPr lang="en-US"/>
        </a:p>
      </dgm:t>
    </dgm:pt>
    <dgm:pt modelId="{6C3B7657-4698-43C9-B1CD-EA46550D1020}" type="pres">
      <dgm:prSet presAssocID="{E94DAFDE-E142-4BB7-A385-377981521E1B}" presName="Parent3" presStyleLbl="revTx" presStyleIdx="0" presStyleCnt="0">
        <dgm:presLayoutVars>
          <dgm:chMax val="1"/>
          <dgm:chPref val="1"/>
          <dgm:bulletEnabled val="1"/>
        </dgm:presLayoutVars>
      </dgm:prSet>
      <dgm:spPr/>
      <dgm:t>
        <a:bodyPr/>
        <a:lstStyle/>
        <a:p>
          <a:endParaRPr lang="en-US"/>
        </a:p>
      </dgm:t>
    </dgm:pt>
    <dgm:pt modelId="{DA92B458-1B64-459D-AB62-CCCFC1644BCB}" type="pres">
      <dgm:prSet presAssocID="{A1BE7358-472C-4E13-9F60-4585ABF0F00C}" presName="Accent2" presStyleCnt="0"/>
      <dgm:spPr/>
    </dgm:pt>
    <dgm:pt modelId="{92971DED-9592-4634-820A-836AFE12FA6F}" type="pres">
      <dgm:prSet presAssocID="{A1BE7358-472C-4E13-9F60-4585ABF0F00C}" presName="Accent" presStyleLbl="node1" presStyleIdx="1" presStyleCnt="3"/>
      <dgm:spPr/>
    </dgm:pt>
    <dgm:pt modelId="{0685C330-0ABA-4AE2-BB4A-210DD004831C}" type="pres">
      <dgm:prSet presAssocID="{A1BE7358-472C-4E13-9F60-4585ABF0F00C}" presName="ParentBackground2" presStyleCnt="0"/>
      <dgm:spPr/>
    </dgm:pt>
    <dgm:pt modelId="{D1F08217-DC32-4A61-B8DE-9142FB0630B7}" type="pres">
      <dgm:prSet presAssocID="{A1BE7358-472C-4E13-9F60-4585ABF0F00C}" presName="ParentBackground" presStyleLbl="fgAcc1" presStyleIdx="1" presStyleCnt="3"/>
      <dgm:spPr/>
      <dgm:t>
        <a:bodyPr/>
        <a:lstStyle/>
        <a:p>
          <a:endParaRPr lang="en-US"/>
        </a:p>
      </dgm:t>
    </dgm:pt>
    <dgm:pt modelId="{BF3A9D42-B48B-4FA7-BE6E-8B7D7C290461}" type="pres">
      <dgm:prSet presAssocID="{A1BE7358-472C-4E13-9F60-4585ABF0F00C}" presName="Parent2" presStyleLbl="revTx" presStyleIdx="0" presStyleCnt="0">
        <dgm:presLayoutVars>
          <dgm:chMax val="1"/>
          <dgm:chPref val="1"/>
          <dgm:bulletEnabled val="1"/>
        </dgm:presLayoutVars>
      </dgm:prSet>
      <dgm:spPr/>
      <dgm:t>
        <a:bodyPr/>
        <a:lstStyle/>
        <a:p>
          <a:endParaRPr lang="en-US"/>
        </a:p>
      </dgm:t>
    </dgm:pt>
    <dgm:pt modelId="{47E84286-9226-4E20-A812-ED65BE024CD2}" type="pres">
      <dgm:prSet presAssocID="{85E54DA5-A556-4682-A6FF-96A87E066C64}" presName="Accent1" presStyleCnt="0"/>
      <dgm:spPr/>
    </dgm:pt>
    <dgm:pt modelId="{02D9C393-8614-44A6-A382-DA939FD99431}" type="pres">
      <dgm:prSet presAssocID="{85E54DA5-A556-4682-A6FF-96A87E066C64}" presName="Accent" presStyleLbl="node1" presStyleIdx="2" presStyleCnt="3"/>
      <dgm:spPr/>
    </dgm:pt>
    <dgm:pt modelId="{C9150A55-910E-43CD-99B8-B3E1BD15713F}" type="pres">
      <dgm:prSet presAssocID="{85E54DA5-A556-4682-A6FF-96A87E066C64}" presName="ParentBackground1" presStyleCnt="0"/>
      <dgm:spPr/>
    </dgm:pt>
    <dgm:pt modelId="{A6D9A807-09AD-447B-88EE-2A96D7D3F5EA}" type="pres">
      <dgm:prSet presAssocID="{85E54DA5-A556-4682-A6FF-96A87E066C64}" presName="ParentBackground" presStyleLbl="fgAcc1" presStyleIdx="2" presStyleCnt="3"/>
      <dgm:spPr/>
      <dgm:t>
        <a:bodyPr/>
        <a:lstStyle/>
        <a:p>
          <a:endParaRPr lang="en-US"/>
        </a:p>
      </dgm:t>
    </dgm:pt>
    <dgm:pt modelId="{1D528536-3F9C-4EAD-AC8D-AD6D246E1246}" type="pres">
      <dgm:prSet presAssocID="{85E54DA5-A556-4682-A6FF-96A87E066C64}" presName="Parent1" presStyleLbl="revTx" presStyleIdx="0" presStyleCnt="0">
        <dgm:presLayoutVars>
          <dgm:chMax val="1"/>
          <dgm:chPref val="1"/>
          <dgm:bulletEnabled val="1"/>
        </dgm:presLayoutVars>
      </dgm:prSet>
      <dgm:spPr/>
      <dgm:t>
        <a:bodyPr/>
        <a:lstStyle/>
        <a:p>
          <a:endParaRPr lang="en-US"/>
        </a:p>
      </dgm:t>
    </dgm:pt>
  </dgm:ptLst>
  <dgm:cxnLst>
    <dgm:cxn modelId="{135B1C04-7BD7-4D83-AE4C-2C52ABE7198F}" srcId="{9E8CBD33-B102-43C1-A11B-B8FD7983D57C}" destId="{A1BE7358-472C-4E13-9F60-4585ABF0F00C}" srcOrd="1" destOrd="0" parTransId="{CDA92F35-7279-47D0-8830-715497EA05E9}" sibTransId="{AF43D856-4AAE-491B-8823-8C1B210FDF0F}"/>
    <dgm:cxn modelId="{B9004F73-2B1F-4AB1-B0E7-98EEA619D8E2}" type="presOf" srcId="{E94DAFDE-E142-4BB7-A385-377981521E1B}" destId="{6C3B7657-4698-43C9-B1CD-EA46550D1020}" srcOrd="1" destOrd="0" presId="urn:microsoft.com/office/officeart/2011/layout/CircleProcess"/>
    <dgm:cxn modelId="{CC864149-A7DD-4508-95C7-64EF6826DC2C}" type="presOf" srcId="{85E54DA5-A556-4682-A6FF-96A87E066C64}" destId="{A6D9A807-09AD-447B-88EE-2A96D7D3F5EA}" srcOrd="0" destOrd="0" presId="urn:microsoft.com/office/officeart/2011/layout/CircleProcess"/>
    <dgm:cxn modelId="{D24D08E9-A790-42C2-AEF6-3F5B11CA784C}" type="presOf" srcId="{9E8CBD33-B102-43C1-A11B-B8FD7983D57C}" destId="{5858C0DA-C848-468B-9703-8985996CDABC}" srcOrd="0" destOrd="0" presId="urn:microsoft.com/office/officeart/2011/layout/CircleProcess"/>
    <dgm:cxn modelId="{881A9D67-CDC0-464A-A916-8FF59996E561}" type="presOf" srcId="{A1BE7358-472C-4E13-9F60-4585ABF0F00C}" destId="{D1F08217-DC32-4A61-B8DE-9142FB0630B7}" srcOrd="0" destOrd="0" presId="urn:microsoft.com/office/officeart/2011/layout/CircleProcess"/>
    <dgm:cxn modelId="{5109005D-2414-47B5-87A0-B0FB09A3FA8F}" type="presOf" srcId="{A1BE7358-472C-4E13-9F60-4585ABF0F00C}" destId="{BF3A9D42-B48B-4FA7-BE6E-8B7D7C290461}" srcOrd="1" destOrd="0" presId="urn:microsoft.com/office/officeart/2011/layout/CircleProcess"/>
    <dgm:cxn modelId="{69CCE386-E50A-4337-8041-B64024E3594C}" srcId="{9E8CBD33-B102-43C1-A11B-B8FD7983D57C}" destId="{85E54DA5-A556-4682-A6FF-96A87E066C64}" srcOrd="0" destOrd="0" parTransId="{A94678F9-B423-481F-B692-A67E96AB2E7E}" sibTransId="{E817D312-8CF1-4731-B8AB-8B59AF5A9612}"/>
    <dgm:cxn modelId="{73683021-D51D-4292-83B1-CEFA98BA9040}" srcId="{9E8CBD33-B102-43C1-A11B-B8FD7983D57C}" destId="{E94DAFDE-E142-4BB7-A385-377981521E1B}" srcOrd="2" destOrd="0" parTransId="{B1BA0842-C781-41E2-BE36-6CAEB63DA90E}" sibTransId="{84336DAB-7D66-40C6-9A7D-BAC81A281AA9}"/>
    <dgm:cxn modelId="{DE6E91FD-9B04-4AF2-927F-53EC2420111F}" type="presOf" srcId="{85E54DA5-A556-4682-A6FF-96A87E066C64}" destId="{1D528536-3F9C-4EAD-AC8D-AD6D246E1246}" srcOrd="1" destOrd="0" presId="urn:microsoft.com/office/officeart/2011/layout/CircleProcess"/>
    <dgm:cxn modelId="{CDD68572-7EF6-4615-B005-18D9582BA344}" type="presOf" srcId="{E94DAFDE-E142-4BB7-A385-377981521E1B}" destId="{35F05253-C573-4771-9E97-F1E69E88C34C}" srcOrd="0" destOrd="0" presId="urn:microsoft.com/office/officeart/2011/layout/CircleProcess"/>
    <dgm:cxn modelId="{1EEB2B1F-9376-4860-B832-D1D578C08456}" type="presParOf" srcId="{5858C0DA-C848-468B-9703-8985996CDABC}" destId="{EA6310E6-C6A5-4E01-B6ED-BA6F64449617}" srcOrd="0" destOrd="0" presId="urn:microsoft.com/office/officeart/2011/layout/CircleProcess"/>
    <dgm:cxn modelId="{DB637D38-D1BA-4D59-BBEB-58A7B45B0CFA}" type="presParOf" srcId="{EA6310E6-C6A5-4E01-B6ED-BA6F64449617}" destId="{A8E10500-30ED-4B48-A3F6-69E3F3E41D89}" srcOrd="0" destOrd="0" presId="urn:microsoft.com/office/officeart/2011/layout/CircleProcess"/>
    <dgm:cxn modelId="{7B503ABC-89A7-49DC-AE6E-BD5E42A543A0}" type="presParOf" srcId="{5858C0DA-C848-468B-9703-8985996CDABC}" destId="{10C2C216-ABE7-48ED-A518-9C1252F5A27B}" srcOrd="1" destOrd="0" presId="urn:microsoft.com/office/officeart/2011/layout/CircleProcess"/>
    <dgm:cxn modelId="{6E93AA03-9262-45A4-95A6-C64E5C5663DF}" type="presParOf" srcId="{10C2C216-ABE7-48ED-A518-9C1252F5A27B}" destId="{35F05253-C573-4771-9E97-F1E69E88C34C}" srcOrd="0" destOrd="0" presId="urn:microsoft.com/office/officeart/2011/layout/CircleProcess"/>
    <dgm:cxn modelId="{FD727623-2AF6-4E8F-8963-BE4DAE82A1BA}" type="presParOf" srcId="{5858C0DA-C848-468B-9703-8985996CDABC}" destId="{6C3B7657-4698-43C9-B1CD-EA46550D1020}" srcOrd="2" destOrd="0" presId="urn:microsoft.com/office/officeart/2011/layout/CircleProcess"/>
    <dgm:cxn modelId="{0B8CFC93-33A6-4DFF-A1E7-82F2B97E1403}" type="presParOf" srcId="{5858C0DA-C848-468B-9703-8985996CDABC}" destId="{DA92B458-1B64-459D-AB62-CCCFC1644BCB}" srcOrd="3" destOrd="0" presId="urn:microsoft.com/office/officeart/2011/layout/CircleProcess"/>
    <dgm:cxn modelId="{75C71C43-112D-4A6A-9D59-A723A6869DE2}" type="presParOf" srcId="{DA92B458-1B64-459D-AB62-CCCFC1644BCB}" destId="{92971DED-9592-4634-820A-836AFE12FA6F}" srcOrd="0" destOrd="0" presId="urn:microsoft.com/office/officeart/2011/layout/CircleProcess"/>
    <dgm:cxn modelId="{EC83F0AF-DAD3-44DC-9AAD-AB4E488E3938}" type="presParOf" srcId="{5858C0DA-C848-468B-9703-8985996CDABC}" destId="{0685C330-0ABA-4AE2-BB4A-210DD004831C}" srcOrd="4" destOrd="0" presId="urn:microsoft.com/office/officeart/2011/layout/CircleProcess"/>
    <dgm:cxn modelId="{D04B2E60-8AFD-41B3-9041-76CADE2673B4}" type="presParOf" srcId="{0685C330-0ABA-4AE2-BB4A-210DD004831C}" destId="{D1F08217-DC32-4A61-B8DE-9142FB0630B7}" srcOrd="0" destOrd="0" presId="urn:microsoft.com/office/officeart/2011/layout/CircleProcess"/>
    <dgm:cxn modelId="{300C6FBB-3C91-4401-868C-8C88F6D1BDAE}" type="presParOf" srcId="{5858C0DA-C848-468B-9703-8985996CDABC}" destId="{BF3A9D42-B48B-4FA7-BE6E-8B7D7C290461}" srcOrd="5" destOrd="0" presId="urn:microsoft.com/office/officeart/2011/layout/CircleProcess"/>
    <dgm:cxn modelId="{4DF70221-DE27-4A32-8801-D720C705ABE5}" type="presParOf" srcId="{5858C0DA-C848-468B-9703-8985996CDABC}" destId="{47E84286-9226-4E20-A812-ED65BE024CD2}" srcOrd="6" destOrd="0" presId="urn:microsoft.com/office/officeart/2011/layout/CircleProcess"/>
    <dgm:cxn modelId="{6CF4FC7F-68F0-4E8A-8F54-63E93F206E91}" type="presParOf" srcId="{47E84286-9226-4E20-A812-ED65BE024CD2}" destId="{02D9C393-8614-44A6-A382-DA939FD99431}" srcOrd="0" destOrd="0" presId="urn:microsoft.com/office/officeart/2011/layout/CircleProcess"/>
    <dgm:cxn modelId="{3EFB34C6-4282-4D04-8FFA-814F0CA7B6CC}" type="presParOf" srcId="{5858C0DA-C848-468B-9703-8985996CDABC}" destId="{C9150A55-910E-43CD-99B8-B3E1BD15713F}" srcOrd="7" destOrd="0" presId="urn:microsoft.com/office/officeart/2011/layout/CircleProcess"/>
    <dgm:cxn modelId="{4138A533-4A46-4165-BD3A-126D76E4AFE6}" type="presParOf" srcId="{C9150A55-910E-43CD-99B8-B3E1BD15713F}" destId="{A6D9A807-09AD-447B-88EE-2A96D7D3F5EA}" srcOrd="0" destOrd="0" presId="urn:microsoft.com/office/officeart/2011/layout/CircleProcess"/>
    <dgm:cxn modelId="{2E03196E-D140-45D2-989F-4B13F7B976A9}" type="presParOf" srcId="{5858C0DA-C848-468B-9703-8985996CDABC}" destId="{1D528536-3F9C-4EAD-AC8D-AD6D246E1246}"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895AC-E190-40A2-97B5-3737E744F56B}">
      <dsp:nvSpPr>
        <dsp:cNvPr id="0" name=""/>
        <dsp:cNvSpPr/>
      </dsp:nvSpPr>
      <dsp:spPr>
        <a:xfrm>
          <a:off x="2248693" y="1707356"/>
          <a:ext cx="2086768" cy="2086768"/>
        </a:xfrm>
        <a:prstGeom prst="gear9">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LD Huddles</a:t>
          </a:r>
        </a:p>
      </dsp:txBody>
      <dsp:txXfrm>
        <a:off x="2668226" y="2196171"/>
        <a:ext cx="1247702" cy="1072642"/>
      </dsp:txXfrm>
    </dsp:sp>
    <dsp:sp modelId="{1A7F24B3-746D-4B48-BE7A-C918CF6CE9E4}">
      <dsp:nvSpPr>
        <dsp:cNvPr id="0" name=""/>
        <dsp:cNvSpPr/>
      </dsp:nvSpPr>
      <dsp:spPr>
        <a:xfrm>
          <a:off x="1034573" y="1214120"/>
          <a:ext cx="1517650" cy="1517650"/>
        </a:xfrm>
        <a:prstGeom prst="gear6">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MNO Folders</a:t>
          </a:r>
        </a:p>
      </dsp:txBody>
      <dsp:txXfrm>
        <a:off x="1416646" y="1598502"/>
        <a:ext cx="753504" cy="748886"/>
      </dsp:txXfrm>
    </dsp:sp>
    <dsp:sp modelId="{2483E88F-9772-46F7-AE81-96016159BA55}">
      <dsp:nvSpPr>
        <dsp:cNvPr id="0" name=""/>
        <dsp:cNvSpPr/>
      </dsp:nvSpPr>
      <dsp:spPr>
        <a:xfrm rot="20700000">
          <a:off x="1884612" y="167096"/>
          <a:ext cx="1486987" cy="1486987"/>
        </a:xfrm>
        <a:prstGeom prst="gear6">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Prenatal Care Conference</a:t>
          </a:r>
        </a:p>
      </dsp:txBody>
      <dsp:txXfrm rot="-20700000">
        <a:off x="2210752" y="493236"/>
        <a:ext cx="834707" cy="834707"/>
      </dsp:txXfrm>
    </dsp:sp>
    <dsp:sp modelId="{7733614E-5574-4916-B5F2-49D4D38D3011}">
      <dsp:nvSpPr>
        <dsp:cNvPr id="0" name=""/>
        <dsp:cNvSpPr/>
      </dsp:nvSpPr>
      <dsp:spPr>
        <a:xfrm>
          <a:off x="2083894" y="1394927"/>
          <a:ext cx="2671064" cy="2671064"/>
        </a:xfrm>
        <a:prstGeom prst="circularArrow">
          <a:avLst>
            <a:gd name="adj1" fmla="val 4688"/>
            <a:gd name="adj2" fmla="val 299029"/>
            <a:gd name="adj3" fmla="val 2505939"/>
            <a:gd name="adj4" fmla="val 15883485"/>
            <a:gd name="adj5" fmla="val 5469"/>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D48DEC3-A7D6-431B-BDDA-E27B1D1C61ED}">
      <dsp:nvSpPr>
        <dsp:cNvPr id="0" name=""/>
        <dsp:cNvSpPr/>
      </dsp:nvSpPr>
      <dsp:spPr>
        <a:xfrm>
          <a:off x="765800" y="880038"/>
          <a:ext cx="1940694" cy="1940694"/>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0D19367-9F0F-44ED-97A3-FD35AF68B94F}">
      <dsp:nvSpPr>
        <dsp:cNvPr id="0" name=""/>
        <dsp:cNvSpPr/>
      </dsp:nvSpPr>
      <dsp:spPr>
        <a:xfrm>
          <a:off x="1540657" y="-156892"/>
          <a:ext cx="2092459" cy="2092459"/>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9FB00D-6B3B-4C2F-8520-B9DDDEDD90F9}">
      <dsp:nvSpPr>
        <dsp:cNvPr id="0" name=""/>
        <dsp:cNvSpPr/>
      </dsp:nvSpPr>
      <dsp:spPr>
        <a:xfrm rot="16200000">
          <a:off x="302442" y="-302442"/>
          <a:ext cx="1558451" cy="2163336"/>
        </a:xfrm>
        <a:prstGeom prst="round1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t>Leading cause of maternal death</a:t>
          </a:r>
        </a:p>
      </dsp:txBody>
      <dsp:txXfrm rot="5400000">
        <a:off x="0" y="0"/>
        <a:ext cx="2163336" cy="1168838"/>
      </dsp:txXfrm>
    </dsp:sp>
    <dsp:sp modelId="{44ACD9D7-ACD4-43FF-AEAA-11F4F6B5A169}">
      <dsp:nvSpPr>
        <dsp:cNvPr id="0" name=""/>
        <dsp:cNvSpPr/>
      </dsp:nvSpPr>
      <dsp:spPr>
        <a:xfrm>
          <a:off x="2163336" y="0"/>
          <a:ext cx="2163336" cy="1558451"/>
        </a:xfrm>
        <a:prstGeom prst="round1Rect">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t>Optimal OUD care </a:t>
          </a:r>
        </a:p>
      </dsp:txBody>
      <dsp:txXfrm>
        <a:off x="2163336" y="0"/>
        <a:ext cx="2163336" cy="1168838"/>
      </dsp:txXfrm>
    </dsp:sp>
    <dsp:sp modelId="{020B507A-D69B-4F3F-A90C-5DC81AFDE312}">
      <dsp:nvSpPr>
        <dsp:cNvPr id="0" name=""/>
        <dsp:cNvSpPr/>
      </dsp:nvSpPr>
      <dsp:spPr>
        <a:xfrm rot="10800000">
          <a:off x="0" y="1558451"/>
          <a:ext cx="2163336" cy="1558451"/>
        </a:xfrm>
        <a:prstGeom prst="round1Rect">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t>Reduce stigma</a:t>
          </a:r>
        </a:p>
        <a:p>
          <a:pPr lvl="0" algn="ctr" defTabSz="889000">
            <a:lnSpc>
              <a:spcPct val="90000"/>
            </a:lnSpc>
            <a:spcBef>
              <a:spcPct val="0"/>
            </a:spcBef>
            <a:spcAft>
              <a:spcPct val="35000"/>
            </a:spcAft>
          </a:pPr>
          <a:r>
            <a:rPr lang="en-US" sz="2000" kern="1200" dirty="0"/>
            <a:t>Promote empathy</a:t>
          </a:r>
        </a:p>
      </dsp:txBody>
      <dsp:txXfrm rot="10800000">
        <a:off x="0" y="1948063"/>
        <a:ext cx="2163336" cy="1168838"/>
      </dsp:txXfrm>
    </dsp:sp>
    <dsp:sp modelId="{77B4290D-5E6B-472E-AE54-8CD0A1B71660}">
      <dsp:nvSpPr>
        <dsp:cNvPr id="0" name=""/>
        <dsp:cNvSpPr/>
      </dsp:nvSpPr>
      <dsp:spPr>
        <a:xfrm rot="5400000">
          <a:off x="2465779" y="1256008"/>
          <a:ext cx="1558451" cy="2163336"/>
        </a:xfrm>
        <a:prstGeom prst="round1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t>Must take action to save lives  </a:t>
          </a:r>
        </a:p>
      </dsp:txBody>
      <dsp:txXfrm rot="-5400000">
        <a:off x="2163336" y="1948063"/>
        <a:ext cx="2163336" cy="1168838"/>
      </dsp:txXfrm>
    </dsp:sp>
    <dsp:sp modelId="{820A8DDE-EA5F-4399-852E-B4ADFD5EEA57}">
      <dsp:nvSpPr>
        <dsp:cNvPr id="0" name=""/>
        <dsp:cNvSpPr/>
      </dsp:nvSpPr>
      <dsp:spPr>
        <a:xfrm>
          <a:off x="1461331" y="1019145"/>
          <a:ext cx="1404009" cy="1078611"/>
        </a:xfrm>
        <a:prstGeom prst="roundRect">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Key education</a:t>
          </a:r>
        </a:p>
        <a:p>
          <a:pPr lvl="0" algn="ctr" defTabSz="755650">
            <a:lnSpc>
              <a:spcPct val="90000"/>
            </a:lnSpc>
            <a:spcBef>
              <a:spcPct val="0"/>
            </a:spcBef>
            <a:spcAft>
              <a:spcPct val="35000"/>
            </a:spcAft>
          </a:pPr>
          <a:r>
            <a:rPr lang="en-US" sz="1700" kern="1200" dirty="0"/>
            <a:t>Components</a:t>
          </a:r>
        </a:p>
      </dsp:txBody>
      <dsp:txXfrm>
        <a:off x="1513984" y="1071798"/>
        <a:ext cx="1298703" cy="9733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A5375-C457-43AA-A4E7-6DD8C2AF18A1}">
      <dsp:nvSpPr>
        <dsp:cNvPr id="0" name=""/>
        <dsp:cNvSpPr/>
      </dsp:nvSpPr>
      <dsp:spPr>
        <a:xfrm>
          <a:off x="-4341089" y="-665907"/>
          <a:ext cx="5171977" cy="5171977"/>
        </a:xfrm>
        <a:prstGeom prst="blockArc">
          <a:avLst>
            <a:gd name="adj1" fmla="val 18900000"/>
            <a:gd name="adj2" fmla="val 2700000"/>
            <a:gd name="adj3" fmla="val 418"/>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DA68CD-3D9D-4FC0-9152-D04BF5C6853E}">
      <dsp:nvSpPr>
        <dsp:cNvPr id="0" name=""/>
        <dsp:cNvSpPr/>
      </dsp:nvSpPr>
      <dsp:spPr>
        <a:xfrm>
          <a:off x="435281" y="295231"/>
          <a:ext cx="4694667" cy="59077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8924" tIns="55880" rIns="55880" bIns="55880" numCol="1" spcCol="1270" anchor="ctr" anchorCtr="0">
          <a:noAutofit/>
        </a:bodyPr>
        <a:lstStyle/>
        <a:p>
          <a:pPr lvl="0" algn="l" defTabSz="977900">
            <a:lnSpc>
              <a:spcPct val="90000"/>
            </a:lnSpc>
            <a:spcBef>
              <a:spcPct val="0"/>
            </a:spcBef>
            <a:spcAft>
              <a:spcPct val="35000"/>
            </a:spcAft>
          </a:pPr>
          <a:r>
            <a:rPr lang="en-US" sz="2200" kern="1200" dirty="0"/>
            <a:t>Compliance Monitoring</a:t>
          </a:r>
        </a:p>
      </dsp:txBody>
      <dsp:txXfrm>
        <a:off x="435281" y="295231"/>
        <a:ext cx="4694667" cy="590770"/>
      </dsp:txXfrm>
    </dsp:sp>
    <dsp:sp modelId="{BD515080-8248-45D6-987A-8A36090215A5}">
      <dsp:nvSpPr>
        <dsp:cNvPr id="0" name=""/>
        <dsp:cNvSpPr/>
      </dsp:nvSpPr>
      <dsp:spPr>
        <a:xfrm>
          <a:off x="66049" y="221385"/>
          <a:ext cx="738463" cy="73846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AB4BBC-5AE7-4A1C-84FA-1D9B21EA4465}">
      <dsp:nvSpPr>
        <dsp:cNvPr id="0" name=""/>
        <dsp:cNvSpPr/>
      </dsp:nvSpPr>
      <dsp:spPr>
        <a:xfrm>
          <a:off x="773983" y="1181541"/>
          <a:ext cx="4355965" cy="59077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8924" tIns="55880" rIns="55880" bIns="55880" numCol="1" spcCol="1270" anchor="ctr" anchorCtr="0">
          <a:noAutofit/>
        </a:bodyPr>
        <a:lstStyle/>
        <a:p>
          <a:pPr lvl="0" algn="l" defTabSz="977900">
            <a:lnSpc>
              <a:spcPct val="90000"/>
            </a:lnSpc>
            <a:spcBef>
              <a:spcPct val="0"/>
            </a:spcBef>
            <a:spcAft>
              <a:spcPct val="35000"/>
            </a:spcAft>
          </a:pPr>
          <a:r>
            <a:rPr lang="en-US" sz="2200" kern="1200" dirty="0"/>
            <a:t>New Hire Education</a:t>
          </a:r>
        </a:p>
      </dsp:txBody>
      <dsp:txXfrm>
        <a:off x="773983" y="1181541"/>
        <a:ext cx="4355965" cy="590770"/>
      </dsp:txXfrm>
    </dsp:sp>
    <dsp:sp modelId="{5C69CDBF-F71F-45FD-A531-BA8B67B1BF88}">
      <dsp:nvSpPr>
        <dsp:cNvPr id="0" name=""/>
        <dsp:cNvSpPr/>
      </dsp:nvSpPr>
      <dsp:spPr>
        <a:xfrm>
          <a:off x="404751" y="1107694"/>
          <a:ext cx="738463" cy="73846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66A729-4731-40F1-B34F-667D1DDB2633}">
      <dsp:nvSpPr>
        <dsp:cNvPr id="0" name=""/>
        <dsp:cNvSpPr/>
      </dsp:nvSpPr>
      <dsp:spPr>
        <a:xfrm>
          <a:off x="773983" y="2067850"/>
          <a:ext cx="4355965" cy="59077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8924" tIns="55880" rIns="55880" bIns="55880" numCol="1" spcCol="1270" anchor="ctr" anchorCtr="0">
          <a:noAutofit/>
        </a:bodyPr>
        <a:lstStyle/>
        <a:p>
          <a:pPr lvl="0" algn="l" defTabSz="977900">
            <a:lnSpc>
              <a:spcPct val="90000"/>
            </a:lnSpc>
            <a:spcBef>
              <a:spcPct val="0"/>
            </a:spcBef>
            <a:spcAft>
              <a:spcPct val="35000"/>
            </a:spcAft>
          </a:pPr>
          <a:r>
            <a:rPr lang="en-US" sz="2200" kern="1200" dirty="0"/>
            <a:t>Ongoing Staff/Provider Education</a:t>
          </a:r>
        </a:p>
      </dsp:txBody>
      <dsp:txXfrm>
        <a:off x="773983" y="2067850"/>
        <a:ext cx="4355965" cy="590770"/>
      </dsp:txXfrm>
    </dsp:sp>
    <dsp:sp modelId="{A13AF244-989D-44CB-8F08-5A2100CDD395}">
      <dsp:nvSpPr>
        <dsp:cNvPr id="0" name=""/>
        <dsp:cNvSpPr/>
      </dsp:nvSpPr>
      <dsp:spPr>
        <a:xfrm>
          <a:off x="404751" y="1994004"/>
          <a:ext cx="738463" cy="73846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C182B7-C38D-403E-AD19-7FA91F3642DB}">
      <dsp:nvSpPr>
        <dsp:cNvPr id="0" name=""/>
        <dsp:cNvSpPr/>
      </dsp:nvSpPr>
      <dsp:spPr>
        <a:xfrm>
          <a:off x="435281" y="2954159"/>
          <a:ext cx="4694667" cy="59077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8924" tIns="55880" rIns="55880" bIns="55880" numCol="1" spcCol="1270" anchor="ctr" anchorCtr="0">
          <a:noAutofit/>
        </a:bodyPr>
        <a:lstStyle/>
        <a:p>
          <a:pPr lvl="0" algn="l" defTabSz="977900">
            <a:lnSpc>
              <a:spcPct val="90000"/>
            </a:lnSpc>
            <a:spcBef>
              <a:spcPct val="0"/>
            </a:spcBef>
            <a:spcAft>
              <a:spcPct val="35000"/>
            </a:spcAft>
          </a:pPr>
          <a:r>
            <a:rPr lang="en-US" sz="2200" b="0" kern="1200" dirty="0"/>
            <a:t>Sustained System-level Changes </a:t>
          </a:r>
        </a:p>
      </dsp:txBody>
      <dsp:txXfrm>
        <a:off x="435281" y="2954159"/>
        <a:ext cx="4694667" cy="590770"/>
      </dsp:txXfrm>
    </dsp:sp>
    <dsp:sp modelId="{5C86D346-1241-43F5-9C73-3B28ADDD1C69}">
      <dsp:nvSpPr>
        <dsp:cNvPr id="0" name=""/>
        <dsp:cNvSpPr/>
      </dsp:nvSpPr>
      <dsp:spPr>
        <a:xfrm>
          <a:off x="66049" y="2880313"/>
          <a:ext cx="738463" cy="73846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D203CD-3F59-454B-83CC-B206048C653F}">
      <dsp:nvSpPr>
        <dsp:cNvPr id="0" name=""/>
        <dsp:cNvSpPr/>
      </dsp:nvSpPr>
      <dsp:spPr>
        <a:xfrm>
          <a:off x="1088" y="0"/>
          <a:ext cx="2829594" cy="5257800"/>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a:t>Compliance Monitoring</a:t>
          </a:r>
        </a:p>
      </dsp:txBody>
      <dsp:txXfrm>
        <a:off x="1088" y="0"/>
        <a:ext cx="2829594" cy="1577340"/>
      </dsp:txXfrm>
    </dsp:sp>
    <dsp:sp modelId="{6EE06BA7-CB19-4484-994C-CFF292C1CC50}">
      <dsp:nvSpPr>
        <dsp:cNvPr id="0" name=""/>
        <dsp:cNvSpPr/>
      </dsp:nvSpPr>
      <dsp:spPr>
        <a:xfrm>
          <a:off x="284047" y="1577789"/>
          <a:ext cx="2263675" cy="103294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US" sz="1500" kern="1200" dirty="0"/>
            <a:t>Monitor prenatal screening and on LD</a:t>
          </a:r>
        </a:p>
      </dsp:txBody>
      <dsp:txXfrm>
        <a:off x="314301" y="1608043"/>
        <a:ext cx="2203167" cy="972439"/>
      </dsp:txXfrm>
    </dsp:sp>
    <dsp:sp modelId="{17AE9DC0-73FF-4A8F-BB20-D168D39A51F2}">
      <dsp:nvSpPr>
        <dsp:cNvPr id="0" name=""/>
        <dsp:cNvSpPr/>
      </dsp:nvSpPr>
      <dsp:spPr>
        <a:xfrm>
          <a:off x="284047" y="2769651"/>
          <a:ext cx="2263675" cy="1032947"/>
        </a:xfrm>
        <a:prstGeom prst="roundRect">
          <a:avLst>
            <a:gd name="adj" fmla="val 10000"/>
          </a:avLst>
        </a:prstGeom>
        <a:solidFill>
          <a:schemeClr val="accent4">
            <a:hueOff val="-558096"/>
            <a:satOff val="3362"/>
            <a:lumOff val="27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US" sz="1500" kern="1200" dirty="0"/>
            <a:t>Monitor MAT and Behavioral Health/Recovery Treatment </a:t>
          </a:r>
        </a:p>
      </dsp:txBody>
      <dsp:txXfrm>
        <a:off x="314301" y="2799905"/>
        <a:ext cx="2203167" cy="972439"/>
      </dsp:txXfrm>
    </dsp:sp>
    <dsp:sp modelId="{2FECF056-DE56-4C6E-A25B-7EDEE6DF7C3C}">
      <dsp:nvSpPr>
        <dsp:cNvPr id="0" name=""/>
        <dsp:cNvSpPr/>
      </dsp:nvSpPr>
      <dsp:spPr>
        <a:xfrm>
          <a:off x="284047" y="3961513"/>
          <a:ext cx="2263675" cy="1032947"/>
        </a:xfrm>
        <a:prstGeom prst="roundRect">
          <a:avLst>
            <a:gd name="adj" fmla="val 10000"/>
          </a:avLst>
        </a:prstGeom>
        <a:solidFill>
          <a:schemeClr val="accent4">
            <a:hueOff val="-1116192"/>
            <a:satOff val="6725"/>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US" sz="1500" kern="1200" dirty="0"/>
            <a:t>Monitor </a:t>
          </a:r>
          <a:r>
            <a:rPr lang="en-US" sz="1500" kern="1200" dirty="0" err="1"/>
            <a:t>Narcan</a:t>
          </a:r>
          <a:r>
            <a:rPr lang="en-US" sz="1500" kern="1200" dirty="0"/>
            <a:t> counseling and prescribing</a:t>
          </a:r>
        </a:p>
      </dsp:txBody>
      <dsp:txXfrm>
        <a:off x="314301" y="3991767"/>
        <a:ext cx="2203167" cy="972439"/>
      </dsp:txXfrm>
    </dsp:sp>
    <dsp:sp modelId="{3A796B34-FCA9-4F3E-AC83-3662799C3E4B}">
      <dsp:nvSpPr>
        <dsp:cNvPr id="0" name=""/>
        <dsp:cNvSpPr/>
      </dsp:nvSpPr>
      <dsp:spPr>
        <a:xfrm>
          <a:off x="3042902" y="0"/>
          <a:ext cx="2829594" cy="5257800"/>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a:t>New Hire &amp; Ongoing Education</a:t>
          </a:r>
          <a:endParaRPr lang="en-US" sz="3100" kern="1200" dirty="0"/>
        </a:p>
      </dsp:txBody>
      <dsp:txXfrm>
        <a:off x="3042902" y="0"/>
        <a:ext cx="2829594" cy="1577340"/>
      </dsp:txXfrm>
    </dsp:sp>
    <dsp:sp modelId="{94C3E692-EE02-4DEA-B402-98D7FF1DB017}">
      <dsp:nvSpPr>
        <dsp:cNvPr id="0" name=""/>
        <dsp:cNvSpPr/>
      </dsp:nvSpPr>
      <dsp:spPr>
        <a:xfrm>
          <a:off x="3325862" y="1577789"/>
          <a:ext cx="2263675" cy="1032947"/>
        </a:xfrm>
        <a:prstGeom prst="roundRect">
          <a:avLst>
            <a:gd name="adj" fmla="val 10000"/>
          </a:avLst>
        </a:prstGeom>
        <a:solidFill>
          <a:schemeClr val="accent4">
            <a:hueOff val="-1674289"/>
            <a:satOff val="10087"/>
            <a:lumOff val="80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US" sz="1500" kern="1200" dirty="0"/>
            <a:t>Plan for training residents, new providers on optimal OUD care</a:t>
          </a:r>
        </a:p>
      </dsp:txBody>
      <dsp:txXfrm>
        <a:off x="3356116" y="1608043"/>
        <a:ext cx="2203167" cy="972439"/>
      </dsp:txXfrm>
    </dsp:sp>
    <dsp:sp modelId="{E47B27BB-A98C-4F86-8F15-FE0EF02DF735}">
      <dsp:nvSpPr>
        <dsp:cNvPr id="0" name=""/>
        <dsp:cNvSpPr/>
      </dsp:nvSpPr>
      <dsp:spPr>
        <a:xfrm>
          <a:off x="3325862" y="2769651"/>
          <a:ext cx="2263675" cy="1032947"/>
        </a:xfrm>
        <a:prstGeom prst="roundRect">
          <a:avLst>
            <a:gd name="adj" fmla="val 10000"/>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US" sz="1500" kern="1200" dirty="0"/>
            <a:t>Plan for training new nursing hires on optimal OUD care</a:t>
          </a:r>
        </a:p>
      </dsp:txBody>
      <dsp:txXfrm>
        <a:off x="3356116" y="2799905"/>
        <a:ext cx="2203167" cy="972439"/>
      </dsp:txXfrm>
    </dsp:sp>
    <dsp:sp modelId="{81653815-E7A4-8F48-9C09-F4458A28FFA1}">
      <dsp:nvSpPr>
        <dsp:cNvPr id="0" name=""/>
        <dsp:cNvSpPr/>
      </dsp:nvSpPr>
      <dsp:spPr>
        <a:xfrm>
          <a:off x="3325862" y="3961513"/>
          <a:ext cx="2263675" cy="1032947"/>
        </a:xfrm>
        <a:prstGeom prst="roundRect">
          <a:avLst>
            <a:gd name="adj" fmla="val 10000"/>
          </a:avLst>
        </a:prstGeom>
        <a:solidFill>
          <a:schemeClr val="accent4">
            <a:hueOff val="-2790481"/>
            <a:satOff val="16812"/>
            <a:lumOff val="13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US" sz="1500" kern="1200" dirty="0"/>
            <a:t>Plan for ongoing education for inpatient and outpatient clinical staff </a:t>
          </a:r>
        </a:p>
      </dsp:txBody>
      <dsp:txXfrm>
        <a:off x="3356116" y="3991767"/>
        <a:ext cx="2203167" cy="972439"/>
      </dsp:txXfrm>
    </dsp:sp>
    <dsp:sp modelId="{795084F7-A9FE-4194-BCBD-D60765DF42E6}">
      <dsp:nvSpPr>
        <dsp:cNvPr id="0" name=""/>
        <dsp:cNvSpPr/>
      </dsp:nvSpPr>
      <dsp:spPr>
        <a:xfrm>
          <a:off x="6084716" y="0"/>
          <a:ext cx="2829594" cy="5257800"/>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a:t>Maintain Systems Changes</a:t>
          </a:r>
        </a:p>
      </dsp:txBody>
      <dsp:txXfrm>
        <a:off x="6084716" y="0"/>
        <a:ext cx="2829594" cy="1577340"/>
      </dsp:txXfrm>
    </dsp:sp>
    <dsp:sp modelId="{C7E41DB2-C32C-42C6-8929-E8D4405FB356}">
      <dsp:nvSpPr>
        <dsp:cNvPr id="0" name=""/>
        <dsp:cNvSpPr/>
      </dsp:nvSpPr>
      <dsp:spPr>
        <a:xfrm>
          <a:off x="6396560" y="1578321"/>
          <a:ext cx="2263675" cy="1032947"/>
        </a:xfrm>
        <a:prstGeom prst="roundRect">
          <a:avLst>
            <a:gd name="adj" fmla="val 10000"/>
          </a:avLst>
        </a:prstGeom>
        <a:solidFill>
          <a:schemeClr val="accent4">
            <a:hueOff val="-3348577"/>
            <a:satOff val="20174"/>
            <a:lumOff val="16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US" sz="1500" kern="1200" dirty="0"/>
            <a:t>Identify who will be responsible for maintaining MNO-OB Folders</a:t>
          </a:r>
        </a:p>
      </dsp:txBody>
      <dsp:txXfrm>
        <a:off x="6426814" y="1608575"/>
        <a:ext cx="2203167" cy="972439"/>
      </dsp:txXfrm>
    </dsp:sp>
    <dsp:sp modelId="{07EACC48-E758-46F3-B5C7-588B36D4DB75}">
      <dsp:nvSpPr>
        <dsp:cNvPr id="0" name=""/>
        <dsp:cNvSpPr/>
      </dsp:nvSpPr>
      <dsp:spPr>
        <a:xfrm>
          <a:off x="6367676" y="2769651"/>
          <a:ext cx="2263675" cy="1032947"/>
        </a:xfrm>
        <a:prstGeom prst="roundRect">
          <a:avLst>
            <a:gd name="adj" fmla="val 10000"/>
          </a:avLst>
        </a:prstGeom>
        <a:solidFill>
          <a:schemeClr val="accent4">
            <a:hueOff val="-3906673"/>
            <a:satOff val="23537"/>
            <a:lumOff val="188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US" sz="1500" kern="1200" dirty="0"/>
            <a:t>QI team to continue with MNO Missed Opportunity Review forms  and provide feedback</a:t>
          </a:r>
        </a:p>
      </dsp:txBody>
      <dsp:txXfrm>
        <a:off x="6397930" y="2799905"/>
        <a:ext cx="2203167" cy="972439"/>
      </dsp:txXfrm>
    </dsp:sp>
    <dsp:sp modelId="{AFD43B9D-79EA-AC4D-901F-9CD661388F4C}">
      <dsp:nvSpPr>
        <dsp:cNvPr id="0" name=""/>
        <dsp:cNvSpPr/>
      </dsp:nvSpPr>
      <dsp:spPr>
        <a:xfrm>
          <a:off x="6367676" y="3961513"/>
          <a:ext cx="2263675" cy="1032947"/>
        </a:xfrm>
        <a:prstGeom prst="roundRect">
          <a:avLst>
            <a:gd name="adj" fmla="val 1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US" sz="1500" kern="1200" dirty="0"/>
            <a:t>QI team will create a plan to monitor compliance and engagement with OUD L&amp;D huddles </a:t>
          </a:r>
        </a:p>
      </dsp:txBody>
      <dsp:txXfrm>
        <a:off x="6397930" y="3991767"/>
        <a:ext cx="2203167" cy="9724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E0307C-5F11-4F14-8ADE-46E183CF2FD9}">
      <dsp:nvSpPr>
        <dsp:cNvPr id="0" name=""/>
        <dsp:cNvSpPr/>
      </dsp:nvSpPr>
      <dsp:spPr>
        <a:xfrm>
          <a:off x="0" y="442953"/>
          <a:ext cx="8229600" cy="12474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458216" rIns="638708"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t>Continue to cross the finish line and ensure all systems are in place to provide optimal OUD care</a:t>
          </a:r>
        </a:p>
      </dsp:txBody>
      <dsp:txXfrm>
        <a:off x="0" y="442953"/>
        <a:ext cx="8229600" cy="1247400"/>
      </dsp:txXfrm>
    </dsp:sp>
    <dsp:sp modelId="{C7A210AB-B0FC-4F44-B9FE-9F7D808C29F8}">
      <dsp:nvSpPr>
        <dsp:cNvPr id="0" name=""/>
        <dsp:cNvSpPr/>
      </dsp:nvSpPr>
      <dsp:spPr>
        <a:xfrm>
          <a:off x="411480" y="118233"/>
          <a:ext cx="5760720" cy="64944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977900">
            <a:lnSpc>
              <a:spcPct val="90000"/>
            </a:lnSpc>
            <a:spcBef>
              <a:spcPct val="0"/>
            </a:spcBef>
            <a:spcAft>
              <a:spcPct val="35000"/>
            </a:spcAft>
          </a:pPr>
          <a:r>
            <a:rPr lang="en-US" sz="2200" kern="1200" dirty="0"/>
            <a:t>OUD Systems  </a:t>
          </a:r>
        </a:p>
      </dsp:txBody>
      <dsp:txXfrm>
        <a:off x="443183" y="149936"/>
        <a:ext cx="5697314" cy="586034"/>
      </dsp:txXfrm>
    </dsp:sp>
    <dsp:sp modelId="{D89255BA-00DB-4EA6-8636-67CE5B375C2D}">
      <dsp:nvSpPr>
        <dsp:cNvPr id="0" name=""/>
        <dsp:cNvSpPr/>
      </dsp:nvSpPr>
      <dsp:spPr>
        <a:xfrm>
          <a:off x="0" y="2133873"/>
          <a:ext cx="8229600" cy="1559250"/>
        </a:xfrm>
        <a:prstGeom prst="rect">
          <a:avLst/>
        </a:prstGeom>
        <a:solidFill>
          <a:schemeClr val="lt1">
            <a:alpha val="90000"/>
            <a:hueOff val="0"/>
            <a:satOff val="0"/>
            <a:lumOff val="0"/>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458216" rIns="638708"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t>Ensure all clinical team members receive education and know how to activate the OUD </a:t>
          </a:r>
          <a:r>
            <a:rPr lang="en-US" sz="2200" kern="1200" dirty="0" smtClean="0"/>
            <a:t>Systems and provide stigma free care</a:t>
          </a:r>
          <a:endParaRPr lang="en-US" sz="2200" kern="1200" dirty="0"/>
        </a:p>
      </dsp:txBody>
      <dsp:txXfrm>
        <a:off x="0" y="2133873"/>
        <a:ext cx="8229600" cy="1559250"/>
      </dsp:txXfrm>
    </dsp:sp>
    <dsp:sp modelId="{B35CBA7B-C7BC-4249-A87E-25B1F5B3E1E9}">
      <dsp:nvSpPr>
        <dsp:cNvPr id="0" name=""/>
        <dsp:cNvSpPr/>
      </dsp:nvSpPr>
      <dsp:spPr>
        <a:xfrm>
          <a:off x="411480" y="1809153"/>
          <a:ext cx="5760720" cy="649440"/>
        </a:xfrm>
        <a:prstGeom prst="round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977900">
            <a:lnSpc>
              <a:spcPct val="90000"/>
            </a:lnSpc>
            <a:spcBef>
              <a:spcPct val="0"/>
            </a:spcBef>
            <a:spcAft>
              <a:spcPct val="35000"/>
            </a:spcAft>
          </a:pPr>
          <a:r>
            <a:rPr lang="en-US" sz="2200" kern="1200" dirty="0"/>
            <a:t>Provider Education	</a:t>
          </a:r>
        </a:p>
      </dsp:txBody>
      <dsp:txXfrm>
        <a:off x="443183" y="1840856"/>
        <a:ext cx="5697314" cy="586034"/>
      </dsp:txXfrm>
    </dsp:sp>
    <dsp:sp modelId="{93E439EA-AB51-4934-AEB7-42D3664C6F91}">
      <dsp:nvSpPr>
        <dsp:cNvPr id="0" name=""/>
        <dsp:cNvSpPr/>
      </dsp:nvSpPr>
      <dsp:spPr>
        <a:xfrm>
          <a:off x="0" y="4136643"/>
          <a:ext cx="8229600" cy="1247400"/>
        </a:xfrm>
        <a:prstGeom prst="rect">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458216" rIns="638708"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t>Begin preparing for sustainability and work with your QI team to complete &amp; submit your sustainability plan</a:t>
          </a:r>
        </a:p>
      </dsp:txBody>
      <dsp:txXfrm>
        <a:off x="0" y="4136643"/>
        <a:ext cx="8229600" cy="1247400"/>
      </dsp:txXfrm>
    </dsp:sp>
    <dsp:sp modelId="{35879097-650E-4853-8A4A-1E3468E8945E}">
      <dsp:nvSpPr>
        <dsp:cNvPr id="0" name=""/>
        <dsp:cNvSpPr/>
      </dsp:nvSpPr>
      <dsp:spPr>
        <a:xfrm>
          <a:off x="411480" y="3811923"/>
          <a:ext cx="5760720" cy="649440"/>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977900">
            <a:lnSpc>
              <a:spcPct val="90000"/>
            </a:lnSpc>
            <a:spcBef>
              <a:spcPct val="0"/>
            </a:spcBef>
            <a:spcAft>
              <a:spcPct val="35000"/>
            </a:spcAft>
          </a:pPr>
          <a:r>
            <a:rPr lang="en-US" sz="2200" kern="1200" dirty="0"/>
            <a:t>Sustainability Plan</a:t>
          </a:r>
        </a:p>
      </dsp:txBody>
      <dsp:txXfrm>
        <a:off x="443183" y="3843626"/>
        <a:ext cx="5697314" cy="5860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53F537-5452-AD43-B4DE-294293FACB48}">
      <dsp:nvSpPr>
        <dsp:cNvPr id="0" name=""/>
        <dsp:cNvSpPr/>
      </dsp:nvSpPr>
      <dsp:spPr>
        <a:xfrm>
          <a:off x="978" y="552189"/>
          <a:ext cx="2607915" cy="104316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lvl="0" algn="ctr" defTabSz="1244600">
            <a:lnSpc>
              <a:spcPct val="90000"/>
            </a:lnSpc>
            <a:spcBef>
              <a:spcPct val="0"/>
            </a:spcBef>
            <a:spcAft>
              <a:spcPct val="35000"/>
            </a:spcAft>
          </a:pPr>
          <a:r>
            <a:rPr lang="en-US" sz="2800" kern="1200" dirty="0"/>
            <a:t>November</a:t>
          </a:r>
        </a:p>
      </dsp:txBody>
      <dsp:txXfrm>
        <a:off x="522561" y="552189"/>
        <a:ext cx="1564749" cy="1043166"/>
      </dsp:txXfrm>
    </dsp:sp>
    <dsp:sp modelId="{78E37D87-8103-0A47-A836-A2575AD874DD}">
      <dsp:nvSpPr>
        <dsp:cNvPr id="0" name=""/>
        <dsp:cNvSpPr/>
      </dsp:nvSpPr>
      <dsp:spPr>
        <a:xfrm>
          <a:off x="2269864" y="640858"/>
          <a:ext cx="4097227" cy="865827"/>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en-US" sz="1500" kern="1200" dirty="0"/>
            <a:t>ILPQC PVB Data Calls </a:t>
          </a:r>
        </a:p>
        <a:p>
          <a:pPr lvl="0" algn="ctr" defTabSz="666750">
            <a:lnSpc>
              <a:spcPct val="90000"/>
            </a:lnSpc>
            <a:spcBef>
              <a:spcPct val="0"/>
            </a:spcBef>
            <a:spcAft>
              <a:spcPct val="35000"/>
            </a:spcAft>
          </a:pPr>
          <a:r>
            <a:rPr lang="en-US" sz="1500" b="1" kern="1200" dirty="0"/>
            <a:t>11/5 12:00pm OR 11/19 1:00pm </a:t>
          </a:r>
        </a:p>
      </dsp:txBody>
      <dsp:txXfrm>
        <a:off x="2702778" y="640858"/>
        <a:ext cx="3231400" cy="865827"/>
      </dsp:txXfrm>
    </dsp:sp>
    <dsp:sp modelId="{5A0F5CFE-7F97-7841-9C3E-6A78C1AFA15A}">
      <dsp:nvSpPr>
        <dsp:cNvPr id="0" name=""/>
        <dsp:cNvSpPr/>
      </dsp:nvSpPr>
      <dsp:spPr>
        <a:xfrm>
          <a:off x="6064052" y="640858"/>
          <a:ext cx="2164569" cy="865827"/>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en-US" sz="1500" kern="1200" dirty="0"/>
            <a:t>QI Leader Support Call</a:t>
          </a:r>
        </a:p>
        <a:p>
          <a:pPr lvl="0" algn="ctr" defTabSz="666750">
            <a:lnSpc>
              <a:spcPct val="90000"/>
            </a:lnSpc>
            <a:spcBef>
              <a:spcPct val="0"/>
            </a:spcBef>
            <a:spcAft>
              <a:spcPct val="35000"/>
            </a:spcAft>
          </a:pPr>
          <a:r>
            <a:rPr lang="en-US" sz="1500" b="1" kern="1200" dirty="0"/>
            <a:t>11/13 12:00pm </a:t>
          </a:r>
        </a:p>
      </dsp:txBody>
      <dsp:txXfrm>
        <a:off x="6496966" y="640858"/>
        <a:ext cx="1298742" cy="865827"/>
      </dsp:txXfrm>
    </dsp:sp>
    <dsp:sp modelId="{F83F2EE7-BD17-E541-91E9-76F70B30CE4C}">
      <dsp:nvSpPr>
        <dsp:cNvPr id="0" name=""/>
        <dsp:cNvSpPr/>
      </dsp:nvSpPr>
      <dsp:spPr>
        <a:xfrm>
          <a:off x="978" y="1741398"/>
          <a:ext cx="2607915" cy="104316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lvl="0" algn="ctr" defTabSz="1244600">
            <a:lnSpc>
              <a:spcPct val="90000"/>
            </a:lnSpc>
            <a:spcBef>
              <a:spcPct val="0"/>
            </a:spcBef>
            <a:spcAft>
              <a:spcPct val="35000"/>
            </a:spcAft>
          </a:pPr>
          <a:r>
            <a:rPr lang="en-US" sz="2800" kern="1200" dirty="0"/>
            <a:t>December</a:t>
          </a:r>
        </a:p>
      </dsp:txBody>
      <dsp:txXfrm>
        <a:off x="522561" y="1741398"/>
        <a:ext cx="1564749" cy="1043166"/>
      </dsp:txXfrm>
    </dsp:sp>
    <dsp:sp modelId="{201F4D8E-9CE0-904F-B35F-19F6D0AC7A0E}">
      <dsp:nvSpPr>
        <dsp:cNvPr id="0" name=""/>
        <dsp:cNvSpPr/>
      </dsp:nvSpPr>
      <dsp:spPr>
        <a:xfrm>
          <a:off x="2269864" y="1830067"/>
          <a:ext cx="2164569" cy="865827"/>
        </a:xfrm>
        <a:prstGeom prst="chevron">
          <a:avLst/>
        </a:prstGeom>
        <a:solidFill>
          <a:srgbClr val="ECC0EF">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lvl="0" algn="ctr" defTabSz="666750">
            <a:lnSpc>
              <a:spcPct val="90000"/>
            </a:lnSpc>
            <a:spcBef>
              <a:spcPct val="0"/>
            </a:spcBef>
            <a:spcAft>
              <a:spcPts val="0"/>
            </a:spcAft>
          </a:pPr>
          <a:r>
            <a:rPr lang="en-US" sz="1500" kern="1200" dirty="0"/>
            <a:t>Official </a:t>
          </a:r>
        </a:p>
        <a:p>
          <a:pPr lvl="0" algn="ctr" defTabSz="666750">
            <a:lnSpc>
              <a:spcPct val="90000"/>
            </a:lnSpc>
            <a:spcBef>
              <a:spcPct val="0"/>
            </a:spcBef>
            <a:spcAft>
              <a:spcPts val="0"/>
            </a:spcAft>
          </a:pPr>
          <a:r>
            <a:rPr lang="en-US" sz="1500" kern="1200" dirty="0"/>
            <a:t>Kick-off</a:t>
          </a:r>
          <a:r>
            <a:rPr lang="en-US" sz="1500" kern="1200" dirty="0" smtClean="0"/>
            <a:t>!</a:t>
          </a:r>
        </a:p>
        <a:p>
          <a:pPr lvl="0" algn="ctr" defTabSz="666750">
            <a:lnSpc>
              <a:spcPct val="90000"/>
            </a:lnSpc>
            <a:spcBef>
              <a:spcPct val="0"/>
            </a:spcBef>
            <a:spcAft>
              <a:spcPts val="0"/>
            </a:spcAft>
          </a:pPr>
          <a:r>
            <a:rPr lang="en-US" sz="1500" kern="1200" dirty="0" smtClean="0"/>
            <a:t>December 14</a:t>
          </a:r>
          <a:r>
            <a:rPr lang="en-US" sz="1500" kern="1200" baseline="30000" dirty="0" smtClean="0"/>
            <a:t>th</a:t>
          </a:r>
          <a:r>
            <a:rPr lang="en-US" sz="1500" kern="1200" dirty="0" smtClean="0"/>
            <a:t> </a:t>
          </a:r>
          <a:endParaRPr lang="en-US" sz="1500" kern="1200" dirty="0"/>
        </a:p>
      </dsp:txBody>
      <dsp:txXfrm>
        <a:off x="2702778" y="1830067"/>
        <a:ext cx="1298742" cy="865827"/>
      </dsp:txXfrm>
    </dsp:sp>
    <dsp:sp modelId="{7758F468-D759-C244-9645-5A7BD1FFD73E}">
      <dsp:nvSpPr>
        <dsp:cNvPr id="0" name=""/>
        <dsp:cNvSpPr/>
      </dsp:nvSpPr>
      <dsp:spPr>
        <a:xfrm>
          <a:off x="4131394" y="1830067"/>
          <a:ext cx="2164569" cy="865827"/>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en-US" sz="1500" kern="1200" dirty="0"/>
            <a:t>Team Webinars start</a:t>
          </a:r>
        </a:p>
      </dsp:txBody>
      <dsp:txXfrm>
        <a:off x="4564308" y="1830067"/>
        <a:ext cx="1298742" cy="865827"/>
      </dsp:txXfrm>
    </dsp:sp>
    <dsp:sp modelId="{B148BE01-4B5A-C54D-9A8B-9E00111D3E2E}">
      <dsp:nvSpPr>
        <dsp:cNvPr id="0" name=""/>
        <dsp:cNvSpPr/>
      </dsp:nvSpPr>
      <dsp:spPr>
        <a:xfrm>
          <a:off x="5992924" y="1830067"/>
          <a:ext cx="2164569" cy="865827"/>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en-US" sz="1500" kern="1200" dirty="0"/>
            <a:t>Baseline Data Reporting Begins</a:t>
          </a:r>
        </a:p>
      </dsp:txBody>
      <dsp:txXfrm>
        <a:off x="6425838" y="1830067"/>
        <a:ext cx="1298742" cy="865827"/>
      </dsp:txXfrm>
    </dsp:sp>
    <dsp:sp modelId="{4F579DFE-CB97-9444-BB81-8840D02F3D22}">
      <dsp:nvSpPr>
        <dsp:cNvPr id="0" name=""/>
        <dsp:cNvSpPr/>
      </dsp:nvSpPr>
      <dsp:spPr>
        <a:xfrm>
          <a:off x="978" y="2930607"/>
          <a:ext cx="2607915" cy="104316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lvl="0" algn="ctr" defTabSz="1244600">
            <a:lnSpc>
              <a:spcPct val="90000"/>
            </a:lnSpc>
            <a:spcBef>
              <a:spcPct val="0"/>
            </a:spcBef>
            <a:spcAft>
              <a:spcPct val="35000"/>
            </a:spcAft>
          </a:pPr>
          <a:r>
            <a:rPr lang="en-US" sz="2800" kern="1200" dirty="0"/>
            <a:t>January </a:t>
          </a:r>
        </a:p>
      </dsp:txBody>
      <dsp:txXfrm>
        <a:off x="522561" y="2930607"/>
        <a:ext cx="1564749" cy="1043166"/>
      </dsp:txXfrm>
    </dsp:sp>
    <dsp:sp modelId="{67783787-2C28-E94B-AA7B-B4F0994C8878}">
      <dsp:nvSpPr>
        <dsp:cNvPr id="0" name=""/>
        <dsp:cNvSpPr/>
      </dsp:nvSpPr>
      <dsp:spPr>
        <a:xfrm>
          <a:off x="2269864" y="3019276"/>
          <a:ext cx="2164569" cy="865827"/>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en-US" sz="1500" kern="1200" dirty="0"/>
            <a:t>Baseline Data Reporting due</a:t>
          </a:r>
        </a:p>
      </dsp:txBody>
      <dsp:txXfrm>
        <a:off x="2702778" y="3019276"/>
        <a:ext cx="1298742" cy="865827"/>
      </dsp:txXfrm>
    </dsp:sp>
    <dsp:sp modelId="{38B0BBAB-C260-D545-9028-748C86567B80}">
      <dsp:nvSpPr>
        <dsp:cNvPr id="0" name=""/>
        <dsp:cNvSpPr/>
      </dsp:nvSpPr>
      <dsp:spPr>
        <a:xfrm>
          <a:off x="4131394" y="3019276"/>
          <a:ext cx="2164569" cy="865827"/>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en-US" sz="1500" kern="1200"/>
            <a:t>Monthly Data Reporting Begins</a:t>
          </a:r>
          <a:endParaRPr lang="en-US" sz="1500" kern="1200" dirty="0"/>
        </a:p>
      </dsp:txBody>
      <dsp:txXfrm>
        <a:off x="4564308" y="3019276"/>
        <a:ext cx="1298742" cy="865827"/>
      </dsp:txXfrm>
    </dsp:sp>
    <dsp:sp modelId="{7722594B-7349-1C4D-917B-1C558B45FD29}">
      <dsp:nvSpPr>
        <dsp:cNvPr id="0" name=""/>
        <dsp:cNvSpPr/>
      </dsp:nvSpPr>
      <dsp:spPr>
        <a:xfrm>
          <a:off x="5992924" y="3019276"/>
          <a:ext cx="2164569" cy="865827"/>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en-US" sz="1500" kern="1200" dirty="0"/>
            <a:t>Labor Culture Survey</a:t>
          </a:r>
        </a:p>
        <a:p>
          <a:pPr lvl="0" algn="ctr" defTabSz="666750">
            <a:lnSpc>
              <a:spcPct val="90000"/>
            </a:lnSpc>
            <a:spcBef>
              <a:spcPct val="0"/>
            </a:spcBef>
            <a:spcAft>
              <a:spcPct val="35000"/>
            </a:spcAft>
          </a:pPr>
          <a:r>
            <a:rPr lang="en-US" sz="1500" kern="1200" dirty="0"/>
            <a:t>Launch</a:t>
          </a:r>
        </a:p>
      </dsp:txBody>
      <dsp:txXfrm>
        <a:off x="6425838" y="3019276"/>
        <a:ext cx="1298742" cy="86582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E10500-30ED-4B48-A3F6-69E3F3E41D89}">
      <dsp:nvSpPr>
        <dsp:cNvPr id="0" name=""/>
        <dsp:cNvSpPr/>
      </dsp:nvSpPr>
      <dsp:spPr>
        <a:xfrm>
          <a:off x="6201820" y="967046"/>
          <a:ext cx="2561682" cy="2562156"/>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35F05253-C573-4771-9E97-F1E69E88C34C}">
      <dsp:nvSpPr>
        <dsp:cNvPr id="0" name=""/>
        <dsp:cNvSpPr/>
      </dsp:nvSpPr>
      <dsp:spPr>
        <a:xfrm>
          <a:off x="6286876" y="1052466"/>
          <a:ext cx="2391570" cy="2391316"/>
        </a:xfrm>
        <a:prstGeom prst="ellipse">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a:t>Statewide launch (May) </a:t>
          </a:r>
        </a:p>
      </dsp:txBody>
      <dsp:txXfrm>
        <a:off x="6628767" y="1394147"/>
        <a:ext cx="1707788" cy="1707954"/>
      </dsp:txXfrm>
    </dsp:sp>
    <dsp:sp modelId="{92971DED-9592-4634-820A-836AFE12FA6F}">
      <dsp:nvSpPr>
        <dsp:cNvPr id="0" name=""/>
        <dsp:cNvSpPr/>
      </dsp:nvSpPr>
      <dsp:spPr>
        <a:xfrm rot="2700000">
          <a:off x="3557333" y="970143"/>
          <a:ext cx="2555512" cy="2555512"/>
        </a:xfrm>
        <a:prstGeom prst="teardrop">
          <a:avLst>
            <a:gd name="adj" fmla="val 10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D1F08217-DC32-4A61-B8DE-9142FB0630B7}">
      <dsp:nvSpPr>
        <dsp:cNvPr id="0" name=""/>
        <dsp:cNvSpPr/>
      </dsp:nvSpPr>
      <dsp:spPr>
        <a:xfrm>
          <a:off x="3639304" y="1052466"/>
          <a:ext cx="2391570" cy="2391316"/>
        </a:xfrm>
        <a:prstGeom prst="ellipse">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a:t>Wave 1 team test data form (Feb-Apr) </a:t>
          </a:r>
        </a:p>
      </dsp:txBody>
      <dsp:txXfrm>
        <a:off x="3981195" y="1394147"/>
        <a:ext cx="1707788" cy="1707954"/>
      </dsp:txXfrm>
    </dsp:sp>
    <dsp:sp modelId="{02D9C393-8614-44A6-A382-DA939FD99431}">
      <dsp:nvSpPr>
        <dsp:cNvPr id="0" name=""/>
        <dsp:cNvSpPr/>
      </dsp:nvSpPr>
      <dsp:spPr>
        <a:xfrm rot="2700000">
          <a:off x="909761" y="970143"/>
          <a:ext cx="2555512" cy="2555512"/>
        </a:xfrm>
        <a:prstGeom prst="teardrop">
          <a:avLst>
            <a:gd name="adj" fmla="val 10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A6D9A807-09AD-447B-88EE-2A96D7D3F5EA}">
      <dsp:nvSpPr>
        <dsp:cNvPr id="0" name=""/>
        <dsp:cNvSpPr/>
      </dsp:nvSpPr>
      <dsp:spPr>
        <a:xfrm>
          <a:off x="991731" y="1052466"/>
          <a:ext cx="2391570" cy="2391316"/>
        </a:xfrm>
        <a:prstGeom prst="ellipse">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a:t>Recruit wave 1 (Nov-Jan)</a:t>
          </a:r>
        </a:p>
      </dsp:txBody>
      <dsp:txXfrm>
        <a:off x="1333623" y="1394147"/>
        <a:ext cx="1707788" cy="1707954"/>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F6FE02B9-139B-4A71-A3B0-49BF3BB6CAAD}" type="datetimeFigureOut">
              <a:rPr lang="en-US" smtClean="0"/>
              <a:pPr/>
              <a:t>11/6/2020</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FCADC3D6-F64F-432F-8CAF-12A8E390EF55}" type="slidenum">
              <a:rPr lang="en-US" smtClean="0"/>
              <a:pPr/>
              <a:t>‹#›</a:t>
            </a:fld>
            <a:endParaRPr lang="en-US"/>
          </a:p>
        </p:txBody>
      </p:sp>
    </p:spTree>
    <p:extLst>
      <p:ext uri="{BB962C8B-B14F-4D97-AF65-F5344CB8AC3E}">
        <p14:creationId xmlns:p14="http://schemas.microsoft.com/office/powerpoint/2010/main" val="4029221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6482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cs typeface="+mn-cs"/>
              </a:defRPr>
            </a:lvl1pPr>
          </a:lstStyle>
          <a:p>
            <a:pPr>
              <a:defRPr/>
            </a:pPr>
            <a:fld id="{A1234E4B-760D-4C12-91CE-F6FE2BFE65B3}" type="datetimeFigureOut">
              <a:rPr lang="en-US" altLang="ja-JP"/>
              <a:pPr>
                <a:defRPr/>
              </a:pPr>
              <a:t>11/6/2020</a:t>
            </a:fld>
            <a:endParaRPr lang="en-US" alt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itchFamily="34" charset="0"/>
              </a:defRPr>
            </a:lvl1pPr>
          </a:lstStyle>
          <a:p>
            <a:pPr>
              <a:defRPr/>
            </a:pPr>
            <a:fld id="{799399BA-D265-4DD5-B172-CF7BBEF04538}" type="slidenum">
              <a:rPr lang="en-US" altLang="en-US"/>
              <a:pPr>
                <a:defRPr/>
              </a:pPr>
              <a:t>‹#›</a:t>
            </a:fld>
            <a:endParaRPr lang="en-US" altLang="en-US"/>
          </a:p>
        </p:txBody>
      </p:sp>
    </p:spTree>
    <p:extLst>
      <p:ext uri="{BB962C8B-B14F-4D97-AF65-F5344CB8AC3E}">
        <p14:creationId xmlns:p14="http://schemas.microsoft.com/office/powerpoint/2010/main" val="17201368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p:txBody>
      </p:sp>
      <p:sp>
        <p:nvSpPr>
          <p:cNvPr id="3994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3667F1A6-D26A-435E-A6B9-71DCD84A0B24}" type="slidenum">
              <a:rPr lang="en-US" altLang="en-US">
                <a:latin typeface="Calibri" pitchFamily="34" charset="0"/>
              </a:rPr>
              <a:pPr/>
              <a:t>1</a:t>
            </a:fld>
            <a:endParaRPr lang="en-US" altLang="en-US" dirty="0">
              <a:latin typeface="Calibri" pitchFamily="34" charset="0"/>
            </a:endParaRPr>
          </a:p>
        </p:txBody>
      </p:sp>
    </p:spTree>
    <p:extLst>
      <p:ext uri="{BB962C8B-B14F-4D97-AF65-F5344CB8AC3E}">
        <p14:creationId xmlns:p14="http://schemas.microsoft.com/office/powerpoint/2010/main" val="1052823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15</a:t>
            </a:fld>
            <a:endParaRPr lang="en-US" altLang="en-US"/>
          </a:p>
        </p:txBody>
      </p:sp>
    </p:spTree>
    <p:extLst>
      <p:ext uri="{BB962C8B-B14F-4D97-AF65-F5344CB8AC3E}">
        <p14:creationId xmlns:p14="http://schemas.microsoft.com/office/powerpoint/2010/main" val="1370764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t>ILPQC has listened to hospital team’s feedback to create responsive and easy-to-understand tools and strategies for providing </a:t>
            </a:r>
            <a:r>
              <a:rPr lang="en-US" sz="1200" dirty="0" err="1"/>
              <a:t>Narcan</a:t>
            </a:r>
            <a:r>
              <a:rPr lang="en-US" sz="1200" dirty="0"/>
              <a:t> Counseling, a key risk reduction strategy, for all patients with OUD</a:t>
            </a:r>
          </a:p>
          <a:p>
            <a:r>
              <a:rPr lang="en-US" sz="1200" dirty="0"/>
              <a:t>ILPQC partnered with community and state organizations including IDPH, DHS, IL </a:t>
            </a:r>
            <a:r>
              <a:rPr lang="en-US" sz="1200" dirty="0" err="1"/>
              <a:t>DocAssist</a:t>
            </a:r>
            <a:r>
              <a:rPr lang="en-US" sz="1200" dirty="0"/>
              <a:t>, and others to learn and share strategies with ILPQC hospitals</a:t>
            </a:r>
          </a:p>
          <a:p>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t>There is still more hard work ahead, but teams have made significant progress…</a:t>
            </a:r>
          </a:p>
          <a:p>
            <a:endParaRPr lang="en-US" sz="1200"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16</a:t>
            </a:fld>
            <a:endParaRPr lang="en-US" altLang="en-US"/>
          </a:p>
        </p:txBody>
      </p:sp>
    </p:spTree>
    <p:extLst>
      <p:ext uri="{BB962C8B-B14F-4D97-AF65-F5344CB8AC3E}">
        <p14:creationId xmlns:p14="http://schemas.microsoft.com/office/powerpoint/2010/main" val="3164121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Team feedback re:</a:t>
            </a:r>
          </a:p>
          <a:p>
            <a:r>
              <a:rPr lang="en-US" dirty="0"/>
              <a:t>-</a:t>
            </a:r>
            <a:r>
              <a:rPr lang="en-US" baseline="0" dirty="0"/>
              <a:t> </a:t>
            </a:r>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17</a:t>
            </a:fld>
            <a:endParaRPr lang="en-US" altLang="en-US"/>
          </a:p>
        </p:txBody>
      </p:sp>
    </p:spTree>
    <p:extLst>
      <p:ext uri="{BB962C8B-B14F-4D97-AF65-F5344CB8AC3E}">
        <p14:creationId xmlns:p14="http://schemas.microsoft.com/office/powerpoint/2010/main" val="4221065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Make</a:t>
            </a:r>
            <a:r>
              <a:rPr lang="en-US" baseline="0" dirty="0" smtClean="0"/>
              <a:t> the % blue and orange to match so you can see easily which has improved the most</a:t>
            </a:r>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18</a:t>
            </a:fld>
            <a:endParaRPr lang="en-US" altLang="en-US"/>
          </a:p>
        </p:txBody>
      </p:sp>
    </p:spTree>
    <p:extLst>
      <p:ext uri="{BB962C8B-B14F-4D97-AF65-F5344CB8AC3E}">
        <p14:creationId xmlns:p14="http://schemas.microsoft.com/office/powerpoint/2010/main" val="189050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Autumn, can we find a new picture? </a:t>
            </a:r>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19</a:t>
            </a:fld>
            <a:endParaRPr lang="en-US" altLang="en-US"/>
          </a:p>
        </p:txBody>
      </p:sp>
    </p:spTree>
    <p:extLst>
      <p:ext uri="{BB962C8B-B14F-4D97-AF65-F5344CB8AC3E}">
        <p14:creationId xmlns:p14="http://schemas.microsoft.com/office/powerpoint/2010/main" val="1094596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empathy matters. Education</a:t>
            </a:r>
            <a:r>
              <a:rPr lang="en-US" baseline="0" dirty="0"/>
              <a:t> on the two key elements. Heads need to swivel to mom. Mom is the one at maternal risk. Words matter empathy. Push education piece here. </a:t>
            </a:r>
          </a:p>
          <a:p>
            <a:endParaRPr lang="en-US" baseline="0" dirty="0"/>
          </a:p>
          <a:p>
            <a:r>
              <a:rPr lang="en-US" baseline="0" dirty="0"/>
              <a:t>Crossing the finish line</a:t>
            </a:r>
          </a:p>
          <a:p>
            <a:r>
              <a:rPr lang="en-US" baseline="0" dirty="0"/>
              <a:t>-You need these systems in place (this content is good on the systems.)</a:t>
            </a:r>
          </a:p>
          <a:p>
            <a:r>
              <a:rPr lang="en-US" baseline="0" dirty="0"/>
              <a:t>AND you need your </a:t>
            </a:r>
            <a:r>
              <a:rPr lang="en-US" baseline="0" dirty="0" err="1"/>
              <a:t>proivders</a:t>
            </a:r>
            <a:r>
              <a:rPr lang="en-US" baseline="0" dirty="0"/>
              <a:t> to know that this is a leading cause of maternal death big maternal risk and provide care with empathy.  Education for providers and staff.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9691579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21</a:t>
            </a:fld>
            <a:endParaRPr lang="en-US" altLang="en-US"/>
          </a:p>
        </p:txBody>
      </p:sp>
    </p:spTree>
    <p:extLst>
      <p:ext uri="{BB962C8B-B14F-4D97-AF65-F5344CB8AC3E}">
        <p14:creationId xmlns:p14="http://schemas.microsoft.com/office/powerpoint/2010/main" val="5325991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1171847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AIM to MAINTAIN!</a:t>
            </a:r>
          </a:p>
          <a:p>
            <a:r>
              <a:rPr lang="en-US" dirty="0"/>
              <a:t>Picture of patient</a:t>
            </a:r>
          </a:p>
          <a:p>
            <a:endParaRPr lang="en-US" dirty="0"/>
          </a:p>
          <a:p>
            <a:r>
              <a:rPr lang="en-US" dirty="0"/>
              <a:t>This is about saving</a:t>
            </a:r>
            <a:r>
              <a:rPr lang="en-US" baseline="0" dirty="0"/>
              <a:t> </a:t>
            </a:r>
            <a:r>
              <a:rPr lang="en-US" baseline="0" dirty="0" err="1"/>
              <a:t>womens</a:t>
            </a:r>
            <a:r>
              <a:rPr lang="en-US" baseline="0" dirty="0"/>
              <a:t> lives</a:t>
            </a:r>
          </a:p>
          <a:p>
            <a:r>
              <a:rPr lang="en-US" baseline="0" dirty="0"/>
              <a:t>We know these numbers are going up</a:t>
            </a:r>
          </a:p>
          <a:p>
            <a:r>
              <a:rPr lang="en-US" baseline="0" dirty="0"/>
              <a:t>We have go to sustain optimal care for patients to sustain these efforts.</a:t>
            </a:r>
            <a:endParaRPr lang="en-US" dirty="0"/>
          </a:p>
        </p:txBody>
      </p:sp>
      <p:sp>
        <p:nvSpPr>
          <p:cNvPr id="4" name="Slide Number Placeholder 3"/>
          <p:cNvSpPr>
            <a:spLocks noGrp="1"/>
          </p:cNvSpPr>
          <p:nvPr>
            <p:ph type="sldNum" sz="quarter" idx="10"/>
          </p:nvPr>
        </p:nvSpPr>
        <p:spPr/>
        <p:txBody>
          <a:bodyPr/>
          <a:lstStyle/>
          <a:p>
            <a:pPr>
              <a:defRPr/>
            </a:pPr>
            <a:fld id="{8BC8628B-D017-4ABD-84D4-3F37B064EA7E}" type="slidenum">
              <a:rPr lang="en-US" altLang="en-US" smtClean="0"/>
              <a:pPr>
                <a:defRPr/>
              </a:pPr>
              <a:t>24</a:t>
            </a:fld>
            <a:endParaRPr lang="en-US" altLang="en-US"/>
          </a:p>
        </p:txBody>
      </p:sp>
    </p:spTree>
    <p:extLst>
      <p:ext uri="{BB962C8B-B14F-4D97-AF65-F5344CB8AC3E}">
        <p14:creationId xmlns:p14="http://schemas.microsoft.com/office/powerpoint/2010/main" val="6147894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621764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481129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a:t>
            </a:r>
            <a:r>
              <a:rPr lang="en-US" baseline="0" dirty="0"/>
              <a:t> we could remove if we need to tighten this up.</a:t>
            </a:r>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26</a:t>
            </a:fld>
            <a:endParaRPr lang="en-US" altLang="en-US"/>
          </a:p>
        </p:txBody>
      </p:sp>
    </p:spTree>
    <p:extLst>
      <p:ext uri="{BB962C8B-B14F-4D97-AF65-F5344CB8AC3E}">
        <p14:creationId xmlns:p14="http://schemas.microsoft.com/office/powerpoint/2010/main" val="18445317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Include</a:t>
            </a:r>
            <a:r>
              <a:rPr lang="en-US" baseline="0" dirty="0"/>
              <a:t> a due date</a:t>
            </a:r>
          </a:p>
          <a:p>
            <a:r>
              <a:rPr lang="en-US" baseline="0" dirty="0"/>
              <a:t>Make them feel like they are making it super easy</a:t>
            </a:r>
          </a:p>
          <a:p>
            <a:r>
              <a:rPr lang="en-US" baseline="0" dirty="0"/>
              <a:t>Easy to complete template</a:t>
            </a:r>
          </a:p>
          <a:p>
            <a:r>
              <a:rPr lang="en-US" baseline="0" dirty="0"/>
              <a:t>Teams will submit it to ILPQC and perinatal network administrator when completed</a:t>
            </a:r>
          </a:p>
          <a:p>
            <a:r>
              <a:rPr lang="en-US" baseline="0" dirty="0"/>
              <a:t>Join us Nov XZ for the MNO webinar </a:t>
            </a:r>
          </a:p>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27</a:t>
            </a:fld>
            <a:endParaRPr lang="en-US" altLang="en-US"/>
          </a:p>
        </p:txBody>
      </p:sp>
    </p:spTree>
    <p:extLst>
      <p:ext uri="{BB962C8B-B14F-4D97-AF65-F5344CB8AC3E}">
        <p14:creationId xmlns:p14="http://schemas.microsoft.com/office/powerpoint/2010/main" val="22260031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130566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30</a:t>
            </a:fld>
            <a:endParaRPr lang="en-US" altLang="en-US"/>
          </a:p>
        </p:txBody>
      </p:sp>
    </p:spTree>
    <p:extLst>
      <p:ext uri="{BB962C8B-B14F-4D97-AF65-F5344CB8AC3E}">
        <p14:creationId xmlns:p14="http://schemas.microsoft.com/office/powerpoint/2010/main" val="17359995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31</a:t>
            </a:fld>
            <a:endParaRPr lang="en-US" altLang="en-US"/>
          </a:p>
        </p:txBody>
      </p:sp>
    </p:spTree>
    <p:extLst>
      <p:ext uri="{BB962C8B-B14F-4D97-AF65-F5344CB8AC3E}">
        <p14:creationId xmlns:p14="http://schemas.microsoft.com/office/powerpoint/2010/main" val="6281295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32</a:t>
            </a:fld>
            <a:endParaRPr lang="en-US" altLang="en-US"/>
          </a:p>
        </p:txBody>
      </p:sp>
    </p:spTree>
    <p:extLst>
      <p:ext uri="{BB962C8B-B14F-4D97-AF65-F5344CB8AC3E}">
        <p14:creationId xmlns:p14="http://schemas.microsoft.com/office/powerpoint/2010/main" val="26941531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5347368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34</a:t>
            </a:fld>
            <a:endParaRPr lang="en-US" altLang="en-US"/>
          </a:p>
        </p:txBody>
      </p:sp>
    </p:spTree>
    <p:extLst>
      <p:ext uri="{BB962C8B-B14F-4D97-AF65-F5344CB8AC3E}">
        <p14:creationId xmlns:p14="http://schemas.microsoft.com/office/powerpoint/2010/main" val="34165993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9810349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401736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UPDATE</a:t>
            </a:r>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6</a:t>
            </a:fld>
            <a:endParaRPr lang="en-US" altLang="en-US"/>
          </a:p>
        </p:txBody>
      </p:sp>
    </p:spTree>
    <p:extLst>
      <p:ext uri="{BB962C8B-B14F-4D97-AF65-F5344CB8AC3E}">
        <p14:creationId xmlns:p14="http://schemas.microsoft.com/office/powerpoint/2010/main" val="18792022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9/25/20</a:t>
            </a:r>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37</a:t>
            </a:fld>
            <a:endParaRPr lang="en-US" altLang="en-US"/>
          </a:p>
        </p:txBody>
      </p:sp>
    </p:spTree>
    <p:extLst>
      <p:ext uri="{BB962C8B-B14F-4D97-AF65-F5344CB8AC3E}">
        <p14:creationId xmlns:p14="http://schemas.microsoft.com/office/powerpoint/2010/main" val="27544666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26 questions</a:t>
            </a:r>
            <a:r>
              <a:rPr lang="en-US" baseline="0" dirty="0"/>
              <a:t> short and easy to complete</a:t>
            </a:r>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38</a:t>
            </a:fld>
            <a:endParaRPr lang="en-US" altLang="en-US"/>
          </a:p>
        </p:txBody>
      </p:sp>
    </p:spTree>
    <p:extLst>
      <p:ext uri="{BB962C8B-B14F-4D97-AF65-F5344CB8AC3E}">
        <p14:creationId xmlns:p14="http://schemas.microsoft.com/office/powerpoint/2010/main" val="17859274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9/25/20</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information will help hospitals track their training progress, identify areas for quality improvement initiatives, and will be used by I PROMOTE-IL and ILPQC to understand hospitals’ ability to complete the training requirement and identify opportunities to provide further support to hospitals towards our shared goal of improved maternal health across the state. </a:t>
            </a:r>
          </a:p>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39</a:t>
            </a:fld>
            <a:endParaRPr lang="en-US" altLang="en-US"/>
          </a:p>
        </p:txBody>
      </p:sp>
    </p:spTree>
    <p:extLst>
      <p:ext uri="{BB962C8B-B14F-4D97-AF65-F5344CB8AC3E}">
        <p14:creationId xmlns:p14="http://schemas.microsoft.com/office/powerpoint/2010/main" val="40686540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9EDF7F-E320-44C0-9E97-55E996300ADD}" type="slidenum">
              <a:rPr lang="en-US" smtClean="0"/>
              <a:t>40</a:t>
            </a:fld>
            <a:endParaRPr lang="en-US"/>
          </a:p>
        </p:txBody>
      </p:sp>
    </p:spTree>
    <p:extLst>
      <p:ext uri="{BB962C8B-B14F-4D97-AF65-F5344CB8AC3E}">
        <p14:creationId xmlns:p14="http://schemas.microsoft.com/office/powerpoint/2010/main" val="28204210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November</a:t>
            </a:r>
          </a:p>
          <a:p>
            <a:r>
              <a:rPr lang="en-US" dirty="0"/>
              <a:t>- QI Leader Support calls: How to be a successful team lead, nurse/provider champion (QI Leader Support Calls)</a:t>
            </a:r>
          </a:p>
          <a:p>
            <a:r>
              <a:rPr lang="en-US" dirty="0"/>
              <a:t>- Data calls: Data person or team lead to attend data calls </a:t>
            </a:r>
          </a:p>
        </p:txBody>
      </p:sp>
      <p:sp>
        <p:nvSpPr>
          <p:cNvPr id="4" name="Slide Number Placeholder 3"/>
          <p:cNvSpPr>
            <a:spLocks noGrp="1"/>
          </p:cNvSpPr>
          <p:nvPr>
            <p:ph type="sldNum" sz="quarter" idx="5"/>
          </p:nvPr>
        </p:nvSpPr>
        <p:spPr/>
        <p:txBody>
          <a:bodyPr/>
          <a:lstStyle/>
          <a:p>
            <a:fld id="{E79EDF7F-E320-44C0-9E97-55E996300ADD}" type="slidenum">
              <a:rPr lang="en-US" smtClean="0"/>
              <a:t>41</a:t>
            </a:fld>
            <a:endParaRPr lang="en-US"/>
          </a:p>
        </p:txBody>
      </p:sp>
    </p:spTree>
    <p:extLst>
      <p:ext uri="{BB962C8B-B14F-4D97-AF65-F5344CB8AC3E}">
        <p14:creationId xmlns:p14="http://schemas.microsoft.com/office/powerpoint/2010/main" val="19985412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Change photo to mother </a:t>
            </a:r>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42</a:t>
            </a:fld>
            <a:endParaRPr lang="en-US" altLang="en-US"/>
          </a:p>
        </p:txBody>
      </p:sp>
    </p:spTree>
    <p:extLst>
      <p:ext uri="{BB962C8B-B14F-4D97-AF65-F5344CB8AC3E}">
        <p14:creationId xmlns:p14="http://schemas.microsoft.com/office/powerpoint/2010/main" val="19888129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43</a:t>
            </a:fld>
            <a:endParaRPr lang="en-US" altLang="en-US"/>
          </a:p>
        </p:txBody>
      </p:sp>
    </p:spTree>
    <p:extLst>
      <p:ext uri="{BB962C8B-B14F-4D97-AF65-F5344CB8AC3E}">
        <p14:creationId xmlns:p14="http://schemas.microsoft.com/office/powerpoint/2010/main" val="3374314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S PGothic" pitchFamily="34" charset="-128"/>
                <a:cs typeface="MS PGothic" charset="0"/>
              </a:rPr>
              <a:t>Headlines from Chicago tribune? Patient?</a:t>
            </a:r>
          </a:p>
          <a:p>
            <a:endParaRPr lang="en-US" sz="1200" kern="1200" dirty="0">
              <a:solidFill>
                <a:schemeClr val="tx1"/>
              </a:solidFill>
              <a:effectLst/>
              <a:latin typeface="+mn-lt"/>
              <a:ea typeface="MS PGothic" pitchFamily="34" charset="-128"/>
              <a:cs typeface="MS PGothic" charset="0"/>
            </a:endParaRPr>
          </a:p>
          <a:p>
            <a:r>
              <a:rPr lang="en-US" sz="1200" kern="1200" dirty="0">
                <a:solidFill>
                  <a:schemeClr val="tx1"/>
                </a:solidFill>
                <a:effectLst/>
                <a:latin typeface="+mn-lt"/>
                <a:ea typeface="MS PGothic" pitchFamily="34" charset="-128"/>
                <a:cs typeface="MS PGothic" charset="0"/>
              </a:rPr>
              <a:t>Crisis is continuing/worsening- Initiative to provide optimal care for OUD, by providing optimal care every time you can save lives</a:t>
            </a:r>
          </a:p>
          <a:p>
            <a:r>
              <a:rPr lang="en-US" sz="1200" kern="1200" dirty="0">
                <a:solidFill>
                  <a:schemeClr val="tx1"/>
                </a:solidFill>
                <a:effectLst/>
                <a:latin typeface="+mn-lt"/>
                <a:ea typeface="MS PGothic" pitchFamily="34" charset="-128"/>
                <a:cs typeface="MS PGothic" charset="0"/>
              </a:rPr>
              <a:t>Systems in place &amp; moving to sustainability to ensure optimal care is provided every time</a:t>
            </a:r>
          </a:p>
          <a:p>
            <a:r>
              <a:rPr lang="en-US" sz="1200" kern="1200" dirty="0">
                <a:solidFill>
                  <a:schemeClr val="tx1"/>
                </a:solidFill>
                <a:effectLst/>
                <a:latin typeface="+mn-lt"/>
                <a:ea typeface="MS PGothic" pitchFamily="34" charset="-128"/>
                <a:cs typeface="MS PGothic" charset="0"/>
              </a:rPr>
              <a:t>What we accomplished</a:t>
            </a:r>
          </a:p>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9</a:t>
            </a:fld>
            <a:endParaRPr lang="en-US" altLang="en-US"/>
          </a:p>
        </p:txBody>
      </p:sp>
    </p:spTree>
    <p:extLst>
      <p:ext uri="{BB962C8B-B14F-4D97-AF65-F5344CB8AC3E}">
        <p14:creationId xmlns:p14="http://schemas.microsoft.com/office/powerpoint/2010/main" val="1626155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 need to talk about when MNO started, how many hospitals have participated. Also would like a picture</a:t>
            </a:r>
            <a:r>
              <a:rPr lang="en-US" baseline="0" dirty="0"/>
              <a:t> of a patient rather than the graphics…they seem a little busy and think a picture would grab attention more.  </a:t>
            </a:r>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10</a:t>
            </a:fld>
            <a:endParaRPr lang="en-US" altLang="en-US"/>
          </a:p>
        </p:txBody>
      </p:sp>
    </p:spTree>
    <p:extLst>
      <p:ext uri="{BB962C8B-B14F-4D97-AF65-F5344CB8AC3E}">
        <p14:creationId xmlns:p14="http://schemas.microsoft.com/office/powerpoint/2010/main" val="4094444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11</a:t>
            </a:fld>
            <a:endParaRPr lang="en-US" altLang="en-US"/>
          </a:p>
        </p:txBody>
      </p:sp>
    </p:spTree>
    <p:extLst>
      <p:ext uri="{BB962C8B-B14F-4D97-AF65-F5344CB8AC3E}">
        <p14:creationId xmlns:p14="http://schemas.microsoft.com/office/powerpoint/2010/main" val="140048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12</a:t>
            </a:fld>
            <a:endParaRPr lang="en-US" altLang="en-US"/>
          </a:p>
        </p:txBody>
      </p:sp>
    </p:spTree>
    <p:extLst>
      <p:ext uri="{BB962C8B-B14F-4D97-AF65-F5344CB8AC3E}">
        <p14:creationId xmlns:p14="http://schemas.microsoft.com/office/powerpoint/2010/main" val="2964429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MAT</a:t>
            </a:r>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13</a:t>
            </a:fld>
            <a:endParaRPr lang="en-US" altLang="en-US"/>
          </a:p>
        </p:txBody>
      </p:sp>
    </p:spTree>
    <p:extLst>
      <p:ext uri="{BB962C8B-B14F-4D97-AF65-F5344CB8AC3E}">
        <p14:creationId xmlns:p14="http://schemas.microsoft.com/office/powerpoint/2010/main" val="106453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Recovery Treatment</a:t>
            </a:r>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14</a:t>
            </a:fld>
            <a:endParaRPr lang="en-US" altLang="en-US"/>
          </a:p>
        </p:txBody>
      </p:sp>
    </p:spTree>
    <p:extLst>
      <p:ext uri="{BB962C8B-B14F-4D97-AF65-F5344CB8AC3E}">
        <p14:creationId xmlns:p14="http://schemas.microsoft.com/office/powerpoint/2010/main" val="325927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0C53AD7-A772-4F83-850B-482C70935EA4}" type="datetime1">
              <a:rPr lang="en-US" altLang="ja-JP"/>
              <a:pPr>
                <a:defRPr/>
              </a:pPr>
              <a:t>11/6/2020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DD8331-DEC2-4D1E-95D5-94283CB87E4D}" type="slidenum">
              <a:rPr lang="en-US" altLang="en-US"/>
              <a:pPr>
                <a:defRPr/>
              </a:pPr>
              <a:t>‹#›</a:t>
            </a:fld>
            <a:endParaRPr lang="en-US" altLang="en-US"/>
          </a:p>
        </p:txBody>
      </p:sp>
    </p:spTree>
    <p:extLst>
      <p:ext uri="{BB962C8B-B14F-4D97-AF65-F5344CB8AC3E}">
        <p14:creationId xmlns:p14="http://schemas.microsoft.com/office/powerpoint/2010/main" val="943655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22490D-0CE4-426E-81CB-E242CE6E39A4}" type="datetime1">
              <a:rPr lang="en-US" altLang="ja-JP"/>
              <a:pPr>
                <a:defRPr/>
              </a:pPr>
              <a:t>11/6/2020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1ED56C-8F5E-4BF1-A54B-E96394A138E1}" type="slidenum">
              <a:rPr lang="en-US" altLang="en-US"/>
              <a:pPr>
                <a:defRPr/>
              </a:pPr>
              <a:t>‹#›</a:t>
            </a:fld>
            <a:endParaRPr lang="en-US" altLang="en-US"/>
          </a:p>
        </p:txBody>
      </p:sp>
    </p:spTree>
    <p:extLst>
      <p:ext uri="{BB962C8B-B14F-4D97-AF65-F5344CB8AC3E}">
        <p14:creationId xmlns:p14="http://schemas.microsoft.com/office/powerpoint/2010/main" val="3454335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FE2C6C1-0ABC-4A83-A3E1-9B004532B0F2}" type="datetime1">
              <a:rPr lang="en-US" altLang="ja-JP"/>
              <a:pPr>
                <a:defRPr/>
              </a:pPr>
              <a:t>11/6/2020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659B1A-798E-4F1D-851E-F36AC3C874A2}" type="slidenum">
              <a:rPr lang="en-US" altLang="en-US"/>
              <a:pPr>
                <a:defRPr/>
              </a:pPr>
              <a:t>‹#›</a:t>
            </a:fld>
            <a:endParaRPr lang="en-US" altLang="en-US"/>
          </a:p>
        </p:txBody>
      </p:sp>
    </p:spTree>
    <p:extLst>
      <p:ext uri="{BB962C8B-B14F-4D97-AF65-F5344CB8AC3E}">
        <p14:creationId xmlns:p14="http://schemas.microsoft.com/office/powerpoint/2010/main" val="3581978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98181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007CE4-44CD-514E-AB06-3E1C57ADD73C}" type="datetimeFigureOut">
              <a:rPr lang="en-US" smtClean="0">
                <a:solidFill>
                  <a:prstClr val="black">
                    <a:tint val="75000"/>
                  </a:prstClr>
                </a:solidFill>
              </a:rPr>
              <a:pPr/>
              <a:t>11/6/2020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437318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007CE4-44CD-514E-AB06-3E1C57ADD73C}" type="datetimeFigureOut">
              <a:rPr lang="en-US" smtClean="0">
                <a:solidFill>
                  <a:prstClr val="black">
                    <a:tint val="75000"/>
                  </a:prstClr>
                </a:solidFill>
              </a:rPr>
              <a:pPr/>
              <a:t>11/6/2020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4557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007CE4-44CD-514E-AB06-3E1C57ADD73C}" type="datetimeFigureOut">
              <a:rPr lang="en-US" smtClean="0">
                <a:solidFill>
                  <a:prstClr val="black">
                    <a:tint val="75000"/>
                  </a:prstClr>
                </a:solidFill>
              </a:rPr>
              <a:pPr/>
              <a:t>11/6/2020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06391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007CE4-44CD-514E-AB06-3E1C57ADD73C}" type="datetimeFigureOut">
              <a:rPr lang="en-US" smtClean="0">
                <a:solidFill>
                  <a:prstClr val="black">
                    <a:tint val="75000"/>
                  </a:prstClr>
                </a:solidFill>
              </a:rPr>
              <a:pPr/>
              <a:t>11/6/2020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189704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007CE4-44CD-514E-AB06-3E1C57ADD73C}" type="datetimeFigureOut">
              <a:rPr lang="en-US" smtClean="0">
                <a:solidFill>
                  <a:prstClr val="black">
                    <a:tint val="75000"/>
                  </a:prstClr>
                </a:solidFill>
              </a:rPr>
              <a:pPr/>
              <a:t>11/6/2020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248654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007CE4-44CD-514E-AB06-3E1C57ADD73C}" type="datetimeFigureOut">
              <a:rPr lang="en-US" smtClean="0">
                <a:solidFill>
                  <a:prstClr val="black">
                    <a:tint val="75000"/>
                  </a:prstClr>
                </a:solidFill>
              </a:rPr>
              <a:pPr/>
              <a:t>11/6/2020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614095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007CE4-44CD-514E-AB06-3E1C57ADD73C}" type="datetimeFigureOut">
              <a:rPr lang="en-US" smtClean="0">
                <a:solidFill>
                  <a:prstClr val="black">
                    <a:tint val="75000"/>
                  </a:prstClr>
                </a:solidFill>
              </a:rPr>
              <a:pPr/>
              <a:t>11/6/2020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68501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8E67B97-2A19-4469-BBC1-5124779FD32E}" type="datetime1">
              <a:rPr lang="en-US" altLang="ja-JP"/>
              <a:pPr>
                <a:defRPr/>
              </a:pPr>
              <a:t>11/6/2020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EF23B2-1968-4158-BBF8-33ADF3172235}" type="slidenum">
              <a:rPr lang="en-US" altLang="en-US"/>
              <a:pPr>
                <a:defRPr/>
              </a:pPr>
              <a:t>‹#›</a:t>
            </a:fld>
            <a:endParaRPr lang="en-US" altLang="en-US"/>
          </a:p>
        </p:txBody>
      </p:sp>
    </p:spTree>
    <p:extLst>
      <p:ext uri="{BB962C8B-B14F-4D97-AF65-F5344CB8AC3E}">
        <p14:creationId xmlns:p14="http://schemas.microsoft.com/office/powerpoint/2010/main" val="3521531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007CE4-44CD-514E-AB06-3E1C57ADD73C}" type="datetimeFigureOut">
              <a:rPr lang="en-US" smtClean="0">
                <a:solidFill>
                  <a:prstClr val="black">
                    <a:tint val="75000"/>
                  </a:prstClr>
                </a:solidFill>
              </a:rPr>
              <a:pPr/>
              <a:t>11/6/2020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592247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007CE4-44CD-514E-AB06-3E1C57ADD73C}" type="datetimeFigureOut">
              <a:rPr lang="en-US" smtClean="0">
                <a:solidFill>
                  <a:prstClr val="black">
                    <a:tint val="75000"/>
                  </a:prstClr>
                </a:solidFill>
              </a:rPr>
              <a:pPr/>
              <a:t>11/6/2020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00660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007CE4-44CD-514E-AB06-3E1C57ADD73C}" type="datetimeFigureOut">
              <a:rPr lang="en-US" smtClean="0">
                <a:solidFill>
                  <a:prstClr val="black">
                    <a:tint val="75000"/>
                  </a:prstClr>
                </a:solidFill>
              </a:rPr>
              <a:pPr/>
              <a:t>11/6/2020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975664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2891724" y="1328353"/>
            <a:ext cx="5764856" cy="1470025"/>
          </a:xfrm>
          <a:prstGeom prst="rect">
            <a:avLst/>
          </a:prstGeom>
        </p:spPr>
        <p:txBody>
          <a:bodyPr/>
          <a:lstStyle/>
          <a:p>
            <a:pPr algn="l"/>
            <a:endParaRPr lang="en-US" b="1" dirty="0">
              <a:solidFill>
                <a:srgbClr val="FFFFFF"/>
              </a:solidFill>
            </a:endParaRPr>
          </a:p>
        </p:txBody>
      </p:sp>
      <p:sp>
        <p:nvSpPr>
          <p:cNvPr id="8" name="Subtitle 2"/>
          <p:cNvSpPr>
            <a:spLocks noGrp="1"/>
          </p:cNvSpPr>
          <p:nvPr>
            <p:ph type="subTitle" idx="1"/>
          </p:nvPr>
        </p:nvSpPr>
        <p:spPr>
          <a:xfrm>
            <a:off x="2891724" y="2976618"/>
            <a:ext cx="5764856" cy="900067"/>
          </a:xfrm>
          <a:prstGeom prst="rect">
            <a:avLst/>
          </a:prstGeom>
        </p:spPr>
        <p:txBody>
          <a:bodyPr>
            <a:normAutofit lnSpcReduction="10000"/>
          </a:bodyPr>
          <a:lstStyle/>
          <a:p>
            <a:pPr algn="l">
              <a:lnSpc>
                <a:spcPct val="80000"/>
              </a:lnSpc>
            </a:pPr>
            <a:endParaRPr lang="en-US" dirty="0">
              <a:solidFill>
                <a:schemeClr val="bg1"/>
              </a:solidFill>
            </a:endParaRPr>
          </a:p>
        </p:txBody>
      </p:sp>
      <p:sp>
        <p:nvSpPr>
          <p:cNvPr id="9" name="Slide Number Placeholder 3"/>
          <p:cNvSpPr>
            <a:spLocks noGrp="1"/>
          </p:cNvSpPr>
          <p:nvPr>
            <p:ph type="sldNum" sz="quarter" idx="12"/>
          </p:nvPr>
        </p:nvSpPr>
        <p:spPr>
          <a:xfrm>
            <a:off x="6553200" y="6356350"/>
            <a:ext cx="2133600" cy="365125"/>
          </a:xfrm>
          <a:prstGeom prst="rect">
            <a:avLst/>
          </a:prstGeom>
        </p:spPr>
        <p:txBody>
          <a:bodyPr/>
          <a:lstStyle>
            <a:lvl1pPr algn="r">
              <a:defRPr sz="1200"/>
            </a:lvl1pPr>
          </a:lstStyle>
          <a:p>
            <a:fld id="{BAEBC26A-7C5D-1340-BDF4-4A764173B52F}" type="slidenum">
              <a:rPr lang="en-US" smtClean="0"/>
              <a:pPr/>
              <a:t>‹#›</a:t>
            </a:fld>
            <a:endParaRPr lang="en-US" dirty="0"/>
          </a:p>
        </p:txBody>
      </p:sp>
    </p:spTree>
    <p:extLst>
      <p:ext uri="{BB962C8B-B14F-4D97-AF65-F5344CB8AC3E}">
        <p14:creationId xmlns:p14="http://schemas.microsoft.com/office/powerpoint/2010/main" val="38750950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txBox="1">
            <a:spLocks/>
          </p:cNvSpPr>
          <p:nvPr userDrawn="1"/>
        </p:nvSpPr>
        <p:spPr>
          <a:xfrm>
            <a:off x="457200" y="274637"/>
            <a:ext cx="8229600" cy="716813"/>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solidFill>
                <a:srgbClr val="417C27"/>
              </a:solidFill>
            </a:endParaRPr>
          </a:p>
        </p:txBody>
      </p:sp>
      <p:sp>
        <p:nvSpPr>
          <p:cNvPr id="9" name="Slide Number Placeholder 3"/>
          <p:cNvSpPr>
            <a:spLocks noGrp="1"/>
          </p:cNvSpPr>
          <p:nvPr>
            <p:ph type="sldNum" sz="quarter" idx="12"/>
          </p:nvPr>
        </p:nvSpPr>
        <p:spPr>
          <a:xfrm>
            <a:off x="6553200" y="6356350"/>
            <a:ext cx="2133600" cy="365125"/>
          </a:xfrm>
          <a:prstGeom prst="rect">
            <a:avLst/>
          </a:prstGeom>
        </p:spPr>
        <p:txBody>
          <a:bodyPr/>
          <a:lstStyle>
            <a:lvl1pPr algn="r">
              <a:defRPr sz="1200"/>
            </a:lvl1pPr>
          </a:lstStyle>
          <a:p>
            <a:fld id="{BAEBC26A-7C5D-1340-BDF4-4A764173B52F}" type="slidenum">
              <a:rPr lang="en-US" smtClean="0"/>
              <a:pPr/>
              <a:t>‹#›</a:t>
            </a:fld>
            <a:endParaRPr lang="en-US" dirty="0"/>
          </a:p>
        </p:txBody>
      </p:sp>
    </p:spTree>
    <p:extLst>
      <p:ext uri="{BB962C8B-B14F-4D97-AF65-F5344CB8AC3E}">
        <p14:creationId xmlns:p14="http://schemas.microsoft.com/office/powerpoint/2010/main" val="37313471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431"/>
            <a:ext cx="9144000" cy="6864095"/>
          </a:xfrm>
          <a:prstGeom prst="rect">
            <a:avLst/>
          </a:prstGeom>
        </p:spPr>
      </p:pic>
      <p:sp>
        <p:nvSpPr>
          <p:cNvPr id="12" name="TextBox 11"/>
          <p:cNvSpPr txBox="1"/>
          <p:nvPr userDrawn="1"/>
        </p:nvSpPr>
        <p:spPr>
          <a:xfrm>
            <a:off x="9469755" y="2880361"/>
            <a:ext cx="377026" cy="369332"/>
          </a:xfrm>
          <a:prstGeom prst="rect">
            <a:avLst/>
          </a:prstGeom>
          <a:noFill/>
        </p:spPr>
        <p:txBody>
          <a:bodyPr wrap="none" rtlCol="0">
            <a:spAutoFit/>
          </a:bodyPr>
          <a:lstStyle/>
          <a:p>
            <a:r>
              <a:rPr lang="en-US" sz="1800" dirty="0"/>
              <a:t>   </a:t>
            </a:r>
          </a:p>
        </p:txBody>
      </p:sp>
      <p:sp>
        <p:nvSpPr>
          <p:cNvPr id="7" name="Title 1">
            <a:extLst>
              <a:ext uri="{FF2B5EF4-FFF2-40B4-BE49-F238E27FC236}">
                <a16:creationId xmlns:a16="http://schemas.microsoft.com/office/drawing/2014/main" id="{C6473781-ACAD-C34D-8BB7-628294A1A831}"/>
              </a:ext>
            </a:extLst>
          </p:cNvPr>
          <p:cNvSpPr>
            <a:spLocks noGrp="1"/>
          </p:cNvSpPr>
          <p:nvPr>
            <p:ph type="ctrTitle"/>
          </p:nvPr>
        </p:nvSpPr>
        <p:spPr>
          <a:xfrm>
            <a:off x="2663896" y="1474384"/>
            <a:ext cx="6480105" cy="2323003"/>
          </a:xfrm>
          <a:prstGeom prst="rect">
            <a:avLst/>
          </a:prstGeom>
        </p:spPr>
        <p:txBody>
          <a:bodyPr/>
          <a:lstStyle>
            <a:lvl1pPr algn="l">
              <a:defRPr>
                <a:solidFill>
                  <a:schemeClr val="tx1">
                    <a:lumMod val="65000"/>
                    <a:lumOff val="35000"/>
                  </a:schemeClr>
                </a:solidFill>
                <a:latin typeface="+mn-lt"/>
              </a:defRPr>
            </a:lvl1pPr>
          </a:lstStyle>
          <a:p>
            <a:r>
              <a:rPr lang="en-US" sz="5400" dirty="0">
                <a:solidFill>
                  <a:schemeClr val="tx1">
                    <a:lumMod val="65000"/>
                    <a:lumOff val="35000"/>
                  </a:schemeClr>
                </a:solidFill>
              </a:rPr>
              <a:t>Topic of Presentation</a:t>
            </a:r>
            <a:br>
              <a:rPr lang="en-US" sz="5400" dirty="0">
                <a:solidFill>
                  <a:schemeClr val="tx1">
                    <a:lumMod val="65000"/>
                    <a:lumOff val="35000"/>
                  </a:schemeClr>
                </a:solidFill>
              </a:rPr>
            </a:br>
            <a:r>
              <a:rPr lang="en-US" sz="5400" dirty="0">
                <a:solidFill>
                  <a:schemeClr val="tx1">
                    <a:lumMod val="65000"/>
                    <a:lumOff val="35000"/>
                  </a:schemeClr>
                </a:solidFill>
              </a:rPr>
              <a:t>(54 </a:t>
            </a:r>
            <a:r>
              <a:rPr lang="en-US" sz="5400" dirty="0" err="1">
                <a:solidFill>
                  <a:schemeClr val="tx1">
                    <a:lumMod val="65000"/>
                    <a:lumOff val="35000"/>
                  </a:schemeClr>
                </a:solidFill>
              </a:rPr>
              <a:t>pt</a:t>
            </a:r>
            <a:r>
              <a:rPr lang="en-US" sz="5400" dirty="0">
                <a:solidFill>
                  <a:schemeClr val="tx1">
                    <a:lumMod val="65000"/>
                    <a:lumOff val="35000"/>
                  </a:schemeClr>
                </a:solidFill>
              </a:rPr>
              <a:t>)</a:t>
            </a:r>
          </a:p>
        </p:txBody>
      </p:sp>
      <p:sp>
        <p:nvSpPr>
          <p:cNvPr id="8" name="Subtitle 2">
            <a:extLst>
              <a:ext uri="{FF2B5EF4-FFF2-40B4-BE49-F238E27FC236}">
                <a16:creationId xmlns:a16="http://schemas.microsoft.com/office/drawing/2014/main" id="{EC297CBC-A6F5-D848-8FCF-A5A9138984E0}"/>
              </a:ext>
            </a:extLst>
          </p:cNvPr>
          <p:cNvSpPr>
            <a:spLocks noGrp="1"/>
          </p:cNvSpPr>
          <p:nvPr>
            <p:ph type="subTitle" idx="1"/>
          </p:nvPr>
        </p:nvSpPr>
        <p:spPr>
          <a:xfrm>
            <a:off x="2674528" y="3971364"/>
            <a:ext cx="6099105" cy="382907"/>
          </a:xfrm>
          <a:prstGeom prst="rect">
            <a:avLst/>
          </a:prstGeom>
        </p:spPr>
        <p:txBody>
          <a:bodyPr>
            <a:noAutofit/>
          </a:bodyPr>
          <a:lstStyle>
            <a:lvl1pPr marL="0" indent="0" algn="l">
              <a:buNone/>
              <a:defRPr>
                <a:solidFill>
                  <a:schemeClr val="tx1">
                    <a:lumMod val="65000"/>
                    <a:lumOff val="35000"/>
                  </a:schemeClr>
                </a:solidFill>
                <a:latin typeface="+mn-lt"/>
              </a:defRPr>
            </a:lvl1pPr>
          </a:lstStyle>
          <a:p>
            <a:r>
              <a:rPr lang="en-US" sz="2400" dirty="0">
                <a:solidFill>
                  <a:schemeClr val="tx1">
                    <a:lumMod val="65000"/>
                    <a:lumOff val="35000"/>
                  </a:schemeClr>
                </a:solidFill>
              </a:rPr>
              <a:t>Presentation Subhead (24 </a:t>
            </a:r>
            <a:r>
              <a:rPr lang="en-US" sz="2400" dirty="0" err="1">
                <a:solidFill>
                  <a:schemeClr val="tx1">
                    <a:lumMod val="65000"/>
                    <a:lumOff val="35000"/>
                  </a:schemeClr>
                </a:solidFill>
              </a:rPr>
              <a:t>pt</a:t>
            </a:r>
            <a:r>
              <a:rPr lang="en-US" sz="2400" dirty="0">
                <a:solidFill>
                  <a:schemeClr val="tx1">
                    <a:lumMod val="65000"/>
                    <a:lumOff val="35000"/>
                  </a:schemeClr>
                </a:solidFill>
              </a:rPr>
              <a:t>)</a:t>
            </a:r>
          </a:p>
        </p:txBody>
      </p:sp>
      <p:sp>
        <p:nvSpPr>
          <p:cNvPr id="9" name="Text Placeholder 3">
            <a:extLst>
              <a:ext uri="{FF2B5EF4-FFF2-40B4-BE49-F238E27FC236}">
                <a16:creationId xmlns:a16="http://schemas.microsoft.com/office/drawing/2014/main" id="{BDC77142-B9FB-8147-87AA-DD67BC6EB141}"/>
              </a:ext>
            </a:extLst>
          </p:cNvPr>
          <p:cNvSpPr>
            <a:spLocks noGrp="1"/>
          </p:cNvSpPr>
          <p:nvPr>
            <p:ph type="body" sz="quarter" idx="10"/>
          </p:nvPr>
        </p:nvSpPr>
        <p:spPr>
          <a:xfrm>
            <a:off x="2677499" y="4528248"/>
            <a:ext cx="6106767" cy="311663"/>
          </a:xfrm>
          <a:prstGeom prst="rect">
            <a:avLst/>
          </a:prstGeom>
        </p:spPr>
        <p:txBody>
          <a:bodyPr>
            <a:noAutofit/>
          </a:bodyPr>
          <a:lstStyle>
            <a:lvl1pPr marL="0" indent="0" algn="l">
              <a:buNone/>
              <a:defRPr>
                <a:solidFill>
                  <a:schemeClr val="tx1">
                    <a:lumMod val="65000"/>
                    <a:lumOff val="35000"/>
                  </a:schemeClr>
                </a:solidFill>
                <a:latin typeface="+mn-lt"/>
              </a:defRPr>
            </a:lvl1pPr>
          </a:lstStyle>
          <a:p>
            <a:r>
              <a:rPr lang="en-US" sz="1600" dirty="0">
                <a:solidFill>
                  <a:schemeClr val="tx1">
                    <a:lumMod val="65000"/>
                    <a:lumOff val="35000"/>
                  </a:schemeClr>
                </a:solidFill>
              </a:rPr>
              <a:t>Date | Presenter Information (16 </a:t>
            </a:r>
            <a:r>
              <a:rPr lang="en-US" sz="1600" dirty="0" err="1">
                <a:solidFill>
                  <a:schemeClr val="tx1">
                    <a:lumMod val="65000"/>
                    <a:lumOff val="35000"/>
                  </a:schemeClr>
                </a:solidFill>
              </a:rPr>
              <a:t>pt</a:t>
            </a:r>
            <a:r>
              <a:rPr lang="en-US" sz="1600" dirty="0">
                <a:solidFill>
                  <a:schemeClr val="tx1">
                    <a:lumMod val="65000"/>
                    <a:lumOff val="35000"/>
                  </a:schemeClr>
                </a:solidFill>
              </a:rPr>
              <a:t>)</a:t>
            </a:r>
          </a:p>
        </p:txBody>
      </p:sp>
    </p:spTree>
    <p:extLst>
      <p:ext uri="{BB962C8B-B14F-4D97-AF65-F5344CB8AC3E}">
        <p14:creationId xmlns:p14="http://schemas.microsoft.com/office/powerpoint/2010/main" val="239875799"/>
      </p:ext>
    </p:extLst>
  </p:cSld>
  <p:clrMapOvr>
    <a:masterClrMapping/>
  </p:clrMapOvr>
  <p:extLst mod="1">
    <p:ext uri="{DCECCB84-F9BA-43D5-87BE-67443E8EF086}">
      <p15:sldGuideLst xmlns:p15="http://schemas.microsoft.com/office/powerpoint/2012/main">
        <p15:guide id="1" orient="horz" pos="2160">
          <p15:clr>
            <a:srgbClr val="FBAE40"/>
          </p15:clr>
        </p15:guide>
        <p15:guide id="2" pos="5520">
          <p15:clr>
            <a:srgbClr val="FBAE40"/>
          </p15:clr>
        </p15:guide>
        <p15:guide id="3" orient="horz" pos="3006">
          <p15:clr>
            <a:srgbClr val="FBAE40"/>
          </p15:clr>
        </p15:guide>
        <p15:guide id="4" pos="288">
          <p15:clr>
            <a:srgbClr val="FBAE40"/>
          </p15:clr>
        </p15:guide>
        <p15:guide id="5" orient="horz" pos="1944">
          <p15:clr>
            <a:srgbClr val="FBAE40"/>
          </p15:clr>
        </p15:guide>
        <p15:guide id="6" orient="horz" pos="2358">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457200" y="409878"/>
            <a:ext cx="8229600" cy="867427"/>
          </a:xfrm>
          <a:prstGeom prst="rect">
            <a:avLst/>
          </a:prstGeom>
        </p:spPr>
        <p:txBody>
          <a:bodyPr anchor="b">
            <a:noAutofit/>
          </a:bodyPr>
          <a:lstStyle>
            <a:lvl1pPr algn="l">
              <a:lnSpc>
                <a:spcPct val="70000"/>
              </a:lnSpc>
              <a:defRPr sz="4800" b="0" i="0">
                <a:solidFill>
                  <a:schemeClr val="tx1">
                    <a:lumMod val="65000"/>
                    <a:lumOff val="35000"/>
                  </a:schemeClr>
                </a:solidFill>
                <a:latin typeface="+mn-lt"/>
                <a:ea typeface="PT Sans" charset="-52"/>
                <a:cs typeface="PT Sans" charset="-52"/>
              </a:defRPr>
            </a:lvl1pPr>
          </a:lstStyle>
          <a:p>
            <a:r>
              <a:rPr lang="en-US" dirty="0"/>
              <a:t>Click to edit Master title style</a:t>
            </a:r>
          </a:p>
        </p:txBody>
      </p:sp>
      <p:sp>
        <p:nvSpPr>
          <p:cNvPr id="6" name="Content Placeholder 2"/>
          <p:cNvSpPr>
            <a:spLocks noGrp="1"/>
          </p:cNvSpPr>
          <p:nvPr>
            <p:ph idx="1"/>
          </p:nvPr>
        </p:nvSpPr>
        <p:spPr>
          <a:xfrm>
            <a:off x="457200" y="1391883"/>
            <a:ext cx="8229600" cy="4478116"/>
          </a:xfrm>
          <a:prstGeom prst="rect">
            <a:avLst/>
          </a:prstGeom>
        </p:spPr>
        <p:txBody>
          <a:bodyPr/>
          <a:lstStyle>
            <a:lvl1pPr>
              <a:defRPr sz="2800" b="0" i="0">
                <a:solidFill>
                  <a:schemeClr val="tx1"/>
                </a:solidFill>
                <a:latin typeface="+mn-lt"/>
                <a:ea typeface="PT Sans" charset="-52"/>
                <a:cs typeface="PT Sans" charset="-52"/>
              </a:defRPr>
            </a:lvl1pPr>
            <a:lvl2pPr>
              <a:defRPr sz="2400" b="0" i="0">
                <a:solidFill>
                  <a:schemeClr val="tx1"/>
                </a:solidFill>
                <a:latin typeface="+mn-lt"/>
                <a:ea typeface="PT Sans" charset="-52"/>
                <a:cs typeface="PT Sans" charset="-52"/>
              </a:defRPr>
            </a:lvl2pPr>
            <a:lvl3pPr>
              <a:defRPr sz="2000" b="0" i="0">
                <a:solidFill>
                  <a:schemeClr val="tx1"/>
                </a:solidFill>
                <a:latin typeface="+mn-lt"/>
                <a:ea typeface="PT Sans" charset="-52"/>
                <a:cs typeface="PT Sans" charset="-52"/>
              </a:defRPr>
            </a:lvl3pPr>
            <a:lvl4pPr>
              <a:defRPr sz="1600" b="0" i="0">
                <a:solidFill>
                  <a:schemeClr val="tx1"/>
                </a:solidFill>
                <a:latin typeface="+mn-lt"/>
                <a:ea typeface="PT Sans" charset="-52"/>
                <a:cs typeface="PT Sans" charset="-52"/>
              </a:defRPr>
            </a:lvl4pPr>
            <a:lvl5pPr>
              <a:defRPr sz="1200" b="0" i="0">
                <a:solidFill>
                  <a:schemeClr val="tx1"/>
                </a:solidFill>
                <a:latin typeface="+mn-lt"/>
                <a:ea typeface="PT Sans" charset="-52"/>
                <a:cs typeface="PT Sans" charset="-5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80352136"/>
      </p:ext>
    </p:extLst>
  </p:cSld>
  <p:clrMapOvr>
    <a:masterClrMapping/>
  </p:clrMapOvr>
  <p:extLst mod="1">
    <p:ext uri="{DCECCB84-F9BA-43D5-87BE-67443E8EF086}">
      <p15:sldGuideLst xmlns:p15="http://schemas.microsoft.com/office/powerpoint/2012/main">
        <p15:guide id="1" orient="horz" pos="324">
          <p15:clr>
            <a:srgbClr val="FBAE40"/>
          </p15:clr>
        </p15:guide>
        <p15:guide id="2" pos="2880">
          <p15:clr>
            <a:srgbClr val="FBAE40"/>
          </p15:clr>
        </p15:guide>
        <p15:guide id="3" pos="288">
          <p15:clr>
            <a:srgbClr val="FBAE40"/>
          </p15:clr>
        </p15:guide>
        <p15:guide id="4" orient="horz" pos="504">
          <p15:clr>
            <a:srgbClr val="FBAE40"/>
          </p15:clr>
        </p15:guide>
        <p15:guide id="5" orient="horz" pos="81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34728" y="1452039"/>
            <a:ext cx="2652072" cy="1786463"/>
          </a:xfrm>
          <a:prstGeom prst="rect">
            <a:avLst/>
          </a:prstGeom>
        </p:spPr>
        <p:txBody>
          <a:bodyPr rtlCol="0" anchor="ctr">
            <a:normAutofit/>
          </a:bodyPr>
          <a:lstStyle>
            <a:lvl1pPr marL="0" indent="0" algn="ctr">
              <a:buNone/>
              <a:defRPr sz="900" b="0" i="0">
                <a:latin typeface="Arial"/>
                <a:cs typeface="Arial"/>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r>
              <a:rPr lang="en-US" noProof="0" dirty="0"/>
              <a:t>Drag picture to placeholder or click icon to add</a:t>
            </a:r>
          </a:p>
        </p:txBody>
      </p:sp>
      <p:sp>
        <p:nvSpPr>
          <p:cNvPr id="6" name="Title 1"/>
          <p:cNvSpPr>
            <a:spLocks noGrp="1"/>
          </p:cNvSpPr>
          <p:nvPr>
            <p:ph type="title"/>
          </p:nvPr>
        </p:nvSpPr>
        <p:spPr>
          <a:xfrm>
            <a:off x="457200" y="409878"/>
            <a:ext cx="8229600" cy="867427"/>
          </a:xfrm>
          <a:prstGeom prst="rect">
            <a:avLst/>
          </a:prstGeom>
        </p:spPr>
        <p:txBody>
          <a:bodyPr anchor="b">
            <a:noAutofit/>
          </a:bodyPr>
          <a:lstStyle>
            <a:lvl1pPr algn="l">
              <a:lnSpc>
                <a:spcPct val="70000"/>
              </a:lnSpc>
              <a:defRPr sz="4800" b="0" i="0">
                <a:solidFill>
                  <a:schemeClr val="tx1">
                    <a:lumMod val="65000"/>
                    <a:lumOff val="35000"/>
                  </a:schemeClr>
                </a:solidFill>
                <a:latin typeface="+mn-lt"/>
                <a:ea typeface="PT Sans" charset="-52"/>
                <a:cs typeface="PT Sans" charset="-52"/>
              </a:defRPr>
            </a:lvl1pPr>
          </a:lstStyle>
          <a:p>
            <a:r>
              <a:rPr lang="en-US" dirty="0"/>
              <a:t>Click to edit Master title style</a:t>
            </a:r>
          </a:p>
        </p:txBody>
      </p:sp>
      <p:sp>
        <p:nvSpPr>
          <p:cNvPr id="7" name="Content Placeholder 2"/>
          <p:cNvSpPr>
            <a:spLocks noGrp="1"/>
          </p:cNvSpPr>
          <p:nvPr>
            <p:ph idx="10"/>
          </p:nvPr>
        </p:nvSpPr>
        <p:spPr>
          <a:xfrm>
            <a:off x="457200" y="1391883"/>
            <a:ext cx="8229600" cy="4478116"/>
          </a:xfrm>
          <a:prstGeom prst="rect">
            <a:avLst/>
          </a:prstGeom>
        </p:spPr>
        <p:txBody>
          <a:bodyPr/>
          <a:lstStyle>
            <a:lvl1pPr>
              <a:defRPr sz="2800" b="0" i="0">
                <a:solidFill>
                  <a:schemeClr val="tx1"/>
                </a:solidFill>
                <a:latin typeface="+mn-lt"/>
                <a:ea typeface="PT Sans" charset="-52"/>
                <a:cs typeface="PT Sans" charset="-52"/>
              </a:defRPr>
            </a:lvl1pPr>
            <a:lvl2pPr>
              <a:defRPr sz="2400" b="0" i="0">
                <a:solidFill>
                  <a:schemeClr val="tx1"/>
                </a:solidFill>
                <a:latin typeface="+mn-lt"/>
                <a:ea typeface="PT Sans" charset="-52"/>
                <a:cs typeface="PT Sans" charset="-52"/>
              </a:defRPr>
            </a:lvl2pPr>
            <a:lvl3pPr>
              <a:defRPr sz="2000" b="0" i="0">
                <a:solidFill>
                  <a:schemeClr val="tx1"/>
                </a:solidFill>
                <a:latin typeface="+mn-lt"/>
                <a:ea typeface="PT Sans" charset="-52"/>
                <a:cs typeface="PT Sans" charset="-52"/>
              </a:defRPr>
            </a:lvl3pPr>
            <a:lvl4pPr>
              <a:defRPr sz="1600" b="0" i="0">
                <a:solidFill>
                  <a:schemeClr val="tx1"/>
                </a:solidFill>
                <a:latin typeface="+mn-lt"/>
                <a:ea typeface="PT Sans" charset="-52"/>
                <a:cs typeface="PT Sans" charset="-52"/>
              </a:defRPr>
            </a:lvl4pPr>
            <a:lvl5pPr>
              <a:defRPr sz="1200" b="0" i="0">
                <a:solidFill>
                  <a:schemeClr val="tx1"/>
                </a:solidFill>
                <a:latin typeface="+mn-lt"/>
                <a:ea typeface="PT Sans" charset="-52"/>
                <a:cs typeface="PT Sans" charset="-5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96888939"/>
      </p:ext>
    </p:extLst>
  </p:cSld>
  <p:clrMapOvr>
    <a:masterClrMapping/>
  </p:clrMapOvr>
  <p:extLst mod="1">
    <p:ext uri="{DCECCB84-F9BA-43D5-87BE-67443E8EF086}">
      <p15:sldGuideLst xmlns:p15="http://schemas.microsoft.com/office/powerpoint/2012/main">
        <p15:guide id="1" orient="horz" pos="1530">
          <p15:clr>
            <a:srgbClr val="FBAE40"/>
          </p15:clr>
        </p15:guide>
        <p15:guide id="2" pos="3792">
          <p15:clr>
            <a:srgbClr val="FBAE40"/>
          </p15:clr>
        </p15:guide>
        <p15:guide id="3" pos="288">
          <p15:clr>
            <a:srgbClr val="FBAE40"/>
          </p15:clr>
        </p15:guide>
        <p15:guide id="4" orient="horz" pos="324">
          <p15:clr>
            <a:srgbClr val="FBAE40"/>
          </p15:clr>
        </p15:guide>
        <p15:guide id="5" orient="horz" pos="684">
          <p15:clr>
            <a:srgbClr val="FBAE40"/>
          </p15:clr>
        </p15:guide>
        <p15:guide id="6" orient="horz" pos="504">
          <p15:clr>
            <a:srgbClr val="FBAE40"/>
          </p15:clr>
        </p15:guide>
        <p15:guide id="7" pos="547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725" y="2"/>
            <a:ext cx="9135877" cy="6857999"/>
          </a:xfrm>
          <a:prstGeom prst="rect">
            <a:avLst/>
          </a:prstGeom>
        </p:spPr>
      </p:pic>
      <p:sp>
        <p:nvSpPr>
          <p:cNvPr id="4" name="Title 1">
            <a:extLst>
              <a:ext uri="{FF2B5EF4-FFF2-40B4-BE49-F238E27FC236}">
                <a16:creationId xmlns:a16="http://schemas.microsoft.com/office/drawing/2014/main" id="{1BD450F3-B34B-074D-BD6D-B116B7D1C861}"/>
              </a:ext>
            </a:extLst>
          </p:cNvPr>
          <p:cNvSpPr>
            <a:spLocks noGrp="1"/>
          </p:cNvSpPr>
          <p:nvPr>
            <p:ph type="title"/>
          </p:nvPr>
        </p:nvSpPr>
        <p:spPr>
          <a:xfrm>
            <a:off x="415561" y="1928039"/>
            <a:ext cx="8013698" cy="1965617"/>
          </a:xfrm>
          <a:prstGeom prst="rect">
            <a:avLst/>
          </a:prstGeom>
        </p:spPr>
        <p:txBody>
          <a:bodyPr/>
          <a:lstStyle>
            <a:lvl1pPr algn="l">
              <a:defRPr>
                <a:solidFill>
                  <a:schemeClr val="tx1">
                    <a:lumMod val="65000"/>
                    <a:lumOff val="35000"/>
                  </a:schemeClr>
                </a:solidFill>
                <a:latin typeface="+mn-lt"/>
              </a:defRPr>
            </a:lvl1pPr>
          </a:lstStyle>
          <a:p>
            <a:r>
              <a:rPr lang="en-US" sz="4800" dirty="0">
                <a:solidFill>
                  <a:schemeClr val="tx1">
                    <a:lumMod val="65000"/>
                    <a:lumOff val="35000"/>
                  </a:schemeClr>
                </a:solidFill>
              </a:rPr>
              <a:t>Primary Topic of </a:t>
            </a:r>
            <a:br>
              <a:rPr lang="en-US" sz="4800" dirty="0">
                <a:solidFill>
                  <a:schemeClr val="tx1">
                    <a:lumMod val="65000"/>
                    <a:lumOff val="35000"/>
                  </a:schemeClr>
                </a:solidFill>
              </a:rPr>
            </a:br>
            <a:r>
              <a:rPr lang="en-US" sz="4800" dirty="0">
                <a:solidFill>
                  <a:schemeClr val="tx1">
                    <a:lumMod val="65000"/>
                    <a:lumOff val="35000"/>
                  </a:schemeClr>
                </a:solidFill>
              </a:rPr>
              <a:t>Next Section (48 </a:t>
            </a:r>
            <a:r>
              <a:rPr lang="en-US" sz="4800" dirty="0" err="1">
                <a:solidFill>
                  <a:schemeClr val="tx1">
                    <a:lumMod val="65000"/>
                    <a:lumOff val="35000"/>
                  </a:schemeClr>
                </a:solidFill>
              </a:rPr>
              <a:t>pt</a:t>
            </a:r>
            <a:r>
              <a:rPr lang="en-US" sz="4800" dirty="0">
                <a:solidFill>
                  <a:schemeClr val="tx1">
                    <a:lumMod val="65000"/>
                    <a:lumOff val="35000"/>
                  </a:schemeClr>
                </a:solidFill>
              </a:rPr>
              <a:t>)</a:t>
            </a:r>
          </a:p>
        </p:txBody>
      </p:sp>
    </p:spTree>
    <p:extLst>
      <p:ext uri="{BB962C8B-B14F-4D97-AF65-F5344CB8AC3E}">
        <p14:creationId xmlns:p14="http://schemas.microsoft.com/office/powerpoint/2010/main" val="3905427911"/>
      </p:ext>
    </p:extLst>
  </p:cSld>
  <p:clrMapOvr>
    <a:masterClrMapping/>
  </p:clrMapOvr>
  <p:extLst mod="1">
    <p:ext uri="{DCECCB84-F9BA-43D5-87BE-67443E8EF086}">
      <p15:sldGuideLst xmlns:p15="http://schemas.microsoft.com/office/powerpoint/2012/main">
        <p15:guide id="1" orient="horz" pos="1440">
          <p15:clr>
            <a:srgbClr val="FBAE40"/>
          </p15:clr>
        </p15:guide>
        <p15:guide id="2" pos="2880">
          <p15:clr>
            <a:srgbClr val="FBAE40"/>
          </p15:clr>
        </p15:guide>
        <p15:guide id="3" pos="28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itle 1"/>
          <p:cNvSpPr>
            <a:spLocks noGrp="1"/>
          </p:cNvSpPr>
          <p:nvPr>
            <p:ph type="title"/>
          </p:nvPr>
        </p:nvSpPr>
        <p:spPr>
          <a:xfrm>
            <a:off x="457200" y="409878"/>
            <a:ext cx="8229600" cy="867427"/>
          </a:xfrm>
          <a:prstGeom prst="rect">
            <a:avLst/>
          </a:prstGeom>
        </p:spPr>
        <p:txBody>
          <a:bodyPr anchor="b">
            <a:noAutofit/>
          </a:bodyPr>
          <a:lstStyle>
            <a:lvl1pPr algn="l">
              <a:lnSpc>
                <a:spcPct val="70000"/>
              </a:lnSpc>
              <a:defRPr sz="4800" b="0" i="0">
                <a:solidFill>
                  <a:schemeClr val="tx1">
                    <a:lumMod val="65000"/>
                    <a:lumOff val="35000"/>
                  </a:schemeClr>
                </a:solidFill>
                <a:latin typeface="+mn-lt"/>
                <a:ea typeface="PT Sans" charset="-52"/>
                <a:cs typeface="PT Sans" charset="-52"/>
              </a:defRPr>
            </a:lvl1pPr>
          </a:lstStyle>
          <a:p>
            <a:r>
              <a:rPr lang="en-US" dirty="0"/>
              <a:t>Click to edit Master title style</a:t>
            </a:r>
          </a:p>
        </p:txBody>
      </p:sp>
      <p:sp>
        <p:nvSpPr>
          <p:cNvPr id="8" name="Content Placeholder 2"/>
          <p:cNvSpPr>
            <a:spLocks noGrp="1"/>
          </p:cNvSpPr>
          <p:nvPr>
            <p:ph idx="1"/>
          </p:nvPr>
        </p:nvSpPr>
        <p:spPr>
          <a:xfrm>
            <a:off x="457200" y="1391883"/>
            <a:ext cx="8229600" cy="4478116"/>
          </a:xfrm>
          <a:prstGeom prst="rect">
            <a:avLst/>
          </a:prstGeom>
        </p:spPr>
        <p:txBody>
          <a:bodyPr/>
          <a:lstStyle>
            <a:lvl1pPr>
              <a:defRPr sz="2800" b="0" i="0">
                <a:solidFill>
                  <a:schemeClr val="tx1"/>
                </a:solidFill>
                <a:latin typeface="+mn-lt"/>
                <a:ea typeface="PT Sans" charset="-52"/>
                <a:cs typeface="PT Sans" charset="-52"/>
              </a:defRPr>
            </a:lvl1pPr>
            <a:lvl2pPr>
              <a:defRPr sz="2400" b="0" i="0">
                <a:solidFill>
                  <a:schemeClr val="tx1"/>
                </a:solidFill>
                <a:latin typeface="+mn-lt"/>
                <a:ea typeface="PT Sans" charset="-52"/>
                <a:cs typeface="PT Sans" charset="-52"/>
              </a:defRPr>
            </a:lvl2pPr>
            <a:lvl3pPr>
              <a:defRPr sz="2000" b="0" i="0">
                <a:solidFill>
                  <a:schemeClr val="tx1"/>
                </a:solidFill>
                <a:latin typeface="+mn-lt"/>
                <a:ea typeface="PT Sans" charset="-52"/>
                <a:cs typeface="PT Sans" charset="-52"/>
              </a:defRPr>
            </a:lvl3pPr>
            <a:lvl4pPr>
              <a:defRPr sz="1600" b="0" i="0">
                <a:solidFill>
                  <a:schemeClr val="tx1"/>
                </a:solidFill>
                <a:latin typeface="+mn-lt"/>
                <a:ea typeface="PT Sans" charset="-52"/>
                <a:cs typeface="PT Sans" charset="-52"/>
              </a:defRPr>
            </a:lvl4pPr>
            <a:lvl5pPr>
              <a:defRPr sz="1200" b="0" i="0">
                <a:solidFill>
                  <a:schemeClr val="tx1"/>
                </a:solidFill>
                <a:latin typeface="+mn-lt"/>
                <a:ea typeface="PT Sans" charset="-52"/>
                <a:cs typeface="PT Sans" charset="-5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61654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8A51ED6-1809-467D-BA74-8EA1DF4B6FEF}" type="datetime1">
              <a:rPr lang="en-US" altLang="ja-JP"/>
              <a:pPr>
                <a:defRPr/>
              </a:pPr>
              <a:t>11/6/2020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AF8077-2CE4-4A8C-806A-F9B27078C005}" type="slidenum">
              <a:rPr lang="en-US" altLang="en-US"/>
              <a:pPr>
                <a:defRPr/>
              </a:pPr>
              <a:t>‹#›</a:t>
            </a:fld>
            <a:endParaRPr lang="en-US" altLang="en-US"/>
          </a:p>
        </p:txBody>
      </p:sp>
    </p:spTree>
    <p:extLst>
      <p:ext uri="{BB962C8B-B14F-4D97-AF65-F5344CB8AC3E}">
        <p14:creationId xmlns:p14="http://schemas.microsoft.com/office/powerpoint/2010/main" val="17350565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431"/>
            <a:ext cx="9144000" cy="6864095"/>
          </a:xfrm>
          <a:prstGeom prst="rect">
            <a:avLst/>
          </a:prstGeom>
        </p:spPr>
      </p:pic>
      <p:sp>
        <p:nvSpPr>
          <p:cNvPr id="18" name="TextBox 17"/>
          <p:cNvSpPr txBox="1"/>
          <p:nvPr userDrawn="1"/>
        </p:nvSpPr>
        <p:spPr>
          <a:xfrm>
            <a:off x="9469755" y="2880361"/>
            <a:ext cx="377026" cy="369332"/>
          </a:xfrm>
          <a:prstGeom prst="rect">
            <a:avLst/>
          </a:prstGeom>
          <a:noFill/>
        </p:spPr>
        <p:txBody>
          <a:bodyPr wrap="none" rtlCol="0">
            <a:spAutoFit/>
          </a:bodyPr>
          <a:lstStyle/>
          <a:p>
            <a:r>
              <a:rPr lang="en-US" sz="1800" dirty="0"/>
              <a:t>   </a:t>
            </a:r>
          </a:p>
        </p:txBody>
      </p:sp>
      <p:sp>
        <p:nvSpPr>
          <p:cNvPr id="7" name="Title 1">
            <a:extLst>
              <a:ext uri="{FF2B5EF4-FFF2-40B4-BE49-F238E27FC236}">
                <a16:creationId xmlns:a16="http://schemas.microsoft.com/office/drawing/2014/main" id="{B2D10ECC-AA90-7944-8C0C-B7C138B59268}"/>
              </a:ext>
            </a:extLst>
          </p:cNvPr>
          <p:cNvSpPr>
            <a:spLocks noGrp="1"/>
          </p:cNvSpPr>
          <p:nvPr>
            <p:ph type="ctrTitle"/>
          </p:nvPr>
        </p:nvSpPr>
        <p:spPr>
          <a:xfrm>
            <a:off x="2663896" y="1474384"/>
            <a:ext cx="6480105" cy="2323003"/>
          </a:xfrm>
          <a:prstGeom prst="rect">
            <a:avLst/>
          </a:prstGeom>
        </p:spPr>
        <p:txBody>
          <a:bodyPr/>
          <a:lstStyle>
            <a:lvl1pPr algn="l">
              <a:defRPr>
                <a:solidFill>
                  <a:schemeClr val="tx1">
                    <a:lumMod val="65000"/>
                    <a:lumOff val="35000"/>
                  </a:schemeClr>
                </a:solidFill>
                <a:latin typeface="+mn-lt"/>
              </a:defRPr>
            </a:lvl1pPr>
          </a:lstStyle>
          <a:p>
            <a:r>
              <a:rPr lang="en-US" sz="5400" dirty="0">
                <a:solidFill>
                  <a:schemeClr val="tx1">
                    <a:lumMod val="65000"/>
                    <a:lumOff val="35000"/>
                  </a:schemeClr>
                </a:solidFill>
              </a:rPr>
              <a:t>Topic of Presentation</a:t>
            </a:r>
            <a:br>
              <a:rPr lang="en-US" sz="5400" dirty="0">
                <a:solidFill>
                  <a:schemeClr val="tx1">
                    <a:lumMod val="65000"/>
                    <a:lumOff val="35000"/>
                  </a:schemeClr>
                </a:solidFill>
              </a:rPr>
            </a:br>
            <a:r>
              <a:rPr lang="en-US" sz="5400" dirty="0">
                <a:solidFill>
                  <a:schemeClr val="tx1">
                    <a:lumMod val="65000"/>
                    <a:lumOff val="35000"/>
                  </a:schemeClr>
                </a:solidFill>
              </a:rPr>
              <a:t>(54 </a:t>
            </a:r>
            <a:r>
              <a:rPr lang="en-US" sz="5400" dirty="0" err="1">
                <a:solidFill>
                  <a:schemeClr val="tx1">
                    <a:lumMod val="65000"/>
                    <a:lumOff val="35000"/>
                  </a:schemeClr>
                </a:solidFill>
              </a:rPr>
              <a:t>pt</a:t>
            </a:r>
            <a:r>
              <a:rPr lang="en-US" sz="5400" dirty="0">
                <a:solidFill>
                  <a:schemeClr val="tx1">
                    <a:lumMod val="65000"/>
                    <a:lumOff val="35000"/>
                  </a:schemeClr>
                </a:solidFill>
              </a:rPr>
              <a:t>)</a:t>
            </a:r>
          </a:p>
        </p:txBody>
      </p:sp>
      <p:sp>
        <p:nvSpPr>
          <p:cNvPr id="8" name="Subtitle 2">
            <a:extLst>
              <a:ext uri="{FF2B5EF4-FFF2-40B4-BE49-F238E27FC236}">
                <a16:creationId xmlns:a16="http://schemas.microsoft.com/office/drawing/2014/main" id="{5AA13960-22BF-4B44-BD30-A372E063D7E3}"/>
              </a:ext>
            </a:extLst>
          </p:cNvPr>
          <p:cNvSpPr>
            <a:spLocks noGrp="1"/>
          </p:cNvSpPr>
          <p:nvPr>
            <p:ph type="subTitle" idx="1"/>
          </p:nvPr>
        </p:nvSpPr>
        <p:spPr>
          <a:xfrm>
            <a:off x="2674528" y="3971362"/>
            <a:ext cx="6099105" cy="556884"/>
          </a:xfrm>
          <a:prstGeom prst="rect">
            <a:avLst/>
          </a:prstGeom>
        </p:spPr>
        <p:txBody>
          <a:bodyPr>
            <a:noAutofit/>
          </a:bodyPr>
          <a:lstStyle>
            <a:lvl1pPr marL="0" indent="0" algn="l">
              <a:buNone/>
              <a:defRPr>
                <a:solidFill>
                  <a:schemeClr val="tx1">
                    <a:lumMod val="65000"/>
                    <a:lumOff val="35000"/>
                  </a:schemeClr>
                </a:solidFill>
                <a:latin typeface="+mn-lt"/>
              </a:defRPr>
            </a:lvl1pPr>
          </a:lstStyle>
          <a:p>
            <a:r>
              <a:rPr lang="en-US" sz="2400" dirty="0">
                <a:solidFill>
                  <a:schemeClr val="tx1">
                    <a:lumMod val="65000"/>
                    <a:lumOff val="35000"/>
                  </a:schemeClr>
                </a:solidFill>
              </a:rPr>
              <a:t>Presentation Subhead (24 </a:t>
            </a:r>
            <a:r>
              <a:rPr lang="en-US" sz="2400" dirty="0" err="1">
                <a:solidFill>
                  <a:schemeClr val="tx1">
                    <a:lumMod val="65000"/>
                    <a:lumOff val="35000"/>
                  </a:schemeClr>
                </a:solidFill>
              </a:rPr>
              <a:t>pt</a:t>
            </a:r>
            <a:r>
              <a:rPr lang="en-US" sz="2400" dirty="0">
                <a:solidFill>
                  <a:schemeClr val="tx1">
                    <a:lumMod val="65000"/>
                    <a:lumOff val="35000"/>
                  </a:schemeClr>
                </a:solidFill>
              </a:rPr>
              <a:t>)</a:t>
            </a:r>
          </a:p>
        </p:txBody>
      </p:sp>
      <p:sp>
        <p:nvSpPr>
          <p:cNvPr id="9" name="Text Placeholder 3">
            <a:extLst>
              <a:ext uri="{FF2B5EF4-FFF2-40B4-BE49-F238E27FC236}">
                <a16:creationId xmlns:a16="http://schemas.microsoft.com/office/drawing/2014/main" id="{E4C703ED-D9DC-A64A-807E-BF6A7B0409E1}"/>
              </a:ext>
            </a:extLst>
          </p:cNvPr>
          <p:cNvSpPr>
            <a:spLocks noGrp="1"/>
          </p:cNvSpPr>
          <p:nvPr>
            <p:ph type="body" sz="quarter" idx="10"/>
          </p:nvPr>
        </p:nvSpPr>
        <p:spPr>
          <a:xfrm>
            <a:off x="2677499" y="4528248"/>
            <a:ext cx="6106767" cy="451103"/>
          </a:xfrm>
          <a:prstGeom prst="rect">
            <a:avLst/>
          </a:prstGeom>
        </p:spPr>
        <p:txBody>
          <a:bodyPr>
            <a:noAutofit/>
          </a:bodyPr>
          <a:lstStyle>
            <a:lvl1pPr marL="0" indent="0" algn="l">
              <a:buNone/>
              <a:defRPr>
                <a:solidFill>
                  <a:schemeClr val="tx1">
                    <a:lumMod val="65000"/>
                    <a:lumOff val="35000"/>
                  </a:schemeClr>
                </a:solidFill>
                <a:latin typeface="+mn-lt"/>
              </a:defRPr>
            </a:lvl1pPr>
          </a:lstStyle>
          <a:p>
            <a:r>
              <a:rPr lang="en-US" sz="1600" dirty="0">
                <a:solidFill>
                  <a:schemeClr val="tx1">
                    <a:lumMod val="65000"/>
                    <a:lumOff val="35000"/>
                  </a:schemeClr>
                </a:solidFill>
              </a:rPr>
              <a:t>Date | Presenter Information (16 </a:t>
            </a:r>
            <a:r>
              <a:rPr lang="en-US" sz="1600" dirty="0" err="1">
                <a:solidFill>
                  <a:schemeClr val="tx1">
                    <a:lumMod val="65000"/>
                    <a:lumOff val="35000"/>
                  </a:schemeClr>
                </a:solidFill>
              </a:rPr>
              <a:t>pt</a:t>
            </a:r>
            <a:r>
              <a:rPr lang="en-US" sz="1600" dirty="0">
                <a:solidFill>
                  <a:schemeClr val="tx1">
                    <a:lumMod val="65000"/>
                    <a:lumOff val="35000"/>
                  </a:schemeClr>
                </a:solidFill>
              </a:rPr>
              <a:t>)</a:t>
            </a:r>
          </a:p>
        </p:txBody>
      </p:sp>
    </p:spTree>
    <p:extLst>
      <p:ext uri="{BB962C8B-B14F-4D97-AF65-F5344CB8AC3E}">
        <p14:creationId xmlns:p14="http://schemas.microsoft.com/office/powerpoint/2010/main" val="41558978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8" name="Picture Placeholder 2"/>
          <p:cNvSpPr>
            <a:spLocks noGrp="1"/>
          </p:cNvSpPr>
          <p:nvPr>
            <p:ph type="pic" idx="1"/>
          </p:nvPr>
        </p:nvSpPr>
        <p:spPr>
          <a:xfrm>
            <a:off x="6034728" y="1452039"/>
            <a:ext cx="2652072" cy="1786463"/>
          </a:xfrm>
          <a:prstGeom prst="rect">
            <a:avLst/>
          </a:prstGeom>
        </p:spPr>
        <p:txBody>
          <a:bodyPr rtlCol="0" anchor="ctr">
            <a:normAutofit/>
          </a:bodyPr>
          <a:lstStyle>
            <a:lvl1pPr marL="0" indent="0" algn="ctr">
              <a:buNone/>
              <a:defRPr sz="900" b="0" i="0">
                <a:latin typeface="Arial"/>
                <a:cs typeface="Arial"/>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r>
              <a:rPr lang="en-US" noProof="0" dirty="0"/>
              <a:t>Drag picture to placeholder or click icon to add</a:t>
            </a:r>
          </a:p>
        </p:txBody>
      </p:sp>
      <p:sp>
        <p:nvSpPr>
          <p:cNvPr id="6" name="Title 1"/>
          <p:cNvSpPr>
            <a:spLocks noGrp="1"/>
          </p:cNvSpPr>
          <p:nvPr>
            <p:ph type="title"/>
          </p:nvPr>
        </p:nvSpPr>
        <p:spPr>
          <a:xfrm>
            <a:off x="457200" y="409878"/>
            <a:ext cx="8229600" cy="867427"/>
          </a:xfrm>
          <a:prstGeom prst="rect">
            <a:avLst/>
          </a:prstGeom>
        </p:spPr>
        <p:txBody>
          <a:bodyPr anchor="b">
            <a:noAutofit/>
          </a:bodyPr>
          <a:lstStyle>
            <a:lvl1pPr algn="l">
              <a:lnSpc>
                <a:spcPct val="70000"/>
              </a:lnSpc>
              <a:defRPr sz="4800" b="0" i="0">
                <a:solidFill>
                  <a:schemeClr val="tx1">
                    <a:lumMod val="65000"/>
                    <a:lumOff val="35000"/>
                  </a:schemeClr>
                </a:solidFill>
                <a:latin typeface="+mn-lt"/>
                <a:ea typeface="PT Sans" charset="-52"/>
                <a:cs typeface="PT Sans" charset="-52"/>
              </a:defRPr>
            </a:lvl1pPr>
          </a:lstStyle>
          <a:p>
            <a:r>
              <a:rPr lang="en-US" dirty="0"/>
              <a:t>Click to edit Master title style</a:t>
            </a:r>
          </a:p>
        </p:txBody>
      </p:sp>
      <p:sp>
        <p:nvSpPr>
          <p:cNvPr id="7" name="Content Placeholder 2"/>
          <p:cNvSpPr>
            <a:spLocks noGrp="1"/>
          </p:cNvSpPr>
          <p:nvPr>
            <p:ph idx="10"/>
          </p:nvPr>
        </p:nvSpPr>
        <p:spPr>
          <a:xfrm>
            <a:off x="457200" y="1391883"/>
            <a:ext cx="8229600" cy="4478116"/>
          </a:xfrm>
          <a:prstGeom prst="rect">
            <a:avLst/>
          </a:prstGeom>
        </p:spPr>
        <p:txBody>
          <a:bodyPr/>
          <a:lstStyle>
            <a:lvl1pPr>
              <a:defRPr sz="2800" b="0" i="0">
                <a:solidFill>
                  <a:schemeClr val="tx1"/>
                </a:solidFill>
                <a:latin typeface="+mn-lt"/>
                <a:ea typeface="PT Sans" charset="-52"/>
                <a:cs typeface="PT Sans" charset="-52"/>
              </a:defRPr>
            </a:lvl1pPr>
            <a:lvl2pPr>
              <a:defRPr sz="2400" b="0" i="0">
                <a:solidFill>
                  <a:schemeClr val="tx1"/>
                </a:solidFill>
                <a:latin typeface="+mn-lt"/>
                <a:ea typeface="PT Sans" charset="-52"/>
                <a:cs typeface="PT Sans" charset="-52"/>
              </a:defRPr>
            </a:lvl2pPr>
            <a:lvl3pPr>
              <a:defRPr sz="2000" b="0" i="0">
                <a:solidFill>
                  <a:schemeClr val="tx1"/>
                </a:solidFill>
                <a:latin typeface="+mn-lt"/>
                <a:ea typeface="PT Sans" charset="-52"/>
                <a:cs typeface="PT Sans" charset="-52"/>
              </a:defRPr>
            </a:lvl3pPr>
            <a:lvl4pPr>
              <a:defRPr sz="1600" b="0" i="0">
                <a:solidFill>
                  <a:schemeClr val="tx1"/>
                </a:solidFill>
                <a:latin typeface="+mn-lt"/>
                <a:ea typeface="PT Sans" charset="-52"/>
                <a:cs typeface="PT Sans" charset="-52"/>
              </a:defRPr>
            </a:lvl4pPr>
            <a:lvl5pPr>
              <a:defRPr sz="1200" b="0" i="0">
                <a:solidFill>
                  <a:schemeClr val="tx1"/>
                </a:solidFill>
                <a:latin typeface="+mn-lt"/>
                <a:ea typeface="PT Sans" charset="-52"/>
                <a:cs typeface="PT Sans" charset="-5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663519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1" name="Title 1"/>
          <p:cNvSpPr txBox="1">
            <a:spLocks/>
          </p:cNvSpPr>
          <p:nvPr userDrawn="1"/>
        </p:nvSpPr>
        <p:spPr bwMode="auto">
          <a:xfrm>
            <a:off x="415561" y="2560323"/>
            <a:ext cx="8013698" cy="133333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noAutofit/>
          </a:bodyPr>
          <a:lstStyle>
            <a:lvl1pPr algn="l" defTabSz="457200" rtl="0" eaLnBrk="1" fontAlgn="base" hangingPunct="1">
              <a:lnSpc>
                <a:spcPct val="90000"/>
              </a:lnSpc>
              <a:spcBef>
                <a:spcPct val="0"/>
              </a:spcBef>
              <a:spcAft>
                <a:spcPts val="0"/>
              </a:spcAft>
              <a:defRPr sz="5000" b="0" i="0" strike="noStrike" kern="1200" cap="none">
                <a:solidFill>
                  <a:schemeClr val="tx1"/>
                </a:solidFill>
                <a:latin typeface="Calibri"/>
                <a:ea typeface="ＭＳ Ｐゴシック" charset="0"/>
                <a:cs typeface="Calibri"/>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3750" dirty="0">
                <a:solidFill>
                  <a:srgbClr val="1D1B5B"/>
                </a:solidFill>
              </a:rPr>
              <a:t>Primary Topic of</a:t>
            </a:r>
            <a:br>
              <a:rPr lang="en-US" sz="3750" dirty="0">
                <a:solidFill>
                  <a:srgbClr val="1D1B5B"/>
                </a:solidFill>
              </a:rPr>
            </a:br>
            <a:r>
              <a:rPr lang="en-US" sz="3750" dirty="0">
                <a:solidFill>
                  <a:srgbClr val="1D1B5B"/>
                </a:solidFill>
              </a:rPr>
              <a:t>Next Section (50 </a:t>
            </a:r>
            <a:r>
              <a:rPr lang="en-US" sz="3750" dirty="0" err="1">
                <a:solidFill>
                  <a:srgbClr val="1D1B5B"/>
                </a:solidFill>
              </a:rPr>
              <a:t>pt</a:t>
            </a:r>
            <a:r>
              <a:rPr lang="en-US" sz="3750" dirty="0">
                <a:solidFill>
                  <a:srgbClr val="1D1B5B"/>
                </a:solidFill>
              </a:rPr>
              <a:t>)</a:t>
            </a:r>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918" y="2"/>
            <a:ext cx="9135879" cy="6857999"/>
          </a:xfrm>
          <a:prstGeom prst="rect">
            <a:avLst/>
          </a:prstGeom>
        </p:spPr>
      </p:pic>
      <p:sp>
        <p:nvSpPr>
          <p:cNvPr id="5" name="Title 1">
            <a:extLst>
              <a:ext uri="{FF2B5EF4-FFF2-40B4-BE49-F238E27FC236}">
                <a16:creationId xmlns:a16="http://schemas.microsoft.com/office/drawing/2014/main" id="{5FC98DA1-2A63-174B-9A71-E03A0C630086}"/>
              </a:ext>
            </a:extLst>
          </p:cNvPr>
          <p:cNvSpPr>
            <a:spLocks noGrp="1"/>
          </p:cNvSpPr>
          <p:nvPr>
            <p:ph type="title"/>
          </p:nvPr>
        </p:nvSpPr>
        <p:spPr>
          <a:xfrm>
            <a:off x="415561" y="1928039"/>
            <a:ext cx="8013698" cy="1965617"/>
          </a:xfrm>
          <a:prstGeom prst="rect">
            <a:avLst/>
          </a:prstGeom>
        </p:spPr>
        <p:txBody>
          <a:bodyPr/>
          <a:lstStyle>
            <a:lvl1pPr algn="l">
              <a:defRPr>
                <a:solidFill>
                  <a:schemeClr val="tx1">
                    <a:lumMod val="65000"/>
                    <a:lumOff val="35000"/>
                  </a:schemeClr>
                </a:solidFill>
                <a:latin typeface="+mn-lt"/>
              </a:defRPr>
            </a:lvl1pPr>
          </a:lstStyle>
          <a:p>
            <a:r>
              <a:rPr lang="en-US" sz="4800" dirty="0">
                <a:solidFill>
                  <a:schemeClr val="tx1">
                    <a:lumMod val="65000"/>
                    <a:lumOff val="35000"/>
                  </a:schemeClr>
                </a:solidFill>
              </a:rPr>
              <a:t>Primary Topic of </a:t>
            </a:r>
            <a:br>
              <a:rPr lang="en-US" sz="4800" dirty="0">
                <a:solidFill>
                  <a:schemeClr val="tx1">
                    <a:lumMod val="65000"/>
                    <a:lumOff val="35000"/>
                  </a:schemeClr>
                </a:solidFill>
              </a:rPr>
            </a:br>
            <a:r>
              <a:rPr lang="en-US" sz="4800" dirty="0">
                <a:solidFill>
                  <a:schemeClr val="tx1">
                    <a:lumMod val="65000"/>
                    <a:lumOff val="35000"/>
                  </a:schemeClr>
                </a:solidFill>
              </a:rPr>
              <a:t>Next Section (48 </a:t>
            </a:r>
            <a:r>
              <a:rPr lang="en-US" sz="4800" dirty="0" err="1">
                <a:solidFill>
                  <a:schemeClr val="tx1">
                    <a:lumMod val="65000"/>
                    <a:lumOff val="35000"/>
                  </a:schemeClr>
                </a:solidFill>
              </a:rPr>
              <a:t>pt</a:t>
            </a:r>
            <a:r>
              <a:rPr lang="en-US" sz="4800" dirty="0">
                <a:solidFill>
                  <a:schemeClr val="tx1">
                    <a:lumMod val="65000"/>
                    <a:lumOff val="35000"/>
                  </a:schemeClr>
                </a:solidFill>
              </a:rPr>
              <a:t>)</a:t>
            </a:r>
          </a:p>
        </p:txBody>
      </p:sp>
    </p:spTree>
    <p:extLst>
      <p:ext uri="{BB962C8B-B14F-4D97-AF65-F5344CB8AC3E}">
        <p14:creationId xmlns:p14="http://schemas.microsoft.com/office/powerpoint/2010/main" val="33152281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ection Header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918" y="0"/>
            <a:ext cx="9135879" cy="6858000"/>
          </a:xfrm>
          <a:prstGeom prst="rect">
            <a:avLst/>
          </a:prstGeom>
        </p:spPr>
      </p:pic>
      <p:sp>
        <p:nvSpPr>
          <p:cNvPr id="5" name="Title 1">
            <a:extLst>
              <a:ext uri="{FF2B5EF4-FFF2-40B4-BE49-F238E27FC236}">
                <a16:creationId xmlns:a16="http://schemas.microsoft.com/office/drawing/2014/main" id="{D002DB8A-4C58-1D45-9AF9-84A265074FAA}"/>
              </a:ext>
            </a:extLst>
          </p:cNvPr>
          <p:cNvSpPr>
            <a:spLocks noGrp="1"/>
          </p:cNvSpPr>
          <p:nvPr>
            <p:ph type="title"/>
          </p:nvPr>
        </p:nvSpPr>
        <p:spPr>
          <a:xfrm>
            <a:off x="415561" y="1928039"/>
            <a:ext cx="8013698" cy="1965617"/>
          </a:xfrm>
          <a:prstGeom prst="rect">
            <a:avLst/>
          </a:prstGeom>
        </p:spPr>
        <p:txBody>
          <a:bodyPr/>
          <a:lstStyle>
            <a:lvl1pPr algn="l">
              <a:defRPr>
                <a:solidFill>
                  <a:schemeClr val="tx1">
                    <a:lumMod val="65000"/>
                    <a:lumOff val="35000"/>
                  </a:schemeClr>
                </a:solidFill>
                <a:latin typeface="+mn-lt"/>
              </a:defRPr>
            </a:lvl1pPr>
          </a:lstStyle>
          <a:p>
            <a:r>
              <a:rPr lang="en-US" sz="4800" dirty="0">
                <a:solidFill>
                  <a:schemeClr val="tx1">
                    <a:lumMod val="65000"/>
                    <a:lumOff val="35000"/>
                  </a:schemeClr>
                </a:solidFill>
              </a:rPr>
              <a:t>Primary Topic of </a:t>
            </a:r>
            <a:br>
              <a:rPr lang="en-US" sz="4800" dirty="0">
                <a:solidFill>
                  <a:schemeClr val="tx1">
                    <a:lumMod val="65000"/>
                    <a:lumOff val="35000"/>
                  </a:schemeClr>
                </a:solidFill>
              </a:rPr>
            </a:br>
            <a:r>
              <a:rPr lang="en-US" sz="4800" dirty="0">
                <a:solidFill>
                  <a:schemeClr val="tx1">
                    <a:lumMod val="65000"/>
                    <a:lumOff val="35000"/>
                  </a:schemeClr>
                </a:solidFill>
              </a:rPr>
              <a:t>Next Section (48 </a:t>
            </a:r>
            <a:r>
              <a:rPr lang="en-US" sz="4800" dirty="0" err="1">
                <a:solidFill>
                  <a:schemeClr val="tx1">
                    <a:lumMod val="65000"/>
                    <a:lumOff val="35000"/>
                  </a:schemeClr>
                </a:solidFill>
              </a:rPr>
              <a:t>pt</a:t>
            </a:r>
            <a:r>
              <a:rPr lang="en-US" sz="4800" dirty="0">
                <a:solidFill>
                  <a:schemeClr val="tx1">
                    <a:lumMod val="65000"/>
                    <a:lumOff val="35000"/>
                  </a:schemeClr>
                </a:solidFill>
              </a:rPr>
              <a:t>)</a:t>
            </a:r>
          </a:p>
        </p:txBody>
      </p:sp>
    </p:spTree>
    <p:extLst>
      <p:ext uri="{BB962C8B-B14F-4D97-AF65-F5344CB8AC3E}">
        <p14:creationId xmlns:p14="http://schemas.microsoft.com/office/powerpoint/2010/main" val="6087746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2891724" y="1328353"/>
            <a:ext cx="5764856" cy="1470025"/>
          </a:xfrm>
          <a:prstGeom prst="rect">
            <a:avLst/>
          </a:prstGeom>
        </p:spPr>
        <p:txBody>
          <a:bodyPr/>
          <a:lstStyle/>
          <a:p>
            <a:pPr algn="l"/>
            <a:endParaRPr lang="en-US" b="1" dirty="0">
              <a:solidFill>
                <a:srgbClr val="FFFFFF"/>
              </a:solidFill>
            </a:endParaRPr>
          </a:p>
        </p:txBody>
      </p:sp>
      <p:sp>
        <p:nvSpPr>
          <p:cNvPr id="8" name="Subtitle 2"/>
          <p:cNvSpPr>
            <a:spLocks noGrp="1"/>
          </p:cNvSpPr>
          <p:nvPr>
            <p:ph type="subTitle" idx="1"/>
          </p:nvPr>
        </p:nvSpPr>
        <p:spPr>
          <a:xfrm>
            <a:off x="2891724" y="2976618"/>
            <a:ext cx="5764856" cy="900067"/>
          </a:xfrm>
          <a:prstGeom prst="rect">
            <a:avLst/>
          </a:prstGeom>
        </p:spPr>
        <p:txBody>
          <a:bodyPr>
            <a:normAutofit lnSpcReduction="10000"/>
          </a:bodyPr>
          <a:lstStyle/>
          <a:p>
            <a:pPr algn="l">
              <a:lnSpc>
                <a:spcPct val="80000"/>
              </a:lnSpc>
            </a:pPr>
            <a:endParaRPr lang="en-US" dirty="0">
              <a:solidFill>
                <a:schemeClr val="bg1"/>
              </a:solidFill>
            </a:endParaRPr>
          </a:p>
        </p:txBody>
      </p:sp>
      <p:sp>
        <p:nvSpPr>
          <p:cNvPr id="9" name="Slide Number Placeholder 3"/>
          <p:cNvSpPr>
            <a:spLocks noGrp="1"/>
          </p:cNvSpPr>
          <p:nvPr>
            <p:ph type="sldNum" sz="quarter" idx="12"/>
          </p:nvPr>
        </p:nvSpPr>
        <p:spPr>
          <a:xfrm>
            <a:off x="6553200" y="6356350"/>
            <a:ext cx="2133600" cy="365125"/>
          </a:xfrm>
          <a:prstGeom prst="rect">
            <a:avLst/>
          </a:prstGeom>
        </p:spPr>
        <p:txBody>
          <a:bodyPr/>
          <a:lstStyle>
            <a:lvl1pPr algn="r">
              <a:defRPr sz="1200"/>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AEBC26A-7C5D-1340-BDF4-4A764173B5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89438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txBox="1">
            <a:spLocks/>
          </p:cNvSpPr>
          <p:nvPr userDrawn="1"/>
        </p:nvSpPr>
        <p:spPr>
          <a:xfrm>
            <a:off x="457200" y="274637"/>
            <a:ext cx="8229600" cy="716813"/>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417C27"/>
              </a:solidFill>
              <a:effectLst/>
              <a:uLnTx/>
              <a:uFillTx/>
              <a:latin typeface="Calibri"/>
              <a:ea typeface="+mj-ea"/>
              <a:cs typeface="+mj-cs"/>
            </a:endParaRPr>
          </a:p>
        </p:txBody>
      </p:sp>
      <p:sp>
        <p:nvSpPr>
          <p:cNvPr id="9" name="Slide Number Placeholder 3"/>
          <p:cNvSpPr>
            <a:spLocks noGrp="1"/>
          </p:cNvSpPr>
          <p:nvPr>
            <p:ph type="sldNum" sz="quarter" idx="12"/>
          </p:nvPr>
        </p:nvSpPr>
        <p:spPr>
          <a:xfrm>
            <a:off x="6553200" y="6356350"/>
            <a:ext cx="2133600" cy="365125"/>
          </a:xfrm>
          <a:prstGeom prst="rect">
            <a:avLst/>
          </a:prstGeom>
        </p:spPr>
        <p:txBody>
          <a:bodyPr/>
          <a:lstStyle>
            <a:lvl1pPr algn="r">
              <a:defRPr sz="1200"/>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AEBC26A-7C5D-1340-BDF4-4A764173B5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4625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8D7BA54-BB09-45EF-8BE5-86E399F21075}" type="datetime1">
              <a:rPr lang="en-US" altLang="ja-JP"/>
              <a:pPr>
                <a:defRPr/>
              </a:pPr>
              <a:t>11/6/2020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B83E2C-C682-4CCB-812E-4FD1E6CD7EF7}" type="slidenum">
              <a:rPr lang="en-US" altLang="en-US"/>
              <a:pPr>
                <a:defRPr/>
              </a:pPr>
              <a:t>‹#›</a:t>
            </a:fld>
            <a:endParaRPr lang="en-US" altLang="en-US"/>
          </a:p>
        </p:txBody>
      </p:sp>
    </p:spTree>
    <p:extLst>
      <p:ext uri="{BB962C8B-B14F-4D97-AF65-F5344CB8AC3E}">
        <p14:creationId xmlns:p14="http://schemas.microsoft.com/office/powerpoint/2010/main" val="3505756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FB19E3F-723A-48F5-86C3-1FB2ADC6C9E9}" type="datetime1">
              <a:rPr lang="en-US" altLang="ja-JP"/>
              <a:pPr>
                <a:defRPr/>
              </a:pPr>
              <a:t>11/6/2020</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EE2229A-B942-495A-807D-33D35310454B}" type="slidenum">
              <a:rPr lang="en-US" altLang="en-US"/>
              <a:pPr>
                <a:defRPr/>
              </a:pPr>
              <a:t>‹#›</a:t>
            </a:fld>
            <a:endParaRPr lang="en-US" altLang="en-US"/>
          </a:p>
        </p:txBody>
      </p:sp>
    </p:spTree>
    <p:extLst>
      <p:ext uri="{BB962C8B-B14F-4D97-AF65-F5344CB8AC3E}">
        <p14:creationId xmlns:p14="http://schemas.microsoft.com/office/powerpoint/2010/main" val="4137914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B8BEB86-460D-47CC-9347-A33D2320FEE6}" type="datetime1">
              <a:rPr lang="en-US" altLang="ja-JP"/>
              <a:pPr>
                <a:defRPr/>
              </a:pPr>
              <a:t>11/6/2020</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5616943-E090-48BD-85BF-C3499FDFE60E}" type="slidenum">
              <a:rPr lang="en-US" altLang="en-US"/>
              <a:pPr>
                <a:defRPr/>
              </a:pPr>
              <a:t>‹#›</a:t>
            </a:fld>
            <a:endParaRPr lang="en-US" altLang="en-US"/>
          </a:p>
        </p:txBody>
      </p:sp>
    </p:spTree>
    <p:extLst>
      <p:ext uri="{BB962C8B-B14F-4D97-AF65-F5344CB8AC3E}">
        <p14:creationId xmlns:p14="http://schemas.microsoft.com/office/powerpoint/2010/main" val="4117628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DE8BE47-7B98-409F-8AB7-EBBB77D90BF3}" type="datetime1">
              <a:rPr lang="en-US" altLang="ja-JP"/>
              <a:pPr>
                <a:defRPr/>
              </a:pPr>
              <a:t>11/6/2020</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6C9FB53-311B-43CA-B7CE-1F80A678A235}" type="slidenum">
              <a:rPr lang="en-US" altLang="en-US"/>
              <a:pPr>
                <a:defRPr/>
              </a:pPr>
              <a:t>‹#›</a:t>
            </a:fld>
            <a:endParaRPr lang="en-US" altLang="en-US"/>
          </a:p>
        </p:txBody>
      </p:sp>
    </p:spTree>
    <p:extLst>
      <p:ext uri="{BB962C8B-B14F-4D97-AF65-F5344CB8AC3E}">
        <p14:creationId xmlns:p14="http://schemas.microsoft.com/office/powerpoint/2010/main" val="1856341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D367D64-CF7F-42F3-8C27-B520EE2453CF}" type="datetime1">
              <a:rPr lang="en-US" altLang="ja-JP"/>
              <a:pPr>
                <a:defRPr/>
              </a:pPr>
              <a:t>11/6/2020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C650D0-02D5-42FB-907E-376816E2D544}" type="slidenum">
              <a:rPr lang="en-US" altLang="en-US"/>
              <a:pPr>
                <a:defRPr/>
              </a:pPr>
              <a:t>‹#›</a:t>
            </a:fld>
            <a:endParaRPr lang="en-US" altLang="en-US"/>
          </a:p>
        </p:txBody>
      </p:sp>
    </p:spTree>
    <p:extLst>
      <p:ext uri="{BB962C8B-B14F-4D97-AF65-F5344CB8AC3E}">
        <p14:creationId xmlns:p14="http://schemas.microsoft.com/office/powerpoint/2010/main" val="3892723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1179569-1CBE-4B22-934C-222D1AA93EE5}" type="datetime1">
              <a:rPr lang="en-US" altLang="ja-JP"/>
              <a:pPr>
                <a:defRPr/>
              </a:pPr>
              <a:t>11/6/2020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26F6CB7-50F3-4CEB-A4DC-7F1C42559A55}" type="slidenum">
              <a:rPr lang="en-US" altLang="en-US"/>
              <a:pPr>
                <a:defRPr/>
              </a:pPr>
              <a:t>‹#›</a:t>
            </a:fld>
            <a:endParaRPr lang="en-US" altLang="en-US"/>
          </a:p>
        </p:txBody>
      </p:sp>
    </p:spTree>
    <p:extLst>
      <p:ext uri="{BB962C8B-B14F-4D97-AF65-F5344CB8AC3E}">
        <p14:creationId xmlns:p14="http://schemas.microsoft.com/office/powerpoint/2010/main" val="3620037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image" Target="../media/image5.png"/><Relationship Id="rId5" Type="http://schemas.openxmlformats.org/officeDocument/2006/relationships/slideLayout" Target="../slideLayouts/slideLayout29.xml"/><Relationship Id="rId10" Type="http://schemas.openxmlformats.org/officeDocument/2006/relationships/theme" Target="../theme/theme5.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6.xml"/><Relationship Id="rId1" Type="http://schemas.openxmlformats.org/officeDocument/2006/relationships/slideLayout" Target="../slideLayouts/slideLayout34.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7.xml"/><Relationship Id="rId1"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7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panose="020B0604020202020204" pitchFamily="34" charset="0"/>
                <a:cs typeface="+mn-cs"/>
              </a:defRPr>
            </a:lvl1pPr>
          </a:lstStyle>
          <a:p>
            <a:pPr>
              <a:defRPr/>
            </a:pPr>
            <a:fld id="{26218B61-2C44-4426-BE0D-62AFE46C727B}" type="datetime1">
              <a:rPr lang="en-US" altLang="ja-JP"/>
              <a:pPr>
                <a:defRPr/>
              </a:pPr>
              <a:t>11/6/2020</a:t>
            </a:fld>
            <a:endParaRPr lang="en-US" altLang="en-US"/>
          </a:p>
        </p:txBody>
      </p:sp>
      <p:sp>
        <p:nvSpPr>
          <p:cNvPr id="5" name="Footer Placeholder 4"/>
          <p:cNvSpPr>
            <a:spLocks noGrp="1"/>
          </p:cNvSpPr>
          <p:nvPr>
            <p:ph type="ftr" sz="quarter" idx="3"/>
          </p:nvPr>
        </p:nvSpPr>
        <p:spPr>
          <a:xfrm>
            <a:off x="3124200" y="635637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7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08215A01-EBC1-45C7-9A9D-8A83BBE998C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eaLnBrk="1" fontAlgn="auto" hangingPunct="1">
              <a:spcBef>
                <a:spcPts val="0"/>
              </a:spcBef>
              <a:spcAft>
                <a:spcPts val="0"/>
              </a:spcAft>
            </a:pPr>
            <a:fld id="{77007CE4-44CD-514E-AB06-3E1C57ADD73C}" type="datetimeFigureOut">
              <a:rPr lang="en-US" smtClean="0">
                <a:solidFill>
                  <a:prstClr val="black">
                    <a:tint val="75000"/>
                  </a:prstClr>
                </a:solidFill>
                <a:latin typeface="Calibri"/>
                <a:ea typeface="+mn-ea"/>
              </a:rPr>
              <a:pPr defTabSz="457200" eaLnBrk="1" fontAlgn="auto" hangingPunct="1">
                <a:spcBef>
                  <a:spcPts val="0"/>
                </a:spcBef>
                <a:spcAft>
                  <a:spcPts val="0"/>
                </a:spcAft>
              </a:pPr>
              <a:t>11/6/2020</a:t>
            </a:fld>
            <a:endParaRPr lang="en-US" dirty="0">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eaLnBrk="1" fontAlgn="auto" hangingPunct="1">
              <a:spcBef>
                <a:spcPts val="0"/>
              </a:spcBef>
              <a:spcAft>
                <a:spcPts val="0"/>
              </a:spcAft>
            </a:pPr>
            <a:endParaRPr lang="en-US" dirty="0">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eaLnBrk="1" fontAlgn="auto" hangingPunct="1">
              <a:spcBef>
                <a:spcPts val="0"/>
              </a:spcBef>
              <a:spcAft>
                <a:spcPts val="0"/>
              </a:spcAft>
            </a:pPr>
            <a:fld id="{9381DCD0-FAB9-C540-ACA0-2D3DCEDE7E26}" type="slidenum">
              <a:rPr lang="en-US" smtClean="0">
                <a:solidFill>
                  <a:prstClr val="black">
                    <a:tint val="75000"/>
                  </a:prstClr>
                </a:solidFill>
                <a:latin typeface="Calibri"/>
                <a:ea typeface="+mn-ea"/>
              </a:rPr>
              <a:pPr defTabSz="457200" eaLnBrk="1" fontAlgn="auto" hangingPunct="1">
                <a:spcBef>
                  <a:spcPts val="0"/>
                </a:spcBef>
                <a:spcAft>
                  <a:spcPts val="0"/>
                </a:spcAft>
              </a:pPr>
              <a:t>‹#›</a:t>
            </a:fld>
            <a:endParaRPr lang="en-US" dirty="0">
              <a:solidFill>
                <a:prstClr val="black">
                  <a:tint val="75000"/>
                </a:prstClr>
              </a:solidFill>
              <a:latin typeface="Calibri"/>
              <a:ea typeface="+mn-ea"/>
            </a:endParaRPr>
          </a:p>
        </p:txBody>
      </p:sp>
    </p:spTree>
    <p:extLst>
      <p:ext uri="{BB962C8B-B14F-4D97-AF65-F5344CB8AC3E}">
        <p14:creationId xmlns:p14="http://schemas.microsoft.com/office/powerpoint/2010/main" val="4187419720"/>
      </p:ext>
    </p:extLst>
  </p:cSld>
  <p:clrMap bg1="lt1" tx1="dk1" bg2="lt2" tx2="dk2" accent1="accent1" accent2="accent2" accent3="accent3" accent4="accent4" accent5="accent5" accent6="accent6" hlink="hlink" folHlink="folHlink"/>
  <p:sldLayoutIdLst>
    <p:sldLayoutId id="2147484139" r:id="rId1"/>
    <p:sldLayoutId id="2147484140" r:id="rId2"/>
    <p:sldLayoutId id="2147484141" r:id="rId3"/>
    <p:sldLayoutId id="2147484142" r:id="rId4"/>
    <p:sldLayoutId id="2147484143" r:id="rId5"/>
    <p:sldLayoutId id="2147484144" r:id="rId6"/>
    <p:sldLayoutId id="2147484145" r:id="rId7"/>
    <p:sldLayoutId id="2147484146" r:id="rId8"/>
    <p:sldLayoutId id="2147484147" r:id="rId9"/>
    <p:sldLayoutId id="2147484148" r:id="rId10"/>
    <p:sldLayoutId id="214748414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76543888"/>
      </p:ext>
    </p:extLst>
  </p:cSld>
  <p:clrMap bg1="lt1" tx1="dk1" bg2="lt2" tx2="dk2" accent1="accent1" accent2="accent2" accent3="accent3" accent4="accent4" accent5="accent5" accent6="accent6" hlink="hlink" folHlink="folHlink"/>
  <p:sldLayoutIdLst>
    <p:sldLayoutId id="2147484151"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5257800"/>
            <a:ext cx="9144000" cy="1600200"/>
          </a:xfrm>
          <a:prstGeom prst="rect">
            <a:avLst/>
          </a:prstGeom>
        </p:spPr>
      </p:pic>
      <p:sp>
        <p:nvSpPr>
          <p:cNvPr id="11" name="Slide Number Placeholder 3"/>
          <p:cNvSpPr>
            <a:spLocks noGrp="1"/>
          </p:cNvSpPr>
          <p:nvPr>
            <p:ph type="sldNum" sz="quarter" idx="4"/>
          </p:nvPr>
        </p:nvSpPr>
        <p:spPr>
          <a:xfrm>
            <a:off x="6553200" y="6356350"/>
            <a:ext cx="2133600" cy="365125"/>
          </a:xfrm>
          <a:prstGeom prst="rect">
            <a:avLst/>
          </a:prstGeom>
        </p:spPr>
        <p:txBody>
          <a:bodyPr/>
          <a:lstStyle>
            <a:lvl1pPr algn="r">
              <a:defRPr sz="1200"/>
            </a:lvl1pPr>
          </a:lstStyle>
          <a:p>
            <a:fld id="{BAEBC26A-7C5D-1340-BDF4-4A764173B52F}" type="slidenum">
              <a:rPr lang="en-US" smtClean="0"/>
              <a:pPr/>
              <a:t>‹#›</a:t>
            </a:fld>
            <a:endParaRPr lang="en-US" dirty="0"/>
          </a:p>
        </p:txBody>
      </p:sp>
    </p:spTree>
    <p:extLst>
      <p:ext uri="{BB962C8B-B14F-4D97-AF65-F5344CB8AC3E}">
        <p14:creationId xmlns:p14="http://schemas.microsoft.com/office/powerpoint/2010/main" val="3919378497"/>
      </p:ext>
    </p:extLst>
  </p:cSld>
  <p:clrMap bg1="lt1" tx1="dk1" bg2="lt2" tx2="dk2" accent1="accent1" accent2="accent2" accent3="accent3" accent4="accent4" accent5="accent5" accent6="accent6" hlink="hlink" folHlink="folHlink"/>
  <p:sldLayoutIdLst>
    <p:sldLayoutId id="2147484153"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1" cstate="email">
            <a:extLst>
              <a:ext uri="{28A0092B-C50C-407E-A947-70E740481C1C}">
                <a14:useLocalDpi xmlns:a14="http://schemas.microsoft.com/office/drawing/2010/main" val="0"/>
              </a:ext>
            </a:extLst>
          </a:blip>
          <a:stretch>
            <a:fillRect/>
          </a:stretch>
        </p:blipFill>
        <p:spPr>
          <a:xfrm>
            <a:off x="2" y="-2190"/>
            <a:ext cx="9143998" cy="6864095"/>
          </a:xfrm>
          <a:prstGeom prst="rect">
            <a:avLst/>
          </a:prstGeom>
        </p:spPr>
      </p:pic>
    </p:spTree>
    <p:extLst>
      <p:ext uri="{BB962C8B-B14F-4D97-AF65-F5344CB8AC3E}">
        <p14:creationId xmlns:p14="http://schemas.microsoft.com/office/powerpoint/2010/main" val="3652513667"/>
      </p:ext>
    </p:extLst>
  </p:cSld>
  <p:clrMap bg1="lt1" tx1="dk1" bg2="lt2" tx2="dk2" accent1="accent1" accent2="accent2" accent3="accent3" accent4="accent4" accent5="accent5" accent6="accent6" hlink="hlink" folHlink="folHlink"/>
  <p:sldLayoutIdLst>
    <p:sldLayoutId id="2147484155" r:id="rId1"/>
    <p:sldLayoutId id="2147484156" r:id="rId2"/>
    <p:sldLayoutId id="2147484157" r:id="rId3"/>
    <p:sldLayoutId id="2147484158" r:id="rId4"/>
    <p:sldLayoutId id="2147484159" r:id="rId5"/>
    <p:sldLayoutId id="2147484160" r:id="rId6"/>
    <p:sldLayoutId id="2147484161" r:id="rId7"/>
    <p:sldLayoutId id="2147484162" r:id="rId8"/>
    <p:sldLayoutId id="2147484163" r:id="rId9"/>
  </p:sldLayoutIdLst>
  <p:txStyles>
    <p:titleStyle>
      <a:lvl1pPr algn="ctr" defTabSz="342892" rtl="0" eaLnBrk="1" fontAlgn="base" hangingPunct="1">
        <a:spcBef>
          <a:spcPct val="0"/>
        </a:spcBef>
        <a:spcAft>
          <a:spcPct val="0"/>
        </a:spcAft>
        <a:defRPr sz="3300" kern="1200">
          <a:solidFill>
            <a:schemeClr val="tx1"/>
          </a:solidFill>
          <a:latin typeface="+mj-lt"/>
          <a:ea typeface="ＭＳ Ｐゴシック" charset="0"/>
          <a:cs typeface="ＭＳ Ｐゴシック" charset="0"/>
        </a:defRPr>
      </a:lvl1pPr>
      <a:lvl2pPr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2pPr>
      <a:lvl3pPr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3pPr>
      <a:lvl4pPr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4pPr>
      <a:lvl5pPr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5pPr>
      <a:lvl6pPr marL="342892"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6pPr>
      <a:lvl7pPr marL="685783"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7pPr>
      <a:lvl8pPr marL="1028675"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8pPr>
      <a:lvl9pPr marL="1371566"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9pPr>
    </p:titleStyle>
    <p:bodyStyle>
      <a:lvl1pPr marL="257168" indent="-257168" algn="l" defTabSz="342892"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ＭＳ Ｐゴシック" charset="0"/>
        </a:defRPr>
      </a:lvl1pPr>
      <a:lvl2pPr marL="557199" indent="-214308" algn="l" defTabSz="342892" rtl="0" eaLnBrk="1" fontAlgn="base" hangingPunct="1">
        <a:spcBef>
          <a:spcPct val="20000"/>
        </a:spcBef>
        <a:spcAft>
          <a:spcPct val="0"/>
        </a:spcAft>
        <a:buFont typeface="Arial" charset="0"/>
        <a:buChar char="–"/>
        <a:defRPr sz="2100" kern="1200">
          <a:solidFill>
            <a:schemeClr val="tx1"/>
          </a:solidFill>
          <a:latin typeface="+mn-lt"/>
          <a:ea typeface="ＭＳ Ｐゴシック" charset="0"/>
          <a:cs typeface="+mn-cs"/>
        </a:defRPr>
      </a:lvl2pPr>
      <a:lvl3pPr marL="857228" indent="-171446" algn="l" defTabSz="342892"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3pPr>
      <a:lvl4pPr marL="1200120" indent="-171446" algn="l" defTabSz="342892"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4pPr>
      <a:lvl5pPr marL="1543012" indent="-171446" algn="l" defTabSz="342892"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73142678"/>
      </p:ext>
    </p:extLst>
  </p:cSld>
  <p:clrMap bg1="lt1" tx1="dk1" bg2="lt2" tx2="dk2" accent1="accent1" accent2="accent2" accent3="accent3" accent4="accent4" accent5="accent5" accent6="accent6" hlink="hlink" folHlink="folHlink"/>
  <p:sldLayoutIdLst>
    <p:sldLayoutId id="2147484165"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5257800"/>
            <a:ext cx="9144000" cy="1600200"/>
          </a:xfrm>
          <a:prstGeom prst="rect">
            <a:avLst/>
          </a:prstGeom>
        </p:spPr>
      </p:pic>
      <p:sp>
        <p:nvSpPr>
          <p:cNvPr id="11" name="Slide Number Placeholder 3"/>
          <p:cNvSpPr>
            <a:spLocks noGrp="1"/>
          </p:cNvSpPr>
          <p:nvPr>
            <p:ph type="sldNum" sz="quarter" idx="4"/>
          </p:nvPr>
        </p:nvSpPr>
        <p:spPr>
          <a:xfrm>
            <a:off x="6553200" y="6356350"/>
            <a:ext cx="2133600" cy="365125"/>
          </a:xfrm>
          <a:prstGeom prst="rect">
            <a:avLst/>
          </a:prstGeom>
        </p:spPr>
        <p:txBody>
          <a:bodyPr/>
          <a:lstStyle>
            <a:lvl1pPr algn="r">
              <a:defRPr sz="1200"/>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AEBC26A-7C5D-1340-BDF4-4A764173B5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04873573"/>
      </p:ext>
    </p:extLst>
  </p:cSld>
  <p:clrMap bg1="lt1" tx1="dk1" bg2="lt2" tx2="dk2" accent1="accent1" accent2="accent2" accent3="accent3" accent4="accent4" accent5="accent5" accent6="accent6" hlink="hlink" folHlink="folHlink"/>
  <p:sldLayoutIdLst>
    <p:sldLayoutId id="2147484167"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www.cdc.gov/drugoverdose/training/pregnancy/index.html" TargetMode="External"/><Relationship Id="rId13" Type="http://schemas.openxmlformats.org/officeDocument/2006/relationships/hyperlink" Target="https://ireta.org/resources/how-to-implement-sbirt-processes-tips-and-examples-from-the-field/" TargetMode="External"/><Relationship Id="rId3" Type="http://schemas.openxmlformats.org/officeDocument/2006/relationships/image" Target="../media/image27.png"/><Relationship Id="rId7" Type="http://schemas.openxmlformats.org/officeDocument/2006/relationships/hyperlink" Target="https://www.youtube.com/watch?v=3gBt7mGP1zk&amp;t=1s" TargetMode="External"/><Relationship Id="rId12" Type="http://schemas.openxmlformats.org/officeDocument/2006/relationships/hyperlink" Target="https://gallery.mailchimp.com/244750cf0d942e5d1b1ca3201/files/b81ed8a7-0bb5-441c-9b26-d9c51bf4c688/Provider_Education_Poster_Woman_Doctor_11x17_10.16.2019.pdf" TargetMode="External"/><Relationship Id="rId2" Type="http://schemas.openxmlformats.org/officeDocument/2006/relationships/notesSlide" Target="../notesSlides/notesSlide17.xml"/><Relationship Id="rId16"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1.jpeg"/><Relationship Id="rId5" Type="http://schemas.openxmlformats.org/officeDocument/2006/relationships/image" Target="../media/image29.png"/><Relationship Id="rId15" Type="http://schemas.openxmlformats.org/officeDocument/2006/relationships/image" Target="../media/image32.png"/><Relationship Id="rId10" Type="http://schemas.openxmlformats.org/officeDocument/2006/relationships/hyperlink" Target="https://www.youtube.com/watch?v=kMXNWknKO8U" TargetMode="External"/><Relationship Id="rId4" Type="http://schemas.openxmlformats.org/officeDocument/2006/relationships/image" Target="../media/image28.jpeg"/><Relationship Id="rId9" Type="http://schemas.openxmlformats.org/officeDocument/2006/relationships/hyperlink" Target="https://www.youtube.com/watch?v=eac9TLNTWaE" TargetMode="External"/><Relationship Id="rId14" Type="http://schemas.openxmlformats.org/officeDocument/2006/relationships/hyperlink" Target="https://www.youtube.com/watch?v=7S0eUUfXc6o&amp;feature=youtu.be"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5.jpeg"/><Relationship Id="rId7" Type="http://schemas.openxmlformats.org/officeDocument/2006/relationships/diagramColors" Target="../diagrams/colors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microsoft.com/office/2007/relationships/hdphoto" Target="../media/hdphoto2.wdp"/><Relationship Id="rId4" Type="http://schemas.openxmlformats.org/officeDocument/2006/relationships/diagramData" Target="../diagrams/data3.xml"/><Relationship Id="rId9"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9.svg"/></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8.xml"/><Relationship Id="rId5" Type="http://schemas.openxmlformats.org/officeDocument/2006/relationships/hyperlink" Target="https://elearning.asam.org/products/moving-beyond-the-barriers-of-treating-opioid-use-disorder" TargetMode="External"/><Relationship Id="rId4" Type="http://schemas.openxmlformats.org/officeDocument/2006/relationships/hyperlink" Target="https://www.asam.org/education/live-online-cme/waiver-qualifying-training/ob-gyn-focus"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s://www.ilga.gov/legislation/publicacts/fulltext.asp?Name=101-0390&amp;GA=101"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ilpqc.org/continuinged/"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3" Type="http://schemas.openxmlformats.org/officeDocument/2006/relationships/hyperlink" Target="https://redcap.healthlnk.org/surveys/?s=88L33NWF3K"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cme.northwestern.edu/" TargetMode="External"/><Relationship Id="rId2" Type="http://schemas.openxmlformats.org/officeDocument/2006/relationships/hyperlink" Target="https://ilpqc.org/2020annualconference/"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2.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43.jpeg"/></Relationships>
</file>

<file path=ppt/slides/_rels/slide43.xml.rels><?xml version="1.0" encoding="UTF-8" standalone="yes"?>
<Relationships xmlns="http://schemas.openxmlformats.org/package/2006/relationships"><Relationship Id="rId8" Type="http://schemas.openxmlformats.org/officeDocument/2006/relationships/hyperlink" Target="mailto:info@ilpqc.org" TargetMode="External"/><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emf"/><Relationship Id="rId10" Type="http://schemas.openxmlformats.org/officeDocument/2006/relationships/image" Target="../media/image49.jpeg"/><Relationship Id="rId4" Type="http://schemas.openxmlformats.org/officeDocument/2006/relationships/image" Target="../media/image45.emf"/><Relationship Id="rId9" Type="http://schemas.openxmlformats.org/officeDocument/2006/relationships/hyperlink" Target="http://www.ilpqc.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8" descr="image5.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 y="1611549"/>
            <a:ext cx="3214688" cy="3276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363" name="Subtitle 2"/>
          <p:cNvSpPr>
            <a:spLocks noGrp="1"/>
          </p:cNvSpPr>
          <p:nvPr>
            <p:ph type="subTitle" idx="1"/>
          </p:nvPr>
        </p:nvSpPr>
        <p:spPr>
          <a:xfrm>
            <a:off x="3352800" y="4876800"/>
            <a:ext cx="5410200" cy="1295400"/>
          </a:xfrm>
        </p:spPr>
        <p:txBody>
          <a:bodyPr/>
          <a:lstStyle/>
          <a:p>
            <a:pPr eaLnBrk="1" hangingPunct="1">
              <a:buFont typeface="Wingdings 2" pitchFamily="18" charset="2"/>
              <a:buNone/>
            </a:pPr>
            <a:r>
              <a:rPr lang="en-US" altLang="en-US" sz="2000" dirty="0" smtClean="0">
                <a:solidFill>
                  <a:srgbClr val="898989"/>
                </a:solidFill>
              </a:rPr>
              <a:t>November 9, 2020</a:t>
            </a:r>
          </a:p>
          <a:p>
            <a:pPr eaLnBrk="1" hangingPunct="1">
              <a:buFont typeface="Wingdings 2" pitchFamily="18" charset="2"/>
              <a:buNone/>
            </a:pPr>
            <a:r>
              <a:rPr lang="en-US" altLang="en-US" sz="2000" dirty="0" smtClean="0">
                <a:solidFill>
                  <a:srgbClr val="898989"/>
                </a:solidFill>
              </a:rPr>
              <a:t>12:30 – 1:30pm</a:t>
            </a:r>
            <a:endParaRPr lang="en-US" altLang="en-US" sz="2000" dirty="0">
              <a:solidFill>
                <a:srgbClr val="898989"/>
              </a:solidFill>
            </a:endParaRPr>
          </a:p>
        </p:txBody>
      </p:sp>
      <p:sp>
        <p:nvSpPr>
          <p:cNvPr id="15364" name="Title 1"/>
          <p:cNvSpPr>
            <a:spLocks noGrp="1"/>
          </p:cNvSpPr>
          <p:nvPr>
            <p:ph type="ctrTitle"/>
          </p:nvPr>
        </p:nvSpPr>
        <p:spPr>
          <a:xfrm>
            <a:off x="3283744" y="2362200"/>
            <a:ext cx="5638800" cy="2057400"/>
          </a:xfrm>
        </p:spPr>
        <p:txBody>
          <a:bodyPr/>
          <a:lstStyle/>
          <a:p>
            <a:pPr eaLnBrk="1" hangingPunct="1"/>
            <a:r>
              <a:rPr lang="en-US" altLang="en-US" sz="4000" b="1" dirty="0" smtClean="0">
                <a:solidFill>
                  <a:srgbClr val="004990"/>
                </a:solidFill>
                <a:latin typeface="Goudy Old Style" panose="02020502050305020303" pitchFamily="18" charset="0"/>
              </a:rPr>
              <a:t>MNO-OB Crossing the Finish Line, Preparing for Sustainability</a:t>
            </a:r>
            <a:endParaRPr lang="en-US" altLang="en-US" sz="4000" b="1" dirty="0">
              <a:solidFill>
                <a:srgbClr val="004990"/>
              </a:solidFill>
              <a:latin typeface="Goudy Old Style" panose="02020502050305020303" pitchFamily="18" charset="0"/>
            </a:endParaRPr>
          </a:p>
        </p:txBody>
      </p:sp>
    </p:spTree>
    <p:extLst>
      <p:ext uri="{BB962C8B-B14F-4D97-AF65-F5344CB8AC3E}">
        <p14:creationId xmlns:p14="http://schemas.microsoft.com/office/powerpoint/2010/main" val="42000420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a:noFill/>
        </p:spPr>
        <p:txBody>
          <a:bodyPr/>
          <a:lstStyle/>
          <a:p>
            <a:pPr algn="l" eaLnBrk="1" hangingPunct="1"/>
            <a:r>
              <a:rPr lang="en-US" sz="4000" b="1" dirty="0">
                <a:solidFill>
                  <a:srgbClr val="F58466"/>
                </a:solidFill>
                <a:latin typeface="Goudy Old Style" pitchFamily="18" charset="0"/>
              </a:rPr>
              <a:t>MNO-OB AIMs</a:t>
            </a:r>
          </a:p>
        </p:txBody>
      </p:sp>
      <p:sp>
        <p:nvSpPr>
          <p:cNvPr id="7" name="TextBox 6"/>
          <p:cNvSpPr txBox="1"/>
          <p:nvPr/>
        </p:nvSpPr>
        <p:spPr>
          <a:xfrm>
            <a:off x="328083" y="1329267"/>
            <a:ext cx="4243917" cy="1323439"/>
          </a:xfrm>
          <a:prstGeom prst="rect">
            <a:avLst/>
          </a:prstGeom>
          <a:solidFill>
            <a:schemeClr val="accent2">
              <a:lumMod val="20000"/>
              <a:lumOff val="80000"/>
            </a:schemeClr>
          </a:solidFill>
        </p:spPr>
        <p:txBody>
          <a:bodyPr wrap="square" rtlCol="0">
            <a:spAutoFit/>
          </a:bodyPr>
          <a:lstStyle/>
          <a:p>
            <a:pPr algn="ctr"/>
            <a:r>
              <a:rPr lang="en-US" sz="2000" dirty="0"/>
              <a:t>Increase patients with OUD connected to </a:t>
            </a:r>
            <a:r>
              <a:rPr lang="en-US" sz="2000" b="1" dirty="0"/>
              <a:t>MAT &amp; Recovery Treatment Services </a:t>
            </a:r>
            <a:r>
              <a:rPr lang="en-US" sz="2000" dirty="0"/>
              <a:t>prenatally or by discharge to &gt;70%</a:t>
            </a:r>
          </a:p>
        </p:txBody>
      </p:sp>
      <p:sp>
        <p:nvSpPr>
          <p:cNvPr id="8" name="TextBox 7"/>
          <p:cNvSpPr txBox="1"/>
          <p:nvPr/>
        </p:nvSpPr>
        <p:spPr>
          <a:xfrm>
            <a:off x="336439" y="2950878"/>
            <a:ext cx="4235561" cy="1323439"/>
          </a:xfrm>
          <a:prstGeom prst="rect">
            <a:avLst/>
          </a:prstGeom>
          <a:solidFill>
            <a:schemeClr val="accent2">
              <a:lumMod val="20000"/>
              <a:lumOff val="80000"/>
            </a:schemeClr>
          </a:solidFill>
        </p:spPr>
        <p:txBody>
          <a:bodyPr wrap="square" rtlCol="0">
            <a:spAutoFit/>
          </a:bodyPr>
          <a:lstStyle/>
          <a:p>
            <a:pPr algn="ctr"/>
            <a:r>
              <a:rPr lang="en-US" sz="2000" dirty="0"/>
              <a:t>Increase patients with OUD receiving </a:t>
            </a:r>
            <a:r>
              <a:rPr lang="en-US" sz="2000" b="1" dirty="0" err="1"/>
              <a:t>Narcan</a:t>
            </a:r>
            <a:r>
              <a:rPr lang="en-US" sz="2000" b="1" dirty="0"/>
              <a:t> Counseling</a:t>
            </a:r>
            <a:r>
              <a:rPr lang="en-US" sz="2000" dirty="0"/>
              <a:t> to &gt;60%,  </a:t>
            </a:r>
            <a:r>
              <a:rPr lang="en-US" sz="2000" b="1" dirty="0" err="1"/>
              <a:t>Hep</a:t>
            </a:r>
            <a:r>
              <a:rPr lang="en-US" sz="2000" b="1" dirty="0"/>
              <a:t> C Screening </a:t>
            </a:r>
            <a:r>
              <a:rPr lang="en-US" sz="2000" dirty="0"/>
              <a:t>to &gt;70%, and </a:t>
            </a:r>
            <a:r>
              <a:rPr lang="en-US" sz="2000" b="1" dirty="0"/>
              <a:t>patient education</a:t>
            </a:r>
            <a:r>
              <a:rPr lang="en-US" sz="2000" dirty="0"/>
              <a:t> to &gt;80%</a:t>
            </a:r>
          </a:p>
        </p:txBody>
      </p:sp>
      <p:sp>
        <p:nvSpPr>
          <p:cNvPr id="9" name="TextBox 8"/>
          <p:cNvSpPr txBox="1"/>
          <p:nvPr/>
        </p:nvSpPr>
        <p:spPr>
          <a:xfrm>
            <a:off x="1144481" y="4598376"/>
            <a:ext cx="2611120" cy="1323439"/>
          </a:xfrm>
          <a:prstGeom prst="rect">
            <a:avLst/>
          </a:prstGeom>
          <a:solidFill>
            <a:schemeClr val="accent2">
              <a:lumMod val="20000"/>
              <a:lumOff val="80000"/>
            </a:schemeClr>
          </a:solidFill>
        </p:spPr>
        <p:txBody>
          <a:bodyPr wrap="square" rtlCol="0">
            <a:spAutoFit/>
          </a:bodyPr>
          <a:lstStyle/>
          <a:p>
            <a:pPr algn="ctr"/>
            <a:r>
              <a:rPr lang="en-US" sz="2000" dirty="0"/>
              <a:t>Increase prenatal screening for OUD with </a:t>
            </a:r>
            <a:r>
              <a:rPr lang="en-US" sz="2000" b="1" dirty="0"/>
              <a:t>validated tool</a:t>
            </a:r>
            <a:r>
              <a:rPr lang="en-US" sz="2000" dirty="0"/>
              <a:t> to &gt;50% </a:t>
            </a:r>
          </a:p>
        </p:txBody>
      </p:sp>
      <p:pic>
        <p:nvPicPr>
          <p:cNvPr id="4" name="Picture 3"/>
          <p:cNvPicPr>
            <a:picLocks noChangeAspect="1"/>
          </p:cNvPicPr>
          <p:nvPr/>
        </p:nvPicPr>
        <p:blipFill>
          <a:blip r:embed="rId3"/>
          <a:stretch>
            <a:fillRect/>
          </a:stretch>
        </p:blipFill>
        <p:spPr>
          <a:xfrm>
            <a:off x="5486400" y="1331667"/>
            <a:ext cx="3200400" cy="4561860"/>
          </a:xfrm>
          <a:prstGeom prst="rect">
            <a:avLst/>
          </a:prstGeom>
        </p:spPr>
      </p:pic>
    </p:spTree>
    <p:extLst>
      <p:ext uri="{BB962C8B-B14F-4D97-AF65-F5344CB8AC3E}">
        <p14:creationId xmlns:p14="http://schemas.microsoft.com/office/powerpoint/2010/main" val="325257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11</a:t>
            </a:fld>
            <a:endParaRPr lang="en-US" altLang="en-US" dirty="0"/>
          </a:p>
        </p:txBody>
      </p:sp>
      <p:pic>
        <p:nvPicPr>
          <p:cNvPr id="1026" name="Picture 2" descr="See the source image"/>
          <p:cNvPicPr>
            <a:picLocks noChangeAspect="1" noChangeArrowheads="1"/>
          </p:cNvPicPr>
          <p:nvPr/>
        </p:nvPicPr>
        <p:blipFill>
          <a:blip r:embed="rId3" cstate="email">
            <a:duotone>
              <a:schemeClr val="accent6">
                <a:shade val="45000"/>
                <a:satMod val="135000"/>
              </a:schemeClr>
              <a:prstClr val="white"/>
            </a:duotone>
            <a:extLst>
              <a:ext uri="{BEBA8EAE-BF5A-486C-A8C5-ECC9F3942E4B}">
                <a14:imgProps xmlns:a14="http://schemas.microsoft.com/office/drawing/2010/main">
                  <a14:imgLayer r:embed="rId4">
                    <a14:imgEffect>
                      <a14:artisticLineDrawing/>
                    </a14:imgEffect>
                    <a14:imgEffect>
                      <a14:saturation sat="0"/>
                    </a14:imgEffect>
                  </a14:imgLayer>
                </a14:imgProps>
              </a:ext>
              <a:ext uri="{28A0092B-C50C-407E-A947-70E740481C1C}">
                <a14:useLocalDpi xmlns:a14="http://schemas.microsoft.com/office/drawing/2010/main"/>
              </a:ext>
            </a:extLst>
          </a:blip>
          <a:srcRect/>
          <a:stretch>
            <a:fillRect/>
          </a:stretch>
        </p:blipFill>
        <p:spPr bwMode="auto">
          <a:xfrm>
            <a:off x="2944252" y="565834"/>
            <a:ext cx="3132973" cy="5583679"/>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2601553" y="1754951"/>
            <a:ext cx="4019550" cy="2891895"/>
          </a:xfrm>
          <a:noFill/>
        </p:spPr>
        <p:txBody>
          <a:bodyPr/>
          <a:lstStyle/>
          <a:p>
            <a:pPr marL="0" indent="0" algn="ctr">
              <a:buNone/>
            </a:pPr>
            <a:r>
              <a:rPr lang="en-US" sz="2000" dirty="0"/>
              <a:t> Since Spring 2018, 92 MNO-OB teams have cared for over </a:t>
            </a:r>
            <a:r>
              <a:rPr lang="en-US" sz="2000" b="1" dirty="0"/>
              <a:t>2,384 pregnant/postpartum </a:t>
            </a:r>
            <a:r>
              <a:rPr lang="en-US" sz="2000" dirty="0"/>
              <a:t>women with Opioid Use Disorder, averaging </a:t>
            </a:r>
            <a:r>
              <a:rPr lang="en-US" sz="2000" b="1" dirty="0"/>
              <a:t>71 women per month</a:t>
            </a:r>
          </a:p>
          <a:p>
            <a:pPr marL="0" indent="0" algn="ctr">
              <a:buNone/>
            </a:pPr>
            <a:endParaRPr lang="en-US" sz="2000" b="1" dirty="0"/>
          </a:p>
          <a:p>
            <a:pPr marL="0" indent="0" algn="ctr">
              <a:buNone/>
            </a:pPr>
            <a:r>
              <a:rPr lang="en-US" sz="2000" dirty="0"/>
              <a:t>Reported OUD screening data (L&amp;D and prenatal) for</a:t>
            </a:r>
            <a:r>
              <a:rPr lang="en-US" sz="2000" b="1" dirty="0"/>
              <a:t> 21,080 pregnant women </a:t>
            </a:r>
          </a:p>
        </p:txBody>
      </p:sp>
      <p:sp>
        <p:nvSpPr>
          <p:cNvPr id="7" name="TextBox 6"/>
          <p:cNvSpPr txBox="1"/>
          <p:nvPr/>
        </p:nvSpPr>
        <p:spPr>
          <a:xfrm>
            <a:off x="-109519" y="1041673"/>
            <a:ext cx="2711072" cy="646331"/>
          </a:xfrm>
          <a:prstGeom prst="rect">
            <a:avLst/>
          </a:prstGeom>
          <a:noFill/>
        </p:spPr>
        <p:txBody>
          <a:bodyPr wrap="square" rtlCol="0">
            <a:spAutoFit/>
          </a:bodyPr>
          <a:lstStyle/>
          <a:p>
            <a:pPr algn="ctr"/>
            <a:r>
              <a:rPr lang="en-US" dirty="0"/>
              <a:t>Standardized Prenatal Screening</a:t>
            </a:r>
          </a:p>
        </p:txBody>
      </p:sp>
      <p:sp>
        <p:nvSpPr>
          <p:cNvPr id="8" name="TextBox 7"/>
          <p:cNvSpPr txBox="1"/>
          <p:nvPr/>
        </p:nvSpPr>
        <p:spPr>
          <a:xfrm>
            <a:off x="-40908" y="6099112"/>
            <a:ext cx="2899677" cy="646331"/>
          </a:xfrm>
          <a:prstGeom prst="rect">
            <a:avLst/>
          </a:prstGeom>
          <a:noFill/>
        </p:spPr>
        <p:txBody>
          <a:bodyPr wrap="square" rtlCol="0">
            <a:spAutoFit/>
          </a:bodyPr>
          <a:lstStyle/>
          <a:p>
            <a:pPr algn="ctr"/>
            <a:r>
              <a:rPr lang="en-US" dirty="0"/>
              <a:t>Standardized OUD Clinical Checklist</a:t>
            </a:r>
          </a:p>
        </p:txBody>
      </p:sp>
      <p:sp>
        <p:nvSpPr>
          <p:cNvPr id="9" name="TextBox 8"/>
          <p:cNvSpPr txBox="1"/>
          <p:nvPr/>
        </p:nvSpPr>
        <p:spPr>
          <a:xfrm>
            <a:off x="6876490" y="6149513"/>
            <a:ext cx="2355668" cy="646331"/>
          </a:xfrm>
          <a:prstGeom prst="rect">
            <a:avLst/>
          </a:prstGeom>
          <a:noFill/>
        </p:spPr>
        <p:txBody>
          <a:bodyPr wrap="square" rtlCol="0">
            <a:spAutoFit/>
          </a:bodyPr>
          <a:lstStyle/>
          <a:p>
            <a:pPr algn="ctr"/>
            <a:r>
              <a:rPr lang="en-US" dirty="0"/>
              <a:t>Standardized Patient Education</a:t>
            </a:r>
          </a:p>
        </p:txBody>
      </p:sp>
      <p:sp>
        <p:nvSpPr>
          <p:cNvPr id="10" name="Rectangle 9"/>
          <p:cNvSpPr/>
          <p:nvPr/>
        </p:nvSpPr>
        <p:spPr>
          <a:xfrm>
            <a:off x="316536" y="-22140"/>
            <a:ext cx="2031326" cy="1200329"/>
          </a:xfrm>
          <a:prstGeom prst="rect">
            <a:avLst/>
          </a:prstGeom>
          <a:noFill/>
        </p:spPr>
        <p:txBody>
          <a:bodyPr wrap="none" lIns="91440" tIns="45720" rIns="91440" bIns="45720">
            <a:spAutoFit/>
          </a:bodyPr>
          <a:lstStyle/>
          <a:p>
            <a:pPr algn="ctr"/>
            <a:r>
              <a:rPr lang="en-US" sz="7200" b="1" cap="none" spc="0" dirty="0">
                <a:ln w="22225">
                  <a:solidFill>
                    <a:schemeClr val="accent2"/>
                  </a:solidFill>
                  <a:prstDash val="solid"/>
                </a:ln>
                <a:solidFill>
                  <a:schemeClr val="accent2">
                    <a:lumMod val="40000"/>
                    <a:lumOff val="60000"/>
                  </a:schemeClr>
                </a:solidFill>
                <a:effectLst/>
              </a:rPr>
              <a:t>93%</a:t>
            </a:r>
          </a:p>
        </p:txBody>
      </p:sp>
      <p:sp>
        <p:nvSpPr>
          <p:cNvPr id="11" name="Rectangle 10"/>
          <p:cNvSpPr/>
          <p:nvPr/>
        </p:nvSpPr>
        <p:spPr>
          <a:xfrm>
            <a:off x="6954787" y="-90923"/>
            <a:ext cx="2031326" cy="1200329"/>
          </a:xfrm>
          <a:prstGeom prst="rect">
            <a:avLst/>
          </a:prstGeom>
          <a:noFill/>
        </p:spPr>
        <p:txBody>
          <a:bodyPr wrap="none" lIns="91440" tIns="45720" rIns="91440" bIns="45720">
            <a:spAutoFit/>
          </a:bodyPr>
          <a:lstStyle/>
          <a:p>
            <a:pPr algn="ctr"/>
            <a:r>
              <a:rPr lang="en-US" sz="7200" b="1" cap="none" spc="0" dirty="0">
                <a:ln w="22225">
                  <a:solidFill>
                    <a:schemeClr val="accent2"/>
                  </a:solidFill>
                  <a:prstDash val="solid"/>
                </a:ln>
                <a:solidFill>
                  <a:schemeClr val="accent2">
                    <a:lumMod val="40000"/>
                    <a:lumOff val="60000"/>
                  </a:schemeClr>
                </a:solidFill>
                <a:effectLst/>
              </a:rPr>
              <a:t>93%</a:t>
            </a:r>
          </a:p>
        </p:txBody>
      </p:sp>
      <p:sp>
        <p:nvSpPr>
          <p:cNvPr id="12" name="Rectangle 11"/>
          <p:cNvSpPr/>
          <p:nvPr/>
        </p:nvSpPr>
        <p:spPr>
          <a:xfrm>
            <a:off x="483607" y="4949184"/>
            <a:ext cx="2031326" cy="1200329"/>
          </a:xfrm>
          <a:prstGeom prst="rect">
            <a:avLst/>
          </a:prstGeom>
          <a:noFill/>
        </p:spPr>
        <p:txBody>
          <a:bodyPr wrap="none" lIns="91440" tIns="45720" rIns="91440" bIns="45720">
            <a:spAutoFit/>
          </a:bodyPr>
          <a:lstStyle/>
          <a:p>
            <a:pPr algn="ctr"/>
            <a:r>
              <a:rPr lang="en-US" sz="7200" b="1" cap="none" spc="0" dirty="0">
                <a:ln w="22225">
                  <a:solidFill>
                    <a:schemeClr val="accent2"/>
                  </a:solidFill>
                  <a:prstDash val="solid"/>
                </a:ln>
                <a:solidFill>
                  <a:schemeClr val="accent2">
                    <a:lumMod val="40000"/>
                    <a:lumOff val="60000"/>
                  </a:schemeClr>
                </a:solidFill>
                <a:effectLst/>
              </a:rPr>
              <a:t>95%</a:t>
            </a:r>
          </a:p>
        </p:txBody>
      </p:sp>
      <p:sp>
        <p:nvSpPr>
          <p:cNvPr id="13" name="Rectangle 12"/>
          <p:cNvSpPr/>
          <p:nvPr/>
        </p:nvSpPr>
        <p:spPr>
          <a:xfrm>
            <a:off x="7038661" y="4973893"/>
            <a:ext cx="2031326" cy="1200329"/>
          </a:xfrm>
          <a:prstGeom prst="rect">
            <a:avLst/>
          </a:prstGeom>
          <a:noFill/>
        </p:spPr>
        <p:txBody>
          <a:bodyPr wrap="none" lIns="91440" tIns="45720" rIns="91440" bIns="45720">
            <a:spAutoFit/>
          </a:bodyPr>
          <a:lstStyle/>
          <a:p>
            <a:pPr algn="ctr"/>
            <a:r>
              <a:rPr lang="en-US" sz="7200" b="1" cap="none" spc="0" dirty="0">
                <a:ln w="22225">
                  <a:solidFill>
                    <a:schemeClr val="accent2"/>
                  </a:solidFill>
                  <a:prstDash val="solid"/>
                </a:ln>
                <a:solidFill>
                  <a:schemeClr val="accent2">
                    <a:lumMod val="40000"/>
                    <a:lumOff val="60000"/>
                  </a:schemeClr>
                </a:solidFill>
                <a:effectLst/>
              </a:rPr>
              <a:t>95%</a:t>
            </a:r>
          </a:p>
        </p:txBody>
      </p:sp>
      <p:sp>
        <p:nvSpPr>
          <p:cNvPr id="14" name="TextBox 13"/>
          <p:cNvSpPr txBox="1"/>
          <p:nvPr/>
        </p:nvSpPr>
        <p:spPr>
          <a:xfrm>
            <a:off x="6614918" y="901320"/>
            <a:ext cx="2705397" cy="646331"/>
          </a:xfrm>
          <a:prstGeom prst="rect">
            <a:avLst/>
          </a:prstGeom>
          <a:noFill/>
        </p:spPr>
        <p:txBody>
          <a:bodyPr wrap="square" rtlCol="0">
            <a:spAutoFit/>
          </a:bodyPr>
          <a:lstStyle/>
          <a:p>
            <a:pPr algn="ctr"/>
            <a:r>
              <a:rPr lang="en-US" dirty="0"/>
              <a:t>Standardized L&amp;D Screening</a:t>
            </a:r>
          </a:p>
        </p:txBody>
      </p:sp>
      <p:sp>
        <p:nvSpPr>
          <p:cNvPr id="15" name="TextBox 14"/>
          <p:cNvSpPr txBox="1"/>
          <p:nvPr/>
        </p:nvSpPr>
        <p:spPr>
          <a:xfrm>
            <a:off x="-60553" y="3381200"/>
            <a:ext cx="2899677" cy="646331"/>
          </a:xfrm>
          <a:prstGeom prst="rect">
            <a:avLst/>
          </a:prstGeom>
          <a:noFill/>
        </p:spPr>
        <p:txBody>
          <a:bodyPr wrap="square" rtlCol="0">
            <a:spAutoFit/>
          </a:bodyPr>
          <a:lstStyle/>
          <a:p>
            <a:pPr algn="ctr"/>
            <a:r>
              <a:rPr lang="en-US" dirty="0"/>
              <a:t>Standardized </a:t>
            </a:r>
          </a:p>
          <a:p>
            <a:pPr algn="ctr"/>
            <a:r>
              <a:rPr lang="en-US" dirty="0"/>
              <a:t>Mapping of Resources</a:t>
            </a:r>
          </a:p>
        </p:txBody>
      </p:sp>
      <p:sp>
        <p:nvSpPr>
          <p:cNvPr id="16" name="Rectangle 15"/>
          <p:cNvSpPr/>
          <p:nvPr/>
        </p:nvSpPr>
        <p:spPr>
          <a:xfrm>
            <a:off x="463962" y="2231272"/>
            <a:ext cx="2031326" cy="1200329"/>
          </a:xfrm>
          <a:prstGeom prst="rect">
            <a:avLst/>
          </a:prstGeom>
          <a:noFill/>
        </p:spPr>
        <p:txBody>
          <a:bodyPr wrap="none" lIns="91440" tIns="45720" rIns="91440" bIns="45720">
            <a:spAutoFit/>
          </a:bodyPr>
          <a:lstStyle/>
          <a:p>
            <a:pPr algn="ctr"/>
            <a:r>
              <a:rPr lang="en-US" sz="7200" b="1" cap="none" spc="0" dirty="0">
                <a:ln w="22225">
                  <a:solidFill>
                    <a:schemeClr val="accent2"/>
                  </a:solidFill>
                  <a:prstDash val="solid"/>
                </a:ln>
                <a:solidFill>
                  <a:schemeClr val="accent2">
                    <a:lumMod val="40000"/>
                    <a:lumOff val="60000"/>
                  </a:schemeClr>
                </a:solidFill>
                <a:effectLst/>
              </a:rPr>
              <a:t>95%</a:t>
            </a:r>
          </a:p>
        </p:txBody>
      </p:sp>
      <p:sp>
        <p:nvSpPr>
          <p:cNvPr id="17" name="TextBox 16"/>
          <p:cNvSpPr txBox="1"/>
          <p:nvPr/>
        </p:nvSpPr>
        <p:spPr>
          <a:xfrm>
            <a:off x="6497806" y="3257157"/>
            <a:ext cx="2899677" cy="646331"/>
          </a:xfrm>
          <a:prstGeom prst="rect">
            <a:avLst/>
          </a:prstGeom>
          <a:noFill/>
        </p:spPr>
        <p:txBody>
          <a:bodyPr wrap="square" rtlCol="0">
            <a:spAutoFit/>
          </a:bodyPr>
          <a:lstStyle/>
          <a:p>
            <a:pPr algn="ctr"/>
            <a:r>
              <a:rPr lang="en-US" dirty="0"/>
              <a:t>Standardized </a:t>
            </a:r>
          </a:p>
          <a:p>
            <a:pPr algn="ctr"/>
            <a:r>
              <a:rPr lang="en-US" dirty="0"/>
              <a:t>SBIRT/OUD Protocol</a:t>
            </a:r>
          </a:p>
        </p:txBody>
      </p:sp>
      <p:sp>
        <p:nvSpPr>
          <p:cNvPr id="18" name="Rectangle 17"/>
          <p:cNvSpPr/>
          <p:nvPr/>
        </p:nvSpPr>
        <p:spPr>
          <a:xfrm>
            <a:off x="7022321" y="2107229"/>
            <a:ext cx="2031326" cy="1200329"/>
          </a:xfrm>
          <a:prstGeom prst="rect">
            <a:avLst/>
          </a:prstGeom>
          <a:noFill/>
        </p:spPr>
        <p:txBody>
          <a:bodyPr wrap="none" lIns="91440" tIns="45720" rIns="91440" bIns="45720">
            <a:spAutoFit/>
          </a:bodyPr>
          <a:lstStyle/>
          <a:p>
            <a:pPr algn="ctr"/>
            <a:r>
              <a:rPr lang="en-US" sz="7200" b="1" cap="none" spc="0" dirty="0">
                <a:ln w="22225">
                  <a:solidFill>
                    <a:schemeClr val="accent2"/>
                  </a:solidFill>
                  <a:prstDash val="solid"/>
                </a:ln>
                <a:solidFill>
                  <a:schemeClr val="accent2">
                    <a:lumMod val="40000"/>
                    <a:lumOff val="60000"/>
                  </a:schemeClr>
                </a:solidFill>
                <a:effectLst/>
              </a:rPr>
              <a:t>95%</a:t>
            </a:r>
          </a:p>
        </p:txBody>
      </p:sp>
    </p:spTree>
    <p:extLst>
      <p:ext uri="{BB962C8B-B14F-4D97-AF65-F5344CB8AC3E}">
        <p14:creationId xmlns:p14="http://schemas.microsoft.com/office/powerpoint/2010/main" val="4007524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200400"/>
            <a:ext cx="9144000" cy="365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12</a:t>
            </a:fld>
            <a:endParaRPr lang="en-US" altLang="en-US" dirty="0"/>
          </a:p>
        </p:txBody>
      </p:sp>
      <p:sp>
        <p:nvSpPr>
          <p:cNvPr id="5" name="Title 1"/>
          <p:cNvSpPr>
            <a:spLocks noGrp="1"/>
          </p:cNvSpPr>
          <p:nvPr>
            <p:ph type="title"/>
          </p:nvPr>
        </p:nvSpPr>
        <p:spPr>
          <a:xfrm>
            <a:off x="228600" y="152400"/>
            <a:ext cx="6629400" cy="1143000"/>
          </a:xfrm>
          <a:noFill/>
        </p:spPr>
        <p:txBody>
          <a:bodyPr/>
          <a:lstStyle/>
          <a:p>
            <a:pPr algn="l"/>
            <a:r>
              <a:rPr lang="en-US" sz="3600" b="1" dirty="0">
                <a:solidFill>
                  <a:srgbClr val="F58466"/>
                </a:solidFill>
                <a:latin typeface="Goudy Old Style" pitchFamily="18" charset="0"/>
              </a:rPr>
              <a:t>Screening for SUD/OUD</a:t>
            </a:r>
          </a:p>
        </p:txBody>
      </p:sp>
      <p:sp>
        <p:nvSpPr>
          <p:cNvPr id="12" name="Rectangle 11"/>
          <p:cNvSpPr/>
          <p:nvPr/>
        </p:nvSpPr>
        <p:spPr>
          <a:xfrm>
            <a:off x="457201" y="3629256"/>
            <a:ext cx="1608134" cy="923330"/>
          </a:xfrm>
          <a:prstGeom prst="rect">
            <a:avLst/>
          </a:prstGeom>
          <a:noFill/>
        </p:spPr>
        <p:txBody>
          <a:bodyPr wrap="none" lIns="91440" tIns="45720" rIns="91440" bIns="45720">
            <a:spAutoFit/>
          </a:bodyPr>
          <a:lstStyle/>
          <a:p>
            <a:pPr algn="ctr"/>
            <a:r>
              <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L&amp;D</a:t>
            </a:r>
          </a:p>
        </p:txBody>
      </p:sp>
      <p:sp>
        <p:nvSpPr>
          <p:cNvPr id="13" name="Rectangle 12"/>
          <p:cNvSpPr/>
          <p:nvPr/>
        </p:nvSpPr>
        <p:spPr>
          <a:xfrm>
            <a:off x="5621603" y="3211033"/>
            <a:ext cx="2616422" cy="830997"/>
          </a:xfrm>
          <a:prstGeom prst="rect">
            <a:avLst/>
          </a:prstGeom>
          <a:noFill/>
        </p:spPr>
        <p:txBody>
          <a:bodyPr wrap="none" lIns="91440" tIns="45720" rIns="91440" bIns="45720">
            <a:spAutoFit/>
          </a:bodyPr>
          <a:lstStyle/>
          <a:p>
            <a:pPr algn="ctr"/>
            <a:r>
              <a:rPr lang="en-US" sz="4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Prenatal</a:t>
            </a:r>
          </a:p>
        </p:txBody>
      </p:sp>
      <p:sp>
        <p:nvSpPr>
          <p:cNvPr id="2" name="TextBox 1"/>
          <p:cNvSpPr txBox="1"/>
          <p:nvPr/>
        </p:nvSpPr>
        <p:spPr>
          <a:xfrm>
            <a:off x="5547682" y="1566185"/>
            <a:ext cx="3750402" cy="1477328"/>
          </a:xfrm>
          <a:prstGeom prst="rect">
            <a:avLst/>
          </a:prstGeom>
          <a:noFill/>
        </p:spPr>
        <p:txBody>
          <a:bodyPr wrap="square" rtlCol="0">
            <a:spAutoFit/>
          </a:bodyPr>
          <a:lstStyle/>
          <a:p>
            <a:r>
              <a:rPr lang="en-US" dirty="0"/>
              <a:t>Random sample of 10 deliveries per month reviewed for documentation of SUD/OUD screening </a:t>
            </a:r>
          </a:p>
          <a:p>
            <a:r>
              <a:rPr lang="en-US" dirty="0"/>
              <a:t>N = 21,080 to date</a:t>
            </a:r>
          </a:p>
        </p:txBody>
      </p:sp>
      <p:sp>
        <p:nvSpPr>
          <p:cNvPr id="3" name="TextBox 2"/>
          <p:cNvSpPr txBox="1"/>
          <p:nvPr/>
        </p:nvSpPr>
        <p:spPr>
          <a:xfrm>
            <a:off x="457201" y="4806514"/>
            <a:ext cx="2971800" cy="1754326"/>
          </a:xfrm>
          <a:prstGeom prst="rect">
            <a:avLst/>
          </a:prstGeom>
          <a:noFill/>
        </p:spPr>
        <p:txBody>
          <a:bodyPr wrap="square" rtlCol="0">
            <a:spAutoFit/>
          </a:bodyPr>
          <a:lstStyle/>
          <a:p>
            <a:r>
              <a:rPr lang="en-US" dirty="0"/>
              <a:t>Red =      No screening</a:t>
            </a:r>
          </a:p>
          <a:p>
            <a:r>
              <a:rPr lang="en-US" dirty="0"/>
              <a:t>Yellow =  Screened single question</a:t>
            </a:r>
          </a:p>
          <a:p>
            <a:r>
              <a:rPr lang="en-US" dirty="0"/>
              <a:t>Green=   Screened with validated  	 SUD/OUD screening tool</a:t>
            </a:r>
          </a:p>
        </p:txBody>
      </p:sp>
      <p:sp>
        <p:nvSpPr>
          <p:cNvPr id="11" name="Rectangle 10"/>
          <p:cNvSpPr/>
          <p:nvPr/>
        </p:nvSpPr>
        <p:spPr>
          <a:xfrm>
            <a:off x="7946913" y="4695966"/>
            <a:ext cx="1287162" cy="707886"/>
          </a:xfrm>
          <a:prstGeom prst="rect">
            <a:avLst/>
          </a:prstGeom>
          <a:noFill/>
        </p:spPr>
        <p:txBody>
          <a:bodyPr wrap="square" lIns="91440" tIns="45720" rIns="91440" bIns="45720">
            <a:spAutoFit/>
          </a:bodyPr>
          <a:lstStyle/>
          <a:p>
            <a:pPr algn="ctr"/>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44</a:t>
            </a:r>
            <a:r>
              <a:rPr lang="en-US" sz="4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t>
            </a:r>
            <a:endParaRPr lang="en-US" sz="7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7" name="Rectangle 6"/>
          <p:cNvSpPr/>
          <p:nvPr/>
        </p:nvSpPr>
        <p:spPr>
          <a:xfrm>
            <a:off x="4395987" y="1576168"/>
            <a:ext cx="1212191" cy="707886"/>
          </a:xfrm>
          <a:prstGeom prst="rect">
            <a:avLst/>
          </a:prstGeom>
          <a:noFill/>
        </p:spPr>
        <p:txBody>
          <a:bodyPr wrap="none" lIns="91440" tIns="45720" rIns="91440" bIns="45720">
            <a:spAutoFit/>
          </a:bodyPr>
          <a:lstStyle/>
          <a:p>
            <a:pPr algn="ctr"/>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87</a:t>
            </a:r>
            <a:r>
              <a:rPr lang="en-US" sz="4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t>
            </a:r>
            <a:endParaRPr lang="en-US" sz="7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4" name="TextBox 13"/>
          <p:cNvSpPr txBox="1"/>
          <p:nvPr/>
        </p:nvSpPr>
        <p:spPr>
          <a:xfrm>
            <a:off x="6566250" y="6303602"/>
            <a:ext cx="1405095"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a:t>GOAL: ≥ 50%</a:t>
            </a:r>
          </a:p>
        </p:txBody>
      </p:sp>
      <p:sp>
        <p:nvSpPr>
          <p:cNvPr id="15" name="Curved Up Ribbon 14"/>
          <p:cNvSpPr/>
          <p:nvPr/>
        </p:nvSpPr>
        <p:spPr>
          <a:xfrm>
            <a:off x="5079303" y="45185"/>
            <a:ext cx="4038600" cy="1475642"/>
          </a:xfrm>
          <a:prstGeom prst="ellipseRibbon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AIM ACHIEVED!</a:t>
            </a:r>
          </a:p>
          <a:p>
            <a:pPr algn="ctr"/>
            <a:r>
              <a:rPr lang="en-US" sz="2000" b="1" dirty="0"/>
              <a:t>&gt;80%</a:t>
            </a:r>
          </a:p>
        </p:txBody>
      </p:sp>
      <p:pic>
        <p:nvPicPr>
          <p:cNvPr id="10" name="Picture 9"/>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134800" y="3921875"/>
            <a:ext cx="3902187" cy="2294436"/>
          </a:xfrm>
          <a:prstGeom prst="rect">
            <a:avLst/>
          </a:prstGeom>
        </p:spPr>
      </p:pic>
      <p:pic>
        <p:nvPicPr>
          <p:cNvPr id="16" name="Picture 15"/>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466029" y="1423183"/>
            <a:ext cx="3963819" cy="2324834"/>
          </a:xfrm>
          <a:prstGeom prst="rect">
            <a:avLst/>
          </a:prstGeom>
        </p:spPr>
      </p:pic>
    </p:spTree>
    <p:extLst>
      <p:ext uri="{BB962C8B-B14F-4D97-AF65-F5344CB8AC3E}">
        <p14:creationId xmlns:p14="http://schemas.microsoft.com/office/powerpoint/2010/main" val="1513713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lstStyle/>
          <a:p>
            <a:pPr algn="l" eaLnBrk="1" hangingPunct="1"/>
            <a:r>
              <a:rPr lang="en-US" sz="4000" b="1" dirty="0">
                <a:solidFill>
                  <a:srgbClr val="F58466"/>
                </a:solidFill>
                <a:latin typeface="Goudy Old Style" pitchFamily="18" charset="0"/>
              </a:rPr>
              <a:t>Connected to MAT</a:t>
            </a:r>
          </a:p>
        </p:txBody>
      </p:sp>
      <p:sp>
        <p:nvSpPr>
          <p:cNvPr id="4" name="Content Placeholder 3"/>
          <p:cNvSpPr>
            <a:spLocks noGrp="1"/>
          </p:cNvSpPr>
          <p:nvPr>
            <p:ph idx="1"/>
          </p:nvPr>
        </p:nvSpPr>
        <p:spPr>
          <a:xfrm>
            <a:off x="304800" y="1676400"/>
            <a:ext cx="4038600" cy="4525963"/>
          </a:xfrm>
        </p:spPr>
        <p:txBody>
          <a:bodyPr/>
          <a:lstStyle/>
          <a:p>
            <a:pPr marL="0" indent="0">
              <a:buNone/>
            </a:pPr>
            <a:r>
              <a:rPr lang="en-US" sz="2800" dirty="0"/>
              <a:t>At baseline Quarter 4 2017, 4 out of 10 patients with OUD were connected to MAT prenatally or by deliver discharge</a:t>
            </a:r>
          </a:p>
          <a:p>
            <a:pPr marL="0" indent="0">
              <a:buNone/>
            </a:pPr>
            <a:endParaRPr lang="en-US" sz="2800" dirty="0"/>
          </a:p>
          <a:p>
            <a:pPr marL="0" indent="0">
              <a:buNone/>
            </a:pPr>
            <a:r>
              <a:rPr lang="en-US" sz="2800" dirty="0"/>
              <a:t>As of Quarter 3 2020, 7 of 10 patients with OUD were connected to MAT!</a:t>
            </a:r>
          </a:p>
        </p:txBody>
      </p:sp>
      <p:sp>
        <p:nvSpPr>
          <p:cNvPr id="6" name="Curved Up Ribbon 5"/>
          <p:cNvSpPr/>
          <p:nvPr/>
        </p:nvSpPr>
        <p:spPr>
          <a:xfrm>
            <a:off x="4953000" y="35560"/>
            <a:ext cx="4038600" cy="1475642"/>
          </a:xfrm>
          <a:prstGeom prst="ellipseRibbon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AIM ACHIEVED!</a:t>
            </a:r>
          </a:p>
          <a:p>
            <a:pPr algn="ctr"/>
            <a:r>
              <a:rPr lang="en-US" sz="2000" b="1" dirty="0"/>
              <a:t>&gt;70%</a:t>
            </a:r>
          </a:p>
        </p:txBody>
      </p:sp>
      <p:pic>
        <p:nvPicPr>
          <p:cNvPr id="2" name="Picture 1"/>
          <p:cNvPicPr>
            <a:picLocks noChangeAspect="1"/>
          </p:cNvPicPr>
          <p:nvPr/>
        </p:nvPicPr>
        <p:blipFill>
          <a:blip r:embed="rId3"/>
          <a:stretch>
            <a:fillRect/>
          </a:stretch>
        </p:blipFill>
        <p:spPr>
          <a:xfrm>
            <a:off x="5710573" y="1628042"/>
            <a:ext cx="2523454" cy="2171700"/>
          </a:xfrm>
          <a:prstGeom prst="rect">
            <a:avLst/>
          </a:prstGeom>
        </p:spPr>
      </p:pic>
      <p:pic>
        <p:nvPicPr>
          <p:cNvPr id="8" name="Picture 7"/>
          <p:cNvPicPr>
            <a:picLocks noChangeAspect="1"/>
          </p:cNvPicPr>
          <p:nvPr/>
        </p:nvPicPr>
        <p:blipFill>
          <a:blip r:embed="rId4"/>
          <a:stretch>
            <a:fillRect/>
          </a:stretch>
        </p:blipFill>
        <p:spPr>
          <a:xfrm>
            <a:off x="5729803" y="3912109"/>
            <a:ext cx="2484993" cy="2105025"/>
          </a:xfrm>
          <a:prstGeom prst="rect">
            <a:avLst/>
          </a:prstGeom>
        </p:spPr>
      </p:pic>
    </p:spTree>
    <p:extLst>
      <p:ext uri="{BB962C8B-B14F-4D97-AF65-F5344CB8AC3E}">
        <p14:creationId xmlns:p14="http://schemas.microsoft.com/office/powerpoint/2010/main" val="1663087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lstStyle/>
          <a:p>
            <a:pPr algn="l" eaLnBrk="1" hangingPunct="1"/>
            <a:r>
              <a:rPr lang="en-US" sz="4000" b="1" dirty="0">
                <a:solidFill>
                  <a:srgbClr val="F58466"/>
                </a:solidFill>
                <a:latin typeface="Goudy Old Style" pitchFamily="18" charset="0"/>
              </a:rPr>
              <a:t>Linked to Recovery</a:t>
            </a:r>
            <a:br>
              <a:rPr lang="en-US" sz="4000" b="1" dirty="0">
                <a:solidFill>
                  <a:srgbClr val="F58466"/>
                </a:solidFill>
                <a:latin typeface="Goudy Old Style" pitchFamily="18" charset="0"/>
              </a:rPr>
            </a:br>
            <a:r>
              <a:rPr lang="en-US" sz="4000" b="1" dirty="0">
                <a:solidFill>
                  <a:srgbClr val="F58466"/>
                </a:solidFill>
                <a:latin typeface="Goudy Old Style" pitchFamily="18" charset="0"/>
              </a:rPr>
              <a:t>Treatment Services</a:t>
            </a:r>
          </a:p>
        </p:txBody>
      </p:sp>
      <p:sp>
        <p:nvSpPr>
          <p:cNvPr id="4" name="Content Placeholder 3"/>
          <p:cNvSpPr>
            <a:spLocks noGrp="1"/>
          </p:cNvSpPr>
          <p:nvPr>
            <p:ph idx="1"/>
          </p:nvPr>
        </p:nvSpPr>
        <p:spPr>
          <a:xfrm>
            <a:off x="304800" y="1676400"/>
            <a:ext cx="5257800" cy="4525963"/>
          </a:xfrm>
        </p:spPr>
        <p:txBody>
          <a:bodyPr/>
          <a:lstStyle/>
          <a:p>
            <a:pPr marL="0" indent="0">
              <a:buNone/>
            </a:pPr>
            <a:r>
              <a:rPr lang="en-US" sz="2800" dirty="0"/>
              <a:t>At baseline Quarter 4 2017, 5 out of 10 patients with OUD were linked to recovery treatment services prenatally or by delivery discharge</a:t>
            </a:r>
          </a:p>
          <a:p>
            <a:pPr marL="0" indent="0">
              <a:buNone/>
            </a:pPr>
            <a:endParaRPr lang="en-US" sz="2800" dirty="0"/>
          </a:p>
          <a:p>
            <a:pPr marL="0" indent="0">
              <a:buNone/>
            </a:pPr>
            <a:r>
              <a:rPr lang="en-US" sz="2800" dirty="0"/>
              <a:t>As of Quarter 3 2020, 7 of 10 patients with OUD were connected to recovery treatment services before delivery discharge!</a:t>
            </a:r>
          </a:p>
        </p:txBody>
      </p:sp>
      <p:sp>
        <p:nvSpPr>
          <p:cNvPr id="6" name="Curved Up Ribbon 5"/>
          <p:cNvSpPr/>
          <p:nvPr/>
        </p:nvSpPr>
        <p:spPr>
          <a:xfrm>
            <a:off x="4953000" y="35560"/>
            <a:ext cx="4038600" cy="1475642"/>
          </a:xfrm>
          <a:prstGeom prst="ellipseRibbon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AIM ACHIEVED!</a:t>
            </a:r>
          </a:p>
          <a:p>
            <a:pPr algn="ctr"/>
            <a:r>
              <a:rPr lang="en-US" sz="2000" b="1" dirty="0"/>
              <a:t>&gt;70%</a:t>
            </a:r>
          </a:p>
        </p:txBody>
      </p:sp>
      <p:pic>
        <p:nvPicPr>
          <p:cNvPr id="8" name="Picture 7"/>
          <p:cNvPicPr>
            <a:picLocks noChangeAspect="1"/>
          </p:cNvPicPr>
          <p:nvPr/>
        </p:nvPicPr>
        <p:blipFill>
          <a:blip r:embed="rId3"/>
          <a:stretch>
            <a:fillRect/>
          </a:stretch>
        </p:blipFill>
        <p:spPr>
          <a:xfrm>
            <a:off x="5729803" y="3912109"/>
            <a:ext cx="2484993" cy="2105025"/>
          </a:xfrm>
          <a:prstGeom prst="rect">
            <a:avLst/>
          </a:prstGeom>
        </p:spPr>
      </p:pic>
      <p:pic>
        <p:nvPicPr>
          <p:cNvPr id="2" name="Picture 1"/>
          <p:cNvPicPr>
            <a:picLocks noChangeAspect="1"/>
          </p:cNvPicPr>
          <p:nvPr/>
        </p:nvPicPr>
        <p:blipFill>
          <a:blip r:embed="rId4"/>
          <a:stretch>
            <a:fillRect/>
          </a:stretch>
        </p:blipFill>
        <p:spPr>
          <a:xfrm>
            <a:off x="5729803" y="1574361"/>
            <a:ext cx="2632520" cy="2237642"/>
          </a:xfrm>
          <a:prstGeom prst="rect">
            <a:avLst/>
          </a:prstGeom>
        </p:spPr>
      </p:pic>
    </p:spTree>
    <p:extLst>
      <p:ext uri="{BB962C8B-B14F-4D97-AF65-F5344CB8AC3E}">
        <p14:creationId xmlns:p14="http://schemas.microsoft.com/office/powerpoint/2010/main" val="3069792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200400"/>
            <a:ext cx="9144000" cy="365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15</a:t>
            </a:fld>
            <a:endParaRPr lang="en-US" altLang="en-US" dirty="0"/>
          </a:p>
        </p:txBody>
      </p:sp>
      <p:sp>
        <p:nvSpPr>
          <p:cNvPr id="5" name="Title 1"/>
          <p:cNvSpPr>
            <a:spLocks noGrp="1"/>
          </p:cNvSpPr>
          <p:nvPr>
            <p:ph type="title"/>
          </p:nvPr>
        </p:nvSpPr>
        <p:spPr>
          <a:xfrm>
            <a:off x="300414" y="-45417"/>
            <a:ext cx="6629400" cy="1143000"/>
          </a:xfrm>
          <a:noFill/>
        </p:spPr>
        <p:txBody>
          <a:bodyPr/>
          <a:lstStyle/>
          <a:p>
            <a:pPr algn="l"/>
            <a:r>
              <a:rPr lang="en-US" sz="3600" b="1" dirty="0">
                <a:solidFill>
                  <a:srgbClr val="F58466"/>
                </a:solidFill>
                <a:latin typeface="Goudy Old Style" pitchFamily="18" charset="0"/>
              </a:rPr>
              <a:t>Optimal OUD Care</a:t>
            </a:r>
          </a:p>
        </p:txBody>
      </p:sp>
      <p:pic>
        <p:nvPicPr>
          <p:cNvPr id="2" name="Picture 1"/>
          <p:cNvPicPr>
            <a:picLocks noChangeAspect="1"/>
          </p:cNvPicPr>
          <p:nvPr/>
        </p:nvPicPr>
        <p:blipFill>
          <a:blip r:embed="rId3"/>
          <a:stretch>
            <a:fillRect/>
          </a:stretch>
        </p:blipFill>
        <p:spPr>
          <a:xfrm>
            <a:off x="457200" y="1371600"/>
            <a:ext cx="8300402" cy="4984752"/>
          </a:xfrm>
          <a:prstGeom prst="rect">
            <a:avLst/>
          </a:prstGeom>
        </p:spPr>
      </p:pic>
    </p:spTree>
    <p:extLst>
      <p:ext uri="{BB962C8B-B14F-4D97-AF65-F5344CB8AC3E}">
        <p14:creationId xmlns:p14="http://schemas.microsoft.com/office/powerpoint/2010/main" val="3093738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3200400"/>
            <a:ext cx="9144000" cy="365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77018" y="3280284"/>
            <a:ext cx="3124200" cy="156014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715000" y="1531750"/>
            <a:ext cx="3124200" cy="156014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346587" y="0"/>
            <a:ext cx="8229600" cy="1143000"/>
          </a:xfrm>
          <a:noFill/>
        </p:spPr>
        <p:txBody>
          <a:bodyPr/>
          <a:lstStyle/>
          <a:p>
            <a:pPr algn="l" eaLnBrk="1" hangingPunct="1"/>
            <a:r>
              <a:rPr lang="en-US" sz="3200" b="1" dirty="0" err="1">
                <a:solidFill>
                  <a:srgbClr val="F58466"/>
                </a:solidFill>
                <a:latin typeface="Goudy Old Style" pitchFamily="18" charset="0"/>
              </a:rPr>
              <a:t>Narcan</a:t>
            </a:r>
            <a:r>
              <a:rPr lang="en-US" sz="3200" b="1" dirty="0">
                <a:solidFill>
                  <a:srgbClr val="F58466"/>
                </a:solidFill>
                <a:latin typeface="Goudy Old Style" pitchFamily="18" charset="0"/>
              </a:rPr>
              <a:t> Counseling:</a:t>
            </a:r>
            <a:br>
              <a:rPr lang="en-US" sz="3200" b="1" dirty="0">
                <a:solidFill>
                  <a:srgbClr val="F58466"/>
                </a:solidFill>
                <a:latin typeface="Goudy Old Style" pitchFamily="18" charset="0"/>
              </a:rPr>
            </a:br>
            <a:r>
              <a:rPr lang="en-US" sz="3200" b="1" dirty="0">
                <a:solidFill>
                  <a:srgbClr val="F58466"/>
                </a:solidFill>
                <a:latin typeface="Goudy Old Style" pitchFamily="18" charset="0"/>
              </a:rPr>
              <a:t>A Story of Collaborative Improvement</a:t>
            </a:r>
          </a:p>
        </p:txBody>
      </p:sp>
      <p:sp>
        <p:nvSpPr>
          <p:cNvPr id="9" name="TextBox 8"/>
          <p:cNvSpPr txBox="1"/>
          <p:nvPr/>
        </p:nvSpPr>
        <p:spPr>
          <a:xfrm>
            <a:off x="5626523" y="1705408"/>
            <a:ext cx="3301153" cy="400110"/>
          </a:xfrm>
          <a:prstGeom prst="rect">
            <a:avLst/>
          </a:prstGeom>
          <a:noFill/>
        </p:spPr>
        <p:txBody>
          <a:bodyPr wrap="square" rtlCol="0">
            <a:spAutoFit/>
          </a:bodyPr>
          <a:lstStyle/>
          <a:p>
            <a:pPr algn="ctr"/>
            <a:r>
              <a:rPr lang="en-US" sz="2000" b="1" dirty="0"/>
              <a:t>Quarter 4, 2017</a:t>
            </a:r>
          </a:p>
        </p:txBody>
      </p:sp>
      <p:sp>
        <p:nvSpPr>
          <p:cNvPr id="10" name="TextBox 9"/>
          <p:cNvSpPr txBox="1"/>
          <p:nvPr/>
        </p:nvSpPr>
        <p:spPr>
          <a:xfrm>
            <a:off x="5739938" y="3516832"/>
            <a:ext cx="3301153" cy="400110"/>
          </a:xfrm>
          <a:prstGeom prst="rect">
            <a:avLst/>
          </a:prstGeom>
          <a:noFill/>
        </p:spPr>
        <p:txBody>
          <a:bodyPr wrap="square" rtlCol="0">
            <a:spAutoFit/>
          </a:bodyPr>
          <a:lstStyle/>
          <a:p>
            <a:pPr algn="ctr"/>
            <a:r>
              <a:rPr lang="en-US" sz="2000" b="1" dirty="0"/>
              <a:t>Quarter 3, 2020</a:t>
            </a:r>
            <a:r>
              <a:rPr lang="en-US" sz="2000" dirty="0"/>
              <a:t> </a:t>
            </a:r>
          </a:p>
        </p:txBody>
      </p:sp>
      <p:sp>
        <p:nvSpPr>
          <p:cNvPr id="4" name="Rectangle 3"/>
          <p:cNvSpPr/>
          <p:nvPr/>
        </p:nvSpPr>
        <p:spPr>
          <a:xfrm>
            <a:off x="5842252" y="2073911"/>
            <a:ext cx="2869696" cy="1107996"/>
          </a:xfrm>
          <a:prstGeom prst="rect">
            <a:avLst/>
          </a:prstGeom>
          <a:noFill/>
        </p:spPr>
        <p:txBody>
          <a:bodyPr wrap="none" lIns="91440" tIns="45720" rIns="91440" bIns="45720">
            <a:spAutoFit/>
          </a:bodyPr>
          <a:lstStyle/>
          <a:p>
            <a:pPr algn="ctr"/>
            <a:r>
              <a:rPr lang="en-US" sz="66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1 of 10</a:t>
            </a:r>
          </a:p>
        </p:txBody>
      </p:sp>
      <p:sp>
        <p:nvSpPr>
          <p:cNvPr id="11" name="Rectangle 10"/>
          <p:cNvSpPr/>
          <p:nvPr/>
        </p:nvSpPr>
        <p:spPr>
          <a:xfrm>
            <a:off x="5955667" y="3760083"/>
            <a:ext cx="2869696" cy="1107996"/>
          </a:xfrm>
          <a:prstGeom prst="rect">
            <a:avLst/>
          </a:prstGeom>
          <a:noFill/>
        </p:spPr>
        <p:txBody>
          <a:bodyPr wrap="none" lIns="91440" tIns="45720" rIns="91440" bIns="45720">
            <a:spAutoFit/>
          </a:bodyPr>
          <a:lstStyle/>
          <a:p>
            <a:pPr algn="ctr"/>
            <a:r>
              <a:rPr lang="en-US" sz="66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5 of 10</a:t>
            </a:r>
          </a:p>
        </p:txBody>
      </p:sp>
      <p:sp>
        <p:nvSpPr>
          <p:cNvPr id="13" name="TextBox 12"/>
          <p:cNvSpPr txBox="1"/>
          <p:nvPr/>
        </p:nvSpPr>
        <p:spPr>
          <a:xfrm>
            <a:off x="5561291" y="4886572"/>
            <a:ext cx="3555653" cy="1323439"/>
          </a:xfrm>
          <a:prstGeom prst="rect">
            <a:avLst/>
          </a:prstGeom>
          <a:noFill/>
        </p:spPr>
        <p:txBody>
          <a:bodyPr wrap="square" rtlCol="0">
            <a:spAutoFit/>
          </a:bodyPr>
          <a:lstStyle/>
          <a:p>
            <a:pPr algn="ctr"/>
            <a:r>
              <a:rPr lang="en-US" sz="2000" dirty="0"/>
              <a:t>patients with OUD received </a:t>
            </a:r>
            <a:r>
              <a:rPr lang="en-US" sz="2000" dirty="0" err="1"/>
              <a:t>Narcan</a:t>
            </a:r>
            <a:r>
              <a:rPr lang="en-US" sz="2000" dirty="0"/>
              <a:t> Counseling </a:t>
            </a:r>
          </a:p>
          <a:p>
            <a:pPr algn="ctr"/>
            <a:r>
              <a:rPr lang="en-US" sz="2000" dirty="0"/>
              <a:t>prenatally or by delivery discharge</a:t>
            </a:r>
          </a:p>
        </p:txBody>
      </p:sp>
      <p:pic>
        <p:nvPicPr>
          <p:cNvPr id="2" name="Picture 1"/>
          <p:cNvPicPr>
            <a:picLocks noChangeAspect="1"/>
          </p:cNvPicPr>
          <p:nvPr/>
        </p:nvPicPr>
        <p:blipFill>
          <a:blip r:embed="rId3"/>
          <a:stretch>
            <a:fillRect/>
          </a:stretch>
        </p:blipFill>
        <p:spPr>
          <a:xfrm>
            <a:off x="35050" y="1508976"/>
            <a:ext cx="5620605" cy="3377596"/>
          </a:xfrm>
          <a:prstGeom prst="rect">
            <a:avLst/>
          </a:prstGeom>
        </p:spPr>
      </p:pic>
    </p:spTree>
    <p:extLst>
      <p:ext uri="{BB962C8B-B14F-4D97-AF65-F5344CB8AC3E}">
        <p14:creationId xmlns:p14="http://schemas.microsoft.com/office/powerpoint/2010/main" val="521810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0"/>
            <a:ext cx="8229600" cy="1143000"/>
          </a:xfrm>
          <a:noFill/>
        </p:spPr>
        <p:txBody>
          <a:bodyPr/>
          <a:lstStyle/>
          <a:p>
            <a:pPr algn="l" eaLnBrk="1" hangingPunct="1"/>
            <a:r>
              <a:rPr lang="en-US" sz="4000" b="1" dirty="0">
                <a:solidFill>
                  <a:srgbClr val="F58466"/>
                </a:solidFill>
                <a:latin typeface="Goudy Old Style" pitchFamily="18" charset="0"/>
              </a:rPr>
              <a:t>Lessons Learned, </a:t>
            </a:r>
            <a:br>
              <a:rPr lang="en-US" sz="4000" b="1" dirty="0">
                <a:solidFill>
                  <a:srgbClr val="F58466"/>
                </a:solidFill>
                <a:latin typeface="Goudy Old Style" pitchFamily="18" charset="0"/>
              </a:rPr>
            </a:br>
            <a:r>
              <a:rPr lang="en-US" sz="4000" b="1" dirty="0">
                <a:solidFill>
                  <a:srgbClr val="F58466"/>
                </a:solidFill>
                <a:latin typeface="Goudy Old Style" pitchFamily="18" charset="0"/>
              </a:rPr>
              <a:t>Systems for Optimal OUD Care </a:t>
            </a:r>
          </a:p>
        </p:txBody>
      </p:sp>
      <p:sp>
        <p:nvSpPr>
          <p:cNvPr id="5" name="Content Placeholder 4"/>
          <p:cNvSpPr>
            <a:spLocks noGrp="1"/>
          </p:cNvSpPr>
          <p:nvPr>
            <p:ph idx="1"/>
          </p:nvPr>
        </p:nvSpPr>
        <p:spPr>
          <a:xfrm>
            <a:off x="304800" y="1371600"/>
            <a:ext cx="5943600" cy="4038600"/>
          </a:xfrm>
        </p:spPr>
        <p:txBody>
          <a:bodyPr>
            <a:noAutofit/>
          </a:bodyPr>
          <a:lstStyle/>
          <a:p>
            <a:pPr marL="0" indent="0">
              <a:buNone/>
            </a:pPr>
            <a:r>
              <a:rPr lang="en-US" sz="2600" dirty="0"/>
              <a:t>Individual hospital sharing of experiences greatly shaped the strategies developed to ensure systems for optimal OUD care for every patient including:</a:t>
            </a:r>
          </a:p>
          <a:p>
            <a:pPr marL="0" indent="0">
              <a:buNone/>
            </a:pPr>
            <a:endParaRPr lang="en-US" sz="2400" dirty="0"/>
          </a:p>
          <a:p>
            <a:r>
              <a:rPr lang="en-US" sz="2600" dirty="0"/>
              <a:t>MNO-OB Folders</a:t>
            </a:r>
          </a:p>
          <a:p>
            <a:r>
              <a:rPr lang="en-US" sz="2600" dirty="0"/>
              <a:t>L&amp;D OUD Huddles</a:t>
            </a:r>
          </a:p>
          <a:p>
            <a:r>
              <a:rPr lang="en-US" sz="2600" dirty="0"/>
              <a:t>OUD Order sets</a:t>
            </a:r>
          </a:p>
          <a:p>
            <a:r>
              <a:rPr lang="en-US" sz="2600" dirty="0"/>
              <a:t>Strategies for improving prenatal screening &amp; </a:t>
            </a:r>
            <a:r>
              <a:rPr lang="en-US" sz="2600" dirty="0" err="1"/>
              <a:t>Narcan</a:t>
            </a:r>
            <a:r>
              <a:rPr lang="en-US" sz="2600" dirty="0"/>
              <a:t> counseling</a:t>
            </a:r>
          </a:p>
        </p:txBody>
      </p:sp>
      <p:pic>
        <p:nvPicPr>
          <p:cNvPr id="4" name="Picture 3"/>
          <p:cNvPicPr>
            <a:picLocks noChangeAspect="1"/>
          </p:cNvPicPr>
          <p:nvPr/>
        </p:nvPicPr>
        <p:blipFill>
          <a:blip r:embed="rId3"/>
          <a:stretch>
            <a:fillRect/>
          </a:stretch>
        </p:blipFill>
        <p:spPr>
          <a:xfrm>
            <a:off x="4603376" y="2743200"/>
            <a:ext cx="4419600" cy="2160536"/>
          </a:xfrm>
          <a:prstGeom prst="rect">
            <a:avLst/>
          </a:prstGeom>
        </p:spPr>
      </p:pic>
    </p:spTree>
    <p:extLst>
      <p:ext uri="{BB962C8B-B14F-4D97-AF65-F5344CB8AC3E}">
        <p14:creationId xmlns:p14="http://schemas.microsoft.com/office/powerpoint/2010/main" val="168537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3200400"/>
            <a:ext cx="9144000" cy="365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52400" y="152400"/>
            <a:ext cx="6781800" cy="1143000"/>
          </a:xfrm>
          <a:noFill/>
        </p:spPr>
        <p:txBody>
          <a:bodyPr/>
          <a:lstStyle/>
          <a:p>
            <a:pPr algn="l" eaLnBrk="1" hangingPunct="1"/>
            <a:r>
              <a:rPr lang="en-US" sz="3200" b="1" dirty="0">
                <a:solidFill>
                  <a:srgbClr val="F58466"/>
                </a:solidFill>
                <a:latin typeface="Goudy Old Style" pitchFamily="18" charset="0"/>
              </a:rPr>
              <a:t>Improving equitable care and reducing disparities for patients receiving MAT</a:t>
            </a:r>
          </a:p>
        </p:txBody>
      </p:sp>
      <p:sp>
        <p:nvSpPr>
          <p:cNvPr id="4" name="Rounded Rectangular Callout 3"/>
          <p:cNvSpPr/>
          <p:nvPr/>
        </p:nvSpPr>
        <p:spPr>
          <a:xfrm>
            <a:off x="6543655" y="1524000"/>
            <a:ext cx="2540000" cy="4610099"/>
          </a:xfrm>
          <a:prstGeom prst="wedgeRoundRectCallout">
            <a:avLst>
              <a:gd name="adj1" fmla="val -51792"/>
              <a:gd name="adj2" fmla="val 5771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200" dirty="0"/>
              <a:t>At baseline, Black patients with OUD were less likely to be on MAT, however across the initiative improvements in MAT rates were seen for all patients with the greatest improvement for Black patients. </a:t>
            </a:r>
          </a:p>
        </p:txBody>
      </p:sp>
      <p:sp>
        <p:nvSpPr>
          <p:cNvPr id="7" name="Rectangle 6"/>
          <p:cNvSpPr/>
          <p:nvPr/>
        </p:nvSpPr>
        <p:spPr>
          <a:xfrm>
            <a:off x="134662" y="1799656"/>
            <a:ext cx="6389533" cy="584775"/>
          </a:xfrm>
          <a:prstGeom prst="rect">
            <a:avLst/>
          </a:prstGeom>
        </p:spPr>
        <p:txBody>
          <a:bodyPr wrap="square">
            <a:spAutoFit/>
          </a:bodyPr>
          <a:lstStyle/>
          <a:p>
            <a:pPr algn="ctr"/>
            <a:r>
              <a:rPr lang="en-US" sz="1600" b="1" dirty="0"/>
              <a:t>Comparison of percent of patients with OUD receiving MAT by delivery discharge by race/ethnicity across the MNO Initiative</a:t>
            </a:r>
          </a:p>
        </p:txBody>
      </p:sp>
      <p:pic>
        <p:nvPicPr>
          <p:cNvPr id="5" name="Picture 4"/>
          <p:cNvPicPr>
            <a:picLocks noChangeAspect="1"/>
          </p:cNvPicPr>
          <p:nvPr/>
        </p:nvPicPr>
        <p:blipFill>
          <a:blip r:embed="rId3"/>
          <a:stretch>
            <a:fillRect/>
          </a:stretch>
        </p:blipFill>
        <p:spPr>
          <a:xfrm>
            <a:off x="323346" y="2384431"/>
            <a:ext cx="6012164" cy="3619116"/>
          </a:xfrm>
          <a:prstGeom prst="rect">
            <a:avLst/>
          </a:prstGeom>
        </p:spPr>
      </p:pic>
    </p:spTree>
    <p:extLst>
      <p:ext uri="{BB962C8B-B14F-4D97-AF65-F5344CB8AC3E}">
        <p14:creationId xmlns:p14="http://schemas.microsoft.com/office/powerpoint/2010/main" val="369840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981700"/>
            <a:ext cx="9144000" cy="876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FB53-311B-43CA-B7CE-1F80A678A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
        <p:nvSpPr>
          <p:cNvPr id="3" name="Title 4"/>
          <p:cNvSpPr txBox="1">
            <a:spLocks/>
          </p:cNvSpPr>
          <p:nvPr/>
        </p:nvSpPr>
        <p:spPr>
          <a:xfrm>
            <a:off x="145026" y="263525"/>
            <a:ext cx="81153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4000" b="1" noProof="0" dirty="0">
                <a:solidFill>
                  <a:srgbClr val="F58466"/>
                </a:solidFill>
                <a:latin typeface="Goudy Old Style" pitchFamily="18" charset="0"/>
              </a:rPr>
              <a:t>Strategies for System </a:t>
            </a:r>
          </a:p>
          <a:p>
            <a:pPr marL="0" marR="0" lvl="0" indent="0" algn="l" defTabSz="914400" rtl="0" eaLnBrk="0" fontAlgn="base" latinLnBrk="0" hangingPunct="0">
              <a:lnSpc>
                <a:spcPct val="100000"/>
              </a:lnSpc>
              <a:spcBef>
                <a:spcPct val="0"/>
              </a:spcBef>
              <a:spcAft>
                <a:spcPct val="0"/>
              </a:spcAft>
              <a:buClrTx/>
              <a:buSzTx/>
              <a:buFontTx/>
              <a:buNone/>
              <a:tabLst/>
              <a:defRPr/>
            </a:pPr>
            <a:r>
              <a:rPr lang="en-US" sz="4000" b="1" noProof="0" dirty="0">
                <a:solidFill>
                  <a:srgbClr val="F58466"/>
                </a:solidFill>
                <a:latin typeface="Goudy Old Style" pitchFamily="18" charset="0"/>
              </a:rPr>
              <a:t>Implementation for OUD Care</a:t>
            </a:r>
            <a:endParaRPr kumimoji="0" lang="en-US" sz="3600" b="1" i="0" strike="noStrike" kern="1200" cap="none" spc="0" normalizeH="0" baseline="0" noProof="0" dirty="0">
              <a:ln>
                <a:noFill/>
              </a:ln>
              <a:solidFill>
                <a:srgbClr val="F58466"/>
              </a:solidFill>
              <a:effectLst/>
              <a:uLnTx/>
              <a:uFillTx/>
              <a:latin typeface="Goudy Old Style" pitchFamily="18" charset="0"/>
              <a:ea typeface="MS PGothic" pitchFamily="34" charset="-128"/>
            </a:endParaRPr>
          </a:p>
        </p:txBody>
      </p:sp>
      <p:sp>
        <p:nvSpPr>
          <p:cNvPr id="4" name="Content Placeholder 5"/>
          <p:cNvSpPr txBox="1">
            <a:spLocks/>
          </p:cNvSpPr>
          <p:nvPr/>
        </p:nvSpPr>
        <p:spPr>
          <a:xfrm>
            <a:off x="268421" y="1724278"/>
            <a:ext cx="8191500" cy="3382963"/>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20000"/>
              </a:spcBef>
              <a:spcAft>
                <a:spcPct val="0"/>
              </a:spcAft>
              <a:buClr>
                <a:srgbClr val="F58466"/>
              </a:buClr>
              <a:buSzTx/>
              <a:buNone/>
              <a:tabLst/>
              <a:defRPr/>
            </a:pPr>
            <a:r>
              <a:rPr lang="en-US" sz="2800" dirty="0">
                <a:solidFill>
                  <a:prstClr val="black"/>
                </a:solidFill>
                <a:latin typeface="Calibri"/>
              </a:rPr>
              <a:t>To provide </a:t>
            </a:r>
            <a:r>
              <a:rPr lang="en-US" sz="2800" b="1" u="sng" dirty="0">
                <a:solidFill>
                  <a:srgbClr val="004990"/>
                </a:solidFill>
                <a:latin typeface="Calibri"/>
              </a:rPr>
              <a:t>optimal care</a:t>
            </a:r>
            <a:r>
              <a:rPr lang="en-US" sz="2800" dirty="0">
                <a:solidFill>
                  <a:prstClr val="black"/>
                </a:solidFill>
                <a:latin typeface="Calibri"/>
              </a:rPr>
              <a:t>, we must </a:t>
            </a:r>
            <a:r>
              <a:rPr lang="en-US" sz="2800" b="1" u="sng" dirty="0">
                <a:solidFill>
                  <a:srgbClr val="004990"/>
                </a:solidFill>
                <a:latin typeface="Calibri"/>
              </a:rPr>
              <a:t>activate the OUD systems </a:t>
            </a:r>
            <a:r>
              <a:rPr lang="en-US" sz="2800" dirty="0">
                <a:solidFill>
                  <a:prstClr val="black"/>
                </a:solidFill>
                <a:latin typeface="Calibri"/>
              </a:rPr>
              <a:t>for </a:t>
            </a:r>
            <a:r>
              <a:rPr lang="en-US" sz="2800" i="1" dirty="0">
                <a:solidFill>
                  <a:prstClr val="black"/>
                </a:solidFill>
                <a:latin typeface="Calibri"/>
              </a:rPr>
              <a:t>every</a:t>
            </a:r>
            <a:r>
              <a:rPr lang="en-US" sz="2800" dirty="0">
                <a:solidFill>
                  <a:prstClr val="black"/>
                </a:solidFill>
                <a:latin typeface="Calibri"/>
              </a:rPr>
              <a:t> patient seen with opioid use disorder</a:t>
            </a: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t="-1" b="-380"/>
          <a:stretch/>
        </p:blipFill>
        <p:spPr>
          <a:xfrm>
            <a:off x="1884500" y="2563684"/>
            <a:ext cx="5375000" cy="3856166"/>
          </a:xfrm>
          <a:prstGeom prst="rect">
            <a:avLst/>
          </a:prstGeom>
          <a:ln>
            <a:noFill/>
          </a:ln>
          <a:effectLst>
            <a:softEdge rad="112500"/>
          </a:effectLst>
        </p:spPr>
      </p:pic>
    </p:spTree>
    <p:extLst>
      <p:ext uri="{BB962C8B-B14F-4D97-AF65-F5344CB8AC3E}">
        <p14:creationId xmlns:p14="http://schemas.microsoft.com/office/powerpoint/2010/main" val="2966906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88907"/>
            <a:ext cx="8229600" cy="1143000"/>
          </a:xfrm>
        </p:spPr>
        <p:txBody>
          <a:bodyPr/>
          <a:lstStyle/>
          <a:p>
            <a:pPr algn="l" eaLnBrk="1" hangingPunct="1"/>
            <a:r>
              <a:rPr lang="en-US" sz="4000" b="1" dirty="0">
                <a:solidFill>
                  <a:srgbClr val="F58466"/>
                </a:solidFill>
                <a:latin typeface="Goudy Old Style" pitchFamily="18" charset="0"/>
              </a:rPr>
              <a:t>Call Overview </a:t>
            </a:r>
          </a:p>
        </p:txBody>
      </p:sp>
      <p:sp>
        <p:nvSpPr>
          <p:cNvPr id="3" name="Content Placeholder 2"/>
          <p:cNvSpPr>
            <a:spLocks noGrp="1"/>
          </p:cNvSpPr>
          <p:nvPr>
            <p:ph idx="1"/>
          </p:nvPr>
        </p:nvSpPr>
        <p:spPr>
          <a:xfrm>
            <a:off x="457201" y="1219200"/>
            <a:ext cx="8229600" cy="5137157"/>
          </a:xfrm>
        </p:spPr>
        <p:txBody>
          <a:bodyPr/>
          <a:lstStyle/>
          <a:p>
            <a:pPr>
              <a:buClr>
                <a:srgbClr val="F58466"/>
              </a:buClr>
            </a:pPr>
            <a:r>
              <a:rPr lang="en-US" dirty="0" smtClean="0">
                <a:ea typeface="MS PGothic"/>
              </a:rPr>
              <a:t>8</a:t>
            </a:r>
            <a:r>
              <a:rPr lang="en-US" baseline="30000" dirty="0" smtClean="0">
                <a:ea typeface="MS PGothic"/>
              </a:rPr>
              <a:t>th</a:t>
            </a:r>
            <a:r>
              <a:rPr lang="en-US" dirty="0" smtClean="0">
                <a:ea typeface="MS PGothic"/>
              </a:rPr>
              <a:t> Annual Conference Debrief  </a:t>
            </a:r>
          </a:p>
          <a:p>
            <a:pPr>
              <a:buClr>
                <a:srgbClr val="F58466"/>
              </a:buClr>
            </a:pPr>
            <a:r>
              <a:rPr lang="en-US" dirty="0" smtClean="0"/>
              <a:t>MNO-OB Finishing Strong and Preparing for Sustainability</a:t>
            </a:r>
          </a:p>
          <a:p>
            <a:pPr>
              <a:buClr>
                <a:srgbClr val="F58466"/>
              </a:buClr>
            </a:pPr>
            <a:r>
              <a:rPr lang="en-US" dirty="0" smtClean="0"/>
              <a:t>MNO-OB Sharing Strategies for Success: Learning from Award </a:t>
            </a:r>
          </a:p>
          <a:p>
            <a:pPr>
              <a:buClr>
                <a:srgbClr val="F58466"/>
              </a:buClr>
            </a:pPr>
            <a:r>
              <a:rPr lang="en-US" dirty="0" smtClean="0"/>
              <a:t>Hemorrhage </a:t>
            </a:r>
            <a:r>
              <a:rPr lang="en-US" dirty="0"/>
              <a:t>and hypertension continuing education requirement </a:t>
            </a:r>
          </a:p>
          <a:p>
            <a:endParaRPr lang="en-US" sz="2800" dirty="0"/>
          </a:p>
          <a:p>
            <a:endParaRPr lang="en-US" sz="2800" dirty="0"/>
          </a:p>
        </p:txBody>
      </p:sp>
      <p:sp>
        <p:nvSpPr>
          <p:cNvPr id="4" name="Slide Number Placeholder 3"/>
          <p:cNvSpPr>
            <a:spLocks noGrp="1"/>
          </p:cNvSpPr>
          <p:nvPr>
            <p:ph type="sldNum" sz="quarter" idx="12"/>
          </p:nvPr>
        </p:nvSpPr>
        <p:spPr/>
        <p:txBody>
          <a:bodyPr/>
          <a:lstStyle/>
          <a:p>
            <a:pPr>
              <a:defRPr/>
            </a:pPr>
            <a:fld id="{ED3A795C-50BE-462B-8B70-BD2F9F6A8888}" type="slidenum">
              <a:rPr lang="en-US" altLang="en-US" smtClean="0"/>
              <a:pPr>
                <a:defRPr/>
              </a:pPr>
              <a:t>2</a:t>
            </a:fld>
            <a:endParaRPr lang="en-US" altLang="en-US"/>
          </a:p>
        </p:txBody>
      </p:sp>
    </p:spTree>
    <p:extLst>
      <p:ext uri="{BB962C8B-B14F-4D97-AF65-F5344CB8AC3E}">
        <p14:creationId xmlns:p14="http://schemas.microsoft.com/office/powerpoint/2010/main" val="7504878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3328"/>
            <a:ext cx="9144000" cy="678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17585"/>
            <a:ext cx="8229600" cy="1143000"/>
          </a:xfrm>
          <a:noFill/>
        </p:spPr>
        <p:txBody>
          <a:bodyPr/>
          <a:lstStyle/>
          <a:p>
            <a:pPr algn="l"/>
            <a:r>
              <a:rPr lang="en-US" sz="4000" b="1" dirty="0">
                <a:solidFill>
                  <a:srgbClr val="F58466"/>
                </a:solidFill>
                <a:latin typeface="Goudy Old Style" pitchFamily="18" charset="0"/>
              </a:rPr>
              <a:t>Optimal OUD Care</a:t>
            </a:r>
          </a:p>
        </p:txBody>
      </p:sp>
      <p:sp>
        <p:nvSpPr>
          <p:cNvPr id="3" name="Content Placeholder 2"/>
          <p:cNvSpPr>
            <a:spLocks noGrp="1"/>
          </p:cNvSpPr>
          <p:nvPr>
            <p:ph idx="1"/>
          </p:nvPr>
        </p:nvSpPr>
        <p:spPr>
          <a:xfrm>
            <a:off x="228600" y="1895897"/>
            <a:ext cx="8631494" cy="4825578"/>
          </a:xfrm>
          <a:solidFill>
            <a:schemeClr val="tx2">
              <a:lumMod val="20000"/>
              <a:lumOff val="80000"/>
            </a:schemeClr>
          </a:solidFill>
          <a:ln>
            <a:solidFill>
              <a:schemeClr val="accent1">
                <a:lumMod val="20000"/>
                <a:lumOff val="80000"/>
              </a:schemeClr>
            </a:solidFill>
          </a:ln>
        </p:spPr>
        <p:txBody>
          <a:bodyPr/>
          <a:lstStyle/>
          <a:p>
            <a:pPr marL="914400" lvl="1" indent="-514350">
              <a:buClr>
                <a:srgbClr val="F58466"/>
              </a:buClr>
              <a:buFont typeface="+mj-lt"/>
              <a:buAutoNum type="arabicPeriod"/>
            </a:pPr>
            <a:r>
              <a:rPr lang="en-US" sz="2400" b="1" dirty="0"/>
              <a:t>Implementation of validated screening tool prenatal and L&amp;D</a:t>
            </a:r>
          </a:p>
          <a:p>
            <a:pPr lvl="2" indent="-342900">
              <a:buClr>
                <a:srgbClr val="F58466"/>
              </a:buClr>
            </a:pPr>
            <a:r>
              <a:rPr lang="en-US" sz="2000" dirty="0"/>
              <a:t>Screen ALL patients for SUD/OUD prenatally and L&amp;D</a:t>
            </a:r>
          </a:p>
          <a:p>
            <a:pPr marL="914400" lvl="1" indent="-514350">
              <a:buClr>
                <a:srgbClr val="F58466"/>
              </a:buClr>
              <a:buFont typeface="+mj-lt"/>
              <a:buAutoNum type="arabicPeriod"/>
            </a:pPr>
            <a:r>
              <a:rPr lang="en-US" sz="2400" b="1" dirty="0"/>
              <a:t>Activate the use MNO-OB Folders </a:t>
            </a:r>
          </a:p>
          <a:p>
            <a:pPr lvl="2" indent="-342900">
              <a:buClr>
                <a:srgbClr val="F58466"/>
              </a:buClr>
            </a:pPr>
            <a:r>
              <a:rPr lang="en-US" sz="2000" dirty="0"/>
              <a:t>When patients screen + use folders to activate OUD algorithm, complete OUD checklist and nursing workflow</a:t>
            </a:r>
          </a:p>
          <a:p>
            <a:pPr marL="914400" lvl="1" indent="-514350">
              <a:buClr>
                <a:srgbClr val="F58466"/>
              </a:buClr>
              <a:buFont typeface="+mj-lt"/>
              <a:buAutoNum type="arabicPeriod"/>
            </a:pPr>
            <a:r>
              <a:rPr lang="en-US" sz="2400" b="1" dirty="0"/>
              <a:t>Confirm optimal OUD Care is provided</a:t>
            </a:r>
          </a:p>
          <a:p>
            <a:pPr lvl="2" indent="-342900">
              <a:buClr>
                <a:srgbClr val="F58466"/>
              </a:buClr>
            </a:pPr>
            <a:r>
              <a:rPr lang="en-US" sz="2000" b="1" dirty="0">
                <a:solidFill>
                  <a:srgbClr val="004990"/>
                </a:solidFill>
              </a:rPr>
              <a:t>L&amp;D Huddle </a:t>
            </a:r>
            <a:r>
              <a:rPr lang="en-US" sz="2000" dirty="0"/>
              <a:t>for all OUD patients on L&amp;D to review MNO folder, and checklist, confirm optimal care elements provided</a:t>
            </a:r>
          </a:p>
          <a:p>
            <a:pPr lvl="2" indent="-342900">
              <a:buClr>
                <a:srgbClr val="F58466"/>
              </a:buClr>
            </a:pPr>
            <a:r>
              <a:rPr lang="en-US" sz="2000" dirty="0"/>
              <a:t>Improve </a:t>
            </a:r>
            <a:r>
              <a:rPr lang="en-US" sz="2000" b="1" dirty="0" err="1">
                <a:solidFill>
                  <a:srgbClr val="004990"/>
                </a:solidFill>
              </a:rPr>
              <a:t>Narcan</a:t>
            </a:r>
            <a:r>
              <a:rPr lang="en-US" sz="2000" b="1" dirty="0">
                <a:solidFill>
                  <a:srgbClr val="004990"/>
                </a:solidFill>
              </a:rPr>
              <a:t> counseling</a:t>
            </a:r>
            <a:r>
              <a:rPr lang="en-US" sz="2000" dirty="0"/>
              <a:t>: OUD order set, </a:t>
            </a:r>
            <a:r>
              <a:rPr lang="en-US" sz="2000" dirty="0" err="1"/>
              <a:t>Narcan</a:t>
            </a:r>
            <a:r>
              <a:rPr lang="en-US" sz="2000" dirty="0"/>
              <a:t> on </a:t>
            </a:r>
            <a:r>
              <a:rPr lang="en-US" sz="2000" dirty="0" err="1"/>
              <a:t>formularly</a:t>
            </a:r>
            <a:r>
              <a:rPr lang="en-US" sz="2000" dirty="0"/>
              <a:t> and Med to Bed program</a:t>
            </a:r>
          </a:p>
          <a:p>
            <a:pPr lvl="2" indent="-342900">
              <a:buClr>
                <a:srgbClr val="F58466"/>
              </a:buClr>
            </a:pPr>
            <a:r>
              <a:rPr lang="en-US" sz="2000" b="1" dirty="0">
                <a:solidFill>
                  <a:srgbClr val="004990"/>
                </a:solidFill>
              </a:rPr>
              <a:t>Prenatal care team conference </a:t>
            </a:r>
            <a:r>
              <a:rPr lang="en-US" sz="2000" dirty="0"/>
              <a:t>for prenatal OUD patients identified to discuss optimal OUD care plan with OB/ neonatology/ nursing / SW</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
        <p:nvSpPr>
          <p:cNvPr id="5" name="Rectangle 4"/>
          <p:cNvSpPr/>
          <p:nvPr/>
        </p:nvSpPr>
        <p:spPr>
          <a:xfrm>
            <a:off x="366251" y="947848"/>
            <a:ext cx="8456195" cy="830997"/>
          </a:xfrm>
          <a:prstGeom prst="rect">
            <a:avLst/>
          </a:prstGeom>
          <a:solidFill>
            <a:srgbClr val="F58466"/>
          </a:solidFill>
          <a:effectLst>
            <a:outerShdw blurRad="50800" dist="38100" dir="5400000" algn="t" rotWithShape="0">
              <a:prstClr val="black">
                <a:alpha val="40000"/>
              </a:prstClr>
            </a:outerShdw>
          </a:effectLst>
        </p:spPr>
        <p:txBody>
          <a:bodyPr wrap="square">
            <a:spAutoFit/>
          </a:bodyPr>
          <a:lstStyle/>
          <a:p>
            <a:pPr marL="0" marR="0" lvl="0" indent="0" algn="ctr" defTabSz="914400" rtl="0" eaLnBrk="0" fontAlgn="base" latinLnBrk="0" hangingPunct="0">
              <a:lnSpc>
                <a:spcPct val="100000"/>
              </a:lnSpc>
              <a:spcBef>
                <a:spcPct val="0"/>
              </a:spcBef>
              <a:spcAft>
                <a:spcPct val="0"/>
              </a:spcAft>
              <a:buClr>
                <a:srgbClr val="F58466"/>
              </a:buClr>
              <a:buSzTx/>
              <a:buFontTx/>
              <a:buNone/>
              <a:tabLst/>
              <a:defRPr/>
            </a:pPr>
            <a:r>
              <a:rPr kumimoji="0" lang="en-US" sz="2400" b="1" i="0" u="none" strike="noStrike" kern="1200" cap="none" spc="0" normalizeH="0" baseline="0" noProof="0" dirty="0">
                <a:ln>
                  <a:noFill/>
                </a:ln>
                <a:solidFill>
                  <a:prstClr val="black"/>
                </a:solidFill>
                <a:effectLst/>
                <a:uLnTx/>
                <a:uFillTx/>
                <a:latin typeface="+mn-lt"/>
                <a:ea typeface="MS PGothic" pitchFamily="34" charset="-128"/>
                <a:cs typeface="+mn-cs"/>
              </a:rPr>
              <a:t>To succeed, every OB</a:t>
            </a:r>
            <a:r>
              <a:rPr kumimoji="0" lang="en-US" sz="2400" b="1" i="0" u="none" strike="noStrike" kern="1200" cap="none" spc="0" normalizeH="0" noProof="0" dirty="0">
                <a:ln>
                  <a:noFill/>
                </a:ln>
                <a:solidFill>
                  <a:prstClr val="black"/>
                </a:solidFill>
                <a:effectLst/>
                <a:uLnTx/>
                <a:uFillTx/>
                <a:latin typeface="+mn-lt"/>
                <a:ea typeface="MS PGothic" pitchFamily="34" charset="-128"/>
                <a:cs typeface="+mn-cs"/>
              </a:rPr>
              <a:t> provider and clinical care team member must be educated on the following:</a:t>
            </a:r>
            <a:endParaRPr kumimoji="0" lang="en-US" sz="2400" b="1" i="0" u="none" strike="noStrike" kern="1200" cap="none" spc="0" normalizeH="0" baseline="0" noProof="0" dirty="0">
              <a:ln>
                <a:noFill/>
              </a:ln>
              <a:solidFill>
                <a:prstClr val="black"/>
              </a:solidFill>
              <a:effectLst/>
              <a:uLnTx/>
              <a:uFillTx/>
              <a:latin typeface="+mn-lt"/>
              <a:ea typeface="MS PGothic" pitchFamily="34" charset="-128"/>
              <a:cs typeface="+mn-cs"/>
            </a:endParaRPr>
          </a:p>
        </p:txBody>
      </p:sp>
    </p:spTree>
    <p:extLst>
      <p:ext uri="{BB962C8B-B14F-4D97-AF65-F5344CB8AC3E}">
        <p14:creationId xmlns:p14="http://schemas.microsoft.com/office/powerpoint/2010/main" val="610125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C9FB53-311B-43CA-B7CE-1F80A678A235}" type="slidenum">
              <a:rPr lang="en-US" altLang="en-US" smtClean="0"/>
              <a:pPr>
                <a:defRPr/>
              </a:pPr>
              <a:t>21</a:t>
            </a:fld>
            <a:endParaRPr lang="en-US" altLang="en-US"/>
          </a:p>
        </p:txBody>
      </p:sp>
      <p:sp>
        <p:nvSpPr>
          <p:cNvPr id="3" name="Title 4"/>
          <p:cNvSpPr txBox="1">
            <a:spLocks/>
          </p:cNvSpPr>
          <p:nvPr/>
        </p:nvSpPr>
        <p:spPr>
          <a:xfrm>
            <a:off x="145026" y="263525"/>
            <a:ext cx="81153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4000" b="1" dirty="0">
                <a:solidFill>
                  <a:srgbClr val="F58466"/>
                </a:solidFill>
                <a:latin typeface="Goudy Old Style" pitchFamily="18" charset="0"/>
              </a:rPr>
              <a:t>Action steps for every hospital</a:t>
            </a:r>
            <a:endParaRPr kumimoji="0" lang="en-US" sz="3600" b="1" i="0" strike="noStrike" kern="1200" cap="none" spc="0" normalizeH="0" baseline="0" noProof="0" dirty="0">
              <a:ln>
                <a:noFill/>
              </a:ln>
              <a:solidFill>
                <a:srgbClr val="F58466"/>
              </a:solidFill>
              <a:effectLst/>
              <a:uLnTx/>
              <a:uFillTx/>
              <a:latin typeface="Goudy Old Style" pitchFamily="18" charset="0"/>
              <a:ea typeface="MS PGothic" pitchFamily="34" charset="-128"/>
            </a:endParaRPr>
          </a:p>
        </p:txBody>
      </p:sp>
      <p:graphicFrame>
        <p:nvGraphicFramePr>
          <p:cNvPr id="4" name="Diagram 3"/>
          <p:cNvGraphicFramePr/>
          <p:nvPr/>
        </p:nvGraphicFramePr>
        <p:xfrm>
          <a:off x="-674124" y="2028139"/>
          <a:ext cx="4876800" cy="3794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nvPr>
        </p:nvGraphicFramePr>
        <p:xfrm>
          <a:off x="4689613" y="2705362"/>
          <a:ext cx="4326673" cy="311690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Cross 5"/>
          <p:cNvSpPr/>
          <p:nvPr/>
        </p:nvSpPr>
        <p:spPr>
          <a:xfrm>
            <a:off x="3593076" y="2661281"/>
            <a:ext cx="762000" cy="838200"/>
          </a:xfrm>
          <a:prstGeom prst="plus">
            <a:avLst>
              <a:gd name="adj" fmla="val 41500"/>
            </a:avLst>
          </a:prstGeom>
          <a:solidFill>
            <a:srgbClr val="FF3399"/>
          </a:solidFill>
          <a:ln>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 name="Rectangle 6"/>
          <p:cNvSpPr/>
          <p:nvPr/>
        </p:nvSpPr>
        <p:spPr>
          <a:xfrm>
            <a:off x="18955" y="1424672"/>
            <a:ext cx="3955121" cy="646331"/>
          </a:xfrm>
          <a:prstGeom prst="rect">
            <a:avLst/>
          </a:prstGeom>
          <a:noFill/>
        </p:spPr>
        <p:txBody>
          <a:bodyPr wrap="none" lIns="91440" tIns="45720" rIns="91440" bIns="45720">
            <a:spAutoFit/>
          </a:bodyPr>
          <a:lstStyle/>
          <a:p>
            <a:pPr algn="ctr"/>
            <a:r>
              <a:rPr lang="en-US" sz="3600" dirty="0">
                <a:ln w="0"/>
                <a:effectLst>
                  <a:outerShdw blurRad="38100" dist="19050" dir="2700000" algn="tl" rotWithShape="0">
                    <a:schemeClr val="dk1">
                      <a:alpha val="40000"/>
                    </a:schemeClr>
                  </a:outerShdw>
                </a:effectLst>
              </a:rPr>
              <a:t>Systems Activated</a:t>
            </a:r>
            <a:endParaRPr lang="en-US" sz="3600" b="0" cap="none" spc="0" dirty="0">
              <a:ln w="0"/>
              <a:solidFill>
                <a:schemeClr val="tx1"/>
              </a:solidFill>
              <a:effectLst>
                <a:outerShdw blurRad="38100" dist="19050" dir="2700000" algn="tl" rotWithShape="0">
                  <a:schemeClr val="dk1">
                    <a:alpha val="40000"/>
                  </a:schemeClr>
                </a:outerShdw>
              </a:effectLst>
            </a:endParaRPr>
          </a:p>
        </p:txBody>
      </p:sp>
      <p:sp>
        <p:nvSpPr>
          <p:cNvPr id="8" name="Rectangle 7"/>
          <p:cNvSpPr/>
          <p:nvPr/>
        </p:nvSpPr>
        <p:spPr>
          <a:xfrm>
            <a:off x="4895755" y="1455779"/>
            <a:ext cx="3820277" cy="1200329"/>
          </a:xfrm>
          <a:prstGeom prst="rect">
            <a:avLst/>
          </a:prstGeom>
          <a:noFill/>
        </p:spPr>
        <p:txBody>
          <a:bodyPr wrap="none" lIns="91440" tIns="45720" rIns="91440" bIns="45720">
            <a:spAutoFit/>
          </a:bodyPr>
          <a:lstStyle/>
          <a:p>
            <a:pPr algn="ctr"/>
            <a:r>
              <a:rPr lang="en-US" sz="3600" dirty="0">
                <a:ln w="0"/>
                <a:effectLst>
                  <a:outerShdw blurRad="38100" dist="19050" dir="2700000" algn="tl" rotWithShape="0">
                    <a:schemeClr val="dk1">
                      <a:alpha val="40000"/>
                    </a:schemeClr>
                  </a:outerShdw>
                </a:effectLst>
              </a:rPr>
              <a:t>Provider and staff </a:t>
            </a:r>
          </a:p>
          <a:p>
            <a:pPr algn="ctr"/>
            <a:r>
              <a:rPr lang="en-US" sz="3600" dirty="0">
                <a:ln w="0"/>
                <a:effectLst>
                  <a:outerShdw blurRad="38100" dist="19050" dir="2700000" algn="tl" rotWithShape="0">
                    <a:schemeClr val="dk1">
                      <a:alpha val="40000"/>
                    </a:schemeClr>
                  </a:outerShdw>
                </a:effectLst>
              </a:rPr>
              <a:t>education provided</a:t>
            </a:r>
            <a:endParaRPr lang="en-US" sz="36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0828003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715" y="3848725"/>
            <a:ext cx="1052262" cy="11545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0519" y="1407921"/>
            <a:ext cx="1285874" cy="725572"/>
          </a:xfrm>
          <a:prstGeom prst="rect">
            <a:avLst/>
          </a:prstGeom>
          <a:ln w="38100" cap="sq">
            <a:solidFill>
              <a:srgbClr val="00499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55814" y="2632871"/>
            <a:ext cx="1366241" cy="907708"/>
          </a:xfrm>
          <a:prstGeom prst="rect">
            <a:avLst/>
          </a:prstGeom>
          <a:ln w="38100" cap="sq">
            <a:solidFill>
              <a:srgbClr val="FF3399"/>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33272" y="2754869"/>
            <a:ext cx="1366241" cy="907708"/>
          </a:xfrm>
          <a:prstGeom prst="rect">
            <a:avLst/>
          </a:prstGeom>
          <a:ln w="38100" cap="sq">
            <a:solidFill>
              <a:srgbClr val="FF3399"/>
            </a:solidFill>
            <a:prstDash val="solid"/>
            <a:miter lim="800000"/>
          </a:ln>
          <a:effectLst>
            <a:outerShdw blurRad="50800" dist="38100" dir="2700000" algn="tl" rotWithShape="0">
              <a:srgbClr val="000000">
                <a:alpha val="43000"/>
              </a:srgbClr>
            </a:outerShdw>
          </a:effectLst>
        </p:spPr>
      </p:pic>
      <p:pic>
        <p:nvPicPr>
          <p:cNvPr id="10" name="Picture 5"/>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49223" y="3938450"/>
            <a:ext cx="844753" cy="12117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Rectangle 10"/>
          <p:cNvSpPr/>
          <p:nvPr/>
        </p:nvSpPr>
        <p:spPr>
          <a:xfrm>
            <a:off x="609600" y="990600"/>
            <a:ext cx="5638800" cy="90794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
                <a:srgbClr val="F58466"/>
              </a:buClr>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S PGothic" pitchFamily="34" charset="-128"/>
                <a:cs typeface="+mn-cs"/>
              </a:rPr>
              <a:t>Stigma &amp; bias education </a:t>
            </a:r>
          </a:p>
          <a:p>
            <a:pPr marL="1428750" marR="0" lvl="2" indent="-342900" algn="l" defTabSz="914400" rtl="0" eaLnBrk="0" fontAlgn="base" latinLnBrk="0" hangingPunct="0">
              <a:lnSpc>
                <a:spcPct val="100000"/>
              </a:lnSpc>
              <a:spcBef>
                <a:spcPct val="0"/>
              </a:spcBef>
              <a:spcAft>
                <a:spcPts val="600"/>
              </a:spcAft>
              <a:buClr>
                <a:srgbClr val="F79646"/>
              </a:buClr>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Calibri"/>
                <a:ea typeface="MS PGothic" pitchFamily="34" charset="-128"/>
                <a:cs typeface="+mn-cs"/>
                <a:hlinkClick r:id="rId7"/>
              </a:rPr>
              <a:t>Words Matter e-Module </a:t>
            </a:r>
            <a:r>
              <a:rPr kumimoji="0" lang="en-US" sz="1400" b="0" i="0" u="none" strike="noStrike" kern="1200" cap="none" spc="0" normalizeH="0" baseline="0" noProof="0" dirty="0">
                <a:ln>
                  <a:noFill/>
                </a:ln>
                <a:solidFill>
                  <a:prstClr val="black"/>
                </a:solidFill>
                <a:effectLst/>
                <a:uLnTx/>
                <a:uFillTx/>
                <a:latin typeface="Calibri"/>
                <a:ea typeface="MS PGothic" pitchFamily="34" charset="-128"/>
                <a:cs typeface="+mn-cs"/>
              </a:rPr>
              <a:t>from</a:t>
            </a:r>
            <a:r>
              <a:rPr kumimoji="0" lang="en-US" sz="1400" b="1" i="0" u="none" strike="noStrike" kern="1200" cap="none" spc="0" normalizeH="0" baseline="0" noProof="0" dirty="0">
                <a:ln>
                  <a:noFill/>
                </a:ln>
                <a:solidFill>
                  <a:prstClr val="black"/>
                </a:solidFill>
                <a:effectLst/>
                <a:uLnTx/>
                <a:uFillTx/>
                <a:latin typeface="Calibri"/>
                <a:ea typeface="MS PGothic" pitchFamily="34" charset="-128"/>
                <a:cs typeface="+mn-cs"/>
              </a:rPr>
              <a:t> </a:t>
            </a:r>
            <a:r>
              <a:rPr kumimoji="0" lang="en-US" sz="1400" b="0" i="0" u="none" strike="noStrike" kern="1200" cap="none" spc="0" normalizeH="0" baseline="0" noProof="0" dirty="0">
                <a:ln>
                  <a:noFill/>
                </a:ln>
                <a:solidFill>
                  <a:prstClr val="black"/>
                </a:solidFill>
                <a:effectLst/>
                <a:uLnTx/>
                <a:uFillTx/>
                <a:latin typeface="Calibri"/>
                <a:ea typeface="MS PGothic" pitchFamily="34" charset="-128"/>
                <a:cs typeface="+mn-cs"/>
              </a:rPr>
              <a:t>ILPQC</a:t>
            </a:r>
            <a:r>
              <a:rPr kumimoji="0" lang="en-US" sz="1400" b="1" i="0" u="none" strike="noStrike" kern="1200" cap="none" spc="0" normalizeH="0" baseline="0" noProof="0" dirty="0">
                <a:ln>
                  <a:noFill/>
                </a:ln>
                <a:solidFill>
                  <a:prstClr val="black"/>
                </a:solidFill>
                <a:effectLst/>
                <a:uLnTx/>
                <a:uFillTx/>
                <a:latin typeface="Calibri"/>
                <a:ea typeface="MS PGothic" pitchFamily="34" charset="-128"/>
                <a:cs typeface="+mn-cs"/>
              </a:rPr>
              <a:t> </a:t>
            </a:r>
            <a:r>
              <a:rPr kumimoji="0" lang="en-US" sz="1400" b="0" i="0" u="none" strike="noStrike" kern="1200" cap="none" spc="0" normalizeH="0" baseline="0" noProof="0" dirty="0">
                <a:ln>
                  <a:noFill/>
                </a:ln>
                <a:solidFill>
                  <a:prstClr val="black"/>
                </a:solidFill>
                <a:effectLst/>
                <a:uLnTx/>
                <a:uFillTx/>
                <a:latin typeface="Calibri"/>
                <a:ea typeface="MS PGothic" pitchFamily="34" charset="-128"/>
                <a:cs typeface="+mn-cs"/>
              </a:rPr>
              <a:t>AC</a:t>
            </a:r>
            <a:r>
              <a:rPr kumimoji="0" lang="en-US" sz="1400" b="1" i="0" u="none" strike="noStrike" kern="1200" cap="none" spc="0" normalizeH="0" baseline="0" noProof="0" dirty="0">
                <a:ln>
                  <a:noFill/>
                </a:ln>
                <a:solidFill>
                  <a:prstClr val="black"/>
                </a:solidFill>
                <a:effectLst/>
                <a:uLnTx/>
                <a:uFillTx/>
                <a:latin typeface="Calibri"/>
                <a:ea typeface="MS PGothic" pitchFamily="34" charset="-128"/>
                <a:cs typeface="+mn-cs"/>
              </a:rPr>
              <a:t> </a:t>
            </a:r>
            <a:r>
              <a:rPr kumimoji="0" lang="en-US" sz="1400" b="0" i="0" u="none" strike="noStrike" kern="1200" cap="none" spc="0" normalizeH="0" baseline="0" noProof="0" dirty="0">
                <a:ln>
                  <a:noFill/>
                </a:ln>
                <a:solidFill>
                  <a:prstClr val="black"/>
                </a:solidFill>
                <a:effectLst/>
                <a:uLnTx/>
                <a:uFillTx/>
                <a:latin typeface="Calibri"/>
                <a:ea typeface="MS PGothic" pitchFamily="34" charset="-128"/>
                <a:cs typeface="+mn-cs"/>
              </a:rPr>
              <a:t>Conference</a:t>
            </a:r>
          </a:p>
          <a:p>
            <a:pPr marL="1428750" marR="0" lvl="2" indent="-342900" algn="l" defTabSz="914400" rtl="0" eaLnBrk="0" fontAlgn="base" latinLnBrk="0" hangingPunct="0">
              <a:lnSpc>
                <a:spcPct val="100000"/>
              </a:lnSpc>
              <a:spcBef>
                <a:spcPct val="0"/>
              </a:spcBef>
              <a:spcAft>
                <a:spcPts val="600"/>
              </a:spcAft>
              <a:buClr>
                <a:srgbClr val="F79646"/>
              </a:buClr>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Calibri"/>
                <a:ea typeface="MS PGothic" pitchFamily="34" charset="-128"/>
                <a:cs typeface="+mn-cs"/>
                <a:hlinkClick r:id="rId8"/>
              </a:rPr>
              <a:t>CDC Opioid Use and Pregnancy e-Module</a:t>
            </a:r>
            <a:endParaRPr kumimoji="0" lang="en-US" sz="1400" b="0" i="0" u="none" strike="noStrike" kern="1200" cap="none" spc="0" normalizeH="0" baseline="0" noProof="0" dirty="0">
              <a:ln>
                <a:noFill/>
              </a:ln>
              <a:solidFill>
                <a:prstClr val="black"/>
              </a:solidFill>
              <a:effectLst/>
              <a:uLnTx/>
              <a:uFillTx/>
              <a:latin typeface="Calibri"/>
              <a:ea typeface="MS PGothic" pitchFamily="34" charset="-128"/>
              <a:cs typeface="+mn-cs"/>
            </a:endParaRPr>
          </a:p>
        </p:txBody>
      </p:sp>
      <p:sp>
        <p:nvSpPr>
          <p:cNvPr id="12" name="Rectangle 11"/>
          <p:cNvSpPr/>
          <p:nvPr/>
        </p:nvSpPr>
        <p:spPr>
          <a:xfrm>
            <a:off x="1219200" y="2255491"/>
            <a:ext cx="5638800" cy="104644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
                <a:srgbClr val="F58466"/>
              </a:buClr>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S PGothic" pitchFamily="34" charset="-128"/>
                <a:cs typeface="+mn-cs"/>
              </a:rPr>
              <a:t>Provider &amp; RN e-Modules</a:t>
            </a:r>
          </a:p>
          <a:p>
            <a:pPr marL="1200150" marR="0" lvl="2" indent="-285750" algn="l" defTabSz="914400" rtl="0" eaLnBrk="0" fontAlgn="base" latinLnBrk="0" hangingPunct="0">
              <a:lnSpc>
                <a:spcPct val="100000"/>
              </a:lnSpc>
              <a:spcBef>
                <a:spcPct val="0"/>
              </a:spcBef>
              <a:spcAft>
                <a:spcPct val="0"/>
              </a:spcAft>
              <a:buClr>
                <a:srgbClr val="F58466"/>
              </a:buClr>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Calibri"/>
                <a:ea typeface="MS PGothic" pitchFamily="34" charset="-128"/>
                <a:cs typeface="+mn-cs"/>
                <a:hlinkClick r:id="rId9"/>
              </a:rPr>
              <a:t>MNO-OB Provider </a:t>
            </a:r>
            <a:r>
              <a:rPr kumimoji="0" lang="en-US" sz="1400" b="0" i="0" u="none" strike="noStrike" kern="1200" cap="none" spc="0" normalizeH="0" baseline="0" noProof="0" dirty="0" err="1">
                <a:ln>
                  <a:noFill/>
                </a:ln>
                <a:solidFill>
                  <a:prstClr val="black"/>
                </a:solidFill>
                <a:effectLst/>
                <a:uLnTx/>
                <a:uFillTx/>
                <a:latin typeface="Calibri"/>
                <a:ea typeface="MS PGothic" pitchFamily="34" charset="-128"/>
                <a:cs typeface="+mn-cs"/>
              </a:rPr>
              <a:t>eModule</a:t>
            </a:r>
            <a:endParaRPr kumimoji="0" lang="en-US" sz="1400" b="0" i="0" u="none" strike="noStrike" kern="1200" cap="none" spc="0" normalizeH="0" baseline="0" noProof="0" dirty="0">
              <a:ln>
                <a:noFill/>
              </a:ln>
              <a:solidFill>
                <a:prstClr val="black"/>
              </a:solidFill>
              <a:effectLst/>
              <a:uLnTx/>
              <a:uFillTx/>
              <a:latin typeface="Calibri"/>
              <a:ea typeface="MS PGothic" pitchFamily="34" charset="-128"/>
              <a:cs typeface="+mn-cs"/>
            </a:endParaRPr>
          </a:p>
          <a:p>
            <a:pPr marL="1200150" marR="0" lvl="2" indent="-285750" algn="l" defTabSz="914400" rtl="0" eaLnBrk="0" fontAlgn="base" latinLnBrk="0" hangingPunct="0">
              <a:lnSpc>
                <a:spcPct val="100000"/>
              </a:lnSpc>
              <a:spcBef>
                <a:spcPct val="0"/>
              </a:spcBef>
              <a:spcAft>
                <a:spcPct val="0"/>
              </a:spcAft>
              <a:buClr>
                <a:srgbClr val="F58466"/>
              </a:buClr>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Calibri"/>
                <a:ea typeface="MS PGothic" pitchFamily="34" charset="-128"/>
                <a:cs typeface="+mn-cs"/>
                <a:hlinkClick r:id="rId10"/>
              </a:rPr>
              <a:t>MNO-OB Nursing </a:t>
            </a:r>
            <a:r>
              <a:rPr kumimoji="0" lang="en-US" sz="1400" b="0" i="0" u="none" strike="noStrike" kern="1200" cap="none" spc="0" normalizeH="0" baseline="0" noProof="0" dirty="0" err="1">
                <a:ln>
                  <a:noFill/>
                </a:ln>
                <a:solidFill>
                  <a:prstClr val="black"/>
                </a:solidFill>
                <a:effectLst/>
                <a:uLnTx/>
                <a:uFillTx/>
                <a:latin typeface="Calibri"/>
                <a:ea typeface="MS PGothic" pitchFamily="34" charset="-128"/>
                <a:cs typeface="+mn-cs"/>
              </a:rPr>
              <a:t>eModule</a:t>
            </a:r>
            <a:endParaRPr kumimoji="0" lang="en-US" sz="1400" b="0" i="0" u="none" strike="noStrike" kern="1200" cap="none" spc="0" normalizeH="0" baseline="0" noProof="0" dirty="0">
              <a:ln>
                <a:noFill/>
              </a:ln>
              <a:solidFill>
                <a:prstClr val="black"/>
              </a:solidFill>
              <a:effectLst/>
              <a:uLnTx/>
              <a:uFillTx/>
              <a:latin typeface="Calibri"/>
              <a:ea typeface="MS PGothic" pitchFamily="34" charset="-128"/>
              <a:cs typeface="+mn-cs"/>
            </a:endParaRPr>
          </a:p>
          <a:p>
            <a:pPr marL="971550" marR="0" lvl="1" indent="-342900" algn="l" defTabSz="914400" rtl="0" eaLnBrk="0" fontAlgn="base" latinLnBrk="0" hangingPunct="0">
              <a:lnSpc>
                <a:spcPct val="100000"/>
              </a:lnSpc>
              <a:spcBef>
                <a:spcPct val="0"/>
              </a:spcBef>
              <a:spcAft>
                <a:spcPts val="600"/>
              </a:spcAft>
              <a:buClr>
                <a:srgbClr val="F79646"/>
              </a:buClr>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Calibri"/>
              <a:ea typeface="MS PGothic" pitchFamily="34" charset="-128"/>
              <a:cs typeface="+mn-cs"/>
            </a:endParaRPr>
          </a:p>
        </p:txBody>
      </p:sp>
      <p:sp>
        <p:nvSpPr>
          <p:cNvPr id="13" name="Line Callout 1 12"/>
          <p:cNvSpPr/>
          <p:nvPr/>
        </p:nvSpPr>
        <p:spPr>
          <a:xfrm>
            <a:off x="6324599" y="1329785"/>
            <a:ext cx="2362200" cy="757027"/>
          </a:xfrm>
          <a:prstGeom prst="borderCallout1">
            <a:avLst>
              <a:gd name="adj1" fmla="val 18750"/>
              <a:gd name="adj2" fmla="val -8333"/>
              <a:gd name="adj3" fmla="val 17969"/>
              <a:gd name="adj4" fmla="val -81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b="0" i="0" u="none" strike="noStrike" kern="1200" cap="none" spc="0" normalizeH="0" baseline="0" noProof="0" dirty="0">
                <a:ln>
                  <a:noFill/>
                </a:ln>
                <a:solidFill>
                  <a:prstClr val="white"/>
                </a:solidFill>
                <a:effectLst/>
                <a:uLnTx/>
                <a:uFillTx/>
                <a:latin typeface="Calibri"/>
                <a:ea typeface="+mn-ea"/>
                <a:cs typeface="+mn-cs"/>
              </a:rPr>
              <a:t>Implement stigma &amp; bias education</a:t>
            </a:r>
          </a:p>
        </p:txBody>
      </p:sp>
      <p:sp>
        <p:nvSpPr>
          <p:cNvPr id="14" name="Line Callout 1 13"/>
          <p:cNvSpPr/>
          <p:nvPr/>
        </p:nvSpPr>
        <p:spPr>
          <a:xfrm>
            <a:off x="5000884" y="2409967"/>
            <a:ext cx="3685915" cy="835969"/>
          </a:xfrm>
          <a:prstGeom prst="borderCallout1">
            <a:avLst>
              <a:gd name="adj1" fmla="val 18750"/>
              <a:gd name="adj2" fmla="val -8333"/>
              <a:gd name="adj3" fmla="val 19303"/>
              <a:gd name="adj4" fmla="val -7968"/>
            </a:avLst>
          </a:prstGeom>
          <a:solidFill>
            <a:srgbClr val="FF61B0"/>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b="0" i="0" u="none" strike="noStrike" kern="1200" cap="none" spc="0" normalizeH="0" baseline="0" noProof="0" dirty="0">
                <a:ln>
                  <a:noFill/>
                </a:ln>
                <a:solidFill>
                  <a:prstClr val="white"/>
                </a:solidFill>
                <a:effectLst/>
                <a:uLnTx/>
                <a:uFillTx/>
                <a:latin typeface="Calibri"/>
                <a:ea typeface="+mn-ea"/>
                <a:cs typeface="+mn-cs"/>
              </a:rPr>
              <a:t>Shares key strategies for caring for pregnant and pp women with OUD</a:t>
            </a:r>
          </a:p>
        </p:txBody>
      </p:sp>
      <p:sp>
        <p:nvSpPr>
          <p:cNvPr id="22" name="Rectangle 21"/>
          <p:cNvSpPr/>
          <p:nvPr/>
        </p:nvSpPr>
        <p:spPr>
          <a:xfrm>
            <a:off x="0" y="5715000"/>
            <a:ext cx="91440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6" name="Picture 3"/>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614392" y="4153033"/>
            <a:ext cx="774185" cy="11062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7" name="Rectangle 16"/>
          <p:cNvSpPr/>
          <p:nvPr/>
        </p:nvSpPr>
        <p:spPr>
          <a:xfrm>
            <a:off x="1866900" y="3793129"/>
            <a:ext cx="5638800" cy="83099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
                <a:srgbClr val="F58466"/>
              </a:buClr>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S PGothic" pitchFamily="34" charset="-128"/>
                <a:cs typeface="+mn-cs"/>
              </a:rPr>
              <a:t>Provider &amp; RN education campaign</a:t>
            </a:r>
          </a:p>
          <a:p>
            <a:pPr marL="1200150" marR="0" lvl="2" indent="-285750" algn="l" defTabSz="914400" rtl="0" eaLnBrk="0" fontAlgn="base" latinLnBrk="0" hangingPunct="0">
              <a:lnSpc>
                <a:spcPct val="100000"/>
              </a:lnSpc>
              <a:spcBef>
                <a:spcPct val="0"/>
              </a:spcBef>
              <a:spcAft>
                <a:spcPct val="0"/>
              </a:spcAft>
              <a:buClr>
                <a:srgbClr val="F58466"/>
              </a:buClr>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Calibri"/>
                <a:ea typeface="MS PGothic" pitchFamily="34" charset="-128"/>
                <a:cs typeface="+mn-cs"/>
                <a:hlinkClick r:id="rId12"/>
              </a:rPr>
              <a:t>MNO-OB Education Flyers</a:t>
            </a:r>
            <a:endParaRPr kumimoji="0" lang="en-US" sz="1800" b="0" i="0" u="none" strike="noStrike" kern="1200" cap="none" spc="0" normalizeH="0" baseline="0" noProof="0" dirty="0">
              <a:ln>
                <a:noFill/>
              </a:ln>
              <a:solidFill>
                <a:prstClr val="black"/>
              </a:solidFill>
              <a:effectLst/>
              <a:uLnTx/>
              <a:uFillTx/>
              <a:latin typeface="Calibri"/>
              <a:ea typeface="MS PGothic" pitchFamily="34" charset="-128"/>
              <a:cs typeface="+mn-cs"/>
            </a:endParaRPr>
          </a:p>
          <a:p>
            <a:pPr marL="971550" marR="0" lvl="1" indent="-342900" algn="l" defTabSz="914400" rtl="0" eaLnBrk="0" fontAlgn="base" latinLnBrk="0" hangingPunct="0">
              <a:lnSpc>
                <a:spcPct val="100000"/>
              </a:lnSpc>
              <a:spcBef>
                <a:spcPct val="0"/>
              </a:spcBef>
              <a:spcAft>
                <a:spcPts val="600"/>
              </a:spcAft>
              <a:buClr>
                <a:srgbClr val="F79646"/>
              </a:buClr>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Calibri"/>
              <a:ea typeface="MS PGothic" pitchFamily="34" charset="-128"/>
              <a:cs typeface="+mn-cs"/>
            </a:endParaRPr>
          </a:p>
        </p:txBody>
      </p:sp>
      <p:sp>
        <p:nvSpPr>
          <p:cNvPr id="20" name="Line Callout 1 19"/>
          <p:cNvSpPr/>
          <p:nvPr/>
        </p:nvSpPr>
        <p:spPr>
          <a:xfrm>
            <a:off x="5715000" y="3793128"/>
            <a:ext cx="2971799" cy="830998"/>
          </a:xfrm>
          <a:prstGeom prst="borderCallout1">
            <a:avLst>
              <a:gd name="adj1" fmla="val 18750"/>
              <a:gd name="adj2" fmla="val -8333"/>
              <a:gd name="adj3" fmla="val 21031"/>
              <a:gd name="adj4" fmla="val -93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b="0" i="0" u="none" strike="noStrike" kern="1200" cap="none" spc="0" normalizeH="0" baseline="0" noProof="0" dirty="0">
                <a:ln>
                  <a:noFill/>
                </a:ln>
                <a:solidFill>
                  <a:prstClr val="white"/>
                </a:solidFill>
                <a:effectLst/>
                <a:uLnTx/>
                <a:uFillTx/>
                <a:latin typeface="Calibri"/>
              </a:rPr>
              <a:t>Post &amp; distribute in clinical areas </a:t>
            </a:r>
            <a:r>
              <a:rPr lang="en-US" dirty="0">
                <a:solidFill>
                  <a:prstClr val="white"/>
                </a:solidFill>
                <a:latin typeface="Calibri"/>
              </a:rPr>
              <a:t>including </a:t>
            </a:r>
            <a:r>
              <a:rPr kumimoji="0" lang="en-US" b="0" i="0" u="none" strike="noStrike" kern="1200" cap="none" spc="0" normalizeH="0" baseline="0" noProof="0" dirty="0">
                <a:ln>
                  <a:noFill/>
                </a:ln>
                <a:solidFill>
                  <a:prstClr val="white"/>
                </a:solidFill>
                <a:effectLst/>
                <a:uLnTx/>
                <a:uFillTx/>
                <a:latin typeface="Calibri"/>
              </a:rPr>
              <a:t>prenatal sites</a:t>
            </a:r>
          </a:p>
        </p:txBody>
      </p:sp>
      <p:sp>
        <p:nvSpPr>
          <p:cNvPr id="21" name="Rectangle 20"/>
          <p:cNvSpPr/>
          <p:nvPr/>
        </p:nvSpPr>
        <p:spPr>
          <a:xfrm>
            <a:off x="1148206" y="5426059"/>
            <a:ext cx="5524500" cy="95410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
                <a:srgbClr val="F58466"/>
              </a:buClr>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S PGothic" pitchFamily="34" charset="-128"/>
                <a:cs typeface="+mn-cs"/>
              </a:rPr>
              <a:t>SBIRT Simulations Guide and e-training </a:t>
            </a:r>
          </a:p>
          <a:p>
            <a:pPr marL="1200150" marR="0" lvl="2" indent="-285750" algn="l" defTabSz="914400" rtl="0" eaLnBrk="0" fontAlgn="base" latinLnBrk="0" hangingPunct="0">
              <a:lnSpc>
                <a:spcPct val="100000"/>
              </a:lnSpc>
              <a:spcBef>
                <a:spcPct val="0"/>
              </a:spcBef>
              <a:spcAft>
                <a:spcPct val="0"/>
              </a:spcAft>
              <a:buClr>
                <a:srgbClr val="F58466"/>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S PGothic" pitchFamily="34" charset="-128"/>
                <a:cs typeface="+mn-cs"/>
              </a:rPr>
              <a:t>1hr</a:t>
            </a:r>
            <a:r>
              <a:rPr kumimoji="0" lang="en-US" sz="1800" b="0" i="0" u="none" strike="noStrike" kern="1200" cap="none" spc="0" normalizeH="0" baseline="0" noProof="0" dirty="0">
                <a:ln>
                  <a:noFill/>
                </a:ln>
                <a:solidFill>
                  <a:prstClr val="black"/>
                </a:solidFill>
                <a:effectLst/>
                <a:uLnTx/>
                <a:uFillTx/>
                <a:latin typeface="Calibri"/>
                <a:ea typeface="MS PGothic" pitchFamily="34" charset="-128"/>
                <a:cs typeface="+mn-cs"/>
              </a:rPr>
              <a:t> </a:t>
            </a:r>
            <a:r>
              <a:rPr kumimoji="0" lang="en-US" sz="1400" b="0" i="0" u="none" strike="noStrike" kern="1200" cap="none" spc="0" normalizeH="0" baseline="0" noProof="0" dirty="0">
                <a:ln>
                  <a:noFill/>
                </a:ln>
                <a:solidFill>
                  <a:prstClr val="black"/>
                </a:solidFill>
                <a:effectLst/>
                <a:uLnTx/>
                <a:uFillTx/>
                <a:latin typeface="Calibri"/>
                <a:ea typeface="MS PGothic" pitchFamily="34" charset="-128"/>
                <a:cs typeface="+mn-cs"/>
              </a:rPr>
              <a:t>SBIRT</a:t>
            </a:r>
            <a:r>
              <a:rPr kumimoji="0" lang="en-US" sz="1800" b="0" i="0" u="none" strike="noStrike" kern="1200" cap="none" spc="0" normalizeH="0" baseline="0" noProof="0" dirty="0">
                <a:ln>
                  <a:noFill/>
                </a:ln>
                <a:solidFill>
                  <a:prstClr val="black"/>
                </a:solidFill>
                <a:effectLst/>
                <a:uLnTx/>
                <a:uFillTx/>
                <a:latin typeface="Calibri"/>
                <a:ea typeface="MS PGothic" pitchFamily="34" charset="-128"/>
                <a:cs typeface="+mn-cs"/>
              </a:rPr>
              <a:t> </a:t>
            </a:r>
            <a:r>
              <a:rPr kumimoji="0" lang="en-US" sz="1400" b="0" i="0" u="none" strike="noStrike" kern="1200" cap="none" spc="0" normalizeH="0" baseline="0" noProof="0" dirty="0">
                <a:ln>
                  <a:noFill/>
                </a:ln>
                <a:solidFill>
                  <a:prstClr val="black"/>
                </a:solidFill>
                <a:effectLst/>
                <a:uLnTx/>
                <a:uFillTx/>
                <a:latin typeface="Calibri"/>
                <a:ea typeface="MS PGothic" pitchFamily="34" charset="-128"/>
                <a:cs typeface="+mn-cs"/>
              </a:rPr>
              <a:t>IRETA</a:t>
            </a:r>
            <a:r>
              <a:rPr kumimoji="0" lang="en-US" sz="1800" b="0" i="0" u="none" strike="noStrike" kern="1200" cap="none" spc="0" normalizeH="0" baseline="0" noProof="0" dirty="0">
                <a:ln>
                  <a:noFill/>
                </a:ln>
                <a:solidFill>
                  <a:prstClr val="black"/>
                </a:solidFill>
                <a:effectLst/>
                <a:uLnTx/>
                <a:uFillTx/>
                <a:latin typeface="Calibri"/>
                <a:ea typeface="MS PGothic" pitchFamily="34" charset="-128"/>
                <a:cs typeface="+mn-cs"/>
              </a:rPr>
              <a:t>  </a:t>
            </a:r>
            <a:r>
              <a:rPr kumimoji="0" lang="en-US" sz="1800" b="0" i="0" u="none" strike="noStrike" kern="1200" cap="none" spc="0" normalizeH="0" baseline="0" noProof="0" dirty="0">
                <a:ln>
                  <a:noFill/>
                </a:ln>
                <a:solidFill>
                  <a:prstClr val="black"/>
                </a:solidFill>
                <a:effectLst/>
                <a:uLnTx/>
                <a:uFillTx/>
                <a:latin typeface="Calibri"/>
                <a:ea typeface="MS PGothic" pitchFamily="34" charset="-128"/>
                <a:cs typeface="+mn-cs"/>
                <a:hlinkClick r:id="rId13"/>
              </a:rPr>
              <a:t>Training e-Module</a:t>
            </a:r>
            <a:endParaRPr kumimoji="0" lang="en-US" sz="1800" b="0" i="0" u="none" strike="noStrike" kern="1200" cap="none" spc="0" normalizeH="0" baseline="0" noProof="0" dirty="0">
              <a:ln>
                <a:noFill/>
              </a:ln>
              <a:solidFill>
                <a:prstClr val="black"/>
              </a:solidFill>
              <a:effectLst/>
              <a:uLnTx/>
              <a:uFillTx/>
              <a:latin typeface="Calibri"/>
              <a:ea typeface="MS PGothic" pitchFamily="34" charset="-128"/>
              <a:cs typeface="+mn-cs"/>
            </a:endParaRPr>
          </a:p>
          <a:p>
            <a:pPr marL="1200150" marR="0" lvl="2" indent="-285750" algn="l" defTabSz="914400" rtl="0" eaLnBrk="0" fontAlgn="base" latinLnBrk="0" hangingPunct="0">
              <a:lnSpc>
                <a:spcPct val="100000"/>
              </a:lnSpc>
              <a:spcBef>
                <a:spcPct val="0"/>
              </a:spcBef>
              <a:spcAft>
                <a:spcPct val="0"/>
              </a:spcAft>
              <a:buClr>
                <a:srgbClr val="F58466"/>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S PGothic" pitchFamily="34" charset="-128"/>
                <a:cs typeface="+mn-cs"/>
              </a:rPr>
              <a:t>ACOG District II SBIRT</a:t>
            </a:r>
            <a:r>
              <a:rPr kumimoji="0" lang="en-US" sz="1800" b="0" i="0" u="none" strike="noStrike" kern="1200" cap="none" spc="0" normalizeH="0" baseline="0" noProof="0" dirty="0">
                <a:ln>
                  <a:noFill/>
                </a:ln>
                <a:solidFill>
                  <a:prstClr val="black"/>
                </a:solidFill>
                <a:effectLst/>
                <a:uLnTx/>
                <a:uFillTx/>
                <a:latin typeface="Calibri"/>
                <a:ea typeface="MS PGothic" pitchFamily="34" charset="-128"/>
                <a:cs typeface="+mn-cs"/>
              </a:rPr>
              <a:t> </a:t>
            </a:r>
            <a:r>
              <a:rPr kumimoji="0" lang="en-US" sz="1400" b="0" i="0" u="none" strike="noStrike" kern="1200" cap="none" spc="0" normalizeH="0" baseline="0" noProof="0" dirty="0">
                <a:ln>
                  <a:noFill/>
                </a:ln>
                <a:solidFill>
                  <a:prstClr val="black"/>
                </a:solidFill>
                <a:effectLst/>
                <a:uLnTx/>
                <a:uFillTx/>
                <a:latin typeface="Calibri"/>
                <a:ea typeface="MS PGothic" pitchFamily="34" charset="-128"/>
                <a:cs typeface="+mn-cs"/>
              </a:rPr>
              <a:t>Training</a:t>
            </a:r>
            <a:r>
              <a:rPr kumimoji="0" lang="en-US" sz="1800" b="0" i="0" u="none" strike="noStrike" kern="1200" cap="none" spc="0" normalizeH="0" baseline="0" noProof="0" dirty="0">
                <a:ln>
                  <a:noFill/>
                </a:ln>
                <a:solidFill>
                  <a:prstClr val="black"/>
                </a:solidFill>
                <a:effectLst/>
                <a:uLnTx/>
                <a:uFillTx/>
                <a:latin typeface="Calibri"/>
                <a:ea typeface="MS PGothic" pitchFamily="34" charset="-128"/>
                <a:cs typeface="+mn-cs"/>
              </a:rPr>
              <a:t> </a:t>
            </a:r>
            <a:r>
              <a:rPr kumimoji="0" lang="en-US" sz="1800" b="0" i="0" u="none" strike="noStrike" kern="1200" cap="none" spc="0" normalizeH="0" baseline="0" noProof="0" dirty="0">
                <a:ln>
                  <a:noFill/>
                </a:ln>
                <a:solidFill>
                  <a:prstClr val="black"/>
                </a:solidFill>
                <a:effectLst/>
                <a:uLnTx/>
                <a:uFillTx/>
                <a:latin typeface="Calibri"/>
                <a:ea typeface="MS PGothic" pitchFamily="34" charset="-128"/>
                <a:cs typeface="+mn-cs"/>
                <a:hlinkClick r:id="rId14"/>
              </a:rPr>
              <a:t>6 Min Video</a:t>
            </a:r>
            <a:endParaRPr kumimoji="0" lang="en-US" sz="1800" b="0" i="0" u="none" strike="noStrike" kern="1200" cap="none" spc="0" normalizeH="0" baseline="0" noProof="0" dirty="0">
              <a:ln>
                <a:noFill/>
              </a:ln>
              <a:solidFill>
                <a:prstClr val="black"/>
              </a:solidFill>
              <a:effectLst/>
              <a:uLnTx/>
              <a:uFillTx/>
              <a:latin typeface="Calibri"/>
              <a:ea typeface="MS PGothic" pitchFamily="34" charset="-128"/>
              <a:cs typeface="+mn-cs"/>
            </a:endParaRPr>
          </a:p>
        </p:txBody>
      </p:sp>
      <p:pic>
        <p:nvPicPr>
          <p:cNvPr id="23" name="Picture 22"/>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221128" y="5796223"/>
            <a:ext cx="1150471" cy="742709"/>
          </a:xfrm>
          <a:prstGeom prst="rect">
            <a:avLst/>
          </a:prstGeom>
          <a:ln w="38100" cap="sq">
            <a:solidFill>
              <a:srgbClr val="F6007B"/>
            </a:solidFill>
            <a:prstDash val="solid"/>
            <a:miter lim="800000"/>
          </a:ln>
          <a:effectLst>
            <a:outerShdw blurRad="50800" dist="38100" dir="2700000" algn="tl" rotWithShape="0">
              <a:srgbClr val="000000">
                <a:alpha val="43000"/>
              </a:srgbClr>
            </a:outerShdw>
          </a:effectLst>
        </p:spPr>
      </p:pic>
      <p:pic>
        <p:nvPicPr>
          <p:cNvPr id="19" name="Picture 6"/>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938934" y="5968500"/>
            <a:ext cx="979014" cy="711438"/>
          </a:xfrm>
          <a:prstGeom prst="rect">
            <a:avLst/>
          </a:prstGeom>
          <a:ln w="38100" cap="sq">
            <a:solidFill>
              <a:srgbClr val="FF3399"/>
            </a:solidFill>
            <a:prstDash val="solid"/>
            <a:miter lim="800000"/>
          </a:ln>
          <a:effectLst>
            <a:outerShdw blurRad="50800" dist="38100" dir="2700000" algn="tl" rotWithShape="0">
              <a:srgbClr val="000000">
                <a:alpha val="43000"/>
              </a:srgbClr>
            </a:outerShdw>
          </a:effectLst>
        </p:spPr>
      </p:pic>
      <p:sp>
        <p:nvSpPr>
          <p:cNvPr id="24" name="Line Callout 1 23"/>
          <p:cNvSpPr/>
          <p:nvPr/>
        </p:nvSpPr>
        <p:spPr>
          <a:xfrm>
            <a:off x="6081636" y="5234711"/>
            <a:ext cx="2971800" cy="1151508"/>
          </a:xfrm>
          <a:prstGeom prst="borderCallout1">
            <a:avLst>
              <a:gd name="adj1" fmla="val 18750"/>
              <a:gd name="adj2" fmla="val -8333"/>
              <a:gd name="adj3" fmla="val 19575"/>
              <a:gd name="adj4" fmla="val -9601"/>
            </a:avLst>
          </a:prstGeom>
          <a:solidFill>
            <a:srgbClr val="FF61B0"/>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b="0" i="0" u="none" strike="noStrike" kern="1200" cap="none" spc="0" normalizeH="0" baseline="0" noProof="0" dirty="0">
                <a:ln>
                  <a:noFill/>
                </a:ln>
                <a:solidFill>
                  <a:prstClr val="white"/>
                </a:solidFill>
                <a:effectLst/>
                <a:uLnTx/>
                <a:uFillTx/>
                <a:latin typeface="Calibri"/>
                <a:ea typeface="+mn-ea"/>
                <a:cs typeface="+mn-cs"/>
              </a:rPr>
              <a:t>Train providers to talk to patients about readiness for MAT &amp; linking to recovery treatment services.  </a:t>
            </a:r>
          </a:p>
        </p:txBody>
      </p:sp>
      <p:sp>
        <p:nvSpPr>
          <p:cNvPr id="2" name="Rectangle 1">
            <a:extLst>
              <a:ext uri="{FF2B5EF4-FFF2-40B4-BE49-F238E27FC236}">
                <a16:creationId xmlns:a16="http://schemas.microsoft.com/office/drawing/2014/main" id="{FDCAE7B7-4A31-5745-AE22-2CBE5FA6CCEA}"/>
              </a:ext>
            </a:extLst>
          </p:cNvPr>
          <p:cNvSpPr/>
          <p:nvPr/>
        </p:nvSpPr>
        <p:spPr>
          <a:xfrm>
            <a:off x="5715000" y="5426059"/>
            <a:ext cx="206115" cy="1502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066D483-BA9B-4B4E-BB76-2AE28EAE6E19}"/>
              </a:ext>
            </a:extLst>
          </p:cNvPr>
          <p:cNvSpPr/>
          <p:nvPr/>
        </p:nvSpPr>
        <p:spPr>
          <a:xfrm>
            <a:off x="6553200" y="54197"/>
            <a:ext cx="2590800" cy="12274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p:cNvSpPr>
            <a:spLocks noGrp="1"/>
          </p:cNvSpPr>
          <p:nvPr>
            <p:ph type="title"/>
          </p:nvPr>
        </p:nvSpPr>
        <p:spPr>
          <a:xfrm>
            <a:off x="117715" y="-43225"/>
            <a:ext cx="8534400" cy="1143000"/>
          </a:xfrm>
          <a:noFill/>
        </p:spPr>
        <p:txBody>
          <a:bodyPr/>
          <a:lstStyle/>
          <a:p>
            <a:pPr algn="l"/>
            <a:r>
              <a:rPr lang="en-US" sz="4000" b="1" dirty="0">
                <a:solidFill>
                  <a:srgbClr val="F58466"/>
                </a:solidFill>
                <a:latin typeface="Goudy Old Style" pitchFamily="18" charset="0"/>
              </a:rPr>
              <a:t>MNO Education for all OBs &amp; RNs</a:t>
            </a:r>
          </a:p>
        </p:txBody>
      </p:sp>
    </p:spTree>
    <p:extLst>
      <p:ext uri="{BB962C8B-B14F-4D97-AF65-F5344CB8AC3E}">
        <p14:creationId xmlns:p14="http://schemas.microsoft.com/office/powerpoint/2010/main" val="2277087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2" y="4406900"/>
            <a:ext cx="7772401" cy="1362075"/>
          </a:xfrm>
        </p:spPr>
        <p:txBody>
          <a:bodyPr/>
          <a:lstStyle/>
          <a:p>
            <a:r>
              <a:rPr lang="en-US" dirty="0" smtClean="0">
                <a:solidFill>
                  <a:srgbClr val="F58466"/>
                </a:solidFill>
                <a:latin typeface="Goudy Old Style" panose="02020502050305020303" pitchFamily="18" charset="0"/>
              </a:rPr>
              <a:t>MNO-OB Finishing Strong &amp;</a:t>
            </a:r>
            <a:r>
              <a:rPr lang="en-US" dirty="0">
                <a:solidFill>
                  <a:srgbClr val="F58466"/>
                </a:solidFill>
                <a:latin typeface="Goudy Old Style" panose="02020502050305020303" pitchFamily="18" charset="0"/>
              </a:rPr>
              <a:t> </a:t>
            </a:r>
            <a:r>
              <a:rPr lang="en-US" dirty="0" smtClean="0">
                <a:solidFill>
                  <a:srgbClr val="F58466"/>
                </a:solidFill>
                <a:latin typeface="Goudy Old Style" panose="02020502050305020303" pitchFamily="18" charset="0"/>
              </a:rPr>
              <a:t>Planning for Sustainability</a:t>
            </a:r>
            <a:endParaRPr lang="en-US" dirty="0">
              <a:solidFill>
                <a:srgbClr val="F58466"/>
              </a:solidFill>
              <a:latin typeface="Goudy Old Style" panose="02020502050305020303" pitchFamily="18" charset="0"/>
            </a:endParaRPr>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74AF8077-2CE4-4A8C-806A-F9B27078C005}" type="slidenum">
              <a:rPr lang="en-US" altLang="en-US" smtClean="0"/>
              <a:pPr>
                <a:defRPr/>
              </a:pPr>
              <a:t>23</a:t>
            </a:fld>
            <a:endParaRPr lang="en-US" altLang="en-US"/>
          </a:p>
        </p:txBody>
      </p:sp>
    </p:spTree>
    <p:extLst>
      <p:ext uri="{BB962C8B-B14F-4D97-AF65-F5344CB8AC3E}">
        <p14:creationId xmlns:p14="http://schemas.microsoft.com/office/powerpoint/2010/main" val="34828275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715000"/>
            <a:ext cx="91440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0569D82-D690-4055-BA0B-71459BE6AA19}" type="slidenum">
              <a:rPr kumimoji="0" lang="en-US" altLang="en-US" sz="1200" b="0" i="0" u="none" strike="noStrike" kern="1200" cap="none" spc="0" normalizeH="0" baseline="0" noProof="0" smtClean="0">
                <a:ln>
                  <a:noFill/>
                </a:ln>
                <a:solidFill>
                  <a:srgbClr val="898989"/>
                </a:solidFill>
                <a:effectLst/>
                <a:uLnTx/>
                <a:uFillTx/>
                <a:latin typeface="Arial"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898989"/>
              </a:solidFill>
              <a:effectLst/>
              <a:uLnTx/>
              <a:uFillTx/>
              <a:latin typeface="Arial" charset="0"/>
              <a:ea typeface="MS PGothic" pitchFamily="34" charset="-128"/>
              <a:cs typeface="+mn-cs"/>
            </a:endParaRPr>
          </a:p>
        </p:txBody>
      </p:sp>
      <p:sp>
        <p:nvSpPr>
          <p:cNvPr id="4" name="Title 1"/>
          <p:cNvSpPr txBox="1">
            <a:spLocks/>
          </p:cNvSpPr>
          <p:nvPr/>
        </p:nvSpPr>
        <p:spPr>
          <a:xfrm>
            <a:off x="304800" y="167244"/>
            <a:ext cx="6096000" cy="1143000"/>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58466"/>
                </a:solidFill>
                <a:effectLst/>
                <a:uLnTx/>
                <a:uFillTx/>
                <a:latin typeface="Goudy Old Style" pitchFamily="18" charset="0"/>
                <a:ea typeface="MS PGothic" pitchFamily="34" charset="-128"/>
              </a:rPr>
              <a:t>QI Sustainability Phase</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43350" y="2754128"/>
            <a:ext cx="4914900" cy="3276600"/>
          </a:xfrm>
          <a:prstGeom prst="rect">
            <a:avLst/>
          </a:prstGeom>
          <a:ln>
            <a:noFill/>
          </a:ln>
          <a:effectLst>
            <a:softEdge rad="112500"/>
          </a:effectLst>
        </p:spPr>
      </p:pic>
      <p:sp>
        <p:nvSpPr>
          <p:cNvPr id="6" name="Rounded Rectangle 5"/>
          <p:cNvSpPr/>
          <p:nvPr/>
        </p:nvSpPr>
        <p:spPr>
          <a:xfrm>
            <a:off x="762000" y="1551172"/>
            <a:ext cx="7620000" cy="962028"/>
          </a:xfrm>
          <a:prstGeom prst="roundRect">
            <a:avLst/>
          </a:prstGeom>
          <a:ln w="28575"/>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dirty="0"/>
              <a:t>We </a:t>
            </a:r>
            <a:r>
              <a:rPr lang="en-US" sz="2800" b="1" u="sng" dirty="0">
                <a:solidFill>
                  <a:srgbClr val="004990"/>
                </a:solidFill>
              </a:rPr>
              <a:t>must maintain </a:t>
            </a:r>
            <a:r>
              <a:rPr lang="en-US" sz="2800" dirty="0"/>
              <a:t>and </a:t>
            </a:r>
            <a:r>
              <a:rPr lang="en-US" sz="2800" b="1" u="sng" dirty="0">
                <a:solidFill>
                  <a:srgbClr val="004990"/>
                </a:solidFill>
              </a:rPr>
              <a:t>sustain</a:t>
            </a:r>
            <a:r>
              <a:rPr lang="en-US" sz="2800" dirty="0"/>
              <a:t> the MNO efforts in providing optimal care for every patient </a:t>
            </a:r>
          </a:p>
        </p:txBody>
      </p:sp>
      <p:sp>
        <p:nvSpPr>
          <p:cNvPr id="7" name="TextBox 6"/>
          <p:cNvSpPr txBox="1"/>
          <p:nvPr/>
        </p:nvSpPr>
        <p:spPr>
          <a:xfrm>
            <a:off x="609600" y="4122536"/>
            <a:ext cx="3048000" cy="1569660"/>
          </a:xfrm>
          <a:prstGeom prst="rect">
            <a:avLst/>
          </a:prstGeom>
          <a:noFill/>
        </p:spPr>
        <p:txBody>
          <a:bodyPr wrap="square" rtlCol="0">
            <a:spAutoFit/>
          </a:bodyPr>
          <a:lstStyle/>
          <a:p>
            <a:pPr algn="ctr"/>
            <a:r>
              <a:rPr lang="en-US" sz="2400" dirty="0">
                <a:latin typeface="+mn-lt"/>
              </a:rPr>
              <a:t>OUD continues to be on the rise and patients’ lives are on the line.  </a:t>
            </a:r>
          </a:p>
        </p:txBody>
      </p:sp>
      <p:sp>
        <p:nvSpPr>
          <p:cNvPr id="8" name="Rectangle 7"/>
          <p:cNvSpPr/>
          <p:nvPr/>
        </p:nvSpPr>
        <p:spPr>
          <a:xfrm>
            <a:off x="82175" y="2898578"/>
            <a:ext cx="4416594" cy="923330"/>
          </a:xfrm>
          <a:prstGeom prst="rect">
            <a:avLst/>
          </a:prstGeom>
          <a:noFill/>
        </p:spPr>
        <p:txBody>
          <a:bodyPr wrap="non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Saving Lives</a:t>
            </a:r>
          </a:p>
        </p:txBody>
      </p:sp>
    </p:spTree>
    <p:extLst>
      <p:ext uri="{BB962C8B-B14F-4D97-AF65-F5344CB8AC3E}">
        <p14:creationId xmlns:p14="http://schemas.microsoft.com/office/powerpoint/2010/main" val="5804935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0176" y="2470255"/>
            <a:ext cx="3771818" cy="2514289"/>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graphicFrame>
        <p:nvGraphicFramePr>
          <p:cNvPr id="7" name="Diagram 6"/>
          <p:cNvGraphicFramePr/>
          <p:nvPr/>
        </p:nvGraphicFramePr>
        <p:xfrm>
          <a:off x="3771818" y="1828800"/>
          <a:ext cx="5181600" cy="38401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p:nvSpPr>
        <p:spPr>
          <a:xfrm>
            <a:off x="530086" y="1837765"/>
            <a:ext cx="3131999" cy="1264980"/>
          </a:xfrm>
          <a:prstGeom prst="cloudCallou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Sustainability Plan</a:t>
            </a:r>
          </a:p>
        </p:txBody>
      </p:sp>
      <p:sp>
        <p:nvSpPr>
          <p:cNvPr id="8" name="Title 1"/>
          <p:cNvSpPr>
            <a:spLocks noGrp="1"/>
          </p:cNvSpPr>
          <p:nvPr>
            <p:ph type="title"/>
          </p:nvPr>
        </p:nvSpPr>
        <p:spPr>
          <a:xfrm>
            <a:off x="210176" y="152400"/>
            <a:ext cx="6019800" cy="1143000"/>
          </a:xfrm>
          <a:solidFill>
            <a:schemeClr val="bg1"/>
          </a:solidFill>
        </p:spPr>
        <p:txBody>
          <a:bodyPr/>
          <a:lstStyle/>
          <a:p>
            <a:pPr algn="l"/>
            <a:r>
              <a:rPr lang="en-US" sz="4000" b="1" dirty="0">
                <a:solidFill>
                  <a:srgbClr val="F58466"/>
                </a:solidFill>
                <a:latin typeface="Goudy Old Style" pitchFamily="18" charset="0"/>
              </a:rPr>
              <a:t>Sustainability Plan</a:t>
            </a:r>
          </a:p>
        </p:txBody>
      </p:sp>
      <p:sp>
        <p:nvSpPr>
          <p:cNvPr id="5" name="Rounded Rectangle 4"/>
          <p:cNvSpPr/>
          <p:nvPr/>
        </p:nvSpPr>
        <p:spPr>
          <a:xfrm>
            <a:off x="1295400" y="5696001"/>
            <a:ext cx="6553200" cy="990600"/>
          </a:xfrm>
          <a:prstGeom prst="roundRect">
            <a:avLst/>
          </a:prstGeom>
          <a:solidFill>
            <a:srgbClr val="FF5D9F"/>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hangingPunct="0">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What systems do you have in place to ensure  your </a:t>
            </a:r>
            <a:r>
              <a:rPr lang="en-US" b="1" dirty="0">
                <a:solidFill>
                  <a:prstClr val="white"/>
                </a:solidFill>
                <a:latin typeface="Calibri"/>
              </a:rPr>
              <a:t>QI work is continuously integrated into your clinical culture?</a:t>
            </a:r>
          </a:p>
        </p:txBody>
      </p:sp>
      <p:pic>
        <p:nvPicPr>
          <p:cNvPr id="6" name="Picture 5"/>
          <p:cNvPicPr>
            <a:picLocks noChangeAspect="1"/>
          </p:cNvPicPr>
          <p:nvPr/>
        </p:nvPicPr>
        <p:blipFill>
          <a:blip r:embed="rId9" cstate="screen">
            <a:extLst>
              <a:ext uri="{BEBA8EAE-BF5A-486C-A8C5-ECC9F3942E4B}">
                <a14:imgProps xmlns:a14="http://schemas.microsoft.com/office/drawing/2010/main">
                  <a14:imgLayer r:embed="rId10">
                    <a14:imgEffect>
                      <a14:backgroundRemoval t="500" b="100000" l="0" r="100000">
                        <a14:foregroundMark x1="51500" y1="5500" x2="51500" y2="5500"/>
                        <a14:foregroundMark x1="77500" y1="5000" x2="77500" y2="5000"/>
                        <a14:foregroundMark x1="89000" y1="76500" x2="89000" y2="76500"/>
                        <a14:foregroundMark x1="87500" y1="91500" x2="87500" y2="91500"/>
                        <a14:foregroundMark x1="7500" y1="75500" x2="7500" y2="75500"/>
                        <a14:foregroundMark x1="15500" y1="63000" x2="15500" y2="63000"/>
                        <a14:foregroundMark x1="2000" y1="25000" x2="2000" y2="25000"/>
                        <a14:foregroundMark x1="25000" y1="39500" x2="25000" y2="39500"/>
                        <a14:foregroundMark x1="27500" y1="47500" x2="27500" y2="47500"/>
                        <a14:foregroundMark x1="32500" y1="56000" x2="32500" y2="56000"/>
                        <a14:foregroundMark x1="34000" y1="51500" x2="34000" y2="51500"/>
                        <a14:foregroundMark x1="36000" y1="46000" x2="36000" y2="46000"/>
                        <a14:foregroundMark x1="34500" y1="42500" x2="34500" y2="42500"/>
                        <a14:foregroundMark x1="34000" y1="41000" x2="34000" y2="41000"/>
                        <a14:foregroundMark x1="4500" y1="83000" x2="4500" y2="83000"/>
                        <a14:foregroundMark x1="20500" y1="62500" x2="20500" y2="62500"/>
                        <a14:foregroundMark x1="21500" y1="56500" x2="21500" y2="56500"/>
                        <a14:foregroundMark x1="21000" y1="52000" x2="21000" y2="52000"/>
                        <a14:foregroundMark x1="19500" y1="46500" x2="19500" y2="46500"/>
                        <a14:foregroundMark x1="22000" y1="41500" x2="22000" y2="41500"/>
                        <a14:foregroundMark x1="20000" y1="38000" x2="20000" y2="38000"/>
                        <a14:foregroundMark x1="24500" y1="44000" x2="24500" y2="44000"/>
                        <a14:foregroundMark x1="29500" y1="51000" x2="29500" y2="51000"/>
                        <a14:foregroundMark x1="31000" y1="51000" x2="31000" y2="51000"/>
                        <a14:foregroundMark x1="33000" y1="60500" x2="33000" y2="60500"/>
                        <a14:foregroundMark x1="34000" y1="36500" x2="34000" y2="36500"/>
                        <a14:foregroundMark x1="35000" y1="34500" x2="35000" y2="34500"/>
                        <a14:foregroundMark x1="33000" y1="34500" x2="33000" y2="34500"/>
                        <a14:foregroundMark x1="32500" y1="34500" x2="32500" y2="34500"/>
                        <a14:foregroundMark x1="32000" y1="38000" x2="32000" y2="38000"/>
                        <a14:foregroundMark x1="32000" y1="40000" x2="32000" y2="40000"/>
                        <a14:foregroundMark x1="36000" y1="41500" x2="36000" y2="41500"/>
                        <a14:foregroundMark x1="36000" y1="53500" x2="36000" y2="53500"/>
                        <a14:foregroundMark x1="36500" y1="48000" x2="36500" y2="48000"/>
                        <a14:foregroundMark x1="53500" y1="5000" x2="53500" y2="5000"/>
                        <a14:foregroundMark x1="19500" y1="33500" x2="19500" y2="33500"/>
                        <a14:foregroundMark x1="23000" y1="35000" x2="23000" y2="35000"/>
                        <a14:foregroundMark x1="26000" y1="42500" x2="26000" y2="42500"/>
                        <a14:foregroundMark x1="33000" y1="64500" x2="33000" y2="64500"/>
                        <a14:foregroundMark x1="35000" y1="64500" x2="35000" y2="64500"/>
                        <a14:foregroundMark x1="35500" y1="64500" x2="35500" y2="64500"/>
                        <a14:foregroundMark x1="36500" y1="60500" x2="36500" y2="60500"/>
                        <a14:foregroundMark x1="44500" y1="60500" x2="44500" y2="60500"/>
                        <a14:foregroundMark x1="46000" y1="61500" x2="47500" y2="61500"/>
                        <a14:foregroundMark x1="43500" y1="56000" x2="43500" y2="56000"/>
                        <a14:foregroundMark x1="42500" y1="54500" x2="42500" y2="53500"/>
                        <a14:foregroundMark x1="42500" y1="51000" x2="42500" y2="51000"/>
                        <a14:foregroundMark x1="43000" y1="48000" x2="43000" y2="48000"/>
                        <a14:foregroundMark x1="43000" y1="46000" x2="43000" y2="46000"/>
                        <a14:foregroundMark x1="43000" y1="42500" x2="43000" y2="42500"/>
                        <a14:foregroundMark x1="43000" y1="40500" x2="43000" y2="40500"/>
                        <a14:foregroundMark x1="43000" y1="38000" x2="43000" y2="38000"/>
                        <a14:foregroundMark x1="45500" y1="37000" x2="45500" y2="37000"/>
                        <a14:foregroundMark x1="48500" y1="37000" x2="48500" y2="37000"/>
                        <a14:foregroundMark x1="50000" y1="37000" x2="50000" y2="37000"/>
                        <a14:foregroundMark x1="50500" y1="39500" x2="50500" y2="39500"/>
                        <a14:foregroundMark x1="47500" y1="40500" x2="47500" y2="40500"/>
                        <a14:foregroundMark x1="44500" y1="41500" x2="44500" y2="41500"/>
                        <a14:foregroundMark x1="45000" y1="46000" x2="45000" y2="46000"/>
                        <a14:foregroundMark x1="46000" y1="48500" x2="46000" y2="48500"/>
                        <a14:foregroundMark x1="49000" y1="49000" x2="49000" y2="49000"/>
                        <a14:foregroundMark x1="50500" y1="49500" x2="50500" y2="49500"/>
                        <a14:foregroundMark x1="52000" y1="47500" x2="52000" y2="47500"/>
                        <a14:foregroundMark x1="45500" y1="47000" x2="45500" y2="47000"/>
                        <a14:foregroundMark x1="48500" y1="46000" x2="48500" y2="46000"/>
                        <a14:foregroundMark x1="49000" y1="51500" x2="49000" y2="51500"/>
                        <a14:foregroundMark x1="63000" y1="49500" x2="63000" y2="49500"/>
                        <a14:foregroundMark x1="63500" y1="55000" x2="63500" y2="55000"/>
                        <a14:foregroundMark x1="63500" y1="55000" x2="63500" y2="55000"/>
                        <a14:foregroundMark x1="63500" y1="63000" x2="63500" y2="63000"/>
                        <a14:foregroundMark x1="63000" y1="66500" x2="63000" y2="66500"/>
                        <a14:foregroundMark x1="63500" y1="61000" x2="64000" y2="60000"/>
                        <a14:foregroundMark x1="67500" y1="48000" x2="67500" y2="48000"/>
                        <a14:foregroundMark x1="68000" y1="42000" x2="68000" y2="42000"/>
                        <a14:foregroundMark x1="68000" y1="40500" x2="68000" y2="40500"/>
                        <a14:foregroundMark x1="68500" y1="39500" x2="68500" y2="39500"/>
                        <a14:foregroundMark x1="68500" y1="37000" x2="68500" y2="37000"/>
                        <a14:foregroundMark x1="71000" y1="45000" x2="71500" y2="46000"/>
                        <a14:foregroundMark x1="72000" y1="49500" x2="72000" y2="50500"/>
                        <a14:foregroundMark x1="72500" y1="53500" x2="72500" y2="54500"/>
                        <a14:foregroundMark x1="72500" y1="56500" x2="72500" y2="56500"/>
                        <a14:foregroundMark x1="73000" y1="58000" x2="73000" y2="58000"/>
                        <a14:foregroundMark x1="74000" y1="60000" x2="74000" y2="60000"/>
                        <a14:foregroundMark x1="80500" y1="42000" x2="80500" y2="42000"/>
                        <a14:foregroundMark x1="80500" y1="40000" x2="80500" y2="40000"/>
                        <a14:foregroundMark x1="79000" y1="37000" x2="79000" y2="37000"/>
                        <a14:foregroundMark x1="83500" y1="36000" x2="83500" y2="36000"/>
                        <a14:foregroundMark x1="83500" y1="34500" x2="83500" y2="34500"/>
                        <a14:foregroundMark x1="78500" y1="35000" x2="78500" y2="35000"/>
                        <a14:foregroundMark x1="79500" y1="44500" x2="79500" y2="44500"/>
                        <a14:foregroundMark x1="59000" y1="42000" x2="59000" y2="42000"/>
                        <a14:foregroundMark x1="57500" y1="36500" x2="57500" y2="36500"/>
                        <a14:foregroundMark x1="55500" y1="34500" x2="55500" y2="34500"/>
                        <a14:foregroundMark x1="59500" y1="56000" x2="59500" y2="56000"/>
                        <a14:foregroundMark x1="58000" y1="52000" x2="58000" y2="52000"/>
                        <a14:foregroundMark x1="56000" y1="40500" x2="56000" y2="40500"/>
                        <a14:foregroundMark x1="57500" y1="45000" x2="57500" y2="45000"/>
                        <a14:foregroundMark x1="60000" y1="39000" x2="60000" y2="39000"/>
                        <a14:foregroundMark x1="59500" y1="36000" x2="59500" y2="36000"/>
                        <a14:foregroundMark x1="66000" y1="39000" x2="66000" y2="39000"/>
                        <a14:foregroundMark x1="22000" y1="44000" x2="22000" y2="44000"/>
                        <a14:foregroundMark x1="23000" y1="48000" x2="23000" y2="48000"/>
                        <a14:foregroundMark x1="22000" y1="52500" x2="22000" y2="52500"/>
                        <a14:foregroundMark x1="22500" y1="56000" x2="22500" y2="56000"/>
                        <a14:foregroundMark x1="22500" y1="59500" x2="22500" y2="59500"/>
                        <a14:foregroundMark x1="19000" y1="59000" x2="19000" y2="59000"/>
                        <a14:foregroundMark x1="19000" y1="63000" x2="19000" y2="63000"/>
                        <a14:foregroundMark x1="23500" y1="63500" x2="23500" y2="63500"/>
                        <a14:foregroundMark x1="22000" y1="62000" x2="22000" y2="62000"/>
                        <a14:foregroundMark x1="18500" y1="55000" x2="18500" y2="55000"/>
                        <a14:foregroundMark x1="19000" y1="52500" x2="19000" y2="52500"/>
                        <a14:foregroundMark x1="19000" y1="50500" x2="19000" y2="50500"/>
                        <a14:foregroundMark x1="19000" y1="48000" x2="19000" y2="48000"/>
                        <a14:foregroundMark x1="19000" y1="45000" x2="19000" y2="45000"/>
                        <a14:foregroundMark x1="31500" y1="62500" x2="31500" y2="62500"/>
                        <a14:foregroundMark x1="28500" y1="57000" x2="28500" y2="57000"/>
                        <a14:foregroundMark x1="45000" y1="53000" x2="45000" y2="53000"/>
                        <a14:foregroundMark x1="46500" y1="58000" x2="46500" y2="58000"/>
                        <a14:foregroundMark x1="49000" y1="59500" x2="49000" y2="59500"/>
                        <a14:foregroundMark x1="51500" y1="61000" x2="51500" y2="61000"/>
                        <a14:foregroundMark x1="51000" y1="64000" x2="51000" y2="64000"/>
                        <a14:foregroundMark x1="47000" y1="64000" x2="47000" y2="64000"/>
                        <a14:foregroundMark x1="42500" y1="65000" x2="42500" y2="65000"/>
                        <a14:foregroundMark x1="40500" y1="58000" x2="40500" y2="58000"/>
                        <a14:foregroundMark x1="42000" y1="49000" x2="42000" y2="49000"/>
                        <a14:foregroundMark x1="41500" y1="34500" x2="41500" y2="34500"/>
                        <a14:foregroundMark x1="41500" y1="37000" x2="41500" y2="37000"/>
                        <a14:foregroundMark x1="41000" y1="39500" x2="41000" y2="39500"/>
                        <a14:foregroundMark x1="45500" y1="34000" x2="45500" y2="34000"/>
                        <a14:foregroundMark x1="47500" y1="34500" x2="47500" y2="34500"/>
                        <a14:foregroundMark x1="51500" y1="34500" x2="51500" y2="34500"/>
                        <a14:foregroundMark x1="67000" y1="34000" x2="67000" y2="34000"/>
                        <a14:foregroundMark x1="71000" y1="35500" x2="71000" y2="35500"/>
                        <a14:foregroundMark x1="73000" y1="42500" x2="73000" y2="42500"/>
                        <a14:foregroundMark x1="74500" y1="51500" x2="74500" y2="51500"/>
                        <a14:foregroundMark x1="75500" y1="46000" x2="75500" y2="46000"/>
                        <a14:foregroundMark x1="79500" y1="49500" x2="79500" y2="49500"/>
                        <a14:foregroundMark x1="78500" y1="57000" x2="78500" y2="57000"/>
                        <a14:foregroundMark x1="78000" y1="61000" x2="78000" y2="61000"/>
                        <a14:foregroundMark x1="76500" y1="64000" x2="76500" y2="64000"/>
                        <a14:foregroundMark x1="76500" y1="61500" x2="76500" y2="61500"/>
                        <a14:foregroundMark x1="78000" y1="59000" x2="78000" y2="59000"/>
                        <a14:foregroundMark x1="72500" y1="64000" x2="72500" y2="64000"/>
                        <a14:foregroundMark x1="71500" y1="60000" x2="71500" y2="60000"/>
                        <a14:foregroundMark x1="71500" y1="57500" x2="71500" y2="57500"/>
                        <a14:foregroundMark x1="71500" y1="53000" x2="71500" y2="53000"/>
                        <a14:foregroundMark x1="68500" y1="49000" x2="68500" y2="49000"/>
                        <a14:foregroundMark x1="66000" y1="42500" x2="66000" y2="42500"/>
                        <a14:foregroundMark x1="67000" y1="53500" x2="67000" y2="53500"/>
                        <a14:foregroundMark x1="65500" y1="61000" x2="65500" y2="61000"/>
                        <a14:foregroundMark x1="60500" y1="64000" x2="60500" y2="64000"/>
                        <a14:foregroundMark x1="15000" y1="62000" x2="15000" y2="62000"/>
                      </a14:backgroundRemoval>
                    </a14:imgEffect>
                  </a14:imgLayer>
                </a14:imgProps>
              </a:ext>
              <a:ext uri="{28A0092B-C50C-407E-A947-70E740481C1C}">
                <a14:useLocalDpi xmlns:a14="http://schemas.microsoft.com/office/drawing/2010/main"/>
              </a:ext>
            </a:extLst>
          </a:blip>
          <a:stretch>
            <a:fillRect/>
          </a:stretch>
        </p:blipFill>
        <p:spPr>
          <a:xfrm>
            <a:off x="3962400" y="4800600"/>
            <a:ext cx="533944" cy="533944"/>
          </a:xfrm>
          <a:prstGeom prst="rect">
            <a:avLst/>
          </a:prstGeom>
        </p:spPr>
      </p:pic>
    </p:spTree>
    <p:extLst>
      <p:ext uri="{BB962C8B-B14F-4D97-AF65-F5344CB8AC3E}">
        <p14:creationId xmlns:p14="http://schemas.microsoft.com/office/powerpoint/2010/main" val="41891343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715000"/>
            <a:ext cx="9144000" cy="144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228600"/>
            <a:ext cx="8229600" cy="1143000"/>
          </a:xfrm>
          <a:noFill/>
        </p:spPr>
        <p:txBody>
          <a:bodyPr/>
          <a:lstStyle/>
          <a:p>
            <a:pPr algn="l"/>
            <a:r>
              <a:rPr lang="en-US" sz="4000" b="1" dirty="0" smtClean="0">
                <a:solidFill>
                  <a:srgbClr val="F58466"/>
                </a:solidFill>
                <a:latin typeface="Goudy Old Style" pitchFamily="18" charset="0"/>
                <a:ea typeface="+mn-ea"/>
                <a:cs typeface="+mn-cs"/>
              </a:rPr>
              <a:t>Strategies for Sustainable </a:t>
            </a:r>
            <a:r>
              <a:rPr lang="en-US" sz="4000" b="1" dirty="0">
                <a:solidFill>
                  <a:srgbClr val="F58466"/>
                </a:solidFill>
                <a:latin typeface="Goudy Old Style" pitchFamily="18" charset="0"/>
                <a:ea typeface="+mn-ea"/>
                <a:cs typeface="+mn-cs"/>
              </a:rPr>
              <a:t>Change</a:t>
            </a:r>
          </a:p>
        </p:txBody>
      </p:sp>
      <p:sp>
        <p:nvSpPr>
          <p:cNvPr id="5" name="Slide Number Placeholder 4"/>
          <p:cNvSpPr>
            <a:spLocks noGrp="1"/>
          </p:cNvSpPr>
          <p:nvPr>
            <p:ph type="sldNum" sz="quarter" idx="12"/>
          </p:nvPr>
        </p:nvSpPr>
        <p:spPr/>
        <p:txBody>
          <a:bodyPr/>
          <a:lstStyle/>
          <a:p>
            <a:pPr>
              <a:defRPr/>
            </a:pPr>
            <a:fld id="{D38D5B7C-D638-410F-8F12-FDCC174C92BF}" type="slidenum">
              <a:rPr lang="en-US" altLang="en-US" smtClean="0"/>
              <a:pPr>
                <a:defRPr/>
              </a:pPr>
              <a:t>26</a:t>
            </a:fld>
            <a:endParaRPr lang="en-US" altLang="en-US" dirty="0"/>
          </a:p>
        </p:txBody>
      </p:sp>
      <p:graphicFrame>
        <p:nvGraphicFramePr>
          <p:cNvPr id="8" name="Diagram 7"/>
          <p:cNvGraphicFramePr/>
          <p:nvPr>
            <p:extLst/>
          </p:nvPr>
        </p:nvGraphicFramePr>
        <p:xfrm>
          <a:off x="152400" y="1371600"/>
          <a:ext cx="89154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491583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1F78548-3F39-47E1-AAB1-0B8768C059F7}" type="slidenum">
              <a:rPr lang="en-US" altLang="en-US" smtClean="0"/>
              <a:pPr>
                <a:defRPr/>
              </a:pPr>
              <a:t>27</a:t>
            </a:fld>
            <a:endParaRPr lang="en-US" altLang="en-US"/>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4800" y="381000"/>
            <a:ext cx="4357735" cy="579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Content Placeholder 2"/>
          <p:cNvSpPr txBox="1">
            <a:spLocks/>
          </p:cNvSpPr>
          <p:nvPr/>
        </p:nvSpPr>
        <p:spPr>
          <a:xfrm>
            <a:off x="4789449" y="1234064"/>
            <a:ext cx="4191000" cy="530487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Clr>
                <a:srgbClr val="F58466"/>
              </a:buClr>
              <a:buNone/>
            </a:pPr>
            <a:r>
              <a:rPr lang="en-US" sz="2800" b="1" u="sng" dirty="0">
                <a:solidFill>
                  <a:srgbClr val="004990"/>
                </a:solidFill>
              </a:rPr>
              <a:t>ILPQC MNO-OB Sustainability Plan</a:t>
            </a:r>
          </a:p>
          <a:p>
            <a:pPr>
              <a:buClr>
                <a:srgbClr val="F58466"/>
              </a:buClr>
            </a:pPr>
            <a:r>
              <a:rPr lang="en-US" sz="2800" dirty="0"/>
              <a:t>Helps capture your QI team’s plan for MNO sustainability </a:t>
            </a:r>
          </a:p>
          <a:p>
            <a:pPr>
              <a:buClr>
                <a:srgbClr val="F58466"/>
              </a:buClr>
            </a:pPr>
            <a:r>
              <a:rPr lang="en-US" sz="2800" dirty="0"/>
              <a:t>Submit plan to ILPQC and your PNA by Jan </a:t>
            </a:r>
            <a:r>
              <a:rPr lang="en-US" sz="2800" dirty="0" smtClean="0"/>
              <a:t>1</a:t>
            </a:r>
            <a:endParaRPr lang="en-US" sz="2800" dirty="0"/>
          </a:p>
        </p:txBody>
      </p:sp>
      <p:sp>
        <p:nvSpPr>
          <p:cNvPr id="6" name="Rounded Rectangle 5"/>
          <p:cNvSpPr/>
          <p:nvPr/>
        </p:nvSpPr>
        <p:spPr>
          <a:xfrm>
            <a:off x="997767" y="5960507"/>
            <a:ext cx="2971800" cy="563563"/>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dirty="0"/>
              <a:t>Due January 1</a:t>
            </a:r>
            <a:r>
              <a:rPr lang="en-US" sz="2400" baseline="30000" dirty="0"/>
              <a:t>st</a:t>
            </a:r>
            <a:endParaRPr lang="en-US" sz="2400" dirty="0"/>
          </a:p>
        </p:txBody>
      </p:sp>
    </p:spTree>
    <p:extLst>
      <p:ext uri="{BB962C8B-B14F-4D97-AF65-F5344CB8AC3E}">
        <p14:creationId xmlns:p14="http://schemas.microsoft.com/office/powerpoint/2010/main" val="6217054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5867400" cy="1143000"/>
          </a:xfrm>
          <a:noFill/>
        </p:spPr>
        <p:txBody>
          <a:bodyPr/>
          <a:lstStyle/>
          <a:p>
            <a:pPr algn="l" eaLnBrk="1" hangingPunct="1"/>
            <a:r>
              <a:rPr lang="en-US" sz="4000" b="1" dirty="0" smtClean="0">
                <a:solidFill>
                  <a:srgbClr val="F58466"/>
                </a:solidFill>
                <a:latin typeface="Goudy Old Style" pitchFamily="18" charset="0"/>
              </a:rPr>
              <a:t>MNO-OB </a:t>
            </a:r>
            <a:r>
              <a:rPr lang="en-US" sz="4000" b="1" dirty="0">
                <a:solidFill>
                  <a:srgbClr val="F58466"/>
                </a:solidFill>
                <a:latin typeface="Goudy Old Style" pitchFamily="18" charset="0"/>
              </a:rPr>
              <a:t>Preparing for Sustainability Checklist</a:t>
            </a:r>
          </a:p>
        </p:txBody>
      </p:sp>
      <p:sp>
        <p:nvSpPr>
          <p:cNvPr id="5" name="Content Placeholder 4"/>
          <p:cNvSpPr>
            <a:spLocks noGrp="1"/>
          </p:cNvSpPr>
          <p:nvPr>
            <p:ph idx="1"/>
          </p:nvPr>
        </p:nvSpPr>
        <p:spPr>
          <a:xfrm>
            <a:off x="342900" y="1367588"/>
            <a:ext cx="8572500" cy="5261812"/>
          </a:xfrm>
          <a:solidFill>
            <a:schemeClr val="accent4">
              <a:lumMod val="20000"/>
              <a:lumOff val="80000"/>
            </a:schemeClr>
          </a:solidFill>
        </p:spPr>
        <p:txBody>
          <a:bodyPr>
            <a:noAutofit/>
          </a:bodyPr>
          <a:lstStyle/>
          <a:p>
            <a:pPr>
              <a:buFont typeface="Wingdings" panose="05000000000000000000" pitchFamily="2" charset="2"/>
              <a:buChar char="q"/>
            </a:pPr>
            <a:r>
              <a:rPr lang="en-US" sz="2200" dirty="0">
                <a:latin typeface="+mj-lt"/>
              </a:rPr>
              <a:t>Submit ILPQC monthly </a:t>
            </a:r>
            <a:r>
              <a:rPr lang="en-US" sz="2200" dirty="0" smtClean="0">
                <a:latin typeface="+mj-lt"/>
              </a:rPr>
              <a:t>MNO-OB Patient, Screening, </a:t>
            </a:r>
            <a:r>
              <a:rPr lang="en-US" sz="2200" dirty="0">
                <a:latin typeface="+mj-lt"/>
              </a:rPr>
              <a:t>&amp; Structure Measure data through December 2020 by March 15, 2021 in ILPQC Data System</a:t>
            </a:r>
          </a:p>
          <a:p>
            <a:pPr>
              <a:buFont typeface="Wingdings" panose="05000000000000000000" pitchFamily="2" charset="2"/>
              <a:buChar char="q"/>
            </a:pPr>
            <a:r>
              <a:rPr lang="en-US" sz="2200" dirty="0">
                <a:latin typeface="+mj-lt"/>
              </a:rPr>
              <a:t>Facilitate completion of education with all providers and nurses, determine plan for continuing &amp; new hire education</a:t>
            </a:r>
          </a:p>
          <a:p>
            <a:pPr>
              <a:buFont typeface="Wingdings" panose="05000000000000000000" pitchFamily="2" charset="2"/>
              <a:buChar char="q"/>
            </a:pPr>
            <a:r>
              <a:rPr lang="en-US" sz="2200" dirty="0">
                <a:latin typeface="+mj-lt"/>
              </a:rPr>
              <a:t>Review data for </a:t>
            </a:r>
            <a:r>
              <a:rPr lang="en-US" sz="2200" dirty="0" smtClean="0">
                <a:latin typeface="+mj-lt"/>
              </a:rPr>
              <a:t>AIMs </a:t>
            </a:r>
            <a:r>
              <a:rPr lang="en-US" sz="2200" dirty="0">
                <a:latin typeface="+mj-lt"/>
              </a:rPr>
              <a:t>with your team</a:t>
            </a:r>
          </a:p>
          <a:p>
            <a:pPr>
              <a:buFont typeface="Wingdings" panose="05000000000000000000" pitchFamily="2" charset="2"/>
              <a:buChar char="q"/>
            </a:pPr>
            <a:r>
              <a:rPr lang="en-US" sz="2200" dirty="0">
                <a:latin typeface="+mj-lt"/>
              </a:rPr>
              <a:t>Connect with your Perinatal Network Administrator if you are not yet at the </a:t>
            </a:r>
            <a:r>
              <a:rPr lang="en-US" sz="2200" dirty="0" smtClean="0">
                <a:latin typeface="+mj-lt"/>
              </a:rPr>
              <a:t>MAT, RTS, </a:t>
            </a:r>
            <a:r>
              <a:rPr lang="en-US" sz="2200" dirty="0" err="1" smtClean="0">
                <a:latin typeface="+mj-lt"/>
              </a:rPr>
              <a:t>Narcan</a:t>
            </a:r>
            <a:r>
              <a:rPr lang="en-US" sz="2200" dirty="0" smtClean="0">
                <a:latin typeface="+mj-lt"/>
              </a:rPr>
              <a:t>, or Screening AIMs</a:t>
            </a:r>
            <a:endParaRPr lang="en-US" sz="2200" dirty="0">
              <a:latin typeface="+mj-lt"/>
            </a:endParaRPr>
          </a:p>
          <a:p>
            <a:pPr>
              <a:buFont typeface="Wingdings" panose="05000000000000000000" pitchFamily="2" charset="2"/>
              <a:buChar char="q"/>
            </a:pPr>
            <a:r>
              <a:rPr lang="en-US" sz="2200" dirty="0">
                <a:latin typeface="+mj-lt"/>
              </a:rPr>
              <a:t>Develop sustainability plan with your QI team (draft plan provided by ILPQC), submit to your Perinatal Network Administrator &amp; ILPQC</a:t>
            </a:r>
          </a:p>
          <a:p>
            <a:pPr>
              <a:buFont typeface="Wingdings" panose="05000000000000000000" pitchFamily="2" charset="2"/>
              <a:buChar char="q"/>
            </a:pPr>
            <a:r>
              <a:rPr lang="en-US" sz="2200" dirty="0">
                <a:latin typeface="+mj-lt"/>
              </a:rPr>
              <a:t>Continue to collect / submit data on sustainability measures for compliance monitoring. Compliance data form and reports will be active January 2021</a:t>
            </a:r>
          </a:p>
        </p:txBody>
      </p:sp>
    </p:spTree>
    <p:extLst>
      <p:ext uri="{BB962C8B-B14F-4D97-AF65-F5344CB8AC3E}">
        <p14:creationId xmlns:p14="http://schemas.microsoft.com/office/powerpoint/2010/main" val="20460498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58466"/>
                </a:solidFill>
                <a:latin typeface="Goudy Old Style" pitchFamily="18" charset="0"/>
              </a:rPr>
              <a:t>MNO-OB: </a:t>
            </a:r>
            <a:r>
              <a:rPr lang="en-US" dirty="0" smtClean="0">
                <a:solidFill>
                  <a:srgbClr val="F58466"/>
                </a:solidFill>
                <a:latin typeface="Goudy Old Style" pitchFamily="18" charset="0"/>
              </a:rPr>
              <a:t>Sharing strategies for success from award winners</a:t>
            </a:r>
            <a:r>
              <a:rPr lang="en-US" dirty="0">
                <a:solidFill>
                  <a:srgbClr val="F58466"/>
                </a:solidFill>
                <a:latin typeface="Goudy Old Style" pitchFamily="18" charset="0"/>
              </a:rPr>
              <a:t/>
            </a:r>
            <a:br>
              <a:rPr lang="en-US" dirty="0">
                <a:solidFill>
                  <a:srgbClr val="F58466"/>
                </a:solidFill>
                <a:latin typeface="Goudy Old Style" pitchFamily="18" charset="0"/>
              </a:rPr>
            </a:br>
            <a:endParaRPr lang="en-US" dirty="0">
              <a:solidFill>
                <a:srgbClr val="F58466"/>
              </a:solidFill>
              <a:latin typeface="Goudy Old Style" pitchFamily="18" charset="0"/>
            </a:endParaRPr>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74AF8077-2CE4-4A8C-806A-F9B27078C005}" type="slidenum">
              <a:rPr lang="en-US" altLang="en-US" smtClean="0"/>
              <a:pPr>
                <a:defRPr/>
              </a:pPr>
              <a:t>29</a:t>
            </a:fld>
            <a:endParaRPr lang="en-US" altLang="en-US" dirty="0"/>
          </a:p>
        </p:txBody>
      </p:sp>
    </p:spTree>
    <p:extLst>
      <p:ext uri="{BB962C8B-B14F-4D97-AF65-F5344CB8AC3E}">
        <p14:creationId xmlns:p14="http://schemas.microsoft.com/office/powerpoint/2010/main" val="1450726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0813"/>
            <a:ext cx="8229600" cy="1143000"/>
          </a:xfrm>
        </p:spPr>
        <p:txBody>
          <a:bodyPr/>
          <a:lstStyle/>
          <a:p>
            <a:pPr algn="l"/>
            <a:r>
              <a:rPr lang="en-US" sz="4000" b="1" dirty="0">
                <a:solidFill>
                  <a:srgbClr val="F58466"/>
                </a:solidFill>
                <a:latin typeface="Goudy Old Style" pitchFamily="18" charset="0"/>
              </a:rPr>
              <a:t>8th Annual Conference </a:t>
            </a:r>
            <a:r>
              <a:rPr lang="en-US" sz="4000" b="1" dirty="0" smtClean="0">
                <a:solidFill>
                  <a:srgbClr val="F58466"/>
                </a:solidFill>
                <a:latin typeface="Goudy Old Style" pitchFamily="18" charset="0"/>
              </a:rPr>
              <a:t/>
            </a:r>
            <a:br>
              <a:rPr lang="en-US" sz="4000" b="1" dirty="0" smtClean="0">
                <a:solidFill>
                  <a:srgbClr val="F58466"/>
                </a:solidFill>
                <a:latin typeface="Goudy Old Style" pitchFamily="18" charset="0"/>
              </a:rPr>
            </a:br>
            <a:r>
              <a:rPr lang="en-US" sz="4000" b="1" dirty="0" smtClean="0">
                <a:solidFill>
                  <a:srgbClr val="F58466"/>
                </a:solidFill>
                <a:latin typeface="Goudy Old Style" pitchFamily="18" charset="0"/>
              </a:rPr>
              <a:t>Debrief </a:t>
            </a:r>
            <a:endParaRPr lang="en-US" sz="4000" b="1" dirty="0">
              <a:solidFill>
                <a:srgbClr val="F58466"/>
              </a:solidFill>
              <a:latin typeface="Goudy Old Style" pitchFamily="18" charset="0"/>
            </a:endParaRPr>
          </a:p>
        </p:txBody>
      </p:sp>
      <p:sp>
        <p:nvSpPr>
          <p:cNvPr id="3" name="Content Placeholder 2"/>
          <p:cNvSpPr>
            <a:spLocks noGrp="1"/>
          </p:cNvSpPr>
          <p:nvPr>
            <p:ph idx="1"/>
          </p:nvPr>
        </p:nvSpPr>
        <p:spPr>
          <a:xfrm>
            <a:off x="161441" y="1524001"/>
            <a:ext cx="8305800" cy="4602168"/>
          </a:xfrm>
        </p:spPr>
        <p:txBody>
          <a:bodyPr/>
          <a:lstStyle/>
          <a:p>
            <a:pPr>
              <a:buFont typeface="Wingdings" panose="05000000000000000000" pitchFamily="2" charset="2"/>
              <a:buChar char="§"/>
            </a:pPr>
            <a:r>
              <a:rPr lang="en-US" sz="2000" dirty="0" smtClean="0"/>
              <a:t>605 </a:t>
            </a:r>
            <a:r>
              <a:rPr lang="en-US" sz="2000" dirty="0"/>
              <a:t>providers, nurses, allied health professionals, public health professionals and more attended the online meeting- record attendance</a:t>
            </a:r>
            <a:r>
              <a:rPr lang="en-US" sz="2000" dirty="0" smtClean="0"/>
              <a:t>!</a:t>
            </a:r>
          </a:p>
          <a:p>
            <a:pPr>
              <a:buFont typeface="Wingdings" panose="05000000000000000000" pitchFamily="2" charset="2"/>
              <a:buChar char="§"/>
            </a:pPr>
            <a:endParaRPr lang="en-US" sz="2000" dirty="0"/>
          </a:p>
          <a:p>
            <a:pPr>
              <a:buFont typeface="Wingdings" panose="05000000000000000000" pitchFamily="2" charset="2"/>
              <a:buChar char="§"/>
            </a:pPr>
            <a:r>
              <a:rPr lang="en-US" sz="2000" dirty="0" smtClean="0"/>
              <a:t>8 </a:t>
            </a:r>
            <a:r>
              <a:rPr lang="en-US" sz="2000" dirty="0"/>
              <a:t>national speakers participated in the conference speaking to topics including Birth Equity, Promoting Vaginal Birth, Newborn Antibiotic Stewardship, Patient/Family Advisors Strategies, and other state perinatal quality collaborative work.</a:t>
            </a:r>
          </a:p>
          <a:p>
            <a:pPr>
              <a:buFont typeface="Wingdings" panose="05000000000000000000" pitchFamily="2" charset="2"/>
              <a:buChar char="§"/>
            </a:pPr>
            <a:endParaRPr lang="en-US" sz="2000" dirty="0" smtClean="0"/>
          </a:p>
          <a:p>
            <a:pPr>
              <a:buFont typeface="Wingdings" panose="05000000000000000000" pitchFamily="2" charset="2"/>
              <a:buChar char="§"/>
            </a:pPr>
            <a:r>
              <a:rPr lang="en-US" sz="2000" dirty="0" smtClean="0"/>
              <a:t>27 </a:t>
            </a:r>
            <a:r>
              <a:rPr lang="en-US" sz="2000" dirty="0"/>
              <a:t>ILPQC hospital teams received QI Excellence Awards for optimal care provided in MNO-OB &amp; Neonatal, and 6 awards given for </a:t>
            </a:r>
            <a:r>
              <a:rPr lang="en-US" sz="2000" dirty="0" smtClean="0"/>
              <a:t>IPLARC</a:t>
            </a:r>
          </a:p>
          <a:p>
            <a:pPr>
              <a:buFont typeface="Wingdings" panose="05000000000000000000" pitchFamily="2" charset="2"/>
              <a:buChar char="§"/>
            </a:pPr>
            <a:endParaRPr lang="en-US" sz="2000" dirty="0"/>
          </a:p>
          <a:p>
            <a:pPr>
              <a:buFont typeface="Wingdings" panose="05000000000000000000" pitchFamily="2" charset="2"/>
              <a:buChar char="§"/>
            </a:pPr>
            <a:r>
              <a:rPr lang="en-US" sz="2000" dirty="0" smtClean="0"/>
              <a:t>25 </a:t>
            </a:r>
            <a:r>
              <a:rPr lang="en-US" sz="2000" dirty="0"/>
              <a:t>ILPQC hospital teams submitted QI Posters, and 12 received awards for excellence for their abstracts and posters</a:t>
            </a:r>
          </a:p>
          <a:p>
            <a:endParaRPr lang="en-US" dirty="0"/>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3</a:t>
            </a:fld>
            <a:endParaRPr lang="en-US" altLang="en-US"/>
          </a:p>
        </p:txBody>
      </p:sp>
      <p:sp>
        <p:nvSpPr>
          <p:cNvPr id="5" name="Rounded Rectangle 4"/>
          <p:cNvSpPr/>
          <p:nvPr/>
        </p:nvSpPr>
        <p:spPr>
          <a:xfrm>
            <a:off x="2743200" y="760387"/>
            <a:ext cx="3886200" cy="7239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Please share your comments/feedback about the Annual Conference!</a:t>
            </a:r>
            <a:endParaRPr lang="en-US" dirty="0"/>
          </a:p>
        </p:txBody>
      </p:sp>
    </p:spTree>
    <p:extLst>
      <p:ext uri="{BB962C8B-B14F-4D97-AF65-F5344CB8AC3E}">
        <p14:creationId xmlns:p14="http://schemas.microsoft.com/office/powerpoint/2010/main" val="16951212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207419"/>
            <a:ext cx="8229600" cy="1143000"/>
          </a:xfrm>
          <a:noFill/>
        </p:spPr>
        <p:txBody>
          <a:bodyPr/>
          <a:lstStyle/>
          <a:p>
            <a:pPr algn="l"/>
            <a:r>
              <a:rPr lang="en-US" sz="4000" b="1" dirty="0">
                <a:solidFill>
                  <a:srgbClr val="F58466"/>
                </a:solidFill>
                <a:latin typeface="Goudy Old Style" panose="02020502050305020303" pitchFamily="18" charset="0"/>
              </a:rPr>
              <a:t>MNO-OB </a:t>
            </a:r>
            <a:r>
              <a:rPr lang="en-US" sz="4000" b="1" dirty="0" smtClean="0">
                <a:solidFill>
                  <a:srgbClr val="F58466"/>
                </a:solidFill>
                <a:latin typeface="Goudy Old Style" panose="02020502050305020303" pitchFamily="18" charset="0"/>
              </a:rPr>
              <a:t>QI Award Winners</a:t>
            </a:r>
            <a:r>
              <a:rPr lang="en-US" sz="4000" b="1" dirty="0">
                <a:solidFill>
                  <a:srgbClr val="F58466"/>
                </a:solidFill>
                <a:latin typeface="Goudy Old Style" panose="02020502050305020303" pitchFamily="18" charset="0"/>
              </a:rPr>
              <a:t/>
            </a:r>
            <a:br>
              <a:rPr lang="en-US" sz="4000" b="1" dirty="0">
                <a:solidFill>
                  <a:srgbClr val="F58466"/>
                </a:solidFill>
                <a:latin typeface="Goudy Old Style" panose="02020502050305020303" pitchFamily="18" charset="0"/>
              </a:rPr>
            </a:br>
            <a:r>
              <a:rPr lang="en-US" sz="4000" b="1" dirty="0">
                <a:solidFill>
                  <a:srgbClr val="F58466"/>
                </a:solidFill>
                <a:latin typeface="Goudy Old Style" panose="02020502050305020303" pitchFamily="18" charset="0"/>
              </a:rPr>
              <a:t>Sharing Strategies for Success</a:t>
            </a:r>
          </a:p>
        </p:txBody>
      </p:sp>
      <p:sp>
        <p:nvSpPr>
          <p:cNvPr id="6" name="Content Placeholder 5"/>
          <p:cNvSpPr>
            <a:spLocks noGrp="1"/>
          </p:cNvSpPr>
          <p:nvPr>
            <p:ph idx="1"/>
          </p:nvPr>
        </p:nvSpPr>
        <p:spPr>
          <a:xfrm>
            <a:off x="228600" y="1590403"/>
            <a:ext cx="8229600" cy="4525963"/>
          </a:xfrm>
        </p:spPr>
        <p:txBody>
          <a:bodyPr/>
          <a:lstStyle/>
          <a:p>
            <a:pPr marL="285750" indent="-285750"/>
            <a:r>
              <a:rPr lang="en-US" sz="2400" dirty="0"/>
              <a:t>Advocate Sherman Hospital</a:t>
            </a:r>
          </a:p>
          <a:p>
            <a:pPr marL="285750" indent="-285750"/>
            <a:r>
              <a:rPr lang="en-US" sz="2400" dirty="0"/>
              <a:t>Advocate </a:t>
            </a:r>
            <a:r>
              <a:rPr lang="en-US" sz="2400" dirty="0" err="1"/>
              <a:t>BroMenn</a:t>
            </a:r>
            <a:r>
              <a:rPr lang="en-US" sz="2400" dirty="0"/>
              <a:t> Medical Center</a:t>
            </a:r>
          </a:p>
          <a:p>
            <a:pPr marL="285750" indent="-285750"/>
            <a:r>
              <a:rPr lang="en-US" sz="2400" dirty="0"/>
              <a:t>Barnes Jewish Hospital</a:t>
            </a:r>
          </a:p>
          <a:p>
            <a:pPr marL="285750" indent="-285750"/>
            <a:r>
              <a:rPr lang="en-US" sz="2400" dirty="0"/>
              <a:t>CGH Medical Center</a:t>
            </a:r>
          </a:p>
          <a:p>
            <a:pPr marL="285750" indent="-285750"/>
            <a:r>
              <a:rPr lang="en-US" sz="2400" dirty="0"/>
              <a:t>Elmhurst Memorial Hospital</a:t>
            </a:r>
          </a:p>
          <a:p>
            <a:pPr marL="285750" indent="-285750"/>
            <a:r>
              <a:rPr lang="en-US" sz="2400" dirty="0"/>
              <a:t>NM Lake Forest Hospital</a:t>
            </a:r>
          </a:p>
          <a:p>
            <a:pPr marL="285750" indent="-285750"/>
            <a:r>
              <a:rPr lang="en-US" sz="2400" dirty="0" err="1"/>
              <a:t>NorthShore</a:t>
            </a:r>
            <a:r>
              <a:rPr lang="en-US" sz="2400" dirty="0"/>
              <a:t> University Health System Highland Park Hospital</a:t>
            </a:r>
          </a:p>
          <a:p>
            <a:pPr marL="285750" indent="-285750"/>
            <a:r>
              <a:rPr lang="en-US" sz="2400" dirty="0"/>
              <a:t>Palos Health</a:t>
            </a:r>
          </a:p>
          <a:p>
            <a:pPr marL="285750" indent="-285750"/>
            <a:r>
              <a:rPr lang="en-US" sz="2400" dirty="0"/>
              <a:t>Riverside Medical Center</a:t>
            </a:r>
          </a:p>
          <a:p>
            <a:pPr marL="285750" indent="-285750"/>
            <a:r>
              <a:rPr lang="en-US" sz="2400" dirty="0"/>
              <a:t>Saint Anthony Hospital</a:t>
            </a:r>
          </a:p>
          <a:p>
            <a:pPr marL="285750" indent="-285750"/>
            <a:r>
              <a:rPr lang="en-US" sz="2400" dirty="0"/>
              <a:t>St Margaret's Hospital</a:t>
            </a:r>
          </a:p>
        </p:txBody>
      </p:sp>
      <p:sp>
        <p:nvSpPr>
          <p:cNvPr id="4" name="Slide Number Placeholder 3"/>
          <p:cNvSpPr>
            <a:spLocks noGrp="1"/>
          </p:cNvSpPr>
          <p:nvPr>
            <p:ph type="sldNum" sz="quarter" idx="12"/>
          </p:nvPr>
        </p:nvSpPr>
        <p:spPr/>
        <p:txBody>
          <a:bodyPr/>
          <a:lstStyle/>
          <a:p>
            <a:pPr>
              <a:defRPr/>
            </a:pPr>
            <a:fld id="{74AF8077-2CE4-4A8C-806A-F9B27078C005}" type="slidenum">
              <a:rPr lang="en-US" altLang="en-US" smtClean="0"/>
              <a:pPr>
                <a:defRPr/>
              </a:pPr>
              <a:t>30</a:t>
            </a:fld>
            <a:endParaRPr lang="en-US" altLang="en-US"/>
          </a:p>
        </p:txBody>
      </p:sp>
    </p:spTree>
    <p:extLst>
      <p:ext uri="{BB962C8B-B14F-4D97-AF65-F5344CB8AC3E}">
        <p14:creationId xmlns:p14="http://schemas.microsoft.com/office/powerpoint/2010/main" val="27881809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C9FB53-311B-43CA-B7CE-1F80A678A235}" type="slidenum">
              <a:rPr lang="en-US" altLang="en-US" smtClean="0"/>
              <a:pPr>
                <a:defRPr/>
              </a:pPr>
              <a:t>31</a:t>
            </a:fld>
            <a:endParaRPr lang="en-US" altLang="en-US"/>
          </a:p>
        </p:txBody>
      </p:sp>
      <p:sp>
        <p:nvSpPr>
          <p:cNvPr id="5" name="Content Placeholder 5"/>
          <p:cNvSpPr txBox="1">
            <a:spLocks/>
          </p:cNvSpPr>
          <p:nvPr/>
        </p:nvSpPr>
        <p:spPr>
          <a:xfrm>
            <a:off x="94488" y="1533299"/>
            <a:ext cx="5105400" cy="3382963"/>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Clr>
                <a:srgbClr val="F58466"/>
              </a:buClr>
              <a:buFont typeface="+mj-lt"/>
              <a:buAutoNum type="arabicPeriod"/>
              <a:defRPr/>
            </a:pPr>
            <a:r>
              <a:rPr lang="en-US" sz="2400" dirty="0" smtClean="0"/>
              <a:t>Which </a:t>
            </a:r>
            <a:r>
              <a:rPr lang="en-US" sz="2400" dirty="0"/>
              <a:t>strategies were most important for your success in achieving the ILPQC QI Excellence Award and getting across the finish </a:t>
            </a:r>
            <a:r>
              <a:rPr lang="en-US" sz="2400" dirty="0" smtClean="0"/>
              <a:t>line</a:t>
            </a:r>
          </a:p>
          <a:p>
            <a:pPr marL="514350" indent="-514350">
              <a:buClr>
                <a:srgbClr val="F58466"/>
              </a:buClr>
              <a:buFont typeface="+mj-lt"/>
              <a:buAutoNum type="arabicPeriod"/>
              <a:defRPr/>
            </a:pPr>
            <a:endParaRPr lang="en-US" sz="2400" dirty="0"/>
          </a:p>
          <a:p>
            <a:pPr marL="514350" indent="-514350">
              <a:buClr>
                <a:srgbClr val="F58466"/>
              </a:buClr>
              <a:buFont typeface="+mj-lt"/>
              <a:buAutoNum type="arabicPeriod"/>
              <a:defRPr/>
            </a:pPr>
            <a:r>
              <a:rPr lang="en-US" sz="2400" dirty="0" smtClean="0"/>
              <a:t>What </a:t>
            </a:r>
            <a:r>
              <a:rPr lang="en-US" sz="2400" dirty="0"/>
              <a:t>steps are you taking for sustainability for the following:</a:t>
            </a:r>
          </a:p>
          <a:p>
            <a:pPr marL="914400" lvl="1" indent="-514350">
              <a:buClr>
                <a:srgbClr val="F58466"/>
              </a:buClr>
              <a:buFont typeface="+mj-lt"/>
              <a:buAutoNum type="arabicPeriod"/>
              <a:defRPr/>
            </a:pPr>
            <a:r>
              <a:rPr lang="en-US" sz="2400" dirty="0" smtClean="0"/>
              <a:t>Compliance </a:t>
            </a:r>
            <a:r>
              <a:rPr lang="en-US" sz="2400" dirty="0"/>
              <a:t>monitoring</a:t>
            </a:r>
          </a:p>
          <a:p>
            <a:pPr marL="914400" lvl="1" indent="-514350">
              <a:buClr>
                <a:srgbClr val="F58466"/>
              </a:buClr>
              <a:buFont typeface="+mj-lt"/>
              <a:buAutoNum type="arabicPeriod"/>
              <a:defRPr/>
            </a:pPr>
            <a:r>
              <a:rPr lang="en-US" sz="2400" dirty="0" smtClean="0"/>
              <a:t>Education </a:t>
            </a:r>
            <a:r>
              <a:rPr lang="en-US" sz="2400" dirty="0"/>
              <a:t>(ongoing &amp; new hire)</a:t>
            </a:r>
          </a:p>
          <a:p>
            <a:pPr marL="914400" lvl="1" indent="-514350">
              <a:buClr>
                <a:srgbClr val="F58466"/>
              </a:buClr>
              <a:buFont typeface="+mj-lt"/>
              <a:buAutoNum type="arabicPeriod"/>
              <a:defRPr/>
            </a:pPr>
            <a:r>
              <a:rPr lang="en-US" sz="2400" dirty="0" smtClean="0"/>
              <a:t>Systems </a:t>
            </a:r>
            <a:r>
              <a:rPr lang="en-US" sz="2400" dirty="0"/>
              <a:t>changes (MNO-OB Folders &amp; Mapping resources)</a:t>
            </a:r>
          </a:p>
        </p:txBody>
      </p:sp>
      <p:sp>
        <p:nvSpPr>
          <p:cNvPr id="7" name="Title 4"/>
          <p:cNvSpPr txBox="1">
            <a:spLocks/>
          </p:cNvSpPr>
          <p:nvPr/>
        </p:nvSpPr>
        <p:spPr>
          <a:xfrm>
            <a:off x="228600" y="207419"/>
            <a:ext cx="8229600" cy="1143000"/>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4000" b="1" dirty="0">
                <a:solidFill>
                  <a:srgbClr val="F58466"/>
                </a:solidFill>
                <a:latin typeface="Goudy Old Style" panose="02020502050305020303" pitchFamily="18" charset="0"/>
              </a:rPr>
              <a:t>MNO-OB Panel </a:t>
            </a:r>
            <a:br>
              <a:rPr lang="en-US" sz="4000" b="1" dirty="0">
                <a:solidFill>
                  <a:srgbClr val="F58466"/>
                </a:solidFill>
                <a:latin typeface="Goudy Old Style" panose="02020502050305020303" pitchFamily="18" charset="0"/>
              </a:rPr>
            </a:br>
            <a:r>
              <a:rPr lang="en-US" sz="4000" b="1" dirty="0">
                <a:solidFill>
                  <a:srgbClr val="F58466"/>
                </a:solidFill>
                <a:latin typeface="Goudy Old Style" panose="02020502050305020303" pitchFamily="18" charset="0"/>
              </a:rPr>
              <a:t>Sharing Strategies for Success</a:t>
            </a:r>
          </a:p>
        </p:txBody>
      </p:sp>
      <p:graphicFrame>
        <p:nvGraphicFramePr>
          <p:cNvPr id="4" name="Table 3"/>
          <p:cNvGraphicFramePr>
            <a:graphicFrameLocks noGrp="1"/>
          </p:cNvGraphicFramePr>
          <p:nvPr>
            <p:extLst>
              <p:ext uri="{D42A27DB-BD31-4B8C-83A1-F6EECF244321}">
                <p14:modId xmlns:p14="http://schemas.microsoft.com/office/powerpoint/2010/main" val="2152516260"/>
              </p:ext>
            </p:extLst>
          </p:nvPr>
        </p:nvGraphicFramePr>
        <p:xfrm>
          <a:off x="5181600" y="1560731"/>
          <a:ext cx="3733800" cy="4394196"/>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805833369"/>
                    </a:ext>
                  </a:extLst>
                </a:gridCol>
              </a:tblGrid>
              <a:tr h="366183">
                <a:tc>
                  <a:txBody>
                    <a:bodyPr/>
                    <a:lstStyle/>
                    <a:p>
                      <a:pPr algn="ctr"/>
                      <a:r>
                        <a:rPr lang="en-US" dirty="0" smtClean="0"/>
                        <a:t>Hospital Name</a:t>
                      </a:r>
                      <a:endParaRPr lang="en-US" dirty="0"/>
                    </a:p>
                  </a:txBody>
                  <a:tcPr/>
                </a:tc>
                <a:extLst>
                  <a:ext uri="{0D108BD9-81ED-4DB2-BD59-A6C34878D82A}">
                    <a16:rowId xmlns:a16="http://schemas.microsoft.com/office/drawing/2014/main" val="2049381122"/>
                  </a:ext>
                </a:extLst>
              </a:tr>
              <a:tr h="3661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prstClr val="black"/>
                          </a:solidFill>
                          <a:latin typeface="+mn-lt"/>
                        </a:rPr>
                        <a:t>Advocate Sherman Hospital</a:t>
                      </a:r>
                    </a:p>
                  </a:txBody>
                  <a:tcPr/>
                </a:tc>
                <a:extLst>
                  <a:ext uri="{0D108BD9-81ED-4DB2-BD59-A6C34878D82A}">
                    <a16:rowId xmlns:a16="http://schemas.microsoft.com/office/drawing/2014/main" val="1700352704"/>
                  </a:ext>
                </a:extLst>
              </a:tr>
              <a:tr h="366183">
                <a:tc>
                  <a:txBody>
                    <a:bodyPr/>
                    <a:lstStyle/>
                    <a:p>
                      <a:r>
                        <a:rPr lang="en-US" dirty="0" smtClean="0">
                          <a:solidFill>
                            <a:prstClr val="black"/>
                          </a:solidFill>
                          <a:latin typeface="+mn-lt"/>
                        </a:rPr>
                        <a:t>Advocate </a:t>
                      </a:r>
                      <a:r>
                        <a:rPr lang="en-US" dirty="0" err="1" smtClean="0">
                          <a:solidFill>
                            <a:prstClr val="black"/>
                          </a:solidFill>
                          <a:latin typeface="+mn-lt"/>
                        </a:rPr>
                        <a:t>BroMenn</a:t>
                      </a:r>
                      <a:r>
                        <a:rPr lang="en-US" dirty="0" smtClean="0">
                          <a:solidFill>
                            <a:prstClr val="black"/>
                          </a:solidFill>
                          <a:latin typeface="+mn-lt"/>
                        </a:rPr>
                        <a:t> Medical </a:t>
                      </a:r>
                      <a:endParaRPr lang="en-US" dirty="0"/>
                    </a:p>
                  </a:txBody>
                  <a:tcPr/>
                </a:tc>
                <a:extLst>
                  <a:ext uri="{0D108BD9-81ED-4DB2-BD59-A6C34878D82A}">
                    <a16:rowId xmlns:a16="http://schemas.microsoft.com/office/drawing/2014/main" val="183131812"/>
                  </a:ext>
                </a:extLst>
              </a:tr>
              <a:tr h="3661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prstClr val="black"/>
                          </a:solidFill>
                          <a:latin typeface="+mn-lt"/>
                        </a:rPr>
                        <a:t>Barnes Jewish Hospital</a:t>
                      </a:r>
                    </a:p>
                  </a:txBody>
                  <a:tcPr/>
                </a:tc>
                <a:extLst>
                  <a:ext uri="{0D108BD9-81ED-4DB2-BD59-A6C34878D82A}">
                    <a16:rowId xmlns:a16="http://schemas.microsoft.com/office/drawing/2014/main" val="2878588033"/>
                  </a:ext>
                </a:extLst>
              </a:tr>
              <a:tr h="3661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prstClr val="black"/>
                          </a:solidFill>
                          <a:latin typeface="+mn-lt"/>
                        </a:rPr>
                        <a:t>CGH Medical Center</a:t>
                      </a:r>
                    </a:p>
                  </a:txBody>
                  <a:tcPr/>
                </a:tc>
                <a:extLst>
                  <a:ext uri="{0D108BD9-81ED-4DB2-BD59-A6C34878D82A}">
                    <a16:rowId xmlns:a16="http://schemas.microsoft.com/office/drawing/2014/main" val="18309349"/>
                  </a:ext>
                </a:extLst>
              </a:tr>
              <a:tr h="3661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prstClr val="black"/>
                          </a:solidFill>
                          <a:latin typeface="+mn-lt"/>
                        </a:rPr>
                        <a:t>Elmhurst Memorial Hospital</a:t>
                      </a:r>
                    </a:p>
                  </a:txBody>
                  <a:tcPr/>
                </a:tc>
                <a:extLst>
                  <a:ext uri="{0D108BD9-81ED-4DB2-BD59-A6C34878D82A}">
                    <a16:rowId xmlns:a16="http://schemas.microsoft.com/office/drawing/2014/main" val="341834560"/>
                  </a:ext>
                </a:extLst>
              </a:tr>
              <a:tr h="3661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prstClr val="black"/>
                          </a:solidFill>
                          <a:latin typeface="+mn-lt"/>
                        </a:rPr>
                        <a:t>NM Lake Forest Hospital</a:t>
                      </a:r>
                    </a:p>
                  </a:txBody>
                  <a:tcPr/>
                </a:tc>
                <a:extLst>
                  <a:ext uri="{0D108BD9-81ED-4DB2-BD59-A6C34878D82A}">
                    <a16:rowId xmlns:a16="http://schemas.microsoft.com/office/drawing/2014/main" val="1503573440"/>
                  </a:ext>
                </a:extLst>
              </a:tr>
              <a:tr h="3661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solidFill>
                            <a:prstClr val="black"/>
                          </a:solidFill>
                          <a:latin typeface="+mn-lt"/>
                        </a:rPr>
                        <a:t>NorthShore</a:t>
                      </a:r>
                      <a:r>
                        <a:rPr lang="en-US" dirty="0" smtClean="0">
                          <a:solidFill>
                            <a:prstClr val="black"/>
                          </a:solidFill>
                          <a:latin typeface="+mn-lt"/>
                        </a:rPr>
                        <a:t> Highland Park Hospital</a:t>
                      </a:r>
                    </a:p>
                  </a:txBody>
                  <a:tcPr/>
                </a:tc>
                <a:extLst>
                  <a:ext uri="{0D108BD9-81ED-4DB2-BD59-A6C34878D82A}">
                    <a16:rowId xmlns:a16="http://schemas.microsoft.com/office/drawing/2014/main" val="1509477139"/>
                  </a:ext>
                </a:extLst>
              </a:tr>
              <a:tr h="3661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prstClr val="black"/>
                          </a:solidFill>
                          <a:latin typeface="+mn-lt"/>
                        </a:rPr>
                        <a:t>Palos Health</a:t>
                      </a:r>
                    </a:p>
                  </a:txBody>
                  <a:tcPr/>
                </a:tc>
                <a:extLst>
                  <a:ext uri="{0D108BD9-81ED-4DB2-BD59-A6C34878D82A}">
                    <a16:rowId xmlns:a16="http://schemas.microsoft.com/office/drawing/2014/main" val="2866819852"/>
                  </a:ext>
                </a:extLst>
              </a:tr>
              <a:tr h="3661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prstClr val="black"/>
                          </a:solidFill>
                          <a:latin typeface="+mn-lt"/>
                        </a:rPr>
                        <a:t>Riverside Medical Center</a:t>
                      </a:r>
                    </a:p>
                  </a:txBody>
                  <a:tcPr/>
                </a:tc>
                <a:extLst>
                  <a:ext uri="{0D108BD9-81ED-4DB2-BD59-A6C34878D82A}">
                    <a16:rowId xmlns:a16="http://schemas.microsoft.com/office/drawing/2014/main" val="1077418954"/>
                  </a:ext>
                </a:extLst>
              </a:tr>
              <a:tr h="3661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prstClr val="black"/>
                          </a:solidFill>
                          <a:latin typeface="+mn-lt"/>
                        </a:rPr>
                        <a:t>Saint Anthony Hospital</a:t>
                      </a:r>
                    </a:p>
                  </a:txBody>
                  <a:tcPr/>
                </a:tc>
                <a:extLst>
                  <a:ext uri="{0D108BD9-81ED-4DB2-BD59-A6C34878D82A}">
                    <a16:rowId xmlns:a16="http://schemas.microsoft.com/office/drawing/2014/main" val="3416840408"/>
                  </a:ext>
                </a:extLst>
              </a:tr>
              <a:tr h="3661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prstClr val="black"/>
                          </a:solidFill>
                          <a:latin typeface="+mn-lt"/>
                        </a:rPr>
                        <a:t>St Margaret's Hospital</a:t>
                      </a:r>
                    </a:p>
                  </a:txBody>
                  <a:tcPr/>
                </a:tc>
                <a:extLst>
                  <a:ext uri="{0D108BD9-81ED-4DB2-BD59-A6C34878D82A}">
                    <a16:rowId xmlns:a16="http://schemas.microsoft.com/office/drawing/2014/main" val="2155819173"/>
                  </a:ext>
                </a:extLst>
              </a:tr>
            </a:tbl>
          </a:graphicData>
        </a:graphic>
      </p:graphicFrame>
    </p:spTree>
    <p:extLst>
      <p:ext uri="{BB962C8B-B14F-4D97-AF65-F5344CB8AC3E}">
        <p14:creationId xmlns:p14="http://schemas.microsoft.com/office/powerpoint/2010/main" val="15569369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a:noFill/>
        </p:spPr>
        <p:txBody>
          <a:bodyPr/>
          <a:lstStyle/>
          <a:p>
            <a:pPr algn="l"/>
            <a:r>
              <a:rPr lang="en-US" sz="4000" b="1" dirty="0">
                <a:solidFill>
                  <a:srgbClr val="F58466"/>
                </a:solidFill>
                <a:latin typeface="Goudy Old Style" pitchFamily="18" charset="0"/>
              </a:rPr>
              <a:t>MNO-OB Next Steps</a:t>
            </a:r>
            <a:endParaRPr lang="en-US" sz="4000" dirty="0"/>
          </a:p>
        </p:txBody>
      </p:sp>
      <p:graphicFrame>
        <p:nvGraphicFramePr>
          <p:cNvPr id="6" name="Content Placeholder 5"/>
          <p:cNvGraphicFramePr>
            <a:graphicFrameLocks noGrp="1"/>
          </p:cNvGraphicFramePr>
          <p:nvPr>
            <p:ph sz="half" idx="1"/>
            <p:extLst/>
          </p:nvPr>
        </p:nvGraphicFramePr>
        <p:xfrm>
          <a:off x="457200" y="1219200"/>
          <a:ext cx="8229600" cy="5502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pPr>
              <a:defRPr/>
            </a:pPr>
            <a:fld id="{D38D5B7C-D638-410F-8F12-FDCC174C92BF}" type="slidenum">
              <a:rPr lang="en-US" altLang="en-US" smtClean="0"/>
              <a:pPr>
                <a:defRPr/>
              </a:pPr>
              <a:t>32</a:t>
            </a:fld>
            <a:endParaRPr lang="en-US" altLang="en-US"/>
          </a:p>
        </p:txBody>
      </p:sp>
    </p:spTree>
    <p:extLst>
      <p:ext uri="{BB962C8B-B14F-4D97-AF65-F5344CB8AC3E}">
        <p14:creationId xmlns:p14="http://schemas.microsoft.com/office/powerpoint/2010/main" val="41120853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7239000" cy="1143000"/>
          </a:xfrm>
          <a:noFill/>
        </p:spPr>
        <p:txBody>
          <a:bodyPr/>
          <a:lstStyle/>
          <a:p>
            <a:pPr algn="l"/>
            <a:r>
              <a:rPr lang="en-US" sz="3600" b="1" dirty="0">
                <a:solidFill>
                  <a:srgbClr val="F58466"/>
                </a:solidFill>
                <a:latin typeface="Goudy Old Style" pitchFamily="18" charset="0"/>
              </a:rPr>
              <a:t>MNO-OB Sustainability Webinars</a:t>
            </a:r>
          </a:p>
        </p:txBody>
      </p:sp>
      <p:graphicFrame>
        <p:nvGraphicFramePr>
          <p:cNvPr id="5" name="Content Placeholder 4"/>
          <p:cNvGraphicFramePr>
            <a:graphicFrameLocks noGrp="1"/>
          </p:cNvGraphicFramePr>
          <p:nvPr>
            <p:ph idx="1"/>
          </p:nvPr>
        </p:nvGraphicFramePr>
        <p:xfrm>
          <a:off x="0" y="1833598"/>
          <a:ext cx="9144000" cy="5096547"/>
        </p:xfrm>
        <a:graphic>
          <a:graphicData uri="http://schemas.openxmlformats.org/drawingml/2006/table">
            <a:tbl>
              <a:tblPr firstRow="1" bandRow="1">
                <a:tableStyleId>{5C22544A-7EE6-4342-B048-85BDC9FD1C3A}</a:tableStyleId>
              </a:tblPr>
              <a:tblGrid>
                <a:gridCol w="3365090">
                  <a:extLst>
                    <a:ext uri="{9D8B030D-6E8A-4147-A177-3AD203B41FA5}">
                      <a16:colId xmlns:a16="http://schemas.microsoft.com/office/drawing/2014/main" val="20000"/>
                    </a:ext>
                  </a:extLst>
                </a:gridCol>
                <a:gridCol w="5778910">
                  <a:extLst>
                    <a:ext uri="{9D8B030D-6E8A-4147-A177-3AD203B41FA5}">
                      <a16:colId xmlns:a16="http://schemas.microsoft.com/office/drawing/2014/main" val="20002"/>
                    </a:ext>
                  </a:extLst>
                </a:gridCol>
              </a:tblGrid>
              <a:tr h="435902">
                <a:tc>
                  <a:txBody>
                    <a:bodyPr/>
                    <a:lstStyle/>
                    <a:p>
                      <a:r>
                        <a:rPr lang="en-US" sz="2800" dirty="0"/>
                        <a:t>Date</a:t>
                      </a:r>
                    </a:p>
                  </a:txBody>
                  <a:tcPr/>
                </a:tc>
                <a:tc>
                  <a:txBody>
                    <a:bodyPr/>
                    <a:lstStyle/>
                    <a:p>
                      <a:r>
                        <a:rPr lang="en-US" sz="2800" dirty="0"/>
                        <a:t>Topic</a:t>
                      </a:r>
                    </a:p>
                  </a:txBody>
                  <a:tcPr/>
                </a:tc>
                <a:extLst>
                  <a:ext uri="{0D108BD9-81ED-4DB2-BD59-A6C34878D82A}">
                    <a16:rowId xmlns:a16="http://schemas.microsoft.com/office/drawing/2014/main" val="10000"/>
                  </a:ext>
                </a:extLst>
              </a:tr>
              <a:tr h="1153857">
                <a:tc>
                  <a:txBody>
                    <a:bodyPr/>
                    <a:lstStyle/>
                    <a:p>
                      <a:pPr algn="ctr"/>
                      <a:r>
                        <a:rPr lang="en-US" sz="2800" b="1" dirty="0"/>
                        <a:t>November 9</a:t>
                      </a:r>
                      <a:r>
                        <a:rPr lang="en-US" sz="2800" b="1" baseline="30000" dirty="0"/>
                        <a:t>th</a:t>
                      </a:r>
                      <a:r>
                        <a:rPr lang="en-US" sz="2800" b="1" dirty="0"/>
                        <a:t>,</a:t>
                      </a:r>
                      <a:r>
                        <a:rPr lang="en-US" sz="2800" b="1" baseline="0" dirty="0"/>
                        <a:t> </a:t>
                      </a:r>
                      <a:r>
                        <a:rPr lang="en-US" sz="2800" b="1" dirty="0"/>
                        <a:t> 2020</a:t>
                      </a:r>
                    </a:p>
                    <a:p>
                      <a:pPr algn="ctr"/>
                      <a:r>
                        <a:rPr lang="en-US" sz="2800" dirty="0"/>
                        <a:t>12:30-1:30pm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baseline="0" dirty="0">
                          <a:solidFill>
                            <a:srgbClr val="004990"/>
                          </a:solidFill>
                        </a:rPr>
                        <a:t>MNO-OB Initiative Sustainability Call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0" baseline="0" dirty="0">
                        <a:solidFill>
                          <a:srgbClr val="00499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0" baseline="0" dirty="0">
                        <a:solidFill>
                          <a:srgbClr val="004990"/>
                        </a:solidFill>
                      </a:endParaRPr>
                    </a:p>
                  </a:txBody>
                  <a:tcPr/>
                </a:tc>
                <a:extLst>
                  <a:ext uri="{0D108BD9-81ED-4DB2-BD59-A6C34878D82A}">
                    <a16:rowId xmlns:a16="http://schemas.microsoft.com/office/drawing/2014/main" val="2696647116"/>
                  </a:ext>
                </a:extLst>
              </a:tr>
              <a:tr h="10689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t>January 11</a:t>
                      </a:r>
                      <a:r>
                        <a:rPr lang="en-US" sz="2800" b="1" baseline="30000" dirty="0"/>
                        <a:t>th</a:t>
                      </a:r>
                      <a:r>
                        <a:rPr lang="en-US" sz="2800" b="1" baseline="0" dirty="0"/>
                        <a:t>,</a:t>
                      </a:r>
                      <a:r>
                        <a:rPr lang="en-US" sz="2800" b="1" dirty="0"/>
                        <a:t> 2021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t>12:30-1:30pm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baseline="0" dirty="0">
                          <a:solidFill>
                            <a:srgbClr val="004990"/>
                          </a:solidFill>
                        </a:rPr>
                        <a:t>MNO-OB Initiative Sustainability Call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0" baseline="0" dirty="0">
                        <a:solidFill>
                          <a:srgbClr val="004990"/>
                        </a:solidFill>
                      </a:endParaRPr>
                    </a:p>
                  </a:txBody>
                  <a:tcPr/>
                </a:tc>
                <a:extLst>
                  <a:ext uri="{0D108BD9-81ED-4DB2-BD59-A6C34878D82A}">
                    <a16:rowId xmlns:a16="http://schemas.microsoft.com/office/drawing/2014/main" val="3518518967"/>
                  </a:ext>
                </a:extLst>
              </a:tr>
              <a:tr h="1068929">
                <a:tc>
                  <a:txBody>
                    <a:bodyPr/>
                    <a:lstStyle/>
                    <a:p>
                      <a:pPr algn="ctr"/>
                      <a:r>
                        <a:rPr lang="en-US" sz="2800" b="1" dirty="0"/>
                        <a:t>March</a:t>
                      </a:r>
                      <a:r>
                        <a:rPr lang="en-US" sz="2800" b="1" baseline="0" dirty="0"/>
                        <a:t> 29</a:t>
                      </a:r>
                      <a:r>
                        <a:rPr lang="en-US" sz="2800" b="1" baseline="30000" dirty="0"/>
                        <a:t>th</a:t>
                      </a:r>
                      <a:r>
                        <a:rPr lang="en-US" sz="2800" b="1" baseline="0" dirty="0"/>
                        <a:t>, 2021</a:t>
                      </a:r>
                    </a:p>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t>12:30-1:30pm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baseline="0" dirty="0">
                          <a:solidFill>
                            <a:srgbClr val="004990"/>
                          </a:solidFill>
                        </a:rPr>
                        <a:t>MNO-OB Initiative Sustainability Call</a:t>
                      </a:r>
                    </a:p>
                  </a:txBody>
                  <a:tcPr/>
                </a:tc>
                <a:extLst>
                  <a:ext uri="{0D108BD9-81ED-4DB2-BD59-A6C34878D82A}">
                    <a16:rowId xmlns:a16="http://schemas.microsoft.com/office/drawing/2014/main" val="1729207476"/>
                  </a:ext>
                </a:extLst>
              </a:tr>
              <a:tr h="1068929">
                <a:tc>
                  <a:txBody>
                    <a:bodyPr/>
                    <a:lstStyle/>
                    <a:p>
                      <a:pPr algn="ctr"/>
                      <a:r>
                        <a:rPr lang="en-US" sz="2800" b="1" dirty="0"/>
                        <a:t>May</a:t>
                      </a:r>
                      <a:r>
                        <a:rPr lang="en-US" sz="2800" b="1" baseline="0" dirty="0"/>
                        <a:t> 26</a:t>
                      </a:r>
                      <a:r>
                        <a:rPr lang="en-US" sz="2800" b="1" baseline="30000" dirty="0"/>
                        <a:t>th</a:t>
                      </a:r>
                      <a:r>
                        <a:rPr lang="en-US" sz="2800" b="1" baseline="0" dirty="0"/>
                        <a:t>, 2021</a:t>
                      </a:r>
                    </a:p>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t>12:30-1:30pm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baseline="0" dirty="0">
                          <a:solidFill>
                            <a:srgbClr val="004990"/>
                          </a:solidFill>
                        </a:rPr>
                        <a:t>OB Virtual Face-to-Face Meeting</a:t>
                      </a:r>
                    </a:p>
                  </a:txBody>
                  <a:tcPr/>
                </a:tc>
                <a:extLst>
                  <a:ext uri="{0D108BD9-81ED-4DB2-BD59-A6C34878D82A}">
                    <a16:rowId xmlns:a16="http://schemas.microsoft.com/office/drawing/2014/main" val="4249605908"/>
                  </a:ext>
                </a:extLst>
              </a:tr>
            </a:tbl>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dirty="0">
              <a:ln>
                <a:noFill/>
              </a:ln>
              <a:solidFill>
                <a:srgbClr val="898989"/>
              </a:solidFill>
              <a:effectLst/>
              <a:uLnTx/>
              <a:uFillTx/>
              <a:latin typeface="Arial" pitchFamily="34" charset="0"/>
              <a:ea typeface="MS PGothic" pitchFamily="34" charset="-128"/>
              <a:cs typeface="+mn-cs"/>
            </a:endParaRPr>
          </a:p>
        </p:txBody>
      </p:sp>
      <p:sp>
        <p:nvSpPr>
          <p:cNvPr id="3" name="Rounded Rectangle 2"/>
          <p:cNvSpPr/>
          <p:nvPr/>
        </p:nvSpPr>
        <p:spPr>
          <a:xfrm>
            <a:off x="1752600" y="1098764"/>
            <a:ext cx="5181600" cy="538198"/>
          </a:xfrm>
          <a:prstGeom prst="roundRect">
            <a:avLst/>
          </a:prstGeom>
          <a:solidFill>
            <a:srgbClr val="0049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Supporting MNO-OB teams into 2021</a:t>
            </a:r>
            <a:r>
              <a:rPr kumimoji="0" lang="en-US" sz="2400" b="0" i="0" u="none" strike="noStrike" kern="1200" cap="none" spc="0" normalizeH="0" baseline="0" noProof="0" dirty="0">
                <a:ln>
                  <a:noFill/>
                </a:ln>
                <a:solidFill>
                  <a:srgbClr val="004990"/>
                </a:solidFill>
                <a:effectLst/>
                <a:uLnTx/>
                <a:uFillTx/>
                <a:latin typeface="Calibri"/>
                <a:ea typeface="+mn-ea"/>
                <a:cs typeface="+mn-cs"/>
              </a:rPr>
              <a:t>s</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9659444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1F78548-3F39-47E1-AAB1-0B8768C059F7}" type="slidenum">
              <a:rPr lang="en-US" altLang="en-US" smtClean="0"/>
              <a:pPr>
                <a:defRPr/>
              </a:pPr>
              <a:t>34</a:t>
            </a:fld>
            <a:endParaRPr lang="en-US" altLang="en-US"/>
          </a:p>
        </p:txBody>
      </p:sp>
      <p:sp>
        <p:nvSpPr>
          <p:cNvPr id="3" name="Title 1"/>
          <p:cNvSpPr txBox="1">
            <a:spLocks/>
          </p:cNvSpPr>
          <p:nvPr/>
        </p:nvSpPr>
        <p:spPr>
          <a:xfrm>
            <a:off x="244548" y="16479"/>
            <a:ext cx="6730409" cy="1143000"/>
          </a:xfrm>
          <a:prstGeom prst="rect">
            <a:avLst/>
          </a:prstGeom>
          <a:noFill/>
          <a:ln>
            <a:noFill/>
          </a:ln>
        </p:spPr>
        <p:txBody>
          <a:bodyPr/>
          <a:lst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4000" b="1" dirty="0">
                <a:solidFill>
                  <a:srgbClr val="F58466"/>
                </a:solidFill>
                <a:latin typeface="Goudy Old Style" pitchFamily="18" charset="0"/>
              </a:rPr>
              <a:t>MNO-OB ongoing </a:t>
            </a:r>
            <a:r>
              <a:rPr lang="en-US" sz="4000" b="1" dirty="0" smtClean="0">
                <a:solidFill>
                  <a:srgbClr val="F58466"/>
                </a:solidFill>
                <a:latin typeface="Goudy Old Style" pitchFamily="18" charset="0"/>
              </a:rPr>
              <a:t>support for every team to achieve sustainable success </a:t>
            </a:r>
            <a:endParaRPr lang="en-US" sz="4000" dirty="0"/>
          </a:p>
        </p:txBody>
      </p:sp>
      <p:sp>
        <p:nvSpPr>
          <p:cNvPr id="4" name="TextBox 3">
            <a:extLst>
              <a:ext uri="{FF2B5EF4-FFF2-40B4-BE49-F238E27FC236}">
                <a16:creationId xmlns:a16="http://schemas.microsoft.com/office/drawing/2014/main" id="{AA72BF2D-FB6D-AF49-BDA3-52A0D04F187C}"/>
              </a:ext>
            </a:extLst>
          </p:cNvPr>
          <p:cNvSpPr txBox="1"/>
          <p:nvPr/>
        </p:nvSpPr>
        <p:spPr>
          <a:xfrm>
            <a:off x="372139" y="1987944"/>
            <a:ext cx="6272213" cy="3600986"/>
          </a:xfrm>
          <a:prstGeom prst="rect">
            <a:avLst/>
          </a:prstGeom>
          <a:noFill/>
        </p:spPr>
        <p:txBody>
          <a:bodyPr wrap="square" rtlCol="0">
            <a:spAutoFit/>
          </a:bodyPr>
          <a:lstStyle/>
          <a:p>
            <a:pPr marL="457200" indent="-457200">
              <a:buFont typeface="Arial" panose="020B0604020202020204" pitchFamily="34" charset="0"/>
              <a:buChar char="•"/>
            </a:pPr>
            <a:r>
              <a:rPr lang="en-US" sz="2400" dirty="0"/>
              <a:t>Ongoing data compliance monitoring</a:t>
            </a:r>
          </a:p>
          <a:p>
            <a:r>
              <a:rPr lang="en-US" sz="2400" dirty="0"/>
              <a:t> </a:t>
            </a:r>
          </a:p>
          <a:p>
            <a:pPr marL="457200" indent="-457200">
              <a:buFont typeface="Arial" panose="020B0604020202020204" pitchFamily="34" charset="0"/>
              <a:buChar char="•"/>
            </a:pPr>
            <a:r>
              <a:rPr lang="en-US" sz="2400" dirty="0"/>
              <a:t>QI support to help teams cross the finish line</a:t>
            </a:r>
          </a:p>
          <a:p>
            <a:pPr marL="914400" lvl="1" indent="-457200">
              <a:buFont typeface="Courier New" panose="02070309020205020404" pitchFamily="49" charset="0"/>
              <a:buChar char="o"/>
            </a:pPr>
            <a:r>
              <a:rPr lang="en-US" sz="2000" dirty="0"/>
              <a:t>Grand Rounds</a:t>
            </a:r>
          </a:p>
          <a:p>
            <a:pPr marL="914400" lvl="1" indent="-457200">
              <a:buFont typeface="Courier New" panose="02070309020205020404" pitchFamily="49" charset="0"/>
              <a:buChar char="o"/>
            </a:pPr>
            <a:r>
              <a:rPr lang="en-US" sz="2000" dirty="0"/>
              <a:t>OB provider meeting</a:t>
            </a:r>
          </a:p>
          <a:p>
            <a:pPr marL="914400" lvl="1" indent="-457200">
              <a:buFont typeface="Courier New" panose="02070309020205020404" pitchFamily="49" charset="0"/>
              <a:buChar char="o"/>
            </a:pPr>
            <a:r>
              <a:rPr lang="en-US" sz="2000" dirty="0"/>
              <a:t>Hospital QI support calls </a:t>
            </a:r>
          </a:p>
          <a:p>
            <a:endParaRPr lang="en-US" sz="2400" dirty="0"/>
          </a:p>
          <a:p>
            <a:pPr marL="457200" indent="-457200">
              <a:buFont typeface="Arial" panose="020B0604020202020204" pitchFamily="34" charset="0"/>
              <a:buChar char="•"/>
            </a:pPr>
            <a:r>
              <a:rPr lang="en-US" sz="2400" dirty="0"/>
              <a:t>Regional perinatal network meetings, data monitoring and support </a:t>
            </a:r>
          </a:p>
        </p:txBody>
      </p:sp>
      <p:pic>
        <p:nvPicPr>
          <p:cNvPr id="6" name="Graphic 5" descr="Race Flag">
            <a:extLst>
              <a:ext uri="{FF2B5EF4-FFF2-40B4-BE49-F238E27FC236}">
                <a16:creationId xmlns:a16="http://schemas.microsoft.com/office/drawing/2014/main" id="{1C7B0B48-EA18-C147-9D2B-92FBCD8AE5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281737" y="2501875"/>
            <a:ext cx="2676525" cy="2676525"/>
          </a:xfrm>
          <a:prstGeom prst="rect">
            <a:avLst/>
          </a:prstGeom>
        </p:spPr>
      </p:pic>
    </p:spTree>
    <p:extLst>
      <p:ext uri="{BB962C8B-B14F-4D97-AF65-F5344CB8AC3E}">
        <p14:creationId xmlns:p14="http://schemas.microsoft.com/office/powerpoint/2010/main" val="7367057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693"/>
            <a:ext cx="6400798" cy="1162050"/>
          </a:xfrm>
        </p:spPr>
        <p:txBody>
          <a:bodyPr/>
          <a:lstStyle/>
          <a:p>
            <a:pPr algn="l"/>
            <a:r>
              <a:rPr lang="en-US" sz="3600" b="1" dirty="0">
                <a:solidFill>
                  <a:srgbClr val="F58466"/>
                </a:solidFill>
                <a:latin typeface="Goudy Old Style" pitchFamily="18" charset="0"/>
              </a:rPr>
              <a:t>U</a:t>
            </a:r>
            <a:r>
              <a:rPr lang="en-US" sz="3600" b="1" dirty="0" smtClean="0">
                <a:solidFill>
                  <a:srgbClr val="F58466"/>
                </a:solidFill>
                <a:latin typeface="Goudy Old Style" pitchFamily="18" charset="0"/>
              </a:rPr>
              <a:t>pcoming </a:t>
            </a:r>
            <a:r>
              <a:rPr lang="en-US" sz="3600" b="1" dirty="0">
                <a:solidFill>
                  <a:srgbClr val="F58466"/>
                </a:solidFill>
                <a:latin typeface="Goudy Old Style" pitchFamily="18" charset="0"/>
              </a:rPr>
              <a:t>B</a:t>
            </a:r>
            <a:r>
              <a:rPr lang="en-US" sz="3600" b="1" dirty="0" smtClean="0">
                <a:solidFill>
                  <a:srgbClr val="F58466"/>
                </a:solidFill>
                <a:latin typeface="Goudy Old Style" pitchFamily="18" charset="0"/>
              </a:rPr>
              <a:t>uprenorphine </a:t>
            </a:r>
            <a:r>
              <a:rPr lang="en-US" sz="3600" b="1" dirty="0">
                <a:solidFill>
                  <a:srgbClr val="F58466"/>
                </a:solidFill>
                <a:latin typeface="Goudy Old Style" pitchFamily="18" charset="0"/>
              </a:rPr>
              <a:t>W</a:t>
            </a:r>
            <a:r>
              <a:rPr lang="en-US" sz="3600" b="1" dirty="0" smtClean="0">
                <a:solidFill>
                  <a:srgbClr val="F58466"/>
                </a:solidFill>
                <a:latin typeface="Goudy Old Style" pitchFamily="18" charset="0"/>
              </a:rPr>
              <a:t>aiver </a:t>
            </a:r>
            <a:r>
              <a:rPr lang="en-US" sz="3600" b="1" dirty="0">
                <a:solidFill>
                  <a:srgbClr val="F58466"/>
                </a:solidFill>
                <a:latin typeface="Goudy Old Style" pitchFamily="18" charset="0"/>
              </a:rPr>
              <a:t>T</a:t>
            </a:r>
            <a:r>
              <a:rPr lang="en-US" sz="3600" b="1" dirty="0" smtClean="0">
                <a:solidFill>
                  <a:srgbClr val="F58466"/>
                </a:solidFill>
                <a:latin typeface="Goudy Old Style" pitchFamily="18" charset="0"/>
              </a:rPr>
              <a:t>raining Opportunities</a:t>
            </a:r>
            <a:endParaRPr lang="en-US" sz="3600" b="1" dirty="0">
              <a:solidFill>
                <a:srgbClr val="F58466"/>
              </a:solidFill>
              <a:latin typeface="Goudy Old Style" pitchFamily="18" charset="0"/>
            </a:endParaRPr>
          </a:p>
        </p:txBody>
      </p:sp>
      <p:pic>
        <p:nvPicPr>
          <p:cNvPr id="11" name="Content Placeholder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888058"/>
            <a:ext cx="7467600" cy="614947"/>
          </a:xfrm>
          <a:prstGeom prst="rect">
            <a:avLst/>
          </a:prstGeom>
        </p:spPr>
      </p:pic>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EE2229A-B942-495A-807D-33D35310454B}"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
        <p:nvSpPr>
          <p:cNvPr id="8" name="Content Placeholder 2"/>
          <p:cNvSpPr txBox="1">
            <a:spLocks/>
          </p:cNvSpPr>
          <p:nvPr/>
        </p:nvSpPr>
        <p:spPr bwMode="auto">
          <a:xfrm>
            <a:off x="457200" y="26670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7994B"/>
              </a:buClr>
            </a:pPr>
            <a:r>
              <a:rPr lang="en-US" sz="2400" dirty="0" smtClean="0"/>
              <a:t>There are </a:t>
            </a:r>
            <a:r>
              <a:rPr lang="en-US" sz="2400" b="1" dirty="0" smtClean="0"/>
              <a:t>several available remote national trainings</a:t>
            </a:r>
            <a:r>
              <a:rPr lang="en-US" sz="2400" dirty="0" smtClean="0"/>
              <a:t> for ASAM Treatment of OUD Blended Courses for OB providers available via this link: </a:t>
            </a:r>
            <a:r>
              <a:rPr lang="en-US" sz="2400" u="sng" dirty="0">
                <a:hlinkClick r:id="rId4"/>
              </a:rPr>
              <a:t>https://</a:t>
            </a:r>
            <a:r>
              <a:rPr lang="en-US" sz="2400" u="sng" dirty="0" smtClean="0">
                <a:hlinkClick r:id="rId4"/>
              </a:rPr>
              <a:t>www.asam.org/education/live-online-cme/waiver-qualifying-training/ob-gyn-focus</a:t>
            </a:r>
            <a:endParaRPr lang="en-US" sz="2400" u="sng" dirty="0" smtClean="0"/>
          </a:p>
          <a:p>
            <a:pPr>
              <a:buClr>
                <a:srgbClr val="F7994B"/>
              </a:buClr>
            </a:pPr>
            <a:endParaRPr lang="en-US" sz="500" u="sng" dirty="0"/>
          </a:p>
          <a:p>
            <a:pPr>
              <a:buClr>
                <a:srgbClr val="F7994B"/>
              </a:buClr>
            </a:pPr>
            <a:r>
              <a:rPr lang="en-US" sz="2400" u="sng" dirty="0" smtClean="0"/>
              <a:t>NEW</a:t>
            </a:r>
            <a:r>
              <a:rPr lang="en-US" sz="2400" u="sng" dirty="0"/>
              <a:t>: </a:t>
            </a:r>
            <a:r>
              <a:rPr lang="en-US" sz="2400" u="sng" dirty="0">
                <a:hlinkClick r:id="rId5"/>
              </a:rPr>
              <a:t>Moving Beyond the Barriers of Treating Opioid Use Disorder </a:t>
            </a:r>
            <a:r>
              <a:rPr lang="en-US" sz="2400" dirty="0"/>
              <a:t>provides a deeper dive into implementing office-based treatment for opioid use disorder. </a:t>
            </a:r>
            <a:endParaRPr lang="en-US" sz="2000" u="sng" dirty="0"/>
          </a:p>
          <a:p>
            <a:pPr>
              <a:buClr>
                <a:srgbClr val="F7994B"/>
              </a:buClr>
            </a:pPr>
            <a:endParaRPr lang="en-US" sz="2000" dirty="0"/>
          </a:p>
          <a:p>
            <a:pPr>
              <a:buClr>
                <a:srgbClr val="F7994B"/>
              </a:buClr>
            </a:pPr>
            <a:endParaRPr lang="en-US" sz="2000" dirty="0" smtClean="0"/>
          </a:p>
          <a:p>
            <a:pPr marL="0" indent="0">
              <a:buFont typeface="Arial" pitchFamily="34" charset="0"/>
              <a:buNone/>
            </a:pPr>
            <a:endParaRPr lang="en-US" sz="2000" dirty="0"/>
          </a:p>
        </p:txBody>
      </p:sp>
    </p:spTree>
    <p:extLst>
      <p:ext uri="{BB962C8B-B14F-4D97-AF65-F5344CB8AC3E}">
        <p14:creationId xmlns:p14="http://schemas.microsoft.com/office/powerpoint/2010/main" val="2233286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648200"/>
            <a:ext cx="7772400" cy="1362075"/>
          </a:xfrm>
        </p:spPr>
        <p:txBody>
          <a:bodyPr/>
          <a:lstStyle/>
          <a:p>
            <a:r>
              <a:rPr lang="en-US" dirty="0" smtClean="0">
                <a:solidFill>
                  <a:srgbClr val="F58466"/>
                </a:solidFill>
                <a:latin typeface="Goudy Old Style"/>
                <a:ea typeface="MS PGothic"/>
              </a:rPr>
              <a:t>Hemorrhage and HTN continuing Education </a:t>
            </a:r>
            <a:endParaRPr lang="en-US" dirty="0">
              <a:solidFill>
                <a:srgbClr val="F58466"/>
              </a:solidFill>
              <a:latin typeface="Goudy Old Style"/>
              <a:ea typeface="MS PGothic"/>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4AF8077-2CE4-4A8C-806A-F9B27078C00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dirty="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31485073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128" y="457200"/>
            <a:ext cx="8229600" cy="1143000"/>
          </a:xfrm>
          <a:noFill/>
        </p:spPr>
        <p:txBody>
          <a:bodyPr/>
          <a:lstStyle/>
          <a:p>
            <a:pPr algn="l"/>
            <a:r>
              <a:rPr kumimoji="1" lang="en-US" sz="4000" b="1" dirty="0">
                <a:solidFill>
                  <a:srgbClr val="F58466"/>
                </a:solidFill>
                <a:latin typeface="Goudy Old Style"/>
                <a:cs typeface="Goudy Old Style"/>
              </a:rPr>
              <a:t>Maternal Hypertension &amp; </a:t>
            </a:r>
            <a:br>
              <a:rPr kumimoji="1" lang="en-US" sz="4000" b="1" dirty="0">
                <a:solidFill>
                  <a:srgbClr val="F58466"/>
                </a:solidFill>
                <a:latin typeface="Goudy Old Style"/>
                <a:cs typeface="Goudy Old Style"/>
              </a:rPr>
            </a:br>
            <a:r>
              <a:rPr kumimoji="1" lang="en-US" sz="4000" b="1" dirty="0">
                <a:solidFill>
                  <a:srgbClr val="F58466"/>
                </a:solidFill>
                <a:latin typeface="Goudy Old Style"/>
                <a:cs typeface="Goudy Old Style"/>
              </a:rPr>
              <a:t>OB Hemorrhage Continuing </a:t>
            </a:r>
            <a:br>
              <a:rPr kumimoji="1" lang="en-US" sz="4000" b="1" dirty="0">
                <a:solidFill>
                  <a:srgbClr val="F58466"/>
                </a:solidFill>
                <a:latin typeface="Goudy Old Style"/>
                <a:cs typeface="Goudy Old Style"/>
              </a:rPr>
            </a:br>
            <a:r>
              <a:rPr kumimoji="1" lang="en-US" sz="4000" b="1" dirty="0" smtClean="0">
                <a:solidFill>
                  <a:srgbClr val="F58466"/>
                </a:solidFill>
                <a:latin typeface="Goudy Old Style"/>
                <a:cs typeface="Goudy Old Style"/>
              </a:rPr>
              <a:t>Education</a:t>
            </a:r>
            <a:endParaRPr kumimoji="1" lang="en-US" sz="4000" b="1" dirty="0">
              <a:solidFill>
                <a:srgbClr val="F58466"/>
              </a:solidFill>
              <a:latin typeface="Goudy Old Style"/>
              <a:cs typeface="Goudy Old Style"/>
            </a:endParaRPr>
          </a:p>
        </p:txBody>
      </p:sp>
      <p:sp>
        <p:nvSpPr>
          <p:cNvPr id="3" name="Content Placeholder 2"/>
          <p:cNvSpPr>
            <a:spLocks noGrp="1"/>
          </p:cNvSpPr>
          <p:nvPr>
            <p:ph idx="1"/>
          </p:nvPr>
        </p:nvSpPr>
        <p:spPr>
          <a:xfrm>
            <a:off x="234128" y="2025963"/>
            <a:ext cx="8488680" cy="4695519"/>
          </a:xfrm>
        </p:spPr>
        <p:txBody>
          <a:bodyPr/>
          <a:lstStyle/>
          <a:p>
            <a:r>
              <a:rPr lang="en-US" sz="2400" dirty="0"/>
              <a:t>To reduce maternal morbidity and mortality and build on current quality improvement efforts, </a:t>
            </a:r>
            <a:r>
              <a:rPr lang="en-US" sz="2400" b="1" dirty="0"/>
              <a:t>I PROMOTE-IL and ILPQC</a:t>
            </a:r>
            <a:r>
              <a:rPr lang="en-US" sz="2400" dirty="0"/>
              <a:t> support hospital efforts to provide ongoing education for managing obstetric hemorrhage and maternal hypertension, as specified in </a:t>
            </a:r>
            <a:r>
              <a:rPr lang="en-US" sz="2400" u="sng" dirty="0">
                <a:hlinkClick r:id="rId3"/>
              </a:rPr>
              <a:t>Public Act 101 0390</a:t>
            </a:r>
            <a:r>
              <a:rPr lang="en-US" sz="2400" dirty="0"/>
              <a:t>. </a:t>
            </a:r>
          </a:p>
          <a:p>
            <a:endParaRPr lang="en-US" sz="2400" dirty="0"/>
          </a:p>
          <a:p>
            <a:r>
              <a:rPr lang="en-US" sz="2400" dirty="0"/>
              <a:t>There are several ways for birthing facilities to fulfill this annual training requirement, including e-modules, simulations, or drills from AIM, ACOG and other leading national groups available on the </a:t>
            </a:r>
            <a:r>
              <a:rPr lang="en-US" sz="2400" u="sng" dirty="0">
                <a:hlinkClick r:id="rId4"/>
              </a:rPr>
              <a:t>ilpqc.org</a:t>
            </a:r>
            <a:r>
              <a:rPr lang="en-US" sz="2400" dirty="0"/>
              <a:t> website.</a:t>
            </a:r>
          </a:p>
          <a:p>
            <a:endParaRPr lang="en-US" sz="2000"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4AF8077-2CE4-4A8C-806A-F9B27078C00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dirty="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5308444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 y="46870"/>
            <a:ext cx="8229600" cy="1143000"/>
          </a:xfrm>
        </p:spPr>
        <p:txBody>
          <a:bodyPr/>
          <a:lstStyle/>
          <a:p>
            <a:pPr algn="l"/>
            <a:r>
              <a:rPr kumimoji="1" lang="en-US" b="1" dirty="0">
                <a:solidFill>
                  <a:srgbClr val="F58466"/>
                </a:solidFill>
                <a:latin typeface="Goudy Old Style"/>
                <a:cs typeface="Goudy Old Style"/>
              </a:rPr>
              <a:t>Preview of Survey Form</a:t>
            </a:r>
            <a:endParaRPr lang="en-US" dirty="0"/>
          </a:p>
        </p:txBody>
      </p:sp>
      <p:pic>
        <p:nvPicPr>
          <p:cNvPr id="5" name="Content Placeholder 4"/>
          <p:cNvPicPr>
            <a:picLocks noGrp="1" noChangeAspect="1"/>
          </p:cNvPicPr>
          <p:nvPr>
            <p:ph idx="1"/>
          </p:nvPr>
        </p:nvPicPr>
        <p:blipFill>
          <a:blip r:embed="rId3"/>
          <a:stretch>
            <a:fillRect/>
          </a:stretch>
        </p:blipFill>
        <p:spPr>
          <a:xfrm>
            <a:off x="428079" y="1192013"/>
            <a:ext cx="3886200" cy="53490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38</a:t>
            </a:fld>
            <a:endParaRPr lang="en-US" altLang="en-US"/>
          </a:p>
        </p:txBody>
      </p:sp>
      <p:pic>
        <p:nvPicPr>
          <p:cNvPr id="6" name="Picture 5"/>
          <p:cNvPicPr>
            <a:picLocks noChangeAspect="1"/>
          </p:cNvPicPr>
          <p:nvPr/>
        </p:nvPicPr>
        <p:blipFill>
          <a:blip r:embed="rId4"/>
          <a:stretch>
            <a:fillRect/>
          </a:stretch>
        </p:blipFill>
        <p:spPr>
          <a:xfrm>
            <a:off x="4492806" y="1189870"/>
            <a:ext cx="4041594" cy="53316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617471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7480"/>
            <a:ext cx="8229600" cy="1482109"/>
          </a:xfrm>
          <a:noFill/>
        </p:spPr>
        <p:txBody>
          <a:bodyPr/>
          <a:lstStyle/>
          <a:p>
            <a:pPr algn="l"/>
            <a:r>
              <a:rPr kumimoji="1" lang="en-US" sz="4000" b="1" dirty="0">
                <a:solidFill>
                  <a:srgbClr val="F58466"/>
                </a:solidFill>
                <a:latin typeface="Goudy Old Style"/>
                <a:cs typeface="Goudy Old Style"/>
              </a:rPr>
              <a:t>Hypertension and </a:t>
            </a:r>
            <a:r>
              <a:rPr kumimoji="1" lang="en-US" sz="4000" b="1" dirty="0" smtClean="0">
                <a:solidFill>
                  <a:srgbClr val="F58466"/>
                </a:solidFill>
                <a:latin typeface="Goudy Old Style"/>
                <a:cs typeface="Goudy Old Style"/>
              </a:rPr>
              <a:t/>
            </a:r>
            <a:br>
              <a:rPr kumimoji="1" lang="en-US" sz="4000" b="1" dirty="0" smtClean="0">
                <a:solidFill>
                  <a:srgbClr val="F58466"/>
                </a:solidFill>
                <a:latin typeface="Goudy Old Style"/>
                <a:cs typeface="Goudy Old Style"/>
              </a:rPr>
            </a:br>
            <a:r>
              <a:rPr kumimoji="1" lang="en-US" sz="4000" b="1" dirty="0" smtClean="0">
                <a:solidFill>
                  <a:srgbClr val="F58466"/>
                </a:solidFill>
                <a:latin typeface="Goudy Old Style"/>
                <a:cs typeface="Goudy Old Style"/>
              </a:rPr>
              <a:t>Hemorrhage </a:t>
            </a:r>
            <a:r>
              <a:rPr kumimoji="1" lang="en-US" sz="4000" b="1" dirty="0">
                <a:solidFill>
                  <a:srgbClr val="F58466"/>
                </a:solidFill>
                <a:latin typeface="Goudy Old Style"/>
                <a:cs typeface="Goudy Old Style"/>
              </a:rPr>
              <a:t>Reporting</a:t>
            </a:r>
            <a:br>
              <a:rPr kumimoji="1" lang="en-US" sz="4000" b="1" dirty="0">
                <a:solidFill>
                  <a:srgbClr val="F58466"/>
                </a:solidFill>
                <a:latin typeface="Goudy Old Style"/>
                <a:cs typeface="Goudy Old Style"/>
              </a:rPr>
            </a:br>
            <a:endParaRPr kumimoji="1" lang="en-US" sz="4000" b="1" dirty="0">
              <a:solidFill>
                <a:srgbClr val="F58466"/>
              </a:solidFill>
              <a:latin typeface="Goudy Old Style"/>
              <a:cs typeface="Goudy Old Style"/>
            </a:endParaRPr>
          </a:p>
        </p:txBody>
      </p:sp>
      <p:sp>
        <p:nvSpPr>
          <p:cNvPr id="3" name="Content Placeholder 2"/>
          <p:cNvSpPr>
            <a:spLocks noGrp="1"/>
          </p:cNvSpPr>
          <p:nvPr>
            <p:ph idx="1"/>
          </p:nvPr>
        </p:nvSpPr>
        <p:spPr>
          <a:xfrm>
            <a:off x="213360" y="2025978"/>
            <a:ext cx="8717280" cy="4695519"/>
          </a:xfrm>
        </p:spPr>
        <p:txBody>
          <a:bodyPr/>
          <a:lstStyle/>
          <a:p>
            <a:r>
              <a:rPr lang="en-US" sz="2400" dirty="0"/>
              <a:t>Please complete this </a:t>
            </a:r>
            <a:r>
              <a:rPr lang="en-US" sz="2400" u="sng" dirty="0">
                <a:hlinkClick r:id="rId3"/>
              </a:rPr>
              <a:t>form</a:t>
            </a:r>
            <a:r>
              <a:rPr lang="en-US" sz="2400" dirty="0"/>
              <a:t> annually for your hospital to report training occurring in the calendar year by </a:t>
            </a:r>
            <a:r>
              <a:rPr lang="en-US" sz="2400" b="1" dirty="0">
                <a:solidFill>
                  <a:srgbClr val="FF0000"/>
                </a:solidFill>
              </a:rPr>
              <a:t>December 31st </a:t>
            </a:r>
            <a:r>
              <a:rPr lang="en-US" sz="2400" dirty="0"/>
              <a:t>and annually thereafter. </a:t>
            </a:r>
          </a:p>
          <a:p>
            <a:pPr marL="0" indent="0">
              <a:buNone/>
            </a:pPr>
            <a:endParaRPr lang="en-US" sz="2400" dirty="0"/>
          </a:p>
          <a:p>
            <a:r>
              <a:rPr lang="en-US" sz="2400" dirty="0"/>
              <a:t>Hospitals should report the number of hospital staff and providers with admitting privileges who have met the obstetric hemorrhage and maternal hypertension training requirements.</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4AF8077-2CE4-4A8C-806A-F9B27078C00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dirty="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879938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51" y="74606"/>
            <a:ext cx="8229600" cy="1143000"/>
          </a:xfrm>
        </p:spPr>
        <p:txBody>
          <a:bodyPr/>
          <a:lstStyle/>
          <a:p>
            <a:pPr algn="l"/>
            <a:r>
              <a:rPr lang="en-US" sz="4000" b="1" dirty="0" smtClean="0">
                <a:solidFill>
                  <a:srgbClr val="F58466"/>
                </a:solidFill>
                <a:latin typeface="Goudy Old Style" pitchFamily="18" charset="0"/>
              </a:rPr>
              <a:t>Post Conference Information </a:t>
            </a:r>
            <a:endParaRPr lang="en-US" sz="4000" b="1" dirty="0">
              <a:solidFill>
                <a:srgbClr val="F58466"/>
              </a:solidFill>
              <a:latin typeface="Goudy Old Style" pitchFamily="18" charset="0"/>
            </a:endParaRPr>
          </a:p>
        </p:txBody>
      </p:sp>
      <p:sp>
        <p:nvSpPr>
          <p:cNvPr id="3" name="Content Placeholder 2"/>
          <p:cNvSpPr>
            <a:spLocks noGrp="1"/>
          </p:cNvSpPr>
          <p:nvPr>
            <p:ph idx="1"/>
          </p:nvPr>
        </p:nvSpPr>
        <p:spPr>
          <a:xfrm>
            <a:off x="228600" y="1066800"/>
            <a:ext cx="7467600" cy="4525963"/>
          </a:xfrm>
        </p:spPr>
        <p:txBody>
          <a:bodyPr/>
          <a:lstStyle/>
          <a:p>
            <a:r>
              <a:rPr lang="en-US" sz="2500" dirty="0" smtClean="0"/>
              <a:t>ILPQC have recordings from the 8</a:t>
            </a:r>
            <a:r>
              <a:rPr lang="en-US" sz="2500" baseline="30000" dirty="0" smtClean="0"/>
              <a:t>th</a:t>
            </a:r>
            <a:r>
              <a:rPr lang="en-US" sz="2500" dirty="0" smtClean="0"/>
              <a:t> annual conference available</a:t>
            </a:r>
          </a:p>
          <a:p>
            <a:pPr lvl="1"/>
            <a:r>
              <a:rPr lang="en-US" sz="2500" dirty="0" smtClean="0"/>
              <a:t>Linked </a:t>
            </a:r>
            <a:r>
              <a:rPr lang="en-US" sz="2500" dirty="0"/>
              <a:t>here: </a:t>
            </a:r>
            <a:r>
              <a:rPr lang="en-US" sz="2500" dirty="0">
                <a:hlinkClick r:id="rId2"/>
              </a:rPr>
              <a:t>https://</a:t>
            </a:r>
            <a:r>
              <a:rPr lang="en-US" sz="2500" dirty="0" smtClean="0">
                <a:hlinkClick r:id="rId2"/>
              </a:rPr>
              <a:t>ilpqc.org/2020annualconference/</a:t>
            </a:r>
            <a:endParaRPr lang="en-US" sz="2500" dirty="0" smtClean="0"/>
          </a:p>
          <a:p>
            <a:endParaRPr lang="en-US" sz="1400" dirty="0" smtClean="0"/>
          </a:p>
          <a:p>
            <a:r>
              <a:rPr lang="en-US" sz="2500" dirty="0" smtClean="0"/>
              <a:t>Please complete evaluation to receive CMEs credit, if you attended the conference and still interested </a:t>
            </a:r>
          </a:p>
          <a:p>
            <a:pPr lvl="1"/>
            <a:r>
              <a:rPr lang="en-US" sz="2500" dirty="0"/>
              <a:t>Linked Here</a:t>
            </a:r>
            <a:r>
              <a:rPr lang="en-US" sz="2500" dirty="0" smtClean="0"/>
              <a:t>: </a:t>
            </a:r>
            <a:r>
              <a:rPr lang="en-US" sz="2500" dirty="0">
                <a:hlinkClick r:id="rId3"/>
              </a:rPr>
              <a:t>www.cme.northwestern.edu</a:t>
            </a:r>
            <a:endParaRPr lang="en-US" sz="2500" dirty="0"/>
          </a:p>
          <a:p>
            <a:endParaRPr lang="en-US" sz="1600" dirty="0" smtClean="0"/>
          </a:p>
          <a:p>
            <a:r>
              <a:rPr lang="en-US" sz="2500" dirty="0"/>
              <a:t>Poster are still available on the conference webpage as well  </a:t>
            </a:r>
          </a:p>
          <a:p>
            <a:pPr lvl="1"/>
            <a:r>
              <a:rPr lang="en-US" sz="2500" dirty="0"/>
              <a:t>Linked here: </a:t>
            </a:r>
            <a:r>
              <a:rPr lang="en-US" sz="2500" dirty="0">
                <a:hlinkClick r:id="rId2"/>
              </a:rPr>
              <a:t>https://ilpqc.org/2020annualconference</a:t>
            </a:r>
            <a:r>
              <a:rPr lang="en-US" sz="2500" dirty="0" smtClean="0">
                <a:hlinkClick r:id="rId2"/>
              </a:rPr>
              <a:t>/</a:t>
            </a:r>
            <a:r>
              <a:rPr lang="en-US" sz="2500" dirty="0" smtClean="0"/>
              <a:t>  </a:t>
            </a:r>
            <a:endParaRPr lang="en-US" sz="2500" dirty="0"/>
          </a:p>
          <a:p>
            <a:endParaRPr lang="en-US" sz="2600" dirty="0"/>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4</a:t>
            </a:fld>
            <a:endParaRPr lang="en-US" altLang="en-US"/>
          </a:p>
        </p:txBody>
      </p:sp>
      <p:sp>
        <p:nvSpPr>
          <p:cNvPr id="5" name="Explosion 2 4"/>
          <p:cNvSpPr/>
          <p:nvPr/>
        </p:nvSpPr>
        <p:spPr>
          <a:xfrm rot="2595237">
            <a:off x="6724961" y="1261768"/>
            <a:ext cx="2328975" cy="2195094"/>
          </a:xfrm>
          <a:prstGeom prst="irregularSeal2">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629400" y="1671191"/>
            <a:ext cx="2286000" cy="1077218"/>
          </a:xfrm>
          <a:prstGeom prst="rect">
            <a:avLst/>
          </a:prstGeom>
          <a:noFill/>
        </p:spPr>
        <p:txBody>
          <a:bodyPr wrap="square" rtlCol="0">
            <a:spAutoFit/>
          </a:bodyPr>
          <a:lstStyle/>
          <a:p>
            <a:pPr algn="ctr"/>
            <a:r>
              <a:rPr lang="en-US" sz="3200" dirty="0" smtClean="0">
                <a:ln w="0"/>
                <a:solidFill>
                  <a:schemeClr val="accent1"/>
                </a:solidFill>
                <a:effectLst>
                  <a:outerShdw blurRad="38100" dist="25400" dir="5400000" algn="ctr" rotWithShape="0">
                    <a:srgbClr val="6E747A">
                      <a:alpha val="43000"/>
                    </a:srgbClr>
                  </a:outerShdw>
                </a:effectLst>
                <a:latin typeface="+mn-lt"/>
              </a:rPr>
              <a:t>Now Available! </a:t>
            </a:r>
            <a:endParaRPr lang="en-US" sz="3200" dirty="0">
              <a:ln w="0"/>
              <a:solidFill>
                <a:schemeClr val="accent1"/>
              </a:solidFill>
              <a:effectLst>
                <a:outerShdw blurRad="38100" dist="25400" dir="5400000" algn="ctr" rotWithShape="0">
                  <a:srgbClr val="6E747A">
                    <a:alpha val="43000"/>
                  </a:srgbClr>
                </a:outerShdw>
              </a:effectLst>
              <a:latin typeface="+mn-lt"/>
            </a:endParaRPr>
          </a:p>
        </p:txBody>
      </p:sp>
    </p:spTree>
    <p:extLst>
      <p:ext uri="{BB962C8B-B14F-4D97-AF65-F5344CB8AC3E}">
        <p14:creationId xmlns:p14="http://schemas.microsoft.com/office/powerpoint/2010/main" val="24059539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F284A2C-97DD-0041-9C10-C80DD52D06B8}"/>
              </a:ext>
            </a:extLst>
          </p:cNvPr>
          <p:cNvSpPr>
            <a:spLocks noGrp="1"/>
          </p:cNvSpPr>
          <p:nvPr>
            <p:ph idx="1"/>
          </p:nvPr>
        </p:nvSpPr>
        <p:spPr>
          <a:xfrm>
            <a:off x="457200" y="1813691"/>
            <a:ext cx="8229600" cy="4525963"/>
          </a:xfrm>
        </p:spPr>
        <p:txBody>
          <a:bodyPr/>
          <a:lstStyle/>
          <a:p>
            <a:pPr marL="285750" indent="-285750"/>
            <a:r>
              <a:rPr lang="en-US" sz="2800" dirty="0"/>
              <a:t>Call for team leads (nurse and/or provider champions) to support QI leadership development </a:t>
            </a:r>
          </a:p>
          <a:p>
            <a:pPr lvl="1">
              <a:buFont typeface="Courier New" panose="02070309020205020404" pitchFamily="49" charset="0"/>
              <a:buChar char="o"/>
            </a:pPr>
            <a:r>
              <a:rPr lang="en-US" sz="2400" dirty="0"/>
              <a:t>Discussion of strategies to engage clinical teams </a:t>
            </a:r>
          </a:p>
          <a:p>
            <a:pPr lvl="1">
              <a:buFont typeface="Courier New" panose="02070309020205020404" pitchFamily="49" charset="0"/>
              <a:buChar char="o"/>
            </a:pPr>
            <a:r>
              <a:rPr lang="en-US" sz="2400" dirty="0"/>
              <a:t>How to lead successful QI team meetings</a:t>
            </a:r>
          </a:p>
          <a:p>
            <a:pPr lvl="1">
              <a:buFont typeface="Courier New" panose="02070309020205020404" pitchFamily="49" charset="0"/>
              <a:buChar char="o"/>
            </a:pPr>
            <a:r>
              <a:rPr lang="en-US" sz="2400" dirty="0"/>
              <a:t>Optimizing use of monthly data to drive QI</a:t>
            </a:r>
          </a:p>
          <a:p>
            <a:pPr lvl="1">
              <a:buFont typeface="Courier New" panose="02070309020205020404" pitchFamily="49" charset="0"/>
              <a:buChar char="o"/>
            </a:pPr>
            <a:r>
              <a:rPr lang="en-US" sz="2400" dirty="0"/>
              <a:t>Networking opportunity with other team leads</a:t>
            </a:r>
          </a:p>
          <a:p>
            <a:pPr marL="457200" lvl="1" indent="0">
              <a:buNone/>
            </a:pPr>
            <a:endParaRPr lang="en-US" sz="1800" dirty="0"/>
          </a:p>
        </p:txBody>
      </p:sp>
      <p:sp>
        <p:nvSpPr>
          <p:cNvPr id="2" name="Slide Number Placeholder 1">
            <a:extLst>
              <a:ext uri="{FF2B5EF4-FFF2-40B4-BE49-F238E27FC236}">
                <a16:creationId xmlns:a16="http://schemas.microsoft.com/office/drawing/2014/main" id="{89A703AF-C105-764B-BADF-28B17F7043E2}"/>
              </a:ext>
            </a:extLst>
          </p:cNvPr>
          <p:cNvSpPr>
            <a:spLocks noGrp="1"/>
          </p:cNvSpPr>
          <p:nvPr>
            <p:ph type="sldNum" sz="quarter" idx="4294967295"/>
          </p:nvPr>
        </p:nvSpPr>
        <p:spPr/>
        <p:txBody>
          <a:bodyPr/>
          <a:lstStyle/>
          <a:p>
            <a:pPr>
              <a:defRPr/>
            </a:pPr>
            <a:endParaRPr lang="en-US" altLang="en-US" dirty="0"/>
          </a:p>
        </p:txBody>
      </p:sp>
      <p:sp>
        <p:nvSpPr>
          <p:cNvPr id="4" name="TextBox 3">
            <a:extLst>
              <a:ext uri="{FF2B5EF4-FFF2-40B4-BE49-F238E27FC236}">
                <a16:creationId xmlns:a16="http://schemas.microsoft.com/office/drawing/2014/main" id="{D5681E5F-C96A-3845-A558-A36CC2B2BA7C}"/>
              </a:ext>
            </a:extLst>
          </p:cNvPr>
          <p:cNvSpPr txBox="1"/>
          <p:nvPr/>
        </p:nvSpPr>
        <p:spPr>
          <a:xfrm>
            <a:off x="256479" y="278781"/>
            <a:ext cx="6096862" cy="1323439"/>
          </a:xfrm>
          <a:prstGeom prst="rect">
            <a:avLst/>
          </a:prstGeom>
          <a:noFill/>
        </p:spPr>
        <p:txBody>
          <a:bodyPr wrap="none" rtlCol="0">
            <a:spAutoFit/>
          </a:bodyPr>
          <a:lstStyle/>
          <a:p>
            <a:r>
              <a:rPr lang="en-US" sz="4000" b="1" dirty="0">
                <a:solidFill>
                  <a:srgbClr val="F58C70"/>
                </a:solidFill>
                <a:latin typeface="Goudy Old Style" panose="02020502050305020303" pitchFamily="18" charset="77"/>
              </a:rPr>
              <a:t>QI Leadership Development</a:t>
            </a:r>
          </a:p>
          <a:p>
            <a:r>
              <a:rPr lang="en-US" sz="4000" b="1" dirty="0">
                <a:solidFill>
                  <a:srgbClr val="F58C70"/>
                </a:solidFill>
                <a:latin typeface="Goudy Old Style" panose="02020502050305020303" pitchFamily="18" charset="77"/>
              </a:rPr>
              <a:t> Opportunity </a:t>
            </a:r>
          </a:p>
        </p:txBody>
      </p:sp>
      <p:sp>
        <p:nvSpPr>
          <p:cNvPr id="8" name="Rounded Rectangle 7">
            <a:extLst>
              <a:ext uri="{FF2B5EF4-FFF2-40B4-BE49-F238E27FC236}">
                <a16:creationId xmlns:a16="http://schemas.microsoft.com/office/drawing/2014/main" id="{6DE65EBF-5862-C145-A8D0-889FC1F52AEC}"/>
              </a:ext>
            </a:extLst>
          </p:cNvPr>
          <p:cNvSpPr/>
          <p:nvPr/>
        </p:nvSpPr>
        <p:spPr>
          <a:xfrm>
            <a:off x="593759" y="4773446"/>
            <a:ext cx="8093041" cy="19480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QI Leader Support Call: </a:t>
            </a:r>
          </a:p>
          <a:p>
            <a:pPr algn="ctr"/>
            <a:r>
              <a:rPr lang="en-US" sz="2800" b="1" dirty="0"/>
              <a:t>Friday, 11/13 12-1</a:t>
            </a:r>
          </a:p>
          <a:p>
            <a:pPr algn="ctr"/>
            <a:endParaRPr lang="en-US" sz="1050" dirty="0"/>
          </a:p>
          <a:p>
            <a:pPr algn="ctr"/>
            <a:r>
              <a:rPr lang="en-US" sz="2800" dirty="0"/>
              <a:t>Look for email with Zoom link and registration</a:t>
            </a:r>
          </a:p>
        </p:txBody>
      </p:sp>
    </p:spTree>
    <p:extLst>
      <p:ext uri="{BB962C8B-B14F-4D97-AF65-F5344CB8AC3E}">
        <p14:creationId xmlns:p14="http://schemas.microsoft.com/office/powerpoint/2010/main" val="3362091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B50E21-605F-0246-B6C5-A9F83722295A}"/>
              </a:ext>
            </a:extLst>
          </p:cNvPr>
          <p:cNvSpPr>
            <a:spLocks noGrp="1"/>
          </p:cNvSpPr>
          <p:nvPr>
            <p:ph type="sldNum" sz="quarter" idx="429496729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898989"/>
              </a:solidFill>
              <a:effectLst/>
              <a:uLnTx/>
              <a:uFillTx/>
              <a:latin typeface="Arial" pitchFamily="34" charset="0"/>
              <a:ea typeface="MS PGothic" pitchFamily="34" charset="-128"/>
              <a:cs typeface="+mn-cs"/>
            </a:endParaRPr>
          </a:p>
        </p:txBody>
      </p:sp>
      <p:sp>
        <p:nvSpPr>
          <p:cNvPr id="5" name="Title 1">
            <a:extLst>
              <a:ext uri="{FF2B5EF4-FFF2-40B4-BE49-F238E27FC236}">
                <a16:creationId xmlns:a16="http://schemas.microsoft.com/office/drawing/2014/main" id="{CC52DC00-830F-3849-8D77-3EF7DC541D0B}"/>
              </a:ext>
            </a:extLst>
          </p:cNvPr>
          <p:cNvSpPr>
            <a:spLocks noGrp="1"/>
          </p:cNvSpPr>
          <p:nvPr>
            <p:ph type="title"/>
          </p:nvPr>
        </p:nvSpPr>
        <p:spPr>
          <a:xfrm>
            <a:off x="304800" y="76200"/>
            <a:ext cx="7541894" cy="1243964"/>
          </a:xfrm>
          <a:noFill/>
        </p:spPr>
        <p:txBody>
          <a:bodyPr>
            <a:normAutofit/>
          </a:bodyPr>
          <a:lstStyle/>
          <a:p>
            <a:pPr algn="l"/>
            <a:r>
              <a:rPr lang="en-US" sz="4000" b="1" dirty="0">
                <a:solidFill>
                  <a:srgbClr val="F58466"/>
                </a:solidFill>
                <a:latin typeface="Goudy Old Style" pitchFamily="18" charset="0"/>
              </a:rPr>
              <a:t>PVB Timeline</a:t>
            </a:r>
            <a:endParaRPr lang="en-US" sz="4000" dirty="0">
              <a:solidFill>
                <a:srgbClr val="FF0000"/>
              </a:solidFill>
            </a:endParaRPr>
          </a:p>
        </p:txBody>
      </p:sp>
      <p:graphicFrame>
        <p:nvGraphicFramePr>
          <p:cNvPr id="9" name="Content Placeholder 8">
            <a:extLst>
              <a:ext uri="{FF2B5EF4-FFF2-40B4-BE49-F238E27FC236}">
                <a16:creationId xmlns:a16="http://schemas.microsoft.com/office/drawing/2014/main" id="{3D333D53-1851-484B-9FAC-93A6D5549216}"/>
              </a:ext>
            </a:extLst>
          </p:cNvPr>
          <p:cNvGraphicFramePr>
            <a:graphicFrameLocks noGrp="1"/>
          </p:cNvGraphicFramePr>
          <p:nvPr>
            <p:ph idx="1"/>
            <p:extLst/>
          </p:nvPr>
        </p:nvGraphicFramePr>
        <p:xfrm>
          <a:off x="609600" y="14478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378307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229600" cy="1143000"/>
          </a:xfrm>
          <a:noFill/>
        </p:spPr>
        <p:txBody>
          <a:bodyPr/>
          <a:lstStyle/>
          <a:p>
            <a:pPr algn="l"/>
            <a:r>
              <a:rPr lang="en-US" sz="4000" b="1" dirty="0">
                <a:solidFill>
                  <a:srgbClr val="F58466"/>
                </a:solidFill>
                <a:latin typeface="Goudy Old Style" pitchFamily="18" charset="0"/>
              </a:rPr>
              <a:t>Coming Soon: </a:t>
            </a:r>
            <a:br>
              <a:rPr lang="en-US" sz="4000" b="1" dirty="0">
                <a:solidFill>
                  <a:srgbClr val="F58466"/>
                </a:solidFill>
                <a:latin typeface="Goudy Old Style" pitchFamily="18" charset="0"/>
              </a:rPr>
            </a:br>
            <a:r>
              <a:rPr lang="en-US" sz="4000" b="1" dirty="0">
                <a:solidFill>
                  <a:srgbClr val="F58466"/>
                </a:solidFill>
                <a:latin typeface="Goudy Old Style" pitchFamily="18" charset="0"/>
              </a:rPr>
              <a:t>Statewide Launch </a:t>
            </a:r>
          </a:p>
        </p:txBody>
      </p:sp>
      <p:graphicFrame>
        <p:nvGraphicFramePr>
          <p:cNvPr id="6" name="Diagram 5"/>
          <p:cNvGraphicFramePr/>
          <p:nvPr/>
        </p:nvGraphicFramePr>
        <p:xfrm>
          <a:off x="-152400" y="969335"/>
          <a:ext cx="91440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0" y="6096000"/>
            <a:ext cx="9129823" cy="762000"/>
          </a:xfrm>
          <a:prstGeom prst="rect">
            <a:avLst/>
          </a:prstGeom>
          <a:solidFill>
            <a:schemeClr val="bg1"/>
          </a:solidFill>
        </p:spPr>
        <p:txBody>
          <a:bodyPr wrap="square" rtlCol="0">
            <a:spAutoFit/>
          </a:bodyPr>
          <a:lstStyle/>
          <a:p>
            <a:endParaRPr lang="en-US" dirty="0"/>
          </a:p>
        </p:txBody>
      </p:sp>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7200" y="4495800"/>
            <a:ext cx="3313626" cy="2211392"/>
          </a:xfrm>
          <a:prstGeom prst="rect">
            <a:avLst/>
          </a:prstGeom>
        </p:spPr>
      </p:pic>
      <p:pic>
        <p:nvPicPr>
          <p:cNvPr id="8" name="Picture 7" descr="Two people sitting on a bed&#10;&#10;Description automatically generated">
            <a:extLst>
              <a:ext uri="{FF2B5EF4-FFF2-40B4-BE49-F238E27FC236}">
                <a16:creationId xmlns:a16="http://schemas.microsoft.com/office/drawing/2014/main" id="{9F49366C-CCDD-A444-85FA-1967393373B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34000" y="4483003"/>
            <a:ext cx="3414823" cy="2275634"/>
          </a:xfrm>
          <a:prstGeom prst="rect">
            <a:avLst/>
          </a:prstGeom>
        </p:spPr>
      </p:pic>
    </p:spTree>
    <p:extLst>
      <p:ext uri="{BB962C8B-B14F-4D97-AF65-F5344CB8AC3E}">
        <p14:creationId xmlns:p14="http://schemas.microsoft.com/office/powerpoint/2010/main" val="8738166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0"/>
            <a:ext cx="9144000" cy="3886200"/>
          </a:xfrm>
          <a:prstGeom prst="rect">
            <a:avLst/>
          </a:prstGeom>
        </p:spPr>
      </p:pic>
      <p:sp>
        <p:nvSpPr>
          <p:cNvPr id="22" name="Rectangle 21"/>
          <p:cNvSpPr/>
          <p:nvPr/>
        </p:nvSpPr>
        <p:spPr>
          <a:xfrm>
            <a:off x="0" y="4942644"/>
            <a:ext cx="9144000" cy="19153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urved Up Ribbon 1"/>
          <p:cNvSpPr/>
          <p:nvPr/>
        </p:nvSpPr>
        <p:spPr>
          <a:xfrm>
            <a:off x="76200" y="3261695"/>
            <a:ext cx="9067800" cy="1295400"/>
          </a:xfrm>
          <a:prstGeom prst="ellipseRibbon2">
            <a:avLst>
              <a:gd name="adj1" fmla="val 50077"/>
              <a:gd name="adj2" fmla="val 55689"/>
              <a:gd name="adj3" fmla="val 30688"/>
            </a:avLst>
          </a:prstGeom>
          <a:solidFill>
            <a:srgbClr val="F584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2895600" y="3324620"/>
            <a:ext cx="4038600" cy="584775"/>
          </a:xfrm>
          <a:prstGeom prst="rect">
            <a:avLst/>
          </a:prstGeom>
          <a:noFill/>
        </p:spPr>
        <p:txBody>
          <a:bodyPr wrap="square" rtlCol="0">
            <a:spAutoFit/>
          </a:bodyPr>
          <a:lstStyle/>
          <a:p>
            <a:r>
              <a:rPr lang="en-US" sz="3200" b="1" dirty="0" smtClean="0">
                <a:solidFill>
                  <a:srgbClr val="004990"/>
                </a:solidFill>
                <a:latin typeface="Goudy Old Style" panose="02020502050305020303" pitchFamily="18" charset="0"/>
              </a:rPr>
              <a:t>THANKS TO OUR</a:t>
            </a:r>
            <a:endParaRPr lang="en-US" sz="3200" b="1" dirty="0">
              <a:solidFill>
                <a:srgbClr val="004990"/>
              </a:solidFill>
              <a:latin typeface="Goudy Old Style" panose="02020502050305020303" pitchFamily="18" charset="0"/>
            </a:endParaRPr>
          </a:p>
        </p:txBody>
      </p:sp>
      <p:sp>
        <p:nvSpPr>
          <p:cNvPr id="5" name="Rectangle 4"/>
          <p:cNvSpPr/>
          <p:nvPr/>
        </p:nvSpPr>
        <p:spPr>
          <a:xfrm>
            <a:off x="3678451" y="4353580"/>
            <a:ext cx="1846980" cy="523220"/>
          </a:xfrm>
          <a:prstGeom prst="rect">
            <a:avLst/>
          </a:prstGeom>
        </p:spPr>
        <p:txBody>
          <a:bodyPr wrap="none">
            <a:spAutoFit/>
          </a:bodyPr>
          <a:lstStyle/>
          <a:p>
            <a:r>
              <a:rPr lang="en-US" sz="2800" b="1" dirty="0" smtClean="0">
                <a:solidFill>
                  <a:srgbClr val="004990"/>
                </a:solidFill>
                <a:latin typeface="Goudy Old Style" panose="02020502050305020303" pitchFamily="18" charset="0"/>
              </a:rPr>
              <a:t>FUNDERS</a:t>
            </a:r>
            <a:endParaRPr lang="en-US" sz="2800" b="1" dirty="0">
              <a:solidFill>
                <a:srgbClr val="004990"/>
              </a:solidFill>
              <a:latin typeface="Goudy Old Style" panose="02020502050305020303" pitchFamily="18" charset="0"/>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41663" y="5192824"/>
            <a:ext cx="2438399" cy="700561"/>
          </a:xfrm>
          <a:prstGeom prst="rect">
            <a:avLst/>
          </a:prstGeom>
        </p:spPr>
      </p:pic>
      <p:pic>
        <p:nvPicPr>
          <p:cNvPr id="11" name="Picture 1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920883" y="5101399"/>
            <a:ext cx="1852841" cy="860671"/>
          </a:xfrm>
          <a:prstGeom prst="rect">
            <a:avLst/>
          </a:prstGeom>
        </p:spPr>
      </p:pic>
      <p:pic>
        <p:nvPicPr>
          <p:cNvPr id="21" name="Picture 20"/>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828640" y="4926793"/>
            <a:ext cx="2391559" cy="1169207"/>
          </a:xfrm>
          <a:prstGeom prst="rect">
            <a:avLst/>
          </a:prstGeom>
        </p:spPr>
      </p:pic>
      <p:pic>
        <p:nvPicPr>
          <p:cNvPr id="1026" name="Picture 2" descr="Image result for cdc"/>
          <p:cNvPicPr>
            <a:picLocks noChangeAspect="1" noChangeArrowheads="1"/>
          </p:cNvPicPr>
          <p:nvPr/>
        </p:nvPicPr>
        <p:blipFill rotWithShape="1">
          <a:blip r:embed="rId7" cstate="email">
            <a:extLst>
              <a:ext uri="{28A0092B-C50C-407E-A947-70E740481C1C}">
                <a14:useLocalDpi xmlns:a14="http://schemas.microsoft.com/office/drawing/2010/main" val="0"/>
              </a:ext>
            </a:extLst>
          </a:blip>
          <a:srcRect/>
          <a:stretch/>
        </p:blipFill>
        <p:spPr bwMode="auto">
          <a:xfrm>
            <a:off x="3120277" y="4926793"/>
            <a:ext cx="1469069" cy="111649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42900" y="6043286"/>
            <a:ext cx="8648700" cy="369332"/>
          </a:xfrm>
          <a:prstGeom prst="rect">
            <a:avLst/>
          </a:prstGeom>
        </p:spPr>
        <p:txBody>
          <a:bodyPr wrap="square">
            <a:spAutoFit/>
          </a:bodyPr>
          <a:lstStyle/>
          <a:p>
            <a:pPr algn="ctr">
              <a:buClr>
                <a:srgbClr val="F58466"/>
              </a:buClr>
              <a:defRPr/>
            </a:pPr>
            <a:r>
              <a:rPr lang="en-US" dirty="0"/>
              <a:t>Email  </a:t>
            </a:r>
            <a:r>
              <a:rPr lang="en-US" dirty="0">
                <a:hlinkClick r:id="rId8"/>
              </a:rPr>
              <a:t>info@ilpqc.org</a:t>
            </a:r>
            <a:r>
              <a:rPr lang="en-US" dirty="0"/>
              <a:t> or visit us at </a:t>
            </a:r>
            <a:r>
              <a:rPr lang="en-US" dirty="0">
                <a:hlinkClick r:id="rId9"/>
              </a:rPr>
              <a:t>www.ilpqc.org</a:t>
            </a:r>
            <a:endParaRPr lang="en-US" sz="1600" dirty="0"/>
          </a:p>
        </p:txBody>
      </p:sp>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76630" y="5973633"/>
            <a:ext cx="1524000" cy="810816"/>
          </a:xfrm>
          <a:prstGeom prst="rect">
            <a:avLst/>
          </a:prstGeom>
        </p:spPr>
      </p:pic>
    </p:spTree>
    <p:extLst>
      <p:ext uri="{BB962C8B-B14F-4D97-AF65-F5344CB8AC3E}">
        <p14:creationId xmlns:p14="http://schemas.microsoft.com/office/powerpoint/2010/main" val="13192275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10" name="Table 9"/>
          <p:cNvGraphicFramePr>
            <a:graphicFrameLocks noGrp="1"/>
          </p:cNvGraphicFramePr>
          <p:nvPr/>
        </p:nvGraphicFramePr>
        <p:xfrm>
          <a:off x="1472048" y="1295670"/>
          <a:ext cx="6492666" cy="4206240"/>
        </p:xfrm>
        <a:graphic>
          <a:graphicData uri="http://schemas.openxmlformats.org/drawingml/2006/table">
            <a:tbl>
              <a:tblPr firstRow="1" firstCol="1" bandRow="1">
                <a:tableStyleId>{BC89EF96-8CEA-46FF-86C4-4CE0E7609802}</a:tableStyleId>
              </a:tblPr>
              <a:tblGrid>
                <a:gridCol w="6492666">
                  <a:extLst>
                    <a:ext uri="{9D8B030D-6E8A-4147-A177-3AD203B41FA5}">
                      <a16:colId xmlns:a16="http://schemas.microsoft.com/office/drawing/2014/main" val="20000"/>
                    </a:ext>
                  </a:extLst>
                </a:gridCol>
              </a:tblGrid>
              <a:tr h="388760">
                <a:tc>
                  <a:txBody>
                    <a:bodyPr/>
                    <a:lstStyle/>
                    <a:p>
                      <a:pPr marL="342900" marR="0" lvl="0" indent="-342900" algn="ctr">
                        <a:lnSpc>
                          <a:spcPct val="115000"/>
                        </a:lnSpc>
                        <a:spcBef>
                          <a:spcPts val="0"/>
                        </a:spcBef>
                        <a:spcAft>
                          <a:spcPts val="0"/>
                        </a:spcAft>
                        <a:buFont typeface="Wingdings"/>
                        <a:buChar char=""/>
                      </a:pPr>
                      <a:r>
                        <a:rPr lang="en-US" sz="2400" dirty="0">
                          <a:effectLst/>
                        </a:rPr>
                        <a:t>All Data Submitted</a:t>
                      </a:r>
                      <a:endParaRPr lang="en-US" sz="2400" dirty="0">
                        <a:effectLst/>
                        <a:latin typeface="Calibri"/>
                        <a:ea typeface="Calibri"/>
                        <a:cs typeface="Times New Roman"/>
                      </a:endParaRPr>
                    </a:p>
                  </a:txBody>
                  <a:tcPr marL="62356" marR="62356" marT="0" marB="0"/>
                </a:tc>
                <a:extLst>
                  <a:ext uri="{0D108BD9-81ED-4DB2-BD59-A6C34878D82A}">
                    <a16:rowId xmlns:a16="http://schemas.microsoft.com/office/drawing/2014/main" val="3889676635"/>
                  </a:ext>
                </a:extLst>
              </a:tr>
              <a:tr h="388760">
                <a:tc>
                  <a:txBody>
                    <a:bodyPr/>
                    <a:lstStyle/>
                    <a:p>
                      <a:pPr marL="0" marR="0" algn="ctr">
                        <a:lnSpc>
                          <a:spcPct val="115000"/>
                        </a:lnSpc>
                        <a:spcBef>
                          <a:spcPts val="0"/>
                        </a:spcBef>
                        <a:spcAft>
                          <a:spcPts val="0"/>
                        </a:spcAft>
                      </a:pPr>
                      <a:r>
                        <a:rPr lang="en-US" sz="2400" cap="small" dirty="0">
                          <a:effectLst/>
                        </a:rPr>
                        <a:t>        +</a:t>
                      </a:r>
                      <a:endParaRPr lang="en-US" sz="2400" dirty="0">
                        <a:effectLst/>
                        <a:latin typeface="Calibri"/>
                        <a:ea typeface="Calibri"/>
                        <a:cs typeface="Times New Roman"/>
                      </a:endParaRPr>
                    </a:p>
                  </a:txBody>
                  <a:tcPr marL="62356" marR="62356" marT="0" marB="0"/>
                </a:tc>
                <a:extLst>
                  <a:ext uri="{0D108BD9-81ED-4DB2-BD59-A6C34878D82A}">
                    <a16:rowId xmlns:a16="http://schemas.microsoft.com/office/drawing/2014/main" val="1989426216"/>
                  </a:ext>
                </a:extLst>
              </a:tr>
              <a:tr h="1166282">
                <a:tc>
                  <a:txBody>
                    <a:bodyPr/>
                    <a:lstStyle/>
                    <a:p>
                      <a:pPr marL="342900" marR="0" lvl="0" indent="-342900" algn="ctr">
                        <a:lnSpc>
                          <a:spcPct val="115000"/>
                        </a:lnSpc>
                        <a:spcBef>
                          <a:spcPts val="0"/>
                        </a:spcBef>
                        <a:spcAft>
                          <a:spcPts val="0"/>
                        </a:spcAft>
                        <a:buFont typeface="Wingdings"/>
                        <a:buChar char=""/>
                      </a:pPr>
                      <a:r>
                        <a:rPr lang="en-US" sz="2400" dirty="0">
                          <a:effectLst/>
                        </a:rPr>
                        <a:t>6 Structure Measures In Place</a:t>
                      </a:r>
                    </a:p>
                    <a:p>
                      <a:pPr marL="0" marR="0" lvl="0" indent="0" algn="ctr">
                        <a:lnSpc>
                          <a:spcPct val="115000"/>
                        </a:lnSpc>
                        <a:spcBef>
                          <a:spcPts val="0"/>
                        </a:spcBef>
                        <a:spcAft>
                          <a:spcPts val="0"/>
                        </a:spcAft>
                        <a:buFont typeface="Wingdings"/>
                        <a:buNone/>
                      </a:pPr>
                      <a:r>
                        <a:rPr lang="en-US" sz="2400" b="0" dirty="0">
                          <a:effectLst/>
                          <a:latin typeface="Calibri"/>
                          <a:ea typeface="Calibri"/>
                          <a:cs typeface="Times New Roman"/>
                        </a:rPr>
                        <a:t>(Screening</a:t>
                      </a:r>
                      <a:r>
                        <a:rPr lang="en-US" sz="2400" b="0" baseline="0" dirty="0">
                          <a:effectLst/>
                          <a:latin typeface="Calibri"/>
                          <a:ea typeface="Calibri"/>
                          <a:cs typeface="Times New Roman"/>
                        </a:rPr>
                        <a:t> Prenatal, Screening L&amp;D, SBIRT/OUD Protocol, Mapping, Checklist, Patient Education)</a:t>
                      </a:r>
                      <a:endParaRPr lang="en-US" sz="2400" b="0" dirty="0">
                        <a:effectLst/>
                        <a:latin typeface="Calibri"/>
                        <a:ea typeface="Calibri"/>
                        <a:cs typeface="Times New Roman"/>
                      </a:endParaRPr>
                    </a:p>
                  </a:txBody>
                  <a:tcPr marL="62356" marR="62356" marT="0" marB="0"/>
                </a:tc>
                <a:extLst>
                  <a:ext uri="{0D108BD9-81ED-4DB2-BD59-A6C34878D82A}">
                    <a16:rowId xmlns:a16="http://schemas.microsoft.com/office/drawing/2014/main" val="10001"/>
                  </a:ext>
                </a:extLst>
              </a:tr>
              <a:tr h="388760">
                <a:tc>
                  <a:txBody>
                    <a:bodyPr/>
                    <a:lstStyle/>
                    <a:p>
                      <a:pPr marL="0" marR="0" algn="ctr">
                        <a:lnSpc>
                          <a:spcPct val="115000"/>
                        </a:lnSpc>
                        <a:spcBef>
                          <a:spcPts val="0"/>
                        </a:spcBef>
                        <a:spcAft>
                          <a:spcPts val="0"/>
                        </a:spcAft>
                      </a:pPr>
                      <a:r>
                        <a:rPr lang="en-US" sz="2400" cap="small" dirty="0">
                          <a:effectLst/>
                        </a:rPr>
                        <a:t>        +</a:t>
                      </a:r>
                      <a:endParaRPr lang="en-US" sz="2400" dirty="0">
                        <a:effectLst/>
                        <a:latin typeface="Calibri"/>
                        <a:ea typeface="Calibri"/>
                        <a:cs typeface="Times New Roman"/>
                      </a:endParaRPr>
                    </a:p>
                  </a:txBody>
                  <a:tcPr marL="62356" marR="62356" marT="0" marB="0"/>
                </a:tc>
                <a:extLst>
                  <a:ext uri="{0D108BD9-81ED-4DB2-BD59-A6C34878D82A}">
                    <a16:rowId xmlns:a16="http://schemas.microsoft.com/office/drawing/2014/main" val="10002"/>
                  </a:ext>
                </a:extLst>
              </a:tr>
              <a:tr h="1555044">
                <a:tc>
                  <a:txBody>
                    <a:bodyPr/>
                    <a:lstStyle/>
                    <a:p>
                      <a:pPr marL="342900" marR="0" lvl="0" indent="-342900" algn="ctr">
                        <a:lnSpc>
                          <a:spcPct val="115000"/>
                        </a:lnSpc>
                        <a:spcBef>
                          <a:spcPts val="0"/>
                        </a:spcBef>
                        <a:spcAft>
                          <a:spcPts val="0"/>
                        </a:spcAft>
                        <a:buFont typeface="Wingdings"/>
                        <a:buChar char=""/>
                      </a:pPr>
                      <a:r>
                        <a:rPr lang="en-US" sz="2400" u="sng" dirty="0">
                          <a:effectLst/>
                        </a:rPr>
                        <a:t>All</a:t>
                      </a:r>
                      <a:r>
                        <a:rPr lang="en-US" sz="2400" u="none" baseline="0" dirty="0">
                          <a:effectLst/>
                        </a:rPr>
                        <a:t> </a:t>
                      </a:r>
                      <a:r>
                        <a:rPr lang="en-US" sz="2400" u="none" dirty="0">
                          <a:effectLst/>
                        </a:rPr>
                        <a:t>Process</a:t>
                      </a:r>
                      <a:r>
                        <a:rPr lang="en-US" sz="2400" dirty="0">
                          <a:effectLst/>
                        </a:rPr>
                        <a:t> Measure goals met</a:t>
                      </a:r>
                    </a:p>
                    <a:p>
                      <a:pPr marL="0" marR="0" lvl="0" indent="0" algn="ctr">
                        <a:lnSpc>
                          <a:spcPct val="115000"/>
                        </a:lnSpc>
                        <a:spcBef>
                          <a:spcPts val="0"/>
                        </a:spcBef>
                        <a:spcAft>
                          <a:spcPts val="0"/>
                        </a:spcAft>
                        <a:buFont typeface="Wingdings"/>
                        <a:buNone/>
                      </a:pPr>
                      <a:r>
                        <a:rPr lang="en-US" sz="2400" b="0" dirty="0">
                          <a:effectLst/>
                        </a:rPr>
                        <a:t>&gt;70%</a:t>
                      </a:r>
                      <a:r>
                        <a:rPr lang="en-US" sz="2400" b="0" baseline="0" dirty="0">
                          <a:effectLst/>
                        </a:rPr>
                        <a:t> MAT, &gt;70% Recovery Treatment Services</a:t>
                      </a:r>
                    </a:p>
                    <a:p>
                      <a:pPr marL="0" marR="0" lvl="0" indent="0" algn="ctr">
                        <a:lnSpc>
                          <a:spcPct val="115000"/>
                        </a:lnSpc>
                        <a:spcBef>
                          <a:spcPts val="0"/>
                        </a:spcBef>
                        <a:spcAft>
                          <a:spcPts val="0"/>
                        </a:spcAft>
                        <a:buFont typeface="Wingdings"/>
                        <a:buNone/>
                      </a:pPr>
                      <a:r>
                        <a:rPr lang="en-US" sz="2400" b="0" baseline="0" dirty="0">
                          <a:effectLst/>
                        </a:rPr>
                        <a:t>&gt;60% Narcan, &gt;70% </a:t>
                      </a:r>
                      <a:r>
                        <a:rPr lang="en-US" sz="2400" b="0" baseline="0" dirty="0" err="1">
                          <a:effectLst/>
                        </a:rPr>
                        <a:t>Hep</a:t>
                      </a:r>
                      <a:r>
                        <a:rPr lang="en-US" sz="2400" b="0" baseline="0" dirty="0">
                          <a:effectLst/>
                        </a:rPr>
                        <a:t> C</a:t>
                      </a:r>
                    </a:p>
                    <a:p>
                      <a:pPr marL="0" marR="0" lvl="0" indent="0" algn="ctr">
                        <a:lnSpc>
                          <a:spcPct val="115000"/>
                        </a:lnSpc>
                        <a:spcBef>
                          <a:spcPts val="0"/>
                        </a:spcBef>
                        <a:spcAft>
                          <a:spcPts val="0"/>
                        </a:spcAft>
                        <a:buFont typeface="Wingdings"/>
                        <a:buNone/>
                      </a:pPr>
                      <a:r>
                        <a:rPr lang="en-US" sz="2400" b="0" baseline="0" dirty="0">
                          <a:effectLst/>
                        </a:rPr>
                        <a:t>&gt;70% Patient Education, &gt;50% Prenatal Screening</a:t>
                      </a:r>
                      <a:endParaRPr lang="en-US" sz="2400" dirty="0">
                        <a:effectLst/>
                        <a:latin typeface="Calibri"/>
                        <a:ea typeface="Calibri"/>
                        <a:cs typeface="Times New Roman"/>
                      </a:endParaRPr>
                    </a:p>
                  </a:txBody>
                  <a:tcPr marL="62356" marR="62356" marT="0" marB="0"/>
                </a:tc>
                <a:extLst>
                  <a:ext uri="{0D108BD9-81ED-4DB2-BD59-A6C34878D82A}">
                    <a16:rowId xmlns:a16="http://schemas.microsoft.com/office/drawing/2014/main" val="10003"/>
                  </a:ext>
                </a:extLst>
              </a:tr>
            </a:tbl>
          </a:graphicData>
        </a:graphic>
      </p:graphicFrame>
      <p:sp>
        <p:nvSpPr>
          <p:cNvPr id="7" name="Rectangle 5"/>
          <p:cNvSpPr>
            <a:spLocks noChangeArrowheads="1"/>
          </p:cNvSpPr>
          <p:nvPr/>
        </p:nvSpPr>
        <p:spPr bwMode="auto">
          <a:xfrm>
            <a:off x="1555367" y="9728"/>
            <a:ext cx="6326028" cy="1343917"/>
          </a:xfrm>
          <a:prstGeom prst="rect">
            <a:avLst/>
          </a:prstGeom>
          <a:noFill/>
          <a:ln>
            <a:noFill/>
          </a:ln>
          <a:effectLst/>
        </p:spPr>
        <p:txBody>
          <a:bodyPr vert="horz" wrap="square" lIns="0" tIns="0" rIns="0" bIns="12696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700" b="0" i="0" u="none" strike="noStrike" kern="1200" cap="all" spc="0" normalizeH="0" baseline="0" noProof="0" dirty="0">
              <a:ln>
                <a:noFill/>
              </a:ln>
              <a:solidFill>
                <a:prstClr val="black"/>
              </a:solidFill>
              <a:effectLst/>
              <a:uLnTx/>
              <a:uFillTx/>
              <a:latin typeface="Arial" pitchFamily="34" charset="0"/>
              <a:ea typeface="MS PGothic" pitchFamily="34" charset="-128"/>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4990"/>
                </a:solidFill>
                <a:effectLst/>
                <a:uLnTx/>
                <a:uFillTx/>
                <a:latin typeface="Candara" pitchFamily="34" charset="0"/>
                <a:ea typeface="Calibri" pitchFamily="34" charset="0"/>
                <a:cs typeface="Times New Roman" pitchFamily="18" charset="0"/>
              </a:rPr>
              <a:t>MNO-OB Excellence Award Criteria </a:t>
            </a:r>
            <a:r>
              <a:rPr kumimoji="0" lang="en-US" sz="3600" b="1" i="0" u="none" strike="noStrike" kern="1200" cap="none" spc="0" normalizeH="0" baseline="0" noProof="0" dirty="0" smtClean="0">
                <a:ln>
                  <a:noFill/>
                </a:ln>
                <a:solidFill>
                  <a:srgbClr val="004990"/>
                </a:solidFill>
                <a:effectLst/>
                <a:uLnTx/>
                <a:uFillTx/>
                <a:latin typeface="Candara" pitchFamily="34" charset="0"/>
                <a:ea typeface="Calibri" pitchFamily="34" charset="0"/>
                <a:cs typeface="Times New Roman" pitchFamily="18" charset="0"/>
              </a:rPr>
              <a:t>for </a:t>
            </a:r>
            <a:r>
              <a:rPr kumimoji="0" lang="en-US" sz="3600" b="1" i="0" u="none" strike="noStrike" kern="1200" cap="none" spc="0" normalizeH="0" baseline="0" noProof="0" dirty="0">
                <a:ln>
                  <a:noFill/>
                </a:ln>
                <a:solidFill>
                  <a:srgbClr val="004990"/>
                </a:solidFill>
                <a:effectLst/>
                <a:uLnTx/>
                <a:uFillTx/>
                <a:latin typeface="Candara" pitchFamily="34" charset="0"/>
                <a:ea typeface="Calibri" pitchFamily="34" charset="0"/>
                <a:cs typeface="Times New Roman" pitchFamily="18" charset="0"/>
              </a:rPr>
              <a:t>Optimal OUD Care</a:t>
            </a:r>
          </a:p>
        </p:txBody>
      </p:sp>
      <p:pic>
        <p:nvPicPr>
          <p:cNvPr id="5" name="Picture 4"/>
          <p:cNvPicPr>
            <a:picLocks noChangeAspect="1"/>
          </p:cNvPicPr>
          <p:nvPr/>
        </p:nvPicPr>
        <p:blipFill>
          <a:blip r:embed="rId3"/>
          <a:stretch>
            <a:fillRect/>
          </a:stretch>
        </p:blipFill>
        <p:spPr>
          <a:xfrm>
            <a:off x="403359" y="1447800"/>
            <a:ext cx="948403" cy="881097"/>
          </a:xfrm>
          <a:prstGeom prst="rect">
            <a:avLst/>
          </a:prstGeom>
        </p:spPr>
      </p:pic>
      <p:pic>
        <p:nvPicPr>
          <p:cNvPr id="6" name="Picture 5"/>
          <p:cNvPicPr>
            <a:picLocks noChangeAspect="1"/>
          </p:cNvPicPr>
          <p:nvPr/>
        </p:nvPicPr>
        <p:blipFill>
          <a:blip r:embed="rId3"/>
          <a:stretch>
            <a:fillRect/>
          </a:stretch>
        </p:blipFill>
        <p:spPr>
          <a:xfrm>
            <a:off x="403359" y="2547903"/>
            <a:ext cx="948403" cy="881097"/>
          </a:xfrm>
          <a:prstGeom prst="rect">
            <a:avLst/>
          </a:prstGeom>
        </p:spPr>
      </p:pic>
      <p:pic>
        <p:nvPicPr>
          <p:cNvPr id="8" name="Picture 7"/>
          <p:cNvPicPr>
            <a:picLocks noChangeAspect="1"/>
          </p:cNvPicPr>
          <p:nvPr/>
        </p:nvPicPr>
        <p:blipFill>
          <a:blip r:embed="rId3"/>
          <a:stretch>
            <a:fillRect/>
          </a:stretch>
        </p:blipFill>
        <p:spPr>
          <a:xfrm>
            <a:off x="403358" y="3623510"/>
            <a:ext cx="948403" cy="881097"/>
          </a:xfrm>
          <a:prstGeom prst="rect">
            <a:avLst/>
          </a:prstGeom>
        </p:spPr>
      </p:pic>
      <p:pic>
        <p:nvPicPr>
          <p:cNvPr id="9" name="Picture 8"/>
          <p:cNvPicPr>
            <a:picLocks noChangeAspect="1"/>
          </p:cNvPicPr>
          <p:nvPr/>
        </p:nvPicPr>
        <p:blipFill>
          <a:blip r:embed="rId3"/>
          <a:stretch>
            <a:fillRect/>
          </a:stretch>
        </p:blipFill>
        <p:spPr>
          <a:xfrm>
            <a:off x="1444701" y="5545008"/>
            <a:ext cx="948403" cy="881097"/>
          </a:xfrm>
          <a:prstGeom prst="rect">
            <a:avLst/>
          </a:prstGeom>
        </p:spPr>
      </p:pic>
      <p:pic>
        <p:nvPicPr>
          <p:cNvPr id="11" name="Picture 10"/>
          <p:cNvPicPr>
            <a:picLocks noChangeAspect="1"/>
          </p:cNvPicPr>
          <p:nvPr/>
        </p:nvPicPr>
        <p:blipFill>
          <a:blip r:embed="rId3"/>
          <a:stretch>
            <a:fillRect/>
          </a:stretch>
        </p:blipFill>
        <p:spPr>
          <a:xfrm>
            <a:off x="2444278" y="5539033"/>
            <a:ext cx="948403" cy="881097"/>
          </a:xfrm>
          <a:prstGeom prst="rect">
            <a:avLst/>
          </a:prstGeom>
        </p:spPr>
      </p:pic>
      <p:pic>
        <p:nvPicPr>
          <p:cNvPr id="12" name="Picture 11"/>
          <p:cNvPicPr>
            <a:picLocks noChangeAspect="1"/>
          </p:cNvPicPr>
          <p:nvPr/>
        </p:nvPicPr>
        <p:blipFill>
          <a:blip r:embed="rId3"/>
          <a:stretch>
            <a:fillRect/>
          </a:stretch>
        </p:blipFill>
        <p:spPr>
          <a:xfrm>
            <a:off x="3358487" y="5523167"/>
            <a:ext cx="948403" cy="881097"/>
          </a:xfrm>
          <a:prstGeom prst="rect">
            <a:avLst/>
          </a:prstGeom>
        </p:spPr>
      </p:pic>
      <p:pic>
        <p:nvPicPr>
          <p:cNvPr id="13" name="Picture 12"/>
          <p:cNvPicPr>
            <a:picLocks noChangeAspect="1"/>
          </p:cNvPicPr>
          <p:nvPr/>
        </p:nvPicPr>
        <p:blipFill>
          <a:blip r:embed="rId3"/>
          <a:stretch>
            <a:fillRect/>
          </a:stretch>
        </p:blipFill>
        <p:spPr>
          <a:xfrm>
            <a:off x="4315427" y="5546983"/>
            <a:ext cx="948403" cy="881097"/>
          </a:xfrm>
          <a:prstGeom prst="rect">
            <a:avLst/>
          </a:prstGeom>
        </p:spPr>
      </p:pic>
      <p:pic>
        <p:nvPicPr>
          <p:cNvPr id="14" name="Picture 13"/>
          <p:cNvPicPr>
            <a:picLocks noChangeAspect="1"/>
          </p:cNvPicPr>
          <p:nvPr/>
        </p:nvPicPr>
        <p:blipFill>
          <a:blip r:embed="rId3"/>
          <a:stretch>
            <a:fillRect/>
          </a:stretch>
        </p:blipFill>
        <p:spPr>
          <a:xfrm>
            <a:off x="5342879" y="5554916"/>
            <a:ext cx="948403" cy="881097"/>
          </a:xfrm>
          <a:prstGeom prst="rect">
            <a:avLst/>
          </a:prstGeom>
        </p:spPr>
      </p:pic>
      <p:pic>
        <p:nvPicPr>
          <p:cNvPr id="15" name="Picture 14"/>
          <p:cNvPicPr>
            <a:picLocks noChangeAspect="1"/>
          </p:cNvPicPr>
          <p:nvPr/>
        </p:nvPicPr>
        <p:blipFill>
          <a:blip r:embed="rId3"/>
          <a:stretch>
            <a:fillRect/>
          </a:stretch>
        </p:blipFill>
        <p:spPr>
          <a:xfrm>
            <a:off x="6296898" y="5546983"/>
            <a:ext cx="948403" cy="881097"/>
          </a:xfrm>
          <a:prstGeom prst="rect">
            <a:avLst/>
          </a:prstGeom>
        </p:spPr>
      </p:pic>
      <p:pic>
        <p:nvPicPr>
          <p:cNvPr id="16" name="Picture 15"/>
          <p:cNvPicPr>
            <a:picLocks noChangeAspect="1"/>
          </p:cNvPicPr>
          <p:nvPr/>
        </p:nvPicPr>
        <p:blipFill>
          <a:blip r:embed="rId3"/>
          <a:stretch>
            <a:fillRect/>
          </a:stretch>
        </p:blipFill>
        <p:spPr>
          <a:xfrm>
            <a:off x="8028958" y="1429098"/>
            <a:ext cx="948403" cy="881097"/>
          </a:xfrm>
          <a:prstGeom prst="rect">
            <a:avLst/>
          </a:prstGeom>
        </p:spPr>
      </p:pic>
      <p:pic>
        <p:nvPicPr>
          <p:cNvPr id="17" name="Picture 16"/>
          <p:cNvPicPr>
            <a:picLocks noChangeAspect="1"/>
          </p:cNvPicPr>
          <p:nvPr/>
        </p:nvPicPr>
        <p:blipFill>
          <a:blip r:embed="rId3"/>
          <a:stretch>
            <a:fillRect/>
          </a:stretch>
        </p:blipFill>
        <p:spPr>
          <a:xfrm>
            <a:off x="8028958" y="2529201"/>
            <a:ext cx="948403" cy="881097"/>
          </a:xfrm>
          <a:prstGeom prst="rect">
            <a:avLst/>
          </a:prstGeom>
        </p:spPr>
      </p:pic>
      <p:pic>
        <p:nvPicPr>
          <p:cNvPr id="18" name="Picture 17"/>
          <p:cNvPicPr>
            <a:picLocks noChangeAspect="1"/>
          </p:cNvPicPr>
          <p:nvPr/>
        </p:nvPicPr>
        <p:blipFill>
          <a:blip r:embed="rId3"/>
          <a:stretch>
            <a:fillRect/>
          </a:stretch>
        </p:blipFill>
        <p:spPr>
          <a:xfrm>
            <a:off x="8028957" y="3604808"/>
            <a:ext cx="948403" cy="881097"/>
          </a:xfrm>
          <a:prstGeom prst="rect">
            <a:avLst/>
          </a:prstGeom>
        </p:spPr>
      </p:pic>
      <p:pic>
        <p:nvPicPr>
          <p:cNvPr id="19" name="Picture 18"/>
          <p:cNvPicPr>
            <a:picLocks noChangeAspect="1"/>
          </p:cNvPicPr>
          <p:nvPr/>
        </p:nvPicPr>
        <p:blipFill>
          <a:blip r:embed="rId3"/>
          <a:stretch>
            <a:fillRect/>
          </a:stretch>
        </p:blipFill>
        <p:spPr>
          <a:xfrm>
            <a:off x="7177616" y="5523167"/>
            <a:ext cx="948403" cy="881097"/>
          </a:xfrm>
          <a:prstGeom prst="rect">
            <a:avLst/>
          </a:prstGeom>
        </p:spPr>
      </p:pic>
    </p:spTree>
    <p:extLst>
      <p:ext uri="{BB962C8B-B14F-4D97-AF65-F5344CB8AC3E}">
        <p14:creationId xmlns:p14="http://schemas.microsoft.com/office/powerpoint/2010/main" val="710653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152400" y="1017539"/>
            <a:ext cx="7465326" cy="1420861"/>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vert="horz" wrap="square" lIns="0" tIns="0" rIns="0" bIns="126960" numCol="1" anchor="ctr" anchorCtr="0" compatLnSpc="1">
            <a:prstTxWarp prst="textNoShape">
              <a:avLst/>
            </a:prstTxWarp>
            <a:spAutoFit/>
          </a:bodyPr>
          <a:lstStyle/>
          <a:p>
            <a:pPr lvl="0" eaLnBrk="0" hangingPunct="0"/>
            <a:r>
              <a:rPr lang="en-US" sz="3200" b="1" dirty="0">
                <a:solidFill>
                  <a:srgbClr val="004990"/>
                </a:solidFill>
                <a:latin typeface="Candara" pitchFamily="34" charset="0"/>
                <a:ea typeface="Calibri" pitchFamily="34" charset="0"/>
                <a:cs typeface="Times New Roman" pitchFamily="18" charset="0"/>
              </a:rPr>
              <a:t>MNO-OB Excellence Award for Optimal OUD Care</a:t>
            </a:r>
          </a:p>
          <a:p>
            <a:pPr lvl="0" eaLnBrk="0" hangingPunct="0"/>
            <a:r>
              <a:rPr kumimoji="0" lang="en-US" sz="2000" b="0" i="0" u="none" strike="noStrike" cap="all" normalizeH="0" dirty="0">
                <a:ln>
                  <a:noFill/>
                </a:ln>
                <a:solidFill>
                  <a:srgbClr val="F58466"/>
                </a:solidFill>
                <a:effectLst/>
                <a:latin typeface="Candara" pitchFamily="34" charset="0"/>
                <a:ea typeface="Calibri" pitchFamily="34" charset="0"/>
                <a:cs typeface="Times New Roman" pitchFamily="18" charset="0"/>
              </a:rPr>
              <a:t>ILPQC Mothers and newborns affected </a:t>
            </a:r>
            <a:r>
              <a:rPr lang="en-US" sz="2000" cap="all" dirty="0">
                <a:solidFill>
                  <a:srgbClr val="F58466"/>
                </a:solidFill>
                <a:latin typeface="Candara" pitchFamily="34" charset="0"/>
                <a:ea typeface="Calibri" pitchFamily="34" charset="0"/>
                <a:cs typeface="Times New Roman" pitchFamily="18" charset="0"/>
              </a:rPr>
              <a:t>by opioids </a:t>
            </a:r>
            <a:r>
              <a:rPr kumimoji="0" lang="en-US" sz="2000" b="0" i="0" u="none" strike="noStrike" cap="all" normalizeH="0" dirty="0">
                <a:ln>
                  <a:noFill/>
                </a:ln>
                <a:solidFill>
                  <a:srgbClr val="F58466"/>
                </a:solidFill>
                <a:effectLst/>
                <a:latin typeface="Candara" pitchFamily="34" charset="0"/>
                <a:ea typeface="Calibri" pitchFamily="34" charset="0"/>
                <a:cs typeface="Times New Roman" pitchFamily="18" charset="0"/>
              </a:rPr>
              <a:t>Initiative</a:t>
            </a:r>
            <a:endParaRPr kumimoji="0" lang="en-US" sz="600" b="0" i="0" u="none" strike="noStrike" cap="all" normalizeH="0" dirty="0">
              <a:ln>
                <a:noFill/>
              </a:ln>
              <a:solidFill>
                <a:schemeClr val="tx1"/>
              </a:solidFill>
              <a:effectLst/>
              <a:latin typeface="Arial" pitchFamily="34" charset="0"/>
              <a:cs typeface="Arial" pitchFamily="34" charset="0"/>
            </a:endParaRPr>
          </a:p>
        </p:txBody>
      </p:sp>
      <p:sp>
        <p:nvSpPr>
          <p:cNvPr id="8" name="Rectangle 6"/>
          <p:cNvSpPr>
            <a:spLocks noChangeArrowheads="1"/>
          </p:cNvSpPr>
          <p:nvPr/>
        </p:nvSpPr>
        <p:spPr bwMode="auto">
          <a:xfrm>
            <a:off x="459474" y="2438400"/>
            <a:ext cx="8229600" cy="0"/>
          </a:xfrm>
          <a:prstGeom prst="rect">
            <a:avLst/>
          </a:prstGeom>
          <a:solidFill>
            <a:schemeClr val="bg1">
              <a:lumMod val="50000"/>
            </a:schemeClr>
          </a:solidFill>
          <a:ln w="9525">
            <a:solidFill>
              <a:schemeClr val="bg1">
                <a:lumMod val="50000"/>
              </a:schemeClr>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 name="Picture 1"/>
          <p:cNvPicPr>
            <a:picLocks noChangeAspect="1"/>
          </p:cNvPicPr>
          <p:nvPr/>
        </p:nvPicPr>
        <p:blipFill>
          <a:blip r:embed="rId3"/>
          <a:stretch>
            <a:fillRect/>
          </a:stretch>
        </p:blipFill>
        <p:spPr>
          <a:xfrm>
            <a:off x="33251" y="59468"/>
            <a:ext cx="6791533" cy="1048603"/>
          </a:xfrm>
          <a:prstGeom prst="rect">
            <a:avLst/>
          </a:prstGeom>
        </p:spPr>
      </p:pic>
      <p:sp>
        <p:nvSpPr>
          <p:cNvPr id="4" name="Rectangle 3"/>
          <p:cNvSpPr/>
          <p:nvPr/>
        </p:nvSpPr>
        <p:spPr>
          <a:xfrm>
            <a:off x="571500" y="2581915"/>
            <a:ext cx="8001000" cy="4154984"/>
          </a:xfrm>
          <a:prstGeom prst="rect">
            <a:avLst/>
          </a:prstGeom>
        </p:spPr>
        <p:txBody>
          <a:bodyPr wrap="square">
            <a:spAutoFit/>
          </a:bodyPr>
          <a:lstStyle/>
          <a:p>
            <a:pPr marL="285750" indent="-285750">
              <a:buFont typeface="Arial" panose="020B0604020202020204" pitchFamily="34" charset="0"/>
              <a:buChar char="•"/>
            </a:pPr>
            <a:r>
              <a:rPr lang="en-US" sz="2400" dirty="0" smtClean="0">
                <a:latin typeface="+mj-lt"/>
              </a:rPr>
              <a:t>Advocate Sherman Hospital</a:t>
            </a:r>
          </a:p>
          <a:p>
            <a:pPr marL="285750" indent="-285750">
              <a:buFont typeface="Arial" panose="020B0604020202020204" pitchFamily="34" charset="0"/>
              <a:buChar char="•"/>
            </a:pPr>
            <a:r>
              <a:rPr lang="en-US" sz="2400" dirty="0" smtClean="0">
                <a:latin typeface="+mj-lt"/>
              </a:rPr>
              <a:t>Advocate </a:t>
            </a:r>
            <a:r>
              <a:rPr lang="en-US" sz="2400" dirty="0" err="1">
                <a:latin typeface="+mj-lt"/>
              </a:rPr>
              <a:t>BroMenn</a:t>
            </a:r>
            <a:r>
              <a:rPr lang="en-US" sz="2400" dirty="0">
                <a:latin typeface="+mj-lt"/>
              </a:rPr>
              <a:t> Medical Center</a:t>
            </a:r>
          </a:p>
          <a:p>
            <a:pPr marL="285750" indent="-285750">
              <a:buFont typeface="Arial" panose="020B0604020202020204" pitchFamily="34" charset="0"/>
              <a:buChar char="•"/>
            </a:pPr>
            <a:r>
              <a:rPr lang="en-US" sz="2400" dirty="0">
                <a:latin typeface="+mj-lt"/>
              </a:rPr>
              <a:t>Barnes Jewish Hospital</a:t>
            </a:r>
          </a:p>
          <a:p>
            <a:pPr marL="285750" indent="-285750">
              <a:buFont typeface="Arial" panose="020B0604020202020204" pitchFamily="34" charset="0"/>
              <a:buChar char="•"/>
            </a:pPr>
            <a:r>
              <a:rPr lang="en-US" sz="2400" dirty="0">
                <a:latin typeface="+mj-lt"/>
              </a:rPr>
              <a:t>CGH Medical Center</a:t>
            </a:r>
          </a:p>
          <a:p>
            <a:pPr marL="285750" indent="-285750">
              <a:buFont typeface="Arial" panose="020B0604020202020204" pitchFamily="34" charset="0"/>
              <a:buChar char="•"/>
            </a:pPr>
            <a:r>
              <a:rPr lang="en-US" sz="2400" dirty="0">
                <a:latin typeface="+mj-lt"/>
              </a:rPr>
              <a:t>Elmhurst Memorial Hospital</a:t>
            </a:r>
          </a:p>
          <a:p>
            <a:pPr marL="285750" indent="-285750">
              <a:buFont typeface="Arial" panose="020B0604020202020204" pitchFamily="34" charset="0"/>
              <a:buChar char="•"/>
            </a:pPr>
            <a:r>
              <a:rPr lang="en-US" sz="2400" dirty="0">
                <a:latin typeface="+mj-lt"/>
              </a:rPr>
              <a:t>NM Lake Forest Hospital</a:t>
            </a:r>
          </a:p>
          <a:p>
            <a:pPr marL="285750" indent="-285750">
              <a:buFont typeface="Arial" panose="020B0604020202020204" pitchFamily="34" charset="0"/>
              <a:buChar char="•"/>
            </a:pPr>
            <a:r>
              <a:rPr lang="en-US" sz="2400" dirty="0" err="1">
                <a:latin typeface="+mj-lt"/>
              </a:rPr>
              <a:t>NorthShore</a:t>
            </a:r>
            <a:r>
              <a:rPr lang="en-US" sz="2400" dirty="0">
                <a:latin typeface="+mj-lt"/>
              </a:rPr>
              <a:t> University Health System Highland Park Hospital</a:t>
            </a:r>
          </a:p>
          <a:p>
            <a:pPr marL="285750" indent="-285750">
              <a:buFont typeface="Arial" panose="020B0604020202020204" pitchFamily="34" charset="0"/>
              <a:buChar char="•"/>
            </a:pPr>
            <a:r>
              <a:rPr lang="en-US" sz="2400" dirty="0">
                <a:latin typeface="+mj-lt"/>
              </a:rPr>
              <a:t>Palos Health</a:t>
            </a:r>
          </a:p>
          <a:p>
            <a:pPr marL="285750" indent="-285750">
              <a:buFont typeface="Arial" panose="020B0604020202020204" pitchFamily="34" charset="0"/>
              <a:buChar char="•"/>
            </a:pPr>
            <a:r>
              <a:rPr lang="en-US" sz="2400" dirty="0">
                <a:latin typeface="+mj-lt"/>
              </a:rPr>
              <a:t>Riverside Medical Center</a:t>
            </a:r>
          </a:p>
          <a:p>
            <a:pPr marL="285750" indent="-285750">
              <a:buFont typeface="Arial" panose="020B0604020202020204" pitchFamily="34" charset="0"/>
              <a:buChar char="•"/>
            </a:pPr>
            <a:r>
              <a:rPr lang="en-US" sz="2400" dirty="0">
                <a:latin typeface="+mj-lt"/>
              </a:rPr>
              <a:t>Saint Anthony Hospital</a:t>
            </a:r>
          </a:p>
          <a:p>
            <a:pPr marL="285750" indent="-285750">
              <a:buFont typeface="Arial" panose="020B0604020202020204" pitchFamily="34" charset="0"/>
              <a:buChar char="•"/>
            </a:pPr>
            <a:r>
              <a:rPr lang="en-US" sz="2400" dirty="0">
                <a:latin typeface="+mj-lt"/>
              </a:rPr>
              <a:t>St Margaret's Hospital</a:t>
            </a:r>
          </a:p>
        </p:txBody>
      </p:sp>
    </p:spTree>
    <p:extLst>
      <p:ext uri="{BB962C8B-B14F-4D97-AF65-F5344CB8AC3E}">
        <p14:creationId xmlns:p14="http://schemas.microsoft.com/office/powerpoint/2010/main" val="1391972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88907"/>
            <a:ext cx="8229600" cy="1143000"/>
          </a:xfrm>
        </p:spPr>
        <p:txBody>
          <a:bodyPr/>
          <a:lstStyle/>
          <a:p>
            <a:pPr algn="l" eaLnBrk="1" hangingPunct="1"/>
            <a:r>
              <a:rPr lang="en-US" sz="4000" b="1" dirty="0" smtClean="0">
                <a:solidFill>
                  <a:srgbClr val="F58466"/>
                </a:solidFill>
                <a:latin typeface="Goudy Old Style" pitchFamily="18" charset="0"/>
              </a:rPr>
              <a:t>MNO-OB QI Award of</a:t>
            </a:r>
            <a:br>
              <a:rPr lang="en-US" sz="4000" b="1" dirty="0" smtClean="0">
                <a:solidFill>
                  <a:srgbClr val="F58466"/>
                </a:solidFill>
                <a:latin typeface="Goudy Old Style" pitchFamily="18" charset="0"/>
              </a:rPr>
            </a:br>
            <a:r>
              <a:rPr lang="en-US" sz="4000" b="1" dirty="0" smtClean="0">
                <a:solidFill>
                  <a:srgbClr val="F58466"/>
                </a:solidFill>
                <a:latin typeface="Goudy Old Style" pitchFamily="18" charset="0"/>
              </a:rPr>
              <a:t>Excellence Next Steps</a:t>
            </a:r>
            <a:endParaRPr lang="en-US" sz="4000" b="1" dirty="0">
              <a:solidFill>
                <a:srgbClr val="F58466"/>
              </a:solidFill>
              <a:latin typeface="Goudy Old Style" pitchFamily="18" charset="0"/>
            </a:endParaRPr>
          </a:p>
        </p:txBody>
      </p:sp>
      <p:sp>
        <p:nvSpPr>
          <p:cNvPr id="3" name="Content Placeholder 2"/>
          <p:cNvSpPr>
            <a:spLocks noGrp="1"/>
          </p:cNvSpPr>
          <p:nvPr>
            <p:ph idx="1"/>
          </p:nvPr>
        </p:nvSpPr>
        <p:spPr>
          <a:xfrm>
            <a:off x="2895600" y="1704251"/>
            <a:ext cx="5867400" cy="5137157"/>
          </a:xfrm>
        </p:spPr>
        <p:txBody>
          <a:bodyPr/>
          <a:lstStyle/>
          <a:p>
            <a:pPr marL="0" indent="0" algn="ctr">
              <a:buClr>
                <a:srgbClr val="F58466"/>
              </a:buClr>
              <a:buNone/>
            </a:pPr>
            <a:r>
              <a:rPr lang="en-US" b="1" dirty="0" smtClean="0">
                <a:solidFill>
                  <a:srgbClr val="004990"/>
                </a:solidFill>
                <a:ea typeface="MS PGothic"/>
              </a:rPr>
              <a:t>Didn’t qualify for MNO-OB Excellence award? Don’t worry…</a:t>
            </a:r>
          </a:p>
          <a:p>
            <a:pPr>
              <a:buClr>
                <a:srgbClr val="F58466"/>
              </a:buClr>
            </a:pPr>
            <a:r>
              <a:rPr lang="en-US" dirty="0" smtClean="0">
                <a:ea typeface="MS PGothic"/>
              </a:rPr>
              <a:t>Teams who are working to achieve AIMs will have upcoming opportunities to receive QI Awards of Excellence in Q4 2020 and into 2021</a:t>
            </a:r>
          </a:p>
          <a:p>
            <a:pPr>
              <a:buClr>
                <a:srgbClr val="F58466"/>
              </a:buClr>
            </a:pPr>
            <a:endParaRPr lang="en-US" dirty="0"/>
          </a:p>
          <a:p>
            <a:endParaRPr lang="en-US" sz="2800" dirty="0"/>
          </a:p>
          <a:p>
            <a:endParaRPr lang="en-US" sz="2800" dirty="0"/>
          </a:p>
        </p:txBody>
      </p:sp>
      <p:sp>
        <p:nvSpPr>
          <p:cNvPr id="4" name="Slide Number Placeholder 3"/>
          <p:cNvSpPr>
            <a:spLocks noGrp="1"/>
          </p:cNvSpPr>
          <p:nvPr>
            <p:ph type="sldNum" sz="quarter" idx="12"/>
          </p:nvPr>
        </p:nvSpPr>
        <p:spPr/>
        <p:txBody>
          <a:bodyPr/>
          <a:lstStyle/>
          <a:p>
            <a:pPr>
              <a:defRPr/>
            </a:pPr>
            <a:fld id="{ED3A795C-50BE-462B-8B70-BD2F9F6A8888}" type="slidenum">
              <a:rPr lang="en-US" altLang="en-US" smtClean="0"/>
              <a:pPr>
                <a:defRPr/>
              </a:pPr>
              <a:t>7</a:t>
            </a:fld>
            <a:endParaRPr lang="en-US" altLang="en-US"/>
          </a:p>
        </p:txBody>
      </p:sp>
      <p:pic>
        <p:nvPicPr>
          <p:cNvPr id="5" name="Picture 4"/>
          <p:cNvPicPr>
            <a:picLocks noChangeAspect="1"/>
          </p:cNvPicPr>
          <p:nvPr/>
        </p:nvPicPr>
        <p:blipFill>
          <a:blip r:embed="rId2"/>
          <a:stretch>
            <a:fillRect/>
          </a:stretch>
        </p:blipFill>
        <p:spPr>
          <a:xfrm>
            <a:off x="762000" y="2189937"/>
            <a:ext cx="1918054" cy="2478126"/>
          </a:xfrm>
          <a:prstGeom prst="rect">
            <a:avLst/>
          </a:prstGeom>
        </p:spPr>
      </p:pic>
    </p:spTree>
    <p:extLst>
      <p:ext uri="{BB962C8B-B14F-4D97-AF65-F5344CB8AC3E}">
        <p14:creationId xmlns:p14="http://schemas.microsoft.com/office/powerpoint/2010/main" val="19711137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58466"/>
                </a:solidFill>
                <a:latin typeface="Goudy Old Style" pitchFamily="18" charset="0"/>
              </a:rPr>
              <a:t>MNO-OB: </a:t>
            </a:r>
            <a:r>
              <a:rPr lang="en-US" dirty="0" smtClean="0">
                <a:solidFill>
                  <a:srgbClr val="F58466"/>
                </a:solidFill>
                <a:latin typeface="Goudy Old Style" pitchFamily="18" charset="0"/>
              </a:rPr>
              <a:t>Finish Strong &amp; Prepare for Sustainability</a:t>
            </a:r>
            <a:r>
              <a:rPr lang="en-US" dirty="0">
                <a:solidFill>
                  <a:srgbClr val="F58466"/>
                </a:solidFill>
                <a:latin typeface="Goudy Old Style" pitchFamily="18" charset="0"/>
              </a:rPr>
              <a:t/>
            </a:r>
            <a:br>
              <a:rPr lang="en-US" dirty="0">
                <a:solidFill>
                  <a:srgbClr val="F58466"/>
                </a:solidFill>
                <a:latin typeface="Goudy Old Style" pitchFamily="18" charset="0"/>
              </a:rPr>
            </a:br>
            <a:endParaRPr lang="en-US" dirty="0">
              <a:solidFill>
                <a:srgbClr val="F58466"/>
              </a:solidFill>
              <a:latin typeface="Goudy Old Style" pitchFamily="18" charset="0"/>
            </a:endParaRPr>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74AF8077-2CE4-4A8C-806A-F9B27078C005}" type="slidenum">
              <a:rPr lang="en-US" altLang="en-US" smtClean="0"/>
              <a:pPr>
                <a:defRPr/>
              </a:pPr>
              <a:t>8</a:t>
            </a:fld>
            <a:endParaRPr lang="en-US" altLang="en-US" dirty="0"/>
          </a:p>
        </p:txBody>
      </p:sp>
    </p:spTree>
    <p:extLst>
      <p:ext uri="{BB962C8B-B14F-4D97-AF65-F5344CB8AC3E}">
        <p14:creationId xmlns:p14="http://schemas.microsoft.com/office/powerpoint/2010/main" val="205521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6324600" cy="1143000"/>
          </a:xfrm>
          <a:noFill/>
        </p:spPr>
        <p:txBody>
          <a:bodyPr/>
          <a:lstStyle/>
          <a:p>
            <a:pPr algn="l" eaLnBrk="1" hangingPunct="1"/>
            <a:r>
              <a:rPr lang="en-US" sz="4000" b="1" dirty="0">
                <a:solidFill>
                  <a:srgbClr val="F58466"/>
                </a:solidFill>
                <a:latin typeface="Goudy Old Style" pitchFamily="18" charset="0"/>
              </a:rPr>
              <a:t>Providing Optimal OUD Care every patient, every time</a:t>
            </a:r>
          </a:p>
        </p:txBody>
      </p:sp>
      <p:sp>
        <p:nvSpPr>
          <p:cNvPr id="5" name="Content Placeholder 4"/>
          <p:cNvSpPr>
            <a:spLocks noGrp="1"/>
          </p:cNvSpPr>
          <p:nvPr>
            <p:ph idx="1"/>
          </p:nvPr>
        </p:nvSpPr>
        <p:spPr>
          <a:xfrm>
            <a:off x="270437" y="1600200"/>
            <a:ext cx="4987364" cy="4876800"/>
          </a:xfrm>
        </p:spPr>
        <p:txBody>
          <a:bodyPr>
            <a:normAutofit fontScale="85000" lnSpcReduction="10000"/>
          </a:bodyPr>
          <a:lstStyle/>
          <a:p>
            <a:pPr marL="0" indent="0">
              <a:buNone/>
            </a:pPr>
            <a:r>
              <a:rPr lang="en-US" sz="2800" dirty="0"/>
              <a:t>With the opioid crisis in Illinois </a:t>
            </a:r>
            <a:r>
              <a:rPr lang="en-US" sz="2800" b="1" dirty="0"/>
              <a:t>continuing</a:t>
            </a:r>
            <a:r>
              <a:rPr lang="en-US" sz="2800" dirty="0"/>
              <a:t> &amp; </a:t>
            </a:r>
            <a:r>
              <a:rPr lang="en-US" sz="2800" b="1" dirty="0"/>
              <a:t>worsening</a:t>
            </a:r>
            <a:r>
              <a:rPr lang="en-US" sz="2800" dirty="0"/>
              <a:t>, it is essential for </a:t>
            </a:r>
            <a:r>
              <a:rPr lang="en-US" sz="2800" b="1" dirty="0"/>
              <a:t>every hospital </a:t>
            </a:r>
            <a:r>
              <a:rPr lang="en-US" sz="2800" dirty="0"/>
              <a:t>to identify pregnant patients with OUD and </a:t>
            </a:r>
            <a:r>
              <a:rPr lang="en-US" sz="2800" b="1" dirty="0"/>
              <a:t>provide optimal OUD care for every patient, every time</a:t>
            </a:r>
            <a:r>
              <a:rPr lang="en-US" sz="2800" dirty="0"/>
              <a:t>, to save lives</a:t>
            </a:r>
          </a:p>
          <a:p>
            <a:pPr marL="0" indent="0">
              <a:buNone/>
            </a:pPr>
            <a:endParaRPr lang="en-US" sz="1600" dirty="0"/>
          </a:p>
          <a:p>
            <a:pPr marL="0" indent="0">
              <a:buNone/>
            </a:pPr>
            <a:r>
              <a:rPr lang="en-US" sz="2800" dirty="0"/>
              <a:t>Optimal OUD care can only be achieved by implementing standardized and sustainable systems of care, ensuring the OB clinical team understands their role to reduce risk of maternal death and treats all patients with empathy and respect </a:t>
            </a:r>
          </a:p>
          <a:p>
            <a:pPr marL="0" indent="0">
              <a:buNone/>
            </a:pPr>
            <a:endParaRPr lang="en-US" sz="2800" dirty="0"/>
          </a:p>
          <a:p>
            <a:pPr marL="0" indent="0">
              <a:buNone/>
            </a:pPr>
            <a:endParaRPr lang="en-US" dirty="0"/>
          </a:p>
        </p:txBody>
      </p:sp>
      <p:pic>
        <p:nvPicPr>
          <p:cNvPr id="2" name="Picture 1"/>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410200" y="1600200"/>
            <a:ext cx="2558984" cy="3797808"/>
          </a:xfrm>
          <a:prstGeom prst="rect">
            <a:avLst/>
          </a:prstGeom>
        </p:spPr>
      </p:pic>
      <p:pic>
        <p:nvPicPr>
          <p:cNvPr id="4" name="Picture 3"/>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6553200" y="2743200"/>
            <a:ext cx="2332994" cy="3461004"/>
          </a:xfrm>
          <a:prstGeom prst="rect">
            <a:avLst/>
          </a:prstGeom>
        </p:spPr>
      </p:pic>
    </p:spTree>
    <p:extLst>
      <p:ext uri="{BB962C8B-B14F-4D97-AF65-F5344CB8AC3E}">
        <p14:creationId xmlns:p14="http://schemas.microsoft.com/office/powerpoint/2010/main" val="27985412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ower 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Main Page/Transition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ontent Pag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AHC PPT Template">
  <a:themeElements>
    <a:clrScheme name="AHC">
      <a:dk1>
        <a:srgbClr val="000000"/>
      </a:dk1>
      <a:lt1>
        <a:srgbClr val="FFFFFF"/>
      </a:lt1>
      <a:dk2>
        <a:srgbClr val="4C4D4C"/>
      </a:dk2>
      <a:lt2>
        <a:srgbClr val="FFFFFE"/>
      </a:lt2>
      <a:accent1>
        <a:srgbClr val="66528E"/>
      </a:accent1>
      <a:accent2>
        <a:srgbClr val="1D1B5B"/>
      </a:accent2>
      <a:accent3>
        <a:srgbClr val="C1CF23"/>
      </a:accent3>
      <a:accent4>
        <a:srgbClr val="435E9B"/>
      </a:accent4>
      <a:accent5>
        <a:srgbClr val="790A24"/>
      </a:accent5>
      <a:accent6>
        <a:srgbClr val="479DB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Main Page/Transition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Content Pag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78353</TotalTime>
  <Words>2725</Words>
  <Application>Microsoft Office PowerPoint</Application>
  <PresentationFormat>On-screen Show (4:3)</PresentationFormat>
  <Paragraphs>425</Paragraphs>
  <Slides>43</Slides>
  <Notes>36</Notes>
  <HiddenSlides>0</HiddenSlides>
  <MMClips>0</MMClips>
  <ScaleCrop>false</ScaleCrop>
  <HeadingPairs>
    <vt:vector size="6" baseType="variant">
      <vt:variant>
        <vt:lpstr>Fonts Used</vt:lpstr>
      </vt:variant>
      <vt:variant>
        <vt:i4>11</vt:i4>
      </vt:variant>
      <vt:variant>
        <vt:lpstr>Theme</vt:lpstr>
      </vt:variant>
      <vt:variant>
        <vt:i4>7</vt:i4>
      </vt:variant>
      <vt:variant>
        <vt:lpstr>Slide Titles</vt:lpstr>
      </vt:variant>
      <vt:variant>
        <vt:i4>43</vt:i4>
      </vt:variant>
    </vt:vector>
  </HeadingPairs>
  <TitlesOfParts>
    <vt:vector size="61" baseType="lpstr">
      <vt:lpstr>MS PGothic</vt:lpstr>
      <vt:lpstr>MS PGothic</vt:lpstr>
      <vt:lpstr>Arial</vt:lpstr>
      <vt:lpstr>Calibri</vt:lpstr>
      <vt:lpstr>Candara</vt:lpstr>
      <vt:lpstr>Courier New</vt:lpstr>
      <vt:lpstr>Goudy Old Style</vt:lpstr>
      <vt:lpstr>PT Sans</vt:lpstr>
      <vt:lpstr>Times New Roman</vt:lpstr>
      <vt:lpstr>Wingdings</vt:lpstr>
      <vt:lpstr>Wingdings 2</vt:lpstr>
      <vt:lpstr>Office Theme</vt:lpstr>
      <vt:lpstr>Power point</vt:lpstr>
      <vt:lpstr>Main Page/Transition Page</vt:lpstr>
      <vt:lpstr>Content Pages</vt:lpstr>
      <vt:lpstr>4_AHC PPT Template</vt:lpstr>
      <vt:lpstr>1_Main Page/Transition Page</vt:lpstr>
      <vt:lpstr>1_Content Pages</vt:lpstr>
      <vt:lpstr>MNO-OB Crossing the Finish Line, Preparing for Sustainability</vt:lpstr>
      <vt:lpstr>Call Overview </vt:lpstr>
      <vt:lpstr>8th Annual Conference  Debrief </vt:lpstr>
      <vt:lpstr>Post Conference Information </vt:lpstr>
      <vt:lpstr>PowerPoint Presentation</vt:lpstr>
      <vt:lpstr>PowerPoint Presentation</vt:lpstr>
      <vt:lpstr>MNO-OB QI Award of Excellence Next Steps</vt:lpstr>
      <vt:lpstr>MNO-OB: Finish Strong &amp; Prepare for Sustainability </vt:lpstr>
      <vt:lpstr>Providing Optimal OUD Care every patient, every time</vt:lpstr>
      <vt:lpstr>MNO-OB AIMs</vt:lpstr>
      <vt:lpstr>PowerPoint Presentation</vt:lpstr>
      <vt:lpstr>Screening for SUD/OUD</vt:lpstr>
      <vt:lpstr>Connected to MAT</vt:lpstr>
      <vt:lpstr>Linked to Recovery Treatment Services</vt:lpstr>
      <vt:lpstr>Optimal OUD Care</vt:lpstr>
      <vt:lpstr>Narcan Counseling: A Story of Collaborative Improvement</vt:lpstr>
      <vt:lpstr>Lessons Learned,  Systems for Optimal OUD Care </vt:lpstr>
      <vt:lpstr>Improving equitable care and reducing disparities for patients receiving MAT</vt:lpstr>
      <vt:lpstr>PowerPoint Presentation</vt:lpstr>
      <vt:lpstr>Optimal OUD Care</vt:lpstr>
      <vt:lpstr>PowerPoint Presentation</vt:lpstr>
      <vt:lpstr>MNO Education for all OBs &amp; RNs</vt:lpstr>
      <vt:lpstr>MNO-OB Finishing Strong &amp; Planning for Sustainability</vt:lpstr>
      <vt:lpstr>PowerPoint Presentation</vt:lpstr>
      <vt:lpstr>Sustainability Plan</vt:lpstr>
      <vt:lpstr>Strategies for Sustainable Change</vt:lpstr>
      <vt:lpstr>PowerPoint Presentation</vt:lpstr>
      <vt:lpstr>MNO-OB Preparing for Sustainability Checklist</vt:lpstr>
      <vt:lpstr>MNO-OB: Sharing strategies for success from award winners </vt:lpstr>
      <vt:lpstr>MNO-OB QI Award Winners Sharing Strategies for Success</vt:lpstr>
      <vt:lpstr>PowerPoint Presentation</vt:lpstr>
      <vt:lpstr>MNO-OB Next Steps</vt:lpstr>
      <vt:lpstr>MNO-OB Sustainability Webinars</vt:lpstr>
      <vt:lpstr>PowerPoint Presentation</vt:lpstr>
      <vt:lpstr>Upcoming Buprenorphine Waiver Training Opportunities</vt:lpstr>
      <vt:lpstr>Hemorrhage and HTN continuing Education </vt:lpstr>
      <vt:lpstr>Maternal Hypertension &amp;  OB Hemorrhage Continuing  Education</vt:lpstr>
      <vt:lpstr>Preview of Survey Form</vt:lpstr>
      <vt:lpstr>Hypertension and  Hemorrhage Reporting </vt:lpstr>
      <vt:lpstr>PowerPoint Presentation</vt:lpstr>
      <vt:lpstr>PVB Timeline</vt:lpstr>
      <vt:lpstr>Coming Soon:  Statewide Launch </vt:lpstr>
      <vt:lpstr>PowerPoint Presentation</vt:lpstr>
    </vt:vector>
  </TitlesOfParts>
  <Company>State of Illinois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Illinois Perinatal Quality Collaborative</dc:title>
  <dc:creator>alicia.hawkins</dc:creator>
  <cp:lastModifiedBy>Ann Borders Local Account</cp:lastModifiedBy>
  <cp:revision>2196</cp:revision>
  <cp:lastPrinted>2018-07-12T17:33:39Z</cp:lastPrinted>
  <dcterms:created xsi:type="dcterms:W3CDTF">2013-06-07T18:46:59Z</dcterms:created>
  <dcterms:modified xsi:type="dcterms:W3CDTF">2020-11-09T14:53:42Z</dcterms:modified>
</cp:coreProperties>
</file>