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5.xml" ContentType="application/vnd.openxmlformats-officedocument.theme+xml"/>
  <Override PartName="/ppt/slideLayouts/slideLayout34.xml" ContentType="application/vnd.openxmlformats-officedocument.presentationml.slideLayout+xml"/>
  <Override PartName="/ppt/theme/theme6.xml" ContentType="application/vnd.openxmlformats-officedocument.theme+xml"/>
  <Override PartName="/ppt/slideLayouts/slideLayout35.xml" ContentType="application/vnd.openxmlformats-officedocument.presentationml.slideLayout+xml"/>
  <Override PartName="/ppt/theme/theme7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8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  <p:sldMasterId id="2147484138" r:id="rId2"/>
    <p:sldMasterId id="2147484150" r:id="rId3"/>
    <p:sldMasterId id="2147484152" r:id="rId4"/>
    <p:sldMasterId id="2147484154" r:id="rId5"/>
    <p:sldMasterId id="2147484164" r:id="rId6"/>
    <p:sldMasterId id="2147484166" r:id="rId7"/>
    <p:sldMasterId id="2147484192" r:id="rId8"/>
    <p:sldMasterId id="2147484204" r:id="rId9"/>
  </p:sldMasterIdLst>
  <p:notesMasterIdLst>
    <p:notesMasterId r:id="rId36"/>
  </p:notesMasterIdLst>
  <p:handoutMasterIdLst>
    <p:handoutMasterId r:id="rId37"/>
  </p:handoutMasterIdLst>
  <p:sldIdLst>
    <p:sldId id="1450" r:id="rId10"/>
    <p:sldId id="1795" r:id="rId11"/>
    <p:sldId id="2195" r:id="rId12"/>
    <p:sldId id="2214" r:id="rId13"/>
    <p:sldId id="2210" r:id="rId14"/>
    <p:sldId id="2238" r:id="rId15"/>
    <p:sldId id="1749" r:id="rId16"/>
    <p:sldId id="2212" r:id="rId17"/>
    <p:sldId id="2213" r:id="rId18"/>
    <p:sldId id="2224" r:id="rId19"/>
    <p:sldId id="2225" r:id="rId20"/>
    <p:sldId id="2231" r:id="rId21"/>
    <p:sldId id="2232" r:id="rId22"/>
    <p:sldId id="2233" r:id="rId23"/>
    <p:sldId id="2234" r:id="rId24"/>
    <p:sldId id="2236" r:id="rId25"/>
    <p:sldId id="2235" r:id="rId26"/>
    <p:sldId id="2223" r:id="rId27"/>
    <p:sldId id="2226" r:id="rId28"/>
    <p:sldId id="2239" r:id="rId29"/>
    <p:sldId id="2240" r:id="rId30"/>
    <p:sldId id="2227" r:id="rId31"/>
    <p:sldId id="2237" r:id="rId32"/>
    <p:sldId id="2229" r:id="rId33"/>
    <p:sldId id="2151" r:id="rId34"/>
    <p:sldId id="2149" r:id="rId35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icia Ann Lee King" initials="PALK" lastIdx="4" clrIdx="0"/>
  <p:cmAuthor id="2" name="Weiss, Daniel" initials="WD" lastIdx="9" clrIdx="1"/>
  <p:cmAuthor id="3" name="ANNBORDERS" initials="A" lastIdx="3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0064"/>
    <a:srgbClr val="FF3399"/>
    <a:srgbClr val="FF61B0"/>
    <a:srgbClr val="004990"/>
    <a:srgbClr val="FFFFCC"/>
    <a:srgbClr val="F58466"/>
    <a:srgbClr val="6359AD"/>
    <a:srgbClr val="6D5CAA"/>
    <a:srgbClr val="F799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53" autoAdjust="0"/>
    <p:restoredTop sz="86514" autoAdjust="0"/>
  </p:normalViewPr>
  <p:slideViewPr>
    <p:cSldViewPr>
      <p:cViewPr varScale="1">
        <p:scale>
          <a:sx n="58" d="100"/>
          <a:sy n="58" d="100"/>
        </p:scale>
        <p:origin x="143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5478"/>
    </p:cViewPr>
  </p:sorterViewPr>
  <p:notesViewPr>
    <p:cSldViewPr>
      <p:cViewPr varScale="1">
        <p:scale>
          <a:sx n="66" d="100"/>
          <a:sy n="66" d="100"/>
        </p:scale>
        <p:origin x="313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8E56C7-AB61-4CE8-98B0-23B4D277AE16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178389C-D93B-4D84-971F-F019EBC6CF1B}">
      <dgm:prSet phldrT="[Text]"/>
      <dgm:spPr/>
      <dgm:t>
        <a:bodyPr/>
        <a:lstStyle/>
        <a:p>
          <a:r>
            <a:rPr lang="en-US" dirty="0" smtClean="0"/>
            <a:t>Save the date </a:t>
          </a:r>
          <a:endParaRPr lang="en-US" dirty="0"/>
        </a:p>
      </dgm:t>
    </dgm:pt>
    <dgm:pt modelId="{B1D90B82-CE31-4E4F-A6B1-778DDFBC6F61}" type="parTrans" cxnId="{4070F6FB-2EE5-49FC-9217-1085D4A4C99F}">
      <dgm:prSet/>
      <dgm:spPr/>
      <dgm:t>
        <a:bodyPr/>
        <a:lstStyle/>
        <a:p>
          <a:endParaRPr lang="en-US"/>
        </a:p>
      </dgm:t>
    </dgm:pt>
    <dgm:pt modelId="{697AFA1D-A354-4882-8A03-2EED1E8925EC}" type="sibTrans" cxnId="{4070F6FB-2EE5-49FC-9217-1085D4A4C99F}">
      <dgm:prSet/>
      <dgm:spPr/>
      <dgm:t>
        <a:bodyPr/>
        <a:lstStyle/>
        <a:p>
          <a:endParaRPr lang="en-US"/>
        </a:p>
      </dgm:t>
    </dgm:pt>
    <dgm:pt modelId="{C39BE350-EDBF-46E7-9E95-D752AE32A32A}">
      <dgm:prSet phldrT="[Text]"/>
      <dgm:spPr/>
      <dgm:t>
        <a:bodyPr/>
        <a:lstStyle/>
        <a:p>
          <a:endParaRPr lang="en-US" dirty="0"/>
        </a:p>
      </dgm:t>
    </dgm:pt>
    <dgm:pt modelId="{D4270851-41ED-459B-8082-1F207DAEB8B2}" type="parTrans" cxnId="{252BFD68-246D-4CA4-AF0B-41548E63821D}">
      <dgm:prSet/>
      <dgm:spPr/>
      <dgm:t>
        <a:bodyPr/>
        <a:lstStyle/>
        <a:p>
          <a:endParaRPr lang="en-US"/>
        </a:p>
      </dgm:t>
    </dgm:pt>
    <dgm:pt modelId="{09AB7144-EE4E-4963-AC2E-7D3600A3FD9F}" type="sibTrans" cxnId="{252BFD68-246D-4CA4-AF0B-41548E63821D}">
      <dgm:prSet/>
      <dgm:spPr/>
      <dgm:t>
        <a:bodyPr/>
        <a:lstStyle/>
        <a:p>
          <a:endParaRPr lang="en-US"/>
        </a:p>
      </dgm:t>
    </dgm:pt>
    <dgm:pt modelId="{40FC00CE-AFDE-49DB-9036-8B4CA2D9A572}">
      <dgm:prSet phldrT="[Text]"/>
      <dgm:spPr/>
      <dgm:t>
        <a:bodyPr/>
        <a:lstStyle/>
        <a:p>
          <a:r>
            <a:rPr lang="en-US" dirty="0" smtClean="0"/>
            <a:t>Qualify for an award</a:t>
          </a:r>
          <a:endParaRPr lang="en-US" dirty="0"/>
        </a:p>
      </dgm:t>
    </dgm:pt>
    <dgm:pt modelId="{73C8ECAD-56BE-496D-AD21-D4D0D4AD5692}" type="parTrans" cxnId="{2248E648-9EAB-435D-A91F-B9939481D03E}">
      <dgm:prSet/>
      <dgm:spPr/>
      <dgm:t>
        <a:bodyPr/>
        <a:lstStyle/>
        <a:p>
          <a:endParaRPr lang="en-US"/>
        </a:p>
      </dgm:t>
    </dgm:pt>
    <dgm:pt modelId="{86AB48D2-8837-4488-AB14-63A02B3B1C10}" type="sibTrans" cxnId="{2248E648-9EAB-435D-A91F-B9939481D03E}">
      <dgm:prSet/>
      <dgm:spPr/>
      <dgm:t>
        <a:bodyPr/>
        <a:lstStyle/>
        <a:p>
          <a:endParaRPr lang="en-US"/>
        </a:p>
      </dgm:t>
    </dgm:pt>
    <dgm:pt modelId="{CE2CFDB7-DB00-423E-967B-DB7F203E7014}">
      <dgm:prSet phldrT="[Text]"/>
      <dgm:spPr/>
      <dgm:t>
        <a:bodyPr/>
        <a:lstStyle/>
        <a:p>
          <a:endParaRPr lang="en-US" dirty="0"/>
        </a:p>
      </dgm:t>
    </dgm:pt>
    <dgm:pt modelId="{C5B01260-9AE3-4BFA-BCC7-CCDB5C612694}" type="parTrans" cxnId="{794C945D-21AA-4833-B407-1A0C5BB2B9CE}">
      <dgm:prSet/>
      <dgm:spPr/>
      <dgm:t>
        <a:bodyPr/>
        <a:lstStyle/>
        <a:p>
          <a:endParaRPr lang="en-US"/>
        </a:p>
      </dgm:t>
    </dgm:pt>
    <dgm:pt modelId="{7AF563E9-085E-4D33-9BAD-8A2D78291619}" type="sibTrans" cxnId="{794C945D-21AA-4833-B407-1A0C5BB2B9CE}">
      <dgm:prSet/>
      <dgm:spPr/>
      <dgm:t>
        <a:bodyPr/>
        <a:lstStyle/>
        <a:p>
          <a:endParaRPr lang="en-US"/>
        </a:p>
      </dgm:t>
    </dgm:pt>
    <dgm:pt modelId="{4F65A5B4-A859-4960-BB37-C9CE62A69FE6}">
      <dgm:prSet phldrT="[Text]"/>
      <dgm:spPr/>
      <dgm:t>
        <a:bodyPr/>
        <a:lstStyle/>
        <a:p>
          <a:r>
            <a:rPr lang="en-US" dirty="0" smtClean="0"/>
            <a:t>Submit Storyboard</a:t>
          </a:r>
          <a:endParaRPr lang="en-US" dirty="0"/>
        </a:p>
      </dgm:t>
    </dgm:pt>
    <dgm:pt modelId="{596CA36A-D229-4CF5-9E51-041D2915015B}" type="sibTrans" cxnId="{97E25B9C-4041-4E58-9B94-7B59E21B235C}">
      <dgm:prSet/>
      <dgm:spPr/>
      <dgm:t>
        <a:bodyPr/>
        <a:lstStyle/>
        <a:p>
          <a:endParaRPr lang="en-US"/>
        </a:p>
      </dgm:t>
    </dgm:pt>
    <dgm:pt modelId="{6204F064-E75B-4500-BC06-79C9B81B6BAA}" type="parTrans" cxnId="{97E25B9C-4041-4E58-9B94-7B59E21B235C}">
      <dgm:prSet/>
      <dgm:spPr/>
      <dgm:t>
        <a:bodyPr/>
        <a:lstStyle/>
        <a:p>
          <a:endParaRPr lang="en-US"/>
        </a:p>
      </dgm:t>
    </dgm:pt>
    <dgm:pt modelId="{8C2D5492-C734-45B2-9F00-003A3338C2B0}">
      <dgm:prSet phldrT="[Text]"/>
      <dgm:spPr/>
      <dgm:t>
        <a:bodyPr/>
        <a:lstStyle/>
        <a:p>
          <a:r>
            <a:rPr lang="en-US" dirty="0" smtClean="0"/>
            <a:t>Email Hospital slide</a:t>
          </a:r>
          <a:endParaRPr lang="en-US" dirty="0"/>
        </a:p>
      </dgm:t>
    </dgm:pt>
    <dgm:pt modelId="{8CBAAFDA-26E8-4756-BA60-7F6D68C1FBC1}" type="parTrans" cxnId="{C8C26181-8E17-456E-819B-0366C42F556C}">
      <dgm:prSet/>
      <dgm:spPr/>
      <dgm:t>
        <a:bodyPr/>
        <a:lstStyle/>
        <a:p>
          <a:endParaRPr lang="en-US"/>
        </a:p>
      </dgm:t>
    </dgm:pt>
    <dgm:pt modelId="{E9131A29-75C1-4F8E-8F0C-BD3B6183FC0E}" type="sibTrans" cxnId="{C8C26181-8E17-456E-819B-0366C42F556C}">
      <dgm:prSet/>
      <dgm:spPr/>
      <dgm:t>
        <a:bodyPr/>
        <a:lstStyle/>
        <a:p>
          <a:endParaRPr lang="en-US"/>
        </a:p>
      </dgm:t>
    </dgm:pt>
    <dgm:pt modelId="{F6AFAE92-AD99-4157-89AC-58060036239D}" type="pres">
      <dgm:prSet presAssocID="{D58E56C7-AB61-4CE8-98B0-23B4D277AE1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DF7B691-235F-4E78-81BC-83D3A2D839F2}" type="pres">
      <dgm:prSet presAssocID="{6178389C-D93B-4D84-971F-F019EBC6CF1B}" presName="composite" presStyleCnt="0"/>
      <dgm:spPr/>
    </dgm:pt>
    <dgm:pt modelId="{AB772772-FD40-4907-961F-F44F44079419}" type="pres">
      <dgm:prSet presAssocID="{6178389C-D93B-4D84-971F-F019EBC6CF1B}" presName="bentUpArrow1" presStyleLbl="alignImgPlace1" presStyleIdx="0" presStyleCnt="3"/>
      <dgm:spPr/>
    </dgm:pt>
    <dgm:pt modelId="{45D1926A-52AE-4BF7-ADAF-718FDD77DF41}" type="pres">
      <dgm:prSet presAssocID="{6178389C-D93B-4D84-971F-F019EBC6CF1B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BC3B53-D9CD-477A-96D7-D304004352BC}" type="pres">
      <dgm:prSet presAssocID="{6178389C-D93B-4D84-971F-F019EBC6CF1B}" presName="ChildText" presStyleLbl="revTx" presStyleIdx="0" presStyleCnt="3" custScaleX="438875" custLinFactX="68015" custLinFactNeighborX="100000" custLinFactNeighborY="-3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9A3277-CBD4-4CF0-AB70-90CDCC81BF99}" type="pres">
      <dgm:prSet presAssocID="{697AFA1D-A354-4882-8A03-2EED1E8925EC}" presName="sibTrans" presStyleCnt="0"/>
      <dgm:spPr/>
    </dgm:pt>
    <dgm:pt modelId="{D71CBB7E-D222-4C0C-9E2C-DC052A4EDF90}" type="pres">
      <dgm:prSet presAssocID="{40FC00CE-AFDE-49DB-9036-8B4CA2D9A572}" presName="composite" presStyleCnt="0"/>
      <dgm:spPr/>
    </dgm:pt>
    <dgm:pt modelId="{F6BE35EA-7BCA-4782-AC87-16F4D4472DA7}" type="pres">
      <dgm:prSet presAssocID="{40FC00CE-AFDE-49DB-9036-8B4CA2D9A572}" presName="bentUpArrow1" presStyleLbl="alignImgPlace1" presStyleIdx="1" presStyleCnt="3" custLinFactNeighborX="-62435"/>
      <dgm:spPr/>
    </dgm:pt>
    <dgm:pt modelId="{0F7545AC-8EFA-45D7-8D26-9438493DE6B6}" type="pres">
      <dgm:prSet presAssocID="{40FC00CE-AFDE-49DB-9036-8B4CA2D9A572}" presName="ParentText" presStyleLbl="node1" presStyleIdx="1" presStyleCnt="4" custLinFactNeighborX="-4413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4432DD-E126-4B6A-8574-E3DBA1D68ED7}" type="pres">
      <dgm:prSet presAssocID="{40FC00CE-AFDE-49DB-9036-8B4CA2D9A572}" presName="ChildText" presStyleLbl="revTx" presStyleIdx="1" presStyleCnt="3" custScaleX="358497" custLinFactNeighborX="70680" custLinFactNeighborY="-3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48AD52-DA21-42A9-A2B6-8F227ADE5DA6}" type="pres">
      <dgm:prSet presAssocID="{86AB48D2-8837-4488-AB14-63A02B3B1C10}" presName="sibTrans" presStyleCnt="0"/>
      <dgm:spPr/>
    </dgm:pt>
    <dgm:pt modelId="{45D473A4-3D6F-45C1-BA8A-845375836347}" type="pres">
      <dgm:prSet presAssocID="{4F65A5B4-A859-4960-BB37-C9CE62A69FE6}" presName="composite" presStyleCnt="0"/>
      <dgm:spPr/>
    </dgm:pt>
    <dgm:pt modelId="{149F214C-6CAE-4B6B-A3F1-6925719E3A68}" type="pres">
      <dgm:prSet presAssocID="{4F65A5B4-A859-4960-BB37-C9CE62A69FE6}" presName="bentUpArrow1" presStyleLbl="alignImgPlace1" presStyleIdx="2" presStyleCnt="3" custLinFactX="-81125" custLinFactNeighborX="-100000" custLinFactNeighborY="17783"/>
      <dgm:spPr/>
    </dgm:pt>
    <dgm:pt modelId="{3D9E0BBC-B266-4818-9447-E0E78541DB80}" type="pres">
      <dgm:prSet presAssocID="{4F65A5B4-A859-4960-BB37-C9CE62A69FE6}" presName="ParentText" presStyleLbl="node1" presStyleIdx="2" presStyleCnt="4" custLinFactX="-25676" custLinFactNeighborX="-100000" custLinFactNeighborY="1631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FEB654-6429-4DC5-84AC-0EC99E7FF16F}" type="pres">
      <dgm:prSet presAssocID="{4F65A5B4-A859-4960-BB37-C9CE62A69FE6}" presName="ChildText" presStyleLbl="revTx" presStyleIdx="2" presStyleCnt="3" custScaleX="405158" custLinFactNeighborX="-8395" custLinFactNeighborY="171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7073AD-035A-408A-8440-6B7E5EB0125A}" type="pres">
      <dgm:prSet presAssocID="{596CA36A-D229-4CF5-9E51-041D2915015B}" presName="sibTrans" presStyleCnt="0"/>
      <dgm:spPr/>
    </dgm:pt>
    <dgm:pt modelId="{B42AEADC-FE94-489D-B2F0-C1EDC371001E}" type="pres">
      <dgm:prSet presAssocID="{8C2D5492-C734-45B2-9F00-003A3338C2B0}" presName="composite" presStyleCnt="0"/>
      <dgm:spPr/>
    </dgm:pt>
    <dgm:pt modelId="{6F4609C3-64D1-43C5-B152-9A1D3F681CB9}" type="pres">
      <dgm:prSet presAssocID="{8C2D5492-C734-45B2-9F00-003A3338C2B0}" presName="ParentText" presStyleLbl="node1" presStyleIdx="3" presStyleCnt="4" custLinFactX="-88938" custLinFactNeighborX="-100000" custLinFactNeighborY="2386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9AF030-9457-4621-9ABC-233480136302}" type="presOf" srcId="{C39BE350-EDBF-46E7-9E95-D752AE32A32A}" destId="{88BC3B53-D9CD-477A-96D7-D304004352BC}" srcOrd="0" destOrd="0" presId="urn:microsoft.com/office/officeart/2005/8/layout/StepDownProcess"/>
    <dgm:cxn modelId="{4C8ADA9A-57A0-4A0A-AD67-4F5E2732CC1F}" type="presOf" srcId="{CE2CFDB7-DB00-423E-967B-DB7F203E7014}" destId="{9BFEB654-6429-4DC5-84AC-0EC99E7FF16F}" srcOrd="0" destOrd="0" presId="urn:microsoft.com/office/officeart/2005/8/layout/StepDownProcess"/>
    <dgm:cxn modelId="{BEB5AD75-8AC4-4E87-B752-A481C61F751B}" type="presOf" srcId="{D58E56C7-AB61-4CE8-98B0-23B4D277AE16}" destId="{F6AFAE92-AD99-4157-89AC-58060036239D}" srcOrd="0" destOrd="0" presId="urn:microsoft.com/office/officeart/2005/8/layout/StepDownProcess"/>
    <dgm:cxn modelId="{4D3174E6-4D9B-4D30-BAD1-3E87655D516D}" type="presOf" srcId="{40FC00CE-AFDE-49DB-9036-8B4CA2D9A572}" destId="{0F7545AC-8EFA-45D7-8D26-9438493DE6B6}" srcOrd="0" destOrd="0" presId="urn:microsoft.com/office/officeart/2005/8/layout/StepDownProcess"/>
    <dgm:cxn modelId="{97E25B9C-4041-4E58-9B94-7B59E21B235C}" srcId="{D58E56C7-AB61-4CE8-98B0-23B4D277AE16}" destId="{4F65A5B4-A859-4960-BB37-C9CE62A69FE6}" srcOrd="2" destOrd="0" parTransId="{6204F064-E75B-4500-BC06-79C9B81B6BAA}" sibTransId="{596CA36A-D229-4CF5-9E51-041D2915015B}"/>
    <dgm:cxn modelId="{C8C26181-8E17-456E-819B-0366C42F556C}" srcId="{D58E56C7-AB61-4CE8-98B0-23B4D277AE16}" destId="{8C2D5492-C734-45B2-9F00-003A3338C2B0}" srcOrd="3" destOrd="0" parTransId="{8CBAAFDA-26E8-4756-BA60-7F6D68C1FBC1}" sibTransId="{E9131A29-75C1-4F8E-8F0C-BD3B6183FC0E}"/>
    <dgm:cxn modelId="{2248E648-9EAB-435D-A91F-B9939481D03E}" srcId="{D58E56C7-AB61-4CE8-98B0-23B4D277AE16}" destId="{40FC00CE-AFDE-49DB-9036-8B4CA2D9A572}" srcOrd="1" destOrd="0" parTransId="{73C8ECAD-56BE-496D-AD21-D4D0D4AD5692}" sibTransId="{86AB48D2-8837-4488-AB14-63A02B3B1C10}"/>
    <dgm:cxn modelId="{9A034405-E524-49E8-8EAB-2F1ACFA1E6FD}" type="presOf" srcId="{6178389C-D93B-4D84-971F-F019EBC6CF1B}" destId="{45D1926A-52AE-4BF7-ADAF-718FDD77DF41}" srcOrd="0" destOrd="0" presId="urn:microsoft.com/office/officeart/2005/8/layout/StepDownProcess"/>
    <dgm:cxn modelId="{252BFD68-246D-4CA4-AF0B-41548E63821D}" srcId="{6178389C-D93B-4D84-971F-F019EBC6CF1B}" destId="{C39BE350-EDBF-46E7-9E95-D752AE32A32A}" srcOrd="0" destOrd="0" parTransId="{D4270851-41ED-459B-8082-1F207DAEB8B2}" sibTransId="{09AB7144-EE4E-4963-AC2E-7D3600A3FD9F}"/>
    <dgm:cxn modelId="{794C945D-21AA-4833-B407-1A0C5BB2B9CE}" srcId="{4F65A5B4-A859-4960-BB37-C9CE62A69FE6}" destId="{CE2CFDB7-DB00-423E-967B-DB7F203E7014}" srcOrd="0" destOrd="0" parTransId="{C5B01260-9AE3-4BFA-BCC7-CCDB5C612694}" sibTransId="{7AF563E9-085E-4D33-9BAD-8A2D78291619}"/>
    <dgm:cxn modelId="{13725E5D-7690-44B3-9548-A45C25EE2059}" type="presOf" srcId="{8C2D5492-C734-45B2-9F00-003A3338C2B0}" destId="{6F4609C3-64D1-43C5-B152-9A1D3F681CB9}" srcOrd="0" destOrd="0" presId="urn:microsoft.com/office/officeart/2005/8/layout/StepDownProcess"/>
    <dgm:cxn modelId="{4070F6FB-2EE5-49FC-9217-1085D4A4C99F}" srcId="{D58E56C7-AB61-4CE8-98B0-23B4D277AE16}" destId="{6178389C-D93B-4D84-971F-F019EBC6CF1B}" srcOrd="0" destOrd="0" parTransId="{B1D90B82-CE31-4E4F-A6B1-778DDFBC6F61}" sibTransId="{697AFA1D-A354-4882-8A03-2EED1E8925EC}"/>
    <dgm:cxn modelId="{1D1586C6-F70B-4667-A85F-9FC7FF474935}" type="presOf" srcId="{4F65A5B4-A859-4960-BB37-C9CE62A69FE6}" destId="{3D9E0BBC-B266-4818-9447-E0E78541DB80}" srcOrd="0" destOrd="0" presId="urn:microsoft.com/office/officeart/2005/8/layout/StepDownProcess"/>
    <dgm:cxn modelId="{0308C5D3-A8BE-43A6-A120-97C1FB55C6E4}" type="presParOf" srcId="{F6AFAE92-AD99-4157-89AC-58060036239D}" destId="{FDF7B691-235F-4E78-81BC-83D3A2D839F2}" srcOrd="0" destOrd="0" presId="urn:microsoft.com/office/officeart/2005/8/layout/StepDownProcess"/>
    <dgm:cxn modelId="{C0CBB6BB-9CF7-4FE2-A76E-408BD1B46ED9}" type="presParOf" srcId="{FDF7B691-235F-4E78-81BC-83D3A2D839F2}" destId="{AB772772-FD40-4907-961F-F44F44079419}" srcOrd="0" destOrd="0" presId="urn:microsoft.com/office/officeart/2005/8/layout/StepDownProcess"/>
    <dgm:cxn modelId="{01B12680-D1ED-4F12-BDDE-37E401AAC3D5}" type="presParOf" srcId="{FDF7B691-235F-4E78-81BC-83D3A2D839F2}" destId="{45D1926A-52AE-4BF7-ADAF-718FDD77DF41}" srcOrd="1" destOrd="0" presId="urn:microsoft.com/office/officeart/2005/8/layout/StepDownProcess"/>
    <dgm:cxn modelId="{51DCF180-0D39-48D0-B17A-F146B8A529A8}" type="presParOf" srcId="{FDF7B691-235F-4E78-81BC-83D3A2D839F2}" destId="{88BC3B53-D9CD-477A-96D7-D304004352BC}" srcOrd="2" destOrd="0" presId="urn:microsoft.com/office/officeart/2005/8/layout/StepDownProcess"/>
    <dgm:cxn modelId="{55287FFF-A239-4E91-BA44-245EF16E6920}" type="presParOf" srcId="{F6AFAE92-AD99-4157-89AC-58060036239D}" destId="{C49A3277-CBD4-4CF0-AB70-90CDCC81BF99}" srcOrd="1" destOrd="0" presId="urn:microsoft.com/office/officeart/2005/8/layout/StepDownProcess"/>
    <dgm:cxn modelId="{9370D22B-E941-4859-B968-B4A5BADA5361}" type="presParOf" srcId="{F6AFAE92-AD99-4157-89AC-58060036239D}" destId="{D71CBB7E-D222-4C0C-9E2C-DC052A4EDF90}" srcOrd="2" destOrd="0" presId="urn:microsoft.com/office/officeart/2005/8/layout/StepDownProcess"/>
    <dgm:cxn modelId="{F3EF7698-C6C2-4536-962B-BDF28990BADB}" type="presParOf" srcId="{D71CBB7E-D222-4C0C-9E2C-DC052A4EDF90}" destId="{F6BE35EA-7BCA-4782-AC87-16F4D4472DA7}" srcOrd="0" destOrd="0" presId="urn:microsoft.com/office/officeart/2005/8/layout/StepDownProcess"/>
    <dgm:cxn modelId="{381CD02C-9587-4459-A14F-C5180F960054}" type="presParOf" srcId="{D71CBB7E-D222-4C0C-9E2C-DC052A4EDF90}" destId="{0F7545AC-8EFA-45D7-8D26-9438493DE6B6}" srcOrd="1" destOrd="0" presId="urn:microsoft.com/office/officeart/2005/8/layout/StepDownProcess"/>
    <dgm:cxn modelId="{A2F53E8C-00CE-4CCB-AD2B-966CA4D66C97}" type="presParOf" srcId="{D71CBB7E-D222-4C0C-9E2C-DC052A4EDF90}" destId="{AB4432DD-E126-4B6A-8574-E3DBA1D68ED7}" srcOrd="2" destOrd="0" presId="urn:microsoft.com/office/officeart/2005/8/layout/StepDownProcess"/>
    <dgm:cxn modelId="{3CBCEC1E-26FB-480F-B9B8-ACCEC6C6F5B5}" type="presParOf" srcId="{F6AFAE92-AD99-4157-89AC-58060036239D}" destId="{CB48AD52-DA21-42A9-A2B6-8F227ADE5DA6}" srcOrd="3" destOrd="0" presId="urn:microsoft.com/office/officeart/2005/8/layout/StepDownProcess"/>
    <dgm:cxn modelId="{49FC0725-8F93-4AE3-8A58-12127C71FCAE}" type="presParOf" srcId="{F6AFAE92-AD99-4157-89AC-58060036239D}" destId="{45D473A4-3D6F-45C1-BA8A-845375836347}" srcOrd="4" destOrd="0" presId="urn:microsoft.com/office/officeart/2005/8/layout/StepDownProcess"/>
    <dgm:cxn modelId="{68FD9F8E-50B4-4664-9C0A-027410A85847}" type="presParOf" srcId="{45D473A4-3D6F-45C1-BA8A-845375836347}" destId="{149F214C-6CAE-4B6B-A3F1-6925719E3A68}" srcOrd="0" destOrd="0" presId="urn:microsoft.com/office/officeart/2005/8/layout/StepDownProcess"/>
    <dgm:cxn modelId="{246BA2D1-A014-448E-9763-F740FD0F9AF7}" type="presParOf" srcId="{45D473A4-3D6F-45C1-BA8A-845375836347}" destId="{3D9E0BBC-B266-4818-9447-E0E78541DB80}" srcOrd="1" destOrd="0" presId="urn:microsoft.com/office/officeart/2005/8/layout/StepDownProcess"/>
    <dgm:cxn modelId="{51AF1076-D01F-475C-A632-DAA7841B3A6D}" type="presParOf" srcId="{45D473A4-3D6F-45C1-BA8A-845375836347}" destId="{9BFEB654-6429-4DC5-84AC-0EC99E7FF16F}" srcOrd="2" destOrd="0" presId="urn:microsoft.com/office/officeart/2005/8/layout/StepDownProcess"/>
    <dgm:cxn modelId="{3AA614C2-B290-4C88-BE5B-23C6DD258578}" type="presParOf" srcId="{F6AFAE92-AD99-4157-89AC-58060036239D}" destId="{577073AD-035A-408A-8440-6B7E5EB0125A}" srcOrd="5" destOrd="0" presId="urn:microsoft.com/office/officeart/2005/8/layout/StepDownProcess"/>
    <dgm:cxn modelId="{A9B266E6-0B53-4E8E-B3B1-CA34034CAF2E}" type="presParOf" srcId="{F6AFAE92-AD99-4157-89AC-58060036239D}" destId="{B42AEADC-FE94-489D-B2F0-C1EDC371001E}" srcOrd="6" destOrd="0" presId="urn:microsoft.com/office/officeart/2005/8/layout/StepDownProcess"/>
    <dgm:cxn modelId="{9A86BFB2-6489-4822-8EF7-35325B6EA3E5}" type="presParOf" srcId="{B42AEADC-FE94-489D-B2F0-C1EDC371001E}" destId="{6F4609C3-64D1-43C5-B152-9A1D3F681CB9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72772-FD40-4907-961F-F44F44079419}">
      <dsp:nvSpPr>
        <dsp:cNvPr id="0" name=""/>
        <dsp:cNvSpPr/>
      </dsp:nvSpPr>
      <dsp:spPr>
        <a:xfrm rot="5400000">
          <a:off x="602579" y="1556926"/>
          <a:ext cx="917935" cy="104503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D1926A-52AE-4BF7-ADAF-718FDD77DF41}">
      <dsp:nvSpPr>
        <dsp:cNvPr id="0" name=""/>
        <dsp:cNvSpPr/>
      </dsp:nvSpPr>
      <dsp:spPr>
        <a:xfrm>
          <a:off x="359381" y="539377"/>
          <a:ext cx="1545262" cy="1081633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Save the date </a:t>
          </a:r>
          <a:endParaRPr lang="en-US" sz="1900" kern="1200" dirty="0"/>
        </a:p>
      </dsp:txBody>
      <dsp:txXfrm>
        <a:off x="412191" y="592187"/>
        <a:ext cx="1439642" cy="976013"/>
      </dsp:txXfrm>
    </dsp:sp>
    <dsp:sp modelId="{88BC3B53-D9CD-477A-96D7-D304004352BC}">
      <dsp:nvSpPr>
        <dsp:cNvPr id="0" name=""/>
        <dsp:cNvSpPr/>
      </dsp:nvSpPr>
      <dsp:spPr>
        <a:xfrm>
          <a:off x="1888657" y="639790"/>
          <a:ext cx="4932413" cy="874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500" kern="1200" dirty="0"/>
        </a:p>
      </dsp:txBody>
      <dsp:txXfrm>
        <a:off x="1888657" y="639790"/>
        <a:ext cx="4932413" cy="874223"/>
      </dsp:txXfrm>
    </dsp:sp>
    <dsp:sp modelId="{F6BE35EA-7BCA-4782-AC87-16F4D4472DA7}">
      <dsp:nvSpPr>
        <dsp:cNvPr id="0" name=""/>
        <dsp:cNvSpPr/>
      </dsp:nvSpPr>
      <dsp:spPr>
        <a:xfrm rot="5400000">
          <a:off x="1958662" y="2771958"/>
          <a:ext cx="917935" cy="104503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-1962696"/>
            <a:satOff val="9881"/>
            <a:lumOff val="63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7545AC-8EFA-45D7-8D26-9438493DE6B6}">
      <dsp:nvSpPr>
        <dsp:cNvPr id="0" name=""/>
        <dsp:cNvSpPr/>
      </dsp:nvSpPr>
      <dsp:spPr>
        <a:xfrm>
          <a:off x="1685901" y="1754408"/>
          <a:ext cx="1545262" cy="1081633"/>
        </a:xfrm>
        <a:prstGeom prst="roundRect">
          <a:avLst>
            <a:gd name="adj" fmla="val 16670"/>
          </a:avLst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Qualify for an award</a:t>
          </a:r>
          <a:endParaRPr lang="en-US" sz="1900" kern="1200" dirty="0"/>
        </a:p>
      </dsp:txBody>
      <dsp:txXfrm>
        <a:off x="1738711" y="1807218"/>
        <a:ext cx="1439642" cy="976013"/>
      </dsp:txXfrm>
    </dsp:sp>
    <dsp:sp modelId="{AB4432DD-E126-4B6A-8574-E3DBA1D68ED7}">
      <dsp:nvSpPr>
        <dsp:cNvPr id="0" name=""/>
        <dsp:cNvSpPr/>
      </dsp:nvSpPr>
      <dsp:spPr>
        <a:xfrm>
          <a:off x="3254959" y="1854279"/>
          <a:ext cx="4029064" cy="874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9F214C-6CAE-4B6B-A3F1-6925719E3A68}">
      <dsp:nvSpPr>
        <dsp:cNvPr id="0" name=""/>
        <dsp:cNvSpPr/>
      </dsp:nvSpPr>
      <dsp:spPr>
        <a:xfrm rot="5400000">
          <a:off x="3255404" y="4150225"/>
          <a:ext cx="917935" cy="104503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-3925392"/>
            <a:satOff val="19763"/>
            <a:lumOff val="127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9E0BBC-B266-4818-9447-E0E78541DB80}">
      <dsp:nvSpPr>
        <dsp:cNvPr id="0" name=""/>
        <dsp:cNvSpPr/>
      </dsp:nvSpPr>
      <dsp:spPr>
        <a:xfrm>
          <a:off x="2963006" y="3145875"/>
          <a:ext cx="1545262" cy="1081633"/>
        </a:xfrm>
        <a:prstGeom prst="roundRect">
          <a:avLst>
            <a:gd name="adj" fmla="val 16670"/>
          </a:avLst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Submit Storyboard</a:t>
          </a:r>
          <a:endParaRPr lang="en-US" sz="1900" kern="1200" dirty="0"/>
        </a:p>
      </dsp:txBody>
      <dsp:txXfrm>
        <a:off x="3015816" y="3198685"/>
        <a:ext cx="1439642" cy="976013"/>
      </dsp:txXfrm>
    </dsp:sp>
    <dsp:sp modelId="{9BFEB654-6429-4DC5-84AC-0EC99E7FF16F}">
      <dsp:nvSpPr>
        <dsp:cNvPr id="0" name=""/>
        <dsp:cNvSpPr/>
      </dsp:nvSpPr>
      <dsp:spPr>
        <a:xfrm>
          <a:off x="4641143" y="3222151"/>
          <a:ext cx="4553476" cy="874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500" kern="1200" dirty="0"/>
        </a:p>
      </dsp:txBody>
      <dsp:txXfrm>
        <a:off x="4641143" y="3222151"/>
        <a:ext cx="4553476" cy="874223"/>
      </dsp:txXfrm>
    </dsp:sp>
    <dsp:sp modelId="{6F4609C3-64D1-43C5-B152-9A1D3F681CB9}">
      <dsp:nvSpPr>
        <dsp:cNvPr id="0" name=""/>
        <dsp:cNvSpPr/>
      </dsp:nvSpPr>
      <dsp:spPr>
        <a:xfrm>
          <a:off x="4183463" y="4442614"/>
          <a:ext cx="1545262" cy="1081633"/>
        </a:xfrm>
        <a:prstGeom prst="roundRect">
          <a:avLst>
            <a:gd name="adj" fmla="val 1667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Email Hospital slide</a:t>
          </a:r>
          <a:endParaRPr lang="en-US" sz="1900" kern="1200" dirty="0"/>
        </a:p>
      </dsp:txBody>
      <dsp:txXfrm>
        <a:off x="4236273" y="4495424"/>
        <a:ext cx="1439642" cy="9760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FE02B9-139B-4A71-A3B0-49BF3BB6CAAD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ADC3D6-F64F-432F-8CAF-12A8E390EF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221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fld id="{A1234E4B-760D-4C12-91CE-F6FE2BFE65B3}" type="datetimeFigureOut">
              <a:rPr lang="en-US" altLang="ja-JP"/>
              <a:pPr>
                <a:defRPr/>
              </a:pPr>
              <a:t>5/5/2021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799399BA-D265-4DD5-B172-CF7BBEF045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01368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3667F1A6-D26A-435E-A6B9-71DCD84A0B24}" type="slidenum">
              <a:rPr lang="en-US" altLang="en-US">
                <a:latin typeface="Calibri" pitchFamily="34" charset="0"/>
              </a:rPr>
              <a:pPr/>
              <a:t>1</a:t>
            </a:fld>
            <a:endParaRPr lang="en-US" alt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8232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9399BA-D265-4DD5-B172-CF7BBEF04538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16315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9399BA-D265-4DD5-B172-CF7BBEF04538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0213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9399BA-D265-4DD5-B172-CF7BBEF04538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44280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9399BA-D265-4DD5-B172-CF7BBEF04538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54074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9399BA-D265-4DD5-B172-CF7BBEF0453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33070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9399BA-D265-4DD5-B172-CF7BBEF04538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46712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46084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10540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46084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1757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9399BA-D265-4DD5-B172-CF7BBEF0453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4511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AWHONN: Knowledge of and Perceived Competence in Trauma-Informed Care and Attitudes of NICU Nurses Toward Mothers of Newborns With Neonatal Abstinence Syndrome (6/15/2020)</a:t>
            </a:r>
          </a:p>
          <a:p>
            <a:r>
              <a:rPr lang="en-US" dirty="0"/>
              <a:t>AAP: Plans of Safe Care for Infants Exposed to Opioids online course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9399BA-D265-4DD5-B172-CF7BBEF04538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8092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C8628B-D017-4ABD-84D4-3F37B064EA7E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479423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9399BA-D265-4DD5-B172-CF7BBEF04538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3867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Dan,</a:t>
            </a:r>
            <a:r>
              <a:rPr lang="en-US" baseline="0" dirty="0" smtClean="0"/>
              <a:t> please update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9399BA-D265-4DD5-B172-CF7BBEF04538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39745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9399BA-D265-4DD5-B172-CF7BBEF04538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2702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Autumn, can you make sure this information is correct?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9399BA-D265-4DD5-B172-CF7BBEF0453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7782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9399BA-D265-4DD5-B172-CF7BBEF04538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4265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9399BA-D265-4DD5-B172-CF7BBEF0453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6249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9399BA-D265-4DD5-B172-CF7BBEF0453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9004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9399BA-D265-4DD5-B172-CF7BBEF04538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7967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9399BA-D265-4DD5-B172-CF7BBEF04538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76706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C8628B-D017-4ABD-84D4-3F37B064EA7E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393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53AD7-A772-4F83-850B-482C70935EA4}" type="datetime1">
              <a:rPr lang="en-US" altLang="ja-JP"/>
              <a:pPr>
                <a:defRPr/>
              </a:pPr>
              <a:t>5/5/2021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D8331-DEC2-4D1E-95D5-94283CB87E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655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2490D-0CE4-426E-81CB-E242CE6E39A4}" type="datetime1">
              <a:rPr lang="en-US" altLang="ja-JP"/>
              <a:pPr>
                <a:defRPr/>
              </a:pPr>
              <a:t>5/5/2021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ED56C-8F5E-4BF1-A54B-E96394A138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4335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2C6C1-0ABC-4A83-A3E1-9B004532B0F2}" type="datetime1">
              <a:rPr lang="en-US" altLang="ja-JP"/>
              <a:pPr>
                <a:defRPr/>
              </a:pPr>
              <a:t>5/5/2021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59B1A-798E-4F1D-851E-F36AC3C874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1978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1DCD0-FAB9-C540-ACA0-2D3DCEDE7E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181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07CE4-44CD-514E-AB06-3E1C57ADD7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1DCD0-FAB9-C540-ACA0-2D3DCEDE7E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731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07CE4-44CD-514E-AB06-3E1C57ADD7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1DCD0-FAB9-C540-ACA0-2D3DCEDE7E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557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07CE4-44CD-514E-AB06-3E1C57ADD7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1DCD0-FAB9-C540-ACA0-2D3DCEDE7E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391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07CE4-44CD-514E-AB06-3E1C57ADD7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1DCD0-FAB9-C540-ACA0-2D3DCEDE7E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970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07CE4-44CD-514E-AB06-3E1C57ADD7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1DCD0-FAB9-C540-ACA0-2D3DCEDE7E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8654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07CE4-44CD-514E-AB06-3E1C57ADD7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1DCD0-FAB9-C540-ACA0-2D3DCEDE7E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4095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07CE4-44CD-514E-AB06-3E1C57ADD7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1DCD0-FAB9-C540-ACA0-2D3DCEDE7E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501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67B97-2A19-4469-BBC1-5124779FD32E}" type="datetime1">
              <a:rPr lang="en-US" altLang="ja-JP"/>
              <a:pPr>
                <a:defRPr/>
              </a:pPr>
              <a:t>5/5/2021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F23B2-1968-4158-BBF8-33ADF31722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1531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07CE4-44CD-514E-AB06-3E1C57ADD7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1DCD0-FAB9-C540-ACA0-2D3DCEDE7E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2247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07CE4-44CD-514E-AB06-3E1C57ADD7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1DCD0-FAB9-C540-ACA0-2D3DCEDE7E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660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07CE4-44CD-514E-AB06-3E1C57ADD7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1DCD0-FAB9-C540-ACA0-2D3DCEDE7E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5664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891724" y="1328353"/>
            <a:ext cx="5764856" cy="1470025"/>
          </a:xfrm>
          <a:prstGeom prst="rect">
            <a:avLst/>
          </a:prstGeom>
        </p:spPr>
        <p:txBody>
          <a:bodyPr/>
          <a:lstStyle/>
          <a:p>
            <a:pPr algn="l"/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891724" y="2976618"/>
            <a:ext cx="5764856" cy="90006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l">
              <a:lnSpc>
                <a:spcPct val="8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BAEBC26A-7C5D-1340-BDF4-4A764173B5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0950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>
          <a:xfrm>
            <a:off x="457200" y="274637"/>
            <a:ext cx="8229600" cy="71681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rgbClr val="417C27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BAEBC26A-7C5D-1340-BDF4-4A764173B5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3471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1"/>
            <a:ext cx="9144000" cy="686409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9469755" y="288036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  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6473781-ACAD-C34D-8BB7-628294A1A8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3896" y="1474384"/>
            <a:ext cx="6480105" cy="2323003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Topic of Presentation</a:t>
            </a:r>
            <a:b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(54 </a:t>
            </a:r>
            <a:r>
              <a:rPr lang="en-US" sz="5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pt</a:t>
            </a:r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C297CBC-A6F5-D848-8FCF-A5A9138984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4528" y="3971364"/>
            <a:ext cx="6099105" cy="3829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Presentation Subhead (24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DC77142-B9FB-8147-87AA-DD67BC6EB1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77499" y="4528248"/>
            <a:ext cx="6106767" cy="3116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Date | Presenter Information (16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pt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98757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520">
          <p15:clr>
            <a:srgbClr val="FBAE40"/>
          </p15:clr>
        </p15:guide>
        <p15:guide id="3" orient="horz" pos="3006">
          <p15:clr>
            <a:srgbClr val="FBAE40"/>
          </p15:clr>
        </p15:guide>
        <p15:guide id="4" pos="288">
          <p15:clr>
            <a:srgbClr val="FBAE40"/>
          </p15:clr>
        </p15:guide>
        <p15:guide id="5" orient="horz" pos="1944">
          <p15:clr>
            <a:srgbClr val="FBAE40"/>
          </p15:clr>
        </p15:guide>
        <p15:guide id="6" orient="horz" pos="2358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09878"/>
            <a:ext cx="8229600" cy="86742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70000"/>
              </a:lnSpc>
              <a:defRPr sz="4800" b="0" i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PT Sans" charset="-52"/>
                <a:cs typeface="PT Sans" charset="-5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91883"/>
            <a:ext cx="8229600" cy="4478116"/>
          </a:xfrm>
          <a:prstGeom prst="rect">
            <a:avLst/>
          </a:prstGeom>
        </p:spPr>
        <p:txBody>
          <a:bodyPr/>
          <a:lstStyle>
            <a:lvl1pPr>
              <a:defRPr sz="2800" b="0" i="0">
                <a:solidFill>
                  <a:schemeClr val="tx1"/>
                </a:solidFill>
                <a:latin typeface="+mn-lt"/>
                <a:ea typeface="PT Sans" charset="-52"/>
                <a:cs typeface="PT Sans" charset="-52"/>
              </a:defRPr>
            </a:lvl1pPr>
            <a:lvl2pPr>
              <a:defRPr sz="2400" b="0" i="0">
                <a:solidFill>
                  <a:schemeClr val="tx1"/>
                </a:solidFill>
                <a:latin typeface="+mn-lt"/>
                <a:ea typeface="PT Sans" charset="-52"/>
                <a:cs typeface="PT Sans" charset="-52"/>
              </a:defRPr>
            </a:lvl2pPr>
            <a:lvl3pPr>
              <a:defRPr sz="2000" b="0" i="0">
                <a:solidFill>
                  <a:schemeClr val="tx1"/>
                </a:solidFill>
                <a:latin typeface="+mn-lt"/>
                <a:ea typeface="PT Sans" charset="-52"/>
                <a:cs typeface="PT Sans" charset="-52"/>
              </a:defRPr>
            </a:lvl3pPr>
            <a:lvl4pPr>
              <a:defRPr sz="1600" b="0" i="0">
                <a:solidFill>
                  <a:schemeClr val="tx1"/>
                </a:solidFill>
                <a:latin typeface="+mn-lt"/>
                <a:ea typeface="PT Sans" charset="-52"/>
                <a:cs typeface="PT Sans" charset="-52"/>
              </a:defRPr>
            </a:lvl4pPr>
            <a:lvl5pPr>
              <a:defRPr sz="1200" b="0" i="0">
                <a:solidFill>
                  <a:schemeClr val="tx1"/>
                </a:solidFill>
                <a:latin typeface="+mn-lt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0352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">
          <p15:clr>
            <a:srgbClr val="FBAE40"/>
          </p15:clr>
        </p15:guide>
        <p15:guide id="2" pos="2880">
          <p15:clr>
            <a:srgbClr val="FBAE40"/>
          </p15:clr>
        </p15:guide>
        <p15:guide id="3" pos="288">
          <p15:clr>
            <a:srgbClr val="FBAE40"/>
          </p15:clr>
        </p15:guide>
        <p15:guide id="4" orient="horz" pos="504">
          <p15:clr>
            <a:srgbClr val="FBAE40"/>
          </p15:clr>
        </p15:guide>
        <p15:guide id="5" orient="horz" pos="81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34728" y="1452039"/>
            <a:ext cx="2652072" cy="1786463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sz="900" b="0" i="0">
                <a:latin typeface="Arial"/>
                <a:cs typeface="Arial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09878"/>
            <a:ext cx="8229600" cy="86742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70000"/>
              </a:lnSpc>
              <a:defRPr sz="4800" b="0" i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PT Sans" charset="-52"/>
                <a:cs typeface="PT Sans" charset="-5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457200" y="1391883"/>
            <a:ext cx="8229600" cy="4478116"/>
          </a:xfrm>
          <a:prstGeom prst="rect">
            <a:avLst/>
          </a:prstGeom>
        </p:spPr>
        <p:txBody>
          <a:bodyPr/>
          <a:lstStyle>
            <a:lvl1pPr>
              <a:defRPr sz="2800" b="0" i="0">
                <a:solidFill>
                  <a:schemeClr val="tx1"/>
                </a:solidFill>
                <a:latin typeface="+mn-lt"/>
                <a:ea typeface="PT Sans" charset="-52"/>
                <a:cs typeface="PT Sans" charset="-52"/>
              </a:defRPr>
            </a:lvl1pPr>
            <a:lvl2pPr>
              <a:defRPr sz="2400" b="0" i="0">
                <a:solidFill>
                  <a:schemeClr val="tx1"/>
                </a:solidFill>
                <a:latin typeface="+mn-lt"/>
                <a:ea typeface="PT Sans" charset="-52"/>
                <a:cs typeface="PT Sans" charset="-52"/>
              </a:defRPr>
            </a:lvl2pPr>
            <a:lvl3pPr>
              <a:defRPr sz="2000" b="0" i="0">
                <a:solidFill>
                  <a:schemeClr val="tx1"/>
                </a:solidFill>
                <a:latin typeface="+mn-lt"/>
                <a:ea typeface="PT Sans" charset="-52"/>
                <a:cs typeface="PT Sans" charset="-52"/>
              </a:defRPr>
            </a:lvl3pPr>
            <a:lvl4pPr>
              <a:defRPr sz="1600" b="0" i="0">
                <a:solidFill>
                  <a:schemeClr val="tx1"/>
                </a:solidFill>
                <a:latin typeface="+mn-lt"/>
                <a:ea typeface="PT Sans" charset="-52"/>
                <a:cs typeface="PT Sans" charset="-52"/>
              </a:defRPr>
            </a:lvl4pPr>
            <a:lvl5pPr>
              <a:defRPr sz="1200" b="0" i="0">
                <a:solidFill>
                  <a:schemeClr val="tx1"/>
                </a:solidFill>
                <a:latin typeface="+mn-lt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68889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30">
          <p15:clr>
            <a:srgbClr val="FBAE40"/>
          </p15:clr>
        </p15:guide>
        <p15:guide id="2" pos="3792">
          <p15:clr>
            <a:srgbClr val="FBAE40"/>
          </p15:clr>
        </p15:guide>
        <p15:guide id="3" pos="288">
          <p15:clr>
            <a:srgbClr val="FBAE40"/>
          </p15:clr>
        </p15:guide>
        <p15:guide id="4" orient="horz" pos="324">
          <p15:clr>
            <a:srgbClr val="FBAE40"/>
          </p15:clr>
        </p15:guide>
        <p15:guide id="5" orient="horz" pos="684">
          <p15:clr>
            <a:srgbClr val="FBAE40"/>
          </p15:clr>
        </p15:guide>
        <p15:guide id="6" orient="horz" pos="504">
          <p15:clr>
            <a:srgbClr val="FBAE40"/>
          </p15:clr>
        </p15:guide>
        <p15:guide id="7" pos="5472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5" y="2"/>
            <a:ext cx="9135877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BD450F3-B34B-074D-BD6D-B116B7D1C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561" y="1928039"/>
            <a:ext cx="8013698" cy="1965617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Primary Topic of </a:t>
            </a:r>
            <a:b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Next Section (48 </a:t>
            </a:r>
            <a:r>
              <a:rPr lang="en-US" sz="4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pt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054279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  <p15:guide id="2" pos="2880">
          <p15:clr>
            <a:srgbClr val="FBAE40"/>
          </p15:clr>
        </p15:guide>
        <p15:guide id="3" pos="288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09878"/>
            <a:ext cx="8229600" cy="86742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70000"/>
              </a:lnSpc>
              <a:defRPr sz="4800" b="0" i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PT Sans" charset="-52"/>
                <a:cs typeface="PT Sans" charset="-5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391883"/>
            <a:ext cx="8229600" cy="4478116"/>
          </a:xfrm>
          <a:prstGeom prst="rect">
            <a:avLst/>
          </a:prstGeom>
        </p:spPr>
        <p:txBody>
          <a:bodyPr/>
          <a:lstStyle>
            <a:lvl1pPr>
              <a:defRPr sz="2800" b="0" i="0">
                <a:solidFill>
                  <a:schemeClr val="tx1"/>
                </a:solidFill>
                <a:latin typeface="+mn-lt"/>
                <a:ea typeface="PT Sans" charset="-52"/>
                <a:cs typeface="PT Sans" charset="-52"/>
              </a:defRPr>
            </a:lvl1pPr>
            <a:lvl2pPr>
              <a:defRPr sz="2400" b="0" i="0">
                <a:solidFill>
                  <a:schemeClr val="tx1"/>
                </a:solidFill>
                <a:latin typeface="+mn-lt"/>
                <a:ea typeface="PT Sans" charset="-52"/>
                <a:cs typeface="PT Sans" charset="-52"/>
              </a:defRPr>
            </a:lvl2pPr>
            <a:lvl3pPr>
              <a:defRPr sz="2000" b="0" i="0">
                <a:solidFill>
                  <a:schemeClr val="tx1"/>
                </a:solidFill>
                <a:latin typeface="+mn-lt"/>
                <a:ea typeface="PT Sans" charset="-52"/>
                <a:cs typeface="PT Sans" charset="-52"/>
              </a:defRPr>
            </a:lvl3pPr>
            <a:lvl4pPr>
              <a:defRPr sz="1600" b="0" i="0">
                <a:solidFill>
                  <a:schemeClr val="tx1"/>
                </a:solidFill>
                <a:latin typeface="+mn-lt"/>
                <a:ea typeface="PT Sans" charset="-52"/>
                <a:cs typeface="PT Sans" charset="-52"/>
              </a:defRPr>
            </a:lvl4pPr>
            <a:lvl5pPr>
              <a:defRPr sz="1200" b="0" i="0">
                <a:solidFill>
                  <a:schemeClr val="tx1"/>
                </a:solidFill>
                <a:latin typeface="+mn-lt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1654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51ED6-1809-467D-BA74-8EA1DF4B6FEF}" type="datetime1">
              <a:rPr lang="en-US" altLang="ja-JP"/>
              <a:pPr>
                <a:defRPr/>
              </a:pPr>
              <a:t>5/5/2021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F8077-2CE4-4A8C-806A-F9B27078C0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50565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1"/>
            <a:ext cx="9144000" cy="6864095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9469755" y="288036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  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2D10ECC-AA90-7944-8C0C-B7C138B592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3896" y="1474384"/>
            <a:ext cx="6480105" cy="2323003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Topic of Presentation</a:t>
            </a:r>
            <a:b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(54 </a:t>
            </a:r>
            <a:r>
              <a:rPr lang="en-US" sz="5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pt</a:t>
            </a:r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AA13960-22BF-4B44-BD30-A372E063D7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4528" y="3971362"/>
            <a:ext cx="6099105" cy="5568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Presentation Subhead (24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4C703ED-D9DC-A64A-807E-BF6A7B0409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77499" y="4528248"/>
            <a:ext cx="6106767" cy="4511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Date | Presenter Information (16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pt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558978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"/>
          <p:cNvSpPr>
            <a:spLocks noGrp="1"/>
          </p:cNvSpPr>
          <p:nvPr>
            <p:ph type="pic" idx="1"/>
          </p:nvPr>
        </p:nvSpPr>
        <p:spPr>
          <a:xfrm>
            <a:off x="6034728" y="1452039"/>
            <a:ext cx="2652072" cy="1786463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sz="900" b="0" i="0">
                <a:latin typeface="Arial"/>
                <a:cs typeface="Arial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09878"/>
            <a:ext cx="8229600" cy="86742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70000"/>
              </a:lnSpc>
              <a:defRPr sz="4800" b="0" i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PT Sans" charset="-52"/>
                <a:cs typeface="PT Sans" charset="-5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457200" y="1391883"/>
            <a:ext cx="8229600" cy="4478116"/>
          </a:xfrm>
          <a:prstGeom prst="rect">
            <a:avLst/>
          </a:prstGeom>
        </p:spPr>
        <p:txBody>
          <a:bodyPr/>
          <a:lstStyle>
            <a:lvl1pPr>
              <a:defRPr sz="2800" b="0" i="0">
                <a:solidFill>
                  <a:schemeClr val="tx1"/>
                </a:solidFill>
                <a:latin typeface="+mn-lt"/>
                <a:ea typeface="PT Sans" charset="-52"/>
                <a:cs typeface="PT Sans" charset="-52"/>
              </a:defRPr>
            </a:lvl1pPr>
            <a:lvl2pPr>
              <a:defRPr sz="2400" b="0" i="0">
                <a:solidFill>
                  <a:schemeClr val="tx1"/>
                </a:solidFill>
                <a:latin typeface="+mn-lt"/>
                <a:ea typeface="PT Sans" charset="-52"/>
                <a:cs typeface="PT Sans" charset="-52"/>
              </a:defRPr>
            </a:lvl2pPr>
            <a:lvl3pPr>
              <a:defRPr sz="2000" b="0" i="0">
                <a:solidFill>
                  <a:schemeClr val="tx1"/>
                </a:solidFill>
                <a:latin typeface="+mn-lt"/>
                <a:ea typeface="PT Sans" charset="-52"/>
                <a:cs typeface="PT Sans" charset="-52"/>
              </a:defRPr>
            </a:lvl3pPr>
            <a:lvl4pPr>
              <a:defRPr sz="1600" b="0" i="0">
                <a:solidFill>
                  <a:schemeClr val="tx1"/>
                </a:solidFill>
                <a:latin typeface="+mn-lt"/>
                <a:ea typeface="PT Sans" charset="-52"/>
                <a:cs typeface="PT Sans" charset="-52"/>
              </a:defRPr>
            </a:lvl4pPr>
            <a:lvl5pPr>
              <a:defRPr sz="1200" b="0" i="0">
                <a:solidFill>
                  <a:schemeClr val="tx1"/>
                </a:solidFill>
                <a:latin typeface="+mn-lt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63519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 userDrawn="1"/>
        </p:nvSpPr>
        <p:spPr bwMode="auto">
          <a:xfrm>
            <a:off x="415561" y="2560323"/>
            <a:ext cx="8013698" cy="133333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5000" b="0" i="0" strike="noStrike" kern="1200" cap="none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3750" dirty="0">
                <a:solidFill>
                  <a:srgbClr val="1D1B5B"/>
                </a:solidFill>
              </a:rPr>
              <a:t>Primary Topic of</a:t>
            </a:r>
            <a:br>
              <a:rPr lang="en-US" sz="3750" dirty="0">
                <a:solidFill>
                  <a:srgbClr val="1D1B5B"/>
                </a:solidFill>
              </a:rPr>
            </a:br>
            <a:r>
              <a:rPr lang="en-US" sz="3750" dirty="0">
                <a:solidFill>
                  <a:srgbClr val="1D1B5B"/>
                </a:solidFill>
              </a:rPr>
              <a:t>Next Section (50 </a:t>
            </a:r>
            <a:r>
              <a:rPr lang="en-US" sz="3750" dirty="0" err="1">
                <a:solidFill>
                  <a:srgbClr val="1D1B5B"/>
                </a:solidFill>
              </a:rPr>
              <a:t>pt</a:t>
            </a:r>
            <a:r>
              <a:rPr lang="en-US" sz="3750" dirty="0">
                <a:solidFill>
                  <a:srgbClr val="1D1B5B"/>
                </a:solidFill>
              </a:rPr>
              <a:t>)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" y="2"/>
            <a:ext cx="9135879" cy="685799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FC98DA1-2A63-174B-9A71-E03A0C630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561" y="1928039"/>
            <a:ext cx="8013698" cy="1965617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Primary Topic of </a:t>
            </a:r>
            <a:b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Next Section (48 </a:t>
            </a:r>
            <a:r>
              <a:rPr lang="en-US" sz="4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pt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152281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" y="0"/>
            <a:ext cx="9135879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002DB8A-4C58-1D45-9AF9-84A265074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561" y="1928039"/>
            <a:ext cx="8013698" cy="1965617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Primary Topic of </a:t>
            </a:r>
            <a:b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Next Section (48 </a:t>
            </a:r>
            <a:r>
              <a:rPr lang="en-US" sz="4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pt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087746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891724" y="1328353"/>
            <a:ext cx="5764856" cy="1470025"/>
          </a:xfrm>
          <a:prstGeom prst="rect">
            <a:avLst/>
          </a:prstGeom>
        </p:spPr>
        <p:txBody>
          <a:bodyPr/>
          <a:lstStyle/>
          <a:p>
            <a:pPr algn="l"/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891724" y="2976618"/>
            <a:ext cx="5764856" cy="90006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l">
              <a:lnSpc>
                <a:spcPct val="8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BC26A-7C5D-1340-BDF4-4A764173B5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89438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>
          <a:xfrm>
            <a:off x="457200" y="274637"/>
            <a:ext cx="8229600" cy="71681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417C2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BC26A-7C5D-1340-BDF4-4A764173B5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46259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9F591-6122-4EA1-949A-1187E0732492}" type="datetime1">
              <a:rPr lang="en-US" altLang="ja-JP"/>
              <a:pPr>
                <a:defRPr/>
              </a:pPr>
              <a:t>5/5/2021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A8615-D2A0-4FC7-AB5B-78DB095C67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18258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62398-9FCC-475C-9B12-00C75947BE6B}" type="datetime1">
              <a:rPr lang="en-US" altLang="ja-JP"/>
              <a:pPr>
                <a:defRPr/>
              </a:pPr>
              <a:t>5/5/2021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A795C-50BE-462B-8B70-BD2F9F6A88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79444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880EF-BFE5-4007-BAE1-BF8861D6F0EF}" type="datetime1">
              <a:rPr lang="en-US" altLang="ja-JP"/>
              <a:pPr>
                <a:defRPr/>
              </a:pPr>
              <a:t>5/5/2021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60BB1-7648-402F-9AD9-9270A63B48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47822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2867E-83ED-4745-9902-0438176F9396}" type="datetime1">
              <a:rPr lang="en-US" altLang="ja-JP"/>
              <a:pPr>
                <a:defRPr/>
              </a:pPr>
              <a:t>5/5/2021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DB540-B391-44C7-A734-6CE808E0C3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7463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7BA54-BB09-45EF-8BE5-86E399F21075}" type="datetime1">
              <a:rPr lang="en-US" altLang="ja-JP"/>
              <a:pPr>
                <a:defRPr/>
              </a:pPr>
              <a:t>5/5/2021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83E2C-C682-4CCB-812E-4FD1E6CD7E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57561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5ADBF-39E0-48E8-A1DC-2C364BBB8CD1}" type="datetime1">
              <a:rPr lang="en-US" altLang="ja-JP"/>
              <a:pPr>
                <a:defRPr/>
              </a:pPr>
              <a:t>5/5/2021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80254-038B-486E-AF30-9175E3A215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77084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072C4-646E-48BC-96B6-BE6752A0F620}" type="datetime1">
              <a:rPr lang="en-US" altLang="ja-JP"/>
              <a:pPr>
                <a:defRPr/>
              </a:pPr>
              <a:t>5/5/2021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8C70F-59ED-472B-9BE4-AA89383D07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1831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08A43-5BC5-4444-90AC-94FD7A8BE00E}" type="datetime1">
              <a:rPr lang="en-US" altLang="ja-JP"/>
              <a:pPr>
                <a:defRPr/>
              </a:pPr>
              <a:t>5/5/2021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69D82-D690-4055-BA0B-71459BE6AA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11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04104-03DD-463C-A5BC-F9BB3F942A0D}" type="datetime1">
              <a:rPr lang="en-US" altLang="ja-JP"/>
              <a:pPr>
                <a:defRPr/>
              </a:pPr>
              <a:t>5/5/2021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C452B-F44C-423F-BF02-7F5547AD72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9031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57AAF-E488-4351-8EE3-49229EE79E25}" type="datetime1">
              <a:rPr lang="en-US" altLang="ja-JP"/>
              <a:pPr>
                <a:defRPr/>
              </a:pPr>
              <a:t>5/5/2021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DC007-BCD9-479C-AB52-441C638E98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54888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FC25C-D351-49AA-AB67-6DE4DD2C95FF}" type="datetime1">
              <a:rPr lang="en-US" altLang="ja-JP"/>
              <a:pPr>
                <a:defRPr/>
              </a:pPr>
              <a:t>5/5/2021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38FE9-5EAC-494F-B62E-CE2625C677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05422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98480-0D42-4806-9EE4-E37328AF53C1}" type="datetime1">
              <a:rPr lang="en-US" altLang="ja-JP"/>
              <a:pPr>
                <a:defRPr/>
              </a:pPr>
              <a:t>5/5/2021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8027E-39EB-4A12-80BE-E76A310E96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67768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53AD7-A772-4F83-850B-482C70935EA4}" type="datetime1">
              <a:rPr lang="en-US" altLang="ja-JP"/>
              <a:pPr>
                <a:defRPr/>
              </a:pPr>
              <a:t>5/5/2021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D8331-DEC2-4D1E-95D5-94283CB87E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3458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67B97-2A19-4469-BBC1-5124779FD32E}" type="datetime1">
              <a:rPr lang="en-US" altLang="ja-JP"/>
              <a:pPr>
                <a:defRPr/>
              </a:pPr>
              <a:t>5/5/2021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F23B2-1968-4158-BBF8-33ADF31722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24484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51ED6-1809-467D-BA74-8EA1DF4B6FEF}" type="datetime1">
              <a:rPr lang="en-US" altLang="ja-JP"/>
              <a:pPr>
                <a:defRPr/>
              </a:pPr>
              <a:t>5/5/2021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F8077-2CE4-4A8C-806A-F9B27078C0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2469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19E3F-723A-48F5-86C3-1FB2ADC6C9E9}" type="datetime1">
              <a:rPr lang="en-US" altLang="ja-JP"/>
              <a:pPr>
                <a:defRPr/>
              </a:pPr>
              <a:t>5/5/2021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2229A-B942-495A-807D-33D3531045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79149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7BA54-BB09-45EF-8BE5-86E399F21075}" type="datetime1">
              <a:rPr lang="en-US" altLang="ja-JP"/>
              <a:pPr>
                <a:defRPr/>
              </a:pPr>
              <a:t>5/5/2021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83E2C-C682-4CCB-812E-4FD1E6CD7E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70372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19E3F-723A-48F5-86C3-1FB2ADC6C9E9}" type="datetime1">
              <a:rPr lang="en-US" altLang="ja-JP"/>
              <a:pPr>
                <a:defRPr/>
              </a:pPr>
              <a:t>5/5/2021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2229A-B942-495A-807D-33D3531045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72697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BEB86-460D-47CC-9347-A33D2320FEE6}" type="datetime1">
              <a:rPr lang="en-US" altLang="ja-JP"/>
              <a:pPr>
                <a:defRPr/>
              </a:pPr>
              <a:t>5/5/2021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16943-E090-48BD-85BF-C3499FDFE6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6070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8BE47-7B98-409F-8AB7-EBBB77D90BF3}" type="datetime1">
              <a:rPr lang="en-US" altLang="ja-JP"/>
              <a:pPr>
                <a:defRPr/>
              </a:pPr>
              <a:t>5/5/2021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9FB53-311B-43CA-B7CE-1F80A678A2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94999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67D64-CF7F-42F3-8C27-B520EE2453CF}" type="datetime1">
              <a:rPr lang="en-US" altLang="ja-JP"/>
              <a:pPr>
                <a:defRPr/>
              </a:pPr>
              <a:t>5/5/2021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650D0-02D5-42FB-907E-376816E2D5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48083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79569-1CBE-4B22-934C-222D1AA93EE5}" type="datetime1">
              <a:rPr lang="en-US" altLang="ja-JP"/>
              <a:pPr>
                <a:defRPr/>
              </a:pPr>
              <a:t>5/5/2021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F6CB7-50F3-4CEB-A4DC-7F1C42559A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40776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2490D-0CE4-426E-81CB-E242CE6E39A4}" type="datetime1">
              <a:rPr lang="en-US" altLang="ja-JP"/>
              <a:pPr>
                <a:defRPr/>
              </a:pPr>
              <a:t>5/5/2021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ED56C-8F5E-4BF1-A54B-E96394A138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55966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2C6C1-0ABC-4A83-A3E1-9B004532B0F2}" type="datetime1">
              <a:rPr lang="en-US" altLang="ja-JP"/>
              <a:pPr>
                <a:defRPr/>
              </a:pPr>
              <a:t>5/5/2021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59B1A-798E-4F1D-851E-F36AC3C874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7591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BEB86-460D-47CC-9347-A33D2320FEE6}" type="datetime1">
              <a:rPr lang="en-US" altLang="ja-JP"/>
              <a:pPr>
                <a:defRPr/>
              </a:pPr>
              <a:t>5/5/2021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16943-E090-48BD-85BF-C3499FDFE6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7628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8BE47-7B98-409F-8AB7-EBBB77D90BF3}" type="datetime1">
              <a:rPr lang="en-US" altLang="ja-JP"/>
              <a:pPr>
                <a:defRPr/>
              </a:pPr>
              <a:t>5/5/2021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9FB53-311B-43CA-B7CE-1F80A678A2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6341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67D64-CF7F-42F3-8C27-B520EE2453CF}" type="datetime1">
              <a:rPr lang="en-US" altLang="ja-JP"/>
              <a:pPr>
                <a:defRPr/>
              </a:pPr>
              <a:t>5/5/2021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650D0-02D5-42FB-907E-376816E2D5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2723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79569-1CBE-4B22-934C-222D1AA93EE5}" type="datetime1">
              <a:rPr lang="en-US" altLang="ja-JP"/>
              <a:pPr>
                <a:defRPr/>
              </a:pPr>
              <a:t>5/5/2021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F6CB7-50F3-4CEB-A4DC-7F1C42559A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0037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29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3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3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26218B61-2C44-4426-BE0D-62AFE46C727B}" type="datetime1">
              <a:rPr lang="en-US" altLang="ja-JP"/>
              <a:pPr>
                <a:defRPr/>
              </a:pPr>
              <a:t>5/5/2021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8215A01-EBC1-45C7-9A9D-8A83BBE998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  <p:sldLayoutId id="2147484128" r:id="rId2"/>
    <p:sldLayoutId id="2147484129" r:id="rId3"/>
    <p:sldLayoutId id="2147484130" r:id="rId4"/>
    <p:sldLayoutId id="2147484131" r:id="rId5"/>
    <p:sldLayoutId id="2147484132" r:id="rId6"/>
    <p:sldLayoutId id="2147484133" r:id="rId7"/>
    <p:sldLayoutId id="2147484134" r:id="rId8"/>
    <p:sldLayoutId id="2147484135" r:id="rId9"/>
    <p:sldLayoutId id="2147484136" r:id="rId10"/>
    <p:sldLayoutId id="214748413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77007CE4-44CD-514E-AB06-3E1C57ADD73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5/5/2021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9381DCD0-FAB9-C540-ACA0-2D3DCEDE7E2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87419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9" r:id="rId1"/>
    <p:sldLayoutId id="2147484140" r:id="rId2"/>
    <p:sldLayoutId id="2147484141" r:id="rId3"/>
    <p:sldLayoutId id="2147484142" r:id="rId4"/>
    <p:sldLayoutId id="2147484143" r:id="rId5"/>
    <p:sldLayoutId id="2147484144" r:id="rId6"/>
    <p:sldLayoutId id="2147484145" r:id="rId7"/>
    <p:sldLayoutId id="2147484146" r:id="rId8"/>
    <p:sldLayoutId id="2147484147" r:id="rId9"/>
    <p:sldLayoutId id="2147484148" r:id="rId10"/>
    <p:sldLayoutId id="214748414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543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1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57800"/>
            <a:ext cx="9144000" cy="1600200"/>
          </a:xfrm>
          <a:prstGeom prst="rect">
            <a:avLst/>
          </a:prstGeom>
        </p:spPr>
      </p:pic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BAEBC26A-7C5D-1340-BDF4-4A764173B5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378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2190"/>
            <a:ext cx="9143998" cy="686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513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5" r:id="rId1"/>
    <p:sldLayoutId id="2147484156" r:id="rId2"/>
    <p:sldLayoutId id="2147484157" r:id="rId3"/>
    <p:sldLayoutId id="2147484158" r:id="rId4"/>
    <p:sldLayoutId id="2147484159" r:id="rId5"/>
    <p:sldLayoutId id="2147484160" r:id="rId6"/>
    <p:sldLayoutId id="2147484161" r:id="rId7"/>
    <p:sldLayoutId id="2147484162" r:id="rId8"/>
    <p:sldLayoutId id="2147484163" r:id="rId9"/>
  </p:sldLayoutIdLst>
  <p:txStyles>
    <p:titleStyle>
      <a:lvl1pPr algn="ctr" defTabSz="342892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342892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342892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342892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342892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342892" algn="ctr" defTabSz="342892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685783" algn="ctr" defTabSz="342892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028675" algn="ctr" defTabSz="342892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371566" algn="ctr" defTabSz="342892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57168" indent="-257168" algn="l" defTabSz="342892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57199" indent="-214308" algn="l" defTabSz="342892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57228" indent="-171446" algn="l" defTabSz="342892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200120" indent="-171446" algn="l" defTabSz="342892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543012" indent="-171446" algn="l" defTabSz="342892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885903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142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57800"/>
            <a:ext cx="9144000" cy="1600200"/>
          </a:xfrm>
          <a:prstGeom prst="rect">
            <a:avLst/>
          </a:prstGeom>
        </p:spPr>
      </p:pic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BC26A-7C5D-1340-BDF4-4A764173B5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4873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7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ABC6CC02-3564-465F-9E10-D4C20E045D31}" type="datetime1">
              <a:rPr lang="en-US" altLang="ja-JP"/>
              <a:pPr>
                <a:defRPr/>
              </a:pPr>
              <a:t>5/5/2021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F8ED595-D36B-4668-AB73-A76764DC5E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9629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3" r:id="rId1"/>
    <p:sldLayoutId id="2147484194" r:id="rId2"/>
    <p:sldLayoutId id="2147484195" r:id="rId3"/>
    <p:sldLayoutId id="2147484196" r:id="rId4"/>
    <p:sldLayoutId id="2147484197" r:id="rId5"/>
    <p:sldLayoutId id="2147484198" r:id="rId6"/>
    <p:sldLayoutId id="2147484199" r:id="rId7"/>
    <p:sldLayoutId id="2147484200" r:id="rId8"/>
    <p:sldLayoutId id="2147484201" r:id="rId9"/>
    <p:sldLayoutId id="2147484202" r:id="rId10"/>
    <p:sldLayoutId id="214748420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26218B61-2C44-4426-BE0D-62AFE46C727B}" type="datetime1">
              <a:rPr lang="en-US" altLang="ja-JP"/>
              <a:pPr>
                <a:defRPr/>
              </a:pPr>
              <a:t>5/5/2021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8215A01-EBC1-45C7-9A9D-8A83BBE998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8260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5" r:id="rId1"/>
    <p:sldLayoutId id="2147484206" r:id="rId2"/>
    <p:sldLayoutId id="2147484207" r:id="rId3"/>
    <p:sldLayoutId id="2147484208" r:id="rId4"/>
    <p:sldLayoutId id="2147484209" r:id="rId5"/>
    <p:sldLayoutId id="2147484210" r:id="rId6"/>
    <p:sldLayoutId id="2147484211" r:id="rId7"/>
    <p:sldLayoutId id="2147484212" r:id="rId8"/>
    <p:sldLayoutId id="2147484213" r:id="rId9"/>
    <p:sldLayoutId id="2147484214" r:id="rId10"/>
    <p:sldLayoutId id="214748421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4.png"/><Relationship Id="rId7" Type="http://schemas.openxmlformats.org/officeDocument/2006/relationships/hyperlink" Target="http://www.ilpqc.org/docs/toolkits/MNO-OB/contraception-hand-out_MNO.pdf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4.xml"/><Relationship Id="rId6" Type="http://schemas.openxmlformats.org/officeDocument/2006/relationships/hyperlink" Target="http://www.dph.illinois.gov/sites/default/files/publications/nas-what-you-need-know-053118.pdf" TargetMode="External"/><Relationship Id="rId5" Type="http://schemas.openxmlformats.org/officeDocument/2006/relationships/hyperlink" Target="http://www.dph.illinois.gov/sites/default/files/publications/nas-what-you-need-know-half-pager-053118.pdf" TargetMode="External"/><Relationship Id="rId4" Type="http://schemas.openxmlformats.org/officeDocument/2006/relationships/hyperlink" Target="http://www.dph.illinois.gov/sites/default/files/publications/prescription-pain-medicine-2-page-053118.pdf" TargetMode="External"/><Relationship Id="rId9" Type="http://schemas.openxmlformats.org/officeDocument/2006/relationships/hyperlink" Target="https://www.narcan.com/pdf/NARCAN-Quick-Start-Guide.pdf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ilpqc.org/wp-content/docs/toolkits/MNO-Neo/ILPQC_MNO%20Prenatal%20Consultation%20Guidelines_5.18.2018%20(FINAL).pdf" TargetMode="External"/><Relationship Id="rId3" Type="http://schemas.openxmlformats.org/officeDocument/2006/relationships/image" Target="../media/image24.png"/><Relationship Id="rId7" Type="http://schemas.openxmlformats.org/officeDocument/2006/relationships/image" Target="../media/image25.png"/><Relationship Id="rId12" Type="http://schemas.openxmlformats.org/officeDocument/2006/relationships/hyperlink" Target="https://gallery.mailchimp.com/244750cf0d942e5d1b1ca3201/files/894fc861-58a4-4b82-b5a5-e9dd603a9cb2/ILPQC_MNO_Discharge_Checklist_11.18.2019_V2.docx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4.xml"/><Relationship Id="rId6" Type="http://schemas.openxmlformats.org/officeDocument/2006/relationships/hyperlink" Target="https://ilpqc.org/wp-content/docs/toolkits/MNO-Neo/ILPQC_Newborn_Care_Diary_final.pdf" TargetMode="External"/><Relationship Id="rId11" Type="http://schemas.openxmlformats.org/officeDocument/2006/relationships/hyperlink" Target="https://gallery.mailchimp.com/244750cf0d942e5d1b1ca3201/files/f731a7a5-79d5-4f8a-9b5b-b0e061938ebe/MNO_Neo_Coordinated_Discharge_Worksheet_10.11.2019_V2_FINAL.docx" TargetMode="External"/><Relationship Id="rId5" Type="http://schemas.openxmlformats.org/officeDocument/2006/relationships/hyperlink" Target="http://www.dph.illinois.gov/sites/default/files/publications/nas-what-you-need-know-053118.pdf" TargetMode="External"/><Relationship Id="rId10" Type="http://schemas.openxmlformats.org/officeDocument/2006/relationships/hyperlink" Target="https://ilpqc.org/wp-content/docs/toolkits/MNO-Neo/SSM-Guidelines-for-Pharmacologic-Treatment-ESC-Method.pdf" TargetMode="External"/><Relationship Id="rId4" Type="http://schemas.openxmlformats.org/officeDocument/2006/relationships/hyperlink" Target="http://www.dph.illinois.gov/sites/default/files/publications/nas-what-you-need-know-half-pager-053118.pdf" TargetMode="External"/><Relationship Id="rId9" Type="http://schemas.openxmlformats.org/officeDocument/2006/relationships/hyperlink" Target="https://ilpqc.org/wp-content/docs/toolkits/MNO-Neo/ILQPC_Bedside_Data_Sheet.pdf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dc.gov/drugoverdose/training/pregnancy/index.html" TargetMode="External"/><Relationship Id="rId13" Type="http://schemas.openxmlformats.org/officeDocument/2006/relationships/hyperlink" Target="https://ireta.org/resources/how-to-implement-sbirt-processes-tips-and-examples-from-the-field/" TargetMode="External"/><Relationship Id="rId3" Type="http://schemas.openxmlformats.org/officeDocument/2006/relationships/image" Target="../media/image26.png"/><Relationship Id="rId7" Type="http://schemas.openxmlformats.org/officeDocument/2006/relationships/hyperlink" Target="https://www.youtube.com/watch?v=3gBt7mGP1zk&amp;t=1s" TargetMode="External"/><Relationship Id="rId12" Type="http://schemas.openxmlformats.org/officeDocument/2006/relationships/hyperlink" Target="https://gallery.mailchimp.com/244750cf0d942e5d1b1ca3201/files/b81ed8a7-0bb5-441c-9b26-d9c51bf4c688/Provider_Education_Poster_Woman_Doctor_11x17_10.16.2019.pdf" TargetMode="External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29.png"/><Relationship Id="rId11" Type="http://schemas.openxmlformats.org/officeDocument/2006/relationships/image" Target="../media/image30.jpeg"/><Relationship Id="rId5" Type="http://schemas.openxmlformats.org/officeDocument/2006/relationships/image" Target="../media/image28.png"/><Relationship Id="rId15" Type="http://schemas.openxmlformats.org/officeDocument/2006/relationships/image" Target="../media/image31.png"/><Relationship Id="rId10" Type="http://schemas.openxmlformats.org/officeDocument/2006/relationships/hyperlink" Target="https://www.youtube.com/watch?v=kMXNWknKO8U" TargetMode="External"/><Relationship Id="rId4" Type="http://schemas.openxmlformats.org/officeDocument/2006/relationships/image" Target="../media/image27.jpeg"/><Relationship Id="rId9" Type="http://schemas.openxmlformats.org/officeDocument/2006/relationships/hyperlink" Target="https://www.youtube.com/watch?v=eac9TLNTWaE" TargetMode="External"/><Relationship Id="rId14" Type="http://schemas.openxmlformats.org/officeDocument/2006/relationships/hyperlink" Target="https://www.youtube.com/watch?v=7S0eUUfXc6o&amp;feature=youtu.be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jpeg"/><Relationship Id="rId3" Type="http://schemas.openxmlformats.org/officeDocument/2006/relationships/image" Target="../media/image38.jpeg"/><Relationship Id="rId7" Type="http://schemas.openxmlformats.org/officeDocument/2006/relationships/image" Target="../media/image42.png"/><Relationship Id="rId12" Type="http://schemas.openxmlformats.org/officeDocument/2006/relationships/image" Target="../media/image4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openxmlformats.org/officeDocument/2006/relationships/image" Target="../media/image40.png"/><Relationship Id="rId10" Type="http://schemas.openxmlformats.org/officeDocument/2006/relationships/image" Target="../media/image45.jpeg"/><Relationship Id="rId4" Type="http://schemas.openxmlformats.org/officeDocument/2006/relationships/image" Target="../media/image39.emf"/><Relationship Id="rId9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hyperlink" Target="mailto:info@ilpqc.or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 descr="image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321468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3443288" y="4343400"/>
            <a:ext cx="5410200" cy="12954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altLang="en-US" sz="2000" dirty="0" smtClean="0">
                <a:solidFill>
                  <a:srgbClr val="898989"/>
                </a:solidFill>
              </a:rPr>
              <a:t>May 5</a:t>
            </a:r>
            <a:r>
              <a:rPr lang="en-US" altLang="en-US" sz="2000" baseline="30000" dirty="0" smtClean="0">
                <a:solidFill>
                  <a:srgbClr val="898989"/>
                </a:solidFill>
              </a:rPr>
              <a:t>th</a:t>
            </a:r>
            <a:r>
              <a:rPr lang="en-US" altLang="en-US" sz="2000" dirty="0" smtClean="0">
                <a:solidFill>
                  <a:srgbClr val="898989"/>
                </a:solidFill>
              </a:rPr>
              <a:t>, 2021</a:t>
            </a:r>
            <a:endParaRPr lang="en-US" altLang="en-US" sz="2000" dirty="0">
              <a:solidFill>
                <a:srgbClr val="898989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2000" dirty="0" smtClean="0">
                <a:solidFill>
                  <a:srgbClr val="898989"/>
                </a:solidFill>
              </a:rPr>
              <a:t>11:00am-12:00pm</a:t>
            </a:r>
            <a:endParaRPr lang="en-US" altLang="en-US" sz="2000" dirty="0">
              <a:solidFill>
                <a:srgbClr val="898989"/>
              </a:solidFill>
            </a:endParaRPr>
          </a:p>
        </p:txBody>
      </p:sp>
      <p:sp>
        <p:nvSpPr>
          <p:cNvPr id="15364" name="Title 1"/>
          <p:cNvSpPr>
            <a:spLocks noGrp="1"/>
          </p:cNvSpPr>
          <p:nvPr>
            <p:ph type="ctrTitle"/>
          </p:nvPr>
        </p:nvSpPr>
        <p:spPr>
          <a:xfrm>
            <a:off x="3149388" y="1914698"/>
            <a:ext cx="5998000" cy="20574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004990"/>
                </a:solidFill>
                <a:latin typeface="Goudy Old Style" panose="02020502050305020303" pitchFamily="18" charset="0"/>
              </a:rPr>
              <a:t>MNO:</a:t>
            </a:r>
            <a:br>
              <a:rPr lang="en-US" altLang="en-US" sz="4000" b="1" dirty="0">
                <a:solidFill>
                  <a:srgbClr val="004990"/>
                </a:solidFill>
                <a:latin typeface="Goudy Old Style" panose="02020502050305020303" pitchFamily="18" charset="0"/>
              </a:rPr>
            </a:br>
            <a:r>
              <a:rPr lang="en-US" altLang="en-US" sz="4000" b="1" dirty="0">
                <a:solidFill>
                  <a:srgbClr val="004990"/>
                </a:solidFill>
                <a:latin typeface="Goudy Old Style" panose="02020502050305020303" pitchFamily="18" charset="0"/>
              </a:rPr>
              <a:t>Developing and Implementing </a:t>
            </a:r>
            <a:r>
              <a:rPr lang="en-US" altLang="en-US" sz="4000" b="1" dirty="0" smtClean="0">
                <a:solidFill>
                  <a:srgbClr val="004990"/>
                </a:solidFill>
                <a:latin typeface="Goudy Old Style" panose="02020502050305020303" pitchFamily="18" charset="0"/>
              </a:rPr>
              <a:t>Sustainability </a:t>
            </a:r>
            <a:r>
              <a:rPr lang="en-US" altLang="en-US" sz="4000" b="1" dirty="0">
                <a:solidFill>
                  <a:srgbClr val="004990"/>
                </a:solidFill>
                <a:latin typeface="Goudy Old Style" panose="02020502050305020303" pitchFamily="18" charset="0"/>
              </a:rPr>
              <a:t>Plan Workshop </a:t>
            </a:r>
            <a:endParaRPr lang="en-US" altLang="en-US" sz="4000" b="1" dirty="0">
              <a:solidFill>
                <a:srgbClr val="004990"/>
              </a:solidFill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042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562600"/>
            <a:ext cx="9144000" cy="129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C9FB53-311B-43CA-B7CE-1F80A678A235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2657" y="304800"/>
            <a:ext cx="7772400" cy="1362075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3800" b="1" dirty="0" smtClean="0">
                <a:solidFill>
                  <a:srgbClr val="F58466"/>
                </a:solidFill>
                <a:latin typeface="Goudy Old Style" panose="02020502050305020303" pitchFamily="18" charset="0"/>
              </a:rPr>
              <a:t>MNO Important Updates</a:t>
            </a:r>
            <a:endParaRPr lang="en-US" sz="3800" b="1" dirty="0">
              <a:solidFill>
                <a:srgbClr val="F58466"/>
              </a:solidFill>
              <a:latin typeface="Goudy Old Style" panose="02020502050305020303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28600" y="1084157"/>
            <a:ext cx="8610600" cy="530487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58466"/>
              </a:buClr>
              <a:buNone/>
            </a:pPr>
            <a:r>
              <a:rPr lang="en-US" sz="2400" b="1" dirty="0" smtClean="0"/>
              <a:t>ILPQC Data System:</a:t>
            </a:r>
          </a:p>
          <a:p>
            <a:pPr>
              <a:buClr>
                <a:srgbClr val="F58466"/>
              </a:buClr>
            </a:pPr>
            <a:r>
              <a:rPr lang="en-US" sz="2400" dirty="0" smtClean="0"/>
              <a:t>MNO-OB &amp; Neonatal sustainability data collection is live in REDCAP and updated paper data forms available on the ILPQC website</a:t>
            </a:r>
          </a:p>
          <a:p>
            <a:pPr>
              <a:buClr>
                <a:srgbClr val="F58466"/>
              </a:buClr>
            </a:pPr>
            <a:r>
              <a:rPr lang="en-US" sz="2400" dirty="0" smtClean="0"/>
              <a:t>MNO-OB &amp; Neo teams </a:t>
            </a:r>
            <a:r>
              <a:rPr lang="en-US" sz="2400" b="1" u="sng" dirty="0" smtClean="0"/>
              <a:t>discontinue</a:t>
            </a:r>
            <a:r>
              <a:rPr lang="en-US" sz="2400" dirty="0" smtClean="0"/>
              <a:t> monthly structure measures starting in 2021. Teams will continue to submit monthly patient data (paired down) and monthly screening data (OB Teams)</a:t>
            </a:r>
          </a:p>
          <a:p>
            <a:pPr marL="0" indent="0">
              <a:buClr>
                <a:srgbClr val="F58466"/>
              </a:buClr>
              <a:buNone/>
            </a:pPr>
            <a:r>
              <a:rPr lang="en-US" sz="2400" b="1" dirty="0" smtClean="0"/>
              <a:t>Sustainability Plans:</a:t>
            </a:r>
          </a:p>
          <a:p>
            <a:pPr>
              <a:buClr>
                <a:srgbClr val="F58466"/>
              </a:buClr>
            </a:pPr>
            <a:r>
              <a:rPr lang="en-US" sz="2400" dirty="0" smtClean="0"/>
              <a:t>ILPQC will follow up with PNAs about who hasn’t submitted one</a:t>
            </a:r>
          </a:p>
          <a:p>
            <a:pPr>
              <a:buClr>
                <a:srgbClr val="F58466"/>
              </a:buClr>
            </a:pPr>
            <a:r>
              <a:rPr lang="en-US" sz="2400" dirty="0" smtClean="0"/>
              <a:t>Note: Submission of a sustainability plan is essential to qualify for QI Awards of Excellence moving forward!</a:t>
            </a:r>
          </a:p>
          <a:p>
            <a:pPr>
              <a:buClr>
                <a:srgbClr val="F58466"/>
              </a:buClr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769037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58466"/>
                </a:solidFill>
                <a:latin typeface="Goudy Old Style" pitchFamily="18" charset="0"/>
              </a:rPr>
              <a:t>MNO Sustainability Plan Overview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AF8077-2CE4-4A8C-806A-F9B27078C00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8996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569D82-D690-4055-BA0B-71459BE6AA1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MS PGothic" pitchFamily="34" charset="-128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3375" y="1980433"/>
            <a:ext cx="363889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Calibri"/>
              </a:rPr>
              <a:t>Hospital </a:t>
            </a:r>
            <a:r>
              <a:rPr lang="en-US" sz="2000" dirty="0" smtClean="0">
                <a:latin typeface="Calibri"/>
              </a:rPr>
              <a:t>A &amp; B </a:t>
            </a:r>
            <a:r>
              <a:rPr lang="en-US" sz="2000" dirty="0" smtClean="0">
                <a:latin typeface="Calibri"/>
              </a:rPr>
              <a:t>(actual </a:t>
            </a:r>
            <a:r>
              <a:rPr lang="en-US" sz="2000" dirty="0" smtClean="0">
                <a:latin typeface="Calibri"/>
              </a:rPr>
              <a:t>hospitals </a:t>
            </a:r>
            <a:r>
              <a:rPr lang="en-US" sz="2000" dirty="0" smtClean="0">
                <a:latin typeface="Calibri"/>
              </a:rPr>
              <a:t>in collaborative) participated in Golden Hour </a:t>
            </a:r>
            <a:r>
              <a:rPr lang="en-US" sz="2000" dirty="0" smtClean="0">
                <a:latin typeface="Calibri"/>
              </a:rPr>
              <a:t> and HTN from </a:t>
            </a:r>
            <a:r>
              <a:rPr lang="en-US" sz="2000" dirty="0" smtClean="0">
                <a:latin typeface="Calibri"/>
              </a:rPr>
              <a:t>2015 – 2017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They completed a sustainability plan and shared with their network administrator &amp; ILPQC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Data from 2015 – 2017 on 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debriefing and Time to Treatment 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shows improvement, and 2018 – 2020 shows sustainment!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" y="2284"/>
            <a:ext cx="7010400" cy="1143000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58466"/>
                </a:solidFill>
                <a:effectLst/>
                <a:uLnTx/>
                <a:uFillTx/>
                <a:latin typeface="Goudy Old Style" pitchFamily="18" charset="0"/>
                <a:ea typeface="MS PGothic" pitchFamily="34" charset="-128"/>
              </a:rPr>
              <a:t>Sustainability Works: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Examples </a:t>
            </a:r>
            <a:r>
              <a:rPr 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from Golden </a:t>
            </a:r>
            <a:r>
              <a:rPr 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Hour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And Hypertension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58466"/>
              </a:solidFill>
              <a:effectLst/>
              <a:uLnTx/>
              <a:uFillTx/>
              <a:latin typeface="Goudy Old Style" pitchFamily="18" charset="0"/>
              <a:ea typeface="MS PGothic" pitchFamily="34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3125" b="9732"/>
          <a:stretch/>
        </p:blipFill>
        <p:spPr>
          <a:xfrm>
            <a:off x="4150705" y="3186571"/>
            <a:ext cx="4804987" cy="16474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b="16816"/>
          <a:stretch/>
        </p:blipFill>
        <p:spPr>
          <a:xfrm>
            <a:off x="6713270" y="573784"/>
            <a:ext cx="2242422" cy="23568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Oval Callout 7"/>
          <p:cNvSpPr/>
          <p:nvPr/>
        </p:nvSpPr>
        <p:spPr>
          <a:xfrm>
            <a:off x="4061929" y="1513496"/>
            <a:ext cx="2491269" cy="1477557"/>
          </a:xfrm>
          <a:prstGeom prst="wedgeEllipseCallout">
            <a:avLst>
              <a:gd name="adj1" fmla="val 50196"/>
              <a:gd name="adj2" fmla="val -562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Monthly team meetings to discuss fall outs and simulation debriefs</a:t>
            </a:r>
            <a:endParaRPr lang="en-US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0704" y="5008731"/>
            <a:ext cx="4907509" cy="15147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426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791200"/>
            <a:ext cx="91440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7320" y="1402080"/>
            <a:ext cx="5793740" cy="4953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193944"/>
            <a:ext cx="8229600" cy="1143000"/>
          </a:xfrm>
          <a:noFill/>
        </p:spPr>
        <p:txBody>
          <a:bodyPr/>
          <a:lstStyle/>
          <a:p>
            <a:pPr algn="l" eaLnBrk="1" hangingPunct="1"/>
            <a:r>
              <a:rPr lang="en-US" sz="3600" b="1" dirty="0">
                <a:solidFill>
                  <a:srgbClr val="F58466"/>
                </a:solidFill>
                <a:latin typeface="Goudy Old Style" pitchFamily="18" charset="0"/>
              </a:rPr>
              <a:t>Sustainability Plan: </a:t>
            </a:r>
            <a:br>
              <a:rPr lang="en-US" sz="3600" b="1" dirty="0">
                <a:solidFill>
                  <a:srgbClr val="F58466"/>
                </a:solidFill>
                <a:latin typeface="Goudy Old Style" pitchFamily="18" charset="0"/>
              </a:rPr>
            </a:br>
            <a:r>
              <a:rPr lang="en-US" sz="3600" b="1" dirty="0">
                <a:solidFill>
                  <a:srgbClr val="F58466"/>
                </a:solidFill>
                <a:latin typeface="Goudy Old Style" pitchFamily="18" charset="0"/>
              </a:rPr>
              <a:t>Compliance Monitoring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373380" y="1616422"/>
            <a:ext cx="55676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4990"/>
                </a:solidFill>
                <a:latin typeface="+mj-lt"/>
              </a:rPr>
              <a:t>Sustained Improvement Tracking of Key Process Measures</a:t>
            </a:r>
            <a:endParaRPr lang="en-US" sz="2400" b="1" dirty="0">
              <a:solidFill>
                <a:srgbClr val="004990"/>
              </a:solidFill>
              <a:latin typeface="+mj-lt"/>
            </a:endParaRPr>
          </a:p>
          <a:p>
            <a:endParaRPr lang="en-US" sz="2400" b="1" dirty="0">
              <a:solidFill>
                <a:srgbClr val="004990"/>
              </a:solidFill>
              <a:latin typeface="+mj-lt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+mj-lt"/>
              </a:rPr>
              <a:t>How will measures be collected?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400" dirty="0">
              <a:latin typeface="+mj-lt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+mj-lt"/>
              </a:rPr>
              <a:t>Team members in charge of reporting in </a:t>
            </a:r>
            <a:r>
              <a:rPr lang="en-US" sz="2400" dirty="0" err="1" smtClean="0">
                <a:latin typeface="+mj-lt"/>
              </a:rPr>
              <a:t>REDCap</a:t>
            </a:r>
            <a:endParaRPr lang="en-US" sz="2400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sz="2400" dirty="0">
              <a:latin typeface="+mj-lt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+mj-lt"/>
              </a:rPr>
              <a:t>How often will QI team meet to review hospital data reports via </a:t>
            </a:r>
            <a:r>
              <a:rPr lang="en-US" sz="2400" dirty="0" err="1" smtClean="0">
                <a:latin typeface="+mj-lt"/>
              </a:rPr>
              <a:t>REDCap</a:t>
            </a:r>
            <a:r>
              <a:rPr lang="en-US" sz="2400" dirty="0" smtClean="0">
                <a:latin typeface="+mj-lt"/>
              </a:rPr>
              <a:t> and develop compliance on measures that start to slip?</a:t>
            </a:r>
            <a:endParaRPr lang="en-US" sz="2400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526" y="1336944"/>
            <a:ext cx="3008794" cy="213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42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noFill/>
        </p:spPr>
        <p:txBody>
          <a:bodyPr/>
          <a:lstStyle/>
          <a:p>
            <a:pPr algn="l" eaLnBrk="1" hangingPunct="1"/>
            <a:r>
              <a:rPr lang="en-US" sz="3600" b="1" dirty="0">
                <a:solidFill>
                  <a:srgbClr val="F58466"/>
                </a:solidFill>
                <a:latin typeface="Goudy Old Style" pitchFamily="18" charset="0"/>
              </a:rPr>
              <a:t>Sustainability Plan: </a:t>
            </a:r>
            <a:br>
              <a:rPr lang="en-US" sz="3600" b="1" dirty="0">
                <a:solidFill>
                  <a:srgbClr val="F58466"/>
                </a:solidFill>
                <a:latin typeface="Goudy Old Style" pitchFamily="18" charset="0"/>
              </a:rPr>
            </a:br>
            <a:r>
              <a:rPr lang="en-US" sz="3600" b="1" dirty="0">
                <a:solidFill>
                  <a:srgbClr val="F58466"/>
                </a:solidFill>
                <a:latin typeface="Goudy Old Style" pitchFamily="18" charset="0"/>
              </a:rPr>
              <a:t>New Hire &amp; Continuing Education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666" y="1612669"/>
            <a:ext cx="4498281" cy="2895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8600" y="1676400"/>
            <a:ext cx="4119880" cy="48091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6581" y="1684283"/>
            <a:ext cx="406189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4990"/>
                </a:solidFill>
                <a:latin typeface="+mj-lt"/>
              </a:rPr>
              <a:t>How can your team be ready for continuing &amp; new-hire education?</a:t>
            </a:r>
          </a:p>
          <a:p>
            <a:endParaRPr lang="en-US" b="1" dirty="0">
              <a:solidFill>
                <a:srgbClr val="004990"/>
              </a:solidFill>
              <a:latin typeface="+mj-lt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latin typeface="+mj-lt"/>
              </a:rPr>
              <a:t>What education tool(s) will be used for new hires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>
              <a:latin typeface="+mj-lt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latin typeface="+mj-lt"/>
              </a:rPr>
              <a:t>How will </a:t>
            </a:r>
            <a:r>
              <a:rPr lang="en-US" dirty="0" smtClean="0">
                <a:latin typeface="+mj-lt"/>
              </a:rPr>
              <a:t>MNO </a:t>
            </a:r>
            <a:r>
              <a:rPr lang="en-US" dirty="0" smtClean="0">
                <a:latin typeface="+mj-lt"/>
              </a:rPr>
              <a:t>education and clinical care policies be incorporated into new hire education?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>
              <a:latin typeface="+mj-lt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latin typeface="+mj-lt"/>
              </a:rPr>
              <a:t>What education tool(s) will be used for ongoing education for all nurses and providers?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>
              <a:latin typeface="+mj-lt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latin typeface="+mj-lt"/>
              </a:rPr>
              <a:t>How often will ongoing education be provided</a:t>
            </a:r>
            <a:endParaRPr lang="en-US" dirty="0">
              <a:latin typeface="+mj-lt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44939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noFill/>
        </p:spPr>
        <p:txBody>
          <a:bodyPr/>
          <a:lstStyle/>
          <a:p>
            <a:pPr algn="l" eaLnBrk="1" hangingPunct="1"/>
            <a:r>
              <a:rPr lang="en-US" sz="3600" b="1" dirty="0">
                <a:solidFill>
                  <a:srgbClr val="F58466"/>
                </a:solidFill>
                <a:latin typeface="Goudy Old Style" pitchFamily="18" charset="0"/>
              </a:rPr>
              <a:t>Sustainability Plan: </a:t>
            </a:r>
            <a:br>
              <a:rPr lang="en-US" sz="3600" b="1" dirty="0">
                <a:solidFill>
                  <a:srgbClr val="F58466"/>
                </a:solidFill>
                <a:latin typeface="Goudy Old Style" pitchFamily="18" charset="0"/>
              </a:rPr>
            </a:br>
            <a:r>
              <a:rPr lang="en-US" sz="3600" b="1" dirty="0">
                <a:solidFill>
                  <a:srgbClr val="F58466"/>
                </a:solidFill>
                <a:latin typeface="Goudy Old Style" pitchFamily="18" charset="0"/>
              </a:rPr>
              <a:t>Sustained System-Level Changes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067" y="1447800"/>
            <a:ext cx="4004733" cy="346725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2211266"/>
            <a:ext cx="3961631" cy="3352800"/>
          </a:xfrm>
          <a:prstGeom prst="rect">
            <a:avLst/>
          </a:prstGeom>
          <a:solidFill>
            <a:srgbClr val="FFCC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34816" y="2302616"/>
            <a:ext cx="39547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4990"/>
                </a:solidFill>
                <a:latin typeface="+mj-lt"/>
              </a:rPr>
              <a:t>How can your team be ready for sustained system-level changes?</a:t>
            </a:r>
          </a:p>
          <a:p>
            <a:endParaRPr lang="en-US" sz="2000" b="1" dirty="0">
              <a:solidFill>
                <a:srgbClr val="004990"/>
              </a:solidFill>
              <a:latin typeface="+mj-lt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+mj-lt"/>
              </a:rPr>
              <a:t>Plan </a:t>
            </a:r>
            <a:r>
              <a:rPr lang="en-US" sz="2000" dirty="0">
                <a:latin typeface="+mj-lt"/>
              </a:rPr>
              <a:t>to ensure </a:t>
            </a:r>
            <a:r>
              <a:rPr lang="en-US" sz="2000" dirty="0" smtClean="0">
                <a:latin typeface="+mj-lt"/>
              </a:rPr>
              <a:t>MNO </a:t>
            </a:r>
            <a:r>
              <a:rPr lang="en-US" sz="2000" dirty="0">
                <a:latin typeface="+mj-lt"/>
              </a:rPr>
              <a:t>folders are replenished and updated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000" dirty="0">
              <a:latin typeface="+mj-lt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>
                <a:latin typeface="+mj-lt"/>
              </a:rPr>
              <a:t>Determine how often team will update local map of resources for coordinating a discharge plan</a:t>
            </a:r>
            <a:endParaRPr lang="en-US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95736" y="4915056"/>
            <a:ext cx="47582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Implement systems changes to ensure optimal </a:t>
            </a:r>
            <a:r>
              <a:rPr lang="en-US" i="1" dirty="0" smtClean="0"/>
              <a:t>OUD/OEN </a:t>
            </a:r>
            <a:r>
              <a:rPr lang="en-US" i="1" dirty="0"/>
              <a:t>care is provided for every </a:t>
            </a:r>
            <a:r>
              <a:rPr lang="en-US" i="1" dirty="0" smtClean="0"/>
              <a:t>patient, </a:t>
            </a:r>
            <a:r>
              <a:rPr lang="en-US" i="1" dirty="0"/>
              <a:t>every time- regardless of number!</a:t>
            </a:r>
          </a:p>
        </p:txBody>
      </p:sp>
    </p:spTree>
    <p:extLst>
      <p:ext uri="{BB962C8B-B14F-4D97-AF65-F5344CB8AC3E}">
        <p14:creationId xmlns:p14="http://schemas.microsoft.com/office/powerpoint/2010/main" val="3953294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562600"/>
            <a:ext cx="9144000" cy="129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C9FB53-311B-43CA-B7CE-1F80A678A235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2657" y="304800"/>
            <a:ext cx="7772400" cy="1362075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3800" b="1" dirty="0" smtClean="0">
                <a:solidFill>
                  <a:srgbClr val="F58466"/>
                </a:solidFill>
                <a:latin typeface="Goudy Old Style" panose="02020502050305020303" pitchFamily="18" charset="0"/>
              </a:rPr>
              <a:t>Live Overview of MNO</a:t>
            </a:r>
          </a:p>
          <a:p>
            <a:pPr algn="l"/>
            <a:r>
              <a:rPr lang="en-US" sz="3800" b="1" dirty="0" smtClean="0">
                <a:solidFill>
                  <a:srgbClr val="F58466"/>
                </a:solidFill>
                <a:latin typeface="Goudy Old Style" panose="02020502050305020303" pitchFamily="18" charset="0"/>
              </a:rPr>
              <a:t>Sustainability Plans</a:t>
            </a:r>
            <a:endParaRPr lang="en-US" sz="3800" b="1" dirty="0">
              <a:solidFill>
                <a:srgbClr val="F58466"/>
              </a:solidFill>
              <a:latin typeface="Goudy Old Style" panose="020205020503050203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666875"/>
            <a:ext cx="7315201" cy="4807131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2233523" y="1836202"/>
            <a:ext cx="2209799" cy="1437995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Quick Chewy, </a:t>
            </a:r>
            <a:r>
              <a:rPr lang="en-US" dirty="0" smtClean="0"/>
              <a:t>share your screen!</a:t>
            </a:r>
            <a:endParaRPr lang="en-US" dirty="0"/>
          </a:p>
        </p:txBody>
      </p:sp>
      <p:sp>
        <p:nvSpPr>
          <p:cNvPr id="11" name="Oval Callout 10"/>
          <p:cNvSpPr/>
          <p:nvPr/>
        </p:nvSpPr>
        <p:spPr>
          <a:xfrm flipH="1">
            <a:off x="3398469" y="4201640"/>
            <a:ext cx="2089705" cy="1359846"/>
          </a:xfrm>
          <a:prstGeom prst="wedgeEllipseCallout">
            <a:avLst>
              <a:gd name="adj1" fmla="val -40145"/>
              <a:gd name="adj2" fmla="val -5313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*Chewbacca Noises*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81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5867400" cy="1143000"/>
          </a:xfrm>
          <a:noFill/>
        </p:spPr>
        <p:txBody>
          <a:bodyPr/>
          <a:lstStyle/>
          <a:p>
            <a:pPr algn="l" eaLnBrk="1" hangingPunct="1"/>
            <a:r>
              <a:rPr 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MNO Sustainability Checklist</a:t>
            </a:r>
            <a:endParaRPr lang="en-US" sz="4000" b="1" dirty="0">
              <a:solidFill>
                <a:srgbClr val="F58466"/>
              </a:solidFill>
              <a:latin typeface="Goudy Old Style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42900" y="1367588"/>
            <a:ext cx="8572500" cy="526181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Continue to collect / submit data on sustainability measures for compliance monitoring. Compliance data form and reports will be active January 2021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+mj-lt"/>
              </a:rPr>
              <a:t>Facilitate </a:t>
            </a:r>
            <a:r>
              <a:rPr lang="en-US" sz="2400" dirty="0">
                <a:latin typeface="+mj-lt"/>
              </a:rPr>
              <a:t>completion of education with all providers and nurses, determine plan for continuing &amp; new hire education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latin typeface="+mj-lt"/>
              </a:rPr>
              <a:t>Review data for </a:t>
            </a:r>
            <a:r>
              <a:rPr lang="en-US" sz="2400" dirty="0" smtClean="0">
                <a:latin typeface="+mj-lt"/>
              </a:rPr>
              <a:t>AIMs </a:t>
            </a:r>
            <a:r>
              <a:rPr lang="en-US" sz="2400" dirty="0">
                <a:latin typeface="+mj-lt"/>
              </a:rPr>
              <a:t>with your team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latin typeface="+mj-lt"/>
              </a:rPr>
              <a:t>Connect with your Perinatal Network Administrator if you are not yet at the </a:t>
            </a:r>
            <a:r>
              <a:rPr lang="en-US" sz="2400" dirty="0" smtClean="0">
                <a:latin typeface="+mj-lt"/>
              </a:rPr>
              <a:t>initiative goals</a:t>
            </a:r>
            <a:endParaRPr lang="en-US" sz="2400" dirty="0">
              <a:latin typeface="+mj-lt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latin typeface="+mj-lt"/>
              </a:rPr>
              <a:t>Develop sustainability plan with your QI team (draft plan provided by ILPQC), submit to your Perinatal Network Administrator &amp; </a:t>
            </a:r>
            <a:r>
              <a:rPr lang="en-US" sz="2400" dirty="0" smtClean="0">
                <a:latin typeface="+mj-lt"/>
              </a:rPr>
              <a:t>ILPQC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17371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731" y="31106"/>
            <a:ext cx="8229600" cy="1600200"/>
          </a:xfrm>
        </p:spPr>
        <p:txBody>
          <a:bodyPr/>
          <a:lstStyle/>
          <a:p>
            <a:pPr algn="l"/>
            <a:r>
              <a:rPr lang="en-US" sz="4000" b="1" dirty="0" smtClean="0">
                <a:solidFill>
                  <a:srgbClr val="F58466"/>
                </a:solidFill>
                <a:latin typeface="Garamond" panose="02020404030301010803" pitchFamily="18" charset="0"/>
              </a:rPr>
              <a:t>Sustainability Plan</a:t>
            </a:r>
            <a:br>
              <a:rPr lang="en-US" sz="4000" b="1" dirty="0" smtClean="0">
                <a:solidFill>
                  <a:srgbClr val="F58466"/>
                </a:solidFill>
                <a:latin typeface="Garamond" panose="02020404030301010803" pitchFamily="18" charset="0"/>
              </a:rPr>
            </a:br>
            <a:r>
              <a:rPr lang="en-US" sz="4000" b="1" dirty="0" smtClean="0">
                <a:solidFill>
                  <a:srgbClr val="F58466"/>
                </a:solidFill>
                <a:latin typeface="Garamond" panose="02020404030301010803" pitchFamily="18" charset="0"/>
              </a:rPr>
              <a:t>Submission Status</a:t>
            </a:r>
            <a:endParaRPr lang="en-US" sz="4000" b="1" dirty="0">
              <a:solidFill>
                <a:srgbClr val="F58466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22098" y="6324600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EF23B2-1968-4158-BBF8-33ADF317223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26098" y="1371600"/>
            <a:ext cx="8229600" cy="4525963"/>
          </a:xfrm>
        </p:spPr>
        <p:txBody>
          <a:bodyPr/>
          <a:lstStyle/>
          <a:p>
            <a:r>
              <a:rPr lang="en-US" sz="2800" dirty="0" smtClean="0"/>
              <a:t>U Chicago Network: 6/13 (46%)</a:t>
            </a:r>
          </a:p>
          <a:p>
            <a:r>
              <a:rPr lang="en-US" sz="2800" dirty="0" smtClean="0"/>
              <a:t>Stroger Network: </a:t>
            </a:r>
            <a:r>
              <a:rPr lang="en-US" sz="2800" dirty="0" smtClean="0"/>
              <a:t>1/3 (33%)</a:t>
            </a:r>
            <a:endParaRPr lang="en-US" sz="2800" dirty="0" smtClean="0"/>
          </a:p>
          <a:p>
            <a:r>
              <a:rPr lang="en-US" sz="2800" dirty="0" smtClean="0"/>
              <a:t>Northwestern Network: 9/12 (75%)</a:t>
            </a:r>
          </a:p>
          <a:p>
            <a:r>
              <a:rPr lang="en-US" sz="2800" dirty="0" smtClean="0"/>
              <a:t>UIC Network: 2/6 (33%)</a:t>
            </a:r>
          </a:p>
          <a:p>
            <a:r>
              <a:rPr lang="en-US" sz="2800" dirty="0" smtClean="0"/>
              <a:t>Loyola Network: 2/6 (33%)</a:t>
            </a:r>
          </a:p>
          <a:p>
            <a:r>
              <a:rPr lang="en-US" sz="2800" dirty="0" smtClean="0"/>
              <a:t>Rush Network: 4/10 (40%)</a:t>
            </a:r>
          </a:p>
          <a:p>
            <a:r>
              <a:rPr lang="en-US" sz="2800" dirty="0" smtClean="0"/>
              <a:t>Rockford Network: 1/9 (11%)</a:t>
            </a:r>
          </a:p>
          <a:p>
            <a:r>
              <a:rPr lang="en-US" sz="2800" dirty="0" smtClean="0"/>
              <a:t>St. Francis Network: 1/11 (9%)</a:t>
            </a:r>
          </a:p>
          <a:p>
            <a:r>
              <a:rPr lang="en-US" sz="2800" dirty="0" smtClean="0"/>
              <a:t>St. John’s Network: 1/13 (7%)</a:t>
            </a:r>
          </a:p>
          <a:p>
            <a:r>
              <a:rPr lang="en-US" sz="2800" dirty="0" smtClean="0"/>
              <a:t>Cardinal </a:t>
            </a:r>
            <a:r>
              <a:rPr lang="en-US" sz="2800" dirty="0" err="1" smtClean="0"/>
              <a:t>Glennon</a:t>
            </a:r>
            <a:r>
              <a:rPr lang="en-US" sz="2800" dirty="0" smtClean="0"/>
              <a:t> Network: 6/10 (60%)</a:t>
            </a:r>
            <a:endParaRPr lang="en-US" sz="2800" dirty="0"/>
          </a:p>
        </p:txBody>
      </p:sp>
      <p:sp>
        <p:nvSpPr>
          <p:cNvPr id="6" name="5-Point Star 5"/>
          <p:cNvSpPr/>
          <p:nvPr/>
        </p:nvSpPr>
        <p:spPr>
          <a:xfrm>
            <a:off x="5006304" y="2155976"/>
            <a:ext cx="4137696" cy="2957210"/>
          </a:xfrm>
          <a:prstGeom prst="star5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Submit by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5/14!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331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58466"/>
                </a:solidFill>
                <a:latin typeface="Goudy Old Style" pitchFamily="18" charset="0"/>
              </a:rPr>
              <a:t>MNO Resources for Consideration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AF8077-2CE4-4A8C-806A-F9B27078C00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8023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7755467" cy="1143000"/>
          </a:xfrm>
          <a:noFill/>
        </p:spPr>
        <p:txBody>
          <a:bodyPr/>
          <a:lstStyle/>
          <a:p>
            <a:pPr algn="l" eaLnBrk="1" hangingPunct="1"/>
            <a:r>
              <a:rPr lang="en-US" sz="4000" b="1" dirty="0">
                <a:solidFill>
                  <a:srgbClr val="F58466"/>
                </a:solidFill>
                <a:latin typeface="Goudy Old Style" pitchFamily="18" charset="0"/>
              </a:rPr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28793"/>
            <a:ext cx="8229600" cy="4525963"/>
          </a:xfrm>
        </p:spPr>
        <p:txBody>
          <a:bodyPr/>
          <a:lstStyle/>
          <a:p>
            <a:pPr>
              <a:buClr>
                <a:srgbClr val="F58466"/>
              </a:buClr>
            </a:pPr>
            <a:r>
              <a:rPr lang="en-US" sz="2800" dirty="0"/>
              <a:t>Welcome/introductions</a:t>
            </a:r>
          </a:p>
          <a:p>
            <a:pPr>
              <a:buClr>
                <a:srgbClr val="F58466"/>
              </a:buClr>
            </a:pPr>
            <a:r>
              <a:rPr lang="en-US" sz="2800" dirty="0" smtClean="0"/>
              <a:t>Face-to-Face Announcements </a:t>
            </a:r>
            <a:endParaRPr lang="en-US" sz="2800" dirty="0"/>
          </a:p>
          <a:p>
            <a:pPr>
              <a:buClr>
                <a:srgbClr val="F58466"/>
              </a:buClr>
            </a:pPr>
            <a:r>
              <a:rPr lang="en-US" sz="2800" dirty="0" smtClean="0"/>
              <a:t>MNO Sustainability Updates</a:t>
            </a:r>
          </a:p>
          <a:p>
            <a:pPr>
              <a:buClr>
                <a:srgbClr val="F58466"/>
              </a:buClr>
            </a:pPr>
            <a:r>
              <a:rPr lang="en-US" sz="2800" dirty="0" smtClean="0"/>
              <a:t>MNO Sustainability Plan Overview</a:t>
            </a:r>
          </a:p>
          <a:p>
            <a:pPr>
              <a:buClr>
                <a:srgbClr val="F58466"/>
              </a:buClr>
            </a:pPr>
            <a:r>
              <a:rPr lang="en-US" sz="2800" dirty="0" smtClean="0"/>
              <a:t>MNO Resources for Consideration</a:t>
            </a:r>
          </a:p>
          <a:p>
            <a:pPr>
              <a:buClr>
                <a:srgbClr val="F58466"/>
              </a:buClr>
            </a:pPr>
            <a:r>
              <a:rPr lang="en-US" sz="2800" dirty="0" smtClean="0"/>
              <a:t>Q&amp;A / Discussion</a:t>
            </a: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3A795C-50BE-462B-8B70-BD2F9F6A8888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818025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-457200"/>
            <a:ext cx="9240918" cy="7315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88BD62-26ED-0E4F-B309-4B3DEC525C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081" y="1384127"/>
            <a:ext cx="7305675" cy="5723340"/>
          </a:xfrm>
          <a:prstGeom prst="rect">
            <a:avLst/>
          </a:prstGeom>
        </p:spPr>
      </p:pic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28600" y="48022"/>
            <a:ext cx="8229600" cy="869951"/>
          </a:xfrm>
          <a:noFill/>
        </p:spPr>
        <p:txBody>
          <a:bodyPr/>
          <a:lstStyle/>
          <a:p>
            <a:r>
              <a:rPr lang="en-US" sz="4000" dirty="0" smtClean="0">
                <a:solidFill>
                  <a:srgbClr val="F58466"/>
                </a:solidFill>
                <a:latin typeface="Goudy Old Style" pitchFamily="18" charset="0"/>
              </a:rPr>
              <a:t>MNO-OB </a:t>
            </a:r>
            <a:r>
              <a:rPr lang="en-US" sz="4000" dirty="0" smtClean="0">
                <a:solidFill>
                  <a:srgbClr val="F58466"/>
                </a:solidFill>
                <a:latin typeface="Goudy Old Style" pitchFamily="18" charset="0"/>
              </a:rPr>
              <a:t>Folder</a:t>
            </a:r>
            <a:endParaRPr lang="en-US" sz="4000" dirty="0">
              <a:solidFill>
                <a:srgbClr val="F58466"/>
              </a:solidFill>
              <a:latin typeface="Goudy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0792" y="1723964"/>
            <a:ext cx="332120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Patient Education Materials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  <a:hlinkClick r:id="rId4"/>
              </a:rPr>
              <a:t>Prescription Pain Medicines and Pregnant Women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  <a:hlinkClick r:id="rId5"/>
              </a:rPr>
              <a:t>NAS- You are the Treatment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  <a:hlinkClick r:id="rId6"/>
              </a:rPr>
              <a:t>NAS: What you Need to Know 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  <a:hlinkClick r:id="rId7"/>
              </a:rPr>
              <a:t>Contraception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  <a:hlinkClick r:id="rId7"/>
              </a:rPr>
              <a:t>Counseling for Women with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  <a:hlinkClick r:id="rId7"/>
              </a:rPr>
              <a:t>OUD  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D572DE-0AF3-4B44-BF66-E8FA9795E3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379598">
            <a:off x="5519371" y="5464399"/>
            <a:ext cx="2071556" cy="9469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9492" y="1810702"/>
            <a:ext cx="2867562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Clinical Team Resources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OUD/SBIRT Clinical Algorithm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OUD Clinical Care Checklist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9"/>
              </a:rPr>
              <a:t>Narcan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9"/>
              </a:rPr>
              <a:t>- Quick start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9"/>
              </a:rPr>
              <a:t>guide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&amp; </a:t>
            </a:r>
            <a:r>
              <a:rPr lang="en-US" dirty="0" smtClean="0">
                <a:solidFill>
                  <a:prstClr val="black"/>
                </a:solidFill>
              </a:rPr>
              <a:t>Save a Life Flyer </a:t>
            </a:r>
            <a:r>
              <a:rPr lang="en-US" dirty="0">
                <a:solidFill>
                  <a:prstClr val="black"/>
                </a:solidFill>
              </a:rPr>
              <a:t>for OB to review and prescribe to patient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OUD Protocol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Nurse Workflow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26523" y="0"/>
            <a:ext cx="50032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Make folders &amp; store on L&amp;D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Train charge nurses to get folder when OUD screen + identified, engage OB providers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Share folders with outpatient sites</a:t>
            </a:r>
          </a:p>
        </p:txBody>
      </p:sp>
      <p:sp>
        <p:nvSpPr>
          <p:cNvPr id="9" name="Right Brace 8"/>
          <p:cNvSpPr/>
          <p:nvPr/>
        </p:nvSpPr>
        <p:spPr>
          <a:xfrm>
            <a:off x="7670421" y="2198219"/>
            <a:ext cx="435806" cy="2348922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Left Brace 9"/>
          <p:cNvSpPr/>
          <p:nvPr/>
        </p:nvSpPr>
        <p:spPr>
          <a:xfrm>
            <a:off x="818939" y="2438400"/>
            <a:ext cx="552661" cy="3048000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34" y="3223736"/>
            <a:ext cx="9726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Give to and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r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eviewwith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 Moms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49811" y="2836009"/>
            <a:ext cx="1104832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Give to OB to 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complete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13" name="Right Brace 12"/>
          <p:cNvSpPr/>
          <p:nvPr/>
        </p:nvSpPr>
        <p:spPr>
          <a:xfrm>
            <a:off x="7747055" y="4626797"/>
            <a:ext cx="519850" cy="478603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94218" y="4447786"/>
            <a:ext cx="835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For nurse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624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48022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88BD62-26ED-0E4F-B309-4B3DEC525C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273" y="1062958"/>
            <a:ext cx="7635956" cy="5982085"/>
          </a:xfrm>
          <a:prstGeom prst="rect">
            <a:avLst/>
          </a:prstGeom>
        </p:spPr>
      </p:pic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28600" y="48022"/>
            <a:ext cx="8229600" cy="869951"/>
          </a:xfrm>
          <a:noFill/>
        </p:spPr>
        <p:txBody>
          <a:bodyPr/>
          <a:lstStyle/>
          <a:p>
            <a:r>
              <a:rPr lang="en-US" sz="4000" dirty="0">
                <a:solidFill>
                  <a:srgbClr val="F58466"/>
                </a:solidFill>
                <a:latin typeface="Goudy Old Style" pitchFamily="18" charset="0"/>
              </a:rPr>
              <a:t>MNO-Neo Folder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50792" y="1748827"/>
            <a:ext cx="332120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latin typeface="+mn-lt"/>
              </a:rPr>
              <a:t>Patient Education Materials</a:t>
            </a:r>
            <a:endParaRPr lang="en-US" sz="2000" b="1" dirty="0"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latin typeface="+mn-lt"/>
                <a:hlinkClick r:id="rId4"/>
              </a:rPr>
              <a:t>NAS- You are the Treatment</a:t>
            </a:r>
            <a:endParaRPr lang="en-US" sz="2000" dirty="0"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latin typeface="+mn-lt"/>
                <a:hlinkClick r:id="rId5"/>
              </a:rPr>
              <a:t>NAS: What you Need to Know </a:t>
            </a:r>
            <a:endParaRPr lang="en-US" sz="2000" dirty="0"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latin typeface="+mn-lt"/>
                <a:hlinkClick r:id="rId6"/>
              </a:rPr>
              <a:t>ILPQC Newborn Care Diary</a:t>
            </a:r>
            <a:endParaRPr lang="en-US" sz="2000" dirty="0">
              <a:latin typeface="+mn-lt"/>
            </a:endParaRP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D572DE-0AF3-4B44-BF66-E8FA9795E3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379598">
            <a:off x="5514574" y="5302701"/>
            <a:ext cx="2328333" cy="10643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31137" y="1748827"/>
            <a:ext cx="362706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latin typeface="+mn-lt"/>
              </a:rPr>
              <a:t>Clinical Team Resources</a:t>
            </a:r>
            <a:endParaRPr lang="en-US" b="1" dirty="0"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+mn-lt"/>
                <a:hlinkClick r:id="rId8"/>
              </a:rPr>
              <a:t>Prenatal Consult Checklist</a:t>
            </a:r>
            <a:endParaRPr lang="en-US" dirty="0"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+mn-lt"/>
              </a:rPr>
              <a:t>NAS Assessment tool </a:t>
            </a:r>
            <a:r>
              <a:rPr lang="en-US" sz="900" dirty="0">
                <a:latin typeface="+mn-lt"/>
              </a:rPr>
              <a:t>(if needed)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+mn-lt"/>
                <a:hlinkClick r:id="rId9"/>
              </a:rPr>
              <a:t>ILPQC Infant Bedside Sheet</a:t>
            </a:r>
            <a:endParaRPr lang="en-US" dirty="0"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+mn-lt"/>
              </a:rPr>
              <a:t>Your hospitals prn pharm guidelines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+mn-lt"/>
                <a:hlinkClick r:id="rId10"/>
              </a:rPr>
              <a:t>St. Mary’s Decision Tree</a:t>
            </a:r>
            <a:endParaRPr lang="en-US" dirty="0"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+mn-lt"/>
              </a:rPr>
              <a:t>Breastfeeding Guidelines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+mn-lt"/>
                <a:hlinkClick r:id="rId11"/>
              </a:rPr>
              <a:t>MNO Discharge Worksheet</a:t>
            </a:r>
            <a:endParaRPr lang="en-US" dirty="0"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+mn-lt"/>
                <a:hlinkClick r:id="rId12"/>
              </a:rPr>
              <a:t>MNO Discharge Checklist</a:t>
            </a:r>
            <a:endParaRPr lang="en-US" dirty="0"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+mn-lt"/>
              </a:rPr>
              <a:t>NAS Clinical Debrief Review Form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15682" y="225564"/>
            <a:ext cx="51261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600" dirty="0">
                <a:latin typeface="+mn-lt"/>
              </a:rPr>
              <a:t>Make folders &amp; store in common area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600" dirty="0">
                <a:latin typeface="+mn-lt"/>
              </a:rPr>
              <a:t>Train charge nurses to get folder when made aware of OEN for prenatal consult or newborn admission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600" dirty="0">
                <a:latin typeface="+mn-lt"/>
              </a:rPr>
              <a:t>Share all the info with clinical care team</a:t>
            </a:r>
            <a:endParaRPr lang="en-US" dirty="0">
              <a:latin typeface="+mn-lt"/>
            </a:endParaRPr>
          </a:p>
        </p:txBody>
      </p:sp>
      <p:sp>
        <p:nvSpPr>
          <p:cNvPr id="10" name="Left Brace 9"/>
          <p:cNvSpPr/>
          <p:nvPr/>
        </p:nvSpPr>
        <p:spPr>
          <a:xfrm>
            <a:off x="818939" y="1676400"/>
            <a:ext cx="552661" cy="3048000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590" y="2576673"/>
            <a:ext cx="9726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Give to and </a:t>
            </a:r>
            <a:r>
              <a:rPr lang="en-US" dirty="0" err="1"/>
              <a:t>reviewwith</a:t>
            </a:r>
            <a:r>
              <a:rPr lang="en-US" dirty="0"/>
              <a:t> Moms</a:t>
            </a:r>
          </a:p>
        </p:txBody>
      </p:sp>
    </p:spTree>
    <p:extLst>
      <p:ext uri="{BB962C8B-B14F-4D97-AF65-F5344CB8AC3E}">
        <p14:creationId xmlns:p14="http://schemas.microsoft.com/office/powerpoint/2010/main" val="26028235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15" y="3848725"/>
            <a:ext cx="1052262" cy="11545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EF23B2-1968-4158-BBF8-33ADF317223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519" y="1407921"/>
            <a:ext cx="1285874" cy="725572"/>
          </a:xfrm>
          <a:prstGeom prst="rect">
            <a:avLst/>
          </a:prstGeom>
          <a:ln w="38100" cap="sq">
            <a:solidFill>
              <a:srgbClr val="00499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814" y="2632871"/>
            <a:ext cx="1366241" cy="907708"/>
          </a:xfrm>
          <a:prstGeom prst="rect">
            <a:avLst/>
          </a:prstGeom>
          <a:ln w="38100" cap="sq">
            <a:solidFill>
              <a:srgbClr val="FF33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3272" y="2754869"/>
            <a:ext cx="1366241" cy="907708"/>
          </a:xfrm>
          <a:prstGeom prst="rect">
            <a:avLst/>
          </a:prstGeom>
          <a:ln w="38100" cap="sq">
            <a:solidFill>
              <a:srgbClr val="FF33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9223" y="3938450"/>
            <a:ext cx="844753" cy="12117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609600" y="990600"/>
            <a:ext cx="5638800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58466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Stigma &amp; bias education </a:t>
            </a:r>
          </a:p>
          <a:p>
            <a:pPr marL="1428750" marR="0" lvl="2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F7964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  <a:hlinkClick r:id="rId7"/>
              </a:rPr>
              <a:t>Words Matter e-Module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from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ILPQC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AC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Conference</a:t>
            </a:r>
          </a:p>
          <a:p>
            <a:pPr marL="1428750" marR="0" lvl="2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F7964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  <a:hlinkClick r:id="rId8"/>
              </a:rPr>
              <a:t>CDC Opioid Use and Pregnancy e-Module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19200" y="2255491"/>
            <a:ext cx="563880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58466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Provider &amp; RN e-Modules</a:t>
            </a:r>
          </a:p>
          <a:p>
            <a:pPr marL="1200150" marR="0" lvl="2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5846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  <a:hlinkClick r:id="rId9"/>
              </a:rPr>
              <a:t>MNO-OB Provider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eModule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  <a:p>
            <a:pPr marL="1200150" marR="0" lvl="2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5846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  <a:hlinkClick r:id="rId10"/>
              </a:rPr>
              <a:t>MNO-OB Nursing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eModule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  <a:p>
            <a:pPr marL="971550" marR="0" lvl="1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F7964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  <p:sp>
        <p:nvSpPr>
          <p:cNvPr id="13" name="Line Callout 1 12"/>
          <p:cNvSpPr/>
          <p:nvPr/>
        </p:nvSpPr>
        <p:spPr>
          <a:xfrm>
            <a:off x="6324599" y="1329785"/>
            <a:ext cx="2362200" cy="757027"/>
          </a:xfrm>
          <a:prstGeom prst="borderCallout1">
            <a:avLst>
              <a:gd name="adj1" fmla="val 18750"/>
              <a:gd name="adj2" fmla="val -8333"/>
              <a:gd name="adj3" fmla="val 17969"/>
              <a:gd name="adj4" fmla="val -81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Implement stigma &amp; bias education</a:t>
            </a:r>
          </a:p>
        </p:txBody>
      </p:sp>
      <p:sp>
        <p:nvSpPr>
          <p:cNvPr id="14" name="Line Callout 1 13"/>
          <p:cNvSpPr/>
          <p:nvPr/>
        </p:nvSpPr>
        <p:spPr>
          <a:xfrm>
            <a:off x="5000884" y="2409967"/>
            <a:ext cx="3685915" cy="835969"/>
          </a:xfrm>
          <a:prstGeom prst="borderCallout1">
            <a:avLst>
              <a:gd name="adj1" fmla="val 18750"/>
              <a:gd name="adj2" fmla="val -8333"/>
              <a:gd name="adj3" fmla="val 19303"/>
              <a:gd name="adj4" fmla="val -7968"/>
            </a:avLst>
          </a:prstGeom>
          <a:solidFill>
            <a:srgbClr val="FF61B0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Shares key strategies for caring for pregnant and pp women with OUD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4392" y="4153033"/>
            <a:ext cx="774185" cy="11062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1866900" y="3793129"/>
            <a:ext cx="5638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58466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Provider &amp; RN education campaign</a:t>
            </a:r>
          </a:p>
          <a:p>
            <a:pPr marL="1200150" marR="0" lvl="2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5846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  <a:hlinkClick r:id="rId12"/>
              </a:rPr>
              <a:t>MNO-OB Education Flyers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  <a:p>
            <a:pPr marL="971550" marR="0" lvl="1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F7964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  <p:sp>
        <p:nvSpPr>
          <p:cNvPr id="20" name="Line Callout 1 19"/>
          <p:cNvSpPr/>
          <p:nvPr/>
        </p:nvSpPr>
        <p:spPr>
          <a:xfrm>
            <a:off x="5715000" y="3793128"/>
            <a:ext cx="2971799" cy="830998"/>
          </a:xfrm>
          <a:prstGeom prst="borderCallout1">
            <a:avLst>
              <a:gd name="adj1" fmla="val 18750"/>
              <a:gd name="adj2" fmla="val -8333"/>
              <a:gd name="adj3" fmla="val 21031"/>
              <a:gd name="adj4" fmla="val -93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Post &amp; distribute in clinical areas </a:t>
            </a:r>
            <a:r>
              <a:rPr lang="en-US" dirty="0">
                <a:solidFill>
                  <a:prstClr val="white"/>
                </a:solidFill>
                <a:latin typeface="Calibri"/>
              </a:rPr>
              <a:t>including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prenatal sites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148206" y="5426059"/>
            <a:ext cx="55245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58466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SBIRT Simulations Guide and e-training </a:t>
            </a:r>
          </a:p>
          <a:p>
            <a:pPr marL="1200150" marR="0" lvl="2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5846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1hr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SBIRT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IRETA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  <a:hlinkClick r:id="rId13"/>
              </a:rPr>
              <a:t>Training e-Module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  <a:p>
            <a:pPr marL="1200150" marR="0" lvl="2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5846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ACOG District II SBIRT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Training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  <a:hlinkClick r:id="rId14"/>
              </a:rPr>
              <a:t>6 Min Video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1128" y="5796223"/>
            <a:ext cx="1150471" cy="742709"/>
          </a:xfrm>
          <a:prstGeom prst="rect">
            <a:avLst/>
          </a:prstGeom>
          <a:ln w="38100" cap="sq">
            <a:solidFill>
              <a:srgbClr val="F6007B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8934" y="5968500"/>
            <a:ext cx="979014" cy="711438"/>
          </a:xfrm>
          <a:prstGeom prst="rect">
            <a:avLst/>
          </a:prstGeom>
          <a:ln w="38100" cap="sq">
            <a:solidFill>
              <a:srgbClr val="FF33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Line Callout 1 23"/>
          <p:cNvSpPr/>
          <p:nvPr/>
        </p:nvSpPr>
        <p:spPr>
          <a:xfrm>
            <a:off x="6081636" y="5234711"/>
            <a:ext cx="2971800" cy="1151508"/>
          </a:xfrm>
          <a:prstGeom prst="borderCallout1">
            <a:avLst>
              <a:gd name="adj1" fmla="val 18750"/>
              <a:gd name="adj2" fmla="val -8333"/>
              <a:gd name="adj3" fmla="val 19575"/>
              <a:gd name="adj4" fmla="val -9601"/>
            </a:avLst>
          </a:prstGeom>
          <a:solidFill>
            <a:srgbClr val="FF61B0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Train providers to talk to patients about readiness for MAT &amp; linking to recovery treatment services.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CAE7B7-4A31-5745-AE22-2CBE5FA6CCEA}"/>
              </a:ext>
            </a:extLst>
          </p:cNvPr>
          <p:cNvSpPr/>
          <p:nvPr/>
        </p:nvSpPr>
        <p:spPr>
          <a:xfrm>
            <a:off x="5715000" y="5426059"/>
            <a:ext cx="206115" cy="1502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66D483-BA9B-4B4E-BB76-2AE28EAE6E19}"/>
              </a:ext>
            </a:extLst>
          </p:cNvPr>
          <p:cNvSpPr/>
          <p:nvPr/>
        </p:nvSpPr>
        <p:spPr>
          <a:xfrm>
            <a:off x="6553200" y="54197"/>
            <a:ext cx="2590800" cy="12274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7715" y="-43225"/>
            <a:ext cx="8534400" cy="1143000"/>
          </a:xfrm>
          <a:noFill/>
        </p:spPr>
        <p:txBody>
          <a:bodyPr/>
          <a:lstStyle/>
          <a:p>
            <a:pPr algn="l"/>
            <a:r>
              <a:rPr lang="en-US" sz="4000" b="1" dirty="0">
                <a:solidFill>
                  <a:srgbClr val="F58466"/>
                </a:solidFill>
                <a:latin typeface="Goudy Old Style" pitchFamily="18" charset="0"/>
              </a:rPr>
              <a:t>MNO Education for all OBs &amp; RNs</a:t>
            </a:r>
          </a:p>
        </p:txBody>
      </p:sp>
    </p:spTree>
    <p:extLst>
      <p:ext uri="{BB962C8B-B14F-4D97-AF65-F5344CB8AC3E}">
        <p14:creationId xmlns:p14="http://schemas.microsoft.com/office/powerpoint/2010/main" val="9039090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8912" y="1593273"/>
            <a:ext cx="1951488" cy="2771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529E3E-594A-0E4F-BCF1-006445A14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l">
              <a:defRPr/>
            </a:pPr>
            <a:r>
              <a:rPr lang="en-US" b="1" dirty="0">
                <a:solidFill>
                  <a:srgbClr val="F58466"/>
                </a:solidFill>
                <a:latin typeface="Goudy Old Style" pitchFamily="18" charset="0"/>
              </a:rPr>
              <a:t>Education Resources </a:t>
            </a:r>
            <a:br>
              <a:rPr lang="en-US" b="1" dirty="0">
                <a:solidFill>
                  <a:srgbClr val="F58466"/>
                </a:solidFill>
                <a:latin typeface="Goudy Old Style" pitchFamily="18" charset="0"/>
              </a:rPr>
            </a:br>
            <a:r>
              <a:rPr lang="en-US" b="1" dirty="0">
                <a:solidFill>
                  <a:srgbClr val="F58466"/>
                </a:solidFill>
                <a:latin typeface="Goudy Old Style" pitchFamily="18" charset="0"/>
              </a:rPr>
              <a:t>for MNO-Neonatal Teams</a:t>
            </a:r>
            <a:endParaRPr lang="en-US" sz="4000" b="1" dirty="0">
              <a:solidFill>
                <a:srgbClr val="F58466"/>
              </a:solidFill>
              <a:latin typeface="Goudy Old Style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933B7-977A-6042-A5B2-8814E57F8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372" y="1417638"/>
            <a:ext cx="3901296" cy="4525963"/>
          </a:xfrm>
        </p:spPr>
        <p:txBody>
          <a:bodyPr/>
          <a:lstStyle/>
          <a:p>
            <a:r>
              <a:rPr lang="en-US" sz="1800" dirty="0" smtClean="0"/>
              <a:t>Eat-Sleep-Console </a:t>
            </a:r>
            <a:r>
              <a:rPr lang="en-US" sz="1800" dirty="0"/>
              <a:t>Simulation &amp; Debrief Video</a:t>
            </a:r>
          </a:p>
          <a:p>
            <a:r>
              <a:rPr lang="en-US" sz="1800" dirty="0"/>
              <a:t>Engaging Mom in Non-Pharmacologic Care Simulation &amp; Debrief Video</a:t>
            </a:r>
          </a:p>
          <a:p>
            <a:r>
              <a:rPr lang="en-US" sz="1800" dirty="0"/>
              <a:t>MNO-Neonatal Key Messages and Strategies Poster</a:t>
            </a:r>
          </a:p>
          <a:p>
            <a:r>
              <a:rPr lang="en-US" sz="1800" dirty="0"/>
              <a:t>Mothers are the Best Treatment Option Poster</a:t>
            </a:r>
          </a:p>
          <a:p>
            <a:r>
              <a:rPr lang="en-US" sz="1800" dirty="0"/>
              <a:t>Supporting Breastfeeding Poster</a:t>
            </a:r>
          </a:p>
          <a:p>
            <a:r>
              <a:rPr lang="en-US" sz="1800" dirty="0"/>
              <a:t>AWHONN: Knowledge of and Perceived Competence in Trauma-Informed Care and Attitudes of NICU Nurses Toward Mothers of Newborns With Neonatal Abstinence Syndrome (6/15/2020)</a:t>
            </a:r>
          </a:p>
          <a:p>
            <a:r>
              <a:rPr lang="en-US" sz="1800" dirty="0"/>
              <a:t>AAP: Plans of Safe Care for Infants Exposed to Opioids online course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C2AF1D-C263-F84E-B285-9D112DAE5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F23B2-1968-4158-BBF8-33ADF3172235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1417638"/>
            <a:ext cx="1826738" cy="2619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0" y="2727325"/>
            <a:ext cx="2000766" cy="2809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8147" y="4132262"/>
            <a:ext cx="1758991" cy="25193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4667" y="4914374"/>
            <a:ext cx="3881122" cy="17362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37805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58466"/>
                </a:solidFill>
                <a:latin typeface="Goudy Old Style" pitchFamily="18" charset="0"/>
              </a:rPr>
              <a:t>Q&amp;A / Discussion</a:t>
            </a:r>
            <a:endParaRPr lang="en-US" dirty="0">
              <a:solidFill>
                <a:srgbClr val="F58466"/>
              </a:solidFill>
              <a:latin typeface="Goudy Old Style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AF8077-2CE4-4A8C-806A-F9B27078C00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1086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562600"/>
            <a:ext cx="9144000" cy="129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C9FB53-311B-43CA-B7CE-1F80A678A235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3648" y="23996"/>
            <a:ext cx="7772400" cy="779357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3800" b="1" dirty="0" smtClean="0">
                <a:solidFill>
                  <a:srgbClr val="F58466"/>
                </a:solidFill>
                <a:latin typeface="Goudy Old Style" panose="02020502050305020303" pitchFamily="18" charset="0"/>
              </a:rPr>
              <a:t>MNO-OB &amp; Neonatal</a:t>
            </a:r>
          </a:p>
          <a:p>
            <a:pPr algn="l"/>
            <a:r>
              <a:rPr lang="en-US" sz="3800" b="1" dirty="0" smtClean="0">
                <a:solidFill>
                  <a:srgbClr val="F58466"/>
                </a:solidFill>
                <a:latin typeface="Goudy Old Style" panose="02020502050305020303" pitchFamily="18" charset="0"/>
              </a:rPr>
              <a:t>Sustainability Call Schedule </a:t>
            </a:r>
          </a:p>
          <a:p>
            <a:pPr algn="l"/>
            <a:endParaRPr lang="en-US" sz="3800" b="1" dirty="0">
              <a:solidFill>
                <a:srgbClr val="F58466"/>
              </a:solidFill>
              <a:latin typeface="Goudy Old Style" panose="02020502050305020303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66700" y="1324312"/>
            <a:ext cx="8610600" cy="530487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58466"/>
              </a:buClr>
              <a:buNone/>
            </a:pPr>
            <a:r>
              <a:rPr lang="en-US" sz="2400" b="1" dirty="0" smtClean="0"/>
              <a:t>June 2021:</a:t>
            </a:r>
          </a:p>
          <a:p>
            <a:pPr>
              <a:buClr>
                <a:srgbClr val="F58466"/>
              </a:buClr>
            </a:pPr>
            <a:r>
              <a:rPr lang="en-US" sz="2400" dirty="0"/>
              <a:t>MNO-Neonatal: </a:t>
            </a:r>
            <a:r>
              <a:rPr lang="en-US" sz="2400" dirty="0" smtClean="0"/>
              <a:t>6/7/2021 </a:t>
            </a:r>
            <a:r>
              <a:rPr lang="en-US" sz="2400" dirty="0"/>
              <a:t>@ 1pm</a:t>
            </a:r>
          </a:p>
          <a:p>
            <a:pPr>
              <a:buClr>
                <a:srgbClr val="F58466"/>
              </a:buClr>
            </a:pPr>
            <a:r>
              <a:rPr lang="en-US" sz="2400" dirty="0"/>
              <a:t>MNO-OB: </a:t>
            </a:r>
            <a:r>
              <a:rPr lang="en-US" sz="2400" dirty="0" smtClean="0"/>
              <a:t>6/14/2021 </a:t>
            </a:r>
            <a:r>
              <a:rPr lang="en-US" sz="2400" dirty="0"/>
              <a:t>@ </a:t>
            </a:r>
            <a:r>
              <a:rPr lang="en-US" sz="2400" dirty="0" smtClean="0"/>
              <a:t>12:30pm</a:t>
            </a:r>
          </a:p>
          <a:p>
            <a:pPr marL="0" indent="0">
              <a:buClr>
                <a:srgbClr val="F58466"/>
              </a:buClr>
              <a:buNone/>
            </a:pPr>
            <a:r>
              <a:rPr lang="en-US" sz="2400" b="1" dirty="0" smtClean="0"/>
              <a:t>September 2021:</a:t>
            </a:r>
          </a:p>
          <a:p>
            <a:pPr>
              <a:buClr>
                <a:srgbClr val="F58466"/>
              </a:buClr>
            </a:pPr>
            <a:r>
              <a:rPr lang="en-US" sz="2400" dirty="0"/>
              <a:t>MNO-Neonatal: </a:t>
            </a:r>
            <a:r>
              <a:rPr lang="en-US" sz="2400" dirty="0" smtClean="0"/>
              <a:t>9/6/2021 </a:t>
            </a:r>
            <a:r>
              <a:rPr lang="en-US" sz="2400" dirty="0"/>
              <a:t>@ 1pm</a:t>
            </a:r>
          </a:p>
          <a:p>
            <a:pPr>
              <a:buClr>
                <a:srgbClr val="F58466"/>
              </a:buClr>
            </a:pPr>
            <a:r>
              <a:rPr lang="en-US" sz="2400" dirty="0"/>
              <a:t>MNO-OB: </a:t>
            </a:r>
            <a:r>
              <a:rPr lang="en-US" sz="2400" dirty="0" smtClean="0"/>
              <a:t>9/13/2021 </a:t>
            </a:r>
            <a:r>
              <a:rPr lang="en-US" sz="2400" dirty="0"/>
              <a:t>@ 12:30pm</a:t>
            </a:r>
          </a:p>
          <a:p>
            <a:pPr marL="0" indent="0">
              <a:buClr>
                <a:srgbClr val="F58466"/>
              </a:buClr>
              <a:buNone/>
            </a:pPr>
            <a:r>
              <a:rPr lang="en-US" sz="2400" dirty="0" smtClean="0"/>
              <a:t>December 2021: </a:t>
            </a:r>
          </a:p>
          <a:p>
            <a:pPr>
              <a:buClr>
                <a:srgbClr val="F58466"/>
              </a:buClr>
            </a:pPr>
            <a:r>
              <a:rPr lang="en-US" sz="2400" dirty="0"/>
              <a:t>MNO-Neonatal: </a:t>
            </a:r>
            <a:r>
              <a:rPr lang="en-US" sz="2400" dirty="0" smtClean="0"/>
              <a:t>12/6/2021 </a:t>
            </a:r>
            <a:r>
              <a:rPr lang="en-US" sz="2400" dirty="0"/>
              <a:t>@ 1pm</a:t>
            </a:r>
          </a:p>
          <a:p>
            <a:pPr>
              <a:buClr>
                <a:srgbClr val="F58466"/>
              </a:buClr>
            </a:pPr>
            <a:r>
              <a:rPr lang="en-US" sz="2400" dirty="0"/>
              <a:t>MNO-OB: </a:t>
            </a:r>
            <a:r>
              <a:rPr lang="en-US" sz="2400" dirty="0" smtClean="0"/>
              <a:t>12/13/2021 </a:t>
            </a:r>
            <a:r>
              <a:rPr lang="en-US" sz="2400" dirty="0"/>
              <a:t>@ 12:30pm</a:t>
            </a:r>
          </a:p>
          <a:p>
            <a:pPr marL="0" indent="0">
              <a:buClr>
                <a:srgbClr val="F58466"/>
              </a:buClr>
              <a:buNone/>
            </a:pPr>
            <a:endParaRPr lang="en-US" sz="2400" dirty="0" smtClean="0"/>
          </a:p>
        </p:txBody>
      </p:sp>
      <p:sp>
        <p:nvSpPr>
          <p:cNvPr id="3" name="Rounded Rectangle 2"/>
          <p:cNvSpPr/>
          <p:nvPr/>
        </p:nvSpPr>
        <p:spPr>
          <a:xfrm>
            <a:off x="5638800" y="2667000"/>
            <a:ext cx="3238500" cy="213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ILPQC will have 2-3 MNO-OB teams share on the calls regarding their progress towards initiative aims + their sustainability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54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886200"/>
          </a:xfrm>
          <a:prstGeom prst="rect">
            <a:avLst/>
          </a:prstGeom>
        </p:spPr>
      </p:pic>
      <p:sp>
        <p:nvSpPr>
          <p:cNvPr id="2" name="Curved Up Ribbon 1"/>
          <p:cNvSpPr/>
          <p:nvPr/>
        </p:nvSpPr>
        <p:spPr>
          <a:xfrm>
            <a:off x="76200" y="3261695"/>
            <a:ext cx="9067800" cy="1295400"/>
          </a:xfrm>
          <a:prstGeom prst="ellipseRibbon2">
            <a:avLst>
              <a:gd name="adj1" fmla="val 50077"/>
              <a:gd name="adj2" fmla="val 55689"/>
              <a:gd name="adj3" fmla="val 30688"/>
            </a:avLst>
          </a:prstGeom>
          <a:solidFill>
            <a:srgbClr val="F584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95600" y="332462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4990"/>
                </a:solidFill>
                <a:latin typeface="Goudy Old Style" panose="02020502050305020303" pitchFamily="18" charset="0"/>
              </a:rPr>
              <a:t>THANKS TO OUR</a:t>
            </a:r>
          </a:p>
        </p:txBody>
      </p:sp>
      <p:sp>
        <p:nvSpPr>
          <p:cNvPr id="5" name="Rectangle 4"/>
          <p:cNvSpPr/>
          <p:nvPr/>
        </p:nvSpPr>
        <p:spPr>
          <a:xfrm>
            <a:off x="3678451" y="3932099"/>
            <a:ext cx="18469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4990"/>
                </a:solidFill>
                <a:latin typeface="Goudy Old Style" panose="02020502050305020303" pitchFamily="18" charset="0"/>
              </a:rPr>
              <a:t>FUNDERS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10" y="4868670"/>
            <a:ext cx="1710591" cy="49145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704" y="4635600"/>
            <a:ext cx="1695296" cy="828812"/>
          </a:xfrm>
          <a:prstGeom prst="rect">
            <a:avLst/>
          </a:prstGeom>
        </p:spPr>
      </p:pic>
      <p:pic>
        <p:nvPicPr>
          <p:cNvPr id="1026" name="Picture 2" descr="Image result for cdc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38411" y="4668461"/>
            <a:ext cx="1302206" cy="98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660849-8156-6B4A-A350-5E2C25816F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6401" y="4843270"/>
            <a:ext cx="1209745" cy="491459"/>
          </a:xfrm>
          <a:prstGeom prst="rect">
            <a:avLst/>
          </a:prstGeom>
        </p:spPr>
      </p:pic>
      <p:pic>
        <p:nvPicPr>
          <p:cNvPr id="10" name="Picture 9" descr="A picture containing clock&#10;&#10;Description automatically generated">
            <a:extLst>
              <a:ext uri="{FF2B5EF4-FFF2-40B4-BE49-F238E27FC236}">
                <a16:creationId xmlns:a16="http://schemas.microsoft.com/office/drawing/2014/main" id="{2E7A8B6F-7EBD-1E42-8C6D-D17E7895FB3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2729" y="4777401"/>
            <a:ext cx="1231900" cy="647700"/>
          </a:xfrm>
          <a:prstGeom prst="rect">
            <a:avLst/>
          </a:prstGeom>
        </p:spPr>
      </p:pic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1EB07D00-1109-AB41-8F98-8E8C6004CC7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0225" y="4748691"/>
            <a:ext cx="1668479" cy="67641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943F45A-3913-DE49-8B72-13A64566A987}"/>
              </a:ext>
            </a:extLst>
          </p:cNvPr>
          <p:cNvSpPr/>
          <p:nvPr/>
        </p:nvSpPr>
        <p:spPr>
          <a:xfrm>
            <a:off x="0" y="5736676"/>
            <a:ext cx="9144000" cy="11213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6694AD-6D76-8949-9614-60021FA353C6}"/>
              </a:ext>
            </a:extLst>
          </p:cNvPr>
          <p:cNvSpPr txBox="1"/>
          <p:nvPr/>
        </p:nvSpPr>
        <p:spPr>
          <a:xfrm>
            <a:off x="3331161" y="5615910"/>
            <a:ext cx="2590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4990"/>
                </a:solidFill>
                <a:latin typeface="Goudy Old Style" panose="02020502050305020303" pitchFamily="18" charset="0"/>
              </a:rPr>
              <a:t>In Kind Support </a:t>
            </a:r>
            <a:endParaRPr lang="en-US" sz="2400" dirty="0"/>
          </a:p>
          <a:p>
            <a:pPr algn="ctr"/>
            <a:endParaRPr lang="en-US" dirty="0"/>
          </a:p>
        </p:txBody>
      </p:sp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FB174B93-78C5-EB49-9A38-A791A16CB18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2908" y="6267009"/>
            <a:ext cx="2196729" cy="498011"/>
          </a:xfrm>
          <a:prstGeom prst="rect">
            <a:avLst/>
          </a:prstGeom>
        </p:spPr>
      </p:pic>
      <p:pic>
        <p:nvPicPr>
          <p:cNvPr id="19" name="Picture 1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F18E6A4-44D9-FB41-AB48-46475D9D831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4900" y="6127623"/>
            <a:ext cx="2500182" cy="637397"/>
          </a:xfrm>
          <a:prstGeom prst="rect">
            <a:avLst/>
          </a:prstGeom>
        </p:spPr>
      </p:pic>
      <p:pic>
        <p:nvPicPr>
          <p:cNvPr id="11" name="Picture 2" descr="Feinberg School of Medicine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646" y="6335827"/>
            <a:ext cx="2514600" cy="35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go Downloads : SLU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8851" y="6135176"/>
            <a:ext cx="1436536" cy="61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380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549" y="4419600"/>
            <a:ext cx="7772400" cy="1362075"/>
          </a:xfrm>
        </p:spPr>
        <p:txBody>
          <a:bodyPr/>
          <a:lstStyle/>
          <a:p>
            <a:r>
              <a:rPr lang="en-US" dirty="0" smtClean="0">
                <a:solidFill>
                  <a:srgbClr val="F58466"/>
                </a:solidFill>
                <a:latin typeface="Goudy Old Style"/>
                <a:ea typeface="MS PGothic"/>
              </a:rPr>
              <a:t>2021</a:t>
            </a:r>
            <a:br>
              <a:rPr lang="en-US" dirty="0" smtClean="0">
                <a:solidFill>
                  <a:srgbClr val="F58466"/>
                </a:solidFill>
                <a:latin typeface="Goudy Old Style"/>
                <a:ea typeface="MS PGothic"/>
              </a:rPr>
            </a:br>
            <a:r>
              <a:rPr lang="en-US" dirty="0" smtClean="0">
                <a:solidFill>
                  <a:srgbClr val="F58466"/>
                </a:solidFill>
                <a:latin typeface="Goudy Old Style"/>
                <a:ea typeface="MS PGothic"/>
              </a:rPr>
              <a:t>Face- to- Face Virtual Meeting</a:t>
            </a:r>
            <a:endParaRPr lang="en-US" dirty="0">
              <a:solidFill>
                <a:srgbClr val="F58466"/>
              </a:solidFill>
              <a:latin typeface="Goudy Old Style"/>
              <a:ea typeface="MS PGothic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AF8077-2CE4-4A8C-806A-F9B27078C00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4311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C9FB53-311B-43CA-B7CE-1F80A678A235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152400" y="152400"/>
            <a:ext cx="8229600" cy="1143000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58466"/>
                </a:solidFill>
                <a:effectLst/>
                <a:uLnTx/>
                <a:uFillTx/>
                <a:latin typeface="Goudy Old Style" pitchFamily="18" charset="0"/>
                <a:ea typeface="MS PGothic" pitchFamily="34" charset="-128"/>
              </a:rPr>
              <a:t>2021 Virtual</a:t>
            </a:r>
            <a:r>
              <a:rPr kumimoji="0" lang="en-US" altLang="en-US" sz="3800" b="1" i="0" u="none" strike="noStrike" kern="1200" cap="none" spc="0" normalizeH="0" noProof="0" dirty="0">
                <a:ln>
                  <a:noFill/>
                </a:ln>
                <a:solidFill>
                  <a:srgbClr val="F58466"/>
                </a:solidFill>
                <a:effectLst/>
                <a:uLnTx/>
                <a:uFillTx/>
                <a:latin typeface="Goudy Old Style" pitchFamily="18" charset="0"/>
                <a:ea typeface="MS PGothic" pitchFamily="34" charset="-128"/>
              </a:rPr>
              <a:t> 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58466"/>
                </a:solidFill>
                <a:effectLst/>
                <a:uLnTx/>
                <a:uFillTx/>
                <a:latin typeface="Goudy Old Style" pitchFamily="18" charset="0"/>
                <a:ea typeface="MS PGothic" pitchFamily="34" charset="-128"/>
              </a:rPr>
              <a:t>Face-to-Face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0"/>
            <a:ext cx="8839200" cy="67928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3241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C9FB53-311B-43CA-B7CE-1F80A678A23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0" y="882742"/>
            <a:ext cx="1737982" cy="22635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itle 4"/>
          <p:cNvSpPr txBox="1">
            <a:spLocks/>
          </p:cNvSpPr>
          <p:nvPr/>
        </p:nvSpPr>
        <p:spPr>
          <a:xfrm>
            <a:off x="0" y="263506"/>
            <a:ext cx="6993700" cy="1143000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58466"/>
                </a:solidFill>
                <a:effectLst/>
                <a:uLnTx/>
                <a:uFillTx/>
                <a:latin typeface="Goudy Old Style" pitchFamily="18" charset="0"/>
                <a:ea typeface="MS PGothic" pitchFamily="34" charset="-128"/>
              </a:rPr>
              <a:t>F2F Storyboard Session</a:t>
            </a: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F58466"/>
              </a:solidFill>
              <a:effectLst/>
              <a:uLnTx/>
              <a:uFillTx/>
              <a:latin typeface="Goudy Old Style" pitchFamily="18" charset="0"/>
              <a:ea typeface="MS PGothic" pitchFamily="34" charset="-128"/>
            </a:endParaRPr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82916" y="1095291"/>
            <a:ext cx="4862992" cy="342899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58466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</a:rPr>
              <a:t>All teams will be asked to create a story board for the May 2021 “Face to Face” to share their QI teams progress on ILPQC initiatives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58466"/>
              </a:buClr>
              <a:buSz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52" y="2809790"/>
            <a:ext cx="5257800" cy="321457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2800" y="3408113"/>
            <a:ext cx="5269250" cy="336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134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3037" y="5943600"/>
            <a:ext cx="9167037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EF23B2-1968-4158-BBF8-33ADF317223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98120" y="98121"/>
            <a:ext cx="8229600" cy="1143000"/>
          </a:xfrm>
          <a:noFill/>
        </p:spPr>
        <p:txBody>
          <a:bodyPr/>
          <a:lstStyle/>
          <a:p>
            <a:pPr algn="l" eaLnBrk="1" hangingPunct="1"/>
            <a:r>
              <a:rPr lang="en-US" sz="4000" b="1" dirty="0">
                <a:solidFill>
                  <a:srgbClr val="F58466"/>
                </a:solidFill>
                <a:latin typeface="Goudy Old Style" pitchFamily="18" charset="0"/>
              </a:rPr>
              <a:t>4</a:t>
            </a:r>
            <a:r>
              <a:rPr 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 Steps to Get Ready for the</a:t>
            </a:r>
            <a:br>
              <a:rPr lang="en-US" sz="4000" b="1" dirty="0" smtClean="0">
                <a:solidFill>
                  <a:srgbClr val="F58466"/>
                </a:solidFill>
                <a:latin typeface="Goudy Old Style" pitchFamily="18" charset="0"/>
              </a:rPr>
            </a:br>
            <a:r>
              <a:rPr 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ILPQC Face-to-Face</a:t>
            </a:r>
            <a:endParaRPr lang="en-US" sz="4000" b="1" dirty="0">
              <a:solidFill>
                <a:srgbClr val="F58466"/>
              </a:solidFill>
              <a:latin typeface="Goudy Old Style" pitchFamily="18" charset="0"/>
            </a:endParaRPr>
          </a:p>
        </p:txBody>
      </p:sp>
      <p:graphicFrame>
        <p:nvGraphicFramePr>
          <p:cNvPr id="2" name="Diagram 1"/>
          <p:cNvGraphicFramePr/>
          <p:nvPr>
            <p:extLst/>
          </p:nvPr>
        </p:nvGraphicFramePr>
        <p:xfrm>
          <a:off x="-152400" y="1052518"/>
          <a:ext cx="9289345" cy="5805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 bwMode="auto">
          <a:xfrm>
            <a:off x="2551252" y="3530039"/>
            <a:ext cx="60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58466"/>
                </a:solidFill>
                <a:effectLst/>
                <a:uLnTx/>
                <a:uFillTx/>
                <a:latin typeface="Goudy Old Style" pitchFamily="18" charset="0"/>
                <a:ea typeface="MS PGothic" pitchFamily="34" charset="-128"/>
              </a:rPr>
              <a:t>3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58466"/>
                </a:solidFill>
                <a:effectLst/>
                <a:uLnTx/>
                <a:uFillTx/>
                <a:latin typeface="Goudy Old Style" pitchFamily="18" charset="0"/>
                <a:ea typeface="MS PGothic" pitchFamily="34" charset="-128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58466"/>
              </a:solidFill>
              <a:effectLst/>
              <a:uLnTx/>
              <a:uFillTx/>
              <a:latin typeface="Goudy Old Style" pitchFamily="18" charset="0"/>
              <a:ea typeface="MS PGothic" pitchFamily="34" charset="-128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1143000" y="2263087"/>
            <a:ext cx="60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58466"/>
                </a:solidFill>
                <a:effectLst/>
                <a:uLnTx/>
                <a:uFillTx/>
                <a:latin typeface="Goudy Old Style" pitchFamily="18" charset="0"/>
                <a:ea typeface="MS PGothic" pitchFamily="34" charset="-128"/>
              </a:rPr>
              <a:t>2.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58466"/>
              </a:solidFill>
              <a:effectLst/>
              <a:uLnTx/>
              <a:uFillTx/>
              <a:latin typeface="Goudy Old Style" pitchFamily="18" charset="0"/>
              <a:ea typeface="MS PGothic" pitchFamily="34" charset="-128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-26581" y="861243"/>
            <a:ext cx="60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58466"/>
                </a:solidFill>
                <a:effectLst/>
                <a:uLnTx/>
                <a:uFillTx/>
                <a:latin typeface="Goudy Old Style" pitchFamily="18" charset="0"/>
                <a:ea typeface="MS PGothic" pitchFamily="34" charset="-128"/>
              </a:rPr>
              <a:t>1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58466"/>
                </a:solidFill>
                <a:effectLst/>
                <a:uLnTx/>
                <a:uFillTx/>
                <a:latin typeface="Goudy Old Style" pitchFamily="18" charset="0"/>
                <a:ea typeface="MS PGothic" pitchFamily="34" charset="-128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58466"/>
              </a:solidFill>
              <a:effectLst/>
              <a:uLnTx/>
              <a:uFillTx/>
              <a:latin typeface="Goudy Old Style" pitchFamily="18" charset="0"/>
              <a:ea typeface="MS PGothic" pitchFamily="34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67040" y="1624365"/>
            <a:ext cx="69288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pitchFamily="34" charset="0"/>
              </a:rPr>
              <a:t>Save the date-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6007B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pitchFamily="34" charset="0"/>
              </a:rPr>
              <a:t>Registration opening soon!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pitchFamily="34" charset="0"/>
              </a:rPr>
              <a:t>Held Virtually May 26</a:t>
            </a:r>
            <a:r>
              <a:rPr kumimoji="0" lang="en-US" sz="16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pitchFamily="34" charset="0"/>
              </a:rPr>
              <a:t>th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pitchFamily="34" charset="0"/>
              </a:rPr>
              <a:t>(OB) &amp; May 27</a:t>
            </a:r>
            <a:r>
              <a:rPr kumimoji="0" lang="en-US" sz="16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pitchFamily="34" charset="0"/>
              </a:rPr>
              <a:t>th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pitchFamily="34" charset="0"/>
              </a:rPr>
              <a:t> (Neo) 2021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pitchFamily="34" charset="0"/>
              </a:rPr>
              <a:t>Meeting will be from 8:30am-3:30pm (OB) 8:15am-3:00pm (Neo)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Arial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65831" y="4134430"/>
            <a:ext cx="49009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pitchFamily="34" charset="0"/>
              </a:rPr>
              <a:t>Coordinate with your colleagues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pitchFamily="34" charset="0"/>
              </a:rPr>
              <a:t>working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pitchFamily="34" charset="0"/>
              </a:rPr>
              <a:t>across initiatives to complete the ILPQC storyboard template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pitchFamily="34" charset="0"/>
              </a:rPr>
              <a:t>Have </a:t>
            </a: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pitchFamily="34" charset="0"/>
              </a:rPr>
              <a:t>one person from your hospital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pitchFamily="34" charset="0"/>
              </a:rPr>
              <a:t>submit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pitchFamily="34" charset="0"/>
              </a:rPr>
              <a:t>by     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6007B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May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6007B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11</a:t>
            </a:r>
            <a:r>
              <a:rPr kumimoji="0" lang="en-US" sz="1600" b="1" i="0" u="none" strike="noStrike" kern="1200" cap="none" spc="0" normalizeH="0" baseline="30000" noProof="0" dirty="0">
                <a:ln>
                  <a:noFill/>
                </a:ln>
                <a:solidFill>
                  <a:srgbClr val="F6007B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th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6007B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pitchFamily="34" charset="0"/>
              </a:rPr>
              <a:t>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6007B"/>
              </a:solidFill>
              <a:effectLst/>
              <a:uLnTx/>
              <a:uFillTx/>
              <a:latin typeface="Calibri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19943" y="2786711"/>
            <a:ext cx="56954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pitchFamily="34" charset="0"/>
              </a:rPr>
              <a:t>Please submit all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pitchFamily="34" charset="0"/>
              </a:rPr>
              <a:t>initiative baseline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pitchFamily="34" charset="0"/>
              </a:rPr>
              <a:t>data 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Arial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pitchFamily="34" charset="0"/>
              </a:rPr>
              <a:t>Complete and submit hospital and patient level data Jan thru March. 2021 (Q1) by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6007B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pitchFamily="34" charset="0"/>
              </a:rPr>
              <a:t>April 30</a:t>
            </a:r>
            <a:r>
              <a:rPr kumimoji="0" lang="en-US" sz="16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F6007B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pitchFamily="34" charset="0"/>
              </a:rPr>
              <a:t>th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6007B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pitchFamily="34" charset="0"/>
              </a:rPr>
              <a:t> </a:t>
            </a:r>
            <a:endParaRPr kumimoji="0" lang="en-US" sz="1600" b="1" i="0" u="none" strike="noStrike" kern="1200" cap="none" spc="0" normalizeH="0" baseline="30000" noProof="0" dirty="0">
              <a:ln>
                <a:noFill/>
              </a:ln>
              <a:solidFill>
                <a:srgbClr val="F6007B"/>
              </a:solidFill>
              <a:effectLst/>
              <a:uLnTx/>
              <a:uFillTx/>
              <a:latin typeface="Calibri"/>
              <a:ea typeface="MS PGothic" pitchFamily="34" charset="-128"/>
              <a:cs typeface="Arial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21" name="Picture 2" descr="See the source image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717" y="4702276"/>
            <a:ext cx="1857586" cy="185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630796" y="5528101"/>
            <a:ext cx="30560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pitchFamily="34" charset="0"/>
              </a:rPr>
              <a:t>Please upload your team photo/slide collage via the AC survey or email to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pitchFamily="34" charset="0"/>
                <a:hlinkClick r:id="rId9"/>
              </a:rPr>
              <a:t>info@ilpqc.org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pitchFamily="34" charset="0"/>
              </a:rPr>
              <a:t> by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6007B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pitchFamily="34" charset="0"/>
              </a:rPr>
              <a:t>May 11</a:t>
            </a:r>
            <a:r>
              <a:rPr kumimoji="0" lang="en-US" sz="16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F6007B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pitchFamily="34" charset="0"/>
              </a:rPr>
              <a:t>th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6007B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pitchFamily="34" charset="0"/>
              </a:rPr>
              <a:t>  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6007B"/>
              </a:solidFill>
              <a:effectLst/>
              <a:uLnTx/>
              <a:uFillTx/>
              <a:latin typeface="Calibri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3686076" y="4916191"/>
            <a:ext cx="60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58466"/>
                </a:solidFill>
                <a:effectLst/>
                <a:uLnTx/>
                <a:uFillTx/>
                <a:latin typeface="Goudy Old Style" pitchFamily="18" charset="0"/>
                <a:ea typeface="MS PGothic" pitchFamily="34" charset="-128"/>
              </a:rPr>
              <a:t>4.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58466"/>
              </a:solidFill>
              <a:effectLst/>
              <a:uLnTx/>
              <a:uFillTx/>
              <a:latin typeface="Goudy Old Style" pitchFamily="18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757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58466"/>
                </a:solidFill>
                <a:latin typeface="Goudy Old Style" pitchFamily="18" charset="0"/>
              </a:rPr>
              <a:t>MNO OB &amp; Neo </a:t>
            </a:r>
            <a:r>
              <a:rPr lang="en-US" dirty="0" smtClean="0">
                <a:solidFill>
                  <a:srgbClr val="F58466"/>
                </a:solidFill>
                <a:latin typeface="Goudy Old Style" pitchFamily="18" charset="0"/>
              </a:rPr>
              <a:t>Sustainability Updates</a:t>
            </a:r>
            <a:endParaRPr lang="en-US" dirty="0">
              <a:solidFill>
                <a:srgbClr val="F58466"/>
              </a:solidFill>
              <a:latin typeface="Goudy Old Style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AF8077-2CE4-4A8C-806A-F9B27078C00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5932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53122"/>
              </p:ext>
            </p:extLst>
          </p:nvPr>
        </p:nvGraphicFramePr>
        <p:xfrm>
          <a:off x="1472048" y="1295670"/>
          <a:ext cx="6492666" cy="4199886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64926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8760">
                <a:tc>
                  <a:txBody>
                    <a:bodyPr/>
                    <a:lstStyle/>
                    <a:p>
                      <a:pPr marL="342900" marR="0" lvl="0" indent="-3429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US" sz="2000" dirty="0" smtClean="0">
                          <a:effectLst/>
                        </a:rPr>
                        <a:t>All Data Submitted* + Sustainability Plan</a:t>
                      </a:r>
                    </a:p>
                    <a:p>
                      <a:pPr marL="0" marR="0" lvl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Data Due Friday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May 14</a:t>
                      </a:r>
                      <a:r>
                        <a:rPr lang="en-US" sz="2000" baseline="30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, 2021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356" marR="62356" marT="0" marB="0"/>
                </a:tc>
                <a:extLst>
                  <a:ext uri="{0D108BD9-81ED-4DB2-BD59-A6C34878D82A}">
                    <a16:rowId xmlns:a16="http://schemas.microsoft.com/office/drawing/2014/main" val="3889676635"/>
                  </a:ext>
                </a:extLst>
              </a:tr>
              <a:tr h="3887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cap="small" dirty="0">
                          <a:effectLst/>
                        </a:rPr>
                        <a:t>        +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56" marR="62356" marT="0" marB="0"/>
                </a:tc>
                <a:extLst>
                  <a:ext uri="{0D108BD9-81ED-4DB2-BD59-A6C34878D82A}">
                    <a16:rowId xmlns:a16="http://schemas.microsoft.com/office/drawing/2014/main" val="1989426216"/>
                  </a:ext>
                </a:extLst>
              </a:tr>
              <a:tr h="1166282">
                <a:tc>
                  <a:txBody>
                    <a:bodyPr/>
                    <a:lstStyle/>
                    <a:p>
                      <a:pPr marL="342900" marR="0" lvl="0" indent="-3429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US" sz="2000" dirty="0">
                          <a:effectLst/>
                        </a:rPr>
                        <a:t>6 Structure Measures In Place</a:t>
                      </a:r>
                    </a:p>
                    <a:p>
                      <a:pPr marL="0" marR="0" lvl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en-US" sz="20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(Screening</a:t>
                      </a:r>
                      <a:r>
                        <a:rPr lang="en-US" sz="2000" b="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Prenatal, Screening L&amp;D, SBIRT/OUD Protocol, Mapping, Checklist, Patient Education)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56" marR="62356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7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cap="small" dirty="0">
                          <a:effectLst/>
                        </a:rPr>
                        <a:t>        +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56" marR="62356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55044">
                <a:tc>
                  <a:txBody>
                    <a:bodyPr/>
                    <a:lstStyle/>
                    <a:p>
                      <a:pPr marL="342900" marR="0" lvl="0" indent="-3429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US" sz="2000" u="sng" dirty="0">
                          <a:effectLst/>
                        </a:rPr>
                        <a:t>All</a:t>
                      </a:r>
                      <a:r>
                        <a:rPr lang="en-US" sz="2000" u="none" baseline="0" dirty="0">
                          <a:effectLst/>
                        </a:rPr>
                        <a:t> </a:t>
                      </a:r>
                      <a:r>
                        <a:rPr lang="en-US" sz="2000" u="none" dirty="0">
                          <a:effectLst/>
                        </a:rPr>
                        <a:t>Process</a:t>
                      </a:r>
                      <a:r>
                        <a:rPr lang="en-US" sz="2000" dirty="0">
                          <a:effectLst/>
                        </a:rPr>
                        <a:t> Measure goals met</a:t>
                      </a:r>
                    </a:p>
                    <a:p>
                      <a:pPr marL="0" marR="0" lvl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en-US" sz="2000" b="0" dirty="0">
                          <a:effectLst/>
                        </a:rPr>
                        <a:t>&gt;70%</a:t>
                      </a:r>
                      <a:r>
                        <a:rPr lang="en-US" sz="2000" b="0" baseline="0" dirty="0">
                          <a:effectLst/>
                        </a:rPr>
                        <a:t> MAT, &gt;70% Recovery Treatment Services</a:t>
                      </a:r>
                    </a:p>
                    <a:p>
                      <a:pPr marL="0" marR="0" lvl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en-US" sz="2000" b="0" baseline="0" dirty="0">
                          <a:effectLst/>
                        </a:rPr>
                        <a:t>&gt;60% Narcan, &gt;70% </a:t>
                      </a:r>
                      <a:r>
                        <a:rPr lang="en-US" sz="2000" b="0" baseline="0" dirty="0" err="1">
                          <a:effectLst/>
                        </a:rPr>
                        <a:t>Hep</a:t>
                      </a:r>
                      <a:r>
                        <a:rPr lang="en-US" sz="2000" b="0" baseline="0" dirty="0">
                          <a:effectLst/>
                        </a:rPr>
                        <a:t> C</a:t>
                      </a:r>
                    </a:p>
                    <a:p>
                      <a:pPr marL="0" marR="0" lvl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en-US" sz="2000" b="0" baseline="0" dirty="0">
                          <a:effectLst/>
                        </a:rPr>
                        <a:t>&gt;70% Patient Education, &gt;50% Prenatal Screening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56" marR="62356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555367" y="9728"/>
            <a:ext cx="6326028" cy="134391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126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Candara" pitchFamily="34" charset="0"/>
                <a:ea typeface="Calibri" pitchFamily="34" charset="0"/>
                <a:cs typeface="Times New Roman" pitchFamily="18" charset="0"/>
              </a:rPr>
              <a:t>MNO-OB Excellence Award Criteria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Candara" pitchFamily="34" charset="0"/>
                <a:ea typeface="Calibri" pitchFamily="34" charset="0"/>
                <a:cs typeface="Times New Roman" pitchFamily="18" charset="0"/>
              </a:rPr>
              <a:t>for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Candara" pitchFamily="34" charset="0"/>
                <a:ea typeface="Calibri" pitchFamily="34" charset="0"/>
                <a:cs typeface="Times New Roman" pitchFamily="18" charset="0"/>
              </a:rPr>
              <a:t>Optimal OUD Care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359" y="1447800"/>
            <a:ext cx="948403" cy="8810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359" y="2547903"/>
            <a:ext cx="948403" cy="8810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358" y="3623510"/>
            <a:ext cx="948403" cy="8810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4701" y="5545008"/>
            <a:ext cx="948403" cy="8810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4278" y="5539033"/>
            <a:ext cx="948403" cy="8810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8487" y="5523167"/>
            <a:ext cx="948403" cy="8810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5427" y="5546983"/>
            <a:ext cx="948403" cy="8810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2879" y="5554916"/>
            <a:ext cx="948403" cy="8810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6898" y="5546983"/>
            <a:ext cx="948403" cy="8810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958" y="1429098"/>
            <a:ext cx="948403" cy="88109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958" y="2529201"/>
            <a:ext cx="948403" cy="88109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957" y="3604808"/>
            <a:ext cx="948403" cy="88109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7616" y="5523167"/>
            <a:ext cx="948403" cy="88109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30433" y="6268379"/>
            <a:ext cx="83758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*Baseline Q4 2017, July 2018 – April 2021 data for MNO Monthly OUD &amp; Screening data.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Calibri"/>
                <a:cs typeface="Times New Roman"/>
              </a:rPr>
              <a:t>Monthly Structure Measures discontinued after December 2020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Calibri"/>
              <a:cs typeface="Times New Roman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761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30000"/>
              </a:spcBef>
              <a:defRPr/>
            </a:pPr>
            <a:r>
              <a:rPr lang="en-US"/>
              <a:t>All Data Submitted + Sustainability Plan</a:t>
            </a:r>
            <a:endParaRPr lang="en-US" dirty="0">
              <a:ea typeface="Calibri"/>
              <a:cs typeface="Times New Roman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582841"/>
              </p:ext>
            </p:extLst>
          </p:nvPr>
        </p:nvGraphicFramePr>
        <p:xfrm>
          <a:off x="1281679" y="1262097"/>
          <a:ext cx="6580642" cy="3963933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6580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736">
                <a:tc>
                  <a:txBody>
                    <a:bodyPr/>
                    <a:lstStyle/>
                    <a:p>
                      <a:pPr marL="342900" marR="0" lvl="0" indent="-3429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US" sz="2000" dirty="0">
                          <a:effectLst/>
                        </a:rPr>
                        <a:t>All Data Submitted* + Sustainability Plan</a:t>
                      </a:r>
                    </a:p>
                    <a:p>
                      <a:pPr marL="0" marR="0" lvl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Data Due Friday</a:t>
                      </a:r>
                      <a:r>
                        <a:rPr lang="en-US" sz="20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May </a:t>
                      </a:r>
                      <a:r>
                        <a:rPr lang="en-US" sz="20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  <a:r>
                        <a:rPr lang="en-US" sz="2000" baseline="30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20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 2021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006" marR="81006" marT="0" marB="0"/>
                </a:tc>
                <a:extLst>
                  <a:ext uri="{0D108BD9-81ED-4DB2-BD59-A6C34878D82A}">
                    <a16:rowId xmlns:a16="http://schemas.microsoft.com/office/drawing/2014/main" val="3889676635"/>
                  </a:ext>
                </a:extLst>
              </a:tr>
              <a:tr h="4094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cap="small" dirty="0">
                          <a:effectLst/>
                        </a:rPr>
                        <a:t>        +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006" marR="81006" marT="0" marB="0"/>
                </a:tc>
                <a:extLst>
                  <a:ext uri="{0D108BD9-81ED-4DB2-BD59-A6C34878D82A}">
                    <a16:rowId xmlns:a16="http://schemas.microsoft.com/office/drawing/2014/main" val="1989426216"/>
                  </a:ext>
                </a:extLst>
              </a:tr>
              <a:tr h="1228459">
                <a:tc>
                  <a:txBody>
                    <a:bodyPr/>
                    <a:lstStyle/>
                    <a:p>
                      <a:pPr marL="342900" marR="0" lvl="0" indent="-3429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US" sz="2000" dirty="0">
                          <a:effectLst/>
                        </a:rPr>
                        <a:t>4 Structure Measures In Place</a:t>
                      </a:r>
                    </a:p>
                    <a:p>
                      <a:pPr marL="0" marR="0" lvl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en-US" sz="20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(Prenatal Consult, Pharmacologic</a:t>
                      </a:r>
                      <a:r>
                        <a:rPr lang="en-US" sz="2000" b="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Care, Non-Pharmacologic Care, Coordinated Discharge)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006" marR="81006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4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cap="small" dirty="0">
                          <a:effectLst/>
                        </a:rPr>
                        <a:t>        +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006" marR="81006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5462">
                <a:tc>
                  <a:txBody>
                    <a:bodyPr/>
                    <a:lstStyle/>
                    <a:p>
                      <a:pPr marL="342900" marR="0" lvl="0" indent="-3429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US" sz="2000" u="sng" dirty="0">
                          <a:effectLst/>
                        </a:rPr>
                        <a:t>All</a:t>
                      </a:r>
                      <a:r>
                        <a:rPr lang="en-US" sz="2000" u="none" baseline="0" dirty="0">
                          <a:effectLst/>
                        </a:rPr>
                        <a:t> </a:t>
                      </a:r>
                      <a:r>
                        <a:rPr lang="en-US" sz="2000" u="none" dirty="0">
                          <a:effectLst/>
                        </a:rPr>
                        <a:t>Process</a:t>
                      </a:r>
                      <a:r>
                        <a:rPr lang="en-US" sz="2000" dirty="0">
                          <a:effectLst/>
                        </a:rPr>
                        <a:t> Measure goals met</a:t>
                      </a:r>
                    </a:p>
                    <a:p>
                      <a:pPr marL="0" marR="0" lvl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en-US" sz="2000" b="0" dirty="0">
                          <a:effectLst/>
                        </a:rPr>
                        <a:t>&gt;70%</a:t>
                      </a:r>
                      <a:r>
                        <a:rPr lang="en-US" sz="2000" b="0" baseline="0" dirty="0">
                          <a:effectLst/>
                        </a:rPr>
                        <a:t> </a:t>
                      </a:r>
                      <a:r>
                        <a:rPr lang="en-US" sz="2000" b="0" dirty="0">
                          <a:effectLst/>
                        </a:rPr>
                        <a:t>Breastfeeding; &lt;20% Pharmacologic Treatment; &gt;95% Coordinated Discharge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006" marR="81006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066800" y="8981"/>
            <a:ext cx="6629400" cy="134391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126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Candara" pitchFamily="34" charset="0"/>
                <a:ea typeface="Calibri" pitchFamily="34" charset="0"/>
                <a:cs typeface="Times New Roman" pitchFamily="18" charset="0"/>
              </a:rPr>
              <a:t>MNO-Neonatal Excellence Award Criteria for Optimal OEN Care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637" y="1429098"/>
            <a:ext cx="948403" cy="8810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637" y="2529201"/>
            <a:ext cx="948403" cy="8810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636" y="3604808"/>
            <a:ext cx="948403" cy="8810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6945" y="5246358"/>
            <a:ext cx="948403" cy="8810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2092" y="5247446"/>
            <a:ext cx="948403" cy="8810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6301" y="5231403"/>
            <a:ext cx="948403" cy="8810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1976" y="5247446"/>
            <a:ext cx="948403" cy="8810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020" y="5215361"/>
            <a:ext cx="948403" cy="88109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3326" y="5247446"/>
            <a:ext cx="948403" cy="88109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958" y="1429098"/>
            <a:ext cx="948403" cy="88109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958" y="2529201"/>
            <a:ext cx="948403" cy="88109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957" y="3604808"/>
            <a:ext cx="948403" cy="88109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8575" y="5226783"/>
            <a:ext cx="948403" cy="8810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0837" y="6138093"/>
            <a:ext cx="7900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*Baseline Q4 2017, July 2018 – April 2021 data for MNO Monthly OEN data</a:t>
            </a:r>
          </a:p>
          <a:p>
            <a:r>
              <a:rPr lang="en-US" dirty="0">
                <a:ea typeface="Calibri"/>
                <a:cs typeface="Times New Roman"/>
              </a:rPr>
              <a:t>Monthly Structure Measures discontinued after December 2020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367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ower 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ain Page/Transition P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ontent Pag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AHC PPT Template">
  <a:themeElements>
    <a:clrScheme name="AHC">
      <a:dk1>
        <a:srgbClr val="000000"/>
      </a:dk1>
      <a:lt1>
        <a:srgbClr val="FFFFFF"/>
      </a:lt1>
      <a:dk2>
        <a:srgbClr val="4C4D4C"/>
      </a:dk2>
      <a:lt2>
        <a:srgbClr val="FFFFFE"/>
      </a:lt2>
      <a:accent1>
        <a:srgbClr val="66528E"/>
      </a:accent1>
      <a:accent2>
        <a:srgbClr val="1D1B5B"/>
      </a:accent2>
      <a:accent3>
        <a:srgbClr val="C1CF23"/>
      </a:accent3>
      <a:accent4>
        <a:srgbClr val="435E9B"/>
      </a:accent4>
      <a:accent5>
        <a:srgbClr val="790A24"/>
      </a:accent5>
      <a:accent6>
        <a:srgbClr val="479DB3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Main Page/Transition P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_Content Pag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2_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4990"/>
      </a:hlink>
      <a:folHlink>
        <a:srgbClr val="F584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76177</TotalTime>
  <Words>1493</Words>
  <Application>Microsoft Office PowerPoint</Application>
  <PresentationFormat>On-screen Show (4:3)</PresentationFormat>
  <Paragraphs>238</Paragraphs>
  <Slides>26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26</vt:i4>
      </vt:variant>
    </vt:vector>
  </HeadingPairs>
  <TitlesOfParts>
    <vt:vector size="46" baseType="lpstr">
      <vt:lpstr>ＭＳ Ｐゴシック</vt:lpstr>
      <vt:lpstr>ＭＳ Ｐゴシック</vt:lpstr>
      <vt:lpstr>Arial</vt:lpstr>
      <vt:lpstr>Calibri</vt:lpstr>
      <vt:lpstr>Candara</vt:lpstr>
      <vt:lpstr>Garamond</vt:lpstr>
      <vt:lpstr>Goudy Old Style</vt:lpstr>
      <vt:lpstr>PT Sans</vt:lpstr>
      <vt:lpstr>Times New Roman</vt:lpstr>
      <vt:lpstr>Wingdings</vt:lpstr>
      <vt:lpstr>Wingdings 2</vt:lpstr>
      <vt:lpstr>Office Theme</vt:lpstr>
      <vt:lpstr>Power point</vt:lpstr>
      <vt:lpstr>Main Page/Transition Page</vt:lpstr>
      <vt:lpstr>Content Pages</vt:lpstr>
      <vt:lpstr>4_AHC PPT Template</vt:lpstr>
      <vt:lpstr>1_Main Page/Transition Page</vt:lpstr>
      <vt:lpstr>1_Content Pages</vt:lpstr>
      <vt:lpstr>2_Office Theme</vt:lpstr>
      <vt:lpstr>9_Office Theme</vt:lpstr>
      <vt:lpstr>MNO: Developing and Implementing Sustainability Plan Workshop </vt:lpstr>
      <vt:lpstr>Overview</vt:lpstr>
      <vt:lpstr>2021 Face- to- Face Virtual Meeting</vt:lpstr>
      <vt:lpstr>PowerPoint Presentation</vt:lpstr>
      <vt:lpstr>PowerPoint Presentation</vt:lpstr>
      <vt:lpstr>4 Steps to Get Ready for the ILPQC Face-to-Face</vt:lpstr>
      <vt:lpstr>MNO OB &amp; Neo Sustainability Updates</vt:lpstr>
      <vt:lpstr>PowerPoint Presentation</vt:lpstr>
      <vt:lpstr>PowerPoint Presentation</vt:lpstr>
      <vt:lpstr>PowerPoint Presentation</vt:lpstr>
      <vt:lpstr>MNO Sustainability Plan Overview</vt:lpstr>
      <vt:lpstr>PowerPoint Presentation</vt:lpstr>
      <vt:lpstr>Sustainability Plan:  Compliance Monitoring</vt:lpstr>
      <vt:lpstr>Sustainability Plan:  New Hire &amp; Continuing Education</vt:lpstr>
      <vt:lpstr>Sustainability Plan:  Sustained System-Level Changes</vt:lpstr>
      <vt:lpstr>PowerPoint Presentation</vt:lpstr>
      <vt:lpstr>MNO Sustainability Checklist</vt:lpstr>
      <vt:lpstr>Sustainability Plan Submission Status</vt:lpstr>
      <vt:lpstr>MNO Resources for Consideration</vt:lpstr>
      <vt:lpstr>MNO-OB Folder</vt:lpstr>
      <vt:lpstr>MNO-Neo Folder</vt:lpstr>
      <vt:lpstr>MNO Education for all OBs &amp; RNs</vt:lpstr>
      <vt:lpstr>Education Resources  for MNO-Neonatal Teams</vt:lpstr>
      <vt:lpstr>Q&amp;A / Discussion</vt:lpstr>
      <vt:lpstr>PowerPoint Presentation</vt:lpstr>
      <vt:lpstr>PowerPoint Presentation</vt:lpstr>
    </vt:vector>
  </TitlesOfParts>
  <Company>State of Illinois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Illinois Perinatal Quality Collaborative</dc:title>
  <dc:creator>alicia.hawkins</dc:creator>
  <cp:lastModifiedBy>Weiss, Daniel</cp:lastModifiedBy>
  <cp:revision>2284</cp:revision>
  <cp:lastPrinted>2018-07-12T17:33:39Z</cp:lastPrinted>
  <dcterms:created xsi:type="dcterms:W3CDTF">2013-06-07T18:46:59Z</dcterms:created>
  <dcterms:modified xsi:type="dcterms:W3CDTF">2021-05-05T13:44:45Z</dcterms:modified>
</cp:coreProperties>
</file>