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theme/theme7.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8.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4138" r:id="rId2"/>
    <p:sldMasterId id="2147484150" r:id="rId3"/>
    <p:sldMasterId id="2147484152" r:id="rId4"/>
    <p:sldMasterId id="2147484154" r:id="rId5"/>
    <p:sldMasterId id="2147484164" r:id="rId6"/>
    <p:sldMasterId id="2147484166" r:id="rId7"/>
    <p:sldMasterId id="2147484168" r:id="rId8"/>
    <p:sldMasterId id="2147484177" r:id="rId9"/>
    <p:sldMasterId id="2147484186" r:id="rId10"/>
  </p:sldMasterIdLst>
  <p:notesMasterIdLst>
    <p:notesMasterId r:id="rId61"/>
  </p:notesMasterIdLst>
  <p:handoutMasterIdLst>
    <p:handoutMasterId r:id="rId62"/>
  </p:handoutMasterIdLst>
  <p:sldIdLst>
    <p:sldId id="1450" r:id="rId11"/>
    <p:sldId id="1960" r:id="rId12"/>
    <p:sldId id="1968" r:id="rId13"/>
    <p:sldId id="1889" r:id="rId14"/>
    <p:sldId id="1969" r:id="rId15"/>
    <p:sldId id="1964" r:id="rId16"/>
    <p:sldId id="1978" r:id="rId17"/>
    <p:sldId id="1983" r:id="rId18"/>
    <p:sldId id="1990" r:id="rId19"/>
    <p:sldId id="1992" r:id="rId20"/>
    <p:sldId id="1991" r:id="rId21"/>
    <p:sldId id="1994" r:id="rId22"/>
    <p:sldId id="1993" r:id="rId23"/>
    <p:sldId id="1996" r:id="rId24"/>
    <p:sldId id="1995" r:id="rId25"/>
    <p:sldId id="1997" r:id="rId26"/>
    <p:sldId id="1998" r:id="rId27"/>
    <p:sldId id="1999" r:id="rId28"/>
    <p:sldId id="2000" r:id="rId29"/>
    <p:sldId id="1946" r:id="rId30"/>
    <p:sldId id="1947" r:id="rId31"/>
    <p:sldId id="1948" r:id="rId32"/>
    <p:sldId id="1949" r:id="rId33"/>
    <p:sldId id="1950" r:id="rId34"/>
    <p:sldId id="1952" r:id="rId35"/>
    <p:sldId id="1953" r:id="rId36"/>
    <p:sldId id="1979" r:id="rId37"/>
    <p:sldId id="1943" r:id="rId38"/>
    <p:sldId id="1959" r:id="rId39"/>
    <p:sldId id="2003" r:id="rId40"/>
    <p:sldId id="2004" r:id="rId41"/>
    <p:sldId id="2005" r:id="rId42"/>
    <p:sldId id="2006" r:id="rId43"/>
    <p:sldId id="2007" r:id="rId44"/>
    <p:sldId id="2008" r:id="rId45"/>
    <p:sldId id="2009" r:id="rId46"/>
    <p:sldId id="2010" r:id="rId47"/>
    <p:sldId id="2011" r:id="rId48"/>
    <p:sldId id="2012" r:id="rId49"/>
    <p:sldId id="2013" r:id="rId50"/>
    <p:sldId id="2014" r:id="rId51"/>
    <p:sldId id="1954" r:id="rId52"/>
    <p:sldId id="2002" r:id="rId53"/>
    <p:sldId id="1985" r:id="rId54"/>
    <p:sldId id="1911" r:id="rId55"/>
    <p:sldId id="1965" r:id="rId56"/>
    <p:sldId id="1966" r:id="rId57"/>
    <p:sldId id="1967" r:id="rId58"/>
    <p:sldId id="1987" r:id="rId59"/>
    <p:sldId id="1986" r:id="rId6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Ann Lee King" initials="PALK" lastIdx="4" clrIdx="0">
    <p:extLst/>
  </p:cmAuthor>
  <p:cmAuthor id="2" name="Weiss, Daniel" initials="WD" lastIdx="9" clrIdx="1"/>
  <p:cmAuthor id="3" name="ANNBORDERS"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94B"/>
    <a:srgbClr val="004990"/>
    <a:srgbClr val="F6007B"/>
    <a:srgbClr val="FF61B0"/>
    <a:srgbClr val="FF3399"/>
    <a:srgbClr val="F58466"/>
    <a:srgbClr val="FFFFCC"/>
    <a:srgbClr val="6359AD"/>
    <a:srgbClr val="6D5C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3800" autoAdjust="0"/>
  </p:normalViewPr>
  <p:slideViewPr>
    <p:cSldViewPr>
      <p:cViewPr varScale="1">
        <p:scale>
          <a:sx n="37" d="100"/>
          <a:sy n="37" d="100"/>
        </p:scale>
        <p:origin x="1230" y="42"/>
      </p:cViewPr>
      <p:guideLst>
        <p:guide orient="horz" pos="2160"/>
        <p:guide pos="2880"/>
      </p:guideLst>
    </p:cSldViewPr>
  </p:slideViewPr>
  <p:outlineViewPr>
    <p:cViewPr>
      <p:scale>
        <a:sx n="33" d="100"/>
        <a:sy n="33" d="100"/>
      </p:scale>
      <p:origin x="0" y="-11621"/>
    </p:cViewPr>
  </p:outlineViewPr>
  <p:notesTextViewPr>
    <p:cViewPr>
      <p:scale>
        <a:sx n="3" d="2"/>
        <a:sy n="3" d="2"/>
      </p:scale>
      <p:origin x="0" y="0"/>
    </p:cViewPr>
  </p:notesTextViewPr>
  <p:sorterViewPr>
    <p:cViewPr varScale="1">
      <p:scale>
        <a:sx n="1" d="1"/>
        <a:sy n="1" d="1"/>
      </p:scale>
      <p:origin x="0" y="-816"/>
    </p:cViewPr>
  </p:sorterViewPr>
  <p:notesViewPr>
    <p:cSldViewPr>
      <p:cViewPr varScale="1">
        <p:scale>
          <a:sx n="66" d="100"/>
          <a:sy n="66" d="100"/>
        </p:scale>
        <p:origin x="31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Documentation of Validated Screening Tool Prenatally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Validated Screening Tool</c:v>
                </c:pt>
              </c:strCache>
            </c:strRef>
          </c:tx>
          <c:spPr>
            <a:solidFill>
              <a:srgbClr val="00B050"/>
            </a:solidFill>
            <a:ln>
              <a:noFill/>
            </a:ln>
            <a:effectLst/>
          </c:spPr>
          <c:invertIfNegative val="0"/>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Sheet1!$B$2:$B$34</c:f>
              <c:numCache>
                <c:formatCode>0%</c:formatCode>
                <c:ptCount val="33"/>
                <c:pt idx="0">
                  <c:v>0</c:v>
                </c:pt>
                <c:pt idx="1">
                  <c:v>0</c:v>
                </c:pt>
                <c:pt idx="2">
                  <c:v>0</c:v>
                </c:pt>
                <c:pt idx="3">
                  <c:v>0</c:v>
                </c:pt>
                <c:pt idx="4">
                  <c:v>0</c:v>
                </c:pt>
                <c:pt idx="5">
                  <c:v>0</c:v>
                </c:pt>
                <c:pt idx="6">
                  <c:v>0</c:v>
                </c:pt>
                <c:pt idx="7">
                  <c:v>0</c:v>
                </c:pt>
                <c:pt idx="8">
                  <c:v>0</c:v>
                </c:pt>
                <c:pt idx="9">
                  <c:v>0</c:v>
                </c:pt>
                <c:pt idx="10">
                  <c:v>0.1</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0.2</c:v>
                </c:pt>
                <c:pt idx="25">
                  <c:v>0</c:v>
                </c:pt>
                <c:pt idx="26">
                  <c:v>0.1</c:v>
                </c:pt>
                <c:pt idx="27">
                  <c:v>0.5</c:v>
                </c:pt>
                <c:pt idx="28">
                  <c:v>0.3</c:v>
                </c:pt>
                <c:pt idx="29">
                  <c:v>0.5</c:v>
                </c:pt>
                <c:pt idx="30">
                  <c:v>0.2</c:v>
                </c:pt>
                <c:pt idx="31">
                  <c:v>0.6</c:v>
                </c:pt>
                <c:pt idx="32">
                  <c:v>0.5</c:v>
                </c:pt>
              </c:numCache>
            </c:numRef>
          </c:val>
          <c:extLst>
            <c:ext xmlns:c16="http://schemas.microsoft.com/office/drawing/2014/chart" uri="{C3380CC4-5D6E-409C-BE32-E72D297353CC}">
              <c16:uniqueId val="{00000000-3E07-42EC-B2E2-D73D82EEEB60}"/>
            </c:ext>
          </c:extLst>
        </c:ser>
        <c:ser>
          <c:idx val="1"/>
          <c:order val="1"/>
          <c:tx>
            <c:strRef>
              <c:f>Sheet1!$C$1</c:f>
              <c:strCache>
                <c:ptCount val="1"/>
                <c:pt idx="0">
                  <c:v>Non-Validated Screening Tool</c:v>
                </c:pt>
              </c:strCache>
            </c:strRef>
          </c:tx>
          <c:spPr>
            <a:solidFill>
              <a:srgbClr val="FFC000"/>
            </a:solidFill>
            <a:ln>
              <a:noFill/>
            </a:ln>
            <a:effectLst/>
          </c:spPr>
          <c:invertIfNegative val="0"/>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Sheet1!$C$2:$C$34</c:f>
              <c:numCache>
                <c:formatCode>0%</c:formatCode>
                <c:ptCount val="33"/>
                <c:pt idx="0">
                  <c:v>0.7</c:v>
                </c:pt>
                <c:pt idx="1">
                  <c:v>0.7</c:v>
                </c:pt>
                <c:pt idx="2">
                  <c:v>0.3</c:v>
                </c:pt>
                <c:pt idx="3">
                  <c:v>0.5</c:v>
                </c:pt>
                <c:pt idx="4">
                  <c:v>0.5</c:v>
                </c:pt>
                <c:pt idx="5">
                  <c:v>0.8</c:v>
                </c:pt>
                <c:pt idx="6">
                  <c:v>0.7</c:v>
                </c:pt>
                <c:pt idx="7">
                  <c:v>0.7</c:v>
                </c:pt>
                <c:pt idx="8">
                  <c:v>0.6</c:v>
                </c:pt>
                <c:pt idx="9">
                  <c:v>0.5</c:v>
                </c:pt>
                <c:pt idx="10">
                  <c:v>0.5</c:v>
                </c:pt>
                <c:pt idx="11">
                  <c:v>0.5</c:v>
                </c:pt>
                <c:pt idx="12">
                  <c:v>0.5</c:v>
                </c:pt>
                <c:pt idx="13">
                  <c:v>0.7</c:v>
                </c:pt>
                <c:pt idx="14">
                  <c:v>0.4</c:v>
                </c:pt>
                <c:pt idx="15">
                  <c:v>0.4</c:v>
                </c:pt>
                <c:pt idx="16">
                  <c:v>0.5</c:v>
                </c:pt>
                <c:pt idx="17">
                  <c:v>0.8</c:v>
                </c:pt>
                <c:pt idx="18">
                  <c:v>0.5</c:v>
                </c:pt>
                <c:pt idx="19">
                  <c:v>0.4</c:v>
                </c:pt>
                <c:pt idx="20">
                  <c:v>0.4</c:v>
                </c:pt>
                <c:pt idx="21">
                  <c:v>0.5</c:v>
                </c:pt>
                <c:pt idx="22">
                  <c:v>0.3</c:v>
                </c:pt>
                <c:pt idx="23">
                  <c:v>0.7</c:v>
                </c:pt>
                <c:pt idx="24">
                  <c:v>0.6</c:v>
                </c:pt>
                <c:pt idx="25">
                  <c:v>0.8</c:v>
                </c:pt>
                <c:pt idx="26">
                  <c:v>0.4</c:v>
                </c:pt>
                <c:pt idx="27">
                  <c:v>0.2</c:v>
                </c:pt>
                <c:pt idx="28">
                  <c:v>0.7</c:v>
                </c:pt>
                <c:pt idx="29">
                  <c:v>0.5</c:v>
                </c:pt>
                <c:pt idx="30">
                  <c:v>0.5</c:v>
                </c:pt>
                <c:pt idx="31">
                  <c:v>0.4</c:v>
                </c:pt>
                <c:pt idx="32">
                  <c:v>0.3</c:v>
                </c:pt>
              </c:numCache>
            </c:numRef>
          </c:val>
          <c:extLst>
            <c:ext xmlns:c16="http://schemas.microsoft.com/office/drawing/2014/chart" uri="{C3380CC4-5D6E-409C-BE32-E72D297353CC}">
              <c16:uniqueId val="{00000001-3E07-42EC-B2E2-D73D82EEEB60}"/>
            </c:ext>
          </c:extLst>
        </c:ser>
        <c:ser>
          <c:idx val="2"/>
          <c:order val="2"/>
          <c:tx>
            <c:strRef>
              <c:f>Sheet1!$D$1</c:f>
              <c:strCache>
                <c:ptCount val="1"/>
                <c:pt idx="0">
                  <c:v>Screening Not Documented</c:v>
                </c:pt>
              </c:strCache>
            </c:strRef>
          </c:tx>
          <c:spPr>
            <a:solidFill>
              <a:srgbClr val="FF0000"/>
            </a:solidFill>
            <a:ln>
              <a:noFill/>
            </a:ln>
            <a:effectLst/>
          </c:spPr>
          <c:invertIfNegative val="0"/>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Sheet1!$D$2:$D$34</c:f>
              <c:numCache>
                <c:formatCode>0%</c:formatCode>
                <c:ptCount val="33"/>
                <c:pt idx="0">
                  <c:v>0.3</c:v>
                </c:pt>
                <c:pt idx="1">
                  <c:v>0.3</c:v>
                </c:pt>
                <c:pt idx="2">
                  <c:v>0.7</c:v>
                </c:pt>
                <c:pt idx="3">
                  <c:v>0.5</c:v>
                </c:pt>
                <c:pt idx="4">
                  <c:v>0.5</c:v>
                </c:pt>
                <c:pt idx="5">
                  <c:v>0.2</c:v>
                </c:pt>
                <c:pt idx="6">
                  <c:v>0.3</c:v>
                </c:pt>
                <c:pt idx="7">
                  <c:v>0.3</c:v>
                </c:pt>
                <c:pt idx="8">
                  <c:v>0.4</c:v>
                </c:pt>
                <c:pt idx="9">
                  <c:v>0.5</c:v>
                </c:pt>
                <c:pt idx="10">
                  <c:v>0.4</c:v>
                </c:pt>
                <c:pt idx="11">
                  <c:v>0.5</c:v>
                </c:pt>
                <c:pt idx="12">
                  <c:v>0.5</c:v>
                </c:pt>
                <c:pt idx="13">
                  <c:v>0.3</c:v>
                </c:pt>
                <c:pt idx="14">
                  <c:v>0.6</c:v>
                </c:pt>
                <c:pt idx="15">
                  <c:v>0.6</c:v>
                </c:pt>
                <c:pt idx="16">
                  <c:v>0.5</c:v>
                </c:pt>
                <c:pt idx="17">
                  <c:v>0.2</c:v>
                </c:pt>
                <c:pt idx="18">
                  <c:v>0.5</c:v>
                </c:pt>
                <c:pt idx="19">
                  <c:v>0.6</c:v>
                </c:pt>
                <c:pt idx="20">
                  <c:v>0.6</c:v>
                </c:pt>
                <c:pt idx="21">
                  <c:v>0.5</c:v>
                </c:pt>
                <c:pt idx="22">
                  <c:v>0.7</c:v>
                </c:pt>
                <c:pt idx="23">
                  <c:v>0.3</c:v>
                </c:pt>
                <c:pt idx="24">
                  <c:v>0.2</c:v>
                </c:pt>
                <c:pt idx="25">
                  <c:v>0.2</c:v>
                </c:pt>
                <c:pt idx="26">
                  <c:v>0.5</c:v>
                </c:pt>
                <c:pt idx="27">
                  <c:v>0.3</c:v>
                </c:pt>
                <c:pt idx="28">
                  <c:v>0</c:v>
                </c:pt>
                <c:pt idx="29">
                  <c:v>0</c:v>
                </c:pt>
                <c:pt idx="30">
                  <c:v>0.3</c:v>
                </c:pt>
                <c:pt idx="31">
                  <c:v>0</c:v>
                </c:pt>
                <c:pt idx="32">
                  <c:v>0.2</c:v>
                </c:pt>
              </c:numCache>
            </c:numRef>
          </c:val>
          <c:extLst>
            <c:ext xmlns:c16="http://schemas.microsoft.com/office/drawing/2014/chart" uri="{C3380CC4-5D6E-409C-BE32-E72D297353CC}">
              <c16:uniqueId val="{00000002-3E07-42EC-B2E2-D73D82EEEB60}"/>
            </c:ext>
          </c:extLst>
        </c:ser>
        <c:dLbls>
          <c:showLegendKey val="0"/>
          <c:showVal val="0"/>
          <c:showCatName val="0"/>
          <c:showSerName val="0"/>
          <c:showPercent val="0"/>
          <c:showBubbleSize val="0"/>
        </c:dLbls>
        <c:gapWidth val="150"/>
        <c:overlap val="100"/>
        <c:axId val="364200000"/>
        <c:axId val="361589800"/>
      </c:barChart>
      <c:lineChart>
        <c:grouping val="standard"/>
        <c:varyColors val="0"/>
        <c:ser>
          <c:idx val="3"/>
          <c:order val="3"/>
          <c:tx>
            <c:strRef>
              <c:f>Sheet1!$E$1</c:f>
              <c:strCache>
                <c:ptCount val="1"/>
                <c:pt idx="0">
                  <c:v>Target</c:v>
                </c:pt>
              </c:strCache>
            </c:strRef>
          </c:tx>
          <c:spPr>
            <a:ln w="38100" cap="rnd">
              <a:solidFill>
                <a:schemeClr val="tx2"/>
              </a:solidFill>
              <a:prstDash val="dash"/>
              <a:round/>
            </a:ln>
            <a:effectLst/>
          </c:spPr>
          <c:marker>
            <c:symbol val="none"/>
          </c:marker>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Sheet1!$E$2:$E$34</c:f>
              <c:numCache>
                <c:formatCode>0%</c:formatCode>
                <c:ptCount val="33"/>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pt idx="24">
                  <c:v>0.5</c:v>
                </c:pt>
                <c:pt idx="25">
                  <c:v>0.5</c:v>
                </c:pt>
                <c:pt idx="26">
                  <c:v>0.5</c:v>
                </c:pt>
                <c:pt idx="27">
                  <c:v>0.5</c:v>
                </c:pt>
                <c:pt idx="28">
                  <c:v>0.5</c:v>
                </c:pt>
                <c:pt idx="29">
                  <c:v>0.5</c:v>
                </c:pt>
                <c:pt idx="30">
                  <c:v>0.5</c:v>
                </c:pt>
                <c:pt idx="31">
                  <c:v>0.5</c:v>
                </c:pt>
                <c:pt idx="32">
                  <c:v>0.5</c:v>
                </c:pt>
              </c:numCache>
            </c:numRef>
          </c:val>
          <c:smooth val="0"/>
          <c:extLst>
            <c:ext xmlns:c16="http://schemas.microsoft.com/office/drawing/2014/chart" uri="{C3380CC4-5D6E-409C-BE32-E72D297353CC}">
              <c16:uniqueId val="{00000000-0AFD-4CE4-9DA5-6F818956B274}"/>
            </c:ext>
          </c:extLst>
        </c:ser>
        <c:dLbls>
          <c:showLegendKey val="0"/>
          <c:showVal val="0"/>
          <c:showCatName val="0"/>
          <c:showSerName val="0"/>
          <c:showPercent val="0"/>
          <c:showBubbleSize val="0"/>
        </c:dLbls>
        <c:marker val="1"/>
        <c:smooth val="0"/>
        <c:axId val="364200000"/>
        <c:axId val="361589800"/>
      </c:lineChart>
      <c:catAx>
        <c:axId val="3642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589800"/>
        <c:crosses val="autoZero"/>
        <c:auto val="1"/>
        <c:lblAlgn val="ctr"/>
        <c:lblOffset val="100"/>
        <c:noMultiLvlLbl val="0"/>
      </c:catAx>
      <c:valAx>
        <c:axId val="361589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Documented</a:t>
                </a:r>
                <a:r>
                  <a:rPr lang="en-US" baseline="0" dirty="0"/>
                  <a:t> Prenatally</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20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Documentation of Validated Screening Tool on L&amp;D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Validated Screening Tool</c:v>
                </c:pt>
              </c:strCache>
            </c:strRef>
          </c:tx>
          <c:spPr>
            <a:solidFill>
              <a:srgbClr val="00B050"/>
            </a:solidFill>
            <a:ln>
              <a:noFill/>
            </a:ln>
            <a:effectLst/>
          </c:spPr>
          <c:invertIfNegative val="0"/>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Sheet1!$B$2:$B$34</c:f>
              <c:numCache>
                <c:formatCode>0%</c:formatCode>
                <c:ptCount val="33"/>
                <c:pt idx="0">
                  <c:v>0</c:v>
                </c:pt>
                <c:pt idx="1">
                  <c:v>0</c:v>
                </c:pt>
                <c:pt idx="2">
                  <c:v>0</c:v>
                </c:pt>
                <c:pt idx="3">
                  <c:v>0</c:v>
                </c:pt>
                <c:pt idx="4">
                  <c:v>0</c:v>
                </c:pt>
                <c:pt idx="5">
                  <c:v>0</c:v>
                </c:pt>
                <c:pt idx="6">
                  <c:v>0</c:v>
                </c:pt>
                <c:pt idx="7">
                  <c:v>0</c:v>
                </c:pt>
                <c:pt idx="8">
                  <c:v>0</c:v>
                </c:pt>
                <c:pt idx="9">
                  <c:v>0</c:v>
                </c:pt>
                <c:pt idx="10">
                  <c:v>0</c:v>
                </c:pt>
                <c:pt idx="11">
                  <c:v>0</c:v>
                </c:pt>
                <c:pt idx="12">
                  <c:v>0.5</c:v>
                </c:pt>
                <c:pt idx="13">
                  <c:v>0.9</c:v>
                </c:pt>
                <c:pt idx="14">
                  <c:v>0.6</c:v>
                </c:pt>
                <c:pt idx="15">
                  <c:v>0.5</c:v>
                </c:pt>
                <c:pt idx="16">
                  <c:v>0.5</c:v>
                </c:pt>
                <c:pt idx="17">
                  <c:v>0.4</c:v>
                </c:pt>
                <c:pt idx="18">
                  <c:v>0.8</c:v>
                </c:pt>
                <c:pt idx="19">
                  <c:v>1</c:v>
                </c:pt>
                <c:pt idx="20">
                  <c:v>0.8</c:v>
                </c:pt>
                <c:pt idx="21">
                  <c:v>0.9</c:v>
                </c:pt>
                <c:pt idx="22">
                  <c:v>0.9</c:v>
                </c:pt>
                <c:pt idx="23">
                  <c:v>0.9</c:v>
                </c:pt>
                <c:pt idx="24">
                  <c:v>0.8</c:v>
                </c:pt>
                <c:pt idx="25">
                  <c:v>0.7</c:v>
                </c:pt>
                <c:pt idx="26">
                  <c:v>0.9</c:v>
                </c:pt>
                <c:pt idx="27">
                  <c:v>0.8</c:v>
                </c:pt>
                <c:pt idx="28">
                  <c:v>1</c:v>
                </c:pt>
                <c:pt idx="29">
                  <c:v>1</c:v>
                </c:pt>
                <c:pt idx="30">
                  <c:v>1</c:v>
                </c:pt>
                <c:pt idx="31">
                  <c:v>1</c:v>
                </c:pt>
                <c:pt idx="32">
                  <c:v>1</c:v>
                </c:pt>
              </c:numCache>
            </c:numRef>
          </c:val>
          <c:extLst>
            <c:ext xmlns:c16="http://schemas.microsoft.com/office/drawing/2014/chart" uri="{C3380CC4-5D6E-409C-BE32-E72D297353CC}">
              <c16:uniqueId val="{00000000-3E07-42EC-B2E2-D73D82EEEB60}"/>
            </c:ext>
          </c:extLst>
        </c:ser>
        <c:ser>
          <c:idx val="1"/>
          <c:order val="1"/>
          <c:tx>
            <c:strRef>
              <c:f>Sheet1!$C$1</c:f>
              <c:strCache>
                <c:ptCount val="1"/>
                <c:pt idx="0">
                  <c:v>Non-Validated Screening Tool</c:v>
                </c:pt>
              </c:strCache>
            </c:strRef>
          </c:tx>
          <c:spPr>
            <a:solidFill>
              <a:srgbClr val="FFC000"/>
            </a:solidFill>
            <a:ln>
              <a:noFill/>
            </a:ln>
            <a:effectLst/>
          </c:spPr>
          <c:invertIfNegative val="0"/>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Sheet1!$C$2:$C$34</c:f>
              <c:numCache>
                <c:formatCode>0%</c:formatCode>
                <c:ptCount val="33"/>
                <c:pt idx="0">
                  <c:v>1</c:v>
                </c:pt>
                <c:pt idx="1">
                  <c:v>1</c:v>
                </c:pt>
                <c:pt idx="2">
                  <c:v>1</c:v>
                </c:pt>
                <c:pt idx="3">
                  <c:v>0.9</c:v>
                </c:pt>
                <c:pt idx="4">
                  <c:v>0.9</c:v>
                </c:pt>
                <c:pt idx="5">
                  <c:v>0.9</c:v>
                </c:pt>
                <c:pt idx="6">
                  <c:v>0.9</c:v>
                </c:pt>
                <c:pt idx="7">
                  <c:v>0.9</c:v>
                </c:pt>
                <c:pt idx="8">
                  <c:v>1</c:v>
                </c:pt>
                <c:pt idx="9">
                  <c:v>0.8</c:v>
                </c:pt>
                <c:pt idx="10">
                  <c:v>0.8</c:v>
                </c:pt>
                <c:pt idx="11">
                  <c:v>0.9</c:v>
                </c:pt>
                <c:pt idx="12">
                  <c:v>0.4</c:v>
                </c:pt>
                <c:pt idx="13">
                  <c:v>0.1</c:v>
                </c:pt>
                <c:pt idx="14">
                  <c:v>0.4</c:v>
                </c:pt>
                <c:pt idx="15">
                  <c:v>0.5</c:v>
                </c:pt>
                <c:pt idx="16">
                  <c:v>0.4</c:v>
                </c:pt>
                <c:pt idx="17">
                  <c:v>0.6</c:v>
                </c:pt>
                <c:pt idx="18">
                  <c:v>0.2</c:v>
                </c:pt>
                <c:pt idx="19">
                  <c:v>0</c:v>
                </c:pt>
                <c:pt idx="20">
                  <c:v>0.2</c:v>
                </c:pt>
                <c:pt idx="21">
                  <c:v>0.1</c:v>
                </c:pt>
                <c:pt idx="22">
                  <c:v>0.1</c:v>
                </c:pt>
                <c:pt idx="23">
                  <c:v>0.1</c:v>
                </c:pt>
                <c:pt idx="24">
                  <c:v>0.2</c:v>
                </c:pt>
                <c:pt idx="25">
                  <c:v>0.3</c:v>
                </c:pt>
                <c:pt idx="26">
                  <c:v>0.1</c:v>
                </c:pt>
                <c:pt idx="27">
                  <c:v>0.2</c:v>
                </c:pt>
                <c:pt idx="28">
                  <c:v>0</c:v>
                </c:pt>
                <c:pt idx="29">
                  <c:v>0</c:v>
                </c:pt>
                <c:pt idx="30">
                  <c:v>0</c:v>
                </c:pt>
                <c:pt idx="31">
                  <c:v>0</c:v>
                </c:pt>
                <c:pt idx="32">
                  <c:v>0</c:v>
                </c:pt>
              </c:numCache>
            </c:numRef>
          </c:val>
          <c:extLst>
            <c:ext xmlns:c16="http://schemas.microsoft.com/office/drawing/2014/chart" uri="{C3380CC4-5D6E-409C-BE32-E72D297353CC}">
              <c16:uniqueId val="{00000001-3E07-42EC-B2E2-D73D82EEEB60}"/>
            </c:ext>
          </c:extLst>
        </c:ser>
        <c:ser>
          <c:idx val="2"/>
          <c:order val="2"/>
          <c:tx>
            <c:strRef>
              <c:f>Sheet1!$D$1</c:f>
              <c:strCache>
                <c:ptCount val="1"/>
                <c:pt idx="0">
                  <c:v>Screening Not Documented</c:v>
                </c:pt>
              </c:strCache>
            </c:strRef>
          </c:tx>
          <c:spPr>
            <a:solidFill>
              <a:srgbClr val="FF0000"/>
            </a:solidFill>
            <a:ln>
              <a:noFill/>
            </a:ln>
            <a:effectLst/>
          </c:spPr>
          <c:invertIfNegative val="0"/>
          <c:cat>
            <c:strRef>
              <c:f>Sheet1!$A$2:$A$34</c:f>
              <c:strCache>
                <c:ptCount val="33"/>
                <c:pt idx="0">
                  <c:v>Baseline Oct-17</c:v>
                </c:pt>
                <c:pt idx="1">
                  <c:v>Baseline Nov-17</c:v>
                </c:pt>
                <c:pt idx="2">
                  <c:v>Baseline Dec-17</c:v>
                </c:pt>
                <c:pt idx="3">
                  <c:v>Jul-18</c:v>
                </c:pt>
                <c:pt idx="4">
                  <c:v>Aug-18</c:v>
                </c:pt>
                <c:pt idx="5">
                  <c:v>Sep-18</c:v>
                </c:pt>
                <c:pt idx="6">
                  <c:v>Oct-18</c:v>
                </c:pt>
                <c:pt idx="7">
                  <c:v>Nov-18</c:v>
                </c:pt>
                <c:pt idx="8">
                  <c:v>Dec-18</c:v>
                </c:pt>
                <c:pt idx="9">
                  <c:v>Jan-19</c:v>
                </c:pt>
                <c:pt idx="10">
                  <c:v>Feb-19</c:v>
                </c:pt>
                <c:pt idx="11">
                  <c:v>Mar-19</c:v>
                </c:pt>
                <c:pt idx="12">
                  <c:v>Apr-19</c:v>
                </c:pt>
                <c:pt idx="13">
                  <c:v>May-19</c:v>
                </c:pt>
                <c:pt idx="14">
                  <c:v>Jun-19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strCache>
            </c:strRef>
          </c:cat>
          <c:val>
            <c:numRef>
              <c:f>Sheet1!$D$2:$D$34</c:f>
              <c:numCache>
                <c:formatCode>0%</c:formatCode>
                <c:ptCount val="33"/>
                <c:pt idx="0">
                  <c:v>0</c:v>
                </c:pt>
                <c:pt idx="1">
                  <c:v>0</c:v>
                </c:pt>
                <c:pt idx="2">
                  <c:v>0</c:v>
                </c:pt>
                <c:pt idx="3">
                  <c:v>0.1</c:v>
                </c:pt>
                <c:pt idx="4">
                  <c:v>0.1</c:v>
                </c:pt>
                <c:pt idx="5">
                  <c:v>0.1</c:v>
                </c:pt>
                <c:pt idx="6">
                  <c:v>0.1</c:v>
                </c:pt>
                <c:pt idx="7">
                  <c:v>0.1</c:v>
                </c:pt>
                <c:pt idx="8">
                  <c:v>0</c:v>
                </c:pt>
                <c:pt idx="9">
                  <c:v>0.2</c:v>
                </c:pt>
                <c:pt idx="10">
                  <c:v>0.2</c:v>
                </c:pt>
                <c:pt idx="11">
                  <c:v>0.1</c:v>
                </c:pt>
                <c:pt idx="12">
                  <c:v>0.1</c:v>
                </c:pt>
                <c:pt idx="13">
                  <c:v>0</c:v>
                </c:pt>
                <c:pt idx="14">
                  <c:v>0</c:v>
                </c:pt>
                <c:pt idx="15">
                  <c:v>0</c:v>
                </c:pt>
                <c:pt idx="16">
                  <c:v>0.1</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numCache>
            </c:numRef>
          </c:val>
          <c:extLst>
            <c:ext xmlns:c16="http://schemas.microsoft.com/office/drawing/2014/chart" uri="{C3380CC4-5D6E-409C-BE32-E72D297353CC}">
              <c16:uniqueId val="{00000002-3E07-42EC-B2E2-D73D82EEEB60}"/>
            </c:ext>
          </c:extLst>
        </c:ser>
        <c:dLbls>
          <c:showLegendKey val="0"/>
          <c:showVal val="0"/>
          <c:showCatName val="0"/>
          <c:showSerName val="0"/>
          <c:showPercent val="0"/>
          <c:showBubbleSize val="0"/>
        </c:dLbls>
        <c:gapWidth val="150"/>
        <c:overlap val="100"/>
        <c:axId val="364200000"/>
        <c:axId val="361589800"/>
      </c:barChart>
      <c:catAx>
        <c:axId val="364200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1589800"/>
        <c:crosses val="autoZero"/>
        <c:auto val="1"/>
        <c:lblAlgn val="ctr"/>
        <c:lblOffset val="100"/>
        <c:noMultiLvlLbl val="0"/>
      </c:catAx>
      <c:valAx>
        <c:axId val="3615898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 Documented</a:t>
                </a:r>
                <a:r>
                  <a:rPr lang="en-US" baseline="0" dirty="0"/>
                  <a:t> in L&amp;D</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4200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a:t>Compliance</a:t>
            </a:r>
            <a:r>
              <a:rPr lang="en-US" b="1" baseline="0" dirty="0"/>
              <a:t> with Sustainability Metrics</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48576533582726"/>
          <c:y val="0.14049638674917381"/>
          <c:w val="0.82457621349130061"/>
          <c:h val="0.61151238804846519"/>
        </c:manualLayout>
      </c:layout>
      <c:barChart>
        <c:barDir val="col"/>
        <c:grouping val="clustered"/>
        <c:varyColors val="0"/>
        <c:ser>
          <c:idx val="4"/>
          <c:order val="4"/>
          <c:tx>
            <c:strRef>
              <c:f>Sheet1!$F$1</c:f>
              <c:strCache>
                <c:ptCount val="1"/>
                <c:pt idx="0">
                  <c:v>Total Cases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2016-2017</c:v>
                </c:pt>
                <c:pt idx="1">
                  <c:v>2018</c:v>
                </c:pt>
                <c:pt idx="2">
                  <c:v>2019</c:v>
                </c:pt>
                <c:pt idx="3">
                  <c:v>2020</c:v>
                </c:pt>
              </c:strCache>
            </c:strRef>
          </c:cat>
          <c:val>
            <c:numRef>
              <c:f>Sheet1!$F$2:$F$5</c:f>
              <c:numCache>
                <c:formatCode>0</c:formatCode>
                <c:ptCount val="4"/>
                <c:pt idx="0">
                  <c:v>5</c:v>
                </c:pt>
                <c:pt idx="1">
                  <c:v>5</c:v>
                </c:pt>
                <c:pt idx="2">
                  <c:v>13</c:v>
                </c:pt>
                <c:pt idx="3">
                  <c:v>7</c:v>
                </c:pt>
              </c:numCache>
            </c:numRef>
          </c:val>
          <c:extLst>
            <c:ext xmlns:c16="http://schemas.microsoft.com/office/drawing/2014/chart" uri="{C3380CC4-5D6E-409C-BE32-E72D297353CC}">
              <c16:uniqueId val="{00000000-452D-4041-8ED2-B66B9AFE4B41}"/>
            </c:ext>
          </c:extLst>
        </c:ser>
        <c:dLbls>
          <c:showLegendKey val="0"/>
          <c:showVal val="0"/>
          <c:showCatName val="0"/>
          <c:showSerName val="0"/>
          <c:showPercent val="0"/>
          <c:showBubbleSize val="0"/>
        </c:dLbls>
        <c:gapWidth val="219"/>
        <c:overlap val="-27"/>
        <c:axId val="548956648"/>
        <c:axId val="539078584"/>
      </c:barChart>
      <c:lineChart>
        <c:grouping val="standard"/>
        <c:varyColors val="0"/>
        <c:ser>
          <c:idx val="0"/>
          <c:order val="0"/>
          <c:tx>
            <c:strRef>
              <c:f>Sheet1!$B$1</c:f>
              <c:strCache>
                <c:ptCount val="1"/>
                <c:pt idx="0">
                  <c:v>Medication Assisted Treatment</c:v>
                </c:pt>
              </c:strCache>
            </c:strRef>
          </c:tx>
          <c:spPr>
            <a:ln w="412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2016-2017</c:v>
                </c:pt>
                <c:pt idx="1">
                  <c:v>2018</c:v>
                </c:pt>
                <c:pt idx="2">
                  <c:v>2019</c:v>
                </c:pt>
                <c:pt idx="3">
                  <c:v>2020</c:v>
                </c:pt>
              </c:strCache>
            </c:strRef>
          </c:cat>
          <c:val>
            <c:numRef>
              <c:f>Sheet1!$B$2:$B$5</c:f>
              <c:numCache>
                <c:formatCode>0%</c:formatCode>
                <c:ptCount val="4"/>
                <c:pt idx="0">
                  <c:v>1</c:v>
                </c:pt>
                <c:pt idx="1">
                  <c:v>1</c:v>
                </c:pt>
                <c:pt idx="2">
                  <c:v>0.46153846153846156</c:v>
                </c:pt>
                <c:pt idx="3">
                  <c:v>0.8571428571428571</c:v>
                </c:pt>
              </c:numCache>
            </c:numRef>
          </c:val>
          <c:smooth val="0"/>
          <c:extLst>
            <c:ext xmlns:c16="http://schemas.microsoft.com/office/drawing/2014/chart" uri="{C3380CC4-5D6E-409C-BE32-E72D297353CC}">
              <c16:uniqueId val="{00000000-6C05-4891-93F7-8268AE24B378}"/>
            </c:ext>
          </c:extLst>
        </c:ser>
        <c:ser>
          <c:idx val="1"/>
          <c:order val="1"/>
          <c:tx>
            <c:strRef>
              <c:f>Sheet1!$C$1</c:f>
              <c:strCache>
                <c:ptCount val="1"/>
                <c:pt idx="0">
                  <c:v>Linkage to Behavioral Health</c:v>
                </c:pt>
              </c:strCache>
            </c:strRef>
          </c:tx>
          <c:spPr>
            <a:ln w="412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2016-2017</c:v>
                </c:pt>
                <c:pt idx="1">
                  <c:v>2018</c:v>
                </c:pt>
                <c:pt idx="2">
                  <c:v>2019</c:v>
                </c:pt>
                <c:pt idx="3">
                  <c:v>2020</c:v>
                </c:pt>
              </c:strCache>
            </c:strRef>
          </c:cat>
          <c:val>
            <c:numRef>
              <c:f>Sheet1!$C$2:$C$5</c:f>
              <c:numCache>
                <c:formatCode>0%</c:formatCode>
                <c:ptCount val="4"/>
                <c:pt idx="0">
                  <c:v>1</c:v>
                </c:pt>
                <c:pt idx="1">
                  <c:v>1</c:v>
                </c:pt>
                <c:pt idx="2">
                  <c:v>0.46</c:v>
                </c:pt>
                <c:pt idx="3">
                  <c:v>0.86</c:v>
                </c:pt>
              </c:numCache>
            </c:numRef>
          </c:val>
          <c:smooth val="0"/>
          <c:extLst>
            <c:ext xmlns:c16="http://schemas.microsoft.com/office/drawing/2014/chart" uri="{C3380CC4-5D6E-409C-BE32-E72D297353CC}">
              <c16:uniqueId val="{00000001-6C05-4891-93F7-8268AE24B378}"/>
            </c:ext>
          </c:extLst>
        </c:ser>
        <c:ser>
          <c:idx val="2"/>
          <c:order val="2"/>
          <c:tx>
            <c:strRef>
              <c:f>Sheet1!$D$1</c:f>
              <c:strCache>
                <c:ptCount val="1"/>
                <c:pt idx="0">
                  <c:v>Narcan Counseling</c:v>
                </c:pt>
              </c:strCache>
            </c:strRef>
          </c:tx>
          <c:spPr>
            <a:ln w="41275" cap="rnd">
              <a:solidFill>
                <a:schemeClr val="tx2"/>
              </a:solidFill>
              <a:round/>
            </a:ln>
            <a:effectLst/>
          </c:spPr>
          <c:marker>
            <c:symbol val="circle"/>
            <c:size val="5"/>
            <c:spPr>
              <a:solidFill>
                <a:schemeClr val="tx2"/>
              </a:solidFill>
              <a:ln w="9525">
                <a:solidFill>
                  <a:schemeClr val="tx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2016-2017</c:v>
                </c:pt>
                <c:pt idx="1">
                  <c:v>2018</c:v>
                </c:pt>
                <c:pt idx="2">
                  <c:v>2019</c:v>
                </c:pt>
                <c:pt idx="3">
                  <c:v>2020</c:v>
                </c:pt>
              </c:strCache>
            </c:strRef>
          </c:cat>
          <c:val>
            <c:numRef>
              <c:f>Sheet1!$D$2:$D$5</c:f>
              <c:numCache>
                <c:formatCode>0%</c:formatCode>
                <c:ptCount val="4"/>
                <c:pt idx="0">
                  <c:v>0</c:v>
                </c:pt>
                <c:pt idx="1">
                  <c:v>0</c:v>
                </c:pt>
                <c:pt idx="2">
                  <c:v>0.15384615384615385</c:v>
                </c:pt>
                <c:pt idx="3">
                  <c:v>0.5714285714285714</c:v>
                </c:pt>
              </c:numCache>
            </c:numRef>
          </c:val>
          <c:smooth val="0"/>
          <c:extLst>
            <c:ext xmlns:c16="http://schemas.microsoft.com/office/drawing/2014/chart" uri="{C3380CC4-5D6E-409C-BE32-E72D297353CC}">
              <c16:uniqueId val="{00000002-6C05-4891-93F7-8268AE24B378}"/>
            </c:ext>
          </c:extLst>
        </c:ser>
        <c:ser>
          <c:idx val="3"/>
          <c:order val="3"/>
          <c:tx>
            <c:strRef>
              <c:f>Sheet1!$E$1</c:f>
              <c:strCache>
                <c:ptCount val="1"/>
                <c:pt idx="0">
                  <c:v>Hepatitis C Screening</c:v>
                </c:pt>
              </c:strCache>
            </c:strRef>
          </c:tx>
          <c:spPr>
            <a:ln w="41275" cap="rnd">
              <a:solidFill>
                <a:schemeClr val="bg1">
                  <a:lumMod val="50000"/>
                </a:schemeClr>
              </a:solidFill>
              <a:round/>
            </a:ln>
            <a:effectLst/>
          </c:spPr>
          <c:marker>
            <c:symbol val="circle"/>
            <c:size val="5"/>
            <c:spPr>
              <a:solidFill>
                <a:schemeClr val="bg1">
                  <a:lumMod val="50000"/>
                </a:schemeClr>
              </a:solidFill>
              <a:ln w="952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Baseline 2016-2017</c:v>
                </c:pt>
                <c:pt idx="1">
                  <c:v>2018</c:v>
                </c:pt>
                <c:pt idx="2">
                  <c:v>2019</c:v>
                </c:pt>
                <c:pt idx="3">
                  <c:v>2020</c:v>
                </c:pt>
              </c:strCache>
            </c:strRef>
          </c:cat>
          <c:val>
            <c:numRef>
              <c:f>Sheet1!$E$2:$E$5</c:f>
              <c:numCache>
                <c:formatCode>0%</c:formatCode>
                <c:ptCount val="4"/>
                <c:pt idx="0">
                  <c:v>0.8</c:v>
                </c:pt>
                <c:pt idx="1">
                  <c:v>0.2</c:v>
                </c:pt>
                <c:pt idx="2">
                  <c:v>0.15384615384615385</c:v>
                </c:pt>
                <c:pt idx="3">
                  <c:v>0.8571428571428571</c:v>
                </c:pt>
              </c:numCache>
            </c:numRef>
          </c:val>
          <c:smooth val="0"/>
          <c:extLst>
            <c:ext xmlns:c16="http://schemas.microsoft.com/office/drawing/2014/chart" uri="{C3380CC4-5D6E-409C-BE32-E72D297353CC}">
              <c16:uniqueId val="{00000003-6C05-4891-93F7-8268AE24B378}"/>
            </c:ext>
          </c:extLst>
        </c:ser>
        <c:dLbls>
          <c:showLegendKey val="0"/>
          <c:showVal val="0"/>
          <c:showCatName val="0"/>
          <c:showSerName val="0"/>
          <c:showPercent val="0"/>
          <c:showBubbleSize val="0"/>
        </c:dLbls>
        <c:marker val="1"/>
        <c:smooth val="0"/>
        <c:axId val="480531336"/>
        <c:axId val="480530680"/>
      </c:lineChart>
      <c:catAx>
        <c:axId val="480531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530680"/>
        <c:crosses val="autoZero"/>
        <c:auto val="1"/>
        <c:lblAlgn val="ctr"/>
        <c:lblOffset val="100"/>
        <c:noMultiLvlLbl val="0"/>
      </c:catAx>
      <c:valAx>
        <c:axId val="480530680"/>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 Compliance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80531336"/>
        <c:crosses val="autoZero"/>
        <c:crossBetween val="between"/>
      </c:valAx>
      <c:valAx>
        <c:axId val="539078584"/>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48956648"/>
        <c:crosses val="max"/>
        <c:crossBetween val="between"/>
      </c:valAx>
      <c:catAx>
        <c:axId val="548956648"/>
        <c:scaling>
          <c:orientation val="minMax"/>
        </c:scaling>
        <c:delete val="1"/>
        <c:axPos val="b"/>
        <c:numFmt formatCode="General" sourceLinked="1"/>
        <c:majorTickMark val="out"/>
        <c:minorTickMark val="none"/>
        <c:tickLblPos val="nextTo"/>
        <c:crossAx val="5390785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E182E-2C4D-473D-B9AD-09EF879EA379}" type="doc">
      <dgm:prSet loTypeId="urn:microsoft.com/office/officeart/2005/8/layout/gear1" loCatId="process" qsTypeId="urn:microsoft.com/office/officeart/2005/8/quickstyle/simple1" qsCatId="simple" csTypeId="urn:microsoft.com/office/officeart/2005/8/colors/colorful4" csCatId="colorful" phldr="1"/>
      <dgm:spPr/>
    </dgm:pt>
    <dgm:pt modelId="{7E0FB1A8-E4C8-47FE-9F3C-D402908BAB0A}">
      <dgm:prSet phldrT="[Text]" custT="1"/>
      <dgm:spPr/>
      <dgm:t>
        <a:bodyPr/>
        <a:lstStyle/>
        <a:p>
          <a:r>
            <a:rPr lang="en-US" sz="2400" dirty="0"/>
            <a:t>LD Huddles</a:t>
          </a:r>
        </a:p>
      </dgm:t>
    </dgm:pt>
    <dgm:pt modelId="{8482F09D-3A55-43D7-B934-23B8041A647A}" type="parTrans" cxnId="{A83DEE7A-4764-471B-A955-A677BE1565AC}">
      <dgm:prSet/>
      <dgm:spPr/>
      <dgm:t>
        <a:bodyPr/>
        <a:lstStyle/>
        <a:p>
          <a:endParaRPr lang="en-US"/>
        </a:p>
      </dgm:t>
    </dgm:pt>
    <dgm:pt modelId="{3C69814F-3DC1-41FA-8FAE-E0A653B9F176}" type="sibTrans" cxnId="{A83DEE7A-4764-471B-A955-A677BE1565AC}">
      <dgm:prSet/>
      <dgm:spPr/>
      <dgm:t>
        <a:bodyPr/>
        <a:lstStyle/>
        <a:p>
          <a:endParaRPr lang="en-US"/>
        </a:p>
      </dgm:t>
    </dgm:pt>
    <dgm:pt modelId="{125BCEB3-A8AA-477F-BF13-8C5CFB3ED0DC}">
      <dgm:prSet phldrT="[Text]"/>
      <dgm:spPr/>
      <dgm:t>
        <a:bodyPr/>
        <a:lstStyle/>
        <a:p>
          <a:r>
            <a:rPr lang="en-US" dirty="0"/>
            <a:t>MNO Folders</a:t>
          </a:r>
        </a:p>
      </dgm:t>
    </dgm:pt>
    <dgm:pt modelId="{BDEB9338-D26B-44E8-8C1C-BE8D729279E2}" type="parTrans" cxnId="{6A961A44-CD26-44BE-AA9D-D30ECF94E10B}">
      <dgm:prSet/>
      <dgm:spPr/>
      <dgm:t>
        <a:bodyPr/>
        <a:lstStyle/>
        <a:p>
          <a:endParaRPr lang="en-US"/>
        </a:p>
      </dgm:t>
    </dgm:pt>
    <dgm:pt modelId="{C4BE3534-F99F-4CFF-A946-8A61F1BF3BE5}" type="sibTrans" cxnId="{6A961A44-CD26-44BE-AA9D-D30ECF94E10B}">
      <dgm:prSet/>
      <dgm:spPr/>
      <dgm:t>
        <a:bodyPr/>
        <a:lstStyle/>
        <a:p>
          <a:endParaRPr lang="en-US"/>
        </a:p>
      </dgm:t>
    </dgm:pt>
    <dgm:pt modelId="{6F59D61E-034B-4F61-9F18-3BD0DCDFB1A1}">
      <dgm:prSet phldrT="[Text]"/>
      <dgm:spPr/>
      <dgm:t>
        <a:bodyPr/>
        <a:lstStyle/>
        <a:p>
          <a:r>
            <a:rPr lang="en-US" dirty="0"/>
            <a:t>Prenatal Care Conference</a:t>
          </a:r>
        </a:p>
      </dgm:t>
    </dgm:pt>
    <dgm:pt modelId="{65F361F8-E837-4AEF-9241-BE5992B9A87D}" type="parTrans" cxnId="{956E124B-D25B-4DB0-9504-292BCE1867E3}">
      <dgm:prSet/>
      <dgm:spPr/>
      <dgm:t>
        <a:bodyPr/>
        <a:lstStyle/>
        <a:p>
          <a:endParaRPr lang="en-US"/>
        </a:p>
      </dgm:t>
    </dgm:pt>
    <dgm:pt modelId="{7D05222B-1340-4EA8-BCB3-81F095964390}" type="sibTrans" cxnId="{956E124B-D25B-4DB0-9504-292BCE1867E3}">
      <dgm:prSet/>
      <dgm:spPr/>
      <dgm:t>
        <a:bodyPr/>
        <a:lstStyle/>
        <a:p>
          <a:endParaRPr lang="en-US"/>
        </a:p>
      </dgm:t>
    </dgm:pt>
    <dgm:pt modelId="{08F59EDC-AEBF-4767-B2F4-44ECF478ABF7}" type="pres">
      <dgm:prSet presAssocID="{6B7E182E-2C4D-473D-B9AD-09EF879EA379}" presName="composite" presStyleCnt="0">
        <dgm:presLayoutVars>
          <dgm:chMax val="3"/>
          <dgm:animLvl val="lvl"/>
          <dgm:resizeHandles val="exact"/>
        </dgm:presLayoutVars>
      </dgm:prSet>
      <dgm:spPr/>
    </dgm:pt>
    <dgm:pt modelId="{247895AC-E190-40A2-97B5-3737E744F56B}" type="pres">
      <dgm:prSet presAssocID="{7E0FB1A8-E4C8-47FE-9F3C-D402908BAB0A}" presName="gear1" presStyleLbl="node1" presStyleIdx="0" presStyleCnt="3">
        <dgm:presLayoutVars>
          <dgm:chMax val="1"/>
          <dgm:bulletEnabled val="1"/>
        </dgm:presLayoutVars>
      </dgm:prSet>
      <dgm:spPr/>
      <dgm:t>
        <a:bodyPr/>
        <a:lstStyle/>
        <a:p>
          <a:endParaRPr lang="en-US"/>
        </a:p>
      </dgm:t>
    </dgm:pt>
    <dgm:pt modelId="{3FD8ABE0-7381-4864-B708-CCC9F8C7F78D}" type="pres">
      <dgm:prSet presAssocID="{7E0FB1A8-E4C8-47FE-9F3C-D402908BAB0A}" presName="gear1srcNode" presStyleLbl="node1" presStyleIdx="0" presStyleCnt="3"/>
      <dgm:spPr/>
      <dgm:t>
        <a:bodyPr/>
        <a:lstStyle/>
        <a:p>
          <a:endParaRPr lang="en-US"/>
        </a:p>
      </dgm:t>
    </dgm:pt>
    <dgm:pt modelId="{C62121C9-CAF4-43C2-824E-DE95E01DA14A}" type="pres">
      <dgm:prSet presAssocID="{7E0FB1A8-E4C8-47FE-9F3C-D402908BAB0A}" presName="gear1dstNode" presStyleLbl="node1" presStyleIdx="0" presStyleCnt="3"/>
      <dgm:spPr/>
      <dgm:t>
        <a:bodyPr/>
        <a:lstStyle/>
        <a:p>
          <a:endParaRPr lang="en-US"/>
        </a:p>
      </dgm:t>
    </dgm:pt>
    <dgm:pt modelId="{1A7F24B3-746D-4B48-BE7A-C918CF6CE9E4}" type="pres">
      <dgm:prSet presAssocID="{125BCEB3-A8AA-477F-BF13-8C5CFB3ED0DC}" presName="gear2" presStyleLbl="node1" presStyleIdx="1" presStyleCnt="3">
        <dgm:presLayoutVars>
          <dgm:chMax val="1"/>
          <dgm:bulletEnabled val="1"/>
        </dgm:presLayoutVars>
      </dgm:prSet>
      <dgm:spPr/>
      <dgm:t>
        <a:bodyPr/>
        <a:lstStyle/>
        <a:p>
          <a:endParaRPr lang="en-US"/>
        </a:p>
      </dgm:t>
    </dgm:pt>
    <dgm:pt modelId="{4B41DC9D-0D2D-4FDF-9AB5-62C28D843247}" type="pres">
      <dgm:prSet presAssocID="{125BCEB3-A8AA-477F-BF13-8C5CFB3ED0DC}" presName="gear2srcNode" presStyleLbl="node1" presStyleIdx="1" presStyleCnt="3"/>
      <dgm:spPr/>
      <dgm:t>
        <a:bodyPr/>
        <a:lstStyle/>
        <a:p>
          <a:endParaRPr lang="en-US"/>
        </a:p>
      </dgm:t>
    </dgm:pt>
    <dgm:pt modelId="{81ACF091-3FB1-4DBE-ABB8-1B0C23BB413D}" type="pres">
      <dgm:prSet presAssocID="{125BCEB3-A8AA-477F-BF13-8C5CFB3ED0DC}" presName="gear2dstNode" presStyleLbl="node1" presStyleIdx="1" presStyleCnt="3"/>
      <dgm:spPr/>
      <dgm:t>
        <a:bodyPr/>
        <a:lstStyle/>
        <a:p>
          <a:endParaRPr lang="en-US"/>
        </a:p>
      </dgm:t>
    </dgm:pt>
    <dgm:pt modelId="{2483E88F-9772-46F7-AE81-96016159BA55}" type="pres">
      <dgm:prSet presAssocID="{6F59D61E-034B-4F61-9F18-3BD0DCDFB1A1}" presName="gear3" presStyleLbl="node1" presStyleIdx="2" presStyleCnt="3"/>
      <dgm:spPr/>
      <dgm:t>
        <a:bodyPr/>
        <a:lstStyle/>
        <a:p>
          <a:endParaRPr lang="en-US"/>
        </a:p>
      </dgm:t>
    </dgm:pt>
    <dgm:pt modelId="{0D7A03E0-E979-4358-ACBF-9C0DF31D2A87}" type="pres">
      <dgm:prSet presAssocID="{6F59D61E-034B-4F61-9F18-3BD0DCDFB1A1}" presName="gear3tx" presStyleLbl="node1" presStyleIdx="2" presStyleCnt="3">
        <dgm:presLayoutVars>
          <dgm:chMax val="1"/>
          <dgm:bulletEnabled val="1"/>
        </dgm:presLayoutVars>
      </dgm:prSet>
      <dgm:spPr/>
      <dgm:t>
        <a:bodyPr/>
        <a:lstStyle/>
        <a:p>
          <a:endParaRPr lang="en-US"/>
        </a:p>
      </dgm:t>
    </dgm:pt>
    <dgm:pt modelId="{7C82D238-7795-45A6-9D0A-48D1623A446A}" type="pres">
      <dgm:prSet presAssocID="{6F59D61E-034B-4F61-9F18-3BD0DCDFB1A1}" presName="gear3srcNode" presStyleLbl="node1" presStyleIdx="2" presStyleCnt="3"/>
      <dgm:spPr/>
      <dgm:t>
        <a:bodyPr/>
        <a:lstStyle/>
        <a:p>
          <a:endParaRPr lang="en-US"/>
        </a:p>
      </dgm:t>
    </dgm:pt>
    <dgm:pt modelId="{CA820E62-9D8D-443B-B341-EE6360D19618}" type="pres">
      <dgm:prSet presAssocID="{6F59D61E-034B-4F61-9F18-3BD0DCDFB1A1}" presName="gear3dstNode" presStyleLbl="node1" presStyleIdx="2" presStyleCnt="3"/>
      <dgm:spPr/>
      <dgm:t>
        <a:bodyPr/>
        <a:lstStyle/>
        <a:p>
          <a:endParaRPr lang="en-US"/>
        </a:p>
      </dgm:t>
    </dgm:pt>
    <dgm:pt modelId="{7733614E-5574-4916-B5F2-49D4D38D3011}" type="pres">
      <dgm:prSet presAssocID="{3C69814F-3DC1-41FA-8FAE-E0A653B9F176}" presName="connector1" presStyleLbl="sibTrans2D1" presStyleIdx="0" presStyleCnt="3"/>
      <dgm:spPr/>
      <dgm:t>
        <a:bodyPr/>
        <a:lstStyle/>
        <a:p>
          <a:endParaRPr lang="en-US"/>
        </a:p>
      </dgm:t>
    </dgm:pt>
    <dgm:pt modelId="{0D48DEC3-A7D6-431B-BDDA-E27B1D1C61ED}" type="pres">
      <dgm:prSet presAssocID="{C4BE3534-F99F-4CFF-A946-8A61F1BF3BE5}" presName="connector2" presStyleLbl="sibTrans2D1" presStyleIdx="1" presStyleCnt="3"/>
      <dgm:spPr/>
      <dgm:t>
        <a:bodyPr/>
        <a:lstStyle/>
        <a:p>
          <a:endParaRPr lang="en-US"/>
        </a:p>
      </dgm:t>
    </dgm:pt>
    <dgm:pt modelId="{D0D19367-9F0F-44ED-97A3-FD35AF68B94F}" type="pres">
      <dgm:prSet presAssocID="{7D05222B-1340-4EA8-BCB3-81F095964390}" presName="connector3" presStyleLbl="sibTrans2D1" presStyleIdx="2" presStyleCnt="3"/>
      <dgm:spPr/>
      <dgm:t>
        <a:bodyPr/>
        <a:lstStyle/>
        <a:p>
          <a:endParaRPr lang="en-US"/>
        </a:p>
      </dgm:t>
    </dgm:pt>
  </dgm:ptLst>
  <dgm:cxnLst>
    <dgm:cxn modelId="{E9727001-DC31-4CFE-BF65-607C8AA978D8}" type="presOf" srcId="{6F59D61E-034B-4F61-9F18-3BD0DCDFB1A1}" destId="{7C82D238-7795-45A6-9D0A-48D1623A446A}" srcOrd="2" destOrd="0" presId="urn:microsoft.com/office/officeart/2005/8/layout/gear1"/>
    <dgm:cxn modelId="{17D5365A-78DC-4944-B411-F46A71EBACAB}" type="presOf" srcId="{125BCEB3-A8AA-477F-BF13-8C5CFB3ED0DC}" destId="{81ACF091-3FB1-4DBE-ABB8-1B0C23BB413D}" srcOrd="2" destOrd="0" presId="urn:microsoft.com/office/officeart/2005/8/layout/gear1"/>
    <dgm:cxn modelId="{CEC4E550-C0EC-4BEC-87D9-B5F1831660A5}" type="presOf" srcId="{6F59D61E-034B-4F61-9F18-3BD0DCDFB1A1}" destId="{CA820E62-9D8D-443B-B341-EE6360D19618}" srcOrd="3" destOrd="0" presId="urn:microsoft.com/office/officeart/2005/8/layout/gear1"/>
    <dgm:cxn modelId="{9784A241-C99C-447D-897F-03F38272C70E}" type="presOf" srcId="{6F59D61E-034B-4F61-9F18-3BD0DCDFB1A1}" destId="{2483E88F-9772-46F7-AE81-96016159BA55}" srcOrd="0" destOrd="0" presId="urn:microsoft.com/office/officeart/2005/8/layout/gear1"/>
    <dgm:cxn modelId="{94529831-51A9-4AB7-AC20-41A3C3E58392}" type="presOf" srcId="{7D05222B-1340-4EA8-BCB3-81F095964390}" destId="{D0D19367-9F0F-44ED-97A3-FD35AF68B94F}" srcOrd="0" destOrd="0" presId="urn:microsoft.com/office/officeart/2005/8/layout/gear1"/>
    <dgm:cxn modelId="{623D707F-C03A-44E5-8696-86D478A6341C}" type="presOf" srcId="{7E0FB1A8-E4C8-47FE-9F3C-D402908BAB0A}" destId="{C62121C9-CAF4-43C2-824E-DE95E01DA14A}" srcOrd="2" destOrd="0" presId="urn:microsoft.com/office/officeart/2005/8/layout/gear1"/>
    <dgm:cxn modelId="{5424A404-29DC-408F-8CF9-4149E2478A45}" type="presOf" srcId="{3C69814F-3DC1-41FA-8FAE-E0A653B9F176}" destId="{7733614E-5574-4916-B5F2-49D4D38D3011}" srcOrd="0" destOrd="0" presId="urn:microsoft.com/office/officeart/2005/8/layout/gear1"/>
    <dgm:cxn modelId="{A83DEE7A-4764-471B-A955-A677BE1565AC}" srcId="{6B7E182E-2C4D-473D-B9AD-09EF879EA379}" destId="{7E0FB1A8-E4C8-47FE-9F3C-D402908BAB0A}" srcOrd="0" destOrd="0" parTransId="{8482F09D-3A55-43D7-B934-23B8041A647A}" sibTransId="{3C69814F-3DC1-41FA-8FAE-E0A653B9F176}"/>
    <dgm:cxn modelId="{0BBB9C86-D4BD-4699-9DDF-9890B309B513}" type="presOf" srcId="{C4BE3534-F99F-4CFF-A946-8A61F1BF3BE5}" destId="{0D48DEC3-A7D6-431B-BDDA-E27B1D1C61ED}" srcOrd="0" destOrd="0" presId="urn:microsoft.com/office/officeart/2005/8/layout/gear1"/>
    <dgm:cxn modelId="{96016C05-6282-407C-9515-89C7A6228D04}" type="presOf" srcId="{7E0FB1A8-E4C8-47FE-9F3C-D402908BAB0A}" destId="{3FD8ABE0-7381-4864-B708-CCC9F8C7F78D}" srcOrd="1" destOrd="0" presId="urn:microsoft.com/office/officeart/2005/8/layout/gear1"/>
    <dgm:cxn modelId="{956E124B-D25B-4DB0-9504-292BCE1867E3}" srcId="{6B7E182E-2C4D-473D-B9AD-09EF879EA379}" destId="{6F59D61E-034B-4F61-9F18-3BD0DCDFB1A1}" srcOrd="2" destOrd="0" parTransId="{65F361F8-E837-4AEF-9241-BE5992B9A87D}" sibTransId="{7D05222B-1340-4EA8-BCB3-81F095964390}"/>
    <dgm:cxn modelId="{17F0EEF0-E0D6-4CE6-A60D-BB2DA4663B48}" type="presOf" srcId="{6F59D61E-034B-4F61-9F18-3BD0DCDFB1A1}" destId="{0D7A03E0-E979-4358-ACBF-9C0DF31D2A87}" srcOrd="1" destOrd="0" presId="urn:microsoft.com/office/officeart/2005/8/layout/gear1"/>
    <dgm:cxn modelId="{6A961A44-CD26-44BE-AA9D-D30ECF94E10B}" srcId="{6B7E182E-2C4D-473D-B9AD-09EF879EA379}" destId="{125BCEB3-A8AA-477F-BF13-8C5CFB3ED0DC}" srcOrd="1" destOrd="0" parTransId="{BDEB9338-D26B-44E8-8C1C-BE8D729279E2}" sibTransId="{C4BE3534-F99F-4CFF-A946-8A61F1BF3BE5}"/>
    <dgm:cxn modelId="{1FB34122-9F12-467F-ACFC-0DEACFF9D1E0}" type="presOf" srcId="{125BCEB3-A8AA-477F-BF13-8C5CFB3ED0DC}" destId="{1A7F24B3-746D-4B48-BE7A-C918CF6CE9E4}" srcOrd="0" destOrd="0" presId="urn:microsoft.com/office/officeart/2005/8/layout/gear1"/>
    <dgm:cxn modelId="{B99A41F8-3329-4BED-8641-3FAFD433FEC6}" type="presOf" srcId="{6B7E182E-2C4D-473D-B9AD-09EF879EA379}" destId="{08F59EDC-AEBF-4767-B2F4-44ECF478ABF7}" srcOrd="0" destOrd="0" presId="urn:microsoft.com/office/officeart/2005/8/layout/gear1"/>
    <dgm:cxn modelId="{94948CAD-BB6C-44C4-97E1-0A7FDBBBCC3E}" type="presOf" srcId="{7E0FB1A8-E4C8-47FE-9F3C-D402908BAB0A}" destId="{247895AC-E190-40A2-97B5-3737E744F56B}" srcOrd="0" destOrd="0" presId="urn:microsoft.com/office/officeart/2005/8/layout/gear1"/>
    <dgm:cxn modelId="{E58FA54B-2271-45E0-A7F2-CFF7452283B6}" type="presOf" srcId="{125BCEB3-A8AA-477F-BF13-8C5CFB3ED0DC}" destId="{4B41DC9D-0D2D-4FDF-9AB5-62C28D843247}" srcOrd="1" destOrd="0" presId="urn:microsoft.com/office/officeart/2005/8/layout/gear1"/>
    <dgm:cxn modelId="{AF812192-A44C-407F-B941-144117E23774}" type="presParOf" srcId="{08F59EDC-AEBF-4767-B2F4-44ECF478ABF7}" destId="{247895AC-E190-40A2-97B5-3737E744F56B}" srcOrd="0" destOrd="0" presId="urn:microsoft.com/office/officeart/2005/8/layout/gear1"/>
    <dgm:cxn modelId="{5D18D883-3B3B-4157-B888-058225A7E139}" type="presParOf" srcId="{08F59EDC-AEBF-4767-B2F4-44ECF478ABF7}" destId="{3FD8ABE0-7381-4864-B708-CCC9F8C7F78D}" srcOrd="1" destOrd="0" presId="urn:microsoft.com/office/officeart/2005/8/layout/gear1"/>
    <dgm:cxn modelId="{8439C00C-CC7F-48CF-AD13-2EB847CE836A}" type="presParOf" srcId="{08F59EDC-AEBF-4767-B2F4-44ECF478ABF7}" destId="{C62121C9-CAF4-43C2-824E-DE95E01DA14A}" srcOrd="2" destOrd="0" presId="urn:microsoft.com/office/officeart/2005/8/layout/gear1"/>
    <dgm:cxn modelId="{3361C859-BFAE-456A-B2A4-21E2FB3DF100}" type="presParOf" srcId="{08F59EDC-AEBF-4767-B2F4-44ECF478ABF7}" destId="{1A7F24B3-746D-4B48-BE7A-C918CF6CE9E4}" srcOrd="3" destOrd="0" presId="urn:microsoft.com/office/officeart/2005/8/layout/gear1"/>
    <dgm:cxn modelId="{097BAD96-8764-4FC5-84AC-9367379A191F}" type="presParOf" srcId="{08F59EDC-AEBF-4767-B2F4-44ECF478ABF7}" destId="{4B41DC9D-0D2D-4FDF-9AB5-62C28D843247}" srcOrd="4" destOrd="0" presId="urn:microsoft.com/office/officeart/2005/8/layout/gear1"/>
    <dgm:cxn modelId="{C3A13F1A-6337-485D-B895-9282FF04A674}" type="presParOf" srcId="{08F59EDC-AEBF-4767-B2F4-44ECF478ABF7}" destId="{81ACF091-3FB1-4DBE-ABB8-1B0C23BB413D}" srcOrd="5" destOrd="0" presId="urn:microsoft.com/office/officeart/2005/8/layout/gear1"/>
    <dgm:cxn modelId="{A840BEA8-8E2A-4990-BE37-1620BE9ACA4F}" type="presParOf" srcId="{08F59EDC-AEBF-4767-B2F4-44ECF478ABF7}" destId="{2483E88F-9772-46F7-AE81-96016159BA55}" srcOrd="6" destOrd="0" presId="urn:microsoft.com/office/officeart/2005/8/layout/gear1"/>
    <dgm:cxn modelId="{91B0E656-3686-49BA-AC9A-14E4EC559C30}" type="presParOf" srcId="{08F59EDC-AEBF-4767-B2F4-44ECF478ABF7}" destId="{0D7A03E0-E979-4358-ACBF-9C0DF31D2A87}" srcOrd="7" destOrd="0" presId="urn:microsoft.com/office/officeart/2005/8/layout/gear1"/>
    <dgm:cxn modelId="{5FCDDD62-EEE3-469A-8361-6E2ADDF17A2A}" type="presParOf" srcId="{08F59EDC-AEBF-4767-B2F4-44ECF478ABF7}" destId="{7C82D238-7795-45A6-9D0A-48D1623A446A}" srcOrd="8" destOrd="0" presId="urn:microsoft.com/office/officeart/2005/8/layout/gear1"/>
    <dgm:cxn modelId="{C5CC3303-3262-4264-809B-AA3A3E6F0AEA}" type="presParOf" srcId="{08F59EDC-AEBF-4767-B2F4-44ECF478ABF7}" destId="{CA820E62-9D8D-443B-B341-EE6360D19618}" srcOrd="9" destOrd="0" presId="urn:microsoft.com/office/officeart/2005/8/layout/gear1"/>
    <dgm:cxn modelId="{3420734E-E408-42C3-8B78-FA67A0609C4B}" type="presParOf" srcId="{08F59EDC-AEBF-4767-B2F4-44ECF478ABF7}" destId="{7733614E-5574-4916-B5F2-49D4D38D3011}" srcOrd="10" destOrd="0" presId="urn:microsoft.com/office/officeart/2005/8/layout/gear1"/>
    <dgm:cxn modelId="{A861F860-C858-4DD1-A4F6-8EA5F1D748CC}" type="presParOf" srcId="{08F59EDC-AEBF-4767-B2F4-44ECF478ABF7}" destId="{0D48DEC3-A7D6-431B-BDDA-E27B1D1C61ED}" srcOrd="11" destOrd="0" presId="urn:microsoft.com/office/officeart/2005/8/layout/gear1"/>
    <dgm:cxn modelId="{458403D5-7882-4B17-9CAC-7633E6A2C267}" type="presParOf" srcId="{08F59EDC-AEBF-4767-B2F4-44ECF478ABF7}" destId="{D0D19367-9F0F-44ED-97A3-FD35AF68B94F}"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38B23A-A42B-40FC-90E7-3681FA1B35EA}" type="doc">
      <dgm:prSet loTypeId="urn:microsoft.com/office/officeart/2005/8/layout/matrix1" loCatId="matrix" qsTypeId="urn:microsoft.com/office/officeart/2005/8/quickstyle/simple1" qsCatId="simple" csTypeId="urn:microsoft.com/office/officeart/2005/8/colors/colorful4" csCatId="colorful" phldr="1"/>
      <dgm:spPr/>
      <dgm:t>
        <a:bodyPr/>
        <a:lstStyle/>
        <a:p>
          <a:endParaRPr lang="en-US"/>
        </a:p>
      </dgm:t>
    </dgm:pt>
    <dgm:pt modelId="{EFF5F08B-C0B3-4C9B-9202-534EC6CA9573}">
      <dgm:prSet phldrT="[Text]"/>
      <dgm:spPr/>
      <dgm:t>
        <a:bodyPr/>
        <a:lstStyle/>
        <a:p>
          <a:r>
            <a:rPr lang="en-US" dirty="0"/>
            <a:t>Key education</a:t>
          </a:r>
        </a:p>
        <a:p>
          <a:r>
            <a:rPr lang="en-US" dirty="0"/>
            <a:t>Components</a:t>
          </a:r>
        </a:p>
      </dgm:t>
    </dgm:pt>
    <dgm:pt modelId="{1CCB7263-7D1D-493F-BF16-9565290162CC}" type="parTrans" cxnId="{574A182A-21A8-48FA-A5D3-9901744699C4}">
      <dgm:prSet/>
      <dgm:spPr/>
      <dgm:t>
        <a:bodyPr/>
        <a:lstStyle/>
        <a:p>
          <a:endParaRPr lang="en-US"/>
        </a:p>
      </dgm:t>
    </dgm:pt>
    <dgm:pt modelId="{82E0A311-FE9D-4F3D-9779-BCB6848E13F3}" type="sibTrans" cxnId="{574A182A-21A8-48FA-A5D3-9901744699C4}">
      <dgm:prSet/>
      <dgm:spPr/>
      <dgm:t>
        <a:bodyPr/>
        <a:lstStyle/>
        <a:p>
          <a:endParaRPr lang="en-US"/>
        </a:p>
      </dgm:t>
    </dgm:pt>
    <dgm:pt modelId="{FA23A208-E045-4437-92F6-2B674869FD89}">
      <dgm:prSet phldrT="[Text]" custT="1"/>
      <dgm:spPr/>
      <dgm:t>
        <a:bodyPr/>
        <a:lstStyle/>
        <a:p>
          <a:r>
            <a:rPr lang="en-US" sz="2000" dirty="0"/>
            <a:t>Leading cause of maternal death</a:t>
          </a:r>
        </a:p>
      </dgm:t>
    </dgm:pt>
    <dgm:pt modelId="{F946EB66-B695-44C9-AE16-822F6A1DC0F7}" type="parTrans" cxnId="{B14F8DFF-4339-4E70-8615-64B3B65ACE10}">
      <dgm:prSet/>
      <dgm:spPr/>
      <dgm:t>
        <a:bodyPr/>
        <a:lstStyle/>
        <a:p>
          <a:endParaRPr lang="en-US"/>
        </a:p>
      </dgm:t>
    </dgm:pt>
    <dgm:pt modelId="{0BA366A0-D145-4113-8315-6E9F46921B55}" type="sibTrans" cxnId="{B14F8DFF-4339-4E70-8615-64B3B65ACE10}">
      <dgm:prSet/>
      <dgm:spPr/>
      <dgm:t>
        <a:bodyPr/>
        <a:lstStyle/>
        <a:p>
          <a:endParaRPr lang="en-US"/>
        </a:p>
      </dgm:t>
    </dgm:pt>
    <dgm:pt modelId="{DD91100D-E5A1-4E73-B442-A26B5E7208FF}">
      <dgm:prSet phldrT="[Text]" custT="1"/>
      <dgm:spPr/>
      <dgm:t>
        <a:bodyPr/>
        <a:lstStyle/>
        <a:p>
          <a:r>
            <a:rPr lang="en-US" sz="2000" dirty="0"/>
            <a:t>Optimal OUD care </a:t>
          </a:r>
        </a:p>
      </dgm:t>
    </dgm:pt>
    <dgm:pt modelId="{ADA10601-6005-47AA-9B51-04045C2027C0}" type="parTrans" cxnId="{E5B8C9C9-E6B9-4D47-B2E7-1E91A18D30E9}">
      <dgm:prSet/>
      <dgm:spPr/>
      <dgm:t>
        <a:bodyPr/>
        <a:lstStyle/>
        <a:p>
          <a:endParaRPr lang="en-US"/>
        </a:p>
      </dgm:t>
    </dgm:pt>
    <dgm:pt modelId="{007C126F-BDC5-43EE-B112-2C6EFD217995}" type="sibTrans" cxnId="{E5B8C9C9-E6B9-4D47-B2E7-1E91A18D30E9}">
      <dgm:prSet/>
      <dgm:spPr/>
      <dgm:t>
        <a:bodyPr/>
        <a:lstStyle/>
        <a:p>
          <a:endParaRPr lang="en-US"/>
        </a:p>
      </dgm:t>
    </dgm:pt>
    <dgm:pt modelId="{81BEA667-6D74-427A-B632-AF7BE7E47F07}">
      <dgm:prSet phldrT="[Text]" custT="1"/>
      <dgm:spPr/>
      <dgm:t>
        <a:bodyPr/>
        <a:lstStyle/>
        <a:p>
          <a:r>
            <a:rPr lang="en-US" sz="2000" dirty="0"/>
            <a:t>Reduce stigma</a:t>
          </a:r>
        </a:p>
        <a:p>
          <a:r>
            <a:rPr lang="en-US" sz="2000" dirty="0"/>
            <a:t>Promote empathy</a:t>
          </a:r>
        </a:p>
      </dgm:t>
    </dgm:pt>
    <dgm:pt modelId="{065B0980-AB4B-40FC-87E9-B9973DE2555E}" type="parTrans" cxnId="{320ED7D2-4667-4907-9BAE-01D4817D5EA3}">
      <dgm:prSet/>
      <dgm:spPr/>
      <dgm:t>
        <a:bodyPr/>
        <a:lstStyle/>
        <a:p>
          <a:endParaRPr lang="en-US"/>
        </a:p>
      </dgm:t>
    </dgm:pt>
    <dgm:pt modelId="{731BC90E-EAD9-45A3-AFE1-645FA685FCEB}" type="sibTrans" cxnId="{320ED7D2-4667-4907-9BAE-01D4817D5EA3}">
      <dgm:prSet/>
      <dgm:spPr/>
      <dgm:t>
        <a:bodyPr/>
        <a:lstStyle/>
        <a:p>
          <a:endParaRPr lang="en-US"/>
        </a:p>
      </dgm:t>
    </dgm:pt>
    <dgm:pt modelId="{8DD25C54-5DAD-4918-BC0F-B920B13B2C7C}">
      <dgm:prSet phldrT="[Text]" custT="1"/>
      <dgm:spPr/>
      <dgm:t>
        <a:bodyPr/>
        <a:lstStyle/>
        <a:p>
          <a:r>
            <a:rPr lang="en-US" sz="2000" dirty="0"/>
            <a:t>Must take action to save lives  </a:t>
          </a:r>
        </a:p>
      </dgm:t>
    </dgm:pt>
    <dgm:pt modelId="{E3223C6B-5AAE-491B-BB2B-3EE7554A2392}" type="parTrans" cxnId="{EED2DCC3-DECC-4389-B80F-45032EC85632}">
      <dgm:prSet/>
      <dgm:spPr/>
      <dgm:t>
        <a:bodyPr/>
        <a:lstStyle/>
        <a:p>
          <a:endParaRPr lang="en-US"/>
        </a:p>
      </dgm:t>
    </dgm:pt>
    <dgm:pt modelId="{E6AEF67A-4C7E-4988-BF73-B8EF253ABC11}" type="sibTrans" cxnId="{EED2DCC3-DECC-4389-B80F-45032EC85632}">
      <dgm:prSet/>
      <dgm:spPr/>
      <dgm:t>
        <a:bodyPr/>
        <a:lstStyle/>
        <a:p>
          <a:endParaRPr lang="en-US"/>
        </a:p>
      </dgm:t>
    </dgm:pt>
    <dgm:pt modelId="{628ED096-45C4-40A8-9D3B-5338724394B6}" type="pres">
      <dgm:prSet presAssocID="{E638B23A-A42B-40FC-90E7-3681FA1B35EA}" presName="diagram" presStyleCnt="0">
        <dgm:presLayoutVars>
          <dgm:chMax val="1"/>
          <dgm:dir/>
          <dgm:animLvl val="ctr"/>
          <dgm:resizeHandles val="exact"/>
        </dgm:presLayoutVars>
      </dgm:prSet>
      <dgm:spPr/>
      <dgm:t>
        <a:bodyPr/>
        <a:lstStyle/>
        <a:p>
          <a:endParaRPr lang="en-US"/>
        </a:p>
      </dgm:t>
    </dgm:pt>
    <dgm:pt modelId="{D8C32432-031C-4128-A840-55C0909990D2}" type="pres">
      <dgm:prSet presAssocID="{E638B23A-A42B-40FC-90E7-3681FA1B35EA}" presName="matrix" presStyleCnt="0"/>
      <dgm:spPr/>
    </dgm:pt>
    <dgm:pt modelId="{7E9FB00D-6B3B-4C2F-8520-B9DDDEDD90F9}" type="pres">
      <dgm:prSet presAssocID="{E638B23A-A42B-40FC-90E7-3681FA1B35EA}" presName="tile1" presStyleLbl="node1" presStyleIdx="0" presStyleCnt="4" custLinFactNeighborX="0" custLinFactNeighborY="-818"/>
      <dgm:spPr/>
      <dgm:t>
        <a:bodyPr/>
        <a:lstStyle/>
        <a:p>
          <a:endParaRPr lang="en-US"/>
        </a:p>
      </dgm:t>
    </dgm:pt>
    <dgm:pt modelId="{2D2A5F66-B715-47FA-AEB4-E3D29A32F999}" type="pres">
      <dgm:prSet presAssocID="{E638B23A-A42B-40FC-90E7-3681FA1B35EA}" presName="tile1text" presStyleLbl="node1" presStyleIdx="0" presStyleCnt="4">
        <dgm:presLayoutVars>
          <dgm:chMax val="0"/>
          <dgm:chPref val="0"/>
          <dgm:bulletEnabled val="1"/>
        </dgm:presLayoutVars>
      </dgm:prSet>
      <dgm:spPr/>
      <dgm:t>
        <a:bodyPr/>
        <a:lstStyle/>
        <a:p>
          <a:endParaRPr lang="en-US"/>
        </a:p>
      </dgm:t>
    </dgm:pt>
    <dgm:pt modelId="{44ACD9D7-ACD4-43FF-AEAA-11F4F6B5A169}" type="pres">
      <dgm:prSet presAssocID="{E638B23A-A42B-40FC-90E7-3681FA1B35EA}" presName="tile2" presStyleLbl="node1" presStyleIdx="1" presStyleCnt="4"/>
      <dgm:spPr/>
      <dgm:t>
        <a:bodyPr/>
        <a:lstStyle/>
        <a:p>
          <a:endParaRPr lang="en-US"/>
        </a:p>
      </dgm:t>
    </dgm:pt>
    <dgm:pt modelId="{A74FFC0D-B368-4F73-AC27-E337AD6040B3}" type="pres">
      <dgm:prSet presAssocID="{E638B23A-A42B-40FC-90E7-3681FA1B35EA}" presName="tile2text" presStyleLbl="node1" presStyleIdx="1" presStyleCnt="4">
        <dgm:presLayoutVars>
          <dgm:chMax val="0"/>
          <dgm:chPref val="0"/>
          <dgm:bulletEnabled val="1"/>
        </dgm:presLayoutVars>
      </dgm:prSet>
      <dgm:spPr/>
      <dgm:t>
        <a:bodyPr/>
        <a:lstStyle/>
        <a:p>
          <a:endParaRPr lang="en-US"/>
        </a:p>
      </dgm:t>
    </dgm:pt>
    <dgm:pt modelId="{020B507A-D69B-4F3F-A90C-5DC81AFDE312}" type="pres">
      <dgm:prSet presAssocID="{E638B23A-A42B-40FC-90E7-3681FA1B35EA}" presName="tile3" presStyleLbl="node1" presStyleIdx="2" presStyleCnt="4" custLinFactNeighborX="-526"/>
      <dgm:spPr/>
      <dgm:t>
        <a:bodyPr/>
        <a:lstStyle/>
        <a:p>
          <a:endParaRPr lang="en-US"/>
        </a:p>
      </dgm:t>
    </dgm:pt>
    <dgm:pt modelId="{8669FAF0-292D-4A3A-B32F-2546634F8B59}" type="pres">
      <dgm:prSet presAssocID="{E638B23A-A42B-40FC-90E7-3681FA1B35EA}" presName="tile3text" presStyleLbl="node1" presStyleIdx="2" presStyleCnt="4">
        <dgm:presLayoutVars>
          <dgm:chMax val="0"/>
          <dgm:chPref val="0"/>
          <dgm:bulletEnabled val="1"/>
        </dgm:presLayoutVars>
      </dgm:prSet>
      <dgm:spPr/>
      <dgm:t>
        <a:bodyPr/>
        <a:lstStyle/>
        <a:p>
          <a:endParaRPr lang="en-US"/>
        </a:p>
      </dgm:t>
    </dgm:pt>
    <dgm:pt modelId="{77B4290D-5E6B-472E-AE54-8CD0A1B71660}" type="pres">
      <dgm:prSet presAssocID="{E638B23A-A42B-40FC-90E7-3681FA1B35EA}" presName="tile4" presStyleLbl="node1" presStyleIdx="3" presStyleCnt="4"/>
      <dgm:spPr/>
      <dgm:t>
        <a:bodyPr/>
        <a:lstStyle/>
        <a:p>
          <a:endParaRPr lang="en-US"/>
        </a:p>
      </dgm:t>
    </dgm:pt>
    <dgm:pt modelId="{19DE20CE-8ECB-4E26-A9B4-AF5BC5BCB11B}" type="pres">
      <dgm:prSet presAssocID="{E638B23A-A42B-40FC-90E7-3681FA1B35EA}" presName="tile4text" presStyleLbl="node1" presStyleIdx="3" presStyleCnt="4">
        <dgm:presLayoutVars>
          <dgm:chMax val="0"/>
          <dgm:chPref val="0"/>
          <dgm:bulletEnabled val="1"/>
        </dgm:presLayoutVars>
      </dgm:prSet>
      <dgm:spPr/>
      <dgm:t>
        <a:bodyPr/>
        <a:lstStyle/>
        <a:p>
          <a:endParaRPr lang="en-US"/>
        </a:p>
      </dgm:t>
    </dgm:pt>
    <dgm:pt modelId="{820A8DDE-EA5F-4399-852E-B4ADFD5EEA57}" type="pres">
      <dgm:prSet presAssocID="{E638B23A-A42B-40FC-90E7-3681FA1B35EA}" presName="centerTile" presStyleLbl="fgShp" presStyleIdx="0" presStyleCnt="1" custScaleX="108167" custScaleY="138421">
        <dgm:presLayoutVars>
          <dgm:chMax val="0"/>
          <dgm:chPref val="0"/>
        </dgm:presLayoutVars>
      </dgm:prSet>
      <dgm:spPr/>
      <dgm:t>
        <a:bodyPr/>
        <a:lstStyle/>
        <a:p>
          <a:endParaRPr lang="en-US"/>
        </a:p>
      </dgm:t>
    </dgm:pt>
  </dgm:ptLst>
  <dgm:cxnLst>
    <dgm:cxn modelId="{FDDCCDDD-E3A2-4B94-AC81-3D6EB5E12213}" type="presOf" srcId="{DD91100D-E5A1-4E73-B442-A26B5E7208FF}" destId="{44ACD9D7-ACD4-43FF-AEAA-11F4F6B5A169}" srcOrd="0" destOrd="0" presId="urn:microsoft.com/office/officeart/2005/8/layout/matrix1"/>
    <dgm:cxn modelId="{E407E394-A6DF-422C-AF21-E3BA15CAD708}" type="presOf" srcId="{E638B23A-A42B-40FC-90E7-3681FA1B35EA}" destId="{628ED096-45C4-40A8-9D3B-5338724394B6}" srcOrd="0" destOrd="0" presId="urn:microsoft.com/office/officeart/2005/8/layout/matrix1"/>
    <dgm:cxn modelId="{0EEA23CA-A393-4EF1-BF8B-E350B51669B4}" type="presOf" srcId="{81BEA667-6D74-427A-B632-AF7BE7E47F07}" destId="{020B507A-D69B-4F3F-A90C-5DC81AFDE312}" srcOrd="0" destOrd="0" presId="urn:microsoft.com/office/officeart/2005/8/layout/matrix1"/>
    <dgm:cxn modelId="{1B46B2E0-11FB-4BC5-BC86-68A4A6B6D7B1}" type="presOf" srcId="{8DD25C54-5DAD-4918-BC0F-B920B13B2C7C}" destId="{77B4290D-5E6B-472E-AE54-8CD0A1B71660}" srcOrd="0" destOrd="0" presId="urn:microsoft.com/office/officeart/2005/8/layout/matrix1"/>
    <dgm:cxn modelId="{E5A86459-2404-4B25-AA54-E0FBBBB86BB9}" type="presOf" srcId="{DD91100D-E5A1-4E73-B442-A26B5E7208FF}" destId="{A74FFC0D-B368-4F73-AC27-E337AD6040B3}" srcOrd="1" destOrd="0" presId="urn:microsoft.com/office/officeart/2005/8/layout/matrix1"/>
    <dgm:cxn modelId="{574A182A-21A8-48FA-A5D3-9901744699C4}" srcId="{E638B23A-A42B-40FC-90E7-3681FA1B35EA}" destId="{EFF5F08B-C0B3-4C9B-9202-534EC6CA9573}" srcOrd="0" destOrd="0" parTransId="{1CCB7263-7D1D-493F-BF16-9565290162CC}" sibTransId="{82E0A311-FE9D-4F3D-9779-BCB6848E13F3}"/>
    <dgm:cxn modelId="{EED2DCC3-DECC-4389-B80F-45032EC85632}" srcId="{EFF5F08B-C0B3-4C9B-9202-534EC6CA9573}" destId="{8DD25C54-5DAD-4918-BC0F-B920B13B2C7C}" srcOrd="3" destOrd="0" parTransId="{E3223C6B-5AAE-491B-BB2B-3EE7554A2392}" sibTransId="{E6AEF67A-4C7E-4988-BF73-B8EF253ABC11}"/>
    <dgm:cxn modelId="{57D603D6-B384-4673-A838-8693A3503D5D}" type="presOf" srcId="{8DD25C54-5DAD-4918-BC0F-B920B13B2C7C}" destId="{19DE20CE-8ECB-4E26-A9B4-AF5BC5BCB11B}" srcOrd="1" destOrd="0" presId="urn:microsoft.com/office/officeart/2005/8/layout/matrix1"/>
    <dgm:cxn modelId="{A4B556E2-0536-45CE-8D61-572FEA229FE8}" type="presOf" srcId="{FA23A208-E045-4437-92F6-2B674869FD89}" destId="{2D2A5F66-B715-47FA-AEB4-E3D29A32F999}" srcOrd="1" destOrd="0" presId="urn:microsoft.com/office/officeart/2005/8/layout/matrix1"/>
    <dgm:cxn modelId="{B14F8DFF-4339-4E70-8615-64B3B65ACE10}" srcId="{EFF5F08B-C0B3-4C9B-9202-534EC6CA9573}" destId="{FA23A208-E045-4437-92F6-2B674869FD89}" srcOrd="0" destOrd="0" parTransId="{F946EB66-B695-44C9-AE16-822F6A1DC0F7}" sibTransId="{0BA366A0-D145-4113-8315-6E9F46921B55}"/>
    <dgm:cxn modelId="{90711B0F-8131-48A1-A710-DC730772A207}" type="presOf" srcId="{EFF5F08B-C0B3-4C9B-9202-534EC6CA9573}" destId="{820A8DDE-EA5F-4399-852E-B4ADFD5EEA57}" srcOrd="0" destOrd="0" presId="urn:microsoft.com/office/officeart/2005/8/layout/matrix1"/>
    <dgm:cxn modelId="{E5B8C9C9-E6B9-4D47-B2E7-1E91A18D30E9}" srcId="{EFF5F08B-C0B3-4C9B-9202-534EC6CA9573}" destId="{DD91100D-E5A1-4E73-B442-A26B5E7208FF}" srcOrd="1" destOrd="0" parTransId="{ADA10601-6005-47AA-9B51-04045C2027C0}" sibTransId="{007C126F-BDC5-43EE-B112-2C6EFD217995}"/>
    <dgm:cxn modelId="{6BA3238B-1B2D-468A-8211-A7193FCE0354}" type="presOf" srcId="{FA23A208-E045-4437-92F6-2B674869FD89}" destId="{7E9FB00D-6B3B-4C2F-8520-B9DDDEDD90F9}" srcOrd="0" destOrd="0" presId="urn:microsoft.com/office/officeart/2005/8/layout/matrix1"/>
    <dgm:cxn modelId="{8206D63F-08A3-45FD-B420-A485A5B0755A}" type="presOf" srcId="{81BEA667-6D74-427A-B632-AF7BE7E47F07}" destId="{8669FAF0-292D-4A3A-B32F-2546634F8B59}" srcOrd="1" destOrd="0" presId="urn:microsoft.com/office/officeart/2005/8/layout/matrix1"/>
    <dgm:cxn modelId="{320ED7D2-4667-4907-9BAE-01D4817D5EA3}" srcId="{EFF5F08B-C0B3-4C9B-9202-534EC6CA9573}" destId="{81BEA667-6D74-427A-B632-AF7BE7E47F07}" srcOrd="2" destOrd="0" parTransId="{065B0980-AB4B-40FC-87E9-B9973DE2555E}" sibTransId="{731BC90E-EAD9-45A3-AFE1-645FA685FCEB}"/>
    <dgm:cxn modelId="{A035F99A-6499-4C9C-A556-6B8A078B29D4}" type="presParOf" srcId="{628ED096-45C4-40A8-9D3B-5338724394B6}" destId="{D8C32432-031C-4128-A840-55C0909990D2}" srcOrd="0" destOrd="0" presId="urn:microsoft.com/office/officeart/2005/8/layout/matrix1"/>
    <dgm:cxn modelId="{F9A09528-F6ED-4593-BE01-F5E5D9D83DA4}" type="presParOf" srcId="{D8C32432-031C-4128-A840-55C0909990D2}" destId="{7E9FB00D-6B3B-4C2F-8520-B9DDDEDD90F9}" srcOrd="0" destOrd="0" presId="urn:microsoft.com/office/officeart/2005/8/layout/matrix1"/>
    <dgm:cxn modelId="{347DB0AA-2679-4E19-A4DC-3C8EA4508F78}" type="presParOf" srcId="{D8C32432-031C-4128-A840-55C0909990D2}" destId="{2D2A5F66-B715-47FA-AEB4-E3D29A32F999}" srcOrd="1" destOrd="0" presId="urn:microsoft.com/office/officeart/2005/8/layout/matrix1"/>
    <dgm:cxn modelId="{12AEE062-5B27-4ABA-AD8F-08861BEAF652}" type="presParOf" srcId="{D8C32432-031C-4128-A840-55C0909990D2}" destId="{44ACD9D7-ACD4-43FF-AEAA-11F4F6B5A169}" srcOrd="2" destOrd="0" presId="urn:microsoft.com/office/officeart/2005/8/layout/matrix1"/>
    <dgm:cxn modelId="{FA2C8EE5-AB96-49BA-B2E2-BB126678B31A}" type="presParOf" srcId="{D8C32432-031C-4128-A840-55C0909990D2}" destId="{A74FFC0D-B368-4F73-AC27-E337AD6040B3}" srcOrd="3" destOrd="0" presId="urn:microsoft.com/office/officeart/2005/8/layout/matrix1"/>
    <dgm:cxn modelId="{B6F5F74E-BFE3-432F-9178-D9E1B9B03BB5}" type="presParOf" srcId="{D8C32432-031C-4128-A840-55C0909990D2}" destId="{020B507A-D69B-4F3F-A90C-5DC81AFDE312}" srcOrd="4" destOrd="0" presId="urn:microsoft.com/office/officeart/2005/8/layout/matrix1"/>
    <dgm:cxn modelId="{BBFC7BDB-C995-4224-98B9-147174962A31}" type="presParOf" srcId="{D8C32432-031C-4128-A840-55C0909990D2}" destId="{8669FAF0-292D-4A3A-B32F-2546634F8B59}" srcOrd="5" destOrd="0" presId="urn:microsoft.com/office/officeart/2005/8/layout/matrix1"/>
    <dgm:cxn modelId="{91028EB5-8C1B-463F-A3C3-69E8D5EE541C}" type="presParOf" srcId="{D8C32432-031C-4128-A840-55C0909990D2}" destId="{77B4290D-5E6B-472E-AE54-8CD0A1B71660}" srcOrd="6" destOrd="0" presId="urn:microsoft.com/office/officeart/2005/8/layout/matrix1"/>
    <dgm:cxn modelId="{43F9D7EB-A416-498E-8325-548E03C6F59E}" type="presParOf" srcId="{D8C32432-031C-4128-A840-55C0909990D2}" destId="{19DE20CE-8ECB-4E26-A9B4-AF5BC5BCB11B}" srcOrd="7" destOrd="0" presId="urn:microsoft.com/office/officeart/2005/8/layout/matrix1"/>
    <dgm:cxn modelId="{6252F5B1-5D10-4809-B021-53087A3A3AF3}" type="presParOf" srcId="{628ED096-45C4-40A8-9D3B-5338724394B6}" destId="{820A8DDE-EA5F-4399-852E-B4ADFD5EEA57}"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A72C32-8906-4A42-BB54-B8D1B1F1A1C1}"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D911C9A7-A96A-4F5C-9508-55E85EB8B529}">
      <dgm:prSet phldrT="[Text]"/>
      <dgm:spPr/>
      <dgm:t>
        <a:bodyPr/>
        <a:lstStyle/>
        <a:p>
          <a:r>
            <a:rPr lang="en-US" dirty="0"/>
            <a:t>Compliance Monitoring</a:t>
          </a:r>
        </a:p>
      </dgm:t>
    </dgm:pt>
    <dgm:pt modelId="{317FFBD0-8179-4216-846B-FA962C4FFD0E}" type="parTrans" cxnId="{CD64E329-1F09-473D-A7BA-80A31FD04604}">
      <dgm:prSet/>
      <dgm:spPr/>
      <dgm:t>
        <a:bodyPr/>
        <a:lstStyle/>
        <a:p>
          <a:endParaRPr lang="en-US"/>
        </a:p>
      </dgm:t>
    </dgm:pt>
    <dgm:pt modelId="{88BE0526-7B71-4E1C-8C2A-797AF1FC27F9}" type="sibTrans" cxnId="{CD64E329-1F09-473D-A7BA-80A31FD04604}">
      <dgm:prSet/>
      <dgm:spPr/>
      <dgm:t>
        <a:bodyPr/>
        <a:lstStyle/>
        <a:p>
          <a:endParaRPr lang="en-US"/>
        </a:p>
      </dgm:t>
    </dgm:pt>
    <dgm:pt modelId="{EDDA89B0-1E03-4B12-841C-BB792258AD0F}">
      <dgm:prSet phldrT="[Text]"/>
      <dgm:spPr/>
      <dgm:t>
        <a:bodyPr/>
        <a:lstStyle/>
        <a:p>
          <a:r>
            <a:rPr lang="en-US" dirty="0"/>
            <a:t>Monitor MAT and Behavioral Health/Recovery Treatment </a:t>
          </a:r>
        </a:p>
      </dgm:t>
    </dgm:pt>
    <dgm:pt modelId="{EE76377F-0F61-4604-AEFB-90BFCD7385AB}" type="parTrans" cxnId="{92840D2C-6DB0-4BA3-9EB0-19CA858DF3AA}">
      <dgm:prSet/>
      <dgm:spPr/>
      <dgm:t>
        <a:bodyPr/>
        <a:lstStyle/>
        <a:p>
          <a:endParaRPr lang="en-US"/>
        </a:p>
      </dgm:t>
    </dgm:pt>
    <dgm:pt modelId="{3E0A9D8E-AD69-4448-A49A-2A3AD3DCB7FF}" type="sibTrans" cxnId="{92840D2C-6DB0-4BA3-9EB0-19CA858DF3AA}">
      <dgm:prSet/>
      <dgm:spPr/>
      <dgm:t>
        <a:bodyPr/>
        <a:lstStyle/>
        <a:p>
          <a:endParaRPr lang="en-US"/>
        </a:p>
      </dgm:t>
    </dgm:pt>
    <dgm:pt modelId="{C978294F-64F9-4C01-B6D0-AB0E78464668}">
      <dgm:prSet phldrT="[Text]"/>
      <dgm:spPr/>
      <dgm:t>
        <a:bodyPr/>
        <a:lstStyle/>
        <a:p>
          <a:r>
            <a:rPr lang="en-US" dirty="0"/>
            <a:t>Monitor </a:t>
          </a:r>
          <a:r>
            <a:rPr lang="en-US" dirty="0" err="1"/>
            <a:t>Narcan</a:t>
          </a:r>
          <a:r>
            <a:rPr lang="en-US" dirty="0"/>
            <a:t> counseling and prescribing</a:t>
          </a:r>
        </a:p>
      </dgm:t>
    </dgm:pt>
    <dgm:pt modelId="{17877F82-58E6-4D18-93F7-15D8CF272C3F}" type="parTrans" cxnId="{68F73681-6C08-405E-AD02-74C268DDC2C5}">
      <dgm:prSet/>
      <dgm:spPr/>
      <dgm:t>
        <a:bodyPr/>
        <a:lstStyle/>
        <a:p>
          <a:endParaRPr lang="en-US"/>
        </a:p>
      </dgm:t>
    </dgm:pt>
    <dgm:pt modelId="{8389098C-5A13-4713-8EB0-9901DF217106}" type="sibTrans" cxnId="{68F73681-6C08-405E-AD02-74C268DDC2C5}">
      <dgm:prSet/>
      <dgm:spPr/>
      <dgm:t>
        <a:bodyPr/>
        <a:lstStyle/>
        <a:p>
          <a:endParaRPr lang="en-US"/>
        </a:p>
      </dgm:t>
    </dgm:pt>
    <dgm:pt modelId="{35136D45-B743-43C2-B777-74E41C4A9F1C}">
      <dgm:prSet phldrT="[Text]"/>
      <dgm:spPr/>
      <dgm:t>
        <a:bodyPr/>
        <a:lstStyle/>
        <a:p>
          <a:r>
            <a:rPr lang="en-US" dirty="0"/>
            <a:t>Plan for training residents, new providers on optimal OUD care</a:t>
          </a:r>
        </a:p>
      </dgm:t>
    </dgm:pt>
    <dgm:pt modelId="{C6C8F9A5-2CD2-45D4-A10F-DA969A553418}" type="parTrans" cxnId="{7F04C126-CA45-439D-B633-0D12F087F8A6}">
      <dgm:prSet/>
      <dgm:spPr/>
      <dgm:t>
        <a:bodyPr/>
        <a:lstStyle/>
        <a:p>
          <a:endParaRPr lang="en-US"/>
        </a:p>
      </dgm:t>
    </dgm:pt>
    <dgm:pt modelId="{42618DD5-CDA4-4042-B4CC-DE57B30ED312}" type="sibTrans" cxnId="{7F04C126-CA45-439D-B633-0D12F087F8A6}">
      <dgm:prSet/>
      <dgm:spPr/>
      <dgm:t>
        <a:bodyPr/>
        <a:lstStyle/>
        <a:p>
          <a:endParaRPr lang="en-US"/>
        </a:p>
      </dgm:t>
    </dgm:pt>
    <dgm:pt modelId="{82FDF032-DD56-4A40-8EFB-8F8CD41FF694}">
      <dgm:prSet phldrT="[Text]"/>
      <dgm:spPr/>
      <dgm:t>
        <a:bodyPr/>
        <a:lstStyle/>
        <a:p>
          <a:r>
            <a:rPr lang="en-US" dirty="0"/>
            <a:t>Plan for training new nursing hires on optimal OUD care</a:t>
          </a:r>
        </a:p>
      </dgm:t>
    </dgm:pt>
    <dgm:pt modelId="{B199FEC3-96B9-4E22-BACE-804770CE158A}" type="parTrans" cxnId="{D4CAAC70-A8EF-417D-B528-CEC105D3021F}">
      <dgm:prSet/>
      <dgm:spPr/>
      <dgm:t>
        <a:bodyPr/>
        <a:lstStyle/>
        <a:p>
          <a:endParaRPr lang="en-US"/>
        </a:p>
      </dgm:t>
    </dgm:pt>
    <dgm:pt modelId="{A0DCCB38-67F8-40E5-9239-302DC048E7D2}" type="sibTrans" cxnId="{D4CAAC70-A8EF-417D-B528-CEC105D3021F}">
      <dgm:prSet/>
      <dgm:spPr/>
      <dgm:t>
        <a:bodyPr/>
        <a:lstStyle/>
        <a:p>
          <a:endParaRPr lang="en-US"/>
        </a:p>
      </dgm:t>
    </dgm:pt>
    <dgm:pt modelId="{72930ABF-6B89-4217-A683-209C5BB8F7EA}">
      <dgm:prSet phldrT="[Text]"/>
      <dgm:spPr/>
      <dgm:t>
        <a:bodyPr/>
        <a:lstStyle/>
        <a:p>
          <a:r>
            <a:rPr lang="en-US" dirty="0"/>
            <a:t>Maintain Systems Changes</a:t>
          </a:r>
        </a:p>
      </dgm:t>
    </dgm:pt>
    <dgm:pt modelId="{55060D77-9FCB-4EF4-A4B9-356B35062715}" type="parTrans" cxnId="{2A844348-DE78-474D-9AD4-F67F46A1920F}">
      <dgm:prSet/>
      <dgm:spPr/>
      <dgm:t>
        <a:bodyPr/>
        <a:lstStyle/>
        <a:p>
          <a:endParaRPr lang="en-US"/>
        </a:p>
      </dgm:t>
    </dgm:pt>
    <dgm:pt modelId="{67976DE6-EF3B-4522-A11C-FB8EF9FD48A1}" type="sibTrans" cxnId="{2A844348-DE78-474D-9AD4-F67F46A1920F}">
      <dgm:prSet/>
      <dgm:spPr/>
      <dgm:t>
        <a:bodyPr/>
        <a:lstStyle/>
        <a:p>
          <a:endParaRPr lang="en-US"/>
        </a:p>
      </dgm:t>
    </dgm:pt>
    <dgm:pt modelId="{2672F9BF-6413-4D26-864D-F07F17455480}">
      <dgm:prSet phldrT="[Text]"/>
      <dgm:spPr/>
      <dgm:t>
        <a:bodyPr/>
        <a:lstStyle/>
        <a:p>
          <a:r>
            <a:rPr lang="en-US" dirty="0"/>
            <a:t>Identify who will be responsible for maintaining MNO-OB Folders</a:t>
          </a:r>
        </a:p>
      </dgm:t>
    </dgm:pt>
    <dgm:pt modelId="{E3D3787B-B619-49DD-821F-4995819CD53C}" type="parTrans" cxnId="{89E37D1B-FA0B-4678-990B-DD85182DD145}">
      <dgm:prSet/>
      <dgm:spPr/>
      <dgm:t>
        <a:bodyPr/>
        <a:lstStyle/>
        <a:p>
          <a:endParaRPr lang="en-US"/>
        </a:p>
      </dgm:t>
    </dgm:pt>
    <dgm:pt modelId="{7D72B4CC-3558-4859-9815-71793550569F}" type="sibTrans" cxnId="{89E37D1B-FA0B-4678-990B-DD85182DD145}">
      <dgm:prSet/>
      <dgm:spPr/>
      <dgm:t>
        <a:bodyPr/>
        <a:lstStyle/>
        <a:p>
          <a:endParaRPr lang="en-US"/>
        </a:p>
      </dgm:t>
    </dgm:pt>
    <dgm:pt modelId="{1DC51932-CAC2-41A2-8B19-A31E8A306F12}">
      <dgm:prSet phldrT="[Text]"/>
      <dgm:spPr/>
      <dgm:t>
        <a:bodyPr/>
        <a:lstStyle/>
        <a:p>
          <a:r>
            <a:rPr lang="en-US"/>
            <a:t>New Hire &amp; Ongoing Education</a:t>
          </a:r>
          <a:endParaRPr lang="en-US" dirty="0"/>
        </a:p>
      </dgm:t>
    </dgm:pt>
    <dgm:pt modelId="{D735D242-BAB1-4083-B609-3B052988A327}" type="sibTrans" cxnId="{DD66E18B-3E06-4841-A0F0-C64B8DBE53D3}">
      <dgm:prSet/>
      <dgm:spPr/>
      <dgm:t>
        <a:bodyPr/>
        <a:lstStyle/>
        <a:p>
          <a:endParaRPr lang="en-US"/>
        </a:p>
      </dgm:t>
    </dgm:pt>
    <dgm:pt modelId="{AE28B8FE-D206-40BE-965C-246FD88786CD}" type="parTrans" cxnId="{DD66E18B-3E06-4841-A0F0-C64B8DBE53D3}">
      <dgm:prSet/>
      <dgm:spPr/>
      <dgm:t>
        <a:bodyPr/>
        <a:lstStyle/>
        <a:p>
          <a:endParaRPr lang="en-US"/>
        </a:p>
      </dgm:t>
    </dgm:pt>
    <dgm:pt modelId="{32F4CCDF-D6C7-48C7-BC39-C0C1D91A53E6}">
      <dgm:prSet phldrT="[Text]"/>
      <dgm:spPr/>
      <dgm:t>
        <a:bodyPr/>
        <a:lstStyle/>
        <a:p>
          <a:r>
            <a:rPr lang="en-US" dirty="0"/>
            <a:t>QI team to continue with MNO Missed Opportunity Review forms  and provide feedback</a:t>
          </a:r>
        </a:p>
      </dgm:t>
    </dgm:pt>
    <dgm:pt modelId="{854EB710-7E08-4323-B099-CF8117FC89FF}" type="parTrans" cxnId="{26095264-E67C-49C4-BDB6-BA9C09B6F484}">
      <dgm:prSet/>
      <dgm:spPr/>
      <dgm:t>
        <a:bodyPr/>
        <a:lstStyle/>
        <a:p>
          <a:endParaRPr lang="en-US"/>
        </a:p>
      </dgm:t>
    </dgm:pt>
    <dgm:pt modelId="{DA0413CA-980F-4DA6-87EB-5D4872897CB8}" type="sibTrans" cxnId="{26095264-E67C-49C4-BDB6-BA9C09B6F484}">
      <dgm:prSet/>
      <dgm:spPr/>
      <dgm:t>
        <a:bodyPr/>
        <a:lstStyle/>
        <a:p>
          <a:endParaRPr lang="en-US"/>
        </a:p>
      </dgm:t>
    </dgm:pt>
    <dgm:pt modelId="{D81D5CF7-D810-4211-872F-3DEA2ED29B22}">
      <dgm:prSet phldrT="[Text]"/>
      <dgm:spPr/>
      <dgm:t>
        <a:bodyPr/>
        <a:lstStyle/>
        <a:p>
          <a:r>
            <a:rPr lang="en-US" dirty="0"/>
            <a:t>Monitor prenatal screening and on LD</a:t>
          </a:r>
        </a:p>
      </dgm:t>
    </dgm:pt>
    <dgm:pt modelId="{D8345074-14C9-4437-94B2-8643EA7CFC8E}" type="parTrans" cxnId="{6FD902D2-3721-4BA0-8D18-143954646A71}">
      <dgm:prSet/>
      <dgm:spPr/>
      <dgm:t>
        <a:bodyPr/>
        <a:lstStyle/>
        <a:p>
          <a:endParaRPr lang="en-US"/>
        </a:p>
      </dgm:t>
    </dgm:pt>
    <dgm:pt modelId="{2D008AAB-C9DF-4677-A576-591EECECC5A7}" type="sibTrans" cxnId="{6FD902D2-3721-4BA0-8D18-143954646A71}">
      <dgm:prSet/>
      <dgm:spPr/>
      <dgm:t>
        <a:bodyPr/>
        <a:lstStyle/>
        <a:p>
          <a:endParaRPr lang="en-US"/>
        </a:p>
      </dgm:t>
    </dgm:pt>
    <dgm:pt modelId="{9B306405-3890-F24D-AE48-3190A367571B}">
      <dgm:prSet/>
      <dgm:spPr/>
      <dgm:t>
        <a:bodyPr/>
        <a:lstStyle/>
        <a:p>
          <a:r>
            <a:rPr lang="en-US" dirty="0"/>
            <a:t>QI team will create a plan to monitor compliance and engagement with OUD L&amp;D huddles </a:t>
          </a:r>
        </a:p>
      </dgm:t>
    </dgm:pt>
    <dgm:pt modelId="{B971D9A8-DE41-A14C-969A-EBE71872DFB0}" type="parTrans" cxnId="{1A302989-16DE-0A48-B317-B6EDC207B873}">
      <dgm:prSet/>
      <dgm:spPr/>
    </dgm:pt>
    <dgm:pt modelId="{E71D5235-170B-934F-90F7-6CE69B844745}" type="sibTrans" cxnId="{1A302989-16DE-0A48-B317-B6EDC207B873}">
      <dgm:prSet/>
      <dgm:spPr/>
    </dgm:pt>
    <dgm:pt modelId="{44C43B91-41E5-EF4F-97FC-8D694A87C6BB}">
      <dgm:prSet/>
      <dgm:spPr/>
      <dgm:t>
        <a:bodyPr/>
        <a:lstStyle/>
        <a:p>
          <a:r>
            <a:rPr lang="en-US" dirty="0"/>
            <a:t>Plan for ongoing education for inpatient and outpatient clinical staff </a:t>
          </a:r>
        </a:p>
      </dgm:t>
    </dgm:pt>
    <dgm:pt modelId="{5D86D0A0-F281-7048-9269-3AD1B8BEFA00}" type="parTrans" cxnId="{C4EB513E-52E3-1E41-8C01-44EDBC32A04E}">
      <dgm:prSet/>
      <dgm:spPr/>
    </dgm:pt>
    <dgm:pt modelId="{1EDC7674-281A-A841-B04C-72480FF1D3C1}" type="sibTrans" cxnId="{C4EB513E-52E3-1E41-8C01-44EDBC32A04E}">
      <dgm:prSet/>
      <dgm:spPr/>
    </dgm:pt>
    <dgm:pt modelId="{EB123697-E7E5-4998-ACFE-7D6CB530D4AE}" type="pres">
      <dgm:prSet presAssocID="{79A72C32-8906-4A42-BB54-B8D1B1F1A1C1}" presName="theList" presStyleCnt="0">
        <dgm:presLayoutVars>
          <dgm:dir/>
          <dgm:animLvl val="lvl"/>
          <dgm:resizeHandles val="exact"/>
        </dgm:presLayoutVars>
      </dgm:prSet>
      <dgm:spPr/>
      <dgm:t>
        <a:bodyPr/>
        <a:lstStyle/>
        <a:p>
          <a:endParaRPr lang="en-US"/>
        </a:p>
      </dgm:t>
    </dgm:pt>
    <dgm:pt modelId="{1B0C946E-E6F5-4229-B57A-CB75442A08C2}" type="pres">
      <dgm:prSet presAssocID="{D911C9A7-A96A-4F5C-9508-55E85EB8B529}" presName="compNode" presStyleCnt="0"/>
      <dgm:spPr/>
    </dgm:pt>
    <dgm:pt modelId="{78D203CD-3F59-454B-83CC-B206048C653F}" type="pres">
      <dgm:prSet presAssocID="{D911C9A7-A96A-4F5C-9508-55E85EB8B529}" presName="aNode" presStyleLbl="bgShp" presStyleIdx="0" presStyleCnt="3"/>
      <dgm:spPr/>
      <dgm:t>
        <a:bodyPr/>
        <a:lstStyle/>
        <a:p>
          <a:endParaRPr lang="en-US"/>
        </a:p>
      </dgm:t>
    </dgm:pt>
    <dgm:pt modelId="{E0E1C3F7-6EA2-4CE1-B9FE-F29E2163178E}" type="pres">
      <dgm:prSet presAssocID="{D911C9A7-A96A-4F5C-9508-55E85EB8B529}" presName="textNode" presStyleLbl="bgShp" presStyleIdx="0" presStyleCnt="3"/>
      <dgm:spPr/>
      <dgm:t>
        <a:bodyPr/>
        <a:lstStyle/>
        <a:p>
          <a:endParaRPr lang="en-US"/>
        </a:p>
      </dgm:t>
    </dgm:pt>
    <dgm:pt modelId="{03A13707-DBF9-4115-AF69-BF7A37EB5FB1}" type="pres">
      <dgm:prSet presAssocID="{D911C9A7-A96A-4F5C-9508-55E85EB8B529}" presName="compChildNode" presStyleCnt="0"/>
      <dgm:spPr/>
    </dgm:pt>
    <dgm:pt modelId="{95506345-B940-4A73-9042-E199BFBAE6F3}" type="pres">
      <dgm:prSet presAssocID="{D911C9A7-A96A-4F5C-9508-55E85EB8B529}" presName="theInnerList" presStyleCnt="0"/>
      <dgm:spPr/>
    </dgm:pt>
    <dgm:pt modelId="{6EE06BA7-CB19-4484-994C-CFF292C1CC50}" type="pres">
      <dgm:prSet presAssocID="{D81D5CF7-D810-4211-872F-3DEA2ED29B22}" presName="childNode" presStyleLbl="node1" presStyleIdx="0" presStyleCnt="9">
        <dgm:presLayoutVars>
          <dgm:bulletEnabled val="1"/>
        </dgm:presLayoutVars>
      </dgm:prSet>
      <dgm:spPr/>
      <dgm:t>
        <a:bodyPr/>
        <a:lstStyle/>
        <a:p>
          <a:endParaRPr lang="en-US"/>
        </a:p>
      </dgm:t>
    </dgm:pt>
    <dgm:pt modelId="{BE69B4A4-C818-4F04-9B77-9B02CC1DB1DC}" type="pres">
      <dgm:prSet presAssocID="{D81D5CF7-D810-4211-872F-3DEA2ED29B22}" presName="aSpace2" presStyleCnt="0"/>
      <dgm:spPr/>
    </dgm:pt>
    <dgm:pt modelId="{17AE9DC0-73FF-4A8F-BB20-D168D39A51F2}" type="pres">
      <dgm:prSet presAssocID="{EDDA89B0-1E03-4B12-841C-BB792258AD0F}" presName="childNode" presStyleLbl="node1" presStyleIdx="1" presStyleCnt="9">
        <dgm:presLayoutVars>
          <dgm:bulletEnabled val="1"/>
        </dgm:presLayoutVars>
      </dgm:prSet>
      <dgm:spPr/>
      <dgm:t>
        <a:bodyPr/>
        <a:lstStyle/>
        <a:p>
          <a:endParaRPr lang="en-US"/>
        </a:p>
      </dgm:t>
    </dgm:pt>
    <dgm:pt modelId="{C033B603-C61B-4DB1-A4B5-3E5A501D9EE4}" type="pres">
      <dgm:prSet presAssocID="{EDDA89B0-1E03-4B12-841C-BB792258AD0F}" presName="aSpace2" presStyleCnt="0"/>
      <dgm:spPr/>
    </dgm:pt>
    <dgm:pt modelId="{2FECF056-DE56-4C6E-A25B-7EDEE6DF7C3C}" type="pres">
      <dgm:prSet presAssocID="{C978294F-64F9-4C01-B6D0-AB0E78464668}" presName="childNode" presStyleLbl="node1" presStyleIdx="2" presStyleCnt="9">
        <dgm:presLayoutVars>
          <dgm:bulletEnabled val="1"/>
        </dgm:presLayoutVars>
      </dgm:prSet>
      <dgm:spPr/>
      <dgm:t>
        <a:bodyPr/>
        <a:lstStyle/>
        <a:p>
          <a:endParaRPr lang="en-US"/>
        </a:p>
      </dgm:t>
    </dgm:pt>
    <dgm:pt modelId="{62479255-91FE-4C2E-A129-E82544097408}" type="pres">
      <dgm:prSet presAssocID="{D911C9A7-A96A-4F5C-9508-55E85EB8B529}" presName="aSpace" presStyleCnt="0"/>
      <dgm:spPr/>
    </dgm:pt>
    <dgm:pt modelId="{1E7181BF-26E8-4255-BA58-FBDF93116D7B}" type="pres">
      <dgm:prSet presAssocID="{1DC51932-CAC2-41A2-8B19-A31E8A306F12}" presName="compNode" presStyleCnt="0"/>
      <dgm:spPr/>
    </dgm:pt>
    <dgm:pt modelId="{3A796B34-FCA9-4F3E-AC83-3662799C3E4B}" type="pres">
      <dgm:prSet presAssocID="{1DC51932-CAC2-41A2-8B19-A31E8A306F12}" presName="aNode" presStyleLbl="bgShp" presStyleIdx="1" presStyleCnt="3"/>
      <dgm:spPr/>
      <dgm:t>
        <a:bodyPr/>
        <a:lstStyle/>
        <a:p>
          <a:endParaRPr lang="en-US"/>
        </a:p>
      </dgm:t>
    </dgm:pt>
    <dgm:pt modelId="{2A26E59E-5F1D-42A7-99FB-4E0A8CA32417}" type="pres">
      <dgm:prSet presAssocID="{1DC51932-CAC2-41A2-8B19-A31E8A306F12}" presName="textNode" presStyleLbl="bgShp" presStyleIdx="1" presStyleCnt="3"/>
      <dgm:spPr/>
      <dgm:t>
        <a:bodyPr/>
        <a:lstStyle/>
        <a:p>
          <a:endParaRPr lang="en-US"/>
        </a:p>
      </dgm:t>
    </dgm:pt>
    <dgm:pt modelId="{DAA6DB8B-D3D3-423A-A3D8-C2185055BC4C}" type="pres">
      <dgm:prSet presAssocID="{1DC51932-CAC2-41A2-8B19-A31E8A306F12}" presName="compChildNode" presStyleCnt="0"/>
      <dgm:spPr/>
    </dgm:pt>
    <dgm:pt modelId="{5FA0E52E-FA4A-41A9-A7DD-7B3832678EA1}" type="pres">
      <dgm:prSet presAssocID="{1DC51932-CAC2-41A2-8B19-A31E8A306F12}" presName="theInnerList" presStyleCnt="0"/>
      <dgm:spPr/>
    </dgm:pt>
    <dgm:pt modelId="{94C3E692-EE02-4DEA-B402-98D7FF1DB017}" type="pres">
      <dgm:prSet presAssocID="{35136D45-B743-43C2-B777-74E41C4A9F1C}" presName="childNode" presStyleLbl="node1" presStyleIdx="3" presStyleCnt="9">
        <dgm:presLayoutVars>
          <dgm:bulletEnabled val="1"/>
        </dgm:presLayoutVars>
      </dgm:prSet>
      <dgm:spPr/>
      <dgm:t>
        <a:bodyPr/>
        <a:lstStyle/>
        <a:p>
          <a:endParaRPr lang="en-US"/>
        </a:p>
      </dgm:t>
    </dgm:pt>
    <dgm:pt modelId="{7FCE3DEE-8183-4FC4-838C-DB473332DA9C}" type="pres">
      <dgm:prSet presAssocID="{35136D45-B743-43C2-B777-74E41C4A9F1C}" presName="aSpace2" presStyleCnt="0"/>
      <dgm:spPr/>
    </dgm:pt>
    <dgm:pt modelId="{E47B27BB-A98C-4F86-8F15-FE0EF02DF735}" type="pres">
      <dgm:prSet presAssocID="{82FDF032-DD56-4A40-8EFB-8F8CD41FF694}" presName="childNode" presStyleLbl="node1" presStyleIdx="4" presStyleCnt="9">
        <dgm:presLayoutVars>
          <dgm:bulletEnabled val="1"/>
        </dgm:presLayoutVars>
      </dgm:prSet>
      <dgm:spPr/>
      <dgm:t>
        <a:bodyPr/>
        <a:lstStyle/>
        <a:p>
          <a:endParaRPr lang="en-US"/>
        </a:p>
      </dgm:t>
    </dgm:pt>
    <dgm:pt modelId="{D93811B7-213A-CA47-8640-BFCA69DB30C8}" type="pres">
      <dgm:prSet presAssocID="{82FDF032-DD56-4A40-8EFB-8F8CD41FF694}" presName="aSpace2" presStyleCnt="0"/>
      <dgm:spPr/>
    </dgm:pt>
    <dgm:pt modelId="{81653815-E7A4-8F48-9C09-F4458A28FFA1}" type="pres">
      <dgm:prSet presAssocID="{44C43B91-41E5-EF4F-97FC-8D694A87C6BB}" presName="childNode" presStyleLbl="node1" presStyleIdx="5" presStyleCnt="9">
        <dgm:presLayoutVars>
          <dgm:bulletEnabled val="1"/>
        </dgm:presLayoutVars>
      </dgm:prSet>
      <dgm:spPr/>
      <dgm:t>
        <a:bodyPr/>
        <a:lstStyle/>
        <a:p>
          <a:endParaRPr lang="en-US"/>
        </a:p>
      </dgm:t>
    </dgm:pt>
    <dgm:pt modelId="{C67354DF-64C8-444B-87D6-FE83F194988C}" type="pres">
      <dgm:prSet presAssocID="{1DC51932-CAC2-41A2-8B19-A31E8A306F12}" presName="aSpace" presStyleCnt="0"/>
      <dgm:spPr/>
    </dgm:pt>
    <dgm:pt modelId="{158A7443-F448-4EDC-AFD2-6988C1CE7D43}" type="pres">
      <dgm:prSet presAssocID="{72930ABF-6B89-4217-A683-209C5BB8F7EA}" presName="compNode" presStyleCnt="0"/>
      <dgm:spPr/>
    </dgm:pt>
    <dgm:pt modelId="{795084F7-A9FE-4194-BCBD-D60765DF42E6}" type="pres">
      <dgm:prSet presAssocID="{72930ABF-6B89-4217-A683-209C5BB8F7EA}" presName="aNode" presStyleLbl="bgShp" presStyleIdx="2" presStyleCnt="3"/>
      <dgm:spPr/>
      <dgm:t>
        <a:bodyPr/>
        <a:lstStyle/>
        <a:p>
          <a:endParaRPr lang="en-US"/>
        </a:p>
      </dgm:t>
    </dgm:pt>
    <dgm:pt modelId="{12AF59E3-E626-40ED-8C42-5CFBFE280394}" type="pres">
      <dgm:prSet presAssocID="{72930ABF-6B89-4217-A683-209C5BB8F7EA}" presName="textNode" presStyleLbl="bgShp" presStyleIdx="2" presStyleCnt="3"/>
      <dgm:spPr/>
      <dgm:t>
        <a:bodyPr/>
        <a:lstStyle/>
        <a:p>
          <a:endParaRPr lang="en-US"/>
        </a:p>
      </dgm:t>
    </dgm:pt>
    <dgm:pt modelId="{3696ABE5-C4EB-4E17-AA3C-96F5F176C6D1}" type="pres">
      <dgm:prSet presAssocID="{72930ABF-6B89-4217-A683-209C5BB8F7EA}" presName="compChildNode" presStyleCnt="0"/>
      <dgm:spPr/>
    </dgm:pt>
    <dgm:pt modelId="{EDEE3A57-D771-4C72-A17B-7716B6D101A0}" type="pres">
      <dgm:prSet presAssocID="{72930ABF-6B89-4217-A683-209C5BB8F7EA}" presName="theInnerList" presStyleCnt="0"/>
      <dgm:spPr/>
    </dgm:pt>
    <dgm:pt modelId="{C7E41DB2-C32C-42C6-8929-E8D4405FB356}" type="pres">
      <dgm:prSet presAssocID="{2672F9BF-6413-4D26-864D-F07F17455480}" presName="childNode" presStyleLbl="node1" presStyleIdx="6" presStyleCnt="9" custLinFactNeighborX="1276" custLinFactNeighborY="335">
        <dgm:presLayoutVars>
          <dgm:bulletEnabled val="1"/>
        </dgm:presLayoutVars>
      </dgm:prSet>
      <dgm:spPr/>
      <dgm:t>
        <a:bodyPr/>
        <a:lstStyle/>
        <a:p>
          <a:endParaRPr lang="en-US"/>
        </a:p>
      </dgm:t>
    </dgm:pt>
    <dgm:pt modelId="{6F69C780-5F9F-4338-AA54-A66A39284E9E}" type="pres">
      <dgm:prSet presAssocID="{2672F9BF-6413-4D26-864D-F07F17455480}" presName="aSpace2" presStyleCnt="0"/>
      <dgm:spPr/>
    </dgm:pt>
    <dgm:pt modelId="{07EACC48-E758-46F3-B5C7-588B36D4DB75}" type="pres">
      <dgm:prSet presAssocID="{32F4CCDF-D6C7-48C7-BC39-C0C1D91A53E6}" presName="childNode" presStyleLbl="node1" presStyleIdx="7" presStyleCnt="9">
        <dgm:presLayoutVars>
          <dgm:bulletEnabled val="1"/>
        </dgm:presLayoutVars>
      </dgm:prSet>
      <dgm:spPr/>
      <dgm:t>
        <a:bodyPr/>
        <a:lstStyle/>
        <a:p>
          <a:endParaRPr lang="en-US"/>
        </a:p>
      </dgm:t>
    </dgm:pt>
    <dgm:pt modelId="{F27F2174-4F43-C74E-B806-343D724D233E}" type="pres">
      <dgm:prSet presAssocID="{32F4CCDF-D6C7-48C7-BC39-C0C1D91A53E6}" presName="aSpace2" presStyleCnt="0"/>
      <dgm:spPr/>
    </dgm:pt>
    <dgm:pt modelId="{AFD43B9D-79EA-AC4D-901F-9CD661388F4C}" type="pres">
      <dgm:prSet presAssocID="{9B306405-3890-F24D-AE48-3190A367571B}" presName="childNode" presStyleLbl="node1" presStyleIdx="8" presStyleCnt="9">
        <dgm:presLayoutVars>
          <dgm:bulletEnabled val="1"/>
        </dgm:presLayoutVars>
      </dgm:prSet>
      <dgm:spPr/>
      <dgm:t>
        <a:bodyPr/>
        <a:lstStyle/>
        <a:p>
          <a:endParaRPr lang="en-US"/>
        </a:p>
      </dgm:t>
    </dgm:pt>
  </dgm:ptLst>
  <dgm:cxnLst>
    <dgm:cxn modelId="{48DD042D-EF3D-44B4-AAF6-52A5DFFE7B56}" type="presOf" srcId="{D911C9A7-A96A-4F5C-9508-55E85EB8B529}" destId="{E0E1C3F7-6EA2-4CE1-B9FE-F29E2163178E}" srcOrd="1" destOrd="0" presId="urn:microsoft.com/office/officeart/2005/8/layout/lProcess2"/>
    <dgm:cxn modelId="{DD66E18B-3E06-4841-A0F0-C64B8DBE53D3}" srcId="{79A72C32-8906-4A42-BB54-B8D1B1F1A1C1}" destId="{1DC51932-CAC2-41A2-8B19-A31E8A306F12}" srcOrd="1" destOrd="0" parTransId="{AE28B8FE-D206-40BE-965C-246FD88786CD}" sibTransId="{D735D242-BAB1-4083-B609-3B052988A327}"/>
    <dgm:cxn modelId="{71760878-88DD-7F48-9726-D3B8E8DA3BD3}" type="presOf" srcId="{44C43B91-41E5-EF4F-97FC-8D694A87C6BB}" destId="{81653815-E7A4-8F48-9C09-F4458A28FFA1}" srcOrd="0" destOrd="0" presId="urn:microsoft.com/office/officeart/2005/8/layout/lProcess2"/>
    <dgm:cxn modelId="{26095264-E67C-49C4-BDB6-BA9C09B6F484}" srcId="{72930ABF-6B89-4217-A683-209C5BB8F7EA}" destId="{32F4CCDF-D6C7-48C7-BC39-C0C1D91A53E6}" srcOrd="1" destOrd="0" parTransId="{854EB710-7E08-4323-B099-CF8117FC89FF}" sibTransId="{DA0413CA-980F-4DA6-87EB-5D4872897CB8}"/>
    <dgm:cxn modelId="{C4EB513E-52E3-1E41-8C01-44EDBC32A04E}" srcId="{1DC51932-CAC2-41A2-8B19-A31E8A306F12}" destId="{44C43B91-41E5-EF4F-97FC-8D694A87C6BB}" srcOrd="2" destOrd="0" parTransId="{5D86D0A0-F281-7048-9269-3AD1B8BEFA00}" sibTransId="{1EDC7674-281A-A841-B04C-72480FF1D3C1}"/>
    <dgm:cxn modelId="{68F73681-6C08-405E-AD02-74C268DDC2C5}" srcId="{D911C9A7-A96A-4F5C-9508-55E85EB8B529}" destId="{C978294F-64F9-4C01-B6D0-AB0E78464668}" srcOrd="2" destOrd="0" parTransId="{17877F82-58E6-4D18-93F7-15D8CF272C3F}" sibTransId="{8389098C-5A13-4713-8EB0-9901DF217106}"/>
    <dgm:cxn modelId="{0CB12E18-F0C8-4472-9F9C-7D3CFF3BC354}" type="presOf" srcId="{D911C9A7-A96A-4F5C-9508-55E85EB8B529}" destId="{78D203CD-3F59-454B-83CC-B206048C653F}" srcOrd="0" destOrd="0" presId="urn:microsoft.com/office/officeart/2005/8/layout/lProcess2"/>
    <dgm:cxn modelId="{7F04C126-CA45-439D-B633-0D12F087F8A6}" srcId="{1DC51932-CAC2-41A2-8B19-A31E8A306F12}" destId="{35136D45-B743-43C2-B777-74E41C4A9F1C}" srcOrd="0" destOrd="0" parTransId="{C6C8F9A5-2CD2-45D4-A10F-DA969A553418}" sibTransId="{42618DD5-CDA4-4042-B4CC-DE57B30ED312}"/>
    <dgm:cxn modelId="{76A4BE39-7F9B-4E7F-8350-56BC403DFBD8}" type="presOf" srcId="{32F4CCDF-D6C7-48C7-BC39-C0C1D91A53E6}" destId="{07EACC48-E758-46F3-B5C7-588B36D4DB75}" srcOrd="0" destOrd="0" presId="urn:microsoft.com/office/officeart/2005/8/layout/lProcess2"/>
    <dgm:cxn modelId="{CD64E329-1F09-473D-A7BA-80A31FD04604}" srcId="{79A72C32-8906-4A42-BB54-B8D1B1F1A1C1}" destId="{D911C9A7-A96A-4F5C-9508-55E85EB8B529}" srcOrd="0" destOrd="0" parTransId="{317FFBD0-8179-4216-846B-FA962C4FFD0E}" sibTransId="{88BE0526-7B71-4E1C-8C2A-797AF1FC27F9}"/>
    <dgm:cxn modelId="{1A302989-16DE-0A48-B317-B6EDC207B873}" srcId="{72930ABF-6B89-4217-A683-209C5BB8F7EA}" destId="{9B306405-3890-F24D-AE48-3190A367571B}" srcOrd="2" destOrd="0" parTransId="{B971D9A8-DE41-A14C-969A-EBE71872DFB0}" sibTransId="{E71D5235-170B-934F-90F7-6CE69B844745}"/>
    <dgm:cxn modelId="{2A844348-DE78-474D-9AD4-F67F46A1920F}" srcId="{79A72C32-8906-4A42-BB54-B8D1B1F1A1C1}" destId="{72930ABF-6B89-4217-A683-209C5BB8F7EA}" srcOrd="2" destOrd="0" parTransId="{55060D77-9FCB-4EF4-A4B9-356B35062715}" sibTransId="{67976DE6-EF3B-4522-A11C-FB8EF9FD48A1}"/>
    <dgm:cxn modelId="{E04F20F9-0767-44FE-906C-1F5E074DDC02}" type="presOf" srcId="{82FDF032-DD56-4A40-8EFB-8F8CD41FF694}" destId="{E47B27BB-A98C-4F86-8F15-FE0EF02DF735}" srcOrd="0" destOrd="0" presId="urn:microsoft.com/office/officeart/2005/8/layout/lProcess2"/>
    <dgm:cxn modelId="{0845CA8C-A05F-4D9B-BACB-0506489C65C2}" type="presOf" srcId="{72930ABF-6B89-4217-A683-209C5BB8F7EA}" destId="{795084F7-A9FE-4194-BCBD-D60765DF42E6}" srcOrd="0" destOrd="0" presId="urn:microsoft.com/office/officeart/2005/8/layout/lProcess2"/>
    <dgm:cxn modelId="{0BDB48EE-E9DB-4214-97C6-D6AD835A960F}" type="presOf" srcId="{72930ABF-6B89-4217-A683-209C5BB8F7EA}" destId="{12AF59E3-E626-40ED-8C42-5CFBFE280394}" srcOrd="1" destOrd="0" presId="urn:microsoft.com/office/officeart/2005/8/layout/lProcess2"/>
    <dgm:cxn modelId="{FD9F4F10-E588-42B6-8D87-DFB30FB49F65}" type="presOf" srcId="{35136D45-B743-43C2-B777-74E41C4A9F1C}" destId="{94C3E692-EE02-4DEA-B402-98D7FF1DB017}" srcOrd="0" destOrd="0" presId="urn:microsoft.com/office/officeart/2005/8/layout/lProcess2"/>
    <dgm:cxn modelId="{E04848EB-1879-4E36-B772-D7CCAC0B3574}" type="presOf" srcId="{1DC51932-CAC2-41A2-8B19-A31E8A306F12}" destId="{3A796B34-FCA9-4F3E-AC83-3662799C3E4B}" srcOrd="0" destOrd="0" presId="urn:microsoft.com/office/officeart/2005/8/layout/lProcess2"/>
    <dgm:cxn modelId="{0D3B17A6-3C8B-4E55-AB7C-81EAE1751F03}" type="presOf" srcId="{C978294F-64F9-4C01-B6D0-AB0E78464668}" destId="{2FECF056-DE56-4C6E-A25B-7EDEE6DF7C3C}" srcOrd="0" destOrd="0" presId="urn:microsoft.com/office/officeart/2005/8/layout/lProcess2"/>
    <dgm:cxn modelId="{F6978B3D-3845-4851-80A5-47AD96380A5A}" type="presOf" srcId="{2672F9BF-6413-4D26-864D-F07F17455480}" destId="{C7E41DB2-C32C-42C6-8929-E8D4405FB356}" srcOrd="0" destOrd="0" presId="urn:microsoft.com/office/officeart/2005/8/layout/lProcess2"/>
    <dgm:cxn modelId="{92840D2C-6DB0-4BA3-9EB0-19CA858DF3AA}" srcId="{D911C9A7-A96A-4F5C-9508-55E85EB8B529}" destId="{EDDA89B0-1E03-4B12-841C-BB792258AD0F}" srcOrd="1" destOrd="0" parTransId="{EE76377F-0F61-4604-AEFB-90BFCD7385AB}" sibTransId="{3E0A9D8E-AD69-4448-A49A-2A3AD3DCB7FF}"/>
    <dgm:cxn modelId="{E2424C69-3D72-4237-BECD-1428C214B423}" type="presOf" srcId="{EDDA89B0-1E03-4B12-841C-BB792258AD0F}" destId="{17AE9DC0-73FF-4A8F-BB20-D168D39A51F2}" srcOrd="0" destOrd="0" presId="urn:microsoft.com/office/officeart/2005/8/layout/lProcess2"/>
    <dgm:cxn modelId="{9B99CA31-30FD-4DD3-926A-2721BC8AAE30}" type="presOf" srcId="{1DC51932-CAC2-41A2-8B19-A31E8A306F12}" destId="{2A26E59E-5F1D-42A7-99FB-4E0A8CA32417}" srcOrd="1" destOrd="0" presId="urn:microsoft.com/office/officeart/2005/8/layout/lProcess2"/>
    <dgm:cxn modelId="{6FD902D2-3721-4BA0-8D18-143954646A71}" srcId="{D911C9A7-A96A-4F5C-9508-55E85EB8B529}" destId="{D81D5CF7-D810-4211-872F-3DEA2ED29B22}" srcOrd="0" destOrd="0" parTransId="{D8345074-14C9-4437-94B2-8643EA7CFC8E}" sibTransId="{2D008AAB-C9DF-4677-A576-591EECECC5A7}"/>
    <dgm:cxn modelId="{74B0C5F6-D7FD-49BE-97D4-9E2A9A7BE544}" type="presOf" srcId="{79A72C32-8906-4A42-BB54-B8D1B1F1A1C1}" destId="{EB123697-E7E5-4998-ACFE-7D6CB530D4AE}" srcOrd="0" destOrd="0" presId="urn:microsoft.com/office/officeart/2005/8/layout/lProcess2"/>
    <dgm:cxn modelId="{D4CAAC70-A8EF-417D-B528-CEC105D3021F}" srcId="{1DC51932-CAC2-41A2-8B19-A31E8A306F12}" destId="{82FDF032-DD56-4A40-8EFB-8F8CD41FF694}" srcOrd="1" destOrd="0" parTransId="{B199FEC3-96B9-4E22-BACE-804770CE158A}" sibTransId="{A0DCCB38-67F8-40E5-9239-302DC048E7D2}"/>
    <dgm:cxn modelId="{320BD882-D576-4FE9-A47A-589A0A2698D5}" type="presOf" srcId="{D81D5CF7-D810-4211-872F-3DEA2ED29B22}" destId="{6EE06BA7-CB19-4484-994C-CFF292C1CC50}" srcOrd="0" destOrd="0" presId="urn:microsoft.com/office/officeart/2005/8/layout/lProcess2"/>
    <dgm:cxn modelId="{89E37D1B-FA0B-4678-990B-DD85182DD145}" srcId="{72930ABF-6B89-4217-A683-209C5BB8F7EA}" destId="{2672F9BF-6413-4D26-864D-F07F17455480}" srcOrd="0" destOrd="0" parTransId="{E3D3787B-B619-49DD-821F-4995819CD53C}" sibTransId="{7D72B4CC-3558-4859-9815-71793550569F}"/>
    <dgm:cxn modelId="{DCC632B2-2C5D-4643-804C-B4D460432B8E}" type="presOf" srcId="{9B306405-3890-F24D-AE48-3190A367571B}" destId="{AFD43B9D-79EA-AC4D-901F-9CD661388F4C}" srcOrd="0" destOrd="0" presId="urn:microsoft.com/office/officeart/2005/8/layout/lProcess2"/>
    <dgm:cxn modelId="{CD532F6D-8655-4CDD-8B83-705FC13C8438}" type="presParOf" srcId="{EB123697-E7E5-4998-ACFE-7D6CB530D4AE}" destId="{1B0C946E-E6F5-4229-B57A-CB75442A08C2}" srcOrd="0" destOrd="0" presId="urn:microsoft.com/office/officeart/2005/8/layout/lProcess2"/>
    <dgm:cxn modelId="{87C364D5-0DAB-4F3E-8949-95CCFB9576A6}" type="presParOf" srcId="{1B0C946E-E6F5-4229-B57A-CB75442A08C2}" destId="{78D203CD-3F59-454B-83CC-B206048C653F}" srcOrd="0" destOrd="0" presId="urn:microsoft.com/office/officeart/2005/8/layout/lProcess2"/>
    <dgm:cxn modelId="{93BF63E2-AC6F-447C-9210-E7E2AD96C8B7}" type="presParOf" srcId="{1B0C946E-E6F5-4229-B57A-CB75442A08C2}" destId="{E0E1C3F7-6EA2-4CE1-B9FE-F29E2163178E}" srcOrd="1" destOrd="0" presId="urn:microsoft.com/office/officeart/2005/8/layout/lProcess2"/>
    <dgm:cxn modelId="{59F4F20C-196F-42F8-9CBA-49B8C7D530E0}" type="presParOf" srcId="{1B0C946E-E6F5-4229-B57A-CB75442A08C2}" destId="{03A13707-DBF9-4115-AF69-BF7A37EB5FB1}" srcOrd="2" destOrd="0" presId="urn:microsoft.com/office/officeart/2005/8/layout/lProcess2"/>
    <dgm:cxn modelId="{6F24D060-49D8-43FB-861A-040F14E24DEC}" type="presParOf" srcId="{03A13707-DBF9-4115-AF69-BF7A37EB5FB1}" destId="{95506345-B940-4A73-9042-E199BFBAE6F3}" srcOrd="0" destOrd="0" presId="urn:microsoft.com/office/officeart/2005/8/layout/lProcess2"/>
    <dgm:cxn modelId="{89B5DDE8-6A2F-4BD8-8ACA-78E7882AA7A9}" type="presParOf" srcId="{95506345-B940-4A73-9042-E199BFBAE6F3}" destId="{6EE06BA7-CB19-4484-994C-CFF292C1CC50}" srcOrd="0" destOrd="0" presId="urn:microsoft.com/office/officeart/2005/8/layout/lProcess2"/>
    <dgm:cxn modelId="{A924BB30-7005-49EC-B985-28946C83CF46}" type="presParOf" srcId="{95506345-B940-4A73-9042-E199BFBAE6F3}" destId="{BE69B4A4-C818-4F04-9B77-9B02CC1DB1DC}" srcOrd="1" destOrd="0" presId="urn:microsoft.com/office/officeart/2005/8/layout/lProcess2"/>
    <dgm:cxn modelId="{FA68BC13-DA08-43DD-84BB-7E0B16CEB381}" type="presParOf" srcId="{95506345-B940-4A73-9042-E199BFBAE6F3}" destId="{17AE9DC0-73FF-4A8F-BB20-D168D39A51F2}" srcOrd="2" destOrd="0" presId="urn:microsoft.com/office/officeart/2005/8/layout/lProcess2"/>
    <dgm:cxn modelId="{A197F99A-45A9-4FCA-96FB-BD1E7E580539}" type="presParOf" srcId="{95506345-B940-4A73-9042-E199BFBAE6F3}" destId="{C033B603-C61B-4DB1-A4B5-3E5A501D9EE4}" srcOrd="3" destOrd="0" presId="urn:microsoft.com/office/officeart/2005/8/layout/lProcess2"/>
    <dgm:cxn modelId="{3D50E16E-4564-4D4F-9EE1-C596CE31A582}" type="presParOf" srcId="{95506345-B940-4A73-9042-E199BFBAE6F3}" destId="{2FECF056-DE56-4C6E-A25B-7EDEE6DF7C3C}" srcOrd="4" destOrd="0" presId="urn:microsoft.com/office/officeart/2005/8/layout/lProcess2"/>
    <dgm:cxn modelId="{AAB4B067-2D20-4087-A9DE-7A929E06F998}" type="presParOf" srcId="{EB123697-E7E5-4998-ACFE-7D6CB530D4AE}" destId="{62479255-91FE-4C2E-A129-E82544097408}" srcOrd="1" destOrd="0" presId="urn:microsoft.com/office/officeart/2005/8/layout/lProcess2"/>
    <dgm:cxn modelId="{67CF902A-1F50-4F21-A943-78C2E66FAD9D}" type="presParOf" srcId="{EB123697-E7E5-4998-ACFE-7D6CB530D4AE}" destId="{1E7181BF-26E8-4255-BA58-FBDF93116D7B}" srcOrd="2" destOrd="0" presId="urn:microsoft.com/office/officeart/2005/8/layout/lProcess2"/>
    <dgm:cxn modelId="{FE533906-0530-4B95-8686-4A25CF18B204}" type="presParOf" srcId="{1E7181BF-26E8-4255-BA58-FBDF93116D7B}" destId="{3A796B34-FCA9-4F3E-AC83-3662799C3E4B}" srcOrd="0" destOrd="0" presId="urn:microsoft.com/office/officeart/2005/8/layout/lProcess2"/>
    <dgm:cxn modelId="{257F5FF6-8D3A-43EA-A416-FFAB0E20A124}" type="presParOf" srcId="{1E7181BF-26E8-4255-BA58-FBDF93116D7B}" destId="{2A26E59E-5F1D-42A7-99FB-4E0A8CA32417}" srcOrd="1" destOrd="0" presId="urn:microsoft.com/office/officeart/2005/8/layout/lProcess2"/>
    <dgm:cxn modelId="{4B44316A-E636-41A2-AF5E-D27B8DC39AE8}" type="presParOf" srcId="{1E7181BF-26E8-4255-BA58-FBDF93116D7B}" destId="{DAA6DB8B-D3D3-423A-A3D8-C2185055BC4C}" srcOrd="2" destOrd="0" presId="urn:microsoft.com/office/officeart/2005/8/layout/lProcess2"/>
    <dgm:cxn modelId="{58AE942B-681D-4CD3-85F8-5D3F88EF2487}" type="presParOf" srcId="{DAA6DB8B-D3D3-423A-A3D8-C2185055BC4C}" destId="{5FA0E52E-FA4A-41A9-A7DD-7B3832678EA1}" srcOrd="0" destOrd="0" presId="urn:microsoft.com/office/officeart/2005/8/layout/lProcess2"/>
    <dgm:cxn modelId="{CD2D9896-AD3D-428C-B951-7171E1A25D58}" type="presParOf" srcId="{5FA0E52E-FA4A-41A9-A7DD-7B3832678EA1}" destId="{94C3E692-EE02-4DEA-B402-98D7FF1DB017}" srcOrd="0" destOrd="0" presId="urn:microsoft.com/office/officeart/2005/8/layout/lProcess2"/>
    <dgm:cxn modelId="{5EC82EEF-4CEE-4225-80BB-2B74747ACB20}" type="presParOf" srcId="{5FA0E52E-FA4A-41A9-A7DD-7B3832678EA1}" destId="{7FCE3DEE-8183-4FC4-838C-DB473332DA9C}" srcOrd="1" destOrd="0" presId="urn:microsoft.com/office/officeart/2005/8/layout/lProcess2"/>
    <dgm:cxn modelId="{925B2748-365F-40FF-A8BF-2A07571EEFE9}" type="presParOf" srcId="{5FA0E52E-FA4A-41A9-A7DD-7B3832678EA1}" destId="{E47B27BB-A98C-4F86-8F15-FE0EF02DF735}" srcOrd="2" destOrd="0" presId="urn:microsoft.com/office/officeart/2005/8/layout/lProcess2"/>
    <dgm:cxn modelId="{C315EEC9-B5E4-D24E-847D-2D2C750695DD}" type="presParOf" srcId="{5FA0E52E-FA4A-41A9-A7DD-7B3832678EA1}" destId="{D93811B7-213A-CA47-8640-BFCA69DB30C8}" srcOrd="3" destOrd="0" presId="urn:microsoft.com/office/officeart/2005/8/layout/lProcess2"/>
    <dgm:cxn modelId="{EB7FD618-7861-BD45-A33B-E3F12D352A00}" type="presParOf" srcId="{5FA0E52E-FA4A-41A9-A7DD-7B3832678EA1}" destId="{81653815-E7A4-8F48-9C09-F4458A28FFA1}" srcOrd="4" destOrd="0" presId="urn:microsoft.com/office/officeart/2005/8/layout/lProcess2"/>
    <dgm:cxn modelId="{BC1615B3-C9EA-457B-9ACF-A8D1A65AF8F8}" type="presParOf" srcId="{EB123697-E7E5-4998-ACFE-7D6CB530D4AE}" destId="{C67354DF-64C8-444B-87D6-FE83F194988C}" srcOrd="3" destOrd="0" presId="urn:microsoft.com/office/officeart/2005/8/layout/lProcess2"/>
    <dgm:cxn modelId="{22B135E4-6991-477D-A824-845553A0F804}" type="presParOf" srcId="{EB123697-E7E5-4998-ACFE-7D6CB530D4AE}" destId="{158A7443-F448-4EDC-AFD2-6988C1CE7D43}" srcOrd="4" destOrd="0" presId="urn:microsoft.com/office/officeart/2005/8/layout/lProcess2"/>
    <dgm:cxn modelId="{CC3FFDCB-E7EB-4180-A506-5A0A4DA0D5CB}" type="presParOf" srcId="{158A7443-F448-4EDC-AFD2-6988C1CE7D43}" destId="{795084F7-A9FE-4194-BCBD-D60765DF42E6}" srcOrd="0" destOrd="0" presId="urn:microsoft.com/office/officeart/2005/8/layout/lProcess2"/>
    <dgm:cxn modelId="{301A8AEF-AAA4-4EFA-BF67-7690404B54F6}" type="presParOf" srcId="{158A7443-F448-4EDC-AFD2-6988C1CE7D43}" destId="{12AF59E3-E626-40ED-8C42-5CFBFE280394}" srcOrd="1" destOrd="0" presId="urn:microsoft.com/office/officeart/2005/8/layout/lProcess2"/>
    <dgm:cxn modelId="{67D967C0-26EC-4C0E-8761-EF772707F232}" type="presParOf" srcId="{158A7443-F448-4EDC-AFD2-6988C1CE7D43}" destId="{3696ABE5-C4EB-4E17-AA3C-96F5F176C6D1}" srcOrd="2" destOrd="0" presId="urn:microsoft.com/office/officeart/2005/8/layout/lProcess2"/>
    <dgm:cxn modelId="{C10DE96D-7443-4F6B-BAD3-66219B2DFB99}" type="presParOf" srcId="{3696ABE5-C4EB-4E17-AA3C-96F5F176C6D1}" destId="{EDEE3A57-D771-4C72-A17B-7716B6D101A0}" srcOrd="0" destOrd="0" presId="urn:microsoft.com/office/officeart/2005/8/layout/lProcess2"/>
    <dgm:cxn modelId="{F92A54FB-9270-4B10-88D3-F624D9E23361}" type="presParOf" srcId="{EDEE3A57-D771-4C72-A17B-7716B6D101A0}" destId="{C7E41DB2-C32C-42C6-8929-E8D4405FB356}" srcOrd="0" destOrd="0" presId="urn:microsoft.com/office/officeart/2005/8/layout/lProcess2"/>
    <dgm:cxn modelId="{D230F57E-BE15-488E-8B73-AC0A30B8D828}" type="presParOf" srcId="{EDEE3A57-D771-4C72-A17B-7716B6D101A0}" destId="{6F69C780-5F9F-4338-AA54-A66A39284E9E}" srcOrd="1" destOrd="0" presId="urn:microsoft.com/office/officeart/2005/8/layout/lProcess2"/>
    <dgm:cxn modelId="{3D661942-0874-4B17-9274-F11810B9F15E}" type="presParOf" srcId="{EDEE3A57-D771-4C72-A17B-7716B6D101A0}" destId="{07EACC48-E758-46F3-B5C7-588B36D4DB75}" srcOrd="2" destOrd="0" presId="urn:microsoft.com/office/officeart/2005/8/layout/lProcess2"/>
    <dgm:cxn modelId="{3A6F9B79-8231-854C-9AC9-0A2C1ACD74D6}" type="presParOf" srcId="{EDEE3A57-D771-4C72-A17B-7716B6D101A0}" destId="{F27F2174-4F43-C74E-B806-343D724D233E}" srcOrd="3" destOrd="0" presId="urn:microsoft.com/office/officeart/2005/8/layout/lProcess2"/>
    <dgm:cxn modelId="{EC004229-69C4-5243-836A-9E8F6A1FE5A1}" type="presParOf" srcId="{EDEE3A57-D771-4C72-A17B-7716B6D101A0}" destId="{AFD43B9D-79EA-AC4D-901F-9CD661388F4C}"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4B5922-F352-4595-B3D5-7CE712DB728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D5278542-B2AD-4123-8D52-A58FC651B601}">
      <dgm:prSet phldrT="[Text]"/>
      <dgm:spPr/>
      <dgm:t>
        <a:bodyPr/>
        <a:lstStyle/>
        <a:p>
          <a:r>
            <a:rPr lang="en-US" dirty="0"/>
            <a:t>OUD Systems  </a:t>
          </a:r>
        </a:p>
      </dgm:t>
    </dgm:pt>
    <dgm:pt modelId="{D7678EB8-2387-4EC7-A4E1-6F538F94F754}" type="parTrans" cxnId="{45EA309E-76CD-4EC7-AC41-CE2D910AD2DF}">
      <dgm:prSet/>
      <dgm:spPr/>
      <dgm:t>
        <a:bodyPr/>
        <a:lstStyle/>
        <a:p>
          <a:endParaRPr lang="en-US"/>
        </a:p>
      </dgm:t>
    </dgm:pt>
    <dgm:pt modelId="{44D19909-894C-4E22-AB74-E5D26EEC1287}" type="sibTrans" cxnId="{45EA309E-76CD-4EC7-AC41-CE2D910AD2DF}">
      <dgm:prSet/>
      <dgm:spPr/>
      <dgm:t>
        <a:bodyPr/>
        <a:lstStyle/>
        <a:p>
          <a:endParaRPr lang="en-US"/>
        </a:p>
      </dgm:t>
    </dgm:pt>
    <dgm:pt modelId="{F46A577A-CD23-499A-AAAF-902C81E4F3EE}">
      <dgm:prSet phldrT="[Text]"/>
      <dgm:spPr/>
      <dgm:t>
        <a:bodyPr/>
        <a:lstStyle/>
        <a:p>
          <a:r>
            <a:rPr lang="en-US" dirty="0"/>
            <a:t>Provider Education	</a:t>
          </a:r>
        </a:p>
      </dgm:t>
    </dgm:pt>
    <dgm:pt modelId="{AD81E328-067B-4D5D-A057-2F3E56894DFC}" type="parTrans" cxnId="{B4EB1FBD-3B0A-404C-B617-98868904F882}">
      <dgm:prSet/>
      <dgm:spPr/>
      <dgm:t>
        <a:bodyPr/>
        <a:lstStyle/>
        <a:p>
          <a:endParaRPr lang="en-US"/>
        </a:p>
      </dgm:t>
    </dgm:pt>
    <dgm:pt modelId="{46FBEFBD-C162-4823-B0DF-1AB7F82A1672}" type="sibTrans" cxnId="{B4EB1FBD-3B0A-404C-B617-98868904F882}">
      <dgm:prSet/>
      <dgm:spPr/>
      <dgm:t>
        <a:bodyPr/>
        <a:lstStyle/>
        <a:p>
          <a:endParaRPr lang="en-US"/>
        </a:p>
      </dgm:t>
    </dgm:pt>
    <dgm:pt modelId="{5DF68298-4BC6-4077-9E14-8396497A1F69}">
      <dgm:prSet phldrT="[Text]"/>
      <dgm:spPr/>
      <dgm:t>
        <a:bodyPr/>
        <a:lstStyle/>
        <a:p>
          <a:r>
            <a:rPr lang="en-US" dirty="0"/>
            <a:t>Sustainability Plan</a:t>
          </a:r>
        </a:p>
      </dgm:t>
    </dgm:pt>
    <dgm:pt modelId="{57C94B86-0C4A-4A22-880C-86C6F3FB6614}" type="parTrans" cxnId="{901B2241-301A-4E7F-BA39-3EF1A0A155BD}">
      <dgm:prSet/>
      <dgm:spPr/>
      <dgm:t>
        <a:bodyPr/>
        <a:lstStyle/>
        <a:p>
          <a:endParaRPr lang="en-US"/>
        </a:p>
      </dgm:t>
    </dgm:pt>
    <dgm:pt modelId="{EF4F1A83-FB1E-45E1-96D3-E82D57873D01}" type="sibTrans" cxnId="{901B2241-301A-4E7F-BA39-3EF1A0A155BD}">
      <dgm:prSet/>
      <dgm:spPr/>
      <dgm:t>
        <a:bodyPr/>
        <a:lstStyle/>
        <a:p>
          <a:endParaRPr lang="en-US"/>
        </a:p>
      </dgm:t>
    </dgm:pt>
    <dgm:pt modelId="{1E31E522-6B1A-41DF-A673-93DEFD4A64F2}">
      <dgm:prSet phldrT="[Text]"/>
      <dgm:spPr/>
      <dgm:t>
        <a:bodyPr/>
        <a:lstStyle/>
        <a:p>
          <a:r>
            <a:rPr lang="en-US" dirty="0"/>
            <a:t>Continue to cross the finish line and ensure all systems are in place to provide optimal OUD </a:t>
          </a:r>
          <a:r>
            <a:rPr lang="en-US" dirty="0" smtClean="0"/>
            <a:t>care for every patient</a:t>
          </a:r>
          <a:endParaRPr lang="en-US" dirty="0"/>
        </a:p>
      </dgm:t>
    </dgm:pt>
    <dgm:pt modelId="{1CAC2899-A060-4F5B-A157-F47A69F8B267}" type="parTrans" cxnId="{F18E73AB-B663-4AC4-BB00-FA62C75855BC}">
      <dgm:prSet/>
      <dgm:spPr/>
      <dgm:t>
        <a:bodyPr/>
        <a:lstStyle/>
        <a:p>
          <a:endParaRPr lang="en-US"/>
        </a:p>
      </dgm:t>
    </dgm:pt>
    <dgm:pt modelId="{7F31B4C7-03D2-4E4B-9885-6CBBAED74D87}" type="sibTrans" cxnId="{F18E73AB-B663-4AC4-BB00-FA62C75855BC}">
      <dgm:prSet/>
      <dgm:spPr/>
      <dgm:t>
        <a:bodyPr/>
        <a:lstStyle/>
        <a:p>
          <a:endParaRPr lang="en-US"/>
        </a:p>
      </dgm:t>
    </dgm:pt>
    <dgm:pt modelId="{5596F8E3-D1D7-471E-8C1D-8F4DF6C5675E}">
      <dgm:prSet phldrT="[Text]"/>
      <dgm:spPr/>
      <dgm:t>
        <a:bodyPr/>
        <a:lstStyle/>
        <a:p>
          <a:r>
            <a:rPr lang="en-US" dirty="0"/>
            <a:t>Ensure all clinical team members receive education and know how to activate the OUD </a:t>
          </a:r>
          <a:r>
            <a:rPr lang="en-US" dirty="0" smtClean="0"/>
            <a:t>Systems and provide stigma free care</a:t>
          </a:r>
          <a:endParaRPr lang="en-US" dirty="0"/>
        </a:p>
      </dgm:t>
    </dgm:pt>
    <dgm:pt modelId="{FC5132A2-404C-41FE-AE88-35AD384746CC}" type="parTrans" cxnId="{493CA920-E1B7-48B7-8080-F399856B3779}">
      <dgm:prSet/>
      <dgm:spPr/>
      <dgm:t>
        <a:bodyPr/>
        <a:lstStyle/>
        <a:p>
          <a:endParaRPr lang="en-US"/>
        </a:p>
      </dgm:t>
    </dgm:pt>
    <dgm:pt modelId="{8179283F-621F-4E04-83F2-5E7D113C9FAD}" type="sibTrans" cxnId="{493CA920-E1B7-48B7-8080-F399856B3779}">
      <dgm:prSet/>
      <dgm:spPr/>
      <dgm:t>
        <a:bodyPr/>
        <a:lstStyle/>
        <a:p>
          <a:endParaRPr lang="en-US"/>
        </a:p>
      </dgm:t>
    </dgm:pt>
    <dgm:pt modelId="{D6568253-0361-4FFA-8522-6D0E93EA02F0}">
      <dgm:prSet phldrT="[Text]"/>
      <dgm:spPr/>
      <dgm:t>
        <a:bodyPr/>
        <a:lstStyle/>
        <a:p>
          <a:r>
            <a:rPr lang="en-US" dirty="0"/>
            <a:t>Begin preparing for sustainability and work with your QI team to complete &amp; submit your sustainability plan</a:t>
          </a:r>
        </a:p>
      </dgm:t>
    </dgm:pt>
    <dgm:pt modelId="{5D8C2A2F-E5BD-403E-9C82-B2CE99F3EBA2}" type="parTrans" cxnId="{4956E239-556E-4BFD-A5A7-73468347F15A}">
      <dgm:prSet/>
      <dgm:spPr/>
      <dgm:t>
        <a:bodyPr/>
        <a:lstStyle/>
        <a:p>
          <a:endParaRPr lang="en-US"/>
        </a:p>
      </dgm:t>
    </dgm:pt>
    <dgm:pt modelId="{00CB721F-B755-4CCA-8CB4-9F6756BFD522}" type="sibTrans" cxnId="{4956E239-556E-4BFD-A5A7-73468347F15A}">
      <dgm:prSet/>
      <dgm:spPr/>
      <dgm:t>
        <a:bodyPr/>
        <a:lstStyle/>
        <a:p>
          <a:endParaRPr lang="en-US"/>
        </a:p>
      </dgm:t>
    </dgm:pt>
    <dgm:pt modelId="{97E19FBC-8B96-4238-B77F-89BD64E9C8EB}" type="pres">
      <dgm:prSet presAssocID="{334B5922-F352-4595-B3D5-7CE712DB728B}" presName="linear" presStyleCnt="0">
        <dgm:presLayoutVars>
          <dgm:dir/>
          <dgm:animLvl val="lvl"/>
          <dgm:resizeHandles val="exact"/>
        </dgm:presLayoutVars>
      </dgm:prSet>
      <dgm:spPr/>
      <dgm:t>
        <a:bodyPr/>
        <a:lstStyle/>
        <a:p>
          <a:endParaRPr lang="en-US"/>
        </a:p>
      </dgm:t>
    </dgm:pt>
    <dgm:pt modelId="{5862DBDF-976C-4D4E-9C99-62D60866D820}" type="pres">
      <dgm:prSet presAssocID="{D5278542-B2AD-4123-8D52-A58FC651B601}" presName="parentLin" presStyleCnt="0"/>
      <dgm:spPr/>
    </dgm:pt>
    <dgm:pt modelId="{9F358250-A12D-468A-997D-A4E9CFDEB227}" type="pres">
      <dgm:prSet presAssocID="{D5278542-B2AD-4123-8D52-A58FC651B601}" presName="parentLeftMargin" presStyleLbl="node1" presStyleIdx="0" presStyleCnt="3"/>
      <dgm:spPr/>
      <dgm:t>
        <a:bodyPr/>
        <a:lstStyle/>
        <a:p>
          <a:endParaRPr lang="en-US"/>
        </a:p>
      </dgm:t>
    </dgm:pt>
    <dgm:pt modelId="{C7A210AB-B0FC-4F44-B9FE-9F7D808C29F8}" type="pres">
      <dgm:prSet presAssocID="{D5278542-B2AD-4123-8D52-A58FC651B601}" presName="parentText" presStyleLbl="node1" presStyleIdx="0" presStyleCnt="3">
        <dgm:presLayoutVars>
          <dgm:chMax val="0"/>
          <dgm:bulletEnabled val="1"/>
        </dgm:presLayoutVars>
      </dgm:prSet>
      <dgm:spPr/>
      <dgm:t>
        <a:bodyPr/>
        <a:lstStyle/>
        <a:p>
          <a:endParaRPr lang="en-US"/>
        </a:p>
      </dgm:t>
    </dgm:pt>
    <dgm:pt modelId="{3FBA5D32-0FE1-45BA-95E2-F4E52B31D8FE}" type="pres">
      <dgm:prSet presAssocID="{D5278542-B2AD-4123-8D52-A58FC651B601}" presName="negativeSpace" presStyleCnt="0"/>
      <dgm:spPr/>
    </dgm:pt>
    <dgm:pt modelId="{C4E0307C-5F11-4F14-8ADE-46E183CF2FD9}" type="pres">
      <dgm:prSet presAssocID="{D5278542-B2AD-4123-8D52-A58FC651B601}" presName="childText" presStyleLbl="conFgAcc1" presStyleIdx="0" presStyleCnt="3">
        <dgm:presLayoutVars>
          <dgm:bulletEnabled val="1"/>
        </dgm:presLayoutVars>
      </dgm:prSet>
      <dgm:spPr/>
      <dgm:t>
        <a:bodyPr/>
        <a:lstStyle/>
        <a:p>
          <a:endParaRPr lang="en-US"/>
        </a:p>
      </dgm:t>
    </dgm:pt>
    <dgm:pt modelId="{7F8425C8-B211-4861-B414-587BA8C44C0C}" type="pres">
      <dgm:prSet presAssocID="{44D19909-894C-4E22-AB74-E5D26EEC1287}" presName="spaceBetweenRectangles" presStyleCnt="0"/>
      <dgm:spPr/>
    </dgm:pt>
    <dgm:pt modelId="{EF1D54F0-BDF6-4823-9D38-DD37D2DC0159}" type="pres">
      <dgm:prSet presAssocID="{F46A577A-CD23-499A-AAAF-902C81E4F3EE}" presName="parentLin" presStyleCnt="0"/>
      <dgm:spPr/>
    </dgm:pt>
    <dgm:pt modelId="{147399F9-CD37-4B69-A30F-8529EB4DAC14}" type="pres">
      <dgm:prSet presAssocID="{F46A577A-CD23-499A-AAAF-902C81E4F3EE}" presName="parentLeftMargin" presStyleLbl="node1" presStyleIdx="0" presStyleCnt="3"/>
      <dgm:spPr/>
      <dgm:t>
        <a:bodyPr/>
        <a:lstStyle/>
        <a:p>
          <a:endParaRPr lang="en-US"/>
        </a:p>
      </dgm:t>
    </dgm:pt>
    <dgm:pt modelId="{B35CBA7B-C7BC-4249-A87E-25B1F5B3E1E9}" type="pres">
      <dgm:prSet presAssocID="{F46A577A-CD23-499A-AAAF-902C81E4F3EE}" presName="parentText" presStyleLbl="node1" presStyleIdx="1" presStyleCnt="3">
        <dgm:presLayoutVars>
          <dgm:chMax val="0"/>
          <dgm:bulletEnabled val="1"/>
        </dgm:presLayoutVars>
      </dgm:prSet>
      <dgm:spPr/>
      <dgm:t>
        <a:bodyPr/>
        <a:lstStyle/>
        <a:p>
          <a:endParaRPr lang="en-US"/>
        </a:p>
      </dgm:t>
    </dgm:pt>
    <dgm:pt modelId="{47737E14-C473-4F05-88A3-C3EF03E07D65}" type="pres">
      <dgm:prSet presAssocID="{F46A577A-CD23-499A-AAAF-902C81E4F3EE}" presName="negativeSpace" presStyleCnt="0"/>
      <dgm:spPr/>
    </dgm:pt>
    <dgm:pt modelId="{D89255BA-00DB-4EA6-8636-67CE5B375C2D}" type="pres">
      <dgm:prSet presAssocID="{F46A577A-CD23-499A-AAAF-902C81E4F3EE}" presName="childText" presStyleLbl="conFgAcc1" presStyleIdx="1" presStyleCnt="3">
        <dgm:presLayoutVars>
          <dgm:bulletEnabled val="1"/>
        </dgm:presLayoutVars>
      </dgm:prSet>
      <dgm:spPr/>
      <dgm:t>
        <a:bodyPr/>
        <a:lstStyle/>
        <a:p>
          <a:endParaRPr lang="en-US"/>
        </a:p>
      </dgm:t>
    </dgm:pt>
    <dgm:pt modelId="{BE7E4DE6-A758-47C9-B744-BCD9920035F2}" type="pres">
      <dgm:prSet presAssocID="{46FBEFBD-C162-4823-B0DF-1AB7F82A1672}" presName="spaceBetweenRectangles" presStyleCnt="0"/>
      <dgm:spPr/>
    </dgm:pt>
    <dgm:pt modelId="{B56095DF-0C6E-4E22-81E9-2A236594B48C}" type="pres">
      <dgm:prSet presAssocID="{5DF68298-4BC6-4077-9E14-8396497A1F69}" presName="parentLin" presStyleCnt="0"/>
      <dgm:spPr/>
    </dgm:pt>
    <dgm:pt modelId="{9242DF67-C522-47A6-A608-76544BF42A2C}" type="pres">
      <dgm:prSet presAssocID="{5DF68298-4BC6-4077-9E14-8396497A1F69}" presName="parentLeftMargin" presStyleLbl="node1" presStyleIdx="1" presStyleCnt="3"/>
      <dgm:spPr/>
      <dgm:t>
        <a:bodyPr/>
        <a:lstStyle/>
        <a:p>
          <a:endParaRPr lang="en-US"/>
        </a:p>
      </dgm:t>
    </dgm:pt>
    <dgm:pt modelId="{35879097-650E-4853-8A4A-1E3468E8945E}" type="pres">
      <dgm:prSet presAssocID="{5DF68298-4BC6-4077-9E14-8396497A1F69}" presName="parentText" presStyleLbl="node1" presStyleIdx="2" presStyleCnt="3">
        <dgm:presLayoutVars>
          <dgm:chMax val="0"/>
          <dgm:bulletEnabled val="1"/>
        </dgm:presLayoutVars>
      </dgm:prSet>
      <dgm:spPr/>
      <dgm:t>
        <a:bodyPr/>
        <a:lstStyle/>
        <a:p>
          <a:endParaRPr lang="en-US"/>
        </a:p>
      </dgm:t>
    </dgm:pt>
    <dgm:pt modelId="{DAA634C0-22B1-49A0-B65F-BFACAA54F188}" type="pres">
      <dgm:prSet presAssocID="{5DF68298-4BC6-4077-9E14-8396497A1F69}" presName="negativeSpace" presStyleCnt="0"/>
      <dgm:spPr/>
    </dgm:pt>
    <dgm:pt modelId="{93E439EA-AB51-4934-AEB7-42D3664C6F91}" type="pres">
      <dgm:prSet presAssocID="{5DF68298-4BC6-4077-9E14-8396497A1F69}" presName="childText" presStyleLbl="conFgAcc1" presStyleIdx="2" presStyleCnt="3">
        <dgm:presLayoutVars>
          <dgm:bulletEnabled val="1"/>
        </dgm:presLayoutVars>
      </dgm:prSet>
      <dgm:spPr/>
      <dgm:t>
        <a:bodyPr/>
        <a:lstStyle/>
        <a:p>
          <a:endParaRPr lang="en-US"/>
        </a:p>
      </dgm:t>
    </dgm:pt>
  </dgm:ptLst>
  <dgm:cxnLst>
    <dgm:cxn modelId="{D5BD4F47-BB68-4C5F-8D55-D267B716BC80}" type="presOf" srcId="{F46A577A-CD23-499A-AAAF-902C81E4F3EE}" destId="{147399F9-CD37-4B69-A30F-8529EB4DAC14}" srcOrd="0" destOrd="0" presId="urn:microsoft.com/office/officeart/2005/8/layout/list1"/>
    <dgm:cxn modelId="{4956E239-556E-4BFD-A5A7-73468347F15A}" srcId="{5DF68298-4BC6-4077-9E14-8396497A1F69}" destId="{D6568253-0361-4FFA-8522-6D0E93EA02F0}" srcOrd="0" destOrd="0" parTransId="{5D8C2A2F-E5BD-403E-9C82-B2CE99F3EBA2}" sibTransId="{00CB721F-B755-4CCA-8CB4-9F6756BFD522}"/>
    <dgm:cxn modelId="{901B2241-301A-4E7F-BA39-3EF1A0A155BD}" srcId="{334B5922-F352-4595-B3D5-7CE712DB728B}" destId="{5DF68298-4BC6-4077-9E14-8396497A1F69}" srcOrd="2" destOrd="0" parTransId="{57C94B86-0C4A-4A22-880C-86C6F3FB6614}" sibTransId="{EF4F1A83-FB1E-45E1-96D3-E82D57873D01}"/>
    <dgm:cxn modelId="{6E777AD0-5341-4694-9B94-8C1B2367417B}" type="presOf" srcId="{F46A577A-CD23-499A-AAAF-902C81E4F3EE}" destId="{B35CBA7B-C7BC-4249-A87E-25B1F5B3E1E9}" srcOrd="1" destOrd="0" presId="urn:microsoft.com/office/officeart/2005/8/layout/list1"/>
    <dgm:cxn modelId="{C9CDED5C-13F7-418F-92F5-55F19942A4C7}" type="presOf" srcId="{334B5922-F352-4595-B3D5-7CE712DB728B}" destId="{97E19FBC-8B96-4238-B77F-89BD64E9C8EB}" srcOrd="0" destOrd="0" presId="urn:microsoft.com/office/officeart/2005/8/layout/list1"/>
    <dgm:cxn modelId="{FD97A36B-41E6-42D6-8B75-997E958A59F9}" type="presOf" srcId="{5596F8E3-D1D7-471E-8C1D-8F4DF6C5675E}" destId="{D89255BA-00DB-4EA6-8636-67CE5B375C2D}" srcOrd="0" destOrd="0" presId="urn:microsoft.com/office/officeart/2005/8/layout/list1"/>
    <dgm:cxn modelId="{45EA309E-76CD-4EC7-AC41-CE2D910AD2DF}" srcId="{334B5922-F352-4595-B3D5-7CE712DB728B}" destId="{D5278542-B2AD-4123-8D52-A58FC651B601}" srcOrd="0" destOrd="0" parTransId="{D7678EB8-2387-4EC7-A4E1-6F538F94F754}" sibTransId="{44D19909-894C-4E22-AB74-E5D26EEC1287}"/>
    <dgm:cxn modelId="{7699C60D-3273-4DD3-AC41-63A3E96D1071}" type="presOf" srcId="{5DF68298-4BC6-4077-9E14-8396497A1F69}" destId="{9242DF67-C522-47A6-A608-76544BF42A2C}" srcOrd="0" destOrd="0" presId="urn:microsoft.com/office/officeart/2005/8/layout/list1"/>
    <dgm:cxn modelId="{85DDD291-3332-4F6D-B630-973893368C46}" type="presOf" srcId="{5DF68298-4BC6-4077-9E14-8396497A1F69}" destId="{35879097-650E-4853-8A4A-1E3468E8945E}" srcOrd="1" destOrd="0" presId="urn:microsoft.com/office/officeart/2005/8/layout/list1"/>
    <dgm:cxn modelId="{D1C4D034-F186-41BC-9926-CD390EAB59EB}" type="presOf" srcId="{1E31E522-6B1A-41DF-A673-93DEFD4A64F2}" destId="{C4E0307C-5F11-4F14-8ADE-46E183CF2FD9}" srcOrd="0" destOrd="0" presId="urn:microsoft.com/office/officeart/2005/8/layout/list1"/>
    <dgm:cxn modelId="{493CA920-E1B7-48B7-8080-F399856B3779}" srcId="{F46A577A-CD23-499A-AAAF-902C81E4F3EE}" destId="{5596F8E3-D1D7-471E-8C1D-8F4DF6C5675E}" srcOrd="0" destOrd="0" parTransId="{FC5132A2-404C-41FE-AE88-35AD384746CC}" sibTransId="{8179283F-621F-4E04-83F2-5E7D113C9FAD}"/>
    <dgm:cxn modelId="{5669C052-5714-4FC5-B076-6F2554B72D0D}" type="presOf" srcId="{D5278542-B2AD-4123-8D52-A58FC651B601}" destId="{9F358250-A12D-468A-997D-A4E9CFDEB227}" srcOrd="0" destOrd="0" presId="urn:microsoft.com/office/officeart/2005/8/layout/list1"/>
    <dgm:cxn modelId="{B4EB1FBD-3B0A-404C-B617-98868904F882}" srcId="{334B5922-F352-4595-B3D5-7CE712DB728B}" destId="{F46A577A-CD23-499A-AAAF-902C81E4F3EE}" srcOrd="1" destOrd="0" parTransId="{AD81E328-067B-4D5D-A057-2F3E56894DFC}" sibTransId="{46FBEFBD-C162-4823-B0DF-1AB7F82A1672}"/>
    <dgm:cxn modelId="{D3DC7345-DCA8-411A-9F2C-40EC87EE8554}" type="presOf" srcId="{D6568253-0361-4FFA-8522-6D0E93EA02F0}" destId="{93E439EA-AB51-4934-AEB7-42D3664C6F91}" srcOrd="0" destOrd="0" presId="urn:microsoft.com/office/officeart/2005/8/layout/list1"/>
    <dgm:cxn modelId="{F18E73AB-B663-4AC4-BB00-FA62C75855BC}" srcId="{D5278542-B2AD-4123-8D52-A58FC651B601}" destId="{1E31E522-6B1A-41DF-A673-93DEFD4A64F2}" srcOrd="0" destOrd="0" parTransId="{1CAC2899-A060-4F5B-A157-F47A69F8B267}" sibTransId="{7F31B4C7-03D2-4E4B-9885-6CBBAED74D87}"/>
    <dgm:cxn modelId="{A7F2B352-960A-4980-8974-91BF1CB26E52}" type="presOf" srcId="{D5278542-B2AD-4123-8D52-A58FC651B601}" destId="{C7A210AB-B0FC-4F44-B9FE-9F7D808C29F8}" srcOrd="1" destOrd="0" presId="urn:microsoft.com/office/officeart/2005/8/layout/list1"/>
    <dgm:cxn modelId="{6CDB9197-963D-46AB-9A7E-C03CEFE90A93}" type="presParOf" srcId="{97E19FBC-8B96-4238-B77F-89BD64E9C8EB}" destId="{5862DBDF-976C-4D4E-9C99-62D60866D820}" srcOrd="0" destOrd="0" presId="urn:microsoft.com/office/officeart/2005/8/layout/list1"/>
    <dgm:cxn modelId="{9C6E6EB8-0613-4BEB-AE58-ADE17332DB04}" type="presParOf" srcId="{5862DBDF-976C-4D4E-9C99-62D60866D820}" destId="{9F358250-A12D-468A-997D-A4E9CFDEB227}" srcOrd="0" destOrd="0" presId="urn:microsoft.com/office/officeart/2005/8/layout/list1"/>
    <dgm:cxn modelId="{83BFFD8F-AE0C-4A12-AF34-6D53B64D9671}" type="presParOf" srcId="{5862DBDF-976C-4D4E-9C99-62D60866D820}" destId="{C7A210AB-B0FC-4F44-B9FE-9F7D808C29F8}" srcOrd="1" destOrd="0" presId="urn:microsoft.com/office/officeart/2005/8/layout/list1"/>
    <dgm:cxn modelId="{EC37F6C4-A2CB-43C0-AF7B-28B131D76825}" type="presParOf" srcId="{97E19FBC-8B96-4238-B77F-89BD64E9C8EB}" destId="{3FBA5D32-0FE1-45BA-95E2-F4E52B31D8FE}" srcOrd="1" destOrd="0" presId="urn:microsoft.com/office/officeart/2005/8/layout/list1"/>
    <dgm:cxn modelId="{1B47FE89-285F-4E32-8CDA-09D1FF7E120D}" type="presParOf" srcId="{97E19FBC-8B96-4238-B77F-89BD64E9C8EB}" destId="{C4E0307C-5F11-4F14-8ADE-46E183CF2FD9}" srcOrd="2" destOrd="0" presId="urn:microsoft.com/office/officeart/2005/8/layout/list1"/>
    <dgm:cxn modelId="{F2FAD2FF-969E-4C0D-9BB9-565BB11886D4}" type="presParOf" srcId="{97E19FBC-8B96-4238-B77F-89BD64E9C8EB}" destId="{7F8425C8-B211-4861-B414-587BA8C44C0C}" srcOrd="3" destOrd="0" presId="urn:microsoft.com/office/officeart/2005/8/layout/list1"/>
    <dgm:cxn modelId="{E8B4CCE1-72E1-4631-86D1-1772A0BE1EEA}" type="presParOf" srcId="{97E19FBC-8B96-4238-B77F-89BD64E9C8EB}" destId="{EF1D54F0-BDF6-4823-9D38-DD37D2DC0159}" srcOrd="4" destOrd="0" presId="urn:microsoft.com/office/officeart/2005/8/layout/list1"/>
    <dgm:cxn modelId="{A1F9EF76-B4FA-4FE8-82A6-768BF89775ED}" type="presParOf" srcId="{EF1D54F0-BDF6-4823-9D38-DD37D2DC0159}" destId="{147399F9-CD37-4B69-A30F-8529EB4DAC14}" srcOrd="0" destOrd="0" presId="urn:microsoft.com/office/officeart/2005/8/layout/list1"/>
    <dgm:cxn modelId="{9F20B995-AE76-4140-A429-7A4859D2F9B6}" type="presParOf" srcId="{EF1D54F0-BDF6-4823-9D38-DD37D2DC0159}" destId="{B35CBA7B-C7BC-4249-A87E-25B1F5B3E1E9}" srcOrd="1" destOrd="0" presId="urn:microsoft.com/office/officeart/2005/8/layout/list1"/>
    <dgm:cxn modelId="{F4F2E0EE-6B89-480A-B36C-3147D93DC061}" type="presParOf" srcId="{97E19FBC-8B96-4238-B77F-89BD64E9C8EB}" destId="{47737E14-C473-4F05-88A3-C3EF03E07D65}" srcOrd="5" destOrd="0" presId="urn:microsoft.com/office/officeart/2005/8/layout/list1"/>
    <dgm:cxn modelId="{3745949F-DBDA-42C0-9CB5-FD908E509D2B}" type="presParOf" srcId="{97E19FBC-8B96-4238-B77F-89BD64E9C8EB}" destId="{D89255BA-00DB-4EA6-8636-67CE5B375C2D}" srcOrd="6" destOrd="0" presId="urn:microsoft.com/office/officeart/2005/8/layout/list1"/>
    <dgm:cxn modelId="{1237BC95-28E4-405B-B054-B7056C2EC1A4}" type="presParOf" srcId="{97E19FBC-8B96-4238-B77F-89BD64E9C8EB}" destId="{BE7E4DE6-A758-47C9-B744-BCD9920035F2}" srcOrd="7" destOrd="0" presId="urn:microsoft.com/office/officeart/2005/8/layout/list1"/>
    <dgm:cxn modelId="{B561CBFA-9505-4C22-B6D5-2DFD47732225}" type="presParOf" srcId="{97E19FBC-8B96-4238-B77F-89BD64E9C8EB}" destId="{B56095DF-0C6E-4E22-81E9-2A236594B48C}" srcOrd="8" destOrd="0" presId="urn:microsoft.com/office/officeart/2005/8/layout/list1"/>
    <dgm:cxn modelId="{AF50BA7C-53C0-4D6C-BC29-63F35D466401}" type="presParOf" srcId="{B56095DF-0C6E-4E22-81E9-2A236594B48C}" destId="{9242DF67-C522-47A6-A608-76544BF42A2C}" srcOrd="0" destOrd="0" presId="urn:microsoft.com/office/officeart/2005/8/layout/list1"/>
    <dgm:cxn modelId="{6B4EFFB2-6431-4CA5-98D6-14EF572A1037}" type="presParOf" srcId="{B56095DF-0C6E-4E22-81E9-2A236594B48C}" destId="{35879097-650E-4853-8A4A-1E3468E8945E}" srcOrd="1" destOrd="0" presId="urn:microsoft.com/office/officeart/2005/8/layout/list1"/>
    <dgm:cxn modelId="{032849AC-8D16-4F59-A95F-DE24ADE9AAB3}" type="presParOf" srcId="{97E19FBC-8B96-4238-B77F-89BD64E9C8EB}" destId="{DAA634C0-22B1-49A0-B65F-BFACAA54F188}" srcOrd="9" destOrd="0" presId="urn:microsoft.com/office/officeart/2005/8/layout/list1"/>
    <dgm:cxn modelId="{CCA9F5BF-C071-4C15-BD23-41599B554092}" type="presParOf" srcId="{97E19FBC-8B96-4238-B77F-89BD64E9C8EB}" destId="{93E439EA-AB51-4934-AEB7-42D3664C6F9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895AC-E190-40A2-97B5-3737E744F56B}">
      <dsp:nvSpPr>
        <dsp:cNvPr id="0" name=""/>
        <dsp:cNvSpPr/>
      </dsp:nvSpPr>
      <dsp:spPr>
        <a:xfrm>
          <a:off x="2248693" y="1707356"/>
          <a:ext cx="2086768" cy="2086768"/>
        </a:xfrm>
        <a:prstGeom prst="gear9">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LD Huddles</a:t>
          </a:r>
        </a:p>
      </dsp:txBody>
      <dsp:txXfrm>
        <a:off x="2668226" y="2196171"/>
        <a:ext cx="1247702" cy="1072642"/>
      </dsp:txXfrm>
    </dsp:sp>
    <dsp:sp modelId="{1A7F24B3-746D-4B48-BE7A-C918CF6CE9E4}">
      <dsp:nvSpPr>
        <dsp:cNvPr id="0" name=""/>
        <dsp:cNvSpPr/>
      </dsp:nvSpPr>
      <dsp:spPr>
        <a:xfrm>
          <a:off x="1034573" y="1214120"/>
          <a:ext cx="1517650" cy="1517650"/>
        </a:xfrm>
        <a:prstGeom prst="gear6">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MNO Folders</a:t>
          </a:r>
        </a:p>
      </dsp:txBody>
      <dsp:txXfrm>
        <a:off x="1416646" y="1598502"/>
        <a:ext cx="753504" cy="748886"/>
      </dsp:txXfrm>
    </dsp:sp>
    <dsp:sp modelId="{2483E88F-9772-46F7-AE81-96016159BA55}">
      <dsp:nvSpPr>
        <dsp:cNvPr id="0" name=""/>
        <dsp:cNvSpPr/>
      </dsp:nvSpPr>
      <dsp:spPr>
        <a:xfrm rot="20700000">
          <a:off x="1884612" y="167096"/>
          <a:ext cx="1486987" cy="1486987"/>
        </a:xfrm>
        <a:prstGeom prst="gear6">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a:t>Prenatal Care Conference</a:t>
          </a:r>
        </a:p>
      </dsp:txBody>
      <dsp:txXfrm rot="-20700000">
        <a:off x="2210752" y="493236"/>
        <a:ext cx="834707" cy="834707"/>
      </dsp:txXfrm>
    </dsp:sp>
    <dsp:sp modelId="{7733614E-5574-4916-B5F2-49D4D38D3011}">
      <dsp:nvSpPr>
        <dsp:cNvPr id="0" name=""/>
        <dsp:cNvSpPr/>
      </dsp:nvSpPr>
      <dsp:spPr>
        <a:xfrm>
          <a:off x="2083894" y="1394927"/>
          <a:ext cx="2671064" cy="2671064"/>
        </a:xfrm>
        <a:prstGeom prst="circularArrow">
          <a:avLst>
            <a:gd name="adj1" fmla="val 4688"/>
            <a:gd name="adj2" fmla="val 299029"/>
            <a:gd name="adj3" fmla="val 2505939"/>
            <a:gd name="adj4" fmla="val 15883485"/>
            <a:gd name="adj5" fmla="val 5469"/>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D48DEC3-A7D6-431B-BDDA-E27B1D1C61ED}">
      <dsp:nvSpPr>
        <dsp:cNvPr id="0" name=""/>
        <dsp:cNvSpPr/>
      </dsp:nvSpPr>
      <dsp:spPr>
        <a:xfrm>
          <a:off x="765800" y="880038"/>
          <a:ext cx="1940694" cy="1940694"/>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D19367-9F0F-44ED-97A3-FD35AF68B94F}">
      <dsp:nvSpPr>
        <dsp:cNvPr id="0" name=""/>
        <dsp:cNvSpPr/>
      </dsp:nvSpPr>
      <dsp:spPr>
        <a:xfrm>
          <a:off x="1540657" y="-156892"/>
          <a:ext cx="2092459" cy="2092459"/>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FB00D-6B3B-4C2F-8520-B9DDDEDD90F9}">
      <dsp:nvSpPr>
        <dsp:cNvPr id="0" name=""/>
        <dsp:cNvSpPr/>
      </dsp:nvSpPr>
      <dsp:spPr>
        <a:xfrm rot="16200000">
          <a:off x="302442" y="-302442"/>
          <a:ext cx="1558451" cy="2163336"/>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Leading cause of maternal death</a:t>
          </a:r>
        </a:p>
      </dsp:txBody>
      <dsp:txXfrm rot="5400000">
        <a:off x="0" y="0"/>
        <a:ext cx="2163336" cy="1168838"/>
      </dsp:txXfrm>
    </dsp:sp>
    <dsp:sp modelId="{44ACD9D7-ACD4-43FF-AEAA-11F4F6B5A169}">
      <dsp:nvSpPr>
        <dsp:cNvPr id="0" name=""/>
        <dsp:cNvSpPr/>
      </dsp:nvSpPr>
      <dsp:spPr>
        <a:xfrm>
          <a:off x="2163336" y="0"/>
          <a:ext cx="2163336" cy="1558451"/>
        </a:xfrm>
        <a:prstGeom prst="round1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Optimal OUD care </a:t>
          </a:r>
        </a:p>
      </dsp:txBody>
      <dsp:txXfrm>
        <a:off x="2163336" y="0"/>
        <a:ext cx="2163336" cy="1168838"/>
      </dsp:txXfrm>
    </dsp:sp>
    <dsp:sp modelId="{020B507A-D69B-4F3F-A90C-5DC81AFDE312}">
      <dsp:nvSpPr>
        <dsp:cNvPr id="0" name=""/>
        <dsp:cNvSpPr/>
      </dsp:nvSpPr>
      <dsp:spPr>
        <a:xfrm rot="10800000">
          <a:off x="0" y="1558451"/>
          <a:ext cx="2163336" cy="1558451"/>
        </a:xfrm>
        <a:prstGeom prst="round1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Reduce stigma</a:t>
          </a:r>
        </a:p>
        <a:p>
          <a:pPr lvl="0" algn="ctr" defTabSz="889000">
            <a:lnSpc>
              <a:spcPct val="90000"/>
            </a:lnSpc>
            <a:spcBef>
              <a:spcPct val="0"/>
            </a:spcBef>
            <a:spcAft>
              <a:spcPct val="35000"/>
            </a:spcAft>
          </a:pPr>
          <a:r>
            <a:rPr lang="en-US" sz="2000" kern="1200" dirty="0"/>
            <a:t>Promote empathy</a:t>
          </a:r>
        </a:p>
      </dsp:txBody>
      <dsp:txXfrm rot="10800000">
        <a:off x="0" y="1948063"/>
        <a:ext cx="2163336" cy="1168838"/>
      </dsp:txXfrm>
    </dsp:sp>
    <dsp:sp modelId="{77B4290D-5E6B-472E-AE54-8CD0A1B71660}">
      <dsp:nvSpPr>
        <dsp:cNvPr id="0" name=""/>
        <dsp:cNvSpPr/>
      </dsp:nvSpPr>
      <dsp:spPr>
        <a:xfrm rot="5400000">
          <a:off x="2465779" y="1256008"/>
          <a:ext cx="1558451" cy="2163336"/>
        </a:xfrm>
        <a:prstGeom prst="round1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Must take action to save lives  </a:t>
          </a:r>
        </a:p>
      </dsp:txBody>
      <dsp:txXfrm rot="-5400000">
        <a:off x="2163336" y="1948063"/>
        <a:ext cx="2163336" cy="1168838"/>
      </dsp:txXfrm>
    </dsp:sp>
    <dsp:sp modelId="{820A8DDE-EA5F-4399-852E-B4ADFD5EEA57}">
      <dsp:nvSpPr>
        <dsp:cNvPr id="0" name=""/>
        <dsp:cNvSpPr/>
      </dsp:nvSpPr>
      <dsp:spPr>
        <a:xfrm>
          <a:off x="1461331" y="1019145"/>
          <a:ext cx="1404009" cy="1078611"/>
        </a:xfrm>
        <a:prstGeom prst="roundRect">
          <a:avLst/>
        </a:prstGeom>
        <a:solidFill>
          <a:schemeClr val="accent4">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t>Key education</a:t>
          </a:r>
        </a:p>
        <a:p>
          <a:pPr lvl="0" algn="ctr" defTabSz="755650">
            <a:lnSpc>
              <a:spcPct val="90000"/>
            </a:lnSpc>
            <a:spcBef>
              <a:spcPct val="0"/>
            </a:spcBef>
            <a:spcAft>
              <a:spcPct val="35000"/>
            </a:spcAft>
          </a:pPr>
          <a:r>
            <a:rPr lang="en-US" sz="1700" kern="1200" dirty="0"/>
            <a:t>Components</a:t>
          </a:r>
        </a:p>
      </dsp:txBody>
      <dsp:txXfrm>
        <a:off x="1513984" y="1071798"/>
        <a:ext cx="1298703" cy="973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03CD-3F59-454B-83CC-B206048C653F}">
      <dsp:nvSpPr>
        <dsp:cNvPr id="0" name=""/>
        <dsp:cNvSpPr/>
      </dsp:nvSpPr>
      <dsp:spPr>
        <a:xfrm>
          <a:off x="1088" y="0"/>
          <a:ext cx="2829594" cy="5257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Compliance Monitoring</a:t>
          </a:r>
        </a:p>
      </dsp:txBody>
      <dsp:txXfrm>
        <a:off x="1088" y="0"/>
        <a:ext cx="2829594" cy="1577340"/>
      </dsp:txXfrm>
    </dsp:sp>
    <dsp:sp modelId="{6EE06BA7-CB19-4484-994C-CFF292C1CC50}">
      <dsp:nvSpPr>
        <dsp:cNvPr id="0" name=""/>
        <dsp:cNvSpPr/>
      </dsp:nvSpPr>
      <dsp:spPr>
        <a:xfrm>
          <a:off x="284047" y="1577789"/>
          <a:ext cx="2263675" cy="103294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Monitor prenatal screening and on LD</a:t>
          </a:r>
        </a:p>
      </dsp:txBody>
      <dsp:txXfrm>
        <a:off x="314301" y="1608043"/>
        <a:ext cx="2203167" cy="972439"/>
      </dsp:txXfrm>
    </dsp:sp>
    <dsp:sp modelId="{17AE9DC0-73FF-4A8F-BB20-D168D39A51F2}">
      <dsp:nvSpPr>
        <dsp:cNvPr id="0" name=""/>
        <dsp:cNvSpPr/>
      </dsp:nvSpPr>
      <dsp:spPr>
        <a:xfrm>
          <a:off x="284047" y="2769651"/>
          <a:ext cx="2263675" cy="1032947"/>
        </a:xfrm>
        <a:prstGeom prst="roundRect">
          <a:avLst>
            <a:gd name="adj" fmla="val 10000"/>
          </a:avLst>
        </a:prstGeom>
        <a:solidFill>
          <a:schemeClr val="accent4">
            <a:hueOff val="-558096"/>
            <a:satOff val="3362"/>
            <a:lumOff val="27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Monitor MAT and Behavioral Health/Recovery Treatment </a:t>
          </a:r>
        </a:p>
      </dsp:txBody>
      <dsp:txXfrm>
        <a:off x="314301" y="2799905"/>
        <a:ext cx="2203167" cy="972439"/>
      </dsp:txXfrm>
    </dsp:sp>
    <dsp:sp modelId="{2FECF056-DE56-4C6E-A25B-7EDEE6DF7C3C}">
      <dsp:nvSpPr>
        <dsp:cNvPr id="0" name=""/>
        <dsp:cNvSpPr/>
      </dsp:nvSpPr>
      <dsp:spPr>
        <a:xfrm>
          <a:off x="284047" y="3961513"/>
          <a:ext cx="2263675" cy="1032947"/>
        </a:xfrm>
        <a:prstGeom prst="roundRect">
          <a:avLst>
            <a:gd name="adj" fmla="val 10000"/>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Monitor </a:t>
          </a:r>
          <a:r>
            <a:rPr lang="en-US" sz="1500" kern="1200" dirty="0" err="1"/>
            <a:t>Narcan</a:t>
          </a:r>
          <a:r>
            <a:rPr lang="en-US" sz="1500" kern="1200" dirty="0"/>
            <a:t> counseling and prescribing</a:t>
          </a:r>
        </a:p>
      </dsp:txBody>
      <dsp:txXfrm>
        <a:off x="314301" y="3991767"/>
        <a:ext cx="2203167" cy="972439"/>
      </dsp:txXfrm>
    </dsp:sp>
    <dsp:sp modelId="{3A796B34-FCA9-4F3E-AC83-3662799C3E4B}">
      <dsp:nvSpPr>
        <dsp:cNvPr id="0" name=""/>
        <dsp:cNvSpPr/>
      </dsp:nvSpPr>
      <dsp:spPr>
        <a:xfrm>
          <a:off x="3042902" y="0"/>
          <a:ext cx="2829594" cy="5257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a:t>New Hire &amp; Ongoing Education</a:t>
          </a:r>
          <a:endParaRPr lang="en-US" sz="3100" kern="1200" dirty="0"/>
        </a:p>
      </dsp:txBody>
      <dsp:txXfrm>
        <a:off x="3042902" y="0"/>
        <a:ext cx="2829594" cy="1577340"/>
      </dsp:txXfrm>
    </dsp:sp>
    <dsp:sp modelId="{94C3E692-EE02-4DEA-B402-98D7FF1DB017}">
      <dsp:nvSpPr>
        <dsp:cNvPr id="0" name=""/>
        <dsp:cNvSpPr/>
      </dsp:nvSpPr>
      <dsp:spPr>
        <a:xfrm>
          <a:off x="3325862" y="1577789"/>
          <a:ext cx="2263675" cy="1032947"/>
        </a:xfrm>
        <a:prstGeom prst="roundRect">
          <a:avLst>
            <a:gd name="adj" fmla="val 10000"/>
          </a:avLst>
        </a:prstGeom>
        <a:solidFill>
          <a:schemeClr val="accent4">
            <a:hueOff val="-1674289"/>
            <a:satOff val="10087"/>
            <a:lumOff val="80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Plan for training residents, new providers on optimal OUD care</a:t>
          </a:r>
        </a:p>
      </dsp:txBody>
      <dsp:txXfrm>
        <a:off x="3356116" y="1608043"/>
        <a:ext cx="2203167" cy="972439"/>
      </dsp:txXfrm>
    </dsp:sp>
    <dsp:sp modelId="{E47B27BB-A98C-4F86-8F15-FE0EF02DF735}">
      <dsp:nvSpPr>
        <dsp:cNvPr id="0" name=""/>
        <dsp:cNvSpPr/>
      </dsp:nvSpPr>
      <dsp:spPr>
        <a:xfrm>
          <a:off x="3325862" y="2769651"/>
          <a:ext cx="2263675" cy="1032947"/>
        </a:xfrm>
        <a:prstGeom prst="roundRect">
          <a:avLst>
            <a:gd name="adj" fmla="val 1000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Plan for training new nursing hires on optimal OUD care</a:t>
          </a:r>
        </a:p>
      </dsp:txBody>
      <dsp:txXfrm>
        <a:off x="3356116" y="2799905"/>
        <a:ext cx="2203167" cy="972439"/>
      </dsp:txXfrm>
    </dsp:sp>
    <dsp:sp modelId="{81653815-E7A4-8F48-9C09-F4458A28FFA1}">
      <dsp:nvSpPr>
        <dsp:cNvPr id="0" name=""/>
        <dsp:cNvSpPr/>
      </dsp:nvSpPr>
      <dsp:spPr>
        <a:xfrm>
          <a:off x="3325862" y="3961513"/>
          <a:ext cx="2263675" cy="1032947"/>
        </a:xfrm>
        <a:prstGeom prst="roundRect">
          <a:avLst>
            <a:gd name="adj" fmla="val 10000"/>
          </a:avLst>
        </a:prstGeom>
        <a:solidFill>
          <a:schemeClr val="accent4">
            <a:hueOff val="-2790481"/>
            <a:satOff val="16812"/>
            <a:lumOff val="13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Plan for ongoing education for inpatient and outpatient clinical staff </a:t>
          </a:r>
        </a:p>
      </dsp:txBody>
      <dsp:txXfrm>
        <a:off x="3356116" y="3991767"/>
        <a:ext cx="2203167" cy="972439"/>
      </dsp:txXfrm>
    </dsp:sp>
    <dsp:sp modelId="{795084F7-A9FE-4194-BCBD-D60765DF42E6}">
      <dsp:nvSpPr>
        <dsp:cNvPr id="0" name=""/>
        <dsp:cNvSpPr/>
      </dsp:nvSpPr>
      <dsp:spPr>
        <a:xfrm>
          <a:off x="6084716" y="0"/>
          <a:ext cx="2829594" cy="5257800"/>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n-US" sz="3100" kern="1200" dirty="0"/>
            <a:t>Maintain Systems Changes</a:t>
          </a:r>
        </a:p>
      </dsp:txBody>
      <dsp:txXfrm>
        <a:off x="6084716" y="0"/>
        <a:ext cx="2829594" cy="1577340"/>
      </dsp:txXfrm>
    </dsp:sp>
    <dsp:sp modelId="{C7E41DB2-C32C-42C6-8929-E8D4405FB356}">
      <dsp:nvSpPr>
        <dsp:cNvPr id="0" name=""/>
        <dsp:cNvSpPr/>
      </dsp:nvSpPr>
      <dsp:spPr>
        <a:xfrm>
          <a:off x="6396560" y="1578321"/>
          <a:ext cx="2263675" cy="1032947"/>
        </a:xfrm>
        <a:prstGeom prst="roundRect">
          <a:avLst>
            <a:gd name="adj" fmla="val 10000"/>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Identify who will be responsible for maintaining MNO-OB Folders</a:t>
          </a:r>
        </a:p>
      </dsp:txBody>
      <dsp:txXfrm>
        <a:off x="6426814" y="1608575"/>
        <a:ext cx="2203167" cy="972439"/>
      </dsp:txXfrm>
    </dsp:sp>
    <dsp:sp modelId="{07EACC48-E758-46F3-B5C7-588B36D4DB75}">
      <dsp:nvSpPr>
        <dsp:cNvPr id="0" name=""/>
        <dsp:cNvSpPr/>
      </dsp:nvSpPr>
      <dsp:spPr>
        <a:xfrm>
          <a:off x="6367676" y="2769651"/>
          <a:ext cx="2263675" cy="1032947"/>
        </a:xfrm>
        <a:prstGeom prst="roundRect">
          <a:avLst>
            <a:gd name="adj" fmla="val 10000"/>
          </a:avLst>
        </a:prstGeom>
        <a:solidFill>
          <a:schemeClr val="accent4">
            <a:hueOff val="-3906673"/>
            <a:satOff val="23537"/>
            <a:lumOff val="18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QI team to continue with MNO Missed Opportunity Review forms  and provide feedback</a:t>
          </a:r>
        </a:p>
      </dsp:txBody>
      <dsp:txXfrm>
        <a:off x="6397930" y="2799905"/>
        <a:ext cx="2203167" cy="972439"/>
      </dsp:txXfrm>
    </dsp:sp>
    <dsp:sp modelId="{AFD43B9D-79EA-AC4D-901F-9CD661388F4C}">
      <dsp:nvSpPr>
        <dsp:cNvPr id="0" name=""/>
        <dsp:cNvSpPr/>
      </dsp:nvSpPr>
      <dsp:spPr>
        <a:xfrm>
          <a:off x="6367676" y="3961513"/>
          <a:ext cx="2263675" cy="1032947"/>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US" sz="1500" kern="1200" dirty="0"/>
            <a:t>QI team will create a plan to monitor compliance and engagement with OUD L&amp;D huddles </a:t>
          </a:r>
        </a:p>
      </dsp:txBody>
      <dsp:txXfrm>
        <a:off x="6397930" y="3991767"/>
        <a:ext cx="2203167" cy="9724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0307C-5F11-4F14-8ADE-46E183CF2FD9}">
      <dsp:nvSpPr>
        <dsp:cNvPr id="0" name=""/>
        <dsp:cNvSpPr/>
      </dsp:nvSpPr>
      <dsp:spPr>
        <a:xfrm>
          <a:off x="0" y="442953"/>
          <a:ext cx="8229600" cy="1247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Continue to cross the finish line and ensure all systems are in place to provide optimal OUD </a:t>
          </a:r>
          <a:r>
            <a:rPr lang="en-US" sz="2200" kern="1200" dirty="0" smtClean="0"/>
            <a:t>care for every patient</a:t>
          </a:r>
          <a:endParaRPr lang="en-US" sz="2200" kern="1200" dirty="0"/>
        </a:p>
      </dsp:txBody>
      <dsp:txXfrm>
        <a:off x="0" y="442953"/>
        <a:ext cx="8229600" cy="1247400"/>
      </dsp:txXfrm>
    </dsp:sp>
    <dsp:sp modelId="{C7A210AB-B0FC-4F44-B9FE-9F7D808C29F8}">
      <dsp:nvSpPr>
        <dsp:cNvPr id="0" name=""/>
        <dsp:cNvSpPr/>
      </dsp:nvSpPr>
      <dsp:spPr>
        <a:xfrm>
          <a:off x="411480" y="118233"/>
          <a:ext cx="5760720" cy="6494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a:t>OUD Systems  </a:t>
          </a:r>
        </a:p>
      </dsp:txBody>
      <dsp:txXfrm>
        <a:off x="443183" y="149936"/>
        <a:ext cx="5697314" cy="586034"/>
      </dsp:txXfrm>
    </dsp:sp>
    <dsp:sp modelId="{D89255BA-00DB-4EA6-8636-67CE5B375C2D}">
      <dsp:nvSpPr>
        <dsp:cNvPr id="0" name=""/>
        <dsp:cNvSpPr/>
      </dsp:nvSpPr>
      <dsp:spPr>
        <a:xfrm>
          <a:off x="0" y="2133873"/>
          <a:ext cx="8229600" cy="155925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Ensure all clinical team members receive education and know how to activate the OUD </a:t>
          </a:r>
          <a:r>
            <a:rPr lang="en-US" sz="2200" kern="1200" dirty="0" smtClean="0"/>
            <a:t>Systems and provide stigma free care</a:t>
          </a:r>
          <a:endParaRPr lang="en-US" sz="2200" kern="1200" dirty="0"/>
        </a:p>
      </dsp:txBody>
      <dsp:txXfrm>
        <a:off x="0" y="2133873"/>
        <a:ext cx="8229600" cy="1559250"/>
      </dsp:txXfrm>
    </dsp:sp>
    <dsp:sp modelId="{B35CBA7B-C7BC-4249-A87E-25B1F5B3E1E9}">
      <dsp:nvSpPr>
        <dsp:cNvPr id="0" name=""/>
        <dsp:cNvSpPr/>
      </dsp:nvSpPr>
      <dsp:spPr>
        <a:xfrm>
          <a:off x="411480" y="1809153"/>
          <a:ext cx="5760720" cy="64944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a:t>Provider Education	</a:t>
          </a:r>
        </a:p>
      </dsp:txBody>
      <dsp:txXfrm>
        <a:off x="443183" y="1840856"/>
        <a:ext cx="5697314" cy="586034"/>
      </dsp:txXfrm>
    </dsp:sp>
    <dsp:sp modelId="{93E439EA-AB51-4934-AEB7-42D3664C6F91}">
      <dsp:nvSpPr>
        <dsp:cNvPr id="0" name=""/>
        <dsp:cNvSpPr/>
      </dsp:nvSpPr>
      <dsp:spPr>
        <a:xfrm>
          <a:off x="0" y="4136643"/>
          <a:ext cx="8229600" cy="1247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458216" rIns="638708"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dirty="0"/>
            <a:t>Begin preparing for sustainability and work with your QI team to complete &amp; submit your sustainability plan</a:t>
          </a:r>
        </a:p>
      </dsp:txBody>
      <dsp:txXfrm>
        <a:off x="0" y="4136643"/>
        <a:ext cx="8229600" cy="1247400"/>
      </dsp:txXfrm>
    </dsp:sp>
    <dsp:sp modelId="{35879097-650E-4853-8A4A-1E3468E8945E}">
      <dsp:nvSpPr>
        <dsp:cNvPr id="0" name=""/>
        <dsp:cNvSpPr/>
      </dsp:nvSpPr>
      <dsp:spPr>
        <a:xfrm>
          <a:off x="411480" y="3811923"/>
          <a:ext cx="5760720" cy="6494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977900">
            <a:lnSpc>
              <a:spcPct val="90000"/>
            </a:lnSpc>
            <a:spcBef>
              <a:spcPct val="0"/>
            </a:spcBef>
            <a:spcAft>
              <a:spcPct val="35000"/>
            </a:spcAft>
          </a:pPr>
          <a:r>
            <a:rPr lang="en-US" sz="2200" kern="1200" dirty="0"/>
            <a:t>Sustainability Plan</a:t>
          </a:r>
        </a:p>
      </dsp:txBody>
      <dsp:txXfrm>
        <a:off x="443183" y="3843626"/>
        <a:ext cx="5697314"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6FE02B9-139B-4A71-A3B0-49BF3BB6CAAD}" type="datetimeFigureOut">
              <a:rPr lang="en-US" smtClean="0"/>
              <a:pPr/>
              <a:t>1/11/2021</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CADC3D6-F64F-432F-8CAF-12A8E390EF55}" type="slidenum">
              <a:rPr lang="en-US" smtClean="0"/>
              <a:pPr/>
              <a:t>‹#›</a:t>
            </a:fld>
            <a:endParaRPr lang="en-US"/>
          </a:p>
        </p:txBody>
      </p:sp>
    </p:spTree>
    <p:extLst>
      <p:ext uri="{BB962C8B-B14F-4D97-AF65-F5344CB8AC3E}">
        <p14:creationId xmlns:p14="http://schemas.microsoft.com/office/powerpoint/2010/main" val="4029221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mn-cs"/>
              </a:defRPr>
            </a:lvl1pPr>
          </a:lstStyle>
          <a:p>
            <a:pPr>
              <a:defRPr/>
            </a:pPr>
            <a:fld id="{A1234E4B-760D-4C12-91CE-F6FE2BFE65B3}" type="datetimeFigureOut">
              <a:rPr lang="en-US" altLang="ja-JP"/>
              <a:pPr>
                <a:defRPr/>
              </a:pPr>
              <a:t>1/11/2021</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itchFamily="34" charset="0"/>
              </a:defRPr>
            </a:lvl1pPr>
          </a:lstStyle>
          <a:p>
            <a:pPr>
              <a:defRPr/>
            </a:pPr>
            <a:fld id="{799399BA-D265-4DD5-B172-CF7BBEF04538}" type="slidenum">
              <a:rPr lang="en-US" altLang="en-US"/>
              <a:pPr>
                <a:defRPr/>
              </a:pPr>
              <a:t>‹#›</a:t>
            </a:fld>
            <a:endParaRPr lang="en-US" altLang="en-US"/>
          </a:p>
        </p:txBody>
      </p:sp>
    </p:spTree>
    <p:extLst>
      <p:ext uri="{BB962C8B-B14F-4D97-AF65-F5344CB8AC3E}">
        <p14:creationId xmlns:p14="http://schemas.microsoft.com/office/powerpoint/2010/main" val="1720136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fld id="{3667F1A6-D26A-435E-A6B9-71DCD84A0B24}"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105282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13</a:t>
            </a:fld>
            <a:endParaRPr lang="en-US" altLang="en-US"/>
          </a:p>
        </p:txBody>
      </p:sp>
    </p:spTree>
    <p:extLst>
      <p:ext uri="{BB962C8B-B14F-4D97-AF65-F5344CB8AC3E}">
        <p14:creationId xmlns:p14="http://schemas.microsoft.com/office/powerpoint/2010/main" val="462370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14</a:t>
            </a:fld>
            <a:endParaRPr lang="en-US" altLang="en-US"/>
          </a:p>
        </p:txBody>
      </p:sp>
    </p:spTree>
    <p:extLst>
      <p:ext uri="{BB962C8B-B14F-4D97-AF65-F5344CB8AC3E}">
        <p14:creationId xmlns:p14="http://schemas.microsoft.com/office/powerpoint/2010/main" val="687642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15</a:t>
            </a:fld>
            <a:endParaRPr lang="en-US" altLang="en-US"/>
          </a:p>
        </p:txBody>
      </p:sp>
    </p:spTree>
    <p:extLst>
      <p:ext uri="{BB962C8B-B14F-4D97-AF65-F5344CB8AC3E}">
        <p14:creationId xmlns:p14="http://schemas.microsoft.com/office/powerpoint/2010/main" val="530029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16</a:t>
            </a:fld>
            <a:endParaRPr lang="en-US" altLang="en-US"/>
          </a:p>
        </p:txBody>
      </p:sp>
    </p:spTree>
    <p:extLst>
      <p:ext uri="{BB962C8B-B14F-4D97-AF65-F5344CB8AC3E}">
        <p14:creationId xmlns:p14="http://schemas.microsoft.com/office/powerpoint/2010/main" val="2757669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17</a:t>
            </a:fld>
            <a:endParaRPr lang="en-US" altLang="en-US"/>
          </a:p>
        </p:txBody>
      </p:sp>
    </p:spTree>
    <p:extLst>
      <p:ext uri="{BB962C8B-B14F-4D97-AF65-F5344CB8AC3E}">
        <p14:creationId xmlns:p14="http://schemas.microsoft.com/office/powerpoint/2010/main" val="4114425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18</a:t>
            </a:fld>
            <a:endParaRPr lang="en-US" altLang="en-US"/>
          </a:p>
        </p:txBody>
      </p:sp>
    </p:spTree>
    <p:extLst>
      <p:ext uri="{BB962C8B-B14F-4D97-AF65-F5344CB8AC3E}">
        <p14:creationId xmlns:p14="http://schemas.microsoft.com/office/powerpoint/2010/main" val="98460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19</a:t>
            </a:fld>
            <a:endParaRPr lang="en-US" altLang="en-US"/>
          </a:p>
        </p:txBody>
      </p:sp>
    </p:spTree>
    <p:extLst>
      <p:ext uri="{BB962C8B-B14F-4D97-AF65-F5344CB8AC3E}">
        <p14:creationId xmlns:p14="http://schemas.microsoft.com/office/powerpoint/2010/main" val="231926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empathy matters. Education</a:t>
            </a:r>
            <a:r>
              <a:rPr lang="en-US" baseline="0" dirty="0"/>
              <a:t> on the two key elements. Heads need to swivel to mom. Mom is the one at maternal risk. Words matter empathy. Push education piece here. </a:t>
            </a:r>
          </a:p>
          <a:p>
            <a:endParaRPr lang="en-US" baseline="0" dirty="0"/>
          </a:p>
          <a:p>
            <a:r>
              <a:rPr lang="en-US" baseline="0" dirty="0"/>
              <a:t>Crossing the finish line</a:t>
            </a:r>
          </a:p>
          <a:p>
            <a:r>
              <a:rPr lang="en-US" baseline="0" dirty="0"/>
              <a:t>-You need these systems in place (this content is good on the systems.)</a:t>
            </a:r>
          </a:p>
          <a:p>
            <a:r>
              <a:rPr lang="en-US" baseline="0" dirty="0"/>
              <a:t>AND you need your </a:t>
            </a:r>
            <a:r>
              <a:rPr lang="en-US" baseline="0" dirty="0" err="1"/>
              <a:t>proivders</a:t>
            </a:r>
            <a:r>
              <a:rPr lang="en-US" baseline="0" dirty="0"/>
              <a:t> to know that this is a leading cause of maternal death big maternal risk and provide care with empathy.  Education for providers and staff.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96915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21</a:t>
            </a:fld>
            <a:endParaRPr lang="en-US" altLang="en-US"/>
          </a:p>
        </p:txBody>
      </p:sp>
    </p:spTree>
    <p:extLst>
      <p:ext uri="{BB962C8B-B14F-4D97-AF65-F5344CB8AC3E}">
        <p14:creationId xmlns:p14="http://schemas.microsoft.com/office/powerpoint/2010/main" val="532599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111718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S PGothic" pitchFamily="34" charset="-128"/>
                <a:cs typeface="MS PGothic" charset="0"/>
              </a:rPr>
              <a:t>Headlines from Chicago tribune? Patient?</a:t>
            </a:r>
          </a:p>
          <a:p>
            <a:endParaRPr lang="en-US" sz="1200" kern="1200" dirty="0">
              <a:solidFill>
                <a:schemeClr val="tx1"/>
              </a:solidFill>
              <a:effectLst/>
              <a:latin typeface="+mn-lt"/>
              <a:ea typeface="MS PGothic" pitchFamily="34" charset="-128"/>
              <a:cs typeface="MS PGothic" charset="0"/>
            </a:endParaRPr>
          </a:p>
          <a:p>
            <a:r>
              <a:rPr lang="en-US" sz="1200" kern="1200" dirty="0">
                <a:solidFill>
                  <a:schemeClr val="tx1"/>
                </a:solidFill>
                <a:effectLst/>
                <a:latin typeface="+mn-lt"/>
                <a:ea typeface="MS PGothic" pitchFamily="34" charset="-128"/>
                <a:cs typeface="MS PGothic" charset="0"/>
              </a:rPr>
              <a:t>Crisis is continuing/worsening- Initiative to provide optimal care for OUD, by providing optimal care every time you can save lives</a:t>
            </a:r>
          </a:p>
          <a:p>
            <a:r>
              <a:rPr lang="en-US" sz="1200" kern="1200" dirty="0">
                <a:solidFill>
                  <a:schemeClr val="tx1"/>
                </a:solidFill>
                <a:effectLst/>
                <a:latin typeface="+mn-lt"/>
                <a:ea typeface="MS PGothic" pitchFamily="34" charset="-128"/>
                <a:cs typeface="MS PGothic" charset="0"/>
              </a:rPr>
              <a:t>Systems in place &amp; moving to sustainability to ensure optimal care is provided every time</a:t>
            </a:r>
          </a:p>
          <a:p>
            <a:r>
              <a:rPr lang="en-US" sz="1200" kern="1200" dirty="0">
                <a:solidFill>
                  <a:schemeClr val="tx1"/>
                </a:solidFill>
                <a:effectLst/>
                <a:latin typeface="+mn-lt"/>
                <a:ea typeface="MS PGothic" pitchFamily="34" charset="-128"/>
                <a:cs typeface="MS PGothic" charset="0"/>
              </a:rPr>
              <a:t>What we accomplished</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3</a:t>
            </a:fld>
            <a:endParaRPr lang="en-US" altLang="en-US"/>
          </a:p>
        </p:txBody>
      </p:sp>
    </p:spTree>
    <p:extLst>
      <p:ext uri="{BB962C8B-B14F-4D97-AF65-F5344CB8AC3E}">
        <p14:creationId xmlns:p14="http://schemas.microsoft.com/office/powerpoint/2010/main" val="1626155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AIM to MAINTAIN!</a:t>
            </a:r>
          </a:p>
          <a:p>
            <a:r>
              <a:rPr lang="en-US" dirty="0"/>
              <a:t>Picture of patient</a:t>
            </a:r>
          </a:p>
          <a:p>
            <a:endParaRPr lang="en-US" dirty="0"/>
          </a:p>
          <a:p>
            <a:r>
              <a:rPr lang="en-US" dirty="0"/>
              <a:t>This is about saving</a:t>
            </a:r>
            <a:r>
              <a:rPr lang="en-US" baseline="0" dirty="0"/>
              <a:t> </a:t>
            </a:r>
            <a:r>
              <a:rPr lang="en-US" baseline="0" dirty="0" err="1"/>
              <a:t>womens</a:t>
            </a:r>
            <a:r>
              <a:rPr lang="en-US" baseline="0" dirty="0"/>
              <a:t> lives</a:t>
            </a:r>
          </a:p>
          <a:p>
            <a:r>
              <a:rPr lang="en-US" baseline="0" dirty="0"/>
              <a:t>We know these numbers are going up</a:t>
            </a:r>
          </a:p>
          <a:p>
            <a:r>
              <a:rPr lang="en-US" baseline="0" dirty="0"/>
              <a:t>We have go to sustain optimal care for patients to sustain these efforts.</a:t>
            </a:r>
            <a:endParaRPr lang="en-US" dirty="0"/>
          </a:p>
        </p:txBody>
      </p:sp>
      <p:sp>
        <p:nvSpPr>
          <p:cNvPr id="4" name="Slide Number Placeholder 3"/>
          <p:cNvSpPr>
            <a:spLocks noGrp="1"/>
          </p:cNvSpPr>
          <p:nvPr>
            <p:ph type="sldNum" sz="quarter" idx="10"/>
          </p:nvPr>
        </p:nvSpPr>
        <p:spPr/>
        <p:txBody>
          <a:bodyPr/>
          <a:lstStyle/>
          <a:p>
            <a:pPr>
              <a:defRPr/>
            </a:pPr>
            <a:fld id="{8BC8628B-D017-4ABD-84D4-3F37B064EA7E}" type="slidenum">
              <a:rPr lang="en-US" altLang="en-US" smtClean="0"/>
              <a:pPr>
                <a:defRPr/>
              </a:pPr>
              <a:t>24</a:t>
            </a:fld>
            <a:endParaRPr lang="en-US" altLang="en-US"/>
          </a:p>
        </p:txBody>
      </p:sp>
    </p:spTree>
    <p:extLst>
      <p:ext uri="{BB962C8B-B14F-4D97-AF65-F5344CB8AC3E}">
        <p14:creationId xmlns:p14="http://schemas.microsoft.com/office/powerpoint/2010/main" val="61478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a:t>
            </a:r>
            <a:r>
              <a:rPr lang="en-US" baseline="0" dirty="0"/>
              <a:t> we could remove if we need to tighten this up.</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25</a:t>
            </a:fld>
            <a:endParaRPr lang="en-US" altLang="en-US"/>
          </a:p>
        </p:txBody>
      </p:sp>
    </p:spTree>
    <p:extLst>
      <p:ext uri="{BB962C8B-B14F-4D97-AF65-F5344CB8AC3E}">
        <p14:creationId xmlns:p14="http://schemas.microsoft.com/office/powerpoint/2010/main" val="1844531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Include</a:t>
            </a:r>
            <a:r>
              <a:rPr lang="en-US" baseline="0" dirty="0"/>
              <a:t> a due date</a:t>
            </a:r>
          </a:p>
          <a:p>
            <a:r>
              <a:rPr lang="en-US" baseline="0" dirty="0"/>
              <a:t>Make them feel like they are making it super easy</a:t>
            </a:r>
          </a:p>
          <a:p>
            <a:r>
              <a:rPr lang="en-US" baseline="0" dirty="0"/>
              <a:t>Easy to complete template</a:t>
            </a:r>
          </a:p>
          <a:p>
            <a:r>
              <a:rPr lang="en-US" baseline="0" dirty="0"/>
              <a:t>Teams will submit it to ILPQC and perinatal network administrator when completed</a:t>
            </a:r>
          </a:p>
          <a:p>
            <a:r>
              <a:rPr lang="en-US" baseline="0" dirty="0"/>
              <a:t>Join us Nov XZ for the MNO webinar </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26</a:t>
            </a:fld>
            <a:endParaRPr lang="en-US" altLang="en-US"/>
          </a:p>
        </p:txBody>
      </p:sp>
    </p:spTree>
    <p:extLst>
      <p:ext uri="{BB962C8B-B14F-4D97-AF65-F5344CB8AC3E}">
        <p14:creationId xmlns:p14="http://schemas.microsoft.com/office/powerpoint/2010/main" val="2226003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13056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29</a:t>
            </a:fld>
            <a:endParaRPr lang="en-US" altLang="en-US"/>
          </a:p>
        </p:txBody>
      </p:sp>
    </p:spTree>
    <p:extLst>
      <p:ext uri="{BB962C8B-B14F-4D97-AF65-F5344CB8AC3E}">
        <p14:creationId xmlns:p14="http://schemas.microsoft.com/office/powerpoint/2010/main" val="6281295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3C882C-6931-48D7-9B18-809CA6FAEAE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60530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42</a:t>
            </a:fld>
            <a:endParaRPr lang="en-US" altLang="en-US"/>
          </a:p>
        </p:txBody>
      </p:sp>
    </p:spTree>
    <p:extLst>
      <p:ext uri="{BB962C8B-B14F-4D97-AF65-F5344CB8AC3E}">
        <p14:creationId xmlns:p14="http://schemas.microsoft.com/office/powerpoint/2010/main" val="2694153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087851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017366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9/25/20</a:t>
            </a:r>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46</a:t>
            </a:fld>
            <a:endParaRPr lang="en-US" altLang="en-US"/>
          </a:p>
        </p:txBody>
      </p:sp>
    </p:spTree>
    <p:extLst>
      <p:ext uri="{BB962C8B-B14F-4D97-AF65-F5344CB8AC3E}">
        <p14:creationId xmlns:p14="http://schemas.microsoft.com/office/powerpoint/2010/main" val="275446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need to talk about when MNO started, how many hospitals have participated. Also would like a picture</a:t>
            </a:r>
            <a:r>
              <a:rPr lang="en-US" baseline="0" dirty="0"/>
              <a:t> of a patient rather than the graphics…they seem a little busy and think a picture would grab attention more.  </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a:t>
            </a:fld>
            <a:endParaRPr lang="en-US" altLang="en-US"/>
          </a:p>
        </p:txBody>
      </p:sp>
    </p:spTree>
    <p:extLst>
      <p:ext uri="{BB962C8B-B14F-4D97-AF65-F5344CB8AC3E}">
        <p14:creationId xmlns:p14="http://schemas.microsoft.com/office/powerpoint/2010/main" val="4094444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26 questions</a:t>
            </a:r>
            <a:r>
              <a:rPr lang="en-US" baseline="0" dirty="0"/>
              <a:t> short and easy to complete</a:t>
            </a:r>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47</a:t>
            </a:fld>
            <a:endParaRPr lang="en-US" altLang="en-US"/>
          </a:p>
        </p:txBody>
      </p:sp>
    </p:spTree>
    <p:extLst>
      <p:ext uri="{BB962C8B-B14F-4D97-AF65-F5344CB8AC3E}">
        <p14:creationId xmlns:p14="http://schemas.microsoft.com/office/powerpoint/2010/main" val="17859274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9/25/20</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This information will help hospitals track their training progress, identify areas for quality improvement initiatives, and will be used by I PROMOTE-IL and ILPQC to understand hospitals’ ability to complete the training requirement and identify opportunities to provide further support to hospitals towards our shared goal of improved maternal health across the state. </a:t>
            </a:r>
          </a:p>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48</a:t>
            </a:fld>
            <a:endParaRPr lang="en-US" altLang="en-US"/>
          </a:p>
        </p:txBody>
      </p:sp>
    </p:spTree>
    <p:extLst>
      <p:ext uri="{BB962C8B-B14F-4D97-AF65-F5344CB8AC3E}">
        <p14:creationId xmlns:p14="http://schemas.microsoft.com/office/powerpoint/2010/main" val="4068654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666496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50</a:t>
            </a:fld>
            <a:endParaRPr lang="en-US" altLang="en-US"/>
          </a:p>
        </p:txBody>
      </p:sp>
    </p:spTree>
    <p:extLst>
      <p:ext uri="{BB962C8B-B14F-4D97-AF65-F5344CB8AC3E}">
        <p14:creationId xmlns:p14="http://schemas.microsoft.com/office/powerpoint/2010/main" val="341297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99399BA-D265-4DD5-B172-CF7BBEF04538}"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3481129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8</a:t>
            </a:fld>
            <a:endParaRPr lang="en-US" altLang="en-US"/>
          </a:p>
        </p:txBody>
      </p:sp>
    </p:spTree>
    <p:extLst>
      <p:ext uri="{BB962C8B-B14F-4D97-AF65-F5344CB8AC3E}">
        <p14:creationId xmlns:p14="http://schemas.microsoft.com/office/powerpoint/2010/main" val="311578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9</a:t>
            </a:fld>
            <a:endParaRPr lang="en-US" altLang="en-US"/>
          </a:p>
        </p:txBody>
      </p:sp>
    </p:spTree>
    <p:extLst>
      <p:ext uri="{BB962C8B-B14F-4D97-AF65-F5344CB8AC3E}">
        <p14:creationId xmlns:p14="http://schemas.microsoft.com/office/powerpoint/2010/main" val="246829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10</a:t>
            </a:fld>
            <a:endParaRPr lang="en-US" altLang="en-US"/>
          </a:p>
        </p:txBody>
      </p:sp>
    </p:spTree>
    <p:extLst>
      <p:ext uri="{BB962C8B-B14F-4D97-AF65-F5344CB8AC3E}">
        <p14:creationId xmlns:p14="http://schemas.microsoft.com/office/powerpoint/2010/main" val="208823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11</a:t>
            </a:fld>
            <a:endParaRPr lang="en-US" altLang="en-US"/>
          </a:p>
        </p:txBody>
      </p:sp>
    </p:spTree>
    <p:extLst>
      <p:ext uri="{BB962C8B-B14F-4D97-AF65-F5344CB8AC3E}">
        <p14:creationId xmlns:p14="http://schemas.microsoft.com/office/powerpoint/2010/main" val="28439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99399BA-D265-4DD5-B172-CF7BBEF04538}" type="slidenum">
              <a:rPr lang="en-US" altLang="en-US" smtClean="0"/>
              <a:pPr>
                <a:defRPr/>
              </a:pPr>
              <a:t>12</a:t>
            </a:fld>
            <a:endParaRPr lang="en-US" altLang="en-US"/>
          </a:p>
        </p:txBody>
      </p:sp>
    </p:spTree>
    <p:extLst>
      <p:ext uri="{BB962C8B-B14F-4D97-AF65-F5344CB8AC3E}">
        <p14:creationId xmlns:p14="http://schemas.microsoft.com/office/powerpoint/2010/main" val="237182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6.jpeg"/><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7.jpeg"/><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8.jpeg"/><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jpeg"/><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1.jpeg"/><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jpeg"/><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4.jpe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5.jpe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jpeg"/><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7.emf"/><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7.emf"/><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8.emf"/><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0C53AD7-A772-4F83-850B-482C70935EA4}" type="datetime1">
              <a:rPr lang="en-US" altLang="ja-JP"/>
              <a:pPr>
                <a:defRPr/>
              </a:pPr>
              <a:t>1/11/2021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DD8331-DEC2-4D1E-95D5-94283CB87E4D}" type="slidenum">
              <a:rPr lang="en-US" altLang="en-US"/>
              <a:pPr>
                <a:defRPr/>
              </a:pPr>
              <a:t>‹#›</a:t>
            </a:fld>
            <a:endParaRPr lang="en-US" altLang="en-US"/>
          </a:p>
        </p:txBody>
      </p:sp>
    </p:spTree>
    <p:extLst>
      <p:ext uri="{BB962C8B-B14F-4D97-AF65-F5344CB8AC3E}">
        <p14:creationId xmlns:p14="http://schemas.microsoft.com/office/powerpoint/2010/main" val="943655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22490D-0CE4-426E-81CB-E242CE6E39A4}" type="datetime1">
              <a:rPr lang="en-US" altLang="ja-JP"/>
              <a:pPr>
                <a:defRPr/>
              </a:pPr>
              <a:t>1/11/2021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1ED56C-8F5E-4BF1-A54B-E96394A138E1}" type="slidenum">
              <a:rPr lang="en-US" altLang="en-US"/>
              <a:pPr>
                <a:defRPr/>
              </a:pPr>
              <a:t>‹#›</a:t>
            </a:fld>
            <a:endParaRPr lang="en-US" altLang="en-US"/>
          </a:p>
        </p:txBody>
      </p:sp>
    </p:spTree>
    <p:extLst>
      <p:ext uri="{BB962C8B-B14F-4D97-AF65-F5344CB8AC3E}">
        <p14:creationId xmlns:p14="http://schemas.microsoft.com/office/powerpoint/2010/main" val="3454335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FE2C6C1-0ABC-4A83-A3E1-9B004532B0F2}" type="datetime1">
              <a:rPr lang="en-US" altLang="ja-JP"/>
              <a:pPr>
                <a:defRPr/>
              </a:pPr>
              <a:t>1/11/2021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659B1A-798E-4F1D-851E-F36AC3C874A2}" type="slidenum">
              <a:rPr lang="en-US" altLang="en-US"/>
              <a:pPr>
                <a:defRPr/>
              </a:pPr>
              <a:t>‹#›</a:t>
            </a:fld>
            <a:endParaRPr lang="en-US" altLang="en-US"/>
          </a:p>
        </p:txBody>
      </p:sp>
    </p:spTree>
    <p:extLst>
      <p:ext uri="{BB962C8B-B14F-4D97-AF65-F5344CB8AC3E}">
        <p14:creationId xmlns:p14="http://schemas.microsoft.com/office/powerpoint/2010/main" val="3581978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18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37318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4557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39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1897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48654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14095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8501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8E67B97-2A19-4469-BBC1-5124779FD32E}" type="datetime1">
              <a:rPr lang="en-US" altLang="ja-JP"/>
              <a:pPr>
                <a:defRPr/>
              </a:pPr>
              <a:t>1/11/2021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EF23B2-1968-4158-BBF8-33ADF3172235}" type="slidenum">
              <a:rPr lang="en-US" altLang="en-US"/>
              <a:pPr>
                <a:defRPr/>
              </a:pPr>
              <a:t>‹#›</a:t>
            </a:fld>
            <a:endParaRPr lang="en-US" altLang="en-US"/>
          </a:p>
        </p:txBody>
      </p:sp>
    </p:spTree>
    <p:extLst>
      <p:ext uri="{BB962C8B-B14F-4D97-AF65-F5344CB8AC3E}">
        <p14:creationId xmlns:p14="http://schemas.microsoft.com/office/powerpoint/2010/main" val="3521531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592247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066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007CE4-44CD-514E-AB06-3E1C57ADD73C}" type="datetimeFigureOut">
              <a:rPr lang="en-US" smtClean="0">
                <a:solidFill>
                  <a:prstClr val="black">
                    <a:tint val="75000"/>
                  </a:prstClr>
                </a:solidFill>
              </a:rPr>
              <a:pPr/>
              <a:t>1/11/2021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381DCD0-FAB9-C540-ACA0-2D3DCEDE7E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97566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875095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dirty="0">
              <a:solidFill>
                <a:srgbClr val="417C27"/>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7313471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2" name="TextBox 11"/>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C6473781-ACAD-C34D-8BB7-628294A1A831}"/>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EC297CBC-A6F5-D848-8FCF-A5A9138984E0}"/>
              </a:ext>
            </a:extLst>
          </p:cNvPr>
          <p:cNvSpPr>
            <a:spLocks noGrp="1"/>
          </p:cNvSpPr>
          <p:nvPr>
            <p:ph type="subTitle" idx="1"/>
          </p:nvPr>
        </p:nvSpPr>
        <p:spPr>
          <a:xfrm>
            <a:off x="2674528" y="3971364"/>
            <a:ext cx="6099105" cy="382907"/>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BDC77142-B9FB-8147-87AA-DD67BC6EB141}"/>
              </a:ext>
            </a:extLst>
          </p:cNvPr>
          <p:cNvSpPr>
            <a:spLocks noGrp="1"/>
          </p:cNvSpPr>
          <p:nvPr>
            <p:ph type="body" sz="quarter" idx="10"/>
          </p:nvPr>
        </p:nvSpPr>
        <p:spPr>
          <a:xfrm>
            <a:off x="2677499" y="4528248"/>
            <a:ext cx="6106767" cy="31166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239875799"/>
      </p:ext>
    </p:extLst>
  </p:cSld>
  <p:clrMapOvr>
    <a:masterClrMapping/>
  </p:clrMapOvr>
  <p:extLst mod="1">
    <p:ext uri="{DCECCB84-F9BA-43D5-87BE-67443E8EF086}">
      <p15:sldGuideLst xmlns:p15="http://schemas.microsoft.com/office/powerpoint/2012/main">
        <p15:guide id="1" orient="horz" pos="2160">
          <p15:clr>
            <a:srgbClr val="FBAE40"/>
          </p15:clr>
        </p15:guide>
        <p15:guide id="2" pos="5520">
          <p15:clr>
            <a:srgbClr val="FBAE40"/>
          </p15:clr>
        </p15:guide>
        <p15:guide id="3" orient="horz" pos="3006">
          <p15:clr>
            <a:srgbClr val="FBAE40"/>
          </p15:clr>
        </p15:guide>
        <p15:guide id="4" pos="288">
          <p15:clr>
            <a:srgbClr val="FBAE40"/>
          </p15:clr>
        </p15:guide>
        <p15:guide id="5" orient="horz" pos="1944">
          <p15:clr>
            <a:srgbClr val="FBAE40"/>
          </p15:clr>
        </p15:guide>
        <p15:guide id="6" orient="horz" pos="235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6"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0352136"/>
      </p:ext>
    </p:extLst>
  </p:cSld>
  <p:clrMapOvr>
    <a:masterClrMapping/>
  </p:clrMapOvr>
  <p:extLst mod="1">
    <p:ext uri="{DCECCB84-F9BA-43D5-87BE-67443E8EF086}">
      <p15:sldGuideLst xmlns:p15="http://schemas.microsoft.com/office/powerpoint/2012/main">
        <p15:guide id="1" orient="horz" pos="324">
          <p15:clr>
            <a:srgbClr val="FBAE40"/>
          </p15:clr>
        </p15:guide>
        <p15:guide id="2" pos="2880">
          <p15:clr>
            <a:srgbClr val="FBAE40"/>
          </p15:clr>
        </p15:guide>
        <p15:guide id="3" pos="288">
          <p15:clr>
            <a:srgbClr val="FBAE40"/>
          </p15:clr>
        </p15:guide>
        <p15:guide id="4" orient="horz" pos="504">
          <p15:clr>
            <a:srgbClr val="FBAE40"/>
          </p15:clr>
        </p15:guide>
        <p15:guide id="5" orient="horz" pos="81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888939"/>
      </p:ext>
    </p:extLst>
  </p:cSld>
  <p:clrMapOvr>
    <a:masterClrMapping/>
  </p:clrMapOvr>
  <p:extLst mod="1">
    <p:ext uri="{DCECCB84-F9BA-43D5-87BE-67443E8EF086}">
      <p15:sldGuideLst xmlns:p15="http://schemas.microsoft.com/office/powerpoint/2012/main">
        <p15:guide id="1" orient="horz" pos="1530">
          <p15:clr>
            <a:srgbClr val="FBAE40"/>
          </p15:clr>
        </p15:guide>
        <p15:guide id="2" pos="3792">
          <p15:clr>
            <a:srgbClr val="FBAE40"/>
          </p15:clr>
        </p15:guide>
        <p15:guide id="3" pos="288">
          <p15:clr>
            <a:srgbClr val="FBAE40"/>
          </p15:clr>
        </p15:guide>
        <p15:guide id="4" orient="horz" pos="324">
          <p15:clr>
            <a:srgbClr val="FBAE40"/>
          </p15:clr>
        </p15:guide>
        <p15:guide id="5" orient="horz" pos="684">
          <p15:clr>
            <a:srgbClr val="FBAE40"/>
          </p15:clr>
        </p15:guide>
        <p15:guide id="6" orient="horz" pos="504">
          <p15:clr>
            <a:srgbClr val="FBAE40"/>
          </p15:clr>
        </p15:guide>
        <p15:guide id="7" pos="547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25" y="2"/>
            <a:ext cx="9135877" cy="6857999"/>
          </a:xfrm>
          <a:prstGeom prst="rect">
            <a:avLst/>
          </a:prstGeom>
        </p:spPr>
      </p:pic>
      <p:sp>
        <p:nvSpPr>
          <p:cNvPr id="4" name="Title 1">
            <a:extLst>
              <a:ext uri="{FF2B5EF4-FFF2-40B4-BE49-F238E27FC236}">
                <a16:creationId xmlns:a16="http://schemas.microsoft.com/office/drawing/2014/main" id="{1BD450F3-B34B-074D-BD6D-B116B7D1C861}"/>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905427911"/>
      </p:ext>
    </p:extLst>
  </p:cSld>
  <p:clrMapOvr>
    <a:masterClrMapping/>
  </p:clrMapOvr>
  <p:extLst mod="1">
    <p:ext uri="{DCECCB84-F9BA-43D5-87BE-67443E8EF086}">
      <p15:sldGuideLst xmlns:p15="http://schemas.microsoft.com/office/powerpoint/2012/main">
        <p15:guide id="1" orient="horz" pos="1440">
          <p15:clr>
            <a:srgbClr val="FBAE40"/>
          </p15:clr>
        </p15:guide>
        <p15:guide id="2" pos="2880">
          <p15:clr>
            <a:srgbClr val="FBAE40"/>
          </p15:clr>
        </p15:guide>
        <p15:guide id="3" pos="28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8" name="Content Placeholder 2"/>
          <p:cNvSpPr>
            <a:spLocks noGrp="1"/>
          </p:cNvSpPr>
          <p:nvPr>
            <p:ph idx="1"/>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65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8A51ED6-1809-467D-BA74-8EA1DF4B6FEF}" type="datetime1">
              <a:rPr lang="en-US" altLang="ja-JP"/>
              <a:pPr>
                <a:defRPr/>
              </a:pPr>
              <a:t>1/11/2021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AF8077-2CE4-4A8C-806A-F9B27078C005}" type="slidenum">
              <a:rPr lang="en-US" altLang="en-US"/>
              <a:pPr>
                <a:defRPr/>
              </a:pPr>
              <a:t>‹#›</a:t>
            </a:fld>
            <a:endParaRPr lang="en-US" altLang="en-US"/>
          </a:p>
        </p:txBody>
      </p:sp>
    </p:spTree>
    <p:extLst>
      <p:ext uri="{BB962C8B-B14F-4D97-AF65-F5344CB8AC3E}">
        <p14:creationId xmlns:p14="http://schemas.microsoft.com/office/powerpoint/2010/main" val="1735056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31"/>
            <a:ext cx="9144000" cy="6864095"/>
          </a:xfrm>
          <a:prstGeom prst="rect">
            <a:avLst/>
          </a:prstGeom>
        </p:spPr>
      </p:pic>
      <p:sp>
        <p:nvSpPr>
          <p:cNvPr id="18" name="TextBox 17"/>
          <p:cNvSpPr txBox="1"/>
          <p:nvPr userDrawn="1"/>
        </p:nvSpPr>
        <p:spPr>
          <a:xfrm>
            <a:off x="9469755" y="2880361"/>
            <a:ext cx="377026" cy="369332"/>
          </a:xfrm>
          <a:prstGeom prst="rect">
            <a:avLst/>
          </a:prstGeom>
          <a:noFill/>
        </p:spPr>
        <p:txBody>
          <a:bodyPr wrap="none" rtlCol="0">
            <a:spAutoFit/>
          </a:bodyPr>
          <a:lstStyle/>
          <a:p>
            <a:r>
              <a:rPr lang="en-US" sz="1800" dirty="0"/>
              <a:t>   </a:t>
            </a:r>
          </a:p>
        </p:txBody>
      </p:sp>
      <p:sp>
        <p:nvSpPr>
          <p:cNvPr id="7" name="Title 1">
            <a:extLst>
              <a:ext uri="{FF2B5EF4-FFF2-40B4-BE49-F238E27FC236}">
                <a16:creationId xmlns:a16="http://schemas.microsoft.com/office/drawing/2014/main" id="{B2D10ECC-AA90-7944-8C0C-B7C138B59268}"/>
              </a:ext>
            </a:extLst>
          </p:cNvPr>
          <p:cNvSpPr>
            <a:spLocks noGrp="1"/>
          </p:cNvSpPr>
          <p:nvPr>
            <p:ph type="ctrTitle"/>
          </p:nvPr>
        </p:nvSpPr>
        <p:spPr>
          <a:xfrm>
            <a:off x="2663896" y="1474384"/>
            <a:ext cx="6480105" cy="2323003"/>
          </a:xfrm>
          <a:prstGeom prst="rect">
            <a:avLst/>
          </a:prstGeom>
        </p:spPr>
        <p:txBody>
          <a:bodyPr/>
          <a:lstStyle>
            <a:lvl1pPr algn="l">
              <a:defRPr>
                <a:solidFill>
                  <a:schemeClr val="tx1">
                    <a:lumMod val="65000"/>
                    <a:lumOff val="35000"/>
                  </a:schemeClr>
                </a:solidFill>
                <a:latin typeface="+mn-lt"/>
              </a:defRPr>
            </a:lvl1pPr>
          </a:lstStyle>
          <a:p>
            <a:r>
              <a:rPr lang="en-US" sz="5400" dirty="0">
                <a:solidFill>
                  <a:schemeClr val="tx1">
                    <a:lumMod val="65000"/>
                    <a:lumOff val="35000"/>
                  </a:schemeClr>
                </a:solidFill>
              </a:rPr>
              <a:t>Topic of Presentation</a:t>
            </a:r>
            <a:br>
              <a:rPr lang="en-US" sz="5400" dirty="0">
                <a:solidFill>
                  <a:schemeClr val="tx1">
                    <a:lumMod val="65000"/>
                    <a:lumOff val="35000"/>
                  </a:schemeClr>
                </a:solidFill>
              </a:rPr>
            </a:br>
            <a:r>
              <a:rPr lang="en-US" sz="5400" dirty="0">
                <a:solidFill>
                  <a:schemeClr val="tx1">
                    <a:lumMod val="65000"/>
                    <a:lumOff val="35000"/>
                  </a:schemeClr>
                </a:solidFill>
              </a:rPr>
              <a:t>(54 </a:t>
            </a:r>
            <a:r>
              <a:rPr lang="en-US" sz="5400" dirty="0" err="1">
                <a:solidFill>
                  <a:schemeClr val="tx1">
                    <a:lumMod val="65000"/>
                    <a:lumOff val="35000"/>
                  </a:schemeClr>
                </a:solidFill>
              </a:rPr>
              <a:t>pt</a:t>
            </a:r>
            <a:r>
              <a:rPr lang="en-US" sz="5400" dirty="0">
                <a:solidFill>
                  <a:schemeClr val="tx1">
                    <a:lumMod val="65000"/>
                    <a:lumOff val="35000"/>
                  </a:schemeClr>
                </a:solidFill>
              </a:rPr>
              <a:t>)</a:t>
            </a:r>
          </a:p>
        </p:txBody>
      </p:sp>
      <p:sp>
        <p:nvSpPr>
          <p:cNvPr id="8" name="Subtitle 2">
            <a:extLst>
              <a:ext uri="{FF2B5EF4-FFF2-40B4-BE49-F238E27FC236}">
                <a16:creationId xmlns:a16="http://schemas.microsoft.com/office/drawing/2014/main" id="{5AA13960-22BF-4B44-BD30-A372E063D7E3}"/>
              </a:ext>
            </a:extLst>
          </p:cNvPr>
          <p:cNvSpPr>
            <a:spLocks noGrp="1"/>
          </p:cNvSpPr>
          <p:nvPr>
            <p:ph type="subTitle" idx="1"/>
          </p:nvPr>
        </p:nvSpPr>
        <p:spPr>
          <a:xfrm>
            <a:off x="2674528" y="3971362"/>
            <a:ext cx="6099105" cy="556884"/>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2400" dirty="0">
                <a:solidFill>
                  <a:schemeClr val="tx1">
                    <a:lumMod val="65000"/>
                    <a:lumOff val="35000"/>
                  </a:schemeClr>
                </a:solidFill>
              </a:rPr>
              <a:t>Presentation Subhead (24 </a:t>
            </a:r>
            <a:r>
              <a:rPr lang="en-US" sz="2400" dirty="0" err="1">
                <a:solidFill>
                  <a:schemeClr val="tx1">
                    <a:lumMod val="65000"/>
                    <a:lumOff val="35000"/>
                  </a:schemeClr>
                </a:solidFill>
              </a:rPr>
              <a:t>pt</a:t>
            </a:r>
            <a:r>
              <a:rPr lang="en-US" sz="2400" dirty="0">
                <a:solidFill>
                  <a:schemeClr val="tx1">
                    <a:lumMod val="65000"/>
                    <a:lumOff val="35000"/>
                  </a:schemeClr>
                </a:solidFill>
              </a:rPr>
              <a:t>)</a:t>
            </a:r>
          </a:p>
        </p:txBody>
      </p:sp>
      <p:sp>
        <p:nvSpPr>
          <p:cNvPr id="9" name="Text Placeholder 3">
            <a:extLst>
              <a:ext uri="{FF2B5EF4-FFF2-40B4-BE49-F238E27FC236}">
                <a16:creationId xmlns:a16="http://schemas.microsoft.com/office/drawing/2014/main" id="{E4C703ED-D9DC-A64A-807E-BF6A7B0409E1}"/>
              </a:ext>
            </a:extLst>
          </p:cNvPr>
          <p:cNvSpPr>
            <a:spLocks noGrp="1"/>
          </p:cNvSpPr>
          <p:nvPr>
            <p:ph type="body" sz="quarter" idx="10"/>
          </p:nvPr>
        </p:nvSpPr>
        <p:spPr>
          <a:xfrm>
            <a:off x="2677499" y="4528248"/>
            <a:ext cx="6106767" cy="451103"/>
          </a:xfrm>
          <a:prstGeom prst="rect">
            <a:avLst/>
          </a:prstGeom>
        </p:spPr>
        <p:txBody>
          <a:bodyPr>
            <a:noAutofit/>
          </a:bodyPr>
          <a:lstStyle>
            <a:lvl1pPr marL="0" indent="0" algn="l">
              <a:buNone/>
              <a:defRPr>
                <a:solidFill>
                  <a:schemeClr val="tx1">
                    <a:lumMod val="65000"/>
                    <a:lumOff val="35000"/>
                  </a:schemeClr>
                </a:solidFill>
                <a:latin typeface="+mn-lt"/>
              </a:defRPr>
            </a:lvl1pPr>
          </a:lstStyle>
          <a:p>
            <a:r>
              <a:rPr lang="en-US" sz="1600" dirty="0">
                <a:solidFill>
                  <a:schemeClr val="tx1">
                    <a:lumMod val="65000"/>
                    <a:lumOff val="35000"/>
                  </a:schemeClr>
                </a:solidFill>
              </a:rPr>
              <a:t>Date | Presenter Information (16 </a:t>
            </a:r>
            <a:r>
              <a:rPr lang="en-US" sz="1600" dirty="0" err="1">
                <a:solidFill>
                  <a:schemeClr val="tx1">
                    <a:lumMod val="65000"/>
                    <a:lumOff val="35000"/>
                  </a:schemeClr>
                </a:solidFill>
              </a:rPr>
              <a:t>pt</a:t>
            </a:r>
            <a:r>
              <a:rPr lang="en-US" sz="1600" dirty="0">
                <a:solidFill>
                  <a:schemeClr val="tx1">
                    <a:lumMod val="65000"/>
                    <a:lumOff val="35000"/>
                  </a:schemeClr>
                </a:solidFill>
              </a:rPr>
              <a:t>)</a:t>
            </a:r>
          </a:p>
        </p:txBody>
      </p:sp>
    </p:spTree>
    <p:extLst>
      <p:ext uri="{BB962C8B-B14F-4D97-AF65-F5344CB8AC3E}">
        <p14:creationId xmlns:p14="http://schemas.microsoft.com/office/powerpoint/2010/main" val="4155897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8" name="Picture Placeholder 2"/>
          <p:cNvSpPr>
            <a:spLocks noGrp="1"/>
          </p:cNvSpPr>
          <p:nvPr>
            <p:ph type="pic" idx="1"/>
          </p:nvPr>
        </p:nvSpPr>
        <p:spPr>
          <a:xfrm>
            <a:off x="6034728" y="1452039"/>
            <a:ext cx="2652072" cy="1786463"/>
          </a:xfrm>
          <a:prstGeom prst="rect">
            <a:avLst/>
          </a:prstGeom>
        </p:spPr>
        <p:txBody>
          <a:bodyPr rtlCol="0" anchor="ctr">
            <a:normAutofit/>
          </a:bodyPr>
          <a:lstStyle>
            <a:lvl1pPr marL="0" indent="0" algn="ctr">
              <a:buNone/>
              <a:defRPr sz="900" b="0" i="0">
                <a:latin typeface="Arial"/>
                <a:cs typeface="Aria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r>
              <a:rPr lang="en-US" noProof="0" dirty="0"/>
              <a:t>Drag picture to placeholder or click icon to add</a:t>
            </a:r>
          </a:p>
        </p:txBody>
      </p:sp>
      <p:sp>
        <p:nvSpPr>
          <p:cNvPr id="6" name="Title 1"/>
          <p:cNvSpPr>
            <a:spLocks noGrp="1"/>
          </p:cNvSpPr>
          <p:nvPr>
            <p:ph type="title"/>
          </p:nvPr>
        </p:nvSpPr>
        <p:spPr>
          <a:xfrm>
            <a:off x="457200" y="409878"/>
            <a:ext cx="8229600" cy="867427"/>
          </a:xfrm>
          <a:prstGeom prst="rect">
            <a:avLst/>
          </a:prstGeom>
        </p:spPr>
        <p:txBody>
          <a:bodyPr anchor="b">
            <a:noAutofit/>
          </a:bodyPr>
          <a:lstStyle>
            <a:lvl1pPr algn="l">
              <a:lnSpc>
                <a:spcPct val="70000"/>
              </a:lnSpc>
              <a:defRPr sz="4800" b="0" i="0">
                <a:solidFill>
                  <a:schemeClr val="tx1">
                    <a:lumMod val="65000"/>
                    <a:lumOff val="35000"/>
                  </a:schemeClr>
                </a:solidFill>
                <a:latin typeface="+mn-lt"/>
                <a:ea typeface="PT Sans" charset="-52"/>
                <a:cs typeface="PT Sans" charset="-52"/>
              </a:defRPr>
            </a:lvl1pPr>
          </a:lstStyle>
          <a:p>
            <a:r>
              <a:rPr lang="en-US" dirty="0"/>
              <a:t>Click to edit Master title style</a:t>
            </a:r>
          </a:p>
        </p:txBody>
      </p:sp>
      <p:sp>
        <p:nvSpPr>
          <p:cNvPr id="7" name="Content Placeholder 2"/>
          <p:cNvSpPr>
            <a:spLocks noGrp="1"/>
          </p:cNvSpPr>
          <p:nvPr>
            <p:ph idx="10"/>
          </p:nvPr>
        </p:nvSpPr>
        <p:spPr>
          <a:xfrm>
            <a:off x="457200" y="1391883"/>
            <a:ext cx="8229600" cy="4478116"/>
          </a:xfrm>
          <a:prstGeom prst="rect">
            <a:avLst/>
          </a:prstGeom>
        </p:spPr>
        <p:txBody>
          <a:bodyPr/>
          <a:lstStyle>
            <a:lvl1pPr>
              <a:defRPr sz="2800" b="0" i="0">
                <a:solidFill>
                  <a:schemeClr val="tx1"/>
                </a:solidFill>
                <a:latin typeface="+mn-lt"/>
                <a:ea typeface="PT Sans" charset="-52"/>
                <a:cs typeface="PT Sans" charset="-52"/>
              </a:defRPr>
            </a:lvl1pPr>
            <a:lvl2pPr>
              <a:defRPr sz="2400" b="0" i="0">
                <a:solidFill>
                  <a:schemeClr val="tx1"/>
                </a:solidFill>
                <a:latin typeface="+mn-lt"/>
                <a:ea typeface="PT Sans" charset="-52"/>
                <a:cs typeface="PT Sans" charset="-52"/>
              </a:defRPr>
            </a:lvl2pPr>
            <a:lvl3pPr>
              <a:defRPr sz="2000" b="0" i="0">
                <a:solidFill>
                  <a:schemeClr val="tx1"/>
                </a:solidFill>
                <a:latin typeface="+mn-lt"/>
                <a:ea typeface="PT Sans" charset="-52"/>
                <a:cs typeface="PT Sans" charset="-52"/>
              </a:defRPr>
            </a:lvl3pPr>
            <a:lvl4pPr>
              <a:defRPr sz="1600" b="0" i="0">
                <a:solidFill>
                  <a:schemeClr val="tx1"/>
                </a:solidFill>
                <a:latin typeface="+mn-lt"/>
                <a:ea typeface="PT Sans" charset="-52"/>
                <a:cs typeface="PT Sans" charset="-52"/>
              </a:defRPr>
            </a:lvl4pPr>
            <a:lvl5pPr>
              <a:defRPr sz="1200" b="0" i="0">
                <a:solidFill>
                  <a:schemeClr val="tx1"/>
                </a:solidFill>
                <a:latin typeface="+mn-lt"/>
                <a:ea typeface="PT Sans" charset="-52"/>
                <a:cs typeface="PT Sans" charset="-52"/>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63519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Title 1"/>
          <p:cNvSpPr txBox="1">
            <a:spLocks/>
          </p:cNvSpPr>
          <p:nvPr userDrawn="1"/>
        </p:nvSpPr>
        <p:spPr bwMode="auto">
          <a:xfrm>
            <a:off x="415561" y="2560323"/>
            <a:ext cx="8013698" cy="133333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defTabSz="457200" rtl="0" eaLnBrk="1" fontAlgn="base" hangingPunct="1">
              <a:lnSpc>
                <a:spcPct val="90000"/>
              </a:lnSpc>
              <a:spcBef>
                <a:spcPct val="0"/>
              </a:spcBef>
              <a:spcAft>
                <a:spcPts val="0"/>
              </a:spcAft>
              <a:defRPr sz="5000" b="0" i="0" strike="noStrike" kern="1200" cap="none">
                <a:solidFill>
                  <a:schemeClr val="tx1"/>
                </a:solidFill>
                <a:latin typeface="Calibri"/>
                <a:ea typeface="ＭＳ Ｐゴシック" charset="0"/>
                <a:cs typeface="Calibri"/>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750" dirty="0">
                <a:solidFill>
                  <a:srgbClr val="1D1B5B"/>
                </a:solidFill>
              </a:rPr>
              <a:t>Primary Topic of</a:t>
            </a:r>
            <a:br>
              <a:rPr lang="en-US" sz="3750" dirty="0">
                <a:solidFill>
                  <a:srgbClr val="1D1B5B"/>
                </a:solidFill>
              </a:rPr>
            </a:br>
            <a:r>
              <a:rPr lang="en-US" sz="3750" dirty="0">
                <a:solidFill>
                  <a:srgbClr val="1D1B5B"/>
                </a:solidFill>
              </a:rPr>
              <a:t>Next Section (50 </a:t>
            </a:r>
            <a:r>
              <a:rPr lang="en-US" sz="3750" dirty="0" err="1">
                <a:solidFill>
                  <a:srgbClr val="1D1B5B"/>
                </a:solidFill>
              </a:rPr>
              <a:t>pt</a:t>
            </a:r>
            <a:r>
              <a:rPr lang="en-US" sz="3750" dirty="0">
                <a:solidFill>
                  <a:srgbClr val="1D1B5B"/>
                </a:solidFill>
              </a:rPr>
              <a:t>)</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2"/>
            <a:ext cx="9135879" cy="6857999"/>
          </a:xfrm>
          <a:prstGeom prst="rect">
            <a:avLst/>
          </a:prstGeom>
        </p:spPr>
      </p:pic>
      <p:sp>
        <p:nvSpPr>
          <p:cNvPr id="5" name="Title 1">
            <a:extLst>
              <a:ext uri="{FF2B5EF4-FFF2-40B4-BE49-F238E27FC236}">
                <a16:creationId xmlns:a16="http://schemas.microsoft.com/office/drawing/2014/main" id="{5FC98DA1-2A63-174B-9A71-E03A0C630086}"/>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33152281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2">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18" y="0"/>
            <a:ext cx="9135879" cy="6858000"/>
          </a:xfrm>
          <a:prstGeom prst="rect">
            <a:avLst/>
          </a:prstGeom>
        </p:spPr>
      </p:pic>
      <p:sp>
        <p:nvSpPr>
          <p:cNvPr id="5" name="Title 1">
            <a:extLst>
              <a:ext uri="{FF2B5EF4-FFF2-40B4-BE49-F238E27FC236}">
                <a16:creationId xmlns:a16="http://schemas.microsoft.com/office/drawing/2014/main" id="{D002DB8A-4C58-1D45-9AF9-84A265074FAA}"/>
              </a:ext>
            </a:extLst>
          </p:cNvPr>
          <p:cNvSpPr>
            <a:spLocks noGrp="1"/>
          </p:cNvSpPr>
          <p:nvPr>
            <p:ph type="title"/>
          </p:nvPr>
        </p:nvSpPr>
        <p:spPr>
          <a:xfrm>
            <a:off x="415561" y="1928039"/>
            <a:ext cx="8013698" cy="1965617"/>
          </a:xfrm>
          <a:prstGeom prst="rect">
            <a:avLst/>
          </a:prstGeom>
        </p:spPr>
        <p:txBody>
          <a:bodyPr/>
          <a:lstStyle>
            <a:lvl1pPr algn="l">
              <a:defRPr>
                <a:solidFill>
                  <a:schemeClr val="tx1">
                    <a:lumMod val="65000"/>
                    <a:lumOff val="35000"/>
                  </a:schemeClr>
                </a:solidFill>
                <a:latin typeface="+mn-lt"/>
              </a:defRPr>
            </a:lvl1pPr>
          </a:lstStyle>
          <a:p>
            <a:r>
              <a:rPr lang="en-US" sz="4800" dirty="0">
                <a:solidFill>
                  <a:schemeClr val="tx1">
                    <a:lumMod val="65000"/>
                    <a:lumOff val="35000"/>
                  </a:schemeClr>
                </a:solidFill>
              </a:rPr>
              <a:t>Primary Topic of </a:t>
            </a:r>
            <a:br>
              <a:rPr lang="en-US" sz="4800" dirty="0">
                <a:solidFill>
                  <a:schemeClr val="tx1">
                    <a:lumMod val="65000"/>
                    <a:lumOff val="35000"/>
                  </a:schemeClr>
                </a:solidFill>
              </a:rPr>
            </a:br>
            <a:r>
              <a:rPr lang="en-US" sz="4800" dirty="0">
                <a:solidFill>
                  <a:schemeClr val="tx1">
                    <a:lumMod val="65000"/>
                    <a:lumOff val="35000"/>
                  </a:schemeClr>
                </a:solidFill>
              </a:rPr>
              <a:t>Next Section (48 </a:t>
            </a:r>
            <a:r>
              <a:rPr lang="en-US" sz="4800" dirty="0" err="1">
                <a:solidFill>
                  <a:schemeClr val="tx1">
                    <a:lumMod val="65000"/>
                    <a:lumOff val="35000"/>
                  </a:schemeClr>
                </a:solidFill>
              </a:rPr>
              <a:t>pt</a:t>
            </a:r>
            <a:r>
              <a:rPr lang="en-US" sz="4800" dirty="0">
                <a:solidFill>
                  <a:schemeClr val="tx1">
                    <a:lumMod val="65000"/>
                    <a:lumOff val="35000"/>
                  </a:schemeClr>
                </a:solidFill>
              </a:rPr>
              <a:t>)</a:t>
            </a:r>
          </a:p>
        </p:txBody>
      </p:sp>
    </p:spTree>
    <p:extLst>
      <p:ext uri="{BB962C8B-B14F-4D97-AF65-F5344CB8AC3E}">
        <p14:creationId xmlns:p14="http://schemas.microsoft.com/office/powerpoint/2010/main" val="60877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2891724" y="1328353"/>
            <a:ext cx="5764856" cy="1470025"/>
          </a:xfrm>
          <a:prstGeom prst="rect">
            <a:avLst/>
          </a:prstGeom>
        </p:spPr>
        <p:txBody>
          <a:bodyPr/>
          <a:lstStyle/>
          <a:p>
            <a:pPr algn="l"/>
            <a:endParaRPr lang="en-US" b="1" dirty="0">
              <a:solidFill>
                <a:srgbClr val="FFFFFF"/>
              </a:solidFill>
            </a:endParaRPr>
          </a:p>
        </p:txBody>
      </p:sp>
      <p:sp>
        <p:nvSpPr>
          <p:cNvPr id="8" name="Subtitle 2"/>
          <p:cNvSpPr>
            <a:spLocks noGrp="1"/>
          </p:cNvSpPr>
          <p:nvPr>
            <p:ph type="subTitle" idx="1"/>
          </p:nvPr>
        </p:nvSpPr>
        <p:spPr>
          <a:xfrm>
            <a:off x="2891724" y="2976618"/>
            <a:ext cx="5764856" cy="900067"/>
          </a:xfrm>
          <a:prstGeom prst="rect">
            <a:avLst/>
          </a:prstGeom>
        </p:spPr>
        <p:txBody>
          <a:bodyPr>
            <a:normAutofit lnSpcReduction="10000"/>
          </a:bodyPr>
          <a:lstStyle/>
          <a:p>
            <a:pPr algn="l">
              <a:lnSpc>
                <a:spcPct val="80000"/>
              </a:lnSpc>
            </a:pPr>
            <a:endParaRPr lang="en-US" dirty="0">
              <a:solidFill>
                <a:schemeClr val="bg1"/>
              </a:solidFill>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943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txBox="1">
            <a:spLocks/>
          </p:cNvSpPr>
          <p:nvPr userDrawn="1"/>
        </p:nvSpPr>
        <p:spPr>
          <a:xfrm>
            <a:off x="457200" y="274637"/>
            <a:ext cx="8229600" cy="716813"/>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rgbClr val="417C27"/>
              </a:solidFill>
              <a:effectLst/>
              <a:uLnTx/>
              <a:uFillTx/>
              <a:latin typeface="Calibri"/>
              <a:ea typeface="+mj-ea"/>
              <a:cs typeface="+mj-cs"/>
            </a:endParaRPr>
          </a:p>
        </p:txBody>
      </p:sp>
      <p:sp>
        <p:nvSpPr>
          <p:cNvPr id="9" name="Slide Number Placeholder 3"/>
          <p:cNvSpPr>
            <a:spLocks noGrp="1"/>
          </p:cNvSpPr>
          <p:nvPr>
            <p:ph type="sldNum" sz="quarter" idx="12"/>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64625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sz="1100"/>
            </a:lvl1pPr>
          </a:lstStyle>
          <a:p>
            <a:fld id="{B2C1BE1D-F557-C442-9DA9-8F06AF7B7A69}" type="slidenum">
              <a:rPr lang="en-US" smtClean="0"/>
              <a:pPr/>
              <a:t>‹#›</a:t>
            </a:fld>
            <a:endParaRPr lang="en-US" dirty="0"/>
          </a:p>
        </p:txBody>
      </p:sp>
      <p:pic>
        <p:nvPicPr>
          <p:cNvPr id="5" name="Picture 4"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1245057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23" y="1280435"/>
            <a:ext cx="7755154" cy="4384031"/>
          </a:xfrm>
          <a:prstGeom prst="rect">
            <a:avLst/>
          </a:prstGeom>
        </p:spPr>
        <p:txBody>
          <a:bodyPr/>
          <a:lstStyle>
            <a:lvl1pPr>
              <a:defRPr sz="2400">
                <a:solidFill>
                  <a:srgbClr val="59261D"/>
                </a:solidFill>
              </a:defRPr>
            </a:lvl1pPr>
            <a:lvl2pPr>
              <a:defRPr sz="2400">
                <a:solidFill>
                  <a:srgbClr val="59261D"/>
                </a:solidFill>
              </a:defRPr>
            </a:lvl2pPr>
            <a:lvl3pPr marL="1143000" indent="-228600">
              <a:buFont typeface="Courier New"/>
              <a:buChar char="o"/>
              <a:defRPr sz="1800">
                <a:solidFill>
                  <a:srgbClr val="59261D"/>
                </a:solidFill>
              </a:defRPr>
            </a:lvl3pPr>
            <a:lvl4pPr>
              <a:defRPr sz="1800">
                <a:solidFill>
                  <a:srgbClr val="59261D"/>
                </a:solidFill>
              </a:defRPr>
            </a:lvl4pPr>
            <a:lvl5pPr>
              <a:defRPr sz="18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B2C1BE1D-F557-C442-9DA9-8F06AF7B7A69}" type="slidenum">
              <a:rPr lang="en-US" smtClean="0"/>
              <a:t>‹#›</a:t>
            </a:fld>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245977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B2C1BE1D-F557-C442-9DA9-8F06AF7B7A69}" type="slidenum">
              <a:rPr lang="en-US" smtClean="0"/>
              <a:t>‹#›</a:t>
            </a:fld>
            <a:endParaRPr lang="en-US"/>
          </a:p>
        </p:txBody>
      </p:sp>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694423" y="1280436"/>
            <a:ext cx="3801377" cy="4525968"/>
          </a:xfrm>
          <a:prstGeom prst="rect">
            <a:avLst/>
          </a:prstGeom>
        </p:spPr>
        <p:txBody>
          <a:bodyPr/>
          <a:lstStyle>
            <a:lvl1pPr>
              <a:defRPr sz="2400">
                <a:solidFill>
                  <a:srgbClr val="59261D"/>
                </a:solidFill>
              </a:defRPr>
            </a:lvl1pPr>
            <a:lvl2pPr>
              <a:defRPr sz="2400">
                <a:solidFill>
                  <a:srgbClr val="59261D"/>
                </a:solidFill>
              </a:defRPr>
            </a:lvl2pPr>
            <a:lvl3pPr marL="1143000" indent="-228600">
              <a:buFont typeface="Courier New"/>
              <a:buChar char="o"/>
              <a:defRPr sz="1800">
                <a:solidFill>
                  <a:srgbClr val="59261D"/>
                </a:solidFill>
              </a:defRPr>
            </a:lvl3pPr>
            <a:lvl4pPr>
              <a:defRPr sz="1800">
                <a:solidFill>
                  <a:srgbClr val="59261D"/>
                </a:solidFill>
              </a:defRPr>
            </a:lvl4pPr>
            <a:lvl5pPr>
              <a:defRPr sz="18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4"/>
          </p:nvPr>
        </p:nvSpPr>
        <p:spPr>
          <a:xfrm>
            <a:off x="4648200" y="1280436"/>
            <a:ext cx="3801377" cy="4525968"/>
          </a:xfrm>
          <a:prstGeom prst="rect">
            <a:avLst/>
          </a:prstGeom>
        </p:spPr>
        <p:txBody>
          <a:bodyPr/>
          <a:lstStyle>
            <a:lvl1pPr>
              <a:defRPr sz="2400">
                <a:solidFill>
                  <a:srgbClr val="59261D"/>
                </a:solidFill>
              </a:defRPr>
            </a:lvl1pPr>
            <a:lvl2pPr>
              <a:defRPr sz="2400">
                <a:solidFill>
                  <a:srgbClr val="59261D"/>
                </a:solidFill>
              </a:defRPr>
            </a:lvl2pPr>
            <a:lvl3pPr marL="1143000" indent="-228600">
              <a:buFont typeface="Courier New"/>
              <a:buChar char="o"/>
              <a:defRPr sz="1800">
                <a:solidFill>
                  <a:srgbClr val="59261D"/>
                </a:solidFill>
              </a:defRPr>
            </a:lvl3pPr>
            <a:lvl4pPr>
              <a:defRPr sz="1800">
                <a:solidFill>
                  <a:srgbClr val="59261D"/>
                </a:solidFill>
              </a:defRPr>
            </a:lvl4pPr>
            <a:lvl5pPr>
              <a:defRPr sz="18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28042557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428" y="1276701"/>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5" name="Text Placeholder 4"/>
          <p:cNvSpPr>
            <a:spLocks noGrp="1"/>
          </p:cNvSpPr>
          <p:nvPr>
            <p:ph type="body" sz="quarter" idx="3"/>
          </p:nvPr>
        </p:nvSpPr>
        <p:spPr>
          <a:xfrm>
            <a:off x="4645026" y="1276701"/>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9" name="Slide Number Placeholder 8"/>
          <p:cNvSpPr>
            <a:spLocks noGrp="1"/>
          </p:cNvSpPr>
          <p:nvPr>
            <p:ph type="sldNum" sz="quarter" idx="12"/>
          </p:nvPr>
        </p:nvSpPr>
        <p:spPr/>
        <p:txBody>
          <a:bodyPr/>
          <a:lstStyle/>
          <a:p>
            <a:fld id="{B2C1BE1D-F557-C442-9DA9-8F06AF7B7A69}" type="slidenum">
              <a:rPr lang="en-US" smtClean="0"/>
              <a:t>‹#›</a:t>
            </a:fld>
            <a:endParaRPr lang="en-US"/>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4"/>
          </p:nvPr>
        </p:nvSpPr>
        <p:spPr>
          <a:xfrm>
            <a:off x="4637805"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2003380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8D7BA54-BB09-45EF-8BE5-86E399F21075}" type="datetime1">
              <a:rPr lang="en-US" altLang="ja-JP"/>
              <a:pPr>
                <a:defRPr/>
              </a:pPr>
              <a:t>1/11/2021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B83E2C-C682-4CCB-812E-4FD1E6CD7EF7}" type="slidenum">
              <a:rPr lang="en-US" altLang="en-US"/>
              <a:pPr>
                <a:defRPr/>
              </a:pPr>
              <a:t>‹#›</a:t>
            </a:fld>
            <a:endParaRPr lang="en-US" altLang="en-US"/>
          </a:p>
        </p:txBody>
      </p:sp>
    </p:spTree>
    <p:extLst>
      <p:ext uri="{BB962C8B-B14F-4D97-AF65-F5344CB8AC3E}">
        <p14:creationId xmlns:p14="http://schemas.microsoft.com/office/powerpoint/2010/main" val="3505756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2C1BE1D-F557-C442-9DA9-8F06AF7B7A69}" type="slidenum">
              <a:rPr lang="en-US" smtClean="0"/>
              <a:t>‹#›</a:t>
            </a:fld>
            <a:endParaRPr lang="en-US"/>
          </a:p>
        </p:txBody>
      </p:sp>
      <p:sp>
        <p:nvSpPr>
          <p:cNvPr id="11"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smtClean="0"/>
              <a:t>Click to edit Master title style</a:t>
            </a:r>
            <a:endParaRPr lang="en-US" dirty="0"/>
          </a:p>
        </p:txBody>
      </p:sp>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108325"/>
            <a:ext cx="7755154" cy="491411"/>
          </a:xfrm>
          <a:prstGeom prst="rect">
            <a:avLst/>
          </a:prstGeom>
        </p:spPr>
        <p:txBody>
          <a:bodyPr vert="horz"/>
          <a:lstStyle>
            <a:lvl1pPr marL="0" indent="0">
              <a:buNone/>
              <a:defRPr sz="2400">
                <a:solidFill>
                  <a:srgbClr val="32A4D7"/>
                </a:solidFill>
              </a:defRPr>
            </a:lvl1pPr>
          </a:lstStyle>
          <a:p>
            <a:pPr lvl="0"/>
            <a:r>
              <a:rPr lang="en-US" smtClean="0"/>
              <a:t>Edit Master text styles</a:t>
            </a:r>
          </a:p>
        </p:txBody>
      </p:sp>
      <p:sp>
        <p:nvSpPr>
          <p:cNvPr id="8" name="Content Placeholder 2"/>
          <p:cNvSpPr>
            <a:spLocks noGrp="1"/>
          </p:cNvSpPr>
          <p:nvPr>
            <p:ph idx="1"/>
          </p:nvPr>
        </p:nvSpPr>
        <p:spPr>
          <a:xfrm>
            <a:off x="694423" y="1280435"/>
            <a:ext cx="7755154"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6"/>
          </p:nvPr>
        </p:nvSpPr>
        <p:spPr>
          <a:xfrm>
            <a:off x="694423" y="3740092"/>
            <a:ext cx="7755154"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3226861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94423" y="1435105"/>
            <a:ext cx="2771090"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B2C1BE1D-F557-C442-9DA9-8F06AF7B7A69}" type="slidenum">
              <a:rPr lang="en-US" smtClean="0"/>
              <a:t>‹#›</a:t>
            </a:fld>
            <a:endParaRPr lang="en-US"/>
          </a:p>
        </p:txBody>
      </p:sp>
      <p:sp>
        <p:nvSpPr>
          <p:cNvPr id="6" name="Content Placeholder 2"/>
          <p:cNvSpPr>
            <a:spLocks noGrp="1"/>
          </p:cNvSpPr>
          <p:nvPr>
            <p:ph idx="1"/>
          </p:nvPr>
        </p:nvSpPr>
        <p:spPr>
          <a:xfrm>
            <a:off x="3636585" y="273049"/>
            <a:ext cx="4175676"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1906529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978" y="4800601"/>
            <a:ext cx="4653020" cy="566739"/>
          </a:xfrm>
          <a:prstGeom prst="rect">
            <a:avLst/>
          </a:prstGeom>
        </p:spPr>
        <p:txBody>
          <a:bodyPr anchor="b"/>
          <a:lstStyle>
            <a:lvl1pPr algn="l">
              <a:defRPr sz="2400" b="1">
                <a:solidFill>
                  <a:srgbClr val="59261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08978" y="5367341"/>
            <a:ext cx="4653020" cy="804863"/>
          </a:xfrm>
          <a:prstGeom prst="rect">
            <a:avLst/>
          </a:prstGeom>
        </p:spPr>
        <p:txBody>
          <a:bodyPr/>
          <a:lstStyle>
            <a:lvl1pPr marL="0" indent="0">
              <a:buNone/>
              <a:defRPr sz="16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B2C1BE1D-F557-C442-9DA9-8F06AF7B7A69}" type="slidenum">
              <a:rPr lang="en-US" smtClean="0"/>
              <a:t>‹#›</a:t>
            </a:fld>
            <a:endParaRPr lang="en-US"/>
          </a:p>
        </p:txBody>
      </p:sp>
      <p:pic>
        <p:nvPicPr>
          <p:cNvPr id="6" name="Picture 5"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1911284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2C1BE1D-F557-C442-9DA9-8F06AF7B7A69}" type="slidenum">
              <a:rPr lang="en-US" smtClean="0"/>
              <a:t>‹#›</a:t>
            </a:fld>
            <a:endParaRPr lang="en-US"/>
          </a:p>
        </p:txBody>
      </p:sp>
      <p:pic>
        <p:nvPicPr>
          <p:cNvPr id="3" name="Picture 2"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66667" y="6026462"/>
            <a:ext cx="1805844" cy="642681"/>
          </a:xfrm>
          <a:prstGeom prst="rect">
            <a:avLst/>
          </a:prstGeom>
        </p:spPr>
      </p:pic>
    </p:spTree>
    <p:extLst>
      <p:ext uri="{BB962C8B-B14F-4D97-AF65-F5344CB8AC3E}">
        <p14:creationId xmlns:p14="http://schemas.microsoft.com/office/powerpoint/2010/main" val="4293329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
        <p:nvSpPr>
          <p:cNvPr id="8" name="Title 1"/>
          <p:cNvSpPr>
            <a:spLocks noGrp="1"/>
          </p:cNvSpPr>
          <p:nvPr>
            <p:ph type="ctrTitle"/>
          </p:nvPr>
        </p:nvSpPr>
        <p:spPr>
          <a:xfrm>
            <a:off x="683002" y="1353835"/>
            <a:ext cx="7777996" cy="1470025"/>
          </a:xfrm>
          <a:prstGeom prst="rect">
            <a:avLst/>
          </a:prstGeom>
        </p:spPr>
        <p:txBody>
          <a:bodyPr anchor="b"/>
          <a:lstStyle>
            <a:lvl1pPr>
              <a:defRPr sz="5400" b="1" i="0">
                <a:solidFill>
                  <a:srgbClr val="59261D"/>
                </a:solidFil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0059" y="2990839"/>
            <a:ext cx="7503882" cy="1752600"/>
          </a:xfrm>
          <a:prstGeom prst="rect">
            <a:avLst/>
          </a:prstGeom>
        </p:spPr>
        <p:txBody>
          <a:bodyPr/>
          <a:lstStyle>
            <a:lvl1pPr marL="0" indent="0" algn="ctr">
              <a:buNone/>
              <a:defRPr sz="3600">
                <a:solidFill>
                  <a:srgbClr val="59261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882541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4423" y="1280435"/>
            <a:ext cx="7755154" cy="438403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pic>
        <p:nvPicPr>
          <p:cNvPr id="6" name="Picture 5"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943325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0" name="Straight Connector 9"/>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8" name="Content Placeholder 2"/>
          <p:cNvSpPr>
            <a:spLocks noGrp="1"/>
          </p:cNvSpPr>
          <p:nvPr>
            <p:ph idx="13"/>
          </p:nvPr>
        </p:nvSpPr>
        <p:spPr>
          <a:xfrm>
            <a:off x="694423"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648200" y="1280436"/>
            <a:ext cx="3801377" cy="452596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13"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639886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94428" y="1276701"/>
            <a:ext cx="3802965" cy="438369"/>
          </a:xfrm>
          <a:prstGeom prst="rect">
            <a:avLst/>
          </a:prstGeom>
        </p:spPr>
        <p:txBody>
          <a:bodyPr anchor="b"/>
          <a:lstStyle>
            <a:lvl1pPr marL="0" indent="0">
              <a:buNone/>
              <a:defRPr sz="2000" b="0" i="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6" y="1276701"/>
            <a:ext cx="3804552" cy="438369"/>
          </a:xfrm>
          <a:prstGeom prst="rect">
            <a:avLst/>
          </a:prstGeom>
        </p:spPr>
        <p:txBody>
          <a:bodyPr anchor="b"/>
          <a:lstStyle>
            <a:lvl1pPr marL="0" indent="0">
              <a:buNone/>
              <a:defRPr sz="2000" b="0">
                <a:solidFill>
                  <a:srgbClr val="32A4D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1" name="Straight Connector 10"/>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12" name="Content Placeholder 2"/>
          <p:cNvSpPr>
            <a:spLocks noGrp="1"/>
          </p:cNvSpPr>
          <p:nvPr>
            <p:ph idx="13"/>
          </p:nvPr>
        </p:nvSpPr>
        <p:spPr>
          <a:xfrm>
            <a:off x="694423"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4"/>
          </p:nvPr>
        </p:nvSpPr>
        <p:spPr>
          <a:xfrm>
            <a:off x="4637805" y="1715068"/>
            <a:ext cx="3802970" cy="3949398"/>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1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9332766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p:cNvSpPr>
            <a:spLocks noGrp="1"/>
          </p:cNvSpPr>
          <p:nvPr>
            <p:ph type="title"/>
          </p:nvPr>
        </p:nvSpPr>
        <p:spPr>
          <a:xfrm>
            <a:off x="694423" y="493381"/>
            <a:ext cx="7755154" cy="567955"/>
          </a:xfrm>
          <a:prstGeom prst="rect">
            <a:avLst/>
          </a:prstGeom>
        </p:spPr>
        <p:txBody>
          <a:bodyPr/>
          <a:lstStyle>
            <a:lvl1pPr algn="l">
              <a:defRPr sz="2800" b="1" i="0">
                <a:solidFill>
                  <a:srgbClr val="59261D"/>
                </a:solidFill>
              </a:defRPr>
            </a:lvl1pPr>
          </a:lstStyle>
          <a:p>
            <a:r>
              <a:rPr lang="en-US" dirty="0" smtClean="0"/>
              <a:t>Click to edit Master title style</a:t>
            </a:r>
            <a:endParaRPr lang="en-US" dirty="0"/>
          </a:p>
        </p:txBody>
      </p:sp>
      <p:cxnSp>
        <p:nvCxnSpPr>
          <p:cNvPr id="12" name="Straight Connector 11"/>
          <p:cNvCxnSpPr/>
          <p:nvPr userDrawn="1"/>
        </p:nvCxnSpPr>
        <p:spPr>
          <a:xfrm>
            <a:off x="694423" y="1116151"/>
            <a:ext cx="7755154" cy="0"/>
          </a:xfrm>
          <a:prstGeom prst="line">
            <a:avLst/>
          </a:prstGeom>
          <a:ln w="19050" cmpd="sng">
            <a:solidFill>
              <a:srgbClr val="59261D"/>
            </a:solidFill>
          </a:ln>
        </p:spPr>
        <p:style>
          <a:lnRef idx="1">
            <a:schemeClr val="dk1"/>
          </a:lnRef>
          <a:fillRef idx="0">
            <a:schemeClr val="dk1"/>
          </a:fillRef>
          <a:effectRef idx="0">
            <a:schemeClr val="dk1"/>
          </a:effectRef>
          <a:fontRef idx="minor">
            <a:schemeClr val="tx1"/>
          </a:fontRef>
        </p:style>
      </p:cxnSp>
      <p:sp>
        <p:nvSpPr>
          <p:cNvPr id="20" name="Text Placeholder 19"/>
          <p:cNvSpPr>
            <a:spLocks noGrp="1"/>
          </p:cNvSpPr>
          <p:nvPr>
            <p:ph type="body" sz="quarter" idx="15"/>
          </p:nvPr>
        </p:nvSpPr>
        <p:spPr>
          <a:xfrm>
            <a:off x="694423" y="3108325"/>
            <a:ext cx="7755154" cy="491411"/>
          </a:xfrm>
          <a:prstGeom prst="rect">
            <a:avLst/>
          </a:prstGeom>
        </p:spPr>
        <p:txBody>
          <a:bodyPr vert="horz"/>
          <a:lstStyle>
            <a:lvl1pPr marL="0" indent="0">
              <a:buNone/>
              <a:defRPr sz="2400">
                <a:solidFill>
                  <a:srgbClr val="32A4D7"/>
                </a:solidFill>
              </a:defRPr>
            </a:lvl1pPr>
          </a:lstStyle>
          <a:p>
            <a:pPr lvl="0"/>
            <a:r>
              <a:rPr lang="en-US" dirty="0" smtClean="0"/>
              <a:t>Click to edit Master text styles</a:t>
            </a:r>
          </a:p>
        </p:txBody>
      </p:sp>
      <p:sp>
        <p:nvSpPr>
          <p:cNvPr id="8" name="Content Placeholder 2"/>
          <p:cNvSpPr>
            <a:spLocks noGrp="1"/>
          </p:cNvSpPr>
          <p:nvPr>
            <p:ph idx="1"/>
          </p:nvPr>
        </p:nvSpPr>
        <p:spPr>
          <a:xfrm>
            <a:off x="694423" y="1280435"/>
            <a:ext cx="7755154" cy="1688891"/>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694423" y="3740092"/>
            <a:ext cx="7755154" cy="1942740"/>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14"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9965922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4423" y="273049"/>
            <a:ext cx="2771090" cy="1162051"/>
          </a:xfrm>
          <a:prstGeom prst="rect">
            <a:avLst/>
          </a:prstGeom>
        </p:spPr>
        <p:txBody>
          <a:bodyPr anchor="b"/>
          <a:lstStyle>
            <a:lvl1pPr algn="l">
              <a:defRPr sz="2400" b="1">
                <a:solidFill>
                  <a:srgbClr val="59261D"/>
                </a:solidFill>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694423" y="1435105"/>
            <a:ext cx="2771090" cy="4476138"/>
          </a:xfrm>
          <a:prstGeom prst="rect">
            <a:avLst/>
          </a:prstGeom>
        </p:spPr>
        <p:txBody>
          <a:bodyPr/>
          <a:lstStyle>
            <a:lvl1pPr marL="0" indent="0">
              <a:buNone/>
              <a:defRPr sz="2400">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ontent Placeholder 2"/>
          <p:cNvSpPr>
            <a:spLocks noGrp="1"/>
          </p:cNvSpPr>
          <p:nvPr>
            <p:ph idx="1"/>
          </p:nvPr>
        </p:nvSpPr>
        <p:spPr>
          <a:xfrm>
            <a:off x="3636585" y="273049"/>
            <a:ext cx="4175676" cy="5638193"/>
          </a:xfrm>
          <a:prstGeom prst="rect">
            <a:avLst/>
          </a:prstGeom>
        </p:spPr>
        <p:txBody>
          <a:bodyPr/>
          <a:lstStyle>
            <a:lvl1pPr>
              <a:defRPr sz="2000">
                <a:solidFill>
                  <a:srgbClr val="59261D"/>
                </a:solidFill>
              </a:defRPr>
            </a:lvl1pPr>
            <a:lvl2pPr>
              <a:defRPr sz="2000">
                <a:solidFill>
                  <a:srgbClr val="59261D"/>
                </a:solidFill>
              </a:defRPr>
            </a:lvl2pPr>
            <a:lvl3pPr marL="1143000" indent="-228600">
              <a:buFont typeface="Courier New"/>
              <a:buChar char="o"/>
              <a:defRPr sz="1600">
                <a:solidFill>
                  <a:srgbClr val="59261D"/>
                </a:solidFill>
              </a:defRPr>
            </a:lvl3pPr>
            <a:lvl4pPr>
              <a:defRPr sz="1600">
                <a:solidFill>
                  <a:srgbClr val="59261D"/>
                </a:solidFill>
              </a:defRPr>
            </a:lvl4pPr>
            <a:lvl5pPr>
              <a:defRPr sz="1600">
                <a:solidFill>
                  <a:srgbClr val="59261D"/>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9"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222461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FB19E3F-723A-48F5-86C3-1FB2ADC6C9E9}" type="datetime1">
              <a:rPr lang="en-US" altLang="ja-JP"/>
              <a:pPr>
                <a:defRPr/>
              </a:pPr>
              <a:t>1/11/2021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E2229A-B942-495A-807D-33D35310454B}" type="slidenum">
              <a:rPr lang="en-US" altLang="en-US"/>
              <a:pPr>
                <a:defRPr/>
              </a:pPr>
              <a:t>‹#›</a:t>
            </a:fld>
            <a:endParaRPr lang="en-US" altLang="en-US"/>
          </a:p>
        </p:txBody>
      </p:sp>
    </p:spTree>
    <p:extLst>
      <p:ext uri="{BB962C8B-B14F-4D97-AF65-F5344CB8AC3E}">
        <p14:creationId xmlns:p14="http://schemas.microsoft.com/office/powerpoint/2010/main" val="413791492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8978" y="4800601"/>
            <a:ext cx="4653020" cy="566739"/>
          </a:xfrm>
          <a:prstGeom prst="rect">
            <a:avLst/>
          </a:prstGeom>
        </p:spPr>
        <p:txBody>
          <a:bodyPr anchor="b"/>
          <a:lstStyle>
            <a:lvl1pPr algn="l">
              <a:defRPr sz="2000" b="1">
                <a:solidFill>
                  <a:srgbClr val="59261D"/>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2208978" y="5367341"/>
            <a:ext cx="4653020" cy="804863"/>
          </a:xfrm>
          <a:prstGeom prst="rect">
            <a:avLst/>
          </a:prstGeom>
        </p:spPr>
        <p:txBody>
          <a:bodyPr/>
          <a:lstStyle>
            <a:lvl1pPr marL="0" indent="0">
              <a:buNone/>
              <a:defRPr sz="1400" b="0" i="1">
                <a:solidFill>
                  <a:srgbClr val="59261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7" name="Picture 6"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8"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372446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osf-logo-whit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0710" y="6026462"/>
            <a:ext cx="1805844" cy="642681"/>
          </a:xfrm>
          <a:prstGeom prst="rect">
            <a:avLst/>
          </a:prstGeom>
        </p:spPr>
      </p:pic>
      <p:sp>
        <p:nvSpPr>
          <p:cNvPr id="5"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14623111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964422" y="2243956"/>
            <a:ext cx="6722378" cy="1520204"/>
          </a:xfrm>
        </p:spPr>
        <p:txBody>
          <a:bodyPr rIns="0" bIns="0" anchor="b" anchorCtr="0"/>
          <a:lstStyle>
            <a:lvl1pPr>
              <a:lnSpc>
                <a:spcPct val="90000"/>
              </a:lnSpc>
              <a:defRPr sz="4000" b="0">
                <a:solidFill>
                  <a:srgbClr val="61468B"/>
                </a:solidFill>
              </a:defRPr>
            </a:lvl1pPr>
          </a:lstStyle>
          <a:p>
            <a:r>
              <a:rPr lang="en-US" dirty="0"/>
              <a:t>Document Title</a:t>
            </a:r>
          </a:p>
        </p:txBody>
      </p:sp>
      <p:sp>
        <p:nvSpPr>
          <p:cNvPr id="3" name="Subtitle 2"/>
          <p:cNvSpPr>
            <a:spLocks noGrp="1"/>
          </p:cNvSpPr>
          <p:nvPr>
            <p:ph type="subTitle" idx="1" hasCustomPrompt="1"/>
          </p:nvPr>
        </p:nvSpPr>
        <p:spPr>
          <a:xfrm>
            <a:off x="1964422" y="3821621"/>
            <a:ext cx="6400800" cy="685800"/>
          </a:xfrm>
        </p:spPr>
        <p:txBody>
          <a:bodyPr/>
          <a:lstStyle>
            <a:lvl1pPr marL="0" indent="0" algn="l">
              <a:lnSpc>
                <a:spcPct val="90000"/>
              </a:lnSpc>
              <a:spcBef>
                <a:spcPts val="0"/>
              </a:spcBef>
              <a:buNone/>
              <a:defRPr sz="24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sp>
        <p:nvSpPr>
          <p:cNvPr id="4" name="Date Placeholder 3"/>
          <p:cNvSpPr>
            <a:spLocks noGrp="1"/>
          </p:cNvSpPr>
          <p:nvPr>
            <p:ph type="dt" sz="half" idx="10"/>
          </p:nvPr>
        </p:nvSpPr>
        <p:spPr>
          <a:xfrm>
            <a:off x="1964422" y="6525841"/>
            <a:ext cx="857339" cy="168275"/>
          </a:xfrm>
        </p:spPr>
        <p:txBody>
          <a:bodyPr/>
          <a:lstStyle>
            <a:lvl1pPr>
              <a:defRPr>
                <a:solidFill>
                  <a:schemeClr val="tx1"/>
                </a:solidFill>
              </a:defRPr>
            </a:lvl1pPr>
          </a:lstStyle>
          <a:p>
            <a:endParaRPr lang="en-US" dirty="0"/>
          </a:p>
        </p:txBody>
      </p:sp>
      <p:pic>
        <p:nvPicPr>
          <p:cNvPr id="5" name="Picture 4" descr="NM-Logo-Stacked-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219200" y="905165"/>
            <a:ext cx="2514600" cy="469315"/>
          </a:xfrm>
          <a:prstGeom prst="rect">
            <a:avLst/>
          </a:prstGeom>
        </p:spPr>
      </p:pic>
      <p:pic>
        <p:nvPicPr>
          <p:cNvPr id="7" name="Picture 6" descr="PPT-RGB-Shapes2.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800" y="863600"/>
            <a:ext cx="2247900" cy="2717800"/>
          </a:xfrm>
          <a:prstGeom prst="rect">
            <a:avLst/>
          </a:prstGeom>
        </p:spPr>
      </p:pic>
    </p:spTree>
    <p:extLst>
      <p:ext uri="{BB962C8B-B14F-4D97-AF65-F5344CB8AC3E}">
        <p14:creationId xmlns:p14="http://schemas.microsoft.com/office/powerpoint/2010/main" val="31774247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20455073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2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447800" y="0"/>
            <a:ext cx="7734391" cy="6892033"/>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1068000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Section Header">
    <p:spTree>
      <p:nvGrpSpPr>
        <p:cNvPr id="1" name=""/>
        <p:cNvGrpSpPr/>
        <p:nvPr/>
      </p:nvGrpSpPr>
      <p:grpSpPr>
        <a:xfrm>
          <a:off x="0" y="0"/>
          <a:ext cx="0" cy="0"/>
          <a:chOff x="0" y="0"/>
          <a:chExt cx="0" cy="0"/>
        </a:xfrm>
      </p:grpSpPr>
      <p:pic>
        <p:nvPicPr>
          <p:cNvPr id="9" name="Picture 8" descr="Cadence Building rgb.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438400" y="0"/>
            <a:ext cx="67056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8014027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64345" y="0"/>
            <a:ext cx="5807364" cy="6871661"/>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34634276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29000" y="0"/>
            <a:ext cx="5715000" cy="6857999"/>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19505038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4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94509" y="-1"/>
            <a:ext cx="8049491" cy="6858001"/>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4251080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Section Header 2">
    <p:spTree>
      <p:nvGrpSpPr>
        <p:cNvPr id="1" name=""/>
        <p:cNvGrpSpPr/>
        <p:nvPr/>
      </p:nvGrpSpPr>
      <p:grpSpPr>
        <a:xfrm>
          <a:off x="0" y="0"/>
          <a:ext cx="0" cy="0"/>
          <a:chOff x="0" y="0"/>
          <a:chExt cx="0" cy="0"/>
        </a:xfrm>
      </p:grpSpPr>
      <p:pic>
        <p:nvPicPr>
          <p:cNvPr id="4" name="Picture 3" descr="Cadence image 2rgb.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Freeform 9"/>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2231979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B8BEB86-460D-47CC-9347-A33D2320FEE6}" type="datetime1">
              <a:rPr lang="en-US" altLang="ja-JP"/>
              <a:pPr>
                <a:defRPr/>
              </a:pPr>
              <a:t>1/11/2021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616943-E090-48BD-85BF-C3499FDFE60E}" type="slidenum">
              <a:rPr lang="en-US" altLang="en-US"/>
              <a:pPr>
                <a:defRPr/>
              </a:pPr>
              <a:t>‹#›</a:t>
            </a:fld>
            <a:endParaRPr lang="en-US" altLang="en-US"/>
          </a:p>
        </p:txBody>
      </p:sp>
    </p:spTree>
    <p:extLst>
      <p:ext uri="{BB962C8B-B14F-4D97-AF65-F5344CB8AC3E}">
        <p14:creationId xmlns:p14="http://schemas.microsoft.com/office/powerpoint/2010/main" val="41176283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Section Header 4">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4" name="TextBox 3"/>
          <p:cNvSpPr txBox="1"/>
          <p:nvPr userDrawn="1"/>
        </p:nvSpPr>
        <p:spPr>
          <a:xfrm>
            <a:off x="7181273" y="2286000"/>
            <a:ext cx="914400" cy="914400"/>
          </a:xfrm>
          <a:prstGeom prst="rect">
            <a:avLst/>
          </a:prstGeom>
          <a:noFill/>
        </p:spPr>
        <p:txBody>
          <a:bodyPr wrap="none" lIns="0" tIns="0" rIns="0" bIns="0" rtlCol="0">
            <a:noAutofit/>
          </a:bodyPr>
          <a:lstStyle/>
          <a:p>
            <a:pPr>
              <a:lnSpc>
                <a:spcPct val="90000"/>
              </a:lnSpc>
              <a:spcBef>
                <a:spcPts val="600"/>
              </a:spcBef>
            </a:pPr>
            <a:endParaRPr lang="en-US" sz="1850" spc="-50" dirty="0"/>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4273" y="905165"/>
            <a:ext cx="2514600" cy="469315"/>
          </a:xfrm>
          <a:prstGeom prst="rect">
            <a:avLst/>
          </a:prstGeom>
        </p:spPr>
      </p:pic>
    </p:spTree>
    <p:extLst>
      <p:ext uri="{BB962C8B-B14F-4D97-AF65-F5344CB8AC3E}">
        <p14:creationId xmlns:p14="http://schemas.microsoft.com/office/powerpoint/2010/main" val="408471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Section Header 3">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27544" y="0"/>
            <a:ext cx="8116455"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8" name="Picture 7"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8109" y="905165"/>
            <a:ext cx="2514600" cy="469315"/>
          </a:xfrm>
          <a:prstGeom prst="rect">
            <a:avLst/>
          </a:prstGeom>
        </p:spPr>
      </p:pic>
    </p:spTree>
    <p:extLst>
      <p:ext uri="{BB962C8B-B14F-4D97-AF65-F5344CB8AC3E}">
        <p14:creationId xmlns:p14="http://schemas.microsoft.com/office/powerpoint/2010/main" val="12590772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Section Header 7">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34064393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1_Section Header 7">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l="-1"/>
          <a:stretch/>
        </p:blipFill>
        <p:spPr>
          <a:xfrm>
            <a:off x="3200400" y="1"/>
            <a:ext cx="5943600" cy="6858000"/>
          </a:xfrm>
          <a:prstGeom prst="rect">
            <a:avLst/>
          </a:prstGeom>
          <a:noFill/>
          <a:ln>
            <a:noFill/>
          </a:ln>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20253298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Section Header 8">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Freeform 8"/>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10" name="Picture 9"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19981832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Section Header 9">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Freeform 6"/>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9" name="Picture 8"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99655" y="905165"/>
            <a:ext cx="2514600" cy="469315"/>
          </a:xfrm>
          <a:prstGeom prst="rect">
            <a:avLst/>
          </a:prstGeom>
        </p:spPr>
      </p:pic>
    </p:spTree>
    <p:extLst>
      <p:ext uri="{BB962C8B-B14F-4D97-AF65-F5344CB8AC3E}">
        <p14:creationId xmlns:p14="http://schemas.microsoft.com/office/powerpoint/2010/main" val="9713344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1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rgbClr val="61468B"/>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Logo-Stacked-RGB.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85800" y="905165"/>
            <a:ext cx="2514600" cy="469315"/>
          </a:xfrm>
          <a:prstGeom prst="rect">
            <a:avLst/>
          </a:prstGeom>
        </p:spPr>
      </p:pic>
    </p:spTree>
    <p:extLst>
      <p:ext uri="{BB962C8B-B14F-4D97-AF65-F5344CB8AC3E}">
        <p14:creationId xmlns:p14="http://schemas.microsoft.com/office/powerpoint/2010/main" val="31629740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2_Section Header Your Photo">
    <p:bg bwMode="gray">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Freeform 7"/>
          <p:cNvSpPr/>
          <p:nvPr userDrawn="1"/>
        </p:nvSpPr>
        <p:spPr bwMode="gray">
          <a:xfrm>
            <a:off x="-57150" y="-32657"/>
            <a:ext cx="7119257" cy="6939643"/>
          </a:xfrm>
          <a:custGeom>
            <a:avLst/>
            <a:gdLst>
              <a:gd name="connsiteX0" fmla="*/ 3453493 w 7119257"/>
              <a:gd name="connsiteY0" fmla="*/ 0 h 6939643"/>
              <a:gd name="connsiteX1" fmla="*/ 7119257 w 7119257"/>
              <a:gd name="connsiteY1" fmla="*/ 6939643 h 6939643"/>
              <a:gd name="connsiteX2" fmla="*/ 0 w 7119257"/>
              <a:gd name="connsiteY2" fmla="*/ 6939643 h 6939643"/>
              <a:gd name="connsiteX3" fmla="*/ 0 w 7119257"/>
              <a:gd name="connsiteY3" fmla="*/ 8164 h 6939643"/>
              <a:gd name="connsiteX4" fmla="*/ 3453493 w 7119257"/>
              <a:gd name="connsiteY4" fmla="*/ 0 h 6939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9257" h="6939643">
                <a:moveTo>
                  <a:pt x="3453493" y="0"/>
                </a:moveTo>
                <a:lnTo>
                  <a:pt x="7119257" y="6939643"/>
                </a:lnTo>
                <a:lnTo>
                  <a:pt x="0" y="6939643"/>
                </a:lnTo>
                <a:lnTo>
                  <a:pt x="0" y="8164"/>
                </a:lnTo>
                <a:lnTo>
                  <a:pt x="3453493"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1404256" y="2936911"/>
            <a:ext cx="3886200" cy="1143000"/>
          </a:xfrm>
        </p:spPr>
        <p:txBody>
          <a:bodyPr rIns="0" bIns="0" anchor="b" anchorCtr="0"/>
          <a:lstStyle>
            <a:lvl1pPr>
              <a:lnSpc>
                <a:spcPct val="90000"/>
              </a:lnSpc>
              <a:defRPr sz="2800" b="0">
                <a:solidFill>
                  <a:schemeClr val="tx2"/>
                </a:solidFill>
              </a:defRPr>
            </a:lvl1pPr>
          </a:lstStyle>
          <a:p>
            <a:r>
              <a:rPr lang="en-US" dirty="0"/>
              <a:t>Section Title</a:t>
            </a:r>
          </a:p>
        </p:txBody>
      </p:sp>
      <p:sp>
        <p:nvSpPr>
          <p:cNvPr id="3" name="Subtitle 2"/>
          <p:cNvSpPr>
            <a:spLocks noGrp="1"/>
          </p:cNvSpPr>
          <p:nvPr>
            <p:ph type="subTitle" idx="1" hasCustomPrompt="1"/>
          </p:nvPr>
        </p:nvSpPr>
        <p:spPr>
          <a:xfrm>
            <a:off x="1404256" y="4134995"/>
            <a:ext cx="4386944" cy="935515"/>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pic>
        <p:nvPicPr>
          <p:cNvPr id="7" name="Picture 6"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16900295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Breaker Page">
    <p:spTree>
      <p:nvGrpSpPr>
        <p:cNvPr id="1" name=""/>
        <p:cNvGrpSpPr/>
        <p:nvPr/>
      </p:nvGrpSpPr>
      <p:grpSpPr>
        <a:xfrm>
          <a:off x="0" y="0"/>
          <a:ext cx="0" cy="0"/>
          <a:chOff x="0" y="0"/>
          <a:chExt cx="0" cy="0"/>
        </a:xfrm>
      </p:grpSpPr>
      <p:pic>
        <p:nvPicPr>
          <p:cNvPr id="5" name="Picture 4" descr="PPT-RGB-Shapes3.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8600" y="4172525"/>
            <a:ext cx="9144000" cy="1422123"/>
          </a:xfrm>
          <a:prstGeom prst="rect">
            <a:avLst/>
          </a:prstGeom>
        </p:spPr>
      </p:pic>
      <p:sp>
        <p:nvSpPr>
          <p:cNvPr id="3" name="Subtitle 2"/>
          <p:cNvSpPr>
            <a:spLocks noGrp="1"/>
          </p:cNvSpPr>
          <p:nvPr>
            <p:ph type="subTitle" idx="1" hasCustomPrompt="1"/>
          </p:nvPr>
        </p:nvSpPr>
        <p:spPr>
          <a:xfrm>
            <a:off x="1404256" y="5584368"/>
            <a:ext cx="4386944" cy="685800"/>
          </a:xfrm>
        </p:spPr>
        <p:txBody>
          <a:bodyPr/>
          <a:lstStyle>
            <a:lvl1pPr marL="0" indent="0" algn="l">
              <a:lnSpc>
                <a:spcPct val="90000"/>
              </a:lnSpc>
              <a:spcBef>
                <a:spcPts val="0"/>
              </a:spcBef>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
        <p:nvSpPr>
          <p:cNvPr id="2" name="Title 1"/>
          <p:cNvSpPr>
            <a:spLocks noGrp="1"/>
          </p:cNvSpPr>
          <p:nvPr>
            <p:ph type="ctrTitle" hasCustomPrompt="1"/>
          </p:nvPr>
        </p:nvSpPr>
        <p:spPr>
          <a:xfrm>
            <a:off x="1408874" y="4292600"/>
            <a:ext cx="7282544" cy="1193800"/>
          </a:xfrm>
        </p:spPr>
        <p:txBody>
          <a:bodyPr rIns="0" bIns="0" anchor="ctr" anchorCtr="0"/>
          <a:lstStyle>
            <a:lvl1pPr>
              <a:lnSpc>
                <a:spcPct val="90000"/>
              </a:lnSpc>
              <a:defRPr sz="2800" b="0" baseline="0">
                <a:solidFill>
                  <a:schemeClr val="bg1"/>
                </a:solidFill>
              </a:defRPr>
            </a:lvl1pPr>
          </a:lstStyle>
          <a:p>
            <a:r>
              <a:rPr lang="en-US" dirty="0"/>
              <a:t>Breaker Page Title Goes Here</a:t>
            </a:r>
          </a:p>
        </p:txBody>
      </p:sp>
      <p:pic>
        <p:nvPicPr>
          <p:cNvPr id="8" name="Picture 7" descr="NM_Logo_RGB.eps"/>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7122" y="914400"/>
            <a:ext cx="2438400" cy="457619"/>
          </a:xfrm>
          <a:prstGeom prst="rect">
            <a:avLst/>
          </a:prstGeom>
        </p:spPr>
      </p:pic>
    </p:spTree>
    <p:extLst>
      <p:ext uri="{BB962C8B-B14F-4D97-AF65-F5344CB8AC3E}">
        <p14:creationId xmlns:p14="http://schemas.microsoft.com/office/powerpoint/2010/main" val="37722957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2819400" y="6465455"/>
            <a:ext cx="5484194" cy="249938"/>
          </a:xfrm>
        </p:spPr>
        <p:txBody>
          <a:bodyPr/>
          <a:lstStyle>
            <a:lvl1pPr>
              <a:defRPr sz="1100" i="1"/>
            </a:lvl1pPr>
          </a:lstStyle>
          <a:p>
            <a:r>
              <a:rPr lang="en-US" dirty="0"/>
              <a:t>Privileged and Confidential Under the Illinois Medical Studies Act and Federal Patient Safety Act</a:t>
            </a:r>
          </a:p>
        </p:txBody>
      </p:sp>
      <p:sp>
        <p:nvSpPr>
          <p:cNvPr id="6" name="Slide Number Placeholder 5"/>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054834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DE8BE47-7B98-409F-8AB7-EBBB77D90BF3}" type="datetime1">
              <a:rPr lang="en-US" altLang="ja-JP"/>
              <a:pPr>
                <a:defRPr/>
              </a:pPr>
              <a:t>1/11/2021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6C9FB53-311B-43CA-B7CE-1F80A678A235}" type="slidenum">
              <a:rPr lang="en-US" altLang="en-US"/>
              <a:pPr>
                <a:defRPr/>
              </a:pPr>
              <a:t>‹#›</a:t>
            </a:fld>
            <a:endParaRPr lang="en-US" altLang="en-US"/>
          </a:p>
        </p:txBody>
      </p:sp>
    </p:spTree>
    <p:extLst>
      <p:ext uri="{BB962C8B-B14F-4D97-AF65-F5344CB8AC3E}">
        <p14:creationId xmlns:p14="http://schemas.microsoft.com/office/powerpoint/2010/main" val="1856341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sz="half" idx="1"/>
          </p:nvPr>
        </p:nvSpPr>
        <p:spPr>
          <a:xfrm>
            <a:off x="801197" y="1621971"/>
            <a:ext cx="3767328" cy="4093029"/>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00422" y="1621971"/>
            <a:ext cx="3767328" cy="4093029"/>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7" name="Slide Number Placeholder 6"/>
          <p:cNvSpPr>
            <a:spLocks noGrp="1"/>
          </p:cNvSpPr>
          <p:nvPr>
            <p:ph type="sldNum" sz="quarter" idx="12"/>
          </p:nvPr>
        </p:nvSpPr>
        <p:spPr/>
        <p:txBody>
          <a:bodyPr/>
          <a:lstStyle/>
          <a:p>
            <a:fld id="{0D558541-60C9-42A2-8392-FF12533A6B7A}" type="slidenum">
              <a:rPr lang="en-US" smtClean="0"/>
              <a:pPr/>
              <a:t>‹#›</a:t>
            </a:fld>
            <a:endParaRPr lang="en-US" dirty="0"/>
          </a:p>
        </p:txBody>
      </p:sp>
      <p:sp>
        <p:nvSpPr>
          <p:cNvPr id="9"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7789067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1468B"/>
                </a:solidFill>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68895" cy="3733800"/>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908036" y="1624012"/>
            <a:ext cx="3770375" cy="357187"/>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27124" y="1981200"/>
            <a:ext cx="3770375" cy="3733800"/>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22225123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w/image t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85157" y="3724712"/>
            <a:ext cx="3586843"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90600" y="4038600"/>
            <a:ext cx="3579492" cy="1676400"/>
          </a:xfrm>
        </p:spPr>
        <p:txBody>
          <a:bodyPr vert="horz" lIns="0" tIns="0" rIns="91440" bIns="45720" rtlCol="0">
            <a:noAutofit/>
          </a:bodyPr>
          <a:lstStyle>
            <a:lvl1pPr marL="0" indent="0">
              <a:buNone/>
              <a:defRPr lang="en-US" smtClean="0"/>
            </a:lvl1pPr>
            <a:lvl2pPr marL="206375" indent="0">
              <a:buNone/>
              <a:defRPr lang="en-US" smtClean="0"/>
            </a:lvl2pPr>
            <a:lvl3pPr marL="457200" indent="0">
              <a:buNone/>
              <a:defRPr lang="en-US" smtClean="0"/>
            </a:lvl3pPr>
            <a:lvl4pPr marL="631825" indent="0">
              <a:buNone/>
              <a:defRPr lang="en-US" smtClean="0"/>
            </a:lvl4pPr>
            <a:lvl5pPr marL="804862" indent="0">
              <a:buNone/>
              <a:defRPr lang="en-US"/>
            </a:lvl5pPr>
          </a:lstStyle>
          <a:p>
            <a:pPr lvl="0"/>
            <a:r>
              <a:rPr lang="en-US" dirty="0"/>
              <a:t>Click to edit Master text styles</a:t>
            </a:r>
          </a:p>
        </p:txBody>
      </p:sp>
      <p:sp>
        <p:nvSpPr>
          <p:cNvPr id="5" name="Text Placeholder 4"/>
          <p:cNvSpPr>
            <a:spLocks noGrp="1"/>
          </p:cNvSpPr>
          <p:nvPr>
            <p:ph type="body" sz="quarter" idx="3"/>
          </p:nvPr>
        </p:nvSpPr>
        <p:spPr>
          <a:xfrm>
            <a:off x="4908036" y="3724712"/>
            <a:ext cx="3584448" cy="347472"/>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908036" y="4038600"/>
            <a:ext cx="3580898" cy="1676400"/>
          </a:xfrm>
        </p:spPr>
        <p:txBody>
          <a:bodyPr vert="horz" lIns="0" tIns="0" rIns="91440" bIns="45720" rtlCol="0">
            <a:noAutofit/>
          </a:bodyPr>
          <a:lstStyle>
            <a:lvl1pPr marL="0" indent="0">
              <a:buNone/>
              <a:defRPr lang="en-US" dirty="0" smtClean="0"/>
            </a:lvl1pPr>
            <a:lvl2pPr marL="206375" indent="0">
              <a:buNone/>
              <a:defRPr lang="en-US" dirty="0" smtClean="0"/>
            </a:lvl2pPr>
            <a:lvl3pPr marL="457200" indent="0">
              <a:buNone/>
              <a:defRPr lang="en-US" dirty="0" smtClean="0"/>
            </a:lvl3pPr>
            <a:lvl4pPr marL="631825" indent="0">
              <a:buNone/>
              <a:defRPr lang="en-US" dirty="0" smtClean="0"/>
            </a:lvl4pPr>
            <a:lvl5pPr marL="804862" indent="0">
              <a:buNone/>
              <a:defRPr lang="en-US" dirty="0"/>
            </a:lvl5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3" name="Picture Placeholder 12"/>
          <p:cNvSpPr>
            <a:spLocks noGrp="1"/>
          </p:cNvSpPr>
          <p:nvPr>
            <p:ph type="pic" sz="quarter" idx="14" hasCustomPrompt="1"/>
          </p:nvPr>
        </p:nvSpPr>
        <p:spPr>
          <a:xfrm>
            <a:off x="990600" y="1622424"/>
            <a:ext cx="3429000" cy="1994355"/>
          </a:xfrm>
        </p:spPr>
        <p:txBody>
          <a:bodyPr anchor="ctr"/>
          <a:lstStyle>
            <a:lvl1pPr marL="0" indent="0" algn="ctr">
              <a:buNone/>
              <a:defRPr/>
            </a:lvl1pPr>
          </a:lstStyle>
          <a:p>
            <a:r>
              <a:rPr lang="en-US" dirty="0"/>
              <a:t>Insert image</a:t>
            </a:r>
          </a:p>
        </p:txBody>
      </p:sp>
      <p:sp>
        <p:nvSpPr>
          <p:cNvPr id="15" name="Picture Placeholder 12"/>
          <p:cNvSpPr>
            <a:spLocks noGrp="1"/>
          </p:cNvSpPr>
          <p:nvPr>
            <p:ph type="pic" sz="quarter" idx="15" hasCustomPrompt="1"/>
          </p:nvPr>
        </p:nvSpPr>
        <p:spPr>
          <a:xfrm>
            <a:off x="4908036" y="1622424"/>
            <a:ext cx="3429000" cy="1994355"/>
          </a:xfrm>
        </p:spPr>
        <p:txBody>
          <a:bodyPr anchor="ctr"/>
          <a:lstStyle>
            <a:lvl1pPr marL="0" indent="0" algn="ctr">
              <a:buNone/>
              <a:defRPr/>
            </a:lvl1pPr>
          </a:lstStyle>
          <a:p>
            <a:r>
              <a:rPr lang="en-US" dirty="0"/>
              <a:t>Insert image</a:t>
            </a:r>
          </a:p>
        </p:txBody>
      </p:sp>
      <p:sp>
        <p:nvSpPr>
          <p:cNvPr id="16"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8888621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tacked Two Content + SideContent">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90600" y="1622424"/>
            <a:ext cx="3581400" cy="358775"/>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01197" y="1981200"/>
            <a:ext cx="3773089" cy="1711325"/>
          </a:xfrm>
        </p:spPr>
        <p:txBody>
          <a:bodyPr vert="horz" lIns="0" tIns="0" rIns="91440" bIns="457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990599" y="3652124"/>
            <a:ext cx="3581401" cy="349526"/>
          </a:xfrm>
        </p:spPr>
        <p:txBody>
          <a:bodyPr anchor="b"/>
          <a:lstStyle>
            <a:lvl1pPr marL="0" indent="0">
              <a:buNone/>
              <a:defRPr sz="185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03911" y="4012035"/>
            <a:ext cx="3770375" cy="1558925"/>
          </a:xfrm>
        </p:spPr>
        <p:txBody>
          <a:bodyPr vert="horz" lIns="0" tIns="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4" name="Content Placeholder 13"/>
          <p:cNvSpPr>
            <a:spLocks noGrp="1"/>
          </p:cNvSpPr>
          <p:nvPr>
            <p:ph sz="quarter" idx="13"/>
          </p:nvPr>
        </p:nvSpPr>
        <p:spPr>
          <a:xfrm>
            <a:off x="4876800" y="1676400"/>
            <a:ext cx="3934437" cy="381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0"/>
          <p:cNvSpPr>
            <a:spLocks noGrp="1"/>
          </p:cNvSpPr>
          <p:nvPr>
            <p:ph type="body" sz="quarter" idx="14" hasCustomPrompt="1"/>
          </p:nvPr>
        </p:nvSpPr>
        <p:spPr>
          <a:xfrm>
            <a:off x="990600" y="914400"/>
            <a:ext cx="6854952" cy="457200"/>
          </a:xfrm>
        </p:spPr>
        <p:txBody>
          <a:bodyPr/>
          <a:lstStyle>
            <a:lvl1pPr marL="0" indent="0">
              <a:lnSpc>
                <a:spcPct val="85000"/>
              </a:lnSpc>
              <a:spcBef>
                <a:spcPts val="0"/>
              </a:spcBef>
              <a:buNone/>
              <a:defRPr sz="2000" spc="-80" baseline="0">
                <a:solidFill>
                  <a:srgbClr val="917EAE"/>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8582381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Key Facts + Side Images">
    <p:spTree>
      <p:nvGrpSpPr>
        <p:cNvPr id="1" name=""/>
        <p:cNvGrpSpPr/>
        <p:nvPr/>
      </p:nvGrpSpPr>
      <p:grpSpPr>
        <a:xfrm>
          <a:off x="0" y="0"/>
          <a:ext cx="0" cy="0"/>
          <a:chOff x="0" y="0"/>
          <a:chExt cx="0" cy="0"/>
        </a:xfrm>
      </p:grpSpPr>
      <p:sp>
        <p:nvSpPr>
          <p:cNvPr id="2" name="Title 1"/>
          <p:cNvSpPr>
            <a:spLocks noGrp="1"/>
          </p:cNvSpPr>
          <p:nvPr>
            <p:ph type="title"/>
          </p:nvPr>
        </p:nvSpPr>
        <p:spPr>
          <a:xfrm>
            <a:off x="990599" y="137160"/>
            <a:ext cx="7713969" cy="762000"/>
          </a:xfrm>
        </p:spPr>
        <p:txBody>
          <a:bodyPr/>
          <a:lstStyle>
            <a:lvl1pPr>
              <a:defRPr>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990600" y="1624012"/>
            <a:ext cx="2438400" cy="357187"/>
          </a:xfrm>
        </p:spPr>
        <p:txBody>
          <a:bodyPr anchor="b"/>
          <a:lstStyle>
            <a:lvl1pPr marL="0" indent="0">
              <a:buNone/>
              <a:defRPr sz="1850" b="0">
                <a:solidFill>
                  <a:srgbClr val="917EA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4" name="Content Placeholder 3"/>
          <p:cNvSpPr>
            <a:spLocks noGrp="1"/>
          </p:cNvSpPr>
          <p:nvPr>
            <p:ph sz="half" idx="2"/>
          </p:nvPr>
        </p:nvSpPr>
        <p:spPr>
          <a:xfrm>
            <a:off x="801197" y="1981200"/>
            <a:ext cx="2399203" cy="3733800"/>
          </a:xfrm>
        </p:spPr>
        <p:txBody>
          <a:bodyPr vert="horz" lIns="0" tIns="0" rIns="91440" bIns="45720" rtlCol="0">
            <a:noAutofit/>
          </a:bodyPr>
          <a:lstStyle>
            <a:lvl1pPr>
              <a:defRPr lang="en-US" sz="1850" smtClean="0"/>
            </a:lvl1pPr>
            <a:lvl2pPr>
              <a:defRPr lang="en-US" sz="1850" smtClean="0"/>
            </a:lvl2pPr>
            <a:lvl3pPr>
              <a:defRPr lang="en-US" smtClean="0"/>
            </a:lvl3pPr>
            <a:lvl4pPr>
              <a:defRPr lang="en-US" smtClean="0"/>
            </a:lvl4pPr>
            <a:lvl5pPr>
              <a:defRPr lang="en-US"/>
            </a:lvl5pPr>
          </a:lstStyle>
          <a:p>
            <a:pPr lvl="0"/>
            <a:r>
              <a:rPr lang="en-US" dirty="0"/>
              <a:t>Click to edit Master text styles</a:t>
            </a:r>
          </a:p>
          <a:p>
            <a:pPr lvl="1"/>
            <a:r>
              <a:rPr lang="en-US" dirty="0"/>
              <a:t>Second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9" name="Slide Number Placeholder 8"/>
          <p:cNvSpPr>
            <a:spLocks noGrp="1"/>
          </p:cNvSpPr>
          <p:nvPr>
            <p:ph type="sldNum" sz="quarter" idx="12"/>
          </p:nvPr>
        </p:nvSpPr>
        <p:spPr/>
        <p:txBody>
          <a:bodyPr/>
          <a:lstStyle/>
          <a:p>
            <a:fld id="{0D558541-60C9-42A2-8392-FF12533A6B7A}" type="slidenum">
              <a:rPr lang="en-US" smtClean="0"/>
              <a:pPr/>
              <a:t>‹#›</a:t>
            </a:fld>
            <a:endParaRPr lang="en-US" dirty="0"/>
          </a:p>
        </p:txBody>
      </p:sp>
      <p:sp>
        <p:nvSpPr>
          <p:cNvPr id="12" name="Picture Placeholder 11"/>
          <p:cNvSpPr>
            <a:spLocks noGrp="1"/>
          </p:cNvSpPr>
          <p:nvPr>
            <p:ph type="pic" sz="quarter" idx="15" hasCustomPrompt="1"/>
          </p:nvPr>
        </p:nvSpPr>
        <p:spPr>
          <a:xfrm>
            <a:off x="3505200" y="1622425"/>
            <a:ext cx="2209800" cy="3657600"/>
          </a:xfrm>
        </p:spPr>
        <p:txBody>
          <a:bodyPr anchor="ctr"/>
          <a:lstStyle>
            <a:lvl1pPr marL="0" indent="0" algn="ctr">
              <a:buNone/>
              <a:defRPr/>
            </a:lvl1pPr>
          </a:lstStyle>
          <a:p>
            <a:r>
              <a:rPr lang="en-US" dirty="0"/>
              <a:t>Insert image</a:t>
            </a:r>
          </a:p>
        </p:txBody>
      </p:sp>
      <p:sp>
        <p:nvSpPr>
          <p:cNvPr id="16" name="Picture Placeholder 11"/>
          <p:cNvSpPr>
            <a:spLocks noGrp="1"/>
          </p:cNvSpPr>
          <p:nvPr>
            <p:ph type="pic" sz="quarter" idx="16" hasCustomPrompt="1"/>
          </p:nvPr>
        </p:nvSpPr>
        <p:spPr>
          <a:xfrm>
            <a:off x="6019800" y="1622425"/>
            <a:ext cx="2209800" cy="3657600"/>
          </a:xfrm>
        </p:spPr>
        <p:txBody>
          <a:bodyPr anchor="ctr"/>
          <a:lstStyle>
            <a:lvl1pPr marL="0" indent="0" algn="ctr">
              <a:buNone/>
              <a:defRPr/>
            </a:lvl1pPr>
          </a:lstStyle>
          <a:p>
            <a:r>
              <a:rPr lang="en-US" dirty="0"/>
              <a:t>Insert image</a:t>
            </a:r>
          </a:p>
        </p:txBody>
      </p:sp>
      <p:sp>
        <p:nvSpPr>
          <p:cNvPr id="11"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37289092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8" name="Text Placeholder 10"/>
          <p:cNvSpPr>
            <a:spLocks noGrp="1"/>
          </p:cNvSpPr>
          <p:nvPr>
            <p:ph type="body" sz="quarter" idx="13" hasCustomPrompt="1"/>
          </p:nvPr>
        </p:nvSpPr>
        <p:spPr>
          <a:xfrm>
            <a:off x="990600" y="914400"/>
            <a:ext cx="6854952"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41416807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4" name="Slide Number Placeholder 3"/>
          <p:cNvSpPr>
            <a:spLocks noGrp="1"/>
          </p:cNvSpPr>
          <p:nvPr>
            <p:ph type="sldNum" sz="quarter" idx="12"/>
          </p:nvPr>
        </p:nvSpPr>
        <p:spPr/>
        <p:txBody>
          <a:bodyPr/>
          <a:lstStyle/>
          <a:p>
            <a:fld id="{0D558541-60C9-42A2-8392-FF12533A6B7A}" type="slidenum">
              <a:rPr lang="en-US" smtClean="0"/>
              <a:pPr/>
              <a:t>‹#›</a:t>
            </a:fld>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extLst>
      <p:ext uri="{BB962C8B-B14F-4D97-AF65-F5344CB8AC3E}">
        <p14:creationId xmlns:p14="http://schemas.microsoft.com/office/powerpoint/2010/main" val="3045285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Title 1"/>
          <p:cNvSpPr>
            <a:spLocks noGrp="1"/>
          </p:cNvSpPr>
          <p:nvPr>
            <p:ph type="title"/>
          </p:nvPr>
        </p:nvSpPr>
        <p:spPr>
          <a:xfrm>
            <a:off x="990599" y="2542593"/>
            <a:ext cx="7713969" cy="762000"/>
          </a:xfrm>
        </p:spPr>
        <p:txBody>
          <a:bodyPr/>
          <a:lstStyle>
            <a:lvl1pPr>
              <a:defRPr sz="4400"/>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Privileged and Confidential Under the Illinois Medical Studies Act and Federal Patient Safety Act</a:t>
            </a:r>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dirty="0"/>
          </a:p>
        </p:txBody>
      </p:sp>
      <p:sp>
        <p:nvSpPr>
          <p:cNvPr id="7" name="Text Placeholder 10"/>
          <p:cNvSpPr>
            <a:spLocks noGrp="1"/>
          </p:cNvSpPr>
          <p:nvPr>
            <p:ph type="body" sz="quarter" idx="13" hasCustomPrompt="1"/>
          </p:nvPr>
        </p:nvSpPr>
        <p:spPr>
          <a:xfrm>
            <a:off x="990600" y="3429000"/>
            <a:ext cx="6858000" cy="457200"/>
          </a:xfrm>
        </p:spPr>
        <p:txBody>
          <a:bodyPr/>
          <a:lstStyle>
            <a:lvl1pPr marL="0" indent="0">
              <a:lnSpc>
                <a:spcPct val="85000"/>
              </a:lnSpc>
              <a:spcBef>
                <a:spcPts val="0"/>
              </a:spcBef>
              <a:buNone/>
              <a:defRPr sz="2000" spc="-80" baseline="0">
                <a:solidFill>
                  <a:srgbClr val="54585A"/>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 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5924" y="6400799"/>
            <a:ext cx="1422024" cy="265285"/>
          </a:xfrm>
          <a:prstGeom prst="rect">
            <a:avLst/>
          </a:prstGeom>
        </p:spPr>
      </p:pic>
    </p:spTree>
    <p:extLst>
      <p:ext uri="{BB962C8B-B14F-4D97-AF65-F5344CB8AC3E}">
        <p14:creationId xmlns:p14="http://schemas.microsoft.com/office/powerpoint/2010/main" val="7081846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913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D367D64-CF7F-42F3-8C27-B520EE2453CF}" type="datetime1">
              <a:rPr lang="en-US" altLang="ja-JP"/>
              <a:pPr>
                <a:defRPr/>
              </a:pPr>
              <a:t>1/11/2021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C650D0-02D5-42FB-907E-376816E2D544}" type="slidenum">
              <a:rPr lang="en-US" altLang="en-US"/>
              <a:pPr>
                <a:defRPr/>
              </a:pPr>
              <a:t>‹#›</a:t>
            </a:fld>
            <a:endParaRPr lang="en-US" altLang="en-US"/>
          </a:p>
        </p:txBody>
      </p:sp>
    </p:spTree>
    <p:extLst>
      <p:ext uri="{BB962C8B-B14F-4D97-AF65-F5344CB8AC3E}">
        <p14:creationId xmlns:p14="http://schemas.microsoft.com/office/powerpoint/2010/main" val="38927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1179569-1CBE-4B22-934C-222D1AA93EE5}" type="datetime1">
              <a:rPr lang="en-US" altLang="ja-JP"/>
              <a:pPr>
                <a:defRPr/>
              </a:pPr>
              <a:t>1/11/2021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26F6CB7-50F3-4CEB-A4DC-7F1C42559A55}" type="slidenum">
              <a:rPr lang="en-US" altLang="en-US"/>
              <a:pPr>
                <a:defRPr/>
              </a:pPr>
              <a:t>‹#›</a:t>
            </a:fld>
            <a:endParaRPr lang="en-US" altLang="en-US"/>
          </a:p>
        </p:txBody>
      </p:sp>
    </p:spTree>
    <p:extLst>
      <p:ext uri="{BB962C8B-B14F-4D97-AF65-F5344CB8AC3E}">
        <p14:creationId xmlns:p14="http://schemas.microsoft.com/office/powerpoint/2010/main" val="362003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image" Target="../media/image11.emf"/><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theme" Target="../theme/theme10.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5.png"/><Relationship Id="rId5" Type="http://schemas.openxmlformats.org/officeDocument/2006/relationships/slideLayout" Target="../slideLayouts/slideLayout29.xml"/><Relationship Id="rId10" Type="http://schemas.openxmlformats.org/officeDocument/2006/relationships/theme" Target="../theme/theme5.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6.xml"/><Relationship Id="rId1"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7.xml"/><Relationship Id="rId1"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image" Target="../media/image9.png"/><Relationship Id="rId4" Type="http://schemas.openxmlformats.org/officeDocument/2006/relationships/slideLayout" Target="../slideLayouts/slideLayout3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5" Type="http://schemas.openxmlformats.org/officeDocument/2006/relationships/slideLayout" Target="../slideLayouts/slideLayout48.xml"/><Relationship Id="rId10" Type="http://schemas.openxmlformats.org/officeDocument/2006/relationships/image" Target="../media/image9.png"/><Relationship Id="rId4" Type="http://schemas.openxmlformats.org/officeDocument/2006/relationships/slideLayout" Target="../slideLayouts/slideLayout4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7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Arial" panose="020B0604020202020204" pitchFamily="34" charset="0"/>
                <a:cs typeface="+mn-cs"/>
              </a:defRPr>
            </a:lvl1pPr>
          </a:lstStyle>
          <a:p>
            <a:pPr>
              <a:defRPr/>
            </a:pPr>
            <a:fld id="{26218B61-2C44-4426-BE0D-62AFE46C727B}" type="datetime1">
              <a:rPr lang="en-US" altLang="ja-JP"/>
              <a:pPr>
                <a:defRPr/>
              </a:pPr>
              <a:t>1/11/2021</a:t>
            </a:fld>
            <a:endParaRPr lang="en-US" altLang="en-US"/>
          </a:p>
        </p:txBody>
      </p:sp>
      <p:sp>
        <p:nvSpPr>
          <p:cNvPr id="5" name="Footer Placeholder 4"/>
          <p:cNvSpPr>
            <a:spLocks noGrp="1"/>
          </p:cNvSpPr>
          <p:nvPr>
            <p:ph type="ftr" sz="quarter" idx="3"/>
          </p:nvPr>
        </p:nvSpPr>
        <p:spPr>
          <a:xfrm>
            <a:off x="3124200" y="635637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7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8215A01-EBC1-45C7-9A9D-8A83BBE998C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NM_Logo_RGB.eps"/>
          <p:cNvPicPr>
            <a:picLocks noChangeAspect="1"/>
          </p:cNvPicPr>
          <p:nvPr userDrawn="1"/>
        </p:nvPicPr>
        <p:blipFill>
          <a:blip r:embed="rId29" cstate="email">
            <a:extLst>
              <a:ext uri="{28A0092B-C50C-407E-A947-70E740481C1C}">
                <a14:useLocalDpi xmlns:a14="http://schemas.microsoft.com/office/drawing/2010/main"/>
              </a:ext>
            </a:extLst>
          </a:blip>
          <a:stretch>
            <a:fillRect/>
          </a:stretch>
        </p:blipFill>
        <p:spPr>
          <a:xfrm>
            <a:off x="533400" y="6400381"/>
            <a:ext cx="1447800" cy="271711"/>
          </a:xfrm>
          <a:prstGeom prst="rect">
            <a:avLst/>
          </a:prstGeom>
        </p:spPr>
      </p:pic>
      <p:sp>
        <p:nvSpPr>
          <p:cNvPr id="2" name="Title Placeholder 1"/>
          <p:cNvSpPr>
            <a:spLocks noGrp="1"/>
          </p:cNvSpPr>
          <p:nvPr>
            <p:ph type="title"/>
          </p:nvPr>
        </p:nvSpPr>
        <p:spPr>
          <a:xfrm>
            <a:off x="990599" y="137160"/>
            <a:ext cx="7713969" cy="762000"/>
          </a:xfrm>
          <a:prstGeom prst="rect">
            <a:avLst/>
          </a:prstGeom>
        </p:spPr>
        <p:txBody>
          <a:bodyPr vert="horz" lIns="0" tIns="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01197" y="1621971"/>
            <a:ext cx="7049689" cy="4093029"/>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351531" y="6525841"/>
            <a:ext cx="857339" cy="168275"/>
          </a:xfrm>
          <a:prstGeom prst="rect">
            <a:avLst/>
          </a:prstGeom>
        </p:spPr>
        <p:txBody>
          <a:bodyPr vert="horz" wrap="none" lIns="0" tIns="0" rIns="0" bIns="0" rtlCol="0" anchor="b"/>
          <a:lstStyle>
            <a:lvl1pPr algn="l">
              <a:defRPr sz="800">
                <a:solidFill>
                  <a:schemeClr val="tx1"/>
                </a:solidFill>
              </a:defRPr>
            </a:lvl1pPr>
          </a:lstStyle>
          <a:p>
            <a:endParaRPr lang="en-US" dirty="0"/>
          </a:p>
        </p:txBody>
      </p:sp>
      <p:sp>
        <p:nvSpPr>
          <p:cNvPr id="5" name="Footer Placeholder 4"/>
          <p:cNvSpPr>
            <a:spLocks noGrp="1"/>
          </p:cNvSpPr>
          <p:nvPr>
            <p:ph type="ftr" sz="quarter" idx="3"/>
          </p:nvPr>
        </p:nvSpPr>
        <p:spPr>
          <a:xfrm>
            <a:off x="3121994" y="6484127"/>
            <a:ext cx="5181600" cy="231266"/>
          </a:xfrm>
          <a:prstGeom prst="rect">
            <a:avLst/>
          </a:prstGeom>
        </p:spPr>
        <p:txBody>
          <a:bodyPr vert="horz" lIns="0" tIns="0" rIns="0" bIns="0" rtlCol="0" anchor="b"/>
          <a:lstStyle>
            <a:lvl1pPr algn="r">
              <a:defRPr sz="1400">
                <a:solidFill>
                  <a:schemeClr val="tx1"/>
                </a:solidFill>
              </a:defRPr>
            </a:lvl1pPr>
          </a:lstStyle>
          <a:p>
            <a:r>
              <a:rPr lang="en-US" dirty="0"/>
              <a:t>Privileged and Confidential Under the Illinois Medical Studies Act and Federal Patient Safety Act</a:t>
            </a:r>
          </a:p>
        </p:txBody>
      </p:sp>
      <p:sp>
        <p:nvSpPr>
          <p:cNvPr id="6" name="Slide Number Placeholder 5"/>
          <p:cNvSpPr>
            <a:spLocks noGrp="1"/>
          </p:cNvSpPr>
          <p:nvPr>
            <p:ph type="sldNum" sz="quarter" idx="4"/>
          </p:nvPr>
        </p:nvSpPr>
        <p:spPr>
          <a:xfrm>
            <a:off x="8305799" y="6484127"/>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sp>
        <p:nvSpPr>
          <p:cNvPr id="10" name="Rectangle 6"/>
          <p:cNvSpPr/>
          <p:nvPr userDrawn="1"/>
        </p:nvSpPr>
        <p:spPr>
          <a:xfrm>
            <a:off x="0" y="515326"/>
            <a:ext cx="685800" cy="261565"/>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8946" h="381000">
                <a:moveTo>
                  <a:pt x="0" y="0"/>
                </a:moveTo>
                <a:lnTo>
                  <a:pt x="794257" y="0"/>
                </a:lnTo>
                <a:lnTo>
                  <a:pt x="998946" y="381000"/>
                </a:lnTo>
                <a:lnTo>
                  <a:pt x="0" y="381000"/>
                </a:lnTo>
                <a:lnTo>
                  <a:pt x="0" y="0"/>
                </a:lnTo>
                <a:close/>
              </a:path>
            </a:pathLst>
          </a:custGeom>
          <a:gradFill flip="none" rotWithShape="1">
            <a:gsLst>
              <a:gs pos="0">
                <a:schemeClr val="tx2"/>
              </a:gs>
              <a:gs pos="100000">
                <a:schemeClr val="accent1"/>
              </a:gs>
            </a:gsLst>
            <a:lin ang="1452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  </a:t>
            </a:r>
          </a:p>
        </p:txBody>
      </p:sp>
    </p:spTree>
    <p:extLst>
      <p:ext uri="{BB962C8B-B14F-4D97-AF65-F5344CB8AC3E}">
        <p14:creationId xmlns:p14="http://schemas.microsoft.com/office/powerpoint/2010/main" val="3787859736"/>
      </p:ext>
    </p:extLst>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4" r:id="rId18"/>
    <p:sldLayoutId id="2147484205" r:id="rId19"/>
    <p:sldLayoutId id="2147484206" r:id="rId20"/>
    <p:sldLayoutId id="2147484207" r:id="rId21"/>
    <p:sldLayoutId id="2147484208" r:id="rId22"/>
    <p:sldLayoutId id="2147484209" r:id="rId23"/>
    <p:sldLayoutId id="2147484210" r:id="rId24"/>
    <p:sldLayoutId id="2147484211" r:id="rId25"/>
    <p:sldLayoutId id="2147484212" r:id="rId26"/>
    <p:sldLayoutId id="2147484213" r:id="rId27"/>
  </p:sldLayoutIdLst>
  <p:hf sldNum="0" hdr="0" dt="0"/>
  <p:txStyles>
    <p:titleStyle>
      <a:lvl1pPr algn="l" defTabSz="914400" rtl="0" eaLnBrk="1" latinLnBrk="0" hangingPunct="1">
        <a:lnSpc>
          <a:spcPct val="85000"/>
        </a:lnSpc>
        <a:spcBef>
          <a:spcPct val="0"/>
        </a:spcBef>
        <a:buNone/>
        <a:defRPr sz="2800" kern="1200" spc="-50" baseline="0">
          <a:solidFill>
            <a:schemeClr val="tx2"/>
          </a:solidFill>
          <a:latin typeface="+mj-lt"/>
          <a:ea typeface="+mj-ea"/>
          <a:cs typeface="+mj-cs"/>
        </a:defRPr>
      </a:lvl1pPr>
    </p:titleStyle>
    <p:bodyStyle>
      <a:lvl1pPr marL="174625" indent="-174625" algn="l" defTabSz="914400" rtl="0" eaLnBrk="1" latinLnBrk="0" hangingPunct="1">
        <a:spcBef>
          <a:spcPct val="20000"/>
        </a:spcBef>
        <a:buClr>
          <a:schemeClr val="accent1"/>
        </a:buClr>
        <a:buFont typeface="Arial" pitchFamily="34" charset="0"/>
        <a:buChar char="•"/>
        <a:defRPr sz="1850" kern="1200" spc="-50" baseline="0">
          <a:solidFill>
            <a:schemeClr val="tx1"/>
          </a:solidFill>
          <a:latin typeface="+mn-lt"/>
          <a:ea typeface="+mn-ea"/>
          <a:cs typeface="+mn-cs"/>
        </a:defRPr>
      </a:lvl1pPr>
      <a:lvl2pPr marL="457200" indent="-250825" algn="l" defTabSz="914400" rtl="0" eaLnBrk="1" latinLnBrk="0" hangingPunct="1">
        <a:spcBef>
          <a:spcPct val="20000"/>
        </a:spcBef>
        <a:buClr>
          <a:srgbClr val="605F62"/>
        </a:buClr>
        <a:buFont typeface="Symbol" pitchFamily="18" charset="2"/>
        <a:buChar char="-"/>
        <a:defRPr sz="1850" kern="1200" spc="-50" baseline="0">
          <a:solidFill>
            <a:schemeClr val="tx1"/>
          </a:solidFill>
          <a:latin typeface="+mn-lt"/>
          <a:ea typeface="+mn-ea"/>
          <a:cs typeface="+mn-cs"/>
        </a:defRPr>
      </a:lvl2pPr>
      <a:lvl3pPr marL="620713"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3pPr>
      <a:lvl4pPr marL="804863" indent="-173038"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4pPr>
      <a:lvl5pPr marL="968375" indent="-163513" algn="l" defTabSz="914400" rtl="0" eaLnBrk="1" latinLnBrk="0" hangingPunct="1">
        <a:spcBef>
          <a:spcPct val="20000"/>
        </a:spcBef>
        <a:buClr>
          <a:srgbClr val="605F62"/>
        </a:buClr>
        <a:buFont typeface="Arial" pitchFamily="34" charset="0"/>
        <a:buChar char="•"/>
        <a:defRPr sz="1400" kern="1200" spc="-5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eaLnBrk="1" fontAlgn="auto" hangingPunct="1">
              <a:spcBef>
                <a:spcPts val="0"/>
              </a:spcBef>
              <a:spcAft>
                <a:spcPts val="0"/>
              </a:spcAft>
            </a:pPr>
            <a:fld id="{77007CE4-44CD-514E-AB06-3E1C57ADD73C}" type="datetimeFigureOut">
              <a:rPr lang="en-US" smtClean="0">
                <a:solidFill>
                  <a:prstClr val="black">
                    <a:tint val="75000"/>
                  </a:prstClr>
                </a:solidFill>
                <a:latin typeface="Calibri"/>
                <a:ea typeface="+mn-ea"/>
              </a:rPr>
              <a:pPr defTabSz="457200" eaLnBrk="1" fontAlgn="auto" hangingPunct="1">
                <a:spcBef>
                  <a:spcPts val="0"/>
                </a:spcBef>
                <a:spcAft>
                  <a:spcPts val="0"/>
                </a:spcAft>
              </a:pPr>
              <a:t>1/11/2021</a:t>
            </a:fld>
            <a:endParaRPr lang="en-US" dirty="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eaLnBrk="1" fontAlgn="auto" hangingPunct="1">
              <a:spcBef>
                <a:spcPts val="0"/>
              </a:spcBef>
              <a:spcAft>
                <a:spcPts val="0"/>
              </a:spcAft>
            </a:pPr>
            <a:endParaRPr lang="en-US" dirty="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eaLnBrk="1" fontAlgn="auto" hangingPunct="1">
              <a:spcBef>
                <a:spcPts val="0"/>
              </a:spcBef>
              <a:spcAft>
                <a:spcPts val="0"/>
              </a:spcAft>
            </a:pPr>
            <a:fld id="{9381DCD0-FAB9-C540-ACA0-2D3DCEDE7E26}" type="slidenum">
              <a:rPr lang="en-US" smtClean="0">
                <a:solidFill>
                  <a:prstClr val="black">
                    <a:tint val="75000"/>
                  </a:prstClr>
                </a:solidFill>
                <a:latin typeface="Calibri"/>
                <a:ea typeface="+mn-ea"/>
              </a:rPr>
              <a:pPr defTabSz="457200" eaLnBrk="1" fontAlgn="auto" hangingPunct="1">
                <a:spcBef>
                  <a:spcPts val="0"/>
                </a:spcBef>
                <a:spcAft>
                  <a:spcPts val="0"/>
                </a:spcAft>
              </a:pPr>
              <a:t>‹#›</a:t>
            </a:fld>
            <a:endParaRPr lang="en-US" dirty="0">
              <a:solidFill>
                <a:prstClr val="black">
                  <a:tint val="75000"/>
                </a:prstClr>
              </a:solidFill>
              <a:latin typeface="Calibri"/>
              <a:ea typeface="+mn-ea"/>
            </a:endParaRPr>
          </a:p>
        </p:txBody>
      </p:sp>
    </p:spTree>
    <p:extLst>
      <p:ext uri="{BB962C8B-B14F-4D97-AF65-F5344CB8AC3E}">
        <p14:creationId xmlns:p14="http://schemas.microsoft.com/office/powerpoint/2010/main" val="4187419720"/>
      </p:ext>
    </p:extLst>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48" r:id="rId10"/>
    <p:sldLayoutId id="214748414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6543888"/>
      </p:ext>
    </p:extLst>
  </p:cSld>
  <p:clrMap bg1="lt1" tx1="dk1" bg2="lt2" tx2="dk2" accent1="accent1" accent2="accent2" accent3="accent3" accent4="accent4" accent5="accent5" accent6="accent6" hlink="hlink" folHlink="folHlink"/>
  <p:sldLayoutIdLst>
    <p:sldLayoutId id="2147484151"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fld id="{BAEBC26A-7C5D-1340-BDF4-4A764173B52F}" type="slidenum">
              <a:rPr lang="en-US" smtClean="0"/>
              <a:pPr/>
              <a:t>‹#›</a:t>
            </a:fld>
            <a:endParaRPr lang="en-US" dirty="0"/>
          </a:p>
        </p:txBody>
      </p:sp>
    </p:spTree>
    <p:extLst>
      <p:ext uri="{BB962C8B-B14F-4D97-AF65-F5344CB8AC3E}">
        <p14:creationId xmlns:p14="http://schemas.microsoft.com/office/powerpoint/2010/main" val="3919378497"/>
      </p:ext>
    </p:extLst>
  </p:cSld>
  <p:clrMap bg1="lt1" tx1="dk1" bg2="lt2" tx2="dk2" accent1="accent1" accent2="accent2" accent3="accent3" accent4="accent4" accent5="accent5" accent6="accent6" hlink="hlink" folHlink="folHlink"/>
  <p:sldLayoutIdLst>
    <p:sldLayoutId id="21474841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2" y="-2190"/>
            <a:ext cx="9143998" cy="6864095"/>
          </a:xfrm>
          <a:prstGeom prst="rect">
            <a:avLst/>
          </a:prstGeom>
        </p:spPr>
      </p:pic>
    </p:spTree>
    <p:extLst>
      <p:ext uri="{BB962C8B-B14F-4D97-AF65-F5344CB8AC3E}">
        <p14:creationId xmlns:p14="http://schemas.microsoft.com/office/powerpoint/2010/main" val="3652513667"/>
      </p:ext>
    </p:extLst>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Lst>
  <p:txStyles>
    <p:titleStyle>
      <a:lvl1pPr algn="ctr" defTabSz="342892" rtl="0" eaLnBrk="1" fontAlgn="base" hangingPunct="1">
        <a:spcBef>
          <a:spcPct val="0"/>
        </a:spcBef>
        <a:spcAft>
          <a:spcPct val="0"/>
        </a:spcAft>
        <a:defRPr sz="3300" kern="1200">
          <a:solidFill>
            <a:schemeClr val="tx1"/>
          </a:solidFill>
          <a:latin typeface="+mj-lt"/>
          <a:ea typeface="ＭＳ Ｐゴシック" charset="0"/>
          <a:cs typeface="ＭＳ Ｐゴシック" charset="0"/>
        </a:defRPr>
      </a:lvl1pPr>
      <a:lvl2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2pPr>
      <a:lvl3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3pPr>
      <a:lvl4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4pPr>
      <a:lvl5pPr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5pPr>
      <a:lvl6pPr marL="342892"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6pPr>
      <a:lvl7pPr marL="685783"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7pPr>
      <a:lvl8pPr marL="1028675"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8pPr>
      <a:lvl9pPr marL="1371566" algn="ctr" defTabSz="342892" rtl="0" eaLnBrk="1" fontAlgn="base" hangingPunct="1">
        <a:spcBef>
          <a:spcPct val="0"/>
        </a:spcBef>
        <a:spcAft>
          <a:spcPct val="0"/>
        </a:spcAft>
        <a:defRPr sz="3300">
          <a:solidFill>
            <a:schemeClr val="tx1"/>
          </a:solidFill>
          <a:latin typeface="Calibri" charset="0"/>
          <a:ea typeface="ＭＳ Ｐゴシック" charset="0"/>
          <a:cs typeface="ＭＳ Ｐゴシック" charset="0"/>
        </a:defRPr>
      </a:lvl9pPr>
    </p:titleStyle>
    <p:bodyStyle>
      <a:lvl1pPr marL="257168" indent="-257168" algn="l" defTabSz="342892"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1pPr>
      <a:lvl2pPr marL="557199" indent="-214308" algn="l" defTabSz="342892" rtl="0" eaLnBrk="1" fontAlgn="base" hangingPunct="1">
        <a:spcBef>
          <a:spcPct val="20000"/>
        </a:spcBef>
        <a:spcAft>
          <a:spcPct val="0"/>
        </a:spcAft>
        <a:buFont typeface="Arial" charset="0"/>
        <a:buChar char="–"/>
        <a:defRPr sz="2100" kern="1200">
          <a:solidFill>
            <a:schemeClr val="tx1"/>
          </a:solidFill>
          <a:latin typeface="+mn-lt"/>
          <a:ea typeface="ＭＳ Ｐゴシック" charset="0"/>
          <a:cs typeface="+mn-cs"/>
        </a:defRPr>
      </a:lvl2pPr>
      <a:lvl3pPr marL="857228" indent="-171446" algn="l" defTabSz="342892" rtl="0" eaLnBrk="1" fontAlgn="base" hangingPunct="1">
        <a:spcBef>
          <a:spcPct val="20000"/>
        </a:spcBef>
        <a:spcAft>
          <a:spcPct val="0"/>
        </a:spcAft>
        <a:buFont typeface="Arial" charset="0"/>
        <a:buChar char="•"/>
        <a:defRPr sz="1800" kern="1200">
          <a:solidFill>
            <a:schemeClr val="tx1"/>
          </a:solidFill>
          <a:latin typeface="+mn-lt"/>
          <a:ea typeface="ＭＳ Ｐゴシック" charset="0"/>
          <a:cs typeface="+mn-cs"/>
        </a:defRPr>
      </a:lvl3pPr>
      <a:lvl4pPr marL="1200120"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4pPr>
      <a:lvl5pPr marL="1543012" indent="-171446" algn="l" defTabSz="342892" rtl="0" eaLnBrk="1" fontAlgn="base" hangingPunct="1">
        <a:spcBef>
          <a:spcPct val="20000"/>
        </a:spcBef>
        <a:spcAft>
          <a:spcPct val="0"/>
        </a:spcAft>
        <a:buFont typeface="Arial" charset="0"/>
        <a:buChar char="»"/>
        <a:defRPr sz="1500" kern="1200">
          <a:solidFill>
            <a:schemeClr val="tx1"/>
          </a:solidFill>
          <a:latin typeface="+mn-lt"/>
          <a:ea typeface="ＭＳ Ｐゴシック" charset="0"/>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3142678"/>
      </p:ext>
    </p:extLst>
  </p:cSld>
  <p:clrMap bg1="lt1" tx1="dk1" bg2="lt2" tx2="dk2" accent1="accent1" accent2="accent2" accent3="accent3" accent4="accent4" accent5="accent5" accent6="accent6" hlink="hlink" folHlink="folHlink"/>
  <p:sldLayoutIdLst>
    <p:sldLayoutId id="2147484165"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257800"/>
            <a:ext cx="9144000" cy="1600200"/>
          </a:xfrm>
          <a:prstGeom prst="rect">
            <a:avLst/>
          </a:prstGeom>
        </p:spPr>
      </p:pic>
      <p:sp>
        <p:nvSpPr>
          <p:cNvPr id="11" name="Slide Number Placeholder 3"/>
          <p:cNvSpPr>
            <a:spLocks noGrp="1"/>
          </p:cNvSpPr>
          <p:nvPr>
            <p:ph type="sldNum" sz="quarter" idx="4"/>
          </p:nvPr>
        </p:nvSpPr>
        <p:spPr>
          <a:xfrm>
            <a:off x="6553200" y="6356350"/>
            <a:ext cx="2133600" cy="365125"/>
          </a:xfrm>
          <a:prstGeom prst="rect">
            <a:avLst/>
          </a:prstGeom>
        </p:spPr>
        <p:txBody>
          <a:bodyPr/>
          <a:lstStyle>
            <a:lvl1pPr algn="r">
              <a:defRPr sz="12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AEBC26A-7C5D-1340-BDF4-4A764173B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048735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blue-green-light-frame-bottom-2x.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18274" y="4584665"/>
            <a:ext cx="9180548" cy="2300743"/>
          </a:xfrm>
          <a:prstGeom prst="rect">
            <a:avLst/>
          </a:prstGeom>
        </p:spPr>
      </p:pic>
      <p:sp>
        <p:nvSpPr>
          <p:cNvPr id="6" name="Slide Number Placeholder 5"/>
          <p:cNvSpPr>
            <a:spLocks noGrp="1"/>
          </p:cNvSpPr>
          <p:nvPr>
            <p:ph type="sldNum" sz="quarter" idx="4"/>
          </p:nvPr>
        </p:nvSpPr>
        <p:spPr>
          <a:xfrm>
            <a:off x="58485" y="6423196"/>
            <a:ext cx="508017"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361451688"/>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lue-green-light-frame-bottom-2x.png"/>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flipH="1">
            <a:off x="-18274" y="4584665"/>
            <a:ext cx="9180548" cy="2300743"/>
          </a:xfrm>
          <a:prstGeom prst="rect">
            <a:avLst/>
          </a:prstGeom>
        </p:spPr>
      </p:pic>
      <p:sp>
        <p:nvSpPr>
          <p:cNvPr id="7" name="Slide Number Placeholder 5"/>
          <p:cNvSpPr>
            <a:spLocks noGrp="1"/>
          </p:cNvSpPr>
          <p:nvPr>
            <p:ph type="sldNum" sz="quarter" idx="4"/>
          </p:nvPr>
        </p:nvSpPr>
        <p:spPr>
          <a:xfrm>
            <a:off x="8534095" y="6423196"/>
            <a:ext cx="582494" cy="365125"/>
          </a:xfrm>
          <a:prstGeom prst="rect">
            <a:avLst/>
          </a:prstGeom>
        </p:spPr>
        <p:txBody>
          <a:bodyPr vert="horz" lIns="91440" tIns="45720" rIns="91440" bIns="45720" rtlCol="0" anchor="ctr"/>
          <a:lstStyle>
            <a:lvl1pPr algn="ctr">
              <a:defRPr sz="1100">
                <a:solidFill>
                  <a:schemeClr val="bg1"/>
                </a:solidFill>
              </a:defRPr>
            </a:lvl1pPr>
          </a:lstStyle>
          <a:p>
            <a:fld id="{B2C1BE1D-F557-C442-9DA9-8F06AF7B7A69}" type="slidenum">
              <a:rPr lang="en-US" smtClean="0"/>
              <a:pPr/>
              <a:t>‹#›</a:t>
            </a:fld>
            <a:endParaRPr lang="en-US" dirty="0"/>
          </a:p>
        </p:txBody>
      </p:sp>
    </p:spTree>
    <p:extLst>
      <p:ext uri="{BB962C8B-B14F-4D97-AF65-F5344CB8AC3E}">
        <p14:creationId xmlns:p14="http://schemas.microsoft.com/office/powerpoint/2010/main" val="2726339173"/>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cdc.gov/drugoverdose/training/pregnancy/index.html" TargetMode="External"/><Relationship Id="rId13" Type="http://schemas.openxmlformats.org/officeDocument/2006/relationships/hyperlink" Target="https://ireta.org/resources/how-to-implement-sbirt-processes-tips-and-examples-from-the-field/" TargetMode="External"/><Relationship Id="rId3" Type="http://schemas.openxmlformats.org/officeDocument/2006/relationships/image" Target="../media/image43.png"/><Relationship Id="rId7" Type="http://schemas.openxmlformats.org/officeDocument/2006/relationships/hyperlink" Target="https://www.youtube.com/watch?v=3gBt7mGP1zk&amp;t=1s" TargetMode="External"/><Relationship Id="rId12" Type="http://schemas.openxmlformats.org/officeDocument/2006/relationships/hyperlink" Target="https://gallery.mailchimp.com/244750cf0d942e5d1b1ca3201/files/b81ed8a7-0bb5-441c-9b26-d9c51bf4c688/Provider_Education_Poster_Woman_Doctor_11x17_10.16.2019.pdf" TargetMode="External"/><Relationship Id="rId2" Type="http://schemas.openxmlformats.org/officeDocument/2006/relationships/notesSlide" Target="../notesSlides/notesSlide19.xml"/><Relationship Id="rId1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47.jpeg"/><Relationship Id="rId5" Type="http://schemas.openxmlformats.org/officeDocument/2006/relationships/image" Target="../media/image45.png"/><Relationship Id="rId15" Type="http://schemas.openxmlformats.org/officeDocument/2006/relationships/image" Target="../media/image48.png"/><Relationship Id="rId10" Type="http://schemas.openxmlformats.org/officeDocument/2006/relationships/hyperlink" Target="https://www.youtube.com/watch?v=kMXNWknKO8U" TargetMode="External"/><Relationship Id="rId4" Type="http://schemas.openxmlformats.org/officeDocument/2006/relationships/image" Target="../media/image44.jpeg"/><Relationship Id="rId9" Type="http://schemas.openxmlformats.org/officeDocument/2006/relationships/hyperlink" Target="https://www.youtube.com/watch?v=eac9TLNTWaE" TargetMode="External"/><Relationship Id="rId14" Type="http://schemas.openxmlformats.org/officeDocument/2006/relationships/hyperlink" Target="https://www.youtube.com/watch?v=7S0eUUfXc6o&amp;feature=youtu.b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56.gif"/><Relationship Id="rId2" Type="http://schemas.openxmlformats.org/officeDocument/2006/relationships/image" Target="../media/image55.png"/><Relationship Id="rId1" Type="http://schemas.openxmlformats.org/officeDocument/2006/relationships/slideLayout" Target="../slideLayouts/slideLayout51.xml"/><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9.xml"/></Relationships>
</file>

<file path=ppt/slides/_rels/slide3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3.xml.rels><?xml version="1.0" encoding="UTF-8" standalone="yes"?>
<Relationships xmlns="http://schemas.openxmlformats.org/package/2006/relationships"><Relationship Id="rId2" Type="http://schemas.openxmlformats.org/officeDocument/2006/relationships/hyperlink" Target="mailto:info@ilpqc.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ww.ilga.gov/legislation/publicacts/fulltext.asp?Name=101-0390&amp;GA=101"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ilpqc.org/continuinged/"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hyperlink" Target="https://redcap.healthlnk.org/surveys/?s=88L33NWF3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1.jpe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70.jpe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64.jpeg"/><Relationship Id="rId11" Type="http://schemas.openxmlformats.org/officeDocument/2006/relationships/image" Target="../media/image69.jpeg"/><Relationship Id="rId5" Type="http://schemas.openxmlformats.org/officeDocument/2006/relationships/image" Target="../media/image63.png"/><Relationship Id="rId10" Type="http://schemas.openxmlformats.org/officeDocument/2006/relationships/image" Target="../media/image68.jpeg"/><Relationship Id="rId4" Type="http://schemas.openxmlformats.org/officeDocument/2006/relationships/image" Target="../media/image62.emf"/><Relationship Id="rId9" Type="http://schemas.openxmlformats.org/officeDocument/2006/relationships/image" Target="../media/image67.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image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1611549"/>
            <a:ext cx="3214688" cy="3276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63" name="Subtitle 2"/>
          <p:cNvSpPr>
            <a:spLocks noGrp="1"/>
          </p:cNvSpPr>
          <p:nvPr>
            <p:ph type="subTitle" idx="1"/>
          </p:nvPr>
        </p:nvSpPr>
        <p:spPr>
          <a:xfrm>
            <a:off x="3352800" y="4876800"/>
            <a:ext cx="5410200" cy="1295400"/>
          </a:xfrm>
        </p:spPr>
        <p:txBody>
          <a:bodyPr/>
          <a:lstStyle/>
          <a:p>
            <a:pPr eaLnBrk="1" hangingPunct="1">
              <a:buFont typeface="Wingdings 2" pitchFamily="18" charset="2"/>
              <a:buNone/>
            </a:pPr>
            <a:r>
              <a:rPr lang="en-US" altLang="en-US" sz="2000" dirty="0" smtClean="0">
                <a:solidFill>
                  <a:srgbClr val="898989"/>
                </a:solidFill>
              </a:rPr>
              <a:t>January 11, 2021</a:t>
            </a:r>
          </a:p>
          <a:p>
            <a:pPr eaLnBrk="1" hangingPunct="1">
              <a:buFont typeface="Wingdings 2" pitchFamily="18" charset="2"/>
              <a:buNone/>
            </a:pPr>
            <a:r>
              <a:rPr lang="en-US" altLang="en-US" sz="2000" dirty="0" smtClean="0">
                <a:solidFill>
                  <a:srgbClr val="898989"/>
                </a:solidFill>
              </a:rPr>
              <a:t>12:30 – 1:30pm</a:t>
            </a:r>
            <a:endParaRPr lang="en-US" altLang="en-US" sz="2000" dirty="0">
              <a:solidFill>
                <a:srgbClr val="898989"/>
              </a:solidFill>
            </a:endParaRPr>
          </a:p>
        </p:txBody>
      </p:sp>
      <p:sp>
        <p:nvSpPr>
          <p:cNvPr id="15364" name="Title 1"/>
          <p:cNvSpPr>
            <a:spLocks noGrp="1"/>
          </p:cNvSpPr>
          <p:nvPr>
            <p:ph type="ctrTitle"/>
          </p:nvPr>
        </p:nvSpPr>
        <p:spPr>
          <a:xfrm>
            <a:off x="3283744" y="2362200"/>
            <a:ext cx="5638800" cy="2057400"/>
          </a:xfrm>
        </p:spPr>
        <p:txBody>
          <a:bodyPr/>
          <a:lstStyle/>
          <a:p>
            <a:pPr eaLnBrk="1" hangingPunct="1"/>
            <a:r>
              <a:rPr lang="en-US" altLang="en-US" sz="4000" b="1" dirty="0" smtClean="0">
                <a:solidFill>
                  <a:srgbClr val="004990"/>
                </a:solidFill>
                <a:latin typeface="Goudy Old Style" panose="02020502050305020303" pitchFamily="18" charset="0"/>
              </a:rPr>
              <a:t>MNO-OB Crossing the Finish Line, Preparing for Sustainability</a:t>
            </a:r>
            <a:endParaRPr lang="en-US" altLang="en-US" sz="4000" b="1" dirty="0">
              <a:solidFill>
                <a:srgbClr val="004990"/>
              </a:solidFill>
              <a:latin typeface="Goudy Old Style" panose="02020502050305020303" pitchFamily="18" charset="0"/>
            </a:endParaRPr>
          </a:p>
        </p:txBody>
      </p:sp>
    </p:spTree>
    <p:extLst>
      <p:ext uri="{BB962C8B-B14F-4D97-AF65-F5344CB8AC3E}">
        <p14:creationId xmlns:p14="http://schemas.microsoft.com/office/powerpoint/2010/main" val="4200042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10</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RTS Q3 2020</a:t>
            </a:r>
            <a:endParaRPr lang="en-US" sz="3600" b="1" dirty="0">
              <a:solidFill>
                <a:srgbClr val="F58466"/>
              </a:solidFill>
              <a:latin typeface="Goudy Old Style"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1183945"/>
            <a:ext cx="8311494" cy="5035919"/>
          </a:xfrm>
          <a:prstGeom prst="rect">
            <a:avLst/>
          </a:prstGeom>
        </p:spPr>
      </p:pic>
      <p:sp>
        <p:nvSpPr>
          <p:cNvPr id="9" name="TextBox 8"/>
          <p:cNvSpPr txBox="1"/>
          <p:nvPr/>
        </p:nvSpPr>
        <p:spPr>
          <a:xfrm>
            <a:off x="5105400" y="5252015"/>
            <a:ext cx="3200400" cy="1200329"/>
          </a:xfrm>
          <a:prstGeom prst="rect">
            <a:avLst/>
          </a:prstGeom>
          <a:noFill/>
        </p:spPr>
        <p:txBody>
          <a:bodyPr wrap="square" rtlCol="0">
            <a:spAutoFit/>
          </a:bodyPr>
          <a:lstStyle/>
          <a:p>
            <a:r>
              <a:rPr lang="en-US" sz="2400" dirty="0" smtClean="0"/>
              <a:t>6 teams at 0%</a:t>
            </a:r>
          </a:p>
          <a:p>
            <a:r>
              <a:rPr lang="en-US" sz="2400" dirty="0" smtClean="0"/>
              <a:t>20 teams below goal</a:t>
            </a:r>
          </a:p>
          <a:p>
            <a:r>
              <a:rPr lang="en-US" sz="2400" dirty="0" smtClean="0"/>
              <a:t>25 teams above goal</a:t>
            </a:r>
            <a:endParaRPr lang="en-US" sz="2400" dirty="0"/>
          </a:p>
        </p:txBody>
      </p:sp>
    </p:spTree>
    <p:extLst>
      <p:ext uri="{BB962C8B-B14F-4D97-AF65-F5344CB8AC3E}">
        <p14:creationId xmlns:p14="http://schemas.microsoft.com/office/powerpoint/2010/main" val="3650493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11</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RTS Q3 2018</a:t>
            </a:r>
            <a:endParaRPr lang="en-US" sz="3600" b="1" dirty="0">
              <a:solidFill>
                <a:srgbClr val="F58466"/>
              </a:solidFill>
              <a:latin typeface="Goudy Old Styl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948" y="1631170"/>
            <a:ext cx="8211852" cy="4772187"/>
          </a:xfrm>
          <a:prstGeom prst="rect">
            <a:avLst/>
          </a:prstGeom>
        </p:spPr>
      </p:pic>
      <p:sp>
        <p:nvSpPr>
          <p:cNvPr id="9" name="TextBox 8"/>
          <p:cNvSpPr txBox="1"/>
          <p:nvPr/>
        </p:nvSpPr>
        <p:spPr>
          <a:xfrm>
            <a:off x="5105400" y="5252015"/>
            <a:ext cx="3200400" cy="1200329"/>
          </a:xfrm>
          <a:prstGeom prst="rect">
            <a:avLst/>
          </a:prstGeom>
          <a:noFill/>
        </p:spPr>
        <p:txBody>
          <a:bodyPr wrap="square" rtlCol="0">
            <a:spAutoFit/>
          </a:bodyPr>
          <a:lstStyle/>
          <a:p>
            <a:r>
              <a:rPr lang="en-US" sz="2400" dirty="0" smtClean="0"/>
              <a:t>21 teams at 0%</a:t>
            </a:r>
          </a:p>
          <a:p>
            <a:r>
              <a:rPr lang="en-US" sz="2400" dirty="0" smtClean="0"/>
              <a:t>46 teams below goal</a:t>
            </a:r>
          </a:p>
          <a:p>
            <a:r>
              <a:rPr lang="en-US" sz="2400" dirty="0" smtClean="0"/>
              <a:t>22 teams above goal</a:t>
            </a:r>
            <a:endParaRPr lang="en-US" sz="2400" dirty="0"/>
          </a:p>
        </p:txBody>
      </p:sp>
    </p:spTree>
    <p:extLst>
      <p:ext uri="{BB962C8B-B14F-4D97-AF65-F5344CB8AC3E}">
        <p14:creationId xmlns:p14="http://schemas.microsoft.com/office/powerpoint/2010/main" val="1634925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12</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err="1" smtClean="0">
                <a:solidFill>
                  <a:srgbClr val="F58466"/>
                </a:solidFill>
                <a:latin typeface="Goudy Old Style" pitchFamily="18" charset="0"/>
              </a:rPr>
              <a:t>Narcan</a:t>
            </a:r>
            <a:r>
              <a:rPr lang="en-US" sz="3600" b="1" dirty="0" smtClean="0">
                <a:solidFill>
                  <a:srgbClr val="F58466"/>
                </a:solidFill>
                <a:latin typeface="Goudy Old Style" pitchFamily="18" charset="0"/>
              </a:rPr>
              <a:t> Q3 2020</a:t>
            </a:r>
            <a:endParaRPr lang="en-US" sz="3600" b="1" dirty="0">
              <a:solidFill>
                <a:srgbClr val="F58466"/>
              </a:solidFill>
              <a:latin typeface="Goudy Old Styl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0987" y="1221448"/>
            <a:ext cx="8522026" cy="5122282"/>
          </a:xfrm>
          <a:prstGeom prst="rect">
            <a:avLst/>
          </a:prstGeom>
        </p:spPr>
      </p:pic>
      <p:sp>
        <p:nvSpPr>
          <p:cNvPr id="9" name="TextBox 8"/>
          <p:cNvSpPr txBox="1"/>
          <p:nvPr/>
        </p:nvSpPr>
        <p:spPr>
          <a:xfrm>
            <a:off x="1314450" y="5512733"/>
            <a:ext cx="3200400" cy="1200329"/>
          </a:xfrm>
          <a:prstGeom prst="rect">
            <a:avLst/>
          </a:prstGeom>
          <a:noFill/>
        </p:spPr>
        <p:txBody>
          <a:bodyPr wrap="square" rtlCol="0">
            <a:spAutoFit/>
          </a:bodyPr>
          <a:lstStyle/>
          <a:p>
            <a:r>
              <a:rPr lang="en-US" sz="2400" dirty="0" smtClean="0"/>
              <a:t>20 teams at 0%</a:t>
            </a:r>
          </a:p>
          <a:p>
            <a:r>
              <a:rPr lang="en-US" sz="2400" dirty="0" smtClean="0"/>
              <a:t>33 teams below goal</a:t>
            </a:r>
          </a:p>
          <a:p>
            <a:r>
              <a:rPr lang="en-US" sz="2400" dirty="0" smtClean="0"/>
              <a:t>12 teams above goal</a:t>
            </a:r>
            <a:endParaRPr lang="en-US" sz="2400" dirty="0"/>
          </a:p>
        </p:txBody>
      </p:sp>
    </p:spTree>
    <p:extLst>
      <p:ext uri="{BB962C8B-B14F-4D97-AF65-F5344CB8AC3E}">
        <p14:creationId xmlns:p14="http://schemas.microsoft.com/office/powerpoint/2010/main" val="193405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13</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err="1" smtClean="0">
                <a:solidFill>
                  <a:srgbClr val="F58466"/>
                </a:solidFill>
                <a:latin typeface="Goudy Old Style" pitchFamily="18" charset="0"/>
              </a:rPr>
              <a:t>Narcan</a:t>
            </a:r>
            <a:r>
              <a:rPr lang="en-US" sz="3600" b="1" dirty="0" smtClean="0">
                <a:solidFill>
                  <a:srgbClr val="F58466"/>
                </a:solidFill>
                <a:latin typeface="Goudy Old Style" pitchFamily="18" charset="0"/>
              </a:rPr>
              <a:t> Q3 2018</a:t>
            </a:r>
            <a:endParaRPr lang="en-US" sz="3600" b="1" dirty="0">
              <a:solidFill>
                <a:srgbClr val="F58466"/>
              </a:solidFill>
              <a:latin typeface="Goudy Old Style"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9982" y="1078533"/>
            <a:ext cx="8784035" cy="5258787"/>
          </a:xfrm>
          <a:prstGeom prst="rect">
            <a:avLst/>
          </a:prstGeom>
        </p:spPr>
      </p:pic>
      <p:sp>
        <p:nvSpPr>
          <p:cNvPr id="9" name="TextBox 8"/>
          <p:cNvSpPr txBox="1"/>
          <p:nvPr/>
        </p:nvSpPr>
        <p:spPr>
          <a:xfrm>
            <a:off x="4253409" y="5388868"/>
            <a:ext cx="3200400" cy="1200329"/>
          </a:xfrm>
          <a:prstGeom prst="rect">
            <a:avLst/>
          </a:prstGeom>
          <a:noFill/>
        </p:spPr>
        <p:txBody>
          <a:bodyPr wrap="square" rtlCol="0">
            <a:spAutoFit/>
          </a:bodyPr>
          <a:lstStyle/>
          <a:p>
            <a:r>
              <a:rPr lang="en-US" sz="2400" dirty="0" smtClean="0"/>
              <a:t>61 teams at 0%</a:t>
            </a:r>
          </a:p>
          <a:p>
            <a:r>
              <a:rPr lang="en-US" sz="2400" dirty="0" smtClean="0"/>
              <a:t>63 teams below goal</a:t>
            </a:r>
          </a:p>
          <a:p>
            <a:r>
              <a:rPr lang="en-US" sz="2400" dirty="0" smtClean="0"/>
              <a:t>1 team above goal</a:t>
            </a:r>
            <a:endParaRPr lang="en-US" sz="2400" dirty="0"/>
          </a:p>
        </p:txBody>
      </p:sp>
    </p:spTree>
    <p:extLst>
      <p:ext uri="{BB962C8B-B14F-4D97-AF65-F5344CB8AC3E}">
        <p14:creationId xmlns:p14="http://schemas.microsoft.com/office/powerpoint/2010/main" val="347651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14</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Prenatal Screening Q3 2020</a:t>
            </a:r>
            <a:endParaRPr lang="en-US" sz="3600" b="1" dirty="0">
              <a:solidFill>
                <a:srgbClr val="F58466"/>
              </a:solidFill>
              <a:latin typeface="Goudy Old Style"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 y="1754848"/>
            <a:ext cx="8386218" cy="4465017"/>
          </a:xfrm>
          <a:prstGeom prst="rect">
            <a:avLst/>
          </a:prstGeom>
        </p:spPr>
      </p:pic>
      <p:sp>
        <p:nvSpPr>
          <p:cNvPr id="9" name="TextBox 8"/>
          <p:cNvSpPr txBox="1"/>
          <p:nvPr/>
        </p:nvSpPr>
        <p:spPr>
          <a:xfrm>
            <a:off x="990600" y="5388868"/>
            <a:ext cx="3200400" cy="1200329"/>
          </a:xfrm>
          <a:prstGeom prst="rect">
            <a:avLst/>
          </a:prstGeom>
          <a:noFill/>
        </p:spPr>
        <p:txBody>
          <a:bodyPr wrap="square" rtlCol="0">
            <a:spAutoFit/>
          </a:bodyPr>
          <a:lstStyle/>
          <a:p>
            <a:r>
              <a:rPr lang="en-US" sz="2400" dirty="0" smtClean="0"/>
              <a:t>19 teams at 0%</a:t>
            </a:r>
          </a:p>
          <a:p>
            <a:r>
              <a:rPr lang="en-US" sz="2400" dirty="0" smtClean="0"/>
              <a:t>32 teams below goal</a:t>
            </a:r>
          </a:p>
          <a:p>
            <a:r>
              <a:rPr lang="en-US" sz="2400" dirty="0" smtClean="0"/>
              <a:t>24 teams above goal</a:t>
            </a:r>
            <a:endParaRPr lang="en-US" sz="2400" dirty="0"/>
          </a:p>
        </p:txBody>
      </p:sp>
    </p:spTree>
    <p:extLst>
      <p:ext uri="{BB962C8B-B14F-4D97-AF65-F5344CB8AC3E}">
        <p14:creationId xmlns:p14="http://schemas.microsoft.com/office/powerpoint/2010/main" val="470768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15</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Prenatal Screening Q3 2018</a:t>
            </a:r>
            <a:endParaRPr lang="en-US" sz="3600" b="1" dirty="0">
              <a:solidFill>
                <a:srgbClr val="F58466"/>
              </a:solidFill>
              <a:latin typeface="Goudy Old Style"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973904"/>
            <a:ext cx="8983308" cy="4226911"/>
          </a:xfrm>
          <a:prstGeom prst="rect">
            <a:avLst/>
          </a:prstGeom>
        </p:spPr>
      </p:pic>
      <p:sp>
        <p:nvSpPr>
          <p:cNvPr id="9" name="TextBox 8"/>
          <p:cNvSpPr txBox="1"/>
          <p:nvPr/>
        </p:nvSpPr>
        <p:spPr>
          <a:xfrm>
            <a:off x="4224954" y="5282912"/>
            <a:ext cx="3200400" cy="1200329"/>
          </a:xfrm>
          <a:prstGeom prst="rect">
            <a:avLst/>
          </a:prstGeom>
          <a:noFill/>
        </p:spPr>
        <p:txBody>
          <a:bodyPr wrap="square" rtlCol="0">
            <a:spAutoFit/>
          </a:bodyPr>
          <a:lstStyle/>
          <a:p>
            <a:r>
              <a:rPr lang="en-US" sz="2400" dirty="0" smtClean="0"/>
              <a:t>66 teams at 0%</a:t>
            </a:r>
          </a:p>
          <a:p>
            <a:r>
              <a:rPr lang="en-US" sz="2400" dirty="0" smtClean="0"/>
              <a:t>70 teams below goal</a:t>
            </a:r>
          </a:p>
          <a:p>
            <a:r>
              <a:rPr lang="en-US" sz="2400" dirty="0" smtClean="0"/>
              <a:t>5 teams above goal</a:t>
            </a:r>
          </a:p>
        </p:txBody>
      </p:sp>
    </p:spTree>
    <p:extLst>
      <p:ext uri="{BB962C8B-B14F-4D97-AF65-F5344CB8AC3E}">
        <p14:creationId xmlns:p14="http://schemas.microsoft.com/office/powerpoint/2010/main" val="146940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16</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MAT Q3 2020 Perinatal Networks</a:t>
            </a:r>
            <a:endParaRPr lang="en-US" sz="3600" b="1" dirty="0">
              <a:solidFill>
                <a:srgbClr val="F58466"/>
              </a:solidFill>
              <a:latin typeface="Goudy Old Style"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256693302"/>
              </p:ext>
            </p:extLst>
          </p:nvPr>
        </p:nvGraphicFramePr>
        <p:xfrm>
          <a:off x="228601" y="1218238"/>
          <a:ext cx="8458199" cy="5161607"/>
        </p:xfrm>
        <a:graphic>
          <a:graphicData uri="http://schemas.openxmlformats.org/drawingml/2006/table">
            <a:tbl>
              <a:tblPr>
                <a:tableStyleId>{69CF1AB2-1976-4502-BF36-3FF5EA218861}</a:tableStyleId>
              </a:tblPr>
              <a:tblGrid>
                <a:gridCol w="2267517">
                  <a:extLst>
                    <a:ext uri="{9D8B030D-6E8A-4147-A177-3AD203B41FA5}">
                      <a16:colId xmlns:a16="http://schemas.microsoft.com/office/drawing/2014/main" val="1009127422"/>
                    </a:ext>
                  </a:extLst>
                </a:gridCol>
                <a:gridCol w="1892169">
                  <a:extLst>
                    <a:ext uri="{9D8B030D-6E8A-4147-A177-3AD203B41FA5}">
                      <a16:colId xmlns:a16="http://schemas.microsoft.com/office/drawing/2014/main" val="2303826242"/>
                    </a:ext>
                  </a:extLst>
                </a:gridCol>
                <a:gridCol w="1234023">
                  <a:extLst>
                    <a:ext uri="{9D8B030D-6E8A-4147-A177-3AD203B41FA5}">
                      <a16:colId xmlns:a16="http://schemas.microsoft.com/office/drawing/2014/main" val="1839046239"/>
                    </a:ext>
                  </a:extLst>
                </a:gridCol>
                <a:gridCol w="1748199">
                  <a:extLst>
                    <a:ext uri="{9D8B030D-6E8A-4147-A177-3AD203B41FA5}">
                      <a16:colId xmlns:a16="http://schemas.microsoft.com/office/drawing/2014/main" val="1705340326"/>
                    </a:ext>
                  </a:extLst>
                </a:gridCol>
                <a:gridCol w="1316291">
                  <a:extLst>
                    <a:ext uri="{9D8B030D-6E8A-4147-A177-3AD203B41FA5}">
                      <a16:colId xmlns:a16="http://schemas.microsoft.com/office/drawing/2014/main" val="274464867"/>
                    </a:ext>
                  </a:extLst>
                </a:gridCol>
              </a:tblGrid>
              <a:tr h="509761">
                <a:tc>
                  <a:txBody>
                    <a:bodyPr/>
                    <a:lstStyle/>
                    <a:p>
                      <a:pPr algn="ctr" fontAlgn="b"/>
                      <a:r>
                        <a:rPr lang="en-US" sz="2300" b="1" u="none" strike="noStrike" dirty="0">
                          <a:effectLst/>
                        </a:rPr>
                        <a:t>Perinatal Network</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a:effectLst/>
                        </a:rPr>
                        <a:t># Hospitals</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smtClean="0">
                          <a:effectLst/>
                        </a:rPr>
                        <a:t>Yes MAT</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a:effectLst/>
                        </a:rPr>
                        <a:t>Grand Total</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a:effectLst/>
                        </a:rPr>
                        <a:t>% MAT</a:t>
                      </a:r>
                      <a:endParaRPr lang="en-US" sz="23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4060136"/>
                  </a:ext>
                </a:extLst>
              </a:tr>
              <a:tr h="509761">
                <a:tc>
                  <a:txBody>
                    <a:bodyPr/>
                    <a:lstStyle/>
                    <a:p>
                      <a:pPr algn="l" fontAlgn="b"/>
                      <a:r>
                        <a:rPr lang="en-US" sz="2400" u="none" strike="noStrike">
                          <a:effectLst/>
                        </a:rPr>
                        <a:t>Cardinal Glennon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45</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50</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9579881"/>
                  </a:ext>
                </a:extLst>
              </a:tr>
              <a:tr h="259763">
                <a:tc>
                  <a:txBody>
                    <a:bodyPr/>
                    <a:lstStyle/>
                    <a:p>
                      <a:pPr algn="l" fontAlgn="b"/>
                      <a:r>
                        <a:rPr lang="en-US" sz="2400" u="none" strike="noStrike">
                          <a:effectLst/>
                        </a:rPr>
                        <a:t>Loyola</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08106"/>
                  </a:ext>
                </a:extLst>
              </a:tr>
              <a:tr h="259763">
                <a:tc>
                  <a:txBody>
                    <a:bodyPr/>
                    <a:lstStyle/>
                    <a:p>
                      <a:pPr algn="l" fontAlgn="b"/>
                      <a:r>
                        <a:rPr lang="en-US" sz="2400" u="none" strike="noStrike">
                          <a:effectLst/>
                        </a:rPr>
                        <a:t>Northwestern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94535326"/>
                  </a:ext>
                </a:extLst>
              </a:tr>
              <a:tr h="259763">
                <a:tc>
                  <a:txBody>
                    <a:bodyPr/>
                    <a:lstStyle/>
                    <a:p>
                      <a:pPr algn="l" fontAlgn="b"/>
                      <a:r>
                        <a:rPr lang="en-US" sz="2400" u="none" strike="noStrike">
                          <a:effectLst/>
                        </a:rPr>
                        <a:t>Rockford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29862284"/>
                  </a:ext>
                </a:extLst>
              </a:tr>
              <a:tr h="259763">
                <a:tc>
                  <a:txBody>
                    <a:bodyPr/>
                    <a:lstStyle/>
                    <a:p>
                      <a:pPr algn="l" fontAlgn="b"/>
                      <a:r>
                        <a:rPr lang="en-US" sz="2400" u="none" strike="noStrike">
                          <a:effectLst/>
                        </a:rPr>
                        <a:t>Rush</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4</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5188498"/>
                  </a:ext>
                </a:extLst>
              </a:tr>
              <a:tr h="259763">
                <a:tc>
                  <a:txBody>
                    <a:bodyPr/>
                    <a:lstStyle/>
                    <a:p>
                      <a:pPr algn="l" fontAlgn="b"/>
                      <a:r>
                        <a:rPr lang="en-US" sz="2400" u="none" strike="noStrike">
                          <a:effectLst/>
                        </a:rPr>
                        <a:t>St. Francis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69%</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0198413"/>
                  </a:ext>
                </a:extLst>
              </a:tr>
              <a:tr h="259763">
                <a:tc>
                  <a:txBody>
                    <a:bodyPr/>
                    <a:lstStyle/>
                    <a:p>
                      <a:pPr algn="l" fontAlgn="b"/>
                      <a:r>
                        <a:rPr lang="en-US" sz="2400" u="none" strike="noStrike">
                          <a:effectLst/>
                        </a:rPr>
                        <a:t>St. John's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1714104"/>
                  </a:ext>
                </a:extLst>
              </a:tr>
              <a:tr h="259763">
                <a:tc>
                  <a:txBody>
                    <a:bodyPr/>
                    <a:lstStyle/>
                    <a:p>
                      <a:pPr algn="l" fontAlgn="b"/>
                      <a:r>
                        <a:rPr lang="en-US" sz="2400" u="none" strike="noStrike">
                          <a:effectLst/>
                        </a:rPr>
                        <a:t>Uchicago</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5459941"/>
                  </a:ext>
                </a:extLst>
              </a:tr>
              <a:tr h="259763">
                <a:tc>
                  <a:txBody>
                    <a:bodyPr/>
                    <a:lstStyle/>
                    <a:p>
                      <a:pPr algn="l" fontAlgn="b"/>
                      <a:r>
                        <a:rPr lang="en-US" sz="2400" u="none" strike="noStrike">
                          <a:effectLst/>
                        </a:rPr>
                        <a:t>UIC</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8941582"/>
                  </a:ext>
                </a:extLst>
              </a:tr>
              <a:tr h="398760">
                <a:tc>
                  <a:txBody>
                    <a:bodyPr/>
                    <a:lstStyle/>
                    <a:p>
                      <a:pPr algn="l" fontAlgn="b"/>
                      <a:r>
                        <a:rPr lang="en-US" sz="2400" u="none" strike="noStrike">
                          <a:effectLst/>
                        </a:rPr>
                        <a:t>Stroger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N/A</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5548653"/>
                  </a:ext>
                </a:extLst>
              </a:tr>
              <a:tr h="509761">
                <a:tc>
                  <a:txBody>
                    <a:bodyPr/>
                    <a:lstStyle/>
                    <a:p>
                      <a:pPr algn="ctr" fontAlgn="b"/>
                      <a:r>
                        <a:rPr lang="en-US" sz="2400" u="none" strike="noStrike" dirty="0">
                          <a:effectLst/>
                        </a:rPr>
                        <a:t>ILPQC </a:t>
                      </a:r>
                      <a:r>
                        <a:rPr lang="en-US" sz="2400" u="none" strike="noStrike" dirty="0" smtClean="0">
                          <a:effectLst/>
                        </a:rPr>
                        <a:t>Q3 2020 </a:t>
                      </a:r>
                      <a:r>
                        <a:rPr lang="en-US" sz="2400" u="none" strike="noStrike" dirty="0">
                          <a:effectLst/>
                        </a:rPr>
                        <a:t>Average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134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78%</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1670976"/>
                  </a:ext>
                </a:extLst>
              </a:tr>
            </a:tbl>
          </a:graphicData>
        </a:graphic>
      </p:graphicFrame>
    </p:spTree>
    <p:extLst>
      <p:ext uri="{BB962C8B-B14F-4D97-AF65-F5344CB8AC3E}">
        <p14:creationId xmlns:p14="http://schemas.microsoft.com/office/powerpoint/2010/main" val="1131917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17</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Recovery Treatment Services Q3 2020 Perinatal Networks</a:t>
            </a:r>
            <a:endParaRPr lang="en-US" sz="3600" b="1" dirty="0">
              <a:solidFill>
                <a:srgbClr val="F58466"/>
              </a:solidFill>
              <a:latin typeface="Goudy Old Style"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92932580"/>
              </p:ext>
            </p:extLst>
          </p:nvPr>
        </p:nvGraphicFramePr>
        <p:xfrm>
          <a:off x="495300" y="1541177"/>
          <a:ext cx="8153400" cy="4997755"/>
        </p:xfrm>
        <a:graphic>
          <a:graphicData uri="http://schemas.openxmlformats.org/drawingml/2006/table">
            <a:tbl>
              <a:tblPr>
                <a:tableStyleId>{69CF1AB2-1976-4502-BF36-3FF5EA218861}</a:tableStyleId>
              </a:tblPr>
              <a:tblGrid>
                <a:gridCol w="2673345">
                  <a:extLst>
                    <a:ext uri="{9D8B030D-6E8A-4147-A177-3AD203B41FA5}">
                      <a16:colId xmlns:a16="http://schemas.microsoft.com/office/drawing/2014/main" val="319593032"/>
                    </a:ext>
                  </a:extLst>
                </a:gridCol>
                <a:gridCol w="1357889">
                  <a:extLst>
                    <a:ext uri="{9D8B030D-6E8A-4147-A177-3AD203B41FA5}">
                      <a16:colId xmlns:a16="http://schemas.microsoft.com/office/drawing/2014/main" val="1477532318"/>
                    </a:ext>
                  </a:extLst>
                </a:gridCol>
                <a:gridCol w="1163906">
                  <a:extLst>
                    <a:ext uri="{9D8B030D-6E8A-4147-A177-3AD203B41FA5}">
                      <a16:colId xmlns:a16="http://schemas.microsoft.com/office/drawing/2014/main" val="3859123955"/>
                    </a:ext>
                  </a:extLst>
                </a:gridCol>
                <a:gridCol w="1430634">
                  <a:extLst>
                    <a:ext uri="{9D8B030D-6E8A-4147-A177-3AD203B41FA5}">
                      <a16:colId xmlns:a16="http://schemas.microsoft.com/office/drawing/2014/main" val="3236314009"/>
                    </a:ext>
                  </a:extLst>
                </a:gridCol>
                <a:gridCol w="1527626">
                  <a:extLst>
                    <a:ext uri="{9D8B030D-6E8A-4147-A177-3AD203B41FA5}">
                      <a16:colId xmlns:a16="http://schemas.microsoft.com/office/drawing/2014/main" val="2852248487"/>
                    </a:ext>
                  </a:extLst>
                </a:gridCol>
              </a:tblGrid>
              <a:tr h="386677">
                <a:tc>
                  <a:txBody>
                    <a:bodyPr/>
                    <a:lstStyle/>
                    <a:p>
                      <a:pPr algn="ctr" fontAlgn="b"/>
                      <a:r>
                        <a:rPr lang="en-US" sz="2200" b="1" u="none" strike="noStrike" dirty="0">
                          <a:effectLst/>
                        </a:rPr>
                        <a:t>Perinatal Network</a:t>
                      </a:r>
                      <a:endParaRPr lang="en-US" sz="2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200" b="1" u="none" strike="noStrike" dirty="0">
                          <a:effectLst/>
                        </a:rPr>
                        <a:t># Hospitals</a:t>
                      </a:r>
                      <a:endParaRPr lang="en-US" sz="2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200" b="1" u="none" strike="noStrike" dirty="0" smtClean="0">
                          <a:effectLst/>
                        </a:rPr>
                        <a:t>Yes RTS</a:t>
                      </a:r>
                      <a:endParaRPr lang="en-US" sz="2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200" b="1" u="none" strike="noStrike" dirty="0">
                          <a:effectLst/>
                        </a:rPr>
                        <a:t>Grand Total</a:t>
                      </a:r>
                      <a:endParaRPr lang="en-US" sz="2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200" b="1" u="none" strike="noStrike" dirty="0">
                          <a:effectLst/>
                        </a:rPr>
                        <a:t>% RTS</a:t>
                      </a:r>
                      <a:endParaRPr lang="en-US" sz="2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7132465"/>
                  </a:ext>
                </a:extLst>
              </a:tr>
              <a:tr h="385071">
                <a:tc>
                  <a:txBody>
                    <a:bodyPr/>
                    <a:lstStyle/>
                    <a:p>
                      <a:pPr algn="l" fontAlgn="b"/>
                      <a:r>
                        <a:rPr lang="en-US" sz="2400" u="none" strike="noStrike">
                          <a:effectLst/>
                        </a:rPr>
                        <a:t>Cardinal Glennon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04483041"/>
                  </a:ext>
                </a:extLst>
              </a:tr>
              <a:tr h="385071">
                <a:tc>
                  <a:txBody>
                    <a:bodyPr/>
                    <a:lstStyle/>
                    <a:p>
                      <a:pPr algn="l" fontAlgn="b"/>
                      <a:r>
                        <a:rPr lang="en-US" sz="2400" u="none" strike="noStrike">
                          <a:effectLst/>
                        </a:rPr>
                        <a:t>Loyola</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1287706"/>
                  </a:ext>
                </a:extLst>
              </a:tr>
              <a:tr h="385071">
                <a:tc>
                  <a:txBody>
                    <a:bodyPr/>
                    <a:lstStyle/>
                    <a:p>
                      <a:pPr algn="l" fontAlgn="b"/>
                      <a:r>
                        <a:rPr lang="en-US" sz="2400" u="none" strike="noStrike">
                          <a:effectLst/>
                        </a:rPr>
                        <a:t>Northwestern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7841058"/>
                  </a:ext>
                </a:extLst>
              </a:tr>
              <a:tr h="385071">
                <a:tc>
                  <a:txBody>
                    <a:bodyPr/>
                    <a:lstStyle/>
                    <a:p>
                      <a:pPr algn="l" fontAlgn="b"/>
                      <a:r>
                        <a:rPr lang="en-US" sz="2400" u="none" strike="noStrike">
                          <a:effectLst/>
                        </a:rPr>
                        <a:t>Rockford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93012285"/>
                  </a:ext>
                </a:extLst>
              </a:tr>
              <a:tr h="385071">
                <a:tc>
                  <a:txBody>
                    <a:bodyPr/>
                    <a:lstStyle/>
                    <a:p>
                      <a:pPr algn="l" fontAlgn="b"/>
                      <a:r>
                        <a:rPr lang="en-US" sz="2400" u="none" strike="noStrike">
                          <a:effectLst/>
                        </a:rPr>
                        <a:t>Rush</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2443012"/>
                  </a:ext>
                </a:extLst>
              </a:tr>
              <a:tr h="385071">
                <a:tc>
                  <a:txBody>
                    <a:bodyPr/>
                    <a:lstStyle/>
                    <a:p>
                      <a:pPr algn="l" fontAlgn="b"/>
                      <a:r>
                        <a:rPr lang="en-US" sz="2400" u="none" strike="noStrike">
                          <a:effectLst/>
                        </a:rPr>
                        <a:t>St. Francis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6745678"/>
                  </a:ext>
                </a:extLst>
              </a:tr>
              <a:tr h="385071">
                <a:tc>
                  <a:txBody>
                    <a:bodyPr/>
                    <a:lstStyle/>
                    <a:p>
                      <a:pPr algn="l" fontAlgn="b"/>
                      <a:r>
                        <a:rPr lang="en-US" sz="2400" u="none" strike="noStrike">
                          <a:effectLst/>
                        </a:rPr>
                        <a:t>St. John's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8</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39540521"/>
                  </a:ext>
                </a:extLst>
              </a:tr>
              <a:tr h="385071">
                <a:tc>
                  <a:txBody>
                    <a:bodyPr/>
                    <a:lstStyle/>
                    <a:p>
                      <a:pPr algn="l" fontAlgn="b"/>
                      <a:r>
                        <a:rPr lang="en-US" sz="2400" u="none" strike="noStrike">
                          <a:effectLst/>
                        </a:rPr>
                        <a:t>Uchicago</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83%</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11569708"/>
                  </a:ext>
                </a:extLst>
              </a:tr>
              <a:tr h="385071">
                <a:tc>
                  <a:txBody>
                    <a:bodyPr/>
                    <a:lstStyle/>
                    <a:p>
                      <a:pPr algn="l" fontAlgn="b"/>
                      <a:r>
                        <a:rPr lang="en-US" sz="2400" u="none" strike="noStrike">
                          <a:effectLst/>
                        </a:rPr>
                        <a:t>UIC</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17087049"/>
                  </a:ext>
                </a:extLst>
              </a:tr>
              <a:tr h="385071">
                <a:tc>
                  <a:txBody>
                    <a:bodyPr/>
                    <a:lstStyle/>
                    <a:p>
                      <a:pPr algn="l" fontAlgn="b"/>
                      <a:r>
                        <a:rPr lang="en-US" sz="2400" u="none" strike="noStrike">
                          <a:effectLst/>
                        </a:rPr>
                        <a:t>Stroger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N/A</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8646645"/>
                  </a:ext>
                </a:extLst>
              </a:tr>
              <a:tr h="760368">
                <a:tc>
                  <a:txBody>
                    <a:bodyPr/>
                    <a:lstStyle/>
                    <a:p>
                      <a:pPr algn="ctr" fontAlgn="b"/>
                      <a:r>
                        <a:rPr lang="en-US" sz="2400" u="none" strike="noStrike" dirty="0">
                          <a:effectLst/>
                        </a:rPr>
                        <a:t>ILPQC </a:t>
                      </a:r>
                      <a:r>
                        <a:rPr lang="en-US" sz="2400" u="none" strike="noStrike" dirty="0" smtClean="0">
                          <a:effectLst/>
                        </a:rPr>
                        <a:t>Q3 2020 </a:t>
                      </a:r>
                      <a:r>
                        <a:rPr lang="en-US" sz="2400" u="none" strike="noStrike" dirty="0">
                          <a:effectLst/>
                        </a:rPr>
                        <a:t>Average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125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170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74%</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9894106"/>
                  </a:ext>
                </a:extLst>
              </a:tr>
            </a:tbl>
          </a:graphicData>
        </a:graphic>
      </p:graphicFrame>
    </p:spTree>
    <p:extLst>
      <p:ext uri="{BB962C8B-B14F-4D97-AF65-F5344CB8AC3E}">
        <p14:creationId xmlns:p14="http://schemas.microsoft.com/office/powerpoint/2010/main" val="2785652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18</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err="1" smtClean="0">
                <a:solidFill>
                  <a:srgbClr val="F58466"/>
                </a:solidFill>
                <a:latin typeface="Goudy Old Style" pitchFamily="18" charset="0"/>
              </a:rPr>
              <a:t>Narcan</a:t>
            </a:r>
            <a:r>
              <a:rPr lang="en-US" sz="3600" b="1" dirty="0" smtClean="0">
                <a:solidFill>
                  <a:srgbClr val="F58466"/>
                </a:solidFill>
                <a:latin typeface="Goudy Old Style" pitchFamily="18" charset="0"/>
              </a:rPr>
              <a:t> Q3 2020 Perinatal Networks</a:t>
            </a:r>
            <a:endParaRPr lang="en-US" sz="3600" b="1" dirty="0">
              <a:solidFill>
                <a:srgbClr val="F58466"/>
              </a:solidFill>
              <a:latin typeface="Goudy Old Style"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466380476"/>
              </p:ext>
            </p:extLst>
          </p:nvPr>
        </p:nvGraphicFramePr>
        <p:xfrm>
          <a:off x="533400" y="1181089"/>
          <a:ext cx="8301863" cy="5204460"/>
        </p:xfrm>
        <a:graphic>
          <a:graphicData uri="http://schemas.openxmlformats.org/drawingml/2006/table">
            <a:tbl>
              <a:tblPr>
                <a:tableStyleId>{69CF1AB2-1976-4502-BF36-3FF5EA218861}</a:tableStyleId>
              </a:tblPr>
              <a:tblGrid>
                <a:gridCol w="2705100">
                  <a:extLst>
                    <a:ext uri="{9D8B030D-6E8A-4147-A177-3AD203B41FA5}">
                      <a16:colId xmlns:a16="http://schemas.microsoft.com/office/drawing/2014/main" val="3523886517"/>
                    </a:ext>
                  </a:extLst>
                </a:gridCol>
                <a:gridCol w="1551647">
                  <a:extLst>
                    <a:ext uri="{9D8B030D-6E8A-4147-A177-3AD203B41FA5}">
                      <a16:colId xmlns:a16="http://schemas.microsoft.com/office/drawing/2014/main" val="2267213961"/>
                    </a:ext>
                  </a:extLst>
                </a:gridCol>
                <a:gridCol w="1142151">
                  <a:extLst>
                    <a:ext uri="{9D8B030D-6E8A-4147-A177-3AD203B41FA5}">
                      <a16:colId xmlns:a16="http://schemas.microsoft.com/office/drawing/2014/main" val="1121436059"/>
                    </a:ext>
                  </a:extLst>
                </a:gridCol>
                <a:gridCol w="1403893">
                  <a:extLst>
                    <a:ext uri="{9D8B030D-6E8A-4147-A177-3AD203B41FA5}">
                      <a16:colId xmlns:a16="http://schemas.microsoft.com/office/drawing/2014/main" val="3584011608"/>
                    </a:ext>
                  </a:extLst>
                </a:gridCol>
                <a:gridCol w="1499072">
                  <a:extLst>
                    <a:ext uri="{9D8B030D-6E8A-4147-A177-3AD203B41FA5}">
                      <a16:colId xmlns:a16="http://schemas.microsoft.com/office/drawing/2014/main" val="2136981997"/>
                    </a:ext>
                  </a:extLst>
                </a:gridCol>
              </a:tblGrid>
              <a:tr h="190500">
                <a:tc>
                  <a:txBody>
                    <a:bodyPr/>
                    <a:lstStyle/>
                    <a:p>
                      <a:pPr algn="ctr" fontAlgn="b"/>
                      <a:r>
                        <a:rPr lang="en-US" sz="2300" b="1" u="none" strike="noStrike" dirty="0">
                          <a:effectLst/>
                        </a:rPr>
                        <a:t>Perinatal Network</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a:effectLst/>
                        </a:rPr>
                        <a:t># Hospitals</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smtClean="0">
                          <a:effectLst/>
                        </a:rPr>
                        <a:t>Yes </a:t>
                      </a:r>
                      <a:r>
                        <a:rPr lang="en-US" sz="2300" b="1" u="none" strike="noStrike" dirty="0" err="1" smtClean="0">
                          <a:effectLst/>
                        </a:rPr>
                        <a:t>Narcan</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a:effectLst/>
                        </a:rPr>
                        <a:t>Grand Total</a:t>
                      </a:r>
                      <a:endParaRPr lang="en-US" sz="23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300" b="1" u="none" strike="noStrike" dirty="0">
                          <a:effectLst/>
                        </a:rPr>
                        <a:t>% Narcan</a:t>
                      </a:r>
                      <a:endParaRPr lang="en-US" sz="23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23193280"/>
                  </a:ext>
                </a:extLst>
              </a:tr>
              <a:tr h="190500">
                <a:tc>
                  <a:txBody>
                    <a:bodyPr/>
                    <a:lstStyle/>
                    <a:p>
                      <a:pPr algn="l" fontAlgn="b"/>
                      <a:r>
                        <a:rPr lang="en-US" sz="2400" u="none" strike="noStrike">
                          <a:effectLst/>
                        </a:rPr>
                        <a:t>Cardinal Glennon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62298866"/>
                  </a:ext>
                </a:extLst>
              </a:tr>
              <a:tr h="190500">
                <a:tc>
                  <a:txBody>
                    <a:bodyPr/>
                    <a:lstStyle/>
                    <a:p>
                      <a:pPr algn="l" fontAlgn="b"/>
                      <a:r>
                        <a:rPr lang="en-US" sz="2400" u="none" strike="noStrike">
                          <a:effectLst/>
                        </a:rPr>
                        <a:t>Loyola</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840173"/>
                  </a:ext>
                </a:extLst>
              </a:tr>
              <a:tr h="190500">
                <a:tc>
                  <a:txBody>
                    <a:bodyPr/>
                    <a:lstStyle/>
                    <a:p>
                      <a:pPr algn="l" fontAlgn="b"/>
                      <a:r>
                        <a:rPr lang="en-US" sz="2400" u="none" strike="noStrike">
                          <a:effectLst/>
                        </a:rPr>
                        <a:t>Northwestern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2081452"/>
                  </a:ext>
                </a:extLst>
              </a:tr>
              <a:tr h="190500">
                <a:tc>
                  <a:txBody>
                    <a:bodyPr/>
                    <a:lstStyle/>
                    <a:p>
                      <a:pPr algn="l" fontAlgn="b"/>
                      <a:r>
                        <a:rPr lang="en-US" sz="2400" u="none" strike="noStrike">
                          <a:effectLst/>
                        </a:rPr>
                        <a:t>Rockford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4481064"/>
                  </a:ext>
                </a:extLst>
              </a:tr>
              <a:tr h="190500">
                <a:tc>
                  <a:txBody>
                    <a:bodyPr/>
                    <a:lstStyle/>
                    <a:p>
                      <a:pPr algn="l" fontAlgn="b"/>
                      <a:r>
                        <a:rPr lang="en-US" sz="2400" u="none" strike="noStrike">
                          <a:effectLst/>
                        </a:rPr>
                        <a:t>Rush</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37%</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72802142"/>
                  </a:ext>
                </a:extLst>
              </a:tr>
              <a:tr h="190500">
                <a:tc>
                  <a:txBody>
                    <a:bodyPr/>
                    <a:lstStyle/>
                    <a:p>
                      <a:pPr algn="l" fontAlgn="b"/>
                      <a:r>
                        <a:rPr lang="en-US" sz="2400" u="none" strike="noStrike">
                          <a:effectLst/>
                        </a:rPr>
                        <a:t>St. Francis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4785839"/>
                  </a:ext>
                </a:extLst>
              </a:tr>
              <a:tr h="190500">
                <a:tc>
                  <a:txBody>
                    <a:bodyPr/>
                    <a:lstStyle/>
                    <a:p>
                      <a:pPr algn="l" fontAlgn="b"/>
                      <a:r>
                        <a:rPr lang="en-US" sz="2400" u="none" strike="noStrike">
                          <a:effectLst/>
                        </a:rPr>
                        <a:t>St. John's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9994053"/>
                  </a:ext>
                </a:extLst>
              </a:tr>
              <a:tr h="190500">
                <a:tc>
                  <a:txBody>
                    <a:bodyPr/>
                    <a:lstStyle/>
                    <a:p>
                      <a:pPr algn="l" fontAlgn="b"/>
                      <a:r>
                        <a:rPr lang="en-US" sz="2400" u="none" strike="noStrike">
                          <a:effectLst/>
                        </a:rPr>
                        <a:t>Uchicago</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62%</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43257325"/>
                  </a:ext>
                </a:extLst>
              </a:tr>
              <a:tr h="190500">
                <a:tc>
                  <a:txBody>
                    <a:bodyPr/>
                    <a:lstStyle/>
                    <a:p>
                      <a:pPr algn="l" fontAlgn="b"/>
                      <a:r>
                        <a:rPr lang="en-US" sz="2400" u="none" strike="noStrike">
                          <a:effectLst/>
                        </a:rPr>
                        <a:t>UIC</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60795903"/>
                  </a:ext>
                </a:extLst>
              </a:tr>
              <a:tr h="190500">
                <a:tc>
                  <a:txBody>
                    <a:bodyPr/>
                    <a:lstStyle/>
                    <a:p>
                      <a:pPr algn="l" fontAlgn="b"/>
                      <a:r>
                        <a:rPr lang="en-US" sz="2400" u="none" strike="noStrike">
                          <a:effectLst/>
                        </a:rPr>
                        <a:t>Stroger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N/A</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2181322"/>
                  </a:ext>
                </a:extLst>
              </a:tr>
              <a:tr h="190500">
                <a:tc>
                  <a:txBody>
                    <a:bodyPr/>
                    <a:lstStyle/>
                    <a:p>
                      <a:pPr algn="ctr" fontAlgn="b"/>
                      <a:r>
                        <a:rPr lang="en-US" sz="2400" u="none" strike="noStrike" dirty="0">
                          <a:effectLst/>
                        </a:rPr>
                        <a:t>ILPQC </a:t>
                      </a:r>
                      <a:r>
                        <a:rPr lang="en-US" sz="2400" u="none" strike="noStrike" dirty="0" smtClean="0">
                          <a:effectLst/>
                        </a:rPr>
                        <a:t>Q3 2020 </a:t>
                      </a:r>
                      <a:r>
                        <a:rPr lang="en-US" sz="2400" u="none" strike="noStrike" dirty="0">
                          <a:effectLst/>
                        </a:rPr>
                        <a:t>Average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170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45%</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4640072"/>
                  </a:ext>
                </a:extLst>
              </a:tr>
            </a:tbl>
          </a:graphicData>
        </a:graphic>
      </p:graphicFrame>
    </p:spTree>
    <p:extLst>
      <p:ext uri="{BB962C8B-B14F-4D97-AF65-F5344CB8AC3E}">
        <p14:creationId xmlns:p14="http://schemas.microsoft.com/office/powerpoint/2010/main" val="387090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19</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Prenatal Screening Q3 2020 Perinatal Networks</a:t>
            </a:r>
            <a:endParaRPr lang="en-US" sz="3600" b="1" dirty="0">
              <a:solidFill>
                <a:srgbClr val="F58466"/>
              </a:solidFill>
              <a:latin typeface="Goudy Old Style"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53160883"/>
              </p:ext>
            </p:extLst>
          </p:nvPr>
        </p:nvGraphicFramePr>
        <p:xfrm>
          <a:off x="457200" y="1447800"/>
          <a:ext cx="8077202" cy="4585335"/>
        </p:xfrm>
        <a:graphic>
          <a:graphicData uri="http://schemas.openxmlformats.org/drawingml/2006/table">
            <a:tbl>
              <a:tblPr>
                <a:tableStyleId>{69CF1AB2-1976-4502-BF36-3FF5EA218861}</a:tableStyleId>
              </a:tblPr>
              <a:tblGrid>
                <a:gridCol w="3505201">
                  <a:extLst>
                    <a:ext uri="{9D8B030D-6E8A-4147-A177-3AD203B41FA5}">
                      <a16:colId xmlns:a16="http://schemas.microsoft.com/office/drawing/2014/main" val="506311395"/>
                    </a:ext>
                  </a:extLst>
                </a:gridCol>
                <a:gridCol w="1459068">
                  <a:extLst>
                    <a:ext uri="{9D8B030D-6E8A-4147-A177-3AD203B41FA5}">
                      <a16:colId xmlns:a16="http://schemas.microsoft.com/office/drawing/2014/main" val="98784297"/>
                    </a:ext>
                  </a:extLst>
                </a:gridCol>
                <a:gridCol w="3112933">
                  <a:extLst>
                    <a:ext uri="{9D8B030D-6E8A-4147-A177-3AD203B41FA5}">
                      <a16:colId xmlns:a16="http://schemas.microsoft.com/office/drawing/2014/main" val="461161129"/>
                    </a:ext>
                  </a:extLst>
                </a:gridCol>
              </a:tblGrid>
              <a:tr h="457200">
                <a:tc>
                  <a:txBody>
                    <a:bodyPr/>
                    <a:lstStyle/>
                    <a:p>
                      <a:pPr algn="ctr" fontAlgn="b"/>
                      <a:r>
                        <a:rPr lang="en-US" sz="2400" b="1" u="none" strike="noStrike" dirty="0">
                          <a:effectLst/>
                        </a:rPr>
                        <a:t>Perinatal Network</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 Hospitals</a:t>
                      </a:r>
                      <a:endParaRPr lang="en-US"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b="1" u="none" strike="noStrike" dirty="0">
                          <a:effectLst/>
                        </a:rPr>
                        <a:t>Prenatal Screening %</a:t>
                      </a:r>
                      <a:endParaRPr lang="en-US"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5118174"/>
                  </a:ext>
                </a:extLst>
              </a:tr>
              <a:tr h="358490">
                <a:tc>
                  <a:txBody>
                    <a:bodyPr/>
                    <a:lstStyle/>
                    <a:p>
                      <a:pPr algn="l" fontAlgn="b"/>
                      <a:r>
                        <a:rPr lang="en-US" sz="2400" u="none" strike="noStrike" dirty="0">
                          <a:effectLst/>
                        </a:rPr>
                        <a:t>Cardinal </a:t>
                      </a:r>
                      <a:r>
                        <a:rPr lang="en-US" sz="2400" u="none" strike="noStrike" dirty="0" err="1">
                          <a:effectLst/>
                        </a:rPr>
                        <a:t>Glennon</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8775135"/>
                  </a:ext>
                </a:extLst>
              </a:tr>
              <a:tr h="358490">
                <a:tc>
                  <a:txBody>
                    <a:bodyPr/>
                    <a:lstStyle/>
                    <a:p>
                      <a:pPr algn="l" fontAlgn="b"/>
                      <a:r>
                        <a:rPr lang="en-US" sz="2400" u="none" strike="noStrike">
                          <a:effectLst/>
                        </a:rPr>
                        <a:t>Loyola</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27102991"/>
                  </a:ext>
                </a:extLst>
              </a:tr>
              <a:tr h="358490">
                <a:tc>
                  <a:txBody>
                    <a:bodyPr/>
                    <a:lstStyle/>
                    <a:p>
                      <a:pPr algn="l" fontAlgn="b"/>
                      <a:r>
                        <a:rPr lang="en-US" sz="2400" u="none" strike="noStrike">
                          <a:effectLst/>
                        </a:rPr>
                        <a:t>Northwestern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33%</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34358922"/>
                  </a:ext>
                </a:extLst>
              </a:tr>
              <a:tr h="358490">
                <a:tc>
                  <a:txBody>
                    <a:bodyPr/>
                    <a:lstStyle/>
                    <a:p>
                      <a:pPr algn="l" fontAlgn="b"/>
                      <a:r>
                        <a:rPr lang="en-US" sz="2400" u="none" strike="noStrike">
                          <a:effectLst/>
                        </a:rPr>
                        <a:t>Rockford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5098580"/>
                  </a:ext>
                </a:extLst>
              </a:tr>
              <a:tr h="358490">
                <a:tc>
                  <a:txBody>
                    <a:bodyPr/>
                    <a:lstStyle/>
                    <a:p>
                      <a:pPr algn="l" fontAlgn="b"/>
                      <a:r>
                        <a:rPr lang="en-US" sz="2400" u="none" strike="noStrike">
                          <a:effectLst/>
                        </a:rPr>
                        <a:t>Rush</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3801760"/>
                  </a:ext>
                </a:extLst>
              </a:tr>
              <a:tr h="358490">
                <a:tc>
                  <a:txBody>
                    <a:bodyPr/>
                    <a:lstStyle/>
                    <a:p>
                      <a:pPr algn="l" fontAlgn="b"/>
                      <a:r>
                        <a:rPr lang="en-US" sz="2400" u="none" strike="noStrike">
                          <a:effectLst/>
                        </a:rPr>
                        <a:t>St. Francis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71%</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7821418"/>
                  </a:ext>
                </a:extLst>
              </a:tr>
              <a:tr h="358490">
                <a:tc>
                  <a:txBody>
                    <a:bodyPr/>
                    <a:lstStyle/>
                    <a:p>
                      <a:pPr algn="l" fontAlgn="b"/>
                      <a:r>
                        <a:rPr lang="en-US" sz="2400" u="none" strike="noStrike">
                          <a:effectLst/>
                        </a:rPr>
                        <a:t>St. John's</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8</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25%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01320266"/>
                  </a:ext>
                </a:extLst>
              </a:tr>
              <a:tr h="358490">
                <a:tc>
                  <a:txBody>
                    <a:bodyPr/>
                    <a:lstStyle/>
                    <a:p>
                      <a:pPr algn="l" fontAlgn="b"/>
                      <a:r>
                        <a:rPr lang="en-US" sz="2400" u="none" strike="noStrike">
                          <a:effectLst/>
                        </a:rPr>
                        <a:t>Uchicago</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5327689"/>
                  </a:ext>
                </a:extLst>
              </a:tr>
              <a:tr h="358490">
                <a:tc>
                  <a:txBody>
                    <a:bodyPr/>
                    <a:lstStyle/>
                    <a:p>
                      <a:pPr algn="l" fontAlgn="b"/>
                      <a:r>
                        <a:rPr lang="en-US" sz="2400" u="none" strike="noStrike">
                          <a:effectLst/>
                        </a:rPr>
                        <a:t>UIC</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36%</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34474527"/>
                  </a:ext>
                </a:extLst>
              </a:tr>
              <a:tr h="358490">
                <a:tc>
                  <a:txBody>
                    <a:bodyPr/>
                    <a:lstStyle/>
                    <a:p>
                      <a:pPr algn="l" fontAlgn="b"/>
                      <a:r>
                        <a:rPr lang="en-US" sz="2400" u="none" strike="noStrike">
                          <a:effectLst/>
                        </a:rPr>
                        <a:t>Stroger</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18%</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1014900"/>
                  </a:ext>
                </a:extLst>
              </a:tr>
              <a:tr h="358490">
                <a:tc>
                  <a:txBody>
                    <a:bodyPr/>
                    <a:lstStyle/>
                    <a:p>
                      <a:pPr algn="ctr" fontAlgn="b"/>
                      <a:r>
                        <a:rPr lang="en-US" sz="2400" u="none" strike="noStrike" dirty="0">
                          <a:effectLst/>
                        </a:rPr>
                        <a:t>ILPQC Q32020 Average</a:t>
                      </a:r>
                      <a:endParaRPr lang="en-US" sz="2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a:effectLst/>
                        </a:rPr>
                        <a:t>56</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400" u="none" strike="noStrike" dirty="0">
                          <a:effectLst/>
                        </a:rPr>
                        <a:t>40%</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97745896"/>
                  </a:ext>
                </a:extLst>
              </a:tr>
            </a:tbl>
          </a:graphicData>
        </a:graphic>
      </p:graphicFrame>
    </p:spTree>
    <p:extLst>
      <p:ext uri="{BB962C8B-B14F-4D97-AF65-F5344CB8AC3E}">
        <p14:creationId xmlns:p14="http://schemas.microsoft.com/office/powerpoint/2010/main" val="419291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a:solidFill>
                  <a:srgbClr val="F58466"/>
                </a:solidFill>
                <a:latin typeface="Goudy Old Style" pitchFamily="18" charset="0"/>
              </a:rPr>
              <a:t>Call Overview </a:t>
            </a:r>
          </a:p>
        </p:txBody>
      </p:sp>
      <p:sp>
        <p:nvSpPr>
          <p:cNvPr id="3" name="Content Placeholder 2"/>
          <p:cNvSpPr>
            <a:spLocks noGrp="1"/>
          </p:cNvSpPr>
          <p:nvPr>
            <p:ph idx="1"/>
          </p:nvPr>
        </p:nvSpPr>
        <p:spPr>
          <a:xfrm>
            <a:off x="457201" y="1219200"/>
            <a:ext cx="8229600" cy="5137157"/>
          </a:xfrm>
        </p:spPr>
        <p:txBody>
          <a:bodyPr/>
          <a:lstStyle/>
          <a:p>
            <a:pPr>
              <a:buClr>
                <a:srgbClr val="F58466"/>
              </a:buClr>
            </a:pPr>
            <a:r>
              <a:rPr lang="en-US" dirty="0" smtClean="0"/>
              <a:t>MNO-OB Finishing Strong and Preparing for Sustainability</a:t>
            </a:r>
          </a:p>
          <a:p>
            <a:pPr>
              <a:buClr>
                <a:srgbClr val="F58466"/>
              </a:buClr>
            </a:pPr>
            <a:r>
              <a:rPr lang="en-US" dirty="0" smtClean="0"/>
              <a:t>MNO-OB Learning Other Teams Plans for Sustainability </a:t>
            </a:r>
          </a:p>
          <a:p>
            <a:pPr>
              <a:buClr>
                <a:srgbClr val="F58466"/>
              </a:buClr>
            </a:pPr>
            <a:r>
              <a:rPr lang="en-US" dirty="0" smtClean="0"/>
              <a:t>Hemorrhage </a:t>
            </a:r>
            <a:r>
              <a:rPr lang="en-US" dirty="0"/>
              <a:t>and hypertension continuing education requirement </a:t>
            </a:r>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2</a:t>
            </a:fld>
            <a:endParaRPr lang="en-US" altLang="en-US"/>
          </a:p>
        </p:txBody>
      </p:sp>
    </p:spTree>
    <p:extLst>
      <p:ext uri="{BB962C8B-B14F-4D97-AF65-F5344CB8AC3E}">
        <p14:creationId xmlns:p14="http://schemas.microsoft.com/office/powerpoint/2010/main" val="7504878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3328"/>
            <a:ext cx="9144000" cy="678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7585"/>
            <a:ext cx="8229600" cy="1143000"/>
          </a:xfrm>
          <a:noFill/>
        </p:spPr>
        <p:txBody>
          <a:bodyPr/>
          <a:lstStyle/>
          <a:p>
            <a:pPr algn="l"/>
            <a:r>
              <a:rPr lang="en-US" sz="4000" b="1" dirty="0">
                <a:solidFill>
                  <a:srgbClr val="F58466"/>
                </a:solidFill>
                <a:latin typeface="Goudy Old Style" pitchFamily="18" charset="0"/>
              </a:rPr>
              <a:t>Optimal OUD Care</a:t>
            </a:r>
          </a:p>
        </p:txBody>
      </p:sp>
      <p:sp>
        <p:nvSpPr>
          <p:cNvPr id="3" name="Content Placeholder 2"/>
          <p:cNvSpPr>
            <a:spLocks noGrp="1"/>
          </p:cNvSpPr>
          <p:nvPr>
            <p:ph idx="1"/>
          </p:nvPr>
        </p:nvSpPr>
        <p:spPr>
          <a:xfrm>
            <a:off x="228600" y="1895897"/>
            <a:ext cx="8631494" cy="4825578"/>
          </a:xfrm>
          <a:solidFill>
            <a:schemeClr val="tx2">
              <a:lumMod val="20000"/>
              <a:lumOff val="80000"/>
            </a:schemeClr>
          </a:solidFill>
          <a:ln>
            <a:solidFill>
              <a:schemeClr val="accent1">
                <a:lumMod val="20000"/>
                <a:lumOff val="80000"/>
              </a:schemeClr>
            </a:solidFill>
          </a:ln>
        </p:spPr>
        <p:txBody>
          <a:bodyPr/>
          <a:lstStyle/>
          <a:p>
            <a:pPr marL="914400" lvl="1" indent="-514350">
              <a:buClr>
                <a:srgbClr val="F58466"/>
              </a:buClr>
              <a:buFont typeface="+mj-lt"/>
              <a:buAutoNum type="arabicPeriod"/>
            </a:pPr>
            <a:r>
              <a:rPr lang="en-US" sz="2400" b="1" dirty="0"/>
              <a:t>Implementation of validated screening tool prenatal and L&amp;D</a:t>
            </a:r>
          </a:p>
          <a:p>
            <a:pPr lvl="2" indent="-342900">
              <a:buClr>
                <a:srgbClr val="F58466"/>
              </a:buClr>
            </a:pPr>
            <a:r>
              <a:rPr lang="en-US" sz="2000" dirty="0"/>
              <a:t>Screen ALL patients for SUD/OUD prenatally and L&amp;D</a:t>
            </a:r>
          </a:p>
          <a:p>
            <a:pPr marL="914400" lvl="1" indent="-514350">
              <a:buClr>
                <a:srgbClr val="F58466"/>
              </a:buClr>
              <a:buFont typeface="+mj-lt"/>
              <a:buAutoNum type="arabicPeriod"/>
            </a:pPr>
            <a:r>
              <a:rPr lang="en-US" sz="2400" b="1" dirty="0"/>
              <a:t>Activate the use MNO-OB Folders </a:t>
            </a:r>
          </a:p>
          <a:p>
            <a:pPr lvl="2" indent="-342900">
              <a:buClr>
                <a:srgbClr val="F58466"/>
              </a:buClr>
            </a:pPr>
            <a:r>
              <a:rPr lang="en-US" sz="2000" dirty="0"/>
              <a:t>When patients screen + use folders to activate OUD algorithm, complete OUD checklist and nursing workflow</a:t>
            </a:r>
          </a:p>
          <a:p>
            <a:pPr marL="914400" lvl="1" indent="-514350">
              <a:buClr>
                <a:srgbClr val="F58466"/>
              </a:buClr>
              <a:buFont typeface="+mj-lt"/>
              <a:buAutoNum type="arabicPeriod"/>
            </a:pPr>
            <a:r>
              <a:rPr lang="en-US" sz="2400" b="1" dirty="0"/>
              <a:t>Confirm optimal OUD Care is provided</a:t>
            </a:r>
          </a:p>
          <a:p>
            <a:pPr lvl="2" indent="-342900">
              <a:buClr>
                <a:srgbClr val="F58466"/>
              </a:buClr>
            </a:pPr>
            <a:r>
              <a:rPr lang="en-US" sz="2000" b="1" dirty="0">
                <a:solidFill>
                  <a:srgbClr val="004990"/>
                </a:solidFill>
              </a:rPr>
              <a:t>L&amp;D Huddle </a:t>
            </a:r>
            <a:r>
              <a:rPr lang="en-US" sz="2000" dirty="0"/>
              <a:t>for all OUD patients on L&amp;D to review MNO folder, and checklist, confirm optimal care elements provided</a:t>
            </a:r>
          </a:p>
          <a:p>
            <a:pPr lvl="2" indent="-342900">
              <a:buClr>
                <a:srgbClr val="F58466"/>
              </a:buClr>
            </a:pPr>
            <a:r>
              <a:rPr lang="en-US" sz="2000" dirty="0"/>
              <a:t>Improve </a:t>
            </a:r>
            <a:r>
              <a:rPr lang="en-US" sz="2000" b="1" dirty="0" err="1">
                <a:solidFill>
                  <a:srgbClr val="004990"/>
                </a:solidFill>
              </a:rPr>
              <a:t>Narcan</a:t>
            </a:r>
            <a:r>
              <a:rPr lang="en-US" sz="2000" b="1" dirty="0">
                <a:solidFill>
                  <a:srgbClr val="004990"/>
                </a:solidFill>
              </a:rPr>
              <a:t> counseling</a:t>
            </a:r>
            <a:r>
              <a:rPr lang="en-US" sz="2000" dirty="0"/>
              <a:t>: OUD order set, </a:t>
            </a:r>
            <a:r>
              <a:rPr lang="en-US" sz="2000" dirty="0" err="1"/>
              <a:t>Narcan</a:t>
            </a:r>
            <a:r>
              <a:rPr lang="en-US" sz="2000" dirty="0"/>
              <a:t> on </a:t>
            </a:r>
            <a:r>
              <a:rPr lang="en-US" sz="2000" dirty="0" err="1"/>
              <a:t>formularly</a:t>
            </a:r>
            <a:r>
              <a:rPr lang="en-US" sz="2000" dirty="0"/>
              <a:t> and Med to Bed program</a:t>
            </a:r>
          </a:p>
          <a:p>
            <a:pPr lvl="2" indent="-342900">
              <a:buClr>
                <a:srgbClr val="F58466"/>
              </a:buClr>
            </a:pPr>
            <a:r>
              <a:rPr lang="en-US" sz="2000" b="1" dirty="0">
                <a:solidFill>
                  <a:srgbClr val="004990"/>
                </a:solidFill>
              </a:rPr>
              <a:t>Prenatal care team conference </a:t>
            </a:r>
            <a:r>
              <a:rPr lang="en-US" sz="2000" dirty="0"/>
              <a:t>for prenatal OUD patients identified to discuss optimal OUD care plan with OB/ neonatology/ nursing / SW</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5" name="Rectangle 4"/>
          <p:cNvSpPr/>
          <p:nvPr/>
        </p:nvSpPr>
        <p:spPr>
          <a:xfrm>
            <a:off x="366251" y="947848"/>
            <a:ext cx="8456195" cy="830997"/>
          </a:xfrm>
          <a:prstGeom prst="rect">
            <a:avLst/>
          </a:prstGeom>
          <a:solidFill>
            <a:srgbClr val="F58466"/>
          </a:solidFill>
          <a:effectLst>
            <a:outerShdw blurRad="50800" dist="38100" dir="5400000" algn="t" rotWithShape="0">
              <a:prstClr val="black">
                <a:alpha val="40000"/>
              </a:prst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
                <a:srgbClr val="F58466"/>
              </a:buClr>
              <a:buSzTx/>
              <a:buFontTx/>
              <a:buNone/>
              <a:tabLst/>
              <a:defRPr/>
            </a:pPr>
            <a:r>
              <a:rPr kumimoji="0" lang="en-US" sz="2400" b="1" i="0" u="none" strike="noStrike" kern="1200" cap="none" spc="0" normalizeH="0" baseline="0" noProof="0" dirty="0">
                <a:ln>
                  <a:noFill/>
                </a:ln>
                <a:solidFill>
                  <a:prstClr val="black"/>
                </a:solidFill>
                <a:effectLst/>
                <a:uLnTx/>
                <a:uFillTx/>
                <a:latin typeface="+mn-lt"/>
                <a:ea typeface="MS PGothic" pitchFamily="34" charset="-128"/>
                <a:cs typeface="+mn-cs"/>
              </a:rPr>
              <a:t>To succeed, every OB</a:t>
            </a:r>
            <a:r>
              <a:rPr kumimoji="0" lang="en-US" sz="2400" b="1" i="0" u="none" strike="noStrike" kern="1200" cap="none" spc="0" normalizeH="0" noProof="0" dirty="0">
                <a:ln>
                  <a:noFill/>
                </a:ln>
                <a:solidFill>
                  <a:prstClr val="black"/>
                </a:solidFill>
                <a:effectLst/>
                <a:uLnTx/>
                <a:uFillTx/>
                <a:latin typeface="+mn-lt"/>
                <a:ea typeface="MS PGothic" pitchFamily="34" charset="-128"/>
                <a:cs typeface="+mn-cs"/>
              </a:rPr>
              <a:t> provider and clinical care team member must be educated on the following:</a:t>
            </a:r>
            <a:endParaRPr kumimoji="0" lang="en-US" sz="2400" b="1" i="0" u="none" strike="noStrike" kern="1200" cap="none" spc="0" normalizeH="0" baseline="0" noProof="0" dirty="0">
              <a:ln>
                <a:noFill/>
              </a:ln>
              <a:solidFill>
                <a:prstClr val="black"/>
              </a:solidFill>
              <a:effectLst/>
              <a:uLnTx/>
              <a:uFillTx/>
              <a:latin typeface="+mn-lt"/>
              <a:ea typeface="MS PGothic" pitchFamily="34" charset="-128"/>
              <a:cs typeface="+mn-cs"/>
            </a:endParaRPr>
          </a:p>
        </p:txBody>
      </p:sp>
    </p:spTree>
    <p:extLst>
      <p:ext uri="{BB962C8B-B14F-4D97-AF65-F5344CB8AC3E}">
        <p14:creationId xmlns:p14="http://schemas.microsoft.com/office/powerpoint/2010/main" val="610125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21</a:t>
            </a:fld>
            <a:endParaRPr lang="en-US" altLang="en-US"/>
          </a:p>
        </p:txBody>
      </p:sp>
      <p:sp>
        <p:nvSpPr>
          <p:cNvPr id="3" name="Title 4"/>
          <p:cNvSpPr txBox="1">
            <a:spLocks/>
          </p:cNvSpPr>
          <p:nvPr/>
        </p:nvSpPr>
        <p:spPr>
          <a:xfrm>
            <a:off x="145026" y="263525"/>
            <a:ext cx="81153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dirty="0">
                <a:solidFill>
                  <a:srgbClr val="F58466"/>
                </a:solidFill>
                <a:latin typeface="Goudy Old Style" pitchFamily="18" charset="0"/>
              </a:rPr>
              <a:t>Action steps for every hospital</a:t>
            </a:r>
            <a:endParaRPr kumimoji="0" lang="en-US" sz="3600" b="1" i="0" strike="noStrike" kern="1200" cap="none" spc="0" normalizeH="0" baseline="0" noProof="0" dirty="0">
              <a:ln>
                <a:noFill/>
              </a:ln>
              <a:solidFill>
                <a:srgbClr val="F58466"/>
              </a:solidFill>
              <a:effectLst/>
              <a:uLnTx/>
              <a:uFillTx/>
              <a:latin typeface="Goudy Old Style" pitchFamily="18" charset="0"/>
              <a:ea typeface="MS PGothic" pitchFamily="34" charset="-128"/>
            </a:endParaRPr>
          </a:p>
        </p:txBody>
      </p:sp>
      <p:graphicFrame>
        <p:nvGraphicFramePr>
          <p:cNvPr id="4" name="Diagram 3"/>
          <p:cNvGraphicFramePr/>
          <p:nvPr/>
        </p:nvGraphicFramePr>
        <p:xfrm>
          <a:off x="-674124" y="2028139"/>
          <a:ext cx="4876800" cy="3794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4689613" y="2705362"/>
          <a:ext cx="4326673" cy="31169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Cross 5"/>
          <p:cNvSpPr/>
          <p:nvPr/>
        </p:nvSpPr>
        <p:spPr>
          <a:xfrm>
            <a:off x="3593076" y="2661281"/>
            <a:ext cx="762000" cy="838200"/>
          </a:xfrm>
          <a:prstGeom prst="plus">
            <a:avLst>
              <a:gd name="adj" fmla="val 41500"/>
            </a:avLst>
          </a:prstGeom>
          <a:solidFill>
            <a:srgbClr val="FF3399"/>
          </a:solidFill>
          <a:ln>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Rectangle 6"/>
          <p:cNvSpPr/>
          <p:nvPr/>
        </p:nvSpPr>
        <p:spPr>
          <a:xfrm>
            <a:off x="18955" y="1424672"/>
            <a:ext cx="3955121"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Systems Activated</a:t>
            </a:r>
            <a:endParaRPr lang="en-US" sz="36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4895755" y="1455779"/>
            <a:ext cx="3820277" cy="1200329"/>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rPr>
              <a:t>Provider and staff </a:t>
            </a:r>
          </a:p>
          <a:p>
            <a:pPr algn="ctr"/>
            <a:r>
              <a:rPr lang="en-US" sz="3600" dirty="0">
                <a:ln w="0"/>
                <a:effectLst>
                  <a:outerShdw blurRad="38100" dist="19050" dir="2700000" algn="tl" rotWithShape="0">
                    <a:schemeClr val="dk1">
                      <a:alpha val="40000"/>
                    </a:schemeClr>
                  </a:outerShdw>
                </a:effectLst>
              </a:rPr>
              <a:t>education provided</a:t>
            </a:r>
            <a:endParaRPr lang="en-US" sz="36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82800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715" y="3848725"/>
            <a:ext cx="1052262" cy="11545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0519" y="1407921"/>
            <a:ext cx="1285874" cy="725572"/>
          </a:xfrm>
          <a:prstGeom prst="rect">
            <a:avLst/>
          </a:prstGeom>
          <a:ln w="38100" cap="sq">
            <a:solidFill>
              <a:srgbClr val="00499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55814" y="2632871"/>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3272" y="2754869"/>
            <a:ext cx="1366241" cy="90770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pic>
        <p:nvPicPr>
          <p:cNvPr id="10"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49223" y="3938450"/>
            <a:ext cx="844753" cy="12117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p:nvPr/>
        </p:nvSpPr>
        <p:spPr>
          <a:xfrm>
            <a:off x="609600" y="990600"/>
            <a:ext cx="5638800" cy="90794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Stigma &amp; bias education </a:t>
            </a:r>
          </a:p>
          <a:p>
            <a:pPr marL="1428750" marR="0" lvl="2"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7"/>
              </a:rPr>
              <a:t>Words Matter e-Module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from</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ILPQC</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AC</a:t>
            </a: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Conference</a:t>
            </a:r>
          </a:p>
          <a:p>
            <a:pPr marL="1428750" marR="0" lvl="2"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8"/>
              </a:rPr>
              <a:t>CDC Opioid Use and Pregnancy 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2" name="Rectangle 11"/>
          <p:cNvSpPr/>
          <p:nvPr/>
        </p:nvSpPr>
        <p:spPr>
          <a:xfrm>
            <a:off x="1219200" y="2255491"/>
            <a:ext cx="5638800" cy="104644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Provider &amp; RN e-Modules</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9"/>
              </a:rPr>
              <a:t>MNO-OB Provider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cs typeface="+mn-cs"/>
              </a:rPr>
              <a:t>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10"/>
              </a:rPr>
              <a:t>MNO-OB Nursing </a:t>
            </a:r>
            <a:r>
              <a:rPr kumimoji="0" lang="en-US" sz="1400" b="0" i="0" u="none" strike="noStrike" kern="1200" cap="none" spc="0" normalizeH="0" baseline="0" noProof="0" dirty="0" err="1">
                <a:ln>
                  <a:noFill/>
                </a:ln>
                <a:solidFill>
                  <a:prstClr val="black"/>
                </a:solidFill>
                <a:effectLst/>
                <a:uLnTx/>
                <a:uFillTx/>
                <a:latin typeface="Calibri"/>
                <a:ea typeface="MS PGothic" pitchFamily="34" charset="-128"/>
                <a:cs typeface="+mn-cs"/>
              </a:rPr>
              <a:t>eModule</a:t>
            </a: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971550" marR="0" lvl="1"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13" name="Line Callout 1 12"/>
          <p:cNvSpPr/>
          <p:nvPr/>
        </p:nvSpPr>
        <p:spPr>
          <a:xfrm>
            <a:off x="6324599" y="1329785"/>
            <a:ext cx="2362200" cy="757027"/>
          </a:xfrm>
          <a:prstGeom prst="borderCallout1">
            <a:avLst>
              <a:gd name="adj1" fmla="val 18750"/>
              <a:gd name="adj2" fmla="val -8333"/>
              <a:gd name="adj3" fmla="val 17969"/>
              <a:gd name="adj4" fmla="val -8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Implement stigma &amp; bias education</a:t>
            </a:r>
          </a:p>
        </p:txBody>
      </p:sp>
      <p:sp>
        <p:nvSpPr>
          <p:cNvPr id="14" name="Line Callout 1 13"/>
          <p:cNvSpPr/>
          <p:nvPr/>
        </p:nvSpPr>
        <p:spPr>
          <a:xfrm>
            <a:off x="5000884" y="2409967"/>
            <a:ext cx="3685915" cy="835969"/>
          </a:xfrm>
          <a:prstGeom prst="borderCallout1">
            <a:avLst>
              <a:gd name="adj1" fmla="val 18750"/>
              <a:gd name="adj2" fmla="val -8333"/>
              <a:gd name="adj3" fmla="val 19303"/>
              <a:gd name="adj4" fmla="val -7968"/>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Shares key strategies for caring for pregnant and pp women with OUD</a:t>
            </a:r>
          </a:p>
        </p:txBody>
      </p:sp>
      <p:sp>
        <p:nvSpPr>
          <p:cNvPr id="22" name="Rectangle 21"/>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6"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14392" y="4153033"/>
            <a:ext cx="774185" cy="11062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Rectangle 16"/>
          <p:cNvSpPr/>
          <p:nvPr/>
        </p:nvSpPr>
        <p:spPr>
          <a:xfrm>
            <a:off x="1866900" y="3793129"/>
            <a:ext cx="5638800" cy="83099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Provider &amp; RN education campaign</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a:ea typeface="MS PGothic" pitchFamily="34" charset="-128"/>
                <a:cs typeface="+mn-cs"/>
                <a:hlinkClick r:id="rId12"/>
              </a:rPr>
              <a:t>MNO-OB Education Flyers</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971550" marR="0" lvl="1" indent="-342900" algn="l" defTabSz="914400" rtl="0" eaLnBrk="0" fontAlgn="base" latinLnBrk="0" hangingPunct="0">
              <a:lnSpc>
                <a:spcPct val="100000"/>
              </a:lnSpc>
              <a:spcBef>
                <a:spcPct val="0"/>
              </a:spcBef>
              <a:spcAft>
                <a:spcPts val="600"/>
              </a:spcAft>
              <a:buClr>
                <a:srgbClr val="F79646"/>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sp>
        <p:nvSpPr>
          <p:cNvPr id="20" name="Line Callout 1 19"/>
          <p:cNvSpPr/>
          <p:nvPr/>
        </p:nvSpPr>
        <p:spPr>
          <a:xfrm>
            <a:off x="5715000" y="3793128"/>
            <a:ext cx="2971799" cy="830998"/>
          </a:xfrm>
          <a:prstGeom prst="borderCallout1">
            <a:avLst>
              <a:gd name="adj1" fmla="val 18750"/>
              <a:gd name="adj2" fmla="val -8333"/>
              <a:gd name="adj3" fmla="val 21031"/>
              <a:gd name="adj4" fmla="val -93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rPr>
              <a:t>Post &amp; distribute in clinical areas </a:t>
            </a:r>
            <a:r>
              <a:rPr lang="en-US" dirty="0">
                <a:solidFill>
                  <a:prstClr val="white"/>
                </a:solidFill>
                <a:latin typeface="Calibri"/>
              </a:rPr>
              <a:t>including </a:t>
            </a:r>
            <a:r>
              <a:rPr kumimoji="0" lang="en-US" b="0" i="0" u="none" strike="noStrike" kern="1200" cap="none" spc="0" normalizeH="0" baseline="0" noProof="0" dirty="0">
                <a:ln>
                  <a:noFill/>
                </a:ln>
                <a:solidFill>
                  <a:prstClr val="white"/>
                </a:solidFill>
                <a:effectLst/>
                <a:uLnTx/>
                <a:uFillTx/>
                <a:latin typeface="Calibri"/>
              </a:rPr>
              <a:t>prenatal sites</a:t>
            </a:r>
          </a:p>
        </p:txBody>
      </p:sp>
      <p:sp>
        <p:nvSpPr>
          <p:cNvPr id="21" name="Rectangle 20"/>
          <p:cNvSpPr/>
          <p:nvPr/>
        </p:nvSpPr>
        <p:spPr>
          <a:xfrm>
            <a:off x="1148206" y="5426059"/>
            <a:ext cx="5524500" cy="95410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
                <a:srgbClr val="F58466"/>
              </a:buClr>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S PGothic" pitchFamily="34" charset="-128"/>
                <a:cs typeface="+mn-cs"/>
              </a:rPr>
              <a:t>SBIRT Simulations Guide and e-training </a:t>
            </a: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1hr</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SBIRT</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IRETA</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hlinkClick r:id="rId13"/>
              </a:rPr>
              <a:t>Training e-Module</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a:p>
            <a:pPr marL="1200150" marR="0" lvl="2" indent="-285750" algn="l" defTabSz="914400" rtl="0" eaLnBrk="0" fontAlgn="base" latinLnBrk="0" hangingPunct="0">
              <a:lnSpc>
                <a:spcPct val="100000"/>
              </a:lnSpc>
              <a:spcBef>
                <a:spcPct val="0"/>
              </a:spcBef>
              <a:spcAft>
                <a:spcPct val="0"/>
              </a:spcAft>
              <a:buClr>
                <a:srgbClr val="F58466"/>
              </a:buClr>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ACOG District II SBIRT</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400" b="0" i="0" u="none" strike="noStrike" kern="1200" cap="none" spc="0" normalizeH="0" baseline="0" noProof="0" dirty="0">
                <a:ln>
                  <a:noFill/>
                </a:ln>
                <a:solidFill>
                  <a:prstClr val="black"/>
                </a:solidFill>
                <a:effectLst/>
                <a:uLnTx/>
                <a:uFillTx/>
                <a:latin typeface="Calibri"/>
                <a:ea typeface="MS PGothic" pitchFamily="34" charset="-128"/>
                <a:cs typeface="+mn-cs"/>
              </a:rPr>
              <a:t>Training</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rPr>
              <a:t> </a:t>
            </a:r>
            <a:r>
              <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hlinkClick r:id="rId14"/>
              </a:rPr>
              <a:t>6 Min Video</a:t>
            </a:r>
            <a:endParaRPr kumimoji="0" lang="en-US" sz="1800" b="0" i="0" u="none" strike="noStrike" kern="1200" cap="none" spc="0" normalizeH="0" baseline="0" noProof="0" dirty="0">
              <a:ln>
                <a:noFill/>
              </a:ln>
              <a:solidFill>
                <a:prstClr val="black"/>
              </a:solidFill>
              <a:effectLst/>
              <a:uLnTx/>
              <a:uFillTx/>
              <a:latin typeface="Calibri"/>
              <a:ea typeface="MS PGothic" pitchFamily="34" charset="-128"/>
              <a:cs typeface="+mn-cs"/>
            </a:endParaRPr>
          </a:p>
        </p:txBody>
      </p:sp>
      <p:pic>
        <p:nvPicPr>
          <p:cNvPr id="23" name="Picture 22"/>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221128" y="5796223"/>
            <a:ext cx="1150471" cy="742709"/>
          </a:xfrm>
          <a:prstGeom prst="rect">
            <a:avLst/>
          </a:prstGeom>
          <a:ln w="38100" cap="sq">
            <a:solidFill>
              <a:srgbClr val="F6007B"/>
            </a:solidFill>
            <a:prstDash val="solid"/>
            <a:miter lim="800000"/>
          </a:ln>
          <a:effectLst>
            <a:outerShdw blurRad="50800" dist="38100" dir="2700000" algn="tl" rotWithShape="0">
              <a:srgbClr val="000000">
                <a:alpha val="43000"/>
              </a:srgbClr>
            </a:outerShdw>
          </a:effectLst>
        </p:spPr>
      </p:pic>
      <p:pic>
        <p:nvPicPr>
          <p:cNvPr id="19" name="Picture 6"/>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938934" y="5968500"/>
            <a:ext cx="979014" cy="711438"/>
          </a:xfrm>
          <a:prstGeom prst="rect">
            <a:avLst/>
          </a:prstGeom>
          <a:ln w="38100" cap="sq">
            <a:solidFill>
              <a:srgbClr val="FF3399"/>
            </a:solidFill>
            <a:prstDash val="solid"/>
            <a:miter lim="800000"/>
          </a:ln>
          <a:effectLst>
            <a:outerShdw blurRad="50800" dist="38100" dir="2700000" algn="tl" rotWithShape="0">
              <a:srgbClr val="000000">
                <a:alpha val="43000"/>
              </a:srgbClr>
            </a:outerShdw>
          </a:effectLst>
        </p:spPr>
      </p:pic>
      <p:sp>
        <p:nvSpPr>
          <p:cNvPr id="24" name="Line Callout 1 23"/>
          <p:cNvSpPr/>
          <p:nvPr/>
        </p:nvSpPr>
        <p:spPr>
          <a:xfrm>
            <a:off x="6081636" y="5234711"/>
            <a:ext cx="2971800" cy="1151508"/>
          </a:xfrm>
          <a:prstGeom prst="borderCallout1">
            <a:avLst>
              <a:gd name="adj1" fmla="val 18750"/>
              <a:gd name="adj2" fmla="val -8333"/>
              <a:gd name="adj3" fmla="val 19575"/>
              <a:gd name="adj4" fmla="val -9601"/>
            </a:avLst>
          </a:prstGeom>
          <a:solidFill>
            <a:srgbClr val="FF61B0"/>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white"/>
                </a:solidFill>
                <a:effectLst/>
                <a:uLnTx/>
                <a:uFillTx/>
                <a:latin typeface="Calibri"/>
                <a:ea typeface="+mn-ea"/>
                <a:cs typeface="+mn-cs"/>
              </a:rPr>
              <a:t>Train providers to talk to patients about readiness for MAT &amp; linking to recovery treatment services.  </a:t>
            </a:r>
          </a:p>
        </p:txBody>
      </p:sp>
      <p:sp>
        <p:nvSpPr>
          <p:cNvPr id="2" name="Rectangle 1">
            <a:extLst>
              <a:ext uri="{FF2B5EF4-FFF2-40B4-BE49-F238E27FC236}">
                <a16:creationId xmlns:a16="http://schemas.microsoft.com/office/drawing/2014/main" id="{FDCAE7B7-4A31-5745-AE22-2CBE5FA6CCEA}"/>
              </a:ext>
            </a:extLst>
          </p:cNvPr>
          <p:cNvSpPr/>
          <p:nvPr/>
        </p:nvSpPr>
        <p:spPr>
          <a:xfrm>
            <a:off x="5715000" y="5426059"/>
            <a:ext cx="206115" cy="1502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066D483-BA9B-4B4E-BB76-2AE28EAE6E19}"/>
              </a:ext>
            </a:extLst>
          </p:cNvPr>
          <p:cNvSpPr/>
          <p:nvPr/>
        </p:nvSpPr>
        <p:spPr>
          <a:xfrm>
            <a:off x="6553200" y="54197"/>
            <a:ext cx="2590800" cy="1227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nvPr>
        </p:nvSpPr>
        <p:spPr>
          <a:xfrm>
            <a:off x="117715" y="-43225"/>
            <a:ext cx="8534400" cy="1143000"/>
          </a:xfrm>
          <a:noFill/>
        </p:spPr>
        <p:txBody>
          <a:bodyPr/>
          <a:lstStyle/>
          <a:p>
            <a:pPr algn="l"/>
            <a:r>
              <a:rPr lang="en-US" sz="4000" b="1" dirty="0">
                <a:solidFill>
                  <a:srgbClr val="F58466"/>
                </a:solidFill>
                <a:latin typeface="Goudy Old Style" pitchFamily="18" charset="0"/>
              </a:rPr>
              <a:t>MNO Education for all OBs &amp; RNs</a:t>
            </a:r>
          </a:p>
        </p:txBody>
      </p:sp>
    </p:spTree>
    <p:extLst>
      <p:ext uri="{BB962C8B-B14F-4D97-AF65-F5344CB8AC3E}">
        <p14:creationId xmlns:p14="http://schemas.microsoft.com/office/powerpoint/2010/main" val="2277087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772401" cy="1362075"/>
          </a:xfrm>
        </p:spPr>
        <p:txBody>
          <a:bodyPr/>
          <a:lstStyle/>
          <a:p>
            <a:r>
              <a:rPr lang="en-US" dirty="0" smtClean="0">
                <a:solidFill>
                  <a:srgbClr val="F58466"/>
                </a:solidFill>
                <a:latin typeface="Goudy Old Style" panose="02020502050305020303" pitchFamily="18" charset="0"/>
              </a:rPr>
              <a:t>MNO-OB Finishing Strong &amp;</a:t>
            </a:r>
            <a:r>
              <a:rPr lang="en-US" dirty="0">
                <a:solidFill>
                  <a:srgbClr val="F58466"/>
                </a:solidFill>
                <a:latin typeface="Goudy Old Style" panose="02020502050305020303" pitchFamily="18" charset="0"/>
              </a:rPr>
              <a:t> </a:t>
            </a:r>
            <a:r>
              <a:rPr lang="en-US" dirty="0" smtClean="0">
                <a:solidFill>
                  <a:srgbClr val="F58466"/>
                </a:solidFill>
                <a:latin typeface="Goudy Old Style" panose="02020502050305020303" pitchFamily="18" charset="0"/>
              </a:rPr>
              <a:t>Planning for Sustainability</a:t>
            </a:r>
            <a:endParaRPr lang="en-US" dirty="0">
              <a:solidFill>
                <a:srgbClr val="F58466"/>
              </a:solidFill>
              <a:latin typeface="Goudy Old Style" panose="02020502050305020303"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23</a:t>
            </a:fld>
            <a:endParaRPr lang="en-US" altLang="en-US"/>
          </a:p>
        </p:txBody>
      </p:sp>
    </p:spTree>
    <p:extLst>
      <p:ext uri="{BB962C8B-B14F-4D97-AF65-F5344CB8AC3E}">
        <p14:creationId xmlns:p14="http://schemas.microsoft.com/office/powerpoint/2010/main" val="34828275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91440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569D82-D690-4055-BA0B-71459BE6AA19}" type="slidenum">
              <a:rPr kumimoji="0" lang="en-US" altLang="en-US" sz="1200" b="0" i="0" u="none" strike="noStrike" kern="1200" cap="none" spc="0" normalizeH="0" baseline="0" noProof="0" smtClean="0">
                <a:ln>
                  <a:noFill/>
                </a:ln>
                <a:solidFill>
                  <a:srgbClr val="898989"/>
                </a:solidFill>
                <a:effectLst/>
                <a:uLnTx/>
                <a:uFillTx/>
                <a:latin typeface="Arial"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898989"/>
              </a:solidFill>
              <a:effectLst/>
              <a:uLnTx/>
              <a:uFillTx/>
              <a:latin typeface="Arial" charset="0"/>
              <a:ea typeface="MS PGothic" pitchFamily="34" charset="-128"/>
              <a:cs typeface="+mn-cs"/>
            </a:endParaRPr>
          </a:p>
        </p:txBody>
      </p:sp>
      <p:sp>
        <p:nvSpPr>
          <p:cNvPr id="4" name="Title 1"/>
          <p:cNvSpPr txBox="1">
            <a:spLocks/>
          </p:cNvSpPr>
          <p:nvPr/>
        </p:nvSpPr>
        <p:spPr>
          <a:xfrm>
            <a:off x="304800" y="167244"/>
            <a:ext cx="60960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58466"/>
                </a:solidFill>
                <a:effectLst/>
                <a:uLnTx/>
                <a:uFillTx/>
                <a:latin typeface="Goudy Old Style" pitchFamily="18" charset="0"/>
                <a:ea typeface="MS PGothic" pitchFamily="34" charset="-128"/>
              </a:rPr>
              <a:t>QI Sustainability Phase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350" y="2754128"/>
            <a:ext cx="4914900" cy="3276600"/>
          </a:xfrm>
          <a:prstGeom prst="rect">
            <a:avLst/>
          </a:prstGeom>
          <a:ln>
            <a:noFill/>
          </a:ln>
          <a:effectLst>
            <a:softEdge rad="112500"/>
          </a:effectLst>
        </p:spPr>
      </p:pic>
      <p:sp>
        <p:nvSpPr>
          <p:cNvPr id="6" name="Rounded Rectangle 5"/>
          <p:cNvSpPr/>
          <p:nvPr/>
        </p:nvSpPr>
        <p:spPr>
          <a:xfrm>
            <a:off x="762000" y="1551172"/>
            <a:ext cx="7620000" cy="962028"/>
          </a:xfrm>
          <a:prstGeom prst="round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800" dirty="0"/>
              <a:t>We </a:t>
            </a:r>
            <a:r>
              <a:rPr lang="en-US" sz="2800" b="1" u="sng" dirty="0">
                <a:solidFill>
                  <a:srgbClr val="004990"/>
                </a:solidFill>
              </a:rPr>
              <a:t>must maintain </a:t>
            </a:r>
            <a:r>
              <a:rPr lang="en-US" sz="2800" dirty="0"/>
              <a:t>and </a:t>
            </a:r>
            <a:r>
              <a:rPr lang="en-US" sz="2800" b="1" u="sng" dirty="0">
                <a:solidFill>
                  <a:srgbClr val="004990"/>
                </a:solidFill>
              </a:rPr>
              <a:t>sustain</a:t>
            </a:r>
            <a:r>
              <a:rPr lang="en-US" sz="2800" dirty="0"/>
              <a:t> the MNO efforts in providing optimal care for every patient </a:t>
            </a:r>
          </a:p>
        </p:txBody>
      </p:sp>
      <p:sp>
        <p:nvSpPr>
          <p:cNvPr id="7" name="TextBox 6"/>
          <p:cNvSpPr txBox="1"/>
          <p:nvPr/>
        </p:nvSpPr>
        <p:spPr>
          <a:xfrm>
            <a:off x="609600" y="4122536"/>
            <a:ext cx="3048000" cy="1569660"/>
          </a:xfrm>
          <a:prstGeom prst="rect">
            <a:avLst/>
          </a:prstGeom>
          <a:noFill/>
        </p:spPr>
        <p:txBody>
          <a:bodyPr wrap="square" rtlCol="0">
            <a:spAutoFit/>
          </a:bodyPr>
          <a:lstStyle/>
          <a:p>
            <a:pPr algn="ctr"/>
            <a:r>
              <a:rPr lang="en-US" sz="2400" dirty="0">
                <a:latin typeface="+mn-lt"/>
              </a:rPr>
              <a:t>OUD continues to be on the rise and patients’ lives are on the line.  </a:t>
            </a:r>
          </a:p>
        </p:txBody>
      </p:sp>
      <p:sp>
        <p:nvSpPr>
          <p:cNvPr id="8" name="Rectangle 7"/>
          <p:cNvSpPr/>
          <p:nvPr/>
        </p:nvSpPr>
        <p:spPr>
          <a:xfrm>
            <a:off x="82175" y="2898578"/>
            <a:ext cx="4416594"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Saving Lives</a:t>
            </a:r>
          </a:p>
        </p:txBody>
      </p:sp>
    </p:spTree>
    <p:extLst>
      <p:ext uri="{BB962C8B-B14F-4D97-AF65-F5344CB8AC3E}">
        <p14:creationId xmlns:p14="http://schemas.microsoft.com/office/powerpoint/2010/main" val="580493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715000"/>
            <a:ext cx="9144000" cy="1447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28600"/>
            <a:ext cx="8229600" cy="1143000"/>
          </a:xfrm>
          <a:noFill/>
        </p:spPr>
        <p:txBody>
          <a:bodyPr/>
          <a:lstStyle/>
          <a:p>
            <a:pPr algn="l"/>
            <a:r>
              <a:rPr lang="en-US" sz="4000" b="1" dirty="0" smtClean="0">
                <a:solidFill>
                  <a:srgbClr val="F58466"/>
                </a:solidFill>
                <a:latin typeface="Goudy Old Style" pitchFamily="18" charset="0"/>
                <a:ea typeface="+mn-ea"/>
                <a:cs typeface="+mn-cs"/>
              </a:rPr>
              <a:t>Strategies for Sustainable </a:t>
            </a:r>
            <a:r>
              <a:rPr lang="en-US" sz="4000" b="1" dirty="0">
                <a:solidFill>
                  <a:srgbClr val="F58466"/>
                </a:solidFill>
                <a:latin typeface="Goudy Old Style" pitchFamily="18" charset="0"/>
                <a:ea typeface="+mn-ea"/>
                <a:cs typeface="+mn-cs"/>
              </a:rPr>
              <a:t>Change</a:t>
            </a:r>
          </a:p>
        </p:txBody>
      </p:sp>
      <p:sp>
        <p:nvSpPr>
          <p:cNvPr id="5" name="Slide Number Placeholder 4"/>
          <p:cNvSpPr>
            <a:spLocks noGrp="1"/>
          </p:cNvSpPr>
          <p:nvPr>
            <p:ph type="sldNum" sz="quarter" idx="12"/>
          </p:nvPr>
        </p:nvSpPr>
        <p:spPr/>
        <p:txBody>
          <a:bodyPr/>
          <a:lstStyle/>
          <a:p>
            <a:pPr>
              <a:defRPr/>
            </a:pPr>
            <a:fld id="{D38D5B7C-D638-410F-8F12-FDCC174C92BF}" type="slidenum">
              <a:rPr lang="en-US" altLang="en-US" smtClean="0"/>
              <a:pPr>
                <a:defRPr/>
              </a:pPr>
              <a:t>25</a:t>
            </a:fld>
            <a:endParaRPr lang="en-US" altLang="en-US" dirty="0"/>
          </a:p>
        </p:txBody>
      </p:sp>
      <p:graphicFrame>
        <p:nvGraphicFramePr>
          <p:cNvPr id="8" name="Diagram 7"/>
          <p:cNvGraphicFramePr/>
          <p:nvPr>
            <p:extLst/>
          </p:nvPr>
        </p:nvGraphicFramePr>
        <p:xfrm>
          <a:off x="152400" y="1371600"/>
          <a:ext cx="8915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9158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1F78548-3F39-47E1-AAB1-0B8768C059F7}" type="slidenum">
              <a:rPr lang="en-US" altLang="en-US" smtClean="0"/>
              <a:pPr>
                <a:defRPr/>
              </a:pPr>
              <a:t>26</a:t>
            </a:fld>
            <a:endParaRPr lang="en-US" altLang="en-US"/>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381000"/>
            <a:ext cx="4357735"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Content Placeholder 2"/>
          <p:cNvSpPr txBox="1">
            <a:spLocks/>
          </p:cNvSpPr>
          <p:nvPr/>
        </p:nvSpPr>
        <p:spPr>
          <a:xfrm>
            <a:off x="4789449" y="1234064"/>
            <a:ext cx="4191000" cy="530487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Clr>
                <a:srgbClr val="F58466"/>
              </a:buClr>
              <a:buNone/>
            </a:pPr>
            <a:r>
              <a:rPr lang="en-US" sz="2800" b="1" u="sng" dirty="0">
                <a:solidFill>
                  <a:srgbClr val="004990"/>
                </a:solidFill>
              </a:rPr>
              <a:t>ILPQC MNO-OB Sustainability Plan</a:t>
            </a:r>
          </a:p>
          <a:p>
            <a:pPr>
              <a:buClr>
                <a:srgbClr val="F58466"/>
              </a:buClr>
            </a:pPr>
            <a:r>
              <a:rPr lang="en-US" sz="2800" dirty="0"/>
              <a:t>Helps capture your QI team’s plan for MNO sustainability </a:t>
            </a:r>
          </a:p>
          <a:p>
            <a:pPr>
              <a:buClr>
                <a:srgbClr val="F58466"/>
              </a:buClr>
            </a:pPr>
            <a:r>
              <a:rPr lang="en-US" sz="2800" dirty="0" smtClean="0"/>
              <a:t>If your team have not yet submitted plans </a:t>
            </a:r>
            <a:r>
              <a:rPr lang="en-US" sz="2800" dirty="0"/>
              <a:t>to ILPQC and your </a:t>
            </a:r>
            <a:r>
              <a:rPr lang="en-US" sz="2800" dirty="0" smtClean="0"/>
              <a:t>PNA, please submit it</a:t>
            </a:r>
            <a:endParaRPr lang="en-US" sz="2800" dirty="0"/>
          </a:p>
        </p:txBody>
      </p:sp>
      <p:sp>
        <p:nvSpPr>
          <p:cNvPr id="5" name="Rounded Rectangle 4"/>
          <p:cNvSpPr/>
          <p:nvPr/>
        </p:nvSpPr>
        <p:spPr>
          <a:xfrm>
            <a:off x="6019800" y="5562600"/>
            <a:ext cx="2514600" cy="793770"/>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smtClean="0"/>
              <a:t>Due 1/31</a:t>
            </a:r>
          </a:p>
          <a:p>
            <a:pPr algn="ctr"/>
            <a:r>
              <a:rPr lang="en-US" dirty="0" smtClean="0"/>
              <a:t>Email </a:t>
            </a:r>
            <a:r>
              <a:rPr lang="en-US" dirty="0" err="1" smtClean="0"/>
              <a:t>info@ilpqc</a:t>
            </a:r>
            <a:endParaRPr lang="en-US" dirty="0"/>
          </a:p>
        </p:txBody>
      </p:sp>
    </p:spTree>
    <p:extLst>
      <p:ext uri="{BB962C8B-B14F-4D97-AF65-F5344CB8AC3E}">
        <p14:creationId xmlns:p14="http://schemas.microsoft.com/office/powerpoint/2010/main" val="62170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5867400" cy="1143000"/>
          </a:xfrm>
          <a:noFill/>
        </p:spPr>
        <p:txBody>
          <a:bodyPr/>
          <a:lstStyle/>
          <a:p>
            <a:pPr algn="l" eaLnBrk="1" hangingPunct="1"/>
            <a:r>
              <a:rPr lang="en-US" sz="4000" b="1" dirty="0" smtClean="0">
                <a:solidFill>
                  <a:srgbClr val="F58466"/>
                </a:solidFill>
                <a:latin typeface="Goudy Old Style" pitchFamily="18" charset="0"/>
              </a:rPr>
              <a:t>MNO-OB </a:t>
            </a:r>
            <a:r>
              <a:rPr lang="en-US" sz="4000" b="1" dirty="0">
                <a:solidFill>
                  <a:srgbClr val="F58466"/>
                </a:solidFill>
                <a:latin typeface="Goudy Old Style" pitchFamily="18" charset="0"/>
              </a:rPr>
              <a:t>Preparing for Sustainability Checklist</a:t>
            </a:r>
          </a:p>
        </p:txBody>
      </p:sp>
      <p:sp>
        <p:nvSpPr>
          <p:cNvPr id="5" name="Content Placeholder 4"/>
          <p:cNvSpPr>
            <a:spLocks noGrp="1"/>
          </p:cNvSpPr>
          <p:nvPr>
            <p:ph idx="1"/>
          </p:nvPr>
        </p:nvSpPr>
        <p:spPr>
          <a:xfrm>
            <a:off x="342900" y="1367588"/>
            <a:ext cx="8572500" cy="5261812"/>
          </a:xfrm>
          <a:solidFill>
            <a:schemeClr val="accent4">
              <a:lumMod val="20000"/>
              <a:lumOff val="80000"/>
            </a:schemeClr>
          </a:solidFill>
        </p:spPr>
        <p:txBody>
          <a:bodyPr>
            <a:noAutofit/>
          </a:bodyPr>
          <a:lstStyle/>
          <a:p>
            <a:pPr>
              <a:buFont typeface="Wingdings" panose="05000000000000000000" pitchFamily="2" charset="2"/>
              <a:buChar char="q"/>
            </a:pPr>
            <a:r>
              <a:rPr lang="en-US" sz="2200" dirty="0">
                <a:latin typeface="+mj-lt"/>
              </a:rPr>
              <a:t>Submit ILPQC monthly </a:t>
            </a:r>
            <a:r>
              <a:rPr lang="en-US" sz="2200" dirty="0" smtClean="0">
                <a:latin typeface="+mj-lt"/>
              </a:rPr>
              <a:t>MNO-OB Patient, Screening, </a:t>
            </a:r>
            <a:r>
              <a:rPr lang="en-US" sz="2200" dirty="0">
                <a:latin typeface="+mj-lt"/>
              </a:rPr>
              <a:t>&amp; Structure Measure data through December 2020 by March 15, 2021 in ILPQC Data </a:t>
            </a:r>
            <a:r>
              <a:rPr lang="en-US" sz="2200" dirty="0" smtClean="0">
                <a:latin typeface="+mj-lt"/>
              </a:rPr>
              <a:t>System Facilitate </a:t>
            </a:r>
            <a:r>
              <a:rPr lang="en-US" sz="2200" dirty="0">
                <a:latin typeface="+mj-lt"/>
              </a:rPr>
              <a:t>completion of education with all providers and nurses, determine plan for continuing &amp; new hire education</a:t>
            </a:r>
          </a:p>
          <a:p>
            <a:pPr>
              <a:buFont typeface="Wingdings" panose="05000000000000000000" pitchFamily="2" charset="2"/>
              <a:buChar char="q"/>
            </a:pPr>
            <a:r>
              <a:rPr lang="en-US" sz="2200" dirty="0">
                <a:latin typeface="+mj-lt"/>
              </a:rPr>
              <a:t>Review data for </a:t>
            </a:r>
            <a:r>
              <a:rPr lang="en-US" sz="2200" dirty="0" smtClean="0">
                <a:latin typeface="+mj-lt"/>
              </a:rPr>
              <a:t>AIMs </a:t>
            </a:r>
            <a:r>
              <a:rPr lang="en-US" sz="2200" dirty="0">
                <a:latin typeface="+mj-lt"/>
              </a:rPr>
              <a:t>with your team</a:t>
            </a:r>
          </a:p>
          <a:p>
            <a:pPr>
              <a:buFont typeface="Wingdings" panose="05000000000000000000" pitchFamily="2" charset="2"/>
              <a:buChar char="q"/>
            </a:pPr>
            <a:r>
              <a:rPr lang="en-US" sz="2200" dirty="0">
                <a:latin typeface="+mj-lt"/>
              </a:rPr>
              <a:t>Connect with your Perinatal Network Administrator if you are not yet at the </a:t>
            </a:r>
            <a:r>
              <a:rPr lang="en-US" sz="2200" dirty="0" smtClean="0">
                <a:latin typeface="+mj-lt"/>
              </a:rPr>
              <a:t>MAT, RTS, </a:t>
            </a:r>
            <a:r>
              <a:rPr lang="en-US" sz="2200" dirty="0" err="1" smtClean="0">
                <a:latin typeface="+mj-lt"/>
              </a:rPr>
              <a:t>Narcan</a:t>
            </a:r>
            <a:r>
              <a:rPr lang="en-US" sz="2200" dirty="0" smtClean="0">
                <a:latin typeface="+mj-lt"/>
              </a:rPr>
              <a:t>, or Screening AIMs</a:t>
            </a:r>
            <a:endParaRPr lang="en-US" sz="2200" dirty="0">
              <a:latin typeface="+mj-lt"/>
            </a:endParaRPr>
          </a:p>
          <a:p>
            <a:pPr>
              <a:buFont typeface="Wingdings" panose="05000000000000000000" pitchFamily="2" charset="2"/>
              <a:buChar char="q"/>
            </a:pPr>
            <a:r>
              <a:rPr lang="en-US" sz="2200" dirty="0">
                <a:latin typeface="+mj-lt"/>
              </a:rPr>
              <a:t>Develop sustainability plan with your QI team (draft plan provided by ILPQC), submit to your Perinatal Network Administrator &amp; ILPQC</a:t>
            </a:r>
          </a:p>
          <a:p>
            <a:pPr>
              <a:buFont typeface="Wingdings" panose="05000000000000000000" pitchFamily="2" charset="2"/>
              <a:buChar char="q"/>
            </a:pPr>
            <a:r>
              <a:rPr lang="en-US" sz="2200" dirty="0">
                <a:latin typeface="+mj-lt"/>
              </a:rPr>
              <a:t>Continue to collect / submit data on sustainability measures for compliance monitoring. Compliance data </a:t>
            </a:r>
            <a:r>
              <a:rPr lang="en-US" sz="2200" dirty="0" smtClean="0">
                <a:latin typeface="+mj-lt"/>
              </a:rPr>
              <a:t>form for patients and screening </a:t>
            </a:r>
            <a:r>
              <a:rPr lang="en-US" sz="2200" dirty="0">
                <a:latin typeface="+mj-lt"/>
              </a:rPr>
              <a:t>and reports will be active January </a:t>
            </a:r>
            <a:r>
              <a:rPr lang="en-US" sz="2200" dirty="0" smtClean="0">
                <a:latin typeface="+mj-lt"/>
              </a:rPr>
              <a:t>2021 </a:t>
            </a:r>
            <a:r>
              <a:rPr lang="en-US" sz="2200" dirty="0"/>
              <a:t>*Structure Measures stop as of 12/31/2020</a:t>
            </a:r>
            <a:r>
              <a:rPr lang="en-US" sz="2200" dirty="0" smtClean="0"/>
              <a:t>)*</a:t>
            </a:r>
            <a:endParaRPr lang="en-US" sz="2200" dirty="0"/>
          </a:p>
          <a:p>
            <a:pPr>
              <a:buFont typeface="Wingdings" panose="05000000000000000000" pitchFamily="2" charset="2"/>
              <a:buChar char="q"/>
            </a:pPr>
            <a:endParaRPr lang="en-US" sz="2200" dirty="0">
              <a:latin typeface="+mj-lt"/>
            </a:endParaRPr>
          </a:p>
        </p:txBody>
      </p:sp>
    </p:spTree>
    <p:extLst>
      <p:ext uri="{BB962C8B-B14F-4D97-AF65-F5344CB8AC3E}">
        <p14:creationId xmlns:p14="http://schemas.microsoft.com/office/powerpoint/2010/main" val="204604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Teams Sharing sustainability </a:t>
            </a:r>
            <a:r>
              <a:rPr lang="en-US" dirty="0">
                <a:solidFill>
                  <a:srgbClr val="F58466"/>
                </a:solidFill>
                <a:latin typeface="Goudy Old Style" pitchFamily="18" charset="0"/>
              </a:rPr>
              <a:t>plans</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28</a:t>
            </a:fld>
            <a:endParaRPr lang="en-US" altLang="en-US" dirty="0"/>
          </a:p>
        </p:txBody>
      </p:sp>
    </p:spTree>
    <p:extLst>
      <p:ext uri="{BB962C8B-B14F-4D97-AF65-F5344CB8AC3E}">
        <p14:creationId xmlns:p14="http://schemas.microsoft.com/office/powerpoint/2010/main" val="1450726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29</a:t>
            </a:fld>
            <a:endParaRPr lang="en-US" altLang="en-US"/>
          </a:p>
        </p:txBody>
      </p:sp>
      <p:sp>
        <p:nvSpPr>
          <p:cNvPr id="5" name="Content Placeholder 5"/>
          <p:cNvSpPr txBox="1">
            <a:spLocks/>
          </p:cNvSpPr>
          <p:nvPr/>
        </p:nvSpPr>
        <p:spPr>
          <a:xfrm>
            <a:off x="94488" y="1533299"/>
            <a:ext cx="5105400" cy="3382963"/>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Clr>
                <a:srgbClr val="F58466"/>
              </a:buClr>
              <a:buFont typeface="+mj-lt"/>
              <a:buAutoNum type="arabicPeriod"/>
              <a:defRPr/>
            </a:pPr>
            <a:r>
              <a:rPr lang="en-US" sz="2400" dirty="0" smtClean="0"/>
              <a:t>What is the process </a:t>
            </a:r>
            <a:r>
              <a:rPr lang="en-US" sz="2400" dirty="0"/>
              <a:t>for planning </a:t>
            </a:r>
            <a:r>
              <a:rPr lang="en-US" sz="2400" dirty="0" smtClean="0"/>
              <a:t>your sustainability?</a:t>
            </a:r>
          </a:p>
          <a:p>
            <a:pPr marL="514350" indent="-514350">
              <a:buClr>
                <a:srgbClr val="F58466"/>
              </a:buClr>
              <a:buFont typeface="+mj-lt"/>
              <a:buAutoNum type="arabicPeriod"/>
              <a:defRPr/>
            </a:pPr>
            <a:endParaRPr lang="en-US" sz="2400" dirty="0" smtClean="0"/>
          </a:p>
          <a:p>
            <a:pPr marL="514350" indent="-514350">
              <a:buClr>
                <a:srgbClr val="F58466"/>
              </a:buClr>
              <a:buFont typeface="+mj-lt"/>
              <a:buAutoNum type="arabicPeriod"/>
              <a:defRPr/>
            </a:pPr>
            <a:r>
              <a:rPr lang="en-US" sz="2400" dirty="0" smtClean="0"/>
              <a:t>What is your team plan </a:t>
            </a:r>
            <a:r>
              <a:rPr lang="en-US" sz="2400" dirty="0"/>
              <a:t>to cross the finish line for any measures </a:t>
            </a:r>
            <a:r>
              <a:rPr lang="en-US" sz="2400" dirty="0" smtClean="0"/>
              <a:t>you haven’t </a:t>
            </a:r>
            <a:r>
              <a:rPr lang="en-US" sz="2400" dirty="0"/>
              <a:t>met </a:t>
            </a:r>
            <a:r>
              <a:rPr lang="en-US" sz="2400" dirty="0" smtClean="0"/>
              <a:t>yet?</a:t>
            </a:r>
            <a:endParaRPr lang="en-US" sz="2400" dirty="0"/>
          </a:p>
        </p:txBody>
      </p:sp>
      <p:sp>
        <p:nvSpPr>
          <p:cNvPr id="7" name="Title 4"/>
          <p:cNvSpPr txBox="1">
            <a:spLocks/>
          </p:cNvSpPr>
          <p:nvPr/>
        </p:nvSpPr>
        <p:spPr>
          <a:xfrm>
            <a:off x="228600" y="207419"/>
            <a:ext cx="8229600" cy="1143000"/>
          </a:xfrm>
          <a:prstGeom prst="rect">
            <a:avLst/>
          </a:prstGeom>
          <a:noFill/>
        </p:spPr>
        <p:txBody>
          <a:bodyPr/>
          <a:lst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4000" b="1" dirty="0" smtClean="0">
                <a:solidFill>
                  <a:srgbClr val="F58466"/>
                </a:solidFill>
                <a:latin typeface="Goudy Old Style" panose="02020502050305020303" pitchFamily="18" charset="0"/>
              </a:rPr>
              <a:t>MNO-OB Teams Sharing </a:t>
            </a:r>
          </a:p>
          <a:p>
            <a:pPr algn="l"/>
            <a:r>
              <a:rPr lang="en-US" sz="4000" b="1" dirty="0" smtClean="0">
                <a:solidFill>
                  <a:srgbClr val="F58466"/>
                </a:solidFill>
                <a:latin typeface="Goudy Old Style" panose="02020502050305020303" pitchFamily="18" charset="0"/>
              </a:rPr>
              <a:t>Success for Sustainability</a:t>
            </a:r>
            <a:endParaRPr lang="en-US" sz="4000" b="1" dirty="0">
              <a:solidFill>
                <a:srgbClr val="F58466"/>
              </a:solidFill>
              <a:latin typeface="Goudy Old Style" panose="02020502050305020303"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60780181"/>
              </p:ext>
            </p:extLst>
          </p:nvPr>
        </p:nvGraphicFramePr>
        <p:xfrm>
          <a:off x="5181600" y="1560731"/>
          <a:ext cx="3733800" cy="303276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805833369"/>
                    </a:ext>
                  </a:extLst>
                </a:gridCol>
              </a:tblGrid>
              <a:tr h="366183">
                <a:tc>
                  <a:txBody>
                    <a:bodyPr/>
                    <a:lstStyle/>
                    <a:p>
                      <a:pPr algn="ctr"/>
                      <a:r>
                        <a:rPr lang="en-US" sz="2500" dirty="0" smtClean="0"/>
                        <a:t>Hospital Name</a:t>
                      </a:r>
                      <a:endParaRPr lang="en-US" sz="2500" dirty="0"/>
                    </a:p>
                  </a:txBody>
                  <a:tcPr/>
                </a:tc>
                <a:extLst>
                  <a:ext uri="{0D108BD9-81ED-4DB2-BD59-A6C34878D82A}">
                    <a16:rowId xmlns:a16="http://schemas.microsoft.com/office/drawing/2014/main" val="2049381122"/>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smtClean="0">
                          <a:solidFill>
                            <a:prstClr val="black"/>
                          </a:solidFill>
                          <a:latin typeface="+mn-lt"/>
                        </a:rPr>
                        <a:t>OSF St. Francis Medical Center</a:t>
                      </a:r>
                    </a:p>
                  </a:txBody>
                  <a:tcPr/>
                </a:tc>
                <a:extLst>
                  <a:ext uri="{0D108BD9-81ED-4DB2-BD59-A6C34878D82A}">
                    <a16:rowId xmlns:a16="http://schemas.microsoft.com/office/drawing/2014/main" val="1700352704"/>
                  </a:ext>
                </a:extLst>
              </a:tr>
              <a:tr h="366183">
                <a:tc>
                  <a:txBody>
                    <a:bodyPr/>
                    <a:lstStyle/>
                    <a:p>
                      <a:r>
                        <a:rPr lang="en-US" sz="2500" dirty="0" smtClean="0">
                          <a:solidFill>
                            <a:prstClr val="black"/>
                          </a:solidFill>
                          <a:latin typeface="+mn-lt"/>
                        </a:rPr>
                        <a:t>Northwestern Memorial Hospital</a:t>
                      </a:r>
                      <a:endParaRPr lang="en-US" sz="2500" dirty="0"/>
                    </a:p>
                  </a:txBody>
                  <a:tcPr/>
                </a:tc>
                <a:extLst>
                  <a:ext uri="{0D108BD9-81ED-4DB2-BD59-A6C34878D82A}">
                    <a16:rowId xmlns:a16="http://schemas.microsoft.com/office/drawing/2014/main" val="183131812"/>
                  </a:ext>
                </a:extLst>
              </a:tr>
              <a:tr h="3661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500" dirty="0" smtClean="0">
                          <a:solidFill>
                            <a:prstClr val="black"/>
                          </a:solidFill>
                          <a:latin typeface="+mn-lt"/>
                        </a:rPr>
                        <a:t>Elmhurst Memorial Hospital</a:t>
                      </a:r>
                    </a:p>
                  </a:txBody>
                  <a:tcPr/>
                </a:tc>
                <a:extLst>
                  <a:ext uri="{0D108BD9-81ED-4DB2-BD59-A6C34878D82A}">
                    <a16:rowId xmlns:a16="http://schemas.microsoft.com/office/drawing/2014/main" val="2878588033"/>
                  </a:ext>
                </a:extLst>
              </a:tr>
            </a:tbl>
          </a:graphicData>
        </a:graphic>
      </p:graphicFrame>
      <p:pic>
        <p:nvPicPr>
          <p:cNvPr id="3" name="Picture 2" descr="File:Emojione 1F4E3.svg - Wikipedia"/>
          <p:cNvPicPr>
            <a:picLocks noChangeAspect="1"/>
          </p:cNvPicPr>
          <p:nvPr/>
        </p:nvPicPr>
        <p:blipFill>
          <a:blip r:embed="rId3" cstate="email">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tretch>
            <a:fillRect/>
          </a:stretch>
        </p:blipFill>
        <p:spPr>
          <a:xfrm rot="2608629">
            <a:off x="1129104" y="3501823"/>
            <a:ext cx="3396827" cy="3396827"/>
          </a:xfrm>
          <a:prstGeom prst="rect">
            <a:avLst/>
          </a:prstGeom>
        </p:spPr>
      </p:pic>
    </p:spTree>
    <p:extLst>
      <p:ext uri="{BB962C8B-B14F-4D97-AF65-F5344CB8AC3E}">
        <p14:creationId xmlns:p14="http://schemas.microsoft.com/office/powerpoint/2010/main" val="1556936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6324600" cy="1143000"/>
          </a:xfrm>
          <a:noFill/>
        </p:spPr>
        <p:txBody>
          <a:bodyPr/>
          <a:lstStyle/>
          <a:p>
            <a:pPr algn="l" eaLnBrk="1" hangingPunct="1"/>
            <a:r>
              <a:rPr lang="en-US" sz="4000" b="1" dirty="0">
                <a:solidFill>
                  <a:srgbClr val="F58466"/>
                </a:solidFill>
                <a:latin typeface="Goudy Old Style" pitchFamily="18" charset="0"/>
              </a:rPr>
              <a:t>Providing Optimal OUD Care every patient, every time</a:t>
            </a:r>
          </a:p>
        </p:txBody>
      </p:sp>
      <p:sp>
        <p:nvSpPr>
          <p:cNvPr id="5" name="Content Placeholder 4"/>
          <p:cNvSpPr>
            <a:spLocks noGrp="1"/>
          </p:cNvSpPr>
          <p:nvPr>
            <p:ph idx="1"/>
          </p:nvPr>
        </p:nvSpPr>
        <p:spPr>
          <a:xfrm>
            <a:off x="270437" y="1600200"/>
            <a:ext cx="4987364" cy="4876800"/>
          </a:xfrm>
        </p:spPr>
        <p:txBody>
          <a:bodyPr>
            <a:normAutofit fontScale="85000" lnSpcReduction="10000"/>
          </a:bodyPr>
          <a:lstStyle/>
          <a:p>
            <a:pPr marL="0" indent="0">
              <a:buNone/>
            </a:pPr>
            <a:r>
              <a:rPr lang="en-US" sz="2800" dirty="0"/>
              <a:t>With the opioid crisis in Illinois </a:t>
            </a:r>
            <a:r>
              <a:rPr lang="en-US" sz="2800" b="1" dirty="0"/>
              <a:t>continuing</a:t>
            </a:r>
            <a:r>
              <a:rPr lang="en-US" sz="2800" dirty="0"/>
              <a:t> &amp; </a:t>
            </a:r>
            <a:r>
              <a:rPr lang="en-US" sz="2800" b="1" dirty="0"/>
              <a:t>worsening</a:t>
            </a:r>
            <a:r>
              <a:rPr lang="en-US" sz="2800" dirty="0"/>
              <a:t>, it is essential for </a:t>
            </a:r>
            <a:r>
              <a:rPr lang="en-US" sz="2800" b="1" dirty="0"/>
              <a:t>every hospital </a:t>
            </a:r>
            <a:r>
              <a:rPr lang="en-US" sz="2800" dirty="0"/>
              <a:t>to identify pregnant patients with OUD and </a:t>
            </a:r>
            <a:r>
              <a:rPr lang="en-US" sz="2800" b="1" dirty="0"/>
              <a:t>provide optimal OUD care for every patient, every time</a:t>
            </a:r>
            <a:r>
              <a:rPr lang="en-US" sz="2800" dirty="0"/>
              <a:t>, to save lives</a:t>
            </a:r>
          </a:p>
          <a:p>
            <a:pPr marL="0" indent="0">
              <a:buNone/>
            </a:pPr>
            <a:endParaRPr lang="en-US" sz="1600" dirty="0"/>
          </a:p>
          <a:p>
            <a:pPr marL="0" indent="0">
              <a:buNone/>
            </a:pPr>
            <a:r>
              <a:rPr lang="en-US" sz="2800" dirty="0"/>
              <a:t>Optimal OUD care can only be achieved by implementing standardized and sustainable systems of care, ensuring the OB clinical team understands their role to reduce risk of maternal death and treats all patients with empathy and respect </a:t>
            </a:r>
          </a:p>
          <a:p>
            <a:pPr marL="0" indent="0">
              <a:buNone/>
            </a:pPr>
            <a:endParaRPr lang="en-US" sz="2800" dirty="0"/>
          </a:p>
          <a:p>
            <a:pPr marL="0" indent="0">
              <a:buNone/>
            </a:pP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1600200"/>
            <a:ext cx="2558984" cy="3797808"/>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3200" y="2743200"/>
            <a:ext cx="2332994" cy="3461004"/>
          </a:xfrm>
          <a:prstGeom prst="rect">
            <a:avLst/>
          </a:prstGeom>
        </p:spPr>
      </p:pic>
    </p:spTree>
    <p:extLst>
      <p:ext uri="{BB962C8B-B14F-4D97-AF65-F5344CB8AC3E}">
        <p14:creationId xmlns:p14="http://schemas.microsoft.com/office/powerpoint/2010/main" val="2798541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002" y="224536"/>
            <a:ext cx="7777996" cy="1650668"/>
          </a:xfrm>
        </p:spPr>
        <p:txBody>
          <a:bodyPr/>
          <a:lstStyle/>
          <a:p>
            <a:r>
              <a:rPr lang="en-US" dirty="0" smtClean="0">
                <a:solidFill>
                  <a:srgbClr val="002060"/>
                </a:solidFill>
              </a:rPr>
              <a:t>OSF Saint Francis Medical Center</a:t>
            </a:r>
            <a:br>
              <a:rPr lang="en-US" dirty="0" smtClean="0">
                <a:solidFill>
                  <a:srgbClr val="002060"/>
                </a:solidFill>
              </a:rPr>
            </a:br>
            <a:r>
              <a:rPr lang="en-US" sz="1400" b="0" dirty="0" smtClean="0">
                <a:solidFill>
                  <a:srgbClr val="002060"/>
                </a:solidFill>
              </a:rPr>
              <a:t>Peoria, Illinois</a:t>
            </a:r>
            <a:endParaRPr lang="en-US" b="0" dirty="0">
              <a:solidFill>
                <a:srgbClr val="002060"/>
              </a:solidFill>
            </a:endParaRPr>
          </a:p>
        </p:txBody>
      </p:sp>
      <p:sp>
        <p:nvSpPr>
          <p:cNvPr id="3" name="Subtitle 2"/>
          <p:cNvSpPr>
            <a:spLocks noGrp="1"/>
          </p:cNvSpPr>
          <p:nvPr>
            <p:ph type="subTitle" idx="1"/>
          </p:nvPr>
        </p:nvSpPr>
        <p:spPr>
          <a:xfrm>
            <a:off x="683002" y="1875204"/>
            <a:ext cx="7503882" cy="1517134"/>
          </a:xfrm>
        </p:spPr>
        <p:txBody>
          <a:bodyPr/>
          <a:lstStyle/>
          <a:p>
            <a:r>
              <a:rPr lang="en-US" dirty="0" smtClean="0">
                <a:solidFill>
                  <a:srgbClr val="0070C0"/>
                </a:solidFill>
              </a:rPr>
              <a:t>MNO-OB Sustainment Plan</a:t>
            </a:r>
          </a:p>
          <a:p>
            <a:endParaRPr lang="en-US" sz="2000" dirty="0" smtClean="0">
              <a:solidFill>
                <a:srgbClr val="0070C0"/>
              </a:solidFill>
            </a:endParaRPr>
          </a:p>
          <a:p>
            <a:r>
              <a:rPr lang="en-US" sz="2000" dirty="0" smtClean="0">
                <a:solidFill>
                  <a:srgbClr val="0070C0"/>
                </a:solidFill>
              </a:rPr>
              <a:t>Deb Wenell, RNC, BSN &amp; Rita Haedicke, RNC, MSN</a:t>
            </a:r>
            <a:endParaRPr lang="en-US" sz="2000" dirty="0">
              <a:solidFill>
                <a:srgbClr val="0070C0"/>
              </a:solidFill>
            </a:endParaRPr>
          </a:p>
        </p:txBody>
      </p:sp>
      <p:pic>
        <p:nvPicPr>
          <p:cNvPr id="4" name="Picture 3" descr="The Economy Is Like a Circus | Our Finite Worl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8684" y="3276747"/>
            <a:ext cx="3532518" cy="3532518"/>
          </a:xfrm>
          <a:prstGeom prst="rect">
            <a:avLst/>
          </a:prstGeom>
        </p:spPr>
      </p:pic>
    </p:spTree>
    <p:extLst>
      <p:ext uri="{BB962C8B-B14F-4D97-AF65-F5344CB8AC3E}">
        <p14:creationId xmlns:p14="http://schemas.microsoft.com/office/powerpoint/2010/main" val="3008856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6046" y="1280435"/>
            <a:ext cx="8626414" cy="5128991"/>
          </a:xfrm>
        </p:spPr>
        <p:txBody>
          <a:bodyPr/>
          <a:lstStyle/>
          <a:p>
            <a:pPr lvl="0"/>
            <a:r>
              <a:rPr lang="en-US" dirty="0" smtClean="0">
                <a:solidFill>
                  <a:srgbClr val="0070C0"/>
                </a:solidFill>
              </a:rPr>
              <a:t>Tracking </a:t>
            </a:r>
            <a:r>
              <a:rPr lang="en-US" dirty="0">
                <a:solidFill>
                  <a:srgbClr val="0070C0"/>
                </a:solidFill>
              </a:rPr>
              <a:t>of Key Process Measures</a:t>
            </a:r>
            <a:endParaRPr lang="en-US" sz="2000" dirty="0">
              <a:solidFill>
                <a:srgbClr val="0070C0"/>
              </a:solidFill>
            </a:endParaRPr>
          </a:p>
          <a:p>
            <a:pPr lvl="0"/>
            <a:r>
              <a:rPr lang="en-US" dirty="0">
                <a:solidFill>
                  <a:srgbClr val="0070C0"/>
                </a:solidFill>
              </a:rPr>
              <a:t>Ongoing Education</a:t>
            </a:r>
            <a:endParaRPr lang="en-US" sz="2000" dirty="0">
              <a:solidFill>
                <a:srgbClr val="0070C0"/>
              </a:solidFill>
            </a:endParaRPr>
          </a:p>
          <a:p>
            <a:pPr lvl="0"/>
            <a:r>
              <a:rPr lang="en-US" dirty="0">
                <a:solidFill>
                  <a:srgbClr val="0070C0"/>
                </a:solidFill>
              </a:rPr>
              <a:t>New Hire Education</a:t>
            </a:r>
            <a:endParaRPr lang="en-US" sz="2000" dirty="0">
              <a:solidFill>
                <a:srgbClr val="0070C0"/>
              </a:solidFill>
            </a:endParaRPr>
          </a:p>
          <a:p>
            <a:pPr lvl="0"/>
            <a:r>
              <a:rPr lang="en-US" dirty="0">
                <a:solidFill>
                  <a:srgbClr val="0070C0"/>
                </a:solidFill>
              </a:rPr>
              <a:t>Sustained System Level Changes</a:t>
            </a:r>
            <a:endParaRPr lang="en-US" sz="2000" dirty="0">
              <a:solidFill>
                <a:srgbClr val="0070C0"/>
              </a:solidFill>
            </a:endParaRPr>
          </a:p>
          <a:p>
            <a:pPr lvl="1"/>
            <a:r>
              <a:rPr lang="en-US" dirty="0">
                <a:solidFill>
                  <a:srgbClr val="0070C0"/>
                </a:solidFill>
              </a:rPr>
              <a:t>L&amp;D Admission Huddle</a:t>
            </a:r>
            <a:endParaRPr lang="en-US" sz="2000" dirty="0">
              <a:solidFill>
                <a:srgbClr val="0070C0"/>
              </a:solidFill>
            </a:endParaRPr>
          </a:p>
          <a:p>
            <a:pPr lvl="1"/>
            <a:r>
              <a:rPr lang="en-US" dirty="0">
                <a:solidFill>
                  <a:srgbClr val="0070C0"/>
                </a:solidFill>
              </a:rPr>
              <a:t>Prenatal Care Conference</a:t>
            </a:r>
            <a:endParaRPr lang="en-US" sz="2000" dirty="0">
              <a:solidFill>
                <a:srgbClr val="0070C0"/>
              </a:solidFill>
            </a:endParaRPr>
          </a:p>
          <a:p>
            <a:pPr lvl="1"/>
            <a:r>
              <a:rPr lang="en-US" dirty="0">
                <a:solidFill>
                  <a:srgbClr val="0070C0"/>
                </a:solidFill>
              </a:rPr>
              <a:t>MNO OB Folders</a:t>
            </a:r>
            <a:endParaRPr lang="en-US" sz="2000" dirty="0">
              <a:solidFill>
                <a:srgbClr val="0070C0"/>
              </a:solidFill>
            </a:endParaRPr>
          </a:p>
          <a:p>
            <a:pPr lvl="1"/>
            <a:r>
              <a:rPr lang="en-US" dirty="0">
                <a:solidFill>
                  <a:srgbClr val="0070C0"/>
                </a:solidFill>
              </a:rPr>
              <a:t>Missed Opportunity Form Reviews with clinical team feedback</a:t>
            </a:r>
            <a:endParaRPr lang="en-US" sz="2000" dirty="0">
              <a:solidFill>
                <a:srgbClr val="0070C0"/>
              </a:solidFill>
            </a:endParaRPr>
          </a:p>
          <a:p>
            <a:pPr lvl="0"/>
            <a:r>
              <a:rPr lang="en-US" dirty="0">
                <a:solidFill>
                  <a:srgbClr val="0070C0"/>
                </a:solidFill>
              </a:rPr>
              <a:t>Updated Community Resources</a:t>
            </a:r>
            <a:endParaRPr lang="en-US" sz="2000" dirty="0">
              <a:solidFill>
                <a:srgbClr val="0070C0"/>
              </a:solidFill>
            </a:endParaRPr>
          </a:p>
          <a:p>
            <a:r>
              <a:rPr lang="en-US" dirty="0" smtClean="0">
                <a:solidFill>
                  <a:srgbClr val="0070C0"/>
                </a:solidFill>
              </a:rPr>
              <a:t>MNO-OB/NEO Workgroup Meeting Quarterly</a:t>
            </a:r>
            <a:endParaRPr lang="en-US" dirty="0">
              <a:solidFill>
                <a:srgbClr val="0070C0"/>
              </a:solidFill>
            </a:endParaRPr>
          </a:p>
        </p:txBody>
      </p:sp>
      <p:sp>
        <p:nvSpPr>
          <p:cNvPr id="3" name="Title 2"/>
          <p:cNvSpPr>
            <a:spLocks noGrp="1"/>
          </p:cNvSpPr>
          <p:nvPr>
            <p:ph type="title"/>
          </p:nvPr>
        </p:nvSpPr>
        <p:spPr/>
        <p:txBody>
          <a:bodyPr/>
          <a:lstStyle/>
          <a:p>
            <a:r>
              <a:rPr lang="en-US" dirty="0" smtClean="0">
                <a:solidFill>
                  <a:srgbClr val="002060"/>
                </a:solidFill>
              </a:rPr>
              <a:t>SUSTAINMENT PLAN	</a:t>
            </a:r>
            <a:endParaRPr lang="en-US" dirty="0">
              <a:solidFill>
                <a:srgbClr val="002060"/>
              </a:solidFill>
            </a:endParaRPr>
          </a:p>
        </p:txBody>
      </p:sp>
    </p:spTree>
    <p:extLst>
      <p:ext uri="{BB962C8B-B14F-4D97-AF65-F5344CB8AC3E}">
        <p14:creationId xmlns:p14="http://schemas.microsoft.com/office/powerpoint/2010/main" val="2665635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rgbClr val="0070C0"/>
                </a:solidFill>
              </a:rPr>
              <a:t>Completion of Education &amp; provision of resource materials to </a:t>
            </a:r>
            <a:r>
              <a:rPr lang="en-US" dirty="0" smtClean="0">
                <a:solidFill>
                  <a:srgbClr val="0070C0"/>
                </a:solidFill>
              </a:rPr>
              <a:t>Affiliated </a:t>
            </a:r>
            <a:r>
              <a:rPr lang="en-US" dirty="0">
                <a:solidFill>
                  <a:srgbClr val="0070C0"/>
                </a:solidFill>
              </a:rPr>
              <a:t>Prenatal </a:t>
            </a:r>
            <a:r>
              <a:rPr lang="en-US" dirty="0" smtClean="0">
                <a:solidFill>
                  <a:srgbClr val="0070C0"/>
                </a:solidFill>
              </a:rPr>
              <a:t>Sites</a:t>
            </a:r>
          </a:p>
          <a:p>
            <a:endParaRPr lang="en-US" dirty="0" smtClean="0">
              <a:solidFill>
                <a:srgbClr val="0070C0"/>
              </a:solidFill>
            </a:endParaRPr>
          </a:p>
          <a:p>
            <a:r>
              <a:rPr lang="en-US" dirty="0" smtClean="0">
                <a:solidFill>
                  <a:srgbClr val="0070C0"/>
                </a:solidFill>
              </a:rPr>
              <a:t>Continued education and feedback to ensure consistent completion and documentation on OUD Checklist</a:t>
            </a:r>
          </a:p>
          <a:p>
            <a:endParaRPr lang="en-US" dirty="0" smtClean="0">
              <a:solidFill>
                <a:srgbClr val="0070C0"/>
              </a:solidFill>
            </a:endParaRPr>
          </a:p>
          <a:p>
            <a:r>
              <a:rPr lang="en-US" dirty="0" smtClean="0">
                <a:solidFill>
                  <a:srgbClr val="0070C0"/>
                </a:solidFill>
              </a:rPr>
              <a:t>OUD Order Set completion/implementation</a:t>
            </a:r>
          </a:p>
          <a:p>
            <a:endParaRPr lang="en-US" dirty="0">
              <a:solidFill>
                <a:srgbClr val="0070C0"/>
              </a:solidFill>
            </a:endParaRPr>
          </a:p>
          <a:p>
            <a:r>
              <a:rPr lang="en-US" dirty="0" err="1" smtClean="0">
                <a:solidFill>
                  <a:srgbClr val="0070C0"/>
                </a:solidFill>
              </a:rPr>
              <a:t>Narcan</a:t>
            </a:r>
            <a:r>
              <a:rPr lang="en-US" dirty="0" smtClean="0">
                <a:solidFill>
                  <a:srgbClr val="0070C0"/>
                </a:solidFill>
              </a:rPr>
              <a:t> Counseling/Prescription</a:t>
            </a:r>
          </a:p>
          <a:p>
            <a:endParaRPr lang="en-US" dirty="0">
              <a:solidFill>
                <a:srgbClr val="0070C0"/>
              </a:solidFill>
            </a:endParaRPr>
          </a:p>
          <a:p>
            <a:r>
              <a:rPr lang="en-US" dirty="0" smtClean="0">
                <a:solidFill>
                  <a:srgbClr val="0070C0"/>
                </a:solidFill>
              </a:rPr>
              <a:t>ILPMP Lookup Guidelines</a:t>
            </a:r>
            <a:endParaRPr lang="en-US" dirty="0">
              <a:solidFill>
                <a:srgbClr val="0070C0"/>
              </a:solidFill>
            </a:endParaRPr>
          </a:p>
        </p:txBody>
      </p:sp>
      <p:sp>
        <p:nvSpPr>
          <p:cNvPr id="3" name="Title 2"/>
          <p:cNvSpPr>
            <a:spLocks noGrp="1"/>
          </p:cNvSpPr>
          <p:nvPr>
            <p:ph type="title"/>
          </p:nvPr>
        </p:nvSpPr>
        <p:spPr/>
        <p:txBody>
          <a:bodyPr/>
          <a:lstStyle/>
          <a:p>
            <a:r>
              <a:rPr lang="en-US" dirty="0" smtClean="0">
                <a:solidFill>
                  <a:srgbClr val="002060"/>
                </a:solidFill>
              </a:rPr>
              <a:t>CROSSING THE FINISH LINE	</a:t>
            </a:r>
            <a:endParaRPr lang="en-US" dirty="0">
              <a:solidFill>
                <a:srgbClr val="002060"/>
              </a:solidFill>
            </a:endParaRPr>
          </a:p>
        </p:txBody>
      </p:sp>
      <p:pic>
        <p:nvPicPr>
          <p:cNvPr id="1026" name="Picture 2" descr="Your &quot;Looks Like We Made It&quot; Finale at Clemson Open Thread - StateFans  Nation StateFans Na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24091" y="3513595"/>
            <a:ext cx="4019909" cy="334440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336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le:Buzz Lightyear.png - Wikiped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30937" y="622870"/>
            <a:ext cx="152462" cy="203283"/>
          </a:xfrm>
          <a:prstGeom prst="rect">
            <a:avLst/>
          </a:prstGeom>
        </p:spPr>
      </p:pic>
      <p:pic>
        <p:nvPicPr>
          <p:cNvPr id="5" name="Picture 4" descr="Toy Story That Time Forgot - Wikiquo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5246" y="215661"/>
            <a:ext cx="1269077" cy="1854968"/>
          </a:xfrm>
          <a:prstGeom prst="rect">
            <a:avLst/>
          </a:prstGeom>
        </p:spPr>
      </p:pic>
      <p:pic>
        <p:nvPicPr>
          <p:cNvPr id="6" name="Picture 5" descr="Buzz Lightyear - Wikipedia"/>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29796" y="1967111"/>
            <a:ext cx="3347049" cy="4457657"/>
          </a:xfrm>
          <a:prstGeom prst="rect">
            <a:avLst/>
          </a:prstGeom>
        </p:spPr>
      </p:pic>
    </p:spTree>
    <p:extLst>
      <p:ext uri="{BB962C8B-B14F-4D97-AF65-F5344CB8AC3E}">
        <p14:creationId xmlns:p14="http://schemas.microsoft.com/office/powerpoint/2010/main" val="2386416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64422" y="2057400"/>
            <a:ext cx="6722378" cy="1249560"/>
          </a:xfrm>
        </p:spPr>
        <p:txBody>
          <a:bodyPr/>
          <a:lstStyle/>
          <a:p>
            <a:r>
              <a:rPr lang="en-US" dirty="0"/>
              <a:t>Northwestern Memorial Hospital MNO-OB Sustainability Plan</a:t>
            </a:r>
          </a:p>
        </p:txBody>
      </p:sp>
      <p:sp>
        <p:nvSpPr>
          <p:cNvPr id="3" name="Subtitle 2"/>
          <p:cNvSpPr>
            <a:spLocks noGrp="1"/>
          </p:cNvSpPr>
          <p:nvPr>
            <p:ph type="subTitle" idx="1"/>
          </p:nvPr>
        </p:nvSpPr>
        <p:spPr>
          <a:xfrm>
            <a:off x="1964422" y="3505203"/>
            <a:ext cx="7179578" cy="1098696"/>
          </a:xfrm>
        </p:spPr>
        <p:txBody>
          <a:bodyPr/>
          <a:lstStyle/>
          <a:p>
            <a:r>
              <a:rPr lang="en-US" dirty="0"/>
              <a:t>ILPQC MNO-OB Sustainability Webinar</a:t>
            </a:r>
          </a:p>
          <a:p>
            <a:r>
              <a:rPr lang="en-US" dirty="0"/>
              <a:t>January 11, 2021</a:t>
            </a:r>
          </a:p>
          <a:p>
            <a:endParaRPr lang="en-US" dirty="0"/>
          </a:p>
          <a:p>
            <a:endParaRPr lang="en-US" dirty="0"/>
          </a:p>
          <a:p>
            <a:endParaRPr lang="en-US" sz="1800" dirty="0"/>
          </a:p>
          <a:p>
            <a:r>
              <a:rPr lang="en-US" sz="1800" dirty="0"/>
              <a:t>Shannon Dunne</a:t>
            </a:r>
          </a:p>
          <a:p>
            <a:r>
              <a:rPr lang="en-US" sz="1800" dirty="0"/>
              <a:t>Deborah Miller</a:t>
            </a:r>
          </a:p>
          <a:p>
            <a:r>
              <a:rPr lang="en-US" sz="1800" dirty="0"/>
              <a:t>Kristy Stec</a:t>
            </a:r>
          </a:p>
          <a:p>
            <a:endParaRPr lang="en-US" dirty="0"/>
          </a:p>
        </p:txBody>
      </p:sp>
      <p:sp>
        <p:nvSpPr>
          <p:cNvPr id="4" name="TextBox 3">
            <a:extLst>
              <a:ext uri="{FF2B5EF4-FFF2-40B4-BE49-F238E27FC236}">
                <a16:creationId xmlns:a16="http://schemas.microsoft.com/office/drawing/2014/main" id="{BC5CA32A-DAD3-4DF0-95A9-D656DB1B9C3A}"/>
              </a:ext>
            </a:extLst>
          </p:cNvPr>
          <p:cNvSpPr txBox="1"/>
          <p:nvPr/>
        </p:nvSpPr>
        <p:spPr>
          <a:xfrm>
            <a:off x="606058" y="6432700"/>
            <a:ext cx="7336465" cy="297711"/>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600"/>
              </a:spcBef>
              <a:spcAft>
                <a:spcPts val="0"/>
              </a:spcAft>
              <a:buClrTx/>
              <a:buSzTx/>
              <a:buFontTx/>
              <a:buNone/>
              <a:tabLst/>
              <a:defRPr/>
            </a:pPr>
            <a:endParaRPr kumimoji="0" lang="en-US" sz="1850" b="0" i="0" u="none" strike="noStrike" kern="1200" cap="none" spc="-50" normalizeH="0" baseline="0" noProof="0" dirty="0">
              <a:ln>
                <a:noFill/>
              </a:ln>
              <a:solidFill>
                <a:srgbClr val="54585A"/>
              </a:solidFill>
              <a:effectLst/>
              <a:uLnTx/>
              <a:uFillTx/>
              <a:latin typeface="Calibri"/>
              <a:ea typeface="+mn-ea"/>
              <a:cs typeface="+mn-cs"/>
            </a:endParaRPr>
          </a:p>
        </p:txBody>
      </p:sp>
    </p:spTree>
    <p:extLst>
      <p:ext uri="{BB962C8B-B14F-4D97-AF65-F5344CB8AC3E}">
        <p14:creationId xmlns:p14="http://schemas.microsoft.com/office/powerpoint/2010/main" val="3424977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40F46-603D-4049-B0BA-D0F37C61E6A5}"/>
              </a:ext>
            </a:extLst>
          </p:cNvPr>
          <p:cNvSpPr>
            <a:spLocks noGrp="1"/>
          </p:cNvSpPr>
          <p:nvPr>
            <p:ph type="title"/>
          </p:nvPr>
        </p:nvSpPr>
        <p:spPr/>
        <p:txBody>
          <a:bodyPr/>
          <a:lstStyle/>
          <a:p>
            <a:r>
              <a:rPr lang="en-US" dirty="0"/>
              <a:t>ILPQC MNO-OB Initiative: Sustainability Plan</a:t>
            </a:r>
          </a:p>
        </p:txBody>
      </p:sp>
      <p:sp>
        <p:nvSpPr>
          <p:cNvPr id="5" name="Content Placeholder 4">
            <a:extLst>
              <a:ext uri="{FF2B5EF4-FFF2-40B4-BE49-F238E27FC236}">
                <a16:creationId xmlns:a16="http://schemas.microsoft.com/office/drawing/2014/main" id="{E7FDFDE0-0FEA-4539-B057-DEF62DF7F32E}"/>
              </a:ext>
            </a:extLst>
          </p:cNvPr>
          <p:cNvSpPr>
            <a:spLocks noGrp="1"/>
          </p:cNvSpPr>
          <p:nvPr>
            <p:ph idx="1"/>
          </p:nvPr>
        </p:nvSpPr>
        <p:spPr>
          <a:xfrm>
            <a:off x="801197" y="1621971"/>
            <a:ext cx="7609156" cy="4093029"/>
          </a:xfrm>
        </p:spPr>
        <p:txBody>
          <a:bodyPr/>
          <a:lstStyle/>
          <a:p>
            <a:pPr marL="457200" indent="-457200">
              <a:buAutoNum type="arabicPeriod"/>
            </a:pPr>
            <a:r>
              <a:rPr lang="en-US" dirty="0"/>
              <a:t>SUD/OUD prenatal and L&amp;D screening documentation</a:t>
            </a:r>
          </a:p>
          <a:p>
            <a:pPr marL="457200" indent="-457200">
              <a:buAutoNum type="arabicPeriod"/>
            </a:pPr>
            <a:r>
              <a:rPr lang="en-US" dirty="0"/>
              <a:t>Medication Assisted Treatment prenatally or by delivery discharge</a:t>
            </a:r>
          </a:p>
          <a:p>
            <a:pPr marL="457200" indent="-457200">
              <a:buAutoNum type="arabicPeriod"/>
            </a:pPr>
            <a:r>
              <a:rPr lang="en-US" dirty="0"/>
              <a:t>Linkage to behavioral health counseling/recovery treatment services prenatally or by delivery discharge</a:t>
            </a:r>
          </a:p>
          <a:p>
            <a:pPr marL="457200" indent="-457200">
              <a:buAutoNum type="arabicPeriod"/>
            </a:pPr>
            <a:r>
              <a:rPr lang="en-US" dirty="0"/>
              <a:t>Narcan counseling and prescription offered prenatally or by delivery discharge</a:t>
            </a:r>
          </a:p>
          <a:p>
            <a:pPr marL="457200" indent="-457200">
              <a:buAutoNum type="arabicPeriod"/>
            </a:pPr>
            <a:r>
              <a:rPr lang="en-US" dirty="0"/>
              <a:t>Hepatitis C Screening prenatally or by delivery discharge</a:t>
            </a:r>
          </a:p>
          <a:p>
            <a:pPr marL="457200" indent="-457200">
              <a:buAutoNum type="arabicPeriod"/>
            </a:pPr>
            <a:endParaRPr lang="en-US" dirty="0"/>
          </a:p>
          <a:p>
            <a:r>
              <a:rPr lang="en-US" dirty="0"/>
              <a:t>Cases will be identified through delivery/EDW/Midas reports.</a:t>
            </a:r>
          </a:p>
          <a:p>
            <a:r>
              <a:rPr lang="en-US" dirty="0"/>
              <a:t>Manual chart review with data entry into REDCap</a:t>
            </a:r>
          </a:p>
          <a:p>
            <a:r>
              <a:rPr lang="en-US" dirty="0"/>
              <a:t>MNO-OB Team will meet monthly to review data reports.</a:t>
            </a:r>
          </a:p>
        </p:txBody>
      </p:sp>
      <p:sp>
        <p:nvSpPr>
          <p:cNvPr id="6" name="Text Placeholder 5">
            <a:extLst>
              <a:ext uri="{FF2B5EF4-FFF2-40B4-BE49-F238E27FC236}">
                <a16:creationId xmlns:a16="http://schemas.microsoft.com/office/drawing/2014/main" id="{78BE7261-107D-4634-81BF-2F5084BF408E}"/>
              </a:ext>
            </a:extLst>
          </p:cNvPr>
          <p:cNvSpPr>
            <a:spLocks noGrp="1"/>
          </p:cNvSpPr>
          <p:nvPr>
            <p:ph type="body" sz="quarter" idx="13"/>
          </p:nvPr>
        </p:nvSpPr>
        <p:spPr/>
        <p:txBody>
          <a:bodyPr/>
          <a:lstStyle/>
          <a:p>
            <a:r>
              <a:rPr lang="en-US" b="1" dirty="0"/>
              <a:t>Sustained Improvement Tracking of Key Process Measures</a:t>
            </a:r>
          </a:p>
        </p:txBody>
      </p:sp>
    </p:spTree>
    <p:extLst>
      <p:ext uri="{BB962C8B-B14F-4D97-AF65-F5344CB8AC3E}">
        <p14:creationId xmlns:p14="http://schemas.microsoft.com/office/powerpoint/2010/main" val="781809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C35-8911-4FC5-BC83-DD45FB941100}"/>
              </a:ext>
            </a:extLst>
          </p:cNvPr>
          <p:cNvSpPr>
            <a:spLocks noGrp="1"/>
          </p:cNvSpPr>
          <p:nvPr>
            <p:ph type="title"/>
          </p:nvPr>
        </p:nvSpPr>
        <p:spPr/>
        <p:txBody>
          <a:bodyPr/>
          <a:lstStyle/>
          <a:p>
            <a:r>
              <a:rPr lang="en-US" dirty="0"/>
              <a:t>MNO OB Substance Use/OUD Documented Prenatally</a:t>
            </a:r>
          </a:p>
        </p:txBody>
      </p:sp>
      <p:graphicFrame>
        <p:nvGraphicFramePr>
          <p:cNvPr id="8" name="Content Placeholder 7">
            <a:extLst>
              <a:ext uri="{FF2B5EF4-FFF2-40B4-BE49-F238E27FC236}">
                <a16:creationId xmlns:a16="http://schemas.microsoft.com/office/drawing/2014/main" id="{AE6D31D1-07E7-42AA-8114-CF01CE7477DD}"/>
              </a:ext>
            </a:extLst>
          </p:cNvPr>
          <p:cNvGraphicFramePr>
            <a:graphicFrameLocks noGrp="1"/>
          </p:cNvGraphicFramePr>
          <p:nvPr>
            <p:ph idx="1"/>
            <p:extLst/>
          </p:nvPr>
        </p:nvGraphicFramePr>
        <p:xfrm>
          <a:off x="801688" y="1622425"/>
          <a:ext cx="7048500" cy="40925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9C00FE5-B0FF-426A-AA32-834DB9940B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400" b="0" i="0" u="none" strike="noStrike" kern="1200" cap="none" spc="0" normalizeH="0" baseline="0" noProof="0" smtClean="0">
                <a:ln>
                  <a:noFill/>
                </a:ln>
                <a:solidFill>
                  <a:srgbClr val="B1ACC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400" b="0" i="0" u="none" strike="noStrike" kern="1200" cap="none" spc="0" normalizeH="0" baseline="0" noProof="0" dirty="0">
              <a:ln>
                <a:noFill/>
              </a:ln>
              <a:solidFill>
                <a:srgbClr val="B1ACCE"/>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53FC60B3-0956-4652-BDBC-FEF7B740DDE1}"/>
              </a:ext>
            </a:extLst>
          </p:cNvPr>
          <p:cNvSpPr>
            <a:spLocks noGrp="1"/>
          </p:cNvSpPr>
          <p:nvPr>
            <p:ph type="body" sz="quarter" idx="13"/>
          </p:nvPr>
        </p:nvSpPr>
        <p:spPr/>
        <p:txBody>
          <a:bodyPr/>
          <a:lstStyle/>
          <a:p>
            <a:r>
              <a:rPr lang="en-US" b="1" dirty="0"/>
              <a:t>ILPQC Target 50%</a:t>
            </a:r>
          </a:p>
        </p:txBody>
      </p:sp>
    </p:spTree>
    <p:extLst>
      <p:ext uri="{BB962C8B-B14F-4D97-AF65-F5344CB8AC3E}">
        <p14:creationId xmlns:p14="http://schemas.microsoft.com/office/powerpoint/2010/main" val="354104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C35-8911-4FC5-BC83-DD45FB941100}"/>
              </a:ext>
            </a:extLst>
          </p:cNvPr>
          <p:cNvSpPr>
            <a:spLocks noGrp="1"/>
          </p:cNvSpPr>
          <p:nvPr>
            <p:ph type="title"/>
          </p:nvPr>
        </p:nvSpPr>
        <p:spPr/>
        <p:txBody>
          <a:bodyPr/>
          <a:lstStyle/>
          <a:p>
            <a:r>
              <a:rPr lang="en-US" dirty="0"/>
              <a:t>MNO OB Substance Use/OUD Documented on L&amp;D</a:t>
            </a:r>
          </a:p>
        </p:txBody>
      </p:sp>
      <p:graphicFrame>
        <p:nvGraphicFramePr>
          <p:cNvPr id="8" name="Content Placeholder 7">
            <a:extLst>
              <a:ext uri="{FF2B5EF4-FFF2-40B4-BE49-F238E27FC236}">
                <a16:creationId xmlns:a16="http://schemas.microsoft.com/office/drawing/2014/main" id="{AE6D31D1-07E7-42AA-8114-CF01CE7477DD}"/>
              </a:ext>
            </a:extLst>
          </p:cNvPr>
          <p:cNvGraphicFramePr>
            <a:graphicFrameLocks noGrp="1"/>
          </p:cNvGraphicFramePr>
          <p:nvPr>
            <p:ph idx="1"/>
            <p:extLst/>
          </p:nvPr>
        </p:nvGraphicFramePr>
        <p:xfrm>
          <a:off x="801688" y="1622425"/>
          <a:ext cx="7048500" cy="4092575"/>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39C00FE5-B0FF-426A-AA32-834DB9940B0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400" b="0" i="0" u="none" strike="noStrike" kern="1200" cap="none" spc="0" normalizeH="0" baseline="0" noProof="0" smtClean="0">
                <a:ln>
                  <a:noFill/>
                </a:ln>
                <a:solidFill>
                  <a:srgbClr val="B1ACC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400" b="0" i="0" u="none" strike="noStrike" kern="1200" cap="none" spc="0" normalizeH="0" baseline="0" noProof="0" dirty="0">
              <a:ln>
                <a:noFill/>
              </a:ln>
              <a:solidFill>
                <a:srgbClr val="B1ACCE"/>
              </a:solidFill>
              <a:effectLst/>
              <a:uLnTx/>
              <a:uFillTx/>
              <a:latin typeface="Calibri"/>
              <a:ea typeface="+mn-ea"/>
              <a:cs typeface="+mn-cs"/>
            </a:endParaRPr>
          </a:p>
        </p:txBody>
      </p:sp>
    </p:spTree>
    <p:extLst>
      <p:ext uri="{BB962C8B-B14F-4D97-AF65-F5344CB8AC3E}">
        <p14:creationId xmlns:p14="http://schemas.microsoft.com/office/powerpoint/2010/main" val="8557713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99D47-A22D-42A5-986C-149918231AFA}"/>
              </a:ext>
            </a:extLst>
          </p:cNvPr>
          <p:cNvSpPr>
            <a:spLocks noGrp="1"/>
          </p:cNvSpPr>
          <p:nvPr>
            <p:ph type="title"/>
          </p:nvPr>
        </p:nvSpPr>
        <p:spPr/>
        <p:txBody>
          <a:bodyPr/>
          <a:lstStyle/>
          <a:p>
            <a:r>
              <a:rPr lang="en-US" dirty="0"/>
              <a:t>ILPQC MNO-OB Sustainability Metrics</a:t>
            </a:r>
          </a:p>
        </p:txBody>
      </p:sp>
      <p:graphicFrame>
        <p:nvGraphicFramePr>
          <p:cNvPr id="8" name="Content Placeholder 7">
            <a:extLst>
              <a:ext uri="{FF2B5EF4-FFF2-40B4-BE49-F238E27FC236}">
                <a16:creationId xmlns:a16="http://schemas.microsoft.com/office/drawing/2014/main" id="{D4EF3706-7716-40F4-8E8A-BF5C19B428E1}"/>
              </a:ext>
            </a:extLst>
          </p:cNvPr>
          <p:cNvGraphicFramePr>
            <a:graphicFrameLocks noGrp="1"/>
          </p:cNvGraphicFramePr>
          <p:nvPr>
            <p:ph idx="1"/>
            <p:extLst/>
          </p:nvPr>
        </p:nvGraphicFramePr>
        <p:xfrm>
          <a:off x="801687" y="1622425"/>
          <a:ext cx="7746890" cy="4861702"/>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D9D5B873-DE27-41CD-9A6C-4D65094F76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400" b="0" i="0" u="none" strike="noStrike" kern="1200" cap="none" spc="0" normalizeH="0" baseline="0" noProof="0" smtClean="0">
                <a:ln>
                  <a:noFill/>
                </a:ln>
                <a:solidFill>
                  <a:srgbClr val="B0A2C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400" b="0" i="0" u="none" strike="noStrike" kern="1200" cap="none" spc="0" normalizeH="0" baseline="0" noProof="0" dirty="0">
              <a:ln>
                <a:noFill/>
              </a:ln>
              <a:solidFill>
                <a:srgbClr val="B0A2C5"/>
              </a:solidFill>
              <a:effectLst/>
              <a:uLnTx/>
              <a:uFillTx/>
              <a:latin typeface="Calibri"/>
              <a:ea typeface="+mn-ea"/>
              <a:cs typeface="+mn-cs"/>
            </a:endParaRPr>
          </a:p>
        </p:txBody>
      </p:sp>
      <p:sp>
        <p:nvSpPr>
          <p:cNvPr id="5" name="Text Placeholder 4">
            <a:extLst>
              <a:ext uri="{FF2B5EF4-FFF2-40B4-BE49-F238E27FC236}">
                <a16:creationId xmlns:a16="http://schemas.microsoft.com/office/drawing/2014/main" id="{68C97C57-A750-4372-91CD-CD6EEB202101}"/>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8200530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40F46-603D-4049-B0BA-D0F37C61E6A5}"/>
              </a:ext>
            </a:extLst>
          </p:cNvPr>
          <p:cNvSpPr>
            <a:spLocks noGrp="1"/>
          </p:cNvSpPr>
          <p:nvPr>
            <p:ph type="title"/>
          </p:nvPr>
        </p:nvSpPr>
        <p:spPr/>
        <p:txBody>
          <a:bodyPr/>
          <a:lstStyle/>
          <a:p>
            <a:r>
              <a:rPr lang="en-US" dirty="0"/>
              <a:t>ILPQC MNO-OB Initiative: Sustainability Plan</a:t>
            </a:r>
          </a:p>
        </p:txBody>
      </p:sp>
      <p:sp>
        <p:nvSpPr>
          <p:cNvPr id="5" name="Content Placeholder 4">
            <a:extLst>
              <a:ext uri="{FF2B5EF4-FFF2-40B4-BE49-F238E27FC236}">
                <a16:creationId xmlns:a16="http://schemas.microsoft.com/office/drawing/2014/main" id="{E7FDFDE0-0FEA-4539-B057-DEF62DF7F32E}"/>
              </a:ext>
            </a:extLst>
          </p:cNvPr>
          <p:cNvSpPr>
            <a:spLocks noGrp="1"/>
          </p:cNvSpPr>
          <p:nvPr>
            <p:ph idx="1"/>
          </p:nvPr>
        </p:nvSpPr>
        <p:spPr>
          <a:xfrm>
            <a:off x="801197" y="1621971"/>
            <a:ext cx="7524096" cy="4093029"/>
          </a:xfrm>
        </p:spPr>
        <p:txBody>
          <a:bodyPr/>
          <a:lstStyle/>
          <a:p>
            <a:pPr marL="0" indent="0">
              <a:buNone/>
            </a:pPr>
            <a:r>
              <a:rPr lang="en-US" b="1" dirty="0"/>
              <a:t>Ongoing Education</a:t>
            </a:r>
          </a:p>
          <a:p>
            <a:r>
              <a:rPr lang="en-US" dirty="0"/>
              <a:t>MNO-OB Toolkit Provider Education Materials</a:t>
            </a:r>
          </a:p>
          <a:p>
            <a:r>
              <a:rPr lang="en-US" dirty="0"/>
              <a:t>RN Workflow</a:t>
            </a:r>
          </a:p>
          <a:p>
            <a:pPr marL="0" indent="0">
              <a:buNone/>
            </a:pPr>
            <a:r>
              <a:rPr lang="en-US" dirty="0"/>
              <a:t>Information will be reviewed at the Annual Skills Day</a:t>
            </a:r>
          </a:p>
          <a:p>
            <a:pPr marL="0" indent="0">
              <a:buNone/>
            </a:pPr>
            <a:r>
              <a:rPr lang="en-US" b="1" dirty="0"/>
              <a:t>New Hire Education</a:t>
            </a:r>
            <a:endParaRPr lang="en-US" dirty="0"/>
          </a:p>
          <a:p>
            <a:r>
              <a:rPr lang="en-US" dirty="0"/>
              <a:t>RN Workflow</a:t>
            </a:r>
          </a:p>
          <a:p>
            <a:pPr marL="0" indent="0">
              <a:buNone/>
            </a:pPr>
            <a:r>
              <a:rPr lang="en-US" dirty="0"/>
              <a:t>Information added to New Hire Lecture Day</a:t>
            </a:r>
          </a:p>
          <a:p>
            <a:pPr marL="0" indent="0">
              <a:buNone/>
            </a:pPr>
            <a:endParaRPr lang="en-US" dirty="0"/>
          </a:p>
        </p:txBody>
      </p:sp>
      <p:sp>
        <p:nvSpPr>
          <p:cNvPr id="6" name="Text Placeholder 5">
            <a:extLst>
              <a:ext uri="{FF2B5EF4-FFF2-40B4-BE49-F238E27FC236}">
                <a16:creationId xmlns:a16="http://schemas.microsoft.com/office/drawing/2014/main" id="{78BE7261-107D-4634-81BF-2F5084BF408E}"/>
              </a:ext>
            </a:extLst>
          </p:cNvPr>
          <p:cNvSpPr>
            <a:spLocks noGrp="1"/>
          </p:cNvSpPr>
          <p:nvPr>
            <p:ph type="body" sz="quarter" idx="13"/>
          </p:nvPr>
        </p:nvSpPr>
        <p:spPr/>
        <p:txBody>
          <a:bodyPr/>
          <a:lstStyle/>
          <a:p>
            <a:r>
              <a:rPr lang="en-US" b="1" dirty="0"/>
              <a:t>Education</a:t>
            </a:r>
          </a:p>
        </p:txBody>
      </p:sp>
    </p:spTree>
    <p:extLst>
      <p:ext uri="{BB962C8B-B14F-4D97-AF65-F5344CB8AC3E}">
        <p14:creationId xmlns:p14="http://schemas.microsoft.com/office/powerpoint/2010/main" val="3992102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58466"/>
                </a:solidFill>
                <a:latin typeface="Goudy Old Style" pitchFamily="18" charset="0"/>
              </a:rPr>
              <a:t>MNO-OB: </a:t>
            </a:r>
            <a:r>
              <a:rPr lang="en-US" dirty="0" smtClean="0">
                <a:solidFill>
                  <a:srgbClr val="F58466"/>
                </a:solidFill>
                <a:latin typeface="Goudy Old Style" pitchFamily="18" charset="0"/>
              </a:rPr>
              <a:t>Finish Strong &amp; Prepare for Sustainability</a:t>
            </a:r>
            <a:r>
              <a:rPr lang="en-US" dirty="0">
                <a:solidFill>
                  <a:srgbClr val="F58466"/>
                </a:solidFill>
                <a:latin typeface="Goudy Old Style" pitchFamily="18" charset="0"/>
              </a:rPr>
              <a:t/>
            </a:r>
            <a:br>
              <a:rPr lang="en-US" dirty="0">
                <a:solidFill>
                  <a:srgbClr val="F58466"/>
                </a:solidFill>
                <a:latin typeface="Goudy Old Style" pitchFamily="18" charset="0"/>
              </a:rPr>
            </a:br>
            <a:endParaRPr lang="en-US" dirty="0">
              <a:solidFill>
                <a:srgbClr val="F58466"/>
              </a:solidFill>
              <a:latin typeface="Goudy Old Style" pitchFamily="18" charset="0"/>
            </a:endParaRPr>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74AF8077-2CE4-4A8C-806A-F9B27078C005}" type="slidenum">
              <a:rPr lang="en-US" altLang="en-US" smtClean="0"/>
              <a:pPr>
                <a:defRPr/>
              </a:pPr>
              <a:t>4</a:t>
            </a:fld>
            <a:endParaRPr lang="en-US" altLang="en-US" dirty="0"/>
          </a:p>
        </p:txBody>
      </p:sp>
    </p:spTree>
    <p:extLst>
      <p:ext uri="{BB962C8B-B14F-4D97-AF65-F5344CB8AC3E}">
        <p14:creationId xmlns:p14="http://schemas.microsoft.com/office/powerpoint/2010/main" val="205521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240F46-603D-4049-B0BA-D0F37C61E6A5}"/>
              </a:ext>
            </a:extLst>
          </p:cNvPr>
          <p:cNvSpPr>
            <a:spLocks noGrp="1"/>
          </p:cNvSpPr>
          <p:nvPr>
            <p:ph type="title"/>
          </p:nvPr>
        </p:nvSpPr>
        <p:spPr/>
        <p:txBody>
          <a:bodyPr/>
          <a:lstStyle/>
          <a:p>
            <a:r>
              <a:rPr lang="en-US" dirty="0"/>
              <a:t>ILPQC MNO-OB Initiative: Sustainability Plan</a:t>
            </a:r>
          </a:p>
        </p:txBody>
      </p:sp>
      <p:sp>
        <p:nvSpPr>
          <p:cNvPr id="5" name="Content Placeholder 4">
            <a:extLst>
              <a:ext uri="{FF2B5EF4-FFF2-40B4-BE49-F238E27FC236}">
                <a16:creationId xmlns:a16="http://schemas.microsoft.com/office/drawing/2014/main" id="{E7FDFDE0-0FEA-4539-B057-DEF62DF7F32E}"/>
              </a:ext>
            </a:extLst>
          </p:cNvPr>
          <p:cNvSpPr>
            <a:spLocks noGrp="1"/>
          </p:cNvSpPr>
          <p:nvPr>
            <p:ph idx="1"/>
          </p:nvPr>
        </p:nvSpPr>
        <p:spPr>
          <a:xfrm>
            <a:off x="801197" y="1621971"/>
            <a:ext cx="7524096" cy="4093029"/>
          </a:xfrm>
        </p:spPr>
        <p:txBody>
          <a:bodyPr/>
          <a:lstStyle/>
          <a:p>
            <a:pPr marL="0" indent="0">
              <a:buNone/>
            </a:pPr>
            <a:r>
              <a:rPr lang="en-US" b="1" dirty="0"/>
              <a:t>System Level Changes</a:t>
            </a:r>
          </a:p>
          <a:p>
            <a:r>
              <a:rPr lang="en-US" dirty="0"/>
              <a:t>MNO-OB Folder</a:t>
            </a:r>
          </a:p>
          <a:p>
            <a:r>
              <a:rPr lang="en-US" dirty="0"/>
              <a:t>Missed Opportunity Review with Clinical Team Feedback</a:t>
            </a:r>
          </a:p>
          <a:p>
            <a:r>
              <a:rPr lang="en-US" dirty="0"/>
              <a:t>Validated Screening Tool in EMR</a:t>
            </a:r>
          </a:p>
          <a:p>
            <a:pPr marL="0" indent="0">
              <a:buNone/>
            </a:pPr>
            <a:r>
              <a:rPr lang="en-US" dirty="0"/>
              <a:t>MNO-OB Champions and Clinical Coordinators will ensure that MNO-OB folders are replenished. Case reviews and appropriate follow-up will confirm OUD Admission Huddles are being completed for all OUD patients.</a:t>
            </a:r>
          </a:p>
          <a:p>
            <a:pPr marL="0" indent="0">
              <a:buNone/>
            </a:pPr>
            <a:r>
              <a:rPr lang="en-US" b="1" dirty="0"/>
              <a:t>Community Resources</a:t>
            </a:r>
            <a:endParaRPr lang="en-US" dirty="0"/>
          </a:p>
          <a:p>
            <a:pPr marL="0" indent="0">
              <a:buNone/>
            </a:pPr>
            <a:r>
              <a:rPr lang="en-US" dirty="0"/>
              <a:t>Update local resource map annually by NMH MNO Ob Team</a:t>
            </a:r>
          </a:p>
          <a:p>
            <a:pPr marL="0" indent="0">
              <a:buNone/>
            </a:pPr>
            <a:r>
              <a:rPr lang="en-US" dirty="0"/>
              <a:t>Education Coordinators will update MNO-OB folders</a:t>
            </a:r>
          </a:p>
          <a:p>
            <a:pPr marL="0" indent="0">
              <a:buNone/>
            </a:pPr>
            <a:endParaRPr lang="en-US" dirty="0"/>
          </a:p>
        </p:txBody>
      </p:sp>
      <p:sp>
        <p:nvSpPr>
          <p:cNvPr id="6" name="Text Placeholder 5">
            <a:extLst>
              <a:ext uri="{FF2B5EF4-FFF2-40B4-BE49-F238E27FC236}">
                <a16:creationId xmlns:a16="http://schemas.microsoft.com/office/drawing/2014/main" id="{78BE7261-107D-4634-81BF-2F5084BF408E}"/>
              </a:ext>
            </a:extLst>
          </p:cNvPr>
          <p:cNvSpPr>
            <a:spLocks noGrp="1"/>
          </p:cNvSpPr>
          <p:nvPr>
            <p:ph type="body" sz="quarter" idx="13"/>
          </p:nvPr>
        </p:nvSpPr>
        <p:spPr/>
        <p:txBody>
          <a:bodyPr/>
          <a:lstStyle/>
          <a:p>
            <a:r>
              <a:rPr lang="en-US" b="1" dirty="0"/>
              <a:t>Sustained System Level Changes and Community Resources</a:t>
            </a:r>
          </a:p>
        </p:txBody>
      </p:sp>
    </p:spTree>
    <p:extLst>
      <p:ext uri="{BB962C8B-B14F-4D97-AF65-F5344CB8AC3E}">
        <p14:creationId xmlns:p14="http://schemas.microsoft.com/office/powerpoint/2010/main" val="11504952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6EF4B6E-FDD6-4C35-9739-265485A8FED6}"/>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E0B21170-159D-4020-9C1B-7215B1E6C9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400" b="0" i="0" u="none" strike="noStrike" kern="1200" cap="none" spc="0" normalizeH="0" baseline="0" noProof="0" smtClean="0">
                <a:ln>
                  <a:noFill/>
                </a:ln>
                <a:solidFill>
                  <a:srgbClr val="B0A2C5"/>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400" b="0" i="0" u="none" strike="noStrike" kern="1200" cap="none" spc="0" normalizeH="0" baseline="0" noProof="0" dirty="0">
              <a:ln>
                <a:noFill/>
              </a:ln>
              <a:solidFill>
                <a:srgbClr val="B0A2C5"/>
              </a:solidFill>
              <a:effectLst/>
              <a:uLnTx/>
              <a:uFillTx/>
              <a:latin typeface="Calibri"/>
              <a:ea typeface="+mn-ea"/>
              <a:cs typeface="+mn-cs"/>
            </a:endParaRPr>
          </a:p>
        </p:txBody>
      </p:sp>
      <p:sp>
        <p:nvSpPr>
          <p:cNvPr id="7" name="Text Placeholder 6">
            <a:extLst>
              <a:ext uri="{FF2B5EF4-FFF2-40B4-BE49-F238E27FC236}">
                <a16:creationId xmlns:a16="http://schemas.microsoft.com/office/drawing/2014/main" id="{983F8B7E-2D93-4972-92E9-B3289B637FFB}"/>
              </a:ext>
            </a:extLst>
          </p:cNvPr>
          <p:cNvSpPr>
            <a:spLocks noGrp="1"/>
          </p:cNvSpPr>
          <p:nvPr>
            <p:ph type="body" sz="quarter" idx="13"/>
          </p:nvPr>
        </p:nvSpPr>
        <p:spPr/>
        <p:txBody>
          <a:bodyPr/>
          <a:lstStyle/>
          <a:p>
            <a:r>
              <a:rPr lang="en-US" sz="4400" dirty="0"/>
              <a:t>Thank you</a:t>
            </a:r>
          </a:p>
        </p:txBody>
      </p:sp>
    </p:spTree>
    <p:extLst>
      <p:ext uri="{BB962C8B-B14F-4D97-AF65-F5344CB8AC3E}">
        <p14:creationId xmlns:p14="http://schemas.microsoft.com/office/powerpoint/2010/main" val="35483503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a:noFill/>
        </p:spPr>
        <p:txBody>
          <a:bodyPr/>
          <a:lstStyle/>
          <a:p>
            <a:pPr algn="l"/>
            <a:r>
              <a:rPr lang="en-US" sz="4000" b="1" dirty="0">
                <a:solidFill>
                  <a:srgbClr val="F58466"/>
                </a:solidFill>
                <a:latin typeface="Goudy Old Style" pitchFamily="18" charset="0"/>
              </a:rPr>
              <a:t>MNO-OB Next Steps</a:t>
            </a:r>
            <a:endParaRPr lang="en-US" sz="4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574409561"/>
              </p:ext>
            </p:extLst>
          </p:nvPr>
        </p:nvGraphicFramePr>
        <p:xfrm>
          <a:off x="457200" y="1219200"/>
          <a:ext cx="8229600" cy="5502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D38D5B7C-D638-410F-8F12-FDCC174C92BF}" type="slidenum">
              <a:rPr lang="en-US" altLang="en-US" smtClean="0"/>
              <a:pPr>
                <a:defRPr/>
              </a:pPr>
              <a:t>42</a:t>
            </a:fld>
            <a:endParaRPr lang="en-US" altLang="en-US"/>
          </a:p>
        </p:txBody>
      </p:sp>
    </p:spTree>
    <p:extLst>
      <p:ext uri="{BB962C8B-B14F-4D97-AF65-F5344CB8AC3E}">
        <p14:creationId xmlns:p14="http://schemas.microsoft.com/office/powerpoint/2010/main" val="4112085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sz="4000" b="1" cap="all" dirty="0">
                <a:solidFill>
                  <a:srgbClr val="F58466"/>
                </a:solidFill>
                <a:latin typeface="Goudy Old Style"/>
                <a:ea typeface="MS PGothic"/>
              </a:rPr>
              <a:t>patient success </a:t>
            </a:r>
            <a:r>
              <a:rPr lang="en-US" sz="4000" b="1" cap="all" dirty="0" smtClean="0">
                <a:solidFill>
                  <a:srgbClr val="F58466"/>
                </a:solidFill>
                <a:latin typeface="Goudy Old Style"/>
                <a:ea typeface="MS PGothic"/>
              </a:rPr>
              <a:t/>
            </a:r>
            <a:br>
              <a:rPr lang="en-US" sz="4000" b="1" cap="all" dirty="0" smtClean="0">
                <a:solidFill>
                  <a:srgbClr val="F58466"/>
                </a:solidFill>
                <a:latin typeface="Goudy Old Style"/>
                <a:ea typeface="MS PGothic"/>
              </a:rPr>
            </a:br>
            <a:r>
              <a:rPr lang="en-US" sz="4000" b="1" cap="all" dirty="0" smtClean="0">
                <a:solidFill>
                  <a:srgbClr val="F58466"/>
                </a:solidFill>
                <a:latin typeface="Goudy Old Style"/>
                <a:ea typeface="MS PGothic"/>
              </a:rPr>
              <a:t>stories/case </a:t>
            </a:r>
            <a:r>
              <a:rPr lang="en-US" sz="4000" b="1" cap="all" dirty="0">
                <a:solidFill>
                  <a:srgbClr val="F58466"/>
                </a:solidFill>
                <a:latin typeface="Goudy Old Style"/>
                <a:ea typeface="MS PGothic"/>
              </a:rPr>
              <a:t>studies</a:t>
            </a:r>
          </a:p>
        </p:txBody>
      </p:sp>
      <p:sp>
        <p:nvSpPr>
          <p:cNvPr id="4" name="Content Placeholder 3"/>
          <p:cNvSpPr>
            <a:spLocks noGrp="1"/>
          </p:cNvSpPr>
          <p:nvPr>
            <p:ph idx="1"/>
          </p:nvPr>
        </p:nvSpPr>
        <p:spPr/>
        <p:txBody>
          <a:bodyPr/>
          <a:lstStyle/>
          <a:p>
            <a:r>
              <a:rPr lang="en-US" dirty="0" smtClean="0"/>
              <a:t>We are encouraging all hospital teams to </a:t>
            </a:r>
            <a:r>
              <a:rPr lang="en-US" dirty="0"/>
              <a:t>share their patient success stories/case </a:t>
            </a:r>
            <a:r>
              <a:rPr lang="en-US" dirty="0" smtClean="0"/>
              <a:t>study.</a:t>
            </a:r>
          </a:p>
          <a:p>
            <a:r>
              <a:rPr lang="en-US" dirty="0" smtClean="0"/>
              <a:t>Please notify us </a:t>
            </a:r>
            <a:r>
              <a:rPr lang="en-US" dirty="0"/>
              <a:t>at </a:t>
            </a:r>
            <a:r>
              <a:rPr lang="en-US" dirty="0" smtClean="0">
                <a:hlinkClick r:id="rId2"/>
              </a:rPr>
              <a:t>info@ilpqc.org</a:t>
            </a:r>
            <a:r>
              <a:rPr lang="en-US" dirty="0" smtClean="0"/>
              <a:t> if your team is </a:t>
            </a:r>
            <a:r>
              <a:rPr lang="en-US" dirty="0"/>
              <a:t>interested in sharing a case</a:t>
            </a:r>
            <a:r>
              <a:rPr lang="en-US" dirty="0" smtClean="0"/>
              <a:t>.</a:t>
            </a:r>
          </a:p>
          <a:p>
            <a:endParaRPr lang="en-US" dirty="0"/>
          </a:p>
        </p:txBody>
      </p:sp>
      <p:sp>
        <p:nvSpPr>
          <p:cNvPr id="2" name="Slide Number Placeholder 1"/>
          <p:cNvSpPr>
            <a:spLocks noGrp="1"/>
          </p:cNvSpPr>
          <p:nvPr>
            <p:ph type="sldNum" sz="quarter" idx="12"/>
          </p:nvPr>
        </p:nvSpPr>
        <p:spPr/>
        <p:txBody>
          <a:bodyPr/>
          <a:lstStyle/>
          <a:p>
            <a:pPr>
              <a:defRPr/>
            </a:pPr>
            <a:fld id="{F6C9FB53-311B-43CA-B7CE-1F80A678A235}" type="slidenum">
              <a:rPr lang="en-US" altLang="en-US" smtClean="0"/>
              <a:pPr>
                <a:defRPr/>
              </a:pPr>
              <a:t>43</a:t>
            </a:fld>
            <a:endParaRPr lang="en-US" altLang="en-US"/>
          </a:p>
        </p:txBody>
      </p:sp>
      <p:sp>
        <p:nvSpPr>
          <p:cNvPr id="5" name="Oval Callout 4"/>
          <p:cNvSpPr/>
          <p:nvPr/>
        </p:nvSpPr>
        <p:spPr>
          <a:xfrm>
            <a:off x="2362200" y="3810000"/>
            <a:ext cx="3733800" cy="1981200"/>
          </a:xfrm>
          <a:prstGeom prst="wedgeEllipseCallout">
            <a:avLst>
              <a:gd name="adj1" fmla="val -18627"/>
              <a:gd name="adj2" fmla="val 83413"/>
            </a:avLst>
          </a:prstGeom>
          <a:solidFill>
            <a:schemeClr val="bg1"/>
          </a:solidFill>
          <a:ln>
            <a:solidFill>
              <a:srgbClr val="F799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400" y="4259583"/>
            <a:ext cx="2971800" cy="1077218"/>
          </a:xfrm>
          <a:prstGeom prst="rect">
            <a:avLst/>
          </a:prstGeom>
          <a:noFill/>
        </p:spPr>
        <p:txBody>
          <a:bodyPr wrap="square" rtlCol="0">
            <a:spAutoFit/>
          </a:bodyPr>
          <a:lstStyle/>
          <a:p>
            <a:r>
              <a:rPr lang="en-US" sz="3200" dirty="0" smtClean="0">
                <a:latin typeface="+mn-lt"/>
              </a:rPr>
              <a:t>We would like to hear from you!</a:t>
            </a:r>
            <a:endParaRPr lang="en-US" sz="3200" dirty="0">
              <a:latin typeface="+mn-lt"/>
            </a:endParaRPr>
          </a:p>
        </p:txBody>
      </p:sp>
    </p:spTree>
    <p:extLst>
      <p:ext uri="{BB962C8B-B14F-4D97-AF65-F5344CB8AC3E}">
        <p14:creationId xmlns:p14="http://schemas.microsoft.com/office/powerpoint/2010/main" val="1570793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239000" cy="1143000"/>
          </a:xfrm>
          <a:noFill/>
        </p:spPr>
        <p:txBody>
          <a:bodyPr/>
          <a:lstStyle/>
          <a:p>
            <a:pPr algn="l"/>
            <a:r>
              <a:rPr lang="en-US" sz="3600" b="1" dirty="0">
                <a:solidFill>
                  <a:srgbClr val="F58466"/>
                </a:solidFill>
                <a:latin typeface="Goudy Old Style" pitchFamily="18" charset="0"/>
              </a:rPr>
              <a:t>MNO-OB Sustainability Webinars</a:t>
            </a:r>
          </a:p>
        </p:txBody>
      </p:sp>
      <p:graphicFrame>
        <p:nvGraphicFramePr>
          <p:cNvPr id="5" name="Content Placeholder 4"/>
          <p:cNvGraphicFramePr>
            <a:graphicFrameLocks noGrp="1"/>
          </p:cNvGraphicFramePr>
          <p:nvPr>
            <p:ph idx="1"/>
            <p:extLst/>
          </p:nvPr>
        </p:nvGraphicFramePr>
        <p:xfrm>
          <a:off x="457200" y="1219200"/>
          <a:ext cx="8077200" cy="4297680"/>
        </p:xfrm>
        <a:graphic>
          <a:graphicData uri="http://schemas.openxmlformats.org/drawingml/2006/table">
            <a:tbl>
              <a:tblPr firstRow="1" bandRow="1">
                <a:tableStyleId>{5C22544A-7EE6-4342-B048-85BDC9FD1C3A}</a:tableStyleId>
              </a:tblPr>
              <a:tblGrid>
                <a:gridCol w="2972496">
                  <a:extLst>
                    <a:ext uri="{9D8B030D-6E8A-4147-A177-3AD203B41FA5}">
                      <a16:colId xmlns:a16="http://schemas.microsoft.com/office/drawing/2014/main" val="20000"/>
                    </a:ext>
                  </a:extLst>
                </a:gridCol>
                <a:gridCol w="5104704">
                  <a:extLst>
                    <a:ext uri="{9D8B030D-6E8A-4147-A177-3AD203B41FA5}">
                      <a16:colId xmlns:a16="http://schemas.microsoft.com/office/drawing/2014/main" val="20002"/>
                    </a:ext>
                  </a:extLst>
                </a:gridCol>
              </a:tblGrid>
              <a:tr h="0">
                <a:tc>
                  <a:txBody>
                    <a:bodyPr/>
                    <a:lstStyle/>
                    <a:p>
                      <a:r>
                        <a:rPr lang="en-US" sz="2000" dirty="0"/>
                        <a:t>Date</a:t>
                      </a:r>
                    </a:p>
                  </a:txBody>
                  <a:tcPr/>
                </a:tc>
                <a:tc>
                  <a:txBody>
                    <a:bodyPr/>
                    <a:lstStyle/>
                    <a:p>
                      <a:r>
                        <a:rPr lang="en-US" sz="2000" dirty="0"/>
                        <a:t>Topic</a:t>
                      </a:r>
                    </a:p>
                  </a:txBody>
                  <a:tcPr/>
                </a:tc>
                <a:extLst>
                  <a:ext uri="{0D108BD9-81ED-4DB2-BD59-A6C34878D82A}">
                    <a16:rowId xmlns:a16="http://schemas.microsoft.com/office/drawing/2014/main" val="10000"/>
                  </a:ext>
                </a:extLst>
              </a:tr>
              <a:tr h="22851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t>January 11</a:t>
                      </a:r>
                      <a:r>
                        <a:rPr lang="en-US" sz="2000" b="1" baseline="30000" dirty="0"/>
                        <a:t>th</a:t>
                      </a:r>
                      <a:r>
                        <a:rPr lang="en-US" sz="2000" b="1" baseline="0" dirty="0"/>
                        <a:t>,</a:t>
                      </a:r>
                      <a:r>
                        <a:rPr lang="en-US" sz="2000" b="1" dirty="0"/>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baseline="0" dirty="0">
                        <a:solidFill>
                          <a:srgbClr val="004990"/>
                        </a:solidFill>
                      </a:endParaRPr>
                    </a:p>
                  </a:txBody>
                  <a:tcPr/>
                </a:tc>
                <a:extLst>
                  <a:ext uri="{0D108BD9-81ED-4DB2-BD59-A6C34878D82A}">
                    <a16:rowId xmlns:a16="http://schemas.microsoft.com/office/drawing/2014/main" val="3518518967"/>
                  </a:ext>
                </a:extLst>
              </a:tr>
              <a:tr h="228516">
                <a:tc>
                  <a:txBody>
                    <a:bodyPr/>
                    <a:lstStyle/>
                    <a:p>
                      <a:pPr algn="ctr"/>
                      <a:r>
                        <a:rPr lang="en-US" sz="2000" b="1" dirty="0"/>
                        <a:t>March</a:t>
                      </a:r>
                      <a:r>
                        <a:rPr lang="en-US" sz="2000" b="1" baseline="0" dirty="0"/>
                        <a:t> 8</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txBody>
                  <a:tcPr/>
                </a:tc>
                <a:extLst>
                  <a:ext uri="{0D108BD9-81ED-4DB2-BD59-A6C34878D82A}">
                    <a16:rowId xmlns:a16="http://schemas.microsoft.com/office/drawing/2014/main" val="1729207476"/>
                  </a:ext>
                </a:extLst>
              </a:tr>
              <a:tr h="147933">
                <a:tc>
                  <a:txBody>
                    <a:bodyPr/>
                    <a:lstStyle/>
                    <a:p>
                      <a:pPr algn="ctr"/>
                      <a:r>
                        <a:rPr lang="en-US" sz="2000" b="1" dirty="0"/>
                        <a:t>May</a:t>
                      </a:r>
                      <a:r>
                        <a:rPr lang="en-US" sz="2000" b="1" baseline="0" dirty="0"/>
                        <a:t> 26</a:t>
                      </a:r>
                      <a:r>
                        <a:rPr lang="en-US" sz="2000" b="1" baseline="30000" dirty="0"/>
                        <a:t>th</a:t>
                      </a:r>
                      <a:r>
                        <a:rPr lang="en-US" sz="2000" b="1" baseline="0" dirty="0"/>
                        <a:t>,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OB Virtual Face-to-Face Meeting</a:t>
                      </a:r>
                    </a:p>
                  </a:txBody>
                  <a:tcPr/>
                </a:tc>
                <a:extLst>
                  <a:ext uri="{0D108BD9-81ED-4DB2-BD59-A6C34878D82A}">
                    <a16:rowId xmlns:a16="http://schemas.microsoft.com/office/drawing/2014/main" val="4249605908"/>
                  </a:ext>
                </a:extLst>
              </a:tr>
              <a:tr h="396240">
                <a:tc>
                  <a:txBody>
                    <a:bodyPr/>
                    <a:lstStyle/>
                    <a:p>
                      <a:pPr algn="ctr"/>
                      <a:r>
                        <a:rPr lang="en-US" sz="2000" b="1" dirty="0"/>
                        <a:t>June 14</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baseline="0" dirty="0">
                        <a:solidFill>
                          <a:srgbClr val="004990"/>
                        </a:solidFill>
                      </a:endParaRPr>
                    </a:p>
                  </a:txBody>
                  <a:tcPr/>
                </a:tc>
                <a:extLst>
                  <a:ext uri="{0D108BD9-81ED-4DB2-BD59-A6C34878D82A}">
                    <a16:rowId xmlns:a16="http://schemas.microsoft.com/office/drawing/2014/main" val="936315500"/>
                  </a:ext>
                </a:extLst>
              </a:tr>
              <a:tr h="293221">
                <a:tc>
                  <a:txBody>
                    <a:bodyPr/>
                    <a:lstStyle/>
                    <a:p>
                      <a:pPr algn="ctr"/>
                      <a:r>
                        <a:rPr lang="en-US" sz="2000" b="1" dirty="0"/>
                        <a:t>September 13</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txBody>
                  <a:tcPr/>
                </a:tc>
                <a:extLst>
                  <a:ext uri="{0D108BD9-81ED-4DB2-BD59-A6C34878D82A}">
                    <a16:rowId xmlns:a16="http://schemas.microsoft.com/office/drawing/2014/main" val="598497797"/>
                  </a:ext>
                </a:extLst>
              </a:tr>
              <a:tr h="293221">
                <a:tc>
                  <a:txBody>
                    <a:bodyPr/>
                    <a:lstStyle/>
                    <a:p>
                      <a:pPr algn="ctr"/>
                      <a:r>
                        <a:rPr lang="en-US" sz="2000" b="1" dirty="0"/>
                        <a:t>December 13</a:t>
                      </a:r>
                      <a:r>
                        <a:rPr lang="en-US" sz="2000" b="1" baseline="30000" dirty="0"/>
                        <a:t>th</a:t>
                      </a:r>
                      <a:r>
                        <a:rPr lang="en-US" sz="2000" b="1" baseline="0" dirty="0"/>
                        <a:t>, 2021</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12:30-1:30pm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baseline="0" dirty="0">
                          <a:solidFill>
                            <a:srgbClr val="004990"/>
                          </a:solidFill>
                        </a:rPr>
                        <a:t>MNO-OB Initiative Sustainability Call</a:t>
                      </a:r>
                    </a:p>
                  </a:txBody>
                  <a:tcPr/>
                </a:tc>
                <a:extLst>
                  <a:ext uri="{0D108BD9-81ED-4DB2-BD59-A6C34878D82A}">
                    <a16:rowId xmlns:a16="http://schemas.microsoft.com/office/drawing/2014/main" val="2359043448"/>
                  </a:ext>
                </a:extLst>
              </a:tr>
            </a:tbl>
          </a:graphicData>
        </a:graphic>
      </p:graphicFrame>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EF23B2-1968-4158-BBF8-33ADF3172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
        <p:nvSpPr>
          <p:cNvPr id="3" name="TextBox 2"/>
          <p:cNvSpPr txBox="1"/>
          <p:nvPr/>
        </p:nvSpPr>
        <p:spPr>
          <a:xfrm>
            <a:off x="533400" y="5638800"/>
            <a:ext cx="8305800" cy="369332"/>
          </a:xfrm>
          <a:prstGeom prst="rect">
            <a:avLst/>
          </a:prstGeom>
          <a:solidFill>
            <a:schemeClr val="bg1"/>
          </a:solidFill>
        </p:spPr>
        <p:txBody>
          <a:bodyPr wrap="square" rtlCol="0">
            <a:spAutoFit/>
          </a:bodyPr>
          <a:lstStyle/>
          <a:p>
            <a:r>
              <a:rPr lang="en-US" b="1" dirty="0" smtClean="0"/>
              <a:t>All hospital teams will be assigned month to give Sustainability Update</a:t>
            </a:r>
            <a:endParaRPr lang="en-US" b="1" dirty="0"/>
          </a:p>
        </p:txBody>
      </p:sp>
    </p:spTree>
    <p:extLst>
      <p:ext uri="{BB962C8B-B14F-4D97-AF65-F5344CB8AC3E}">
        <p14:creationId xmlns:p14="http://schemas.microsoft.com/office/powerpoint/2010/main" val="3427180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648200"/>
            <a:ext cx="7772400" cy="1362075"/>
          </a:xfrm>
        </p:spPr>
        <p:txBody>
          <a:bodyPr/>
          <a:lstStyle/>
          <a:p>
            <a:r>
              <a:rPr lang="en-US" dirty="0" smtClean="0">
                <a:solidFill>
                  <a:srgbClr val="F58466"/>
                </a:solidFill>
                <a:latin typeface="Goudy Old Style"/>
                <a:ea typeface="MS PGothic"/>
              </a:rPr>
              <a:t>Hemorrhage and HTN continuing Education </a:t>
            </a:r>
            <a:endParaRPr lang="en-US" dirty="0">
              <a:solidFill>
                <a:srgbClr val="F58466"/>
              </a:solidFill>
              <a:latin typeface="Goudy Old Style"/>
              <a:ea typeface="MS PGothic"/>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148507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128" y="457200"/>
            <a:ext cx="8229600" cy="1143000"/>
          </a:xfrm>
          <a:noFill/>
        </p:spPr>
        <p:txBody>
          <a:bodyPr/>
          <a:lstStyle/>
          <a:p>
            <a:pPr algn="l"/>
            <a:r>
              <a:rPr kumimoji="1" lang="en-US" sz="4000" b="1" dirty="0">
                <a:solidFill>
                  <a:srgbClr val="F58466"/>
                </a:solidFill>
                <a:latin typeface="Goudy Old Style"/>
                <a:cs typeface="Goudy Old Style"/>
              </a:rPr>
              <a:t>Maternal Hypertension &amp; </a:t>
            </a:r>
            <a:br>
              <a:rPr kumimoji="1" lang="en-US" sz="4000" b="1" dirty="0">
                <a:solidFill>
                  <a:srgbClr val="F58466"/>
                </a:solidFill>
                <a:latin typeface="Goudy Old Style"/>
                <a:cs typeface="Goudy Old Style"/>
              </a:rPr>
            </a:br>
            <a:r>
              <a:rPr kumimoji="1" lang="en-US" sz="4000" b="1" dirty="0">
                <a:solidFill>
                  <a:srgbClr val="F58466"/>
                </a:solidFill>
                <a:latin typeface="Goudy Old Style"/>
                <a:cs typeface="Goudy Old Style"/>
              </a:rPr>
              <a:t>OB Hemorrhage Continuing </a:t>
            </a:r>
            <a:br>
              <a:rPr kumimoji="1" lang="en-US" sz="4000" b="1" dirty="0">
                <a:solidFill>
                  <a:srgbClr val="F58466"/>
                </a:solidFill>
                <a:latin typeface="Goudy Old Style"/>
                <a:cs typeface="Goudy Old Style"/>
              </a:rPr>
            </a:br>
            <a:r>
              <a:rPr kumimoji="1" lang="en-US" sz="4000" b="1" dirty="0" smtClean="0">
                <a:solidFill>
                  <a:srgbClr val="F58466"/>
                </a:solidFill>
                <a:latin typeface="Goudy Old Style"/>
                <a:cs typeface="Goudy Old Style"/>
              </a:rPr>
              <a:t>Education</a:t>
            </a:r>
            <a:endParaRPr kumimoji="1" 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234128" y="2025963"/>
            <a:ext cx="8488680" cy="4695519"/>
          </a:xfrm>
        </p:spPr>
        <p:txBody>
          <a:bodyPr/>
          <a:lstStyle/>
          <a:p>
            <a:r>
              <a:rPr lang="en-US" sz="2400" dirty="0"/>
              <a:t>To reduce maternal morbidity and mortality and build on current quality improvement efforts, </a:t>
            </a:r>
            <a:r>
              <a:rPr lang="en-US" sz="2400" b="1" dirty="0"/>
              <a:t>I PROMOTE-IL and ILPQC</a:t>
            </a:r>
            <a:r>
              <a:rPr lang="en-US" sz="2400" dirty="0"/>
              <a:t> support hospital efforts to provide ongoing education for managing obstetric hemorrhage and maternal hypertension, as specified in </a:t>
            </a:r>
            <a:r>
              <a:rPr lang="en-US" sz="2400" u="sng" dirty="0">
                <a:hlinkClick r:id="rId3"/>
              </a:rPr>
              <a:t>Public Act 101 0390</a:t>
            </a:r>
            <a:r>
              <a:rPr lang="en-US" sz="2400" dirty="0"/>
              <a:t>. </a:t>
            </a:r>
          </a:p>
          <a:p>
            <a:endParaRPr lang="en-US" sz="2400" dirty="0"/>
          </a:p>
          <a:p>
            <a:r>
              <a:rPr lang="en-US" sz="2400" dirty="0"/>
              <a:t>There are several ways for birthing facilities to fulfill this annual training requirement, including e-modules, simulations, or drills from AIM, ACOG and other leading national groups available on the </a:t>
            </a:r>
            <a:r>
              <a:rPr lang="en-US" sz="2400" u="sng" dirty="0">
                <a:hlinkClick r:id="rId4"/>
              </a:rPr>
              <a:t>ilpqc.org</a:t>
            </a:r>
            <a:r>
              <a:rPr lang="en-US" sz="2400" dirty="0"/>
              <a:t> website.</a:t>
            </a:r>
          </a:p>
          <a:p>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30844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 y="46870"/>
            <a:ext cx="8229600" cy="1143000"/>
          </a:xfrm>
        </p:spPr>
        <p:txBody>
          <a:bodyPr/>
          <a:lstStyle/>
          <a:p>
            <a:pPr algn="l"/>
            <a:r>
              <a:rPr kumimoji="1" lang="en-US" b="1" dirty="0">
                <a:solidFill>
                  <a:srgbClr val="F58466"/>
                </a:solidFill>
                <a:latin typeface="Goudy Old Style"/>
                <a:cs typeface="Goudy Old Style"/>
              </a:rPr>
              <a:t>Preview of Survey Form</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28079" y="1192013"/>
            <a:ext cx="3886200" cy="5349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47</a:t>
            </a:fld>
            <a:endParaRPr lang="en-US" altLang="en-US"/>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92806" y="1189870"/>
            <a:ext cx="4041594" cy="5331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1747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57480"/>
            <a:ext cx="8229600" cy="1482109"/>
          </a:xfrm>
          <a:noFill/>
        </p:spPr>
        <p:txBody>
          <a:bodyPr/>
          <a:lstStyle/>
          <a:p>
            <a:pPr algn="l"/>
            <a:r>
              <a:rPr kumimoji="1" lang="en-US" sz="4000" b="1" dirty="0">
                <a:solidFill>
                  <a:srgbClr val="F58466"/>
                </a:solidFill>
                <a:latin typeface="Goudy Old Style"/>
                <a:cs typeface="Goudy Old Style"/>
              </a:rPr>
              <a:t>Hypertension and </a:t>
            </a:r>
            <a:r>
              <a:rPr kumimoji="1" lang="en-US" sz="4000" b="1" dirty="0" smtClean="0">
                <a:solidFill>
                  <a:srgbClr val="F58466"/>
                </a:solidFill>
                <a:latin typeface="Goudy Old Style"/>
                <a:cs typeface="Goudy Old Style"/>
              </a:rPr>
              <a:t/>
            </a:r>
            <a:br>
              <a:rPr kumimoji="1" lang="en-US" sz="4000" b="1" dirty="0" smtClean="0">
                <a:solidFill>
                  <a:srgbClr val="F58466"/>
                </a:solidFill>
                <a:latin typeface="Goudy Old Style"/>
                <a:cs typeface="Goudy Old Style"/>
              </a:rPr>
            </a:br>
            <a:r>
              <a:rPr kumimoji="1" lang="en-US" sz="4000" b="1" dirty="0" smtClean="0">
                <a:solidFill>
                  <a:srgbClr val="F58466"/>
                </a:solidFill>
                <a:latin typeface="Goudy Old Style"/>
                <a:cs typeface="Goudy Old Style"/>
              </a:rPr>
              <a:t>Hemorrhage </a:t>
            </a:r>
            <a:r>
              <a:rPr kumimoji="1" lang="en-US" sz="4000" b="1" dirty="0">
                <a:solidFill>
                  <a:srgbClr val="F58466"/>
                </a:solidFill>
                <a:latin typeface="Goudy Old Style"/>
                <a:cs typeface="Goudy Old Style"/>
              </a:rPr>
              <a:t>Reporting</a:t>
            </a:r>
            <a:br>
              <a:rPr kumimoji="1" lang="en-US" sz="4000" b="1" dirty="0">
                <a:solidFill>
                  <a:srgbClr val="F58466"/>
                </a:solidFill>
                <a:latin typeface="Goudy Old Style"/>
                <a:cs typeface="Goudy Old Style"/>
              </a:rPr>
            </a:br>
            <a:endParaRPr kumimoji="1" lang="en-US" sz="4000" b="1" dirty="0">
              <a:solidFill>
                <a:srgbClr val="F58466"/>
              </a:solidFill>
              <a:latin typeface="Goudy Old Style"/>
              <a:cs typeface="Goudy Old Style"/>
            </a:endParaRPr>
          </a:p>
        </p:txBody>
      </p:sp>
      <p:sp>
        <p:nvSpPr>
          <p:cNvPr id="3" name="Content Placeholder 2"/>
          <p:cNvSpPr>
            <a:spLocks noGrp="1"/>
          </p:cNvSpPr>
          <p:nvPr>
            <p:ph idx="1"/>
          </p:nvPr>
        </p:nvSpPr>
        <p:spPr>
          <a:xfrm>
            <a:off x="213360" y="2025978"/>
            <a:ext cx="8717280" cy="4695519"/>
          </a:xfrm>
        </p:spPr>
        <p:txBody>
          <a:bodyPr/>
          <a:lstStyle/>
          <a:p>
            <a:r>
              <a:rPr lang="en-US" sz="2400" dirty="0"/>
              <a:t>Please complete this </a:t>
            </a:r>
            <a:r>
              <a:rPr lang="en-US" sz="2400" u="sng" dirty="0">
                <a:hlinkClick r:id="rId3"/>
              </a:rPr>
              <a:t>form</a:t>
            </a:r>
            <a:r>
              <a:rPr lang="en-US" sz="2400" dirty="0"/>
              <a:t> annually for your hospital to report training occurring in the calendar year by </a:t>
            </a:r>
            <a:r>
              <a:rPr lang="en-US" sz="2400" b="1" dirty="0" smtClean="0">
                <a:solidFill>
                  <a:srgbClr val="FF0000"/>
                </a:solidFill>
              </a:rPr>
              <a:t>January 31st </a:t>
            </a:r>
            <a:r>
              <a:rPr lang="en-US" sz="2400" dirty="0"/>
              <a:t>and annually thereafter. </a:t>
            </a:r>
          </a:p>
          <a:p>
            <a:pPr marL="0" indent="0">
              <a:buNone/>
            </a:pPr>
            <a:endParaRPr lang="en-US" sz="2400" dirty="0"/>
          </a:p>
          <a:p>
            <a:r>
              <a:rPr lang="en-US" sz="2400" dirty="0"/>
              <a:t>Hospitals should report the number of hospital staff and providers with admitting privileges who have met the obstetric hemorrhage and maternal hypertension training requirements.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4AF8077-2CE4-4A8C-806A-F9B27078C00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dirty="0">
              <a:ln>
                <a:noFill/>
              </a:ln>
              <a:solidFill>
                <a:srgbClr val="898989"/>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799387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6C9FB53-311B-43CA-B7CE-1F80A678A235}" type="slidenum">
              <a:rPr kumimoji="0" lang="en-US" altLang="en-US" sz="1200" b="0" i="0" u="none" strike="noStrike" kern="1200" cap="none" spc="0" normalizeH="0" baseline="0" noProof="0" smtClean="0">
                <a:ln>
                  <a:noFill/>
                </a:ln>
                <a:solidFill>
                  <a:srgbClr val="898989"/>
                </a:solidFill>
                <a:effectLst/>
                <a:uLnTx/>
                <a:uFillTx/>
                <a:latin typeface="Arial" pitchFamily="34" charset="0"/>
                <a:ea typeface="MS PGothic"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898989"/>
              </a:solidFill>
              <a:effectLst/>
              <a:uLnTx/>
              <a:uFillTx/>
              <a:latin typeface="Arial" pitchFamily="34" charset="0"/>
              <a:ea typeface="MS PGothic" pitchFamily="34" charset="-128"/>
              <a:cs typeface="+mn-cs"/>
            </a:endParaRPr>
          </a:p>
        </p:txBody>
      </p:sp>
      <p:sp>
        <p:nvSpPr>
          <p:cNvPr id="4" name="Title 1"/>
          <p:cNvSpPr>
            <a:spLocks noGrp="1"/>
          </p:cNvSpPr>
          <p:nvPr>
            <p:ph type="title"/>
          </p:nvPr>
        </p:nvSpPr>
        <p:spPr>
          <a:xfrm>
            <a:off x="304800" y="278589"/>
            <a:ext cx="8229600" cy="1143000"/>
          </a:xfrm>
          <a:noFill/>
        </p:spPr>
        <p:txBody>
          <a:bodyPr/>
          <a:lstStyle/>
          <a:p>
            <a:pPr algn="l"/>
            <a:r>
              <a:rPr lang="en-US" sz="4000" b="1" dirty="0">
                <a:solidFill>
                  <a:srgbClr val="F58466"/>
                </a:solidFill>
                <a:latin typeface="Goudy Old Style" pitchFamily="18" charset="0"/>
              </a:rPr>
              <a:t>Getting Started with </a:t>
            </a:r>
            <a:br>
              <a:rPr lang="en-US" sz="4000" b="1" dirty="0">
                <a:solidFill>
                  <a:srgbClr val="F58466"/>
                </a:solidFill>
                <a:latin typeface="Goudy Old Style" pitchFamily="18" charset="0"/>
              </a:rPr>
            </a:br>
            <a:r>
              <a:rPr lang="en-US" sz="4000" b="1" dirty="0">
                <a:solidFill>
                  <a:srgbClr val="F58466"/>
                </a:solidFill>
                <a:latin typeface="Goudy Old Style" pitchFamily="18" charset="0"/>
              </a:rPr>
              <a:t>Birth Equity in 2021</a:t>
            </a:r>
          </a:p>
        </p:txBody>
      </p:sp>
      <p:sp>
        <p:nvSpPr>
          <p:cNvPr id="3" name="TextBox 2"/>
          <p:cNvSpPr txBox="1"/>
          <p:nvPr/>
        </p:nvSpPr>
        <p:spPr>
          <a:xfrm>
            <a:off x="152400" y="1577520"/>
            <a:ext cx="8001000" cy="3770263"/>
          </a:xfrm>
          <a:prstGeom prst="rect">
            <a:avLst/>
          </a:prstGeom>
          <a:noFill/>
        </p:spPr>
        <p:txBody>
          <a:bodyPr wrap="square" rtlCol="0">
            <a:spAutoFit/>
          </a:bodyPr>
          <a:lstStyle/>
          <a:p>
            <a:pPr marL="457200" lvl="0" indent="-457200">
              <a:spcAft>
                <a:spcPts val="600"/>
              </a:spcAft>
              <a:buFont typeface="Wingdings" panose="05000000000000000000" pitchFamily="2" charset="2"/>
              <a:buChar char="ü"/>
              <a:defRPr/>
            </a:pPr>
            <a:r>
              <a:rPr kumimoji="0" lang="en-US" b="0" i="0" u="none" strike="noStrike" kern="1200" cap="none" spc="0" normalizeH="0" baseline="0" noProof="0" dirty="0">
                <a:ln>
                  <a:noFill/>
                </a:ln>
                <a:solidFill>
                  <a:prstClr val="black"/>
                </a:solidFill>
                <a:effectLst/>
                <a:uLnTx/>
                <a:uFillTx/>
                <a:latin typeface="Calibri"/>
              </a:rPr>
              <a:t>Two hospitals from each network will participate in Wave 1</a:t>
            </a:r>
            <a:r>
              <a:rPr kumimoji="0" lang="en-US" b="0" i="0" u="none" strike="noStrike" kern="1200" cap="none" spc="0" normalizeH="0" baseline="0" noProof="0" dirty="0" smtClean="0">
                <a:ln>
                  <a:noFill/>
                </a:ln>
                <a:solidFill>
                  <a:prstClr val="black"/>
                </a:solidFill>
                <a:effectLst/>
                <a:uLnTx/>
                <a:uFillTx/>
                <a:latin typeface="Calibri"/>
              </a:rPr>
              <a:t>*.</a:t>
            </a:r>
            <a:r>
              <a:rPr kumimoji="0" lang="en-US" b="0" i="0" u="none" strike="noStrike" kern="1200" cap="none" spc="0" normalizeH="0" noProof="0" dirty="0" smtClean="0">
                <a:ln>
                  <a:noFill/>
                </a:ln>
                <a:solidFill>
                  <a:prstClr val="black"/>
                </a:solidFill>
                <a:effectLst/>
                <a:uLnTx/>
                <a:uFillTx/>
                <a:latin typeface="Calibri"/>
              </a:rPr>
              <a:t> </a:t>
            </a:r>
            <a:r>
              <a:rPr lang="en-US" dirty="0" smtClean="0">
                <a:solidFill>
                  <a:prstClr val="black"/>
                </a:solidFill>
                <a:latin typeface="Calibri"/>
              </a:rPr>
              <a:t>The following networks p</a:t>
            </a:r>
            <a:r>
              <a:rPr kumimoji="0" lang="en-US" b="0" i="0" u="none" strike="noStrike" kern="1200" cap="none" spc="0" normalizeH="0" noProof="0" dirty="0" smtClean="0">
                <a:ln>
                  <a:noFill/>
                </a:ln>
                <a:solidFill>
                  <a:prstClr val="black"/>
                </a:solidFill>
                <a:effectLst/>
                <a:uLnTx/>
                <a:uFillTx/>
                <a:latin typeface="Calibri"/>
              </a:rPr>
              <a:t>lease connect with ILPQC </a:t>
            </a:r>
            <a:r>
              <a:rPr lang="en-US" dirty="0">
                <a:solidFill>
                  <a:prstClr val="black"/>
                </a:solidFill>
                <a:latin typeface="Calibri"/>
              </a:rPr>
              <a:t>to identify </a:t>
            </a:r>
            <a:r>
              <a:rPr lang="en-US" dirty="0" smtClean="0">
                <a:solidFill>
                  <a:prstClr val="black"/>
                </a:solidFill>
                <a:latin typeface="Calibri"/>
              </a:rPr>
              <a:t>hospitals </a:t>
            </a:r>
            <a:r>
              <a:rPr lang="en-US" dirty="0">
                <a:solidFill>
                  <a:prstClr val="black"/>
                </a:solidFill>
                <a:latin typeface="Calibri"/>
              </a:rPr>
              <a:t>from </a:t>
            </a:r>
            <a:r>
              <a:rPr lang="en-US" dirty="0" smtClean="0">
                <a:solidFill>
                  <a:prstClr val="black"/>
                </a:solidFill>
                <a:latin typeface="Calibri"/>
              </a:rPr>
              <a:t>your networks who will participate in Wave 1.</a:t>
            </a:r>
            <a:endParaRPr kumimoji="0" lang="en-US" b="0" i="0" u="none" strike="noStrike" kern="1200" cap="none" spc="0" normalizeH="0" baseline="0" noProof="0" dirty="0" smtClean="0">
              <a:ln>
                <a:noFill/>
              </a:ln>
              <a:solidFill>
                <a:prstClr val="black"/>
              </a:solidFill>
              <a:effectLst/>
              <a:uLnTx/>
              <a:uFillTx/>
              <a:latin typeface="Calibri"/>
            </a:endParaRPr>
          </a:p>
          <a:p>
            <a:pPr marL="914400" lvl="1" indent="-457200">
              <a:spcAft>
                <a:spcPts val="600"/>
              </a:spcAft>
              <a:buFont typeface="Wingdings" panose="05000000000000000000" pitchFamily="2" charset="2"/>
              <a:buChar char="§"/>
              <a:defRPr/>
            </a:pPr>
            <a:r>
              <a:rPr lang="en-US" dirty="0">
                <a:solidFill>
                  <a:prstClr val="black"/>
                </a:solidFill>
                <a:latin typeface="Calibri"/>
              </a:rPr>
              <a:t>Rush</a:t>
            </a:r>
          </a:p>
          <a:p>
            <a:pPr marL="914400" lvl="1" indent="-457200">
              <a:spcAft>
                <a:spcPts val="600"/>
              </a:spcAft>
              <a:buFont typeface="Wingdings" panose="05000000000000000000" pitchFamily="2" charset="2"/>
              <a:buChar char="§"/>
              <a:defRPr/>
            </a:pPr>
            <a:r>
              <a:rPr lang="en-US" dirty="0">
                <a:solidFill>
                  <a:prstClr val="black"/>
                </a:solidFill>
                <a:latin typeface="Calibri"/>
              </a:rPr>
              <a:t>Rockford</a:t>
            </a:r>
          </a:p>
          <a:p>
            <a:pPr marL="914400" lvl="1" indent="-457200">
              <a:spcAft>
                <a:spcPts val="600"/>
              </a:spcAft>
              <a:buFont typeface="Wingdings" panose="05000000000000000000" pitchFamily="2" charset="2"/>
              <a:buChar char="§"/>
              <a:defRPr/>
            </a:pPr>
            <a:r>
              <a:rPr lang="en-US" dirty="0">
                <a:solidFill>
                  <a:prstClr val="black"/>
                </a:solidFill>
                <a:latin typeface="Calibri"/>
              </a:rPr>
              <a:t>Loyola</a:t>
            </a:r>
          </a:p>
          <a:p>
            <a:pPr marL="914400" lvl="1" indent="-457200">
              <a:spcAft>
                <a:spcPts val="600"/>
              </a:spcAft>
              <a:buFont typeface="Wingdings" panose="05000000000000000000" pitchFamily="2" charset="2"/>
              <a:buChar char="§"/>
              <a:defRPr/>
            </a:pPr>
            <a:r>
              <a:rPr lang="en-US" dirty="0">
                <a:solidFill>
                  <a:prstClr val="black"/>
                </a:solidFill>
                <a:latin typeface="Calibri"/>
              </a:rPr>
              <a:t>St. </a:t>
            </a:r>
            <a:r>
              <a:rPr lang="en-US" dirty="0" smtClean="0">
                <a:solidFill>
                  <a:prstClr val="black"/>
                </a:solidFill>
                <a:latin typeface="Calibri"/>
              </a:rPr>
              <a:t>John's</a:t>
            </a:r>
          </a:p>
          <a:p>
            <a:pPr lvl="1">
              <a:spcAft>
                <a:spcPts val="600"/>
              </a:spcAft>
              <a:defRPr/>
            </a:pPr>
            <a:endParaRPr kumimoji="0" lang="en-US" sz="600" b="0" i="0" u="none" strike="noStrike" kern="1200" cap="none" spc="0" normalizeH="0" baseline="0" noProof="0" dirty="0">
              <a:ln>
                <a:noFill/>
              </a:ln>
              <a:solidFill>
                <a:prstClr val="black"/>
              </a:solidFill>
              <a:effectLst/>
              <a:uLnTx/>
              <a:uFillTx/>
              <a:latin typeface="Calibri"/>
            </a:endParaRPr>
          </a:p>
          <a:p>
            <a:pPr marL="457200" marR="0" lvl="0" indent="-457200" algn="l" defTabSz="914400" rtl="0" eaLnBrk="0" fontAlgn="base" latinLnBrk="0" hangingPunct="0">
              <a:lnSpc>
                <a:spcPct val="100000"/>
              </a:lnSpc>
              <a:spcBef>
                <a:spcPct val="0"/>
              </a:spcBef>
              <a:spcAft>
                <a:spcPts val="600"/>
              </a:spcAft>
              <a:buClrTx/>
              <a:buSzTx/>
              <a:buFont typeface="Wingdings" panose="05000000000000000000" pitchFamily="2" charset="2"/>
              <a:buChar char="ü"/>
              <a:tabLst/>
              <a:defRPr/>
            </a:pPr>
            <a:r>
              <a:rPr kumimoji="0" lang="en-US" b="0" i="0" u="none" strike="noStrike" kern="1200" cap="none" spc="0" normalizeH="0" baseline="0" noProof="0" dirty="0">
                <a:ln>
                  <a:noFill/>
                </a:ln>
                <a:solidFill>
                  <a:prstClr val="black"/>
                </a:solidFill>
                <a:effectLst/>
                <a:uLnTx/>
                <a:uFillTx/>
                <a:latin typeface="Calibri"/>
              </a:rPr>
              <a:t>Wave 1 teams will review and test data form with three monthly webinars in </a:t>
            </a:r>
            <a:r>
              <a:rPr lang="en-US" dirty="0" smtClean="0">
                <a:solidFill>
                  <a:prstClr val="black"/>
                </a:solidFill>
                <a:latin typeface="Calibri"/>
              </a:rPr>
              <a:t>Mar-May</a:t>
            </a:r>
            <a:r>
              <a:rPr kumimoji="0" lang="en-US" b="0" i="0" u="none" strike="noStrike" kern="1200" cap="none" spc="0" normalizeH="0" baseline="0" noProof="0" dirty="0" smtClean="0">
                <a:ln>
                  <a:noFill/>
                </a:ln>
                <a:solidFill>
                  <a:prstClr val="black"/>
                </a:solidFill>
                <a:effectLst/>
                <a:uLnTx/>
                <a:uFillTx/>
                <a:latin typeface="Calibri"/>
              </a:rPr>
              <a:t> –</a:t>
            </a:r>
            <a:r>
              <a:rPr kumimoji="0" lang="en-US" b="0" i="0" u="none" strike="noStrike" kern="1200" cap="none" spc="0" normalizeH="0" noProof="0" dirty="0" smtClean="0">
                <a:ln>
                  <a:noFill/>
                </a:ln>
                <a:solidFill>
                  <a:prstClr val="black"/>
                </a:solidFill>
                <a:effectLst/>
                <a:uLnTx/>
                <a:uFillTx/>
                <a:latin typeface="Calibri"/>
              </a:rPr>
              <a:t> </a:t>
            </a:r>
            <a:r>
              <a:rPr kumimoji="0" lang="en-US" b="0" i="1" u="none" strike="noStrike" kern="1200" cap="none" spc="0" normalizeH="0" noProof="0" dirty="0" smtClean="0">
                <a:ln>
                  <a:noFill/>
                </a:ln>
                <a:solidFill>
                  <a:prstClr val="black"/>
                </a:solidFill>
                <a:effectLst/>
                <a:uLnTx/>
                <a:uFillTx/>
                <a:latin typeface="Calibri"/>
              </a:rPr>
              <a:t>we are continuing to work on focusing strategies and measures for initiative</a:t>
            </a:r>
            <a:endParaRPr kumimoji="0" lang="en-US" b="0" i="1" u="none" strike="noStrike" kern="1200" cap="none" spc="0" normalizeH="0" baseline="0" noProof="0" dirty="0">
              <a:ln>
                <a:noFill/>
              </a:ln>
              <a:solidFill>
                <a:prstClr val="black"/>
              </a:solidFill>
              <a:effectLst/>
              <a:uLnTx/>
              <a:uFillTx/>
              <a:latin typeface="Calibri"/>
            </a:endParaRPr>
          </a:p>
          <a:p>
            <a:pPr marL="457200" marR="0" lvl="0" indent="-457200" algn="l" defTabSz="914400" rtl="0" eaLnBrk="0" fontAlgn="base" latinLnBrk="0" hangingPunct="0">
              <a:lnSpc>
                <a:spcPct val="100000"/>
              </a:lnSpc>
              <a:spcBef>
                <a:spcPct val="0"/>
              </a:spcBef>
              <a:spcAft>
                <a:spcPts val="600"/>
              </a:spcAft>
              <a:buClrTx/>
              <a:buSzTx/>
              <a:buFont typeface="Wingdings" panose="05000000000000000000" pitchFamily="2" charset="2"/>
              <a:buChar char="ü"/>
              <a:tabLst/>
              <a:defRPr/>
            </a:pPr>
            <a:r>
              <a:rPr lang="en-US" dirty="0" smtClean="0">
                <a:solidFill>
                  <a:prstClr val="black"/>
                </a:solidFill>
                <a:latin typeface="Calibri"/>
              </a:rPr>
              <a:t>Birth Equity initiative team rosters due by </a:t>
            </a:r>
            <a:r>
              <a:rPr lang="en-US" smtClean="0">
                <a:solidFill>
                  <a:prstClr val="black"/>
                </a:solidFill>
                <a:latin typeface="Calibri"/>
              </a:rPr>
              <a:t>May</a:t>
            </a:r>
            <a:r>
              <a:rPr lang="en-US">
                <a:solidFill>
                  <a:prstClr val="black"/>
                </a:solidFill>
                <a:latin typeface="Calibri"/>
              </a:rPr>
              <a:t> </a:t>
            </a:r>
            <a:r>
              <a:rPr lang="en-US" smtClean="0">
                <a:solidFill>
                  <a:prstClr val="black"/>
                </a:solidFill>
                <a:latin typeface="Calibri"/>
              </a:rPr>
              <a:t>with</a:t>
            </a:r>
            <a:r>
              <a:rPr kumimoji="0" lang="en-US" b="0" i="0" u="none" strike="noStrike" kern="1200" cap="none" spc="0" normalizeH="0" baseline="0" noProof="0" smtClean="0">
                <a:ln>
                  <a:noFill/>
                </a:ln>
                <a:solidFill>
                  <a:prstClr val="black"/>
                </a:solidFill>
                <a:effectLst/>
                <a:uLnTx/>
                <a:uFillTx/>
                <a:latin typeface="Calibri"/>
              </a:rPr>
              <a:t> </a:t>
            </a:r>
            <a:r>
              <a:rPr kumimoji="0" lang="en-US" b="0" i="0" u="none" strike="noStrike" kern="1200" cap="none" spc="0" normalizeH="0" baseline="0" noProof="0" dirty="0" smtClean="0">
                <a:ln>
                  <a:noFill/>
                </a:ln>
                <a:solidFill>
                  <a:prstClr val="black"/>
                </a:solidFill>
                <a:effectLst/>
                <a:uLnTx/>
                <a:uFillTx/>
                <a:latin typeface="Calibri"/>
              </a:rPr>
              <a:t>launch at Face to Face</a:t>
            </a:r>
            <a:endParaRPr kumimoji="0" lang="en-US" b="0" i="0" u="none" strike="noStrike" kern="1200" cap="none" spc="0" normalizeH="0" baseline="0" noProof="0" dirty="0">
              <a:ln>
                <a:noFill/>
              </a:ln>
              <a:solidFill>
                <a:prstClr val="black"/>
              </a:solidFill>
              <a:effectLst/>
              <a:uLnTx/>
              <a:uFillTx/>
              <a:latin typeface="Calibri"/>
            </a:endParaRPr>
          </a:p>
        </p:txBody>
      </p:sp>
      <p:pic>
        <p:nvPicPr>
          <p:cNvPr id="5" name="Picture 4" descr="Teamwork PNG Transparent Images | PNG Al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7800" y="2286000"/>
            <a:ext cx="2820512" cy="1746925"/>
          </a:xfrm>
          <a:prstGeom prst="rect">
            <a:avLst/>
          </a:prstGeom>
        </p:spPr>
      </p:pic>
    </p:spTree>
    <p:extLst>
      <p:ext uri="{BB962C8B-B14F-4D97-AF65-F5344CB8AC3E}">
        <p14:creationId xmlns:p14="http://schemas.microsoft.com/office/powerpoint/2010/main" val="2064650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a:noFill/>
        </p:spPr>
        <p:txBody>
          <a:bodyPr/>
          <a:lstStyle/>
          <a:p>
            <a:pPr algn="l" eaLnBrk="1" hangingPunct="1"/>
            <a:r>
              <a:rPr lang="en-US" sz="4000" b="1" dirty="0">
                <a:solidFill>
                  <a:srgbClr val="F58466"/>
                </a:solidFill>
                <a:latin typeface="Goudy Old Style" pitchFamily="18" charset="0"/>
              </a:rPr>
              <a:t>MNO-OB AIMs</a:t>
            </a:r>
          </a:p>
        </p:txBody>
      </p:sp>
      <p:sp>
        <p:nvSpPr>
          <p:cNvPr id="7" name="TextBox 6"/>
          <p:cNvSpPr txBox="1"/>
          <p:nvPr/>
        </p:nvSpPr>
        <p:spPr>
          <a:xfrm>
            <a:off x="328083" y="1329267"/>
            <a:ext cx="4243917" cy="1323439"/>
          </a:xfrm>
          <a:prstGeom prst="rect">
            <a:avLst/>
          </a:prstGeom>
          <a:solidFill>
            <a:schemeClr val="accent2">
              <a:lumMod val="20000"/>
              <a:lumOff val="80000"/>
            </a:schemeClr>
          </a:solidFill>
        </p:spPr>
        <p:txBody>
          <a:bodyPr wrap="square" rtlCol="0">
            <a:spAutoFit/>
          </a:bodyPr>
          <a:lstStyle/>
          <a:p>
            <a:pPr algn="ctr"/>
            <a:r>
              <a:rPr lang="en-US" sz="2000" dirty="0"/>
              <a:t>Increase patients with OUD connected to </a:t>
            </a:r>
            <a:r>
              <a:rPr lang="en-US" sz="2000" b="1" dirty="0"/>
              <a:t>MAT &amp; Recovery Treatment Services </a:t>
            </a:r>
            <a:r>
              <a:rPr lang="en-US" sz="2000" dirty="0"/>
              <a:t>prenatally or by discharge to &gt;70%</a:t>
            </a:r>
          </a:p>
        </p:txBody>
      </p:sp>
      <p:sp>
        <p:nvSpPr>
          <p:cNvPr id="8" name="TextBox 7"/>
          <p:cNvSpPr txBox="1"/>
          <p:nvPr/>
        </p:nvSpPr>
        <p:spPr>
          <a:xfrm>
            <a:off x="336439" y="2950878"/>
            <a:ext cx="4235561" cy="1323439"/>
          </a:xfrm>
          <a:prstGeom prst="rect">
            <a:avLst/>
          </a:prstGeom>
          <a:solidFill>
            <a:schemeClr val="accent2">
              <a:lumMod val="20000"/>
              <a:lumOff val="80000"/>
            </a:schemeClr>
          </a:solidFill>
        </p:spPr>
        <p:txBody>
          <a:bodyPr wrap="square" rtlCol="0">
            <a:spAutoFit/>
          </a:bodyPr>
          <a:lstStyle/>
          <a:p>
            <a:pPr algn="ctr"/>
            <a:r>
              <a:rPr lang="en-US" sz="2000" dirty="0"/>
              <a:t>Increase patients with OUD receiving </a:t>
            </a:r>
            <a:r>
              <a:rPr lang="en-US" sz="2000" b="1" dirty="0" err="1"/>
              <a:t>Narcan</a:t>
            </a:r>
            <a:r>
              <a:rPr lang="en-US" sz="2000" b="1" dirty="0"/>
              <a:t> Counseling</a:t>
            </a:r>
            <a:r>
              <a:rPr lang="en-US" sz="2000" dirty="0"/>
              <a:t> to &gt;60%,  </a:t>
            </a:r>
            <a:r>
              <a:rPr lang="en-US" sz="2000" b="1" dirty="0" err="1"/>
              <a:t>Hep</a:t>
            </a:r>
            <a:r>
              <a:rPr lang="en-US" sz="2000" b="1" dirty="0"/>
              <a:t> C Screening </a:t>
            </a:r>
            <a:r>
              <a:rPr lang="en-US" sz="2000" dirty="0"/>
              <a:t>to &gt;70%, and </a:t>
            </a:r>
            <a:r>
              <a:rPr lang="en-US" sz="2000" b="1" dirty="0"/>
              <a:t>patient education</a:t>
            </a:r>
            <a:r>
              <a:rPr lang="en-US" sz="2000" dirty="0"/>
              <a:t> to &gt;80%</a:t>
            </a:r>
          </a:p>
        </p:txBody>
      </p:sp>
      <p:sp>
        <p:nvSpPr>
          <p:cNvPr id="9" name="TextBox 8"/>
          <p:cNvSpPr txBox="1"/>
          <p:nvPr/>
        </p:nvSpPr>
        <p:spPr>
          <a:xfrm>
            <a:off x="1144481" y="4598376"/>
            <a:ext cx="2611120" cy="1323439"/>
          </a:xfrm>
          <a:prstGeom prst="rect">
            <a:avLst/>
          </a:prstGeom>
          <a:solidFill>
            <a:schemeClr val="accent2">
              <a:lumMod val="20000"/>
              <a:lumOff val="80000"/>
            </a:schemeClr>
          </a:solidFill>
        </p:spPr>
        <p:txBody>
          <a:bodyPr wrap="square" rtlCol="0">
            <a:spAutoFit/>
          </a:bodyPr>
          <a:lstStyle/>
          <a:p>
            <a:pPr algn="ctr"/>
            <a:r>
              <a:rPr lang="en-US" sz="2000" dirty="0"/>
              <a:t>Increase prenatal screening for OUD with </a:t>
            </a:r>
            <a:r>
              <a:rPr lang="en-US" sz="2000" b="1" dirty="0"/>
              <a:t>validated tool</a:t>
            </a:r>
            <a:r>
              <a:rPr lang="en-US" sz="2000" dirty="0"/>
              <a:t> to &gt;50%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1331667"/>
            <a:ext cx="3200400" cy="4561860"/>
          </a:xfrm>
          <a:prstGeom prst="rect">
            <a:avLst/>
          </a:prstGeom>
        </p:spPr>
      </p:pic>
    </p:spTree>
    <p:extLst>
      <p:ext uri="{BB962C8B-B14F-4D97-AF65-F5344CB8AC3E}">
        <p14:creationId xmlns:p14="http://schemas.microsoft.com/office/powerpoint/2010/main" val="3252570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3886200"/>
          </a:xfrm>
          <a:prstGeom prst="rect">
            <a:avLst/>
          </a:prstGeom>
        </p:spPr>
      </p:pic>
      <p:sp>
        <p:nvSpPr>
          <p:cNvPr id="2" name="Curved Up Ribbon 1"/>
          <p:cNvSpPr/>
          <p:nvPr/>
        </p:nvSpPr>
        <p:spPr>
          <a:xfrm>
            <a:off x="76200" y="3261695"/>
            <a:ext cx="9067800" cy="1295400"/>
          </a:xfrm>
          <a:prstGeom prst="ellipseRibbon2">
            <a:avLst>
              <a:gd name="adj1" fmla="val 50077"/>
              <a:gd name="adj2" fmla="val 55689"/>
              <a:gd name="adj3" fmla="val 30688"/>
            </a:avLst>
          </a:prstGeom>
          <a:solidFill>
            <a:srgbClr val="F584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2895600" y="3324620"/>
            <a:ext cx="4038600" cy="584775"/>
          </a:xfrm>
          <a:prstGeom prst="rect">
            <a:avLst/>
          </a:prstGeom>
          <a:noFill/>
        </p:spPr>
        <p:txBody>
          <a:bodyPr wrap="square" rtlCol="0">
            <a:spAutoFit/>
          </a:bodyPr>
          <a:lstStyle/>
          <a:p>
            <a:r>
              <a:rPr lang="en-US" sz="3200" b="1" dirty="0">
                <a:solidFill>
                  <a:srgbClr val="004990"/>
                </a:solidFill>
                <a:latin typeface="Goudy Old Style" panose="02020502050305020303" pitchFamily="18" charset="0"/>
              </a:rPr>
              <a:t>THANKS TO OUR</a:t>
            </a:r>
          </a:p>
        </p:txBody>
      </p:sp>
      <p:sp>
        <p:nvSpPr>
          <p:cNvPr id="5" name="Rectangle 4"/>
          <p:cNvSpPr/>
          <p:nvPr/>
        </p:nvSpPr>
        <p:spPr>
          <a:xfrm>
            <a:off x="3678451" y="3932099"/>
            <a:ext cx="1846980" cy="523220"/>
          </a:xfrm>
          <a:prstGeom prst="rect">
            <a:avLst/>
          </a:prstGeom>
        </p:spPr>
        <p:txBody>
          <a:bodyPr wrap="none">
            <a:spAutoFit/>
          </a:bodyPr>
          <a:lstStyle/>
          <a:p>
            <a:r>
              <a:rPr lang="en-US" sz="2800" b="1" dirty="0">
                <a:solidFill>
                  <a:srgbClr val="004990"/>
                </a:solidFill>
                <a:latin typeface="Goudy Old Style" panose="02020502050305020303" pitchFamily="18" charset="0"/>
              </a:rPr>
              <a:t>FUNDERS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810" y="4868670"/>
            <a:ext cx="1710591" cy="491459"/>
          </a:xfrm>
          <a:prstGeom prst="rect">
            <a:avLst/>
          </a:prstGeom>
        </p:spPr>
      </p:pic>
      <p:pic>
        <p:nvPicPr>
          <p:cNvPr id="21" name="Picture 2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48704" y="4635600"/>
            <a:ext cx="1695296" cy="828812"/>
          </a:xfrm>
          <a:prstGeom prst="rect">
            <a:avLst/>
          </a:prstGeom>
        </p:spPr>
      </p:pic>
      <p:pic>
        <p:nvPicPr>
          <p:cNvPr id="1026" name="Picture 2" descr="Image result for cdc"/>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1738411" y="4668461"/>
            <a:ext cx="1302206" cy="9896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3660849-8156-6B4A-A350-5E2C25816F59}"/>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096401" y="4843270"/>
            <a:ext cx="1209745" cy="491459"/>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id="{2E7A8B6F-7EBD-1E42-8C6D-D17E7895FB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82729" y="4777401"/>
            <a:ext cx="1231900" cy="647700"/>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1EB07D00-1109-AB41-8F98-8E8C6004CC7F}"/>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80225" y="4748691"/>
            <a:ext cx="1668479" cy="676410"/>
          </a:xfrm>
          <a:prstGeom prst="rect">
            <a:avLst/>
          </a:prstGeom>
        </p:spPr>
      </p:pic>
      <p:sp>
        <p:nvSpPr>
          <p:cNvPr id="3" name="Rectangle 2">
            <a:extLst>
              <a:ext uri="{FF2B5EF4-FFF2-40B4-BE49-F238E27FC236}">
                <a16:creationId xmlns:a16="http://schemas.microsoft.com/office/drawing/2014/main" id="{B943F45A-3913-DE49-8B72-13A64566A987}"/>
              </a:ext>
            </a:extLst>
          </p:cNvPr>
          <p:cNvSpPr/>
          <p:nvPr/>
        </p:nvSpPr>
        <p:spPr>
          <a:xfrm>
            <a:off x="0" y="5736676"/>
            <a:ext cx="9144000" cy="11213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p:txBody>
      </p:sp>
      <p:sp>
        <p:nvSpPr>
          <p:cNvPr id="9" name="TextBox 8">
            <a:extLst>
              <a:ext uri="{FF2B5EF4-FFF2-40B4-BE49-F238E27FC236}">
                <a16:creationId xmlns:a16="http://schemas.microsoft.com/office/drawing/2014/main" id="{856694AD-6D76-8949-9614-60021FA353C6}"/>
              </a:ext>
            </a:extLst>
          </p:cNvPr>
          <p:cNvSpPr txBox="1"/>
          <p:nvPr/>
        </p:nvSpPr>
        <p:spPr>
          <a:xfrm>
            <a:off x="3331161" y="5615910"/>
            <a:ext cx="2590800" cy="738664"/>
          </a:xfrm>
          <a:prstGeom prst="rect">
            <a:avLst/>
          </a:prstGeom>
          <a:noFill/>
        </p:spPr>
        <p:txBody>
          <a:bodyPr wrap="square" rtlCol="0">
            <a:spAutoFit/>
          </a:bodyPr>
          <a:lstStyle/>
          <a:p>
            <a:pPr algn="ctr"/>
            <a:r>
              <a:rPr lang="en-US" sz="2400" b="1" dirty="0">
                <a:solidFill>
                  <a:srgbClr val="004990"/>
                </a:solidFill>
                <a:latin typeface="Goudy Old Style" panose="02020502050305020303" pitchFamily="18" charset="0"/>
              </a:rPr>
              <a:t>In Kind Support </a:t>
            </a:r>
            <a:endParaRPr lang="en-US" sz="2400" dirty="0"/>
          </a:p>
          <a:p>
            <a:pPr algn="ctr"/>
            <a:endParaRPr lang="en-US" dirty="0"/>
          </a:p>
        </p:txBody>
      </p:sp>
      <p:pic>
        <p:nvPicPr>
          <p:cNvPr id="15" name="Picture 14" descr="Logo, company name&#10;&#10;Description automatically generated">
            <a:extLst>
              <a:ext uri="{FF2B5EF4-FFF2-40B4-BE49-F238E27FC236}">
                <a16:creationId xmlns:a16="http://schemas.microsoft.com/office/drawing/2014/main" id="{FB174B93-78C5-EB49-9A38-A791A16CB182}"/>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602908" y="6267009"/>
            <a:ext cx="2196729" cy="49801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2F18E6A4-44D9-FB41-AB48-46475D9D831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914900" y="6127623"/>
            <a:ext cx="2500182" cy="637397"/>
          </a:xfrm>
          <a:prstGeom prst="rect">
            <a:avLst/>
          </a:prstGeom>
        </p:spPr>
      </p:pic>
      <p:pic>
        <p:nvPicPr>
          <p:cNvPr id="11" name="Picture 2" descr="Feinberg School of Medicine"/>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57646" y="6335827"/>
            <a:ext cx="2514600" cy="3592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ogo Downloads : SLU"/>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7498851" y="6135176"/>
            <a:ext cx="1436536" cy="616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8418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0" name="Table 9"/>
          <p:cNvGraphicFramePr>
            <a:graphicFrameLocks noGrp="1"/>
          </p:cNvGraphicFramePr>
          <p:nvPr>
            <p:extLst>
              <p:ext uri="{D42A27DB-BD31-4B8C-83A1-F6EECF244321}">
                <p14:modId xmlns:p14="http://schemas.microsoft.com/office/powerpoint/2010/main" val="3675295411"/>
              </p:ext>
            </p:extLst>
          </p:nvPr>
        </p:nvGraphicFramePr>
        <p:xfrm>
          <a:off x="1472048" y="1295670"/>
          <a:ext cx="6492666" cy="4206240"/>
        </p:xfrm>
        <a:graphic>
          <a:graphicData uri="http://schemas.openxmlformats.org/drawingml/2006/table">
            <a:tbl>
              <a:tblPr firstRow="1" firstCol="1" bandRow="1">
                <a:tableStyleId>{BC89EF96-8CEA-46FF-86C4-4CE0E7609802}</a:tableStyleId>
              </a:tblPr>
              <a:tblGrid>
                <a:gridCol w="6492666">
                  <a:extLst>
                    <a:ext uri="{9D8B030D-6E8A-4147-A177-3AD203B41FA5}">
                      <a16:colId xmlns:a16="http://schemas.microsoft.com/office/drawing/2014/main" val="20000"/>
                    </a:ext>
                  </a:extLst>
                </a:gridCol>
              </a:tblGrid>
              <a:tr h="388760">
                <a:tc>
                  <a:txBody>
                    <a:bodyPr/>
                    <a:lstStyle/>
                    <a:p>
                      <a:pPr marL="342900" marR="0" lvl="0" indent="-342900" algn="ctr">
                        <a:lnSpc>
                          <a:spcPct val="115000"/>
                        </a:lnSpc>
                        <a:spcBef>
                          <a:spcPts val="0"/>
                        </a:spcBef>
                        <a:spcAft>
                          <a:spcPts val="0"/>
                        </a:spcAft>
                        <a:buFont typeface="Wingdings"/>
                        <a:buChar char=""/>
                      </a:pPr>
                      <a:r>
                        <a:rPr lang="en-US" sz="2400" dirty="0">
                          <a:effectLst/>
                        </a:rPr>
                        <a:t>All Data </a:t>
                      </a:r>
                      <a:r>
                        <a:rPr lang="en-US" sz="2400" dirty="0" smtClean="0">
                          <a:effectLst/>
                        </a:rPr>
                        <a:t>Submitted +</a:t>
                      </a:r>
                      <a:r>
                        <a:rPr lang="en-US" sz="2400" baseline="0" dirty="0" smtClean="0">
                          <a:effectLst/>
                        </a:rPr>
                        <a:t> Sustainability Plans</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3889676635"/>
                  </a:ext>
                </a:extLst>
              </a:tr>
              <a:tr h="388760">
                <a:tc>
                  <a:txBody>
                    <a:bodyPr/>
                    <a:lstStyle/>
                    <a:p>
                      <a:pPr marL="0" marR="0" algn="ctr">
                        <a:lnSpc>
                          <a:spcPct val="115000"/>
                        </a:lnSpc>
                        <a:spcBef>
                          <a:spcPts val="0"/>
                        </a:spcBef>
                        <a:spcAft>
                          <a:spcPts val="0"/>
                        </a:spcAft>
                      </a:pPr>
                      <a:r>
                        <a:rPr lang="en-US" sz="2400" cap="small" dirty="0">
                          <a:effectLst/>
                        </a:rPr>
                        <a:t>        +</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989426216"/>
                  </a:ext>
                </a:extLst>
              </a:tr>
              <a:tr h="1166282">
                <a:tc>
                  <a:txBody>
                    <a:bodyPr/>
                    <a:lstStyle/>
                    <a:p>
                      <a:pPr marL="342900" marR="0" lvl="0" indent="-342900" algn="ctr">
                        <a:lnSpc>
                          <a:spcPct val="115000"/>
                        </a:lnSpc>
                        <a:spcBef>
                          <a:spcPts val="0"/>
                        </a:spcBef>
                        <a:spcAft>
                          <a:spcPts val="0"/>
                        </a:spcAft>
                        <a:buFont typeface="Wingdings"/>
                        <a:buChar char=""/>
                      </a:pPr>
                      <a:r>
                        <a:rPr lang="en-US" sz="2400" dirty="0">
                          <a:effectLst/>
                        </a:rPr>
                        <a:t>6 Structure Measures In Place</a:t>
                      </a:r>
                    </a:p>
                    <a:p>
                      <a:pPr marL="0" marR="0" lvl="0" indent="0" algn="ctr">
                        <a:lnSpc>
                          <a:spcPct val="115000"/>
                        </a:lnSpc>
                        <a:spcBef>
                          <a:spcPts val="0"/>
                        </a:spcBef>
                        <a:spcAft>
                          <a:spcPts val="0"/>
                        </a:spcAft>
                        <a:buFont typeface="Wingdings"/>
                        <a:buNone/>
                      </a:pPr>
                      <a:r>
                        <a:rPr lang="en-US" sz="2400" b="0" dirty="0">
                          <a:effectLst/>
                          <a:latin typeface="Calibri"/>
                          <a:ea typeface="Calibri"/>
                          <a:cs typeface="Times New Roman"/>
                        </a:rPr>
                        <a:t>(Screening</a:t>
                      </a:r>
                      <a:r>
                        <a:rPr lang="en-US" sz="2400" b="0" baseline="0" dirty="0">
                          <a:effectLst/>
                          <a:latin typeface="Calibri"/>
                          <a:ea typeface="Calibri"/>
                          <a:cs typeface="Times New Roman"/>
                        </a:rPr>
                        <a:t> Prenatal, Screening L&amp;D, SBIRT/OUD Protocol, Mapping, Checklist, Patient Education)</a:t>
                      </a:r>
                      <a:endParaRPr lang="en-US" sz="2400" b="0" dirty="0">
                        <a:effectLst/>
                        <a:latin typeface="Calibri"/>
                        <a:ea typeface="Calibri"/>
                        <a:cs typeface="Times New Roman"/>
                      </a:endParaRPr>
                    </a:p>
                  </a:txBody>
                  <a:tcPr marL="62356" marR="62356" marT="0" marB="0"/>
                </a:tc>
                <a:extLst>
                  <a:ext uri="{0D108BD9-81ED-4DB2-BD59-A6C34878D82A}">
                    <a16:rowId xmlns:a16="http://schemas.microsoft.com/office/drawing/2014/main" val="10001"/>
                  </a:ext>
                </a:extLst>
              </a:tr>
              <a:tr h="388760">
                <a:tc>
                  <a:txBody>
                    <a:bodyPr/>
                    <a:lstStyle/>
                    <a:p>
                      <a:pPr marL="0" marR="0" algn="ctr">
                        <a:lnSpc>
                          <a:spcPct val="115000"/>
                        </a:lnSpc>
                        <a:spcBef>
                          <a:spcPts val="0"/>
                        </a:spcBef>
                        <a:spcAft>
                          <a:spcPts val="0"/>
                        </a:spcAft>
                      </a:pPr>
                      <a:r>
                        <a:rPr lang="en-US" sz="2400" cap="small" dirty="0">
                          <a:effectLst/>
                        </a:rPr>
                        <a:t>        +</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0002"/>
                  </a:ext>
                </a:extLst>
              </a:tr>
              <a:tr h="1555044">
                <a:tc>
                  <a:txBody>
                    <a:bodyPr/>
                    <a:lstStyle/>
                    <a:p>
                      <a:pPr marL="342900" marR="0" lvl="0" indent="-342900" algn="ctr">
                        <a:lnSpc>
                          <a:spcPct val="115000"/>
                        </a:lnSpc>
                        <a:spcBef>
                          <a:spcPts val="0"/>
                        </a:spcBef>
                        <a:spcAft>
                          <a:spcPts val="0"/>
                        </a:spcAft>
                        <a:buFont typeface="Wingdings"/>
                        <a:buChar char=""/>
                      </a:pPr>
                      <a:r>
                        <a:rPr lang="en-US" sz="2400" u="sng" dirty="0">
                          <a:effectLst/>
                        </a:rPr>
                        <a:t>All</a:t>
                      </a:r>
                      <a:r>
                        <a:rPr lang="en-US" sz="2400" u="none" baseline="0" dirty="0">
                          <a:effectLst/>
                        </a:rPr>
                        <a:t> </a:t>
                      </a:r>
                      <a:r>
                        <a:rPr lang="en-US" sz="2400" u="none" dirty="0">
                          <a:effectLst/>
                        </a:rPr>
                        <a:t>Process</a:t>
                      </a:r>
                      <a:r>
                        <a:rPr lang="en-US" sz="2400" dirty="0">
                          <a:effectLst/>
                        </a:rPr>
                        <a:t> Measure goals met</a:t>
                      </a:r>
                    </a:p>
                    <a:p>
                      <a:pPr marL="0" marR="0" lvl="0" indent="0" algn="ctr">
                        <a:lnSpc>
                          <a:spcPct val="115000"/>
                        </a:lnSpc>
                        <a:spcBef>
                          <a:spcPts val="0"/>
                        </a:spcBef>
                        <a:spcAft>
                          <a:spcPts val="0"/>
                        </a:spcAft>
                        <a:buFont typeface="Wingdings"/>
                        <a:buNone/>
                      </a:pPr>
                      <a:r>
                        <a:rPr lang="en-US" sz="2400" b="0" dirty="0">
                          <a:effectLst/>
                        </a:rPr>
                        <a:t>&gt;70%</a:t>
                      </a:r>
                      <a:r>
                        <a:rPr lang="en-US" sz="2400" b="0" baseline="0" dirty="0">
                          <a:effectLst/>
                        </a:rPr>
                        <a:t> MAT, &gt;70% Recovery Treatment Services</a:t>
                      </a:r>
                    </a:p>
                    <a:p>
                      <a:pPr marL="0" marR="0" lvl="0" indent="0" algn="ctr">
                        <a:lnSpc>
                          <a:spcPct val="115000"/>
                        </a:lnSpc>
                        <a:spcBef>
                          <a:spcPts val="0"/>
                        </a:spcBef>
                        <a:spcAft>
                          <a:spcPts val="0"/>
                        </a:spcAft>
                        <a:buFont typeface="Wingdings"/>
                        <a:buNone/>
                      </a:pPr>
                      <a:r>
                        <a:rPr lang="en-US" sz="2400" b="0" baseline="0" dirty="0">
                          <a:effectLst/>
                        </a:rPr>
                        <a:t>&gt;60% Narcan, &gt;70% </a:t>
                      </a:r>
                      <a:r>
                        <a:rPr lang="en-US" sz="2400" b="0" baseline="0" dirty="0" err="1">
                          <a:effectLst/>
                        </a:rPr>
                        <a:t>Hep</a:t>
                      </a:r>
                      <a:r>
                        <a:rPr lang="en-US" sz="2400" b="0" baseline="0" dirty="0">
                          <a:effectLst/>
                        </a:rPr>
                        <a:t> C</a:t>
                      </a:r>
                    </a:p>
                    <a:p>
                      <a:pPr marL="0" marR="0" lvl="0" indent="0" algn="ctr">
                        <a:lnSpc>
                          <a:spcPct val="115000"/>
                        </a:lnSpc>
                        <a:spcBef>
                          <a:spcPts val="0"/>
                        </a:spcBef>
                        <a:spcAft>
                          <a:spcPts val="0"/>
                        </a:spcAft>
                        <a:buFont typeface="Wingdings"/>
                        <a:buNone/>
                      </a:pPr>
                      <a:r>
                        <a:rPr lang="en-US" sz="2400" b="0" baseline="0" dirty="0">
                          <a:effectLst/>
                        </a:rPr>
                        <a:t>&gt;70% Patient Education, &gt;50% Prenatal Screening</a:t>
                      </a:r>
                      <a:endParaRPr lang="en-US" sz="2400" dirty="0">
                        <a:effectLst/>
                        <a:latin typeface="Calibri"/>
                        <a:ea typeface="Calibri"/>
                        <a:cs typeface="Times New Roman"/>
                      </a:endParaRPr>
                    </a:p>
                  </a:txBody>
                  <a:tcPr marL="62356" marR="62356" marT="0" marB="0"/>
                </a:tc>
                <a:extLst>
                  <a:ext uri="{0D108BD9-81ED-4DB2-BD59-A6C34878D82A}">
                    <a16:rowId xmlns:a16="http://schemas.microsoft.com/office/drawing/2014/main" val="10003"/>
                  </a:ext>
                </a:extLst>
              </a:tr>
            </a:tbl>
          </a:graphicData>
        </a:graphic>
      </p:graphicFrame>
      <p:sp>
        <p:nvSpPr>
          <p:cNvPr id="7" name="Rectangle 5"/>
          <p:cNvSpPr>
            <a:spLocks noChangeArrowheads="1"/>
          </p:cNvSpPr>
          <p:nvPr/>
        </p:nvSpPr>
        <p:spPr bwMode="auto">
          <a:xfrm>
            <a:off x="1555367" y="9728"/>
            <a:ext cx="6326028" cy="1343917"/>
          </a:xfrm>
          <a:prstGeom prst="rect">
            <a:avLst/>
          </a:prstGeom>
          <a:noFill/>
          <a:ln>
            <a:noFill/>
          </a:ln>
          <a:effectLst/>
        </p:spPr>
        <p:txBody>
          <a:bodyPr vert="horz" wrap="square" lIns="0" tIns="0" rIns="0" bIns="12696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700" b="0" i="0" u="none" strike="noStrike" kern="1200" cap="all" spc="0" normalizeH="0" baseline="0" noProof="0" dirty="0">
              <a:ln>
                <a:noFill/>
              </a:ln>
              <a:solidFill>
                <a:prstClr val="black"/>
              </a:solidFill>
              <a:effectLst/>
              <a:uLnTx/>
              <a:uFillTx/>
              <a:latin typeface="Arial" pitchFamily="34" charset="0"/>
              <a:ea typeface="MS PGothic" pitchFamily="34" charset="-128"/>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MNO-OB Excellence Award Criteria </a:t>
            </a:r>
            <a:r>
              <a:rPr kumimoji="0" lang="en-US" sz="3600" b="1" i="0" u="none" strike="noStrike" kern="1200" cap="none" spc="0" normalizeH="0" baseline="0" noProof="0" dirty="0" smtClean="0">
                <a:ln>
                  <a:noFill/>
                </a:ln>
                <a:solidFill>
                  <a:srgbClr val="004990"/>
                </a:solidFill>
                <a:effectLst/>
                <a:uLnTx/>
                <a:uFillTx/>
                <a:latin typeface="Candara" pitchFamily="34" charset="0"/>
                <a:ea typeface="Calibri" pitchFamily="34" charset="0"/>
                <a:cs typeface="Times New Roman" pitchFamily="18" charset="0"/>
              </a:rPr>
              <a:t>for </a:t>
            </a:r>
            <a:r>
              <a:rPr kumimoji="0" lang="en-US" sz="3600" b="1" i="0" u="none" strike="noStrike" kern="1200" cap="none" spc="0" normalizeH="0" baseline="0" noProof="0" dirty="0">
                <a:ln>
                  <a:noFill/>
                </a:ln>
                <a:solidFill>
                  <a:srgbClr val="004990"/>
                </a:solidFill>
                <a:effectLst/>
                <a:uLnTx/>
                <a:uFillTx/>
                <a:latin typeface="Candara" pitchFamily="34" charset="0"/>
                <a:ea typeface="Calibri" pitchFamily="34" charset="0"/>
                <a:cs typeface="Times New Roman" pitchFamily="18" charset="0"/>
              </a:rPr>
              <a:t>Optimal OUD Care</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59" y="1447800"/>
            <a:ext cx="948403" cy="88109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59" y="2547903"/>
            <a:ext cx="948403" cy="881097"/>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3358" y="3623510"/>
            <a:ext cx="948403" cy="881097"/>
          </a:xfrm>
          <a:prstGeom prst="rect">
            <a:avLst/>
          </a:prstGeom>
        </p:spPr>
      </p:pic>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4701" y="5545008"/>
            <a:ext cx="948403" cy="88109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4278" y="5539033"/>
            <a:ext cx="948403" cy="881097"/>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8487" y="5523167"/>
            <a:ext cx="948403" cy="881097"/>
          </a:xfrm>
          <a:prstGeom prst="rect">
            <a:avLst/>
          </a:prstGeom>
        </p:spPr>
      </p:pic>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5427" y="5546983"/>
            <a:ext cx="948403" cy="881097"/>
          </a:xfrm>
          <a:prstGeom prst="rect">
            <a:avLst/>
          </a:prstGeom>
        </p:spPr>
      </p:pic>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2879" y="5554916"/>
            <a:ext cx="948403" cy="881097"/>
          </a:xfrm>
          <a:prstGeom prst="rect">
            <a:avLst/>
          </a:prstGeom>
        </p:spPr>
      </p:pic>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6898" y="5546983"/>
            <a:ext cx="948403" cy="881097"/>
          </a:xfrm>
          <a:prstGeom prst="rect">
            <a:avLst/>
          </a:prstGeom>
        </p:spPr>
      </p:pic>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8958" y="1429098"/>
            <a:ext cx="948403" cy="881097"/>
          </a:xfrm>
          <a:prstGeom prst="rect">
            <a:avLst/>
          </a:prstGeom>
        </p:spPr>
      </p:pic>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8958" y="2529201"/>
            <a:ext cx="948403" cy="881097"/>
          </a:xfrm>
          <a:prstGeom prst="rect">
            <a:avLst/>
          </a:prstGeom>
        </p:spPr>
      </p:pic>
      <p:pic>
        <p:nvPicPr>
          <p:cNvPr id="18" name="Picture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28957" y="3604808"/>
            <a:ext cx="948403" cy="881097"/>
          </a:xfrm>
          <a:prstGeom prst="rect">
            <a:avLst/>
          </a:prstGeom>
        </p:spPr>
      </p:pic>
      <p:pic>
        <p:nvPicPr>
          <p:cNvPr id="1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7616" y="5523167"/>
            <a:ext cx="948403" cy="881097"/>
          </a:xfrm>
          <a:prstGeom prst="rect">
            <a:avLst/>
          </a:prstGeom>
        </p:spPr>
      </p:pic>
    </p:spTree>
    <p:extLst>
      <p:ext uri="{BB962C8B-B14F-4D97-AF65-F5344CB8AC3E}">
        <p14:creationId xmlns:p14="http://schemas.microsoft.com/office/powerpoint/2010/main" val="710653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8907"/>
            <a:ext cx="8229600" cy="1143000"/>
          </a:xfrm>
        </p:spPr>
        <p:txBody>
          <a:bodyPr/>
          <a:lstStyle/>
          <a:p>
            <a:pPr algn="l" eaLnBrk="1" hangingPunct="1"/>
            <a:r>
              <a:rPr lang="en-US" sz="4000" b="1" dirty="0" smtClean="0">
                <a:solidFill>
                  <a:srgbClr val="F58466"/>
                </a:solidFill>
                <a:latin typeface="Goudy Old Style" pitchFamily="18" charset="0"/>
              </a:rPr>
              <a:t>MNO-OB QI Award of</a:t>
            </a:r>
            <a:br>
              <a:rPr lang="en-US" sz="4000" b="1" dirty="0" smtClean="0">
                <a:solidFill>
                  <a:srgbClr val="F58466"/>
                </a:solidFill>
                <a:latin typeface="Goudy Old Style" pitchFamily="18" charset="0"/>
              </a:rPr>
            </a:br>
            <a:r>
              <a:rPr lang="en-US" sz="4000" b="1" dirty="0" smtClean="0">
                <a:solidFill>
                  <a:srgbClr val="F58466"/>
                </a:solidFill>
                <a:latin typeface="Goudy Old Style" pitchFamily="18" charset="0"/>
              </a:rPr>
              <a:t>Excellence Next Steps</a:t>
            </a:r>
            <a:endParaRPr lang="en-US" sz="4000" b="1" dirty="0">
              <a:solidFill>
                <a:srgbClr val="F58466"/>
              </a:solidFill>
              <a:latin typeface="Goudy Old Style" pitchFamily="18" charset="0"/>
            </a:endParaRPr>
          </a:p>
        </p:txBody>
      </p:sp>
      <p:sp>
        <p:nvSpPr>
          <p:cNvPr id="3" name="Content Placeholder 2"/>
          <p:cNvSpPr>
            <a:spLocks noGrp="1"/>
          </p:cNvSpPr>
          <p:nvPr>
            <p:ph idx="1"/>
          </p:nvPr>
        </p:nvSpPr>
        <p:spPr>
          <a:xfrm>
            <a:off x="304800" y="1704251"/>
            <a:ext cx="8458200" cy="5137157"/>
          </a:xfrm>
        </p:spPr>
        <p:txBody>
          <a:bodyPr/>
          <a:lstStyle/>
          <a:p>
            <a:pPr marL="0" indent="0" algn="ctr">
              <a:buClr>
                <a:srgbClr val="F58466"/>
              </a:buClr>
              <a:buNone/>
            </a:pPr>
            <a:r>
              <a:rPr lang="en-US" b="1" dirty="0" smtClean="0">
                <a:solidFill>
                  <a:srgbClr val="004990"/>
                </a:solidFill>
                <a:ea typeface="MS PGothic"/>
              </a:rPr>
              <a:t>Didn’t qualify for MNO-OB Excellence award? Don’t worry…</a:t>
            </a:r>
          </a:p>
          <a:p>
            <a:pPr>
              <a:buClr>
                <a:srgbClr val="F58466"/>
              </a:buClr>
            </a:pPr>
            <a:r>
              <a:rPr lang="en-US" dirty="0" smtClean="0">
                <a:ea typeface="MS PGothic"/>
              </a:rPr>
              <a:t>Teams who are working to achieve AIMs will have upcoming opportunities to receive QI Awards of Excellence in Q4 2020 and into 2021</a:t>
            </a:r>
          </a:p>
          <a:p>
            <a:pPr>
              <a:buClr>
                <a:srgbClr val="F58466"/>
              </a:buClr>
            </a:pPr>
            <a:r>
              <a:rPr lang="en-US" b="1" dirty="0" smtClean="0">
                <a:ea typeface="MS PGothic"/>
              </a:rPr>
              <a:t>To qualify for an award, you must also submit a completed MNO-OB Sustainability plan to ILPQC &amp; your Perinatal Network Administrator</a:t>
            </a:r>
          </a:p>
          <a:p>
            <a:pPr>
              <a:buClr>
                <a:srgbClr val="F58466"/>
              </a:buClr>
            </a:pPr>
            <a:endParaRPr lang="en-US" dirty="0"/>
          </a:p>
          <a:p>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ED3A795C-50BE-462B-8B70-BD2F9F6A8888}" type="slidenum">
              <a:rPr lang="en-US" altLang="en-US" smtClean="0"/>
              <a:pPr>
                <a:defRPr/>
              </a:pPr>
              <a:t>7</a:t>
            </a:fld>
            <a:endParaRPr lang="en-US" altLang="en-US"/>
          </a:p>
        </p:txBody>
      </p:sp>
    </p:spTree>
    <p:extLst>
      <p:ext uri="{BB962C8B-B14F-4D97-AF65-F5344CB8AC3E}">
        <p14:creationId xmlns:p14="http://schemas.microsoft.com/office/powerpoint/2010/main" val="1971113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8</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MAT Q3 2020</a:t>
            </a:r>
            <a:endParaRPr lang="en-US" sz="3600" b="1" dirty="0">
              <a:solidFill>
                <a:srgbClr val="F58466"/>
              </a:solidFill>
              <a:latin typeface="Goudy Old Style"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0414" y="1097583"/>
            <a:ext cx="8382000" cy="5041438"/>
          </a:xfrm>
          <a:prstGeom prst="rect">
            <a:avLst/>
          </a:prstGeom>
        </p:spPr>
      </p:pic>
      <p:sp>
        <p:nvSpPr>
          <p:cNvPr id="9" name="TextBox 8"/>
          <p:cNvSpPr txBox="1"/>
          <p:nvPr/>
        </p:nvSpPr>
        <p:spPr>
          <a:xfrm>
            <a:off x="5105400" y="5252015"/>
            <a:ext cx="3200400" cy="1200329"/>
          </a:xfrm>
          <a:prstGeom prst="rect">
            <a:avLst/>
          </a:prstGeom>
          <a:noFill/>
        </p:spPr>
        <p:txBody>
          <a:bodyPr wrap="square" rtlCol="0">
            <a:spAutoFit/>
          </a:bodyPr>
          <a:lstStyle/>
          <a:p>
            <a:r>
              <a:rPr lang="en-US" sz="2400" dirty="0" smtClean="0"/>
              <a:t>6 teams at 0%</a:t>
            </a:r>
          </a:p>
          <a:p>
            <a:r>
              <a:rPr lang="en-US" sz="2400" dirty="0" smtClean="0"/>
              <a:t>15 teams below goal</a:t>
            </a:r>
          </a:p>
          <a:p>
            <a:r>
              <a:rPr lang="en-US" sz="2400" dirty="0" smtClean="0"/>
              <a:t>28 teams above goal</a:t>
            </a:r>
            <a:endParaRPr lang="en-US" sz="2400" dirty="0"/>
          </a:p>
        </p:txBody>
      </p:sp>
    </p:spTree>
    <p:extLst>
      <p:ext uri="{BB962C8B-B14F-4D97-AF65-F5344CB8AC3E}">
        <p14:creationId xmlns:p14="http://schemas.microsoft.com/office/powerpoint/2010/main" val="3882226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00400"/>
            <a:ext cx="91440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DCEF23B2-1968-4158-BBF8-33ADF3172235}" type="slidenum">
              <a:rPr lang="en-US" altLang="en-US" smtClean="0"/>
              <a:pPr>
                <a:defRPr/>
              </a:pPr>
              <a:t>9</a:t>
            </a:fld>
            <a:endParaRPr lang="en-US" altLang="en-US" dirty="0"/>
          </a:p>
        </p:txBody>
      </p:sp>
      <p:sp>
        <p:nvSpPr>
          <p:cNvPr id="5" name="Title 1"/>
          <p:cNvSpPr>
            <a:spLocks noGrp="1"/>
          </p:cNvSpPr>
          <p:nvPr>
            <p:ph type="title"/>
          </p:nvPr>
        </p:nvSpPr>
        <p:spPr>
          <a:xfrm>
            <a:off x="300414" y="-45417"/>
            <a:ext cx="6629400" cy="1143000"/>
          </a:xfrm>
          <a:noFill/>
        </p:spPr>
        <p:txBody>
          <a:bodyPr/>
          <a:lstStyle/>
          <a:p>
            <a:pPr algn="l"/>
            <a:r>
              <a:rPr lang="en-US" sz="3600" b="1" dirty="0" smtClean="0">
                <a:solidFill>
                  <a:srgbClr val="F58466"/>
                </a:solidFill>
                <a:latin typeface="Goudy Old Style" pitchFamily="18" charset="0"/>
              </a:rPr>
              <a:t>MAT Q3 2018</a:t>
            </a:r>
            <a:endParaRPr lang="en-US" sz="3600" b="1" dirty="0">
              <a:solidFill>
                <a:srgbClr val="F58466"/>
              </a:solidFill>
              <a:latin typeface="Goudy Old Style" pitchFamily="18"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364" y="1917598"/>
            <a:ext cx="8786019" cy="4165414"/>
          </a:xfrm>
          <a:prstGeom prst="rect">
            <a:avLst/>
          </a:prstGeom>
        </p:spPr>
      </p:pic>
      <p:sp>
        <p:nvSpPr>
          <p:cNvPr id="9" name="TextBox 8"/>
          <p:cNvSpPr txBox="1"/>
          <p:nvPr/>
        </p:nvSpPr>
        <p:spPr>
          <a:xfrm>
            <a:off x="5486400" y="5252015"/>
            <a:ext cx="3200400" cy="1200329"/>
          </a:xfrm>
          <a:prstGeom prst="rect">
            <a:avLst/>
          </a:prstGeom>
          <a:noFill/>
        </p:spPr>
        <p:txBody>
          <a:bodyPr wrap="square" rtlCol="0">
            <a:spAutoFit/>
          </a:bodyPr>
          <a:lstStyle/>
          <a:p>
            <a:r>
              <a:rPr lang="en-US" sz="2400" dirty="0" smtClean="0"/>
              <a:t>23 teams at 0%</a:t>
            </a:r>
          </a:p>
          <a:p>
            <a:r>
              <a:rPr lang="en-US" sz="2400" dirty="0" smtClean="0"/>
              <a:t>49 teams below goal</a:t>
            </a:r>
          </a:p>
          <a:p>
            <a:r>
              <a:rPr lang="en-US" sz="2400" dirty="0" smtClean="0"/>
              <a:t>19 teams above goal</a:t>
            </a:r>
            <a:endParaRPr lang="en-US" sz="2400" dirty="0"/>
          </a:p>
        </p:txBody>
      </p:sp>
    </p:spTree>
    <p:extLst>
      <p:ext uri="{BB962C8B-B14F-4D97-AF65-F5344CB8AC3E}">
        <p14:creationId xmlns:p14="http://schemas.microsoft.com/office/powerpoint/2010/main" val="36410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Northwestern Medicine Low Brand">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lnSpc>
            <a:spcPct val="90000"/>
          </a:lnSpc>
          <a:spcBef>
            <a:spcPts val="600"/>
          </a:spcBef>
          <a:defRPr sz="1850" spc="-50" dirty="0"/>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 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AHC PPT Template">
  <a:themeElements>
    <a:clrScheme name="AHC">
      <a:dk1>
        <a:srgbClr val="000000"/>
      </a:dk1>
      <a:lt1>
        <a:srgbClr val="FFFFFF"/>
      </a:lt1>
      <a:dk2>
        <a:srgbClr val="4C4D4C"/>
      </a:dk2>
      <a:lt2>
        <a:srgbClr val="FFFFFE"/>
      </a:lt2>
      <a:accent1>
        <a:srgbClr val="66528E"/>
      </a:accent1>
      <a:accent2>
        <a:srgbClr val="1D1B5B"/>
      </a:accent2>
      <a:accent3>
        <a:srgbClr val="C1CF23"/>
      </a:accent3>
      <a:accent4>
        <a:srgbClr val="435E9B"/>
      </a:accent4>
      <a:accent5>
        <a:srgbClr val="790A24"/>
      </a:accent5>
      <a:accent6>
        <a:srgbClr val="479DB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Main Page/Transition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SF-Blue-Green-light-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74333387-4FD7-42B5-B7BF-87F699FCE42D}"/>
    </a:ext>
  </a:extLst>
</a:theme>
</file>

<file path=ppt/theme/theme9.xml><?xml version="1.0" encoding="utf-8"?>
<a:theme xmlns:a="http://schemas.openxmlformats.org/drawingml/2006/main" name="OSF-Blue-Green-light-Bottom-Le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b="0" dirty="0" smtClean="0">
            <a:solidFill>
              <a:srgbClr val="32A4D7"/>
            </a:solidFill>
          </a:defRPr>
        </a:defPPr>
      </a:lstStyle>
    </a:txDef>
  </a:objectDefaults>
  <a:extraClrSchemeLst/>
  <a:extLst>
    <a:ext uri="{05A4C25C-085E-4340-85A3-A5531E510DB2}">
      <thm15:themeFamily xmlns:thm15="http://schemas.microsoft.com/office/thememl/2012/main" name="OSF_Blue_Green_light_4x3.pptx [Read-Only]" id="{3EA3C426-5E1F-4D56-9CC3-C74F30CBE12C}" vid="{BDF11C44-CB9E-477F-A781-D958C02C5C72}"/>
    </a:ext>
  </a:extLst>
</a:theme>
</file>

<file path=docProps/app.xml><?xml version="1.0" encoding="utf-8"?>
<Properties xmlns="http://schemas.openxmlformats.org/officeDocument/2006/extended-properties" xmlns:vt="http://schemas.openxmlformats.org/officeDocument/2006/docPropsVTypes">
  <Template/>
  <TotalTime>81326</TotalTime>
  <Words>2614</Words>
  <Application>Microsoft Office PowerPoint</Application>
  <PresentationFormat>On-screen Show (4:3)</PresentationFormat>
  <Paragraphs>591</Paragraphs>
  <Slides>50</Slides>
  <Notes>33</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50</vt:i4>
      </vt:variant>
    </vt:vector>
  </HeadingPairs>
  <TitlesOfParts>
    <vt:vector size="72" baseType="lpstr">
      <vt:lpstr>ＭＳ Ｐゴシック</vt:lpstr>
      <vt:lpstr>ＭＳ Ｐゴシック</vt:lpstr>
      <vt:lpstr>Arial</vt:lpstr>
      <vt:lpstr>Calibri</vt:lpstr>
      <vt:lpstr>Candara</vt:lpstr>
      <vt:lpstr>Courier New</vt:lpstr>
      <vt:lpstr>Goudy Old Style</vt:lpstr>
      <vt:lpstr>PT Sans</vt:lpstr>
      <vt:lpstr>Symbol</vt:lpstr>
      <vt:lpstr>Times New Roman</vt:lpstr>
      <vt:lpstr>Wingdings</vt:lpstr>
      <vt:lpstr>Wingdings 2</vt:lpstr>
      <vt:lpstr>Office Theme</vt:lpstr>
      <vt:lpstr>Power point</vt:lpstr>
      <vt:lpstr>Main Page/Transition Page</vt:lpstr>
      <vt:lpstr>Content Pages</vt:lpstr>
      <vt:lpstr>4_AHC PPT Template</vt:lpstr>
      <vt:lpstr>1_Main Page/Transition Page</vt:lpstr>
      <vt:lpstr>1_Content Pages</vt:lpstr>
      <vt:lpstr>OSF-Blue-Green-light-4x3</vt:lpstr>
      <vt:lpstr>OSF-Blue-Green-light-Bottom-Left</vt:lpstr>
      <vt:lpstr>Northwestern Medicine Low Brand</vt:lpstr>
      <vt:lpstr>MNO-OB Crossing the Finish Line, Preparing for Sustainability</vt:lpstr>
      <vt:lpstr>Call Overview </vt:lpstr>
      <vt:lpstr>Providing Optimal OUD Care every patient, every time</vt:lpstr>
      <vt:lpstr>MNO-OB: Finish Strong &amp; Prepare for Sustainability </vt:lpstr>
      <vt:lpstr>MNO-OB AIMs</vt:lpstr>
      <vt:lpstr>PowerPoint Presentation</vt:lpstr>
      <vt:lpstr>MNO-OB QI Award of Excellence Next Steps</vt:lpstr>
      <vt:lpstr>MAT Q3 2020</vt:lpstr>
      <vt:lpstr>MAT Q3 2018</vt:lpstr>
      <vt:lpstr>RTS Q3 2020</vt:lpstr>
      <vt:lpstr>RTS Q3 2018</vt:lpstr>
      <vt:lpstr>Narcan Q3 2020</vt:lpstr>
      <vt:lpstr>Narcan Q3 2018</vt:lpstr>
      <vt:lpstr>Prenatal Screening Q3 2020</vt:lpstr>
      <vt:lpstr>Prenatal Screening Q3 2018</vt:lpstr>
      <vt:lpstr>MAT Q3 2020 Perinatal Networks</vt:lpstr>
      <vt:lpstr>Recovery Treatment Services Q3 2020 Perinatal Networks</vt:lpstr>
      <vt:lpstr>Narcan Q3 2020 Perinatal Networks</vt:lpstr>
      <vt:lpstr>Prenatal Screening Q3 2020 Perinatal Networks</vt:lpstr>
      <vt:lpstr>Optimal OUD Care</vt:lpstr>
      <vt:lpstr>PowerPoint Presentation</vt:lpstr>
      <vt:lpstr>MNO Education for all OBs &amp; RNs</vt:lpstr>
      <vt:lpstr>MNO-OB Finishing Strong &amp; Planning for Sustainability</vt:lpstr>
      <vt:lpstr>PowerPoint Presentation</vt:lpstr>
      <vt:lpstr>Strategies for Sustainable Change</vt:lpstr>
      <vt:lpstr>PowerPoint Presentation</vt:lpstr>
      <vt:lpstr>MNO-OB Preparing for Sustainability Checklist</vt:lpstr>
      <vt:lpstr>MNO-OB: Teams Sharing sustainability plans </vt:lpstr>
      <vt:lpstr>PowerPoint Presentation</vt:lpstr>
      <vt:lpstr>OSF Saint Francis Medical Center Peoria, Illinois</vt:lpstr>
      <vt:lpstr>SUSTAINMENT PLAN </vt:lpstr>
      <vt:lpstr>CROSSING THE FINISH LINE </vt:lpstr>
      <vt:lpstr>PowerPoint Presentation</vt:lpstr>
      <vt:lpstr>Northwestern Memorial Hospital MNO-OB Sustainability Plan</vt:lpstr>
      <vt:lpstr>ILPQC MNO-OB Initiative: Sustainability Plan</vt:lpstr>
      <vt:lpstr>MNO OB Substance Use/OUD Documented Prenatally</vt:lpstr>
      <vt:lpstr>MNO OB Substance Use/OUD Documented on L&amp;D</vt:lpstr>
      <vt:lpstr>ILPQC MNO-OB Sustainability Metrics</vt:lpstr>
      <vt:lpstr>ILPQC MNO-OB Initiative: Sustainability Plan</vt:lpstr>
      <vt:lpstr>ILPQC MNO-OB Initiative: Sustainability Plan</vt:lpstr>
      <vt:lpstr>Questions?</vt:lpstr>
      <vt:lpstr>MNO-OB Next Steps</vt:lpstr>
      <vt:lpstr>patient success  stories/case studies</vt:lpstr>
      <vt:lpstr>MNO-OB Sustainability Webinars</vt:lpstr>
      <vt:lpstr>Hemorrhage and HTN continuing Education </vt:lpstr>
      <vt:lpstr>Maternal Hypertension &amp;  OB Hemorrhage Continuing  Education</vt:lpstr>
      <vt:lpstr>Preview of Survey Form</vt:lpstr>
      <vt:lpstr>Hypertension and  Hemorrhage Reporting </vt:lpstr>
      <vt:lpstr>Getting Started with  Birth Equity in 2021</vt:lpstr>
      <vt:lpstr>PowerPoint Presentation</vt:lpstr>
    </vt:vector>
  </TitlesOfParts>
  <Company>State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Perinatal Quality Collaborative</dc:title>
  <dc:creator>alicia.hawkins</dc:creator>
  <cp:lastModifiedBy>Weiss, Daniel</cp:lastModifiedBy>
  <cp:revision>2220</cp:revision>
  <cp:lastPrinted>2018-07-12T17:33:39Z</cp:lastPrinted>
  <dcterms:created xsi:type="dcterms:W3CDTF">2013-06-07T18:46:59Z</dcterms:created>
  <dcterms:modified xsi:type="dcterms:W3CDTF">2021-01-11T14:14:50Z</dcterms:modified>
</cp:coreProperties>
</file>