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38" r:id="rId2"/>
    <p:sldMasterId id="2147484150" r:id="rId3"/>
    <p:sldMasterId id="2147484152" r:id="rId4"/>
    <p:sldMasterId id="2147484154" r:id="rId5"/>
    <p:sldMasterId id="2147484164" r:id="rId6"/>
    <p:sldMasterId id="2147484166" r:id="rId7"/>
  </p:sldMasterIdLst>
  <p:notesMasterIdLst>
    <p:notesMasterId r:id="rId52"/>
  </p:notesMasterIdLst>
  <p:handoutMasterIdLst>
    <p:handoutMasterId r:id="rId53"/>
  </p:handoutMasterIdLst>
  <p:sldIdLst>
    <p:sldId id="1450" r:id="rId8"/>
    <p:sldId id="1901" r:id="rId9"/>
    <p:sldId id="1902" r:id="rId10"/>
    <p:sldId id="1905" r:id="rId11"/>
    <p:sldId id="1911" r:id="rId12"/>
    <p:sldId id="1912" r:id="rId13"/>
    <p:sldId id="1913" r:id="rId14"/>
    <p:sldId id="1889" r:id="rId15"/>
    <p:sldId id="1921" r:id="rId16"/>
    <p:sldId id="1920" r:id="rId17"/>
    <p:sldId id="1863" r:id="rId18"/>
    <p:sldId id="1864" r:id="rId19"/>
    <p:sldId id="1865" r:id="rId20"/>
    <p:sldId id="1932" r:id="rId21"/>
    <p:sldId id="1933" r:id="rId22"/>
    <p:sldId id="1934" r:id="rId23"/>
    <p:sldId id="1866" r:id="rId24"/>
    <p:sldId id="1867" r:id="rId25"/>
    <p:sldId id="1922" r:id="rId26"/>
    <p:sldId id="1923" r:id="rId27"/>
    <p:sldId id="1892" r:id="rId28"/>
    <p:sldId id="1928" r:id="rId29"/>
    <p:sldId id="1915" r:id="rId30"/>
    <p:sldId id="1916" r:id="rId31"/>
    <p:sldId id="1917" r:id="rId32"/>
    <p:sldId id="1930" r:id="rId33"/>
    <p:sldId id="1931" r:id="rId34"/>
    <p:sldId id="1926" r:id="rId35"/>
    <p:sldId id="1927" r:id="rId36"/>
    <p:sldId id="1918" r:id="rId37"/>
    <p:sldId id="1919" r:id="rId38"/>
    <p:sldId id="1897" r:id="rId39"/>
    <p:sldId id="1879" r:id="rId40"/>
    <p:sldId id="1884" r:id="rId41"/>
    <p:sldId id="1893" r:id="rId42"/>
    <p:sldId id="1929" r:id="rId43"/>
    <p:sldId id="1894" r:id="rId44"/>
    <p:sldId id="1855" r:id="rId45"/>
    <p:sldId id="1814" r:id="rId46"/>
    <p:sldId id="1895" r:id="rId47"/>
    <p:sldId id="1881" r:id="rId48"/>
    <p:sldId id="1885" r:id="rId49"/>
    <p:sldId id="1888" r:id="rId50"/>
    <p:sldId id="1707" r:id="rId5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4" clrIdx="0">
    <p:extLst/>
  </p:cmAuthor>
  <p:cmAuthor id="2" name="Weiss, Daniel" initials="WD" lastIdx="9" clrIdx="1"/>
  <p:cmAuthor id="3" name="ANNBORDERS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F6007B"/>
    <a:srgbClr val="F7994B"/>
    <a:srgbClr val="F58466"/>
    <a:srgbClr val="FF3399"/>
    <a:srgbClr val="FFFFCC"/>
    <a:srgbClr val="6359AD"/>
    <a:srgbClr val="6D5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81675" autoAdjust="0"/>
  </p:normalViewPr>
  <p:slideViewPr>
    <p:cSldViewPr>
      <p:cViewPr varScale="1">
        <p:scale>
          <a:sx n="56" d="100"/>
          <a:sy n="56" d="100"/>
        </p:scale>
        <p:origin x="14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2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478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nhnet\shared\Nurse_OBS\FR1USER\Borders\ILPQC\Obstetric\MNO%20Initiative%202018-2019\MNO%20Calls%202018-2020\August%202020%20MNO-OB%20Teams%20Call\MNO-OB%20Monthly%20Reports_8.20.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Obstetric\MNO%20Initiative%202018-2019\MNO%20Calls%202018-2020\August%202020%20MNO-OB%20Teams%20Call\MNO-OB%20Monthly%20Reports_8.20.20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Obstetric\MNO%20Initiative%202018-2019\MNO%20Calls%202018-2020\August%202020%20MNO-OB%20Teams%20Call\MNO-OB%20Monthly%20Reports_8.20.20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Obstetric\MNO%20Initiative%202018-2019\MNO%20Calls%202018-2020\August%202020%20MNO-OB%20Teams%20Call\MNO-OB%20Monthly%20Reports_8.20.20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Obstetric\MNO%20Initiative%202018-2019\MNO%20Calls%202018-2020\August%202020%20MNO-OB%20Teams%20Call\MNO-OB%20Monthly%20Reports_8.20.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1 NEW'!$B$1</c:f>
              <c:strCache>
                <c:ptCount val="1"/>
                <c:pt idx="0">
                  <c:v>All Patients Connected to MAT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902366979674096E-2"/>
                  <c:y val="2.807017305236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53F-4AC7-9591-1CC23BC3942E}"/>
                </c:ext>
              </c:extLst>
            </c:dLbl>
            <c:dLbl>
              <c:idx val="1"/>
              <c:layout>
                <c:manualLayout>
                  <c:x val="-1.9877958724592602E-2"/>
                  <c:y val="2.5910928971410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53F-4AC7-9591-1CC23BC3942E}"/>
                </c:ext>
              </c:extLst>
            </c:dLbl>
            <c:dLbl>
              <c:idx val="2"/>
              <c:layout>
                <c:manualLayout>
                  <c:x val="-1.8552761476286456E-2"/>
                  <c:y val="4.5344125699969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53F-4AC7-9591-1CC23BC3942E}"/>
                </c:ext>
              </c:extLst>
            </c:dLbl>
            <c:dLbl>
              <c:idx val="3"/>
              <c:layout>
                <c:manualLayout>
                  <c:x val="-2.1203155972898777E-2"/>
                  <c:y val="1.943319672855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3F-4AC7-9591-1CC23BC3942E}"/>
                </c:ext>
              </c:extLst>
            </c:dLbl>
            <c:dLbl>
              <c:idx val="5"/>
              <c:layout>
                <c:manualLayout>
                  <c:x val="-1.9877958724592651E-2"/>
                  <c:y val="2.3751684890459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53F-4AC7-9591-1CC23BC3942E}"/>
                </c:ext>
              </c:extLst>
            </c:dLbl>
            <c:dLbl>
              <c:idx val="6"/>
              <c:layout>
                <c:manualLayout>
                  <c:x val="-1.5902366979674034E-2"/>
                  <c:y val="2.1592440809509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53F-4AC7-9591-1CC23BC3942E}"/>
                </c:ext>
              </c:extLst>
            </c:dLbl>
            <c:dLbl>
              <c:idx val="7"/>
              <c:layout>
                <c:manualLayout>
                  <c:x val="-1.5902366979674083E-2"/>
                  <c:y val="2.591092897141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53F-4AC7-9591-1CC23BC3942E}"/>
                </c:ext>
              </c:extLst>
            </c:dLbl>
            <c:dLbl>
              <c:idx val="8"/>
              <c:layout>
                <c:manualLayout>
                  <c:x val="-1.5902366979674083E-2"/>
                  <c:y val="3.670714937616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3F-4AC7-9591-1CC23BC3942E}"/>
                </c:ext>
              </c:extLst>
            </c:dLbl>
            <c:dLbl>
              <c:idx val="9"/>
              <c:layout>
                <c:manualLayout>
                  <c:x val="-2.6503944966123471E-2"/>
                  <c:y val="2.591092897141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53F-4AC7-9591-1CC23BC3942E}"/>
                </c:ext>
              </c:extLst>
            </c:dLbl>
            <c:dLbl>
              <c:idx val="10"/>
              <c:layout>
                <c:manualLayout>
                  <c:x val="-2.1203155972898874E-2"/>
                  <c:y val="2.1592440809509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53F-4AC7-9591-1CC23BC3942E}"/>
                </c:ext>
              </c:extLst>
            </c:dLbl>
            <c:dLbl>
              <c:idx val="11"/>
              <c:layout>
                <c:manualLayout>
                  <c:x val="-1.9877958724592699E-2"/>
                  <c:y val="3.022941713331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53F-4AC7-9591-1CC23BC3942E}"/>
                </c:ext>
              </c:extLst>
            </c:dLbl>
            <c:dLbl>
              <c:idx val="12"/>
              <c:layout>
                <c:manualLayout>
                  <c:x val="-2.1203155972898777E-2"/>
                  <c:y val="2.1592440809509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53F-4AC7-9591-1CC23BC3942E}"/>
                </c:ext>
              </c:extLst>
            </c:dLbl>
            <c:dLbl>
              <c:idx val="13"/>
              <c:layout>
                <c:manualLayout>
                  <c:x val="-6.6259862415308677E-3"/>
                  <c:y val="1.5114708566656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53F-4AC7-9591-1CC23BC3942E}"/>
                </c:ext>
              </c:extLst>
            </c:dLbl>
            <c:dLbl>
              <c:idx val="14"/>
              <c:layout>
                <c:manualLayout>
                  <c:x val="-1.5902366979674083E-2"/>
                  <c:y val="2.80701730523618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53F-4AC7-9591-1CC23BC3942E}"/>
                </c:ext>
              </c:extLst>
            </c:dLbl>
            <c:dLbl>
              <c:idx val="15"/>
              <c:layout>
                <c:manualLayout>
                  <c:x val="-1.5902366979674277E-2"/>
                  <c:y val="2.3751684890460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53F-4AC7-9591-1CC23BC394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1 NEW'!$A$2:$A$27</c:f>
              <c:strCache>
                <c:ptCount val="26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  <c:pt idx="25">
                  <c:v>Jul-20</c:v>
                </c:pt>
              </c:strCache>
            </c:strRef>
          </c:cat>
          <c:val>
            <c:numRef>
              <c:f>'Report 1 NEW'!$B$2:$B$27</c:f>
              <c:numCache>
                <c:formatCode>0%</c:formatCode>
                <c:ptCount val="26"/>
                <c:pt idx="0">
                  <c:v>0.40988372093023256</c:v>
                </c:pt>
                <c:pt idx="1">
                  <c:v>0.39534883720930231</c:v>
                </c:pt>
                <c:pt idx="2">
                  <c:v>0.42499999999999999</c:v>
                </c:pt>
                <c:pt idx="3">
                  <c:v>0.34408602150537637</c:v>
                </c:pt>
                <c:pt idx="4">
                  <c:v>0.41052631578947368</c:v>
                </c:pt>
                <c:pt idx="5">
                  <c:v>0.375</c:v>
                </c:pt>
                <c:pt idx="6">
                  <c:v>0.43023255813953487</c:v>
                </c:pt>
                <c:pt idx="7">
                  <c:v>0.43283582089552236</c:v>
                </c:pt>
                <c:pt idx="8">
                  <c:v>0.58730158730158732</c:v>
                </c:pt>
                <c:pt idx="9">
                  <c:v>0.52941176470588236</c:v>
                </c:pt>
                <c:pt idx="10">
                  <c:v>0.5</c:v>
                </c:pt>
                <c:pt idx="11">
                  <c:v>0.6</c:v>
                </c:pt>
                <c:pt idx="12">
                  <c:v>0.49230769230769234</c:v>
                </c:pt>
                <c:pt idx="13">
                  <c:v>0.52459016393442626</c:v>
                </c:pt>
                <c:pt idx="14">
                  <c:v>0.61290322580645162</c:v>
                </c:pt>
                <c:pt idx="15">
                  <c:v>0.54098360655737709</c:v>
                </c:pt>
                <c:pt idx="16">
                  <c:v>0.71</c:v>
                </c:pt>
                <c:pt idx="17">
                  <c:v>0.50900000000000001</c:v>
                </c:pt>
                <c:pt idx="18">
                  <c:v>0.50900000000000001</c:v>
                </c:pt>
                <c:pt idx="19">
                  <c:v>0.64100000000000001</c:v>
                </c:pt>
                <c:pt idx="20">
                  <c:v>0.64900000000000002</c:v>
                </c:pt>
                <c:pt idx="21">
                  <c:v>0.6</c:v>
                </c:pt>
                <c:pt idx="22">
                  <c:v>0.65099999999999991</c:v>
                </c:pt>
                <c:pt idx="23">
                  <c:v>0.51400000000000001</c:v>
                </c:pt>
                <c:pt idx="24">
                  <c:v>0.66700000000000004</c:v>
                </c:pt>
                <c:pt idx="25">
                  <c:v>0.58799999999999997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53F-4AC7-9591-1CC23BC3942E}"/>
            </c:ext>
          </c:extLst>
        </c:ser>
        <c:ser>
          <c:idx val="2"/>
          <c:order val="2"/>
          <c:tx>
            <c:strRef>
              <c:f>'Report 1 NEW'!$D$1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'Report 1 NEW'!$A$2:$A$27</c:f>
              <c:strCache>
                <c:ptCount val="26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  <c:pt idx="25">
                  <c:v>Jul-20</c:v>
                </c:pt>
              </c:strCache>
            </c:strRef>
          </c:cat>
          <c:val>
            <c:numRef>
              <c:f>'Report 1 NEW'!$D$2:$D$27</c:f>
              <c:numCache>
                <c:formatCode>0%</c:formatCode>
                <c:ptCount val="2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53F-4AC7-9591-1CC23BC394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780592"/>
        <c:axId val="59736737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'Report 1 NEW'!$C$1</c15:sqref>
                        </c15:formulaRef>
                      </c:ext>
                    </c:extLst>
                    <c:strCache>
                      <c:ptCount val="1"/>
                      <c:pt idx="0">
                        <c:v>All Patients Connected to MAT (Except if MAT not Indicated or Patient Declined)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7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dLbls>
                  <c:dLbl>
                    <c:idx val="0"/>
                    <c:layout>
                      <c:manualLayout>
                        <c:x val="-2.1203155972898791E-2"/>
                        <c:y val="-3.886639345711639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1-D53F-4AC7-9591-1CC23BC3942E}"/>
                      </c:ext>
                    </c:extLst>
                  </c:dLbl>
                  <c:dLbl>
                    <c:idx val="1"/>
                    <c:layout>
                      <c:manualLayout>
                        <c:x val="-1.8552761476286431E-2"/>
                        <c:y val="-3.670714937616555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2-D53F-4AC7-9591-1CC23BC3942E}"/>
                      </c:ext>
                    </c:extLst>
                  </c:dLbl>
                  <c:dLbl>
                    <c:idx val="2"/>
                    <c:layout>
                      <c:manualLayout>
                        <c:x val="-1.9877958724592627E-2"/>
                        <c:y val="-2.807017305236183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3-D53F-4AC7-9591-1CC23BC3942E}"/>
                      </c:ext>
                    </c:extLst>
                  </c:dLbl>
                  <c:dLbl>
                    <c:idx val="3"/>
                    <c:layout>
                      <c:manualLayout>
                        <c:x val="-1.9877958724592602E-2"/>
                        <c:y val="-3.670714937616548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D53F-4AC7-9591-1CC23BC3942E}"/>
                      </c:ext>
                    </c:extLst>
                  </c:dLbl>
                  <c:dLbl>
                    <c:idx val="4"/>
                    <c:layout>
                      <c:manualLayout>
                        <c:x val="-1.9877958724592602E-2"/>
                        <c:y val="-2.591092897141092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D53F-4AC7-9591-1CC23BC3942E}"/>
                      </c:ext>
                    </c:extLst>
                  </c:dLbl>
                  <c:dLbl>
                    <c:idx val="5"/>
                    <c:layout>
                      <c:manualLayout>
                        <c:x val="-1.7227564227980257E-2"/>
                        <c:y val="-3.238866121426366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D53F-4AC7-9591-1CC23BC3942E}"/>
                      </c:ext>
                    </c:extLst>
                  </c:dLbl>
                  <c:dLbl>
                    <c:idx val="6"/>
                    <c:layout>
                      <c:manualLayout>
                        <c:x val="-3.0479536711041942E-2"/>
                        <c:y val="-3.022941713331282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7-D53F-4AC7-9591-1CC23BC3942E}"/>
                      </c:ext>
                    </c:extLst>
                  </c:dLbl>
                  <c:dLbl>
                    <c:idx val="7"/>
                    <c:layout>
                      <c:manualLayout>
                        <c:x val="-2.7829142214429645E-2"/>
                        <c:y val="-2.375168489046001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8-D53F-4AC7-9591-1CC23BC3942E}"/>
                      </c:ext>
                    </c:extLst>
                  </c:dLbl>
                  <c:dLbl>
                    <c:idx val="8"/>
                    <c:layout>
                      <c:manualLayout>
                        <c:x val="-4.2406311945797553E-2"/>
                        <c:y val="-7.9171368373796647E-1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9-D53F-4AC7-9591-1CC23BC3942E}"/>
                      </c:ext>
                    </c:extLst>
                  </c:dLbl>
                  <c:dLbl>
                    <c:idx val="9"/>
                    <c:layout>
                      <c:manualLayout>
                        <c:x val="-1.8552761476286431E-2"/>
                        <c:y val="-2.159244080950914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A-D53F-4AC7-9591-1CC23BC3942E}"/>
                      </c:ext>
                    </c:extLst>
                  </c:dLbl>
                  <c:dLbl>
                    <c:idx val="10"/>
                    <c:layout>
                      <c:manualLayout>
                        <c:x val="-2.2528353221205048E-2"/>
                        <c:y val="1.943319672855819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B-D53F-4AC7-9591-1CC23BC3942E}"/>
                      </c:ext>
                    </c:extLst>
                  </c:dLbl>
                  <c:dLbl>
                    <c:idx val="11"/>
                    <c:layout>
                      <c:manualLayout>
                        <c:x val="-7.9511834898371384E-3"/>
                        <c:y val="8.6369763238036031E-3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C-D53F-4AC7-9591-1CC23BC3942E}"/>
                      </c:ext>
                    </c:extLst>
                  </c:dLbl>
                  <c:dLbl>
                    <c:idx val="12"/>
                    <c:layout>
                      <c:manualLayout>
                        <c:x val="-1.9877958724592602E-2"/>
                        <c:y val="-2.375168489046001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D-D53F-4AC7-9591-1CC23BC3942E}"/>
                      </c:ext>
                    </c:extLst>
                  </c:dLbl>
                  <c:dLbl>
                    <c:idx val="13"/>
                    <c:layout>
                      <c:manualLayout>
                        <c:x val="-1.9877958724592602E-2"/>
                        <c:y val="1.943319672855819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E-D53F-4AC7-9591-1CC23BC3942E}"/>
                      </c:ext>
                    </c:extLst>
                  </c:dLbl>
                  <c:dLbl>
                    <c:idx val="14"/>
                    <c:layout>
                      <c:manualLayout>
                        <c:x val="-1.9877958724592699E-2"/>
                        <c:y val="1.727395264760732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F-D53F-4AC7-9591-1CC23BC3942E}"/>
                      </c:ext>
                    </c:extLst>
                  </c:dLbl>
                  <c:dLbl>
                    <c:idx val="15"/>
                    <c:layout>
                      <c:manualLayout>
                        <c:x val="-1.9877958724592602E-2"/>
                        <c:y val="2.159244080950910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0-D53F-4AC7-9591-1CC23BC3942E}"/>
                      </c:ext>
                    </c:extLst>
                  </c:dLbl>
                  <c:dLbl>
                    <c:idx val="17"/>
                    <c:layout>
                      <c:manualLayout>
                        <c:x val="-7.9511834898370413E-3"/>
                        <c:y val="-2.375168489046009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1-D53F-4AC7-9591-1CC23BC3942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'Report 1 NEW'!$A$2:$A$27</c15:sqref>
                        </c15:formulaRef>
                      </c:ext>
                    </c:extLst>
                    <c:strCache>
                      <c:ptCount val="26"/>
                      <c:pt idx="0">
                        <c:v>Baseline (2017)</c:v>
                      </c:pt>
                      <c:pt idx="1">
                        <c:v>Jul-18</c:v>
                      </c:pt>
                      <c:pt idx="2">
                        <c:v>Aug-18</c:v>
                      </c:pt>
                      <c:pt idx="3">
                        <c:v>Sep-18</c:v>
                      </c:pt>
                      <c:pt idx="4">
                        <c:v>Oct-18</c:v>
                      </c:pt>
                      <c:pt idx="5">
                        <c:v>Nov-18</c:v>
                      </c:pt>
                      <c:pt idx="6">
                        <c:v>Dec-18</c:v>
                      </c:pt>
                      <c:pt idx="7">
                        <c:v>Jan-19</c:v>
                      </c:pt>
                      <c:pt idx="8">
                        <c:v>Feb-19</c:v>
                      </c:pt>
                      <c:pt idx="9">
                        <c:v>Mar-19</c:v>
                      </c:pt>
                      <c:pt idx="10">
                        <c:v>Apr-19</c:v>
                      </c:pt>
                      <c:pt idx="11">
                        <c:v>May-19</c:v>
                      </c:pt>
                      <c:pt idx="12">
                        <c:v>Jun-19</c:v>
                      </c:pt>
                      <c:pt idx="13">
                        <c:v>Jul-19</c:v>
                      </c:pt>
                      <c:pt idx="14">
                        <c:v>Aug-19</c:v>
                      </c:pt>
                      <c:pt idx="15">
                        <c:v>Sep-19</c:v>
                      </c:pt>
                      <c:pt idx="16">
                        <c:v>Oct-19</c:v>
                      </c:pt>
                      <c:pt idx="17">
                        <c:v>Nov-19</c:v>
                      </c:pt>
                      <c:pt idx="18">
                        <c:v>Dec-19</c:v>
                      </c:pt>
                      <c:pt idx="19">
                        <c:v>Jan-20</c:v>
                      </c:pt>
                      <c:pt idx="20">
                        <c:v>Feb-20</c:v>
                      </c:pt>
                      <c:pt idx="21">
                        <c:v>Mar-20</c:v>
                      </c:pt>
                      <c:pt idx="22">
                        <c:v>Apr-20</c:v>
                      </c:pt>
                      <c:pt idx="23">
                        <c:v>May-20</c:v>
                      </c:pt>
                      <c:pt idx="24">
                        <c:v>Jun-20</c:v>
                      </c:pt>
                      <c:pt idx="25">
                        <c:v>Jul-20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'Report 1 NEW'!$C$2:$C$27</c15:sqref>
                        </c15:formulaRef>
                      </c:ext>
                    </c:extLst>
                    <c:numCache>
                      <c:formatCode>0%</c:formatCode>
                      <c:ptCount val="26"/>
                      <c:pt idx="0">
                        <c:v>0.41348973607038125</c:v>
                      </c:pt>
                      <c:pt idx="1">
                        <c:v>0.39534883720930231</c:v>
                      </c:pt>
                      <c:pt idx="2">
                        <c:v>0.4358974358974359</c:v>
                      </c:pt>
                      <c:pt idx="3">
                        <c:v>0.34408602150537637</c:v>
                      </c:pt>
                      <c:pt idx="4">
                        <c:v>0.41052631578947368</c:v>
                      </c:pt>
                      <c:pt idx="5">
                        <c:v>0.39130434782608697</c:v>
                      </c:pt>
                      <c:pt idx="6">
                        <c:v>0.44578313253012047</c:v>
                      </c:pt>
                      <c:pt idx="7">
                        <c:v>0.46774193548387094</c:v>
                      </c:pt>
                      <c:pt idx="8">
                        <c:v>0.65454545454545454</c:v>
                      </c:pt>
                      <c:pt idx="9">
                        <c:v>0.65454545454545454</c:v>
                      </c:pt>
                      <c:pt idx="10">
                        <c:v>0.60377358490566035</c:v>
                      </c:pt>
                      <c:pt idx="11">
                        <c:v>0.67241379310344829</c:v>
                      </c:pt>
                      <c:pt idx="12">
                        <c:v>0.7021276595744681</c:v>
                      </c:pt>
                      <c:pt idx="13">
                        <c:v>0.62745098039215685</c:v>
                      </c:pt>
                      <c:pt idx="14">
                        <c:v>0.67741935483870963</c:v>
                      </c:pt>
                      <c:pt idx="15">
                        <c:v>0.64814814814814814</c:v>
                      </c:pt>
                      <c:pt idx="16">
                        <c:v>0.84</c:v>
                      </c:pt>
                      <c:pt idx="17">
                        <c:v>0.625</c:v>
                      </c:pt>
                      <c:pt idx="18">
                        <c:v>0.64150943396226412</c:v>
                      </c:pt>
                      <c:pt idx="19">
                        <c:v>0.77358490566037741</c:v>
                      </c:pt>
                      <c:pt idx="20">
                        <c:v>0.80434782608695654</c:v>
                      </c:pt>
                      <c:pt idx="21">
                        <c:v>0.625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D53F-4AC7-9591-1CC23BC3942E}"/>
                  </c:ext>
                </c:extLst>
              </c15:ser>
            </c15:filteredLineSeries>
          </c:ext>
        </c:extLst>
      </c:lineChart>
      <c:catAx>
        <c:axId val="58878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367376"/>
        <c:crosses val="autoZero"/>
        <c:auto val="1"/>
        <c:lblAlgn val="ctr"/>
        <c:lblOffset val="100"/>
        <c:noMultiLvlLbl val="0"/>
      </c:catAx>
      <c:valAx>
        <c:axId val="59736737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78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2 NEW'!$B$1</c:f>
              <c:strCache>
                <c:ptCount val="1"/>
                <c:pt idx="0">
                  <c:v>All Hospitals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7.8546882670594165E-3"/>
                  <c:y val="-6.02636463349619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5E-4285-802F-6F86EF67A85E}"/>
                </c:ext>
              </c:extLst>
            </c:dLbl>
            <c:dLbl>
              <c:idx val="1"/>
              <c:layout>
                <c:manualLayout>
                  <c:x val="-5.3019145802650866E-2"/>
                  <c:y val="-5.4237281701465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5E-4285-802F-6F86EF67A85E}"/>
                </c:ext>
              </c:extLst>
            </c:dLbl>
            <c:dLbl>
              <c:idx val="2"/>
              <c:layout>
                <c:manualLayout>
                  <c:x val="-4.1381962266680374E-2"/>
                  <c:y val="-2.8167438992311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5E-4285-802F-6F86EF67A85E}"/>
                </c:ext>
              </c:extLst>
            </c:dLbl>
            <c:dLbl>
              <c:idx val="3"/>
              <c:layout>
                <c:manualLayout>
                  <c:x val="-1.5709376534118805E-2"/>
                  <c:y val="-5.4237281701465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5E-4285-802F-6F86EF67A85E}"/>
                </c:ext>
              </c:extLst>
            </c:dLbl>
            <c:dLbl>
              <c:idx val="4"/>
              <c:layout>
                <c:manualLayout>
                  <c:x val="-1.7673048600883652E-2"/>
                  <c:y val="-2.711864085073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5E-4285-802F-6F86EF67A85E}"/>
                </c:ext>
              </c:extLst>
            </c:dLbl>
            <c:dLbl>
              <c:idx val="5"/>
              <c:layout>
                <c:manualLayout>
                  <c:x val="-3.7309769268532154E-2"/>
                  <c:y val="-5.4237281701465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5E-4285-802F-6F86EF67A85E}"/>
                </c:ext>
              </c:extLst>
            </c:dLbl>
            <c:dLbl>
              <c:idx val="6"/>
              <c:layout>
                <c:manualLayout>
                  <c:x val="-3.1418753068237604E-2"/>
                  <c:y val="-5.1224099384717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5E-4285-802F-6F86EF67A85E}"/>
                </c:ext>
              </c:extLst>
            </c:dLbl>
            <c:dLbl>
              <c:idx val="7"/>
              <c:layout>
                <c:manualLayout>
                  <c:x val="-1.9636720667648565E-2"/>
                  <c:y val="-5.423728170146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E5E-4285-802F-6F86EF67A85E}"/>
                </c:ext>
              </c:extLst>
            </c:dLbl>
            <c:dLbl>
              <c:idx val="8"/>
              <c:layout>
                <c:manualLayout>
                  <c:x val="-2.6030365799515377E-2"/>
                  <c:y val="-3.1570631457375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E5E-4285-802F-6F86EF67A85E}"/>
                </c:ext>
              </c:extLst>
            </c:dLbl>
            <c:dLbl>
              <c:idx val="9"/>
              <c:layout>
                <c:manualLayout>
                  <c:x val="-7.9365066965837641E-3"/>
                  <c:y val="-4.0427945032547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AE5E-4285-802F-6F86EF67A85E}"/>
                </c:ext>
              </c:extLst>
            </c:dLbl>
            <c:dLbl>
              <c:idx val="10"/>
              <c:layout>
                <c:manualLayout>
                  <c:x val="-1.9594204826704393E-2"/>
                  <c:y val="-4.308062843853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AE5E-4285-802F-6F86EF67A85E}"/>
                </c:ext>
              </c:extLst>
            </c:dLbl>
            <c:dLbl>
              <c:idx val="11"/>
              <c:layout>
                <c:manualLayout>
                  <c:x val="-2.5796046705062831E-2"/>
                  <c:y val="-4.0120356858464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AE5E-4285-802F-6F86EF67A85E}"/>
                </c:ext>
              </c:extLst>
            </c:dLbl>
            <c:dLbl>
              <c:idx val="12"/>
              <c:layout>
                <c:manualLayout>
                  <c:x val="-1.9347035028797244E-2"/>
                  <c:y val="-4.5469737772926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AE5E-4285-802F-6F86EF67A85E}"/>
                </c:ext>
              </c:extLst>
            </c:dLbl>
            <c:dLbl>
              <c:idx val="13"/>
              <c:layout>
                <c:manualLayout>
                  <c:x val="-2.9020679492244312E-2"/>
                  <c:y val="-3.209628548677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AE5E-4285-802F-6F86EF67A85E}"/>
                </c:ext>
              </c:extLst>
            </c:dLbl>
            <c:dLbl>
              <c:idx val="14"/>
              <c:layout>
                <c:manualLayout>
                  <c:x val="-1.4510403220646588E-2"/>
                  <c:y val="-3.209628548677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AE5E-4285-802F-6F86EF67A85E}"/>
                </c:ext>
              </c:extLst>
            </c:dLbl>
            <c:dLbl>
              <c:idx val="15"/>
              <c:layout>
                <c:manualLayout>
                  <c:x val="-1.1823051492254057E-16"/>
                  <c:y val="-2.407221411507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AE5E-4285-802F-6F86EF67A85E}"/>
                </c:ext>
              </c:extLst>
            </c:dLbl>
            <c:dLbl>
              <c:idx val="16"/>
              <c:layout>
                <c:manualLayout>
                  <c:x val="-1.451027627159796E-2"/>
                  <c:y val="-3.74456664012334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549370485057083E-2"/>
                      <c:h val="6.20662973628183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AE5E-4285-802F-6F86EF67A85E}"/>
                </c:ext>
              </c:extLst>
            </c:dLbl>
            <c:dLbl>
              <c:idx val="17"/>
              <c:layout>
                <c:manualLayout>
                  <c:x val="-1.451027627159796E-2"/>
                  <c:y val="-4.5469737772926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AE5E-4285-802F-6F86EF67A85E}"/>
                </c:ext>
              </c:extLst>
            </c:dLbl>
            <c:dLbl>
              <c:idx val="18"/>
              <c:layout>
                <c:manualLayout>
                  <c:x val="-1.6122529190664269E-3"/>
                  <c:y val="-2.6746904572309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AE5E-4285-802F-6F86EF67A85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'Report 2 NEW'!$A$2:$A$27</c:f>
              <c:strCache>
                <c:ptCount val="26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  <c:pt idx="25">
                  <c:v>Jul-20</c:v>
                </c:pt>
              </c:strCache>
            </c:strRef>
          </c:cat>
          <c:val>
            <c:numRef>
              <c:f>'Report 2 NEW'!$B$2:$B$27</c:f>
              <c:numCache>
                <c:formatCode>0%</c:formatCode>
                <c:ptCount val="26"/>
                <c:pt idx="0">
                  <c:v>0.47</c:v>
                </c:pt>
                <c:pt idx="1">
                  <c:v>0.42899999999999999</c:v>
                </c:pt>
                <c:pt idx="2">
                  <c:v>0.57099999999999995</c:v>
                </c:pt>
                <c:pt idx="3">
                  <c:v>0.44400000000000001</c:v>
                </c:pt>
                <c:pt idx="4">
                  <c:v>0.52700000000000002</c:v>
                </c:pt>
                <c:pt idx="5">
                  <c:v>0.42199999999999999</c:v>
                </c:pt>
                <c:pt idx="6">
                  <c:v>0.49299999999999999</c:v>
                </c:pt>
                <c:pt idx="7">
                  <c:v>0.52300000000000002</c:v>
                </c:pt>
                <c:pt idx="8">
                  <c:v>0.64500000000000002</c:v>
                </c:pt>
                <c:pt idx="9">
                  <c:v>0.53700000000000003</c:v>
                </c:pt>
                <c:pt idx="10">
                  <c:v>0.51700000000000002</c:v>
                </c:pt>
                <c:pt idx="11">
                  <c:v>0.60699999999999998</c:v>
                </c:pt>
                <c:pt idx="12">
                  <c:v>0.55400000000000005</c:v>
                </c:pt>
                <c:pt idx="13">
                  <c:v>0.59599999999999997</c:v>
                </c:pt>
                <c:pt idx="14">
                  <c:v>0.77</c:v>
                </c:pt>
                <c:pt idx="15">
                  <c:v>0.55000000000000004</c:v>
                </c:pt>
                <c:pt idx="16">
                  <c:v>0.81799999999999995</c:v>
                </c:pt>
                <c:pt idx="17">
                  <c:v>0.54500000000000004</c:v>
                </c:pt>
                <c:pt idx="18">
                  <c:v>0.61799999999999999</c:v>
                </c:pt>
                <c:pt idx="19">
                  <c:v>0.71899999999999997</c:v>
                </c:pt>
                <c:pt idx="20">
                  <c:v>0.71399999999999997</c:v>
                </c:pt>
                <c:pt idx="21">
                  <c:v>0.64800000000000002</c:v>
                </c:pt>
                <c:pt idx="22">
                  <c:v>0.69799999999999995</c:v>
                </c:pt>
                <c:pt idx="23">
                  <c:v>0.59499999999999997</c:v>
                </c:pt>
                <c:pt idx="24">
                  <c:v>0.66700000000000004</c:v>
                </c:pt>
                <c:pt idx="25">
                  <c:v>0.82400000000000007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E5E-4285-802F-6F86EF67A85E}"/>
            </c:ext>
          </c:extLst>
        </c:ser>
        <c:ser>
          <c:idx val="1"/>
          <c:order val="1"/>
          <c:tx>
            <c:strRef>
              <c:f>'Report 2 NEW'!$C$1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strRef>
              <c:f>'Report 2 NEW'!$A$2:$A$27</c:f>
              <c:strCache>
                <c:ptCount val="26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  <c:pt idx="25">
                  <c:v>Jul-20</c:v>
                </c:pt>
              </c:strCache>
            </c:strRef>
          </c:cat>
          <c:val>
            <c:numRef>
              <c:f>'Report 2 NEW'!$C$2:$C$27</c:f>
              <c:numCache>
                <c:formatCode>0%</c:formatCode>
                <c:ptCount val="26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  <c:pt idx="25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E5E-4285-802F-6F86EF67A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79328"/>
        <c:axId val="94180864"/>
      </c:lineChart>
      <c:catAx>
        <c:axId val="94179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4180864"/>
        <c:crosses val="autoZero"/>
        <c:auto val="1"/>
        <c:lblAlgn val="ctr"/>
        <c:lblOffset val="100"/>
        <c:noMultiLvlLbl val="0"/>
      </c:catAx>
      <c:valAx>
        <c:axId val="9418086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crossAx val="941793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3 NEW'!$B$1</c:f>
              <c:strCache>
                <c:ptCount val="1"/>
                <c:pt idx="0">
                  <c:v>Narcan Counseling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946178199909571E-2"/>
                  <c:y val="-3.825136612021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AD-4723-A5A5-5A78BCE83DD6}"/>
                </c:ext>
              </c:extLst>
            </c:dLbl>
            <c:dLbl>
              <c:idx val="1"/>
              <c:layout>
                <c:manualLayout>
                  <c:x val="-3.2564450474898234E-2"/>
                  <c:y val="-4.098360655737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AD-4723-A5A5-5A78BCE83DD6}"/>
                </c:ext>
              </c:extLst>
            </c:dLbl>
            <c:dLbl>
              <c:idx val="2"/>
              <c:layout>
                <c:manualLayout>
                  <c:x val="-3.4373586612392613E-2"/>
                  <c:y val="-4.0983606557377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AD-4723-A5A5-5A78BCE83DD6}"/>
                </c:ext>
              </c:extLst>
            </c:dLbl>
            <c:dLbl>
              <c:idx val="3"/>
              <c:layout>
                <c:manualLayout>
                  <c:x val="-3.799185888738129E-2"/>
                  <c:y val="-3.005464480874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AD-4723-A5A5-5A78BCE83DD6}"/>
                </c:ext>
              </c:extLst>
            </c:dLbl>
            <c:dLbl>
              <c:idx val="4"/>
              <c:layout>
                <c:manualLayout>
                  <c:x val="-2.3518769787426504E-2"/>
                  <c:y val="-3.825136612021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0AD-4723-A5A5-5A78BCE83DD6}"/>
                </c:ext>
              </c:extLst>
            </c:dLbl>
            <c:dLbl>
              <c:idx val="5"/>
              <c:layout>
                <c:manualLayout>
                  <c:x val="-3.2564450474898234E-2"/>
                  <c:y val="-3.005464480874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0AD-4723-A5A5-5A78BCE83DD6}"/>
                </c:ext>
              </c:extLst>
            </c:dLbl>
            <c:dLbl>
              <c:idx val="6"/>
              <c:layout>
                <c:manualLayout>
                  <c:x val="-3.6182722749886931E-2"/>
                  <c:y val="-2.459016393442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0AD-4723-A5A5-5A78BCE83DD6}"/>
                </c:ext>
              </c:extLst>
            </c:dLbl>
            <c:dLbl>
              <c:idx val="7"/>
              <c:layout>
                <c:manualLayout>
                  <c:x val="-3.799185888738129E-2"/>
                  <c:y val="-3.005464480874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0AD-4723-A5A5-5A78BCE83DD6}"/>
                </c:ext>
              </c:extLst>
            </c:dLbl>
            <c:dLbl>
              <c:idx val="8"/>
              <c:layout>
                <c:manualLayout>
                  <c:x val="-3.6182722749886931E-2"/>
                  <c:y val="-3.005464480874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F0AD-4723-A5A5-5A78BCE83DD6}"/>
                </c:ext>
              </c:extLst>
            </c:dLbl>
            <c:dLbl>
              <c:idx val="9"/>
              <c:layout>
                <c:manualLayout>
                  <c:x val="-3.2564450474898234E-2"/>
                  <c:y val="-3.278688524590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F0AD-4723-A5A5-5A78BCE83DD6}"/>
                </c:ext>
              </c:extLst>
            </c:dLbl>
            <c:dLbl>
              <c:idx val="10"/>
              <c:layout>
                <c:manualLayout>
                  <c:x val="-2.7137042062415219E-2"/>
                  <c:y val="-4.6448087431694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F0AD-4723-A5A5-5A78BCE83DD6}"/>
                </c:ext>
              </c:extLst>
            </c:dLbl>
            <c:dLbl>
              <c:idx val="11"/>
              <c:layout>
                <c:manualLayout>
                  <c:x val="-3.2564450474898234E-2"/>
                  <c:y val="-3.8251366120218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0AD-4723-A5A5-5A78BCE83DD6}"/>
                </c:ext>
              </c:extLst>
            </c:dLbl>
            <c:dLbl>
              <c:idx val="12"/>
              <c:layout>
                <c:manualLayout>
                  <c:x val="-2.5327905924920853E-2"/>
                  <c:y val="-3.8251366120218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F0AD-4723-A5A5-5A78BCE83DD6}"/>
                </c:ext>
              </c:extLst>
            </c:dLbl>
            <c:dLbl>
              <c:idx val="13"/>
              <c:layout>
                <c:manualLayout>
                  <c:x val="-2.1709633649932156E-2"/>
                  <c:y val="-4.9180327868852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F0AD-4723-A5A5-5A78BCE83DD6}"/>
                </c:ext>
              </c:extLst>
            </c:dLbl>
            <c:dLbl>
              <c:idx val="14"/>
              <c:layout>
                <c:manualLayout>
                  <c:x val="-1.6282225237449252E-2"/>
                  <c:y val="-4.0983606557377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F0AD-4723-A5A5-5A78BCE83DD6}"/>
                </c:ext>
              </c:extLst>
            </c:dLbl>
            <c:dLbl>
              <c:idx val="15"/>
              <c:layout>
                <c:manualLayout>
                  <c:x val="-2.5327905924920849E-2"/>
                  <c:y val="-4.644808743169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F0AD-4723-A5A5-5A78BCE83DD6}"/>
                </c:ext>
              </c:extLst>
            </c:dLbl>
            <c:dLbl>
              <c:idx val="17"/>
              <c:layout>
                <c:manualLayout>
                  <c:x val="-9.0456806874717327E-3"/>
                  <c:y val="-2.459016393442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0AD-4723-A5A5-5A78BCE83DD6}"/>
                </c:ext>
              </c:extLst>
            </c:dLbl>
            <c:dLbl>
              <c:idx val="18"/>
              <c:layout>
                <c:manualLayout>
                  <c:x val="-5.4274084124830389E-3"/>
                  <c:y val="-1.6393442622950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0AD-4723-A5A5-5A78BCE83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3 NEW'!$A$2:$A$27</c:f>
              <c:strCache>
                <c:ptCount val="26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  <c:pt idx="25">
                  <c:v>Jul-20</c:v>
                </c:pt>
              </c:strCache>
            </c:strRef>
          </c:cat>
          <c:val>
            <c:numRef>
              <c:f>'Report 3 NEW'!$B$2:$B$27</c:f>
              <c:numCache>
                <c:formatCode>0%</c:formatCode>
                <c:ptCount val="26"/>
                <c:pt idx="0">
                  <c:v>2.3699999999999999E-2</c:v>
                </c:pt>
                <c:pt idx="1">
                  <c:v>1.1900000000000001E-2</c:v>
                </c:pt>
                <c:pt idx="2">
                  <c:v>5.9799999999999999E-2</c:v>
                </c:pt>
                <c:pt idx="3">
                  <c:v>0.1222</c:v>
                </c:pt>
                <c:pt idx="4">
                  <c:v>6.7400000000000002E-2</c:v>
                </c:pt>
                <c:pt idx="5">
                  <c:v>0.1148</c:v>
                </c:pt>
                <c:pt idx="6">
                  <c:v>0.16900000000000001</c:v>
                </c:pt>
                <c:pt idx="7">
                  <c:v>0.18640000000000001</c:v>
                </c:pt>
                <c:pt idx="8">
                  <c:v>0.2097</c:v>
                </c:pt>
                <c:pt idx="9">
                  <c:v>0.16420000000000001</c:v>
                </c:pt>
                <c:pt idx="10">
                  <c:v>0.22409999999999999</c:v>
                </c:pt>
                <c:pt idx="11">
                  <c:v>0.21049999999999999</c:v>
                </c:pt>
                <c:pt idx="12">
                  <c:v>0.25</c:v>
                </c:pt>
                <c:pt idx="13">
                  <c:v>0.16070000000000001</c:v>
                </c:pt>
                <c:pt idx="14">
                  <c:v>0.2034</c:v>
                </c:pt>
                <c:pt idx="15">
                  <c:v>0.16950000000000001</c:v>
                </c:pt>
                <c:pt idx="16">
                  <c:v>0.47270000000000001</c:v>
                </c:pt>
                <c:pt idx="17">
                  <c:v>0.2576</c:v>
                </c:pt>
                <c:pt idx="18">
                  <c:v>0.2727</c:v>
                </c:pt>
                <c:pt idx="19">
                  <c:v>0.2344</c:v>
                </c:pt>
                <c:pt idx="20">
                  <c:v>0.32140000000000002</c:v>
                </c:pt>
                <c:pt idx="21">
                  <c:v>0.41820000000000002</c:v>
                </c:pt>
                <c:pt idx="22">
                  <c:v>0.44189999999999996</c:v>
                </c:pt>
                <c:pt idx="23">
                  <c:v>0.40539999999999998</c:v>
                </c:pt>
                <c:pt idx="24">
                  <c:v>0.4667</c:v>
                </c:pt>
                <c:pt idx="25">
                  <c:v>0.47060000000000002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0AD-4723-A5A5-5A78BCE83DD6}"/>
            </c:ext>
          </c:extLst>
        </c:ser>
        <c:ser>
          <c:idx val="1"/>
          <c:order val="1"/>
          <c:tx>
            <c:strRef>
              <c:f>'Report 3 NEW'!$C$1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'Report 3 NEW'!$A$2:$A$27</c:f>
              <c:strCache>
                <c:ptCount val="26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  <c:pt idx="25">
                  <c:v>Jul-20</c:v>
                </c:pt>
              </c:strCache>
            </c:strRef>
          </c:cat>
          <c:val>
            <c:numRef>
              <c:f>'Report 3 NEW'!$C$2:$C$27</c:f>
              <c:numCache>
                <c:formatCode>0%</c:formatCode>
                <c:ptCount val="26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0.6</c:v>
                </c:pt>
                <c:pt idx="15">
                  <c:v>0.6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F0AD-4723-A5A5-5A78BCE83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806272"/>
        <c:axId val="106705664"/>
      </c:lineChart>
      <c:catAx>
        <c:axId val="1068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705664"/>
        <c:crosses val="autoZero"/>
        <c:auto val="1"/>
        <c:lblAlgn val="ctr"/>
        <c:lblOffset val="100"/>
        <c:noMultiLvlLbl val="0"/>
      </c:catAx>
      <c:valAx>
        <c:axId val="10670566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80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ILPQC MNO OB: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Percent of Women</a:t>
            </a:r>
            <a:r>
              <a:rPr lang="en-US" b="1" baseline="0"/>
              <a:t> with OUD who Received Hep C Screening, Documented Prenatally or Prior to Delivery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All Hospitals, 2018-2019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'Report 6 NEW'!$B$1</c:f>
              <c:strCache>
                <c:ptCount val="1"/>
                <c:pt idx="0">
                  <c:v>Hep C Screening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8946178199909571E-2"/>
                  <c:y val="-3.8251366120218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F2-45B0-9A07-B7EB529C2312}"/>
                </c:ext>
              </c:extLst>
            </c:dLbl>
            <c:dLbl>
              <c:idx val="1"/>
              <c:layout>
                <c:manualLayout>
                  <c:x val="-3.2564450474898234E-2"/>
                  <c:y val="-4.098360655737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8F2-45B0-9A07-B7EB529C2312}"/>
                </c:ext>
              </c:extLst>
            </c:dLbl>
            <c:dLbl>
              <c:idx val="2"/>
              <c:layout>
                <c:manualLayout>
                  <c:x val="-3.4373586612392613E-2"/>
                  <c:y val="-4.0983606557377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8F2-45B0-9A07-B7EB529C2312}"/>
                </c:ext>
              </c:extLst>
            </c:dLbl>
            <c:dLbl>
              <c:idx val="3"/>
              <c:layout>
                <c:manualLayout>
                  <c:x val="-3.799185888738129E-2"/>
                  <c:y val="-3.005464480874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8F2-45B0-9A07-B7EB529C2312}"/>
                </c:ext>
              </c:extLst>
            </c:dLbl>
            <c:dLbl>
              <c:idx val="4"/>
              <c:layout>
                <c:manualLayout>
                  <c:x val="-2.3518769787426504E-2"/>
                  <c:y val="-3.825136612021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F2-45B0-9A07-B7EB529C2312}"/>
                </c:ext>
              </c:extLst>
            </c:dLbl>
            <c:dLbl>
              <c:idx val="5"/>
              <c:layout>
                <c:manualLayout>
                  <c:x val="-3.2564450474898234E-2"/>
                  <c:y val="-3.005464480874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F2-45B0-9A07-B7EB529C2312}"/>
                </c:ext>
              </c:extLst>
            </c:dLbl>
            <c:dLbl>
              <c:idx val="6"/>
              <c:layout>
                <c:manualLayout>
                  <c:x val="-3.6182722749886931E-2"/>
                  <c:y val="-2.459016393442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F2-45B0-9A07-B7EB529C2312}"/>
                </c:ext>
              </c:extLst>
            </c:dLbl>
            <c:dLbl>
              <c:idx val="7"/>
              <c:layout>
                <c:manualLayout>
                  <c:x val="-3.799185888738129E-2"/>
                  <c:y val="-3.005464480874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8F2-45B0-9A07-B7EB529C2312}"/>
                </c:ext>
              </c:extLst>
            </c:dLbl>
            <c:dLbl>
              <c:idx val="8"/>
              <c:layout>
                <c:manualLayout>
                  <c:x val="-3.6182722749886931E-2"/>
                  <c:y val="-3.0054644808743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8F2-45B0-9A07-B7EB529C2312}"/>
                </c:ext>
              </c:extLst>
            </c:dLbl>
            <c:dLbl>
              <c:idx val="9"/>
              <c:layout>
                <c:manualLayout>
                  <c:x val="-3.2564450474898234E-2"/>
                  <c:y val="-3.278688524590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8F2-45B0-9A07-B7EB529C2312}"/>
                </c:ext>
              </c:extLst>
            </c:dLbl>
            <c:dLbl>
              <c:idx val="10"/>
              <c:layout>
                <c:manualLayout>
                  <c:x val="-4.1610131162369959E-2"/>
                  <c:y val="-3.005464480874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8F2-45B0-9A07-B7EB529C2312}"/>
                </c:ext>
              </c:extLst>
            </c:dLbl>
            <c:dLbl>
              <c:idx val="11"/>
              <c:layout>
                <c:manualLayout>
                  <c:x val="-3.0755314337403892E-2"/>
                  <c:y val="-3.5519125683060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8F2-45B0-9A07-B7EB529C2312}"/>
                </c:ext>
              </c:extLst>
            </c:dLbl>
            <c:dLbl>
              <c:idx val="13"/>
              <c:layout>
                <c:manualLayout>
                  <c:x val="-1.38448774033142E-2"/>
                  <c:y val="-3.551910177894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8F2-45B0-9A07-B7EB529C2312}"/>
                </c:ext>
              </c:extLst>
            </c:dLbl>
            <c:dLbl>
              <c:idx val="14"/>
              <c:layout>
                <c:manualLayout>
                  <c:x val="-1.5151513143042878E-2"/>
                  <c:y val="-3.439153439153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8F2-45B0-9A07-B7EB529C2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6 NEW'!$A$2:$A$26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6 NEW'!$B$2:$B$26</c:f>
              <c:numCache>
                <c:formatCode>0%</c:formatCode>
                <c:ptCount val="25"/>
                <c:pt idx="0">
                  <c:v>0.40620000000000001</c:v>
                </c:pt>
                <c:pt idx="1">
                  <c:v>0.3977</c:v>
                </c:pt>
                <c:pt idx="2">
                  <c:v>0.49569999999999997</c:v>
                </c:pt>
                <c:pt idx="3">
                  <c:v>0.44790000000000002</c:v>
                </c:pt>
                <c:pt idx="4">
                  <c:v>0.40429999999999999</c:v>
                </c:pt>
                <c:pt idx="5">
                  <c:v>0.49209999999999998</c:v>
                </c:pt>
                <c:pt idx="6">
                  <c:v>0.48609999999999998</c:v>
                </c:pt>
                <c:pt idx="7">
                  <c:v>0.42670000000000002</c:v>
                </c:pt>
                <c:pt idx="8">
                  <c:v>0.43280000000000002</c:v>
                </c:pt>
                <c:pt idx="9">
                  <c:v>0.40279999999999999</c:v>
                </c:pt>
                <c:pt idx="10">
                  <c:v>0.58330000000000004</c:v>
                </c:pt>
                <c:pt idx="11">
                  <c:v>0.57140000000000002</c:v>
                </c:pt>
                <c:pt idx="12">
                  <c:v>0.64290000000000003</c:v>
                </c:pt>
                <c:pt idx="13">
                  <c:v>0.55000000000000004</c:v>
                </c:pt>
                <c:pt idx="14">
                  <c:v>0.56669999999999998</c:v>
                </c:pt>
                <c:pt idx="15">
                  <c:v>0.43330000000000002</c:v>
                </c:pt>
                <c:pt idx="16">
                  <c:v>0.65569999999999995</c:v>
                </c:pt>
                <c:pt idx="17">
                  <c:v>0.55559999999999998</c:v>
                </c:pt>
                <c:pt idx="18">
                  <c:v>0.64910000000000001</c:v>
                </c:pt>
                <c:pt idx="19">
                  <c:v>0.58330000000000004</c:v>
                </c:pt>
                <c:pt idx="20">
                  <c:v>0.71430000000000005</c:v>
                </c:pt>
                <c:pt idx="21">
                  <c:v>0.6341</c:v>
                </c:pt>
                <c:pt idx="22">
                  <c:v>0.68</c:v>
                </c:pt>
                <c:pt idx="23">
                  <c:v>0.57999999999999996</c:v>
                </c:pt>
                <c:pt idx="24">
                  <c:v>0.72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8F2-45B0-9A07-B7EB529C2312}"/>
            </c:ext>
          </c:extLst>
        </c:ser>
        <c:ser>
          <c:idx val="1"/>
          <c:order val="1"/>
          <c:tx>
            <c:strRef>
              <c:f>'Report 6 NEW'!$C$1</c:f>
              <c:strCache>
                <c:ptCount val="1"/>
                <c:pt idx="0">
                  <c:v>Goal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'Report 6 NEW'!$A$2:$A$26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6 NEW'!$C$2:$C$26</c:f>
              <c:numCache>
                <c:formatCode>0%</c:formatCode>
                <c:ptCount val="2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8F2-45B0-9A07-B7EB529C2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388928"/>
        <c:axId val="107390464"/>
      </c:lineChart>
      <c:catAx>
        <c:axId val="10738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90464"/>
        <c:crosses val="autoZero"/>
        <c:auto val="1"/>
        <c:lblAlgn val="ctr"/>
        <c:lblOffset val="100"/>
        <c:noMultiLvlLbl val="0"/>
      </c:catAx>
      <c:valAx>
        <c:axId val="10739046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8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8 NEW'!$B$1</c:f>
              <c:strCache>
                <c:ptCount val="1"/>
                <c:pt idx="0">
                  <c:v>OUD &amp; NAS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7.9207912558622445E-3"/>
                  <c:y val="-6.4407651210854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24E-4CE1-88DA-8CE5C7CFCEE0}"/>
                </c:ext>
              </c:extLst>
            </c:dLbl>
            <c:dLbl>
              <c:idx val="1"/>
              <c:layout>
                <c:manualLayout>
                  <c:x val="-2.5415444770283596E-2"/>
                  <c:y val="-4.4395111364146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4E-4CE1-88DA-8CE5C7CFCEE0}"/>
                </c:ext>
              </c:extLst>
            </c:dLbl>
            <c:dLbl>
              <c:idx val="2"/>
              <c:layout>
                <c:manualLayout>
                  <c:x val="-1.9550342130987303E-2"/>
                  <c:y val="-4.143543727320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4E-4CE1-88DA-8CE5C7CFCEE0}"/>
                </c:ext>
              </c:extLst>
            </c:dLbl>
            <c:dLbl>
              <c:idx val="4"/>
              <c:layout>
                <c:manualLayout>
                  <c:x val="-1.3856811253136921E-2"/>
                  <c:y val="-3.418803418803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4E-4CE1-88DA-8CE5C7CFCEE0}"/>
                </c:ext>
              </c:extLst>
            </c:dLbl>
            <c:dLbl>
              <c:idx val="5"/>
              <c:layout>
                <c:manualLayout>
                  <c:x val="-9.2378741687581239E-3"/>
                  <c:y val="-3.1746031746031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24E-4CE1-88DA-8CE5C7CFCEE0}"/>
                </c:ext>
              </c:extLst>
            </c:dLbl>
            <c:dLbl>
              <c:idx val="6"/>
              <c:layout>
                <c:manualLayout>
                  <c:x val="-2.4634331116687946E-2"/>
                  <c:y val="-2.930402930402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4E-4CE1-88DA-8CE5C7CFCEE0}"/>
                </c:ext>
              </c:extLst>
            </c:dLbl>
            <c:dLbl>
              <c:idx val="7"/>
              <c:layout>
                <c:manualLayout>
                  <c:x val="-9.2378741687581239E-3"/>
                  <c:y val="-3.6630036630036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24E-4CE1-88DA-8CE5C7CFCEE0}"/>
                </c:ext>
              </c:extLst>
            </c:dLbl>
            <c:dLbl>
              <c:idx val="8"/>
              <c:layout>
                <c:manualLayout>
                  <c:x val="-9.240923131839468E-3"/>
                  <c:y val="-3.889788641204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24E-4CE1-88DA-8CE5C7CFCEE0}"/>
                </c:ext>
              </c:extLst>
            </c:dLbl>
            <c:dLbl>
              <c:idx val="9"/>
              <c:layout>
                <c:manualLayout>
                  <c:x val="-1.5841582511724489E-2"/>
                  <c:y val="3.0253911653813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24E-4CE1-88DA-8CE5C7CFCEE0}"/>
                </c:ext>
              </c:extLst>
            </c:dLbl>
            <c:dLbl>
              <c:idx val="10"/>
              <c:layout>
                <c:manualLayout>
                  <c:x val="-1.0561055007816525E-2"/>
                  <c:y val="-3.6736892722487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24E-4CE1-88DA-8CE5C7CFCEE0}"/>
                </c:ext>
              </c:extLst>
            </c:dLbl>
            <c:dLbl>
              <c:idx val="11"/>
              <c:layout>
                <c:manualLayout>
                  <c:x val="-2.2442241891609791E-2"/>
                  <c:y val="-2.8092917964255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24E-4CE1-88DA-8CE5C7CFCEE0}"/>
                </c:ext>
              </c:extLst>
            </c:dLbl>
            <c:dLbl>
              <c:idx val="12"/>
              <c:layout>
                <c:manualLayout>
                  <c:x val="-1.3201318759770405E-2"/>
                  <c:y val="-3.241490534337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4E-4CE1-88DA-8CE5C7CFCEE0}"/>
                </c:ext>
              </c:extLst>
            </c:dLbl>
            <c:dLbl>
              <c:idx val="13"/>
              <c:layout>
                <c:manualLayout>
                  <c:x val="-1.9801978139655608E-2"/>
                  <c:y val="-3.673689272248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24E-4CE1-88DA-8CE5C7CFCEE0}"/>
                </c:ext>
              </c:extLst>
            </c:dLbl>
            <c:dLbl>
              <c:idx val="14"/>
              <c:layout>
                <c:manualLayout>
                  <c:x val="-1.0561055007816324E-2"/>
                  <c:y val="-2.8092917964255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24E-4CE1-88DA-8CE5C7CFCEE0}"/>
                </c:ext>
              </c:extLst>
            </c:dLbl>
            <c:dLbl>
              <c:idx val="15"/>
              <c:layout>
                <c:manualLayout>
                  <c:x val="-3.1683165023448971E-2"/>
                  <c:y val="-5.18638485493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24E-4CE1-88DA-8CE5C7CFCE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'Report 8 NEW'!$A$2:$A$26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8 NEW'!$B$2:$B$26</c:f>
              <c:numCache>
                <c:formatCode>0%</c:formatCode>
                <c:ptCount val="25"/>
                <c:pt idx="0">
                  <c:v>0.2034</c:v>
                </c:pt>
                <c:pt idx="1">
                  <c:v>0.37330000000000002</c:v>
                </c:pt>
                <c:pt idx="2">
                  <c:v>0.32</c:v>
                </c:pt>
                <c:pt idx="3">
                  <c:v>0.5</c:v>
                </c:pt>
                <c:pt idx="4">
                  <c:v>0.28720000000000001</c:v>
                </c:pt>
                <c:pt idx="5">
                  <c:v>0.28570000000000001</c:v>
                </c:pt>
                <c:pt idx="6">
                  <c:v>0.40279999999999999</c:v>
                </c:pt>
                <c:pt idx="7">
                  <c:v>0.46150000000000002</c:v>
                </c:pt>
                <c:pt idx="8">
                  <c:v>0.4627</c:v>
                </c:pt>
                <c:pt idx="9">
                  <c:v>0.47889999999999999</c:v>
                </c:pt>
                <c:pt idx="10">
                  <c:v>0.47460000000000002</c:v>
                </c:pt>
                <c:pt idx="11">
                  <c:v>0.60319999999999996</c:v>
                </c:pt>
                <c:pt idx="12">
                  <c:v>0.55359999999999998</c:v>
                </c:pt>
                <c:pt idx="13">
                  <c:v>0.51670000000000005</c:v>
                </c:pt>
                <c:pt idx="14">
                  <c:v>0.55000000000000004</c:v>
                </c:pt>
                <c:pt idx="15">
                  <c:v>0.4667</c:v>
                </c:pt>
                <c:pt idx="16">
                  <c:v>0.66069999999999995</c:v>
                </c:pt>
                <c:pt idx="17">
                  <c:v>0.50790000000000002</c:v>
                </c:pt>
                <c:pt idx="18">
                  <c:v>0.59650000000000003</c:v>
                </c:pt>
                <c:pt idx="19">
                  <c:v>0.56940000000000002</c:v>
                </c:pt>
                <c:pt idx="20">
                  <c:v>0.53969999999999996</c:v>
                </c:pt>
                <c:pt idx="21">
                  <c:v>0.63139999999999996</c:v>
                </c:pt>
                <c:pt idx="22">
                  <c:v>0.69569999999999999</c:v>
                </c:pt>
                <c:pt idx="23">
                  <c:v>0.63159999999999994</c:v>
                </c:pt>
                <c:pt idx="24">
                  <c:v>0.66670000000000007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24E-4CE1-88DA-8CE5C7CFCEE0}"/>
            </c:ext>
          </c:extLst>
        </c:ser>
        <c:ser>
          <c:idx val="2"/>
          <c:order val="2"/>
          <c:tx>
            <c:strRef>
              <c:f>'Report 8 NEW'!$D$1</c:f>
              <c:strCache>
                <c:ptCount val="1"/>
                <c:pt idx="0">
                  <c:v>Maternal Participation in NAS Newborn Care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5.9154381730788528E-3"/>
                  <c:y val="1.803868212735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724E-4CE1-88DA-8CE5C7CFCEE0}"/>
                </c:ext>
              </c:extLst>
            </c:dLbl>
            <c:dLbl>
              <c:idx val="1"/>
              <c:layout>
                <c:manualLayout>
                  <c:x val="-1.5640273704789907E-2"/>
                  <c:y val="-3.5516089091317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724E-4CE1-88DA-8CE5C7CFCEE0}"/>
                </c:ext>
              </c:extLst>
            </c:dLbl>
            <c:dLbl>
              <c:idx val="2"/>
              <c:layout>
                <c:manualLayout>
                  <c:x val="-3.5190615835777136E-2"/>
                  <c:y val="-5.3274133636975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724E-4CE1-88DA-8CE5C7CFCEE0}"/>
                </c:ext>
              </c:extLst>
            </c:dLbl>
            <c:dLbl>
              <c:idx val="3"/>
              <c:layout>
                <c:manualLayout>
                  <c:x val="-2.7713622506274231E-2"/>
                  <c:y val="-2.930402930402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724E-4CE1-88DA-8CE5C7CFCEE0}"/>
                </c:ext>
              </c:extLst>
            </c:dLbl>
            <c:dLbl>
              <c:idx val="4"/>
              <c:layout>
                <c:manualLayout>
                  <c:x val="-1.3856811253136921E-2"/>
                  <c:y val="2.9304029304029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724E-4CE1-88DA-8CE5C7CFCEE0}"/>
                </c:ext>
              </c:extLst>
            </c:dLbl>
            <c:dLbl>
              <c:idx val="5"/>
              <c:layout>
                <c:manualLayout>
                  <c:x val="-3.695149667503219E-2"/>
                  <c:y val="-4.884004884004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24E-4CE1-88DA-8CE5C7CFCEE0}"/>
                </c:ext>
              </c:extLst>
            </c:dLbl>
            <c:dLbl>
              <c:idx val="6"/>
              <c:layout>
                <c:manualLayout>
                  <c:x val="-9.2378741687579053E-3"/>
                  <c:y val="-2.197802197802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724E-4CE1-88DA-8CE5C7CFCEE0}"/>
                </c:ext>
              </c:extLst>
            </c:dLbl>
            <c:dLbl>
              <c:idx val="7"/>
              <c:layout>
                <c:manualLayout>
                  <c:x val="0"/>
                  <c:y val="9.7680097680097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724E-4CE1-88DA-8CE5C7CFCEE0}"/>
                </c:ext>
              </c:extLst>
            </c:dLbl>
            <c:dLbl>
              <c:idx val="8"/>
              <c:layout>
                <c:manualLayout>
                  <c:x val="0"/>
                  <c:y val="2.377093058513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724E-4CE1-88DA-8CE5C7CFCEE0}"/>
                </c:ext>
              </c:extLst>
            </c:dLbl>
            <c:dLbl>
              <c:idx val="9"/>
              <c:layout>
                <c:manualLayout>
                  <c:x val="-1.1881186883793365E-2"/>
                  <c:y val="-3.02539116538136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724E-4CE1-88DA-8CE5C7CFCEE0}"/>
                </c:ext>
              </c:extLst>
            </c:dLbl>
            <c:dLbl>
              <c:idx val="10"/>
              <c:layout>
                <c:manualLayout>
                  <c:x val="-3.9603956279313183E-3"/>
                  <c:y val="-3.241490534337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724E-4CE1-88DA-8CE5C7CFCEE0}"/>
                </c:ext>
              </c:extLst>
            </c:dLbl>
            <c:dLbl>
              <c:idx val="11"/>
              <c:layout>
                <c:manualLayout>
                  <c:x val="-1.5841582511724489E-2"/>
                  <c:y val="3.8897886412046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724E-4CE1-88DA-8CE5C7CFCEE0}"/>
                </c:ext>
              </c:extLst>
            </c:dLbl>
            <c:dLbl>
              <c:idx val="12"/>
              <c:layout>
                <c:manualLayout>
                  <c:x val="-2.376237376758673E-2"/>
                  <c:y val="3.241490534337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724E-4CE1-88DA-8CE5C7CFCEE0}"/>
                </c:ext>
              </c:extLst>
            </c:dLbl>
            <c:dLbl>
              <c:idx val="13"/>
              <c:layout>
                <c:manualLayout>
                  <c:x val="-1.9801978139655608E-2"/>
                  <c:y val="3.241490534337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724E-4CE1-88DA-8CE5C7CFCEE0}"/>
                </c:ext>
              </c:extLst>
            </c:dLbl>
            <c:dLbl>
              <c:idx val="15"/>
              <c:layout>
                <c:manualLayout>
                  <c:x val="-1.1881186883793365E-2"/>
                  <c:y val="3.241490534337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724E-4CE1-88DA-8CE5C7CFCEE0}"/>
                </c:ext>
              </c:extLst>
            </c:dLbl>
            <c:dLbl>
              <c:idx val="16"/>
              <c:layout>
                <c:manualLayout>
                  <c:x val="-1.5841582511724486E-2"/>
                  <c:y val="-2.593192427469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724E-4CE1-88DA-8CE5C7CFCEE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'Report 8 NEW'!$A$2:$A$26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8 NEW'!$D$2:$D$26</c:f>
              <c:numCache>
                <c:formatCode>0%</c:formatCode>
                <c:ptCount val="25"/>
                <c:pt idx="0">
                  <c:v>0.161</c:v>
                </c:pt>
                <c:pt idx="1">
                  <c:v>0.32</c:v>
                </c:pt>
                <c:pt idx="2">
                  <c:v>0.37</c:v>
                </c:pt>
                <c:pt idx="3">
                  <c:v>0.39019999999999999</c:v>
                </c:pt>
                <c:pt idx="4">
                  <c:v>0.27660000000000001</c:v>
                </c:pt>
                <c:pt idx="5">
                  <c:v>0.33329999999999999</c:v>
                </c:pt>
                <c:pt idx="6">
                  <c:v>0.36109999999999998</c:v>
                </c:pt>
                <c:pt idx="7">
                  <c:v>0.43080000000000002</c:v>
                </c:pt>
                <c:pt idx="8">
                  <c:v>0.44779999999999998</c:v>
                </c:pt>
                <c:pt idx="9">
                  <c:v>0.47889999999999999</c:v>
                </c:pt>
                <c:pt idx="10">
                  <c:v>0.37290000000000001</c:v>
                </c:pt>
                <c:pt idx="11">
                  <c:v>0.55559999999999998</c:v>
                </c:pt>
                <c:pt idx="12">
                  <c:v>0.46429999999999999</c:v>
                </c:pt>
                <c:pt idx="13">
                  <c:v>0.5111</c:v>
                </c:pt>
                <c:pt idx="14">
                  <c:v>0.4667</c:v>
                </c:pt>
                <c:pt idx="15">
                  <c:v>0.45</c:v>
                </c:pt>
                <c:pt idx="16">
                  <c:v>0.66069999999999995</c:v>
                </c:pt>
                <c:pt idx="17">
                  <c:v>0.47619999999999996</c:v>
                </c:pt>
                <c:pt idx="18">
                  <c:v>0.54390000000000005</c:v>
                </c:pt>
                <c:pt idx="19">
                  <c:v>0.52780000000000005</c:v>
                </c:pt>
                <c:pt idx="20">
                  <c:v>0.57140000000000002</c:v>
                </c:pt>
                <c:pt idx="21">
                  <c:v>0.65849999999999997</c:v>
                </c:pt>
                <c:pt idx="22">
                  <c:v>0.69569999999999999</c:v>
                </c:pt>
                <c:pt idx="23">
                  <c:v>0.5</c:v>
                </c:pt>
                <c:pt idx="24">
                  <c:v>0.63639999999999997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724E-4CE1-88DA-8CE5C7CFCEE0}"/>
            </c:ext>
          </c:extLst>
        </c:ser>
        <c:ser>
          <c:idx val="4"/>
          <c:order val="4"/>
          <c:tx>
            <c:strRef>
              <c:f>'Report 8 NEW'!$F$1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strRef>
              <c:f>'Report 8 NEW'!$A$2:$A$26</c:f>
              <c:strCache>
                <c:ptCount val="25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  <c:pt idx="22">
                  <c:v>Apr-20</c:v>
                </c:pt>
                <c:pt idx="23">
                  <c:v>May-20</c:v>
                </c:pt>
                <c:pt idx="24">
                  <c:v>Jun-20</c:v>
                </c:pt>
              </c:strCache>
            </c:strRef>
          </c:cat>
          <c:val>
            <c:numRef>
              <c:f>'Report 8 NEW'!$F$2:$F$26</c:f>
              <c:numCache>
                <c:formatCode>0%</c:formatCode>
                <c:ptCount val="2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724E-4CE1-88DA-8CE5C7CFC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77536"/>
        <c:axId val="115779072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'Report 8 NEW'!$C$1</c15:sqref>
                        </c15:formulaRef>
                      </c:ext>
                    </c:extLst>
                    <c:strCache>
                      <c:ptCount val="1"/>
                      <c:pt idx="0">
                        <c:v>Breastfeeding for Eligible OENs</c:v>
                      </c:pt>
                    </c:strCache>
                  </c:strRef>
                </c:tx>
                <c:marker>
                  <c:symbol val="circle"/>
                  <c:size val="7"/>
                </c:marker>
                <c:dLbls>
                  <c:dLbl>
                    <c:idx val="0"/>
                    <c:layout>
                      <c:manualLayout>
                        <c:x val="-1.3685239491691105E-2"/>
                        <c:y val="-4.735478545508957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2-724E-4CE1-88DA-8CE5C7CFCEE0}"/>
                      </c:ext>
                    </c:extLst>
                  </c:dLbl>
                  <c:dLbl>
                    <c:idx val="1"/>
                    <c:layout>
                      <c:manualLayout>
                        <c:x val="-1.5640273704789907E-2"/>
                        <c:y val="-5.031445954603286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3-724E-4CE1-88DA-8CE5C7CFCEE0}"/>
                      </c:ext>
                    </c:extLst>
                  </c:dLbl>
                  <c:dLbl>
                    <c:idx val="2"/>
                    <c:layout>
                      <c:manualLayout>
                        <c:x val="0"/>
                        <c:y val="-3.255641500037404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4-724E-4CE1-88DA-8CE5C7CFCEE0}"/>
                      </c:ext>
                    </c:extLst>
                  </c:dLbl>
                  <c:dLbl>
                    <c:idx val="3"/>
                    <c:layout>
                      <c:manualLayout>
                        <c:x val="-2.463433111668805E-2"/>
                        <c:y val="-3.17460317460317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5-724E-4CE1-88DA-8CE5C7CFCEE0}"/>
                      </c:ext>
                    </c:extLst>
                  </c:dLbl>
                  <c:dLbl>
                    <c:idx val="4"/>
                    <c:layout>
                      <c:manualLayout>
                        <c:x val="-3.2332559590653072E-2"/>
                        <c:y val="-2.686202686202687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6-724E-4CE1-88DA-8CE5C7CFCEE0}"/>
                      </c:ext>
                    </c:extLst>
                  </c:dLbl>
                  <c:dLbl>
                    <c:idx val="5"/>
                    <c:layout>
                      <c:manualLayout>
                        <c:x val="-4.6189370843791383E-3"/>
                        <c:y val="2.442002442002445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7-724E-4CE1-88DA-8CE5C7CFCEE0}"/>
                      </c:ext>
                    </c:extLst>
                  </c:dLbl>
                  <c:dLbl>
                    <c:idx val="6"/>
                    <c:layout>
                      <c:manualLayout>
                        <c:x val="-9.2378741687581239E-3"/>
                        <c:y val="-1.46520146520146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8-724E-4CE1-88DA-8CE5C7CFCEE0}"/>
                      </c:ext>
                    </c:extLst>
                  </c:dLbl>
                  <c:dLbl>
                    <c:idx val="7"/>
                    <c:layout>
                      <c:manualLayout>
                        <c:x val="-1.5396456947931161E-3"/>
                        <c:y val="2.19780219780218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9-724E-4CE1-88DA-8CE5C7CFCEE0}"/>
                      </c:ext>
                    </c:extLst>
                  </c:dLbl>
                  <c:dLbl>
                    <c:idx val="8"/>
                    <c:layout>
                      <c:manualLayout>
                        <c:x val="0"/>
                        <c:y val="-1.296596213734859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A-724E-4CE1-88DA-8CE5C7CFCEE0}"/>
                      </c:ext>
                    </c:extLst>
                  </c:dLbl>
                  <c:dLbl>
                    <c:idx val="9"/>
                    <c:layout>
                      <c:manualLayout>
                        <c:x val="0"/>
                        <c:y val="-1.944894320602309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2B-724E-4CE1-88DA-8CE5C7CFCEE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'Report 8 NEW'!$A$2:$A$26</c15:sqref>
                        </c15:formulaRef>
                      </c:ext>
                    </c:extLst>
                    <c:strCache>
                      <c:ptCount val="25"/>
                      <c:pt idx="0">
                        <c:v>Baseline (2017)</c:v>
                      </c:pt>
                      <c:pt idx="1">
                        <c:v>Jul-18</c:v>
                      </c:pt>
                      <c:pt idx="2">
                        <c:v>Aug-18</c:v>
                      </c:pt>
                      <c:pt idx="3">
                        <c:v>Sep-18</c:v>
                      </c:pt>
                      <c:pt idx="4">
                        <c:v>Oct-18</c:v>
                      </c:pt>
                      <c:pt idx="5">
                        <c:v>Nov-18</c:v>
                      </c:pt>
                      <c:pt idx="6">
                        <c:v>Dec-18</c:v>
                      </c:pt>
                      <c:pt idx="7">
                        <c:v>Jan-19</c:v>
                      </c:pt>
                      <c:pt idx="8">
                        <c:v>Feb-19</c:v>
                      </c:pt>
                      <c:pt idx="9">
                        <c:v>Mar-19</c:v>
                      </c:pt>
                      <c:pt idx="10">
                        <c:v>Apr-19</c:v>
                      </c:pt>
                      <c:pt idx="11">
                        <c:v>May-19</c:v>
                      </c:pt>
                      <c:pt idx="12">
                        <c:v>Jun-19</c:v>
                      </c:pt>
                      <c:pt idx="13">
                        <c:v>Jul-19</c:v>
                      </c:pt>
                      <c:pt idx="14">
                        <c:v>Aug-19</c:v>
                      </c:pt>
                      <c:pt idx="15">
                        <c:v>Sep-19</c:v>
                      </c:pt>
                      <c:pt idx="16">
                        <c:v>Oct-19</c:v>
                      </c:pt>
                      <c:pt idx="17">
                        <c:v>Nov-19</c:v>
                      </c:pt>
                      <c:pt idx="18">
                        <c:v>Dec-19</c:v>
                      </c:pt>
                      <c:pt idx="19">
                        <c:v>Jan-20</c:v>
                      </c:pt>
                      <c:pt idx="20">
                        <c:v>Feb-20</c:v>
                      </c:pt>
                      <c:pt idx="21">
                        <c:v>Mar-20</c:v>
                      </c:pt>
                      <c:pt idx="22">
                        <c:v>Apr-20</c:v>
                      </c:pt>
                      <c:pt idx="23">
                        <c:v>May-20</c:v>
                      </c:pt>
                      <c:pt idx="24">
                        <c:v>Jun-20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'Report 8 NEW'!$C$2:$C$12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C-724E-4CE1-88DA-8CE5C7CFCEE0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'Report 8 NEW'!$E$1</c15:sqref>
                        </c15:formulaRef>
                      </c:ext>
                    </c:extLst>
                    <c:strCache>
                      <c:ptCount val="1"/>
                      <c:pt idx="0">
                        <c:v>All</c:v>
                      </c:pt>
                    </c:strCache>
                  </c:strRef>
                </c:tx>
                <c:marker>
                  <c:symbol val="circle"/>
                  <c:size val="7"/>
                </c:marker>
                <c:dLbls>
                  <c:dLbl>
                    <c:idx val="0"/>
                    <c:layout>
                      <c:manualLayout>
                        <c:x val="-1.3685239491691105E-2"/>
                        <c:y val="3.255641500037404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D-724E-4CE1-88DA-8CE5C7CFCEE0}"/>
                      </c:ext>
                    </c:extLst>
                  </c:dLbl>
                  <c:dLbl>
                    <c:idx val="1"/>
                    <c:layout>
                      <c:manualLayout>
                        <c:x val="-3.3235581622678471E-2"/>
                        <c:y val="3.84757631822603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E-724E-4CE1-88DA-8CE5C7CFCEE0}"/>
                      </c:ext>
                    </c:extLst>
                  </c:dLbl>
                  <c:dLbl>
                    <c:idx val="2"/>
                    <c:layout>
                      <c:manualLayout>
                        <c:x val="-2.9325513196480937E-2"/>
                        <c:y val="4.439511136414674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2F-724E-4CE1-88DA-8CE5C7CFCEE0}"/>
                      </c:ext>
                    </c:extLst>
                  </c:dLbl>
                  <c:dLbl>
                    <c:idx val="3"/>
                    <c:layout>
                      <c:manualLayout>
                        <c:x val="-2.7713622506274214E-2"/>
                        <c:y val="2.930402930402939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0-724E-4CE1-88DA-8CE5C7CFCEE0}"/>
                      </c:ext>
                    </c:extLst>
                  </c:dLbl>
                  <c:dLbl>
                    <c:idx val="4"/>
                    <c:layout>
                      <c:manualLayout>
                        <c:x val="-1.6936102642722977E-2"/>
                        <c:y val="2.930402930402930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1-724E-4CE1-88DA-8CE5C7CFCEE0}"/>
                      </c:ext>
                    </c:extLst>
                  </c:dLbl>
                  <c:dLbl>
                    <c:idx val="5"/>
                    <c:layout>
                      <c:manualLayout>
                        <c:x val="-2.925326820106721E-2"/>
                        <c:y val="3.907203907203907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2-724E-4CE1-88DA-8CE5C7CFCEE0}"/>
                      </c:ext>
                    </c:extLst>
                  </c:dLbl>
                  <c:dLbl>
                    <c:idx val="6"/>
                    <c:layout>
                      <c:manualLayout>
                        <c:x val="-1.3856811253136921E-2"/>
                        <c:y val="3.1746031746031744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3-724E-4CE1-88DA-8CE5C7CFCEE0}"/>
                      </c:ext>
                    </c:extLst>
                  </c:dLbl>
                  <c:dLbl>
                    <c:idx val="7"/>
                    <c:layout>
                      <c:manualLayout>
                        <c:x val="0"/>
                        <c:y val="2.442002442002445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4-724E-4CE1-88DA-8CE5C7CFCEE0}"/>
                      </c:ext>
                    </c:extLst>
                  </c:dLbl>
                  <c:dLbl>
                    <c:idx val="8"/>
                    <c:layout>
                      <c:manualLayout>
                        <c:x val="0"/>
                        <c:y val="3.457589903292988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5-724E-4CE1-88DA-8CE5C7CFCEE0}"/>
                      </c:ext>
                    </c:extLst>
                  </c:dLbl>
                  <c:dLbl>
                    <c:idx val="9"/>
                    <c:layout>
                      <c:manualLayout>
                        <c:x val="-1.0561055007816518E-2"/>
                        <c:y val="4.538086748072028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36-724E-4CE1-88DA-8CE5C7CFCEE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'Report 8 NEW'!$A$2:$A$26</c15:sqref>
                        </c15:formulaRef>
                      </c:ext>
                    </c:extLst>
                    <c:strCache>
                      <c:ptCount val="25"/>
                      <c:pt idx="0">
                        <c:v>Baseline (2017)</c:v>
                      </c:pt>
                      <c:pt idx="1">
                        <c:v>Jul-18</c:v>
                      </c:pt>
                      <c:pt idx="2">
                        <c:v>Aug-18</c:v>
                      </c:pt>
                      <c:pt idx="3">
                        <c:v>Sep-18</c:v>
                      </c:pt>
                      <c:pt idx="4">
                        <c:v>Oct-18</c:v>
                      </c:pt>
                      <c:pt idx="5">
                        <c:v>Nov-18</c:v>
                      </c:pt>
                      <c:pt idx="6">
                        <c:v>Dec-18</c:v>
                      </c:pt>
                      <c:pt idx="7">
                        <c:v>Jan-19</c:v>
                      </c:pt>
                      <c:pt idx="8">
                        <c:v>Feb-19</c:v>
                      </c:pt>
                      <c:pt idx="9">
                        <c:v>Mar-19</c:v>
                      </c:pt>
                      <c:pt idx="10">
                        <c:v>Apr-19</c:v>
                      </c:pt>
                      <c:pt idx="11">
                        <c:v>May-19</c:v>
                      </c:pt>
                      <c:pt idx="12">
                        <c:v>Jun-19</c:v>
                      </c:pt>
                      <c:pt idx="13">
                        <c:v>Jul-19</c:v>
                      </c:pt>
                      <c:pt idx="14">
                        <c:v>Aug-19</c:v>
                      </c:pt>
                      <c:pt idx="15">
                        <c:v>Sep-19</c:v>
                      </c:pt>
                      <c:pt idx="16">
                        <c:v>Oct-19</c:v>
                      </c:pt>
                      <c:pt idx="17">
                        <c:v>Nov-19</c:v>
                      </c:pt>
                      <c:pt idx="18">
                        <c:v>Dec-19</c:v>
                      </c:pt>
                      <c:pt idx="19">
                        <c:v>Jan-20</c:v>
                      </c:pt>
                      <c:pt idx="20">
                        <c:v>Feb-20</c:v>
                      </c:pt>
                      <c:pt idx="21">
                        <c:v>Mar-20</c:v>
                      </c:pt>
                      <c:pt idx="22">
                        <c:v>Apr-20</c:v>
                      </c:pt>
                      <c:pt idx="23">
                        <c:v>May-20</c:v>
                      </c:pt>
                      <c:pt idx="24">
                        <c:v>Jun-20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'Report 8 NEW'!$E$2:$E$12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724E-4CE1-88DA-8CE5C7CFCEE0}"/>
                  </c:ext>
                </c:extLst>
              </c15:ser>
            </c15:filteredLineSeries>
          </c:ext>
        </c:extLst>
      </c:lineChart>
      <c:catAx>
        <c:axId val="115777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779072"/>
        <c:crosses val="autoZero"/>
        <c:auto val="1"/>
        <c:lblAlgn val="ctr"/>
        <c:lblOffset val="100"/>
        <c:noMultiLvlLbl val="0"/>
      </c:catAx>
      <c:valAx>
        <c:axId val="115779072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115777536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6379F-F38D-4F3A-A799-CDB0FABA93D9}" type="doc">
      <dgm:prSet loTypeId="urn:microsoft.com/office/officeart/2005/8/layout/bList2" loCatId="list" qsTypeId="urn:microsoft.com/office/officeart/2005/8/quickstyle/simple1" qsCatId="simple" csTypeId="urn:microsoft.com/office/officeart/2005/8/colors/colorful4" csCatId="colorful" phldr="1"/>
      <dgm:spPr/>
    </dgm:pt>
    <dgm:pt modelId="{2A948A29-AC77-44ED-94CB-B38C9BE1D858}">
      <dgm:prSet phldrT="[Text]"/>
      <dgm:spPr/>
      <dgm:t>
        <a:bodyPr/>
        <a:lstStyle/>
        <a:p>
          <a:r>
            <a:rPr lang="en-US" dirty="0" smtClean="0"/>
            <a:t>Prenatal  OUD Screening</a:t>
          </a:r>
          <a:endParaRPr lang="en-US" dirty="0"/>
        </a:p>
      </dgm:t>
    </dgm:pt>
    <dgm:pt modelId="{759F7306-74E6-4C0D-8041-DE6886F6F0BB}" type="parTrans" cxnId="{C9984AE2-C09F-456C-8AAE-4F2DC5AED0D4}">
      <dgm:prSet/>
      <dgm:spPr/>
      <dgm:t>
        <a:bodyPr/>
        <a:lstStyle/>
        <a:p>
          <a:endParaRPr lang="en-US"/>
        </a:p>
      </dgm:t>
    </dgm:pt>
    <dgm:pt modelId="{411CF763-C2D4-4C8F-B5B9-2607091C2025}" type="sibTrans" cxnId="{C9984AE2-C09F-456C-8AAE-4F2DC5AED0D4}">
      <dgm:prSet/>
      <dgm:spPr/>
      <dgm:t>
        <a:bodyPr/>
        <a:lstStyle/>
        <a:p>
          <a:endParaRPr lang="en-US"/>
        </a:p>
      </dgm:t>
    </dgm:pt>
    <dgm:pt modelId="{11441AA4-C019-4C38-9506-B32AF8348D1D}">
      <dgm:prSet phldrT="[Text]"/>
      <dgm:spPr/>
      <dgm:t>
        <a:bodyPr/>
        <a:lstStyle/>
        <a:p>
          <a:r>
            <a:rPr lang="en-US" dirty="0" smtClean="0"/>
            <a:t>Systems for Optimal OUD Care </a:t>
          </a:r>
          <a:endParaRPr lang="en-US" dirty="0"/>
        </a:p>
      </dgm:t>
    </dgm:pt>
    <dgm:pt modelId="{FCC241FC-1E17-4DF1-856F-73B59EEEFF5F}" type="parTrans" cxnId="{CC9F4088-123A-414F-A07D-460A434B990D}">
      <dgm:prSet/>
      <dgm:spPr/>
      <dgm:t>
        <a:bodyPr/>
        <a:lstStyle/>
        <a:p>
          <a:endParaRPr lang="en-US"/>
        </a:p>
      </dgm:t>
    </dgm:pt>
    <dgm:pt modelId="{4DA3BB66-82FB-4B52-83A7-4C3EB953B6E5}" type="sibTrans" cxnId="{CC9F4088-123A-414F-A07D-460A434B990D}">
      <dgm:prSet/>
      <dgm:spPr/>
      <dgm:t>
        <a:bodyPr/>
        <a:lstStyle/>
        <a:p>
          <a:endParaRPr lang="en-US"/>
        </a:p>
      </dgm:t>
    </dgm:pt>
    <dgm:pt modelId="{2A62C72C-F99B-42BF-948E-84FFBA48F5DB}">
      <dgm:prSet phldrT="[Text]"/>
      <dgm:spPr/>
      <dgm:t>
        <a:bodyPr/>
        <a:lstStyle/>
        <a:p>
          <a:r>
            <a:rPr lang="en-US" dirty="0" err="1" smtClean="0"/>
            <a:t>Narcan</a:t>
          </a:r>
          <a:endParaRPr lang="en-US" dirty="0"/>
        </a:p>
      </dgm:t>
    </dgm:pt>
    <dgm:pt modelId="{BDBB6927-9B58-40AB-BF10-65E6B4BA4A1C}" type="parTrans" cxnId="{47808474-BC73-4A12-B97F-FDFA1D3A223B}">
      <dgm:prSet/>
      <dgm:spPr/>
      <dgm:t>
        <a:bodyPr/>
        <a:lstStyle/>
        <a:p>
          <a:endParaRPr lang="en-US"/>
        </a:p>
      </dgm:t>
    </dgm:pt>
    <dgm:pt modelId="{F4374B84-D617-471F-94B8-9143116EA547}" type="sibTrans" cxnId="{47808474-BC73-4A12-B97F-FDFA1D3A223B}">
      <dgm:prSet/>
      <dgm:spPr/>
      <dgm:t>
        <a:bodyPr/>
        <a:lstStyle/>
        <a:p>
          <a:endParaRPr lang="en-US"/>
        </a:p>
      </dgm:t>
    </dgm:pt>
    <dgm:pt modelId="{C0BAEA1A-B180-4ADB-B95F-58AEA62DD3C0}">
      <dgm:prSet custT="1"/>
      <dgm:spPr/>
      <dgm:t>
        <a:bodyPr/>
        <a:lstStyle/>
        <a:p>
          <a:r>
            <a:rPr lang="en-US" sz="2000" dirty="0" smtClean="0"/>
            <a:t>We must improve </a:t>
          </a:r>
          <a:r>
            <a:rPr lang="en-US" sz="2000" b="1" u="sng" dirty="0" smtClean="0"/>
            <a:t>prenatal </a:t>
          </a:r>
          <a:r>
            <a:rPr lang="en-US" sz="2000" dirty="0" smtClean="0"/>
            <a:t>screening with a </a:t>
          </a:r>
          <a:r>
            <a:rPr lang="en-US" sz="2000" b="1" dirty="0" smtClean="0">
              <a:solidFill>
                <a:srgbClr val="FF0066"/>
              </a:solidFill>
            </a:rPr>
            <a:t>validated self-reported screening tool (standard of care)</a:t>
          </a:r>
          <a:endParaRPr lang="en-US" sz="2000" b="1" dirty="0">
            <a:solidFill>
              <a:srgbClr val="FF0066"/>
            </a:solidFill>
          </a:endParaRPr>
        </a:p>
      </dgm:t>
    </dgm:pt>
    <dgm:pt modelId="{594C9096-EB07-4631-B379-C8678696A83D}" type="parTrans" cxnId="{7E44856D-E084-4A1A-B05B-777A7D847171}">
      <dgm:prSet/>
      <dgm:spPr/>
      <dgm:t>
        <a:bodyPr/>
        <a:lstStyle/>
        <a:p>
          <a:endParaRPr lang="en-US"/>
        </a:p>
      </dgm:t>
    </dgm:pt>
    <dgm:pt modelId="{11BEEE8E-556B-4A85-802B-346077F2CA8D}" type="sibTrans" cxnId="{7E44856D-E084-4A1A-B05B-777A7D847171}">
      <dgm:prSet/>
      <dgm:spPr/>
      <dgm:t>
        <a:bodyPr/>
        <a:lstStyle/>
        <a:p>
          <a:endParaRPr lang="en-US"/>
        </a:p>
      </dgm:t>
    </dgm:pt>
    <dgm:pt modelId="{767F1C12-B6C2-41BB-BB15-CB8537D2AC28}">
      <dgm:prSet custT="1"/>
      <dgm:spPr/>
      <dgm:t>
        <a:bodyPr/>
        <a:lstStyle/>
        <a:p>
          <a:r>
            <a:rPr lang="en-US" sz="2000" dirty="0" smtClean="0"/>
            <a:t>Goal is for you to have </a:t>
          </a:r>
          <a:r>
            <a:rPr lang="en-US" sz="2000" dirty="0" smtClean="0">
              <a:solidFill>
                <a:srgbClr val="FF0000"/>
              </a:solidFill>
            </a:rPr>
            <a:t>&gt;</a:t>
          </a:r>
          <a:r>
            <a:rPr lang="en-US" sz="2000" b="1" u="sng" dirty="0" smtClean="0">
              <a:solidFill>
                <a:srgbClr val="FF0066"/>
              </a:solidFill>
            </a:rPr>
            <a:t>50%</a:t>
          </a:r>
          <a:r>
            <a:rPr lang="en-US" sz="2000" dirty="0" smtClean="0"/>
            <a:t> of your affiliated prenatal sites standard of care screening for SUD/OUD</a:t>
          </a:r>
          <a:endParaRPr lang="en-US" sz="2000" dirty="0"/>
        </a:p>
      </dgm:t>
    </dgm:pt>
    <dgm:pt modelId="{BB5B9E89-05B6-43B9-B282-F5610EBA3768}" type="parTrans" cxnId="{57DE749E-621D-4A70-82C2-F9B06D735A37}">
      <dgm:prSet/>
      <dgm:spPr/>
      <dgm:t>
        <a:bodyPr/>
        <a:lstStyle/>
        <a:p>
          <a:endParaRPr lang="en-US"/>
        </a:p>
      </dgm:t>
    </dgm:pt>
    <dgm:pt modelId="{542C0350-6008-4638-88AA-92DE2EAFB12A}" type="sibTrans" cxnId="{57DE749E-621D-4A70-82C2-F9B06D735A37}">
      <dgm:prSet/>
      <dgm:spPr/>
      <dgm:t>
        <a:bodyPr/>
        <a:lstStyle/>
        <a:p>
          <a:endParaRPr lang="en-US"/>
        </a:p>
      </dgm:t>
    </dgm:pt>
    <dgm:pt modelId="{22D2118B-8CBA-419D-BFDD-7ED9F1EA5688}">
      <dgm:prSet custT="1"/>
      <dgm:spPr/>
      <dgm:t>
        <a:bodyPr/>
        <a:lstStyle/>
        <a:p>
          <a:r>
            <a:rPr lang="en-US" sz="2000" dirty="0" smtClean="0"/>
            <a:t>Consider </a:t>
          </a:r>
          <a:r>
            <a:rPr lang="en-US" sz="2000" b="1" u="sng" dirty="0" smtClean="0">
              <a:solidFill>
                <a:srgbClr val="FF0066"/>
              </a:solidFill>
            </a:rPr>
            <a:t>audits</a:t>
          </a:r>
          <a:r>
            <a:rPr lang="en-US" sz="2000" dirty="0" smtClean="0"/>
            <a:t> and providing</a:t>
          </a:r>
          <a:r>
            <a:rPr lang="en-US" sz="2000" b="1" dirty="0" smtClean="0">
              <a:solidFill>
                <a:srgbClr val="FF0066"/>
              </a:solidFill>
            </a:rPr>
            <a:t> site specific data </a:t>
          </a:r>
          <a:r>
            <a:rPr lang="en-US" sz="2000" dirty="0" smtClean="0"/>
            <a:t>to assist with buy-in</a:t>
          </a:r>
          <a:endParaRPr lang="en-US" sz="2000" dirty="0"/>
        </a:p>
      </dgm:t>
    </dgm:pt>
    <dgm:pt modelId="{63970970-E04E-4C17-BF92-A4DF04D5023E}" type="parTrans" cxnId="{23730721-EF51-4883-8253-EF06E34F8084}">
      <dgm:prSet/>
      <dgm:spPr/>
      <dgm:t>
        <a:bodyPr/>
        <a:lstStyle/>
        <a:p>
          <a:endParaRPr lang="en-US"/>
        </a:p>
      </dgm:t>
    </dgm:pt>
    <dgm:pt modelId="{17B40F2F-9BF9-42A4-9C88-EFC5A81BA5D8}" type="sibTrans" cxnId="{23730721-EF51-4883-8253-EF06E34F8084}">
      <dgm:prSet/>
      <dgm:spPr/>
      <dgm:t>
        <a:bodyPr/>
        <a:lstStyle/>
        <a:p>
          <a:endParaRPr lang="en-US"/>
        </a:p>
      </dgm:t>
    </dgm:pt>
    <dgm:pt modelId="{8256C783-32F1-43A2-B3B9-7BC7F25C4A8F}">
      <dgm:prSet custT="1"/>
      <dgm:spPr/>
      <dgm:t>
        <a:bodyPr/>
        <a:lstStyle/>
        <a:p>
          <a:r>
            <a:rPr lang="en-US" sz="2000" b="1" dirty="0" smtClean="0">
              <a:solidFill>
                <a:srgbClr val="FF0066"/>
              </a:solidFill>
            </a:rPr>
            <a:t>L&amp;D Care Team Huddles- </a:t>
          </a:r>
          <a:r>
            <a:rPr lang="en-US" sz="2000" dirty="0" smtClean="0"/>
            <a:t>initiated by the LD charge nurse to include all care team members review checklist &amp; algorithm in MNO Folders (some teams use MNO Missed Opportunities Form as huddle guide)</a:t>
          </a:r>
          <a:r>
            <a:rPr lang="en-US" sz="2000" b="1" dirty="0" smtClean="0">
              <a:solidFill>
                <a:srgbClr val="FF0066"/>
              </a:solidFill>
            </a:rPr>
            <a:t> </a:t>
          </a:r>
          <a:endParaRPr lang="en-US" sz="2000" b="1" dirty="0">
            <a:solidFill>
              <a:srgbClr val="FF0066"/>
            </a:solidFill>
          </a:endParaRPr>
        </a:p>
      </dgm:t>
    </dgm:pt>
    <dgm:pt modelId="{93AA57B9-EC18-4C39-B74E-5D5D6CE91D23}" type="parTrans" cxnId="{27CE0D08-EFDF-4E3D-97C1-D832462DD617}">
      <dgm:prSet/>
      <dgm:spPr/>
      <dgm:t>
        <a:bodyPr/>
        <a:lstStyle/>
        <a:p>
          <a:endParaRPr lang="en-US"/>
        </a:p>
      </dgm:t>
    </dgm:pt>
    <dgm:pt modelId="{2816BDBC-A257-4B96-8BDF-DAD5B55DE349}" type="sibTrans" cxnId="{27CE0D08-EFDF-4E3D-97C1-D832462DD617}">
      <dgm:prSet/>
      <dgm:spPr/>
      <dgm:t>
        <a:bodyPr/>
        <a:lstStyle/>
        <a:p>
          <a:endParaRPr lang="en-US"/>
        </a:p>
      </dgm:t>
    </dgm:pt>
    <dgm:pt modelId="{F91266E5-8527-427E-B3EB-EC356D421735}">
      <dgm:prSet custT="1"/>
      <dgm:spPr/>
      <dgm:t>
        <a:bodyPr/>
        <a:lstStyle/>
        <a:p>
          <a:r>
            <a:rPr lang="en-US" sz="2000" b="1" dirty="0" smtClean="0">
              <a:solidFill>
                <a:srgbClr val="FF0066"/>
              </a:solidFill>
            </a:rPr>
            <a:t>OUD Order sets- </a:t>
          </a:r>
          <a:r>
            <a:rPr lang="en-US" sz="2000" dirty="0" smtClean="0"/>
            <a:t>to assist providers in key elements in checklist</a:t>
          </a:r>
          <a:endParaRPr lang="en-US" sz="2000" dirty="0"/>
        </a:p>
      </dgm:t>
    </dgm:pt>
    <dgm:pt modelId="{A32E309E-896A-4081-B4CF-E70C1C8DFBCC}" type="parTrans" cxnId="{FC91D8DC-08F4-4AA1-BFEB-1937F06D8E8A}">
      <dgm:prSet/>
      <dgm:spPr/>
      <dgm:t>
        <a:bodyPr/>
        <a:lstStyle/>
        <a:p>
          <a:endParaRPr lang="en-US"/>
        </a:p>
      </dgm:t>
    </dgm:pt>
    <dgm:pt modelId="{F1210BA4-A97F-471C-8C82-5FE4B51EB653}" type="sibTrans" cxnId="{FC91D8DC-08F4-4AA1-BFEB-1937F06D8E8A}">
      <dgm:prSet/>
      <dgm:spPr/>
      <dgm:t>
        <a:bodyPr/>
        <a:lstStyle/>
        <a:p>
          <a:endParaRPr lang="en-US"/>
        </a:p>
      </dgm:t>
    </dgm:pt>
    <dgm:pt modelId="{2DDAD146-5710-4850-8DEF-D3863BD87334}">
      <dgm:prSet custT="1"/>
      <dgm:spPr/>
      <dgm:t>
        <a:bodyPr/>
        <a:lstStyle/>
        <a:p>
          <a:r>
            <a:rPr lang="en-US" sz="2000" b="1" dirty="0" smtClean="0">
              <a:solidFill>
                <a:srgbClr val="FF0066"/>
              </a:solidFill>
            </a:rPr>
            <a:t>Prenatal Care team conference </a:t>
          </a:r>
          <a:endParaRPr lang="en-US" sz="2000" b="1" dirty="0">
            <a:solidFill>
              <a:srgbClr val="FF0066"/>
            </a:solidFill>
          </a:endParaRPr>
        </a:p>
      </dgm:t>
    </dgm:pt>
    <dgm:pt modelId="{570E9513-0600-4F06-9B39-F248026FABF1}" type="parTrans" cxnId="{0AE17697-C860-4F05-9388-2BC3D95E7FE6}">
      <dgm:prSet/>
      <dgm:spPr/>
      <dgm:t>
        <a:bodyPr/>
        <a:lstStyle/>
        <a:p>
          <a:endParaRPr lang="en-US"/>
        </a:p>
      </dgm:t>
    </dgm:pt>
    <dgm:pt modelId="{FD5AD514-8D6B-4520-AD7A-FB1D3EF6E564}" type="sibTrans" cxnId="{0AE17697-C860-4F05-9388-2BC3D95E7FE6}">
      <dgm:prSet/>
      <dgm:spPr/>
      <dgm:t>
        <a:bodyPr/>
        <a:lstStyle/>
        <a:p>
          <a:endParaRPr lang="en-US"/>
        </a:p>
      </dgm:t>
    </dgm:pt>
    <dgm:pt modelId="{DB115823-F75A-4A7C-AC2C-CEF1942F0FF8}">
      <dgm:prSet custT="1"/>
      <dgm:spPr/>
      <dgm:t>
        <a:bodyPr/>
        <a:lstStyle/>
        <a:p>
          <a:r>
            <a:rPr lang="en-US" sz="2000" dirty="0" smtClean="0"/>
            <a:t>Use draft </a:t>
          </a:r>
          <a:r>
            <a:rPr lang="en-US" sz="2000" b="1" dirty="0" smtClean="0">
              <a:solidFill>
                <a:srgbClr val="FF0066"/>
              </a:solidFill>
            </a:rPr>
            <a:t>OB Chair letter to prenatal sites</a:t>
          </a:r>
          <a:endParaRPr lang="en-US" sz="2000" b="1" dirty="0">
            <a:solidFill>
              <a:srgbClr val="FF0066"/>
            </a:solidFill>
          </a:endParaRPr>
        </a:p>
      </dgm:t>
    </dgm:pt>
    <dgm:pt modelId="{BD5EA86B-FEEA-4EFC-88E0-81E20DF86F19}" type="parTrans" cxnId="{2073E141-0463-4C21-88E8-AEA3EB56A919}">
      <dgm:prSet/>
      <dgm:spPr/>
      <dgm:t>
        <a:bodyPr/>
        <a:lstStyle/>
        <a:p>
          <a:endParaRPr lang="en-US"/>
        </a:p>
      </dgm:t>
    </dgm:pt>
    <dgm:pt modelId="{F2B95205-F1CC-4ACD-AD49-9F9D48A3CD10}" type="sibTrans" cxnId="{2073E141-0463-4C21-88E8-AEA3EB56A919}">
      <dgm:prSet/>
      <dgm:spPr/>
      <dgm:t>
        <a:bodyPr/>
        <a:lstStyle/>
        <a:p>
          <a:endParaRPr lang="en-US"/>
        </a:p>
      </dgm:t>
    </dgm:pt>
    <dgm:pt modelId="{76C3859A-FB02-4845-A711-A1ED2D0ABD76}">
      <dgm:prSet custT="1"/>
      <dgm:spPr/>
      <dgm:t>
        <a:bodyPr/>
        <a:lstStyle/>
        <a:p>
          <a:r>
            <a:rPr lang="en-US" sz="2000" dirty="0" err="1" smtClean="0"/>
            <a:t>Narcan</a:t>
          </a:r>
          <a:r>
            <a:rPr lang="en-US" sz="2000" dirty="0" smtClean="0"/>
            <a:t> prescription is a </a:t>
          </a:r>
          <a:r>
            <a:rPr lang="en-US" sz="2000" b="1" dirty="0" smtClean="0">
              <a:solidFill>
                <a:srgbClr val="FF0066"/>
              </a:solidFill>
            </a:rPr>
            <a:t>LIFE-SAVING strategy </a:t>
          </a:r>
          <a:r>
            <a:rPr lang="en-US" sz="2000" dirty="0" smtClean="0"/>
            <a:t>that every OUD patient needs</a:t>
          </a:r>
          <a:endParaRPr lang="en-US" sz="2000" dirty="0"/>
        </a:p>
      </dgm:t>
    </dgm:pt>
    <dgm:pt modelId="{37157422-30CB-482E-A765-D23700A77A52}" type="parTrans" cxnId="{C239FA57-DD72-4F06-8A2A-1960AB919417}">
      <dgm:prSet/>
      <dgm:spPr/>
      <dgm:t>
        <a:bodyPr/>
        <a:lstStyle/>
        <a:p>
          <a:endParaRPr lang="en-US"/>
        </a:p>
      </dgm:t>
    </dgm:pt>
    <dgm:pt modelId="{313D6878-B302-4C07-9603-975D6F271A14}" type="sibTrans" cxnId="{C239FA57-DD72-4F06-8A2A-1960AB919417}">
      <dgm:prSet/>
      <dgm:spPr/>
      <dgm:t>
        <a:bodyPr/>
        <a:lstStyle/>
        <a:p>
          <a:endParaRPr lang="en-US"/>
        </a:p>
      </dgm:t>
    </dgm:pt>
    <dgm:pt modelId="{68DDCB2A-0FC7-4220-86E3-59F2958AF85A}">
      <dgm:prSet custT="1"/>
      <dgm:spPr/>
      <dgm:t>
        <a:bodyPr/>
        <a:lstStyle/>
        <a:p>
          <a:r>
            <a:rPr lang="en-US" sz="2000" b="1" dirty="0" smtClean="0">
              <a:solidFill>
                <a:srgbClr val="FF0066"/>
              </a:solidFill>
            </a:rPr>
            <a:t>Use tools/systems</a:t>
          </a:r>
          <a:r>
            <a:rPr lang="en-US" sz="2000" dirty="0" smtClean="0"/>
            <a:t> of OUD care (MNO-OB Folder, OUD Order sets and Huddles) to ensure patient is counseled and co-prescribed before delivery discharge</a:t>
          </a:r>
          <a:endParaRPr lang="en-US" sz="2000" dirty="0"/>
        </a:p>
      </dgm:t>
    </dgm:pt>
    <dgm:pt modelId="{1C5C7881-AE36-489C-BE0D-6AD97E52409A}" type="parTrans" cxnId="{DFE8D192-3264-4CFB-B17A-D31CAFC0666B}">
      <dgm:prSet/>
      <dgm:spPr/>
      <dgm:t>
        <a:bodyPr/>
        <a:lstStyle/>
        <a:p>
          <a:endParaRPr lang="en-US"/>
        </a:p>
      </dgm:t>
    </dgm:pt>
    <dgm:pt modelId="{6C56F031-26CE-4722-9F80-CF229D1CBDAE}" type="sibTrans" cxnId="{DFE8D192-3264-4CFB-B17A-D31CAFC0666B}">
      <dgm:prSet/>
      <dgm:spPr/>
      <dgm:t>
        <a:bodyPr/>
        <a:lstStyle/>
        <a:p>
          <a:endParaRPr lang="en-US"/>
        </a:p>
      </dgm:t>
    </dgm:pt>
    <dgm:pt modelId="{463C5539-56EE-4496-A8FD-64A9A143A9EF}">
      <dgm:prSet custT="1"/>
      <dgm:spPr/>
      <dgm:t>
        <a:bodyPr/>
        <a:lstStyle/>
        <a:p>
          <a:r>
            <a:rPr lang="en-US" sz="2000" b="1" dirty="0" smtClean="0">
              <a:solidFill>
                <a:srgbClr val="FF0066"/>
              </a:solidFill>
            </a:rPr>
            <a:t>Hang flyers/educate </a:t>
          </a:r>
          <a:endParaRPr lang="en-US" sz="2000" b="1" dirty="0">
            <a:solidFill>
              <a:srgbClr val="FF0066"/>
            </a:solidFill>
          </a:endParaRPr>
        </a:p>
      </dgm:t>
    </dgm:pt>
    <dgm:pt modelId="{1DF025E4-007E-40D0-A513-FC7C89F4537F}" type="parTrans" cxnId="{C05670BF-A0CB-44A7-8D75-696EAA0FCC5B}">
      <dgm:prSet/>
      <dgm:spPr/>
      <dgm:t>
        <a:bodyPr/>
        <a:lstStyle/>
        <a:p>
          <a:endParaRPr lang="en-US"/>
        </a:p>
      </dgm:t>
    </dgm:pt>
    <dgm:pt modelId="{4AEFBAF5-B7A2-435E-8DA7-A72D3A5D7070}" type="sibTrans" cxnId="{C05670BF-A0CB-44A7-8D75-696EAA0FCC5B}">
      <dgm:prSet/>
      <dgm:spPr/>
      <dgm:t>
        <a:bodyPr/>
        <a:lstStyle/>
        <a:p>
          <a:endParaRPr lang="en-US"/>
        </a:p>
      </dgm:t>
    </dgm:pt>
    <dgm:pt modelId="{4750E658-001C-4F12-9782-120ACCACC39C}">
      <dgm:prSet custT="1"/>
      <dgm:spPr/>
      <dgm:t>
        <a:bodyPr/>
        <a:lstStyle/>
        <a:p>
          <a:r>
            <a:rPr lang="en-US" sz="2000" b="1" dirty="0" smtClean="0">
              <a:solidFill>
                <a:srgbClr val="FF0066"/>
              </a:solidFill>
            </a:rPr>
            <a:t>Partner with pharmacy team </a:t>
          </a:r>
          <a:endParaRPr lang="en-US" sz="2000" b="1" dirty="0">
            <a:solidFill>
              <a:srgbClr val="FF0066"/>
            </a:solidFill>
          </a:endParaRPr>
        </a:p>
      </dgm:t>
    </dgm:pt>
    <dgm:pt modelId="{D44F22AB-4103-489C-B416-2850365A6038}" type="parTrans" cxnId="{20B96EE9-9129-43B7-944C-8DD4DB5221EB}">
      <dgm:prSet/>
      <dgm:spPr/>
      <dgm:t>
        <a:bodyPr/>
        <a:lstStyle/>
        <a:p>
          <a:endParaRPr lang="en-US"/>
        </a:p>
      </dgm:t>
    </dgm:pt>
    <dgm:pt modelId="{F1EC729C-2980-4E17-B5A0-A3BD1A20E31D}" type="sibTrans" cxnId="{20B96EE9-9129-43B7-944C-8DD4DB5221EB}">
      <dgm:prSet/>
      <dgm:spPr/>
      <dgm:t>
        <a:bodyPr/>
        <a:lstStyle/>
        <a:p>
          <a:endParaRPr lang="en-US"/>
        </a:p>
      </dgm:t>
    </dgm:pt>
    <dgm:pt modelId="{CA9C7B62-7535-47A5-B01C-D408A35863DD}">
      <dgm:prSet custT="1"/>
      <dgm:spPr/>
      <dgm:t>
        <a:bodyPr/>
        <a:lstStyle/>
        <a:p>
          <a:r>
            <a:rPr lang="en-US" sz="2000" b="1" dirty="0" smtClean="0">
              <a:solidFill>
                <a:srgbClr val="FF0066"/>
              </a:solidFill>
            </a:rPr>
            <a:t>MNO Folders</a:t>
          </a:r>
          <a:endParaRPr lang="en-US" sz="2000" b="1" dirty="0">
            <a:solidFill>
              <a:srgbClr val="FF0066"/>
            </a:solidFill>
          </a:endParaRPr>
        </a:p>
      </dgm:t>
    </dgm:pt>
    <dgm:pt modelId="{194D53C9-7E71-4FDB-871E-C6FFDA2FE7A5}" type="parTrans" cxnId="{2D753505-7599-44E9-BB78-17C1DCB78E2D}">
      <dgm:prSet/>
      <dgm:spPr/>
      <dgm:t>
        <a:bodyPr/>
        <a:lstStyle/>
        <a:p>
          <a:endParaRPr lang="en-US"/>
        </a:p>
      </dgm:t>
    </dgm:pt>
    <dgm:pt modelId="{F5768BC3-37B3-4B7F-A97C-FD332EC0EC83}" type="sibTrans" cxnId="{2D753505-7599-44E9-BB78-17C1DCB78E2D}">
      <dgm:prSet/>
      <dgm:spPr/>
      <dgm:t>
        <a:bodyPr/>
        <a:lstStyle/>
        <a:p>
          <a:endParaRPr lang="en-US"/>
        </a:p>
      </dgm:t>
    </dgm:pt>
    <dgm:pt modelId="{04F134FE-2DDE-4DE2-BA32-51C29504CC12}" type="pres">
      <dgm:prSet presAssocID="{5E26379F-F38D-4F3A-A799-CDB0FABA93D9}" presName="diagram" presStyleCnt="0">
        <dgm:presLayoutVars>
          <dgm:dir/>
          <dgm:animLvl val="lvl"/>
          <dgm:resizeHandles val="exact"/>
        </dgm:presLayoutVars>
      </dgm:prSet>
      <dgm:spPr/>
    </dgm:pt>
    <dgm:pt modelId="{17F3D65B-70E3-4E8C-AA24-B9F61C269D83}" type="pres">
      <dgm:prSet presAssocID="{2A948A29-AC77-44ED-94CB-B38C9BE1D858}" presName="compNode" presStyleCnt="0"/>
      <dgm:spPr/>
    </dgm:pt>
    <dgm:pt modelId="{3DEB22A2-D61C-4276-BAF7-CFE4BB45B922}" type="pres">
      <dgm:prSet presAssocID="{2A948A29-AC77-44ED-94CB-B38C9BE1D858}" presName="childRect" presStyleLbl="bgAcc1" presStyleIdx="0" presStyleCnt="3" custScaleX="104101" custScaleY="295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38626-A9AD-4A4B-AD98-A03B0E955E2E}" type="pres">
      <dgm:prSet presAssocID="{2A948A29-AC77-44ED-94CB-B38C9BE1D8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4F7B79-382B-487A-9D6B-ED20DE246038}" type="pres">
      <dgm:prSet presAssocID="{2A948A29-AC77-44ED-94CB-B38C9BE1D858}" presName="parentRect" presStyleLbl="alignNode1" presStyleIdx="0" presStyleCnt="3" custScaleY="133479" custLinFactY="19007" custLinFactNeighborX="407" custLinFactNeighborY="100000"/>
      <dgm:spPr/>
      <dgm:t>
        <a:bodyPr/>
        <a:lstStyle/>
        <a:p>
          <a:endParaRPr lang="en-US"/>
        </a:p>
      </dgm:t>
    </dgm:pt>
    <dgm:pt modelId="{D5AEFC58-4BB0-40CE-8246-B2D5562A5776}" type="pres">
      <dgm:prSet presAssocID="{2A948A29-AC77-44ED-94CB-B38C9BE1D858}" presName="adorn" presStyleLbl="fgAccFollowNode1" presStyleIdx="0" presStyleCnt="3" custScaleX="9862" custScaleY="10046"/>
      <dgm:spPr/>
    </dgm:pt>
    <dgm:pt modelId="{1AFEF8BD-D9C0-4A33-A485-AF624099EB79}" type="pres">
      <dgm:prSet presAssocID="{411CF763-C2D4-4C8F-B5B9-2607091C20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5BAF3F5-372D-42E7-B84E-BC3A2FB63442}" type="pres">
      <dgm:prSet presAssocID="{11441AA4-C019-4C38-9506-B32AF8348D1D}" presName="compNode" presStyleCnt="0"/>
      <dgm:spPr/>
    </dgm:pt>
    <dgm:pt modelId="{C4AC2D42-C745-4E69-A676-1D4E0B215A75}" type="pres">
      <dgm:prSet presAssocID="{11441AA4-C019-4C38-9506-B32AF8348D1D}" presName="childRect" presStyleLbl="bgAcc1" presStyleIdx="1" presStyleCnt="3" custScaleX="102463" custScaleY="294408" custLinFactNeighborX="-2736" custLinFactNeighborY="-1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57B3A-6833-4408-AF5B-71B1AD82C377}" type="pres">
      <dgm:prSet presAssocID="{11441AA4-C019-4C38-9506-B32AF8348D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1A802-67EF-4B86-8851-6738529CB09D}" type="pres">
      <dgm:prSet presAssocID="{11441AA4-C019-4C38-9506-B32AF8348D1D}" presName="parentRect" presStyleLbl="alignNode1" presStyleIdx="1" presStyleCnt="3" custScaleY="133479" custLinFactY="19007" custLinFactNeighborX="1367" custLinFactNeighborY="100000"/>
      <dgm:spPr/>
      <dgm:t>
        <a:bodyPr/>
        <a:lstStyle/>
        <a:p>
          <a:endParaRPr lang="en-US"/>
        </a:p>
      </dgm:t>
    </dgm:pt>
    <dgm:pt modelId="{8786070C-B60B-4AB9-9202-FE1FE811D57D}" type="pres">
      <dgm:prSet presAssocID="{11441AA4-C019-4C38-9506-B32AF8348D1D}" presName="adorn" presStyleLbl="fgAccFollowNode1" presStyleIdx="1" presStyleCnt="3" custScaleX="9817" custScaleY="9817"/>
      <dgm:spPr/>
    </dgm:pt>
    <dgm:pt modelId="{12026774-33CD-46CE-A0BE-16123715A496}" type="pres">
      <dgm:prSet presAssocID="{4DA3BB66-82FB-4B52-83A7-4C3EB953B6E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7F01F01-483A-4E5A-BD15-BB8CB6227139}" type="pres">
      <dgm:prSet presAssocID="{2A62C72C-F99B-42BF-948E-84FFBA48F5DB}" presName="compNode" presStyleCnt="0"/>
      <dgm:spPr/>
    </dgm:pt>
    <dgm:pt modelId="{AFB14982-389E-4610-B431-585470CC016A}" type="pres">
      <dgm:prSet presAssocID="{2A62C72C-F99B-42BF-948E-84FFBA48F5DB}" presName="childRect" presStyleLbl="bgAcc1" presStyleIdx="2" presStyleCnt="3" custScaleX="99461" custScaleY="288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6319D-350F-4570-87EE-D7E26EB62FDF}" type="pres">
      <dgm:prSet presAssocID="{2A62C72C-F99B-42BF-948E-84FFBA48F5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A8D6F-12EE-4537-891A-172AA0C36EC1}" type="pres">
      <dgm:prSet presAssocID="{2A62C72C-F99B-42BF-948E-84FFBA48F5DB}" presName="parentRect" presStyleLbl="alignNode1" presStyleIdx="2" presStyleCnt="3" custScaleY="133479" custLinFactY="19007" custLinFactNeighborX="-436" custLinFactNeighborY="100000"/>
      <dgm:spPr/>
      <dgm:t>
        <a:bodyPr/>
        <a:lstStyle/>
        <a:p>
          <a:endParaRPr lang="en-US"/>
        </a:p>
      </dgm:t>
    </dgm:pt>
    <dgm:pt modelId="{4670F635-CE24-4150-A071-3AB8910EB726}" type="pres">
      <dgm:prSet presAssocID="{2A62C72C-F99B-42BF-948E-84FFBA48F5DB}" presName="adorn" presStyleLbl="fgAccFollowNode1" presStyleIdx="2" presStyleCnt="3" custScaleX="9817" custScaleY="9817"/>
      <dgm:spPr/>
    </dgm:pt>
  </dgm:ptLst>
  <dgm:cxnLst>
    <dgm:cxn modelId="{160EE8F8-FE00-4BFF-AB41-4922620D06B6}" type="presOf" srcId="{2A948A29-AC77-44ED-94CB-B38C9BE1D858}" destId="{7B4F7B79-382B-487A-9D6B-ED20DE246038}" srcOrd="1" destOrd="0" presId="urn:microsoft.com/office/officeart/2005/8/layout/bList2"/>
    <dgm:cxn modelId="{8DCE0A15-282E-461A-A3CA-BA4F3BCD7077}" type="presOf" srcId="{767F1C12-B6C2-41BB-BB15-CB8537D2AC28}" destId="{3DEB22A2-D61C-4276-BAF7-CFE4BB45B922}" srcOrd="0" destOrd="1" presId="urn:microsoft.com/office/officeart/2005/8/layout/bList2"/>
    <dgm:cxn modelId="{70743E96-3859-4F51-997C-1C211DCD5130}" type="presOf" srcId="{2A62C72C-F99B-42BF-948E-84FFBA48F5DB}" destId="{1B6A8D6F-12EE-4537-891A-172AA0C36EC1}" srcOrd="1" destOrd="0" presId="urn:microsoft.com/office/officeart/2005/8/layout/bList2"/>
    <dgm:cxn modelId="{018BB617-0E3A-40EF-9F69-6AFBAADE2B97}" type="presOf" srcId="{4750E658-001C-4F12-9782-120ACCACC39C}" destId="{AFB14982-389E-4610-B431-585470CC016A}" srcOrd="0" destOrd="3" presId="urn:microsoft.com/office/officeart/2005/8/layout/bList2"/>
    <dgm:cxn modelId="{9BC8A4AC-5769-455D-8131-0E06B576E934}" type="presOf" srcId="{22D2118B-8CBA-419D-BFDD-7ED9F1EA5688}" destId="{3DEB22A2-D61C-4276-BAF7-CFE4BB45B922}" srcOrd="0" destOrd="2" presId="urn:microsoft.com/office/officeart/2005/8/layout/bList2"/>
    <dgm:cxn modelId="{2950ED3E-D61A-42CD-B85A-93EDB4DDC6F9}" type="presOf" srcId="{76C3859A-FB02-4845-A711-A1ED2D0ABD76}" destId="{AFB14982-389E-4610-B431-585470CC016A}" srcOrd="0" destOrd="0" presId="urn:microsoft.com/office/officeart/2005/8/layout/bList2"/>
    <dgm:cxn modelId="{20B96EE9-9129-43B7-944C-8DD4DB5221EB}" srcId="{2A62C72C-F99B-42BF-948E-84FFBA48F5DB}" destId="{4750E658-001C-4F12-9782-120ACCACC39C}" srcOrd="3" destOrd="0" parTransId="{D44F22AB-4103-489C-B416-2850365A6038}" sibTransId="{F1EC729C-2980-4E17-B5A0-A3BD1A20E31D}"/>
    <dgm:cxn modelId="{3C66F3B0-A683-41BF-BCC3-1AC012D1ACDE}" type="presOf" srcId="{5E26379F-F38D-4F3A-A799-CDB0FABA93D9}" destId="{04F134FE-2DDE-4DE2-BA32-51C29504CC12}" srcOrd="0" destOrd="0" presId="urn:microsoft.com/office/officeart/2005/8/layout/bList2"/>
    <dgm:cxn modelId="{16C27C3F-7E33-4015-AA65-D6A7183D0D71}" type="presOf" srcId="{463C5539-56EE-4496-A8FD-64A9A143A9EF}" destId="{AFB14982-389E-4610-B431-585470CC016A}" srcOrd="0" destOrd="2" presId="urn:microsoft.com/office/officeart/2005/8/layout/bList2"/>
    <dgm:cxn modelId="{46436E52-3EF3-485B-ACE6-8CB46E958506}" type="presOf" srcId="{2DDAD146-5710-4850-8DEF-D3863BD87334}" destId="{C4AC2D42-C745-4E69-A676-1D4E0B215A75}" srcOrd="0" destOrd="3" presId="urn:microsoft.com/office/officeart/2005/8/layout/bList2"/>
    <dgm:cxn modelId="{C05670BF-A0CB-44A7-8D75-696EAA0FCC5B}" srcId="{2A62C72C-F99B-42BF-948E-84FFBA48F5DB}" destId="{463C5539-56EE-4496-A8FD-64A9A143A9EF}" srcOrd="2" destOrd="0" parTransId="{1DF025E4-007E-40D0-A513-FC7C89F4537F}" sibTransId="{4AEFBAF5-B7A2-435E-8DA7-A72D3A5D7070}"/>
    <dgm:cxn modelId="{C239FA57-DD72-4F06-8A2A-1960AB919417}" srcId="{2A62C72C-F99B-42BF-948E-84FFBA48F5DB}" destId="{76C3859A-FB02-4845-A711-A1ED2D0ABD76}" srcOrd="0" destOrd="0" parTransId="{37157422-30CB-482E-A765-D23700A77A52}" sibTransId="{313D6878-B302-4C07-9603-975D6F271A14}"/>
    <dgm:cxn modelId="{23730721-EF51-4883-8253-EF06E34F8084}" srcId="{2A948A29-AC77-44ED-94CB-B38C9BE1D858}" destId="{22D2118B-8CBA-419D-BFDD-7ED9F1EA5688}" srcOrd="2" destOrd="0" parTransId="{63970970-E04E-4C17-BF92-A4DF04D5023E}" sibTransId="{17B40F2F-9BF9-42A4-9C88-EFC5A81BA5D8}"/>
    <dgm:cxn modelId="{BDC09FB6-A94E-4232-AFE7-4CA079A6CAEC}" type="presOf" srcId="{2A62C72C-F99B-42BF-948E-84FFBA48F5DB}" destId="{A0C6319D-350F-4570-87EE-D7E26EB62FDF}" srcOrd="0" destOrd="0" presId="urn:microsoft.com/office/officeart/2005/8/layout/bList2"/>
    <dgm:cxn modelId="{3E290004-88B7-4E4D-8851-8DA612C927CF}" type="presOf" srcId="{4DA3BB66-82FB-4B52-83A7-4C3EB953B6E5}" destId="{12026774-33CD-46CE-A0BE-16123715A496}" srcOrd="0" destOrd="0" presId="urn:microsoft.com/office/officeart/2005/8/layout/bList2"/>
    <dgm:cxn modelId="{26F23F5F-CA1B-410C-8E33-51B6BDA00836}" type="presOf" srcId="{C0BAEA1A-B180-4ADB-B95F-58AEA62DD3C0}" destId="{3DEB22A2-D61C-4276-BAF7-CFE4BB45B922}" srcOrd="0" destOrd="0" presId="urn:microsoft.com/office/officeart/2005/8/layout/bList2"/>
    <dgm:cxn modelId="{2D753505-7599-44E9-BB78-17C1DCB78E2D}" srcId="{11441AA4-C019-4C38-9506-B32AF8348D1D}" destId="{CA9C7B62-7535-47A5-B01C-D408A35863DD}" srcOrd="0" destOrd="0" parTransId="{194D53C9-7E71-4FDB-871E-C6FFDA2FE7A5}" sibTransId="{F5768BC3-37B3-4B7F-A97C-FD332EC0EC83}"/>
    <dgm:cxn modelId="{CC9F4088-123A-414F-A07D-460A434B990D}" srcId="{5E26379F-F38D-4F3A-A799-CDB0FABA93D9}" destId="{11441AA4-C019-4C38-9506-B32AF8348D1D}" srcOrd="1" destOrd="0" parTransId="{FCC241FC-1E17-4DF1-856F-73B59EEEFF5F}" sibTransId="{4DA3BB66-82FB-4B52-83A7-4C3EB953B6E5}"/>
    <dgm:cxn modelId="{47808474-BC73-4A12-B97F-FDFA1D3A223B}" srcId="{5E26379F-F38D-4F3A-A799-CDB0FABA93D9}" destId="{2A62C72C-F99B-42BF-948E-84FFBA48F5DB}" srcOrd="2" destOrd="0" parTransId="{BDBB6927-9B58-40AB-BF10-65E6B4BA4A1C}" sibTransId="{F4374B84-D617-471F-94B8-9143116EA547}"/>
    <dgm:cxn modelId="{FFC74279-F195-410B-9438-9578B3B61231}" type="presOf" srcId="{DB115823-F75A-4A7C-AC2C-CEF1942F0FF8}" destId="{3DEB22A2-D61C-4276-BAF7-CFE4BB45B922}" srcOrd="0" destOrd="3" presId="urn:microsoft.com/office/officeart/2005/8/layout/bList2"/>
    <dgm:cxn modelId="{2B5BDB37-B9B6-4498-8209-AFC88B152FDE}" type="presOf" srcId="{CA9C7B62-7535-47A5-B01C-D408A35863DD}" destId="{C4AC2D42-C745-4E69-A676-1D4E0B215A75}" srcOrd="0" destOrd="0" presId="urn:microsoft.com/office/officeart/2005/8/layout/bList2"/>
    <dgm:cxn modelId="{C9984AE2-C09F-456C-8AAE-4F2DC5AED0D4}" srcId="{5E26379F-F38D-4F3A-A799-CDB0FABA93D9}" destId="{2A948A29-AC77-44ED-94CB-B38C9BE1D858}" srcOrd="0" destOrd="0" parTransId="{759F7306-74E6-4C0D-8041-DE6886F6F0BB}" sibTransId="{411CF763-C2D4-4C8F-B5B9-2607091C2025}"/>
    <dgm:cxn modelId="{27CE0D08-EFDF-4E3D-97C1-D832462DD617}" srcId="{11441AA4-C019-4C38-9506-B32AF8348D1D}" destId="{8256C783-32F1-43A2-B3B9-7BC7F25C4A8F}" srcOrd="1" destOrd="0" parTransId="{93AA57B9-EC18-4C39-B74E-5D5D6CE91D23}" sibTransId="{2816BDBC-A257-4B96-8BDF-DAD5B55DE349}"/>
    <dgm:cxn modelId="{47F187C6-3486-4A75-858A-54F57A05BBCF}" type="presOf" srcId="{F91266E5-8527-427E-B3EB-EC356D421735}" destId="{C4AC2D42-C745-4E69-A676-1D4E0B215A75}" srcOrd="0" destOrd="2" presId="urn:microsoft.com/office/officeart/2005/8/layout/bList2"/>
    <dgm:cxn modelId="{FC91D8DC-08F4-4AA1-BFEB-1937F06D8E8A}" srcId="{11441AA4-C019-4C38-9506-B32AF8348D1D}" destId="{F91266E5-8527-427E-B3EB-EC356D421735}" srcOrd="2" destOrd="0" parTransId="{A32E309E-896A-4081-B4CF-E70C1C8DFBCC}" sibTransId="{F1210BA4-A97F-471C-8C82-5FE4B51EB653}"/>
    <dgm:cxn modelId="{0AE17697-C860-4F05-9388-2BC3D95E7FE6}" srcId="{11441AA4-C019-4C38-9506-B32AF8348D1D}" destId="{2DDAD146-5710-4850-8DEF-D3863BD87334}" srcOrd="3" destOrd="0" parTransId="{570E9513-0600-4F06-9B39-F248026FABF1}" sibTransId="{FD5AD514-8D6B-4520-AD7A-FB1D3EF6E564}"/>
    <dgm:cxn modelId="{DF6D77C5-3FD5-4DC5-A3C1-141D7F5D4E46}" type="presOf" srcId="{11441AA4-C019-4C38-9506-B32AF8348D1D}" destId="{78D1A802-67EF-4B86-8851-6738529CB09D}" srcOrd="1" destOrd="0" presId="urn:microsoft.com/office/officeart/2005/8/layout/bList2"/>
    <dgm:cxn modelId="{D94B21C8-6E02-4F6C-8554-4D6E864EFD1E}" type="presOf" srcId="{8256C783-32F1-43A2-B3B9-7BC7F25C4A8F}" destId="{C4AC2D42-C745-4E69-A676-1D4E0B215A75}" srcOrd="0" destOrd="1" presId="urn:microsoft.com/office/officeart/2005/8/layout/bList2"/>
    <dgm:cxn modelId="{DFE8D192-3264-4CFB-B17A-D31CAFC0666B}" srcId="{2A62C72C-F99B-42BF-948E-84FFBA48F5DB}" destId="{68DDCB2A-0FC7-4220-86E3-59F2958AF85A}" srcOrd="1" destOrd="0" parTransId="{1C5C7881-AE36-489C-BE0D-6AD97E52409A}" sibTransId="{6C56F031-26CE-4722-9F80-CF229D1CBDAE}"/>
    <dgm:cxn modelId="{77D9D904-6293-4847-8BEC-137EAF543702}" type="presOf" srcId="{68DDCB2A-0FC7-4220-86E3-59F2958AF85A}" destId="{AFB14982-389E-4610-B431-585470CC016A}" srcOrd="0" destOrd="1" presId="urn:microsoft.com/office/officeart/2005/8/layout/bList2"/>
    <dgm:cxn modelId="{195E54C1-9ACC-4D7F-9E1C-E4145F485945}" type="presOf" srcId="{11441AA4-C019-4C38-9506-B32AF8348D1D}" destId="{46657B3A-6833-4408-AF5B-71B1AD82C377}" srcOrd="0" destOrd="0" presId="urn:microsoft.com/office/officeart/2005/8/layout/bList2"/>
    <dgm:cxn modelId="{7E44856D-E084-4A1A-B05B-777A7D847171}" srcId="{2A948A29-AC77-44ED-94CB-B38C9BE1D858}" destId="{C0BAEA1A-B180-4ADB-B95F-58AEA62DD3C0}" srcOrd="0" destOrd="0" parTransId="{594C9096-EB07-4631-B379-C8678696A83D}" sibTransId="{11BEEE8E-556B-4A85-802B-346077F2CA8D}"/>
    <dgm:cxn modelId="{2073E141-0463-4C21-88E8-AEA3EB56A919}" srcId="{2A948A29-AC77-44ED-94CB-B38C9BE1D858}" destId="{DB115823-F75A-4A7C-AC2C-CEF1942F0FF8}" srcOrd="3" destOrd="0" parTransId="{BD5EA86B-FEEA-4EFC-88E0-81E20DF86F19}" sibTransId="{F2B95205-F1CC-4ACD-AD49-9F9D48A3CD10}"/>
    <dgm:cxn modelId="{98D5B9EC-ADF4-4E52-97F5-1E79EA88892D}" type="presOf" srcId="{2A948A29-AC77-44ED-94CB-B38C9BE1D858}" destId="{02638626-A9AD-4A4B-AD98-A03B0E955E2E}" srcOrd="0" destOrd="0" presId="urn:microsoft.com/office/officeart/2005/8/layout/bList2"/>
    <dgm:cxn modelId="{57DE749E-621D-4A70-82C2-F9B06D735A37}" srcId="{2A948A29-AC77-44ED-94CB-B38C9BE1D858}" destId="{767F1C12-B6C2-41BB-BB15-CB8537D2AC28}" srcOrd="1" destOrd="0" parTransId="{BB5B9E89-05B6-43B9-B282-F5610EBA3768}" sibTransId="{542C0350-6008-4638-88AA-92DE2EAFB12A}"/>
    <dgm:cxn modelId="{FB7D99C2-7B5E-404E-A21E-4E19DDF9471E}" type="presOf" srcId="{411CF763-C2D4-4C8F-B5B9-2607091C2025}" destId="{1AFEF8BD-D9C0-4A33-A485-AF624099EB79}" srcOrd="0" destOrd="0" presId="urn:microsoft.com/office/officeart/2005/8/layout/bList2"/>
    <dgm:cxn modelId="{E100A76C-04BC-47BB-A077-97F232171992}" type="presParOf" srcId="{04F134FE-2DDE-4DE2-BA32-51C29504CC12}" destId="{17F3D65B-70E3-4E8C-AA24-B9F61C269D83}" srcOrd="0" destOrd="0" presId="urn:microsoft.com/office/officeart/2005/8/layout/bList2"/>
    <dgm:cxn modelId="{C68CDD74-57DB-4EF6-8BE8-77FD06A76B9B}" type="presParOf" srcId="{17F3D65B-70E3-4E8C-AA24-B9F61C269D83}" destId="{3DEB22A2-D61C-4276-BAF7-CFE4BB45B922}" srcOrd="0" destOrd="0" presId="urn:microsoft.com/office/officeart/2005/8/layout/bList2"/>
    <dgm:cxn modelId="{6233314E-FC2D-499A-9BC2-A780FF68A654}" type="presParOf" srcId="{17F3D65B-70E3-4E8C-AA24-B9F61C269D83}" destId="{02638626-A9AD-4A4B-AD98-A03B0E955E2E}" srcOrd="1" destOrd="0" presId="urn:microsoft.com/office/officeart/2005/8/layout/bList2"/>
    <dgm:cxn modelId="{D60C6E84-3CCF-4409-B310-59534CAA4DF8}" type="presParOf" srcId="{17F3D65B-70E3-4E8C-AA24-B9F61C269D83}" destId="{7B4F7B79-382B-487A-9D6B-ED20DE246038}" srcOrd="2" destOrd="0" presId="urn:microsoft.com/office/officeart/2005/8/layout/bList2"/>
    <dgm:cxn modelId="{0E5D700E-B255-4AEC-98FF-1ECDEC650E56}" type="presParOf" srcId="{17F3D65B-70E3-4E8C-AA24-B9F61C269D83}" destId="{D5AEFC58-4BB0-40CE-8246-B2D5562A5776}" srcOrd="3" destOrd="0" presId="urn:microsoft.com/office/officeart/2005/8/layout/bList2"/>
    <dgm:cxn modelId="{4568B3B1-4276-4B91-85C2-9F2C19037644}" type="presParOf" srcId="{04F134FE-2DDE-4DE2-BA32-51C29504CC12}" destId="{1AFEF8BD-D9C0-4A33-A485-AF624099EB79}" srcOrd="1" destOrd="0" presId="urn:microsoft.com/office/officeart/2005/8/layout/bList2"/>
    <dgm:cxn modelId="{76FD0976-E1B7-4DE9-ACB0-CC627B95C45C}" type="presParOf" srcId="{04F134FE-2DDE-4DE2-BA32-51C29504CC12}" destId="{F5BAF3F5-372D-42E7-B84E-BC3A2FB63442}" srcOrd="2" destOrd="0" presId="urn:microsoft.com/office/officeart/2005/8/layout/bList2"/>
    <dgm:cxn modelId="{5DD541D0-B434-462E-B2FF-CADF3C5FBA5D}" type="presParOf" srcId="{F5BAF3F5-372D-42E7-B84E-BC3A2FB63442}" destId="{C4AC2D42-C745-4E69-A676-1D4E0B215A75}" srcOrd="0" destOrd="0" presId="urn:microsoft.com/office/officeart/2005/8/layout/bList2"/>
    <dgm:cxn modelId="{F8871C4D-70B5-426B-9064-4E5E391A10E8}" type="presParOf" srcId="{F5BAF3F5-372D-42E7-B84E-BC3A2FB63442}" destId="{46657B3A-6833-4408-AF5B-71B1AD82C377}" srcOrd="1" destOrd="0" presId="urn:microsoft.com/office/officeart/2005/8/layout/bList2"/>
    <dgm:cxn modelId="{9DE4EEEC-8D21-4D28-A270-7559BCB9D5E9}" type="presParOf" srcId="{F5BAF3F5-372D-42E7-B84E-BC3A2FB63442}" destId="{78D1A802-67EF-4B86-8851-6738529CB09D}" srcOrd="2" destOrd="0" presId="urn:microsoft.com/office/officeart/2005/8/layout/bList2"/>
    <dgm:cxn modelId="{4D10E721-699E-4D96-A4DE-367610E5CEB5}" type="presParOf" srcId="{F5BAF3F5-372D-42E7-B84E-BC3A2FB63442}" destId="{8786070C-B60B-4AB9-9202-FE1FE811D57D}" srcOrd="3" destOrd="0" presId="urn:microsoft.com/office/officeart/2005/8/layout/bList2"/>
    <dgm:cxn modelId="{869329D1-36AE-4203-8BAF-EABD3840B932}" type="presParOf" srcId="{04F134FE-2DDE-4DE2-BA32-51C29504CC12}" destId="{12026774-33CD-46CE-A0BE-16123715A496}" srcOrd="3" destOrd="0" presId="urn:microsoft.com/office/officeart/2005/8/layout/bList2"/>
    <dgm:cxn modelId="{5566932C-DEB9-4F99-B107-34483BDA9CF5}" type="presParOf" srcId="{04F134FE-2DDE-4DE2-BA32-51C29504CC12}" destId="{97F01F01-483A-4E5A-BD15-BB8CB6227139}" srcOrd="4" destOrd="0" presId="urn:microsoft.com/office/officeart/2005/8/layout/bList2"/>
    <dgm:cxn modelId="{5048C340-5727-44E6-A2F5-23366FB22ACB}" type="presParOf" srcId="{97F01F01-483A-4E5A-BD15-BB8CB6227139}" destId="{AFB14982-389E-4610-B431-585470CC016A}" srcOrd="0" destOrd="0" presId="urn:microsoft.com/office/officeart/2005/8/layout/bList2"/>
    <dgm:cxn modelId="{F76CF3F0-D152-4846-80A7-5CC1AC0A009B}" type="presParOf" srcId="{97F01F01-483A-4E5A-BD15-BB8CB6227139}" destId="{A0C6319D-350F-4570-87EE-D7E26EB62FDF}" srcOrd="1" destOrd="0" presId="urn:microsoft.com/office/officeart/2005/8/layout/bList2"/>
    <dgm:cxn modelId="{3E6EF09D-B7D1-4256-89C4-C55BE5C45A9C}" type="presParOf" srcId="{97F01F01-483A-4E5A-BD15-BB8CB6227139}" destId="{1B6A8D6F-12EE-4537-891A-172AA0C36EC1}" srcOrd="2" destOrd="0" presId="urn:microsoft.com/office/officeart/2005/8/layout/bList2"/>
    <dgm:cxn modelId="{ADAE5904-419E-451B-85C0-5B50AC1ABCB9}" type="presParOf" srcId="{97F01F01-483A-4E5A-BD15-BB8CB6227139}" destId="{4670F635-CE24-4150-A071-3AB8910EB72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6C520-F0BA-483E-9BD6-2B5FCCEA3DFF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B1921E3-DC6C-4F68-9C6E-53D9B0ACCFB5}">
      <dgm:prSet phldrT="[Text]"/>
      <dgm:spPr/>
      <dgm:t>
        <a:bodyPr/>
        <a:lstStyle/>
        <a:p>
          <a:r>
            <a:rPr lang="en-US" b="1" dirty="0"/>
            <a:t>Summer 2020:</a:t>
          </a:r>
        </a:p>
        <a:p>
          <a:r>
            <a:rPr lang="en-US" b="1" dirty="0" smtClean="0"/>
            <a:t>All teams work to  cross </a:t>
          </a:r>
          <a:r>
            <a:rPr lang="en-US" b="1" dirty="0"/>
            <a:t>the finish line, and start </a:t>
          </a:r>
          <a:r>
            <a:rPr lang="en-US" b="1" dirty="0" smtClean="0"/>
            <a:t>sustainability </a:t>
          </a:r>
          <a:r>
            <a:rPr lang="en-US" b="1" dirty="0"/>
            <a:t>plan</a:t>
          </a:r>
        </a:p>
      </dgm:t>
    </dgm:pt>
    <dgm:pt modelId="{263CB648-93F4-456C-86B2-24D1C977D99F}" type="parTrans" cxnId="{94946464-D984-4035-827C-A9BBA931452B}">
      <dgm:prSet/>
      <dgm:spPr/>
      <dgm:t>
        <a:bodyPr/>
        <a:lstStyle/>
        <a:p>
          <a:endParaRPr lang="en-US"/>
        </a:p>
      </dgm:t>
    </dgm:pt>
    <dgm:pt modelId="{E68732BD-4F01-41B9-86C1-8645EBE9ACC4}" type="sibTrans" cxnId="{94946464-D984-4035-827C-A9BBA931452B}">
      <dgm:prSet/>
      <dgm:spPr/>
      <dgm:t>
        <a:bodyPr/>
        <a:lstStyle/>
        <a:p>
          <a:endParaRPr lang="en-US"/>
        </a:p>
      </dgm:t>
    </dgm:pt>
    <dgm:pt modelId="{13C4D1BA-0104-415A-8142-1E6473A038D3}">
      <dgm:prSet phldrT="[Text]"/>
      <dgm:spPr/>
      <dgm:t>
        <a:bodyPr/>
        <a:lstStyle/>
        <a:p>
          <a:r>
            <a:rPr lang="en-US" b="1" dirty="0"/>
            <a:t>Fall &amp; Winter 2020</a:t>
          </a:r>
        </a:p>
        <a:p>
          <a:r>
            <a:rPr lang="en-US" b="1" dirty="0"/>
            <a:t>Work to implement sustainability plan, ILPQC 1:1 QI Support for hospitals</a:t>
          </a:r>
        </a:p>
      </dgm:t>
    </dgm:pt>
    <dgm:pt modelId="{8B6AB4A2-5068-470F-ADD5-567386E0E598}" type="parTrans" cxnId="{1420ABB5-C766-47A8-B382-06469E7078C2}">
      <dgm:prSet/>
      <dgm:spPr/>
      <dgm:t>
        <a:bodyPr/>
        <a:lstStyle/>
        <a:p>
          <a:endParaRPr lang="en-US"/>
        </a:p>
      </dgm:t>
    </dgm:pt>
    <dgm:pt modelId="{57D7A095-0C37-4984-ACAB-51AFA2331095}" type="sibTrans" cxnId="{1420ABB5-C766-47A8-B382-06469E7078C2}">
      <dgm:prSet/>
      <dgm:spPr/>
      <dgm:t>
        <a:bodyPr/>
        <a:lstStyle/>
        <a:p>
          <a:endParaRPr lang="en-US"/>
        </a:p>
      </dgm:t>
    </dgm:pt>
    <dgm:pt modelId="{46359D08-6A7D-468C-A16C-EA94C1CF728A}">
      <dgm:prSet phldrT="[Text]"/>
      <dgm:spPr/>
      <dgm:t>
        <a:bodyPr/>
        <a:lstStyle/>
        <a:p>
          <a:r>
            <a:rPr lang="en-US" b="1" dirty="0"/>
            <a:t>2021:</a:t>
          </a:r>
        </a:p>
        <a:p>
          <a:r>
            <a:rPr lang="en-US" b="1" dirty="0" smtClean="0"/>
            <a:t> Quarterly Sustainability </a:t>
          </a:r>
          <a:r>
            <a:rPr lang="en-US" b="1" dirty="0"/>
            <a:t>check in Calls with Teams, implement sustainability plans</a:t>
          </a:r>
        </a:p>
      </dgm:t>
    </dgm:pt>
    <dgm:pt modelId="{F634E1C2-E824-4F58-998E-ED8BBF246399}" type="parTrans" cxnId="{F23A4E29-B5B9-4629-B802-CBBD44C437A8}">
      <dgm:prSet/>
      <dgm:spPr/>
      <dgm:t>
        <a:bodyPr/>
        <a:lstStyle/>
        <a:p>
          <a:endParaRPr lang="en-US"/>
        </a:p>
      </dgm:t>
    </dgm:pt>
    <dgm:pt modelId="{125E5D73-E8AB-4B66-87C4-EADB2E003E36}" type="sibTrans" cxnId="{F23A4E29-B5B9-4629-B802-CBBD44C437A8}">
      <dgm:prSet/>
      <dgm:spPr/>
      <dgm:t>
        <a:bodyPr/>
        <a:lstStyle/>
        <a:p>
          <a:endParaRPr lang="en-US"/>
        </a:p>
      </dgm:t>
    </dgm:pt>
    <dgm:pt modelId="{E3D3BE45-FA87-4DEE-9AE2-FA16ECB4ABEA}" type="pres">
      <dgm:prSet presAssocID="{13F6C520-F0BA-483E-9BD6-2B5FCCEA3DFF}" presName="Name0" presStyleCnt="0">
        <dgm:presLayoutVars>
          <dgm:dir/>
          <dgm:resizeHandles val="exact"/>
        </dgm:presLayoutVars>
      </dgm:prSet>
      <dgm:spPr/>
    </dgm:pt>
    <dgm:pt modelId="{0F01899A-9CB1-4609-A13D-BF2682E89696}" type="pres">
      <dgm:prSet presAssocID="{9B1921E3-DC6C-4F68-9C6E-53D9B0ACCFB5}" presName="parTxOnly" presStyleLbl="node1" presStyleIdx="0" presStyleCnt="3" custScaleY="110001" custLinFactNeighborY="38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1BCE6-781E-42FB-9AA2-9A271CD6DD77}" type="pres">
      <dgm:prSet presAssocID="{E68732BD-4F01-41B9-86C1-8645EBE9ACC4}" presName="parSpace" presStyleCnt="0"/>
      <dgm:spPr/>
    </dgm:pt>
    <dgm:pt modelId="{29B47FCB-C1F2-4038-902C-33AD93AEFEC5}" type="pres">
      <dgm:prSet presAssocID="{13C4D1BA-0104-415A-8142-1E6473A038D3}" presName="parTxOnly" presStyleLbl="node1" presStyleIdx="1" presStyleCnt="3" custScaleY="110001" custLinFactNeighborX="-7985" custLinFactNeighborY="37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A62C2-C46A-4178-A2A9-F4E28C76C09B}" type="pres">
      <dgm:prSet presAssocID="{57D7A095-0C37-4984-ACAB-51AFA2331095}" presName="parSpace" presStyleCnt="0"/>
      <dgm:spPr/>
    </dgm:pt>
    <dgm:pt modelId="{D53FF054-97B1-4BD4-B8C5-4732F871E1B4}" type="pres">
      <dgm:prSet presAssocID="{46359D08-6A7D-468C-A16C-EA94C1CF728A}" presName="parTxOnly" presStyleLbl="node1" presStyleIdx="2" presStyleCnt="3" custScaleY="110001" custLinFactNeighborX="-15399" custLinFactNeighborY="37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0ABB5-C766-47A8-B382-06469E7078C2}" srcId="{13F6C520-F0BA-483E-9BD6-2B5FCCEA3DFF}" destId="{13C4D1BA-0104-415A-8142-1E6473A038D3}" srcOrd="1" destOrd="0" parTransId="{8B6AB4A2-5068-470F-ADD5-567386E0E598}" sibTransId="{57D7A095-0C37-4984-ACAB-51AFA2331095}"/>
    <dgm:cxn modelId="{7D4611F8-86DE-42D8-9AE4-4D64EB255552}" type="presOf" srcId="{13F6C520-F0BA-483E-9BD6-2B5FCCEA3DFF}" destId="{E3D3BE45-FA87-4DEE-9AE2-FA16ECB4ABEA}" srcOrd="0" destOrd="0" presId="urn:microsoft.com/office/officeart/2005/8/layout/hChevron3"/>
    <dgm:cxn modelId="{922759B8-46DC-45AC-9210-995B75F7FE2E}" type="presOf" srcId="{9B1921E3-DC6C-4F68-9C6E-53D9B0ACCFB5}" destId="{0F01899A-9CB1-4609-A13D-BF2682E89696}" srcOrd="0" destOrd="0" presId="urn:microsoft.com/office/officeart/2005/8/layout/hChevron3"/>
    <dgm:cxn modelId="{C4CE41E6-B774-45BA-96DC-15563A4DB45E}" type="presOf" srcId="{13C4D1BA-0104-415A-8142-1E6473A038D3}" destId="{29B47FCB-C1F2-4038-902C-33AD93AEFEC5}" srcOrd="0" destOrd="0" presId="urn:microsoft.com/office/officeart/2005/8/layout/hChevron3"/>
    <dgm:cxn modelId="{F23A4E29-B5B9-4629-B802-CBBD44C437A8}" srcId="{13F6C520-F0BA-483E-9BD6-2B5FCCEA3DFF}" destId="{46359D08-6A7D-468C-A16C-EA94C1CF728A}" srcOrd="2" destOrd="0" parTransId="{F634E1C2-E824-4F58-998E-ED8BBF246399}" sibTransId="{125E5D73-E8AB-4B66-87C4-EADB2E003E36}"/>
    <dgm:cxn modelId="{94946464-D984-4035-827C-A9BBA931452B}" srcId="{13F6C520-F0BA-483E-9BD6-2B5FCCEA3DFF}" destId="{9B1921E3-DC6C-4F68-9C6E-53D9B0ACCFB5}" srcOrd="0" destOrd="0" parTransId="{263CB648-93F4-456C-86B2-24D1C977D99F}" sibTransId="{E68732BD-4F01-41B9-86C1-8645EBE9ACC4}"/>
    <dgm:cxn modelId="{27451A93-89B5-4145-8096-06E07F094D14}" type="presOf" srcId="{46359D08-6A7D-468C-A16C-EA94C1CF728A}" destId="{D53FF054-97B1-4BD4-B8C5-4732F871E1B4}" srcOrd="0" destOrd="0" presId="urn:microsoft.com/office/officeart/2005/8/layout/hChevron3"/>
    <dgm:cxn modelId="{DDE96ABC-ADB0-41B3-A866-D86B05D9ADD2}" type="presParOf" srcId="{E3D3BE45-FA87-4DEE-9AE2-FA16ECB4ABEA}" destId="{0F01899A-9CB1-4609-A13D-BF2682E89696}" srcOrd="0" destOrd="0" presId="urn:microsoft.com/office/officeart/2005/8/layout/hChevron3"/>
    <dgm:cxn modelId="{9D5D3059-B4C7-4914-90FB-105FCD9E7958}" type="presParOf" srcId="{E3D3BE45-FA87-4DEE-9AE2-FA16ECB4ABEA}" destId="{3D01BCE6-781E-42FB-9AA2-9A271CD6DD77}" srcOrd="1" destOrd="0" presId="urn:microsoft.com/office/officeart/2005/8/layout/hChevron3"/>
    <dgm:cxn modelId="{B09352A1-0BA3-410C-9934-CCAD42A2C60F}" type="presParOf" srcId="{E3D3BE45-FA87-4DEE-9AE2-FA16ECB4ABEA}" destId="{29B47FCB-C1F2-4038-902C-33AD93AEFEC5}" srcOrd="2" destOrd="0" presId="urn:microsoft.com/office/officeart/2005/8/layout/hChevron3"/>
    <dgm:cxn modelId="{74A04799-2FFA-4262-B19D-6C0B14835331}" type="presParOf" srcId="{E3D3BE45-FA87-4DEE-9AE2-FA16ECB4ABEA}" destId="{8E6A62C2-C46A-4178-A2A9-F4E28C76C09B}" srcOrd="3" destOrd="0" presId="urn:microsoft.com/office/officeart/2005/8/layout/hChevron3"/>
    <dgm:cxn modelId="{B88D4EF9-2AF1-40C5-97FD-5BDD507809FA}" type="presParOf" srcId="{E3D3BE45-FA87-4DEE-9AE2-FA16ECB4ABEA}" destId="{D53FF054-97B1-4BD4-B8C5-4732F871E1B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B22A2-D61C-4276-BAF7-CFE4BB45B922}">
      <dsp:nvSpPr>
        <dsp:cNvPr id="0" name=""/>
        <dsp:cNvSpPr/>
      </dsp:nvSpPr>
      <dsp:spPr>
        <a:xfrm>
          <a:off x="185765" y="304"/>
          <a:ext cx="2770426" cy="586679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 must improve </a:t>
          </a:r>
          <a:r>
            <a:rPr lang="en-US" sz="2000" b="1" u="sng" kern="1200" dirty="0" smtClean="0"/>
            <a:t>prenatal </a:t>
          </a:r>
          <a:r>
            <a:rPr lang="en-US" sz="2000" kern="1200" dirty="0" smtClean="0"/>
            <a:t>screening with a </a:t>
          </a:r>
          <a:r>
            <a:rPr lang="en-US" sz="2000" b="1" kern="1200" dirty="0" smtClean="0">
              <a:solidFill>
                <a:srgbClr val="FF0066"/>
              </a:solidFill>
            </a:rPr>
            <a:t>validated self-reported screening tool (standard of care)</a:t>
          </a:r>
          <a:endParaRPr lang="en-US" sz="2000" b="1" kern="1200" dirty="0">
            <a:solidFill>
              <a:srgbClr val="FF00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Goal is for you to have </a:t>
          </a:r>
          <a:r>
            <a:rPr lang="en-US" sz="2000" kern="1200" dirty="0" smtClean="0">
              <a:solidFill>
                <a:srgbClr val="FF0000"/>
              </a:solidFill>
            </a:rPr>
            <a:t>&gt;</a:t>
          </a:r>
          <a:r>
            <a:rPr lang="en-US" sz="2000" b="1" u="sng" kern="1200" dirty="0" smtClean="0">
              <a:solidFill>
                <a:srgbClr val="FF0066"/>
              </a:solidFill>
            </a:rPr>
            <a:t>50%</a:t>
          </a:r>
          <a:r>
            <a:rPr lang="en-US" sz="2000" kern="1200" dirty="0" smtClean="0"/>
            <a:t> of your affiliated prenatal sites standard of care screening for SUD/OUD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Consider </a:t>
          </a:r>
          <a:r>
            <a:rPr lang="en-US" sz="2000" b="1" u="sng" kern="1200" dirty="0" smtClean="0">
              <a:solidFill>
                <a:srgbClr val="FF0066"/>
              </a:solidFill>
            </a:rPr>
            <a:t>audits</a:t>
          </a:r>
          <a:r>
            <a:rPr lang="en-US" sz="2000" kern="1200" dirty="0" smtClean="0"/>
            <a:t> and providing</a:t>
          </a:r>
          <a:r>
            <a:rPr lang="en-US" sz="2000" b="1" kern="1200" dirty="0" smtClean="0">
              <a:solidFill>
                <a:srgbClr val="FF0066"/>
              </a:solidFill>
            </a:rPr>
            <a:t> site specific data </a:t>
          </a:r>
          <a:r>
            <a:rPr lang="en-US" sz="2000" kern="1200" dirty="0" smtClean="0"/>
            <a:t>to assist with buy-in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Use draft </a:t>
          </a:r>
          <a:r>
            <a:rPr lang="en-US" sz="2000" b="1" kern="1200" dirty="0" smtClean="0">
              <a:solidFill>
                <a:srgbClr val="FF0066"/>
              </a:solidFill>
            </a:rPr>
            <a:t>OB Chair letter to prenatal sites</a:t>
          </a:r>
          <a:endParaRPr lang="en-US" sz="2000" b="1" kern="1200" dirty="0">
            <a:solidFill>
              <a:srgbClr val="FF0066"/>
            </a:solidFill>
          </a:endParaRPr>
        </a:p>
      </dsp:txBody>
      <dsp:txXfrm>
        <a:off x="250679" y="65218"/>
        <a:ext cx="2640598" cy="5801876"/>
      </dsp:txXfrm>
    </dsp:sp>
    <dsp:sp modelId="{7B4F7B79-382B-487A-9D6B-ED20DE246038}">
      <dsp:nvSpPr>
        <dsp:cNvPr id="0" name=""/>
        <dsp:cNvSpPr/>
      </dsp:nvSpPr>
      <dsp:spPr>
        <a:xfrm>
          <a:off x="251166" y="4727174"/>
          <a:ext cx="2661286" cy="11402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Prenatal  OUD Screening</a:t>
          </a:r>
          <a:endParaRPr lang="en-US" sz="2700" kern="1200" dirty="0"/>
        </a:p>
      </dsp:txBody>
      <dsp:txXfrm>
        <a:off x="251166" y="4727174"/>
        <a:ext cx="1874145" cy="1140225"/>
      </dsp:txXfrm>
    </dsp:sp>
    <dsp:sp modelId="{D5AEFC58-4BB0-40CE-8246-B2D5562A5776}">
      <dsp:nvSpPr>
        <dsp:cNvPr id="0" name=""/>
        <dsp:cNvSpPr/>
      </dsp:nvSpPr>
      <dsp:spPr>
        <a:xfrm>
          <a:off x="2609559" y="4481623"/>
          <a:ext cx="91859" cy="93573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AC2D42-C745-4E69-A676-1D4E0B215A75}">
      <dsp:nvSpPr>
        <dsp:cNvPr id="0" name=""/>
        <dsp:cNvSpPr/>
      </dsp:nvSpPr>
      <dsp:spPr>
        <a:xfrm>
          <a:off x="3114139" y="6969"/>
          <a:ext cx="2726834" cy="584869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66"/>
              </a:solidFill>
            </a:rPr>
            <a:t>MNO Folders</a:t>
          </a:r>
          <a:endParaRPr lang="en-US" sz="2000" b="1" kern="1200" dirty="0">
            <a:solidFill>
              <a:srgbClr val="FF00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66"/>
              </a:solidFill>
            </a:rPr>
            <a:t>L&amp;D Care Team Huddles- </a:t>
          </a:r>
          <a:r>
            <a:rPr lang="en-US" sz="2000" kern="1200" dirty="0" smtClean="0"/>
            <a:t>initiated by the LD charge nurse to include all care team members review checklist &amp; algorithm in MNO Folders (some teams use MNO Missed Opportunities Form as huddle guide)</a:t>
          </a:r>
          <a:r>
            <a:rPr lang="en-US" sz="2000" b="1" kern="1200" dirty="0" smtClean="0">
              <a:solidFill>
                <a:srgbClr val="FF0066"/>
              </a:solidFill>
            </a:rPr>
            <a:t> </a:t>
          </a:r>
          <a:endParaRPr lang="en-US" sz="2000" b="1" kern="1200" dirty="0">
            <a:solidFill>
              <a:srgbClr val="FF00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66"/>
              </a:solidFill>
            </a:rPr>
            <a:t>OUD Order sets- </a:t>
          </a:r>
          <a:r>
            <a:rPr lang="en-US" sz="2000" kern="1200" dirty="0" smtClean="0"/>
            <a:t>to assist providers in key elements in checklist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66"/>
              </a:solidFill>
            </a:rPr>
            <a:t>Prenatal Care team conference </a:t>
          </a:r>
          <a:endParaRPr lang="en-US" sz="2000" b="1" kern="1200" dirty="0">
            <a:solidFill>
              <a:srgbClr val="FF0066"/>
            </a:solidFill>
          </a:endParaRPr>
        </a:p>
      </dsp:txBody>
      <dsp:txXfrm>
        <a:off x="3178032" y="70862"/>
        <a:ext cx="2599048" cy="5784799"/>
      </dsp:txXfrm>
    </dsp:sp>
    <dsp:sp modelId="{78D1A802-67EF-4B86-8851-6738529CB09D}">
      <dsp:nvSpPr>
        <dsp:cNvPr id="0" name=""/>
        <dsp:cNvSpPr/>
      </dsp:nvSpPr>
      <dsp:spPr>
        <a:xfrm>
          <a:off x="3256106" y="4727174"/>
          <a:ext cx="2661286" cy="114022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Systems for Optimal OUD Care </a:t>
          </a:r>
          <a:endParaRPr lang="en-US" sz="2700" kern="1200" dirty="0"/>
        </a:p>
      </dsp:txBody>
      <dsp:txXfrm>
        <a:off x="3256106" y="4727174"/>
        <a:ext cx="1874145" cy="1140225"/>
      </dsp:txXfrm>
    </dsp:sp>
    <dsp:sp modelId="{8786070C-B60B-4AB9-9202-FE1FE811D57D}">
      <dsp:nvSpPr>
        <dsp:cNvPr id="0" name=""/>
        <dsp:cNvSpPr/>
      </dsp:nvSpPr>
      <dsp:spPr>
        <a:xfrm>
          <a:off x="5589160" y="4482689"/>
          <a:ext cx="91440" cy="91440"/>
        </a:xfrm>
        <a:prstGeom prst="ellipse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B14982-389E-4610-B431-585470CC016A}">
      <dsp:nvSpPr>
        <dsp:cNvPr id="0" name=""/>
        <dsp:cNvSpPr/>
      </dsp:nvSpPr>
      <dsp:spPr>
        <a:xfrm>
          <a:off x="6151719" y="67163"/>
          <a:ext cx="2646942" cy="57330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Narcan</a:t>
          </a:r>
          <a:r>
            <a:rPr lang="en-US" sz="2000" kern="1200" dirty="0" smtClean="0"/>
            <a:t> prescription is a </a:t>
          </a:r>
          <a:r>
            <a:rPr lang="en-US" sz="2000" b="1" kern="1200" dirty="0" smtClean="0">
              <a:solidFill>
                <a:srgbClr val="FF0066"/>
              </a:solidFill>
            </a:rPr>
            <a:t>LIFE-SAVING strategy </a:t>
          </a:r>
          <a:r>
            <a:rPr lang="en-US" sz="2000" kern="1200" dirty="0" smtClean="0"/>
            <a:t>that every OUD patient needs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66"/>
              </a:solidFill>
            </a:rPr>
            <a:t>Use tools/systems</a:t>
          </a:r>
          <a:r>
            <a:rPr lang="en-US" sz="2000" kern="1200" dirty="0" smtClean="0"/>
            <a:t> of OUD care (MNO-OB Folder, OUD Order sets and Huddles) to ensure patient is counseled and co-prescribed before delivery discharge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66"/>
              </a:solidFill>
            </a:rPr>
            <a:t>Hang flyers/educate </a:t>
          </a:r>
          <a:endParaRPr lang="en-US" sz="2000" b="1" kern="1200" dirty="0">
            <a:solidFill>
              <a:srgbClr val="FF00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66"/>
              </a:solidFill>
            </a:rPr>
            <a:t>Partner with pharmacy team </a:t>
          </a:r>
          <a:endParaRPr lang="en-US" sz="2000" b="1" kern="1200" dirty="0">
            <a:solidFill>
              <a:srgbClr val="FF0066"/>
            </a:solidFill>
          </a:endParaRPr>
        </a:p>
      </dsp:txBody>
      <dsp:txXfrm>
        <a:off x="6213740" y="129184"/>
        <a:ext cx="2522900" cy="5671051"/>
      </dsp:txXfrm>
    </dsp:sp>
    <dsp:sp modelId="{1B6A8D6F-12EE-4537-891A-172AA0C36EC1}">
      <dsp:nvSpPr>
        <dsp:cNvPr id="0" name=""/>
        <dsp:cNvSpPr/>
      </dsp:nvSpPr>
      <dsp:spPr>
        <a:xfrm>
          <a:off x="6132944" y="4727174"/>
          <a:ext cx="2661286" cy="1140225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0" rIns="34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Narcan</a:t>
          </a:r>
          <a:endParaRPr lang="en-US" sz="2700" kern="1200" dirty="0"/>
        </a:p>
      </dsp:txBody>
      <dsp:txXfrm>
        <a:off x="6132944" y="4727174"/>
        <a:ext cx="1874145" cy="1140225"/>
      </dsp:txXfrm>
    </dsp:sp>
    <dsp:sp modelId="{4670F635-CE24-4150-A071-3AB8910EB726}">
      <dsp:nvSpPr>
        <dsp:cNvPr id="0" name=""/>
        <dsp:cNvSpPr/>
      </dsp:nvSpPr>
      <dsp:spPr>
        <a:xfrm>
          <a:off x="8513981" y="4482689"/>
          <a:ext cx="91440" cy="91440"/>
        </a:xfrm>
        <a:prstGeom prst="ellipse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899A-9CB1-4609-A13D-BF2682E89696}">
      <dsp:nvSpPr>
        <dsp:cNvPr id="0" name=""/>
        <dsp:cNvSpPr/>
      </dsp:nvSpPr>
      <dsp:spPr>
        <a:xfrm>
          <a:off x="3884" y="1873362"/>
          <a:ext cx="3396704" cy="149456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Summer 2020: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All teams work to  cross </a:t>
          </a:r>
          <a:r>
            <a:rPr lang="en-US" sz="1500" b="1" kern="1200" dirty="0"/>
            <a:t>the finish line, and start </a:t>
          </a:r>
          <a:r>
            <a:rPr lang="en-US" sz="1500" b="1" kern="1200" dirty="0" smtClean="0"/>
            <a:t>sustainability </a:t>
          </a:r>
          <a:r>
            <a:rPr lang="en-US" sz="1500" b="1" kern="1200" dirty="0"/>
            <a:t>plan</a:t>
          </a:r>
        </a:p>
      </dsp:txBody>
      <dsp:txXfrm>
        <a:off x="3884" y="1873362"/>
        <a:ext cx="3023063" cy="1494563"/>
      </dsp:txXfrm>
    </dsp:sp>
    <dsp:sp modelId="{29B47FCB-C1F2-4038-902C-33AD93AEFEC5}">
      <dsp:nvSpPr>
        <dsp:cNvPr id="0" name=""/>
        <dsp:cNvSpPr/>
      </dsp:nvSpPr>
      <dsp:spPr>
        <a:xfrm>
          <a:off x="2667002" y="1858960"/>
          <a:ext cx="3396704" cy="1494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Fall &amp; Winter 2020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Work to implement sustainability plan, ILPQC 1:1 QI Support for hospitals</a:t>
          </a:r>
        </a:p>
      </dsp:txBody>
      <dsp:txXfrm>
        <a:off x="3414284" y="1858960"/>
        <a:ext cx="1902141" cy="1494563"/>
      </dsp:txXfrm>
    </dsp:sp>
    <dsp:sp modelId="{D53FF054-97B1-4BD4-B8C5-4732F871E1B4}">
      <dsp:nvSpPr>
        <dsp:cNvPr id="0" name=""/>
        <dsp:cNvSpPr/>
      </dsp:nvSpPr>
      <dsp:spPr>
        <a:xfrm>
          <a:off x="5333999" y="1858960"/>
          <a:ext cx="3396704" cy="14945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2021: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 Quarterly Sustainability </a:t>
          </a:r>
          <a:r>
            <a:rPr lang="en-US" sz="1500" b="1" kern="1200" dirty="0"/>
            <a:t>check in Calls with Teams, implement sustainability plans</a:t>
          </a:r>
        </a:p>
      </dsp:txBody>
      <dsp:txXfrm>
        <a:off x="6081281" y="1858960"/>
        <a:ext cx="1902141" cy="1494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02B9-139B-4A71-A3B0-49BF3BB6CAAD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C3D6-F64F-432F-8CAF-12A8E390E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2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059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69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276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31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39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93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716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307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8271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8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2302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885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947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Ieshia</a:t>
            </a:r>
            <a:r>
              <a:rPr lang="en-US" dirty="0" smtClean="0"/>
              <a:t> updated 8/7/2020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034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822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9637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980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959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308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E4733B-ED6A-429B-9501-B0F63ABEBB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316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02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1500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Ieshia</a:t>
            </a:r>
            <a:r>
              <a:rPr lang="en-US" dirty="0"/>
              <a:t> updated 7/9/2020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41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10/22/19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314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736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Ieshia</a:t>
            </a:r>
            <a:r>
              <a:rPr lang="en-US" dirty="0" smtClean="0"/>
              <a:t> updated 8/20/2020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3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update </a:t>
            </a:r>
            <a:r>
              <a:rPr lang="en-US" dirty="0" err="1" smtClean="0"/>
              <a:t>Ieshia</a:t>
            </a:r>
            <a:r>
              <a:rPr lang="en-US" dirty="0" smtClean="0"/>
              <a:t> 8/20/2020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399BA-D265-4DD5-B172-CF7BBEF0453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520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C8628B-D017-4ABD-84D4-3F37B064EA7E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259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17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4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8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3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7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5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91724" y="1328353"/>
            <a:ext cx="5764856" cy="14700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91724" y="2976618"/>
            <a:ext cx="5764856" cy="900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95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7"/>
            <a:ext cx="8229600" cy="7168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417C27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47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"/>
            <a:ext cx="9144000" cy="68640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69755" y="288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73781-ACAD-C34D-8BB7-628294A1A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96" y="1474384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</a:t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297CBC-A6F5-D848-8FCF-A5A913898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8" y="3971364"/>
            <a:ext cx="6099105" cy="382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DC77142-B9FB-8147-87AA-DD67BC6EB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4528248"/>
            <a:ext cx="6106767" cy="311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75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0">
          <p15:clr>
            <a:srgbClr val="FBAE40"/>
          </p15:clr>
        </p15:guide>
        <p15:guide id="3" orient="horz" pos="300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1944">
          <p15:clr>
            <a:srgbClr val="FBAE40"/>
          </p15:clr>
        </p15:guide>
        <p15:guide id="6" orient="horz" pos="23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352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504">
          <p15:clr>
            <a:srgbClr val="FBAE40"/>
          </p15:clr>
        </p15:guide>
        <p15:guide id="5" orient="horz" pos="8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452039"/>
            <a:ext cx="2652072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8889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0">
          <p15:clr>
            <a:srgbClr val="FBAE40"/>
          </p15:clr>
        </p15:guide>
        <p15:guide id="2" pos="3792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324">
          <p15:clr>
            <a:srgbClr val="FBAE40"/>
          </p15:clr>
        </p15:guide>
        <p15:guide id="5" orient="horz" pos="68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pos="54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5" y="2"/>
            <a:ext cx="9135877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D450F3-B34B-074D-BD6D-B116B7D1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5427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65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"/>
            <a:ext cx="9144000" cy="686409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469755" y="288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D10ECC-AA90-7944-8C0C-B7C138B5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96" y="1474384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</a:t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A13960-22BF-4B44-BD30-A372E063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8" y="3971362"/>
            <a:ext cx="6099105" cy="556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4C703ED-D9DC-A64A-807E-BF6A7B040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4528248"/>
            <a:ext cx="6106767" cy="451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5897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452039"/>
            <a:ext cx="2652072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35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15561" y="2560323"/>
            <a:ext cx="8013698" cy="13333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000" b="0" i="0" strike="noStrike" kern="1200" cap="non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750" dirty="0">
                <a:solidFill>
                  <a:srgbClr val="1D1B5B"/>
                </a:solidFill>
              </a:rPr>
              <a:t>Primary Topic of</a:t>
            </a:r>
            <a:br>
              <a:rPr lang="en-US" sz="3750" dirty="0">
                <a:solidFill>
                  <a:srgbClr val="1D1B5B"/>
                </a:solidFill>
              </a:rPr>
            </a:br>
            <a:r>
              <a:rPr lang="en-US" sz="3750" dirty="0">
                <a:solidFill>
                  <a:srgbClr val="1D1B5B"/>
                </a:solidFill>
              </a:rPr>
              <a:t>Next Section (50 </a:t>
            </a:r>
            <a:r>
              <a:rPr lang="en-US" sz="3750" dirty="0" err="1">
                <a:solidFill>
                  <a:srgbClr val="1D1B5B"/>
                </a:solidFill>
              </a:rPr>
              <a:t>pt</a:t>
            </a:r>
            <a:r>
              <a:rPr lang="en-US" sz="3750" dirty="0">
                <a:solidFill>
                  <a:srgbClr val="1D1B5B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" y="2"/>
            <a:ext cx="913587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98DA1-2A63-174B-9A71-E03A0C63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5228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" y="0"/>
            <a:ext cx="913587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02DB8A-4C58-1D45-9AF9-84A26507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8774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91724" y="1328353"/>
            <a:ext cx="5764856" cy="14700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91724" y="2976618"/>
            <a:ext cx="5764856" cy="900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43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7"/>
            <a:ext cx="8229600" cy="7168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17C2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2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8/24/2020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8/24/2020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74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2190"/>
            <a:ext cx="9143998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</p:sldLayoutIdLst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7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allery.mailchimp.com/244750cf0d942e5d1b1ca3201/files/4c3b0e1b-dfd3-482e-98d3-a4d6d540ad86/OUD_SBIRT_Algorithm_10.9.19_ab.pdf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ilpqc.org/wp-content/docs/toolkits/MNO-OB/ILPQC%20OUD%20Clinical%20Care%20Checklist_1pager_Final.2.25%20%281%29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ilpqc.org/ILPQC%202020%2B/MNO-OB/MNO_OB_RN_Workflow_FINAL_12.9.19.doc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ilpqc.org/wp-content/uploads/2020/03/Narcan_SAVE_A_LIFE_March_3.26.2020.pdf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dph.illinois.gov/OpioidDataDashboard/" TargetMode="External"/><Relationship Id="rId5" Type="http://schemas.openxmlformats.org/officeDocument/2006/relationships/hyperlink" Target="https://helplineil.org/app/home" TargetMode="External"/><Relationship Id="rId4" Type="http://schemas.openxmlformats.org/officeDocument/2006/relationships/hyperlink" Target="https://www.narcan.com/pdf/NARCAN-Quick-Start-Guide.pdf" TargetMode="External"/><Relationship Id="rId9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rugs/drug-safety-and-availability/fda-recommends-health-care-professionals-discuss-naloxone-all-patients-when-prescribing-opioid-pai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96ujHGA2NQ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learning.asam.org/p/SLUSSM925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healthlnk.org/surveys/?s=NF8MPDY9L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lpqc.org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hyperlink" Target="http://www.ilpqc.org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i-promot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lpqc.org/i-promot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1549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352800" y="48768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August 24, 2020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12:30 – 1:30pm</a:t>
            </a:r>
            <a:endParaRPr lang="en-US" altLang="en-US" sz="2000" dirty="0">
              <a:solidFill>
                <a:srgbClr val="898989"/>
              </a:solidFill>
            </a:endParaRP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83744" y="2362200"/>
            <a:ext cx="5638800" cy="20574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Teams Sharing Progress on Crossing the MNO-OB Finish Line</a:t>
            </a:r>
            <a:endParaRPr lang="en-US" altLang="en-US" sz="40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103" y="15240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Crossing the finish line</a:t>
            </a:r>
            <a:br>
              <a:rPr lang="en-US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>
                <a:solidFill>
                  <a:srgbClr val="F58466"/>
                </a:solidFill>
                <a:latin typeface="Goudy Old Style" pitchFamily="18" charset="0"/>
              </a:rPr>
              <a:t>with MNO-OB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51" y="1371600"/>
            <a:ext cx="8610600" cy="4525963"/>
          </a:xfrm>
        </p:spPr>
        <p:txBody>
          <a:bodyPr/>
          <a:lstStyle/>
          <a:p>
            <a:r>
              <a:rPr lang="en-US" sz="2800" dirty="0"/>
              <a:t>This summer we have been focusing on helping all hospital teams achieve key aims to cross the finish line and move into sustainability</a:t>
            </a:r>
          </a:p>
          <a:p>
            <a:r>
              <a:rPr lang="en-US" sz="2800" dirty="0" smtClean="0"/>
              <a:t>Not </a:t>
            </a:r>
            <a:r>
              <a:rPr lang="en-US" sz="2800" dirty="0"/>
              <a:t>all teams are there yet, but these aims are achievable </a:t>
            </a:r>
            <a:endParaRPr lang="en-US" sz="2800" dirty="0" smtClean="0"/>
          </a:p>
          <a:p>
            <a:pPr lvl="1"/>
            <a:r>
              <a:rPr lang="en-US" dirty="0" smtClean="0"/>
              <a:t>MAT </a:t>
            </a:r>
            <a:r>
              <a:rPr lang="en-US" dirty="0"/>
              <a:t>by delivery discharge ≥ 70%</a:t>
            </a:r>
          </a:p>
          <a:p>
            <a:pPr lvl="1"/>
            <a:r>
              <a:rPr lang="en-US" dirty="0"/>
              <a:t>Linkage to Recovery Treatment Services ≥ 70%</a:t>
            </a:r>
          </a:p>
          <a:p>
            <a:pPr lvl="1"/>
            <a:r>
              <a:rPr lang="en-US" dirty="0" err="1"/>
              <a:t>Narcan</a:t>
            </a:r>
            <a:r>
              <a:rPr lang="en-US" dirty="0"/>
              <a:t> counseling by delivery discharge </a:t>
            </a:r>
            <a:r>
              <a:rPr lang="en-US" b="1" dirty="0"/>
              <a:t>≥ 60%</a:t>
            </a:r>
          </a:p>
          <a:p>
            <a:pPr lvl="1"/>
            <a:r>
              <a:rPr lang="en-US" dirty="0"/>
              <a:t>Prenatal SUD/OUD validated tool screening </a:t>
            </a:r>
            <a:r>
              <a:rPr lang="en-US" b="1" dirty="0"/>
              <a:t>≥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5897563"/>
            <a:ext cx="8001000" cy="823919"/>
          </a:xfrm>
          <a:prstGeom prst="roundRect">
            <a:avLst/>
          </a:prstGeom>
          <a:solidFill>
            <a:srgbClr val="FF5D9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Our goal is to reduce maternal mortality from overdose, improve pregnancy outcomes and increase the # woman </a:t>
            </a:r>
            <a:r>
              <a:rPr lang="en-US" sz="1600" dirty="0"/>
              <a:t>who</a:t>
            </a:r>
            <a:r>
              <a:rPr lang="en-US" dirty="0"/>
              <a:t> can parent by providing optimal OUD care every hospital, every patient, every time</a:t>
            </a:r>
          </a:p>
        </p:txBody>
      </p:sp>
    </p:spTree>
    <p:extLst>
      <p:ext uri="{BB962C8B-B14F-4D97-AF65-F5344CB8AC3E}">
        <p14:creationId xmlns:p14="http://schemas.microsoft.com/office/powerpoint/2010/main" val="316253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031114"/>
            <a:ext cx="9144000" cy="382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Making Systems Change Happen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7389" y="2021472"/>
            <a:ext cx="2260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teams have a validated screening tool in place on L&amp;D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12895" y="2035282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teams have a validated screening tool in place prenatally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567" y="4029670"/>
            <a:ext cx="2745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teams have a SBIRT protocol/algorithm in place on L&amp;D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07151" y="3896903"/>
            <a:ext cx="2654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teams have mapped community resources for women with OUD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88511" y="5774569"/>
            <a:ext cx="3040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teams have implemented an OUD Clinical Care Checklist on L&amp;D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76484" y="5686022"/>
            <a:ext cx="2869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 teams have implemented standardized patient education on L&amp;D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381" y="1009681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100</a:t>
            </a:r>
            <a:r>
              <a:rPr lang="en-US" sz="7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30732" y="1061519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90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%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11369" y="2987896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90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%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89730" y="2934776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93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%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39819" y="4783453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90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%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92710" y="4638786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91</a:t>
            </a:r>
            <a:r>
              <a:rPr lang="en-US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%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2520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629400" cy="1143000"/>
          </a:xfrm>
          <a:noFill/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Documentation of Screening for SUD/OUD with Validated Tool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1" y="3513957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L&amp;D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63829" y="2950231"/>
            <a:ext cx="26164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Prenatal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3597" y="1449739"/>
            <a:ext cx="3750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Random sample of 10 deliveries per month reviewed for documentation of SUD/OUD screening </a:t>
            </a:r>
          </a:p>
          <a:p>
            <a:r>
              <a:rPr lang="en-US" dirty="0"/>
              <a:t>N = </a:t>
            </a:r>
            <a:r>
              <a:rPr lang="en-US" dirty="0" smtClean="0"/>
              <a:t>18,800 </a:t>
            </a:r>
            <a:r>
              <a:rPr lang="en-US" dirty="0"/>
              <a:t>to date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1" y="4806514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=      No screening</a:t>
            </a:r>
          </a:p>
          <a:p>
            <a:r>
              <a:rPr lang="en-US" dirty="0"/>
              <a:t>Yellow =  Screened single question</a:t>
            </a:r>
          </a:p>
          <a:p>
            <a:r>
              <a:rPr lang="en-US" dirty="0"/>
              <a:t>Green=   Screened with validated  	 SUD/OUD screening tool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4692" y="4965471"/>
            <a:ext cx="12993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%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0239" y="1685016"/>
            <a:ext cx="9044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85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%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66250" y="6303602"/>
            <a:ext cx="140509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GOAL: ≥ 50%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73" y="3858982"/>
            <a:ext cx="4121378" cy="2418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71" y="1316895"/>
            <a:ext cx="4020019" cy="23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Women with OUD on MAT by Delivery Discharge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5100" y="6308099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Goal = ≥ 70%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5943600" y="1143000"/>
            <a:ext cx="3048000" cy="1446193"/>
          </a:xfrm>
          <a:prstGeom prst="wedgeRectCallout">
            <a:avLst>
              <a:gd name="adj1" fmla="val 33341"/>
              <a:gd name="adj2" fmla="val 8114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Need all teams to push to assess readiness for  MAT and achieve % on MAT before delivery discharge above 70%. We are almost there!!!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5701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495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MAT Q2 2020 Rate by Hospital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324600" y="115011"/>
            <a:ext cx="2819400" cy="1337729"/>
          </a:xfrm>
          <a:prstGeom prst="wedgeRectCallout">
            <a:avLst>
              <a:gd name="adj1" fmla="val 33341"/>
              <a:gd name="adj2" fmla="val 8114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DOES NOT correlate to Hospital REDCAP ID Number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96190"/>
              </p:ext>
            </p:extLst>
          </p:nvPr>
        </p:nvGraphicFramePr>
        <p:xfrm>
          <a:off x="355600" y="1250764"/>
          <a:ext cx="3111500" cy="530161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68483367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1442955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634918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7465009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Hospital Ranking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 MAT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786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6236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7957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9946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8168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4464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116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642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2955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3725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77369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318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1795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48064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79%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1300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26776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ILPQC Q2 20202 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7514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60417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70292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03948"/>
              </p:ext>
            </p:extLst>
          </p:nvPr>
        </p:nvGraphicFramePr>
        <p:xfrm>
          <a:off x="3962400" y="1738444"/>
          <a:ext cx="3124199" cy="481393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87935">
                  <a:extLst>
                    <a:ext uri="{9D8B030D-6E8A-4147-A177-3AD203B41FA5}">
                      <a16:colId xmlns:a16="http://schemas.microsoft.com/office/drawing/2014/main" val="3036624233"/>
                    </a:ext>
                  </a:extLst>
                </a:gridCol>
                <a:gridCol w="612088">
                  <a:extLst>
                    <a:ext uri="{9D8B030D-6E8A-4147-A177-3AD203B41FA5}">
                      <a16:colId xmlns:a16="http://schemas.microsoft.com/office/drawing/2014/main" val="4001223026"/>
                    </a:ext>
                  </a:extLst>
                </a:gridCol>
                <a:gridCol w="612088">
                  <a:extLst>
                    <a:ext uri="{9D8B030D-6E8A-4147-A177-3AD203B41FA5}">
                      <a16:colId xmlns:a16="http://schemas.microsoft.com/office/drawing/2014/main" val="3010318625"/>
                    </a:ext>
                  </a:extLst>
                </a:gridCol>
                <a:gridCol w="612088">
                  <a:extLst>
                    <a:ext uri="{9D8B030D-6E8A-4147-A177-3AD203B41FA5}">
                      <a16:colId xmlns:a16="http://schemas.microsoft.com/office/drawing/2014/main" val="27826405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8849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86804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185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7487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94607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61127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93832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0771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631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5597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5732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4030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7691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22300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6636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40382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6169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11319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2960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22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0198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Recovery Treatment Services Q2 2020 Rate by Hospital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070214"/>
              </p:ext>
            </p:extLst>
          </p:nvPr>
        </p:nvGraphicFramePr>
        <p:xfrm>
          <a:off x="609600" y="1448258"/>
          <a:ext cx="3111500" cy="479488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117167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254681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943595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092777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Hospital Rankings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 RT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1771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39138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7316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2871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4976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9326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60999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6769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2310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52746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3913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39585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3652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66674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94067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6578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ILPQC Q2 20202 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8094888"/>
                  </a:ext>
                </a:extLst>
              </a:tr>
            </a:tbl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6324600" y="115011"/>
            <a:ext cx="2819400" cy="1337729"/>
          </a:xfrm>
          <a:prstGeom prst="wedgeRectCallout">
            <a:avLst>
              <a:gd name="adj1" fmla="val 33341"/>
              <a:gd name="adj2" fmla="val 8114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DOES NOT correlate to Hospital REDCAP ID Number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225136"/>
              </p:ext>
            </p:extLst>
          </p:nvPr>
        </p:nvGraphicFramePr>
        <p:xfrm>
          <a:off x="4221256" y="1341754"/>
          <a:ext cx="3111500" cy="532066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val="31595557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8211914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6226709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4674926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30749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4985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6195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6232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0918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687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4126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981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5359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996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78619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0424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6402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2381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262746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962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0720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0292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5391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4473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301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88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77000" cy="1143000"/>
          </a:xfrm>
        </p:spPr>
        <p:txBody>
          <a:bodyPr/>
          <a:lstStyle/>
          <a:p>
            <a:pPr algn="l"/>
            <a:r>
              <a:rPr lang="en-US" sz="3600" b="1" dirty="0" err="1" smtClean="0">
                <a:solidFill>
                  <a:srgbClr val="F58466"/>
                </a:solidFill>
                <a:latin typeface="Goudy Old Style" pitchFamily="18" charset="0"/>
              </a:rPr>
              <a:t>Narcan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 Q2 2020 Rate by Hospital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324600" y="115011"/>
            <a:ext cx="2819400" cy="1337729"/>
          </a:xfrm>
          <a:prstGeom prst="wedgeRectCallout">
            <a:avLst>
              <a:gd name="adj1" fmla="val 33341"/>
              <a:gd name="adj2" fmla="val 8114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Number DOES NOT correlate to Hospital REDCAP ID Number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366078"/>
              </p:ext>
            </p:extLst>
          </p:nvPr>
        </p:nvGraphicFramePr>
        <p:xfrm>
          <a:off x="476250" y="1452740"/>
          <a:ext cx="3924302" cy="456057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750773">
                  <a:extLst>
                    <a:ext uri="{9D8B030D-6E8A-4147-A177-3AD203B41FA5}">
                      <a16:colId xmlns:a16="http://schemas.microsoft.com/office/drawing/2014/main" val="141392221"/>
                    </a:ext>
                  </a:extLst>
                </a:gridCol>
                <a:gridCol w="385996">
                  <a:extLst>
                    <a:ext uri="{9D8B030D-6E8A-4147-A177-3AD203B41FA5}">
                      <a16:colId xmlns:a16="http://schemas.microsoft.com/office/drawing/2014/main" val="4219915632"/>
                    </a:ext>
                  </a:extLst>
                </a:gridCol>
                <a:gridCol w="703065">
                  <a:extLst>
                    <a:ext uri="{9D8B030D-6E8A-4147-A177-3AD203B41FA5}">
                      <a16:colId xmlns:a16="http://schemas.microsoft.com/office/drawing/2014/main" val="3356748772"/>
                    </a:ext>
                  </a:extLst>
                </a:gridCol>
                <a:gridCol w="1084468">
                  <a:extLst>
                    <a:ext uri="{9D8B030D-6E8A-4147-A177-3AD203B41FA5}">
                      <a16:colId xmlns:a16="http://schemas.microsoft.com/office/drawing/2014/main" val="278257146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Hospital Ranking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% Narcan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116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95786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54097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2278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62308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3878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9553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7539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86%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062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0647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92449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423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30918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ILPQC Q2 2020 Rate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3239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6697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40665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49959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982862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619555"/>
              </p:ext>
            </p:extLst>
          </p:nvPr>
        </p:nvGraphicFramePr>
        <p:xfrm>
          <a:off x="4857752" y="1313739"/>
          <a:ext cx="3829048" cy="506730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708276">
                  <a:extLst>
                    <a:ext uri="{9D8B030D-6E8A-4147-A177-3AD203B41FA5}">
                      <a16:colId xmlns:a16="http://schemas.microsoft.com/office/drawing/2014/main" val="491670619"/>
                    </a:ext>
                  </a:extLst>
                </a:gridCol>
                <a:gridCol w="376627">
                  <a:extLst>
                    <a:ext uri="{9D8B030D-6E8A-4147-A177-3AD203B41FA5}">
                      <a16:colId xmlns:a16="http://schemas.microsoft.com/office/drawing/2014/main" val="3843944528"/>
                    </a:ext>
                  </a:extLst>
                </a:gridCol>
                <a:gridCol w="686000">
                  <a:extLst>
                    <a:ext uri="{9D8B030D-6E8A-4147-A177-3AD203B41FA5}">
                      <a16:colId xmlns:a16="http://schemas.microsoft.com/office/drawing/2014/main" val="786211484"/>
                    </a:ext>
                  </a:extLst>
                </a:gridCol>
                <a:gridCol w="1058145">
                  <a:extLst>
                    <a:ext uri="{9D8B030D-6E8A-4147-A177-3AD203B41FA5}">
                      <a16:colId xmlns:a16="http://schemas.microsoft.com/office/drawing/2014/main" val="144635066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98698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46697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37310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7940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6341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5580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27649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2177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7208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0710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2446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302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76832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8527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25849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31119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24068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17611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3959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8223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67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6962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Women with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OUD </a:t>
            </a:r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Connected to Recovery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Treatment Services by delivery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500" y="6400800"/>
            <a:ext cx="499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Goal ≥ 70%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3117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xplosion 1 8"/>
          <p:cNvSpPr/>
          <p:nvPr/>
        </p:nvSpPr>
        <p:spPr>
          <a:xfrm>
            <a:off x="6324600" y="3405982"/>
            <a:ext cx="2362200" cy="20574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Way to go!!!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44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69862"/>
            <a:ext cx="6477000" cy="1143000"/>
          </a:xfrm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Narcan Counseling &amp; Documentation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2550" y="6268323"/>
            <a:ext cx="643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Goal ≥ </a:t>
            </a:r>
            <a:r>
              <a:rPr lang="en-US" sz="2400" b="1" dirty="0">
                <a:sym typeface="Wingdings" panose="05000000000000000000" pitchFamily="2" charset="2"/>
              </a:rPr>
              <a:t>60%</a:t>
            </a:r>
            <a:endParaRPr lang="en-US" sz="2400" b="1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1228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5-Point Star 2"/>
          <p:cNvSpPr/>
          <p:nvPr/>
        </p:nvSpPr>
        <p:spPr>
          <a:xfrm>
            <a:off x="4038600" y="483340"/>
            <a:ext cx="2895600" cy="2390881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Keep up the hard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26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  <a:noFill/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Hepatitis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C Screen by </a:t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delivery discharge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635635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Goal = ≥ 70%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7932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xplosion 1 6"/>
          <p:cNvSpPr/>
          <p:nvPr/>
        </p:nvSpPr>
        <p:spPr>
          <a:xfrm>
            <a:off x="6762750" y="3683659"/>
            <a:ext cx="2362200" cy="205740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Way to go!!!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23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>
                <a:solidFill>
                  <a:srgbClr val="F58466"/>
                </a:solidFill>
              </a:rPr>
              <a:t>Save the date!</a:t>
            </a:r>
            <a:endParaRPr lang="en-US"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/>
          <a:lstStyle/>
          <a:p>
            <a:pPr algn="ctr"/>
            <a:r>
              <a:rPr lang="en-US" sz="6000" b="1" dirty="0"/>
              <a:t>ILPQC VIRTUAL </a:t>
            </a:r>
            <a:r>
              <a:rPr lang="en-US" sz="6000" b="1" dirty="0" smtClean="0"/>
              <a:t>2020 </a:t>
            </a:r>
            <a:r>
              <a:rPr lang="en-US" sz="6000" b="1" dirty="0" smtClean="0">
                <a:solidFill>
                  <a:srgbClr val="004990"/>
                </a:solidFill>
              </a:rPr>
              <a:t>Annual </a:t>
            </a:r>
            <a:r>
              <a:rPr lang="en-US" sz="6000" b="1" dirty="0">
                <a:solidFill>
                  <a:srgbClr val="004990"/>
                </a:solidFill>
              </a:rPr>
              <a:t>Conference </a:t>
            </a:r>
            <a:r>
              <a:rPr lang="en-US" sz="6000" b="1" dirty="0" smtClean="0">
                <a:solidFill>
                  <a:srgbClr val="004990"/>
                </a:solidFill>
              </a:rPr>
              <a:t> </a:t>
            </a:r>
            <a:r>
              <a:rPr lang="en-US" sz="6000" b="1" dirty="0">
                <a:solidFill>
                  <a:srgbClr val="FF3399"/>
                </a:solidFill>
              </a:rPr>
              <a:t>October 29, 2020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77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8" y="196843"/>
            <a:ext cx="8229600" cy="1143000"/>
          </a:xfrm>
          <a:noFill/>
        </p:spPr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Patient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education prenatally or</a:t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by delivery discharge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6356357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Goal = ≥ 70%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7162800" y="1219200"/>
            <a:ext cx="1524000" cy="1536707"/>
          </a:xfrm>
          <a:prstGeom prst="wedgeRectCallout">
            <a:avLst>
              <a:gd name="adj1" fmla="val 34292"/>
              <a:gd name="adj2" fmla="val 6521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Almost there, keep up the hard work!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7801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5949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712196" y="1361879"/>
          <a:ext cx="5719606" cy="35052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71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349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dirty="0" smtClean="0">
                          <a:effectLst/>
                        </a:rPr>
                        <a:t>*All Data Submitted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9" marR="66969" marT="0" marB="0"/>
                </a:tc>
                <a:extLst>
                  <a:ext uri="{0D108BD9-81ED-4DB2-BD59-A6C34878D82A}">
                    <a16:rowId xmlns:a16="http://schemas.microsoft.com/office/drawing/2014/main" val="3889676635"/>
                  </a:ext>
                </a:extLst>
              </a:tr>
              <a:tr h="305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effectLst/>
                        </a:rPr>
                        <a:t>        +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9" marR="66969" marT="0" marB="0"/>
                </a:tc>
                <a:extLst>
                  <a:ext uri="{0D108BD9-81ED-4DB2-BD59-A6C34878D82A}">
                    <a16:rowId xmlns:a16="http://schemas.microsoft.com/office/drawing/2014/main" val="1989426216"/>
                  </a:ext>
                </a:extLst>
              </a:tr>
              <a:tr h="698698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dirty="0" smtClean="0">
                          <a:effectLst/>
                        </a:rPr>
                        <a:t>6 Structure Measures In Place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(Screening</a:t>
                      </a:r>
                      <a:r>
                        <a:rPr lang="en-US" sz="20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Prenatal, Screening L&amp;D, SBIRT/OUD Protocol, Mapping, Checklist, Patient Education)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9" marR="669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cap="small" dirty="0">
                          <a:effectLst/>
                        </a:rPr>
                        <a:t>        +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9" marR="6696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698"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en-US" sz="2000" u="sng" dirty="0" smtClean="0">
                          <a:effectLst/>
                        </a:rPr>
                        <a:t>All</a:t>
                      </a:r>
                      <a:r>
                        <a:rPr lang="en-US" sz="2000" u="none" baseline="0" dirty="0" smtClean="0">
                          <a:effectLst/>
                        </a:rPr>
                        <a:t> </a:t>
                      </a:r>
                      <a:r>
                        <a:rPr lang="en-US" sz="2000" u="none" dirty="0" smtClean="0">
                          <a:effectLst/>
                        </a:rPr>
                        <a:t>Process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Measure goals </a:t>
                      </a:r>
                      <a:r>
                        <a:rPr lang="en-US" sz="2000" dirty="0" smtClean="0">
                          <a:effectLst/>
                        </a:rPr>
                        <a:t>met**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dirty="0" smtClean="0">
                          <a:effectLst/>
                        </a:rPr>
                        <a:t>&gt;70%</a:t>
                      </a:r>
                      <a:r>
                        <a:rPr lang="en-US" sz="2000" b="0" baseline="0" dirty="0" smtClean="0">
                          <a:effectLst/>
                        </a:rPr>
                        <a:t> MAT, &gt;70% Recovery Treatment Services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baseline="0" dirty="0" smtClean="0">
                          <a:effectLst/>
                        </a:rPr>
                        <a:t>&gt;60% </a:t>
                      </a:r>
                      <a:r>
                        <a:rPr lang="en-US" sz="2000" b="0" baseline="0" dirty="0" err="1" smtClean="0">
                          <a:effectLst/>
                        </a:rPr>
                        <a:t>Narcan</a:t>
                      </a:r>
                      <a:r>
                        <a:rPr lang="en-US" sz="2000" b="0" baseline="0" dirty="0" smtClean="0">
                          <a:effectLst/>
                        </a:rPr>
                        <a:t>, &gt;70% </a:t>
                      </a:r>
                      <a:r>
                        <a:rPr lang="en-US" sz="2000" b="0" baseline="0" dirty="0" err="1" smtClean="0">
                          <a:effectLst/>
                        </a:rPr>
                        <a:t>Hep</a:t>
                      </a:r>
                      <a:r>
                        <a:rPr lang="en-US" sz="2000" b="0" baseline="0" dirty="0" smtClean="0">
                          <a:effectLst/>
                        </a:rPr>
                        <a:t> C</a:t>
                      </a:r>
                    </a:p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en-US" sz="2000" b="0" baseline="0" dirty="0" smtClean="0">
                          <a:effectLst/>
                        </a:rPr>
                        <a:t>&gt;70% Patient Education, &gt;50% Prenatal Screening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969" marR="6696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6200" y="-19228"/>
            <a:ext cx="8991600" cy="14670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126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To be awarded at the  2020 ILPQC annual conference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all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MNO-OB Excellence Award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for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Successful Completion of Key Initiative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 pitchFamily="34" charset="0"/>
                <a:ea typeface="Calibri" pitchFamily="34" charset="0"/>
                <a:cs typeface="Times New Roman" pitchFamily="18" charset="0"/>
              </a:rPr>
              <a:t>AIMs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118061"/>
            <a:ext cx="9144000" cy="1148388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/>
                <a:ea typeface="Calibri"/>
                <a:cs typeface="Times New Roman"/>
              </a:rPr>
              <a:t>**Determined 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/>
                <a:ea typeface="Calibri"/>
                <a:cs typeface="Times New Roman"/>
              </a:rPr>
              <a:t>by </a:t>
            </a:r>
            <a:r>
              <a:rPr kumimoji="0" lang="en-US" sz="18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/>
                <a:ea typeface="Calibri"/>
                <a:cs typeface="Times New Roman"/>
              </a:rPr>
              <a:t>Cumulative data 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/>
                <a:ea typeface="Calibri"/>
                <a:cs typeface="Times New Roman"/>
              </a:rPr>
              <a:t>for Quarter 3</a:t>
            </a:r>
            <a:r>
              <a:rPr kumimoji="0" lang="en-US" sz="18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/>
                <a:ea typeface="Calibri"/>
                <a:cs typeface="Times New Roman"/>
              </a:rPr>
              <a:t> (July - September) </a:t>
            </a:r>
            <a:r>
              <a:rPr kumimoji="0" lang="en-US" sz="1800" b="1" i="1" u="none" strike="noStrike" kern="1200" cap="small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/>
                <a:ea typeface="Calibri"/>
                <a:cs typeface="Times New Roman"/>
              </a:rPr>
              <a:t>of </a:t>
            </a:r>
            <a:r>
              <a:rPr kumimoji="0" lang="en-US" sz="1800" b="1" i="1" u="none" strike="noStrike" kern="1200" cap="small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ndara"/>
                <a:ea typeface="Calibri"/>
                <a:cs typeface="Times New Roman"/>
              </a:rPr>
              <a:t>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*</a:t>
            </a:r>
            <a:r>
              <a:rPr kumimoji="0" lang="en-US" sz="1800" b="0" i="1" u="none" strike="noStrike" kern="1200" cap="small" spc="0" normalizeH="0" baseline="0" noProof="0" dirty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All Data Submitted for Baseline (Oct – Dec 2017) and July 2018 through </a:t>
            </a: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September 2020</a:t>
            </a:r>
            <a:endParaRPr kumimoji="0" lang="en-US" sz="1800" b="0" i="1" u="none" strike="noStrike" kern="1200" cap="small" spc="0" normalizeH="0" baseline="0" noProof="0" dirty="0" smtClean="0">
              <a:ln>
                <a:noFill/>
              </a:ln>
              <a:solidFill>
                <a:srgbClr val="00499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small" spc="0" normalizeH="0" baseline="0" noProof="0" dirty="0" smtClean="0">
                <a:ln>
                  <a:noFill/>
                </a:ln>
                <a:solidFill>
                  <a:srgbClr val="00499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*MNO-OB Monthly Patient Data, Monthly OB Structure Measures, Monthly Sample of Documentation of Screening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393" y="6423176"/>
            <a:ext cx="839121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00050" marR="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58466"/>
              </a:buClr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DATA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DUE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Friday, October 16</a:t>
            </a:r>
            <a:r>
              <a:rPr kumimoji="0" lang="en-US" altLang="en-US" sz="2000" b="1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th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 by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t>MIDNIGHT</a:t>
            </a:r>
          </a:p>
        </p:txBody>
      </p:sp>
    </p:spTree>
    <p:extLst>
      <p:ext uri="{BB962C8B-B14F-4D97-AF65-F5344CB8AC3E}">
        <p14:creationId xmlns:p14="http://schemas.microsoft.com/office/powerpoint/2010/main" val="2148230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2400" y="1143000"/>
          <a:ext cx="8991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 txBox="1">
            <a:spLocks/>
          </p:cNvSpPr>
          <p:nvPr/>
        </p:nvSpPr>
        <p:spPr>
          <a:xfrm>
            <a:off x="228600" y="304800"/>
            <a:ext cx="6705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Call to action… 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Optimal OUD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Care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91440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/>
              <a:t>Screen all patients for OUD with </a:t>
            </a:r>
            <a:r>
              <a:rPr lang="en-US" sz="2800" b="1" u="sng" dirty="0">
                <a:solidFill>
                  <a:srgbClr val="004990"/>
                </a:solidFill>
              </a:rPr>
              <a:t>validated screening tool prenatal and L&amp;D</a:t>
            </a:r>
          </a:p>
          <a:p>
            <a:pPr>
              <a:buClr>
                <a:srgbClr val="F58466"/>
              </a:buClr>
            </a:pPr>
            <a:r>
              <a:rPr lang="en-US" sz="2800" dirty="0"/>
              <a:t>When patients screen + use </a:t>
            </a:r>
            <a:r>
              <a:rPr lang="en-US" sz="2800" b="1" u="sng" dirty="0">
                <a:solidFill>
                  <a:srgbClr val="004990"/>
                </a:solidFill>
              </a:rPr>
              <a:t>MNO folder </a:t>
            </a:r>
            <a:r>
              <a:rPr lang="en-US" sz="2800" dirty="0"/>
              <a:t>to activate OUD protocol and complete OUD </a:t>
            </a:r>
            <a:r>
              <a:rPr lang="en-US" sz="2800" dirty="0" smtClean="0"/>
              <a:t>checklist</a:t>
            </a:r>
          </a:p>
          <a:p>
            <a:pPr>
              <a:buClr>
                <a:srgbClr val="F58466"/>
              </a:buClr>
            </a:pPr>
            <a:r>
              <a:rPr lang="en-US" sz="2800" b="1" u="sng" dirty="0" smtClean="0">
                <a:solidFill>
                  <a:srgbClr val="004990"/>
                </a:solidFill>
              </a:rPr>
              <a:t>Confirm</a:t>
            </a:r>
            <a:r>
              <a:rPr lang="en-US" sz="2800" dirty="0" smtClean="0"/>
              <a:t> optimal care provided</a:t>
            </a:r>
          </a:p>
          <a:p>
            <a:pPr lvl="1">
              <a:buClr>
                <a:srgbClr val="F58466"/>
              </a:buClr>
            </a:pPr>
            <a:r>
              <a:rPr lang="en-US" sz="2400" b="1" dirty="0" smtClean="0"/>
              <a:t>L&amp;D Huddle </a:t>
            </a:r>
            <a:r>
              <a:rPr lang="en-US" sz="2400" dirty="0" smtClean="0"/>
              <a:t>for all OUD patients called by charge nurse on L&amp;D to review MNO folder, and OUD checklist, confirm all key elements of care completed before delivery discharge</a:t>
            </a:r>
            <a:endParaRPr lang="en-US" sz="2400" dirty="0"/>
          </a:p>
          <a:p>
            <a:pPr lvl="1">
              <a:buClr>
                <a:srgbClr val="F58466"/>
              </a:buClr>
            </a:pPr>
            <a:r>
              <a:rPr lang="en-US" sz="2200" b="1" dirty="0" smtClean="0"/>
              <a:t>Prenatal care plan meeting </a:t>
            </a:r>
            <a:r>
              <a:rPr lang="en-US" sz="2200" dirty="0" smtClean="0"/>
              <a:t>for prenatal OUD patients identified, call organized by nurse navigator, SW or prenatal care team, with OB/Neo/SW/ Nursing can help confirm OUD checklist, consults, key care elements including MAT, linkage to recovery treatment services and </a:t>
            </a:r>
            <a:r>
              <a:rPr lang="en-US" sz="2200" dirty="0" err="1" smtClean="0"/>
              <a:t>Narcan</a:t>
            </a:r>
            <a:r>
              <a:rPr lang="en-US" sz="2200" dirty="0" smtClean="0"/>
              <a:t> counseling are completed.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90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-5715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Implementation of an </a:t>
            </a:r>
          </a:p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LD Admission Huddle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08585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</a:pPr>
            <a:r>
              <a:rPr lang="en-US" sz="2800" b="1" dirty="0" smtClean="0">
                <a:solidFill>
                  <a:srgbClr val="004990"/>
                </a:solidFill>
                <a:ea typeface="MS PGothic"/>
              </a:rPr>
              <a:t>Which patients?</a:t>
            </a:r>
          </a:p>
          <a:p>
            <a:pPr lvl="1">
              <a:buClr>
                <a:srgbClr val="F58466"/>
              </a:buClr>
            </a:pPr>
            <a:r>
              <a:rPr lang="en-US" sz="2400" dirty="0" smtClean="0">
                <a:ea typeface="MS PGothic"/>
              </a:rPr>
              <a:t>For all </a:t>
            </a:r>
            <a:r>
              <a:rPr lang="en-US" sz="2400" dirty="0"/>
              <a:t>for all OUD patients </a:t>
            </a:r>
            <a:endParaRPr lang="en-US" sz="2400" dirty="0" smtClean="0"/>
          </a:p>
          <a:p>
            <a:pPr>
              <a:buClr>
                <a:srgbClr val="F58466"/>
              </a:buClr>
            </a:pPr>
            <a:r>
              <a:rPr lang="en-US" b="1" dirty="0">
                <a:solidFill>
                  <a:srgbClr val="F6007B"/>
                </a:solidFill>
                <a:ea typeface="MS PGothic"/>
              </a:rPr>
              <a:t>Who</a:t>
            </a:r>
            <a:r>
              <a:rPr lang="en-US" b="1" dirty="0" smtClean="0">
                <a:solidFill>
                  <a:srgbClr val="F6007B"/>
                </a:solidFill>
                <a:ea typeface="MS PGothic"/>
              </a:rPr>
              <a:t>?</a:t>
            </a:r>
          </a:p>
          <a:p>
            <a:pPr lvl="1">
              <a:buClr>
                <a:srgbClr val="F58466"/>
              </a:buClr>
            </a:pPr>
            <a:r>
              <a:rPr lang="en-US" sz="2400" dirty="0"/>
              <a:t>Initiated by the LD Charge Nurse and includes all care team members</a:t>
            </a:r>
          </a:p>
          <a:p>
            <a:pPr lvl="2">
              <a:buClr>
                <a:srgbClr val="F58466"/>
              </a:buClr>
            </a:pPr>
            <a:r>
              <a:rPr lang="en-US" sz="2000" dirty="0"/>
              <a:t>LD RN, MD/CNM, Residents, Social Work and/or Neo/</a:t>
            </a:r>
            <a:r>
              <a:rPr lang="en-US" sz="2000" dirty="0" err="1"/>
              <a:t>Peds</a:t>
            </a:r>
            <a:endParaRPr lang="en-US" sz="2000" dirty="0"/>
          </a:p>
          <a:p>
            <a:pPr>
              <a:buClr>
                <a:srgbClr val="F58466"/>
              </a:buClr>
            </a:pPr>
            <a:r>
              <a:rPr lang="en-US" sz="2800" b="1" dirty="0">
                <a:solidFill>
                  <a:srgbClr val="004990"/>
                </a:solidFill>
                <a:ea typeface="MS PGothic"/>
              </a:rPr>
              <a:t>What?</a:t>
            </a:r>
          </a:p>
          <a:p>
            <a:pPr lvl="1">
              <a:buClr>
                <a:srgbClr val="F58466"/>
              </a:buClr>
            </a:pPr>
            <a:r>
              <a:rPr lang="en-US" sz="2400" dirty="0"/>
              <a:t>to review MNO folder, and OUD checklist, confirm all key elements of care completed before delivery </a:t>
            </a:r>
            <a:r>
              <a:rPr lang="en-US" sz="2400" dirty="0" smtClean="0"/>
              <a:t>discharge. Some teams use the missed opportunity review as a one pager to complete during the huddle</a:t>
            </a:r>
            <a:endParaRPr lang="en-US" sz="2400" dirty="0"/>
          </a:p>
          <a:p>
            <a:pPr>
              <a:buClr>
                <a:srgbClr val="F58466"/>
              </a:buClr>
            </a:pPr>
            <a:r>
              <a:rPr lang="en-US" sz="2400" dirty="0"/>
              <a:t>When?</a:t>
            </a:r>
          </a:p>
          <a:p>
            <a:pPr lvl="1">
              <a:buClr>
                <a:srgbClr val="F58466"/>
              </a:buClr>
            </a:pPr>
            <a:r>
              <a:rPr lang="en-US" sz="2400" dirty="0"/>
              <a:t>Following LD admission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05400" y="1371600"/>
            <a:ext cx="3180347" cy="1219200"/>
          </a:xfrm>
          <a:prstGeom prst="roundRect">
            <a:avLst/>
          </a:prstGeom>
          <a:solidFill>
            <a:srgbClr val="FF5D9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Has your team implemented LD Huddle? </a:t>
            </a:r>
          </a:p>
          <a:p>
            <a:pPr algn="ctr"/>
            <a:r>
              <a:rPr lang="en-US" dirty="0" smtClean="0"/>
              <a:t>Please press *6 to unmute and share your experiences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32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0640"/>
            <a:ext cx="2133600" cy="365125"/>
          </a:xfrm>
        </p:spPr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113503"/>
            <a:ext cx="82296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LD MNO Admission Huddles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52400" y="838200"/>
            <a:ext cx="6172200" cy="1148219"/>
          </a:xfrm>
          <a:prstGeom prst="wedgeRoundRectCallout">
            <a:avLst>
              <a:gd name="adj1" fmla="val -42828"/>
              <a:gd name="adj2" fmla="val 65451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 we have a patient with OUD to discuss, do we have the key clinical team together.  I have an MNO-OB Folder here.  Let’s start the conversation and review the contents in the folder to make sure optimal OUD care has been completed.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572000" y="2182935"/>
            <a:ext cx="3962400" cy="914400"/>
          </a:xfrm>
          <a:prstGeom prst="wedgeRoundRectCallout">
            <a:avLst>
              <a:gd name="adj1" fmla="val 54531"/>
              <a:gd name="adj2" fmla="val 78026"/>
              <a:gd name="adj3" fmla="val 16667"/>
            </a:avLst>
          </a:prstGeom>
          <a:solidFill>
            <a:srgbClr val="F6007B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Great, I have her chart opened right here so we can review it against what you have 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2367419"/>
            <a:ext cx="3733800" cy="1083479"/>
          </a:xfrm>
          <a:prstGeom prst="wedgeRoundRectCallout">
            <a:avLst>
              <a:gd name="adj1" fmla="val -45235"/>
              <a:gd name="adj2" fmla="val 89342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start with reviewing the OUD Algorithm and checklist together, do you have the nursing workflow?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657600" y="3452302"/>
            <a:ext cx="5333999" cy="1060784"/>
          </a:xfrm>
          <a:prstGeom prst="wedgeRoundRectCallout">
            <a:avLst>
              <a:gd name="adj1" fmla="val 49916"/>
              <a:gd name="adj2" fmla="val 98026"/>
              <a:gd name="adj3" fmla="val 16667"/>
            </a:avLst>
          </a:prstGeom>
          <a:solidFill>
            <a:srgbClr val="F58466"/>
          </a:solidFill>
          <a:ln>
            <a:solidFill>
              <a:srgbClr val="F799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 it looks like our patient needs </a:t>
            </a:r>
            <a:r>
              <a:rPr lang="en-US" dirty="0" err="1" smtClean="0"/>
              <a:t>narcan</a:t>
            </a:r>
            <a:r>
              <a:rPr lang="en-US" dirty="0" smtClean="0"/>
              <a:t> counseling, linkage to recovery treatment service before discharge, </a:t>
            </a:r>
            <a:r>
              <a:rPr lang="en-US" dirty="0" err="1" smtClean="0"/>
              <a:t>Hep</a:t>
            </a:r>
            <a:r>
              <a:rPr lang="en-US" dirty="0" smtClean="0"/>
              <a:t> C screen and neonatology consult / NAS education….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28600" y="4514490"/>
            <a:ext cx="4572000" cy="1799483"/>
          </a:xfrm>
          <a:prstGeom prst="wedgeRoundRectCallout">
            <a:avLst>
              <a:gd name="adj1" fmla="val -44235"/>
              <a:gd name="adj2" fmla="val 69016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Ok let’s determine who can make sure she gets </a:t>
            </a:r>
            <a:r>
              <a:rPr lang="en-US" dirty="0" err="1" smtClean="0"/>
              <a:t>Narcan</a:t>
            </a:r>
            <a:r>
              <a:rPr lang="en-US" dirty="0" smtClean="0"/>
              <a:t> counseling documented, has she been linked to recovery treatment service appointment who can make that </a:t>
            </a:r>
            <a:r>
              <a:rPr lang="en-US" dirty="0" err="1" smtClean="0"/>
              <a:t>appt</a:t>
            </a:r>
            <a:r>
              <a:rPr lang="en-US" dirty="0" smtClean="0"/>
              <a:t>, is there a </a:t>
            </a:r>
            <a:r>
              <a:rPr lang="en-US" dirty="0" err="1" smtClean="0"/>
              <a:t>Hep</a:t>
            </a:r>
            <a:r>
              <a:rPr lang="en-US" dirty="0" smtClean="0"/>
              <a:t> C screen documented?  Has neonatology met with her yet? 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572000" y="5029200"/>
            <a:ext cx="4391525" cy="1600200"/>
          </a:xfrm>
          <a:prstGeom prst="wedgeRoundRectCallout">
            <a:avLst>
              <a:gd name="adj1" fmla="val 50437"/>
              <a:gd name="adj2" fmla="val 81663"/>
              <a:gd name="adj3" fmla="val 16667"/>
            </a:avLst>
          </a:prstGeom>
          <a:solidFill>
            <a:srgbClr val="F6007B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let’s repeat back who will do what and when so we can update the checklist.  Dr. X here is the OUD Algorithm so you an document, Nurse X here is the OUD nurse workflow, neonatology can you make sure to review this patient education with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202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Key MNO-OB Folder Items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57300"/>
            <a:ext cx="4495799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>
                <a:hlinkClick r:id="rId2"/>
              </a:rPr>
              <a:t>OUD Clinical Care Checklist</a:t>
            </a:r>
            <a:endParaRPr lang="en-US" sz="2800" dirty="0" smtClean="0"/>
          </a:p>
          <a:p>
            <a:pPr>
              <a:buClr>
                <a:srgbClr val="F58466"/>
              </a:buClr>
            </a:pPr>
            <a:endParaRPr lang="en-US" sz="2800" dirty="0"/>
          </a:p>
          <a:p>
            <a:pPr>
              <a:buClr>
                <a:srgbClr val="F58466"/>
              </a:buClr>
            </a:pPr>
            <a:r>
              <a:rPr lang="en-US" sz="2800" dirty="0" smtClean="0">
                <a:hlinkClick r:id="rId3"/>
              </a:rPr>
              <a:t>OUD/SBIRT Algorithm</a:t>
            </a:r>
            <a:endParaRPr lang="en-US" sz="2800" dirty="0" smtClean="0"/>
          </a:p>
          <a:p>
            <a:pPr>
              <a:buClr>
                <a:srgbClr val="F58466"/>
              </a:buClr>
            </a:pPr>
            <a:endParaRPr lang="en-US" sz="2800" dirty="0"/>
          </a:p>
          <a:p>
            <a:pPr>
              <a:buClr>
                <a:srgbClr val="F58466"/>
              </a:buClr>
            </a:pPr>
            <a:r>
              <a:rPr lang="en-US" sz="2800" dirty="0" smtClean="0">
                <a:hlinkClick r:id="rId4"/>
              </a:rPr>
              <a:t>Nurse Workflow</a:t>
            </a:r>
            <a:endParaRPr lang="en-US" sz="2800" dirty="0" smtClean="0"/>
          </a:p>
          <a:p>
            <a:pPr>
              <a:buClr>
                <a:srgbClr val="F58466"/>
              </a:buClr>
            </a:pPr>
            <a:endParaRPr lang="en-US" sz="2800" dirty="0"/>
          </a:p>
          <a:p>
            <a:pPr>
              <a:buClr>
                <a:srgbClr val="F58466"/>
              </a:buClr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12" y="1016813"/>
            <a:ext cx="2795587" cy="27709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3018597"/>
            <a:ext cx="3238500" cy="2485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30" y="4349846"/>
            <a:ext cx="4486275" cy="2189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700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7170" y="213119"/>
            <a:ext cx="8229600" cy="869951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Missed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 Opportunities Review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58466"/>
                </a:solidFill>
                <a:effectLst/>
                <a:uLnTx/>
                <a:uFillTx/>
                <a:latin typeface="Goudy Old Style" pitchFamily="18" charset="0"/>
                <a:ea typeface="MS PGothic" pitchFamily="34" charset="-128"/>
              </a:rPr>
              <a:t>can be used as a OUD Huddle tool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  <a:ea typeface="MS PGothic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0" y="1483812"/>
            <a:ext cx="4103370" cy="5347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609600" y="1483812"/>
            <a:ext cx="33528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8466"/>
              </a:buClr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Some teams have used the MNO Missed </a:t>
            </a:r>
            <a:r>
              <a:rPr lang="en-US" sz="2400" b="1" dirty="0"/>
              <a:t>O</a:t>
            </a:r>
            <a:r>
              <a:rPr lang="en-US" sz="2400" b="1" dirty="0" smtClean="0"/>
              <a:t>pportunity </a:t>
            </a:r>
            <a:r>
              <a:rPr lang="en-US" sz="2400" b="1" dirty="0"/>
              <a:t>R</a:t>
            </a:r>
            <a:r>
              <a:rPr lang="en-US" sz="2400" b="1" dirty="0" smtClean="0"/>
              <a:t>eview Form to complete a real-time review during L&amp;D admission to confirm every OUD patient has received optimal OUD care and all key elements will be completed prenatally or before delivery discharge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25779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0"/>
            <a:ext cx="6629400" cy="1143000"/>
          </a:xfrm>
          <a:noFill/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NARCAN Tools &amp; Resources for Teams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C2F5F-8633-4B5B-A080-9CC210AD30A1}" type="slidenum">
              <a:rPr lang="en-US" smtClean="0"/>
              <a:t>28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0" y="1150620"/>
            <a:ext cx="546136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</a:pPr>
            <a:r>
              <a:rPr lang="en-US" sz="2000" dirty="0" smtClean="0">
                <a:hlinkClick r:id="rId3"/>
              </a:rPr>
              <a:t>Narcan- Save a Life Flyer </a:t>
            </a:r>
            <a:r>
              <a:rPr lang="en-US" sz="2000" dirty="0" smtClean="0"/>
              <a:t>– provider education on how to prescribe </a:t>
            </a:r>
            <a:r>
              <a:rPr lang="en-US" sz="2000" dirty="0"/>
              <a:t>N</a:t>
            </a:r>
            <a:r>
              <a:rPr lang="en-US" sz="2000" dirty="0" smtClean="0"/>
              <a:t>arcan</a:t>
            </a:r>
          </a:p>
          <a:p>
            <a:pPr>
              <a:buClr>
                <a:srgbClr val="F58466"/>
              </a:buClr>
            </a:pPr>
            <a:r>
              <a:rPr lang="en-US" sz="2000" dirty="0" smtClean="0">
                <a:hlinkClick r:id="rId4"/>
              </a:rPr>
              <a:t>Narcan Quick Start Guide </a:t>
            </a:r>
            <a:r>
              <a:rPr lang="en-US" sz="2000" dirty="0" smtClean="0"/>
              <a:t>– handout for patients on how to use Narcan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IL DHS Helpline for Opioids &amp; </a:t>
            </a:r>
            <a:r>
              <a:rPr lang="en-US" sz="2000" dirty="0"/>
              <a:t>Other </a:t>
            </a:r>
            <a:r>
              <a:rPr lang="en-US" sz="2000" dirty="0" smtClean="0"/>
              <a:t>Substances Magnet: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helplineil.org/app/home</a:t>
            </a:r>
            <a:r>
              <a:rPr lang="en-US" sz="2000" dirty="0" smtClean="0"/>
              <a:t> you can search for community-based Naloxone/</a:t>
            </a:r>
            <a:r>
              <a:rPr lang="en-US" sz="2000" dirty="0" err="1" smtClean="0"/>
              <a:t>Narcan</a:t>
            </a:r>
            <a:r>
              <a:rPr lang="en-US" sz="2000" dirty="0" smtClean="0"/>
              <a:t> distribution locations and view by insurance status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IDPH Opioid Data Dashboard- Naloxone Distribution Locations &amp; </a:t>
            </a:r>
            <a:r>
              <a:rPr lang="en-US" sz="2000" dirty="0"/>
              <a:t>contact information: </a:t>
            </a:r>
            <a:r>
              <a:rPr lang="en-US" sz="2000" dirty="0">
                <a:hlinkClick r:id="rId6"/>
              </a:rPr>
              <a:t>https://idph.illinois.gov/OpioidDataDashboard</a:t>
            </a:r>
            <a:r>
              <a:rPr lang="en-US" sz="2000" dirty="0" smtClean="0">
                <a:hlinkClick r:id="rId6"/>
              </a:rPr>
              <a:t>/</a:t>
            </a:r>
            <a:r>
              <a:rPr lang="en-US" sz="2000" dirty="0" smtClean="0"/>
              <a:t> </a:t>
            </a:r>
          </a:p>
          <a:p>
            <a:pPr>
              <a:buClr>
                <a:srgbClr val="F58466"/>
              </a:buClr>
            </a:pPr>
            <a:r>
              <a:rPr lang="en-US" sz="2000" dirty="0" smtClean="0"/>
              <a:t>IL </a:t>
            </a:r>
            <a:r>
              <a:rPr lang="en-US" sz="2000" dirty="0" err="1" smtClean="0"/>
              <a:t>DocAssist</a:t>
            </a:r>
            <a:r>
              <a:rPr lang="en-US" sz="2000" dirty="0" smtClean="0"/>
              <a:t> 866-986-ASST (2778)</a:t>
            </a:r>
            <a:r>
              <a:rPr lang="en-US" sz="2000" dirty="0" smtClean="0">
                <a:sym typeface="Wingdings" panose="05000000000000000000" pitchFamily="2" charset="2"/>
              </a:rPr>
              <a:t> Free Addiction Medicine Consult for caring for pregnant &amp; postpartum with OUD… Ask them about Narcan Counseling!!!</a:t>
            </a:r>
            <a:endParaRPr lang="en-US" sz="2000" dirty="0"/>
          </a:p>
          <a:p>
            <a:pPr>
              <a:buClr>
                <a:srgbClr val="F58466"/>
              </a:buClr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1200" y="3099738"/>
            <a:ext cx="3073033" cy="2201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205983" y="5441255"/>
            <a:ext cx="3793852" cy="1280240"/>
          </a:xfrm>
          <a:prstGeom prst="roundRect">
            <a:avLst/>
          </a:prstGeom>
          <a:solidFill>
            <a:srgbClr val="FF5D9F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Has your team utilized ALL of these resources to optimize Narcan Counseling &amp; Prescription offer</a:t>
            </a:r>
            <a:r>
              <a:rPr lang="en-US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42" y="1230466"/>
            <a:ext cx="1390059" cy="1752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36328"/>
            <a:ext cx="1300445" cy="17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3141"/>
            <a:ext cx="8229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New FDA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Recommendation for </a:t>
            </a:r>
            <a:r>
              <a:rPr lang="en-US" sz="4000" b="1" dirty="0" err="1" smtClean="0">
                <a:solidFill>
                  <a:srgbClr val="F58466"/>
                </a:solidFill>
                <a:latin typeface="Goudy Old Style" pitchFamily="18" charset="0"/>
              </a:rPr>
              <a:t>Narcan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/Naloxone  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153" y="1379448"/>
            <a:ext cx="8229600" cy="4525963"/>
          </a:xfrm>
        </p:spPr>
        <p:txBody>
          <a:bodyPr/>
          <a:lstStyle/>
          <a:p>
            <a:r>
              <a:rPr lang="en-US" sz="2400" dirty="0"/>
              <a:t>A</a:t>
            </a:r>
            <a:r>
              <a:rPr lang="en-US" sz="2400" dirty="0" smtClean="0"/>
              <a:t>dded </a:t>
            </a:r>
            <a:r>
              <a:rPr lang="en-US" sz="2400" dirty="0"/>
              <a:t>a labeling change to require that patient handouts for opioids and opioid use disorder (OUD) treatment drugs include information about naloxone </a:t>
            </a:r>
            <a:endParaRPr lang="en-US" sz="2400" dirty="0" smtClean="0"/>
          </a:p>
          <a:p>
            <a:r>
              <a:rPr lang="en-US" sz="2400" b="1" dirty="0"/>
              <a:t>Recommends that </a:t>
            </a:r>
            <a:r>
              <a:rPr lang="en-US" sz="2400" b="1" dirty="0" smtClean="0"/>
              <a:t>all healthcare </a:t>
            </a:r>
            <a:r>
              <a:rPr lang="en-US" sz="2400" b="1" dirty="0"/>
              <a:t>professionals discuss </a:t>
            </a:r>
            <a:r>
              <a:rPr lang="en-US" sz="2400" b="1" dirty="0" err="1" smtClean="0"/>
              <a:t>Narcan</a:t>
            </a:r>
            <a:r>
              <a:rPr lang="en-US" sz="2400" b="1" dirty="0" smtClean="0"/>
              <a:t>/naloxone prescription </a:t>
            </a:r>
            <a:r>
              <a:rPr lang="en-US" sz="2400" b="1" dirty="0"/>
              <a:t>with all patients </a:t>
            </a:r>
            <a:r>
              <a:rPr lang="en-US" sz="2400" b="1" dirty="0" smtClean="0"/>
              <a:t>with OUD and all patients on opioids</a:t>
            </a:r>
          </a:p>
          <a:p>
            <a:r>
              <a:rPr lang="en-US" sz="2400" dirty="0" smtClean="0"/>
              <a:t>All </a:t>
            </a:r>
            <a:r>
              <a:rPr lang="en-US" sz="2400" dirty="0"/>
              <a:t>patients are at risk of experiencing an overdose, especially those also on benzodiazepines or other central nervous system depressants, those who have experienced a prior overdose, those with OUD, and anyone who lives with someone at risk of opioid overdose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530353" y="558224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www.fda.gov/drugs/drug-safety-and-availability/fda-recommends-health-care-professionals-discuss-naloxone-all-patients-when-prescribing-opioid-pain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7016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ILPQC 2020 Line-up for AC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3A795C-50BE-462B-8B70-BD2F9F6A888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657" y="1370016"/>
            <a:ext cx="8773886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err="1" smtClean="0"/>
              <a:t>Dr</a:t>
            </a:r>
            <a:r>
              <a:rPr lang="en-US" dirty="0" smtClean="0"/>
              <a:t> David </a:t>
            </a:r>
            <a:r>
              <a:rPr lang="en-US" dirty="0" err="1" smtClean="0"/>
              <a:t>LaGrew</a:t>
            </a:r>
            <a:r>
              <a:rPr lang="en-US" dirty="0" smtClean="0"/>
              <a:t> (CA)-</a:t>
            </a:r>
            <a:r>
              <a:rPr lang="en-US" i="1" dirty="0" smtClean="0">
                <a:solidFill>
                  <a:srgbClr val="004990"/>
                </a:solidFill>
              </a:rPr>
              <a:t>Promoting Vaginal Birth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Dr. Dmitry </a:t>
            </a:r>
            <a:r>
              <a:rPr lang="en-US" dirty="0" err="1" smtClean="0"/>
              <a:t>Dukhovny</a:t>
            </a:r>
            <a:r>
              <a:rPr lang="en-US" dirty="0" smtClean="0"/>
              <a:t> (OR)- </a:t>
            </a:r>
            <a:r>
              <a:rPr lang="en-US" i="1" dirty="0">
                <a:solidFill>
                  <a:srgbClr val="004990"/>
                </a:solidFill>
              </a:rPr>
              <a:t>Antibiotic Stewardship</a:t>
            </a:r>
          </a:p>
          <a:p>
            <a:pPr>
              <a:buClr>
                <a:srgbClr val="F58466"/>
              </a:buClr>
            </a:pPr>
            <a:r>
              <a:rPr lang="en-US" i="1" dirty="0">
                <a:solidFill>
                  <a:srgbClr val="004990"/>
                </a:solidFill>
              </a:rPr>
              <a:t>PQC </a:t>
            </a:r>
            <a:r>
              <a:rPr lang="en-US" i="1" dirty="0" smtClean="0">
                <a:solidFill>
                  <a:srgbClr val="004990"/>
                </a:solidFill>
              </a:rPr>
              <a:t>Leader Panel</a:t>
            </a:r>
            <a:r>
              <a:rPr lang="en-US" i="1" dirty="0">
                <a:solidFill>
                  <a:srgbClr val="004990"/>
                </a:solidFill>
              </a:rPr>
              <a:t>:</a:t>
            </a:r>
          </a:p>
          <a:p>
            <a:pPr lvl="1">
              <a:buClr>
                <a:srgbClr val="F58466"/>
              </a:buClr>
            </a:pPr>
            <a:r>
              <a:rPr lang="en-US" dirty="0" smtClean="0"/>
              <a:t>Dr. Susan Hwang (CO), </a:t>
            </a:r>
            <a:r>
              <a:rPr lang="en-US" dirty="0"/>
              <a:t>Charlene Collier </a:t>
            </a:r>
            <a:r>
              <a:rPr lang="en-US" dirty="0" smtClean="0"/>
              <a:t>(MS), Brenda Barker (TN)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Dr. Veronica </a:t>
            </a:r>
            <a:r>
              <a:rPr lang="en-US" dirty="0" err="1" smtClean="0"/>
              <a:t>Gillispie</a:t>
            </a:r>
            <a:r>
              <a:rPr lang="en-US" dirty="0" smtClean="0"/>
              <a:t> (LA)- </a:t>
            </a:r>
            <a:r>
              <a:rPr lang="en-US" i="1" dirty="0">
                <a:solidFill>
                  <a:srgbClr val="004990"/>
                </a:solidFill>
              </a:rPr>
              <a:t>Birth Equity  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Patient stories</a:t>
            </a:r>
          </a:p>
          <a:p>
            <a:pPr lvl="1">
              <a:buClr>
                <a:srgbClr val="F58466"/>
              </a:buClr>
            </a:pPr>
            <a:r>
              <a:rPr lang="en-US" dirty="0"/>
              <a:t>Kristen </a:t>
            </a:r>
            <a:r>
              <a:rPr lang="en-US" dirty="0" err="1"/>
              <a:t>Terlizzi</a:t>
            </a:r>
            <a:r>
              <a:rPr lang="en-US" b="1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Accreta</a:t>
            </a:r>
            <a:r>
              <a:rPr lang="en-US" dirty="0" smtClean="0"/>
              <a:t> </a:t>
            </a:r>
            <a:r>
              <a:rPr lang="en-US" dirty="0" err="1" smtClean="0"/>
              <a:t>Foundatation</a:t>
            </a:r>
            <a:endParaRPr lang="en-US" dirty="0" smtClean="0"/>
          </a:p>
          <a:p>
            <a:pPr lvl="1">
              <a:buClr>
                <a:srgbClr val="F58466"/>
              </a:buClr>
            </a:pPr>
            <a:r>
              <a:rPr lang="en-US" dirty="0" err="1" smtClean="0"/>
              <a:t>LaTosia</a:t>
            </a:r>
            <a:r>
              <a:rPr lang="en-US" dirty="0" smtClean="0"/>
              <a:t> Rouse- NNPQC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1100-950A-48B3-866A-81D8172B1AE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5390" y="143841"/>
            <a:ext cx="6927410" cy="869951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ILPQC Supporting Teams to Cross the Finish Line 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37" y="1994564"/>
            <a:ext cx="91279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Partnership </a:t>
            </a:r>
            <a:r>
              <a:rPr lang="en-US" sz="2400" dirty="0">
                <a:latin typeface="+mn-lt"/>
              </a:rPr>
              <a:t>t</a:t>
            </a:r>
            <a:r>
              <a:rPr lang="en-US" sz="2400" dirty="0" smtClean="0">
                <a:latin typeface="+mn-lt"/>
              </a:rPr>
              <a:t>o provide Regional Strategies Meetings at each Perinatal Network Meeting</a:t>
            </a:r>
          </a:p>
          <a:p>
            <a:pPr marL="342900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342900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Providing 1:1 QI Support</a:t>
            </a:r>
          </a:p>
          <a:p>
            <a:pPr lvl="1">
              <a:buClr>
                <a:srgbClr val="F58466"/>
              </a:buClr>
            </a:pPr>
            <a:endParaRPr lang="en-US" sz="2400" dirty="0">
              <a:latin typeface="+mn-lt"/>
            </a:endParaRPr>
          </a:p>
          <a:p>
            <a:pPr marL="342900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Hosting 2 QI Topic Calls</a:t>
            </a:r>
          </a:p>
          <a:p>
            <a:pPr marL="914400" lvl="1" indent="-457200">
              <a:buClr>
                <a:srgbClr val="F58466"/>
              </a:buClr>
              <a:buAutoNum type="arabicParenR"/>
            </a:pP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Outpatient prenatal screening- </a:t>
            </a:r>
            <a:r>
              <a:rPr lang="en-US" dirty="0" smtClean="0">
                <a:latin typeface="+mn-lt"/>
              </a:rPr>
              <a:t>8/18 (25 people attended)</a:t>
            </a:r>
            <a:endParaRPr lang="en-US" dirty="0">
              <a:latin typeface="+mn-lt"/>
            </a:endParaRPr>
          </a:p>
          <a:p>
            <a:pPr marL="914400" lvl="1" indent="-457200">
              <a:buClr>
                <a:srgbClr val="F58466"/>
              </a:buClr>
              <a:buFontTx/>
              <a:buAutoNum type="arabicParenR"/>
            </a:pP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Optimizing </a:t>
            </a:r>
            <a:r>
              <a:rPr lang="en-US" sz="2000" b="1" dirty="0" err="1" smtClean="0">
                <a:solidFill>
                  <a:srgbClr val="004990"/>
                </a:solidFill>
                <a:latin typeface="+mn-lt"/>
              </a:rPr>
              <a:t>Narcan</a:t>
            </a: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 prescribing-</a:t>
            </a:r>
            <a:r>
              <a:rPr lang="en-US" sz="2000" dirty="0"/>
              <a:t> </a:t>
            </a:r>
            <a:r>
              <a:rPr lang="en-US" dirty="0">
                <a:latin typeface="+mn-lt"/>
              </a:rPr>
              <a:t>TBD</a:t>
            </a:r>
          </a:p>
          <a:p>
            <a:pPr marL="342900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342900" indent="-34290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Sharing Optimal OUD strategies </a:t>
            </a:r>
            <a:endParaRPr lang="en-US" sz="2400" dirty="0">
              <a:latin typeface="+mn-lt"/>
            </a:endParaRPr>
          </a:p>
          <a:p>
            <a:pPr marL="914400" lvl="1" indent="-457200">
              <a:buClr>
                <a:srgbClr val="F58466"/>
              </a:buClr>
              <a:buAutoNum type="arabicParenR"/>
            </a:pPr>
            <a:r>
              <a:rPr lang="en-US" sz="2000" b="1" dirty="0">
                <a:solidFill>
                  <a:srgbClr val="004990"/>
                </a:solidFill>
                <a:latin typeface="+mn-lt"/>
              </a:rPr>
              <a:t>MNO Folders</a:t>
            </a:r>
          </a:p>
          <a:p>
            <a:pPr marL="914400" lvl="1" indent="-457200">
              <a:buClr>
                <a:srgbClr val="F58466"/>
              </a:buClr>
              <a:buFontTx/>
              <a:buAutoNum type="arabicParenR"/>
            </a:pP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L&amp;D </a:t>
            </a:r>
            <a:r>
              <a:rPr lang="en-US" sz="2000" b="1" dirty="0">
                <a:solidFill>
                  <a:srgbClr val="004990"/>
                </a:solidFill>
                <a:latin typeface="+mn-lt"/>
              </a:rPr>
              <a:t>Care Team Huddles</a:t>
            </a:r>
          </a:p>
          <a:p>
            <a:pPr marL="914400" lvl="1" indent="-457200">
              <a:buClr>
                <a:srgbClr val="F58466"/>
              </a:buClr>
              <a:buAutoNum type="arabicParenR"/>
            </a:pP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Prenatal </a:t>
            </a:r>
            <a:r>
              <a:rPr lang="en-US" sz="2000" b="1" dirty="0" err="1" smtClean="0">
                <a:solidFill>
                  <a:srgbClr val="004990"/>
                </a:solidFill>
                <a:latin typeface="+mn-lt"/>
              </a:rPr>
              <a:t>Careplan</a:t>
            </a: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4990"/>
                </a:solidFill>
                <a:latin typeface="+mn-lt"/>
              </a:rPr>
              <a:t>Team Conference for OUD pregnant </a:t>
            </a: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patients</a:t>
            </a:r>
            <a:endParaRPr lang="en-US" sz="2000" b="1" dirty="0">
              <a:solidFill>
                <a:srgbClr val="004990"/>
              </a:solidFill>
              <a:latin typeface="+mn-lt"/>
            </a:endParaRPr>
          </a:p>
          <a:p>
            <a:pPr marL="914400" lvl="1" indent="-457200">
              <a:buClr>
                <a:srgbClr val="F58466"/>
              </a:buClr>
              <a:buAutoNum type="arabicParenR"/>
            </a:pP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OUD </a:t>
            </a:r>
            <a:r>
              <a:rPr lang="en-US" sz="2000" b="1" dirty="0">
                <a:solidFill>
                  <a:srgbClr val="004990"/>
                </a:solidFill>
                <a:latin typeface="+mn-lt"/>
              </a:rPr>
              <a:t>Order </a:t>
            </a:r>
            <a:r>
              <a:rPr lang="en-US" sz="2000" b="1" dirty="0" smtClean="0">
                <a:solidFill>
                  <a:srgbClr val="004990"/>
                </a:solidFill>
                <a:latin typeface="+mn-lt"/>
              </a:rPr>
              <a:t>set</a:t>
            </a:r>
            <a:endParaRPr lang="en-US" sz="2000" b="1" dirty="0">
              <a:solidFill>
                <a:srgbClr val="004990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549396"/>
            <a:ext cx="7467600" cy="457200"/>
          </a:xfrm>
          <a:prstGeom prst="roundRect">
            <a:avLst/>
          </a:prstGeom>
          <a:solidFill>
            <a:srgbClr val="FF5D9F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Please share your thoughts on the following support strategies…</a:t>
            </a:r>
          </a:p>
        </p:txBody>
      </p:sp>
    </p:spTree>
    <p:extLst>
      <p:ext uri="{BB962C8B-B14F-4D97-AF65-F5344CB8AC3E}">
        <p14:creationId xmlns:p14="http://schemas.microsoft.com/office/powerpoint/2010/main" val="191819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New ILPQC MNO-OB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err="1" smtClean="0">
                <a:solidFill>
                  <a:srgbClr val="F58466"/>
                </a:solidFill>
                <a:latin typeface="Goudy Old Style" pitchFamily="18" charset="0"/>
              </a:rPr>
              <a:t>eModules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!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488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ILPQC has created MNO-OB Provider and Nursing </a:t>
            </a:r>
            <a:r>
              <a:rPr lang="en-US" sz="2800" dirty="0" err="1" smtClean="0"/>
              <a:t>eModules</a:t>
            </a:r>
            <a:r>
              <a:rPr lang="en-US" sz="2800" dirty="0" smtClean="0"/>
              <a:t> that can be used at your hospitals for new hire and continuing education!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These </a:t>
            </a:r>
            <a:r>
              <a:rPr lang="en-US" sz="2800" dirty="0" err="1" smtClean="0"/>
              <a:t>eModules</a:t>
            </a:r>
            <a:r>
              <a:rPr lang="en-US" sz="2800" dirty="0" smtClean="0"/>
              <a:t> have an OB Provider and Nurse perspective that focus on the key strategies for caring for pregnant and postpartum women with OUD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The MNO-OB Provider </a:t>
            </a:r>
            <a:r>
              <a:rPr lang="en-US" sz="2800" dirty="0" err="1" smtClean="0"/>
              <a:t>eModule</a:t>
            </a:r>
            <a:r>
              <a:rPr lang="en-US" sz="2800" dirty="0" smtClean="0"/>
              <a:t> is available </a:t>
            </a:r>
            <a:r>
              <a:rPr lang="en-US" sz="2800" dirty="0"/>
              <a:t>here: </a:t>
            </a:r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www.youtube.com/watch?v=o96ujHGA2NQ</a:t>
            </a:r>
            <a:r>
              <a:rPr lang="en-US" sz="2800" dirty="0" smtClean="0"/>
              <a:t> 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The MNO-OB Nursing </a:t>
            </a:r>
            <a:r>
              <a:rPr lang="en-US" sz="2800" dirty="0" err="1" smtClean="0"/>
              <a:t>eModule</a:t>
            </a:r>
            <a:r>
              <a:rPr lang="en-US" sz="2800" dirty="0" smtClean="0"/>
              <a:t> will be available by the end of the week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59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466"/>
                </a:solidFill>
                <a:latin typeface="Goudy Old Style" pitchFamily="18" charset="0"/>
              </a:rPr>
              <a:t>MNO-OB: Teams Sharing Progress on Crossing the MNO-OB Finish Line</a:t>
            </a:r>
            <a:br>
              <a:rPr lang="en-US" dirty="0">
                <a:solidFill>
                  <a:srgbClr val="F58466"/>
                </a:solidFill>
                <a:latin typeface="Goudy Old Style" pitchFamily="18" charset="0"/>
              </a:rPr>
            </a:br>
            <a:endParaRPr lang="en-US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1285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907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MNO-OB Round Robin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9666" y="1601304"/>
            <a:ext cx="5715000" cy="4525963"/>
          </a:xfrm>
        </p:spPr>
        <p:txBody>
          <a:bodyPr/>
          <a:lstStyle/>
          <a:p>
            <a:pPr lvl="0"/>
            <a:r>
              <a:rPr lang="en-US" dirty="0"/>
              <a:t>Please share your implementation experience on the following Optimal OUD Strategies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b="1" dirty="0"/>
              <a:t>Prenatal Screening</a:t>
            </a:r>
            <a:endParaRPr lang="en-US" dirty="0"/>
          </a:p>
          <a:p>
            <a:pPr lvl="1"/>
            <a:r>
              <a:rPr lang="en-US" b="1" dirty="0" smtClean="0"/>
              <a:t>MNO Folders</a:t>
            </a:r>
          </a:p>
          <a:p>
            <a:pPr lvl="1"/>
            <a:r>
              <a:rPr lang="en-US" b="1" dirty="0" smtClean="0"/>
              <a:t>L&amp;D </a:t>
            </a:r>
            <a:r>
              <a:rPr lang="en-US" b="1" dirty="0"/>
              <a:t>Care Team Huddles</a:t>
            </a:r>
            <a:endParaRPr lang="en-US" dirty="0"/>
          </a:p>
          <a:p>
            <a:pPr lvl="1"/>
            <a:r>
              <a:rPr lang="en-US" b="1" dirty="0"/>
              <a:t>Prenatal Care Team Conference for OUD pregnant patients</a:t>
            </a:r>
            <a:endParaRPr lang="en-US" dirty="0"/>
          </a:p>
          <a:p>
            <a:pPr lvl="1"/>
            <a:r>
              <a:rPr lang="en-US" b="1" dirty="0"/>
              <a:t>OUD Order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z="1100" smtClean="0"/>
              <a:pPr>
                <a:defRPr/>
              </a:pPr>
              <a:t>33</a:t>
            </a:fld>
            <a:endParaRPr lang="en-US" altLang="en-US" sz="11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848947"/>
            <a:ext cx="3107266" cy="3446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8484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54"/>
            <a:ext cx="8229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Together we can achieve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MNO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8" y="1211254"/>
            <a:ext cx="8229600" cy="4525963"/>
          </a:xfrm>
        </p:spPr>
        <p:txBody>
          <a:bodyPr/>
          <a:lstStyle/>
          <a:p>
            <a:pPr>
              <a:buClr>
                <a:srgbClr val="F7994B"/>
              </a:buClr>
            </a:pPr>
            <a:r>
              <a:rPr lang="en-US" b="1" u="sng" dirty="0" smtClean="0">
                <a:solidFill>
                  <a:srgbClr val="004990"/>
                </a:solidFill>
              </a:rPr>
              <a:t>Review</a:t>
            </a:r>
            <a:r>
              <a:rPr lang="en-US" dirty="0" smtClean="0"/>
              <a:t> your MNO-OB </a:t>
            </a:r>
            <a:r>
              <a:rPr lang="en-US" b="1" u="sng" dirty="0">
                <a:solidFill>
                  <a:srgbClr val="004990"/>
                </a:solidFill>
              </a:rPr>
              <a:t>data</a:t>
            </a:r>
          </a:p>
          <a:p>
            <a:pPr>
              <a:buClr>
                <a:srgbClr val="F7994B"/>
              </a:buClr>
            </a:pPr>
            <a:r>
              <a:rPr lang="en-US" b="1" u="sng" dirty="0">
                <a:solidFill>
                  <a:srgbClr val="004990"/>
                </a:solidFill>
              </a:rPr>
              <a:t>Take action </a:t>
            </a:r>
            <a:r>
              <a:rPr lang="en-US" dirty="0" smtClean="0"/>
              <a:t>to improve prenatal validated OUD screening, and use systems to ensure optimal care for EVERY OUD patient prenatal / before delivery discharge every time</a:t>
            </a:r>
          </a:p>
          <a:p>
            <a:pPr>
              <a:buClr>
                <a:srgbClr val="F7994B"/>
              </a:buClr>
            </a:pPr>
            <a:r>
              <a:rPr lang="en-US" dirty="0" smtClean="0"/>
              <a:t>Determine </a:t>
            </a:r>
            <a:r>
              <a:rPr lang="en-US" b="1" u="sng" dirty="0">
                <a:solidFill>
                  <a:srgbClr val="004990"/>
                </a:solidFill>
              </a:rPr>
              <a:t>what strategies your team needs </a:t>
            </a:r>
            <a:r>
              <a:rPr lang="en-US" dirty="0"/>
              <a:t>to ensure your team can cross the MNO-OB finish line and achieve MNO </a:t>
            </a:r>
            <a:r>
              <a:rPr lang="en-US" dirty="0" smtClean="0"/>
              <a:t>aims by October.</a:t>
            </a:r>
          </a:p>
          <a:p>
            <a:pPr>
              <a:buClr>
                <a:srgbClr val="F7994B"/>
              </a:buClr>
            </a:pPr>
            <a:r>
              <a:rPr lang="en-US" b="1" u="sng" dirty="0">
                <a:solidFill>
                  <a:srgbClr val="004990"/>
                </a:solidFill>
              </a:rPr>
              <a:t>Reach out to ILPQC </a:t>
            </a:r>
            <a:r>
              <a:rPr lang="en-US" dirty="0" smtClean="0"/>
              <a:t>for assistance to help you get there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074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693"/>
            <a:ext cx="6400798" cy="116205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U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pcoming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B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uprenorphine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W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aiver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T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raining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O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pportunity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41743"/>
            <a:ext cx="7467600" cy="6149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E2229A-B942-495A-807D-33D3531045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" y="1856690"/>
            <a:ext cx="54711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ASAM Treatment of Opioid Use Disorder Course covers all evidence-based practices and medications for treating patients with opioid use disorder. This course is designed for women’s healthcare providers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ASAM Treatment of Opioid Use Disorder Course is designed for: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Physicians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, nurse practitioners, physician assistants, and healthcare team members working with patients with opioid use disorder.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Physicians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, nurse practitioners, and physician assistants who wish to obtain a waiver to prescribe buprenorphine in oﬃce-based treatment or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Course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Format: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Blended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– four hours online, four hours live webinar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Four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hours of self-paced online learning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Four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hours of live learning on September 25,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2020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Are you an NP or PA? ASAM also provides the additional 16 hours required for NPs and PAs to qualify for a waiver free of charge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sz="half" idx="2"/>
          </p:nvPr>
        </p:nvSpPr>
        <p:spPr>
          <a:xfrm>
            <a:off x="5501640" y="2057400"/>
            <a:ext cx="3731262" cy="3884733"/>
          </a:xfrm>
        </p:spPr>
        <p:txBody>
          <a:bodyPr/>
          <a:lstStyle/>
          <a:p>
            <a:r>
              <a:rPr lang="en-US" sz="1600" b="1" u="sng" dirty="0" smtClean="0"/>
              <a:t>When: </a:t>
            </a:r>
            <a:r>
              <a:rPr lang="en-US" sz="1600" b="1" dirty="0" smtClean="0">
                <a:solidFill>
                  <a:srgbClr val="FF0000"/>
                </a:solidFill>
              </a:rPr>
              <a:t>September </a:t>
            </a:r>
            <a:r>
              <a:rPr lang="en-US" sz="1600" b="1" dirty="0">
                <a:solidFill>
                  <a:srgbClr val="FF0000"/>
                </a:solidFill>
              </a:rPr>
              <a:t>25, 2020 | 8:00 am – 12:30 pm 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1600" b="1" u="sng" dirty="0" smtClean="0"/>
          </a:p>
          <a:p>
            <a:pPr>
              <a:spcBef>
                <a:spcPts val="0"/>
              </a:spcBef>
            </a:pPr>
            <a:r>
              <a:rPr lang="en-US" sz="1600" b="1" u="sng" dirty="0" smtClean="0"/>
              <a:t>LOCATION: </a:t>
            </a:r>
            <a:r>
              <a:rPr lang="en-US" sz="1600" dirty="0" smtClean="0"/>
              <a:t>Live Webinar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b="1" u="sng" dirty="0" smtClean="0"/>
              <a:t>COST</a:t>
            </a:r>
            <a:r>
              <a:rPr lang="en-US" sz="1600" b="1" dirty="0" smtClean="0"/>
              <a:t>: </a:t>
            </a:r>
            <a:r>
              <a:rPr lang="en-US" sz="1600" b="1" dirty="0" smtClean="0">
                <a:solidFill>
                  <a:srgbClr val="FF0000"/>
                </a:solidFill>
              </a:rPr>
              <a:t>$25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600" b="1" u="sng" dirty="0" smtClean="0"/>
          </a:p>
          <a:p>
            <a:pPr>
              <a:spcBef>
                <a:spcPts val="0"/>
              </a:spcBef>
            </a:pPr>
            <a:r>
              <a:rPr lang="en-US" sz="1600" b="1" u="sng" dirty="0" smtClean="0"/>
              <a:t>REGISTRATION:</a:t>
            </a:r>
            <a:endParaRPr lang="en-US" sz="1600" b="1" u="sng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elearning.asam.org/p/SLUSSM925</a:t>
            </a:r>
            <a:r>
              <a:rPr lang="en-US" sz="1600" dirty="0" smtClean="0"/>
              <a:t> </a:t>
            </a:r>
            <a:endParaRPr lang="en-US" sz="1600" dirty="0"/>
          </a:p>
          <a:p>
            <a:pPr>
              <a:spcBef>
                <a:spcPts val="0"/>
              </a:spcBef>
            </a:pPr>
            <a:endParaRPr lang="en-US" sz="1600" u="sng" dirty="0" smtClean="0"/>
          </a:p>
          <a:p>
            <a:pPr>
              <a:spcBef>
                <a:spcPts val="0"/>
              </a:spcBef>
            </a:pPr>
            <a:r>
              <a:rPr lang="en-US" sz="1600" b="1" u="sng" dirty="0" smtClean="0"/>
              <a:t>CONTACT:</a:t>
            </a:r>
            <a:endParaRPr lang="en-US" sz="1600" b="1" u="sng" dirty="0"/>
          </a:p>
          <a:p>
            <a:r>
              <a:rPr lang="en-US" sz="1600" dirty="0"/>
              <a:t>Email: education@ASAM.org</a:t>
            </a:r>
          </a:p>
          <a:p>
            <a:r>
              <a:rPr lang="en-US" sz="1600" dirty="0"/>
              <a:t>Call: (301) </a:t>
            </a:r>
            <a:r>
              <a:rPr lang="en-US" sz="1600" dirty="0" smtClean="0"/>
              <a:t>656-3920</a:t>
            </a:r>
          </a:p>
          <a:p>
            <a:endParaRPr lang="en-US" sz="16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86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8348"/>
            <a:ext cx="632460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 MNO-OB Regional </a:t>
            </a:r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Strategies for Success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Meetings </a:t>
            </a:r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by </a:t>
            </a: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Network</a:t>
            </a:r>
            <a:endParaRPr lang="en-US" sz="36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97189"/>
              </p:ext>
            </p:extLst>
          </p:nvPr>
        </p:nvGraphicFramePr>
        <p:xfrm>
          <a:off x="140960" y="1783582"/>
          <a:ext cx="8878824" cy="488629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52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9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59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Team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</a:t>
                      </a:r>
                      <a:endParaRPr lang="en-US" sz="24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Team 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Date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0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Northwestern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Network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Complete</a:t>
                      </a:r>
                      <a:r>
                        <a:rPr lang="en-US" sz="2000" baseline="0" dirty="0" smtClean="0">
                          <a:latin typeface="+mj-lt"/>
                        </a:rPr>
                        <a:t>d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+mj-lt"/>
                        </a:rPr>
                        <a:t>(July 17, 2020)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St. Francis Network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September 2, 2020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90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UIC Network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September 18, 2020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St.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John’s Network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October 24, 2020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069823"/>
                  </a:ext>
                </a:extLst>
              </a:tr>
              <a:tr h="946628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Loyola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Network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September 8, 2020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Stroger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Network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Completed (August 19, 2020)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4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UChicago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Network </a:t>
                      </a:r>
                      <a:endParaRPr lang="en-US" sz="2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Completed (August 18, 2020)</a:t>
                      </a:r>
                      <a:endParaRPr lang="en-US" sz="2000" dirty="0"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Rush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Network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Being Scheduled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419541"/>
                  </a:ext>
                </a:extLst>
              </a:tr>
              <a:tr h="946628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+mj-lt"/>
                        </a:rPr>
                        <a:t>Cardinal</a:t>
                      </a:r>
                      <a:r>
                        <a:rPr lang="en-US" sz="2000" baseline="0" dirty="0" smtClean="0">
                          <a:latin typeface="+mj-lt"/>
                        </a:rPr>
                        <a:t> </a:t>
                      </a:r>
                      <a:r>
                        <a:rPr lang="en-US" sz="2000" baseline="0" dirty="0" err="1" smtClean="0">
                          <a:latin typeface="+mj-lt"/>
                        </a:rPr>
                        <a:t>Glennon</a:t>
                      </a:r>
                      <a:r>
                        <a:rPr lang="en-US" sz="2000" baseline="0" dirty="0" smtClean="0">
                          <a:latin typeface="+mj-lt"/>
                        </a:rPr>
                        <a:t> Network 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August 26, 2020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Rockford Network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Being Scheduled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29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354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08"/>
            <a:ext cx="7239000" cy="114300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Upcoming </a:t>
            </a: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MNO-OB Teams Calls</a:t>
            </a:r>
            <a:endParaRPr lang="en-US" sz="32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0" y="1726238"/>
          <a:ext cx="9144000" cy="4132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38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Topic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5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September</a:t>
                      </a:r>
                      <a:r>
                        <a:rPr lang="en-US" sz="2000" baseline="0" dirty="0" smtClean="0"/>
                        <a:t> 28, 2020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Sharing progress towards implementation of strategies to cross the finish 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25752"/>
                  </a:ext>
                </a:extLst>
              </a:tr>
              <a:tr h="1155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October 2020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No Teams Call… 2020 Annual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603524"/>
                  </a:ext>
                </a:extLst>
              </a:tr>
              <a:tr h="115598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Nov/Dec</a:t>
                      </a:r>
                      <a:r>
                        <a:rPr lang="en-US" sz="2000" baseline="0" dirty="0" smtClean="0"/>
                        <a:t> 2020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Sustaining the Gains</a:t>
                      </a:r>
                      <a:r>
                        <a:rPr lang="en-US" sz="2000" baseline="0" dirty="0" smtClean="0">
                          <a:sym typeface="Wingdings" panose="05000000000000000000" pitchFamily="2" charset="2"/>
                        </a:rPr>
                        <a:t> Preparing for Sustainability</a:t>
                      </a:r>
                      <a:endParaRPr lang="en-US" sz="2000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7091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MNO-OB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2020 Timeline</a:t>
            </a:r>
            <a:endParaRPr lang="en-US" sz="4000" dirty="0">
              <a:solidFill>
                <a:srgbClr val="FF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47720840"/>
              </p:ext>
            </p:extLst>
          </p:nvPr>
        </p:nvGraphicFramePr>
        <p:xfrm>
          <a:off x="152400" y="1417638"/>
          <a:ext cx="8839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219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Promoting vaginal birth</a:t>
            </a:r>
            <a:b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(PVB)</a:t>
            </a:r>
            <a:endParaRPr lang="en-US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3503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Annual Poster Session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Call for Abstracts &amp; Posters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599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Due </a:t>
            </a:r>
            <a:r>
              <a:rPr lang="en-US" sz="2800" b="1" u="sng" dirty="0" smtClean="0">
                <a:solidFill>
                  <a:srgbClr val="FF0066"/>
                </a:solidFill>
              </a:rPr>
              <a:t>October 9</a:t>
            </a:r>
            <a:r>
              <a:rPr lang="en-US" sz="2800" b="1" u="sng" baseline="30000" dirty="0" smtClean="0">
                <a:solidFill>
                  <a:srgbClr val="FF0066"/>
                </a:solidFill>
              </a:rPr>
              <a:t>th</a:t>
            </a:r>
            <a:r>
              <a:rPr lang="en-US" sz="2800" b="1" u="sng" dirty="0" smtClean="0">
                <a:solidFill>
                  <a:srgbClr val="FF0066"/>
                </a:solidFill>
              </a:rPr>
              <a:t> for consideration for awards </a:t>
            </a:r>
            <a:r>
              <a:rPr lang="en-US" sz="2800" dirty="0" smtClean="0"/>
              <a:t>of excellence; </a:t>
            </a:r>
            <a:r>
              <a:rPr lang="en-US" sz="2800" b="1" u="sng" dirty="0" smtClean="0">
                <a:solidFill>
                  <a:srgbClr val="004990"/>
                </a:solidFill>
              </a:rPr>
              <a:t>October 23</a:t>
            </a:r>
            <a:r>
              <a:rPr lang="en-US" sz="2800" b="1" u="sng" baseline="30000" dirty="0" smtClean="0">
                <a:solidFill>
                  <a:srgbClr val="004990"/>
                </a:solidFill>
              </a:rPr>
              <a:t>rd</a:t>
            </a:r>
            <a:r>
              <a:rPr lang="en-US" sz="2800" b="1" u="sng" dirty="0" smtClean="0">
                <a:solidFill>
                  <a:srgbClr val="004990"/>
                </a:solidFill>
              </a:rPr>
              <a:t>for late breaking </a:t>
            </a:r>
          </a:p>
          <a:p>
            <a:pPr>
              <a:buClr>
                <a:srgbClr val="F58466"/>
              </a:buClr>
            </a:pPr>
            <a:r>
              <a:rPr lang="en-US" sz="2800" b="1" u="sng" dirty="0">
                <a:solidFill>
                  <a:srgbClr val="004990"/>
                </a:solidFill>
              </a:rPr>
              <a:t>Posters must be submitted by October 23rd </a:t>
            </a:r>
            <a:r>
              <a:rPr lang="en-US" sz="2800" dirty="0" smtClean="0"/>
              <a:t>to be displayed during Annual Conference 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All </a:t>
            </a:r>
            <a:r>
              <a:rPr lang="en-US" sz="2800" dirty="0"/>
              <a:t>hospital teams </a:t>
            </a:r>
            <a:r>
              <a:rPr lang="en-US" sz="2800" dirty="0" smtClean="0"/>
              <a:t>encouraged </a:t>
            </a:r>
            <a:r>
              <a:rPr lang="en-US" sz="2800" dirty="0"/>
              <a:t>to submit </a:t>
            </a:r>
            <a:r>
              <a:rPr lang="en-US" sz="2800" dirty="0" smtClean="0"/>
              <a:t>on complete or in-progress QI work 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Especially </a:t>
            </a:r>
            <a:r>
              <a:rPr lang="en-US" sz="2400" dirty="0"/>
              <a:t>encourage hospitals that have not previously </a:t>
            </a:r>
            <a:r>
              <a:rPr lang="en-US" sz="2400" dirty="0" smtClean="0"/>
              <a:t>submitted, </a:t>
            </a:r>
            <a:r>
              <a:rPr lang="en-US" sz="2400" dirty="0"/>
              <a:t>including Level </a:t>
            </a:r>
            <a:r>
              <a:rPr lang="en-US" sz="2400" dirty="0" smtClean="0"/>
              <a:t>I/II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Poster </a:t>
            </a:r>
            <a:r>
              <a:rPr lang="en-US" sz="2400" dirty="0"/>
              <a:t>template </a:t>
            </a:r>
            <a:r>
              <a:rPr lang="en-US" sz="2400" dirty="0" smtClean="0"/>
              <a:t>and support available from ILPQC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Special award category 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Submit via survey form – Link will be distributed during next week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F23B2-1968-4158-BBF8-33ADF3172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892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E5A5ED-4066-E144-89F8-5C4DADD4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Next Steps for Hospitals</a:t>
            </a:r>
            <a:b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b="1" dirty="0" smtClean="0">
                <a:solidFill>
                  <a:srgbClr val="F58466"/>
                </a:solidFill>
                <a:latin typeface="Goudy Old Style" pitchFamily="18" charset="0"/>
              </a:rPr>
              <a:t>in PVB</a:t>
            </a:r>
            <a:endParaRPr lang="en-US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121084-7266-034E-8D2B-4415B9D1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C2F5F-8633-4B5B-A080-9CC210AD30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265C79B-1F0D-7542-9FF5-AA3A4DBC18E5}"/>
              </a:ext>
            </a:extLst>
          </p:cNvPr>
          <p:cNvSpPr txBox="1">
            <a:spLocks/>
          </p:cNvSpPr>
          <p:nvPr/>
        </p:nvSpPr>
        <p:spPr bwMode="auto">
          <a:xfrm>
            <a:off x="457200" y="1670304"/>
            <a:ext cx="845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58466"/>
              </a:buClr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Thank you to teams who have already submitted a roster for PVB! </a:t>
            </a:r>
          </a:p>
          <a:p>
            <a:pPr lvl="0">
              <a:buClr>
                <a:srgbClr val="F58466"/>
              </a:buClr>
              <a:buFont typeface="Wingdings" panose="05000000000000000000" pitchFamily="2" charset="2"/>
              <a:buChar char="q"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We encourage teams who haven’t 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submitted a QI team roster yet to please do so as this is how we’ll be able to make sure you receive all communications and receive a toolkit.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Note: a </a:t>
            </a:r>
            <a:r>
              <a:rPr lang="en-US" sz="2400" i="1" dirty="0" smtClean="0">
                <a:solidFill>
                  <a:prstClr val="black"/>
                </a:solidFill>
                <a:latin typeface="Calibri"/>
              </a:rPr>
              <a:t>component 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active participation in an ILPQC QI initiative means that a team has submitted a roster.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44958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3399"/>
                </a:solidFill>
                <a:latin typeface="+mn-lt"/>
              </a:rPr>
              <a:t>Please submit a roster by 9/15 to guarantee shipment for your PVB Toolkit by Annual Conference </a:t>
            </a:r>
            <a:endParaRPr lang="en-US" sz="3200" b="1" dirty="0">
              <a:solidFill>
                <a:srgbClr val="FF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1507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rmAutofit/>
          </a:bodyPr>
          <a:lstStyle/>
          <a:p>
            <a:pPr algn="l"/>
            <a:r>
              <a:rPr kumimoji="1" lang="en-US" altLang="ja-JP" sz="4000" b="1" dirty="0">
                <a:solidFill>
                  <a:srgbClr val="F58466"/>
                </a:solidFill>
                <a:latin typeface="Goudy Old Style"/>
                <a:cs typeface="Goudy Old Style"/>
              </a:rPr>
              <a:t>PVB Timeline</a:t>
            </a:r>
            <a:endParaRPr kumimoji="1" lang="ja-JP" altLang="en-US" sz="40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801" y="1242849"/>
          <a:ext cx="8381999" cy="4167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720">
                  <a:extLst>
                    <a:ext uri="{9D8B030D-6E8A-4147-A177-3AD203B41FA5}">
                      <a16:colId xmlns:a16="http://schemas.microsoft.com/office/drawing/2014/main" val="946659564"/>
                    </a:ext>
                  </a:extLst>
                </a:gridCol>
                <a:gridCol w="1482780">
                  <a:extLst>
                    <a:ext uri="{9D8B030D-6E8A-4147-A177-3AD203B41FA5}">
                      <a16:colId xmlns:a16="http://schemas.microsoft.com/office/drawing/2014/main" val="2697100560"/>
                    </a:ext>
                  </a:extLst>
                </a:gridCol>
                <a:gridCol w="1859982">
                  <a:extLst>
                    <a:ext uri="{9D8B030D-6E8A-4147-A177-3AD203B41FA5}">
                      <a16:colId xmlns:a16="http://schemas.microsoft.com/office/drawing/2014/main" val="497207654"/>
                    </a:ext>
                  </a:extLst>
                </a:gridCol>
                <a:gridCol w="1853626">
                  <a:extLst>
                    <a:ext uri="{9D8B030D-6E8A-4147-A177-3AD203B41FA5}">
                      <a16:colId xmlns:a16="http://schemas.microsoft.com/office/drawing/2014/main" val="2888106442"/>
                    </a:ext>
                  </a:extLst>
                </a:gridCol>
                <a:gridCol w="2196891">
                  <a:extLst>
                    <a:ext uri="{9D8B030D-6E8A-4147-A177-3AD203B41FA5}">
                      <a16:colId xmlns:a16="http://schemas.microsoft.com/office/drawing/2014/main" val="847862394"/>
                    </a:ext>
                  </a:extLst>
                </a:gridCol>
              </a:tblGrid>
              <a:tr h="986378">
                <a:tc>
                  <a:txBody>
                    <a:bodyPr/>
                    <a:lstStyle/>
                    <a:p>
                      <a:r>
                        <a:rPr lang="en-US" sz="2400" dirty="0"/>
                        <a:t>June-Sept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901977"/>
                  </a:ext>
                </a:extLst>
              </a:tr>
              <a:tr h="31809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/>
                        <a:t>MNO-OB</a:t>
                      </a:r>
                      <a:endParaRPr lang="en-US" sz="2000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Annual Conference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ILPQC PVB Data Form Webinars </a:t>
                      </a:r>
                    </a:p>
                    <a:p>
                      <a:pPr algn="ctr"/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PVB team webinars start monthly and baseline data reporting (Oct-Dec 2019) begins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Monthly data reporting begins</a:t>
                      </a:r>
                    </a:p>
                    <a:p>
                      <a:pPr algn="ctr"/>
                      <a:r>
                        <a:rPr lang="en-US" sz="2000" baseline="0" dirty="0"/>
                        <a:t>Baseline data reporting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6303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14400" y="4774325"/>
            <a:ext cx="749808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This means: </a:t>
            </a:r>
            <a:r>
              <a:rPr lang="en-US" dirty="0" smtClean="0"/>
              <a:t>October Annual Conference transition from MNO Active Phase to Sustainability and start of PVB data collection and monthly calls after Annual Conference in November 2020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85900" y="5902560"/>
            <a:ext cx="61722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Follow this link to submit your hospital’s </a:t>
            </a:r>
            <a:r>
              <a:rPr lang="en-US" dirty="0" smtClean="0"/>
              <a:t>PVB roster</a:t>
            </a:r>
            <a:endParaRPr lang="en-US" dirty="0"/>
          </a:p>
          <a:p>
            <a:pPr algn="ctr"/>
            <a:r>
              <a:rPr lang="en-US" u="sng" dirty="0" smtClean="0">
                <a:cs typeface="MS PGothic" charset="0"/>
                <a:hlinkClick r:id="rId3"/>
              </a:rPr>
              <a:t>https</a:t>
            </a:r>
            <a:r>
              <a:rPr lang="en-US" u="sng" dirty="0">
                <a:cs typeface="MS PGothic" charset="0"/>
                <a:hlinkClick r:id="rId3"/>
              </a:rPr>
              <a:t>://redcap.healthlnk.org/surveys/?</a:t>
            </a:r>
            <a:r>
              <a:rPr lang="en-US" u="sng" dirty="0" smtClean="0">
                <a:cs typeface="MS PGothic" charset="0"/>
                <a:hlinkClick r:id="rId3"/>
              </a:rPr>
              <a:t>s=NF8MPDY9LF</a:t>
            </a:r>
            <a:endParaRPr lang="en-US" u="sng" dirty="0" smtClean="0"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Birth Equity</a:t>
            </a:r>
            <a:endParaRPr lang="en-US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33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FB53-311B-43CA-B7CE-1F80A678A2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6096000" cy="1143000"/>
          </a:xfrm>
          <a:prstGeom prst="rect">
            <a:avLst/>
          </a:prstGeom>
          <a:noFill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l">
              <a:defRPr/>
            </a:pPr>
            <a:r>
              <a:rPr lang="en-US" sz="3600" b="1" noProof="0" dirty="0">
                <a:solidFill>
                  <a:srgbClr val="F58466"/>
                </a:solidFill>
                <a:latin typeface="Goudy Old Style" pitchFamily="18" charset="0"/>
              </a:rPr>
              <a:t>Birth Equity Initiative Update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58466"/>
              </a:solidFill>
              <a:effectLst/>
              <a:uLnTx/>
              <a:uFillTx/>
              <a:latin typeface="Goudy Old Style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5678B2-7C99-6F47-87AD-A66262DD68FA}"/>
              </a:ext>
            </a:extLst>
          </p:cNvPr>
          <p:cNvSpPr txBox="1">
            <a:spLocks/>
          </p:cNvSpPr>
          <p:nvPr/>
        </p:nvSpPr>
        <p:spPr>
          <a:xfrm>
            <a:off x="304800" y="1196985"/>
            <a:ext cx="8229600" cy="2743200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58466"/>
              </a:buClr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16458"/>
            <a:ext cx="762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Plan to convene </a:t>
            </a:r>
            <a:r>
              <a:rPr lang="en-US" sz="2000" dirty="0"/>
              <a:t>clinical leads to discuss preliminary aims, drivers, and measures for Birth Equity Initiative in September</a:t>
            </a:r>
          </a:p>
          <a:p>
            <a:pPr marL="285750" indent="-28575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Initial ideas in development for discussion include:</a:t>
            </a:r>
          </a:p>
          <a:p>
            <a:pPr marL="742950" lvl="1" indent="-285750">
              <a:buClr>
                <a:srgbClr val="F58466"/>
              </a:buClr>
              <a:buFont typeface="Courier New" panose="02070309020205020404" pitchFamily="49" charset="0"/>
              <a:buChar char="o"/>
            </a:pPr>
            <a:r>
              <a:rPr lang="en-US" dirty="0"/>
              <a:t>Addressing </a:t>
            </a:r>
            <a:r>
              <a:rPr lang="en-US" b="1" dirty="0"/>
              <a:t>social determinants </a:t>
            </a:r>
            <a:r>
              <a:rPr lang="en-US" dirty="0"/>
              <a:t>of health during prenatal, delivery, and postpartum care to improve birth equity (e.g. Mapping resources, screening/referral tool)</a:t>
            </a:r>
          </a:p>
          <a:p>
            <a:pPr marL="742950" lvl="1" indent="-285750">
              <a:buClr>
                <a:srgbClr val="F58466"/>
              </a:buClr>
              <a:buFont typeface="Courier New" panose="02070309020205020404" pitchFamily="49" charset="0"/>
              <a:buChar char="o"/>
            </a:pPr>
            <a:r>
              <a:rPr lang="en-US" dirty="0"/>
              <a:t>Utilize </a:t>
            </a:r>
            <a:r>
              <a:rPr lang="en-US" b="1" dirty="0"/>
              <a:t>race/ethnicity medical record and quality data</a:t>
            </a:r>
            <a:r>
              <a:rPr lang="en-US" dirty="0"/>
              <a:t> to improve birth equity (e.g. accurate race/ethnicity data collection, health measure dashboards, review of patient satisfaction data)</a:t>
            </a:r>
          </a:p>
          <a:p>
            <a:pPr marL="742950" lvl="1" indent="-285750">
              <a:buClr>
                <a:srgbClr val="F58466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Engage patients, birth partners, and communities </a:t>
            </a:r>
            <a:r>
              <a:rPr lang="en-US" dirty="0"/>
              <a:t>to improve birth equity (e.g. patient advisor on QI team, engage doulas in care team, patient reported experience)</a:t>
            </a:r>
          </a:p>
          <a:p>
            <a:pPr marL="742950" lvl="1" indent="-285750">
              <a:buClr>
                <a:srgbClr val="F58466"/>
              </a:buClr>
              <a:buFont typeface="Courier New" panose="02070309020205020404" pitchFamily="49" charset="0"/>
              <a:buChar char="o"/>
            </a:pPr>
            <a:r>
              <a:rPr lang="en-US" b="1" dirty="0"/>
              <a:t>Engage and educate providers and nurses </a:t>
            </a:r>
            <a:r>
              <a:rPr lang="en-US" dirty="0"/>
              <a:t>to improve birth equity (implicit bias training, education on listening to patients, hiring strategies)</a:t>
            </a:r>
          </a:p>
          <a:p>
            <a:pPr marL="285750" indent="-285750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Wave 1 testing of data form in early 2021, launch in May 2021</a:t>
            </a:r>
          </a:p>
        </p:txBody>
      </p:sp>
    </p:spTree>
    <p:extLst>
      <p:ext uri="{BB962C8B-B14F-4D97-AF65-F5344CB8AC3E}">
        <p14:creationId xmlns:p14="http://schemas.microsoft.com/office/powerpoint/2010/main" val="203934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4942644"/>
            <a:ext cx="9144000" cy="1915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rved Up Ribbon 1"/>
          <p:cNvSpPr/>
          <p:nvPr/>
        </p:nvSpPr>
        <p:spPr>
          <a:xfrm>
            <a:off x="76200" y="3261695"/>
            <a:ext cx="9067800" cy="1295400"/>
          </a:xfrm>
          <a:prstGeom prst="ellipseRibbon2">
            <a:avLst>
              <a:gd name="adj1" fmla="val 50077"/>
              <a:gd name="adj2" fmla="val 55689"/>
              <a:gd name="adj3" fmla="val 30688"/>
            </a:avLst>
          </a:prstGeom>
          <a:solidFill>
            <a:srgbClr val="F584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332462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THANKS TO OUR</a:t>
            </a:r>
            <a:endParaRPr lang="en-US" sz="32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8451" y="4353580"/>
            <a:ext cx="1846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4990"/>
                </a:solidFill>
                <a:latin typeface="Goudy Old Style" panose="02020502050305020303" pitchFamily="18" charset="0"/>
              </a:rPr>
              <a:t>FUNDERS</a:t>
            </a:r>
            <a:endParaRPr lang="en-US" sz="28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3" y="5192824"/>
            <a:ext cx="2438399" cy="700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83" y="5101399"/>
            <a:ext cx="1852841" cy="860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40" y="4926793"/>
            <a:ext cx="2391559" cy="1169207"/>
          </a:xfrm>
          <a:prstGeom prst="rect">
            <a:avLst/>
          </a:prstGeom>
        </p:spPr>
      </p:pic>
      <p:pic>
        <p:nvPicPr>
          <p:cNvPr id="1026" name="Picture 2" descr="Image result for cdc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0277" y="4926793"/>
            <a:ext cx="1469069" cy="111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" y="6043286"/>
            <a:ext cx="864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58466"/>
              </a:buClr>
              <a:defRPr/>
            </a:pPr>
            <a:r>
              <a:rPr lang="en-US" dirty="0"/>
              <a:t>Email  </a:t>
            </a:r>
            <a:r>
              <a:rPr lang="en-US" dirty="0">
                <a:hlinkClick r:id="rId8"/>
              </a:rPr>
              <a:t>info@ilpqc.org</a:t>
            </a:r>
            <a:r>
              <a:rPr lang="en-US" dirty="0"/>
              <a:t> or visit us at </a:t>
            </a:r>
            <a:r>
              <a:rPr lang="en-US" dirty="0">
                <a:hlinkClick r:id="rId9"/>
              </a:rPr>
              <a:t>www.ilpqc.org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92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48200"/>
            <a:ext cx="7772400" cy="1362075"/>
          </a:xfrm>
        </p:spPr>
        <p:txBody>
          <a:bodyPr/>
          <a:lstStyle/>
          <a:p>
            <a:r>
              <a:rPr lang="en-US" dirty="0" smtClean="0">
                <a:solidFill>
                  <a:srgbClr val="F58466"/>
                </a:solidFill>
                <a:latin typeface="Goudy Old Style"/>
                <a:ea typeface="MS PGothic"/>
              </a:rPr>
              <a:t>I-promote</a:t>
            </a:r>
            <a:endParaRPr lang="en-US" dirty="0">
              <a:solidFill>
                <a:srgbClr val="F58466"/>
              </a:solidFill>
              <a:latin typeface="Goudy Old Style"/>
              <a:ea typeface="MS P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50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7481"/>
            <a:ext cx="8229600" cy="1143000"/>
          </a:xfrm>
          <a:noFill/>
        </p:spPr>
        <p:txBody>
          <a:bodyPr/>
          <a:lstStyle/>
          <a:p>
            <a:pPr algn="l"/>
            <a:r>
              <a:rPr kumimoji="1" lang="en-US" sz="28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Maternal Hypertension &amp; OB</a:t>
            </a:r>
            <a:br>
              <a:rPr kumimoji="1" lang="en-US" sz="2800" b="1" dirty="0" smtClean="0">
                <a:solidFill>
                  <a:srgbClr val="F58466"/>
                </a:solidFill>
                <a:latin typeface="Goudy Old Style"/>
                <a:cs typeface="Goudy Old Style"/>
              </a:rPr>
            </a:br>
            <a:r>
              <a:rPr kumimoji="1" lang="en-US" sz="28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Hemorrhage continuing education requirement</a:t>
            </a:r>
            <a:endParaRPr kumimoji="1" lang="en-US" sz="28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88680" cy="4695519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Public </a:t>
            </a:r>
            <a:r>
              <a:rPr lang="en-US" sz="2400" dirty="0">
                <a:solidFill>
                  <a:srgbClr val="FF0000"/>
                </a:solidFill>
              </a:rPr>
              <a:t>Act 101-0390 passed by the State of Illinois </a:t>
            </a:r>
            <a:r>
              <a:rPr lang="en-US" sz="2400" dirty="0"/>
              <a:t>in 2019 requires all birthing facilities to </a:t>
            </a:r>
            <a:r>
              <a:rPr lang="en-US" sz="2400" dirty="0">
                <a:solidFill>
                  <a:srgbClr val="FF0000"/>
                </a:solidFill>
              </a:rPr>
              <a:t>conduct </a:t>
            </a:r>
            <a:r>
              <a:rPr lang="en-US" sz="2400" dirty="0" smtClean="0">
                <a:solidFill>
                  <a:srgbClr val="FF0000"/>
                </a:solidFill>
              </a:rPr>
              <a:t>annual continuing education </a:t>
            </a:r>
            <a:r>
              <a:rPr lang="en-US" sz="2400" dirty="0">
                <a:solidFill>
                  <a:srgbClr val="FF0000"/>
                </a:solidFill>
              </a:rPr>
              <a:t>on maternal hypertension and obstetric hemorrhage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All </a:t>
            </a:r>
            <a:r>
              <a:rPr lang="en-US" sz="2400" dirty="0"/>
              <a:t>obstetric, emergency departments, and other staff that care for pregnant and postpartum women must complete the 2020 training requirement by </a:t>
            </a:r>
            <a:r>
              <a:rPr lang="en-US" sz="2400" dirty="0">
                <a:solidFill>
                  <a:srgbClr val="FF0000"/>
                </a:solidFill>
              </a:rPr>
              <a:t>December 31, </a:t>
            </a:r>
            <a:r>
              <a:rPr lang="en-US" sz="2400" dirty="0" smtClean="0">
                <a:solidFill>
                  <a:srgbClr val="FF0000"/>
                </a:solidFill>
              </a:rPr>
              <a:t>2020</a:t>
            </a:r>
          </a:p>
          <a:p>
            <a:r>
              <a:rPr lang="en-US" sz="2400" dirty="0" smtClean="0"/>
              <a:t>There are several ways for birthing facilities to fulfill this annual training requirement, including e-modules, simulations, and drills from AIM, ACOG and other leading national groups available on </a:t>
            </a:r>
            <a:r>
              <a:rPr lang="en-US" sz="2400" dirty="0" smtClean="0">
                <a:hlinkClick r:id="rId3"/>
              </a:rPr>
              <a:t>ilpqc.org</a:t>
            </a:r>
            <a:r>
              <a:rPr lang="en-US" sz="2400" dirty="0" smtClean="0"/>
              <a:t> website</a:t>
            </a:r>
          </a:p>
          <a:p>
            <a:r>
              <a:rPr lang="en-US" sz="2400" dirty="0" smtClean="0"/>
              <a:t>The data form reporting completion of training requirements should be submitted </a:t>
            </a:r>
            <a:r>
              <a:rPr lang="en-US" sz="2400" dirty="0"/>
              <a:t>annually by each hospital </a:t>
            </a:r>
            <a:r>
              <a:rPr lang="en-US" sz="2400" dirty="0" smtClean="0"/>
              <a:t>via a survey that will be available on the </a:t>
            </a:r>
            <a:r>
              <a:rPr lang="en-US" sz="2400" dirty="0" smtClean="0">
                <a:hlinkClick r:id="rId3"/>
              </a:rPr>
              <a:t>ilpqc.org</a:t>
            </a:r>
            <a:r>
              <a:rPr lang="en-US" sz="2400" dirty="0" smtClean="0"/>
              <a:t> website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82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7481"/>
            <a:ext cx="8229600" cy="1143000"/>
          </a:xfrm>
          <a:noFill/>
        </p:spPr>
        <p:txBody>
          <a:bodyPr/>
          <a:lstStyle/>
          <a:p>
            <a:pPr algn="l"/>
            <a:r>
              <a:rPr kumimoji="1" lang="en-US" sz="5400" b="1" dirty="0" smtClean="0">
                <a:solidFill>
                  <a:srgbClr val="F58466"/>
                </a:solidFill>
                <a:latin typeface="Goudy Old Style"/>
                <a:cs typeface="Goudy Old Style"/>
              </a:rPr>
              <a:t>Coming Soon</a:t>
            </a:r>
            <a:endParaRPr kumimoji="1" lang="en-US" sz="5400" b="1" dirty="0">
              <a:solidFill>
                <a:srgbClr val="F58466"/>
              </a:solidFill>
              <a:latin typeface="Goudy Old Style"/>
              <a:cs typeface="Goudy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" y="1490322"/>
            <a:ext cx="8717280" cy="4695519"/>
          </a:xfrm>
        </p:spPr>
        <p:txBody>
          <a:bodyPr/>
          <a:lstStyle/>
          <a:p>
            <a:r>
              <a:rPr lang="en-US" sz="3600" dirty="0">
                <a:latin typeface="Arial" pitchFamily="34" charset="0"/>
                <a:cs typeface="+mn-cs"/>
              </a:rPr>
              <a:t>ILPQC </a:t>
            </a:r>
            <a:r>
              <a:rPr lang="en-US" sz="3600" dirty="0" smtClean="0">
                <a:latin typeface="Arial" pitchFamily="34" charset="0"/>
                <a:cs typeface="+mn-cs"/>
              </a:rPr>
              <a:t>maternal hypertension and OB hemorrhage continuing education resources will be live on </a:t>
            </a:r>
            <a:r>
              <a:rPr lang="en-US" sz="3600" dirty="0" smtClean="0">
                <a:latin typeface="Arial" pitchFamily="34" charset="0"/>
                <a:cs typeface="+mn-cs"/>
                <a:hlinkClick r:id="rId3"/>
              </a:rPr>
              <a:t>ilpqc.org</a:t>
            </a:r>
            <a:r>
              <a:rPr lang="en-US" sz="3600" dirty="0" smtClean="0">
                <a:latin typeface="Arial" pitchFamily="34" charset="0"/>
                <a:cs typeface="+mn-cs"/>
              </a:rPr>
              <a:t>.  </a:t>
            </a:r>
          </a:p>
          <a:p>
            <a:pPr lvl="1"/>
            <a:r>
              <a:rPr lang="en-US" sz="3600" dirty="0" smtClean="0">
                <a:latin typeface="Arial" pitchFamily="34" charset="0"/>
                <a:cs typeface="+mn-cs"/>
              </a:rPr>
              <a:t>Webpage with continuing education resources </a:t>
            </a:r>
          </a:p>
          <a:p>
            <a:pPr lvl="1"/>
            <a:r>
              <a:rPr lang="en-US" sz="3600" dirty="0" smtClean="0">
                <a:latin typeface="Arial" pitchFamily="34" charset="0"/>
                <a:cs typeface="+mn-cs"/>
              </a:rPr>
              <a:t>Annual data </a:t>
            </a:r>
            <a:r>
              <a:rPr lang="en-US" sz="3600" dirty="0">
                <a:latin typeface="Arial" pitchFamily="34" charset="0"/>
                <a:cs typeface="+mn-cs"/>
              </a:rPr>
              <a:t>c</a:t>
            </a:r>
            <a:r>
              <a:rPr lang="en-US" sz="3600" dirty="0" smtClean="0">
                <a:latin typeface="Arial" pitchFamily="34" charset="0"/>
                <a:cs typeface="+mn-cs"/>
              </a:rPr>
              <a:t>ollection form survey link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F8077-2CE4-4A8C-806A-F9B27078C0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18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58466"/>
                </a:solidFill>
                <a:latin typeface="Goudy Old Style" pitchFamily="18" charset="0"/>
              </a:rPr>
              <a:t>MNO-OB: </a:t>
            </a:r>
            <a:r>
              <a:rPr lang="en-US" dirty="0" smtClean="0">
                <a:solidFill>
                  <a:srgbClr val="F58466"/>
                </a:solidFill>
                <a:latin typeface="Goudy Old Style" pitchFamily="18" charset="0"/>
              </a:rPr>
              <a:t>Data Review &amp; Key Strategies</a:t>
            </a:r>
            <a:r>
              <a:rPr lang="en-US" dirty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dirty="0">
                <a:solidFill>
                  <a:srgbClr val="F58466"/>
                </a:solidFill>
                <a:latin typeface="Goudy Old Style" pitchFamily="18" charset="0"/>
              </a:rPr>
            </a:br>
            <a:endParaRPr lang="en-US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521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A795C-50BE-462B-8B70-BD2F9F6A888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334" y="914400"/>
            <a:ext cx="3559646" cy="536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1801" y="914399"/>
            <a:ext cx="3559646" cy="536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70988" y="6344784"/>
            <a:ext cx="4576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https://www.chicagotribune.com/coronavirus/ct-opioid-deaths-spiking-covid-19-20200720-2ulyztrprzgrzffasff5c4l4hq-story.html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62840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https://www.chicagotribune.com/news/breaking/ct-cook-county-opioid-deaths-medical-examiners-office-2020-20200714-l52fihc5sbhthlrnr73e22in2a-story.html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43459"/>
            <a:ext cx="9056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Goudy Old Style" pitchFamily="18" charset="0"/>
              </a:rPr>
              <a:t>Engage OB Providers, Prescribe </a:t>
            </a:r>
            <a:r>
              <a:rPr lang="en-US" sz="3200" b="1" dirty="0" err="1" smtClean="0">
                <a:solidFill>
                  <a:schemeClr val="bg1"/>
                </a:solidFill>
                <a:latin typeface="Goudy Old Style" pitchFamily="18" charset="0"/>
              </a:rPr>
              <a:t>Narcan</a:t>
            </a:r>
            <a:r>
              <a:rPr lang="en-US" sz="3200" b="1" dirty="0" smtClean="0">
                <a:solidFill>
                  <a:schemeClr val="bg1"/>
                </a:solidFill>
                <a:latin typeface="Goudy Old Style" pitchFamily="18" charset="0"/>
              </a:rPr>
              <a:t>, Save Lives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5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 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 Page/Transi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AHC PPT Template">
  <a:themeElements>
    <a:clrScheme name="AHC">
      <a:dk1>
        <a:srgbClr val="000000"/>
      </a:dk1>
      <a:lt1>
        <a:srgbClr val="FFFFFF"/>
      </a:lt1>
      <a:dk2>
        <a:srgbClr val="4C4D4C"/>
      </a:dk2>
      <a:lt2>
        <a:srgbClr val="FFFFFE"/>
      </a:lt2>
      <a:accent1>
        <a:srgbClr val="66528E"/>
      </a:accent1>
      <a:accent2>
        <a:srgbClr val="1D1B5B"/>
      </a:accent2>
      <a:accent3>
        <a:srgbClr val="C1CF23"/>
      </a:accent3>
      <a:accent4>
        <a:srgbClr val="435E9B"/>
      </a:accent4>
      <a:accent5>
        <a:srgbClr val="790A24"/>
      </a:accent5>
      <a:accent6>
        <a:srgbClr val="479D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Main Page/Transi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73022</TotalTime>
  <Words>3504</Words>
  <Application>Microsoft Office PowerPoint</Application>
  <PresentationFormat>On-screen Show (4:3)</PresentationFormat>
  <Paragraphs>934</Paragraphs>
  <Slides>44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44</vt:i4>
      </vt:variant>
    </vt:vector>
  </HeadingPairs>
  <TitlesOfParts>
    <vt:vector size="62" baseType="lpstr">
      <vt:lpstr>ＭＳ Ｐゴシック</vt:lpstr>
      <vt:lpstr>ＭＳ Ｐゴシック</vt:lpstr>
      <vt:lpstr>Arial</vt:lpstr>
      <vt:lpstr>Calibri</vt:lpstr>
      <vt:lpstr>Candara</vt:lpstr>
      <vt:lpstr>Courier New</vt:lpstr>
      <vt:lpstr>Goudy Old Style</vt:lpstr>
      <vt:lpstr>PT Sans</vt:lpstr>
      <vt:lpstr>Times New Roman</vt:lpstr>
      <vt:lpstr>Wingdings</vt:lpstr>
      <vt:lpstr>Wingdings 2</vt:lpstr>
      <vt:lpstr>Office Theme</vt:lpstr>
      <vt:lpstr>Power point</vt:lpstr>
      <vt:lpstr>Main Page/Transition Page</vt:lpstr>
      <vt:lpstr>Content Pages</vt:lpstr>
      <vt:lpstr>4_AHC PPT Template</vt:lpstr>
      <vt:lpstr>1_Main Page/Transition Page</vt:lpstr>
      <vt:lpstr>1_Content Pages</vt:lpstr>
      <vt:lpstr>Teams Sharing Progress on Crossing the MNO-OB Finish Line</vt:lpstr>
      <vt:lpstr>Save the date!</vt:lpstr>
      <vt:lpstr>ILPQC 2020 Line-up for AC</vt:lpstr>
      <vt:lpstr>Annual Poster Session Call for Abstracts &amp; Posters</vt:lpstr>
      <vt:lpstr>I-promote</vt:lpstr>
      <vt:lpstr>Maternal Hypertension &amp; OB Hemorrhage continuing education requirement</vt:lpstr>
      <vt:lpstr>Coming Soon</vt:lpstr>
      <vt:lpstr>MNO-OB: Data Review &amp; Key Strategies </vt:lpstr>
      <vt:lpstr>PowerPoint Presentation</vt:lpstr>
      <vt:lpstr>Crossing the finish line with MNO-OB</vt:lpstr>
      <vt:lpstr>Making Systems Change Happen</vt:lpstr>
      <vt:lpstr>Documentation of Screening for SUD/OUD with Validated Tool</vt:lpstr>
      <vt:lpstr>Women with OUD on MAT by Delivery Discharge</vt:lpstr>
      <vt:lpstr>MAT Q2 2020 Rate by Hospital</vt:lpstr>
      <vt:lpstr>Recovery Treatment Services Q2 2020 Rate by Hospital</vt:lpstr>
      <vt:lpstr>Narcan Q2 2020 Rate by Hospital</vt:lpstr>
      <vt:lpstr>Women with OUD Connected to Recovery Treatment Services by delivery</vt:lpstr>
      <vt:lpstr>Narcan Counseling &amp; Documentation</vt:lpstr>
      <vt:lpstr>Hepatitis C Screen by  delivery discharge</vt:lpstr>
      <vt:lpstr>Patient education prenatally or by delivery discharge</vt:lpstr>
      <vt:lpstr>PowerPoint Presentation</vt:lpstr>
      <vt:lpstr>PowerPoint Presentation</vt:lpstr>
      <vt:lpstr>Optimal OUD Care</vt:lpstr>
      <vt:lpstr>PowerPoint Presentation</vt:lpstr>
      <vt:lpstr>PowerPoint Presentation</vt:lpstr>
      <vt:lpstr>Key MNO-OB Folder Items</vt:lpstr>
      <vt:lpstr>PowerPoint Presentation</vt:lpstr>
      <vt:lpstr>NARCAN Tools &amp; Resources for Teams</vt:lpstr>
      <vt:lpstr>New FDA Recommendation for Narcan/Naloxone  </vt:lpstr>
      <vt:lpstr>PowerPoint Presentation</vt:lpstr>
      <vt:lpstr>New ILPQC MNO-OB  eModules!</vt:lpstr>
      <vt:lpstr>MNO-OB: Teams Sharing Progress on Crossing the MNO-OB Finish Line </vt:lpstr>
      <vt:lpstr>MNO-OB Round Robin</vt:lpstr>
      <vt:lpstr>Together we can achieve  MNO Success</vt:lpstr>
      <vt:lpstr>Upcoming Buprenorphine Waiver Training Opportunity</vt:lpstr>
      <vt:lpstr> MNO-OB Regional Strategies for Success Meetings by Network</vt:lpstr>
      <vt:lpstr>Upcoming MNO-OB Teams Calls</vt:lpstr>
      <vt:lpstr>MNO-OB 2020 Timeline</vt:lpstr>
      <vt:lpstr>Promoting vaginal birth (PVB)</vt:lpstr>
      <vt:lpstr>Next Steps for Hospitals in PVB</vt:lpstr>
      <vt:lpstr>PVB Timeline</vt:lpstr>
      <vt:lpstr>Birth Equity</vt:lpstr>
      <vt:lpstr>PowerPoint Presentation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Daniel Weiss</cp:lastModifiedBy>
  <cp:revision>2118</cp:revision>
  <cp:lastPrinted>2018-07-12T17:33:39Z</cp:lastPrinted>
  <dcterms:created xsi:type="dcterms:W3CDTF">2013-06-07T18:46:59Z</dcterms:created>
  <dcterms:modified xsi:type="dcterms:W3CDTF">2020-08-24T15:46:09Z</dcterms:modified>
</cp:coreProperties>
</file>