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  <p:sldMasterId id="2147484198" r:id="rId2"/>
  </p:sldMasterIdLst>
  <p:notesMasterIdLst>
    <p:notesMasterId r:id="rId12"/>
  </p:notesMasterIdLst>
  <p:handoutMasterIdLst>
    <p:handoutMasterId r:id="rId13"/>
  </p:handoutMasterIdLst>
  <p:sldIdLst>
    <p:sldId id="1304" r:id="rId3"/>
    <p:sldId id="1151" r:id="rId4"/>
    <p:sldId id="1336" r:id="rId5"/>
    <p:sldId id="1368" r:id="rId6"/>
    <p:sldId id="1356" r:id="rId7"/>
    <p:sldId id="1362" r:id="rId8"/>
    <p:sldId id="1340" r:id="rId9"/>
    <p:sldId id="1353" r:id="rId10"/>
    <p:sldId id="1310" r:id="rId1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" clrIdx="0">
    <p:extLst/>
  </p:cmAuthor>
  <p:cmAuthor id="2" name="Katelynne Finnegan" initials="KF" lastIdx="4" clrIdx="1"/>
  <p:cmAuthor id="3" name="cburke4" initials="c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FF198C"/>
    <a:srgbClr val="99FF66"/>
    <a:srgbClr val="F58466"/>
    <a:srgbClr val="767572"/>
    <a:srgbClr val="D6D3D1"/>
    <a:srgbClr val="FFB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174" autoAdjust="0"/>
  </p:normalViewPr>
  <p:slideViewPr>
    <p:cSldViewPr>
      <p:cViewPr varScale="1">
        <p:scale>
          <a:sx n="66" d="100"/>
          <a:sy n="66" d="100"/>
        </p:scale>
        <p:origin x="6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7664"/>
    </p:cViewPr>
  </p:sorterViewPr>
  <p:notesViewPr>
    <p:cSldViewPr>
      <p:cViewPr varScale="1">
        <p:scale>
          <a:sx n="81" d="100"/>
          <a:sy n="81" d="100"/>
        </p:scale>
        <p:origin x="-375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3F333822-D251-4843-96FB-F0ECC7364A8E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214DF12-F0F6-44E7-BDA0-AFF5209BB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47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A1234E4B-760D-4C12-91CE-F6FE2BFE65B3}" type="datetimeFigureOut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99399BA-D265-4DD5-B172-CF7BBEF04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Updated with Ann’s revisions</a:t>
            </a:r>
            <a:r>
              <a:rPr lang="en-US" baseline="0" dirty="0" smtClean="0"/>
              <a:t> from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slide set</a:t>
            </a:r>
          </a:p>
          <a:p>
            <a:endParaRPr lang="en-US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Opioid Use Disorder is a chronic disease with life saving treatment available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are key steps OB providers need to take to care for women with Opioid Use Disorder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Opioid Use Disorder is an urgent Obstetric issue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 smtClean="0">
                <a:solidFill>
                  <a:srgbClr val="F58466"/>
                </a:solidFill>
                <a:latin typeface="Goudy Old Style" pitchFamily="18" charset="0"/>
              </a:rPr>
              <a:t>Active Clinical Culture Change, Engaging OB Providers </a:t>
            </a:r>
            <a:br>
              <a:rPr lang="en-US" altLang="en-US" b="1" dirty="0" smtClean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altLang="en-US" b="1" dirty="0" smtClean="0">
                <a:solidFill>
                  <a:srgbClr val="F58466"/>
                </a:solidFill>
                <a:latin typeface="Goudy Old Style" pitchFamily="18" charset="0"/>
              </a:rPr>
              <a:t>Engaging outpatient care sites </a:t>
            </a:r>
            <a:br>
              <a:rPr lang="en-US" altLang="en-US" b="1" dirty="0" smtClean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altLang="en-US" b="1" dirty="0" smtClean="0">
                <a:solidFill>
                  <a:srgbClr val="F58466"/>
                </a:solidFill>
                <a:latin typeface="Goudy Old Style" pitchFamily="18" charset="0"/>
              </a:rPr>
              <a:t>Implementing a Standardized System-Wide OUD Protocol</a:t>
            </a: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6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114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key</a:t>
            </a:r>
            <a:r>
              <a:rPr lang="en-US" baseline="0" dirty="0" smtClean="0"/>
              <a:t> strategies are we focused on.  Use the circle graphics as what we need to do to achieve best practice.  These are what we use in one of our posters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Add… Reduce stigma, close follow up &amp; warm  handoff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0866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Sample folder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0170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94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removing</a:t>
            </a:r>
            <a:r>
              <a:rPr lang="en-US" baseline="0" dirty="0" smtClean="0"/>
              <a:t> orange box and need to make a general statement about this for other state 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41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I pulled this information from CMQCC/AIM</a:t>
            </a:r>
            <a:r>
              <a:rPr lang="en-US" baseline="0" dirty="0" smtClean="0"/>
              <a:t> bundle under the bundle implementation guide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06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C8628B-D017-4ABD-84D4-3F37B064EA7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66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D12B-DF96-4AF3-B45B-C25999091A0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5D1D4-CFBA-4D69-88C5-518943495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13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389F-C7F2-4D56-AC6E-4922AB31868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DED58-8D78-4634-B342-DC2D26B479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8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300FE-E906-4F73-9F14-6884FAB051CB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2DCA-71C8-4D15-9980-EE33069D3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631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AD7-A772-4F83-850B-482C70935EA4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D8331-DEC2-4D1E-95D5-94283CB87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236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B97-2A19-4469-BBC1-5124779FD32E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F23B2-1968-4158-BBF8-33ADF3172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426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1ED6-1809-467D-BA74-8EA1DF4B6FE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8077-2CE4-4A8C-806A-F9B27078C0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495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BA54-BB09-45EF-8BE5-86E399F21075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3E2C-C682-4CCB-812E-4FD1E6CD7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0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9E3F-723A-48F5-86C3-1FB2ADC6C9E9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229A-B942-495A-807D-33D353104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792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EB86-460D-47CC-9347-A33D2320FEE6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6943-E090-48BD-85BF-C3499FDF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565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E47-7B98-409F-8AB7-EBBB77D90BF3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9FB53-311B-43CA-B7CE-1F80A678A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684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7D64-CF7F-42F3-8C27-B520EE2453C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0D0-02D5-42FB-907E-376816E2D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65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3725-9154-40BF-BA7F-294E1D9E6DA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FB9AE-24D3-4C48-89D7-F27312A09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53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9569-1CBE-4B22-934C-222D1AA93EE5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6CB7-50F3-4CEB-A4DC-7F1C42559A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484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90D-0CE4-426E-81CB-E242CE6E39A4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D56C-8F5E-4BF1-A54B-E96394A138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756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C6C1-0ABC-4A83-A3E1-9B004532B0F2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9B1A-798E-4F1D-851E-F36AC3C874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93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76B3-DC68-498A-BF48-DE345719D547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E43AD-3157-4D4B-A063-01E24C8A3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5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5F7F-ADF3-417B-8838-71ADA6779510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91786-828C-4568-8421-F13C0AB41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8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B2423-C825-46EB-808A-84E33B12A968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687CE-B013-4A37-9A7A-8B9DE7CFFC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758C7-FE26-4AE2-A752-81288271426F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1844-944E-4C9D-BAA9-E5E83C978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70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07B8-3539-43B3-A1DA-B39505178374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1100-950A-48B3-866A-81D8172B1A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3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9728-0578-4B54-8DDD-2DA9AAAB9E3D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CC96D-601D-4208-AA0E-DE3C0EF05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2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D7C9D-84C6-490F-9793-B0FCAA804F03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063E2-CD4B-4325-91AC-A18B773D4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92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C2EEBCD-C85F-49C7-9299-C608727CE646}" type="datetime1">
              <a:rPr lang="en-US" altLang="ja-JP">
                <a:ea typeface="ＭＳ Ｐゴシック"/>
              </a:rPr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1833C41F-4510-4A9C-B3A5-F8BC93249DDE}" type="slidenum">
              <a:rPr lang="en-US" altLang="en-US">
                <a:cs typeface="Arial" pitchFamily="34" charset="0"/>
              </a:rPr>
              <a:pPr>
                <a:defRPr/>
              </a:pPr>
              <a:t>‹#›</a:t>
            </a:fld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6218B61-2C44-4426-BE0D-62AFE46C727B}" type="datetime1">
              <a:rPr lang="en-US" altLang="ja-JP"/>
              <a:pPr>
                <a:defRPr/>
              </a:pPr>
              <a:t>5/14/2021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215A01-EBC1-45C7-9A9D-8A83BBE99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77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4"/>
          <p:cNvSpPr>
            <a:spLocks noGrp="1"/>
          </p:cNvSpPr>
          <p:nvPr>
            <p:ph type="title"/>
          </p:nvPr>
        </p:nvSpPr>
        <p:spPr>
          <a:xfrm>
            <a:off x="-5862" y="98016"/>
            <a:ext cx="7034837" cy="1143000"/>
          </a:xfrm>
          <a:noFill/>
        </p:spPr>
        <p:txBody>
          <a:bodyPr/>
          <a:lstStyle/>
          <a:p>
            <a:pPr algn="l"/>
            <a:r>
              <a:rPr lang="en-US" altLang="en-US" sz="3400" b="1" dirty="0" smtClean="0">
                <a:solidFill>
                  <a:srgbClr val="F58466"/>
                </a:solidFill>
                <a:latin typeface="Goudy Old Style" pitchFamily="18" charset="0"/>
              </a:rPr>
              <a:t>What do we need every </a:t>
            </a:r>
            <a:br>
              <a:rPr lang="en-US" altLang="en-US" sz="3400" b="1" dirty="0" smtClean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altLang="en-US" sz="3400" b="1" dirty="0" smtClean="0">
                <a:solidFill>
                  <a:srgbClr val="F58466"/>
                </a:solidFill>
                <a:latin typeface="Goudy Old Style" pitchFamily="18" charset="0"/>
              </a:rPr>
              <a:t>OB Provider to know about OUD?</a:t>
            </a:r>
            <a:endParaRPr lang="en-US" altLang="en-US" sz="34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5141" y="1442094"/>
            <a:ext cx="7071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/>
              <a:t>Opioid </a:t>
            </a:r>
            <a:r>
              <a:rPr lang="en-US" sz="2400" dirty="0"/>
              <a:t>Use Disorder is an urgent </a:t>
            </a:r>
            <a:r>
              <a:rPr lang="en-US" sz="2400" dirty="0" smtClean="0"/>
              <a:t>obstetric </a:t>
            </a:r>
            <a:r>
              <a:rPr lang="en-US" sz="2400" dirty="0"/>
              <a:t>issue</a:t>
            </a:r>
          </a:p>
        </p:txBody>
      </p:sp>
      <p:pic>
        <p:nvPicPr>
          <p:cNvPr id="7174" name="Picture 6" descr="Related image"/>
          <p:cNvPicPr>
            <a:picLocks noChangeAspect="1" noChangeArrowheads="1"/>
          </p:cNvPicPr>
          <p:nvPr/>
        </p:nvPicPr>
        <p:blipFill rotWithShape="1">
          <a:blip r:embed="rId3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8479" y="2161305"/>
            <a:ext cx="1113121" cy="109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16300" y="2036351"/>
            <a:ext cx="65942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dirty="0"/>
              <a:t>Opioid Use Disorder is a </a:t>
            </a:r>
            <a:r>
              <a:rPr lang="en-US" sz="2400" dirty="0" smtClean="0"/>
              <a:t>life-threating chronic </a:t>
            </a:r>
            <a:r>
              <a:rPr lang="en-US" sz="2400" dirty="0"/>
              <a:t>disease with </a:t>
            </a:r>
            <a:r>
              <a:rPr lang="en-US" sz="2400" dirty="0" smtClean="0"/>
              <a:t>lifesaving </a:t>
            </a:r>
            <a:r>
              <a:rPr lang="en-US" sz="2400" dirty="0"/>
              <a:t>treatment </a:t>
            </a:r>
            <a:r>
              <a:rPr lang="en-US" sz="2400" dirty="0" smtClean="0"/>
              <a:t>available, reducing stigma improves outcomes </a:t>
            </a:r>
            <a:endParaRPr lang="en-US" sz="2400" dirty="0"/>
          </a:p>
        </p:txBody>
      </p:sp>
      <p:pic>
        <p:nvPicPr>
          <p:cNvPr id="7176" name="Picture 8" descr="Image result for handshake silhouette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389" y="4831789"/>
            <a:ext cx="1264211" cy="126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16300" y="4549872"/>
            <a:ext cx="70705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dirty="0" smtClean="0"/>
              <a:t>Linking </a:t>
            </a:r>
            <a:r>
              <a:rPr lang="en-US" sz="2400" dirty="0"/>
              <a:t>moms to MAT / Recovery 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Reduces overdose deaths for moms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Improves pregnancy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Increases # women who can</a:t>
            </a:r>
            <a:r>
              <a:rPr lang="en-US" sz="2400" i="1" dirty="0"/>
              <a:t> </a:t>
            </a:r>
            <a:r>
              <a:rPr lang="en-US" sz="2400" dirty="0"/>
              <a:t>parent their baby</a:t>
            </a:r>
            <a:endParaRPr lang="en-US" dirty="0"/>
          </a:p>
        </p:txBody>
      </p:sp>
      <p:pic>
        <p:nvPicPr>
          <p:cNvPr id="7178" name="Picture 10" descr="Image result for checklist vector"/>
          <p:cNvPicPr>
            <a:picLocks noChangeAspect="1" noChangeArrowheads="1"/>
          </p:cNvPicPr>
          <p:nvPr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249" y="3396812"/>
            <a:ext cx="1105792" cy="110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655705" y="3267235"/>
            <a:ext cx="67615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dirty="0"/>
              <a:t>There are key steps </a:t>
            </a:r>
            <a:r>
              <a:rPr lang="en-US" sz="2400" dirty="0" smtClean="0"/>
              <a:t>OB </a:t>
            </a:r>
            <a:r>
              <a:rPr lang="en-US" sz="2400" dirty="0"/>
              <a:t>providers need to </a:t>
            </a:r>
            <a:r>
              <a:rPr lang="en-US" sz="2400" dirty="0" smtClean="0"/>
              <a:t>take prenatally and on L&amp;D </a:t>
            </a:r>
            <a:r>
              <a:rPr lang="en-US" sz="2400" dirty="0"/>
              <a:t>to care for women with Opioid Use Disorder</a:t>
            </a:r>
          </a:p>
        </p:txBody>
      </p:sp>
      <p:pic>
        <p:nvPicPr>
          <p:cNvPr id="7180" name="Picture 12" descr="Image result for pregnant woman silhouette"/>
          <p:cNvPicPr>
            <a:picLocks noChangeAspect="1" noChangeArrowheads="1"/>
          </p:cNvPicPr>
          <p:nvPr/>
        </p:nvPicPr>
        <p:blipFill rotWithShape="1">
          <a:blip r:embed="rId6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1566" y="1241016"/>
            <a:ext cx="546945" cy="85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87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420464" y="1556104"/>
            <a:ext cx="161516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sz="1200" dirty="0">
                <a:latin typeface="+mn-lt"/>
              </a:rPr>
              <a:t>Screen and document positive result </a:t>
            </a:r>
          </a:p>
        </p:txBody>
      </p:sp>
      <p:pic>
        <p:nvPicPr>
          <p:cNvPr id="23" name="Picture 22" descr="ENFERMERÍA - NURSING: agosto 20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685800"/>
            <a:ext cx="1181470" cy="7876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4" name="Rectangle 23"/>
          <p:cNvSpPr/>
          <p:nvPr/>
        </p:nvSpPr>
        <p:spPr>
          <a:xfrm>
            <a:off x="1532361" y="2347708"/>
            <a:ext cx="229253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sz="1200" dirty="0">
                <a:latin typeface="+mn-lt"/>
              </a:rPr>
              <a:t>Provide SBIRT risk assessment and brief counseling re</a:t>
            </a:r>
            <a:r>
              <a:rPr lang="en-US" sz="1200" dirty="0" smtClean="0">
                <a:latin typeface="+mn-lt"/>
              </a:rPr>
              <a:t>: </a:t>
            </a:r>
            <a:r>
              <a:rPr lang="en-US" sz="1200" dirty="0">
                <a:latin typeface="+mn-lt"/>
              </a:rPr>
              <a:t>benefits of treatment, </a:t>
            </a:r>
            <a:r>
              <a:rPr lang="en-US" sz="1200" dirty="0" smtClean="0">
                <a:latin typeface="+mn-lt"/>
              </a:rPr>
              <a:t>assess readiness for MAT and recovery services</a:t>
            </a:r>
            <a:endParaRPr lang="en-US" sz="12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4242" y="1451002"/>
            <a:ext cx="1187311" cy="8266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4893" y="2135647"/>
            <a:ext cx="2053280" cy="8394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5200" y="3002897"/>
            <a:ext cx="245667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sz="1200" dirty="0">
                <a:latin typeface="+mn-lt"/>
              </a:rPr>
              <a:t>Activate  care coordination and navigation to link woman to MAT, </a:t>
            </a:r>
            <a:r>
              <a:rPr lang="en-US" sz="1200" dirty="0" smtClean="0">
                <a:latin typeface="+mn-lt"/>
              </a:rPr>
              <a:t>and </a:t>
            </a:r>
            <a:r>
              <a:rPr lang="en-US" sz="1200" dirty="0">
                <a:latin typeface="+mn-lt"/>
              </a:rPr>
              <a:t>behavioral health </a:t>
            </a:r>
            <a:r>
              <a:rPr lang="en-US" sz="1200" dirty="0" smtClean="0">
                <a:latin typeface="+mn-lt"/>
              </a:rPr>
              <a:t>counseling/ recovery programs and close F/U</a:t>
            </a:r>
            <a:endParaRPr lang="en-US" sz="1200" dirty="0">
              <a:latin typeface="+mn-lt"/>
            </a:endParaRPr>
          </a:p>
        </p:txBody>
      </p:sp>
      <p:pic>
        <p:nvPicPr>
          <p:cNvPr id="1026" name="Picture 2" descr="https://upload.wikimedia.org/wikipedia/commons/thumb/0/03/Checklist_Noun_project_5166.svg/576px-Checklist_Noun_project_5166.svg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96561" y="2914403"/>
            <a:ext cx="994365" cy="103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15587" y="3964645"/>
            <a:ext cx="215602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sz="1200" dirty="0">
                <a:latin typeface="+mn-lt"/>
              </a:rPr>
              <a:t>Insert and complete OUD clinical care checklist in electronic medical record (or paper chart) (prenatal / L&amp;D)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1626" y="3950200"/>
            <a:ext cx="1004169" cy="9605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Rectangle 16"/>
          <p:cNvSpPr/>
          <p:nvPr/>
        </p:nvSpPr>
        <p:spPr>
          <a:xfrm>
            <a:off x="6855823" y="4985036"/>
            <a:ext cx="213577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00050">
              <a:lnSpc>
                <a:spcPct val="90000"/>
              </a:lnSpc>
              <a:spcAft>
                <a:spcPct val="35000"/>
              </a:spcAft>
            </a:pPr>
            <a:r>
              <a:rPr lang="en-US" sz="1200" dirty="0"/>
              <a:t> </a:t>
            </a:r>
            <a:r>
              <a:rPr lang="en-US" sz="1200" dirty="0">
                <a:latin typeface="+mn-lt"/>
              </a:rPr>
              <a:t>Provide patient education re: OUD and </a:t>
            </a:r>
            <a:r>
              <a:rPr lang="en-US" sz="1200" dirty="0" smtClean="0">
                <a:latin typeface="+mn-lt"/>
              </a:rPr>
              <a:t>NAS, and engaging in </a:t>
            </a:r>
            <a:r>
              <a:rPr lang="en-US" sz="1200" dirty="0">
                <a:latin typeface="+mn-lt"/>
              </a:rPr>
              <a:t>newborn care </a:t>
            </a:r>
            <a:r>
              <a:rPr lang="en-US" sz="1200" dirty="0" smtClean="0">
                <a:latin typeface="+mn-lt"/>
              </a:rPr>
              <a:t>via  neonatology </a:t>
            </a:r>
            <a:r>
              <a:rPr lang="en-US" sz="1200" dirty="0">
                <a:latin typeface="+mn-lt"/>
              </a:rPr>
              <a:t>consult, counseling, hand-outs. </a:t>
            </a:r>
          </a:p>
        </p:txBody>
      </p:sp>
      <p:sp>
        <p:nvSpPr>
          <p:cNvPr id="18" name="Bent Arrow 17"/>
          <p:cNvSpPr/>
          <p:nvPr/>
        </p:nvSpPr>
        <p:spPr>
          <a:xfrm flipV="1">
            <a:off x="1035783" y="2082670"/>
            <a:ext cx="534951" cy="6887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Bent Arrow 24"/>
          <p:cNvSpPr/>
          <p:nvPr/>
        </p:nvSpPr>
        <p:spPr>
          <a:xfrm flipV="1">
            <a:off x="2613905" y="3126245"/>
            <a:ext cx="745313" cy="38995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 flipV="1">
            <a:off x="4700035" y="3760027"/>
            <a:ext cx="534951" cy="6887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flipV="1">
            <a:off x="6393743" y="4739789"/>
            <a:ext cx="534951" cy="6887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9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58466"/>
                </a:solidFill>
                <a:latin typeface="Goudy Old Style" pitchFamily="18" charset="0"/>
              </a:rPr>
              <a:t>MNO OUD Protocol- </a:t>
            </a:r>
            <a:r>
              <a:rPr lang="en-US" sz="2400" b="1" dirty="0" smtClean="0">
                <a:solidFill>
                  <a:srgbClr val="F58466"/>
                </a:solidFill>
                <a:latin typeface="Goudy Old Style" pitchFamily="18" charset="0"/>
              </a:rPr>
              <a:t>Key steps for OB Clinical Team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4678" y="4010011"/>
            <a:ext cx="41843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4990"/>
                </a:solidFill>
                <a:latin typeface="Goudy Old Style" pitchFamily="18" charset="0"/>
              </a:rPr>
              <a:t>Activate the OUD protocol for every screen positive woman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990"/>
                </a:solidFill>
                <a:latin typeface="Goudy Old Style" pitchFamily="18" charset="0"/>
              </a:rPr>
              <a:t>reduces maternal death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990"/>
                </a:solidFill>
                <a:latin typeface="Goudy Old Style" pitchFamily="18" charset="0"/>
              </a:rPr>
              <a:t>improves pregnancy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4990"/>
                </a:solidFill>
                <a:latin typeface="Goudy Old Style" pitchFamily="18" charset="0"/>
              </a:rPr>
              <a:t>increases the # women who can parent their baby</a:t>
            </a:r>
          </a:p>
        </p:txBody>
      </p:sp>
    </p:spTree>
    <p:extLst>
      <p:ext uri="{BB962C8B-B14F-4D97-AF65-F5344CB8AC3E}">
        <p14:creationId xmlns:p14="http://schemas.microsoft.com/office/powerpoint/2010/main" val="331423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217" y="1960359"/>
            <a:ext cx="2651796" cy="76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Screen every pregnant patient for OUD with a validated screening tool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" name="Title 2"/>
          <p:cNvSpPr txBox="1">
            <a:spLocks/>
          </p:cNvSpPr>
          <p:nvPr/>
        </p:nvSpPr>
        <p:spPr bwMode="auto">
          <a:xfrm>
            <a:off x="286182" y="219807"/>
            <a:ext cx="7333818" cy="130568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58466"/>
                </a:solidFill>
                <a:latin typeface="Goudy Old Style" panose="02020502050305020303" pitchFamily="18" charset="0"/>
                <a:cs typeface="+mn-cs"/>
              </a:rPr>
              <a:t> </a:t>
            </a:r>
            <a:r>
              <a:rPr lang="en-US" sz="3600" b="1" noProof="0" dirty="0" smtClean="0">
                <a:solidFill>
                  <a:srgbClr val="F58466"/>
                </a:solidFill>
                <a:latin typeface="Goudy Old Style" panose="02020502050305020303" pitchFamily="18" charset="0"/>
                <a:cs typeface="+mn-cs"/>
              </a:rPr>
              <a:t>OB providers </a:t>
            </a:r>
            <a:r>
              <a:rPr lang="en-US" sz="3600" b="1" dirty="0" smtClean="0">
                <a:solidFill>
                  <a:srgbClr val="F58466"/>
                </a:solidFill>
                <a:latin typeface="Goudy Old Style" panose="02020502050305020303" pitchFamily="18" charset="0"/>
                <a:cs typeface="+mn-cs"/>
              </a:rPr>
              <a:t>opportunity for</a:t>
            </a:r>
            <a:r>
              <a:rPr lang="en-US" sz="3600" b="1" noProof="0" dirty="0" smtClean="0">
                <a:solidFill>
                  <a:srgbClr val="F58466"/>
                </a:solidFill>
                <a:latin typeface="Goudy Old Style" panose="02020502050305020303" pitchFamily="18" charset="0"/>
                <a:cs typeface="+mn-cs"/>
              </a:rPr>
              <a:t> optimal care </a:t>
            </a:r>
            <a:r>
              <a:rPr lang="en-US" sz="3600" b="1" dirty="0" smtClean="0">
                <a:solidFill>
                  <a:srgbClr val="F58466"/>
                </a:solidFill>
                <a:latin typeface="Goudy Old Style" panose="02020502050305020303" pitchFamily="18" charset="0"/>
                <a:cs typeface="+mn-cs"/>
              </a:rPr>
              <a:t>for all women with OUD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anose="02020502050305020303" pitchFamily="18" charset="0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680" y="1868189"/>
            <a:ext cx="1251450" cy="11994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447" y="3503625"/>
            <a:ext cx="1251450" cy="1176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732" y="5142900"/>
            <a:ext cx="1396294" cy="1164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200" y="1731721"/>
            <a:ext cx="1193513" cy="1245600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830746" y="3556933"/>
            <a:ext cx="252177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Assess readiness for Medication Assisted Treatment (MAT)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itchFamily="34" charset="-128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1756616" y="5135765"/>
            <a:ext cx="252177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Start MAT and link to Recovery Treatment Programs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itchFamily="34" charset="-128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6461182" y="1832882"/>
            <a:ext cx="261409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Provide Naloxone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Narcan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) Counseling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/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prescription and screen for Hepatitis C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itchFamily="34" charset="-128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461181" y="4768211"/>
            <a:ext cx="261409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Provide patient education on OUD/NAS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 and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educe stigma, promote empathy across clinical team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33536" y="4961996"/>
            <a:ext cx="1546500" cy="152667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5548" y="3503625"/>
            <a:ext cx="1396294" cy="1164867"/>
          </a:xfrm>
          <a:prstGeom prst="rect">
            <a:avLst/>
          </a:prstGeom>
        </p:spPr>
      </p:pic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358120" y="3517010"/>
            <a:ext cx="261409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itchFamily="34" charset="-128"/>
              </a:rPr>
              <a:t>Warm hand-offs for MAT/recovery services and close OB follow up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1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D1100-950A-48B3-866A-81D8172B1A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5390" y="143841"/>
            <a:ext cx="8229600" cy="869951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Optimal OUD Obstetric Care</a:t>
            </a:r>
            <a:endParaRPr lang="en-US" sz="40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013792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58466"/>
              </a:buClr>
            </a:pPr>
            <a:r>
              <a:rPr lang="en-US" sz="2000" b="1" dirty="0" smtClean="0">
                <a:solidFill>
                  <a:srgbClr val="FF198C"/>
                </a:solidFill>
                <a:latin typeface="+mn-lt"/>
              </a:rPr>
              <a:t>Given the high risk of maternal death from OUD, need systems to make sure optimal OUD OB care is provided for every patient, every time. </a:t>
            </a:r>
          </a:p>
          <a:p>
            <a:pPr marL="457200" indent="-457200">
              <a:buClr>
                <a:srgbClr val="F58466"/>
              </a:buClr>
              <a:buAutoNum type="arabicParenR"/>
            </a:pP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MNO Folders</a:t>
            </a:r>
          </a:p>
          <a:p>
            <a:pPr marL="914400" lvl="1" indent="-45720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Store in prenatal care sites and L&amp;D, contains all provider, nurse and patient resources needed for optimal care.  Obtain MNO folder for every OUD pt.</a:t>
            </a:r>
          </a:p>
          <a:p>
            <a:pPr marL="457200" indent="-457200">
              <a:buClr>
                <a:srgbClr val="F58466"/>
              </a:buClr>
              <a:buAutoNum type="arabicParenR"/>
            </a:pP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Prenatal Care </a:t>
            </a:r>
            <a:r>
              <a:rPr lang="en-US" sz="2000" b="1" dirty="0">
                <a:solidFill>
                  <a:srgbClr val="004990"/>
                </a:solidFill>
                <a:latin typeface="+mn-lt"/>
              </a:rPr>
              <a:t>T</a:t>
            </a: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eam </a:t>
            </a:r>
            <a:r>
              <a:rPr lang="en-US" sz="2000" b="1" dirty="0">
                <a:solidFill>
                  <a:srgbClr val="004990"/>
                </a:solidFill>
                <a:latin typeface="+mn-lt"/>
              </a:rPr>
              <a:t>C</a:t>
            </a: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onference for OUD pregnant pts</a:t>
            </a:r>
          </a:p>
          <a:p>
            <a:pPr marL="914400" lvl="1" indent="-45720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Multidisciplinary prenatal care meeting </a:t>
            </a:r>
            <a:r>
              <a:rPr lang="en-US" sz="2000" dirty="0">
                <a:latin typeface="+mn-lt"/>
              </a:rPr>
              <a:t>/</a:t>
            </a:r>
            <a:r>
              <a:rPr lang="en-US" sz="2000" dirty="0" smtClean="0">
                <a:latin typeface="+mn-lt"/>
              </a:rPr>
              <a:t>call with OB/MFM, neonatology/</a:t>
            </a:r>
            <a:r>
              <a:rPr lang="en-US" sz="2000" dirty="0" err="1" smtClean="0">
                <a:latin typeface="+mn-lt"/>
              </a:rPr>
              <a:t>peds</a:t>
            </a:r>
            <a:r>
              <a:rPr lang="en-US" sz="2000" dirty="0" smtClean="0">
                <a:latin typeface="+mn-lt"/>
              </a:rPr>
              <a:t>, nursing, SW  to review algorithm &amp; checklist to confirm key clinical elements completed. </a:t>
            </a:r>
          </a:p>
          <a:p>
            <a:pPr marL="457200" indent="-457200">
              <a:buClr>
                <a:srgbClr val="F58466"/>
              </a:buClr>
              <a:buFontTx/>
              <a:buAutoNum type="arabicParenR"/>
            </a:pP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L&amp;D </a:t>
            </a:r>
            <a:r>
              <a:rPr lang="en-US" sz="2000" b="1" dirty="0">
                <a:solidFill>
                  <a:srgbClr val="004990"/>
                </a:solidFill>
                <a:latin typeface="+mn-lt"/>
              </a:rPr>
              <a:t>Care </a:t>
            </a: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Team </a:t>
            </a:r>
            <a:r>
              <a:rPr lang="en-US" sz="2000" b="1" dirty="0">
                <a:solidFill>
                  <a:srgbClr val="004990"/>
                </a:solidFill>
                <a:latin typeface="+mn-lt"/>
              </a:rPr>
              <a:t>H</a:t>
            </a: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uddles</a:t>
            </a:r>
          </a:p>
          <a:p>
            <a:pPr marL="800100" lvl="1" indent="-34290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Called by charge nurse, care team huddle for every OUD 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pt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 with OB/MFM, nursing, 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neonatalogy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peds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, SW, anesthesia, addiction med/psych 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etc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, review MNO Folders, checklist and care plan confirm optimal care provided. </a:t>
            </a:r>
            <a:endParaRPr lang="en-US" sz="2000" b="1" dirty="0">
              <a:solidFill>
                <a:srgbClr val="004990"/>
              </a:solidFill>
              <a:latin typeface="+mn-lt"/>
            </a:endParaRPr>
          </a:p>
          <a:p>
            <a:pPr marL="457200" indent="-457200">
              <a:buClr>
                <a:srgbClr val="F58466"/>
              </a:buClr>
              <a:buAutoNum type="arabicParenR"/>
            </a:pPr>
            <a:r>
              <a:rPr lang="en-US" sz="2000" b="1" dirty="0" smtClean="0">
                <a:solidFill>
                  <a:srgbClr val="004990"/>
                </a:solidFill>
                <a:latin typeface="+mn-lt"/>
              </a:rPr>
              <a:t>OUD Order set</a:t>
            </a:r>
          </a:p>
          <a:p>
            <a:pPr marL="914400" lvl="1" indent="-45720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Establish OUD order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set 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with </a:t>
            </a:r>
            <a:r>
              <a:rPr lang="en-US" sz="2000" dirty="0" err="1">
                <a:solidFill>
                  <a:srgbClr val="000000"/>
                </a:solidFill>
                <a:latin typeface="+mn-lt"/>
              </a:rPr>
              <a:t>Narcan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 order, </a:t>
            </a:r>
            <a:r>
              <a:rPr lang="en-US" sz="2000" dirty="0" err="1">
                <a:solidFill>
                  <a:srgbClr val="000000"/>
                </a:solidFill>
                <a:latin typeface="+mn-lt"/>
              </a:rPr>
              <a:t>Hep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 C 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screen, consults,  and key elements from checklist.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2D1100-950A-48B3-866A-81D8172B1AE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3" name="Picture 2" descr="C:\Users\jkelly\AppData\Local\Microsoft\Windows\Temporary Internet Files\Content.Outlook\KXRDYNVG\20191206_0820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2668767"/>
            <a:ext cx="6770191" cy="38082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057400" y="2287917"/>
            <a:ext cx="2125980" cy="379083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MS PGothic" pitchFamily="34" charset="-128"/>
                <a:cs typeface="+mn-cs"/>
              </a:rPr>
              <a:t>Provider Resources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29136" y="2287917"/>
            <a:ext cx="2125980" cy="379083"/>
          </a:xfrm>
          <a:prstGeom prst="round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MS PGothic" pitchFamily="34" charset="-128"/>
                <a:cs typeface="+mn-cs"/>
              </a:rPr>
              <a:t>Patient Resources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MS PGothic" pitchFamily="34" charset="-128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199" y="9135"/>
            <a:ext cx="7455991" cy="869951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MNO Folders</a:t>
            </a:r>
            <a:r>
              <a:rPr 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: keep in prenatal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sites and L&amp;D for every OUD </a:t>
            </a:r>
            <a:r>
              <a:rPr lang="en-US" sz="3600" b="1" dirty="0" err="1" smtClean="0">
                <a:solidFill>
                  <a:srgbClr val="F58466"/>
                </a:solidFill>
                <a:latin typeface="Goudy Old Style" pitchFamily="18" charset="0"/>
              </a:rPr>
              <a:t>pt</a:t>
            </a:r>
            <a:r>
              <a:rPr lang="en-US" sz="3600" b="1" dirty="0" smtClean="0">
                <a:solidFill>
                  <a:srgbClr val="F58466"/>
                </a:solidFill>
                <a:latin typeface="Goudy Old Style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4990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OUD Algorithm,</a:t>
            </a:r>
            <a:r>
              <a:rPr kumimoji="0" lang="en-US" sz="2400" b="1" u="none" strike="noStrike" kern="1200" cap="none" spc="0" normalizeH="0" noProof="0" dirty="0" smtClean="0">
                <a:ln>
                  <a:noFill/>
                </a:ln>
                <a:solidFill>
                  <a:srgbClr val="004990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 OUD Checklist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4990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, </a:t>
            </a:r>
            <a:r>
              <a:rPr kumimoji="0" lang="en-US" sz="24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004990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Narcan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4990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 scripts for providers, nursing workflow and patient education material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004990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3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9FB53-311B-43CA-B7CE-1F80A678A23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45649"/>
            <a:ext cx="9220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1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anose="02020502050305020303" pitchFamily="18" charset="0"/>
                <a:ea typeface="MS PGothic" panose="020B0600070205080204" pitchFamily="34" charset="-128"/>
                <a:cs typeface="+mn-cs"/>
              </a:rPr>
              <a:t>ILPQC </a:t>
            </a:r>
            <a:r>
              <a:rPr lang="en-US" altLang="en-US" sz="3200" dirty="0" smtClean="0">
                <a:solidFill>
                  <a:srgbClr val="F58466"/>
                </a:solidFill>
                <a:latin typeface="Goudy Old Style" panose="02020502050305020303" pitchFamily="18" charset="0"/>
                <a:ea typeface="MS PGothic" panose="020B0600070205080204" pitchFamily="34" charset="-128"/>
              </a:rPr>
              <a:t>OUD</a:t>
            </a: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anose="02020502050305020303" pitchFamily="18" charset="0"/>
                <a:ea typeface="MS PGothic" panose="020B0600070205080204" pitchFamily="34" charset="-128"/>
                <a:cs typeface="+mn-cs"/>
              </a:rPr>
              <a:t> Clinical Care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anose="02020502050305020303" pitchFamily="18" charset="0"/>
                <a:ea typeface="MS PGothic" panose="020B0600070205080204" pitchFamily="34" charset="-128"/>
                <a:cs typeface="+mn-cs"/>
              </a:rPr>
              <a:t>Checklist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447800"/>
            <a:ext cx="4267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58466"/>
              </a:buClr>
            </a:pPr>
            <a:r>
              <a:rPr lang="en-US" sz="2000" b="1" dirty="0" smtClean="0">
                <a:latin typeface="+mn-lt"/>
              </a:rPr>
              <a:t>Examples of key checklist items:</a:t>
            </a:r>
          </a:p>
          <a:p>
            <a:pPr>
              <a:buClr>
                <a:srgbClr val="F58466"/>
              </a:buClr>
            </a:pPr>
            <a:endParaRPr lang="en-US" sz="1200" b="1" dirty="0" smtClean="0">
              <a:latin typeface="+mn-lt"/>
            </a:endParaRP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b="1" dirty="0" smtClean="0"/>
              <a:t>Assessed for readiness for MAT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b="1" dirty="0" smtClean="0"/>
              <a:t>Link to Recovery Treatment Program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b="1" dirty="0" err="1" smtClean="0"/>
              <a:t>Narcan</a:t>
            </a:r>
            <a:r>
              <a:rPr lang="en-US" b="1" dirty="0" smtClean="0"/>
              <a:t> </a:t>
            </a:r>
            <a:r>
              <a:rPr lang="en-US" b="1" dirty="0"/>
              <a:t>counseling and                                                   prescription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b="1" dirty="0"/>
              <a:t>Contraception counseling and plan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b="1" dirty="0" err="1"/>
              <a:t>Hep</a:t>
            </a:r>
            <a:r>
              <a:rPr lang="en-US" b="1" dirty="0"/>
              <a:t> C screening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Pediatric/neo consult completed                                                          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Social work consult completed</a:t>
            </a:r>
          </a:p>
          <a:p>
            <a:pPr marL="342900" indent="-342900">
              <a:buClr>
                <a:srgbClr val="F58466"/>
              </a:buClr>
              <a:buFont typeface="+mj-lt"/>
              <a:buAutoNum type="arabicPeriod"/>
            </a:pPr>
            <a:r>
              <a:rPr lang="en-US" sz="2000" dirty="0" smtClean="0">
                <a:latin typeface="+mn-lt"/>
              </a:rPr>
              <a:t>Standardized education provided                                                on NAS and role in newborn non-pharmacologic care 	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3633" y="1649811"/>
            <a:ext cx="3779388" cy="48891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04800" y="1078468"/>
            <a:ext cx="786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Every pregnant or postpartum woman with OUD needs checklist completed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1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76200" y="308056"/>
            <a:ext cx="6781800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MNO Nursing Workflow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58466"/>
                </a:solidFill>
                <a:effectLst/>
                <a:uLnTx/>
                <a:uFillTx/>
                <a:latin typeface="Goudy Old Style" pitchFamily="18" charset="0"/>
                <a:ea typeface="MS PGothic" pitchFamily="34" charset="-128"/>
              </a:rPr>
              <a:t>Resource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736" y="990600"/>
            <a:ext cx="4275470" cy="57308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6806" y="990600"/>
            <a:ext cx="4289042" cy="55289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5419627" y="4343400"/>
            <a:ext cx="3733800" cy="21761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Nurses caring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patient with OUD L&amp;D and postpartum should use the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Nursing Workflow in the MNO Folder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for key clinical steps needed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reduce risk of maternal death from OUD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9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010" y="1455597"/>
            <a:ext cx="1752600" cy="221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9691" y="1655457"/>
            <a:ext cx="2512765" cy="2426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D1100-950A-48B3-866A-81D8172B1AE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152400"/>
            <a:ext cx="6858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Provide Patient Education on OUD and NAS</a:t>
            </a:r>
            <a:endParaRPr lang="en-US" sz="40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257" y="2964574"/>
            <a:ext cx="2231712" cy="34416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48352" y="1337332"/>
            <a:ext cx="459564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58466"/>
              </a:buClr>
            </a:pPr>
            <a:r>
              <a:rPr lang="en-US" sz="2400" b="1" dirty="0" smtClean="0">
                <a:solidFill>
                  <a:srgbClr val="004990"/>
                </a:solidFill>
                <a:latin typeface="+mn-lt"/>
              </a:rPr>
              <a:t>Every patient with OUD needs education documented: </a:t>
            </a:r>
          </a:p>
          <a:p>
            <a:pPr marL="457200" indent="-457200">
              <a:buClr>
                <a:srgbClr val="F58466"/>
              </a:buClr>
              <a:buAutoNum type="arabicParenR"/>
            </a:pPr>
            <a:r>
              <a:rPr lang="en-US" sz="2400" b="1" dirty="0" smtClean="0">
                <a:solidFill>
                  <a:srgbClr val="004990"/>
                </a:solidFill>
                <a:latin typeface="+mn-lt"/>
              </a:rPr>
              <a:t>Provide Patient Education Resources from MNO Folder</a:t>
            </a:r>
          </a:p>
          <a:p>
            <a:pPr marL="457200" indent="-457200">
              <a:buClr>
                <a:srgbClr val="F58466"/>
              </a:buClr>
              <a:buAutoNum type="arabicParenR"/>
            </a:pPr>
            <a:r>
              <a:rPr lang="en-US" sz="2400" b="1" dirty="0" smtClean="0">
                <a:solidFill>
                  <a:srgbClr val="004990"/>
                </a:solidFill>
                <a:latin typeface="+mn-lt"/>
              </a:rPr>
              <a:t>Neonatal / </a:t>
            </a:r>
            <a:r>
              <a:rPr lang="en-US" sz="2400" b="1" dirty="0" err="1" smtClean="0">
                <a:solidFill>
                  <a:srgbClr val="004990"/>
                </a:solidFill>
                <a:latin typeface="+mn-lt"/>
              </a:rPr>
              <a:t>Peds</a:t>
            </a:r>
            <a:r>
              <a:rPr lang="en-US" sz="2400" b="1" dirty="0" smtClean="0">
                <a:solidFill>
                  <a:srgbClr val="004990"/>
                </a:solidFill>
                <a:latin typeface="+mn-lt"/>
              </a:rPr>
              <a:t> consult</a:t>
            </a:r>
            <a:endParaRPr lang="en-US" sz="2400" b="1" dirty="0">
              <a:solidFill>
                <a:srgbClr val="004990"/>
              </a:solidFill>
              <a:latin typeface="+mn-lt"/>
            </a:endParaRPr>
          </a:p>
          <a:p>
            <a:pPr marL="342900" indent="-34290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Include information on:</a:t>
            </a:r>
          </a:p>
          <a:p>
            <a:pPr marL="742950" lvl="1" indent="-28575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Treatment for OUD during and after their pregnancy</a:t>
            </a:r>
          </a:p>
          <a:p>
            <a:pPr marL="742950" lvl="1" indent="-28575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OUD and NAS</a:t>
            </a:r>
          </a:p>
          <a:p>
            <a:pPr marL="742950" lvl="1" indent="-28575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Maternal participation in newborn care: rooming in/ eat-sleep-console</a:t>
            </a:r>
          </a:p>
          <a:p>
            <a:pPr marL="742950" lvl="1" indent="-285750">
              <a:buClr>
                <a:srgbClr val="F58466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Breastfeeding for OENs</a:t>
            </a:r>
          </a:p>
          <a:p>
            <a:pPr marL="742950" lvl="1" indent="-285750">
              <a:buClr>
                <a:srgbClr val="F58466"/>
              </a:buClr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87063" y="5486400"/>
            <a:ext cx="4318225" cy="747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Did you know?</a:t>
            </a:r>
          </a:p>
          <a:p>
            <a:pPr algn="ctr"/>
            <a:r>
              <a:rPr lang="en-US" sz="1600" dirty="0" smtClean="0"/>
              <a:t>Pregnant women have the greatest engagement for OUD treatment and recovery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6502" y="3558494"/>
            <a:ext cx="1809339" cy="27978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529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562600"/>
            <a:ext cx="9144000" cy="1310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9233"/>
            <a:ext cx="6248400" cy="1143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Always Counsel </a:t>
            </a: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&amp; Prescribe</a:t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Naloxone/</a:t>
            </a:r>
            <a:r>
              <a:rPr lang="en-US" sz="4000" b="1" dirty="0" err="1" smtClean="0">
                <a:solidFill>
                  <a:srgbClr val="F58466"/>
                </a:solidFill>
                <a:latin typeface="Goudy Old Style" pitchFamily="18" charset="0"/>
              </a:rPr>
              <a:t>Narcan</a:t>
            </a:r>
            <a:r>
              <a:rPr lang="en-US" sz="4000" b="1" dirty="0" smtClean="0">
                <a:solidFill>
                  <a:srgbClr val="F58466"/>
                </a:solidFill>
                <a:latin typeface="Goudy Old Style" pitchFamily="18" charset="0"/>
              </a:rPr>
              <a:t> </a:t>
            </a:r>
            <a:endParaRPr lang="en-US" sz="4000" b="1" dirty="0">
              <a:solidFill>
                <a:srgbClr val="F58466"/>
              </a:solidFill>
              <a:latin typeface="Goudy Old Styl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A795C-50BE-462B-8B70-BD2F9F6A888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994" y="1338692"/>
            <a:ext cx="5427805" cy="2194718"/>
          </a:xfrm>
        </p:spPr>
        <p:txBody>
          <a:bodyPr/>
          <a:lstStyle/>
          <a:p>
            <a:pPr>
              <a:buClr>
                <a:srgbClr val="F7994B"/>
              </a:buClr>
            </a:pPr>
            <a:r>
              <a:rPr lang="en-US" sz="2000" dirty="0" smtClean="0"/>
              <a:t>Counsel and prescribe for all pregnant &amp; postpartum women with OUD and co-prescribe for all patients who take opioids regularly</a:t>
            </a:r>
          </a:p>
          <a:p>
            <a:pPr>
              <a:buClr>
                <a:srgbClr val="F7994B"/>
              </a:buClr>
            </a:pPr>
            <a:r>
              <a:rPr lang="en-US" sz="2000" dirty="0" smtClean="0"/>
              <a:t>It is safe/easy to prescribe and is a key risk reduction medication that reduces overdose death </a:t>
            </a:r>
            <a:endParaRPr lang="en-US" sz="900" dirty="0" smtClean="0"/>
          </a:p>
          <a:p>
            <a:pPr>
              <a:buClr>
                <a:srgbClr val="F7994B"/>
              </a:buClr>
            </a:pPr>
            <a:r>
              <a:rPr lang="en-US" sz="2000" dirty="0" smtClean="0"/>
              <a:t>Share that we want all women who take opioids to stay safe, opioids can cause slowed breathing and accidental overdose, </a:t>
            </a:r>
            <a:r>
              <a:rPr lang="en-US" sz="2000" dirty="0" err="1"/>
              <a:t>N</a:t>
            </a:r>
            <a:r>
              <a:rPr lang="en-US" sz="2000" dirty="0" err="1" smtClean="0"/>
              <a:t>arcan</a:t>
            </a:r>
            <a:r>
              <a:rPr lang="en-US" sz="2000" dirty="0" smtClean="0"/>
              <a:t> is a safety medicine as it reverses overdose</a:t>
            </a:r>
          </a:p>
          <a:p>
            <a:pPr>
              <a:buClr>
                <a:srgbClr val="F7994B"/>
              </a:buClr>
            </a:pPr>
            <a:r>
              <a:rPr lang="en-US" sz="2000" i="1" dirty="0" smtClean="0"/>
              <a:t>Order Naloxone/</a:t>
            </a:r>
            <a:r>
              <a:rPr lang="en-US" sz="2000" i="1" dirty="0" err="1" smtClean="0"/>
              <a:t>Narcan</a:t>
            </a:r>
            <a:r>
              <a:rPr lang="en-US" sz="2000" i="1" dirty="0" smtClean="0"/>
              <a:t> 4mg/0.1mL, administer spray x 1 </a:t>
            </a:r>
            <a:r>
              <a:rPr lang="en-US" sz="2000" i="1" dirty="0" err="1" smtClean="0"/>
              <a:t>intranasally</a:t>
            </a:r>
            <a:r>
              <a:rPr lang="en-US" sz="2000" i="1" dirty="0" smtClean="0"/>
              <a:t>, repeat in alternate nostril if no response after 2-3 minutes, dispense quantity 2, 2 refills. </a:t>
            </a:r>
          </a:p>
          <a:p>
            <a:pPr>
              <a:buClr>
                <a:srgbClr val="F7994B"/>
              </a:buClr>
            </a:pPr>
            <a:r>
              <a:rPr lang="en-US" sz="2000" dirty="0" err="1" smtClean="0"/>
              <a:t>Narcan</a:t>
            </a:r>
            <a:r>
              <a:rPr lang="en-US" sz="2000" dirty="0" smtClean="0"/>
              <a:t> comes in 2 pack (give one to family)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0" y="1338692"/>
            <a:ext cx="2538248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799" y="3507299"/>
            <a:ext cx="2374611" cy="328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9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65475</TotalTime>
  <Words>913</Words>
  <Application>Microsoft Office PowerPoint</Application>
  <PresentationFormat>On-screen Show (4:3)</PresentationFormat>
  <Paragraphs>100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Goudy Old Style</vt:lpstr>
      <vt:lpstr>6_Office Theme</vt:lpstr>
      <vt:lpstr>2_Office Theme</vt:lpstr>
      <vt:lpstr>What do we need every  OB Provider to know about OUD?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Always Counsel &amp; Prescribe Naloxone/Narcan 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Weiss, Daniel</cp:lastModifiedBy>
  <cp:revision>1455</cp:revision>
  <cp:lastPrinted>2016-05-12T13:24:57Z</cp:lastPrinted>
  <dcterms:created xsi:type="dcterms:W3CDTF">2013-06-07T18:46:59Z</dcterms:created>
  <dcterms:modified xsi:type="dcterms:W3CDTF">2021-05-14T20:02:17Z</dcterms:modified>
</cp:coreProperties>
</file>