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</p:sldMasterIdLst>
  <p:notesMasterIdLst>
    <p:notesMasterId r:id="rId4"/>
  </p:notesMasterIdLst>
  <p:handoutMasterIdLst>
    <p:handoutMasterId r:id="rId5"/>
  </p:handoutMasterIdLst>
  <p:sldIdLst>
    <p:sldId id="1350" r:id="rId2"/>
    <p:sldId id="1303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" clrIdx="0">
    <p:extLst/>
  </p:cmAuthor>
  <p:cmAuthor id="2" name="Katelynne Finnegan" initials="KF" lastIdx="4" clrIdx="1"/>
  <p:cmAuthor id="3" name="cburke4" initials="c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FF198C"/>
    <a:srgbClr val="99FF66"/>
    <a:srgbClr val="F58466"/>
    <a:srgbClr val="767572"/>
    <a:srgbClr val="D6D3D1"/>
    <a:srgbClr val="FFB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74" autoAdjust="0"/>
  </p:normalViewPr>
  <p:slideViewPr>
    <p:cSldViewPr>
      <p:cViewPr varScale="1">
        <p:scale>
          <a:sx n="66" d="100"/>
          <a:sy n="66" d="100"/>
        </p:scale>
        <p:origin x="6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7664"/>
    </p:cViewPr>
  </p:sorterViewPr>
  <p:notesViewPr>
    <p:cSldViewPr>
      <p:cViewPr varScale="1">
        <p:scale>
          <a:sx n="81" d="100"/>
          <a:sy n="81" d="100"/>
        </p:scale>
        <p:origin x="-375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F333822-D251-4843-96FB-F0ECC7364A8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214DF12-F0F6-44E7-BDA0-AFF5209B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7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4688"/>
            <a:ext cx="4498975" cy="3373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3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674688"/>
            <a:ext cx="4495800" cy="3373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53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D12B-DF96-4AF3-B45B-C25999091A0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D1D4-CFBA-4D69-88C5-518943495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13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389F-C7F2-4D56-AC6E-4922AB31868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ED58-8D78-4634-B342-DC2D26B47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8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00FE-E906-4F73-9F14-6884FAB051CB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2DCA-71C8-4D15-9980-EE33069D3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63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3725-9154-40BF-BA7F-294E1D9E6DA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FB9AE-24D3-4C48-89D7-F27312A09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76B3-DC68-498A-BF48-DE345719D54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43AD-3157-4D4B-A063-01E24C8A3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5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5F7F-ADF3-417B-8838-71ADA6779510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1786-828C-4568-8421-F13C0AB41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8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2423-C825-46EB-808A-84E33B12A968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87CE-B013-4A37-9A7A-8B9DE7CFF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58C7-FE26-4AE2-A752-81288271426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1844-944E-4C9D-BAA9-E5E83C978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70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07B8-3539-43B3-A1DA-B39505178374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1100-950A-48B3-866A-81D8172B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3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9728-0578-4B54-8DDD-2DA9AAAB9E3D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C96D-601D-4208-AA0E-DE3C0EF05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7C9D-84C6-490F-9793-B0FCAA804F03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063E2-CD4B-4325-91AC-A18B773D4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9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C2EEBCD-C85F-49C7-9299-C608727CE646}" type="datetime1">
              <a:rPr lang="en-US" altLang="ja-JP">
                <a:ea typeface="ＭＳ Ｐゴシック"/>
              </a:rPr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1833C41F-4510-4A9C-B3A5-F8BC93249DDE}" type="slidenum">
              <a:rPr lang="en-US" altLang="en-US">
                <a:cs typeface="Arial" pitchFamily="34" charset="0"/>
              </a:rPr>
              <a:pPr>
                <a:defRPr/>
              </a:pPr>
              <a:t>‹#›</a:t>
            </a:fld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1828800"/>
            <a:ext cx="2362200" cy="33670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219200" y="1427146"/>
            <a:ext cx="5162549" cy="973778"/>
          </a:xfrm>
          <a:prstGeom prst="rect">
            <a:avLst/>
          </a:prstGeom>
          <a:solidFill>
            <a:srgbClr val="F9B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083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1249247" y="1740220"/>
            <a:ext cx="5132502" cy="560540"/>
          </a:xfrm>
        </p:spPr>
        <p:txBody>
          <a:bodyPr>
            <a:noAutofit/>
          </a:bodyPr>
          <a:lstStyle/>
          <a:p>
            <a:r>
              <a:rPr lang="en-US" sz="1800" u="sng" dirty="0"/>
              <a:t>Aim</a:t>
            </a:r>
            <a:r>
              <a:rPr lang="en-US" sz="1800" dirty="0"/>
              <a:t>:   ≥70% women with OUD receive MAT and are connected to Recovery Treatment Services prenatally or by delivery discharge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2400924"/>
            <a:ext cx="5162549" cy="2355716"/>
          </a:xfrm>
          <a:prstGeom prst="rect">
            <a:avLst/>
          </a:prstGeom>
          <a:solidFill>
            <a:srgbClr val="C9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8820" y="2387739"/>
            <a:ext cx="4857748" cy="2368901"/>
          </a:xfrm>
        </p:spPr>
        <p:txBody>
          <a:bodyPr>
            <a:noAutofit/>
          </a:bodyPr>
          <a:lstStyle/>
          <a:p>
            <a:r>
              <a:rPr lang="en-US" altLang="en-US" sz="1600" u="sng" dirty="0" smtClean="0"/>
              <a:t>Goals</a:t>
            </a:r>
            <a:r>
              <a:rPr lang="en-US" altLang="en-US" sz="1600" dirty="0"/>
              <a:t>: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200" dirty="0"/>
              <a:t>All pregnant women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screened with a universal validated screener prenatally and  during their L&amp;D admission 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200" dirty="0"/>
              <a:t>Women with OUD during pregnancy or by delivery discharge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Assessed for readiness for MAT, linked to MAT and Recovery Treatment Services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OUD clinical care checklist completed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Receive </a:t>
            </a:r>
            <a:r>
              <a:rPr lang="en-US" sz="1200" dirty="0" err="1"/>
              <a:t>Narcan</a:t>
            </a:r>
            <a:r>
              <a:rPr lang="en-US" sz="1200" dirty="0"/>
              <a:t>, </a:t>
            </a:r>
            <a:r>
              <a:rPr lang="en-US" sz="1200" dirty="0" err="1"/>
              <a:t>Hep</a:t>
            </a:r>
            <a:r>
              <a:rPr lang="en-US" sz="1200" dirty="0"/>
              <a:t> C, contraception counseling, SW Consult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Pediatric / neonatal consult on NAS 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US" sz="1200" dirty="0"/>
              <a:t>Receive OUD/NAS patient education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6576" y="292643"/>
            <a:ext cx="6897624" cy="642938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b="1" dirty="0">
                <a:solidFill>
                  <a:srgbClr val="F58466"/>
                </a:solidFill>
                <a:latin typeface="Goudy Old Style" pitchFamily="18" charset="0"/>
              </a:rPr>
              <a:t>Mothers and Newborns affected by </a:t>
            </a:r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Opioids - </a:t>
            </a:r>
            <a:r>
              <a:rPr lang="en-US" altLang="en-US" sz="3600" b="1" dirty="0">
                <a:solidFill>
                  <a:srgbClr val="F58466"/>
                </a:solidFill>
                <a:latin typeface="Goudy Old Style" pitchFamily="18" charset="0"/>
              </a:rPr>
              <a:t>OB Initiative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4756640"/>
            <a:ext cx="5162549" cy="1720360"/>
          </a:xfrm>
          <a:prstGeom prst="rect">
            <a:avLst/>
          </a:prstGeom>
          <a:solidFill>
            <a:srgbClr val="9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876" indent="-192876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/>
                </a:solidFill>
              </a:rPr>
              <a:t>107 hospitals participating in the MNO OB &amp; Neonatal Initiative kick off May 2018</a:t>
            </a:r>
          </a:p>
          <a:p>
            <a:pPr marL="450045" lvl="1" indent="-192876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/>
                </a:solidFill>
              </a:rPr>
              <a:t>101 MNO-OB Hospital QI Teams</a:t>
            </a:r>
          </a:p>
          <a:p>
            <a:pPr marL="450045" lvl="1" indent="-192876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/>
                </a:solidFill>
              </a:rPr>
              <a:t>88 MNO-Neo Hospital QI Teams</a:t>
            </a:r>
          </a:p>
          <a:p>
            <a:pPr marL="192876" indent="-192876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/>
                </a:solidFill>
              </a:rPr>
              <a:t>Facilitate monthly MNO-OB &amp; Neo collaborative learning webinars, twice a year in-person meetings </a:t>
            </a:r>
          </a:p>
          <a:p>
            <a:pPr marL="192876" indent="-192876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/>
                </a:solidFill>
              </a:rPr>
              <a:t>Paper &amp; Online MNO-OB &amp; Neonatal QI toolkit for teams including sample protocols, guidelines, and patient &amp; provider education</a:t>
            </a:r>
          </a:p>
        </p:txBody>
      </p:sp>
    </p:spTree>
    <p:extLst>
      <p:ext uri="{BB962C8B-B14F-4D97-AF65-F5344CB8AC3E}">
        <p14:creationId xmlns:p14="http://schemas.microsoft.com/office/powerpoint/2010/main" val="6739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965" y="-35228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2532" y="-6425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 MNO-OB Initiative Aims:  </a:t>
            </a:r>
            <a:b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What Must We Achieve to Save Lives</a:t>
            </a:r>
            <a:endParaRPr lang="en-US" altLang="en-US" sz="36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5304" y="1122403"/>
            <a:ext cx="20701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≥70%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Medication Assisted Treatment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76788" y="1387636"/>
            <a:ext cx="2523448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≥70%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BH/Recovery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Treatment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Services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6423" y="1482798"/>
            <a:ext cx="358085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≥80%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Universal Validated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OUD Screening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518" y="3787600"/>
            <a:ext cx="335861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≥70%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OUD Clinical Care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Checklist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37849" y="3711040"/>
            <a:ext cx="332014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≥80%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Patient Education </a:t>
            </a:r>
          </a:p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OUD/NAS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104" y="28281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Prenatal &amp;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99993" y="3136345"/>
            <a:ext cx="2602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Labor &amp; Delivery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1603" y="5204731"/>
            <a:ext cx="280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Narcan</a:t>
            </a:r>
            <a:r>
              <a:rPr lang="en-US" sz="2400" dirty="0" smtClean="0"/>
              <a:t> provided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30227" y="5642200"/>
            <a:ext cx="322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Hepatitis C screen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85809" y="5119810"/>
            <a:ext cx="323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Counseling/Materials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9800" y="5564787"/>
            <a:ext cx="299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Neo/</a:t>
            </a:r>
            <a:r>
              <a:rPr lang="en-US" sz="2400" dirty="0" err="1" smtClean="0"/>
              <a:t>Peds</a:t>
            </a:r>
            <a:r>
              <a:rPr lang="en-US" sz="2400" dirty="0" smtClean="0"/>
              <a:t> Consult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005" y="3058932"/>
            <a:ext cx="1978346" cy="29675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86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65475</TotalTime>
  <Words>215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Goudy Old Style</vt:lpstr>
      <vt:lpstr>6_Office Theme</vt:lpstr>
      <vt:lpstr>Mothers and Newborns affected by Opioids - OB Initiative</vt:lpstr>
      <vt:lpstr> MNO-OB Initiative Aims:   What Must We Achieve to Save Lives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Weiss, Daniel</cp:lastModifiedBy>
  <cp:revision>1456</cp:revision>
  <cp:lastPrinted>2016-05-12T13:24:57Z</cp:lastPrinted>
  <dcterms:created xsi:type="dcterms:W3CDTF">2013-06-07T18:46:59Z</dcterms:created>
  <dcterms:modified xsi:type="dcterms:W3CDTF">2021-05-14T20:01:57Z</dcterms:modified>
</cp:coreProperties>
</file>