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0" r:id="rId2"/>
    <p:sldId id="259" r:id="rId3"/>
  </p:sldIdLst>
  <p:sldSz cx="6858000" cy="9144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90"/>
    <a:srgbClr val="408000"/>
    <a:srgbClr val="C2F0EF"/>
    <a:srgbClr val="7CC5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8" autoAdjust="0"/>
    <p:restoredTop sz="94660"/>
  </p:normalViewPr>
  <p:slideViewPr>
    <p:cSldViewPr snapToGrid="0">
      <p:cViewPr varScale="1">
        <p:scale>
          <a:sx n="87" d="100"/>
          <a:sy n="87" d="100"/>
        </p:scale>
        <p:origin x="2868"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11BE42-62A3-4D6A-84D7-5AAAAAF00A58}"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3975473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11BE42-62A3-4D6A-84D7-5AAAAAF00A58}"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54200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11BE42-62A3-4D6A-84D7-5AAAAAF00A58}"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1446619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11BE42-62A3-4D6A-84D7-5AAAAAF00A58}"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2744893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11BE42-62A3-4D6A-84D7-5AAAAAF00A58}" type="datetimeFigureOut">
              <a:rPr lang="en-US" smtClean="0"/>
              <a:pPr/>
              <a:t>7/17/2019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527123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11BE42-62A3-4D6A-84D7-5AAAAAF00A58}" type="datetimeFigureOut">
              <a:rPr lang="en-US" smtClean="0"/>
              <a:pPr/>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1129027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11BE42-62A3-4D6A-84D7-5AAAAAF00A58}" type="datetimeFigureOut">
              <a:rPr lang="en-US" smtClean="0"/>
              <a:pPr/>
              <a:t>7/17/2019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350371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11BE42-62A3-4D6A-84D7-5AAAAAF00A58}" type="datetimeFigureOut">
              <a:rPr lang="en-US" smtClean="0"/>
              <a:pPr/>
              <a:t>7/17/2019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2466628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11BE42-62A3-4D6A-84D7-5AAAAAF00A58}" type="datetimeFigureOut">
              <a:rPr lang="en-US" smtClean="0"/>
              <a:pPr/>
              <a:t>7/17/2019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822577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D811BE42-62A3-4D6A-84D7-5AAAAAF00A58}" type="datetimeFigureOut">
              <a:rPr lang="en-US" smtClean="0"/>
              <a:pPr/>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2392710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D811BE42-62A3-4D6A-84D7-5AAAAAF00A58}" type="datetimeFigureOut">
              <a:rPr lang="en-US" smtClean="0"/>
              <a:pPr/>
              <a:t>7/17/2019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D18D3E-5064-4612-A4B8-33EF7152D80E}" type="slidenum">
              <a:rPr lang="en-US" smtClean="0"/>
              <a:pPr/>
              <a:t>‹#›</a:t>
            </a:fld>
            <a:endParaRPr lang="en-US"/>
          </a:p>
        </p:txBody>
      </p:sp>
    </p:spTree>
    <p:extLst>
      <p:ext uri="{BB962C8B-B14F-4D97-AF65-F5344CB8AC3E}">
        <p14:creationId xmlns:p14="http://schemas.microsoft.com/office/powerpoint/2010/main" val="218674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811BE42-62A3-4D6A-84D7-5AAAAAF00A58}" type="datetimeFigureOut">
              <a:rPr lang="en-US" smtClean="0"/>
              <a:pPr/>
              <a:t>7/17/2019</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6D18D3E-5064-4612-A4B8-33EF7152D80E}" type="slidenum">
              <a:rPr lang="en-US" smtClean="0"/>
              <a:pPr/>
              <a:t>‹#›</a:t>
            </a:fld>
            <a:endParaRPr lang="en-US"/>
          </a:p>
        </p:txBody>
      </p:sp>
    </p:spTree>
    <p:extLst>
      <p:ext uri="{BB962C8B-B14F-4D97-AF65-F5344CB8AC3E}">
        <p14:creationId xmlns:p14="http://schemas.microsoft.com/office/powerpoint/2010/main" val="22209823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masbirt.org/" TargetMode="External"/><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477538556"/>
              </p:ext>
            </p:extLst>
          </p:nvPr>
        </p:nvGraphicFramePr>
        <p:xfrm>
          <a:off x="214865" y="456315"/>
          <a:ext cx="6439124" cy="5231020"/>
        </p:xfrm>
        <a:graphic>
          <a:graphicData uri="http://schemas.openxmlformats.org/drawingml/2006/table">
            <a:tbl>
              <a:tblPr firstRow="1" bandRow="1">
                <a:tableStyleId>{C083E6E3-FA7D-4D7B-A595-EF9225AFEA82}</a:tableStyleId>
              </a:tblPr>
              <a:tblGrid>
                <a:gridCol w="1446990">
                  <a:extLst>
                    <a:ext uri="{9D8B030D-6E8A-4147-A177-3AD203B41FA5}">
                      <a16:colId xmlns:a16="http://schemas.microsoft.com/office/drawing/2014/main" val="785578477"/>
                    </a:ext>
                  </a:extLst>
                </a:gridCol>
                <a:gridCol w="4992134">
                  <a:extLst>
                    <a:ext uri="{9D8B030D-6E8A-4147-A177-3AD203B41FA5}">
                      <a16:colId xmlns:a16="http://schemas.microsoft.com/office/drawing/2014/main" val="2784020466"/>
                    </a:ext>
                  </a:extLst>
                </a:gridCol>
              </a:tblGrid>
              <a:tr h="930440">
                <a:tc>
                  <a:txBody>
                    <a:bodyPr/>
                    <a:lstStyle/>
                    <a:p>
                      <a:pPr algn="r"/>
                      <a:r>
                        <a:rPr lang="en-US" dirty="0" smtClean="0"/>
                        <a:t>Raise</a:t>
                      </a:r>
                      <a:r>
                        <a:rPr lang="en-US" baseline="0" dirty="0" smtClean="0"/>
                        <a:t> </a:t>
                      </a:r>
                    </a:p>
                    <a:p>
                      <a:pPr algn="r"/>
                      <a:r>
                        <a:rPr lang="en-US" baseline="0" dirty="0" smtClean="0"/>
                        <a:t>Subject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100" b="0" i="0" kern="0" dirty="0" smtClean="0">
                          <a:ea typeface="ヒラギノ角ゴ Pro W3" pitchFamily="124" charset="-128"/>
                        </a:rPr>
                        <a:t>Thank you for answering</a:t>
                      </a:r>
                      <a:r>
                        <a:rPr lang="en-US" sz="1100" b="0" i="0" kern="0" baseline="0" dirty="0" smtClean="0">
                          <a:ea typeface="ヒラギノ角ゴ Pro W3" pitchFamily="124" charset="-128"/>
                        </a:rPr>
                        <a:t> my questions. </a:t>
                      </a:r>
                      <a:r>
                        <a:rPr lang="en-US" sz="1100" b="0" i="0" kern="0" dirty="0" smtClean="0">
                          <a:ea typeface="ヒラギノ角ゴ Pro W3" pitchFamily="124" charset="-128"/>
                        </a:rPr>
                        <a:t>From what I understand from your screening,</a:t>
                      </a:r>
                      <a:r>
                        <a:rPr lang="en-US" sz="1100" b="0" i="0" kern="0" baseline="0" dirty="0" smtClean="0">
                          <a:ea typeface="ヒラギノ角ゴ Pro W3" pitchFamily="124" charset="-128"/>
                        </a:rPr>
                        <a:t> </a:t>
                      </a:r>
                      <a:r>
                        <a:rPr lang="en-US" sz="1100" b="0" i="0" kern="0" dirty="0" smtClean="0">
                          <a:ea typeface="ヒラギノ角ゴ Pro W3" pitchFamily="124" charset="-128"/>
                        </a:rPr>
                        <a:t>you are using </a:t>
                      </a:r>
                      <a:r>
                        <a:rPr lang="en-US" sz="1100" b="0" i="0" kern="0" dirty="0" smtClean="0">
                          <a:solidFill>
                            <a:srgbClr val="C00000"/>
                          </a:solidFill>
                          <a:ea typeface="ヒラギノ角ゴ Pro W3" pitchFamily="124" charset="-128"/>
                        </a:rPr>
                        <a:t>XX</a:t>
                      </a:r>
                      <a:r>
                        <a:rPr lang="en-US" sz="1100" b="0" i="0" kern="0" dirty="0" smtClean="0">
                          <a:ea typeface="ヒラギノ角ゴ Pro W3" pitchFamily="124" charset="-128"/>
                        </a:rPr>
                        <a:t> </a:t>
                      </a:r>
                      <a:r>
                        <a:rPr lang="en-US" sz="1100" b="0" i="0" kern="0" baseline="0" dirty="0" smtClean="0">
                          <a:ea typeface="ヒラギノ角ゴ Pro W3" pitchFamily="124" charset="-128"/>
                        </a:rPr>
                        <a:t>- is it OK if we talk more about </a:t>
                      </a:r>
                      <a:r>
                        <a:rPr lang="en-US" sz="1100" b="0" i="0" kern="0" dirty="0" smtClean="0">
                          <a:solidFill>
                            <a:srgbClr val="C00000"/>
                          </a:solidFill>
                          <a:ea typeface="ヒラギノ角ゴ Pro W3" pitchFamily="124" charset="-128"/>
                        </a:rPr>
                        <a:t>XX </a:t>
                      </a:r>
                      <a:r>
                        <a:rPr lang="en-US" sz="1100" b="0" i="0" kern="0" dirty="0" smtClean="0">
                          <a:solidFill>
                            <a:schemeClr val="tx1"/>
                          </a:solidFill>
                          <a:ea typeface="ヒラギノ角ゴ Pro W3" pitchFamily="124" charset="-128"/>
                        </a:rPr>
                        <a:t>and</a:t>
                      </a:r>
                      <a:r>
                        <a:rPr lang="en-US" sz="1100" b="0" i="0" kern="0" dirty="0" smtClean="0">
                          <a:solidFill>
                            <a:srgbClr val="C00000"/>
                          </a:solidFill>
                          <a:ea typeface="ヒラギノ角ゴ Pro W3" pitchFamily="124" charset="-128"/>
                        </a:rPr>
                        <a:t> </a:t>
                      </a:r>
                      <a:r>
                        <a:rPr lang="en-US" sz="1100" b="0" i="0" kern="0" dirty="0" smtClean="0">
                          <a:solidFill>
                            <a:schemeClr val="tx1"/>
                          </a:solidFill>
                          <a:ea typeface="ヒラギノ角ゴ Pro W3" pitchFamily="124" charset="-128"/>
                        </a:rPr>
                        <a:t>pregnancy</a:t>
                      </a:r>
                      <a:r>
                        <a:rPr lang="en-US" sz="1100" b="0" i="0" kern="0" baseline="0" dirty="0" smtClean="0">
                          <a:ea typeface="ヒラギノ角ゴ Pro W3" pitchFamily="124" charset="-128"/>
                        </a:rPr>
                        <a:t>?</a:t>
                      </a:r>
                    </a:p>
                    <a:p>
                      <a:pPr marL="285750" indent="-285750">
                        <a:buFont typeface="Arial" panose="020B0604020202020204" pitchFamily="34" charset="0"/>
                        <a:buChar char="•"/>
                      </a:pPr>
                      <a:r>
                        <a:rPr lang="en-US" sz="1100" b="0" i="0" kern="0" dirty="0" smtClean="0">
                          <a:ea typeface="ヒラギノ角ゴ Pro W3" pitchFamily="124" charset="-128"/>
                        </a:rPr>
                        <a:t>Help me understand,</a:t>
                      </a:r>
                      <a:r>
                        <a:rPr lang="en-US" sz="1100" b="0" i="0" kern="0" baseline="0" dirty="0" smtClean="0">
                          <a:ea typeface="ヒラギノ角ゴ Pro W3" pitchFamily="124" charset="-128"/>
                        </a:rPr>
                        <a:t> through your eyes, w</a:t>
                      </a:r>
                      <a:r>
                        <a:rPr lang="en-US" sz="1100" b="0" i="0" kern="0" dirty="0" smtClean="0">
                          <a:ea typeface="ヒラギノ角ゴ Pro W3" pitchFamily="124" charset="-128"/>
                        </a:rPr>
                        <a:t>hat connection (if any) do you see between your use of </a:t>
                      </a:r>
                      <a:r>
                        <a:rPr lang="en-US" sz="1100" b="0" i="0" kern="0" dirty="0" smtClean="0">
                          <a:solidFill>
                            <a:srgbClr val="C00000"/>
                          </a:solidFill>
                          <a:ea typeface="ヒラギノ角ゴ Pro W3" pitchFamily="124" charset="-128"/>
                        </a:rPr>
                        <a:t>XX</a:t>
                      </a:r>
                      <a:r>
                        <a:rPr lang="en-US" sz="1100" b="0" i="0" kern="0" dirty="0" smtClean="0">
                          <a:ea typeface="ヒラギノ角ゴ Pro W3" pitchFamily="124" charset="-128"/>
                        </a:rPr>
                        <a:t> and this pregnancy?</a:t>
                      </a:r>
                    </a:p>
                    <a:p>
                      <a:pPr marL="285750" indent="-285750">
                        <a:buFont typeface="Arial" panose="020B0604020202020204" pitchFamily="34" charset="0"/>
                        <a:buChar char="•"/>
                      </a:pPr>
                      <a:r>
                        <a:rPr lang="en-US" sz="1100" b="0" i="0" kern="0" dirty="0" smtClean="0">
                          <a:ea typeface="ヒラギノ角ゴ Pro W3" pitchFamily="124" charset="-128"/>
                        </a:rPr>
                        <a:t>People</a:t>
                      </a:r>
                      <a:r>
                        <a:rPr lang="en-US" sz="1100" b="0" i="0" kern="0" baseline="0" dirty="0" smtClean="0">
                          <a:ea typeface="ヒラギノ角ゴ Pro W3" pitchFamily="124" charset="-128"/>
                        </a:rPr>
                        <a:t> use drugs for many reasons: what do you like most/least about using </a:t>
                      </a:r>
                      <a:r>
                        <a:rPr lang="en-US" sz="1100" b="0" i="0" kern="0" baseline="0" dirty="0" smtClean="0">
                          <a:solidFill>
                            <a:srgbClr val="FF0000"/>
                          </a:solidFill>
                          <a:ea typeface="ヒラギノ角ゴ Pro W3" pitchFamily="124" charset="-128"/>
                        </a:rPr>
                        <a:t>X</a:t>
                      </a:r>
                      <a:r>
                        <a:rPr lang="en-US" sz="1100" b="0" i="0" kern="0" baseline="0" dirty="0" smtClean="0">
                          <a:ea typeface="ヒラギノ角ゴ Pro W3" pitchFamily="124" charset="-128"/>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7966572"/>
                  </a:ext>
                </a:extLst>
              </a:tr>
              <a:tr h="1433794">
                <a:tc>
                  <a:txBody>
                    <a:bodyPr/>
                    <a:lstStyle/>
                    <a:p>
                      <a:pPr algn="r"/>
                      <a:r>
                        <a:rPr lang="en-US" b="1" dirty="0" smtClean="0"/>
                        <a:t>Provide </a:t>
                      </a:r>
                    </a:p>
                    <a:p>
                      <a:pPr algn="r"/>
                      <a:r>
                        <a:rPr lang="en-US" b="1" dirty="0" smtClean="0"/>
                        <a:t>Feedback</a:t>
                      </a:r>
                    </a:p>
                    <a:p>
                      <a:pPr algn="r"/>
                      <a:r>
                        <a:rPr lang="en-US" sz="1050" b="0" dirty="0" smtClean="0"/>
                        <a:t>(including patient</a:t>
                      </a:r>
                      <a:r>
                        <a:rPr lang="en-US" sz="1050" b="0" baseline="0" dirty="0" smtClean="0"/>
                        <a:t> education handouts)</a:t>
                      </a:r>
                      <a:endParaRPr lang="en-US" sz="105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100" b="0" dirty="0" smtClean="0"/>
                        <a:t>Sometimes patient’s who give similar answers</a:t>
                      </a:r>
                      <a:r>
                        <a:rPr lang="en-US" sz="1100" b="0" baseline="0" dirty="0" smtClean="0"/>
                        <a:t> are continuing to use drugs and alcohol during their pregnancies.</a:t>
                      </a:r>
                      <a:endParaRPr lang="en-US" sz="1100" b="0" dirty="0" smtClean="0"/>
                    </a:p>
                    <a:p>
                      <a:pPr marL="285750" indent="-285750">
                        <a:buFont typeface="Arial" panose="020B0604020202020204" pitchFamily="34" charset="0"/>
                        <a:buChar char="•"/>
                      </a:pPr>
                      <a:r>
                        <a:rPr lang="en-US" sz="1100" b="0" dirty="0" smtClean="0"/>
                        <a:t>I have some information on risks substance</a:t>
                      </a:r>
                      <a:r>
                        <a:rPr lang="en-US" sz="1100" b="0" baseline="0" dirty="0" smtClean="0"/>
                        <a:t> use in pregnancy.  Would you mind if I shared them with you? </a:t>
                      </a:r>
                      <a:r>
                        <a:rPr lang="en-US" sz="1100" b="1" baseline="0" dirty="0" smtClean="0"/>
                        <a:t>Share education handouts.</a:t>
                      </a:r>
                      <a:endParaRPr lang="en-US" sz="1100" b="0" baseline="0" dirty="0" smtClean="0"/>
                    </a:p>
                    <a:p>
                      <a:pPr marL="285750" indent="-285750">
                        <a:buFont typeface="Arial" panose="020B0604020202020204" pitchFamily="34" charset="0"/>
                        <a:buChar char="•"/>
                      </a:pPr>
                      <a:r>
                        <a:rPr lang="en-US" sz="1100" b="0" baseline="0" dirty="0" smtClean="0"/>
                        <a:t>Because of those risks, I recommend avoiding drugs and alcohol use during pregnancy. For women using opioids regularly, medication assisted therapy, such as Methadone or Buprenorphine, is recommended during pregnancy and after to improve outcomes for both mom and baby. </a:t>
                      </a:r>
                      <a:endParaRPr lang="en-US" sz="11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7273720"/>
                  </a:ext>
                </a:extLst>
              </a:tr>
              <a:tr h="914725">
                <a:tc>
                  <a:txBody>
                    <a:bodyPr/>
                    <a:lstStyle/>
                    <a:p>
                      <a:pPr algn="r"/>
                      <a:r>
                        <a:rPr lang="en-US" b="1" dirty="0" smtClean="0">
                          <a:solidFill>
                            <a:schemeClr val="tx1"/>
                          </a:solidFill>
                        </a:rPr>
                        <a:t>Investigate Readiness</a:t>
                      </a:r>
                    </a:p>
                    <a:p>
                      <a:pPr marL="0" marR="0" indent="0" algn="l" defTabSz="685800" rtl="0" eaLnBrk="1" fontAlgn="auto" latinLnBrk="0" hangingPunct="1">
                        <a:lnSpc>
                          <a:spcPct val="100000"/>
                        </a:lnSpc>
                        <a:spcBef>
                          <a:spcPts val="0"/>
                        </a:spcBef>
                        <a:spcAft>
                          <a:spcPts val="0"/>
                        </a:spcAft>
                        <a:buClrTx/>
                        <a:buSzTx/>
                        <a:buFontTx/>
                        <a:buNone/>
                        <a:tabLst/>
                        <a:defRPr/>
                      </a:pPr>
                      <a:r>
                        <a:rPr lang="en-US" sz="1050" b="0" dirty="0" smtClean="0"/>
                        <a:t>(Use</a:t>
                      </a:r>
                      <a:r>
                        <a:rPr lang="en-US" sz="1050" b="0" baseline="0" dirty="0" smtClean="0"/>
                        <a:t> readiness ruler)</a:t>
                      </a:r>
                    </a:p>
                    <a:p>
                      <a:pPr marL="0" marR="0" indent="0" algn="l" defTabSz="685800" rtl="0" eaLnBrk="1" fontAlgn="auto" latinLnBrk="0" hangingPunct="1">
                        <a:lnSpc>
                          <a:spcPct val="100000"/>
                        </a:lnSpc>
                        <a:spcBef>
                          <a:spcPts val="0"/>
                        </a:spcBef>
                        <a:spcAft>
                          <a:spcPts val="0"/>
                        </a:spcAft>
                        <a:buClrTx/>
                        <a:buSzTx/>
                        <a:buFontTx/>
                        <a:buNone/>
                        <a:tabLst/>
                        <a:defRPr/>
                      </a:pPr>
                      <a:endParaRPr lang="en-US" sz="105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US" sz="1100" dirty="0" smtClean="0"/>
                        <a:t>What are your thoughts about</a:t>
                      </a:r>
                      <a:r>
                        <a:rPr lang="en-US" sz="1100" baseline="0" dirty="0" smtClean="0"/>
                        <a:t> the information I just shared? </a:t>
                      </a:r>
                    </a:p>
                    <a:p>
                      <a:pPr marL="171450" indent="-171450">
                        <a:buFont typeface="Arial" panose="020B0604020202020204" pitchFamily="34" charset="0"/>
                        <a:buChar char="•"/>
                      </a:pPr>
                      <a:r>
                        <a:rPr lang="en-US" sz="1100" baseline="0" dirty="0" smtClean="0"/>
                        <a:t>Do you have any concerns?</a:t>
                      </a:r>
                    </a:p>
                    <a:p>
                      <a:pPr marL="171450" indent="-171450">
                        <a:buFont typeface="Arial" panose="020B0604020202020204" pitchFamily="34" charset="0"/>
                        <a:buChar char="•"/>
                      </a:pPr>
                      <a:r>
                        <a:rPr lang="en-US" sz="1100" baseline="0" dirty="0" smtClean="0"/>
                        <a:t>On a scale of 1-10, with 10 very ready and 1 not ready,  how ready are you to make any kind of changes in your use of </a:t>
                      </a:r>
                      <a:r>
                        <a:rPr lang="en-US" sz="1100" b="0" i="0" kern="0" dirty="0" smtClean="0">
                          <a:solidFill>
                            <a:srgbClr val="C00000"/>
                          </a:solidFill>
                          <a:ea typeface="ヒラギノ角ゴ Pro W3" pitchFamily="124" charset="-128"/>
                        </a:rPr>
                        <a:t>XX?</a:t>
                      </a:r>
                      <a:r>
                        <a:rPr lang="en-US" sz="1100" b="0" i="0" kern="0" baseline="0" dirty="0" smtClean="0">
                          <a:solidFill>
                            <a:srgbClr val="C00000"/>
                          </a:solidFill>
                          <a:ea typeface="ヒラギノ角ゴ Pro W3" pitchFamily="124" charset="-128"/>
                        </a:rPr>
                        <a:t> </a:t>
                      </a:r>
                      <a:r>
                        <a:rPr lang="en-US" sz="1100" b="1" i="0" kern="0" baseline="0" dirty="0" smtClean="0">
                          <a:solidFill>
                            <a:schemeClr val="tx1"/>
                          </a:solidFill>
                          <a:ea typeface="ヒラギノ角ゴ Pro W3" pitchFamily="124" charset="-128"/>
                        </a:rPr>
                        <a:t>You marked ___.  That’s great.</a:t>
                      </a:r>
                    </a:p>
                    <a:p>
                      <a:pPr marL="171450" indent="-171450">
                        <a:buFont typeface="Arial" panose="020B0604020202020204" pitchFamily="34" charset="0"/>
                        <a:buChar char="•"/>
                      </a:pPr>
                      <a:r>
                        <a:rPr lang="en-US" sz="1100" b="0" i="0" kern="0" baseline="0" dirty="0" smtClean="0">
                          <a:solidFill>
                            <a:schemeClr val="tx1"/>
                          </a:solidFill>
                          <a:ea typeface="ヒラギノ角ゴ Pro W3" pitchFamily="124" charset="-128"/>
                        </a:rPr>
                        <a:t>Why did you choose ___ and not a lower number like a 1 or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089527"/>
                  </a:ext>
                </a:extLst>
              </a:tr>
              <a:tr h="1937146">
                <a:tc>
                  <a:txBody>
                    <a:bodyPr/>
                    <a:lstStyle/>
                    <a:p>
                      <a:pPr algn="r"/>
                      <a:r>
                        <a:rPr lang="en-US" b="1" dirty="0" smtClean="0"/>
                        <a:t>Create</a:t>
                      </a:r>
                    </a:p>
                    <a:p>
                      <a:pPr algn="r"/>
                      <a:r>
                        <a:rPr lang="en-US" b="1" dirty="0" smtClean="0"/>
                        <a:t>Action</a:t>
                      </a:r>
                      <a:r>
                        <a:rPr lang="en-US" b="1" baseline="0" dirty="0" smtClean="0"/>
                        <a:t> Plan</a:t>
                      </a:r>
                    </a:p>
                    <a:p>
                      <a:pPr algn="r"/>
                      <a:r>
                        <a:rPr lang="en-US" sz="1050" b="0" baseline="0" dirty="0" smtClean="0"/>
                        <a:t>(Provide a warm handoff)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1450" indent="-171450">
                        <a:buFont typeface="Arial" panose="020B0604020202020204" pitchFamily="34" charset="0"/>
                        <a:buChar char="•"/>
                      </a:pPr>
                      <a:r>
                        <a:rPr lang="en-US" sz="1100" dirty="0" smtClean="0"/>
                        <a:t>What are some steps you could take to reduce the things you</a:t>
                      </a:r>
                      <a:r>
                        <a:rPr lang="en-US" sz="1100" baseline="0" dirty="0" smtClean="0"/>
                        <a:t> don’t like about using that you shared with me earlier like___ ? </a:t>
                      </a:r>
                      <a:r>
                        <a:rPr lang="en-US" sz="1100" b="1" baseline="0" dirty="0" smtClean="0"/>
                        <a:t>Restate answers the patient shared earlier.</a:t>
                      </a:r>
                    </a:p>
                    <a:p>
                      <a:pPr marL="171450" indent="-171450">
                        <a:buFont typeface="Arial" panose="020B0604020202020204" pitchFamily="34" charset="0"/>
                        <a:buChar char="•"/>
                      </a:pPr>
                      <a:r>
                        <a:rPr lang="en-US" sz="1100" baseline="0" dirty="0" smtClean="0"/>
                        <a:t>What steps can you take today to reach your goal of having a healthy pregnancy and healthy baby?</a:t>
                      </a:r>
                    </a:p>
                    <a:p>
                      <a:pPr marL="171450" indent="-171450">
                        <a:buFont typeface="Arial" panose="020B0604020202020204" pitchFamily="34" charset="0"/>
                        <a:buChar char="•"/>
                      </a:pPr>
                      <a:r>
                        <a:rPr lang="en-US" sz="1100" baseline="0" dirty="0" smtClean="0"/>
                        <a:t>Those are great ideas! Is it OK for me to write down the steps/plan you just shared with me? What exactly should I write?</a:t>
                      </a:r>
                    </a:p>
                    <a:p>
                      <a:pPr marL="171450" indent="-171450">
                        <a:buFont typeface="Arial" panose="020B0604020202020204" pitchFamily="34" charset="0"/>
                        <a:buChar char="•"/>
                      </a:pPr>
                      <a:r>
                        <a:rPr lang="en-US" sz="1100" dirty="0" smtClean="0"/>
                        <a:t>I have additional resources and people that patients often find helpful</a:t>
                      </a:r>
                      <a:r>
                        <a:rPr lang="en-US" sz="1100" baseline="0" dirty="0" smtClean="0"/>
                        <a:t>, would you like to meet with them</a:t>
                      </a:r>
                      <a:r>
                        <a:rPr lang="en-US" sz="1100" b="1" baseline="0" dirty="0" smtClean="0"/>
                        <a:t>? Discuss options</a:t>
                      </a:r>
                      <a:r>
                        <a:rPr lang="en-US" sz="1100" baseline="0" dirty="0" smtClean="0"/>
                        <a:t>, </a:t>
                      </a:r>
                      <a:r>
                        <a:rPr lang="en-US" sz="1100" b="1" baseline="0" dirty="0" smtClean="0"/>
                        <a:t>schedule consults, identify navigator and make referrals to MAT/ BH counseling/recovery services. Introduce SW. </a:t>
                      </a:r>
                    </a:p>
                    <a:p>
                      <a:pPr marL="171450" indent="-171450">
                        <a:buFont typeface="Arial" panose="020B0604020202020204" pitchFamily="34" charset="0"/>
                        <a:buChar char="•"/>
                      </a:pPr>
                      <a:r>
                        <a:rPr lang="en-US" sz="1100" dirty="0" smtClean="0"/>
                        <a:t>Thank you for talking with</a:t>
                      </a:r>
                      <a:r>
                        <a:rPr lang="en-US" sz="1100" baseline="0" dirty="0" smtClean="0"/>
                        <a:t> me. C</a:t>
                      </a:r>
                      <a:r>
                        <a:rPr lang="en-US" sz="1100" dirty="0" smtClean="0"/>
                        <a:t>an we schedule</a:t>
                      </a:r>
                      <a:r>
                        <a:rPr lang="en-US" sz="1100" baseline="0" dirty="0" smtClean="0"/>
                        <a:t> a date to check in again to F/U?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8764783"/>
                  </a:ext>
                </a:extLst>
              </a:tr>
            </a:tbl>
          </a:graphicData>
        </a:graphic>
      </p:graphicFrame>
      <p:sp>
        <p:nvSpPr>
          <p:cNvPr id="12" name="Rectangle 11"/>
          <p:cNvSpPr/>
          <p:nvPr/>
        </p:nvSpPr>
        <p:spPr>
          <a:xfrm>
            <a:off x="1" y="19929"/>
            <a:ext cx="6858000" cy="430887"/>
          </a:xfrm>
          <a:prstGeom prst="rect">
            <a:avLst/>
          </a:prstGeom>
        </p:spPr>
        <p:txBody>
          <a:bodyPr wrap="square">
            <a:spAutoFit/>
          </a:bodyPr>
          <a:lstStyle/>
          <a:p>
            <a:pPr algn="ctr"/>
            <a:r>
              <a:rPr lang="en-US" sz="2200" b="1" u="sng" dirty="0" smtClean="0">
                <a:solidFill>
                  <a:srgbClr val="004990"/>
                </a:solidFill>
                <a:latin typeface="Calibri" panose="020F0502020204030204" pitchFamily="34" charset="0"/>
              </a:rPr>
              <a:t>Brief Interview &amp; Referral for Opioid Use Disorder Script</a:t>
            </a:r>
          </a:p>
        </p:txBody>
      </p:sp>
      <p:sp>
        <p:nvSpPr>
          <p:cNvPr id="13" name="TextBox 12"/>
          <p:cNvSpPr txBox="1"/>
          <p:nvPr/>
        </p:nvSpPr>
        <p:spPr>
          <a:xfrm>
            <a:off x="10854" y="5652248"/>
            <a:ext cx="6355885" cy="215444"/>
          </a:xfrm>
          <a:prstGeom prst="rect">
            <a:avLst/>
          </a:prstGeom>
          <a:noFill/>
        </p:spPr>
        <p:txBody>
          <a:bodyPr wrap="square" rtlCol="0">
            <a:spAutoFit/>
          </a:bodyPr>
          <a:lstStyle/>
          <a:p>
            <a:pPr algn="ctr">
              <a:buClr>
                <a:srgbClr val="F58466"/>
              </a:buClr>
            </a:pPr>
            <a:r>
              <a:rPr lang="en-US" sz="700" b="1" dirty="0" smtClean="0">
                <a:latin typeface="Calibri" panose="020F0502020204030204" pitchFamily="34" charset="0"/>
              </a:rPr>
              <a:t>Adapted from: </a:t>
            </a:r>
            <a:r>
              <a:rPr lang="en-US" sz="800" dirty="0" smtClean="0"/>
              <a:t>Wright</a:t>
            </a:r>
            <a:r>
              <a:rPr lang="en-US" sz="800" dirty="0"/>
              <a:t>,</a:t>
            </a:r>
            <a:r>
              <a:rPr lang="en-US" sz="800" dirty="0" smtClean="0"/>
              <a:t> SBIRT in pregnancy, AM J </a:t>
            </a:r>
            <a:r>
              <a:rPr lang="en-US" sz="800" dirty="0" err="1" smtClean="0"/>
              <a:t>Obstet</a:t>
            </a:r>
            <a:r>
              <a:rPr lang="en-US" sz="800" dirty="0" smtClean="0"/>
              <a:t> Gynecol., 2016 and Northern New England Perinatal Quality Improvement Network  </a:t>
            </a:r>
            <a:endParaRPr lang="en-US" sz="800" dirty="0"/>
          </a:p>
        </p:txBody>
      </p:sp>
      <p:sp>
        <p:nvSpPr>
          <p:cNvPr id="7" name="Rectangle 6"/>
          <p:cNvSpPr/>
          <p:nvPr/>
        </p:nvSpPr>
        <p:spPr>
          <a:xfrm>
            <a:off x="117987" y="5812872"/>
            <a:ext cx="6740013" cy="430887"/>
          </a:xfrm>
          <a:prstGeom prst="rect">
            <a:avLst/>
          </a:prstGeom>
        </p:spPr>
        <p:txBody>
          <a:bodyPr wrap="square">
            <a:spAutoFit/>
          </a:bodyPr>
          <a:lstStyle/>
          <a:p>
            <a:pPr algn="ctr"/>
            <a:r>
              <a:rPr lang="en-US" sz="2200" b="1" dirty="0" smtClean="0">
                <a:solidFill>
                  <a:srgbClr val="004990"/>
                </a:solidFill>
                <a:latin typeface="Calibri" panose="020F0502020204030204" pitchFamily="34" charset="0"/>
              </a:rPr>
              <a:t>Substance Feedback</a:t>
            </a:r>
          </a:p>
        </p:txBody>
      </p:sp>
      <p:graphicFrame>
        <p:nvGraphicFramePr>
          <p:cNvPr id="8" name="Table 7"/>
          <p:cNvGraphicFramePr>
            <a:graphicFrameLocks noGrp="1"/>
          </p:cNvGraphicFramePr>
          <p:nvPr>
            <p:extLst>
              <p:ext uri="{D42A27DB-BD31-4B8C-83A1-F6EECF244321}">
                <p14:modId xmlns:p14="http://schemas.microsoft.com/office/powerpoint/2010/main" val="1307050385"/>
              </p:ext>
            </p:extLst>
          </p:nvPr>
        </p:nvGraphicFramePr>
        <p:xfrm>
          <a:off x="225629" y="6183808"/>
          <a:ext cx="6448302" cy="2743200"/>
        </p:xfrm>
        <a:graphic>
          <a:graphicData uri="http://schemas.openxmlformats.org/drawingml/2006/table">
            <a:tbl>
              <a:tblPr firstRow="1" bandRow="1">
                <a:tableStyleId>{5940675A-B579-460E-94D1-54222C63F5DA}</a:tableStyleId>
              </a:tblPr>
              <a:tblGrid>
                <a:gridCol w="1983181">
                  <a:extLst>
                    <a:ext uri="{9D8B030D-6E8A-4147-A177-3AD203B41FA5}">
                      <a16:colId xmlns:a16="http://schemas.microsoft.com/office/drawing/2014/main" val="20000"/>
                    </a:ext>
                  </a:extLst>
                </a:gridCol>
                <a:gridCol w="2470068">
                  <a:extLst>
                    <a:ext uri="{9D8B030D-6E8A-4147-A177-3AD203B41FA5}">
                      <a16:colId xmlns:a16="http://schemas.microsoft.com/office/drawing/2014/main" val="20001"/>
                    </a:ext>
                  </a:extLst>
                </a:gridCol>
                <a:gridCol w="1995053">
                  <a:extLst>
                    <a:ext uri="{9D8B030D-6E8A-4147-A177-3AD203B41FA5}">
                      <a16:colId xmlns:a16="http://schemas.microsoft.com/office/drawing/2014/main" val="20002"/>
                    </a:ext>
                  </a:extLst>
                </a:gridCol>
              </a:tblGrid>
              <a:tr h="2567387">
                <a:tc>
                  <a:txBody>
                    <a:bodyPr/>
                    <a:lstStyle/>
                    <a:p>
                      <a:pPr algn="ctr"/>
                      <a:r>
                        <a:rPr lang="en-US" sz="1200" b="1" u="sng" cap="small" baseline="0" dirty="0" smtClean="0">
                          <a:solidFill>
                            <a:srgbClr val="004990"/>
                          </a:solidFill>
                        </a:rPr>
                        <a:t>Smoking</a:t>
                      </a:r>
                    </a:p>
                    <a:p>
                      <a:pPr algn="l"/>
                      <a:r>
                        <a:rPr lang="en-US" sz="1100" u="none" baseline="0" dirty="0" smtClean="0"/>
                        <a:t>Smoking cigarettes </a:t>
                      </a:r>
                    </a:p>
                    <a:p>
                      <a:pPr algn="l"/>
                      <a:r>
                        <a:rPr lang="en-US" sz="1100" u="none" baseline="0" dirty="0" smtClean="0"/>
                        <a:t>during pregnancy </a:t>
                      </a:r>
                    </a:p>
                    <a:p>
                      <a:pPr algn="l"/>
                      <a:r>
                        <a:rPr lang="en-US" sz="1100" u="none" baseline="0" dirty="0" smtClean="0"/>
                        <a:t>may cause:</a:t>
                      </a:r>
                    </a:p>
                    <a:p>
                      <a:pPr algn="l"/>
                      <a:endParaRPr lang="en-US" sz="800" u="none" baseline="0" dirty="0" smtClean="0"/>
                    </a:p>
                    <a:p>
                      <a:pPr algn="l">
                        <a:buFont typeface="Arial" pitchFamily="34" charset="0"/>
                        <a:buChar char="•"/>
                      </a:pPr>
                      <a:r>
                        <a:rPr lang="en-US" sz="1100" u="none" baseline="0" dirty="0" smtClean="0"/>
                        <a:t>Miscarriage</a:t>
                      </a:r>
                    </a:p>
                    <a:p>
                      <a:pPr algn="l">
                        <a:buFont typeface="Arial" pitchFamily="34" charset="0"/>
                        <a:buChar char="•"/>
                      </a:pPr>
                      <a:r>
                        <a:rPr lang="en-US" sz="1100" u="none" baseline="0" dirty="0" smtClean="0"/>
                        <a:t>Pre-term birth</a:t>
                      </a:r>
                    </a:p>
                    <a:p>
                      <a:pPr algn="l">
                        <a:buFont typeface="Arial" pitchFamily="34" charset="0"/>
                        <a:buChar char="•"/>
                      </a:pPr>
                      <a:r>
                        <a:rPr lang="en-US" sz="1100" u="none" baseline="0" dirty="0" smtClean="0"/>
                        <a:t>Low birth weight</a:t>
                      </a:r>
                    </a:p>
                    <a:p>
                      <a:pPr algn="l">
                        <a:buFont typeface="Arial" pitchFamily="34" charset="0"/>
                        <a:buChar char="•"/>
                      </a:pPr>
                      <a:endParaRPr lang="en-US" sz="1100" u="none" baseline="0" dirty="0" smtClean="0"/>
                    </a:p>
                    <a:p>
                      <a:pPr algn="l">
                        <a:buFont typeface="Arial" pitchFamily="34" charset="0"/>
                        <a:buChar char="•"/>
                      </a:pPr>
                      <a:r>
                        <a:rPr lang="en-US" sz="1100" u="none" baseline="0" dirty="0" smtClean="0"/>
                        <a:t>Babies born with low birth weight  can have more health and learning problems</a:t>
                      </a:r>
                    </a:p>
                    <a:p>
                      <a:pPr marL="0" marR="0" indent="0" algn="l" defTabSz="685800" rtl="0" eaLnBrk="1" fontAlgn="auto" latinLnBrk="0" hangingPunct="1">
                        <a:lnSpc>
                          <a:spcPct val="100000"/>
                        </a:lnSpc>
                        <a:spcBef>
                          <a:spcPts val="0"/>
                        </a:spcBef>
                        <a:spcAft>
                          <a:spcPts val="0"/>
                        </a:spcAft>
                        <a:buClrTx/>
                        <a:buSzTx/>
                        <a:buFont typeface="Arial" pitchFamily="34" charset="0"/>
                        <a:buChar char="•"/>
                        <a:tabLst/>
                        <a:defRPr/>
                      </a:pPr>
                      <a:r>
                        <a:rPr lang="en-US" sz="1100" u="none" baseline="0" dirty="0" smtClean="0"/>
                        <a:t>Babies exposed to cigarette smoke are at increased risk of SIDS/crib death</a:t>
                      </a:r>
                    </a:p>
                    <a:p>
                      <a:pPr algn="l">
                        <a:buFont typeface="Arial" pitchFamily="34" charset="0"/>
                        <a:buChar char="•"/>
                      </a:pPr>
                      <a:endParaRPr lang="en-US" sz="1100" b="0" u="none" baseline="0" dirty="0" smtClean="0"/>
                    </a:p>
                  </a:txBody>
                  <a:tcPr>
                    <a:solidFill>
                      <a:schemeClr val="bg1">
                        <a:lumMod val="95000"/>
                      </a:schemeClr>
                    </a:solidFill>
                  </a:tcPr>
                </a:tc>
                <a:tc>
                  <a:txBody>
                    <a:bodyPr/>
                    <a:lstStyle/>
                    <a:p>
                      <a:pPr marL="171450" marR="0" indent="-17145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u="sng" cap="small" baseline="0" dirty="0" smtClean="0">
                          <a:solidFill>
                            <a:srgbClr val="004990"/>
                          </a:solidFill>
                        </a:rPr>
                        <a:t>Alcohol</a:t>
                      </a:r>
                    </a:p>
                    <a:p>
                      <a:pPr marL="171450" indent="-171450" algn="l">
                        <a:buFont typeface="Arial" panose="020B0604020202020204" pitchFamily="34" charset="0"/>
                        <a:buNone/>
                      </a:pPr>
                      <a:r>
                        <a:rPr lang="en-US" sz="1100" kern="0" baseline="0" dirty="0" smtClean="0"/>
                        <a:t>There is no known safe </a:t>
                      </a:r>
                    </a:p>
                    <a:p>
                      <a:pPr marL="171450" indent="-171450" algn="l">
                        <a:buFont typeface="Arial" panose="020B0604020202020204" pitchFamily="34" charset="0"/>
                        <a:buNone/>
                      </a:pPr>
                      <a:r>
                        <a:rPr lang="en-US" sz="1100" kern="0" baseline="0" dirty="0" smtClean="0"/>
                        <a:t>amount of alcohol during </a:t>
                      </a:r>
                    </a:p>
                    <a:p>
                      <a:pPr marL="171450" indent="-171450" algn="l">
                        <a:buFont typeface="Arial" panose="020B0604020202020204" pitchFamily="34" charset="0"/>
                        <a:buNone/>
                      </a:pPr>
                      <a:r>
                        <a:rPr lang="en-US" sz="1100" kern="0" baseline="0" dirty="0" smtClean="0"/>
                        <a:t>pregnancy. Alcohol use </a:t>
                      </a:r>
                    </a:p>
                    <a:p>
                      <a:pPr marL="171450" indent="-171450" algn="l">
                        <a:buFont typeface="Arial" panose="020B0604020202020204" pitchFamily="34" charset="0"/>
                        <a:buNone/>
                      </a:pPr>
                      <a:r>
                        <a:rPr lang="en-US" sz="1100" kern="0" baseline="0" dirty="0" smtClean="0"/>
                        <a:t>during pregnancy may cause:</a:t>
                      </a:r>
                    </a:p>
                    <a:p>
                      <a:pPr marL="171450" indent="-171450" algn="l">
                        <a:buFont typeface="Arial" panose="020B0604020202020204" pitchFamily="34" charset="0"/>
                        <a:buNone/>
                      </a:pPr>
                      <a:endParaRPr lang="en-US" sz="800" kern="0" baseline="0" dirty="0" smtClean="0"/>
                    </a:p>
                    <a:p>
                      <a:pPr marL="171450" indent="-171450" algn="l">
                        <a:buFont typeface="Arial" pitchFamily="34" charset="0"/>
                        <a:buChar char="•"/>
                      </a:pPr>
                      <a:r>
                        <a:rPr lang="en-US" sz="1100" b="0" i="0" kern="0" baseline="0" dirty="0" smtClean="0">
                          <a:solidFill>
                            <a:schemeClr val="tx1"/>
                          </a:solidFill>
                          <a:ea typeface="ヒラギノ角ゴ Pro W3" pitchFamily="124" charset="-128"/>
                        </a:rPr>
                        <a:t>Miscarriage</a:t>
                      </a:r>
                    </a:p>
                    <a:p>
                      <a:pPr marL="171450" indent="-171450" algn="l">
                        <a:buFont typeface="Arial" pitchFamily="34" charset="0"/>
                        <a:buChar char="•"/>
                      </a:pPr>
                      <a:r>
                        <a:rPr lang="en-US" sz="1100" b="0" i="0" kern="0" baseline="0" dirty="0" smtClean="0">
                          <a:solidFill>
                            <a:schemeClr val="tx1"/>
                          </a:solidFill>
                          <a:ea typeface="ヒラギノ角ゴ Pro W3" pitchFamily="124" charset="-128"/>
                        </a:rPr>
                        <a:t>Newborn death</a:t>
                      </a:r>
                    </a:p>
                    <a:p>
                      <a:pPr marL="171450" indent="-171450" algn="l">
                        <a:buFont typeface="Arial" pitchFamily="34" charset="0"/>
                        <a:buChar char="•"/>
                      </a:pPr>
                      <a:r>
                        <a:rPr lang="en-US" sz="1100" b="0" i="0" kern="0" baseline="0" dirty="0" smtClean="0">
                          <a:solidFill>
                            <a:schemeClr val="tx1"/>
                          </a:solidFill>
                          <a:ea typeface="ヒラギノ角ゴ Pro W3" pitchFamily="124" charset="-128"/>
                        </a:rPr>
                        <a:t>Fetal Alcohol                            Spectrum Disorder (FASD)</a:t>
                      </a:r>
                    </a:p>
                    <a:p>
                      <a:pPr marL="171450" indent="-171450" algn="l">
                        <a:buFont typeface="Arial" pitchFamily="34" charset="0"/>
                        <a:buNone/>
                      </a:pPr>
                      <a:endParaRPr lang="en-US" sz="1100" b="0" i="0" kern="0" baseline="0" dirty="0" smtClean="0">
                        <a:solidFill>
                          <a:schemeClr val="tx1"/>
                        </a:solidFill>
                        <a:ea typeface="ヒラギノ角ゴ Pro W3" pitchFamily="124" charset="-128"/>
                      </a:endParaRPr>
                    </a:p>
                    <a:p>
                      <a:pPr marL="171450" lvl="0" indent="-171450" algn="l">
                        <a:buFont typeface="Arial" pitchFamily="34" charset="0"/>
                        <a:buNone/>
                      </a:pPr>
                      <a:r>
                        <a:rPr lang="en-US" sz="1100" b="0" i="0" kern="0" baseline="0" dirty="0" smtClean="0">
                          <a:solidFill>
                            <a:schemeClr val="tx1"/>
                          </a:solidFill>
                          <a:ea typeface="ヒラギノ角ゴ Pro W3" pitchFamily="124" charset="-128"/>
                        </a:rPr>
                        <a:t>Babies born with FASD have LBW,</a:t>
                      </a:r>
                    </a:p>
                    <a:p>
                      <a:pPr marL="171450" lvl="0" indent="-171450" algn="l">
                        <a:buFont typeface="Arial" pitchFamily="34" charset="0"/>
                        <a:buNone/>
                      </a:pPr>
                      <a:r>
                        <a:rPr lang="en-US" sz="1100" b="0" i="0" kern="0" baseline="0" dirty="0" smtClean="0">
                          <a:solidFill>
                            <a:schemeClr val="tx1"/>
                          </a:solidFill>
                          <a:ea typeface="ヒラギノ角ゴ Pro W3" pitchFamily="124" charset="-128"/>
                        </a:rPr>
                        <a:t>physical defects, developmental delay and intellectual disabilities</a:t>
                      </a:r>
                    </a:p>
                  </a:txBody>
                  <a:tcPr>
                    <a:solidFill>
                      <a:schemeClr val="bg1">
                        <a:lumMod val="95000"/>
                      </a:schemeClr>
                    </a:solidFill>
                  </a:tcPr>
                </a:tc>
                <a:tc>
                  <a:txBody>
                    <a:bodyPr/>
                    <a:lstStyle/>
                    <a:p>
                      <a:pPr marL="171450" indent="-171450" algn="ctr">
                        <a:buFont typeface="Arial" panose="020B0604020202020204" pitchFamily="34" charset="0"/>
                        <a:buNone/>
                      </a:pPr>
                      <a:r>
                        <a:rPr lang="en-US" sz="1200" b="1" u="sng" kern="0" cap="small" baseline="0" dirty="0" smtClean="0">
                          <a:solidFill>
                            <a:srgbClr val="004990"/>
                          </a:solidFill>
                        </a:rPr>
                        <a:t>Marijuana</a:t>
                      </a:r>
                    </a:p>
                    <a:p>
                      <a:pPr marL="171450" indent="-171450" algn="l">
                        <a:buFont typeface="Arial" panose="020B0604020202020204" pitchFamily="34" charset="0"/>
                        <a:buNone/>
                      </a:pPr>
                      <a:r>
                        <a:rPr lang="en-US" sz="1100" b="0" i="0" u="none" kern="0" baseline="0" dirty="0" smtClean="0">
                          <a:solidFill>
                            <a:schemeClr val="tx1"/>
                          </a:solidFill>
                          <a:ea typeface="ヒラギノ角ゴ Pro W3" pitchFamily="124" charset="-128"/>
                        </a:rPr>
                        <a:t>The potential risks of </a:t>
                      </a:r>
                    </a:p>
                    <a:p>
                      <a:pPr marL="171450" indent="-171450" algn="l">
                        <a:buFont typeface="Arial" panose="020B0604020202020204" pitchFamily="34" charset="0"/>
                        <a:buNone/>
                      </a:pPr>
                      <a:r>
                        <a:rPr lang="en-US" sz="1100" b="0" i="0" u="none" kern="0" baseline="0" dirty="0" smtClean="0">
                          <a:solidFill>
                            <a:schemeClr val="tx1"/>
                          </a:solidFill>
                          <a:ea typeface="ヒラギノ角ゴ Pro W3" pitchFamily="124" charset="-128"/>
                        </a:rPr>
                        <a:t>Marijuana use during </a:t>
                      </a:r>
                    </a:p>
                    <a:p>
                      <a:pPr marL="171450" indent="-171450" algn="l">
                        <a:buFont typeface="Arial" panose="020B0604020202020204" pitchFamily="34" charset="0"/>
                        <a:buNone/>
                      </a:pPr>
                      <a:r>
                        <a:rPr lang="en-US" sz="1100" b="0" i="0" u="none" kern="0" baseline="0" dirty="0" smtClean="0">
                          <a:solidFill>
                            <a:schemeClr val="tx1"/>
                          </a:solidFill>
                          <a:ea typeface="ヒラギノ角ゴ Pro W3" pitchFamily="124" charset="-128"/>
                        </a:rPr>
                        <a:t>pregnancy &amp; while</a:t>
                      </a:r>
                    </a:p>
                    <a:p>
                      <a:pPr marL="171450" indent="-171450" algn="l">
                        <a:buFont typeface="Arial" panose="020B0604020202020204" pitchFamily="34" charset="0"/>
                        <a:buNone/>
                      </a:pPr>
                      <a:r>
                        <a:rPr lang="en-US" sz="1100" b="0" i="0" u="none" kern="0" baseline="0" dirty="0" smtClean="0">
                          <a:solidFill>
                            <a:schemeClr val="tx1"/>
                          </a:solidFill>
                          <a:ea typeface="ヒラギノ角ゴ Pro W3" pitchFamily="124" charset="-128"/>
                        </a:rPr>
                        <a:t>breastfeeding are not well</a:t>
                      </a:r>
                    </a:p>
                    <a:p>
                      <a:pPr marL="171450" indent="-171450" algn="l">
                        <a:buFont typeface="Arial" panose="020B0604020202020204" pitchFamily="34" charset="0"/>
                        <a:buNone/>
                      </a:pPr>
                      <a:r>
                        <a:rPr lang="en-US" sz="1100" b="0" i="0" u="none" kern="0" baseline="0" dirty="0" smtClean="0">
                          <a:solidFill>
                            <a:schemeClr val="tx1"/>
                          </a:solidFill>
                          <a:ea typeface="ヒラギノ角ゴ Pro W3" pitchFamily="124" charset="-128"/>
                        </a:rPr>
                        <a:t>understood. </a:t>
                      </a:r>
                    </a:p>
                    <a:p>
                      <a:pPr marL="171450" indent="-171450" algn="l">
                        <a:buFont typeface="Arial" panose="020B0604020202020204" pitchFamily="34" charset="0"/>
                        <a:buNone/>
                      </a:pPr>
                      <a:r>
                        <a:rPr lang="en-US" sz="1100" b="0" i="0" u="none" kern="0" baseline="0" dirty="0" smtClean="0">
                          <a:solidFill>
                            <a:schemeClr val="tx1"/>
                          </a:solidFill>
                          <a:ea typeface="ヒラギノ角ゴ Pro W3" pitchFamily="124" charset="-128"/>
                        </a:rPr>
                        <a:t>Marijuana use may:</a:t>
                      </a:r>
                    </a:p>
                    <a:p>
                      <a:pPr marL="171450" indent="-171450" algn="l">
                        <a:buFont typeface="Arial" pitchFamily="34" charset="0"/>
                        <a:buChar char="•"/>
                      </a:pPr>
                      <a:r>
                        <a:rPr lang="en-US" sz="1100" b="0" i="0" u="none" kern="0" baseline="0" dirty="0" smtClean="0">
                          <a:solidFill>
                            <a:schemeClr val="tx1"/>
                          </a:solidFill>
                          <a:ea typeface="ヒラギノ角ゴ Pro W3" pitchFamily="124" charset="-128"/>
                        </a:rPr>
                        <a:t>Disrupt normal brain development</a:t>
                      </a:r>
                    </a:p>
                    <a:p>
                      <a:pPr marL="171450" indent="-171450" algn="l">
                        <a:buFont typeface="Arial" pitchFamily="34" charset="0"/>
                        <a:buChar char="•"/>
                      </a:pPr>
                      <a:r>
                        <a:rPr lang="en-US" sz="1100" b="0" i="0" u="none" kern="0" baseline="0" dirty="0" smtClean="0">
                          <a:solidFill>
                            <a:schemeClr val="tx1"/>
                          </a:solidFill>
                          <a:ea typeface="ヒラギノ角ゴ Pro W3" pitchFamily="124" charset="-128"/>
                        </a:rPr>
                        <a:t>Concentrate or build-up in breast milk</a:t>
                      </a:r>
                    </a:p>
                    <a:p>
                      <a:pPr marL="171450" indent="-171450" algn="l">
                        <a:buFont typeface="Arial" pitchFamily="34" charset="0"/>
                        <a:buNone/>
                      </a:pPr>
                      <a:r>
                        <a:rPr lang="en-US" sz="1100" b="0" i="0" u="none" kern="0" baseline="0" dirty="0" smtClean="0">
                          <a:solidFill>
                            <a:schemeClr val="tx1"/>
                          </a:solidFill>
                          <a:ea typeface="ヒラギノ角ゴ Pro W3" pitchFamily="124" charset="-128"/>
                        </a:rPr>
                        <a:t>Use of marijuana in any form is </a:t>
                      </a:r>
                    </a:p>
                    <a:p>
                      <a:pPr marL="171450" indent="-171450" algn="l">
                        <a:buFont typeface="Arial" pitchFamily="34" charset="0"/>
                        <a:buNone/>
                      </a:pPr>
                      <a:r>
                        <a:rPr lang="en-US" sz="1100" b="0" i="0" u="none" kern="0" baseline="0" dirty="0" smtClean="0">
                          <a:solidFill>
                            <a:schemeClr val="tx1"/>
                          </a:solidFill>
                          <a:ea typeface="ヒラギノ角ゴ Pro W3" pitchFamily="124" charset="-128"/>
                        </a:rPr>
                        <a:t>not recommended during </a:t>
                      </a:r>
                    </a:p>
                    <a:p>
                      <a:pPr marL="171450" indent="-171450" algn="l">
                        <a:buFont typeface="Arial" pitchFamily="34" charset="0"/>
                        <a:buNone/>
                      </a:pPr>
                      <a:r>
                        <a:rPr lang="en-US" sz="1100" b="0" i="0" u="none" kern="0" baseline="0" dirty="0" smtClean="0">
                          <a:solidFill>
                            <a:schemeClr val="tx1"/>
                          </a:solidFill>
                          <a:ea typeface="ヒラギノ角ゴ Pro W3" pitchFamily="124" charset="-128"/>
                        </a:rPr>
                        <a:t>pregnancy or while</a:t>
                      </a:r>
                    </a:p>
                    <a:p>
                      <a:pPr marL="171450" indent="-171450" algn="l">
                        <a:buFont typeface="Arial" pitchFamily="34" charset="0"/>
                        <a:buNone/>
                      </a:pPr>
                      <a:r>
                        <a:rPr lang="en-US" sz="1100" b="0" i="0" u="none" kern="0" baseline="0" dirty="0" smtClean="0">
                          <a:solidFill>
                            <a:schemeClr val="tx1"/>
                          </a:solidFill>
                          <a:ea typeface="ヒラギノ角ゴ Pro W3" pitchFamily="124" charset="-128"/>
                        </a:rPr>
                        <a:t>breastfeeding</a:t>
                      </a:r>
                    </a:p>
                  </a:txBody>
                  <a:tcPr>
                    <a:solidFill>
                      <a:schemeClr val="bg1">
                        <a:lumMod val="95000"/>
                      </a:schemeClr>
                    </a:solidFill>
                  </a:tcPr>
                </a:tc>
                <a:extLst>
                  <a:ext uri="{0D108BD9-81ED-4DB2-BD59-A6C34878D82A}">
                    <a16:rowId xmlns:a16="http://schemas.microsoft.com/office/drawing/2014/main" val="10000"/>
                  </a:ext>
                </a:extLst>
              </a:tr>
            </a:tbl>
          </a:graphicData>
        </a:graphic>
      </p:graphicFrame>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4902" b="94118" l="1887" r="94340">
                        <a14:foregroundMark x1="36792" y1="70588" x2="36792" y2="70588"/>
                        <a14:foregroundMark x1="24528" y1="72549" x2="24528" y2="72549"/>
                        <a14:foregroundMark x1="22642" y1="67647" x2="22642" y2="67647"/>
                        <a14:foregroundMark x1="88679" y1="68627" x2="88679" y2="68627"/>
                        <a14:foregroundMark x1="85849" y1="74510" x2="85849" y2="74510"/>
                      </a14:backgroundRemoval>
                    </a14:imgEffect>
                    <a14:imgEffect>
                      <a14:sharpenSoften amount="-50000"/>
                    </a14:imgEffect>
                  </a14:imgLayer>
                </a14:imgProps>
              </a:ext>
            </a:extLst>
          </a:blip>
          <a:stretch>
            <a:fillRect/>
          </a:stretch>
        </p:blipFill>
        <p:spPr>
          <a:xfrm>
            <a:off x="1391921" y="6399859"/>
            <a:ext cx="666664" cy="641507"/>
          </a:xfrm>
          <a:prstGeom prst="rect">
            <a:avLst/>
          </a:prstGeom>
        </p:spPr>
      </p:pic>
      <p:pic>
        <p:nvPicPr>
          <p:cNvPr id="5" name="Picture 4"/>
          <p:cNvPicPr>
            <a:picLocks noChangeAspect="1"/>
          </p:cNvPicPr>
          <p:nvPr/>
        </p:nvPicPr>
        <p:blipFill>
          <a:blip r:embed="rId4">
            <a:extLst>
              <a:ext uri="{BEBA8EAE-BF5A-486C-A8C5-ECC9F3942E4B}">
                <a14:imgProps xmlns:a14="http://schemas.microsoft.com/office/drawing/2010/main">
                  <a14:imgLayer r:embed="rId5">
                    <a14:imgEffect>
                      <a14:backgroundRemoval t="3226" b="88710" l="8654" r="96154">
                        <a14:foregroundMark x1="73077" y1="70968" x2="73077" y2="70968"/>
                      </a14:backgroundRemoval>
                    </a14:imgEffect>
                    <a14:imgEffect>
                      <a14:sharpenSoften amount="-50000"/>
                    </a14:imgEffect>
                  </a14:imgLayer>
                </a14:imgProps>
              </a:ext>
            </a:extLst>
          </a:blip>
          <a:stretch>
            <a:fillRect/>
          </a:stretch>
        </p:blipFill>
        <p:spPr>
          <a:xfrm>
            <a:off x="3942080" y="6271295"/>
            <a:ext cx="717099" cy="855003"/>
          </a:xfrm>
          <a:prstGeom prst="rect">
            <a:avLst/>
          </a:prstGeom>
        </p:spPr>
      </p:pic>
      <p:pic>
        <p:nvPicPr>
          <p:cNvPr id="6" name="Picture 5"/>
          <p:cNvPicPr>
            <a:picLocks noChangeAspect="1"/>
          </p:cNvPicPr>
          <p:nvPr/>
        </p:nvPicPr>
        <p:blipFill>
          <a:blip r:embed="rId6">
            <a:extLst>
              <a:ext uri="{BEBA8EAE-BF5A-486C-A8C5-ECC9F3942E4B}">
                <a14:imgProps xmlns:a14="http://schemas.microsoft.com/office/drawing/2010/main">
                  <a14:imgLayer r:embed="rId7">
                    <a14:imgEffect>
                      <a14:backgroundRemoval t="1852" b="100000" l="9483" r="93966"/>
                    </a14:imgEffect>
                  </a14:imgLayer>
                </a14:imgProps>
              </a:ext>
            </a:extLst>
          </a:blip>
          <a:stretch>
            <a:fillRect/>
          </a:stretch>
        </p:blipFill>
        <p:spPr>
          <a:xfrm>
            <a:off x="5953760" y="6296491"/>
            <a:ext cx="690880" cy="643232"/>
          </a:xfrm>
          <a:prstGeom prst="rect">
            <a:avLst/>
          </a:prstGeom>
        </p:spPr>
      </p:pic>
      <p:sp>
        <p:nvSpPr>
          <p:cNvPr id="14" name="Rectangle 13"/>
          <p:cNvSpPr/>
          <p:nvPr/>
        </p:nvSpPr>
        <p:spPr>
          <a:xfrm>
            <a:off x="121920" y="511085"/>
            <a:ext cx="274320" cy="39624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a:t>
            </a:r>
            <a:endParaRPr lang="en-US" dirty="0"/>
          </a:p>
        </p:txBody>
      </p:sp>
      <p:sp>
        <p:nvSpPr>
          <p:cNvPr id="15" name="Rectangle 14"/>
          <p:cNvSpPr/>
          <p:nvPr/>
        </p:nvSpPr>
        <p:spPr>
          <a:xfrm>
            <a:off x="121920" y="1466125"/>
            <a:ext cx="274320" cy="39624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a:t>
            </a:r>
          </a:p>
        </p:txBody>
      </p:sp>
      <p:sp>
        <p:nvSpPr>
          <p:cNvPr id="16" name="Rectangle 15"/>
          <p:cNvSpPr/>
          <p:nvPr/>
        </p:nvSpPr>
        <p:spPr>
          <a:xfrm>
            <a:off x="142240" y="2949485"/>
            <a:ext cx="274320" cy="39624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a:t>
            </a:r>
            <a:endParaRPr lang="en-US" dirty="0"/>
          </a:p>
        </p:txBody>
      </p:sp>
      <p:sp>
        <p:nvSpPr>
          <p:cNvPr id="17" name="Rectangle 16"/>
          <p:cNvSpPr/>
          <p:nvPr/>
        </p:nvSpPr>
        <p:spPr>
          <a:xfrm>
            <a:off x="152400" y="3995965"/>
            <a:ext cx="274320" cy="39624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4</a:t>
            </a:r>
          </a:p>
        </p:txBody>
      </p:sp>
      <p:sp>
        <p:nvSpPr>
          <p:cNvPr id="18" name="TextBox 17"/>
          <p:cNvSpPr txBox="1"/>
          <p:nvPr/>
        </p:nvSpPr>
        <p:spPr>
          <a:xfrm>
            <a:off x="142240" y="8761134"/>
            <a:ext cx="4638495" cy="215444"/>
          </a:xfrm>
          <a:prstGeom prst="rect">
            <a:avLst/>
          </a:prstGeom>
          <a:noFill/>
        </p:spPr>
        <p:txBody>
          <a:bodyPr wrap="square" rtlCol="0">
            <a:spAutoFit/>
          </a:bodyPr>
          <a:lstStyle/>
          <a:p>
            <a:pPr algn="ctr">
              <a:buClr>
                <a:srgbClr val="F58466"/>
              </a:buClr>
            </a:pPr>
            <a:r>
              <a:rPr lang="en-US" sz="700" b="1" dirty="0" smtClean="0">
                <a:latin typeface="Calibri" panose="020F0502020204030204" pitchFamily="34" charset="0"/>
              </a:rPr>
              <a:t>Adapted from: </a:t>
            </a:r>
            <a:r>
              <a:rPr lang="en-US" sz="800" dirty="0" smtClean="0"/>
              <a:t>Massachusetts SBIRT TTA/Boston Medical Center, 2019, </a:t>
            </a:r>
            <a:r>
              <a:rPr lang="en-US" sz="800" dirty="0">
                <a:hlinkClick r:id="rId8"/>
              </a:rPr>
              <a:t>https://</a:t>
            </a:r>
            <a:r>
              <a:rPr lang="en-US" sz="800" dirty="0" smtClean="0">
                <a:hlinkClick r:id="rId8"/>
              </a:rPr>
              <a:t>www.masbirt.org/</a:t>
            </a:r>
            <a:endParaRPr lang="en-US" sz="800" dirty="0"/>
          </a:p>
        </p:txBody>
      </p:sp>
    </p:spTree>
    <p:extLst>
      <p:ext uri="{BB962C8B-B14F-4D97-AF65-F5344CB8AC3E}">
        <p14:creationId xmlns:p14="http://schemas.microsoft.com/office/powerpoint/2010/main" val="4134939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Box 2"/>
          <p:cNvSpPr txBox="1"/>
          <p:nvPr/>
        </p:nvSpPr>
        <p:spPr>
          <a:xfrm>
            <a:off x="381493" y="2913898"/>
            <a:ext cx="6063232" cy="2215991"/>
          </a:xfrm>
          <a:prstGeom prst="rect">
            <a:avLst/>
          </a:prstGeom>
          <a:solidFill>
            <a:schemeClr val="bg1">
              <a:lumMod val="85000"/>
            </a:schemeClr>
          </a:solidFill>
          <a:ln w="12700" cmpd="sng">
            <a:solidFill>
              <a:schemeClr val="tx1"/>
            </a:solidFill>
          </a:ln>
        </p:spPr>
        <p:txBody>
          <a:bodyPr wrap="square" rtlCol="0">
            <a:spAutoFit/>
          </a:bodyPr>
          <a:lstStyle/>
          <a:p>
            <a:r>
              <a:rPr lang="en-US" b="1" u="sng" dirty="0" smtClean="0">
                <a:solidFill>
                  <a:srgbClr val="408000"/>
                </a:solidFill>
              </a:rPr>
              <a:t>Screen positive </a:t>
            </a:r>
            <a:r>
              <a:rPr lang="en-US" b="1" u="sng" dirty="0" smtClean="0">
                <a:solidFill>
                  <a:srgbClr val="004990"/>
                </a:solidFill>
                <a:sym typeface="Wingdings" panose="05000000000000000000" pitchFamily="2" charset="2"/>
              </a:rPr>
              <a:t></a:t>
            </a:r>
            <a:r>
              <a:rPr lang="en-US" b="1" u="sng" dirty="0" smtClean="0">
                <a:solidFill>
                  <a:srgbClr val="004990"/>
                </a:solidFill>
              </a:rPr>
              <a:t> </a:t>
            </a:r>
            <a:r>
              <a:rPr lang="en-US" b="1" u="sng" dirty="0" smtClean="0">
                <a:solidFill>
                  <a:srgbClr val="408000"/>
                </a:solidFill>
              </a:rPr>
              <a:t>with OUD</a:t>
            </a:r>
            <a:endParaRPr lang="en-US" dirty="0">
              <a:solidFill>
                <a:srgbClr val="004990"/>
              </a:solidFill>
            </a:endParaRPr>
          </a:p>
          <a:p>
            <a:pPr marL="0" indent="0">
              <a:buNone/>
            </a:pPr>
            <a:r>
              <a:rPr lang="en-US" sz="1200" dirty="0" smtClean="0"/>
              <a:t>“</a:t>
            </a:r>
            <a:r>
              <a:rPr lang="en-US" sz="1200" i="1" dirty="0" smtClean="0"/>
              <a:t>I met with </a:t>
            </a:r>
            <a:r>
              <a:rPr lang="en-US" sz="1200" i="1" u="sng" dirty="0" smtClean="0"/>
              <a:t>________</a:t>
            </a:r>
            <a:r>
              <a:rPr lang="en-US" sz="1200" i="1" dirty="0" smtClean="0"/>
              <a:t> to discuss her positive </a:t>
            </a:r>
            <a:r>
              <a:rPr lang="en-US" sz="1200" i="1" u="sng" dirty="0" smtClean="0"/>
              <a:t>(</a:t>
            </a:r>
            <a:r>
              <a:rPr lang="en-US" sz="1200" i="1" u="sng" dirty="0" err="1" smtClean="0"/>
              <a:t>ie</a:t>
            </a:r>
            <a:r>
              <a:rPr lang="en-US" sz="1200" i="1" u="sng" dirty="0" smtClean="0"/>
              <a:t>. 5P’s/NIDA)</a:t>
            </a:r>
            <a:r>
              <a:rPr lang="en-US" sz="1200" i="1" dirty="0" smtClean="0"/>
              <a:t> screening. We discussed the risks of alcohol and drug use during pregnancy, and explored options for supporting abstinence from alcohol and illicit drugs.  We reviewed patient information describing hospital policies on prenatal substance use and reporting requirements.   We discussed that OUD is a chronic disease with treatment available.  We discussed benefits of MAT including improved pregnancy outcomes and maternal risk reduction. Referral to MAT, behavioral health counseling/recovery services, behavioral health and social work follow up was offered.  She accepted/declined ________. Education materials on OUD/NAS were provided with referral for prenatal pediatric consult on NAS. OUD clinical care check list was included in patient chart. Time spent in counseling was  (</a:t>
            </a:r>
            <a:r>
              <a:rPr lang="en-US" sz="1200" i="1" u="sng" dirty="0" smtClean="0"/>
              <a:t>&lt;</a:t>
            </a:r>
            <a:r>
              <a:rPr lang="en-US" sz="1200" i="1" dirty="0" smtClean="0"/>
              <a:t>30 / &gt;30 min) minutes).”</a:t>
            </a:r>
            <a:endParaRPr lang="en-US" sz="1200" dirty="0"/>
          </a:p>
        </p:txBody>
      </p:sp>
      <p:sp>
        <p:nvSpPr>
          <p:cNvPr id="4" name="Content Placeholder 2"/>
          <p:cNvSpPr txBox="1">
            <a:spLocks/>
          </p:cNvSpPr>
          <p:nvPr/>
        </p:nvSpPr>
        <p:spPr>
          <a:xfrm>
            <a:off x="381492" y="714160"/>
            <a:ext cx="4780817" cy="1843846"/>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n-US" sz="1400" b="1" u="sng" dirty="0" smtClean="0"/>
              <a:t>Documentation</a:t>
            </a:r>
            <a:r>
              <a:rPr lang="en-US" sz="1400" dirty="0" smtClean="0"/>
              <a:t> should include time spent counseling along with details of the interaction including:</a:t>
            </a:r>
          </a:p>
          <a:p>
            <a:pPr marL="800100" lvl="1" indent="-342900">
              <a:buClr>
                <a:srgbClr val="002060"/>
              </a:buClr>
              <a:buFont typeface="Wingdings" charset="2"/>
              <a:buChar char="q"/>
            </a:pPr>
            <a:r>
              <a:rPr lang="en-US" sz="1400" dirty="0" smtClean="0"/>
              <a:t>Face-to-face interaction with the patient</a:t>
            </a:r>
          </a:p>
          <a:p>
            <a:pPr marL="800100" lvl="1" indent="-342900">
              <a:buClr>
                <a:srgbClr val="002060"/>
              </a:buClr>
              <a:buFont typeface="Wingdings" charset="2"/>
              <a:buChar char="q"/>
            </a:pPr>
            <a:r>
              <a:rPr lang="en-US" sz="1400" dirty="0" smtClean="0"/>
              <a:t>Assessed readiness for change</a:t>
            </a:r>
          </a:p>
          <a:p>
            <a:pPr marL="800100" lvl="1" indent="-342900">
              <a:buClr>
                <a:srgbClr val="002060"/>
              </a:buClr>
              <a:buFont typeface="Wingdings" charset="2"/>
              <a:buChar char="q"/>
            </a:pPr>
            <a:r>
              <a:rPr lang="en-US" sz="1400" dirty="0" smtClean="0"/>
              <a:t>Advised the patient about risks</a:t>
            </a:r>
          </a:p>
          <a:p>
            <a:pPr marL="800100" lvl="1" indent="-342900">
              <a:buClr>
                <a:srgbClr val="002060"/>
              </a:buClr>
              <a:buFont typeface="Wingdings" charset="2"/>
              <a:buChar char="q"/>
            </a:pPr>
            <a:r>
              <a:rPr lang="en-US" sz="1400" dirty="0" smtClean="0"/>
              <a:t>Recommended  MAT treatment / Behavioral health                                                              counseling/ recovery services for the patient</a:t>
            </a:r>
          </a:p>
          <a:p>
            <a:pPr marL="800100" lvl="1" indent="-342900">
              <a:buClr>
                <a:srgbClr val="002060"/>
              </a:buClr>
              <a:buFont typeface="Wingdings" charset="2"/>
              <a:buChar char="q"/>
            </a:pPr>
            <a:r>
              <a:rPr lang="en-US" sz="1400" dirty="0" smtClean="0"/>
              <a:t>Referrals made to link patient to  care</a:t>
            </a:r>
            <a:endParaRPr lang="en-US" sz="1400" dirty="0"/>
          </a:p>
        </p:txBody>
      </p:sp>
      <p:sp>
        <p:nvSpPr>
          <p:cNvPr id="5" name="TextBox 4"/>
          <p:cNvSpPr txBox="1"/>
          <p:nvPr/>
        </p:nvSpPr>
        <p:spPr>
          <a:xfrm>
            <a:off x="199793" y="7107420"/>
            <a:ext cx="6426632" cy="1292662"/>
          </a:xfrm>
          <a:prstGeom prst="rect">
            <a:avLst/>
          </a:prstGeom>
          <a:solidFill>
            <a:srgbClr val="D9D9D9"/>
          </a:solidFill>
          <a:ln w="9525" cmpd="sng">
            <a:solidFill>
              <a:schemeClr val="bg2">
                <a:lumMod val="10000"/>
              </a:schemeClr>
            </a:solidFill>
          </a:ln>
        </p:spPr>
        <p:txBody>
          <a:bodyPr wrap="square" rtlCol="0">
            <a:spAutoFit/>
          </a:bodyPr>
          <a:lstStyle/>
          <a:p>
            <a:pPr algn="ctr">
              <a:buClr>
                <a:srgbClr val="F58466"/>
              </a:buClr>
            </a:pPr>
            <a:r>
              <a:rPr lang="en-US" sz="1600" b="1" u="sng" dirty="0" smtClean="0">
                <a:solidFill>
                  <a:srgbClr val="004990"/>
                </a:solidFill>
                <a:latin typeface="Calibri" panose="020F0502020204030204" pitchFamily="34" charset="0"/>
              </a:rPr>
              <a:t>Billing Codes:</a:t>
            </a:r>
          </a:p>
          <a:p>
            <a:pPr>
              <a:buFont typeface="Arial" panose="020B0604020202020204" pitchFamily="34" charset="0"/>
              <a:buNone/>
            </a:pPr>
            <a:r>
              <a:rPr lang="en-US" sz="1200" b="1" dirty="0" smtClean="0">
                <a:solidFill>
                  <a:srgbClr val="002060"/>
                </a:solidFill>
              </a:rPr>
              <a:t>G0396: </a:t>
            </a:r>
            <a:r>
              <a:rPr lang="en-US" sz="1200" dirty="0"/>
              <a:t>Alcohol and/or </a:t>
            </a:r>
            <a:r>
              <a:rPr lang="en-US" sz="1200" dirty="0" smtClean="0"/>
              <a:t>substance (other than tobacco) </a:t>
            </a:r>
            <a:r>
              <a:rPr lang="en-US" sz="1200" dirty="0"/>
              <a:t>abuse structured </a:t>
            </a:r>
            <a:r>
              <a:rPr lang="en-US" sz="1200" dirty="0" smtClean="0"/>
              <a:t>assessment (e.g. audit, DAST), and brief intervention;    </a:t>
            </a:r>
            <a:r>
              <a:rPr lang="en-US" sz="1200" u="sng" dirty="0">
                <a:solidFill>
                  <a:srgbClr val="002060"/>
                </a:solidFill>
              </a:rPr>
              <a:t>15 to </a:t>
            </a:r>
            <a:r>
              <a:rPr lang="en-US" sz="1200" u="sng" dirty="0" smtClean="0">
                <a:solidFill>
                  <a:srgbClr val="002060"/>
                </a:solidFill>
              </a:rPr>
              <a:t>30min</a:t>
            </a:r>
          </a:p>
          <a:p>
            <a:pPr>
              <a:buFont typeface="Arial" panose="020B0604020202020204" pitchFamily="34" charset="0"/>
              <a:buNone/>
            </a:pPr>
            <a:endParaRPr lang="en-US" sz="1200" u="sng" dirty="0">
              <a:solidFill>
                <a:srgbClr val="002060"/>
              </a:solidFill>
            </a:endParaRPr>
          </a:p>
          <a:p>
            <a:pPr>
              <a:buFont typeface="Arial" panose="020B0604020202020204" pitchFamily="34" charset="0"/>
              <a:buNone/>
            </a:pPr>
            <a:r>
              <a:rPr lang="en-US" sz="1200" b="1" dirty="0" smtClean="0">
                <a:solidFill>
                  <a:srgbClr val="002060"/>
                </a:solidFill>
              </a:rPr>
              <a:t>G0397:</a:t>
            </a:r>
            <a:r>
              <a:rPr lang="en-US" sz="1200" dirty="0" smtClean="0">
                <a:solidFill>
                  <a:srgbClr val="002060"/>
                </a:solidFill>
              </a:rPr>
              <a:t> </a:t>
            </a:r>
            <a:r>
              <a:rPr lang="en-US" sz="1200" dirty="0"/>
              <a:t>Alcohol and/or substance </a:t>
            </a:r>
            <a:r>
              <a:rPr lang="en-US" sz="1200" dirty="0" smtClean="0"/>
              <a:t>(other than tobacco) abuse structured assessment (e.g. audit, DAST), and brief intervention; </a:t>
            </a:r>
            <a:r>
              <a:rPr lang="en-US" sz="1200" u="sng" dirty="0" smtClean="0">
                <a:solidFill>
                  <a:srgbClr val="002060"/>
                </a:solidFill>
              </a:rPr>
              <a:t>greater </a:t>
            </a:r>
            <a:r>
              <a:rPr lang="en-US" sz="1200" u="sng" dirty="0">
                <a:solidFill>
                  <a:srgbClr val="002060"/>
                </a:solidFill>
              </a:rPr>
              <a:t>than </a:t>
            </a:r>
            <a:r>
              <a:rPr lang="en-US" sz="1200" u="sng" dirty="0" smtClean="0">
                <a:solidFill>
                  <a:srgbClr val="002060"/>
                </a:solidFill>
              </a:rPr>
              <a:t>30min</a:t>
            </a:r>
          </a:p>
        </p:txBody>
      </p:sp>
      <p:sp>
        <p:nvSpPr>
          <p:cNvPr id="8" name="TextBox 7"/>
          <p:cNvSpPr txBox="1"/>
          <p:nvPr/>
        </p:nvSpPr>
        <p:spPr>
          <a:xfrm>
            <a:off x="528348" y="6541643"/>
            <a:ext cx="5904942" cy="861774"/>
          </a:xfrm>
          <a:prstGeom prst="rect">
            <a:avLst/>
          </a:prstGeom>
          <a:noFill/>
        </p:spPr>
        <p:txBody>
          <a:bodyPr wrap="square" rtlCol="0">
            <a:spAutoFit/>
          </a:bodyPr>
          <a:lstStyle/>
          <a:p>
            <a:pPr lvl="0"/>
            <a:r>
              <a:rPr lang="en-US" sz="1600" b="1" dirty="0" smtClean="0"/>
              <a:t>Insert Clinical Care Checklist &amp; obtain </a:t>
            </a:r>
            <a:r>
              <a:rPr lang="en-US" sz="1600" b="1" dirty="0"/>
              <a:t>recommended lab </a:t>
            </a:r>
            <a:r>
              <a:rPr lang="en-US" sz="1600" b="1" dirty="0" smtClean="0"/>
              <a:t>testing:</a:t>
            </a:r>
          </a:p>
          <a:p>
            <a:pPr marL="285750" lvl="0" indent="-285750" algn="ctr">
              <a:buFont typeface="Wingdings" panose="05000000000000000000" pitchFamily="2" charset="2"/>
              <a:buChar char="q"/>
            </a:pPr>
            <a:r>
              <a:rPr lang="en-US" sz="1600" dirty="0" smtClean="0"/>
              <a:t>HIV</a:t>
            </a:r>
            <a:endParaRPr lang="en-US" sz="1600" dirty="0"/>
          </a:p>
          <a:p>
            <a:endParaRPr lang="en-US" dirty="0"/>
          </a:p>
        </p:txBody>
      </p:sp>
      <p:sp>
        <p:nvSpPr>
          <p:cNvPr id="9" name="TextBox 8"/>
          <p:cNvSpPr txBox="1"/>
          <p:nvPr/>
        </p:nvSpPr>
        <p:spPr>
          <a:xfrm>
            <a:off x="1319614" y="6529912"/>
            <a:ext cx="1806995" cy="584775"/>
          </a:xfrm>
          <a:prstGeom prst="rect">
            <a:avLst/>
          </a:prstGeom>
          <a:noFill/>
        </p:spPr>
        <p:txBody>
          <a:bodyPr wrap="square" rtlCol="0">
            <a:spAutoFit/>
          </a:bodyPr>
          <a:lstStyle/>
          <a:p>
            <a:pPr marL="285750" lvl="0" indent="-285750">
              <a:buFont typeface="Wingdings" panose="05000000000000000000" pitchFamily="2" charset="2"/>
              <a:buChar char="q"/>
            </a:pPr>
            <a:endParaRPr lang="en-US" sz="1600" dirty="0" smtClean="0"/>
          </a:p>
          <a:p>
            <a:pPr marL="285750" lvl="0" indent="-285750">
              <a:buFont typeface="Wingdings" panose="05000000000000000000" pitchFamily="2" charset="2"/>
              <a:buChar char="q"/>
            </a:pPr>
            <a:r>
              <a:rPr lang="en-US" sz="1600" dirty="0" smtClean="0"/>
              <a:t>HCV antibody</a:t>
            </a:r>
            <a:endParaRPr lang="en-US" sz="1600" dirty="0"/>
          </a:p>
        </p:txBody>
      </p:sp>
      <p:sp>
        <p:nvSpPr>
          <p:cNvPr id="10" name="TextBox 9"/>
          <p:cNvSpPr txBox="1"/>
          <p:nvPr/>
        </p:nvSpPr>
        <p:spPr>
          <a:xfrm>
            <a:off x="3964161" y="6520773"/>
            <a:ext cx="1806995" cy="584775"/>
          </a:xfrm>
          <a:prstGeom prst="rect">
            <a:avLst/>
          </a:prstGeom>
          <a:noFill/>
        </p:spPr>
        <p:txBody>
          <a:bodyPr wrap="square" rtlCol="0">
            <a:spAutoFit/>
          </a:bodyPr>
          <a:lstStyle/>
          <a:p>
            <a:pPr marL="285750" lvl="0" indent="-285750">
              <a:buFont typeface="Wingdings" panose="05000000000000000000" pitchFamily="2" charset="2"/>
              <a:buChar char="q"/>
            </a:pPr>
            <a:endParaRPr lang="en-US" sz="1600" dirty="0" smtClean="0"/>
          </a:p>
          <a:p>
            <a:pPr marL="285750" lvl="0" indent="-285750">
              <a:buFont typeface="Wingdings" panose="05000000000000000000" pitchFamily="2" charset="2"/>
              <a:buChar char="q"/>
            </a:pPr>
            <a:r>
              <a:rPr lang="en-US" sz="1600" dirty="0" smtClean="0"/>
              <a:t>Hepatitis B</a:t>
            </a:r>
            <a:endParaRPr lang="en-US" sz="1600" dirty="0"/>
          </a:p>
        </p:txBody>
      </p:sp>
      <p:pic>
        <p:nvPicPr>
          <p:cNvPr id="11" name="Picture 2" descr="S:\Nurse_OBS\FR1USER\Borders\ILPQC\Documents\Branding\ILPQC.JPG"/>
          <p:cNvPicPr>
            <a:picLocks noChangeAspect="1" noChangeArrowheads="1"/>
          </p:cNvPicPr>
          <p:nvPr/>
        </p:nvPicPr>
        <p:blipFill>
          <a:blip r:embed="rId2" cstate="print"/>
          <a:srcRect/>
          <a:stretch>
            <a:fillRect/>
          </a:stretch>
        </p:blipFill>
        <p:spPr bwMode="auto">
          <a:xfrm>
            <a:off x="5059679" y="121920"/>
            <a:ext cx="1798321" cy="899162"/>
          </a:xfrm>
          <a:prstGeom prst="snip2DiagRect">
            <a:avLst/>
          </a:prstGeom>
          <a:noFill/>
        </p:spPr>
      </p:pic>
      <p:sp>
        <p:nvSpPr>
          <p:cNvPr id="7" name="Rectangle 6"/>
          <p:cNvSpPr/>
          <p:nvPr/>
        </p:nvSpPr>
        <p:spPr>
          <a:xfrm>
            <a:off x="74537" y="162560"/>
            <a:ext cx="4878649" cy="461665"/>
          </a:xfrm>
          <a:prstGeom prst="rect">
            <a:avLst/>
          </a:prstGeom>
        </p:spPr>
        <p:txBody>
          <a:bodyPr wrap="square">
            <a:spAutoFit/>
          </a:bodyPr>
          <a:lstStyle/>
          <a:p>
            <a:pPr algn="ctr"/>
            <a:r>
              <a:rPr lang="en-US" sz="2400" b="1" u="sng" dirty="0" smtClean="0">
                <a:solidFill>
                  <a:srgbClr val="004990"/>
                </a:solidFill>
                <a:latin typeface="Calibri" panose="020F0502020204030204" pitchFamily="34" charset="0"/>
              </a:rPr>
              <a:t>Documenting and Billing Guidance </a:t>
            </a:r>
          </a:p>
        </p:txBody>
      </p:sp>
      <p:sp>
        <p:nvSpPr>
          <p:cNvPr id="12" name="TextBox 11"/>
          <p:cNvSpPr txBox="1"/>
          <p:nvPr/>
        </p:nvSpPr>
        <p:spPr>
          <a:xfrm>
            <a:off x="381493" y="5226985"/>
            <a:ext cx="6063232" cy="1292662"/>
          </a:xfrm>
          <a:prstGeom prst="rect">
            <a:avLst/>
          </a:prstGeom>
          <a:solidFill>
            <a:schemeClr val="bg1">
              <a:lumMod val="95000"/>
            </a:schemeClr>
          </a:solidFill>
          <a:ln w="12700" cmpd="sng">
            <a:solidFill>
              <a:schemeClr val="tx1"/>
            </a:solidFill>
          </a:ln>
        </p:spPr>
        <p:txBody>
          <a:bodyPr wrap="square" rtlCol="0">
            <a:spAutoFit/>
          </a:bodyPr>
          <a:lstStyle/>
          <a:p>
            <a:r>
              <a:rPr lang="en-US" b="1" u="sng" dirty="0" smtClean="0">
                <a:solidFill>
                  <a:srgbClr val="408000"/>
                </a:solidFill>
              </a:rPr>
              <a:t>Screen positive </a:t>
            </a:r>
            <a:r>
              <a:rPr lang="en-US" b="1" u="sng" dirty="0" smtClean="0">
                <a:solidFill>
                  <a:srgbClr val="004990"/>
                </a:solidFill>
                <a:sym typeface="Wingdings" panose="05000000000000000000" pitchFamily="2" charset="2"/>
              </a:rPr>
              <a:t></a:t>
            </a:r>
            <a:r>
              <a:rPr lang="en-US" b="1" u="sng" dirty="0" smtClean="0">
                <a:solidFill>
                  <a:srgbClr val="004990"/>
                </a:solidFill>
              </a:rPr>
              <a:t> </a:t>
            </a:r>
            <a:r>
              <a:rPr lang="en-US" b="1" u="sng" dirty="0" smtClean="0">
                <a:solidFill>
                  <a:srgbClr val="800000"/>
                </a:solidFill>
              </a:rPr>
              <a:t>with risk factors</a:t>
            </a:r>
            <a:endParaRPr lang="en-US" dirty="0" smtClean="0">
              <a:solidFill>
                <a:srgbClr val="004990"/>
              </a:solidFill>
            </a:endParaRPr>
          </a:p>
          <a:p>
            <a:r>
              <a:rPr lang="en-US" sz="1200" i="1" dirty="0" smtClean="0"/>
              <a:t>The </a:t>
            </a:r>
            <a:r>
              <a:rPr lang="en-US" sz="1200" i="1" dirty="0"/>
              <a:t>patient was screened for substance use / opioid use using the </a:t>
            </a:r>
            <a:r>
              <a:rPr lang="en-US" sz="1200" i="1" u="sng" dirty="0"/>
              <a:t>(</a:t>
            </a:r>
            <a:r>
              <a:rPr lang="en-US" sz="1200" i="1" u="sng" dirty="0" err="1"/>
              <a:t>ie</a:t>
            </a:r>
            <a:r>
              <a:rPr lang="en-US" sz="1200" i="1" u="sng" dirty="0"/>
              <a:t> 5P’s/ NIDA/integrated health screen</a:t>
            </a:r>
            <a:r>
              <a:rPr lang="en-US" sz="1200" i="1" dirty="0"/>
              <a:t>) screening tool on </a:t>
            </a:r>
            <a:r>
              <a:rPr lang="en-US" sz="1200" i="1" u="sng" dirty="0"/>
              <a:t>________</a:t>
            </a:r>
            <a:r>
              <a:rPr lang="en-US" sz="1200" i="1" dirty="0"/>
              <a:t> date. The score was </a:t>
            </a:r>
            <a:r>
              <a:rPr lang="en-US" sz="1200" i="1" u="sng" dirty="0"/>
              <a:t>________</a:t>
            </a:r>
            <a:r>
              <a:rPr lang="en-US" sz="1200" i="1" dirty="0"/>
              <a:t> .  A brief intervention was conducted, information on risks of substance use and pregnancy was provided. Follow up includes: </a:t>
            </a:r>
            <a:r>
              <a:rPr lang="en-US" sz="1200" i="1" u="sng" dirty="0"/>
              <a:t>________</a:t>
            </a:r>
            <a:r>
              <a:rPr lang="en-US" sz="1200" i="1" dirty="0"/>
              <a:t> .  </a:t>
            </a:r>
            <a:endParaRPr lang="en-US" sz="1200" dirty="0"/>
          </a:p>
          <a:p>
            <a:pPr algn="ctr"/>
            <a:endParaRPr lang="en-US" sz="1200" dirty="0"/>
          </a:p>
        </p:txBody>
      </p:sp>
      <p:sp>
        <p:nvSpPr>
          <p:cNvPr id="13" name="TextBox 12"/>
          <p:cNvSpPr txBox="1"/>
          <p:nvPr/>
        </p:nvSpPr>
        <p:spPr>
          <a:xfrm>
            <a:off x="81153" y="8444508"/>
            <a:ext cx="6545272" cy="769441"/>
          </a:xfrm>
          <a:prstGeom prst="rect">
            <a:avLst/>
          </a:prstGeom>
          <a:noFill/>
        </p:spPr>
        <p:txBody>
          <a:bodyPr wrap="square" rtlCol="0">
            <a:spAutoFit/>
          </a:bodyPr>
          <a:lstStyle/>
          <a:p>
            <a:pPr>
              <a:buClr>
                <a:srgbClr val="F58466"/>
              </a:buClr>
            </a:pPr>
            <a:r>
              <a:rPr lang="en-US" sz="1400" b="1" dirty="0" smtClean="0">
                <a:latin typeface="Calibri" panose="020F0502020204030204" pitchFamily="34" charset="0"/>
              </a:rPr>
              <a:t>Illinois Referral Helpline Opioids &amp; other substances</a:t>
            </a:r>
            <a:r>
              <a:rPr lang="en-US" sz="1400" b="1" dirty="0" smtClean="0">
                <a:latin typeface="Calibri" panose="020F0502020204030204" pitchFamily="34" charset="0"/>
              </a:rPr>
              <a:t>:</a:t>
            </a:r>
          </a:p>
          <a:p>
            <a:pPr algn="ctr">
              <a:buClr>
                <a:srgbClr val="F58466"/>
              </a:buClr>
            </a:pPr>
            <a:r>
              <a:rPr lang="en-US" sz="1600" b="1" dirty="0" err="1" smtClean="0">
                <a:solidFill>
                  <a:srgbClr val="004990"/>
                </a:solidFill>
                <a:latin typeface="Calibri" panose="020F0502020204030204" pitchFamily="34" charset="0"/>
              </a:rPr>
              <a:t>DOCAssist</a:t>
            </a:r>
            <a:r>
              <a:rPr lang="en-US" sz="1600" b="1" dirty="0" smtClean="0">
                <a:solidFill>
                  <a:srgbClr val="004990"/>
                </a:solidFill>
                <a:latin typeface="Calibri" panose="020F0502020204030204" pitchFamily="34" charset="0"/>
              </a:rPr>
              <a:t> Provider helpline: </a:t>
            </a:r>
            <a:r>
              <a:rPr lang="en-US" sz="1600" b="1" dirty="0">
                <a:solidFill>
                  <a:srgbClr val="004990"/>
                </a:solidFill>
                <a:latin typeface="inherit"/>
              </a:rPr>
              <a:t>1-866-986-ASST (2778)</a:t>
            </a:r>
            <a:endParaRPr lang="en-US" sz="1600" dirty="0">
              <a:solidFill>
                <a:srgbClr val="004990"/>
              </a:solidFill>
            </a:endParaRPr>
          </a:p>
          <a:p>
            <a:pPr algn="ctr">
              <a:buClr>
                <a:srgbClr val="F58466"/>
              </a:buClr>
            </a:pPr>
            <a:endParaRPr lang="en-US" sz="1400" b="1" dirty="0" smtClean="0">
              <a:latin typeface="Calibri" panose="020F0502020204030204" pitchFamily="34" charset="0"/>
            </a:endParaRPr>
          </a:p>
        </p:txBody>
      </p:sp>
      <p:sp>
        <p:nvSpPr>
          <p:cNvPr id="14" name="Rectangle 13"/>
          <p:cNvSpPr/>
          <p:nvPr/>
        </p:nvSpPr>
        <p:spPr>
          <a:xfrm>
            <a:off x="3642757" y="8446591"/>
            <a:ext cx="3429000" cy="307777"/>
          </a:xfrm>
          <a:prstGeom prst="rect">
            <a:avLst/>
          </a:prstGeom>
        </p:spPr>
        <p:txBody>
          <a:bodyPr>
            <a:spAutoFit/>
          </a:bodyPr>
          <a:lstStyle/>
          <a:p>
            <a:pPr algn="ctr">
              <a:buFont typeface="Arial" panose="020B0604020202020204" pitchFamily="34" charset="0"/>
              <a:buNone/>
            </a:pPr>
            <a:r>
              <a:rPr lang="en-US" sz="1400" b="1" dirty="0" smtClean="0"/>
              <a:t>1-833-2FINDHELP Helpline.IL.org</a:t>
            </a:r>
            <a:endParaRPr lang="en-US" b="1" dirty="0"/>
          </a:p>
        </p:txBody>
      </p:sp>
      <p:sp>
        <p:nvSpPr>
          <p:cNvPr id="2" name="Rectangle 1"/>
          <p:cNvSpPr/>
          <p:nvPr/>
        </p:nvSpPr>
        <p:spPr>
          <a:xfrm>
            <a:off x="199793" y="2569737"/>
            <a:ext cx="2608343" cy="369332"/>
          </a:xfrm>
          <a:prstGeom prst="rect">
            <a:avLst/>
          </a:prstGeom>
        </p:spPr>
        <p:txBody>
          <a:bodyPr wrap="none">
            <a:spAutoFit/>
          </a:bodyPr>
          <a:lstStyle/>
          <a:p>
            <a:pPr marL="114300" indent="0">
              <a:buClr>
                <a:srgbClr val="002060"/>
              </a:buClr>
              <a:buNone/>
            </a:pPr>
            <a:r>
              <a:rPr lang="en-US" b="1" smtClean="0"/>
              <a:t>Sample Documentatio</a:t>
            </a:r>
            <a:r>
              <a:rPr lang="en-US" b="1"/>
              <a:t>n</a:t>
            </a:r>
            <a:r>
              <a:rPr lang="en-US" b="1" smtClean="0"/>
              <a:t>:</a:t>
            </a:r>
            <a:endParaRPr lang="en-US" b="1" dirty="0"/>
          </a:p>
        </p:txBody>
      </p:sp>
    </p:spTree>
    <p:extLst>
      <p:ext uri="{BB962C8B-B14F-4D97-AF65-F5344CB8AC3E}">
        <p14:creationId xmlns:p14="http://schemas.microsoft.com/office/powerpoint/2010/main" val="1503309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Advantage.thmx</Template>
  <TotalTime>814</TotalTime>
  <Words>761</Words>
  <Application>Microsoft Office PowerPoint</Application>
  <PresentationFormat>On-screen Show (4:3)</PresentationFormat>
  <Paragraphs>94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inherit</vt:lpstr>
      <vt:lpstr>Wingdings</vt:lpstr>
      <vt:lpstr>ヒラギノ角ゴ Pro W3</vt:lpstr>
      <vt:lpstr>Office Theme</vt:lpstr>
      <vt:lpstr>PowerPoint Presentation</vt:lpstr>
      <vt:lpstr>PowerPoint Presentation</vt:lpstr>
    </vt:vector>
  </TitlesOfParts>
  <Company>NorthShore University Healthsystem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Perrault, Autumn</dc:creator>
  <cp:lastModifiedBy>Perrault, Autumn</cp:lastModifiedBy>
  <cp:revision>59</cp:revision>
  <cp:lastPrinted>2019-01-23T14:35:51Z</cp:lastPrinted>
  <dcterms:created xsi:type="dcterms:W3CDTF">2019-01-23T13:39:45Z</dcterms:created>
  <dcterms:modified xsi:type="dcterms:W3CDTF">2019-07-17T17:23:32Z</dcterms:modified>
</cp:coreProperties>
</file>