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theme/theme7.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8.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 id="2147484138" r:id="rId2"/>
    <p:sldMasterId id="2147484150" r:id="rId3"/>
    <p:sldMasterId id="2147484152" r:id="rId4"/>
    <p:sldMasterId id="2147484154" r:id="rId5"/>
    <p:sldMasterId id="2147484164" r:id="rId6"/>
    <p:sldMasterId id="2147484166" r:id="rId7"/>
    <p:sldMasterId id="2147484168" r:id="rId8"/>
    <p:sldMasterId id="2147484180" r:id="rId9"/>
  </p:sldMasterIdLst>
  <p:notesMasterIdLst>
    <p:notesMasterId r:id="rId47"/>
  </p:notesMasterIdLst>
  <p:handoutMasterIdLst>
    <p:handoutMasterId r:id="rId48"/>
  </p:handoutMasterIdLst>
  <p:sldIdLst>
    <p:sldId id="1450" r:id="rId10"/>
    <p:sldId id="1825" r:id="rId11"/>
    <p:sldId id="1826" r:id="rId12"/>
    <p:sldId id="1451" r:id="rId13"/>
    <p:sldId id="1840" r:id="rId14"/>
    <p:sldId id="1833" r:id="rId15"/>
    <p:sldId id="1834" r:id="rId16"/>
    <p:sldId id="1836" r:id="rId17"/>
    <p:sldId id="1806" r:id="rId18"/>
    <p:sldId id="1813" r:id="rId19"/>
    <p:sldId id="1814" r:id="rId20"/>
    <p:sldId id="1737" r:id="rId21"/>
    <p:sldId id="1815" r:id="rId22"/>
    <p:sldId id="1816" r:id="rId23"/>
    <p:sldId id="1839" r:id="rId24"/>
    <p:sldId id="1827" r:id="rId25"/>
    <p:sldId id="1828" r:id="rId26"/>
    <p:sldId id="1832" r:id="rId27"/>
    <p:sldId id="1817" r:id="rId28"/>
    <p:sldId id="1797" r:id="rId29"/>
    <p:sldId id="1780" r:id="rId30"/>
    <p:sldId id="1781" r:id="rId31"/>
    <p:sldId id="1782" r:id="rId32"/>
    <p:sldId id="1818" r:id="rId33"/>
    <p:sldId id="1819" r:id="rId34"/>
    <p:sldId id="1837" r:id="rId35"/>
    <p:sldId id="1838" r:id="rId36"/>
    <p:sldId id="1831" r:id="rId37"/>
    <p:sldId id="1830" r:id="rId38"/>
    <p:sldId id="1507" r:id="rId39"/>
    <p:sldId id="1812" r:id="rId40"/>
    <p:sldId id="1820" r:id="rId41"/>
    <p:sldId id="1821" r:id="rId42"/>
    <p:sldId id="1822" r:id="rId43"/>
    <p:sldId id="1823" r:id="rId44"/>
    <p:sldId id="1824" r:id="rId45"/>
    <p:sldId id="1707" r:id="rId46"/>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Ann Lee King" initials="PALK" lastIdx="3" clrIdx="0"/>
  <p:cmAuthor id="2" name="Weiss, Daniel" initials="WD" lastIdx="9" clrIdx="1"/>
  <p:cmAuthor id="3" name="ANNBORDERS" initials="A"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90"/>
    <a:srgbClr val="F58466"/>
    <a:srgbClr val="FFFF21"/>
    <a:srgbClr val="FFFFAF"/>
    <a:srgbClr val="F799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53" autoAdjust="0"/>
    <p:restoredTop sz="85258" autoAdjust="0"/>
  </p:normalViewPr>
  <p:slideViewPr>
    <p:cSldViewPr>
      <p:cViewPr varScale="1">
        <p:scale>
          <a:sx n="60" d="100"/>
          <a:sy n="60" d="100"/>
        </p:scale>
        <p:origin x="48" y="365"/>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20" d="100"/>
        <a:sy n="120" d="100"/>
      </p:scale>
      <p:origin x="0" y="-11256"/>
    </p:cViewPr>
  </p:sorterViewPr>
  <p:notesViewPr>
    <p:cSldViewPr>
      <p:cViewPr varScale="1">
        <p:scale>
          <a:sx n="66" d="100"/>
          <a:sy n="66" d="100"/>
        </p:scale>
        <p:origin x="313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commentAuthors" Target="commentAuthor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enhnet\shared\Nurse_OBS\FR1USER\Borders\ILPQC\Neonatal\NEONATAL%20CALLS\MNO-Neonatal%20Teams%20Call%20(Old%20MNO%20Workgroup%20Call)\June%202020%20MNO-Neo%20Call\MNO-Neonatal%20Quarterly%20Reports_6.10.20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nhnet\shared\Nurse_OBS\FR1USER\Borders\ILPQC\Neonatal\NEONATAL%20CALLS\MNO-Neonatal%20Teams%20Call%20(Old%20MNO%20Workgroup%20Call)\June%202020%20MNO-Neo%20Call\MNO-Neonatal%20Quarterly%20Reports_6.10.20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nhnet\shared\Nurse_OBS\FR1USER\Borders\ILPQC\Neonatal\NEONATAL%20CALLS\MNO-Neonatal%20Teams%20Call%20(Old%20MNO%20Workgroup%20Call)\June%202020%20MNO-Neo%20Call\MNO-Neonatal%20Quarterly%20Reports_6.10.202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enhnet\shared\Nurse_OBS\FR1USER\Borders\ILPQC\Neonatal\NEONATAL%20CALLS\MNO-Neonatal%20Teams%20Call%20(Old%20MNO%20Workgroup%20Call)\June%202020%20MNO-Neo%20Call\MNO-Neonatal%20Quarterly%20Reports_6.10.2020.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'Report 15'!$B$1</c:f>
              <c:strCache>
                <c:ptCount val="1"/>
                <c:pt idx="0">
                  <c:v>All OENs</c:v>
                </c:pt>
              </c:strCache>
            </c:strRef>
          </c:tx>
          <c:spPr>
            <a:ln w="28575" cap="rnd">
              <a:solidFill>
                <a:schemeClr val="accent1"/>
              </a:solidFill>
              <a:round/>
            </a:ln>
            <a:effectLst/>
          </c:spPr>
          <c:marker>
            <c:symbol val="circle"/>
            <c:size val="7"/>
            <c:spPr>
              <a:solidFill>
                <a:schemeClr val="accent1"/>
              </a:solidFill>
              <a:ln w="9525">
                <a:solidFill>
                  <a:schemeClr val="accent1"/>
                </a:solidFill>
              </a:ln>
              <a:effectLst/>
            </c:spPr>
          </c:marker>
          <c:dLbls>
            <c:dLbl>
              <c:idx val="0"/>
              <c:layout>
                <c:manualLayout>
                  <c:x val="-2.8985507246376812E-2"/>
                  <c:y val="-4.33369299572841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CA0-4930-A6D8-B46CE1452AE6}"/>
                </c:ext>
              </c:extLst>
            </c:dLbl>
            <c:dLbl>
              <c:idx val="1"/>
              <c:layout>
                <c:manualLayout>
                  <c:x val="-2.717391304347826E-2"/>
                  <c:y val="-4.33369299572841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CA0-4930-A6D8-B46CE1452AE6}"/>
                </c:ext>
              </c:extLst>
            </c:dLbl>
            <c:dLbl>
              <c:idx val="2"/>
              <c:layout>
                <c:manualLayout>
                  <c:x val="-2.7173913043478326E-2"/>
                  <c:y val="-4.04478012934651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CA0-4930-A6D8-B46CE1452AE6}"/>
                </c:ext>
              </c:extLst>
            </c:dLbl>
            <c:dLbl>
              <c:idx val="3"/>
              <c:layout>
                <c:manualLayout>
                  <c:x val="-3.2608695652173912E-2"/>
                  <c:y val="-3.46695439658272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CA0-4930-A6D8-B46CE1452AE6}"/>
                </c:ext>
              </c:extLst>
            </c:dLbl>
            <c:dLbl>
              <c:idx val="4"/>
              <c:layout>
                <c:manualLayout>
                  <c:x val="-2.7173913043478326E-2"/>
                  <c:y val="-3.17804153020083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CA0-4930-A6D8-B46CE1452AE6}"/>
                </c:ext>
              </c:extLst>
            </c:dLbl>
            <c:dLbl>
              <c:idx val="5"/>
              <c:layout>
                <c:manualLayout>
                  <c:x val="-2.717391304347826E-2"/>
                  <c:y val="-2.88912866381894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CA0-4930-A6D8-B46CE1452AE6}"/>
                </c:ext>
              </c:extLst>
            </c:dLbl>
            <c:dLbl>
              <c:idx val="6"/>
              <c:layout>
                <c:manualLayout>
                  <c:x val="-3.2608695652174044E-2"/>
                  <c:y val="-2.60021579743704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CA0-4930-A6D8-B46CE1452AE6}"/>
                </c:ext>
              </c:extLst>
            </c:dLbl>
            <c:dLbl>
              <c:idx val="7"/>
              <c:layout>
                <c:manualLayout>
                  <c:x val="-1.4492753623188406E-2"/>
                  <c:y val="-2.31130293105516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CA0-4930-A6D8-B46CE1452AE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'Report 15'!$A$2:$A$9</c:f>
              <c:strCache>
                <c:ptCount val="8"/>
                <c:pt idx="0">
                  <c:v>Baseline 2017</c:v>
                </c:pt>
                <c:pt idx="1">
                  <c:v>Q3 2018</c:v>
                </c:pt>
                <c:pt idx="2">
                  <c:v>Q4 2018</c:v>
                </c:pt>
                <c:pt idx="3">
                  <c:v>Q1 2019</c:v>
                </c:pt>
                <c:pt idx="4">
                  <c:v>Q2 2019</c:v>
                </c:pt>
                <c:pt idx="5">
                  <c:v>Q3 2019</c:v>
                </c:pt>
                <c:pt idx="6">
                  <c:v>Q4 2019</c:v>
                </c:pt>
                <c:pt idx="7">
                  <c:v>Q1 2020</c:v>
                </c:pt>
              </c:strCache>
            </c:strRef>
          </c:cat>
          <c:val>
            <c:numRef>
              <c:f>'Report 15'!$B$2:$B$9</c:f>
              <c:numCache>
                <c:formatCode>0%</c:formatCode>
                <c:ptCount val="8"/>
                <c:pt idx="0">
                  <c:v>0.59240000000000004</c:v>
                </c:pt>
                <c:pt idx="1">
                  <c:v>0.68069999999999997</c:v>
                </c:pt>
                <c:pt idx="2">
                  <c:v>0.60399999999999998</c:v>
                </c:pt>
                <c:pt idx="3">
                  <c:v>0.58179999999999998</c:v>
                </c:pt>
                <c:pt idx="4">
                  <c:v>0.62749999999999995</c:v>
                </c:pt>
                <c:pt idx="5">
                  <c:v>0.64710000000000001</c:v>
                </c:pt>
                <c:pt idx="6">
                  <c:v>0.75</c:v>
                </c:pt>
                <c:pt idx="7">
                  <c:v>0.67649999999999999</c:v>
                </c:pt>
              </c:numCache>
            </c:numRef>
          </c:val>
          <c:smooth val="0"/>
          <c:extLst>
            <c:ext xmlns:c16="http://schemas.microsoft.com/office/drawing/2014/chart" uri="{C3380CC4-5D6E-409C-BE32-E72D297353CC}">
              <c16:uniqueId val="{00000008-8CA0-4930-A6D8-B46CE1452AE6}"/>
            </c:ext>
          </c:extLst>
        </c:ser>
        <c:ser>
          <c:idx val="1"/>
          <c:order val="1"/>
          <c:tx>
            <c:strRef>
              <c:f>'Report 15'!$C$1</c:f>
              <c:strCache>
                <c:ptCount val="1"/>
                <c:pt idx="0">
                  <c:v>Goal</c:v>
                </c:pt>
              </c:strCache>
            </c:strRef>
          </c:tx>
          <c:spPr>
            <a:ln w="28575" cap="rnd">
              <a:solidFill>
                <a:srgbClr val="FF0000"/>
              </a:solidFill>
              <a:prstDash val="sysDash"/>
              <a:round/>
            </a:ln>
            <a:effectLst/>
          </c:spPr>
          <c:marker>
            <c:symbol val="none"/>
          </c:marker>
          <c:cat>
            <c:strRef>
              <c:f>'Report 15'!$A$2:$A$9</c:f>
              <c:strCache>
                <c:ptCount val="8"/>
                <c:pt idx="0">
                  <c:v>Baseline 2017</c:v>
                </c:pt>
                <c:pt idx="1">
                  <c:v>Q3 2018</c:v>
                </c:pt>
                <c:pt idx="2">
                  <c:v>Q4 2018</c:v>
                </c:pt>
                <c:pt idx="3">
                  <c:v>Q1 2019</c:v>
                </c:pt>
                <c:pt idx="4">
                  <c:v>Q2 2019</c:v>
                </c:pt>
                <c:pt idx="5">
                  <c:v>Q3 2019</c:v>
                </c:pt>
                <c:pt idx="6">
                  <c:v>Q4 2019</c:v>
                </c:pt>
                <c:pt idx="7">
                  <c:v>Q1 2020</c:v>
                </c:pt>
              </c:strCache>
            </c:strRef>
          </c:cat>
          <c:val>
            <c:numRef>
              <c:f>'Report 15'!$C$2:$C$9</c:f>
              <c:numCache>
                <c:formatCode>0%</c:formatCode>
                <c:ptCount val="8"/>
                <c:pt idx="0">
                  <c:v>0.7</c:v>
                </c:pt>
                <c:pt idx="1">
                  <c:v>0.7</c:v>
                </c:pt>
                <c:pt idx="2">
                  <c:v>0.7</c:v>
                </c:pt>
                <c:pt idx="3">
                  <c:v>0.7</c:v>
                </c:pt>
                <c:pt idx="4">
                  <c:v>0.7</c:v>
                </c:pt>
                <c:pt idx="5">
                  <c:v>0.7</c:v>
                </c:pt>
                <c:pt idx="6">
                  <c:v>0.7</c:v>
                </c:pt>
                <c:pt idx="7">
                  <c:v>0.7</c:v>
                </c:pt>
              </c:numCache>
            </c:numRef>
          </c:val>
          <c:smooth val="0"/>
          <c:extLst>
            <c:ext xmlns:c16="http://schemas.microsoft.com/office/drawing/2014/chart" uri="{C3380CC4-5D6E-409C-BE32-E72D297353CC}">
              <c16:uniqueId val="{00000009-8CA0-4930-A6D8-B46CE1452AE6}"/>
            </c:ext>
          </c:extLst>
        </c:ser>
        <c:dLbls>
          <c:showLegendKey val="0"/>
          <c:showVal val="0"/>
          <c:showCatName val="0"/>
          <c:showSerName val="0"/>
          <c:showPercent val="0"/>
          <c:showBubbleSize val="0"/>
        </c:dLbls>
        <c:marker val="1"/>
        <c:smooth val="0"/>
        <c:axId val="552522024"/>
        <c:axId val="552520056"/>
      </c:lineChart>
      <c:catAx>
        <c:axId val="552522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2520056"/>
        <c:crosses val="autoZero"/>
        <c:auto val="1"/>
        <c:lblAlgn val="ctr"/>
        <c:lblOffset val="100"/>
        <c:noMultiLvlLbl val="0"/>
      </c:catAx>
      <c:valAx>
        <c:axId val="552520056"/>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25220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'Report 16'!$B$1</c:f>
              <c:strCache>
                <c:ptCount val="1"/>
                <c:pt idx="0">
                  <c:v>All OENs</c:v>
                </c:pt>
              </c:strCache>
            </c:strRef>
          </c:tx>
          <c:spPr>
            <a:ln w="28575" cap="rnd">
              <a:solidFill>
                <a:schemeClr val="accent1"/>
              </a:solidFill>
              <a:round/>
            </a:ln>
            <a:effectLst/>
          </c:spPr>
          <c:marker>
            <c:symbol val="circle"/>
            <c:size val="7"/>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'Report 16'!$A$2:$A$9</c:f>
              <c:strCache>
                <c:ptCount val="8"/>
                <c:pt idx="0">
                  <c:v>Baseline 2017</c:v>
                </c:pt>
                <c:pt idx="1">
                  <c:v>Q3 2018</c:v>
                </c:pt>
                <c:pt idx="2">
                  <c:v>Q4 2018</c:v>
                </c:pt>
                <c:pt idx="3">
                  <c:v>Q1 2019</c:v>
                </c:pt>
                <c:pt idx="4">
                  <c:v>Q2 2019</c:v>
                </c:pt>
                <c:pt idx="5">
                  <c:v>Q3 2019</c:v>
                </c:pt>
                <c:pt idx="6">
                  <c:v>Q4 2019</c:v>
                </c:pt>
                <c:pt idx="7">
                  <c:v>Q1 2020</c:v>
                </c:pt>
              </c:strCache>
            </c:strRef>
          </c:cat>
          <c:val>
            <c:numRef>
              <c:f>'Report 16'!$B$2:$B$9</c:f>
              <c:numCache>
                <c:formatCode>0%</c:formatCode>
                <c:ptCount val="8"/>
                <c:pt idx="0">
                  <c:v>0.3382</c:v>
                </c:pt>
                <c:pt idx="1">
                  <c:v>0.22120000000000001</c:v>
                </c:pt>
                <c:pt idx="2">
                  <c:v>0.30480000000000002</c:v>
                </c:pt>
                <c:pt idx="3">
                  <c:v>0.31909999999999999</c:v>
                </c:pt>
                <c:pt idx="4">
                  <c:v>0.26550000000000001</c:v>
                </c:pt>
                <c:pt idx="5">
                  <c:v>0.16850000000000001</c:v>
                </c:pt>
                <c:pt idx="6">
                  <c:v>0.22159999999999999</c:v>
                </c:pt>
                <c:pt idx="7">
                  <c:v>0.30320000000000003</c:v>
                </c:pt>
              </c:numCache>
            </c:numRef>
          </c:val>
          <c:smooth val="0"/>
          <c:extLst>
            <c:ext xmlns:c16="http://schemas.microsoft.com/office/drawing/2014/chart" uri="{C3380CC4-5D6E-409C-BE32-E72D297353CC}">
              <c16:uniqueId val="{00000000-CB9E-44BE-921D-EB611240F827}"/>
            </c:ext>
          </c:extLst>
        </c:ser>
        <c:ser>
          <c:idx val="1"/>
          <c:order val="1"/>
          <c:tx>
            <c:strRef>
              <c:f>'Report 16'!$C$1</c:f>
              <c:strCache>
                <c:ptCount val="1"/>
                <c:pt idx="0">
                  <c:v>OENs with NAS Symptoms</c:v>
                </c:pt>
              </c:strCache>
            </c:strRef>
          </c:tx>
          <c:spPr>
            <a:ln w="28575" cap="rnd">
              <a:solidFill>
                <a:schemeClr val="accent2"/>
              </a:solidFill>
              <a:round/>
            </a:ln>
            <a:effectLst/>
          </c:spPr>
          <c:marker>
            <c:symbol val="circle"/>
            <c:size val="7"/>
            <c:spPr>
              <a:solidFill>
                <a:schemeClr val="accent2"/>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'Report 16'!$A$2:$A$9</c:f>
              <c:strCache>
                <c:ptCount val="8"/>
                <c:pt idx="0">
                  <c:v>Baseline 2017</c:v>
                </c:pt>
                <c:pt idx="1">
                  <c:v>Q3 2018</c:v>
                </c:pt>
                <c:pt idx="2">
                  <c:v>Q4 2018</c:v>
                </c:pt>
                <c:pt idx="3">
                  <c:v>Q1 2019</c:v>
                </c:pt>
                <c:pt idx="4">
                  <c:v>Q2 2019</c:v>
                </c:pt>
                <c:pt idx="5">
                  <c:v>Q3 2019</c:v>
                </c:pt>
                <c:pt idx="6">
                  <c:v>Q4 2019</c:v>
                </c:pt>
                <c:pt idx="7">
                  <c:v>Q1 2020</c:v>
                </c:pt>
              </c:strCache>
            </c:strRef>
          </c:cat>
          <c:val>
            <c:numRef>
              <c:f>'Report 16'!$C$2:$C$9</c:f>
              <c:numCache>
                <c:formatCode>0%</c:formatCode>
                <c:ptCount val="8"/>
                <c:pt idx="0">
                  <c:v>0.52270000000000005</c:v>
                </c:pt>
                <c:pt idx="1">
                  <c:v>0.36220000000000002</c:v>
                </c:pt>
                <c:pt idx="2">
                  <c:v>0.44190000000000002</c:v>
                </c:pt>
                <c:pt idx="3">
                  <c:v>0.48780000000000001</c:v>
                </c:pt>
                <c:pt idx="4">
                  <c:v>0.4052</c:v>
                </c:pt>
                <c:pt idx="5">
                  <c:v>0.35289999999999999</c:v>
                </c:pt>
                <c:pt idx="6">
                  <c:v>0.35920000000000002</c:v>
                </c:pt>
                <c:pt idx="7">
                  <c:v>0.44340000000000002</c:v>
                </c:pt>
              </c:numCache>
            </c:numRef>
          </c:val>
          <c:smooth val="0"/>
          <c:extLst>
            <c:ext xmlns:c16="http://schemas.microsoft.com/office/drawing/2014/chart" uri="{C3380CC4-5D6E-409C-BE32-E72D297353CC}">
              <c16:uniqueId val="{00000001-CB9E-44BE-921D-EB611240F827}"/>
            </c:ext>
          </c:extLst>
        </c:ser>
        <c:ser>
          <c:idx val="2"/>
          <c:order val="2"/>
          <c:tx>
            <c:strRef>
              <c:f>'Report 16'!$D$1</c:f>
              <c:strCache>
                <c:ptCount val="1"/>
                <c:pt idx="0">
                  <c:v>Goal</c:v>
                </c:pt>
              </c:strCache>
            </c:strRef>
          </c:tx>
          <c:spPr>
            <a:ln w="28575" cap="rnd">
              <a:solidFill>
                <a:srgbClr val="FF0000"/>
              </a:solidFill>
              <a:prstDash val="sysDash"/>
              <a:round/>
            </a:ln>
            <a:effectLst/>
          </c:spPr>
          <c:marker>
            <c:symbol val="none"/>
          </c:marker>
          <c:cat>
            <c:strRef>
              <c:f>'Report 16'!$A$2:$A$9</c:f>
              <c:strCache>
                <c:ptCount val="8"/>
                <c:pt idx="0">
                  <c:v>Baseline 2017</c:v>
                </c:pt>
                <c:pt idx="1">
                  <c:v>Q3 2018</c:v>
                </c:pt>
                <c:pt idx="2">
                  <c:v>Q4 2018</c:v>
                </c:pt>
                <c:pt idx="3">
                  <c:v>Q1 2019</c:v>
                </c:pt>
                <c:pt idx="4">
                  <c:v>Q2 2019</c:v>
                </c:pt>
                <c:pt idx="5">
                  <c:v>Q3 2019</c:v>
                </c:pt>
                <c:pt idx="6">
                  <c:v>Q4 2019</c:v>
                </c:pt>
                <c:pt idx="7">
                  <c:v>Q1 2020</c:v>
                </c:pt>
              </c:strCache>
            </c:strRef>
          </c:cat>
          <c:val>
            <c:numRef>
              <c:f>'Report 16'!$D$2:$D$9</c:f>
              <c:numCache>
                <c:formatCode>0%</c:formatCode>
                <c:ptCount val="8"/>
                <c:pt idx="0">
                  <c:v>0.2</c:v>
                </c:pt>
                <c:pt idx="1">
                  <c:v>0.2</c:v>
                </c:pt>
                <c:pt idx="2">
                  <c:v>0.2</c:v>
                </c:pt>
                <c:pt idx="3">
                  <c:v>0.2</c:v>
                </c:pt>
                <c:pt idx="4">
                  <c:v>0.2</c:v>
                </c:pt>
                <c:pt idx="5">
                  <c:v>0.2</c:v>
                </c:pt>
                <c:pt idx="6">
                  <c:v>0.2</c:v>
                </c:pt>
                <c:pt idx="7">
                  <c:v>0.2</c:v>
                </c:pt>
              </c:numCache>
            </c:numRef>
          </c:val>
          <c:smooth val="0"/>
          <c:extLst>
            <c:ext xmlns:c16="http://schemas.microsoft.com/office/drawing/2014/chart" uri="{C3380CC4-5D6E-409C-BE32-E72D297353CC}">
              <c16:uniqueId val="{00000002-CB9E-44BE-921D-EB611240F827}"/>
            </c:ext>
          </c:extLst>
        </c:ser>
        <c:dLbls>
          <c:showLegendKey val="0"/>
          <c:showVal val="0"/>
          <c:showCatName val="0"/>
          <c:showSerName val="0"/>
          <c:showPercent val="0"/>
          <c:showBubbleSize val="0"/>
        </c:dLbls>
        <c:marker val="1"/>
        <c:smooth val="0"/>
        <c:axId val="481344832"/>
        <c:axId val="481350080"/>
      </c:lineChart>
      <c:catAx>
        <c:axId val="481344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1350080"/>
        <c:crosses val="autoZero"/>
        <c:auto val="1"/>
        <c:lblAlgn val="ctr"/>
        <c:lblOffset val="100"/>
        <c:noMultiLvlLbl val="0"/>
      </c:catAx>
      <c:valAx>
        <c:axId val="481350080"/>
        <c:scaling>
          <c:orientation val="minMax"/>
          <c:max val="0.60000000000000009"/>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13448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'Report 18'!$B$1</c:f>
              <c:strCache>
                <c:ptCount val="1"/>
                <c:pt idx="0">
                  <c:v>All OENs</c:v>
                </c:pt>
              </c:strCache>
            </c:strRef>
          </c:tx>
          <c:spPr>
            <a:ln w="28575" cap="rnd">
              <a:solidFill>
                <a:schemeClr val="accent1"/>
              </a:solidFill>
              <a:round/>
            </a:ln>
            <a:effectLst/>
          </c:spPr>
          <c:marker>
            <c:symbol val="circle"/>
            <c:size val="7"/>
            <c:spPr>
              <a:solidFill>
                <a:schemeClr val="accent1"/>
              </a:solidFill>
              <a:ln w="9525">
                <a:solidFill>
                  <a:schemeClr val="accent1"/>
                </a:solidFill>
              </a:ln>
              <a:effectLst/>
            </c:spPr>
          </c:marker>
          <c:dLbls>
            <c:dLbl>
              <c:idx val="0"/>
              <c:layout>
                <c:manualLayout>
                  <c:x val="-2.8985507246376812E-2"/>
                  <c:y val="-4.33369299572841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244-4ED2-A5D6-F637ECAF33FD}"/>
                </c:ext>
              </c:extLst>
            </c:dLbl>
            <c:dLbl>
              <c:idx val="1"/>
              <c:layout>
                <c:manualLayout>
                  <c:x val="-2.717391304347826E-2"/>
                  <c:y val="-4.33369299572841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244-4ED2-A5D6-F637ECAF33FD}"/>
                </c:ext>
              </c:extLst>
            </c:dLbl>
            <c:dLbl>
              <c:idx val="2"/>
              <c:layout>
                <c:manualLayout>
                  <c:x val="-2.7173913043478326E-2"/>
                  <c:y val="-4.04478012934651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244-4ED2-A5D6-F637ECAF33FD}"/>
                </c:ext>
              </c:extLst>
            </c:dLbl>
            <c:dLbl>
              <c:idx val="3"/>
              <c:layout>
                <c:manualLayout>
                  <c:x val="-3.2608695652173912E-2"/>
                  <c:y val="-3.46695439658272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244-4ED2-A5D6-F637ECAF33FD}"/>
                </c:ext>
              </c:extLst>
            </c:dLbl>
            <c:dLbl>
              <c:idx val="4"/>
              <c:layout>
                <c:manualLayout>
                  <c:x val="-2.7173913043478326E-2"/>
                  <c:y val="-3.17804153020083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244-4ED2-A5D6-F637ECAF33FD}"/>
                </c:ext>
              </c:extLst>
            </c:dLbl>
            <c:dLbl>
              <c:idx val="5"/>
              <c:layout>
                <c:manualLayout>
                  <c:x val="-2.717391304347826E-2"/>
                  <c:y val="-2.88912866381894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244-4ED2-A5D6-F637ECAF33FD}"/>
                </c:ext>
              </c:extLst>
            </c:dLbl>
            <c:dLbl>
              <c:idx val="6"/>
              <c:layout>
                <c:manualLayout>
                  <c:x val="-3.2608695652174044E-2"/>
                  <c:y val="-2.60021579743704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244-4ED2-A5D6-F637ECAF33FD}"/>
                </c:ext>
              </c:extLst>
            </c:dLbl>
            <c:dLbl>
              <c:idx val="7"/>
              <c:layout>
                <c:manualLayout>
                  <c:x val="-1.4492753623188406E-2"/>
                  <c:y val="-2.31130293105516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244-4ED2-A5D6-F637ECAF33F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'Report 18'!$A$2:$A$9</c:f>
              <c:strCache>
                <c:ptCount val="8"/>
                <c:pt idx="0">
                  <c:v>Baseline 2017</c:v>
                </c:pt>
                <c:pt idx="1">
                  <c:v>Q3 2018</c:v>
                </c:pt>
                <c:pt idx="2">
                  <c:v>Q4 2018</c:v>
                </c:pt>
                <c:pt idx="3">
                  <c:v>Q1 2019</c:v>
                </c:pt>
                <c:pt idx="4">
                  <c:v>Q2 2019</c:v>
                </c:pt>
                <c:pt idx="5">
                  <c:v>Q3 2019</c:v>
                </c:pt>
                <c:pt idx="6">
                  <c:v>Q4 2019</c:v>
                </c:pt>
                <c:pt idx="7">
                  <c:v>Q1 2020</c:v>
                </c:pt>
              </c:strCache>
            </c:strRef>
          </c:cat>
          <c:val>
            <c:numRef>
              <c:f>'Report 18'!$B$2:$B$9</c:f>
              <c:numCache>
                <c:formatCode>0%</c:formatCode>
                <c:ptCount val="8"/>
                <c:pt idx="0">
                  <c:v>0.2596</c:v>
                </c:pt>
                <c:pt idx="1">
                  <c:v>0.50460000000000005</c:v>
                </c:pt>
                <c:pt idx="2">
                  <c:v>0.47920000000000001</c:v>
                </c:pt>
                <c:pt idx="3">
                  <c:v>0.48330000000000001</c:v>
                </c:pt>
                <c:pt idx="4">
                  <c:v>0.50880000000000003</c:v>
                </c:pt>
                <c:pt idx="5">
                  <c:v>0.53890000000000005</c:v>
                </c:pt>
                <c:pt idx="6">
                  <c:v>0.5706</c:v>
                </c:pt>
                <c:pt idx="7">
                  <c:v>0.64810000000000001</c:v>
                </c:pt>
              </c:numCache>
            </c:numRef>
          </c:val>
          <c:smooth val="0"/>
          <c:extLst>
            <c:ext xmlns:c16="http://schemas.microsoft.com/office/drawing/2014/chart" uri="{C3380CC4-5D6E-409C-BE32-E72D297353CC}">
              <c16:uniqueId val="{00000008-7244-4ED2-A5D6-F637ECAF33FD}"/>
            </c:ext>
          </c:extLst>
        </c:ser>
        <c:ser>
          <c:idx val="1"/>
          <c:order val="1"/>
          <c:tx>
            <c:strRef>
              <c:f>'Report 18'!$C$1</c:f>
              <c:strCache>
                <c:ptCount val="1"/>
                <c:pt idx="0">
                  <c:v>Goal</c:v>
                </c:pt>
              </c:strCache>
            </c:strRef>
          </c:tx>
          <c:spPr>
            <a:ln w="28575" cap="rnd">
              <a:solidFill>
                <a:srgbClr val="FF0000"/>
              </a:solidFill>
              <a:prstDash val="sysDash"/>
              <a:round/>
            </a:ln>
            <a:effectLst/>
          </c:spPr>
          <c:marker>
            <c:symbol val="none"/>
          </c:marker>
          <c:cat>
            <c:strRef>
              <c:f>'Report 18'!$A$2:$A$9</c:f>
              <c:strCache>
                <c:ptCount val="8"/>
                <c:pt idx="0">
                  <c:v>Baseline 2017</c:v>
                </c:pt>
                <c:pt idx="1">
                  <c:v>Q3 2018</c:v>
                </c:pt>
                <c:pt idx="2">
                  <c:v>Q4 2018</c:v>
                </c:pt>
                <c:pt idx="3">
                  <c:v>Q1 2019</c:v>
                </c:pt>
                <c:pt idx="4">
                  <c:v>Q2 2019</c:v>
                </c:pt>
                <c:pt idx="5">
                  <c:v>Q3 2019</c:v>
                </c:pt>
                <c:pt idx="6">
                  <c:v>Q4 2019</c:v>
                </c:pt>
                <c:pt idx="7">
                  <c:v>Q1 2020</c:v>
                </c:pt>
              </c:strCache>
            </c:strRef>
          </c:cat>
          <c:val>
            <c:numRef>
              <c:f>'Report 18'!$C$2:$C$9</c:f>
              <c:numCache>
                <c:formatCode>0%</c:formatCode>
                <c:ptCount val="8"/>
                <c:pt idx="0">
                  <c:v>0.95</c:v>
                </c:pt>
                <c:pt idx="1">
                  <c:v>0.95</c:v>
                </c:pt>
                <c:pt idx="2">
                  <c:v>0.95</c:v>
                </c:pt>
                <c:pt idx="3">
                  <c:v>0.95</c:v>
                </c:pt>
                <c:pt idx="4">
                  <c:v>0.95</c:v>
                </c:pt>
                <c:pt idx="5">
                  <c:v>0.95</c:v>
                </c:pt>
                <c:pt idx="6">
                  <c:v>0.95</c:v>
                </c:pt>
                <c:pt idx="7">
                  <c:v>0.95</c:v>
                </c:pt>
              </c:numCache>
            </c:numRef>
          </c:val>
          <c:smooth val="0"/>
          <c:extLst>
            <c:ext xmlns:c16="http://schemas.microsoft.com/office/drawing/2014/chart" uri="{C3380CC4-5D6E-409C-BE32-E72D297353CC}">
              <c16:uniqueId val="{00000009-7244-4ED2-A5D6-F637ECAF33FD}"/>
            </c:ext>
          </c:extLst>
        </c:ser>
        <c:dLbls>
          <c:showLegendKey val="0"/>
          <c:showVal val="0"/>
          <c:showCatName val="0"/>
          <c:showSerName val="0"/>
          <c:showPercent val="0"/>
          <c:showBubbleSize val="0"/>
        </c:dLbls>
        <c:marker val="1"/>
        <c:smooth val="0"/>
        <c:axId val="552522024"/>
        <c:axId val="552520056"/>
      </c:lineChart>
      <c:catAx>
        <c:axId val="552522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2520056"/>
        <c:crosses val="autoZero"/>
        <c:auto val="1"/>
        <c:lblAlgn val="ctr"/>
        <c:lblOffset val="100"/>
        <c:noMultiLvlLbl val="0"/>
      </c:catAx>
      <c:valAx>
        <c:axId val="552520056"/>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25220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ILPQC MNO Initiative</a:t>
            </a:r>
          </a:p>
          <a:p>
            <a:pPr>
              <a:defRPr/>
            </a:pPr>
            <a:r>
              <a:rPr lang="en-US"/>
              <a:t>Percent</a:t>
            </a:r>
            <a:r>
              <a:rPr lang="en-US" baseline="0"/>
              <a:t> of OENs (&gt;35 weeks) with a coordinated discharge plan</a:t>
            </a:r>
          </a:p>
          <a:p>
            <a:pPr>
              <a:defRPr/>
            </a:pPr>
            <a:r>
              <a:rPr lang="en-US" baseline="0"/>
              <a:t>ILPQC Hospitals, Quarter 1 2020</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'Discharge by Hospital'!$O$1</c:f>
              <c:strCache>
                <c:ptCount val="1"/>
                <c:pt idx="0">
                  <c:v>% Discharge</c:v>
                </c:pt>
              </c:strCache>
            </c:strRef>
          </c:tx>
          <c:spPr>
            <a:solidFill>
              <a:schemeClr val="accent1"/>
            </a:solidFill>
            <a:ln>
              <a:noFill/>
            </a:ln>
            <a:effectLst/>
          </c:spPr>
          <c:invertIfNegative val="0"/>
          <c:dPt>
            <c:idx val="21"/>
            <c:invertIfNegative val="0"/>
            <c:bubble3D val="0"/>
            <c:spPr>
              <a:solidFill>
                <a:srgbClr val="FF0000"/>
              </a:solidFill>
              <a:ln>
                <a:noFill/>
              </a:ln>
              <a:effectLst/>
            </c:spPr>
            <c:extLst>
              <c:ext xmlns:c16="http://schemas.microsoft.com/office/drawing/2014/chart" uri="{C3380CC4-5D6E-409C-BE32-E72D297353CC}">
                <c16:uniqueId val="{00000001-5CC7-4FB6-9208-542988185578}"/>
              </c:ext>
            </c:extLst>
          </c:dPt>
          <c:cat>
            <c:strRef>
              <c:f>'Discharge by Hospital'!$N$2:$N$41</c:f>
              <c:strCach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ILPQC Q1 2020 Rate</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strCache>
            </c:strRef>
          </c:cat>
          <c:val>
            <c:numRef>
              <c:f>'Discharge by Hospital'!$O$2:$O$41</c:f>
              <c:numCache>
                <c:formatCode>0%</c:formatCode>
                <c:ptCount val="40"/>
                <c:pt idx="0">
                  <c:v>0</c:v>
                </c:pt>
                <c:pt idx="1">
                  <c:v>0</c:v>
                </c:pt>
                <c:pt idx="2">
                  <c:v>0</c:v>
                </c:pt>
                <c:pt idx="3">
                  <c:v>0</c:v>
                </c:pt>
                <c:pt idx="4">
                  <c:v>0</c:v>
                </c:pt>
                <c:pt idx="5">
                  <c:v>0</c:v>
                </c:pt>
                <c:pt idx="6">
                  <c:v>0</c:v>
                </c:pt>
                <c:pt idx="7">
                  <c:v>0</c:v>
                </c:pt>
                <c:pt idx="8">
                  <c:v>0</c:v>
                </c:pt>
                <c:pt idx="9">
                  <c:v>0</c:v>
                </c:pt>
                <c:pt idx="10">
                  <c:v>0</c:v>
                </c:pt>
                <c:pt idx="11">
                  <c:v>0</c:v>
                </c:pt>
                <c:pt idx="12">
                  <c:v>0.26666666666666666</c:v>
                </c:pt>
                <c:pt idx="13">
                  <c:v>0.33333333333333331</c:v>
                </c:pt>
                <c:pt idx="14">
                  <c:v>0.33333333333333331</c:v>
                </c:pt>
                <c:pt idx="15">
                  <c:v>0.33333333333333331</c:v>
                </c:pt>
                <c:pt idx="16">
                  <c:v>0.4</c:v>
                </c:pt>
                <c:pt idx="17">
                  <c:v>0.5</c:v>
                </c:pt>
                <c:pt idx="18">
                  <c:v>0.5</c:v>
                </c:pt>
                <c:pt idx="19">
                  <c:v>0.5</c:v>
                </c:pt>
                <c:pt idx="20">
                  <c:v>0.5</c:v>
                </c:pt>
                <c:pt idx="21">
                  <c:v>0.66</c:v>
                </c:pt>
                <c:pt idx="22">
                  <c:v>0.875</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numCache>
            </c:numRef>
          </c:val>
          <c:extLst>
            <c:ext xmlns:c16="http://schemas.microsoft.com/office/drawing/2014/chart" uri="{C3380CC4-5D6E-409C-BE32-E72D297353CC}">
              <c16:uniqueId val="{00000002-5CC7-4FB6-9208-542988185578}"/>
            </c:ext>
          </c:extLst>
        </c:ser>
        <c:dLbls>
          <c:showLegendKey val="0"/>
          <c:showVal val="0"/>
          <c:showCatName val="0"/>
          <c:showSerName val="0"/>
          <c:showPercent val="0"/>
          <c:showBubbleSize val="0"/>
        </c:dLbls>
        <c:gapWidth val="219"/>
        <c:overlap val="-27"/>
        <c:axId val="489254112"/>
        <c:axId val="489255424"/>
      </c:barChart>
      <c:lineChart>
        <c:grouping val="standard"/>
        <c:varyColors val="0"/>
        <c:ser>
          <c:idx val="1"/>
          <c:order val="1"/>
          <c:tx>
            <c:strRef>
              <c:f>'Discharge by Hospital'!$P$1</c:f>
              <c:strCache>
                <c:ptCount val="1"/>
                <c:pt idx="0">
                  <c:v>Goal</c:v>
                </c:pt>
              </c:strCache>
            </c:strRef>
          </c:tx>
          <c:spPr>
            <a:ln w="28575" cap="rnd">
              <a:solidFill>
                <a:schemeClr val="accent2"/>
              </a:solidFill>
              <a:prstDash val="sysDash"/>
              <a:round/>
            </a:ln>
            <a:effectLst/>
          </c:spPr>
          <c:marker>
            <c:symbol val="none"/>
          </c:marker>
          <c:cat>
            <c:strRef>
              <c:f>'Discharge by Hospital'!$N$2:$N$41</c:f>
              <c:strCach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ILPQC Q1 2020 Rate</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strCache>
            </c:strRef>
          </c:cat>
          <c:val>
            <c:numRef>
              <c:f>'Discharge by Hospital'!$P$2:$P$41</c:f>
              <c:numCache>
                <c:formatCode>0%</c:formatCode>
                <c:ptCount val="40"/>
                <c:pt idx="0">
                  <c:v>0.95</c:v>
                </c:pt>
                <c:pt idx="1">
                  <c:v>0.95</c:v>
                </c:pt>
                <c:pt idx="2">
                  <c:v>0.95</c:v>
                </c:pt>
                <c:pt idx="3">
                  <c:v>0.95</c:v>
                </c:pt>
                <c:pt idx="4">
                  <c:v>0.95</c:v>
                </c:pt>
                <c:pt idx="5">
                  <c:v>0.95</c:v>
                </c:pt>
                <c:pt idx="6">
                  <c:v>0.95</c:v>
                </c:pt>
                <c:pt idx="7">
                  <c:v>0.95</c:v>
                </c:pt>
                <c:pt idx="8">
                  <c:v>0.95</c:v>
                </c:pt>
                <c:pt idx="9">
                  <c:v>0.95</c:v>
                </c:pt>
                <c:pt idx="10">
                  <c:v>0.95</c:v>
                </c:pt>
                <c:pt idx="11">
                  <c:v>0.95</c:v>
                </c:pt>
                <c:pt idx="12">
                  <c:v>0.95</c:v>
                </c:pt>
                <c:pt idx="13">
                  <c:v>0.95</c:v>
                </c:pt>
                <c:pt idx="14">
                  <c:v>0.95</c:v>
                </c:pt>
                <c:pt idx="15">
                  <c:v>0.95</c:v>
                </c:pt>
                <c:pt idx="16">
                  <c:v>0.95</c:v>
                </c:pt>
                <c:pt idx="17">
                  <c:v>0.95</c:v>
                </c:pt>
                <c:pt idx="18">
                  <c:v>0.95</c:v>
                </c:pt>
                <c:pt idx="19">
                  <c:v>0.95</c:v>
                </c:pt>
                <c:pt idx="20">
                  <c:v>0.95</c:v>
                </c:pt>
                <c:pt idx="21">
                  <c:v>0.95</c:v>
                </c:pt>
                <c:pt idx="22">
                  <c:v>0.95</c:v>
                </c:pt>
                <c:pt idx="23">
                  <c:v>0.95</c:v>
                </c:pt>
                <c:pt idx="24">
                  <c:v>0.95</c:v>
                </c:pt>
                <c:pt idx="25">
                  <c:v>0.95</c:v>
                </c:pt>
                <c:pt idx="26">
                  <c:v>0.95</c:v>
                </c:pt>
                <c:pt idx="27">
                  <c:v>0.95</c:v>
                </c:pt>
                <c:pt idx="28">
                  <c:v>0.95</c:v>
                </c:pt>
                <c:pt idx="29">
                  <c:v>0.95</c:v>
                </c:pt>
                <c:pt idx="30">
                  <c:v>0.95</c:v>
                </c:pt>
                <c:pt idx="31">
                  <c:v>0.95</c:v>
                </c:pt>
                <c:pt idx="32">
                  <c:v>0.95</c:v>
                </c:pt>
                <c:pt idx="33">
                  <c:v>0.95</c:v>
                </c:pt>
                <c:pt idx="34">
                  <c:v>0.95</c:v>
                </c:pt>
                <c:pt idx="35">
                  <c:v>0.95</c:v>
                </c:pt>
                <c:pt idx="36">
                  <c:v>0.95</c:v>
                </c:pt>
                <c:pt idx="37">
                  <c:v>0.95</c:v>
                </c:pt>
                <c:pt idx="38">
                  <c:v>0.95</c:v>
                </c:pt>
                <c:pt idx="39">
                  <c:v>0.95</c:v>
                </c:pt>
              </c:numCache>
            </c:numRef>
          </c:val>
          <c:smooth val="0"/>
          <c:extLst>
            <c:ext xmlns:c16="http://schemas.microsoft.com/office/drawing/2014/chart" uri="{C3380CC4-5D6E-409C-BE32-E72D297353CC}">
              <c16:uniqueId val="{00000003-5CC7-4FB6-9208-542988185578}"/>
            </c:ext>
          </c:extLst>
        </c:ser>
        <c:dLbls>
          <c:showLegendKey val="0"/>
          <c:showVal val="0"/>
          <c:showCatName val="0"/>
          <c:showSerName val="0"/>
          <c:showPercent val="0"/>
          <c:showBubbleSize val="0"/>
        </c:dLbls>
        <c:marker val="1"/>
        <c:smooth val="0"/>
        <c:axId val="489254112"/>
        <c:axId val="489255424"/>
      </c:lineChart>
      <c:catAx>
        <c:axId val="489254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9255424"/>
        <c:crosses val="autoZero"/>
        <c:auto val="1"/>
        <c:lblAlgn val="ctr"/>
        <c:lblOffset val="100"/>
        <c:noMultiLvlLbl val="0"/>
      </c:catAx>
      <c:valAx>
        <c:axId val="489255424"/>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92541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F6C520-F0BA-483E-9BD6-2B5FCCEA3DFF}" type="doc">
      <dgm:prSet loTypeId="urn:microsoft.com/office/officeart/2005/8/layout/hChevron3" loCatId="process" qsTypeId="urn:microsoft.com/office/officeart/2005/8/quickstyle/simple1" qsCatId="simple" csTypeId="urn:microsoft.com/office/officeart/2005/8/colors/accent1_2" csCatId="accent1" phldr="1"/>
      <dgm:spPr/>
    </dgm:pt>
    <dgm:pt modelId="{9B1921E3-DC6C-4F68-9C6E-53D9B0ACCFB5}">
      <dgm:prSet phldrT="[Text]"/>
      <dgm:spPr/>
      <dgm:t>
        <a:bodyPr/>
        <a:lstStyle/>
        <a:p>
          <a:r>
            <a:rPr lang="en-US" b="1" dirty="0"/>
            <a:t>June-July 2020:</a:t>
          </a:r>
        </a:p>
        <a:p>
          <a:r>
            <a:rPr lang="en-US" dirty="0"/>
            <a:t>Workgroup finalize AIMs, Measures, Data Form</a:t>
          </a:r>
        </a:p>
      </dgm:t>
    </dgm:pt>
    <dgm:pt modelId="{263CB648-93F4-456C-86B2-24D1C977D99F}" type="parTrans" cxnId="{94946464-D984-4035-827C-A9BBA931452B}">
      <dgm:prSet/>
      <dgm:spPr/>
      <dgm:t>
        <a:bodyPr/>
        <a:lstStyle/>
        <a:p>
          <a:endParaRPr lang="en-US"/>
        </a:p>
      </dgm:t>
    </dgm:pt>
    <dgm:pt modelId="{E68732BD-4F01-41B9-86C1-8645EBE9ACC4}" type="sibTrans" cxnId="{94946464-D984-4035-827C-A9BBA931452B}">
      <dgm:prSet/>
      <dgm:spPr/>
      <dgm:t>
        <a:bodyPr/>
        <a:lstStyle/>
        <a:p>
          <a:endParaRPr lang="en-US"/>
        </a:p>
      </dgm:t>
    </dgm:pt>
    <dgm:pt modelId="{AA22B988-A28F-416A-9C57-AA73DFD0C818}">
      <dgm:prSet phldrT="[Text]"/>
      <dgm:spPr/>
      <dgm:t>
        <a:bodyPr/>
        <a:lstStyle/>
        <a:p>
          <a:r>
            <a:rPr lang="en-US" b="1" dirty="0"/>
            <a:t>Aug-Oct 2020:</a:t>
          </a:r>
        </a:p>
        <a:p>
          <a:r>
            <a:rPr lang="en-US" dirty="0"/>
            <a:t>Wave 1 tests data collection process</a:t>
          </a:r>
        </a:p>
      </dgm:t>
    </dgm:pt>
    <dgm:pt modelId="{AD28AC95-626C-42D5-943C-355BDD063625}" type="parTrans" cxnId="{1E128AF7-CE6C-4C25-88EA-AA2992E987B1}">
      <dgm:prSet/>
      <dgm:spPr/>
      <dgm:t>
        <a:bodyPr/>
        <a:lstStyle/>
        <a:p>
          <a:endParaRPr lang="en-US"/>
        </a:p>
      </dgm:t>
    </dgm:pt>
    <dgm:pt modelId="{4CFE5C3E-81ED-499A-AC3C-446E4AC8E99B}" type="sibTrans" cxnId="{1E128AF7-CE6C-4C25-88EA-AA2992E987B1}">
      <dgm:prSet/>
      <dgm:spPr/>
      <dgm:t>
        <a:bodyPr/>
        <a:lstStyle/>
        <a:p>
          <a:endParaRPr lang="en-US"/>
        </a:p>
      </dgm:t>
    </dgm:pt>
    <dgm:pt modelId="{13C4D1BA-0104-415A-8142-1E6473A038D3}">
      <dgm:prSet phldrT="[Text]"/>
      <dgm:spPr/>
      <dgm:t>
        <a:bodyPr/>
        <a:lstStyle/>
        <a:p>
          <a:r>
            <a:rPr lang="en-US" b="1" dirty="0"/>
            <a:t>October 29, 2020</a:t>
          </a:r>
        </a:p>
        <a:p>
          <a:r>
            <a:rPr lang="en-US" dirty="0"/>
            <a:t>Statewide Launch</a:t>
          </a:r>
        </a:p>
      </dgm:t>
    </dgm:pt>
    <dgm:pt modelId="{8B6AB4A2-5068-470F-ADD5-567386E0E598}" type="parTrans" cxnId="{1420ABB5-C766-47A8-B382-06469E7078C2}">
      <dgm:prSet/>
      <dgm:spPr/>
      <dgm:t>
        <a:bodyPr/>
        <a:lstStyle/>
        <a:p>
          <a:endParaRPr lang="en-US"/>
        </a:p>
      </dgm:t>
    </dgm:pt>
    <dgm:pt modelId="{57D7A095-0C37-4984-ACAB-51AFA2331095}" type="sibTrans" cxnId="{1420ABB5-C766-47A8-B382-06469E7078C2}">
      <dgm:prSet/>
      <dgm:spPr/>
      <dgm:t>
        <a:bodyPr/>
        <a:lstStyle/>
        <a:p>
          <a:endParaRPr lang="en-US"/>
        </a:p>
      </dgm:t>
    </dgm:pt>
    <dgm:pt modelId="{46359D08-6A7D-468C-A16C-EA94C1CF728A}">
      <dgm:prSet phldrT="[Text]"/>
      <dgm:spPr/>
      <dgm:t>
        <a:bodyPr/>
        <a:lstStyle/>
        <a:p>
          <a:r>
            <a:rPr lang="en-US" b="1" dirty="0"/>
            <a:t>November 2020: </a:t>
          </a:r>
          <a:r>
            <a:rPr lang="en-US" dirty="0"/>
            <a:t>Monthly webinars begin</a:t>
          </a:r>
        </a:p>
      </dgm:t>
    </dgm:pt>
    <dgm:pt modelId="{F634E1C2-E824-4F58-998E-ED8BBF246399}" type="parTrans" cxnId="{F23A4E29-B5B9-4629-B802-CBBD44C437A8}">
      <dgm:prSet/>
      <dgm:spPr/>
      <dgm:t>
        <a:bodyPr/>
        <a:lstStyle/>
        <a:p>
          <a:endParaRPr lang="en-US"/>
        </a:p>
      </dgm:t>
    </dgm:pt>
    <dgm:pt modelId="{125E5D73-E8AB-4B66-87C4-EADB2E003E36}" type="sibTrans" cxnId="{F23A4E29-B5B9-4629-B802-CBBD44C437A8}">
      <dgm:prSet/>
      <dgm:spPr/>
      <dgm:t>
        <a:bodyPr/>
        <a:lstStyle/>
        <a:p>
          <a:endParaRPr lang="en-US"/>
        </a:p>
      </dgm:t>
    </dgm:pt>
    <dgm:pt modelId="{E3D3BE45-FA87-4DEE-9AE2-FA16ECB4ABEA}" type="pres">
      <dgm:prSet presAssocID="{13F6C520-F0BA-483E-9BD6-2B5FCCEA3DFF}" presName="Name0" presStyleCnt="0">
        <dgm:presLayoutVars>
          <dgm:dir/>
          <dgm:resizeHandles val="exact"/>
        </dgm:presLayoutVars>
      </dgm:prSet>
      <dgm:spPr/>
    </dgm:pt>
    <dgm:pt modelId="{0F01899A-9CB1-4609-A13D-BF2682E89696}" type="pres">
      <dgm:prSet presAssocID="{9B1921E3-DC6C-4F68-9C6E-53D9B0ACCFB5}" presName="parTxOnly" presStyleLbl="node1" presStyleIdx="0" presStyleCnt="4">
        <dgm:presLayoutVars>
          <dgm:bulletEnabled val="1"/>
        </dgm:presLayoutVars>
      </dgm:prSet>
      <dgm:spPr/>
      <dgm:t>
        <a:bodyPr/>
        <a:lstStyle/>
        <a:p>
          <a:endParaRPr lang="en-US"/>
        </a:p>
      </dgm:t>
    </dgm:pt>
    <dgm:pt modelId="{3D01BCE6-781E-42FB-9AA2-9A271CD6DD77}" type="pres">
      <dgm:prSet presAssocID="{E68732BD-4F01-41B9-86C1-8645EBE9ACC4}" presName="parSpace" presStyleCnt="0"/>
      <dgm:spPr/>
    </dgm:pt>
    <dgm:pt modelId="{8D8B6E8D-0B55-43CA-8396-1F0A8D04B0E1}" type="pres">
      <dgm:prSet presAssocID="{AA22B988-A28F-416A-9C57-AA73DFD0C818}" presName="parTxOnly" presStyleLbl="node1" presStyleIdx="1" presStyleCnt="4">
        <dgm:presLayoutVars>
          <dgm:bulletEnabled val="1"/>
        </dgm:presLayoutVars>
      </dgm:prSet>
      <dgm:spPr/>
      <dgm:t>
        <a:bodyPr/>
        <a:lstStyle/>
        <a:p>
          <a:endParaRPr lang="en-US"/>
        </a:p>
      </dgm:t>
    </dgm:pt>
    <dgm:pt modelId="{F9DBE505-7F31-414C-94D3-F7F8EAEA3CE6}" type="pres">
      <dgm:prSet presAssocID="{4CFE5C3E-81ED-499A-AC3C-446E4AC8E99B}" presName="parSpace" presStyleCnt="0"/>
      <dgm:spPr/>
    </dgm:pt>
    <dgm:pt modelId="{29B47FCB-C1F2-4038-902C-33AD93AEFEC5}" type="pres">
      <dgm:prSet presAssocID="{13C4D1BA-0104-415A-8142-1E6473A038D3}" presName="parTxOnly" presStyleLbl="node1" presStyleIdx="2" presStyleCnt="4">
        <dgm:presLayoutVars>
          <dgm:bulletEnabled val="1"/>
        </dgm:presLayoutVars>
      </dgm:prSet>
      <dgm:spPr/>
      <dgm:t>
        <a:bodyPr/>
        <a:lstStyle/>
        <a:p>
          <a:endParaRPr lang="en-US"/>
        </a:p>
      </dgm:t>
    </dgm:pt>
    <dgm:pt modelId="{8E6A62C2-C46A-4178-A2A9-F4E28C76C09B}" type="pres">
      <dgm:prSet presAssocID="{57D7A095-0C37-4984-ACAB-51AFA2331095}" presName="parSpace" presStyleCnt="0"/>
      <dgm:spPr/>
    </dgm:pt>
    <dgm:pt modelId="{D53FF054-97B1-4BD4-B8C5-4732F871E1B4}" type="pres">
      <dgm:prSet presAssocID="{46359D08-6A7D-468C-A16C-EA94C1CF728A}" presName="parTxOnly" presStyleLbl="node1" presStyleIdx="3" presStyleCnt="4">
        <dgm:presLayoutVars>
          <dgm:bulletEnabled val="1"/>
        </dgm:presLayoutVars>
      </dgm:prSet>
      <dgm:spPr/>
      <dgm:t>
        <a:bodyPr/>
        <a:lstStyle/>
        <a:p>
          <a:endParaRPr lang="en-US"/>
        </a:p>
      </dgm:t>
    </dgm:pt>
  </dgm:ptLst>
  <dgm:cxnLst>
    <dgm:cxn modelId="{C4CE41E6-B774-45BA-96DC-15563A4DB45E}" type="presOf" srcId="{13C4D1BA-0104-415A-8142-1E6473A038D3}" destId="{29B47FCB-C1F2-4038-902C-33AD93AEFEC5}" srcOrd="0" destOrd="0" presId="urn:microsoft.com/office/officeart/2005/8/layout/hChevron3"/>
    <dgm:cxn modelId="{7D4611F8-86DE-42D8-9AE4-4D64EB255552}" type="presOf" srcId="{13F6C520-F0BA-483E-9BD6-2B5FCCEA3DFF}" destId="{E3D3BE45-FA87-4DEE-9AE2-FA16ECB4ABEA}" srcOrd="0" destOrd="0" presId="urn:microsoft.com/office/officeart/2005/8/layout/hChevron3"/>
    <dgm:cxn modelId="{27451A93-89B5-4145-8096-06E07F094D14}" type="presOf" srcId="{46359D08-6A7D-468C-A16C-EA94C1CF728A}" destId="{D53FF054-97B1-4BD4-B8C5-4732F871E1B4}" srcOrd="0" destOrd="0" presId="urn:microsoft.com/office/officeart/2005/8/layout/hChevron3"/>
    <dgm:cxn modelId="{1E128AF7-CE6C-4C25-88EA-AA2992E987B1}" srcId="{13F6C520-F0BA-483E-9BD6-2B5FCCEA3DFF}" destId="{AA22B988-A28F-416A-9C57-AA73DFD0C818}" srcOrd="1" destOrd="0" parTransId="{AD28AC95-626C-42D5-943C-355BDD063625}" sibTransId="{4CFE5C3E-81ED-499A-AC3C-446E4AC8E99B}"/>
    <dgm:cxn modelId="{11A7D1D0-6413-4F0D-8025-EC21DA9A0D74}" type="presOf" srcId="{AA22B988-A28F-416A-9C57-AA73DFD0C818}" destId="{8D8B6E8D-0B55-43CA-8396-1F0A8D04B0E1}" srcOrd="0" destOrd="0" presId="urn:microsoft.com/office/officeart/2005/8/layout/hChevron3"/>
    <dgm:cxn modelId="{1420ABB5-C766-47A8-B382-06469E7078C2}" srcId="{13F6C520-F0BA-483E-9BD6-2B5FCCEA3DFF}" destId="{13C4D1BA-0104-415A-8142-1E6473A038D3}" srcOrd="2" destOrd="0" parTransId="{8B6AB4A2-5068-470F-ADD5-567386E0E598}" sibTransId="{57D7A095-0C37-4984-ACAB-51AFA2331095}"/>
    <dgm:cxn modelId="{922759B8-46DC-45AC-9210-995B75F7FE2E}" type="presOf" srcId="{9B1921E3-DC6C-4F68-9C6E-53D9B0ACCFB5}" destId="{0F01899A-9CB1-4609-A13D-BF2682E89696}" srcOrd="0" destOrd="0" presId="urn:microsoft.com/office/officeart/2005/8/layout/hChevron3"/>
    <dgm:cxn modelId="{F23A4E29-B5B9-4629-B802-CBBD44C437A8}" srcId="{13F6C520-F0BA-483E-9BD6-2B5FCCEA3DFF}" destId="{46359D08-6A7D-468C-A16C-EA94C1CF728A}" srcOrd="3" destOrd="0" parTransId="{F634E1C2-E824-4F58-998E-ED8BBF246399}" sibTransId="{125E5D73-E8AB-4B66-87C4-EADB2E003E36}"/>
    <dgm:cxn modelId="{94946464-D984-4035-827C-A9BBA931452B}" srcId="{13F6C520-F0BA-483E-9BD6-2B5FCCEA3DFF}" destId="{9B1921E3-DC6C-4F68-9C6E-53D9B0ACCFB5}" srcOrd="0" destOrd="0" parTransId="{263CB648-93F4-456C-86B2-24D1C977D99F}" sibTransId="{E68732BD-4F01-41B9-86C1-8645EBE9ACC4}"/>
    <dgm:cxn modelId="{DDE96ABC-ADB0-41B3-A866-D86B05D9ADD2}" type="presParOf" srcId="{E3D3BE45-FA87-4DEE-9AE2-FA16ECB4ABEA}" destId="{0F01899A-9CB1-4609-A13D-BF2682E89696}" srcOrd="0" destOrd="0" presId="urn:microsoft.com/office/officeart/2005/8/layout/hChevron3"/>
    <dgm:cxn modelId="{9D5D3059-B4C7-4914-90FB-105FCD9E7958}" type="presParOf" srcId="{E3D3BE45-FA87-4DEE-9AE2-FA16ECB4ABEA}" destId="{3D01BCE6-781E-42FB-9AA2-9A271CD6DD77}" srcOrd="1" destOrd="0" presId="urn:microsoft.com/office/officeart/2005/8/layout/hChevron3"/>
    <dgm:cxn modelId="{67FCC3F6-F4D2-4418-8D65-5BAD9AAA3E1B}" type="presParOf" srcId="{E3D3BE45-FA87-4DEE-9AE2-FA16ECB4ABEA}" destId="{8D8B6E8D-0B55-43CA-8396-1F0A8D04B0E1}" srcOrd="2" destOrd="0" presId="urn:microsoft.com/office/officeart/2005/8/layout/hChevron3"/>
    <dgm:cxn modelId="{F84A862A-6D1C-48EE-98A6-12247F2B109C}" type="presParOf" srcId="{E3D3BE45-FA87-4DEE-9AE2-FA16ECB4ABEA}" destId="{F9DBE505-7F31-414C-94D3-F7F8EAEA3CE6}" srcOrd="3" destOrd="0" presId="urn:microsoft.com/office/officeart/2005/8/layout/hChevron3"/>
    <dgm:cxn modelId="{B09352A1-0BA3-410C-9934-CCAD42A2C60F}" type="presParOf" srcId="{E3D3BE45-FA87-4DEE-9AE2-FA16ECB4ABEA}" destId="{29B47FCB-C1F2-4038-902C-33AD93AEFEC5}" srcOrd="4" destOrd="0" presId="urn:microsoft.com/office/officeart/2005/8/layout/hChevron3"/>
    <dgm:cxn modelId="{74A04799-2FFA-4262-B19D-6C0B14835331}" type="presParOf" srcId="{E3D3BE45-FA87-4DEE-9AE2-FA16ECB4ABEA}" destId="{8E6A62C2-C46A-4178-A2A9-F4E28C76C09B}" srcOrd="5" destOrd="0" presId="urn:microsoft.com/office/officeart/2005/8/layout/hChevron3"/>
    <dgm:cxn modelId="{B88D4EF9-2AF1-40C5-97FD-5BDD507809FA}" type="presParOf" srcId="{E3D3BE45-FA87-4DEE-9AE2-FA16ECB4ABEA}" destId="{D53FF054-97B1-4BD4-B8C5-4732F871E1B4}" srcOrd="6"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1899A-9CB1-4609-A13D-BF2682E89696}">
      <dsp:nvSpPr>
        <dsp:cNvPr id="0" name=""/>
        <dsp:cNvSpPr/>
      </dsp:nvSpPr>
      <dsp:spPr>
        <a:xfrm>
          <a:off x="2634" y="1503392"/>
          <a:ext cx="2643038" cy="105721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lvl="0" algn="ctr" defTabSz="711200">
            <a:lnSpc>
              <a:spcPct val="90000"/>
            </a:lnSpc>
            <a:spcBef>
              <a:spcPct val="0"/>
            </a:spcBef>
            <a:spcAft>
              <a:spcPct val="35000"/>
            </a:spcAft>
          </a:pPr>
          <a:r>
            <a:rPr lang="en-US" sz="1600" b="1" kern="1200" dirty="0"/>
            <a:t>June-July 2020:</a:t>
          </a:r>
        </a:p>
        <a:p>
          <a:pPr lvl="0" algn="ctr" defTabSz="711200">
            <a:lnSpc>
              <a:spcPct val="90000"/>
            </a:lnSpc>
            <a:spcBef>
              <a:spcPct val="0"/>
            </a:spcBef>
            <a:spcAft>
              <a:spcPct val="35000"/>
            </a:spcAft>
          </a:pPr>
          <a:r>
            <a:rPr lang="en-US" sz="1600" kern="1200" dirty="0"/>
            <a:t>Workgroup finalize AIMs, Measures, Data Form</a:t>
          </a:r>
        </a:p>
      </dsp:txBody>
      <dsp:txXfrm>
        <a:off x="2634" y="1503392"/>
        <a:ext cx="2378734" cy="1057215"/>
      </dsp:txXfrm>
    </dsp:sp>
    <dsp:sp modelId="{8D8B6E8D-0B55-43CA-8396-1F0A8D04B0E1}">
      <dsp:nvSpPr>
        <dsp:cNvPr id="0" name=""/>
        <dsp:cNvSpPr/>
      </dsp:nvSpPr>
      <dsp:spPr>
        <a:xfrm>
          <a:off x="2117065" y="1503392"/>
          <a:ext cx="2643038" cy="10572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US" sz="1600" b="1" kern="1200" dirty="0"/>
            <a:t>Aug-Oct 2020:</a:t>
          </a:r>
        </a:p>
        <a:p>
          <a:pPr lvl="0" algn="ctr" defTabSz="711200">
            <a:lnSpc>
              <a:spcPct val="90000"/>
            </a:lnSpc>
            <a:spcBef>
              <a:spcPct val="0"/>
            </a:spcBef>
            <a:spcAft>
              <a:spcPct val="35000"/>
            </a:spcAft>
          </a:pPr>
          <a:r>
            <a:rPr lang="en-US" sz="1600" kern="1200" dirty="0"/>
            <a:t>Wave 1 tests data collection process</a:t>
          </a:r>
        </a:p>
      </dsp:txBody>
      <dsp:txXfrm>
        <a:off x="2645673" y="1503392"/>
        <a:ext cx="1585823" cy="1057215"/>
      </dsp:txXfrm>
    </dsp:sp>
    <dsp:sp modelId="{29B47FCB-C1F2-4038-902C-33AD93AEFEC5}">
      <dsp:nvSpPr>
        <dsp:cNvPr id="0" name=""/>
        <dsp:cNvSpPr/>
      </dsp:nvSpPr>
      <dsp:spPr>
        <a:xfrm>
          <a:off x="4231496" y="1503392"/>
          <a:ext cx="2643038" cy="10572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US" sz="1600" b="1" kern="1200" dirty="0"/>
            <a:t>October 29, 2020</a:t>
          </a:r>
        </a:p>
        <a:p>
          <a:pPr lvl="0" algn="ctr" defTabSz="711200">
            <a:lnSpc>
              <a:spcPct val="90000"/>
            </a:lnSpc>
            <a:spcBef>
              <a:spcPct val="0"/>
            </a:spcBef>
            <a:spcAft>
              <a:spcPct val="35000"/>
            </a:spcAft>
          </a:pPr>
          <a:r>
            <a:rPr lang="en-US" sz="1600" kern="1200" dirty="0"/>
            <a:t>Statewide Launch</a:t>
          </a:r>
        </a:p>
      </dsp:txBody>
      <dsp:txXfrm>
        <a:off x="4760104" y="1503392"/>
        <a:ext cx="1585823" cy="1057215"/>
      </dsp:txXfrm>
    </dsp:sp>
    <dsp:sp modelId="{D53FF054-97B1-4BD4-B8C5-4732F871E1B4}">
      <dsp:nvSpPr>
        <dsp:cNvPr id="0" name=""/>
        <dsp:cNvSpPr/>
      </dsp:nvSpPr>
      <dsp:spPr>
        <a:xfrm>
          <a:off x="6345927" y="1503392"/>
          <a:ext cx="2643038" cy="10572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US" sz="1600" b="1" kern="1200" dirty="0"/>
            <a:t>November 2020: </a:t>
          </a:r>
          <a:r>
            <a:rPr lang="en-US" sz="1600" kern="1200" dirty="0"/>
            <a:t>Monthly webinars begin</a:t>
          </a:r>
        </a:p>
      </dsp:txBody>
      <dsp:txXfrm>
        <a:off x="6874535" y="1503392"/>
        <a:ext cx="1585823" cy="1057215"/>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F6FE02B9-139B-4A71-A3B0-49BF3BB6CAAD}" type="datetimeFigureOut">
              <a:rPr lang="en-US" smtClean="0"/>
              <a:pPr/>
              <a:t>6/15/2020</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FCADC3D6-F64F-432F-8CAF-12A8E390EF55}" type="slidenum">
              <a:rPr lang="en-US" smtClean="0"/>
              <a:pPr/>
              <a:t>‹#›</a:t>
            </a:fld>
            <a:endParaRPr lang="en-US"/>
          </a:p>
        </p:txBody>
      </p:sp>
    </p:spTree>
    <p:extLst>
      <p:ext uri="{BB962C8B-B14F-4D97-AF65-F5344CB8AC3E}">
        <p14:creationId xmlns:p14="http://schemas.microsoft.com/office/powerpoint/2010/main" val="4029221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cs typeface="+mn-cs"/>
              </a:defRPr>
            </a:lvl1pPr>
          </a:lstStyle>
          <a:p>
            <a:pPr>
              <a:defRPr/>
            </a:pPr>
            <a:fld id="{A1234E4B-760D-4C12-91CE-F6FE2BFE65B3}" type="datetimeFigureOut">
              <a:rPr lang="en-US" altLang="ja-JP"/>
              <a:pPr>
                <a:defRPr/>
              </a:pPr>
              <a:t>6/15/2020</a:t>
            </a:fld>
            <a:endParaRPr lang="en-US" alt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itchFamily="34" charset="0"/>
              </a:defRPr>
            </a:lvl1pPr>
          </a:lstStyle>
          <a:p>
            <a:pPr>
              <a:defRPr/>
            </a:pPr>
            <a:fld id="{799399BA-D265-4DD5-B172-CF7BBEF04538}" type="slidenum">
              <a:rPr lang="en-US" altLang="en-US"/>
              <a:pPr>
                <a:defRPr/>
              </a:pPr>
              <a:t>‹#›</a:t>
            </a:fld>
            <a:endParaRPr lang="en-US" altLang="en-US"/>
          </a:p>
        </p:txBody>
      </p:sp>
    </p:spTree>
    <p:extLst>
      <p:ext uri="{BB962C8B-B14F-4D97-AF65-F5344CB8AC3E}">
        <p14:creationId xmlns:p14="http://schemas.microsoft.com/office/powerpoint/2010/main" val="17201368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p>
        </p:txBody>
      </p:sp>
      <p:sp>
        <p:nvSpPr>
          <p:cNvPr id="3994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3667F1A6-D26A-435E-A6B9-71DCD84A0B24}" type="slidenum">
              <a:rPr lang="en-US" altLang="en-US">
                <a:latin typeface="Calibri" pitchFamily="34" charset="0"/>
              </a:rPr>
              <a:pPr/>
              <a:t>1</a:t>
            </a:fld>
            <a:endParaRPr lang="en-US" altLang="en-US" dirty="0">
              <a:latin typeface="Calibri" pitchFamily="34" charset="0"/>
            </a:endParaRPr>
          </a:p>
        </p:txBody>
      </p:sp>
    </p:spTree>
    <p:extLst>
      <p:ext uri="{BB962C8B-B14F-4D97-AF65-F5344CB8AC3E}">
        <p14:creationId xmlns:p14="http://schemas.microsoft.com/office/powerpoint/2010/main" val="1052823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648180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lgn="l"/>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19</a:t>
            </a:fld>
            <a:endParaRPr lang="en-US" altLang="en-US"/>
          </a:p>
        </p:txBody>
      </p:sp>
    </p:spTree>
    <p:extLst>
      <p:ext uri="{BB962C8B-B14F-4D97-AF65-F5344CB8AC3E}">
        <p14:creationId xmlns:p14="http://schemas.microsoft.com/office/powerpoint/2010/main" val="1786480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20</a:t>
            </a:fld>
            <a:endParaRPr lang="en-US" altLang="en-US"/>
          </a:p>
        </p:txBody>
      </p:sp>
    </p:spTree>
    <p:extLst>
      <p:ext uri="{BB962C8B-B14F-4D97-AF65-F5344CB8AC3E}">
        <p14:creationId xmlns:p14="http://schemas.microsoft.com/office/powerpoint/2010/main" val="1965901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21</a:t>
            </a:fld>
            <a:endParaRPr lang="en-US" altLang="en-US"/>
          </a:p>
        </p:txBody>
      </p:sp>
    </p:spTree>
    <p:extLst>
      <p:ext uri="{BB962C8B-B14F-4D97-AF65-F5344CB8AC3E}">
        <p14:creationId xmlns:p14="http://schemas.microsoft.com/office/powerpoint/2010/main" val="4020882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we put the day slides here?</a:t>
            </a:r>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22</a:t>
            </a:fld>
            <a:endParaRPr lang="en-US" altLang="en-US"/>
          </a:p>
        </p:txBody>
      </p:sp>
    </p:spTree>
    <p:extLst>
      <p:ext uri="{BB962C8B-B14F-4D97-AF65-F5344CB8AC3E}">
        <p14:creationId xmlns:p14="http://schemas.microsoft.com/office/powerpoint/2010/main" val="3145705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23</a:t>
            </a:fld>
            <a:endParaRPr lang="en-US" altLang="en-US"/>
          </a:p>
        </p:txBody>
      </p:sp>
    </p:spTree>
    <p:extLst>
      <p:ext uri="{BB962C8B-B14F-4D97-AF65-F5344CB8AC3E}">
        <p14:creationId xmlns:p14="http://schemas.microsoft.com/office/powerpoint/2010/main" val="2441954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24</a:t>
            </a:fld>
            <a:endParaRPr lang="en-US" altLang="en-US"/>
          </a:p>
        </p:txBody>
      </p:sp>
    </p:spTree>
    <p:extLst>
      <p:ext uri="{BB962C8B-B14F-4D97-AF65-F5344CB8AC3E}">
        <p14:creationId xmlns:p14="http://schemas.microsoft.com/office/powerpoint/2010/main" val="3952404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 include feedback from questions we just answered. LC</a:t>
            </a:r>
          </a:p>
        </p:txBody>
      </p:sp>
      <p:sp>
        <p:nvSpPr>
          <p:cNvPr id="4" name="Slide Number Placeholder 3"/>
          <p:cNvSpPr>
            <a:spLocks noGrp="1"/>
          </p:cNvSpPr>
          <p:nvPr>
            <p:ph type="sldNum" sz="quarter" idx="5"/>
          </p:nvPr>
        </p:nvSpPr>
        <p:spPr/>
        <p:txBody>
          <a:bodyPr/>
          <a:lstStyle/>
          <a:p>
            <a:pPr>
              <a:defRPr/>
            </a:pPr>
            <a:fld id="{799399BA-D265-4DD5-B172-CF7BBEF04538}" type="slidenum">
              <a:rPr lang="en-US" altLang="en-US" smtClean="0"/>
              <a:pPr>
                <a:defRPr/>
              </a:pPr>
              <a:t>25</a:t>
            </a:fld>
            <a:endParaRPr lang="en-US" altLang="en-US"/>
          </a:p>
        </p:txBody>
      </p:sp>
    </p:spTree>
    <p:extLst>
      <p:ext uri="{BB962C8B-B14F-4D97-AF65-F5344CB8AC3E}">
        <p14:creationId xmlns:p14="http://schemas.microsoft.com/office/powerpoint/2010/main" val="2940568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99399BA-D265-4DD5-B172-CF7BBEF04538}" type="slidenum">
              <a:rPr lang="en-US" altLang="en-US" smtClean="0"/>
              <a:pPr>
                <a:defRPr/>
              </a:pPr>
              <a:t>27</a:t>
            </a:fld>
            <a:endParaRPr lang="en-US" altLang="en-US"/>
          </a:p>
        </p:txBody>
      </p:sp>
    </p:spTree>
    <p:extLst>
      <p:ext uri="{BB962C8B-B14F-4D97-AF65-F5344CB8AC3E}">
        <p14:creationId xmlns:p14="http://schemas.microsoft.com/office/powerpoint/2010/main" val="681739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065317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4765879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Topic ideas:</a:t>
            </a:r>
            <a:r>
              <a:rPr lang="en-US" baseline="0" dirty="0"/>
              <a:t> </a:t>
            </a:r>
          </a:p>
          <a:p>
            <a:r>
              <a:rPr lang="en-US" baseline="0" dirty="0"/>
              <a:t>-Multi Substance Exposure</a:t>
            </a:r>
          </a:p>
          <a:p>
            <a:r>
              <a:rPr lang="en-US" baseline="0" dirty="0"/>
              <a:t>-Working with Patient/Family Challenges; Meeting Mothers and Families where they are at</a:t>
            </a:r>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30</a:t>
            </a:fld>
            <a:endParaRPr lang="en-US" altLang="en-US" dirty="0"/>
          </a:p>
        </p:txBody>
      </p:sp>
    </p:spTree>
    <p:extLst>
      <p:ext uri="{BB962C8B-B14F-4D97-AF65-F5344CB8AC3E}">
        <p14:creationId xmlns:p14="http://schemas.microsoft.com/office/powerpoint/2010/main" val="3756269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31</a:t>
            </a:fld>
            <a:endParaRPr lang="en-US" altLang="en-US" dirty="0"/>
          </a:p>
        </p:txBody>
      </p:sp>
    </p:spTree>
    <p:extLst>
      <p:ext uri="{BB962C8B-B14F-4D97-AF65-F5344CB8AC3E}">
        <p14:creationId xmlns:p14="http://schemas.microsoft.com/office/powerpoint/2010/main" val="2226487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Added 10/22/19</a:t>
            </a:r>
          </a:p>
        </p:txBody>
      </p:sp>
      <p:sp>
        <p:nvSpPr>
          <p:cNvPr id="46084"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a:p>
        </p:txBody>
      </p:sp>
    </p:spTree>
    <p:extLst>
      <p:ext uri="{BB962C8B-B14F-4D97-AF65-F5344CB8AC3E}">
        <p14:creationId xmlns:p14="http://schemas.microsoft.com/office/powerpoint/2010/main" val="14463375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US" altLang="en-US" dirty="0"/>
          </a:p>
        </p:txBody>
      </p:sp>
      <p:sp>
        <p:nvSpPr>
          <p:cNvPr id="983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854" indent="-285713" eaLnBrk="0" hangingPunct="0">
              <a:defRPr>
                <a:solidFill>
                  <a:schemeClr val="tx1"/>
                </a:solidFill>
                <a:latin typeface="Arial" pitchFamily="34" charset="0"/>
                <a:ea typeface="MS PGothic" pitchFamily="34" charset="-128"/>
              </a:defRPr>
            </a:lvl2pPr>
            <a:lvl3pPr marL="1142852" indent="-228571" eaLnBrk="0" hangingPunct="0">
              <a:defRPr>
                <a:solidFill>
                  <a:schemeClr val="tx1"/>
                </a:solidFill>
                <a:latin typeface="Arial" pitchFamily="34" charset="0"/>
                <a:ea typeface="MS PGothic" pitchFamily="34" charset="-128"/>
              </a:defRPr>
            </a:lvl3pPr>
            <a:lvl4pPr marL="1599993" indent="-228571" eaLnBrk="0" hangingPunct="0">
              <a:defRPr>
                <a:solidFill>
                  <a:schemeClr val="tx1"/>
                </a:solidFill>
                <a:latin typeface="Arial" pitchFamily="34" charset="0"/>
                <a:ea typeface="MS PGothic" pitchFamily="34" charset="-128"/>
              </a:defRPr>
            </a:lvl4pPr>
            <a:lvl5pPr marL="2057133" indent="-228571" eaLnBrk="0" hangingPunct="0">
              <a:defRPr>
                <a:solidFill>
                  <a:schemeClr val="tx1"/>
                </a:solidFill>
                <a:latin typeface="Arial" pitchFamily="34" charset="0"/>
                <a:ea typeface="MS PGothic" pitchFamily="34" charset="-128"/>
              </a:defRPr>
            </a:lvl5pPr>
            <a:lvl6pPr marL="2514274" indent="-228571" eaLnBrk="0" fontAlgn="base" hangingPunct="0">
              <a:spcBef>
                <a:spcPct val="0"/>
              </a:spcBef>
              <a:spcAft>
                <a:spcPct val="0"/>
              </a:spcAft>
              <a:defRPr>
                <a:solidFill>
                  <a:schemeClr val="tx1"/>
                </a:solidFill>
                <a:latin typeface="Arial" pitchFamily="34" charset="0"/>
                <a:ea typeface="MS PGothic" pitchFamily="34" charset="-128"/>
              </a:defRPr>
            </a:lvl6pPr>
            <a:lvl7pPr marL="2971415" indent="-228571" eaLnBrk="0" fontAlgn="base" hangingPunct="0">
              <a:spcBef>
                <a:spcPct val="0"/>
              </a:spcBef>
              <a:spcAft>
                <a:spcPct val="0"/>
              </a:spcAft>
              <a:defRPr>
                <a:solidFill>
                  <a:schemeClr val="tx1"/>
                </a:solidFill>
                <a:latin typeface="Arial" pitchFamily="34" charset="0"/>
                <a:ea typeface="MS PGothic" pitchFamily="34" charset="-128"/>
              </a:defRPr>
            </a:lvl7pPr>
            <a:lvl8pPr marL="3428556" indent="-228571" eaLnBrk="0" fontAlgn="base" hangingPunct="0">
              <a:spcBef>
                <a:spcPct val="0"/>
              </a:spcBef>
              <a:spcAft>
                <a:spcPct val="0"/>
              </a:spcAft>
              <a:defRPr>
                <a:solidFill>
                  <a:schemeClr val="tx1"/>
                </a:solidFill>
                <a:latin typeface="Arial" pitchFamily="34" charset="0"/>
                <a:ea typeface="MS PGothic" pitchFamily="34" charset="-128"/>
              </a:defRPr>
            </a:lvl8pPr>
            <a:lvl9pPr marL="3885696" indent="-228571"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77B1CA87-152D-48F1-885B-E08475F7C188}" type="slidenum">
              <a:rPr lang="en-US" altLang="en-US" smtClean="0">
                <a:latin typeface="Calibri" pitchFamily="34" charset="0"/>
              </a:rPr>
              <a:pPr eaLnBrk="1" hangingPunct="1"/>
              <a:t>33</a:t>
            </a:fld>
            <a:endParaRPr lang="en-US" altLang="en-US" dirty="0">
              <a:latin typeface="Calibri" pitchFamily="34" charset="0"/>
            </a:endParaRPr>
          </a:p>
        </p:txBody>
      </p:sp>
    </p:spTree>
    <p:extLst>
      <p:ext uri="{BB962C8B-B14F-4D97-AF65-F5344CB8AC3E}">
        <p14:creationId xmlns:p14="http://schemas.microsoft.com/office/powerpoint/2010/main" val="739965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Added 10/22/19</a:t>
            </a:r>
          </a:p>
        </p:txBody>
      </p:sp>
      <p:sp>
        <p:nvSpPr>
          <p:cNvPr id="46084"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a:p>
        </p:txBody>
      </p:sp>
    </p:spTree>
    <p:extLst>
      <p:ext uri="{BB962C8B-B14F-4D97-AF65-F5344CB8AC3E}">
        <p14:creationId xmlns:p14="http://schemas.microsoft.com/office/powerpoint/2010/main" val="6058526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Added 10/22/19</a:t>
            </a:r>
          </a:p>
        </p:txBody>
      </p:sp>
      <p:sp>
        <p:nvSpPr>
          <p:cNvPr id="46084"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a:p>
        </p:txBody>
      </p:sp>
    </p:spTree>
    <p:extLst>
      <p:ext uri="{BB962C8B-B14F-4D97-AF65-F5344CB8AC3E}">
        <p14:creationId xmlns:p14="http://schemas.microsoft.com/office/powerpoint/2010/main" val="29812685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Added 10/22/19</a:t>
            </a:r>
          </a:p>
        </p:txBody>
      </p:sp>
      <p:sp>
        <p:nvSpPr>
          <p:cNvPr id="46084"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a:p>
        </p:txBody>
      </p:sp>
    </p:spTree>
    <p:extLst>
      <p:ext uri="{BB962C8B-B14F-4D97-AF65-F5344CB8AC3E}">
        <p14:creationId xmlns:p14="http://schemas.microsoft.com/office/powerpoint/2010/main" val="13645760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Updated 10/22/19</a:t>
            </a:r>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37</a:t>
            </a:fld>
            <a:endParaRPr lang="en-US" altLang="en-US" dirty="0"/>
          </a:p>
        </p:txBody>
      </p:sp>
    </p:spTree>
    <p:extLst>
      <p:ext uri="{BB962C8B-B14F-4D97-AF65-F5344CB8AC3E}">
        <p14:creationId xmlns:p14="http://schemas.microsoft.com/office/powerpoint/2010/main" val="337431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4</a:t>
            </a:fld>
            <a:endParaRPr lang="en-US" altLang="en-US"/>
          </a:p>
        </p:txBody>
      </p:sp>
    </p:spTree>
    <p:extLst>
      <p:ext uri="{BB962C8B-B14F-4D97-AF65-F5344CB8AC3E}">
        <p14:creationId xmlns:p14="http://schemas.microsoft.com/office/powerpoint/2010/main" val="1255772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5</a:t>
            </a:fld>
            <a:endParaRPr lang="en-US" altLang="en-US"/>
          </a:p>
        </p:txBody>
      </p:sp>
    </p:spTree>
    <p:extLst>
      <p:ext uri="{BB962C8B-B14F-4D97-AF65-F5344CB8AC3E}">
        <p14:creationId xmlns:p14="http://schemas.microsoft.com/office/powerpoint/2010/main" val="1411261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34151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434145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lgn="l"/>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14</a:t>
            </a:fld>
            <a:endParaRPr lang="en-US" altLang="en-US"/>
          </a:p>
        </p:txBody>
      </p:sp>
    </p:spTree>
    <p:extLst>
      <p:ext uri="{BB962C8B-B14F-4D97-AF65-F5344CB8AC3E}">
        <p14:creationId xmlns:p14="http://schemas.microsoft.com/office/powerpoint/2010/main" val="1727842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lgn="l"/>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15</a:t>
            </a:fld>
            <a:endParaRPr lang="en-US" altLang="en-US"/>
          </a:p>
        </p:txBody>
      </p:sp>
    </p:spTree>
    <p:extLst>
      <p:ext uri="{BB962C8B-B14F-4D97-AF65-F5344CB8AC3E}">
        <p14:creationId xmlns:p14="http://schemas.microsoft.com/office/powerpoint/2010/main" val="3367668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922192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0C53AD7-A772-4F83-850B-482C70935EA4}" type="datetime1">
              <a:rPr lang="en-US" altLang="ja-JP"/>
              <a:pPr>
                <a:defRPr/>
              </a:pPr>
              <a:t>6/15/2020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DDD8331-DEC2-4D1E-95D5-94283CB87E4D}" type="slidenum">
              <a:rPr lang="en-US" altLang="en-US"/>
              <a:pPr>
                <a:defRPr/>
              </a:pPr>
              <a:t>‹#›</a:t>
            </a:fld>
            <a:endParaRPr lang="en-US" altLang="en-US" dirty="0"/>
          </a:p>
        </p:txBody>
      </p:sp>
    </p:spTree>
    <p:extLst>
      <p:ext uri="{BB962C8B-B14F-4D97-AF65-F5344CB8AC3E}">
        <p14:creationId xmlns:p14="http://schemas.microsoft.com/office/powerpoint/2010/main" val="943655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22490D-0CE4-426E-81CB-E242CE6E39A4}" type="datetime1">
              <a:rPr lang="en-US" altLang="ja-JP"/>
              <a:pPr>
                <a:defRPr/>
              </a:pPr>
              <a:t>6/15/2020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51ED56C-8F5E-4BF1-A54B-E96394A138E1}" type="slidenum">
              <a:rPr lang="en-US" altLang="en-US"/>
              <a:pPr>
                <a:defRPr/>
              </a:pPr>
              <a:t>‹#›</a:t>
            </a:fld>
            <a:endParaRPr lang="en-US" altLang="en-US" dirty="0"/>
          </a:p>
        </p:txBody>
      </p:sp>
    </p:spTree>
    <p:extLst>
      <p:ext uri="{BB962C8B-B14F-4D97-AF65-F5344CB8AC3E}">
        <p14:creationId xmlns:p14="http://schemas.microsoft.com/office/powerpoint/2010/main" val="3454335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FE2C6C1-0ABC-4A83-A3E1-9B004532B0F2}" type="datetime1">
              <a:rPr lang="en-US" altLang="ja-JP"/>
              <a:pPr>
                <a:defRPr/>
              </a:pPr>
              <a:t>6/15/2020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7659B1A-798E-4F1D-851E-F36AC3C874A2}" type="slidenum">
              <a:rPr lang="en-US" altLang="en-US"/>
              <a:pPr>
                <a:defRPr/>
              </a:pPr>
              <a:t>‹#›</a:t>
            </a:fld>
            <a:endParaRPr lang="en-US" altLang="en-US" dirty="0"/>
          </a:p>
        </p:txBody>
      </p:sp>
    </p:spTree>
    <p:extLst>
      <p:ext uri="{BB962C8B-B14F-4D97-AF65-F5344CB8AC3E}">
        <p14:creationId xmlns:p14="http://schemas.microsoft.com/office/powerpoint/2010/main" val="3581978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8181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007CE4-44CD-514E-AB06-3E1C57ADD73C}" type="datetimeFigureOut">
              <a:rPr lang="en-US" smtClean="0">
                <a:solidFill>
                  <a:prstClr val="black">
                    <a:tint val="75000"/>
                  </a:prstClr>
                </a:solidFill>
              </a:rPr>
              <a:pPr/>
              <a:t>6/15/2020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3731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007CE4-44CD-514E-AB06-3E1C57ADD73C}" type="datetimeFigureOut">
              <a:rPr lang="en-US" smtClean="0">
                <a:solidFill>
                  <a:prstClr val="black">
                    <a:tint val="75000"/>
                  </a:prstClr>
                </a:solidFill>
              </a:rPr>
              <a:pPr/>
              <a:t>6/15/2020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4557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007CE4-44CD-514E-AB06-3E1C57ADD73C}" type="datetimeFigureOut">
              <a:rPr lang="en-US" smtClean="0">
                <a:solidFill>
                  <a:prstClr val="black">
                    <a:tint val="75000"/>
                  </a:prstClr>
                </a:solidFill>
              </a:rPr>
              <a:pPr/>
              <a:t>6/15/2020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6391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007CE4-44CD-514E-AB06-3E1C57ADD73C}" type="datetimeFigureOut">
              <a:rPr lang="en-US" smtClean="0">
                <a:solidFill>
                  <a:prstClr val="black">
                    <a:tint val="75000"/>
                  </a:prstClr>
                </a:solidFill>
              </a:rPr>
              <a:pPr/>
              <a:t>6/15/2020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8970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007CE4-44CD-514E-AB06-3E1C57ADD73C}" type="datetimeFigureOut">
              <a:rPr lang="en-US" smtClean="0">
                <a:solidFill>
                  <a:prstClr val="black">
                    <a:tint val="75000"/>
                  </a:prstClr>
                </a:solidFill>
              </a:rPr>
              <a:pPr/>
              <a:t>6/15/2020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24865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007CE4-44CD-514E-AB06-3E1C57ADD73C}" type="datetimeFigureOut">
              <a:rPr lang="en-US" smtClean="0">
                <a:solidFill>
                  <a:prstClr val="black">
                    <a:tint val="75000"/>
                  </a:prstClr>
                </a:solidFill>
              </a:rPr>
              <a:pPr/>
              <a:t>6/15/2020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1409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007CE4-44CD-514E-AB06-3E1C57ADD73C}" type="datetimeFigureOut">
              <a:rPr lang="en-US" smtClean="0">
                <a:solidFill>
                  <a:prstClr val="black">
                    <a:tint val="75000"/>
                  </a:prstClr>
                </a:solidFill>
              </a:rPr>
              <a:pPr/>
              <a:t>6/15/2020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8501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8E67B97-2A19-4469-BBC1-5124779FD32E}" type="datetime1">
              <a:rPr lang="en-US" altLang="ja-JP"/>
              <a:pPr>
                <a:defRPr/>
              </a:pPr>
              <a:t>6/15/2020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CEF23B2-1968-4158-BBF8-33ADF3172235}" type="slidenum">
              <a:rPr lang="en-US" altLang="en-US"/>
              <a:pPr>
                <a:defRPr/>
              </a:pPr>
              <a:t>‹#›</a:t>
            </a:fld>
            <a:endParaRPr lang="en-US" altLang="en-US" dirty="0"/>
          </a:p>
        </p:txBody>
      </p:sp>
    </p:spTree>
    <p:extLst>
      <p:ext uri="{BB962C8B-B14F-4D97-AF65-F5344CB8AC3E}">
        <p14:creationId xmlns:p14="http://schemas.microsoft.com/office/powerpoint/2010/main" val="3521531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007CE4-44CD-514E-AB06-3E1C57ADD73C}" type="datetimeFigureOut">
              <a:rPr lang="en-US" smtClean="0">
                <a:solidFill>
                  <a:prstClr val="black">
                    <a:tint val="75000"/>
                  </a:prstClr>
                </a:solidFill>
              </a:rPr>
              <a:pPr/>
              <a:t>6/15/2020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59224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007CE4-44CD-514E-AB06-3E1C57ADD73C}" type="datetimeFigureOut">
              <a:rPr lang="en-US" smtClean="0">
                <a:solidFill>
                  <a:prstClr val="black">
                    <a:tint val="75000"/>
                  </a:prstClr>
                </a:solidFill>
              </a:rPr>
              <a:pPr/>
              <a:t>6/15/2020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066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007CE4-44CD-514E-AB06-3E1C57ADD73C}" type="datetimeFigureOut">
              <a:rPr lang="en-US" smtClean="0">
                <a:solidFill>
                  <a:prstClr val="black">
                    <a:tint val="75000"/>
                  </a:prstClr>
                </a:solidFill>
              </a:rPr>
              <a:pPr/>
              <a:t>6/15/2020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975664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2891724" y="1328353"/>
            <a:ext cx="5764856" cy="1470025"/>
          </a:xfrm>
          <a:prstGeom prst="rect">
            <a:avLst/>
          </a:prstGeom>
        </p:spPr>
        <p:txBody>
          <a:bodyPr/>
          <a:lstStyle/>
          <a:p>
            <a:pPr algn="l"/>
            <a:endParaRPr lang="en-US" b="1" dirty="0">
              <a:solidFill>
                <a:srgbClr val="FFFFFF"/>
              </a:solidFill>
            </a:endParaRPr>
          </a:p>
        </p:txBody>
      </p:sp>
      <p:sp>
        <p:nvSpPr>
          <p:cNvPr id="8" name="Subtitle 2"/>
          <p:cNvSpPr>
            <a:spLocks noGrp="1"/>
          </p:cNvSpPr>
          <p:nvPr>
            <p:ph type="subTitle" idx="1"/>
          </p:nvPr>
        </p:nvSpPr>
        <p:spPr>
          <a:xfrm>
            <a:off x="2891724" y="2976618"/>
            <a:ext cx="5764856" cy="900067"/>
          </a:xfrm>
          <a:prstGeom prst="rect">
            <a:avLst/>
          </a:prstGeom>
        </p:spPr>
        <p:txBody>
          <a:bodyPr>
            <a:normAutofit lnSpcReduction="10000"/>
          </a:bodyPr>
          <a:lstStyle/>
          <a:p>
            <a:pPr algn="l">
              <a:lnSpc>
                <a:spcPct val="80000"/>
              </a:lnSpc>
            </a:pPr>
            <a:endParaRPr lang="en-US" dirty="0">
              <a:solidFill>
                <a:schemeClr val="bg1"/>
              </a:solidFill>
            </a:endParaRPr>
          </a:p>
        </p:txBody>
      </p:sp>
      <p:sp>
        <p:nvSpPr>
          <p:cNvPr id="9" name="Slide Number Placeholder 3"/>
          <p:cNvSpPr>
            <a:spLocks noGrp="1"/>
          </p:cNvSpPr>
          <p:nvPr>
            <p:ph type="sldNum" sz="quarter" idx="12"/>
          </p:nvPr>
        </p:nvSpPr>
        <p:spPr>
          <a:xfrm>
            <a:off x="6553200" y="6356350"/>
            <a:ext cx="2133600" cy="365125"/>
          </a:xfrm>
          <a:prstGeom prst="rect">
            <a:avLst/>
          </a:prstGeom>
        </p:spPr>
        <p:txBody>
          <a:bodyPr/>
          <a:lstStyle>
            <a:lvl1pPr algn="r">
              <a:defRPr sz="1200"/>
            </a:lvl1pPr>
          </a:lstStyle>
          <a:p>
            <a:fld id="{BAEBC26A-7C5D-1340-BDF4-4A764173B52F}" type="slidenum">
              <a:rPr lang="en-US" smtClean="0"/>
              <a:pPr/>
              <a:t>‹#›</a:t>
            </a:fld>
            <a:endParaRPr lang="en-US" dirty="0"/>
          </a:p>
        </p:txBody>
      </p:sp>
    </p:spTree>
    <p:extLst>
      <p:ext uri="{BB962C8B-B14F-4D97-AF65-F5344CB8AC3E}">
        <p14:creationId xmlns:p14="http://schemas.microsoft.com/office/powerpoint/2010/main" val="38750950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txBox="1">
            <a:spLocks/>
          </p:cNvSpPr>
          <p:nvPr userDrawn="1"/>
        </p:nvSpPr>
        <p:spPr>
          <a:xfrm>
            <a:off x="457200" y="274637"/>
            <a:ext cx="8229600" cy="71681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rgbClr val="417C27"/>
              </a:solidFill>
            </a:endParaRPr>
          </a:p>
        </p:txBody>
      </p:sp>
      <p:sp>
        <p:nvSpPr>
          <p:cNvPr id="9" name="Slide Number Placeholder 3"/>
          <p:cNvSpPr>
            <a:spLocks noGrp="1"/>
          </p:cNvSpPr>
          <p:nvPr>
            <p:ph type="sldNum" sz="quarter" idx="12"/>
          </p:nvPr>
        </p:nvSpPr>
        <p:spPr>
          <a:xfrm>
            <a:off x="6553200" y="6356350"/>
            <a:ext cx="2133600" cy="365125"/>
          </a:xfrm>
          <a:prstGeom prst="rect">
            <a:avLst/>
          </a:prstGeom>
        </p:spPr>
        <p:txBody>
          <a:bodyPr/>
          <a:lstStyle>
            <a:lvl1pPr algn="r">
              <a:defRPr sz="1200"/>
            </a:lvl1pPr>
          </a:lstStyle>
          <a:p>
            <a:fld id="{BAEBC26A-7C5D-1340-BDF4-4A764173B52F}" type="slidenum">
              <a:rPr lang="en-US" smtClean="0"/>
              <a:pPr/>
              <a:t>‹#›</a:t>
            </a:fld>
            <a:endParaRPr lang="en-US" dirty="0"/>
          </a:p>
        </p:txBody>
      </p:sp>
    </p:spTree>
    <p:extLst>
      <p:ext uri="{BB962C8B-B14F-4D97-AF65-F5344CB8AC3E}">
        <p14:creationId xmlns:p14="http://schemas.microsoft.com/office/powerpoint/2010/main" val="37313471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431"/>
            <a:ext cx="9144000" cy="6864095"/>
          </a:xfrm>
          <a:prstGeom prst="rect">
            <a:avLst/>
          </a:prstGeom>
        </p:spPr>
      </p:pic>
      <p:sp>
        <p:nvSpPr>
          <p:cNvPr id="12" name="TextBox 11"/>
          <p:cNvSpPr txBox="1"/>
          <p:nvPr userDrawn="1"/>
        </p:nvSpPr>
        <p:spPr>
          <a:xfrm>
            <a:off x="9469755" y="2880361"/>
            <a:ext cx="377026" cy="369332"/>
          </a:xfrm>
          <a:prstGeom prst="rect">
            <a:avLst/>
          </a:prstGeom>
          <a:noFill/>
        </p:spPr>
        <p:txBody>
          <a:bodyPr wrap="none" rtlCol="0">
            <a:spAutoFit/>
          </a:bodyPr>
          <a:lstStyle/>
          <a:p>
            <a:r>
              <a:rPr lang="en-US" sz="1800" dirty="0"/>
              <a:t>   </a:t>
            </a:r>
          </a:p>
        </p:txBody>
      </p:sp>
      <p:sp>
        <p:nvSpPr>
          <p:cNvPr id="7" name="Title 1">
            <a:extLst>
              <a:ext uri="{FF2B5EF4-FFF2-40B4-BE49-F238E27FC236}">
                <a16:creationId xmlns:a16="http://schemas.microsoft.com/office/drawing/2014/main" id="{C6473781-ACAD-C34D-8BB7-628294A1A831}"/>
              </a:ext>
            </a:extLst>
          </p:cNvPr>
          <p:cNvSpPr>
            <a:spLocks noGrp="1"/>
          </p:cNvSpPr>
          <p:nvPr>
            <p:ph type="ctrTitle"/>
          </p:nvPr>
        </p:nvSpPr>
        <p:spPr>
          <a:xfrm>
            <a:off x="2663896" y="1474384"/>
            <a:ext cx="6480105" cy="2323003"/>
          </a:xfrm>
          <a:prstGeom prst="rect">
            <a:avLst/>
          </a:prstGeom>
        </p:spPr>
        <p:txBody>
          <a:bodyPr/>
          <a:lstStyle>
            <a:lvl1pPr algn="l">
              <a:defRPr>
                <a:solidFill>
                  <a:schemeClr val="tx1">
                    <a:lumMod val="65000"/>
                    <a:lumOff val="35000"/>
                  </a:schemeClr>
                </a:solidFill>
                <a:latin typeface="+mn-lt"/>
              </a:defRPr>
            </a:lvl1pPr>
          </a:lstStyle>
          <a:p>
            <a:r>
              <a:rPr lang="en-US" sz="5400" dirty="0">
                <a:solidFill>
                  <a:schemeClr val="tx1">
                    <a:lumMod val="65000"/>
                    <a:lumOff val="35000"/>
                  </a:schemeClr>
                </a:solidFill>
              </a:rPr>
              <a:t>Topic of Presentation</a:t>
            </a:r>
            <a:br>
              <a:rPr lang="en-US" sz="5400" dirty="0">
                <a:solidFill>
                  <a:schemeClr val="tx1">
                    <a:lumMod val="65000"/>
                    <a:lumOff val="35000"/>
                  </a:schemeClr>
                </a:solidFill>
              </a:rPr>
            </a:br>
            <a:r>
              <a:rPr lang="en-US" sz="5400" dirty="0">
                <a:solidFill>
                  <a:schemeClr val="tx1">
                    <a:lumMod val="65000"/>
                    <a:lumOff val="35000"/>
                  </a:schemeClr>
                </a:solidFill>
              </a:rPr>
              <a:t>(54 </a:t>
            </a:r>
            <a:r>
              <a:rPr lang="en-US" sz="5400" dirty="0" err="1">
                <a:solidFill>
                  <a:schemeClr val="tx1">
                    <a:lumMod val="65000"/>
                    <a:lumOff val="35000"/>
                  </a:schemeClr>
                </a:solidFill>
              </a:rPr>
              <a:t>pt</a:t>
            </a:r>
            <a:r>
              <a:rPr lang="en-US" sz="5400" dirty="0">
                <a:solidFill>
                  <a:schemeClr val="tx1">
                    <a:lumMod val="65000"/>
                    <a:lumOff val="35000"/>
                  </a:schemeClr>
                </a:solidFill>
              </a:rPr>
              <a:t>)</a:t>
            </a:r>
          </a:p>
        </p:txBody>
      </p:sp>
      <p:sp>
        <p:nvSpPr>
          <p:cNvPr id="8" name="Subtitle 2">
            <a:extLst>
              <a:ext uri="{FF2B5EF4-FFF2-40B4-BE49-F238E27FC236}">
                <a16:creationId xmlns:a16="http://schemas.microsoft.com/office/drawing/2014/main" id="{EC297CBC-A6F5-D848-8FCF-A5A9138984E0}"/>
              </a:ext>
            </a:extLst>
          </p:cNvPr>
          <p:cNvSpPr>
            <a:spLocks noGrp="1"/>
          </p:cNvSpPr>
          <p:nvPr>
            <p:ph type="subTitle" idx="1"/>
          </p:nvPr>
        </p:nvSpPr>
        <p:spPr>
          <a:xfrm>
            <a:off x="2674528" y="3971364"/>
            <a:ext cx="6099105" cy="382907"/>
          </a:xfrm>
          <a:prstGeom prst="rect">
            <a:avLst/>
          </a:prstGeom>
        </p:spPr>
        <p:txBody>
          <a:bodyPr>
            <a:noAutofit/>
          </a:bodyPr>
          <a:lstStyle>
            <a:lvl1pPr marL="0" indent="0" algn="l">
              <a:buNone/>
              <a:defRPr>
                <a:solidFill>
                  <a:schemeClr val="tx1">
                    <a:lumMod val="65000"/>
                    <a:lumOff val="35000"/>
                  </a:schemeClr>
                </a:solidFill>
                <a:latin typeface="+mn-lt"/>
              </a:defRPr>
            </a:lvl1pPr>
          </a:lstStyle>
          <a:p>
            <a:r>
              <a:rPr lang="en-US" sz="2400" dirty="0">
                <a:solidFill>
                  <a:schemeClr val="tx1">
                    <a:lumMod val="65000"/>
                    <a:lumOff val="35000"/>
                  </a:schemeClr>
                </a:solidFill>
              </a:rPr>
              <a:t>Presentation Subhead (24 </a:t>
            </a:r>
            <a:r>
              <a:rPr lang="en-US" sz="2400" dirty="0" err="1">
                <a:solidFill>
                  <a:schemeClr val="tx1">
                    <a:lumMod val="65000"/>
                    <a:lumOff val="35000"/>
                  </a:schemeClr>
                </a:solidFill>
              </a:rPr>
              <a:t>pt</a:t>
            </a:r>
            <a:r>
              <a:rPr lang="en-US" sz="2400" dirty="0">
                <a:solidFill>
                  <a:schemeClr val="tx1">
                    <a:lumMod val="65000"/>
                    <a:lumOff val="35000"/>
                  </a:schemeClr>
                </a:solidFill>
              </a:rPr>
              <a:t>)</a:t>
            </a:r>
          </a:p>
        </p:txBody>
      </p:sp>
      <p:sp>
        <p:nvSpPr>
          <p:cNvPr id="9" name="Text Placeholder 3">
            <a:extLst>
              <a:ext uri="{FF2B5EF4-FFF2-40B4-BE49-F238E27FC236}">
                <a16:creationId xmlns:a16="http://schemas.microsoft.com/office/drawing/2014/main" id="{BDC77142-B9FB-8147-87AA-DD67BC6EB141}"/>
              </a:ext>
            </a:extLst>
          </p:cNvPr>
          <p:cNvSpPr>
            <a:spLocks noGrp="1"/>
          </p:cNvSpPr>
          <p:nvPr>
            <p:ph type="body" sz="quarter" idx="10"/>
          </p:nvPr>
        </p:nvSpPr>
        <p:spPr>
          <a:xfrm>
            <a:off x="2677499" y="4528248"/>
            <a:ext cx="6106767" cy="311663"/>
          </a:xfrm>
          <a:prstGeom prst="rect">
            <a:avLst/>
          </a:prstGeom>
        </p:spPr>
        <p:txBody>
          <a:bodyPr>
            <a:noAutofit/>
          </a:bodyPr>
          <a:lstStyle>
            <a:lvl1pPr marL="0" indent="0" algn="l">
              <a:buNone/>
              <a:defRPr>
                <a:solidFill>
                  <a:schemeClr val="tx1">
                    <a:lumMod val="65000"/>
                    <a:lumOff val="35000"/>
                  </a:schemeClr>
                </a:solidFill>
                <a:latin typeface="+mn-lt"/>
              </a:defRPr>
            </a:lvl1pPr>
          </a:lstStyle>
          <a:p>
            <a:r>
              <a:rPr lang="en-US" sz="1600" dirty="0">
                <a:solidFill>
                  <a:schemeClr val="tx1">
                    <a:lumMod val="65000"/>
                    <a:lumOff val="35000"/>
                  </a:schemeClr>
                </a:solidFill>
              </a:rPr>
              <a:t>Date | Presenter Information (16 </a:t>
            </a:r>
            <a:r>
              <a:rPr lang="en-US" sz="1600" dirty="0" err="1">
                <a:solidFill>
                  <a:schemeClr val="tx1">
                    <a:lumMod val="65000"/>
                    <a:lumOff val="35000"/>
                  </a:schemeClr>
                </a:solidFill>
              </a:rPr>
              <a:t>pt</a:t>
            </a:r>
            <a:r>
              <a:rPr lang="en-US" sz="1600" dirty="0">
                <a:solidFill>
                  <a:schemeClr val="tx1">
                    <a:lumMod val="65000"/>
                    <a:lumOff val="35000"/>
                  </a:schemeClr>
                </a:solidFill>
              </a:rPr>
              <a:t>)</a:t>
            </a:r>
          </a:p>
        </p:txBody>
      </p:sp>
    </p:spTree>
    <p:extLst>
      <p:ext uri="{BB962C8B-B14F-4D97-AF65-F5344CB8AC3E}">
        <p14:creationId xmlns:p14="http://schemas.microsoft.com/office/powerpoint/2010/main" val="239875799"/>
      </p:ext>
    </p:extLst>
  </p:cSld>
  <p:clrMapOvr>
    <a:masterClrMapping/>
  </p:clrMapOvr>
  <p:extLst>
    <p:ext uri="{DCECCB84-F9BA-43D5-87BE-67443E8EF086}">
      <p15:sldGuideLst xmlns:p15="http://schemas.microsoft.com/office/powerpoint/2012/main">
        <p15:guide id="1" orient="horz" pos="2160">
          <p15:clr>
            <a:srgbClr val="FBAE40"/>
          </p15:clr>
        </p15:guide>
        <p15:guide id="2" pos="5520">
          <p15:clr>
            <a:srgbClr val="FBAE40"/>
          </p15:clr>
        </p15:guide>
        <p15:guide id="3" orient="horz" pos="3006">
          <p15:clr>
            <a:srgbClr val="FBAE40"/>
          </p15:clr>
        </p15:guide>
        <p15:guide id="4" pos="288">
          <p15:clr>
            <a:srgbClr val="FBAE40"/>
          </p15:clr>
        </p15:guide>
        <p15:guide id="5" orient="horz" pos="1944">
          <p15:clr>
            <a:srgbClr val="FBAE40"/>
          </p15:clr>
        </p15:guide>
        <p15:guide id="6" orient="horz" pos="235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457200" y="409878"/>
            <a:ext cx="8229600" cy="867427"/>
          </a:xfrm>
          <a:prstGeom prst="rect">
            <a:avLst/>
          </a:prstGeom>
        </p:spPr>
        <p:txBody>
          <a:bodyPr anchor="b">
            <a:noAutofit/>
          </a:bodyPr>
          <a:lstStyle>
            <a:lvl1pPr algn="l">
              <a:lnSpc>
                <a:spcPct val="70000"/>
              </a:lnSpc>
              <a:defRPr sz="4800" b="0" i="0">
                <a:solidFill>
                  <a:schemeClr val="tx1">
                    <a:lumMod val="65000"/>
                    <a:lumOff val="35000"/>
                  </a:schemeClr>
                </a:solidFill>
                <a:latin typeface="+mn-lt"/>
                <a:ea typeface="PT Sans" charset="-52"/>
                <a:cs typeface="PT Sans" charset="-52"/>
              </a:defRPr>
            </a:lvl1pPr>
          </a:lstStyle>
          <a:p>
            <a:r>
              <a:rPr lang="en-US" dirty="0"/>
              <a:t>Click to edit Master title style</a:t>
            </a:r>
          </a:p>
        </p:txBody>
      </p:sp>
      <p:sp>
        <p:nvSpPr>
          <p:cNvPr id="6" name="Content Placeholder 2"/>
          <p:cNvSpPr>
            <a:spLocks noGrp="1"/>
          </p:cNvSpPr>
          <p:nvPr>
            <p:ph idx="1"/>
          </p:nvPr>
        </p:nvSpPr>
        <p:spPr>
          <a:xfrm>
            <a:off x="457200" y="1391883"/>
            <a:ext cx="8229600" cy="4478116"/>
          </a:xfrm>
          <a:prstGeom prst="rect">
            <a:avLst/>
          </a:prstGeom>
        </p:spPr>
        <p:txBody>
          <a:bodyPr/>
          <a:lstStyle>
            <a:lvl1pPr>
              <a:defRPr sz="2800" b="0" i="0">
                <a:solidFill>
                  <a:schemeClr val="tx1"/>
                </a:solidFill>
                <a:latin typeface="+mn-lt"/>
                <a:ea typeface="PT Sans" charset="-52"/>
                <a:cs typeface="PT Sans" charset="-52"/>
              </a:defRPr>
            </a:lvl1pPr>
            <a:lvl2pPr>
              <a:defRPr sz="2400" b="0" i="0">
                <a:solidFill>
                  <a:schemeClr val="tx1"/>
                </a:solidFill>
                <a:latin typeface="+mn-lt"/>
                <a:ea typeface="PT Sans" charset="-52"/>
                <a:cs typeface="PT Sans" charset="-52"/>
              </a:defRPr>
            </a:lvl2pPr>
            <a:lvl3pPr>
              <a:defRPr sz="2000" b="0" i="0">
                <a:solidFill>
                  <a:schemeClr val="tx1"/>
                </a:solidFill>
                <a:latin typeface="+mn-lt"/>
                <a:ea typeface="PT Sans" charset="-52"/>
                <a:cs typeface="PT Sans" charset="-52"/>
              </a:defRPr>
            </a:lvl3pPr>
            <a:lvl4pPr>
              <a:defRPr sz="1600" b="0" i="0">
                <a:solidFill>
                  <a:schemeClr val="tx1"/>
                </a:solidFill>
                <a:latin typeface="+mn-lt"/>
                <a:ea typeface="PT Sans" charset="-52"/>
                <a:cs typeface="PT Sans" charset="-52"/>
              </a:defRPr>
            </a:lvl4pPr>
            <a:lvl5pPr>
              <a:defRPr sz="1200" b="0" i="0">
                <a:solidFill>
                  <a:schemeClr val="tx1"/>
                </a:solidFill>
                <a:latin typeface="+mn-lt"/>
                <a:ea typeface="PT Sans" charset="-52"/>
                <a:cs typeface="PT Sans" charset="-5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0352136"/>
      </p:ext>
    </p:extLst>
  </p:cSld>
  <p:clrMapOvr>
    <a:masterClrMapping/>
  </p:clrMapOvr>
  <p:extLst>
    <p:ext uri="{DCECCB84-F9BA-43D5-87BE-67443E8EF086}">
      <p15:sldGuideLst xmlns:p15="http://schemas.microsoft.com/office/powerpoint/2012/main">
        <p15:guide id="1" orient="horz" pos="324">
          <p15:clr>
            <a:srgbClr val="FBAE40"/>
          </p15:clr>
        </p15:guide>
        <p15:guide id="2" pos="2880">
          <p15:clr>
            <a:srgbClr val="FBAE40"/>
          </p15:clr>
        </p15:guide>
        <p15:guide id="3" pos="288">
          <p15:clr>
            <a:srgbClr val="FBAE40"/>
          </p15:clr>
        </p15:guide>
        <p15:guide id="4" orient="horz" pos="504">
          <p15:clr>
            <a:srgbClr val="FBAE40"/>
          </p15:clr>
        </p15:guide>
        <p15:guide id="5" orient="horz" pos="81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34728" y="1452039"/>
            <a:ext cx="2652072" cy="1786463"/>
          </a:xfrm>
          <a:prstGeom prst="rect">
            <a:avLst/>
          </a:prstGeom>
        </p:spPr>
        <p:txBody>
          <a:bodyPr rtlCol="0" anchor="ctr">
            <a:normAutofit/>
          </a:bodyPr>
          <a:lstStyle>
            <a:lvl1pPr marL="0" indent="0" algn="ctr">
              <a:buNone/>
              <a:defRPr sz="900" b="0" i="0">
                <a:latin typeface="Arial"/>
                <a:cs typeface="Aria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r>
              <a:rPr lang="en-US" noProof="0" dirty="0"/>
              <a:t>Drag picture to placeholder or click icon to add</a:t>
            </a:r>
          </a:p>
        </p:txBody>
      </p:sp>
      <p:sp>
        <p:nvSpPr>
          <p:cNvPr id="6" name="Title 1"/>
          <p:cNvSpPr>
            <a:spLocks noGrp="1"/>
          </p:cNvSpPr>
          <p:nvPr>
            <p:ph type="title"/>
          </p:nvPr>
        </p:nvSpPr>
        <p:spPr>
          <a:xfrm>
            <a:off x="457200" y="409878"/>
            <a:ext cx="8229600" cy="867427"/>
          </a:xfrm>
          <a:prstGeom prst="rect">
            <a:avLst/>
          </a:prstGeom>
        </p:spPr>
        <p:txBody>
          <a:bodyPr anchor="b">
            <a:noAutofit/>
          </a:bodyPr>
          <a:lstStyle>
            <a:lvl1pPr algn="l">
              <a:lnSpc>
                <a:spcPct val="70000"/>
              </a:lnSpc>
              <a:defRPr sz="4800" b="0" i="0">
                <a:solidFill>
                  <a:schemeClr val="tx1">
                    <a:lumMod val="65000"/>
                    <a:lumOff val="35000"/>
                  </a:schemeClr>
                </a:solidFill>
                <a:latin typeface="+mn-lt"/>
                <a:ea typeface="PT Sans" charset="-52"/>
                <a:cs typeface="PT Sans" charset="-52"/>
              </a:defRPr>
            </a:lvl1pPr>
          </a:lstStyle>
          <a:p>
            <a:r>
              <a:rPr lang="en-US" dirty="0"/>
              <a:t>Click to edit Master title style</a:t>
            </a:r>
          </a:p>
        </p:txBody>
      </p:sp>
      <p:sp>
        <p:nvSpPr>
          <p:cNvPr id="7" name="Content Placeholder 2"/>
          <p:cNvSpPr>
            <a:spLocks noGrp="1"/>
          </p:cNvSpPr>
          <p:nvPr>
            <p:ph idx="10"/>
          </p:nvPr>
        </p:nvSpPr>
        <p:spPr>
          <a:xfrm>
            <a:off x="457200" y="1391883"/>
            <a:ext cx="8229600" cy="4478116"/>
          </a:xfrm>
          <a:prstGeom prst="rect">
            <a:avLst/>
          </a:prstGeom>
        </p:spPr>
        <p:txBody>
          <a:bodyPr/>
          <a:lstStyle>
            <a:lvl1pPr>
              <a:defRPr sz="2800" b="0" i="0">
                <a:solidFill>
                  <a:schemeClr val="tx1"/>
                </a:solidFill>
                <a:latin typeface="+mn-lt"/>
                <a:ea typeface="PT Sans" charset="-52"/>
                <a:cs typeface="PT Sans" charset="-52"/>
              </a:defRPr>
            </a:lvl1pPr>
            <a:lvl2pPr>
              <a:defRPr sz="2400" b="0" i="0">
                <a:solidFill>
                  <a:schemeClr val="tx1"/>
                </a:solidFill>
                <a:latin typeface="+mn-lt"/>
                <a:ea typeface="PT Sans" charset="-52"/>
                <a:cs typeface="PT Sans" charset="-52"/>
              </a:defRPr>
            </a:lvl2pPr>
            <a:lvl3pPr>
              <a:defRPr sz="2000" b="0" i="0">
                <a:solidFill>
                  <a:schemeClr val="tx1"/>
                </a:solidFill>
                <a:latin typeface="+mn-lt"/>
                <a:ea typeface="PT Sans" charset="-52"/>
                <a:cs typeface="PT Sans" charset="-52"/>
              </a:defRPr>
            </a:lvl3pPr>
            <a:lvl4pPr>
              <a:defRPr sz="1600" b="0" i="0">
                <a:solidFill>
                  <a:schemeClr val="tx1"/>
                </a:solidFill>
                <a:latin typeface="+mn-lt"/>
                <a:ea typeface="PT Sans" charset="-52"/>
                <a:cs typeface="PT Sans" charset="-52"/>
              </a:defRPr>
            </a:lvl4pPr>
            <a:lvl5pPr>
              <a:defRPr sz="1200" b="0" i="0">
                <a:solidFill>
                  <a:schemeClr val="tx1"/>
                </a:solidFill>
                <a:latin typeface="+mn-lt"/>
                <a:ea typeface="PT Sans" charset="-52"/>
                <a:cs typeface="PT Sans" charset="-5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6888939"/>
      </p:ext>
    </p:extLst>
  </p:cSld>
  <p:clrMapOvr>
    <a:masterClrMapping/>
  </p:clrMapOvr>
  <p:extLst>
    <p:ext uri="{DCECCB84-F9BA-43D5-87BE-67443E8EF086}">
      <p15:sldGuideLst xmlns:p15="http://schemas.microsoft.com/office/powerpoint/2012/main">
        <p15:guide id="1" orient="horz" pos="1530">
          <p15:clr>
            <a:srgbClr val="FBAE40"/>
          </p15:clr>
        </p15:guide>
        <p15:guide id="2" pos="3792">
          <p15:clr>
            <a:srgbClr val="FBAE40"/>
          </p15:clr>
        </p15:guide>
        <p15:guide id="3" pos="288">
          <p15:clr>
            <a:srgbClr val="FBAE40"/>
          </p15:clr>
        </p15:guide>
        <p15:guide id="4" orient="horz" pos="324">
          <p15:clr>
            <a:srgbClr val="FBAE40"/>
          </p15:clr>
        </p15:guide>
        <p15:guide id="5" orient="horz" pos="684">
          <p15:clr>
            <a:srgbClr val="FBAE40"/>
          </p15:clr>
        </p15:guide>
        <p15:guide id="6" orient="horz" pos="504">
          <p15:clr>
            <a:srgbClr val="FBAE40"/>
          </p15:clr>
        </p15:guide>
        <p15:guide id="7" pos="547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25" y="2"/>
            <a:ext cx="9135877" cy="6857999"/>
          </a:xfrm>
          <a:prstGeom prst="rect">
            <a:avLst/>
          </a:prstGeom>
        </p:spPr>
      </p:pic>
      <p:sp>
        <p:nvSpPr>
          <p:cNvPr id="4" name="Title 1">
            <a:extLst>
              <a:ext uri="{FF2B5EF4-FFF2-40B4-BE49-F238E27FC236}">
                <a16:creationId xmlns:a16="http://schemas.microsoft.com/office/drawing/2014/main" id="{1BD450F3-B34B-074D-BD6D-B116B7D1C861}"/>
              </a:ext>
            </a:extLst>
          </p:cNvPr>
          <p:cNvSpPr>
            <a:spLocks noGrp="1"/>
          </p:cNvSpPr>
          <p:nvPr>
            <p:ph type="title"/>
          </p:nvPr>
        </p:nvSpPr>
        <p:spPr>
          <a:xfrm>
            <a:off x="415561" y="1928039"/>
            <a:ext cx="8013698" cy="1965617"/>
          </a:xfrm>
          <a:prstGeom prst="rect">
            <a:avLst/>
          </a:prstGeom>
        </p:spPr>
        <p:txBody>
          <a:bodyPr/>
          <a:lstStyle>
            <a:lvl1pPr algn="l">
              <a:defRPr>
                <a:solidFill>
                  <a:schemeClr val="tx1">
                    <a:lumMod val="65000"/>
                    <a:lumOff val="35000"/>
                  </a:schemeClr>
                </a:solidFill>
                <a:latin typeface="+mn-lt"/>
              </a:defRPr>
            </a:lvl1pPr>
          </a:lstStyle>
          <a:p>
            <a:r>
              <a:rPr lang="en-US" sz="4800" dirty="0">
                <a:solidFill>
                  <a:schemeClr val="tx1">
                    <a:lumMod val="65000"/>
                    <a:lumOff val="35000"/>
                  </a:schemeClr>
                </a:solidFill>
              </a:rPr>
              <a:t>Primary Topic of </a:t>
            </a:r>
            <a:br>
              <a:rPr lang="en-US" sz="4800" dirty="0">
                <a:solidFill>
                  <a:schemeClr val="tx1">
                    <a:lumMod val="65000"/>
                    <a:lumOff val="35000"/>
                  </a:schemeClr>
                </a:solidFill>
              </a:rPr>
            </a:br>
            <a:r>
              <a:rPr lang="en-US" sz="4800" dirty="0">
                <a:solidFill>
                  <a:schemeClr val="tx1">
                    <a:lumMod val="65000"/>
                    <a:lumOff val="35000"/>
                  </a:schemeClr>
                </a:solidFill>
              </a:rPr>
              <a:t>Next Section (48 </a:t>
            </a:r>
            <a:r>
              <a:rPr lang="en-US" sz="4800" dirty="0" err="1">
                <a:solidFill>
                  <a:schemeClr val="tx1">
                    <a:lumMod val="65000"/>
                    <a:lumOff val="35000"/>
                  </a:schemeClr>
                </a:solidFill>
              </a:rPr>
              <a:t>pt</a:t>
            </a:r>
            <a:r>
              <a:rPr lang="en-US" sz="4800" dirty="0">
                <a:solidFill>
                  <a:schemeClr val="tx1">
                    <a:lumMod val="65000"/>
                    <a:lumOff val="35000"/>
                  </a:schemeClr>
                </a:solidFill>
              </a:rPr>
              <a:t>)</a:t>
            </a:r>
          </a:p>
        </p:txBody>
      </p:sp>
    </p:spTree>
    <p:extLst>
      <p:ext uri="{BB962C8B-B14F-4D97-AF65-F5344CB8AC3E}">
        <p14:creationId xmlns:p14="http://schemas.microsoft.com/office/powerpoint/2010/main" val="3905427911"/>
      </p:ext>
    </p:extLst>
  </p:cSld>
  <p:clrMapOvr>
    <a:masterClrMapping/>
  </p:clrMapOvr>
  <p:extLst>
    <p:ext uri="{DCECCB84-F9BA-43D5-87BE-67443E8EF086}">
      <p15:sldGuideLst xmlns:p15="http://schemas.microsoft.com/office/powerpoint/2012/main">
        <p15:guide id="1" orient="horz" pos="1440">
          <p15:clr>
            <a:srgbClr val="FBAE40"/>
          </p15:clr>
        </p15:guide>
        <p15:guide id="2" pos="2880">
          <p15:clr>
            <a:srgbClr val="FBAE40"/>
          </p15:clr>
        </p15:guide>
        <p15:guide id="3" pos="28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1"/>
          <p:cNvSpPr>
            <a:spLocks noGrp="1"/>
          </p:cNvSpPr>
          <p:nvPr>
            <p:ph type="title"/>
          </p:nvPr>
        </p:nvSpPr>
        <p:spPr>
          <a:xfrm>
            <a:off x="457200" y="409878"/>
            <a:ext cx="8229600" cy="867427"/>
          </a:xfrm>
          <a:prstGeom prst="rect">
            <a:avLst/>
          </a:prstGeom>
        </p:spPr>
        <p:txBody>
          <a:bodyPr anchor="b">
            <a:noAutofit/>
          </a:bodyPr>
          <a:lstStyle>
            <a:lvl1pPr algn="l">
              <a:lnSpc>
                <a:spcPct val="70000"/>
              </a:lnSpc>
              <a:defRPr sz="4800" b="0" i="0">
                <a:solidFill>
                  <a:schemeClr val="tx1">
                    <a:lumMod val="65000"/>
                    <a:lumOff val="35000"/>
                  </a:schemeClr>
                </a:solidFill>
                <a:latin typeface="+mn-lt"/>
                <a:ea typeface="PT Sans" charset="-52"/>
                <a:cs typeface="PT Sans" charset="-52"/>
              </a:defRPr>
            </a:lvl1pPr>
          </a:lstStyle>
          <a:p>
            <a:r>
              <a:rPr lang="en-US" dirty="0"/>
              <a:t>Click to edit Master title style</a:t>
            </a:r>
          </a:p>
        </p:txBody>
      </p:sp>
      <p:sp>
        <p:nvSpPr>
          <p:cNvPr id="8" name="Content Placeholder 2"/>
          <p:cNvSpPr>
            <a:spLocks noGrp="1"/>
          </p:cNvSpPr>
          <p:nvPr>
            <p:ph idx="1"/>
          </p:nvPr>
        </p:nvSpPr>
        <p:spPr>
          <a:xfrm>
            <a:off x="457200" y="1391883"/>
            <a:ext cx="8229600" cy="4478116"/>
          </a:xfrm>
          <a:prstGeom prst="rect">
            <a:avLst/>
          </a:prstGeom>
        </p:spPr>
        <p:txBody>
          <a:bodyPr/>
          <a:lstStyle>
            <a:lvl1pPr>
              <a:defRPr sz="2800" b="0" i="0">
                <a:solidFill>
                  <a:schemeClr val="tx1"/>
                </a:solidFill>
                <a:latin typeface="+mn-lt"/>
                <a:ea typeface="PT Sans" charset="-52"/>
                <a:cs typeface="PT Sans" charset="-52"/>
              </a:defRPr>
            </a:lvl1pPr>
            <a:lvl2pPr>
              <a:defRPr sz="2400" b="0" i="0">
                <a:solidFill>
                  <a:schemeClr val="tx1"/>
                </a:solidFill>
                <a:latin typeface="+mn-lt"/>
                <a:ea typeface="PT Sans" charset="-52"/>
                <a:cs typeface="PT Sans" charset="-52"/>
              </a:defRPr>
            </a:lvl2pPr>
            <a:lvl3pPr>
              <a:defRPr sz="2000" b="0" i="0">
                <a:solidFill>
                  <a:schemeClr val="tx1"/>
                </a:solidFill>
                <a:latin typeface="+mn-lt"/>
                <a:ea typeface="PT Sans" charset="-52"/>
                <a:cs typeface="PT Sans" charset="-52"/>
              </a:defRPr>
            </a:lvl3pPr>
            <a:lvl4pPr>
              <a:defRPr sz="1600" b="0" i="0">
                <a:solidFill>
                  <a:schemeClr val="tx1"/>
                </a:solidFill>
                <a:latin typeface="+mn-lt"/>
                <a:ea typeface="PT Sans" charset="-52"/>
                <a:cs typeface="PT Sans" charset="-52"/>
              </a:defRPr>
            </a:lvl4pPr>
            <a:lvl5pPr>
              <a:defRPr sz="1200" b="0" i="0">
                <a:solidFill>
                  <a:schemeClr val="tx1"/>
                </a:solidFill>
                <a:latin typeface="+mn-lt"/>
                <a:ea typeface="PT Sans" charset="-52"/>
                <a:cs typeface="PT Sans" charset="-5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1654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8A51ED6-1809-467D-BA74-8EA1DF4B6FEF}" type="datetime1">
              <a:rPr lang="en-US" altLang="ja-JP"/>
              <a:pPr>
                <a:defRPr/>
              </a:pPr>
              <a:t>6/15/2020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4AF8077-2CE4-4A8C-806A-F9B27078C005}" type="slidenum">
              <a:rPr lang="en-US" altLang="en-US"/>
              <a:pPr>
                <a:defRPr/>
              </a:pPr>
              <a:t>‹#›</a:t>
            </a:fld>
            <a:endParaRPr lang="en-US" altLang="en-US" dirty="0"/>
          </a:p>
        </p:txBody>
      </p:sp>
    </p:spTree>
    <p:extLst>
      <p:ext uri="{BB962C8B-B14F-4D97-AF65-F5344CB8AC3E}">
        <p14:creationId xmlns:p14="http://schemas.microsoft.com/office/powerpoint/2010/main" val="17350565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431"/>
            <a:ext cx="9144000" cy="6864095"/>
          </a:xfrm>
          <a:prstGeom prst="rect">
            <a:avLst/>
          </a:prstGeom>
        </p:spPr>
      </p:pic>
      <p:sp>
        <p:nvSpPr>
          <p:cNvPr id="18" name="TextBox 17"/>
          <p:cNvSpPr txBox="1"/>
          <p:nvPr userDrawn="1"/>
        </p:nvSpPr>
        <p:spPr>
          <a:xfrm>
            <a:off x="9469755" y="2880361"/>
            <a:ext cx="377026" cy="369332"/>
          </a:xfrm>
          <a:prstGeom prst="rect">
            <a:avLst/>
          </a:prstGeom>
          <a:noFill/>
        </p:spPr>
        <p:txBody>
          <a:bodyPr wrap="none" rtlCol="0">
            <a:spAutoFit/>
          </a:bodyPr>
          <a:lstStyle/>
          <a:p>
            <a:r>
              <a:rPr lang="en-US" sz="1800" dirty="0"/>
              <a:t>   </a:t>
            </a:r>
          </a:p>
        </p:txBody>
      </p:sp>
      <p:sp>
        <p:nvSpPr>
          <p:cNvPr id="7" name="Title 1">
            <a:extLst>
              <a:ext uri="{FF2B5EF4-FFF2-40B4-BE49-F238E27FC236}">
                <a16:creationId xmlns:a16="http://schemas.microsoft.com/office/drawing/2014/main" id="{B2D10ECC-AA90-7944-8C0C-B7C138B59268}"/>
              </a:ext>
            </a:extLst>
          </p:cNvPr>
          <p:cNvSpPr>
            <a:spLocks noGrp="1"/>
          </p:cNvSpPr>
          <p:nvPr>
            <p:ph type="ctrTitle"/>
          </p:nvPr>
        </p:nvSpPr>
        <p:spPr>
          <a:xfrm>
            <a:off x="2663896" y="1474384"/>
            <a:ext cx="6480105" cy="2323003"/>
          </a:xfrm>
          <a:prstGeom prst="rect">
            <a:avLst/>
          </a:prstGeom>
        </p:spPr>
        <p:txBody>
          <a:bodyPr/>
          <a:lstStyle>
            <a:lvl1pPr algn="l">
              <a:defRPr>
                <a:solidFill>
                  <a:schemeClr val="tx1">
                    <a:lumMod val="65000"/>
                    <a:lumOff val="35000"/>
                  </a:schemeClr>
                </a:solidFill>
                <a:latin typeface="+mn-lt"/>
              </a:defRPr>
            </a:lvl1pPr>
          </a:lstStyle>
          <a:p>
            <a:r>
              <a:rPr lang="en-US" sz="5400" dirty="0">
                <a:solidFill>
                  <a:schemeClr val="tx1">
                    <a:lumMod val="65000"/>
                    <a:lumOff val="35000"/>
                  </a:schemeClr>
                </a:solidFill>
              </a:rPr>
              <a:t>Topic of Presentation</a:t>
            </a:r>
            <a:br>
              <a:rPr lang="en-US" sz="5400" dirty="0">
                <a:solidFill>
                  <a:schemeClr val="tx1">
                    <a:lumMod val="65000"/>
                    <a:lumOff val="35000"/>
                  </a:schemeClr>
                </a:solidFill>
              </a:rPr>
            </a:br>
            <a:r>
              <a:rPr lang="en-US" sz="5400" dirty="0">
                <a:solidFill>
                  <a:schemeClr val="tx1">
                    <a:lumMod val="65000"/>
                    <a:lumOff val="35000"/>
                  </a:schemeClr>
                </a:solidFill>
              </a:rPr>
              <a:t>(54 </a:t>
            </a:r>
            <a:r>
              <a:rPr lang="en-US" sz="5400" dirty="0" err="1">
                <a:solidFill>
                  <a:schemeClr val="tx1">
                    <a:lumMod val="65000"/>
                    <a:lumOff val="35000"/>
                  </a:schemeClr>
                </a:solidFill>
              </a:rPr>
              <a:t>pt</a:t>
            </a:r>
            <a:r>
              <a:rPr lang="en-US" sz="5400" dirty="0">
                <a:solidFill>
                  <a:schemeClr val="tx1">
                    <a:lumMod val="65000"/>
                    <a:lumOff val="35000"/>
                  </a:schemeClr>
                </a:solidFill>
              </a:rPr>
              <a:t>)</a:t>
            </a:r>
          </a:p>
        </p:txBody>
      </p:sp>
      <p:sp>
        <p:nvSpPr>
          <p:cNvPr id="8" name="Subtitle 2">
            <a:extLst>
              <a:ext uri="{FF2B5EF4-FFF2-40B4-BE49-F238E27FC236}">
                <a16:creationId xmlns:a16="http://schemas.microsoft.com/office/drawing/2014/main" id="{5AA13960-22BF-4B44-BD30-A372E063D7E3}"/>
              </a:ext>
            </a:extLst>
          </p:cNvPr>
          <p:cNvSpPr>
            <a:spLocks noGrp="1"/>
          </p:cNvSpPr>
          <p:nvPr>
            <p:ph type="subTitle" idx="1"/>
          </p:nvPr>
        </p:nvSpPr>
        <p:spPr>
          <a:xfrm>
            <a:off x="2674528" y="3971362"/>
            <a:ext cx="6099105" cy="556884"/>
          </a:xfrm>
          <a:prstGeom prst="rect">
            <a:avLst/>
          </a:prstGeom>
        </p:spPr>
        <p:txBody>
          <a:bodyPr>
            <a:noAutofit/>
          </a:bodyPr>
          <a:lstStyle>
            <a:lvl1pPr marL="0" indent="0" algn="l">
              <a:buNone/>
              <a:defRPr>
                <a:solidFill>
                  <a:schemeClr val="tx1">
                    <a:lumMod val="65000"/>
                    <a:lumOff val="35000"/>
                  </a:schemeClr>
                </a:solidFill>
                <a:latin typeface="+mn-lt"/>
              </a:defRPr>
            </a:lvl1pPr>
          </a:lstStyle>
          <a:p>
            <a:r>
              <a:rPr lang="en-US" sz="2400" dirty="0">
                <a:solidFill>
                  <a:schemeClr val="tx1">
                    <a:lumMod val="65000"/>
                    <a:lumOff val="35000"/>
                  </a:schemeClr>
                </a:solidFill>
              </a:rPr>
              <a:t>Presentation Subhead (24 </a:t>
            </a:r>
            <a:r>
              <a:rPr lang="en-US" sz="2400" dirty="0" err="1">
                <a:solidFill>
                  <a:schemeClr val="tx1">
                    <a:lumMod val="65000"/>
                    <a:lumOff val="35000"/>
                  </a:schemeClr>
                </a:solidFill>
              </a:rPr>
              <a:t>pt</a:t>
            </a:r>
            <a:r>
              <a:rPr lang="en-US" sz="2400" dirty="0">
                <a:solidFill>
                  <a:schemeClr val="tx1">
                    <a:lumMod val="65000"/>
                    <a:lumOff val="35000"/>
                  </a:schemeClr>
                </a:solidFill>
              </a:rPr>
              <a:t>)</a:t>
            </a:r>
          </a:p>
        </p:txBody>
      </p:sp>
      <p:sp>
        <p:nvSpPr>
          <p:cNvPr id="9" name="Text Placeholder 3">
            <a:extLst>
              <a:ext uri="{FF2B5EF4-FFF2-40B4-BE49-F238E27FC236}">
                <a16:creationId xmlns:a16="http://schemas.microsoft.com/office/drawing/2014/main" id="{E4C703ED-D9DC-A64A-807E-BF6A7B0409E1}"/>
              </a:ext>
            </a:extLst>
          </p:cNvPr>
          <p:cNvSpPr>
            <a:spLocks noGrp="1"/>
          </p:cNvSpPr>
          <p:nvPr>
            <p:ph type="body" sz="quarter" idx="10"/>
          </p:nvPr>
        </p:nvSpPr>
        <p:spPr>
          <a:xfrm>
            <a:off x="2677499" y="4528248"/>
            <a:ext cx="6106767" cy="451103"/>
          </a:xfrm>
          <a:prstGeom prst="rect">
            <a:avLst/>
          </a:prstGeom>
        </p:spPr>
        <p:txBody>
          <a:bodyPr>
            <a:noAutofit/>
          </a:bodyPr>
          <a:lstStyle>
            <a:lvl1pPr marL="0" indent="0" algn="l">
              <a:buNone/>
              <a:defRPr>
                <a:solidFill>
                  <a:schemeClr val="tx1">
                    <a:lumMod val="65000"/>
                    <a:lumOff val="35000"/>
                  </a:schemeClr>
                </a:solidFill>
                <a:latin typeface="+mn-lt"/>
              </a:defRPr>
            </a:lvl1pPr>
          </a:lstStyle>
          <a:p>
            <a:r>
              <a:rPr lang="en-US" sz="1600" dirty="0">
                <a:solidFill>
                  <a:schemeClr val="tx1">
                    <a:lumMod val="65000"/>
                    <a:lumOff val="35000"/>
                  </a:schemeClr>
                </a:solidFill>
              </a:rPr>
              <a:t>Date | Presenter Information (16 </a:t>
            </a:r>
            <a:r>
              <a:rPr lang="en-US" sz="1600" dirty="0" err="1">
                <a:solidFill>
                  <a:schemeClr val="tx1">
                    <a:lumMod val="65000"/>
                    <a:lumOff val="35000"/>
                  </a:schemeClr>
                </a:solidFill>
              </a:rPr>
              <a:t>pt</a:t>
            </a:r>
            <a:r>
              <a:rPr lang="en-US" sz="1600" dirty="0">
                <a:solidFill>
                  <a:schemeClr val="tx1">
                    <a:lumMod val="65000"/>
                    <a:lumOff val="35000"/>
                  </a:schemeClr>
                </a:solidFill>
              </a:rPr>
              <a:t>)</a:t>
            </a:r>
          </a:p>
        </p:txBody>
      </p:sp>
    </p:spTree>
    <p:extLst>
      <p:ext uri="{BB962C8B-B14F-4D97-AF65-F5344CB8AC3E}">
        <p14:creationId xmlns:p14="http://schemas.microsoft.com/office/powerpoint/2010/main" val="41558978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8" name="Picture Placeholder 2"/>
          <p:cNvSpPr>
            <a:spLocks noGrp="1"/>
          </p:cNvSpPr>
          <p:nvPr>
            <p:ph type="pic" idx="1"/>
          </p:nvPr>
        </p:nvSpPr>
        <p:spPr>
          <a:xfrm>
            <a:off x="6034728" y="1452039"/>
            <a:ext cx="2652072" cy="1786463"/>
          </a:xfrm>
          <a:prstGeom prst="rect">
            <a:avLst/>
          </a:prstGeom>
        </p:spPr>
        <p:txBody>
          <a:bodyPr rtlCol="0" anchor="ctr">
            <a:normAutofit/>
          </a:bodyPr>
          <a:lstStyle>
            <a:lvl1pPr marL="0" indent="0" algn="ctr">
              <a:buNone/>
              <a:defRPr sz="900" b="0" i="0">
                <a:latin typeface="Arial"/>
                <a:cs typeface="Aria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r>
              <a:rPr lang="en-US" noProof="0" dirty="0"/>
              <a:t>Drag picture to placeholder or click icon to add</a:t>
            </a:r>
          </a:p>
        </p:txBody>
      </p:sp>
      <p:sp>
        <p:nvSpPr>
          <p:cNvPr id="6" name="Title 1"/>
          <p:cNvSpPr>
            <a:spLocks noGrp="1"/>
          </p:cNvSpPr>
          <p:nvPr>
            <p:ph type="title"/>
          </p:nvPr>
        </p:nvSpPr>
        <p:spPr>
          <a:xfrm>
            <a:off x="457200" y="409878"/>
            <a:ext cx="8229600" cy="867427"/>
          </a:xfrm>
          <a:prstGeom prst="rect">
            <a:avLst/>
          </a:prstGeom>
        </p:spPr>
        <p:txBody>
          <a:bodyPr anchor="b">
            <a:noAutofit/>
          </a:bodyPr>
          <a:lstStyle>
            <a:lvl1pPr algn="l">
              <a:lnSpc>
                <a:spcPct val="70000"/>
              </a:lnSpc>
              <a:defRPr sz="4800" b="0" i="0">
                <a:solidFill>
                  <a:schemeClr val="tx1">
                    <a:lumMod val="65000"/>
                    <a:lumOff val="35000"/>
                  </a:schemeClr>
                </a:solidFill>
                <a:latin typeface="+mn-lt"/>
                <a:ea typeface="PT Sans" charset="-52"/>
                <a:cs typeface="PT Sans" charset="-52"/>
              </a:defRPr>
            </a:lvl1pPr>
          </a:lstStyle>
          <a:p>
            <a:r>
              <a:rPr lang="en-US" dirty="0"/>
              <a:t>Click to edit Master title style</a:t>
            </a:r>
          </a:p>
        </p:txBody>
      </p:sp>
      <p:sp>
        <p:nvSpPr>
          <p:cNvPr id="7" name="Content Placeholder 2"/>
          <p:cNvSpPr>
            <a:spLocks noGrp="1"/>
          </p:cNvSpPr>
          <p:nvPr>
            <p:ph idx="10"/>
          </p:nvPr>
        </p:nvSpPr>
        <p:spPr>
          <a:xfrm>
            <a:off x="457200" y="1391883"/>
            <a:ext cx="8229600" cy="4478116"/>
          </a:xfrm>
          <a:prstGeom prst="rect">
            <a:avLst/>
          </a:prstGeom>
        </p:spPr>
        <p:txBody>
          <a:bodyPr/>
          <a:lstStyle>
            <a:lvl1pPr>
              <a:defRPr sz="2800" b="0" i="0">
                <a:solidFill>
                  <a:schemeClr val="tx1"/>
                </a:solidFill>
                <a:latin typeface="+mn-lt"/>
                <a:ea typeface="PT Sans" charset="-52"/>
                <a:cs typeface="PT Sans" charset="-52"/>
              </a:defRPr>
            </a:lvl1pPr>
            <a:lvl2pPr>
              <a:defRPr sz="2400" b="0" i="0">
                <a:solidFill>
                  <a:schemeClr val="tx1"/>
                </a:solidFill>
                <a:latin typeface="+mn-lt"/>
                <a:ea typeface="PT Sans" charset="-52"/>
                <a:cs typeface="PT Sans" charset="-52"/>
              </a:defRPr>
            </a:lvl2pPr>
            <a:lvl3pPr>
              <a:defRPr sz="2000" b="0" i="0">
                <a:solidFill>
                  <a:schemeClr val="tx1"/>
                </a:solidFill>
                <a:latin typeface="+mn-lt"/>
                <a:ea typeface="PT Sans" charset="-52"/>
                <a:cs typeface="PT Sans" charset="-52"/>
              </a:defRPr>
            </a:lvl3pPr>
            <a:lvl4pPr>
              <a:defRPr sz="1600" b="0" i="0">
                <a:solidFill>
                  <a:schemeClr val="tx1"/>
                </a:solidFill>
                <a:latin typeface="+mn-lt"/>
                <a:ea typeface="PT Sans" charset="-52"/>
                <a:cs typeface="PT Sans" charset="-52"/>
              </a:defRPr>
            </a:lvl4pPr>
            <a:lvl5pPr>
              <a:defRPr sz="1200" b="0" i="0">
                <a:solidFill>
                  <a:schemeClr val="tx1"/>
                </a:solidFill>
                <a:latin typeface="+mn-lt"/>
                <a:ea typeface="PT Sans" charset="-52"/>
                <a:cs typeface="PT Sans" charset="-5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63519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Title 1"/>
          <p:cNvSpPr txBox="1">
            <a:spLocks/>
          </p:cNvSpPr>
          <p:nvPr userDrawn="1"/>
        </p:nvSpPr>
        <p:spPr bwMode="auto">
          <a:xfrm>
            <a:off x="415561" y="2560323"/>
            <a:ext cx="8013698" cy="133333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Autofit/>
          </a:bodyPr>
          <a:lstStyle>
            <a:lvl1pPr algn="l" defTabSz="457200" rtl="0" eaLnBrk="1" fontAlgn="base" hangingPunct="1">
              <a:lnSpc>
                <a:spcPct val="90000"/>
              </a:lnSpc>
              <a:spcBef>
                <a:spcPct val="0"/>
              </a:spcBef>
              <a:spcAft>
                <a:spcPts val="0"/>
              </a:spcAft>
              <a:defRPr sz="5000" b="0" i="0" strike="noStrike" kern="1200" cap="none">
                <a:solidFill>
                  <a:schemeClr val="tx1"/>
                </a:solidFill>
                <a:latin typeface="Calibri"/>
                <a:ea typeface="ＭＳ Ｐゴシック" charset="0"/>
                <a:cs typeface="Calibri"/>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3750" dirty="0">
                <a:solidFill>
                  <a:srgbClr val="1D1B5B"/>
                </a:solidFill>
              </a:rPr>
              <a:t>Primary Topic of</a:t>
            </a:r>
            <a:br>
              <a:rPr lang="en-US" sz="3750" dirty="0">
                <a:solidFill>
                  <a:srgbClr val="1D1B5B"/>
                </a:solidFill>
              </a:rPr>
            </a:br>
            <a:r>
              <a:rPr lang="en-US" sz="3750" dirty="0">
                <a:solidFill>
                  <a:srgbClr val="1D1B5B"/>
                </a:solidFill>
              </a:rPr>
              <a:t>Next Section (50 </a:t>
            </a:r>
            <a:r>
              <a:rPr lang="en-US" sz="3750" dirty="0" err="1">
                <a:solidFill>
                  <a:srgbClr val="1D1B5B"/>
                </a:solidFill>
              </a:rPr>
              <a:t>pt</a:t>
            </a:r>
            <a:r>
              <a:rPr lang="en-US" sz="3750" dirty="0">
                <a:solidFill>
                  <a:srgbClr val="1D1B5B"/>
                </a:solidFill>
              </a:rPr>
              <a:t>)</a:t>
            </a: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18" y="2"/>
            <a:ext cx="9135879" cy="6857999"/>
          </a:xfrm>
          <a:prstGeom prst="rect">
            <a:avLst/>
          </a:prstGeom>
        </p:spPr>
      </p:pic>
      <p:sp>
        <p:nvSpPr>
          <p:cNvPr id="5" name="Title 1">
            <a:extLst>
              <a:ext uri="{FF2B5EF4-FFF2-40B4-BE49-F238E27FC236}">
                <a16:creationId xmlns:a16="http://schemas.microsoft.com/office/drawing/2014/main" id="{5FC98DA1-2A63-174B-9A71-E03A0C630086}"/>
              </a:ext>
            </a:extLst>
          </p:cNvPr>
          <p:cNvSpPr>
            <a:spLocks noGrp="1"/>
          </p:cNvSpPr>
          <p:nvPr>
            <p:ph type="title"/>
          </p:nvPr>
        </p:nvSpPr>
        <p:spPr>
          <a:xfrm>
            <a:off x="415561" y="1928039"/>
            <a:ext cx="8013698" cy="1965617"/>
          </a:xfrm>
          <a:prstGeom prst="rect">
            <a:avLst/>
          </a:prstGeom>
        </p:spPr>
        <p:txBody>
          <a:bodyPr/>
          <a:lstStyle>
            <a:lvl1pPr algn="l">
              <a:defRPr>
                <a:solidFill>
                  <a:schemeClr val="tx1">
                    <a:lumMod val="65000"/>
                    <a:lumOff val="35000"/>
                  </a:schemeClr>
                </a:solidFill>
                <a:latin typeface="+mn-lt"/>
              </a:defRPr>
            </a:lvl1pPr>
          </a:lstStyle>
          <a:p>
            <a:r>
              <a:rPr lang="en-US" sz="4800" dirty="0">
                <a:solidFill>
                  <a:schemeClr val="tx1">
                    <a:lumMod val="65000"/>
                    <a:lumOff val="35000"/>
                  </a:schemeClr>
                </a:solidFill>
              </a:rPr>
              <a:t>Primary Topic of </a:t>
            </a:r>
            <a:br>
              <a:rPr lang="en-US" sz="4800" dirty="0">
                <a:solidFill>
                  <a:schemeClr val="tx1">
                    <a:lumMod val="65000"/>
                    <a:lumOff val="35000"/>
                  </a:schemeClr>
                </a:solidFill>
              </a:rPr>
            </a:br>
            <a:r>
              <a:rPr lang="en-US" sz="4800" dirty="0">
                <a:solidFill>
                  <a:schemeClr val="tx1">
                    <a:lumMod val="65000"/>
                    <a:lumOff val="35000"/>
                  </a:schemeClr>
                </a:solidFill>
              </a:rPr>
              <a:t>Next Section (48 </a:t>
            </a:r>
            <a:r>
              <a:rPr lang="en-US" sz="4800" dirty="0" err="1">
                <a:solidFill>
                  <a:schemeClr val="tx1">
                    <a:lumMod val="65000"/>
                    <a:lumOff val="35000"/>
                  </a:schemeClr>
                </a:solidFill>
              </a:rPr>
              <a:t>pt</a:t>
            </a:r>
            <a:r>
              <a:rPr lang="en-US" sz="4800" dirty="0">
                <a:solidFill>
                  <a:schemeClr val="tx1">
                    <a:lumMod val="65000"/>
                    <a:lumOff val="35000"/>
                  </a:schemeClr>
                </a:solidFill>
              </a:rPr>
              <a:t>)</a:t>
            </a:r>
          </a:p>
        </p:txBody>
      </p:sp>
    </p:spTree>
    <p:extLst>
      <p:ext uri="{BB962C8B-B14F-4D97-AF65-F5344CB8AC3E}">
        <p14:creationId xmlns:p14="http://schemas.microsoft.com/office/powerpoint/2010/main" val="33152281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ection Header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18" y="0"/>
            <a:ext cx="9135879" cy="6858000"/>
          </a:xfrm>
          <a:prstGeom prst="rect">
            <a:avLst/>
          </a:prstGeom>
        </p:spPr>
      </p:pic>
      <p:sp>
        <p:nvSpPr>
          <p:cNvPr id="5" name="Title 1">
            <a:extLst>
              <a:ext uri="{FF2B5EF4-FFF2-40B4-BE49-F238E27FC236}">
                <a16:creationId xmlns:a16="http://schemas.microsoft.com/office/drawing/2014/main" id="{D002DB8A-4C58-1D45-9AF9-84A265074FAA}"/>
              </a:ext>
            </a:extLst>
          </p:cNvPr>
          <p:cNvSpPr>
            <a:spLocks noGrp="1"/>
          </p:cNvSpPr>
          <p:nvPr>
            <p:ph type="title"/>
          </p:nvPr>
        </p:nvSpPr>
        <p:spPr>
          <a:xfrm>
            <a:off x="415561" y="1928039"/>
            <a:ext cx="8013698" cy="1965617"/>
          </a:xfrm>
          <a:prstGeom prst="rect">
            <a:avLst/>
          </a:prstGeom>
        </p:spPr>
        <p:txBody>
          <a:bodyPr/>
          <a:lstStyle>
            <a:lvl1pPr algn="l">
              <a:defRPr>
                <a:solidFill>
                  <a:schemeClr val="tx1">
                    <a:lumMod val="65000"/>
                    <a:lumOff val="35000"/>
                  </a:schemeClr>
                </a:solidFill>
                <a:latin typeface="+mn-lt"/>
              </a:defRPr>
            </a:lvl1pPr>
          </a:lstStyle>
          <a:p>
            <a:r>
              <a:rPr lang="en-US" sz="4800" dirty="0">
                <a:solidFill>
                  <a:schemeClr val="tx1">
                    <a:lumMod val="65000"/>
                    <a:lumOff val="35000"/>
                  </a:schemeClr>
                </a:solidFill>
              </a:rPr>
              <a:t>Primary Topic of </a:t>
            </a:r>
            <a:br>
              <a:rPr lang="en-US" sz="4800" dirty="0">
                <a:solidFill>
                  <a:schemeClr val="tx1">
                    <a:lumMod val="65000"/>
                    <a:lumOff val="35000"/>
                  </a:schemeClr>
                </a:solidFill>
              </a:rPr>
            </a:br>
            <a:r>
              <a:rPr lang="en-US" sz="4800" dirty="0">
                <a:solidFill>
                  <a:schemeClr val="tx1">
                    <a:lumMod val="65000"/>
                    <a:lumOff val="35000"/>
                  </a:schemeClr>
                </a:solidFill>
              </a:rPr>
              <a:t>Next Section (48 </a:t>
            </a:r>
            <a:r>
              <a:rPr lang="en-US" sz="4800" dirty="0" err="1">
                <a:solidFill>
                  <a:schemeClr val="tx1">
                    <a:lumMod val="65000"/>
                    <a:lumOff val="35000"/>
                  </a:schemeClr>
                </a:solidFill>
              </a:rPr>
              <a:t>pt</a:t>
            </a:r>
            <a:r>
              <a:rPr lang="en-US" sz="4800" dirty="0">
                <a:solidFill>
                  <a:schemeClr val="tx1">
                    <a:lumMod val="65000"/>
                    <a:lumOff val="35000"/>
                  </a:schemeClr>
                </a:solidFill>
              </a:rPr>
              <a:t>)</a:t>
            </a:r>
          </a:p>
        </p:txBody>
      </p:sp>
    </p:spTree>
    <p:extLst>
      <p:ext uri="{BB962C8B-B14F-4D97-AF65-F5344CB8AC3E}">
        <p14:creationId xmlns:p14="http://schemas.microsoft.com/office/powerpoint/2010/main" val="6087746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2891724" y="1328353"/>
            <a:ext cx="5764856" cy="1470025"/>
          </a:xfrm>
          <a:prstGeom prst="rect">
            <a:avLst/>
          </a:prstGeom>
        </p:spPr>
        <p:txBody>
          <a:bodyPr/>
          <a:lstStyle/>
          <a:p>
            <a:pPr algn="l"/>
            <a:endParaRPr lang="en-US" b="1" dirty="0">
              <a:solidFill>
                <a:srgbClr val="FFFFFF"/>
              </a:solidFill>
            </a:endParaRPr>
          </a:p>
        </p:txBody>
      </p:sp>
      <p:sp>
        <p:nvSpPr>
          <p:cNvPr id="8" name="Subtitle 2"/>
          <p:cNvSpPr>
            <a:spLocks noGrp="1"/>
          </p:cNvSpPr>
          <p:nvPr>
            <p:ph type="subTitle" idx="1"/>
          </p:nvPr>
        </p:nvSpPr>
        <p:spPr>
          <a:xfrm>
            <a:off x="2891724" y="2976618"/>
            <a:ext cx="5764856" cy="900067"/>
          </a:xfrm>
          <a:prstGeom prst="rect">
            <a:avLst/>
          </a:prstGeom>
        </p:spPr>
        <p:txBody>
          <a:bodyPr>
            <a:normAutofit lnSpcReduction="10000"/>
          </a:bodyPr>
          <a:lstStyle/>
          <a:p>
            <a:pPr algn="l">
              <a:lnSpc>
                <a:spcPct val="80000"/>
              </a:lnSpc>
            </a:pPr>
            <a:endParaRPr lang="en-US" dirty="0">
              <a:solidFill>
                <a:schemeClr val="bg1"/>
              </a:solidFill>
            </a:endParaRPr>
          </a:p>
        </p:txBody>
      </p:sp>
      <p:sp>
        <p:nvSpPr>
          <p:cNvPr id="9" name="Slide Number Placeholder 3"/>
          <p:cNvSpPr>
            <a:spLocks noGrp="1"/>
          </p:cNvSpPr>
          <p:nvPr>
            <p:ph type="sldNum" sz="quarter" idx="12"/>
          </p:nvPr>
        </p:nvSpPr>
        <p:spPr>
          <a:xfrm>
            <a:off x="6553200" y="6356350"/>
            <a:ext cx="2133600" cy="365125"/>
          </a:xfrm>
          <a:prstGeom prst="rect">
            <a:avLst/>
          </a:prstGeom>
        </p:spPr>
        <p:txBody>
          <a:bodyPr/>
          <a:lstStyle>
            <a:lvl1pPr algn="r">
              <a:defRPr sz="1200"/>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AEBC26A-7C5D-1340-BDF4-4A764173B5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89438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txBox="1">
            <a:spLocks/>
          </p:cNvSpPr>
          <p:nvPr userDrawn="1"/>
        </p:nvSpPr>
        <p:spPr>
          <a:xfrm>
            <a:off x="457200" y="274637"/>
            <a:ext cx="8229600" cy="71681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417C27"/>
              </a:solidFill>
              <a:effectLst/>
              <a:uLnTx/>
              <a:uFillTx/>
              <a:latin typeface="Calibri"/>
              <a:ea typeface="+mj-ea"/>
              <a:cs typeface="+mj-cs"/>
            </a:endParaRPr>
          </a:p>
        </p:txBody>
      </p:sp>
      <p:sp>
        <p:nvSpPr>
          <p:cNvPr id="9" name="Slide Number Placeholder 3"/>
          <p:cNvSpPr>
            <a:spLocks noGrp="1"/>
          </p:cNvSpPr>
          <p:nvPr>
            <p:ph type="sldNum" sz="quarter" idx="12"/>
          </p:nvPr>
        </p:nvSpPr>
        <p:spPr>
          <a:xfrm>
            <a:off x="6553200" y="6356350"/>
            <a:ext cx="2133600" cy="365125"/>
          </a:xfrm>
          <a:prstGeom prst="rect">
            <a:avLst/>
          </a:prstGeom>
        </p:spPr>
        <p:txBody>
          <a:bodyPr/>
          <a:lstStyle>
            <a:lvl1pPr algn="r">
              <a:defRPr sz="1200"/>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AEBC26A-7C5D-1340-BDF4-4A764173B5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46259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0C53AD7-A772-4F83-850B-482C70935EA4}" type="datetime1">
              <a:rPr lang="en-US" altLang="ja-JP"/>
              <a:pPr>
                <a:defRPr/>
              </a:pPr>
              <a:t>6/15/2020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DD8331-DEC2-4D1E-95D5-94283CB87E4D}" type="slidenum">
              <a:rPr lang="en-US" altLang="en-US"/>
              <a:pPr>
                <a:defRPr/>
              </a:pPr>
              <a:t>‹#›</a:t>
            </a:fld>
            <a:endParaRPr lang="en-US" altLang="en-US"/>
          </a:p>
        </p:txBody>
      </p:sp>
    </p:spTree>
    <p:extLst>
      <p:ext uri="{BB962C8B-B14F-4D97-AF65-F5344CB8AC3E}">
        <p14:creationId xmlns:p14="http://schemas.microsoft.com/office/powerpoint/2010/main" val="4238899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8E67B97-2A19-4469-BBC1-5124779FD32E}" type="datetime1">
              <a:rPr lang="en-US" altLang="ja-JP"/>
              <a:pPr>
                <a:defRPr/>
              </a:pPr>
              <a:t>6/15/2020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EF23B2-1968-4158-BBF8-33ADF3172235}" type="slidenum">
              <a:rPr lang="en-US" altLang="en-US"/>
              <a:pPr>
                <a:defRPr/>
              </a:pPr>
              <a:t>‹#›</a:t>
            </a:fld>
            <a:endParaRPr lang="en-US" altLang="en-US"/>
          </a:p>
        </p:txBody>
      </p:sp>
    </p:spTree>
    <p:extLst>
      <p:ext uri="{BB962C8B-B14F-4D97-AF65-F5344CB8AC3E}">
        <p14:creationId xmlns:p14="http://schemas.microsoft.com/office/powerpoint/2010/main" val="26824038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8A51ED6-1809-467D-BA74-8EA1DF4B6FEF}" type="datetime1">
              <a:rPr lang="en-US" altLang="ja-JP"/>
              <a:pPr>
                <a:defRPr/>
              </a:pPr>
              <a:t>6/15/2020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AF8077-2CE4-4A8C-806A-F9B27078C005}" type="slidenum">
              <a:rPr lang="en-US" altLang="en-US"/>
              <a:pPr>
                <a:defRPr/>
              </a:pPr>
              <a:t>‹#›</a:t>
            </a:fld>
            <a:endParaRPr lang="en-US" altLang="en-US"/>
          </a:p>
        </p:txBody>
      </p:sp>
    </p:spTree>
    <p:extLst>
      <p:ext uri="{BB962C8B-B14F-4D97-AF65-F5344CB8AC3E}">
        <p14:creationId xmlns:p14="http://schemas.microsoft.com/office/powerpoint/2010/main" val="12223539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8D7BA54-BB09-45EF-8BE5-86E399F21075}" type="datetime1">
              <a:rPr lang="en-US" altLang="ja-JP"/>
              <a:pPr>
                <a:defRPr/>
              </a:pPr>
              <a:t>6/15/2020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B83E2C-C682-4CCB-812E-4FD1E6CD7EF7}" type="slidenum">
              <a:rPr lang="en-US" altLang="en-US"/>
              <a:pPr>
                <a:defRPr/>
              </a:pPr>
              <a:t>‹#›</a:t>
            </a:fld>
            <a:endParaRPr lang="en-US" altLang="en-US"/>
          </a:p>
        </p:txBody>
      </p:sp>
    </p:spTree>
    <p:extLst>
      <p:ext uri="{BB962C8B-B14F-4D97-AF65-F5344CB8AC3E}">
        <p14:creationId xmlns:p14="http://schemas.microsoft.com/office/powerpoint/2010/main" val="4037128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8D7BA54-BB09-45EF-8BE5-86E399F21075}" type="datetime1">
              <a:rPr lang="en-US" altLang="ja-JP"/>
              <a:pPr>
                <a:defRPr/>
              </a:pPr>
              <a:t>6/15/2020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2B83E2C-C682-4CCB-812E-4FD1E6CD7EF7}" type="slidenum">
              <a:rPr lang="en-US" altLang="en-US"/>
              <a:pPr>
                <a:defRPr/>
              </a:pPr>
              <a:t>‹#›</a:t>
            </a:fld>
            <a:endParaRPr lang="en-US" altLang="en-US" dirty="0"/>
          </a:p>
        </p:txBody>
      </p:sp>
    </p:spTree>
    <p:extLst>
      <p:ext uri="{BB962C8B-B14F-4D97-AF65-F5344CB8AC3E}">
        <p14:creationId xmlns:p14="http://schemas.microsoft.com/office/powerpoint/2010/main" val="35057561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5"/>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5"/>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FB19E3F-723A-48F5-86C3-1FB2ADC6C9E9}" type="datetime1">
              <a:rPr lang="en-US" altLang="ja-JP"/>
              <a:pPr>
                <a:defRPr/>
              </a:pPr>
              <a:t>6/15/2020</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EE2229A-B942-495A-807D-33D35310454B}" type="slidenum">
              <a:rPr lang="en-US" altLang="en-US"/>
              <a:pPr>
                <a:defRPr/>
              </a:pPr>
              <a:t>‹#›</a:t>
            </a:fld>
            <a:endParaRPr lang="en-US" altLang="en-US"/>
          </a:p>
        </p:txBody>
      </p:sp>
    </p:spTree>
    <p:extLst>
      <p:ext uri="{BB962C8B-B14F-4D97-AF65-F5344CB8AC3E}">
        <p14:creationId xmlns:p14="http://schemas.microsoft.com/office/powerpoint/2010/main" val="24269455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B8BEB86-460D-47CC-9347-A33D2320FEE6}" type="datetime1">
              <a:rPr lang="en-US" altLang="ja-JP"/>
              <a:pPr>
                <a:defRPr/>
              </a:pPr>
              <a:t>6/15/2020</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5616943-E090-48BD-85BF-C3499FDFE60E}" type="slidenum">
              <a:rPr lang="en-US" altLang="en-US"/>
              <a:pPr>
                <a:defRPr/>
              </a:pPr>
              <a:t>‹#›</a:t>
            </a:fld>
            <a:endParaRPr lang="en-US" altLang="en-US"/>
          </a:p>
        </p:txBody>
      </p:sp>
    </p:spTree>
    <p:extLst>
      <p:ext uri="{BB962C8B-B14F-4D97-AF65-F5344CB8AC3E}">
        <p14:creationId xmlns:p14="http://schemas.microsoft.com/office/powerpoint/2010/main" val="10429879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E8BE47-7B98-409F-8AB7-EBBB77D90BF3}" type="datetime1">
              <a:rPr lang="en-US" altLang="ja-JP"/>
              <a:pPr>
                <a:defRPr/>
              </a:pPr>
              <a:t>6/15/2020</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6C9FB53-311B-43CA-B7CE-1F80A678A235}" type="slidenum">
              <a:rPr lang="en-US" altLang="en-US"/>
              <a:pPr>
                <a:defRPr/>
              </a:pPr>
              <a:t>‹#›</a:t>
            </a:fld>
            <a:endParaRPr lang="en-US" altLang="en-US"/>
          </a:p>
        </p:txBody>
      </p:sp>
    </p:spTree>
    <p:extLst>
      <p:ext uri="{BB962C8B-B14F-4D97-AF65-F5344CB8AC3E}">
        <p14:creationId xmlns:p14="http://schemas.microsoft.com/office/powerpoint/2010/main" val="2638945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D367D64-CF7F-42F3-8C27-B520EE2453CF}" type="datetime1">
              <a:rPr lang="en-US" altLang="ja-JP"/>
              <a:pPr>
                <a:defRPr/>
              </a:pPr>
              <a:t>6/15/2020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C650D0-02D5-42FB-907E-376816E2D544}" type="slidenum">
              <a:rPr lang="en-US" altLang="en-US"/>
              <a:pPr>
                <a:defRPr/>
              </a:pPr>
              <a:t>‹#›</a:t>
            </a:fld>
            <a:endParaRPr lang="en-US" altLang="en-US"/>
          </a:p>
        </p:txBody>
      </p:sp>
    </p:spTree>
    <p:extLst>
      <p:ext uri="{BB962C8B-B14F-4D97-AF65-F5344CB8AC3E}">
        <p14:creationId xmlns:p14="http://schemas.microsoft.com/office/powerpoint/2010/main" val="36102845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4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1179569-1CBE-4B22-934C-222D1AA93EE5}" type="datetime1">
              <a:rPr lang="en-US" altLang="ja-JP"/>
              <a:pPr>
                <a:defRPr/>
              </a:pPr>
              <a:t>6/15/2020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6F6CB7-50F3-4CEB-A4DC-7F1C42559A55}" type="slidenum">
              <a:rPr lang="en-US" altLang="en-US"/>
              <a:pPr>
                <a:defRPr/>
              </a:pPr>
              <a:t>‹#›</a:t>
            </a:fld>
            <a:endParaRPr lang="en-US" altLang="en-US"/>
          </a:p>
        </p:txBody>
      </p:sp>
    </p:spTree>
    <p:extLst>
      <p:ext uri="{BB962C8B-B14F-4D97-AF65-F5344CB8AC3E}">
        <p14:creationId xmlns:p14="http://schemas.microsoft.com/office/powerpoint/2010/main" val="25182808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22490D-0CE4-426E-81CB-E242CE6E39A4}" type="datetime1">
              <a:rPr lang="en-US" altLang="ja-JP"/>
              <a:pPr>
                <a:defRPr/>
              </a:pPr>
              <a:t>6/15/2020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1ED56C-8F5E-4BF1-A54B-E96394A138E1}" type="slidenum">
              <a:rPr lang="en-US" altLang="en-US"/>
              <a:pPr>
                <a:defRPr/>
              </a:pPr>
              <a:t>‹#›</a:t>
            </a:fld>
            <a:endParaRPr lang="en-US" altLang="en-US"/>
          </a:p>
        </p:txBody>
      </p:sp>
    </p:spTree>
    <p:extLst>
      <p:ext uri="{BB962C8B-B14F-4D97-AF65-F5344CB8AC3E}">
        <p14:creationId xmlns:p14="http://schemas.microsoft.com/office/powerpoint/2010/main" val="38574846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FE2C6C1-0ABC-4A83-A3E1-9B004532B0F2}" type="datetime1">
              <a:rPr lang="en-US" altLang="ja-JP"/>
              <a:pPr>
                <a:defRPr/>
              </a:pPr>
              <a:t>6/15/2020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659B1A-798E-4F1D-851E-F36AC3C874A2}" type="slidenum">
              <a:rPr lang="en-US" altLang="en-US"/>
              <a:pPr>
                <a:defRPr/>
              </a:pPr>
              <a:t>‹#›</a:t>
            </a:fld>
            <a:endParaRPr lang="en-US" altLang="en-US"/>
          </a:p>
        </p:txBody>
      </p:sp>
    </p:spTree>
    <p:extLst>
      <p:ext uri="{BB962C8B-B14F-4D97-AF65-F5344CB8AC3E}">
        <p14:creationId xmlns:p14="http://schemas.microsoft.com/office/powerpoint/2010/main" val="9376471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0C53AD7-A772-4F83-850B-482C70935EA4}" type="datetime1">
              <a:rPr lang="en-US" altLang="ja-JP" smtClean="0"/>
              <a:pPr>
                <a:defRPr/>
              </a:pPr>
              <a:t>6/15/2020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DD8331-DEC2-4D1E-95D5-94283CB87E4D}" type="slidenum">
              <a:rPr lang="en-US" altLang="en-US" smtClean="0"/>
              <a:pPr>
                <a:defRPr/>
              </a:pPr>
              <a:t>‹#›</a:t>
            </a:fld>
            <a:endParaRPr lang="en-US" altLang="en-US"/>
          </a:p>
        </p:txBody>
      </p:sp>
    </p:spTree>
    <p:extLst>
      <p:ext uri="{BB962C8B-B14F-4D97-AF65-F5344CB8AC3E}">
        <p14:creationId xmlns:p14="http://schemas.microsoft.com/office/powerpoint/2010/main" val="13639437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8E67B97-2A19-4469-BBC1-5124779FD32E}" type="datetime1">
              <a:rPr lang="en-US" altLang="ja-JP" smtClean="0"/>
              <a:pPr>
                <a:defRPr/>
              </a:pPr>
              <a:t>6/15/2020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EF23B2-1968-4158-BBF8-33ADF3172235}" type="slidenum">
              <a:rPr lang="en-US" altLang="en-US" smtClean="0"/>
              <a:pPr>
                <a:defRPr/>
              </a:pPr>
              <a:t>‹#›</a:t>
            </a:fld>
            <a:endParaRPr lang="en-US" altLang="en-US"/>
          </a:p>
        </p:txBody>
      </p:sp>
    </p:spTree>
    <p:extLst>
      <p:ext uri="{BB962C8B-B14F-4D97-AF65-F5344CB8AC3E}">
        <p14:creationId xmlns:p14="http://schemas.microsoft.com/office/powerpoint/2010/main" val="16931903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68A51ED6-1809-467D-BA74-8EA1DF4B6FEF}" type="datetime1">
              <a:rPr lang="en-US" altLang="ja-JP" smtClean="0"/>
              <a:pPr>
                <a:defRPr/>
              </a:pPr>
              <a:t>6/15/2020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AF8077-2CE4-4A8C-806A-F9B27078C005}" type="slidenum">
              <a:rPr lang="en-US" altLang="en-US" smtClean="0"/>
              <a:pPr>
                <a:defRPr/>
              </a:pPr>
              <a:t>‹#›</a:t>
            </a:fld>
            <a:endParaRPr lang="en-US" altLang="en-US"/>
          </a:p>
        </p:txBody>
      </p:sp>
    </p:spTree>
    <p:extLst>
      <p:ext uri="{BB962C8B-B14F-4D97-AF65-F5344CB8AC3E}">
        <p14:creationId xmlns:p14="http://schemas.microsoft.com/office/powerpoint/2010/main" val="1554946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FB19E3F-723A-48F5-86C3-1FB2ADC6C9E9}" type="datetime1">
              <a:rPr lang="en-US" altLang="ja-JP"/>
              <a:pPr>
                <a:defRPr/>
              </a:pPr>
              <a:t>6/15/2020</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4EE2229A-B942-495A-807D-33D35310454B}" type="slidenum">
              <a:rPr lang="en-US" altLang="en-US"/>
              <a:pPr>
                <a:defRPr/>
              </a:pPr>
              <a:t>‹#›</a:t>
            </a:fld>
            <a:endParaRPr lang="en-US" altLang="en-US" dirty="0"/>
          </a:p>
        </p:txBody>
      </p:sp>
    </p:spTree>
    <p:extLst>
      <p:ext uri="{BB962C8B-B14F-4D97-AF65-F5344CB8AC3E}">
        <p14:creationId xmlns:p14="http://schemas.microsoft.com/office/powerpoint/2010/main" val="41379149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8D7BA54-BB09-45EF-8BE5-86E399F21075}" type="datetime1">
              <a:rPr lang="en-US" altLang="ja-JP" smtClean="0"/>
              <a:pPr>
                <a:defRPr/>
              </a:pPr>
              <a:t>6/15/2020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B83E2C-C682-4CCB-812E-4FD1E6CD7EF7}" type="slidenum">
              <a:rPr lang="en-US" altLang="en-US" smtClean="0"/>
              <a:pPr>
                <a:defRPr/>
              </a:pPr>
              <a:t>‹#›</a:t>
            </a:fld>
            <a:endParaRPr lang="en-US" altLang="en-US"/>
          </a:p>
        </p:txBody>
      </p:sp>
    </p:spTree>
    <p:extLst>
      <p:ext uri="{BB962C8B-B14F-4D97-AF65-F5344CB8AC3E}">
        <p14:creationId xmlns:p14="http://schemas.microsoft.com/office/powerpoint/2010/main" val="40381573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5"/>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5"/>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FB19E3F-723A-48F5-86C3-1FB2ADC6C9E9}" type="datetime1">
              <a:rPr lang="en-US" altLang="ja-JP" smtClean="0"/>
              <a:pPr>
                <a:defRPr/>
              </a:pPr>
              <a:t>6/15/2020</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EE2229A-B942-495A-807D-33D35310454B}" type="slidenum">
              <a:rPr lang="en-US" altLang="en-US" smtClean="0"/>
              <a:pPr>
                <a:defRPr/>
              </a:pPr>
              <a:t>‹#›</a:t>
            </a:fld>
            <a:endParaRPr lang="en-US" altLang="en-US"/>
          </a:p>
        </p:txBody>
      </p:sp>
    </p:spTree>
    <p:extLst>
      <p:ext uri="{BB962C8B-B14F-4D97-AF65-F5344CB8AC3E}">
        <p14:creationId xmlns:p14="http://schemas.microsoft.com/office/powerpoint/2010/main" val="39649846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B8BEB86-460D-47CC-9347-A33D2320FEE6}" type="datetime1">
              <a:rPr lang="en-US" altLang="ja-JP" smtClean="0"/>
              <a:pPr>
                <a:defRPr/>
              </a:pPr>
              <a:t>6/15/2020</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5616943-E090-48BD-85BF-C3499FDFE60E}" type="slidenum">
              <a:rPr lang="en-US" altLang="en-US" smtClean="0"/>
              <a:pPr>
                <a:defRPr/>
              </a:pPr>
              <a:t>‹#›</a:t>
            </a:fld>
            <a:endParaRPr lang="en-US" altLang="en-US"/>
          </a:p>
        </p:txBody>
      </p:sp>
    </p:spTree>
    <p:extLst>
      <p:ext uri="{BB962C8B-B14F-4D97-AF65-F5344CB8AC3E}">
        <p14:creationId xmlns:p14="http://schemas.microsoft.com/office/powerpoint/2010/main" val="20242861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E8BE47-7B98-409F-8AB7-EBBB77D90BF3}" type="datetime1">
              <a:rPr lang="en-US" altLang="ja-JP" smtClean="0"/>
              <a:pPr>
                <a:defRPr/>
              </a:pPr>
              <a:t>6/15/2020</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6C9FB53-311B-43CA-B7CE-1F80A678A235}" type="slidenum">
              <a:rPr lang="en-US" altLang="en-US" smtClean="0"/>
              <a:pPr>
                <a:defRPr/>
              </a:pPr>
              <a:t>‹#›</a:t>
            </a:fld>
            <a:endParaRPr lang="en-US" altLang="en-US"/>
          </a:p>
        </p:txBody>
      </p:sp>
    </p:spTree>
    <p:extLst>
      <p:ext uri="{BB962C8B-B14F-4D97-AF65-F5344CB8AC3E}">
        <p14:creationId xmlns:p14="http://schemas.microsoft.com/office/powerpoint/2010/main" val="10237060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6D367D64-CF7F-42F3-8C27-B520EE2453CF}" type="datetime1">
              <a:rPr lang="en-US" altLang="ja-JP" smtClean="0"/>
              <a:pPr>
                <a:defRPr/>
              </a:pPr>
              <a:t>6/15/2020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C650D0-02D5-42FB-907E-376816E2D544}" type="slidenum">
              <a:rPr lang="en-US" altLang="en-US" smtClean="0"/>
              <a:pPr>
                <a:defRPr/>
              </a:pPr>
              <a:t>‹#›</a:t>
            </a:fld>
            <a:endParaRPr lang="en-US" altLang="en-US"/>
          </a:p>
        </p:txBody>
      </p:sp>
    </p:spTree>
    <p:extLst>
      <p:ext uri="{BB962C8B-B14F-4D97-AF65-F5344CB8AC3E}">
        <p14:creationId xmlns:p14="http://schemas.microsoft.com/office/powerpoint/2010/main" val="40442660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4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21179569-1CBE-4B22-934C-222D1AA93EE5}" type="datetime1">
              <a:rPr lang="en-US" altLang="ja-JP" smtClean="0"/>
              <a:pPr>
                <a:defRPr/>
              </a:pPr>
              <a:t>6/15/2020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6F6CB7-50F3-4CEB-A4DC-7F1C42559A55}" type="slidenum">
              <a:rPr lang="en-US" altLang="en-US" smtClean="0"/>
              <a:pPr>
                <a:defRPr/>
              </a:pPr>
              <a:t>‹#›</a:t>
            </a:fld>
            <a:endParaRPr lang="en-US" altLang="en-US"/>
          </a:p>
        </p:txBody>
      </p:sp>
    </p:spTree>
    <p:extLst>
      <p:ext uri="{BB962C8B-B14F-4D97-AF65-F5344CB8AC3E}">
        <p14:creationId xmlns:p14="http://schemas.microsoft.com/office/powerpoint/2010/main" val="1110016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22490D-0CE4-426E-81CB-E242CE6E39A4}" type="datetime1">
              <a:rPr lang="en-US" altLang="ja-JP" smtClean="0"/>
              <a:pPr>
                <a:defRPr/>
              </a:pPr>
              <a:t>6/15/2020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1ED56C-8F5E-4BF1-A54B-E96394A138E1}" type="slidenum">
              <a:rPr lang="en-US" altLang="en-US" smtClean="0"/>
              <a:pPr>
                <a:defRPr/>
              </a:pPr>
              <a:t>‹#›</a:t>
            </a:fld>
            <a:endParaRPr lang="en-US" altLang="en-US"/>
          </a:p>
        </p:txBody>
      </p:sp>
    </p:spTree>
    <p:extLst>
      <p:ext uri="{BB962C8B-B14F-4D97-AF65-F5344CB8AC3E}">
        <p14:creationId xmlns:p14="http://schemas.microsoft.com/office/powerpoint/2010/main" val="39536582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FE2C6C1-0ABC-4A83-A3E1-9B004532B0F2}" type="datetime1">
              <a:rPr lang="en-US" altLang="ja-JP" smtClean="0"/>
              <a:pPr>
                <a:defRPr/>
              </a:pPr>
              <a:t>6/15/2020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659B1A-798E-4F1D-851E-F36AC3C874A2}" type="slidenum">
              <a:rPr lang="en-US" altLang="en-US" smtClean="0"/>
              <a:pPr>
                <a:defRPr/>
              </a:pPr>
              <a:t>‹#›</a:t>
            </a:fld>
            <a:endParaRPr lang="en-US" altLang="en-US"/>
          </a:p>
        </p:txBody>
      </p:sp>
    </p:spTree>
    <p:extLst>
      <p:ext uri="{BB962C8B-B14F-4D97-AF65-F5344CB8AC3E}">
        <p14:creationId xmlns:p14="http://schemas.microsoft.com/office/powerpoint/2010/main" val="4065651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B8BEB86-460D-47CC-9347-A33D2320FEE6}" type="datetime1">
              <a:rPr lang="en-US" altLang="ja-JP"/>
              <a:pPr>
                <a:defRPr/>
              </a:pPr>
              <a:t>6/15/2020</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5616943-E090-48BD-85BF-C3499FDFE60E}" type="slidenum">
              <a:rPr lang="en-US" altLang="en-US"/>
              <a:pPr>
                <a:defRPr/>
              </a:pPr>
              <a:t>‹#›</a:t>
            </a:fld>
            <a:endParaRPr lang="en-US" altLang="en-US" dirty="0"/>
          </a:p>
        </p:txBody>
      </p:sp>
    </p:spTree>
    <p:extLst>
      <p:ext uri="{BB962C8B-B14F-4D97-AF65-F5344CB8AC3E}">
        <p14:creationId xmlns:p14="http://schemas.microsoft.com/office/powerpoint/2010/main" val="4117628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E8BE47-7B98-409F-8AB7-EBBB77D90BF3}" type="datetime1">
              <a:rPr lang="en-US" altLang="ja-JP"/>
              <a:pPr>
                <a:defRPr/>
              </a:pPr>
              <a:t>6/15/2020</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F6C9FB53-311B-43CA-B7CE-1F80A678A235}" type="slidenum">
              <a:rPr lang="en-US" altLang="en-US"/>
              <a:pPr>
                <a:defRPr/>
              </a:pPr>
              <a:t>‹#›</a:t>
            </a:fld>
            <a:endParaRPr lang="en-US" altLang="en-US" dirty="0"/>
          </a:p>
        </p:txBody>
      </p:sp>
    </p:spTree>
    <p:extLst>
      <p:ext uri="{BB962C8B-B14F-4D97-AF65-F5344CB8AC3E}">
        <p14:creationId xmlns:p14="http://schemas.microsoft.com/office/powerpoint/2010/main" val="1856341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D367D64-CF7F-42F3-8C27-B520EE2453CF}" type="datetime1">
              <a:rPr lang="en-US" altLang="ja-JP"/>
              <a:pPr>
                <a:defRPr/>
              </a:pPr>
              <a:t>6/15/2020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EC650D0-02D5-42FB-907E-376816E2D544}" type="slidenum">
              <a:rPr lang="en-US" altLang="en-US"/>
              <a:pPr>
                <a:defRPr/>
              </a:pPr>
              <a:t>‹#›</a:t>
            </a:fld>
            <a:endParaRPr lang="en-US" altLang="en-US" dirty="0"/>
          </a:p>
        </p:txBody>
      </p:sp>
    </p:spTree>
    <p:extLst>
      <p:ext uri="{BB962C8B-B14F-4D97-AF65-F5344CB8AC3E}">
        <p14:creationId xmlns:p14="http://schemas.microsoft.com/office/powerpoint/2010/main" val="3892723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1179569-1CBE-4B22-934C-222D1AA93EE5}" type="datetime1">
              <a:rPr lang="en-US" altLang="ja-JP"/>
              <a:pPr>
                <a:defRPr/>
              </a:pPr>
              <a:t>6/15/2020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26F6CB7-50F3-4CEB-A4DC-7F1C42559A55}" type="slidenum">
              <a:rPr lang="en-US" altLang="en-US"/>
              <a:pPr>
                <a:defRPr/>
              </a:pPr>
              <a:t>‹#›</a:t>
            </a:fld>
            <a:endParaRPr lang="en-US" altLang="en-US" dirty="0"/>
          </a:p>
        </p:txBody>
      </p:sp>
    </p:spTree>
    <p:extLst>
      <p:ext uri="{BB962C8B-B14F-4D97-AF65-F5344CB8AC3E}">
        <p14:creationId xmlns:p14="http://schemas.microsoft.com/office/powerpoint/2010/main" val="3620037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5.png"/><Relationship Id="rId5" Type="http://schemas.openxmlformats.org/officeDocument/2006/relationships/slideLayout" Target="../slideLayouts/slideLayout29.xml"/><Relationship Id="rId10" Type="http://schemas.openxmlformats.org/officeDocument/2006/relationships/theme" Target="../theme/theme5.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6.xml"/><Relationship Id="rId1" Type="http://schemas.openxmlformats.org/officeDocument/2006/relationships/slideLayout" Target="../slideLayouts/slideLayout34.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7.xml"/><Relationship Id="rId1" Type="http://schemas.openxmlformats.org/officeDocument/2006/relationships/slideLayout" Target="../slideLayouts/slideLayout3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7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a:defRPr/>
            </a:pPr>
            <a:fld id="{26218B61-2C44-4426-BE0D-62AFE46C727B}" type="datetime1">
              <a:rPr lang="en-US" altLang="ja-JP"/>
              <a:pPr>
                <a:defRPr/>
              </a:pPr>
              <a:t>6/15/2020</a:t>
            </a:fld>
            <a:endParaRPr lang="en-US" altLang="en-US" dirty="0"/>
          </a:p>
        </p:txBody>
      </p:sp>
      <p:sp>
        <p:nvSpPr>
          <p:cNvPr id="5" name="Footer Placeholder 4"/>
          <p:cNvSpPr>
            <a:spLocks noGrp="1"/>
          </p:cNvSpPr>
          <p:nvPr>
            <p:ph type="ftr" sz="quarter" idx="3"/>
          </p:nvPr>
        </p:nvSpPr>
        <p:spPr>
          <a:xfrm>
            <a:off x="3124200" y="635637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7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08215A01-EBC1-45C7-9A9D-8A83BBE998CB}"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1" fontAlgn="auto" hangingPunct="1">
              <a:spcBef>
                <a:spcPts val="0"/>
              </a:spcBef>
              <a:spcAft>
                <a:spcPts val="0"/>
              </a:spcAft>
            </a:pPr>
            <a:fld id="{77007CE4-44CD-514E-AB06-3E1C57ADD73C}" type="datetimeFigureOut">
              <a:rPr lang="en-US" smtClean="0">
                <a:solidFill>
                  <a:prstClr val="black">
                    <a:tint val="75000"/>
                  </a:prstClr>
                </a:solidFill>
                <a:latin typeface="Calibri"/>
                <a:ea typeface="+mn-ea"/>
              </a:rPr>
              <a:pPr defTabSz="457200" eaLnBrk="1" fontAlgn="auto" hangingPunct="1">
                <a:spcBef>
                  <a:spcPts val="0"/>
                </a:spcBef>
                <a:spcAft>
                  <a:spcPts val="0"/>
                </a:spcAft>
              </a:pPr>
              <a:t>6/15/2020</a:t>
            </a:fld>
            <a:endParaRPr lang="en-US" dirty="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endParaRPr lang="en-US" dirty="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eaLnBrk="1" fontAlgn="auto" hangingPunct="1">
              <a:spcBef>
                <a:spcPts val="0"/>
              </a:spcBef>
              <a:spcAft>
                <a:spcPts val="0"/>
              </a:spcAft>
            </a:pPr>
            <a:fld id="{9381DCD0-FAB9-C540-ACA0-2D3DCEDE7E26}" type="slidenum">
              <a:rPr lang="en-US" smtClean="0">
                <a:solidFill>
                  <a:prstClr val="black">
                    <a:tint val="75000"/>
                  </a:prstClr>
                </a:solidFill>
                <a:latin typeface="Calibri"/>
                <a:ea typeface="+mn-ea"/>
              </a:rPr>
              <a:pPr defTabSz="457200" eaLnBrk="1" fontAlgn="auto" hangingPunct="1">
                <a:spcBef>
                  <a:spcPts val="0"/>
                </a:spcBef>
                <a:spcAft>
                  <a:spcPts val="0"/>
                </a:spcAft>
              </a:pPr>
              <a:t>‹#›</a:t>
            </a:fld>
            <a:endParaRPr lang="en-US" dirty="0">
              <a:solidFill>
                <a:prstClr val="black">
                  <a:tint val="75000"/>
                </a:prstClr>
              </a:solidFill>
              <a:latin typeface="Calibri"/>
              <a:ea typeface="+mn-ea"/>
            </a:endParaRPr>
          </a:p>
        </p:txBody>
      </p:sp>
    </p:spTree>
    <p:extLst>
      <p:ext uri="{BB962C8B-B14F-4D97-AF65-F5344CB8AC3E}">
        <p14:creationId xmlns:p14="http://schemas.microsoft.com/office/powerpoint/2010/main" val="4187419720"/>
      </p:ext>
    </p:extLst>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76543888"/>
      </p:ext>
    </p:extLst>
  </p:cSld>
  <p:clrMap bg1="lt1" tx1="dk1" bg2="lt2" tx2="dk2" accent1="accent1" accent2="accent2" accent3="accent3" accent4="accent4" accent5="accent5" accent6="accent6" hlink="hlink" folHlink="folHlink"/>
  <p:sldLayoutIdLst>
    <p:sldLayoutId id="2147484151"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257800"/>
            <a:ext cx="9144000" cy="1600200"/>
          </a:xfrm>
          <a:prstGeom prst="rect">
            <a:avLst/>
          </a:prstGeom>
        </p:spPr>
      </p:pic>
      <p:sp>
        <p:nvSpPr>
          <p:cNvPr id="11" name="Slide Number Placeholder 3"/>
          <p:cNvSpPr>
            <a:spLocks noGrp="1"/>
          </p:cNvSpPr>
          <p:nvPr>
            <p:ph type="sldNum" sz="quarter" idx="4"/>
          </p:nvPr>
        </p:nvSpPr>
        <p:spPr>
          <a:xfrm>
            <a:off x="6553200" y="6356350"/>
            <a:ext cx="2133600" cy="365125"/>
          </a:xfrm>
          <a:prstGeom prst="rect">
            <a:avLst/>
          </a:prstGeom>
        </p:spPr>
        <p:txBody>
          <a:bodyPr/>
          <a:lstStyle>
            <a:lvl1pPr algn="r">
              <a:defRPr sz="1200"/>
            </a:lvl1pPr>
          </a:lstStyle>
          <a:p>
            <a:fld id="{BAEBC26A-7C5D-1340-BDF4-4A764173B52F}" type="slidenum">
              <a:rPr lang="en-US" smtClean="0"/>
              <a:pPr/>
              <a:t>‹#›</a:t>
            </a:fld>
            <a:endParaRPr lang="en-US" dirty="0"/>
          </a:p>
        </p:txBody>
      </p:sp>
    </p:spTree>
    <p:extLst>
      <p:ext uri="{BB962C8B-B14F-4D97-AF65-F5344CB8AC3E}">
        <p14:creationId xmlns:p14="http://schemas.microsoft.com/office/powerpoint/2010/main" val="3919378497"/>
      </p:ext>
    </p:extLst>
  </p:cSld>
  <p:clrMap bg1="lt1" tx1="dk1" bg2="lt2" tx2="dk2" accent1="accent1" accent2="accent2" accent3="accent3" accent4="accent4" accent5="accent5" accent6="accent6" hlink="hlink" folHlink="folHlink"/>
  <p:sldLayoutIdLst>
    <p:sldLayoutId id="2147484153"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2" y="-2190"/>
            <a:ext cx="9143998" cy="6864095"/>
          </a:xfrm>
          <a:prstGeom prst="rect">
            <a:avLst/>
          </a:prstGeom>
        </p:spPr>
      </p:pic>
    </p:spTree>
    <p:extLst>
      <p:ext uri="{BB962C8B-B14F-4D97-AF65-F5344CB8AC3E}">
        <p14:creationId xmlns:p14="http://schemas.microsoft.com/office/powerpoint/2010/main" val="3652513667"/>
      </p:ext>
    </p:extLst>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Lst>
  <p:txStyles>
    <p:titleStyle>
      <a:lvl1pPr algn="ctr" defTabSz="342892" rtl="0" eaLnBrk="1" fontAlgn="base" hangingPunct="1">
        <a:spcBef>
          <a:spcPct val="0"/>
        </a:spcBef>
        <a:spcAft>
          <a:spcPct val="0"/>
        </a:spcAft>
        <a:defRPr sz="3300" kern="1200">
          <a:solidFill>
            <a:schemeClr val="tx1"/>
          </a:solidFill>
          <a:latin typeface="+mj-lt"/>
          <a:ea typeface="ＭＳ Ｐゴシック" charset="0"/>
          <a:cs typeface="ＭＳ Ｐゴシック" charset="0"/>
        </a:defRPr>
      </a:lvl1pPr>
      <a:lvl2pPr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2pPr>
      <a:lvl3pPr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3pPr>
      <a:lvl4pPr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4pPr>
      <a:lvl5pPr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5pPr>
      <a:lvl6pPr marL="342892"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783"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675"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566"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p:titleStyle>
    <p:bodyStyle>
      <a:lvl1pPr marL="257168" indent="-257168" algn="l" defTabSz="342892"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ＭＳ Ｐゴシック" charset="0"/>
        </a:defRPr>
      </a:lvl1pPr>
      <a:lvl2pPr marL="557199" indent="-214308" algn="l" defTabSz="342892" rtl="0" eaLnBrk="1" fontAlgn="base" hangingPunct="1">
        <a:spcBef>
          <a:spcPct val="20000"/>
        </a:spcBef>
        <a:spcAft>
          <a:spcPct val="0"/>
        </a:spcAft>
        <a:buFont typeface="Arial" charset="0"/>
        <a:buChar char="–"/>
        <a:defRPr sz="2100" kern="1200">
          <a:solidFill>
            <a:schemeClr val="tx1"/>
          </a:solidFill>
          <a:latin typeface="+mn-lt"/>
          <a:ea typeface="ＭＳ Ｐゴシック" charset="0"/>
          <a:cs typeface="+mn-cs"/>
        </a:defRPr>
      </a:lvl2pPr>
      <a:lvl3pPr marL="857228" indent="-171446" algn="l" defTabSz="342892"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3pPr>
      <a:lvl4pPr marL="1200120" indent="-171446" algn="l" defTabSz="342892"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4pPr>
      <a:lvl5pPr marL="1543012" indent="-171446" algn="l" defTabSz="342892"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73142678"/>
      </p:ext>
    </p:extLst>
  </p:cSld>
  <p:clrMap bg1="lt1" tx1="dk1" bg2="lt2" tx2="dk2" accent1="accent1" accent2="accent2" accent3="accent3" accent4="accent4" accent5="accent5" accent6="accent6" hlink="hlink" folHlink="folHlink"/>
  <p:sldLayoutIdLst>
    <p:sldLayoutId id="2147484165"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257800"/>
            <a:ext cx="9144000" cy="1600200"/>
          </a:xfrm>
          <a:prstGeom prst="rect">
            <a:avLst/>
          </a:prstGeom>
        </p:spPr>
      </p:pic>
      <p:sp>
        <p:nvSpPr>
          <p:cNvPr id="11" name="Slide Number Placeholder 3"/>
          <p:cNvSpPr>
            <a:spLocks noGrp="1"/>
          </p:cNvSpPr>
          <p:nvPr>
            <p:ph type="sldNum" sz="quarter" idx="4"/>
          </p:nvPr>
        </p:nvSpPr>
        <p:spPr>
          <a:xfrm>
            <a:off x="6553200" y="6356350"/>
            <a:ext cx="2133600" cy="365125"/>
          </a:xfrm>
          <a:prstGeom prst="rect">
            <a:avLst/>
          </a:prstGeom>
        </p:spPr>
        <p:txBody>
          <a:bodyPr/>
          <a:lstStyle>
            <a:lvl1pPr algn="r">
              <a:defRPr sz="1200"/>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AEBC26A-7C5D-1340-BDF4-4A764173B5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4873573"/>
      </p:ext>
    </p:extLst>
  </p:cSld>
  <p:clrMap bg1="lt1" tx1="dk1" bg2="lt2" tx2="dk2" accent1="accent1" accent2="accent2" accent3="accent3" accent4="accent4" accent5="accent5" accent6="accent6" hlink="hlink" folHlink="folHlink"/>
  <p:sldLayoutIdLst>
    <p:sldLayoutId id="2147484167"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7"/>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5"/>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7"/>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a:defRPr/>
            </a:pPr>
            <a:fld id="{26218B61-2C44-4426-BE0D-62AFE46C727B}" type="datetime1">
              <a:rPr lang="en-US" altLang="ja-JP"/>
              <a:pPr>
                <a:defRPr/>
              </a:pPr>
              <a:t>6/15/2020</a:t>
            </a:fld>
            <a:endParaRPr lang="en-US" altLang="en-US" dirty="0"/>
          </a:p>
        </p:txBody>
      </p:sp>
      <p:sp>
        <p:nvSpPr>
          <p:cNvPr id="5" name="Footer Placeholder 4"/>
          <p:cNvSpPr>
            <a:spLocks noGrp="1"/>
          </p:cNvSpPr>
          <p:nvPr>
            <p:ph type="ftr" sz="quarter" idx="3"/>
          </p:nvPr>
        </p:nvSpPr>
        <p:spPr>
          <a:xfrm>
            <a:off x="3124200" y="6356357"/>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1" y="6356357"/>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08215A01-EBC1-45C7-9A9D-8A83BBE998CB}" type="slidenum">
              <a:rPr lang="en-US" altLang="en-US"/>
              <a:pPr>
                <a:defRPr/>
              </a:pPr>
              <a:t>‹#›</a:t>
            </a:fld>
            <a:endParaRPr lang="en-US" altLang="en-US" dirty="0"/>
          </a:p>
        </p:txBody>
      </p:sp>
    </p:spTree>
    <p:extLst>
      <p:ext uri="{BB962C8B-B14F-4D97-AF65-F5344CB8AC3E}">
        <p14:creationId xmlns:p14="http://schemas.microsoft.com/office/powerpoint/2010/main" val="3888017802"/>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7"/>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a:defRPr/>
            </a:pPr>
            <a:fld id="{26218B61-2C44-4426-BE0D-62AFE46C727B}" type="datetime1">
              <a:rPr lang="en-US" altLang="ja-JP" smtClean="0"/>
              <a:pPr>
                <a:defRPr/>
              </a:pPr>
              <a:t>6/15/2020</a:t>
            </a:fld>
            <a:endParaRPr lang="en-US" altLang="en-US" dirty="0"/>
          </a:p>
        </p:txBody>
      </p:sp>
      <p:sp>
        <p:nvSpPr>
          <p:cNvPr id="5" name="Footer Placeholder 4"/>
          <p:cNvSpPr>
            <a:spLocks noGrp="1"/>
          </p:cNvSpPr>
          <p:nvPr>
            <p:ph type="ftr" sz="quarter" idx="3"/>
          </p:nvPr>
        </p:nvSpPr>
        <p:spPr>
          <a:xfrm>
            <a:off x="3124200" y="6356357"/>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1" y="6356357"/>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08215A01-EBC1-45C7-9A9D-8A83BBE998CB}" type="slidenum">
              <a:rPr lang="en-US" altLang="en-US" smtClean="0"/>
              <a:pPr>
                <a:defRPr/>
              </a:pPr>
              <a:t>‹#›</a:t>
            </a:fld>
            <a:endParaRPr lang="en-US" altLang="en-US" dirty="0"/>
          </a:p>
        </p:txBody>
      </p:sp>
    </p:spTree>
    <p:extLst>
      <p:ext uri="{BB962C8B-B14F-4D97-AF65-F5344CB8AC3E}">
        <p14:creationId xmlns:p14="http://schemas.microsoft.com/office/powerpoint/2010/main" val="3811625758"/>
      </p:ext>
    </p:extLst>
  </p:cSld>
  <p:clrMap bg1="lt1" tx1="dk1" bg2="lt2" tx2="dk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Lst>
  <p:hf hdr="0" ftr="0" dt="0"/>
  <p:txStyles>
    <p:titleStyle>
      <a:lvl1pPr algn="ctr" rtl="0" eaLnBrk="1" fontAlgn="base" hangingPunct="1">
        <a:spcBef>
          <a:spcPct val="0"/>
        </a:spcBef>
        <a:spcAft>
          <a:spcPct val="0"/>
        </a:spcAft>
        <a:defRPr sz="4400" kern="1200">
          <a:solidFill>
            <a:schemeClr val="tx1"/>
          </a:solidFill>
          <a:latin typeface="+mj-lt"/>
          <a:ea typeface="MS PGothic" pitchFamily="34" charset="-128"/>
          <a:cs typeface="MS PGothic" charset="0"/>
        </a:defRPr>
      </a:lvl1pPr>
      <a:lvl2pPr algn="ctr"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49.x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3" Type="http://schemas.openxmlformats.org/officeDocument/2006/relationships/hyperlink" Target="https://ilpqc.org/mothers-and-newborns-affected-by-opioids-neonatal-initiative/"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info@ilpqc.org" TargetMode="External"/><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pediatrics.aappublications.org/content/pediatrics/125/4/e979.full.pdf" TargetMode="External"/><Relationship Id="rId3" Type="http://schemas.openxmlformats.org/officeDocument/2006/relationships/hyperlink" Target="https://dl.uswr.ac.ir/bitstream/Hannan/84214/1/2018%20Obstetrics_Gynecology%20Volume%20131%20Issue%205%20May%20(4).pdf" TargetMode="External"/><Relationship Id="rId7" Type="http://schemas.openxmlformats.org/officeDocument/2006/relationships/hyperlink" Target="https://www.acog.org/clinical-information/policy-and-position-statements/position-statements/2020/addressing-health-equity-during-the-covid-19-pandemic" TargetMode="External"/><Relationship Id="rId2" Type="http://schemas.openxmlformats.org/officeDocument/2006/relationships/hyperlink" Target="https://safehealthcareforeverywoman.org/patient-safety-bundles/reduction-of-peripartum-racialethnic-disparities/" TargetMode="External"/><Relationship Id="rId1" Type="http://schemas.openxmlformats.org/officeDocument/2006/relationships/slideLayout" Target="../slideLayouts/slideLayout37.xml"/><Relationship Id="rId6" Type="http://schemas.openxmlformats.org/officeDocument/2006/relationships/hyperlink" Target="https://s3.amazonaws.com/cdn.smfm.org/media/2385/COVID_Final.pdf" TargetMode="External"/><Relationship Id="rId5" Type="http://schemas.openxmlformats.org/officeDocument/2006/relationships/hyperlink" Target="https://s3.amazonaws.com/cdn.smfm.org/media/2315/Strategies_to_Overcome_Racism_Infographic.pdf" TargetMode="External"/><Relationship Id="rId4" Type="http://schemas.openxmlformats.org/officeDocument/2006/relationships/hyperlink" Target="https://journals.lww.com/greenjournal/FullText/2018/01000/ACOG_Committee_Opinion_No__729__Importance_of.42.aspx" TargetMode="External"/><Relationship Id="rId9" Type="http://schemas.openxmlformats.org/officeDocument/2006/relationships/hyperlink" Target="https://pediatrics.aappublications.org/content/pediatrics/144/2/e20191765.full.pdf"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23.emf"/><Relationship Id="rId4" Type="http://schemas.openxmlformats.org/officeDocument/2006/relationships/image" Target="../media/image22.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mailto:Dweiss@northshore.org" TargetMode="External"/><Relationship Id="rId7" Type="http://schemas.openxmlformats.org/officeDocument/2006/relationships/diagramColors" Target="../diagrams/colors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emf"/><Relationship Id="rId4" Type="http://schemas.openxmlformats.org/officeDocument/2006/relationships/image" Target="../media/image26.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services.aap.org/en/pages/2019-novel-coronavirus-covid-19-infections/faqs-management-of-infants-born-to-covid-19-mothers/" TargetMode="External"/><Relationship Id="rId7" Type="http://schemas.openxmlformats.org/officeDocument/2006/relationships/hyperlink" Target="https://services.aap.org/en/pages/2019-novel-coronavirus-covid-19-infections/breastfeeding-guidance-post-hospital-discharge/" TargetMode="External"/><Relationship Id="rId2" Type="http://schemas.openxmlformats.org/officeDocument/2006/relationships/hyperlink" Target="https://services.aap.org/en/pages/2019-novel-coronavirus-covid-19-infections/clinical-guidance/faqs-management-of-infants-born-to-covid-19-mothers/" TargetMode="External"/><Relationship Id="rId1" Type="http://schemas.openxmlformats.org/officeDocument/2006/relationships/slideLayout" Target="../slideLayouts/slideLayout2.xml"/><Relationship Id="rId6" Type="http://schemas.openxmlformats.org/officeDocument/2006/relationships/hyperlink" Target="https://services.aap.org/link/ffa46678e6374b768595319934cbade3.aspx" TargetMode="External"/><Relationship Id="rId5" Type="http://schemas.openxmlformats.org/officeDocument/2006/relationships/hyperlink" Target="https://services.aap.org/en/pages/2019-novel-coronavirus-covid-19-infections/guidance-on-newborn-screening-during-covid-19/" TargetMode="External"/><Relationship Id="rId4" Type="http://schemas.openxmlformats.org/officeDocument/2006/relationships/hyperlink" Target="https://services.aap.org/link/b8aaef88ebe844c3a81458aec4733ea5.aspx"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image5.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752600"/>
            <a:ext cx="3214688" cy="327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3" name="Subtitle 2"/>
          <p:cNvSpPr>
            <a:spLocks noGrp="1"/>
          </p:cNvSpPr>
          <p:nvPr>
            <p:ph type="subTitle" idx="1"/>
          </p:nvPr>
        </p:nvSpPr>
        <p:spPr>
          <a:xfrm>
            <a:off x="3352800" y="4876800"/>
            <a:ext cx="5410200" cy="1295400"/>
          </a:xfrm>
        </p:spPr>
        <p:txBody>
          <a:bodyPr/>
          <a:lstStyle/>
          <a:p>
            <a:pPr eaLnBrk="1" hangingPunct="1">
              <a:buFont typeface="Wingdings 2" pitchFamily="18" charset="2"/>
              <a:buNone/>
            </a:pPr>
            <a:r>
              <a:rPr lang="en-US" altLang="en-US" sz="2000" dirty="0">
                <a:solidFill>
                  <a:srgbClr val="898989"/>
                </a:solidFill>
              </a:rPr>
              <a:t>June 15, 2020</a:t>
            </a:r>
          </a:p>
          <a:p>
            <a:pPr eaLnBrk="1" hangingPunct="1">
              <a:buFont typeface="Wingdings 2" pitchFamily="18" charset="2"/>
              <a:buNone/>
            </a:pPr>
            <a:r>
              <a:rPr lang="en-US" altLang="en-US" sz="2000" dirty="0">
                <a:solidFill>
                  <a:srgbClr val="898989"/>
                </a:solidFill>
              </a:rPr>
              <a:t>1:00 – 2:00pm</a:t>
            </a:r>
          </a:p>
        </p:txBody>
      </p:sp>
      <p:sp>
        <p:nvSpPr>
          <p:cNvPr id="15364" name="Title 1"/>
          <p:cNvSpPr>
            <a:spLocks noGrp="1"/>
          </p:cNvSpPr>
          <p:nvPr>
            <p:ph type="ctrTitle"/>
          </p:nvPr>
        </p:nvSpPr>
        <p:spPr>
          <a:xfrm>
            <a:off x="3283744" y="2362200"/>
            <a:ext cx="5638800" cy="2057400"/>
          </a:xfrm>
        </p:spPr>
        <p:txBody>
          <a:bodyPr/>
          <a:lstStyle/>
          <a:p>
            <a:pPr eaLnBrk="1" hangingPunct="1"/>
            <a:r>
              <a:rPr lang="en-US" altLang="en-US" sz="2800" b="1" u="sng" dirty="0">
                <a:solidFill>
                  <a:srgbClr val="004990"/>
                </a:solidFill>
                <a:latin typeface="Goudy Old Style" panose="02020502050305020303" pitchFamily="18" charset="0"/>
              </a:rPr>
              <a:t>MNO- Neo Teams Call:</a:t>
            </a:r>
            <a:br>
              <a:rPr lang="en-US" altLang="en-US" sz="2800" b="1" u="sng" dirty="0">
                <a:solidFill>
                  <a:srgbClr val="004990"/>
                </a:solidFill>
                <a:latin typeface="Goudy Old Style" panose="02020502050305020303" pitchFamily="18" charset="0"/>
              </a:rPr>
            </a:br>
            <a:r>
              <a:rPr lang="en-US" altLang="en-US" sz="2800" b="1" dirty="0">
                <a:solidFill>
                  <a:srgbClr val="004990"/>
                </a:solidFill>
                <a:latin typeface="Goudy Old Style" panose="02020502050305020303" pitchFamily="18" charset="0"/>
              </a:rPr>
              <a:t>Crossing the Finish Line with Coordinated Discharge</a:t>
            </a:r>
          </a:p>
        </p:txBody>
      </p:sp>
    </p:spTree>
    <p:extLst>
      <p:ext uri="{BB962C8B-B14F-4D97-AF65-F5344CB8AC3E}">
        <p14:creationId xmlns:p14="http://schemas.microsoft.com/office/powerpoint/2010/main" val="4200042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4"/>
          <p:cNvSpPr>
            <a:spLocks noGrp="1"/>
          </p:cNvSpPr>
          <p:nvPr>
            <p:ph type="title"/>
          </p:nvPr>
        </p:nvSpPr>
        <p:spPr>
          <a:xfrm>
            <a:off x="381000" y="75461"/>
            <a:ext cx="8229600" cy="1143000"/>
          </a:xfrm>
          <a:noFill/>
        </p:spPr>
        <p:txBody>
          <a:bodyPr/>
          <a:lstStyle/>
          <a:p>
            <a:pPr algn="l"/>
            <a:r>
              <a:rPr lang="en-US" altLang="en-US" sz="4000" b="1" dirty="0">
                <a:solidFill>
                  <a:srgbClr val="F58466"/>
                </a:solidFill>
                <a:latin typeface="Goudy Old Style" pitchFamily="18" charset="0"/>
              </a:rPr>
              <a:t>Virtual F2F by the numbers</a:t>
            </a:r>
          </a:p>
        </p:txBody>
      </p:sp>
      <p:sp>
        <p:nvSpPr>
          <p:cNvPr id="6" name="Content Placeholder 5"/>
          <p:cNvSpPr>
            <a:spLocks noGrp="1"/>
          </p:cNvSpPr>
          <p:nvPr>
            <p:ph idx="1"/>
          </p:nvPr>
        </p:nvSpPr>
        <p:spPr>
          <a:xfrm>
            <a:off x="381000" y="1224900"/>
            <a:ext cx="8572500" cy="4525963"/>
          </a:xfrm>
        </p:spPr>
        <p:txBody>
          <a:bodyPr/>
          <a:lstStyle/>
          <a:p>
            <a:r>
              <a:rPr lang="en-US" sz="2800" dirty="0"/>
              <a:t>315 providers, nurses, and public health professionals at the obstetric meeting and 264 at the neonatal meeting</a:t>
            </a:r>
          </a:p>
          <a:p>
            <a:r>
              <a:rPr lang="en-US" sz="2800" dirty="0"/>
              <a:t>70 hospitals received quality improvement awards recognizing their achievement of initiative benchmarks</a:t>
            </a:r>
          </a:p>
          <a:p>
            <a:r>
              <a:rPr lang="en-US" sz="2800" dirty="0"/>
              <a:t>22 small group breakouts discussed strategies and next steps for initiatives </a:t>
            </a:r>
          </a:p>
          <a:p>
            <a:r>
              <a:rPr lang="en-US" sz="2800" dirty="0"/>
              <a:t>55 virtual storyboards shared teams’ quality improvement work on our website</a:t>
            </a:r>
          </a:p>
        </p:txBody>
      </p:sp>
    </p:spTree>
    <p:extLst>
      <p:ext uri="{BB962C8B-B14F-4D97-AF65-F5344CB8AC3E}">
        <p14:creationId xmlns:p14="http://schemas.microsoft.com/office/powerpoint/2010/main" val="3989578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4"/>
          <p:cNvSpPr>
            <a:spLocks noGrp="1"/>
          </p:cNvSpPr>
          <p:nvPr>
            <p:ph type="title"/>
          </p:nvPr>
        </p:nvSpPr>
        <p:spPr>
          <a:xfrm>
            <a:off x="381000" y="228600"/>
            <a:ext cx="8229600" cy="1143000"/>
          </a:xfrm>
          <a:noFill/>
        </p:spPr>
        <p:txBody>
          <a:bodyPr/>
          <a:lstStyle/>
          <a:p>
            <a:pPr algn="l"/>
            <a:r>
              <a:rPr lang="en-US" altLang="en-US" sz="4000" b="1" dirty="0">
                <a:solidFill>
                  <a:srgbClr val="F58466"/>
                </a:solidFill>
                <a:latin typeface="Goudy Old Style" pitchFamily="18" charset="0"/>
              </a:rPr>
              <a:t>Feedback highlights from </a:t>
            </a:r>
            <a:br>
              <a:rPr lang="en-US" altLang="en-US" sz="4000" b="1" dirty="0">
                <a:solidFill>
                  <a:srgbClr val="F58466"/>
                </a:solidFill>
                <a:latin typeface="Goudy Old Style" pitchFamily="18" charset="0"/>
              </a:rPr>
            </a:br>
            <a:r>
              <a:rPr lang="en-US" altLang="en-US" sz="4000" b="1" dirty="0">
                <a:solidFill>
                  <a:srgbClr val="F58466"/>
                </a:solidFill>
                <a:latin typeface="Goudy Old Style" pitchFamily="18" charset="0"/>
              </a:rPr>
              <a:t>evaluation </a:t>
            </a:r>
          </a:p>
        </p:txBody>
      </p:sp>
      <p:sp>
        <p:nvSpPr>
          <p:cNvPr id="6" name="Content Placeholder 5"/>
          <p:cNvSpPr>
            <a:spLocks noGrp="1"/>
          </p:cNvSpPr>
          <p:nvPr>
            <p:ph idx="1"/>
          </p:nvPr>
        </p:nvSpPr>
        <p:spPr>
          <a:xfrm>
            <a:off x="381000" y="1524000"/>
            <a:ext cx="8572500" cy="4525963"/>
          </a:xfrm>
        </p:spPr>
        <p:txBody>
          <a:bodyPr/>
          <a:lstStyle/>
          <a:p>
            <a:r>
              <a:rPr lang="en-US" sz="2400" dirty="0"/>
              <a:t>Overall valued the virtual option while missing the in-person interaction and appreciated the real time improvements between first and second day</a:t>
            </a:r>
          </a:p>
          <a:p>
            <a:r>
              <a:rPr lang="en-US" sz="2400" dirty="0"/>
              <a:t>Provide as much navigation/ technical guidance pre meeting as possible</a:t>
            </a:r>
          </a:p>
          <a:p>
            <a:r>
              <a:rPr lang="en-US" sz="2400" dirty="0"/>
              <a:t>Allow more time for storyboards</a:t>
            </a:r>
          </a:p>
          <a:p>
            <a:r>
              <a:rPr lang="en-US" sz="2400" dirty="0"/>
              <a:t>Streamline / alternatives to expedite breakout entry </a:t>
            </a:r>
          </a:p>
          <a:p>
            <a:r>
              <a:rPr lang="en-US" sz="2400" dirty="0"/>
              <a:t>Explore strategies to help facilitate more “face time,” sharing, and discussion in virtual breakouts</a:t>
            </a:r>
          </a:p>
          <a:p>
            <a:pPr marL="0" indent="0">
              <a:buNone/>
            </a:pPr>
            <a:endParaRPr lang="en-US" sz="2400" dirty="0"/>
          </a:p>
        </p:txBody>
      </p:sp>
    </p:spTree>
    <p:extLst>
      <p:ext uri="{BB962C8B-B14F-4D97-AF65-F5344CB8AC3E}">
        <p14:creationId xmlns:p14="http://schemas.microsoft.com/office/powerpoint/2010/main" val="3653021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267200"/>
            <a:ext cx="7010400" cy="1362075"/>
          </a:xfrm>
        </p:spPr>
        <p:txBody>
          <a:bodyPr/>
          <a:lstStyle/>
          <a:p>
            <a:r>
              <a:rPr lang="en-US" dirty="0">
                <a:solidFill>
                  <a:srgbClr val="F58466"/>
                </a:solidFill>
                <a:latin typeface="Goudy Old Style" pitchFamily="18" charset="0"/>
              </a:rPr>
              <a:t>MNO-Neo</a:t>
            </a:r>
          </a:p>
        </p:txBody>
      </p:sp>
      <p:sp>
        <p:nvSpPr>
          <p:cNvPr id="4" name="Slide Number Placeholder 3"/>
          <p:cNvSpPr>
            <a:spLocks noGrp="1"/>
          </p:cNvSpPr>
          <p:nvPr>
            <p:ph type="sldNum" sz="quarter" idx="12"/>
          </p:nvPr>
        </p:nvSpPr>
        <p:spPr/>
        <p:txBody>
          <a:bodyPr/>
          <a:lstStyle/>
          <a:p>
            <a:pPr>
              <a:defRPr/>
            </a:pPr>
            <a:fld id="{74AF8077-2CE4-4A8C-806A-F9B27078C005}" type="slidenum">
              <a:rPr lang="en-US" altLang="en-US" smtClean="0"/>
              <a:pPr>
                <a:defRPr/>
              </a:pPr>
              <a:t>12</a:t>
            </a:fld>
            <a:endParaRPr lang="en-US" altLang="en-US"/>
          </a:p>
        </p:txBody>
      </p:sp>
    </p:spTree>
    <p:extLst>
      <p:ext uri="{BB962C8B-B14F-4D97-AF65-F5344CB8AC3E}">
        <p14:creationId xmlns:p14="http://schemas.microsoft.com/office/powerpoint/2010/main" val="877156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F58466"/>
                </a:solidFill>
                <a:latin typeface="Goudy Old Style" pitchFamily="18" charset="0"/>
              </a:rPr>
              <a:t>Crossing the finish line</a:t>
            </a:r>
            <a:br>
              <a:rPr lang="en-US" b="1" dirty="0">
                <a:solidFill>
                  <a:srgbClr val="F58466"/>
                </a:solidFill>
                <a:latin typeface="Goudy Old Style" pitchFamily="18" charset="0"/>
              </a:rPr>
            </a:br>
            <a:r>
              <a:rPr lang="en-US" b="1" dirty="0">
                <a:solidFill>
                  <a:srgbClr val="F58466"/>
                </a:solidFill>
                <a:latin typeface="Goudy Old Style" pitchFamily="18" charset="0"/>
              </a:rPr>
              <a:t>with MNO-Neonatal</a:t>
            </a:r>
          </a:p>
        </p:txBody>
      </p:sp>
      <p:sp>
        <p:nvSpPr>
          <p:cNvPr id="3" name="Content Placeholder 2"/>
          <p:cNvSpPr>
            <a:spLocks noGrp="1"/>
          </p:cNvSpPr>
          <p:nvPr>
            <p:ph idx="1"/>
          </p:nvPr>
        </p:nvSpPr>
        <p:spPr>
          <a:xfrm>
            <a:off x="457200" y="1830394"/>
            <a:ext cx="8229600" cy="4525963"/>
          </a:xfrm>
        </p:spPr>
        <p:txBody>
          <a:bodyPr/>
          <a:lstStyle/>
          <a:p>
            <a:pPr marL="0" indent="0">
              <a:buNone/>
            </a:pPr>
            <a:endParaRPr lang="en-US" sz="1800" dirty="0"/>
          </a:p>
          <a:p>
            <a:pPr lvl="1"/>
            <a:r>
              <a:rPr lang="en-US" dirty="0"/>
              <a:t>OENs receiving breastmilk from eligible mothers at discharge&gt; 70%</a:t>
            </a:r>
          </a:p>
          <a:p>
            <a:pPr lvl="1"/>
            <a:r>
              <a:rPr lang="en-US" dirty="0"/>
              <a:t>OENs with NAS symptoms receiving pharmacologic treatment &lt;20%</a:t>
            </a:r>
          </a:p>
          <a:p>
            <a:pPr lvl="1"/>
            <a:r>
              <a:rPr lang="en-US" dirty="0"/>
              <a:t>OENs discharged with a coordinated discharge plan&gt; 95%</a:t>
            </a:r>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13</a:t>
            </a:fld>
            <a:endParaRPr lang="en-US" altLang="en-US"/>
          </a:p>
        </p:txBody>
      </p:sp>
    </p:spTree>
    <p:extLst>
      <p:ext uri="{BB962C8B-B14F-4D97-AF65-F5344CB8AC3E}">
        <p14:creationId xmlns:p14="http://schemas.microsoft.com/office/powerpoint/2010/main" val="1825354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E5A5ED-4066-E144-89F8-5C4DADD49EB1}"/>
              </a:ext>
            </a:extLst>
          </p:cNvPr>
          <p:cNvSpPr>
            <a:spLocks noGrp="1"/>
          </p:cNvSpPr>
          <p:nvPr>
            <p:ph type="title"/>
          </p:nvPr>
        </p:nvSpPr>
        <p:spPr>
          <a:xfrm>
            <a:off x="304800" y="228601"/>
            <a:ext cx="8229600" cy="1143000"/>
          </a:xfrm>
          <a:noFill/>
        </p:spPr>
        <p:txBody>
          <a:bodyPr/>
          <a:lstStyle/>
          <a:p>
            <a:pPr algn="l" eaLnBrk="1" hangingPunct="1"/>
            <a:r>
              <a:rPr lang="en-US" b="1" dirty="0">
                <a:solidFill>
                  <a:srgbClr val="F58466"/>
                </a:solidFill>
                <a:latin typeface="Goudy Old Style" pitchFamily="18" charset="0"/>
              </a:rPr>
              <a:t>Additional Support and</a:t>
            </a:r>
            <a:br>
              <a:rPr lang="en-US" b="1" dirty="0">
                <a:solidFill>
                  <a:srgbClr val="F58466"/>
                </a:solidFill>
                <a:latin typeface="Goudy Old Style" pitchFamily="18" charset="0"/>
              </a:rPr>
            </a:br>
            <a:r>
              <a:rPr lang="en-US" b="1" dirty="0">
                <a:solidFill>
                  <a:srgbClr val="F58466"/>
                </a:solidFill>
                <a:latin typeface="Goudy Old Style" pitchFamily="18" charset="0"/>
              </a:rPr>
              <a:t>Compliance Monitoring</a:t>
            </a:r>
          </a:p>
        </p:txBody>
      </p:sp>
      <p:sp>
        <p:nvSpPr>
          <p:cNvPr id="3" name="Slide Number Placeholder 2">
            <a:extLst>
              <a:ext uri="{FF2B5EF4-FFF2-40B4-BE49-F238E27FC236}">
                <a16:creationId xmlns:a16="http://schemas.microsoft.com/office/drawing/2014/main" id="{6C121084-7266-034E-8D2B-4415B9D1A9C3}"/>
              </a:ext>
            </a:extLst>
          </p:cNvPr>
          <p:cNvSpPr>
            <a:spLocks noGrp="1"/>
          </p:cNvSpPr>
          <p:nvPr>
            <p:ph type="sldNum" sz="quarter" idx="12"/>
          </p:nvPr>
        </p:nvSpPr>
        <p:spPr/>
        <p:txBody>
          <a:bodyPr/>
          <a:lstStyle/>
          <a:p>
            <a:fld id="{744C2F5F-8633-4B5B-A080-9CC210AD30A1}" type="slidenum">
              <a:rPr lang="en-US" smtClean="0"/>
              <a:t>14</a:t>
            </a:fld>
            <a:endParaRPr lang="en-US"/>
          </a:p>
        </p:txBody>
      </p:sp>
      <p:sp>
        <p:nvSpPr>
          <p:cNvPr id="11" name="Content Placeholder 6">
            <a:extLst>
              <a:ext uri="{FF2B5EF4-FFF2-40B4-BE49-F238E27FC236}">
                <a16:creationId xmlns:a16="http://schemas.microsoft.com/office/drawing/2014/main" id="{8265C79B-1F0D-7542-9FF5-AA3A4DBC18E5}"/>
              </a:ext>
            </a:extLst>
          </p:cNvPr>
          <p:cNvSpPr txBox="1">
            <a:spLocks/>
          </p:cNvSpPr>
          <p:nvPr/>
        </p:nvSpPr>
        <p:spPr bwMode="auto">
          <a:xfrm>
            <a:off x="381000" y="1386671"/>
            <a:ext cx="8534399" cy="4099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n-US" dirty="0"/>
              <a:t>Discharge: Hospitals reporting 3+ patients below 50% Discharge rate (Q1 2020)</a:t>
            </a:r>
          </a:p>
          <a:p>
            <a:pPr>
              <a:buFont typeface="Wingdings" panose="05000000000000000000" pitchFamily="2" charset="2"/>
              <a:buChar char="q"/>
            </a:pPr>
            <a:r>
              <a:rPr lang="en-US" dirty="0"/>
              <a:t>Discharge: Hospitals with discharge structure measure in RED or YELLOW (Q1 2020)</a:t>
            </a:r>
          </a:p>
          <a:p>
            <a:pPr>
              <a:buFont typeface="Wingdings" panose="05000000000000000000" pitchFamily="2" charset="2"/>
              <a:buChar char="q"/>
            </a:pPr>
            <a:r>
              <a:rPr lang="en-US" dirty="0"/>
              <a:t>Need to confirm optimal care provided for OENs for every hospital, every patient, every time</a:t>
            </a:r>
          </a:p>
        </p:txBody>
      </p:sp>
    </p:spTree>
    <p:extLst>
      <p:ext uri="{BB962C8B-B14F-4D97-AF65-F5344CB8AC3E}">
        <p14:creationId xmlns:p14="http://schemas.microsoft.com/office/powerpoint/2010/main" val="3445239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E5A5ED-4066-E144-89F8-5C4DADD49EB1}"/>
              </a:ext>
            </a:extLst>
          </p:cNvPr>
          <p:cNvSpPr>
            <a:spLocks noGrp="1"/>
          </p:cNvSpPr>
          <p:nvPr>
            <p:ph type="title"/>
          </p:nvPr>
        </p:nvSpPr>
        <p:spPr>
          <a:xfrm>
            <a:off x="304800" y="228601"/>
            <a:ext cx="8229600" cy="1143000"/>
          </a:xfrm>
          <a:noFill/>
        </p:spPr>
        <p:txBody>
          <a:bodyPr/>
          <a:lstStyle/>
          <a:p>
            <a:pPr algn="l" eaLnBrk="1" hangingPunct="1"/>
            <a:r>
              <a:rPr lang="en-US" b="1" dirty="0" smtClean="0">
                <a:solidFill>
                  <a:srgbClr val="F58466"/>
                </a:solidFill>
                <a:latin typeface="Goudy Old Style" pitchFamily="18" charset="0"/>
              </a:rPr>
              <a:t>Poll Time!</a:t>
            </a:r>
            <a:endParaRPr lang="en-US" b="1" dirty="0">
              <a:solidFill>
                <a:srgbClr val="F58466"/>
              </a:solidFill>
              <a:latin typeface="Goudy Old Style" pitchFamily="18" charset="0"/>
            </a:endParaRPr>
          </a:p>
        </p:txBody>
      </p:sp>
      <p:sp>
        <p:nvSpPr>
          <p:cNvPr id="3" name="Slide Number Placeholder 2">
            <a:extLst>
              <a:ext uri="{FF2B5EF4-FFF2-40B4-BE49-F238E27FC236}">
                <a16:creationId xmlns:a16="http://schemas.microsoft.com/office/drawing/2014/main" id="{6C121084-7266-034E-8D2B-4415B9D1A9C3}"/>
              </a:ext>
            </a:extLst>
          </p:cNvPr>
          <p:cNvSpPr>
            <a:spLocks noGrp="1"/>
          </p:cNvSpPr>
          <p:nvPr>
            <p:ph type="sldNum" sz="quarter" idx="12"/>
          </p:nvPr>
        </p:nvSpPr>
        <p:spPr/>
        <p:txBody>
          <a:bodyPr/>
          <a:lstStyle/>
          <a:p>
            <a:fld id="{744C2F5F-8633-4B5B-A080-9CC210AD30A1}" type="slidenum">
              <a:rPr lang="en-US" smtClean="0"/>
              <a:t>15</a:t>
            </a:fld>
            <a:endParaRPr lang="en-US"/>
          </a:p>
        </p:txBody>
      </p:sp>
      <p:sp>
        <p:nvSpPr>
          <p:cNvPr id="11" name="Content Placeholder 6">
            <a:extLst>
              <a:ext uri="{FF2B5EF4-FFF2-40B4-BE49-F238E27FC236}">
                <a16:creationId xmlns:a16="http://schemas.microsoft.com/office/drawing/2014/main" id="{8265C79B-1F0D-7542-9FF5-AA3A4DBC18E5}"/>
              </a:ext>
            </a:extLst>
          </p:cNvPr>
          <p:cNvSpPr txBox="1">
            <a:spLocks/>
          </p:cNvSpPr>
          <p:nvPr/>
        </p:nvSpPr>
        <p:spPr bwMode="auto">
          <a:xfrm>
            <a:off x="381000" y="1386671"/>
            <a:ext cx="8534399" cy="4099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Question 1: Which aspects of clinical readiness does your team face barriers with achieving?</a:t>
            </a:r>
          </a:p>
          <a:p>
            <a:endParaRPr lang="en-US" dirty="0"/>
          </a:p>
          <a:p>
            <a:r>
              <a:rPr lang="en-US" dirty="0" smtClean="0"/>
              <a:t>Question 2: Which aspects of family preparedness does your team face barriers with achieving?</a:t>
            </a:r>
          </a:p>
          <a:p>
            <a:endParaRPr lang="en-US" dirty="0"/>
          </a:p>
          <a:p>
            <a:r>
              <a:rPr lang="en-US" dirty="0" smtClean="0"/>
              <a:t>Question 3: Which aspects of transfer of care does your team face barriers with achieving?</a:t>
            </a:r>
            <a:endParaRPr lang="en-US" dirty="0"/>
          </a:p>
        </p:txBody>
      </p:sp>
    </p:spTree>
    <p:extLst>
      <p:ext uri="{BB962C8B-B14F-4D97-AF65-F5344CB8AC3E}">
        <p14:creationId xmlns:p14="http://schemas.microsoft.com/office/powerpoint/2010/main" val="274694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4AF8077-2CE4-4A8C-806A-F9B27078C00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
        <p:nvSpPr>
          <p:cNvPr id="6" name="Title 1"/>
          <p:cNvSpPr txBox="1">
            <a:spLocks/>
          </p:cNvSpPr>
          <p:nvPr/>
        </p:nvSpPr>
        <p:spPr bwMode="auto">
          <a:xfrm>
            <a:off x="457200" y="274637"/>
            <a:ext cx="8229600" cy="1143000"/>
          </a:xfrm>
          <a:prstGeom prst="rect">
            <a:avLst/>
          </a:prstGeom>
          <a:noFill/>
          <a:ln>
            <a:noFill/>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kern="1200" cap="all">
                <a:solidFill>
                  <a:schemeClr val="tx1"/>
                </a:solidFill>
                <a:latin typeface="+mj-lt"/>
                <a:ea typeface="MS PGothic" pitchFamily="34" charset="-128"/>
                <a:cs typeface="MS PGothic" charset="0"/>
              </a:defRPr>
            </a:lvl1pPr>
            <a:lvl2pPr algn="ctr"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all" spc="0" normalizeH="0" baseline="0" noProof="0" dirty="0">
                <a:ln>
                  <a:noFill/>
                </a:ln>
                <a:solidFill>
                  <a:srgbClr val="F58466"/>
                </a:solidFill>
                <a:effectLst/>
                <a:uLnTx/>
                <a:uFillTx/>
                <a:latin typeface="Goudy Old Style" pitchFamily="18" charset="0"/>
                <a:ea typeface="MS PGothic" pitchFamily="34" charset="-128"/>
              </a:rPr>
              <a:t>What is a Coordinated discharge?</a:t>
            </a:r>
          </a:p>
        </p:txBody>
      </p:sp>
      <p:sp>
        <p:nvSpPr>
          <p:cNvPr id="7" name="Content Placeholder 3"/>
          <p:cNvSpPr txBox="1">
            <a:spLocks/>
          </p:cNvSpPr>
          <p:nvPr/>
        </p:nvSpPr>
        <p:spPr bwMode="auto">
          <a:xfrm>
            <a:off x="4267200" y="3906156"/>
            <a:ext cx="4305300" cy="1824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Font typeface="Arial" pitchFamily="34" charset="0"/>
              <a:buNone/>
              <a:defRPr sz="2000" kern="1200">
                <a:solidFill>
                  <a:schemeClr val="tx1">
                    <a:tint val="75000"/>
                  </a:schemeClr>
                </a:solidFill>
                <a:latin typeface="+mn-lt"/>
                <a:ea typeface="MS PGothic" pitchFamily="34" charset="-128"/>
                <a:cs typeface="MS PGothic" charset="0"/>
              </a:defRPr>
            </a:lvl1pPr>
            <a:lvl2pPr marL="457200" indent="0" algn="l" rtl="0" eaLnBrk="1" fontAlgn="base" hangingPunct="1">
              <a:spcBef>
                <a:spcPct val="20000"/>
              </a:spcBef>
              <a:spcAft>
                <a:spcPct val="0"/>
              </a:spcAft>
              <a:buFont typeface="Arial" pitchFamily="34" charset="0"/>
              <a:buNone/>
              <a:defRPr sz="1800" kern="1200">
                <a:solidFill>
                  <a:schemeClr val="tx1">
                    <a:tint val="75000"/>
                  </a:schemeClr>
                </a:solidFill>
                <a:latin typeface="+mn-lt"/>
                <a:ea typeface="MS PGothic" pitchFamily="34" charset="-128"/>
                <a:cs typeface="MS PGothic" charset="0"/>
              </a:defRPr>
            </a:lvl2pPr>
            <a:lvl3pPr marL="914400" indent="0" algn="l" rtl="0" eaLnBrk="1" fontAlgn="base" hangingPunct="1">
              <a:spcBef>
                <a:spcPct val="20000"/>
              </a:spcBef>
              <a:spcAft>
                <a:spcPct val="0"/>
              </a:spcAft>
              <a:buFont typeface="Arial" pitchFamily="34" charset="0"/>
              <a:buNone/>
              <a:defRPr sz="1600" kern="1200">
                <a:solidFill>
                  <a:schemeClr val="tx1">
                    <a:tint val="75000"/>
                  </a:schemeClr>
                </a:solidFill>
                <a:latin typeface="+mn-lt"/>
                <a:ea typeface="MS PGothic" pitchFamily="34" charset="-128"/>
                <a:cs typeface="MS PGothic" charset="0"/>
              </a:defRPr>
            </a:lvl3pPr>
            <a:lvl4pPr marL="1371600" indent="0" algn="l" rtl="0" eaLnBrk="1" fontAlgn="base" hangingPunct="1">
              <a:spcBef>
                <a:spcPct val="20000"/>
              </a:spcBef>
              <a:spcAft>
                <a:spcPct val="0"/>
              </a:spcAft>
              <a:buFont typeface="Arial" pitchFamily="34" charset="0"/>
              <a:buNone/>
              <a:defRPr sz="1400" kern="1200">
                <a:solidFill>
                  <a:schemeClr val="tx1">
                    <a:tint val="75000"/>
                  </a:schemeClr>
                </a:solidFill>
                <a:latin typeface="+mn-lt"/>
                <a:ea typeface="MS PGothic" pitchFamily="34" charset="-128"/>
                <a:cs typeface="MS PGothic" charset="0"/>
              </a:defRPr>
            </a:lvl4pPr>
            <a:lvl5pPr marL="1828800" indent="0" algn="l" rtl="0" eaLnBrk="1" fontAlgn="base" hangingPunct="1">
              <a:spcBef>
                <a:spcPct val="20000"/>
              </a:spcBef>
              <a:spcAft>
                <a:spcPct val="0"/>
              </a:spcAft>
              <a:buFont typeface="Arial" pitchFamily="34" charset="0"/>
              <a:buNone/>
              <a:defRPr sz="1400" kern="1200">
                <a:solidFill>
                  <a:schemeClr val="tx1">
                    <a:tint val="75000"/>
                  </a:schemeClr>
                </a:solidFill>
                <a:latin typeface="+mn-lt"/>
                <a:ea typeface="MS PGothic" pitchFamily="34" charset="-128"/>
                <a:cs typeface="MS PGothic"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marL="0" marR="0" lvl="1" indent="0" algn="ctr" defTabSz="914400" rtl="0" eaLnBrk="1" fontAlgn="base" latinLnBrk="0" hangingPunct="1">
              <a:lnSpc>
                <a:spcPct val="100000"/>
              </a:lnSpc>
              <a:spcBef>
                <a:spcPct val="20000"/>
              </a:spcBef>
              <a:spcAft>
                <a:spcPct val="0"/>
              </a:spcAft>
              <a:buClr>
                <a:srgbClr val="F58466"/>
              </a:buClr>
              <a:buSzTx/>
              <a:buFont typeface="Arial" pitchFamily="34" charset="0"/>
              <a:buNone/>
              <a:tabLst/>
              <a:defRPr/>
            </a:pPr>
            <a:r>
              <a:rPr kumimoji="0" lang="en-US" altLang="en-US" sz="3600" b="0" i="0" u="none" strike="noStrike" kern="1200" cap="none" spc="0" normalizeH="0" baseline="0" noProof="0" dirty="0">
                <a:ln>
                  <a:noFill/>
                </a:ln>
                <a:solidFill>
                  <a:prstClr val="black"/>
                </a:solidFill>
                <a:effectLst/>
                <a:uLnTx/>
                <a:uFillTx/>
                <a:latin typeface="Calibri"/>
                <a:ea typeface="MS PGothic" pitchFamily="34" charset="-128"/>
              </a:rPr>
              <a:t>Implementation and completion of this document is </a:t>
            </a:r>
          </a:p>
          <a:p>
            <a:pPr marL="0" marR="0" lvl="1" indent="0" algn="ctr" defTabSz="914400" rtl="0" eaLnBrk="1" fontAlgn="base" latinLnBrk="0" hangingPunct="1">
              <a:lnSpc>
                <a:spcPct val="100000"/>
              </a:lnSpc>
              <a:spcBef>
                <a:spcPct val="20000"/>
              </a:spcBef>
              <a:spcAft>
                <a:spcPct val="0"/>
              </a:spcAft>
              <a:buClr>
                <a:srgbClr val="F58466"/>
              </a:buClr>
              <a:buSzTx/>
              <a:buFont typeface="Arial" pitchFamily="34" charset="0"/>
              <a:buNone/>
              <a:tabLst/>
              <a:defRPr/>
            </a:pPr>
            <a:r>
              <a:rPr kumimoji="0" lang="en-US" altLang="en-US" sz="3600" b="0" i="0" u="none" strike="noStrike" kern="1200" cap="none" spc="0" normalizeH="0" baseline="0" noProof="0" dirty="0">
                <a:ln>
                  <a:noFill/>
                </a:ln>
                <a:solidFill>
                  <a:prstClr val="black"/>
                </a:solidFill>
                <a:effectLst/>
                <a:uLnTx/>
                <a:uFillTx/>
                <a:latin typeface="Calibri"/>
                <a:ea typeface="MS PGothic" pitchFamily="34" charset="-128"/>
              </a:rPr>
              <a:t>ALL you need for a </a:t>
            </a:r>
            <a:r>
              <a:rPr kumimoji="0" lang="en-US" altLang="en-US" sz="3600" b="1" i="0" u="sng" strike="noStrike" kern="1200" cap="none" spc="0" normalizeH="0" baseline="0" noProof="0" dirty="0">
                <a:ln>
                  <a:noFill/>
                </a:ln>
                <a:solidFill>
                  <a:srgbClr val="004990"/>
                </a:solidFill>
                <a:effectLst/>
                <a:uLnTx/>
                <a:uFillTx/>
                <a:latin typeface="Calibri"/>
                <a:ea typeface="MS PGothic" pitchFamily="34" charset="-128"/>
              </a:rPr>
              <a:t>“Coordinated Discharge”</a:t>
            </a:r>
          </a:p>
          <a:p>
            <a:pPr marL="0" marR="0" lvl="1" indent="0" algn="l" defTabSz="914400" rtl="0" eaLnBrk="1" fontAlgn="base" latinLnBrk="0" hangingPunct="1">
              <a:lnSpc>
                <a:spcPct val="100000"/>
              </a:lnSpc>
              <a:spcBef>
                <a:spcPct val="20000"/>
              </a:spcBef>
              <a:spcAft>
                <a:spcPct val="0"/>
              </a:spcAft>
              <a:buClr>
                <a:srgbClr val="F58466"/>
              </a:buClr>
              <a:buSzTx/>
              <a:buFont typeface="Arial" pitchFamily="34" charset="0"/>
              <a:buNone/>
              <a:tabLst/>
              <a:defRPr/>
            </a:pPr>
            <a:endParaRPr kumimoji="0" lang="en-US" altLang="en-US" sz="1800" b="0" i="0" u="none" strike="noStrike" kern="1200" cap="none" spc="0" normalizeH="0" baseline="0" noProof="0" dirty="0">
              <a:ln>
                <a:noFill/>
              </a:ln>
              <a:solidFill>
                <a:prstClr val="black">
                  <a:tint val="75000"/>
                </a:prstClr>
              </a:solidFill>
              <a:effectLst/>
              <a:uLnTx/>
              <a:uFillTx/>
              <a:latin typeface="Calibri"/>
              <a:ea typeface="MS PGothic" pitchFamily="34" charset="-128"/>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2290763"/>
            <a:ext cx="3293965" cy="42624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02664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4AF8077-2CE4-4A8C-806A-F9B27078C00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
        <p:nvSpPr>
          <p:cNvPr id="6" name="Title 1"/>
          <p:cNvSpPr txBox="1">
            <a:spLocks/>
          </p:cNvSpPr>
          <p:nvPr/>
        </p:nvSpPr>
        <p:spPr bwMode="auto">
          <a:xfrm>
            <a:off x="9144" y="61139"/>
            <a:ext cx="8229600" cy="1143000"/>
          </a:xfrm>
          <a:prstGeom prst="rect">
            <a:avLst/>
          </a:prstGeom>
          <a:noFill/>
          <a:ln>
            <a:noFill/>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kern="1200" cap="all">
                <a:solidFill>
                  <a:schemeClr val="tx1"/>
                </a:solidFill>
                <a:latin typeface="+mj-lt"/>
                <a:ea typeface="MS PGothic" pitchFamily="34" charset="-128"/>
                <a:cs typeface="MS PGothic" charset="0"/>
              </a:defRPr>
            </a:lvl1pPr>
            <a:lvl2pPr algn="ctr"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all" spc="0" normalizeH="0" baseline="0" noProof="0" dirty="0">
                <a:ln>
                  <a:noFill/>
                </a:ln>
                <a:solidFill>
                  <a:srgbClr val="F58466"/>
                </a:solidFill>
                <a:effectLst/>
                <a:uLnTx/>
                <a:uFillTx/>
                <a:latin typeface="Goudy Old Style" pitchFamily="18" charset="0"/>
                <a:ea typeface="MS PGothic" pitchFamily="34" charset="-128"/>
              </a:rPr>
              <a:t>What is a Coordinated discharge?</a:t>
            </a:r>
          </a:p>
        </p:txBody>
      </p:sp>
      <p:sp>
        <p:nvSpPr>
          <p:cNvPr id="7" name="Content Placeholder 3"/>
          <p:cNvSpPr txBox="1">
            <a:spLocks/>
          </p:cNvSpPr>
          <p:nvPr/>
        </p:nvSpPr>
        <p:spPr bwMode="auto">
          <a:xfrm>
            <a:off x="419519" y="2209800"/>
            <a:ext cx="8458200" cy="3046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Font typeface="Arial" pitchFamily="34" charset="0"/>
              <a:buNone/>
              <a:defRPr sz="2000" kern="1200">
                <a:solidFill>
                  <a:schemeClr val="tx1">
                    <a:tint val="75000"/>
                  </a:schemeClr>
                </a:solidFill>
                <a:latin typeface="+mn-lt"/>
                <a:ea typeface="MS PGothic" pitchFamily="34" charset="-128"/>
                <a:cs typeface="MS PGothic" charset="0"/>
              </a:defRPr>
            </a:lvl1pPr>
            <a:lvl2pPr marL="457200" indent="0" algn="l" rtl="0" eaLnBrk="1" fontAlgn="base" hangingPunct="1">
              <a:spcBef>
                <a:spcPct val="20000"/>
              </a:spcBef>
              <a:spcAft>
                <a:spcPct val="0"/>
              </a:spcAft>
              <a:buFont typeface="Arial" pitchFamily="34" charset="0"/>
              <a:buNone/>
              <a:defRPr sz="1800" kern="1200">
                <a:solidFill>
                  <a:schemeClr val="tx1">
                    <a:tint val="75000"/>
                  </a:schemeClr>
                </a:solidFill>
                <a:latin typeface="+mn-lt"/>
                <a:ea typeface="MS PGothic" pitchFamily="34" charset="-128"/>
                <a:cs typeface="MS PGothic" charset="0"/>
              </a:defRPr>
            </a:lvl2pPr>
            <a:lvl3pPr marL="914400" indent="0" algn="l" rtl="0" eaLnBrk="1" fontAlgn="base" hangingPunct="1">
              <a:spcBef>
                <a:spcPct val="20000"/>
              </a:spcBef>
              <a:spcAft>
                <a:spcPct val="0"/>
              </a:spcAft>
              <a:buFont typeface="Arial" pitchFamily="34" charset="0"/>
              <a:buNone/>
              <a:defRPr sz="1600" kern="1200">
                <a:solidFill>
                  <a:schemeClr val="tx1">
                    <a:tint val="75000"/>
                  </a:schemeClr>
                </a:solidFill>
                <a:latin typeface="+mn-lt"/>
                <a:ea typeface="MS PGothic" pitchFamily="34" charset="-128"/>
                <a:cs typeface="MS PGothic" charset="0"/>
              </a:defRPr>
            </a:lvl3pPr>
            <a:lvl4pPr marL="1371600" indent="0" algn="l" rtl="0" eaLnBrk="1" fontAlgn="base" hangingPunct="1">
              <a:spcBef>
                <a:spcPct val="20000"/>
              </a:spcBef>
              <a:spcAft>
                <a:spcPct val="0"/>
              </a:spcAft>
              <a:buFont typeface="Arial" pitchFamily="34" charset="0"/>
              <a:buNone/>
              <a:defRPr sz="1400" kern="1200">
                <a:solidFill>
                  <a:schemeClr val="tx1">
                    <a:tint val="75000"/>
                  </a:schemeClr>
                </a:solidFill>
                <a:latin typeface="+mn-lt"/>
                <a:ea typeface="MS PGothic" pitchFamily="34" charset="-128"/>
                <a:cs typeface="MS PGothic" charset="0"/>
              </a:defRPr>
            </a:lvl4pPr>
            <a:lvl5pPr marL="1828800" indent="0" algn="l" rtl="0" eaLnBrk="1" fontAlgn="base" hangingPunct="1">
              <a:spcBef>
                <a:spcPct val="20000"/>
              </a:spcBef>
              <a:spcAft>
                <a:spcPct val="0"/>
              </a:spcAft>
              <a:buFont typeface="Arial" pitchFamily="34" charset="0"/>
              <a:buNone/>
              <a:defRPr sz="1400" kern="1200">
                <a:solidFill>
                  <a:schemeClr val="tx1">
                    <a:tint val="75000"/>
                  </a:schemeClr>
                </a:solidFill>
                <a:latin typeface="+mn-lt"/>
                <a:ea typeface="MS PGothic" pitchFamily="34" charset="-128"/>
                <a:cs typeface="MS PGothic"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marL="0" marR="0" lvl="1" indent="0" algn="l" defTabSz="914400" rtl="0" eaLnBrk="1" fontAlgn="base" latinLnBrk="0" hangingPunct="1">
              <a:lnSpc>
                <a:spcPct val="100000"/>
              </a:lnSpc>
              <a:spcBef>
                <a:spcPct val="20000"/>
              </a:spcBef>
              <a:spcAft>
                <a:spcPct val="0"/>
              </a:spcAft>
              <a:buClr>
                <a:srgbClr val="F58466"/>
              </a:buClr>
              <a:buSzTx/>
              <a:buFont typeface="Arial" pitchFamily="34" charset="0"/>
              <a:buNone/>
              <a:tabLst/>
              <a:defRPr/>
            </a:pPr>
            <a:endParaRPr kumimoji="0" lang="en-US" altLang="en-US" sz="1800" b="0" i="0" u="none" strike="noStrike" kern="1200" cap="none" spc="0" normalizeH="0" baseline="0" noProof="0" dirty="0">
              <a:ln>
                <a:noFill/>
              </a:ln>
              <a:solidFill>
                <a:prstClr val="black"/>
              </a:solidFill>
              <a:effectLst/>
              <a:uLnTx/>
              <a:uFillTx/>
              <a:latin typeface="Calibri"/>
              <a:ea typeface="MS PGothic" pitchFamily="34" charset="-128"/>
            </a:endParaRPr>
          </a:p>
          <a:p>
            <a:pPr marL="0" marR="0" lvl="1" indent="0" algn="l" defTabSz="914400" rtl="0" eaLnBrk="1" fontAlgn="base" latinLnBrk="0" hangingPunct="1">
              <a:lnSpc>
                <a:spcPct val="100000"/>
              </a:lnSpc>
              <a:spcBef>
                <a:spcPct val="20000"/>
              </a:spcBef>
              <a:spcAft>
                <a:spcPct val="0"/>
              </a:spcAft>
              <a:buClr>
                <a:srgbClr val="F58466"/>
              </a:buClr>
              <a:buSzTx/>
              <a:buFont typeface="Arial" pitchFamily="34" charset="0"/>
              <a:buNone/>
              <a:tabLst/>
              <a:defRPr/>
            </a:pPr>
            <a:endParaRPr kumimoji="0" lang="en-US" altLang="en-US" sz="1800" b="0" i="0" u="none" strike="noStrike" kern="1200" cap="none" spc="0" normalizeH="0" baseline="0" noProof="0" dirty="0">
              <a:ln>
                <a:noFill/>
              </a:ln>
              <a:solidFill>
                <a:prstClr val="black">
                  <a:tint val="75000"/>
                </a:prstClr>
              </a:solidFill>
              <a:effectLst/>
              <a:uLnTx/>
              <a:uFillTx/>
              <a:latin typeface="Calibri"/>
              <a:ea typeface="MS PGothic" pitchFamily="34" charset="-128"/>
            </a:endParaRPr>
          </a:p>
          <a:p>
            <a:pPr marL="342900" marR="0" lvl="1" indent="-342900" algn="l" defTabSz="914400" rtl="0" eaLnBrk="1" fontAlgn="base" latinLnBrk="0" hangingPunct="1">
              <a:lnSpc>
                <a:spcPct val="100000"/>
              </a:lnSpc>
              <a:spcBef>
                <a:spcPct val="20000"/>
              </a:spcBef>
              <a:spcAft>
                <a:spcPct val="0"/>
              </a:spcAft>
              <a:buClr>
                <a:srgbClr val="F58466"/>
              </a:buClr>
              <a:buSzTx/>
              <a:buFont typeface="Arial" pitchFamily="34" charset="0"/>
              <a:buChar char="•"/>
              <a:tabLst/>
              <a:defRPr/>
            </a:pPr>
            <a:endParaRPr kumimoji="0" lang="en-US" altLang="en-US" sz="1800" b="0" i="0" u="none" strike="noStrike" kern="1200" cap="none" spc="0" normalizeH="0" baseline="0" noProof="0" dirty="0">
              <a:ln>
                <a:noFill/>
              </a:ln>
              <a:solidFill>
                <a:prstClr val="black">
                  <a:tint val="75000"/>
                </a:prstClr>
              </a:solidFill>
              <a:effectLst/>
              <a:uLnTx/>
              <a:uFillTx/>
              <a:latin typeface="Calibri"/>
              <a:ea typeface="MS PGothic" pitchFamily="34" charset="-128"/>
            </a:endParaRPr>
          </a:p>
          <a:p>
            <a:pPr marL="342900" marR="0" lvl="1" indent="-342900" algn="l" defTabSz="914400" rtl="0" eaLnBrk="1" fontAlgn="base" latinLnBrk="0" hangingPunct="1">
              <a:lnSpc>
                <a:spcPct val="100000"/>
              </a:lnSpc>
              <a:spcBef>
                <a:spcPct val="20000"/>
              </a:spcBef>
              <a:spcAft>
                <a:spcPct val="0"/>
              </a:spcAft>
              <a:buClr>
                <a:srgbClr val="F58466"/>
              </a:buClr>
              <a:buSzTx/>
              <a:buFont typeface="Arial" pitchFamily="34" charset="0"/>
              <a:buChar char="•"/>
              <a:tabLst/>
              <a:defRPr/>
            </a:pPr>
            <a:endParaRPr kumimoji="0" lang="en-US" altLang="en-US" sz="1800" b="0" i="0" u="none" strike="noStrike" kern="1200" cap="none" spc="0" normalizeH="0" baseline="0" noProof="0" dirty="0">
              <a:ln>
                <a:noFill/>
              </a:ln>
              <a:solidFill>
                <a:prstClr val="black">
                  <a:tint val="75000"/>
                </a:prstClr>
              </a:solidFill>
              <a:effectLst/>
              <a:uLnTx/>
              <a:uFillTx/>
              <a:latin typeface="Calibri"/>
              <a:ea typeface="MS PGothic" pitchFamily="34" charset="-128"/>
            </a:endParaRPr>
          </a:p>
          <a:p>
            <a:pPr marL="342900" marR="0" lvl="1" indent="-342900" algn="l" defTabSz="914400" rtl="0" eaLnBrk="1" fontAlgn="base" latinLnBrk="0" hangingPunct="1">
              <a:lnSpc>
                <a:spcPct val="100000"/>
              </a:lnSpc>
              <a:spcBef>
                <a:spcPct val="20000"/>
              </a:spcBef>
              <a:spcAft>
                <a:spcPct val="0"/>
              </a:spcAft>
              <a:buClr>
                <a:srgbClr val="F58466"/>
              </a:buClr>
              <a:buSzTx/>
              <a:buFont typeface="Arial" pitchFamily="34" charset="0"/>
              <a:buChar char="•"/>
              <a:tabLst/>
              <a:defRPr/>
            </a:pPr>
            <a:endParaRPr kumimoji="0" lang="en-US" altLang="en-US" sz="1800" b="0" i="0" u="none" strike="noStrike" kern="1200" cap="none" spc="0" normalizeH="0" baseline="0" noProof="0" dirty="0">
              <a:ln>
                <a:noFill/>
              </a:ln>
              <a:solidFill>
                <a:prstClr val="black">
                  <a:tint val="75000"/>
                </a:prstClr>
              </a:solidFill>
              <a:effectLst/>
              <a:uLnTx/>
              <a:uFillTx/>
              <a:latin typeface="Calibri"/>
              <a:ea typeface="MS PGothic" pitchFamily="34" charset="-128"/>
            </a:endParaRPr>
          </a:p>
          <a:p>
            <a:pPr marL="342900" marR="0" lvl="1" indent="-342900" algn="l" defTabSz="914400" rtl="0" eaLnBrk="1" fontAlgn="base" latinLnBrk="0" hangingPunct="1">
              <a:lnSpc>
                <a:spcPct val="100000"/>
              </a:lnSpc>
              <a:spcBef>
                <a:spcPct val="20000"/>
              </a:spcBef>
              <a:spcAft>
                <a:spcPct val="0"/>
              </a:spcAft>
              <a:buClr>
                <a:srgbClr val="F58466"/>
              </a:buClr>
              <a:buSzTx/>
              <a:buFont typeface="Arial" pitchFamily="34" charset="0"/>
              <a:buChar char="•"/>
              <a:tabLst/>
              <a:defRPr/>
            </a:pPr>
            <a:endParaRPr kumimoji="0" lang="en-US" altLang="en-US" sz="2800" b="0" i="0" u="none" strike="noStrike" kern="1200" cap="none" spc="0" normalizeH="0" baseline="0" noProof="0" dirty="0">
              <a:ln>
                <a:noFill/>
              </a:ln>
              <a:solidFill>
                <a:prstClr val="black">
                  <a:tint val="75000"/>
                </a:prstClr>
              </a:solidFill>
              <a:effectLst/>
              <a:uLnTx/>
              <a:uFillTx/>
              <a:latin typeface="Calibri"/>
              <a:ea typeface="MS PGothic" pitchFamily="34" charset="-128"/>
            </a:endParaRPr>
          </a:p>
          <a:p>
            <a:pPr marL="0" marR="0" lvl="0" indent="0" algn="l" defTabSz="914400" rtl="0" eaLnBrk="1" fontAlgn="base" latinLnBrk="0" hangingPunct="1">
              <a:lnSpc>
                <a:spcPct val="100000"/>
              </a:lnSpc>
              <a:spcBef>
                <a:spcPct val="20000"/>
              </a:spcBef>
              <a:spcAft>
                <a:spcPct val="0"/>
              </a:spcAft>
              <a:buClr>
                <a:srgbClr val="F58466"/>
              </a:buClr>
              <a:buSzTx/>
              <a:buFont typeface="Arial" pitchFamily="34" charset="0"/>
              <a:buNone/>
              <a:tabLst/>
              <a:defRPr/>
            </a:pPr>
            <a:endParaRPr kumimoji="0" lang="en-US" altLang="en-US" sz="2000" b="0" i="0" u="none" strike="noStrike" kern="1200" cap="none" spc="0" normalizeH="0" baseline="0" noProof="0" dirty="0">
              <a:ln>
                <a:noFill/>
              </a:ln>
              <a:solidFill>
                <a:prstClr val="black">
                  <a:tint val="75000"/>
                </a:prstClr>
              </a:solidFill>
              <a:effectLst/>
              <a:uLnTx/>
              <a:uFillTx/>
              <a:latin typeface="Calibri"/>
              <a:ea typeface="MS PGothic" pitchFamily="34" charset="-128"/>
            </a:endParaRPr>
          </a:p>
          <a:p>
            <a:pPr marL="0" marR="0" lvl="0" indent="0" algn="l" defTabSz="914400" rtl="0" eaLnBrk="1" fontAlgn="base" latinLnBrk="0" hangingPunct="1">
              <a:lnSpc>
                <a:spcPct val="100000"/>
              </a:lnSpc>
              <a:spcBef>
                <a:spcPct val="20000"/>
              </a:spcBef>
              <a:spcAft>
                <a:spcPct val="0"/>
              </a:spcAft>
              <a:buClr>
                <a:srgbClr val="F58466"/>
              </a:buClr>
              <a:buSzTx/>
              <a:buFont typeface="Arial" pitchFamily="34" charset="0"/>
              <a:buNone/>
              <a:tabLst/>
              <a:defRPr/>
            </a:pPr>
            <a:endParaRPr kumimoji="0" lang="en-US" altLang="en-US" sz="2000" b="0" i="0" u="none" strike="noStrike" kern="1200" cap="none" spc="0" normalizeH="0" baseline="0" noProof="0" dirty="0">
              <a:ln>
                <a:noFill/>
              </a:ln>
              <a:solidFill>
                <a:prstClr val="black">
                  <a:tint val="75000"/>
                </a:prstClr>
              </a:solidFill>
              <a:effectLst/>
              <a:uLnTx/>
              <a:uFillTx/>
              <a:latin typeface="Calibri"/>
              <a:ea typeface="MS PGothic" pitchFamily="34" charset="-128"/>
            </a:endParaRPr>
          </a:p>
        </p:txBody>
      </p:sp>
      <p:sp>
        <p:nvSpPr>
          <p:cNvPr id="5" name="Right Brace 4"/>
          <p:cNvSpPr/>
          <p:nvPr/>
        </p:nvSpPr>
        <p:spPr>
          <a:xfrm>
            <a:off x="4637287" y="1828799"/>
            <a:ext cx="571919" cy="4436125"/>
          </a:xfrm>
          <a:prstGeom prst="rightBrace">
            <a:avLst>
              <a:gd name="adj1" fmla="val 60185"/>
              <a:gd name="adj2" fmla="val 49006"/>
            </a:avLst>
          </a:prstGeom>
        </p:spPr>
        <p:style>
          <a:lnRef idx="3">
            <a:schemeClr val="accent6"/>
          </a:lnRef>
          <a:fillRef idx="0">
            <a:schemeClr val="accent6"/>
          </a:fillRef>
          <a:effectRef idx="2">
            <a:schemeClr val="accent6"/>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146" y="1998572"/>
            <a:ext cx="1251450" cy="1176400"/>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3482553"/>
            <a:ext cx="1396294" cy="1164867"/>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4232" y="4952529"/>
            <a:ext cx="1251450" cy="1199467"/>
          </a:xfrm>
          <a:prstGeom prst="rect">
            <a:avLst/>
          </a:prstGeom>
        </p:spPr>
      </p:pic>
      <p:sp>
        <p:nvSpPr>
          <p:cNvPr id="11" name="Content Placeholder 2"/>
          <p:cNvSpPr txBox="1">
            <a:spLocks/>
          </p:cNvSpPr>
          <p:nvPr/>
        </p:nvSpPr>
        <p:spPr bwMode="auto">
          <a:xfrm>
            <a:off x="1796507" y="2084177"/>
            <a:ext cx="277549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2000" b="1" i="0" u="sng" strike="noStrike" kern="1200" cap="none" spc="0" normalizeH="0" baseline="0" noProof="0" dirty="0">
                <a:ln>
                  <a:noFill/>
                </a:ln>
                <a:solidFill>
                  <a:prstClr val="black"/>
                </a:solidFill>
                <a:effectLst/>
                <a:uLnTx/>
                <a:uFillTx/>
                <a:latin typeface="Calibri"/>
                <a:ea typeface="MS PGothic" pitchFamily="34" charset="-128"/>
              </a:rPr>
              <a:t>Clinical Readiness</a:t>
            </a:r>
            <a:r>
              <a:rPr kumimoji="0" lang="en-US" sz="2000" b="0" i="0" u="none" strike="noStrike" kern="1200" cap="none" spc="0" normalizeH="0" baseline="0" noProof="0" dirty="0">
                <a:ln>
                  <a:noFill/>
                </a:ln>
                <a:solidFill>
                  <a:prstClr val="black"/>
                </a:solidFill>
                <a:effectLst/>
                <a:uLnTx/>
                <a:uFillTx/>
                <a:latin typeface="Calibri"/>
                <a:ea typeface="MS PGothic" pitchFamily="34" charset="-128"/>
              </a:rPr>
              <a:t>: infant meets clinical discharge criteria</a:t>
            </a:r>
          </a:p>
        </p:txBody>
      </p:sp>
      <p:sp>
        <p:nvSpPr>
          <p:cNvPr id="12" name="Content Placeholder 2"/>
          <p:cNvSpPr txBox="1">
            <a:spLocks/>
          </p:cNvSpPr>
          <p:nvPr/>
        </p:nvSpPr>
        <p:spPr bwMode="auto">
          <a:xfrm>
            <a:off x="1870204" y="3482553"/>
            <a:ext cx="252177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2000" b="1" i="0" u="sng" strike="noStrike" kern="1200" cap="none" spc="0" normalizeH="0" baseline="0" noProof="0" dirty="0">
                <a:ln>
                  <a:noFill/>
                </a:ln>
                <a:solidFill>
                  <a:prstClr val="black"/>
                </a:solidFill>
                <a:effectLst/>
                <a:uLnTx/>
                <a:uFillTx/>
                <a:latin typeface="Calibri"/>
                <a:ea typeface="MS PGothic" pitchFamily="34" charset="-128"/>
              </a:rPr>
              <a:t>Family Preparedness</a:t>
            </a:r>
            <a:r>
              <a:rPr kumimoji="0" lang="en-US" sz="2000" b="0" i="0" u="none" strike="noStrike" kern="1200" cap="none" spc="0" normalizeH="0" baseline="0" noProof="0" dirty="0">
                <a:ln>
                  <a:noFill/>
                </a:ln>
                <a:solidFill>
                  <a:prstClr val="black"/>
                </a:solidFill>
                <a:effectLst/>
                <a:uLnTx/>
                <a:uFillTx/>
                <a:latin typeface="Calibri"/>
                <a:ea typeface="MS PGothic" pitchFamily="34" charset="-128"/>
              </a:rPr>
              <a:t>: mother/family provided with education </a:t>
            </a:r>
          </a:p>
        </p:txBody>
      </p:sp>
      <p:sp>
        <p:nvSpPr>
          <p:cNvPr id="13" name="Content Placeholder 2"/>
          <p:cNvSpPr txBox="1">
            <a:spLocks/>
          </p:cNvSpPr>
          <p:nvPr/>
        </p:nvSpPr>
        <p:spPr bwMode="auto">
          <a:xfrm>
            <a:off x="1850993" y="4968592"/>
            <a:ext cx="305559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2000" b="1" i="0" u="sng" strike="noStrike" kern="1200" cap="none" spc="0" normalizeH="0" baseline="0" noProof="0" dirty="0">
                <a:ln>
                  <a:noFill/>
                </a:ln>
                <a:solidFill>
                  <a:prstClr val="black"/>
                </a:solidFill>
                <a:effectLst/>
                <a:uLnTx/>
                <a:uFillTx/>
                <a:latin typeface="Calibri"/>
                <a:ea typeface="MS PGothic" pitchFamily="34" charset="-128"/>
              </a:rPr>
              <a:t>Transfer of Care: </a:t>
            </a:r>
            <a:r>
              <a:rPr kumimoji="0" lang="en-US" sz="2000" b="0" i="0" u="none" strike="noStrike" kern="1200" cap="none" spc="0" normalizeH="0" baseline="0" noProof="0" dirty="0">
                <a:ln>
                  <a:noFill/>
                </a:ln>
                <a:solidFill>
                  <a:prstClr val="black"/>
                </a:solidFill>
                <a:effectLst/>
                <a:uLnTx/>
                <a:uFillTx/>
                <a:latin typeface="Calibri"/>
                <a:ea typeface="MS PGothic" pitchFamily="34" charset="-128"/>
              </a:rPr>
              <a:t>Coordinated Discharge Worksheet is completed in partnership</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a:ea typeface="MS PGothic" pitchFamily="34" charset="-128"/>
            </a:endParaRPr>
          </a:p>
        </p:txBody>
      </p:sp>
      <p:sp>
        <p:nvSpPr>
          <p:cNvPr id="14" name="Content Placeholder 2"/>
          <p:cNvSpPr txBox="1">
            <a:spLocks/>
          </p:cNvSpPr>
          <p:nvPr/>
        </p:nvSpPr>
        <p:spPr bwMode="auto">
          <a:xfrm>
            <a:off x="1287877" y="1335099"/>
            <a:ext cx="418182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3200" b="1" i="0" u="sng" strike="noStrike" kern="1200" cap="none" spc="0" normalizeH="0" baseline="0" noProof="0" dirty="0">
                <a:ln>
                  <a:noFill/>
                </a:ln>
                <a:solidFill>
                  <a:prstClr val="black"/>
                </a:solidFill>
                <a:effectLst/>
                <a:uLnTx/>
                <a:uFillTx/>
                <a:latin typeface="Calibri"/>
                <a:ea typeface="MS PGothic" pitchFamily="34" charset="-128"/>
              </a:rPr>
              <a:t>Key Elements</a:t>
            </a:r>
          </a:p>
        </p:txBody>
      </p:sp>
      <p:pic>
        <p:nvPicPr>
          <p:cNvPr id="15" name="Picture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51812" y="2107214"/>
            <a:ext cx="2957932" cy="38276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4556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FB53-311B-43CA-B7CE-1F80A678A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1371600"/>
            <a:ext cx="8621578" cy="47415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2329589" y="499356"/>
            <a:ext cx="4572000" cy="646331"/>
          </a:xfrm>
          <a:prstGeom prst="rect">
            <a:avLst/>
          </a:prstGeom>
        </p:spPr>
        <p:txBody>
          <a:bodyPr>
            <a:spAutoFit/>
          </a:bodyPr>
          <a:lstStyle/>
          <a:p>
            <a:r>
              <a:rPr lang="en-US" dirty="0">
                <a:hlinkClick r:id="rId3"/>
              </a:rPr>
              <a:t>https://ilpqc.org/mothers-and-newborns-affected-by-opioids-neonatal-initiative/</a:t>
            </a:r>
            <a:r>
              <a:rPr lang="en-US" dirty="0"/>
              <a:t> </a:t>
            </a:r>
          </a:p>
        </p:txBody>
      </p:sp>
      <p:sp>
        <p:nvSpPr>
          <p:cNvPr id="6" name="Oval 5"/>
          <p:cNvSpPr/>
          <p:nvPr/>
        </p:nvSpPr>
        <p:spPr>
          <a:xfrm>
            <a:off x="3505200" y="2514600"/>
            <a:ext cx="3505200" cy="12277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3854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E5A5ED-4066-E144-89F8-5C4DADD49EB1}"/>
              </a:ext>
            </a:extLst>
          </p:cNvPr>
          <p:cNvSpPr>
            <a:spLocks noGrp="1"/>
          </p:cNvSpPr>
          <p:nvPr>
            <p:ph type="title"/>
          </p:nvPr>
        </p:nvSpPr>
        <p:spPr>
          <a:xfrm>
            <a:off x="273627" y="3464"/>
            <a:ext cx="4608224" cy="1143000"/>
          </a:xfrm>
          <a:noFill/>
        </p:spPr>
        <p:txBody>
          <a:bodyPr/>
          <a:lstStyle/>
          <a:p>
            <a:pPr algn="l" eaLnBrk="1" hangingPunct="1"/>
            <a:r>
              <a:rPr lang="en-US" b="1" dirty="0">
                <a:solidFill>
                  <a:srgbClr val="F58466"/>
                </a:solidFill>
                <a:latin typeface="Goudy Old Style" pitchFamily="18" charset="0"/>
              </a:rPr>
              <a:t>Discharge by Hospital (Q1 2020)</a:t>
            </a:r>
          </a:p>
        </p:txBody>
      </p:sp>
      <p:sp>
        <p:nvSpPr>
          <p:cNvPr id="3" name="Slide Number Placeholder 2">
            <a:extLst>
              <a:ext uri="{FF2B5EF4-FFF2-40B4-BE49-F238E27FC236}">
                <a16:creationId xmlns:a16="http://schemas.microsoft.com/office/drawing/2014/main" id="{6C121084-7266-034E-8D2B-4415B9D1A9C3}"/>
              </a:ext>
            </a:extLst>
          </p:cNvPr>
          <p:cNvSpPr>
            <a:spLocks noGrp="1"/>
          </p:cNvSpPr>
          <p:nvPr>
            <p:ph type="sldNum" sz="quarter" idx="12"/>
          </p:nvPr>
        </p:nvSpPr>
        <p:spPr>
          <a:xfrm>
            <a:off x="6522027" y="6359834"/>
            <a:ext cx="2133600" cy="365125"/>
          </a:xfrm>
        </p:spPr>
        <p:txBody>
          <a:bodyPr/>
          <a:lstStyle/>
          <a:p>
            <a:fld id="{744C2F5F-8633-4B5B-A080-9CC210AD30A1}" type="slidenum">
              <a:rPr lang="en-US" smtClean="0"/>
              <a:t>19</a:t>
            </a:fld>
            <a:endParaRPr lang="en-US"/>
          </a:p>
        </p:txBody>
      </p:sp>
      <p:sp>
        <p:nvSpPr>
          <p:cNvPr id="6" name="Rounded Rectangle 5"/>
          <p:cNvSpPr/>
          <p:nvPr/>
        </p:nvSpPr>
        <p:spPr>
          <a:xfrm>
            <a:off x="4892242" y="384464"/>
            <a:ext cx="4220585" cy="609600"/>
          </a:xfrm>
          <a:prstGeom prst="roundRect">
            <a:avLst/>
          </a:prstGeom>
          <a:solidFill>
            <a:srgbClr val="FF5D9F"/>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*Hospital number in left column DOES NOT correspond to </a:t>
            </a:r>
            <a:r>
              <a:rPr lang="en-US" b="1" dirty="0" err="1">
                <a:solidFill>
                  <a:schemeClr val="bg1"/>
                </a:solidFill>
              </a:rPr>
              <a:t>REDCap</a:t>
            </a:r>
            <a:r>
              <a:rPr lang="en-US" b="1" dirty="0">
                <a:solidFill>
                  <a:schemeClr val="bg1"/>
                </a:solidFill>
              </a:rPr>
              <a:t> Hospital ID*</a:t>
            </a:r>
          </a:p>
        </p:txBody>
      </p:sp>
      <p:graphicFrame>
        <p:nvGraphicFramePr>
          <p:cNvPr id="8" name="Table 7"/>
          <p:cNvGraphicFramePr>
            <a:graphicFrameLocks noGrp="1"/>
          </p:cNvGraphicFramePr>
          <p:nvPr>
            <p:extLst>
              <p:ext uri="{D42A27DB-BD31-4B8C-83A1-F6EECF244321}">
                <p14:modId xmlns:p14="http://schemas.microsoft.com/office/powerpoint/2010/main" val="1736931896"/>
              </p:ext>
            </p:extLst>
          </p:nvPr>
        </p:nvGraphicFramePr>
        <p:xfrm>
          <a:off x="1066800" y="1323335"/>
          <a:ext cx="3276599" cy="4884420"/>
        </p:xfrm>
        <a:graphic>
          <a:graphicData uri="http://schemas.openxmlformats.org/drawingml/2006/table">
            <a:tbl>
              <a:tblPr>
                <a:tableStyleId>{5C22544A-7EE6-4342-B048-85BDC9FD1C3A}</a:tableStyleId>
              </a:tblPr>
              <a:tblGrid>
                <a:gridCol w="1295400">
                  <a:extLst>
                    <a:ext uri="{9D8B030D-6E8A-4147-A177-3AD203B41FA5}">
                      <a16:colId xmlns:a16="http://schemas.microsoft.com/office/drawing/2014/main" val="3132530496"/>
                    </a:ext>
                  </a:extLst>
                </a:gridCol>
                <a:gridCol w="762000">
                  <a:extLst>
                    <a:ext uri="{9D8B030D-6E8A-4147-A177-3AD203B41FA5}">
                      <a16:colId xmlns:a16="http://schemas.microsoft.com/office/drawing/2014/main" val="3806803071"/>
                    </a:ext>
                  </a:extLst>
                </a:gridCol>
                <a:gridCol w="457200">
                  <a:extLst>
                    <a:ext uri="{9D8B030D-6E8A-4147-A177-3AD203B41FA5}">
                      <a16:colId xmlns:a16="http://schemas.microsoft.com/office/drawing/2014/main" val="3147269901"/>
                    </a:ext>
                  </a:extLst>
                </a:gridCol>
                <a:gridCol w="761999">
                  <a:extLst>
                    <a:ext uri="{9D8B030D-6E8A-4147-A177-3AD203B41FA5}">
                      <a16:colId xmlns:a16="http://schemas.microsoft.com/office/drawing/2014/main" val="2738295958"/>
                    </a:ext>
                  </a:extLst>
                </a:gridCol>
              </a:tblGrid>
              <a:tr h="190500">
                <a:tc>
                  <a:txBody>
                    <a:bodyPr/>
                    <a:lstStyle/>
                    <a:p>
                      <a:pPr algn="ctr" fontAlgn="b"/>
                      <a:r>
                        <a:rPr lang="en-US" sz="1400" u="none" strike="noStrike" dirty="0">
                          <a:effectLst/>
                        </a:rPr>
                        <a:t>Hospital</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Yes</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Total</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 Discharge</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90551514"/>
                  </a:ext>
                </a:extLst>
              </a:tr>
              <a:tr h="190500">
                <a:tc>
                  <a:txBody>
                    <a:bodyPr/>
                    <a:lstStyle/>
                    <a:p>
                      <a:pPr algn="ct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100%</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78353212"/>
                  </a:ext>
                </a:extLst>
              </a:tr>
              <a:tr h="190500">
                <a:tc>
                  <a:txBody>
                    <a:bodyPr/>
                    <a:lstStyle/>
                    <a:p>
                      <a:pPr algn="ct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100%</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19114425"/>
                  </a:ext>
                </a:extLst>
              </a:tr>
              <a:tr h="190500">
                <a:tc>
                  <a:txBody>
                    <a:bodyPr/>
                    <a:lstStyle/>
                    <a:p>
                      <a:pPr algn="ct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100%</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1028917"/>
                  </a:ext>
                </a:extLst>
              </a:tr>
              <a:tr h="190500">
                <a:tc>
                  <a:txBody>
                    <a:bodyPr/>
                    <a:lstStyle/>
                    <a:p>
                      <a:pPr algn="ct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100%</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90419366"/>
                  </a:ext>
                </a:extLst>
              </a:tr>
              <a:tr h="190500">
                <a:tc>
                  <a:txBody>
                    <a:bodyPr/>
                    <a:lstStyle/>
                    <a:p>
                      <a:pPr algn="ctr" fontAlgn="b"/>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100%</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50029351"/>
                  </a:ext>
                </a:extLst>
              </a:tr>
              <a:tr h="190500">
                <a:tc>
                  <a:txBody>
                    <a:bodyPr/>
                    <a:lstStyle/>
                    <a:p>
                      <a:pPr algn="ctr" fontAlgn="b"/>
                      <a:r>
                        <a:rPr lang="en-US" sz="1400" u="none" strike="noStrike">
                          <a:effectLst/>
                        </a:rPr>
                        <a:t>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4</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100%</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49821122"/>
                  </a:ext>
                </a:extLst>
              </a:tr>
              <a:tr h="190500">
                <a:tc>
                  <a:txBody>
                    <a:bodyPr/>
                    <a:lstStyle/>
                    <a:p>
                      <a:pPr algn="ctr" fontAlgn="b"/>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100%</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56014990"/>
                  </a:ext>
                </a:extLst>
              </a:tr>
              <a:tr h="190500">
                <a:tc>
                  <a:txBody>
                    <a:bodyPr/>
                    <a:lstStyle/>
                    <a:p>
                      <a:pPr algn="ctr" fontAlgn="b"/>
                      <a:r>
                        <a:rPr lang="en-US" sz="1400" u="none" strike="noStrike">
                          <a:effectLst/>
                        </a:rPr>
                        <a:t>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100%</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08004817"/>
                  </a:ext>
                </a:extLst>
              </a:tr>
              <a:tr h="190500">
                <a:tc>
                  <a:txBody>
                    <a:bodyPr/>
                    <a:lstStyle/>
                    <a:p>
                      <a:pPr algn="ctr" fontAlgn="b"/>
                      <a:r>
                        <a:rPr lang="en-US" sz="1400" u="none" strike="noStrike">
                          <a:effectLst/>
                        </a:rPr>
                        <a:t>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100%</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33564008"/>
                  </a:ext>
                </a:extLst>
              </a:tr>
              <a:tr h="190500">
                <a:tc>
                  <a:txBody>
                    <a:bodyPr/>
                    <a:lstStyle/>
                    <a:p>
                      <a:pPr algn="ctr" fontAlgn="b"/>
                      <a:r>
                        <a:rPr lang="en-US" sz="1400" u="none" strike="noStrike">
                          <a:effectLst/>
                        </a:rPr>
                        <a:t>10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100%</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76447490"/>
                  </a:ext>
                </a:extLst>
              </a:tr>
              <a:tr h="190500">
                <a:tc>
                  <a:txBody>
                    <a:bodyPr/>
                    <a:lstStyle/>
                    <a:p>
                      <a:pPr algn="ctr" fontAlgn="b"/>
                      <a:r>
                        <a:rPr lang="en-US" sz="1400" u="none" strike="noStrike">
                          <a:effectLst/>
                        </a:rPr>
                        <a:t>11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100%</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00873006"/>
                  </a:ext>
                </a:extLst>
              </a:tr>
              <a:tr h="190500">
                <a:tc>
                  <a:txBody>
                    <a:bodyPr/>
                    <a:lstStyle/>
                    <a:p>
                      <a:pPr algn="ctr" fontAlgn="b"/>
                      <a:r>
                        <a:rPr lang="en-US" sz="1400" u="none" strike="noStrike">
                          <a:effectLst/>
                        </a:rPr>
                        <a:t>12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100%</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54143642"/>
                  </a:ext>
                </a:extLst>
              </a:tr>
              <a:tr h="190500">
                <a:tc>
                  <a:txBody>
                    <a:bodyPr/>
                    <a:lstStyle/>
                    <a:p>
                      <a:pPr algn="ctr" fontAlgn="b"/>
                      <a:r>
                        <a:rPr lang="en-US" sz="1400" u="none" strike="noStrike">
                          <a:effectLst/>
                        </a:rPr>
                        <a:t>13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100%</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06760289"/>
                  </a:ext>
                </a:extLst>
              </a:tr>
              <a:tr h="190500">
                <a:tc>
                  <a:txBody>
                    <a:bodyPr/>
                    <a:lstStyle/>
                    <a:p>
                      <a:pPr algn="ctr" fontAlgn="b"/>
                      <a:r>
                        <a:rPr lang="en-US" sz="1400" u="none" strike="noStrike">
                          <a:effectLst/>
                        </a:rPr>
                        <a:t>14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100%</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42917971"/>
                  </a:ext>
                </a:extLst>
              </a:tr>
              <a:tr h="190500">
                <a:tc>
                  <a:txBody>
                    <a:bodyPr/>
                    <a:lstStyle/>
                    <a:p>
                      <a:pPr algn="ctr" fontAlgn="b"/>
                      <a:r>
                        <a:rPr lang="en-US" sz="1400" u="none" strike="noStrike">
                          <a:effectLst/>
                        </a:rPr>
                        <a:t>15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100%</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81958650"/>
                  </a:ext>
                </a:extLst>
              </a:tr>
              <a:tr h="190500">
                <a:tc>
                  <a:txBody>
                    <a:bodyPr/>
                    <a:lstStyle/>
                    <a:p>
                      <a:pPr algn="ctr" fontAlgn="b"/>
                      <a:r>
                        <a:rPr lang="en-US" sz="1400" u="none" strike="noStrike">
                          <a:effectLst/>
                        </a:rPr>
                        <a:t>16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100%</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78248796"/>
                  </a:ext>
                </a:extLst>
              </a:tr>
              <a:tr h="190500">
                <a:tc>
                  <a:txBody>
                    <a:bodyPr/>
                    <a:lstStyle/>
                    <a:p>
                      <a:pPr algn="ctr" fontAlgn="b"/>
                      <a:r>
                        <a:rPr lang="en-US" sz="1400" u="none" strike="noStrike">
                          <a:effectLst/>
                        </a:rPr>
                        <a:t>17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100%</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41235469"/>
                  </a:ext>
                </a:extLst>
              </a:tr>
              <a:tr h="190500">
                <a:tc>
                  <a:txBody>
                    <a:bodyPr/>
                    <a:lstStyle/>
                    <a:p>
                      <a:pPr algn="ctr" fontAlgn="b"/>
                      <a:r>
                        <a:rPr lang="en-US" sz="1400" u="none" strike="noStrike">
                          <a:effectLst/>
                        </a:rPr>
                        <a:t>18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88%</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01420483"/>
                  </a:ext>
                </a:extLst>
              </a:tr>
              <a:tr h="190500">
                <a:tc>
                  <a:txBody>
                    <a:bodyPr/>
                    <a:lstStyle/>
                    <a:p>
                      <a:pPr algn="ctr" fontAlgn="b"/>
                      <a:r>
                        <a:rPr lang="en-US" sz="1400" u="none" strike="noStrike">
                          <a:effectLst/>
                        </a:rPr>
                        <a:t>ILPQC Q1 2020 Rate</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99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150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66%</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36954469"/>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199861499"/>
              </p:ext>
            </p:extLst>
          </p:nvPr>
        </p:nvGraphicFramePr>
        <p:xfrm>
          <a:off x="4724400" y="1152618"/>
          <a:ext cx="3276600" cy="5164894"/>
        </p:xfrm>
        <a:graphic>
          <a:graphicData uri="http://schemas.openxmlformats.org/drawingml/2006/table">
            <a:tbl>
              <a:tblPr>
                <a:tableStyleId>{5C22544A-7EE6-4342-B048-85BDC9FD1C3A}</a:tableStyleId>
              </a:tblPr>
              <a:tblGrid>
                <a:gridCol w="1031522">
                  <a:extLst>
                    <a:ext uri="{9D8B030D-6E8A-4147-A177-3AD203B41FA5}">
                      <a16:colId xmlns:a16="http://schemas.microsoft.com/office/drawing/2014/main" val="4218763152"/>
                    </a:ext>
                  </a:extLst>
                </a:gridCol>
                <a:gridCol w="644878">
                  <a:extLst>
                    <a:ext uri="{9D8B030D-6E8A-4147-A177-3AD203B41FA5}">
                      <a16:colId xmlns:a16="http://schemas.microsoft.com/office/drawing/2014/main" val="755808974"/>
                    </a:ext>
                  </a:extLst>
                </a:gridCol>
                <a:gridCol w="457200">
                  <a:extLst>
                    <a:ext uri="{9D8B030D-6E8A-4147-A177-3AD203B41FA5}">
                      <a16:colId xmlns:a16="http://schemas.microsoft.com/office/drawing/2014/main" val="2264762810"/>
                    </a:ext>
                  </a:extLst>
                </a:gridCol>
                <a:gridCol w="1143000">
                  <a:extLst>
                    <a:ext uri="{9D8B030D-6E8A-4147-A177-3AD203B41FA5}">
                      <a16:colId xmlns:a16="http://schemas.microsoft.com/office/drawing/2014/main" val="2197385072"/>
                    </a:ext>
                  </a:extLst>
                </a:gridCol>
              </a:tblGrid>
              <a:tr h="484309">
                <a:tc>
                  <a:txBody>
                    <a:bodyPr/>
                    <a:lstStyle/>
                    <a:p>
                      <a:pPr algn="ctr" fontAlgn="b"/>
                      <a:r>
                        <a:rPr lang="en-US" sz="1400" u="none" strike="noStrike" dirty="0">
                          <a:effectLst/>
                        </a:rPr>
                        <a:t>Hospital</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Yes</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Total</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 Discharge</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0603126"/>
                  </a:ext>
                </a:extLst>
              </a:tr>
              <a:tr h="167438">
                <a:tc>
                  <a:txBody>
                    <a:bodyPr/>
                    <a:lstStyle/>
                    <a:p>
                      <a:pPr algn="ctr" fontAlgn="b"/>
                      <a:r>
                        <a:rPr lang="en-US" sz="1400" u="none" strike="noStrike">
                          <a:effectLst/>
                        </a:rPr>
                        <a:t>19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50%</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98852431"/>
                  </a:ext>
                </a:extLst>
              </a:tr>
              <a:tr h="167438">
                <a:tc>
                  <a:txBody>
                    <a:bodyPr/>
                    <a:lstStyle/>
                    <a:p>
                      <a:pPr algn="ctr" fontAlgn="b"/>
                      <a:r>
                        <a:rPr lang="en-US" sz="1400" u="none" strike="noStrike">
                          <a:effectLst/>
                        </a:rPr>
                        <a:t>20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50%</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86596181"/>
                  </a:ext>
                </a:extLst>
              </a:tr>
              <a:tr h="167438">
                <a:tc>
                  <a:txBody>
                    <a:bodyPr/>
                    <a:lstStyle/>
                    <a:p>
                      <a:pPr algn="ctr" fontAlgn="b"/>
                      <a:r>
                        <a:rPr lang="en-US" sz="1400" u="none" strike="noStrike">
                          <a:effectLst/>
                        </a:rPr>
                        <a:t>21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50%</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16477024"/>
                  </a:ext>
                </a:extLst>
              </a:tr>
              <a:tr h="167438">
                <a:tc>
                  <a:txBody>
                    <a:bodyPr/>
                    <a:lstStyle/>
                    <a:p>
                      <a:pPr algn="ctr" fontAlgn="b"/>
                      <a:r>
                        <a:rPr lang="en-US" sz="1400" u="none" strike="noStrike">
                          <a:effectLst/>
                        </a:rPr>
                        <a:t>22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50%</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44433262"/>
                  </a:ext>
                </a:extLst>
              </a:tr>
              <a:tr h="167438">
                <a:tc>
                  <a:txBody>
                    <a:bodyPr/>
                    <a:lstStyle/>
                    <a:p>
                      <a:pPr algn="ctr" fontAlgn="b"/>
                      <a:r>
                        <a:rPr lang="en-US" sz="1400" u="none" strike="noStrike">
                          <a:effectLst/>
                        </a:rPr>
                        <a:t>23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5</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40%</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88672902"/>
                  </a:ext>
                </a:extLst>
              </a:tr>
              <a:tr h="167438">
                <a:tc>
                  <a:txBody>
                    <a:bodyPr/>
                    <a:lstStyle/>
                    <a:p>
                      <a:pPr algn="ctr" fontAlgn="b"/>
                      <a:r>
                        <a:rPr lang="en-US" sz="1400" u="none" strike="noStrike">
                          <a:effectLst/>
                        </a:rPr>
                        <a:t>24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6</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33%</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85188174"/>
                  </a:ext>
                </a:extLst>
              </a:tr>
              <a:tr h="167438">
                <a:tc>
                  <a:txBody>
                    <a:bodyPr/>
                    <a:lstStyle/>
                    <a:p>
                      <a:pPr algn="ctr" fontAlgn="b"/>
                      <a:r>
                        <a:rPr lang="en-US" sz="1400" u="none" strike="noStrike">
                          <a:effectLst/>
                        </a:rPr>
                        <a:t>25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33%</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11867243"/>
                  </a:ext>
                </a:extLst>
              </a:tr>
              <a:tr h="167438">
                <a:tc>
                  <a:txBody>
                    <a:bodyPr/>
                    <a:lstStyle/>
                    <a:p>
                      <a:pPr algn="ctr" fontAlgn="b"/>
                      <a:r>
                        <a:rPr lang="en-US" sz="1400" u="none" strike="noStrike">
                          <a:effectLst/>
                        </a:rPr>
                        <a:t>26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33%</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40711812"/>
                  </a:ext>
                </a:extLst>
              </a:tr>
              <a:tr h="167438">
                <a:tc>
                  <a:txBody>
                    <a:bodyPr/>
                    <a:lstStyle/>
                    <a:p>
                      <a:pPr algn="ctr" fontAlgn="b"/>
                      <a:r>
                        <a:rPr lang="en-US" sz="1400" u="none" strike="noStrike">
                          <a:effectLst/>
                        </a:rPr>
                        <a:t>27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27%</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73653960"/>
                  </a:ext>
                </a:extLst>
              </a:tr>
              <a:tr h="167438">
                <a:tc>
                  <a:txBody>
                    <a:bodyPr/>
                    <a:lstStyle/>
                    <a:p>
                      <a:pPr algn="ctr" fontAlgn="b"/>
                      <a:r>
                        <a:rPr lang="en-US" sz="1400" u="none" strike="noStrike">
                          <a:effectLst/>
                        </a:rPr>
                        <a:t>28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0%</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55840906"/>
                  </a:ext>
                </a:extLst>
              </a:tr>
              <a:tr h="167438">
                <a:tc>
                  <a:txBody>
                    <a:bodyPr/>
                    <a:lstStyle/>
                    <a:p>
                      <a:pPr algn="ctr" fontAlgn="b"/>
                      <a:r>
                        <a:rPr lang="en-US" sz="1400" u="none" strike="noStrike">
                          <a:effectLst/>
                        </a:rPr>
                        <a:t>29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0%</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56044012"/>
                  </a:ext>
                </a:extLst>
              </a:tr>
              <a:tr h="167438">
                <a:tc>
                  <a:txBody>
                    <a:bodyPr/>
                    <a:lstStyle/>
                    <a:p>
                      <a:pPr algn="ctr" fontAlgn="b"/>
                      <a:r>
                        <a:rPr lang="en-US" sz="1400" u="none" strike="noStrike">
                          <a:effectLst/>
                        </a:rPr>
                        <a:t>30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0%</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24205734"/>
                  </a:ext>
                </a:extLst>
              </a:tr>
              <a:tr h="167438">
                <a:tc>
                  <a:txBody>
                    <a:bodyPr/>
                    <a:lstStyle/>
                    <a:p>
                      <a:pPr algn="ctr" fontAlgn="b"/>
                      <a:r>
                        <a:rPr lang="en-US" sz="1400" u="none" strike="noStrike">
                          <a:effectLst/>
                        </a:rPr>
                        <a:t>31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16922861"/>
                  </a:ext>
                </a:extLst>
              </a:tr>
              <a:tr h="167438">
                <a:tc>
                  <a:txBody>
                    <a:bodyPr/>
                    <a:lstStyle/>
                    <a:p>
                      <a:pPr algn="ctr" fontAlgn="b"/>
                      <a:r>
                        <a:rPr lang="en-US" sz="1400" u="none" strike="noStrike">
                          <a:effectLst/>
                        </a:rPr>
                        <a:t>32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0%</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41808983"/>
                  </a:ext>
                </a:extLst>
              </a:tr>
              <a:tr h="167438">
                <a:tc>
                  <a:txBody>
                    <a:bodyPr/>
                    <a:lstStyle/>
                    <a:p>
                      <a:pPr algn="ctr" fontAlgn="b"/>
                      <a:r>
                        <a:rPr lang="en-US" sz="1400" u="none" strike="noStrike">
                          <a:effectLst/>
                        </a:rPr>
                        <a:t>33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32846062"/>
                  </a:ext>
                </a:extLst>
              </a:tr>
              <a:tr h="167438">
                <a:tc>
                  <a:txBody>
                    <a:bodyPr/>
                    <a:lstStyle/>
                    <a:p>
                      <a:pPr algn="ctr" fontAlgn="b"/>
                      <a:r>
                        <a:rPr lang="en-US" sz="1400" u="none" strike="noStrike">
                          <a:effectLst/>
                        </a:rPr>
                        <a:t>34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0%</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46747087"/>
                  </a:ext>
                </a:extLst>
              </a:tr>
              <a:tr h="167438">
                <a:tc>
                  <a:txBody>
                    <a:bodyPr/>
                    <a:lstStyle/>
                    <a:p>
                      <a:pPr algn="ctr" fontAlgn="b"/>
                      <a:r>
                        <a:rPr lang="en-US" sz="1400" u="none" strike="noStrike">
                          <a:effectLst/>
                        </a:rPr>
                        <a:t>35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264184"/>
                  </a:ext>
                </a:extLst>
              </a:tr>
              <a:tr h="167438">
                <a:tc>
                  <a:txBody>
                    <a:bodyPr/>
                    <a:lstStyle/>
                    <a:p>
                      <a:pPr algn="ctr" fontAlgn="b"/>
                      <a:r>
                        <a:rPr lang="en-US" sz="1400" u="none" strike="noStrike">
                          <a:effectLst/>
                        </a:rPr>
                        <a:t>36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97756218"/>
                  </a:ext>
                </a:extLst>
              </a:tr>
              <a:tr h="167438">
                <a:tc>
                  <a:txBody>
                    <a:bodyPr/>
                    <a:lstStyle/>
                    <a:p>
                      <a:pPr algn="ctr" fontAlgn="b"/>
                      <a:r>
                        <a:rPr lang="en-US" sz="1400" u="none" strike="noStrike">
                          <a:effectLst/>
                        </a:rPr>
                        <a:t>37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0%</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61802033"/>
                  </a:ext>
                </a:extLst>
              </a:tr>
              <a:tr h="167438">
                <a:tc>
                  <a:txBody>
                    <a:bodyPr/>
                    <a:lstStyle/>
                    <a:p>
                      <a:pPr algn="ctr" fontAlgn="b"/>
                      <a:r>
                        <a:rPr lang="en-US" sz="1400" u="none" strike="noStrike">
                          <a:effectLst/>
                        </a:rPr>
                        <a:t>38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0%</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50168934"/>
                  </a:ext>
                </a:extLst>
              </a:tr>
              <a:tr h="167438">
                <a:tc>
                  <a:txBody>
                    <a:bodyPr/>
                    <a:lstStyle/>
                    <a:p>
                      <a:pPr algn="ctr" fontAlgn="b"/>
                      <a:r>
                        <a:rPr lang="en-US" sz="1400" u="none" strike="noStrike">
                          <a:effectLst/>
                        </a:rPr>
                        <a:t>39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0%</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74079568"/>
                  </a:ext>
                </a:extLst>
              </a:tr>
            </a:tbl>
          </a:graphicData>
        </a:graphic>
      </p:graphicFrame>
    </p:spTree>
    <p:extLst>
      <p:ext uri="{BB962C8B-B14F-4D97-AF65-F5344CB8AC3E}">
        <p14:creationId xmlns:p14="http://schemas.microsoft.com/office/powerpoint/2010/main" val="2682615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152400"/>
            <a:ext cx="8229600" cy="1143000"/>
          </a:xfrm>
        </p:spPr>
        <p:txBody>
          <a:bodyPr/>
          <a:lstStyle/>
          <a:p>
            <a:pPr algn="l" eaLnBrk="1" hangingPunct="1"/>
            <a:r>
              <a:rPr lang="en-US" sz="4000" b="1" dirty="0">
                <a:solidFill>
                  <a:srgbClr val="F58466"/>
                </a:solidFill>
                <a:latin typeface="Goudy Old Style" pitchFamily="18" charset="0"/>
              </a:rPr>
              <a:t>Before we begin…</a:t>
            </a:r>
          </a:p>
        </p:txBody>
      </p:sp>
      <p:sp>
        <p:nvSpPr>
          <p:cNvPr id="3" name="Content Placeholder 2"/>
          <p:cNvSpPr>
            <a:spLocks noGrp="1"/>
          </p:cNvSpPr>
          <p:nvPr>
            <p:ph idx="1"/>
          </p:nvPr>
        </p:nvSpPr>
        <p:spPr>
          <a:xfrm>
            <a:off x="152400" y="914400"/>
            <a:ext cx="8229600" cy="4525963"/>
          </a:xfrm>
        </p:spPr>
        <p:txBody>
          <a:bodyPr/>
          <a:lstStyle/>
          <a:p>
            <a:r>
              <a:rPr lang="en-US" sz="2300" dirty="0"/>
              <a:t>In this time when the country and our communities are in crisis and shaken by the effects of racism and bias we are stricken by the impact on our communities, families, patients and colleagues.  As we move forward together as the community of ILPQC, we consider the impact of institutional racism and implicit and explicit bias on maternal and newborn health outcomes.  </a:t>
            </a:r>
          </a:p>
          <a:p>
            <a:r>
              <a:rPr lang="en-US" sz="2300" dirty="0"/>
              <a:t>We remain focused on promoting equity and reducing maternal and newborn disparities in everything we do together as a collaborative, from Covid-19 impact, through our upcoming Birth Equity Initiative and in each of our ongoing and upcoming initiatives.  </a:t>
            </a:r>
          </a:p>
          <a:p>
            <a:r>
              <a:rPr lang="en-US" sz="2300" dirty="0"/>
              <a:t>Together as a collaborative we can listen, learn from each other, take responsibility for change and do better.  Please send thoughts or comments to </a:t>
            </a:r>
            <a:r>
              <a:rPr lang="en-US" sz="2300" dirty="0">
                <a:hlinkClick r:id="rId3"/>
              </a:rPr>
              <a:t>info@ilpqc.org</a:t>
            </a:r>
            <a:r>
              <a:rPr lang="en-US" sz="2300" dirty="0"/>
              <a:t>.  </a:t>
            </a:r>
          </a:p>
          <a:p>
            <a:pPr marL="0" indent="0">
              <a:buNone/>
            </a:pPr>
            <a:endParaRPr lang="en-US" sz="2000"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309836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3031114"/>
            <a:ext cx="9144000" cy="3826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0" y="0"/>
            <a:ext cx="8229600" cy="1143000"/>
          </a:xfrm>
          <a:noFill/>
        </p:spPr>
        <p:txBody>
          <a:bodyPr/>
          <a:lstStyle/>
          <a:p>
            <a:pPr algn="l" eaLnBrk="1" hangingPunct="1"/>
            <a:r>
              <a:rPr lang="en-US" sz="4000" b="1" dirty="0">
                <a:solidFill>
                  <a:srgbClr val="F58466"/>
                </a:solidFill>
                <a:latin typeface="Goudy Old Style" pitchFamily="18" charset="0"/>
              </a:rPr>
              <a:t>Making Systems Change Happen</a:t>
            </a:r>
          </a:p>
        </p:txBody>
      </p:sp>
      <p:sp>
        <p:nvSpPr>
          <p:cNvPr id="11" name="TextBox 10"/>
          <p:cNvSpPr txBox="1"/>
          <p:nvPr/>
        </p:nvSpPr>
        <p:spPr>
          <a:xfrm>
            <a:off x="367087" y="2659561"/>
            <a:ext cx="3747713" cy="646331"/>
          </a:xfrm>
          <a:prstGeom prst="rect">
            <a:avLst/>
          </a:prstGeom>
          <a:noFill/>
        </p:spPr>
        <p:txBody>
          <a:bodyPr wrap="square" rtlCol="0">
            <a:spAutoFit/>
          </a:bodyPr>
          <a:lstStyle/>
          <a:p>
            <a:r>
              <a:rPr lang="en-US" dirty="0"/>
              <a:t>of teams have a prenatal consult protocol in place</a:t>
            </a:r>
          </a:p>
        </p:txBody>
      </p:sp>
      <p:sp>
        <p:nvSpPr>
          <p:cNvPr id="19" name="TextBox 18"/>
          <p:cNvSpPr txBox="1"/>
          <p:nvPr/>
        </p:nvSpPr>
        <p:spPr>
          <a:xfrm>
            <a:off x="4876800" y="2659266"/>
            <a:ext cx="3921869" cy="646331"/>
          </a:xfrm>
          <a:prstGeom prst="rect">
            <a:avLst/>
          </a:prstGeom>
          <a:noFill/>
        </p:spPr>
        <p:txBody>
          <a:bodyPr wrap="square" rtlCol="0">
            <a:spAutoFit/>
          </a:bodyPr>
          <a:lstStyle/>
          <a:p>
            <a:r>
              <a:rPr lang="en-US" dirty="0"/>
              <a:t>of teams have a non-pharm protocol in place</a:t>
            </a:r>
          </a:p>
        </p:txBody>
      </p:sp>
      <p:sp>
        <p:nvSpPr>
          <p:cNvPr id="21" name="TextBox 20"/>
          <p:cNvSpPr txBox="1"/>
          <p:nvPr/>
        </p:nvSpPr>
        <p:spPr>
          <a:xfrm>
            <a:off x="407469" y="5449669"/>
            <a:ext cx="3639237" cy="646331"/>
          </a:xfrm>
          <a:prstGeom prst="rect">
            <a:avLst/>
          </a:prstGeom>
          <a:noFill/>
        </p:spPr>
        <p:txBody>
          <a:bodyPr wrap="square" rtlCol="0">
            <a:spAutoFit/>
          </a:bodyPr>
          <a:lstStyle/>
          <a:p>
            <a:r>
              <a:rPr lang="en-US" dirty="0"/>
              <a:t>of teams have a pharm protocol in place</a:t>
            </a:r>
          </a:p>
        </p:txBody>
      </p:sp>
      <p:sp>
        <p:nvSpPr>
          <p:cNvPr id="22" name="TextBox 21"/>
          <p:cNvSpPr txBox="1"/>
          <p:nvPr/>
        </p:nvSpPr>
        <p:spPr>
          <a:xfrm>
            <a:off x="4876800" y="5444043"/>
            <a:ext cx="4107650" cy="646331"/>
          </a:xfrm>
          <a:prstGeom prst="rect">
            <a:avLst/>
          </a:prstGeom>
          <a:noFill/>
        </p:spPr>
        <p:txBody>
          <a:bodyPr wrap="square" rtlCol="0">
            <a:spAutoFit/>
          </a:bodyPr>
          <a:lstStyle/>
          <a:p>
            <a:r>
              <a:rPr lang="en-US" dirty="0"/>
              <a:t>of teams have a discharge protocol in place</a:t>
            </a:r>
          </a:p>
        </p:txBody>
      </p:sp>
      <p:sp>
        <p:nvSpPr>
          <p:cNvPr id="2" name="Rectangle 1"/>
          <p:cNvSpPr/>
          <p:nvPr/>
        </p:nvSpPr>
        <p:spPr>
          <a:xfrm>
            <a:off x="1066800" y="1359061"/>
            <a:ext cx="2031325" cy="1200329"/>
          </a:xfrm>
          <a:prstGeom prst="rect">
            <a:avLst/>
          </a:prstGeom>
          <a:noFill/>
        </p:spPr>
        <p:txBody>
          <a:bodyPr wrap="none" lIns="91440" tIns="45720" rIns="91440" bIns="45720">
            <a:spAutoFit/>
          </a:bodyPr>
          <a:lstStyle/>
          <a:p>
            <a:pPr algn="ctr"/>
            <a:r>
              <a:rPr lang="en-US" sz="7200" b="1" cap="none" spc="0" dirty="0">
                <a:ln w="22225">
                  <a:solidFill>
                    <a:schemeClr val="accent2"/>
                  </a:solidFill>
                  <a:prstDash val="solid"/>
                </a:ln>
                <a:solidFill>
                  <a:schemeClr val="accent2">
                    <a:lumMod val="40000"/>
                    <a:lumOff val="60000"/>
                  </a:schemeClr>
                </a:solidFill>
                <a:effectLst/>
              </a:rPr>
              <a:t>83%</a:t>
            </a:r>
          </a:p>
        </p:txBody>
      </p:sp>
      <p:sp>
        <p:nvSpPr>
          <p:cNvPr id="14" name="Rectangle 13"/>
          <p:cNvSpPr/>
          <p:nvPr/>
        </p:nvSpPr>
        <p:spPr>
          <a:xfrm>
            <a:off x="5914961" y="1336914"/>
            <a:ext cx="2031326" cy="1200329"/>
          </a:xfrm>
          <a:prstGeom prst="rect">
            <a:avLst/>
          </a:prstGeom>
          <a:noFill/>
        </p:spPr>
        <p:txBody>
          <a:bodyPr wrap="none" lIns="91440" tIns="45720" rIns="91440" bIns="45720">
            <a:spAutoFit/>
          </a:bodyPr>
          <a:lstStyle/>
          <a:p>
            <a:pPr algn="ctr"/>
            <a:r>
              <a:rPr lang="en-US" sz="7200" b="1" cap="none" spc="0" dirty="0">
                <a:ln w="22225">
                  <a:solidFill>
                    <a:schemeClr val="accent2"/>
                  </a:solidFill>
                  <a:prstDash val="solid"/>
                </a:ln>
                <a:solidFill>
                  <a:schemeClr val="accent2">
                    <a:lumMod val="40000"/>
                    <a:lumOff val="60000"/>
                  </a:schemeClr>
                </a:solidFill>
                <a:effectLst/>
              </a:rPr>
              <a:t>89%</a:t>
            </a:r>
          </a:p>
        </p:txBody>
      </p:sp>
      <p:sp>
        <p:nvSpPr>
          <p:cNvPr id="15" name="Rectangle 14"/>
          <p:cNvSpPr/>
          <p:nvPr/>
        </p:nvSpPr>
        <p:spPr>
          <a:xfrm>
            <a:off x="1211424" y="4103002"/>
            <a:ext cx="2031325" cy="1200329"/>
          </a:xfrm>
          <a:prstGeom prst="rect">
            <a:avLst/>
          </a:prstGeom>
          <a:noFill/>
        </p:spPr>
        <p:txBody>
          <a:bodyPr wrap="none" lIns="91440" tIns="45720" rIns="91440" bIns="45720">
            <a:spAutoFit/>
          </a:bodyPr>
          <a:lstStyle/>
          <a:p>
            <a:pPr algn="ctr"/>
            <a:r>
              <a:rPr lang="en-US" sz="7200" b="1" cap="none" spc="0" dirty="0">
                <a:ln w="22225">
                  <a:solidFill>
                    <a:schemeClr val="accent2"/>
                  </a:solidFill>
                  <a:prstDash val="solid"/>
                </a:ln>
                <a:solidFill>
                  <a:schemeClr val="accent2">
                    <a:lumMod val="40000"/>
                    <a:lumOff val="60000"/>
                  </a:schemeClr>
                </a:solidFill>
                <a:effectLst/>
              </a:rPr>
              <a:t>85%</a:t>
            </a:r>
          </a:p>
        </p:txBody>
      </p:sp>
      <p:sp>
        <p:nvSpPr>
          <p:cNvPr id="16" name="Rectangle 15"/>
          <p:cNvSpPr/>
          <p:nvPr/>
        </p:nvSpPr>
        <p:spPr>
          <a:xfrm>
            <a:off x="5822070" y="4103001"/>
            <a:ext cx="2031326" cy="1200329"/>
          </a:xfrm>
          <a:prstGeom prst="rect">
            <a:avLst/>
          </a:prstGeom>
          <a:noFill/>
        </p:spPr>
        <p:txBody>
          <a:bodyPr wrap="none" lIns="91440" tIns="45720" rIns="91440" bIns="45720">
            <a:spAutoFit/>
          </a:bodyPr>
          <a:lstStyle/>
          <a:p>
            <a:pPr algn="ctr"/>
            <a:r>
              <a:rPr lang="en-US" sz="7200" b="1" cap="none" spc="0" dirty="0">
                <a:ln w="22225">
                  <a:solidFill>
                    <a:schemeClr val="accent2"/>
                  </a:solidFill>
                  <a:prstDash val="solid"/>
                </a:ln>
                <a:solidFill>
                  <a:schemeClr val="accent2">
                    <a:lumMod val="40000"/>
                    <a:lumOff val="60000"/>
                  </a:schemeClr>
                </a:solidFill>
                <a:effectLst/>
              </a:rPr>
              <a:t>89%</a:t>
            </a:r>
          </a:p>
        </p:txBody>
      </p:sp>
    </p:spTree>
    <p:extLst>
      <p:ext uri="{BB962C8B-B14F-4D97-AF65-F5344CB8AC3E}">
        <p14:creationId xmlns:p14="http://schemas.microsoft.com/office/powerpoint/2010/main" val="2727454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200400"/>
            <a:ext cx="9144000"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21</a:t>
            </a:fld>
            <a:endParaRPr lang="en-US" altLang="en-US" dirty="0"/>
          </a:p>
        </p:txBody>
      </p:sp>
      <p:sp>
        <p:nvSpPr>
          <p:cNvPr id="5" name="Title 1"/>
          <p:cNvSpPr>
            <a:spLocks noGrp="1"/>
          </p:cNvSpPr>
          <p:nvPr>
            <p:ph type="title"/>
          </p:nvPr>
        </p:nvSpPr>
        <p:spPr>
          <a:xfrm>
            <a:off x="228600" y="304800"/>
            <a:ext cx="6477000" cy="1143000"/>
          </a:xfrm>
          <a:noFill/>
        </p:spPr>
        <p:txBody>
          <a:bodyPr/>
          <a:lstStyle/>
          <a:p>
            <a:pPr algn="l"/>
            <a:r>
              <a:rPr lang="en-US" sz="3200" b="1" dirty="0">
                <a:solidFill>
                  <a:srgbClr val="F58466"/>
                </a:solidFill>
                <a:latin typeface="Goudy Old Style" pitchFamily="18" charset="0"/>
              </a:rPr>
              <a:t>Received Maternal Breastmilk from Eligible Mothers at Infant Discharge</a:t>
            </a:r>
          </a:p>
        </p:txBody>
      </p:sp>
      <p:sp>
        <p:nvSpPr>
          <p:cNvPr id="10" name="TextBox 9"/>
          <p:cNvSpPr txBox="1"/>
          <p:nvPr/>
        </p:nvSpPr>
        <p:spPr>
          <a:xfrm>
            <a:off x="3657600" y="6259817"/>
            <a:ext cx="2247900" cy="461665"/>
          </a:xfrm>
          <a:prstGeom prst="rect">
            <a:avLst/>
          </a:prstGeom>
          <a:noFill/>
        </p:spPr>
        <p:txBody>
          <a:bodyPr wrap="square" rtlCol="0">
            <a:spAutoFit/>
          </a:bodyPr>
          <a:lstStyle/>
          <a:p>
            <a:r>
              <a:rPr lang="en-US" sz="2400" b="1" dirty="0">
                <a:solidFill>
                  <a:srgbClr val="004990"/>
                </a:solidFill>
              </a:rPr>
              <a:t>AIM = ≥ 70%</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90329048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7132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200400"/>
            <a:ext cx="9144000"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22</a:t>
            </a:fld>
            <a:endParaRPr lang="en-US" altLang="en-US" dirty="0"/>
          </a:p>
        </p:txBody>
      </p:sp>
      <p:sp>
        <p:nvSpPr>
          <p:cNvPr id="5" name="Title 1"/>
          <p:cNvSpPr>
            <a:spLocks noGrp="1"/>
          </p:cNvSpPr>
          <p:nvPr>
            <p:ph type="title"/>
          </p:nvPr>
        </p:nvSpPr>
        <p:spPr>
          <a:xfrm>
            <a:off x="228600" y="304800"/>
            <a:ext cx="7239000" cy="1143000"/>
          </a:xfrm>
        </p:spPr>
        <p:txBody>
          <a:bodyPr/>
          <a:lstStyle/>
          <a:p>
            <a:pPr algn="l"/>
            <a:r>
              <a:rPr lang="en-US" sz="4000" b="1" dirty="0">
                <a:solidFill>
                  <a:srgbClr val="F58466"/>
                </a:solidFill>
                <a:latin typeface="Goudy Old Style" pitchFamily="18" charset="0"/>
              </a:rPr>
              <a:t>Received Pharmacologic Treatment</a:t>
            </a:r>
          </a:p>
        </p:txBody>
      </p:sp>
      <p:sp>
        <p:nvSpPr>
          <p:cNvPr id="9" name="TextBox 8"/>
          <p:cNvSpPr txBox="1"/>
          <p:nvPr/>
        </p:nvSpPr>
        <p:spPr>
          <a:xfrm>
            <a:off x="3657600" y="6259817"/>
            <a:ext cx="2247900" cy="461665"/>
          </a:xfrm>
          <a:prstGeom prst="rect">
            <a:avLst/>
          </a:prstGeom>
          <a:noFill/>
        </p:spPr>
        <p:txBody>
          <a:bodyPr wrap="square" rtlCol="0">
            <a:spAutoFit/>
          </a:bodyPr>
          <a:lstStyle/>
          <a:p>
            <a:r>
              <a:rPr lang="en-US" sz="2400" b="1" dirty="0">
                <a:solidFill>
                  <a:srgbClr val="004990"/>
                </a:solidFill>
              </a:rPr>
              <a:t>AIM = ≤ 20%</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9966947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65745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200400"/>
            <a:ext cx="9144000"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23</a:t>
            </a:fld>
            <a:endParaRPr lang="en-US" altLang="en-US" dirty="0"/>
          </a:p>
        </p:txBody>
      </p:sp>
      <p:sp>
        <p:nvSpPr>
          <p:cNvPr id="5" name="Title 1"/>
          <p:cNvSpPr>
            <a:spLocks noGrp="1"/>
          </p:cNvSpPr>
          <p:nvPr>
            <p:ph type="title"/>
          </p:nvPr>
        </p:nvSpPr>
        <p:spPr>
          <a:xfrm>
            <a:off x="0" y="227006"/>
            <a:ext cx="6019800" cy="1143000"/>
          </a:xfrm>
          <a:noFill/>
        </p:spPr>
        <p:txBody>
          <a:bodyPr/>
          <a:lstStyle/>
          <a:p>
            <a:pPr algn="l"/>
            <a:r>
              <a:rPr lang="en-US" sz="4000" b="1" dirty="0">
                <a:solidFill>
                  <a:srgbClr val="F58466"/>
                </a:solidFill>
                <a:latin typeface="Goudy Old Style" pitchFamily="18" charset="0"/>
              </a:rPr>
              <a:t>Discharged with a Coordinated Plan</a:t>
            </a:r>
          </a:p>
        </p:txBody>
      </p:sp>
      <p:sp>
        <p:nvSpPr>
          <p:cNvPr id="10" name="TextBox 9"/>
          <p:cNvSpPr txBox="1"/>
          <p:nvPr/>
        </p:nvSpPr>
        <p:spPr>
          <a:xfrm>
            <a:off x="3657600" y="6259817"/>
            <a:ext cx="2247900" cy="461665"/>
          </a:xfrm>
          <a:prstGeom prst="rect">
            <a:avLst/>
          </a:prstGeom>
          <a:noFill/>
        </p:spPr>
        <p:txBody>
          <a:bodyPr wrap="square" rtlCol="0">
            <a:spAutoFit/>
          </a:bodyPr>
          <a:lstStyle/>
          <a:p>
            <a:r>
              <a:rPr lang="en-US" sz="2400" b="1" dirty="0">
                <a:solidFill>
                  <a:srgbClr val="004990"/>
                </a:solidFill>
              </a:rPr>
              <a:t>AIM = ≥ 95%</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88664436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37748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200400"/>
            <a:ext cx="9144000"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24</a:t>
            </a:fld>
            <a:endParaRPr lang="en-US" altLang="en-US" dirty="0"/>
          </a:p>
        </p:txBody>
      </p:sp>
      <p:sp>
        <p:nvSpPr>
          <p:cNvPr id="5" name="Title 1"/>
          <p:cNvSpPr>
            <a:spLocks noGrp="1"/>
          </p:cNvSpPr>
          <p:nvPr>
            <p:ph type="title"/>
          </p:nvPr>
        </p:nvSpPr>
        <p:spPr>
          <a:xfrm>
            <a:off x="228600" y="169862"/>
            <a:ext cx="6477000" cy="1143000"/>
          </a:xfrm>
        </p:spPr>
        <p:txBody>
          <a:bodyPr/>
          <a:lstStyle/>
          <a:p>
            <a:pPr algn="l"/>
            <a:r>
              <a:rPr lang="en-US" sz="3600" b="1" dirty="0">
                <a:solidFill>
                  <a:srgbClr val="F58466"/>
                </a:solidFill>
                <a:latin typeface="Goudy Old Style" pitchFamily="18" charset="0"/>
              </a:rPr>
              <a:t>Discharge by Hospital</a:t>
            </a:r>
          </a:p>
        </p:txBody>
      </p:sp>
      <p:sp>
        <p:nvSpPr>
          <p:cNvPr id="10" name="TextBox 9"/>
          <p:cNvSpPr txBox="1"/>
          <p:nvPr/>
        </p:nvSpPr>
        <p:spPr>
          <a:xfrm>
            <a:off x="729398" y="5839898"/>
            <a:ext cx="8414602" cy="830997"/>
          </a:xfrm>
          <a:prstGeom prst="rect">
            <a:avLst/>
          </a:prstGeom>
          <a:noFill/>
        </p:spPr>
        <p:txBody>
          <a:bodyPr wrap="square" rtlCol="0">
            <a:spAutoFit/>
          </a:bodyPr>
          <a:lstStyle/>
          <a:p>
            <a:r>
              <a:rPr lang="en-US" sz="2400" b="1" dirty="0">
                <a:solidFill>
                  <a:srgbClr val="004990"/>
                </a:solidFill>
              </a:rPr>
              <a:t>22 of 39 (56%) of ILPQC hospitals are below Discharge  Goal for Quarter 1 2020 and 12 of 39 (31%) at 0%.</a:t>
            </a:r>
          </a:p>
        </p:txBody>
      </p:sp>
      <p:sp>
        <p:nvSpPr>
          <p:cNvPr id="7" name="TextBox 6"/>
          <p:cNvSpPr txBox="1"/>
          <p:nvPr/>
        </p:nvSpPr>
        <p:spPr>
          <a:xfrm>
            <a:off x="1066800" y="1010737"/>
            <a:ext cx="7957402" cy="461665"/>
          </a:xfrm>
          <a:prstGeom prst="rect">
            <a:avLst/>
          </a:prstGeom>
          <a:noFill/>
        </p:spPr>
        <p:txBody>
          <a:bodyPr wrap="square" rtlCol="0">
            <a:spAutoFit/>
          </a:bodyPr>
          <a:lstStyle/>
          <a:p>
            <a:r>
              <a:rPr lang="en-US" sz="2400" b="1" dirty="0">
                <a:solidFill>
                  <a:srgbClr val="004990"/>
                </a:solidFill>
              </a:rPr>
              <a:t>150 OENs discharged in Quarter 1, 2020</a:t>
            </a:r>
          </a:p>
        </p:txBody>
      </p:sp>
      <p:sp>
        <p:nvSpPr>
          <p:cNvPr id="9" name="Rounded Rectangle 8"/>
          <p:cNvSpPr/>
          <p:nvPr/>
        </p:nvSpPr>
        <p:spPr>
          <a:xfrm>
            <a:off x="4724400" y="190508"/>
            <a:ext cx="4220585" cy="609600"/>
          </a:xfrm>
          <a:prstGeom prst="roundRect">
            <a:avLst/>
          </a:prstGeom>
          <a:solidFill>
            <a:srgbClr val="FF5D9F"/>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*Hospital number in left column DOES NOT correspond to </a:t>
            </a:r>
            <a:r>
              <a:rPr lang="en-US" b="1" dirty="0" err="1">
                <a:solidFill>
                  <a:schemeClr val="bg1"/>
                </a:solidFill>
              </a:rPr>
              <a:t>REDCap</a:t>
            </a:r>
            <a:r>
              <a:rPr lang="en-US" b="1" dirty="0">
                <a:solidFill>
                  <a:schemeClr val="bg1"/>
                </a:solidFill>
              </a:rPr>
              <a:t> Hospital ID*</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387094425"/>
              </p:ext>
            </p:extLst>
          </p:nvPr>
        </p:nvGraphicFramePr>
        <p:xfrm>
          <a:off x="255870" y="1600200"/>
          <a:ext cx="8689115" cy="41031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680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F58466"/>
                </a:solidFill>
                <a:latin typeface="Goudy Old Style" pitchFamily="18" charset="0"/>
              </a:rPr>
              <a:t>Strategies to help all hospitals</a:t>
            </a:r>
          </a:p>
        </p:txBody>
      </p:sp>
      <p:sp>
        <p:nvSpPr>
          <p:cNvPr id="3" name="Content Placeholder 2"/>
          <p:cNvSpPr>
            <a:spLocks noGrp="1"/>
          </p:cNvSpPr>
          <p:nvPr>
            <p:ph idx="1"/>
          </p:nvPr>
        </p:nvSpPr>
        <p:spPr>
          <a:xfrm>
            <a:off x="457200" y="1143000"/>
            <a:ext cx="8229600" cy="4525963"/>
          </a:xfrm>
        </p:spPr>
        <p:txBody>
          <a:bodyPr/>
          <a:lstStyle/>
          <a:p>
            <a:r>
              <a:rPr lang="en-US" dirty="0"/>
              <a:t>1:1 follow up with hospitals not at goal</a:t>
            </a:r>
          </a:p>
          <a:p>
            <a:r>
              <a:rPr lang="en-US" dirty="0"/>
              <a:t>Provide hospitals quarterly data to compare progress and share with providers</a:t>
            </a:r>
          </a:p>
          <a:p>
            <a:r>
              <a:rPr lang="en-US" dirty="0"/>
              <a:t>Partner with regional networks to support teams achieving aims.  F/U MNO regional network calls focus on systems / collaborative efforts to improve linkage to improve discharge</a:t>
            </a:r>
          </a:p>
          <a:p>
            <a:r>
              <a:rPr lang="en-US" dirty="0"/>
              <a:t>Follow up with teams discharging patients not receiving coordinated discharge</a:t>
            </a:r>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25</a:t>
            </a:fld>
            <a:endParaRPr lang="en-US" altLang="en-US"/>
          </a:p>
        </p:txBody>
      </p:sp>
    </p:spTree>
    <p:extLst>
      <p:ext uri="{BB962C8B-B14F-4D97-AF65-F5344CB8AC3E}">
        <p14:creationId xmlns:p14="http://schemas.microsoft.com/office/powerpoint/2010/main" val="2470477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58466"/>
                </a:solidFill>
              </a:rPr>
              <a:t>Team Talk</a:t>
            </a:r>
            <a:endParaRPr lang="en-US" dirty="0"/>
          </a:p>
        </p:txBody>
      </p:sp>
      <p:sp>
        <p:nvSpPr>
          <p:cNvPr id="3" name="Text Placeholder 2"/>
          <p:cNvSpPr>
            <a:spLocks noGrp="1"/>
          </p:cNvSpPr>
          <p:nvPr>
            <p:ph type="body" idx="1"/>
          </p:nvPr>
        </p:nvSpPr>
        <p:spPr/>
        <p:txBody>
          <a:bodyPr/>
          <a:lstStyle/>
          <a:p>
            <a:r>
              <a:rPr lang="en-US" dirty="0" smtClean="0"/>
              <a:t>Courtney Buss, RNC, MSN; Advocate Sherman Hospital</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4AF8077-2CE4-4A8C-806A-F9B27078C00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917406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F58466"/>
                </a:solidFill>
                <a:latin typeface="Goudy Old Style" pitchFamily="18" charset="0"/>
              </a:rPr>
              <a:t>Coordinated Discharge Plan</a:t>
            </a:r>
            <a:endParaRPr lang="en-US" b="1" dirty="0">
              <a:solidFill>
                <a:srgbClr val="F58466"/>
              </a:solidFill>
              <a:latin typeface="Goudy Old Style" pitchFamily="18" charset="0"/>
            </a:endParaRPr>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27</a:t>
            </a:fld>
            <a:endParaRPr lang="en-US" altLang="en-US"/>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rot="5400000">
            <a:off x="4119033" y="1842304"/>
            <a:ext cx="5452535" cy="40894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89468" y="1829603"/>
            <a:ext cx="5452533" cy="408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34555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solidFill>
                  <a:srgbClr val="F58466"/>
                </a:solidFill>
                <a:latin typeface="Goudy Old Style" pitchFamily="18" charset="0"/>
              </a:rPr>
              <a:t>MNO-Neo QI </a:t>
            </a:r>
            <a:r>
              <a:rPr lang="en-US" sz="3200" dirty="0" err="1">
                <a:solidFill>
                  <a:srgbClr val="F58466"/>
                </a:solidFill>
                <a:latin typeface="Goudy Old Style" pitchFamily="18" charset="0"/>
              </a:rPr>
              <a:t>COrner</a:t>
            </a:r>
            <a:endParaRPr lang="en-US" sz="3200" dirty="0">
              <a:solidFill>
                <a:srgbClr val="F58466"/>
              </a:solidFill>
              <a:latin typeface="Goudy Old Style"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3A795C-50BE-462B-8B70-BD2F9F6A8888}"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610062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749"/>
            <a:ext cx="8229600" cy="1143000"/>
          </a:xfrm>
          <a:noFill/>
        </p:spPr>
        <p:txBody>
          <a:bodyPr/>
          <a:lstStyle/>
          <a:p>
            <a:pPr algn="l"/>
            <a:r>
              <a:rPr lang="en-US" b="1" dirty="0">
                <a:solidFill>
                  <a:srgbClr val="F58466"/>
                </a:solidFill>
                <a:latin typeface="Goudy Old Style" pitchFamily="18" charset="0"/>
              </a:rPr>
              <a:t>Reviewing your data</a:t>
            </a:r>
          </a:p>
        </p:txBody>
      </p:sp>
      <p:sp>
        <p:nvSpPr>
          <p:cNvPr id="3" name="Content Placeholder 2"/>
          <p:cNvSpPr>
            <a:spLocks noGrp="1"/>
          </p:cNvSpPr>
          <p:nvPr>
            <p:ph idx="1"/>
          </p:nvPr>
        </p:nvSpPr>
        <p:spPr>
          <a:xfrm>
            <a:off x="218090" y="988405"/>
            <a:ext cx="8697310" cy="2059595"/>
          </a:xfrm>
        </p:spPr>
        <p:txBody>
          <a:bodyPr/>
          <a:lstStyle/>
          <a:p>
            <a:pPr>
              <a:buClr>
                <a:srgbClr val="F58466"/>
              </a:buClr>
            </a:pPr>
            <a:r>
              <a:rPr lang="en-US" dirty="0"/>
              <a:t>Connect with your QI team and share your teams current data reports</a:t>
            </a:r>
          </a:p>
          <a:p>
            <a:pPr>
              <a:buClr>
                <a:srgbClr val="F58466"/>
              </a:buClr>
            </a:pPr>
            <a:r>
              <a:rPr lang="en-US" dirty="0"/>
              <a:t>Identify any “</a:t>
            </a:r>
            <a:r>
              <a:rPr lang="en-US" b="1" u="sng" dirty="0">
                <a:solidFill>
                  <a:srgbClr val="004990"/>
                </a:solidFill>
              </a:rPr>
              <a:t>Data Drops</a:t>
            </a:r>
            <a:r>
              <a:rPr lang="en-US" dirty="0"/>
              <a:t>”</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
        <p:nvSpPr>
          <p:cNvPr id="5" name="Rounded Rectangle 4"/>
          <p:cNvSpPr/>
          <p:nvPr/>
        </p:nvSpPr>
        <p:spPr>
          <a:xfrm>
            <a:off x="5181600" y="1704898"/>
            <a:ext cx="2743200" cy="1219199"/>
          </a:xfrm>
          <a:prstGeom prst="roundRect">
            <a:avLst/>
          </a:prstGeom>
          <a:solidFill>
            <a:srgbClr val="FF5D9F"/>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rPr>
              <a:t>What is a data drop &amp; what does it mean for our QI team?</a:t>
            </a:r>
          </a:p>
        </p:txBody>
      </p:sp>
      <p:sp>
        <p:nvSpPr>
          <p:cNvPr id="6" name="Rectangle 5"/>
          <p:cNvSpPr/>
          <p:nvPr/>
        </p:nvSpPr>
        <p:spPr>
          <a:xfrm>
            <a:off x="2971800" y="3048000"/>
            <a:ext cx="6248400" cy="3816429"/>
          </a:xfrm>
          <a:prstGeom prst="rect">
            <a:avLst/>
          </a:prstGeom>
        </p:spPr>
        <p:txBody>
          <a:bodyPr wrap="square">
            <a:spAutoFit/>
          </a:bodyPr>
          <a:lstStyle/>
          <a:p>
            <a:pPr marL="914400" lvl="1" indent="-457200">
              <a:buClr>
                <a:srgbClr val="F7994B"/>
              </a:buClr>
              <a:buFont typeface="Wingdings" panose="05000000000000000000" pitchFamily="2" charset="2"/>
              <a:buChar char="Ø"/>
            </a:pPr>
            <a:r>
              <a:rPr lang="en-US" sz="2200" dirty="0">
                <a:latin typeface="+mn-lt"/>
              </a:rPr>
              <a:t>Look at your systems changes:</a:t>
            </a:r>
          </a:p>
          <a:p>
            <a:pPr marL="1371600" lvl="2" indent="-457200">
              <a:buClr>
                <a:srgbClr val="F7994B"/>
              </a:buClr>
              <a:buFont typeface="+mj-lt"/>
              <a:buAutoNum type="arabicPeriod"/>
            </a:pPr>
            <a:r>
              <a:rPr lang="en-US" sz="2000" dirty="0">
                <a:latin typeface="+mn-lt"/>
              </a:rPr>
              <a:t>Coordinated Discharge</a:t>
            </a:r>
          </a:p>
          <a:p>
            <a:pPr marL="1371600" lvl="2" indent="-457200">
              <a:buClr>
                <a:srgbClr val="F7994B"/>
              </a:buClr>
              <a:buFont typeface="+mj-lt"/>
              <a:buAutoNum type="arabicPeriod"/>
            </a:pPr>
            <a:r>
              <a:rPr lang="en-US" sz="2000" dirty="0">
                <a:latin typeface="+mn-lt"/>
              </a:rPr>
              <a:t>Prenatal Consult</a:t>
            </a:r>
          </a:p>
          <a:p>
            <a:pPr marL="1371600" lvl="2" indent="-457200">
              <a:buClr>
                <a:srgbClr val="F7994B"/>
              </a:buClr>
              <a:buFont typeface="+mj-lt"/>
              <a:buAutoNum type="arabicPeriod"/>
            </a:pPr>
            <a:r>
              <a:rPr lang="en-US" sz="2000" dirty="0">
                <a:latin typeface="+mn-lt"/>
              </a:rPr>
              <a:t>Non-pharm &amp; Pharm Protocols</a:t>
            </a:r>
          </a:p>
          <a:p>
            <a:pPr marL="914400" lvl="1" indent="-457200">
              <a:buClr>
                <a:srgbClr val="F7994B"/>
              </a:buClr>
              <a:buFont typeface="Wingdings" panose="05000000000000000000" pitchFamily="2" charset="2"/>
              <a:buChar char="Ø"/>
            </a:pPr>
            <a:r>
              <a:rPr lang="en-US" sz="2200" dirty="0">
                <a:latin typeface="+mn-lt"/>
              </a:rPr>
              <a:t>Was there an unexpected drop/decline?</a:t>
            </a:r>
          </a:p>
          <a:p>
            <a:pPr marL="914400" lvl="1" indent="-457200">
              <a:buClr>
                <a:srgbClr val="F7994B"/>
              </a:buClr>
              <a:buFont typeface="Wingdings" panose="05000000000000000000" pitchFamily="2" charset="2"/>
              <a:buChar char="Ø"/>
            </a:pPr>
            <a:r>
              <a:rPr lang="en-US" sz="2200" dirty="0">
                <a:latin typeface="+mn-lt"/>
              </a:rPr>
              <a:t>How has the current events impacted your QI work?</a:t>
            </a:r>
          </a:p>
          <a:p>
            <a:pPr marL="914400" lvl="1" indent="-457200">
              <a:buClr>
                <a:srgbClr val="F7994B"/>
              </a:buClr>
              <a:buFont typeface="Wingdings" panose="05000000000000000000" pitchFamily="2" charset="2"/>
              <a:buChar char="Ø"/>
            </a:pPr>
            <a:r>
              <a:rPr lang="en-US" sz="2200" dirty="0">
                <a:latin typeface="+mn-lt"/>
              </a:rPr>
              <a:t>What processes/systems need to be reviewed and addressed?</a:t>
            </a:r>
          </a:p>
          <a:p>
            <a:pPr marL="914400" lvl="1" indent="-457200">
              <a:buClr>
                <a:srgbClr val="F7994B"/>
              </a:buClr>
              <a:buFont typeface="Wingdings" panose="05000000000000000000" pitchFamily="2" charset="2"/>
              <a:buChar char="Ø"/>
            </a:pPr>
            <a:r>
              <a:rPr lang="en-US" sz="2200" dirty="0">
                <a:latin typeface="+mn-lt"/>
              </a:rPr>
              <a:t>Create a PDSA cycle to address any areas of need that your QI team identifies</a:t>
            </a:r>
          </a:p>
        </p:txBody>
      </p:sp>
      <p:pic>
        <p:nvPicPr>
          <p:cNvPr id="8" name="Picture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7308" y="3505200"/>
            <a:ext cx="3197605" cy="20655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Oval 8"/>
          <p:cNvSpPr/>
          <p:nvPr/>
        </p:nvSpPr>
        <p:spPr>
          <a:xfrm>
            <a:off x="1796110" y="3505200"/>
            <a:ext cx="109949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9063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560"/>
            <a:ext cx="8229600" cy="1143000"/>
          </a:xfrm>
        </p:spPr>
        <p:txBody>
          <a:bodyPr/>
          <a:lstStyle/>
          <a:p>
            <a:pPr algn="l" eaLnBrk="1" hangingPunct="1"/>
            <a:r>
              <a:rPr lang="en-US" sz="4000" b="1" dirty="0">
                <a:solidFill>
                  <a:srgbClr val="F58466"/>
                </a:solidFill>
                <a:latin typeface="Goudy Old Style" pitchFamily="18" charset="0"/>
              </a:rPr>
              <a:t> Equity Links</a:t>
            </a:r>
          </a:p>
        </p:txBody>
      </p:sp>
      <p:sp>
        <p:nvSpPr>
          <p:cNvPr id="3" name="Content Placeholder 2"/>
          <p:cNvSpPr>
            <a:spLocks noGrp="1"/>
          </p:cNvSpPr>
          <p:nvPr>
            <p:ph idx="1"/>
          </p:nvPr>
        </p:nvSpPr>
        <p:spPr>
          <a:xfrm>
            <a:off x="447040" y="990600"/>
            <a:ext cx="8229600" cy="4525963"/>
          </a:xfrm>
        </p:spPr>
        <p:txBody>
          <a:bodyPr/>
          <a:lstStyle/>
          <a:p>
            <a:r>
              <a:rPr lang="en-US" sz="1800" dirty="0"/>
              <a:t>Please see the following links and publications for information that may help your organization consider next steps to address birth equity and reduction of perinatal racial and ethnic disparities. </a:t>
            </a:r>
          </a:p>
          <a:p>
            <a:r>
              <a:rPr lang="en-US" sz="1800" dirty="0"/>
              <a:t>AIM: Reduction </a:t>
            </a:r>
            <a:r>
              <a:rPr lang="en-US" sz="1800" dirty="0">
                <a:hlinkClick r:id="rId2"/>
              </a:rPr>
              <a:t>of </a:t>
            </a:r>
            <a:r>
              <a:rPr lang="en-US" sz="1800" dirty="0" err="1">
                <a:hlinkClick r:id="rId2"/>
              </a:rPr>
              <a:t>Peripartum</a:t>
            </a:r>
            <a:r>
              <a:rPr lang="en-US" sz="1800" dirty="0">
                <a:hlinkClick r:id="rId2"/>
              </a:rPr>
              <a:t> Racial/Ethnic Disparities Patient Safety Bundle</a:t>
            </a:r>
            <a:r>
              <a:rPr lang="en-US" sz="1800" dirty="0"/>
              <a:t>  (May 2018)</a:t>
            </a:r>
          </a:p>
          <a:p>
            <a:r>
              <a:rPr lang="en-US" sz="1800" dirty="0"/>
              <a:t>ACOG: </a:t>
            </a:r>
            <a:r>
              <a:rPr lang="en-US" sz="1800" dirty="0">
                <a:hlinkClick r:id="rId3"/>
              </a:rPr>
              <a:t>Reduction of </a:t>
            </a:r>
            <a:r>
              <a:rPr lang="en-US" sz="1800" dirty="0" err="1">
                <a:hlinkClick r:id="rId3"/>
              </a:rPr>
              <a:t>Peripartum</a:t>
            </a:r>
            <a:r>
              <a:rPr lang="en-US" sz="1800" dirty="0">
                <a:hlinkClick r:id="rId3"/>
              </a:rPr>
              <a:t> Racial and Ethnic Disparities:  a conceptual framework and maternal safety consensus bundle </a:t>
            </a:r>
            <a:r>
              <a:rPr lang="en-US" sz="1800" dirty="0"/>
              <a:t>(May 2018)</a:t>
            </a:r>
          </a:p>
          <a:p>
            <a:r>
              <a:rPr lang="en-US" sz="1800" dirty="0"/>
              <a:t>ACOG Committee Opinion No. 729: </a:t>
            </a:r>
            <a:r>
              <a:rPr lang="en-US" sz="1800" dirty="0">
                <a:hlinkClick r:id="rId4"/>
              </a:rPr>
              <a:t>Importance of Social Determinants of Health and Cultural Awareness in the Delivery of Reproductive Health Care</a:t>
            </a:r>
            <a:r>
              <a:rPr lang="en-US" sz="1800" dirty="0"/>
              <a:t> (January 2018) </a:t>
            </a:r>
          </a:p>
          <a:p>
            <a:r>
              <a:rPr lang="en-US" sz="1800" dirty="0"/>
              <a:t>SMFM: </a:t>
            </a:r>
            <a:r>
              <a:rPr lang="en-US" sz="1800" dirty="0">
                <a:hlinkClick r:id="rId5"/>
              </a:rPr>
              <a:t>Strategies to overcome racism's impact on pregnancy outcomes</a:t>
            </a:r>
            <a:r>
              <a:rPr lang="en-US" sz="1800" dirty="0"/>
              <a:t> (May 2020) </a:t>
            </a:r>
          </a:p>
          <a:p>
            <a:r>
              <a:rPr lang="en-US" sz="1800" dirty="0"/>
              <a:t>SMFM: </a:t>
            </a:r>
            <a:r>
              <a:rPr lang="en-US" sz="1800" dirty="0">
                <a:hlinkClick r:id="rId6"/>
              </a:rPr>
              <a:t>Strategies to provide equitable care during COVID-19</a:t>
            </a:r>
            <a:r>
              <a:rPr lang="en-US" sz="1800" dirty="0"/>
              <a:t> (May 2020)</a:t>
            </a:r>
          </a:p>
          <a:p>
            <a:r>
              <a:rPr lang="en-US" sz="1800" dirty="0"/>
              <a:t>ACOG: </a:t>
            </a:r>
            <a:r>
              <a:rPr lang="en-US" sz="1800" dirty="0">
                <a:hlinkClick r:id="rId7"/>
              </a:rPr>
              <a:t>Addressing Health Equity During the COVID-19 Pandemic</a:t>
            </a:r>
            <a:r>
              <a:rPr lang="en-US" sz="1800" dirty="0"/>
              <a:t> (May 2020)</a:t>
            </a:r>
          </a:p>
          <a:p>
            <a:r>
              <a:rPr lang="en-US" sz="1800" dirty="0"/>
              <a:t>AAP:  </a:t>
            </a:r>
            <a:r>
              <a:rPr lang="en-US" sz="1800" dirty="0">
                <a:hlinkClick r:id="rId8"/>
              </a:rPr>
              <a:t>Racial and Ethnic Disparities in the Health and Health Care of Children</a:t>
            </a:r>
            <a:r>
              <a:rPr lang="en-US" sz="1800" dirty="0"/>
              <a:t> (May 2013) </a:t>
            </a:r>
          </a:p>
          <a:p>
            <a:r>
              <a:rPr lang="en-US" sz="1800" dirty="0"/>
              <a:t>AAP Policy Statement: </a:t>
            </a:r>
            <a:r>
              <a:rPr lang="en-US" sz="1800" dirty="0">
                <a:hlinkClick r:id="rId9"/>
              </a:rPr>
              <a:t> The impact of racism on child and adolescent health</a:t>
            </a:r>
            <a:r>
              <a:rPr lang="en-US" sz="1800" dirty="0"/>
              <a:t> (August 2019) </a:t>
            </a:r>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1081965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408"/>
            <a:ext cx="7239000" cy="1143000"/>
          </a:xfrm>
          <a:noFill/>
        </p:spPr>
        <p:txBody>
          <a:bodyPr/>
          <a:lstStyle/>
          <a:p>
            <a:pPr algn="l"/>
            <a:r>
              <a:rPr lang="en-US" sz="3200" b="1" dirty="0">
                <a:solidFill>
                  <a:srgbClr val="F58466"/>
                </a:solidFill>
                <a:latin typeface="Goudy Old Style" pitchFamily="18" charset="0"/>
              </a:rPr>
              <a:t>Upcoming MNO-Neonatal Teams Calls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19488009"/>
              </p:ext>
            </p:extLst>
          </p:nvPr>
        </p:nvGraphicFramePr>
        <p:xfrm>
          <a:off x="0" y="1051248"/>
          <a:ext cx="9144000" cy="5806752"/>
        </p:xfrm>
        <a:graphic>
          <a:graphicData uri="http://schemas.openxmlformats.org/drawingml/2006/table">
            <a:tbl>
              <a:tblPr firstRow="1" bandRow="1">
                <a:tableStyleId>{5C22544A-7EE6-4342-B048-85BDC9FD1C3A}</a:tableStyleId>
              </a:tblPr>
              <a:tblGrid>
                <a:gridCol w="2348232">
                  <a:extLst>
                    <a:ext uri="{9D8B030D-6E8A-4147-A177-3AD203B41FA5}">
                      <a16:colId xmlns:a16="http://schemas.microsoft.com/office/drawing/2014/main" val="20000"/>
                    </a:ext>
                  </a:extLst>
                </a:gridCol>
                <a:gridCol w="6795768">
                  <a:extLst>
                    <a:ext uri="{9D8B030D-6E8A-4147-A177-3AD203B41FA5}">
                      <a16:colId xmlns:a16="http://schemas.microsoft.com/office/drawing/2014/main" val="20002"/>
                    </a:ext>
                  </a:extLst>
                </a:gridCol>
              </a:tblGrid>
              <a:tr h="614266">
                <a:tc>
                  <a:txBody>
                    <a:bodyPr/>
                    <a:lstStyle/>
                    <a:p>
                      <a:r>
                        <a:rPr lang="en-US" sz="2000" dirty="0"/>
                        <a:t>Date</a:t>
                      </a:r>
                    </a:p>
                  </a:txBody>
                  <a:tcPr/>
                </a:tc>
                <a:tc>
                  <a:txBody>
                    <a:bodyPr/>
                    <a:lstStyle/>
                    <a:p>
                      <a:r>
                        <a:rPr lang="en-US" sz="2000" dirty="0"/>
                        <a:t>Topic</a:t>
                      </a:r>
                    </a:p>
                  </a:txBody>
                  <a:tcPr/>
                </a:tc>
                <a:extLst>
                  <a:ext uri="{0D108BD9-81ED-4DB2-BD59-A6C34878D82A}">
                    <a16:rowId xmlns:a16="http://schemas.microsoft.com/office/drawing/2014/main" val="10000"/>
                  </a:ext>
                </a:extLst>
              </a:tr>
              <a:tr h="1138334">
                <a:tc>
                  <a:txBody>
                    <a:bodyPr/>
                    <a:lstStyle/>
                    <a:p>
                      <a:r>
                        <a:rPr lang="en-US" sz="2000" dirty="0"/>
                        <a:t>July</a:t>
                      </a:r>
                      <a:r>
                        <a:rPr lang="en-US" sz="2000" baseline="0" dirty="0"/>
                        <a:t> 2020</a:t>
                      </a:r>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baseline="0" dirty="0">
                          <a:solidFill>
                            <a:schemeClr val="accent6">
                              <a:lumMod val="75000"/>
                            </a:schemeClr>
                          </a:solidFill>
                        </a:rPr>
                        <a:t>“The Goldilocks Effect”- Providing “just the right amount/length” of Pharmacologic Treatment to OENs with NAS symptoms while optimizing non-pharm care</a:t>
                      </a:r>
                    </a:p>
                  </a:txBody>
                  <a:tcPr/>
                </a:tc>
                <a:extLst>
                  <a:ext uri="{0D108BD9-81ED-4DB2-BD59-A6C34878D82A}">
                    <a16:rowId xmlns:a16="http://schemas.microsoft.com/office/drawing/2014/main" val="3007251984"/>
                  </a:ext>
                </a:extLst>
              </a:tr>
              <a:tr h="1351384">
                <a:tc>
                  <a:txBody>
                    <a:bodyPr/>
                    <a:lstStyle/>
                    <a:p>
                      <a:r>
                        <a:rPr lang="en-US" sz="2000" dirty="0"/>
                        <a:t>August 2020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baseline="0" dirty="0">
                          <a:solidFill>
                            <a:schemeClr val="accent6">
                              <a:lumMod val="75000"/>
                            </a:schemeClr>
                          </a:solidFill>
                        </a:rPr>
                        <a:t>Ensuring Systems and Culture Change in Place for Sustainability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baseline="0" dirty="0">
                        <a:solidFill>
                          <a:schemeClr val="accent6">
                            <a:lumMod val="75000"/>
                          </a:schemeClr>
                        </a:solidFill>
                      </a:endParaRPr>
                    </a:p>
                  </a:txBody>
                  <a:tcPr/>
                </a:tc>
                <a:extLst>
                  <a:ext uri="{0D108BD9-81ED-4DB2-BD59-A6C34878D82A}">
                    <a16:rowId xmlns:a16="http://schemas.microsoft.com/office/drawing/2014/main" val="958026001"/>
                  </a:ext>
                </a:extLst>
              </a:tr>
              <a:tr h="1351384">
                <a:tc>
                  <a:txBody>
                    <a:bodyPr/>
                    <a:lstStyle/>
                    <a:p>
                      <a:r>
                        <a:rPr lang="en-US" sz="2000" dirty="0"/>
                        <a:t>September 2020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baseline="0" dirty="0">
                          <a:solidFill>
                            <a:schemeClr val="accent6">
                              <a:lumMod val="75000"/>
                            </a:schemeClr>
                          </a:solidFill>
                        </a:rPr>
                        <a:t>Ensuring Systems and Culture Change in Place for Sustainability</a:t>
                      </a:r>
                    </a:p>
                  </a:txBody>
                  <a:tcPr/>
                </a:tc>
                <a:extLst>
                  <a:ext uri="{0D108BD9-81ED-4DB2-BD59-A6C34878D82A}">
                    <a16:rowId xmlns:a16="http://schemas.microsoft.com/office/drawing/2014/main" val="2592762671"/>
                  </a:ext>
                </a:extLst>
              </a:tr>
              <a:tr h="1351384">
                <a:tc>
                  <a:txBody>
                    <a:bodyPr/>
                    <a:lstStyle/>
                    <a:p>
                      <a:r>
                        <a:rPr lang="en-US" sz="2000" dirty="0"/>
                        <a:t>October 2002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baseline="0" dirty="0">
                          <a:solidFill>
                            <a:schemeClr val="accent6">
                              <a:lumMod val="75000"/>
                            </a:schemeClr>
                          </a:solidFill>
                        </a:rPr>
                        <a:t>Canceled- 2020 Annual Conference</a:t>
                      </a:r>
                    </a:p>
                  </a:txBody>
                  <a:tcPr/>
                </a:tc>
                <a:extLst>
                  <a:ext uri="{0D108BD9-81ED-4DB2-BD59-A6C34878D82A}">
                    <a16:rowId xmlns:a16="http://schemas.microsoft.com/office/drawing/2014/main" val="3899877525"/>
                  </a:ext>
                </a:extLst>
              </a:tr>
            </a:tbl>
          </a:graphicData>
        </a:graphic>
      </p:graphicFrame>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30</a:t>
            </a:fld>
            <a:endParaRPr lang="en-US" altLang="en-US" dirty="0"/>
          </a:p>
        </p:txBody>
      </p:sp>
    </p:spTree>
    <p:extLst>
      <p:ext uri="{BB962C8B-B14F-4D97-AF65-F5344CB8AC3E}">
        <p14:creationId xmlns:p14="http://schemas.microsoft.com/office/powerpoint/2010/main" val="4273820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solidFill>
                  <a:srgbClr val="F58466"/>
                </a:solidFill>
                <a:latin typeface="Goudy Old Style" pitchFamily="18" charset="0"/>
              </a:rPr>
              <a:t>Babies antibiotic stewardship improvement collaborative (BASIC) Updates</a:t>
            </a:r>
          </a:p>
        </p:txBody>
      </p:sp>
      <p:sp>
        <p:nvSpPr>
          <p:cNvPr id="4" name="Slide Number Placeholder 3"/>
          <p:cNvSpPr>
            <a:spLocks noGrp="1"/>
          </p:cNvSpPr>
          <p:nvPr>
            <p:ph type="sldNum" sz="quarter" idx="12"/>
          </p:nvPr>
        </p:nvSpPr>
        <p:spPr/>
        <p:txBody>
          <a:bodyPr/>
          <a:lstStyle/>
          <a:p>
            <a:pPr>
              <a:defRPr/>
            </a:pPr>
            <a:fld id="{ED3A795C-50BE-462B-8B70-BD2F9F6A8888}" type="slidenum">
              <a:rPr lang="en-US" altLang="en-US" smtClean="0"/>
              <a:pPr>
                <a:defRPr/>
              </a:pPr>
              <a:t>31</a:t>
            </a:fld>
            <a:endParaRPr lang="en-US" altLang="en-US" dirty="0"/>
          </a:p>
        </p:txBody>
      </p:sp>
    </p:spTree>
    <p:extLst>
      <p:ext uri="{BB962C8B-B14F-4D97-AF65-F5344CB8AC3E}">
        <p14:creationId xmlns:p14="http://schemas.microsoft.com/office/powerpoint/2010/main" val="28732344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noFill/>
        </p:spPr>
        <p:txBody>
          <a:bodyPr>
            <a:normAutofit fontScale="90000"/>
          </a:bodyPr>
          <a:lstStyle/>
          <a:p>
            <a:pPr algn="l"/>
            <a:r>
              <a:rPr lang="en-US" sz="4000" b="1" dirty="0">
                <a:solidFill>
                  <a:srgbClr val="F58466"/>
                </a:solidFill>
                <a:latin typeface="Goudy Old Style" pitchFamily="18" charset="0"/>
              </a:rPr>
              <a:t>BASIC Vision</a:t>
            </a:r>
            <a:br>
              <a:rPr lang="en-US" sz="4000" b="1" dirty="0">
                <a:solidFill>
                  <a:srgbClr val="F58466"/>
                </a:solidFill>
                <a:latin typeface="Goudy Old Style" pitchFamily="18" charset="0"/>
              </a:rPr>
            </a:br>
            <a:endParaRPr lang="en-US" sz="4000" dirty="0">
              <a:solidFill>
                <a:srgbClr val="FF0000"/>
              </a:solidFill>
            </a:endParaRPr>
          </a:p>
        </p:txBody>
      </p:sp>
      <p:sp>
        <p:nvSpPr>
          <p:cNvPr id="5" name="Content Placeholder 4">
            <a:extLst>
              <a:ext uri="{FF2B5EF4-FFF2-40B4-BE49-F238E27FC236}">
                <a16:creationId xmlns:a16="http://schemas.microsoft.com/office/drawing/2014/main" id="{A95678B2-7C99-6F47-87AD-A66262DD68FA}"/>
              </a:ext>
            </a:extLst>
          </p:cNvPr>
          <p:cNvSpPr>
            <a:spLocks noGrp="1"/>
          </p:cNvSpPr>
          <p:nvPr>
            <p:ph sz="half" idx="2"/>
          </p:nvPr>
        </p:nvSpPr>
        <p:spPr>
          <a:xfrm>
            <a:off x="457200" y="1219200"/>
            <a:ext cx="7769157" cy="3951288"/>
          </a:xfrm>
        </p:spPr>
        <p:txBody>
          <a:bodyPr/>
          <a:lstStyle/>
          <a:p>
            <a:pPr marL="0" indent="0">
              <a:buClr>
                <a:srgbClr val="F58466"/>
              </a:buClr>
              <a:buNone/>
            </a:pPr>
            <a:r>
              <a:rPr lang="en-US" sz="2800" dirty="0"/>
              <a:t>ILPQC Hospitals, </a:t>
            </a:r>
            <a:r>
              <a:rPr lang="en-US" sz="2800" dirty="0">
                <a:ln w="0"/>
              </a:rPr>
              <a:t>regardless of perinatal levels, </a:t>
            </a:r>
            <a:r>
              <a:rPr lang="en-US" sz="2800" dirty="0"/>
              <a:t>will implement standardized system-wide guidelines, policies, and protocols</a:t>
            </a:r>
          </a:p>
          <a:p>
            <a:pPr marL="742950" indent="-742950">
              <a:buClr>
                <a:srgbClr val="F58466"/>
              </a:buClr>
              <a:buAutoNum type="arabicParenBoth"/>
            </a:pPr>
            <a:r>
              <a:rPr lang="en-US" sz="2800" dirty="0"/>
              <a:t>to provide </a:t>
            </a:r>
            <a:r>
              <a:rPr lang="en-US" sz="2800" b="1" dirty="0"/>
              <a:t>appropriate antibiotics </a:t>
            </a:r>
          </a:p>
          <a:p>
            <a:pPr marL="742950" indent="-742950">
              <a:buClr>
                <a:srgbClr val="F58466"/>
              </a:buClr>
              <a:buAutoNum type="arabicParenBoth"/>
            </a:pPr>
            <a:endParaRPr lang="en-US" sz="2800" b="1" dirty="0"/>
          </a:p>
          <a:p>
            <a:pPr marL="742950" indent="-742950">
              <a:buClr>
                <a:srgbClr val="F58466"/>
              </a:buClr>
              <a:buAutoNum type="arabicParenBoth"/>
            </a:pPr>
            <a:r>
              <a:rPr lang="en-US" sz="2800" dirty="0"/>
              <a:t>to </a:t>
            </a:r>
            <a:r>
              <a:rPr lang="en-US" sz="2800" b="1" dirty="0"/>
              <a:t>appropriate babies </a:t>
            </a:r>
          </a:p>
          <a:p>
            <a:pPr marL="742950" indent="-742950">
              <a:buClr>
                <a:srgbClr val="F58466"/>
              </a:buClr>
              <a:buAutoNum type="arabicParenBoth"/>
            </a:pPr>
            <a:endParaRPr lang="en-US" sz="2800" b="1" dirty="0"/>
          </a:p>
          <a:p>
            <a:pPr marL="742950" indent="-742950">
              <a:buClr>
                <a:srgbClr val="F58466"/>
              </a:buClr>
              <a:buAutoNum type="arabicParenBoth"/>
            </a:pPr>
            <a:r>
              <a:rPr lang="en-US" sz="2800" dirty="0"/>
              <a:t>for the </a:t>
            </a:r>
            <a:r>
              <a:rPr lang="en-US" sz="2800" b="1" dirty="0"/>
              <a:t>appropriate length of time</a:t>
            </a:r>
          </a:p>
        </p:txBody>
      </p:sp>
      <p:pic>
        <p:nvPicPr>
          <p:cNvPr id="2" name="Picture 1"/>
          <p:cNvPicPr>
            <a:picLocks noChangeAspect="1"/>
          </p:cNvPicPr>
          <p:nvPr/>
        </p:nvPicPr>
        <p:blipFill>
          <a:blip r:embed="rId3"/>
          <a:stretch>
            <a:fillRect/>
          </a:stretch>
        </p:blipFill>
        <p:spPr>
          <a:xfrm>
            <a:off x="6425628" y="2362200"/>
            <a:ext cx="1483066" cy="1483066"/>
          </a:xfrm>
          <a:prstGeom prst="rect">
            <a:avLst/>
          </a:prstGeom>
        </p:spPr>
      </p:pic>
      <p:pic>
        <p:nvPicPr>
          <p:cNvPr id="3" name="Picture 2"/>
          <p:cNvPicPr>
            <a:picLocks noChangeAspect="1"/>
          </p:cNvPicPr>
          <p:nvPr/>
        </p:nvPicPr>
        <p:blipFill>
          <a:blip r:embed="rId4"/>
          <a:stretch>
            <a:fillRect/>
          </a:stretch>
        </p:blipFill>
        <p:spPr>
          <a:xfrm>
            <a:off x="5167943" y="3352800"/>
            <a:ext cx="1371600" cy="1332129"/>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58436" y="4381806"/>
            <a:ext cx="1230044" cy="1284713"/>
          </a:xfrm>
          <a:prstGeom prst="rect">
            <a:avLst/>
          </a:prstGeom>
        </p:spPr>
      </p:pic>
    </p:spTree>
    <p:extLst>
      <p:ext uri="{BB962C8B-B14F-4D97-AF65-F5344CB8AC3E}">
        <p14:creationId xmlns:p14="http://schemas.microsoft.com/office/powerpoint/2010/main" val="29186874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241891" y="179082"/>
            <a:ext cx="8229600" cy="1143000"/>
          </a:xfrm>
        </p:spPr>
        <p:txBody>
          <a:bodyPr/>
          <a:lstStyle/>
          <a:p>
            <a:pPr algn="l" eaLnBrk="1" hangingPunct="1"/>
            <a:r>
              <a:rPr lang="en-US" altLang="en-US" sz="3600" b="1" dirty="0">
                <a:solidFill>
                  <a:srgbClr val="F58466"/>
                </a:solidFill>
                <a:latin typeface="Goudy Old Style" pitchFamily="18" charset="0"/>
              </a:rPr>
              <a:t>Accomplishments since </a:t>
            </a:r>
            <a:br>
              <a:rPr lang="en-US" altLang="en-US" sz="3600" b="1" dirty="0">
                <a:solidFill>
                  <a:srgbClr val="F58466"/>
                </a:solidFill>
                <a:latin typeface="Goudy Old Style" pitchFamily="18" charset="0"/>
              </a:rPr>
            </a:br>
            <a:r>
              <a:rPr lang="en-US" altLang="en-US" sz="3600" b="1" dirty="0">
                <a:solidFill>
                  <a:srgbClr val="F58466"/>
                </a:solidFill>
                <a:latin typeface="Goudy Old Style" pitchFamily="18" charset="0"/>
              </a:rPr>
              <a:t>November 2020</a:t>
            </a:r>
          </a:p>
        </p:txBody>
      </p:sp>
      <p:sp>
        <p:nvSpPr>
          <p:cNvPr id="8" name="Rectangle 7"/>
          <p:cNvSpPr/>
          <p:nvPr/>
        </p:nvSpPr>
        <p:spPr>
          <a:xfrm>
            <a:off x="182881" y="2209800"/>
            <a:ext cx="3779520" cy="4401205"/>
          </a:xfrm>
          <a:prstGeom prst="rect">
            <a:avLst/>
          </a:prstGeom>
          <a:noFill/>
        </p:spPr>
        <p:txBody>
          <a:bodyPr wrap="square" lIns="91440" tIns="45720" rIns="91440" bIns="45720">
            <a:spAutoFit/>
          </a:bodyPr>
          <a:lstStyle/>
          <a:p>
            <a:pPr marL="457200" indent="-457200">
              <a:buFont typeface="Arial" panose="020B0604020202020204" pitchFamily="34" charset="0"/>
              <a:buChar char="•"/>
            </a:pPr>
            <a:r>
              <a:rPr lang="en-US" sz="2800" dirty="0">
                <a:ln w="0"/>
              </a:rPr>
              <a:t>Review of work by North Carolina, Tennessee, VON</a:t>
            </a:r>
          </a:p>
          <a:p>
            <a:pPr marL="457200" indent="-457200">
              <a:buFont typeface="Arial" panose="020B0604020202020204" pitchFamily="34" charset="0"/>
              <a:buChar char="•"/>
            </a:pPr>
            <a:r>
              <a:rPr lang="en-US" sz="2800" dirty="0">
                <a:ln w="0"/>
              </a:rPr>
              <a:t>4 BASIC clinical leadership meetings</a:t>
            </a:r>
          </a:p>
          <a:p>
            <a:pPr marL="457200" indent="-457200">
              <a:buFont typeface="Arial" panose="020B0604020202020204" pitchFamily="34" charset="0"/>
              <a:buChar char="•"/>
            </a:pPr>
            <a:r>
              <a:rPr lang="en-US" sz="2800" dirty="0">
                <a:ln w="0"/>
              </a:rPr>
              <a:t>Kick-off Planning Committee meeting in March 2020 </a:t>
            </a:r>
          </a:p>
          <a:p>
            <a:pPr marL="457200" indent="-457200">
              <a:buFont typeface="Arial" panose="020B0604020202020204" pitchFamily="34" charset="0"/>
              <a:buChar char="•"/>
            </a:pPr>
            <a:endParaRPr lang="en-US" sz="2800" dirty="0">
              <a:ln w="0"/>
            </a:endParaRPr>
          </a:p>
        </p:txBody>
      </p:sp>
      <p:sp>
        <p:nvSpPr>
          <p:cNvPr id="2" name="TextBox 1"/>
          <p:cNvSpPr txBox="1"/>
          <p:nvPr/>
        </p:nvSpPr>
        <p:spPr>
          <a:xfrm>
            <a:off x="4191001" y="2015067"/>
            <a:ext cx="4495800"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a:ln w="0"/>
              </a:rPr>
              <a:t>Proven effective strategies from other PQCs</a:t>
            </a:r>
          </a:p>
          <a:p>
            <a:pPr marL="457200" indent="-457200">
              <a:buFont typeface="Arial" panose="020B0604020202020204" pitchFamily="34" charset="0"/>
              <a:buChar char="•"/>
            </a:pPr>
            <a:r>
              <a:rPr lang="en-US" sz="2800" dirty="0">
                <a:ln w="0"/>
              </a:rPr>
              <a:t>Draft aims and key driver diagram</a:t>
            </a:r>
          </a:p>
        </p:txBody>
      </p:sp>
      <p:sp>
        <p:nvSpPr>
          <p:cNvPr id="3" name="Rounded Rectangle 2"/>
          <p:cNvSpPr/>
          <p:nvPr/>
        </p:nvSpPr>
        <p:spPr>
          <a:xfrm>
            <a:off x="241891" y="1600200"/>
            <a:ext cx="3720509"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What we’ve done</a:t>
            </a:r>
          </a:p>
        </p:txBody>
      </p:sp>
      <p:sp>
        <p:nvSpPr>
          <p:cNvPr id="6" name="Rounded Rectangle 5"/>
          <p:cNvSpPr/>
          <p:nvPr/>
        </p:nvSpPr>
        <p:spPr>
          <a:xfrm>
            <a:off x="4191000" y="1295400"/>
            <a:ext cx="3720509"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What  we have</a:t>
            </a:r>
          </a:p>
        </p:txBody>
      </p:sp>
      <p:sp>
        <p:nvSpPr>
          <p:cNvPr id="7" name="Rounded Rectangle 6"/>
          <p:cNvSpPr/>
          <p:nvPr/>
        </p:nvSpPr>
        <p:spPr>
          <a:xfrm>
            <a:off x="4250267" y="4457494"/>
            <a:ext cx="3720509"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Coming soon</a:t>
            </a:r>
          </a:p>
        </p:txBody>
      </p:sp>
      <p:sp>
        <p:nvSpPr>
          <p:cNvPr id="4" name="Rectangle 3"/>
          <p:cNvSpPr/>
          <p:nvPr/>
        </p:nvSpPr>
        <p:spPr>
          <a:xfrm>
            <a:off x="4191000" y="5028788"/>
            <a:ext cx="4055533" cy="954107"/>
          </a:xfrm>
          <a:prstGeom prst="rect">
            <a:avLst/>
          </a:prstGeom>
        </p:spPr>
        <p:txBody>
          <a:bodyPr wrap="square">
            <a:spAutoFit/>
          </a:bodyPr>
          <a:lstStyle/>
          <a:p>
            <a:pPr marL="457200" indent="-457200">
              <a:buFont typeface="Arial" panose="020B0604020202020204" pitchFamily="34" charset="0"/>
              <a:buChar char="•"/>
            </a:pPr>
            <a:r>
              <a:rPr lang="en-US" sz="2800" dirty="0">
                <a:ln w="0"/>
              </a:rPr>
              <a:t>Measures, data form, WAVE 1!</a:t>
            </a:r>
          </a:p>
        </p:txBody>
      </p:sp>
      <p:sp>
        <p:nvSpPr>
          <p:cNvPr id="9" name="Rounded Rectangle 8"/>
          <p:cNvSpPr/>
          <p:nvPr/>
        </p:nvSpPr>
        <p:spPr>
          <a:xfrm>
            <a:off x="4190999" y="6022190"/>
            <a:ext cx="3720509" cy="7288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Starting Wave 1 recruitment in July!</a:t>
            </a:r>
            <a:endParaRPr lang="en-US" sz="2800" dirty="0"/>
          </a:p>
        </p:txBody>
      </p:sp>
    </p:spTree>
    <p:extLst>
      <p:ext uri="{BB962C8B-B14F-4D97-AF65-F5344CB8AC3E}">
        <p14:creationId xmlns:p14="http://schemas.microsoft.com/office/powerpoint/2010/main" val="23285715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noFill/>
        </p:spPr>
        <p:txBody>
          <a:bodyPr>
            <a:normAutofit/>
          </a:bodyPr>
          <a:lstStyle/>
          <a:p>
            <a:pPr algn="l"/>
            <a:r>
              <a:rPr lang="en-US" sz="4000" b="1" dirty="0">
                <a:solidFill>
                  <a:srgbClr val="F58466"/>
                </a:solidFill>
                <a:latin typeface="Goudy Old Style" pitchFamily="18" charset="0"/>
              </a:rPr>
              <a:t>BASIC DRAFT SMART AIMs</a:t>
            </a:r>
            <a:endParaRPr lang="en-US" sz="4000" dirty="0">
              <a:solidFill>
                <a:srgbClr val="FF0000"/>
              </a:solidFill>
            </a:endParaRPr>
          </a:p>
        </p:txBody>
      </p:sp>
      <p:sp>
        <p:nvSpPr>
          <p:cNvPr id="5" name="Content Placeholder 4">
            <a:extLst>
              <a:ext uri="{FF2B5EF4-FFF2-40B4-BE49-F238E27FC236}">
                <a16:creationId xmlns:a16="http://schemas.microsoft.com/office/drawing/2014/main" id="{A95678B2-7C99-6F47-87AD-A66262DD68FA}"/>
              </a:ext>
            </a:extLst>
          </p:cNvPr>
          <p:cNvSpPr>
            <a:spLocks noGrp="1"/>
          </p:cNvSpPr>
          <p:nvPr>
            <p:ph sz="half" idx="2"/>
          </p:nvPr>
        </p:nvSpPr>
        <p:spPr>
          <a:xfrm>
            <a:off x="457200" y="1219200"/>
            <a:ext cx="7769157" cy="3951288"/>
          </a:xfrm>
        </p:spPr>
        <p:txBody>
          <a:bodyPr/>
          <a:lstStyle/>
          <a:p>
            <a:pPr lvl="0"/>
            <a:r>
              <a:rPr lang="en-US" sz="2200" b="1" dirty="0"/>
              <a:t>DRAFT Right Baby AIM: </a:t>
            </a:r>
            <a:r>
              <a:rPr lang="en-US" sz="2200" dirty="0"/>
              <a:t>Decrease the number of babies ≥35 (0/7) weeks exposed to antibiotics to by 20% (and/or absolute rate of </a:t>
            </a:r>
            <a:r>
              <a:rPr lang="en-US" sz="2200" b="1" dirty="0"/>
              <a:t>3% (or 4%) </a:t>
            </a:r>
            <a:r>
              <a:rPr lang="en-US" sz="2200" dirty="0"/>
              <a:t> depending on BASIC Initiative Baseline Data)</a:t>
            </a:r>
          </a:p>
          <a:p>
            <a:pPr lvl="1"/>
            <a:r>
              <a:rPr lang="en-US" sz="2200" dirty="0"/>
              <a:t>Newborns ≤34 (6/7) weeks will be tracked but not reported on as an AIM</a:t>
            </a:r>
          </a:p>
          <a:p>
            <a:pPr lvl="0"/>
            <a:r>
              <a:rPr lang="en-US" sz="2200" b="1" dirty="0"/>
              <a:t>DRAFT Right Length of Time AIM: </a:t>
            </a:r>
            <a:r>
              <a:rPr lang="en-US" sz="2200" dirty="0"/>
              <a:t>Decrease the number of babies with any antibiotic continued past 36 hours from the initial dose despite a negative blood culture by 20% and/or absolute rate of 0.5%</a:t>
            </a:r>
          </a:p>
          <a:p>
            <a:pPr lvl="1"/>
            <a:r>
              <a:rPr lang="en-US" sz="2200" b="1" dirty="0"/>
              <a:t>Sub AIM: </a:t>
            </a:r>
            <a:r>
              <a:rPr lang="en-US" sz="2200" dirty="0"/>
              <a:t>Decrease the number of babies ≥35 (0/7) weeks with an antibiotic course duration </a:t>
            </a:r>
            <a:r>
              <a:rPr lang="en-US" sz="2200" b="1" dirty="0"/>
              <a:t>&gt;36</a:t>
            </a:r>
            <a:r>
              <a:rPr lang="en-US" sz="2200" dirty="0"/>
              <a:t> hours by 20% and/or absolute rate of </a:t>
            </a:r>
            <a:r>
              <a:rPr lang="en-US" sz="2200" b="1" dirty="0"/>
              <a:t>0.5%</a:t>
            </a:r>
            <a:r>
              <a:rPr lang="en-US" sz="2200" dirty="0"/>
              <a:t> </a:t>
            </a:r>
          </a:p>
          <a:p>
            <a:pPr lvl="1"/>
            <a:r>
              <a:rPr lang="en-US" sz="2200" b="1" dirty="0"/>
              <a:t>Sub AIM: </a:t>
            </a:r>
            <a:r>
              <a:rPr lang="en-US" sz="2200" dirty="0"/>
              <a:t>Decrease the number of babies ≤34 (6/7) weeks with an antibiotic course duration </a:t>
            </a:r>
            <a:r>
              <a:rPr lang="en-US" sz="2200" b="1" dirty="0"/>
              <a:t>&gt;36</a:t>
            </a:r>
            <a:r>
              <a:rPr lang="en-US" sz="2200" dirty="0"/>
              <a:t> hours by 20% and/or absolute rate of </a:t>
            </a:r>
            <a:r>
              <a:rPr lang="en-US" sz="2200" b="1" dirty="0"/>
              <a:t>0.5%</a:t>
            </a:r>
            <a:r>
              <a:rPr lang="en-US" sz="2200" dirty="0"/>
              <a:t> </a:t>
            </a:r>
          </a:p>
        </p:txBody>
      </p:sp>
    </p:spTree>
    <p:extLst>
      <p:ext uri="{BB962C8B-B14F-4D97-AF65-F5344CB8AC3E}">
        <p14:creationId xmlns:p14="http://schemas.microsoft.com/office/powerpoint/2010/main" val="11721231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endParaRPr lang="en-US" dirty="0"/>
          </a:p>
        </p:txBody>
      </p:sp>
      <p:sp>
        <p:nvSpPr>
          <p:cNvPr id="3" name="Title 2"/>
          <p:cNvSpPr>
            <a:spLocks noGrp="1"/>
          </p:cNvSpPr>
          <p:nvPr>
            <p:ph type="title"/>
          </p:nvPr>
        </p:nvSpPr>
        <p:spPr/>
        <p:txBody>
          <a:bodyPr/>
          <a:lstStyle/>
          <a:p>
            <a:endParaRPr lang="en-US" dirty="0"/>
          </a:p>
        </p:txBody>
      </p:sp>
      <p:pic>
        <p:nvPicPr>
          <p:cNvPr id="4" name="Picture 3"/>
          <p:cNvPicPr>
            <a:picLocks noChangeAspect="1"/>
          </p:cNvPicPr>
          <p:nvPr/>
        </p:nvPicPr>
        <p:blipFill>
          <a:blip r:embed="rId3"/>
          <a:stretch>
            <a:fillRect/>
          </a:stretch>
        </p:blipFill>
        <p:spPr>
          <a:xfrm>
            <a:off x="15240" y="0"/>
            <a:ext cx="9128760" cy="6849939"/>
          </a:xfrm>
          <a:prstGeom prst="rect">
            <a:avLst/>
          </a:prstGeom>
        </p:spPr>
      </p:pic>
    </p:spTree>
    <p:extLst>
      <p:ext uri="{BB962C8B-B14F-4D97-AF65-F5344CB8AC3E}">
        <p14:creationId xmlns:p14="http://schemas.microsoft.com/office/powerpoint/2010/main" val="10524727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noFill/>
        </p:spPr>
        <p:txBody>
          <a:bodyPr>
            <a:normAutofit/>
          </a:bodyPr>
          <a:lstStyle/>
          <a:p>
            <a:pPr algn="l"/>
            <a:r>
              <a:rPr lang="en-US" sz="4000" b="1" dirty="0">
                <a:solidFill>
                  <a:srgbClr val="F58466"/>
                </a:solidFill>
                <a:latin typeface="Goudy Old Style" pitchFamily="18" charset="0"/>
              </a:rPr>
              <a:t>BASIC 2020 Timeline</a:t>
            </a:r>
            <a:endParaRPr lang="en-US" sz="4000" dirty="0">
              <a:solidFill>
                <a:srgbClr val="FF0000"/>
              </a:solidFill>
            </a:endParaRPr>
          </a:p>
        </p:txBody>
      </p:sp>
      <p:sp>
        <p:nvSpPr>
          <p:cNvPr id="4" name="Content Placeholder 6">
            <a:extLst>
              <a:ext uri="{FF2B5EF4-FFF2-40B4-BE49-F238E27FC236}">
                <a16:creationId xmlns:a16="http://schemas.microsoft.com/office/drawing/2014/main" id="{8265C79B-1F0D-7542-9FF5-AA3A4DBC18E5}"/>
              </a:ext>
            </a:extLst>
          </p:cNvPr>
          <p:cNvSpPr>
            <a:spLocks noGrp="1"/>
          </p:cNvSpPr>
          <p:nvPr>
            <p:ph idx="1"/>
          </p:nvPr>
        </p:nvSpPr>
        <p:spPr>
          <a:xfrm>
            <a:off x="0" y="4495800"/>
            <a:ext cx="9144000" cy="457200"/>
          </a:xfrm>
          <a:solidFill>
            <a:schemeClr val="accent1">
              <a:lumMod val="40000"/>
              <a:lumOff val="60000"/>
            </a:schemeClr>
          </a:solidFill>
        </p:spPr>
        <p:txBody>
          <a:bodyPr>
            <a:normAutofit/>
          </a:bodyPr>
          <a:lstStyle/>
          <a:p>
            <a:pPr marL="0" indent="0">
              <a:buNone/>
            </a:pPr>
            <a:r>
              <a:rPr lang="en-US" dirty="0"/>
              <a:t>Email </a:t>
            </a:r>
            <a:r>
              <a:rPr lang="en-US" dirty="0">
                <a:hlinkClick r:id="rId3"/>
              </a:rPr>
              <a:t>Dweiss@northshore.org</a:t>
            </a:r>
            <a:r>
              <a:rPr lang="en-US" dirty="0"/>
              <a:t> if interested in participating in Wave 1!</a:t>
            </a:r>
          </a:p>
        </p:txBody>
      </p:sp>
      <p:graphicFrame>
        <p:nvGraphicFramePr>
          <p:cNvPr id="2" name="Diagram 1"/>
          <p:cNvGraphicFramePr/>
          <p:nvPr/>
        </p:nvGraphicFramePr>
        <p:xfrm>
          <a:off x="152400" y="1143000"/>
          <a:ext cx="89916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447040" y="1448117"/>
            <a:ext cx="7325360"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dirty="0"/>
              <a:t>How does our discussion of progress on helping teams finish strong on MNO impact this timeline?</a:t>
            </a:r>
          </a:p>
        </p:txBody>
      </p:sp>
    </p:spTree>
    <p:extLst>
      <p:ext uri="{BB962C8B-B14F-4D97-AF65-F5344CB8AC3E}">
        <p14:creationId xmlns:p14="http://schemas.microsoft.com/office/powerpoint/2010/main" val="34455155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400" y="0"/>
            <a:ext cx="9144000" cy="3886200"/>
          </a:xfrm>
          <a:prstGeom prst="rect">
            <a:avLst/>
          </a:prstGeom>
        </p:spPr>
      </p:pic>
      <p:sp>
        <p:nvSpPr>
          <p:cNvPr id="22" name="Rectangle 21"/>
          <p:cNvSpPr/>
          <p:nvPr/>
        </p:nvSpPr>
        <p:spPr>
          <a:xfrm>
            <a:off x="0" y="4942644"/>
            <a:ext cx="9144000" cy="1915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urved Up Ribbon 1"/>
          <p:cNvSpPr/>
          <p:nvPr/>
        </p:nvSpPr>
        <p:spPr>
          <a:xfrm>
            <a:off x="76200" y="3261695"/>
            <a:ext cx="9067800" cy="1295400"/>
          </a:xfrm>
          <a:prstGeom prst="ellipseRibbon2">
            <a:avLst>
              <a:gd name="adj1" fmla="val 50077"/>
              <a:gd name="adj2" fmla="val 55689"/>
              <a:gd name="adj3" fmla="val 30688"/>
            </a:avLst>
          </a:prstGeom>
          <a:solidFill>
            <a:srgbClr val="F58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2895600" y="3324620"/>
            <a:ext cx="4038600" cy="584775"/>
          </a:xfrm>
          <a:prstGeom prst="rect">
            <a:avLst/>
          </a:prstGeom>
          <a:noFill/>
        </p:spPr>
        <p:txBody>
          <a:bodyPr wrap="square" rtlCol="0">
            <a:spAutoFit/>
          </a:bodyPr>
          <a:lstStyle/>
          <a:p>
            <a:r>
              <a:rPr lang="en-US" sz="3200" b="1" dirty="0">
                <a:solidFill>
                  <a:srgbClr val="004990"/>
                </a:solidFill>
                <a:latin typeface="Goudy Old Style" panose="02020502050305020303" pitchFamily="18" charset="0"/>
              </a:rPr>
              <a:t>THANKS TO OUR</a:t>
            </a:r>
          </a:p>
        </p:txBody>
      </p:sp>
      <p:sp>
        <p:nvSpPr>
          <p:cNvPr id="5" name="Rectangle 4"/>
          <p:cNvSpPr/>
          <p:nvPr/>
        </p:nvSpPr>
        <p:spPr>
          <a:xfrm>
            <a:off x="3678451" y="4353580"/>
            <a:ext cx="1846980" cy="523220"/>
          </a:xfrm>
          <a:prstGeom prst="rect">
            <a:avLst/>
          </a:prstGeom>
        </p:spPr>
        <p:txBody>
          <a:bodyPr wrap="none">
            <a:spAutoFit/>
          </a:bodyPr>
          <a:lstStyle/>
          <a:p>
            <a:r>
              <a:rPr lang="en-US" sz="2800" b="1" dirty="0">
                <a:solidFill>
                  <a:srgbClr val="004990"/>
                </a:solidFill>
                <a:latin typeface="Goudy Old Style" panose="02020502050305020303" pitchFamily="18" charset="0"/>
              </a:rPr>
              <a:t>FUNDERS</a:t>
            </a: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1663" y="5192824"/>
            <a:ext cx="2438399" cy="700561"/>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20883" y="5101399"/>
            <a:ext cx="1852841" cy="860671"/>
          </a:xfrm>
          <a:prstGeom prst="rect">
            <a:avLst/>
          </a:prstGeom>
        </p:spPr>
      </p:pic>
      <p:pic>
        <p:nvPicPr>
          <p:cNvPr id="21" name="Picture 2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28640" y="4926793"/>
            <a:ext cx="2391559" cy="1169207"/>
          </a:xfrm>
          <a:prstGeom prst="rect">
            <a:avLst/>
          </a:prstGeom>
        </p:spPr>
      </p:pic>
      <p:pic>
        <p:nvPicPr>
          <p:cNvPr id="1026" name="Picture 2" descr="Image result for cdc"/>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120277" y="4926793"/>
            <a:ext cx="1469069" cy="1116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227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8907"/>
            <a:ext cx="8229600" cy="1143000"/>
          </a:xfrm>
          <a:noFill/>
        </p:spPr>
        <p:txBody>
          <a:bodyPr/>
          <a:lstStyle/>
          <a:p>
            <a:pPr algn="l" eaLnBrk="1" hangingPunct="1"/>
            <a:r>
              <a:rPr lang="en-US" sz="4000" b="1" dirty="0">
                <a:solidFill>
                  <a:srgbClr val="F58466"/>
                </a:solidFill>
                <a:latin typeface="Goudy Old Style" pitchFamily="18" charset="0"/>
              </a:rPr>
              <a:t>Call Overview </a:t>
            </a:r>
          </a:p>
        </p:txBody>
      </p:sp>
      <p:sp>
        <p:nvSpPr>
          <p:cNvPr id="3" name="Content Placeholder 2"/>
          <p:cNvSpPr>
            <a:spLocks noGrp="1"/>
          </p:cNvSpPr>
          <p:nvPr>
            <p:ph idx="1"/>
          </p:nvPr>
        </p:nvSpPr>
        <p:spPr>
          <a:xfrm>
            <a:off x="457200" y="1219200"/>
            <a:ext cx="8229600" cy="4525963"/>
          </a:xfrm>
        </p:spPr>
        <p:txBody>
          <a:bodyPr/>
          <a:lstStyle/>
          <a:p>
            <a:pPr>
              <a:buClr>
                <a:srgbClr val="F58466"/>
              </a:buClr>
            </a:pPr>
            <a:r>
              <a:rPr lang="en-US" dirty="0"/>
              <a:t>ILPQC General Updates</a:t>
            </a:r>
          </a:p>
          <a:p>
            <a:pPr>
              <a:buClr>
                <a:srgbClr val="F58466"/>
              </a:buClr>
            </a:pPr>
            <a:r>
              <a:rPr lang="en-US" dirty="0"/>
              <a:t>MNO-Neo: Support Hospital Teams to Achieve the Initiative </a:t>
            </a:r>
            <a:r>
              <a:rPr lang="en-US" dirty="0" smtClean="0"/>
              <a:t>Goals</a:t>
            </a:r>
          </a:p>
          <a:p>
            <a:pPr>
              <a:buClr>
                <a:srgbClr val="F58466"/>
              </a:buClr>
            </a:pPr>
            <a:r>
              <a:rPr lang="en-US" dirty="0" smtClean="0"/>
              <a:t>MNO-Neo Team Talk- Courtney Buss, RN, MSN; Advocate Sherman Hospital</a:t>
            </a:r>
            <a:endParaRPr lang="en-US" dirty="0"/>
          </a:p>
          <a:p>
            <a:pPr>
              <a:buClr>
                <a:srgbClr val="F58466"/>
              </a:buClr>
            </a:pPr>
            <a:r>
              <a:rPr lang="en-US" dirty="0"/>
              <a:t>QI Corner</a:t>
            </a:r>
          </a:p>
          <a:p>
            <a:pPr>
              <a:buClr>
                <a:srgbClr val="F58466"/>
              </a:buClr>
            </a:pPr>
            <a:r>
              <a:rPr lang="en-US" dirty="0"/>
              <a:t>ILPQC BASIC Initiative Updates</a:t>
            </a:r>
          </a:p>
        </p:txBody>
      </p:sp>
      <p:sp>
        <p:nvSpPr>
          <p:cNvPr id="4" name="Slide Number Placeholder 3"/>
          <p:cNvSpPr>
            <a:spLocks noGrp="1"/>
          </p:cNvSpPr>
          <p:nvPr>
            <p:ph type="sldNum" sz="quarter" idx="12"/>
          </p:nvPr>
        </p:nvSpPr>
        <p:spPr/>
        <p:txBody>
          <a:bodyPr/>
          <a:lstStyle/>
          <a:p>
            <a:pPr>
              <a:defRPr/>
            </a:pPr>
            <a:fld id="{ED3A795C-50BE-462B-8B70-BD2F9F6A8888}" type="slidenum">
              <a:rPr lang="en-US" altLang="en-US" smtClean="0"/>
              <a:pPr>
                <a:defRPr/>
              </a:pPr>
              <a:t>4</a:t>
            </a:fld>
            <a:endParaRPr lang="en-US" altLang="en-US" dirty="0"/>
          </a:p>
        </p:txBody>
      </p:sp>
    </p:spTree>
    <p:extLst>
      <p:ext uri="{BB962C8B-B14F-4D97-AF65-F5344CB8AC3E}">
        <p14:creationId xmlns:p14="http://schemas.microsoft.com/office/powerpoint/2010/main" val="4042327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447800"/>
            <a:ext cx="5715000" cy="4525963"/>
          </a:xfrm>
        </p:spPr>
        <p:txBody>
          <a:bodyPr/>
          <a:lstStyle/>
          <a:p>
            <a:pPr marL="0" indent="0">
              <a:buClr>
                <a:srgbClr val="F58466"/>
              </a:buClr>
              <a:buNone/>
            </a:pPr>
            <a:endParaRPr lang="en-US" dirty="0" smtClean="0"/>
          </a:p>
          <a:p>
            <a:pPr marL="0" indent="0">
              <a:buClr>
                <a:srgbClr val="F58466"/>
              </a:buClr>
              <a:buNone/>
            </a:pPr>
            <a:endParaRPr lang="en-US" dirty="0"/>
          </a:p>
          <a:p>
            <a:pPr marL="0" indent="0">
              <a:buClr>
                <a:srgbClr val="F58466"/>
              </a:buClr>
              <a:buNone/>
            </a:pPr>
            <a:r>
              <a:rPr lang="en-US" sz="3600" dirty="0" smtClean="0"/>
              <a:t>Please join ILPQC in a warm welcome for our new Project Coordinator!</a:t>
            </a:r>
          </a:p>
          <a:p>
            <a:pPr marL="0" indent="0">
              <a:buClr>
                <a:srgbClr val="F58466"/>
              </a:buClr>
              <a:buNone/>
            </a:pPr>
            <a:endParaRPr lang="en-US" sz="3600" dirty="0"/>
          </a:p>
          <a:p>
            <a:pPr marL="0" indent="0">
              <a:buClr>
                <a:srgbClr val="F58466"/>
              </a:buClr>
              <a:buNone/>
            </a:pPr>
            <a:r>
              <a:rPr lang="en-US" sz="3600" dirty="0" err="1" smtClean="0"/>
              <a:t>Ieshia</a:t>
            </a:r>
            <a:r>
              <a:rPr lang="en-US" sz="3600" dirty="0" smtClean="0"/>
              <a:t> Johnson, MPH</a:t>
            </a:r>
          </a:p>
          <a:p>
            <a:pPr>
              <a:buClr>
                <a:srgbClr val="F58466"/>
              </a:buClr>
            </a:pPr>
            <a:endParaRPr lang="en-US" sz="2800" dirty="0"/>
          </a:p>
        </p:txBody>
      </p:sp>
      <p:sp>
        <p:nvSpPr>
          <p:cNvPr id="4" name="Slide Number Placeholder 3"/>
          <p:cNvSpPr>
            <a:spLocks noGrp="1"/>
          </p:cNvSpPr>
          <p:nvPr>
            <p:ph type="sldNum" sz="quarter" idx="12"/>
          </p:nvPr>
        </p:nvSpPr>
        <p:spPr/>
        <p:txBody>
          <a:bodyPr/>
          <a:lstStyle/>
          <a:p>
            <a:pPr>
              <a:defRPr/>
            </a:pPr>
            <a:fld id="{ED3A795C-50BE-462B-8B70-BD2F9F6A8888}" type="slidenum">
              <a:rPr lang="en-US" altLang="en-US" smtClean="0"/>
              <a:pPr>
                <a:defRPr/>
              </a:pPr>
              <a:t>5</a:t>
            </a:fld>
            <a:endParaRPr lang="en-US" altLang="en-US" dirty="0"/>
          </a:p>
        </p:txBody>
      </p:sp>
      <p:pic>
        <p:nvPicPr>
          <p:cNvPr id="5" name="Picture 4"/>
          <p:cNvPicPr>
            <a:picLocks noChangeAspect="1"/>
          </p:cNvPicPr>
          <p:nvPr/>
        </p:nvPicPr>
        <p:blipFill>
          <a:blip r:embed="rId3"/>
          <a:stretch>
            <a:fillRect/>
          </a:stretch>
        </p:blipFill>
        <p:spPr>
          <a:xfrm>
            <a:off x="6322238" y="2133600"/>
            <a:ext cx="2595523" cy="3529581"/>
          </a:xfrm>
          <a:prstGeom prst="rect">
            <a:avLst/>
          </a:prstGeom>
        </p:spPr>
      </p:pic>
      <p:pic>
        <p:nvPicPr>
          <p:cNvPr id="7" name="Picture 6"/>
          <p:cNvPicPr>
            <a:picLocks noChangeAspect="1"/>
          </p:cNvPicPr>
          <p:nvPr/>
        </p:nvPicPr>
        <p:blipFill>
          <a:blip r:embed="rId4"/>
          <a:stretch>
            <a:fillRect/>
          </a:stretch>
        </p:blipFill>
        <p:spPr>
          <a:xfrm>
            <a:off x="495300" y="68605"/>
            <a:ext cx="4772838" cy="2301190"/>
          </a:xfrm>
          <a:prstGeom prst="rect">
            <a:avLst/>
          </a:prstGeom>
        </p:spPr>
      </p:pic>
    </p:spTree>
    <p:extLst>
      <p:ext uri="{BB962C8B-B14F-4D97-AF65-F5344CB8AC3E}">
        <p14:creationId xmlns:p14="http://schemas.microsoft.com/office/powerpoint/2010/main" val="2318869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58466"/>
                </a:solidFill>
              </a:rPr>
              <a:t>ILPQC Updates</a:t>
            </a: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4AF8077-2CE4-4A8C-806A-F9B27078C00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4143940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FB53-311B-43CA-B7CE-1F80A678A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
        <p:nvSpPr>
          <p:cNvPr id="3" name="Title 1"/>
          <p:cNvSpPr txBox="1">
            <a:spLocks/>
          </p:cNvSpPr>
          <p:nvPr/>
        </p:nvSpPr>
        <p:spPr>
          <a:xfrm>
            <a:off x="457200" y="381000"/>
            <a:ext cx="8229600" cy="11430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58466"/>
                </a:solidFill>
                <a:effectLst/>
                <a:uLnTx/>
                <a:uFillTx/>
                <a:latin typeface="Goudy Old Style" pitchFamily="18" charset="0"/>
                <a:ea typeface="MS PGothic" pitchFamily="34" charset="-128"/>
              </a:rPr>
              <a:t>COVID-19 Check in</a:t>
            </a:r>
          </a:p>
        </p:txBody>
      </p:sp>
      <p:sp>
        <p:nvSpPr>
          <p:cNvPr id="5" name="Content Placeholder 4">
            <a:extLst>
              <a:ext uri="{FF2B5EF4-FFF2-40B4-BE49-F238E27FC236}">
                <a16:creationId xmlns:a16="http://schemas.microsoft.com/office/drawing/2014/main" id="{A95678B2-7C99-6F47-87AD-A66262DD68FA}"/>
              </a:ext>
            </a:extLst>
          </p:cNvPr>
          <p:cNvSpPr txBox="1">
            <a:spLocks/>
          </p:cNvSpPr>
          <p:nvPr/>
        </p:nvSpPr>
        <p:spPr>
          <a:xfrm>
            <a:off x="457200" y="1295400"/>
            <a:ext cx="8229600" cy="2743200"/>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S PGothic" pitchFamily="34" charset="-128"/>
              </a:rPr>
              <a:t>Thank you to the nurses, doctors, health care workers and public health teams across our state at work confronting the COVID-19 pandemic</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S PGothic" pitchFamily="34" charset="-128"/>
              </a:rPr>
              <a:t>How are you doing?</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S PGothic" pitchFamily="34" charset="-128"/>
              </a:rPr>
              <a:t>What additional questions do you have?</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S PGothic" pitchFamily="34" charset="-128"/>
              </a:rPr>
              <a:t>How can ILPQC help? On the COVID-19 webinars? On the COVID-19 webpage?</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a:ea typeface="MS PGothic" pitchFamily="34" charset="-128"/>
              </a:rPr>
              <a:t>Moving webinars to every-other-week</a:t>
            </a:r>
            <a:endParaRPr kumimoji="0" lang="en-US" sz="3200" b="0" i="0" u="none" strike="noStrike" kern="1200" cap="none" spc="0" normalizeH="0" baseline="0" noProof="0" dirty="0">
              <a:ln>
                <a:noFill/>
              </a:ln>
              <a:solidFill>
                <a:prstClr val="black"/>
              </a:solidFill>
              <a:effectLst/>
              <a:uLnTx/>
              <a:uFillTx/>
              <a:latin typeface="Calibri"/>
              <a:ea typeface="MS PGothic" pitchFamily="34" charset="-128"/>
            </a:endParaRPr>
          </a:p>
        </p:txBody>
      </p:sp>
    </p:spTree>
    <p:extLst>
      <p:ext uri="{BB962C8B-B14F-4D97-AF65-F5344CB8AC3E}">
        <p14:creationId xmlns:p14="http://schemas.microsoft.com/office/powerpoint/2010/main" val="1355746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dirty="0">
                <a:solidFill>
                  <a:srgbClr val="F58466"/>
                </a:solidFill>
                <a:latin typeface="Goudy Old Style" pitchFamily="18" charset="0"/>
              </a:rPr>
              <a:t>Updated </a:t>
            </a:r>
            <a:r>
              <a:rPr lang="en-US" sz="3600" b="1" dirty="0" smtClean="0">
                <a:solidFill>
                  <a:srgbClr val="F58466"/>
                </a:solidFill>
                <a:latin typeface="Goudy Old Style" pitchFamily="18" charset="0"/>
              </a:rPr>
              <a:t>AAP Neonatal Guidance</a:t>
            </a:r>
            <a:endParaRPr lang="en-US" sz="3600" b="1" dirty="0">
              <a:solidFill>
                <a:srgbClr val="F58466"/>
              </a:solidFill>
              <a:latin typeface="Goudy Old Style" pitchFamily="18" charset="0"/>
            </a:endParaRPr>
          </a:p>
        </p:txBody>
      </p:sp>
      <p:sp>
        <p:nvSpPr>
          <p:cNvPr id="3" name="Content Placeholder 2"/>
          <p:cNvSpPr>
            <a:spLocks noGrp="1"/>
          </p:cNvSpPr>
          <p:nvPr>
            <p:ph idx="1"/>
          </p:nvPr>
        </p:nvSpPr>
        <p:spPr>
          <a:xfrm>
            <a:off x="462280" y="1219200"/>
            <a:ext cx="8229600" cy="4525963"/>
          </a:xfrm>
        </p:spPr>
        <p:txBody>
          <a:bodyPr/>
          <a:lstStyle/>
          <a:p>
            <a:pPr marL="285750"/>
            <a:r>
              <a:rPr lang="en-US" sz="2000" dirty="0" smtClean="0"/>
              <a:t>AAP </a:t>
            </a:r>
            <a:r>
              <a:rPr lang="en-US" sz="2000" dirty="0" smtClean="0">
                <a:hlinkClick r:id="rId2"/>
              </a:rPr>
              <a:t>FAQs</a:t>
            </a:r>
            <a:r>
              <a:rPr lang="en-US" sz="2000" dirty="0">
                <a:hlinkClick r:id="rId2"/>
              </a:rPr>
              <a:t>: Management of Infants Born to Mothers with Suspected or Confirmed COVID-19</a:t>
            </a:r>
            <a:r>
              <a:rPr lang="en-US" sz="2000" dirty="0"/>
              <a:t> (5.21.2020</a:t>
            </a:r>
            <a:r>
              <a:rPr lang="en-US" sz="2000" dirty="0" smtClean="0"/>
              <a:t>)</a:t>
            </a:r>
            <a:endParaRPr lang="en-US" sz="1800" b="1" dirty="0" smtClean="0">
              <a:hlinkClick r:id=""/>
            </a:endParaRPr>
          </a:p>
          <a:p>
            <a:r>
              <a:rPr lang="en-US" sz="1800" b="1" dirty="0" smtClean="0">
                <a:hlinkClick r:id=""/>
              </a:rPr>
              <a:t>Newborn Care</a:t>
            </a:r>
            <a:r>
              <a:rPr lang="en-US" sz="1800" b="1" dirty="0" smtClean="0"/>
              <a:t> (5/21/20):</a:t>
            </a:r>
            <a:r>
              <a:rPr lang="en-US" sz="1800" dirty="0"/>
              <a:t> Guidance for the care of infants whose mothers have suspected or confirmed COVID-19. Includes precautions for birth attendants, rooming-in, breastfeeding, testing, neonatal intensive care, visitation and hospital discharge.  </a:t>
            </a:r>
            <a:endParaRPr lang="en-US" sz="1800" dirty="0" smtClean="0"/>
          </a:p>
          <a:p>
            <a:pPr lvl="1"/>
            <a:r>
              <a:rPr lang="en-US" sz="1400" dirty="0">
                <a:hlinkClick r:id="rId3"/>
              </a:rPr>
              <a:t>https://services.aap.org/en/pages/2019-novel-coronavirus-covid-19-infections/faqs-management-of-infants-born-to-covid-19-mothers/</a:t>
            </a:r>
            <a:endParaRPr lang="en-US" sz="1400" dirty="0"/>
          </a:p>
          <a:p>
            <a:pPr marL="342900" lvl="1" indent="-342900">
              <a:buFont typeface="Arial" pitchFamily="34" charset="0"/>
              <a:buChar char="•"/>
            </a:pPr>
            <a:r>
              <a:rPr lang="en-US" sz="1800" b="1" dirty="0">
                <a:hlinkClick r:id="rId4"/>
              </a:rPr>
              <a:t>Newborn Screening During the COVID-19 </a:t>
            </a:r>
            <a:r>
              <a:rPr lang="en-US" sz="1800" b="1" dirty="0" smtClean="0">
                <a:hlinkClick r:id="rId4"/>
              </a:rPr>
              <a:t>Pandemic</a:t>
            </a:r>
            <a:r>
              <a:rPr lang="en-US" sz="1800" b="1" dirty="0" smtClean="0"/>
              <a:t> (4/15/20)</a:t>
            </a:r>
            <a:r>
              <a:rPr lang="en-US" sz="1800" dirty="0" smtClean="0"/>
              <a:t>: </a:t>
            </a:r>
            <a:r>
              <a:rPr lang="en-US" sz="1800" dirty="0"/>
              <a:t>Guidance recommending that pediatricians continue to follow federal and state guidelines on newborn bloodspot screening, newborn hearing screening, and critical congenital heart disease screening</a:t>
            </a:r>
            <a:r>
              <a:rPr lang="en-US" sz="1800" dirty="0" smtClean="0"/>
              <a:t>.</a:t>
            </a:r>
            <a:r>
              <a:rPr lang="en-US" sz="1400" dirty="0">
                <a:hlinkClick r:id="rId5"/>
              </a:rPr>
              <a:t> </a:t>
            </a:r>
            <a:endParaRPr lang="en-US" sz="1400" dirty="0" smtClean="0">
              <a:hlinkClick r:id="rId5"/>
            </a:endParaRPr>
          </a:p>
          <a:p>
            <a:pPr marL="742950" lvl="2" indent="-342900"/>
            <a:r>
              <a:rPr lang="en-US" sz="1200" dirty="0" smtClean="0">
                <a:hlinkClick r:id="rId5"/>
              </a:rPr>
              <a:t>https</a:t>
            </a:r>
            <a:r>
              <a:rPr lang="en-US" sz="1200" dirty="0">
                <a:hlinkClick r:id="rId5"/>
              </a:rPr>
              <a:t>://services.aap.org/en/pages/2019-novel-coronavirus-covid-19-infections/guidance-on-newborn-screening-during-covid-19</a:t>
            </a:r>
            <a:r>
              <a:rPr lang="en-US" sz="1200" dirty="0" smtClean="0">
                <a:hlinkClick r:id="rId5"/>
              </a:rPr>
              <a:t>/</a:t>
            </a:r>
            <a:endParaRPr lang="en-US" sz="1800" dirty="0"/>
          </a:p>
          <a:p>
            <a:r>
              <a:rPr lang="en-US" sz="1800" b="1" dirty="0">
                <a:hlinkClick r:id="rId6"/>
              </a:rPr>
              <a:t>Breastfeeding Guidance Post Hospital Discharge for Mothers or Infants with Suspected or Confirmed SARS-Co V-2 </a:t>
            </a:r>
            <a:r>
              <a:rPr lang="en-US" sz="1800" b="1" dirty="0" smtClean="0">
                <a:hlinkClick r:id="rId6"/>
              </a:rPr>
              <a:t>Infection</a:t>
            </a:r>
            <a:r>
              <a:rPr lang="en-US" sz="1800" b="1" dirty="0" smtClean="0"/>
              <a:t> (4/23/20):</a:t>
            </a:r>
            <a:r>
              <a:rPr lang="en-US" sz="1800" dirty="0"/>
              <a:t> Guidance developed to support pediatricians providing direct care for breastfeeding families after discharge from the newborn hospital stay. </a:t>
            </a:r>
            <a:endParaRPr lang="en-US" sz="1800" dirty="0" smtClean="0"/>
          </a:p>
          <a:p>
            <a:pPr lvl="1"/>
            <a:r>
              <a:rPr lang="en-US" sz="1400" dirty="0">
                <a:hlinkClick r:id="rId7"/>
              </a:rPr>
              <a:t>https://services.aap.org/en/pages/2019-novel-coronavirus-covid-19-infections/breastfeeding-guidance-post-hospital-discharge/</a:t>
            </a:r>
            <a:endParaRPr lang="en-US" sz="1400" dirty="0" smtClean="0"/>
          </a:p>
          <a:p>
            <a:pPr marL="0" indent="0">
              <a:buNone/>
            </a:pPr>
            <a:endParaRPr lang="en-US" sz="1800" dirty="0"/>
          </a:p>
          <a:p>
            <a:endParaRPr lang="en-US"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8</a:t>
            </a:fld>
            <a:endParaRPr lang="en-US" altLang="en-US"/>
          </a:p>
        </p:txBody>
      </p:sp>
    </p:spTree>
    <p:extLst>
      <p:ext uri="{BB962C8B-B14F-4D97-AF65-F5344CB8AC3E}">
        <p14:creationId xmlns:p14="http://schemas.microsoft.com/office/powerpoint/2010/main" val="2253715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648200"/>
            <a:ext cx="7772400" cy="1362075"/>
          </a:xfrm>
        </p:spPr>
        <p:txBody>
          <a:bodyPr/>
          <a:lstStyle/>
          <a:p>
            <a:r>
              <a:rPr lang="en-US" dirty="0">
                <a:solidFill>
                  <a:srgbClr val="F58466"/>
                </a:solidFill>
                <a:latin typeface="Goudy Old Style"/>
                <a:ea typeface="MS PGothic"/>
              </a:rPr>
              <a:t>2020</a:t>
            </a:r>
            <a:br>
              <a:rPr lang="en-US" dirty="0">
                <a:solidFill>
                  <a:srgbClr val="F58466"/>
                </a:solidFill>
                <a:latin typeface="Goudy Old Style"/>
                <a:ea typeface="MS PGothic"/>
              </a:rPr>
            </a:br>
            <a:r>
              <a:rPr lang="en-US" dirty="0">
                <a:solidFill>
                  <a:srgbClr val="F58466"/>
                </a:solidFill>
                <a:latin typeface="Goudy Old Style"/>
                <a:ea typeface="MS PGothic"/>
              </a:rPr>
              <a:t>Face- to- Face Meeting</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4AF8077-2CE4-4A8C-806A-F9B27078C00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dirty="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3395343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wer 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ain Page/Transition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ontent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AHC PPT Template">
  <a:themeElements>
    <a:clrScheme name="AHC">
      <a:dk1>
        <a:srgbClr val="000000"/>
      </a:dk1>
      <a:lt1>
        <a:srgbClr val="FFFFFF"/>
      </a:lt1>
      <a:dk2>
        <a:srgbClr val="4C4D4C"/>
      </a:dk2>
      <a:lt2>
        <a:srgbClr val="FFFFFE"/>
      </a:lt2>
      <a:accent1>
        <a:srgbClr val="66528E"/>
      </a:accent1>
      <a:accent2>
        <a:srgbClr val="1D1B5B"/>
      </a:accent2>
      <a:accent3>
        <a:srgbClr val="C1CF23"/>
      </a:accent3>
      <a:accent4>
        <a:srgbClr val="435E9B"/>
      </a:accent4>
      <a:accent5>
        <a:srgbClr val="790A24"/>
      </a:accent5>
      <a:accent6>
        <a:srgbClr val="479DB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Main Page/Transition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Content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ILPQ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LPQC" id="{0143E838-1DCA-EE4F-980C-52ADA463443B}" vid="{B1025144-57C6-EF4E-8CA8-EE1A7E0B52F6}"/>
    </a:ext>
  </a:extLst>
</a:theme>
</file>

<file path=docProps/app.xml><?xml version="1.0" encoding="utf-8"?>
<Properties xmlns="http://schemas.openxmlformats.org/officeDocument/2006/extended-properties" xmlns:vt="http://schemas.openxmlformats.org/officeDocument/2006/docPropsVTypes">
  <Template/>
  <TotalTime>69331</TotalTime>
  <Words>1433</Words>
  <Application>Microsoft Office PowerPoint</Application>
  <PresentationFormat>On-screen Show (4:3)</PresentationFormat>
  <Paragraphs>407</Paragraphs>
  <Slides>37</Slides>
  <Notes>27</Notes>
  <HiddenSlides>0</HiddenSlides>
  <MMClips>0</MMClips>
  <ScaleCrop>false</ScaleCrop>
  <HeadingPairs>
    <vt:vector size="6" baseType="variant">
      <vt:variant>
        <vt:lpstr>Fonts Used</vt:lpstr>
      </vt:variant>
      <vt:variant>
        <vt:i4>8</vt:i4>
      </vt:variant>
      <vt:variant>
        <vt:lpstr>Theme</vt:lpstr>
      </vt:variant>
      <vt:variant>
        <vt:i4>9</vt:i4>
      </vt:variant>
      <vt:variant>
        <vt:lpstr>Slide Titles</vt:lpstr>
      </vt:variant>
      <vt:variant>
        <vt:i4>37</vt:i4>
      </vt:variant>
    </vt:vector>
  </HeadingPairs>
  <TitlesOfParts>
    <vt:vector size="54" baseType="lpstr">
      <vt:lpstr>ＭＳ Ｐゴシック</vt:lpstr>
      <vt:lpstr>ＭＳ Ｐゴシック</vt:lpstr>
      <vt:lpstr>Arial</vt:lpstr>
      <vt:lpstr>Calibri</vt:lpstr>
      <vt:lpstr>Goudy Old Style</vt:lpstr>
      <vt:lpstr>PT Sans</vt:lpstr>
      <vt:lpstr>Wingdings</vt:lpstr>
      <vt:lpstr>Wingdings 2</vt:lpstr>
      <vt:lpstr>Office Theme</vt:lpstr>
      <vt:lpstr>Power point</vt:lpstr>
      <vt:lpstr>Main Page/Transition Page</vt:lpstr>
      <vt:lpstr>Content Pages</vt:lpstr>
      <vt:lpstr>4_AHC PPT Template</vt:lpstr>
      <vt:lpstr>1_Main Page/Transition Page</vt:lpstr>
      <vt:lpstr>1_Content Pages</vt:lpstr>
      <vt:lpstr>1_Office Theme</vt:lpstr>
      <vt:lpstr>ILPQC</vt:lpstr>
      <vt:lpstr>MNO- Neo Teams Call: Crossing the Finish Line with Coordinated Discharge</vt:lpstr>
      <vt:lpstr>Before we begin…</vt:lpstr>
      <vt:lpstr> Equity Links</vt:lpstr>
      <vt:lpstr>Call Overview </vt:lpstr>
      <vt:lpstr>PowerPoint Presentation</vt:lpstr>
      <vt:lpstr>ILPQC Updates</vt:lpstr>
      <vt:lpstr>PowerPoint Presentation</vt:lpstr>
      <vt:lpstr>Updated AAP Neonatal Guidance</vt:lpstr>
      <vt:lpstr>2020 Face- to- Face Meeting</vt:lpstr>
      <vt:lpstr>Virtual F2F by the numbers</vt:lpstr>
      <vt:lpstr>Feedback highlights from  evaluation </vt:lpstr>
      <vt:lpstr>MNO-Neo</vt:lpstr>
      <vt:lpstr>Crossing the finish line with MNO-Neonatal</vt:lpstr>
      <vt:lpstr>Additional Support and Compliance Monitoring</vt:lpstr>
      <vt:lpstr>Poll Time!</vt:lpstr>
      <vt:lpstr>PowerPoint Presentation</vt:lpstr>
      <vt:lpstr>PowerPoint Presentation</vt:lpstr>
      <vt:lpstr>PowerPoint Presentation</vt:lpstr>
      <vt:lpstr>Discharge by Hospital (Q1 2020)</vt:lpstr>
      <vt:lpstr>Making Systems Change Happen</vt:lpstr>
      <vt:lpstr>Received Maternal Breastmilk from Eligible Mothers at Infant Discharge</vt:lpstr>
      <vt:lpstr>Received Pharmacologic Treatment</vt:lpstr>
      <vt:lpstr>Discharged with a Coordinated Plan</vt:lpstr>
      <vt:lpstr>Discharge by Hospital</vt:lpstr>
      <vt:lpstr>Strategies to help all hospitals</vt:lpstr>
      <vt:lpstr>Team Talk</vt:lpstr>
      <vt:lpstr>Coordinated Discharge Plan</vt:lpstr>
      <vt:lpstr>MNO-Neo QI COrner</vt:lpstr>
      <vt:lpstr>Reviewing your data</vt:lpstr>
      <vt:lpstr>Upcoming MNO-Neonatal Teams Calls</vt:lpstr>
      <vt:lpstr>Babies antibiotic stewardship improvement collaborative (BASIC) Updates</vt:lpstr>
      <vt:lpstr>BASIC Vision </vt:lpstr>
      <vt:lpstr>Accomplishments since  November 2020</vt:lpstr>
      <vt:lpstr>BASIC DRAFT SMART AIMs</vt:lpstr>
      <vt:lpstr>PowerPoint Presentation</vt:lpstr>
      <vt:lpstr>BASIC 2020 Timeline</vt:lpstr>
      <vt:lpstr>PowerPoint Presentation</vt:lpstr>
    </vt:vector>
  </TitlesOfParts>
  <Company>State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Illinois Perinatal Quality Collaborative</dc:title>
  <dc:creator>alicia.hawkins</dc:creator>
  <cp:lastModifiedBy>Daniel Weiss</cp:lastModifiedBy>
  <cp:revision>1965</cp:revision>
  <cp:lastPrinted>2018-07-12T17:33:39Z</cp:lastPrinted>
  <dcterms:created xsi:type="dcterms:W3CDTF">2013-06-07T18:46:59Z</dcterms:created>
  <dcterms:modified xsi:type="dcterms:W3CDTF">2020-06-15T17:46:10Z</dcterms:modified>
</cp:coreProperties>
</file>