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38" r:id="rId2"/>
    <p:sldMasterId id="2147484150" r:id="rId3"/>
    <p:sldMasterId id="2147484152" r:id="rId4"/>
    <p:sldMasterId id="2147484154" r:id="rId5"/>
    <p:sldMasterId id="2147484164" r:id="rId6"/>
    <p:sldMasterId id="2147484166" r:id="rId7"/>
    <p:sldMasterId id="2147484168" r:id="rId8"/>
  </p:sldMasterIdLst>
  <p:notesMasterIdLst>
    <p:notesMasterId r:id="rId38"/>
  </p:notesMasterIdLst>
  <p:handoutMasterIdLst>
    <p:handoutMasterId r:id="rId39"/>
  </p:handoutMasterIdLst>
  <p:sldIdLst>
    <p:sldId id="1450" r:id="rId9"/>
    <p:sldId id="1451" r:id="rId10"/>
    <p:sldId id="1834" r:id="rId11"/>
    <p:sldId id="1835" r:id="rId12"/>
    <p:sldId id="1841" r:id="rId13"/>
    <p:sldId id="1842" r:id="rId14"/>
    <p:sldId id="1861" r:id="rId15"/>
    <p:sldId id="1843" r:id="rId16"/>
    <p:sldId id="1844" r:id="rId17"/>
    <p:sldId id="1845" r:id="rId18"/>
    <p:sldId id="1846" r:id="rId19"/>
    <p:sldId id="1847" r:id="rId20"/>
    <p:sldId id="1840" r:id="rId21"/>
    <p:sldId id="1836" r:id="rId22"/>
    <p:sldId id="1854" r:id="rId23"/>
    <p:sldId id="1837" r:id="rId24"/>
    <p:sldId id="1849" r:id="rId25"/>
    <p:sldId id="1857" r:id="rId26"/>
    <p:sldId id="1852" r:id="rId27"/>
    <p:sldId id="1851" r:id="rId28"/>
    <p:sldId id="1850" r:id="rId29"/>
    <p:sldId id="1853" r:id="rId30"/>
    <p:sldId id="1856" r:id="rId31"/>
    <p:sldId id="1858" r:id="rId32"/>
    <p:sldId id="1860" r:id="rId33"/>
    <p:sldId id="1812" r:id="rId34"/>
    <p:sldId id="1824" r:id="rId35"/>
    <p:sldId id="1855" r:id="rId36"/>
    <p:sldId id="1707" r:id="rId3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/>
  <p:cmAuthor id="2" name="Weiss, Daniel" initials="WD" lastIdx="9" clrIdx="1"/>
  <p:cmAuthor id="3" name="ANNBORDERS" initials="A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FF0066"/>
    <a:srgbClr val="F58466"/>
    <a:srgbClr val="FFFF21"/>
    <a:srgbClr val="FFFFAF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3" autoAdjust="0"/>
    <p:restoredTop sz="85258" autoAdjust="0"/>
  </p:normalViewPr>
  <p:slideViewPr>
    <p:cSldViewPr>
      <p:cViewPr varScale="1">
        <p:scale>
          <a:sx n="49" d="100"/>
          <a:sy n="49" d="100"/>
        </p:scale>
        <p:origin x="5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1256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nhnet\shared\Nurse_OBS\FR1USER\Borders\ILPQC\Neonatal\NEONATAL%20CALLS\MNO-Neonatal%20Teams%20Call%20(Old%20MNO%20Workgroup%20Call)\July%202020%20MNO-Neo%20Teams%20Call\MNO-Neo%20REDCap%20Data_7.16.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Neonatal\NEONATAL%20CALLS\MNO-Neonatal%20Teams%20Call%20(Old%20MNO%20Workgroup%20Call)\July%202020%20MNO-Neo%20Teams%20Call\MNO-Neo%20REDCap%20Data_7.16.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Neonatal\NEONATAL%20CALLS\MNO-Neonatal%20Teams%20Call%20(Old%20MNO%20Workgroup%20Call)\July%202020%20MNO-Neo%20Teams%20Call\MNO-Neo%20REDCap%20Data_7.16.20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hnet\shared\Nurse_OBS\FR1USER\Borders\ILPQC\Neonatal\NEONATAL%20CALLS\MNO-Neonatal%20Teams%20Call%20(Old%20MNO%20Workgroup%20Call)\July%202020%20MNO-Neo%20Teams%20Call\MNO-Neo%20REDCap%20Data_7.16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hnet\shared\Nurse_OBS\FR1USER\Borders\ILPQC\Neonatal\NEONATAL%20CALLS\MNO-Neonatal%20Teams%20Call%20(Old%20MNO%20Workgroup%20Call)\July%202020%20MNO-Neo%20Teams%20Call\MNO-Neo%20REDCap%20Data_7.16.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hnet\shared\Nurse_OBS\FR1USER\Borders\ILPQC\Neonatal\NEONATAL%20CALLS\MNO-Neonatal%20Teams%20Call%20(Old%20MNO%20Workgroup%20Call)\July%202020%20MNO-Neo%20Teams%20Call\MNO-Neo%20REDCap%20Data_7.16.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15'!$B$1</c:f>
              <c:strCache>
                <c:ptCount val="1"/>
                <c:pt idx="0">
                  <c:v>% of OENs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3.2900432900432902E-2"/>
                  <c:y val="-3.823177537176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81-4166-B5B1-B24648487C64}"/>
                </c:ext>
              </c:extLst>
            </c:dLbl>
            <c:dLbl>
              <c:idx val="1"/>
              <c:layout>
                <c:manualLayout>
                  <c:x val="-2.5974025974026042E-2"/>
                  <c:y val="-4.778971921470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81-4166-B5B1-B24648487C64}"/>
                </c:ext>
              </c:extLst>
            </c:dLbl>
            <c:dLbl>
              <c:idx val="2"/>
              <c:layout>
                <c:manualLayout>
                  <c:x val="-2.5974025974026042E-2"/>
                  <c:y val="-5.734766305764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81-4166-B5B1-B24648487C64}"/>
                </c:ext>
              </c:extLst>
            </c:dLbl>
            <c:dLbl>
              <c:idx val="3"/>
              <c:layout>
                <c:manualLayout>
                  <c:x val="-3.1168831168831169E-2"/>
                  <c:y val="-3.823177537176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81-4166-B5B1-B24648487C64}"/>
                </c:ext>
              </c:extLst>
            </c:dLbl>
            <c:dLbl>
              <c:idx val="4"/>
              <c:layout>
                <c:manualLayout>
                  <c:x val="-2.9437229437229644E-2"/>
                  <c:y val="-5.7347663057644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81-4166-B5B1-B24648487C64}"/>
                </c:ext>
              </c:extLst>
            </c:dLbl>
            <c:dLbl>
              <c:idx val="5"/>
              <c:layout>
                <c:manualLayout>
                  <c:x val="-3.1168831168831037E-2"/>
                  <c:y val="-7.327756946254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81-4166-B5B1-B24648487C64}"/>
                </c:ext>
              </c:extLst>
            </c:dLbl>
            <c:dLbl>
              <c:idx val="6"/>
              <c:layout>
                <c:manualLayout>
                  <c:x val="-3.0973451327433843E-2"/>
                  <c:y val="-2.9990619076041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681-4166-B5B1-B24648487C64}"/>
                </c:ext>
              </c:extLst>
            </c:dLbl>
            <c:dLbl>
              <c:idx val="7"/>
              <c:layout>
                <c:manualLayout>
                  <c:x val="-2.6548672566371754E-2"/>
                  <c:y val="-3.498905558871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681-4166-B5B1-B24648487C64}"/>
                </c:ext>
              </c:extLst>
            </c:dLbl>
            <c:dLbl>
              <c:idx val="8"/>
              <c:layout>
                <c:manualLayout>
                  <c:x val="-1.7699115044247905E-2"/>
                  <c:y val="-3.7488273845051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681-4166-B5B1-B24648487C64}"/>
                </c:ext>
              </c:extLst>
            </c:dLbl>
            <c:dLbl>
              <c:idx val="9"/>
              <c:layout>
                <c:manualLayout>
                  <c:x val="-2.6548672566371806E-2"/>
                  <c:y val="-2.749140081970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681-4166-B5B1-B24648487C64}"/>
                </c:ext>
              </c:extLst>
            </c:dLbl>
            <c:dLbl>
              <c:idx val="11"/>
              <c:layout>
                <c:manualLayout>
                  <c:x val="-1.7699115044247787E-2"/>
                  <c:y val="-2.74914008197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681-4166-B5B1-B24648487C64}"/>
                </c:ext>
              </c:extLst>
            </c:dLbl>
            <c:dLbl>
              <c:idx val="12"/>
              <c:layout>
                <c:manualLayout>
                  <c:x val="-1.9174041297935228E-2"/>
                  <c:y val="-2.4992182563367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681-4166-B5B1-B24648487C64}"/>
                </c:ext>
              </c:extLst>
            </c:dLbl>
            <c:dLbl>
              <c:idx val="13"/>
              <c:layout>
                <c:manualLayout>
                  <c:x val="-2.2123893805309741E-2"/>
                  <c:y val="3.7488273845051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681-4166-B5B1-B24648487C64}"/>
                </c:ext>
              </c:extLst>
            </c:dLbl>
            <c:dLbl>
              <c:idx val="14"/>
              <c:layout>
                <c:manualLayout>
                  <c:x val="-1.6224188790560479E-2"/>
                  <c:y val="-2.7491400819704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681-4166-B5B1-B24648487C64}"/>
                </c:ext>
              </c:extLst>
            </c:dLbl>
            <c:dLbl>
              <c:idx val="16"/>
              <c:layout>
                <c:manualLayout>
                  <c:x val="-2.8023598820059212E-2"/>
                  <c:y val="-4.2486710357724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681-4166-B5B1-B24648487C64}"/>
                </c:ext>
              </c:extLst>
            </c:dLbl>
            <c:dLbl>
              <c:idx val="17"/>
              <c:layout>
                <c:manualLayout>
                  <c:x val="-1.3274336283186057E-2"/>
                  <c:y val="-4.4985928614061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681-4166-B5B1-B24648487C64}"/>
                </c:ext>
              </c:extLst>
            </c:dLbl>
            <c:dLbl>
              <c:idx val="18"/>
              <c:layout>
                <c:manualLayout>
                  <c:x val="-7.3746312684365781E-3"/>
                  <c:y val="-4.748514687039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681-4166-B5B1-B24648487C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'Report 15'!$A$2:$A$26</c:f>
              <c:strCache>
                <c:ptCount val="25"/>
                <c:pt idx="0">
                  <c:v>Baseline 2017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15'!$B$2:$B$26</c:f>
              <c:numCache>
                <c:formatCode>0%</c:formatCode>
                <c:ptCount val="25"/>
                <c:pt idx="0">
                  <c:v>0.59119999999999995</c:v>
                </c:pt>
                <c:pt idx="1">
                  <c:v>0.53569999999999995</c:v>
                </c:pt>
                <c:pt idx="2">
                  <c:v>0.69810000000000005</c:v>
                </c:pt>
                <c:pt idx="3">
                  <c:v>0.75680000000000003</c:v>
                </c:pt>
                <c:pt idx="4">
                  <c:v>0.70269999999999999</c:v>
                </c:pt>
                <c:pt idx="5">
                  <c:v>0.53120000000000001</c:v>
                </c:pt>
                <c:pt idx="6">
                  <c:v>0.53569999999999995</c:v>
                </c:pt>
                <c:pt idx="7">
                  <c:v>0.56759999999999999</c:v>
                </c:pt>
                <c:pt idx="8">
                  <c:v>0.58330000000000004</c:v>
                </c:pt>
                <c:pt idx="9">
                  <c:v>0.6</c:v>
                </c:pt>
                <c:pt idx="10">
                  <c:v>0.67700000000000005</c:v>
                </c:pt>
                <c:pt idx="11">
                  <c:v>0.6</c:v>
                </c:pt>
                <c:pt idx="12">
                  <c:v>0.58819999999999995</c:v>
                </c:pt>
                <c:pt idx="13">
                  <c:v>0.66669999999999996</c:v>
                </c:pt>
                <c:pt idx="14">
                  <c:v>0.59379999999999999</c:v>
                </c:pt>
                <c:pt idx="15">
                  <c:v>0.68420000000000003</c:v>
                </c:pt>
                <c:pt idx="16">
                  <c:v>0.76</c:v>
                </c:pt>
                <c:pt idx="17">
                  <c:v>0.78380000000000005</c:v>
                </c:pt>
                <c:pt idx="18">
                  <c:v>0.78120000000000001</c:v>
                </c:pt>
                <c:pt idx="19">
                  <c:v>0.625</c:v>
                </c:pt>
                <c:pt idx="20">
                  <c:v>0.8</c:v>
                </c:pt>
                <c:pt idx="21">
                  <c:v>0.64</c:v>
                </c:pt>
                <c:pt idx="22">
                  <c:v>0.68180000000000007</c:v>
                </c:pt>
                <c:pt idx="23">
                  <c:v>0.33329999999999999</c:v>
                </c:pt>
                <c:pt idx="24">
                  <c:v>0.77780000000000005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681-4166-B5B1-B24648487C64}"/>
            </c:ext>
          </c:extLst>
        </c:ser>
        <c:ser>
          <c:idx val="1"/>
          <c:order val="1"/>
          <c:tx>
            <c:strRef>
              <c:f>'Report 15'!$C$1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'Report 15'!$A$2:$A$26</c:f>
              <c:strCache>
                <c:ptCount val="25"/>
                <c:pt idx="0">
                  <c:v>Baseline 2017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15'!$C$2:$C$26</c:f>
              <c:numCache>
                <c:formatCode>0%</c:formatCode>
                <c:ptCount val="2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681-4166-B5B1-B24648487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24416"/>
        <c:axId val="95350784"/>
      </c:lineChart>
      <c:catAx>
        <c:axId val="9532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5350784"/>
        <c:crosses val="autoZero"/>
        <c:auto val="1"/>
        <c:lblAlgn val="ctr"/>
        <c:lblOffset val="100"/>
        <c:noMultiLvlLbl val="0"/>
      </c:catAx>
      <c:valAx>
        <c:axId val="9535078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953244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16'!$B$1</c:f>
              <c:strCache>
                <c:ptCount val="1"/>
                <c:pt idx="0">
                  <c:v>% of all OENs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3.2900432900432902E-2"/>
                  <c:y val="-3.823177537176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FC-4734-9D09-B9CD0509F259}"/>
                </c:ext>
              </c:extLst>
            </c:dLbl>
            <c:dLbl>
              <c:idx val="1"/>
              <c:layout>
                <c:manualLayout>
                  <c:x val="-2.7705627705627813E-2"/>
                  <c:y val="-3.1859812809802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FC-4734-9D09-B9CD0509F259}"/>
                </c:ext>
              </c:extLst>
            </c:dLbl>
            <c:dLbl>
              <c:idx val="2"/>
              <c:layout>
                <c:manualLayout>
                  <c:x val="-3.1168831168831169E-2"/>
                  <c:y val="-3.823177537176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0FC-4734-9D09-B9CD0509F259}"/>
                </c:ext>
              </c:extLst>
            </c:dLbl>
            <c:dLbl>
              <c:idx val="3"/>
              <c:layout>
                <c:manualLayout>
                  <c:x val="-2.4557602022390792E-2"/>
                  <c:y val="-4.155843022574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FC-4734-9D09-B9CD0509F259}"/>
                </c:ext>
              </c:extLst>
            </c:dLbl>
            <c:dLbl>
              <c:idx val="4"/>
              <c:layout>
                <c:manualLayout>
                  <c:x val="-2.3113037197544151E-2"/>
                  <c:y val="-3.463202518811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FC-4734-9D09-B9CD0509F259}"/>
                </c:ext>
              </c:extLst>
            </c:dLbl>
            <c:dLbl>
              <c:idx val="5"/>
              <c:layout>
                <c:manualLayout>
                  <c:x val="-1.3001083423618645E-2"/>
                  <c:y val="-2.770562015049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0FC-4734-9D09-B9CD0509F259}"/>
                </c:ext>
              </c:extLst>
            </c:dLbl>
            <c:dLbl>
              <c:idx val="6"/>
              <c:layout>
                <c:manualLayout>
                  <c:x val="-2.0223907547851309E-2"/>
                  <c:y val="-3.463202518811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0FC-4734-9D09-B9CD0509F259}"/>
                </c:ext>
              </c:extLst>
            </c:dLbl>
            <c:dLbl>
              <c:idx val="7"/>
              <c:layout>
                <c:manualLayout>
                  <c:x val="-1.3001083423618645E-2"/>
                  <c:y val="-3.001442182970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0FC-4734-9D09-B9CD0509F259}"/>
                </c:ext>
              </c:extLst>
            </c:dLbl>
            <c:dLbl>
              <c:idx val="8"/>
              <c:layout>
                <c:manualLayout>
                  <c:x val="-1.5890213073311666E-2"/>
                  <c:y val="-2.308801679207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0FC-4734-9D09-B9CD0509F259}"/>
                </c:ext>
              </c:extLst>
            </c:dLbl>
            <c:dLbl>
              <c:idx val="9"/>
              <c:layout>
                <c:manualLayout>
                  <c:x val="-2.3113037197544241E-2"/>
                  <c:y val="-3.6940826867325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0FC-4734-9D09-B9CD0509F259}"/>
                </c:ext>
              </c:extLst>
            </c:dLbl>
            <c:dLbl>
              <c:idx val="10"/>
              <c:layout>
                <c:manualLayout>
                  <c:x val="-2.4557602022390788E-2"/>
                  <c:y val="-3.9249628546532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0FC-4734-9D09-B9CD0509F259}"/>
                </c:ext>
              </c:extLst>
            </c:dLbl>
            <c:dLbl>
              <c:idx val="11"/>
              <c:layout>
                <c:manualLayout>
                  <c:x val="-1.8779342723004796E-2"/>
                  <c:y val="-3.463202518811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0FC-4734-9D09-B9CD0509F259}"/>
                </c:ext>
              </c:extLst>
            </c:dLbl>
            <c:dLbl>
              <c:idx val="12"/>
              <c:layout>
                <c:manualLayout>
                  <c:x val="-8.6673889490789888E-3"/>
                  <c:y val="-2.077921511287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0FC-4734-9D09-B9CD0509F259}"/>
                </c:ext>
              </c:extLst>
            </c:dLbl>
            <c:dLbl>
              <c:idx val="16"/>
              <c:layout>
                <c:manualLayout>
                  <c:x val="-2.1668472372697724E-2"/>
                  <c:y val="3.4632025188117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0FC-4734-9D09-B9CD0509F259}"/>
                </c:ext>
              </c:extLst>
            </c:dLbl>
            <c:dLbl>
              <c:idx val="17"/>
              <c:layout>
                <c:manualLayout>
                  <c:x val="-3.6114120621162982E-2"/>
                  <c:y val="-2.077921511287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0FC-4734-9D09-B9CD0509F2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'Report 16'!$A$2:$A$26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16'!$B$2:$B$26</c:f>
              <c:numCache>
                <c:formatCode>0%</c:formatCode>
                <c:ptCount val="25"/>
                <c:pt idx="0">
                  <c:v>0.34</c:v>
                </c:pt>
                <c:pt idx="1">
                  <c:v>0.1628</c:v>
                </c:pt>
                <c:pt idx="2">
                  <c:v>0.1928</c:v>
                </c:pt>
                <c:pt idx="3">
                  <c:v>0.2097</c:v>
                </c:pt>
                <c:pt idx="4">
                  <c:v>0.3175</c:v>
                </c:pt>
                <c:pt idx="5">
                  <c:v>0.28570000000000001</c:v>
                </c:pt>
                <c:pt idx="6">
                  <c:v>0.32</c:v>
                </c:pt>
                <c:pt idx="7">
                  <c:v>0.42109999999999997</c:v>
                </c:pt>
                <c:pt idx="8">
                  <c:v>0.32079999999999997</c:v>
                </c:pt>
                <c:pt idx="9">
                  <c:v>0.1724</c:v>
                </c:pt>
                <c:pt idx="10">
                  <c:v>0.2281</c:v>
                </c:pt>
                <c:pt idx="11">
                  <c:v>0.32</c:v>
                </c:pt>
                <c:pt idx="12">
                  <c:v>0.1739</c:v>
                </c:pt>
                <c:pt idx="13">
                  <c:v>0.1628</c:v>
                </c:pt>
                <c:pt idx="14">
                  <c:v>0.23080000000000001</c:v>
                </c:pt>
                <c:pt idx="15">
                  <c:v>0.1091</c:v>
                </c:pt>
                <c:pt idx="16">
                  <c:v>0.25</c:v>
                </c:pt>
                <c:pt idx="17">
                  <c:v>0.25490000000000002</c:v>
                </c:pt>
                <c:pt idx="18">
                  <c:v>0.2097</c:v>
                </c:pt>
                <c:pt idx="19">
                  <c:v>0.24</c:v>
                </c:pt>
                <c:pt idx="20">
                  <c:v>0.35849999999999999</c:v>
                </c:pt>
                <c:pt idx="21">
                  <c:v>0.3019</c:v>
                </c:pt>
                <c:pt idx="22">
                  <c:v>0.23329999999999998</c:v>
                </c:pt>
                <c:pt idx="23">
                  <c:v>0.21210000000000001</c:v>
                </c:pt>
                <c:pt idx="24">
                  <c:v>0.11109999999999999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0FC-4734-9D09-B9CD0509F259}"/>
            </c:ext>
          </c:extLst>
        </c:ser>
        <c:ser>
          <c:idx val="1"/>
          <c:order val="1"/>
          <c:tx>
            <c:strRef>
              <c:f>'Report 16'!$C$1</c:f>
              <c:strCache>
                <c:ptCount val="1"/>
                <c:pt idx="0">
                  <c:v>% of OENs with NAS Symptoms</c:v>
                </c:pt>
              </c:strCache>
            </c:strRef>
          </c:tx>
          <c:dLbls>
            <c:dLbl>
              <c:idx val="0"/>
              <c:layout>
                <c:manualLayout>
                  <c:x val="-2.5974025974026042E-2"/>
                  <c:y val="-5.734766305764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0FC-4734-9D09-B9CD0509F259}"/>
                </c:ext>
              </c:extLst>
            </c:dLbl>
            <c:dLbl>
              <c:idx val="1"/>
              <c:layout>
                <c:manualLayout>
                  <c:x val="-2.5974025974026042E-2"/>
                  <c:y val="-5.734766305764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0FC-4734-9D09-B9CD0509F259}"/>
                </c:ext>
              </c:extLst>
            </c:dLbl>
            <c:dLbl>
              <c:idx val="2"/>
              <c:layout>
                <c:manualLayout>
                  <c:x val="-3.1168831168831169E-2"/>
                  <c:y val="-4.778971921470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0FC-4734-9D09-B9CD0509F259}"/>
                </c:ext>
              </c:extLst>
            </c:dLbl>
            <c:dLbl>
              <c:idx val="3"/>
              <c:layout>
                <c:manualLayout>
                  <c:x val="-2.4557602022390792E-2"/>
                  <c:y val="-4.155843022574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0FC-4734-9D09-B9CD0509F259}"/>
                </c:ext>
              </c:extLst>
            </c:dLbl>
            <c:dLbl>
              <c:idx val="4"/>
              <c:layout>
                <c:manualLayout>
                  <c:x val="-2.7446731672083828E-2"/>
                  <c:y val="-2.7705620150494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0FC-4734-9D09-B9CD0509F259}"/>
                </c:ext>
              </c:extLst>
            </c:dLbl>
            <c:dLbl>
              <c:idx val="5"/>
              <c:layout>
                <c:manualLayout>
                  <c:x val="-2.0223907547851343E-2"/>
                  <c:y val="-3.463202518811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0FC-4734-9D09-B9CD0509F259}"/>
                </c:ext>
              </c:extLst>
            </c:dLbl>
            <c:dLbl>
              <c:idx val="6"/>
              <c:layout>
                <c:manualLayout>
                  <c:x val="-2.1668472372697829E-2"/>
                  <c:y val="-4.155843022574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D0FC-4734-9D09-B9CD0509F259}"/>
                </c:ext>
              </c:extLst>
            </c:dLbl>
            <c:dLbl>
              <c:idx val="7"/>
              <c:layout>
                <c:manualLayout>
                  <c:x val="-1.73347778981583E-2"/>
                  <c:y val="-1.8470413433662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0FC-4734-9D09-B9CD0509F259}"/>
                </c:ext>
              </c:extLst>
            </c:dLbl>
            <c:dLbl>
              <c:idx val="8"/>
              <c:layout>
                <c:manualLayout>
                  <c:x val="-1.4445648248465321E-2"/>
                  <c:y val="-3.2323223508909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D0FC-4734-9D09-B9CD0509F259}"/>
                </c:ext>
              </c:extLst>
            </c:dLbl>
            <c:dLbl>
              <c:idx val="9"/>
              <c:layout>
                <c:manualLayout>
                  <c:x val="-1.8779342723004796E-2"/>
                  <c:y val="-4.155843022574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D0FC-4734-9D09-B9CD0509F259}"/>
                </c:ext>
              </c:extLst>
            </c:dLbl>
            <c:dLbl>
              <c:idx val="10"/>
              <c:layout>
                <c:manualLayout>
                  <c:x val="-2.8891296496930299E-2"/>
                  <c:y val="-2.770562015049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D0FC-4734-9D09-B9CD0509F259}"/>
                </c:ext>
              </c:extLst>
            </c:dLbl>
            <c:dLbl>
              <c:idx val="15"/>
              <c:layout>
                <c:manualLayout>
                  <c:x val="-1.8779342723004799E-2"/>
                  <c:y val="-5.5411240300987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D0FC-4734-9D09-B9CD0509F259}"/>
                </c:ext>
              </c:extLst>
            </c:dLbl>
            <c:dLbl>
              <c:idx val="16"/>
              <c:layout>
                <c:manualLayout>
                  <c:x val="-3.6114120621162878E-2"/>
                  <c:y val="-3.2323223508909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D0FC-4734-9D09-B9CD0509F25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'Report 16'!$A$2:$A$26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16'!$C$2:$C$26</c:f>
              <c:numCache>
                <c:formatCode>0%</c:formatCode>
                <c:ptCount val="25"/>
                <c:pt idx="0">
                  <c:v>0.52</c:v>
                </c:pt>
                <c:pt idx="1">
                  <c:v>0.29170000000000001</c:v>
                </c:pt>
                <c:pt idx="2">
                  <c:v>0.32</c:v>
                </c:pt>
                <c:pt idx="3">
                  <c:v>0.32500000000000001</c:v>
                </c:pt>
                <c:pt idx="4">
                  <c:v>0.44440000000000002</c:v>
                </c:pt>
                <c:pt idx="5">
                  <c:v>0.4118</c:v>
                </c:pt>
                <c:pt idx="6">
                  <c:v>0.47060000000000002</c:v>
                </c:pt>
                <c:pt idx="7">
                  <c:v>0.58540000000000003</c:v>
                </c:pt>
                <c:pt idx="8">
                  <c:v>0.42499999999999999</c:v>
                </c:pt>
                <c:pt idx="9">
                  <c:v>0.29409999999999997</c:v>
                </c:pt>
                <c:pt idx="10">
                  <c:v>0.37140000000000001</c:v>
                </c:pt>
                <c:pt idx="11">
                  <c:v>0.43240000000000001</c:v>
                </c:pt>
                <c:pt idx="12">
                  <c:v>0.29299999999999998</c:v>
                </c:pt>
                <c:pt idx="13">
                  <c:v>0.33329999999999999</c:v>
                </c:pt>
                <c:pt idx="14">
                  <c:v>0.3871</c:v>
                </c:pt>
                <c:pt idx="15">
                  <c:v>0.21429999999999999</c:v>
                </c:pt>
                <c:pt idx="16">
                  <c:v>0.33329999999999999</c:v>
                </c:pt>
                <c:pt idx="17">
                  <c:v>0.48149999999999998</c:v>
                </c:pt>
                <c:pt idx="18">
                  <c:v>0.33329999999999999</c:v>
                </c:pt>
                <c:pt idx="19">
                  <c:v>0.3871</c:v>
                </c:pt>
                <c:pt idx="20">
                  <c:v>0.45240000000000002</c:v>
                </c:pt>
                <c:pt idx="21">
                  <c:v>0.47060000000000002</c:v>
                </c:pt>
                <c:pt idx="22">
                  <c:v>0.4375</c:v>
                </c:pt>
                <c:pt idx="23">
                  <c:v>0.41799999999999998</c:v>
                </c:pt>
                <c:pt idx="24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D0FC-4734-9D09-B9CD0509F259}"/>
            </c:ext>
          </c:extLst>
        </c:ser>
        <c:ser>
          <c:idx val="2"/>
          <c:order val="2"/>
          <c:tx>
            <c:strRef>
              <c:f>'Report 16'!$D$1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'Report 16'!$A$2:$A$26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16'!$D$2:$D$26</c:f>
              <c:numCache>
                <c:formatCode>0%</c:formatCode>
                <c:ptCount val="2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D0FC-4734-9D09-B9CD0509F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19904"/>
        <c:axId val="96221440"/>
      </c:lineChart>
      <c:catAx>
        <c:axId val="9621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221440"/>
        <c:crosses val="autoZero"/>
        <c:auto val="1"/>
        <c:lblAlgn val="ctr"/>
        <c:lblOffset val="100"/>
        <c:noMultiLvlLbl val="0"/>
      </c:catAx>
      <c:valAx>
        <c:axId val="96221440"/>
        <c:scaling>
          <c:orientation val="minMax"/>
          <c:max val="0.70000000000000062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962199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18'!$B$1</c:f>
              <c:strCache>
                <c:ptCount val="1"/>
                <c:pt idx="0">
                  <c:v>% of OENs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3.2900432900432902E-2"/>
                  <c:y val="-3.823177537176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1A-4FDC-97E2-9007E4C123AD}"/>
                </c:ext>
              </c:extLst>
            </c:dLbl>
            <c:dLbl>
              <c:idx val="1"/>
              <c:layout>
                <c:manualLayout>
                  <c:x val="-2.5974025974026042E-2"/>
                  <c:y val="-4.778971921470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1A-4FDC-97E2-9007E4C123AD}"/>
                </c:ext>
              </c:extLst>
            </c:dLbl>
            <c:dLbl>
              <c:idx val="2"/>
              <c:layout>
                <c:manualLayout>
                  <c:x val="-2.5974025974026042E-2"/>
                  <c:y val="-5.734766305764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71A-4FDC-97E2-9007E4C123AD}"/>
                </c:ext>
              </c:extLst>
            </c:dLbl>
            <c:dLbl>
              <c:idx val="3"/>
              <c:layout>
                <c:manualLayout>
                  <c:x val="-2.5974025974026042E-2"/>
                  <c:y val="-5.097570049568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71A-4FDC-97E2-9007E4C123AD}"/>
                </c:ext>
              </c:extLst>
            </c:dLbl>
            <c:dLbl>
              <c:idx val="4"/>
              <c:layout>
                <c:manualLayout>
                  <c:x val="-3.1168831168831169E-2"/>
                  <c:y val="-5.097570049568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71A-4FDC-97E2-9007E4C123AD}"/>
                </c:ext>
              </c:extLst>
            </c:dLbl>
            <c:dLbl>
              <c:idx val="5"/>
              <c:layout>
                <c:manualLayout>
                  <c:x val="-2.5974025974025851E-2"/>
                  <c:y val="-6.053364433862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71A-4FDC-97E2-9007E4C123AD}"/>
                </c:ext>
              </c:extLst>
            </c:dLbl>
            <c:dLbl>
              <c:idx val="6"/>
              <c:layout>
                <c:manualLayout>
                  <c:x val="-3.1168831168831169E-2"/>
                  <c:y val="-3.8231775371762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71A-4FDC-97E2-9007E4C123AD}"/>
                </c:ext>
              </c:extLst>
            </c:dLbl>
            <c:dLbl>
              <c:idx val="7"/>
              <c:layout>
                <c:manualLayout>
                  <c:x val="-2.7705627705627695E-2"/>
                  <c:y val="-5.416168177666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71A-4FDC-97E2-9007E4C123AD}"/>
                </c:ext>
              </c:extLst>
            </c:dLbl>
            <c:dLbl>
              <c:idx val="8"/>
              <c:layout>
                <c:manualLayout>
                  <c:x val="-2.4721878862793652E-2"/>
                  <c:y val="-3.6199103620884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71A-4FDC-97E2-9007E4C123AD}"/>
                </c:ext>
              </c:extLst>
            </c:dLbl>
            <c:dLbl>
              <c:idx val="9"/>
              <c:layout>
                <c:manualLayout>
                  <c:x val="-2.3073753605274118E-2"/>
                  <c:y val="-3.6199103620884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71A-4FDC-97E2-9007E4C123AD}"/>
                </c:ext>
              </c:extLst>
            </c:dLbl>
            <c:dLbl>
              <c:idx val="10"/>
              <c:layout>
                <c:manualLayout>
                  <c:x val="-2.8018129377832667E-2"/>
                  <c:y val="-4.223228755769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71A-4FDC-97E2-9007E4C123AD}"/>
                </c:ext>
              </c:extLst>
            </c:dLbl>
            <c:dLbl>
              <c:idx val="11"/>
              <c:layout>
                <c:manualLayout>
                  <c:x val="-2.4721878862793603E-2"/>
                  <c:y val="-2.714932771566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71A-4FDC-97E2-9007E4C123AD}"/>
                </c:ext>
              </c:extLst>
            </c:dLbl>
            <c:dLbl>
              <c:idx val="12"/>
              <c:layout>
                <c:manualLayout>
                  <c:x val="-1.4833127317676159E-2"/>
                  <c:y val="-3.6199103620884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71A-4FDC-97E2-9007E4C123AD}"/>
                </c:ext>
              </c:extLst>
            </c:dLbl>
            <c:dLbl>
              <c:idx val="13"/>
              <c:layout>
                <c:manualLayout>
                  <c:x val="-3.2962505150391432E-2"/>
                  <c:y val="-5.128206346291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71A-4FDC-97E2-9007E4C123AD}"/>
                </c:ext>
              </c:extLst>
            </c:dLbl>
            <c:dLbl>
              <c:idx val="14"/>
              <c:layout>
                <c:manualLayout>
                  <c:x val="-1.1536876802637003E-2"/>
                  <c:y val="-3.9215695589291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71A-4FDC-97E2-9007E4C123AD}"/>
                </c:ext>
              </c:extLst>
            </c:dLbl>
            <c:dLbl>
              <c:idx val="16"/>
              <c:layout>
                <c:manualLayout>
                  <c:x val="-1.1536876802637243E-2"/>
                  <c:y val="-3.0165919684070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71A-4FDC-97E2-9007E4C123AD}"/>
                </c:ext>
              </c:extLst>
            </c:dLbl>
            <c:dLbl>
              <c:idx val="17"/>
              <c:layout>
                <c:manualLayout>
                  <c:x val="-1.9777503090234856E-2"/>
                  <c:y val="3.921569558929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71A-4FDC-97E2-9007E4C123AD}"/>
                </c:ext>
              </c:extLst>
            </c:dLbl>
            <c:dLbl>
              <c:idx val="18"/>
              <c:layout>
                <c:manualLayout>
                  <c:x val="-2.9666254635352288E-2"/>
                  <c:y val="-4.5248879526105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71A-4FDC-97E2-9007E4C123AD}"/>
                </c:ext>
              </c:extLst>
            </c:dLbl>
            <c:dLbl>
              <c:idx val="19"/>
              <c:layout>
                <c:manualLayout>
                  <c:x val="-2.9666254635352409E-2"/>
                  <c:y val="-4.2232287557698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71A-4FDC-97E2-9007E4C123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'Report 18'!$A$2:$A$26</c:f>
              <c:strCache>
                <c:ptCount val="25"/>
                <c:pt idx="0">
                  <c:v>Baseline 2017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18'!$B$2:$B$26</c:f>
              <c:numCache>
                <c:formatCode>0%</c:formatCode>
                <c:ptCount val="25"/>
                <c:pt idx="0">
                  <c:v>0.38919999999999999</c:v>
                </c:pt>
                <c:pt idx="1">
                  <c:v>0.38300000000000001</c:v>
                </c:pt>
                <c:pt idx="2">
                  <c:v>0.5</c:v>
                </c:pt>
                <c:pt idx="3">
                  <c:v>0.52239999999999998</c:v>
                </c:pt>
                <c:pt idx="4">
                  <c:v>0.54549999999999998</c:v>
                </c:pt>
                <c:pt idx="5">
                  <c:v>0.40350000000000003</c:v>
                </c:pt>
                <c:pt idx="6">
                  <c:v>0.4098</c:v>
                </c:pt>
                <c:pt idx="7">
                  <c:v>0.4</c:v>
                </c:pt>
                <c:pt idx="8">
                  <c:v>0.47270000000000001</c:v>
                </c:pt>
                <c:pt idx="9">
                  <c:v>0.51670000000000005</c:v>
                </c:pt>
                <c:pt idx="10">
                  <c:v>0.49120000000000003</c:v>
                </c:pt>
                <c:pt idx="11">
                  <c:v>0.55359999999999998</c:v>
                </c:pt>
                <c:pt idx="12">
                  <c:v>0.46</c:v>
                </c:pt>
                <c:pt idx="13">
                  <c:v>0.4889</c:v>
                </c:pt>
                <c:pt idx="14">
                  <c:v>0.61760000000000004</c:v>
                </c:pt>
                <c:pt idx="15">
                  <c:v>0.43859999999999999</c:v>
                </c:pt>
                <c:pt idx="16">
                  <c:v>0.60529999999999995</c:v>
                </c:pt>
                <c:pt idx="17">
                  <c:v>0.50980000000000003</c:v>
                </c:pt>
                <c:pt idx="18">
                  <c:v>0.5806</c:v>
                </c:pt>
                <c:pt idx="19">
                  <c:v>0.64149999999999996</c:v>
                </c:pt>
                <c:pt idx="20">
                  <c:v>0.67269999999999996</c:v>
                </c:pt>
                <c:pt idx="21">
                  <c:v>0.63639999999999997</c:v>
                </c:pt>
                <c:pt idx="22">
                  <c:v>0.84379999999999999</c:v>
                </c:pt>
                <c:pt idx="23">
                  <c:v>0.66669999999999996</c:v>
                </c:pt>
                <c:pt idx="24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71A-4FDC-97E2-9007E4C123AD}"/>
            </c:ext>
          </c:extLst>
        </c:ser>
        <c:ser>
          <c:idx val="1"/>
          <c:order val="1"/>
          <c:tx>
            <c:strRef>
              <c:f>'Report 18'!$C$1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'Report 18'!$A$2:$A$26</c:f>
              <c:strCache>
                <c:ptCount val="25"/>
                <c:pt idx="0">
                  <c:v>Baseline 2017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18'!$C$2:$C$26</c:f>
              <c:numCache>
                <c:formatCode>0%</c:formatCode>
                <c:ptCount val="25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0.95</c:v>
                </c:pt>
                <c:pt idx="18">
                  <c:v>0.95</c:v>
                </c:pt>
                <c:pt idx="19">
                  <c:v>0.95</c:v>
                </c:pt>
                <c:pt idx="20">
                  <c:v>0.95</c:v>
                </c:pt>
                <c:pt idx="21">
                  <c:v>0.95</c:v>
                </c:pt>
                <c:pt idx="22">
                  <c:v>0.95</c:v>
                </c:pt>
                <c:pt idx="23">
                  <c:v>0.95</c:v>
                </c:pt>
                <c:pt idx="2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971A-4FDC-97E2-9007E4C12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673728"/>
        <c:axId val="96478336"/>
      </c:lineChart>
      <c:catAx>
        <c:axId val="9567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478336"/>
        <c:crosses val="autoZero"/>
        <c:auto val="1"/>
        <c:lblAlgn val="ctr"/>
        <c:lblOffset val="100"/>
        <c:noMultiLvlLbl val="0"/>
      </c:catAx>
      <c:valAx>
        <c:axId val="9647833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956737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'Engaged in Non-pharm Care'!$B$1</c:f>
              <c:strCache>
                <c:ptCount val="1"/>
                <c:pt idx="0">
                  <c:v>% mothers engaged in non-pharmacologic care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'Engaged in Non-pharm Care'!$A$2:$A$26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'Engaged in Non-pharm Care'!$B$2:$B$26</c:f>
              <c:numCache>
                <c:formatCode>0%</c:formatCode>
                <c:ptCount val="25"/>
                <c:pt idx="0">
                  <c:v>0.47328244274809161</c:v>
                </c:pt>
                <c:pt idx="1">
                  <c:v>0.63043478260869568</c:v>
                </c:pt>
                <c:pt idx="2">
                  <c:v>0.67816091954022983</c:v>
                </c:pt>
                <c:pt idx="3">
                  <c:v>0.59420289855072461</c:v>
                </c:pt>
                <c:pt idx="4">
                  <c:v>0.64179104477611937</c:v>
                </c:pt>
                <c:pt idx="5">
                  <c:v>0.64912280701754388</c:v>
                </c:pt>
                <c:pt idx="6">
                  <c:v>0.58730158730158732</c:v>
                </c:pt>
                <c:pt idx="7">
                  <c:v>0.65</c:v>
                </c:pt>
                <c:pt idx="8">
                  <c:v>0.71698113207547165</c:v>
                </c:pt>
                <c:pt idx="9">
                  <c:v>0.74576271186440679</c:v>
                </c:pt>
                <c:pt idx="10">
                  <c:v>0.74545454545454548</c:v>
                </c:pt>
                <c:pt idx="11">
                  <c:v>0.65454545454545454</c:v>
                </c:pt>
                <c:pt idx="12">
                  <c:v>0.75438596491228072</c:v>
                </c:pt>
                <c:pt idx="13">
                  <c:v>0.61702127659574468</c:v>
                </c:pt>
                <c:pt idx="14">
                  <c:v>0.72222222222222221</c:v>
                </c:pt>
                <c:pt idx="15">
                  <c:v>0.74576271186440679</c:v>
                </c:pt>
                <c:pt idx="16">
                  <c:v>0.79069767441860461</c:v>
                </c:pt>
                <c:pt idx="17">
                  <c:v>0.72413793103448276</c:v>
                </c:pt>
                <c:pt idx="18">
                  <c:v>0.73333333333333328</c:v>
                </c:pt>
                <c:pt idx="19">
                  <c:v>0.69387755102040816</c:v>
                </c:pt>
                <c:pt idx="20">
                  <c:v>0.73076923076923073</c:v>
                </c:pt>
                <c:pt idx="21">
                  <c:v>0.58490566037735847</c:v>
                </c:pt>
                <c:pt idx="22">
                  <c:v>0.86206896551724133</c:v>
                </c:pt>
                <c:pt idx="23">
                  <c:v>0.48484848484848486</c:v>
                </c:pt>
                <c:pt idx="24">
                  <c:v>0.58823529411764708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9E-4424-A66A-CCEE1A9F24A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4035432"/>
        <c:axId val="474033464"/>
      </c:lineChart>
      <c:catAx>
        <c:axId val="47403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033464"/>
        <c:crosses val="autoZero"/>
        <c:auto val="1"/>
        <c:lblAlgn val="ctr"/>
        <c:lblOffset val="100"/>
        <c:noMultiLvlLbl val="0"/>
      </c:catAx>
      <c:valAx>
        <c:axId val="4740334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03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ILPQC MNO-Neonatal</a:t>
            </a:r>
            <a:r>
              <a:rPr lang="en-US" baseline="0"/>
              <a:t> Initiative</a:t>
            </a:r>
          </a:p>
          <a:p>
            <a:pPr>
              <a:defRPr/>
            </a:pPr>
            <a:r>
              <a:rPr lang="en-US" baseline="0"/>
              <a:t>Percent of OENs with ESC and Modified Finnegan Documented as Assessment Used for NAS Symptoms</a:t>
            </a:r>
          </a:p>
          <a:p>
            <a:pPr>
              <a:defRPr/>
            </a:pPr>
            <a:r>
              <a:rPr lang="en-US" baseline="0"/>
              <a:t>All Hospitals, 2018 - 2020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'Finnegan vs ESC'!$B$1</c:f>
              <c:strCache>
                <c:ptCount val="1"/>
                <c:pt idx="0">
                  <c:v>% ESC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'Finnegan vs ESC'!$A$2:$A$26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'Finnegan vs ESC'!$B$2:$B$26</c:f>
              <c:numCache>
                <c:formatCode>0%</c:formatCode>
                <c:ptCount val="25"/>
                <c:pt idx="0">
                  <c:v>0.14126394052044611</c:v>
                </c:pt>
                <c:pt idx="1">
                  <c:v>0.17391304347826086</c:v>
                </c:pt>
                <c:pt idx="2">
                  <c:v>0.26136363636363635</c:v>
                </c:pt>
                <c:pt idx="3">
                  <c:v>0.39130434782608697</c:v>
                </c:pt>
                <c:pt idx="4">
                  <c:v>0.31343283582089554</c:v>
                </c:pt>
                <c:pt idx="5">
                  <c:v>0.2982456140350877</c:v>
                </c:pt>
                <c:pt idx="6">
                  <c:v>0.31746031746031744</c:v>
                </c:pt>
                <c:pt idx="7">
                  <c:v>0.27272727272727271</c:v>
                </c:pt>
                <c:pt idx="8">
                  <c:v>0.3728813559322034</c:v>
                </c:pt>
                <c:pt idx="9">
                  <c:v>0.4838709677419355</c:v>
                </c:pt>
                <c:pt idx="10">
                  <c:v>0.33898305084745761</c:v>
                </c:pt>
                <c:pt idx="11">
                  <c:v>0.5</c:v>
                </c:pt>
                <c:pt idx="12">
                  <c:v>0.55932203389830504</c:v>
                </c:pt>
                <c:pt idx="13">
                  <c:v>0.48148148148148145</c:v>
                </c:pt>
                <c:pt idx="14">
                  <c:v>0.43103448275862066</c:v>
                </c:pt>
                <c:pt idx="15">
                  <c:v>0.46875</c:v>
                </c:pt>
                <c:pt idx="16">
                  <c:v>0.51111111111111107</c:v>
                </c:pt>
                <c:pt idx="17">
                  <c:v>0.58333333333333337</c:v>
                </c:pt>
                <c:pt idx="18">
                  <c:v>0.67741935483870963</c:v>
                </c:pt>
                <c:pt idx="19">
                  <c:v>0.62</c:v>
                </c:pt>
                <c:pt idx="20">
                  <c:v>0.73076923076923073</c:v>
                </c:pt>
                <c:pt idx="21">
                  <c:v>0.62264150943396224</c:v>
                </c:pt>
                <c:pt idx="22">
                  <c:v>0.75862068965517238</c:v>
                </c:pt>
                <c:pt idx="23">
                  <c:v>0.63636363636363635</c:v>
                </c:pt>
                <c:pt idx="24">
                  <c:v>0.88235294117647056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76-43B6-A06A-2ED89B4F4702}"/>
            </c:ext>
          </c:extLst>
        </c:ser>
        <c:ser>
          <c:idx val="1"/>
          <c:order val="1"/>
          <c:tx>
            <c:strRef>
              <c:f>'Finnegan vs ESC'!$C$1</c:f>
              <c:strCache>
                <c:ptCount val="1"/>
                <c:pt idx="0">
                  <c:v>% Modified Finnegan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'Finnegan vs ESC'!$A$2:$A$26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'Finnegan vs ESC'!$C$2:$C$26</c:f>
              <c:numCache>
                <c:formatCode>0%</c:formatCode>
                <c:ptCount val="25"/>
                <c:pt idx="0">
                  <c:v>0.74349442379182151</c:v>
                </c:pt>
                <c:pt idx="1">
                  <c:v>0.67391304347826086</c:v>
                </c:pt>
                <c:pt idx="2">
                  <c:v>0.64772727272727271</c:v>
                </c:pt>
                <c:pt idx="3">
                  <c:v>0.55072463768115942</c:v>
                </c:pt>
                <c:pt idx="4">
                  <c:v>0.62686567164179108</c:v>
                </c:pt>
                <c:pt idx="5">
                  <c:v>0.64912280701754388</c:v>
                </c:pt>
                <c:pt idx="6">
                  <c:v>0.68253968253968256</c:v>
                </c:pt>
                <c:pt idx="7">
                  <c:v>0.62121212121212122</c:v>
                </c:pt>
                <c:pt idx="8">
                  <c:v>0.47457627118644069</c:v>
                </c:pt>
                <c:pt idx="9">
                  <c:v>0.41935483870967744</c:v>
                </c:pt>
                <c:pt idx="10">
                  <c:v>0.47457627118644069</c:v>
                </c:pt>
                <c:pt idx="11">
                  <c:v>0.48275862068965519</c:v>
                </c:pt>
                <c:pt idx="12">
                  <c:v>0.49152542372881358</c:v>
                </c:pt>
                <c:pt idx="13">
                  <c:v>0.24074074074074073</c:v>
                </c:pt>
                <c:pt idx="14">
                  <c:v>0.39655172413793105</c:v>
                </c:pt>
                <c:pt idx="15">
                  <c:v>0.34375</c:v>
                </c:pt>
                <c:pt idx="16">
                  <c:v>0.53333333333333333</c:v>
                </c:pt>
                <c:pt idx="17">
                  <c:v>0.26666666666666666</c:v>
                </c:pt>
                <c:pt idx="18">
                  <c:v>0.37096774193548387</c:v>
                </c:pt>
                <c:pt idx="19">
                  <c:v>0.4</c:v>
                </c:pt>
                <c:pt idx="20">
                  <c:v>0.42307692307692307</c:v>
                </c:pt>
                <c:pt idx="21">
                  <c:v>0.26415094339622641</c:v>
                </c:pt>
                <c:pt idx="22">
                  <c:v>0.2413793103448276</c:v>
                </c:pt>
                <c:pt idx="23">
                  <c:v>0.39393939393939392</c:v>
                </c:pt>
                <c:pt idx="24">
                  <c:v>0.35294117647058826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76-43B6-A06A-2ED89B4F4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418832"/>
        <c:axId val="474420144"/>
      </c:lineChart>
      <c:catAx>
        <c:axId val="47441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420144"/>
        <c:crosses val="autoZero"/>
        <c:auto val="1"/>
        <c:lblAlgn val="ctr"/>
        <c:lblOffset val="100"/>
        <c:noMultiLvlLbl val="0"/>
      </c:catAx>
      <c:valAx>
        <c:axId val="4744201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41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ILPQC MNO-Neonatal Initiative</a:t>
            </a:r>
          </a:p>
          <a:p>
            <a:pPr>
              <a:defRPr/>
            </a:pPr>
            <a:r>
              <a:rPr lang="en-US"/>
              <a:t>How</a:t>
            </a:r>
            <a:r>
              <a:rPr lang="en-US" baseline="0"/>
              <a:t> First Pharmacologic Agents were Ordered for OENs Receiving Pharmacologic Treatment</a:t>
            </a:r>
          </a:p>
          <a:p>
            <a:pPr>
              <a:defRPr/>
            </a:pPr>
            <a:r>
              <a:rPr lang="en-US" baseline="0"/>
              <a:t>ALl Hospitals, 2018 - 2020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'standard vs PRN'!$B$1</c:f>
              <c:strCache>
                <c:ptCount val="1"/>
                <c:pt idx="0">
                  <c:v>% PRN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'standard vs PRN'!$A$2:$A$25</c:f>
              <c:strCache>
                <c:ptCount val="24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</c:strCache>
            </c:strRef>
          </c:cat>
          <c:val>
            <c:numRef>
              <c:f>'standard vs PRN'!$B$2:$B$25</c:f>
              <c:numCache>
                <c:formatCode>0%</c:formatCode>
                <c:ptCount val="24"/>
                <c:pt idx="0">
                  <c:v>0.11494252873563218</c:v>
                </c:pt>
                <c:pt idx="1">
                  <c:v>0.375</c:v>
                </c:pt>
                <c:pt idx="2">
                  <c:v>0.23809523809523808</c:v>
                </c:pt>
                <c:pt idx="3">
                  <c:v>0.13333333333333333</c:v>
                </c:pt>
                <c:pt idx="4">
                  <c:v>0.31818181818181818</c:v>
                </c:pt>
                <c:pt idx="5">
                  <c:v>5.8823529411764705E-2</c:v>
                </c:pt>
                <c:pt idx="6">
                  <c:v>0.27777777777777779</c:v>
                </c:pt>
                <c:pt idx="7">
                  <c:v>0.1111111111111111</c:v>
                </c:pt>
                <c:pt idx="8">
                  <c:v>0.29411764705882354</c:v>
                </c:pt>
                <c:pt idx="9">
                  <c:v>0.4</c:v>
                </c:pt>
                <c:pt idx="10">
                  <c:v>7.6923076923076927E-2</c:v>
                </c:pt>
                <c:pt idx="11">
                  <c:v>0.15</c:v>
                </c:pt>
                <c:pt idx="12">
                  <c:v>0.6</c:v>
                </c:pt>
                <c:pt idx="13">
                  <c:v>0.42857142857142855</c:v>
                </c:pt>
                <c:pt idx="14">
                  <c:v>0.18181818181818182</c:v>
                </c:pt>
                <c:pt idx="15">
                  <c:v>0.33333333333333331</c:v>
                </c:pt>
                <c:pt idx="16">
                  <c:v>0.5714285714285714</c:v>
                </c:pt>
                <c:pt idx="17">
                  <c:v>0.5714285714285714</c:v>
                </c:pt>
                <c:pt idx="18">
                  <c:v>0.58333333333333337</c:v>
                </c:pt>
                <c:pt idx="19">
                  <c:v>0.41666666666666669</c:v>
                </c:pt>
                <c:pt idx="20">
                  <c:v>0.63157894736842102</c:v>
                </c:pt>
                <c:pt idx="21">
                  <c:v>0.6875</c:v>
                </c:pt>
                <c:pt idx="22">
                  <c:v>0.66666666666666663</c:v>
                </c:pt>
                <c:pt idx="23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5-4CEF-9D30-1DB571DB31E8}"/>
            </c:ext>
          </c:extLst>
        </c:ser>
        <c:ser>
          <c:idx val="1"/>
          <c:order val="1"/>
          <c:tx>
            <c:strRef>
              <c:f>'standard vs PRN'!$C$1</c:f>
              <c:strCache>
                <c:ptCount val="1"/>
                <c:pt idx="0">
                  <c:v>% Standard Dosing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'standard vs PRN'!$A$2:$A$25</c:f>
              <c:strCache>
                <c:ptCount val="24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</c:strCache>
            </c:strRef>
          </c:cat>
          <c:val>
            <c:numRef>
              <c:f>'standard vs PRN'!$C$2:$C$25</c:f>
              <c:numCache>
                <c:formatCode>0%</c:formatCode>
                <c:ptCount val="24"/>
                <c:pt idx="0">
                  <c:v>0.88505747126436785</c:v>
                </c:pt>
                <c:pt idx="1">
                  <c:v>0.625</c:v>
                </c:pt>
                <c:pt idx="2">
                  <c:v>0.76190476190476186</c:v>
                </c:pt>
                <c:pt idx="3">
                  <c:v>0.8666666666666667</c:v>
                </c:pt>
                <c:pt idx="4">
                  <c:v>0.68181818181818177</c:v>
                </c:pt>
                <c:pt idx="5">
                  <c:v>0.94117647058823528</c:v>
                </c:pt>
                <c:pt idx="6">
                  <c:v>0.72222222222222221</c:v>
                </c:pt>
                <c:pt idx="7">
                  <c:v>0.88888888888888884</c:v>
                </c:pt>
                <c:pt idx="8">
                  <c:v>0.70588235294117652</c:v>
                </c:pt>
                <c:pt idx="9">
                  <c:v>0.6</c:v>
                </c:pt>
                <c:pt idx="10">
                  <c:v>0.92307692307692313</c:v>
                </c:pt>
                <c:pt idx="11">
                  <c:v>0.85</c:v>
                </c:pt>
                <c:pt idx="12">
                  <c:v>0.4</c:v>
                </c:pt>
                <c:pt idx="13">
                  <c:v>0.5714285714285714</c:v>
                </c:pt>
                <c:pt idx="14">
                  <c:v>0.81818181818181823</c:v>
                </c:pt>
                <c:pt idx="15">
                  <c:v>0.66666666666666663</c:v>
                </c:pt>
                <c:pt idx="16">
                  <c:v>0.42857142857142855</c:v>
                </c:pt>
                <c:pt idx="17">
                  <c:v>0.42857142857142855</c:v>
                </c:pt>
                <c:pt idx="18">
                  <c:v>0.41666666666666669</c:v>
                </c:pt>
                <c:pt idx="19">
                  <c:v>0.58333333333333337</c:v>
                </c:pt>
                <c:pt idx="20">
                  <c:v>0.36842105263157893</c:v>
                </c:pt>
                <c:pt idx="21">
                  <c:v>0.3125</c:v>
                </c:pt>
                <c:pt idx="22">
                  <c:v>0.33333333333333331</c:v>
                </c:pt>
                <c:pt idx="23">
                  <c:v>0.42857142857142855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5-4CEF-9D30-1DB571DB3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7030960"/>
        <c:axId val="507031616"/>
      </c:barChart>
      <c:catAx>
        <c:axId val="50703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031616"/>
        <c:crosses val="autoZero"/>
        <c:auto val="1"/>
        <c:lblAlgn val="ctr"/>
        <c:lblOffset val="100"/>
        <c:noMultiLvlLbl val="0"/>
      </c:catAx>
      <c:valAx>
        <c:axId val="5070316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03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6379F-F38D-4F3A-A799-CDB0FABA93D9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2A948A29-AC77-44ED-94CB-B38C9BE1D858}">
      <dgm:prSet phldrT="[Text]"/>
      <dgm:spPr/>
      <dgm:t>
        <a:bodyPr/>
        <a:lstStyle/>
        <a:p>
          <a:r>
            <a:rPr lang="en-US" dirty="0" smtClean="0"/>
            <a:t>NAS Assessment tool</a:t>
          </a:r>
          <a:endParaRPr lang="en-US" dirty="0"/>
        </a:p>
      </dgm:t>
    </dgm:pt>
    <dgm:pt modelId="{759F7306-74E6-4C0D-8041-DE6886F6F0BB}" type="parTrans" cxnId="{C9984AE2-C09F-456C-8AAE-4F2DC5AED0D4}">
      <dgm:prSet/>
      <dgm:spPr/>
      <dgm:t>
        <a:bodyPr/>
        <a:lstStyle/>
        <a:p>
          <a:endParaRPr lang="en-US"/>
        </a:p>
      </dgm:t>
    </dgm:pt>
    <dgm:pt modelId="{411CF763-C2D4-4C8F-B5B9-2607091C2025}" type="sibTrans" cxnId="{C9984AE2-C09F-456C-8AAE-4F2DC5AED0D4}">
      <dgm:prSet/>
      <dgm:spPr/>
      <dgm:t>
        <a:bodyPr/>
        <a:lstStyle/>
        <a:p>
          <a:endParaRPr lang="en-US"/>
        </a:p>
      </dgm:t>
    </dgm:pt>
    <dgm:pt modelId="{11441AA4-C019-4C38-9506-B32AF8348D1D}">
      <dgm:prSet phldrT="[Text]"/>
      <dgm:spPr/>
      <dgm:t>
        <a:bodyPr/>
        <a:lstStyle/>
        <a:p>
          <a:r>
            <a:rPr lang="en-US" dirty="0" smtClean="0"/>
            <a:t>Systems for NAS Care </a:t>
          </a:r>
          <a:endParaRPr lang="en-US" dirty="0"/>
        </a:p>
      </dgm:t>
    </dgm:pt>
    <dgm:pt modelId="{FCC241FC-1E17-4DF1-856F-73B59EEEFF5F}" type="parTrans" cxnId="{CC9F4088-123A-414F-A07D-460A434B990D}">
      <dgm:prSet/>
      <dgm:spPr/>
      <dgm:t>
        <a:bodyPr/>
        <a:lstStyle/>
        <a:p>
          <a:endParaRPr lang="en-US"/>
        </a:p>
      </dgm:t>
    </dgm:pt>
    <dgm:pt modelId="{4DA3BB66-82FB-4B52-83A7-4C3EB953B6E5}" type="sibTrans" cxnId="{CC9F4088-123A-414F-A07D-460A434B990D}">
      <dgm:prSet/>
      <dgm:spPr/>
      <dgm:t>
        <a:bodyPr/>
        <a:lstStyle/>
        <a:p>
          <a:endParaRPr lang="en-US"/>
        </a:p>
      </dgm:t>
    </dgm:pt>
    <dgm:pt modelId="{2A62C72C-F99B-42BF-948E-84FFBA48F5DB}">
      <dgm:prSet phldrT="[Text]"/>
      <dgm:spPr/>
      <dgm:t>
        <a:bodyPr/>
        <a:lstStyle/>
        <a:p>
          <a:r>
            <a:rPr lang="en-US" dirty="0" smtClean="0"/>
            <a:t>Coordinated Discharge</a:t>
          </a:r>
          <a:endParaRPr lang="en-US" dirty="0"/>
        </a:p>
      </dgm:t>
    </dgm:pt>
    <dgm:pt modelId="{BDBB6927-9B58-40AB-BF10-65E6B4BA4A1C}" type="parTrans" cxnId="{47808474-BC73-4A12-B97F-FDFA1D3A223B}">
      <dgm:prSet/>
      <dgm:spPr/>
      <dgm:t>
        <a:bodyPr/>
        <a:lstStyle/>
        <a:p>
          <a:endParaRPr lang="en-US"/>
        </a:p>
      </dgm:t>
    </dgm:pt>
    <dgm:pt modelId="{F4374B84-D617-471F-94B8-9143116EA547}" type="sibTrans" cxnId="{47808474-BC73-4A12-B97F-FDFA1D3A223B}">
      <dgm:prSet/>
      <dgm:spPr/>
      <dgm:t>
        <a:bodyPr/>
        <a:lstStyle/>
        <a:p>
          <a:endParaRPr lang="en-US"/>
        </a:p>
      </dgm:t>
    </dgm:pt>
    <dgm:pt modelId="{C0BAEA1A-B180-4ADB-B95F-58AEA62DD3C0}">
      <dgm:prSet/>
      <dgm:spPr/>
      <dgm:t>
        <a:bodyPr/>
        <a:lstStyle/>
        <a:p>
          <a:r>
            <a:rPr lang="en-US" dirty="0" smtClean="0"/>
            <a:t>We must provide </a:t>
          </a:r>
          <a:r>
            <a:rPr lang="en-US" b="1" dirty="0" smtClean="0">
              <a:solidFill>
                <a:srgbClr val="FF0066"/>
              </a:solidFill>
            </a:rPr>
            <a:t>non-pharm care as the first line treatment </a:t>
          </a:r>
          <a:r>
            <a:rPr lang="en-US" dirty="0" smtClean="0"/>
            <a:t>for OENs and NAS care.  </a:t>
          </a:r>
          <a:endParaRPr lang="en-US" b="1" dirty="0">
            <a:solidFill>
              <a:srgbClr val="FF0066"/>
            </a:solidFill>
          </a:endParaRPr>
        </a:p>
      </dgm:t>
    </dgm:pt>
    <dgm:pt modelId="{594C9096-EB07-4631-B379-C8678696A83D}" type="parTrans" cxnId="{7E44856D-E084-4A1A-B05B-777A7D847171}">
      <dgm:prSet/>
      <dgm:spPr/>
      <dgm:t>
        <a:bodyPr/>
        <a:lstStyle/>
        <a:p>
          <a:endParaRPr lang="en-US"/>
        </a:p>
      </dgm:t>
    </dgm:pt>
    <dgm:pt modelId="{11BEEE8E-556B-4A85-802B-346077F2CA8D}" type="sibTrans" cxnId="{7E44856D-E084-4A1A-B05B-777A7D847171}">
      <dgm:prSet/>
      <dgm:spPr/>
      <dgm:t>
        <a:bodyPr/>
        <a:lstStyle/>
        <a:p>
          <a:endParaRPr lang="en-US"/>
        </a:p>
      </dgm:t>
    </dgm:pt>
    <dgm:pt modelId="{8256C783-32F1-43A2-B3B9-7BC7F25C4A8F}">
      <dgm:prSet/>
      <dgm:spPr/>
      <dgm:t>
        <a:bodyPr/>
        <a:lstStyle/>
        <a:p>
          <a:r>
            <a:rPr lang="en-US" b="1" dirty="0" smtClean="0">
              <a:solidFill>
                <a:srgbClr val="FF0066"/>
              </a:solidFill>
            </a:rPr>
            <a:t>OEN Admission Team Huddles- </a:t>
          </a:r>
          <a:r>
            <a:rPr lang="en-US" dirty="0" smtClean="0"/>
            <a:t>initiated by the charge nurse to include all care team members to obtain and launch tool in the </a:t>
          </a:r>
          <a:r>
            <a:rPr lang="en-US" b="1" dirty="0" smtClean="0">
              <a:solidFill>
                <a:srgbClr val="FF0066"/>
              </a:solidFill>
            </a:rPr>
            <a:t>MNO-Neo Folders </a:t>
          </a:r>
          <a:endParaRPr lang="en-US" dirty="0"/>
        </a:p>
      </dgm:t>
    </dgm:pt>
    <dgm:pt modelId="{93AA57B9-EC18-4C39-B74E-5D5D6CE91D23}" type="parTrans" cxnId="{27CE0D08-EFDF-4E3D-97C1-D832462DD617}">
      <dgm:prSet/>
      <dgm:spPr/>
      <dgm:t>
        <a:bodyPr/>
        <a:lstStyle/>
        <a:p>
          <a:endParaRPr lang="en-US"/>
        </a:p>
      </dgm:t>
    </dgm:pt>
    <dgm:pt modelId="{2816BDBC-A257-4B96-8BDF-DAD5B55DE349}" type="sibTrans" cxnId="{27CE0D08-EFDF-4E3D-97C1-D832462DD617}">
      <dgm:prSet/>
      <dgm:spPr/>
      <dgm:t>
        <a:bodyPr/>
        <a:lstStyle/>
        <a:p>
          <a:endParaRPr lang="en-US"/>
        </a:p>
      </dgm:t>
    </dgm:pt>
    <dgm:pt modelId="{2DDAD146-5710-4850-8DEF-D3863BD87334}">
      <dgm:prSet/>
      <dgm:spPr/>
      <dgm:t>
        <a:bodyPr/>
        <a:lstStyle/>
        <a:p>
          <a:r>
            <a:rPr lang="en-US" dirty="0" smtClean="0"/>
            <a:t>Partner with OB team to implement </a:t>
          </a:r>
          <a:r>
            <a:rPr lang="en-US" b="1" dirty="0" smtClean="0">
              <a:solidFill>
                <a:srgbClr val="FF0066"/>
              </a:solidFill>
            </a:rPr>
            <a:t>Prenatal Care team conferences</a:t>
          </a:r>
          <a:endParaRPr lang="en-US" b="1" dirty="0">
            <a:solidFill>
              <a:srgbClr val="FF0066"/>
            </a:solidFill>
          </a:endParaRPr>
        </a:p>
      </dgm:t>
    </dgm:pt>
    <dgm:pt modelId="{570E9513-0600-4F06-9B39-F248026FABF1}" type="parTrans" cxnId="{0AE17697-C860-4F05-9388-2BC3D95E7FE6}">
      <dgm:prSet/>
      <dgm:spPr/>
      <dgm:t>
        <a:bodyPr/>
        <a:lstStyle/>
        <a:p>
          <a:endParaRPr lang="en-US"/>
        </a:p>
      </dgm:t>
    </dgm:pt>
    <dgm:pt modelId="{FD5AD514-8D6B-4520-AD7A-FB1D3EF6E564}" type="sibTrans" cxnId="{0AE17697-C860-4F05-9388-2BC3D95E7FE6}">
      <dgm:prSet/>
      <dgm:spPr/>
      <dgm:t>
        <a:bodyPr/>
        <a:lstStyle/>
        <a:p>
          <a:endParaRPr lang="en-US"/>
        </a:p>
      </dgm:t>
    </dgm:pt>
    <dgm:pt modelId="{76C3859A-FB02-4845-A711-A1ED2D0ABD76}">
      <dgm:prSet/>
      <dgm:spPr/>
      <dgm:t>
        <a:bodyPr/>
        <a:lstStyle/>
        <a:p>
          <a:r>
            <a:rPr lang="en-US" dirty="0" smtClean="0"/>
            <a:t>Key strategy for building partnerships for ongoing care for OENs</a:t>
          </a:r>
          <a:endParaRPr lang="en-US" dirty="0"/>
        </a:p>
      </dgm:t>
    </dgm:pt>
    <dgm:pt modelId="{37157422-30CB-482E-A765-D23700A77A52}" type="parTrans" cxnId="{C239FA57-DD72-4F06-8A2A-1960AB919417}">
      <dgm:prSet/>
      <dgm:spPr/>
      <dgm:t>
        <a:bodyPr/>
        <a:lstStyle/>
        <a:p>
          <a:endParaRPr lang="en-US"/>
        </a:p>
      </dgm:t>
    </dgm:pt>
    <dgm:pt modelId="{313D6878-B302-4C07-9603-975D6F271A14}" type="sibTrans" cxnId="{C239FA57-DD72-4F06-8A2A-1960AB919417}">
      <dgm:prSet/>
      <dgm:spPr/>
      <dgm:t>
        <a:bodyPr/>
        <a:lstStyle/>
        <a:p>
          <a:endParaRPr lang="en-US"/>
        </a:p>
      </dgm:t>
    </dgm:pt>
    <dgm:pt modelId="{68DDCB2A-0FC7-4220-86E3-59F2958AF85A}">
      <dgm:prSet/>
      <dgm:spPr/>
      <dgm:t>
        <a:bodyPr/>
        <a:lstStyle/>
        <a:p>
          <a:r>
            <a:rPr lang="en-US" b="1" dirty="0" smtClean="0">
              <a:solidFill>
                <a:srgbClr val="FF0066"/>
              </a:solidFill>
            </a:rPr>
            <a:t>Use tools/systems</a:t>
          </a:r>
          <a:r>
            <a:rPr lang="en-US" dirty="0" smtClean="0"/>
            <a:t> of NAS care (MNO-Neo Folder, Prenatal Care team conference and Admission Huddles) to begin the process</a:t>
          </a:r>
          <a:endParaRPr lang="en-US" dirty="0"/>
        </a:p>
      </dgm:t>
    </dgm:pt>
    <dgm:pt modelId="{1C5C7881-AE36-489C-BE0D-6AD97E52409A}" type="parTrans" cxnId="{DFE8D192-3264-4CFB-B17A-D31CAFC0666B}">
      <dgm:prSet/>
      <dgm:spPr/>
      <dgm:t>
        <a:bodyPr/>
        <a:lstStyle/>
        <a:p>
          <a:endParaRPr lang="en-US"/>
        </a:p>
      </dgm:t>
    </dgm:pt>
    <dgm:pt modelId="{6C56F031-26CE-4722-9F80-CF229D1CBDAE}" type="sibTrans" cxnId="{DFE8D192-3264-4CFB-B17A-D31CAFC0666B}">
      <dgm:prSet/>
      <dgm:spPr/>
      <dgm:t>
        <a:bodyPr/>
        <a:lstStyle/>
        <a:p>
          <a:endParaRPr lang="en-US"/>
        </a:p>
      </dgm:t>
    </dgm:pt>
    <dgm:pt modelId="{E698BAE9-9A81-4541-BFE9-6D11611A70FD}">
      <dgm:prSet/>
      <dgm:spPr/>
      <dgm:t>
        <a:bodyPr/>
        <a:lstStyle/>
        <a:p>
          <a:r>
            <a:rPr lang="en-US" dirty="0" smtClean="0"/>
            <a:t>Implement </a:t>
          </a:r>
          <a:r>
            <a:rPr lang="en-US" b="1" dirty="0" smtClean="0">
              <a:solidFill>
                <a:srgbClr val="FF0066"/>
              </a:solidFill>
            </a:rPr>
            <a:t>standardized protocols </a:t>
          </a:r>
          <a:r>
            <a:rPr lang="en-US" dirty="0" smtClean="0"/>
            <a:t>for care teams to engage families in optimizing non-pharmacologic</a:t>
          </a:r>
          <a:endParaRPr lang="en-US" b="1" dirty="0">
            <a:solidFill>
              <a:srgbClr val="FF0066"/>
            </a:solidFill>
          </a:endParaRPr>
        </a:p>
      </dgm:t>
    </dgm:pt>
    <dgm:pt modelId="{21EB626E-30A9-47E7-AAE6-50AD51E77018}" type="parTrans" cxnId="{D6EE4950-C8F4-436C-B4A3-5CF58CCA270C}">
      <dgm:prSet/>
      <dgm:spPr/>
      <dgm:t>
        <a:bodyPr/>
        <a:lstStyle/>
        <a:p>
          <a:endParaRPr lang="en-US"/>
        </a:p>
      </dgm:t>
    </dgm:pt>
    <dgm:pt modelId="{A8ADB7DE-72F1-4E5D-90D9-38423B10CD45}" type="sibTrans" cxnId="{D6EE4950-C8F4-436C-B4A3-5CF58CCA270C}">
      <dgm:prSet/>
      <dgm:spPr/>
      <dgm:t>
        <a:bodyPr/>
        <a:lstStyle/>
        <a:p>
          <a:endParaRPr lang="en-US"/>
        </a:p>
      </dgm:t>
    </dgm:pt>
    <dgm:pt modelId="{3D926353-D6B8-4ECE-8643-0DBCCAADC767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Provide education to mother/families prenatally during Prenatal Care team conferences</a:t>
          </a:r>
          <a:endParaRPr lang="en-US" b="0" dirty="0">
            <a:solidFill>
              <a:schemeClr val="tx1"/>
            </a:solidFill>
          </a:endParaRPr>
        </a:p>
      </dgm:t>
    </dgm:pt>
    <dgm:pt modelId="{CBD2B62F-C676-4D22-8DB5-10E90BD24BF4}" type="parTrans" cxnId="{0C8DC43C-8582-474B-B945-EAC9DC493C50}">
      <dgm:prSet/>
      <dgm:spPr/>
      <dgm:t>
        <a:bodyPr/>
        <a:lstStyle/>
        <a:p>
          <a:endParaRPr lang="en-US"/>
        </a:p>
      </dgm:t>
    </dgm:pt>
    <dgm:pt modelId="{D2924BEB-8BE8-4F34-A880-E2FF17EBD2EF}" type="sibTrans" cxnId="{0C8DC43C-8582-474B-B945-EAC9DC493C50}">
      <dgm:prSet/>
      <dgm:spPr/>
      <dgm:t>
        <a:bodyPr/>
        <a:lstStyle/>
        <a:p>
          <a:endParaRPr lang="en-US"/>
        </a:p>
      </dgm:t>
    </dgm:pt>
    <dgm:pt modelId="{2982A01C-A837-42A3-9C34-2A0AD0018932}">
      <dgm:prSet/>
      <dgm:spPr/>
      <dgm:t>
        <a:bodyPr/>
        <a:lstStyle/>
        <a:p>
          <a:r>
            <a:rPr lang="en-US" b="1" dirty="0" smtClean="0">
              <a:solidFill>
                <a:srgbClr val="FF0066"/>
              </a:solidFill>
            </a:rPr>
            <a:t>NAS Clinical debrief- i</a:t>
          </a:r>
          <a:r>
            <a:rPr lang="en-US" dirty="0" smtClean="0"/>
            <a:t>mplement of a NAS Clinical Debrief Review Form with the clinical team </a:t>
          </a:r>
          <a:endParaRPr lang="en-US" b="1" dirty="0">
            <a:solidFill>
              <a:srgbClr val="FF0066"/>
            </a:solidFill>
          </a:endParaRPr>
        </a:p>
      </dgm:t>
    </dgm:pt>
    <dgm:pt modelId="{E5B93DCA-1338-4180-851A-66BB7826658E}" type="parTrans" cxnId="{98E1123A-6540-4B2F-A72D-6F5557F6942B}">
      <dgm:prSet/>
      <dgm:spPr/>
      <dgm:t>
        <a:bodyPr/>
        <a:lstStyle/>
        <a:p>
          <a:endParaRPr lang="en-US"/>
        </a:p>
      </dgm:t>
    </dgm:pt>
    <dgm:pt modelId="{77F123D5-B583-4B10-907C-323795BD3A74}" type="sibTrans" cxnId="{98E1123A-6540-4B2F-A72D-6F5557F6942B}">
      <dgm:prSet/>
      <dgm:spPr/>
      <dgm:t>
        <a:bodyPr/>
        <a:lstStyle/>
        <a:p>
          <a:endParaRPr lang="en-US"/>
        </a:p>
      </dgm:t>
    </dgm:pt>
    <dgm:pt modelId="{BFE952FE-0917-4A70-A567-521EF759C33B}">
      <dgm:prSet/>
      <dgm:spPr/>
      <dgm:t>
        <a:bodyPr/>
        <a:lstStyle/>
        <a:p>
          <a:r>
            <a:rPr lang="en-US" dirty="0" smtClean="0"/>
            <a:t>Educate staff on MNO Coordinated Discharge Checklist and Collaborative Discharge Plan included in MNO-Neo folder for early activation </a:t>
          </a:r>
          <a:endParaRPr lang="en-US" dirty="0"/>
        </a:p>
      </dgm:t>
    </dgm:pt>
    <dgm:pt modelId="{ECBAAD2E-FDD8-4868-805A-09E8767D3778}" type="parTrans" cxnId="{00A4B9BE-2430-43DD-A998-11116EB2A9AA}">
      <dgm:prSet/>
      <dgm:spPr/>
      <dgm:t>
        <a:bodyPr/>
        <a:lstStyle/>
        <a:p>
          <a:endParaRPr lang="en-US"/>
        </a:p>
      </dgm:t>
    </dgm:pt>
    <dgm:pt modelId="{6C32DE57-D3E3-4DB0-A723-683686F71939}" type="sibTrans" cxnId="{00A4B9BE-2430-43DD-A998-11116EB2A9AA}">
      <dgm:prSet/>
      <dgm:spPr/>
      <dgm:t>
        <a:bodyPr/>
        <a:lstStyle/>
        <a:p>
          <a:endParaRPr lang="en-US"/>
        </a:p>
      </dgm:t>
    </dgm:pt>
    <dgm:pt modelId="{04F134FE-2DDE-4DE2-BA32-51C29504CC12}" type="pres">
      <dgm:prSet presAssocID="{5E26379F-F38D-4F3A-A799-CDB0FABA93D9}" presName="diagram" presStyleCnt="0">
        <dgm:presLayoutVars>
          <dgm:dir/>
          <dgm:animLvl val="lvl"/>
          <dgm:resizeHandles val="exact"/>
        </dgm:presLayoutVars>
      </dgm:prSet>
      <dgm:spPr/>
    </dgm:pt>
    <dgm:pt modelId="{17F3D65B-70E3-4E8C-AA24-B9F61C269D83}" type="pres">
      <dgm:prSet presAssocID="{2A948A29-AC77-44ED-94CB-B38C9BE1D858}" presName="compNode" presStyleCnt="0"/>
      <dgm:spPr/>
    </dgm:pt>
    <dgm:pt modelId="{3DEB22A2-D61C-4276-BAF7-CFE4BB45B922}" type="pres">
      <dgm:prSet presAssocID="{2A948A29-AC77-44ED-94CB-B38C9BE1D858}" presName="childRect" presStyleLbl="bgAcc1" presStyleIdx="0" presStyleCnt="3" custScaleY="278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38626-A9AD-4A4B-AD98-A03B0E955E2E}" type="pres">
      <dgm:prSet presAssocID="{2A948A29-AC77-44ED-94CB-B38C9BE1D85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F7B79-382B-487A-9D6B-ED20DE246038}" type="pres">
      <dgm:prSet presAssocID="{2A948A29-AC77-44ED-94CB-B38C9BE1D858}" presName="parentRect" presStyleLbl="alignNode1" presStyleIdx="0" presStyleCnt="3" custLinFactNeighborX="-437" custLinFactNeighborY="47826"/>
      <dgm:spPr/>
      <dgm:t>
        <a:bodyPr/>
        <a:lstStyle/>
        <a:p>
          <a:endParaRPr lang="en-US"/>
        </a:p>
      </dgm:t>
    </dgm:pt>
    <dgm:pt modelId="{D5AEFC58-4BB0-40CE-8246-B2D5562A5776}" type="pres">
      <dgm:prSet presAssocID="{2A948A29-AC77-44ED-94CB-B38C9BE1D858}" presName="adorn" presStyleLbl="fgAccFollowNode1" presStyleIdx="0" presStyleCnt="3" custScaleX="9713" custScaleY="9953"/>
      <dgm:spPr/>
    </dgm:pt>
    <dgm:pt modelId="{1AFEF8BD-D9C0-4A33-A485-AF624099EB79}" type="pres">
      <dgm:prSet presAssocID="{411CF763-C2D4-4C8F-B5B9-2607091C20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BAF3F5-372D-42E7-B84E-BC3A2FB63442}" type="pres">
      <dgm:prSet presAssocID="{11441AA4-C019-4C38-9506-B32AF8348D1D}" presName="compNode" presStyleCnt="0"/>
      <dgm:spPr/>
    </dgm:pt>
    <dgm:pt modelId="{C4AC2D42-C745-4E69-A676-1D4E0B215A75}" type="pres">
      <dgm:prSet presAssocID="{11441AA4-C019-4C38-9506-B32AF8348D1D}" presName="childRect" presStyleLbl="bgAcc1" presStyleIdx="1" presStyleCnt="3" custScaleY="277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57B3A-6833-4408-AF5B-71B1AD82C377}" type="pres">
      <dgm:prSet presAssocID="{11441AA4-C019-4C38-9506-B32AF8348D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1A802-67EF-4B86-8851-6738529CB09D}" type="pres">
      <dgm:prSet presAssocID="{11441AA4-C019-4C38-9506-B32AF8348D1D}" presName="parentRect" presStyleLbl="alignNode1" presStyleIdx="1" presStyleCnt="3" custLinFactNeighborY="48584"/>
      <dgm:spPr/>
      <dgm:t>
        <a:bodyPr/>
        <a:lstStyle/>
        <a:p>
          <a:endParaRPr lang="en-US"/>
        </a:p>
      </dgm:t>
    </dgm:pt>
    <dgm:pt modelId="{8786070C-B60B-4AB9-9202-FE1FE811D57D}" type="pres">
      <dgm:prSet presAssocID="{11441AA4-C019-4C38-9506-B32AF8348D1D}" presName="adorn" presStyleLbl="fgAccFollowNode1" presStyleIdx="1" presStyleCnt="3" custScaleX="9471" custScaleY="9713"/>
      <dgm:spPr/>
    </dgm:pt>
    <dgm:pt modelId="{12026774-33CD-46CE-A0BE-16123715A496}" type="pres">
      <dgm:prSet presAssocID="{4DA3BB66-82FB-4B52-83A7-4C3EB953B6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F01F01-483A-4E5A-BD15-BB8CB6227139}" type="pres">
      <dgm:prSet presAssocID="{2A62C72C-F99B-42BF-948E-84FFBA48F5DB}" presName="compNode" presStyleCnt="0"/>
      <dgm:spPr/>
    </dgm:pt>
    <dgm:pt modelId="{AFB14982-389E-4610-B431-585470CC016A}" type="pres">
      <dgm:prSet presAssocID="{2A62C72C-F99B-42BF-948E-84FFBA48F5DB}" presName="childRect" presStyleLbl="bgAcc1" presStyleIdx="2" presStyleCnt="3" custScaleY="229989" custLinFactNeighborX="-4038" custLinFactNeighborY="-56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6319D-350F-4570-87EE-D7E26EB62FDF}" type="pres">
      <dgm:prSet presAssocID="{2A62C72C-F99B-42BF-948E-84FFBA48F5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A8D6F-12EE-4537-891A-172AA0C36EC1}" type="pres">
      <dgm:prSet presAssocID="{2A62C72C-F99B-42BF-948E-84FFBA48F5DB}" presName="parentRect" presStyleLbl="alignNode1" presStyleIdx="2" presStyleCnt="3" custLinFactNeighborX="-3737" custLinFactNeighborY="50826"/>
      <dgm:spPr/>
      <dgm:t>
        <a:bodyPr/>
        <a:lstStyle/>
        <a:p>
          <a:endParaRPr lang="en-US"/>
        </a:p>
      </dgm:t>
    </dgm:pt>
    <dgm:pt modelId="{4670F635-CE24-4150-A071-3AB8910EB726}" type="pres">
      <dgm:prSet presAssocID="{2A62C72C-F99B-42BF-948E-84FFBA48F5DB}" presName="adorn" presStyleLbl="fgAccFollowNode1" presStyleIdx="2" presStyleCnt="3" custScaleX="9227" custScaleY="9227"/>
      <dgm:spPr/>
    </dgm:pt>
  </dgm:ptLst>
  <dgm:cxnLst>
    <dgm:cxn modelId="{CC9F4088-123A-414F-A07D-460A434B990D}" srcId="{5E26379F-F38D-4F3A-A799-CDB0FABA93D9}" destId="{11441AA4-C019-4C38-9506-B32AF8348D1D}" srcOrd="1" destOrd="0" parTransId="{FCC241FC-1E17-4DF1-856F-73B59EEEFF5F}" sibTransId="{4DA3BB66-82FB-4B52-83A7-4C3EB953B6E5}"/>
    <dgm:cxn modelId="{70743E96-3859-4F51-997C-1C211DCD5130}" type="presOf" srcId="{2A62C72C-F99B-42BF-948E-84FFBA48F5DB}" destId="{1B6A8D6F-12EE-4537-891A-172AA0C36EC1}" srcOrd="1" destOrd="0" presId="urn:microsoft.com/office/officeart/2005/8/layout/bList2"/>
    <dgm:cxn modelId="{D6EE4950-C8F4-436C-B4A3-5CF58CCA270C}" srcId="{2A948A29-AC77-44ED-94CB-B38C9BE1D858}" destId="{E698BAE9-9A81-4541-BFE9-6D11611A70FD}" srcOrd="1" destOrd="0" parTransId="{21EB626E-30A9-47E7-AAE6-50AD51E77018}" sibTransId="{A8ADB7DE-72F1-4E5D-90D9-38423B10CD45}"/>
    <dgm:cxn modelId="{D94B21C8-6E02-4F6C-8554-4D6E864EFD1E}" type="presOf" srcId="{8256C783-32F1-43A2-B3B9-7BC7F25C4A8F}" destId="{C4AC2D42-C745-4E69-A676-1D4E0B215A75}" srcOrd="0" destOrd="0" presId="urn:microsoft.com/office/officeart/2005/8/layout/bList2"/>
    <dgm:cxn modelId="{0AE17697-C860-4F05-9388-2BC3D95E7FE6}" srcId="{11441AA4-C019-4C38-9506-B32AF8348D1D}" destId="{2DDAD146-5710-4850-8DEF-D3863BD87334}" srcOrd="1" destOrd="0" parTransId="{570E9513-0600-4F06-9B39-F248026FABF1}" sibTransId="{FD5AD514-8D6B-4520-AD7A-FB1D3EF6E564}"/>
    <dgm:cxn modelId="{2950ED3E-D61A-42CD-B85A-93EDB4DDC6F9}" type="presOf" srcId="{76C3859A-FB02-4845-A711-A1ED2D0ABD76}" destId="{AFB14982-389E-4610-B431-585470CC016A}" srcOrd="0" destOrd="0" presId="urn:microsoft.com/office/officeart/2005/8/layout/bList2"/>
    <dgm:cxn modelId="{0C8DC43C-8582-474B-B945-EAC9DC493C50}" srcId="{2A948A29-AC77-44ED-94CB-B38C9BE1D858}" destId="{3D926353-D6B8-4ECE-8643-0DBCCAADC767}" srcOrd="2" destOrd="0" parTransId="{CBD2B62F-C676-4D22-8DB5-10E90BD24BF4}" sibTransId="{D2924BEB-8BE8-4F34-A880-E2FF17EBD2EF}"/>
    <dgm:cxn modelId="{BDC09FB6-A94E-4232-AFE7-4CA079A6CAEC}" type="presOf" srcId="{2A62C72C-F99B-42BF-948E-84FFBA48F5DB}" destId="{A0C6319D-350F-4570-87EE-D7E26EB62FDF}" srcOrd="0" destOrd="0" presId="urn:microsoft.com/office/officeart/2005/8/layout/bList2"/>
    <dgm:cxn modelId="{98E1123A-6540-4B2F-A72D-6F5557F6942B}" srcId="{11441AA4-C019-4C38-9506-B32AF8348D1D}" destId="{2982A01C-A837-42A3-9C34-2A0AD0018932}" srcOrd="2" destOrd="0" parTransId="{E5B93DCA-1338-4180-851A-66BB7826658E}" sibTransId="{77F123D5-B583-4B10-907C-323795BD3A74}"/>
    <dgm:cxn modelId="{3E290004-88B7-4E4D-8851-8DA612C927CF}" type="presOf" srcId="{4DA3BB66-82FB-4B52-83A7-4C3EB953B6E5}" destId="{12026774-33CD-46CE-A0BE-16123715A496}" srcOrd="0" destOrd="0" presId="urn:microsoft.com/office/officeart/2005/8/layout/bList2"/>
    <dgm:cxn modelId="{C239FA57-DD72-4F06-8A2A-1960AB919417}" srcId="{2A62C72C-F99B-42BF-948E-84FFBA48F5DB}" destId="{76C3859A-FB02-4845-A711-A1ED2D0ABD76}" srcOrd="0" destOrd="0" parTransId="{37157422-30CB-482E-A765-D23700A77A52}" sibTransId="{313D6878-B302-4C07-9603-975D6F271A14}"/>
    <dgm:cxn modelId="{98D5B9EC-ADF4-4E52-97F5-1E79EA88892D}" type="presOf" srcId="{2A948A29-AC77-44ED-94CB-B38C9BE1D858}" destId="{02638626-A9AD-4A4B-AD98-A03B0E955E2E}" srcOrd="0" destOrd="0" presId="urn:microsoft.com/office/officeart/2005/8/layout/bList2"/>
    <dgm:cxn modelId="{27CE0D08-EFDF-4E3D-97C1-D832462DD617}" srcId="{11441AA4-C019-4C38-9506-B32AF8348D1D}" destId="{8256C783-32F1-43A2-B3B9-7BC7F25C4A8F}" srcOrd="0" destOrd="0" parTransId="{93AA57B9-EC18-4C39-B74E-5D5D6CE91D23}" sibTransId="{2816BDBC-A257-4B96-8BDF-DAD5B55DE349}"/>
    <dgm:cxn modelId="{160EE8F8-FE00-4BFF-AB41-4922620D06B6}" type="presOf" srcId="{2A948A29-AC77-44ED-94CB-B38C9BE1D858}" destId="{7B4F7B79-382B-487A-9D6B-ED20DE246038}" srcOrd="1" destOrd="0" presId="urn:microsoft.com/office/officeart/2005/8/layout/bList2"/>
    <dgm:cxn modelId="{DFE8D192-3264-4CFB-B17A-D31CAFC0666B}" srcId="{2A62C72C-F99B-42BF-948E-84FFBA48F5DB}" destId="{68DDCB2A-0FC7-4220-86E3-59F2958AF85A}" srcOrd="1" destOrd="0" parTransId="{1C5C7881-AE36-489C-BE0D-6AD97E52409A}" sibTransId="{6C56F031-26CE-4722-9F80-CF229D1CBDAE}"/>
    <dgm:cxn modelId="{C9984AE2-C09F-456C-8AAE-4F2DC5AED0D4}" srcId="{5E26379F-F38D-4F3A-A799-CDB0FABA93D9}" destId="{2A948A29-AC77-44ED-94CB-B38C9BE1D858}" srcOrd="0" destOrd="0" parTransId="{759F7306-74E6-4C0D-8041-DE6886F6F0BB}" sibTransId="{411CF763-C2D4-4C8F-B5B9-2607091C2025}"/>
    <dgm:cxn modelId="{DF6D77C5-3FD5-4DC5-A3C1-141D7F5D4E46}" type="presOf" srcId="{11441AA4-C019-4C38-9506-B32AF8348D1D}" destId="{78D1A802-67EF-4B86-8851-6738529CB09D}" srcOrd="1" destOrd="0" presId="urn:microsoft.com/office/officeart/2005/8/layout/bList2"/>
    <dgm:cxn modelId="{00A4B9BE-2430-43DD-A998-11116EB2A9AA}" srcId="{2A62C72C-F99B-42BF-948E-84FFBA48F5DB}" destId="{BFE952FE-0917-4A70-A567-521EF759C33B}" srcOrd="2" destOrd="0" parTransId="{ECBAAD2E-FDD8-4868-805A-09E8767D3778}" sibTransId="{6C32DE57-D3E3-4DB0-A723-683686F71939}"/>
    <dgm:cxn modelId="{FB7D99C2-7B5E-404E-A21E-4E19DDF9471E}" type="presOf" srcId="{411CF763-C2D4-4C8F-B5B9-2607091C2025}" destId="{1AFEF8BD-D9C0-4A33-A485-AF624099EB79}" srcOrd="0" destOrd="0" presId="urn:microsoft.com/office/officeart/2005/8/layout/bList2"/>
    <dgm:cxn modelId="{26F23F5F-CA1B-410C-8E33-51B6BDA00836}" type="presOf" srcId="{C0BAEA1A-B180-4ADB-B95F-58AEA62DD3C0}" destId="{3DEB22A2-D61C-4276-BAF7-CFE4BB45B922}" srcOrd="0" destOrd="0" presId="urn:microsoft.com/office/officeart/2005/8/layout/bList2"/>
    <dgm:cxn modelId="{46436E52-3EF3-485B-ACE6-8CB46E958506}" type="presOf" srcId="{2DDAD146-5710-4850-8DEF-D3863BD87334}" destId="{C4AC2D42-C745-4E69-A676-1D4E0B215A75}" srcOrd="0" destOrd="1" presId="urn:microsoft.com/office/officeart/2005/8/layout/bList2"/>
    <dgm:cxn modelId="{AE8E6E02-3668-4530-8493-440FD04114E2}" type="presOf" srcId="{E698BAE9-9A81-4541-BFE9-6D11611A70FD}" destId="{3DEB22A2-D61C-4276-BAF7-CFE4BB45B922}" srcOrd="0" destOrd="1" presId="urn:microsoft.com/office/officeart/2005/8/layout/bList2"/>
    <dgm:cxn modelId="{CE5D9D24-E31B-4720-A3C2-B8B613D25F46}" type="presOf" srcId="{3D926353-D6B8-4ECE-8643-0DBCCAADC767}" destId="{3DEB22A2-D61C-4276-BAF7-CFE4BB45B922}" srcOrd="0" destOrd="2" presId="urn:microsoft.com/office/officeart/2005/8/layout/bList2"/>
    <dgm:cxn modelId="{E8CE76DD-A7AF-49EC-897C-C44FA68A16A1}" type="presOf" srcId="{2982A01C-A837-42A3-9C34-2A0AD0018932}" destId="{C4AC2D42-C745-4E69-A676-1D4E0B215A75}" srcOrd="0" destOrd="2" presId="urn:microsoft.com/office/officeart/2005/8/layout/bList2"/>
    <dgm:cxn modelId="{77D9D904-6293-4847-8BEC-137EAF543702}" type="presOf" srcId="{68DDCB2A-0FC7-4220-86E3-59F2958AF85A}" destId="{AFB14982-389E-4610-B431-585470CC016A}" srcOrd="0" destOrd="1" presId="urn:microsoft.com/office/officeart/2005/8/layout/bList2"/>
    <dgm:cxn modelId="{7E44856D-E084-4A1A-B05B-777A7D847171}" srcId="{2A948A29-AC77-44ED-94CB-B38C9BE1D858}" destId="{C0BAEA1A-B180-4ADB-B95F-58AEA62DD3C0}" srcOrd="0" destOrd="0" parTransId="{594C9096-EB07-4631-B379-C8678696A83D}" sibTransId="{11BEEE8E-556B-4A85-802B-346077F2CA8D}"/>
    <dgm:cxn modelId="{3C66F3B0-A683-41BF-BCC3-1AC012D1ACDE}" type="presOf" srcId="{5E26379F-F38D-4F3A-A799-CDB0FABA93D9}" destId="{04F134FE-2DDE-4DE2-BA32-51C29504CC12}" srcOrd="0" destOrd="0" presId="urn:microsoft.com/office/officeart/2005/8/layout/bList2"/>
    <dgm:cxn modelId="{195E54C1-9ACC-4D7F-9E1C-E4145F485945}" type="presOf" srcId="{11441AA4-C019-4C38-9506-B32AF8348D1D}" destId="{46657B3A-6833-4408-AF5B-71B1AD82C377}" srcOrd="0" destOrd="0" presId="urn:microsoft.com/office/officeart/2005/8/layout/bList2"/>
    <dgm:cxn modelId="{07F5A928-3DD9-4979-9FFF-195751D7414F}" type="presOf" srcId="{BFE952FE-0917-4A70-A567-521EF759C33B}" destId="{AFB14982-389E-4610-B431-585470CC016A}" srcOrd="0" destOrd="2" presId="urn:microsoft.com/office/officeart/2005/8/layout/bList2"/>
    <dgm:cxn modelId="{47808474-BC73-4A12-B97F-FDFA1D3A223B}" srcId="{5E26379F-F38D-4F3A-A799-CDB0FABA93D9}" destId="{2A62C72C-F99B-42BF-948E-84FFBA48F5DB}" srcOrd="2" destOrd="0" parTransId="{BDBB6927-9B58-40AB-BF10-65E6B4BA4A1C}" sibTransId="{F4374B84-D617-471F-94B8-9143116EA547}"/>
    <dgm:cxn modelId="{E100A76C-04BC-47BB-A077-97F232171992}" type="presParOf" srcId="{04F134FE-2DDE-4DE2-BA32-51C29504CC12}" destId="{17F3D65B-70E3-4E8C-AA24-B9F61C269D83}" srcOrd="0" destOrd="0" presId="urn:microsoft.com/office/officeart/2005/8/layout/bList2"/>
    <dgm:cxn modelId="{C68CDD74-57DB-4EF6-8BE8-77FD06A76B9B}" type="presParOf" srcId="{17F3D65B-70E3-4E8C-AA24-B9F61C269D83}" destId="{3DEB22A2-D61C-4276-BAF7-CFE4BB45B922}" srcOrd="0" destOrd="0" presId="urn:microsoft.com/office/officeart/2005/8/layout/bList2"/>
    <dgm:cxn modelId="{6233314E-FC2D-499A-9BC2-A780FF68A654}" type="presParOf" srcId="{17F3D65B-70E3-4E8C-AA24-B9F61C269D83}" destId="{02638626-A9AD-4A4B-AD98-A03B0E955E2E}" srcOrd="1" destOrd="0" presId="urn:microsoft.com/office/officeart/2005/8/layout/bList2"/>
    <dgm:cxn modelId="{D60C6E84-3CCF-4409-B310-59534CAA4DF8}" type="presParOf" srcId="{17F3D65B-70E3-4E8C-AA24-B9F61C269D83}" destId="{7B4F7B79-382B-487A-9D6B-ED20DE246038}" srcOrd="2" destOrd="0" presId="urn:microsoft.com/office/officeart/2005/8/layout/bList2"/>
    <dgm:cxn modelId="{0E5D700E-B255-4AEC-98FF-1ECDEC650E56}" type="presParOf" srcId="{17F3D65B-70E3-4E8C-AA24-B9F61C269D83}" destId="{D5AEFC58-4BB0-40CE-8246-B2D5562A5776}" srcOrd="3" destOrd="0" presId="urn:microsoft.com/office/officeart/2005/8/layout/bList2"/>
    <dgm:cxn modelId="{4568B3B1-4276-4B91-85C2-9F2C19037644}" type="presParOf" srcId="{04F134FE-2DDE-4DE2-BA32-51C29504CC12}" destId="{1AFEF8BD-D9C0-4A33-A485-AF624099EB79}" srcOrd="1" destOrd="0" presId="urn:microsoft.com/office/officeart/2005/8/layout/bList2"/>
    <dgm:cxn modelId="{76FD0976-E1B7-4DE9-ACB0-CC627B95C45C}" type="presParOf" srcId="{04F134FE-2DDE-4DE2-BA32-51C29504CC12}" destId="{F5BAF3F5-372D-42E7-B84E-BC3A2FB63442}" srcOrd="2" destOrd="0" presId="urn:microsoft.com/office/officeart/2005/8/layout/bList2"/>
    <dgm:cxn modelId="{5DD541D0-B434-462E-B2FF-CADF3C5FBA5D}" type="presParOf" srcId="{F5BAF3F5-372D-42E7-B84E-BC3A2FB63442}" destId="{C4AC2D42-C745-4E69-A676-1D4E0B215A75}" srcOrd="0" destOrd="0" presId="urn:microsoft.com/office/officeart/2005/8/layout/bList2"/>
    <dgm:cxn modelId="{F8871C4D-70B5-426B-9064-4E5E391A10E8}" type="presParOf" srcId="{F5BAF3F5-372D-42E7-B84E-BC3A2FB63442}" destId="{46657B3A-6833-4408-AF5B-71B1AD82C377}" srcOrd="1" destOrd="0" presId="urn:microsoft.com/office/officeart/2005/8/layout/bList2"/>
    <dgm:cxn modelId="{9DE4EEEC-8D21-4D28-A270-7559BCB9D5E9}" type="presParOf" srcId="{F5BAF3F5-372D-42E7-B84E-BC3A2FB63442}" destId="{78D1A802-67EF-4B86-8851-6738529CB09D}" srcOrd="2" destOrd="0" presId="urn:microsoft.com/office/officeart/2005/8/layout/bList2"/>
    <dgm:cxn modelId="{4D10E721-699E-4D96-A4DE-367610E5CEB5}" type="presParOf" srcId="{F5BAF3F5-372D-42E7-B84E-BC3A2FB63442}" destId="{8786070C-B60B-4AB9-9202-FE1FE811D57D}" srcOrd="3" destOrd="0" presId="urn:microsoft.com/office/officeart/2005/8/layout/bList2"/>
    <dgm:cxn modelId="{869329D1-36AE-4203-8BAF-EABD3840B932}" type="presParOf" srcId="{04F134FE-2DDE-4DE2-BA32-51C29504CC12}" destId="{12026774-33CD-46CE-A0BE-16123715A496}" srcOrd="3" destOrd="0" presId="urn:microsoft.com/office/officeart/2005/8/layout/bList2"/>
    <dgm:cxn modelId="{5566932C-DEB9-4F99-B107-34483BDA9CF5}" type="presParOf" srcId="{04F134FE-2DDE-4DE2-BA32-51C29504CC12}" destId="{97F01F01-483A-4E5A-BD15-BB8CB6227139}" srcOrd="4" destOrd="0" presId="urn:microsoft.com/office/officeart/2005/8/layout/bList2"/>
    <dgm:cxn modelId="{5048C340-5727-44E6-A2F5-23366FB22ACB}" type="presParOf" srcId="{97F01F01-483A-4E5A-BD15-BB8CB6227139}" destId="{AFB14982-389E-4610-B431-585470CC016A}" srcOrd="0" destOrd="0" presId="urn:microsoft.com/office/officeart/2005/8/layout/bList2"/>
    <dgm:cxn modelId="{F76CF3F0-D152-4846-80A7-5CC1AC0A009B}" type="presParOf" srcId="{97F01F01-483A-4E5A-BD15-BB8CB6227139}" destId="{A0C6319D-350F-4570-87EE-D7E26EB62FDF}" srcOrd="1" destOrd="0" presId="urn:microsoft.com/office/officeart/2005/8/layout/bList2"/>
    <dgm:cxn modelId="{3E6EF09D-B7D1-4256-89C4-C55BE5C45A9C}" type="presParOf" srcId="{97F01F01-483A-4E5A-BD15-BB8CB6227139}" destId="{1B6A8D6F-12EE-4537-891A-172AA0C36EC1}" srcOrd="2" destOrd="0" presId="urn:microsoft.com/office/officeart/2005/8/layout/bList2"/>
    <dgm:cxn modelId="{ADAE5904-419E-451B-85C0-5B50AC1ABCB9}" type="presParOf" srcId="{97F01F01-483A-4E5A-BD15-BB8CB6227139}" destId="{4670F635-CE24-4150-A071-3AB8910EB72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6C520-F0BA-483E-9BD6-2B5FCCEA3DF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B1921E3-DC6C-4F68-9C6E-53D9B0ACCFB5}">
      <dgm:prSet phldrT="[Text]" custT="1"/>
      <dgm:spPr/>
      <dgm:t>
        <a:bodyPr/>
        <a:lstStyle/>
        <a:p>
          <a:r>
            <a:rPr lang="en-US" sz="1600" b="1" dirty="0"/>
            <a:t>Summer 2020:</a:t>
          </a:r>
        </a:p>
        <a:p>
          <a:r>
            <a:rPr lang="en-US" sz="1600" b="1" dirty="0"/>
            <a:t>All teams work to  cross the finish line, and start sustainability plan</a:t>
          </a:r>
        </a:p>
      </dgm:t>
    </dgm:pt>
    <dgm:pt modelId="{263CB648-93F4-456C-86B2-24D1C977D99F}" type="parTrans" cxnId="{94946464-D984-4035-827C-A9BBA931452B}">
      <dgm:prSet/>
      <dgm:spPr/>
      <dgm:t>
        <a:bodyPr/>
        <a:lstStyle/>
        <a:p>
          <a:endParaRPr lang="en-US" sz="2000"/>
        </a:p>
      </dgm:t>
    </dgm:pt>
    <dgm:pt modelId="{E68732BD-4F01-41B9-86C1-8645EBE9ACC4}" type="sibTrans" cxnId="{94946464-D984-4035-827C-A9BBA931452B}">
      <dgm:prSet/>
      <dgm:spPr/>
      <dgm:t>
        <a:bodyPr/>
        <a:lstStyle/>
        <a:p>
          <a:endParaRPr lang="en-US" sz="2000"/>
        </a:p>
      </dgm:t>
    </dgm:pt>
    <dgm:pt modelId="{13C4D1BA-0104-415A-8142-1E6473A038D3}">
      <dgm:prSet phldrT="[Text]" custT="1"/>
      <dgm:spPr/>
      <dgm:t>
        <a:bodyPr/>
        <a:lstStyle/>
        <a:p>
          <a:r>
            <a:rPr lang="en-US" sz="1600" b="1" dirty="0"/>
            <a:t>Fall &amp; Winter 2020</a:t>
          </a:r>
        </a:p>
        <a:p>
          <a:r>
            <a:rPr lang="en-US" sz="1600" b="1" dirty="0"/>
            <a:t>Work to implement sustainability plan, ILPQC 1:1 QI Support for hospitals</a:t>
          </a:r>
        </a:p>
      </dgm:t>
    </dgm:pt>
    <dgm:pt modelId="{8B6AB4A2-5068-470F-ADD5-567386E0E598}" type="parTrans" cxnId="{1420ABB5-C766-47A8-B382-06469E7078C2}">
      <dgm:prSet/>
      <dgm:spPr/>
      <dgm:t>
        <a:bodyPr/>
        <a:lstStyle/>
        <a:p>
          <a:endParaRPr lang="en-US" sz="2000"/>
        </a:p>
      </dgm:t>
    </dgm:pt>
    <dgm:pt modelId="{57D7A095-0C37-4984-ACAB-51AFA2331095}" type="sibTrans" cxnId="{1420ABB5-C766-47A8-B382-06469E7078C2}">
      <dgm:prSet/>
      <dgm:spPr/>
      <dgm:t>
        <a:bodyPr/>
        <a:lstStyle/>
        <a:p>
          <a:endParaRPr lang="en-US" sz="2000"/>
        </a:p>
      </dgm:t>
    </dgm:pt>
    <dgm:pt modelId="{46359D08-6A7D-468C-A16C-EA94C1CF728A}">
      <dgm:prSet phldrT="[Text]" custT="1"/>
      <dgm:spPr/>
      <dgm:t>
        <a:bodyPr/>
        <a:lstStyle/>
        <a:p>
          <a:r>
            <a:rPr lang="en-US" sz="1600" b="1" dirty="0"/>
            <a:t>2021:</a:t>
          </a:r>
        </a:p>
        <a:p>
          <a:r>
            <a:rPr lang="en-US" sz="1600" b="1" dirty="0"/>
            <a:t> Quarterly Sustainability check in Calls with Teams, implement sustainability plans</a:t>
          </a:r>
        </a:p>
      </dgm:t>
    </dgm:pt>
    <dgm:pt modelId="{F634E1C2-E824-4F58-998E-ED8BBF246399}" type="parTrans" cxnId="{F23A4E29-B5B9-4629-B802-CBBD44C437A8}">
      <dgm:prSet/>
      <dgm:spPr/>
      <dgm:t>
        <a:bodyPr/>
        <a:lstStyle/>
        <a:p>
          <a:endParaRPr lang="en-US" sz="2000"/>
        </a:p>
      </dgm:t>
    </dgm:pt>
    <dgm:pt modelId="{125E5D73-E8AB-4B66-87C4-EADB2E003E36}" type="sibTrans" cxnId="{F23A4E29-B5B9-4629-B802-CBBD44C437A8}">
      <dgm:prSet/>
      <dgm:spPr/>
      <dgm:t>
        <a:bodyPr/>
        <a:lstStyle/>
        <a:p>
          <a:endParaRPr lang="en-US" sz="2000"/>
        </a:p>
      </dgm:t>
    </dgm:pt>
    <dgm:pt modelId="{E3D3BE45-FA87-4DEE-9AE2-FA16ECB4ABEA}" type="pres">
      <dgm:prSet presAssocID="{13F6C520-F0BA-483E-9BD6-2B5FCCEA3DFF}" presName="Name0" presStyleCnt="0">
        <dgm:presLayoutVars>
          <dgm:dir/>
          <dgm:resizeHandles val="exact"/>
        </dgm:presLayoutVars>
      </dgm:prSet>
      <dgm:spPr/>
    </dgm:pt>
    <dgm:pt modelId="{0F01899A-9CB1-4609-A13D-BF2682E89696}" type="pres">
      <dgm:prSet presAssocID="{9B1921E3-DC6C-4F68-9C6E-53D9B0ACCFB5}" presName="parTxOnly" presStyleLbl="node1" presStyleIdx="0" presStyleCnt="3" custScaleY="110001" custLinFactNeighborY="3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1BCE6-781E-42FB-9AA2-9A271CD6DD77}" type="pres">
      <dgm:prSet presAssocID="{E68732BD-4F01-41B9-86C1-8645EBE9ACC4}" presName="parSpace" presStyleCnt="0"/>
      <dgm:spPr/>
    </dgm:pt>
    <dgm:pt modelId="{29B47FCB-C1F2-4038-902C-33AD93AEFEC5}" type="pres">
      <dgm:prSet presAssocID="{13C4D1BA-0104-415A-8142-1E6473A038D3}" presName="parTxOnly" presStyleLbl="node1" presStyleIdx="1" presStyleCnt="3" custScaleY="110001" custLinFactNeighborX="-7985" custLinFactNeighborY="37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A62C2-C46A-4178-A2A9-F4E28C76C09B}" type="pres">
      <dgm:prSet presAssocID="{57D7A095-0C37-4984-ACAB-51AFA2331095}" presName="parSpace" presStyleCnt="0"/>
      <dgm:spPr/>
    </dgm:pt>
    <dgm:pt modelId="{D53FF054-97B1-4BD4-B8C5-4732F871E1B4}" type="pres">
      <dgm:prSet presAssocID="{46359D08-6A7D-468C-A16C-EA94C1CF728A}" presName="parTxOnly" presStyleLbl="node1" presStyleIdx="2" presStyleCnt="3" custScaleY="110001" custLinFactNeighborX="-15399" custLinFactNeighborY="37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0ABB5-C766-47A8-B382-06469E7078C2}" srcId="{13F6C520-F0BA-483E-9BD6-2B5FCCEA3DFF}" destId="{13C4D1BA-0104-415A-8142-1E6473A038D3}" srcOrd="1" destOrd="0" parTransId="{8B6AB4A2-5068-470F-ADD5-567386E0E598}" sibTransId="{57D7A095-0C37-4984-ACAB-51AFA2331095}"/>
    <dgm:cxn modelId="{7D4611F8-86DE-42D8-9AE4-4D64EB255552}" type="presOf" srcId="{13F6C520-F0BA-483E-9BD6-2B5FCCEA3DFF}" destId="{E3D3BE45-FA87-4DEE-9AE2-FA16ECB4ABEA}" srcOrd="0" destOrd="0" presId="urn:microsoft.com/office/officeart/2005/8/layout/hChevron3"/>
    <dgm:cxn modelId="{922759B8-46DC-45AC-9210-995B75F7FE2E}" type="presOf" srcId="{9B1921E3-DC6C-4F68-9C6E-53D9B0ACCFB5}" destId="{0F01899A-9CB1-4609-A13D-BF2682E89696}" srcOrd="0" destOrd="0" presId="urn:microsoft.com/office/officeart/2005/8/layout/hChevron3"/>
    <dgm:cxn modelId="{C4CE41E6-B774-45BA-96DC-15563A4DB45E}" type="presOf" srcId="{13C4D1BA-0104-415A-8142-1E6473A038D3}" destId="{29B47FCB-C1F2-4038-902C-33AD93AEFEC5}" srcOrd="0" destOrd="0" presId="urn:microsoft.com/office/officeart/2005/8/layout/hChevron3"/>
    <dgm:cxn modelId="{F23A4E29-B5B9-4629-B802-CBBD44C437A8}" srcId="{13F6C520-F0BA-483E-9BD6-2B5FCCEA3DFF}" destId="{46359D08-6A7D-468C-A16C-EA94C1CF728A}" srcOrd="2" destOrd="0" parTransId="{F634E1C2-E824-4F58-998E-ED8BBF246399}" sibTransId="{125E5D73-E8AB-4B66-87C4-EADB2E003E36}"/>
    <dgm:cxn modelId="{94946464-D984-4035-827C-A9BBA931452B}" srcId="{13F6C520-F0BA-483E-9BD6-2B5FCCEA3DFF}" destId="{9B1921E3-DC6C-4F68-9C6E-53D9B0ACCFB5}" srcOrd="0" destOrd="0" parTransId="{263CB648-93F4-456C-86B2-24D1C977D99F}" sibTransId="{E68732BD-4F01-41B9-86C1-8645EBE9ACC4}"/>
    <dgm:cxn modelId="{27451A93-89B5-4145-8096-06E07F094D14}" type="presOf" srcId="{46359D08-6A7D-468C-A16C-EA94C1CF728A}" destId="{D53FF054-97B1-4BD4-B8C5-4732F871E1B4}" srcOrd="0" destOrd="0" presId="urn:microsoft.com/office/officeart/2005/8/layout/hChevron3"/>
    <dgm:cxn modelId="{DDE96ABC-ADB0-41B3-A866-D86B05D9ADD2}" type="presParOf" srcId="{E3D3BE45-FA87-4DEE-9AE2-FA16ECB4ABEA}" destId="{0F01899A-9CB1-4609-A13D-BF2682E89696}" srcOrd="0" destOrd="0" presId="urn:microsoft.com/office/officeart/2005/8/layout/hChevron3"/>
    <dgm:cxn modelId="{9D5D3059-B4C7-4914-90FB-105FCD9E7958}" type="presParOf" srcId="{E3D3BE45-FA87-4DEE-9AE2-FA16ECB4ABEA}" destId="{3D01BCE6-781E-42FB-9AA2-9A271CD6DD77}" srcOrd="1" destOrd="0" presId="urn:microsoft.com/office/officeart/2005/8/layout/hChevron3"/>
    <dgm:cxn modelId="{B09352A1-0BA3-410C-9934-CCAD42A2C60F}" type="presParOf" srcId="{E3D3BE45-FA87-4DEE-9AE2-FA16ECB4ABEA}" destId="{29B47FCB-C1F2-4038-902C-33AD93AEFEC5}" srcOrd="2" destOrd="0" presId="urn:microsoft.com/office/officeart/2005/8/layout/hChevron3"/>
    <dgm:cxn modelId="{74A04799-2FFA-4262-B19D-6C0B14835331}" type="presParOf" srcId="{E3D3BE45-FA87-4DEE-9AE2-FA16ECB4ABEA}" destId="{8E6A62C2-C46A-4178-A2A9-F4E28C76C09B}" srcOrd="3" destOrd="0" presId="urn:microsoft.com/office/officeart/2005/8/layout/hChevron3"/>
    <dgm:cxn modelId="{B88D4EF9-2AF1-40C5-97FD-5BDD507809FA}" type="presParOf" srcId="{E3D3BE45-FA87-4DEE-9AE2-FA16ECB4ABEA}" destId="{D53FF054-97B1-4BD4-B8C5-4732F871E1B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F6C520-F0BA-483E-9BD6-2B5FCCEA3DF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B1921E3-DC6C-4F68-9C6E-53D9B0ACCFB5}">
      <dgm:prSet phldrT="[Text]"/>
      <dgm:spPr/>
      <dgm:t>
        <a:bodyPr/>
        <a:lstStyle/>
        <a:p>
          <a:r>
            <a:rPr lang="en-US" b="1" dirty="0"/>
            <a:t>June-July 2020:</a:t>
          </a:r>
        </a:p>
        <a:p>
          <a:r>
            <a:rPr lang="en-US" dirty="0"/>
            <a:t>Workgroup finalize AIMs, Measures, Data Form</a:t>
          </a:r>
        </a:p>
      </dgm:t>
    </dgm:pt>
    <dgm:pt modelId="{263CB648-93F4-456C-86B2-24D1C977D99F}" type="parTrans" cxnId="{94946464-D984-4035-827C-A9BBA931452B}">
      <dgm:prSet/>
      <dgm:spPr/>
      <dgm:t>
        <a:bodyPr/>
        <a:lstStyle/>
        <a:p>
          <a:endParaRPr lang="en-US"/>
        </a:p>
      </dgm:t>
    </dgm:pt>
    <dgm:pt modelId="{E68732BD-4F01-41B9-86C1-8645EBE9ACC4}" type="sibTrans" cxnId="{94946464-D984-4035-827C-A9BBA931452B}">
      <dgm:prSet/>
      <dgm:spPr/>
      <dgm:t>
        <a:bodyPr/>
        <a:lstStyle/>
        <a:p>
          <a:endParaRPr lang="en-US"/>
        </a:p>
      </dgm:t>
    </dgm:pt>
    <dgm:pt modelId="{AA22B988-A28F-416A-9C57-AA73DFD0C818}">
      <dgm:prSet phldrT="[Text]"/>
      <dgm:spPr/>
      <dgm:t>
        <a:bodyPr/>
        <a:lstStyle/>
        <a:p>
          <a:r>
            <a:rPr lang="en-US" b="1" dirty="0"/>
            <a:t>Aug-Oct 2020:</a:t>
          </a:r>
        </a:p>
        <a:p>
          <a:r>
            <a:rPr lang="en-US" dirty="0"/>
            <a:t>Wave 1 tests data collection process</a:t>
          </a:r>
        </a:p>
      </dgm:t>
    </dgm:pt>
    <dgm:pt modelId="{AD28AC95-626C-42D5-943C-355BDD063625}" type="parTrans" cxnId="{1E128AF7-CE6C-4C25-88EA-AA2992E987B1}">
      <dgm:prSet/>
      <dgm:spPr/>
      <dgm:t>
        <a:bodyPr/>
        <a:lstStyle/>
        <a:p>
          <a:endParaRPr lang="en-US"/>
        </a:p>
      </dgm:t>
    </dgm:pt>
    <dgm:pt modelId="{4CFE5C3E-81ED-499A-AC3C-446E4AC8E99B}" type="sibTrans" cxnId="{1E128AF7-CE6C-4C25-88EA-AA2992E987B1}">
      <dgm:prSet/>
      <dgm:spPr/>
      <dgm:t>
        <a:bodyPr/>
        <a:lstStyle/>
        <a:p>
          <a:endParaRPr lang="en-US"/>
        </a:p>
      </dgm:t>
    </dgm:pt>
    <dgm:pt modelId="{13C4D1BA-0104-415A-8142-1E6473A038D3}">
      <dgm:prSet phldrT="[Text]"/>
      <dgm:spPr/>
      <dgm:t>
        <a:bodyPr/>
        <a:lstStyle/>
        <a:p>
          <a:r>
            <a:rPr lang="en-US" b="1" dirty="0"/>
            <a:t>October 29, 2020</a:t>
          </a:r>
        </a:p>
        <a:p>
          <a:r>
            <a:rPr lang="en-US" dirty="0"/>
            <a:t>Statewide Launch</a:t>
          </a:r>
        </a:p>
      </dgm:t>
    </dgm:pt>
    <dgm:pt modelId="{8B6AB4A2-5068-470F-ADD5-567386E0E598}" type="parTrans" cxnId="{1420ABB5-C766-47A8-B382-06469E7078C2}">
      <dgm:prSet/>
      <dgm:spPr/>
      <dgm:t>
        <a:bodyPr/>
        <a:lstStyle/>
        <a:p>
          <a:endParaRPr lang="en-US"/>
        </a:p>
      </dgm:t>
    </dgm:pt>
    <dgm:pt modelId="{57D7A095-0C37-4984-ACAB-51AFA2331095}" type="sibTrans" cxnId="{1420ABB5-C766-47A8-B382-06469E7078C2}">
      <dgm:prSet/>
      <dgm:spPr/>
      <dgm:t>
        <a:bodyPr/>
        <a:lstStyle/>
        <a:p>
          <a:endParaRPr lang="en-US"/>
        </a:p>
      </dgm:t>
    </dgm:pt>
    <dgm:pt modelId="{46359D08-6A7D-468C-A16C-EA94C1CF728A}">
      <dgm:prSet phldrT="[Text]"/>
      <dgm:spPr/>
      <dgm:t>
        <a:bodyPr/>
        <a:lstStyle/>
        <a:p>
          <a:r>
            <a:rPr lang="en-US" b="1" dirty="0"/>
            <a:t>November 2020: </a:t>
          </a:r>
          <a:r>
            <a:rPr lang="en-US" dirty="0"/>
            <a:t>Monthly webinars begin</a:t>
          </a:r>
        </a:p>
      </dgm:t>
    </dgm:pt>
    <dgm:pt modelId="{F634E1C2-E824-4F58-998E-ED8BBF246399}" type="parTrans" cxnId="{F23A4E29-B5B9-4629-B802-CBBD44C437A8}">
      <dgm:prSet/>
      <dgm:spPr/>
      <dgm:t>
        <a:bodyPr/>
        <a:lstStyle/>
        <a:p>
          <a:endParaRPr lang="en-US"/>
        </a:p>
      </dgm:t>
    </dgm:pt>
    <dgm:pt modelId="{125E5D73-E8AB-4B66-87C4-EADB2E003E36}" type="sibTrans" cxnId="{F23A4E29-B5B9-4629-B802-CBBD44C437A8}">
      <dgm:prSet/>
      <dgm:spPr/>
      <dgm:t>
        <a:bodyPr/>
        <a:lstStyle/>
        <a:p>
          <a:endParaRPr lang="en-US"/>
        </a:p>
      </dgm:t>
    </dgm:pt>
    <dgm:pt modelId="{E3D3BE45-FA87-4DEE-9AE2-FA16ECB4ABEA}" type="pres">
      <dgm:prSet presAssocID="{13F6C520-F0BA-483E-9BD6-2B5FCCEA3DFF}" presName="Name0" presStyleCnt="0">
        <dgm:presLayoutVars>
          <dgm:dir/>
          <dgm:resizeHandles val="exact"/>
        </dgm:presLayoutVars>
      </dgm:prSet>
      <dgm:spPr/>
    </dgm:pt>
    <dgm:pt modelId="{0F01899A-9CB1-4609-A13D-BF2682E89696}" type="pres">
      <dgm:prSet presAssocID="{9B1921E3-DC6C-4F68-9C6E-53D9B0ACCFB5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1BCE6-781E-42FB-9AA2-9A271CD6DD77}" type="pres">
      <dgm:prSet presAssocID="{E68732BD-4F01-41B9-86C1-8645EBE9ACC4}" presName="parSpace" presStyleCnt="0"/>
      <dgm:spPr/>
    </dgm:pt>
    <dgm:pt modelId="{8D8B6E8D-0B55-43CA-8396-1F0A8D04B0E1}" type="pres">
      <dgm:prSet presAssocID="{AA22B988-A28F-416A-9C57-AA73DFD0C81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BE505-7F31-414C-94D3-F7F8EAEA3CE6}" type="pres">
      <dgm:prSet presAssocID="{4CFE5C3E-81ED-499A-AC3C-446E4AC8E99B}" presName="parSpace" presStyleCnt="0"/>
      <dgm:spPr/>
    </dgm:pt>
    <dgm:pt modelId="{29B47FCB-C1F2-4038-902C-33AD93AEFEC5}" type="pres">
      <dgm:prSet presAssocID="{13C4D1BA-0104-415A-8142-1E6473A038D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A62C2-C46A-4178-A2A9-F4E28C76C09B}" type="pres">
      <dgm:prSet presAssocID="{57D7A095-0C37-4984-ACAB-51AFA2331095}" presName="parSpace" presStyleCnt="0"/>
      <dgm:spPr/>
    </dgm:pt>
    <dgm:pt modelId="{D53FF054-97B1-4BD4-B8C5-4732F871E1B4}" type="pres">
      <dgm:prSet presAssocID="{46359D08-6A7D-468C-A16C-EA94C1CF728A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E41E6-B774-45BA-96DC-15563A4DB45E}" type="presOf" srcId="{13C4D1BA-0104-415A-8142-1E6473A038D3}" destId="{29B47FCB-C1F2-4038-902C-33AD93AEFEC5}" srcOrd="0" destOrd="0" presId="urn:microsoft.com/office/officeart/2005/8/layout/hChevron3"/>
    <dgm:cxn modelId="{7D4611F8-86DE-42D8-9AE4-4D64EB255552}" type="presOf" srcId="{13F6C520-F0BA-483E-9BD6-2B5FCCEA3DFF}" destId="{E3D3BE45-FA87-4DEE-9AE2-FA16ECB4ABEA}" srcOrd="0" destOrd="0" presId="urn:microsoft.com/office/officeart/2005/8/layout/hChevron3"/>
    <dgm:cxn modelId="{27451A93-89B5-4145-8096-06E07F094D14}" type="presOf" srcId="{46359D08-6A7D-468C-A16C-EA94C1CF728A}" destId="{D53FF054-97B1-4BD4-B8C5-4732F871E1B4}" srcOrd="0" destOrd="0" presId="urn:microsoft.com/office/officeart/2005/8/layout/hChevron3"/>
    <dgm:cxn modelId="{1E128AF7-CE6C-4C25-88EA-AA2992E987B1}" srcId="{13F6C520-F0BA-483E-9BD6-2B5FCCEA3DFF}" destId="{AA22B988-A28F-416A-9C57-AA73DFD0C818}" srcOrd="1" destOrd="0" parTransId="{AD28AC95-626C-42D5-943C-355BDD063625}" sibTransId="{4CFE5C3E-81ED-499A-AC3C-446E4AC8E99B}"/>
    <dgm:cxn modelId="{11A7D1D0-6413-4F0D-8025-EC21DA9A0D74}" type="presOf" srcId="{AA22B988-A28F-416A-9C57-AA73DFD0C818}" destId="{8D8B6E8D-0B55-43CA-8396-1F0A8D04B0E1}" srcOrd="0" destOrd="0" presId="urn:microsoft.com/office/officeart/2005/8/layout/hChevron3"/>
    <dgm:cxn modelId="{1420ABB5-C766-47A8-B382-06469E7078C2}" srcId="{13F6C520-F0BA-483E-9BD6-2B5FCCEA3DFF}" destId="{13C4D1BA-0104-415A-8142-1E6473A038D3}" srcOrd="2" destOrd="0" parTransId="{8B6AB4A2-5068-470F-ADD5-567386E0E598}" sibTransId="{57D7A095-0C37-4984-ACAB-51AFA2331095}"/>
    <dgm:cxn modelId="{922759B8-46DC-45AC-9210-995B75F7FE2E}" type="presOf" srcId="{9B1921E3-DC6C-4F68-9C6E-53D9B0ACCFB5}" destId="{0F01899A-9CB1-4609-A13D-BF2682E89696}" srcOrd="0" destOrd="0" presId="urn:microsoft.com/office/officeart/2005/8/layout/hChevron3"/>
    <dgm:cxn modelId="{F23A4E29-B5B9-4629-B802-CBBD44C437A8}" srcId="{13F6C520-F0BA-483E-9BD6-2B5FCCEA3DFF}" destId="{46359D08-6A7D-468C-A16C-EA94C1CF728A}" srcOrd="3" destOrd="0" parTransId="{F634E1C2-E824-4F58-998E-ED8BBF246399}" sibTransId="{125E5D73-E8AB-4B66-87C4-EADB2E003E36}"/>
    <dgm:cxn modelId="{94946464-D984-4035-827C-A9BBA931452B}" srcId="{13F6C520-F0BA-483E-9BD6-2B5FCCEA3DFF}" destId="{9B1921E3-DC6C-4F68-9C6E-53D9B0ACCFB5}" srcOrd="0" destOrd="0" parTransId="{263CB648-93F4-456C-86B2-24D1C977D99F}" sibTransId="{E68732BD-4F01-41B9-86C1-8645EBE9ACC4}"/>
    <dgm:cxn modelId="{DDE96ABC-ADB0-41B3-A866-D86B05D9ADD2}" type="presParOf" srcId="{E3D3BE45-FA87-4DEE-9AE2-FA16ECB4ABEA}" destId="{0F01899A-9CB1-4609-A13D-BF2682E89696}" srcOrd="0" destOrd="0" presId="urn:microsoft.com/office/officeart/2005/8/layout/hChevron3"/>
    <dgm:cxn modelId="{9D5D3059-B4C7-4914-90FB-105FCD9E7958}" type="presParOf" srcId="{E3D3BE45-FA87-4DEE-9AE2-FA16ECB4ABEA}" destId="{3D01BCE6-781E-42FB-9AA2-9A271CD6DD77}" srcOrd="1" destOrd="0" presId="urn:microsoft.com/office/officeart/2005/8/layout/hChevron3"/>
    <dgm:cxn modelId="{67FCC3F6-F4D2-4418-8D65-5BAD9AAA3E1B}" type="presParOf" srcId="{E3D3BE45-FA87-4DEE-9AE2-FA16ECB4ABEA}" destId="{8D8B6E8D-0B55-43CA-8396-1F0A8D04B0E1}" srcOrd="2" destOrd="0" presId="urn:microsoft.com/office/officeart/2005/8/layout/hChevron3"/>
    <dgm:cxn modelId="{F84A862A-6D1C-48EE-98A6-12247F2B109C}" type="presParOf" srcId="{E3D3BE45-FA87-4DEE-9AE2-FA16ECB4ABEA}" destId="{F9DBE505-7F31-414C-94D3-F7F8EAEA3CE6}" srcOrd="3" destOrd="0" presId="urn:microsoft.com/office/officeart/2005/8/layout/hChevron3"/>
    <dgm:cxn modelId="{B09352A1-0BA3-410C-9934-CCAD42A2C60F}" type="presParOf" srcId="{E3D3BE45-FA87-4DEE-9AE2-FA16ECB4ABEA}" destId="{29B47FCB-C1F2-4038-902C-33AD93AEFEC5}" srcOrd="4" destOrd="0" presId="urn:microsoft.com/office/officeart/2005/8/layout/hChevron3"/>
    <dgm:cxn modelId="{74A04799-2FFA-4262-B19D-6C0B14835331}" type="presParOf" srcId="{E3D3BE45-FA87-4DEE-9AE2-FA16ECB4ABEA}" destId="{8E6A62C2-C46A-4178-A2A9-F4E28C76C09B}" srcOrd="5" destOrd="0" presId="urn:microsoft.com/office/officeart/2005/8/layout/hChevron3"/>
    <dgm:cxn modelId="{B88D4EF9-2AF1-40C5-97FD-5BDD507809FA}" type="presParOf" srcId="{E3D3BE45-FA87-4DEE-9AE2-FA16ECB4ABEA}" destId="{D53FF054-97B1-4BD4-B8C5-4732F871E1B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B22A2-D61C-4276-BAF7-CFE4BB45B922}">
      <dsp:nvSpPr>
        <dsp:cNvPr id="0" name=""/>
        <dsp:cNvSpPr/>
      </dsp:nvSpPr>
      <dsp:spPr>
        <a:xfrm>
          <a:off x="16019" y="1737"/>
          <a:ext cx="2823313" cy="586392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We must provide </a:t>
          </a:r>
          <a:r>
            <a:rPr lang="en-US" sz="1900" b="1" kern="1200" dirty="0" smtClean="0">
              <a:solidFill>
                <a:srgbClr val="FF0066"/>
              </a:solidFill>
            </a:rPr>
            <a:t>non-pharm care as the first line treatment </a:t>
          </a:r>
          <a:r>
            <a:rPr lang="en-US" sz="1900" kern="1200" dirty="0" smtClean="0"/>
            <a:t>for OENs and NAS care.  </a:t>
          </a:r>
          <a:endParaRPr lang="en-US" sz="1900" b="1" kern="1200" dirty="0">
            <a:solidFill>
              <a:srgbClr val="FF0066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Implement </a:t>
          </a:r>
          <a:r>
            <a:rPr lang="en-US" sz="1900" b="1" kern="1200" dirty="0" smtClean="0">
              <a:solidFill>
                <a:srgbClr val="FF0066"/>
              </a:solidFill>
            </a:rPr>
            <a:t>standardized protocols </a:t>
          </a:r>
          <a:r>
            <a:rPr lang="en-US" sz="1900" kern="1200" dirty="0" smtClean="0"/>
            <a:t>for care teams to engage families in optimizing non-pharmacologic</a:t>
          </a:r>
          <a:endParaRPr lang="en-US" sz="1900" b="1" kern="1200" dirty="0">
            <a:solidFill>
              <a:srgbClr val="FF0066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solidFill>
                <a:schemeClr val="tx1"/>
              </a:solidFill>
            </a:rPr>
            <a:t>Provide education to mother/families prenatally during Prenatal Care team conferences</a:t>
          </a:r>
          <a:endParaRPr lang="en-US" sz="1900" b="0" kern="1200" dirty="0">
            <a:solidFill>
              <a:schemeClr val="tx1"/>
            </a:solidFill>
          </a:endParaRPr>
        </a:p>
      </dsp:txBody>
      <dsp:txXfrm>
        <a:off x="82173" y="67891"/>
        <a:ext cx="2691005" cy="5797770"/>
      </dsp:txXfrm>
    </dsp:sp>
    <dsp:sp modelId="{7B4F7B79-382B-487A-9D6B-ED20DE246038}">
      <dsp:nvSpPr>
        <dsp:cNvPr id="0" name=""/>
        <dsp:cNvSpPr/>
      </dsp:nvSpPr>
      <dsp:spPr>
        <a:xfrm>
          <a:off x="3681" y="4420891"/>
          <a:ext cx="2823313" cy="9062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NAS Assessment tool</a:t>
          </a:r>
          <a:endParaRPr lang="en-US" sz="2200" kern="1200" dirty="0"/>
        </a:p>
      </dsp:txBody>
      <dsp:txXfrm>
        <a:off x="3681" y="4420891"/>
        <a:ext cx="1988248" cy="906243"/>
      </dsp:txXfrm>
    </dsp:sp>
    <dsp:sp modelId="{D5AEFC58-4BB0-40CE-8246-B2D5562A5776}">
      <dsp:nvSpPr>
        <dsp:cNvPr id="0" name=""/>
        <dsp:cNvSpPr/>
      </dsp:nvSpPr>
      <dsp:spPr>
        <a:xfrm>
          <a:off x="2530225" y="4576324"/>
          <a:ext cx="95979" cy="98351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C2D42-C745-4E69-A676-1D4E0B215A75}">
      <dsp:nvSpPr>
        <dsp:cNvPr id="0" name=""/>
        <dsp:cNvSpPr/>
      </dsp:nvSpPr>
      <dsp:spPr>
        <a:xfrm>
          <a:off x="3084143" y="5931"/>
          <a:ext cx="2823313" cy="58555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FF0066"/>
              </a:solidFill>
            </a:rPr>
            <a:t>OEN Admission Team Huddles- </a:t>
          </a:r>
          <a:r>
            <a:rPr lang="en-US" sz="1900" kern="1200" dirty="0" smtClean="0"/>
            <a:t>initiated by the charge nurse to include all care team members to obtain and launch tool in the </a:t>
          </a:r>
          <a:r>
            <a:rPr lang="en-US" sz="1900" b="1" kern="1200" dirty="0" smtClean="0">
              <a:solidFill>
                <a:srgbClr val="FF0066"/>
              </a:solidFill>
            </a:rPr>
            <a:t>MNO-Neo Folders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Partner with OB team to implement </a:t>
          </a:r>
          <a:r>
            <a:rPr lang="en-US" sz="1900" b="1" kern="1200" dirty="0" smtClean="0">
              <a:solidFill>
                <a:srgbClr val="FF0066"/>
              </a:solidFill>
            </a:rPr>
            <a:t>Prenatal Care team conferences</a:t>
          </a:r>
          <a:endParaRPr lang="en-US" sz="1900" b="1" kern="1200" dirty="0">
            <a:solidFill>
              <a:srgbClr val="FF0066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FF0066"/>
              </a:solidFill>
            </a:rPr>
            <a:t>NAS Clinical debrief- i</a:t>
          </a:r>
          <a:r>
            <a:rPr lang="en-US" sz="1900" kern="1200" dirty="0" smtClean="0"/>
            <a:t>mplement of a NAS Clinical Debrief Review Form with the clinical team </a:t>
          </a:r>
          <a:endParaRPr lang="en-US" sz="1900" b="1" kern="1200" dirty="0">
            <a:solidFill>
              <a:srgbClr val="FF0066"/>
            </a:solidFill>
          </a:endParaRPr>
        </a:p>
      </dsp:txBody>
      <dsp:txXfrm>
        <a:off x="3150297" y="72085"/>
        <a:ext cx="2691005" cy="5789382"/>
      </dsp:txXfrm>
    </dsp:sp>
    <dsp:sp modelId="{78D1A802-67EF-4B86-8851-6738529CB09D}">
      <dsp:nvSpPr>
        <dsp:cNvPr id="0" name=""/>
        <dsp:cNvSpPr/>
      </dsp:nvSpPr>
      <dsp:spPr>
        <a:xfrm>
          <a:off x="3084143" y="4427761"/>
          <a:ext cx="2823313" cy="906243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Systems for NAS Care </a:t>
          </a:r>
          <a:endParaRPr lang="en-US" sz="2200" kern="1200" dirty="0"/>
        </a:p>
      </dsp:txBody>
      <dsp:txXfrm>
        <a:off x="3084143" y="4427761"/>
        <a:ext cx="1988248" cy="906243"/>
      </dsp:txXfrm>
    </dsp:sp>
    <dsp:sp modelId="{8786070C-B60B-4AB9-9202-FE1FE811D57D}">
      <dsp:nvSpPr>
        <dsp:cNvPr id="0" name=""/>
        <dsp:cNvSpPr/>
      </dsp:nvSpPr>
      <dsp:spPr>
        <a:xfrm>
          <a:off x="5599544" y="4577510"/>
          <a:ext cx="93588" cy="95979"/>
        </a:xfrm>
        <a:prstGeom prst="ellipse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14982-389E-4610-B431-585470CC016A}">
      <dsp:nvSpPr>
        <dsp:cNvPr id="0" name=""/>
        <dsp:cNvSpPr/>
      </dsp:nvSpPr>
      <dsp:spPr>
        <a:xfrm>
          <a:off x="6038261" y="0"/>
          <a:ext cx="2823313" cy="484711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Key strategy for building partnerships for ongoing care for OENs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FF0066"/>
              </a:solidFill>
            </a:rPr>
            <a:t>Use tools/systems</a:t>
          </a:r>
          <a:r>
            <a:rPr lang="en-US" sz="1900" kern="1200" dirty="0" smtClean="0"/>
            <a:t> of NAS care (MNO-Neo Folder, Prenatal Care team conference and Admission Huddles) to begin the process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Educate staff on MNO Coordinated Discharge Checklist and Collaborative Discharge Plan included in MNO-Neo folder for early activation </a:t>
          </a:r>
          <a:endParaRPr lang="en-US" sz="1900" kern="1200" dirty="0"/>
        </a:p>
      </dsp:txBody>
      <dsp:txXfrm>
        <a:off x="6104415" y="66154"/>
        <a:ext cx="2691005" cy="4780964"/>
      </dsp:txXfrm>
    </dsp:sp>
    <dsp:sp modelId="{1B6A8D6F-12EE-4537-891A-172AA0C36EC1}">
      <dsp:nvSpPr>
        <dsp:cNvPr id="0" name=""/>
        <dsp:cNvSpPr/>
      </dsp:nvSpPr>
      <dsp:spPr>
        <a:xfrm>
          <a:off x="6046759" y="4448079"/>
          <a:ext cx="2823313" cy="90624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Coordinated Discharge</a:t>
          </a:r>
          <a:endParaRPr lang="en-US" sz="2200" kern="1200" dirty="0"/>
        </a:p>
      </dsp:txBody>
      <dsp:txXfrm>
        <a:off x="6046759" y="4448079"/>
        <a:ext cx="1988248" cy="906243"/>
      </dsp:txXfrm>
    </dsp:sp>
    <dsp:sp modelId="{4670F635-CE24-4150-A071-3AB8910EB726}">
      <dsp:nvSpPr>
        <dsp:cNvPr id="0" name=""/>
        <dsp:cNvSpPr/>
      </dsp:nvSpPr>
      <dsp:spPr>
        <a:xfrm>
          <a:off x="8668873" y="4579911"/>
          <a:ext cx="91177" cy="91177"/>
        </a:xfrm>
        <a:prstGeom prst="ellipse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899A-9CB1-4609-A13D-BF2682E89696}">
      <dsp:nvSpPr>
        <dsp:cNvPr id="0" name=""/>
        <dsp:cNvSpPr/>
      </dsp:nvSpPr>
      <dsp:spPr>
        <a:xfrm>
          <a:off x="3884" y="1873362"/>
          <a:ext cx="3396704" cy="14945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Summer 2020: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All teams work to  cross the finish line, and start sustainability plan</a:t>
          </a:r>
        </a:p>
      </dsp:txBody>
      <dsp:txXfrm>
        <a:off x="3884" y="1873362"/>
        <a:ext cx="3023063" cy="1494563"/>
      </dsp:txXfrm>
    </dsp:sp>
    <dsp:sp modelId="{29B47FCB-C1F2-4038-902C-33AD93AEFEC5}">
      <dsp:nvSpPr>
        <dsp:cNvPr id="0" name=""/>
        <dsp:cNvSpPr/>
      </dsp:nvSpPr>
      <dsp:spPr>
        <a:xfrm>
          <a:off x="2667002" y="1858960"/>
          <a:ext cx="3396704" cy="14945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Fall &amp; Winter 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Work to implement sustainability plan, ILPQC 1:1 QI Support for hospitals</a:t>
          </a:r>
        </a:p>
      </dsp:txBody>
      <dsp:txXfrm>
        <a:off x="3414284" y="1858960"/>
        <a:ext cx="1902141" cy="1494563"/>
      </dsp:txXfrm>
    </dsp:sp>
    <dsp:sp modelId="{D53FF054-97B1-4BD4-B8C5-4732F871E1B4}">
      <dsp:nvSpPr>
        <dsp:cNvPr id="0" name=""/>
        <dsp:cNvSpPr/>
      </dsp:nvSpPr>
      <dsp:spPr>
        <a:xfrm>
          <a:off x="5333999" y="1858960"/>
          <a:ext cx="3396704" cy="14945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2021: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 Quarterly Sustainability check in Calls with Teams, implement sustainability plans</a:t>
          </a:r>
        </a:p>
      </dsp:txBody>
      <dsp:txXfrm>
        <a:off x="6081281" y="1858960"/>
        <a:ext cx="1902141" cy="1494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899A-9CB1-4609-A13D-BF2682E89696}">
      <dsp:nvSpPr>
        <dsp:cNvPr id="0" name=""/>
        <dsp:cNvSpPr/>
      </dsp:nvSpPr>
      <dsp:spPr>
        <a:xfrm>
          <a:off x="2634" y="919192"/>
          <a:ext cx="2643038" cy="10572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June-July 2020: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Workgroup finalize AIMs, Measures, Data Form</a:t>
          </a:r>
        </a:p>
      </dsp:txBody>
      <dsp:txXfrm>
        <a:off x="2634" y="919192"/>
        <a:ext cx="2378734" cy="1057215"/>
      </dsp:txXfrm>
    </dsp:sp>
    <dsp:sp modelId="{8D8B6E8D-0B55-43CA-8396-1F0A8D04B0E1}">
      <dsp:nvSpPr>
        <dsp:cNvPr id="0" name=""/>
        <dsp:cNvSpPr/>
      </dsp:nvSpPr>
      <dsp:spPr>
        <a:xfrm>
          <a:off x="2117065" y="919192"/>
          <a:ext cx="2643038" cy="1057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Aug-Oct 2020: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Wave 1 tests data collection process</a:t>
          </a:r>
        </a:p>
      </dsp:txBody>
      <dsp:txXfrm>
        <a:off x="2645673" y="919192"/>
        <a:ext cx="1585823" cy="1057215"/>
      </dsp:txXfrm>
    </dsp:sp>
    <dsp:sp modelId="{29B47FCB-C1F2-4038-902C-33AD93AEFEC5}">
      <dsp:nvSpPr>
        <dsp:cNvPr id="0" name=""/>
        <dsp:cNvSpPr/>
      </dsp:nvSpPr>
      <dsp:spPr>
        <a:xfrm>
          <a:off x="4231496" y="919192"/>
          <a:ext cx="2643038" cy="1057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October 29, 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Statewide Launch</a:t>
          </a:r>
        </a:p>
      </dsp:txBody>
      <dsp:txXfrm>
        <a:off x="4760104" y="919192"/>
        <a:ext cx="1585823" cy="1057215"/>
      </dsp:txXfrm>
    </dsp:sp>
    <dsp:sp modelId="{D53FF054-97B1-4BD4-B8C5-4732F871E1B4}">
      <dsp:nvSpPr>
        <dsp:cNvPr id="0" name=""/>
        <dsp:cNvSpPr/>
      </dsp:nvSpPr>
      <dsp:spPr>
        <a:xfrm>
          <a:off x="6345927" y="919192"/>
          <a:ext cx="2643038" cy="1057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November 2020: </a:t>
          </a:r>
          <a:r>
            <a:rPr lang="en-US" sz="1600" kern="1200" dirty="0"/>
            <a:t>Monthly webinars begin</a:t>
          </a:r>
        </a:p>
      </dsp:txBody>
      <dsp:txXfrm>
        <a:off x="6874535" y="919192"/>
        <a:ext cx="1585823" cy="1057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0.40278</cdr:x>
      <cdr:y>0.54738</cdr:y>
    </cdr:from>
    <cdr:to>
      <cdr:x>0.81944</cdr:x>
      <cdr:y>0.75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3314699" y="2477414"/>
          <a:ext cx="3429001" cy="917079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400" dirty="0" smtClean="0"/>
            <a:t>Don’t forget to submit June 2020 data!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02B9-139B-4A71-A3B0-49BF3BB6CAAD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C3D6-F64F-432F-8CAF-12A8E390E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2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837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87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2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069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475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42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Topic ideas:</a:t>
            </a:r>
            <a:r>
              <a:rPr lang="en-US" baseline="0" dirty="0"/>
              <a:t> </a:t>
            </a:r>
          </a:p>
          <a:p>
            <a:r>
              <a:rPr lang="en-US" baseline="0" dirty="0"/>
              <a:t>-Multi Substance Exposure</a:t>
            </a:r>
          </a:p>
          <a:p>
            <a:r>
              <a:rPr lang="en-US" baseline="0" dirty="0"/>
              <a:t>-Working with Patient/Family Challenges; Meeting Mothers and Families where they are 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26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407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1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772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648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Added 10/22/19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76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10/22/19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431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76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61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put the day slides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53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54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9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4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8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3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5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9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7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65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0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6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91724" y="1328353"/>
            <a:ext cx="5764856" cy="1470025"/>
          </a:xfrm>
          <a:prstGeom prst="rect">
            <a:avLst/>
          </a:prstGeom>
        </p:spPr>
        <p:txBody>
          <a:bodyPr/>
          <a:lstStyle/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91724" y="2976618"/>
            <a:ext cx="5764856" cy="900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95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7"/>
            <a:ext cx="8229600" cy="7168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417C27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47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1"/>
            <a:ext cx="9144000" cy="68640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69755" y="28803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73781-ACAD-C34D-8BB7-628294A1A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896" y="1474384"/>
            <a:ext cx="6480105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of Presentation</a:t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(54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297CBC-A6F5-D848-8FCF-A5A913898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28" y="3971364"/>
            <a:ext cx="6099105" cy="382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Subhead (24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DC77142-B9FB-8147-87AA-DD67BC6EB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499" y="4528248"/>
            <a:ext cx="6106767" cy="311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Presenter Information (16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7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0">
          <p15:clr>
            <a:srgbClr val="FBAE40"/>
          </p15:clr>
        </p15:guide>
        <p15:guide id="3" orient="horz" pos="300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1944">
          <p15:clr>
            <a:srgbClr val="FBAE40"/>
          </p15:clr>
        </p15:guide>
        <p15:guide id="6" orient="horz" pos="235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35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504">
          <p15:clr>
            <a:srgbClr val="FBAE40"/>
          </p15:clr>
        </p15:guide>
        <p15:guide id="5" orient="horz" pos="8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452039"/>
            <a:ext cx="2652072" cy="178646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888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0">
          <p15:clr>
            <a:srgbClr val="FBAE40"/>
          </p15:clr>
        </p15:guide>
        <p15:guide id="2" pos="3792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324">
          <p15:clr>
            <a:srgbClr val="FBAE40"/>
          </p15:clr>
        </p15:guide>
        <p15:guide id="5" orient="horz" pos="684">
          <p15:clr>
            <a:srgbClr val="FBAE40"/>
          </p15:clr>
        </p15:guide>
        <p15:guide id="6" orient="horz" pos="504">
          <p15:clr>
            <a:srgbClr val="FBAE40"/>
          </p15:clr>
        </p15:guide>
        <p15:guide id="7" pos="54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5" y="2"/>
            <a:ext cx="9135877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D450F3-B34B-074D-BD6D-B116B7D1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542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65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1"/>
            <a:ext cx="9144000" cy="686409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9469755" y="28803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D10ECC-AA90-7944-8C0C-B7C138B5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896" y="1474384"/>
            <a:ext cx="6480105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of Presentation</a:t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(54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A13960-22BF-4B44-BD30-A372E063D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28" y="3971362"/>
            <a:ext cx="6099105" cy="556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Subhead (24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4C703ED-D9DC-A64A-807E-BF6A7B040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499" y="4528248"/>
            <a:ext cx="6106767" cy="451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Presenter Information (16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5897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452039"/>
            <a:ext cx="2652072" cy="178646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351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15561" y="2560323"/>
            <a:ext cx="8013698" cy="13333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000" b="0" i="0" strike="noStrike" kern="1200" cap="non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750" dirty="0">
                <a:solidFill>
                  <a:srgbClr val="1D1B5B"/>
                </a:solidFill>
              </a:rPr>
              <a:t>Primary Topic of</a:t>
            </a:r>
            <a:br>
              <a:rPr lang="en-US" sz="3750" dirty="0">
                <a:solidFill>
                  <a:srgbClr val="1D1B5B"/>
                </a:solidFill>
              </a:rPr>
            </a:br>
            <a:r>
              <a:rPr lang="en-US" sz="3750" dirty="0">
                <a:solidFill>
                  <a:srgbClr val="1D1B5B"/>
                </a:solidFill>
              </a:rPr>
              <a:t>Next Section (50 </a:t>
            </a:r>
            <a:r>
              <a:rPr lang="en-US" sz="3750" dirty="0" err="1">
                <a:solidFill>
                  <a:srgbClr val="1D1B5B"/>
                </a:solidFill>
              </a:rPr>
              <a:t>pt</a:t>
            </a:r>
            <a:r>
              <a:rPr lang="en-US" sz="3750" dirty="0">
                <a:solidFill>
                  <a:srgbClr val="1D1B5B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" y="2"/>
            <a:ext cx="9135879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C98DA1-2A63-174B-9A71-E03A0C63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5228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" y="0"/>
            <a:ext cx="913587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02DB8A-4C58-1D45-9AF9-84A26507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8774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91724" y="1328353"/>
            <a:ext cx="5764856" cy="1470025"/>
          </a:xfrm>
          <a:prstGeom prst="rect">
            <a:avLst/>
          </a:prstGeom>
        </p:spPr>
        <p:txBody>
          <a:bodyPr/>
          <a:lstStyle/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91724" y="2976618"/>
            <a:ext cx="5764856" cy="900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43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7"/>
            <a:ext cx="8229600" cy="7168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17C2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25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89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403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353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2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45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987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94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284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280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84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7/23/2020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4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7/23/2020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74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190"/>
            <a:ext cx="9143998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1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</p:sldLayoutIdLst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68" indent="-25716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199" indent="-21430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87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7/23/2020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801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wp-content/docs/toolkits/MNO-Neo/ILPQC_MNO%20Prenatal%20Consultation%20Guidelines_5.18.2018%20(FINAL)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ilpqc.org/ILPQC%202020+/MNO-Neonatal/MNO_Neonatal_Clinical%20Debrief_10.11.19_FINAL.docx" TargetMode="External"/><Relationship Id="rId5" Type="http://schemas.openxmlformats.org/officeDocument/2006/relationships/hyperlink" Target="https://gallery.mailchimp.com/244750cf0d942e5d1b1ca3201/files/e93d6b02-6dfc-471b-bac3-3b01a2dfa17f/Breastfeeding_Traffic_Light_Revised.pdf" TargetMode="External"/><Relationship Id="rId4" Type="http://schemas.openxmlformats.org/officeDocument/2006/relationships/hyperlink" Target="https://ilpqc.org/wp-content/docs/toolkits/MNO-Neo/ILQPC_Bedside_Data_Sheet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wp-content/uploads/2019/12/MNO-Neonatal-Education-Flyer-What-You-Need-to-Know_12.23.2019.pdf" TargetMode="External"/><Relationship Id="rId7" Type="http://schemas.openxmlformats.org/officeDocument/2006/relationships/hyperlink" Target="https://www.youtube.com/watch?v=DhTEw83rBMI&amp;t=4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youtube.com/watch?v=3Wmg0-SO4oM&amp;t=2s" TargetMode="External"/><Relationship Id="rId5" Type="http://schemas.openxmlformats.org/officeDocument/2006/relationships/hyperlink" Target="https://ilpqc.org/wp-content/uploads/2019/12/MNO-Neonatal-Education-Flyer-Breastfeeding-Traffic-Light_12.23.2019.pdf" TargetMode="External"/><Relationship Id="rId4" Type="http://schemas.openxmlformats.org/officeDocument/2006/relationships/hyperlink" Target="https://ilpqc.org/wp-content/uploads/2019/12/MNO-Neonatal-Education-Flyer-Mothers-are-the-BestTreatment_12.23.2019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wp-content/docs/toolkits/MNO-Neo/ILPQC_Newborn_Care_Diary_fin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352800" y="48768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July 20, </a:t>
            </a:r>
            <a:r>
              <a:rPr lang="en-US" altLang="en-US" sz="2000" dirty="0">
                <a:solidFill>
                  <a:srgbClr val="898989"/>
                </a:solidFill>
              </a:rPr>
              <a:t>2020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>
                <a:solidFill>
                  <a:srgbClr val="898989"/>
                </a:solidFill>
              </a:rPr>
              <a:t>1:00 – 2:00pm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83744" y="2362200"/>
            <a:ext cx="5638800" cy="2057400"/>
          </a:xfrm>
        </p:spPr>
        <p:txBody>
          <a:bodyPr/>
          <a:lstStyle/>
          <a:p>
            <a:pPr eaLnBrk="1" hangingPunct="1"/>
            <a:r>
              <a:rPr lang="en-US" altLang="en-US" sz="2800" b="1" u="sng" dirty="0">
                <a:solidFill>
                  <a:srgbClr val="004990"/>
                </a:solidFill>
                <a:latin typeface="Goudy Old Style" panose="02020502050305020303" pitchFamily="18" charset="0"/>
              </a:rPr>
              <a:t>MNO- Neo Teams Call:</a:t>
            </a:r>
            <a:br>
              <a:rPr lang="en-US" altLang="en-US" sz="2800" b="1" u="sng" dirty="0">
                <a:solidFill>
                  <a:srgbClr val="004990"/>
                </a:solidFill>
                <a:latin typeface="Goudy Old Style" panose="02020502050305020303" pitchFamily="18" charset="0"/>
              </a:rPr>
            </a:br>
            <a:r>
              <a:rPr lang="en-US" altLang="en-US" sz="28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Breastfeeding and Non-Pharmacologic Care</a:t>
            </a:r>
            <a:endParaRPr lang="en-US" altLang="en-US" sz="28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4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7006"/>
            <a:ext cx="6705600" cy="1143000"/>
          </a:xfrm>
          <a:noFill/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Mothers engaged in Non-Pharmacologic Care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1938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961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7006"/>
            <a:ext cx="6705600" cy="1143000"/>
          </a:xfrm>
          <a:noFill/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Use of ESC &amp; Modified-Finnegan for NAS Assessments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1195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325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7006"/>
            <a:ext cx="6705600" cy="1143000"/>
          </a:xfrm>
          <a:noFill/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Use of PRN &amp; Standard Dosing for Pharmacologic Treatment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793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00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58466"/>
                </a:solidFill>
                <a:latin typeface="Goudy Old Style" pitchFamily="18" charset="0"/>
              </a:rPr>
              <a:t>Optimizing Breastfeeding and non-pharmacologic care</a:t>
            </a:r>
            <a:endParaRPr lang="en-US" sz="3200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53344463"/>
              </p:ext>
            </p:extLst>
          </p:nvPr>
        </p:nvGraphicFramePr>
        <p:xfrm>
          <a:off x="161597" y="15240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 txBox="1">
            <a:spLocks/>
          </p:cNvSpPr>
          <p:nvPr/>
        </p:nvSpPr>
        <p:spPr>
          <a:xfrm>
            <a:off x="2447597" y="50800"/>
            <a:ext cx="4419600" cy="1524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Strategies for </a:t>
            </a:r>
          </a:p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MNO-Neo Teams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6750" l="7167" r="98500">
                        <a14:foregroundMark x1="38333" y1="34750" x2="38333" y2="34750"/>
                        <a14:foregroundMark x1="39667" y1="34500" x2="39667" y2="34500"/>
                        <a14:foregroundMark x1="37333" y1="36500" x2="37333" y2="36500"/>
                        <a14:foregroundMark x1="43667" y1="35000" x2="43667" y2="35000"/>
                        <a14:foregroundMark x1="44500" y1="36250" x2="44500" y2="36250"/>
                        <a14:foregroundMark x1="42667" y1="37000" x2="42667" y2="37000"/>
                        <a14:foregroundMark x1="47833" y1="33000" x2="47833" y2="33000"/>
                        <a14:foregroundMark x1="51333" y1="34000" x2="51333" y2="34000"/>
                        <a14:foregroundMark x1="57500" y1="34500" x2="57500" y2="34500"/>
                        <a14:foregroundMark x1="61667" y1="33500" x2="61667" y2="33500"/>
                        <a14:foregroundMark x1="62667" y1="35000" x2="62667" y2="35000"/>
                        <a14:foregroundMark x1="63167" y1="37750" x2="63167" y2="37750"/>
                        <a14:foregroundMark x1="60500" y1="40250" x2="60500" y2="40250"/>
                        <a14:foregroundMark x1="64000" y1="70000" x2="64000" y2="70000"/>
                        <a14:foregroundMark x1="64333" y1="67250" x2="64333" y2="67250"/>
                        <a14:foregroundMark x1="64500" y1="73500" x2="64500" y2="73500"/>
                        <a14:foregroundMark x1="62667" y1="65750" x2="62667" y2="65750"/>
                        <a14:foregroundMark x1="61667" y1="59250" x2="61667" y2="59250"/>
                        <a14:foregroundMark x1="57833" y1="68250" x2="57833" y2="68250"/>
                        <a14:foregroundMark x1="58167" y1="65000" x2="58167" y2="65000"/>
                        <a14:foregroundMark x1="55500" y1="61750" x2="55500" y2="61750"/>
                        <a14:foregroundMark x1="55333" y1="60250" x2="55333" y2="60250"/>
                        <a14:foregroundMark x1="54833" y1="65500" x2="54833" y2="65500"/>
                        <a14:foregroundMark x1="55500" y1="69500" x2="55500" y2="69500"/>
                        <a14:foregroundMark x1="51833" y1="66500" x2="51833" y2="66500"/>
                        <a14:foregroundMark x1="47667" y1="66750" x2="47667" y2="66750"/>
                        <a14:foregroundMark x1="41500" y1="64250" x2="41500" y2="64250"/>
                        <a14:foregroundMark x1="37167" y1="71500" x2="37167" y2="71500"/>
                        <a14:foregroundMark x1="35333" y1="69500" x2="35333" y2="69500"/>
                        <a14:foregroundMark x1="36000" y1="59250" x2="36000" y2="59250"/>
                        <a14:foregroundMark x1="37500" y1="59500" x2="37500" y2="59500"/>
                        <a14:foregroundMark x1="38000" y1="45000" x2="38000" y2="45000"/>
                        <a14:foregroundMark x1="42333" y1="43250" x2="42333" y2="43250"/>
                        <a14:foregroundMark x1="61167" y1="44750" x2="61167" y2="44750"/>
                        <a14:foregroundMark x1="63000" y1="41750" x2="63000" y2="41750"/>
                        <a14:foregroundMark x1="61667" y1="37250" x2="61667" y2="37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97" y="-25400"/>
            <a:ext cx="2438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705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OEN Admission Huddle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533400" y="1143000"/>
            <a:ext cx="7848598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</a:rPr>
              <a:t>What is it?</a:t>
            </a:r>
          </a:p>
          <a:p>
            <a:pPr lvl="1">
              <a:buClr>
                <a:srgbClr val="F58466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A gathering of key clinical care team members at newborn admission to NICU/SCN/NBN to review the MNO folder and begin the coordinated discharge </a:t>
            </a:r>
          </a:p>
          <a:p>
            <a:pPr lvl="1">
              <a:buClr>
                <a:srgbClr val="F58466"/>
              </a:buClr>
              <a:buFont typeface="Wingdings" panose="05000000000000000000" pitchFamily="2" charset="2"/>
              <a:buChar char="Ø"/>
              <a:defRPr/>
            </a:pPr>
            <a:endParaRPr lang="en-US" sz="800" b="1" dirty="0" smtClean="0">
              <a:solidFill>
                <a:srgbClr val="00499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None/>
              <a:tabLst/>
              <a:defRPr/>
            </a:pPr>
            <a:r>
              <a:rPr lang="en-US" sz="2000" b="1" dirty="0" smtClean="0">
                <a:solidFill>
                  <a:srgbClr val="004990"/>
                </a:solidFill>
                <a:latin typeface="Calibri"/>
              </a:rPr>
              <a:t>Who should be involved?</a:t>
            </a:r>
          </a:p>
          <a:p>
            <a:pPr lvl="1">
              <a:buClr>
                <a:srgbClr val="F58466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Key clinical care team members Neo, </a:t>
            </a:r>
            <a:r>
              <a:rPr lang="en-US" sz="2000" dirty="0" err="1" smtClean="0">
                <a:solidFill>
                  <a:prstClr val="black"/>
                </a:solidFill>
              </a:rPr>
              <a:t>Peds</a:t>
            </a:r>
            <a:r>
              <a:rPr lang="en-US" sz="2000" dirty="0" smtClean="0">
                <a:solidFill>
                  <a:prstClr val="black"/>
                </a:solidFill>
              </a:rPr>
              <a:t>, Nursing, Social Work, etc.</a:t>
            </a:r>
          </a:p>
          <a:p>
            <a:pPr lvl="1">
              <a:buClr>
                <a:srgbClr val="F58466"/>
              </a:buClr>
              <a:buFont typeface="Wingdings" panose="05000000000000000000" pitchFamily="2" charset="2"/>
              <a:buChar char="Ø"/>
              <a:defRPr/>
            </a:pPr>
            <a:endParaRPr lang="en-US" sz="800" b="1" dirty="0" smtClean="0">
              <a:solidFill>
                <a:srgbClr val="00499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</a:rPr>
              <a:t>When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</a:rPr>
              <a:t> should it occur?</a:t>
            </a:r>
          </a:p>
          <a:p>
            <a:pPr marL="685800" lvl="1">
              <a:buClr>
                <a:srgbClr val="F58466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Called by the charge nurse or head nurse when clinical care team members Neo, </a:t>
            </a:r>
            <a:r>
              <a:rPr lang="en-US" sz="2000" dirty="0" err="1" smtClean="0">
                <a:solidFill>
                  <a:prstClr val="black"/>
                </a:solidFill>
              </a:rPr>
              <a:t>Peds</a:t>
            </a:r>
            <a:r>
              <a:rPr lang="en-US" sz="2000" dirty="0" smtClean="0">
                <a:solidFill>
                  <a:prstClr val="black"/>
                </a:solidFill>
              </a:rPr>
              <a:t>, Nursing, Social Work, etc.</a:t>
            </a:r>
          </a:p>
          <a:p>
            <a:pPr marL="685800" lvl="1">
              <a:buClr>
                <a:srgbClr val="F58466"/>
              </a:buClr>
              <a:buFont typeface="Wingdings" panose="05000000000000000000" pitchFamily="2" charset="2"/>
              <a:buChar char="Ø"/>
              <a:defRPr/>
            </a:pPr>
            <a:endParaRPr lang="en-US" sz="800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None/>
              <a:tabLst/>
              <a:defRPr/>
            </a:pPr>
            <a:r>
              <a:rPr lang="en-US" sz="2000" b="1" dirty="0" smtClean="0">
                <a:solidFill>
                  <a:srgbClr val="004990"/>
                </a:solidFill>
                <a:latin typeface="Calibri"/>
              </a:rPr>
              <a:t>Why should we implement this strategy?</a:t>
            </a:r>
          </a:p>
          <a:p>
            <a:pPr lvl="1">
              <a:buClr>
                <a:srgbClr val="F58466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Launch and review the MNO folder and begin the coordinated discharge </a:t>
            </a:r>
          </a:p>
          <a:p>
            <a:pPr lvl="1">
              <a:buClr>
                <a:srgbClr val="F58466"/>
              </a:buClr>
              <a:buFont typeface="Wingdings" panose="05000000000000000000" pitchFamily="2" charset="2"/>
              <a:buChar char="Ø"/>
              <a:defRPr/>
            </a:pPr>
            <a:endParaRPr lang="en-US" sz="1400" b="1" baseline="0" dirty="0">
              <a:solidFill>
                <a:srgbClr val="004990"/>
              </a:solidFill>
              <a:latin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None/>
              <a:tabLst/>
              <a:defRPr/>
            </a:pPr>
            <a:endParaRPr lang="en-US" sz="1800" b="1" dirty="0">
              <a:solidFill>
                <a:srgbClr val="00499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7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378"/>
            <a:ext cx="8229600" cy="114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Systems for</a:t>
            </a:r>
            <a:b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Optimal OEN Care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C2F5F-8633-4B5B-A080-9CC210AD3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76200" y="1434084"/>
            <a:ext cx="8534399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MNO Folders.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Initiate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the MNO folder to help create a standardized system to provide the highest level of care for every OEN (including the coordinated discharge materials) to provide the highest level of care for every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OEN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AutoNum type="arabicParenR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OEN Admission Huddle.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Utilize an “OEN Admission Huddle” with the care team (Neo,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Peds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, Nursing, Social Work, etc.) at newborn admission to NICU/SCN/NBN to review the MNO folder and begin the coordinated discharge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AutoNum type="arabicParenR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MNO-Neonatal Education Campaign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Implement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standardized education for providers and nurses on key elements of the MNO-Neonatal initiative, including the importance of engaging families in non-pharmacologic care and coordinated discharge planning.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AutoNum type="arabicParenR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Non-Pharmacologic Care.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Implement standardized protocols for care teams to engage families in optimizing non-pharmacologic care as the first line of treatment for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OENs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AutoNum type="arabicParenR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Coordinated Discharge.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Include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the MNO Coordinated Discharge Checklist and Collaborative Discharge Plan in every MNO-Neonatal folder activated by the care team when the mother delivers.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4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378"/>
            <a:ext cx="8229600" cy="114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Care Team Resources to</a:t>
            </a:r>
            <a:b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Optimize Non-Pharm Care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C2F5F-8633-4B5B-A080-9CC210AD3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296695" y="1539071"/>
            <a:ext cx="8534399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hlinkClick r:id="rId3"/>
              </a:rPr>
              <a:t>ILPQC Prenatal Consultation Checklist-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include important information to share with mother/family about engaging in non-pharmacologic care of the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newborn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>
              <a:buClr>
                <a:srgbClr val="F58466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hlinkClick r:id="rId4"/>
              </a:rPr>
              <a:t>ILPQC Infant Bedside Checklist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- tool to be used by the care team during NAS Assessments to track non-pharmacologic care being optimized by care team and family. Built in process to facilitate huddles with the family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>
              <a:buClr>
                <a:srgbClr val="F58466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5"/>
              </a:rPr>
              <a:t>Breastfeeding Traffic Light-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tool that provides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guidance on supporting breastfeeding for pregnant persons with OUD, lays out contraindications in easy to understand table</a:t>
            </a:r>
            <a:endParaRPr lang="en-US" sz="2000" baseline="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F58466"/>
              </a:buClr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6"/>
              </a:rPr>
              <a:t>NAS </a:t>
            </a:r>
            <a:r>
              <a:rPr lang="en-US" sz="2000" dirty="0">
                <a:solidFill>
                  <a:prstClr val="black"/>
                </a:solidFill>
                <a:hlinkClick r:id="rId6"/>
              </a:rPr>
              <a:t>Clinical Debrief Form- </a:t>
            </a:r>
            <a:r>
              <a:rPr lang="en-US" sz="2000" dirty="0">
                <a:solidFill>
                  <a:prstClr val="black"/>
                </a:solidFill>
              </a:rPr>
              <a:t>Use this form to review missed opportunities in caring for Mothers and Newborns affected by Opioids with the clinical care team.  This form will facilitate review of: prenatal consult, non-pharmacologic care, breastfeeding, and coordinated discharge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88078" y="5789860"/>
            <a:ext cx="3429001" cy="91707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Should all be included in the MNO-Neo Folder!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18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3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525" y="228600"/>
            <a:ext cx="2615184" cy="272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8832"/>
          <a:stretch/>
        </p:blipFill>
        <p:spPr>
          <a:xfrm>
            <a:off x="368576" y="3581400"/>
            <a:ext cx="2199086" cy="2165254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2753713" y="1828800"/>
            <a:ext cx="6390287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Join us at ILPQC and participate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this August National Breastfeeding Awareness for MNO</a:t>
            </a:r>
          </a:p>
          <a:p>
            <a:pPr>
              <a:buClr>
                <a:srgbClr val="F58466"/>
              </a:buClr>
              <a:defRPr/>
            </a:pP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>
              <a:buClr>
                <a:srgbClr val="F58466"/>
              </a:buClr>
              <a:defRPr/>
            </a:pPr>
            <a:r>
              <a:rPr lang="en-US" sz="2000" noProof="0" dirty="0" smtClean="0">
                <a:solidFill>
                  <a:prstClr val="black"/>
                </a:solidFill>
                <a:latin typeface="Calibri"/>
              </a:rPr>
              <a:t>Post **NEW** </a:t>
            </a:r>
            <a:r>
              <a:rPr lang="en-US" sz="2000" b="1" u="sng" noProof="0" dirty="0" smtClean="0">
                <a:solidFill>
                  <a:srgbClr val="004990"/>
                </a:solidFill>
                <a:latin typeface="Calibri"/>
              </a:rPr>
              <a:t>ILPQC Breastfeeding Awareness Resources</a:t>
            </a:r>
            <a:r>
              <a:rPr lang="en-US" sz="2000" noProof="0" dirty="0" smtClean="0">
                <a:solidFill>
                  <a:prstClr val="black"/>
                </a:solidFill>
                <a:latin typeface="Calibri"/>
              </a:rPr>
              <a:t> in your staff lounges and on your unit</a:t>
            </a:r>
          </a:p>
          <a:p>
            <a:pPr>
              <a:buClr>
                <a:srgbClr val="F58466"/>
              </a:buClr>
              <a:defRPr/>
            </a:pPr>
            <a:endParaRPr lang="en-US" sz="1200" noProof="0" dirty="0" smtClean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F58466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Share and distribute </a:t>
            </a:r>
            <a:r>
              <a:rPr lang="en-US" sz="2000" b="1" u="sng" dirty="0" smtClean="0">
                <a:solidFill>
                  <a:srgbClr val="004990"/>
                </a:solidFill>
                <a:latin typeface="Calibri"/>
              </a:rPr>
              <a:t>ILPQC Breastfeeding Packet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that you receive in you MNO-Neo Newsletter</a:t>
            </a:r>
          </a:p>
          <a:p>
            <a:pPr>
              <a:buClr>
                <a:srgbClr val="F58466"/>
              </a:buClr>
              <a:defRPr/>
            </a:pP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F58466"/>
              </a:buClr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Complete at least 1 </a:t>
            </a:r>
            <a:r>
              <a:rPr lang="en-US" sz="2000" b="1" u="sng" dirty="0" smtClean="0">
                <a:solidFill>
                  <a:srgbClr val="004990"/>
                </a:solidFill>
                <a:latin typeface="Calibri"/>
              </a:rPr>
              <a:t>Breastfeeding Missed Opportunity Review form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to improve non-pharm care and encourage breastfeeding for eligible infants</a:t>
            </a:r>
            <a:endParaRPr lang="en-US" sz="2400" noProof="0" dirty="0" smtClean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F58466"/>
              </a:buCl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 txBox="1">
            <a:spLocks/>
          </p:cNvSpPr>
          <p:nvPr/>
        </p:nvSpPr>
        <p:spPr>
          <a:xfrm>
            <a:off x="2538759" y="628650"/>
            <a:ext cx="82296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Coming Soon!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61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378"/>
            <a:ext cx="8229600" cy="114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NEW Breastfeeding</a:t>
            </a:r>
            <a:b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Education Resource for Providers!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C2F5F-8633-4B5B-A080-9CC210AD3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144519" y="1539071"/>
            <a:ext cx="8770881" cy="481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74033"/>
            <a:ext cx="3810000" cy="5583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232400" y="3489174"/>
            <a:ext cx="3429001" cy="91707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Download this resource on ILPQC.org!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48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07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Call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>
                <a:ea typeface="MS PGothic"/>
              </a:rPr>
              <a:t>MNO-Neonatal</a:t>
            </a:r>
            <a:r>
              <a:rPr lang="en-US" dirty="0">
                <a:ea typeface="MS PGothic"/>
              </a:rPr>
              <a:t>: Next steps to support hospital teams achieve the initiative goals and debrief</a:t>
            </a:r>
          </a:p>
          <a:p>
            <a:pPr>
              <a:buClr>
                <a:srgbClr val="F58466"/>
              </a:buClr>
            </a:pPr>
            <a:r>
              <a:rPr lang="en-US" dirty="0"/>
              <a:t>BASIC 2020 planning updates and discussion </a:t>
            </a:r>
            <a:endParaRPr lang="en-US" dirty="0" smtClean="0"/>
          </a:p>
          <a:p>
            <a:pPr>
              <a:buClr>
                <a:srgbClr val="F58466"/>
              </a:buClr>
            </a:pPr>
            <a:r>
              <a:rPr lang="en-US" dirty="0" smtClean="0"/>
              <a:t>Save the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32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378"/>
            <a:ext cx="8229600" cy="114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Care Team Education to</a:t>
            </a:r>
            <a:b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Optimize Non-Pharm Care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C2F5F-8633-4B5B-A080-9CC210AD3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144519" y="1539071"/>
            <a:ext cx="8542281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  <a:defRPr/>
            </a:pPr>
            <a:r>
              <a:rPr lang="en-US" dirty="0">
                <a:solidFill>
                  <a:prstClr val="black"/>
                </a:solidFill>
                <a:hlinkClick r:id="rId3"/>
              </a:rPr>
              <a:t>MNO-Neonatal Key Messages and Strategies Poster</a:t>
            </a: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F58466"/>
              </a:buClr>
              <a:defRPr/>
            </a:pPr>
            <a:r>
              <a:rPr lang="en-US" dirty="0">
                <a:solidFill>
                  <a:prstClr val="black"/>
                </a:solidFill>
                <a:hlinkClick r:id="rId4"/>
              </a:rPr>
              <a:t>Mothers are the Best Treatment Option Poster</a:t>
            </a: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F58466"/>
              </a:buClr>
              <a:defRPr/>
            </a:pPr>
            <a:r>
              <a:rPr lang="en-US" dirty="0">
                <a:solidFill>
                  <a:prstClr val="black"/>
                </a:solidFill>
                <a:hlinkClick r:id="rId5"/>
              </a:rPr>
              <a:t>Supporting Breastfeeding 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Poster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F58466"/>
              </a:buClr>
              <a:defRPr/>
            </a:pPr>
            <a:r>
              <a:rPr lang="en-US" dirty="0">
                <a:solidFill>
                  <a:prstClr val="black"/>
                </a:solidFill>
                <a:hlinkClick r:id="rId6"/>
              </a:rPr>
              <a:t>Eat-Sleep-Console Simulation &amp; Debrief Video</a:t>
            </a: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F58466"/>
              </a:buClr>
              <a:defRPr/>
            </a:pPr>
            <a:r>
              <a:rPr lang="en-US" dirty="0">
                <a:solidFill>
                  <a:prstClr val="black"/>
                </a:solidFill>
                <a:hlinkClick r:id="rId7"/>
              </a:rPr>
              <a:t>Engaging Mom in Non-Pharmacologic Care Simulation &amp; Debrief Video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1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378"/>
            <a:ext cx="8229600" cy="1143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Resources to Engage </a:t>
            </a:r>
            <a:b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Families in Non-Pharm Care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C2F5F-8633-4B5B-A080-9CC210AD3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144519" y="1539071"/>
            <a:ext cx="8534399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ILPQC Newborn Care Diary- </a:t>
            </a:r>
            <a:r>
              <a:rPr lang="en-US" sz="2400" dirty="0" smtClean="0">
                <a:solidFill>
                  <a:prstClr val="black"/>
                </a:solidFill>
              </a:rPr>
              <a:t>tool </a:t>
            </a:r>
            <a:r>
              <a:rPr lang="en-US" sz="2400" dirty="0">
                <a:solidFill>
                  <a:prstClr val="black"/>
                </a:solidFill>
              </a:rPr>
              <a:t>to be used by the </a:t>
            </a:r>
            <a:r>
              <a:rPr lang="en-US" sz="2400" dirty="0" smtClean="0">
                <a:solidFill>
                  <a:prstClr val="black"/>
                </a:solidFill>
              </a:rPr>
              <a:t>family to NAS </a:t>
            </a:r>
            <a:r>
              <a:rPr lang="en-US" sz="2400" dirty="0">
                <a:solidFill>
                  <a:prstClr val="black"/>
                </a:solidFill>
              </a:rPr>
              <a:t>Assessments to track non-pharmacologic care </a:t>
            </a:r>
            <a:r>
              <a:rPr lang="en-US" sz="2400" dirty="0" smtClean="0">
                <a:solidFill>
                  <a:prstClr val="black"/>
                </a:solidFill>
              </a:rPr>
              <a:t>being optimized and partner with the care team. </a:t>
            </a:r>
            <a:r>
              <a:rPr lang="en-US" sz="2400" dirty="0">
                <a:solidFill>
                  <a:prstClr val="black"/>
                </a:solidFill>
              </a:rPr>
              <a:t>Built in </a:t>
            </a:r>
            <a:r>
              <a:rPr lang="en-US" sz="2400" dirty="0" smtClean="0">
                <a:solidFill>
                  <a:prstClr val="black"/>
                </a:solidFill>
              </a:rPr>
              <a:t>empower the family in engaging in the care of the newborn (included in the MNO Folder!)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MNO-OB 2020 Timeline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1857378"/>
              </p:ext>
            </p:extLst>
          </p:nvPr>
        </p:nvGraphicFramePr>
        <p:xfrm>
          <a:off x="152400" y="1219200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85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08"/>
            <a:ext cx="7239000" cy="1143000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Upcoming MNO-Neonatal Teams Calls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51248"/>
          <a:ext cx="9144000" cy="580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266">
                <a:tc>
                  <a:txBody>
                    <a:bodyPr/>
                    <a:lstStyle/>
                    <a:p>
                      <a:r>
                        <a:rPr lang="en-US" sz="20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334">
                <a:tc>
                  <a:txBody>
                    <a:bodyPr/>
                    <a:lstStyle/>
                    <a:p>
                      <a:r>
                        <a:rPr lang="en-US" sz="2000" dirty="0"/>
                        <a:t>July</a:t>
                      </a:r>
                      <a:r>
                        <a:rPr lang="en-US" sz="2000" baseline="0" dirty="0"/>
                        <a:t> 2020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Breastfeeding &amp; Non-Pharmacologic Care</a:t>
                      </a:r>
                      <a:endParaRPr lang="en-US" sz="20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251984"/>
                  </a:ext>
                </a:extLst>
              </a:tr>
              <a:tr h="1351384">
                <a:tc>
                  <a:txBody>
                    <a:bodyPr/>
                    <a:lstStyle/>
                    <a:p>
                      <a:r>
                        <a:rPr lang="en-US" sz="2000" dirty="0"/>
                        <a:t>August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Optimizing non-pharmacologic care to support and reduce pharmacologic treatment of NAS symptoms</a:t>
                      </a:r>
                      <a:endParaRPr lang="en-US" sz="20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26001"/>
                  </a:ext>
                </a:extLst>
              </a:tr>
              <a:tr h="1351384">
                <a:tc>
                  <a:txBody>
                    <a:bodyPr/>
                    <a:lstStyle/>
                    <a:p>
                      <a:r>
                        <a:rPr lang="en-US" sz="2000" dirty="0"/>
                        <a:t>September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Coordinated Discharge… begins at newborn admission to NICU/SCN/NBN</a:t>
                      </a:r>
                      <a:endParaRPr lang="en-US" sz="20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762671"/>
                  </a:ext>
                </a:extLst>
              </a:tr>
              <a:tr h="1351384">
                <a:tc>
                  <a:txBody>
                    <a:bodyPr/>
                    <a:lstStyle/>
                    <a:p>
                      <a:r>
                        <a:rPr lang="en-US" sz="2000" dirty="0"/>
                        <a:t>October </a:t>
                      </a:r>
                      <a:r>
                        <a:rPr lang="en-US" sz="2000" dirty="0" smtClean="0"/>
                        <a:t>2020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Canceled- 2020 Annual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7752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58466"/>
                </a:solidFill>
                <a:latin typeface="Goudy Old Style" pitchFamily="18" charset="0"/>
              </a:rPr>
              <a:t>MNO-Neonatal discussion/round robin</a:t>
            </a:r>
            <a:endParaRPr lang="en-US" sz="3200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942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0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MNO-Neo Discussion/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Round Robin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What strategies are your hospitals using optimize non-pharmacologic care?</a:t>
            </a:r>
          </a:p>
          <a:p>
            <a:endParaRPr lang="en-US" dirty="0"/>
          </a:p>
          <a:p>
            <a:r>
              <a:rPr lang="en-US" dirty="0" smtClean="0"/>
              <a:t>What are barriers you are facing and what can we learn from other hospitals in the collaborative or from the key strategies?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7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58466"/>
                </a:solidFill>
                <a:latin typeface="Goudy Old Style" pitchFamily="18" charset="0"/>
              </a:rPr>
              <a:t>Babies antibiotic stewardship improvement collaborative (BASIC)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323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BASIC 2020 Timeline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9504388"/>
              </p:ext>
            </p:extLst>
          </p:nvPr>
        </p:nvGraphicFramePr>
        <p:xfrm>
          <a:off x="152400" y="1863615"/>
          <a:ext cx="8991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5515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772400" cy="1362075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rgbClr val="F58466"/>
                </a:solidFill>
              </a:rPr>
              <a:t>Save the date!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914" y="4114800"/>
            <a:ext cx="8116887" cy="1500187"/>
          </a:xfrm>
        </p:spPr>
        <p:txBody>
          <a:bodyPr/>
          <a:lstStyle/>
          <a:p>
            <a:pPr algn="ctr"/>
            <a:r>
              <a:rPr lang="en-US" sz="6000" b="1" dirty="0"/>
              <a:t>ILPQC VIRTUAL </a:t>
            </a:r>
            <a:endParaRPr lang="en-US" sz="6000" b="1" dirty="0" smtClean="0"/>
          </a:p>
          <a:p>
            <a:pPr algn="ctr"/>
            <a:r>
              <a:rPr lang="en-US" sz="6000" b="1" dirty="0" smtClean="0">
                <a:solidFill>
                  <a:srgbClr val="FF0066"/>
                </a:solidFill>
              </a:rPr>
              <a:t>Annual </a:t>
            </a:r>
            <a:r>
              <a:rPr lang="en-US" sz="6000" b="1" dirty="0">
                <a:solidFill>
                  <a:srgbClr val="FF0066"/>
                </a:solidFill>
              </a:rPr>
              <a:t>Conference 2020 </a:t>
            </a:r>
            <a:r>
              <a:rPr lang="en-US" sz="6000" b="1" dirty="0" smtClean="0"/>
              <a:t>October </a:t>
            </a:r>
            <a:r>
              <a:rPr lang="en-US" sz="6000" b="1" dirty="0"/>
              <a:t>29, 2020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81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0" y="0"/>
            <a:ext cx="9144000" cy="3886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942644"/>
            <a:ext cx="9144000" cy="191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451" y="435358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63" y="5192824"/>
            <a:ext cx="2438399" cy="70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3" y="5101399"/>
            <a:ext cx="1852841" cy="8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640" y="4926793"/>
            <a:ext cx="2391559" cy="1169207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20277" y="4926793"/>
            <a:ext cx="1469069" cy="1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2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Crossing the finish line</a:t>
            </a:r>
            <a:br>
              <a:rPr lang="en-US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with MNO-Neonatal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07" y="14176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We must achieve the following statewide performance on key measures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OENs </a:t>
            </a:r>
            <a:r>
              <a:rPr lang="en-US" dirty="0"/>
              <a:t>receiving </a:t>
            </a:r>
            <a:r>
              <a:rPr lang="en-US" b="1" u="sng" dirty="0">
                <a:solidFill>
                  <a:srgbClr val="004990"/>
                </a:solidFill>
              </a:rPr>
              <a:t>breastmilk from eligible mothers </a:t>
            </a:r>
            <a:r>
              <a:rPr lang="en-US" dirty="0"/>
              <a:t>at discharge&gt; 70%</a:t>
            </a:r>
          </a:p>
          <a:p>
            <a:pPr lvl="1"/>
            <a:r>
              <a:rPr lang="en-US" dirty="0"/>
              <a:t>OENs with NAS symptoms receiving </a:t>
            </a:r>
            <a:r>
              <a:rPr lang="en-US" b="1" u="sng" dirty="0">
                <a:solidFill>
                  <a:srgbClr val="004990"/>
                </a:solidFill>
              </a:rPr>
              <a:t>pharmacologic treatment</a:t>
            </a:r>
            <a:r>
              <a:rPr lang="en-US" dirty="0">
                <a:solidFill>
                  <a:srgbClr val="004990"/>
                </a:solidFill>
              </a:rPr>
              <a:t> </a:t>
            </a:r>
            <a:r>
              <a:rPr lang="en-US" dirty="0"/>
              <a:t>&lt;20%</a:t>
            </a:r>
          </a:p>
          <a:p>
            <a:pPr lvl="1"/>
            <a:r>
              <a:rPr lang="en-US" dirty="0"/>
              <a:t>OENs </a:t>
            </a:r>
            <a:r>
              <a:rPr lang="en-US" b="1" u="sng" dirty="0">
                <a:solidFill>
                  <a:srgbClr val="004990"/>
                </a:solidFill>
              </a:rPr>
              <a:t>discharged with a coordinated discharge </a:t>
            </a:r>
            <a:r>
              <a:rPr lang="en-US" dirty="0"/>
              <a:t>plan&gt; 95%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85479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Crossing the Finish Line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with MNO-Neo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648" y="1529443"/>
            <a:ext cx="9312166" cy="4525963"/>
          </a:xfrm>
        </p:spPr>
        <p:txBody>
          <a:bodyPr/>
          <a:lstStyle/>
          <a:p>
            <a:r>
              <a:rPr lang="en-US" sz="2800" dirty="0"/>
              <a:t>This summer into fall we will focus on helping </a:t>
            </a:r>
            <a:r>
              <a:rPr lang="en-US" sz="2800" b="1" u="sng" dirty="0">
                <a:solidFill>
                  <a:srgbClr val="004990"/>
                </a:solidFill>
              </a:rPr>
              <a:t>all hospital teams achieve key aims </a:t>
            </a:r>
            <a:r>
              <a:rPr lang="en-US" sz="2800" dirty="0" smtClean="0"/>
              <a:t>to cross the finish line and move into sustainability</a:t>
            </a:r>
          </a:p>
          <a:p>
            <a:endParaRPr lang="en-US" sz="1100" dirty="0" smtClean="0"/>
          </a:p>
          <a:p>
            <a:r>
              <a:rPr lang="en-US" sz="2800" dirty="0" smtClean="0"/>
              <a:t>Not all teams are there yet, but these aims are achievable and we have clear strategies to achieve our goals to </a:t>
            </a:r>
            <a:r>
              <a:rPr lang="en-US" sz="2800" dirty="0"/>
              <a:t>decrease</a:t>
            </a:r>
            <a:r>
              <a:rPr lang="en-US" sz="2800" b="1" dirty="0" smtClean="0">
                <a:solidFill>
                  <a:srgbClr val="FF0066"/>
                </a:solidFill>
              </a:rPr>
              <a:t> NAS pharmacologic care </a:t>
            </a:r>
            <a:r>
              <a:rPr lang="en-US" sz="2800" dirty="0" smtClean="0"/>
              <a:t>as appropriate, </a:t>
            </a:r>
            <a:r>
              <a:rPr lang="en-US" sz="2800" dirty="0"/>
              <a:t>increase</a:t>
            </a:r>
            <a:r>
              <a:rPr lang="en-US" sz="2800" b="1" dirty="0" smtClean="0">
                <a:solidFill>
                  <a:srgbClr val="FF0066"/>
                </a:solidFill>
              </a:rPr>
              <a:t> breastfeeding </a:t>
            </a:r>
            <a:r>
              <a:rPr lang="en-US" sz="2800" dirty="0" smtClean="0"/>
              <a:t>for eligible mothers, &amp;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66"/>
                </a:solidFill>
              </a:rPr>
              <a:t>coordinate discharge </a:t>
            </a:r>
            <a:r>
              <a:rPr lang="en-US" sz="2800" dirty="0" smtClean="0"/>
              <a:t>to ensure </a:t>
            </a:r>
            <a:r>
              <a:rPr lang="en-US" sz="2800" b="1" u="sng" dirty="0" smtClean="0">
                <a:solidFill>
                  <a:srgbClr val="004990"/>
                </a:solidFill>
              </a:rPr>
              <a:t>optimal care for OENS in every hospital, for   every patient, every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031114"/>
            <a:ext cx="9144000" cy="382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Making Systems Change Happen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087" y="2659561"/>
            <a:ext cx="374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teams have a prenatal consult protocol in place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2659266"/>
            <a:ext cx="392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teams have a non-pharm protocol in place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469" y="5449669"/>
            <a:ext cx="36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teams have a pharm protocol in place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6800" y="5444043"/>
            <a:ext cx="410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teams have a discharge protocol in place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1359061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83%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14961" y="1336914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89%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1424" y="4103002"/>
            <a:ext cx="20313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85%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22070" y="4103001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89%</a:t>
            </a:r>
          </a:p>
        </p:txBody>
      </p:sp>
    </p:spTree>
    <p:extLst>
      <p:ext uri="{BB962C8B-B14F-4D97-AF65-F5344CB8AC3E}">
        <p14:creationId xmlns:p14="http://schemas.microsoft.com/office/powerpoint/2010/main" val="50498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477000" cy="1143000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Received Maternal Breastmilk from Eligible Mothers at Infant Discharge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259817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990"/>
                </a:solidFill>
              </a:rPr>
              <a:t>AIM = ≥ 70%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0769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974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705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UPDATED REDCAP Question!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705850" cy="3094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 rot="16200000">
            <a:off x="4276725" y="4219524"/>
            <a:ext cx="609600" cy="1230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96876" y="4642564"/>
            <a:ext cx="2575524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Received Pharmacologic 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6259817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990"/>
                </a:solidFill>
              </a:rPr>
              <a:t>AIM = ≤ 20%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0677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585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7006"/>
            <a:ext cx="60198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Discharged with a Coordinated 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259817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990"/>
                </a:solidFill>
              </a:rPr>
              <a:t>AIM = ≥ 95%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244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501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 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in Page/Transi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AHC PPT Template">
  <a:themeElements>
    <a:clrScheme name="AHC">
      <a:dk1>
        <a:srgbClr val="000000"/>
      </a:dk1>
      <a:lt1>
        <a:srgbClr val="FFFFFF"/>
      </a:lt1>
      <a:dk2>
        <a:srgbClr val="4C4D4C"/>
      </a:dk2>
      <a:lt2>
        <a:srgbClr val="FFFFFE"/>
      </a:lt2>
      <a:accent1>
        <a:srgbClr val="66528E"/>
      </a:accent1>
      <a:accent2>
        <a:srgbClr val="1D1B5B"/>
      </a:accent2>
      <a:accent3>
        <a:srgbClr val="C1CF23"/>
      </a:accent3>
      <a:accent4>
        <a:srgbClr val="435E9B"/>
      </a:accent4>
      <a:accent5>
        <a:srgbClr val="790A24"/>
      </a:accent5>
      <a:accent6>
        <a:srgbClr val="479D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Main Page/Transi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69523</TotalTime>
  <Words>1404</Words>
  <Application>Microsoft Office PowerPoint</Application>
  <PresentationFormat>On-screen Show (4:3)</PresentationFormat>
  <Paragraphs>256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Goudy Old Style</vt:lpstr>
      <vt:lpstr>PT Sans</vt:lpstr>
      <vt:lpstr>Wingdings</vt:lpstr>
      <vt:lpstr>Wingdings 2</vt:lpstr>
      <vt:lpstr>Office Theme</vt:lpstr>
      <vt:lpstr>Power point</vt:lpstr>
      <vt:lpstr>Main Page/Transition Page</vt:lpstr>
      <vt:lpstr>Content Pages</vt:lpstr>
      <vt:lpstr>4_AHC PPT Template</vt:lpstr>
      <vt:lpstr>1_Main Page/Transition Page</vt:lpstr>
      <vt:lpstr>1_Content Pages</vt:lpstr>
      <vt:lpstr>1_Office Theme</vt:lpstr>
      <vt:lpstr>MNO- Neo Teams Call: Breastfeeding and Non-Pharmacologic Care</vt:lpstr>
      <vt:lpstr>Call Overview </vt:lpstr>
      <vt:lpstr>Crossing the finish line with MNO-Neonatal</vt:lpstr>
      <vt:lpstr>Crossing the Finish Line  with MNO-Neo</vt:lpstr>
      <vt:lpstr>Making Systems Change Happen</vt:lpstr>
      <vt:lpstr>Received Maternal Breastmilk from Eligible Mothers at Infant Discharge</vt:lpstr>
      <vt:lpstr>PowerPoint Presentation</vt:lpstr>
      <vt:lpstr>Received Pharmacologic Treatment</vt:lpstr>
      <vt:lpstr>Discharged with a Coordinated Plan</vt:lpstr>
      <vt:lpstr>Mothers engaged in Non-Pharmacologic Care</vt:lpstr>
      <vt:lpstr>Use of ESC &amp; Modified-Finnegan for NAS Assessments</vt:lpstr>
      <vt:lpstr>Use of PRN &amp; Standard Dosing for Pharmacologic Treatment</vt:lpstr>
      <vt:lpstr>Optimizing Breastfeeding and non-pharmacologic care</vt:lpstr>
      <vt:lpstr>PowerPoint Presentation</vt:lpstr>
      <vt:lpstr>PowerPoint Presentation</vt:lpstr>
      <vt:lpstr>Systems for Optimal OEN Care</vt:lpstr>
      <vt:lpstr>Care Team Resources to Optimize Non-Pharm Care</vt:lpstr>
      <vt:lpstr>PowerPoint Presentation</vt:lpstr>
      <vt:lpstr>NEW Breastfeeding Education Resource for Providers!</vt:lpstr>
      <vt:lpstr>Care Team Education to Optimize Non-Pharm Care</vt:lpstr>
      <vt:lpstr>Resources to Engage  Families in Non-Pharm Care</vt:lpstr>
      <vt:lpstr>MNO-OB 2020 Timeline</vt:lpstr>
      <vt:lpstr>Upcoming MNO-Neonatal Teams Calls</vt:lpstr>
      <vt:lpstr>MNO-Neonatal discussion/round robin</vt:lpstr>
      <vt:lpstr>MNO-Neo Discussion/ Round Robin</vt:lpstr>
      <vt:lpstr>Babies antibiotic stewardship improvement collaborative (BASIC) Updates</vt:lpstr>
      <vt:lpstr>BASIC 2020 Timeline</vt:lpstr>
      <vt:lpstr>Save the date!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Weiss, Daniel</cp:lastModifiedBy>
  <cp:revision>1984</cp:revision>
  <cp:lastPrinted>2018-07-12T17:33:39Z</cp:lastPrinted>
  <dcterms:created xsi:type="dcterms:W3CDTF">2013-06-07T18:46:59Z</dcterms:created>
  <dcterms:modified xsi:type="dcterms:W3CDTF">2020-07-23T15:50:53Z</dcterms:modified>
</cp:coreProperties>
</file>