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68" r:id="rId8"/>
    <p:sldMasterId id="2147484180" r:id="rId9"/>
    <p:sldMasterId id="2147484192" r:id="rId10"/>
  </p:sldMasterIdLst>
  <p:notesMasterIdLst>
    <p:notesMasterId r:id="rId46"/>
  </p:notesMasterIdLst>
  <p:handoutMasterIdLst>
    <p:handoutMasterId r:id="rId47"/>
  </p:handoutMasterIdLst>
  <p:sldIdLst>
    <p:sldId id="1450" r:id="rId11"/>
    <p:sldId id="1451" r:id="rId12"/>
    <p:sldId id="1802" r:id="rId13"/>
    <p:sldId id="1803" r:id="rId14"/>
    <p:sldId id="1816" r:id="rId15"/>
    <p:sldId id="1804" r:id="rId16"/>
    <p:sldId id="1805" r:id="rId17"/>
    <p:sldId id="1817" r:id="rId18"/>
    <p:sldId id="1818" r:id="rId19"/>
    <p:sldId id="1806" r:id="rId20"/>
    <p:sldId id="1807" r:id="rId21"/>
    <p:sldId id="1808" r:id="rId22"/>
    <p:sldId id="1809" r:id="rId23"/>
    <p:sldId id="1810" r:id="rId24"/>
    <p:sldId id="1815" r:id="rId25"/>
    <p:sldId id="1811" r:id="rId26"/>
    <p:sldId id="1783" r:id="rId27"/>
    <p:sldId id="1774" r:id="rId28"/>
    <p:sldId id="1793" r:id="rId29"/>
    <p:sldId id="1794" r:id="rId30"/>
    <p:sldId id="1737" r:id="rId31"/>
    <p:sldId id="1797" r:id="rId32"/>
    <p:sldId id="1780" r:id="rId33"/>
    <p:sldId id="1781" r:id="rId34"/>
    <p:sldId id="1782" r:id="rId35"/>
    <p:sldId id="1452" r:id="rId36"/>
    <p:sldId id="1801" r:id="rId37"/>
    <p:sldId id="1799" r:id="rId38"/>
    <p:sldId id="1800" r:id="rId39"/>
    <p:sldId id="1798" r:id="rId40"/>
    <p:sldId id="1507" r:id="rId41"/>
    <p:sldId id="1812" r:id="rId42"/>
    <p:sldId id="1813" r:id="rId43"/>
    <p:sldId id="1814" r:id="rId44"/>
    <p:sldId id="1707" r:id="rId4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a:srgbClr val="FFFF21"/>
    <a:srgbClr val="FFFFAF"/>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autoAdjust="0"/>
    <p:restoredTop sz="85213" autoAdjust="0"/>
  </p:normalViewPr>
  <p:slideViewPr>
    <p:cSldViewPr>
      <p:cViewPr varScale="1">
        <p:scale>
          <a:sx n="60" d="100"/>
          <a:sy n="60" d="100"/>
        </p:scale>
        <p:origin x="48" y="36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78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April%202020%20MNO-Neonatal%20Call\MNO-Neo%20REDCap%20Data_4.16.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April%202020%20MNO-Neonatal%20Call\MNO-Neo%20REDCap%20Data_4.16.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April%202020%20MNO-Neonatal%20Call\MNO-Neo%20REDCap%20Data_4.16.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15'!$B$1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67-4121-8D13-C6E4BE01F93D}"/>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67-4121-8D13-C6E4BE01F93D}"/>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67-4121-8D13-C6E4BE01F93D}"/>
                </c:ext>
              </c:extLst>
            </c:dLbl>
            <c:dLbl>
              <c:idx val="3"/>
              <c:layout>
                <c:manualLayout>
                  <c:x val="-3.1168831168831169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67-4121-8D13-C6E4BE01F93D}"/>
                </c:ext>
              </c:extLst>
            </c:dLbl>
            <c:dLbl>
              <c:idx val="4"/>
              <c:layout>
                <c:manualLayout>
                  <c:x val="-2.9437229437229644E-2"/>
                  <c:y val="-5.7347663057644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67-4121-8D13-C6E4BE01F93D}"/>
                </c:ext>
              </c:extLst>
            </c:dLbl>
            <c:dLbl>
              <c:idx val="5"/>
              <c:layout>
                <c:manualLayout>
                  <c:x val="-3.1168831168831037E-2"/>
                  <c:y val="-7.3277569462544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67-4121-8D13-C6E4BE01F93D}"/>
                </c:ext>
              </c:extLst>
            </c:dLbl>
            <c:dLbl>
              <c:idx val="6"/>
              <c:layout>
                <c:manualLayout>
                  <c:x val="-3.0973451327433843E-2"/>
                  <c:y val="-2.9990619076041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67-4121-8D13-C6E4BE01F93D}"/>
                </c:ext>
              </c:extLst>
            </c:dLbl>
            <c:dLbl>
              <c:idx val="7"/>
              <c:layout>
                <c:manualLayout>
                  <c:x val="-2.6548672566371754E-2"/>
                  <c:y val="-3.4989055588714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67-4121-8D13-C6E4BE01F93D}"/>
                </c:ext>
              </c:extLst>
            </c:dLbl>
            <c:dLbl>
              <c:idx val="8"/>
              <c:layout>
                <c:manualLayout>
                  <c:x val="-1.7699115044247905E-2"/>
                  <c:y val="-3.7488273845051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67-4121-8D13-C6E4BE01F93D}"/>
                </c:ext>
              </c:extLst>
            </c:dLbl>
            <c:dLbl>
              <c:idx val="9"/>
              <c:layout>
                <c:manualLayout>
                  <c:x val="-2.6548672566371806E-2"/>
                  <c:y val="-2.7491400819704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67-4121-8D13-C6E4BE01F93D}"/>
                </c:ext>
              </c:extLst>
            </c:dLbl>
            <c:dLbl>
              <c:idx val="11"/>
              <c:layout>
                <c:manualLayout>
                  <c:x val="-1.7699115044247787E-2"/>
                  <c:y val="-2.749140081970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67-4121-8D13-C6E4BE01F93D}"/>
                </c:ext>
              </c:extLst>
            </c:dLbl>
            <c:dLbl>
              <c:idx val="12"/>
              <c:layout>
                <c:manualLayout>
                  <c:x val="-1.9174041297935228E-2"/>
                  <c:y val="-2.4992182563367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67-4121-8D13-C6E4BE01F93D}"/>
                </c:ext>
              </c:extLst>
            </c:dLbl>
            <c:dLbl>
              <c:idx val="13"/>
              <c:layout>
                <c:manualLayout>
                  <c:x val="-2.2123893805309741E-2"/>
                  <c:y val="3.7488273845051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67-4121-8D13-C6E4BE01F93D}"/>
                </c:ext>
              </c:extLst>
            </c:dLbl>
            <c:dLbl>
              <c:idx val="14"/>
              <c:layout>
                <c:manualLayout>
                  <c:x val="-1.6224188790560479E-2"/>
                  <c:y val="-2.749140081970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67-4121-8D13-C6E4BE01F93D}"/>
                </c:ext>
              </c:extLst>
            </c:dLbl>
            <c:dLbl>
              <c:idx val="16"/>
              <c:layout>
                <c:manualLayout>
                  <c:x val="-2.8023598820059212E-2"/>
                  <c:y val="-4.2486710357724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567-4121-8D13-C6E4BE01F93D}"/>
                </c:ext>
              </c:extLst>
            </c:dLbl>
            <c:dLbl>
              <c:idx val="17"/>
              <c:layout>
                <c:manualLayout>
                  <c:x val="-1.3274336283186057E-2"/>
                  <c:y val="-4.498592861406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67-4121-8D13-C6E4BE01F93D}"/>
                </c:ext>
              </c:extLst>
            </c:dLbl>
            <c:dLbl>
              <c:idx val="18"/>
              <c:layout>
                <c:manualLayout>
                  <c:x val="-7.3746312684365781E-3"/>
                  <c:y val="-4.748514687039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567-4121-8D13-C6E4BE01F93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15'!$A$2:$A$23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15'!$B$2:$B$23</c:f>
              <c:numCache>
                <c:formatCode>0%</c:formatCode>
                <c:ptCount val="22"/>
                <c:pt idx="0">
                  <c:v>0.59119999999999995</c:v>
                </c:pt>
                <c:pt idx="1">
                  <c:v>0.53569999999999995</c:v>
                </c:pt>
                <c:pt idx="2">
                  <c:v>0.69810000000000005</c:v>
                </c:pt>
                <c:pt idx="3">
                  <c:v>0.75680000000000003</c:v>
                </c:pt>
                <c:pt idx="4">
                  <c:v>0.70269999999999999</c:v>
                </c:pt>
                <c:pt idx="5">
                  <c:v>0.53120000000000001</c:v>
                </c:pt>
                <c:pt idx="6">
                  <c:v>0.53569999999999995</c:v>
                </c:pt>
                <c:pt idx="7">
                  <c:v>0.56759999999999999</c:v>
                </c:pt>
                <c:pt idx="8">
                  <c:v>0.58330000000000004</c:v>
                </c:pt>
                <c:pt idx="9">
                  <c:v>0.6</c:v>
                </c:pt>
                <c:pt idx="10">
                  <c:v>0.67700000000000005</c:v>
                </c:pt>
                <c:pt idx="11">
                  <c:v>0.6</c:v>
                </c:pt>
                <c:pt idx="12">
                  <c:v>0.58819999999999995</c:v>
                </c:pt>
                <c:pt idx="13">
                  <c:v>0.66669999999999996</c:v>
                </c:pt>
                <c:pt idx="14">
                  <c:v>0.59379999999999999</c:v>
                </c:pt>
                <c:pt idx="15">
                  <c:v>0.68420000000000003</c:v>
                </c:pt>
                <c:pt idx="16">
                  <c:v>0.76</c:v>
                </c:pt>
                <c:pt idx="17">
                  <c:v>0.78380000000000005</c:v>
                </c:pt>
                <c:pt idx="18">
                  <c:v>0.78120000000000001</c:v>
                </c:pt>
                <c:pt idx="19">
                  <c:v>0.6522</c:v>
                </c:pt>
                <c:pt idx="20">
                  <c:v>0.77780000000000005</c:v>
                </c:pt>
                <c:pt idx="21">
                  <c:v>0.55559999999999998</c:v>
                </c:pt>
              </c:numCache>
            </c:numRef>
          </c:val>
          <c:smooth val="0"/>
          <c:extLst>
            <c:ext xmlns:c16="http://schemas.microsoft.com/office/drawing/2014/chart" uri="{C3380CC4-5D6E-409C-BE32-E72D297353CC}">
              <c16:uniqueId val="{00000011-F567-4121-8D13-C6E4BE01F93D}"/>
            </c:ext>
          </c:extLst>
        </c:ser>
        <c:ser>
          <c:idx val="1"/>
          <c:order val="1"/>
          <c:tx>
            <c:strRef>
              <c:f>'Report 15'!$C$1</c:f>
              <c:strCache>
                <c:ptCount val="1"/>
                <c:pt idx="0">
                  <c:v>Goal</c:v>
                </c:pt>
              </c:strCache>
            </c:strRef>
          </c:tx>
          <c:spPr>
            <a:ln>
              <a:solidFill>
                <a:srgbClr val="FF0000"/>
              </a:solidFill>
              <a:prstDash val="sysDash"/>
            </a:ln>
          </c:spPr>
          <c:marker>
            <c:symbol val="none"/>
          </c:marker>
          <c:cat>
            <c:strRef>
              <c:f>'Report 15'!$A$2:$A$23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15'!$C$2:$C$23</c:f>
              <c:numCache>
                <c:formatCode>0%</c:formatCode>
                <c:ptCount val="22"/>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numCache>
            </c:numRef>
          </c:val>
          <c:smooth val="0"/>
          <c:extLst>
            <c:ext xmlns:c16="http://schemas.microsoft.com/office/drawing/2014/chart" uri="{C3380CC4-5D6E-409C-BE32-E72D297353CC}">
              <c16:uniqueId val="{00000012-F567-4121-8D13-C6E4BE01F93D}"/>
            </c:ext>
          </c:extLst>
        </c:ser>
        <c:dLbls>
          <c:showLegendKey val="0"/>
          <c:showVal val="0"/>
          <c:showCatName val="0"/>
          <c:showSerName val="0"/>
          <c:showPercent val="0"/>
          <c:showBubbleSize val="0"/>
        </c:dLbls>
        <c:marker val="1"/>
        <c:smooth val="0"/>
        <c:axId val="95324416"/>
        <c:axId val="95350784"/>
      </c:lineChart>
      <c:catAx>
        <c:axId val="95324416"/>
        <c:scaling>
          <c:orientation val="minMax"/>
        </c:scaling>
        <c:delete val="0"/>
        <c:axPos val="b"/>
        <c:numFmt formatCode="General" sourceLinked="0"/>
        <c:majorTickMark val="out"/>
        <c:minorTickMark val="none"/>
        <c:tickLblPos val="nextTo"/>
        <c:crossAx val="95350784"/>
        <c:crosses val="autoZero"/>
        <c:auto val="1"/>
        <c:lblAlgn val="ctr"/>
        <c:lblOffset val="100"/>
        <c:noMultiLvlLbl val="0"/>
      </c:catAx>
      <c:valAx>
        <c:axId val="95350784"/>
        <c:scaling>
          <c:orientation val="minMax"/>
          <c:max val="1"/>
          <c:min val="0"/>
        </c:scaling>
        <c:delete val="0"/>
        <c:axPos val="l"/>
        <c:numFmt formatCode="0%" sourceLinked="1"/>
        <c:majorTickMark val="out"/>
        <c:minorTickMark val="none"/>
        <c:tickLblPos val="nextTo"/>
        <c:crossAx val="95324416"/>
        <c:crosses val="autoZero"/>
        <c:crossBetween val="between"/>
      </c:val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16'!$B$1</c:f>
              <c:strCache>
                <c:ptCount val="1"/>
                <c:pt idx="0">
                  <c:v>% of all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B-467B-8BE4-C858028DF308}"/>
                </c:ext>
              </c:extLst>
            </c:dLbl>
            <c:dLbl>
              <c:idx val="1"/>
              <c:layout>
                <c:manualLayout>
                  <c:x val="-2.7705627705627813E-2"/>
                  <c:y val="-3.1859812809802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B-467B-8BE4-C858028DF308}"/>
                </c:ext>
              </c:extLst>
            </c:dLbl>
            <c:dLbl>
              <c:idx val="2"/>
              <c:layout>
                <c:manualLayout>
                  <c:x val="-3.1168831168831169E-2"/>
                  <c:y val="-3.823177537176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3B-467B-8BE4-C858028DF308}"/>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B-467B-8BE4-C858028DF308}"/>
                </c:ext>
              </c:extLst>
            </c:dLbl>
            <c:dLbl>
              <c:idx val="4"/>
              <c:layout>
                <c:manualLayout>
                  <c:x val="-2.3113037197544151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B-467B-8BE4-C858028DF308}"/>
                </c:ext>
              </c:extLst>
            </c:dLbl>
            <c:dLbl>
              <c:idx val="5"/>
              <c:layout>
                <c:manualLayout>
                  <c:x val="-1.3001083423618645E-2"/>
                  <c:y val="-2.7705620150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B-467B-8BE4-C858028DF308}"/>
                </c:ext>
              </c:extLst>
            </c:dLbl>
            <c:dLbl>
              <c:idx val="6"/>
              <c:layout>
                <c:manualLayout>
                  <c:x val="-2.0223907547851309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B-467B-8BE4-C858028DF308}"/>
                </c:ext>
              </c:extLst>
            </c:dLbl>
            <c:dLbl>
              <c:idx val="7"/>
              <c:layout>
                <c:manualLayout>
                  <c:x val="-1.3001083423618645E-2"/>
                  <c:y val="-3.0014421829701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B-467B-8BE4-C858028DF308}"/>
                </c:ext>
              </c:extLst>
            </c:dLbl>
            <c:dLbl>
              <c:idx val="8"/>
              <c:layout>
                <c:manualLayout>
                  <c:x val="-1.5890213073311666E-2"/>
                  <c:y val="-2.3088016792078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3B-467B-8BE4-C858028DF308}"/>
                </c:ext>
              </c:extLst>
            </c:dLbl>
            <c:dLbl>
              <c:idx val="9"/>
              <c:layout>
                <c:manualLayout>
                  <c:x val="-2.3113037197544241E-2"/>
                  <c:y val="-3.6940826867325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B-467B-8BE4-C858028DF308}"/>
                </c:ext>
              </c:extLst>
            </c:dLbl>
            <c:dLbl>
              <c:idx val="10"/>
              <c:layout>
                <c:manualLayout>
                  <c:x val="-2.4557602022390788E-2"/>
                  <c:y val="-3.9249628546532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3B-467B-8BE4-C858028DF308}"/>
                </c:ext>
              </c:extLst>
            </c:dLbl>
            <c:dLbl>
              <c:idx val="11"/>
              <c:layout>
                <c:manualLayout>
                  <c:x val="-1.8779342723004796E-2"/>
                  <c:y val="-3.4632025188117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3B-467B-8BE4-C858028DF308}"/>
                </c:ext>
              </c:extLst>
            </c:dLbl>
            <c:dLbl>
              <c:idx val="12"/>
              <c:layout>
                <c:manualLayout>
                  <c:x val="-8.6673889490789888E-3"/>
                  <c:y val="-2.0779215112870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F3B-467B-8BE4-C858028DF308}"/>
                </c:ext>
              </c:extLst>
            </c:dLbl>
            <c:dLbl>
              <c:idx val="16"/>
              <c:layout>
                <c:manualLayout>
                  <c:x val="-2.1668472372697724E-2"/>
                  <c:y val="3.4632025188117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3B-467B-8BE4-C858028DF308}"/>
                </c:ext>
              </c:extLst>
            </c:dLbl>
            <c:dLbl>
              <c:idx val="17"/>
              <c:layout>
                <c:manualLayout>
                  <c:x val="-3.6114120621162982E-2"/>
                  <c:y val="-2.0779215112870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F3B-467B-8BE4-C858028DF30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16'!$A$2:$A$23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16'!$B$2:$B$23</c:f>
              <c:numCache>
                <c:formatCode>0%</c:formatCode>
                <c:ptCount val="22"/>
                <c:pt idx="0">
                  <c:v>0.34</c:v>
                </c:pt>
                <c:pt idx="1">
                  <c:v>0.1628</c:v>
                </c:pt>
                <c:pt idx="2">
                  <c:v>0.1928</c:v>
                </c:pt>
                <c:pt idx="3">
                  <c:v>0.2097</c:v>
                </c:pt>
                <c:pt idx="4">
                  <c:v>0.3175</c:v>
                </c:pt>
                <c:pt idx="5">
                  <c:v>0.28570000000000001</c:v>
                </c:pt>
                <c:pt idx="6">
                  <c:v>0.32</c:v>
                </c:pt>
                <c:pt idx="7">
                  <c:v>0.42109999999999997</c:v>
                </c:pt>
                <c:pt idx="8">
                  <c:v>0.32079999999999997</c:v>
                </c:pt>
                <c:pt idx="9">
                  <c:v>0.1724</c:v>
                </c:pt>
                <c:pt idx="10">
                  <c:v>0.2281</c:v>
                </c:pt>
                <c:pt idx="11">
                  <c:v>0.32</c:v>
                </c:pt>
                <c:pt idx="12">
                  <c:v>0.1739</c:v>
                </c:pt>
                <c:pt idx="13">
                  <c:v>0.1628</c:v>
                </c:pt>
                <c:pt idx="14">
                  <c:v>0.23080000000000001</c:v>
                </c:pt>
                <c:pt idx="15">
                  <c:v>0.1091</c:v>
                </c:pt>
                <c:pt idx="16">
                  <c:v>0.25</c:v>
                </c:pt>
                <c:pt idx="17">
                  <c:v>0.25490000000000002</c:v>
                </c:pt>
                <c:pt idx="18">
                  <c:v>0.2414</c:v>
                </c:pt>
                <c:pt idx="19">
                  <c:v>0.26190000000000002</c:v>
                </c:pt>
                <c:pt idx="20">
                  <c:v>0.37209999999999999</c:v>
                </c:pt>
                <c:pt idx="21">
                  <c:v>0.25640000000000002</c:v>
                </c:pt>
              </c:numCache>
            </c:numRef>
          </c:val>
          <c:smooth val="0"/>
          <c:extLst>
            <c:ext xmlns:c16="http://schemas.microsoft.com/office/drawing/2014/chart" uri="{C3380CC4-5D6E-409C-BE32-E72D297353CC}">
              <c16:uniqueId val="{0000000F-EF3B-467B-8BE4-C858028DF308}"/>
            </c:ext>
          </c:extLst>
        </c:ser>
        <c:ser>
          <c:idx val="1"/>
          <c:order val="1"/>
          <c:tx>
            <c:strRef>
              <c:f>'Report 16'!$C$1</c:f>
              <c:strCache>
                <c:ptCount val="1"/>
                <c:pt idx="0">
                  <c:v>% of OENs with NAS Symptoms</c:v>
                </c:pt>
              </c:strCache>
            </c:strRef>
          </c:tx>
          <c:dLbls>
            <c:dLbl>
              <c:idx val="0"/>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3B-467B-8BE4-C858028DF308}"/>
                </c:ext>
              </c:extLst>
            </c:dLbl>
            <c:dLbl>
              <c:idx val="1"/>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3B-467B-8BE4-C858028DF308}"/>
                </c:ext>
              </c:extLst>
            </c:dLbl>
            <c:dLbl>
              <c:idx val="2"/>
              <c:layout>
                <c:manualLayout>
                  <c:x val="-3.1168831168831169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3B-467B-8BE4-C858028DF308}"/>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3B-467B-8BE4-C858028DF308}"/>
                </c:ext>
              </c:extLst>
            </c:dLbl>
            <c:dLbl>
              <c:idx val="4"/>
              <c:layout>
                <c:manualLayout>
                  <c:x val="-2.7446731672083828E-2"/>
                  <c:y val="-2.7705620150494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F3B-467B-8BE4-C858028DF308}"/>
                </c:ext>
              </c:extLst>
            </c:dLbl>
            <c:dLbl>
              <c:idx val="5"/>
              <c:layout>
                <c:manualLayout>
                  <c:x val="-2.0223907547851343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3B-467B-8BE4-C858028DF308}"/>
                </c:ext>
              </c:extLst>
            </c:dLbl>
            <c:dLbl>
              <c:idx val="6"/>
              <c:layout>
                <c:manualLayout>
                  <c:x val="-2.1668472372697829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3B-467B-8BE4-C858028DF308}"/>
                </c:ext>
              </c:extLst>
            </c:dLbl>
            <c:dLbl>
              <c:idx val="7"/>
              <c:layout>
                <c:manualLayout>
                  <c:x val="-1.73347778981583E-2"/>
                  <c:y val="-1.8470413433662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3B-467B-8BE4-C858028DF308}"/>
                </c:ext>
              </c:extLst>
            </c:dLbl>
            <c:dLbl>
              <c:idx val="8"/>
              <c:layout>
                <c:manualLayout>
                  <c:x val="-1.4445648248465321E-2"/>
                  <c:y val="-3.232322350890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F3B-467B-8BE4-C858028DF308}"/>
                </c:ext>
              </c:extLst>
            </c:dLbl>
            <c:dLbl>
              <c:idx val="9"/>
              <c:layout>
                <c:manualLayout>
                  <c:x val="-1.8779342723004796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F3B-467B-8BE4-C858028DF308}"/>
                </c:ext>
              </c:extLst>
            </c:dLbl>
            <c:dLbl>
              <c:idx val="10"/>
              <c:layout>
                <c:manualLayout>
                  <c:x val="-2.8891296496930299E-2"/>
                  <c:y val="-2.7705620150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F3B-467B-8BE4-C858028DF308}"/>
                </c:ext>
              </c:extLst>
            </c:dLbl>
            <c:dLbl>
              <c:idx val="15"/>
              <c:layout>
                <c:manualLayout>
                  <c:x val="-1.8779342723004799E-2"/>
                  <c:y val="-5.5411240300987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F3B-467B-8BE4-C858028DF308}"/>
                </c:ext>
              </c:extLst>
            </c:dLbl>
            <c:dLbl>
              <c:idx val="16"/>
              <c:layout>
                <c:manualLayout>
                  <c:x val="-3.6114120621162878E-2"/>
                  <c:y val="-3.2323223508909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F3B-467B-8BE4-C858028DF30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16'!$A$2:$A$23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16'!$C$2:$C$23</c:f>
              <c:numCache>
                <c:formatCode>0%</c:formatCode>
                <c:ptCount val="22"/>
                <c:pt idx="0">
                  <c:v>0.52</c:v>
                </c:pt>
                <c:pt idx="1">
                  <c:v>0.29170000000000001</c:v>
                </c:pt>
                <c:pt idx="2">
                  <c:v>0.32</c:v>
                </c:pt>
                <c:pt idx="3">
                  <c:v>0.32500000000000001</c:v>
                </c:pt>
                <c:pt idx="4">
                  <c:v>0.44440000000000002</c:v>
                </c:pt>
                <c:pt idx="5">
                  <c:v>0.4118</c:v>
                </c:pt>
                <c:pt idx="6">
                  <c:v>0.47060000000000002</c:v>
                </c:pt>
                <c:pt idx="7">
                  <c:v>0.58540000000000003</c:v>
                </c:pt>
                <c:pt idx="8">
                  <c:v>0.42499999999999999</c:v>
                </c:pt>
                <c:pt idx="9">
                  <c:v>0.29409999999999997</c:v>
                </c:pt>
                <c:pt idx="10">
                  <c:v>0.37140000000000001</c:v>
                </c:pt>
                <c:pt idx="11">
                  <c:v>0.43240000000000001</c:v>
                </c:pt>
                <c:pt idx="12">
                  <c:v>0.29299999999999998</c:v>
                </c:pt>
                <c:pt idx="13">
                  <c:v>0.33329999999999999</c:v>
                </c:pt>
                <c:pt idx="14">
                  <c:v>0.3871</c:v>
                </c:pt>
                <c:pt idx="15">
                  <c:v>0.21429999999999999</c:v>
                </c:pt>
                <c:pt idx="16">
                  <c:v>0.33329999999999999</c:v>
                </c:pt>
                <c:pt idx="17">
                  <c:v>0.48149999999999998</c:v>
                </c:pt>
                <c:pt idx="18">
                  <c:v>0.36840000000000001</c:v>
                </c:pt>
                <c:pt idx="19">
                  <c:v>0.42309999999999998</c:v>
                </c:pt>
                <c:pt idx="20">
                  <c:v>0.45710000000000001</c:v>
                </c:pt>
                <c:pt idx="21">
                  <c:v>0.41670000000000001</c:v>
                </c:pt>
              </c:numCache>
            </c:numRef>
          </c:val>
          <c:smooth val="0"/>
          <c:extLst>
            <c:ext xmlns:c16="http://schemas.microsoft.com/office/drawing/2014/chart" uri="{C3380CC4-5D6E-409C-BE32-E72D297353CC}">
              <c16:uniqueId val="{0000001D-EF3B-467B-8BE4-C858028DF308}"/>
            </c:ext>
          </c:extLst>
        </c:ser>
        <c:ser>
          <c:idx val="2"/>
          <c:order val="2"/>
          <c:tx>
            <c:strRef>
              <c:f>'Report 16'!$D$1</c:f>
              <c:strCache>
                <c:ptCount val="1"/>
                <c:pt idx="0">
                  <c:v>Goal</c:v>
                </c:pt>
              </c:strCache>
            </c:strRef>
          </c:tx>
          <c:spPr>
            <a:ln>
              <a:solidFill>
                <a:srgbClr val="FF0000"/>
              </a:solidFill>
              <a:prstDash val="dash"/>
            </a:ln>
          </c:spPr>
          <c:marker>
            <c:symbol val="none"/>
          </c:marker>
          <c:cat>
            <c:strRef>
              <c:f>'Report 16'!$A$2:$A$23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16'!$D$2:$D$23</c:f>
              <c:numCache>
                <c:formatCode>0%</c:formatCode>
                <c:ptCount val="22"/>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numCache>
            </c:numRef>
          </c:val>
          <c:smooth val="0"/>
          <c:extLst>
            <c:ext xmlns:c16="http://schemas.microsoft.com/office/drawing/2014/chart" uri="{C3380CC4-5D6E-409C-BE32-E72D297353CC}">
              <c16:uniqueId val="{0000001E-EF3B-467B-8BE4-C858028DF308}"/>
            </c:ext>
          </c:extLst>
        </c:ser>
        <c:dLbls>
          <c:showLegendKey val="0"/>
          <c:showVal val="0"/>
          <c:showCatName val="0"/>
          <c:showSerName val="0"/>
          <c:showPercent val="0"/>
          <c:showBubbleSize val="0"/>
        </c:dLbls>
        <c:marker val="1"/>
        <c:smooth val="0"/>
        <c:axId val="96219904"/>
        <c:axId val="96221440"/>
      </c:lineChart>
      <c:catAx>
        <c:axId val="96219904"/>
        <c:scaling>
          <c:orientation val="minMax"/>
        </c:scaling>
        <c:delete val="0"/>
        <c:axPos val="b"/>
        <c:numFmt formatCode="General" sourceLinked="0"/>
        <c:majorTickMark val="out"/>
        <c:minorTickMark val="none"/>
        <c:tickLblPos val="nextTo"/>
        <c:crossAx val="96221440"/>
        <c:crosses val="autoZero"/>
        <c:auto val="1"/>
        <c:lblAlgn val="ctr"/>
        <c:lblOffset val="100"/>
        <c:noMultiLvlLbl val="0"/>
      </c:catAx>
      <c:valAx>
        <c:axId val="96221440"/>
        <c:scaling>
          <c:orientation val="minMax"/>
          <c:max val="0.70000000000000062"/>
          <c:min val="0"/>
        </c:scaling>
        <c:delete val="0"/>
        <c:axPos val="l"/>
        <c:numFmt formatCode="0%" sourceLinked="1"/>
        <c:majorTickMark val="out"/>
        <c:minorTickMark val="none"/>
        <c:tickLblPos val="nextTo"/>
        <c:crossAx val="96219904"/>
        <c:crosses val="autoZero"/>
        <c:crossBetween val="between"/>
      </c:valAx>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18'!$B$1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B5-4311-B8F9-CC69CB0C2931}"/>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B5-4311-B8F9-CC69CB0C2931}"/>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B5-4311-B8F9-CC69CB0C2931}"/>
                </c:ext>
              </c:extLst>
            </c:dLbl>
            <c:dLbl>
              <c:idx val="3"/>
              <c:layout>
                <c:manualLayout>
                  <c:x val="-2.5974025974026042E-2"/>
                  <c:y val="-5.097570049568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B5-4311-B8F9-CC69CB0C2931}"/>
                </c:ext>
              </c:extLst>
            </c:dLbl>
            <c:dLbl>
              <c:idx val="4"/>
              <c:layout>
                <c:manualLayout>
                  <c:x val="-3.1168831168831169E-2"/>
                  <c:y val="-5.097570049568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B5-4311-B8F9-CC69CB0C2931}"/>
                </c:ext>
              </c:extLst>
            </c:dLbl>
            <c:dLbl>
              <c:idx val="5"/>
              <c:layout>
                <c:manualLayout>
                  <c:x val="-2.5974025974025851E-2"/>
                  <c:y val="-6.053364433862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B5-4311-B8F9-CC69CB0C2931}"/>
                </c:ext>
              </c:extLst>
            </c:dLbl>
            <c:dLbl>
              <c:idx val="6"/>
              <c:layout>
                <c:manualLayout>
                  <c:x val="-3.1168831168831169E-2"/>
                  <c:y val="-3.8231775371762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B5-4311-B8F9-CC69CB0C2931}"/>
                </c:ext>
              </c:extLst>
            </c:dLbl>
            <c:dLbl>
              <c:idx val="7"/>
              <c:layout>
                <c:manualLayout>
                  <c:x val="-2.7705627705627695E-2"/>
                  <c:y val="-5.416168177666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B5-4311-B8F9-CC69CB0C2931}"/>
                </c:ext>
              </c:extLst>
            </c:dLbl>
            <c:dLbl>
              <c:idx val="8"/>
              <c:layout>
                <c:manualLayout>
                  <c:x val="-2.4721878862793652E-2"/>
                  <c:y val="-3.6199103620884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B5-4311-B8F9-CC69CB0C2931}"/>
                </c:ext>
              </c:extLst>
            </c:dLbl>
            <c:dLbl>
              <c:idx val="9"/>
              <c:layout>
                <c:manualLayout>
                  <c:x val="-2.3073753605274118E-2"/>
                  <c:y val="-3.6199103620884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B5-4311-B8F9-CC69CB0C2931}"/>
                </c:ext>
              </c:extLst>
            </c:dLbl>
            <c:dLbl>
              <c:idx val="10"/>
              <c:layout>
                <c:manualLayout>
                  <c:x val="-2.8018129377832667E-2"/>
                  <c:y val="-4.2232287557698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B5-4311-B8F9-CC69CB0C2931}"/>
                </c:ext>
              </c:extLst>
            </c:dLbl>
            <c:dLbl>
              <c:idx val="11"/>
              <c:layout>
                <c:manualLayout>
                  <c:x val="-2.4721878862793603E-2"/>
                  <c:y val="-2.714932771566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B5-4311-B8F9-CC69CB0C2931}"/>
                </c:ext>
              </c:extLst>
            </c:dLbl>
            <c:dLbl>
              <c:idx val="12"/>
              <c:layout>
                <c:manualLayout>
                  <c:x val="-1.4833127317676159E-2"/>
                  <c:y val="-3.6199103620884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B5-4311-B8F9-CC69CB0C2931}"/>
                </c:ext>
              </c:extLst>
            </c:dLbl>
            <c:dLbl>
              <c:idx val="13"/>
              <c:layout>
                <c:manualLayout>
                  <c:x val="-3.2962505150391432E-2"/>
                  <c:y val="-5.128206346291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B5-4311-B8F9-CC69CB0C2931}"/>
                </c:ext>
              </c:extLst>
            </c:dLbl>
            <c:dLbl>
              <c:idx val="14"/>
              <c:layout>
                <c:manualLayout>
                  <c:x val="-1.1536876802637003E-2"/>
                  <c:y val="-3.921569558929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8B5-4311-B8F9-CC69CB0C2931}"/>
                </c:ext>
              </c:extLst>
            </c:dLbl>
            <c:dLbl>
              <c:idx val="16"/>
              <c:layout>
                <c:manualLayout>
                  <c:x val="-1.1536876802637243E-2"/>
                  <c:y val="-3.016591968407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8B5-4311-B8F9-CC69CB0C2931}"/>
                </c:ext>
              </c:extLst>
            </c:dLbl>
            <c:dLbl>
              <c:idx val="17"/>
              <c:layout>
                <c:manualLayout>
                  <c:x val="-1.9777503090234856E-2"/>
                  <c:y val="3.9215695589291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8B5-4311-B8F9-CC69CB0C2931}"/>
                </c:ext>
              </c:extLst>
            </c:dLbl>
            <c:dLbl>
              <c:idx val="18"/>
              <c:layout>
                <c:manualLayout>
                  <c:x val="-2.9666254635352288E-2"/>
                  <c:y val="-4.5248879526105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8B5-4311-B8F9-CC69CB0C2931}"/>
                </c:ext>
              </c:extLst>
            </c:dLbl>
            <c:dLbl>
              <c:idx val="19"/>
              <c:layout>
                <c:manualLayout>
                  <c:x val="-2.9666254635352409E-2"/>
                  <c:y val="-4.2232287557698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8B5-4311-B8F9-CC69CB0C29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18'!$A$2:$A$23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18'!$B$2:$B$23</c:f>
              <c:numCache>
                <c:formatCode>0%</c:formatCode>
                <c:ptCount val="22"/>
                <c:pt idx="0">
                  <c:v>0.38919999999999999</c:v>
                </c:pt>
                <c:pt idx="1">
                  <c:v>0.38300000000000001</c:v>
                </c:pt>
                <c:pt idx="2">
                  <c:v>0.5</c:v>
                </c:pt>
                <c:pt idx="3">
                  <c:v>0.52239999999999998</c:v>
                </c:pt>
                <c:pt idx="4">
                  <c:v>0.54549999999999998</c:v>
                </c:pt>
                <c:pt idx="5">
                  <c:v>0.40350000000000003</c:v>
                </c:pt>
                <c:pt idx="6">
                  <c:v>0.4098</c:v>
                </c:pt>
                <c:pt idx="7">
                  <c:v>0.4</c:v>
                </c:pt>
                <c:pt idx="8">
                  <c:v>0.47270000000000001</c:v>
                </c:pt>
                <c:pt idx="9">
                  <c:v>0.51670000000000005</c:v>
                </c:pt>
                <c:pt idx="10">
                  <c:v>0.49120000000000003</c:v>
                </c:pt>
                <c:pt idx="11">
                  <c:v>0.55359999999999998</c:v>
                </c:pt>
                <c:pt idx="12">
                  <c:v>0.46</c:v>
                </c:pt>
                <c:pt idx="13">
                  <c:v>0.4889</c:v>
                </c:pt>
                <c:pt idx="14">
                  <c:v>0.61760000000000004</c:v>
                </c:pt>
                <c:pt idx="15">
                  <c:v>0.43859999999999999</c:v>
                </c:pt>
                <c:pt idx="16">
                  <c:v>0.60529999999999995</c:v>
                </c:pt>
                <c:pt idx="17">
                  <c:v>0.50980000000000003</c:v>
                </c:pt>
                <c:pt idx="18">
                  <c:v>0.56140000000000001</c:v>
                </c:pt>
                <c:pt idx="19">
                  <c:v>0.62749999999999995</c:v>
                </c:pt>
                <c:pt idx="20">
                  <c:v>0.71109999999999995</c:v>
                </c:pt>
                <c:pt idx="21">
                  <c:v>0.58540000000000003</c:v>
                </c:pt>
              </c:numCache>
            </c:numRef>
          </c:val>
          <c:smooth val="0"/>
          <c:extLst>
            <c:ext xmlns:c16="http://schemas.microsoft.com/office/drawing/2014/chart" uri="{C3380CC4-5D6E-409C-BE32-E72D297353CC}">
              <c16:uniqueId val="{00000013-38B5-4311-B8F9-CC69CB0C2931}"/>
            </c:ext>
          </c:extLst>
        </c:ser>
        <c:ser>
          <c:idx val="1"/>
          <c:order val="1"/>
          <c:tx>
            <c:strRef>
              <c:f>'Report 18'!$C$1</c:f>
              <c:strCache>
                <c:ptCount val="1"/>
                <c:pt idx="0">
                  <c:v>Goal</c:v>
                </c:pt>
              </c:strCache>
            </c:strRef>
          </c:tx>
          <c:spPr>
            <a:ln>
              <a:solidFill>
                <a:srgbClr val="FF0000"/>
              </a:solidFill>
              <a:prstDash val="dash"/>
            </a:ln>
          </c:spPr>
          <c:marker>
            <c:symbol val="none"/>
          </c:marker>
          <c:cat>
            <c:strRef>
              <c:f>'Report 18'!$A$2:$A$23</c:f>
              <c:strCache>
                <c:ptCount val="22"/>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strCache>
            </c:strRef>
          </c:cat>
          <c:val>
            <c:numRef>
              <c:f>'Report 18'!$C$2:$C$23</c:f>
              <c:numCache>
                <c:formatCode>0%</c:formatCode>
                <c:ptCount val="22"/>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numCache>
            </c:numRef>
          </c:val>
          <c:smooth val="0"/>
          <c:extLst>
            <c:ext xmlns:c16="http://schemas.microsoft.com/office/drawing/2014/chart" uri="{C3380CC4-5D6E-409C-BE32-E72D297353CC}">
              <c16:uniqueId val="{00000014-38B5-4311-B8F9-CC69CB0C2931}"/>
            </c:ext>
          </c:extLst>
        </c:ser>
        <c:dLbls>
          <c:showLegendKey val="0"/>
          <c:showVal val="0"/>
          <c:showCatName val="0"/>
          <c:showSerName val="0"/>
          <c:showPercent val="0"/>
          <c:showBubbleSize val="0"/>
        </c:dLbls>
        <c:marker val="1"/>
        <c:smooth val="0"/>
        <c:axId val="95673728"/>
        <c:axId val="96478336"/>
      </c:lineChart>
      <c:catAx>
        <c:axId val="95673728"/>
        <c:scaling>
          <c:orientation val="minMax"/>
        </c:scaling>
        <c:delete val="0"/>
        <c:axPos val="b"/>
        <c:numFmt formatCode="General" sourceLinked="0"/>
        <c:majorTickMark val="out"/>
        <c:minorTickMark val="none"/>
        <c:tickLblPos val="nextTo"/>
        <c:crossAx val="96478336"/>
        <c:crosses val="autoZero"/>
        <c:auto val="1"/>
        <c:lblAlgn val="ctr"/>
        <c:lblOffset val="100"/>
        <c:noMultiLvlLbl val="0"/>
      </c:catAx>
      <c:valAx>
        <c:axId val="96478336"/>
        <c:scaling>
          <c:orientation val="minMax"/>
          <c:max val="1"/>
          <c:min val="0"/>
        </c:scaling>
        <c:delete val="0"/>
        <c:axPos val="l"/>
        <c:numFmt formatCode="0%" sourceLinked="1"/>
        <c:majorTickMark val="out"/>
        <c:minorTickMark val="none"/>
        <c:tickLblPos val="nextTo"/>
        <c:crossAx val="95673728"/>
        <c:crosses val="autoZero"/>
        <c:crossBetween val="between"/>
      </c:valAx>
    </c:plotArea>
    <c:legend>
      <c:legendPos val="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25436-D533-461D-A387-815B533BC96F}"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8AFB66AA-02AE-4FCA-B1F5-37297F5D7A6E}">
      <dgm:prSet phldrT="[Text]"/>
      <dgm:spPr/>
      <dgm:t>
        <a:bodyPr/>
        <a:lstStyle/>
        <a:p>
          <a:r>
            <a:rPr lang="en-US" dirty="0"/>
            <a:t>NAS signs and symptoms assessment tool</a:t>
          </a:r>
        </a:p>
      </dgm:t>
    </dgm:pt>
    <dgm:pt modelId="{F39775AA-84F8-46EF-900F-00566EDCECE7}" type="parTrans" cxnId="{29954641-F679-4E91-912F-C3D84CB617EB}">
      <dgm:prSet/>
      <dgm:spPr/>
      <dgm:t>
        <a:bodyPr/>
        <a:lstStyle/>
        <a:p>
          <a:endParaRPr lang="en-US"/>
        </a:p>
      </dgm:t>
    </dgm:pt>
    <dgm:pt modelId="{EF868966-69B6-40C5-BA4F-1FEA01E62F0F}" type="sibTrans" cxnId="{29954641-F679-4E91-912F-C3D84CB617EB}">
      <dgm:prSet/>
      <dgm:spPr/>
      <dgm:t>
        <a:bodyPr/>
        <a:lstStyle/>
        <a:p>
          <a:endParaRPr lang="en-US"/>
        </a:p>
      </dgm:t>
    </dgm:pt>
    <dgm:pt modelId="{43799AF7-E900-4FDB-A51C-32C4555E55DF}">
      <dgm:prSet phldrT="[Text]"/>
      <dgm:spPr/>
      <dgm:t>
        <a:bodyPr/>
        <a:lstStyle/>
        <a:p>
          <a:r>
            <a:rPr lang="en-US" dirty="0"/>
            <a:t>MNO-Neo Folders</a:t>
          </a:r>
        </a:p>
      </dgm:t>
    </dgm:pt>
    <dgm:pt modelId="{0831AF34-DD1E-4762-861A-93E60DB2BCA4}" type="parTrans" cxnId="{43B5E1F0-DA7F-4691-9E64-720F4046B396}">
      <dgm:prSet/>
      <dgm:spPr/>
      <dgm:t>
        <a:bodyPr/>
        <a:lstStyle/>
        <a:p>
          <a:endParaRPr lang="en-US"/>
        </a:p>
      </dgm:t>
    </dgm:pt>
    <dgm:pt modelId="{9AC88343-EA6D-4626-A485-81D96A3FDED3}" type="sibTrans" cxnId="{43B5E1F0-DA7F-4691-9E64-720F4046B396}">
      <dgm:prSet/>
      <dgm:spPr/>
      <dgm:t>
        <a:bodyPr/>
        <a:lstStyle/>
        <a:p>
          <a:endParaRPr lang="en-US"/>
        </a:p>
      </dgm:t>
    </dgm:pt>
    <dgm:pt modelId="{FD8B59D8-57FA-42DA-8CA5-87743E141D6A}">
      <dgm:prSet phldrT="[Text]" custT="1"/>
      <dgm:spPr/>
      <dgm:t>
        <a:bodyPr/>
        <a:lstStyle/>
        <a:p>
          <a:r>
            <a:rPr lang="en-US" sz="1600" dirty="0"/>
            <a:t>Create MNO folders to store in common area for  nurse to pull for every OEN.  Engage all clinical care team members with key tools and provide materials to mothers/families.</a:t>
          </a:r>
        </a:p>
      </dgm:t>
    </dgm:pt>
    <dgm:pt modelId="{108129B0-CDDA-48FD-9E1C-537B53B4DCE0}" type="parTrans" cxnId="{8FBF1CFF-69C3-4803-98CB-0DB890C35EBE}">
      <dgm:prSet/>
      <dgm:spPr/>
      <dgm:t>
        <a:bodyPr/>
        <a:lstStyle/>
        <a:p>
          <a:endParaRPr lang="en-US"/>
        </a:p>
      </dgm:t>
    </dgm:pt>
    <dgm:pt modelId="{AA3C4E0C-3EE5-44C6-9D35-AB40E7DE1FCC}" type="sibTrans" cxnId="{8FBF1CFF-69C3-4803-98CB-0DB890C35EBE}">
      <dgm:prSet/>
      <dgm:spPr/>
      <dgm:t>
        <a:bodyPr/>
        <a:lstStyle/>
        <a:p>
          <a:endParaRPr lang="en-US"/>
        </a:p>
      </dgm:t>
    </dgm:pt>
    <dgm:pt modelId="{7EB99AB1-2385-43CE-B0DA-5583BD815261}">
      <dgm:prSet phldrT="[Text]"/>
      <dgm:spPr/>
      <dgm:t>
        <a:bodyPr/>
        <a:lstStyle/>
        <a:p>
          <a:r>
            <a:rPr lang="en-US" dirty="0"/>
            <a:t>MNO-Neo Education Campaign</a:t>
          </a:r>
        </a:p>
      </dgm:t>
    </dgm:pt>
    <dgm:pt modelId="{A8877E39-2F0A-430A-BAB0-DDCF48D3021C}" type="parTrans" cxnId="{FEF13AE5-96A2-4DF0-95D1-B08A28789959}">
      <dgm:prSet/>
      <dgm:spPr/>
      <dgm:t>
        <a:bodyPr/>
        <a:lstStyle/>
        <a:p>
          <a:endParaRPr lang="en-US"/>
        </a:p>
      </dgm:t>
    </dgm:pt>
    <dgm:pt modelId="{21113F9C-3531-4AD9-9ACB-7E2225A5D170}" type="sibTrans" cxnId="{FEF13AE5-96A2-4DF0-95D1-B08A28789959}">
      <dgm:prSet/>
      <dgm:spPr/>
      <dgm:t>
        <a:bodyPr/>
        <a:lstStyle/>
        <a:p>
          <a:endParaRPr lang="en-US"/>
        </a:p>
      </dgm:t>
    </dgm:pt>
    <dgm:pt modelId="{B3AC4CFC-92C0-4434-876D-F11BCC22F337}">
      <dgm:prSet phldrT="[Text]" custT="1"/>
      <dgm:spPr/>
      <dgm:t>
        <a:bodyPr/>
        <a:lstStyle/>
        <a:p>
          <a:r>
            <a:rPr lang="en-US" sz="1600" dirty="0"/>
            <a:t>Hang posters, hand out flyers, and provide online training, Grand Rounds and MNO talks at  provider meetings</a:t>
          </a:r>
        </a:p>
      </dgm:t>
    </dgm:pt>
    <dgm:pt modelId="{BB562216-6704-4231-8C6B-34F6BCE21551}" type="parTrans" cxnId="{49A07378-2557-4361-8EAF-58AB31FCECB1}">
      <dgm:prSet/>
      <dgm:spPr/>
      <dgm:t>
        <a:bodyPr/>
        <a:lstStyle/>
        <a:p>
          <a:endParaRPr lang="en-US"/>
        </a:p>
      </dgm:t>
    </dgm:pt>
    <dgm:pt modelId="{C4370C69-3700-4631-AAAC-B6927E4B36FB}" type="sibTrans" cxnId="{49A07378-2557-4361-8EAF-58AB31FCECB1}">
      <dgm:prSet/>
      <dgm:spPr/>
      <dgm:t>
        <a:bodyPr/>
        <a:lstStyle/>
        <a:p>
          <a:endParaRPr lang="en-US"/>
        </a:p>
      </dgm:t>
    </dgm:pt>
    <dgm:pt modelId="{1572A279-3775-4A07-9BEA-AC79886289D9}">
      <dgm:prSet phldrT="[Text]"/>
      <dgm:spPr/>
      <dgm:t>
        <a:bodyPr/>
        <a:lstStyle/>
        <a:p>
          <a:r>
            <a:rPr lang="en-US" dirty="0"/>
            <a:t>NAS Clinical Debrief</a:t>
          </a:r>
        </a:p>
      </dgm:t>
    </dgm:pt>
    <dgm:pt modelId="{43CF2F04-C524-4545-9C85-E9D591394CE1}" type="parTrans" cxnId="{1748724E-6D3F-410E-8986-871E316FE47D}">
      <dgm:prSet/>
      <dgm:spPr/>
      <dgm:t>
        <a:bodyPr/>
        <a:lstStyle/>
        <a:p>
          <a:endParaRPr lang="en-US"/>
        </a:p>
      </dgm:t>
    </dgm:pt>
    <dgm:pt modelId="{17034FCB-A4E4-4F73-AB15-9CA160EC02DB}" type="sibTrans" cxnId="{1748724E-6D3F-410E-8986-871E316FE47D}">
      <dgm:prSet/>
      <dgm:spPr/>
      <dgm:t>
        <a:bodyPr/>
        <a:lstStyle/>
        <a:p>
          <a:endParaRPr lang="en-US"/>
        </a:p>
      </dgm:t>
    </dgm:pt>
    <dgm:pt modelId="{991C189C-66B9-4E83-A7C8-3C361C128114}">
      <dgm:prSet phldrT="[Text]" custT="1"/>
      <dgm:spPr/>
      <dgm:t>
        <a:bodyPr/>
        <a:lstStyle/>
        <a:p>
          <a:r>
            <a:rPr lang="en-US" sz="1600" dirty="0"/>
            <a:t>Implementation of a NAS Clinical Debrief Review Form with the clinical team for every infant with NAS</a:t>
          </a:r>
        </a:p>
      </dgm:t>
    </dgm:pt>
    <dgm:pt modelId="{AA68D17B-F339-491C-B44E-6D103C0FA258}" type="parTrans" cxnId="{7D0E7ABA-B914-4AFD-B93A-8A616977E2A1}">
      <dgm:prSet/>
      <dgm:spPr/>
      <dgm:t>
        <a:bodyPr/>
        <a:lstStyle/>
        <a:p>
          <a:endParaRPr lang="en-US"/>
        </a:p>
      </dgm:t>
    </dgm:pt>
    <dgm:pt modelId="{04599A07-615C-4A67-8181-AA4F32CADC34}" type="sibTrans" cxnId="{7D0E7ABA-B914-4AFD-B93A-8A616977E2A1}">
      <dgm:prSet/>
      <dgm:spPr/>
      <dgm:t>
        <a:bodyPr/>
        <a:lstStyle/>
        <a:p>
          <a:endParaRPr lang="en-US"/>
        </a:p>
      </dgm:t>
    </dgm:pt>
    <dgm:pt modelId="{3D020B36-2642-43E4-B752-9487EFDD94F4}">
      <dgm:prSet phldrT="[Text]" custT="1"/>
      <dgm:spPr/>
      <dgm:t>
        <a:bodyPr/>
        <a:lstStyle/>
        <a:p>
          <a:r>
            <a:rPr lang="en-US" sz="1600" dirty="0"/>
            <a:t>Implementation of an NAS assessment tool to assist in partnering with mothers/families in providing non-pharm care as the 1</a:t>
          </a:r>
          <a:r>
            <a:rPr lang="en-US" sz="1600" baseline="30000" dirty="0"/>
            <a:t>st</a:t>
          </a:r>
          <a:r>
            <a:rPr lang="en-US" sz="1600" dirty="0"/>
            <a:t> line </a:t>
          </a:r>
          <a:r>
            <a:rPr lang="en-US" sz="1600" dirty="0" err="1"/>
            <a:t>tx</a:t>
          </a:r>
          <a:r>
            <a:rPr lang="en-US" sz="1600" dirty="0"/>
            <a:t>. </a:t>
          </a:r>
        </a:p>
      </dgm:t>
    </dgm:pt>
    <dgm:pt modelId="{D17E61E4-CA4F-431D-8A7C-D6B7096D9E70}" type="sibTrans" cxnId="{B15ACC51-A74E-439B-9898-6EC5A01A316E}">
      <dgm:prSet/>
      <dgm:spPr/>
      <dgm:t>
        <a:bodyPr/>
        <a:lstStyle/>
        <a:p>
          <a:endParaRPr lang="en-US"/>
        </a:p>
      </dgm:t>
    </dgm:pt>
    <dgm:pt modelId="{AB4F0A57-870C-4690-9A6D-D53661FBC67C}" type="parTrans" cxnId="{B15ACC51-A74E-439B-9898-6EC5A01A316E}">
      <dgm:prSet/>
      <dgm:spPr/>
      <dgm:t>
        <a:bodyPr/>
        <a:lstStyle/>
        <a:p>
          <a:endParaRPr lang="en-US"/>
        </a:p>
      </dgm:t>
    </dgm:pt>
    <dgm:pt modelId="{921F7799-3F61-4DAF-9411-6E593D01528B}" type="pres">
      <dgm:prSet presAssocID="{AC925436-D533-461D-A387-815B533BC96F}" presName="rootnode" presStyleCnt="0">
        <dgm:presLayoutVars>
          <dgm:chMax/>
          <dgm:chPref/>
          <dgm:dir/>
          <dgm:animLvl val="lvl"/>
        </dgm:presLayoutVars>
      </dgm:prSet>
      <dgm:spPr/>
      <dgm:t>
        <a:bodyPr/>
        <a:lstStyle/>
        <a:p>
          <a:endParaRPr lang="en-US"/>
        </a:p>
      </dgm:t>
    </dgm:pt>
    <dgm:pt modelId="{941DC79D-4B8B-4E9F-8B58-1E428B30239F}" type="pres">
      <dgm:prSet presAssocID="{8AFB66AA-02AE-4FCA-B1F5-37297F5D7A6E}" presName="composite" presStyleCnt="0"/>
      <dgm:spPr/>
    </dgm:pt>
    <dgm:pt modelId="{595C909D-AEB8-4E23-BC41-BA6AA09D19C2}" type="pres">
      <dgm:prSet presAssocID="{8AFB66AA-02AE-4FCA-B1F5-37297F5D7A6E}" presName="bentUpArrow1" presStyleLbl="alignImgPlace1" presStyleIdx="0" presStyleCnt="3"/>
      <dgm:spPr/>
    </dgm:pt>
    <dgm:pt modelId="{77FEC48A-EDCB-4D2D-9900-7736C3A7AE07}" type="pres">
      <dgm:prSet presAssocID="{8AFB66AA-02AE-4FCA-B1F5-37297F5D7A6E}" presName="ParentText" presStyleLbl="node1" presStyleIdx="0" presStyleCnt="4">
        <dgm:presLayoutVars>
          <dgm:chMax val="1"/>
          <dgm:chPref val="1"/>
          <dgm:bulletEnabled val="1"/>
        </dgm:presLayoutVars>
      </dgm:prSet>
      <dgm:spPr/>
      <dgm:t>
        <a:bodyPr/>
        <a:lstStyle/>
        <a:p>
          <a:endParaRPr lang="en-US"/>
        </a:p>
      </dgm:t>
    </dgm:pt>
    <dgm:pt modelId="{BE545E6B-39C3-4421-A660-301667344481}" type="pres">
      <dgm:prSet presAssocID="{8AFB66AA-02AE-4FCA-B1F5-37297F5D7A6E}" presName="ChildText" presStyleLbl="revTx" presStyleIdx="0" presStyleCnt="4" custScaleX="376170" custLinFactX="81986" custLinFactNeighborX="100000" custLinFactNeighborY="-9408">
        <dgm:presLayoutVars>
          <dgm:chMax val="0"/>
          <dgm:chPref val="0"/>
          <dgm:bulletEnabled val="1"/>
        </dgm:presLayoutVars>
      </dgm:prSet>
      <dgm:spPr/>
      <dgm:t>
        <a:bodyPr/>
        <a:lstStyle/>
        <a:p>
          <a:endParaRPr lang="en-US"/>
        </a:p>
      </dgm:t>
    </dgm:pt>
    <dgm:pt modelId="{04A632C2-C507-4858-9352-27980D96608D}" type="pres">
      <dgm:prSet presAssocID="{EF868966-69B6-40C5-BA4F-1FEA01E62F0F}" presName="sibTrans" presStyleCnt="0"/>
      <dgm:spPr/>
    </dgm:pt>
    <dgm:pt modelId="{F0FA9A48-AA22-4C8A-80C8-773A4BAAB066}" type="pres">
      <dgm:prSet presAssocID="{43799AF7-E900-4FDB-A51C-32C4555E55DF}" presName="composite" presStyleCnt="0"/>
      <dgm:spPr/>
    </dgm:pt>
    <dgm:pt modelId="{2E18E8E4-61E2-4F7B-8EAC-EB56E0804435}" type="pres">
      <dgm:prSet presAssocID="{43799AF7-E900-4FDB-A51C-32C4555E55DF}" presName="bentUpArrow1" presStyleLbl="alignImgPlace1" presStyleIdx="1" presStyleCnt="3" custLinFactNeighborX="-60065" custLinFactNeighborY="2256"/>
      <dgm:spPr/>
    </dgm:pt>
    <dgm:pt modelId="{F058F28D-0226-4D45-BE75-7BA643FADDE7}" type="pres">
      <dgm:prSet presAssocID="{43799AF7-E900-4FDB-A51C-32C4555E55DF}" presName="ParentText" presStyleLbl="node1" presStyleIdx="1" presStyleCnt="4" custLinFactNeighborX="-64864" custLinFactNeighborY="-1826">
        <dgm:presLayoutVars>
          <dgm:chMax val="1"/>
          <dgm:chPref val="1"/>
          <dgm:bulletEnabled val="1"/>
        </dgm:presLayoutVars>
      </dgm:prSet>
      <dgm:spPr/>
      <dgm:t>
        <a:bodyPr/>
        <a:lstStyle/>
        <a:p>
          <a:endParaRPr lang="en-US"/>
        </a:p>
      </dgm:t>
    </dgm:pt>
    <dgm:pt modelId="{99F3A360-C033-4AC4-A697-C945BAD495EB}" type="pres">
      <dgm:prSet presAssocID="{43799AF7-E900-4FDB-A51C-32C4555E55DF}" presName="ChildText" presStyleLbl="revTx" presStyleIdx="1" presStyleCnt="4" custScaleX="433508" custLinFactNeighborX="96290" custLinFactNeighborY="-22967">
        <dgm:presLayoutVars>
          <dgm:chMax val="0"/>
          <dgm:chPref val="0"/>
          <dgm:bulletEnabled val="1"/>
        </dgm:presLayoutVars>
      </dgm:prSet>
      <dgm:spPr/>
      <dgm:t>
        <a:bodyPr/>
        <a:lstStyle/>
        <a:p>
          <a:endParaRPr lang="en-US"/>
        </a:p>
      </dgm:t>
    </dgm:pt>
    <dgm:pt modelId="{2F456D4A-D56C-4559-ABBF-CD3775FA1F03}" type="pres">
      <dgm:prSet presAssocID="{9AC88343-EA6D-4626-A485-81D96A3FDED3}" presName="sibTrans" presStyleCnt="0"/>
      <dgm:spPr/>
    </dgm:pt>
    <dgm:pt modelId="{86C4D111-007B-4519-9B7A-8193D4FF2279}" type="pres">
      <dgm:prSet presAssocID="{7EB99AB1-2385-43CE-B0DA-5583BD815261}" presName="composite" presStyleCnt="0"/>
      <dgm:spPr/>
    </dgm:pt>
    <dgm:pt modelId="{66365B4E-0B7E-4AA9-8C8B-B6C4A0EAFCE9}" type="pres">
      <dgm:prSet presAssocID="{7EB99AB1-2385-43CE-B0DA-5583BD815261}" presName="bentUpArrow1" presStyleLbl="alignImgPlace1" presStyleIdx="2" presStyleCnt="3" custLinFactX="-6866" custLinFactNeighborX="-100000" custLinFactNeighborY="-10407"/>
      <dgm:spPr/>
    </dgm:pt>
    <dgm:pt modelId="{F72729C0-615B-4032-B415-185A8BC663A6}" type="pres">
      <dgm:prSet presAssocID="{7EB99AB1-2385-43CE-B0DA-5583BD815261}" presName="ParentText" presStyleLbl="node1" presStyleIdx="2" presStyleCnt="4" custLinFactNeighborX="-72272" custLinFactNeighborY="-8832">
        <dgm:presLayoutVars>
          <dgm:chMax val="1"/>
          <dgm:chPref val="1"/>
          <dgm:bulletEnabled val="1"/>
        </dgm:presLayoutVars>
      </dgm:prSet>
      <dgm:spPr/>
      <dgm:t>
        <a:bodyPr/>
        <a:lstStyle/>
        <a:p>
          <a:endParaRPr lang="en-US"/>
        </a:p>
      </dgm:t>
    </dgm:pt>
    <dgm:pt modelId="{563BE748-8D5B-4ADB-B3C1-C2750122C008}" type="pres">
      <dgm:prSet presAssocID="{7EB99AB1-2385-43CE-B0DA-5583BD815261}" presName="ChildText" presStyleLbl="revTx" presStyleIdx="2" presStyleCnt="4" custScaleX="337741" custLinFactNeighborX="21823" custLinFactNeighborY="-19431">
        <dgm:presLayoutVars>
          <dgm:chMax val="0"/>
          <dgm:chPref val="0"/>
          <dgm:bulletEnabled val="1"/>
        </dgm:presLayoutVars>
      </dgm:prSet>
      <dgm:spPr/>
      <dgm:t>
        <a:bodyPr/>
        <a:lstStyle/>
        <a:p>
          <a:endParaRPr lang="en-US"/>
        </a:p>
      </dgm:t>
    </dgm:pt>
    <dgm:pt modelId="{60BA232C-C2A8-4616-8832-232E5C273ED4}" type="pres">
      <dgm:prSet presAssocID="{21113F9C-3531-4AD9-9ACB-7E2225A5D170}" presName="sibTrans" presStyleCnt="0"/>
      <dgm:spPr/>
    </dgm:pt>
    <dgm:pt modelId="{9BF3C5FF-C7A9-441A-A455-972363BC0FDD}" type="pres">
      <dgm:prSet presAssocID="{1572A279-3775-4A07-9BEA-AC79886289D9}" presName="composite" presStyleCnt="0"/>
      <dgm:spPr/>
    </dgm:pt>
    <dgm:pt modelId="{4881FED7-9222-4A01-BE02-75B84C77E95F}" type="pres">
      <dgm:prSet presAssocID="{1572A279-3775-4A07-9BEA-AC79886289D9}" presName="ParentText" presStyleLbl="node1" presStyleIdx="3" presStyleCnt="4" custLinFactX="-12722" custLinFactNeighborX="-100000" custLinFactNeighborY="-2379">
        <dgm:presLayoutVars>
          <dgm:chMax val="1"/>
          <dgm:chPref val="1"/>
          <dgm:bulletEnabled val="1"/>
        </dgm:presLayoutVars>
      </dgm:prSet>
      <dgm:spPr/>
      <dgm:t>
        <a:bodyPr/>
        <a:lstStyle/>
        <a:p>
          <a:endParaRPr lang="en-US"/>
        </a:p>
      </dgm:t>
    </dgm:pt>
    <dgm:pt modelId="{DAB3D664-AB80-48E2-951C-485086529C79}" type="pres">
      <dgm:prSet presAssocID="{1572A279-3775-4A07-9BEA-AC79886289D9}" presName="FinalChildText" presStyleLbl="revTx" presStyleIdx="3" presStyleCnt="4" custScaleX="272642" custLinFactNeighborX="-59197" custLinFactNeighborY="-4145">
        <dgm:presLayoutVars>
          <dgm:chMax val="0"/>
          <dgm:chPref val="0"/>
          <dgm:bulletEnabled val="1"/>
        </dgm:presLayoutVars>
      </dgm:prSet>
      <dgm:spPr/>
      <dgm:t>
        <a:bodyPr/>
        <a:lstStyle/>
        <a:p>
          <a:endParaRPr lang="en-US"/>
        </a:p>
      </dgm:t>
    </dgm:pt>
  </dgm:ptLst>
  <dgm:cxnLst>
    <dgm:cxn modelId="{DE79998A-10D3-4459-8A95-A74A8CC0C35D}" type="presOf" srcId="{FD8B59D8-57FA-42DA-8CA5-87743E141D6A}" destId="{99F3A360-C033-4AC4-A697-C945BAD495EB}" srcOrd="0" destOrd="0" presId="urn:microsoft.com/office/officeart/2005/8/layout/StepDownProcess"/>
    <dgm:cxn modelId="{DF05F5C2-AC45-43FF-86D7-FC0766FE5478}" type="presOf" srcId="{B3AC4CFC-92C0-4434-876D-F11BCC22F337}" destId="{563BE748-8D5B-4ADB-B3C1-C2750122C008}" srcOrd="0" destOrd="0" presId="urn:microsoft.com/office/officeart/2005/8/layout/StepDownProcess"/>
    <dgm:cxn modelId="{8F3BBEDB-D4F1-4D30-92DF-6C43AD4EE0C0}" type="presOf" srcId="{8AFB66AA-02AE-4FCA-B1F5-37297F5D7A6E}" destId="{77FEC48A-EDCB-4D2D-9900-7736C3A7AE07}" srcOrd="0" destOrd="0" presId="urn:microsoft.com/office/officeart/2005/8/layout/StepDownProcess"/>
    <dgm:cxn modelId="{A3B58251-B62B-4985-AD35-EACFAE44AB4D}" type="presOf" srcId="{7EB99AB1-2385-43CE-B0DA-5583BD815261}" destId="{F72729C0-615B-4032-B415-185A8BC663A6}" srcOrd="0" destOrd="0" presId="urn:microsoft.com/office/officeart/2005/8/layout/StepDownProcess"/>
    <dgm:cxn modelId="{C845A4CE-0E36-493F-99F0-F16A7FD60948}" type="presOf" srcId="{991C189C-66B9-4E83-A7C8-3C361C128114}" destId="{DAB3D664-AB80-48E2-951C-485086529C79}" srcOrd="0" destOrd="0" presId="urn:microsoft.com/office/officeart/2005/8/layout/StepDownProcess"/>
    <dgm:cxn modelId="{DB532C3F-50F8-431C-9896-CD79641AA6A7}" type="presOf" srcId="{1572A279-3775-4A07-9BEA-AC79886289D9}" destId="{4881FED7-9222-4A01-BE02-75B84C77E95F}" srcOrd="0" destOrd="0" presId="urn:microsoft.com/office/officeart/2005/8/layout/StepDownProcess"/>
    <dgm:cxn modelId="{4E98539D-6F6E-4A59-8E85-EDB3A3CF89A0}" type="presOf" srcId="{3D020B36-2642-43E4-B752-9487EFDD94F4}" destId="{BE545E6B-39C3-4421-A660-301667344481}" srcOrd="0" destOrd="0" presId="urn:microsoft.com/office/officeart/2005/8/layout/StepDownProcess"/>
    <dgm:cxn modelId="{29954641-F679-4E91-912F-C3D84CB617EB}" srcId="{AC925436-D533-461D-A387-815B533BC96F}" destId="{8AFB66AA-02AE-4FCA-B1F5-37297F5D7A6E}" srcOrd="0" destOrd="0" parTransId="{F39775AA-84F8-46EF-900F-00566EDCECE7}" sibTransId="{EF868966-69B6-40C5-BA4F-1FEA01E62F0F}"/>
    <dgm:cxn modelId="{43B5E1F0-DA7F-4691-9E64-720F4046B396}" srcId="{AC925436-D533-461D-A387-815B533BC96F}" destId="{43799AF7-E900-4FDB-A51C-32C4555E55DF}" srcOrd="1" destOrd="0" parTransId="{0831AF34-DD1E-4762-861A-93E60DB2BCA4}" sibTransId="{9AC88343-EA6D-4626-A485-81D96A3FDED3}"/>
    <dgm:cxn modelId="{7D0E7ABA-B914-4AFD-B93A-8A616977E2A1}" srcId="{1572A279-3775-4A07-9BEA-AC79886289D9}" destId="{991C189C-66B9-4E83-A7C8-3C361C128114}" srcOrd="0" destOrd="0" parTransId="{AA68D17B-F339-491C-B44E-6D103C0FA258}" sibTransId="{04599A07-615C-4A67-8181-AA4F32CADC34}"/>
    <dgm:cxn modelId="{49A07378-2557-4361-8EAF-58AB31FCECB1}" srcId="{7EB99AB1-2385-43CE-B0DA-5583BD815261}" destId="{B3AC4CFC-92C0-4434-876D-F11BCC22F337}" srcOrd="0" destOrd="0" parTransId="{BB562216-6704-4231-8C6B-34F6BCE21551}" sibTransId="{C4370C69-3700-4631-AAAC-B6927E4B36FB}"/>
    <dgm:cxn modelId="{FEF13AE5-96A2-4DF0-95D1-B08A28789959}" srcId="{AC925436-D533-461D-A387-815B533BC96F}" destId="{7EB99AB1-2385-43CE-B0DA-5583BD815261}" srcOrd="2" destOrd="0" parTransId="{A8877E39-2F0A-430A-BAB0-DDCF48D3021C}" sibTransId="{21113F9C-3531-4AD9-9ACB-7E2225A5D170}"/>
    <dgm:cxn modelId="{8FBF1CFF-69C3-4803-98CB-0DB890C35EBE}" srcId="{43799AF7-E900-4FDB-A51C-32C4555E55DF}" destId="{FD8B59D8-57FA-42DA-8CA5-87743E141D6A}" srcOrd="0" destOrd="0" parTransId="{108129B0-CDDA-48FD-9E1C-537B53B4DCE0}" sibTransId="{AA3C4E0C-3EE5-44C6-9D35-AB40E7DE1FCC}"/>
    <dgm:cxn modelId="{B15ACC51-A74E-439B-9898-6EC5A01A316E}" srcId="{8AFB66AA-02AE-4FCA-B1F5-37297F5D7A6E}" destId="{3D020B36-2642-43E4-B752-9487EFDD94F4}" srcOrd="0" destOrd="0" parTransId="{AB4F0A57-870C-4690-9A6D-D53661FBC67C}" sibTransId="{D17E61E4-CA4F-431D-8A7C-D6B7096D9E70}"/>
    <dgm:cxn modelId="{5400AEEF-A995-4752-99DF-90809B017E5E}" type="presOf" srcId="{43799AF7-E900-4FDB-A51C-32C4555E55DF}" destId="{F058F28D-0226-4D45-BE75-7BA643FADDE7}" srcOrd="0" destOrd="0" presId="urn:microsoft.com/office/officeart/2005/8/layout/StepDownProcess"/>
    <dgm:cxn modelId="{1748724E-6D3F-410E-8986-871E316FE47D}" srcId="{AC925436-D533-461D-A387-815B533BC96F}" destId="{1572A279-3775-4A07-9BEA-AC79886289D9}" srcOrd="3" destOrd="0" parTransId="{43CF2F04-C524-4545-9C85-E9D591394CE1}" sibTransId="{17034FCB-A4E4-4F73-AB15-9CA160EC02DB}"/>
    <dgm:cxn modelId="{2C1F28DD-F1B0-4D16-B609-5412B5CD60BC}" type="presOf" srcId="{AC925436-D533-461D-A387-815B533BC96F}" destId="{921F7799-3F61-4DAF-9411-6E593D01528B}" srcOrd="0" destOrd="0" presId="urn:microsoft.com/office/officeart/2005/8/layout/StepDownProcess"/>
    <dgm:cxn modelId="{D30D34C7-3C52-4C58-987F-DEBAA33A0C1F}" type="presParOf" srcId="{921F7799-3F61-4DAF-9411-6E593D01528B}" destId="{941DC79D-4B8B-4E9F-8B58-1E428B30239F}" srcOrd="0" destOrd="0" presId="urn:microsoft.com/office/officeart/2005/8/layout/StepDownProcess"/>
    <dgm:cxn modelId="{90B958C3-27D7-4D4D-A8C8-454749C4EC97}" type="presParOf" srcId="{941DC79D-4B8B-4E9F-8B58-1E428B30239F}" destId="{595C909D-AEB8-4E23-BC41-BA6AA09D19C2}" srcOrd="0" destOrd="0" presId="urn:microsoft.com/office/officeart/2005/8/layout/StepDownProcess"/>
    <dgm:cxn modelId="{A66200EB-3132-4783-9EC5-D7633D4CE519}" type="presParOf" srcId="{941DC79D-4B8B-4E9F-8B58-1E428B30239F}" destId="{77FEC48A-EDCB-4D2D-9900-7736C3A7AE07}" srcOrd="1" destOrd="0" presId="urn:microsoft.com/office/officeart/2005/8/layout/StepDownProcess"/>
    <dgm:cxn modelId="{6AA0E60A-E21D-43AC-BB23-1D15D4184F6F}" type="presParOf" srcId="{941DC79D-4B8B-4E9F-8B58-1E428B30239F}" destId="{BE545E6B-39C3-4421-A660-301667344481}" srcOrd="2" destOrd="0" presId="urn:microsoft.com/office/officeart/2005/8/layout/StepDownProcess"/>
    <dgm:cxn modelId="{EA2FC4AB-82AA-4881-8FFB-45957F42A7BE}" type="presParOf" srcId="{921F7799-3F61-4DAF-9411-6E593D01528B}" destId="{04A632C2-C507-4858-9352-27980D96608D}" srcOrd="1" destOrd="0" presId="urn:microsoft.com/office/officeart/2005/8/layout/StepDownProcess"/>
    <dgm:cxn modelId="{16E85672-89B0-4D4E-A0AD-CF01BD36DDA3}" type="presParOf" srcId="{921F7799-3F61-4DAF-9411-6E593D01528B}" destId="{F0FA9A48-AA22-4C8A-80C8-773A4BAAB066}" srcOrd="2" destOrd="0" presId="urn:microsoft.com/office/officeart/2005/8/layout/StepDownProcess"/>
    <dgm:cxn modelId="{569F6D19-DCEB-4E38-9CFB-37C206DA8205}" type="presParOf" srcId="{F0FA9A48-AA22-4C8A-80C8-773A4BAAB066}" destId="{2E18E8E4-61E2-4F7B-8EAC-EB56E0804435}" srcOrd="0" destOrd="0" presId="urn:microsoft.com/office/officeart/2005/8/layout/StepDownProcess"/>
    <dgm:cxn modelId="{6BBD9570-D6FE-42F2-9A05-BA3ED28F483F}" type="presParOf" srcId="{F0FA9A48-AA22-4C8A-80C8-773A4BAAB066}" destId="{F058F28D-0226-4D45-BE75-7BA643FADDE7}" srcOrd="1" destOrd="0" presId="urn:microsoft.com/office/officeart/2005/8/layout/StepDownProcess"/>
    <dgm:cxn modelId="{54AFE918-DEC4-4799-AA21-2312F67FEFD6}" type="presParOf" srcId="{F0FA9A48-AA22-4C8A-80C8-773A4BAAB066}" destId="{99F3A360-C033-4AC4-A697-C945BAD495EB}" srcOrd="2" destOrd="0" presId="urn:microsoft.com/office/officeart/2005/8/layout/StepDownProcess"/>
    <dgm:cxn modelId="{F5586E8F-9110-466D-8BB4-362AE00C5EFF}" type="presParOf" srcId="{921F7799-3F61-4DAF-9411-6E593D01528B}" destId="{2F456D4A-D56C-4559-ABBF-CD3775FA1F03}" srcOrd="3" destOrd="0" presId="urn:microsoft.com/office/officeart/2005/8/layout/StepDownProcess"/>
    <dgm:cxn modelId="{DA2502CA-7A61-4E7D-88B7-889AFB14D422}" type="presParOf" srcId="{921F7799-3F61-4DAF-9411-6E593D01528B}" destId="{86C4D111-007B-4519-9B7A-8193D4FF2279}" srcOrd="4" destOrd="0" presId="urn:microsoft.com/office/officeart/2005/8/layout/StepDownProcess"/>
    <dgm:cxn modelId="{57E95063-C84B-4BC4-88BE-E30A88B957FC}" type="presParOf" srcId="{86C4D111-007B-4519-9B7A-8193D4FF2279}" destId="{66365B4E-0B7E-4AA9-8C8B-B6C4A0EAFCE9}" srcOrd="0" destOrd="0" presId="urn:microsoft.com/office/officeart/2005/8/layout/StepDownProcess"/>
    <dgm:cxn modelId="{115C12B4-2BFB-4812-B0FF-1F83ECCDFA42}" type="presParOf" srcId="{86C4D111-007B-4519-9B7A-8193D4FF2279}" destId="{F72729C0-615B-4032-B415-185A8BC663A6}" srcOrd="1" destOrd="0" presId="urn:microsoft.com/office/officeart/2005/8/layout/StepDownProcess"/>
    <dgm:cxn modelId="{DCAD05E7-0365-4331-8208-A4822FDB185A}" type="presParOf" srcId="{86C4D111-007B-4519-9B7A-8193D4FF2279}" destId="{563BE748-8D5B-4ADB-B3C1-C2750122C008}" srcOrd="2" destOrd="0" presId="urn:microsoft.com/office/officeart/2005/8/layout/StepDownProcess"/>
    <dgm:cxn modelId="{8BCBB462-6220-43F1-82D9-A3BB31222283}" type="presParOf" srcId="{921F7799-3F61-4DAF-9411-6E593D01528B}" destId="{60BA232C-C2A8-4616-8832-232E5C273ED4}" srcOrd="5" destOrd="0" presId="urn:microsoft.com/office/officeart/2005/8/layout/StepDownProcess"/>
    <dgm:cxn modelId="{C45AA40E-D6AE-4C47-842F-4B427F5B92A7}" type="presParOf" srcId="{921F7799-3F61-4DAF-9411-6E593D01528B}" destId="{9BF3C5FF-C7A9-441A-A455-972363BC0FDD}" srcOrd="6" destOrd="0" presId="urn:microsoft.com/office/officeart/2005/8/layout/StepDownProcess"/>
    <dgm:cxn modelId="{99BB0D50-0DCE-4B62-9F46-EAD22A2F14E3}" type="presParOf" srcId="{9BF3C5FF-C7A9-441A-A455-972363BC0FDD}" destId="{4881FED7-9222-4A01-BE02-75B84C77E95F}" srcOrd="0" destOrd="0" presId="urn:microsoft.com/office/officeart/2005/8/layout/StepDownProcess"/>
    <dgm:cxn modelId="{E7436726-31E1-4053-A63C-4457F6C75678}" type="presParOf" srcId="{9BF3C5FF-C7A9-441A-A455-972363BC0FDD}" destId="{DAB3D664-AB80-48E2-951C-485086529C7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25436-D533-461D-A387-815B533BC96F}"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8AFB66AA-02AE-4FCA-B1F5-37297F5D7A6E}">
      <dgm:prSet phldrT="[Text]"/>
      <dgm:spPr/>
      <dgm:t>
        <a:bodyPr/>
        <a:lstStyle/>
        <a:p>
          <a:r>
            <a:rPr lang="en-US" dirty="0"/>
            <a:t>NAS signs and symptoms assessment tool</a:t>
          </a:r>
        </a:p>
      </dgm:t>
    </dgm:pt>
    <dgm:pt modelId="{F39775AA-84F8-46EF-900F-00566EDCECE7}" type="parTrans" cxnId="{29954641-F679-4E91-912F-C3D84CB617EB}">
      <dgm:prSet/>
      <dgm:spPr/>
      <dgm:t>
        <a:bodyPr/>
        <a:lstStyle/>
        <a:p>
          <a:endParaRPr lang="en-US"/>
        </a:p>
      </dgm:t>
    </dgm:pt>
    <dgm:pt modelId="{EF868966-69B6-40C5-BA4F-1FEA01E62F0F}" type="sibTrans" cxnId="{29954641-F679-4E91-912F-C3D84CB617EB}">
      <dgm:prSet/>
      <dgm:spPr/>
      <dgm:t>
        <a:bodyPr/>
        <a:lstStyle/>
        <a:p>
          <a:endParaRPr lang="en-US"/>
        </a:p>
      </dgm:t>
    </dgm:pt>
    <dgm:pt modelId="{43799AF7-E900-4FDB-A51C-32C4555E55DF}">
      <dgm:prSet phldrT="[Text]"/>
      <dgm:spPr/>
      <dgm:t>
        <a:bodyPr/>
        <a:lstStyle/>
        <a:p>
          <a:r>
            <a:rPr lang="en-US" dirty="0"/>
            <a:t>MNO-Neo Folders</a:t>
          </a:r>
        </a:p>
      </dgm:t>
    </dgm:pt>
    <dgm:pt modelId="{0831AF34-DD1E-4762-861A-93E60DB2BCA4}" type="parTrans" cxnId="{43B5E1F0-DA7F-4691-9E64-720F4046B396}">
      <dgm:prSet/>
      <dgm:spPr/>
      <dgm:t>
        <a:bodyPr/>
        <a:lstStyle/>
        <a:p>
          <a:endParaRPr lang="en-US"/>
        </a:p>
      </dgm:t>
    </dgm:pt>
    <dgm:pt modelId="{9AC88343-EA6D-4626-A485-81D96A3FDED3}" type="sibTrans" cxnId="{43B5E1F0-DA7F-4691-9E64-720F4046B396}">
      <dgm:prSet/>
      <dgm:spPr/>
      <dgm:t>
        <a:bodyPr/>
        <a:lstStyle/>
        <a:p>
          <a:endParaRPr lang="en-US"/>
        </a:p>
      </dgm:t>
    </dgm:pt>
    <dgm:pt modelId="{FD8B59D8-57FA-42DA-8CA5-87743E141D6A}">
      <dgm:prSet phldrT="[Text]" custT="1"/>
      <dgm:spPr/>
      <dgm:t>
        <a:bodyPr/>
        <a:lstStyle/>
        <a:p>
          <a:r>
            <a:rPr lang="en-US" sz="1600" dirty="0"/>
            <a:t>Create MNO folders to store in common area for  nurse to pull for every OEN.  Engage all clinical care team members with key tools and provide materials to mothers/families.</a:t>
          </a:r>
        </a:p>
      </dgm:t>
    </dgm:pt>
    <dgm:pt modelId="{108129B0-CDDA-48FD-9E1C-537B53B4DCE0}" type="parTrans" cxnId="{8FBF1CFF-69C3-4803-98CB-0DB890C35EBE}">
      <dgm:prSet/>
      <dgm:spPr/>
      <dgm:t>
        <a:bodyPr/>
        <a:lstStyle/>
        <a:p>
          <a:endParaRPr lang="en-US"/>
        </a:p>
      </dgm:t>
    </dgm:pt>
    <dgm:pt modelId="{AA3C4E0C-3EE5-44C6-9D35-AB40E7DE1FCC}" type="sibTrans" cxnId="{8FBF1CFF-69C3-4803-98CB-0DB890C35EBE}">
      <dgm:prSet/>
      <dgm:spPr/>
      <dgm:t>
        <a:bodyPr/>
        <a:lstStyle/>
        <a:p>
          <a:endParaRPr lang="en-US"/>
        </a:p>
      </dgm:t>
    </dgm:pt>
    <dgm:pt modelId="{7EB99AB1-2385-43CE-B0DA-5583BD815261}">
      <dgm:prSet phldrT="[Text]"/>
      <dgm:spPr/>
      <dgm:t>
        <a:bodyPr/>
        <a:lstStyle/>
        <a:p>
          <a:r>
            <a:rPr lang="en-US" dirty="0"/>
            <a:t>MNO-Neo Education Campaign</a:t>
          </a:r>
        </a:p>
      </dgm:t>
    </dgm:pt>
    <dgm:pt modelId="{A8877E39-2F0A-430A-BAB0-DDCF48D3021C}" type="parTrans" cxnId="{FEF13AE5-96A2-4DF0-95D1-B08A28789959}">
      <dgm:prSet/>
      <dgm:spPr/>
      <dgm:t>
        <a:bodyPr/>
        <a:lstStyle/>
        <a:p>
          <a:endParaRPr lang="en-US"/>
        </a:p>
      </dgm:t>
    </dgm:pt>
    <dgm:pt modelId="{21113F9C-3531-4AD9-9ACB-7E2225A5D170}" type="sibTrans" cxnId="{FEF13AE5-96A2-4DF0-95D1-B08A28789959}">
      <dgm:prSet/>
      <dgm:spPr/>
      <dgm:t>
        <a:bodyPr/>
        <a:lstStyle/>
        <a:p>
          <a:endParaRPr lang="en-US"/>
        </a:p>
      </dgm:t>
    </dgm:pt>
    <dgm:pt modelId="{B3AC4CFC-92C0-4434-876D-F11BCC22F337}">
      <dgm:prSet phldrT="[Text]" custT="1"/>
      <dgm:spPr/>
      <dgm:t>
        <a:bodyPr/>
        <a:lstStyle/>
        <a:p>
          <a:r>
            <a:rPr lang="en-US" sz="1600" dirty="0"/>
            <a:t>Hang posters, hand out flyers, and provide online training, Grand Rounds and MNO talks at  provider meetings</a:t>
          </a:r>
        </a:p>
      </dgm:t>
    </dgm:pt>
    <dgm:pt modelId="{BB562216-6704-4231-8C6B-34F6BCE21551}" type="parTrans" cxnId="{49A07378-2557-4361-8EAF-58AB31FCECB1}">
      <dgm:prSet/>
      <dgm:spPr/>
      <dgm:t>
        <a:bodyPr/>
        <a:lstStyle/>
        <a:p>
          <a:endParaRPr lang="en-US"/>
        </a:p>
      </dgm:t>
    </dgm:pt>
    <dgm:pt modelId="{C4370C69-3700-4631-AAAC-B6927E4B36FB}" type="sibTrans" cxnId="{49A07378-2557-4361-8EAF-58AB31FCECB1}">
      <dgm:prSet/>
      <dgm:spPr/>
      <dgm:t>
        <a:bodyPr/>
        <a:lstStyle/>
        <a:p>
          <a:endParaRPr lang="en-US"/>
        </a:p>
      </dgm:t>
    </dgm:pt>
    <dgm:pt modelId="{1572A279-3775-4A07-9BEA-AC79886289D9}">
      <dgm:prSet phldrT="[Text]"/>
      <dgm:spPr/>
      <dgm:t>
        <a:bodyPr/>
        <a:lstStyle/>
        <a:p>
          <a:r>
            <a:rPr lang="en-US" dirty="0"/>
            <a:t>NAS Clinical Debrief</a:t>
          </a:r>
        </a:p>
      </dgm:t>
    </dgm:pt>
    <dgm:pt modelId="{43CF2F04-C524-4545-9C85-E9D591394CE1}" type="parTrans" cxnId="{1748724E-6D3F-410E-8986-871E316FE47D}">
      <dgm:prSet/>
      <dgm:spPr/>
      <dgm:t>
        <a:bodyPr/>
        <a:lstStyle/>
        <a:p>
          <a:endParaRPr lang="en-US"/>
        </a:p>
      </dgm:t>
    </dgm:pt>
    <dgm:pt modelId="{17034FCB-A4E4-4F73-AB15-9CA160EC02DB}" type="sibTrans" cxnId="{1748724E-6D3F-410E-8986-871E316FE47D}">
      <dgm:prSet/>
      <dgm:spPr/>
      <dgm:t>
        <a:bodyPr/>
        <a:lstStyle/>
        <a:p>
          <a:endParaRPr lang="en-US"/>
        </a:p>
      </dgm:t>
    </dgm:pt>
    <dgm:pt modelId="{991C189C-66B9-4E83-A7C8-3C361C128114}">
      <dgm:prSet phldrT="[Text]" custT="1"/>
      <dgm:spPr/>
      <dgm:t>
        <a:bodyPr/>
        <a:lstStyle/>
        <a:p>
          <a:r>
            <a:rPr lang="en-US" sz="1600" dirty="0"/>
            <a:t>Implementation of a NAS Clinical Debrief Review Form with the clinical team for every infant with NAS</a:t>
          </a:r>
        </a:p>
      </dgm:t>
    </dgm:pt>
    <dgm:pt modelId="{AA68D17B-F339-491C-B44E-6D103C0FA258}" type="parTrans" cxnId="{7D0E7ABA-B914-4AFD-B93A-8A616977E2A1}">
      <dgm:prSet/>
      <dgm:spPr/>
      <dgm:t>
        <a:bodyPr/>
        <a:lstStyle/>
        <a:p>
          <a:endParaRPr lang="en-US"/>
        </a:p>
      </dgm:t>
    </dgm:pt>
    <dgm:pt modelId="{04599A07-615C-4A67-8181-AA4F32CADC34}" type="sibTrans" cxnId="{7D0E7ABA-B914-4AFD-B93A-8A616977E2A1}">
      <dgm:prSet/>
      <dgm:spPr/>
      <dgm:t>
        <a:bodyPr/>
        <a:lstStyle/>
        <a:p>
          <a:endParaRPr lang="en-US"/>
        </a:p>
      </dgm:t>
    </dgm:pt>
    <dgm:pt modelId="{3D020B36-2642-43E4-B752-9487EFDD94F4}">
      <dgm:prSet phldrT="[Text]" custT="1"/>
      <dgm:spPr/>
      <dgm:t>
        <a:bodyPr/>
        <a:lstStyle/>
        <a:p>
          <a:r>
            <a:rPr lang="en-US" sz="1600" dirty="0"/>
            <a:t>Implementation of an NAS assessment tool to assist in partnering with mothers/families in providing non-pharm care as the 1</a:t>
          </a:r>
          <a:r>
            <a:rPr lang="en-US" sz="1600" baseline="30000" dirty="0"/>
            <a:t>st</a:t>
          </a:r>
          <a:r>
            <a:rPr lang="en-US" sz="1600" dirty="0"/>
            <a:t> line </a:t>
          </a:r>
          <a:r>
            <a:rPr lang="en-US" sz="1600" dirty="0" err="1"/>
            <a:t>tx</a:t>
          </a:r>
          <a:r>
            <a:rPr lang="en-US" sz="1600" dirty="0"/>
            <a:t>. </a:t>
          </a:r>
        </a:p>
      </dgm:t>
    </dgm:pt>
    <dgm:pt modelId="{D17E61E4-CA4F-431D-8A7C-D6B7096D9E70}" type="sibTrans" cxnId="{B15ACC51-A74E-439B-9898-6EC5A01A316E}">
      <dgm:prSet/>
      <dgm:spPr/>
      <dgm:t>
        <a:bodyPr/>
        <a:lstStyle/>
        <a:p>
          <a:endParaRPr lang="en-US"/>
        </a:p>
      </dgm:t>
    </dgm:pt>
    <dgm:pt modelId="{AB4F0A57-870C-4690-9A6D-D53661FBC67C}" type="parTrans" cxnId="{B15ACC51-A74E-439B-9898-6EC5A01A316E}">
      <dgm:prSet/>
      <dgm:spPr/>
      <dgm:t>
        <a:bodyPr/>
        <a:lstStyle/>
        <a:p>
          <a:endParaRPr lang="en-US"/>
        </a:p>
      </dgm:t>
    </dgm:pt>
    <dgm:pt modelId="{921F7799-3F61-4DAF-9411-6E593D01528B}" type="pres">
      <dgm:prSet presAssocID="{AC925436-D533-461D-A387-815B533BC96F}" presName="rootnode" presStyleCnt="0">
        <dgm:presLayoutVars>
          <dgm:chMax/>
          <dgm:chPref/>
          <dgm:dir/>
          <dgm:animLvl val="lvl"/>
        </dgm:presLayoutVars>
      </dgm:prSet>
      <dgm:spPr/>
      <dgm:t>
        <a:bodyPr/>
        <a:lstStyle/>
        <a:p>
          <a:endParaRPr lang="en-US"/>
        </a:p>
      </dgm:t>
    </dgm:pt>
    <dgm:pt modelId="{941DC79D-4B8B-4E9F-8B58-1E428B30239F}" type="pres">
      <dgm:prSet presAssocID="{8AFB66AA-02AE-4FCA-B1F5-37297F5D7A6E}" presName="composite" presStyleCnt="0"/>
      <dgm:spPr/>
    </dgm:pt>
    <dgm:pt modelId="{595C909D-AEB8-4E23-BC41-BA6AA09D19C2}" type="pres">
      <dgm:prSet presAssocID="{8AFB66AA-02AE-4FCA-B1F5-37297F5D7A6E}" presName="bentUpArrow1" presStyleLbl="alignImgPlace1" presStyleIdx="0" presStyleCnt="3"/>
      <dgm:spPr/>
    </dgm:pt>
    <dgm:pt modelId="{77FEC48A-EDCB-4D2D-9900-7736C3A7AE07}" type="pres">
      <dgm:prSet presAssocID="{8AFB66AA-02AE-4FCA-B1F5-37297F5D7A6E}" presName="ParentText" presStyleLbl="node1" presStyleIdx="0" presStyleCnt="4">
        <dgm:presLayoutVars>
          <dgm:chMax val="1"/>
          <dgm:chPref val="1"/>
          <dgm:bulletEnabled val="1"/>
        </dgm:presLayoutVars>
      </dgm:prSet>
      <dgm:spPr/>
      <dgm:t>
        <a:bodyPr/>
        <a:lstStyle/>
        <a:p>
          <a:endParaRPr lang="en-US"/>
        </a:p>
      </dgm:t>
    </dgm:pt>
    <dgm:pt modelId="{BE545E6B-39C3-4421-A660-301667344481}" type="pres">
      <dgm:prSet presAssocID="{8AFB66AA-02AE-4FCA-B1F5-37297F5D7A6E}" presName="ChildText" presStyleLbl="revTx" presStyleIdx="0" presStyleCnt="4" custScaleX="376170" custLinFactX="81986" custLinFactNeighborX="100000" custLinFactNeighborY="-9408">
        <dgm:presLayoutVars>
          <dgm:chMax val="0"/>
          <dgm:chPref val="0"/>
          <dgm:bulletEnabled val="1"/>
        </dgm:presLayoutVars>
      </dgm:prSet>
      <dgm:spPr/>
      <dgm:t>
        <a:bodyPr/>
        <a:lstStyle/>
        <a:p>
          <a:endParaRPr lang="en-US"/>
        </a:p>
      </dgm:t>
    </dgm:pt>
    <dgm:pt modelId="{04A632C2-C507-4858-9352-27980D96608D}" type="pres">
      <dgm:prSet presAssocID="{EF868966-69B6-40C5-BA4F-1FEA01E62F0F}" presName="sibTrans" presStyleCnt="0"/>
      <dgm:spPr/>
    </dgm:pt>
    <dgm:pt modelId="{F0FA9A48-AA22-4C8A-80C8-773A4BAAB066}" type="pres">
      <dgm:prSet presAssocID="{43799AF7-E900-4FDB-A51C-32C4555E55DF}" presName="composite" presStyleCnt="0"/>
      <dgm:spPr/>
    </dgm:pt>
    <dgm:pt modelId="{2E18E8E4-61E2-4F7B-8EAC-EB56E0804435}" type="pres">
      <dgm:prSet presAssocID="{43799AF7-E900-4FDB-A51C-32C4555E55DF}" presName="bentUpArrow1" presStyleLbl="alignImgPlace1" presStyleIdx="1" presStyleCnt="3" custLinFactNeighborX="-60065" custLinFactNeighborY="2256"/>
      <dgm:spPr/>
    </dgm:pt>
    <dgm:pt modelId="{F058F28D-0226-4D45-BE75-7BA643FADDE7}" type="pres">
      <dgm:prSet presAssocID="{43799AF7-E900-4FDB-A51C-32C4555E55DF}" presName="ParentText" presStyleLbl="node1" presStyleIdx="1" presStyleCnt="4" custLinFactNeighborX="-64864" custLinFactNeighborY="-1826">
        <dgm:presLayoutVars>
          <dgm:chMax val="1"/>
          <dgm:chPref val="1"/>
          <dgm:bulletEnabled val="1"/>
        </dgm:presLayoutVars>
      </dgm:prSet>
      <dgm:spPr/>
      <dgm:t>
        <a:bodyPr/>
        <a:lstStyle/>
        <a:p>
          <a:endParaRPr lang="en-US"/>
        </a:p>
      </dgm:t>
    </dgm:pt>
    <dgm:pt modelId="{99F3A360-C033-4AC4-A697-C945BAD495EB}" type="pres">
      <dgm:prSet presAssocID="{43799AF7-E900-4FDB-A51C-32C4555E55DF}" presName="ChildText" presStyleLbl="revTx" presStyleIdx="1" presStyleCnt="4" custScaleX="433508" custLinFactNeighborX="96290" custLinFactNeighborY="-22967">
        <dgm:presLayoutVars>
          <dgm:chMax val="0"/>
          <dgm:chPref val="0"/>
          <dgm:bulletEnabled val="1"/>
        </dgm:presLayoutVars>
      </dgm:prSet>
      <dgm:spPr/>
      <dgm:t>
        <a:bodyPr/>
        <a:lstStyle/>
        <a:p>
          <a:endParaRPr lang="en-US"/>
        </a:p>
      </dgm:t>
    </dgm:pt>
    <dgm:pt modelId="{2F456D4A-D56C-4559-ABBF-CD3775FA1F03}" type="pres">
      <dgm:prSet presAssocID="{9AC88343-EA6D-4626-A485-81D96A3FDED3}" presName="sibTrans" presStyleCnt="0"/>
      <dgm:spPr/>
    </dgm:pt>
    <dgm:pt modelId="{86C4D111-007B-4519-9B7A-8193D4FF2279}" type="pres">
      <dgm:prSet presAssocID="{7EB99AB1-2385-43CE-B0DA-5583BD815261}" presName="composite" presStyleCnt="0"/>
      <dgm:spPr/>
    </dgm:pt>
    <dgm:pt modelId="{66365B4E-0B7E-4AA9-8C8B-B6C4A0EAFCE9}" type="pres">
      <dgm:prSet presAssocID="{7EB99AB1-2385-43CE-B0DA-5583BD815261}" presName="bentUpArrow1" presStyleLbl="alignImgPlace1" presStyleIdx="2" presStyleCnt="3" custLinFactX="-6866" custLinFactNeighborX="-100000" custLinFactNeighborY="-10407"/>
      <dgm:spPr/>
    </dgm:pt>
    <dgm:pt modelId="{F72729C0-615B-4032-B415-185A8BC663A6}" type="pres">
      <dgm:prSet presAssocID="{7EB99AB1-2385-43CE-B0DA-5583BD815261}" presName="ParentText" presStyleLbl="node1" presStyleIdx="2" presStyleCnt="4" custLinFactNeighborX="-72272" custLinFactNeighborY="-8832">
        <dgm:presLayoutVars>
          <dgm:chMax val="1"/>
          <dgm:chPref val="1"/>
          <dgm:bulletEnabled val="1"/>
        </dgm:presLayoutVars>
      </dgm:prSet>
      <dgm:spPr/>
      <dgm:t>
        <a:bodyPr/>
        <a:lstStyle/>
        <a:p>
          <a:endParaRPr lang="en-US"/>
        </a:p>
      </dgm:t>
    </dgm:pt>
    <dgm:pt modelId="{563BE748-8D5B-4ADB-B3C1-C2750122C008}" type="pres">
      <dgm:prSet presAssocID="{7EB99AB1-2385-43CE-B0DA-5583BD815261}" presName="ChildText" presStyleLbl="revTx" presStyleIdx="2" presStyleCnt="4" custScaleX="337741" custLinFactNeighborX="21823" custLinFactNeighborY="-19431">
        <dgm:presLayoutVars>
          <dgm:chMax val="0"/>
          <dgm:chPref val="0"/>
          <dgm:bulletEnabled val="1"/>
        </dgm:presLayoutVars>
      </dgm:prSet>
      <dgm:spPr/>
      <dgm:t>
        <a:bodyPr/>
        <a:lstStyle/>
        <a:p>
          <a:endParaRPr lang="en-US"/>
        </a:p>
      </dgm:t>
    </dgm:pt>
    <dgm:pt modelId="{60BA232C-C2A8-4616-8832-232E5C273ED4}" type="pres">
      <dgm:prSet presAssocID="{21113F9C-3531-4AD9-9ACB-7E2225A5D170}" presName="sibTrans" presStyleCnt="0"/>
      <dgm:spPr/>
    </dgm:pt>
    <dgm:pt modelId="{9BF3C5FF-C7A9-441A-A455-972363BC0FDD}" type="pres">
      <dgm:prSet presAssocID="{1572A279-3775-4A07-9BEA-AC79886289D9}" presName="composite" presStyleCnt="0"/>
      <dgm:spPr/>
    </dgm:pt>
    <dgm:pt modelId="{4881FED7-9222-4A01-BE02-75B84C77E95F}" type="pres">
      <dgm:prSet presAssocID="{1572A279-3775-4A07-9BEA-AC79886289D9}" presName="ParentText" presStyleLbl="node1" presStyleIdx="3" presStyleCnt="4" custLinFactX="-12722" custLinFactNeighborX="-100000" custLinFactNeighborY="-2379">
        <dgm:presLayoutVars>
          <dgm:chMax val="1"/>
          <dgm:chPref val="1"/>
          <dgm:bulletEnabled val="1"/>
        </dgm:presLayoutVars>
      </dgm:prSet>
      <dgm:spPr/>
      <dgm:t>
        <a:bodyPr/>
        <a:lstStyle/>
        <a:p>
          <a:endParaRPr lang="en-US"/>
        </a:p>
      </dgm:t>
    </dgm:pt>
    <dgm:pt modelId="{DAB3D664-AB80-48E2-951C-485086529C79}" type="pres">
      <dgm:prSet presAssocID="{1572A279-3775-4A07-9BEA-AC79886289D9}" presName="FinalChildText" presStyleLbl="revTx" presStyleIdx="3" presStyleCnt="4" custScaleX="272642" custLinFactNeighborX="-59197" custLinFactNeighborY="-4145">
        <dgm:presLayoutVars>
          <dgm:chMax val="0"/>
          <dgm:chPref val="0"/>
          <dgm:bulletEnabled val="1"/>
        </dgm:presLayoutVars>
      </dgm:prSet>
      <dgm:spPr/>
      <dgm:t>
        <a:bodyPr/>
        <a:lstStyle/>
        <a:p>
          <a:endParaRPr lang="en-US"/>
        </a:p>
      </dgm:t>
    </dgm:pt>
  </dgm:ptLst>
  <dgm:cxnLst>
    <dgm:cxn modelId="{DE79998A-10D3-4459-8A95-A74A8CC0C35D}" type="presOf" srcId="{FD8B59D8-57FA-42DA-8CA5-87743E141D6A}" destId="{99F3A360-C033-4AC4-A697-C945BAD495EB}" srcOrd="0" destOrd="0" presId="urn:microsoft.com/office/officeart/2005/8/layout/StepDownProcess"/>
    <dgm:cxn modelId="{DF05F5C2-AC45-43FF-86D7-FC0766FE5478}" type="presOf" srcId="{B3AC4CFC-92C0-4434-876D-F11BCC22F337}" destId="{563BE748-8D5B-4ADB-B3C1-C2750122C008}" srcOrd="0" destOrd="0" presId="urn:microsoft.com/office/officeart/2005/8/layout/StepDownProcess"/>
    <dgm:cxn modelId="{8F3BBEDB-D4F1-4D30-92DF-6C43AD4EE0C0}" type="presOf" srcId="{8AFB66AA-02AE-4FCA-B1F5-37297F5D7A6E}" destId="{77FEC48A-EDCB-4D2D-9900-7736C3A7AE07}" srcOrd="0" destOrd="0" presId="urn:microsoft.com/office/officeart/2005/8/layout/StepDownProcess"/>
    <dgm:cxn modelId="{A3B58251-B62B-4985-AD35-EACFAE44AB4D}" type="presOf" srcId="{7EB99AB1-2385-43CE-B0DA-5583BD815261}" destId="{F72729C0-615B-4032-B415-185A8BC663A6}" srcOrd="0" destOrd="0" presId="urn:microsoft.com/office/officeart/2005/8/layout/StepDownProcess"/>
    <dgm:cxn modelId="{C845A4CE-0E36-493F-99F0-F16A7FD60948}" type="presOf" srcId="{991C189C-66B9-4E83-A7C8-3C361C128114}" destId="{DAB3D664-AB80-48E2-951C-485086529C79}" srcOrd="0" destOrd="0" presId="urn:microsoft.com/office/officeart/2005/8/layout/StepDownProcess"/>
    <dgm:cxn modelId="{DB532C3F-50F8-431C-9896-CD79641AA6A7}" type="presOf" srcId="{1572A279-3775-4A07-9BEA-AC79886289D9}" destId="{4881FED7-9222-4A01-BE02-75B84C77E95F}" srcOrd="0" destOrd="0" presId="urn:microsoft.com/office/officeart/2005/8/layout/StepDownProcess"/>
    <dgm:cxn modelId="{4E98539D-6F6E-4A59-8E85-EDB3A3CF89A0}" type="presOf" srcId="{3D020B36-2642-43E4-B752-9487EFDD94F4}" destId="{BE545E6B-39C3-4421-A660-301667344481}" srcOrd="0" destOrd="0" presId="urn:microsoft.com/office/officeart/2005/8/layout/StepDownProcess"/>
    <dgm:cxn modelId="{29954641-F679-4E91-912F-C3D84CB617EB}" srcId="{AC925436-D533-461D-A387-815B533BC96F}" destId="{8AFB66AA-02AE-4FCA-B1F5-37297F5D7A6E}" srcOrd="0" destOrd="0" parTransId="{F39775AA-84F8-46EF-900F-00566EDCECE7}" sibTransId="{EF868966-69B6-40C5-BA4F-1FEA01E62F0F}"/>
    <dgm:cxn modelId="{43B5E1F0-DA7F-4691-9E64-720F4046B396}" srcId="{AC925436-D533-461D-A387-815B533BC96F}" destId="{43799AF7-E900-4FDB-A51C-32C4555E55DF}" srcOrd="1" destOrd="0" parTransId="{0831AF34-DD1E-4762-861A-93E60DB2BCA4}" sibTransId="{9AC88343-EA6D-4626-A485-81D96A3FDED3}"/>
    <dgm:cxn modelId="{7D0E7ABA-B914-4AFD-B93A-8A616977E2A1}" srcId="{1572A279-3775-4A07-9BEA-AC79886289D9}" destId="{991C189C-66B9-4E83-A7C8-3C361C128114}" srcOrd="0" destOrd="0" parTransId="{AA68D17B-F339-491C-B44E-6D103C0FA258}" sibTransId="{04599A07-615C-4A67-8181-AA4F32CADC34}"/>
    <dgm:cxn modelId="{49A07378-2557-4361-8EAF-58AB31FCECB1}" srcId="{7EB99AB1-2385-43CE-B0DA-5583BD815261}" destId="{B3AC4CFC-92C0-4434-876D-F11BCC22F337}" srcOrd="0" destOrd="0" parTransId="{BB562216-6704-4231-8C6B-34F6BCE21551}" sibTransId="{C4370C69-3700-4631-AAAC-B6927E4B36FB}"/>
    <dgm:cxn modelId="{FEF13AE5-96A2-4DF0-95D1-B08A28789959}" srcId="{AC925436-D533-461D-A387-815B533BC96F}" destId="{7EB99AB1-2385-43CE-B0DA-5583BD815261}" srcOrd="2" destOrd="0" parTransId="{A8877E39-2F0A-430A-BAB0-DDCF48D3021C}" sibTransId="{21113F9C-3531-4AD9-9ACB-7E2225A5D170}"/>
    <dgm:cxn modelId="{8FBF1CFF-69C3-4803-98CB-0DB890C35EBE}" srcId="{43799AF7-E900-4FDB-A51C-32C4555E55DF}" destId="{FD8B59D8-57FA-42DA-8CA5-87743E141D6A}" srcOrd="0" destOrd="0" parTransId="{108129B0-CDDA-48FD-9E1C-537B53B4DCE0}" sibTransId="{AA3C4E0C-3EE5-44C6-9D35-AB40E7DE1FCC}"/>
    <dgm:cxn modelId="{B15ACC51-A74E-439B-9898-6EC5A01A316E}" srcId="{8AFB66AA-02AE-4FCA-B1F5-37297F5D7A6E}" destId="{3D020B36-2642-43E4-B752-9487EFDD94F4}" srcOrd="0" destOrd="0" parTransId="{AB4F0A57-870C-4690-9A6D-D53661FBC67C}" sibTransId="{D17E61E4-CA4F-431D-8A7C-D6B7096D9E70}"/>
    <dgm:cxn modelId="{5400AEEF-A995-4752-99DF-90809B017E5E}" type="presOf" srcId="{43799AF7-E900-4FDB-A51C-32C4555E55DF}" destId="{F058F28D-0226-4D45-BE75-7BA643FADDE7}" srcOrd="0" destOrd="0" presId="urn:microsoft.com/office/officeart/2005/8/layout/StepDownProcess"/>
    <dgm:cxn modelId="{1748724E-6D3F-410E-8986-871E316FE47D}" srcId="{AC925436-D533-461D-A387-815B533BC96F}" destId="{1572A279-3775-4A07-9BEA-AC79886289D9}" srcOrd="3" destOrd="0" parTransId="{43CF2F04-C524-4545-9C85-E9D591394CE1}" sibTransId="{17034FCB-A4E4-4F73-AB15-9CA160EC02DB}"/>
    <dgm:cxn modelId="{2C1F28DD-F1B0-4D16-B609-5412B5CD60BC}" type="presOf" srcId="{AC925436-D533-461D-A387-815B533BC96F}" destId="{921F7799-3F61-4DAF-9411-6E593D01528B}" srcOrd="0" destOrd="0" presId="urn:microsoft.com/office/officeart/2005/8/layout/StepDownProcess"/>
    <dgm:cxn modelId="{D30D34C7-3C52-4C58-987F-DEBAA33A0C1F}" type="presParOf" srcId="{921F7799-3F61-4DAF-9411-6E593D01528B}" destId="{941DC79D-4B8B-4E9F-8B58-1E428B30239F}" srcOrd="0" destOrd="0" presId="urn:microsoft.com/office/officeart/2005/8/layout/StepDownProcess"/>
    <dgm:cxn modelId="{90B958C3-27D7-4D4D-A8C8-454749C4EC97}" type="presParOf" srcId="{941DC79D-4B8B-4E9F-8B58-1E428B30239F}" destId="{595C909D-AEB8-4E23-BC41-BA6AA09D19C2}" srcOrd="0" destOrd="0" presId="urn:microsoft.com/office/officeart/2005/8/layout/StepDownProcess"/>
    <dgm:cxn modelId="{A66200EB-3132-4783-9EC5-D7633D4CE519}" type="presParOf" srcId="{941DC79D-4B8B-4E9F-8B58-1E428B30239F}" destId="{77FEC48A-EDCB-4D2D-9900-7736C3A7AE07}" srcOrd="1" destOrd="0" presId="urn:microsoft.com/office/officeart/2005/8/layout/StepDownProcess"/>
    <dgm:cxn modelId="{6AA0E60A-E21D-43AC-BB23-1D15D4184F6F}" type="presParOf" srcId="{941DC79D-4B8B-4E9F-8B58-1E428B30239F}" destId="{BE545E6B-39C3-4421-A660-301667344481}" srcOrd="2" destOrd="0" presId="urn:microsoft.com/office/officeart/2005/8/layout/StepDownProcess"/>
    <dgm:cxn modelId="{EA2FC4AB-82AA-4881-8FFB-45957F42A7BE}" type="presParOf" srcId="{921F7799-3F61-4DAF-9411-6E593D01528B}" destId="{04A632C2-C507-4858-9352-27980D96608D}" srcOrd="1" destOrd="0" presId="urn:microsoft.com/office/officeart/2005/8/layout/StepDownProcess"/>
    <dgm:cxn modelId="{16E85672-89B0-4D4E-A0AD-CF01BD36DDA3}" type="presParOf" srcId="{921F7799-3F61-4DAF-9411-6E593D01528B}" destId="{F0FA9A48-AA22-4C8A-80C8-773A4BAAB066}" srcOrd="2" destOrd="0" presId="urn:microsoft.com/office/officeart/2005/8/layout/StepDownProcess"/>
    <dgm:cxn modelId="{569F6D19-DCEB-4E38-9CFB-37C206DA8205}" type="presParOf" srcId="{F0FA9A48-AA22-4C8A-80C8-773A4BAAB066}" destId="{2E18E8E4-61E2-4F7B-8EAC-EB56E0804435}" srcOrd="0" destOrd="0" presId="urn:microsoft.com/office/officeart/2005/8/layout/StepDownProcess"/>
    <dgm:cxn modelId="{6BBD9570-D6FE-42F2-9A05-BA3ED28F483F}" type="presParOf" srcId="{F0FA9A48-AA22-4C8A-80C8-773A4BAAB066}" destId="{F058F28D-0226-4D45-BE75-7BA643FADDE7}" srcOrd="1" destOrd="0" presId="urn:microsoft.com/office/officeart/2005/8/layout/StepDownProcess"/>
    <dgm:cxn modelId="{54AFE918-DEC4-4799-AA21-2312F67FEFD6}" type="presParOf" srcId="{F0FA9A48-AA22-4C8A-80C8-773A4BAAB066}" destId="{99F3A360-C033-4AC4-A697-C945BAD495EB}" srcOrd="2" destOrd="0" presId="urn:microsoft.com/office/officeart/2005/8/layout/StepDownProcess"/>
    <dgm:cxn modelId="{F5586E8F-9110-466D-8BB4-362AE00C5EFF}" type="presParOf" srcId="{921F7799-3F61-4DAF-9411-6E593D01528B}" destId="{2F456D4A-D56C-4559-ABBF-CD3775FA1F03}" srcOrd="3" destOrd="0" presId="urn:microsoft.com/office/officeart/2005/8/layout/StepDownProcess"/>
    <dgm:cxn modelId="{DA2502CA-7A61-4E7D-88B7-889AFB14D422}" type="presParOf" srcId="{921F7799-3F61-4DAF-9411-6E593D01528B}" destId="{86C4D111-007B-4519-9B7A-8193D4FF2279}" srcOrd="4" destOrd="0" presId="urn:microsoft.com/office/officeart/2005/8/layout/StepDownProcess"/>
    <dgm:cxn modelId="{57E95063-C84B-4BC4-88BE-E30A88B957FC}" type="presParOf" srcId="{86C4D111-007B-4519-9B7A-8193D4FF2279}" destId="{66365B4E-0B7E-4AA9-8C8B-B6C4A0EAFCE9}" srcOrd="0" destOrd="0" presId="urn:microsoft.com/office/officeart/2005/8/layout/StepDownProcess"/>
    <dgm:cxn modelId="{115C12B4-2BFB-4812-B0FF-1F83ECCDFA42}" type="presParOf" srcId="{86C4D111-007B-4519-9B7A-8193D4FF2279}" destId="{F72729C0-615B-4032-B415-185A8BC663A6}" srcOrd="1" destOrd="0" presId="urn:microsoft.com/office/officeart/2005/8/layout/StepDownProcess"/>
    <dgm:cxn modelId="{DCAD05E7-0365-4331-8208-A4822FDB185A}" type="presParOf" srcId="{86C4D111-007B-4519-9B7A-8193D4FF2279}" destId="{563BE748-8D5B-4ADB-B3C1-C2750122C008}" srcOrd="2" destOrd="0" presId="urn:microsoft.com/office/officeart/2005/8/layout/StepDownProcess"/>
    <dgm:cxn modelId="{8BCBB462-6220-43F1-82D9-A3BB31222283}" type="presParOf" srcId="{921F7799-3F61-4DAF-9411-6E593D01528B}" destId="{60BA232C-C2A8-4616-8832-232E5C273ED4}" srcOrd="5" destOrd="0" presId="urn:microsoft.com/office/officeart/2005/8/layout/StepDownProcess"/>
    <dgm:cxn modelId="{C45AA40E-D6AE-4C47-842F-4B427F5B92A7}" type="presParOf" srcId="{921F7799-3F61-4DAF-9411-6E593D01528B}" destId="{9BF3C5FF-C7A9-441A-A455-972363BC0FDD}" srcOrd="6" destOrd="0" presId="urn:microsoft.com/office/officeart/2005/8/layout/StepDownProcess"/>
    <dgm:cxn modelId="{99BB0D50-0DCE-4B62-9F46-EAD22A2F14E3}" type="presParOf" srcId="{9BF3C5FF-C7A9-441A-A455-972363BC0FDD}" destId="{4881FED7-9222-4A01-BE02-75B84C77E95F}" srcOrd="0" destOrd="0" presId="urn:microsoft.com/office/officeart/2005/8/layout/StepDownProcess"/>
    <dgm:cxn modelId="{E7436726-31E1-4053-A63C-4457F6C75678}" type="presParOf" srcId="{9BF3C5FF-C7A9-441A-A455-972363BC0FDD}" destId="{DAB3D664-AB80-48E2-951C-485086529C7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909D-AEB8-4E23-BC41-BA6AA09D19C2}">
      <dsp:nvSpPr>
        <dsp:cNvPr id="0" name=""/>
        <dsp:cNvSpPr/>
      </dsp:nvSpPr>
      <dsp:spPr>
        <a:xfrm rot="5400000">
          <a:off x="247801" y="1670759"/>
          <a:ext cx="898231" cy="1022604"/>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EC48A-EDCB-4D2D-9900-7736C3A7AE07}">
      <dsp:nvSpPr>
        <dsp:cNvPr id="0" name=""/>
        <dsp:cNvSpPr/>
      </dsp:nvSpPr>
      <dsp:spPr>
        <a:xfrm>
          <a:off x="9824" y="675052"/>
          <a:ext cx="1512092" cy="1058415"/>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NAS signs and symptoms assessment tool</a:t>
          </a:r>
        </a:p>
      </dsp:txBody>
      <dsp:txXfrm>
        <a:off x="61501" y="726729"/>
        <a:ext cx="1408738" cy="955061"/>
      </dsp:txXfrm>
    </dsp:sp>
    <dsp:sp modelId="{BE545E6B-39C3-4421-A660-301667344481}">
      <dsp:nvSpPr>
        <dsp:cNvPr id="0" name=""/>
        <dsp:cNvSpPr/>
      </dsp:nvSpPr>
      <dsp:spPr>
        <a:xfrm>
          <a:off x="2004719" y="695514"/>
          <a:ext cx="4136937"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Implementation of an NAS assessment tool to assist in partnering with mothers/families in providing non-pharm care as the 1</a:t>
          </a:r>
          <a:r>
            <a:rPr lang="en-US" sz="1600" kern="1200" baseline="30000" dirty="0"/>
            <a:t>st</a:t>
          </a:r>
          <a:r>
            <a:rPr lang="en-US" sz="1600" kern="1200" dirty="0"/>
            <a:t> line </a:t>
          </a:r>
          <a:r>
            <a:rPr lang="en-US" sz="1600" kern="1200" dirty="0" err="1"/>
            <a:t>tx</a:t>
          </a:r>
          <a:r>
            <a:rPr lang="en-US" sz="1600" kern="1200" dirty="0"/>
            <a:t>. </a:t>
          </a:r>
        </a:p>
      </dsp:txBody>
      <dsp:txXfrm>
        <a:off x="2004719" y="695514"/>
        <a:ext cx="4136937" cy="855458"/>
      </dsp:txXfrm>
    </dsp:sp>
    <dsp:sp modelId="{2E18E8E4-61E2-4F7B-8EAC-EB56E0804435}">
      <dsp:nvSpPr>
        <dsp:cNvPr id="0" name=""/>
        <dsp:cNvSpPr/>
      </dsp:nvSpPr>
      <dsp:spPr>
        <a:xfrm rot="5400000">
          <a:off x="1934591" y="2879973"/>
          <a:ext cx="898231" cy="1022604"/>
        </a:xfrm>
        <a:prstGeom prst="bentUpArrow">
          <a:avLst>
            <a:gd name="adj1" fmla="val 32840"/>
            <a:gd name="adj2" fmla="val 25000"/>
            <a:gd name="adj3" fmla="val 35780"/>
          </a:avLst>
        </a:prstGeom>
        <a:solidFill>
          <a:schemeClr val="accent4">
            <a:tint val="50000"/>
            <a:hueOff val="-1962696"/>
            <a:satOff val="9881"/>
            <a:lumOff val="6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8F28D-0226-4D45-BE75-7BA643FADDE7}">
      <dsp:nvSpPr>
        <dsp:cNvPr id="0" name=""/>
        <dsp:cNvSpPr/>
      </dsp:nvSpPr>
      <dsp:spPr>
        <a:xfrm>
          <a:off x="1330038" y="1844675"/>
          <a:ext cx="1512092" cy="1058415"/>
        </a:xfrm>
        <a:prstGeom prst="roundRect">
          <a:avLst>
            <a:gd name="adj" fmla="val 166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MNO-Neo Folders</a:t>
          </a:r>
        </a:p>
      </dsp:txBody>
      <dsp:txXfrm>
        <a:off x="1381715" y="1896352"/>
        <a:ext cx="1408738" cy="955061"/>
      </dsp:txXfrm>
    </dsp:sp>
    <dsp:sp modelId="{99F3A360-C033-4AC4-A697-C945BAD495EB}">
      <dsp:nvSpPr>
        <dsp:cNvPr id="0" name=""/>
        <dsp:cNvSpPr/>
      </dsp:nvSpPr>
      <dsp:spPr>
        <a:xfrm>
          <a:off x="3048005" y="1768473"/>
          <a:ext cx="4767512"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Create MNO folders to store in common area for  nurse to pull for every OEN.  Engage all clinical care team members with key tools and provide materials to mothers/families.</a:t>
          </a:r>
        </a:p>
      </dsp:txBody>
      <dsp:txXfrm>
        <a:off x="3048005" y="1768473"/>
        <a:ext cx="4767512" cy="855458"/>
      </dsp:txXfrm>
    </dsp:sp>
    <dsp:sp modelId="{66365B4E-0B7E-4AA9-8C8B-B6C4A0EAFCE9}">
      <dsp:nvSpPr>
        <dsp:cNvPr id="0" name=""/>
        <dsp:cNvSpPr/>
      </dsp:nvSpPr>
      <dsp:spPr>
        <a:xfrm rot="5400000">
          <a:off x="3119944" y="3955180"/>
          <a:ext cx="898231" cy="1022604"/>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729C0-615B-4032-B415-185A8BC663A6}">
      <dsp:nvSpPr>
        <dsp:cNvPr id="0" name=""/>
        <dsp:cNvSpPr/>
      </dsp:nvSpPr>
      <dsp:spPr>
        <a:xfrm>
          <a:off x="2881964" y="2959472"/>
          <a:ext cx="1512092" cy="1058415"/>
        </a:xfrm>
        <a:prstGeom prst="roundRect">
          <a:avLst>
            <a:gd name="adj" fmla="val 166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MNO-Neo Education Campaign</a:t>
          </a:r>
        </a:p>
      </dsp:txBody>
      <dsp:txXfrm>
        <a:off x="2933641" y="3011149"/>
        <a:ext cx="1408738" cy="955061"/>
      </dsp:txXfrm>
    </dsp:sp>
    <dsp:sp modelId="{563BE748-8D5B-4ADB-B3C1-C2750122C008}">
      <dsp:nvSpPr>
        <dsp:cNvPr id="0" name=""/>
        <dsp:cNvSpPr/>
      </dsp:nvSpPr>
      <dsp:spPr>
        <a:xfrm>
          <a:off x="4419594" y="2987672"/>
          <a:ext cx="3714313"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Hang posters, hand out flyers, and provide online training, Grand Rounds and MNO talks at  provider meetings</a:t>
          </a:r>
        </a:p>
      </dsp:txBody>
      <dsp:txXfrm>
        <a:off x="4419594" y="2987672"/>
        <a:ext cx="3714313" cy="855458"/>
      </dsp:txXfrm>
    </dsp:sp>
    <dsp:sp modelId="{4881FED7-9222-4A01-BE02-75B84C77E95F}">
      <dsp:nvSpPr>
        <dsp:cNvPr id="0" name=""/>
        <dsp:cNvSpPr/>
      </dsp:nvSpPr>
      <dsp:spPr>
        <a:xfrm>
          <a:off x="4256053" y="4216722"/>
          <a:ext cx="1512092" cy="1058415"/>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NAS Clinical Debrief</a:t>
          </a:r>
        </a:p>
      </dsp:txBody>
      <dsp:txXfrm>
        <a:off x="4307730" y="4268399"/>
        <a:ext cx="1408738" cy="955061"/>
      </dsp:txXfrm>
    </dsp:sp>
    <dsp:sp modelId="{DAB3D664-AB80-48E2-951C-485086529C79}">
      <dsp:nvSpPr>
        <dsp:cNvPr id="0" name=""/>
        <dsp:cNvSpPr/>
      </dsp:nvSpPr>
      <dsp:spPr>
        <a:xfrm>
          <a:off x="5872269" y="4307387"/>
          <a:ext cx="2998385"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Implementation of a NAS Clinical Debrief Review Form with the clinical team for every infant with NAS</a:t>
          </a:r>
        </a:p>
      </dsp:txBody>
      <dsp:txXfrm>
        <a:off x="5872269" y="4307387"/>
        <a:ext cx="2998385" cy="855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909D-AEB8-4E23-BC41-BA6AA09D19C2}">
      <dsp:nvSpPr>
        <dsp:cNvPr id="0" name=""/>
        <dsp:cNvSpPr/>
      </dsp:nvSpPr>
      <dsp:spPr>
        <a:xfrm rot="5400000">
          <a:off x="247801" y="1670759"/>
          <a:ext cx="898231" cy="1022604"/>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EC48A-EDCB-4D2D-9900-7736C3A7AE07}">
      <dsp:nvSpPr>
        <dsp:cNvPr id="0" name=""/>
        <dsp:cNvSpPr/>
      </dsp:nvSpPr>
      <dsp:spPr>
        <a:xfrm>
          <a:off x="9824" y="675052"/>
          <a:ext cx="1512092" cy="1058415"/>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NAS signs and symptoms assessment tool</a:t>
          </a:r>
        </a:p>
      </dsp:txBody>
      <dsp:txXfrm>
        <a:off x="61501" y="726729"/>
        <a:ext cx="1408738" cy="955061"/>
      </dsp:txXfrm>
    </dsp:sp>
    <dsp:sp modelId="{BE545E6B-39C3-4421-A660-301667344481}">
      <dsp:nvSpPr>
        <dsp:cNvPr id="0" name=""/>
        <dsp:cNvSpPr/>
      </dsp:nvSpPr>
      <dsp:spPr>
        <a:xfrm>
          <a:off x="2004719" y="695514"/>
          <a:ext cx="4136937"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Implementation of an NAS assessment tool to assist in partnering with mothers/families in providing non-pharm care as the 1</a:t>
          </a:r>
          <a:r>
            <a:rPr lang="en-US" sz="1600" kern="1200" baseline="30000" dirty="0"/>
            <a:t>st</a:t>
          </a:r>
          <a:r>
            <a:rPr lang="en-US" sz="1600" kern="1200" dirty="0"/>
            <a:t> line </a:t>
          </a:r>
          <a:r>
            <a:rPr lang="en-US" sz="1600" kern="1200" dirty="0" err="1"/>
            <a:t>tx</a:t>
          </a:r>
          <a:r>
            <a:rPr lang="en-US" sz="1600" kern="1200" dirty="0"/>
            <a:t>. </a:t>
          </a:r>
        </a:p>
      </dsp:txBody>
      <dsp:txXfrm>
        <a:off x="2004719" y="695514"/>
        <a:ext cx="4136937" cy="855458"/>
      </dsp:txXfrm>
    </dsp:sp>
    <dsp:sp modelId="{2E18E8E4-61E2-4F7B-8EAC-EB56E0804435}">
      <dsp:nvSpPr>
        <dsp:cNvPr id="0" name=""/>
        <dsp:cNvSpPr/>
      </dsp:nvSpPr>
      <dsp:spPr>
        <a:xfrm rot="5400000">
          <a:off x="1934591" y="2879973"/>
          <a:ext cx="898231" cy="1022604"/>
        </a:xfrm>
        <a:prstGeom prst="bentUpArrow">
          <a:avLst>
            <a:gd name="adj1" fmla="val 32840"/>
            <a:gd name="adj2" fmla="val 25000"/>
            <a:gd name="adj3" fmla="val 35780"/>
          </a:avLst>
        </a:prstGeom>
        <a:solidFill>
          <a:schemeClr val="accent4">
            <a:tint val="50000"/>
            <a:hueOff val="-1962696"/>
            <a:satOff val="9881"/>
            <a:lumOff val="6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8F28D-0226-4D45-BE75-7BA643FADDE7}">
      <dsp:nvSpPr>
        <dsp:cNvPr id="0" name=""/>
        <dsp:cNvSpPr/>
      </dsp:nvSpPr>
      <dsp:spPr>
        <a:xfrm>
          <a:off x="1330038" y="1844675"/>
          <a:ext cx="1512092" cy="1058415"/>
        </a:xfrm>
        <a:prstGeom prst="roundRect">
          <a:avLst>
            <a:gd name="adj" fmla="val 166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MNO-Neo Folders</a:t>
          </a:r>
        </a:p>
      </dsp:txBody>
      <dsp:txXfrm>
        <a:off x="1381715" y="1896352"/>
        <a:ext cx="1408738" cy="955061"/>
      </dsp:txXfrm>
    </dsp:sp>
    <dsp:sp modelId="{99F3A360-C033-4AC4-A697-C945BAD495EB}">
      <dsp:nvSpPr>
        <dsp:cNvPr id="0" name=""/>
        <dsp:cNvSpPr/>
      </dsp:nvSpPr>
      <dsp:spPr>
        <a:xfrm>
          <a:off x="3048005" y="1768473"/>
          <a:ext cx="4767512"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Create MNO folders to store in common area for  nurse to pull for every OEN.  Engage all clinical care team members with key tools and provide materials to mothers/families.</a:t>
          </a:r>
        </a:p>
      </dsp:txBody>
      <dsp:txXfrm>
        <a:off x="3048005" y="1768473"/>
        <a:ext cx="4767512" cy="855458"/>
      </dsp:txXfrm>
    </dsp:sp>
    <dsp:sp modelId="{66365B4E-0B7E-4AA9-8C8B-B6C4A0EAFCE9}">
      <dsp:nvSpPr>
        <dsp:cNvPr id="0" name=""/>
        <dsp:cNvSpPr/>
      </dsp:nvSpPr>
      <dsp:spPr>
        <a:xfrm rot="5400000">
          <a:off x="3119944" y="3955180"/>
          <a:ext cx="898231" cy="1022604"/>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729C0-615B-4032-B415-185A8BC663A6}">
      <dsp:nvSpPr>
        <dsp:cNvPr id="0" name=""/>
        <dsp:cNvSpPr/>
      </dsp:nvSpPr>
      <dsp:spPr>
        <a:xfrm>
          <a:off x="2881964" y="2959472"/>
          <a:ext cx="1512092" cy="1058415"/>
        </a:xfrm>
        <a:prstGeom prst="roundRect">
          <a:avLst>
            <a:gd name="adj" fmla="val 166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MNO-Neo Education Campaign</a:t>
          </a:r>
        </a:p>
      </dsp:txBody>
      <dsp:txXfrm>
        <a:off x="2933641" y="3011149"/>
        <a:ext cx="1408738" cy="955061"/>
      </dsp:txXfrm>
    </dsp:sp>
    <dsp:sp modelId="{563BE748-8D5B-4ADB-B3C1-C2750122C008}">
      <dsp:nvSpPr>
        <dsp:cNvPr id="0" name=""/>
        <dsp:cNvSpPr/>
      </dsp:nvSpPr>
      <dsp:spPr>
        <a:xfrm>
          <a:off x="4419594" y="2987672"/>
          <a:ext cx="3714313"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Hang posters, hand out flyers, and provide online training, Grand Rounds and MNO talks at  provider meetings</a:t>
          </a:r>
        </a:p>
      </dsp:txBody>
      <dsp:txXfrm>
        <a:off x="4419594" y="2987672"/>
        <a:ext cx="3714313" cy="855458"/>
      </dsp:txXfrm>
    </dsp:sp>
    <dsp:sp modelId="{4881FED7-9222-4A01-BE02-75B84C77E95F}">
      <dsp:nvSpPr>
        <dsp:cNvPr id="0" name=""/>
        <dsp:cNvSpPr/>
      </dsp:nvSpPr>
      <dsp:spPr>
        <a:xfrm>
          <a:off x="4256053" y="4216722"/>
          <a:ext cx="1512092" cy="1058415"/>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NAS Clinical Debrief</a:t>
          </a:r>
        </a:p>
      </dsp:txBody>
      <dsp:txXfrm>
        <a:off x="4307730" y="4268399"/>
        <a:ext cx="1408738" cy="955061"/>
      </dsp:txXfrm>
    </dsp:sp>
    <dsp:sp modelId="{DAB3D664-AB80-48E2-951C-485086529C79}">
      <dsp:nvSpPr>
        <dsp:cNvPr id="0" name=""/>
        <dsp:cNvSpPr/>
      </dsp:nvSpPr>
      <dsp:spPr>
        <a:xfrm>
          <a:off x="5872269" y="4307387"/>
          <a:ext cx="2998385" cy="85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Implementation of a NAS Clinical Debrief Review Form with the clinical team for every infant with NAS</a:t>
          </a:r>
        </a:p>
      </dsp:txBody>
      <dsp:txXfrm>
        <a:off x="5872269" y="4307387"/>
        <a:ext cx="2998385" cy="8554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4/20/2020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4/20/2020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9551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18</a:t>
            </a:fld>
            <a:endParaRPr lang="en-US" altLang="en-US"/>
          </a:p>
        </p:txBody>
      </p:sp>
    </p:spTree>
    <p:extLst>
      <p:ext uri="{BB962C8B-B14F-4D97-AF65-F5344CB8AC3E}">
        <p14:creationId xmlns:p14="http://schemas.microsoft.com/office/powerpoint/2010/main" val="1213683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83490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22</a:t>
            </a:fld>
            <a:endParaRPr lang="en-US" altLang="en-US"/>
          </a:p>
        </p:txBody>
      </p:sp>
    </p:spTree>
    <p:extLst>
      <p:ext uri="{BB962C8B-B14F-4D97-AF65-F5344CB8AC3E}">
        <p14:creationId xmlns:p14="http://schemas.microsoft.com/office/powerpoint/2010/main" val="196590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23</a:t>
            </a:fld>
            <a:endParaRPr lang="en-US" altLang="en-US"/>
          </a:p>
        </p:txBody>
      </p:sp>
    </p:spTree>
    <p:extLst>
      <p:ext uri="{BB962C8B-B14F-4D97-AF65-F5344CB8AC3E}">
        <p14:creationId xmlns:p14="http://schemas.microsoft.com/office/powerpoint/2010/main" val="402088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314570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2441954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9089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28</a:t>
            </a:fld>
            <a:endParaRPr lang="en-US" altLang="en-US"/>
          </a:p>
        </p:txBody>
      </p:sp>
    </p:spTree>
    <p:extLst>
      <p:ext uri="{BB962C8B-B14F-4D97-AF65-F5344CB8AC3E}">
        <p14:creationId xmlns:p14="http://schemas.microsoft.com/office/powerpoint/2010/main" val="125907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29</a:t>
            </a:fld>
            <a:endParaRPr lang="en-US" altLang="en-US"/>
          </a:p>
        </p:txBody>
      </p:sp>
    </p:spTree>
    <p:extLst>
      <p:ext uri="{BB962C8B-B14F-4D97-AF65-F5344CB8AC3E}">
        <p14:creationId xmlns:p14="http://schemas.microsoft.com/office/powerpoint/2010/main" val="316300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a:t>
            </a:fld>
            <a:endParaRPr lang="en-US" altLang="en-US"/>
          </a:p>
        </p:txBody>
      </p:sp>
    </p:spTree>
    <p:extLst>
      <p:ext uri="{BB962C8B-B14F-4D97-AF65-F5344CB8AC3E}">
        <p14:creationId xmlns:p14="http://schemas.microsoft.com/office/powerpoint/2010/main" val="125577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a:p>
        </p:txBody>
      </p:sp>
    </p:spTree>
    <p:extLst>
      <p:ext uri="{BB962C8B-B14F-4D97-AF65-F5344CB8AC3E}">
        <p14:creationId xmlns:p14="http://schemas.microsoft.com/office/powerpoint/2010/main" val="229505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Topic ideas:</a:t>
            </a:r>
            <a:r>
              <a:rPr lang="en-US" baseline="0" dirty="0"/>
              <a:t> </a:t>
            </a:r>
          </a:p>
          <a:p>
            <a:r>
              <a:rPr lang="en-US" baseline="0" dirty="0"/>
              <a:t>-Multi Substance Exposure</a:t>
            </a:r>
          </a:p>
          <a:p>
            <a:r>
              <a:rPr lang="en-US" baseline="0" dirty="0"/>
              <a:t>-Working with Patient/Family Challenges; Meeting Mothers and Families where they are at</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a:p>
        </p:txBody>
      </p:sp>
    </p:spTree>
    <p:extLst>
      <p:ext uri="{BB962C8B-B14F-4D97-AF65-F5344CB8AC3E}">
        <p14:creationId xmlns:p14="http://schemas.microsoft.com/office/powerpoint/2010/main" val="375626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32</a:t>
            </a:fld>
            <a:endParaRPr lang="en-US" altLang="en-US"/>
          </a:p>
        </p:txBody>
      </p:sp>
    </p:spTree>
    <p:extLst>
      <p:ext uri="{BB962C8B-B14F-4D97-AF65-F5344CB8AC3E}">
        <p14:creationId xmlns:p14="http://schemas.microsoft.com/office/powerpoint/2010/main" val="222648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1135503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288627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35</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please</a:t>
            </a:r>
            <a:r>
              <a:rPr lang="en-US" baseline="0" dirty="0"/>
              <a:t> add webinar recording link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3847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please</a:t>
            </a:r>
            <a:r>
              <a:rPr lang="en-US" baseline="0" dirty="0"/>
              <a:t> add webinar link</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a:t>
            </a:fld>
            <a:endParaRPr lang="en-US" altLang="en-US"/>
          </a:p>
        </p:txBody>
      </p:sp>
    </p:spTree>
    <p:extLst>
      <p:ext uri="{BB962C8B-B14F-4D97-AF65-F5344CB8AC3E}">
        <p14:creationId xmlns:p14="http://schemas.microsoft.com/office/powerpoint/2010/main" val="185380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8542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7051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a:t>
            </a:r>
            <a:r>
              <a:rPr lang="en-US" baseline="0" dirty="0"/>
              <a:t> goal is to send out the template and instructions in the news letter after the webinar -</a:t>
            </a:r>
            <a:r>
              <a:rPr lang="en-US" baseline="0" dirty="0" err="1"/>
              <a:t>ap</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22009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D554F2-0089-42BC-B985-B8B12AAAB063}"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9453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311417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4/20/2020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12" y="2130652"/>
            <a:ext cx="7772576" cy="1469571"/>
          </a:xfrm>
        </p:spPr>
        <p:txBody>
          <a:bodyPr/>
          <a:lstStyle/>
          <a:p>
            <a:r>
              <a:rPr lang="en-US"/>
              <a:t>Click to edit Master title style</a:t>
            </a:r>
          </a:p>
        </p:txBody>
      </p:sp>
      <p:sp>
        <p:nvSpPr>
          <p:cNvPr id="3" name="Subtitle 2"/>
          <p:cNvSpPr>
            <a:spLocks noGrp="1"/>
          </p:cNvSpPr>
          <p:nvPr>
            <p:ph type="subTitle" idx="1"/>
          </p:nvPr>
        </p:nvSpPr>
        <p:spPr>
          <a:xfrm>
            <a:off x="1371424" y="3885973"/>
            <a:ext cx="6401153" cy="1753054"/>
          </a:xfrm>
        </p:spPr>
        <p:txBody>
          <a:bodyPr/>
          <a:lstStyle>
            <a:lvl1pPr marL="0" indent="0" algn="ctr">
              <a:buNone/>
              <a:defRPr/>
            </a:lvl1pPr>
            <a:lvl2pPr marL="127024" indent="0" algn="ctr">
              <a:buNone/>
              <a:defRPr/>
            </a:lvl2pPr>
            <a:lvl3pPr marL="254048" indent="0" algn="ctr">
              <a:buNone/>
              <a:defRPr/>
            </a:lvl3pPr>
            <a:lvl4pPr marL="381072" indent="0" algn="ctr">
              <a:buNone/>
              <a:defRPr/>
            </a:lvl4pPr>
            <a:lvl5pPr marL="508096" indent="0" algn="ctr">
              <a:buNone/>
              <a:defRPr/>
            </a:lvl5pPr>
            <a:lvl6pPr marL="635120" indent="0" algn="ctr">
              <a:buNone/>
              <a:defRPr/>
            </a:lvl6pPr>
            <a:lvl7pPr marL="762144" indent="0" algn="ctr">
              <a:buNone/>
              <a:defRPr/>
            </a:lvl7pPr>
            <a:lvl8pPr marL="889168" indent="0" algn="ctr">
              <a:buNone/>
              <a:defRPr/>
            </a:lvl8pPr>
            <a:lvl9pPr marL="101619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599734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3210845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576" cy="1361848"/>
          </a:xfrm>
        </p:spPr>
        <p:txBody>
          <a:bodyPr anchor="t"/>
          <a:lstStyle>
            <a:lvl1pPr algn="l">
              <a:defRPr sz="1111" b="1" cap="all"/>
            </a:lvl1pPr>
          </a:lstStyle>
          <a:p>
            <a:r>
              <a:rPr lang="en-US"/>
              <a:t>Click to edit Master title style</a:t>
            </a:r>
          </a:p>
        </p:txBody>
      </p:sp>
      <p:sp>
        <p:nvSpPr>
          <p:cNvPr id="3" name="Text Placeholder 2"/>
          <p:cNvSpPr>
            <a:spLocks noGrp="1"/>
          </p:cNvSpPr>
          <p:nvPr>
            <p:ph type="body" idx="1"/>
          </p:nvPr>
        </p:nvSpPr>
        <p:spPr>
          <a:xfrm>
            <a:off x="722313" y="2906826"/>
            <a:ext cx="7772576" cy="1500188"/>
          </a:xfrm>
        </p:spPr>
        <p:txBody>
          <a:bodyPr anchor="b"/>
          <a:lstStyle>
            <a:lvl1pPr marL="0" indent="0">
              <a:buNone/>
              <a:defRPr sz="556"/>
            </a:lvl1pPr>
            <a:lvl2pPr marL="127024" indent="0">
              <a:buNone/>
              <a:defRPr sz="500"/>
            </a:lvl2pPr>
            <a:lvl3pPr marL="254048" indent="0">
              <a:buNone/>
              <a:defRPr sz="445"/>
            </a:lvl3pPr>
            <a:lvl4pPr marL="381072" indent="0">
              <a:buNone/>
              <a:defRPr sz="389"/>
            </a:lvl4pPr>
            <a:lvl5pPr marL="508096" indent="0">
              <a:buNone/>
              <a:defRPr sz="389"/>
            </a:lvl5pPr>
            <a:lvl6pPr marL="635120" indent="0">
              <a:buNone/>
              <a:defRPr sz="389"/>
            </a:lvl6pPr>
            <a:lvl7pPr marL="762144" indent="0">
              <a:buNone/>
              <a:defRPr sz="389"/>
            </a:lvl7pPr>
            <a:lvl8pPr marL="889168" indent="0">
              <a:buNone/>
              <a:defRPr sz="389"/>
            </a:lvl8pPr>
            <a:lvl9pPr marL="1016192" indent="0">
              <a:buNone/>
              <a:defRPr sz="389"/>
            </a:lvl9pPr>
          </a:lstStyle>
          <a:p>
            <a:pPr lvl="0"/>
            <a:r>
              <a:rPr lang="en-US"/>
              <a:t>Click to edit Master text styles</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274242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153" y="1981540"/>
            <a:ext cx="3864681" cy="4114460"/>
          </a:xfrm>
        </p:spPr>
        <p:txBody>
          <a:bodyPr/>
          <a:lstStyle>
            <a:lvl1pPr>
              <a:defRPr sz="778"/>
            </a:lvl1pPr>
            <a:lvl2pPr>
              <a:defRPr sz="667"/>
            </a:lvl2pPr>
            <a:lvl3pPr>
              <a:defRPr sz="556"/>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3167" y="1981540"/>
            <a:ext cx="3865122" cy="4114460"/>
          </a:xfrm>
        </p:spPr>
        <p:txBody>
          <a:bodyPr/>
          <a:lstStyle>
            <a:lvl1pPr>
              <a:defRPr sz="778"/>
            </a:lvl1pPr>
            <a:lvl2pPr>
              <a:defRPr sz="667"/>
            </a:lvl2pPr>
            <a:lvl3pPr>
              <a:defRPr sz="556"/>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239668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4/20/2020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88" y="274411"/>
            <a:ext cx="822942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88" y="1535339"/>
            <a:ext cx="4040188" cy="639536"/>
          </a:xfrm>
        </p:spPr>
        <p:txBody>
          <a:bodyPr anchor="b"/>
          <a:lstStyle>
            <a:lvl1pPr marL="0" indent="0">
              <a:buNone/>
              <a:defRPr sz="667" b="1"/>
            </a:lvl1pPr>
            <a:lvl2pPr marL="127024" indent="0">
              <a:buNone/>
              <a:defRPr sz="556" b="1"/>
            </a:lvl2pPr>
            <a:lvl3pPr marL="254048" indent="0">
              <a:buNone/>
              <a:defRPr sz="500" b="1"/>
            </a:lvl3pPr>
            <a:lvl4pPr marL="381072" indent="0">
              <a:buNone/>
              <a:defRPr sz="445" b="1"/>
            </a:lvl4pPr>
            <a:lvl5pPr marL="508096" indent="0">
              <a:buNone/>
              <a:defRPr sz="445" b="1"/>
            </a:lvl5pPr>
            <a:lvl6pPr marL="635120" indent="0">
              <a:buNone/>
              <a:defRPr sz="445" b="1"/>
            </a:lvl6pPr>
            <a:lvl7pPr marL="762144" indent="0">
              <a:buNone/>
              <a:defRPr sz="445" b="1"/>
            </a:lvl7pPr>
            <a:lvl8pPr marL="889168" indent="0">
              <a:buNone/>
              <a:defRPr sz="445" b="1"/>
            </a:lvl8pPr>
            <a:lvl9pPr marL="1016192" indent="0">
              <a:buNone/>
              <a:defRPr sz="445" b="1"/>
            </a:lvl9pPr>
          </a:lstStyle>
          <a:p>
            <a:pPr lvl="0"/>
            <a:r>
              <a:rPr lang="en-US"/>
              <a:t>Click to edit Master text styles</a:t>
            </a:r>
          </a:p>
        </p:txBody>
      </p:sp>
      <p:sp>
        <p:nvSpPr>
          <p:cNvPr id="4" name="Content Placeholder 3"/>
          <p:cNvSpPr>
            <a:spLocks noGrp="1"/>
          </p:cNvSpPr>
          <p:nvPr>
            <p:ph sz="half" idx="2"/>
          </p:nvPr>
        </p:nvSpPr>
        <p:spPr>
          <a:xfrm>
            <a:off x="457288" y="2174875"/>
            <a:ext cx="4040188" cy="3951174"/>
          </a:xfrm>
        </p:spPr>
        <p:txBody>
          <a:bodyPr/>
          <a:lstStyle>
            <a:lvl1pPr>
              <a:defRPr sz="667"/>
            </a:lvl1pPr>
            <a:lvl2pPr>
              <a:defRPr sz="556"/>
            </a:lvl2pPr>
            <a:lvl3pPr>
              <a:defRPr sz="500"/>
            </a:lvl3pPr>
            <a:lvl4pPr>
              <a:defRPr sz="445"/>
            </a:lvl4pPr>
            <a:lvl5pPr>
              <a:defRPr sz="445"/>
            </a:lvl5pPr>
            <a:lvl6pPr>
              <a:defRPr sz="445"/>
            </a:lvl6pPr>
            <a:lvl7pPr>
              <a:defRPr sz="445"/>
            </a:lvl7pPr>
            <a:lvl8pPr>
              <a:defRPr sz="445"/>
            </a:lvl8pPr>
            <a:lvl9pPr>
              <a:defRPr sz="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01" y="1535339"/>
            <a:ext cx="4041511" cy="639536"/>
          </a:xfrm>
        </p:spPr>
        <p:txBody>
          <a:bodyPr anchor="b"/>
          <a:lstStyle>
            <a:lvl1pPr marL="0" indent="0">
              <a:buNone/>
              <a:defRPr sz="667" b="1"/>
            </a:lvl1pPr>
            <a:lvl2pPr marL="127024" indent="0">
              <a:buNone/>
              <a:defRPr sz="556" b="1"/>
            </a:lvl2pPr>
            <a:lvl3pPr marL="254048" indent="0">
              <a:buNone/>
              <a:defRPr sz="500" b="1"/>
            </a:lvl3pPr>
            <a:lvl4pPr marL="381072" indent="0">
              <a:buNone/>
              <a:defRPr sz="445" b="1"/>
            </a:lvl4pPr>
            <a:lvl5pPr marL="508096" indent="0">
              <a:buNone/>
              <a:defRPr sz="445" b="1"/>
            </a:lvl5pPr>
            <a:lvl6pPr marL="635120" indent="0">
              <a:buNone/>
              <a:defRPr sz="445" b="1"/>
            </a:lvl6pPr>
            <a:lvl7pPr marL="762144" indent="0">
              <a:buNone/>
              <a:defRPr sz="445" b="1"/>
            </a:lvl7pPr>
            <a:lvl8pPr marL="889168" indent="0">
              <a:buNone/>
              <a:defRPr sz="445" b="1"/>
            </a:lvl8pPr>
            <a:lvl9pPr marL="1016192" indent="0">
              <a:buNone/>
              <a:defRPr sz="445" b="1"/>
            </a:lvl9pPr>
          </a:lstStyle>
          <a:p>
            <a:pPr lvl="0"/>
            <a:r>
              <a:rPr lang="en-US"/>
              <a:t>Click to edit Master text styles</a:t>
            </a:r>
          </a:p>
        </p:txBody>
      </p:sp>
      <p:sp>
        <p:nvSpPr>
          <p:cNvPr id="6" name="Content Placeholder 5"/>
          <p:cNvSpPr>
            <a:spLocks noGrp="1"/>
          </p:cNvSpPr>
          <p:nvPr>
            <p:ph sz="quarter" idx="4"/>
          </p:nvPr>
        </p:nvSpPr>
        <p:spPr>
          <a:xfrm>
            <a:off x="4645201" y="2174875"/>
            <a:ext cx="4041511" cy="3951174"/>
          </a:xfrm>
        </p:spPr>
        <p:txBody>
          <a:bodyPr/>
          <a:lstStyle>
            <a:lvl1pPr>
              <a:defRPr sz="667"/>
            </a:lvl1pPr>
            <a:lvl2pPr>
              <a:defRPr sz="556"/>
            </a:lvl2pPr>
            <a:lvl3pPr>
              <a:defRPr sz="500"/>
            </a:lvl3pPr>
            <a:lvl4pPr>
              <a:defRPr sz="445"/>
            </a:lvl4pPr>
            <a:lvl5pPr>
              <a:defRPr sz="445"/>
            </a:lvl5pPr>
            <a:lvl6pPr>
              <a:defRPr sz="445"/>
            </a:lvl6pPr>
            <a:lvl7pPr>
              <a:defRPr sz="445"/>
            </a:lvl7pPr>
            <a:lvl8pPr>
              <a:defRPr sz="445"/>
            </a:lvl8pPr>
            <a:lvl9pPr>
              <a:defRPr sz="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2197323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1382318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2535007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8" y="273277"/>
            <a:ext cx="3008313" cy="1161710"/>
          </a:xfrm>
        </p:spPr>
        <p:txBody>
          <a:bodyPr anchor="b"/>
          <a:lstStyle>
            <a:lvl1pPr algn="l">
              <a:defRPr sz="556" b="1"/>
            </a:lvl1pPr>
          </a:lstStyle>
          <a:p>
            <a:r>
              <a:rPr lang="en-US"/>
              <a:t>Click to edit Master title style</a:t>
            </a:r>
          </a:p>
        </p:txBody>
      </p:sp>
      <p:sp>
        <p:nvSpPr>
          <p:cNvPr id="3" name="Content Placeholder 2"/>
          <p:cNvSpPr>
            <a:spLocks noGrp="1"/>
          </p:cNvSpPr>
          <p:nvPr>
            <p:ph idx="1"/>
          </p:nvPr>
        </p:nvSpPr>
        <p:spPr>
          <a:xfrm>
            <a:off x="3574962" y="273277"/>
            <a:ext cx="5111750" cy="5852773"/>
          </a:xfrm>
        </p:spPr>
        <p:txBody>
          <a:bodyPr/>
          <a:lstStyle>
            <a:lvl1pPr>
              <a:defRPr sz="889"/>
            </a:lvl1pPr>
            <a:lvl2pPr>
              <a:defRPr sz="778"/>
            </a:lvl2pPr>
            <a:lvl3pPr>
              <a:defRPr sz="667"/>
            </a:lvl3pPr>
            <a:lvl4pPr>
              <a:defRPr sz="556"/>
            </a:lvl4pPr>
            <a:lvl5pPr>
              <a:defRPr sz="556"/>
            </a:lvl5pPr>
            <a:lvl6pPr>
              <a:defRPr sz="556"/>
            </a:lvl6pPr>
            <a:lvl7pPr>
              <a:defRPr sz="556"/>
            </a:lvl7pPr>
            <a:lvl8pPr>
              <a:defRPr sz="556"/>
            </a:lvl8pPr>
            <a:lvl9pPr>
              <a:defRPr sz="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88" y="1434987"/>
            <a:ext cx="3008313" cy="4691063"/>
          </a:xfrm>
        </p:spPr>
        <p:txBody>
          <a:bodyPr/>
          <a:lstStyle>
            <a:lvl1pPr marL="0" indent="0">
              <a:buNone/>
              <a:defRPr sz="389"/>
            </a:lvl1pPr>
            <a:lvl2pPr marL="127024" indent="0">
              <a:buNone/>
              <a:defRPr sz="333"/>
            </a:lvl2pPr>
            <a:lvl3pPr marL="254048" indent="0">
              <a:buNone/>
              <a:defRPr sz="278"/>
            </a:lvl3pPr>
            <a:lvl4pPr marL="381072" indent="0">
              <a:buNone/>
              <a:defRPr sz="250"/>
            </a:lvl4pPr>
            <a:lvl5pPr marL="508096" indent="0">
              <a:buNone/>
              <a:defRPr sz="250"/>
            </a:lvl5pPr>
            <a:lvl6pPr marL="635120" indent="0">
              <a:buNone/>
              <a:defRPr sz="250"/>
            </a:lvl6pPr>
            <a:lvl7pPr marL="762144" indent="0">
              <a:buNone/>
              <a:defRPr sz="250"/>
            </a:lvl7pPr>
            <a:lvl8pPr marL="889168" indent="0">
              <a:buNone/>
              <a:defRPr sz="250"/>
            </a:lvl8pPr>
            <a:lvl9pPr marL="1016192" indent="0">
              <a:buNone/>
              <a:defRPr sz="25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3062088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487"/>
            <a:ext cx="5486576" cy="566964"/>
          </a:xfrm>
        </p:spPr>
        <p:txBody>
          <a:bodyPr anchor="b"/>
          <a:lstStyle>
            <a:lvl1pPr algn="l">
              <a:defRPr sz="556" b="1"/>
            </a:lvl1pPr>
          </a:lstStyle>
          <a:p>
            <a:r>
              <a:rPr lang="en-US"/>
              <a:t>Click to edit Master title style</a:t>
            </a:r>
          </a:p>
        </p:txBody>
      </p:sp>
      <p:sp>
        <p:nvSpPr>
          <p:cNvPr id="3" name="Picture Placeholder 2"/>
          <p:cNvSpPr>
            <a:spLocks noGrp="1"/>
          </p:cNvSpPr>
          <p:nvPr>
            <p:ph type="pic" idx="1"/>
          </p:nvPr>
        </p:nvSpPr>
        <p:spPr>
          <a:xfrm>
            <a:off x="1792111" y="612889"/>
            <a:ext cx="5486576" cy="4114460"/>
          </a:xfrm>
        </p:spPr>
        <p:txBody>
          <a:bodyPr/>
          <a:lstStyle>
            <a:lvl1pPr marL="0" indent="0">
              <a:buNone/>
              <a:defRPr sz="889"/>
            </a:lvl1pPr>
            <a:lvl2pPr marL="127024" indent="0">
              <a:buNone/>
              <a:defRPr sz="778"/>
            </a:lvl2pPr>
            <a:lvl3pPr marL="254048" indent="0">
              <a:buNone/>
              <a:defRPr sz="667"/>
            </a:lvl3pPr>
            <a:lvl4pPr marL="381072" indent="0">
              <a:buNone/>
              <a:defRPr sz="556"/>
            </a:lvl4pPr>
            <a:lvl5pPr marL="508096" indent="0">
              <a:buNone/>
              <a:defRPr sz="556"/>
            </a:lvl5pPr>
            <a:lvl6pPr marL="635120" indent="0">
              <a:buNone/>
              <a:defRPr sz="556"/>
            </a:lvl6pPr>
            <a:lvl7pPr marL="762144" indent="0">
              <a:buNone/>
              <a:defRPr sz="556"/>
            </a:lvl7pPr>
            <a:lvl8pPr marL="889168" indent="0">
              <a:buNone/>
              <a:defRPr sz="556"/>
            </a:lvl8pPr>
            <a:lvl9pPr marL="1016192" indent="0">
              <a:buNone/>
              <a:defRPr sz="556"/>
            </a:lvl9pPr>
          </a:lstStyle>
          <a:p>
            <a:pPr lvl="0"/>
            <a:endParaRPr lang="en-US" noProof="0"/>
          </a:p>
        </p:txBody>
      </p:sp>
      <p:sp>
        <p:nvSpPr>
          <p:cNvPr id="4" name="Text Placeholder 3"/>
          <p:cNvSpPr>
            <a:spLocks noGrp="1"/>
          </p:cNvSpPr>
          <p:nvPr>
            <p:ph type="body" sz="half" idx="2"/>
          </p:nvPr>
        </p:nvSpPr>
        <p:spPr>
          <a:xfrm>
            <a:off x="1792111" y="5367451"/>
            <a:ext cx="5486576" cy="804522"/>
          </a:xfrm>
        </p:spPr>
        <p:txBody>
          <a:bodyPr/>
          <a:lstStyle>
            <a:lvl1pPr marL="0" indent="0">
              <a:buNone/>
              <a:defRPr sz="389"/>
            </a:lvl1pPr>
            <a:lvl2pPr marL="127024" indent="0">
              <a:buNone/>
              <a:defRPr sz="333"/>
            </a:lvl2pPr>
            <a:lvl3pPr marL="254048" indent="0">
              <a:buNone/>
              <a:defRPr sz="278"/>
            </a:lvl3pPr>
            <a:lvl4pPr marL="381072" indent="0">
              <a:buNone/>
              <a:defRPr sz="250"/>
            </a:lvl4pPr>
            <a:lvl5pPr marL="508096" indent="0">
              <a:buNone/>
              <a:defRPr sz="250"/>
            </a:lvl5pPr>
            <a:lvl6pPr marL="635120" indent="0">
              <a:buNone/>
              <a:defRPr sz="250"/>
            </a:lvl6pPr>
            <a:lvl7pPr marL="762144" indent="0">
              <a:buNone/>
              <a:defRPr sz="250"/>
            </a:lvl7pPr>
            <a:lvl8pPr marL="889168" indent="0">
              <a:buNone/>
              <a:defRPr sz="250"/>
            </a:lvl8pPr>
            <a:lvl9pPr marL="1016192" indent="0">
              <a:buNone/>
              <a:defRPr sz="25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419062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202479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365" y="609487"/>
            <a:ext cx="1942924" cy="5486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6153" y="609487"/>
            <a:ext cx="5786879" cy="5486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229370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C9F591-6122-4EA1-949A-1187E0732492}"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A8615-D2A0-4FC7-AB5B-78DB095C6790}" type="slidenum">
              <a:rPr lang="en-US" altLang="en-US"/>
              <a:pPr>
                <a:defRPr/>
              </a:pPr>
              <a:t>‹#›</a:t>
            </a:fld>
            <a:endParaRPr lang="en-US" altLang="en-US"/>
          </a:p>
        </p:txBody>
      </p:sp>
    </p:spTree>
    <p:extLst>
      <p:ext uri="{BB962C8B-B14F-4D97-AF65-F5344CB8AC3E}">
        <p14:creationId xmlns:p14="http://schemas.microsoft.com/office/powerpoint/2010/main" val="357696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462398-9FCC-475C-9B12-00C75947BE6B}"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A795C-50BE-462B-8B70-BD2F9F6A8888}" type="slidenum">
              <a:rPr lang="en-US" altLang="en-US"/>
              <a:pPr>
                <a:defRPr/>
              </a:pPr>
              <a:t>‹#›</a:t>
            </a:fld>
            <a:endParaRPr lang="en-US" altLang="en-US"/>
          </a:p>
        </p:txBody>
      </p:sp>
    </p:spTree>
    <p:extLst>
      <p:ext uri="{BB962C8B-B14F-4D97-AF65-F5344CB8AC3E}">
        <p14:creationId xmlns:p14="http://schemas.microsoft.com/office/powerpoint/2010/main" val="627260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7880EF-BFE5-4007-BAE1-BF8861D6F0EF}"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60BB1-7648-402F-9AD9-9270A63B4845}" type="slidenum">
              <a:rPr lang="en-US" altLang="en-US"/>
              <a:pPr>
                <a:defRPr/>
              </a:pPr>
              <a:t>‹#›</a:t>
            </a:fld>
            <a:endParaRPr lang="en-US" altLang="en-US"/>
          </a:p>
        </p:txBody>
      </p:sp>
    </p:spTree>
    <p:extLst>
      <p:ext uri="{BB962C8B-B14F-4D97-AF65-F5344CB8AC3E}">
        <p14:creationId xmlns:p14="http://schemas.microsoft.com/office/powerpoint/2010/main" val="242361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4/20/2020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E62867E-83ED-4745-9902-0438176F9396}" type="datetime1">
              <a:rPr lang="en-US" altLang="ja-JP"/>
              <a:pPr>
                <a:defRPr/>
              </a:pPr>
              <a:t>4/20/2020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DB540-B391-44C7-A734-6CE808E0C3EB}" type="slidenum">
              <a:rPr lang="en-US" altLang="en-US"/>
              <a:pPr>
                <a:defRPr/>
              </a:pPr>
              <a:t>‹#›</a:t>
            </a:fld>
            <a:endParaRPr lang="en-US" altLang="en-US"/>
          </a:p>
        </p:txBody>
      </p:sp>
    </p:spTree>
    <p:extLst>
      <p:ext uri="{BB962C8B-B14F-4D97-AF65-F5344CB8AC3E}">
        <p14:creationId xmlns:p14="http://schemas.microsoft.com/office/powerpoint/2010/main" val="1859353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95ADBF-39E0-48E8-A1DC-2C364BBB8CD1}" type="datetime1">
              <a:rPr lang="en-US" altLang="ja-JP"/>
              <a:pPr>
                <a:defRPr/>
              </a:pPr>
              <a:t>4/20/2020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80254-038B-486E-AF30-9175E3A215BB}" type="slidenum">
              <a:rPr lang="en-US" altLang="en-US"/>
              <a:pPr>
                <a:defRPr/>
              </a:pPr>
              <a:t>‹#›</a:t>
            </a:fld>
            <a:endParaRPr lang="en-US" altLang="en-US"/>
          </a:p>
        </p:txBody>
      </p:sp>
    </p:spTree>
    <p:extLst>
      <p:ext uri="{BB962C8B-B14F-4D97-AF65-F5344CB8AC3E}">
        <p14:creationId xmlns:p14="http://schemas.microsoft.com/office/powerpoint/2010/main" val="486793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7072C4-646E-48BC-96B6-BE6752A0F620}" type="datetime1">
              <a:rPr lang="en-US" altLang="ja-JP"/>
              <a:pPr>
                <a:defRPr/>
              </a:pPr>
              <a:t>4/20/2020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68C70F-59ED-472B-9BE4-AA89383D07E4}" type="slidenum">
              <a:rPr lang="en-US" altLang="en-US"/>
              <a:pPr>
                <a:defRPr/>
              </a:pPr>
              <a:t>‹#›</a:t>
            </a:fld>
            <a:endParaRPr lang="en-US" altLang="en-US"/>
          </a:p>
        </p:txBody>
      </p:sp>
    </p:spTree>
    <p:extLst>
      <p:ext uri="{BB962C8B-B14F-4D97-AF65-F5344CB8AC3E}">
        <p14:creationId xmlns:p14="http://schemas.microsoft.com/office/powerpoint/2010/main" val="1337353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08A43-5BC5-4444-90AC-94FD7A8BE00E}" type="datetime1">
              <a:rPr lang="en-US" altLang="ja-JP"/>
              <a:pPr>
                <a:defRPr/>
              </a:pPr>
              <a:t>4/20/2020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69D82-D690-4055-BA0B-71459BE6AA19}" type="slidenum">
              <a:rPr lang="en-US" altLang="en-US"/>
              <a:pPr>
                <a:defRPr/>
              </a:pPr>
              <a:t>‹#›</a:t>
            </a:fld>
            <a:endParaRPr lang="en-US" altLang="en-US"/>
          </a:p>
        </p:txBody>
      </p:sp>
    </p:spTree>
    <p:extLst>
      <p:ext uri="{BB962C8B-B14F-4D97-AF65-F5344CB8AC3E}">
        <p14:creationId xmlns:p14="http://schemas.microsoft.com/office/powerpoint/2010/main" val="1215741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B04104-03DD-463C-A5BC-F9BB3F942A0D}" type="datetime1">
              <a:rPr lang="en-US" altLang="ja-JP"/>
              <a:pPr>
                <a:defRPr/>
              </a:pPr>
              <a:t>4/20/2020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6C452B-F44C-423F-BF02-7F5547AD72EB}" type="slidenum">
              <a:rPr lang="en-US" altLang="en-US"/>
              <a:pPr>
                <a:defRPr/>
              </a:pPr>
              <a:t>‹#›</a:t>
            </a:fld>
            <a:endParaRPr lang="en-US" altLang="en-US"/>
          </a:p>
        </p:txBody>
      </p:sp>
    </p:spTree>
    <p:extLst>
      <p:ext uri="{BB962C8B-B14F-4D97-AF65-F5344CB8AC3E}">
        <p14:creationId xmlns:p14="http://schemas.microsoft.com/office/powerpoint/2010/main" val="2198337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E57AAF-E488-4351-8EE3-49229EE79E25}" type="datetime1">
              <a:rPr lang="en-US" altLang="ja-JP"/>
              <a:pPr>
                <a:defRPr/>
              </a:pPr>
              <a:t>4/20/2020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8DC007-BCD9-479C-AB52-441C638E9827}" type="slidenum">
              <a:rPr lang="en-US" altLang="en-US"/>
              <a:pPr>
                <a:defRPr/>
              </a:pPr>
              <a:t>‹#›</a:t>
            </a:fld>
            <a:endParaRPr lang="en-US" altLang="en-US"/>
          </a:p>
        </p:txBody>
      </p:sp>
    </p:spTree>
    <p:extLst>
      <p:ext uri="{BB962C8B-B14F-4D97-AF65-F5344CB8AC3E}">
        <p14:creationId xmlns:p14="http://schemas.microsoft.com/office/powerpoint/2010/main" val="1653387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AFC25C-D351-49AA-AB67-6DE4DD2C95FF}"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38FE9-5EAC-494F-B62E-CE2625C67730}" type="slidenum">
              <a:rPr lang="en-US" altLang="en-US"/>
              <a:pPr>
                <a:defRPr/>
              </a:pPr>
              <a:t>‹#›</a:t>
            </a:fld>
            <a:endParaRPr lang="en-US" altLang="en-US"/>
          </a:p>
        </p:txBody>
      </p:sp>
    </p:spTree>
    <p:extLst>
      <p:ext uri="{BB962C8B-B14F-4D97-AF65-F5344CB8AC3E}">
        <p14:creationId xmlns:p14="http://schemas.microsoft.com/office/powerpoint/2010/main" val="18855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8480-0D42-4806-9EE4-E37328AF53C1}" type="datetime1">
              <a:rPr lang="en-US" altLang="ja-JP"/>
              <a:pPr>
                <a:defRPr/>
              </a:pPr>
              <a:t>4/20/2020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8027E-39EB-4A12-80BE-E76A310E969E}" type="slidenum">
              <a:rPr lang="en-US" altLang="en-US"/>
              <a:pPr>
                <a:defRPr/>
              </a:pPr>
              <a:t>‹#›</a:t>
            </a:fld>
            <a:endParaRPr lang="en-US" altLang="en-US"/>
          </a:p>
        </p:txBody>
      </p:sp>
    </p:spTree>
    <p:extLst>
      <p:ext uri="{BB962C8B-B14F-4D97-AF65-F5344CB8AC3E}">
        <p14:creationId xmlns:p14="http://schemas.microsoft.com/office/powerpoint/2010/main" val="3210450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80C53AD7-A772-4F83-850B-482C70935EA4}"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DDD8331-DEC2-4D1E-95D5-94283CB87E4D}"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2396677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78E67B97-2A19-4469-BBC1-5124779FD32E}"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CEF23B2-1968-4158-BBF8-33ADF317223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91190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4/20/2020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68A51ED6-1809-467D-BA74-8EA1DF4B6FEF}"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4AF8077-2CE4-4A8C-806A-F9B27078C00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832961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B8D7BA54-BB09-45EF-8BE5-86E399F21075}"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2B83E2C-C682-4CCB-812E-4FD1E6CD7EF7}"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577322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fld id="{DFB19E3F-723A-48F5-86C3-1FB2ADC6C9E9}"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EE2229A-B942-495A-807D-33D35310454B}"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4191982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fld id="{2B8BEB86-460D-47CC-9347-A33D2320FEE6}"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5616943-E090-48BD-85BF-C3499FDFE60E}"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4199504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fld id="{CDE8BE47-7B98-409F-8AB7-EBBB77D90BF3}"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6C9FB53-311B-43CA-B7CE-1F80A678A23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1958405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6D367D64-CF7F-42F3-8C27-B520EE2453CF}"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EC650D0-02D5-42FB-907E-376816E2D544}"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129524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21179569-1CBE-4B22-934C-222D1AA93EE5}"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26F6CB7-50F3-4CEB-A4DC-7F1C42559A55}"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655993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FE22490D-0CE4-426E-81CB-E242CE6E39A4}"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51ED56C-8F5E-4BF1-A54B-E96394A138E1}"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3032923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BFE2C6C1-0ABC-4A83-A3E1-9B004532B0F2}"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7659B1A-798E-4F1D-851E-F36AC3C874A2}"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224386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pPr>
            <a:fld id="{0E512EA4-96D9-4767-972A-EA334737A015}" type="datetime1">
              <a:rPr lang="en-US" smtClean="0">
                <a:ea typeface="MS PGothic" pitchFamily="34" charset="-128"/>
              </a:rPr>
              <a:pPr fontAlgn="base">
                <a:spcBef>
                  <a:spcPct val="0"/>
                </a:spcBef>
                <a:spcAft>
                  <a:spcPct val="0"/>
                </a:spcAft>
              </a:pPr>
              <a:t>4/20/2020</a:t>
            </a:fld>
            <a:endParaRPr lang="en-US">
              <a:ea typeface="MS PGothic" pitchFamily="34" charset="-128"/>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pPr fontAlgn="base">
              <a:spcBef>
                <a:spcPct val="0"/>
              </a:spcBef>
              <a:spcAft>
                <a:spcPct val="0"/>
              </a:spcAft>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744C2F5F-8633-4B5B-A080-9CC210AD30A1}" type="slidenum">
              <a:rPr lang="en-US" smtClean="0">
                <a:latin typeface="Arial" pitchFamily="34" charset="0"/>
                <a:ea typeface="MS PGothic" pitchFamily="34" charset="-128"/>
              </a:rPr>
              <a:pPr fontAlgn="base">
                <a:spcBef>
                  <a:spcPct val="0"/>
                </a:spcBef>
                <a:spcAft>
                  <a:spcPct val="0"/>
                </a:spcAft>
              </a:pPr>
              <a:t>‹#›</a:t>
            </a:fld>
            <a:endParaRPr lang="en-US">
              <a:latin typeface="Arial" pitchFamily="34" charset="0"/>
              <a:ea typeface="MS PGothic" pitchFamily="34" charset="-128"/>
            </a:endParaRPr>
          </a:p>
        </p:txBody>
      </p:sp>
    </p:spTree>
    <p:extLst>
      <p:ext uri="{BB962C8B-B14F-4D97-AF65-F5344CB8AC3E}">
        <p14:creationId xmlns:p14="http://schemas.microsoft.com/office/powerpoint/2010/main" val="18032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4/20/2020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4/20/2020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4/20/2020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1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4/20/2020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Arial" panose="020B0604020202020204" pitchFamily="34" charset="0"/>
                <a:cs typeface="+mn-cs"/>
              </a:defRPr>
            </a:lvl1pPr>
          </a:lstStyle>
          <a:p>
            <a:pPr fontAlgn="base">
              <a:spcBef>
                <a:spcPct val="0"/>
              </a:spcBef>
              <a:spcAft>
                <a:spcPct val="0"/>
              </a:spcAft>
              <a:defRPr/>
            </a:pPr>
            <a:fld id="{26218B61-2C44-4426-BE0D-62AFE46C727B}" type="datetime1">
              <a:rPr lang="en-US" altLang="ja-JP" smtClean="0"/>
              <a:pPr fontAlgn="base">
                <a:spcBef>
                  <a:spcPct val="0"/>
                </a:spcBef>
                <a:spcAft>
                  <a:spcPct val="0"/>
                </a:spcAft>
                <a:defRPr/>
              </a:pPr>
              <a:t>4/20/2020</a:t>
            </a:fld>
            <a:endParaRPr lang="en-US" altLang="en-US">
              <a:ea typeface="MS PGothic" pitchFamily="34" charset="-128"/>
            </a:endParaRPr>
          </a:p>
        </p:txBody>
      </p:sp>
      <p:sp>
        <p:nvSpPr>
          <p:cNvPr id="5" name="Footer Placeholder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mn-ea"/>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fontAlgn="base">
              <a:spcBef>
                <a:spcPct val="0"/>
              </a:spcBef>
              <a:spcAft>
                <a:spcPct val="0"/>
              </a:spcAft>
              <a:defRPr/>
            </a:pPr>
            <a:fld id="{08215A01-EBC1-45C7-9A9D-8A83BBE998CB}" type="slidenum">
              <a:rPr lang="en-US" altLang="en-US" smtClean="0">
                <a:latin typeface="Arial" pitchFamily="34" charset="0"/>
                <a:ea typeface="MS PGothic" pitchFamily="34" charset="-128"/>
              </a:rPr>
              <a:pPr fontAlgn="base">
                <a:spcBef>
                  <a:spcPct val="0"/>
                </a:spcBef>
                <a:spcAft>
                  <a:spcPct val="0"/>
                </a:spcAft>
                <a:defRPr/>
              </a:pPr>
              <a:t>‹#›</a:t>
            </a:fld>
            <a:endParaRPr lang="en-US" altLang="en-US">
              <a:latin typeface="Arial" pitchFamily="34" charset="0"/>
              <a:ea typeface="MS PGothic" pitchFamily="34" charset="-128"/>
            </a:endParaRPr>
          </a:p>
        </p:txBody>
      </p:sp>
    </p:spTree>
    <p:extLst>
      <p:ext uri="{BB962C8B-B14F-4D97-AF65-F5344CB8AC3E}">
        <p14:creationId xmlns:p14="http://schemas.microsoft.com/office/powerpoint/2010/main" val="71363972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Lst>
  <p:hf hdr="0" ftr="0" dt="0"/>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4/20/2020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027" y="609534"/>
            <a:ext cx="777223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6027" y="1981399"/>
            <a:ext cx="7772230" cy="41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0BA9C50E-4780-9F4B-8BB5-E04B5A14CE58}"/>
              </a:ext>
            </a:extLst>
          </p:cNvPr>
          <p:cNvSpPr>
            <a:spLocks noGrp="1" noChangeArrowheads="1"/>
          </p:cNvSpPr>
          <p:nvPr>
            <p:ph type="dt" sz="half" idx="2"/>
          </p:nvPr>
        </p:nvSpPr>
        <p:spPr bwMode="auto">
          <a:xfrm>
            <a:off x="686027" y="6248466"/>
            <a:ext cx="1905000" cy="457068"/>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696868" eaLnBrk="1" hangingPunct="1">
              <a:defRPr sz="1056"/>
            </a:lvl1pPr>
          </a:lstStyle>
          <a:p>
            <a:pPr>
              <a:defRPr/>
            </a:pPr>
            <a:endParaRPr lang="en-US" altLang="en-US"/>
          </a:p>
        </p:txBody>
      </p:sp>
      <p:sp>
        <p:nvSpPr>
          <p:cNvPr id="13317" name="Rectangle 5">
            <a:extLst>
              <a:ext uri="{FF2B5EF4-FFF2-40B4-BE49-F238E27FC236}">
                <a16:creationId xmlns:a16="http://schemas.microsoft.com/office/drawing/2014/main" id="{2B20AB7F-132B-2D47-9F39-2FFEE94B8582}"/>
              </a:ext>
            </a:extLst>
          </p:cNvPr>
          <p:cNvSpPr>
            <a:spLocks noGrp="1" noChangeArrowheads="1"/>
          </p:cNvSpPr>
          <p:nvPr>
            <p:ph type="ftr" sz="quarter" idx="3"/>
          </p:nvPr>
        </p:nvSpPr>
        <p:spPr bwMode="auto">
          <a:xfrm>
            <a:off x="3124257" y="6248466"/>
            <a:ext cx="2895770" cy="457068"/>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696868" eaLnBrk="1" hangingPunct="1">
              <a:defRPr sz="1056"/>
            </a:lvl1pPr>
          </a:lstStyle>
          <a:p>
            <a:pPr>
              <a:defRPr/>
            </a:pPr>
            <a:endParaRPr lang="en-US" altLang="en-US"/>
          </a:p>
        </p:txBody>
      </p:sp>
      <p:sp>
        <p:nvSpPr>
          <p:cNvPr id="13318" name="Rectangle 6">
            <a:extLst>
              <a:ext uri="{FF2B5EF4-FFF2-40B4-BE49-F238E27FC236}">
                <a16:creationId xmlns:a16="http://schemas.microsoft.com/office/drawing/2014/main" id="{15D6A7F7-D091-1C45-9B0A-8078D1845ED0}"/>
              </a:ext>
            </a:extLst>
          </p:cNvPr>
          <p:cNvSpPr>
            <a:spLocks noGrp="1" noChangeArrowheads="1"/>
          </p:cNvSpPr>
          <p:nvPr>
            <p:ph type="sldNum" sz="quarter" idx="4"/>
          </p:nvPr>
        </p:nvSpPr>
        <p:spPr bwMode="auto">
          <a:xfrm>
            <a:off x="6553257" y="6248466"/>
            <a:ext cx="1905000" cy="457068"/>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696868" eaLnBrk="1" hangingPunct="1">
              <a:defRPr sz="1056"/>
            </a:lvl1pPr>
          </a:lstStyle>
          <a:p>
            <a:pPr>
              <a:defRPr/>
            </a:pPr>
            <a:fld id="{6A4EF965-0E43-4C32-AFEB-07C3E2CF262F}" type="slidenum">
              <a:rPr lang="en-US" altLang="en-US"/>
              <a:pPr>
                <a:defRPr/>
              </a:pPr>
              <a:t>‹#›</a:t>
            </a:fld>
            <a:endParaRPr lang="en-US" altLang="en-US"/>
          </a:p>
        </p:txBody>
      </p:sp>
    </p:spTree>
    <p:extLst>
      <p:ext uri="{BB962C8B-B14F-4D97-AF65-F5344CB8AC3E}">
        <p14:creationId xmlns:p14="http://schemas.microsoft.com/office/powerpoint/2010/main" val="167666222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696627" rtl="0" eaLnBrk="0" fontAlgn="base" hangingPunct="0">
        <a:spcBef>
          <a:spcPct val="0"/>
        </a:spcBef>
        <a:spcAft>
          <a:spcPct val="0"/>
        </a:spcAft>
        <a:defRPr sz="3358">
          <a:solidFill>
            <a:schemeClr val="tx2"/>
          </a:solidFill>
          <a:latin typeface="+mj-lt"/>
          <a:ea typeface="+mj-ea"/>
          <a:cs typeface="+mj-cs"/>
        </a:defRPr>
      </a:lvl1pPr>
      <a:lvl2pPr algn="ctr" defTabSz="696627" rtl="0" eaLnBrk="0" fontAlgn="base" hangingPunct="0">
        <a:spcBef>
          <a:spcPct val="0"/>
        </a:spcBef>
        <a:spcAft>
          <a:spcPct val="0"/>
        </a:spcAft>
        <a:defRPr sz="3358">
          <a:solidFill>
            <a:schemeClr val="tx2"/>
          </a:solidFill>
          <a:latin typeface="Times New Roman" pitchFamily="18" charset="0"/>
        </a:defRPr>
      </a:lvl2pPr>
      <a:lvl3pPr algn="ctr" defTabSz="696627" rtl="0" eaLnBrk="0" fontAlgn="base" hangingPunct="0">
        <a:spcBef>
          <a:spcPct val="0"/>
        </a:spcBef>
        <a:spcAft>
          <a:spcPct val="0"/>
        </a:spcAft>
        <a:defRPr sz="3358">
          <a:solidFill>
            <a:schemeClr val="tx2"/>
          </a:solidFill>
          <a:latin typeface="Times New Roman" pitchFamily="18" charset="0"/>
        </a:defRPr>
      </a:lvl3pPr>
      <a:lvl4pPr algn="ctr" defTabSz="696627" rtl="0" eaLnBrk="0" fontAlgn="base" hangingPunct="0">
        <a:spcBef>
          <a:spcPct val="0"/>
        </a:spcBef>
        <a:spcAft>
          <a:spcPct val="0"/>
        </a:spcAft>
        <a:defRPr sz="3358">
          <a:solidFill>
            <a:schemeClr val="tx2"/>
          </a:solidFill>
          <a:latin typeface="Times New Roman" pitchFamily="18" charset="0"/>
        </a:defRPr>
      </a:lvl4pPr>
      <a:lvl5pPr algn="ctr" defTabSz="696627" rtl="0" eaLnBrk="0" fontAlgn="base" hangingPunct="0">
        <a:spcBef>
          <a:spcPct val="0"/>
        </a:spcBef>
        <a:spcAft>
          <a:spcPct val="0"/>
        </a:spcAft>
        <a:defRPr sz="3358">
          <a:solidFill>
            <a:schemeClr val="tx2"/>
          </a:solidFill>
          <a:latin typeface="Times New Roman" pitchFamily="18" charset="0"/>
        </a:defRPr>
      </a:lvl5pPr>
      <a:lvl6pPr marL="127024" algn="ctr" defTabSz="696868" rtl="0" fontAlgn="base">
        <a:spcBef>
          <a:spcPct val="0"/>
        </a:spcBef>
        <a:spcAft>
          <a:spcPct val="0"/>
        </a:spcAft>
        <a:defRPr sz="3362">
          <a:solidFill>
            <a:schemeClr val="tx2"/>
          </a:solidFill>
          <a:latin typeface="Times New Roman" pitchFamily="18" charset="0"/>
        </a:defRPr>
      </a:lvl6pPr>
      <a:lvl7pPr marL="254048" algn="ctr" defTabSz="696868" rtl="0" fontAlgn="base">
        <a:spcBef>
          <a:spcPct val="0"/>
        </a:spcBef>
        <a:spcAft>
          <a:spcPct val="0"/>
        </a:spcAft>
        <a:defRPr sz="3362">
          <a:solidFill>
            <a:schemeClr val="tx2"/>
          </a:solidFill>
          <a:latin typeface="Times New Roman" pitchFamily="18" charset="0"/>
        </a:defRPr>
      </a:lvl7pPr>
      <a:lvl8pPr marL="381072" algn="ctr" defTabSz="696868" rtl="0" fontAlgn="base">
        <a:spcBef>
          <a:spcPct val="0"/>
        </a:spcBef>
        <a:spcAft>
          <a:spcPct val="0"/>
        </a:spcAft>
        <a:defRPr sz="3362">
          <a:solidFill>
            <a:schemeClr val="tx2"/>
          </a:solidFill>
          <a:latin typeface="Times New Roman" pitchFamily="18" charset="0"/>
        </a:defRPr>
      </a:lvl8pPr>
      <a:lvl9pPr marL="508096" algn="ctr" defTabSz="696868" rtl="0" fontAlgn="base">
        <a:spcBef>
          <a:spcPct val="0"/>
        </a:spcBef>
        <a:spcAft>
          <a:spcPct val="0"/>
        </a:spcAft>
        <a:defRPr sz="3362">
          <a:solidFill>
            <a:schemeClr val="tx2"/>
          </a:solidFill>
          <a:latin typeface="Times New Roman" pitchFamily="18" charset="0"/>
        </a:defRPr>
      </a:lvl9pPr>
    </p:titleStyle>
    <p:bodyStyle>
      <a:lvl1pPr marL="260845" indent="-260845" algn="l" defTabSz="696627" rtl="0" eaLnBrk="0" fontAlgn="base" hangingPunct="0">
        <a:spcBef>
          <a:spcPct val="20000"/>
        </a:spcBef>
        <a:spcAft>
          <a:spcPct val="0"/>
        </a:spcAft>
        <a:buChar char="•"/>
        <a:defRPr sz="2429">
          <a:solidFill>
            <a:schemeClr val="tx1"/>
          </a:solidFill>
          <a:latin typeface="+mn-lt"/>
          <a:ea typeface="+mn-ea"/>
          <a:cs typeface="+mn-cs"/>
        </a:defRPr>
      </a:lvl1pPr>
      <a:lvl2pPr marL="566205" indent="-217749" algn="l" defTabSz="696627" rtl="0" eaLnBrk="0" fontAlgn="base" hangingPunct="0">
        <a:spcBef>
          <a:spcPct val="20000"/>
        </a:spcBef>
        <a:spcAft>
          <a:spcPct val="0"/>
        </a:spcAft>
        <a:buChar char="–"/>
        <a:defRPr sz="2125">
          <a:solidFill>
            <a:schemeClr val="tx1"/>
          </a:solidFill>
          <a:latin typeface="+mn-lt"/>
        </a:defRPr>
      </a:lvl2pPr>
      <a:lvl3pPr marL="870996" indent="-174086" algn="l" defTabSz="696627" rtl="0" eaLnBrk="0" fontAlgn="base" hangingPunct="0">
        <a:spcBef>
          <a:spcPct val="20000"/>
        </a:spcBef>
        <a:spcAft>
          <a:spcPct val="0"/>
        </a:spcAft>
        <a:buChar char="•"/>
        <a:defRPr sz="1822">
          <a:solidFill>
            <a:schemeClr val="tx1"/>
          </a:solidFill>
          <a:latin typeface="+mn-lt"/>
        </a:defRPr>
      </a:lvl3pPr>
      <a:lvl4pPr marL="1219452" indent="-174086" algn="l" defTabSz="696627" rtl="0" eaLnBrk="0" fontAlgn="base" hangingPunct="0">
        <a:spcBef>
          <a:spcPct val="20000"/>
        </a:spcBef>
        <a:spcAft>
          <a:spcPct val="0"/>
        </a:spcAft>
        <a:buChar char="–"/>
        <a:defRPr sz="1518">
          <a:solidFill>
            <a:schemeClr val="tx1"/>
          </a:solidFill>
          <a:latin typeface="+mn-lt"/>
        </a:defRPr>
      </a:lvl4pPr>
      <a:lvl5pPr marL="1567907" indent="-174086" algn="l" defTabSz="696627" rtl="0" eaLnBrk="0" fontAlgn="base" hangingPunct="0">
        <a:spcBef>
          <a:spcPct val="20000"/>
        </a:spcBef>
        <a:spcAft>
          <a:spcPct val="0"/>
        </a:spcAft>
        <a:buChar char="»"/>
        <a:defRPr sz="1518">
          <a:solidFill>
            <a:schemeClr val="tx1"/>
          </a:solidFill>
          <a:latin typeface="+mn-lt"/>
        </a:defRPr>
      </a:lvl5pPr>
      <a:lvl6pPr marL="1694976" indent="-174217" algn="l" defTabSz="696868" rtl="0" fontAlgn="base">
        <a:spcBef>
          <a:spcPct val="20000"/>
        </a:spcBef>
        <a:spcAft>
          <a:spcPct val="0"/>
        </a:spcAft>
        <a:buChar char="»"/>
        <a:defRPr sz="1528">
          <a:solidFill>
            <a:schemeClr val="tx1"/>
          </a:solidFill>
          <a:latin typeface="+mn-lt"/>
        </a:defRPr>
      </a:lvl6pPr>
      <a:lvl7pPr marL="1822000" indent="-174217" algn="l" defTabSz="696868" rtl="0" fontAlgn="base">
        <a:spcBef>
          <a:spcPct val="20000"/>
        </a:spcBef>
        <a:spcAft>
          <a:spcPct val="0"/>
        </a:spcAft>
        <a:buChar char="»"/>
        <a:defRPr sz="1528">
          <a:solidFill>
            <a:schemeClr val="tx1"/>
          </a:solidFill>
          <a:latin typeface="+mn-lt"/>
        </a:defRPr>
      </a:lvl7pPr>
      <a:lvl8pPr marL="1949024" indent="-174217" algn="l" defTabSz="696868" rtl="0" fontAlgn="base">
        <a:spcBef>
          <a:spcPct val="20000"/>
        </a:spcBef>
        <a:spcAft>
          <a:spcPct val="0"/>
        </a:spcAft>
        <a:buChar char="»"/>
        <a:defRPr sz="1528">
          <a:solidFill>
            <a:schemeClr val="tx1"/>
          </a:solidFill>
          <a:latin typeface="+mn-lt"/>
        </a:defRPr>
      </a:lvl8pPr>
      <a:lvl9pPr marL="2076048" indent="-174217" algn="l" defTabSz="696868" rtl="0" fontAlgn="base">
        <a:spcBef>
          <a:spcPct val="20000"/>
        </a:spcBef>
        <a:spcAft>
          <a:spcPct val="0"/>
        </a:spcAft>
        <a:buChar char="»"/>
        <a:defRPr sz="1528">
          <a:solidFill>
            <a:schemeClr val="tx1"/>
          </a:solidFill>
          <a:latin typeface="+mn-lt"/>
        </a:defRPr>
      </a:lvl9pPr>
    </p:bodyStyle>
    <p:otherStyle>
      <a:defPPr>
        <a:defRPr lang="en-US"/>
      </a:defPPr>
      <a:lvl1pPr marL="0" algn="l" defTabSz="254048" rtl="0" eaLnBrk="1" latinLnBrk="0" hangingPunct="1">
        <a:defRPr sz="500" kern="1200">
          <a:solidFill>
            <a:schemeClr val="tx1"/>
          </a:solidFill>
          <a:latin typeface="+mn-lt"/>
          <a:ea typeface="+mn-ea"/>
          <a:cs typeface="+mn-cs"/>
        </a:defRPr>
      </a:lvl1pPr>
      <a:lvl2pPr marL="127024" algn="l" defTabSz="254048" rtl="0" eaLnBrk="1" latinLnBrk="0" hangingPunct="1">
        <a:defRPr sz="500" kern="1200">
          <a:solidFill>
            <a:schemeClr val="tx1"/>
          </a:solidFill>
          <a:latin typeface="+mn-lt"/>
          <a:ea typeface="+mn-ea"/>
          <a:cs typeface="+mn-cs"/>
        </a:defRPr>
      </a:lvl2pPr>
      <a:lvl3pPr marL="254048" algn="l" defTabSz="254048" rtl="0" eaLnBrk="1" latinLnBrk="0" hangingPunct="1">
        <a:defRPr sz="500" kern="1200">
          <a:solidFill>
            <a:schemeClr val="tx1"/>
          </a:solidFill>
          <a:latin typeface="+mn-lt"/>
          <a:ea typeface="+mn-ea"/>
          <a:cs typeface="+mn-cs"/>
        </a:defRPr>
      </a:lvl3pPr>
      <a:lvl4pPr marL="381072" algn="l" defTabSz="254048" rtl="0" eaLnBrk="1" latinLnBrk="0" hangingPunct="1">
        <a:defRPr sz="500" kern="1200">
          <a:solidFill>
            <a:schemeClr val="tx1"/>
          </a:solidFill>
          <a:latin typeface="+mn-lt"/>
          <a:ea typeface="+mn-ea"/>
          <a:cs typeface="+mn-cs"/>
        </a:defRPr>
      </a:lvl4pPr>
      <a:lvl5pPr marL="508096" algn="l" defTabSz="254048" rtl="0" eaLnBrk="1" latinLnBrk="0" hangingPunct="1">
        <a:defRPr sz="500" kern="1200">
          <a:solidFill>
            <a:schemeClr val="tx1"/>
          </a:solidFill>
          <a:latin typeface="+mn-lt"/>
          <a:ea typeface="+mn-ea"/>
          <a:cs typeface="+mn-cs"/>
        </a:defRPr>
      </a:lvl5pPr>
      <a:lvl6pPr marL="635120" algn="l" defTabSz="254048" rtl="0" eaLnBrk="1" latinLnBrk="0" hangingPunct="1">
        <a:defRPr sz="500" kern="1200">
          <a:solidFill>
            <a:schemeClr val="tx1"/>
          </a:solidFill>
          <a:latin typeface="+mn-lt"/>
          <a:ea typeface="+mn-ea"/>
          <a:cs typeface="+mn-cs"/>
        </a:defRPr>
      </a:lvl6pPr>
      <a:lvl7pPr marL="762144" algn="l" defTabSz="254048" rtl="0" eaLnBrk="1" latinLnBrk="0" hangingPunct="1">
        <a:defRPr sz="500" kern="1200">
          <a:solidFill>
            <a:schemeClr val="tx1"/>
          </a:solidFill>
          <a:latin typeface="+mn-lt"/>
          <a:ea typeface="+mn-ea"/>
          <a:cs typeface="+mn-cs"/>
        </a:defRPr>
      </a:lvl7pPr>
      <a:lvl8pPr marL="889168" algn="l" defTabSz="254048" rtl="0" eaLnBrk="1" latinLnBrk="0" hangingPunct="1">
        <a:defRPr sz="500" kern="1200">
          <a:solidFill>
            <a:schemeClr val="tx1"/>
          </a:solidFill>
          <a:latin typeface="+mn-lt"/>
          <a:ea typeface="+mn-ea"/>
          <a:cs typeface="+mn-cs"/>
        </a:defRPr>
      </a:lvl8pPr>
      <a:lvl9pPr marL="1016192" algn="l" defTabSz="254048" rtl="0" eaLnBrk="1" latinLnBrk="0" hangingPunct="1">
        <a:defRPr sz="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ABC6CC02-3564-465F-9E10-D4C20E045D31}" type="datetime1">
              <a:rPr lang="en-US" altLang="ja-JP"/>
              <a:pPr>
                <a:defRPr/>
              </a:pPr>
              <a:t>4/20/2020</a:t>
            </a:fld>
            <a:endParaRPr lang="en-US" alt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cs typeface="+mn-cs"/>
              </a:defRPr>
            </a:lvl1pPr>
          </a:lstStyle>
          <a:p>
            <a:pPr>
              <a:defRPr/>
            </a:pPr>
            <a:fld id="{1F8ED595-D36B-4668-AB73-A76764DC5E9A}" type="slidenum">
              <a:rPr lang="en-US" altLang="en-US"/>
              <a:pPr>
                <a:defRPr/>
              </a:pPr>
              <a:t>‹#›</a:t>
            </a:fld>
            <a:endParaRPr lang="en-US" altLang="en-US"/>
          </a:p>
        </p:txBody>
      </p:sp>
    </p:spTree>
    <p:extLst>
      <p:ext uri="{BB962C8B-B14F-4D97-AF65-F5344CB8AC3E}">
        <p14:creationId xmlns:p14="http://schemas.microsoft.com/office/powerpoint/2010/main" val="399932229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lpqc.org/ILPQC%202020+/MNO-OB/All%20MNO-OB%20Folder%20Materials_1.24.2020.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ownloads.aap.org/AAP/PDF/COVID%2019%20Initial%20Newborn%20Guidance.pdf" TargetMode="External"/><Relationship Id="rId2" Type="http://schemas.openxmlformats.org/officeDocument/2006/relationships/hyperlink" Target="https://services.aap.org/en/pages/2019-novel-coronavirus-covid-19-infections/faqs-management-of-infants-born-to-covid-19-mothe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northwestern.zoom.us/rec/share/uMtYcImr0mNOYYXAtVz_YqIcOYqiT6a81CIY__sNxR7j_JnsKy8as28-QboFA1R-"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northwestern.zoom.us/rec/share/7MFnNY73_0RLbdLj9UXhC74RGdzuT6a8gCAWrPBZmB5WxPm-UKsGPvVgmfrIe5q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prepare/managing-stress-anxiety.html" TargetMode="External"/><Relationship Id="rId2" Type="http://schemas.openxmlformats.org/officeDocument/2006/relationships/hyperlink" Target="https://www.postpartum.net/" TargetMode="External"/><Relationship Id="rId1" Type="http://schemas.openxmlformats.org/officeDocument/2006/relationships/slideLayout" Target="../slideLayouts/slideLayout59.xml"/><Relationship Id="rId4" Type="http://schemas.openxmlformats.org/officeDocument/2006/relationships/hyperlink" Target="http://r20.rs6.net/tn.jsp?f=001KLPIn5xZXi5inilBfPPKG-MlXydSAJXop4PZKuuzbhmTiyzMeotEFfrCdGa45YbLCqXGlCcJ0cqHPs-s5d8U-x0ZckkcW9Np-Y82exvBfQHyGN-D_WqCKQZfE2RQ5kKe2pSAfIs_wG8BjZNnD0C4RPETGQFxHlk8e_gyC-aH0r4KA_R4Hb3UsU3dKOz4oY8bBfqZ9Bm-MgtZ4VXBHeXuj7kJoqjW7n-YgLMGafikOopNP0drM0CzeF3omsRr7c3cq3-4qysVArhYvBPzw1WWdw==&amp;c=iPK97WUIYHktyafijIb6e18T8RhWRfm0Ph-TVJmqCNspa2dzPo9_Yw==&amp;ch=dZBslqFga7nJELFeCo8v4xi5adUuMr90MFNA3w_pie7f6OGPpBZAuQ=="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a:solidFill>
                  <a:srgbClr val="898989"/>
                </a:solidFill>
              </a:rPr>
              <a:t>April 20, 2020</a:t>
            </a:r>
          </a:p>
          <a:p>
            <a:pPr eaLnBrk="1" hangingPunct="1">
              <a:buFont typeface="Wingdings 2" pitchFamily="18" charset="2"/>
              <a:buNone/>
            </a:pPr>
            <a:r>
              <a:rPr lang="en-US" altLang="en-US" sz="2000" dirty="0">
                <a:solidFill>
                  <a:srgbClr val="898989"/>
                </a:solidFill>
              </a:rPr>
              <a:t>1:00 – 2:00pm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2800" b="1" u="sng" dirty="0">
                <a:solidFill>
                  <a:srgbClr val="004990"/>
                </a:solidFill>
                <a:latin typeface="Goudy Old Style" panose="02020502050305020303" pitchFamily="18" charset="0"/>
              </a:rPr>
              <a:t>MNO- Neo Teams Call:</a:t>
            </a:r>
            <a:br>
              <a:rPr lang="en-US" altLang="en-US" sz="2800" b="1" u="sng" dirty="0">
                <a:solidFill>
                  <a:srgbClr val="004990"/>
                </a:solidFill>
                <a:latin typeface="Goudy Old Style" panose="02020502050305020303" pitchFamily="18" charset="0"/>
              </a:rPr>
            </a:br>
            <a:r>
              <a:rPr lang="en-US" altLang="en-US" sz="2800" b="1" dirty="0">
                <a:solidFill>
                  <a:srgbClr val="004990"/>
                </a:solidFill>
                <a:latin typeface="Goudy Old Style" panose="02020502050305020303" pitchFamily="18" charset="0"/>
              </a:rPr>
              <a:t>MNO-Neonatal Key Strategies Round Robin, Part 2</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a:solidFill>
                  <a:srgbClr val="F58466"/>
                </a:solidFill>
                <a:latin typeface="Goudy Old Style"/>
                <a:ea typeface="MS PGothic"/>
              </a:rPr>
              <a:t>2020</a:t>
            </a:r>
            <a:br>
              <a:rPr lang="en-US" dirty="0">
                <a:solidFill>
                  <a:srgbClr val="F58466"/>
                </a:solidFill>
                <a:latin typeface="Goudy Old Style"/>
                <a:ea typeface="MS PGothic"/>
              </a:rPr>
            </a:br>
            <a:r>
              <a:rPr lang="en-US" dirty="0">
                <a:solidFill>
                  <a:srgbClr val="F58466"/>
                </a:solidFill>
                <a:latin typeface="Goudy Old Style"/>
                <a:ea typeface="MS PGothic"/>
              </a:rPr>
              <a:t>Face- to- Face Meeting</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pic>
        <p:nvPicPr>
          <p:cNvPr id="2050" name="Picture 2" descr="See the sourc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6453" y="3201990"/>
            <a:ext cx="3093496" cy="144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3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3909"/>
            <a:ext cx="9206753" cy="7114309"/>
          </a:xfrm>
          <a:prstGeom prst="rect">
            <a:avLst/>
          </a:prstGeom>
        </p:spPr>
      </p:pic>
      <p:sp>
        <p:nvSpPr>
          <p:cNvPr id="2" name="Rectangle 1"/>
          <p:cNvSpPr/>
          <p:nvPr/>
        </p:nvSpPr>
        <p:spPr>
          <a:xfrm>
            <a:off x="4343400" y="4953000"/>
            <a:ext cx="4419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NEW VIRTUAL MEETING </a:t>
            </a:r>
          </a:p>
        </p:txBody>
      </p:sp>
    </p:spTree>
    <p:extLst>
      <p:ext uri="{BB962C8B-B14F-4D97-AF65-F5344CB8AC3E}">
        <p14:creationId xmlns:p14="http://schemas.microsoft.com/office/powerpoint/2010/main" val="417766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12</a:t>
            </a:fld>
            <a:endParaRPr lang="en-US" altLang="en-US"/>
          </a:p>
        </p:txBody>
      </p:sp>
      <p:sp>
        <p:nvSpPr>
          <p:cNvPr id="3" name="Title 4"/>
          <p:cNvSpPr txBox="1">
            <a:spLocks/>
          </p:cNvSpPr>
          <p:nvPr/>
        </p:nvSpPr>
        <p:spPr>
          <a:xfrm>
            <a:off x="381000" y="75461"/>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en-US" sz="4000" b="1" dirty="0">
                <a:solidFill>
                  <a:srgbClr val="F58466"/>
                </a:solidFill>
                <a:latin typeface="Goudy Old Style" pitchFamily="18" charset="0"/>
              </a:rPr>
              <a:t>2020 Face-to-Face </a:t>
            </a:r>
            <a:br>
              <a:rPr lang="en-US" altLang="en-US" sz="4000" b="1" dirty="0">
                <a:solidFill>
                  <a:srgbClr val="F58466"/>
                </a:solidFill>
                <a:latin typeface="Goudy Old Style" pitchFamily="18" charset="0"/>
              </a:rPr>
            </a:br>
            <a:r>
              <a:rPr lang="en-US" altLang="en-US" sz="4000" b="1" dirty="0">
                <a:solidFill>
                  <a:srgbClr val="F58466"/>
                </a:solidFill>
                <a:latin typeface="Goudy Old Style" pitchFamily="18" charset="0"/>
              </a:rPr>
              <a:t>Speakers and Panels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828799"/>
            <a:ext cx="157734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807643"/>
            <a:ext cx="156210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4406860"/>
            <a:ext cx="1672164" cy="159946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2177" y="4406860"/>
            <a:ext cx="1672164" cy="159946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7554" y="4395849"/>
            <a:ext cx="1672164" cy="1599461"/>
          </a:xfrm>
          <a:prstGeom prst="rect">
            <a:avLst/>
          </a:prstGeom>
        </p:spPr>
      </p:pic>
      <p:sp>
        <p:nvSpPr>
          <p:cNvPr id="9" name="Content Placeholder 2"/>
          <p:cNvSpPr txBox="1">
            <a:spLocks/>
          </p:cNvSpPr>
          <p:nvPr/>
        </p:nvSpPr>
        <p:spPr>
          <a:xfrm>
            <a:off x="1777063" y="1828799"/>
            <a:ext cx="3175937" cy="82633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4990"/>
                </a:solidFill>
              </a:rPr>
              <a:t>Dr. Martin McCaffrey</a:t>
            </a:r>
          </a:p>
          <a:p>
            <a:pPr marL="0" indent="0">
              <a:buFont typeface="Arial" pitchFamily="34" charset="0"/>
              <a:buNone/>
            </a:pPr>
            <a:r>
              <a:rPr lang="en-US" sz="2800" dirty="0"/>
              <a:t>Antibiotic Stewardship </a:t>
            </a:r>
            <a:endParaRPr lang="en-US" sz="1800" dirty="0"/>
          </a:p>
        </p:txBody>
      </p:sp>
      <p:sp>
        <p:nvSpPr>
          <p:cNvPr id="10" name="Content Placeholder 2"/>
          <p:cNvSpPr txBox="1">
            <a:spLocks/>
          </p:cNvSpPr>
          <p:nvPr/>
        </p:nvSpPr>
        <p:spPr>
          <a:xfrm>
            <a:off x="6400800" y="1736494"/>
            <a:ext cx="3369901" cy="82633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4990"/>
                </a:solidFill>
              </a:rPr>
              <a:t>Dr. </a:t>
            </a:r>
            <a:r>
              <a:rPr lang="en-US" sz="2800" b="1" dirty="0" err="1">
                <a:solidFill>
                  <a:srgbClr val="004990"/>
                </a:solidFill>
              </a:rPr>
              <a:t>Sangeeta</a:t>
            </a:r>
            <a:r>
              <a:rPr lang="en-US" sz="2800" b="1" dirty="0">
                <a:solidFill>
                  <a:srgbClr val="004990"/>
                </a:solidFill>
              </a:rPr>
              <a:t> Schroeder</a:t>
            </a:r>
          </a:p>
          <a:p>
            <a:pPr marL="0" indent="0">
              <a:buFont typeface="Arial" pitchFamily="34" charset="0"/>
              <a:buNone/>
            </a:pPr>
            <a:r>
              <a:rPr lang="en-US" sz="2800" dirty="0"/>
              <a:t>QI Strategies Sustainability </a:t>
            </a:r>
            <a:endParaRPr lang="en-US" sz="1800" dirty="0"/>
          </a:p>
        </p:txBody>
      </p:sp>
      <p:sp>
        <p:nvSpPr>
          <p:cNvPr id="12" name="Content Placeholder 2"/>
          <p:cNvSpPr txBox="1">
            <a:spLocks/>
          </p:cNvSpPr>
          <p:nvPr/>
        </p:nvSpPr>
        <p:spPr>
          <a:xfrm>
            <a:off x="941071" y="3982682"/>
            <a:ext cx="1421130" cy="82633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4990"/>
                </a:solidFill>
              </a:rPr>
              <a:t>MNO #1</a:t>
            </a:r>
          </a:p>
        </p:txBody>
      </p:sp>
      <p:sp>
        <p:nvSpPr>
          <p:cNvPr id="13" name="Content Placeholder 2"/>
          <p:cNvSpPr txBox="1">
            <a:spLocks/>
          </p:cNvSpPr>
          <p:nvPr/>
        </p:nvSpPr>
        <p:spPr>
          <a:xfrm>
            <a:off x="3568486" y="3957439"/>
            <a:ext cx="1421130" cy="82633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4990"/>
                </a:solidFill>
              </a:rPr>
              <a:t>MNO #2</a:t>
            </a:r>
          </a:p>
        </p:txBody>
      </p:sp>
      <p:sp>
        <p:nvSpPr>
          <p:cNvPr id="14" name="Content Placeholder 2"/>
          <p:cNvSpPr txBox="1">
            <a:spLocks/>
          </p:cNvSpPr>
          <p:nvPr/>
        </p:nvSpPr>
        <p:spPr>
          <a:xfrm>
            <a:off x="6057900" y="3936283"/>
            <a:ext cx="1421130" cy="82633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4990"/>
                </a:solidFill>
              </a:rPr>
              <a:t>MNO #3</a:t>
            </a:r>
          </a:p>
        </p:txBody>
      </p:sp>
    </p:spTree>
    <p:extLst>
      <p:ext uri="{BB962C8B-B14F-4D97-AF65-F5344CB8AC3E}">
        <p14:creationId xmlns:p14="http://schemas.microsoft.com/office/powerpoint/2010/main" val="420204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381000" y="75461"/>
            <a:ext cx="8229600" cy="1143000"/>
          </a:xfrm>
          <a:noFill/>
        </p:spPr>
        <p:txBody>
          <a:bodyPr/>
          <a:lstStyle/>
          <a:p>
            <a:pPr algn="l"/>
            <a:r>
              <a:rPr lang="en-US" altLang="en-US" sz="4000" b="1" dirty="0">
                <a:solidFill>
                  <a:srgbClr val="F58466"/>
                </a:solidFill>
                <a:latin typeface="Goudy Old Style" pitchFamily="18" charset="0"/>
              </a:rPr>
              <a:t>2020 Face-to-Face </a:t>
            </a:r>
            <a:br>
              <a:rPr lang="en-US" altLang="en-US" sz="4000" b="1" dirty="0">
                <a:solidFill>
                  <a:srgbClr val="F58466"/>
                </a:solidFill>
                <a:latin typeface="Goudy Old Style" pitchFamily="18" charset="0"/>
              </a:rPr>
            </a:br>
            <a:r>
              <a:rPr lang="en-US" altLang="en-US" sz="4000" b="1" dirty="0">
                <a:solidFill>
                  <a:srgbClr val="F58466"/>
                </a:solidFill>
                <a:latin typeface="Goudy Old Style" pitchFamily="18" charset="0"/>
              </a:rPr>
              <a:t>Volunteer Opportunities</a:t>
            </a:r>
          </a:p>
        </p:txBody>
      </p:sp>
      <p:sp>
        <p:nvSpPr>
          <p:cNvPr id="6" name="Content Placeholder 5"/>
          <p:cNvSpPr>
            <a:spLocks noGrp="1"/>
          </p:cNvSpPr>
          <p:nvPr>
            <p:ph idx="1"/>
          </p:nvPr>
        </p:nvSpPr>
        <p:spPr>
          <a:xfrm>
            <a:off x="38100" y="1224900"/>
            <a:ext cx="8915400" cy="4525963"/>
          </a:xfrm>
        </p:spPr>
        <p:txBody>
          <a:bodyPr/>
          <a:lstStyle/>
          <a:p>
            <a:pPr>
              <a:buClr>
                <a:srgbClr val="F58466"/>
              </a:buClr>
              <a:buFont typeface="Arial" panose="020B0604020202020204" pitchFamily="34" charset="0"/>
              <a:buChar char="•"/>
              <a:defRPr/>
            </a:pPr>
            <a:r>
              <a:rPr lang="en-US" b="1" u="sng" dirty="0">
                <a:solidFill>
                  <a:schemeClr val="tx2"/>
                </a:solidFill>
              </a:rPr>
              <a:t>F2F Breakout Facilitators </a:t>
            </a:r>
          </a:p>
          <a:p>
            <a:pPr lvl="1">
              <a:buClr>
                <a:srgbClr val="F58466"/>
              </a:buClr>
              <a:buFont typeface="Arial" panose="020B0604020202020204" pitchFamily="34" charset="0"/>
              <a:buChar char="•"/>
              <a:defRPr/>
            </a:pPr>
            <a:r>
              <a:rPr lang="en-US" sz="2400" dirty="0"/>
              <a:t>ILPQC will NOW RECRUITING with each perinatal network to recruit:</a:t>
            </a:r>
          </a:p>
          <a:p>
            <a:pPr lvl="2">
              <a:buClr>
                <a:srgbClr val="F58466"/>
              </a:buClr>
              <a:defRPr/>
            </a:pPr>
            <a:r>
              <a:rPr lang="en-US" dirty="0"/>
              <a:t>1 RN &amp; 1 OB Provider, for total of 10 pairs</a:t>
            </a:r>
          </a:p>
          <a:p>
            <a:pPr lvl="2">
              <a:buClr>
                <a:srgbClr val="F58466"/>
              </a:buClr>
              <a:defRPr/>
            </a:pPr>
            <a:r>
              <a:rPr lang="en-US" dirty="0"/>
              <a:t>1 RN &amp; 1 Neonatal provider, for total of 10 pairs</a:t>
            </a:r>
          </a:p>
          <a:p>
            <a:pPr marL="114300" indent="0">
              <a:buClr>
                <a:srgbClr val="F58466"/>
              </a:buClr>
              <a:buNone/>
              <a:defRPr/>
            </a:pPr>
            <a:endParaRPr lang="en-US" dirty="0"/>
          </a:p>
          <a:p>
            <a:pPr marL="114300" indent="0">
              <a:buClr>
                <a:srgbClr val="F58466"/>
              </a:buClr>
              <a:buNone/>
              <a:defRPr/>
            </a:pPr>
            <a:r>
              <a:rPr lang="en-US" dirty="0"/>
              <a:t>Please email: </a:t>
            </a:r>
            <a:r>
              <a:rPr lang="en-US" dirty="0">
                <a:hlinkClick r:id="rId3"/>
              </a:rPr>
              <a:t>info@ilpqc.org</a:t>
            </a:r>
            <a:r>
              <a:rPr lang="en-US" dirty="0"/>
              <a:t> if interested in being a breakout facilitator!</a:t>
            </a:r>
          </a:p>
          <a:p>
            <a:pPr marL="0" indent="0">
              <a:buClr>
                <a:srgbClr val="F58466"/>
              </a:buClr>
              <a:buNone/>
              <a:defRPr/>
            </a:pPr>
            <a:endParaRPr lang="en-US" dirty="0"/>
          </a:p>
          <a:p>
            <a:pPr lvl="2">
              <a:buClr>
                <a:srgbClr val="F58466"/>
              </a:buClr>
              <a:defRPr/>
            </a:pPr>
            <a:endParaRPr lang="en-US" dirty="0">
              <a:ea typeface="MS PGothic" pitchFamily="34" charset="-128"/>
            </a:endParaRPr>
          </a:p>
        </p:txBody>
      </p:sp>
    </p:spTree>
    <p:extLst>
      <p:ext uri="{BB962C8B-B14F-4D97-AF65-F5344CB8AC3E}">
        <p14:creationId xmlns:p14="http://schemas.microsoft.com/office/powerpoint/2010/main" val="216464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248764" y="76200"/>
            <a:ext cx="6536464" cy="1143000"/>
          </a:xfrm>
          <a:noFill/>
        </p:spPr>
        <p:txBody>
          <a:bodyPr/>
          <a:lstStyle/>
          <a:p>
            <a:pPr algn="l"/>
            <a:r>
              <a:rPr lang="en-US" altLang="en-US" sz="3800" b="1" dirty="0">
                <a:solidFill>
                  <a:srgbClr val="F58466"/>
                </a:solidFill>
                <a:latin typeface="Goudy Old Style" pitchFamily="18" charset="0"/>
              </a:rPr>
              <a:t>F2F Storyboard Session</a:t>
            </a:r>
          </a:p>
        </p:txBody>
      </p:sp>
      <p:sp>
        <p:nvSpPr>
          <p:cNvPr id="6" name="Content Placeholder 5"/>
          <p:cNvSpPr>
            <a:spLocks noGrp="1"/>
          </p:cNvSpPr>
          <p:nvPr>
            <p:ph idx="1"/>
          </p:nvPr>
        </p:nvSpPr>
        <p:spPr>
          <a:xfrm>
            <a:off x="200582" y="1219200"/>
            <a:ext cx="3876118" cy="3428999"/>
          </a:xfrm>
        </p:spPr>
        <p:txBody>
          <a:bodyPr/>
          <a:lstStyle/>
          <a:p>
            <a:pPr>
              <a:buClr>
                <a:srgbClr val="F58466"/>
              </a:buClr>
              <a:defRPr/>
            </a:pPr>
            <a:r>
              <a:rPr lang="en-US" sz="2000" dirty="0"/>
              <a:t>All teams will be asked to create a story board for the May 2020 “Face to Face” to share progress towards achieving MNO-Neo</a:t>
            </a:r>
          </a:p>
          <a:p>
            <a:pPr>
              <a:buClr>
                <a:srgbClr val="F58466"/>
              </a:buClr>
              <a:defRPr/>
            </a:pPr>
            <a:r>
              <a:rPr lang="en-US" sz="2000" dirty="0"/>
              <a:t>Storyboard should focus on how teams are doing with achieving the 4-key strategies for achieving the MNO-Neonatal Initiative: NAS Assessment Tool, MNO-Neo Folder, Provider Education Campaign, NAS Clinical Debrief</a:t>
            </a:r>
          </a:p>
          <a:p>
            <a:pPr marL="0" indent="0">
              <a:buClr>
                <a:srgbClr val="F58466"/>
              </a:buClr>
              <a:buNone/>
              <a:defRPr/>
            </a:pP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6700" y="1428865"/>
            <a:ext cx="4572397" cy="2941575"/>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8989" y="2133600"/>
            <a:ext cx="3032477" cy="3949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7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93EA100-06C2-4F78-B7DA-0B5CFB2C69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9857"/>
            <a:ext cx="9144000" cy="5878286"/>
          </a:xfrm>
          <a:prstGeom prst="rect">
            <a:avLst/>
          </a:prstGeom>
        </p:spPr>
      </p:pic>
      <p:sp>
        <p:nvSpPr>
          <p:cNvPr id="4106" name="Text Box 3"/>
          <p:cNvSpPr txBox="1">
            <a:spLocks noChangeArrowheads="1"/>
          </p:cNvSpPr>
          <p:nvPr/>
        </p:nvSpPr>
        <p:spPr bwMode="auto">
          <a:xfrm>
            <a:off x="1988708" y="742021"/>
            <a:ext cx="5166585"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defTabSz="163312" eaLnBrk="1" hangingPunct="1">
              <a:lnSpc>
                <a:spcPts val="1668"/>
              </a:lnSpc>
              <a:spcBef>
                <a:spcPct val="0"/>
              </a:spcBef>
              <a:buNone/>
            </a:pPr>
            <a:r>
              <a:rPr lang="en-US" altLang="en-US" sz="2679" b="1" dirty="0">
                <a:solidFill>
                  <a:srgbClr val="FFFFFF"/>
                </a:solidFill>
                <a:latin typeface="Century Gothic" panose="020B0502020202020204" pitchFamily="34" charset="0"/>
                <a:ea typeface="Calibri" panose="020F0502020204030204" pitchFamily="34" charset="0"/>
                <a:cs typeface="Calibri" panose="020F0502020204030204" pitchFamily="34" charset="0"/>
              </a:rPr>
              <a:t>&lt;Hospital Name&gt; </a:t>
            </a:r>
          </a:p>
        </p:txBody>
      </p:sp>
      <p:sp>
        <p:nvSpPr>
          <p:cNvPr id="4113" name="TextBox 85"/>
          <p:cNvSpPr txBox="1">
            <a:spLocks noChangeArrowheads="1"/>
          </p:cNvSpPr>
          <p:nvPr/>
        </p:nvSpPr>
        <p:spPr bwMode="auto">
          <a:xfrm>
            <a:off x="104889" y="1464882"/>
            <a:ext cx="2850921" cy="81817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Fill in QI Team &amp; Roles Here</a:t>
            </a:r>
          </a:p>
          <a:p>
            <a:pPr marL="81656" indent="-81656" defTabSz="163312" eaLnBrk="1" hangingPunct="1">
              <a:spcBef>
                <a:spcPct val="0"/>
              </a:spcBef>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116" name="Picture 91"/>
          <p:cNvSpPr>
            <a:spLocks noChangeAspect="1"/>
          </p:cNvSpPr>
          <p:nvPr/>
        </p:nvSpPr>
        <p:spPr bwMode="auto">
          <a:xfrm>
            <a:off x="104888" y="6908176"/>
            <a:ext cx="1303451" cy="18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63312"/>
            <a:endParaRPr lang="en-US" altLang="en-US" sz="679">
              <a:solidFill>
                <a:srgbClr val="000000"/>
              </a:solidFill>
              <a:latin typeface="Calibri" panose="020F0502020204030204" pitchFamily="34" charset="0"/>
              <a:ea typeface="+mn-ea"/>
            </a:endParaRPr>
          </a:p>
        </p:txBody>
      </p:sp>
      <p:sp>
        <p:nvSpPr>
          <p:cNvPr id="33" name="Text Box 3"/>
          <p:cNvSpPr txBox="1">
            <a:spLocks noChangeArrowheads="1"/>
          </p:cNvSpPr>
          <p:nvPr/>
        </p:nvSpPr>
        <p:spPr bwMode="auto">
          <a:xfrm>
            <a:off x="282122" y="692473"/>
            <a:ext cx="153851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defTabSz="163312" eaLnBrk="1" hangingPunct="1">
              <a:spcBef>
                <a:spcPct val="0"/>
              </a:spcBef>
              <a:buNone/>
            </a:pPr>
            <a:r>
              <a:rPr lang="en-US" altLang="en-US" sz="1250" b="1" dirty="0">
                <a:solidFill>
                  <a:srgbClr val="FFFFFF"/>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
        <p:nvSpPr>
          <p:cNvPr id="38" name="TextBox 85"/>
          <p:cNvSpPr txBox="1">
            <a:spLocks noChangeArrowheads="1"/>
          </p:cNvSpPr>
          <p:nvPr/>
        </p:nvSpPr>
        <p:spPr bwMode="auto">
          <a:xfrm>
            <a:off x="597937" y="2658153"/>
            <a:ext cx="2088921" cy="27379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&lt;Picture of QI Team, Hospital&gt;</a:t>
            </a:r>
          </a:p>
        </p:txBody>
      </p:sp>
      <p:sp>
        <p:nvSpPr>
          <p:cNvPr id="57" name="TextBox 85"/>
          <p:cNvSpPr txBox="1">
            <a:spLocks noChangeArrowheads="1"/>
          </p:cNvSpPr>
          <p:nvPr/>
        </p:nvSpPr>
        <p:spPr bwMode="auto">
          <a:xfrm>
            <a:off x="170855" y="3625721"/>
            <a:ext cx="2751223" cy="99963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Breastfeeding</a:t>
            </a: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TextBox 85"/>
          <p:cNvSpPr txBox="1">
            <a:spLocks noChangeArrowheads="1"/>
          </p:cNvSpPr>
          <p:nvPr/>
        </p:nvSpPr>
        <p:spPr bwMode="auto">
          <a:xfrm>
            <a:off x="3243973" y="1563810"/>
            <a:ext cx="2734281" cy="99963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NAS Assessment Tools</a:t>
            </a: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85">
            <a:extLst>
              <a:ext uri="{FF2B5EF4-FFF2-40B4-BE49-F238E27FC236}">
                <a16:creationId xmlns:a16="http://schemas.microsoft.com/office/drawing/2014/main" id="{175C2BA0-494D-4686-B785-0A238EE99E69}"/>
              </a:ext>
            </a:extLst>
          </p:cNvPr>
          <p:cNvSpPr txBox="1">
            <a:spLocks noChangeArrowheads="1"/>
          </p:cNvSpPr>
          <p:nvPr/>
        </p:nvSpPr>
        <p:spPr bwMode="auto">
          <a:xfrm>
            <a:off x="3243973" y="2541900"/>
            <a:ext cx="2734281" cy="99963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MNO-Neo Folders</a:t>
            </a: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85">
            <a:extLst>
              <a:ext uri="{FF2B5EF4-FFF2-40B4-BE49-F238E27FC236}">
                <a16:creationId xmlns:a16="http://schemas.microsoft.com/office/drawing/2014/main" id="{5DA5EB73-FEF2-496D-A274-2AC25F2D022A}"/>
              </a:ext>
            </a:extLst>
          </p:cNvPr>
          <p:cNvSpPr txBox="1">
            <a:spLocks noChangeArrowheads="1"/>
          </p:cNvSpPr>
          <p:nvPr/>
        </p:nvSpPr>
        <p:spPr bwMode="auto">
          <a:xfrm>
            <a:off x="3230365" y="3485102"/>
            <a:ext cx="2734281" cy="99963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a:solidFill>
                  <a:srgbClr val="000000"/>
                </a:solidFill>
                <a:latin typeface="Calibri" panose="020F0502020204030204" pitchFamily="34" charset="0"/>
                <a:ea typeface="Calibri" panose="020F0502020204030204" pitchFamily="34" charset="0"/>
                <a:cs typeface="Calibri" panose="020F0502020204030204" pitchFamily="34" charset="0"/>
              </a:rPr>
              <a:t>Education </a:t>
            </a: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Campaign</a:t>
            </a: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TextBox 85">
            <a:extLst>
              <a:ext uri="{FF2B5EF4-FFF2-40B4-BE49-F238E27FC236}">
                <a16:creationId xmlns:a16="http://schemas.microsoft.com/office/drawing/2014/main" id="{2B7ED9E6-CBDE-4408-A1D2-0DCA3F6C76E0}"/>
              </a:ext>
            </a:extLst>
          </p:cNvPr>
          <p:cNvSpPr txBox="1">
            <a:spLocks noChangeArrowheads="1"/>
          </p:cNvSpPr>
          <p:nvPr/>
        </p:nvSpPr>
        <p:spPr bwMode="auto">
          <a:xfrm>
            <a:off x="3238530" y="4471345"/>
            <a:ext cx="2734281" cy="118109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defTabSz="163312" eaLnBrk="1" hangingPunct="1">
              <a:spcBef>
                <a:spcPct val="0"/>
              </a:spcBef>
              <a:buNone/>
            </a:pPr>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Review of all NAS cases</a:t>
            </a: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163312" eaLnBrk="1" hangingPunct="1">
              <a:spcBef>
                <a:spcPct val="0"/>
              </a:spcBef>
              <a:buNone/>
            </a:pPr>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CFF87F1-E70D-4B64-9735-2A89897009D3}"/>
              </a:ext>
            </a:extLst>
          </p:cNvPr>
          <p:cNvSpPr/>
          <p:nvPr/>
        </p:nvSpPr>
        <p:spPr>
          <a:xfrm>
            <a:off x="170855" y="4516854"/>
            <a:ext cx="2734281" cy="999633"/>
          </a:xfrm>
          <a:prstGeom prst="rect">
            <a:avLst/>
          </a:prstGeom>
        </p:spPr>
        <p:txBody>
          <a:bodyPr wrap="square">
            <a:spAutoFit/>
          </a:bodyPr>
          <a:lstStyle/>
          <a:p>
            <a:pPr defTabSz="163312" eaLnBrk="1" hangingPunct="1"/>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Pharm/Non-Pharm Treatments</a:t>
            </a: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05A8180-33A6-4955-8159-83132D755082}"/>
              </a:ext>
            </a:extLst>
          </p:cNvPr>
          <p:cNvSpPr/>
          <p:nvPr/>
        </p:nvSpPr>
        <p:spPr>
          <a:xfrm>
            <a:off x="163209" y="5440184"/>
            <a:ext cx="2734281" cy="818173"/>
          </a:xfrm>
          <a:prstGeom prst="rect">
            <a:avLst/>
          </a:prstGeom>
        </p:spPr>
        <p:txBody>
          <a:bodyPr wrap="square">
            <a:spAutoFit/>
          </a:bodyPr>
          <a:lstStyle/>
          <a:p>
            <a:pPr defTabSz="163312" eaLnBrk="1" hangingPunct="1"/>
            <a:r>
              <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rPr>
              <a:t>Coordinated Discharge Plans</a:t>
            </a: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163312" eaLnBrk="1" hangingPunct="1"/>
            <a:endParaRPr lang="en-US" altLang="en-US" sz="1179"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391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p:cNvGraphicFramePr>
            <a:graphicFrameLocks noGrp="1"/>
          </p:cNvGraphicFramePr>
          <p:nvPr/>
        </p:nvGraphicFramePr>
        <p:xfrm>
          <a:off x="0" y="1524000"/>
          <a:ext cx="9144000" cy="3431769"/>
        </p:xfrm>
        <a:graphic>
          <a:graphicData uri="http://schemas.openxmlformats.org/drawingml/2006/table">
            <a:tbl>
              <a:tblPr firstRow="1" firstCol="1" band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000933">
                <a:tc>
                  <a:txBody>
                    <a:bodyPr/>
                    <a:lstStyle/>
                    <a:p>
                      <a:pPr marL="0" marR="0" algn="ctr">
                        <a:lnSpc>
                          <a:spcPct val="115000"/>
                        </a:lnSpc>
                        <a:spcBef>
                          <a:spcPts val="0"/>
                        </a:spcBef>
                        <a:spcAft>
                          <a:spcPts val="0"/>
                        </a:spcAft>
                      </a:pPr>
                      <a:r>
                        <a:rPr lang="en-US" sz="2800" b="1" cap="small" dirty="0">
                          <a:solidFill>
                            <a:srgbClr val="CFB53B"/>
                          </a:solidFill>
                          <a:effectLst/>
                          <a:latin typeface="Candara"/>
                          <a:ea typeface="Calibri"/>
                          <a:cs typeface="Arial"/>
                        </a:rPr>
                        <a:t>QI Champion</a:t>
                      </a:r>
                      <a:endParaRPr lang="en-US" sz="2800" dirty="0">
                        <a:solidFill>
                          <a:srgbClr val="CFB53B"/>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b="1" cap="small" dirty="0">
                          <a:solidFill>
                            <a:schemeClr val="bg1">
                              <a:lumMod val="75000"/>
                            </a:schemeClr>
                          </a:solidFill>
                          <a:effectLst/>
                          <a:latin typeface="Candara"/>
                          <a:ea typeface="Calibri"/>
                          <a:cs typeface="Arial"/>
                        </a:rPr>
                        <a:t>QI</a:t>
                      </a:r>
                      <a:r>
                        <a:rPr lang="en-US" sz="2800" b="1" cap="small" baseline="0" dirty="0">
                          <a:solidFill>
                            <a:schemeClr val="bg1">
                              <a:lumMod val="75000"/>
                            </a:schemeClr>
                          </a:solidFill>
                          <a:effectLst/>
                          <a:latin typeface="Candara"/>
                          <a:ea typeface="Calibri"/>
                          <a:cs typeface="Arial"/>
                        </a:rPr>
                        <a:t> Leader: Culture &amp; Systems Change</a:t>
                      </a:r>
                      <a:endParaRPr lang="en-US" sz="2800" dirty="0">
                        <a:solidFill>
                          <a:schemeClr val="bg1">
                            <a:lumMod val="75000"/>
                          </a:schemeClr>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2800" b="1" cap="small" dirty="0">
                          <a:solidFill>
                            <a:srgbClr val="CD7F32"/>
                          </a:solidFill>
                          <a:effectLst/>
                          <a:latin typeface="Candara"/>
                          <a:ea typeface="Calibri"/>
                          <a:cs typeface="Arial"/>
                        </a:rPr>
                        <a:t>QI Leader: </a:t>
                      </a:r>
                    </a:p>
                    <a:p>
                      <a:pPr marL="0" marR="0" algn="ctr">
                        <a:lnSpc>
                          <a:spcPct val="115000"/>
                        </a:lnSpc>
                        <a:spcBef>
                          <a:spcPts val="0"/>
                        </a:spcBef>
                        <a:spcAft>
                          <a:spcPts val="0"/>
                        </a:spcAft>
                      </a:pPr>
                      <a:r>
                        <a:rPr lang="en-US" sz="2800" b="1" cap="small" dirty="0">
                          <a:solidFill>
                            <a:srgbClr val="CD7F32"/>
                          </a:solidFill>
                          <a:effectLst/>
                          <a:latin typeface="Candara"/>
                          <a:ea typeface="Calibri"/>
                          <a:cs typeface="Arial"/>
                        </a:rPr>
                        <a:t>Systems Change</a:t>
                      </a:r>
                      <a:endParaRPr lang="en-US" sz="2800" dirty="0">
                        <a:solidFill>
                          <a:srgbClr val="CD7F32"/>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357476">
                <a:tc>
                  <a:txBody>
                    <a:bodyPr/>
                    <a:lstStyle/>
                    <a:p>
                      <a:pPr marL="342900" marR="0" lvl="0" indent="-342900">
                        <a:lnSpc>
                          <a:spcPct val="115000"/>
                        </a:lnSpc>
                        <a:spcBef>
                          <a:spcPts val="0"/>
                        </a:spcBef>
                        <a:spcAft>
                          <a:spcPts val="0"/>
                        </a:spcAft>
                        <a:buFont typeface="Wingdings"/>
                        <a:buChar char=""/>
                      </a:pPr>
                      <a:r>
                        <a:rPr lang="en-US" sz="2000" dirty="0">
                          <a:effectLst/>
                          <a:latin typeface="Candara"/>
                          <a:ea typeface="Calibri"/>
                          <a:cs typeface="Times New Roman"/>
                        </a:rPr>
                        <a:t>*All Data Submitted</a:t>
                      </a:r>
                      <a:endParaRPr lang="en-US" sz="1600" dirty="0">
                        <a:effectLst/>
                        <a:latin typeface="Calibri"/>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2000" dirty="0">
                          <a:effectLst/>
                          <a:latin typeface="Candara"/>
                          <a:ea typeface="Calibri"/>
                          <a:cs typeface="Times New Roman"/>
                        </a:rPr>
                        <a:t>All Data Submitted</a:t>
                      </a:r>
                      <a:endParaRPr lang="en-US" sz="1600" dirty="0">
                        <a:effectLst/>
                        <a:latin typeface="+mn-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2000" dirty="0">
                          <a:effectLst/>
                          <a:latin typeface="Candara"/>
                          <a:ea typeface="Calibri"/>
                          <a:cs typeface="Times New Roman"/>
                        </a:rPr>
                        <a:t>All Data Submitted</a:t>
                      </a:r>
                      <a:endParaRPr lang="en-US" sz="1600" dirty="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889676635"/>
                  </a:ext>
                </a:extLst>
              </a:tr>
              <a:tr h="321728">
                <a:tc>
                  <a:txBody>
                    <a:bodyPr/>
                    <a:lstStyle/>
                    <a:p>
                      <a:pPr marL="0" marR="0">
                        <a:lnSpc>
                          <a:spcPct val="115000"/>
                        </a:lnSpc>
                        <a:spcBef>
                          <a:spcPts val="0"/>
                        </a:spcBef>
                        <a:spcAft>
                          <a:spcPts val="0"/>
                        </a:spcAft>
                      </a:pPr>
                      <a:r>
                        <a:rPr lang="en-US" sz="1800" cap="small" dirty="0">
                          <a:effectLst/>
                          <a:latin typeface="Candara"/>
                          <a:ea typeface="Calibri"/>
                          <a:cs typeface="Times New Roman"/>
                        </a:rPr>
                        <a:t>        +</a:t>
                      </a:r>
                      <a:endParaRPr lang="en-US" sz="16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cap="small">
                          <a:effectLst/>
                          <a:latin typeface="Candara"/>
                          <a:ea typeface="Calibri"/>
                          <a:cs typeface="Times New Roman"/>
                        </a:rPr>
                        <a:t>        +</a:t>
                      </a:r>
                      <a:endParaRPr lang="en-US" sz="16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cap="small" dirty="0">
                          <a:effectLst/>
                          <a:latin typeface="Candara"/>
                          <a:ea typeface="Calibri"/>
                          <a:cs typeface="Times New Roman"/>
                        </a:rPr>
                        <a:t>        +</a:t>
                      </a:r>
                      <a:endParaRPr lang="en-US" sz="16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989426216"/>
                  </a:ext>
                </a:extLst>
              </a:tr>
              <a:tr h="714952">
                <a:tc>
                  <a:txBody>
                    <a:bodyPr/>
                    <a:lstStyle/>
                    <a:p>
                      <a:pPr marL="342900" marR="0" lvl="0" indent="-342900">
                        <a:lnSpc>
                          <a:spcPct val="115000"/>
                        </a:lnSpc>
                        <a:spcBef>
                          <a:spcPts val="0"/>
                        </a:spcBef>
                        <a:spcAft>
                          <a:spcPts val="0"/>
                        </a:spcAft>
                        <a:buFont typeface="Wingdings"/>
                        <a:buChar char=""/>
                      </a:pPr>
                      <a:r>
                        <a:rPr lang="en-US" sz="2000" dirty="0">
                          <a:effectLst/>
                          <a:latin typeface="Candara"/>
                          <a:ea typeface="Calibri"/>
                          <a:cs typeface="Times New Roman"/>
                        </a:rPr>
                        <a:t>4 Structure Measures In Place</a:t>
                      </a:r>
                      <a:endParaRPr lang="en-US" sz="1600" dirty="0">
                        <a:effectLst/>
                        <a:latin typeface="Calibri"/>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2000" dirty="0">
                          <a:effectLst/>
                          <a:latin typeface="Candara"/>
                          <a:ea typeface="Calibri"/>
                          <a:cs typeface="Times New Roman"/>
                        </a:rPr>
                        <a:t>4 Structure Measures In Place</a:t>
                      </a:r>
                      <a:endParaRPr lang="en-US" sz="1600" dirty="0">
                        <a:effectLst/>
                        <a:latin typeface="+mn-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2000" dirty="0">
                          <a:effectLst/>
                          <a:latin typeface="Candara"/>
                          <a:ea typeface="Calibri"/>
                          <a:cs typeface="Times New Roman"/>
                        </a:rPr>
                        <a:t>4 Structure Measures In Place</a:t>
                      </a:r>
                      <a:endParaRPr lang="en-US" sz="1600" dirty="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321728">
                <a:tc>
                  <a:txBody>
                    <a:bodyPr/>
                    <a:lstStyle/>
                    <a:p>
                      <a:pPr marL="0" marR="0">
                        <a:lnSpc>
                          <a:spcPct val="115000"/>
                        </a:lnSpc>
                        <a:spcBef>
                          <a:spcPts val="0"/>
                        </a:spcBef>
                        <a:spcAft>
                          <a:spcPts val="0"/>
                        </a:spcAft>
                      </a:pPr>
                      <a:r>
                        <a:rPr lang="en-US" sz="1800" cap="small">
                          <a:effectLst/>
                          <a:latin typeface="Candara"/>
                          <a:ea typeface="Calibri"/>
                          <a:cs typeface="Times New Roman"/>
                        </a:rPr>
                        <a:t>        +</a:t>
                      </a:r>
                      <a:endParaRPr lang="en-US" sz="16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cap="small">
                          <a:effectLst/>
                          <a:latin typeface="Candara"/>
                          <a:ea typeface="Calibri"/>
                          <a:cs typeface="Times New Roman"/>
                        </a:rPr>
                        <a:t>        +</a:t>
                      </a:r>
                      <a:endParaRPr lang="en-US" sz="16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cap="small" dirty="0">
                          <a:effectLst/>
                          <a:latin typeface="Candara"/>
                          <a:ea typeface="Calibri"/>
                          <a:cs typeface="Times New Roman"/>
                        </a:rPr>
                        <a:t>        </a:t>
                      </a:r>
                      <a:endParaRPr lang="en-US" sz="16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714952">
                <a:tc>
                  <a:txBody>
                    <a:bodyPr/>
                    <a:lstStyle/>
                    <a:p>
                      <a:pPr marL="342900" marR="0" lvl="0" indent="-342900">
                        <a:lnSpc>
                          <a:spcPct val="115000"/>
                        </a:lnSpc>
                        <a:spcBef>
                          <a:spcPts val="0"/>
                        </a:spcBef>
                        <a:spcAft>
                          <a:spcPts val="0"/>
                        </a:spcAft>
                        <a:buFont typeface="Wingdings"/>
                        <a:buChar char=""/>
                      </a:pPr>
                      <a:r>
                        <a:rPr lang="en-US" sz="2000" b="1" u="sng" dirty="0">
                          <a:effectLst/>
                          <a:latin typeface="Candara"/>
                          <a:ea typeface="Calibri"/>
                          <a:cs typeface="Times New Roman"/>
                        </a:rPr>
                        <a:t>3 </a:t>
                      </a:r>
                      <a:r>
                        <a:rPr lang="en-US" sz="2000" dirty="0">
                          <a:effectLst/>
                          <a:latin typeface="Candara"/>
                          <a:ea typeface="Calibri"/>
                          <a:cs typeface="Times New Roman"/>
                        </a:rPr>
                        <a:t>Process Measure goals met**</a:t>
                      </a:r>
                      <a:endParaRPr lang="en-US" sz="1600" dirty="0">
                        <a:effectLst/>
                        <a:latin typeface="Calibri"/>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2000" b="1" u="sng" dirty="0">
                          <a:effectLst/>
                          <a:latin typeface="Candara"/>
                          <a:ea typeface="Calibri"/>
                          <a:cs typeface="Times New Roman"/>
                        </a:rPr>
                        <a:t>1-2 </a:t>
                      </a:r>
                      <a:r>
                        <a:rPr lang="en-US" sz="2000" dirty="0">
                          <a:effectLst/>
                          <a:latin typeface="Candara"/>
                          <a:ea typeface="Calibri"/>
                          <a:cs typeface="Times New Roman"/>
                        </a:rPr>
                        <a:t>Process Measure goals met</a:t>
                      </a:r>
                      <a:endParaRPr lang="en-US" sz="16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lvl="0" indent="0" algn="ctr">
                        <a:lnSpc>
                          <a:spcPct val="115000"/>
                        </a:lnSpc>
                        <a:spcBef>
                          <a:spcPts val="0"/>
                        </a:spcBef>
                        <a:spcAft>
                          <a:spcPts val="0"/>
                        </a:spcAft>
                        <a:buFont typeface="Wingdings"/>
                        <a:buNone/>
                      </a:pPr>
                      <a:r>
                        <a:rPr lang="en-US" sz="2000" b="1" u="none" dirty="0">
                          <a:effectLst/>
                          <a:latin typeface="Candara"/>
                          <a:ea typeface="Calibri"/>
                          <a:cs typeface="Times New Roman"/>
                        </a:rPr>
                        <a:t>(also route</a:t>
                      </a:r>
                      <a:r>
                        <a:rPr lang="en-US" sz="2000" b="1" u="none" baseline="0" dirty="0">
                          <a:effectLst/>
                          <a:latin typeface="Candara"/>
                          <a:ea typeface="Calibri"/>
                          <a:cs typeface="Times New Roman"/>
                        </a:rPr>
                        <a:t> for teams with no patients)</a:t>
                      </a:r>
                      <a:endParaRPr lang="en-US" sz="1600" u="none"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76200" y="76200"/>
            <a:ext cx="8991600" cy="152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all" normalizeH="0" dirty="0">
                <a:ln>
                  <a:noFill/>
                </a:ln>
                <a:solidFill>
                  <a:srgbClr val="F58466"/>
                </a:solidFill>
                <a:effectLst/>
                <a:latin typeface="Candara" pitchFamily="34" charset="0"/>
                <a:ea typeface="Calibri" pitchFamily="34" charset="0"/>
                <a:cs typeface="Times New Roman" pitchFamily="18" charset="0"/>
              </a:rPr>
              <a:t>To be awarded at the  May 2020 ILPQC OB Face to Face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all" normalizeH="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4990"/>
                </a:solidFill>
                <a:effectLst/>
                <a:latin typeface="Candara" pitchFamily="34" charset="0"/>
                <a:ea typeface="Calibri" pitchFamily="34" charset="0"/>
                <a:cs typeface="Times New Roman" pitchFamily="18" charset="0"/>
              </a:rPr>
              <a:t>QI Excellence Awards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all" normalizeH="0" dirty="0">
                <a:ln>
                  <a:noFill/>
                </a:ln>
                <a:solidFill>
                  <a:srgbClr val="F58466"/>
                </a:solidFill>
                <a:effectLst/>
                <a:latin typeface="Candara" pitchFamily="34" charset="0"/>
                <a:ea typeface="Calibri" pitchFamily="34" charset="0"/>
                <a:cs typeface="Times New Roman" pitchFamily="18" charset="0"/>
              </a:rPr>
              <a:t>ILPQC Mothers and Newborns affected by Opioids- Neo</a:t>
            </a:r>
            <a:endParaRPr kumimoji="0" lang="en-US" sz="700" b="0" i="0" u="none" strike="noStrike" cap="all" normalizeH="0" dirty="0">
              <a:ln>
                <a:noFill/>
              </a:ln>
              <a:solidFill>
                <a:schemeClr val="tx1"/>
              </a:solidFill>
              <a:effectLst/>
              <a:latin typeface="Arial" pitchFamily="34" charset="0"/>
              <a:cs typeface="Arial" pitchFamily="34" charset="0"/>
            </a:endParaRPr>
          </a:p>
        </p:txBody>
      </p:sp>
      <p:sp>
        <p:nvSpPr>
          <p:cNvPr id="12" name="Rectangle 11"/>
          <p:cNvSpPr/>
          <p:nvPr/>
        </p:nvSpPr>
        <p:spPr>
          <a:xfrm>
            <a:off x="0" y="5029200"/>
            <a:ext cx="9144000" cy="114838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i="1" cap="small" dirty="0">
                <a:solidFill>
                  <a:srgbClr val="004990"/>
                </a:solidFill>
                <a:effectLst/>
                <a:latin typeface="Candara"/>
                <a:ea typeface="Calibri"/>
                <a:cs typeface="Times New Roman"/>
              </a:rPr>
              <a:t>**Determined by Cumulative data for Quarter 1 (January - March) of 2020</a:t>
            </a:r>
          </a:p>
          <a:p>
            <a:pPr algn="ctr"/>
            <a:r>
              <a:rPr lang="en-US" sz="1400" i="1" cap="small" dirty="0">
                <a:solidFill>
                  <a:srgbClr val="004990"/>
                </a:solidFill>
                <a:ea typeface="Calibri"/>
                <a:cs typeface="Times New Roman"/>
              </a:rPr>
              <a:t>*All Data Submitted for Baseline (Oct – Dec 2017) and July 2018 through March 2020</a:t>
            </a:r>
            <a:endParaRPr lang="en-US" sz="1400" i="1" cap="small" dirty="0">
              <a:solidFill>
                <a:srgbClr val="004990"/>
              </a:solidFill>
            </a:endParaRPr>
          </a:p>
          <a:p>
            <a:pPr algn="ctr"/>
            <a:r>
              <a:rPr lang="en-US" sz="1400" i="1" cap="small" dirty="0">
                <a:solidFill>
                  <a:srgbClr val="004990"/>
                </a:solidFill>
              </a:rPr>
              <a:t>*MNO-Neonatal Monthly Patient Data &amp; Monthly Neonatal Structure Measures</a:t>
            </a:r>
          </a:p>
        </p:txBody>
      </p:sp>
      <p:sp>
        <p:nvSpPr>
          <p:cNvPr id="3" name="Rectangle 2"/>
          <p:cNvSpPr/>
          <p:nvPr/>
        </p:nvSpPr>
        <p:spPr>
          <a:xfrm>
            <a:off x="381000" y="6251018"/>
            <a:ext cx="8382000" cy="523220"/>
          </a:xfrm>
          <a:prstGeom prst="rect">
            <a:avLst/>
          </a:prstGeom>
        </p:spPr>
        <p:txBody>
          <a:bodyPr wrap="square">
            <a:spAutoFit/>
          </a:bodyPr>
          <a:lstStyle/>
          <a:p>
            <a:pPr marL="400050" lvl="2" indent="0" algn="ctr">
              <a:buClr>
                <a:srgbClr val="F58466"/>
              </a:buClr>
              <a:buNone/>
            </a:pPr>
            <a:r>
              <a:rPr lang="en-US" altLang="en-US" sz="2800" b="1" dirty="0"/>
              <a:t>DATA DUE MONDAY, May 4</a:t>
            </a:r>
            <a:r>
              <a:rPr lang="en-US" altLang="en-US" sz="2800" b="1" baseline="30000" dirty="0"/>
              <a:t>th</a:t>
            </a:r>
            <a:r>
              <a:rPr lang="en-US" altLang="en-US" sz="2800" b="1" dirty="0"/>
              <a:t> by MIDNIGHT</a:t>
            </a:r>
          </a:p>
        </p:txBody>
      </p:sp>
    </p:spTree>
    <p:extLst>
      <p:ext uri="{BB962C8B-B14F-4D97-AF65-F5344CB8AC3E}">
        <p14:creationId xmlns:p14="http://schemas.microsoft.com/office/powerpoint/2010/main" val="382996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3" name="Diagram 2"/>
          <p:cNvGraphicFramePr/>
          <p:nvPr/>
        </p:nvGraphicFramePr>
        <p:xfrm>
          <a:off x="152400" y="746125"/>
          <a:ext cx="9525000" cy="597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32907" y="174625"/>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anose="02020502050305020303" pitchFamily="18" charset="0"/>
                <a:ea typeface="MS PGothic" pitchFamily="34" charset="-128"/>
              </a:rPr>
              <a:t>Key Strategies for MNO Success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anose="02020502050305020303" pitchFamily="18" charset="0"/>
                <a:ea typeface="MS PGothic" pitchFamily="34" charset="-128"/>
              </a:rPr>
              <a:t>- What every hospital needs to achieve aims</a:t>
            </a:r>
          </a:p>
        </p:txBody>
      </p:sp>
    </p:spTree>
    <p:extLst>
      <p:ext uri="{BB962C8B-B14F-4D97-AF65-F5344CB8AC3E}">
        <p14:creationId xmlns:p14="http://schemas.microsoft.com/office/powerpoint/2010/main" val="82067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2643" y="385869"/>
            <a:ext cx="8229600" cy="800100"/>
          </a:xfrm>
          <a:noFill/>
        </p:spPr>
        <p:txBody>
          <a:bodyPr/>
          <a:lstStyle/>
          <a:p>
            <a:pPr algn="l"/>
            <a:r>
              <a:rPr lang="en-US" sz="4000" b="1" dirty="0">
                <a:solidFill>
                  <a:srgbClr val="F58466"/>
                </a:solidFill>
                <a:latin typeface="Goudy Old Style" pitchFamily="18" charset="0"/>
              </a:rPr>
              <a:t>Face to Face MNO-Neo QI Awards</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dirty="0"/>
          </a:p>
        </p:txBody>
      </p:sp>
      <p:sp>
        <p:nvSpPr>
          <p:cNvPr id="6" name="Rectangle 5"/>
          <p:cNvSpPr/>
          <p:nvPr/>
        </p:nvSpPr>
        <p:spPr>
          <a:xfrm>
            <a:off x="342900" y="2743200"/>
            <a:ext cx="8648700" cy="397828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idx="1"/>
          </p:nvPr>
        </p:nvSpPr>
        <p:spPr>
          <a:xfrm>
            <a:off x="261257" y="1322529"/>
            <a:ext cx="8458200" cy="4525963"/>
          </a:xfrm>
        </p:spPr>
        <p:txBody>
          <a:bodyPr/>
          <a:lstStyle/>
          <a:p>
            <a:pPr marL="0" lvl="1" indent="0" eaLnBrk="1" hangingPunct="1">
              <a:buClr>
                <a:srgbClr val="F58466"/>
              </a:buClr>
              <a:buNone/>
            </a:pPr>
            <a:r>
              <a:rPr lang="en-US" altLang="en-US" sz="2000" b="1" dirty="0"/>
              <a:t>Award criteria will be the same, but for a different time period:</a:t>
            </a:r>
          </a:p>
          <a:p>
            <a:pPr marL="742950" lvl="2" indent="-342900">
              <a:buClr>
                <a:srgbClr val="F58466"/>
              </a:buClr>
            </a:pPr>
            <a:r>
              <a:rPr lang="en-US" altLang="en-US" sz="2000" b="1" dirty="0"/>
              <a:t>ALL Patient &amp; Structure Measures Submitted: </a:t>
            </a:r>
          </a:p>
          <a:p>
            <a:pPr marL="1200150" lvl="3" indent="-342900">
              <a:buClr>
                <a:srgbClr val="F58466"/>
              </a:buClr>
            </a:pPr>
            <a:r>
              <a:rPr lang="en-US" altLang="en-US" dirty="0"/>
              <a:t>Baseline and July 2018 - March 2020 data</a:t>
            </a:r>
          </a:p>
          <a:p>
            <a:pPr marL="857250" lvl="3" indent="0">
              <a:buClr>
                <a:srgbClr val="F58466"/>
              </a:buClr>
              <a:buNone/>
            </a:pPr>
            <a:r>
              <a:rPr lang="en-US" altLang="en-US" sz="1600" dirty="0"/>
              <a:t> *note: if any monthly data is missing, a team won’t qualify for an award*</a:t>
            </a:r>
          </a:p>
          <a:p>
            <a:pPr marL="742950" lvl="2" indent="-342900">
              <a:buClr>
                <a:srgbClr val="F58466"/>
              </a:buClr>
            </a:pPr>
            <a:r>
              <a:rPr lang="en-US" altLang="en-US" sz="2000" b="1" dirty="0"/>
              <a:t>Structure Measures ‘IN PLACE’ by March 2020:</a:t>
            </a:r>
            <a:r>
              <a:rPr lang="en-US" altLang="en-US" sz="2000" dirty="0"/>
              <a:t> </a:t>
            </a:r>
          </a:p>
          <a:p>
            <a:pPr marL="1200150" lvl="3" indent="-342900">
              <a:buClr>
                <a:srgbClr val="F58466"/>
              </a:buClr>
            </a:pPr>
            <a:r>
              <a:rPr lang="en-US" altLang="en-US" dirty="0"/>
              <a:t>Neonatal Prenatal Consult</a:t>
            </a:r>
          </a:p>
          <a:p>
            <a:pPr marL="1200150" lvl="3" indent="-342900">
              <a:buClr>
                <a:srgbClr val="F58466"/>
              </a:buClr>
            </a:pPr>
            <a:r>
              <a:rPr lang="en-US" altLang="en-US" dirty="0"/>
              <a:t>Non-Pharmacologic Protocol</a:t>
            </a:r>
          </a:p>
          <a:p>
            <a:pPr marL="1200150" lvl="3" indent="-342900">
              <a:buClr>
                <a:srgbClr val="F58466"/>
              </a:buClr>
            </a:pPr>
            <a:r>
              <a:rPr lang="en-US" altLang="en-US" dirty="0"/>
              <a:t>Pharmacologic Protocol</a:t>
            </a:r>
          </a:p>
          <a:p>
            <a:pPr marL="1200150" lvl="3" indent="-342900">
              <a:buClr>
                <a:srgbClr val="F58466"/>
              </a:buClr>
            </a:pPr>
            <a:r>
              <a:rPr lang="en-US" altLang="en-US" dirty="0"/>
              <a:t>Discharge Plan</a:t>
            </a:r>
          </a:p>
          <a:p>
            <a:pPr marL="742950" lvl="2" indent="-342900">
              <a:buClr>
                <a:srgbClr val="F58466"/>
              </a:buClr>
            </a:pPr>
            <a:r>
              <a:rPr lang="en-US" altLang="en-US" sz="2000" b="1" dirty="0"/>
              <a:t>Outcome Measures Achieved by March 2020: </a:t>
            </a:r>
          </a:p>
          <a:p>
            <a:pPr marL="1200150" lvl="3" indent="-342900">
              <a:buClr>
                <a:srgbClr val="F58466"/>
              </a:buClr>
            </a:pPr>
            <a:r>
              <a:rPr lang="en-US" altLang="en-US" dirty="0"/>
              <a:t>Breastfeeding &gt;70%</a:t>
            </a:r>
          </a:p>
          <a:p>
            <a:pPr marL="1200150" lvl="3" indent="-342900">
              <a:buClr>
                <a:srgbClr val="F58466"/>
              </a:buClr>
            </a:pPr>
            <a:r>
              <a:rPr lang="en-US" altLang="en-US" dirty="0"/>
              <a:t>Pharm treatment &lt;20%</a:t>
            </a:r>
          </a:p>
          <a:p>
            <a:pPr marL="1200150" lvl="3" indent="-342900">
              <a:buClr>
                <a:srgbClr val="F58466"/>
              </a:buClr>
            </a:pPr>
            <a:r>
              <a:rPr lang="en-US" altLang="en-US" dirty="0"/>
              <a:t>Discharge plan &gt;95%</a:t>
            </a:r>
          </a:p>
          <a:p>
            <a:pPr marL="400050" lvl="2" indent="0" algn="ctr">
              <a:buClr>
                <a:srgbClr val="F58466"/>
              </a:buClr>
              <a:buNone/>
            </a:pPr>
            <a:r>
              <a:rPr lang="en-US" altLang="en-US" sz="2800" b="1" dirty="0"/>
              <a:t>DATA DUE MONDAY, APRIL 27</a:t>
            </a:r>
            <a:r>
              <a:rPr lang="en-US" altLang="en-US" sz="2800" b="1" baseline="30000" dirty="0"/>
              <a:t>th</a:t>
            </a:r>
            <a:r>
              <a:rPr lang="en-US" altLang="en-US" sz="2800" b="1" dirty="0"/>
              <a:t> at MIDNIGHT</a:t>
            </a:r>
          </a:p>
          <a:p>
            <a:pPr marL="742950" lvl="2" indent="-342900">
              <a:buClr>
                <a:srgbClr val="F58466"/>
              </a:buClr>
            </a:pPr>
            <a:endParaRPr lang="en-US" altLang="en-US" sz="2000" b="1" dirty="0"/>
          </a:p>
          <a:p>
            <a:pPr marL="742950" lvl="2" indent="-342900">
              <a:buClr>
                <a:srgbClr val="F58466"/>
              </a:buClr>
            </a:pPr>
            <a:endParaRPr lang="en-US" altLang="en-US" sz="2000" b="1" dirty="0"/>
          </a:p>
          <a:p>
            <a:pPr marL="342900" lvl="1" indent="-342900" eaLnBrk="1" hangingPunct="1">
              <a:buClr>
                <a:srgbClr val="F58466"/>
              </a:buClr>
              <a:buFont typeface="Arial" panose="020B0604020202020204" pitchFamily="34" charset="0"/>
              <a:buChar char="•"/>
            </a:pPr>
            <a:endParaRPr lang="en-US" altLang="en-US" sz="2400" dirty="0"/>
          </a:p>
          <a:p>
            <a:pPr marL="342900" lvl="1" indent="-342900" eaLnBrk="1" hangingPunct="1">
              <a:buClr>
                <a:srgbClr val="F58466"/>
              </a:buClr>
              <a:buFont typeface="Arial" panose="020B0604020202020204" pitchFamily="34" charset="0"/>
              <a:buChar char="•"/>
            </a:pPr>
            <a:endParaRPr lang="en-US" altLang="en-US" sz="2400" dirty="0"/>
          </a:p>
          <a:p>
            <a:pPr marL="342900" lvl="1" indent="-342900" eaLnBrk="1" hangingPunct="1">
              <a:buClr>
                <a:srgbClr val="F58466"/>
              </a:buClr>
              <a:buFont typeface="Arial" panose="020B0604020202020204" pitchFamily="34" charset="0"/>
              <a:buChar char="•"/>
            </a:pPr>
            <a:endParaRPr lang="en-US" altLang="en-US" sz="2400" dirty="0"/>
          </a:p>
          <a:p>
            <a:pPr marL="342900" lvl="1" indent="-342900">
              <a:buClr>
                <a:srgbClr val="F58466"/>
              </a:buClr>
              <a:buFont typeface="Arial" panose="020B0604020202020204" pitchFamily="34" charset="0"/>
              <a:buChar char="•"/>
            </a:pPr>
            <a:endParaRPr lang="en-US" altLang="en-US" sz="2400" dirty="0"/>
          </a:p>
          <a:p>
            <a:pPr eaLnBrk="1" hangingPunct="1">
              <a:buClr>
                <a:srgbClr val="F58466"/>
              </a:buClr>
              <a:buNone/>
            </a:pPr>
            <a:endParaRPr lang="en-US" altLang="en-US" sz="1800" dirty="0"/>
          </a:p>
          <a:p>
            <a:pPr eaLnBrk="1" hangingPunct="1">
              <a:buClr>
                <a:srgbClr val="F58466"/>
              </a:buClr>
            </a:pPr>
            <a:endParaRPr lang="en-US" altLang="en-US" sz="1800" dirty="0"/>
          </a:p>
        </p:txBody>
      </p:sp>
      <p:sp>
        <p:nvSpPr>
          <p:cNvPr id="5" name="5-Point Star 4"/>
          <p:cNvSpPr/>
          <p:nvPr/>
        </p:nvSpPr>
        <p:spPr>
          <a:xfrm>
            <a:off x="685800" y="5902330"/>
            <a:ext cx="685800" cy="6858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5-Point Star 7"/>
          <p:cNvSpPr/>
          <p:nvPr/>
        </p:nvSpPr>
        <p:spPr>
          <a:xfrm>
            <a:off x="8115300" y="5942087"/>
            <a:ext cx="685800" cy="6858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ular Callout 8"/>
          <p:cNvSpPr/>
          <p:nvPr/>
        </p:nvSpPr>
        <p:spPr>
          <a:xfrm>
            <a:off x="1465384" y="3076888"/>
            <a:ext cx="3259015" cy="1495111"/>
          </a:xfrm>
          <a:prstGeom prst="wedgeRectCallout">
            <a:avLst>
              <a:gd name="adj1" fmla="val 69764"/>
              <a:gd name="adj2" fmla="val -231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68047" y="3114178"/>
            <a:ext cx="3352800" cy="707886"/>
          </a:xfrm>
          <a:prstGeom prst="rect">
            <a:avLst/>
          </a:prstGeom>
          <a:noFill/>
        </p:spPr>
        <p:txBody>
          <a:bodyPr wrap="square" rtlCol="0">
            <a:spAutoFit/>
          </a:bodyPr>
          <a:lstStyle/>
          <a:p>
            <a:r>
              <a:rPr lang="en-US" sz="2000" dirty="0">
                <a:solidFill>
                  <a:srgbClr val="004990"/>
                </a:solidFill>
              </a:rPr>
              <a:t>Can get to green by implementing MNO Folders</a:t>
            </a:r>
          </a:p>
        </p:txBody>
      </p:sp>
      <p:sp>
        <p:nvSpPr>
          <p:cNvPr id="11" name="Rectangular Callout 10"/>
          <p:cNvSpPr/>
          <p:nvPr/>
        </p:nvSpPr>
        <p:spPr>
          <a:xfrm>
            <a:off x="1143000" y="4938113"/>
            <a:ext cx="6819900" cy="1054557"/>
          </a:xfrm>
          <a:prstGeom prst="wedgeRectCallout">
            <a:avLst>
              <a:gd name="adj1" fmla="val 40594"/>
              <a:gd name="adj2" fmla="val -701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78923" y="3926184"/>
            <a:ext cx="3249154" cy="707886"/>
          </a:xfrm>
          <a:prstGeom prst="rect">
            <a:avLst/>
          </a:prstGeom>
          <a:noFill/>
        </p:spPr>
        <p:txBody>
          <a:bodyPr wrap="square" rtlCol="0">
            <a:spAutoFit/>
          </a:bodyPr>
          <a:lstStyle/>
          <a:p>
            <a:r>
              <a:rPr lang="en-US" sz="2000" dirty="0">
                <a:solidFill>
                  <a:srgbClr val="004990"/>
                </a:solidFill>
              </a:rPr>
              <a:t>Goal is to provide </a:t>
            </a:r>
            <a:r>
              <a:rPr lang="en-US" sz="2000" b="1" dirty="0">
                <a:solidFill>
                  <a:srgbClr val="004990"/>
                </a:solidFill>
              </a:rPr>
              <a:t>every</a:t>
            </a:r>
            <a:r>
              <a:rPr lang="en-US" sz="2000" dirty="0">
                <a:solidFill>
                  <a:srgbClr val="004990"/>
                </a:solidFill>
              </a:rPr>
              <a:t> OEN optimal care</a:t>
            </a:r>
          </a:p>
        </p:txBody>
      </p:sp>
    </p:spTree>
    <p:extLst>
      <p:ext uri="{BB962C8B-B14F-4D97-AF65-F5344CB8AC3E}">
        <p14:creationId xmlns:p14="http://schemas.microsoft.com/office/powerpoint/2010/main" val="358146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19</a:t>
            </a:fld>
            <a:endParaRPr lang="en-US" altLang="en-US"/>
          </a:p>
        </p:txBody>
      </p:sp>
      <p:sp>
        <p:nvSpPr>
          <p:cNvPr id="3" name="Title 1"/>
          <p:cNvSpPr txBox="1">
            <a:spLocks/>
          </p:cNvSpPr>
          <p:nvPr/>
        </p:nvSpPr>
        <p:spPr>
          <a:xfrm>
            <a:off x="152400" y="13158"/>
            <a:ext cx="8229600" cy="86995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Implement MNO-Neo Folders </a:t>
            </a:r>
          </a:p>
          <a:p>
            <a:pPr algn="l"/>
            <a:r>
              <a:rPr lang="en-US" sz="4000" b="1" dirty="0">
                <a:solidFill>
                  <a:srgbClr val="F58466"/>
                </a:solidFill>
                <a:latin typeface="Goudy Old Style" pitchFamily="18" charset="0"/>
              </a:rPr>
              <a:t>in 3 Easy Steps</a:t>
            </a:r>
          </a:p>
        </p:txBody>
      </p:sp>
      <p:sp>
        <p:nvSpPr>
          <p:cNvPr id="4" name="Content Placeholder 1"/>
          <p:cNvSpPr txBox="1">
            <a:spLocks/>
          </p:cNvSpPr>
          <p:nvPr/>
        </p:nvSpPr>
        <p:spPr>
          <a:xfrm>
            <a:off x="381000" y="1232693"/>
            <a:ext cx="39624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Clr>
                <a:srgbClr val="F58466"/>
              </a:buClr>
              <a:buFont typeface="+mj-lt"/>
              <a:buAutoNum type="arabicPeriod"/>
            </a:pPr>
            <a:r>
              <a:rPr lang="en-US" b="1" dirty="0"/>
              <a:t>Print</a:t>
            </a:r>
            <a:r>
              <a:rPr lang="en-US" dirty="0"/>
              <a:t> all materials with one click </a:t>
            </a:r>
            <a:r>
              <a:rPr lang="en-US" dirty="0">
                <a:hlinkClick r:id="rId3"/>
              </a:rPr>
              <a:t>here</a:t>
            </a:r>
            <a:r>
              <a:rPr lang="en-US" dirty="0"/>
              <a:t>!</a:t>
            </a:r>
          </a:p>
          <a:p>
            <a:pPr marL="514350" indent="-514350">
              <a:buClr>
                <a:srgbClr val="F58466"/>
              </a:buClr>
              <a:buFont typeface="+mj-lt"/>
              <a:buAutoNum type="arabicPeriod"/>
            </a:pPr>
            <a:r>
              <a:rPr lang="en-US" b="1" dirty="0"/>
              <a:t>Print</a:t>
            </a:r>
            <a:r>
              <a:rPr lang="en-US" dirty="0"/>
              <a:t> 5-10 to keep on your units</a:t>
            </a:r>
          </a:p>
          <a:p>
            <a:pPr marL="514350" indent="-514350">
              <a:buClr>
                <a:srgbClr val="F58466"/>
              </a:buClr>
              <a:buFont typeface="+mj-lt"/>
              <a:buAutoNum type="arabicPeriod"/>
            </a:pPr>
            <a:r>
              <a:rPr lang="en-US" b="1" dirty="0"/>
              <a:t>Orient</a:t>
            </a:r>
            <a:r>
              <a:rPr lang="en-US" dirty="0"/>
              <a:t> &amp; </a:t>
            </a:r>
            <a:r>
              <a:rPr lang="en-US" b="1" dirty="0"/>
              <a:t>Educate </a:t>
            </a:r>
            <a:r>
              <a:rPr lang="en-US" dirty="0"/>
              <a:t>Providers &amp; Nurses to Folder Contents and  Protocol to use for all screen+ patients</a:t>
            </a:r>
          </a:p>
        </p:txBody>
      </p:sp>
      <p:sp>
        <p:nvSpPr>
          <p:cNvPr id="7" name="TextBox 6"/>
          <p:cNvSpPr txBox="1"/>
          <p:nvPr/>
        </p:nvSpPr>
        <p:spPr>
          <a:xfrm>
            <a:off x="5181600" y="4648200"/>
            <a:ext cx="3505200" cy="1200329"/>
          </a:xfrm>
          <a:prstGeom prst="rect">
            <a:avLst/>
          </a:prstGeom>
          <a:noFill/>
        </p:spPr>
        <p:txBody>
          <a:bodyPr wrap="square" rtlCol="0">
            <a:spAutoFit/>
          </a:bodyPr>
          <a:lstStyle/>
          <a:p>
            <a:r>
              <a:rPr lang="en-US" dirty="0"/>
              <a:t>If patient screens + for OUD, ask nurse to pull MNO folder for easy access to materials for provider, nurse and patient</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4882" y="1403920"/>
            <a:ext cx="3911918" cy="2933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021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a:noFill/>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0" y="1219200"/>
            <a:ext cx="8229600" cy="4525963"/>
          </a:xfrm>
        </p:spPr>
        <p:txBody>
          <a:bodyPr/>
          <a:lstStyle/>
          <a:p>
            <a:pPr>
              <a:buClr>
                <a:srgbClr val="F58466"/>
              </a:buClr>
            </a:pPr>
            <a:r>
              <a:rPr lang="en-US" dirty="0"/>
              <a:t>ILPQC General Updates</a:t>
            </a:r>
          </a:p>
          <a:p>
            <a:pPr>
              <a:buClr>
                <a:srgbClr val="F58466"/>
              </a:buClr>
            </a:pPr>
            <a:r>
              <a:rPr lang="en-US" dirty="0"/>
              <a:t>MNO-Neo: Support Hospital Teams to Achieve the Initiative Goals</a:t>
            </a:r>
          </a:p>
          <a:p>
            <a:pPr>
              <a:buClr>
                <a:srgbClr val="F58466"/>
              </a:buClr>
            </a:pPr>
            <a:r>
              <a:rPr lang="en-US" dirty="0"/>
              <a:t>MNO-Neonatal Key Strategies Round Robin, Part 2</a:t>
            </a:r>
          </a:p>
          <a:p>
            <a:pPr>
              <a:buClr>
                <a:srgbClr val="F58466"/>
              </a:buClr>
            </a:pPr>
            <a:r>
              <a:rPr lang="en-US" dirty="0"/>
              <a:t>ILPQC BASIC Initiative Updates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dirty="0"/>
          </a:p>
        </p:txBody>
      </p:sp>
    </p:spTree>
    <p:extLst>
      <p:ext uri="{BB962C8B-B14F-4D97-AF65-F5344CB8AC3E}">
        <p14:creationId xmlns:p14="http://schemas.microsoft.com/office/powerpoint/2010/main" val="404232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20</a:t>
            </a:fld>
            <a:endParaRPr lang="en-US" altLang="en-US"/>
          </a:p>
        </p:txBody>
      </p:sp>
      <p:sp>
        <p:nvSpPr>
          <p:cNvPr id="3" name="Title 1"/>
          <p:cNvSpPr txBox="1">
            <a:spLocks/>
          </p:cNvSpPr>
          <p:nvPr/>
        </p:nvSpPr>
        <p:spPr>
          <a:xfrm>
            <a:off x="9525" y="228600"/>
            <a:ext cx="8229600" cy="86995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Monthly Case Review of All</a:t>
            </a:r>
            <a:endParaRPr lang="en-US" sz="4000" b="1" dirty="0">
              <a:solidFill>
                <a:srgbClr val="F58466"/>
              </a:solidFill>
              <a:latin typeface="Goudy Old Style"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OEN </a:t>
            </a:r>
            <a:r>
              <a:rPr kumimoji="0" lang="en-US" sz="4000" b="1" i="0" u="none" strike="noStrike" kern="1200" cap="none" spc="0" normalizeH="0" noProof="0" dirty="0">
                <a:ln>
                  <a:noFill/>
                </a:ln>
                <a:solidFill>
                  <a:srgbClr val="F58466"/>
                </a:solidFill>
                <a:effectLst/>
                <a:uLnTx/>
                <a:uFillTx/>
                <a:latin typeface="Goudy Old Style" pitchFamily="18" charset="0"/>
                <a:ea typeface="MS PGothic" pitchFamily="34" charset="-128"/>
              </a:rPr>
              <a:t>Cases in 4 Easy Steps</a:t>
            </a:r>
            <a:endParaRPr kumimoji="0" lang="en-US" sz="4000" b="0"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0" y="2057400"/>
            <a:ext cx="2819400" cy="3674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1"/>
          <p:cNvSpPr txBox="1">
            <a:spLocks/>
          </p:cNvSpPr>
          <p:nvPr/>
        </p:nvSpPr>
        <p:spPr>
          <a:xfrm>
            <a:off x="228599" y="1830407"/>
            <a:ext cx="5218889"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Clr>
                <a:srgbClr val="F58466"/>
              </a:buClr>
              <a:buFont typeface="+mj-lt"/>
              <a:buAutoNum type="arabicPeriod"/>
            </a:pPr>
            <a:r>
              <a:rPr lang="en-US" sz="2400" b="1" dirty="0"/>
              <a:t>Identify</a:t>
            </a:r>
            <a:r>
              <a:rPr lang="en-US" sz="2400" dirty="0"/>
              <a:t> all OEN cases at least monthly</a:t>
            </a:r>
          </a:p>
          <a:p>
            <a:pPr marL="514350" indent="-514350">
              <a:buClr>
                <a:srgbClr val="F58466"/>
              </a:buClr>
              <a:buFont typeface="+mj-lt"/>
              <a:buAutoNum type="arabicPeriod"/>
            </a:pPr>
            <a:r>
              <a:rPr lang="en-US" sz="2400" dirty="0"/>
              <a:t>QI Team </a:t>
            </a:r>
            <a:r>
              <a:rPr lang="en-US" sz="2400" b="1" dirty="0"/>
              <a:t>reviews medical record </a:t>
            </a:r>
            <a:r>
              <a:rPr lang="en-US" sz="2400" dirty="0"/>
              <a:t>to identify missed opportunities for optimal care using the form</a:t>
            </a:r>
          </a:p>
          <a:p>
            <a:pPr marL="514350" indent="-514350">
              <a:buClr>
                <a:srgbClr val="F58466"/>
              </a:buClr>
              <a:buFont typeface="+mj-lt"/>
              <a:buAutoNum type="arabicPeriod"/>
            </a:pPr>
            <a:r>
              <a:rPr lang="en-US" sz="2400" dirty="0"/>
              <a:t>Nurse champion </a:t>
            </a:r>
            <a:r>
              <a:rPr lang="en-US" sz="2400" b="1" dirty="0"/>
              <a:t>provides feedback </a:t>
            </a:r>
            <a:r>
              <a:rPr lang="en-US" sz="2400" dirty="0"/>
              <a:t>to patient’s nursing team as indicated</a:t>
            </a:r>
          </a:p>
          <a:p>
            <a:pPr marL="514350" indent="-514350">
              <a:buClr>
                <a:srgbClr val="F58466"/>
              </a:buClr>
              <a:buFont typeface="+mj-lt"/>
              <a:buAutoNum type="arabicPeriod"/>
            </a:pPr>
            <a:r>
              <a:rPr lang="en-US" sz="2400" dirty="0"/>
              <a:t>Provider champion </a:t>
            </a:r>
            <a:r>
              <a:rPr lang="en-US" sz="2400" b="1" dirty="0"/>
              <a:t>provides feedback </a:t>
            </a:r>
            <a:r>
              <a:rPr lang="en-US" sz="2400" dirty="0"/>
              <a:t>to neonatal/pediatric provider as indicated</a:t>
            </a:r>
          </a:p>
          <a:p>
            <a:pPr marL="514350" indent="-514350">
              <a:buClr>
                <a:srgbClr val="F58466"/>
              </a:buClr>
              <a:buFont typeface="+mj-lt"/>
              <a:buAutoNum type="arabicPeriod"/>
            </a:pPr>
            <a:endParaRPr lang="en-US" sz="2400" dirty="0"/>
          </a:p>
        </p:txBody>
      </p:sp>
    </p:spTree>
    <p:extLst>
      <p:ext uri="{BB962C8B-B14F-4D97-AF65-F5344CB8AC3E}">
        <p14:creationId xmlns:p14="http://schemas.microsoft.com/office/powerpoint/2010/main" val="242088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67200"/>
            <a:ext cx="7010400" cy="1362075"/>
          </a:xfrm>
        </p:spPr>
        <p:txBody>
          <a:bodyPr/>
          <a:lstStyle/>
          <a:p>
            <a:r>
              <a:rPr lang="en-US" dirty="0">
                <a:solidFill>
                  <a:srgbClr val="F58466"/>
                </a:solidFill>
                <a:latin typeface="Goudy Old Style" pitchFamily="18" charset="0"/>
              </a:rPr>
              <a:t>MNO-Neo Data Review</a:t>
            </a:r>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21</a:t>
            </a:fld>
            <a:endParaRPr lang="en-US" altLang="en-US"/>
          </a:p>
        </p:txBody>
      </p:sp>
    </p:spTree>
    <p:extLst>
      <p:ext uri="{BB962C8B-B14F-4D97-AF65-F5344CB8AC3E}">
        <p14:creationId xmlns:p14="http://schemas.microsoft.com/office/powerpoint/2010/main" val="87715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a:solidFill>
                  <a:srgbClr val="F58466"/>
                </a:solidFill>
                <a:latin typeface="Goudy Old Style" pitchFamily="18" charset="0"/>
              </a:rPr>
              <a:t>Making Systems Change Happen</a:t>
            </a:r>
          </a:p>
        </p:txBody>
      </p:sp>
      <p:sp>
        <p:nvSpPr>
          <p:cNvPr id="11" name="TextBox 10"/>
          <p:cNvSpPr txBox="1"/>
          <p:nvPr/>
        </p:nvSpPr>
        <p:spPr>
          <a:xfrm>
            <a:off x="367087" y="1224071"/>
            <a:ext cx="3747713" cy="646331"/>
          </a:xfrm>
          <a:prstGeom prst="rect">
            <a:avLst/>
          </a:prstGeom>
          <a:noFill/>
        </p:spPr>
        <p:txBody>
          <a:bodyPr wrap="square" rtlCol="0">
            <a:spAutoFit/>
          </a:bodyPr>
          <a:lstStyle/>
          <a:p>
            <a:r>
              <a:rPr lang="en-US" dirty="0"/>
              <a:t>80% of teams have a prenatal consult protocol in place</a:t>
            </a:r>
          </a:p>
        </p:txBody>
      </p:sp>
      <p:sp>
        <p:nvSpPr>
          <p:cNvPr id="19" name="TextBox 18"/>
          <p:cNvSpPr txBox="1"/>
          <p:nvPr/>
        </p:nvSpPr>
        <p:spPr>
          <a:xfrm>
            <a:off x="4876800" y="1223776"/>
            <a:ext cx="3921869" cy="646331"/>
          </a:xfrm>
          <a:prstGeom prst="rect">
            <a:avLst/>
          </a:prstGeom>
          <a:noFill/>
        </p:spPr>
        <p:txBody>
          <a:bodyPr wrap="square" rtlCol="0">
            <a:spAutoFit/>
          </a:bodyPr>
          <a:lstStyle/>
          <a:p>
            <a:r>
              <a:rPr lang="en-US" dirty="0"/>
              <a:t>85% of teams have a non-pharm protocol in place</a:t>
            </a:r>
          </a:p>
        </p:txBody>
      </p:sp>
      <p:sp>
        <p:nvSpPr>
          <p:cNvPr id="21" name="TextBox 20"/>
          <p:cNvSpPr txBox="1"/>
          <p:nvPr/>
        </p:nvSpPr>
        <p:spPr>
          <a:xfrm>
            <a:off x="407469" y="4014179"/>
            <a:ext cx="3639237" cy="646331"/>
          </a:xfrm>
          <a:prstGeom prst="rect">
            <a:avLst/>
          </a:prstGeom>
          <a:noFill/>
        </p:spPr>
        <p:txBody>
          <a:bodyPr wrap="square" rtlCol="0">
            <a:spAutoFit/>
          </a:bodyPr>
          <a:lstStyle/>
          <a:p>
            <a:r>
              <a:rPr lang="en-US" dirty="0"/>
              <a:t>85% of teams have a pharm protocol in place</a:t>
            </a:r>
          </a:p>
        </p:txBody>
      </p:sp>
      <p:sp>
        <p:nvSpPr>
          <p:cNvPr id="22" name="TextBox 21"/>
          <p:cNvSpPr txBox="1"/>
          <p:nvPr/>
        </p:nvSpPr>
        <p:spPr>
          <a:xfrm>
            <a:off x="4876800" y="4008553"/>
            <a:ext cx="4107650" cy="646331"/>
          </a:xfrm>
          <a:prstGeom prst="rect">
            <a:avLst/>
          </a:prstGeom>
          <a:noFill/>
        </p:spPr>
        <p:txBody>
          <a:bodyPr wrap="square" rtlCol="0">
            <a:spAutoFit/>
          </a:bodyPr>
          <a:lstStyle/>
          <a:p>
            <a:r>
              <a:rPr lang="en-US" dirty="0"/>
              <a:t>85% of teams have a discharge protocol in place</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363" y="1870107"/>
            <a:ext cx="3541748" cy="209229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6255" y="1921886"/>
            <a:ext cx="3570993" cy="2092293"/>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362" y="4701017"/>
            <a:ext cx="3541749" cy="2092293"/>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69291" y="4654884"/>
            <a:ext cx="3536885" cy="2136825"/>
          </a:xfrm>
          <a:prstGeom prst="rect">
            <a:avLst/>
          </a:prstGeom>
        </p:spPr>
      </p:pic>
    </p:spTree>
    <p:extLst>
      <p:ext uri="{BB962C8B-B14F-4D97-AF65-F5344CB8AC3E}">
        <p14:creationId xmlns:p14="http://schemas.microsoft.com/office/powerpoint/2010/main" val="272745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23</a:t>
            </a:fld>
            <a:endParaRPr lang="en-US" altLang="en-US" dirty="0"/>
          </a:p>
        </p:txBody>
      </p:sp>
      <p:sp>
        <p:nvSpPr>
          <p:cNvPr id="5" name="Title 1"/>
          <p:cNvSpPr>
            <a:spLocks noGrp="1"/>
          </p:cNvSpPr>
          <p:nvPr>
            <p:ph type="title"/>
          </p:nvPr>
        </p:nvSpPr>
        <p:spPr>
          <a:xfrm>
            <a:off x="228600" y="304800"/>
            <a:ext cx="6477000" cy="1143000"/>
          </a:xfrm>
          <a:noFill/>
        </p:spPr>
        <p:txBody>
          <a:bodyPr/>
          <a:lstStyle/>
          <a:p>
            <a:pPr algn="l"/>
            <a:r>
              <a:rPr lang="en-US" sz="3200" b="1" dirty="0">
                <a:solidFill>
                  <a:srgbClr val="F58466"/>
                </a:solidFill>
                <a:latin typeface="Goudy Old Style" pitchFamily="18" charset="0"/>
              </a:rPr>
              <a:t>Received Maternal Breastmilk from Eligible Mothers at Infant Discharge</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70%</a:t>
            </a:r>
          </a:p>
        </p:txBody>
      </p:sp>
      <p:sp>
        <p:nvSpPr>
          <p:cNvPr id="11" name="Oval 10"/>
          <p:cNvSpPr/>
          <p:nvPr/>
        </p:nvSpPr>
        <p:spPr>
          <a:xfrm>
            <a:off x="6400800" y="1784357"/>
            <a:ext cx="2590799"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2484764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3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24</a:t>
            </a:fld>
            <a:endParaRPr lang="en-US" altLang="en-US" dirty="0"/>
          </a:p>
        </p:txBody>
      </p:sp>
      <p:sp>
        <p:nvSpPr>
          <p:cNvPr id="5" name="Title 1"/>
          <p:cNvSpPr>
            <a:spLocks noGrp="1"/>
          </p:cNvSpPr>
          <p:nvPr>
            <p:ph type="title"/>
          </p:nvPr>
        </p:nvSpPr>
        <p:spPr>
          <a:xfrm>
            <a:off x="228600" y="304800"/>
            <a:ext cx="7239000" cy="1143000"/>
          </a:xfrm>
        </p:spPr>
        <p:txBody>
          <a:bodyPr/>
          <a:lstStyle/>
          <a:p>
            <a:pPr algn="l"/>
            <a:r>
              <a:rPr lang="en-US" sz="4000" b="1" dirty="0">
                <a:solidFill>
                  <a:srgbClr val="F58466"/>
                </a:solidFill>
                <a:latin typeface="Goudy Old Style" pitchFamily="18" charset="0"/>
              </a:rPr>
              <a:t>Received Pharmacologic Treatment</a:t>
            </a:r>
          </a:p>
        </p:txBody>
      </p:sp>
      <p:sp>
        <p:nvSpPr>
          <p:cNvPr id="9" name="TextBox 8"/>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20%</a:t>
            </a:r>
          </a:p>
        </p:txBody>
      </p:sp>
      <p:sp>
        <p:nvSpPr>
          <p:cNvPr id="3" name="Oval 2"/>
          <p:cNvSpPr/>
          <p:nvPr/>
        </p:nvSpPr>
        <p:spPr>
          <a:xfrm>
            <a:off x="6324601" y="2605881"/>
            <a:ext cx="2590799"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5610057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745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25</a:t>
            </a:fld>
            <a:endParaRPr lang="en-US" altLang="en-US" dirty="0"/>
          </a:p>
        </p:txBody>
      </p:sp>
      <p:sp>
        <p:nvSpPr>
          <p:cNvPr id="5" name="Title 1"/>
          <p:cNvSpPr>
            <a:spLocks noGrp="1"/>
          </p:cNvSpPr>
          <p:nvPr>
            <p:ph type="title"/>
          </p:nvPr>
        </p:nvSpPr>
        <p:spPr>
          <a:xfrm>
            <a:off x="0" y="227006"/>
            <a:ext cx="6019800" cy="1143000"/>
          </a:xfrm>
          <a:noFill/>
        </p:spPr>
        <p:txBody>
          <a:bodyPr/>
          <a:lstStyle/>
          <a:p>
            <a:pPr algn="l"/>
            <a:r>
              <a:rPr lang="en-US" sz="4000" b="1" dirty="0">
                <a:solidFill>
                  <a:srgbClr val="F58466"/>
                </a:solidFill>
                <a:latin typeface="Goudy Old Style" pitchFamily="18" charset="0"/>
              </a:rPr>
              <a:t>Discharged with a Coordinated Plan</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95%</a:t>
            </a:r>
          </a:p>
        </p:txBody>
      </p:sp>
      <p:sp>
        <p:nvSpPr>
          <p:cNvPr id="9" name="Oval 8"/>
          <p:cNvSpPr/>
          <p:nvPr/>
        </p:nvSpPr>
        <p:spPr>
          <a:xfrm>
            <a:off x="6324600" y="2057400"/>
            <a:ext cx="2590799"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940477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748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MNO-Neo Strategies for success Round Robin</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26</a:t>
            </a:fld>
            <a:endParaRPr lang="en-US" altLang="en-US"/>
          </a:p>
        </p:txBody>
      </p:sp>
    </p:spTree>
    <p:extLst>
      <p:ext uri="{BB962C8B-B14F-4D97-AF65-F5344CB8AC3E}">
        <p14:creationId xmlns:p14="http://schemas.microsoft.com/office/powerpoint/2010/main" val="306009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3" name="Diagram 2"/>
          <p:cNvGraphicFramePr/>
          <p:nvPr/>
        </p:nvGraphicFramePr>
        <p:xfrm>
          <a:off x="152400" y="746125"/>
          <a:ext cx="9525000" cy="597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32907" y="174625"/>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anose="02020502050305020303" pitchFamily="18" charset="0"/>
                <a:ea typeface="MS PGothic" pitchFamily="34" charset="-128"/>
              </a:rPr>
              <a:t>Key Strategies for MNO Success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anose="02020502050305020303" pitchFamily="18" charset="0"/>
                <a:ea typeface="MS PGothic" pitchFamily="34" charset="-128"/>
              </a:rPr>
              <a:t>- What every hospital needs to achieve aims</a:t>
            </a:r>
          </a:p>
        </p:txBody>
      </p:sp>
    </p:spTree>
    <p:extLst>
      <p:ext uri="{BB962C8B-B14F-4D97-AF65-F5344CB8AC3E}">
        <p14:creationId xmlns:p14="http://schemas.microsoft.com/office/powerpoint/2010/main" val="157171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28</a:t>
            </a:fld>
            <a:endParaRPr lang="en-US" altLang="en-US"/>
          </a:p>
        </p:txBody>
      </p:sp>
      <p:sp>
        <p:nvSpPr>
          <p:cNvPr id="4" name="Title 1"/>
          <p:cNvSpPr txBox="1">
            <a:spLocks/>
          </p:cNvSpPr>
          <p:nvPr/>
        </p:nvSpPr>
        <p:spPr>
          <a:xfrm>
            <a:off x="206021" y="255429"/>
            <a:ext cx="6477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rgbClr val="F58466"/>
                </a:solidFill>
                <a:latin typeface="Goudy Old Style" pitchFamily="18" charset="0"/>
              </a:rPr>
              <a:t>Any Hospitals from Last Month who didn’t get a Chance to Share?</a:t>
            </a:r>
          </a:p>
        </p:txBody>
      </p:sp>
      <p:sp>
        <p:nvSpPr>
          <p:cNvPr id="5" name="Content Placeholder 1"/>
          <p:cNvSpPr txBox="1">
            <a:spLocks/>
          </p:cNvSpPr>
          <p:nvPr/>
        </p:nvSpPr>
        <p:spPr>
          <a:xfrm>
            <a:off x="334298" y="990600"/>
            <a:ext cx="419776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endParaRPr lang="en-US" sz="900" dirty="0"/>
          </a:p>
        </p:txBody>
      </p:sp>
      <p:sp>
        <p:nvSpPr>
          <p:cNvPr id="6" name="Content Placeholder 1"/>
          <p:cNvSpPr txBox="1">
            <a:spLocks/>
          </p:cNvSpPr>
          <p:nvPr/>
        </p:nvSpPr>
        <p:spPr>
          <a:xfrm>
            <a:off x="4584139" y="990600"/>
            <a:ext cx="419776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endParaRPr lang="en-US" sz="1400" dirty="0"/>
          </a:p>
        </p:txBody>
      </p:sp>
      <p:sp>
        <p:nvSpPr>
          <p:cNvPr id="3" name="Rectangle 2"/>
          <p:cNvSpPr/>
          <p:nvPr/>
        </p:nvSpPr>
        <p:spPr>
          <a:xfrm>
            <a:off x="657901" y="1143000"/>
            <a:ext cx="4167868" cy="4616648"/>
          </a:xfrm>
          <a:prstGeom prst="rect">
            <a:avLst/>
          </a:prstGeom>
        </p:spPr>
        <p:txBody>
          <a:bodyPr wrap="square">
            <a:spAutoFit/>
          </a:bodyPr>
          <a:lstStyle/>
          <a:p>
            <a:r>
              <a:rPr lang="en-US" sz="1400" dirty="0"/>
              <a:t>Advocate </a:t>
            </a:r>
            <a:r>
              <a:rPr lang="en-US" sz="1400" dirty="0" err="1"/>
              <a:t>BroMenn</a:t>
            </a:r>
            <a:r>
              <a:rPr lang="en-US" sz="1400" dirty="0"/>
              <a:t> Medical Center</a:t>
            </a:r>
          </a:p>
          <a:p>
            <a:r>
              <a:rPr lang="en-US" sz="1400" dirty="0"/>
              <a:t>Advocate Children's Hospital- Park Ridge</a:t>
            </a:r>
          </a:p>
          <a:p>
            <a:r>
              <a:rPr lang="en-US" sz="1400" dirty="0"/>
              <a:t>Advocate Children's- Oak Lawn</a:t>
            </a:r>
          </a:p>
          <a:p>
            <a:r>
              <a:rPr lang="en-US" sz="1400" dirty="0"/>
              <a:t>Advocate Condell Medical Center</a:t>
            </a:r>
          </a:p>
          <a:p>
            <a:r>
              <a:rPr lang="en-US" sz="1400" dirty="0"/>
              <a:t>Advocate Good Samaritan Hospital</a:t>
            </a:r>
          </a:p>
          <a:p>
            <a:r>
              <a:rPr lang="en-US" sz="1400" dirty="0"/>
              <a:t>Advocate Good Shepherd Hospital</a:t>
            </a:r>
          </a:p>
          <a:p>
            <a:r>
              <a:rPr lang="en-US" sz="1400" dirty="0"/>
              <a:t>Advocate Illinois Masonic Medical Center</a:t>
            </a:r>
          </a:p>
          <a:p>
            <a:r>
              <a:rPr lang="en-US" sz="1400" dirty="0"/>
              <a:t>Advocate Lutheran General Hospital</a:t>
            </a:r>
          </a:p>
          <a:p>
            <a:r>
              <a:rPr lang="en-US" sz="1400" dirty="0"/>
              <a:t>Advocate Sherman Hospital</a:t>
            </a:r>
          </a:p>
          <a:p>
            <a:r>
              <a:rPr lang="en-US" sz="1400" dirty="0"/>
              <a:t>Advocate South Suburban Hospital</a:t>
            </a:r>
          </a:p>
          <a:p>
            <a:r>
              <a:rPr lang="en-US" sz="1400" dirty="0"/>
              <a:t>Advocate Trinity Hospital</a:t>
            </a:r>
          </a:p>
          <a:p>
            <a:r>
              <a:rPr lang="en-US" sz="1400" dirty="0"/>
              <a:t>Alton Memorial Hospital</a:t>
            </a:r>
          </a:p>
          <a:p>
            <a:r>
              <a:rPr lang="en-US" sz="1400" dirty="0"/>
              <a:t>AMITA </a:t>
            </a:r>
            <a:r>
              <a:rPr lang="en-US" sz="1400" dirty="0" err="1"/>
              <a:t>Alexian</a:t>
            </a:r>
            <a:r>
              <a:rPr lang="en-US" sz="1400" dirty="0"/>
              <a:t> Brothers </a:t>
            </a:r>
            <a:r>
              <a:rPr lang="en-US" sz="1400" dirty="0" err="1"/>
              <a:t>Womens</a:t>
            </a:r>
            <a:r>
              <a:rPr lang="en-US" sz="1400" dirty="0"/>
              <a:t> and </a:t>
            </a:r>
            <a:r>
              <a:rPr lang="en-US" sz="1400" dirty="0" err="1"/>
              <a:t>Childrens</a:t>
            </a:r>
            <a:r>
              <a:rPr lang="en-US" sz="1400" dirty="0"/>
              <a:t> Hospital at St. Alexius</a:t>
            </a:r>
          </a:p>
          <a:p>
            <a:r>
              <a:rPr lang="en-US" sz="1400" dirty="0"/>
              <a:t>AMITA Health Adventist Medical Center Hinsdale</a:t>
            </a:r>
          </a:p>
          <a:p>
            <a:r>
              <a:rPr lang="en-US" sz="1400" dirty="0"/>
              <a:t>AMITA Health </a:t>
            </a:r>
            <a:r>
              <a:rPr lang="en-US" sz="1400" dirty="0" err="1"/>
              <a:t>Alexian</a:t>
            </a:r>
            <a:r>
              <a:rPr lang="en-US" sz="1400" dirty="0"/>
              <a:t> Brothers Medical Center</a:t>
            </a:r>
          </a:p>
          <a:p>
            <a:r>
              <a:rPr lang="en-US" sz="1400" dirty="0"/>
              <a:t>AMITA Health Saints Mary and Elizabeth Medical Center</a:t>
            </a:r>
          </a:p>
          <a:p>
            <a:r>
              <a:rPr lang="en-US" sz="1400" dirty="0"/>
              <a:t>AMITA Health St. Joseph Hospital - Chicago</a:t>
            </a:r>
          </a:p>
          <a:p>
            <a:r>
              <a:rPr lang="en-US" sz="1400" dirty="0"/>
              <a:t>AMITA Health St. Mary's Hospital</a:t>
            </a:r>
          </a:p>
          <a:p>
            <a:r>
              <a:rPr lang="en-US" sz="1400" dirty="0"/>
              <a:t>AMITA Mercy Medical Center</a:t>
            </a:r>
          </a:p>
        </p:txBody>
      </p:sp>
      <p:sp>
        <p:nvSpPr>
          <p:cNvPr id="7" name="Rectangle 6"/>
          <p:cNvSpPr/>
          <p:nvPr/>
        </p:nvSpPr>
        <p:spPr>
          <a:xfrm>
            <a:off x="4840717" y="1105768"/>
            <a:ext cx="4058372" cy="4616648"/>
          </a:xfrm>
          <a:prstGeom prst="rect">
            <a:avLst/>
          </a:prstGeom>
        </p:spPr>
        <p:txBody>
          <a:bodyPr wrap="square">
            <a:spAutoFit/>
          </a:bodyPr>
          <a:lstStyle/>
          <a:p>
            <a:r>
              <a:rPr lang="en-US" sz="1400" dirty="0"/>
              <a:t>AMITA Resurrection Medical Center</a:t>
            </a:r>
          </a:p>
          <a:p>
            <a:r>
              <a:rPr lang="en-US" sz="1400" dirty="0"/>
              <a:t>AMITA St. Joseph Medical Center - Joliet</a:t>
            </a:r>
          </a:p>
          <a:p>
            <a:r>
              <a:rPr lang="en-US" sz="1400" dirty="0"/>
              <a:t>Anderson Hospital</a:t>
            </a:r>
          </a:p>
          <a:p>
            <a:r>
              <a:rPr lang="en-US" sz="1400" dirty="0"/>
              <a:t>Barnes-Jewish Hospital</a:t>
            </a:r>
          </a:p>
          <a:p>
            <a:r>
              <a:rPr lang="en-US" sz="1400" dirty="0"/>
              <a:t>Blessing Hospital</a:t>
            </a:r>
          </a:p>
          <a:p>
            <a:r>
              <a:rPr lang="en-US" sz="1400" dirty="0"/>
              <a:t>Carle Foundation Hospital</a:t>
            </a:r>
          </a:p>
          <a:p>
            <a:r>
              <a:rPr lang="en-US" sz="1400" dirty="0"/>
              <a:t>CGH Medical Center</a:t>
            </a:r>
          </a:p>
          <a:p>
            <a:r>
              <a:rPr lang="en-US" sz="1400" dirty="0"/>
              <a:t>Children's Hospital of Illinois- Peoria, OSF</a:t>
            </a:r>
          </a:p>
          <a:p>
            <a:r>
              <a:rPr lang="en-US" sz="1400" dirty="0"/>
              <a:t>Crawford Memorial Hospital</a:t>
            </a:r>
          </a:p>
          <a:p>
            <a:r>
              <a:rPr lang="en-US" sz="1400" dirty="0"/>
              <a:t>Edward Hospital</a:t>
            </a:r>
          </a:p>
          <a:p>
            <a:r>
              <a:rPr lang="en-US" sz="1400" dirty="0"/>
              <a:t>Elmhurst Memorial Hospital</a:t>
            </a:r>
          </a:p>
          <a:p>
            <a:r>
              <a:rPr lang="en-US" sz="1400" dirty="0"/>
              <a:t>FHN Memorial Hospital</a:t>
            </a:r>
          </a:p>
          <a:p>
            <a:r>
              <a:rPr lang="en-US" sz="1400" dirty="0"/>
              <a:t>Gateway Regional Medical Center</a:t>
            </a:r>
          </a:p>
          <a:p>
            <a:r>
              <a:rPr lang="en-US" sz="1400" dirty="0"/>
              <a:t>Graham Hospital</a:t>
            </a:r>
          </a:p>
          <a:p>
            <a:r>
              <a:rPr lang="en-US" sz="1400" dirty="0"/>
              <a:t>HSHS Holy Family Greenville</a:t>
            </a:r>
          </a:p>
          <a:p>
            <a:r>
              <a:rPr lang="en-US" sz="1400" dirty="0"/>
              <a:t>HSHS St. Mary's Hospital - Decatur</a:t>
            </a:r>
          </a:p>
          <a:p>
            <a:r>
              <a:rPr lang="en-US" sz="1400" dirty="0"/>
              <a:t>Illinois Valley Community Hospital</a:t>
            </a:r>
          </a:p>
          <a:p>
            <a:r>
              <a:rPr lang="en-US" sz="1400" dirty="0"/>
              <a:t>Ingalls Memorial Hospital</a:t>
            </a:r>
          </a:p>
          <a:p>
            <a:r>
              <a:rPr lang="en-US" sz="1400" dirty="0"/>
              <a:t>Iroquois Memorial Hospital</a:t>
            </a:r>
          </a:p>
          <a:p>
            <a:r>
              <a:rPr lang="en-US" sz="1400" dirty="0"/>
              <a:t>Little Company of Mary Hospital</a:t>
            </a:r>
          </a:p>
          <a:p>
            <a:r>
              <a:rPr lang="en-US" sz="1400" dirty="0"/>
              <a:t>Loyola University Medical Center</a:t>
            </a:r>
          </a:p>
        </p:txBody>
      </p:sp>
    </p:spTree>
    <p:extLst>
      <p:ext uri="{BB962C8B-B14F-4D97-AF65-F5344CB8AC3E}">
        <p14:creationId xmlns:p14="http://schemas.microsoft.com/office/powerpoint/2010/main" val="887240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29</a:t>
            </a:fld>
            <a:endParaRPr lang="en-US" altLang="en-US"/>
          </a:p>
        </p:txBody>
      </p:sp>
      <p:sp>
        <p:nvSpPr>
          <p:cNvPr id="4" name="Title 1"/>
          <p:cNvSpPr txBox="1">
            <a:spLocks/>
          </p:cNvSpPr>
          <p:nvPr/>
        </p:nvSpPr>
        <p:spPr>
          <a:xfrm>
            <a:off x="206021" y="79513"/>
            <a:ext cx="6477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dirty="0">
                <a:solidFill>
                  <a:srgbClr val="F58466"/>
                </a:solidFill>
                <a:latin typeface="Goudy Old Style" pitchFamily="18" charset="0"/>
              </a:rPr>
              <a:t>Hospitals Sharing This Month…</a:t>
            </a:r>
          </a:p>
        </p:txBody>
      </p:sp>
      <p:sp>
        <p:nvSpPr>
          <p:cNvPr id="5" name="Content Placeholder 1"/>
          <p:cNvSpPr txBox="1">
            <a:spLocks/>
          </p:cNvSpPr>
          <p:nvPr/>
        </p:nvSpPr>
        <p:spPr>
          <a:xfrm>
            <a:off x="334298" y="990600"/>
            <a:ext cx="419776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endParaRPr lang="en-US" sz="900" dirty="0"/>
          </a:p>
        </p:txBody>
      </p:sp>
      <p:sp>
        <p:nvSpPr>
          <p:cNvPr id="6" name="Content Placeholder 1"/>
          <p:cNvSpPr txBox="1">
            <a:spLocks/>
          </p:cNvSpPr>
          <p:nvPr/>
        </p:nvSpPr>
        <p:spPr>
          <a:xfrm>
            <a:off x="4584139" y="990600"/>
            <a:ext cx="419776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endParaRPr lang="en-US" sz="1400" dirty="0"/>
          </a:p>
        </p:txBody>
      </p:sp>
      <p:sp>
        <p:nvSpPr>
          <p:cNvPr id="8" name="Rectangle 7"/>
          <p:cNvSpPr/>
          <p:nvPr/>
        </p:nvSpPr>
        <p:spPr>
          <a:xfrm>
            <a:off x="334298" y="533400"/>
            <a:ext cx="4572000" cy="6555641"/>
          </a:xfrm>
          <a:prstGeom prst="rect">
            <a:avLst/>
          </a:prstGeom>
        </p:spPr>
        <p:txBody>
          <a:bodyPr>
            <a:spAutoFit/>
          </a:bodyPr>
          <a:lstStyle/>
          <a:p>
            <a:r>
              <a:rPr lang="en-US" sz="1400" dirty="0" err="1"/>
              <a:t>MacNeal</a:t>
            </a:r>
            <a:r>
              <a:rPr lang="en-US" sz="1400" dirty="0"/>
              <a:t> Hospital</a:t>
            </a:r>
          </a:p>
          <a:p>
            <a:r>
              <a:rPr lang="en-US" sz="1400" dirty="0"/>
              <a:t>Memorial Belleville Hospital</a:t>
            </a:r>
          </a:p>
          <a:p>
            <a:r>
              <a:rPr lang="en-US" sz="1400" dirty="0"/>
              <a:t>Memorial Hospital Carthage Illinois</a:t>
            </a:r>
          </a:p>
          <a:p>
            <a:r>
              <a:rPr lang="en-US" sz="1400" dirty="0"/>
              <a:t>Memorial Hospital East</a:t>
            </a:r>
          </a:p>
          <a:p>
            <a:r>
              <a:rPr lang="en-US" sz="1400" dirty="0"/>
              <a:t>Memorial Hospital of Carbondale</a:t>
            </a:r>
          </a:p>
          <a:p>
            <a:r>
              <a:rPr lang="en-US" sz="1400" dirty="0"/>
              <a:t>Memorial Medical Center</a:t>
            </a:r>
          </a:p>
          <a:p>
            <a:r>
              <a:rPr lang="en-US" sz="1400" dirty="0"/>
              <a:t>Mercy Hospital &amp; Medical Center - Chicago</a:t>
            </a:r>
          </a:p>
          <a:p>
            <a:r>
              <a:rPr lang="en-US" sz="1400" dirty="0"/>
              <a:t>Morris Hospital and Health Care Centers</a:t>
            </a:r>
          </a:p>
          <a:p>
            <a:r>
              <a:rPr lang="en-US" sz="1400" dirty="0"/>
              <a:t>Mount Sinai</a:t>
            </a:r>
          </a:p>
          <a:p>
            <a:r>
              <a:rPr lang="en-US" sz="1400" dirty="0"/>
              <a:t>NM Central DuPage Hospital</a:t>
            </a:r>
          </a:p>
          <a:p>
            <a:r>
              <a:rPr lang="en-US" sz="1400" dirty="0"/>
              <a:t>NM </a:t>
            </a:r>
            <a:r>
              <a:rPr lang="en-US" sz="1400" dirty="0" err="1"/>
              <a:t>Delnor</a:t>
            </a:r>
            <a:r>
              <a:rPr lang="en-US" sz="1400" dirty="0"/>
              <a:t> Hospital</a:t>
            </a:r>
          </a:p>
          <a:p>
            <a:r>
              <a:rPr lang="en-US" sz="1400" dirty="0"/>
              <a:t>NM Hospital Huntley</a:t>
            </a:r>
          </a:p>
          <a:p>
            <a:r>
              <a:rPr lang="en-US" sz="1400" dirty="0"/>
              <a:t>NM Hospital McHenry</a:t>
            </a:r>
          </a:p>
          <a:p>
            <a:r>
              <a:rPr lang="en-US" sz="1400" dirty="0"/>
              <a:t>NM </a:t>
            </a:r>
            <a:r>
              <a:rPr lang="en-US" sz="1400" dirty="0" err="1"/>
              <a:t>Kishwaukee</a:t>
            </a:r>
            <a:r>
              <a:rPr lang="en-US" sz="1400" dirty="0"/>
              <a:t> Hospital</a:t>
            </a:r>
          </a:p>
          <a:p>
            <a:r>
              <a:rPr lang="en-US" sz="1400" dirty="0"/>
              <a:t>NM Lake Forest Hospital</a:t>
            </a:r>
          </a:p>
          <a:p>
            <a:r>
              <a:rPr lang="en-US" sz="1400" dirty="0" err="1"/>
              <a:t>NorthShore</a:t>
            </a:r>
            <a:r>
              <a:rPr lang="en-US" sz="1400" dirty="0"/>
              <a:t> University Health System - Evanston Hospital</a:t>
            </a:r>
          </a:p>
          <a:p>
            <a:r>
              <a:rPr lang="en-US" sz="1400" dirty="0" err="1"/>
              <a:t>NorthShore</a:t>
            </a:r>
            <a:r>
              <a:rPr lang="en-US" sz="1400" dirty="0"/>
              <a:t> University Health System - Highland Park Hospital</a:t>
            </a:r>
          </a:p>
          <a:p>
            <a:r>
              <a:rPr lang="en-US" sz="1400" dirty="0"/>
              <a:t>Northwest Community Hospital</a:t>
            </a:r>
          </a:p>
          <a:p>
            <a:r>
              <a:rPr lang="en-US" sz="1400" dirty="0"/>
              <a:t>Northwestern Medicine McHenry Hospital</a:t>
            </a:r>
          </a:p>
          <a:p>
            <a:r>
              <a:rPr lang="en-US" sz="1400" dirty="0"/>
              <a:t>Northwestern Memorial Hospital</a:t>
            </a:r>
          </a:p>
          <a:p>
            <a:r>
              <a:rPr lang="en-US" sz="1400" dirty="0"/>
              <a:t>Norwegian American Hospital</a:t>
            </a:r>
          </a:p>
          <a:p>
            <a:r>
              <a:rPr lang="en-US" sz="1400" dirty="0"/>
              <a:t>OSF St. Anthony Medical Center- Rockford</a:t>
            </a:r>
          </a:p>
          <a:p>
            <a:r>
              <a:rPr lang="en-US" sz="1400" dirty="0"/>
              <a:t>OSF St. Elizabeth Medical Center</a:t>
            </a:r>
          </a:p>
          <a:p>
            <a:r>
              <a:rPr lang="en-US" sz="1400" dirty="0"/>
              <a:t>OSF St. Francis Medical Center</a:t>
            </a:r>
          </a:p>
          <a:p>
            <a:r>
              <a:rPr lang="en-US" sz="1400" dirty="0"/>
              <a:t>OSF St. James - John W. Albrecht Medical Center</a:t>
            </a:r>
          </a:p>
          <a:p>
            <a:r>
              <a:rPr lang="en-US" sz="1400" dirty="0"/>
              <a:t>Palos Community Hospital</a:t>
            </a:r>
          </a:p>
          <a:p>
            <a:r>
              <a:rPr lang="en-US" sz="1400" dirty="0"/>
              <a:t>Riverside Medical Center</a:t>
            </a:r>
          </a:p>
        </p:txBody>
      </p:sp>
      <p:sp>
        <p:nvSpPr>
          <p:cNvPr id="9" name="Rectangle 8"/>
          <p:cNvSpPr/>
          <p:nvPr/>
        </p:nvSpPr>
        <p:spPr>
          <a:xfrm>
            <a:off x="5062137" y="970484"/>
            <a:ext cx="4572000" cy="4832092"/>
          </a:xfrm>
          <a:prstGeom prst="rect">
            <a:avLst/>
          </a:prstGeom>
        </p:spPr>
        <p:txBody>
          <a:bodyPr>
            <a:spAutoFit/>
          </a:bodyPr>
          <a:lstStyle/>
          <a:p>
            <a:r>
              <a:rPr lang="en-US" sz="1400" dirty="0"/>
              <a:t>Roseland Hospital</a:t>
            </a:r>
          </a:p>
          <a:p>
            <a:r>
              <a:rPr lang="en-US" sz="1400" dirty="0"/>
              <a:t>Rush University Medical Center</a:t>
            </a:r>
          </a:p>
          <a:p>
            <a:r>
              <a:rPr lang="en-US" sz="1400" dirty="0"/>
              <a:t>Rush-Copley Medical Center</a:t>
            </a:r>
          </a:p>
          <a:p>
            <a:r>
              <a:rPr lang="en-US" sz="1400" dirty="0"/>
              <a:t>Silver Cross Hospital</a:t>
            </a:r>
          </a:p>
          <a:p>
            <a:r>
              <a:rPr lang="en-US" sz="1400" dirty="0"/>
              <a:t>SSM Cardinal </a:t>
            </a:r>
            <a:r>
              <a:rPr lang="en-US" sz="1400" dirty="0" err="1"/>
              <a:t>Glennon</a:t>
            </a:r>
            <a:r>
              <a:rPr lang="en-US" sz="1400" dirty="0"/>
              <a:t> Children's Hospital</a:t>
            </a:r>
          </a:p>
          <a:p>
            <a:r>
              <a:rPr lang="en-US" sz="1400" dirty="0"/>
              <a:t>SSM Health Good Samaritan</a:t>
            </a:r>
          </a:p>
          <a:p>
            <a:r>
              <a:rPr lang="en-US" sz="1400" dirty="0"/>
              <a:t>SSM Health St. Mary's Hospital-  Centralia</a:t>
            </a:r>
          </a:p>
          <a:p>
            <a:r>
              <a:rPr lang="en-US" sz="1400" dirty="0"/>
              <a:t>SSM St. Mary's Hospital - </a:t>
            </a:r>
            <a:r>
              <a:rPr lang="en-US" sz="1400" dirty="0" err="1"/>
              <a:t>St.Louis</a:t>
            </a:r>
            <a:endParaRPr lang="en-US" sz="1400" dirty="0"/>
          </a:p>
          <a:p>
            <a:r>
              <a:rPr lang="en-US" sz="1400" dirty="0"/>
              <a:t>St. Anthony Hospital</a:t>
            </a:r>
          </a:p>
          <a:p>
            <a:r>
              <a:rPr lang="en-US" sz="1400" dirty="0"/>
              <a:t>St. John's Hospital</a:t>
            </a:r>
          </a:p>
          <a:p>
            <a:r>
              <a:rPr lang="en-US" sz="1400" dirty="0"/>
              <a:t>St. Joseph Hospital - Breese</a:t>
            </a:r>
          </a:p>
          <a:p>
            <a:r>
              <a:rPr lang="en-US" sz="1400" dirty="0"/>
              <a:t>St. Louis Children's Hospital</a:t>
            </a:r>
          </a:p>
          <a:p>
            <a:r>
              <a:rPr lang="en-US" sz="1400" dirty="0"/>
              <a:t>Stroger Hospital of Cook County</a:t>
            </a:r>
          </a:p>
          <a:p>
            <a:r>
              <a:rPr lang="en-US" sz="1400" dirty="0"/>
              <a:t>Swedish American Hospital</a:t>
            </a:r>
          </a:p>
          <a:p>
            <a:r>
              <a:rPr lang="en-US" sz="1400" dirty="0"/>
              <a:t>Swedish Covenant Hospital</a:t>
            </a:r>
          </a:p>
          <a:p>
            <a:r>
              <a:rPr lang="en-US" sz="1400" dirty="0" err="1"/>
              <a:t>Touchette</a:t>
            </a:r>
            <a:r>
              <a:rPr lang="en-US" sz="1400" dirty="0"/>
              <a:t> Regional Hospital</a:t>
            </a:r>
          </a:p>
          <a:p>
            <a:r>
              <a:rPr lang="en-US" sz="1400" dirty="0"/>
              <a:t>Unity Point Health Methodist</a:t>
            </a:r>
          </a:p>
          <a:p>
            <a:r>
              <a:rPr lang="en-US" sz="1400" dirty="0" err="1"/>
              <a:t>UnityPoint</a:t>
            </a:r>
            <a:r>
              <a:rPr lang="en-US" sz="1400" dirty="0"/>
              <a:t> Health Trinity</a:t>
            </a:r>
          </a:p>
          <a:p>
            <a:r>
              <a:rPr lang="en-US" sz="1400" dirty="0"/>
              <a:t>University of Chicago</a:t>
            </a:r>
          </a:p>
          <a:p>
            <a:r>
              <a:rPr lang="en-US" sz="1400" dirty="0"/>
              <a:t>UI Health</a:t>
            </a:r>
          </a:p>
          <a:p>
            <a:r>
              <a:rPr lang="en-US" sz="1400" dirty="0"/>
              <a:t>Vista Medical Center East</a:t>
            </a:r>
          </a:p>
          <a:p>
            <a:r>
              <a:rPr lang="en-US" sz="1400" dirty="0"/>
              <a:t>West Suburban Medical Center</a:t>
            </a:r>
          </a:p>
        </p:txBody>
      </p:sp>
    </p:spTree>
    <p:extLst>
      <p:ext uri="{BB962C8B-B14F-4D97-AF65-F5344CB8AC3E}">
        <p14:creationId xmlns:p14="http://schemas.microsoft.com/office/powerpoint/2010/main" val="216617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4"/>
            <a:ext cx="7885418" cy="1143000"/>
          </a:xfrm>
          <a:noFill/>
        </p:spPr>
        <p:txBody>
          <a:bodyPr/>
          <a:lstStyle/>
          <a:p>
            <a:pPr algn="l" eaLnBrk="1" hangingPunct="1"/>
            <a:r>
              <a:rPr lang="en-US" sz="4000" b="1" dirty="0">
                <a:solidFill>
                  <a:srgbClr val="F58466"/>
                </a:solidFill>
                <a:latin typeface="Goudy Old Style" pitchFamily="18" charset="0"/>
              </a:rPr>
              <a:t>AAP COVID-19 Guidance</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Content Placeholder 2"/>
          <p:cNvSpPr>
            <a:spLocks noGrp="1"/>
          </p:cNvSpPr>
          <p:nvPr>
            <p:ph idx="1"/>
          </p:nvPr>
        </p:nvSpPr>
        <p:spPr>
          <a:xfrm>
            <a:off x="457200" y="1688266"/>
            <a:ext cx="8229600" cy="4525963"/>
          </a:xfrm>
        </p:spPr>
        <p:txBody>
          <a:bodyPr/>
          <a:lstStyle/>
          <a:p>
            <a:pPr marL="0" indent="0">
              <a:buNone/>
            </a:pPr>
            <a:r>
              <a:rPr lang="en-US" sz="3600" dirty="0">
                <a:hlinkClick r:id="rId2"/>
              </a:rPr>
              <a:t>AAP- FAQs: Management of Infants Born to Mothers with Suspected or Confirmed COVID-19 </a:t>
            </a:r>
            <a:r>
              <a:rPr lang="en-US" sz="3600" dirty="0"/>
              <a:t>(4.2.2020)</a:t>
            </a:r>
          </a:p>
          <a:p>
            <a:pPr marL="0" indent="0">
              <a:buNone/>
            </a:pPr>
            <a:endParaRPr lang="en-US" sz="3600" dirty="0"/>
          </a:p>
          <a:p>
            <a:pPr marL="0" indent="0">
              <a:buNone/>
            </a:pPr>
            <a:r>
              <a:rPr lang="en-US" sz="3600" dirty="0">
                <a:hlinkClick r:id="rId3"/>
              </a:rPr>
              <a:t>AAP- Initial Guidance: Management of Infants Born to Mothers with COVID-19 </a:t>
            </a:r>
            <a:r>
              <a:rPr lang="en-US" sz="3600" dirty="0"/>
              <a:t>(4.2.2020)</a:t>
            </a:r>
          </a:p>
        </p:txBody>
      </p:sp>
    </p:spTree>
    <p:extLst>
      <p:ext uri="{BB962C8B-B14F-4D97-AF65-F5344CB8AC3E}">
        <p14:creationId xmlns:p14="http://schemas.microsoft.com/office/powerpoint/2010/main" val="172430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30</a:t>
            </a:fld>
            <a:endParaRPr lang="en-US" altLang="en-US"/>
          </a:p>
        </p:txBody>
      </p:sp>
      <p:sp>
        <p:nvSpPr>
          <p:cNvPr id="4" name="Title 1"/>
          <p:cNvSpPr txBox="1">
            <a:spLocks/>
          </p:cNvSpPr>
          <p:nvPr/>
        </p:nvSpPr>
        <p:spPr>
          <a:xfrm>
            <a:off x="206021" y="113497"/>
            <a:ext cx="6477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dirty="0">
                <a:solidFill>
                  <a:srgbClr val="F58466"/>
                </a:solidFill>
                <a:latin typeface="Goudy Old Style" pitchFamily="18" charset="0"/>
              </a:rPr>
              <a:t>Please share your MNO-Neo Team’s progress on implementing…</a:t>
            </a:r>
          </a:p>
        </p:txBody>
      </p:sp>
      <p:sp>
        <p:nvSpPr>
          <p:cNvPr id="5" name="Content Placeholder 1"/>
          <p:cNvSpPr txBox="1">
            <a:spLocks/>
          </p:cNvSpPr>
          <p:nvPr/>
        </p:nvSpPr>
        <p:spPr>
          <a:xfrm>
            <a:off x="76200" y="1256497"/>
            <a:ext cx="83820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buFont typeface="Wingdings" panose="05000000000000000000" pitchFamily="2" charset="2"/>
              <a:buChar char="§"/>
            </a:pPr>
            <a:r>
              <a:rPr lang="en-US" sz="2400" b="1" u="sng" dirty="0">
                <a:solidFill>
                  <a:srgbClr val="004990"/>
                </a:solidFill>
              </a:rPr>
              <a:t>Assessment tools </a:t>
            </a:r>
            <a:r>
              <a:rPr lang="en-US" sz="2400" dirty="0"/>
              <a:t>you are using to increase </a:t>
            </a:r>
            <a:r>
              <a:rPr lang="en-US" sz="2400" b="1" u="sng" dirty="0">
                <a:solidFill>
                  <a:srgbClr val="004990"/>
                </a:solidFill>
              </a:rPr>
              <a:t>non-pharm care</a:t>
            </a:r>
            <a:endParaRPr lang="en-US" sz="1800" dirty="0"/>
          </a:p>
          <a:p>
            <a:pPr>
              <a:buClr>
                <a:srgbClr val="F58466"/>
              </a:buClr>
              <a:buFont typeface="Wingdings" panose="05000000000000000000" pitchFamily="2" charset="2"/>
              <a:buChar char="§"/>
            </a:pPr>
            <a:r>
              <a:rPr lang="en-US" sz="2400" b="1" u="sng" dirty="0">
                <a:solidFill>
                  <a:srgbClr val="004990"/>
                </a:solidFill>
              </a:rPr>
              <a:t>Systems</a:t>
            </a:r>
            <a:r>
              <a:rPr lang="en-US" sz="2400" dirty="0"/>
              <a:t> are you putting into place to </a:t>
            </a:r>
            <a:r>
              <a:rPr lang="en-US" sz="2400" b="1" u="sng" dirty="0">
                <a:solidFill>
                  <a:srgbClr val="004990"/>
                </a:solidFill>
              </a:rPr>
              <a:t>ensure the folders are used</a:t>
            </a:r>
            <a:endParaRPr lang="en-US" sz="1800" dirty="0"/>
          </a:p>
          <a:p>
            <a:pPr>
              <a:buClr>
                <a:srgbClr val="F58466"/>
              </a:buClr>
              <a:buFont typeface="Wingdings" panose="05000000000000000000" pitchFamily="2" charset="2"/>
              <a:buChar char="§"/>
            </a:pPr>
            <a:r>
              <a:rPr lang="en-US" sz="2400" dirty="0"/>
              <a:t>Parts of the </a:t>
            </a:r>
            <a:r>
              <a:rPr lang="en-US" sz="2400" b="1" u="sng" dirty="0">
                <a:solidFill>
                  <a:srgbClr val="004990"/>
                </a:solidFill>
              </a:rPr>
              <a:t>Neo Provider/ Nurse education campaign</a:t>
            </a:r>
            <a:r>
              <a:rPr lang="en-US" sz="2400" dirty="0"/>
              <a:t> you implemented and what you’re planning to do in the next month</a:t>
            </a:r>
            <a:endParaRPr lang="en-US" sz="1800" dirty="0"/>
          </a:p>
          <a:p>
            <a:pPr>
              <a:buClr>
                <a:srgbClr val="F58466"/>
              </a:buClr>
              <a:buFont typeface="Wingdings" panose="05000000000000000000" pitchFamily="2" charset="2"/>
              <a:buChar char="§"/>
            </a:pPr>
            <a:r>
              <a:rPr lang="en-US" sz="2400" dirty="0"/>
              <a:t>Have you started implementing a </a:t>
            </a:r>
            <a:r>
              <a:rPr lang="en-US" sz="2400" b="1" u="sng" dirty="0">
                <a:solidFill>
                  <a:srgbClr val="004990"/>
                </a:solidFill>
              </a:rPr>
              <a:t>monthly NAS Clinical Debrief</a:t>
            </a:r>
            <a:r>
              <a:rPr lang="en-US" sz="2400" dirty="0"/>
              <a:t>?  What has been successful?</a:t>
            </a:r>
          </a:p>
          <a:p>
            <a:pPr>
              <a:buClr>
                <a:srgbClr val="F58466"/>
              </a:buClr>
              <a:buFont typeface="Wingdings" panose="05000000000000000000" pitchFamily="2" charset="2"/>
              <a:buChar char="§"/>
            </a:pPr>
            <a:r>
              <a:rPr lang="en-US" sz="2400" dirty="0"/>
              <a:t>Has your team cared for a mother and newborn affected by opioids during COVID-19? What strategies has your team employed / barriers identified to optimize care?</a:t>
            </a:r>
          </a:p>
          <a:p>
            <a:endParaRPr lang="en-US" sz="1200" dirty="0"/>
          </a:p>
        </p:txBody>
      </p:sp>
      <p:sp>
        <p:nvSpPr>
          <p:cNvPr id="6" name="Explosion 1 5"/>
          <p:cNvSpPr/>
          <p:nvPr/>
        </p:nvSpPr>
        <p:spPr>
          <a:xfrm>
            <a:off x="7459133" y="2895600"/>
            <a:ext cx="1676400" cy="1538278"/>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*6</a:t>
            </a:r>
          </a:p>
          <a:p>
            <a:pPr algn="ctr"/>
            <a:r>
              <a:rPr lang="en-US" sz="1600" dirty="0"/>
              <a:t>Unmute</a:t>
            </a:r>
          </a:p>
        </p:txBody>
      </p:sp>
    </p:spTree>
    <p:extLst>
      <p:ext uri="{BB962C8B-B14F-4D97-AF65-F5344CB8AC3E}">
        <p14:creationId xmlns:p14="http://schemas.microsoft.com/office/powerpoint/2010/main" val="378068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08"/>
            <a:ext cx="7239000" cy="1143000"/>
          </a:xfrm>
          <a:noFill/>
        </p:spPr>
        <p:txBody>
          <a:bodyPr/>
          <a:lstStyle/>
          <a:p>
            <a:pPr algn="l"/>
            <a:r>
              <a:rPr lang="en-US" sz="3200" b="1" dirty="0">
                <a:solidFill>
                  <a:srgbClr val="F58466"/>
                </a:solidFill>
                <a:latin typeface="Goudy Old Style" pitchFamily="18" charset="0"/>
              </a:rPr>
              <a:t>Upcoming MNO-Neonatal Teams Calls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244050"/>
              </p:ext>
            </p:extLst>
          </p:nvPr>
        </p:nvGraphicFramePr>
        <p:xfrm>
          <a:off x="0" y="1828800"/>
          <a:ext cx="9144000" cy="4629150"/>
        </p:xfrm>
        <a:graphic>
          <a:graphicData uri="http://schemas.openxmlformats.org/drawingml/2006/table">
            <a:tbl>
              <a:tblPr firstRow="1" bandRow="1">
                <a:tableStyleId>{5C22544A-7EE6-4342-B048-85BDC9FD1C3A}</a:tableStyleId>
              </a:tblPr>
              <a:tblGrid>
                <a:gridCol w="2348233">
                  <a:extLst>
                    <a:ext uri="{9D8B030D-6E8A-4147-A177-3AD203B41FA5}">
                      <a16:colId xmlns:a16="http://schemas.microsoft.com/office/drawing/2014/main" val="20000"/>
                    </a:ext>
                  </a:extLst>
                </a:gridCol>
                <a:gridCol w="6795767">
                  <a:extLst>
                    <a:ext uri="{9D8B030D-6E8A-4147-A177-3AD203B41FA5}">
                      <a16:colId xmlns:a16="http://schemas.microsoft.com/office/drawing/2014/main" val="20002"/>
                    </a:ext>
                  </a:extLst>
                </a:gridCol>
              </a:tblGrid>
              <a:tr h="857250">
                <a:tc>
                  <a:txBody>
                    <a:bodyPr/>
                    <a:lstStyle/>
                    <a:p>
                      <a:r>
                        <a:rPr lang="en-US" sz="2000" dirty="0"/>
                        <a:t>Date</a:t>
                      </a:r>
                    </a:p>
                  </a:txBody>
                  <a:tcPr/>
                </a:tc>
                <a:tc>
                  <a:txBody>
                    <a:bodyPr/>
                    <a:lstStyle/>
                    <a:p>
                      <a:r>
                        <a:rPr lang="en-US" sz="2000" dirty="0"/>
                        <a:t>Topic</a:t>
                      </a:r>
                    </a:p>
                  </a:txBody>
                  <a:tcPr/>
                </a:tc>
                <a:extLst>
                  <a:ext uri="{0D108BD9-81ED-4DB2-BD59-A6C34878D82A}">
                    <a16:rowId xmlns:a16="http://schemas.microsoft.com/office/drawing/2014/main" val="10000"/>
                  </a:ext>
                </a:extLst>
              </a:tr>
              <a:tr h="1885950">
                <a:tc>
                  <a:txBody>
                    <a:bodyPr/>
                    <a:lstStyle/>
                    <a:p>
                      <a:r>
                        <a:rPr lang="en-US" sz="2000" dirty="0"/>
                        <a:t>May 18,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No Teams Webinar. Please attend the Virtual Face to Face on May 20 (OB) and May 21 (Neonatal), 2020</a:t>
                      </a:r>
                    </a:p>
                  </a:txBody>
                  <a:tcPr/>
                </a:tc>
                <a:extLst>
                  <a:ext uri="{0D108BD9-81ED-4DB2-BD59-A6C34878D82A}">
                    <a16:rowId xmlns:a16="http://schemas.microsoft.com/office/drawing/2014/main" val="3007251984"/>
                  </a:ext>
                </a:extLst>
              </a:tr>
              <a:tr h="1885950">
                <a:tc>
                  <a:txBody>
                    <a:bodyPr/>
                    <a:lstStyle/>
                    <a:p>
                      <a:r>
                        <a:rPr lang="en-US" sz="2000" dirty="0"/>
                        <a:t>June 15,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Crossing the Finish Line and Preparing for MNO-Neonatal Sustainability</a:t>
                      </a:r>
                    </a:p>
                  </a:txBody>
                  <a:tcPr/>
                </a:tc>
                <a:extLst>
                  <a:ext uri="{0D108BD9-81ED-4DB2-BD59-A6C34878D82A}">
                    <a16:rowId xmlns:a16="http://schemas.microsoft.com/office/drawing/2014/main" val="958026001"/>
                  </a:ext>
                </a:extLst>
              </a:tr>
            </a:tbl>
          </a:graphicData>
        </a:graphic>
      </p:graphicFrame>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31</a:t>
            </a:fld>
            <a:endParaRPr lang="en-US" altLang="en-US"/>
          </a:p>
        </p:txBody>
      </p:sp>
    </p:spTree>
    <p:extLst>
      <p:ext uri="{BB962C8B-B14F-4D97-AF65-F5344CB8AC3E}">
        <p14:creationId xmlns:p14="http://schemas.microsoft.com/office/powerpoint/2010/main" val="427382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Babies antibiotic stewardship improvement collaborative (BASIC) Updates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32</a:t>
            </a:fld>
            <a:endParaRPr lang="en-US" alt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1524000"/>
            <a:ext cx="2466975"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3234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fontScale="90000"/>
          </a:bodyPr>
          <a:lstStyle/>
          <a:p>
            <a:pPr algn="l"/>
            <a:r>
              <a:rPr lang="en-US" sz="4000" b="1" dirty="0">
                <a:solidFill>
                  <a:srgbClr val="F58466"/>
                </a:solidFill>
                <a:latin typeface="Goudy Old Style" pitchFamily="18" charset="0"/>
              </a:rPr>
              <a:t>BASIC Vision</a:t>
            </a:r>
            <a:br>
              <a:rPr lang="en-US" sz="4000" b="1" dirty="0">
                <a:solidFill>
                  <a:srgbClr val="F58466"/>
                </a:solidFill>
                <a:latin typeface="Goudy Old Style" pitchFamily="18" charset="0"/>
              </a:rPr>
            </a:b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1834" y="1905000"/>
            <a:ext cx="8024225" cy="2743200"/>
          </a:xfrm>
        </p:spPr>
        <p:txBody>
          <a:bodyPr/>
          <a:lstStyle/>
          <a:p>
            <a:pPr marL="0" indent="0" algn="ctr">
              <a:buClr>
                <a:srgbClr val="F58466"/>
              </a:buClr>
              <a:buNone/>
            </a:pPr>
            <a:r>
              <a:rPr lang="en-US" sz="3200" dirty="0"/>
              <a:t>ILPQC Hospitals will implement standardized guidelines, policies, and protocols to:</a:t>
            </a:r>
          </a:p>
          <a:p>
            <a:pPr marL="400050" lvl="1" indent="0">
              <a:buClr>
                <a:srgbClr val="F58466"/>
              </a:buClr>
              <a:buNone/>
            </a:pPr>
            <a:r>
              <a:rPr lang="en-US" sz="2800" dirty="0"/>
              <a:t>(1) provide </a:t>
            </a:r>
            <a:r>
              <a:rPr lang="en-US" sz="2800" b="1" u="sng" dirty="0">
                <a:solidFill>
                  <a:srgbClr val="004990"/>
                </a:solidFill>
              </a:rPr>
              <a:t>appropriate antibiotics</a:t>
            </a:r>
            <a:endParaRPr lang="en-US" sz="2800" dirty="0"/>
          </a:p>
          <a:p>
            <a:pPr marL="400050" lvl="1" indent="0">
              <a:buClr>
                <a:srgbClr val="F58466"/>
              </a:buClr>
              <a:buNone/>
            </a:pPr>
            <a:r>
              <a:rPr lang="en-US" sz="2800" dirty="0"/>
              <a:t>(2) to </a:t>
            </a:r>
            <a:r>
              <a:rPr lang="en-US" sz="2800" b="1" u="sng" dirty="0">
                <a:solidFill>
                  <a:srgbClr val="004990"/>
                </a:solidFill>
              </a:rPr>
              <a:t>appropriate patients </a:t>
            </a:r>
          </a:p>
          <a:p>
            <a:pPr marL="400050" lvl="1" indent="0">
              <a:buClr>
                <a:srgbClr val="F58466"/>
              </a:buClr>
              <a:buNone/>
            </a:pPr>
            <a:r>
              <a:rPr lang="en-US" sz="2800" dirty="0"/>
              <a:t>(3) for the </a:t>
            </a:r>
            <a:r>
              <a:rPr lang="en-US" sz="2800" b="1" u="sng" dirty="0">
                <a:solidFill>
                  <a:srgbClr val="004990"/>
                </a:solidFill>
              </a:rPr>
              <a:t>appropriate length of time</a:t>
            </a:r>
          </a:p>
        </p:txBody>
      </p:sp>
    </p:spTree>
    <p:extLst>
      <p:ext uri="{BB962C8B-B14F-4D97-AF65-F5344CB8AC3E}">
        <p14:creationId xmlns:p14="http://schemas.microsoft.com/office/powerpoint/2010/main" val="1408131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Update</a:t>
            </a: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557890"/>
            <a:ext cx="8024225" cy="2743200"/>
          </a:xfrm>
        </p:spPr>
        <p:txBody>
          <a:bodyPr/>
          <a:lstStyle/>
          <a:p>
            <a:pPr marL="0" indent="0" algn="ctr">
              <a:buClr>
                <a:srgbClr val="F58466"/>
              </a:buClr>
              <a:buNone/>
            </a:pPr>
            <a:r>
              <a:rPr lang="en-US" dirty="0"/>
              <a:t>After discussion with Neonatal Co-Leads, ILPQC Central, Perinatal Network Administrators, and hearing from hospital teams it has been decided that planning and launch of the BASIC Initiative has been put on a temporary hiatus to allow teams to focus on COVID-19</a:t>
            </a:r>
          </a:p>
          <a:p>
            <a:pPr marL="0" indent="0" algn="ctr">
              <a:buClr>
                <a:srgbClr val="F58466"/>
              </a:buClr>
              <a:buNone/>
            </a:pPr>
            <a:endParaRPr lang="en-US" dirty="0"/>
          </a:p>
          <a:p>
            <a:pPr marL="0" indent="0" algn="ctr">
              <a:buClr>
                <a:srgbClr val="F58466"/>
              </a:buClr>
              <a:buNone/>
            </a:pPr>
            <a:r>
              <a:rPr lang="en-US" dirty="0"/>
              <a:t>We’ll provide monthly updates on the trajectory of planning, Wave 1, and statewide initiative launch. If anyone is interested in ad hoc planning, please let us know and we’ll find ways to engage you in background planning</a:t>
            </a:r>
          </a:p>
          <a:p>
            <a:pPr marL="0" indent="0" algn="ctr">
              <a:buClr>
                <a:srgbClr val="F58466"/>
              </a:buClr>
              <a:buNone/>
            </a:pP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74638"/>
            <a:ext cx="1715272" cy="1269301"/>
          </a:xfrm>
          <a:prstGeom prst="rect">
            <a:avLst/>
          </a:prstGeom>
        </p:spPr>
      </p:pic>
    </p:spTree>
    <p:extLst>
      <p:ext uri="{BB962C8B-B14F-4D97-AF65-F5344CB8AC3E}">
        <p14:creationId xmlns:p14="http://schemas.microsoft.com/office/powerpoint/2010/main" val="150062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a:t>
            </a:fld>
            <a:endParaRPr lang="en-US" altLang="en-US"/>
          </a:p>
        </p:txBody>
      </p:sp>
      <p:sp>
        <p:nvSpPr>
          <p:cNvPr id="3" name="Title 1"/>
          <p:cNvSpPr txBox="1">
            <a:spLocks/>
          </p:cNvSpPr>
          <p:nvPr/>
        </p:nvSpPr>
        <p:spPr>
          <a:xfrm>
            <a:off x="457200" y="381000"/>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rgbClr val="F58466"/>
                </a:solidFill>
                <a:latin typeface="Goudy Old Style" pitchFamily="18" charset="0"/>
              </a:rPr>
              <a:t>Round Robin COVID-19</a:t>
            </a:r>
          </a:p>
        </p:txBody>
      </p:sp>
      <p:pic>
        <p:nvPicPr>
          <p:cNvPr id="1026" name="Picture 2" descr="Image result for round robin clip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286000"/>
            <a:ext cx="2057400"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95678B2-7C99-6F47-87AD-A66262DD68FA}"/>
              </a:ext>
            </a:extLst>
          </p:cNvPr>
          <p:cNvSpPr txBox="1">
            <a:spLocks/>
          </p:cNvSpPr>
          <p:nvPr/>
        </p:nvSpPr>
        <p:spPr>
          <a:xfrm>
            <a:off x="2971800" y="1828800"/>
            <a:ext cx="5715000" cy="27432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r>
              <a:rPr lang="en-US" dirty="0"/>
              <a:t>How are you doing?</a:t>
            </a:r>
          </a:p>
          <a:p>
            <a:pPr>
              <a:buClr>
                <a:srgbClr val="F58466"/>
              </a:buClr>
            </a:pPr>
            <a:endParaRPr lang="en-US" dirty="0"/>
          </a:p>
          <a:p>
            <a:pPr>
              <a:buClr>
                <a:srgbClr val="F58466"/>
              </a:buClr>
            </a:pPr>
            <a:r>
              <a:rPr lang="en-US" dirty="0"/>
              <a:t>What additional questions do you have?</a:t>
            </a:r>
          </a:p>
          <a:p>
            <a:pPr>
              <a:buClr>
                <a:srgbClr val="F58466"/>
              </a:buClr>
            </a:pPr>
            <a:endParaRPr lang="en-US" dirty="0"/>
          </a:p>
          <a:p>
            <a:pPr>
              <a:buClr>
                <a:srgbClr val="F58466"/>
              </a:buClr>
            </a:pPr>
            <a:r>
              <a:rPr lang="en-US" dirty="0"/>
              <a:t>How can ILPQC help?</a:t>
            </a:r>
          </a:p>
        </p:txBody>
      </p:sp>
    </p:spTree>
    <p:extLst>
      <p:ext uri="{BB962C8B-B14F-4D97-AF65-F5344CB8AC3E}">
        <p14:creationId xmlns:p14="http://schemas.microsoft.com/office/powerpoint/2010/main" val="90002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81" y="164385"/>
            <a:ext cx="6742418" cy="1143000"/>
          </a:xfrm>
          <a:noFill/>
        </p:spPr>
        <p:txBody>
          <a:bodyPr/>
          <a:lstStyle/>
          <a:p>
            <a:pPr algn="l" eaLnBrk="1" hangingPunct="1"/>
            <a:r>
              <a:rPr lang="en-US" sz="3600" b="1" dirty="0">
                <a:solidFill>
                  <a:srgbClr val="F58466"/>
                </a:solidFill>
                <a:latin typeface="Goudy Old Style" pitchFamily="18" charset="0"/>
              </a:rPr>
              <a:t>ILPQC  COVID-19 Webinar Resources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sp>
        <p:nvSpPr>
          <p:cNvPr id="3" name="Content Placeholder 2"/>
          <p:cNvSpPr>
            <a:spLocks noGrp="1"/>
          </p:cNvSpPr>
          <p:nvPr>
            <p:ph idx="1"/>
          </p:nvPr>
        </p:nvSpPr>
        <p:spPr>
          <a:xfrm>
            <a:off x="1" y="1248211"/>
            <a:ext cx="9372600" cy="4525963"/>
          </a:xfrm>
        </p:spPr>
        <p:txBody>
          <a:bodyPr/>
          <a:lstStyle/>
          <a:p>
            <a:pPr>
              <a:buClr>
                <a:srgbClr val="F58466"/>
              </a:buClr>
            </a:pPr>
            <a:r>
              <a:rPr lang="en-US" sz="3000" dirty="0"/>
              <a:t>Please review the recording of ILPQC webinar available </a:t>
            </a:r>
            <a:r>
              <a:rPr lang="en-US" sz="3000" dirty="0">
                <a:solidFill>
                  <a:srgbClr val="FF0000"/>
                </a:solidFill>
                <a:hlinkClick r:id="rId3"/>
              </a:rPr>
              <a:t>here</a:t>
            </a:r>
            <a:r>
              <a:rPr lang="en-US" sz="3000" dirty="0">
                <a:solidFill>
                  <a:srgbClr val="FF0000"/>
                </a:solidFill>
              </a:rPr>
              <a:t> </a:t>
            </a:r>
            <a:r>
              <a:rPr lang="en-US" sz="3000" dirty="0"/>
              <a:t>to learn more about resources available. </a:t>
            </a:r>
          </a:p>
          <a:p>
            <a:pPr marL="0" indent="0">
              <a:buNone/>
            </a:pP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0475" y="2394189"/>
            <a:ext cx="3200718" cy="2400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5751" y="3142323"/>
            <a:ext cx="3216728" cy="2412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434119"/>
            <a:ext cx="3256908" cy="2442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30475" y="4263925"/>
            <a:ext cx="3276760" cy="2457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6357" y="4474027"/>
            <a:ext cx="3178630" cy="2383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943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will post national guidelines and OB &amp; Neonatal COVID-19 example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762000" y="5958631"/>
            <a:ext cx="46482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hlinkClick r:id="rId3"/>
              </a:rPr>
              <a:t>https://ilpqc.org/covid-19-information/</a:t>
            </a:r>
            <a:endParaRPr kumimoji="0" lang="en-US" sz="24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8013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228600"/>
            <a:ext cx="6132818" cy="1143000"/>
          </a:xfrm>
          <a:noFill/>
        </p:spPr>
        <p:txBody>
          <a:bodyPr/>
          <a:lstStyle/>
          <a:p>
            <a:pPr algn="l" eaLnBrk="1" hangingPunct="1"/>
            <a:r>
              <a:rPr lang="en-US" sz="4000" b="1" dirty="0">
                <a:solidFill>
                  <a:srgbClr val="F58466"/>
                </a:solidFill>
                <a:latin typeface="Goudy Old Style" pitchFamily="18" charset="0"/>
              </a:rPr>
              <a:t>More information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Content Placeholder 2"/>
          <p:cNvSpPr>
            <a:spLocks noGrp="1"/>
          </p:cNvSpPr>
          <p:nvPr>
            <p:ph idx="1"/>
          </p:nvPr>
        </p:nvSpPr>
        <p:spPr>
          <a:xfrm>
            <a:off x="420382" y="1219200"/>
            <a:ext cx="8414807" cy="4525963"/>
          </a:xfrm>
        </p:spPr>
        <p:txBody>
          <a:bodyPr/>
          <a:lstStyle/>
          <a:p>
            <a:r>
              <a:rPr lang="en-US" dirty="0"/>
              <a:t>We continue to give thanks to the nurses, doctors, health care workers and public health teams across our state at work confronting the COVID-19 pandemic. </a:t>
            </a:r>
          </a:p>
          <a:p>
            <a:r>
              <a:rPr lang="en-US" dirty="0"/>
              <a:t>Please send questions, comments and recommendations for future COVID-19 OB/Neo discussion webinars to </a:t>
            </a:r>
            <a:r>
              <a:rPr lang="en-US" dirty="0">
                <a:hlinkClick r:id="rId3"/>
              </a:rPr>
              <a:t>info@ilpqc.org</a:t>
            </a:r>
            <a:endParaRPr lang="en-US" dirty="0"/>
          </a:p>
          <a:p>
            <a:r>
              <a:rPr lang="en-US" dirty="0"/>
              <a:t>Recording of ILPQC webinar available </a:t>
            </a:r>
            <a:r>
              <a:rPr lang="en-US" dirty="0">
                <a:hlinkClick r:id="rId4"/>
              </a:rPr>
              <a:t>here</a:t>
            </a:r>
            <a:endParaRPr lang="en-US" dirty="0"/>
          </a:p>
          <a:p>
            <a:r>
              <a:rPr lang="en-US" dirty="0"/>
              <a:t>Next call: Friday April 24</a:t>
            </a:r>
            <a:r>
              <a:rPr lang="en-US" baseline="30000" dirty="0"/>
              <a:t>th</a:t>
            </a:r>
            <a:r>
              <a:rPr lang="en-US" dirty="0"/>
              <a:t>, 12pm – 1:00pm CST</a:t>
            </a:r>
          </a:p>
          <a:p>
            <a:endParaRPr lang="en-US" dirty="0"/>
          </a:p>
          <a:p>
            <a:pPr marL="0" indent="0">
              <a:buNone/>
            </a:pPr>
            <a:endParaRPr lang="en-US" dirty="0"/>
          </a:p>
        </p:txBody>
      </p:sp>
    </p:spTree>
    <p:extLst>
      <p:ext uri="{BB962C8B-B14F-4D97-AF65-F5344CB8AC3E}">
        <p14:creationId xmlns:p14="http://schemas.microsoft.com/office/powerpoint/2010/main" val="122556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914064" cy="857250"/>
          </a:xfrm>
          <a:noFill/>
        </p:spPr>
        <p:txBody>
          <a:bodyPr/>
          <a:lstStyle/>
          <a:p>
            <a:pPr algn="l" eaLnBrk="1" hangingPunct="1"/>
            <a:r>
              <a:rPr lang="en-US" sz="3000" b="1" dirty="0">
                <a:solidFill>
                  <a:srgbClr val="F58466"/>
                </a:solidFill>
                <a:latin typeface="Goudy Old Style" pitchFamily="18" charset="0"/>
              </a:rPr>
              <a:t>Mental Health Resources</a:t>
            </a:r>
            <a:endParaRPr lang="en-US" sz="21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defTabSz="685800">
              <a:defRPr/>
            </a:pPr>
            <a:fld id="{DCEF23B2-1968-4158-BBF8-33ADF3172235}" type="slidenum">
              <a:rPr lang="en-US" altLang="en-US"/>
              <a:pPr defTabSz="685800">
                <a:defRPr/>
              </a:pPr>
              <a:t>8</a:t>
            </a:fld>
            <a:endParaRPr lang="en-US" altLang="en-US"/>
          </a:p>
        </p:txBody>
      </p:sp>
      <p:sp>
        <p:nvSpPr>
          <p:cNvPr id="3" name="Content Placeholder 2"/>
          <p:cNvSpPr>
            <a:spLocks noGrp="1"/>
          </p:cNvSpPr>
          <p:nvPr>
            <p:ph idx="1"/>
          </p:nvPr>
        </p:nvSpPr>
        <p:spPr>
          <a:xfrm>
            <a:off x="304800" y="1085850"/>
            <a:ext cx="8534400" cy="4639866"/>
          </a:xfrm>
        </p:spPr>
        <p:txBody>
          <a:bodyPr/>
          <a:lstStyle/>
          <a:p>
            <a:r>
              <a:rPr lang="en-US" dirty="0"/>
              <a:t>During this crisis heightened awareness of need for mental health resources for our patients and staff.</a:t>
            </a:r>
          </a:p>
          <a:p>
            <a:r>
              <a:rPr lang="en-US" b="1" dirty="0"/>
              <a:t>IL Perinatal Depression Program MOMS Hotline </a:t>
            </a:r>
            <a:r>
              <a:rPr lang="en-US" dirty="0"/>
              <a:t/>
            </a:r>
            <a:br>
              <a:rPr lang="en-US" dirty="0"/>
            </a:br>
            <a:r>
              <a:rPr lang="en-US" b="1" dirty="0"/>
              <a:t>1-866-364-MOMS</a:t>
            </a:r>
            <a:r>
              <a:rPr lang="en-US" dirty="0"/>
              <a:t> (1-866-364-6667)  </a:t>
            </a:r>
          </a:p>
          <a:p>
            <a:pPr marL="0" indent="0">
              <a:buNone/>
            </a:pPr>
            <a:r>
              <a:rPr lang="en-US" dirty="0"/>
              <a:t>     24/7 &amp; answered live by licensed mental health professionals </a:t>
            </a:r>
          </a:p>
          <a:p>
            <a:r>
              <a:rPr lang="en-US" b="1" dirty="0"/>
              <a:t>Postpartum Depression Illinois Alliance</a:t>
            </a:r>
            <a:r>
              <a:rPr lang="en-US" dirty="0"/>
              <a:t>: 1-847-205-4455</a:t>
            </a:r>
          </a:p>
          <a:p>
            <a:r>
              <a:rPr lang="en-US" b="1" dirty="0"/>
              <a:t>NAMI (National Alliance for the Mentally Ill</a:t>
            </a:r>
            <a:r>
              <a:rPr lang="en-US" dirty="0"/>
              <a:t>) Help line 1-800-950-NAMI (1-800-950-6264)</a:t>
            </a:r>
          </a:p>
          <a:p>
            <a:r>
              <a:rPr lang="en-US" dirty="0">
                <a:hlinkClick r:id="rId2"/>
              </a:rPr>
              <a:t>Postpartum Support International</a:t>
            </a:r>
            <a:r>
              <a:rPr lang="en-US" dirty="0"/>
              <a:t> (800-944-4773) </a:t>
            </a:r>
          </a:p>
          <a:p>
            <a:r>
              <a:rPr lang="en-US" dirty="0">
                <a:hlinkClick r:id="rId3"/>
              </a:rPr>
              <a:t>Mental Health and Coping During COVID-19 | CDC</a:t>
            </a:r>
          </a:p>
          <a:p>
            <a:pPr lvl="0"/>
            <a:r>
              <a:rPr lang="en-US" u="sng" dirty="0">
                <a:hlinkClick r:id="rId4"/>
              </a:rPr>
              <a:t>Resources for providers, families, and leaders to support the health and well-being of communities impacted by COVID-19</a:t>
            </a:r>
            <a:endParaRPr lang="en-US" dirty="0"/>
          </a:p>
        </p:txBody>
      </p:sp>
    </p:spTree>
    <p:extLst>
      <p:ext uri="{BB962C8B-B14F-4D97-AF65-F5344CB8AC3E}">
        <p14:creationId xmlns:p14="http://schemas.microsoft.com/office/powerpoint/2010/main" val="338731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067"/>
            <a:ext cx="8229600" cy="1143000"/>
          </a:xfrm>
        </p:spPr>
        <p:txBody>
          <a:bodyPr/>
          <a:lstStyle/>
          <a:p>
            <a:pPr algn="l"/>
            <a:r>
              <a:rPr lang="en-US" dirty="0"/>
              <a:t/>
            </a:r>
            <a:br>
              <a:rPr lang="en-US" dirty="0"/>
            </a:br>
            <a:r>
              <a:rPr lang="en-US" sz="4000" b="1" dirty="0">
                <a:solidFill>
                  <a:srgbClr val="F58466"/>
                </a:solidFill>
                <a:latin typeface="Goudy Old Style" pitchFamily="18" charset="0"/>
              </a:rPr>
              <a:t>IL Perinatal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Depression &amp; Anxiety Hotline</a:t>
            </a:r>
          </a:p>
        </p:txBody>
      </p:sp>
      <p:sp>
        <p:nvSpPr>
          <p:cNvPr id="4" name="Slide Number Placeholder 3"/>
          <p:cNvSpPr>
            <a:spLocks noGrp="1"/>
          </p:cNvSpPr>
          <p:nvPr>
            <p:ph type="sldNum" sz="quarter" idx="12"/>
          </p:nvPr>
        </p:nvSpPr>
        <p:spPr/>
        <p:txBody>
          <a:bodyPr/>
          <a:lstStyle/>
          <a:p>
            <a:pPr defTabSz="685800">
              <a:defRPr/>
            </a:pPr>
            <a:fld id="{DCEF23B2-1968-4158-BBF8-33ADF3172235}" type="slidenum">
              <a:rPr lang="en-US" altLang="en-US"/>
              <a:pPr defTabSz="685800">
                <a:defRPr/>
              </a:pPr>
              <a:t>9</a:t>
            </a:fld>
            <a:endParaRPr lang="en-US" altLang="en-US"/>
          </a:p>
        </p:txBody>
      </p:sp>
      <p:sp>
        <p:nvSpPr>
          <p:cNvPr id="6" name="Content Placeholder 5"/>
          <p:cNvSpPr>
            <a:spLocks noGrp="1"/>
          </p:cNvSpPr>
          <p:nvPr>
            <p:ph idx="1"/>
          </p:nvPr>
        </p:nvSpPr>
        <p:spPr>
          <a:xfrm>
            <a:off x="228600" y="1830736"/>
            <a:ext cx="8229600" cy="3394472"/>
          </a:xfrm>
        </p:spPr>
        <p:txBody>
          <a:bodyPr/>
          <a:lstStyle/>
          <a:p>
            <a:r>
              <a:rPr lang="en-US" sz="2800" dirty="0"/>
              <a:t>Answered live 24/7 </a:t>
            </a:r>
          </a:p>
          <a:p>
            <a:r>
              <a:rPr lang="en-US" sz="2800" dirty="0"/>
              <a:t>Staffed by licensed mental</a:t>
            </a:r>
          </a:p>
          <a:p>
            <a:pPr marL="0" indent="0">
              <a:buNone/>
            </a:pPr>
            <a:r>
              <a:rPr lang="en-US" sz="2800" dirty="0"/>
              <a:t>    health professionals trained in</a:t>
            </a:r>
          </a:p>
          <a:p>
            <a:pPr marL="0" indent="0">
              <a:buNone/>
            </a:pPr>
            <a:r>
              <a:rPr lang="en-US" sz="2800" dirty="0"/>
              <a:t>    perinatal mood &amp; anxiety</a:t>
            </a:r>
          </a:p>
          <a:p>
            <a:pPr marL="0" indent="0">
              <a:buNone/>
            </a:pPr>
            <a:r>
              <a:rPr lang="en-US" sz="2800" dirty="0"/>
              <a:t>    disorders</a:t>
            </a:r>
          </a:p>
          <a:p>
            <a:r>
              <a:rPr lang="en-US" sz="2800" dirty="0"/>
              <a:t>Support for moms, partners, </a:t>
            </a:r>
          </a:p>
          <a:p>
            <a:pPr marL="0" indent="0">
              <a:buNone/>
            </a:pPr>
            <a:r>
              <a:rPr lang="en-US" sz="2800" dirty="0"/>
              <a:t>    families &amp; providers </a:t>
            </a:r>
          </a:p>
          <a:p>
            <a:pPr marL="0" indent="0">
              <a:buNone/>
            </a:pPr>
            <a:endParaRPr lang="en-US" dirty="0"/>
          </a:p>
        </p:txBody>
      </p:sp>
      <p:pic>
        <p:nvPicPr>
          <p:cNvPr id="7" name="Picture 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1847669"/>
            <a:ext cx="3857625" cy="427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403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990"/>
      </a:hlink>
      <a:folHlink>
        <a:srgbClr val="F58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68912</TotalTime>
  <Words>1927</Words>
  <Application>Microsoft Office PowerPoint</Application>
  <PresentationFormat>On-screen Show (4:3)</PresentationFormat>
  <Paragraphs>363</Paragraphs>
  <Slides>35</Slides>
  <Notes>25</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35</vt:i4>
      </vt:variant>
    </vt:vector>
  </HeadingPairs>
  <TitlesOfParts>
    <vt:vector size="56" baseType="lpstr">
      <vt:lpstr>ＭＳ Ｐゴシック</vt:lpstr>
      <vt:lpstr>ＭＳ Ｐゴシック</vt:lpstr>
      <vt:lpstr>Arial</vt:lpstr>
      <vt:lpstr>Calibri</vt:lpstr>
      <vt:lpstr>Candara</vt:lpstr>
      <vt:lpstr>Century Gothic</vt:lpstr>
      <vt:lpstr>Goudy Old Style</vt:lpstr>
      <vt:lpstr>PT Sans</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GG Bridge</vt:lpstr>
      <vt:lpstr>1_Office Theme</vt:lpstr>
      <vt:lpstr>2_Office Theme</vt:lpstr>
      <vt:lpstr>MNO- Neo Teams Call: MNO-Neonatal Key Strategies Round Robin, Part 2</vt:lpstr>
      <vt:lpstr>Call Overview </vt:lpstr>
      <vt:lpstr>AAP COVID-19 Guidance</vt:lpstr>
      <vt:lpstr>PowerPoint Presentation</vt:lpstr>
      <vt:lpstr>ILPQC  COVID-19 Webinar Resources </vt:lpstr>
      <vt:lpstr>ILPQC COVID-19 Webpage www.ilpqc.org </vt:lpstr>
      <vt:lpstr>More information </vt:lpstr>
      <vt:lpstr>Mental Health Resources</vt:lpstr>
      <vt:lpstr> IL Perinatal  Depression &amp; Anxiety Hotline</vt:lpstr>
      <vt:lpstr>2020 Face- to- Face Meeting</vt:lpstr>
      <vt:lpstr>PowerPoint Presentation</vt:lpstr>
      <vt:lpstr>PowerPoint Presentation</vt:lpstr>
      <vt:lpstr>2020 Face-to-Face  Volunteer Opportunities</vt:lpstr>
      <vt:lpstr>F2F Storyboard Session</vt:lpstr>
      <vt:lpstr>PowerPoint Presentation</vt:lpstr>
      <vt:lpstr>PowerPoint Presentation</vt:lpstr>
      <vt:lpstr>PowerPoint Presentation</vt:lpstr>
      <vt:lpstr>Face to Face MNO-Neo QI Awards</vt:lpstr>
      <vt:lpstr>PowerPoint Presentation</vt:lpstr>
      <vt:lpstr>PowerPoint Presentation</vt:lpstr>
      <vt:lpstr>MNO-Neo Data Review</vt:lpstr>
      <vt:lpstr>Making Systems Change Happen</vt:lpstr>
      <vt:lpstr>Received Maternal Breastmilk from Eligible Mothers at Infant Discharge</vt:lpstr>
      <vt:lpstr>Received Pharmacologic Treatment</vt:lpstr>
      <vt:lpstr>Discharged with a Coordinated Plan</vt:lpstr>
      <vt:lpstr>MNO-Neo Strategies for success Round Robin</vt:lpstr>
      <vt:lpstr>PowerPoint Presentation</vt:lpstr>
      <vt:lpstr>PowerPoint Presentation</vt:lpstr>
      <vt:lpstr>PowerPoint Presentation</vt:lpstr>
      <vt:lpstr>PowerPoint Presentation</vt:lpstr>
      <vt:lpstr>Upcoming MNO-Neonatal Teams Calls</vt:lpstr>
      <vt:lpstr>Babies antibiotic stewardship improvement collaborative (BASIC) Updates</vt:lpstr>
      <vt:lpstr>BASIC Vision </vt:lpstr>
      <vt:lpstr>BASIC Update</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Daniel Weiss</cp:lastModifiedBy>
  <cp:revision>1936</cp:revision>
  <cp:lastPrinted>2018-07-12T17:33:39Z</cp:lastPrinted>
  <dcterms:created xsi:type="dcterms:W3CDTF">2013-06-07T18:46:59Z</dcterms:created>
  <dcterms:modified xsi:type="dcterms:W3CDTF">2020-04-20T15:22:18Z</dcterms:modified>
</cp:coreProperties>
</file>