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55" autoAdjust="0"/>
    <p:restoredTop sz="94660"/>
  </p:normalViewPr>
  <p:slideViewPr>
    <p:cSldViewPr snapToGrid="0">
      <p:cViewPr varScale="1">
        <p:scale>
          <a:sx n="85" d="100"/>
          <a:sy n="85" d="100"/>
        </p:scale>
        <p:origin x="2910" y="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A2F18-7941-4375-9B08-5939A7BB3CDB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C13F5-F552-45B7-8CA2-C79462E0FF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677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A2F18-7941-4375-9B08-5939A7BB3CDB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C13F5-F552-45B7-8CA2-C79462E0FF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040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A2F18-7941-4375-9B08-5939A7BB3CDB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C13F5-F552-45B7-8CA2-C79462E0FF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732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A2F18-7941-4375-9B08-5939A7BB3CDB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C13F5-F552-45B7-8CA2-C79462E0FF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806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A2F18-7941-4375-9B08-5939A7BB3CDB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C13F5-F552-45B7-8CA2-C79462E0FF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802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A2F18-7941-4375-9B08-5939A7BB3CDB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C13F5-F552-45B7-8CA2-C79462E0FF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772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A2F18-7941-4375-9B08-5939A7BB3CDB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C13F5-F552-45B7-8CA2-C79462E0FF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140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A2F18-7941-4375-9B08-5939A7BB3CDB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C13F5-F552-45B7-8CA2-C79462E0FF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72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A2F18-7941-4375-9B08-5939A7BB3CDB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C13F5-F552-45B7-8CA2-C79462E0FF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556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A2F18-7941-4375-9B08-5939A7BB3CDB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C13F5-F552-45B7-8CA2-C79462E0FF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810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A2F18-7941-4375-9B08-5939A7BB3CDB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C13F5-F552-45B7-8CA2-C79462E0FF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29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A2F18-7941-4375-9B08-5939A7BB3CDB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C13F5-F552-45B7-8CA2-C79462E0FF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422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Straight Connector 34"/>
          <p:cNvCxnSpPr>
            <a:cxnSpLocks/>
            <a:stCxn id="26" idx="1"/>
          </p:cNvCxnSpPr>
          <p:nvPr/>
        </p:nvCxnSpPr>
        <p:spPr>
          <a:xfrm flipH="1" flipV="1">
            <a:off x="350875" y="7134447"/>
            <a:ext cx="2010188" cy="1578"/>
          </a:xfrm>
          <a:prstGeom prst="line">
            <a:avLst/>
          </a:prstGeom>
          <a:ln w="57150" cap="rnd">
            <a:solidFill>
              <a:srgbClr val="3D3A46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738417" y="5657527"/>
            <a:ext cx="2" cy="1494250"/>
          </a:xfrm>
          <a:prstGeom prst="line">
            <a:avLst/>
          </a:prstGeom>
          <a:ln w="57150" cap="rnd">
            <a:solidFill>
              <a:srgbClr val="3D3A46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 flipH="1">
            <a:off x="-302948" y="4410966"/>
            <a:ext cx="2094271" cy="7591"/>
          </a:xfrm>
          <a:prstGeom prst="line">
            <a:avLst/>
          </a:prstGeom>
          <a:ln w="57150" cap="rnd">
            <a:solidFill>
              <a:srgbClr val="3D3A46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1048116" y="5258890"/>
            <a:ext cx="1990052" cy="1"/>
          </a:xfrm>
          <a:prstGeom prst="line">
            <a:avLst/>
          </a:prstGeom>
          <a:ln w="57150" cap="rnd">
            <a:solidFill>
              <a:srgbClr val="3D3A46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164280" y="4737077"/>
            <a:ext cx="1116280" cy="109728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flipH="1" flipV="1">
            <a:off x="902525" y="3370066"/>
            <a:ext cx="2125812" cy="2000"/>
          </a:xfrm>
          <a:prstGeom prst="line">
            <a:avLst/>
          </a:prstGeom>
          <a:ln w="57150" cap="rnd">
            <a:solidFill>
              <a:srgbClr val="3D3A46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8540" y="8632670"/>
            <a:ext cx="794544" cy="357168"/>
          </a:xfrm>
          <a:prstGeom prst="rect">
            <a:avLst/>
          </a:prstGeom>
        </p:spPr>
      </p:pic>
      <p:sp>
        <p:nvSpPr>
          <p:cNvPr id="31" name="Oval 30"/>
          <p:cNvSpPr/>
          <p:nvPr/>
        </p:nvSpPr>
        <p:spPr>
          <a:xfrm>
            <a:off x="153775" y="6579096"/>
            <a:ext cx="1116280" cy="109728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 b="7720"/>
          <a:stretch/>
        </p:blipFill>
        <p:spPr>
          <a:xfrm>
            <a:off x="389268" y="6696777"/>
            <a:ext cx="658848" cy="816702"/>
          </a:xfrm>
          <a:prstGeom prst="rect">
            <a:avLst/>
          </a:prstGeom>
        </p:spPr>
      </p:pic>
      <p:pic>
        <p:nvPicPr>
          <p:cNvPr id="2052" name="Picture 32" descr="See the source im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354" y="4705792"/>
            <a:ext cx="1171194" cy="1104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-550842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414337" y="1876261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kumimoji="0" lang="en-US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9144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0" y="1477983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66255" y="2811926"/>
            <a:ext cx="1116280" cy="1097280"/>
            <a:chOff x="166255" y="3032356"/>
            <a:chExt cx="1116280" cy="1097280"/>
          </a:xfrm>
        </p:grpSpPr>
        <p:sp>
          <p:nvSpPr>
            <p:cNvPr id="24" name="Oval 23"/>
            <p:cNvSpPr/>
            <p:nvPr/>
          </p:nvSpPr>
          <p:spPr>
            <a:xfrm>
              <a:off x="166255" y="3032356"/>
              <a:ext cx="1116280" cy="109728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3" name="Picture 22" descr="A close up of a logo&#10;&#10;Description automatically generated"/>
            <p:cNvPicPr/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125" b="97266" l="6641" r="89844">
                          <a14:foregroundMark x1="16602" y1="33984" x2="16602" y2="33984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356260" y="3246806"/>
              <a:ext cx="717035" cy="699952"/>
            </a:xfrm>
            <a:prstGeom prst="rect">
              <a:avLst/>
            </a:prstGeom>
          </p:spPr>
        </p:pic>
      </p:grpSp>
      <p:sp>
        <p:nvSpPr>
          <p:cNvPr id="21" name="Text Box 1">
            <a:extLst>
              <a:ext uri="{FF2B5EF4-FFF2-40B4-BE49-F238E27FC236}">
                <a16:creationId xmlns:a16="http://schemas.microsoft.com/office/drawing/2014/main" id="{A25B6F12-F3A8-E843-AF8B-045CB3A33B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8359" y="2439235"/>
            <a:ext cx="4312326" cy="172459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accent5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2286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sng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WHY IS THIS IMPORTANT TO </a:t>
            </a:r>
            <a:r>
              <a:rPr kumimoji="0" lang="en-US" altLang="en-US" sz="1400" b="1" i="0" u="sng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ME?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indent="0"/>
            <a:r>
              <a:rPr lang="en-US" altLang="en-US" sz="1100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We recommend that all women are seen within 2 weeks of giving birth so that their health care provider can assess how they are recovering after delivery.  Most </a:t>
            </a:r>
            <a:r>
              <a:rPr lang="en-US" altLang="en-US" sz="11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women who give birth recover without problems, but any woman can have complications. Your OB health care provider will look for these potential </a:t>
            </a:r>
            <a:r>
              <a:rPr lang="en-US" altLang="en-US" sz="1100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complications that can occur in the postpartum period and will also assess </a:t>
            </a:r>
            <a:r>
              <a:rPr lang="en-US" altLang="en-US" sz="11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your </a:t>
            </a:r>
            <a:r>
              <a:rPr lang="en-US" altLang="en-US" sz="1100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recovery and provide support.  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</a:endParaRPr>
          </a:p>
        </p:txBody>
      </p:sp>
      <p:sp>
        <p:nvSpPr>
          <p:cNvPr id="22" name="Text Box 11">
            <a:extLst>
              <a:ext uri="{FF2B5EF4-FFF2-40B4-BE49-F238E27FC236}">
                <a16:creationId xmlns:a16="http://schemas.microsoft.com/office/drawing/2014/main" id="{B7457F11-C16C-CD4B-BD6B-11771CEA16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8358" y="4239661"/>
            <a:ext cx="4264726" cy="192059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accent5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sng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WHAT HAPPENS AT </a:t>
            </a:r>
            <a:r>
              <a:rPr kumimoji="0" lang="en-US" altLang="en-US" sz="1400" b="1" i="0" u="sng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MY</a:t>
            </a:r>
            <a:r>
              <a:rPr kumimoji="0" lang="en-US" altLang="en-US" sz="1400" b="1" i="0" u="sng" strike="noStrike" cap="none" normalizeH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sng" strike="noStrike" cap="none" normalizeH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EARLY POSTPARTUM VISIT</a:t>
            </a:r>
            <a:r>
              <a:rPr kumimoji="0" lang="en-US" altLang="en-US" sz="1400" b="1" i="0" u="sng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Your OB provider or clinical team will: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Check your blood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pressure 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sz="1100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Assess for wound or perineum healing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sz="1100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Assess your postpartum bleeding is appropriate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Assess your mood and provide</a:t>
            </a:r>
            <a:r>
              <a:rPr kumimoji="0" lang="en-US" altLang="en-US" sz="1100" b="0" i="0" u="none" strike="noStrike" cap="none" normalizeH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support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sz="1100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Provide b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reastfeeding support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sz="1100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Provide f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amily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planning/ 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contraceptive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counselling 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Link</a:t>
            </a:r>
            <a:r>
              <a:rPr kumimoji="0" lang="en-US" altLang="en-US" sz="1100" b="0" i="0" u="none" strike="noStrike" cap="none" normalizeH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you to any needed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health</a:t>
            </a:r>
            <a:r>
              <a:rPr kumimoji="0" lang="en-US" altLang="en-US" sz="1100" b="0" i="0" u="none" strike="noStrike" cap="none" normalizeH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services or follow up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26" name="Text Box 12">
            <a:extLst>
              <a:ext uri="{FF2B5EF4-FFF2-40B4-BE49-F238E27FC236}">
                <a16:creationId xmlns:a16="http://schemas.microsoft.com/office/drawing/2014/main" id="{A293DAB9-192A-2648-8B46-4841CCA8F9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1063" y="6239621"/>
            <a:ext cx="4292021" cy="1792808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accent5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r>
              <a:rPr lang="en-US" altLang="en-US" sz="1400" b="1" u="sng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HOW DO I SCHEDULE MY EARLY POSTPARTUM VISIT?</a:t>
            </a:r>
          </a:p>
          <a:p>
            <a:pPr lvl="0"/>
            <a:r>
              <a:rPr lang="en-US" altLang="en-US" sz="1100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Please call your OB provider’s office before you leave the hospital after delivery to schedule your  early postpartum visit / maternal health safety check within 2 weeks of delivery. You may also want to schedule your 6 week postpartum visit.  Tell your nurse or provider when your visit is scheduled.  If you deliver over a weekend, then please call the office on Monday to schedule.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2B87B6C-9ADB-3843-AF3D-299D6A245FBE}"/>
              </a:ext>
            </a:extLst>
          </p:cNvPr>
          <p:cNvSpPr/>
          <p:nvPr/>
        </p:nvSpPr>
        <p:spPr>
          <a:xfrm>
            <a:off x="186314" y="87494"/>
            <a:ext cx="64888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 smtClean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Congratulations </a:t>
            </a:r>
            <a:r>
              <a:rPr lang="en-US" altLang="en-US" sz="2800" b="1" dirty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on </a:t>
            </a:r>
            <a:r>
              <a:rPr lang="en-US" altLang="en-US" sz="2800" b="1" dirty="0" smtClean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the birth of your baby!</a:t>
            </a:r>
            <a:endParaRPr lang="en-US" altLang="en-US" sz="2800" b="1" dirty="0">
              <a:solidFill>
                <a:schemeClr val="accent5">
                  <a:lumMod val="50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30" name="Rectangle 4"/>
          <p:cNvSpPr>
            <a:spLocks noChangeArrowheads="1"/>
          </p:cNvSpPr>
          <p:nvPr/>
        </p:nvSpPr>
        <p:spPr bwMode="white">
          <a:xfrm>
            <a:off x="138713" y="577503"/>
            <a:ext cx="6536405" cy="1770028"/>
          </a:xfrm>
          <a:prstGeom prst="roundRect">
            <a:avLst/>
          </a:prstGeom>
          <a:solidFill>
            <a:schemeClr val="accent2">
              <a:lumMod val="20000"/>
              <a:lumOff val="80000"/>
              <a:alpha val="71000"/>
            </a:schemeClr>
          </a:solidFill>
          <a:ln w="12700">
            <a:solidFill>
              <a:schemeClr val="tx1">
                <a:alpha val="46000"/>
              </a:schemeClr>
            </a:solidFill>
            <a:miter lim="800000"/>
            <a:headEnd/>
            <a:tailEnd/>
          </a:ln>
          <a:effectLst>
            <a:softEdge rad="31750"/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After giving birth, it’s important to maintain the healthy habits you practiced while you were pregnant and continue to see 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your obstetric (OB)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health care provider</a:t>
            </a:r>
            <a:r>
              <a:rPr lang="en-US" altLang="en-US" sz="13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 postpartum.</a:t>
            </a:r>
            <a:endParaRPr kumimoji="0" lang="en-US" altLang="en-US" sz="1300" b="0" i="0" u="none" strike="noStrike" cap="none" normalizeH="0" baseline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300" b="0" i="0" u="none" strike="noStrike" cap="none" normalizeH="0" baseline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We recommend that all women have a </a:t>
            </a:r>
            <a:endParaRPr kumimoji="0" lang="en-US" altLang="en-US" sz="1300" b="0" i="0" u="none" strike="noStrike" cap="none" normalizeH="0" baseline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u="sng" cap="small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Early P</a:t>
            </a:r>
            <a:r>
              <a:rPr kumimoji="0" lang="en-US" altLang="en-US" b="1" i="0" u="sng" strike="noStrike" cap="small" normalizeH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ostpartum Visit / </a:t>
            </a:r>
            <a:r>
              <a:rPr lang="en-US" altLang="en-US" b="1" u="sng" cap="small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M</a:t>
            </a:r>
            <a:r>
              <a:rPr kumimoji="0" lang="en-US" altLang="en-US" b="1" i="0" u="sng" strike="noStrike" cap="small" normalizeH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aternal </a:t>
            </a:r>
            <a:r>
              <a:rPr lang="en-US" altLang="en-US" b="1" u="sng" cap="small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H</a:t>
            </a:r>
            <a:r>
              <a:rPr kumimoji="0" lang="en-US" altLang="en-US" b="1" i="0" u="sng" strike="noStrike" cap="small" normalizeH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ealth </a:t>
            </a:r>
            <a:r>
              <a:rPr lang="en-US" altLang="en-US" b="1" u="sng" cap="small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S</a:t>
            </a:r>
            <a:r>
              <a:rPr kumimoji="0" lang="en-US" altLang="en-US" b="1" i="0" u="sng" strike="noStrike" cap="small" normalizeH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afety </a:t>
            </a:r>
            <a:r>
              <a:rPr lang="en-US" altLang="en-US" b="1" u="sng" cap="small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C</a:t>
            </a:r>
            <a:r>
              <a:rPr kumimoji="0" lang="en-US" altLang="en-US" b="1" i="0" u="sng" strike="noStrike" cap="small" normalizeH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heck</a:t>
            </a:r>
            <a:r>
              <a:rPr kumimoji="0" lang="en-US" altLang="en-US" b="1" i="0" u="none" strike="noStrike" cap="small" normalizeH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within </a:t>
            </a:r>
            <a:r>
              <a:rPr kumimoji="0" lang="en-US" altLang="en-US" sz="1300" b="1" i="0" u="sng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2 weeks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of giving 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birth,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as well as a routine postpartum visit at approximately 6 weeks after delivery.</a:t>
            </a:r>
            <a:endParaRPr kumimoji="0" lang="en-US" altLang="en-US" sz="1300" b="0" i="0" u="none" strike="noStrike" cap="none" normalizeH="0" baseline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47D55AB-B7B2-3444-B6CD-DFA1AEE2147E}"/>
              </a:ext>
            </a:extLst>
          </p:cNvPr>
          <p:cNvSpPr/>
          <p:nvPr/>
        </p:nvSpPr>
        <p:spPr>
          <a:xfrm>
            <a:off x="170299" y="8181291"/>
            <a:ext cx="671477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Century Gothic" panose="020B0502020202020204" pitchFamily="34" charset="0"/>
              </a:rPr>
              <a:t>My </a:t>
            </a:r>
            <a:r>
              <a:rPr lang="en-US" sz="1200" dirty="0" smtClean="0">
                <a:latin typeface="Century Gothic" panose="020B0502020202020204" pitchFamily="34" charset="0"/>
              </a:rPr>
              <a:t>Healthcare Provider Name:	_______________________________</a:t>
            </a:r>
          </a:p>
          <a:p>
            <a:endParaRPr lang="en-US" sz="700" dirty="0" smtClean="0">
              <a:latin typeface="Century Gothic" panose="020B0502020202020204" pitchFamily="34" charset="0"/>
            </a:endParaRPr>
          </a:p>
          <a:p>
            <a:r>
              <a:rPr lang="en-US" sz="1200" dirty="0" smtClean="0">
                <a:latin typeface="Century Gothic" panose="020B0502020202020204" pitchFamily="34" charset="0"/>
              </a:rPr>
              <a:t>My </a:t>
            </a:r>
            <a:r>
              <a:rPr lang="en-US" sz="1200" dirty="0">
                <a:latin typeface="Century Gothic" panose="020B0502020202020204" pitchFamily="34" charset="0"/>
              </a:rPr>
              <a:t>Healthcare Provider </a:t>
            </a:r>
            <a:r>
              <a:rPr lang="en-US" sz="1200" dirty="0" smtClean="0">
                <a:latin typeface="Century Gothic" panose="020B0502020202020204" pitchFamily="34" charset="0"/>
              </a:rPr>
              <a:t>Phone:	_______________________________</a:t>
            </a:r>
          </a:p>
          <a:p>
            <a:endParaRPr lang="en-US" sz="700" dirty="0">
              <a:latin typeface="Century Gothic" panose="020B0502020202020204" pitchFamily="34" charset="0"/>
            </a:endParaRPr>
          </a:p>
          <a:p>
            <a:r>
              <a:rPr lang="en-US" sz="1200" dirty="0" smtClean="0">
                <a:latin typeface="Century Gothic" panose="020B0502020202020204" pitchFamily="34" charset="0"/>
              </a:rPr>
              <a:t>Date </a:t>
            </a:r>
            <a:r>
              <a:rPr lang="en-US" sz="1200" dirty="0">
                <a:latin typeface="Century Gothic" panose="020B0502020202020204" pitchFamily="34" charset="0"/>
              </a:rPr>
              <a:t>of my appointment</a:t>
            </a:r>
            <a:r>
              <a:rPr lang="en-US" sz="1200" dirty="0" smtClean="0">
                <a:latin typeface="Century Gothic" panose="020B0502020202020204" pitchFamily="34" charset="0"/>
              </a:rPr>
              <a:t>: </a:t>
            </a:r>
            <a:r>
              <a:rPr lang="en-US" sz="1200" dirty="0">
                <a:latin typeface="Century Gothic" panose="020B0502020202020204" pitchFamily="34" charset="0"/>
              </a:rPr>
              <a:t>	</a:t>
            </a:r>
            <a:r>
              <a:rPr lang="en-US" sz="1200" dirty="0" smtClean="0">
                <a:latin typeface="Century Gothic" panose="020B0502020202020204" pitchFamily="34" charset="0"/>
              </a:rPr>
              <a:t>_______________________________</a:t>
            </a:r>
          </a:p>
          <a:p>
            <a:endParaRPr lang="en-US" sz="1400" dirty="0">
              <a:effectLst/>
              <a:latin typeface="Century Gothic" panose="020B0502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549356" y="8139469"/>
            <a:ext cx="1130063" cy="41164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INSERT hospital Logo here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0907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478</TotalTime>
  <Words>300</Words>
  <Application>Microsoft Office PowerPoint</Application>
  <PresentationFormat>On-screen Show (4:3)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Autumn Perrault</dc:creator>
  <cp:lastModifiedBy>Perrault, Autumn</cp:lastModifiedBy>
  <cp:revision>43</cp:revision>
  <cp:lastPrinted>2019-07-24T14:05:15Z</cp:lastPrinted>
  <dcterms:created xsi:type="dcterms:W3CDTF">2019-07-22T20:47:29Z</dcterms:created>
  <dcterms:modified xsi:type="dcterms:W3CDTF">2019-10-22T18:48:15Z</dcterms:modified>
</cp:coreProperties>
</file>