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0.jpg" ContentType="image/jpeg"/>
  <Override PartName="/ppt/media/image55.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81" r:id="rId3"/>
    <p:sldMasterId id="2147483695" r:id="rId4"/>
  </p:sldMasterIdLst>
  <p:notesMasterIdLst>
    <p:notesMasterId r:id="rId66"/>
  </p:notesMasterIdLst>
  <p:sldIdLst>
    <p:sldId id="256" r:id="rId5"/>
    <p:sldId id="257" r:id="rId6"/>
    <p:sldId id="258" r:id="rId7"/>
    <p:sldId id="259" r:id="rId8"/>
    <p:sldId id="260" r:id="rId9"/>
    <p:sldId id="261" r:id="rId10"/>
    <p:sldId id="365" r:id="rId11"/>
    <p:sldId id="347" r:id="rId12"/>
    <p:sldId id="266" r:id="rId13"/>
    <p:sldId id="267" r:id="rId14"/>
    <p:sldId id="264" r:id="rId15"/>
    <p:sldId id="268" r:id="rId16"/>
    <p:sldId id="337" r:id="rId17"/>
    <p:sldId id="269" r:id="rId18"/>
    <p:sldId id="270" r:id="rId19"/>
    <p:sldId id="367" r:id="rId20"/>
    <p:sldId id="378" r:id="rId21"/>
    <p:sldId id="364" r:id="rId22"/>
    <p:sldId id="342" r:id="rId23"/>
    <p:sldId id="343" r:id="rId24"/>
    <p:sldId id="344" r:id="rId25"/>
    <p:sldId id="345" r:id="rId26"/>
    <p:sldId id="273" r:id="rId27"/>
    <p:sldId id="274" r:id="rId28"/>
    <p:sldId id="372" r:id="rId29"/>
    <p:sldId id="373" r:id="rId30"/>
    <p:sldId id="374" r:id="rId31"/>
    <p:sldId id="375" r:id="rId32"/>
    <p:sldId id="380" r:id="rId33"/>
    <p:sldId id="275" r:id="rId34"/>
    <p:sldId id="379" r:id="rId35"/>
    <p:sldId id="381" r:id="rId36"/>
    <p:sldId id="276" r:id="rId37"/>
    <p:sldId id="366" r:id="rId38"/>
    <p:sldId id="368" r:id="rId39"/>
    <p:sldId id="277" r:id="rId40"/>
    <p:sldId id="377" r:id="rId41"/>
    <p:sldId id="316" r:id="rId42"/>
    <p:sldId id="317" r:id="rId43"/>
    <p:sldId id="281" r:id="rId44"/>
    <p:sldId id="282" r:id="rId45"/>
    <p:sldId id="310" r:id="rId46"/>
    <p:sldId id="311" r:id="rId47"/>
    <p:sldId id="371" r:id="rId48"/>
    <p:sldId id="376"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12" r:id="rId63"/>
    <p:sldId id="313" r:id="rId64"/>
    <p:sldId id="314" r:id="rId6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258" autoAdjust="0"/>
    <p:restoredTop sz="94660"/>
  </p:normalViewPr>
  <p:slideViewPr>
    <p:cSldViewPr>
      <p:cViewPr varScale="1">
        <p:scale>
          <a:sx n="65" d="100"/>
          <a:sy n="65" d="100"/>
        </p:scale>
        <p:origin x="176" y="4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70\h5pmrdys109gy7qlt5901n7c0000gq\T\com.microsoft.Outlook\Outlook%20Temp\Covid%20Testing%20Log%202020-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ar\folders\70\h5pmrdys109gy7qlt5901n7c0000gq\T\com.microsoft.Outlook\Outlook%20Temp\Covid%20Testing%20Log%202020-202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BJH Obstetrics Inpatient Covid-19 Positive Test Results Trend Line,</a:t>
            </a:r>
            <a:r>
              <a:rPr lang="en-US" sz="1800" baseline="0" dirty="0"/>
              <a:t> 7-week average</a:t>
            </a:r>
            <a:endParaRPr lang="en-US" sz="1800" dirty="0"/>
          </a:p>
        </c:rich>
      </c:tx>
      <c:layout>
        <c:manualLayout>
          <c:xMode val="edge"/>
          <c:yMode val="edge"/>
          <c:x val="0.1014023111567728"/>
          <c:y val="3.585689721152338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'Positive Rate OB'!$B$1</c:f>
              <c:strCache>
                <c:ptCount val="1"/>
                <c:pt idx="0">
                  <c:v>Positive Rate</c:v>
                </c:pt>
              </c:strCache>
            </c:strRef>
          </c:tx>
          <c:spPr>
            <a:ln w="28575" cap="rnd">
              <a:noFill/>
              <a:round/>
            </a:ln>
            <a:effectLst/>
          </c:spPr>
          <c:marker>
            <c:symbol val="circle"/>
            <c:size val="5"/>
            <c:spPr>
              <a:noFill/>
              <a:ln w="9525">
                <a:noFill/>
              </a:ln>
              <a:effectLst/>
            </c:spPr>
          </c:marker>
          <c:trendline>
            <c:spPr>
              <a:ln w="25400" cap="rnd">
                <a:solidFill>
                  <a:schemeClr val="accent1"/>
                </a:solidFill>
                <a:prstDash val="solid"/>
              </a:ln>
              <a:effectLst/>
            </c:spPr>
            <c:trendlineType val="movingAvg"/>
            <c:period val="7"/>
            <c:dispRSqr val="0"/>
            <c:dispEq val="0"/>
          </c:trendline>
          <c:cat>
            <c:numRef>
              <c:f>'Positive Rate OB'!$A$2:$A$72</c:f>
              <c:numCache>
                <c:formatCode>m/d/yy</c:formatCode>
                <c:ptCount val="71"/>
                <c:pt idx="0">
                  <c:v>43954</c:v>
                </c:pt>
                <c:pt idx="1">
                  <c:v>43961</c:v>
                </c:pt>
                <c:pt idx="2">
                  <c:v>43968</c:v>
                </c:pt>
                <c:pt idx="3">
                  <c:v>43975</c:v>
                </c:pt>
                <c:pt idx="4">
                  <c:v>43982</c:v>
                </c:pt>
                <c:pt idx="5">
                  <c:v>43989</c:v>
                </c:pt>
                <c:pt idx="6">
                  <c:v>43996</c:v>
                </c:pt>
                <c:pt idx="7">
                  <c:v>44003</c:v>
                </c:pt>
                <c:pt idx="8">
                  <c:v>44010</c:v>
                </c:pt>
                <c:pt idx="9">
                  <c:v>44018</c:v>
                </c:pt>
                <c:pt idx="10">
                  <c:v>44025</c:v>
                </c:pt>
                <c:pt idx="11">
                  <c:v>44032</c:v>
                </c:pt>
                <c:pt idx="12">
                  <c:v>44039</c:v>
                </c:pt>
                <c:pt idx="13">
                  <c:v>44046</c:v>
                </c:pt>
                <c:pt idx="14">
                  <c:v>44053</c:v>
                </c:pt>
                <c:pt idx="15">
                  <c:v>44060</c:v>
                </c:pt>
                <c:pt idx="16">
                  <c:v>44067</c:v>
                </c:pt>
                <c:pt idx="17">
                  <c:v>44074</c:v>
                </c:pt>
                <c:pt idx="18">
                  <c:v>44082</c:v>
                </c:pt>
                <c:pt idx="19">
                  <c:v>44088</c:v>
                </c:pt>
                <c:pt idx="20">
                  <c:v>44095</c:v>
                </c:pt>
                <c:pt idx="21">
                  <c:v>44102</c:v>
                </c:pt>
                <c:pt idx="22">
                  <c:v>44109</c:v>
                </c:pt>
                <c:pt idx="23">
                  <c:v>44116</c:v>
                </c:pt>
                <c:pt idx="24">
                  <c:v>44123</c:v>
                </c:pt>
                <c:pt idx="25">
                  <c:v>44130</c:v>
                </c:pt>
                <c:pt idx="26">
                  <c:v>44137</c:v>
                </c:pt>
                <c:pt idx="27">
                  <c:v>44144</c:v>
                </c:pt>
                <c:pt idx="28">
                  <c:v>44151</c:v>
                </c:pt>
                <c:pt idx="29">
                  <c:v>44158</c:v>
                </c:pt>
                <c:pt idx="30">
                  <c:v>44165</c:v>
                </c:pt>
                <c:pt idx="31">
                  <c:v>44172</c:v>
                </c:pt>
                <c:pt idx="32">
                  <c:v>44179</c:v>
                </c:pt>
                <c:pt idx="33">
                  <c:v>44186</c:v>
                </c:pt>
                <c:pt idx="34">
                  <c:v>44193</c:v>
                </c:pt>
                <c:pt idx="35">
                  <c:v>44200</c:v>
                </c:pt>
                <c:pt idx="36">
                  <c:v>44207</c:v>
                </c:pt>
                <c:pt idx="37">
                  <c:v>44214</c:v>
                </c:pt>
                <c:pt idx="38">
                  <c:v>44221</c:v>
                </c:pt>
                <c:pt idx="39">
                  <c:v>44228</c:v>
                </c:pt>
                <c:pt idx="40">
                  <c:v>44235</c:v>
                </c:pt>
                <c:pt idx="41">
                  <c:v>44242</c:v>
                </c:pt>
                <c:pt idx="42">
                  <c:v>44248</c:v>
                </c:pt>
                <c:pt idx="43">
                  <c:v>44256</c:v>
                </c:pt>
                <c:pt idx="44">
                  <c:v>44263</c:v>
                </c:pt>
                <c:pt idx="45">
                  <c:v>44270</c:v>
                </c:pt>
                <c:pt idx="46">
                  <c:v>44277</c:v>
                </c:pt>
                <c:pt idx="47">
                  <c:v>44284</c:v>
                </c:pt>
                <c:pt idx="48">
                  <c:v>44291</c:v>
                </c:pt>
                <c:pt idx="49">
                  <c:v>44298</c:v>
                </c:pt>
                <c:pt idx="50">
                  <c:v>44305</c:v>
                </c:pt>
                <c:pt idx="51">
                  <c:v>44312</c:v>
                </c:pt>
                <c:pt idx="52">
                  <c:v>44319</c:v>
                </c:pt>
                <c:pt idx="53">
                  <c:v>44326</c:v>
                </c:pt>
                <c:pt idx="54">
                  <c:v>44333</c:v>
                </c:pt>
                <c:pt idx="55">
                  <c:v>44340</c:v>
                </c:pt>
                <c:pt idx="56">
                  <c:v>44347</c:v>
                </c:pt>
                <c:pt idx="57">
                  <c:v>44354</c:v>
                </c:pt>
                <c:pt idx="58">
                  <c:v>44361</c:v>
                </c:pt>
                <c:pt idx="59">
                  <c:v>44368</c:v>
                </c:pt>
                <c:pt idx="60">
                  <c:v>44375</c:v>
                </c:pt>
                <c:pt idx="61">
                  <c:v>44383</c:v>
                </c:pt>
                <c:pt idx="62">
                  <c:v>44389</c:v>
                </c:pt>
                <c:pt idx="63">
                  <c:v>44396</c:v>
                </c:pt>
                <c:pt idx="64">
                  <c:v>44403</c:v>
                </c:pt>
                <c:pt idx="65">
                  <c:v>44410</c:v>
                </c:pt>
                <c:pt idx="66">
                  <c:v>44417</c:v>
                </c:pt>
                <c:pt idx="67">
                  <c:v>44424</c:v>
                </c:pt>
                <c:pt idx="68">
                  <c:v>44431</c:v>
                </c:pt>
                <c:pt idx="69">
                  <c:v>44438</c:v>
                </c:pt>
                <c:pt idx="70">
                  <c:v>44445</c:v>
                </c:pt>
              </c:numCache>
            </c:numRef>
          </c:cat>
          <c:val>
            <c:numRef>
              <c:f>'Positive Rate OB'!$B$2:$B$72</c:f>
              <c:numCache>
                <c:formatCode>0.00%</c:formatCode>
                <c:ptCount val="71"/>
                <c:pt idx="0">
                  <c:v>0</c:v>
                </c:pt>
                <c:pt idx="1">
                  <c:v>0.125</c:v>
                </c:pt>
                <c:pt idx="2">
                  <c:v>0</c:v>
                </c:pt>
                <c:pt idx="3">
                  <c:v>0</c:v>
                </c:pt>
                <c:pt idx="4">
                  <c:v>2.564102564102564E-2</c:v>
                </c:pt>
                <c:pt idx="5">
                  <c:v>2.0833333333333332E-2</c:v>
                </c:pt>
                <c:pt idx="6">
                  <c:v>1.8181818181818181E-2</c:v>
                </c:pt>
                <c:pt idx="7">
                  <c:v>0.12</c:v>
                </c:pt>
                <c:pt idx="8">
                  <c:v>4.2857142857142858E-2</c:v>
                </c:pt>
                <c:pt idx="9">
                  <c:v>2.3529411764705882E-2</c:v>
                </c:pt>
                <c:pt idx="10">
                  <c:v>7.1428571428571425E-2</c:v>
                </c:pt>
                <c:pt idx="11">
                  <c:v>6.25E-2</c:v>
                </c:pt>
                <c:pt idx="12">
                  <c:v>6.4516129032258063E-2</c:v>
                </c:pt>
                <c:pt idx="13">
                  <c:v>6.6666666666666666E-2</c:v>
                </c:pt>
                <c:pt idx="14">
                  <c:v>5.1724137931034482E-2</c:v>
                </c:pt>
                <c:pt idx="15">
                  <c:v>6.5217391304347824E-2</c:v>
                </c:pt>
                <c:pt idx="16">
                  <c:v>5.3571428571428568E-2</c:v>
                </c:pt>
                <c:pt idx="17">
                  <c:v>6.6666666666666666E-2</c:v>
                </c:pt>
                <c:pt idx="18">
                  <c:v>6.25E-2</c:v>
                </c:pt>
                <c:pt idx="19">
                  <c:v>5.7692307692307696E-2</c:v>
                </c:pt>
                <c:pt idx="20">
                  <c:v>3.8461538461538464E-2</c:v>
                </c:pt>
                <c:pt idx="21">
                  <c:v>7.8947368421052627E-2</c:v>
                </c:pt>
                <c:pt idx="22">
                  <c:v>0</c:v>
                </c:pt>
                <c:pt idx="23">
                  <c:v>0.04</c:v>
                </c:pt>
                <c:pt idx="24">
                  <c:v>0.08</c:v>
                </c:pt>
                <c:pt idx="25">
                  <c:v>0</c:v>
                </c:pt>
                <c:pt idx="26">
                  <c:v>2.3255813953488372E-2</c:v>
                </c:pt>
                <c:pt idx="27">
                  <c:v>6.9767441860465115E-2</c:v>
                </c:pt>
                <c:pt idx="28">
                  <c:v>6.9767441860465115E-2</c:v>
                </c:pt>
                <c:pt idx="29">
                  <c:v>8.1967213114754092E-2</c:v>
                </c:pt>
                <c:pt idx="30">
                  <c:v>7.1428571428571425E-2</c:v>
                </c:pt>
                <c:pt idx="31">
                  <c:v>5.7142857142857141E-2</c:v>
                </c:pt>
                <c:pt idx="32">
                  <c:v>0.10526315789473684</c:v>
                </c:pt>
                <c:pt idx="33">
                  <c:v>0</c:v>
                </c:pt>
                <c:pt idx="34">
                  <c:v>4.7619047619047616E-2</c:v>
                </c:pt>
                <c:pt idx="35">
                  <c:v>8.771929824561403E-2</c:v>
                </c:pt>
                <c:pt idx="36">
                  <c:v>5.1546391752577317E-2</c:v>
                </c:pt>
                <c:pt idx="37">
                  <c:v>0</c:v>
                </c:pt>
                <c:pt idx="38">
                  <c:v>0</c:v>
                </c:pt>
                <c:pt idx="39">
                  <c:v>0</c:v>
                </c:pt>
                <c:pt idx="40">
                  <c:v>0</c:v>
                </c:pt>
                <c:pt idx="41">
                  <c:v>0</c:v>
                </c:pt>
                <c:pt idx="42">
                  <c:v>0</c:v>
                </c:pt>
                <c:pt idx="43">
                  <c:v>0</c:v>
                </c:pt>
                <c:pt idx="44">
                  <c:v>0</c:v>
                </c:pt>
                <c:pt idx="45">
                  <c:v>5.6603773584905662E-2</c:v>
                </c:pt>
                <c:pt idx="46">
                  <c:v>0</c:v>
                </c:pt>
                <c:pt idx="47">
                  <c:v>4.4444444444444446E-2</c:v>
                </c:pt>
                <c:pt idx="48">
                  <c:v>4.5454545454545456E-2</c:v>
                </c:pt>
                <c:pt idx="49">
                  <c:v>0</c:v>
                </c:pt>
                <c:pt idx="50">
                  <c:v>4.7619047619047616E-2</c:v>
                </c:pt>
                <c:pt idx="51">
                  <c:v>4.7619047619047616E-2</c:v>
                </c:pt>
                <c:pt idx="52">
                  <c:v>4.5454545454545456E-2</c:v>
                </c:pt>
                <c:pt idx="53">
                  <c:v>4.0816326530612242E-2</c:v>
                </c:pt>
                <c:pt idx="54">
                  <c:v>0</c:v>
                </c:pt>
                <c:pt idx="55">
                  <c:v>1.4705882352941176E-2</c:v>
                </c:pt>
                <c:pt idx="56">
                  <c:v>5.6603773584905662E-2</c:v>
                </c:pt>
                <c:pt idx="57">
                  <c:v>4.5454545454545456E-2</c:v>
                </c:pt>
                <c:pt idx="58">
                  <c:v>1.8518518518518517E-2</c:v>
                </c:pt>
                <c:pt idx="59">
                  <c:v>7.1428571428571425E-2</c:v>
                </c:pt>
                <c:pt idx="60">
                  <c:v>1.9607843137254902E-2</c:v>
                </c:pt>
                <c:pt idx="61">
                  <c:v>2.2222222222222223E-2</c:v>
                </c:pt>
                <c:pt idx="62">
                  <c:v>5.5555555555555552E-2</c:v>
                </c:pt>
                <c:pt idx="63">
                  <c:v>0.12195121951219512</c:v>
                </c:pt>
                <c:pt idx="64">
                  <c:v>0.12244897959183673</c:v>
                </c:pt>
                <c:pt idx="65">
                  <c:v>9.4339622641509441E-2</c:v>
                </c:pt>
                <c:pt idx="66">
                  <c:v>0.20408163265306123</c:v>
                </c:pt>
                <c:pt idx="67">
                  <c:v>6.1728395061728392E-2</c:v>
                </c:pt>
                <c:pt idx="68">
                  <c:v>6.6666666666666666E-2</c:v>
                </c:pt>
                <c:pt idx="69">
                  <c:v>2.8985507246376812E-2</c:v>
                </c:pt>
                <c:pt idx="70">
                  <c:v>9.2307692307692313E-2</c:v>
                </c:pt>
              </c:numCache>
            </c:numRef>
          </c:val>
          <c:smooth val="0"/>
          <c:extLst>
            <c:ext xmlns:c16="http://schemas.microsoft.com/office/drawing/2014/chart" uri="{C3380CC4-5D6E-409C-BE32-E72D297353CC}">
              <c16:uniqueId val="{00000001-05E1-054F-9009-BD0B2BC4A589}"/>
            </c:ext>
          </c:extLst>
        </c:ser>
        <c:dLbls>
          <c:showLegendKey val="0"/>
          <c:showVal val="0"/>
          <c:showCatName val="0"/>
          <c:showSerName val="0"/>
          <c:showPercent val="0"/>
          <c:showBubbleSize val="0"/>
        </c:dLbls>
        <c:marker val="1"/>
        <c:smooth val="0"/>
        <c:axId val="198352520"/>
        <c:axId val="198352912"/>
      </c:lineChart>
      <c:dateAx>
        <c:axId val="198352520"/>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352912"/>
        <c:crosses val="autoZero"/>
        <c:auto val="1"/>
        <c:lblOffset val="100"/>
        <c:baseTimeUnit val="days"/>
      </c:dateAx>
      <c:valAx>
        <c:axId val="198352912"/>
        <c:scaling>
          <c:orientation val="minMax"/>
          <c:max val="0.110000000000000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352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Positive </a:t>
            </a:r>
            <a:r>
              <a:rPr lang="en-US" dirty="0" err="1"/>
              <a:t>Covid</a:t>
            </a:r>
            <a:r>
              <a:rPr lang="en-US" dirty="0"/>
              <a:t> Rates Testing</a:t>
            </a:r>
            <a:r>
              <a:rPr lang="en-US" baseline="0" dirty="0"/>
              <a:t> Done Hospital Wide vs. Women and Infants</a:t>
            </a:r>
          </a:p>
          <a:p>
            <a:pPr>
              <a:defRPr/>
            </a:pPr>
            <a:r>
              <a:rPr lang="en-US" baseline="0" dirty="0"/>
              <a:t>June 1-September 6, 2021</a:t>
            </a:r>
            <a:endParaRPr lang="en-US" dirty="0"/>
          </a:p>
        </c:rich>
      </c:tx>
      <c:layout>
        <c:manualLayout>
          <c:xMode val="edge"/>
          <c:yMode val="edge"/>
          <c:x val="0.25491514596996018"/>
          <c:y val="1.61231982221308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'Positive Rate OB'!$M$58</c:f>
              <c:strCache>
                <c:ptCount val="1"/>
                <c:pt idx="0">
                  <c:v>W&amp;I</c:v>
                </c:pt>
              </c:strCache>
            </c:strRef>
          </c:tx>
          <c:spPr>
            <a:ln w="28575" cap="rnd">
              <a:noFill/>
              <a:round/>
            </a:ln>
            <a:effectLst/>
          </c:spPr>
          <c:marker>
            <c:symbol val="circle"/>
            <c:size val="5"/>
            <c:spPr>
              <a:noFill/>
              <a:ln w="9525">
                <a:noFill/>
              </a:ln>
              <a:effectLst/>
            </c:spPr>
          </c:marker>
          <c:trendline>
            <c:spPr>
              <a:ln w="19050" cap="rnd">
                <a:solidFill>
                  <a:schemeClr val="accent1"/>
                </a:solidFill>
                <a:prstDash val="solid"/>
              </a:ln>
              <a:effectLst/>
            </c:spPr>
            <c:trendlineType val="movingAvg"/>
            <c:period val="2"/>
            <c:dispRSqr val="0"/>
            <c:dispEq val="0"/>
          </c:trendline>
          <c:cat>
            <c:numRef>
              <c:f>'Positive Rate OB'!$L$59:$L$72</c:f>
              <c:numCache>
                <c:formatCode>m/d/yy</c:formatCode>
                <c:ptCount val="14"/>
                <c:pt idx="0">
                  <c:v>44354</c:v>
                </c:pt>
                <c:pt idx="1">
                  <c:v>44361</c:v>
                </c:pt>
                <c:pt idx="2">
                  <c:v>44368</c:v>
                </c:pt>
                <c:pt idx="3">
                  <c:v>44375</c:v>
                </c:pt>
                <c:pt idx="4">
                  <c:v>44383</c:v>
                </c:pt>
                <c:pt idx="5">
                  <c:v>44389</c:v>
                </c:pt>
                <c:pt idx="6">
                  <c:v>44396</c:v>
                </c:pt>
                <c:pt idx="7">
                  <c:v>44403</c:v>
                </c:pt>
                <c:pt idx="8">
                  <c:v>44410</c:v>
                </c:pt>
                <c:pt idx="9">
                  <c:v>44417</c:v>
                </c:pt>
                <c:pt idx="10">
                  <c:v>44424</c:v>
                </c:pt>
                <c:pt idx="11">
                  <c:v>44431</c:v>
                </c:pt>
                <c:pt idx="12">
                  <c:v>44438</c:v>
                </c:pt>
                <c:pt idx="13">
                  <c:v>44445</c:v>
                </c:pt>
              </c:numCache>
            </c:numRef>
          </c:cat>
          <c:val>
            <c:numRef>
              <c:f>'Positive Rate OB'!$M$59:$M$72</c:f>
              <c:numCache>
                <c:formatCode>0.00%</c:formatCode>
                <c:ptCount val="14"/>
                <c:pt idx="0">
                  <c:v>4.5454545454545456E-2</c:v>
                </c:pt>
                <c:pt idx="1">
                  <c:v>1.8518518518518517E-2</c:v>
                </c:pt>
                <c:pt idx="2">
                  <c:v>7.1428571428571425E-2</c:v>
                </c:pt>
                <c:pt idx="3">
                  <c:v>1.9607843137254902E-2</c:v>
                </c:pt>
                <c:pt idx="4">
                  <c:v>2.2222222222222223E-2</c:v>
                </c:pt>
                <c:pt idx="5">
                  <c:v>5.5555555555555552E-2</c:v>
                </c:pt>
                <c:pt idx="6">
                  <c:v>0.12195121951219512</c:v>
                </c:pt>
                <c:pt idx="7">
                  <c:v>0.12244897959183673</c:v>
                </c:pt>
                <c:pt idx="8">
                  <c:v>9.4339622641509441E-2</c:v>
                </c:pt>
                <c:pt idx="9">
                  <c:v>0.20408163265306123</c:v>
                </c:pt>
                <c:pt idx="10">
                  <c:v>6.1699999999999998E-2</c:v>
                </c:pt>
                <c:pt idx="11">
                  <c:v>6.6699999999999995E-2</c:v>
                </c:pt>
                <c:pt idx="12">
                  <c:v>2.9000000000000001E-2</c:v>
                </c:pt>
                <c:pt idx="13">
                  <c:v>9.2299999999999993E-2</c:v>
                </c:pt>
              </c:numCache>
            </c:numRef>
          </c:val>
          <c:smooth val="0"/>
          <c:extLst>
            <c:ext xmlns:c16="http://schemas.microsoft.com/office/drawing/2014/chart" uri="{C3380CC4-5D6E-409C-BE32-E72D297353CC}">
              <c16:uniqueId val="{00000000-711F-0644-B0A9-414F3BD9B685}"/>
            </c:ext>
          </c:extLst>
        </c:ser>
        <c:ser>
          <c:idx val="1"/>
          <c:order val="1"/>
          <c:tx>
            <c:strRef>
              <c:f>'Positive Rate OB'!$N$58</c:f>
              <c:strCache>
                <c:ptCount val="1"/>
                <c:pt idx="0">
                  <c:v>Hospital Wide</c:v>
                </c:pt>
              </c:strCache>
            </c:strRef>
          </c:tx>
          <c:spPr>
            <a:ln w="28575" cap="rnd">
              <a:noFill/>
              <a:round/>
            </a:ln>
            <a:effectLst/>
          </c:spPr>
          <c:marker>
            <c:symbol val="circle"/>
            <c:size val="5"/>
            <c:spPr>
              <a:noFill/>
              <a:ln w="9525">
                <a:noFill/>
              </a:ln>
              <a:effectLst/>
            </c:spPr>
          </c:marker>
          <c:trendline>
            <c:spPr>
              <a:ln w="19050" cap="rnd">
                <a:solidFill>
                  <a:schemeClr val="accent2"/>
                </a:solidFill>
                <a:prstDash val="solid"/>
              </a:ln>
              <a:effectLst/>
            </c:spPr>
            <c:trendlineType val="movingAvg"/>
            <c:period val="2"/>
            <c:dispRSqr val="0"/>
            <c:dispEq val="0"/>
          </c:trendline>
          <c:cat>
            <c:numRef>
              <c:f>'Positive Rate OB'!$L$59:$L$72</c:f>
              <c:numCache>
                <c:formatCode>m/d/yy</c:formatCode>
                <c:ptCount val="14"/>
                <c:pt idx="0">
                  <c:v>44354</c:v>
                </c:pt>
                <c:pt idx="1">
                  <c:v>44361</c:v>
                </c:pt>
                <c:pt idx="2">
                  <c:v>44368</c:v>
                </c:pt>
                <c:pt idx="3">
                  <c:v>44375</c:v>
                </c:pt>
                <c:pt idx="4">
                  <c:v>44383</c:v>
                </c:pt>
                <c:pt idx="5">
                  <c:v>44389</c:v>
                </c:pt>
                <c:pt idx="6">
                  <c:v>44396</c:v>
                </c:pt>
                <c:pt idx="7">
                  <c:v>44403</c:v>
                </c:pt>
                <c:pt idx="8">
                  <c:v>44410</c:v>
                </c:pt>
                <c:pt idx="9">
                  <c:v>44417</c:v>
                </c:pt>
                <c:pt idx="10">
                  <c:v>44424</c:v>
                </c:pt>
                <c:pt idx="11">
                  <c:v>44431</c:v>
                </c:pt>
                <c:pt idx="12">
                  <c:v>44438</c:v>
                </c:pt>
                <c:pt idx="13">
                  <c:v>44445</c:v>
                </c:pt>
              </c:numCache>
            </c:numRef>
          </c:cat>
          <c:val>
            <c:numRef>
              <c:f>'Positive Rate OB'!$N$59:$N$72</c:f>
              <c:numCache>
                <c:formatCode>0.00%</c:formatCode>
                <c:ptCount val="14"/>
                <c:pt idx="0">
                  <c:v>2.0270270270270271E-2</c:v>
                </c:pt>
                <c:pt idx="1">
                  <c:v>2.8184892897406989E-2</c:v>
                </c:pt>
                <c:pt idx="2">
                  <c:v>4.3023255813953491E-2</c:v>
                </c:pt>
                <c:pt idx="3">
                  <c:v>4.6875E-2</c:v>
                </c:pt>
                <c:pt idx="4">
                  <c:v>5.461767626613704E-2</c:v>
                </c:pt>
                <c:pt idx="5">
                  <c:v>6.6666666666666666E-2</c:v>
                </c:pt>
                <c:pt idx="6">
                  <c:v>6.3016528925619833E-2</c:v>
                </c:pt>
                <c:pt idx="7">
                  <c:v>7.6508620689655166E-2</c:v>
                </c:pt>
                <c:pt idx="8">
                  <c:v>9.1434071222329161E-2</c:v>
                </c:pt>
                <c:pt idx="9">
                  <c:v>0.10328068043742406</c:v>
                </c:pt>
                <c:pt idx="10">
                  <c:v>9.3299999999999994E-2</c:v>
                </c:pt>
                <c:pt idx="11">
                  <c:v>0.1099</c:v>
                </c:pt>
                <c:pt idx="12">
                  <c:v>7.2999999999999995E-2</c:v>
                </c:pt>
                <c:pt idx="13">
                  <c:v>7.0099999999999996E-2</c:v>
                </c:pt>
              </c:numCache>
            </c:numRef>
          </c:val>
          <c:smooth val="0"/>
          <c:extLst>
            <c:ext xmlns:c16="http://schemas.microsoft.com/office/drawing/2014/chart" uri="{C3380CC4-5D6E-409C-BE32-E72D297353CC}">
              <c16:uniqueId val="{00000001-711F-0644-B0A9-414F3BD9B685}"/>
            </c:ext>
          </c:extLst>
        </c:ser>
        <c:dLbls>
          <c:showLegendKey val="0"/>
          <c:showVal val="0"/>
          <c:showCatName val="0"/>
          <c:showSerName val="0"/>
          <c:showPercent val="0"/>
          <c:showBubbleSize val="0"/>
        </c:dLbls>
        <c:marker val="1"/>
        <c:smooth val="0"/>
        <c:axId val="622250376"/>
        <c:axId val="622248736"/>
      </c:lineChart>
      <c:dateAx>
        <c:axId val="622250376"/>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248736"/>
        <c:crosses val="autoZero"/>
        <c:auto val="1"/>
        <c:lblOffset val="100"/>
        <c:baseTimeUnit val="days"/>
      </c:dateAx>
      <c:valAx>
        <c:axId val="6222487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250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ABB7E39-5CBB-4ECB-84C3-016D06F7D42F}" type="datetimeFigureOut">
              <a:rPr lang="en-US" smtClean="0"/>
              <a:t>9/10/2021</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DA6BB6F-31EC-41D4-95C4-10946BC46CDE}" type="slidenum">
              <a:rPr lang="en-US" smtClean="0"/>
              <a:t>‹#›</a:t>
            </a:fld>
            <a:endParaRPr lang="en-US"/>
          </a:p>
        </p:txBody>
      </p:sp>
    </p:spTree>
    <p:extLst>
      <p:ext uri="{BB962C8B-B14F-4D97-AF65-F5344CB8AC3E}">
        <p14:creationId xmlns:p14="http://schemas.microsoft.com/office/powerpoint/2010/main" val="297064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a:t>
            </a:r>
            <a:r>
              <a:rPr lang="en-US" baseline="0" dirty="0" smtClean="0"/>
              <a:t> 9/9</a:t>
            </a:r>
            <a:endParaRPr lang="en-US" dirty="0"/>
          </a:p>
        </p:txBody>
      </p:sp>
      <p:sp>
        <p:nvSpPr>
          <p:cNvPr id="4" name="Slide Number Placeholder 3"/>
          <p:cNvSpPr>
            <a:spLocks noGrp="1"/>
          </p:cNvSpPr>
          <p:nvPr>
            <p:ph type="sldNum" sz="quarter" idx="10"/>
          </p:nvPr>
        </p:nvSpPr>
        <p:spPr/>
        <p:txBody>
          <a:bodyPr/>
          <a:lstStyle/>
          <a:p>
            <a:fld id="{4DA6BB6F-31EC-41D4-95C4-10946BC46CDE}" type="slidenum">
              <a:rPr lang="en-US" smtClean="0"/>
              <a:t>6</a:t>
            </a:fld>
            <a:endParaRPr lang="en-US"/>
          </a:p>
        </p:txBody>
      </p:sp>
    </p:spTree>
    <p:extLst>
      <p:ext uri="{BB962C8B-B14F-4D97-AF65-F5344CB8AC3E}">
        <p14:creationId xmlns:p14="http://schemas.microsoft.com/office/powerpoint/2010/main" val="1855978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6BB6F-31EC-41D4-95C4-10946BC46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67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6BB6F-31EC-41D4-95C4-10946BC46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68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6BB6F-31EC-41D4-95C4-10946BC46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16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9/9/2021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7FCAF-CF7A-42D2-803B-E84911D91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407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9/9</a:t>
            </a:r>
          </a:p>
          <a:p>
            <a:r>
              <a:rPr lang="en-US" dirty="0" smtClean="0"/>
              <a:t>https://www.dph.illinois.gov/covid19/covid19-statistics </a:t>
            </a:r>
          </a:p>
          <a:p>
            <a:endParaRPr lang="en-US" dirty="0"/>
          </a:p>
        </p:txBody>
      </p:sp>
      <p:sp>
        <p:nvSpPr>
          <p:cNvPr id="4" name="Slide Number Placeholder 3"/>
          <p:cNvSpPr>
            <a:spLocks noGrp="1"/>
          </p:cNvSpPr>
          <p:nvPr>
            <p:ph type="sldNum" sz="quarter" idx="10"/>
          </p:nvPr>
        </p:nvSpPr>
        <p:spPr/>
        <p:txBody>
          <a:bodyPr/>
          <a:lstStyle/>
          <a:p>
            <a:fld id="{4DA6BB6F-31EC-41D4-95C4-10946BC46CDE}" type="slidenum">
              <a:rPr lang="en-US" smtClean="0"/>
              <a:t>9</a:t>
            </a:fld>
            <a:endParaRPr lang="en-US"/>
          </a:p>
        </p:txBody>
      </p:sp>
    </p:spTree>
    <p:extLst>
      <p:ext uri="{BB962C8B-B14F-4D97-AF65-F5344CB8AC3E}">
        <p14:creationId xmlns:p14="http://schemas.microsoft.com/office/powerpoint/2010/main" val="81589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9/9</a:t>
            </a:r>
          </a:p>
          <a:p>
            <a:r>
              <a:rPr lang="en-US" dirty="0" smtClean="0"/>
              <a:t>https://www.dph.illinois.gov/covid19/covid19-statistics </a:t>
            </a:r>
          </a:p>
          <a:p>
            <a:endParaRPr lang="en-US" dirty="0"/>
          </a:p>
        </p:txBody>
      </p:sp>
      <p:sp>
        <p:nvSpPr>
          <p:cNvPr id="4" name="Slide Number Placeholder 3"/>
          <p:cNvSpPr>
            <a:spLocks noGrp="1"/>
          </p:cNvSpPr>
          <p:nvPr>
            <p:ph type="sldNum" sz="quarter" idx="10"/>
          </p:nvPr>
        </p:nvSpPr>
        <p:spPr/>
        <p:txBody>
          <a:bodyPr/>
          <a:lstStyle/>
          <a:p>
            <a:fld id="{4DA6BB6F-31EC-41D4-95C4-10946BC46CDE}" type="slidenum">
              <a:rPr lang="en-US" smtClean="0"/>
              <a:t>10</a:t>
            </a:fld>
            <a:endParaRPr lang="en-US"/>
          </a:p>
        </p:txBody>
      </p:sp>
    </p:spTree>
    <p:extLst>
      <p:ext uri="{BB962C8B-B14F-4D97-AF65-F5344CB8AC3E}">
        <p14:creationId xmlns:p14="http://schemas.microsoft.com/office/powerpoint/2010/main" val="128742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a:t>
            </a:r>
            <a:r>
              <a:rPr lang="en-US" baseline="0" dirty="0" smtClean="0"/>
              <a:t> 9/9</a:t>
            </a:r>
            <a:endParaRPr lang="en-US" dirty="0" smtClean="0"/>
          </a:p>
          <a:p>
            <a:r>
              <a:rPr lang="en-US" dirty="0" smtClean="0"/>
              <a:t>https://www.dph.illinois.gov/countymetrics?county=Cook</a:t>
            </a:r>
          </a:p>
          <a:p>
            <a:endParaRPr lang="en-US" dirty="0"/>
          </a:p>
        </p:txBody>
      </p:sp>
      <p:sp>
        <p:nvSpPr>
          <p:cNvPr id="4" name="Slide Number Placeholder 3"/>
          <p:cNvSpPr>
            <a:spLocks noGrp="1"/>
          </p:cNvSpPr>
          <p:nvPr>
            <p:ph type="sldNum" sz="quarter" idx="10"/>
          </p:nvPr>
        </p:nvSpPr>
        <p:spPr/>
        <p:txBody>
          <a:bodyPr/>
          <a:lstStyle/>
          <a:p>
            <a:fld id="{4DA6BB6F-31EC-41D4-95C4-10946BC46CDE}" type="slidenum">
              <a:rPr lang="en-US" smtClean="0"/>
              <a:t>11</a:t>
            </a:fld>
            <a:endParaRPr lang="en-US"/>
          </a:p>
        </p:txBody>
      </p:sp>
    </p:spTree>
    <p:extLst>
      <p:ext uri="{BB962C8B-B14F-4D97-AF65-F5344CB8AC3E}">
        <p14:creationId xmlns:p14="http://schemas.microsoft.com/office/powerpoint/2010/main" val="208052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9/9</a:t>
            </a:r>
            <a:endParaRPr lang="en-US" dirty="0"/>
          </a:p>
        </p:txBody>
      </p:sp>
      <p:sp>
        <p:nvSpPr>
          <p:cNvPr id="4" name="Slide Number Placeholder 3"/>
          <p:cNvSpPr>
            <a:spLocks noGrp="1"/>
          </p:cNvSpPr>
          <p:nvPr>
            <p:ph type="sldNum" sz="quarter" idx="10"/>
          </p:nvPr>
        </p:nvSpPr>
        <p:spPr/>
        <p:txBody>
          <a:bodyPr/>
          <a:lstStyle/>
          <a:p>
            <a:fld id="{4DA6BB6F-31EC-41D4-95C4-10946BC46CDE}" type="slidenum">
              <a:rPr lang="en-US" smtClean="0"/>
              <a:t>12</a:t>
            </a:fld>
            <a:endParaRPr lang="en-US"/>
          </a:p>
        </p:txBody>
      </p:sp>
    </p:spTree>
    <p:extLst>
      <p:ext uri="{BB962C8B-B14F-4D97-AF65-F5344CB8AC3E}">
        <p14:creationId xmlns:p14="http://schemas.microsoft.com/office/powerpoint/2010/main" val="1871295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9/9/2021</a:t>
            </a:r>
          </a:p>
          <a:p>
            <a:r>
              <a:rPr lang="en-US" dirty="0" smtClean="0"/>
              <a:t>https://www.nytimes.com/interactive/2020/us/coronavirus-us-cases.html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182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6BB6F-31EC-41D4-95C4-10946BC46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176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ctrTitle"/>
          </p:nvPr>
        </p:nvSpPr>
        <p:spPr>
          <a:xfrm>
            <a:off x="935227" y="1569592"/>
            <a:ext cx="10321544" cy="2585720"/>
          </a:xfrm>
          <a:prstGeom prst="rect">
            <a:avLst/>
          </a:prstGeom>
        </p:spPr>
        <p:txBody>
          <a:bodyPr wrap="square" lIns="0" tIns="0" rIns="0" bIns="0">
            <a:spAutoFit/>
          </a:bodyPr>
          <a:lstStyle>
            <a:lvl1pPr>
              <a:defRPr sz="6000" b="0" i="0">
                <a:solidFill>
                  <a:schemeClr val="bg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9/10/2021</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21419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2165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3422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7303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4051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0902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989344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438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006764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512EA4-96D9-4767-972A-EA334737A015}" type="datetime1">
              <a:rPr kumimoji="0" lang="en-US" sz="1800" b="0" i="0" u="none" strike="noStrike" kern="1200" cap="none" spc="0" normalizeH="0" baseline="0" noProof="0" smtClean="0">
                <a:ln>
                  <a:noFill/>
                </a:ln>
                <a:solidFill>
                  <a:srgbClr val="444C5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9/10/2021</a:t>
            </a:fld>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C2F5F-8633-4B5B-A080-9CC210AD30A1}"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693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rgbClr val="FDFDF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3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9/10/2021</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779975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779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835103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80805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18273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268326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671085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306201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752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31596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rgbClr val="FDFDFD"/>
                </a:solidFill>
                <a:latin typeface="Arial"/>
                <a:cs typeface="Arial"/>
              </a:defRPr>
            </a:lvl1pPr>
          </a:lstStyle>
          <a:p>
            <a:endParaRPr/>
          </a:p>
        </p:txBody>
      </p:sp>
      <p:sp>
        <p:nvSpPr>
          <p:cNvPr id="3" name="Holder 3"/>
          <p:cNvSpPr>
            <a:spLocks noGrp="1"/>
          </p:cNvSpPr>
          <p:nvPr>
            <p:ph sz="half" idx="2"/>
          </p:nvPr>
        </p:nvSpPr>
        <p:spPr>
          <a:xfrm>
            <a:off x="626399" y="2081917"/>
            <a:ext cx="5097780" cy="3620770"/>
          </a:xfrm>
          <a:prstGeom prst="rect">
            <a:avLst/>
          </a:prstGeom>
        </p:spPr>
        <p:txBody>
          <a:bodyPr wrap="square" lIns="0" tIns="0" rIns="0" bIns="0">
            <a:spAutoFit/>
          </a:bodyPr>
          <a:lstStyle>
            <a:lvl1pPr>
              <a:defRPr sz="1850" b="0" i="0">
                <a:solidFill>
                  <a:schemeClr val="bg1"/>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9/10/2021</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4109080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512EA4-96D9-4767-972A-EA334737A015}" type="datetime1">
              <a:rPr lang="en-US" smtClean="0"/>
              <a:t>9/10/2021</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648165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rPr>
              <a:pPr>
                <a:defRPr/>
              </a:pPr>
              <a:t>‹#›</a:t>
            </a:fld>
            <a:endParaRPr lang="en-US">
              <a:solidFill>
                <a:srgbClr val="FFFFFF">
                  <a:lumMod val="50000"/>
                </a:srgbClr>
              </a:solidFill>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737538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CBE8-0BD5-8248-AEEC-A9378B65C8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553A84-54ED-FE4D-A040-EEF27051FF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0A6AA8-9AE9-D248-961B-46D431BB5510}"/>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5" name="Footer Placeholder 4">
            <a:extLst>
              <a:ext uri="{FF2B5EF4-FFF2-40B4-BE49-F238E27FC236}">
                <a16:creationId xmlns:a16="http://schemas.microsoft.com/office/drawing/2014/main" id="{AC2A40DF-E7E9-3740-A8BC-2724BDD74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ADCC7-B7DB-974B-9DB9-9CCD3B32AE93}"/>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3983703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F0A7-0F16-A340-954C-7297C309E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AA5923-2A0C-4748-9174-50EA3ED1B2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60DC8-AD50-1C40-B3D8-CFC935735BCB}"/>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5" name="Footer Placeholder 4">
            <a:extLst>
              <a:ext uri="{FF2B5EF4-FFF2-40B4-BE49-F238E27FC236}">
                <a16:creationId xmlns:a16="http://schemas.microsoft.com/office/drawing/2014/main" id="{555E1738-EF46-704B-B37E-2AB4B9D9A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7EA99-9553-3948-8900-440A33105294}"/>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1599137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FB4D9-DF4E-8B47-B2DC-A0254C555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90ED2-88DB-A44E-ADDC-09B6432332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A5F75E-43C0-BA41-AC79-304AD7F6CF38}"/>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5" name="Footer Placeholder 4">
            <a:extLst>
              <a:ext uri="{FF2B5EF4-FFF2-40B4-BE49-F238E27FC236}">
                <a16:creationId xmlns:a16="http://schemas.microsoft.com/office/drawing/2014/main" id="{740FEFAC-765D-2849-8775-E13D7EDD1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78211-06E5-B345-93F7-84544F67F072}"/>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3035899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B5D1D-908F-8843-9E3F-2FE1F196E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6A3B7-3D37-1F49-9CF2-2157C31A8C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DBF2F8-6FAE-1C4A-BC2C-EFBFB927345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28A84E-E4DC-6349-AB39-BEDF2C016222}"/>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6" name="Footer Placeholder 5">
            <a:extLst>
              <a:ext uri="{FF2B5EF4-FFF2-40B4-BE49-F238E27FC236}">
                <a16:creationId xmlns:a16="http://schemas.microsoft.com/office/drawing/2014/main" id="{3C967821-0E17-B244-A59E-68A8400472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D2FA59-7665-464C-9F95-6BEF1EEE4E60}"/>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199160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93616-5361-4D47-A53C-2750859353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7C107B-7757-3445-973E-FE3F9110C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81E8E4-B950-2C4C-92B6-A7F64B74D0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539C-7A7D-6441-9C66-0C7D827EAC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A5F192-D423-C94E-B821-AF314D163B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A4F400-1907-0842-BEC2-CB3A3D33797F}"/>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8" name="Footer Placeholder 7">
            <a:extLst>
              <a:ext uri="{FF2B5EF4-FFF2-40B4-BE49-F238E27FC236}">
                <a16:creationId xmlns:a16="http://schemas.microsoft.com/office/drawing/2014/main" id="{198FE7A5-9FD3-044C-8279-DA50601E27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1F9129-D146-444E-B138-23D5663580BC}"/>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194722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5DF8-DBA6-304B-8D95-BC1B872EFB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4CC8B7-6E19-6F41-B71D-8C4275BA1BB3}"/>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4" name="Footer Placeholder 3">
            <a:extLst>
              <a:ext uri="{FF2B5EF4-FFF2-40B4-BE49-F238E27FC236}">
                <a16:creationId xmlns:a16="http://schemas.microsoft.com/office/drawing/2014/main" id="{B8FA0014-451E-3745-B107-36218C162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DBAFD9-6513-9B4B-869F-CF98CFCDF841}"/>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2049338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56401-DDB8-B14B-8993-FC5CDE25C904}"/>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3" name="Footer Placeholder 2">
            <a:extLst>
              <a:ext uri="{FF2B5EF4-FFF2-40B4-BE49-F238E27FC236}">
                <a16:creationId xmlns:a16="http://schemas.microsoft.com/office/drawing/2014/main" id="{3582D9AF-422F-DB42-A6A9-45B0F25E0A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5A4698-A8CE-2A44-AEC4-257D768D9246}"/>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316706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517B"/>
          </a:solidFill>
        </p:spPr>
        <p:txBody>
          <a:bodyPr wrap="square" lIns="0" tIns="0" rIns="0" bIns="0" rtlCol="0"/>
          <a:lstStyle/>
          <a:p>
            <a:endParaRPr/>
          </a:p>
        </p:txBody>
      </p:sp>
      <p:sp>
        <p:nvSpPr>
          <p:cNvPr id="17" name="bg object 17"/>
          <p:cNvSpPr/>
          <p:nvPr/>
        </p:nvSpPr>
        <p:spPr>
          <a:xfrm>
            <a:off x="657605" y="1681733"/>
            <a:ext cx="566420" cy="0"/>
          </a:xfrm>
          <a:custGeom>
            <a:avLst/>
            <a:gdLst/>
            <a:ahLst/>
            <a:cxnLst/>
            <a:rect l="l" t="t" r="r" b="b"/>
            <a:pathLst>
              <a:path w="566419">
                <a:moveTo>
                  <a:pt x="0" y="0"/>
                </a:moveTo>
                <a:lnTo>
                  <a:pt x="566394" y="0"/>
                </a:lnTo>
              </a:path>
            </a:pathLst>
          </a:custGeom>
          <a:ln w="38100">
            <a:solidFill>
              <a:srgbClr val="039BE4"/>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300" b="0" i="0">
                <a:solidFill>
                  <a:srgbClr val="FDFDF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9/10/2021</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B70B-E1C5-F94B-AD69-D6430A045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F493F8-D5B8-6B43-B4C4-00207CCE84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9F8187-202B-9744-BEC6-ED3E493040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8FE27A-70BE-844D-B6D5-C0FCD5B86E45}"/>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6" name="Footer Placeholder 5">
            <a:extLst>
              <a:ext uri="{FF2B5EF4-FFF2-40B4-BE49-F238E27FC236}">
                <a16:creationId xmlns:a16="http://schemas.microsoft.com/office/drawing/2014/main" id="{D749D2F5-382B-3A40-8462-0F622F281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3CC15-E982-F247-915D-1258566CECD6}"/>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1031086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2634-01E7-324E-911C-48BDEEBDF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8D1C96-6F44-0745-B370-EE2F032A8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73351B-9B60-1643-9E40-AA0825468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1EA2BA-24AE-C844-86B9-D286B1790697}"/>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6" name="Footer Placeholder 5">
            <a:extLst>
              <a:ext uri="{FF2B5EF4-FFF2-40B4-BE49-F238E27FC236}">
                <a16:creationId xmlns:a16="http://schemas.microsoft.com/office/drawing/2014/main" id="{E5A75CF1-4021-9445-BA4B-257626E8B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EDCE9-933E-974E-AB88-C5F312496C4A}"/>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454702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6BCD-C39F-3E4B-8C58-3334F16D8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5594E7-6774-3143-BF43-4D8637332F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B2985-CD72-D44A-B104-FDC0FFB4E3AC}"/>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5" name="Footer Placeholder 4">
            <a:extLst>
              <a:ext uri="{FF2B5EF4-FFF2-40B4-BE49-F238E27FC236}">
                <a16:creationId xmlns:a16="http://schemas.microsoft.com/office/drawing/2014/main" id="{93C172C4-63EE-A448-96B1-B38ED53F9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6F506-3C69-6E41-A423-D1385B67B65E}"/>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635089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7C3D86-1076-F74F-AC6A-91AF06BE1C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3E43D6-B375-944F-8F8A-0FD1C771EA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90825-DA9E-4740-8E85-A33470DE0517}"/>
              </a:ext>
            </a:extLst>
          </p:cNvPr>
          <p:cNvSpPr>
            <a:spLocks noGrp="1"/>
          </p:cNvSpPr>
          <p:nvPr>
            <p:ph type="dt" sz="half" idx="10"/>
          </p:nvPr>
        </p:nvSpPr>
        <p:spPr/>
        <p:txBody>
          <a:bodyPr/>
          <a:lstStyle/>
          <a:p>
            <a:fld id="{6C6A7AF7-1E80-EA48-97B9-9F15BBA5C01D}" type="datetimeFigureOut">
              <a:rPr lang="en-US" smtClean="0"/>
              <a:t>9/10/2021</a:t>
            </a:fld>
            <a:endParaRPr lang="en-US"/>
          </a:p>
        </p:txBody>
      </p:sp>
      <p:sp>
        <p:nvSpPr>
          <p:cNvPr id="5" name="Footer Placeholder 4">
            <a:extLst>
              <a:ext uri="{FF2B5EF4-FFF2-40B4-BE49-F238E27FC236}">
                <a16:creationId xmlns:a16="http://schemas.microsoft.com/office/drawing/2014/main" id="{4376CF76-C14E-1D4B-B01F-30DC5AC55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12821-6BA9-BC4E-BE2C-32CE0DFEB5DA}"/>
              </a:ext>
            </a:extLst>
          </p:cNvPr>
          <p:cNvSpPr>
            <a:spLocks noGrp="1"/>
          </p:cNvSpPr>
          <p:nvPr>
            <p:ph type="sldNum" sz="quarter" idx="12"/>
          </p:nvPr>
        </p:nvSpPr>
        <p:spPr/>
        <p:txBody>
          <a:bodyPr/>
          <a:lstStyle/>
          <a:p>
            <a:fld id="{FE50AD87-14B9-2D4B-B7FD-15E1416C7FDB}" type="slidenum">
              <a:rPr lang="en-US" smtClean="0"/>
              <a:t>‹#›</a:t>
            </a:fld>
            <a:endParaRPr lang="en-US"/>
          </a:p>
        </p:txBody>
      </p:sp>
    </p:spTree>
    <p:extLst>
      <p:ext uri="{BB962C8B-B14F-4D97-AF65-F5344CB8AC3E}">
        <p14:creationId xmlns:p14="http://schemas.microsoft.com/office/powerpoint/2010/main" val="425511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9/10/2021</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rPr>
              <a:pPr>
                <a:defRPr/>
              </a:pPr>
              <a:t>‹#›</a:t>
            </a:fld>
            <a:endParaRPr lang="en-US">
              <a:solidFill>
                <a:srgbClr val="FFFFFF">
                  <a:lumMod val="50000"/>
                </a:srgbClr>
              </a:solidFill>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68523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2050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72261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910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35308" y="355258"/>
            <a:ext cx="10174605" cy="529590"/>
          </a:xfrm>
          <a:prstGeom prst="rect">
            <a:avLst/>
          </a:prstGeom>
        </p:spPr>
        <p:txBody>
          <a:bodyPr wrap="square" lIns="0" tIns="0" rIns="0" bIns="0">
            <a:spAutoFit/>
          </a:bodyPr>
          <a:lstStyle>
            <a:lvl1pPr>
              <a:defRPr sz="3300" b="0" i="0">
                <a:solidFill>
                  <a:srgbClr val="FDFDFD"/>
                </a:solidFill>
                <a:latin typeface="Arial"/>
                <a:cs typeface="Arial"/>
              </a:defRPr>
            </a:lvl1pPr>
          </a:lstStyle>
          <a:p>
            <a:endParaRPr/>
          </a:p>
        </p:txBody>
      </p:sp>
      <p:sp>
        <p:nvSpPr>
          <p:cNvPr id="3" name="Holder 3"/>
          <p:cNvSpPr>
            <a:spLocks noGrp="1"/>
          </p:cNvSpPr>
          <p:nvPr>
            <p:ph type="body" idx="1"/>
          </p:nvPr>
        </p:nvSpPr>
        <p:spPr>
          <a:xfrm>
            <a:off x="739140" y="1431544"/>
            <a:ext cx="10713719" cy="4732655"/>
          </a:xfrm>
          <a:prstGeom prst="rect">
            <a:avLst/>
          </a:prstGeom>
        </p:spPr>
        <p:txBody>
          <a:bodyPr wrap="square" lIns="0" tIns="0" rIns="0" bIns="0">
            <a:spAutoFit/>
          </a:bodyPr>
          <a:lstStyle>
            <a:lvl1pPr>
              <a:defRPr sz="23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9/10/2021</a:t>
            </a:fld>
            <a:endParaRPr lang="en-US"/>
          </a:p>
        </p:txBody>
      </p:sp>
      <p:sp>
        <p:nvSpPr>
          <p:cNvPr id="6" name="Holder 6"/>
          <p:cNvSpPr>
            <a:spLocks noGrp="1"/>
          </p:cNvSpPr>
          <p:nvPr>
            <p:ph type="sldNum" sz="quarter" idx="7"/>
          </p:nvPr>
        </p:nvSpPr>
        <p:spPr>
          <a:xfrm>
            <a:off x="11280647" y="6444636"/>
            <a:ext cx="259715" cy="196215"/>
          </a:xfrm>
          <a:prstGeom prst="rect">
            <a:avLst/>
          </a:prstGeom>
        </p:spPr>
        <p:txBody>
          <a:bodyPr wrap="square" lIns="0" tIns="0" rIns="0" bIns="0">
            <a:spAutoFit/>
          </a:bodyPr>
          <a:lstStyle>
            <a:lvl1pPr>
              <a:defRPr sz="1200" b="0" i="0">
                <a:solidFill>
                  <a:srgbClr val="88888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0" r:id="rId6"/>
    <p:sldLayoutId id="214748370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9264081-CCE9-434F-BC99-2EAB68E1AC8B}"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63654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32405801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E88A4-3550-8F4B-90BD-2CA8C2753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D4BAB2-7C2A-E94C-A1D0-BD52174614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3B61D-A8BD-3D41-AA4E-87DA5537B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A7AF7-1E80-EA48-97B9-9F15BBA5C01D}" type="datetimeFigureOut">
              <a:rPr lang="en-US" smtClean="0"/>
              <a:t>9/10/2021</a:t>
            </a:fld>
            <a:endParaRPr lang="en-US"/>
          </a:p>
        </p:txBody>
      </p:sp>
      <p:sp>
        <p:nvSpPr>
          <p:cNvPr id="5" name="Footer Placeholder 4">
            <a:extLst>
              <a:ext uri="{FF2B5EF4-FFF2-40B4-BE49-F238E27FC236}">
                <a16:creationId xmlns:a16="http://schemas.microsoft.com/office/drawing/2014/main" id="{874CC4EB-609D-9146-BE55-EEB5D2A27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E255CB-A5F9-C645-8DE8-951A1C267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0AD87-14B9-2D4B-B7FD-15E1416C7FDB}" type="slidenum">
              <a:rPr lang="en-US" smtClean="0"/>
              <a:t>‹#›</a:t>
            </a:fld>
            <a:endParaRPr lang="en-US"/>
          </a:p>
        </p:txBody>
      </p:sp>
    </p:spTree>
    <p:extLst>
      <p:ext uri="{BB962C8B-B14F-4D97-AF65-F5344CB8AC3E}">
        <p14:creationId xmlns:p14="http://schemas.microsoft.com/office/powerpoint/2010/main" val="1382001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dph.illinois.gov/covid19"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covid.cdc.gov/covid-data-track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hyperlink" Target="https://www.nejm.org/doi/pdf/10.1056/NEJMoa2108891?articleTools=true" TargetMode="External"/><Relationship Id="rId2" Type="http://schemas.openxmlformats.org/officeDocument/2006/relationships/hyperlink" Target="https://www.gov.il/en/departments/news/06072021-04"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ilpqc.org/covid-19-information/"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hyperlink" Target="http://www.ilpqc.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education.smfm.org/products/myth-busting-covid-19-vaccines-in-pregnancy?fbclid=IwAR0AIVDVJmGC12IxY8DOKWUhrEwtrEEQ-TppwGWFn1MMQjI6U2YZYQM0POo&amp;stlid=9223660"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s3.amazonaws.com/cdn.smfm.org/media/3089/Provider_Considerations_for_Engaging_in_COVID_Vaccination_Considerations_8-23-21.pdf" TargetMode="External"/><Relationship Id="rId5" Type="http://schemas.openxmlformats.org/officeDocument/2006/relationships/hyperlink" Target="https://www.acog.org/clinical/clinical-guidance/practice-advisory/articles/2020/12/covid-19-vaccination-considerations-for-obstetric-gynecologic-care" TargetMode="External"/><Relationship Id="rId4" Type="http://schemas.openxmlformats.org/officeDocument/2006/relationships/hyperlink" Target="https://www.acog.org/clinical-information/physician-faqs/covid-19-faqs-for-ob-gyns-obstetric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aap.org/en/pages/2019-novel-coronavirus-covid-19-infections/children-and-covid-19-state-level-data-report/" TargetMode="External"/><Relationship Id="rId5" Type="http://schemas.openxmlformats.org/officeDocument/2006/relationships/hyperlink" Target="https://services.aap.org/en/pages/2019-novel-coronavirus-covid-19-infections/clinical-guidance/post-covid-19-conditions-in-children-and-adolescents/" TargetMode="External"/><Relationship Id="rId4" Type="http://schemas.openxmlformats.org/officeDocument/2006/relationships/hyperlink" Target="https://services.aap.org/en/pages/2019-novel-coronavirus-covid-19-infections/clinical-guidance/interim-guidance-on-supporting-the-emotional-and-behavioral-health-needs-of-children-adolescents-and-families-during-the-covid-19-pandemic/"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www.aap.org/en/pages/2019-novel-coronavirus-covid-19-infections/children-and-covid-19-state-level-data-report/"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hyperlink" Target="https://ilpqc.org/ILPQC%202020+/COVID19/Ob%20vaccine%20counseling%20recommendations_AJOG.pdf" TargetMode="External"/><Relationship Id="rId13" Type="http://schemas.openxmlformats.org/officeDocument/2006/relationships/hyperlink" Target="https://www.nytimes.com/live/2021/07/29/world/covid-delta-variant-vaccine" TargetMode="External"/><Relationship Id="rId3" Type="http://schemas.openxmlformats.org/officeDocument/2006/relationships/image" Target="../media/image8.png"/><Relationship Id="rId7" Type="http://schemas.openxmlformats.org/officeDocument/2006/relationships/hyperlink" Target="https://ilpqc.org/ILPQC%202020+/COVID19/nejm_Covid%20vaccine%20pregnancy_April%2021.2020.pdf" TargetMode="External"/><Relationship Id="rId12" Type="http://schemas.openxmlformats.org/officeDocument/2006/relationships/hyperlink" Target="https://www.nejm.org/doi/pdf/10.1056/NEJMoa2109072?articleTools=true"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usnews.com/news/health-news/articles/2021-04-06/good-news-on-pregnant-women-and-the-covid-vaccine" TargetMode="External"/><Relationship Id="rId11" Type="http://schemas.openxmlformats.org/officeDocument/2006/relationships/hyperlink" Target="https://www.nejm.org/doi/pdf/10.1056/NEJMoa2108891?articleTools=true" TargetMode="External"/><Relationship Id="rId5" Type="http://schemas.openxmlformats.org/officeDocument/2006/relationships/hyperlink" Target="https://ilpqc.org/ILPQC%202020+/COVID19/s12887-021-02618-y%20BMC%20pediatrics%20breastmilk%20antibodies%20Covid.pdf" TargetMode="External"/><Relationship Id="rId15" Type="http://schemas.openxmlformats.org/officeDocument/2006/relationships/hyperlink" Target="https://ilpqc.org/ILPQC%202020%2B/COVID19/NEJMc2112981.pdf" TargetMode="External"/><Relationship Id="rId10" Type="http://schemas.openxmlformats.org/officeDocument/2006/relationships/hyperlink" Target="https://ilpqc.org/ILPQC%202020+/COVID19/Cord%20blood%20antibodies%20following%20maternal.pdf" TargetMode="External"/><Relationship Id="rId4" Type="http://schemas.openxmlformats.org/officeDocument/2006/relationships/hyperlink" Target="https://www.ajog.org/article/S0002-9378(21)00187-3/pdf" TargetMode="External"/><Relationship Id="rId9" Type="http://schemas.openxmlformats.org/officeDocument/2006/relationships/hyperlink" Target="https://ilpqc.org/ILPQC%202020+/COVID19/Severe_Acute_Respiratory_Syndrome_Coronavirus_2.206.pdf" TargetMode="External"/><Relationship Id="rId14" Type="http://schemas.openxmlformats.org/officeDocument/2006/relationships/hyperlink" Target="https://www.bloomberg.com/news/articles/2021-08-23/pregnant-unvaccinated-and-intubated-doctors-alarmed-by-ris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hyperlink" Target="https://www.cdc.gov/coronavirus/2019-ncov/vaccines/fully-vaccinated-guidance.html" TargetMode="External"/><Relationship Id="rId3" Type="http://schemas.openxmlformats.org/officeDocument/2006/relationships/image" Target="../media/image8.png"/><Relationship Id="rId7" Type="http://schemas.openxmlformats.org/officeDocument/2006/relationships/hyperlink" Target="https://www.cdc.gov/coronavirus/2019-ncov/vaccines/facts.html" TargetMode="External"/><Relationship Id="rId12" Type="http://schemas.openxmlformats.org/officeDocument/2006/relationships/hyperlink" Target="https://covid.cdc.gov/covid-data-tracker/#vaccinations-pregnant-women"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youtu.be/7bBmQaX2k4w" TargetMode="External"/><Relationship Id="rId11" Type="http://schemas.openxmlformats.org/officeDocument/2006/relationships/hyperlink" Target="https://www.researchsquare.com/article/rs-798175/v1" TargetMode="External"/><Relationship Id="rId5" Type="http://schemas.openxmlformats.org/officeDocument/2006/relationships/hyperlink" Target="https://www.cdc.gov/coronavirus/2019-ncov/vaccines/safety/safety-of-vaccines.html" TargetMode="External"/><Relationship Id="rId10" Type="http://schemas.openxmlformats.org/officeDocument/2006/relationships/hyperlink" Target="https://www.cdc.gov/media/releases/2021/s0811-vaccine-safe-pregnant.html" TargetMode="External"/><Relationship Id="rId4" Type="http://schemas.openxmlformats.org/officeDocument/2006/relationships/hyperlink" Target="https://www.cdc.gov/mmwr/volumes/70/wr/mm7022e1.htm?s_cid=mm7022e1_w" TargetMode="External"/><Relationship Id="rId9" Type="http://schemas.openxmlformats.org/officeDocument/2006/relationships/hyperlink" Target="https://urldefense.com/v3/__https:/www.cdc.gov/mmwr/volumes/70/wr/mm7031e2.htm__;!!Dq0X2DkFhyF93HkjWTBQKhk!GP9rtqq9_pGgkPyYZeZhz660kwmKqH6n6luyDaZpo4UQp-Poc_KqnDTTdBDi80J5i-gmzMYFS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c.gov/coronavirus/2019-ncov/need-extra-precautions/people-with-medical-conditions.html" TargetMode="External"/><Relationship Id="rId2" Type="http://schemas.openxmlformats.org/officeDocument/2006/relationships/hyperlink" Target="https://covid.cdc.gov/covid-data-tracker/#county-view" TargetMode="External"/><Relationship Id="rId1" Type="http://schemas.openxmlformats.org/officeDocument/2006/relationships/slideLayout" Target="../slideLayouts/slideLayout12.xml"/><Relationship Id="rId4" Type="http://schemas.openxmlformats.org/officeDocument/2006/relationships/hyperlink" Target="https://www.cdc.gov/coronavirus/2019-ncov/php/contact-tracing/contact-tracing-plan/appendix.html#conta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mailto:info@ilpqc.org" TargetMode="External"/><Relationship Id="rId4" Type="http://schemas.openxmlformats.org/officeDocument/2006/relationships/hyperlink" Target="https://ilpqc.org/covid-19-informatio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cdc.gov/coronavirus/2019-ncov/vaccines/safety/vsafe.htm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foamcast.org/wp-content/uploads/2021/01/Vaccine-Info-for-Pregnant-People-_-Updated-12.28.2020-Nepali.pdf" TargetMode="External"/><Relationship Id="rId13" Type="http://schemas.openxmlformats.org/officeDocument/2006/relationships/hyperlink" Target="https://foamcast.org/wp-content/uploads/2021/01/Vaccine-Info-for-Pregnant-Women-Updated-12-28-2020-SimChi-Updated.pdf" TargetMode="External"/><Relationship Id="rId18" Type="http://schemas.openxmlformats.org/officeDocument/2006/relationships/hyperlink" Target="https://youtu.be/7bBmQaX2k4w" TargetMode="External"/><Relationship Id="rId3" Type="http://schemas.openxmlformats.org/officeDocument/2006/relationships/image" Target="../media/image8.png"/><Relationship Id="rId21" Type="http://schemas.openxmlformats.org/officeDocument/2006/relationships/image" Target="../media/image43.jpg"/><Relationship Id="rId7" Type="http://schemas.openxmlformats.org/officeDocument/2006/relationships/hyperlink" Target="https://foamcast.org/wp-content/uploads/2021/01/VaccineInfoPregnantPeopleUpdated12.28.2020-Spanish-2.pdf" TargetMode="External"/><Relationship Id="rId12" Type="http://schemas.openxmlformats.org/officeDocument/2006/relationships/hyperlink" Target="https://foamcast.org/wp-content/uploads/2021/01/Vaccine-Info-for-Pregnant-Women-Updated-12-28-2020-Somali.pdf" TargetMode="External"/><Relationship Id="rId17" Type="http://schemas.openxmlformats.org/officeDocument/2006/relationships/hyperlink" Target="https://www.cdc.gov/coronavirus/2019-ncov/vaccines/recommendations/pregnancy.html" TargetMode="External"/><Relationship Id="rId2" Type="http://schemas.openxmlformats.org/officeDocument/2006/relationships/image" Target="../media/image6.png"/><Relationship Id="rId16" Type="http://schemas.openxmlformats.org/officeDocument/2006/relationships/hyperlink" Target="https://www.highriskpregnancyinfo.org/covid-19" TargetMode="External"/><Relationship Id="rId20" Type="http://schemas.openxmlformats.org/officeDocument/2006/relationships/hyperlink" Target="https://ilpqc.org/ILPQC%202020+/COVID19/Spanish%20_%20Pregnant%20Vaccine%20PSA%20(2).pdf" TargetMode="External"/><Relationship Id="rId1" Type="http://schemas.openxmlformats.org/officeDocument/2006/relationships/slideLayout" Target="../slideLayouts/slideLayout2.xml"/><Relationship Id="rId6" Type="http://schemas.openxmlformats.org/officeDocument/2006/relationships/hyperlink" Target="https://foamcast.org/wp-content/uploads/2021/03/English-Decision-Aid.pdf" TargetMode="External"/><Relationship Id="rId11" Type="http://schemas.openxmlformats.org/officeDocument/2006/relationships/hyperlink" Target="https://foamcast.org/wp-content/uploads/2021/01/Vaccine-Info-for-Pregnant-People-Updated-12.28.2020-Turkish.pdf" TargetMode="External"/><Relationship Id="rId5" Type="http://schemas.openxmlformats.org/officeDocument/2006/relationships/image" Target="../media/image42.jpg"/><Relationship Id="rId15" Type="http://schemas.openxmlformats.org/officeDocument/2006/relationships/hyperlink" Target="https://foamcast.org/wp-content/uploads/2021/01/VaccineInfo0Women12-22-20-Russian.pdf" TargetMode="External"/><Relationship Id="rId10" Type="http://schemas.openxmlformats.org/officeDocument/2006/relationships/hyperlink" Target="https://foamcast.org/wp-content/uploads/2021/01/Vaccine-Info-for-Pregnant-People-Updated-12-28-2020-Arabic.pdf" TargetMode="External"/><Relationship Id="rId19" Type="http://schemas.openxmlformats.org/officeDocument/2006/relationships/hyperlink" Target="https://ilpqc.org/ILPQC%202020+/COVID19/Pregnant%20Vaccine%20PSA%20(1)%20(1).pdf" TargetMode="External"/><Relationship Id="rId4" Type="http://schemas.openxmlformats.org/officeDocument/2006/relationships/image" Target="../media/image41.jpg"/><Relationship Id="rId9" Type="http://schemas.openxmlformats.org/officeDocument/2006/relationships/hyperlink" Target="https://foamcast.org/wp-content/uploads/2021/01/Vaccine-Info-for-Pregnant-People-Updated-12-28-2020-Portuguese.pdf" TargetMode="External"/><Relationship Id="rId14" Type="http://schemas.openxmlformats.org/officeDocument/2006/relationships/hyperlink" Target="https://foamcast.org/wp-content/uploads/2021/01/Vaccine-Info-for-Pregnant-PERSON-Updated-12-28-2020-Vietnamese.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ilpqc.org/" TargetMode="External"/><Relationship Id="rId4" Type="http://schemas.openxmlformats.org/officeDocument/2006/relationships/hyperlink" Target="mailto:info@ilpqc.org"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jpg"/><Relationship Id="rId4" Type="http://schemas.openxmlformats.org/officeDocument/2006/relationships/image" Target="../media/image72.png"/><Relationship Id="rId9"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covid.cdc.gov/covid-data-tracker/#cases_totalcases" TargetMode="External"/><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dph.illinois.gov/covid1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93875"/>
            <a:ext cx="12192000" cy="5564505"/>
            <a:chOff x="0" y="1293875"/>
            <a:chExt cx="12192000" cy="5564505"/>
          </a:xfrm>
        </p:grpSpPr>
        <p:sp>
          <p:nvSpPr>
            <p:cNvPr id="3" name="object 3"/>
            <p:cNvSpPr/>
            <p:nvPr/>
          </p:nvSpPr>
          <p:spPr>
            <a:xfrm>
              <a:off x="902208" y="1293875"/>
              <a:ext cx="11290300" cy="3823970"/>
            </a:xfrm>
            <a:custGeom>
              <a:avLst/>
              <a:gdLst/>
              <a:ahLst/>
              <a:cxnLst/>
              <a:rect l="l" t="t" r="r" b="b"/>
              <a:pathLst>
                <a:path w="11290300" h="3823970">
                  <a:moveTo>
                    <a:pt x="11289792" y="0"/>
                  </a:moveTo>
                  <a:lnTo>
                    <a:pt x="0" y="0"/>
                  </a:lnTo>
                  <a:lnTo>
                    <a:pt x="0" y="3823716"/>
                  </a:lnTo>
                  <a:lnTo>
                    <a:pt x="11289792" y="3823716"/>
                  </a:lnTo>
                  <a:lnTo>
                    <a:pt x="11289792" y="0"/>
                  </a:lnTo>
                  <a:close/>
                </a:path>
              </a:pathLst>
            </a:custGeom>
            <a:solidFill>
              <a:srgbClr val="F3F6FA"/>
            </a:solidFill>
          </p:spPr>
          <p:txBody>
            <a:bodyPr wrap="square" lIns="0" tIns="0" rIns="0" bIns="0" rtlCol="0"/>
            <a:lstStyle/>
            <a:p>
              <a:endParaRPr/>
            </a:p>
          </p:txBody>
        </p:sp>
        <p:sp>
          <p:nvSpPr>
            <p:cNvPr id="4" name="object 4"/>
            <p:cNvSpPr/>
            <p:nvPr/>
          </p:nvSpPr>
          <p:spPr>
            <a:xfrm>
              <a:off x="1520189" y="3509009"/>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5041899"/>
              <a:ext cx="12192000" cy="1816100"/>
            </a:xfrm>
            <a:prstGeom prst="rect">
              <a:avLst/>
            </a:prstGeom>
          </p:spPr>
        </p:pic>
        <p:sp>
          <p:nvSpPr>
            <p:cNvPr id="6" name="object 6"/>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7" name="object 7"/>
            <p:cNvPicPr/>
            <p:nvPr/>
          </p:nvPicPr>
          <p:blipFill>
            <a:blip r:embed="rId3" cstate="print"/>
            <a:stretch>
              <a:fillRect/>
            </a:stretch>
          </p:blipFill>
          <p:spPr>
            <a:xfrm>
              <a:off x="313956" y="5564123"/>
              <a:ext cx="2025383" cy="911351"/>
            </a:xfrm>
            <a:prstGeom prst="rect">
              <a:avLst/>
            </a:prstGeom>
          </p:spPr>
        </p:pic>
      </p:grpSp>
      <p:sp>
        <p:nvSpPr>
          <p:cNvPr id="8" name="object 8"/>
          <p:cNvSpPr txBox="1">
            <a:spLocks noGrp="1"/>
          </p:cNvSpPr>
          <p:nvPr>
            <p:ph type="title"/>
          </p:nvPr>
        </p:nvSpPr>
        <p:spPr>
          <a:xfrm>
            <a:off x="1492050" y="1608654"/>
            <a:ext cx="4793615" cy="1731645"/>
          </a:xfrm>
          <a:prstGeom prst="rect">
            <a:avLst/>
          </a:prstGeom>
        </p:spPr>
        <p:txBody>
          <a:bodyPr vert="horz" wrap="square" lIns="0" tIns="81280" rIns="0" bIns="0" rtlCol="0">
            <a:spAutoFit/>
          </a:bodyPr>
          <a:lstStyle/>
          <a:p>
            <a:pPr marL="12700" marR="5080">
              <a:lnSpc>
                <a:spcPts val="4320"/>
              </a:lnSpc>
              <a:spcBef>
                <a:spcPts val="640"/>
              </a:spcBef>
            </a:pPr>
            <a:r>
              <a:rPr sz="4000" spc="-10" dirty="0">
                <a:solidFill>
                  <a:srgbClr val="444B54"/>
                </a:solidFill>
              </a:rPr>
              <a:t>COVID-19 </a:t>
            </a:r>
            <a:r>
              <a:rPr sz="4000" spc="-5" dirty="0">
                <a:solidFill>
                  <a:srgbClr val="444B54"/>
                </a:solidFill>
              </a:rPr>
              <a:t>Strategies </a:t>
            </a:r>
            <a:r>
              <a:rPr sz="4000" spc="-1100" dirty="0">
                <a:solidFill>
                  <a:srgbClr val="444B54"/>
                </a:solidFill>
              </a:rPr>
              <a:t> </a:t>
            </a:r>
            <a:r>
              <a:rPr sz="4000" spc="-5" dirty="0">
                <a:solidFill>
                  <a:srgbClr val="444B54"/>
                </a:solidFill>
              </a:rPr>
              <a:t>for OB &amp; </a:t>
            </a:r>
            <a:r>
              <a:rPr sz="4000" spc="-10" dirty="0">
                <a:solidFill>
                  <a:srgbClr val="444B54"/>
                </a:solidFill>
              </a:rPr>
              <a:t>Neonatal </a:t>
            </a:r>
            <a:r>
              <a:rPr sz="4000" spc="-5" dirty="0">
                <a:solidFill>
                  <a:srgbClr val="444B54"/>
                </a:solidFill>
              </a:rPr>
              <a:t> Units</a:t>
            </a:r>
            <a:endParaRPr sz="4000"/>
          </a:p>
        </p:txBody>
      </p:sp>
      <p:sp>
        <p:nvSpPr>
          <p:cNvPr id="9" name="object 9"/>
          <p:cNvSpPr txBox="1"/>
          <p:nvPr/>
        </p:nvSpPr>
        <p:spPr>
          <a:xfrm>
            <a:off x="1492050" y="3665769"/>
            <a:ext cx="3003750" cy="931665"/>
          </a:xfrm>
          <a:prstGeom prst="rect">
            <a:avLst/>
          </a:prstGeom>
        </p:spPr>
        <p:txBody>
          <a:bodyPr vert="horz" wrap="square" lIns="0" tIns="102235" rIns="0" bIns="0" rtlCol="0">
            <a:spAutoFit/>
          </a:bodyPr>
          <a:lstStyle/>
          <a:p>
            <a:pPr marL="12700">
              <a:lnSpc>
                <a:spcPct val="100000"/>
              </a:lnSpc>
              <a:spcBef>
                <a:spcPts val="805"/>
              </a:spcBef>
            </a:pPr>
            <a:r>
              <a:rPr lang="en-US" sz="2400" spc="-5" dirty="0" smtClean="0">
                <a:solidFill>
                  <a:srgbClr val="444B54"/>
                </a:solidFill>
                <a:latin typeface="Arial"/>
                <a:cs typeface="Arial"/>
              </a:rPr>
              <a:t>September</a:t>
            </a:r>
            <a:r>
              <a:rPr sz="2400" spc="-15" dirty="0" smtClean="0">
                <a:solidFill>
                  <a:srgbClr val="444B54"/>
                </a:solidFill>
                <a:latin typeface="Arial"/>
                <a:cs typeface="Arial"/>
              </a:rPr>
              <a:t> </a:t>
            </a:r>
            <a:r>
              <a:rPr lang="en-US" sz="2400" spc="-5" dirty="0" smtClean="0">
                <a:solidFill>
                  <a:srgbClr val="444B54"/>
                </a:solidFill>
                <a:latin typeface="Arial"/>
                <a:cs typeface="Arial"/>
              </a:rPr>
              <a:t>10</a:t>
            </a:r>
            <a:r>
              <a:rPr sz="2400" spc="-5" dirty="0" smtClean="0">
                <a:solidFill>
                  <a:srgbClr val="444B54"/>
                </a:solidFill>
                <a:latin typeface="Arial"/>
                <a:cs typeface="Arial"/>
              </a:rPr>
              <a:t>,</a:t>
            </a:r>
            <a:r>
              <a:rPr sz="2400" spc="-25" dirty="0" smtClean="0">
                <a:solidFill>
                  <a:srgbClr val="444B54"/>
                </a:solidFill>
                <a:latin typeface="Arial"/>
                <a:cs typeface="Arial"/>
              </a:rPr>
              <a:t> </a:t>
            </a:r>
            <a:r>
              <a:rPr sz="2400" spc="-10" dirty="0">
                <a:solidFill>
                  <a:srgbClr val="444B54"/>
                </a:solidFill>
                <a:latin typeface="Arial"/>
                <a:cs typeface="Arial"/>
              </a:rPr>
              <a:t>2021</a:t>
            </a:r>
            <a:endParaRPr sz="2400" dirty="0">
              <a:latin typeface="Arial"/>
              <a:cs typeface="Arial"/>
            </a:endParaRPr>
          </a:p>
          <a:p>
            <a:pPr marL="12700">
              <a:lnSpc>
                <a:spcPct val="100000"/>
              </a:lnSpc>
              <a:spcBef>
                <a:spcPts val="710"/>
              </a:spcBef>
            </a:pPr>
            <a:r>
              <a:rPr sz="2400" spc="-5" dirty="0">
                <a:solidFill>
                  <a:srgbClr val="444B54"/>
                </a:solidFill>
                <a:latin typeface="Arial"/>
                <a:cs typeface="Arial"/>
              </a:rPr>
              <a:t>12:00</a:t>
            </a:r>
            <a:r>
              <a:rPr sz="2400" spc="-40" dirty="0">
                <a:solidFill>
                  <a:srgbClr val="444B54"/>
                </a:solidFill>
                <a:latin typeface="Arial"/>
                <a:cs typeface="Arial"/>
              </a:rPr>
              <a:t> </a:t>
            </a:r>
            <a:r>
              <a:rPr sz="2400" spc="-5" dirty="0">
                <a:solidFill>
                  <a:srgbClr val="444B54"/>
                </a:solidFill>
                <a:latin typeface="Arial"/>
                <a:cs typeface="Arial"/>
              </a:rPr>
              <a:t>–</a:t>
            </a:r>
            <a:r>
              <a:rPr sz="2400" spc="-35" dirty="0">
                <a:solidFill>
                  <a:srgbClr val="444B54"/>
                </a:solidFill>
                <a:latin typeface="Arial"/>
                <a:cs typeface="Arial"/>
              </a:rPr>
              <a:t> </a:t>
            </a:r>
            <a:r>
              <a:rPr sz="2400" spc="-5" dirty="0">
                <a:solidFill>
                  <a:srgbClr val="444B54"/>
                </a:solidFill>
                <a:latin typeface="Arial"/>
                <a:cs typeface="Arial"/>
              </a:rPr>
              <a:t>1:15pm</a:t>
            </a:r>
            <a:endParaRPr sz="2400" dirty="0">
              <a:latin typeface="Arial"/>
              <a:cs typeface="Arial"/>
            </a:endParaRPr>
          </a:p>
        </p:txBody>
      </p:sp>
      <p:pic>
        <p:nvPicPr>
          <p:cNvPr id="11" name="Picture 10"/>
          <p:cNvPicPr>
            <a:picLocks noChangeAspect="1"/>
          </p:cNvPicPr>
          <p:nvPr/>
        </p:nvPicPr>
        <p:blipFill>
          <a:blip r:embed="rId4"/>
          <a:stretch>
            <a:fillRect/>
          </a:stretch>
        </p:blipFill>
        <p:spPr>
          <a:xfrm>
            <a:off x="7119688" y="368241"/>
            <a:ext cx="5072312" cy="59441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1331947"/>
          </a:xfrm>
          <a:prstGeom prst="rect">
            <a:avLst/>
          </a:prstGeom>
        </p:spPr>
      </p:pic>
      <p:sp>
        <p:nvSpPr>
          <p:cNvPr id="3" name="object 3"/>
          <p:cNvSpPr/>
          <p:nvPr/>
        </p:nvSpPr>
        <p:spPr>
          <a:xfrm>
            <a:off x="11311128" y="6446520"/>
            <a:ext cx="0" cy="267970"/>
          </a:xfrm>
          <a:custGeom>
            <a:avLst/>
            <a:gdLst/>
            <a:ahLst/>
            <a:cxnLst/>
            <a:rect l="l" t="t" r="r" b="b"/>
            <a:pathLst>
              <a:path h="267970">
                <a:moveTo>
                  <a:pt x="0" y="0"/>
                </a:moveTo>
                <a:lnTo>
                  <a:pt x="0" y="267881"/>
                </a:lnTo>
              </a:path>
            </a:pathLst>
          </a:custGeom>
          <a:ln w="6096">
            <a:solidFill>
              <a:srgbClr val="7E7E7E"/>
            </a:solidFill>
          </a:ln>
        </p:spPr>
        <p:txBody>
          <a:bodyPr wrap="square" lIns="0" tIns="0" rIns="0" bIns="0" rtlCol="0"/>
          <a:lstStyle/>
          <a:p>
            <a:endParaRPr/>
          </a:p>
        </p:txBody>
      </p:sp>
      <p:pic>
        <p:nvPicPr>
          <p:cNvPr id="4" name="object 4"/>
          <p:cNvPicPr/>
          <p:nvPr/>
        </p:nvPicPr>
        <p:blipFill>
          <a:blip r:embed="rId4" cstate="print"/>
          <a:stretch>
            <a:fillRect/>
          </a:stretch>
        </p:blipFill>
        <p:spPr>
          <a:xfrm>
            <a:off x="9596628" y="6492240"/>
            <a:ext cx="1606283" cy="228599"/>
          </a:xfrm>
          <a:prstGeom prst="rect">
            <a:avLst/>
          </a:prstGeom>
        </p:spPr>
      </p:pic>
      <p:sp>
        <p:nvSpPr>
          <p:cNvPr id="5" name="object 5"/>
          <p:cNvSpPr txBox="1">
            <a:spLocks noGrp="1"/>
          </p:cNvSpPr>
          <p:nvPr>
            <p:ph type="title"/>
          </p:nvPr>
        </p:nvSpPr>
        <p:spPr>
          <a:xfrm>
            <a:off x="383540" y="448439"/>
            <a:ext cx="4017645" cy="513715"/>
          </a:xfrm>
          <a:prstGeom prst="rect">
            <a:avLst/>
          </a:prstGeom>
          <a:noFill/>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40" dirty="0">
                <a:solidFill>
                  <a:srgbClr val="FFFFFF"/>
                </a:solidFill>
                <a:latin typeface="Arial"/>
                <a:cs typeface="Arial"/>
              </a:rPr>
              <a:t> </a:t>
            </a:r>
            <a:r>
              <a:rPr sz="3200" b="1" spc="-5" dirty="0">
                <a:solidFill>
                  <a:srgbClr val="FFFFFF"/>
                </a:solidFill>
                <a:latin typeface="Arial"/>
                <a:cs typeface="Arial"/>
              </a:rPr>
              <a:t>Covid</a:t>
            </a:r>
            <a:r>
              <a:rPr sz="3200" b="1" spc="-55" dirty="0">
                <a:solidFill>
                  <a:srgbClr val="FFFFFF"/>
                </a:solidFill>
                <a:latin typeface="Arial"/>
                <a:cs typeface="Arial"/>
              </a:rPr>
              <a:t> </a:t>
            </a:r>
            <a:r>
              <a:rPr sz="3200" b="1" spc="-5" dirty="0">
                <a:solidFill>
                  <a:srgbClr val="FFFFFF"/>
                </a:solidFill>
                <a:latin typeface="Arial"/>
                <a:cs typeface="Arial"/>
              </a:rPr>
              <a:t>Deaths</a:t>
            </a:r>
            <a:endParaRPr sz="3200" dirty="0">
              <a:latin typeface="Arial"/>
              <a:cs typeface="Arial"/>
            </a:endParaRPr>
          </a:p>
        </p:txBody>
      </p:sp>
      <p:sp>
        <p:nvSpPr>
          <p:cNvPr id="6" name="object 6"/>
          <p:cNvSpPr txBox="1"/>
          <p:nvPr/>
        </p:nvSpPr>
        <p:spPr>
          <a:xfrm>
            <a:off x="413969" y="1436543"/>
            <a:ext cx="2040889"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44B54"/>
                </a:solidFill>
                <a:latin typeface="Arial"/>
                <a:cs typeface="Arial"/>
              </a:rPr>
              <a:t>IDPH</a:t>
            </a:r>
            <a:r>
              <a:rPr sz="1400" spc="-25" dirty="0">
                <a:solidFill>
                  <a:srgbClr val="444B54"/>
                </a:solidFill>
                <a:latin typeface="Arial"/>
                <a:cs typeface="Arial"/>
              </a:rPr>
              <a:t> </a:t>
            </a:r>
            <a:r>
              <a:rPr sz="1400" spc="-5" dirty="0">
                <a:solidFill>
                  <a:srgbClr val="444B54"/>
                </a:solidFill>
                <a:latin typeface="Arial"/>
                <a:cs typeface="Arial"/>
              </a:rPr>
              <a:t>daily</a:t>
            </a:r>
            <a:r>
              <a:rPr sz="1400" spc="-25" dirty="0">
                <a:solidFill>
                  <a:srgbClr val="444B54"/>
                </a:solidFill>
                <a:latin typeface="Arial"/>
                <a:cs typeface="Arial"/>
              </a:rPr>
              <a:t> </a:t>
            </a:r>
            <a:r>
              <a:rPr sz="1400" dirty="0">
                <a:solidFill>
                  <a:srgbClr val="444B54"/>
                </a:solidFill>
                <a:latin typeface="Arial"/>
                <a:cs typeface="Arial"/>
              </a:rPr>
              <a:t>data</a:t>
            </a:r>
            <a:r>
              <a:rPr sz="1400" spc="-30" dirty="0">
                <a:solidFill>
                  <a:srgbClr val="444B54"/>
                </a:solidFill>
                <a:latin typeface="Arial"/>
                <a:cs typeface="Arial"/>
              </a:rPr>
              <a:t> </a:t>
            </a:r>
            <a:r>
              <a:rPr sz="1400" spc="-5" dirty="0">
                <a:solidFill>
                  <a:srgbClr val="444B54"/>
                </a:solidFill>
                <a:latin typeface="Arial"/>
                <a:cs typeface="Arial"/>
              </a:rPr>
              <a:t>summary</a:t>
            </a:r>
            <a:endParaRPr sz="1400">
              <a:latin typeface="Arial"/>
              <a:cs typeface="Arial"/>
            </a:endParaRPr>
          </a:p>
        </p:txBody>
      </p:sp>
      <p:sp>
        <p:nvSpPr>
          <p:cNvPr id="8" name="object 8"/>
          <p:cNvSpPr txBox="1"/>
          <p:nvPr/>
        </p:nvSpPr>
        <p:spPr>
          <a:xfrm>
            <a:off x="11492155" y="6534154"/>
            <a:ext cx="229235" cy="167005"/>
          </a:xfrm>
          <a:prstGeom prst="rect">
            <a:avLst/>
          </a:prstGeom>
        </p:spPr>
        <p:txBody>
          <a:bodyPr vert="horz" wrap="square" lIns="0" tIns="0" rIns="0" bIns="0" rtlCol="0">
            <a:spAutoFit/>
          </a:bodyPr>
          <a:lstStyle/>
          <a:p>
            <a:pPr marL="38100">
              <a:lnSpc>
                <a:spcPct val="100000"/>
              </a:lnSpc>
            </a:pPr>
            <a:fld id="{81D60167-4931-47E6-BA6A-407CBD079E47}" type="slidenum">
              <a:rPr sz="1000" spc="-5" dirty="0">
                <a:solidFill>
                  <a:srgbClr val="7E7E7E"/>
                </a:solidFill>
                <a:latin typeface="Arial"/>
                <a:cs typeface="Arial"/>
              </a:rPr>
              <a:t>10</a:t>
            </a:fld>
            <a:endParaRPr sz="1000">
              <a:latin typeface="Arial"/>
              <a:cs typeface="Arial"/>
            </a:endParaRPr>
          </a:p>
        </p:txBody>
      </p:sp>
      <p:pic>
        <p:nvPicPr>
          <p:cNvPr id="9" name="Picture 8"/>
          <p:cNvPicPr>
            <a:picLocks noChangeAspect="1"/>
          </p:cNvPicPr>
          <p:nvPr/>
        </p:nvPicPr>
        <p:blipFill>
          <a:blip r:embed="rId5"/>
          <a:stretch>
            <a:fillRect/>
          </a:stretch>
        </p:blipFill>
        <p:spPr>
          <a:xfrm>
            <a:off x="893975" y="1785004"/>
            <a:ext cx="10325100" cy="44481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txBox="1">
            <a:spLocks noGrp="1"/>
          </p:cNvSpPr>
          <p:nvPr>
            <p:ph type="title"/>
          </p:nvPr>
        </p:nvSpPr>
        <p:spPr>
          <a:xfrm>
            <a:off x="450215" y="210857"/>
            <a:ext cx="7048500" cy="635000"/>
          </a:xfrm>
          <a:prstGeom prst="rect">
            <a:avLst/>
          </a:prstGeom>
        </p:spPr>
        <p:txBody>
          <a:bodyPr vert="horz" wrap="square" lIns="0" tIns="12065" rIns="0" bIns="0" rtlCol="0">
            <a:spAutoFit/>
          </a:bodyPr>
          <a:lstStyle/>
          <a:p>
            <a:pPr marL="12700">
              <a:lnSpc>
                <a:spcPct val="100000"/>
              </a:lnSpc>
              <a:spcBef>
                <a:spcPts val="95"/>
              </a:spcBef>
              <a:tabLst>
                <a:tab pos="6301740" algn="l"/>
              </a:tabLst>
            </a:pPr>
            <a:r>
              <a:rPr sz="4000" b="1" spc="-5" dirty="0">
                <a:solidFill>
                  <a:srgbClr val="F58466"/>
                </a:solidFill>
                <a:latin typeface="Arial"/>
                <a:cs typeface="Arial"/>
              </a:rPr>
              <a:t>IDPH </a:t>
            </a:r>
            <a:r>
              <a:rPr sz="4000" b="1" spc="-190" dirty="0">
                <a:solidFill>
                  <a:srgbClr val="F58466"/>
                </a:solidFill>
                <a:latin typeface="Arial"/>
                <a:cs typeface="Arial"/>
              </a:rPr>
              <a:t>County</a:t>
            </a:r>
            <a:r>
              <a:rPr sz="4000" b="1" spc="-5" dirty="0">
                <a:solidFill>
                  <a:srgbClr val="F58466"/>
                </a:solidFill>
                <a:latin typeface="Arial"/>
                <a:cs typeface="Arial"/>
              </a:rPr>
              <a:t> </a:t>
            </a:r>
            <a:r>
              <a:rPr sz="4000" b="1" spc="-140" dirty="0">
                <a:solidFill>
                  <a:srgbClr val="F58466"/>
                </a:solidFill>
                <a:latin typeface="Arial"/>
                <a:cs typeface="Arial"/>
              </a:rPr>
              <a:t>Level</a:t>
            </a:r>
            <a:r>
              <a:rPr sz="4000" b="1" spc="-5" dirty="0">
                <a:solidFill>
                  <a:srgbClr val="F58466"/>
                </a:solidFill>
                <a:latin typeface="Arial"/>
                <a:cs typeface="Arial"/>
              </a:rPr>
              <a:t> COVID</a:t>
            </a:r>
            <a:r>
              <a:rPr sz="4000" b="1" dirty="0">
                <a:solidFill>
                  <a:srgbClr val="F58466"/>
                </a:solidFill>
                <a:latin typeface="Arial"/>
                <a:cs typeface="Arial"/>
              </a:rPr>
              <a:t>	</a:t>
            </a:r>
            <a:r>
              <a:rPr sz="4000" b="1" spc="-5" dirty="0">
                <a:solidFill>
                  <a:srgbClr val="F58466"/>
                </a:solidFill>
                <a:latin typeface="Arial"/>
                <a:cs typeface="Arial"/>
              </a:rPr>
              <a:t>-19</a:t>
            </a:r>
            <a:endParaRPr sz="4000" dirty="0">
              <a:latin typeface="Arial"/>
              <a:cs typeface="Arial"/>
            </a:endParaRPr>
          </a:p>
        </p:txBody>
      </p:sp>
      <p:sp>
        <p:nvSpPr>
          <p:cNvPr id="8" name="object 8"/>
          <p:cNvSpPr txBox="1"/>
          <p:nvPr/>
        </p:nvSpPr>
        <p:spPr>
          <a:xfrm>
            <a:off x="450215" y="759496"/>
            <a:ext cx="2875280" cy="635000"/>
          </a:xfrm>
          <a:prstGeom prst="rect">
            <a:avLst/>
          </a:prstGeom>
        </p:spPr>
        <p:txBody>
          <a:bodyPr vert="horz" wrap="square" lIns="0" tIns="12065" rIns="0" bIns="0" rtlCol="0">
            <a:spAutoFit/>
          </a:bodyPr>
          <a:lstStyle/>
          <a:p>
            <a:pPr marL="12700">
              <a:lnSpc>
                <a:spcPct val="100000"/>
              </a:lnSpc>
              <a:spcBef>
                <a:spcPts val="95"/>
              </a:spcBef>
              <a:tabLst>
                <a:tab pos="1226820" algn="l"/>
              </a:tabLst>
            </a:pPr>
            <a:r>
              <a:rPr sz="4000" b="1" spc="-5" dirty="0">
                <a:solidFill>
                  <a:srgbClr val="F58466"/>
                </a:solidFill>
                <a:latin typeface="Arial"/>
                <a:cs typeface="Arial"/>
              </a:rPr>
              <a:t>R</a:t>
            </a:r>
            <a:r>
              <a:rPr sz="4000" b="1" u="sng" spc="-229" dirty="0">
                <a:solidFill>
                  <a:srgbClr val="F58466"/>
                </a:solidFill>
                <a:uFill>
                  <a:solidFill>
                    <a:srgbClr val="F58366"/>
                  </a:solidFill>
                </a:uFill>
                <a:latin typeface="Arial"/>
                <a:cs typeface="Arial"/>
              </a:rPr>
              <a:t>isk	</a:t>
            </a:r>
            <a:r>
              <a:rPr sz="4000" b="1" u="sng" spc="-5" dirty="0">
                <a:solidFill>
                  <a:srgbClr val="F58466"/>
                </a:solidFill>
                <a:uFill>
                  <a:solidFill>
                    <a:srgbClr val="F58366"/>
                  </a:solidFill>
                </a:uFill>
                <a:latin typeface="Arial"/>
                <a:cs typeface="Arial"/>
              </a:rPr>
              <a:t>M</a:t>
            </a:r>
            <a:r>
              <a:rPr sz="4000" b="1" spc="-190" dirty="0">
                <a:solidFill>
                  <a:srgbClr val="F58466"/>
                </a:solidFill>
                <a:latin typeface="Arial"/>
                <a:cs typeface="Arial"/>
              </a:rPr>
              <a:t>etrics</a:t>
            </a:r>
            <a:endParaRPr sz="4000" dirty="0">
              <a:latin typeface="Arial"/>
              <a:cs typeface="Arial"/>
            </a:endParaRPr>
          </a:p>
        </p:txBody>
      </p:sp>
      <p:sp>
        <p:nvSpPr>
          <p:cNvPr id="9" name="object 9"/>
          <p:cNvSpPr txBox="1"/>
          <p:nvPr/>
        </p:nvSpPr>
        <p:spPr>
          <a:xfrm>
            <a:off x="8013216" y="1564121"/>
            <a:ext cx="3527145" cy="4569521"/>
          </a:xfrm>
          <a:prstGeom prst="rect">
            <a:avLst/>
          </a:prstGeom>
        </p:spPr>
        <p:txBody>
          <a:bodyPr vert="horz" wrap="square" lIns="0" tIns="8255" rIns="0" bIns="0" rtlCol="0">
            <a:spAutoFit/>
          </a:bodyPr>
          <a:lstStyle/>
          <a:p>
            <a:pPr marL="12700" marR="86360">
              <a:lnSpc>
                <a:spcPct val="101099"/>
              </a:lnSpc>
              <a:spcBef>
                <a:spcPts val="65"/>
              </a:spcBef>
            </a:pPr>
            <a:r>
              <a:rPr lang="en-US" sz="2400" b="1" spc="-20" dirty="0">
                <a:solidFill>
                  <a:srgbClr val="444B54"/>
                </a:solidFill>
                <a:latin typeface="Arial"/>
                <a:cs typeface="Arial"/>
              </a:rPr>
              <a:t>Week 34: 8/22/2021 Through </a:t>
            </a:r>
            <a:r>
              <a:rPr lang="en-US" sz="2400" b="1" spc="-20" dirty="0" smtClean="0">
                <a:solidFill>
                  <a:srgbClr val="444B54"/>
                </a:solidFill>
                <a:latin typeface="Arial"/>
                <a:cs typeface="Arial"/>
              </a:rPr>
              <a:t>8/28/2021</a:t>
            </a:r>
          </a:p>
          <a:p>
            <a:pPr marL="12700" marR="86360">
              <a:lnSpc>
                <a:spcPct val="101099"/>
              </a:lnSpc>
              <a:spcBef>
                <a:spcPts val="65"/>
              </a:spcBef>
            </a:pPr>
            <a:endParaRPr lang="en-US" sz="2400" b="1" spc="-20" dirty="0" smtClean="0">
              <a:solidFill>
                <a:srgbClr val="444B54"/>
              </a:solidFill>
              <a:latin typeface="Arial"/>
              <a:cs typeface="Arial"/>
            </a:endParaRPr>
          </a:p>
          <a:p>
            <a:pPr marL="12700" marR="86360">
              <a:lnSpc>
                <a:spcPct val="101099"/>
              </a:lnSpc>
              <a:spcBef>
                <a:spcPts val="65"/>
              </a:spcBef>
            </a:pPr>
            <a:r>
              <a:rPr sz="2400" spc="-5" dirty="0" smtClean="0">
                <a:solidFill>
                  <a:srgbClr val="004890"/>
                </a:solidFill>
                <a:latin typeface="Arial"/>
                <a:cs typeface="Arial"/>
              </a:rPr>
              <a:t>Blue </a:t>
            </a:r>
            <a:r>
              <a:rPr sz="2400" spc="-5" dirty="0">
                <a:solidFill>
                  <a:srgbClr val="004890"/>
                </a:solidFill>
                <a:latin typeface="Arial"/>
                <a:cs typeface="Arial"/>
              </a:rPr>
              <a:t>indicates</a:t>
            </a:r>
            <a:r>
              <a:rPr sz="2400" spc="10" dirty="0">
                <a:solidFill>
                  <a:srgbClr val="004890"/>
                </a:solidFill>
                <a:latin typeface="Arial"/>
                <a:cs typeface="Arial"/>
              </a:rPr>
              <a:t> </a:t>
            </a:r>
            <a:r>
              <a:rPr sz="2400" spc="-5" dirty="0">
                <a:solidFill>
                  <a:srgbClr val="004890"/>
                </a:solidFill>
                <a:latin typeface="Arial"/>
                <a:cs typeface="Arial"/>
              </a:rPr>
              <a:t>that </a:t>
            </a:r>
            <a:r>
              <a:rPr sz="2400" dirty="0">
                <a:solidFill>
                  <a:srgbClr val="004890"/>
                </a:solidFill>
                <a:latin typeface="Arial"/>
                <a:cs typeface="Arial"/>
              </a:rPr>
              <a:t> </a:t>
            </a:r>
            <a:r>
              <a:rPr sz="2400" spc="-5" dirty="0">
                <a:solidFill>
                  <a:srgbClr val="004890"/>
                </a:solidFill>
                <a:latin typeface="Arial"/>
                <a:cs typeface="Arial"/>
              </a:rPr>
              <a:t>the </a:t>
            </a:r>
            <a:r>
              <a:rPr sz="2800" dirty="0">
                <a:solidFill>
                  <a:srgbClr val="004890"/>
                </a:solidFill>
                <a:latin typeface="Arial"/>
                <a:cs typeface="Arial"/>
              </a:rPr>
              <a:t>county </a:t>
            </a:r>
            <a:r>
              <a:rPr sz="2400" spc="-10" dirty="0">
                <a:solidFill>
                  <a:srgbClr val="004890"/>
                </a:solidFill>
                <a:latin typeface="Arial"/>
                <a:cs typeface="Arial"/>
              </a:rPr>
              <a:t>is </a:t>
            </a:r>
            <a:r>
              <a:rPr sz="2400" spc="-5" dirty="0">
                <a:solidFill>
                  <a:srgbClr val="004890"/>
                </a:solidFill>
                <a:latin typeface="Arial"/>
                <a:cs typeface="Arial"/>
              </a:rPr>
              <a:t> experiencing</a:t>
            </a:r>
            <a:r>
              <a:rPr sz="2400" spc="5" dirty="0">
                <a:solidFill>
                  <a:srgbClr val="004890"/>
                </a:solidFill>
                <a:latin typeface="Arial"/>
                <a:cs typeface="Arial"/>
              </a:rPr>
              <a:t> </a:t>
            </a:r>
            <a:r>
              <a:rPr sz="2400" spc="-5" dirty="0">
                <a:solidFill>
                  <a:srgbClr val="004890"/>
                </a:solidFill>
                <a:latin typeface="Arial"/>
                <a:cs typeface="Arial"/>
              </a:rPr>
              <a:t>overall </a:t>
            </a:r>
            <a:r>
              <a:rPr sz="2400" spc="-650" dirty="0">
                <a:solidFill>
                  <a:srgbClr val="004890"/>
                </a:solidFill>
                <a:latin typeface="Arial"/>
                <a:cs typeface="Arial"/>
              </a:rPr>
              <a:t> </a:t>
            </a:r>
            <a:r>
              <a:rPr sz="2400" spc="-5" dirty="0">
                <a:solidFill>
                  <a:srgbClr val="004890"/>
                </a:solidFill>
                <a:latin typeface="Arial"/>
                <a:cs typeface="Arial"/>
              </a:rPr>
              <a:t>stable COVID-19 </a:t>
            </a:r>
            <a:r>
              <a:rPr sz="2400" dirty="0">
                <a:solidFill>
                  <a:srgbClr val="004890"/>
                </a:solidFill>
                <a:latin typeface="Arial"/>
                <a:cs typeface="Arial"/>
              </a:rPr>
              <a:t> </a:t>
            </a:r>
            <a:r>
              <a:rPr sz="2400" spc="-5" dirty="0">
                <a:solidFill>
                  <a:srgbClr val="004890"/>
                </a:solidFill>
                <a:latin typeface="Arial"/>
                <a:cs typeface="Arial"/>
              </a:rPr>
              <a:t>metrics.</a:t>
            </a:r>
            <a:endParaRPr sz="2400" dirty="0">
              <a:latin typeface="Arial"/>
              <a:cs typeface="Arial"/>
            </a:endParaRPr>
          </a:p>
          <a:p>
            <a:pPr>
              <a:lnSpc>
                <a:spcPct val="100000"/>
              </a:lnSpc>
              <a:spcBef>
                <a:spcPts val="5"/>
              </a:spcBef>
            </a:pPr>
            <a:endParaRPr sz="2500" dirty="0">
              <a:latin typeface="Arial"/>
              <a:cs typeface="Arial"/>
            </a:endParaRPr>
          </a:p>
          <a:p>
            <a:pPr marL="69215" marR="5080">
              <a:lnSpc>
                <a:spcPct val="100000"/>
              </a:lnSpc>
            </a:pPr>
            <a:r>
              <a:rPr sz="2400" spc="-5" dirty="0">
                <a:solidFill>
                  <a:srgbClr val="F7994A"/>
                </a:solidFill>
                <a:latin typeface="Arial"/>
                <a:cs typeface="Arial"/>
              </a:rPr>
              <a:t>Orange indicates </a:t>
            </a:r>
            <a:r>
              <a:rPr sz="2400" dirty="0">
                <a:solidFill>
                  <a:srgbClr val="F7994A"/>
                </a:solidFill>
                <a:latin typeface="Arial"/>
                <a:cs typeface="Arial"/>
              </a:rPr>
              <a:t> </a:t>
            </a:r>
            <a:r>
              <a:rPr sz="2400" spc="-5" dirty="0">
                <a:solidFill>
                  <a:srgbClr val="F7994A"/>
                </a:solidFill>
                <a:latin typeface="Arial"/>
                <a:cs typeface="Arial"/>
              </a:rPr>
              <a:t>there are warning </a:t>
            </a:r>
            <a:r>
              <a:rPr sz="2400" dirty="0">
                <a:solidFill>
                  <a:srgbClr val="F7994A"/>
                </a:solidFill>
                <a:latin typeface="Arial"/>
                <a:cs typeface="Arial"/>
              </a:rPr>
              <a:t> </a:t>
            </a:r>
            <a:r>
              <a:rPr sz="2400" spc="-5" dirty="0">
                <a:solidFill>
                  <a:srgbClr val="F7994A"/>
                </a:solidFill>
                <a:latin typeface="Arial"/>
                <a:cs typeface="Arial"/>
              </a:rPr>
              <a:t>signs of increased </a:t>
            </a:r>
            <a:r>
              <a:rPr sz="2400" dirty="0">
                <a:solidFill>
                  <a:srgbClr val="F7994A"/>
                </a:solidFill>
                <a:latin typeface="Arial"/>
                <a:cs typeface="Arial"/>
              </a:rPr>
              <a:t> </a:t>
            </a:r>
            <a:r>
              <a:rPr sz="2400" spc="-5" dirty="0">
                <a:solidFill>
                  <a:srgbClr val="F7994A"/>
                </a:solidFill>
                <a:latin typeface="Arial"/>
                <a:cs typeface="Arial"/>
              </a:rPr>
              <a:t>COVID-19 risk in the </a:t>
            </a:r>
            <a:r>
              <a:rPr sz="2400" spc="-655" dirty="0">
                <a:solidFill>
                  <a:srgbClr val="F7994A"/>
                </a:solidFill>
                <a:latin typeface="Arial"/>
                <a:cs typeface="Arial"/>
              </a:rPr>
              <a:t> </a:t>
            </a:r>
            <a:r>
              <a:rPr sz="2400" spc="-30" dirty="0">
                <a:solidFill>
                  <a:srgbClr val="F7994A"/>
                </a:solidFill>
                <a:latin typeface="Arial"/>
                <a:cs typeface="Arial"/>
              </a:rPr>
              <a:t>county.</a:t>
            </a:r>
            <a:endParaRPr sz="2400" dirty="0">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929599"/>
                </a:solidFill>
              </a:rPr>
              <a:t>11</a:t>
            </a:fld>
            <a:endParaRPr spc="-5" dirty="0">
              <a:solidFill>
                <a:srgbClr val="929599"/>
              </a:solidFill>
            </a:endParaRPr>
          </a:p>
        </p:txBody>
      </p:sp>
      <p:pic>
        <p:nvPicPr>
          <p:cNvPr id="15" name="Picture 14"/>
          <p:cNvPicPr>
            <a:picLocks noChangeAspect="1"/>
          </p:cNvPicPr>
          <p:nvPr/>
        </p:nvPicPr>
        <p:blipFill>
          <a:blip r:embed="rId5"/>
          <a:stretch>
            <a:fillRect/>
          </a:stretch>
        </p:blipFill>
        <p:spPr>
          <a:xfrm>
            <a:off x="3468751" y="937972"/>
            <a:ext cx="4363721" cy="5702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21665" y="118136"/>
            <a:ext cx="5474335" cy="1214435"/>
          </a:xfrm>
          <a:prstGeom prst="rect">
            <a:avLst/>
          </a:prstGeom>
        </p:spPr>
        <p:txBody>
          <a:bodyPr vert="horz" wrap="square" lIns="0" tIns="59690" rIns="0" bIns="0" rtlCol="0">
            <a:spAutoFit/>
          </a:bodyPr>
          <a:lstStyle/>
          <a:p>
            <a:pPr marL="12700" marR="5080">
              <a:lnSpc>
                <a:spcPts val="3030"/>
              </a:lnSpc>
              <a:spcBef>
                <a:spcPts val="470"/>
              </a:spcBef>
            </a:pPr>
            <a:r>
              <a:rPr sz="2800" spc="-5" dirty="0">
                <a:solidFill>
                  <a:srgbClr val="444B54"/>
                </a:solidFill>
              </a:rPr>
              <a:t>Data</a:t>
            </a:r>
            <a:r>
              <a:rPr sz="2800" spc="-10" dirty="0">
                <a:solidFill>
                  <a:srgbClr val="444B54"/>
                </a:solidFill>
              </a:rPr>
              <a:t> </a:t>
            </a:r>
            <a:r>
              <a:rPr sz="2800" spc="-5" dirty="0">
                <a:solidFill>
                  <a:srgbClr val="444B54"/>
                </a:solidFill>
              </a:rPr>
              <a:t>Update</a:t>
            </a:r>
            <a:r>
              <a:rPr sz="2800" dirty="0">
                <a:solidFill>
                  <a:srgbClr val="444B54"/>
                </a:solidFill>
              </a:rPr>
              <a:t> </a:t>
            </a:r>
            <a:r>
              <a:rPr lang="en-US" sz="2800" b="1" spc="-5" dirty="0" smtClean="0">
                <a:solidFill>
                  <a:srgbClr val="C00000"/>
                </a:solidFill>
                <a:latin typeface="Arial"/>
                <a:cs typeface="Arial"/>
              </a:rPr>
              <a:t>September</a:t>
            </a:r>
            <a:r>
              <a:rPr sz="2800" b="1" spc="30" dirty="0" smtClean="0">
                <a:solidFill>
                  <a:srgbClr val="C00000"/>
                </a:solidFill>
                <a:latin typeface="Arial"/>
                <a:cs typeface="Arial"/>
              </a:rPr>
              <a:t> </a:t>
            </a:r>
            <a:r>
              <a:rPr lang="en-US" sz="2800" b="1" dirty="0" smtClean="0">
                <a:solidFill>
                  <a:srgbClr val="C00000"/>
                </a:solidFill>
              </a:rPr>
              <a:t>9,</a:t>
            </a:r>
            <a:r>
              <a:rPr sz="2800" b="1" spc="-25" dirty="0" smtClean="0">
                <a:solidFill>
                  <a:srgbClr val="C00000"/>
                </a:solidFill>
                <a:latin typeface="Arial"/>
                <a:cs typeface="Arial"/>
              </a:rPr>
              <a:t> </a:t>
            </a:r>
            <a:r>
              <a:rPr sz="2800" b="1" dirty="0">
                <a:solidFill>
                  <a:srgbClr val="C00000"/>
                </a:solidFill>
                <a:latin typeface="Arial"/>
                <a:cs typeface="Arial"/>
              </a:rPr>
              <a:t>2021 </a:t>
            </a:r>
            <a:r>
              <a:rPr sz="2800" b="1" spc="-760" dirty="0">
                <a:solidFill>
                  <a:srgbClr val="C00000"/>
                </a:solidFill>
                <a:latin typeface="Arial"/>
                <a:cs typeface="Arial"/>
              </a:rPr>
              <a:t> </a:t>
            </a:r>
            <a:r>
              <a:rPr sz="2800" spc="-10" dirty="0">
                <a:solidFill>
                  <a:srgbClr val="444B54"/>
                </a:solidFill>
              </a:rPr>
              <a:t>IDPH: </a:t>
            </a:r>
            <a:r>
              <a:rPr sz="2800" spc="-5" dirty="0">
                <a:solidFill>
                  <a:srgbClr val="444B54"/>
                </a:solidFill>
              </a:rPr>
              <a:t>COVID-19</a:t>
            </a:r>
            <a:r>
              <a:rPr sz="2800" spc="20" dirty="0">
                <a:solidFill>
                  <a:srgbClr val="444B54"/>
                </a:solidFill>
              </a:rPr>
              <a:t> </a:t>
            </a:r>
            <a:r>
              <a:rPr sz="2800" dirty="0">
                <a:solidFill>
                  <a:srgbClr val="444B54"/>
                </a:solidFill>
              </a:rPr>
              <a:t>Outbreak </a:t>
            </a:r>
            <a:r>
              <a:rPr sz="2800" spc="5" dirty="0">
                <a:solidFill>
                  <a:srgbClr val="444B54"/>
                </a:solidFill>
              </a:rPr>
              <a:t> </a:t>
            </a:r>
            <a:r>
              <a:rPr sz="2800" spc="-5" dirty="0">
                <a:solidFill>
                  <a:srgbClr val="444B54"/>
                </a:solidFill>
              </a:rPr>
              <a:t>Race </a:t>
            </a:r>
            <a:r>
              <a:rPr sz="2800" dirty="0">
                <a:solidFill>
                  <a:srgbClr val="444B54"/>
                </a:solidFill>
              </a:rPr>
              <a:t>Demographics</a:t>
            </a:r>
            <a:endParaRPr sz="2800" dirty="0">
              <a:latin typeface="Arial"/>
              <a:cs typeface="Arial"/>
            </a:endParaRPr>
          </a:p>
        </p:txBody>
      </p:sp>
      <p:sp>
        <p:nvSpPr>
          <p:cNvPr id="9" name="object 9"/>
          <p:cNvSpPr txBox="1"/>
          <p:nvPr/>
        </p:nvSpPr>
        <p:spPr>
          <a:xfrm>
            <a:off x="4064911" y="1279122"/>
            <a:ext cx="359854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444B54"/>
                </a:solidFill>
                <a:latin typeface="Arial"/>
                <a:cs typeface="Arial"/>
              </a:rPr>
              <a:t>https://</a:t>
            </a:r>
            <a:r>
              <a:rPr sz="1800" spc="-10" dirty="0">
                <a:solidFill>
                  <a:srgbClr val="444B54"/>
                </a:solidFill>
                <a:latin typeface="Arial"/>
                <a:cs typeface="Arial"/>
                <a:hlinkClick r:id="rId5"/>
              </a:rPr>
              <a:t>www.dph.illinois.gov/covid19</a:t>
            </a:r>
            <a:endParaRPr sz="1800">
              <a:latin typeface="Arial"/>
              <a:cs typeface="Arial"/>
            </a:endParaRPr>
          </a:p>
        </p:txBody>
      </p:sp>
      <p:sp>
        <p:nvSpPr>
          <p:cNvPr id="10" name="object 10"/>
          <p:cNvSpPr txBox="1"/>
          <p:nvPr/>
        </p:nvSpPr>
        <p:spPr>
          <a:xfrm>
            <a:off x="1630484" y="1695941"/>
            <a:ext cx="237998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444B54"/>
                </a:solidFill>
                <a:latin typeface="Arial"/>
                <a:cs typeface="Arial"/>
              </a:rPr>
              <a:t>Confirmed</a:t>
            </a:r>
            <a:r>
              <a:rPr sz="2400" spc="-60" dirty="0">
                <a:solidFill>
                  <a:srgbClr val="444B54"/>
                </a:solidFill>
                <a:latin typeface="Arial"/>
                <a:cs typeface="Arial"/>
              </a:rPr>
              <a:t> </a:t>
            </a:r>
            <a:r>
              <a:rPr sz="2400" spc="-5" dirty="0">
                <a:solidFill>
                  <a:srgbClr val="444B54"/>
                </a:solidFill>
                <a:latin typeface="Arial"/>
                <a:cs typeface="Arial"/>
              </a:rPr>
              <a:t>Cases</a:t>
            </a:r>
            <a:endParaRPr sz="2400">
              <a:latin typeface="Arial"/>
              <a:cs typeface="Arial"/>
            </a:endParaRPr>
          </a:p>
        </p:txBody>
      </p:sp>
      <p:sp>
        <p:nvSpPr>
          <p:cNvPr id="11" name="object 11"/>
          <p:cNvSpPr txBox="1"/>
          <p:nvPr/>
        </p:nvSpPr>
        <p:spPr>
          <a:xfrm>
            <a:off x="8360514" y="1698082"/>
            <a:ext cx="11537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444B54"/>
                </a:solidFill>
                <a:latin typeface="Arial"/>
                <a:cs typeface="Arial"/>
              </a:rPr>
              <a:t>D</a:t>
            </a:r>
            <a:r>
              <a:rPr sz="2800" dirty="0">
                <a:solidFill>
                  <a:srgbClr val="444B54"/>
                </a:solidFill>
                <a:latin typeface="Arial"/>
                <a:cs typeface="Arial"/>
              </a:rPr>
              <a:t>ea</a:t>
            </a:r>
            <a:r>
              <a:rPr sz="2800" spc="-5" dirty="0">
                <a:solidFill>
                  <a:srgbClr val="444B54"/>
                </a:solidFill>
                <a:latin typeface="Arial"/>
                <a:cs typeface="Arial"/>
              </a:rPr>
              <a:t>t</a:t>
            </a:r>
            <a:r>
              <a:rPr sz="2800" dirty="0">
                <a:solidFill>
                  <a:srgbClr val="444B54"/>
                </a:solidFill>
                <a:latin typeface="Arial"/>
                <a:cs typeface="Arial"/>
              </a:rPr>
              <a:t>hs</a:t>
            </a:r>
            <a:endParaRPr sz="2800">
              <a:latin typeface="Arial"/>
              <a:cs typeface="Arial"/>
            </a:endParaRPr>
          </a:p>
        </p:txBody>
      </p:sp>
      <p:sp>
        <p:nvSpPr>
          <p:cNvPr id="14" name="object 14"/>
          <p:cNvSpPr txBox="1"/>
          <p:nvPr/>
        </p:nvSpPr>
        <p:spPr>
          <a:xfrm>
            <a:off x="11306047" y="6444636"/>
            <a:ext cx="196215" cy="196215"/>
          </a:xfrm>
          <a:prstGeom prst="rect">
            <a:avLst/>
          </a:prstGeom>
        </p:spPr>
        <p:txBody>
          <a:bodyPr vert="horz" wrap="square" lIns="0" tIns="0" rIns="0" bIns="0" rtlCol="0">
            <a:spAutoFit/>
          </a:bodyPr>
          <a:lstStyle/>
          <a:p>
            <a:pPr marL="12700">
              <a:lnSpc>
                <a:spcPts val="1425"/>
              </a:lnSpc>
            </a:pPr>
            <a:r>
              <a:rPr sz="1200" spc="-5" dirty="0">
                <a:solidFill>
                  <a:srgbClr val="AEB3B8"/>
                </a:solidFill>
                <a:latin typeface="Arial"/>
                <a:cs typeface="Arial"/>
              </a:rPr>
              <a:t>13</a:t>
            </a:r>
            <a:endParaRPr sz="1200">
              <a:latin typeface="Arial"/>
              <a:cs typeface="Arial"/>
            </a:endParaRPr>
          </a:p>
        </p:txBody>
      </p:sp>
      <p:pic>
        <p:nvPicPr>
          <p:cNvPr id="15" name="Picture 14"/>
          <p:cNvPicPr>
            <a:picLocks noChangeAspect="1"/>
          </p:cNvPicPr>
          <p:nvPr/>
        </p:nvPicPr>
        <p:blipFill rotWithShape="1">
          <a:blip r:embed="rId6"/>
          <a:srcRect l="5197" t="3690" r="4828" b="4242"/>
          <a:stretch/>
        </p:blipFill>
        <p:spPr>
          <a:xfrm>
            <a:off x="990600" y="2150202"/>
            <a:ext cx="4727267" cy="4552183"/>
          </a:xfrm>
          <a:prstGeom prst="rect">
            <a:avLst/>
          </a:prstGeom>
        </p:spPr>
      </p:pic>
      <p:pic>
        <p:nvPicPr>
          <p:cNvPr id="16" name="Picture 15"/>
          <p:cNvPicPr>
            <a:picLocks noChangeAspect="1"/>
          </p:cNvPicPr>
          <p:nvPr/>
        </p:nvPicPr>
        <p:blipFill>
          <a:blip r:embed="rId7"/>
          <a:stretch>
            <a:fillRect/>
          </a:stretch>
        </p:blipFill>
        <p:spPr>
          <a:xfrm>
            <a:off x="6726593" y="2150202"/>
            <a:ext cx="4421635" cy="435600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Illinois Population Vaccinated Fully</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4" name="Content Placeholder 3"/>
          <p:cNvPicPr>
            <a:picLocks noGrp="1" noChangeAspect="1"/>
          </p:cNvPicPr>
          <p:nvPr>
            <p:ph idx="1"/>
          </p:nvPr>
        </p:nvPicPr>
        <p:blipFill>
          <a:blip r:embed="rId3"/>
          <a:stretch>
            <a:fillRect/>
          </a:stretch>
        </p:blipFill>
        <p:spPr>
          <a:xfrm>
            <a:off x="508000" y="1752600"/>
            <a:ext cx="11204575" cy="4419600"/>
          </a:xfrm>
          <a:prstGeom prst="rect">
            <a:avLst/>
          </a:prstGeom>
        </p:spPr>
      </p:pic>
    </p:spTree>
    <p:extLst>
      <p:ext uri="{BB962C8B-B14F-4D97-AF65-F5344CB8AC3E}">
        <p14:creationId xmlns:p14="http://schemas.microsoft.com/office/powerpoint/2010/main" val="2773533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endParaRPr/>
          </a:p>
        </p:txBody>
      </p:sp>
      <p:grpSp>
        <p:nvGrpSpPr>
          <p:cNvPr id="3" name="object 3"/>
          <p:cNvGrpSpPr/>
          <p:nvPr/>
        </p:nvGrpSpPr>
        <p:grpSpPr>
          <a:xfrm>
            <a:off x="0" y="5379720"/>
            <a:ext cx="2807335" cy="753110"/>
            <a:chOff x="0" y="5379720"/>
            <a:chExt cx="2807335" cy="753110"/>
          </a:xfrm>
        </p:grpSpPr>
        <p:pic>
          <p:nvPicPr>
            <p:cNvPr id="4" name="object 4"/>
            <p:cNvPicPr/>
            <p:nvPr/>
          </p:nvPicPr>
          <p:blipFill>
            <a:blip r:embed="rId2" cstate="print"/>
            <a:stretch>
              <a:fillRect/>
            </a:stretch>
          </p:blipFill>
          <p:spPr>
            <a:xfrm>
              <a:off x="0" y="5532120"/>
              <a:ext cx="2807207" cy="600456"/>
            </a:xfrm>
            <a:prstGeom prst="rect">
              <a:avLst/>
            </a:prstGeom>
          </p:spPr>
        </p:pic>
        <p:sp>
          <p:nvSpPr>
            <p:cNvPr id="5" name="object 5"/>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513587" y="4386071"/>
            <a:ext cx="2025395" cy="911351"/>
          </a:xfrm>
          <a:prstGeom prst="rect">
            <a:avLst/>
          </a:prstGeom>
        </p:spPr>
      </p:pic>
      <p:sp>
        <p:nvSpPr>
          <p:cNvPr id="7" name="object 7"/>
          <p:cNvSpPr txBox="1">
            <a:spLocks noGrp="1"/>
          </p:cNvSpPr>
          <p:nvPr>
            <p:ph type="title"/>
          </p:nvPr>
        </p:nvSpPr>
        <p:spPr>
          <a:xfrm>
            <a:off x="430229" y="1030988"/>
            <a:ext cx="2372360" cy="1604645"/>
          </a:xfrm>
          <a:prstGeom prst="rect">
            <a:avLst/>
          </a:prstGeom>
        </p:spPr>
        <p:txBody>
          <a:bodyPr vert="horz" wrap="square" lIns="0" tIns="59690" rIns="0" bIns="0" rtlCol="0">
            <a:spAutoFit/>
          </a:bodyPr>
          <a:lstStyle/>
          <a:p>
            <a:pPr marL="12700" marR="5080">
              <a:lnSpc>
                <a:spcPts val="3030"/>
              </a:lnSpc>
              <a:spcBef>
                <a:spcPts val="470"/>
              </a:spcBef>
            </a:pPr>
            <a:r>
              <a:rPr sz="2800" spc="-5" dirty="0">
                <a:solidFill>
                  <a:srgbClr val="444B54"/>
                </a:solidFill>
              </a:rPr>
              <a:t>Illinois Daily </a:t>
            </a:r>
            <a:r>
              <a:rPr sz="2800" dirty="0">
                <a:solidFill>
                  <a:srgbClr val="444B54"/>
                </a:solidFill>
              </a:rPr>
              <a:t> Reported </a:t>
            </a:r>
            <a:r>
              <a:rPr sz="2800" spc="5" dirty="0">
                <a:solidFill>
                  <a:srgbClr val="444B54"/>
                </a:solidFill>
              </a:rPr>
              <a:t> </a:t>
            </a:r>
            <a:r>
              <a:rPr sz="2800" spc="-5" dirty="0">
                <a:solidFill>
                  <a:srgbClr val="444B54"/>
                </a:solidFill>
              </a:rPr>
              <a:t>Administered </a:t>
            </a:r>
            <a:r>
              <a:rPr sz="2800" dirty="0">
                <a:solidFill>
                  <a:srgbClr val="444B54"/>
                </a:solidFill>
              </a:rPr>
              <a:t> </a:t>
            </a:r>
            <a:r>
              <a:rPr sz="2800" spc="-30" dirty="0">
                <a:solidFill>
                  <a:srgbClr val="444B54"/>
                </a:solidFill>
              </a:rPr>
              <a:t>Vaccine</a:t>
            </a:r>
            <a:r>
              <a:rPr sz="2800" spc="-100" dirty="0">
                <a:solidFill>
                  <a:srgbClr val="444B54"/>
                </a:solidFill>
              </a:rPr>
              <a:t> </a:t>
            </a:r>
            <a:r>
              <a:rPr sz="2800" dirty="0">
                <a:solidFill>
                  <a:srgbClr val="444B54"/>
                </a:solidFill>
              </a:rPr>
              <a:t>Doses</a:t>
            </a:r>
            <a:endParaRPr sz="2800" dirty="0"/>
          </a:p>
        </p:txBody>
      </p:sp>
      <p:sp>
        <p:nvSpPr>
          <p:cNvPr id="8" name="object 8"/>
          <p:cNvSpPr txBox="1"/>
          <p:nvPr/>
        </p:nvSpPr>
        <p:spPr>
          <a:xfrm>
            <a:off x="583563" y="2724037"/>
            <a:ext cx="2084705" cy="836294"/>
          </a:xfrm>
          <a:prstGeom prst="rect">
            <a:avLst/>
          </a:prstGeom>
        </p:spPr>
        <p:txBody>
          <a:bodyPr vert="horz" wrap="square" lIns="0" tIns="59690" rIns="0" bIns="0" rtlCol="0">
            <a:spAutoFit/>
          </a:bodyPr>
          <a:lstStyle/>
          <a:p>
            <a:pPr marL="12700" marR="5080">
              <a:lnSpc>
                <a:spcPts val="3030"/>
              </a:lnSpc>
              <a:spcBef>
                <a:spcPts val="470"/>
              </a:spcBef>
            </a:pPr>
            <a:r>
              <a:rPr sz="2800" dirty="0">
                <a:solidFill>
                  <a:srgbClr val="444B54"/>
                </a:solidFill>
                <a:latin typeface="Arial"/>
                <a:cs typeface="Arial"/>
              </a:rPr>
              <a:t>Last</a:t>
            </a:r>
            <a:r>
              <a:rPr sz="2800" spc="-90" dirty="0">
                <a:solidFill>
                  <a:srgbClr val="444B54"/>
                </a:solidFill>
                <a:latin typeface="Arial"/>
                <a:cs typeface="Arial"/>
              </a:rPr>
              <a:t> </a:t>
            </a:r>
            <a:r>
              <a:rPr sz="2800" dirty="0">
                <a:solidFill>
                  <a:srgbClr val="444B54"/>
                </a:solidFill>
                <a:latin typeface="Arial"/>
                <a:cs typeface="Arial"/>
              </a:rPr>
              <a:t>updated </a:t>
            </a:r>
            <a:r>
              <a:rPr sz="2800" spc="-765" dirty="0">
                <a:solidFill>
                  <a:srgbClr val="444B54"/>
                </a:solidFill>
                <a:latin typeface="Arial"/>
                <a:cs typeface="Arial"/>
              </a:rPr>
              <a:t> </a:t>
            </a:r>
            <a:r>
              <a:rPr lang="en-US" sz="2800" dirty="0">
                <a:solidFill>
                  <a:srgbClr val="444B54"/>
                </a:solidFill>
                <a:latin typeface="Arial"/>
                <a:cs typeface="Arial"/>
              </a:rPr>
              <a:t>9</a:t>
            </a:r>
            <a:r>
              <a:rPr sz="2800" dirty="0" smtClean="0">
                <a:solidFill>
                  <a:srgbClr val="444B54"/>
                </a:solidFill>
                <a:latin typeface="Arial"/>
                <a:cs typeface="Arial"/>
              </a:rPr>
              <a:t>/</a:t>
            </a:r>
            <a:r>
              <a:rPr lang="en-US" sz="2800" dirty="0" smtClean="0">
                <a:solidFill>
                  <a:srgbClr val="444B54"/>
                </a:solidFill>
                <a:latin typeface="Arial"/>
                <a:cs typeface="Arial"/>
              </a:rPr>
              <a:t>9</a:t>
            </a:r>
            <a:r>
              <a:rPr sz="2800" dirty="0" smtClean="0">
                <a:solidFill>
                  <a:srgbClr val="444B54"/>
                </a:solidFill>
                <a:latin typeface="Arial"/>
                <a:cs typeface="Arial"/>
              </a:rPr>
              <a:t>/2021</a:t>
            </a:r>
            <a:endParaRPr sz="2800" dirty="0">
              <a:latin typeface="Arial"/>
              <a:cs typeface="Arial"/>
            </a:endParaRPr>
          </a:p>
        </p:txBody>
      </p:sp>
      <p:sp>
        <p:nvSpPr>
          <p:cNvPr id="13" name="object 13"/>
          <p:cNvSpPr txBox="1"/>
          <p:nvPr/>
        </p:nvSpPr>
        <p:spPr>
          <a:xfrm>
            <a:off x="78739" y="6444636"/>
            <a:ext cx="2534920" cy="196215"/>
          </a:xfrm>
          <a:prstGeom prst="rect">
            <a:avLst/>
          </a:prstGeom>
        </p:spPr>
        <p:txBody>
          <a:bodyPr vert="horz" wrap="square" lIns="0" tIns="0" rIns="0" bIns="0" rtlCol="0">
            <a:spAutoFit/>
          </a:bodyPr>
          <a:lstStyle/>
          <a:p>
            <a:pPr marL="12700">
              <a:lnSpc>
                <a:spcPts val="1425"/>
              </a:lnSpc>
            </a:pPr>
            <a:r>
              <a:rPr sz="1200" spc="-5" dirty="0">
                <a:solidFill>
                  <a:srgbClr val="929599"/>
                </a:solidFill>
                <a:latin typeface="Arial"/>
                <a:cs typeface="Arial"/>
              </a:rPr>
              <a:t>Illinois</a:t>
            </a:r>
            <a:r>
              <a:rPr sz="1200" spc="-30" dirty="0">
                <a:solidFill>
                  <a:srgbClr val="929599"/>
                </a:solidFill>
                <a:latin typeface="Arial"/>
                <a:cs typeface="Arial"/>
              </a:rPr>
              <a:t> </a:t>
            </a:r>
            <a:r>
              <a:rPr sz="1200" spc="-5" dirty="0">
                <a:solidFill>
                  <a:srgbClr val="929599"/>
                </a:solidFill>
                <a:latin typeface="Arial"/>
                <a:cs typeface="Arial"/>
              </a:rPr>
              <a:t>Perinatal</a:t>
            </a:r>
            <a:r>
              <a:rPr sz="1200" spc="-40" dirty="0">
                <a:solidFill>
                  <a:srgbClr val="929599"/>
                </a:solidFill>
                <a:latin typeface="Arial"/>
                <a:cs typeface="Arial"/>
              </a:rPr>
              <a:t> </a:t>
            </a:r>
            <a:r>
              <a:rPr sz="1200" spc="-5" dirty="0">
                <a:solidFill>
                  <a:srgbClr val="929599"/>
                </a:solidFill>
                <a:latin typeface="Arial"/>
                <a:cs typeface="Arial"/>
              </a:rPr>
              <a:t>Quality</a:t>
            </a:r>
            <a:r>
              <a:rPr sz="1200" spc="-15" dirty="0">
                <a:solidFill>
                  <a:srgbClr val="929599"/>
                </a:solidFill>
                <a:latin typeface="Arial"/>
                <a:cs typeface="Arial"/>
              </a:rPr>
              <a:t> </a:t>
            </a:r>
            <a:r>
              <a:rPr sz="1200" spc="-5" dirty="0">
                <a:solidFill>
                  <a:srgbClr val="929599"/>
                </a:solidFill>
                <a:latin typeface="Arial"/>
                <a:cs typeface="Arial"/>
              </a:rPr>
              <a:t>Collaborative</a:t>
            </a:r>
            <a:endParaRPr sz="1200">
              <a:latin typeface="Arial"/>
              <a:cs typeface="Arial"/>
            </a:endParaRPr>
          </a:p>
        </p:txBody>
      </p:sp>
      <p:sp>
        <p:nvSpPr>
          <p:cNvPr id="14" name="object 14"/>
          <p:cNvSpPr txBox="1"/>
          <p:nvPr/>
        </p:nvSpPr>
        <p:spPr>
          <a:xfrm>
            <a:off x="11915647" y="6444636"/>
            <a:ext cx="196215" cy="196215"/>
          </a:xfrm>
          <a:prstGeom prst="rect">
            <a:avLst/>
          </a:prstGeom>
        </p:spPr>
        <p:txBody>
          <a:bodyPr vert="horz" wrap="square" lIns="0" tIns="0" rIns="0" bIns="0" rtlCol="0">
            <a:spAutoFit/>
          </a:bodyPr>
          <a:lstStyle/>
          <a:p>
            <a:pPr marL="12700">
              <a:lnSpc>
                <a:spcPts val="1425"/>
              </a:lnSpc>
            </a:pPr>
            <a:r>
              <a:rPr sz="1200" spc="-5" dirty="0">
                <a:solidFill>
                  <a:srgbClr val="929599"/>
                </a:solidFill>
                <a:latin typeface="Arial"/>
                <a:cs typeface="Arial"/>
              </a:rPr>
              <a:t>14</a:t>
            </a:r>
            <a:endParaRPr sz="1200">
              <a:latin typeface="Arial"/>
              <a:cs typeface="Arial"/>
            </a:endParaRPr>
          </a:p>
        </p:txBody>
      </p:sp>
      <p:pic>
        <p:nvPicPr>
          <p:cNvPr id="15" name="Picture 14"/>
          <p:cNvPicPr>
            <a:picLocks noChangeAspect="1"/>
          </p:cNvPicPr>
          <p:nvPr/>
        </p:nvPicPr>
        <p:blipFill rotWithShape="1">
          <a:blip r:embed="rId4"/>
          <a:srcRect t="6299"/>
          <a:stretch/>
        </p:blipFill>
        <p:spPr>
          <a:xfrm>
            <a:off x="3810000" y="271872"/>
            <a:ext cx="5562600" cy="6293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endParaRPr/>
          </a:p>
        </p:txBody>
      </p:sp>
      <p:grpSp>
        <p:nvGrpSpPr>
          <p:cNvPr id="3" name="object 3"/>
          <p:cNvGrpSpPr/>
          <p:nvPr/>
        </p:nvGrpSpPr>
        <p:grpSpPr>
          <a:xfrm>
            <a:off x="0" y="5379720"/>
            <a:ext cx="2807335" cy="753110"/>
            <a:chOff x="0" y="5379720"/>
            <a:chExt cx="2807335" cy="753110"/>
          </a:xfrm>
        </p:grpSpPr>
        <p:pic>
          <p:nvPicPr>
            <p:cNvPr id="4" name="object 4"/>
            <p:cNvPicPr/>
            <p:nvPr/>
          </p:nvPicPr>
          <p:blipFill>
            <a:blip r:embed="rId2" cstate="print"/>
            <a:stretch>
              <a:fillRect/>
            </a:stretch>
          </p:blipFill>
          <p:spPr>
            <a:xfrm>
              <a:off x="0" y="5532120"/>
              <a:ext cx="2807207" cy="600456"/>
            </a:xfrm>
            <a:prstGeom prst="rect">
              <a:avLst/>
            </a:prstGeom>
          </p:spPr>
        </p:pic>
        <p:sp>
          <p:nvSpPr>
            <p:cNvPr id="5" name="object 5"/>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513587" y="4386071"/>
            <a:ext cx="2025395" cy="911351"/>
          </a:xfrm>
          <a:prstGeom prst="rect">
            <a:avLst/>
          </a:prstGeom>
        </p:spPr>
      </p:pic>
      <p:sp>
        <p:nvSpPr>
          <p:cNvPr id="7" name="object 7"/>
          <p:cNvSpPr txBox="1">
            <a:spLocks noGrp="1"/>
          </p:cNvSpPr>
          <p:nvPr>
            <p:ph type="title"/>
          </p:nvPr>
        </p:nvSpPr>
        <p:spPr>
          <a:xfrm>
            <a:off x="535938" y="1135081"/>
            <a:ext cx="1988820" cy="1049655"/>
          </a:xfrm>
          <a:prstGeom prst="rect">
            <a:avLst/>
          </a:prstGeom>
        </p:spPr>
        <p:txBody>
          <a:bodyPr vert="horz" wrap="square" lIns="0" tIns="53975" rIns="0" bIns="0" rtlCol="0">
            <a:spAutoFit/>
          </a:bodyPr>
          <a:lstStyle/>
          <a:p>
            <a:pPr marL="12700" marR="5080">
              <a:lnSpc>
                <a:spcPts val="2590"/>
              </a:lnSpc>
              <a:spcBef>
                <a:spcPts val="425"/>
              </a:spcBef>
            </a:pPr>
            <a:r>
              <a:rPr sz="2400" spc="-30" dirty="0">
                <a:solidFill>
                  <a:srgbClr val="444B54"/>
                </a:solidFill>
              </a:rPr>
              <a:t>Vaccine</a:t>
            </a:r>
            <a:r>
              <a:rPr sz="2400" spc="10" dirty="0">
                <a:solidFill>
                  <a:srgbClr val="444B54"/>
                </a:solidFill>
              </a:rPr>
              <a:t> </a:t>
            </a:r>
            <a:r>
              <a:rPr sz="2400" spc="-10" dirty="0">
                <a:solidFill>
                  <a:srgbClr val="444B54"/>
                </a:solidFill>
              </a:rPr>
              <a:t>by </a:t>
            </a:r>
            <a:r>
              <a:rPr sz="2400" spc="-5" dirty="0">
                <a:solidFill>
                  <a:srgbClr val="444B54"/>
                </a:solidFill>
              </a:rPr>
              <a:t> Race/Ethnicity </a:t>
            </a:r>
            <a:r>
              <a:rPr sz="2400" spc="-655" dirty="0">
                <a:solidFill>
                  <a:srgbClr val="444B54"/>
                </a:solidFill>
              </a:rPr>
              <a:t> </a:t>
            </a:r>
            <a:r>
              <a:rPr sz="2400" spc="-10" dirty="0">
                <a:solidFill>
                  <a:srgbClr val="444B54"/>
                </a:solidFill>
              </a:rPr>
              <a:t>De</a:t>
            </a:r>
            <a:r>
              <a:rPr sz="2400" spc="-5" dirty="0">
                <a:solidFill>
                  <a:srgbClr val="444B54"/>
                </a:solidFill>
              </a:rPr>
              <a:t>m</a:t>
            </a:r>
            <a:r>
              <a:rPr sz="2400" spc="-10" dirty="0">
                <a:solidFill>
                  <a:srgbClr val="444B54"/>
                </a:solidFill>
              </a:rPr>
              <a:t>og</a:t>
            </a:r>
            <a:r>
              <a:rPr sz="2400" spc="-5" dirty="0">
                <a:solidFill>
                  <a:srgbClr val="444B54"/>
                </a:solidFill>
              </a:rPr>
              <a:t>r</a:t>
            </a:r>
            <a:r>
              <a:rPr sz="2400" spc="-10" dirty="0">
                <a:solidFill>
                  <a:srgbClr val="444B54"/>
                </a:solidFill>
              </a:rPr>
              <a:t>aphi</a:t>
            </a:r>
            <a:r>
              <a:rPr sz="2400" dirty="0">
                <a:solidFill>
                  <a:srgbClr val="444B54"/>
                </a:solidFill>
              </a:rPr>
              <a:t>cs</a:t>
            </a:r>
            <a:endParaRPr sz="2400" dirty="0"/>
          </a:p>
        </p:txBody>
      </p:sp>
      <p:sp>
        <p:nvSpPr>
          <p:cNvPr id="8" name="object 8"/>
          <p:cNvSpPr txBox="1"/>
          <p:nvPr/>
        </p:nvSpPr>
        <p:spPr>
          <a:xfrm>
            <a:off x="535938" y="2613361"/>
            <a:ext cx="1211580" cy="936154"/>
          </a:xfrm>
          <a:prstGeom prst="rect">
            <a:avLst/>
          </a:prstGeom>
        </p:spPr>
        <p:txBody>
          <a:bodyPr vert="horz" wrap="square" lIns="0" tIns="12700" rIns="0" bIns="0" rtlCol="0">
            <a:spAutoFit/>
          </a:bodyPr>
          <a:lstStyle/>
          <a:p>
            <a:pPr marL="12700" marR="5080">
              <a:lnSpc>
                <a:spcPct val="125000"/>
              </a:lnSpc>
              <a:spcBef>
                <a:spcPts val="100"/>
              </a:spcBef>
            </a:pPr>
            <a:r>
              <a:rPr sz="2400" spc="-5" dirty="0">
                <a:solidFill>
                  <a:srgbClr val="444B54"/>
                </a:solidFill>
                <a:latin typeface="Arial"/>
                <a:cs typeface="Arial"/>
              </a:rPr>
              <a:t>Updated </a:t>
            </a:r>
            <a:r>
              <a:rPr sz="2400" spc="-655" dirty="0">
                <a:solidFill>
                  <a:srgbClr val="444B54"/>
                </a:solidFill>
                <a:latin typeface="Arial"/>
                <a:cs typeface="Arial"/>
              </a:rPr>
              <a:t> </a:t>
            </a:r>
            <a:r>
              <a:rPr lang="en-US" sz="2400" spc="-5" dirty="0">
                <a:solidFill>
                  <a:srgbClr val="444B54"/>
                </a:solidFill>
                <a:latin typeface="Arial"/>
                <a:cs typeface="Arial"/>
              </a:rPr>
              <a:t>9</a:t>
            </a:r>
            <a:r>
              <a:rPr sz="2400" dirty="0" smtClean="0">
                <a:solidFill>
                  <a:srgbClr val="444B54"/>
                </a:solidFill>
                <a:latin typeface="Arial"/>
                <a:cs typeface="Arial"/>
              </a:rPr>
              <a:t>/</a:t>
            </a:r>
            <a:r>
              <a:rPr lang="en-US" sz="2400" spc="-5" dirty="0">
                <a:solidFill>
                  <a:srgbClr val="444B54"/>
                </a:solidFill>
                <a:latin typeface="Arial"/>
                <a:cs typeface="Arial"/>
              </a:rPr>
              <a:t>9</a:t>
            </a:r>
            <a:r>
              <a:rPr sz="2400" dirty="0" smtClean="0">
                <a:solidFill>
                  <a:srgbClr val="444B54"/>
                </a:solidFill>
                <a:latin typeface="Arial"/>
                <a:cs typeface="Arial"/>
              </a:rPr>
              <a:t>/</a:t>
            </a:r>
            <a:r>
              <a:rPr sz="2400" spc="-10" dirty="0" smtClean="0">
                <a:solidFill>
                  <a:srgbClr val="444B54"/>
                </a:solidFill>
                <a:latin typeface="Arial"/>
                <a:cs typeface="Arial"/>
              </a:rPr>
              <a:t>2021</a:t>
            </a:r>
            <a:endParaRPr sz="2400" dirty="0">
              <a:latin typeface="Arial"/>
              <a:cs typeface="Arial"/>
            </a:endParaRPr>
          </a:p>
        </p:txBody>
      </p:sp>
      <p:pic>
        <p:nvPicPr>
          <p:cNvPr id="13" name="Picture 12"/>
          <p:cNvPicPr>
            <a:picLocks noChangeAspect="1"/>
          </p:cNvPicPr>
          <p:nvPr/>
        </p:nvPicPr>
        <p:blipFill>
          <a:blip r:embed="rId4"/>
          <a:stretch>
            <a:fillRect/>
          </a:stretch>
        </p:blipFill>
        <p:spPr>
          <a:xfrm>
            <a:off x="4191000" y="1001268"/>
            <a:ext cx="6510338"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5379720"/>
            <a:ext cx="2807335" cy="753110"/>
            <a:chOff x="0" y="5379720"/>
            <a:chExt cx="2807335" cy="753110"/>
          </a:xfrm>
        </p:grpSpPr>
        <p:pic>
          <p:nvPicPr>
            <p:cNvPr id="4" name="object 4"/>
            <p:cNvPicPr/>
            <p:nvPr/>
          </p:nvPicPr>
          <p:blipFill>
            <a:blip r:embed="rId3" cstate="print"/>
            <a:stretch>
              <a:fillRect/>
            </a:stretch>
          </p:blipFill>
          <p:spPr>
            <a:xfrm>
              <a:off x="0" y="5532120"/>
              <a:ext cx="2807207" cy="600456"/>
            </a:xfrm>
            <a:prstGeom prst="rect">
              <a:avLst/>
            </a:prstGeom>
          </p:spPr>
        </p:pic>
        <p:sp>
          <p:nvSpPr>
            <p:cNvPr id="5" name="object 5"/>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object 6"/>
          <p:cNvPicPr/>
          <p:nvPr/>
        </p:nvPicPr>
        <p:blipFill>
          <a:blip r:embed="rId4" cstate="print"/>
          <a:stretch>
            <a:fillRect/>
          </a:stretch>
        </p:blipFill>
        <p:spPr>
          <a:xfrm>
            <a:off x="513587" y="4386071"/>
            <a:ext cx="2025395" cy="911351"/>
          </a:xfrm>
          <a:prstGeom prst="rect">
            <a:avLst/>
          </a:prstGeom>
        </p:spPr>
      </p:pic>
      <p:sp>
        <p:nvSpPr>
          <p:cNvPr id="7" name="object 7"/>
          <p:cNvSpPr txBox="1"/>
          <p:nvPr/>
        </p:nvSpPr>
        <p:spPr>
          <a:xfrm>
            <a:off x="0" y="124087"/>
            <a:ext cx="12115800" cy="721351"/>
          </a:xfrm>
          <a:prstGeom prst="rect">
            <a:avLst/>
          </a:prstGeom>
          <a:noFill/>
        </p:spPr>
        <p:txBody>
          <a:bodyPr vert="horz" wrap="square" lIns="0" tIns="53975" rIns="0" bIns="0" rtlCol="0">
            <a:spAutoFit/>
          </a:bodyPr>
          <a:lstStyle/>
          <a:p>
            <a:pPr marL="12700" marR="5080" lvl="0">
              <a:lnSpc>
                <a:spcPts val="2590"/>
              </a:lnSpc>
              <a:spcBef>
                <a:spcPts val="425"/>
              </a:spcBef>
              <a:defRPr/>
            </a:pPr>
            <a:r>
              <a:rPr lang="en-US" sz="2400" dirty="0">
                <a:solidFill>
                  <a:prstClr val="black"/>
                </a:solidFill>
                <a:latin typeface="Arial"/>
                <a:cs typeface="Arial"/>
              </a:rPr>
              <a:t>Percent of Pregnant People aged 18-49 years receiving at least one dose of a COVID-19 vaccine during pregnancy overall, by race/ethnicity, and date reported to </a:t>
            </a:r>
            <a:r>
              <a:rPr lang="en-US" sz="2400" dirty="0" smtClean="0">
                <a:solidFill>
                  <a:prstClr val="black"/>
                </a:solidFill>
                <a:latin typeface="Arial"/>
                <a:cs typeface="Arial"/>
              </a:rPr>
              <a:t>CDC (9/4/21)</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Picture 7"/>
          <p:cNvPicPr>
            <a:picLocks noChangeAspect="1"/>
          </p:cNvPicPr>
          <p:nvPr/>
        </p:nvPicPr>
        <p:blipFill>
          <a:blip r:embed="rId5"/>
          <a:stretch>
            <a:fillRect/>
          </a:stretch>
        </p:blipFill>
        <p:spPr>
          <a:xfrm>
            <a:off x="152400" y="845438"/>
            <a:ext cx="11146604" cy="6017478"/>
          </a:xfrm>
          <a:prstGeom prst="rect">
            <a:avLst/>
          </a:prstGeom>
        </p:spPr>
      </p:pic>
    </p:spTree>
    <p:extLst>
      <p:ext uri="{BB962C8B-B14F-4D97-AF65-F5344CB8AC3E}">
        <p14:creationId xmlns:p14="http://schemas.microsoft.com/office/powerpoint/2010/main" val="2321981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5379720"/>
            <a:ext cx="2807335" cy="753110"/>
            <a:chOff x="0" y="5379720"/>
            <a:chExt cx="2807335" cy="753110"/>
          </a:xfrm>
        </p:grpSpPr>
        <p:pic>
          <p:nvPicPr>
            <p:cNvPr id="4" name="object 4"/>
            <p:cNvPicPr/>
            <p:nvPr/>
          </p:nvPicPr>
          <p:blipFill>
            <a:blip r:embed="rId3" cstate="print"/>
            <a:stretch>
              <a:fillRect/>
            </a:stretch>
          </p:blipFill>
          <p:spPr>
            <a:xfrm>
              <a:off x="0" y="5532120"/>
              <a:ext cx="2807207" cy="600456"/>
            </a:xfrm>
            <a:prstGeom prst="rect">
              <a:avLst/>
            </a:prstGeom>
          </p:spPr>
        </p:pic>
        <p:sp>
          <p:nvSpPr>
            <p:cNvPr id="5" name="object 5"/>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object 6"/>
          <p:cNvPicPr/>
          <p:nvPr/>
        </p:nvPicPr>
        <p:blipFill>
          <a:blip r:embed="rId4" cstate="print"/>
          <a:stretch>
            <a:fillRect/>
          </a:stretch>
        </p:blipFill>
        <p:spPr>
          <a:xfrm>
            <a:off x="513587" y="4386071"/>
            <a:ext cx="2025395" cy="911351"/>
          </a:xfrm>
          <a:prstGeom prst="rect">
            <a:avLst/>
          </a:prstGeom>
        </p:spPr>
      </p:pic>
      <p:sp>
        <p:nvSpPr>
          <p:cNvPr id="7" name="object 7"/>
          <p:cNvSpPr txBox="1"/>
          <p:nvPr/>
        </p:nvSpPr>
        <p:spPr>
          <a:xfrm>
            <a:off x="535938" y="1135081"/>
            <a:ext cx="1854200" cy="2055050"/>
          </a:xfrm>
          <a:prstGeom prst="rect">
            <a:avLst/>
          </a:prstGeom>
          <a:noFill/>
        </p:spPr>
        <p:txBody>
          <a:bodyPr vert="horz" wrap="square" lIns="0" tIns="53975" rIns="0" bIns="0" rtlCol="0">
            <a:spAutoFit/>
          </a:bodyPr>
          <a:lstStyle/>
          <a:p>
            <a:pPr marL="12700" marR="5080" lvl="0">
              <a:lnSpc>
                <a:spcPts val="2590"/>
              </a:lnSpc>
              <a:spcBef>
                <a:spcPts val="425"/>
              </a:spcBef>
              <a:defRPr/>
            </a:pPr>
            <a:r>
              <a:rPr lang="en-US" sz="2400" dirty="0">
                <a:solidFill>
                  <a:prstClr val="black"/>
                </a:solidFill>
                <a:latin typeface="Arial"/>
                <a:cs typeface="Arial"/>
              </a:rPr>
              <a:t>COVID-19 Vaccinations in the United </a:t>
            </a:r>
            <a:r>
              <a:rPr lang="en-US" sz="2400" dirty="0" smtClean="0">
                <a:solidFill>
                  <a:prstClr val="black"/>
                </a:solidFill>
                <a:latin typeface="Arial"/>
                <a:cs typeface="Arial"/>
              </a:rPr>
              <a:t>States as of September 9, 2021</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Picture 7"/>
          <p:cNvPicPr>
            <a:picLocks noChangeAspect="1"/>
          </p:cNvPicPr>
          <p:nvPr/>
        </p:nvPicPr>
        <p:blipFill>
          <a:blip r:embed="rId5"/>
          <a:stretch>
            <a:fillRect/>
          </a:stretch>
        </p:blipFill>
        <p:spPr>
          <a:xfrm>
            <a:off x="3200400" y="1041183"/>
            <a:ext cx="8579187" cy="4965051"/>
          </a:xfrm>
          <a:prstGeom prst="rect">
            <a:avLst/>
          </a:prstGeom>
        </p:spPr>
      </p:pic>
    </p:spTree>
    <p:extLst>
      <p:ext uri="{BB962C8B-B14F-4D97-AF65-F5344CB8AC3E}">
        <p14:creationId xmlns:p14="http://schemas.microsoft.com/office/powerpoint/2010/main" val="8364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nvGrpSpPr>
          <p:cNvPr id="3" name="object 3"/>
          <p:cNvGrpSpPr/>
          <p:nvPr/>
        </p:nvGrpSpPr>
        <p:grpSpPr>
          <a:xfrm>
            <a:off x="18241" y="5181600"/>
            <a:ext cx="2807335" cy="753110"/>
            <a:chOff x="0" y="5379720"/>
            <a:chExt cx="2807335" cy="753110"/>
          </a:xfrm>
        </p:grpSpPr>
        <p:pic>
          <p:nvPicPr>
            <p:cNvPr id="4" name="object 4"/>
            <p:cNvPicPr/>
            <p:nvPr/>
          </p:nvPicPr>
          <p:blipFill>
            <a:blip r:embed="rId2" cstate="print"/>
            <a:stretch>
              <a:fillRect/>
            </a:stretch>
          </p:blipFill>
          <p:spPr>
            <a:xfrm>
              <a:off x="0" y="5532120"/>
              <a:ext cx="2807207" cy="600456"/>
            </a:xfrm>
            <a:prstGeom prst="rect">
              <a:avLst/>
            </a:prstGeom>
          </p:spPr>
        </p:pic>
        <p:sp>
          <p:nvSpPr>
            <p:cNvPr id="5" name="object 5"/>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pic>
        <p:nvPicPr>
          <p:cNvPr id="6" name="object 6"/>
          <p:cNvPicPr/>
          <p:nvPr/>
        </p:nvPicPr>
        <p:blipFill>
          <a:blip r:embed="rId3" cstate="print"/>
          <a:stretch>
            <a:fillRect/>
          </a:stretch>
        </p:blipFill>
        <p:spPr>
          <a:xfrm>
            <a:off x="228600" y="5873396"/>
            <a:ext cx="2025395" cy="911351"/>
          </a:xfrm>
          <a:prstGeom prst="rect">
            <a:avLst/>
          </a:prstGeom>
        </p:spPr>
      </p:pic>
      <p:sp>
        <p:nvSpPr>
          <p:cNvPr id="8" name="object 8"/>
          <p:cNvSpPr txBox="1">
            <a:spLocks noGrp="1"/>
          </p:cNvSpPr>
          <p:nvPr>
            <p:ph type="title"/>
          </p:nvPr>
        </p:nvSpPr>
        <p:spPr>
          <a:xfrm>
            <a:off x="4797742" y="1447800"/>
            <a:ext cx="6711315" cy="1120820"/>
          </a:xfrm>
          <a:prstGeom prst="rect">
            <a:avLst/>
          </a:prstGeom>
        </p:spPr>
        <p:txBody>
          <a:bodyPr vert="horz" wrap="square" lIns="0" tIns="12700" rIns="0" bIns="0" rtlCol="0">
            <a:spAutoFit/>
          </a:bodyPr>
          <a:lstStyle/>
          <a:p>
            <a:pPr marL="12700" marR="5080">
              <a:lnSpc>
                <a:spcPct val="100000"/>
              </a:lnSpc>
              <a:spcBef>
                <a:spcPts val="100"/>
              </a:spcBef>
            </a:pPr>
            <a:r>
              <a:rPr sz="2400" b="1" spc="-20" dirty="0">
                <a:solidFill>
                  <a:srgbClr val="444B54"/>
                </a:solidFill>
                <a:latin typeface="Arial"/>
                <a:cs typeface="Arial"/>
              </a:rPr>
              <a:t>SARS-CoV-2</a:t>
            </a:r>
            <a:r>
              <a:rPr sz="2400" b="1" spc="20" dirty="0">
                <a:solidFill>
                  <a:srgbClr val="444B54"/>
                </a:solidFill>
                <a:latin typeface="Arial"/>
                <a:cs typeface="Arial"/>
              </a:rPr>
              <a:t> </a:t>
            </a:r>
            <a:r>
              <a:rPr sz="2400" b="1" spc="-20" dirty="0">
                <a:solidFill>
                  <a:srgbClr val="444B54"/>
                </a:solidFill>
                <a:latin typeface="Arial"/>
                <a:cs typeface="Arial"/>
              </a:rPr>
              <a:t>Variants</a:t>
            </a:r>
            <a:r>
              <a:rPr sz="2400" b="1" dirty="0">
                <a:solidFill>
                  <a:srgbClr val="444B54"/>
                </a:solidFill>
                <a:latin typeface="Arial"/>
                <a:cs typeface="Arial"/>
              </a:rPr>
              <a:t> </a:t>
            </a:r>
            <a:r>
              <a:rPr sz="2400" b="1" spc="-5" dirty="0">
                <a:solidFill>
                  <a:srgbClr val="444B54"/>
                </a:solidFill>
                <a:latin typeface="Arial"/>
                <a:cs typeface="Arial"/>
              </a:rPr>
              <a:t>Circulating</a:t>
            </a:r>
            <a:r>
              <a:rPr sz="2400" b="1" spc="-30" dirty="0">
                <a:solidFill>
                  <a:srgbClr val="444B54"/>
                </a:solidFill>
                <a:latin typeface="Arial"/>
                <a:cs typeface="Arial"/>
              </a:rPr>
              <a:t> </a:t>
            </a:r>
            <a:r>
              <a:rPr sz="2400" b="1" dirty="0">
                <a:solidFill>
                  <a:srgbClr val="444B54"/>
                </a:solidFill>
                <a:latin typeface="Arial"/>
                <a:cs typeface="Arial"/>
              </a:rPr>
              <a:t>in</a:t>
            </a:r>
            <a:r>
              <a:rPr sz="2400" b="1" spc="-25" dirty="0">
                <a:solidFill>
                  <a:srgbClr val="444B54"/>
                </a:solidFill>
                <a:latin typeface="Arial"/>
                <a:cs typeface="Arial"/>
              </a:rPr>
              <a:t> </a:t>
            </a:r>
            <a:r>
              <a:rPr sz="2400" b="1" spc="-5" dirty="0">
                <a:solidFill>
                  <a:srgbClr val="444B54"/>
                </a:solidFill>
                <a:latin typeface="Arial"/>
                <a:cs typeface="Arial"/>
              </a:rPr>
              <a:t>the</a:t>
            </a:r>
            <a:r>
              <a:rPr sz="2400" b="1" spc="-10" dirty="0">
                <a:solidFill>
                  <a:srgbClr val="444B54"/>
                </a:solidFill>
                <a:latin typeface="Arial"/>
                <a:cs typeface="Arial"/>
              </a:rPr>
              <a:t> </a:t>
            </a:r>
            <a:r>
              <a:rPr sz="2400" b="1" spc="-5" dirty="0">
                <a:solidFill>
                  <a:srgbClr val="444B54"/>
                </a:solidFill>
                <a:latin typeface="Arial"/>
                <a:cs typeface="Arial"/>
              </a:rPr>
              <a:t>United </a:t>
            </a:r>
            <a:r>
              <a:rPr sz="2400" b="1" spc="-655" dirty="0">
                <a:solidFill>
                  <a:srgbClr val="444B54"/>
                </a:solidFill>
                <a:latin typeface="Arial"/>
                <a:cs typeface="Arial"/>
              </a:rPr>
              <a:t> </a:t>
            </a:r>
            <a:r>
              <a:rPr sz="2400" b="1" spc="-5" dirty="0" smtClean="0">
                <a:solidFill>
                  <a:srgbClr val="444B54"/>
                </a:solidFill>
                <a:latin typeface="Arial"/>
                <a:cs typeface="Arial"/>
              </a:rPr>
              <a:t>States</a:t>
            </a:r>
            <a:r>
              <a:rPr lang="en-US" sz="2400" b="1" spc="-5" dirty="0">
                <a:solidFill>
                  <a:srgbClr val="444B54"/>
                </a:solidFill>
                <a:cs typeface="Arial"/>
              </a:rPr>
              <a:t> </a:t>
            </a:r>
            <a:r>
              <a:rPr lang="en-US" sz="2400" spc="-5" dirty="0">
                <a:solidFill>
                  <a:srgbClr val="444B54"/>
                </a:solidFill>
                <a:cs typeface="Arial"/>
              </a:rPr>
              <a:t>CDC, through </a:t>
            </a:r>
            <a:r>
              <a:rPr lang="en-US" sz="2400" spc="-5" dirty="0" smtClean="0">
                <a:solidFill>
                  <a:srgbClr val="444B54"/>
                </a:solidFill>
                <a:cs typeface="Arial"/>
              </a:rPr>
              <a:t>September 4, </a:t>
            </a:r>
            <a:r>
              <a:rPr lang="en-US" sz="2400" spc="-5" dirty="0">
                <a:solidFill>
                  <a:srgbClr val="444B54"/>
                </a:solidFill>
                <a:cs typeface="Arial"/>
              </a:rPr>
              <a:t>2021</a:t>
            </a:r>
            <a:r>
              <a:rPr lang="en-US" sz="2400" b="1" spc="-5" dirty="0">
                <a:solidFill>
                  <a:srgbClr val="444B54"/>
                </a:solidFill>
                <a:cs typeface="Arial"/>
              </a:rPr>
              <a:t/>
            </a:r>
            <a:br>
              <a:rPr lang="en-US" sz="2400" b="1" spc="-5" dirty="0">
                <a:solidFill>
                  <a:srgbClr val="444B54"/>
                </a:solidFill>
                <a:cs typeface="Arial"/>
              </a:rPr>
            </a:br>
            <a:endParaRPr sz="2400" dirty="0">
              <a:latin typeface="Arial"/>
              <a:cs typeface="Arial"/>
            </a:endParaRPr>
          </a:p>
        </p:txBody>
      </p:sp>
      <p:sp>
        <p:nvSpPr>
          <p:cNvPr id="14" name="Rectangle 13"/>
          <p:cNvSpPr/>
          <p:nvPr/>
        </p:nvSpPr>
        <p:spPr>
          <a:xfrm>
            <a:off x="250256" y="1046761"/>
            <a:ext cx="4321743" cy="4154984"/>
          </a:xfrm>
          <a:prstGeom prst="rect">
            <a:avLst/>
          </a:prstGeom>
        </p:spPr>
        <p:txBody>
          <a:bodyPr wrap="square">
            <a:spAutoFit/>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rPr>
              <a:t>Identified in India in </a:t>
            </a: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rPr>
              <a:t>  December </a:t>
            </a:r>
            <a:r>
              <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rPr>
              <a:t>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rPr>
              <a:t>• </a:t>
            </a: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rPr>
              <a:t>More highly </a:t>
            </a:r>
            <a:r>
              <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rPr>
              <a:t>transmissible </a:t>
            </a: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rPr>
              <a:t>and</a:t>
            </a:r>
            <a:r>
              <a:rPr kumimoji="0" lang="en-US" sz="2200" b="0" i="0" u="none" strike="noStrike" kern="1200" cap="none" spc="0" normalizeH="0" noProof="0" dirty="0" smtClean="0">
                <a:ln>
                  <a:noFill/>
                </a:ln>
                <a:solidFill>
                  <a:srgbClr val="444C55"/>
                </a:solidFill>
                <a:effectLst/>
                <a:uLnTx/>
                <a:uFillTx/>
                <a:latin typeface="Arial" panose="020B0604020202020204"/>
                <a:ea typeface="+mn-ea"/>
                <a:cs typeface="+mn-cs"/>
              </a:rPr>
              <a:t> higher risk hospitalization</a:t>
            </a:r>
            <a:endPar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rPr>
              <a:t>• </a:t>
            </a:r>
            <a:r>
              <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rPr>
              <a:t>First detected in the U.S. in March 2021 </a:t>
            </a:r>
            <a:endPar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rPr>
              <a:t>• </a:t>
            </a:r>
            <a:r>
              <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rPr>
              <a:t>U.S. Delta variant proportion: </a:t>
            </a:r>
            <a:endPar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rPr>
              <a:t>• </a:t>
            </a:r>
            <a:r>
              <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rPr>
              <a:t>May: 0.1% of circulating strains </a:t>
            </a:r>
            <a:endPar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rPr>
              <a:t>• </a:t>
            </a:r>
            <a:r>
              <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rPr>
              <a:t>July: 82% of circulating strains </a:t>
            </a:r>
            <a:r>
              <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hlinkClick r:id="rId4"/>
              </a:rPr>
              <a:t>https://covid.cdc.gov/covid-data-tracker</a:t>
            </a:r>
            <a:r>
              <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hlinkClick r:id="rId4"/>
              </a:rPr>
              <a:t>/#</a:t>
            </a:r>
            <a:endParaRPr kumimoji="0" lang="en-US" sz="2200" b="0" i="0" u="none" strike="noStrike" kern="1200" cap="none" spc="0" normalizeH="0" baseline="0" noProof="0" dirty="0" smtClean="0">
              <a:ln>
                <a:noFill/>
              </a:ln>
              <a:solidFill>
                <a:srgbClr val="444C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solidFill>
                  <a:srgbClr val="444C55"/>
                </a:solidFill>
                <a:latin typeface="Arial" panose="020B0604020202020204"/>
              </a:rPr>
              <a:t>September:  98.9% strains</a:t>
            </a:r>
            <a:endParaRPr kumimoji="0" lang="en-US" sz="22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13" name="TextBox 12"/>
          <p:cNvSpPr txBox="1"/>
          <p:nvPr/>
        </p:nvSpPr>
        <p:spPr>
          <a:xfrm>
            <a:off x="212436" y="335899"/>
            <a:ext cx="6400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95" normalizeH="0" baseline="0" noProof="0" dirty="0">
                <a:ln>
                  <a:noFill/>
                </a:ln>
                <a:solidFill>
                  <a:srgbClr val="F58466"/>
                </a:solidFill>
                <a:effectLst/>
                <a:uLnTx/>
                <a:uFillTx/>
                <a:latin typeface="Arial"/>
                <a:ea typeface="+mn-ea"/>
                <a:cs typeface="Arial"/>
              </a:rPr>
              <a:t>Delta Variant (B.1617.2)</a:t>
            </a:r>
          </a:p>
        </p:txBody>
      </p:sp>
      <p:pic>
        <p:nvPicPr>
          <p:cNvPr id="15" name="Picture 14"/>
          <p:cNvPicPr>
            <a:picLocks noChangeAspect="1"/>
          </p:cNvPicPr>
          <p:nvPr/>
        </p:nvPicPr>
        <p:blipFill>
          <a:blip r:embed="rId5"/>
          <a:stretch>
            <a:fillRect/>
          </a:stretch>
        </p:blipFill>
        <p:spPr>
          <a:xfrm>
            <a:off x="4571999" y="2209800"/>
            <a:ext cx="7115176" cy="4484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028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CDC MMWR showing Delta</a:t>
            </a:r>
            <a:br>
              <a:rPr lang="en-US" dirty="0" smtClean="0"/>
            </a:br>
            <a:r>
              <a:rPr lang="en-US" dirty="0" smtClean="0"/>
              <a:t>breakthrough infections risk: 8/6/21</a:t>
            </a:r>
            <a:endParaRPr lang="en-US" dirty="0"/>
          </a:p>
        </p:txBody>
      </p:sp>
      <p:sp>
        <p:nvSpPr>
          <p:cNvPr id="3" name="Content Placeholder 2"/>
          <p:cNvSpPr>
            <a:spLocks noGrp="1"/>
          </p:cNvSpPr>
          <p:nvPr>
            <p:ph idx="1"/>
          </p:nvPr>
        </p:nvSpPr>
        <p:spPr/>
        <p:txBody>
          <a:bodyPr>
            <a:normAutofit fontScale="92500" lnSpcReduction="10000"/>
          </a:bodyPr>
          <a:lstStyle/>
          <a:p>
            <a:r>
              <a:rPr lang="en-US" dirty="0"/>
              <a:t>CDC MMWR:  </a:t>
            </a:r>
            <a:r>
              <a:rPr lang="en-US" dirty="0" smtClean="0"/>
              <a:t>Outbreak of SARS-CoV-2 Infections, including Covid-19 vaccine breakthrough infections, associated with large public gatherings - Barnstable County, MA, July 2021 (released August 6, 2021)</a:t>
            </a:r>
          </a:p>
          <a:p>
            <a:r>
              <a:rPr lang="en-US" dirty="0" smtClean="0"/>
              <a:t>Outbreak of 1000 cases from 4</a:t>
            </a:r>
            <a:r>
              <a:rPr lang="en-US" baseline="30000" dirty="0" smtClean="0"/>
              <a:t>th</a:t>
            </a:r>
            <a:r>
              <a:rPr lang="en-US" dirty="0" smtClean="0"/>
              <a:t> of July parties on Cape Cod with high rates of vaccination</a:t>
            </a:r>
          </a:p>
          <a:p>
            <a:r>
              <a:rPr lang="en-US" dirty="0" smtClean="0"/>
              <a:t>469 cases reviewed  by the CDC, 346 (</a:t>
            </a:r>
            <a:r>
              <a:rPr lang="en-US" b="1" dirty="0" smtClean="0"/>
              <a:t>74%) vaccinated</a:t>
            </a:r>
            <a:r>
              <a:rPr lang="en-US" dirty="0" smtClean="0"/>
              <a:t>, </a:t>
            </a:r>
            <a:r>
              <a:rPr lang="en-US" b="1" dirty="0" smtClean="0"/>
              <a:t>90% Delta variant</a:t>
            </a:r>
            <a:r>
              <a:rPr lang="en-US" dirty="0" smtClean="0"/>
              <a:t>,</a:t>
            </a:r>
          </a:p>
          <a:p>
            <a:r>
              <a:rPr lang="en-US" dirty="0"/>
              <a:t>274 </a:t>
            </a:r>
            <a:r>
              <a:rPr lang="en-US" b="1" dirty="0"/>
              <a:t>(79%) were symptomatic</a:t>
            </a:r>
            <a:r>
              <a:rPr lang="en-US" dirty="0"/>
              <a:t>, 4 (1.2%) fully vaccinated patients were hospitalized. No deaths reported</a:t>
            </a:r>
          </a:p>
          <a:p>
            <a:r>
              <a:rPr lang="en-US" b="1" dirty="0" smtClean="0"/>
              <a:t>Similar levels of high viral load between vaccinated / unvaccinated patients </a:t>
            </a:r>
          </a:p>
          <a:p>
            <a:r>
              <a:rPr lang="en-US" dirty="0" smtClean="0"/>
              <a:t>Delta variant is highly transmissible, </a:t>
            </a:r>
            <a:r>
              <a:rPr lang="en-US" b="1" dirty="0" smtClean="0"/>
              <a:t>1000 x’s higher viral load, than alpha variant</a:t>
            </a:r>
          </a:p>
          <a:p>
            <a:r>
              <a:rPr lang="en-US" dirty="0" smtClean="0"/>
              <a:t>Data behind updated guidelines recommending masks for indoor public spaces regardless of vaccination status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87015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701262"/>
            <a:ext cx="1931035" cy="574040"/>
          </a:xfrm>
          <a:prstGeom prst="rect">
            <a:avLst/>
          </a:prstGeom>
        </p:spPr>
        <p:txBody>
          <a:bodyPr vert="horz" wrap="square" lIns="0" tIns="12700" rIns="0" bIns="0" rtlCol="0">
            <a:spAutoFit/>
          </a:bodyPr>
          <a:lstStyle/>
          <a:p>
            <a:pPr marL="12700">
              <a:lnSpc>
                <a:spcPct val="100000"/>
              </a:lnSpc>
              <a:spcBef>
                <a:spcPts val="100"/>
              </a:spcBef>
            </a:pPr>
            <a:r>
              <a:rPr sz="3600" b="1" spc="-114" dirty="0">
                <a:solidFill>
                  <a:srgbClr val="F58466"/>
                </a:solidFill>
                <a:latin typeface="Arial"/>
                <a:cs typeface="Arial"/>
              </a:rPr>
              <a:t>Welcome</a:t>
            </a:r>
            <a:endParaRPr sz="3600">
              <a:latin typeface="Arial"/>
              <a:cs typeface="Arial"/>
            </a:endParaRPr>
          </a:p>
        </p:txBody>
      </p:sp>
      <p:sp>
        <p:nvSpPr>
          <p:cNvPr id="9" name="object 9"/>
          <p:cNvSpPr txBox="1"/>
          <p:nvPr/>
        </p:nvSpPr>
        <p:spPr>
          <a:xfrm>
            <a:off x="2158503" y="1434881"/>
            <a:ext cx="8181340" cy="1834514"/>
          </a:xfrm>
          <a:prstGeom prst="rect">
            <a:avLst/>
          </a:prstGeom>
        </p:spPr>
        <p:txBody>
          <a:bodyPr vert="horz" wrap="square" lIns="0" tIns="53975" rIns="0" bIns="0" rtlCol="0">
            <a:spAutoFit/>
          </a:bodyPr>
          <a:lstStyle/>
          <a:p>
            <a:pPr marL="551815" marR="545465" algn="ctr">
              <a:lnSpc>
                <a:spcPts val="2590"/>
              </a:lnSpc>
              <a:spcBef>
                <a:spcPts val="425"/>
              </a:spcBef>
            </a:pPr>
            <a:r>
              <a:rPr sz="2400" spc="-5" dirty="0">
                <a:solidFill>
                  <a:srgbClr val="444B54"/>
                </a:solidFill>
                <a:latin typeface="Verdana"/>
                <a:cs typeface="Verdana"/>
              </a:rPr>
              <a:t>Please</a:t>
            </a:r>
            <a:r>
              <a:rPr sz="2400" dirty="0">
                <a:solidFill>
                  <a:srgbClr val="444B54"/>
                </a:solidFill>
                <a:latin typeface="Verdana"/>
                <a:cs typeface="Verdana"/>
              </a:rPr>
              <a:t> </a:t>
            </a:r>
            <a:r>
              <a:rPr sz="2400" dirty="0">
                <a:solidFill>
                  <a:srgbClr val="C00000"/>
                </a:solidFill>
                <a:latin typeface="Verdana"/>
                <a:cs typeface="Verdana"/>
              </a:rPr>
              <a:t>be </a:t>
            </a:r>
            <a:r>
              <a:rPr sz="2400" spc="-5" dirty="0">
                <a:solidFill>
                  <a:srgbClr val="C00000"/>
                </a:solidFill>
                <a:latin typeface="Verdana"/>
                <a:cs typeface="Verdana"/>
              </a:rPr>
              <a:t>certain</a:t>
            </a:r>
            <a:r>
              <a:rPr sz="2400" spc="20" dirty="0">
                <a:solidFill>
                  <a:srgbClr val="C00000"/>
                </a:solidFill>
                <a:latin typeface="Verdana"/>
                <a:cs typeface="Verdana"/>
              </a:rPr>
              <a:t> </a:t>
            </a:r>
            <a:r>
              <a:rPr sz="2400" spc="-15" dirty="0">
                <a:solidFill>
                  <a:srgbClr val="C00000"/>
                </a:solidFill>
                <a:latin typeface="Verdana"/>
                <a:cs typeface="Verdana"/>
              </a:rPr>
              <a:t>you</a:t>
            </a:r>
            <a:r>
              <a:rPr sz="2400" spc="35" dirty="0">
                <a:solidFill>
                  <a:srgbClr val="C00000"/>
                </a:solidFill>
                <a:latin typeface="Verdana"/>
                <a:cs typeface="Verdana"/>
              </a:rPr>
              <a:t> </a:t>
            </a:r>
            <a:r>
              <a:rPr sz="2400" spc="-5" dirty="0">
                <a:solidFill>
                  <a:srgbClr val="C00000"/>
                </a:solidFill>
                <a:latin typeface="Verdana"/>
                <a:cs typeface="Verdana"/>
              </a:rPr>
              <a:t>are</a:t>
            </a:r>
            <a:r>
              <a:rPr sz="2400" dirty="0">
                <a:solidFill>
                  <a:srgbClr val="C00000"/>
                </a:solidFill>
                <a:latin typeface="Verdana"/>
                <a:cs typeface="Verdana"/>
              </a:rPr>
              <a:t> </a:t>
            </a:r>
            <a:r>
              <a:rPr sz="2400" spc="-5" dirty="0">
                <a:solidFill>
                  <a:srgbClr val="C00000"/>
                </a:solidFill>
                <a:latin typeface="Verdana"/>
                <a:cs typeface="Verdana"/>
              </a:rPr>
              <a:t>on</a:t>
            </a:r>
            <a:r>
              <a:rPr sz="2400" spc="20" dirty="0">
                <a:solidFill>
                  <a:srgbClr val="C00000"/>
                </a:solidFill>
                <a:latin typeface="Verdana"/>
                <a:cs typeface="Verdana"/>
              </a:rPr>
              <a:t> </a:t>
            </a:r>
            <a:r>
              <a:rPr sz="2400" i="1" spc="-5" dirty="0">
                <a:solidFill>
                  <a:srgbClr val="C00000"/>
                </a:solidFill>
                <a:latin typeface="Verdana"/>
                <a:cs typeface="Verdana"/>
              </a:rPr>
              <a:t>“mute” </a:t>
            </a:r>
            <a:r>
              <a:rPr sz="2400" spc="-5" dirty="0">
                <a:solidFill>
                  <a:srgbClr val="C00000"/>
                </a:solidFill>
                <a:latin typeface="Verdana"/>
                <a:cs typeface="Verdana"/>
              </a:rPr>
              <a:t>when </a:t>
            </a:r>
            <a:r>
              <a:rPr sz="2400" dirty="0">
                <a:solidFill>
                  <a:srgbClr val="C00000"/>
                </a:solidFill>
                <a:latin typeface="Verdana"/>
                <a:cs typeface="Verdana"/>
              </a:rPr>
              <a:t>not </a:t>
            </a:r>
            <a:r>
              <a:rPr sz="2400" spc="-830" dirty="0">
                <a:solidFill>
                  <a:srgbClr val="C00000"/>
                </a:solidFill>
                <a:latin typeface="Verdana"/>
                <a:cs typeface="Verdana"/>
              </a:rPr>
              <a:t> </a:t>
            </a:r>
            <a:r>
              <a:rPr sz="2400" spc="-5" dirty="0">
                <a:solidFill>
                  <a:srgbClr val="C00000"/>
                </a:solidFill>
                <a:latin typeface="Verdana"/>
                <a:cs typeface="Verdana"/>
              </a:rPr>
              <a:t>speaking</a:t>
            </a:r>
            <a:r>
              <a:rPr sz="2400" spc="30" dirty="0">
                <a:solidFill>
                  <a:srgbClr val="C00000"/>
                </a:solidFill>
                <a:latin typeface="Verdana"/>
                <a:cs typeface="Verdana"/>
              </a:rPr>
              <a:t> </a:t>
            </a:r>
            <a:r>
              <a:rPr sz="2400" spc="-5" dirty="0">
                <a:solidFill>
                  <a:srgbClr val="444B54"/>
                </a:solidFill>
                <a:latin typeface="Verdana"/>
                <a:cs typeface="Verdana"/>
              </a:rPr>
              <a:t>to</a:t>
            </a:r>
            <a:r>
              <a:rPr sz="2400" dirty="0">
                <a:solidFill>
                  <a:srgbClr val="444B54"/>
                </a:solidFill>
                <a:latin typeface="Verdana"/>
                <a:cs typeface="Verdana"/>
              </a:rPr>
              <a:t> </a:t>
            </a:r>
            <a:r>
              <a:rPr sz="2400" spc="-20" dirty="0">
                <a:solidFill>
                  <a:srgbClr val="444B54"/>
                </a:solidFill>
                <a:latin typeface="Verdana"/>
                <a:cs typeface="Verdana"/>
              </a:rPr>
              <a:t>avoid</a:t>
            </a:r>
            <a:r>
              <a:rPr sz="2400" spc="60" dirty="0">
                <a:solidFill>
                  <a:srgbClr val="444B54"/>
                </a:solidFill>
                <a:latin typeface="Verdana"/>
                <a:cs typeface="Verdana"/>
              </a:rPr>
              <a:t> </a:t>
            </a:r>
            <a:r>
              <a:rPr sz="2400" spc="-5" dirty="0">
                <a:solidFill>
                  <a:srgbClr val="444B54"/>
                </a:solidFill>
                <a:latin typeface="Verdana"/>
                <a:cs typeface="Verdana"/>
              </a:rPr>
              <a:t>background</a:t>
            </a:r>
            <a:r>
              <a:rPr sz="2400" spc="35" dirty="0">
                <a:solidFill>
                  <a:srgbClr val="444B54"/>
                </a:solidFill>
                <a:latin typeface="Verdana"/>
                <a:cs typeface="Verdana"/>
              </a:rPr>
              <a:t> </a:t>
            </a:r>
            <a:r>
              <a:rPr sz="2400" spc="-5" dirty="0">
                <a:solidFill>
                  <a:srgbClr val="444B54"/>
                </a:solidFill>
                <a:latin typeface="Verdana"/>
                <a:cs typeface="Verdana"/>
              </a:rPr>
              <a:t>noise.</a:t>
            </a:r>
            <a:endParaRPr sz="2400">
              <a:latin typeface="Verdana"/>
              <a:cs typeface="Verdana"/>
            </a:endParaRPr>
          </a:p>
          <a:p>
            <a:pPr marL="12065" marR="5080" indent="-1270" algn="ctr">
              <a:lnSpc>
                <a:spcPts val="2590"/>
              </a:lnSpc>
              <a:spcBef>
                <a:spcPts val="1000"/>
              </a:spcBef>
            </a:pPr>
            <a:r>
              <a:rPr sz="2400" dirty="0">
                <a:solidFill>
                  <a:srgbClr val="444B54"/>
                </a:solidFill>
                <a:latin typeface="Verdana"/>
                <a:cs typeface="Verdana"/>
              </a:rPr>
              <a:t>Whether</a:t>
            </a:r>
            <a:r>
              <a:rPr sz="2400" spc="-5" dirty="0">
                <a:solidFill>
                  <a:srgbClr val="444B54"/>
                </a:solidFill>
                <a:latin typeface="Verdana"/>
                <a:cs typeface="Verdana"/>
              </a:rPr>
              <a:t> </a:t>
            </a:r>
            <a:r>
              <a:rPr sz="2400" spc="-15" dirty="0">
                <a:solidFill>
                  <a:srgbClr val="444B54"/>
                </a:solidFill>
                <a:latin typeface="Verdana"/>
                <a:cs typeface="Verdana"/>
              </a:rPr>
              <a:t>you</a:t>
            </a:r>
            <a:r>
              <a:rPr sz="2400" spc="30" dirty="0">
                <a:solidFill>
                  <a:srgbClr val="444B54"/>
                </a:solidFill>
                <a:latin typeface="Verdana"/>
                <a:cs typeface="Verdana"/>
              </a:rPr>
              <a:t> </a:t>
            </a:r>
            <a:r>
              <a:rPr sz="2400" spc="-15" dirty="0">
                <a:solidFill>
                  <a:srgbClr val="444B54"/>
                </a:solidFill>
                <a:latin typeface="Verdana"/>
                <a:cs typeface="Verdana"/>
              </a:rPr>
              <a:t>have</a:t>
            </a:r>
            <a:r>
              <a:rPr sz="2400" spc="10" dirty="0">
                <a:solidFill>
                  <a:srgbClr val="444B54"/>
                </a:solidFill>
                <a:latin typeface="Verdana"/>
                <a:cs typeface="Verdana"/>
              </a:rPr>
              <a:t> </a:t>
            </a:r>
            <a:r>
              <a:rPr sz="2400" spc="-5" dirty="0">
                <a:solidFill>
                  <a:srgbClr val="444B54"/>
                </a:solidFill>
                <a:latin typeface="Verdana"/>
                <a:cs typeface="Verdana"/>
              </a:rPr>
              <a:t>joined</a:t>
            </a:r>
            <a:r>
              <a:rPr sz="2400" spc="20" dirty="0">
                <a:solidFill>
                  <a:srgbClr val="444B54"/>
                </a:solidFill>
                <a:latin typeface="Verdana"/>
                <a:cs typeface="Verdana"/>
              </a:rPr>
              <a:t> </a:t>
            </a:r>
            <a:r>
              <a:rPr sz="2400" dirty="0">
                <a:solidFill>
                  <a:srgbClr val="444B54"/>
                </a:solidFill>
                <a:latin typeface="Verdana"/>
                <a:cs typeface="Verdana"/>
              </a:rPr>
              <a:t>by</a:t>
            </a:r>
            <a:r>
              <a:rPr sz="2400" spc="-5" dirty="0">
                <a:solidFill>
                  <a:srgbClr val="444B54"/>
                </a:solidFill>
                <a:latin typeface="Verdana"/>
                <a:cs typeface="Verdana"/>
              </a:rPr>
              <a:t> </a:t>
            </a:r>
            <a:r>
              <a:rPr sz="2400" dirty="0">
                <a:solidFill>
                  <a:srgbClr val="444B54"/>
                </a:solidFill>
                <a:latin typeface="Verdana"/>
                <a:cs typeface="Verdana"/>
              </a:rPr>
              <a:t>phone</a:t>
            </a:r>
            <a:r>
              <a:rPr sz="2400" spc="10" dirty="0">
                <a:solidFill>
                  <a:srgbClr val="444B54"/>
                </a:solidFill>
                <a:latin typeface="Verdana"/>
                <a:cs typeface="Verdana"/>
              </a:rPr>
              <a:t> </a:t>
            </a:r>
            <a:r>
              <a:rPr sz="2400" spc="-5" dirty="0">
                <a:solidFill>
                  <a:srgbClr val="444B54"/>
                </a:solidFill>
                <a:latin typeface="Verdana"/>
                <a:cs typeface="Verdana"/>
              </a:rPr>
              <a:t>or</a:t>
            </a:r>
            <a:r>
              <a:rPr sz="2400" spc="10" dirty="0">
                <a:solidFill>
                  <a:srgbClr val="444B54"/>
                </a:solidFill>
                <a:latin typeface="Verdana"/>
                <a:cs typeface="Verdana"/>
              </a:rPr>
              <a:t> </a:t>
            </a:r>
            <a:r>
              <a:rPr sz="2400" dirty="0">
                <a:solidFill>
                  <a:srgbClr val="444B54"/>
                </a:solidFill>
                <a:latin typeface="Verdana"/>
                <a:cs typeface="Verdana"/>
              </a:rPr>
              <a:t>computer </a:t>
            </a:r>
            <a:r>
              <a:rPr sz="2400" spc="5" dirty="0">
                <a:solidFill>
                  <a:srgbClr val="444B54"/>
                </a:solidFill>
                <a:latin typeface="Verdana"/>
                <a:cs typeface="Verdana"/>
              </a:rPr>
              <a:t> </a:t>
            </a:r>
            <a:r>
              <a:rPr sz="2400" spc="-10" dirty="0">
                <a:solidFill>
                  <a:srgbClr val="444B54"/>
                </a:solidFill>
                <a:latin typeface="Verdana"/>
                <a:cs typeface="Verdana"/>
              </a:rPr>
              <a:t>audio,</a:t>
            </a:r>
            <a:r>
              <a:rPr sz="2400" spc="25" dirty="0">
                <a:solidFill>
                  <a:srgbClr val="444B54"/>
                </a:solidFill>
                <a:latin typeface="Verdana"/>
                <a:cs typeface="Verdana"/>
              </a:rPr>
              <a:t> </a:t>
            </a:r>
            <a:r>
              <a:rPr sz="2400" spc="-15" dirty="0">
                <a:solidFill>
                  <a:srgbClr val="444B54"/>
                </a:solidFill>
                <a:latin typeface="Verdana"/>
                <a:cs typeface="Verdana"/>
              </a:rPr>
              <a:t>you</a:t>
            </a:r>
            <a:r>
              <a:rPr sz="2400" spc="30" dirty="0">
                <a:solidFill>
                  <a:srgbClr val="444B54"/>
                </a:solidFill>
                <a:latin typeface="Verdana"/>
                <a:cs typeface="Verdana"/>
              </a:rPr>
              <a:t> </a:t>
            </a:r>
            <a:r>
              <a:rPr sz="2400" spc="-5" dirty="0">
                <a:solidFill>
                  <a:srgbClr val="444B54"/>
                </a:solidFill>
                <a:latin typeface="Verdana"/>
                <a:cs typeface="Verdana"/>
              </a:rPr>
              <a:t>can</a:t>
            </a:r>
            <a:r>
              <a:rPr sz="2400" dirty="0">
                <a:solidFill>
                  <a:srgbClr val="444B54"/>
                </a:solidFill>
                <a:latin typeface="Verdana"/>
                <a:cs typeface="Verdana"/>
              </a:rPr>
              <a:t> mute</a:t>
            </a:r>
            <a:r>
              <a:rPr sz="2400" spc="5" dirty="0">
                <a:solidFill>
                  <a:srgbClr val="444B54"/>
                </a:solidFill>
                <a:latin typeface="Verdana"/>
                <a:cs typeface="Verdana"/>
              </a:rPr>
              <a:t> </a:t>
            </a:r>
            <a:r>
              <a:rPr sz="2400" dirty="0">
                <a:solidFill>
                  <a:srgbClr val="444B54"/>
                </a:solidFill>
                <a:latin typeface="Verdana"/>
                <a:cs typeface="Verdana"/>
              </a:rPr>
              <a:t>and</a:t>
            </a:r>
            <a:r>
              <a:rPr sz="2400" spc="5" dirty="0">
                <a:solidFill>
                  <a:srgbClr val="444B54"/>
                </a:solidFill>
                <a:latin typeface="Verdana"/>
                <a:cs typeface="Verdana"/>
              </a:rPr>
              <a:t> </a:t>
            </a:r>
            <a:r>
              <a:rPr sz="2400" dirty="0">
                <a:solidFill>
                  <a:srgbClr val="444B54"/>
                </a:solidFill>
                <a:latin typeface="Verdana"/>
                <a:cs typeface="Verdana"/>
              </a:rPr>
              <a:t>unmute</a:t>
            </a:r>
            <a:r>
              <a:rPr sz="2400" spc="5" dirty="0">
                <a:solidFill>
                  <a:srgbClr val="444B54"/>
                </a:solidFill>
                <a:latin typeface="Verdana"/>
                <a:cs typeface="Verdana"/>
              </a:rPr>
              <a:t> </a:t>
            </a:r>
            <a:r>
              <a:rPr sz="2400" spc="-10" dirty="0">
                <a:solidFill>
                  <a:srgbClr val="444B54"/>
                </a:solidFill>
                <a:latin typeface="Verdana"/>
                <a:cs typeface="Verdana"/>
              </a:rPr>
              <a:t>yourself</a:t>
            </a:r>
            <a:r>
              <a:rPr sz="2400" spc="45" dirty="0">
                <a:solidFill>
                  <a:srgbClr val="444B54"/>
                </a:solidFill>
                <a:latin typeface="Verdana"/>
                <a:cs typeface="Verdana"/>
              </a:rPr>
              <a:t> </a:t>
            </a:r>
            <a:r>
              <a:rPr sz="2400" dirty="0">
                <a:solidFill>
                  <a:srgbClr val="444B54"/>
                </a:solidFill>
                <a:latin typeface="Verdana"/>
                <a:cs typeface="Verdana"/>
              </a:rPr>
              <a:t>by </a:t>
            </a:r>
            <a:r>
              <a:rPr sz="2400" spc="-5" dirty="0">
                <a:solidFill>
                  <a:srgbClr val="444B54"/>
                </a:solidFill>
                <a:latin typeface="Verdana"/>
                <a:cs typeface="Verdana"/>
              </a:rPr>
              <a:t>clicking </a:t>
            </a:r>
            <a:r>
              <a:rPr sz="2400" spc="-830" dirty="0">
                <a:solidFill>
                  <a:srgbClr val="444B54"/>
                </a:solidFill>
                <a:latin typeface="Verdana"/>
                <a:cs typeface="Verdana"/>
              </a:rPr>
              <a:t> </a:t>
            </a:r>
            <a:r>
              <a:rPr sz="2400" spc="-5" dirty="0">
                <a:solidFill>
                  <a:srgbClr val="444B54"/>
                </a:solidFill>
                <a:latin typeface="Verdana"/>
                <a:cs typeface="Verdana"/>
              </a:rPr>
              <a:t>on</a:t>
            </a:r>
            <a:r>
              <a:rPr sz="2400" spc="20" dirty="0">
                <a:solidFill>
                  <a:srgbClr val="444B54"/>
                </a:solidFill>
                <a:latin typeface="Verdana"/>
                <a:cs typeface="Verdana"/>
              </a:rPr>
              <a:t> </a:t>
            </a:r>
            <a:r>
              <a:rPr sz="2400" dirty="0">
                <a:solidFill>
                  <a:srgbClr val="444B54"/>
                </a:solidFill>
                <a:latin typeface="Verdana"/>
                <a:cs typeface="Verdana"/>
              </a:rPr>
              <a:t>the</a:t>
            </a:r>
            <a:r>
              <a:rPr sz="2400" spc="5" dirty="0">
                <a:solidFill>
                  <a:srgbClr val="444B54"/>
                </a:solidFill>
                <a:latin typeface="Verdana"/>
                <a:cs typeface="Verdana"/>
              </a:rPr>
              <a:t> </a:t>
            </a:r>
            <a:r>
              <a:rPr sz="2400" spc="-5" dirty="0">
                <a:solidFill>
                  <a:srgbClr val="C00000"/>
                </a:solidFill>
                <a:latin typeface="Verdana"/>
                <a:cs typeface="Verdana"/>
              </a:rPr>
              <a:t>microphone</a:t>
            </a:r>
            <a:r>
              <a:rPr sz="2400" spc="40" dirty="0">
                <a:solidFill>
                  <a:srgbClr val="C00000"/>
                </a:solidFill>
                <a:latin typeface="Verdana"/>
                <a:cs typeface="Verdana"/>
              </a:rPr>
              <a:t> </a:t>
            </a:r>
            <a:r>
              <a:rPr sz="2400" spc="-5" dirty="0">
                <a:solidFill>
                  <a:srgbClr val="C00000"/>
                </a:solidFill>
                <a:latin typeface="Verdana"/>
                <a:cs typeface="Verdana"/>
              </a:rPr>
              <a:t>icon.</a:t>
            </a:r>
            <a:endParaRPr sz="2400">
              <a:latin typeface="Verdana"/>
              <a:cs typeface="Verdana"/>
            </a:endParaRPr>
          </a:p>
        </p:txBody>
      </p:sp>
      <p:pic>
        <p:nvPicPr>
          <p:cNvPr id="10" name="object 10"/>
          <p:cNvPicPr/>
          <p:nvPr/>
        </p:nvPicPr>
        <p:blipFill>
          <a:blip r:embed="rId4" cstate="print"/>
          <a:stretch>
            <a:fillRect/>
          </a:stretch>
        </p:blipFill>
        <p:spPr>
          <a:xfrm>
            <a:off x="2106168" y="3325367"/>
            <a:ext cx="7979663" cy="486067"/>
          </a:xfrm>
          <a:prstGeom prst="rect">
            <a:avLst/>
          </a:prstGeom>
        </p:spPr>
      </p:pic>
      <p:sp>
        <p:nvSpPr>
          <p:cNvPr id="11" name="object 11"/>
          <p:cNvSpPr txBox="1"/>
          <p:nvPr/>
        </p:nvSpPr>
        <p:spPr>
          <a:xfrm>
            <a:off x="2986089" y="4143858"/>
            <a:ext cx="6529070" cy="2159635"/>
          </a:xfrm>
          <a:prstGeom prst="rect">
            <a:avLst/>
          </a:prstGeom>
        </p:spPr>
        <p:txBody>
          <a:bodyPr vert="horz" wrap="square" lIns="0" tIns="12700" rIns="0" bIns="0" rtlCol="0">
            <a:spAutoFit/>
          </a:bodyPr>
          <a:lstStyle/>
          <a:p>
            <a:pPr algn="ctr">
              <a:lnSpc>
                <a:spcPct val="100000"/>
              </a:lnSpc>
              <a:spcBef>
                <a:spcPts val="100"/>
              </a:spcBef>
            </a:pPr>
            <a:r>
              <a:rPr sz="2000" b="1" dirty="0">
                <a:solidFill>
                  <a:srgbClr val="6F2F9F"/>
                </a:solidFill>
                <a:latin typeface="Verdana"/>
                <a:cs typeface="Verdana"/>
              </a:rPr>
              <a:t>The</a:t>
            </a:r>
            <a:r>
              <a:rPr sz="2000" b="1" spc="-25" dirty="0">
                <a:solidFill>
                  <a:srgbClr val="6F2F9F"/>
                </a:solidFill>
                <a:latin typeface="Verdana"/>
                <a:cs typeface="Verdana"/>
              </a:rPr>
              <a:t> </a:t>
            </a:r>
            <a:r>
              <a:rPr sz="2000" b="1" dirty="0">
                <a:solidFill>
                  <a:srgbClr val="6F2F9F"/>
                </a:solidFill>
                <a:latin typeface="Verdana"/>
                <a:cs typeface="Verdana"/>
              </a:rPr>
              <a:t>following</a:t>
            </a:r>
            <a:r>
              <a:rPr sz="2000" b="1" spc="-15" dirty="0">
                <a:solidFill>
                  <a:srgbClr val="6F2F9F"/>
                </a:solidFill>
                <a:latin typeface="Verdana"/>
                <a:cs typeface="Verdana"/>
              </a:rPr>
              <a:t> </a:t>
            </a:r>
            <a:r>
              <a:rPr sz="2000" b="1" dirty="0">
                <a:solidFill>
                  <a:srgbClr val="6F2F9F"/>
                </a:solidFill>
                <a:latin typeface="Verdana"/>
                <a:cs typeface="Verdana"/>
              </a:rPr>
              <a:t>shortcuts</a:t>
            </a:r>
            <a:r>
              <a:rPr sz="2000" b="1" spc="-10" dirty="0">
                <a:solidFill>
                  <a:srgbClr val="6F2F9F"/>
                </a:solidFill>
                <a:latin typeface="Verdana"/>
                <a:cs typeface="Verdana"/>
              </a:rPr>
              <a:t> </a:t>
            </a:r>
            <a:r>
              <a:rPr sz="2000" b="1" dirty="0">
                <a:solidFill>
                  <a:srgbClr val="6F2F9F"/>
                </a:solidFill>
                <a:latin typeface="Verdana"/>
                <a:cs typeface="Verdana"/>
              </a:rPr>
              <a:t>can</a:t>
            </a:r>
            <a:r>
              <a:rPr sz="2000" b="1" spc="-20" dirty="0">
                <a:solidFill>
                  <a:srgbClr val="6F2F9F"/>
                </a:solidFill>
                <a:latin typeface="Verdana"/>
                <a:cs typeface="Verdana"/>
              </a:rPr>
              <a:t> </a:t>
            </a:r>
            <a:r>
              <a:rPr sz="2000" b="1" dirty="0">
                <a:solidFill>
                  <a:srgbClr val="6F2F9F"/>
                </a:solidFill>
                <a:latin typeface="Verdana"/>
                <a:cs typeface="Verdana"/>
              </a:rPr>
              <a:t>also</a:t>
            </a:r>
            <a:r>
              <a:rPr sz="2000" b="1" spc="-5" dirty="0">
                <a:solidFill>
                  <a:srgbClr val="6F2F9F"/>
                </a:solidFill>
                <a:latin typeface="Verdana"/>
                <a:cs typeface="Verdana"/>
              </a:rPr>
              <a:t> </a:t>
            </a:r>
            <a:r>
              <a:rPr sz="2000" b="1" dirty="0">
                <a:solidFill>
                  <a:srgbClr val="6F2F9F"/>
                </a:solidFill>
                <a:latin typeface="Verdana"/>
                <a:cs typeface="Verdana"/>
              </a:rPr>
              <a:t>be</a:t>
            </a:r>
            <a:r>
              <a:rPr sz="2000" b="1" spc="-25" dirty="0">
                <a:solidFill>
                  <a:srgbClr val="6F2F9F"/>
                </a:solidFill>
                <a:latin typeface="Verdana"/>
                <a:cs typeface="Verdana"/>
              </a:rPr>
              <a:t> </a:t>
            </a:r>
            <a:r>
              <a:rPr sz="2000" b="1" dirty="0">
                <a:solidFill>
                  <a:srgbClr val="6F2F9F"/>
                </a:solidFill>
                <a:latin typeface="Verdana"/>
                <a:cs typeface="Verdana"/>
              </a:rPr>
              <a:t>used</a:t>
            </a:r>
            <a:endParaRPr sz="2000">
              <a:latin typeface="Verdana"/>
              <a:cs typeface="Verdana"/>
            </a:endParaRPr>
          </a:p>
          <a:p>
            <a:pPr>
              <a:lnSpc>
                <a:spcPct val="100000"/>
              </a:lnSpc>
              <a:spcBef>
                <a:spcPts val="30"/>
              </a:spcBef>
            </a:pPr>
            <a:endParaRPr sz="1950">
              <a:latin typeface="Verdana"/>
              <a:cs typeface="Verdana"/>
            </a:endParaRPr>
          </a:p>
          <a:p>
            <a:pPr algn="ctr">
              <a:lnSpc>
                <a:spcPct val="100000"/>
              </a:lnSpc>
              <a:tabLst>
                <a:tab pos="1198880" algn="l"/>
              </a:tabLst>
            </a:pPr>
            <a:r>
              <a:rPr sz="2000" b="1" i="1" dirty="0">
                <a:latin typeface="Verdana"/>
                <a:cs typeface="Verdana"/>
              </a:rPr>
              <a:t>For</a:t>
            </a:r>
            <a:r>
              <a:rPr sz="2000" b="1" i="1" spc="10" dirty="0">
                <a:latin typeface="Verdana"/>
                <a:cs typeface="Verdana"/>
              </a:rPr>
              <a:t> </a:t>
            </a:r>
            <a:r>
              <a:rPr sz="2000" b="1" i="1" spc="-5" dirty="0">
                <a:latin typeface="Verdana"/>
                <a:cs typeface="Verdana"/>
              </a:rPr>
              <a:t>PC:	</a:t>
            </a:r>
            <a:r>
              <a:rPr sz="2000" spc="-5" dirty="0">
                <a:latin typeface="Verdana"/>
                <a:cs typeface="Verdana"/>
              </a:rPr>
              <a:t>Alt </a:t>
            </a:r>
            <a:r>
              <a:rPr sz="2000" dirty="0">
                <a:latin typeface="Verdana"/>
                <a:cs typeface="Verdana"/>
              </a:rPr>
              <a:t>+</a:t>
            </a:r>
            <a:r>
              <a:rPr sz="2000" spc="-15" dirty="0">
                <a:latin typeface="Verdana"/>
                <a:cs typeface="Verdana"/>
              </a:rPr>
              <a:t> </a:t>
            </a:r>
            <a:r>
              <a:rPr sz="2000" dirty="0">
                <a:latin typeface="Verdana"/>
                <a:cs typeface="Verdana"/>
              </a:rPr>
              <a:t>A</a:t>
            </a:r>
            <a:r>
              <a:rPr sz="2000" spc="-20" dirty="0">
                <a:latin typeface="Verdana"/>
                <a:cs typeface="Verdana"/>
              </a:rPr>
              <a:t> </a:t>
            </a:r>
            <a:r>
              <a:rPr sz="2000" dirty="0">
                <a:latin typeface="Verdana"/>
                <a:cs typeface="Verdana"/>
              </a:rPr>
              <a:t>:</a:t>
            </a:r>
            <a:r>
              <a:rPr sz="2000" spc="-15" dirty="0">
                <a:latin typeface="Verdana"/>
                <a:cs typeface="Verdana"/>
              </a:rPr>
              <a:t> </a:t>
            </a:r>
            <a:r>
              <a:rPr sz="2000" dirty="0">
                <a:latin typeface="Verdana"/>
                <a:cs typeface="Verdana"/>
              </a:rPr>
              <a:t>Mute</a:t>
            </a:r>
            <a:r>
              <a:rPr sz="2000" spc="-35" dirty="0">
                <a:latin typeface="Verdana"/>
                <a:cs typeface="Verdana"/>
              </a:rPr>
              <a:t> </a:t>
            </a:r>
            <a:r>
              <a:rPr sz="2000" spc="-5" dirty="0">
                <a:latin typeface="Verdana"/>
                <a:cs typeface="Verdana"/>
              </a:rPr>
              <a:t>or</a:t>
            </a:r>
            <a:r>
              <a:rPr sz="2000" spc="-25" dirty="0">
                <a:latin typeface="Verdana"/>
                <a:cs typeface="Verdana"/>
              </a:rPr>
              <a:t> </a:t>
            </a:r>
            <a:r>
              <a:rPr sz="2000" dirty="0">
                <a:latin typeface="Verdana"/>
                <a:cs typeface="Verdana"/>
              </a:rPr>
              <a:t>Unmute</a:t>
            </a:r>
            <a:endParaRPr sz="2000">
              <a:latin typeface="Verdana"/>
              <a:cs typeface="Verdana"/>
            </a:endParaRPr>
          </a:p>
          <a:p>
            <a:pPr>
              <a:lnSpc>
                <a:spcPct val="100000"/>
              </a:lnSpc>
              <a:spcBef>
                <a:spcPts val="30"/>
              </a:spcBef>
            </a:pPr>
            <a:endParaRPr sz="1950">
              <a:latin typeface="Verdana"/>
              <a:cs typeface="Verdana"/>
            </a:endParaRPr>
          </a:p>
          <a:p>
            <a:pPr algn="ctr">
              <a:lnSpc>
                <a:spcPct val="100000"/>
              </a:lnSpc>
              <a:tabLst>
                <a:tab pos="1389380" algn="l"/>
              </a:tabLst>
            </a:pPr>
            <a:r>
              <a:rPr sz="2000" b="1" i="1" dirty="0">
                <a:latin typeface="Verdana"/>
                <a:cs typeface="Verdana"/>
              </a:rPr>
              <a:t>For</a:t>
            </a:r>
            <a:r>
              <a:rPr sz="2000" b="1" i="1" spc="10" dirty="0">
                <a:latin typeface="Verdana"/>
                <a:cs typeface="Verdana"/>
              </a:rPr>
              <a:t> </a:t>
            </a:r>
            <a:r>
              <a:rPr sz="2000" b="1" i="1" dirty="0">
                <a:latin typeface="Verdana"/>
                <a:cs typeface="Verdana"/>
              </a:rPr>
              <a:t>Mac:	</a:t>
            </a:r>
            <a:r>
              <a:rPr sz="2000" spc="-5" dirty="0">
                <a:latin typeface="Verdana"/>
                <a:cs typeface="Verdana"/>
              </a:rPr>
              <a:t>Shift</a:t>
            </a:r>
            <a:r>
              <a:rPr sz="2000" spc="-25" dirty="0">
                <a:latin typeface="Verdana"/>
                <a:cs typeface="Verdana"/>
              </a:rPr>
              <a:t> </a:t>
            </a:r>
            <a:r>
              <a:rPr sz="2000" dirty="0">
                <a:latin typeface="Verdana"/>
                <a:cs typeface="Verdana"/>
              </a:rPr>
              <a:t>+</a:t>
            </a:r>
            <a:r>
              <a:rPr sz="2000" spc="-5" dirty="0">
                <a:latin typeface="Verdana"/>
                <a:cs typeface="Verdana"/>
              </a:rPr>
              <a:t> Command </a:t>
            </a:r>
            <a:r>
              <a:rPr sz="2000" dirty="0">
                <a:latin typeface="Verdana"/>
                <a:cs typeface="Verdana"/>
              </a:rPr>
              <a:t>+</a:t>
            </a:r>
            <a:r>
              <a:rPr sz="2000" spc="-20" dirty="0">
                <a:latin typeface="Verdana"/>
                <a:cs typeface="Verdana"/>
              </a:rPr>
              <a:t> </a:t>
            </a:r>
            <a:r>
              <a:rPr sz="2000" spc="-5" dirty="0">
                <a:latin typeface="Verdana"/>
                <a:cs typeface="Verdana"/>
              </a:rPr>
              <a:t>A: </a:t>
            </a:r>
            <a:r>
              <a:rPr sz="2000" dirty="0">
                <a:latin typeface="Verdana"/>
                <a:cs typeface="Verdana"/>
              </a:rPr>
              <a:t>Mute</a:t>
            </a:r>
            <a:r>
              <a:rPr sz="2000" spc="-35" dirty="0">
                <a:latin typeface="Verdana"/>
                <a:cs typeface="Verdana"/>
              </a:rPr>
              <a:t> </a:t>
            </a:r>
            <a:r>
              <a:rPr sz="2000" spc="-5" dirty="0">
                <a:latin typeface="Verdana"/>
                <a:cs typeface="Verdana"/>
              </a:rPr>
              <a:t>or</a:t>
            </a:r>
            <a:r>
              <a:rPr sz="2000" spc="-15" dirty="0">
                <a:latin typeface="Verdana"/>
                <a:cs typeface="Verdana"/>
              </a:rPr>
              <a:t> </a:t>
            </a:r>
            <a:r>
              <a:rPr sz="2000" dirty="0">
                <a:latin typeface="Verdana"/>
                <a:cs typeface="Verdana"/>
              </a:rPr>
              <a:t>Unmute</a:t>
            </a:r>
            <a:endParaRPr sz="2000">
              <a:latin typeface="Verdana"/>
              <a:cs typeface="Verdana"/>
            </a:endParaRPr>
          </a:p>
          <a:p>
            <a:pPr>
              <a:lnSpc>
                <a:spcPct val="100000"/>
              </a:lnSpc>
              <a:spcBef>
                <a:spcPts val="30"/>
              </a:spcBef>
            </a:pPr>
            <a:endParaRPr sz="1950">
              <a:latin typeface="Verdana"/>
              <a:cs typeface="Verdana"/>
            </a:endParaRPr>
          </a:p>
          <a:p>
            <a:pPr algn="ctr">
              <a:lnSpc>
                <a:spcPct val="100000"/>
              </a:lnSpc>
              <a:tabLst>
                <a:tab pos="2256790" algn="l"/>
              </a:tabLst>
            </a:pPr>
            <a:r>
              <a:rPr sz="2000" b="1" i="1" dirty="0">
                <a:latin typeface="Verdana"/>
                <a:cs typeface="Verdana"/>
              </a:rPr>
              <a:t>For</a:t>
            </a:r>
            <a:r>
              <a:rPr sz="2000" b="1" i="1" spc="10" dirty="0">
                <a:latin typeface="Verdana"/>
                <a:cs typeface="Verdana"/>
              </a:rPr>
              <a:t> </a:t>
            </a:r>
            <a:r>
              <a:rPr sz="2000" b="1" i="1" dirty="0">
                <a:latin typeface="Verdana"/>
                <a:cs typeface="Verdana"/>
              </a:rPr>
              <a:t>telephone:	</a:t>
            </a:r>
            <a:r>
              <a:rPr sz="2000" dirty="0">
                <a:latin typeface="Verdana"/>
                <a:cs typeface="Verdana"/>
              </a:rPr>
              <a:t>*6</a:t>
            </a:r>
            <a:r>
              <a:rPr sz="2000" spc="-25" dirty="0">
                <a:latin typeface="Verdana"/>
                <a:cs typeface="Verdana"/>
              </a:rPr>
              <a:t> </a:t>
            </a:r>
            <a:r>
              <a:rPr sz="2000" dirty="0">
                <a:latin typeface="Verdana"/>
                <a:cs typeface="Verdana"/>
              </a:rPr>
              <a:t>:</a:t>
            </a:r>
            <a:r>
              <a:rPr sz="2000" spc="-25" dirty="0">
                <a:latin typeface="Verdana"/>
                <a:cs typeface="Verdana"/>
              </a:rPr>
              <a:t> </a:t>
            </a:r>
            <a:r>
              <a:rPr sz="2000" dirty="0">
                <a:latin typeface="Verdana"/>
                <a:cs typeface="Verdana"/>
              </a:rPr>
              <a:t>Mute</a:t>
            </a:r>
            <a:r>
              <a:rPr sz="2000" spc="-45" dirty="0">
                <a:latin typeface="Verdana"/>
                <a:cs typeface="Verdana"/>
              </a:rPr>
              <a:t> </a:t>
            </a:r>
            <a:r>
              <a:rPr sz="2000" spc="-5" dirty="0">
                <a:latin typeface="Verdana"/>
                <a:cs typeface="Verdana"/>
              </a:rPr>
              <a:t>or</a:t>
            </a:r>
            <a:r>
              <a:rPr sz="2000" spc="-30" dirty="0">
                <a:latin typeface="Verdana"/>
                <a:cs typeface="Verdana"/>
              </a:rPr>
              <a:t> </a:t>
            </a:r>
            <a:r>
              <a:rPr sz="2000" dirty="0">
                <a:latin typeface="Verdana"/>
                <a:cs typeface="Verdana"/>
              </a:rPr>
              <a:t>Unmute</a:t>
            </a:r>
            <a:endParaRPr sz="2000">
              <a:latin typeface="Verdana"/>
              <a:cs typeface="Verdana"/>
            </a:endParaRPr>
          </a:p>
        </p:txBody>
      </p:sp>
      <p:pic>
        <p:nvPicPr>
          <p:cNvPr id="12" name="object 12"/>
          <p:cNvPicPr/>
          <p:nvPr/>
        </p:nvPicPr>
        <p:blipFill>
          <a:blip r:embed="rId5" cstate="print"/>
          <a:stretch>
            <a:fillRect/>
          </a:stretch>
        </p:blipFill>
        <p:spPr>
          <a:xfrm>
            <a:off x="10576558" y="5925311"/>
            <a:ext cx="838190" cy="190499"/>
          </a:xfrm>
          <a:prstGeom prst="rect">
            <a:avLst/>
          </a:prstGeom>
        </p:spPr>
      </p:pic>
      <p:sp>
        <p:nvSpPr>
          <p:cNvPr id="13" name="object 13"/>
          <p:cNvSpPr txBox="1"/>
          <p:nvPr/>
        </p:nvSpPr>
        <p:spPr>
          <a:xfrm>
            <a:off x="11975592" y="6444636"/>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929599"/>
                </a:solidFill>
                <a:latin typeface="Arial"/>
                <a:cs typeface="Arial"/>
              </a:rPr>
              <a:t>2</a:t>
            </a:fld>
            <a:endParaRPr sz="12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endParaRPr/>
          </a:p>
        </p:txBody>
      </p:sp>
      <p:grpSp>
        <p:nvGrpSpPr>
          <p:cNvPr id="3" name="object 3"/>
          <p:cNvGrpSpPr/>
          <p:nvPr/>
        </p:nvGrpSpPr>
        <p:grpSpPr>
          <a:xfrm>
            <a:off x="0" y="5379720"/>
            <a:ext cx="2807335" cy="753110"/>
            <a:chOff x="0" y="5379720"/>
            <a:chExt cx="2807335" cy="753110"/>
          </a:xfrm>
        </p:grpSpPr>
        <p:pic>
          <p:nvPicPr>
            <p:cNvPr id="4" name="object 4"/>
            <p:cNvPicPr/>
            <p:nvPr/>
          </p:nvPicPr>
          <p:blipFill>
            <a:blip r:embed="rId2" cstate="print"/>
            <a:stretch>
              <a:fillRect/>
            </a:stretch>
          </p:blipFill>
          <p:spPr>
            <a:xfrm>
              <a:off x="0" y="5532120"/>
              <a:ext cx="2807207" cy="600456"/>
            </a:xfrm>
            <a:prstGeom prst="rect">
              <a:avLst/>
            </a:prstGeom>
          </p:spPr>
        </p:pic>
        <p:sp>
          <p:nvSpPr>
            <p:cNvPr id="5" name="object 5"/>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513587" y="4386071"/>
            <a:ext cx="2025395" cy="911351"/>
          </a:xfrm>
          <a:prstGeom prst="rect">
            <a:avLst/>
          </a:prstGeom>
        </p:spPr>
      </p:pic>
      <p:sp>
        <p:nvSpPr>
          <p:cNvPr id="7" name="object 7"/>
          <p:cNvSpPr txBox="1">
            <a:spLocks noGrp="1"/>
          </p:cNvSpPr>
          <p:nvPr>
            <p:ph type="title"/>
          </p:nvPr>
        </p:nvSpPr>
        <p:spPr>
          <a:xfrm>
            <a:off x="590294" y="1558700"/>
            <a:ext cx="1871980" cy="2598147"/>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121212"/>
                </a:solidFill>
                <a:latin typeface="Arial"/>
                <a:cs typeface="Arial"/>
              </a:rPr>
              <a:t>Delta</a:t>
            </a:r>
            <a:r>
              <a:rPr sz="2400" b="1" spc="-75" dirty="0">
                <a:solidFill>
                  <a:srgbClr val="121212"/>
                </a:solidFill>
                <a:latin typeface="Arial"/>
                <a:cs typeface="Arial"/>
              </a:rPr>
              <a:t> </a:t>
            </a:r>
            <a:r>
              <a:rPr sz="2400" b="1" spc="-25" dirty="0" smtClean="0">
                <a:solidFill>
                  <a:srgbClr val="121212"/>
                </a:solidFill>
                <a:latin typeface="Arial"/>
                <a:cs typeface="Arial"/>
              </a:rPr>
              <a:t>Variant</a:t>
            </a:r>
            <a:r>
              <a:rPr lang="en-US" sz="2400" b="1" spc="-25" dirty="0" smtClean="0">
                <a:solidFill>
                  <a:srgbClr val="121212"/>
                </a:solidFill>
                <a:latin typeface="Arial"/>
                <a:cs typeface="Arial"/>
              </a:rPr>
              <a:t>“</a:t>
            </a:r>
            <a:br>
              <a:rPr lang="en-US" sz="2400" b="1" spc="-25" dirty="0" smtClean="0">
                <a:solidFill>
                  <a:srgbClr val="121212"/>
                </a:solidFill>
                <a:latin typeface="Arial"/>
                <a:cs typeface="Arial"/>
              </a:rPr>
            </a:br>
            <a:r>
              <a:rPr lang="en-US" sz="2400" spc="-25" dirty="0" smtClean="0">
                <a:solidFill>
                  <a:srgbClr val="121212"/>
                </a:solidFill>
              </a:rPr>
              <a:t>fatality rate by number infected by each sick person</a:t>
            </a:r>
            <a:endParaRPr sz="2400" dirty="0"/>
          </a:p>
        </p:txBody>
      </p:sp>
      <p:pic>
        <p:nvPicPr>
          <p:cNvPr id="8" name="object 8"/>
          <p:cNvPicPr/>
          <p:nvPr/>
        </p:nvPicPr>
        <p:blipFill>
          <a:blip r:embed="rId4" cstate="print"/>
          <a:stretch>
            <a:fillRect/>
          </a:stretch>
        </p:blipFill>
        <p:spPr>
          <a:xfrm>
            <a:off x="3067811" y="961644"/>
            <a:ext cx="9124188" cy="5401055"/>
          </a:xfrm>
          <a:prstGeom prst="rect">
            <a:avLst/>
          </a:prstGeom>
        </p:spPr>
      </p:pic>
    </p:spTree>
    <p:extLst>
      <p:ext uri="{BB962C8B-B14F-4D97-AF65-F5344CB8AC3E}">
        <p14:creationId xmlns:p14="http://schemas.microsoft.com/office/powerpoint/2010/main" val="247084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 efficacy and Delta variant</a:t>
            </a:r>
            <a:endParaRPr lang="en-US" dirty="0"/>
          </a:p>
        </p:txBody>
      </p:sp>
      <p:sp>
        <p:nvSpPr>
          <p:cNvPr id="5" name="Content Placeholder 4"/>
          <p:cNvSpPr>
            <a:spLocks noGrp="1"/>
          </p:cNvSpPr>
          <p:nvPr>
            <p:ph idx="1"/>
          </p:nvPr>
        </p:nvSpPr>
        <p:spPr/>
        <p:txBody>
          <a:bodyPr>
            <a:normAutofit fontScale="85000" lnSpcReduction="20000"/>
          </a:bodyPr>
          <a:lstStyle/>
          <a:p>
            <a:r>
              <a:rPr lang="en-US" dirty="0"/>
              <a:t>Pfizer 2-dose vaccine </a:t>
            </a:r>
            <a:r>
              <a:rPr lang="en-US" dirty="0" smtClean="0"/>
              <a:t>available data</a:t>
            </a:r>
          </a:p>
          <a:p>
            <a:r>
              <a:rPr lang="en-US" dirty="0" smtClean="0"/>
              <a:t>UK data: </a:t>
            </a:r>
          </a:p>
          <a:p>
            <a:pPr lvl="1"/>
            <a:r>
              <a:rPr lang="en-US" dirty="0" smtClean="0"/>
              <a:t>Viral </a:t>
            </a:r>
            <a:r>
              <a:rPr lang="en-US" dirty="0"/>
              <a:t>effectiveness (VE) against symptomatic disease : </a:t>
            </a:r>
            <a:endParaRPr lang="en-US" dirty="0" smtClean="0"/>
          </a:p>
          <a:p>
            <a:pPr lvl="2"/>
            <a:r>
              <a:rPr lang="en-US" dirty="0" smtClean="0"/>
              <a:t>93.7</a:t>
            </a:r>
            <a:r>
              <a:rPr lang="en-US" dirty="0"/>
              <a:t>% among persons with the Alpha variant </a:t>
            </a:r>
            <a:endParaRPr lang="en-US" dirty="0" smtClean="0"/>
          </a:p>
          <a:p>
            <a:pPr lvl="2"/>
            <a:r>
              <a:rPr lang="en-US" dirty="0" smtClean="0"/>
              <a:t>88.0</a:t>
            </a:r>
            <a:r>
              <a:rPr lang="en-US" dirty="0"/>
              <a:t>% among those with the Delta variant </a:t>
            </a:r>
            <a:endParaRPr lang="en-US" dirty="0" smtClean="0"/>
          </a:p>
          <a:p>
            <a:pPr lvl="1"/>
            <a:r>
              <a:rPr lang="en-US" dirty="0" smtClean="0"/>
              <a:t>VE </a:t>
            </a:r>
            <a:r>
              <a:rPr lang="en-US" dirty="0"/>
              <a:t>against hospitalization: </a:t>
            </a:r>
            <a:endParaRPr lang="en-US" dirty="0" smtClean="0"/>
          </a:p>
          <a:p>
            <a:pPr lvl="2"/>
            <a:r>
              <a:rPr lang="en-US" dirty="0" smtClean="0"/>
              <a:t>95</a:t>
            </a:r>
            <a:r>
              <a:rPr lang="en-US" dirty="0"/>
              <a:t>% among persons with the Alpha variant </a:t>
            </a:r>
            <a:endParaRPr lang="en-US" dirty="0" smtClean="0"/>
          </a:p>
          <a:p>
            <a:pPr lvl="2"/>
            <a:r>
              <a:rPr lang="en-US" dirty="0" smtClean="0"/>
              <a:t>96</a:t>
            </a:r>
            <a:r>
              <a:rPr lang="en-US" dirty="0"/>
              <a:t>% among persons with the Delta variant </a:t>
            </a:r>
            <a:endParaRPr lang="en-US" dirty="0" smtClean="0"/>
          </a:p>
          <a:p>
            <a:r>
              <a:rPr lang="en-US" dirty="0" smtClean="0"/>
              <a:t>Israel</a:t>
            </a:r>
            <a:r>
              <a:rPr lang="en-US" dirty="0"/>
              <a:t>: </a:t>
            </a:r>
            <a:endParaRPr lang="en-US" dirty="0" smtClean="0"/>
          </a:p>
          <a:p>
            <a:pPr lvl="1"/>
            <a:r>
              <a:rPr lang="en-US" dirty="0" smtClean="0"/>
              <a:t>VE </a:t>
            </a:r>
            <a:r>
              <a:rPr lang="en-US" dirty="0"/>
              <a:t>against infection and symptomatic disease: </a:t>
            </a:r>
            <a:r>
              <a:rPr lang="en-US" dirty="0" smtClean="0"/>
              <a:t>64</a:t>
            </a:r>
            <a:r>
              <a:rPr lang="en-US" dirty="0"/>
              <a:t>% </a:t>
            </a:r>
          </a:p>
          <a:p>
            <a:pPr lvl="1"/>
            <a:r>
              <a:rPr lang="en-US" dirty="0" smtClean="0"/>
              <a:t>VE </a:t>
            </a:r>
            <a:r>
              <a:rPr lang="en-US" dirty="0"/>
              <a:t>against hospitalization and death: </a:t>
            </a:r>
            <a:r>
              <a:rPr lang="en-US" dirty="0" smtClean="0"/>
              <a:t>93</a:t>
            </a:r>
            <a:r>
              <a:rPr lang="en-US" dirty="0"/>
              <a:t>% </a:t>
            </a:r>
            <a:endParaRPr lang="en-US" dirty="0" smtClean="0"/>
          </a:p>
          <a:p>
            <a:pPr lvl="2"/>
            <a:endParaRPr lang="en-US" dirty="0" smtClean="0"/>
          </a:p>
          <a:p>
            <a:pPr lvl="2"/>
            <a:endParaRPr lang="en-US" dirty="0" smtClean="0"/>
          </a:p>
          <a:p>
            <a:pPr marL="914400" lvl="2" indent="0">
              <a:buNone/>
            </a:pPr>
            <a:r>
              <a:rPr lang="en-US" i="1" dirty="0" smtClean="0"/>
              <a:t>Lopez </a:t>
            </a:r>
            <a:r>
              <a:rPr lang="en-US" i="1" dirty="0"/>
              <a:t>Bernal J, Andrews N, Gower C, et al. Effectiveness of Covid-19 vaccines against the B.1.617.2 (delta) variant; https://www.thelancet.com/journals/lancet/article/PIIS0140- 6736(21)01358-1/</a:t>
            </a:r>
            <a:r>
              <a:rPr lang="en-US" i="1" dirty="0" err="1"/>
              <a:t>fulltext</a:t>
            </a:r>
            <a:r>
              <a:rPr lang="en-US" i="1" dirty="0"/>
              <a:t> </a:t>
            </a:r>
            <a:endParaRPr lang="en-US" i="1" dirty="0" smtClean="0"/>
          </a:p>
          <a:p>
            <a:pPr marL="914400" lvl="2" indent="0">
              <a:buNone/>
            </a:pPr>
            <a:r>
              <a:rPr lang="en-US" i="1" dirty="0" smtClean="0"/>
              <a:t>Stowe </a:t>
            </a:r>
            <a:r>
              <a:rPr lang="en-US" i="1" dirty="0"/>
              <a:t>et al. PHE preprint: https://khub.net/web/phe-national/public-library/-/document_library/v2WsRK3ZlEig/view/479607266; </a:t>
            </a:r>
            <a:r>
              <a:rPr lang="en-US" i="1" dirty="0">
                <a:hlinkClick r:id="rId2"/>
              </a:rPr>
              <a:t>https://</a:t>
            </a:r>
            <a:r>
              <a:rPr lang="en-US" i="1" dirty="0" smtClean="0">
                <a:hlinkClick r:id="rId2"/>
              </a:rPr>
              <a:t>www.gov.il/en/departments/news/06072021-04</a:t>
            </a:r>
            <a:endParaRPr lang="en-US" i="1" dirty="0" smtClean="0"/>
          </a:p>
          <a:p>
            <a:pPr marL="914400" lvl="2" indent="0">
              <a:buNone/>
            </a:pPr>
            <a:r>
              <a:rPr lang="en-US" dirty="0"/>
              <a:t>NEJM: </a:t>
            </a:r>
            <a:r>
              <a:rPr lang="en-US" dirty="0">
                <a:hlinkClick r:id="rId3"/>
              </a:rPr>
              <a:t>Effectiveness of Covid-19 Vaccines against the B.1.617.2 (Delta) Variant.</a:t>
            </a:r>
            <a:r>
              <a:rPr lang="en-US" dirty="0"/>
              <a:t> (7.21.21)</a:t>
            </a:r>
            <a:endParaRPr lang="en-US" i="1"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6" name="TextBox 5"/>
          <p:cNvSpPr txBox="1"/>
          <p:nvPr/>
        </p:nvSpPr>
        <p:spPr>
          <a:xfrm>
            <a:off x="7010400" y="2362200"/>
            <a:ext cx="4876800" cy="1754326"/>
          </a:xfrm>
          <a:prstGeom prst="rect">
            <a:avLst/>
          </a:prstGeom>
          <a:noFill/>
        </p:spPr>
        <p:txBody>
          <a:bodyPr wrap="square" rtlCol="0">
            <a:spAutoFit/>
          </a:bodyPr>
          <a:lstStyle/>
          <a:p>
            <a:r>
              <a:rPr lang="en-US" dirty="0" smtClean="0"/>
              <a:t>UK data: Effectiveness </a:t>
            </a:r>
            <a:r>
              <a:rPr lang="en-US" dirty="0"/>
              <a:t>after </a:t>
            </a:r>
            <a:r>
              <a:rPr lang="en-US" b="1" dirty="0"/>
              <a:t>one dose </a:t>
            </a:r>
            <a:r>
              <a:rPr lang="en-US" dirty="0"/>
              <a:t>of Pfizer vaccine </a:t>
            </a:r>
            <a:r>
              <a:rPr lang="en-US" dirty="0" smtClean="0"/>
              <a:t>was </a:t>
            </a:r>
            <a:r>
              <a:rPr lang="en-US" dirty="0"/>
              <a:t>notably lower among persons with the delta variant (30.7%; 95% confidence interval [CI], 25.2 to 35.7) than among those with the alpha variant (48.7%; 95% CI, 45.5 to 51.7</a:t>
            </a:r>
            <a:r>
              <a:rPr lang="en-US" dirty="0" smtClean="0"/>
              <a:t>);</a:t>
            </a:r>
            <a:endParaRPr lang="en-US" dirty="0"/>
          </a:p>
        </p:txBody>
      </p:sp>
    </p:spTree>
    <p:extLst>
      <p:ext uri="{BB962C8B-B14F-4D97-AF65-F5344CB8AC3E}">
        <p14:creationId xmlns:p14="http://schemas.microsoft.com/office/powerpoint/2010/main" val="2876339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Delta Variant </a:t>
            </a:r>
            <a:r>
              <a:rPr lang="en-US" dirty="0" err="1" smtClean="0"/>
              <a:t>Sumary</a:t>
            </a:r>
            <a:endParaRPr lang="en-US" dirty="0"/>
          </a:p>
        </p:txBody>
      </p:sp>
      <p:sp>
        <p:nvSpPr>
          <p:cNvPr id="3" name="Content Placeholder 2"/>
          <p:cNvSpPr>
            <a:spLocks noGrp="1"/>
          </p:cNvSpPr>
          <p:nvPr>
            <p:ph idx="1"/>
          </p:nvPr>
        </p:nvSpPr>
        <p:spPr/>
        <p:txBody>
          <a:bodyPr/>
          <a:lstStyle/>
          <a:p>
            <a:r>
              <a:rPr lang="en-US" dirty="0"/>
              <a:t>Is more transmissible than prior variants – R0 close to 6-8 </a:t>
            </a:r>
            <a:r>
              <a:rPr lang="en-US" dirty="0" smtClean="0"/>
              <a:t>(</a:t>
            </a:r>
            <a:r>
              <a:rPr lang="en-US" dirty="0"/>
              <a:t>similar to chicken pox) </a:t>
            </a:r>
            <a:endParaRPr lang="en-US" dirty="0" smtClean="0"/>
          </a:p>
          <a:p>
            <a:r>
              <a:rPr lang="en-US" dirty="0" smtClean="0"/>
              <a:t>Higher rates of hospitalization are seen</a:t>
            </a:r>
            <a:endParaRPr lang="en-US" dirty="0" smtClean="0"/>
          </a:p>
          <a:p>
            <a:r>
              <a:rPr lang="en-US" dirty="0" smtClean="0"/>
              <a:t>Can </a:t>
            </a:r>
            <a:r>
              <a:rPr lang="en-US" dirty="0"/>
              <a:t>lead to breakthrough cases in fully vaccinated </a:t>
            </a:r>
          </a:p>
          <a:p>
            <a:pPr lvl="1"/>
            <a:r>
              <a:rPr lang="en-US" dirty="0" smtClean="0"/>
              <a:t>Those infected and vaccinated, given high viral </a:t>
            </a:r>
            <a:r>
              <a:rPr lang="en-US" dirty="0" smtClean="0"/>
              <a:t>loads 1000 x higher than alpha variant</a:t>
            </a:r>
          </a:p>
          <a:p>
            <a:pPr lvl="1"/>
            <a:r>
              <a:rPr lang="en-US" dirty="0" smtClean="0"/>
              <a:t>May </a:t>
            </a:r>
            <a:r>
              <a:rPr lang="en-US" dirty="0"/>
              <a:t>cause more severe disease* </a:t>
            </a:r>
            <a:endParaRPr lang="en-US" dirty="0" smtClean="0"/>
          </a:p>
          <a:p>
            <a:r>
              <a:rPr lang="en-US" dirty="0" smtClean="0"/>
              <a:t>Vaccine effectiveness </a:t>
            </a:r>
            <a:r>
              <a:rPr lang="en-US" dirty="0"/>
              <a:t>remains high against severe disease and hospitalization, </a:t>
            </a:r>
            <a:r>
              <a:rPr lang="en-US" dirty="0" smtClean="0"/>
              <a:t>but </a:t>
            </a:r>
            <a:r>
              <a:rPr lang="en-US" dirty="0"/>
              <a:t>decreasing against </a:t>
            </a:r>
            <a:r>
              <a:rPr lang="en-US" dirty="0" smtClean="0"/>
              <a:t>infection</a:t>
            </a:r>
          </a:p>
          <a:p>
            <a:r>
              <a:rPr lang="en-US" dirty="0" smtClean="0"/>
              <a:t>Need for increased vaccination and mask wearing indoors in public spaces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6" name="TextBox 5"/>
          <p:cNvSpPr txBox="1"/>
          <p:nvPr/>
        </p:nvSpPr>
        <p:spPr>
          <a:xfrm>
            <a:off x="461211" y="5710019"/>
            <a:ext cx="11125200" cy="646331"/>
          </a:xfrm>
          <a:prstGeom prst="rect">
            <a:avLst/>
          </a:prstGeom>
          <a:noFill/>
        </p:spPr>
        <p:txBody>
          <a:bodyPr wrap="square" rtlCol="0">
            <a:spAutoFit/>
          </a:bodyPr>
          <a:lstStyle/>
          <a:p>
            <a:r>
              <a:rPr lang="en-US" dirty="0" smtClean="0"/>
              <a:t>*The </a:t>
            </a:r>
            <a:r>
              <a:rPr lang="en-US" dirty="0"/>
              <a:t>Lancet</a:t>
            </a:r>
            <a:r>
              <a:rPr lang="en-US" dirty="0" smtClean="0"/>
              <a:t>, June 14, 2021 </a:t>
            </a:r>
            <a:r>
              <a:rPr lang="en-US" dirty="0"/>
              <a:t>https://www.thelancet.com/journals/lancet/article/PIIS0140-6736(21)01358-1/fulltext</a:t>
            </a:r>
          </a:p>
        </p:txBody>
      </p:sp>
    </p:spTree>
    <p:extLst>
      <p:ext uri="{BB962C8B-B14F-4D97-AF65-F5344CB8AC3E}">
        <p14:creationId xmlns:p14="http://schemas.microsoft.com/office/powerpoint/2010/main" val="812113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535940" y="193334"/>
            <a:ext cx="6370320" cy="1183640"/>
          </a:xfrm>
          <a:prstGeom prst="rect">
            <a:avLst/>
          </a:prstGeom>
        </p:spPr>
        <p:txBody>
          <a:bodyPr vert="horz" wrap="square" lIns="0" tIns="81280" rIns="0" bIns="0" rtlCol="0">
            <a:spAutoFit/>
          </a:bodyPr>
          <a:lstStyle/>
          <a:p>
            <a:pPr marL="12700" marR="5080">
              <a:lnSpc>
                <a:spcPts val="4320"/>
              </a:lnSpc>
              <a:spcBef>
                <a:spcPts val="640"/>
              </a:spcBef>
            </a:pPr>
            <a:r>
              <a:rPr sz="4000" b="1" spc="-50" dirty="0">
                <a:solidFill>
                  <a:srgbClr val="F58466"/>
                </a:solidFill>
                <a:latin typeface="Arial"/>
                <a:cs typeface="Arial"/>
              </a:rPr>
              <a:t>ILPQC </a:t>
            </a:r>
            <a:r>
              <a:rPr sz="4000" b="1" spc="20" dirty="0">
                <a:solidFill>
                  <a:srgbClr val="F58466"/>
                </a:solidFill>
                <a:latin typeface="Arial"/>
                <a:cs typeface="Arial"/>
              </a:rPr>
              <a:t>COVID-19 </a:t>
            </a:r>
            <a:r>
              <a:rPr sz="4000" b="1" spc="-100" dirty="0">
                <a:solidFill>
                  <a:srgbClr val="F58466"/>
                </a:solidFill>
                <a:latin typeface="Arial"/>
                <a:cs typeface="Arial"/>
              </a:rPr>
              <a:t>Webpage </a:t>
            </a:r>
            <a:r>
              <a:rPr sz="4000" b="1" spc="-1100" dirty="0">
                <a:solidFill>
                  <a:srgbClr val="F58466"/>
                </a:solidFill>
                <a:latin typeface="Arial"/>
                <a:cs typeface="Arial"/>
              </a:rPr>
              <a:t> </a:t>
            </a:r>
            <a:r>
              <a:rPr sz="4000" b="1" spc="-190" dirty="0">
                <a:solidFill>
                  <a:srgbClr val="F58466"/>
                </a:solidFill>
                <a:latin typeface="Arial"/>
                <a:cs typeface="Arial"/>
                <a:hlinkClick r:id="rId4"/>
              </a:rPr>
              <a:t>www.ilpqc.org</a:t>
            </a:r>
            <a:endParaRPr sz="4000" dirty="0">
              <a:latin typeface="Arial"/>
              <a:cs typeface="Arial"/>
            </a:endParaRPr>
          </a:p>
        </p:txBody>
      </p:sp>
      <p:grpSp>
        <p:nvGrpSpPr>
          <p:cNvPr id="9" name="object 9"/>
          <p:cNvGrpSpPr/>
          <p:nvPr/>
        </p:nvGrpSpPr>
        <p:grpSpPr>
          <a:xfrm>
            <a:off x="249936" y="1577340"/>
            <a:ext cx="11399520" cy="4693920"/>
            <a:chOff x="249936" y="1577340"/>
            <a:chExt cx="11399520" cy="4693920"/>
          </a:xfrm>
        </p:grpSpPr>
        <p:pic>
          <p:nvPicPr>
            <p:cNvPr id="10" name="object 10"/>
            <p:cNvPicPr/>
            <p:nvPr/>
          </p:nvPicPr>
          <p:blipFill>
            <a:blip r:embed="rId5" cstate="print"/>
            <a:stretch>
              <a:fillRect/>
            </a:stretch>
          </p:blipFill>
          <p:spPr>
            <a:xfrm>
              <a:off x="249936" y="1577340"/>
              <a:ext cx="8708136" cy="4693919"/>
            </a:xfrm>
            <a:prstGeom prst="rect">
              <a:avLst/>
            </a:prstGeom>
          </p:spPr>
        </p:pic>
        <p:pic>
          <p:nvPicPr>
            <p:cNvPr id="11" name="object 11"/>
            <p:cNvPicPr/>
            <p:nvPr/>
          </p:nvPicPr>
          <p:blipFill>
            <a:blip r:embed="rId6" cstate="print"/>
            <a:stretch>
              <a:fillRect/>
            </a:stretch>
          </p:blipFill>
          <p:spPr>
            <a:xfrm>
              <a:off x="313944" y="1641348"/>
              <a:ext cx="8525243" cy="4511039"/>
            </a:xfrm>
            <a:prstGeom prst="rect">
              <a:avLst/>
            </a:prstGeom>
          </p:spPr>
        </p:pic>
        <p:sp>
          <p:nvSpPr>
            <p:cNvPr id="12" name="object 12"/>
            <p:cNvSpPr/>
            <p:nvPr/>
          </p:nvSpPr>
          <p:spPr>
            <a:xfrm>
              <a:off x="294894" y="1622298"/>
              <a:ext cx="8563610" cy="4549140"/>
            </a:xfrm>
            <a:custGeom>
              <a:avLst/>
              <a:gdLst/>
              <a:ahLst/>
              <a:cxnLst/>
              <a:rect l="l" t="t" r="r" b="b"/>
              <a:pathLst>
                <a:path w="8563610" h="4549140">
                  <a:moveTo>
                    <a:pt x="0" y="0"/>
                  </a:moveTo>
                  <a:lnTo>
                    <a:pt x="8563356" y="0"/>
                  </a:lnTo>
                  <a:lnTo>
                    <a:pt x="8563356" y="4549140"/>
                  </a:lnTo>
                  <a:lnTo>
                    <a:pt x="0" y="4549140"/>
                  </a:lnTo>
                  <a:lnTo>
                    <a:pt x="0" y="0"/>
                  </a:lnTo>
                  <a:close/>
                </a:path>
              </a:pathLst>
            </a:custGeom>
            <a:ln w="38100">
              <a:solidFill>
                <a:srgbClr val="000000"/>
              </a:solidFill>
            </a:ln>
          </p:spPr>
          <p:txBody>
            <a:bodyPr wrap="square" lIns="0" tIns="0" rIns="0" bIns="0" rtlCol="0"/>
            <a:lstStyle/>
            <a:p>
              <a:endParaRPr/>
            </a:p>
          </p:txBody>
        </p:sp>
        <p:sp>
          <p:nvSpPr>
            <p:cNvPr id="13" name="object 13"/>
            <p:cNvSpPr/>
            <p:nvPr/>
          </p:nvSpPr>
          <p:spPr>
            <a:xfrm>
              <a:off x="5943600" y="1748028"/>
              <a:ext cx="5706110" cy="4352925"/>
            </a:xfrm>
            <a:custGeom>
              <a:avLst/>
              <a:gdLst/>
              <a:ahLst/>
              <a:cxnLst/>
              <a:rect l="l" t="t" r="r" b="b"/>
              <a:pathLst>
                <a:path w="5706109" h="4352925">
                  <a:moveTo>
                    <a:pt x="5705856" y="0"/>
                  </a:moveTo>
                  <a:lnTo>
                    <a:pt x="0" y="0"/>
                  </a:lnTo>
                  <a:lnTo>
                    <a:pt x="0" y="4352544"/>
                  </a:lnTo>
                  <a:lnTo>
                    <a:pt x="5705856" y="4352544"/>
                  </a:lnTo>
                  <a:lnTo>
                    <a:pt x="5705856" y="0"/>
                  </a:lnTo>
                  <a:close/>
                </a:path>
              </a:pathLst>
            </a:custGeom>
            <a:solidFill>
              <a:srgbClr val="C5D7F3"/>
            </a:solidFill>
          </p:spPr>
          <p:txBody>
            <a:bodyPr wrap="square" lIns="0" tIns="0" rIns="0" bIns="0" rtlCol="0"/>
            <a:lstStyle/>
            <a:p>
              <a:endParaRPr/>
            </a:p>
          </p:txBody>
        </p:sp>
        <p:sp>
          <p:nvSpPr>
            <p:cNvPr id="14" name="object 14"/>
            <p:cNvSpPr/>
            <p:nvPr/>
          </p:nvSpPr>
          <p:spPr>
            <a:xfrm>
              <a:off x="4419600" y="1716023"/>
              <a:ext cx="914400" cy="533400"/>
            </a:xfrm>
            <a:custGeom>
              <a:avLst/>
              <a:gdLst/>
              <a:ahLst/>
              <a:cxnLst/>
              <a:rect l="l" t="t" r="r" b="b"/>
              <a:pathLst>
                <a:path w="914400" h="533400">
                  <a:moveTo>
                    <a:pt x="0" y="266700"/>
                  </a:moveTo>
                  <a:lnTo>
                    <a:pt x="13963" y="201031"/>
                  </a:lnTo>
                  <a:lnTo>
                    <a:pt x="53568" y="141322"/>
                  </a:lnTo>
                  <a:lnTo>
                    <a:pt x="81915" y="114328"/>
                  </a:lnTo>
                  <a:lnTo>
                    <a:pt x="115387" y="89573"/>
                  </a:lnTo>
                  <a:lnTo>
                    <a:pt x="153556" y="67308"/>
                  </a:lnTo>
                  <a:lnTo>
                    <a:pt x="195993" y="47783"/>
                  </a:lnTo>
                  <a:lnTo>
                    <a:pt x="242269" y="31248"/>
                  </a:lnTo>
                  <a:lnTo>
                    <a:pt x="291956" y="17951"/>
                  </a:lnTo>
                  <a:lnTo>
                    <a:pt x="344626" y="8145"/>
                  </a:lnTo>
                  <a:lnTo>
                    <a:pt x="399850" y="2077"/>
                  </a:lnTo>
                  <a:lnTo>
                    <a:pt x="457200" y="0"/>
                  </a:lnTo>
                  <a:lnTo>
                    <a:pt x="514549" y="2077"/>
                  </a:lnTo>
                  <a:lnTo>
                    <a:pt x="569773" y="8145"/>
                  </a:lnTo>
                  <a:lnTo>
                    <a:pt x="622443" y="17951"/>
                  </a:lnTo>
                  <a:lnTo>
                    <a:pt x="672130" y="31248"/>
                  </a:lnTo>
                  <a:lnTo>
                    <a:pt x="718406" y="47783"/>
                  </a:lnTo>
                  <a:lnTo>
                    <a:pt x="760843" y="67308"/>
                  </a:lnTo>
                  <a:lnTo>
                    <a:pt x="799012" y="89573"/>
                  </a:lnTo>
                  <a:lnTo>
                    <a:pt x="832484" y="114328"/>
                  </a:lnTo>
                  <a:lnTo>
                    <a:pt x="860831" y="141322"/>
                  </a:lnTo>
                  <a:lnTo>
                    <a:pt x="900436" y="201031"/>
                  </a:lnTo>
                  <a:lnTo>
                    <a:pt x="914400" y="266700"/>
                  </a:lnTo>
                  <a:lnTo>
                    <a:pt x="910837" y="300154"/>
                  </a:lnTo>
                  <a:lnTo>
                    <a:pt x="883624" y="363092"/>
                  </a:lnTo>
                  <a:lnTo>
                    <a:pt x="832484" y="419071"/>
                  </a:lnTo>
                  <a:lnTo>
                    <a:pt x="799012" y="443826"/>
                  </a:lnTo>
                  <a:lnTo>
                    <a:pt x="760843" y="466091"/>
                  </a:lnTo>
                  <a:lnTo>
                    <a:pt x="718406" y="485616"/>
                  </a:lnTo>
                  <a:lnTo>
                    <a:pt x="672130" y="502151"/>
                  </a:lnTo>
                  <a:lnTo>
                    <a:pt x="622443" y="515448"/>
                  </a:lnTo>
                  <a:lnTo>
                    <a:pt x="569773" y="525254"/>
                  </a:lnTo>
                  <a:lnTo>
                    <a:pt x="514549" y="531322"/>
                  </a:lnTo>
                  <a:lnTo>
                    <a:pt x="457200" y="533400"/>
                  </a:lnTo>
                  <a:lnTo>
                    <a:pt x="399850" y="531322"/>
                  </a:lnTo>
                  <a:lnTo>
                    <a:pt x="344626" y="525254"/>
                  </a:lnTo>
                  <a:lnTo>
                    <a:pt x="291956" y="515448"/>
                  </a:lnTo>
                  <a:lnTo>
                    <a:pt x="242269" y="502151"/>
                  </a:lnTo>
                  <a:lnTo>
                    <a:pt x="195993" y="485616"/>
                  </a:lnTo>
                  <a:lnTo>
                    <a:pt x="153556" y="466091"/>
                  </a:lnTo>
                  <a:lnTo>
                    <a:pt x="115387" y="443826"/>
                  </a:lnTo>
                  <a:lnTo>
                    <a:pt x="81915" y="419071"/>
                  </a:lnTo>
                  <a:lnTo>
                    <a:pt x="53568" y="392077"/>
                  </a:lnTo>
                  <a:lnTo>
                    <a:pt x="13963" y="332368"/>
                  </a:lnTo>
                  <a:lnTo>
                    <a:pt x="0" y="266700"/>
                  </a:lnTo>
                  <a:close/>
                </a:path>
              </a:pathLst>
            </a:custGeom>
            <a:ln w="12192">
              <a:solidFill>
                <a:srgbClr val="FF0000"/>
              </a:solidFill>
            </a:ln>
          </p:spPr>
          <p:txBody>
            <a:bodyPr wrap="square" lIns="0" tIns="0" rIns="0" bIns="0" rtlCol="0"/>
            <a:lstStyle/>
            <a:p>
              <a:endParaRPr/>
            </a:p>
          </p:txBody>
        </p:sp>
        <p:sp>
          <p:nvSpPr>
            <p:cNvPr id="15" name="object 15"/>
            <p:cNvSpPr/>
            <p:nvPr/>
          </p:nvSpPr>
          <p:spPr>
            <a:xfrm>
              <a:off x="7073265" y="4933360"/>
              <a:ext cx="3406140" cy="22860"/>
            </a:xfrm>
            <a:custGeom>
              <a:avLst/>
              <a:gdLst/>
              <a:ahLst/>
              <a:cxnLst/>
              <a:rect l="l" t="t" r="r" b="b"/>
              <a:pathLst>
                <a:path w="3406140" h="22860">
                  <a:moveTo>
                    <a:pt x="3406140" y="0"/>
                  </a:moveTo>
                  <a:lnTo>
                    <a:pt x="0" y="0"/>
                  </a:lnTo>
                  <a:lnTo>
                    <a:pt x="0" y="22860"/>
                  </a:lnTo>
                  <a:lnTo>
                    <a:pt x="3406140" y="22860"/>
                  </a:lnTo>
                  <a:lnTo>
                    <a:pt x="3406140" y="0"/>
                  </a:lnTo>
                  <a:close/>
                </a:path>
              </a:pathLst>
            </a:custGeom>
            <a:solidFill>
              <a:srgbClr val="6B94FC"/>
            </a:solidFill>
          </p:spPr>
          <p:txBody>
            <a:bodyPr wrap="square" lIns="0" tIns="0" rIns="0" bIns="0" rtlCol="0"/>
            <a:lstStyle/>
            <a:p>
              <a:endParaRPr/>
            </a:p>
          </p:txBody>
        </p:sp>
      </p:grpSp>
      <p:sp>
        <p:nvSpPr>
          <p:cNvPr id="16" name="object 16"/>
          <p:cNvSpPr txBox="1"/>
          <p:nvPr/>
        </p:nvSpPr>
        <p:spPr>
          <a:xfrm>
            <a:off x="6112660" y="1729775"/>
            <a:ext cx="5367655" cy="3611245"/>
          </a:xfrm>
          <a:prstGeom prst="rect">
            <a:avLst/>
          </a:prstGeom>
        </p:spPr>
        <p:txBody>
          <a:bodyPr vert="horz" wrap="square" lIns="0" tIns="59690" rIns="0" bIns="0" rtlCol="0">
            <a:spAutoFit/>
          </a:bodyPr>
          <a:lstStyle/>
          <a:p>
            <a:pPr marL="149860" marR="43815" algn="ctr">
              <a:lnSpc>
                <a:spcPts val="3030"/>
              </a:lnSpc>
              <a:spcBef>
                <a:spcPts val="470"/>
              </a:spcBef>
              <a:tabLst>
                <a:tab pos="1413510" algn="l"/>
              </a:tabLst>
            </a:pPr>
            <a:r>
              <a:rPr sz="2800" spc="-5" dirty="0">
                <a:solidFill>
                  <a:srgbClr val="444B54"/>
                </a:solidFill>
                <a:latin typeface="Arial"/>
                <a:cs typeface="Arial"/>
              </a:rPr>
              <a:t>ILPQC	</a:t>
            </a:r>
            <a:r>
              <a:rPr sz="2800" dirty="0">
                <a:solidFill>
                  <a:srgbClr val="444B54"/>
                </a:solidFill>
                <a:latin typeface="Arial"/>
                <a:cs typeface="Arial"/>
              </a:rPr>
              <a:t>posts</a:t>
            </a:r>
            <a:r>
              <a:rPr sz="2800" spc="-45" dirty="0">
                <a:solidFill>
                  <a:srgbClr val="444B54"/>
                </a:solidFill>
                <a:latin typeface="Arial"/>
                <a:cs typeface="Arial"/>
              </a:rPr>
              <a:t> </a:t>
            </a:r>
            <a:r>
              <a:rPr sz="2800" dirty="0">
                <a:solidFill>
                  <a:srgbClr val="444B54"/>
                </a:solidFill>
                <a:latin typeface="Arial"/>
                <a:cs typeface="Arial"/>
              </a:rPr>
              <a:t>national</a:t>
            </a:r>
            <a:r>
              <a:rPr sz="2800" spc="-30" dirty="0">
                <a:solidFill>
                  <a:srgbClr val="444B54"/>
                </a:solidFill>
                <a:latin typeface="Arial"/>
                <a:cs typeface="Arial"/>
              </a:rPr>
              <a:t> </a:t>
            </a:r>
            <a:r>
              <a:rPr sz="2800" dirty="0">
                <a:solidFill>
                  <a:srgbClr val="444B54"/>
                </a:solidFill>
                <a:latin typeface="Arial"/>
                <a:cs typeface="Arial"/>
              </a:rPr>
              <a:t>guidelines </a:t>
            </a:r>
            <a:r>
              <a:rPr sz="2800" spc="-760" dirty="0">
                <a:solidFill>
                  <a:srgbClr val="444B54"/>
                </a:solidFill>
                <a:latin typeface="Arial"/>
                <a:cs typeface="Arial"/>
              </a:rPr>
              <a:t> </a:t>
            </a:r>
            <a:r>
              <a:rPr sz="2800" dirty="0">
                <a:solidFill>
                  <a:srgbClr val="444B54"/>
                </a:solidFill>
                <a:latin typeface="Arial"/>
                <a:cs typeface="Arial"/>
              </a:rPr>
              <a:t>and </a:t>
            </a:r>
            <a:r>
              <a:rPr sz="2800" spc="-10" dirty="0">
                <a:solidFill>
                  <a:srgbClr val="444B54"/>
                </a:solidFill>
                <a:latin typeface="Arial"/>
                <a:cs typeface="Arial"/>
              </a:rPr>
              <a:t>OB </a:t>
            </a:r>
            <a:r>
              <a:rPr sz="2800" spc="-5" dirty="0">
                <a:solidFill>
                  <a:srgbClr val="444B54"/>
                </a:solidFill>
                <a:latin typeface="Arial"/>
                <a:cs typeface="Arial"/>
              </a:rPr>
              <a:t>&amp; </a:t>
            </a:r>
            <a:r>
              <a:rPr sz="2800" dirty="0">
                <a:solidFill>
                  <a:srgbClr val="444B54"/>
                </a:solidFill>
                <a:latin typeface="Arial"/>
                <a:cs typeface="Arial"/>
              </a:rPr>
              <a:t>Neonatal </a:t>
            </a:r>
            <a:r>
              <a:rPr sz="2800" spc="-5" dirty="0">
                <a:solidFill>
                  <a:srgbClr val="444B54"/>
                </a:solidFill>
                <a:latin typeface="Arial"/>
                <a:cs typeface="Arial"/>
              </a:rPr>
              <a:t>COVID-19 </a:t>
            </a:r>
            <a:r>
              <a:rPr sz="2800" dirty="0">
                <a:solidFill>
                  <a:srgbClr val="444B54"/>
                </a:solidFill>
                <a:latin typeface="Arial"/>
                <a:cs typeface="Arial"/>
              </a:rPr>
              <a:t> </a:t>
            </a:r>
            <a:r>
              <a:rPr sz="2800" spc="-5" dirty="0">
                <a:solidFill>
                  <a:srgbClr val="444B54"/>
                </a:solidFill>
                <a:latin typeface="Arial"/>
                <a:cs typeface="Arial"/>
              </a:rPr>
              <a:t>example</a:t>
            </a:r>
            <a:r>
              <a:rPr sz="2800" spc="10" dirty="0">
                <a:solidFill>
                  <a:srgbClr val="444B54"/>
                </a:solidFill>
                <a:latin typeface="Arial"/>
                <a:cs typeface="Arial"/>
              </a:rPr>
              <a:t> </a:t>
            </a:r>
            <a:r>
              <a:rPr sz="2800" dirty="0">
                <a:solidFill>
                  <a:srgbClr val="444B54"/>
                </a:solidFill>
                <a:latin typeface="Arial"/>
                <a:cs typeface="Arial"/>
              </a:rPr>
              <a:t>hospital protocols</a:t>
            </a:r>
            <a:r>
              <a:rPr sz="2800" spc="-10" dirty="0">
                <a:solidFill>
                  <a:srgbClr val="444B54"/>
                </a:solidFill>
                <a:latin typeface="Arial"/>
                <a:cs typeface="Arial"/>
              </a:rPr>
              <a:t> </a:t>
            </a:r>
            <a:r>
              <a:rPr sz="2800" spc="-5" dirty="0">
                <a:solidFill>
                  <a:srgbClr val="444B54"/>
                </a:solidFill>
                <a:latin typeface="Arial"/>
                <a:cs typeface="Arial"/>
              </a:rPr>
              <a:t>&amp; </a:t>
            </a:r>
            <a:r>
              <a:rPr sz="2800" dirty="0">
                <a:solidFill>
                  <a:srgbClr val="444B54"/>
                </a:solidFill>
                <a:latin typeface="Arial"/>
                <a:cs typeface="Arial"/>
              </a:rPr>
              <a:t> resources</a:t>
            </a:r>
            <a:endParaRPr sz="2800">
              <a:latin typeface="Arial"/>
              <a:cs typeface="Arial"/>
            </a:endParaRPr>
          </a:p>
          <a:p>
            <a:pPr marL="12700" marR="5080" algn="ctr">
              <a:lnSpc>
                <a:spcPts val="3030"/>
              </a:lnSpc>
              <a:spcBef>
                <a:spcPts val="975"/>
              </a:spcBef>
            </a:pPr>
            <a:r>
              <a:rPr sz="2800" b="1" spc="-5" dirty="0">
                <a:solidFill>
                  <a:srgbClr val="444B54"/>
                </a:solidFill>
                <a:latin typeface="Arial"/>
                <a:cs typeface="Arial"/>
              </a:rPr>
              <a:t>please</a:t>
            </a:r>
            <a:r>
              <a:rPr sz="2800" b="1" spc="10" dirty="0">
                <a:solidFill>
                  <a:srgbClr val="444B54"/>
                </a:solidFill>
                <a:latin typeface="Arial"/>
                <a:cs typeface="Arial"/>
              </a:rPr>
              <a:t> </a:t>
            </a:r>
            <a:r>
              <a:rPr sz="2800" b="1" spc="-5" dirty="0">
                <a:solidFill>
                  <a:srgbClr val="444B54"/>
                </a:solidFill>
                <a:latin typeface="Arial"/>
                <a:cs typeface="Arial"/>
              </a:rPr>
              <a:t>note</a:t>
            </a:r>
            <a:r>
              <a:rPr sz="2800" b="1" spc="15" dirty="0">
                <a:solidFill>
                  <a:srgbClr val="444B54"/>
                </a:solidFill>
                <a:latin typeface="Arial"/>
                <a:cs typeface="Arial"/>
              </a:rPr>
              <a:t> </a:t>
            </a:r>
            <a:r>
              <a:rPr sz="2800" b="1" spc="-5" dirty="0">
                <a:solidFill>
                  <a:srgbClr val="444B54"/>
                </a:solidFill>
                <a:latin typeface="Arial"/>
                <a:cs typeface="Arial"/>
              </a:rPr>
              <a:t>dates</a:t>
            </a:r>
            <a:r>
              <a:rPr sz="2800" b="1" spc="15" dirty="0">
                <a:solidFill>
                  <a:srgbClr val="444B54"/>
                </a:solidFill>
                <a:latin typeface="Arial"/>
                <a:cs typeface="Arial"/>
              </a:rPr>
              <a:t> </a:t>
            </a:r>
            <a:r>
              <a:rPr sz="2800" b="1" spc="-5" dirty="0">
                <a:solidFill>
                  <a:srgbClr val="444B54"/>
                </a:solidFill>
                <a:latin typeface="Arial"/>
                <a:cs typeface="Arial"/>
              </a:rPr>
              <a:t>as</a:t>
            </a:r>
            <a:r>
              <a:rPr sz="2800" b="1" dirty="0">
                <a:solidFill>
                  <a:srgbClr val="444B54"/>
                </a:solidFill>
                <a:latin typeface="Arial"/>
                <a:cs typeface="Arial"/>
              </a:rPr>
              <a:t> </a:t>
            </a:r>
            <a:r>
              <a:rPr sz="2800" b="1" spc="-5" dirty="0">
                <a:solidFill>
                  <a:srgbClr val="444B54"/>
                </a:solidFill>
                <a:latin typeface="Arial"/>
                <a:cs typeface="Arial"/>
              </a:rPr>
              <a:t>guidelines </a:t>
            </a:r>
            <a:r>
              <a:rPr sz="2800" b="1" spc="-760" dirty="0">
                <a:solidFill>
                  <a:srgbClr val="444B54"/>
                </a:solidFill>
                <a:latin typeface="Arial"/>
                <a:cs typeface="Arial"/>
              </a:rPr>
              <a:t> </a:t>
            </a:r>
            <a:r>
              <a:rPr sz="2800" b="1" spc="-5" dirty="0">
                <a:solidFill>
                  <a:srgbClr val="444B54"/>
                </a:solidFill>
                <a:latin typeface="Arial"/>
                <a:cs typeface="Arial"/>
              </a:rPr>
              <a:t>are</a:t>
            </a:r>
            <a:r>
              <a:rPr sz="2800" b="1" dirty="0">
                <a:solidFill>
                  <a:srgbClr val="444B54"/>
                </a:solidFill>
                <a:latin typeface="Arial"/>
                <a:cs typeface="Arial"/>
              </a:rPr>
              <a:t> </a:t>
            </a:r>
            <a:r>
              <a:rPr sz="2800" b="1" spc="-5" dirty="0">
                <a:solidFill>
                  <a:srgbClr val="444B54"/>
                </a:solidFill>
                <a:latin typeface="Arial"/>
                <a:cs typeface="Arial"/>
              </a:rPr>
              <a:t>changing</a:t>
            </a:r>
            <a:r>
              <a:rPr sz="2800" b="1" spc="25" dirty="0">
                <a:solidFill>
                  <a:srgbClr val="444B54"/>
                </a:solidFill>
                <a:latin typeface="Arial"/>
                <a:cs typeface="Arial"/>
              </a:rPr>
              <a:t> </a:t>
            </a:r>
            <a:r>
              <a:rPr sz="2800" b="1" spc="-5" dirty="0">
                <a:solidFill>
                  <a:srgbClr val="444B54"/>
                </a:solidFill>
                <a:latin typeface="Arial"/>
                <a:cs typeface="Arial"/>
              </a:rPr>
              <a:t>rapidly</a:t>
            </a:r>
            <a:endParaRPr sz="2800">
              <a:latin typeface="Arial"/>
              <a:cs typeface="Arial"/>
            </a:endParaRPr>
          </a:p>
          <a:p>
            <a:pPr>
              <a:lnSpc>
                <a:spcPct val="100000"/>
              </a:lnSpc>
              <a:spcBef>
                <a:spcPts val="15"/>
              </a:spcBef>
            </a:pPr>
            <a:endParaRPr sz="2550">
              <a:latin typeface="Arial"/>
              <a:cs typeface="Arial"/>
            </a:endParaRPr>
          </a:p>
          <a:p>
            <a:pPr marL="960119" marR="993140">
              <a:lnSpc>
                <a:spcPct val="100000"/>
              </a:lnSpc>
            </a:pPr>
            <a:r>
              <a:rPr sz="2400" spc="-5" dirty="0">
                <a:solidFill>
                  <a:srgbClr val="6B94FC"/>
                </a:solidFill>
                <a:latin typeface="Arial"/>
                <a:cs typeface="Arial"/>
                <a:hlinkClick r:id="rId7"/>
              </a:rPr>
              <a:t>https://ilpqc.org/covid-19- </a:t>
            </a:r>
            <a:r>
              <a:rPr sz="2400" spc="-655" dirty="0">
                <a:solidFill>
                  <a:srgbClr val="6B94FC"/>
                </a:solidFill>
                <a:latin typeface="Arial"/>
                <a:cs typeface="Arial"/>
                <a:hlinkClick r:id="rId7"/>
              </a:rPr>
              <a:t> </a:t>
            </a:r>
            <a:r>
              <a:rPr sz="2400" u="sng" spc="-5" dirty="0">
                <a:solidFill>
                  <a:srgbClr val="6B94FC"/>
                </a:solidFill>
                <a:uFill>
                  <a:solidFill>
                    <a:srgbClr val="6B94FC"/>
                  </a:solidFill>
                </a:uFill>
                <a:latin typeface="Arial"/>
                <a:cs typeface="Arial"/>
                <a:hlinkClick r:id="rId7"/>
              </a:rPr>
              <a:t>information/</a:t>
            </a:r>
            <a:endParaRPr sz="2400">
              <a:latin typeface="Arial"/>
              <a:cs typeface="Arial"/>
            </a:endParaRP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EB3B8"/>
                </a:solidFill>
              </a:rPr>
              <a:t>23</a:t>
            </a:fld>
            <a:endParaRPr spc="-5" dirty="0">
              <a:solidFill>
                <a:srgbClr val="AEB3B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914400" cy="0"/>
          </a:xfrm>
          <a:custGeom>
            <a:avLst/>
            <a:gdLst/>
            <a:ahLst/>
            <a:cxnLst/>
            <a:rect l="l" t="t" r="r" b="b"/>
            <a:pathLst>
              <a:path w="914400">
                <a:moveTo>
                  <a:pt x="0" y="0"/>
                </a:moveTo>
                <a:lnTo>
                  <a:pt x="914400" y="0"/>
                </a:lnTo>
              </a:path>
            </a:pathLst>
          </a:custGeom>
          <a:ln w="6096">
            <a:solidFill>
              <a:srgbClr val="AEB3B8"/>
            </a:solidFill>
          </a:ln>
        </p:spPr>
        <p:txBody>
          <a:bodyPr wrap="square" lIns="0" tIns="0" rIns="0" bIns="0" rtlCol="0"/>
          <a:lstStyle/>
          <a:p>
            <a:endParaRPr/>
          </a:p>
        </p:txBody>
      </p:sp>
      <p:sp>
        <p:nvSpPr>
          <p:cNvPr id="7" name="object 7"/>
          <p:cNvSpPr/>
          <p:nvPr/>
        </p:nvSpPr>
        <p:spPr>
          <a:xfrm>
            <a:off x="10668000" y="6335267"/>
            <a:ext cx="914400" cy="0"/>
          </a:xfrm>
          <a:custGeom>
            <a:avLst/>
            <a:gdLst/>
            <a:ahLst/>
            <a:cxnLst/>
            <a:rect l="l" t="t" r="r" b="b"/>
            <a:pathLst>
              <a:path w="914400">
                <a:moveTo>
                  <a:pt x="0" y="0"/>
                </a:moveTo>
                <a:lnTo>
                  <a:pt x="914400" y="0"/>
                </a:lnTo>
              </a:path>
            </a:pathLst>
          </a:custGeom>
          <a:ln w="6096">
            <a:solidFill>
              <a:srgbClr val="AEB3B8"/>
            </a:solidFill>
          </a:ln>
        </p:spPr>
        <p:txBody>
          <a:bodyPr wrap="square" lIns="0" tIns="0" rIns="0" bIns="0" rtlCol="0"/>
          <a:lstStyle/>
          <a:p>
            <a:endParaRPr/>
          </a:p>
        </p:txBody>
      </p:sp>
      <p:sp>
        <p:nvSpPr>
          <p:cNvPr id="8" name="object 8"/>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9" name="object 9"/>
          <p:cNvSpPr txBox="1">
            <a:spLocks noGrp="1"/>
          </p:cNvSpPr>
          <p:nvPr>
            <p:ph type="title"/>
          </p:nvPr>
        </p:nvSpPr>
        <p:spPr>
          <a:xfrm>
            <a:off x="644013" y="481999"/>
            <a:ext cx="6300470" cy="452120"/>
          </a:xfrm>
          <a:prstGeom prst="rect">
            <a:avLst/>
          </a:prstGeom>
        </p:spPr>
        <p:txBody>
          <a:bodyPr vert="horz" wrap="square" lIns="0" tIns="12065" rIns="0" bIns="0" rtlCol="0">
            <a:spAutoFit/>
          </a:bodyPr>
          <a:lstStyle/>
          <a:p>
            <a:pPr marL="12700">
              <a:lnSpc>
                <a:spcPct val="100000"/>
              </a:lnSpc>
              <a:spcBef>
                <a:spcPts val="95"/>
              </a:spcBef>
            </a:pPr>
            <a:r>
              <a:rPr sz="2800" b="1" spc="-95" dirty="0">
                <a:solidFill>
                  <a:srgbClr val="F58466"/>
                </a:solidFill>
                <a:latin typeface="Arial"/>
                <a:cs typeface="Arial"/>
              </a:rPr>
              <a:t>Updated</a:t>
            </a:r>
            <a:r>
              <a:rPr sz="2800" b="1" spc="-5" dirty="0">
                <a:solidFill>
                  <a:srgbClr val="F58466"/>
                </a:solidFill>
                <a:latin typeface="Arial"/>
                <a:cs typeface="Arial"/>
              </a:rPr>
              <a:t> </a:t>
            </a:r>
            <a:r>
              <a:rPr sz="2800" b="1" spc="-80" dirty="0">
                <a:solidFill>
                  <a:srgbClr val="F58466"/>
                </a:solidFill>
                <a:latin typeface="Arial"/>
                <a:cs typeface="Arial"/>
              </a:rPr>
              <a:t>OB</a:t>
            </a:r>
            <a:r>
              <a:rPr sz="2800" b="1" dirty="0">
                <a:solidFill>
                  <a:srgbClr val="F58466"/>
                </a:solidFill>
                <a:latin typeface="Arial"/>
                <a:cs typeface="Arial"/>
              </a:rPr>
              <a:t> </a:t>
            </a:r>
            <a:r>
              <a:rPr sz="2800" b="1" spc="-20" dirty="0">
                <a:solidFill>
                  <a:srgbClr val="F58466"/>
                </a:solidFill>
                <a:latin typeface="Arial"/>
                <a:cs typeface="Arial"/>
              </a:rPr>
              <a:t>(ACOG/SMFM)</a:t>
            </a:r>
            <a:r>
              <a:rPr sz="2800" b="1" spc="-5" dirty="0">
                <a:solidFill>
                  <a:srgbClr val="F58466"/>
                </a:solidFill>
                <a:latin typeface="Arial"/>
                <a:cs typeface="Arial"/>
              </a:rPr>
              <a:t> </a:t>
            </a:r>
            <a:r>
              <a:rPr sz="2800" b="1" spc="-110" dirty="0">
                <a:solidFill>
                  <a:srgbClr val="F58466"/>
                </a:solidFill>
                <a:latin typeface="Arial"/>
                <a:cs typeface="Arial"/>
              </a:rPr>
              <a:t>Resources</a:t>
            </a:r>
            <a:endParaRPr sz="28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EB3B8"/>
                </a:solidFill>
              </a:rPr>
              <a:t>24</a:t>
            </a:fld>
            <a:endParaRPr spc="-5" dirty="0">
              <a:solidFill>
                <a:srgbClr val="AEB3B8"/>
              </a:solidFill>
            </a:endParaRPr>
          </a:p>
        </p:txBody>
      </p:sp>
      <p:sp>
        <p:nvSpPr>
          <p:cNvPr id="10" name="object 10"/>
          <p:cNvSpPr txBox="1"/>
          <p:nvPr/>
        </p:nvSpPr>
        <p:spPr>
          <a:xfrm>
            <a:off x="443865" y="1571423"/>
            <a:ext cx="10681335" cy="3827971"/>
          </a:xfrm>
          <a:prstGeom prst="rect">
            <a:avLst/>
          </a:prstGeom>
        </p:spPr>
        <p:txBody>
          <a:bodyPr vert="horz" wrap="square" lIns="0" tIns="69850" rIns="0" bIns="0" rtlCol="0">
            <a:spAutoFit/>
          </a:bodyPr>
          <a:lstStyle/>
          <a:p>
            <a:pPr marL="241300" marR="1493520" indent="-228600">
              <a:lnSpc>
                <a:spcPts val="1820"/>
              </a:lnSpc>
              <a:spcBef>
                <a:spcPts val="985"/>
              </a:spcBef>
              <a:buClr>
                <a:srgbClr val="F5668F"/>
              </a:buClr>
              <a:buFont typeface="Arial"/>
              <a:buChar char="•"/>
              <a:tabLst>
                <a:tab pos="299085" algn="l"/>
                <a:tab pos="299720" algn="l"/>
              </a:tabLst>
            </a:pPr>
            <a:r>
              <a:rPr dirty="0"/>
              <a:t>	</a:t>
            </a:r>
            <a:r>
              <a:rPr sz="2000" b="1" spc="-5" dirty="0" smtClean="0">
                <a:solidFill>
                  <a:srgbClr val="444B54"/>
                </a:solidFill>
                <a:latin typeface="Arial"/>
                <a:cs typeface="Arial"/>
              </a:rPr>
              <a:t>ACOG</a:t>
            </a:r>
            <a:r>
              <a:rPr sz="2000" spc="-5" dirty="0" smtClean="0">
                <a:solidFill>
                  <a:srgbClr val="444B54"/>
                </a:solidFill>
                <a:latin typeface="Arial"/>
                <a:cs typeface="Arial"/>
              </a:rPr>
              <a:t>:</a:t>
            </a:r>
            <a:r>
              <a:rPr sz="2000" u="sng" spc="-5" dirty="0" smtClean="0">
                <a:solidFill>
                  <a:srgbClr val="6B94FC"/>
                </a:solidFill>
                <a:uFill>
                  <a:solidFill>
                    <a:srgbClr val="6B94FC"/>
                  </a:solidFill>
                </a:uFill>
                <a:latin typeface="Arial"/>
                <a:cs typeface="Arial"/>
                <a:hlinkClick r:id="rId4"/>
              </a:rPr>
              <a:t>COVID-19</a:t>
            </a:r>
            <a:r>
              <a:rPr sz="2000" u="sng" spc="45" dirty="0" smtClean="0">
                <a:solidFill>
                  <a:srgbClr val="6B94FC"/>
                </a:solidFill>
                <a:uFill>
                  <a:solidFill>
                    <a:srgbClr val="6B94FC"/>
                  </a:solidFill>
                </a:uFill>
                <a:latin typeface="Arial"/>
                <a:cs typeface="Arial"/>
                <a:hlinkClick r:id="rId4"/>
              </a:rPr>
              <a:t> </a:t>
            </a:r>
            <a:r>
              <a:rPr sz="2000" u="sng" spc="-30" dirty="0">
                <a:solidFill>
                  <a:srgbClr val="6B94FC"/>
                </a:solidFill>
                <a:uFill>
                  <a:solidFill>
                    <a:srgbClr val="6B94FC"/>
                  </a:solidFill>
                </a:uFill>
                <a:latin typeface="Arial"/>
                <a:cs typeface="Arial"/>
                <a:hlinkClick r:id="rId4"/>
              </a:rPr>
              <a:t>FAQs</a:t>
            </a:r>
            <a:r>
              <a:rPr sz="2000" u="sng" spc="10" dirty="0">
                <a:solidFill>
                  <a:srgbClr val="6B94FC"/>
                </a:solidFill>
                <a:uFill>
                  <a:solidFill>
                    <a:srgbClr val="6B94FC"/>
                  </a:solidFill>
                </a:uFill>
                <a:latin typeface="Arial"/>
                <a:cs typeface="Arial"/>
                <a:hlinkClick r:id="rId4"/>
              </a:rPr>
              <a:t> </a:t>
            </a:r>
            <a:r>
              <a:rPr sz="2000" u="sng" spc="-5" dirty="0">
                <a:solidFill>
                  <a:srgbClr val="6B94FC"/>
                </a:solidFill>
                <a:uFill>
                  <a:solidFill>
                    <a:srgbClr val="6B94FC"/>
                  </a:solidFill>
                </a:uFill>
                <a:latin typeface="Arial"/>
                <a:cs typeface="Arial"/>
                <a:hlinkClick r:id="rId4"/>
              </a:rPr>
              <a:t>for</a:t>
            </a:r>
            <a:r>
              <a:rPr sz="2000" u="sng" spc="15" dirty="0">
                <a:solidFill>
                  <a:srgbClr val="6B94FC"/>
                </a:solidFill>
                <a:uFill>
                  <a:solidFill>
                    <a:srgbClr val="6B94FC"/>
                  </a:solidFill>
                </a:uFill>
                <a:latin typeface="Arial"/>
                <a:cs typeface="Arial"/>
                <a:hlinkClick r:id="rId4"/>
              </a:rPr>
              <a:t> </a:t>
            </a:r>
            <a:r>
              <a:rPr sz="2000" u="sng" spc="-5" dirty="0">
                <a:solidFill>
                  <a:srgbClr val="6B94FC"/>
                </a:solidFill>
                <a:uFill>
                  <a:solidFill>
                    <a:srgbClr val="6B94FC"/>
                  </a:solidFill>
                </a:uFill>
                <a:latin typeface="Arial"/>
                <a:cs typeface="Arial"/>
                <a:hlinkClick r:id="rId4"/>
              </a:rPr>
              <a:t>Obstetrician-Gynecologists,</a:t>
            </a:r>
            <a:r>
              <a:rPr sz="2000" u="sng" spc="55" dirty="0">
                <a:solidFill>
                  <a:srgbClr val="6B94FC"/>
                </a:solidFill>
                <a:uFill>
                  <a:solidFill>
                    <a:srgbClr val="6B94FC"/>
                  </a:solidFill>
                </a:uFill>
                <a:latin typeface="Arial"/>
                <a:cs typeface="Arial"/>
                <a:hlinkClick r:id="rId4"/>
              </a:rPr>
              <a:t> </a:t>
            </a:r>
            <a:r>
              <a:rPr sz="2000" u="sng" spc="-5" dirty="0">
                <a:solidFill>
                  <a:srgbClr val="6B94FC"/>
                </a:solidFill>
                <a:uFill>
                  <a:solidFill>
                    <a:srgbClr val="6B94FC"/>
                  </a:solidFill>
                </a:uFill>
                <a:latin typeface="Arial"/>
                <a:cs typeface="Arial"/>
                <a:hlinkClick r:id="rId4"/>
              </a:rPr>
              <a:t>Obstetrics</a:t>
            </a:r>
            <a:r>
              <a:rPr sz="2000" spc="35" dirty="0">
                <a:solidFill>
                  <a:srgbClr val="6B94FC"/>
                </a:solidFill>
                <a:latin typeface="Arial"/>
                <a:cs typeface="Arial"/>
                <a:hlinkClick r:id="rId4"/>
              </a:rPr>
              <a:t> </a:t>
            </a:r>
            <a:r>
              <a:rPr sz="2000" spc="-5" dirty="0">
                <a:solidFill>
                  <a:srgbClr val="444B54"/>
                </a:solidFill>
                <a:latin typeface="Arial"/>
                <a:cs typeface="Arial"/>
              </a:rPr>
              <a:t>(Updated</a:t>
            </a:r>
            <a:r>
              <a:rPr sz="2000" spc="45" dirty="0">
                <a:solidFill>
                  <a:srgbClr val="444B54"/>
                </a:solidFill>
                <a:latin typeface="Arial"/>
                <a:cs typeface="Arial"/>
              </a:rPr>
              <a:t> </a:t>
            </a:r>
            <a:r>
              <a:rPr lang="en-US" sz="2000" spc="-5" dirty="0" smtClean="0">
                <a:solidFill>
                  <a:srgbClr val="444B54"/>
                </a:solidFill>
                <a:latin typeface="Arial"/>
                <a:cs typeface="Arial"/>
              </a:rPr>
              <a:t>7.1</a:t>
            </a:r>
            <a:r>
              <a:rPr sz="2000" spc="-5" dirty="0" smtClean="0">
                <a:solidFill>
                  <a:srgbClr val="444B54"/>
                </a:solidFill>
                <a:latin typeface="Arial"/>
                <a:cs typeface="Arial"/>
              </a:rPr>
              <a:t>.21)</a:t>
            </a:r>
            <a:endParaRPr lang="en-US" sz="2000" dirty="0">
              <a:latin typeface="Arial"/>
              <a:cs typeface="Arial"/>
            </a:endParaRPr>
          </a:p>
          <a:p>
            <a:pPr marL="241300" marR="864235" indent="-228600">
              <a:lnSpc>
                <a:spcPts val="2300"/>
              </a:lnSpc>
              <a:spcBef>
                <a:spcPts val="1005"/>
              </a:spcBef>
              <a:buClr>
                <a:srgbClr val="F5668F"/>
              </a:buClr>
              <a:buFont typeface="Arial"/>
              <a:buChar char="•"/>
              <a:tabLst>
                <a:tab pos="241935" algn="l"/>
              </a:tabLst>
            </a:pPr>
            <a:r>
              <a:rPr lang="en-US" sz="2800" dirty="0" smtClean="0"/>
              <a:t>ACOG</a:t>
            </a:r>
            <a:r>
              <a:rPr lang="en-US" sz="2800" dirty="0"/>
              <a:t>: </a:t>
            </a:r>
            <a:r>
              <a:rPr lang="en-US" sz="2800" dirty="0">
                <a:hlinkClick r:id="rId5"/>
              </a:rPr>
              <a:t>Practice Advisory: Vaccinating Pregnant and Lactating Patients Against COVID-19</a:t>
            </a:r>
            <a:r>
              <a:rPr lang="en-US" sz="2800" dirty="0"/>
              <a:t>. (Updated </a:t>
            </a:r>
            <a:r>
              <a:rPr lang="en-US" sz="2800" dirty="0" smtClean="0"/>
              <a:t>7.30.21) </a:t>
            </a:r>
            <a:endParaRPr lang="en-US" sz="2800" dirty="0"/>
          </a:p>
          <a:p>
            <a:pPr marL="241300" marR="864235" indent="-228600">
              <a:lnSpc>
                <a:spcPts val="2300"/>
              </a:lnSpc>
              <a:spcBef>
                <a:spcPts val="1005"/>
              </a:spcBef>
              <a:buClr>
                <a:srgbClr val="F5668F"/>
              </a:buClr>
              <a:buFont typeface="Arial"/>
              <a:buChar char="•"/>
              <a:tabLst>
                <a:tab pos="241935" algn="l"/>
              </a:tabLst>
            </a:pPr>
            <a:r>
              <a:rPr lang="en-US" sz="2800" dirty="0" smtClean="0"/>
              <a:t>SMFM</a:t>
            </a:r>
            <a:r>
              <a:rPr lang="en-US" sz="2800" dirty="0"/>
              <a:t>: </a:t>
            </a:r>
            <a:r>
              <a:rPr lang="en-US" sz="2800" dirty="0">
                <a:hlinkClick r:id="rId6"/>
              </a:rPr>
              <a:t>Provider Considerations for Engaging in COVID-19 Vaccine Counseling With Pregnant and Lactating Patients</a:t>
            </a:r>
            <a:r>
              <a:rPr lang="en-US" sz="2800" dirty="0"/>
              <a:t>. (Updated 8.23.21)</a:t>
            </a:r>
            <a:endParaRPr lang="en-US" sz="4000" dirty="0" smtClean="0"/>
          </a:p>
          <a:p>
            <a:pPr marL="241300" marR="864235" indent="-228600">
              <a:lnSpc>
                <a:spcPts val="2300"/>
              </a:lnSpc>
              <a:spcBef>
                <a:spcPts val="1005"/>
              </a:spcBef>
              <a:buClr>
                <a:srgbClr val="F5668F"/>
              </a:buClr>
              <a:buFont typeface="Arial"/>
              <a:buChar char="•"/>
              <a:tabLst>
                <a:tab pos="241935" algn="l"/>
              </a:tabLst>
            </a:pPr>
            <a:r>
              <a:rPr lang="en-US" sz="2800" dirty="0" smtClean="0"/>
              <a:t>SMFM: </a:t>
            </a:r>
            <a:r>
              <a:rPr lang="en-US" sz="2800" dirty="0">
                <a:hlinkClick r:id="rId7"/>
              </a:rPr>
              <a:t>SMFM Learning: Myth-Busting COVID-19 Vaccines in Pregnancy</a:t>
            </a:r>
            <a:r>
              <a:rPr lang="en-US" sz="2800" dirty="0"/>
              <a:t>. (</a:t>
            </a:r>
            <a:r>
              <a:rPr lang="en-US" sz="2800" dirty="0" smtClean="0"/>
              <a:t>09.10.21)</a:t>
            </a:r>
            <a:endParaRPr lang="en-US" sz="4000" dirty="0" smtClean="0"/>
          </a:p>
          <a:p>
            <a:pPr marL="241300" marR="864235" indent="-228600">
              <a:lnSpc>
                <a:spcPts val="2300"/>
              </a:lnSpc>
              <a:spcBef>
                <a:spcPts val="1005"/>
              </a:spcBef>
              <a:buClr>
                <a:srgbClr val="F5668F"/>
              </a:buClr>
              <a:buFont typeface="Arial"/>
              <a:buChar char="•"/>
              <a:tabLst>
                <a:tab pos="241935" algn="l"/>
              </a:tabLst>
            </a:pPr>
            <a:endParaRPr lang="en-US" sz="2400" spc="-5" dirty="0" smtClean="0">
              <a:solidFill>
                <a:srgbClr val="444B54"/>
              </a:solidFill>
              <a:latin typeface="Arial"/>
              <a:cs typeface="Arial"/>
            </a:endParaRPr>
          </a:p>
          <a:p>
            <a:pPr marL="241300" marR="864235" indent="-228600">
              <a:lnSpc>
                <a:spcPts val="2300"/>
              </a:lnSpc>
              <a:spcBef>
                <a:spcPts val="1005"/>
              </a:spcBef>
              <a:buClr>
                <a:srgbClr val="F5668F"/>
              </a:buClr>
              <a:buFont typeface="Arial"/>
              <a:buChar char="•"/>
              <a:tabLst>
                <a:tab pos="241935" algn="l"/>
              </a:tabLst>
            </a:pPr>
            <a:endParaRPr sz="240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2629" y="500062"/>
            <a:ext cx="10972800" cy="1325563"/>
          </a:xfrm>
        </p:spPr>
        <p:txBody>
          <a:bodyPr/>
          <a:lstStyle/>
          <a:p>
            <a:r>
              <a:rPr lang="en-US" dirty="0" smtClean="0"/>
              <a:t>ACOG  Update </a:t>
            </a:r>
            <a:r>
              <a:rPr lang="en-US" sz="3200" dirty="0" smtClean="0"/>
              <a:t>7.30.21 Summary</a:t>
            </a:r>
            <a:endParaRPr lang="en-US" sz="3200" dirty="0"/>
          </a:p>
        </p:txBody>
      </p:sp>
      <p:sp>
        <p:nvSpPr>
          <p:cNvPr id="5" name="Content Placeholder 4"/>
          <p:cNvSpPr>
            <a:spLocks noGrp="1"/>
          </p:cNvSpPr>
          <p:nvPr>
            <p:ph idx="1"/>
          </p:nvPr>
        </p:nvSpPr>
        <p:spPr/>
        <p:txBody>
          <a:bodyPr/>
          <a:lstStyle/>
          <a:p>
            <a:r>
              <a:rPr lang="en-US" b="1" dirty="0" smtClean="0"/>
              <a:t>ACOG strongly recommends </a:t>
            </a:r>
            <a:r>
              <a:rPr lang="en-US" b="1" dirty="0"/>
              <a:t>that all eligible persons, including pregnant and lactating individuals, receive a COVID-19 vaccine or vaccine </a:t>
            </a:r>
            <a:r>
              <a:rPr lang="en-US" b="1" dirty="0" smtClean="0"/>
              <a:t>series.</a:t>
            </a:r>
          </a:p>
          <a:p>
            <a:r>
              <a:rPr lang="en-US" dirty="0" smtClean="0"/>
              <a:t>Obstetrician-gynecologists </a:t>
            </a:r>
            <a:r>
              <a:rPr lang="en-US" dirty="0"/>
              <a:t>and other women’s health care practitioners should lead by example by being vaccinated and encouraging eligible patients to be vaccinated as well</a:t>
            </a:r>
            <a:r>
              <a:rPr lang="en-US" dirty="0" smtClean="0"/>
              <a:t>.</a:t>
            </a:r>
          </a:p>
          <a:p>
            <a:r>
              <a:rPr lang="en-US" dirty="0" smtClean="0"/>
              <a:t>ACOG </a:t>
            </a:r>
            <a:r>
              <a:rPr lang="en-US" dirty="0"/>
              <a:t>recommends that pregnant individuals be vaccinated against COVID-19.</a:t>
            </a:r>
          </a:p>
          <a:p>
            <a:r>
              <a:rPr lang="en-US" dirty="0"/>
              <a:t>ACOG recommends that lactating individuals be vaccinated against COVID-19.</a:t>
            </a:r>
          </a:p>
          <a:p>
            <a:r>
              <a:rPr lang="en-US" dirty="0"/>
              <a:t>While a conversation with a clinician may be helpful, it is not a requirement prior to vaccination, as this may cause unnecessary barriers to access.</a:t>
            </a:r>
          </a:p>
          <a:p>
            <a:endParaRPr lang="en-US" dirty="0"/>
          </a:p>
        </p:txBody>
      </p:sp>
    </p:spTree>
    <p:extLst>
      <p:ext uri="{BB962C8B-B14F-4D97-AF65-F5344CB8AC3E}">
        <p14:creationId xmlns:p14="http://schemas.microsoft.com/office/powerpoint/2010/main" val="3281135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ACOG Update 7.30.21</a:t>
            </a:r>
            <a:endParaRPr lang="en-US" dirty="0"/>
          </a:p>
        </p:txBody>
      </p:sp>
      <p:sp>
        <p:nvSpPr>
          <p:cNvPr id="3" name="Content Placeholder 2"/>
          <p:cNvSpPr>
            <a:spLocks noGrp="1"/>
          </p:cNvSpPr>
          <p:nvPr>
            <p:ph idx="1"/>
          </p:nvPr>
        </p:nvSpPr>
        <p:spPr/>
        <p:txBody>
          <a:bodyPr/>
          <a:lstStyle/>
          <a:p>
            <a:r>
              <a:rPr lang="en-US" dirty="0"/>
              <a:t>Claims linking COVID-19 vaccines to infertility are unfounded and have no scientific evidence supporting them. ACOG recommends vaccination for all eligible people who may consider future pregnancy</a:t>
            </a:r>
            <a:r>
              <a:rPr lang="en-US" dirty="0" smtClean="0"/>
              <a:t>.</a:t>
            </a:r>
          </a:p>
          <a:p>
            <a:r>
              <a:rPr lang="en-US" dirty="0"/>
              <a:t>For patients who do not receive the vaccine, the discussion should be documented in the patient’s medical record. During subsequent office visits, obstetrician–gynecologists should address ongoing questions and concerns and offer vaccination again. Clinicians should reinforce the importance of other prevention measures such as hand washing, physical distancing, and wearing a mask.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7275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Communicate Vaccine Confidence</a:t>
            </a:r>
            <a:br>
              <a:rPr lang="en-US" dirty="0" smtClean="0"/>
            </a:br>
            <a:r>
              <a:rPr lang="en-US" dirty="0" smtClean="0"/>
              <a:t>ACOG Update 7.30.21</a:t>
            </a:r>
            <a:endParaRPr lang="en-US" dirty="0"/>
          </a:p>
        </p:txBody>
      </p:sp>
      <p:sp>
        <p:nvSpPr>
          <p:cNvPr id="3" name="Content Placeholder 2"/>
          <p:cNvSpPr>
            <a:spLocks noGrp="1"/>
          </p:cNvSpPr>
          <p:nvPr>
            <p:ph idx="1"/>
          </p:nvPr>
        </p:nvSpPr>
        <p:spPr/>
        <p:txBody>
          <a:bodyPr>
            <a:normAutofit fontScale="85000" lnSpcReduction="20000"/>
          </a:bodyPr>
          <a:lstStyle/>
          <a:p>
            <a:r>
              <a:rPr lang="en-US" dirty="0"/>
              <a:t>Vaccine hesitancy, particularly around COVID-19 vaccines, exists among all populations. </a:t>
            </a:r>
            <a:endParaRPr lang="en-US" dirty="0" smtClean="0"/>
          </a:p>
          <a:p>
            <a:r>
              <a:rPr lang="en-US" dirty="0" smtClean="0"/>
              <a:t>When </a:t>
            </a:r>
            <a:r>
              <a:rPr lang="en-US" dirty="0"/>
              <a:t>communicating with patients it is extremely important to underscore the general safety of vaccines and emphasize the fact that no steps were skipped in the development and evaluation of COVID-19 vaccines. </a:t>
            </a:r>
            <a:endParaRPr lang="en-US" dirty="0" smtClean="0"/>
          </a:p>
          <a:p>
            <a:r>
              <a:rPr lang="en-US" dirty="0" smtClean="0"/>
              <a:t>This </a:t>
            </a:r>
            <a:r>
              <a:rPr lang="en-US" dirty="0"/>
              <a:t>can be done by briefly highlighting the safety requirements of vaccines, and ongoing safety monitoring even after vaccines are made available. </a:t>
            </a:r>
            <a:endParaRPr lang="en-US" dirty="0" smtClean="0"/>
          </a:p>
          <a:p>
            <a:r>
              <a:rPr lang="en-US" dirty="0" smtClean="0"/>
              <a:t>The </a:t>
            </a:r>
            <a:r>
              <a:rPr lang="en-US" dirty="0"/>
              <a:t>following are some messages to consider using when discussing COVID-19 vaccines with patients</a:t>
            </a:r>
            <a:r>
              <a:rPr lang="en-US" dirty="0" smtClean="0"/>
              <a:t>:</a:t>
            </a:r>
            <a:endParaRPr lang="en-US" dirty="0"/>
          </a:p>
          <a:p>
            <a:pPr lvl="1"/>
            <a:r>
              <a:rPr lang="en-US" dirty="0"/>
              <a:t>Vaccines are one of the greatest public health achievements of the 20th century. Before the widespread use of vaccines, people routinely died from infectious diseases, several of which have since been eradicated thanks to robust immunization programs</a:t>
            </a:r>
            <a:r>
              <a:rPr lang="en-US" dirty="0" smtClean="0"/>
              <a:t>.</a:t>
            </a:r>
          </a:p>
          <a:p>
            <a:pPr lvl="1"/>
            <a:r>
              <a:rPr lang="en-US" dirty="0"/>
              <a:t>All available COVID-19 vaccines are highly effective. </a:t>
            </a:r>
            <a:endParaRPr lang="en-US" dirty="0" smtClean="0"/>
          </a:p>
          <a:p>
            <a:pPr lvl="1"/>
            <a:r>
              <a:rPr lang="en-US" dirty="0" smtClean="0"/>
              <a:t>Several </a:t>
            </a:r>
            <a:r>
              <a:rPr lang="en-US" dirty="0"/>
              <a:t>vaccines have safely been given to pregnant and lactating individuals for decades.</a:t>
            </a:r>
          </a:p>
          <a:p>
            <a:pPr lvl="1"/>
            <a:r>
              <a:rPr lang="en-US" dirty="0"/>
              <a:t>To date, safety data on COVID-19 vaccines administered during pregnancy do not reveal any safety concerns.</a:t>
            </a:r>
          </a:p>
          <a:p>
            <a:pPr lvl="1"/>
            <a:r>
              <a:rPr lang="en-US" dirty="0"/>
              <a:t>The rigor of COVID-19 vaccine clinical trials with regards to monitoring safety and efficacy meet the same high standards and requirements as with a typical vaccine approval process.</a:t>
            </a:r>
          </a:p>
          <a:p>
            <a:pPr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81384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and obstetrical risk of disease</a:t>
            </a:r>
          </a:p>
        </p:txBody>
      </p:sp>
      <p:sp>
        <p:nvSpPr>
          <p:cNvPr id="3" name="Content Placeholder 2"/>
          <p:cNvSpPr>
            <a:spLocks noGrp="1"/>
          </p:cNvSpPr>
          <p:nvPr>
            <p:ph idx="1"/>
          </p:nvPr>
        </p:nvSpPr>
        <p:spPr/>
        <p:txBody>
          <a:bodyPr>
            <a:normAutofit/>
          </a:bodyPr>
          <a:lstStyle/>
          <a:p>
            <a:r>
              <a:rPr lang="en-US" b="1" dirty="0" smtClean="0"/>
              <a:t>Data </a:t>
            </a:r>
            <a:r>
              <a:rPr lang="en-US" b="1" dirty="0"/>
              <a:t>indicate that pregnancy is an independent risk factor for severe COVID-19 disease. </a:t>
            </a:r>
            <a:endParaRPr lang="en-US" b="1" dirty="0" smtClean="0"/>
          </a:p>
          <a:p>
            <a:pPr lvl="1"/>
            <a:r>
              <a:rPr lang="en-US" dirty="0" smtClean="0"/>
              <a:t> </a:t>
            </a:r>
            <a:r>
              <a:rPr lang="en-US" b="1" dirty="0" smtClean="0"/>
              <a:t>3-fold </a:t>
            </a:r>
            <a:r>
              <a:rPr lang="en-US" b="1" dirty="0"/>
              <a:t>increased risk for ICU admission, </a:t>
            </a:r>
            <a:endParaRPr lang="en-US" b="1" dirty="0" smtClean="0"/>
          </a:p>
          <a:p>
            <a:pPr lvl="1"/>
            <a:r>
              <a:rPr lang="en-US" b="1" dirty="0" smtClean="0"/>
              <a:t> </a:t>
            </a:r>
            <a:r>
              <a:rPr lang="en-US" b="1" dirty="0"/>
              <a:t>2.4-fold increased risk for needing ECMO, </a:t>
            </a:r>
            <a:endParaRPr lang="en-US" b="1" dirty="0" smtClean="0"/>
          </a:p>
          <a:p>
            <a:pPr lvl="1"/>
            <a:r>
              <a:rPr lang="en-US" b="1" dirty="0" smtClean="0"/>
              <a:t> </a:t>
            </a:r>
            <a:r>
              <a:rPr lang="en-US" b="1" dirty="0"/>
              <a:t>1.7-fold increased risk of death due to COVID-19, </a:t>
            </a:r>
            <a:r>
              <a:rPr lang="en-US" dirty="0"/>
              <a:t>compared with symptomatic </a:t>
            </a:r>
            <a:r>
              <a:rPr lang="en-US" dirty="0" err="1"/>
              <a:t>nonpregnant</a:t>
            </a:r>
            <a:r>
              <a:rPr lang="en-US" dirty="0"/>
              <a:t> patients. </a:t>
            </a:r>
            <a:endParaRPr lang="en-US" dirty="0" smtClean="0"/>
          </a:p>
          <a:p>
            <a:pPr lvl="1"/>
            <a:r>
              <a:rPr lang="en-US" dirty="0" smtClean="0"/>
              <a:t>Pregnant </a:t>
            </a:r>
            <a:r>
              <a:rPr lang="en-US" dirty="0"/>
              <a:t>patients with comorbidities (body mass index greater than 35 kg/m2, diabetes, and heart disorders) and those older than age 35 also appear to have a particularly elevated risk of adverse maternal outcomes. </a:t>
            </a:r>
            <a:endParaRPr lang="en-US" dirty="0" smtClean="0"/>
          </a:p>
          <a:p>
            <a:pPr lvl="1"/>
            <a:r>
              <a:rPr lang="en-US" dirty="0" smtClean="0"/>
              <a:t>Data </a:t>
            </a:r>
            <a:r>
              <a:rPr lang="en-US" dirty="0"/>
              <a:t>also indicate an </a:t>
            </a:r>
            <a:r>
              <a:rPr lang="en-US" b="1" dirty="0"/>
              <a:t>increased rate of adverse obstetric outcomes, including cesarean delivery, preterm birth, and possibly stillbirth in pregnant patients with symptomatic SARS-CoV-2 infection.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7591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7543800" cy="1325563"/>
          </a:xfrm>
        </p:spPr>
        <p:txBody>
          <a:bodyPr>
            <a:normAutofit/>
          </a:bodyPr>
          <a:lstStyle/>
          <a:p>
            <a:r>
              <a:rPr lang="en-US" sz="2800" dirty="0" smtClean="0"/>
              <a:t>SMFM: Provider Considerations for Engaging in Covid-19 Vaccine Counseling with Pregnant and Lactating Patients (updated 8/23/21)</a:t>
            </a:r>
            <a:endParaRPr lang="en-US" sz="2800" dirty="0"/>
          </a:p>
        </p:txBody>
      </p:sp>
      <p:sp>
        <p:nvSpPr>
          <p:cNvPr id="3" name="Content Placeholder 2"/>
          <p:cNvSpPr>
            <a:spLocks noGrp="1"/>
          </p:cNvSpPr>
          <p:nvPr>
            <p:ph idx="1"/>
          </p:nvPr>
        </p:nvSpPr>
        <p:spPr/>
        <p:txBody>
          <a:bodyPr>
            <a:normAutofit fontScale="85000" lnSpcReduction="10000"/>
          </a:bodyPr>
          <a:lstStyle/>
          <a:p>
            <a:r>
              <a:rPr lang="en-US" dirty="0" smtClean="0"/>
              <a:t>Currently the CDC is recommending that moderately to severely immunocompromised people receive an additional dose of an mRNA vaccine</a:t>
            </a:r>
          </a:p>
          <a:p>
            <a:r>
              <a:rPr lang="en-US" dirty="0" smtClean="0"/>
              <a:t>Although </a:t>
            </a:r>
            <a:r>
              <a:rPr lang="en-US" dirty="0"/>
              <a:t>full vaccination is still providing stable and highly effective protection against hospitalizations and severe outcomes, a decrease in vaccine effectiveness against SARS-CoV-2 infection over time has been observed. </a:t>
            </a:r>
            <a:endParaRPr lang="en-US" dirty="0" smtClean="0"/>
          </a:p>
          <a:p>
            <a:r>
              <a:rPr lang="en-US" dirty="0" smtClean="0"/>
              <a:t>Because </a:t>
            </a:r>
            <a:r>
              <a:rPr lang="en-US" dirty="0"/>
              <a:t>the current protection against severe disease, hospitalization, and death could diminish in the months ahead, especially among those who are at higher risk for complications or were vaccinated during the earlier phases of the vaccination rollout, the U.S. Department of Health and Human Services (HHS) has developed a plan to begin offering booster shots beginning the week of September 20. </a:t>
            </a:r>
            <a:endParaRPr lang="en-US" dirty="0" smtClean="0"/>
          </a:p>
          <a:p>
            <a:r>
              <a:rPr lang="en-US" dirty="0" smtClean="0"/>
              <a:t>Individuals </a:t>
            </a:r>
            <a:r>
              <a:rPr lang="en-US" dirty="0"/>
              <a:t>would receive a booster shot starting 8 months after an individual’s second dose. </a:t>
            </a:r>
            <a:endParaRPr lang="en-US" dirty="0" smtClean="0"/>
          </a:p>
          <a:p>
            <a:r>
              <a:rPr lang="en-US" dirty="0" smtClean="0"/>
              <a:t>This </a:t>
            </a:r>
            <a:r>
              <a:rPr lang="en-US" dirty="0"/>
              <a:t>plan is subject to the FDA conducting an independent evaluation and determination of the safety and effectiveness of a third dose of the Pfizer and </a:t>
            </a:r>
            <a:r>
              <a:rPr lang="en-US" dirty="0" err="1"/>
              <a:t>Moderna</a:t>
            </a:r>
            <a:r>
              <a:rPr lang="en-US" dirty="0"/>
              <a:t> mRNA vaccines and CDC’s Advisory Committee on Immunization Practices (ACIP) issuing booster dose recommendations based on a thorough review of the evidence.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5265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459740" y="292449"/>
            <a:ext cx="4801870" cy="1068070"/>
          </a:xfrm>
          <a:prstGeom prst="rect">
            <a:avLst/>
          </a:prstGeom>
        </p:spPr>
        <p:txBody>
          <a:bodyPr vert="horz" wrap="square" lIns="0" tIns="12700" rIns="0" bIns="0" rtlCol="0">
            <a:spAutoFit/>
          </a:bodyPr>
          <a:lstStyle/>
          <a:p>
            <a:pPr marL="12700">
              <a:lnSpc>
                <a:spcPts val="4105"/>
              </a:lnSpc>
              <a:spcBef>
                <a:spcPts val="100"/>
              </a:spcBef>
            </a:pPr>
            <a:r>
              <a:rPr sz="3600" b="1" spc="-140" dirty="0">
                <a:solidFill>
                  <a:srgbClr val="F58466"/>
                </a:solidFill>
                <a:latin typeface="Arial"/>
                <a:cs typeface="Arial"/>
              </a:rPr>
              <a:t>Housekeeping:</a:t>
            </a:r>
            <a:endParaRPr sz="3600">
              <a:latin typeface="Arial"/>
              <a:cs typeface="Arial"/>
            </a:endParaRPr>
          </a:p>
          <a:p>
            <a:pPr marL="12700">
              <a:lnSpc>
                <a:spcPts val="4105"/>
              </a:lnSpc>
            </a:pPr>
            <a:r>
              <a:rPr sz="3600" b="1" dirty="0">
                <a:solidFill>
                  <a:srgbClr val="F58466"/>
                </a:solidFill>
                <a:latin typeface="Arial"/>
                <a:cs typeface="Arial"/>
              </a:rPr>
              <a:t>We</a:t>
            </a:r>
            <a:r>
              <a:rPr sz="3600" b="1" spc="-15" dirty="0">
                <a:solidFill>
                  <a:srgbClr val="F58466"/>
                </a:solidFill>
                <a:latin typeface="Arial"/>
                <a:cs typeface="Arial"/>
              </a:rPr>
              <a:t> </a:t>
            </a:r>
            <a:r>
              <a:rPr sz="3600" b="1" spc="-135" dirty="0">
                <a:solidFill>
                  <a:srgbClr val="F58466"/>
                </a:solidFill>
                <a:latin typeface="Arial"/>
                <a:cs typeface="Arial"/>
              </a:rPr>
              <a:t>Are</a:t>
            </a:r>
            <a:r>
              <a:rPr sz="3600" b="1" spc="-15" dirty="0">
                <a:solidFill>
                  <a:srgbClr val="F58466"/>
                </a:solidFill>
                <a:latin typeface="Arial"/>
                <a:cs typeface="Arial"/>
              </a:rPr>
              <a:t> </a:t>
            </a:r>
            <a:r>
              <a:rPr sz="3600" b="1" spc="-160" dirty="0">
                <a:solidFill>
                  <a:srgbClr val="F58466"/>
                </a:solidFill>
                <a:latin typeface="Arial"/>
                <a:cs typeface="Arial"/>
              </a:rPr>
              <a:t>Recording</a:t>
            </a:r>
            <a:r>
              <a:rPr sz="3600" b="1" spc="-15" dirty="0">
                <a:solidFill>
                  <a:srgbClr val="F58466"/>
                </a:solidFill>
                <a:latin typeface="Arial"/>
                <a:cs typeface="Arial"/>
              </a:rPr>
              <a:t> </a:t>
            </a:r>
            <a:r>
              <a:rPr sz="3600" b="1" spc="-135" dirty="0">
                <a:solidFill>
                  <a:srgbClr val="F58466"/>
                </a:solidFill>
                <a:latin typeface="Arial"/>
                <a:cs typeface="Arial"/>
              </a:rPr>
              <a:t>Now</a:t>
            </a:r>
            <a:endParaRPr sz="3600">
              <a:latin typeface="Arial"/>
              <a:cs typeface="Arial"/>
            </a:endParaRPr>
          </a:p>
        </p:txBody>
      </p:sp>
      <p:grpSp>
        <p:nvGrpSpPr>
          <p:cNvPr id="9" name="object 9"/>
          <p:cNvGrpSpPr/>
          <p:nvPr/>
        </p:nvGrpSpPr>
        <p:grpSpPr>
          <a:xfrm>
            <a:off x="571499" y="3224783"/>
            <a:ext cx="11341735" cy="1115695"/>
            <a:chOff x="571499" y="3224783"/>
            <a:chExt cx="11341735" cy="1115695"/>
          </a:xfrm>
        </p:grpSpPr>
        <p:pic>
          <p:nvPicPr>
            <p:cNvPr id="10" name="object 10"/>
            <p:cNvPicPr/>
            <p:nvPr/>
          </p:nvPicPr>
          <p:blipFill>
            <a:blip r:embed="rId4" cstate="print"/>
            <a:stretch>
              <a:fillRect/>
            </a:stretch>
          </p:blipFill>
          <p:spPr>
            <a:xfrm>
              <a:off x="571499" y="3224783"/>
              <a:ext cx="11341608" cy="1115567"/>
            </a:xfrm>
            <a:prstGeom prst="rect">
              <a:avLst/>
            </a:prstGeom>
          </p:spPr>
        </p:pic>
        <p:sp>
          <p:nvSpPr>
            <p:cNvPr id="11" name="object 11"/>
            <p:cNvSpPr/>
            <p:nvPr/>
          </p:nvSpPr>
          <p:spPr>
            <a:xfrm>
              <a:off x="9088373" y="3420618"/>
              <a:ext cx="579120" cy="506095"/>
            </a:xfrm>
            <a:custGeom>
              <a:avLst/>
              <a:gdLst/>
              <a:ahLst/>
              <a:cxnLst/>
              <a:rect l="l" t="t" r="r" b="b"/>
              <a:pathLst>
                <a:path w="579120" h="506095">
                  <a:moveTo>
                    <a:pt x="0" y="252984"/>
                  </a:moveTo>
                  <a:lnTo>
                    <a:pt x="4665" y="207508"/>
                  </a:lnTo>
                  <a:lnTo>
                    <a:pt x="18115" y="164707"/>
                  </a:lnTo>
                  <a:lnTo>
                    <a:pt x="39533" y="125295"/>
                  </a:lnTo>
                  <a:lnTo>
                    <a:pt x="68101" y="89987"/>
                  </a:lnTo>
                  <a:lnTo>
                    <a:pt x="103000" y="59496"/>
                  </a:lnTo>
                  <a:lnTo>
                    <a:pt x="143414" y="34538"/>
                  </a:lnTo>
                  <a:lnTo>
                    <a:pt x="188523" y="15826"/>
                  </a:lnTo>
                  <a:lnTo>
                    <a:pt x="237511" y="4075"/>
                  </a:lnTo>
                  <a:lnTo>
                    <a:pt x="289560" y="0"/>
                  </a:lnTo>
                  <a:lnTo>
                    <a:pt x="341608" y="4075"/>
                  </a:lnTo>
                  <a:lnTo>
                    <a:pt x="390596" y="15826"/>
                  </a:lnTo>
                  <a:lnTo>
                    <a:pt x="435705" y="34538"/>
                  </a:lnTo>
                  <a:lnTo>
                    <a:pt x="476119" y="59496"/>
                  </a:lnTo>
                  <a:lnTo>
                    <a:pt x="511018" y="89987"/>
                  </a:lnTo>
                  <a:lnTo>
                    <a:pt x="539586" y="125295"/>
                  </a:lnTo>
                  <a:lnTo>
                    <a:pt x="561004" y="164707"/>
                  </a:lnTo>
                  <a:lnTo>
                    <a:pt x="574454" y="207508"/>
                  </a:lnTo>
                  <a:lnTo>
                    <a:pt x="579120" y="252984"/>
                  </a:lnTo>
                  <a:lnTo>
                    <a:pt x="574454" y="298459"/>
                  </a:lnTo>
                  <a:lnTo>
                    <a:pt x="561004" y="341260"/>
                  </a:lnTo>
                  <a:lnTo>
                    <a:pt x="539586" y="380672"/>
                  </a:lnTo>
                  <a:lnTo>
                    <a:pt x="511018" y="415980"/>
                  </a:lnTo>
                  <a:lnTo>
                    <a:pt x="476119" y="446471"/>
                  </a:lnTo>
                  <a:lnTo>
                    <a:pt x="435705" y="471429"/>
                  </a:lnTo>
                  <a:lnTo>
                    <a:pt x="390596" y="490141"/>
                  </a:lnTo>
                  <a:lnTo>
                    <a:pt x="341608" y="501892"/>
                  </a:lnTo>
                  <a:lnTo>
                    <a:pt x="289560" y="505968"/>
                  </a:lnTo>
                  <a:lnTo>
                    <a:pt x="237511" y="501892"/>
                  </a:lnTo>
                  <a:lnTo>
                    <a:pt x="188523" y="490141"/>
                  </a:lnTo>
                  <a:lnTo>
                    <a:pt x="143414" y="471429"/>
                  </a:lnTo>
                  <a:lnTo>
                    <a:pt x="103000" y="446471"/>
                  </a:lnTo>
                  <a:lnTo>
                    <a:pt x="68101" y="415980"/>
                  </a:lnTo>
                  <a:lnTo>
                    <a:pt x="39533" y="380672"/>
                  </a:lnTo>
                  <a:lnTo>
                    <a:pt x="18115" y="341260"/>
                  </a:lnTo>
                  <a:lnTo>
                    <a:pt x="4665" y="298459"/>
                  </a:lnTo>
                  <a:lnTo>
                    <a:pt x="0" y="252984"/>
                  </a:lnTo>
                  <a:close/>
                </a:path>
              </a:pathLst>
            </a:custGeom>
            <a:ln w="38100">
              <a:solidFill>
                <a:srgbClr val="FF0000"/>
              </a:solidFill>
            </a:ln>
          </p:spPr>
          <p:txBody>
            <a:bodyPr wrap="square" lIns="0" tIns="0" rIns="0" bIns="0" rtlCol="0"/>
            <a:lstStyle/>
            <a:p>
              <a:endParaRPr/>
            </a:p>
          </p:txBody>
        </p:sp>
      </p:grpSp>
      <p:sp>
        <p:nvSpPr>
          <p:cNvPr id="12" name="object 12"/>
          <p:cNvSpPr txBox="1"/>
          <p:nvPr/>
        </p:nvSpPr>
        <p:spPr>
          <a:xfrm>
            <a:off x="11975592" y="6444636"/>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929599"/>
                </a:solidFill>
                <a:latin typeface="Arial"/>
                <a:cs typeface="Arial"/>
              </a:rPr>
              <a:t>3</a:t>
            </a:fld>
            <a:endParaRPr sz="120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734790"/>
            <a:ext cx="6403340" cy="513715"/>
          </a:xfrm>
          <a:prstGeom prst="rect">
            <a:avLst/>
          </a:prstGeom>
        </p:spPr>
        <p:txBody>
          <a:bodyPr vert="horz" wrap="square" lIns="0" tIns="13335" rIns="0" bIns="0" rtlCol="0">
            <a:spAutoFit/>
          </a:bodyPr>
          <a:lstStyle/>
          <a:p>
            <a:pPr marL="12700">
              <a:lnSpc>
                <a:spcPct val="100000"/>
              </a:lnSpc>
              <a:spcBef>
                <a:spcPts val="105"/>
              </a:spcBef>
            </a:pPr>
            <a:r>
              <a:rPr sz="3200" b="1" spc="-100" dirty="0">
                <a:solidFill>
                  <a:srgbClr val="F58466"/>
                </a:solidFill>
                <a:latin typeface="Arial"/>
                <a:cs typeface="Arial"/>
              </a:rPr>
              <a:t>Updated</a:t>
            </a:r>
            <a:r>
              <a:rPr sz="3200" b="1" spc="-10" dirty="0">
                <a:solidFill>
                  <a:srgbClr val="F58466"/>
                </a:solidFill>
                <a:latin typeface="Arial"/>
                <a:cs typeface="Arial"/>
              </a:rPr>
              <a:t> </a:t>
            </a:r>
            <a:r>
              <a:rPr sz="3200" b="1" spc="-90" dirty="0">
                <a:solidFill>
                  <a:srgbClr val="F58466"/>
                </a:solidFill>
                <a:latin typeface="Arial"/>
                <a:cs typeface="Arial"/>
              </a:rPr>
              <a:t>Neonatal</a:t>
            </a:r>
            <a:r>
              <a:rPr sz="3200" b="1" spc="-5" dirty="0">
                <a:solidFill>
                  <a:srgbClr val="F58466"/>
                </a:solidFill>
                <a:latin typeface="Arial"/>
                <a:cs typeface="Arial"/>
              </a:rPr>
              <a:t> </a:t>
            </a:r>
            <a:r>
              <a:rPr sz="3200" b="1" spc="-90" dirty="0">
                <a:solidFill>
                  <a:srgbClr val="F58466"/>
                </a:solidFill>
                <a:latin typeface="Arial"/>
                <a:cs typeface="Arial"/>
              </a:rPr>
              <a:t>/AAP</a:t>
            </a:r>
            <a:r>
              <a:rPr sz="3200" b="1" spc="-5" dirty="0">
                <a:solidFill>
                  <a:srgbClr val="F58466"/>
                </a:solidFill>
                <a:latin typeface="Arial"/>
                <a:cs typeface="Arial"/>
              </a:rPr>
              <a:t> </a:t>
            </a:r>
            <a:r>
              <a:rPr sz="3200" b="1" spc="-120" dirty="0">
                <a:solidFill>
                  <a:srgbClr val="F58466"/>
                </a:solidFill>
                <a:latin typeface="Arial"/>
                <a:cs typeface="Arial"/>
              </a:rPr>
              <a:t>Resources</a:t>
            </a:r>
            <a:endParaRPr sz="32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EB3B8"/>
                </a:solidFill>
              </a:rPr>
              <a:t>30</a:t>
            </a:fld>
            <a:endParaRPr spc="-5" dirty="0">
              <a:solidFill>
                <a:srgbClr val="AEB3B8"/>
              </a:solidFill>
            </a:endParaRPr>
          </a:p>
        </p:txBody>
      </p:sp>
      <p:sp>
        <p:nvSpPr>
          <p:cNvPr id="9" name="object 9"/>
          <p:cNvSpPr txBox="1"/>
          <p:nvPr/>
        </p:nvSpPr>
        <p:spPr>
          <a:xfrm>
            <a:off x="688340" y="1797684"/>
            <a:ext cx="10713720" cy="3822072"/>
          </a:xfrm>
          <a:prstGeom prst="rect">
            <a:avLst/>
          </a:prstGeom>
        </p:spPr>
        <p:txBody>
          <a:bodyPr vert="horz" wrap="square" lIns="0" tIns="12700" rIns="0" bIns="0" rtlCol="0">
            <a:spAutoFit/>
          </a:bodyPr>
          <a:lstStyle/>
          <a:p>
            <a:r>
              <a:rPr lang="en-US" sz="3200" dirty="0"/>
              <a:t>AAP: </a:t>
            </a:r>
            <a:r>
              <a:rPr lang="en-US" sz="3200" dirty="0">
                <a:hlinkClick r:id="rId4"/>
              </a:rPr>
              <a:t> Supporting Emotional and Behavioral Health during the COVID19 Pandemic</a:t>
            </a:r>
            <a:r>
              <a:rPr lang="en-US" sz="3200" dirty="0"/>
              <a:t>. (Updated 7.28.21) </a:t>
            </a:r>
            <a:endParaRPr lang="en-US" sz="3200" dirty="0" smtClean="0"/>
          </a:p>
          <a:p>
            <a:endParaRPr lang="en-US" sz="3200" dirty="0"/>
          </a:p>
          <a:p>
            <a:r>
              <a:rPr lang="en-US" sz="3200" dirty="0"/>
              <a:t>AAP:</a:t>
            </a:r>
            <a:r>
              <a:rPr lang="en-US" sz="3200" dirty="0">
                <a:hlinkClick r:id="rId5"/>
              </a:rPr>
              <a:t> Post </a:t>
            </a:r>
            <a:r>
              <a:rPr lang="en-US" sz="3200" dirty="0" err="1">
                <a:hlinkClick r:id="rId5"/>
              </a:rPr>
              <a:t>Covid</a:t>
            </a:r>
            <a:r>
              <a:rPr lang="en-US" sz="3200" dirty="0">
                <a:hlinkClick r:id="rId5"/>
              </a:rPr>
              <a:t> Conditions in Children and Adolescents</a:t>
            </a:r>
            <a:r>
              <a:rPr lang="en-US" sz="3200" dirty="0"/>
              <a:t>. (Update 7.28.21</a:t>
            </a:r>
            <a:r>
              <a:rPr lang="en-US" sz="3200" dirty="0" smtClean="0"/>
              <a:t>)</a:t>
            </a:r>
          </a:p>
          <a:p>
            <a:endParaRPr lang="en-US" sz="3200" dirty="0"/>
          </a:p>
          <a:p>
            <a:r>
              <a:rPr lang="en-US" sz="2800" dirty="0"/>
              <a:t>AAP: </a:t>
            </a:r>
            <a:r>
              <a:rPr lang="en-US" sz="2800" dirty="0">
                <a:hlinkClick r:id="rId6"/>
              </a:rPr>
              <a:t>Children and COVID-19: State-Level Data Report</a:t>
            </a:r>
            <a:r>
              <a:rPr lang="en-US" sz="2800" dirty="0"/>
              <a:t>. </a:t>
            </a:r>
            <a:r>
              <a:rPr lang="en-US" sz="2800" dirty="0" smtClean="0"/>
              <a:t>(update 9.7.21</a:t>
            </a:r>
            <a:r>
              <a:rPr lang="en-US" sz="2800" dirty="0"/>
              <a:t>) </a:t>
            </a:r>
            <a:endParaRPr lang="en-US" sz="4400" dirty="0"/>
          </a:p>
          <a:p>
            <a:pPr marL="240665" marR="224790" indent="-228600">
              <a:lnSpc>
                <a:spcPct val="80000"/>
              </a:lnSpc>
              <a:spcBef>
                <a:spcPts val="1000"/>
              </a:spcBef>
              <a:buClr>
                <a:srgbClr val="F5668F"/>
              </a:buClr>
              <a:buFont typeface="Arial"/>
              <a:buChar char="•"/>
              <a:tabLst>
                <a:tab pos="240665" algn="l"/>
                <a:tab pos="241300" algn="l"/>
              </a:tabLst>
            </a:pPr>
            <a:endParaRPr sz="2400" dirty="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6858000" cy="1325563"/>
          </a:xfrm>
        </p:spPr>
        <p:txBody>
          <a:bodyPr>
            <a:normAutofit fontScale="90000"/>
          </a:bodyPr>
          <a:lstStyle/>
          <a:p>
            <a:r>
              <a:rPr lang="en-US" b="1" dirty="0" smtClean="0"/>
              <a:t>AAP: </a:t>
            </a:r>
            <a:r>
              <a:rPr lang="en-US" b="1" dirty="0"/>
              <a:t>Children and COVID-19: State-Level Data </a:t>
            </a:r>
            <a:r>
              <a:rPr lang="en-US" b="1" dirty="0" smtClean="0"/>
              <a:t>Report</a:t>
            </a:r>
            <a:br>
              <a:rPr lang="en-US" b="1" dirty="0" smtClean="0"/>
            </a:br>
            <a:r>
              <a:rPr lang="en-US" sz="3100" dirty="0" smtClean="0"/>
              <a:t>September 2, 2021</a:t>
            </a:r>
            <a:r>
              <a:rPr lang="en-US" b="1" dirty="0"/>
              <a:t/>
            </a:r>
            <a:br>
              <a:rPr lang="en-US" b="1" dirty="0"/>
            </a:br>
            <a:endParaRPr lang="en-US" dirty="0"/>
          </a:p>
        </p:txBody>
      </p:sp>
      <p:sp>
        <p:nvSpPr>
          <p:cNvPr id="3" name="Content Placeholder 2"/>
          <p:cNvSpPr>
            <a:spLocks noGrp="1"/>
          </p:cNvSpPr>
          <p:nvPr>
            <p:ph idx="1"/>
          </p:nvPr>
        </p:nvSpPr>
        <p:spPr/>
        <p:txBody>
          <a:bodyPr/>
          <a:lstStyle/>
          <a:p>
            <a:pPr fontAlgn="base"/>
            <a:r>
              <a:rPr lang="en-US" dirty="0"/>
              <a:t>As of September 2, over 5 million children have tested positive for COVID-19 since the onset of the pandemic. About 252,000 cases were added the past week, the largest number of child cases in a week since the pandemic began. After declining in early summer, child cases have increased exponentially, with over 750,000 cases added between August 5 and September 2.</a:t>
            </a:r>
          </a:p>
          <a:p>
            <a:pPr fontAlgn="base"/>
            <a:r>
              <a:rPr lang="en-US" dirty="0"/>
              <a:t>The age distribution of reported COVID-19 cases was provided on the health department websites of 49 states, New York City, the District of Columbia, Puerto Rico, and Guam. Since the pandemic began, children represented 15.1% of total cumulated cases. For the week ending September 2, children were 26.8% of reported weekly COVID-19 cases</a:t>
            </a:r>
            <a:r>
              <a:rPr lang="en-US" dirty="0" smtClean="0"/>
              <a:t>.</a:t>
            </a:r>
          </a:p>
          <a:p>
            <a:pPr fontAlgn="base"/>
            <a:r>
              <a:rPr lang="en-US" dirty="0"/>
              <a:t>AAP: </a:t>
            </a:r>
            <a:r>
              <a:rPr lang="en-US" dirty="0">
                <a:hlinkClick r:id="rId2"/>
              </a:rPr>
              <a:t>Children and COVID-19: State-Level Data Report</a:t>
            </a:r>
            <a:r>
              <a:rPr lang="en-US" dirty="0"/>
              <a:t>. (update 9.7.21)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6413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5379720"/>
            <a:ext cx="2807335" cy="753110"/>
            <a:chOff x="0" y="5379720"/>
            <a:chExt cx="2807335" cy="753110"/>
          </a:xfrm>
        </p:grpSpPr>
        <p:pic>
          <p:nvPicPr>
            <p:cNvPr id="4" name="object 4"/>
            <p:cNvPicPr/>
            <p:nvPr/>
          </p:nvPicPr>
          <p:blipFill>
            <a:blip r:embed="rId3" cstate="print"/>
            <a:stretch>
              <a:fillRect/>
            </a:stretch>
          </p:blipFill>
          <p:spPr>
            <a:xfrm>
              <a:off x="0" y="5532120"/>
              <a:ext cx="2807207" cy="600456"/>
            </a:xfrm>
            <a:prstGeom prst="rect">
              <a:avLst/>
            </a:prstGeom>
          </p:spPr>
        </p:pic>
        <p:sp>
          <p:nvSpPr>
            <p:cNvPr id="5" name="object 5"/>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object 6"/>
          <p:cNvPicPr/>
          <p:nvPr/>
        </p:nvPicPr>
        <p:blipFill>
          <a:blip r:embed="rId4" cstate="print"/>
          <a:stretch>
            <a:fillRect/>
          </a:stretch>
        </p:blipFill>
        <p:spPr>
          <a:xfrm>
            <a:off x="513587" y="4386071"/>
            <a:ext cx="2025395" cy="911351"/>
          </a:xfrm>
          <a:prstGeom prst="rect">
            <a:avLst/>
          </a:prstGeom>
        </p:spPr>
      </p:pic>
      <p:sp>
        <p:nvSpPr>
          <p:cNvPr id="7" name="object 7"/>
          <p:cNvSpPr txBox="1"/>
          <p:nvPr/>
        </p:nvSpPr>
        <p:spPr>
          <a:xfrm>
            <a:off x="535938" y="1135081"/>
            <a:ext cx="2054862" cy="2439770"/>
          </a:xfrm>
          <a:prstGeom prst="rect">
            <a:avLst/>
          </a:prstGeom>
          <a:noFill/>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United States: Number of Child COVID-19 Cases Added in Past </a:t>
            </a:r>
            <a:r>
              <a:rPr kumimoji="0" lang="en-US" sz="2400" b="0" i="0" u="none" strike="noStrike" kern="1200" cap="none" spc="0" normalizeH="0" baseline="0" noProof="0" dirty="0" smtClean="0">
                <a:ln>
                  <a:noFill/>
                </a:ln>
                <a:solidFill>
                  <a:prstClr val="black"/>
                </a:solidFill>
                <a:effectLst/>
                <a:uLnTx/>
                <a:uFillTx/>
                <a:latin typeface="Arial"/>
                <a:ea typeface="+mn-ea"/>
                <a:cs typeface="Arial"/>
              </a:rPr>
              <a:t>Week </a:t>
            </a:r>
          </a:p>
          <a:p>
            <a:pPr marL="12700" marR="5080" lvl="0" indent="0" algn="l" defTabSz="914400" rtl="0" eaLnBrk="1" fontAlgn="auto" latinLnBrk="0" hangingPunct="1">
              <a:lnSpc>
                <a:spcPts val="2590"/>
              </a:lnSpc>
              <a:spcBef>
                <a:spcPts val="425"/>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rPr>
              <a:t>(Sept 2, 2021)</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1" name="Picture 10"/>
          <p:cNvPicPr>
            <a:picLocks noChangeAspect="1"/>
          </p:cNvPicPr>
          <p:nvPr/>
        </p:nvPicPr>
        <p:blipFill rotWithShape="1">
          <a:blip r:embed="rId5"/>
          <a:srcRect l="2422"/>
          <a:stretch/>
        </p:blipFill>
        <p:spPr>
          <a:xfrm>
            <a:off x="2807207" y="994043"/>
            <a:ext cx="9210629" cy="4913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5217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734790"/>
            <a:ext cx="6795770" cy="513715"/>
          </a:xfrm>
          <a:prstGeom prst="rect">
            <a:avLst/>
          </a:prstGeom>
        </p:spPr>
        <p:txBody>
          <a:bodyPr vert="horz" wrap="square" lIns="0" tIns="13335" rIns="0" bIns="0" rtlCol="0">
            <a:spAutoFit/>
          </a:bodyPr>
          <a:lstStyle/>
          <a:p>
            <a:pPr marL="12700">
              <a:lnSpc>
                <a:spcPct val="100000"/>
              </a:lnSpc>
              <a:spcBef>
                <a:spcPts val="105"/>
              </a:spcBef>
              <a:tabLst>
                <a:tab pos="3349625" algn="l"/>
                <a:tab pos="4589145" algn="l"/>
              </a:tabLst>
            </a:pPr>
            <a:r>
              <a:rPr sz="3200" b="1" spc="-100" dirty="0">
                <a:solidFill>
                  <a:srgbClr val="F58466"/>
                </a:solidFill>
                <a:latin typeface="Arial"/>
                <a:cs typeface="Arial"/>
              </a:rPr>
              <a:t>Updated</a:t>
            </a:r>
            <a:r>
              <a:rPr sz="3200" b="1" spc="10" dirty="0">
                <a:solidFill>
                  <a:srgbClr val="F58466"/>
                </a:solidFill>
                <a:latin typeface="Arial"/>
                <a:cs typeface="Arial"/>
              </a:rPr>
              <a:t> </a:t>
            </a:r>
            <a:r>
              <a:rPr sz="3200" b="1" spc="-60" dirty="0">
                <a:solidFill>
                  <a:srgbClr val="F58466"/>
                </a:solidFill>
                <a:latin typeface="Arial"/>
                <a:cs typeface="Arial"/>
              </a:rPr>
              <a:t>OB/Neo	</a:t>
            </a:r>
            <a:r>
              <a:rPr sz="3200" b="1" spc="-140" dirty="0">
                <a:solidFill>
                  <a:srgbClr val="F58466"/>
                </a:solidFill>
                <a:latin typeface="Arial"/>
                <a:cs typeface="Arial"/>
              </a:rPr>
              <a:t>Covid	</a:t>
            </a:r>
            <a:r>
              <a:rPr sz="3200" b="1" spc="-150" dirty="0">
                <a:solidFill>
                  <a:srgbClr val="F58466"/>
                </a:solidFill>
                <a:latin typeface="Arial"/>
                <a:cs typeface="Arial"/>
              </a:rPr>
              <a:t>Publications</a:t>
            </a:r>
            <a:endParaRPr sz="32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EB3B8"/>
                </a:solidFill>
              </a:rPr>
              <a:t>33</a:t>
            </a:fld>
            <a:endParaRPr spc="-5" dirty="0">
              <a:solidFill>
                <a:srgbClr val="AEB3B8"/>
              </a:solidFill>
            </a:endParaRPr>
          </a:p>
        </p:txBody>
      </p:sp>
      <p:sp>
        <p:nvSpPr>
          <p:cNvPr id="9" name="object 9"/>
          <p:cNvSpPr txBox="1"/>
          <p:nvPr/>
        </p:nvSpPr>
        <p:spPr>
          <a:xfrm>
            <a:off x="688245" y="1511721"/>
            <a:ext cx="10533380" cy="5656677"/>
          </a:xfrm>
          <a:prstGeom prst="rect">
            <a:avLst/>
          </a:prstGeom>
        </p:spPr>
        <p:txBody>
          <a:bodyPr vert="horz" wrap="square" lIns="0" tIns="85090" rIns="0" bIns="0" rtlCol="0">
            <a:spAutoFit/>
          </a:bodyPr>
          <a:lstStyle/>
          <a:p>
            <a:pPr marL="241300" indent="-229235">
              <a:lnSpc>
                <a:spcPct val="100000"/>
              </a:lnSpc>
              <a:spcBef>
                <a:spcPts val="430"/>
              </a:spcBef>
              <a:buClr>
                <a:srgbClr val="F5668F"/>
              </a:buClr>
              <a:buFont typeface="Arial"/>
              <a:buChar char="•"/>
              <a:tabLst>
                <a:tab pos="241300" algn="l"/>
                <a:tab pos="241935" algn="l"/>
              </a:tabLst>
            </a:pPr>
            <a:r>
              <a:rPr sz="1600" b="1" spc="-15" dirty="0" smtClean="0">
                <a:solidFill>
                  <a:srgbClr val="444B54"/>
                </a:solidFill>
                <a:latin typeface="Arial"/>
                <a:cs typeface="Arial"/>
              </a:rPr>
              <a:t>AJOG</a:t>
            </a:r>
            <a:r>
              <a:rPr sz="1600" spc="-15" dirty="0">
                <a:solidFill>
                  <a:srgbClr val="444B54"/>
                </a:solidFill>
                <a:latin typeface="Arial"/>
                <a:cs typeface="Arial"/>
              </a:rPr>
              <a:t>:</a:t>
            </a:r>
            <a:r>
              <a:rPr sz="1600" u="sng" spc="65" dirty="0">
                <a:solidFill>
                  <a:srgbClr val="6B94FC"/>
                </a:solidFill>
                <a:uFill>
                  <a:solidFill>
                    <a:srgbClr val="6B94FC"/>
                  </a:solidFill>
                </a:uFill>
                <a:latin typeface="Arial"/>
                <a:cs typeface="Arial"/>
                <a:hlinkClick r:id="rId4"/>
              </a:rPr>
              <a:t> </a:t>
            </a:r>
            <a:r>
              <a:rPr sz="1600" u="sng" spc="-5" dirty="0">
                <a:solidFill>
                  <a:srgbClr val="6B94FC"/>
                </a:solidFill>
                <a:uFill>
                  <a:solidFill>
                    <a:srgbClr val="6B94FC"/>
                  </a:solidFill>
                </a:uFill>
                <a:latin typeface="Arial"/>
                <a:cs typeface="Arial"/>
                <a:hlinkClick r:id="rId4"/>
              </a:rPr>
              <a:t>COVID-19</a:t>
            </a:r>
            <a:r>
              <a:rPr sz="1600" u="sng" spc="30" dirty="0">
                <a:solidFill>
                  <a:srgbClr val="6B94FC"/>
                </a:solidFill>
                <a:uFill>
                  <a:solidFill>
                    <a:srgbClr val="6B94FC"/>
                  </a:solidFill>
                </a:uFill>
                <a:latin typeface="Arial"/>
                <a:cs typeface="Arial"/>
                <a:hlinkClick r:id="rId4"/>
              </a:rPr>
              <a:t> </a:t>
            </a:r>
            <a:r>
              <a:rPr sz="1600" u="sng" dirty="0">
                <a:solidFill>
                  <a:srgbClr val="6B94FC"/>
                </a:solidFill>
                <a:uFill>
                  <a:solidFill>
                    <a:srgbClr val="6B94FC"/>
                  </a:solidFill>
                </a:uFill>
                <a:latin typeface="Arial"/>
                <a:cs typeface="Arial"/>
                <a:hlinkClick r:id="rId4"/>
              </a:rPr>
              <a:t>vaccine</a:t>
            </a:r>
            <a:r>
              <a:rPr sz="1600" u="sng" spc="-10" dirty="0">
                <a:solidFill>
                  <a:srgbClr val="6B94FC"/>
                </a:solidFill>
                <a:uFill>
                  <a:solidFill>
                    <a:srgbClr val="6B94FC"/>
                  </a:solidFill>
                </a:uFill>
                <a:latin typeface="Arial"/>
                <a:cs typeface="Arial"/>
                <a:hlinkClick r:id="rId4"/>
              </a:rPr>
              <a:t> </a:t>
            </a:r>
            <a:r>
              <a:rPr sz="1600" u="sng" spc="-5" dirty="0">
                <a:solidFill>
                  <a:srgbClr val="6B94FC"/>
                </a:solidFill>
                <a:uFill>
                  <a:solidFill>
                    <a:srgbClr val="6B94FC"/>
                  </a:solidFill>
                </a:uFill>
                <a:latin typeface="Arial"/>
                <a:cs typeface="Arial"/>
                <a:hlinkClick r:id="rId4"/>
              </a:rPr>
              <a:t>response</a:t>
            </a:r>
            <a:r>
              <a:rPr sz="1600" u="sng" spc="5" dirty="0">
                <a:solidFill>
                  <a:srgbClr val="6B94FC"/>
                </a:solidFill>
                <a:uFill>
                  <a:solidFill>
                    <a:srgbClr val="6B94FC"/>
                  </a:solidFill>
                </a:uFill>
                <a:latin typeface="Arial"/>
                <a:cs typeface="Arial"/>
                <a:hlinkClick r:id="rId4"/>
              </a:rPr>
              <a:t> </a:t>
            </a:r>
            <a:r>
              <a:rPr sz="1600" u="sng" dirty="0">
                <a:solidFill>
                  <a:srgbClr val="6B94FC"/>
                </a:solidFill>
                <a:uFill>
                  <a:solidFill>
                    <a:srgbClr val="6B94FC"/>
                  </a:solidFill>
                </a:uFill>
                <a:latin typeface="Arial"/>
                <a:cs typeface="Arial"/>
                <a:hlinkClick r:id="rId4"/>
              </a:rPr>
              <a:t>in </a:t>
            </a:r>
            <a:r>
              <a:rPr sz="1600" u="sng" spc="-5" dirty="0">
                <a:solidFill>
                  <a:srgbClr val="6B94FC"/>
                </a:solidFill>
                <a:uFill>
                  <a:solidFill>
                    <a:srgbClr val="6B94FC"/>
                  </a:solidFill>
                </a:uFill>
                <a:latin typeface="Arial"/>
                <a:cs typeface="Arial"/>
                <a:hlinkClick r:id="rId4"/>
              </a:rPr>
              <a:t>pregnant</a:t>
            </a:r>
            <a:r>
              <a:rPr sz="1600" u="sng" spc="20" dirty="0">
                <a:solidFill>
                  <a:srgbClr val="6B94FC"/>
                </a:solidFill>
                <a:uFill>
                  <a:solidFill>
                    <a:srgbClr val="6B94FC"/>
                  </a:solidFill>
                </a:uFill>
                <a:latin typeface="Arial"/>
                <a:cs typeface="Arial"/>
                <a:hlinkClick r:id="rId4"/>
              </a:rPr>
              <a:t> </a:t>
            </a:r>
            <a:r>
              <a:rPr sz="1600" u="sng" spc="-5" dirty="0">
                <a:solidFill>
                  <a:srgbClr val="6B94FC"/>
                </a:solidFill>
                <a:uFill>
                  <a:solidFill>
                    <a:srgbClr val="6B94FC"/>
                  </a:solidFill>
                </a:uFill>
                <a:latin typeface="Arial"/>
                <a:cs typeface="Arial"/>
                <a:hlinkClick r:id="rId4"/>
              </a:rPr>
              <a:t>and</a:t>
            </a:r>
            <a:r>
              <a:rPr sz="1600" u="sng" spc="15" dirty="0">
                <a:solidFill>
                  <a:srgbClr val="6B94FC"/>
                </a:solidFill>
                <a:uFill>
                  <a:solidFill>
                    <a:srgbClr val="6B94FC"/>
                  </a:solidFill>
                </a:uFill>
                <a:latin typeface="Arial"/>
                <a:cs typeface="Arial"/>
                <a:hlinkClick r:id="rId4"/>
              </a:rPr>
              <a:t> </a:t>
            </a:r>
            <a:r>
              <a:rPr sz="1600" u="sng" spc="-5" dirty="0">
                <a:solidFill>
                  <a:srgbClr val="6B94FC"/>
                </a:solidFill>
                <a:uFill>
                  <a:solidFill>
                    <a:srgbClr val="6B94FC"/>
                  </a:solidFill>
                </a:uFill>
                <a:latin typeface="Arial"/>
                <a:cs typeface="Arial"/>
                <a:hlinkClick r:id="rId4"/>
              </a:rPr>
              <a:t>lactating women:</a:t>
            </a:r>
            <a:r>
              <a:rPr sz="1600" u="sng" spc="25" dirty="0">
                <a:solidFill>
                  <a:srgbClr val="6B94FC"/>
                </a:solidFill>
                <a:uFill>
                  <a:solidFill>
                    <a:srgbClr val="6B94FC"/>
                  </a:solidFill>
                </a:uFill>
                <a:latin typeface="Arial"/>
                <a:cs typeface="Arial"/>
                <a:hlinkClick r:id="rId4"/>
              </a:rPr>
              <a:t> </a:t>
            </a:r>
            <a:r>
              <a:rPr sz="1600" u="sng" spc="-5" dirty="0">
                <a:solidFill>
                  <a:srgbClr val="6B94FC"/>
                </a:solidFill>
                <a:uFill>
                  <a:solidFill>
                    <a:srgbClr val="6B94FC"/>
                  </a:solidFill>
                </a:uFill>
                <a:latin typeface="Arial"/>
                <a:cs typeface="Arial"/>
                <a:hlinkClick r:id="rId4"/>
              </a:rPr>
              <a:t>a</a:t>
            </a:r>
            <a:r>
              <a:rPr sz="1600" u="sng" spc="20" dirty="0">
                <a:solidFill>
                  <a:srgbClr val="6B94FC"/>
                </a:solidFill>
                <a:uFill>
                  <a:solidFill>
                    <a:srgbClr val="6B94FC"/>
                  </a:solidFill>
                </a:uFill>
                <a:latin typeface="Arial"/>
                <a:cs typeface="Arial"/>
                <a:hlinkClick r:id="rId4"/>
              </a:rPr>
              <a:t> </a:t>
            </a:r>
            <a:r>
              <a:rPr sz="1600" u="sng" spc="-5" dirty="0">
                <a:solidFill>
                  <a:srgbClr val="6B94FC"/>
                </a:solidFill>
                <a:uFill>
                  <a:solidFill>
                    <a:srgbClr val="6B94FC"/>
                  </a:solidFill>
                </a:uFill>
                <a:latin typeface="Arial"/>
                <a:cs typeface="Arial"/>
                <a:hlinkClick r:id="rId4"/>
              </a:rPr>
              <a:t>cohort</a:t>
            </a:r>
            <a:r>
              <a:rPr sz="1600" u="sng" spc="15" dirty="0">
                <a:solidFill>
                  <a:srgbClr val="6B94FC"/>
                </a:solidFill>
                <a:uFill>
                  <a:solidFill>
                    <a:srgbClr val="6B94FC"/>
                  </a:solidFill>
                </a:uFill>
                <a:latin typeface="Arial"/>
                <a:cs typeface="Arial"/>
                <a:hlinkClick r:id="rId4"/>
              </a:rPr>
              <a:t> </a:t>
            </a:r>
            <a:r>
              <a:rPr sz="1600" u="sng" spc="-25" dirty="0">
                <a:solidFill>
                  <a:srgbClr val="6B94FC"/>
                </a:solidFill>
                <a:uFill>
                  <a:solidFill>
                    <a:srgbClr val="6B94FC"/>
                  </a:solidFill>
                </a:uFill>
                <a:latin typeface="Arial"/>
                <a:cs typeface="Arial"/>
                <a:hlinkClick r:id="rId4"/>
              </a:rPr>
              <a:t>study</a:t>
            </a:r>
            <a:r>
              <a:rPr sz="1600" spc="-25" dirty="0">
                <a:solidFill>
                  <a:srgbClr val="444B54"/>
                </a:solidFill>
                <a:latin typeface="Arial"/>
                <a:cs typeface="Arial"/>
              </a:rPr>
              <a:t>.</a:t>
            </a:r>
            <a:r>
              <a:rPr sz="1600" spc="45" dirty="0">
                <a:solidFill>
                  <a:srgbClr val="444B54"/>
                </a:solidFill>
                <a:latin typeface="Arial"/>
                <a:cs typeface="Arial"/>
              </a:rPr>
              <a:t> </a:t>
            </a:r>
            <a:r>
              <a:rPr sz="1600" spc="-5" dirty="0">
                <a:solidFill>
                  <a:srgbClr val="444B54"/>
                </a:solidFill>
                <a:latin typeface="Arial"/>
                <a:cs typeface="Arial"/>
              </a:rPr>
              <a:t>(3.21.21)</a:t>
            </a:r>
            <a:endParaRPr sz="1600" dirty="0">
              <a:latin typeface="Arial"/>
              <a:cs typeface="Arial"/>
            </a:endParaRPr>
          </a:p>
          <a:p>
            <a:pPr marL="241300" marR="152400" indent="-228600">
              <a:lnSpc>
                <a:spcPct val="70000"/>
              </a:lnSpc>
              <a:spcBef>
                <a:spcPts val="994"/>
              </a:spcBef>
              <a:buClr>
                <a:srgbClr val="F5668F"/>
              </a:buClr>
              <a:buFont typeface="Arial"/>
              <a:buChar char="•"/>
              <a:tabLst>
                <a:tab pos="241300" algn="l"/>
                <a:tab pos="241935" algn="l"/>
              </a:tabLst>
            </a:pPr>
            <a:r>
              <a:rPr sz="1600" b="1" spc="-5" dirty="0">
                <a:solidFill>
                  <a:srgbClr val="444B54"/>
                </a:solidFill>
                <a:latin typeface="Arial"/>
                <a:cs typeface="Arial"/>
                <a:hlinkClick r:id="rId5"/>
              </a:rPr>
              <a:t>BMC</a:t>
            </a:r>
            <a:r>
              <a:rPr sz="1600" b="1" spc="20" dirty="0">
                <a:solidFill>
                  <a:srgbClr val="444B54"/>
                </a:solidFill>
                <a:latin typeface="Arial"/>
                <a:cs typeface="Arial"/>
                <a:hlinkClick r:id="rId5"/>
              </a:rPr>
              <a:t> </a:t>
            </a:r>
            <a:r>
              <a:rPr sz="1600" b="1" spc="-5" dirty="0">
                <a:solidFill>
                  <a:srgbClr val="444B54"/>
                </a:solidFill>
                <a:latin typeface="Arial"/>
                <a:cs typeface="Arial"/>
                <a:hlinkClick r:id="rId5"/>
              </a:rPr>
              <a:t>Pediatrics</a:t>
            </a:r>
            <a:r>
              <a:rPr sz="1600" spc="-5" dirty="0">
                <a:solidFill>
                  <a:srgbClr val="444B54"/>
                </a:solidFill>
                <a:latin typeface="Arial"/>
                <a:cs typeface="Arial"/>
                <a:hlinkClick r:id="rId5"/>
              </a:rPr>
              <a:t>:</a:t>
            </a:r>
            <a:r>
              <a:rPr sz="1600" spc="30" dirty="0">
                <a:solidFill>
                  <a:srgbClr val="6B94FC"/>
                </a:solidFill>
                <a:latin typeface="Arial"/>
                <a:cs typeface="Arial"/>
                <a:hlinkClick r:id="rId5"/>
              </a:rPr>
              <a:t> </a:t>
            </a:r>
            <a:r>
              <a:rPr sz="1600" u="sng" spc="-10" dirty="0">
                <a:solidFill>
                  <a:srgbClr val="6B94FC"/>
                </a:solidFill>
                <a:uFill>
                  <a:solidFill>
                    <a:srgbClr val="6B94FC"/>
                  </a:solidFill>
                </a:uFill>
                <a:latin typeface="Arial"/>
                <a:cs typeface="Arial"/>
                <a:hlinkClick r:id="rId5"/>
              </a:rPr>
              <a:t>Newborn</a:t>
            </a:r>
            <a:r>
              <a:rPr sz="1600" u="sng" spc="30" dirty="0">
                <a:solidFill>
                  <a:srgbClr val="6B94FC"/>
                </a:solidFill>
                <a:uFill>
                  <a:solidFill>
                    <a:srgbClr val="6B94FC"/>
                  </a:solidFill>
                </a:uFill>
                <a:latin typeface="Arial"/>
                <a:cs typeface="Arial"/>
                <a:hlinkClick r:id="rId5"/>
              </a:rPr>
              <a:t> </a:t>
            </a:r>
            <a:r>
              <a:rPr sz="1600" u="sng" spc="-5" dirty="0">
                <a:solidFill>
                  <a:srgbClr val="6B94FC"/>
                </a:solidFill>
                <a:uFill>
                  <a:solidFill>
                    <a:srgbClr val="6B94FC"/>
                  </a:solidFill>
                </a:uFill>
                <a:latin typeface="Arial"/>
                <a:cs typeface="Arial"/>
                <a:hlinkClick r:id="rId5"/>
              </a:rPr>
              <a:t>antibodies</a:t>
            </a:r>
            <a:r>
              <a:rPr sz="1600" u="sng" dirty="0">
                <a:solidFill>
                  <a:srgbClr val="6B94FC"/>
                </a:solidFill>
                <a:uFill>
                  <a:solidFill>
                    <a:srgbClr val="6B94FC"/>
                  </a:solidFill>
                </a:uFill>
                <a:latin typeface="Arial"/>
                <a:cs typeface="Arial"/>
                <a:hlinkClick r:id="rId5"/>
              </a:rPr>
              <a:t> </a:t>
            </a:r>
            <a:r>
              <a:rPr sz="1600" u="sng" spc="-5" dirty="0">
                <a:solidFill>
                  <a:srgbClr val="6B94FC"/>
                </a:solidFill>
                <a:uFill>
                  <a:solidFill>
                    <a:srgbClr val="6B94FC"/>
                  </a:solidFill>
                </a:uFill>
                <a:latin typeface="Arial"/>
                <a:cs typeface="Arial"/>
                <a:hlinkClick r:id="rId5"/>
              </a:rPr>
              <a:t>to</a:t>
            </a:r>
            <a:r>
              <a:rPr sz="1600" u="sng" spc="20" dirty="0">
                <a:solidFill>
                  <a:srgbClr val="6B94FC"/>
                </a:solidFill>
                <a:uFill>
                  <a:solidFill>
                    <a:srgbClr val="6B94FC"/>
                  </a:solidFill>
                </a:uFill>
                <a:latin typeface="Arial"/>
                <a:cs typeface="Arial"/>
                <a:hlinkClick r:id="rId5"/>
              </a:rPr>
              <a:t> </a:t>
            </a:r>
            <a:r>
              <a:rPr sz="1600" u="sng" spc="-15" dirty="0">
                <a:solidFill>
                  <a:srgbClr val="6B94FC"/>
                </a:solidFill>
                <a:uFill>
                  <a:solidFill>
                    <a:srgbClr val="6B94FC"/>
                  </a:solidFill>
                </a:uFill>
                <a:latin typeface="Arial"/>
                <a:cs typeface="Arial"/>
                <a:hlinkClick r:id="rId5"/>
              </a:rPr>
              <a:t>SARS-CoV-2</a:t>
            </a:r>
            <a:r>
              <a:rPr sz="1600" u="sng" spc="-5" dirty="0">
                <a:solidFill>
                  <a:srgbClr val="6B94FC"/>
                </a:solidFill>
                <a:uFill>
                  <a:solidFill>
                    <a:srgbClr val="6B94FC"/>
                  </a:solidFill>
                </a:uFill>
                <a:latin typeface="Arial"/>
                <a:cs typeface="Arial"/>
                <a:hlinkClick r:id="rId5"/>
              </a:rPr>
              <a:t> detected</a:t>
            </a:r>
            <a:r>
              <a:rPr sz="1600" u="sng" spc="20" dirty="0">
                <a:solidFill>
                  <a:srgbClr val="6B94FC"/>
                </a:solidFill>
                <a:uFill>
                  <a:solidFill>
                    <a:srgbClr val="6B94FC"/>
                  </a:solidFill>
                </a:uFill>
                <a:latin typeface="Arial"/>
                <a:cs typeface="Arial"/>
                <a:hlinkClick r:id="rId5"/>
              </a:rPr>
              <a:t> </a:t>
            </a:r>
            <a:r>
              <a:rPr sz="1600" u="sng" dirty="0">
                <a:solidFill>
                  <a:srgbClr val="6B94FC"/>
                </a:solidFill>
                <a:uFill>
                  <a:solidFill>
                    <a:srgbClr val="6B94FC"/>
                  </a:solidFill>
                </a:uFill>
                <a:latin typeface="Arial"/>
                <a:cs typeface="Arial"/>
                <a:hlinkClick r:id="rId5"/>
              </a:rPr>
              <a:t>in</a:t>
            </a:r>
            <a:r>
              <a:rPr sz="1600" u="sng" spc="5" dirty="0">
                <a:solidFill>
                  <a:srgbClr val="6B94FC"/>
                </a:solidFill>
                <a:uFill>
                  <a:solidFill>
                    <a:srgbClr val="6B94FC"/>
                  </a:solidFill>
                </a:uFill>
                <a:latin typeface="Arial"/>
                <a:cs typeface="Arial"/>
                <a:hlinkClick r:id="rId5"/>
              </a:rPr>
              <a:t> </a:t>
            </a:r>
            <a:r>
              <a:rPr sz="1600" u="sng" spc="-5" dirty="0">
                <a:solidFill>
                  <a:srgbClr val="6B94FC"/>
                </a:solidFill>
                <a:uFill>
                  <a:solidFill>
                    <a:srgbClr val="6B94FC"/>
                  </a:solidFill>
                </a:uFill>
                <a:latin typeface="Arial"/>
                <a:cs typeface="Arial"/>
                <a:hlinkClick r:id="rId5"/>
              </a:rPr>
              <a:t>cord</a:t>
            </a:r>
            <a:r>
              <a:rPr sz="1600" u="sng" spc="20" dirty="0">
                <a:solidFill>
                  <a:srgbClr val="6B94FC"/>
                </a:solidFill>
                <a:uFill>
                  <a:solidFill>
                    <a:srgbClr val="6B94FC"/>
                  </a:solidFill>
                </a:uFill>
                <a:latin typeface="Arial"/>
                <a:cs typeface="Arial"/>
                <a:hlinkClick r:id="rId5"/>
              </a:rPr>
              <a:t> </a:t>
            </a:r>
            <a:r>
              <a:rPr sz="1600" u="sng" spc="-5" dirty="0">
                <a:solidFill>
                  <a:srgbClr val="6B94FC"/>
                </a:solidFill>
                <a:uFill>
                  <a:solidFill>
                    <a:srgbClr val="6B94FC"/>
                  </a:solidFill>
                </a:uFill>
                <a:latin typeface="Arial"/>
                <a:cs typeface="Arial"/>
                <a:hlinkClick r:id="rId5"/>
              </a:rPr>
              <a:t>blood after</a:t>
            </a:r>
            <a:r>
              <a:rPr sz="1600" u="sng" spc="30" dirty="0">
                <a:solidFill>
                  <a:srgbClr val="6B94FC"/>
                </a:solidFill>
                <a:uFill>
                  <a:solidFill>
                    <a:srgbClr val="6B94FC"/>
                  </a:solidFill>
                </a:uFill>
                <a:latin typeface="Arial"/>
                <a:cs typeface="Arial"/>
                <a:hlinkClick r:id="rId5"/>
              </a:rPr>
              <a:t> </a:t>
            </a:r>
            <a:r>
              <a:rPr sz="1600" u="sng" spc="-5" dirty="0">
                <a:solidFill>
                  <a:srgbClr val="6B94FC"/>
                </a:solidFill>
                <a:uFill>
                  <a:solidFill>
                    <a:srgbClr val="6B94FC"/>
                  </a:solidFill>
                </a:uFill>
                <a:latin typeface="Arial"/>
                <a:cs typeface="Arial"/>
                <a:hlinkClick r:id="rId5"/>
              </a:rPr>
              <a:t>maternal</a:t>
            </a:r>
            <a:r>
              <a:rPr sz="1600" u="sng" spc="35" dirty="0">
                <a:solidFill>
                  <a:srgbClr val="6B94FC"/>
                </a:solidFill>
                <a:uFill>
                  <a:solidFill>
                    <a:srgbClr val="6B94FC"/>
                  </a:solidFill>
                </a:uFill>
                <a:latin typeface="Arial"/>
                <a:cs typeface="Arial"/>
                <a:hlinkClick r:id="rId5"/>
              </a:rPr>
              <a:t> </a:t>
            </a:r>
            <a:r>
              <a:rPr sz="1600" u="sng" dirty="0">
                <a:solidFill>
                  <a:srgbClr val="6B94FC"/>
                </a:solidFill>
                <a:uFill>
                  <a:solidFill>
                    <a:srgbClr val="6B94FC"/>
                  </a:solidFill>
                </a:uFill>
                <a:latin typeface="Arial"/>
                <a:cs typeface="Arial"/>
                <a:hlinkClick r:id="rId5"/>
              </a:rPr>
              <a:t>vaccination </a:t>
            </a:r>
            <a:r>
              <a:rPr sz="1600" u="sng" spc="-5" dirty="0">
                <a:solidFill>
                  <a:srgbClr val="6B94FC"/>
                </a:solidFill>
                <a:uFill>
                  <a:solidFill>
                    <a:srgbClr val="6B94FC"/>
                  </a:solidFill>
                </a:uFill>
                <a:latin typeface="Arial"/>
                <a:cs typeface="Arial"/>
                <a:hlinkClick r:id="rId5"/>
              </a:rPr>
              <a:t>–</a:t>
            </a:r>
            <a:r>
              <a:rPr sz="1600" u="sng" spc="10" dirty="0">
                <a:solidFill>
                  <a:srgbClr val="6B94FC"/>
                </a:solidFill>
                <a:uFill>
                  <a:solidFill>
                    <a:srgbClr val="6B94FC"/>
                  </a:solidFill>
                </a:uFill>
                <a:latin typeface="Arial"/>
                <a:cs typeface="Arial"/>
                <a:hlinkClick r:id="rId5"/>
              </a:rPr>
              <a:t> </a:t>
            </a:r>
            <a:r>
              <a:rPr sz="1600" u="sng" spc="-5" dirty="0">
                <a:solidFill>
                  <a:srgbClr val="6B94FC"/>
                </a:solidFill>
                <a:uFill>
                  <a:solidFill>
                    <a:srgbClr val="6B94FC"/>
                  </a:solidFill>
                </a:uFill>
                <a:latin typeface="Arial"/>
                <a:cs typeface="Arial"/>
                <a:hlinkClick r:id="rId5"/>
              </a:rPr>
              <a:t>a</a:t>
            </a:r>
            <a:r>
              <a:rPr sz="1600" u="sng" spc="20" dirty="0">
                <a:solidFill>
                  <a:srgbClr val="6B94FC"/>
                </a:solidFill>
                <a:uFill>
                  <a:solidFill>
                    <a:srgbClr val="6B94FC"/>
                  </a:solidFill>
                </a:uFill>
                <a:latin typeface="Arial"/>
                <a:cs typeface="Arial"/>
                <a:hlinkClick r:id="rId5"/>
              </a:rPr>
              <a:t> </a:t>
            </a:r>
            <a:r>
              <a:rPr sz="1600" u="sng" dirty="0">
                <a:solidFill>
                  <a:srgbClr val="6B94FC"/>
                </a:solidFill>
                <a:uFill>
                  <a:solidFill>
                    <a:srgbClr val="6B94FC"/>
                  </a:solidFill>
                </a:uFill>
                <a:latin typeface="Arial"/>
                <a:cs typeface="Arial"/>
                <a:hlinkClick r:id="rId5"/>
              </a:rPr>
              <a:t>case </a:t>
            </a:r>
            <a:r>
              <a:rPr sz="1600" spc="-430" dirty="0">
                <a:solidFill>
                  <a:srgbClr val="6B94FC"/>
                </a:solidFill>
                <a:latin typeface="Arial"/>
                <a:cs typeface="Arial"/>
                <a:hlinkClick r:id="rId5"/>
              </a:rPr>
              <a:t> </a:t>
            </a:r>
            <a:r>
              <a:rPr sz="1600" u="sng" spc="-5" dirty="0">
                <a:solidFill>
                  <a:srgbClr val="6B94FC"/>
                </a:solidFill>
                <a:uFill>
                  <a:solidFill>
                    <a:srgbClr val="6B94FC"/>
                  </a:solidFill>
                </a:uFill>
                <a:latin typeface="Arial"/>
                <a:cs typeface="Arial"/>
                <a:hlinkClick r:id="rId5"/>
              </a:rPr>
              <a:t>report</a:t>
            </a:r>
            <a:r>
              <a:rPr sz="1600" spc="-5" dirty="0">
                <a:solidFill>
                  <a:srgbClr val="444B54"/>
                </a:solidFill>
                <a:latin typeface="Arial"/>
                <a:cs typeface="Arial"/>
                <a:hlinkClick r:id="rId5"/>
              </a:rPr>
              <a:t>.</a:t>
            </a:r>
            <a:r>
              <a:rPr sz="1600" spc="30" dirty="0">
                <a:solidFill>
                  <a:srgbClr val="444B54"/>
                </a:solidFill>
                <a:latin typeface="Arial"/>
                <a:cs typeface="Arial"/>
                <a:hlinkClick r:id="rId5"/>
              </a:rPr>
              <a:t> </a:t>
            </a:r>
            <a:r>
              <a:rPr sz="1600" spc="-5" dirty="0">
                <a:solidFill>
                  <a:srgbClr val="444B54"/>
                </a:solidFill>
                <a:latin typeface="Arial"/>
                <a:cs typeface="Arial"/>
                <a:hlinkClick r:id="rId5"/>
              </a:rPr>
              <a:t>(3.22.21)</a:t>
            </a:r>
            <a:endParaRPr sz="1600" dirty="0">
              <a:latin typeface="Arial"/>
              <a:cs typeface="Arial"/>
            </a:endParaRPr>
          </a:p>
          <a:p>
            <a:pPr marL="241300" indent="-229235">
              <a:lnSpc>
                <a:spcPct val="100000"/>
              </a:lnSpc>
              <a:spcBef>
                <a:spcPts val="420"/>
              </a:spcBef>
              <a:buClr>
                <a:srgbClr val="F5668F"/>
              </a:buClr>
              <a:buFont typeface="Arial"/>
              <a:buChar char="•"/>
              <a:tabLst>
                <a:tab pos="241300" algn="l"/>
                <a:tab pos="241935" algn="l"/>
              </a:tabLst>
            </a:pPr>
            <a:r>
              <a:rPr sz="1600" b="1" spc="-5" dirty="0">
                <a:solidFill>
                  <a:srgbClr val="444B54"/>
                </a:solidFill>
                <a:latin typeface="Arial"/>
                <a:cs typeface="Arial"/>
              </a:rPr>
              <a:t>U.S.</a:t>
            </a:r>
            <a:r>
              <a:rPr sz="1600" b="1" spc="15" dirty="0">
                <a:solidFill>
                  <a:srgbClr val="444B54"/>
                </a:solidFill>
                <a:latin typeface="Arial"/>
                <a:cs typeface="Arial"/>
              </a:rPr>
              <a:t> </a:t>
            </a:r>
            <a:r>
              <a:rPr sz="1600" b="1" spc="5" dirty="0">
                <a:solidFill>
                  <a:srgbClr val="444B54"/>
                </a:solidFill>
                <a:latin typeface="Arial"/>
                <a:cs typeface="Arial"/>
              </a:rPr>
              <a:t>News:</a:t>
            </a:r>
            <a:r>
              <a:rPr sz="1600" b="1" spc="-20" dirty="0">
                <a:solidFill>
                  <a:srgbClr val="6B94FC"/>
                </a:solidFill>
                <a:latin typeface="Arial"/>
                <a:cs typeface="Arial"/>
              </a:rPr>
              <a:t> </a:t>
            </a:r>
            <a:r>
              <a:rPr sz="1600" u="sng" spc="-5" dirty="0">
                <a:solidFill>
                  <a:srgbClr val="6B94FC"/>
                </a:solidFill>
                <a:uFill>
                  <a:solidFill>
                    <a:srgbClr val="6B94FC"/>
                  </a:solidFill>
                </a:uFill>
                <a:latin typeface="Arial"/>
                <a:cs typeface="Arial"/>
                <a:hlinkClick r:id="rId6"/>
              </a:rPr>
              <a:t>Promising </a:t>
            </a:r>
            <a:r>
              <a:rPr sz="1600" u="sng" spc="-10" dirty="0">
                <a:solidFill>
                  <a:srgbClr val="6B94FC"/>
                </a:solidFill>
                <a:uFill>
                  <a:solidFill>
                    <a:srgbClr val="6B94FC"/>
                  </a:solidFill>
                </a:uFill>
                <a:latin typeface="Arial"/>
                <a:cs typeface="Arial"/>
                <a:hlinkClick r:id="rId6"/>
              </a:rPr>
              <a:t>News</a:t>
            </a:r>
            <a:r>
              <a:rPr sz="1600" u="sng" spc="25" dirty="0">
                <a:solidFill>
                  <a:srgbClr val="6B94FC"/>
                </a:solidFill>
                <a:uFill>
                  <a:solidFill>
                    <a:srgbClr val="6B94FC"/>
                  </a:solidFill>
                </a:uFill>
                <a:latin typeface="Arial"/>
                <a:cs typeface="Arial"/>
                <a:hlinkClick r:id="rId6"/>
              </a:rPr>
              <a:t> </a:t>
            </a:r>
            <a:r>
              <a:rPr sz="1600" u="sng" spc="-5" dirty="0">
                <a:solidFill>
                  <a:srgbClr val="6B94FC"/>
                </a:solidFill>
                <a:uFill>
                  <a:solidFill>
                    <a:srgbClr val="6B94FC"/>
                  </a:solidFill>
                </a:uFill>
                <a:latin typeface="Arial"/>
                <a:cs typeface="Arial"/>
                <a:hlinkClick r:id="rId6"/>
              </a:rPr>
              <a:t>for</a:t>
            </a:r>
            <a:r>
              <a:rPr sz="1600" u="sng" spc="25" dirty="0">
                <a:solidFill>
                  <a:srgbClr val="6B94FC"/>
                </a:solidFill>
                <a:uFill>
                  <a:solidFill>
                    <a:srgbClr val="6B94FC"/>
                  </a:solidFill>
                </a:uFill>
                <a:latin typeface="Arial"/>
                <a:cs typeface="Arial"/>
                <a:hlinkClick r:id="rId6"/>
              </a:rPr>
              <a:t> </a:t>
            </a:r>
            <a:r>
              <a:rPr sz="1600" u="sng" spc="-5" dirty="0">
                <a:solidFill>
                  <a:srgbClr val="6B94FC"/>
                </a:solidFill>
                <a:uFill>
                  <a:solidFill>
                    <a:srgbClr val="6B94FC"/>
                  </a:solidFill>
                </a:uFill>
                <a:latin typeface="Arial"/>
                <a:cs typeface="Arial"/>
                <a:hlinkClick r:id="rId6"/>
              </a:rPr>
              <a:t>Pregnant</a:t>
            </a:r>
            <a:r>
              <a:rPr sz="1600" u="sng" spc="15" dirty="0">
                <a:solidFill>
                  <a:srgbClr val="6B94FC"/>
                </a:solidFill>
                <a:uFill>
                  <a:solidFill>
                    <a:srgbClr val="6B94FC"/>
                  </a:solidFill>
                </a:uFill>
                <a:latin typeface="Arial"/>
                <a:cs typeface="Arial"/>
                <a:hlinkClick r:id="rId6"/>
              </a:rPr>
              <a:t> </a:t>
            </a:r>
            <a:r>
              <a:rPr sz="1600" u="sng" spc="-5" dirty="0">
                <a:solidFill>
                  <a:srgbClr val="6B94FC"/>
                </a:solidFill>
                <a:uFill>
                  <a:solidFill>
                    <a:srgbClr val="6B94FC"/>
                  </a:solidFill>
                </a:uFill>
                <a:latin typeface="Arial"/>
                <a:cs typeface="Arial"/>
                <a:hlinkClick r:id="rId6"/>
              </a:rPr>
              <a:t>People Who</a:t>
            </a:r>
            <a:r>
              <a:rPr sz="1600" u="sng" spc="5" dirty="0">
                <a:solidFill>
                  <a:srgbClr val="6B94FC"/>
                </a:solidFill>
                <a:uFill>
                  <a:solidFill>
                    <a:srgbClr val="6B94FC"/>
                  </a:solidFill>
                </a:uFill>
                <a:latin typeface="Arial"/>
                <a:cs typeface="Arial"/>
                <a:hlinkClick r:id="rId6"/>
              </a:rPr>
              <a:t> </a:t>
            </a:r>
            <a:r>
              <a:rPr sz="1600" u="sng" spc="-20" dirty="0">
                <a:solidFill>
                  <a:srgbClr val="6B94FC"/>
                </a:solidFill>
                <a:uFill>
                  <a:solidFill>
                    <a:srgbClr val="6B94FC"/>
                  </a:solidFill>
                </a:uFill>
                <a:latin typeface="Arial"/>
                <a:cs typeface="Arial"/>
                <a:hlinkClick r:id="rId6"/>
              </a:rPr>
              <a:t>Want</a:t>
            </a:r>
            <a:r>
              <a:rPr sz="1600" u="sng" spc="20" dirty="0">
                <a:solidFill>
                  <a:srgbClr val="6B94FC"/>
                </a:solidFill>
                <a:uFill>
                  <a:solidFill>
                    <a:srgbClr val="6B94FC"/>
                  </a:solidFill>
                </a:uFill>
                <a:latin typeface="Arial"/>
                <a:cs typeface="Arial"/>
                <a:hlinkClick r:id="rId6"/>
              </a:rPr>
              <a:t> </a:t>
            </a:r>
            <a:r>
              <a:rPr sz="1600" u="sng" spc="-5" dirty="0">
                <a:solidFill>
                  <a:srgbClr val="6B94FC"/>
                </a:solidFill>
                <a:uFill>
                  <a:solidFill>
                    <a:srgbClr val="6B94FC"/>
                  </a:solidFill>
                </a:uFill>
                <a:latin typeface="Arial"/>
                <a:cs typeface="Arial"/>
                <a:hlinkClick r:id="rId6"/>
              </a:rPr>
              <a:t>a</a:t>
            </a:r>
            <a:r>
              <a:rPr sz="1600" u="sng" spc="20" dirty="0">
                <a:solidFill>
                  <a:srgbClr val="6B94FC"/>
                </a:solidFill>
                <a:uFill>
                  <a:solidFill>
                    <a:srgbClr val="6B94FC"/>
                  </a:solidFill>
                </a:uFill>
                <a:latin typeface="Arial"/>
                <a:cs typeface="Arial"/>
                <a:hlinkClick r:id="rId6"/>
              </a:rPr>
              <a:t> </a:t>
            </a:r>
            <a:r>
              <a:rPr sz="1600" u="sng" spc="-5" dirty="0">
                <a:solidFill>
                  <a:srgbClr val="6B94FC"/>
                </a:solidFill>
                <a:uFill>
                  <a:solidFill>
                    <a:srgbClr val="6B94FC"/>
                  </a:solidFill>
                </a:uFill>
                <a:latin typeface="Arial"/>
                <a:cs typeface="Arial"/>
                <a:hlinkClick r:id="rId6"/>
              </a:rPr>
              <a:t>COVID-19</a:t>
            </a:r>
            <a:r>
              <a:rPr sz="1600" u="sng" spc="30" dirty="0">
                <a:solidFill>
                  <a:srgbClr val="6B94FC"/>
                </a:solidFill>
                <a:uFill>
                  <a:solidFill>
                    <a:srgbClr val="6B94FC"/>
                  </a:solidFill>
                </a:uFill>
                <a:latin typeface="Arial"/>
                <a:cs typeface="Arial"/>
                <a:hlinkClick r:id="rId6"/>
              </a:rPr>
              <a:t> </a:t>
            </a:r>
            <a:r>
              <a:rPr sz="1600" u="sng" spc="-20" dirty="0">
                <a:solidFill>
                  <a:srgbClr val="6B94FC"/>
                </a:solidFill>
                <a:uFill>
                  <a:solidFill>
                    <a:srgbClr val="6B94FC"/>
                  </a:solidFill>
                </a:uFill>
                <a:latin typeface="Arial"/>
                <a:cs typeface="Arial"/>
                <a:hlinkClick r:id="rId6"/>
              </a:rPr>
              <a:t>Vaccine</a:t>
            </a:r>
            <a:r>
              <a:rPr sz="1600" spc="-20" dirty="0">
                <a:solidFill>
                  <a:srgbClr val="444B54"/>
                </a:solidFill>
                <a:latin typeface="Arial"/>
                <a:cs typeface="Arial"/>
              </a:rPr>
              <a:t>.</a:t>
            </a:r>
            <a:r>
              <a:rPr sz="1600" spc="-10" dirty="0">
                <a:solidFill>
                  <a:srgbClr val="444B54"/>
                </a:solidFill>
                <a:latin typeface="Arial"/>
                <a:cs typeface="Arial"/>
              </a:rPr>
              <a:t> </a:t>
            </a:r>
            <a:r>
              <a:rPr sz="1600" spc="-5" dirty="0">
                <a:solidFill>
                  <a:srgbClr val="444B54"/>
                </a:solidFill>
                <a:latin typeface="Arial"/>
                <a:cs typeface="Arial"/>
              </a:rPr>
              <a:t>(4.6.21)</a:t>
            </a:r>
            <a:endParaRPr sz="1600" dirty="0">
              <a:latin typeface="Arial"/>
              <a:cs typeface="Arial"/>
            </a:endParaRPr>
          </a:p>
          <a:p>
            <a:pPr marL="241300" indent="-229235">
              <a:lnSpc>
                <a:spcPct val="100000"/>
              </a:lnSpc>
              <a:spcBef>
                <a:spcPts val="434"/>
              </a:spcBef>
              <a:buClr>
                <a:srgbClr val="F5668F"/>
              </a:buClr>
              <a:buFont typeface="Arial"/>
              <a:buChar char="•"/>
              <a:tabLst>
                <a:tab pos="241300" algn="l"/>
                <a:tab pos="241935" algn="l"/>
              </a:tabLst>
            </a:pPr>
            <a:r>
              <a:rPr sz="1600" b="1" spc="-5" dirty="0">
                <a:solidFill>
                  <a:srgbClr val="444B54"/>
                </a:solidFill>
                <a:latin typeface="Arial"/>
                <a:cs typeface="Arial"/>
              </a:rPr>
              <a:t>NEJM</a:t>
            </a:r>
            <a:r>
              <a:rPr sz="1600" spc="-5" dirty="0">
                <a:solidFill>
                  <a:srgbClr val="444B54"/>
                </a:solidFill>
                <a:latin typeface="Arial"/>
                <a:cs typeface="Arial"/>
              </a:rPr>
              <a:t>:</a:t>
            </a:r>
            <a:r>
              <a:rPr sz="1600" spc="20" dirty="0">
                <a:solidFill>
                  <a:srgbClr val="6B94FC"/>
                </a:solidFill>
                <a:latin typeface="Arial"/>
                <a:cs typeface="Arial"/>
              </a:rPr>
              <a:t> </a:t>
            </a:r>
            <a:r>
              <a:rPr sz="1600" u="sng" spc="-5" dirty="0">
                <a:solidFill>
                  <a:srgbClr val="6B94FC"/>
                </a:solidFill>
                <a:uFill>
                  <a:solidFill>
                    <a:srgbClr val="6B94FC"/>
                  </a:solidFill>
                </a:uFill>
                <a:latin typeface="Arial"/>
                <a:cs typeface="Arial"/>
                <a:hlinkClick r:id="rId7"/>
              </a:rPr>
              <a:t>Preliminary</a:t>
            </a:r>
            <a:r>
              <a:rPr sz="1600" u="sng" dirty="0">
                <a:solidFill>
                  <a:srgbClr val="6B94FC"/>
                </a:solidFill>
                <a:uFill>
                  <a:solidFill>
                    <a:srgbClr val="6B94FC"/>
                  </a:solidFill>
                </a:uFill>
                <a:latin typeface="Arial"/>
                <a:cs typeface="Arial"/>
                <a:hlinkClick r:id="rId7"/>
              </a:rPr>
              <a:t> </a:t>
            </a:r>
            <a:r>
              <a:rPr sz="1600" u="sng" spc="-5" dirty="0">
                <a:solidFill>
                  <a:srgbClr val="6B94FC"/>
                </a:solidFill>
                <a:uFill>
                  <a:solidFill>
                    <a:srgbClr val="6B94FC"/>
                  </a:solidFill>
                </a:uFill>
                <a:latin typeface="Arial"/>
                <a:cs typeface="Arial"/>
                <a:hlinkClick r:id="rId7"/>
              </a:rPr>
              <a:t>Findings</a:t>
            </a:r>
            <a:r>
              <a:rPr sz="1600" u="sng" dirty="0">
                <a:solidFill>
                  <a:srgbClr val="6B94FC"/>
                </a:solidFill>
                <a:uFill>
                  <a:solidFill>
                    <a:srgbClr val="6B94FC"/>
                  </a:solidFill>
                </a:uFill>
                <a:latin typeface="Arial"/>
                <a:cs typeface="Arial"/>
                <a:hlinkClick r:id="rId7"/>
              </a:rPr>
              <a:t> </a:t>
            </a:r>
            <a:r>
              <a:rPr sz="1600" u="sng" spc="-5" dirty="0">
                <a:solidFill>
                  <a:srgbClr val="6B94FC"/>
                </a:solidFill>
                <a:uFill>
                  <a:solidFill>
                    <a:srgbClr val="6B94FC"/>
                  </a:solidFill>
                </a:uFill>
                <a:latin typeface="Arial"/>
                <a:cs typeface="Arial"/>
                <a:hlinkClick r:id="rId7"/>
              </a:rPr>
              <a:t>of</a:t>
            </a:r>
            <a:r>
              <a:rPr sz="1600" u="sng" spc="5" dirty="0">
                <a:solidFill>
                  <a:srgbClr val="6B94FC"/>
                </a:solidFill>
                <a:uFill>
                  <a:solidFill>
                    <a:srgbClr val="6B94FC"/>
                  </a:solidFill>
                </a:uFill>
                <a:latin typeface="Arial"/>
                <a:cs typeface="Arial"/>
                <a:hlinkClick r:id="rId7"/>
              </a:rPr>
              <a:t> </a:t>
            </a:r>
            <a:r>
              <a:rPr sz="1600" u="sng" spc="-5" dirty="0">
                <a:solidFill>
                  <a:srgbClr val="6B94FC"/>
                </a:solidFill>
                <a:uFill>
                  <a:solidFill>
                    <a:srgbClr val="6B94FC"/>
                  </a:solidFill>
                </a:uFill>
                <a:latin typeface="Arial"/>
                <a:cs typeface="Arial"/>
                <a:hlinkClick r:id="rId7"/>
              </a:rPr>
              <a:t>mRNA</a:t>
            </a:r>
            <a:r>
              <a:rPr sz="1600" u="sng" spc="-75" dirty="0">
                <a:solidFill>
                  <a:srgbClr val="6B94FC"/>
                </a:solidFill>
                <a:uFill>
                  <a:solidFill>
                    <a:srgbClr val="6B94FC"/>
                  </a:solidFill>
                </a:uFill>
                <a:latin typeface="Arial"/>
                <a:cs typeface="Arial"/>
                <a:hlinkClick r:id="rId7"/>
              </a:rPr>
              <a:t> </a:t>
            </a:r>
            <a:r>
              <a:rPr sz="1600" u="sng" spc="-10" dirty="0">
                <a:solidFill>
                  <a:srgbClr val="6B94FC"/>
                </a:solidFill>
                <a:uFill>
                  <a:solidFill>
                    <a:srgbClr val="6B94FC"/>
                  </a:solidFill>
                </a:uFill>
                <a:latin typeface="Arial"/>
                <a:cs typeface="Arial"/>
                <a:hlinkClick r:id="rId7"/>
              </a:rPr>
              <a:t>Covid-19Vaccine</a:t>
            </a:r>
            <a:r>
              <a:rPr sz="1600" u="sng" spc="-15" dirty="0">
                <a:solidFill>
                  <a:srgbClr val="6B94FC"/>
                </a:solidFill>
                <a:uFill>
                  <a:solidFill>
                    <a:srgbClr val="6B94FC"/>
                  </a:solidFill>
                </a:uFill>
                <a:latin typeface="Arial"/>
                <a:cs typeface="Arial"/>
                <a:hlinkClick r:id="rId7"/>
              </a:rPr>
              <a:t> </a:t>
            </a:r>
            <a:r>
              <a:rPr sz="1600" u="sng" spc="-5" dirty="0">
                <a:solidFill>
                  <a:srgbClr val="6B94FC"/>
                </a:solidFill>
                <a:uFill>
                  <a:solidFill>
                    <a:srgbClr val="6B94FC"/>
                  </a:solidFill>
                </a:uFill>
                <a:latin typeface="Arial"/>
                <a:cs typeface="Arial"/>
                <a:hlinkClick r:id="rId7"/>
              </a:rPr>
              <a:t>Safety</a:t>
            </a:r>
            <a:r>
              <a:rPr sz="1600" u="sng" spc="25" dirty="0">
                <a:solidFill>
                  <a:srgbClr val="6B94FC"/>
                </a:solidFill>
                <a:uFill>
                  <a:solidFill>
                    <a:srgbClr val="6B94FC"/>
                  </a:solidFill>
                </a:uFill>
                <a:latin typeface="Arial"/>
                <a:cs typeface="Arial"/>
                <a:hlinkClick r:id="rId7"/>
              </a:rPr>
              <a:t> </a:t>
            </a:r>
            <a:r>
              <a:rPr sz="1600" u="sng" dirty="0">
                <a:solidFill>
                  <a:srgbClr val="6B94FC"/>
                </a:solidFill>
                <a:uFill>
                  <a:solidFill>
                    <a:srgbClr val="6B94FC"/>
                  </a:solidFill>
                </a:uFill>
                <a:latin typeface="Arial"/>
                <a:cs typeface="Arial"/>
                <a:hlinkClick r:id="rId7"/>
              </a:rPr>
              <a:t>in</a:t>
            </a:r>
            <a:r>
              <a:rPr sz="1600" u="sng" spc="-5" dirty="0">
                <a:solidFill>
                  <a:srgbClr val="6B94FC"/>
                </a:solidFill>
                <a:uFill>
                  <a:solidFill>
                    <a:srgbClr val="6B94FC"/>
                  </a:solidFill>
                </a:uFill>
                <a:latin typeface="Arial"/>
                <a:cs typeface="Arial"/>
                <a:hlinkClick r:id="rId7"/>
              </a:rPr>
              <a:t> Pregnant</a:t>
            </a:r>
            <a:r>
              <a:rPr sz="1600" u="sng" spc="20" dirty="0">
                <a:solidFill>
                  <a:srgbClr val="6B94FC"/>
                </a:solidFill>
                <a:uFill>
                  <a:solidFill>
                    <a:srgbClr val="6B94FC"/>
                  </a:solidFill>
                </a:uFill>
                <a:latin typeface="Arial"/>
                <a:cs typeface="Arial"/>
                <a:hlinkClick r:id="rId7"/>
              </a:rPr>
              <a:t> </a:t>
            </a:r>
            <a:r>
              <a:rPr sz="1600" u="sng" spc="-5" dirty="0">
                <a:solidFill>
                  <a:srgbClr val="6B94FC"/>
                </a:solidFill>
                <a:uFill>
                  <a:solidFill>
                    <a:srgbClr val="6B94FC"/>
                  </a:solidFill>
                </a:uFill>
                <a:latin typeface="Arial"/>
                <a:cs typeface="Arial"/>
                <a:hlinkClick r:id="rId7"/>
              </a:rPr>
              <a:t>Persons</a:t>
            </a:r>
            <a:r>
              <a:rPr sz="1600" spc="-5" dirty="0">
                <a:solidFill>
                  <a:srgbClr val="444B54"/>
                </a:solidFill>
                <a:latin typeface="Arial"/>
                <a:cs typeface="Arial"/>
              </a:rPr>
              <a:t>.</a:t>
            </a:r>
            <a:r>
              <a:rPr sz="1600" spc="20" dirty="0">
                <a:solidFill>
                  <a:srgbClr val="444B54"/>
                </a:solidFill>
                <a:latin typeface="Arial"/>
                <a:cs typeface="Arial"/>
              </a:rPr>
              <a:t> </a:t>
            </a:r>
            <a:r>
              <a:rPr sz="1600" spc="-5" dirty="0">
                <a:solidFill>
                  <a:srgbClr val="444B54"/>
                </a:solidFill>
                <a:latin typeface="Arial"/>
                <a:cs typeface="Arial"/>
              </a:rPr>
              <a:t>(4.21.21)</a:t>
            </a:r>
            <a:endParaRPr sz="1600" dirty="0">
              <a:latin typeface="Arial"/>
              <a:cs typeface="Arial"/>
            </a:endParaRPr>
          </a:p>
          <a:p>
            <a:pPr marL="241300" marR="30480" indent="-228600">
              <a:lnSpc>
                <a:spcPct val="70000"/>
              </a:lnSpc>
              <a:spcBef>
                <a:spcPts val="994"/>
              </a:spcBef>
              <a:buClr>
                <a:srgbClr val="F5668F"/>
              </a:buClr>
              <a:buFont typeface="Arial"/>
              <a:buChar char="•"/>
              <a:tabLst>
                <a:tab pos="241300" algn="l"/>
                <a:tab pos="241935" algn="l"/>
              </a:tabLst>
            </a:pPr>
            <a:r>
              <a:rPr sz="1600" b="1" spc="-15" dirty="0">
                <a:solidFill>
                  <a:srgbClr val="444B54"/>
                </a:solidFill>
                <a:latin typeface="Arial"/>
                <a:cs typeface="Arial"/>
                <a:hlinkClick r:id="rId8"/>
              </a:rPr>
              <a:t>AJOG:</a:t>
            </a:r>
            <a:r>
              <a:rPr sz="1600" b="1" u="sng" spc="80" dirty="0">
                <a:solidFill>
                  <a:srgbClr val="6B94FC"/>
                </a:solidFill>
                <a:uFill>
                  <a:solidFill>
                    <a:srgbClr val="6B94FC"/>
                  </a:solidFill>
                </a:uFill>
                <a:latin typeface="Arial"/>
                <a:cs typeface="Arial"/>
                <a:hlinkClick r:id="rId8"/>
              </a:rPr>
              <a:t> </a:t>
            </a:r>
            <a:r>
              <a:rPr sz="1600" u="sng" spc="-5" dirty="0">
                <a:solidFill>
                  <a:srgbClr val="6B94FC"/>
                </a:solidFill>
                <a:uFill>
                  <a:solidFill>
                    <a:srgbClr val="6B94FC"/>
                  </a:solidFill>
                </a:uFill>
                <a:latin typeface="Arial"/>
                <a:cs typeface="Arial"/>
                <a:hlinkClick r:id="rId8"/>
              </a:rPr>
              <a:t>Professionally responsible</a:t>
            </a:r>
            <a:r>
              <a:rPr sz="1600" u="sng" spc="5" dirty="0">
                <a:solidFill>
                  <a:srgbClr val="6B94FC"/>
                </a:solidFill>
                <a:uFill>
                  <a:solidFill>
                    <a:srgbClr val="6B94FC"/>
                  </a:solidFill>
                </a:uFill>
                <a:latin typeface="Arial"/>
                <a:cs typeface="Arial"/>
                <a:hlinkClick r:id="rId8"/>
              </a:rPr>
              <a:t> </a:t>
            </a:r>
            <a:r>
              <a:rPr sz="1600" u="sng" spc="-5" dirty="0">
                <a:solidFill>
                  <a:srgbClr val="6B94FC"/>
                </a:solidFill>
                <a:uFill>
                  <a:solidFill>
                    <a:srgbClr val="6B94FC"/>
                  </a:solidFill>
                </a:uFill>
                <a:latin typeface="Arial"/>
                <a:cs typeface="Arial"/>
                <a:hlinkClick r:id="rId8"/>
              </a:rPr>
              <a:t>coronavirus</a:t>
            </a:r>
            <a:r>
              <a:rPr sz="1600" u="sng" spc="25" dirty="0">
                <a:solidFill>
                  <a:srgbClr val="6B94FC"/>
                </a:solidFill>
                <a:uFill>
                  <a:solidFill>
                    <a:srgbClr val="6B94FC"/>
                  </a:solidFill>
                </a:uFill>
                <a:latin typeface="Arial"/>
                <a:cs typeface="Arial"/>
                <a:hlinkClick r:id="rId8"/>
              </a:rPr>
              <a:t> </a:t>
            </a:r>
            <a:r>
              <a:rPr sz="1600" u="sng" dirty="0">
                <a:solidFill>
                  <a:srgbClr val="6B94FC"/>
                </a:solidFill>
                <a:uFill>
                  <a:solidFill>
                    <a:srgbClr val="6B94FC"/>
                  </a:solidFill>
                </a:uFill>
                <a:latin typeface="Arial"/>
                <a:cs typeface="Arial"/>
                <a:hlinkClick r:id="rId8"/>
              </a:rPr>
              <a:t>disease</a:t>
            </a:r>
            <a:r>
              <a:rPr sz="1600" u="sng" spc="5" dirty="0">
                <a:solidFill>
                  <a:srgbClr val="6B94FC"/>
                </a:solidFill>
                <a:uFill>
                  <a:solidFill>
                    <a:srgbClr val="6B94FC"/>
                  </a:solidFill>
                </a:uFill>
                <a:latin typeface="Arial"/>
                <a:cs typeface="Arial"/>
                <a:hlinkClick r:id="rId8"/>
              </a:rPr>
              <a:t> </a:t>
            </a:r>
            <a:r>
              <a:rPr sz="1600" u="sng" spc="-5" dirty="0">
                <a:solidFill>
                  <a:srgbClr val="6B94FC"/>
                </a:solidFill>
                <a:uFill>
                  <a:solidFill>
                    <a:srgbClr val="6B94FC"/>
                  </a:solidFill>
                </a:uFill>
                <a:latin typeface="Arial"/>
                <a:cs typeface="Arial"/>
                <a:hlinkClick r:id="rId8"/>
              </a:rPr>
              <a:t>2019</a:t>
            </a:r>
            <a:r>
              <a:rPr sz="1600" u="sng" spc="15" dirty="0">
                <a:solidFill>
                  <a:srgbClr val="6B94FC"/>
                </a:solidFill>
                <a:uFill>
                  <a:solidFill>
                    <a:srgbClr val="6B94FC"/>
                  </a:solidFill>
                </a:uFill>
                <a:latin typeface="Arial"/>
                <a:cs typeface="Arial"/>
                <a:hlinkClick r:id="rId8"/>
              </a:rPr>
              <a:t> </a:t>
            </a:r>
            <a:r>
              <a:rPr sz="1600" u="sng" dirty="0">
                <a:solidFill>
                  <a:srgbClr val="6B94FC"/>
                </a:solidFill>
                <a:uFill>
                  <a:solidFill>
                    <a:srgbClr val="6B94FC"/>
                  </a:solidFill>
                </a:uFill>
                <a:latin typeface="Arial"/>
                <a:cs typeface="Arial"/>
                <a:hlinkClick r:id="rId8"/>
              </a:rPr>
              <a:t>vaccination</a:t>
            </a:r>
            <a:r>
              <a:rPr sz="1600" u="sng" spc="-10" dirty="0">
                <a:solidFill>
                  <a:srgbClr val="6B94FC"/>
                </a:solidFill>
                <a:uFill>
                  <a:solidFill>
                    <a:srgbClr val="6B94FC"/>
                  </a:solidFill>
                </a:uFill>
                <a:latin typeface="Arial"/>
                <a:cs typeface="Arial"/>
                <a:hlinkClick r:id="rId8"/>
              </a:rPr>
              <a:t> </a:t>
            </a:r>
            <a:r>
              <a:rPr sz="1600" u="sng" spc="-5" dirty="0">
                <a:solidFill>
                  <a:srgbClr val="6B94FC"/>
                </a:solidFill>
                <a:uFill>
                  <a:solidFill>
                    <a:srgbClr val="6B94FC"/>
                  </a:solidFill>
                </a:uFill>
                <a:latin typeface="Arial"/>
                <a:cs typeface="Arial"/>
                <a:hlinkClick r:id="rId8"/>
              </a:rPr>
              <a:t>counseling of</a:t>
            </a:r>
            <a:r>
              <a:rPr sz="1600" u="sng" spc="30" dirty="0">
                <a:solidFill>
                  <a:srgbClr val="6B94FC"/>
                </a:solidFill>
                <a:uFill>
                  <a:solidFill>
                    <a:srgbClr val="6B94FC"/>
                  </a:solidFill>
                </a:uFill>
                <a:latin typeface="Arial"/>
                <a:cs typeface="Arial"/>
                <a:hlinkClick r:id="rId8"/>
              </a:rPr>
              <a:t> </a:t>
            </a:r>
            <a:r>
              <a:rPr sz="1600" u="sng" spc="-5" dirty="0">
                <a:solidFill>
                  <a:srgbClr val="6B94FC"/>
                </a:solidFill>
                <a:uFill>
                  <a:solidFill>
                    <a:srgbClr val="6B94FC"/>
                  </a:solidFill>
                </a:uFill>
                <a:latin typeface="Arial"/>
                <a:cs typeface="Arial"/>
                <a:hlinkClick r:id="rId8"/>
              </a:rPr>
              <a:t>obstetrical</a:t>
            </a:r>
            <a:r>
              <a:rPr sz="1600" u="sng" spc="20" dirty="0">
                <a:solidFill>
                  <a:srgbClr val="6B94FC"/>
                </a:solidFill>
                <a:uFill>
                  <a:solidFill>
                    <a:srgbClr val="6B94FC"/>
                  </a:solidFill>
                </a:uFill>
                <a:latin typeface="Arial"/>
                <a:cs typeface="Arial"/>
                <a:hlinkClick r:id="rId8"/>
              </a:rPr>
              <a:t> </a:t>
            </a:r>
            <a:r>
              <a:rPr sz="1600" u="sng" spc="-5" dirty="0">
                <a:solidFill>
                  <a:srgbClr val="6B94FC"/>
                </a:solidFill>
                <a:uFill>
                  <a:solidFill>
                    <a:srgbClr val="6B94FC"/>
                  </a:solidFill>
                </a:uFill>
                <a:latin typeface="Arial"/>
                <a:cs typeface="Arial"/>
                <a:hlinkClick r:id="rId8"/>
              </a:rPr>
              <a:t>and</a:t>
            </a:r>
            <a:r>
              <a:rPr sz="1600" u="sng" spc="15" dirty="0">
                <a:solidFill>
                  <a:srgbClr val="6B94FC"/>
                </a:solidFill>
                <a:uFill>
                  <a:solidFill>
                    <a:srgbClr val="6B94FC"/>
                  </a:solidFill>
                </a:uFill>
                <a:latin typeface="Arial"/>
                <a:cs typeface="Arial"/>
                <a:hlinkClick r:id="rId8"/>
              </a:rPr>
              <a:t> </a:t>
            </a:r>
            <a:r>
              <a:rPr sz="1600" u="sng" spc="-5" dirty="0">
                <a:solidFill>
                  <a:srgbClr val="6B94FC"/>
                </a:solidFill>
                <a:uFill>
                  <a:solidFill>
                    <a:srgbClr val="6B94FC"/>
                  </a:solidFill>
                </a:uFill>
                <a:latin typeface="Arial"/>
                <a:cs typeface="Arial"/>
                <a:hlinkClick r:id="rId8"/>
              </a:rPr>
              <a:t>gynecologic </a:t>
            </a:r>
            <a:r>
              <a:rPr sz="1600" spc="-430" dirty="0">
                <a:solidFill>
                  <a:srgbClr val="6B94FC"/>
                </a:solidFill>
                <a:latin typeface="Arial"/>
                <a:cs typeface="Arial"/>
                <a:hlinkClick r:id="rId8"/>
              </a:rPr>
              <a:t> </a:t>
            </a:r>
            <a:r>
              <a:rPr sz="1600" u="sng" spc="-5" dirty="0">
                <a:solidFill>
                  <a:srgbClr val="6B94FC"/>
                </a:solidFill>
                <a:uFill>
                  <a:solidFill>
                    <a:srgbClr val="6B94FC"/>
                  </a:solidFill>
                </a:uFill>
                <a:latin typeface="Arial"/>
                <a:cs typeface="Arial"/>
                <a:hlinkClick r:id="rId8"/>
              </a:rPr>
              <a:t>patients.</a:t>
            </a:r>
            <a:r>
              <a:rPr sz="1600" spc="10" dirty="0">
                <a:solidFill>
                  <a:srgbClr val="6B94FC"/>
                </a:solidFill>
                <a:latin typeface="Arial"/>
                <a:cs typeface="Arial"/>
                <a:hlinkClick r:id="rId8"/>
              </a:rPr>
              <a:t> </a:t>
            </a:r>
            <a:r>
              <a:rPr sz="1600" spc="-5" dirty="0">
                <a:solidFill>
                  <a:srgbClr val="444B54"/>
                </a:solidFill>
                <a:latin typeface="Arial"/>
                <a:cs typeface="Arial"/>
                <a:hlinkClick r:id="rId8"/>
              </a:rPr>
              <a:t>(5.2021)</a:t>
            </a:r>
            <a:endParaRPr sz="1600" dirty="0">
              <a:latin typeface="Arial"/>
              <a:cs typeface="Arial"/>
            </a:endParaRPr>
          </a:p>
          <a:p>
            <a:pPr marL="241300" marR="440690" indent="-229235">
              <a:lnSpc>
                <a:spcPct val="70000"/>
              </a:lnSpc>
              <a:spcBef>
                <a:spcPts val="994"/>
              </a:spcBef>
              <a:buClr>
                <a:srgbClr val="F5668F"/>
              </a:buClr>
              <a:buFont typeface="Arial"/>
              <a:buChar char="•"/>
              <a:tabLst>
                <a:tab pos="241300" algn="l"/>
                <a:tab pos="241935" algn="l"/>
              </a:tabLst>
            </a:pPr>
            <a:r>
              <a:rPr sz="1600" b="1" spc="-5" dirty="0">
                <a:solidFill>
                  <a:srgbClr val="444B54"/>
                </a:solidFill>
                <a:latin typeface="Arial"/>
                <a:cs typeface="Arial"/>
                <a:hlinkClick r:id="rId9"/>
              </a:rPr>
              <a:t>Obstetrics</a:t>
            </a:r>
            <a:r>
              <a:rPr sz="1600" b="1" spc="55" dirty="0">
                <a:solidFill>
                  <a:srgbClr val="444B54"/>
                </a:solidFill>
                <a:latin typeface="Arial"/>
                <a:cs typeface="Arial"/>
                <a:hlinkClick r:id="rId9"/>
              </a:rPr>
              <a:t> </a:t>
            </a:r>
            <a:r>
              <a:rPr sz="1600" b="1" spc="-5" dirty="0">
                <a:solidFill>
                  <a:srgbClr val="444B54"/>
                </a:solidFill>
                <a:latin typeface="Arial"/>
                <a:cs typeface="Arial"/>
                <a:hlinkClick r:id="rId9"/>
              </a:rPr>
              <a:t>&amp;</a:t>
            </a:r>
            <a:r>
              <a:rPr sz="1600" b="1" spc="10" dirty="0">
                <a:solidFill>
                  <a:srgbClr val="444B54"/>
                </a:solidFill>
                <a:latin typeface="Arial"/>
                <a:cs typeface="Arial"/>
                <a:hlinkClick r:id="rId9"/>
              </a:rPr>
              <a:t> </a:t>
            </a:r>
            <a:r>
              <a:rPr sz="1600" b="1" spc="-10" dirty="0">
                <a:solidFill>
                  <a:srgbClr val="444B54"/>
                </a:solidFill>
                <a:latin typeface="Arial"/>
                <a:cs typeface="Arial"/>
                <a:hlinkClick r:id="rId9"/>
              </a:rPr>
              <a:t>Gynecology:</a:t>
            </a:r>
            <a:r>
              <a:rPr sz="1600" b="1" spc="70" dirty="0">
                <a:solidFill>
                  <a:srgbClr val="6B94FC"/>
                </a:solidFill>
                <a:latin typeface="Arial"/>
                <a:cs typeface="Arial"/>
                <a:hlinkClick r:id="rId9"/>
              </a:rPr>
              <a:t> </a:t>
            </a:r>
            <a:r>
              <a:rPr sz="1600" u="sng" spc="-5" dirty="0">
                <a:solidFill>
                  <a:srgbClr val="6B94FC"/>
                </a:solidFill>
                <a:uFill>
                  <a:solidFill>
                    <a:srgbClr val="6B94FC"/>
                  </a:solidFill>
                </a:uFill>
                <a:latin typeface="Arial"/>
                <a:cs typeface="Arial"/>
                <a:hlinkClick r:id="rId9"/>
              </a:rPr>
              <a:t>Severe</a:t>
            </a:r>
            <a:r>
              <a:rPr sz="1600" u="sng" spc="-75" dirty="0">
                <a:solidFill>
                  <a:srgbClr val="6B94FC"/>
                </a:solidFill>
                <a:uFill>
                  <a:solidFill>
                    <a:srgbClr val="6B94FC"/>
                  </a:solidFill>
                </a:uFill>
                <a:latin typeface="Arial"/>
                <a:cs typeface="Arial"/>
                <a:hlinkClick r:id="rId9"/>
              </a:rPr>
              <a:t> </a:t>
            </a:r>
            <a:r>
              <a:rPr sz="1600" u="sng" spc="-5" dirty="0">
                <a:solidFill>
                  <a:srgbClr val="6B94FC"/>
                </a:solidFill>
                <a:uFill>
                  <a:solidFill>
                    <a:srgbClr val="6B94FC"/>
                  </a:solidFill>
                </a:uFill>
                <a:latin typeface="Arial"/>
                <a:cs typeface="Arial"/>
                <a:hlinkClick r:id="rId9"/>
              </a:rPr>
              <a:t>Acute</a:t>
            </a:r>
            <a:r>
              <a:rPr sz="1600" u="sng" spc="10" dirty="0">
                <a:solidFill>
                  <a:srgbClr val="6B94FC"/>
                </a:solidFill>
                <a:uFill>
                  <a:solidFill>
                    <a:srgbClr val="6B94FC"/>
                  </a:solidFill>
                </a:uFill>
                <a:latin typeface="Arial"/>
                <a:cs typeface="Arial"/>
                <a:hlinkClick r:id="rId9"/>
              </a:rPr>
              <a:t> </a:t>
            </a:r>
            <a:r>
              <a:rPr sz="1600" u="sng" spc="-5" dirty="0">
                <a:solidFill>
                  <a:srgbClr val="6B94FC"/>
                </a:solidFill>
                <a:uFill>
                  <a:solidFill>
                    <a:srgbClr val="6B94FC"/>
                  </a:solidFill>
                </a:uFill>
                <a:latin typeface="Arial"/>
                <a:cs typeface="Arial"/>
                <a:hlinkClick r:id="rId9"/>
              </a:rPr>
              <a:t>Respiratory</a:t>
            </a:r>
            <a:r>
              <a:rPr sz="1600" u="sng" spc="25" dirty="0">
                <a:solidFill>
                  <a:srgbClr val="6B94FC"/>
                </a:solidFill>
                <a:uFill>
                  <a:solidFill>
                    <a:srgbClr val="6B94FC"/>
                  </a:solidFill>
                </a:uFill>
                <a:latin typeface="Arial"/>
                <a:cs typeface="Arial"/>
                <a:hlinkClick r:id="rId9"/>
              </a:rPr>
              <a:t> </a:t>
            </a:r>
            <a:r>
              <a:rPr sz="1600" u="sng" spc="-10" dirty="0">
                <a:solidFill>
                  <a:srgbClr val="6B94FC"/>
                </a:solidFill>
                <a:uFill>
                  <a:solidFill>
                    <a:srgbClr val="6B94FC"/>
                  </a:solidFill>
                </a:uFill>
                <a:latin typeface="Arial"/>
                <a:cs typeface="Arial"/>
                <a:hlinkClick r:id="rId9"/>
              </a:rPr>
              <a:t>Syndrome</a:t>
            </a:r>
            <a:r>
              <a:rPr sz="1600" u="sng" spc="50" dirty="0">
                <a:solidFill>
                  <a:srgbClr val="6B94FC"/>
                </a:solidFill>
                <a:uFill>
                  <a:solidFill>
                    <a:srgbClr val="6B94FC"/>
                  </a:solidFill>
                </a:uFill>
                <a:latin typeface="Arial"/>
                <a:cs typeface="Arial"/>
                <a:hlinkClick r:id="rId9"/>
              </a:rPr>
              <a:t> </a:t>
            </a:r>
            <a:r>
              <a:rPr sz="1600" u="sng" spc="-5" dirty="0">
                <a:solidFill>
                  <a:srgbClr val="6B94FC"/>
                </a:solidFill>
                <a:uFill>
                  <a:solidFill>
                    <a:srgbClr val="6B94FC"/>
                  </a:solidFill>
                </a:uFill>
                <a:latin typeface="Arial"/>
                <a:cs typeface="Arial"/>
                <a:hlinkClick r:id="rId9"/>
              </a:rPr>
              <a:t>Coronavirus</a:t>
            </a:r>
            <a:r>
              <a:rPr sz="1600" u="sng" spc="20" dirty="0">
                <a:solidFill>
                  <a:srgbClr val="6B94FC"/>
                </a:solidFill>
                <a:uFill>
                  <a:solidFill>
                    <a:srgbClr val="6B94FC"/>
                  </a:solidFill>
                </a:uFill>
                <a:latin typeface="Arial"/>
                <a:cs typeface="Arial"/>
                <a:hlinkClick r:id="rId9"/>
              </a:rPr>
              <a:t> </a:t>
            </a:r>
            <a:r>
              <a:rPr sz="1600" u="sng" spc="-5" dirty="0">
                <a:solidFill>
                  <a:srgbClr val="6B94FC"/>
                </a:solidFill>
                <a:uFill>
                  <a:solidFill>
                    <a:srgbClr val="6B94FC"/>
                  </a:solidFill>
                </a:uFill>
                <a:latin typeface="Arial"/>
                <a:cs typeface="Arial"/>
                <a:hlinkClick r:id="rId9"/>
              </a:rPr>
              <a:t>2</a:t>
            </a:r>
            <a:r>
              <a:rPr sz="1600" u="sng" spc="5" dirty="0">
                <a:solidFill>
                  <a:srgbClr val="6B94FC"/>
                </a:solidFill>
                <a:uFill>
                  <a:solidFill>
                    <a:srgbClr val="6B94FC"/>
                  </a:solidFill>
                </a:uFill>
                <a:latin typeface="Arial"/>
                <a:cs typeface="Arial"/>
                <a:hlinkClick r:id="rId9"/>
              </a:rPr>
              <a:t> </a:t>
            </a:r>
            <a:r>
              <a:rPr sz="1600" u="sng" spc="-10" dirty="0">
                <a:solidFill>
                  <a:srgbClr val="6B94FC"/>
                </a:solidFill>
                <a:uFill>
                  <a:solidFill>
                    <a:srgbClr val="6B94FC"/>
                  </a:solidFill>
                </a:uFill>
                <a:latin typeface="Arial"/>
                <a:cs typeface="Arial"/>
                <a:hlinkClick r:id="rId9"/>
              </a:rPr>
              <a:t>(SARS-CoV-2)</a:t>
            </a:r>
            <a:r>
              <a:rPr sz="1600" u="sng" spc="15" dirty="0">
                <a:solidFill>
                  <a:srgbClr val="6B94FC"/>
                </a:solidFill>
                <a:uFill>
                  <a:solidFill>
                    <a:srgbClr val="6B94FC"/>
                  </a:solidFill>
                </a:uFill>
                <a:latin typeface="Arial"/>
                <a:cs typeface="Arial"/>
                <a:hlinkClick r:id="rId9"/>
              </a:rPr>
              <a:t> </a:t>
            </a:r>
            <a:r>
              <a:rPr sz="1600" u="sng" spc="-15" dirty="0">
                <a:solidFill>
                  <a:srgbClr val="6B94FC"/>
                </a:solidFill>
                <a:uFill>
                  <a:solidFill>
                    <a:srgbClr val="6B94FC"/>
                  </a:solidFill>
                </a:uFill>
                <a:latin typeface="Arial"/>
                <a:cs typeface="Arial"/>
                <a:hlinkClick r:id="rId9"/>
              </a:rPr>
              <a:t>Vaccination</a:t>
            </a:r>
            <a:r>
              <a:rPr sz="1600" u="sng" dirty="0">
                <a:solidFill>
                  <a:srgbClr val="6B94FC"/>
                </a:solidFill>
                <a:uFill>
                  <a:solidFill>
                    <a:srgbClr val="6B94FC"/>
                  </a:solidFill>
                </a:uFill>
                <a:latin typeface="Arial"/>
                <a:cs typeface="Arial"/>
                <a:hlinkClick r:id="rId9"/>
              </a:rPr>
              <a:t> in </a:t>
            </a:r>
            <a:r>
              <a:rPr sz="1600" spc="-430" dirty="0">
                <a:solidFill>
                  <a:srgbClr val="6B94FC"/>
                </a:solidFill>
                <a:latin typeface="Arial"/>
                <a:cs typeface="Arial"/>
                <a:hlinkClick r:id="rId9"/>
              </a:rPr>
              <a:t> </a:t>
            </a:r>
            <a:r>
              <a:rPr sz="1600" u="sng" spc="-5" dirty="0">
                <a:solidFill>
                  <a:srgbClr val="6B94FC"/>
                </a:solidFill>
                <a:uFill>
                  <a:solidFill>
                    <a:srgbClr val="6B94FC"/>
                  </a:solidFill>
                </a:uFill>
                <a:latin typeface="Arial"/>
                <a:cs typeface="Arial"/>
                <a:hlinkClick r:id="rId9"/>
              </a:rPr>
              <a:t>Pregnancy:</a:t>
            </a:r>
            <a:r>
              <a:rPr sz="1600" u="sng" spc="20" dirty="0">
                <a:solidFill>
                  <a:srgbClr val="6B94FC"/>
                </a:solidFill>
                <a:uFill>
                  <a:solidFill>
                    <a:srgbClr val="6B94FC"/>
                  </a:solidFill>
                </a:uFill>
                <a:latin typeface="Arial"/>
                <a:cs typeface="Arial"/>
                <a:hlinkClick r:id="rId9"/>
              </a:rPr>
              <a:t> </a:t>
            </a:r>
            <a:r>
              <a:rPr sz="1600" u="sng" spc="-5" dirty="0">
                <a:solidFill>
                  <a:srgbClr val="6B94FC"/>
                </a:solidFill>
                <a:uFill>
                  <a:solidFill>
                    <a:srgbClr val="6B94FC"/>
                  </a:solidFill>
                </a:uFill>
                <a:latin typeface="Arial"/>
                <a:cs typeface="Arial"/>
                <a:hlinkClick r:id="rId9"/>
              </a:rPr>
              <a:t>Measures</a:t>
            </a:r>
            <a:r>
              <a:rPr sz="1600" u="sng" spc="15" dirty="0">
                <a:solidFill>
                  <a:srgbClr val="6B94FC"/>
                </a:solidFill>
                <a:uFill>
                  <a:solidFill>
                    <a:srgbClr val="6B94FC"/>
                  </a:solidFill>
                </a:uFill>
                <a:latin typeface="Arial"/>
                <a:cs typeface="Arial"/>
                <a:hlinkClick r:id="rId9"/>
              </a:rPr>
              <a:t> </a:t>
            </a:r>
            <a:r>
              <a:rPr sz="1600" u="sng" spc="-5" dirty="0">
                <a:solidFill>
                  <a:srgbClr val="6B94FC"/>
                </a:solidFill>
                <a:uFill>
                  <a:solidFill>
                    <a:srgbClr val="6B94FC"/>
                  </a:solidFill>
                </a:uFill>
                <a:latin typeface="Arial"/>
                <a:cs typeface="Arial"/>
                <a:hlinkClick r:id="rId9"/>
              </a:rPr>
              <a:t>of</a:t>
            </a:r>
            <a:r>
              <a:rPr sz="1600" u="sng" spc="10" dirty="0">
                <a:solidFill>
                  <a:srgbClr val="6B94FC"/>
                </a:solidFill>
                <a:uFill>
                  <a:solidFill>
                    <a:srgbClr val="6B94FC"/>
                  </a:solidFill>
                </a:uFill>
                <a:latin typeface="Arial"/>
                <a:cs typeface="Arial"/>
                <a:hlinkClick r:id="rId9"/>
              </a:rPr>
              <a:t> </a:t>
            </a:r>
            <a:r>
              <a:rPr sz="1600" u="sng" spc="-5" dirty="0">
                <a:solidFill>
                  <a:srgbClr val="6B94FC"/>
                </a:solidFill>
                <a:uFill>
                  <a:solidFill>
                    <a:srgbClr val="6B94FC"/>
                  </a:solidFill>
                </a:uFill>
                <a:latin typeface="Arial"/>
                <a:cs typeface="Arial"/>
                <a:hlinkClick r:id="rId9"/>
              </a:rPr>
              <a:t>Immunity</a:t>
            </a:r>
            <a:r>
              <a:rPr sz="1600" u="sng" spc="25" dirty="0">
                <a:solidFill>
                  <a:srgbClr val="6B94FC"/>
                </a:solidFill>
                <a:uFill>
                  <a:solidFill>
                    <a:srgbClr val="6B94FC"/>
                  </a:solidFill>
                </a:uFill>
                <a:latin typeface="Arial"/>
                <a:cs typeface="Arial"/>
                <a:hlinkClick r:id="rId9"/>
              </a:rPr>
              <a:t> </a:t>
            </a:r>
            <a:r>
              <a:rPr sz="1600" u="sng" spc="-5" dirty="0">
                <a:solidFill>
                  <a:srgbClr val="6B94FC"/>
                </a:solidFill>
                <a:uFill>
                  <a:solidFill>
                    <a:srgbClr val="6B94FC"/>
                  </a:solidFill>
                </a:uFill>
                <a:latin typeface="Arial"/>
                <a:cs typeface="Arial"/>
                <a:hlinkClick r:id="rId9"/>
              </a:rPr>
              <a:t>and Placental</a:t>
            </a:r>
            <a:r>
              <a:rPr sz="1600" u="sng" spc="-10" dirty="0">
                <a:solidFill>
                  <a:srgbClr val="6B94FC"/>
                </a:solidFill>
                <a:uFill>
                  <a:solidFill>
                    <a:srgbClr val="6B94FC"/>
                  </a:solidFill>
                </a:uFill>
                <a:latin typeface="Arial"/>
                <a:cs typeface="Arial"/>
                <a:hlinkClick r:id="rId9"/>
              </a:rPr>
              <a:t> Histopathology</a:t>
            </a:r>
            <a:r>
              <a:rPr sz="1600" spc="-10" dirty="0">
                <a:solidFill>
                  <a:srgbClr val="444B54"/>
                </a:solidFill>
                <a:latin typeface="Arial"/>
                <a:cs typeface="Arial"/>
                <a:hlinkClick r:id="rId9"/>
              </a:rPr>
              <a:t>.</a:t>
            </a:r>
            <a:r>
              <a:rPr sz="1600" spc="25" dirty="0">
                <a:solidFill>
                  <a:srgbClr val="444B54"/>
                </a:solidFill>
                <a:latin typeface="Arial"/>
                <a:cs typeface="Arial"/>
                <a:hlinkClick r:id="rId9"/>
              </a:rPr>
              <a:t> </a:t>
            </a:r>
            <a:r>
              <a:rPr sz="1600" spc="-20" dirty="0">
                <a:solidFill>
                  <a:srgbClr val="444B54"/>
                </a:solidFill>
                <a:latin typeface="Arial"/>
                <a:cs typeface="Arial"/>
                <a:hlinkClick r:id="rId9"/>
              </a:rPr>
              <a:t>(5.11.21)</a:t>
            </a:r>
            <a:endParaRPr sz="1600" dirty="0">
              <a:latin typeface="Arial"/>
              <a:cs typeface="Arial"/>
            </a:endParaRPr>
          </a:p>
          <a:p>
            <a:pPr marL="241300" marR="5080" indent="-228600">
              <a:lnSpc>
                <a:spcPct val="70000"/>
              </a:lnSpc>
              <a:spcBef>
                <a:spcPts val="1010"/>
              </a:spcBef>
              <a:buClr>
                <a:srgbClr val="F5668F"/>
              </a:buClr>
              <a:buFont typeface="Arial"/>
              <a:buChar char="•"/>
              <a:tabLst>
                <a:tab pos="241300" algn="l"/>
                <a:tab pos="241935" algn="l"/>
              </a:tabLst>
            </a:pPr>
            <a:r>
              <a:rPr sz="1600" b="1" spc="-5" dirty="0">
                <a:solidFill>
                  <a:srgbClr val="444B54"/>
                </a:solidFill>
                <a:latin typeface="Arial"/>
                <a:cs typeface="Arial"/>
                <a:hlinkClick r:id="rId10"/>
              </a:rPr>
              <a:t>Obstetrics</a:t>
            </a:r>
            <a:r>
              <a:rPr sz="1600" b="1" spc="55" dirty="0">
                <a:solidFill>
                  <a:srgbClr val="444B54"/>
                </a:solidFill>
                <a:latin typeface="Arial"/>
                <a:cs typeface="Arial"/>
                <a:hlinkClick r:id="rId10"/>
              </a:rPr>
              <a:t> </a:t>
            </a:r>
            <a:r>
              <a:rPr sz="1600" b="1" spc="-5" dirty="0">
                <a:solidFill>
                  <a:srgbClr val="444B54"/>
                </a:solidFill>
                <a:latin typeface="Arial"/>
                <a:cs typeface="Arial"/>
                <a:hlinkClick r:id="rId10"/>
              </a:rPr>
              <a:t>&amp;</a:t>
            </a:r>
            <a:r>
              <a:rPr sz="1600" b="1" spc="5" dirty="0">
                <a:solidFill>
                  <a:srgbClr val="444B54"/>
                </a:solidFill>
                <a:latin typeface="Arial"/>
                <a:cs typeface="Arial"/>
                <a:hlinkClick r:id="rId10"/>
              </a:rPr>
              <a:t> </a:t>
            </a:r>
            <a:r>
              <a:rPr sz="1600" b="1" spc="-10" dirty="0">
                <a:solidFill>
                  <a:srgbClr val="444B54"/>
                </a:solidFill>
                <a:latin typeface="Arial"/>
                <a:cs typeface="Arial"/>
                <a:hlinkClick r:id="rId10"/>
              </a:rPr>
              <a:t>Gynecology:</a:t>
            </a:r>
            <a:r>
              <a:rPr sz="1600" b="1" spc="70" dirty="0">
                <a:solidFill>
                  <a:srgbClr val="6B94FC"/>
                </a:solidFill>
                <a:latin typeface="Arial"/>
                <a:cs typeface="Arial"/>
                <a:hlinkClick r:id="rId10"/>
              </a:rPr>
              <a:t> </a:t>
            </a:r>
            <a:r>
              <a:rPr sz="1600" u="sng" spc="-5" dirty="0">
                <a:solidFill>
                  <a:srgbClr val="6B94FC"/>
                </a:solidFill>
                <a:uFill>
                  <a:solidFill>
                    <a:srgbClr val="6B94FC"/>
                  </a:solidFill>
                </a:uFill>
                <a:latin typeface="Arial"/>
                <a:cs typeface="Arial"/>
                <a:hlinkClick r:id="rId10"/>
              </a:rPr>
              <a:t>Cord</a:t>
            </a:r>
            <a:r>
              <a:rPr sz="1600" u="sng" spc="20" dirty="0">
                <a:solidFill>
                  <a:srgbClr val="6B94FC"/>
                </a:solidFill>
                <a:uFill>
                  <a:solidFill>
                    <a:srgbClr val="6B94FC"/>
                  </a:solidFill>
                </a:uFill>
                <a:latin typeface="Arial"/>
                <a:cs typeface="Arial"/>
                <a:hlinkClick r:id="rId10"/>
              </a:rPr>
              <a:t> </a:t>
            </a:r>
            <a:r>
              <a:rPr sz="1600" u="sng" spc="-5" dirty="0">
                <a:solidFill>
                  <a:srgbClr val="6B94FC"/>
                </a:solidFill>
                <a:uFill>
                  <a:solidFill>
                    <a:srgbClr val="6B94FC"/>
                  </a:solidFill>
                </a:uFill>
                <a:latin typeface="Arial"/>
                <a:cs typeface="Arial"/>
                <a:hlinkClick r:id="rId10"/>
              </a:rPr>
              <a:t>blood</a:t>
            </a:r>
            <a:r>
              <a:rPr sz="1600" u="sng" spc="5" dirty="0">
                <a:solidFill>
                  <a:srgbClr val="6B94FC"/>
                </a:solidFill>
                <a:uFill>
                  <a:solidFill>
                    <a:srgbClr val="6B94FC"/>
                  </a:solidFill>
                </a:uFill>
                <a:latin typeface="Arial"/>
                <a:cs typeface="Arial"/>
                <a:hlinkClick r:id="rId10"/>
              </a:rPr>
              <a:t> </a:t>
            </a:r>
            <a:r>
              <a:rPr sz="1600" u="sng" spc="-5" dirty="0">
                <a:solidFill>
                  <a:srgbClr val="6B94FC"/>
                </a:solidFill>
                <a:uFill>
                  <a:solidFill>
                    <a:srgbClr val="6B94FC"/>
                  </a:solidFill>
                </a:uFill>
                <a:latin typeface="Arial"/>
                <a:cs typeface="Arial"/>
                <a:hlinkClick r:id="rId10"/>
              </a:rPr>
              <a:t>antibodies</a:t>
            </a:r>
            <a:r>
              <a:rPr sz="1600" u="sng" spc="-10" dirty="0">
                <a:solidFill>
                  <a:srgbClr val="6B94FC"/>
                </a:solidFill>
                <a:uFill>
                  <a:solidFill>
                    <a:srgbClr val="6B94FC"/>
                  </a:solidFill>
                </a:uFill>
                <a:latin typeface="Arial"/>
                <a:cs typeface="Arial"/>
                <a:hlinkClick r:id="rId10"/>
              </a:rPr>
              <a:t> </a:t>
            </a:r>
            <a:r>
              <a:rPr sz="1600" u="sng" spc="-5" dirty="0">
                <a:solidFill>
                  <a:srgbClr val="6B94FC"/>
                </a:solidFill>
                <a:uFill>
                  <a:solidFill>
                    <a:srgbClr val="6B94FC"/>
                  </a:solidFill>
                </a:uFill>
                <a:latin typeface="Arial"/>
                <a:cs typeface="Arial"/>
                <a:hlinkClick r:id="rId10"/>
              </a:rPr>
              <a:t>following</a:t>
            </a:r>
            <a:r>
              <a:rPr sz="1600" u="sng" spc="5" dirty="0">
                <a:solidFill>
                  <a:srgbClr val="6B94FC"/>
                </a:solidFill>
                <a:uFill>
                  <a:solidFill>
                    <a:srgbClr val="6B94FC"/>
                  </a:solidFill>
                </a:uFill>
                <a:latin typeface="Arial"/>
                <a:cs typeface="Arial"/>
                <a:hlinkClick r:id="rId10"/>
              </a:rPr>
              <a:t> </a:t>
            </a:r>
            <a:r>
              <a:rPr sz="1600" u="sng" spc="-5" dirty="0">
                <a:solidFill>
                  <a:srgbClr val="6B94FC"/>
                </a:solidFill>
                <a:uFill>
                  <a:solidFill>
                    <a:srgbClr val="6B94FC"/>
                  </a:solidFill>
                </a:uFill>
                <a:latin typeface="Arial"/>
                <a:cs typeface="Arial"/>
                <a:hlinkClick r:id="rId10"/>
              </a:rPr>
              <a:t>maternal</a:t>
            </a:r>
            <a:r>
              <a:rPr sz="1600" u="sng" spc="25" dirty="0">
                <a:solidFill>
                  <a:srgbClr val="6B94FC"/>
                </a:solidFill>
                <a:uFill>
                  <a:solidFill>
                    <a:srgbClr val="6B94FC"/>
                  </a:solidFill>
                </a:uFill>
                <a:latin typeface="Arial"/>
                <a:cs typeface="Arial"/>
                <a:hlinkClick r:id="rId10"/>
              </a:rPr>
              <a:t> </a:t>
            </a:r>
            <a:r>
              <a:rPr sz="1600" u="sng" spc="-5" dirty="0">
                <a:solidFill>
                  <a:srgbClr val="6B94FC"/>
                </a:solidFill>
                <a:uFill>
                  <a:solidFill>
                    <a:srgbClr val="6B94FC"/>
                  </a:solidFill>
                </a:uFill>
                <a:latin typeface="Arial"/>
                <a:cs typeface="Arial"/>
                <a:hlinkClick r:id="rId10"/>
              </a:rPr>
              <a:t>coronavirus</a:t>
            </a:r>
            <a:r>
              <a:rPr sz="1600" u="sng" spc="15" dirty="0">
                <a:solidFill>
                  <a:srgbClr val="6B94FC"/>
                </a:solidFill>
                <a:uFill>
                  <a:solidFill>
                    <a:srgbClr val="6B94FC"/>
                  </a:solidFill>
                </a:uFill>
                <a:latin typeface="Arial"/>
                <a:cs typeface="Arial"/>
                <a:hlinkClick r:id="rId10"/>
              </a:rPr>
              <a:t> </a:t>
            </a:r>
            <a:r>
              <a:rPr sz="1600" u="sng" dirty="0">
                <a:solidFill>
                  <a:srgbClr val="6B94FC"/>
                </a:solidFill>
                <a:uFill>
                  <a:solidFill>
                    <a:srgbClr val="6B94FC"/>
                  </a:solidFill>
                </a:uFill>
                <a:latin typeface="Arial"/>
                <a:cs typeface="Arial"/>
                <a:hlinkClick r:id="rId10"/>
              </a:rPr>
              <a:t>disease</a:t>
            </a:r>
            <a:r>
              <a:rPr sz="1600" u="sng" spc="-5" dirty="0">
                <a:solidFill>
                  <a:srgbClr val="6B94FC"/>
                </a:solidFill>
                <a:uFill>
                  <a:solidFill>
                    <a:srgbClr val="6B94FC"/>
                  </a:solidFill>
                </a:uFill>
                <a:latin typeface="Arial"/>
                <a:cs typeface="Arial"/>
                <a:hlinkClick r:id="rId10"/>
              </a:rPr>
              <a:t> 2019</a:t>
            </a:r>
            <a:r>
              <a:rPr sz="1600" u="sng" spc="5" dirty="0">
                <a:solidFill>
                  <a:srgbClr val="6B94FC"/>
                </a:solidFill>
                <a:uFill>
                  <a:solidFill>
                    <a:srgbClr val="6B94FC"/>
                  </a:solidFill>
                </a:uFill>
                <a:latin typeface="Arial"/>
                <a:cs typeface="Arial"/>
                <a:hlinkClick r:id="rId10"/>
              </a:rPr>
              <a:t> </a:t>
            </a:r>
            <a:r>
              <a:rPr sz="1600" u="sng" dirty="0">
                <a:solidFill>
                  <a:srgbClr val="6B94FC"/>
                </a:solidFill>
                <a:uFill>
                  <a:solidFill>
                    <a:srgbClr val="6B94FC"/>
                  </a:solidFill>
                </a:uFill>
                <a:latin typeface="Arial"/>
                <a:cs typeface="Arial"/>
                <a:hlinkClick r:id="rId10"/>
              </a:rPr>
              <a:t>vaccination</a:t>
            </a:r>
            <a:r>
              <a:rPr sz="1600" u="sng" spc="-15" dirty="0">
                <a:solidFill>
                  <a:srgbClr val="6B94FC"/>
                </a:solidFill>
                <a:uFill>
                  <a:solidFill>
                    <a:srgbClr val="6B94FC"/>
                  </a:solidFill>
                </a:uFill>
                <a:latin typeface="Arial"/>
                <a:cs typeface="Arial"/>
                <a:hlinkClick r:id="rId10"/>
              </a:rPr>
              <a:t> </a:t>
            </a:r>
            <a:r>
              <a:rPr sz="1600" u="sng" spc="-5" dirty="0">
                <a:solidFill>
                  <a:srgbClr val="6B94FC"/>
                </a:solidFill>
                <a:uFill>
                  <a:solidFill>
                    <a:srgbClr val="6B94FC"/>
                  </a:solidFill>
                </a:uFill>
                <a:latin typeface="Arial"/>
                <a:cs typeface="Arial"/>
                <a:hlinkClick r:id="rId10"/>
              </a:rPr>
              <a:t>during </a:t>
            </a:r>
            <a:r>
              <a:rPr sz="1600" spc="-430" dirty="0">
                <a:solidFill>
                  <a:srgbClr val="6B94FC"/>
                </a:solidFill>
                <a:latin typeface="Arial"/>
                <a:cs typeface="Arial"/>
                <a:hlinkClick r:id="rId10"/>
              </a:rPr>
              <a:t> </a:t>
            </a:r>
            <a:r>
              <a:rPr sz="1600" u="sng" spc="-5" dirty="0">
                <a:solidFill>
                  <a:srgbClr val="6B94FC"/>
                </a:solidFill>
                <a:uFill>
                  <a:solidFill>
                    <a:srgbClr val="6B94FC"/>
                  </a:solidFill>
                </a:uFill>
                <a:latin typeface="Arial"/>
                <a:cs typeface="Arial"/>
                <a:hlinkClick r:id="rId10"/>
              </a:rPr>
              <a:t>pregnancy</a:t>
            </a:r>
            <a:r>
              <a:rPr sz="1600" dirty="0">
                <a:solidFill>
                  <a:srgbClr val="6B94FC"/>
                </a:solidFill>
                <a:latin typeface="Arial"/>
                <a:cs typeface="Arial"/>
                <a:hlinkClick r:id="rId10"/>
              </a:rPr>
              <a:t> </a:t>
            </a:r>
            <a:r>
              <a:rPr sz="1600" spc="-5" dirty="0">
                <a:solidFill>
                  <a:srgbClr val="444B54"/>
                </a:solidFill>
                <a:latin typeface="Arial"/>
                <a:cs typeface="Arial"/>
                <a:hlinkClick r:id="rId10"/>
              </a:rPr>
              <a:t>(</a:t>
            </a:r>
            <a:r>
              <a:rPr sz="1600" spc="-5" dirty="0" smtClean="0">
                <a:solidFill>
                  <a:srgbClr val="444B54"/>
                </a:solidFill>
                <a:latin typeface="Arial"/>
                <a:cs typeface="Arial"/>
                <a:hlinkClick r:id="rId10"/>
              </a:rPr>
              <a:t>4.1.2021)</a:t>
            </a:r>
            <a:endParaRPr lang="en-US" sz="1600" spc="-5" dirty="0">
              <a:solidFill>
                <a:srgbClr val="444B54"/>
              </a:solidFill>
              <a:latin typeface="Arial"/>
              <a:cs typeface="Arial"/>
            </a:endParaRPr>
          </a:p>
          <a:p>
            <a:pPr marL="241300" marR="5080" indent="-228600">
              <a:lnSpc>
                <a:spcPct val="70000"/>
              </a:lnSpc>
              <a:spcBef>
                <a:spcPts val="1010"/>
              </a:spcBef>
              <a:buClr>
                <a:srgbClr val="F5668F"/>
              </a:buClr>
              <a:buFont typeface="Arial"/>
              <a:buChar char="•"/>
              <a:tabLst>
                <a:tab pos="241300" algn="l"/>
                <a:tab pos="241935" algn="l"/>
              </a:tabLst>
            </a:pPr>
            <a:r>
              <a:rPr lang="en-US" sz="2000" dirty="0" smtClean="0"/>
              <a:t>NEJM</a:t>
            </a:r>
            <a:r>
              <a:rPr lang="en-US" sz="2000" dirty="0"/>
              <a:t>: </a:t>
            </a:r>
            <a:r>
              <a:rPr lang="en-US" sz="2000" dirty="0">
                <a:hlinkClick r:id="rId11"/>
              </a:rPr>
              <a:t>Effectiveness of Covid-19 Vaccines against the B.1.617.2 (Delta) Variant.</a:t>
            </a:r>
            <a:r>
              <a:rPr lang="en-US" sz="2000" dirty="0"/>
              <a:t> (</a:t>
            </a:r>
            <a:r>
              <a:rPr lang="en-US" sz="2000" dirty="0" smtClean="0"/>
              <a:t>7.21.21)</a:t>
            </a:r>
          </a:p>
          <a:p>
            <a:pPr marL="241300" marR="5080" indent="-228600">
              <a:lnSpc>
                <a:spcPct val="70000"/>
              </a:lnSpc>
              <a:spcBef>
                <a:spcPts val="1010"/>
              </a:spcBef>
              <a:buClr>
                <a:srgbClr val="F5668F"/>
              </a:buClr>
              <a:buFont typeface="Arial"/>
              <a:buChar char="•"/>
              <a:tabLst>
                <a:tab pos="241300" algn="l"/>
                <a:tab pos="241935" algn="l"/>
              </a:tabLst>
            </a:pPr>
            <a:r>
              <a:rPr lang="en-US" sz="2000" dirty="0"/>
              <a:t>NEJM - </a:t>
            </a:r>
            <a:r>
              <a:rPr lang="en-US" sz="2000" dirty="0">
                <a:hlinkClick r:id="rId12"/>
              </a:rPr>
              <a:t>Breakthrough infections in vaccinated healthcare workers</a:t>
            </a:r>
            <a:r>
              <a:rPr lang="en-US" sz="2000" dirty="0"/>
              <a:t>. (</a:t>
            </a:r>
            <a:r>
              <a:rPr lang="en-US" sz="2000" dirty="0" smtClean="0"/>
              <a:t>7.28.21)</a:t>
            </a:r>
          </a:p>
          <a:p>
            <a:pPr marL="241300" marR="5080" indent="-228600">
              <a:lnSpc>
                <a:spcPct val="70000"/>
              </a:lnSpc>
              <a:spcBef>
                <a:spcPts val="1010"/>
              </a:spcBef>
              <a:buClr>
                <a:srgbClr val="F5668F"/>
              </a:buClr>
              <a:buFont typeface="Arial"/>
              <a:buChar char="•"/>
              <a:tabLst>
                <a:tab pos="241300" algn="l"/>
                <a:tab pos="241935" algn="l"/>
              </a:tabLst>
            </a:pPr>
            <a:r>
              <a:rPr lang="en-US" sz="2000" dirty="0" smtClean="0"/>
              <a:t>NY </a:t>
            </a:r>
            <a:r>
              <a:rPr lang="en-US" sz="2000" dirty="0"/>
              <a:t>Times:</a:t>
            </a:r>
            <a:r>
              <a:rPr lang="en-US" sz="2000" dirty="0">
                <a:hlinkClick r:id="rId13"/>
              </a:rPr>
              <a:t> </a:t>
            </a:r>
            <a:r>
              <a:rPr lang="en-US" sz="2000" dirty="0" err="1">
                <a:hlinkClick r:id="rId13"/>
              </a:rPr>
              <a:t>Covid</a:t>
            </a:r>
            <a:r>
              <a:rPr lang="en-US" sz="2000" dirty="0">
                <a:hlinkClick r:id="rId13"/>
              </a:rPr>
              <a:t> Updates: New C.D.C. Mask Guidelines Rest on Data Showing the Vaccinated May Transmit Virus</a:t>
            </a:r>
            <a:r>
              <a:rPr lang="en-US" sz="2000" dirty="0"/>
              <a:t>. (7.29.21) </a:t>
            </a:r>
            <a:endParaRPr lang="en-US" sz="2000" dirty="0" smtClean="0"/>
          </a:p>
          <a:p>
            <a:pPr marL="241300" marR="5080" indent="-228600">
              <a:lnSpc>
                <a:spcPct val="70000"/>
              </a:lnSpc>
              <a:spcBef>
                <a:spcPts val="1010"/>
              </a:spcBef>
              <a:buClr>
                <a:srgbClr val="F5668F"/>
              </a:buClr>
              <a:buFont typeface="Arial"/>
              <a:buChar char="•"/>
              <a:tabLst>
                <a:tab pos="241300" algn="l"/>
                <a:tab pos="241935" algn="l"/>
              </a:tabLst>
            </a:pPr>
            <a:r>
              <a:rPr lang="en-US" dirty="0"/>
              <a:t>Bloomberg: </a:t>
            </a:r>
            <a:r>
              <a:rPr lang="en-US" dirty="0">
                <a:hlinkClick r:id="rId14"/>
              </a:rPr>
              <a:t>Pregnant, Unvaccinated and Intubated: Case Surge Alarms Doctors</a:t>
            </a:r>
            <a:r>
              <a:rPr lang="en-US" dirty="0"/>
              <a:t>. (</a:t>
            </a:r>
            <a:r>
              <a:rPr lang="en-US" dirty="0" smtClean="0"/>
              <a:t>8.23.21)</a:t>
            </a:r>
          </a:p>
          <a:p>
            <a:pPr marL="241300" marR="5080" indent="-228600">
              <a:lnSpc>
                <a:spcPct val="70000"/>
              </a:lnSpc>
              <a:spcBef>
                <a:spcPts val="1010"/>
              </a:spcBef>
              <a:buClr>
                <a:srgbClr val="F5668F"/>
              </a:buClr>
              <a:buFont typeface="Arial"/>
              <a:buChar char="•"/>
              <a:tabLst>
                <a:tab pos="241300" algn="l"/>
                <a:tab pos="241935" algn="l"/>
              </a:tabLst>
            </a:pPr>
            <a:r>
              <a:rPr lang="en-US" dirty="0" smtClean="0"/>
              <a:t>NEJM</a:t>
            </a:r>
            <a:r>
              <a:rPr lang="en-US" dirty="0"/>
              <a:t>: </a:t>
            </a:r>
            <a:r>
              <a:rPr lang="en-US" dirty="0">
                <a:hlinkClick r:id="rId15"/>
              </a:rPr>
              <a:t>Resurgence of SARS-CoV-2 Infection in a Highly Vaccinated Health System Workforce</a:t>
            </a:r>
            <a:r>
              <a:rPr lang="en-US" dirty="0"/>
              <a:t>. (9.9.21) </a:t>
            </a:r>
          </a:p>
          <a:p>
            <a:r>
              <a:rPr lang="en-US" dirty="0"/>
              <a:t/>
            </a:r>
            <a:br>
              <a:rPr lang="en-US" dirty="0"/>
            </a:br>
            <a:endParaRPr lang="en-US" sz="2400" dirty="0"/>
          </a:p>
          <a:p>
            <a:pPr marL="241300" marR="5080" indent="-228600">
              <a:lnSpc>
                <a:spcPct val="70000"/>
              </a:lnSpc>
              <a:spcBef>
                <a:spcPts val="1010"/>
              </a:spcBef>
              <a:buClr>
                <a:srgbClr val="F5668F"/>
              </a:buClr>
              <a:buFont typeface="Arial"/>
              <a:buChar char="•"/>
              <a:tabLst>
                <a:tab pos="241300" algn="l"/>
                <a:tab pos="241935" algn="l"/>
              </a:tabLst>
            </a:pPr>
            <a:endParaRPr sz="1600" dirty="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399" y="76200"/>
            <a:ext cx="7086601" cy="1325563"/>
          </a:xfrm>
        </p:spPr>
        <p:txBody>
          <a:bodyPr>
            <a:normAutofit fontScale="90000"/>
          </a:bodyPr>
          <a:lstStyle/>
          <a:p>
            <a:r>
              <a:rPr lang="en-US" sz="3100" dirty="0" smtClean="0">
                <a:solidFill>
                  <a:srgbClr val="FF0000"/>
                </a:solidFill>
              </a:rPr>
              <a:t>Resurgence </a:t>
            </a:r>
            <a:r>
              <a:rPr lang="en-US" sz="3100" dirty="0">
                <a:solidFill>
                  <a:srgbClr val="FF0000"/>
                </a:solidFill>
              </a:rPr>
              <a:t>of SARS-CoV-2 Infection in a </a:t>
            </a:r>
            <a:r>
              <a:rPr lang="en-US" sz="3100" dirty="0" smtClean="0">
                <a:solidFill>
                  <a:srgbClr val="FF0000"/>
                </a:solidFill>
              </a:rPr>
              <a:t>Highly Vaccinated Workforce </a:t>
            </a:r>
            <a:br>
              <a:rPr lang="en-US" sz="3100" dirty="0" smtClean="0">
                <a:solidFill>
                  <a:srgbClr val="FF0000"/>
                </a:solidFill>
              </a:rPr>
            </a:br>
            <a:r>
              <a:rPr lang="en-US" sz="2000" i="1" dirty="0" smtClean="0">
                <a:solidFill>
                  <a:srgbClr val="FF0000"/>
                </a:solidFill>
              </a:rPr>
              <a:t>(NEJM, 9/9/21)</a:t>
            </a:r>
            <a:r>
              <a:rPr lang="en-US" sz="2000" i="1" dirty="0" smtClean="0"/>
              <a:t>Vaccinated</a:t>
            </a:r>
            <a:r>
              <a:rPr lang="en-US" dirty="0"/>
              <a:t/>
            </a:r>
            <a:br>
              <a:rPr lang="en-US" dirty="0"/>
            </a:br>
            <a:r>
              <a:rPr lang="en-US" dirty="0"/>
              <a:t>Health System </a:t>
            </a:r>
            <a:r>
              <a:rPr lang="en-US" dirty="0" err="1"/>
              <a:t>WorkforceVaccinated</a:t>
            </a:r>
            <a:r>
              <a:rPr lang="en-US" dirty="0"/>
              <a:t/>
            </a:r>
            <a:br>
              <a:rPr lang="en-US" dirty="0"/>
            </a:br>
            <a:r>
              <a:rPr lang="en-US" dirty="0"/>
              <a:t>Health System Workforce</a:t>
            </a:r>
          </a:p>
        </p:txBody>
      </p:sp>
      <p:pic>
        <p:nvPicPr>
          <p:cNvPr id="7" name="Content Placeholder 6"/>
          <p:cNvPicPr>
            <a:picLocks noGrp="1" noChangeAspect="1"/>
          </p:cNvPicPr>
          <p:nvPr>
            <p:ph sz="half" idx="4294967295"/>
          </p:nvPr>
        </p:nvPicPr>
        <p:blipFill>
          <a:blip r:embed="rId2"/>
          <a:stretch>
            <a:fillRect/>
          </a:stretch>
        </p:blipFill>
        <p:spPr>
          <a:xfrm>
            <a:off x="152399" y="1690688"/>
            <a:ext cx="7239001" cy="4948610"/>
          </a:xfrm>
          <a:prstGeom prst="rect">
            <a:avLst/>
          </a:prstGeom>
        </p:spPr>
      </p:pic>
      <p:pic>
        <p:nvPicPr>
          <p:cNvPr id="8" name="Picture 7"/>
          <p:cNvPicPr>
            <a:picLocks noChangeAspect="1"/>
          </p:cNvPicPr>
          <p:nvPr/>
        </p:nvPicPr>
        <p:blipFill>
          <a:blip r:embed="rId3"/>
          <a:stretch>
            <a:fillRect/>
          </a:stretch>
        </p:blipFill>
        <p:spPr>
          <a:xfrm>
            <a:off x="7543800" y="-47252"/>
            <a:ext cx="4191000" cy="6686550"/>
          </a:xfrm>
          <a:prstGeom prst="rect">
            <a:avLst/>
          </a:prstGeom>
        </p:spPr>
      </p:pic>
    </p:spTree>
    <p:extLst>
      <p:ext uri="{BB962C8B-B14F-4D97-AF65-F5344CB8AC3E}">
        <p14:creationId xmlns:p14="http://schemas.microsoft.com/office/powerpoint/2010/main" val="3254534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7543800" cy="1325563"/>
          </a:xfrm>
        </p:spPr>
        <p:txBody>
          <a:bodyPr>
            <a:normAutofit fontScale="90000"/>
          </a:bodyPr>
          <a:lstStyle/>
          <a:p>
            <a:r>
              <a:rPr lang="en-US" dirty="0" smtClean="0">
                <a:solidFill>
                  <a:srgbClr val="FF0000"/>
                </a:solidFill>
              </a:rPr>
              <a:t>Resurgence </a:t>
            </a:r>
            <a:r>
              <a:rPr lang="en-US" dirty="0">
                <a:solidFill>
                  <a:srgbClr val="FF0000"/>
                </a:solidFill>
              </a:rPr>
              <a:t>of SARS-CoV-2 Infection in a Highly Vaccinated Workforce </a:t>
            </a:r>
            <a:br>
              <a:rPr lang="en-US" dirty="0">
                <a:solidFill>
                  <a:srgbClr val="FF0000"/>
                </a:solidFill>
              </a:rPr>
            </a:br>
            <a:r>
              <a:rPr lang="en-US" sz="2400" i="1" dirty="0">
                <a:solidFill>
                  <a:srgbClr val="FF0000"/>
                </a:solidFill>
              </a:rPr>
              <a:t>(NEJM, </a:t>
            </a:r>
            <a:r>
              <a:rPr lang="en-US" sz="2400" i="1" dirty="0" smtClean="0">
                <a:solidFill>
                  <a:srgbClr val="FF0000"/>
                </a:solidFill>
              </a:rPr>
              <a:t>9/9/21)</a:t>
            </a:r>
            <a:endParaRPr lang="en-US" dirty="0"/>
          </a:p>
        </p:txBody>
      </p:sp>
      <p:sp>
        <p:nvSpPr>
          <p:cNvPr id="6" name="Content Placeholder 5"/>
          <p:cNvSpPr>
            <a:spLocks noGrp="1"/>
          </p:cNvSpPr>
          <p:nvPr>
            <p:ph idx="1"/>
          </p:nvPr>
        </p:nvSpPr>
        <p:spPr>
          <a:xfrm>
            <a:off x="685800" y="1676400"/>
            <a:ext cx="10972800" cy="4351338"/>
          </a:xfrm>
        </p:spPr>
        <p:txBody>
          <a:bodyPr/>
          <a:lstStyle/>
          <a:p>
            <a:r>
              <a:rPr lang="en-US" dirty="0" smtClean="0"/>
              <a:t>Key take </a:t>
            </a:r>
            <a:r>
              <a:rPr lang="en-US" dirty="0" err="1" smtClean="0"/>
              <a:t>aways</a:t>
            </a:r>
            <a:r>
              <a:rPr lang="en-US" dirty="0" smtClean="0"/>
              <a:t>….</a:t>
            </a:r>
          </a:p>
          <a:p>
            <a:pPr marL="0" indent="0">
              <a:buNone/>
            </a:pPr>
            <a:endParaRPr lang="en-US" dirty="0" smtClean="0"/>
          </a:p>
          <a:p>
            <a:pPr lvl="1"/>
            <a:r>
              <a:rPr lang="en-US" dirty="0" smtClean="0"/>
              <a:t>We need the remainder of our health care work force vaccinated ASAP</a:t>
            </a:r>
          </a:p>
          <a:p>
            <a:pPr lvl="1"/>
            <a:r>
              <a:rPr lang="en-US" dirty="0" smtClean="0"/>
              <a:t>We need patients vaccinated</a:t>
            </a:r>
          </a:p>
          <a:p>
            <a:pPr lvl="1"/>
            <a:r>
              <a:rPr lang="en-US" dirty="0" smtClean="0"/>
              <a:t>Combination of Delta variant surging with significant increase in infectious risk and likely waning immunity puts even vaccinated at risk of symptomatic infection. </a:t>
            </a:r>
          </a:p>
          <a:p>
            <a:pPr lvl="1"/>
            <a:r>
              <a:rPr lang="en-US" dirty="0" smtClean="0"/>
              <a:t>We need to be diligent with mask wearing in the hospital and in the community</a:t>
            </a:r>
          </a:p>
          <a:p>
            <a:pPr lvl="1"/>
            <a:r>
              <a:rPr lang="en-US" dirty="0" smtClean="0"/>
              <a:t>We need to be rigorous with testing to identify infected patients and workforce</a:t>
            </a:r>
          </a:p>
          <a:p>
            <a:pPr lvl="1"/>
            <a:r>
              <a:rPr lang="en-US" dirty="0" smtClean="0"/>
              <a:t>Be ready when booster recommendations released, likely in the next 2 weeks</a:t>
            </a:r>
          </a:p>
          <a:p>
            <a:pPr lvl="1"/>
            <a:r>
              <a:rPr lang="en-US" dirty="0" smtClean="0"/>
              <a:t>As hospitals across the country and our state experience ongoing surge we need to protect the healthcare workforce to continue to serve on the front lines</a:t>
            </a:r>
          </a:p>
          <a:p>
            <a:pPr lvl="1"/>
            <a:endParaRPr lang="en-US" dirty="0"/>
          </a:p>
          <a:p>
            <a:pPr lvl="1"/>
            <a:endParaRPr lang="en-US" dirty="0"/>
          </a:p>
        </p:txBody>
      </p:sp>
    </p:spTree>
    <p:extLst>
      <p:ext uri="{BB962C8B-B14F-4D97-AF65-F5344CB8AC3E}">
        <p14:creationId xmlns:p14="http://schemas.microsoft.com/office/powerpoint/2010/main" val="4063778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701262"/>
            <a:ext cx="37852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58466"/>
                </a:solidFill>
                <a:latin typeface="Arial"/>
                <a:cs typeface="Arial"/>
              </a:rPr>
              <a:t>IDPH</a:t>
            </a:r>
            <a:r>
              <a:rPr sz="3600" b="1" spc="-20" dirty="0">
                <a:solidFill>
                  <a:srgbClr val="F58466"/>
                </a:solidFill>
                <a:latin typeface="Arial"/>
                <a:cs typeface="Arial"/>
              </a:rPr>
              <a:t> </a:t>
            </a:r>
            <a:r>
              <a:rPr sz="3600" b="1" dirty="0">
                <a:solidFill>
                  <a:srgbClr val="F58466"/>
                </a:solidFill>
                <a:latin typeface="Arial"/>
                <a:cs typeface="Arial"/>
              </a:rPr>
              <a:t>/</a:t>
            </a:r>
            <a:r>
              <a:rPr sz="3600" b="1" spc="-15" dirty="0">
                <a:solidFill>
                  <a:srgbClr val="F58466"/>
                </a:solidFill>
                <a:latin typeface="Arial"/>
                <a:cs typeface="Arial"/>
              </a:rPr>
              <a:t> </a:t>
            </a:r>
            <a:r>
              <a:rPr sz="3600" b="1" dirty="0">
                <a:solidFill>
                  <a:srgbClr val="F58466"/>
                </a:solidFill>
                <a:latin typeface="Arial"/>
                <a:cs typeface="Arial"/>
              </a:rPr>
              <a:t>HFS</a:t>
            </a:r>
            <a:r>
              <a:rPr sz="3600" b="1" spc="-15" dirty="0">
                <a:solidFill>
                  <a:srgbClr val="F58466"/>
                </a:solidFill>
                <a:latin typeface="Arial"/>
                <a:cs typeface="Arial"/>
              </a:rPr>
              <a:t> </a:t>
            </a:r>
            <a:r>
              <a:rPr sz="3600" b="1" dirty="0">
                <a:solidFill>
                  <a:srgbClr val="F58466"/>
                </a:solidFill>
                <a:latin typeface="Arial"/>
                <a:cs typeface="Arial"/>
              </a:rPr>
              <a:t>/</a:t>
            </a:r>
            <a:r>
              <a:rPr sz="3600" b="1" spc="-20" dirty="0">
                <a:solidFill>
                  <a:srgbClr val="F58466"/>
                </a:solidFill>
                <a:latin typeface="Arial"/>
                <a:cs typeface="Arial"/>
              </a:rPr>
              <a:t> </a:t>
            </a:r>
            <a:r>
              <a:rPr sz="3600" b="1" spc="-5" dirty="0">
                <a:solidFill>
                  <a:srgbClr val="F58466"/>
                </a:solidFill>
                <a:latin typeface="Arial"/>
                <a:cs typeface="Arial"/>
              </a:rPr>
              <a:t>CDC</a:t>
            </a:r>
            <a:endParaRPr sz="36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EB3B8"/>
                </a:solidFill>
              </a:rPr>
              <a:t>36</a:t>
            </a:fld>
            <a:endParaRPr spc="-5" dirty="0">
              <a:solidFill>
                <a:srgbClr val="AEB3B8"/>
              </a:solidFill>
            </a:endParaRPr>
          </a:p>
        </p:txBody>
      </p:sp>
      <p:sp>
        <p:nvSpPr>
          <p:cNvPr id="9" name="object 9"/>
          <p:cNvSpPr txBox="1"/>
          <p:nvPr/>
        </p:nvSpPr>
        <p:spPr>
          <a:xfrm>
            <a:off x="688263" y="1532452"/>
            <a:ext cx="10727690" cy="9826408"/>
          </a:xfrm>
          <a:prstGeom prst="rect">
            <a:avLst/>
          </a:prstGeom>
        </p:spPr>
        <p:txBody>
          <a:bodyPr vert="horz" wrap="square" lIns="0" tIns="94615" rIns="0" bIns="0" rtlCol="0">
            <a:spAutoFit/>
          </a:bodyPr>
          <a:lstStyle/>
          <a:p>
            <a:pPr marL="241300" marR="819785" indent="-228600">
              <a:lnSpc>
                <a:spcPct val="70000"/>
              </a:lnSpc>
              <a:spcBef>
                <a:spcPts val="1000"/>
              </a:spcBef>
              <a:buClr>
                <a:srgbClr val="F5668F"/>
              </a:buClr>
              <a:buChar char="•"/>
              <a:tabLst>
                <a:tab pos="240665" algn="l"/>
                <a:tab pos="241935" algn="l"/>
              </a:tabLst>
            </a:pPr>
            <a:r>
              <a:rPr sz="2000" dirty="0" smtClean="0">
                <a:solidFill>
                  <a:srgbClr val="444B54"/>
                </a:solidFill>
                <a:latin typeface="Arial"/>
                <a:cs typeface="Arial"/>
                <a:hlinkClick r:id="rId4"/>
              </a:rPr>
              <a:t>CDC </a:t>
            </a:r>
            <a:r>
              <a:rPr sz="2000" dirty="0">
                <a:solidFill>
                  <a:srgbClr val="444B54"/>
                </a:solidFill>
                <a:latin typeface="Arial"/>
                <a:cs typeface="Arial"/>
                <a:hlinkClick r:id="rId4"/>
              </a:rPr>
              <a:t>MMRC:</a:t>
            </a:r>
            <a:r>
              <a:rPr sz="2000" dirty="0">
                <a:solidFill>
                  <a:srgbClr val="6B94FC"/>
                </a:solidFill>
                <a:latin typeface="Arial"/>
                <a:cs typeface="Arial"/>
                <a:hlinkClick r:id="rId4"/>
              </a:rPr>
              <a:t> </a:t>
            </a:r>
            <a:r>
              <a:rPr sz="2000" u="sng" spc="-5" dirty="0">
                <a:solidFill>
                  <a:srgbClr val="6B94FC"/>
                </a:solidFill>
                <a:uFill>
                  <a:solidFill>
                    <a:srgbClr val="6B94FC"/>
                  </a:solidFill>
                </a:uFill>
                <a:latin typeface="Arial"/>
                <a:cs typeface="Arial"/>
                <a:hlinkClick r:id="rId4"/>
              </a:rPr>
              <a:t>Patterns in </a:t>
            </a:r>
            <a:r>
              <a:rPr sz="2000" u="sng" dirty="0">
                <a:solidFill>
                  <a:srgbClr val="6B94FC"/>
                </a:solidFill>
                <a:uFill>
                  <a:solidFill>
                    <a:srgbClr val="6B94FC"/>
                  </a:solidFill>
                </a:uFill>
                <a:latin typeface="Arial"/>
                <a:cs typeface="Arial"/>
                <a:hlinkClick r:id="rId4"/>
              </a:rPr>
              <a:t>COVID-19 </a:t>
            </a:r>
            <a:r>
              <a:rPr sz="2000" u="sng" spc="-15" dirty="0">
                <a:solidFill>
                  <a:srgbClr val="6B94FC"/>
                </a:solidFill>
                <a:uFill>
                  <a:solidFill>
                    <a:srgbClr val="6B94FC"/>
                  </a:solidFill>
                </a:uFill>
                <a:latin typeface="Arial"/>
                <a:cs typeface="Arial"/>
                <a:hlinkClick r:id="rId4"/>
              </a:rPr>
              <a:t>Vaccination </a:t>
            </a:r>
            <a:r>
              <a:rPr sz="2000" u="sng" dirty="0">
                <a:solidFill>
                  <a:srgbClr val="6B94FC"/>
                </a:solidFill>
                <a:uFill>
                  <a:solidFill>
                    <a:srgbClr val="6B94FC"/>
                  </a:solidFill>
                </a:uFill>
                <a:latin typeface="Arial"/>
                <a:cs typeface="Arial"/>
                <a:hlinkClick r:id="rId4"/>
              </a:rPr>
              <a:t>Coverage, by Social </a:t>
            </a:r>
            <a:r>
              <a:rPr sz="2000" u="sng" spc="-10" dirty="0">
                <a:solidFill>
                  <a:srgbClr val="6B94FC"/>
                </a:solidFill>
                <a:uFill>
                  <a:solidFill>
                    <a:srgbClr val="6B94FC"/>
                  </a:solidFill>
                </a:uFill>
                <a:latin typeface="Arial"/>
                <a:cs typeface="Arial"/>
                <a:hlinkClick r:id="rId4"/>
              </a:rPr>
              <a:t>Vulnerability </a:t>
            </a:r>
            <a:r>
              <a:rPr sz="2000" u="sng" dirty="0">
                <a:solidFill>
                  <a:srgbClr val="6B94FC"/>
                </a:solidFill>
                <a:uFill>
                  <a:solidFill>
                    <a:srgbClr val="6B94FC"/>
                  </a:solidFill>
                </a:uFill>
                <a:latin typeface="Arial"/>
                <a:cs typeface="Arial"/>
                <a:hlinkClick r:id="rId4"/>
              </a:rPr>
              <a:t>and </a:t>
            </a:r>
            <a:r>
              <a:rPr sz="2000" spc="-545" dirty="0">
                <a:solidFill>
                  <a:srgbClr val="6B94FC"/>
                </a:solidFill>
                <a:latin typeface="Arial"/>
                <a:cs typeface="Arial"/>
                <a:hlinkClick r:id="rId4"/>
              </a:rPr>
              <a:t> </a:t>
            </a:r>
            <a:r>
              <a:rPr sz="2000" u="sng" dirty="0">
                <a:solidFill>
                  <a:srgbClr val="6B94FC"/>
                </a:solidFill>
                <a:uFill>
                  <a:solidFill>
                    <a:srgbClr val="6B94FC"/>
                  </a:solidFill>
                </a:uFill>
                <a:latin typeface="Arial"/>
                <a:cs typeface="Arial"/>
                <a:hlinkClick r:id="rId4"/>
              </a:rPr>
              <a:t>Urbanicity</a:t>
            </a:r>
            <a:r>
              <a:rPr sz="2000" u="sng" spc="-40" dirty="0">
                <a:solidFill>
                  <a:srgbClr val="6B94FC"/>
                </a:solidFill>
                <a:uFill>
                  <a:solidFill>
                    <a:srgbClr val="6B94FC"/>
                  </a:solidFill>
                </a:uFill>
                <a:latin typeface="Arial"/>
                <a:cs typeface="Arial"/>
                <a:hlinkClick r:id="rId4"/>
              </a:rPr>
              <a:t> </a:t>
            </a:r>
            <a:r>
              <a:rPr sz="2000" u="sng" dirty="0">
                <a:solidFill>
                  <a:srgbClr val="6B94FC"/>
                </a:solidFill>
                <a:uFill>
                  <a:solidFill>
                    <a:srgbClr val="6B94FC"/>
                  </a:solidFill>
                </a:uFill>
                <a:latin typeface="Arial"/>
                <a:cs typeface="Arial"/>
                <a:hlinkClick r:id="rId4"/>
              </a:rPr>
              <a:t>—</a:t>
            </a:r>
            <a:r>
              <a:rPr sz="2000" u="sng" spc="-5" dirty="0">
                <a:solidFill>
                  <a:srgbClr val="6B94FC"/>
                </a:solidFill>
                <a:uFill>
                  <a:solidFill>
                    <a:srgbClr val="6B94FC"/>
                  </a:solidFill>
                </a:uFill>
                <a:latin typeface="Arial"/>
                <a:cs typeface="Arial"/>
                <a:hlinkClick r:id="rId4"/>
              </a:rPr>
              <a:t> </a:t>
            </a:r>
            <a:r>
              <a:rPr sz="2000" u="sng" dirty="0">
                <a:solidFill>
                  <a:srgbClr val="6B94FC"/>
                </a:solidFill>
                <a:uFill>
                  <a:solidFill>
                    <a:srgbClr val="6B94FC"/>
                  </a:solidFill>
                </a:uFill>
                <a:latin typeface="Arial"/>
                <a:cs typeface="Arial"/>
                <a:hlinkClick r:id="rId4"/>
              </a:rPr>
              <a:t>United</a:t>
            </a:r>
            <a:r>
              <a:rPr sz="2000" u="sng" spc="-15" dirty="0">
                <a:solidFill>
                  <a:srgbClr val="6B94FC"/>
                </a:solidFill>
                <a:uFill>
                  <a:solidFill>
                    <a:srgbClr val="6B94FC"/>
                  </a:solidFill>
                </a:uFill>
                <a:latin typeface="Arial"/>
                <a:cs typeface="Arial"/>
                <a:hlinkClick r:id="rId4"/>
              </a:rPr>
              <a:t> </a:t>
            </a:r>
            <a:r>
              <a:rPr sz="2000" u="sng" spc="-5" dirty="0">
                <a:solidFill>
                  <a:srgbClr val="6B94FC"/>
                </a:solidFill>
                <a:uFill>
                  <a:solidFill>
                    <a:srgbClr val="6B94FC"/>
                  </a:solidFill>
                </a:uFill>
                <a:latin typeface="Arial"/>
                <a:cs typeface="Arial"/>
                <a:hlinkClick r:id="rId4"/>
              </a:rPr>
              <a:t>States</a:t>
            </a:r>
            <a:r>
              <a:rPr sz="2000" spc="-5" dirty="0">
                <a:solidFill>
                  <a:srgbClr val="444B54"/>
                </a:solidFill>
                <a:latin typeface="Arial"/>
                <a:cs typeface="Arial"/>
                <a:hlinkClick r:id="rId4"/>
              </a:rPr>
              <a:t>.</a:t>
            </a:r>
            <a:r>
              <a:rPr sz="2000" spc="-25" dirty="0">
                <a:solidFill>
                  <a:srgbClr val="444B54"/>
                </a:solidFill>
                <a:latin typeface="Arial"/>
                <a:cs typeface="Arial"/>
                <a:hlinkClick r:id="rId4"/>
              </a:rPr>
              <a:t> </a:t>
            </a:r>
            <a:r>
              <a:rPr sz="2000" dirty="0">
                <a:solidFill>
                  <a:srgbClr val="444B54"/>
                </a:solidFill>
                <a:latin typeface="Arial"/>
                <a:cs typeface="Arial"/>
                <a:hlinkClick r:id="rId4"/>
              </a:rPr>
              <a:t>(6.4.21)</a:t>
            </a:r>
            <a:endParaRPr sz="2000" dirty="0">
              <a:latin typeface="Arial"/>
              <a:cs typeface="Arial"/>
            </a:endParaRPr>
          </a:p>
          <a:p>
            <a:pPr marL="241300" indent="-229235">
              <a:lnSpc>
                <a:spcPct val="100000"/>
              </a:lnSpc>
              <a:spcBef>
                <a:spcPts val="275"/>
              </a:spcBef>
              <a:buClr>
                <a:srgbClr val="F5668F"/>
              </a:buClr>
              <a:buChar char="•"/>
              <a:tabLst>
                <a:tab pos="241300" algn="l"/>
                <a:tab pos="241935" algn="l"/>
                <a:tab pos="5706110" algn="l"/>
              </a:tabLst>
            </a:pPr>
            <a:r>
              <a:rPr sz="2400" dirty="0">
                <a:solidFill>
                  <a:srgbClr val="444B54"/>
                </a:solidFill>
                <a:latin typeface="Arial"/>
                <a:cs typeface="Arial"/>
              </a:rPr>
              <a:t>CDC:</a:t>
            </a:r>
            <a:r>
              <a:rPr sz="2400" spc="-15" dirty="0">
                <a:solidFill>
                  <a:srgbClr val="6B94FC"/>
                </a:solidFill>
                <a:latin typeface="Arial"/>
                <a:cs typeface="Arial"/>
              </a:rPr>
              <a:t> </a:t>
            </a:r>
            <a:r>
              <a:rPr sz="2400" u="sng" spc="-5" dirty="0">
                <a:solidFill>
                  <a:srgbClr val="6B94FC"/>
                </a:solidFill>
                <a:uFill>
                  <a:solidFill>
                    <a:srgbClr val="6B94FC"/>
                  </a:solidFill>
                </a:uFill>
                <a:latin typeface="Arial"/>
                <a:cs typeface="Arial"/>
                <a:hlinkClick r:id="rId5"/>
              </a:rPr>
              <a:t>Safety</a:t>
            </a:r>
            <a:r>
              <a:rPr sz="2400" u="sng" dirty="0">
                <a:solidFill>
                  <a:srgbClr val="6B94FC"/>
                </a:solidFill>
                <a:uFill>
                  <a:solidFill>
                    <a:srgbClr val="6B94FC"/>
                  </a:solidFill>
                </a:uFill>
                <a:latin typeface="Arial"/>
                <a:cs typeface="Arial"/>
                <a:hlinkClick r:id="rId5"/>
              </a:rPr>
              <a:t> of</a:t>
            </a:r>
            <a:r>
              <a:rPr sz="2400" u="sng" spc="-15" dirty="0">
                <a:solidFill>
                  <a:srgbClr val="6B94FC"/>
                </a:solidFill>
                <a:uFill>
                  <a:solidFill>
                    <a:srgbClr val="6B94FC"/>
                  </a:solidFill>
                </a:uFill>
                <a:latin typeface="Arial"/>
                <a:cs typeface="Arial"/>
                <a:hlinkClick r:id="rId5"/>
              </a:rPr>
              <a:t> </a:t>
            </a:r>
            <a:r>
              <a:rPr sz="2400" u="sng" dirty="0">
                <a:solidFill>
                  <a:srgbClr val="6B94FC"/>
                </a:solidFill>
                <a:uFill>
                  <a:solidFill>
                    <a:srgbClr val="6B94FC"/>
                  </a:solidFill>
                </a:uFill>
                <a:latin typeface="Arial"/>
                <a:cs typeface="Arial"/>
                <a:hlinkClick r:id="rId5"/>
              </a:rPr>
              <a:t>COVID-19</a:t>
            </a:r>
            <a:r>
              <a:rPr sz="2400" u="sng" spc="-20" dirty="0">
                <a:solidFill>
                  <a:srgbClr val="6B94FC"/>
                </a:solidFill>
                <a:uFill>
                  <a:solidFill>
                    <a:srgbClr val="6B94FC"/>
                  </a:solidFill>
                </a:uFill>
                <a:latin typeface="Arial"/>
                <a:cs typeface="Arial"/>
                <a:hlinkClick r:id="rId5"/>
              </a:rPr>
              <a:t> </a:t>
            </a:r>
            <a:r>
              <a:rPr sz="2400" u="sng" spc="-15" dirty="0">
                <a:solidFill>
                  <a:srgbClr val="6B94FC"/>
                </a:solidFill>
                <a:uFill>
                  <a:solidFill>
                    <a:srgbClr val="6B94FC"/>
                  </a:solidFill>
                </a:uFill>
                <a:latin typeface="Arial"/>
                <a:cs typeface="Arial"/>
                <a:hlinkClick r:id="rId5"/>
              </a:rPr>
              <a:t>Vaccines</a:t>
            </a:r>
            <a:r>
              <a:rPr sz="2400" spc="-15" dirty="0">
                <a:solidFill>
                  <a:srgbClr val="444B54"/>
                </a:solidFill>
                <a:latin typeface="Arial"/>
                <a:cs typeface="Arial"/>
              </a:rPr>
              <a:t>.</a:t>
            </a:r>
            <a:r>
              <a:rPr sz="2400" spc="-40" dirty="0">
                <a:solidFill>
                  <a:srgbClr val="6B94FC"/>
                </a:solidFill>
                <a:latin typeface="Arial"/>
                <a:cs typeface="Arial"/>
              </a:rPr>
              <a:t> </a:t>
            </a:r>
            <a:r>
              <a:rPr sz="2400" u="sng" spc="-10" dirty="0">
                <a:solidFill>
                  <a:srgbClr val="6B94FC"/>
                </a:solidFill>
                <a:uFill>
                  <a:solidFill>
                    <a:srgbClr val="6B94FC"/>
                  </a:solidFill>
                </a:uFill>
                <a:latin typeface="Arial"/>
                <a:cs typeface="Arial"/>
                <a:hlinkClick r:id="rId6"/>
              </a:rPr>
              <a:t>Video</a:t>
            </a:r>
            <a:r>
              <a:rPr sz="2400" u="sng" spc="5" dirty="0">
                <a:solidFill>
                  <a:srgbClr val="6B94FC"/>
                </a:solidFill>
                <a:uFill>
                  <a:solidFill>
                    <a:srgbClr val="6B94FC"/>
                  </a:solidFill>
                </a:uFill>
                <a:latin typeface="Arial"/>
                <a:cs typeface="Arial"/>
                <a:hlinkClick r:id="rId6"/>
              </a:rPr>
              <a:t> </a:t>
            </a:r>
            <a:r>
              <a:rPr sz="2400" u="sng" dirty="0">
                <a:solidFill>
                  <a:srgbClr val="6B94FC"/>
                </a:solidFill>
                <a:uFill>
                  <a:solidFill>
                    <a:srgbClr val="6B94FC"/>
                  </a:solidFill>
                </a:uFill>
                <a:latin typeface="Arial"/>
                <a:cs typeface="Arial"/>
                <a:hlinkClick r:id="rId6"/>
              </a:rPr>
              <a:t>link</a:t>
            </a:r>
            <a:r>
              <a:rPr sz="2400" dirty="0">
                <a:solidFill>
                  <a:srgbClr val="444B54"/>
                </a:solidFill>
                <a:latin typeface="Arial"/>
                <a:cs typeface="Arial"/>
              </a:rPr>
              <a:t>.	(Updated</a:t>
            </a:r>
            <a:r>
              <a:rPr sz="2400" spc="-55" dirty="0">
                <a:solidFill>
                  <a:srgbClr val="444B54"/>
                </a:solidFill>
                <a:latin typeface="Arial"/>
                <a:cs typeface="Arial"/>
              </a:rPr>
              <a:t> </a:t>
            </a:r>
            <a:r>
              <a:rPr sz="2400" spc="-5" dirty="0">
                <a:solidFill>
                  <a:srgbClr val="444B54"/>
                </a:solidFill>
                <a:latin typeface="Arial"/>
                <a:cs typeface="Arial"/>
              </a:rPr>
              <a:t>6.8.</a:t>
            </a:r>
            <a:r>
              <a:rPr sz="2400" spc="-45" dirty="0">
                <a:solidFill>
                  <a:srgbClr val="444B54"/>
                </a:solidFill>
                <a:latin typeface="Arial"/>
                <a:cs typeface="Arial"/>
              </a:rPr>
              <a:t> </a:t>
            </a:r>
            <a:r>
              <a:rPr sz="2400" dirty="0">
                <a:solidFill>
                  <a:srgbClr val="444B54"/>
                </a:solidFill>
                <a:latin typeface="Arial"/>
                <a:cs typeface="Arial"/>
              </a:rPr>
              <a:t>2021</a:t>
            </a:r>
            <a:r>
              <a:rPr sz="2400" dirty="0" smtClean="0">
                <a:solidFill>
                  <a:srgbClr val="444B54"/>
                </a:solidFill>
                <a:latin typeface="Arial"/>
                <a:cs typeface="Arial"/>
              </a:rPr>
              <a:t>)</a:t>
            </a:r>
            <a:endParaRPr lang="en-US" sz="2400" dirty="0" smtClean="0">
              <a:solidFill>
                <a:srgbClr val="444B54"/>
              </a:solidFill>
              <a:latin typeface="Arial"/>
              <a:cs typeface="Arial"/>
            </a:endParaRPr>
          </a:p>
          <a:p>
            <a:pPr marL="241300" indent="-229235">
              <a:lnSpc>
                <a:spcPct val="100000"/>
              </a:lnSpc>
              <a:spcBef>
                <a:spcPts val="275"/>
              </a:spcBef>
              <a:buClr>
                <a:srgbClr val="F5668F"/>
              </a:buClr>
              <a:buChar char="•"/>
              <a:tabLst>
                <a:tab pos="241300" algn="l"/>
                <a:tab pos="241935" algn="l"/>
                <a:tab pos="5706110" algn="l"/>
              </a:tabLst>
            </a:pPr>
            <a:r>
              <a:rPr lang="en-US" sz="2400" dirty="0"/>
              <a:t>CDC: </a:t>
            </a:r>
            <a:r>
              <a:rPr lang="en-US" sz="2400" dirty="0">
                <a:hlinkClick r:id="rId7"/>
              </a:rPr>
              <a:t>Myths and Facts on Covid-19 vaccines</a:t>
            </a:r>
            <a:r>
              <a:rPr lang="en-US" sz="2400" dirty="0"/>
              <a:t>.  (Updated 7.7.21)</a:t>
            </a:r>
            <a:endParaRPr lang="en-US" sz="3200" dirty="0" smtClean="0">
              <a:solidFill>
                <a:srgbClr val="444B54"/>
              </a:solidFill>
              <a:latin typeface="Arial"/>
              <a:cs typeface="Arial"/>
            </a:endParaRPr>
          </a:p>
          <a:p>
            <a:pPr marL="241300" indent="-229235">
              <a:spcBef>
                <a:spcPts val="275"/>
              </a:spcBef>
              <a:buClr>
                <a:srgbClr val="F5668F"/>
              </a:buClr>
              <a:buFontTx/>
              <a:buChar char="•"/>
              <a:tabLst>
                <a:tab pos="241300" algn="l"/>
                <a:tab pos="241935" algn="l"/>
                <a:tab pos="5706110" algn="l"/>
              </a:tabLst>
            </a:pPr>
            <a:r>
              <a:rPr lang="en-US" sz="2800" dirty="0" smtClean="0"/>
              <a:t>CDC updated mask guidance:</a:t>
            </a:r>
            <a:r>
              <a:rPr lang="en-US" sz="2800" dirty="0">
                <a:hlinkClick r:id="rId8"/>
              </a:rPr>
              <a:t> Interim Public Health Recommendations for Fully Vaccinated </a:t>
            </a:r>
            <a:r>
              <a:rPr lang="en-US" sz="2800" dirty="0" smtClean="0">
                <a:hlinkClick r:id="rId8"/>
              </a:rPr>
              <a:t>People</a:t>
            </a:r>
            <a:r>
              <a:rPr lang="en-US" sz="2800" dirty="0"/>
              <a:t>. (</a:t>
            </a:r>
            <a:r>
              <a:rPr lang="en-US" sz="2800" dirty="0" smtClean="0"/>
              <a:t>7.27.21) </a:t>
            </a:r>
          </a:p>
          <a:p>
            <a:pPr marL="241300" indent="-229235">
              <a:spcBef>
                <a:spcPts val="275"/>
              </a:spcBef>
              <a:buClr>
                <a:srgbClr val="F5668F"/>
              </a:buClr>
              <a:buFontTx/>
              <a:buChar char="•"/>
              <a:tabLst>
                <a:tab pos="241300" algn="l"/>
                <a:tab pos="241935" algn="l"/>
                <a:tab pos="5706110" algn="l"/>
              </a:tabLst>
            </a:pPr>
            <a:r>
              <a:rPr lang="en-US" sz="2400" dirty="0" smtClean="0"/>
              <a:t>CDC </a:t>
            </a:r>
            <a:r>
              <a:rPr lang="en-US" sz="2400" dirty="0"/>
              <a:t>MMWR: </a:t>
            </a:r>
            <a:r>
              <a:rPr lang="en-US" sz="2400" dirty="0">
                <a:hlinkClick r:id="rId9"/>
              </a:rPr>
              <a:t>Outbreak of SARS-CoV-2 Infections, including Covid-19 vaccine breakthrough infections, associated with large public gatherings - Barnstable County, MA, July 2021.</a:t>
            </a:r>
            <a:r>
              <a:rPr lang="en-US" sz="2400" dirty="0"/>
              <a:t> (</a:t>
            </a:r>
            <a:r>
              <a:rPr lang="en-US" sz="2400" dirty="0" smtClean="0"/>
              <a:t>8.6.2021)</a:t>
            </a:r>
          </a:p>
          <a:p>
            <a:pPr marL="241300" indent="-229235">
              <a:spcBef>
                <a:spcPts val="275"/>
              </a:spcBef>
              <a:buClr>
                <a:srgbClr val="F5668F"/>
              </a:buClr>
              <a:buFontTx/>
              <a:buChar char="•"/>
              <a:tabLst>
                <a:tab pos="241300" algn="l"/>
                <a:tab pos="241935" algn="l"/>
                <a:tab pos="5706110" algn="l"/>
              </a:tabLst>
            </a:pPr>
            <a:r>
              <a:rPr lang="en-US" sz="2400" dirty="0"/>
              <a:t>CDC</a:t>
            </a:r>
            <a:r>
              <a:rPr lang="en-US" sz="2400" dirty="0"/>
              <a:t>: </a:t>
            </a:r>
            <a:r>
              <a:rPr lang="en-US" sz="2400" dirty="0">
                <a:hlinkClick r:id="rId10"/>
              </a:rPr>
              <a:t>New CDC Data: COVID-19 Vaccination Safe for Pregnant People</a:t>
            </a:r>
            <a:r>
              <a:rPr lang="en-US" sz="2400" dirty="0"/>
              <a:t>. (</a:t>
            </a:r>
            <a:r>
              <a:rPr lang="en-US" sz="2400" dirty="0"/>
              <a:t>8.11.21)</a:t>
            </a:r>
            <a:endParaRPr lang="en-US" sz="2400" dirty="0"/>
          </a:p>
          <a:p>
            <a:pPr marL="241300" indent="-229235">
              <a:spcBef>
                <a:spcPts val="275"/>
              </a:spcBef>
              <a:buClr>
                <a:srgbClr val="F5668F"/>
              </a:buClr>
              <a:buFontTx/>
              <a:buChar char="•"/>
              <a:tabLst>
                <a:tab pos="241300" algn="l"/>
                <a:tab pos="241935" algn="l"/>
                <a:tab pos="5706110" algn="l"/>
              </a:tabLst>
            </a:pPr>
            <a:r>
              <a:rPr lang="en-US" sz="2400" dirty="0"/>
              <a:t>CDC</a:t>
            </a:r>
            <a:r>
              <a:rPr lang="en-US" sz="2400" dirty="0"/>
              <a:t>: </a:t>
            </a:r>
            <a:r>
              <a:rPr lang="en-US" sz="2400" dirty="0">
                <a:hlinkClick r:id="rId11"/>
              </a:rPr>
              <a:t>Receipt of mRNA COVID-19 vaccines preconception and during pregnancy and risk of self-reported spontaneous abortions</a:t>
            </a:r>
            <a:r>
              <a:rPr lang="en-US" sz="2400" dirty="0"/>
              <a:t>.  </a:t>
            </a:r>
            <a:r>
              <a:rPr lang="en-US" sz="2400" dirty="0"/>
              <a:t>(</a:t>
            </a:r>
            <a:r>
              <a:rPr lang="en-US" sz="2400" dirty="0" smtClean="0"/>
              <a:t>8.9.21)</a:t>
            </a:r>
          </a:p>
          <a:p>
            <a:pPr marL="241300" indent="-229235">
              <a:spcBef>
                <a:spcPts val="275"/>
              </a:spcBef>
              <a:buClr>
                <a:srgbClr val="F5668F"/>
              </a:buClr>
              <a:buFontTx/>
              <a:buChar char="•"/>
              <a:tabLst>
                <a:tab pos="241300" algn="l"/>
                <a:tab pos="241935" algn="l"/>
                <a:tab pos="5706110" algn="l"/>
              </a:tabLst>
            </a:pPr>
            <a:r>
              <a:rPr lang="en-US" sz="2000" dirty="0" smtClean="0"/>
              <a:t>CDC</a:t>
            </a:r>
            <a:r>
              <a:rPr lang="en-US" sz="2000" dirty="0"/>
              <a:t>: </a:t>
            </a:r>
            <a:r>
              <a:rPr lang="en-US" sz="2000" dirty="0">
                <a:hlinkClick r:id="rId12"/>
              </a:rPr>
              <a:t>Percent of Pregnant People aged 18-49 years receiving at least one dose of a COVID-19 vaccine during pregnancy</a:t>
            </a:r>
            <a:r>
              <a:rPr lang="en-US" sz="2000" dirty="0"/>
              <a:t>. (9.4.21)</a:t>
            </a:r>
          </a:p>
          <a:p>
            <a:r>
              <a:rPr lang="en-US" dirty="0"/>
              <a:t/>
            </a:r>
            <a:br>
              <a:rPr lang="en-US" dirty="0"/>
            </a:br>
            <a:endParaRPr lang="en-US" sz="2400" dirty="0"/>
          </a:p>
          <a:p>
            <a:pPr marL="241300" indent="-229235">
              <a:spcBef>
                <a:spcPts val="275"/>
              </a:spcBef>
              <a:buClr>
                <a:srgbClr val="F5668F"/>
              </a:buClr>
              <a:buFontTx/>
              <a:buChar char="•"/>
              <a:tabLst>
                <a:tab pos="241300" algn="l"/>
                <a:tab pos="241935" algn="l"/>
                <a:tab pos="5706110" algn="l"/>
              </a:tabLst>
            </a:pPr>
            <a:endParaRPr lang="en-US" sz="2400" dirty="0" smtClean="0"/>
          </a:p>
          <a:p>
            <a:pPr marL="241300" indent="-229235">
              <a:spcBef>
                <a:spcPts val="275"/>
              </a:spcBef>
              <a:buClr>
                <a:srgbClr val="F5668F"/>
              </a:buClr>
              <a:buFontTx/>
              <a:buChar char="•"/>
              <a:tabLst>
                <a:tab pos="241300" algn="l"/>
                <a:tab pos="241935" algn="l"/>
                <a:tab pos="5706110" algn="l"/>
              </a:tabLst>
            </a:pPr>
            <a:endParaRPr lang="en-US" sz="4400" dirty="0" smtClean="0"/>
          </a:p>
          <a:p>
            <a:pPr marL="241300" indent="-229235">
              <a:spcBef>
                <a:spcPts val="275"/>
              </a:spcBef>
              <a:buClr>
                <a:srgbClr val="F5668F"/>
              </a:buClr>
              <a:buFontTx/>
              <a:buChar char="•"/>
              <a:tabLst>
                <a:tab pos="241300" algn="l"/>
                <a:tab pos="241935" algn="l"/>
                <a:tab pos="5706110" algn="l"/>
              </a:tabLst>
            </a:pPr>
            <a:endParaRPr lang="en-US" sz="2800" dirty="0" smtClean="0"/>
          </a:p>
          <a:p>
            <a:pPr marL="241300" indent="-229235">
              <a:spcBef>
                <a:spcPts val="275"/>
              </a:spcBef>
              <a:buClr>
                <a:srgbClr val="F5668F"/>
              </a:buClr>
              <a:buFontTx/>
              <a:buChar char="•"/>
              <a:tabLst>
                <a:tab pos="241300" algn="l"/>
                <a:tab pos="241935" algn="l"/>
                <a:tab pos="5706110" algn="l"/>
              </a:tabLst>
            </a:pPr>
            <a:endParaRPr lang="en-US" sz="2800" dirty="0" smtClean="0"/>
          </a:p>
          <a:p>
            <a:pPr marL="241300" indent="-229235">
              <a:spcBef>
                <a:spcPts val="275"/>
              </a:spcBef>
              <a:buClr>
                <a:srgbClr val="F5668F"/>
              </a:buClr>
              <a:buFontTx/>
              <a:buChar char="•"/>
              <a:tabLst>
                <a:tab pos="241300" algn="l"/>
                <a:tab pos="241935" algn="l"/>
                <a:tab pos="5706110" algn="l"/>
              </a:tabLst>
            </a:pPr>
            <a:endParaRPr lang="en-US" sz="2800" dirty="0" smtClean="0"/>
          </a:p>
          <a:p>
            <a:pPr marL="241300" indent="-229235">
              <a:spcBef>
                <a:spcPts val="275"/>
              </a:spcBef>
              <a:buClr>
                <a:srgbClr val="F5668F"/>
              </a:buClr>
              <a:buFontTx/>
              <a:buChar char="•"/>
              <a:tabLst>
                <a:tab pos="241300" algn="l"/>
                <a:tab pos="241935" algn="l"/>
                <a:tab pos="5706110" algn="l"/>
              </a:tabLst>
            </a:pPr>
            <a:endParaRPr lang="en-US" sz="2800" dirty="0"/>
          </a:p>
          <a:p>
            <a:pPr marL="241300" indent="-229235">
              <a:lnSpc>
                <a:spcPct val="100000"/>
              </a:lnSpc>
              <a:spcBef>
                <a:spcPts val="275"/>
              </a:spcBef>
              <a:buClr>
                <a:srgbClr val="F5668F"/>
              </a:buClr>
              <a:buChar char="•"/>
              <a:tabLst>
                <a:tab pos="241300" algn="l"/>
                <a:tab pos="241935" algn="l"/>
                <a:tab pos="5706110" algn="l"/>
              </a:tabLst>
            </a:pPr>
            <a:endParaRPr lang="en-US" sz="2000" dirty="0" smtClean="0">
              <a:solidFill>
                <a:srgbClr val="444B54"/>
              </a:solidFill>
              <a:latin typeface="Arial"/>
              <a:cs typeface="Arial"/>
            </a:endParaRPr>
          </a:p>
          <a:p>
            <a:pPr marL="241300" indent="-229235">
              <a:lnSpc>
                <a:spcPct val="100000"/>
              </a:lnSpc>
              <a:spcBef>
                <a:spcPts val="275"/>
              </a:spcBef>
              <a:buClr>
                <a:srgbClr val="F5668F"/>
              </a:buClr>
              <a:buChar char="•"/>
              <a:tabLst>
                <a:tab pos="241300" algn="l"/>
                <a:tab pos="241935" algn="l"/>
                <a:tab pos="5706110" algn="l"/>
              </a:tabLst>
            </a:pPr>
            <a:endParaRPr sz="2000" dirty="0">
              <a:latin typeface="Arial"/>
              <a:cs typeface="Arial"/>
            </a:endParaRPr>
          </a:p>
          <a:p>
            <a:pPr marL="12700">
              <a:lnSpc>
                <a:spcPct val="100000"/>
              </a:lnSpc>
              <a:spcBef>
                <a:spcPts val="1305"/>
              </a:spcBef>
            </a:pPr>
            <a:r>
              <a:rPr sz="600" spc="-5" dirty="0">
                <a:solidFill>
                  <a:srgbClr val="F5668F"/>
                </a:solidFill>
                <a:latin typeface="Arial"/>
                <a:cs typeface="Arial"/>
              </a:rPr>
              <a:t>•</a:t>
            </a:r>
            <a:endParaRPr sz="600" dirty="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7848600" cy="1325563"/>
          </a:xfrm>
        </p:spPr>
        <p:txBody>
          <a:bodyPr>
            <a:noAutofit/>
          </a:bodyPr>
          <a:lstStyle/>
          <a:p>
            <a:r>
              <a:rPr lang="en-US" sz="2400" dirty="0">
                <a:solidFill>
                  <a:srgbClr val="FF0000"/>
                </a:solidFill>
              </a:rPr>
              <a:t>Receipt of mRNA COVID-19 vaccines preconception and during pregnancy and risk of self-reported spontaneous abortions, CDC v-safe COVID-19 Vaccine Pregnancy Registry </a:t>
            </a:r>
            <a:r>
              <a:rPr lang="en-US" sz="2400" dirty="0" smtClean="0">
                <a:solidFill>
                  <a:srgbClr val="FF0000"/>
                </a:solidFill>
              </a:rPr>
              <a:t>2020-21 (</a:t>
            </a:r>
            <a:r>
              <a:rPr lang="en-US" sz="2000" i="1" dirty="0" smtClean="0">
                <a:solidFill>
                  <a:srgbClr val="FF0000"/>
                </a:solidFill>
              </a:rPr>
              <a:t>CDC, August.2021</a:t>
            </a:r>
            <a:r>
              <a:rPr lang="en-US" sz="2400" dirty="0" smtClean="0">
                <a:solidFill>
                  <a:srgbClr val="FF0000"/>
                </a:solidFill>
              </a:rPr>
              <a:t>)</a:t>
            </a:r>
            <a:endParaRPr lang="en-US" sz="2400"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endParaRPr lang="en-US" dirty="0"/>
          </a:p>
          <a:p>
            <a:r>
              <a:rPr lang="en-US" dirty="0"/>
              <a:t>T</a:t>
            </a:r>
            <a:r>
              <a:rPr lang="en-US" dirty="0" smtClean="0"/>
              <a:t>here </a:t>
            </a:r>
            <a:r>
              <a:rPr lang="en-US" dirty="0"/>
              <a:t>is no compelling biological reason to expect that mRNA COVID-19 vaccination (either preconception or during pregnancy) presents a risk to </a:t>
            </a:r>
            <a:r>
              <a:rPr lang="en-US" dirty="0" smtClean="0"/>
              <a:t>pregnancy.  It is well </a:t>
            </a:r>
            <a:r>
              <a:rPr lang="en-US" dirty="0"/>
              <a:t>documented that SARS-CoV-2 infection during pregnancy is associated with severe illness and increased risk of adverse pregnancy outcomes. Among recognized pregnancies in high-income countries, 11–16% end in spontaneous abortion (SAB</a:t>
            </a:r>
            <a:r>
              <a:rPr lang="en-US" dirty="0" smtClean="0"/>
              <a:t>).</a:t>
            </a:r>
          </a:p>
          <a:p>
            <a:r>
              <a:rPr lang="en-US" dirty="0" smtClean="0"/>
              <a:t>Among </a:t>
            </a:r>
            <a:r>
              <a:rPr lang="en-US" dirty="0"/>
              <a:t>2,456 pregnant persons who received an mRNA COVID-19 vaccine preconception or prior to 20 weeks’ </a:t>
            </a:r>
            <a:r>
              <a:rPr lang="en-US" dirty="0" smtClean="0"/>
              <a:t>gestation and reported to the </a:t>
            </a:r>
            <a:r>
              <a:rPr lang="en-US" dirty="0" err="1" smtClean="0"/>
              <a:t>Vsafe</a:t>
            </a:r>
            <a:r>
              <a:rPr lang="en-US" dirty="0" smtClean="0"/>
              <a:t> pregnancy </a:t>
            </a:r>
            <a:r>
              <a:rPr lang="en-US" dirty="0" err="1" smtClean="0"/>
              <a:t>registery</a:t>
            </a:r>
            <a:r>
              <a:rPr lang="en-US" dirty="0" smtClean="0"/>
              <a:t>, the </a:t>
            </a:r>
            <a:r>
              <a:rPr lang="en-US" dirty="0"/>
              <a:t>cumulative risk of SAB from 6–19 weeks’ gestation was 14.1% (95% CI: 12.1, 16.1%). Using direct age standardization to the selected reference population, the age-standardized cumulative risk of SAB was 12.8% (95% CI: 10.8–14.8</a:t>
            </a:r>
            <a:r>
              <a:rPr lang="en-US" dirty="0" smtClean="0"/>
              <a:t>%).</a:t>
            </a:r>
            <a:endParaRPr lang="en-US" dirty="0"/>
          </a:p>
          <a:p>
            <a:r>
              <a:rPr lang="en-US" dirty="0"/>
              <a:t>When compared to the expected range of SABs in recognized pregnancies, these data suggest receipt of an mRNA COVID-19 vaccine preconception or during pregnancy is not associated with an increased risk of SAB. These findings add to accumulating evidence that mRNA COVID-19 vaccines during pregnancy are safe.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98281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57199" y="1146258"/>
            <a:ext cx="1938973" cy="2971798"/>
          </a:xfrm>
        </p:spPr>
        <p:txBody>
          <a:bodyPr/>
          <a:lstStyle/>
          <a:p>
            <a:r>
              <a:rPr lang="en-US" dirty="0" smtClean="0"/>
              <a:t>New CDC Data</a:t>
            </a:r>
          </a:p>
          <a:p>
            <a:r>
              <a:rPr lang="en-US" dirty="0" smtClean="0"/>
              <a:t>7/24/21</a:t>
            </a:r>
            <a:endParaRPr lang="en-US" dirty="0"/>
          </a:p>
        </p:txBody>
      </p:sp>
      <p:pic>
        <p:nvPicPr>
          <p:cNvPr id="8" name="Picture Placeholder 7"/>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8167" r="8167"/>
          <a:stretch>
            <a:fillRect/>
          </a:stretch>
        </p:blipFill>
        <p:spPr>
          <a:xfrm>
            <a:off x="2396172" y="142240"/>
            <a:ext cx="9325928" cy="6217285"/>
          </a:xfrm>
        </p:spPr>
      </p:pic>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0222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CDC </a:t>
            </a:r>
            <a:r>
              <a:rPr lang="en-US" dirty="0" smtClean="0"/>
              <a:t>Mask </a:t>
            </a:r>
            <a:r>
              <a:rPr lang="en-US" dirty="0" smtClean="0"/>
              <a:t>Recommendations</a:t>
            </a:r>
            <a:br>
              <a:rPr lang="en-US" dirty="0" smtClean="0"/>
            </a:br>
            <a:r>
              <a:rPr lang="en-US" sz="2800" i="1" dirty="0" smtClean="0"/>
              <a:t>7/27/21 “</a:t>
            </a:r>
            <a:r>
              <a:rPr lang="en-US" sz="2800" i="1" dirty="0"/>
              <a:t>t</a:t>
            </a:r>
            <a:r>
              <a:rPr lang="en-US" sz="2800" i="1" dirty="0" smtClean="0"/>
              <a:t>he war has changed”</a:t>
            </a:r>
            <a:endParaRPr lang="en-US" sz="2800" i="1" dirty="0"/>
          </a:p>
        </p:txBody>
      </p:sp>
      <p:sp>
        <p:nvSpPr>
          <p:cNvPr id="3" name="Content Placeholder 2"/>
          <p:cNvSpPr>
            <a:spLocks noGrp="1"/>
          </p:cNvSpPr>
          <p:nvPr>
            <p:ph idx="1"/>
          </p:nvPr>
        </p:nvSpPr>
        <p:spPr/>
        <p:txBody>
          <a:bodyPr>
            <a:normAutofit fontScale="85000" lnSpcReduction="10000"/>
          </a:bodyPr>
          <a:lstStyle/>
          <a:p>
            <a:r>
              <a:rPr lang="en-US" dirty="0"/>
              <a:t>Updated information for fully vaccinated people given new evidence on the B.1.617.2 (Delta) variant currently circulating in the United States.</a:t>
            </a:r>
          </a:p>
          <a:p>
            <a:r>
              <a:rPr lang="en-US" dirty="0"/>
              <a:t>Added a </a:t>
            </a:r>
            <a:r>
              <a:rPr lang="en-US" b="1" dirty="0"/>
              <a:t>recommendation for fully vaccinated people to wear a mask in public indoor settings in areas of </a:t>
            </a:r>
            <a:r>
              <a:rPr lang="en-US" b="1" u="sng" dirty="0">
                <a:hlinkClick r:id="rId2"/>
              </a:rPr>
              <a:t>substantial or high </a:t>
            </a:r>
            <a:r>
              <a:rPr lang="en-US" b="1" u="sng" dirty="0" smtClean="0">
                <a:hlinkClick r:id="rId2"/>
              </a:rPr>
              <a:t>transmission</a:t>
            </a:r>
            <a:r>
              <a:rPr lang="en-US" b="1" dirty="0"/>
              <a:t> </a:t>
            </a:r>
            <a:r>
              <a:rPr lang="en-US" b="1" dirty="0" smtClean="0"/>
              <a:t>(now </a:t>
            </a:r>
            <a:r>
              <a:rPr lang="en-US" b="1" dirty="0" smtClean="0"/>
              <a:t>99% </a:t>
            </a:r>
            <a:r>
              <a:rPr lang="en-US" b="1" dirty="0" smtClean="0"/>
              <a:t>of the United States)</a:t>
            </a:r>
            <a:endParaRPr lang="en-US" b="1" dirty="0"/>
          </a:p>
          <a:p>
            <a:r>
              <a:rPr lang="en-US" dirty="0"/>
              <a:t>Added information that fully vaccinated people might choose to </a:t>
            </a:r>
            <a:r>
              <a:rPr lang="en-US" b="1" dirty="0"/>
              <a:t>wear a mask regardless of the level of transmission, particularly if they are immunocompromised or at </a:t>
            </a:r>
            <a:r>
              <a:rPr lang="en-US" b="1" u="sng" dirty="0">
                <a:hlinkClick r:id="rId3"/>
              </a:rPr>
              <a:t>increased risk for severe disease</a:t>
            </a:r>
            <a:r>
              <a:rPr lang="en-US" b="1" dirty="0"/>
              <a:t> from COVID-19, or if they have someone in their household who is immunocompromised, at increased risk of severe disease or not fully vaccinated.</a:t>
            </a:r>
          </a:p>
          <a:p>
            <a:r>
              <a:rPr lang="en-US" dirty="0"/>
              <a:t>Added a recommendation for fully vaccinated people who have come into </a:t>
            </a:r>
            <a:r>
              <a:rPr lang="en-US" u="sng" dirty="0">
                <a:hlinkClick r:id="rId4"/>
              </a:rPr>
              <a:t>close contact</a:t>
            </a:r>
            <a:r>
              <a:rPr lang="en-US" dirty="0"/>
              <a:t> with someone with suspected or confirmed COVID-19 to be tested 3-5 days after exposure, and to wear a mask in public indoor settings for 14 days or until they receive a negative test result.</a:t>
            </a:r>
          </a:p>
          <a:p>
            <a:r>
              <a:rPr lang="en-US" dirty="0"/>
              <a:t>CDC recommends universal indoor masking for all teachers, staff, students, and visitors to schools, regardless of vaccination status.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839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701262"/>
            <a:ext cx="5412105" cy="574040"/>
          </a:xfrm>
          <a:prstGeom prst="rect">
            <a:avLst/>
          </a:prstGeom>
        </p:spPr>
        <p:txBody>
          <a:bodyPr vert="horz" wrap="square" lIns="0" tIns="12700" rIns="0" bIns="0" rtlCol="0">
            <a:spAutoFit/>
          </a:bodyPr>
          <a:lstStyle/>
          <a:p>
            <a:pPr marL="12700">
              <a:lnSpc>
                <a:spcPct val="100000"/>
              </a:lnSpc>
              <a:spcBef>
                <a:spcPts val="100"/>
              </a:spcBef>
              <a:tabLst>
                <a:tab pos="2933700" algn="l"/>
              </a:tabLst>
            </a:pPr>
            <a:r>
              <a:rPr sz="3600" b="1" spc="-40" dirty="0">
                <a:solidFill>
                  <a:srgbClr val="F58466"/>
                </a:solidFill>
                <a:latin typeface="Arial"/>
                <a:cs typeface="Arial"/>
              </a:rPr>
              <a:t>ILPQC</a:t>
            </a:r>
            <a:r>
              <a:rPr sz="3600" b="1" spc="195" dirty="0">
                <a:solidFill>
                  <a:srgbClr val="F58466"/>
                </a:solidFill>
                <a:latin typeface="Arial"/>
                <a:cs typeface="Arial"/>
              </a:rPr>
              <a:t> </a:t>
            </a:r>
            <a:r>
              <a:rPr sz="3600" b="1" spc="-160" dirty="0">
                <a:solidFill>
                  <a:srgbClr val="F58466"/>
                </a:solidFill>
                <a:latin typeface="Arial"/>
                <a:cs typeface="Arial"/>
              </a:rPr>
              <a:t>Covid	</a:t>
            </a:r>
            <a:r>
              <a:rPr sz="3600" b="1" spc="-5" dirty="0">
                <a:solidFill>
                  <a:srgbClr val="F58466"/>
                </a:solidFill>
                <a:latin typeface="Arial"/>
                <a:cs typeface="Arial"/>
              </a:rPr>
              <a:t>19</a:t>
            </a:r>
            <a:r>
              <a:rPr sz="3600" b="1" spc="-55" dirty="0">
                <a:solidFill>
                  <a:srgbClr val="F58466"/>
                </a:solidFill>
                <a:latin typeface="Arial"/>
                <a:cs typeface="Arial"/>
              </a:rPr>
              <a:t> </a:t>
            </a:r>
            <a:r>
              <a:rPr sz="3600" b="1" spc="-155" dirty="0">
                <a:solidFill>
                  <a:srgbClr val="F58466"/>
                </a:solidFill>
                <a:latin typeface="Arial"/>
                <a:cs typeface="Arial"/>
              </a:rPr>
              <a:t>webinars</a:t>
            </a:r>
            <a:endParaRPr sz="3600">
              <a:latin typeface="Arial"/>
              <a:cs typeface="Arial"/>
            </a:endParaRPr>
          </a:p>
        </p:txBody>
      </p:sp>
      <p:sp>
        <p:nvSpPr>
          <p:cNvPr id="10" name="object 10"/>
          <p:cNvSpPr txBox="1"/>
          <p:nvPr/>
        </p:nvSpPr>
        <p:spPr>
          <a:xfrm>
            <a:off x="11365992" y="6444636"/>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AEB3B8"/>
                </a:solidFill>
                <a:latin typeface="Arial"/>
                <a:cs typeface="Arial"/>
              </a:rPr>
              <a:t>4</a:t>
            </a:fld>
            <a:endParaRPr sz="1200">
              <a:latin typeface="Arial"/>
              <a:cs typeface="Arial"/>
            </a:endParaRPr>
          </a:p>
        </p:txBody>
      </p:sp>
      <p:sp>
        <p:nvSpPr>
          <p:cNvPr id="9" name="object 9"/>
          <p:cNvSpPr txBox="1"/>
          <p:nvPr/>
        </p:nvSpPr>
        <p:spPr>
          <a:xfrm>
            <a:off x="688248" y="2117724"/>
            <a:ext cx="10653395" cy="3858429"/>
          </a:xfrm>
          <a:prstGeom prst="rect">
            <a:avLst/>
          </a:prstGeom>
        </p:spPr>
        <p:txBody>
          <a:bodyPr vert="horz" wrap="square" lIns="0" tIns="112395" rIns="0" bIns="0" rtlCol="0">
            <a:spAutoFit/>
          </a:bodyPr>
          <a:lstStyle/>
          <a:p>
            <a:pPr marL="241300" marR="361950" indent="-228600">
              <a:lnSpc>
                <a:spcPct val="70000"/>
              </a:lnSpc>
              <a:spcBef>
                <a:spcPts val="885"/>
              </a:spcBef>
              <a:buClr>
                <a:srgbClr val="F5668F"/>
              </a:buClr>
              <a:buChar char="•"/>
              <a:tabLst>
                <a:tab pos="241300" algn="l"/>
                <a:tab pos="241935" algn="l"/>
              </a:tabLst>
            </a:pPr>
            <a:r>
              <a:rPr sz="2200" spc="-5" dirty="0">
                <a:solidFill>
                  <a:srgbClr val="444B54"/>
                </a:solidFill>
                <a:latin typeface="Arial"/>
                <a:cs typeface="Arial"/>
              </a:rPr>
              <a:t>The</a:t>
            </a:r>
            <a:r>
              <a:rPr sz="2200" spc="20" dirty="0">
                <a:solidFill>
                  <a:srgbClr val="444B54"/>
                </a:solidFill>
                <a:latin typeface="Arial"/>
                <a:cs typeface="Arial"/>
              </a:rPr>
              <a:t> </a:t>
            </a:r>
            <a:r>
              <a:rPr sz="2200" spc="-5" dirty="0">
                <a:solidFill>
                  <a:srgbClr val="444B54"/>
                </a:solidFill>
                <a:latin typeface="Arial"/>
                <a:cs typeface="Arial"/>
              </a:rPr>
              <a:t>strategies</a:t>
            </a:r>
            <a:r>
              <a:rPr sz="2200" spc="10" dirty="0">
                <a:solidFill>
                  <a:srgbClr val="444B54"/>
                </a:solidFill>
                <a:latin typeface="Arial"/>
                <a:cs typeface="Arial"/>
              </a:rPr>
              <a:t> </a:t>
            </a:r>
            <a:r>
              <a:rPr sz="2200" spc="-5" dirty="0">
                <a:solidFill>
                  <a:srgbClr val="444B54"/>
                </a:solidFill>
                <a:latin typeface="Arial"/>
                <a:cs typeface="Arial"/>
              </a:rPr>
              <a:t>shared</a:t>
            </a:r>
            <a:r>
              <a:rPr sz="2200" spc="10" dirty="0">
                <a:solidFill>
                  <a:srgbClr val="444B54"/>
                </a:solidFill>
                <a:latin typeface="Arial"/>
                <a:cs typeface="Arial"/>
              </a:rPr>
              <a:t> </a:t>
            </a:r>
            <a:r>
              <a:rPr sz="2200" spc="-5" dirty="0">
                <a:solidFill>
                  <a:srgbClr val="444B54"/>
                </a:solidFill>
                <a:latin typeface="Arial"/>
                <a:cs typeface="Arial"/>
              </a:rPr>
              <a:t>today</a:t>
            </a:r>
            <a:r>
              <a:rPr sz="2200" spc="10" dirty="0">
                <a:solidFill>
                  <a:srgbClr val="444B54"/>
                </a:solidFill>
                <a:latin typeface="Arial"/>
                <a:cs typeface="Arial"/>
              </a:rPr>
              <a:t> </a:t>
            </a:r>
            <a:r>
              <a:rPr sz="2200" spc="-5" dirty="0">
                <a:solidFill>
                  <a:srgbClr val="444B54"/>
                </a:solidFill>
                <a:latin typeface="Arial"/>
                <a:cs typeface="Arial"/>
              </a:rPr>
              <a:t>are</a:t>
            </a:r>
            <a:r>
              <a:rPr sz="2200" spc="25" dirty="0">
                <a:solidFill>
                  <a:srgbClr val="444B54"/>
                </a:solidFill>
                <a:latin typeface="Arial"/>
                <a:cs typeface="Arial"/>
              </a:rPr>
              <a:t> </a:t>
            </a:r>
            <a:r>
              <a:rPr sz="2200" spc="-5" dirty="0">
                <a:solidFill>
                  <a:srgbClr val="444B54"/>
                </a:solidFill>
                <a:latin typeface="Arial"/>
                <a:cs typeface="Arial"/>
              </a:rPr>
              <a:t>examples</a:t>
            </a:r>
            <a:r>
              <a:rPr sz="2200" spc="20" dirty="0">
                <a:solidFill>
                  <a:srgbClr val="444B54"/>
                </a:solidFill>
                <a:latin typeface="Arial"/>
                <a:cs typeface="Arial"/>
              </a:rPr>
              <a:t> </a:t>
            </a:r>
            <a:r>
              <a:rPr sz="2200" spc="-5" dirty="0">
                <a:solidFill>
                  <a:srgbClr val="444B54"/>
                </a:solidFill>
                <a:latin typeface="Arial"/>
                <a:cs typeface="Arial"/>
              </a:rPr>
              <a:t>from</a:t>
            </a:r>
            <a:r>
              <a:rPr sz="2200" spc="25" dirty="0">
                <a:solidFill>
                  <a:srgbClr val="444B54"/>
                </a:solidFill>
                <a:latin typeface="Arial"/>
                <a:cs typeface="Arial"/>
              </a:rPr>
              <a:t> </a:t>
            </a:r>
            <a:r>
              <a:rPr sz="2200" spc="-5" dirty="0">
                <a:solidFill>
                  <a:srgbClr val="444B54"/>
                </a:solidFill>
                <a:latin typeface="Arial"/>
                <a:cs typeface="Arial"/>
              </a:rPr>
              <a:t>individual</a:t>
            </a:r>
            <a:r>
              <a:rPr sz="2200" spc="10" dirty="0">
                <a:solidFill>
                  <a:srgbClr val="444B54"/>
                </a:solidFill>
                <a:latin typeface="Arial"/>
                <a:cs typeface="Arial"/>
              </a:rPr>
              <a:t> </a:t>
            </a:r>
            <a:r>
              <a:rPr sz="2200" spc="-5" dirty="0">
                <a:solidFill>
                  <a:srgbClr val="444B54"/>
                </a:solidFill>
                <a:latin typeface="Arial"/>
                <a:cs typeface="Arial"/>
              </a:rPr>
              <a:t>institutions</a:t>
            </a:r>
            <a:r>
              <a:rPr sz="2200" spc="-10" dirty="0">
                <a:solidFill>
                  <a:srgbClr val="444B54"/>
                </a:solidFill>
                <a:latin typeface="Arial"/>
                <a:cs typeface="Arial"/>
              </a:rPr>
              <a:t> </a:t>
            </a:r>
            <a:r>
              <a:rPr sz="2200" spc="-5" dirty="0">
                <a:solidFill>
                  <a:srgbClr val="444B54"/>
                </a:solidFill>
                <a:latin typeface="Arial"/>
                <a:cs typeface="Arial"/>
              </a:rPr>
              <a:t>not</a:t>
            </a:r>
            <a:r>
              <a:rPr sz="2200" spc="15" dirty="0">
                <a:solidFill>
                  <a:srgbClr val="444B54"/>
                </a:solidFill>
                <a:latin typeface="Arial"/>
                <a:cs typeface="Arial"/>
              </a:rPr>
              <a:t> </a:t>
            </a:r>
            <a:r>
              <a:rPr sz="2200" spc="-5" dirty="0">
                <a:solidFill>
                  <a:srgbClr val="444B54"/>
                </a:solidFill>
                <a:latin typeface="Arial"/>
                <a:cs typeface="Arial"/>
              </a:rPr>
              <a:t>IDPH</a:t>
            </a:r>
            <a:r>
              <a:rPr sz="2200" spc="5" dirty="0">
                <a:solidFill>
                  <a:srgbClr val="444B54"/>
                </a:solidFill>
                <a:latin typeface="Arial"/>
                <a:cs typeface="Arial"/>
              </a:rPr>
              <a:t> </a:t>
            </a:r>
            <a:r>
              <a:rPr sz="2200" spc="-5" dirty="0">
                <a:solidFill>
                  <a:srgbClr val="444B54"/>
                </a:solidFill>
                <a:latin typeface="Arial"/>
                <a:cs typeface="Arial"/>
              </a:rPr>
              <a:t>or </a:t>
            </a:r>
            <a:r>
              <a:rPr sz="2200" spc="-600" dirty="0">
                <a:solidFill>
                  <a:srgbClr val="444B54"/>
                </a:solidFill>
                <a:latin typeface="Arial"/>
                <a:cs typeface="Arial"/>
              </a:rPr>
              <a:t> </a:t>
            </a:r>
            <a:r>
              <a:rPr sz="2200" spc="-5" dirty="0">
                <a:solidFill>
                  <a:srgbClr val="444B54"/>
                </a:solidFill>
                <a:latin typeface="Arial"/>
                <a:cs typeface="Arial"/>
              </a:rPr>
              <a:t>ILPQC</a:t>
            </a:r>
            <a:r>
              <a:rPr sz="2200" spc="5" dirty="0">
                <a:solidFill>
                  <a:srgbClr val="444B54"/>
                </a:solidFill>
                <a:latin typeface="Arial"/>
                <a:cs typeface="Arial"/>
              </a:rPr>
              <a:t> </a:t>
            </a:r>
            <a:r>
              <a:rPr sz="2200" spc="-5" dirty="0">
                <a:solidFill>
                  <a:srgbClr val="444B54"/>
                </a:solidFill>
                <a:latin typeface="Arial"/>
                <a:cs typeface="Arial"/>
              </a:rPr>
              <a:t>recommendations.</a:t>
            </a:r>
            <a:endParaRPr sz="2200" dirty="0">
              <a:latin typeface="Arial"/>
              <a:cs typeface="Arial"/>
            </a:endParaRPr>
          </a:p>
          <a:p>
            <a:pPr>
              <a:lnSpc>
                <a:spcPct val="100000"/>
              </a:lnSpc>
              <a:spcBef>
                <a:spcPts val="50"/>
              </a:spcBef>
              <a:buClr>
                <a:srgbClr val="F5668F"/>
              </a:buClr>
              <a:buFont typeface="Arial"/>
              <a:buChar char="•"/>
            </a:pPr>
            <a:endParaRPr sz="2250" dirty="0">
              <a:latin typeface="Arial"/>
              <a:cs typeface="Arial"/>
            </a:endParaRPr>
          </a:p>
          <a:p>
            <a:pPr marL="241300" indent="-229235">
              <a:lnSpc>
                <a:spcPts val="2245"/>
              </a:lnSpc>
              <a:spcBef>
                <a:spcPts val="5"/>
              </a:spcBef>
              <a:buClr>
                <a:srgbClr val="F5668F"/>
              </a:buClr>
              <a:buChar char="•"/>
              <a:tabLst>
                <a:tab pos="241300" algn="l"/>
                <a:tab pos="241935" algn="l"/>
              </a:tabLst>
            </a:pPr>
            <a:r>
              <a:rPr sz="2200" spc="-5" dirty="0">
                <a:solidFill>
                  <a:srgbClr val="444B54"/>
                </a:solidFill>
                <a:latin typeface="Arial"/>
                <a:cs typeface="Arial"/>
              </a:rPr>
              <a:t>This</a:t>
            </a:r>
            <a:r>
              <a:rPr sz="2200" spc="10" dirty="0">
                <a:solidFill>
                  <a:srgbClr val="444B54"/>
                </a:solidFill>
                <a:latin typeface="Arial"/>
                <a:cs typeface="Arial"/>
              </a:rPr>
              <a:t> </a:t>
            </a:r>
            <a:r>
              <a:rPr sz="2200" spc="-5" dirty="0">
                <a:solidFill>
                  <a:srgbClr val="444B54"/>
                </a:solidFill>
                <a:latin typeface="Arial"/>
                <a:cs typeface="Arial"/>
              </a:rPr>
              <a:t>is our</a:t>
            </a:r>
            <a:r>
              <a:rPr sz="2200" spc="20" dirty="0">
                <a:solidFill>
                  <a:srgbClr val="444B54"/>
                </a:solidFill>
                <a:latin typeface="Arial"/>
                <a:cs typeface="Arial"/>
              </a:rPr>
              <a:t> </a:t>
            </a:r>
            <a:r>
              <a:rPr sz="2200" spc="-5" dirty="0" smtClean="0">
                <a:solidFill>
                  <a:srgbClr val="444B54"/>
                </a:solidFill>
                <a:latin typeface="Arial"/>
                <a:cs typeface="Arial"/>
              </a:rPr>
              <a:t>2</a:t>
            </a:r>
            <a:r>
              <a:rPr lang="en-US" sz="2200" spc="-5" dirty="0" smtClean="0">
                <a:solidFill>
                  <a:srgbClr val="444B54"/>
                </a:solidFill>
                <a:latin typeface="Arial"/>
                <a:cs typeface="Arial"/>
              </a:rPr>
              <a:t>4</a:t>
            </a:r>
            <a:r>
              <a:rPr sz="2200" spc="-5" dirty="0" smtClean="0">
                <a:solidFill>
                  <a:srgbClr val="444B54"/>
                </a:solidFill>
                <a:latin typeface="Arial"/>
                <a:cs typeface="Arial"/>
              </a:rPr>
              <a:t>nd</a:t>
            </a:r>
            <a:r>
              <a:rPr sz="2200" spc="10" dirty="0" smtClean="0">
                <a:solidFill>
                  <a:srgbClr val="444B54"/>
                </a:solidFill>
                <a:latin typeface="Arial"/>
                <a:cs typeface="Arial"/>
              </a:rPr>
              <a:t> </a:t>
            </a:r>
            <a:r>
              <a:rPr sz="2200" spc="-5" dirty="0">
                <a:solidFill>
                  <a:srgbClr val="444B54"/>
                </a:solidFill>
                <a:latin typeface="Arial"/>
                <a:cs typeface="Arial"/>
              </a:rPr>
              <a:t>COVID-19</a:t>
            </a:r>
            <a:r>
              <a:rPr sz="2200" spc="35" dirty="0">
                <a:solidFill>
                  <a:srgbClr val="444B54"/>
                </a:solidFill>
                <a:latin typeface="Arial"/>
                <a:cs typeface="Arial"/>
              </a:rPr>
              <a:t> </a:t>
            </a:r>
            <a:r>
              <a:rPr sz="2200" spc="-5" dirty="0">
                <a:solidFill>
                  <a:srgbClr val="444B54"/>
                </a:solidFill>
                <a:latin typeface="Arial"/>
                <a:cs typeface="Arial"/>
              </a:rPr>
              <a:t>strategies</a:t>
            </a:r>
            <a:r>
              <a:rPr sz="2200" spc="10" dirty="0">
                <a:solidFill>
                  <a:srgbClr val="444B54"/>
                </a:solidFill>
                <a:latin typeface="Arial"/>
                <a:cs typeface="Arial"/>
              </a:rPr>
              <a:t> </a:t>
            </a:r>
            <a:r>
              <a:rPr sz="2200" spc="-5" dirty="0">
                <a:solidFill>
                  <a:srgbClr val="444B54"/>
                </a:solidFill>
                <a:latin typeface="Arial"/>
                <a:cs typeface="Arial"/>
              </a:rPr>
              <a:t>for</a:t>
            </a:r>
            <a:r>
              <a:rPr sz="2200" spc="15" dirty="0">
                <a:solidFill>
                  <a:srgbClr val="444B54"/>
                </a:solidFill>
                <a:latin typeface="Arial"/>
                <a:cs typeface="Arial"/>
              </a:rPr>
              <a:t> </a:t>
            </a:r>
            <a:r>
              <a:rPr sz="2200" spc="-5" dirty="0">
                <a:solidFill>
                  <a:srgbClr val="444B54"/>
                </a:solidFill>
                <a:latin typeface="Arial"/>
                <a:cs typeface="Arial"/>
              </a:rPr>
              <a:t>OB/Neonatal</a:t>
            </a:r>
            <a:r>
              <a:rPr sz="2200" spc="25" dirty="0">
                <a:solidFill>
                  <a:srgbClr val="444B54"/>
                </a:solidFill>
                <a:latin typeface="Arial"/>
                <a:cs typeface="Arial"/>
              </a:rPr>
              <a:t> </a:t>
            </a:r>
            <a:r>
              <a:rPr sz="2200" spc="-5" dirty="0">
                <a:solidFill>
                  <a:srgbClr val="444B54"/>
                </a:solidFill>
                <a:latin typeface="Arial"/>
                <a:cs typeface="Arial"/>
              </a:rPr>
              <a:t>Units</a:t>
            </a:r>
            <a:r>
              <a:rPr sz="2200" spc="5" dirty="0">
                <a:solidFill>
                  <a:srgbClr val="444B54"/>
                </a:solidFill>
                <a:latin typeface="Arial"/>
                <a:cs typeface="Arial"/>
              </a:rPr>
              <a:t> </a:t>
            </a:r>
            <a:r>
              <a:rPr sz="2200" spc="-5" dirty="0">
                <a:solidFill>
                  <a:srgbClr val="444B54"/>
                </a:solidFill>
                <a:latin typeface="Arial"/>
                <a:cs typeface="Arial"/>
              </a:rPr>
              <a:t>webinar</a:t>
            </a:r>
            <a:r>
              <a:rPr sz="2200" spc="20" dirty="0">
                <a:solidFill>
                  <a:srgbClr val="444B54"/>
                </a:solidFill>
                <a:latin typeface="Arial"/>
                <a:cs typeface="Arial"/>
              </a:rPr>
              <a:t> </a:t>
            </a:r>
            <a:r>
              <a:rPr sz="2200" spc="-5" dirty="0">
                <a:solidFill>
                  <a:srgbClr val="444B54"/>
                </a:solidFill>
                <a:latin typeface="Arial"/>
                <a:cs typeface="Arial"/>
              </a:rPr>
              <a:t>in</a:t>
            </a:r>
            <a:r>
              <a:rPr sz="2200" spc="5" dirty="0">
                <a:solidFill>
                  <a:srgbClr val="444B54"/>
                </a:solidFill>
                <a:latin typeface="Arial"/>
                <a:cs typeface="Arial"/>
              </a:rPr>
              <a:t> </a:t>
            </a:r>
            <a:r>
              <a:rPr sz="2200" spc="-5" dirty="0">
                <a:solidFill>
                  <a:srgbClr val="444B54"/>
                </a:solidFill>
                <a:latin typeface="Arial"/>
                <a:cs typeface="Arial"/>
              </a:rPr>
              <a:t>coordination</a:t>
            </a:r>
            <a:endParaRPr sz="2200" dirty="0">
              <a:latin typeface="Arial"/>
              <a:cs typeface="Arial"/>
            </a:endParaRPr>
          </a:p>
          <a:p>
            <a:pPr marL="240665">
              <a:lnSpc>
                <a:spcPts val="1850"/>
              </a:lnSpc>
              <a:tabLst>
                <a:tab pos="3844925" algn="l"/>
              </a:tabLst>
            </a:pPr>
            <a:r>
              <a:rPr sz="2200" spc="-5" dirty="0">
                <a:solidFill>
                  <a:srgbClr val="444B54"/>
                </a:solidFill>
                <a:latin typeface="Arial"/>
                <a:cs typeface="Arial"/>
              </a:rPr>
              <a:t>with</a:t>
            </a:r>
            <a:r>
              <a:rPr sz="2200" spc="10" dirty="0">
                <a:solidFill>
                  <a:srgbClr val="444B54"/>
                </a:solidFill>
                <a:latin typeface="Arial"/>
                <a:cs typeface="Arial"/>
              </a:rPr>
              <a:t> </a:t>
            </a:r>
            <a:r>
              <a:rPr sz="2200" spc="-10" dirty="0">
                <a:solidFill>
                  <a:srgbClr val="444B54"/>
                </a:solidFill>
                <a:latin typeface="Arial"/>
                <a:cs typeface="Arial"/>
              </a:rPr>
              <a:t>IDPH,</a:t>
            </a:r>
            <a:r>
              <a:rPr sz="2200" spc="25" dirty="0">
                <a:solidFill>
                  <a:srgbClr val="444B54"/>
                </a:solidFill>
                <a:latin typeface="Arial"/>
                <a:cs typeface="Arial"/>
              </a:rPr>
              <a:t> </a:t>
            </a:r>
            <a:r>
              <a:rPr sz="2200" spc="-5" dirty="0">
                <a:solidFill>
                  <a:srgbClr val="444B54"/>
                </a:solidFill>
                <a:latin typeface="Arial"/>
                <a:cs typeface="Arial"/>
              </a:rPr>
              <a:t>since</a:t>
            </a:r>
            <a:r>
              <a:rPr sz="2200" spc="-114" dirty="0">
                <a:solidFill>
                  <a:srgbClr val="444B54"/>
                </a:solidFill>
                <a:latin typeface="Arial"/>
                <a:cs typeface="Arial"/>
              </a:rPr>
              <a:t> </a:t>
            </a:r>
            <a:r>
              <a:rPr sz="2200" spc="-5" dirty="0">
                <a:solidFill>
                  <a:srgbClr val="444B54"/>
                </a:solidFill>
                <a:latin typeface="Arial"/>
                <a:cs typeface="Arial"/>
              </a:rPr>
              <a:t>April</a:t>
            </a:r>
            <a:r>
              <a:rPr sz="2200" spc="5" dirty="0">
                <a:solidFill>
                  <a:srgbClr val="444B54"/>
                </a:solidFill>
                <a:latin typeface="Arial"/>
                <a:cs typeface="Arial"/>
              </a:rPr>
              <a:t> </a:t>
            </a:r>
            <a:r>
              <a:rPr sz="2200" spc="-5" dirty="0">
                <a:solidFill>
                  <a:srgbClr val="444B54"/>
                </a:solidFill>
                <a:latin typeface="Arial"/>
                <a:cs typeface="Arial"/>
              </a:rPr>
              <a:t>2020.	Please</a:t>
            </a:r>
            <a:r>
              <a:rPr sz="2200" dirty="0">
                <a:solidFill>
                  <a:srgbClr val="444B54"/>
                </a:solidFill>
                <a:latin typeface="Arial"/>
                <a:cs typeface="Arial"/>
              </a:rPr>
              <a:t> </a:t>
            </a:r>
            <a:r>
              <a:rPr sz="2200" spc="-5" dirty="0">
                <a:solidFill>
                  <a:srgbClr val="444B54"/>
                </a:solidFill>
                <a:latin typeface="Arial"/>
                <a:cs typeface="Arial"/>
              </a:rPr>
              <a:t>see</a:t>
            </a:r>
            <a:r>
              <a:rPr sz="2200" spc="20" dirty="0">
                <a:solidFill>
                  <a:srgbClr val="444B54"/>
                </a:solidFill>
                <a:latin typeface="Arial"/>
                <a:cs typeface="Arial"/>
              </a:rPr>
              <a:t> </a:t>
            </a:r>
            <a:r>
              <a:rPr sz="2200" u="sng" spc="-5" dirty="0">
                <a:solidFill>
                  <a:srgbClr val="6B94FC"/>
                </a:solidFill>
                <a:uFill>
                  <a:solidFill>
                    <a:srgbClr val="6B94FC"/>
                  </a:solidFill>
                </a:uFill>
                <a:latin typeface="Arial"/>
                <a:cs typeface="Arial"/>
                <a:hlinkClick r:id="rId4"/>
              </a:rPr>
              <a:t>https://ilpqc.org/covid-19-information/</a:t>
            </a:r>
            <a:r>
              <a:rPr sz="2200" spc="55" dirty="0">
                <a:solidFill>
                  <a:srgbClr val="6B94FC"/>
                </a:solidFill>
                <a:latin typeface="Arial"/>
                <a:cs typeface="Arial"/>
                <a:hlinkClick r:id="rId4"/>
              </a:rPr>
              <a:t> </a:t>
            </a:r>
            <a:r>
              <a:rPr sz="2200" spc="-5" dirty="0">
                <a:solidFill>
                  <a:srgbClr val="444B54"/>
                </a:solidFill>
                <a:latin typeface="Arial"/>
                <a:cs typeface="Arial"/>
              </a:rPr>
              <a:t>for</a:t>
            </a:r>
            <a:endParaRPr sz="2200" dirty="0">
              <a:latin typeface="Arial"/>
              <a:cs typeface="Arial"/>
            </a:endParaRPr>
          </a:p>
          <a:p>
            <a:pPr marL="241300" marR="27940">
              <a:lnSpc>
                <a:spcPct val="70000"/>
              </a:lnSpc>
              <a:spcBef>
                <a:spcPts val="395"/>
              </a:spcBef>
            </a:pPr>
            <a:r>
              <a:rPr sz="2200" spc="-5" dirty="0">
                <a:solidFill>
                  <a:srgbClr val="444B54"/>
                </a:solidFill>
                <a:latin typeface="Arial"/>
                <a:cs typeface="Arial"/>
              </a:rPr>
              <a:t>future</a:t>
            </a:r>
            <a:r>
              <a:rPr sz="2200" spc="20" dirty="0">
                <a:solidFill>
                  <a:srgbClr val="444B54"/>
                </a:solidFill>
                <a:latin typeface="Arial"/>
                <a:cs typeface="Arial"/>
              </a:rPr>
              <a:t> </a:t>
            </a:r>
            <a:r>
              <a:rPr sz="2200" spc="-5" dirty="0">
                <a:solidFill>
                  <a:srgbClr val="444B54"/>
                </a:solidFill>
                <a:latin typeface="Arial"/>
                <a:cs typeface="Arial"/>
              </a:rPr>
              <a:t>webinar</a:t>
            </a:r>
            <a:r>
              <a:rPr sz="2200" spc="20" dirty="0">
                <a:solidFill>
                  <a:srgbClr val="444B54"/>
                </a:solidFill>
                <a:latin typeface="Arial"/>
                <a:cs typeface="Arial"/>
              </a:rPr>
              <a:t> </a:t>
            </a:r>
            <a:r>
              <a:rPr sz="2200" spc="-5" dirty="0">
                <a:solidFill>
                  <a:srgbClr val="444B54"/>
                </a:solidFill>
                <a:latin typeface="Arial"/>
                <a:cs typeface="Arial"/>
              </a:rPr>
              <a:t>registration,</a:t>
            </a:r>
            <a:r>
              <a:rPr sz="2200" spc="5" dirty="0">
                <a:solidFill>
                  <a:srgbClr val="444B54"/>
                </a:solidFill>
                <a:latin typeface="Arial"/>
                <a:cs typeface="Arial"/>
              </a:rPr>
              <a:t> </a:t>
            </a:r>
            <a:r>
              <a:rPr sz="2200" spc="-5" dirty="0">
                <a:solidFill>
                  <a:srgbClr val="444B54"/>
                </a:solidFill>
                <a:latin typeface="Arial"/>
                <a:cs typeface="Arial"/>
              </a:rPr>
              <a:t>prior</a:t>
            </a:r>
            <a:r>
              <a:rPr sz="2200" spc="20" dirty="0">
                <a:solidFill>
                  <a:srgbClr val="444B54"/>
                </a:solidFill>
                <a:latin typeface="Arial"/>
                <a:cs typeface="Arial"/>
              </a:rPr>
              <a:t> </a:t>
            </a:r>
            <a:r>
              <a:rPr sz="2200" spc="-5" dirty="0">
                <a:solidFill>
                  <a:srgbClr val="444B54"/>
                </a:solidFill>
                <a:latin typeface="Arial"/>
                <a:cs typeface="Arial"/>
              </a:rPr>
              <a:t>recorded</a:t>
            </a:r>
            <a:r>
              <a:rPr sz="2200" spc="20" dirty="0">
                <a:solidFill>
                  <a:srgbClr val="444B54"/>
                </a:solidFill>
                <a:latin typeface="Arial"/>
                <a:cs typeface="Arial"/>
              </a:rPr>
              <a:t> </a:t>
            </a:r>
            <a:r>
              <a:rPr sz="2200" spc="-5" dirty="0">
                <a:solidFill>
                  <a:srgbClr val="444B54"/>
                </a:solidFill>
                <a:latin typeface="Arial"/>
                <a:cs typeface="Arial"/>
              </a:rPr>
              <a:t>webinars</a:t>
            </a:r>
            <a:r>
              <a:rPr sz="2200" spc="15" dirty="0">
                <a:solidFill>
                  <a:srgbClr val="444B54"/>
                </a:solidFill>
                <a:latin typeface="Arial"/>
                <a:cs typeface="Arial"/>
              </a:rPr>
              <a:t> </a:t>
            </a:r>
            <a:r>
              <a:rPr sz="2200" spc="-5" dirty="0">
                <a:solidFill>
                  <a:srgbClr val="444B54"/>
                </a:solidFill>
                <a:latin typeface="Arial"/>
                <a:cs typeface="Arial"/>
              </a:rPr>
              <a:t>and</a:t>
            </a:r>
            <a:r>
              <a:rPr sz="2200" spc="20" dirty="0">
                <a:solidFill>
                  <a:srgbClr val="444B54"/>
                </a:solidFill>
                <a:latin typeface="Arial"/>
                <a:cs typeface="Arial"/>
              </a:rPr>
              <a:t> </a:t>
            </a:r>
            <a:r>
              <a:rPr sz="2200" spc="-5" dirty="0">
                <a:solidFill>
                  <a:srgbClr val="444B54"/>
                </a:solidFill>
                <a:latin typeface="Arial"/>
                <a:cs typeface="Arial"/>
              </a:rPr>
              <a:t>written</a:t>
            </a:r>
            <a:r>
              <a:rPr sz="2200" spc="10" dirty="0">
                <a:solidFill>
                  <a:srgbClr val="444B54"/>
                </a:solidFill>
                <a:latin typeface="Arial"/>
                <a:cs typeface="Arial"/>
              </a:rPr>
              <a:t> </a:t>
            </a:r>
            <a:r>
              <a:rPr sz="2200" spc="-5" dirty="0">
                <a:solidFill>
                  <a:srgbClr val="444B54"/>
                </a:solidFill>
                <a:latin typeface="Arial"/>
                <a:cs typeface="Arial"/>
              </a:rPr>
              <a:t>out</a:t>
            </a:r>
            <a:r>
              <a:rPr sz="2200" spc="10" dirty="0">
                <a:solidFill>
                  <a:srgbClr val="444B54"/>
                </a:solidFill>
                <a:latin typeface="Arial"/>
                <a:cs typeface="Arial"/>
              </a:rPr>
              <a:t> </a:t>
            </a:r>
            <a:r>
              <a:rPr sz="2200" spc="-45" dirty="0">
                <a:solidFill>
                  <a:srgbClr val="444B54"/>
                </a:solidFill>
                <a:latin typeface="Arial"/>
                <a:cs typeface="Arial"/>
              </a:rPr>
              <a:t>Q/A’s</a:t>
            </a:r>
            <a:r>
              <a:rPr sz="2200" spc="15" dirty="0">
                <a:solidFill>
                  <a:srgbClr val="444B54"/>
                </a:solidFill>
                <a:latin typeface="Arial"/>
                <a:cs typeface="Arial"/>
              </a:rPr>
              <a:t> </a:t>
            </a:r>
            <a:r>
              <a:rPr sz="2200" spc="-5" dirty="0">
                <a:solidFill>
                  <a:srgbClr val="444B54"/>
                </a:solidFill>
                <a:latin typeface="Arial"/>
                <a:cs typeface="Arial"/>
              </a:rPr>
              <a:t>from</a:t>
            </a:r>
            <a:r>
              <a:rPr sz="2200" spc="25" dirty="0">
                <a:solidFill>
                  <a:srgbClr val="444B54"/>
                </a:solidFill>
                <a:latin typeface="Arial"/>
                <a:cs typeface="Arial"/>
              </a:rPr>
              <a:t> </a:t>
            </a:r>
            <a:r>
              <a:rPr sz="2200" spc="-5" dirty="0">
                <a:solidFill>
                  <a:srgbClr val="444B54"/>
                </a:solidFill>
                <a:latin typeface="Arial"/>
                <a:cs typeface="Arial"/>
              </a:rPr>
              <a:t>those </a:t>
            </a:r>
            <a:r>
              <a:rPr sz="2200" spc="-595" dirty="0">
                <a:solidFill>
                  <a:srgbClr val="444B54"/>
                </a:solidFill>
                <a:latin typeface="Arial"/>
                <a:cs typeface="Arial"/>
              </a:rPr>
              <a:t> </a:t>
            </a:r>
            <a:r>
              <a:rPr sz="2200" spc="-5" dirty="0">
                <a:solidFill>
                  <a:srgbClr val="444B54"/>
                </a:solidFill>
                <a:latin typeface="Arial"/>
                <a:cs typeface="Arial"/>
              </a:rPr>
              <a:t>webinars.</a:t>
            </a:r>
            <a:endParaRPr sz="2200" dirty="0">
              <a:latin typeface="Arial"/>
              <a:cs typeface="Arial"/>
            </a:endParaRPr>
          </a:p>
          <a:p>
            <a:pPr>
              <a:lnSpc>
                <a:spcPct val="100000"/>
              </a:lnSpc>
              <a:spcBef>
                <a:spcPts val="25"/>
              </a:spcBef>
            </a:pPr>
            <a:endParaRPr sz="2950" dirty="0">
              <a:latin typeface="Arial"/>
              <a:cs typeface="Arial"/>
            </a:endParaRPr>
          </a:p>
          <a:p>
            <a:pPr marL="241300" marR="90170" indent="-228600">
              <a:lnSpc>
                <a:spcPct val="70000"/>
              </a:lnSpc>
              <a:buClr>
                <a:srgbClr val="F5668F"/>
              </a:buClr>
              <a:buChar char="•"/>
              <a:tabLst>
                <a:tab pos="241300" algn="l"/>
                <a:tab pos="241935" algn="l"/>
              </a:tabLst>
            </a:pPr>
            <a:r>
              <a:rPr sz="2200" spc="-5" dirty="0">
                <a:solidFill>
                  <a:srgbClr val="444B54"/>
                </a:solidFill>
                <a:latin typeface="Arial"/>
                <a:cs typeface="Arial"/>
              </a:rPr>
              <a:t>The</a:t>
            </a:r>
            <a:r>
              <a:rPr sz="2200" spc="10" dirty="0">
                <a:solidFill>
                  <a:srgbClr val="444B54"/>
                </a:solidFill>
                <a:latin typeface="Arial"/>
                <a:cs typeface="Arial"/>
              </a:rPr>
              <a:t> </a:t>
            </a:r>
            <a:r>
              <a:rPr sz="2200" spc="-5" dirty="0">
                <a:solidFill>
                  <a:srgbClr val="444B54"/>
                </a:solidFill>
                <a:latin typeface="Arial"/>
                <a:cs typeface="Arial"/>
              </a:rPr>
              <a:t>next</a:t>
            </a:r>
            <a:r>
              <a:rPr sz="2200" spc="15" dirty="0">
                <a:solidFill>
                  <a:srgbClr val="444B54"/>
                </a:solidFill>
                <a:latin typeface="Arial"/>
                <a:cs typeface="Arial"/>
              </a:rPr>
              <a:t> </a:t>
            </a:r>
            <a:r>
              <a:rPr sz="2200" spc="-5" dirty="0">
                <a:solidFill>
                  <a:srgbClr val="444B54"/>
                </a:solidFill>
                <a:latin typeface="Arial"/>
                <a:cs typeface="Arial"/>
              </a:rPr>
              <a:t>webinar</a:t>
            </a:r>
            <a:r>
              <a:rPr sz="2200" spc="5" dirty="0">
                <a:solidFill>
                  <a:srgbClr val="444B54"/>
                </a:solidFill>
                <a:latin typeface="Arial"/>
                <a:cs typeface="Arial"/>
              </a:rPr>
              <a:t> </a:t>
            </a:r>
            <a:r>
              <a:rPr sz="2200" spc="-5" dirty="0">
                <a:solidFill>
                  <a:srgbClr val="444B54"/>
                </a:solidFill>
                <a:latin typeface="Arial"/>
                <a:cs typeface="Arial"/>
              </a:rPr>
              <a:t>will</a:t>
            </a:r>
            <a:r>
              <a:rPr sz="2200" spc="10" dirty="0">
                <a:solidFill>
                  <a:srgbClr val="444B54"/>
                </a:solidFill>
                <a:latin typeface="Arial"/>
                <a:cs typeface="Arial"/>
              </a:rPr>
              <a:t> </a:t>
            </a:r>
            <a:r>
              <a:rPr sz="2200" spc="-5" dirty="0">
                <a:solidFill>
                  <a:srgbClr val="444B54"/>
                </a:solidFill>
                <a:latin typeface="Arial"/>
                <a:cs typeface="Arial"/>
              </a:rPr>
              <a:t>be</a:t>
            </a:r>
            <a:r>
              <a:rPr sz="2200" spc="5" dirty="0">
                <a:solidFill>
                  <a:srgbClr val="444B54"/>
                </a:solidFill>
                <a:latin typeface="Arial"/>
                <a:cs typeface="Arial"/>
              </a:rPr>
              <a:t> </a:t>
            </a:r>
            <a:r>
              <a:rPr sz="2200" b="1" spc="-30" dirty="0">
                <a:solidFill>
                  <a:srgbClr val="444B54"/>
                </a:solidFill>
                <a:latin typeface="Arial"/>
                <a:cs typeface="Arial"/>
              </a:rPr>
              <a:t>Friday,</a:t>
            </a:r>
            <a:r>
              <a:rPr sz="2200" b="1" spc="40" dirty="0">
                <a:solidFill>
                  <a:srgbClr val="444B54"/>
                </a:solidFill>
                <a:latin typeface="Arial"/>
                <a:cs typeface="Arial"/>
              </a:rPr>
              <a:t> </a:t>
            </a:r>
            <a:r>
              <a:rPr lang="en-US" sz="2200" b="1" spc="-5" dirty="0" smtClean="0">
                <a:solidFill>
                  <a:srgbClr val="444B54"/>
                </a:solidFill>
                <a:latin typeface="Arial"/>
                <a:cs typeface="Arial"/>
              </a:rPr>
              <a:t>October</a:t>
            </a:r>
            <a:r>
              <a:rPr sz="2200" b="1" spc="10" dirty="0" smtClean="0">
                <a:solidFill>
                  <a:srgbClr val="444B54"/>
                </a:solidFill>
                <a:latin typeface="Arial"/>
                <a:cs typeface="Arial"/>
              </a:rPr>
              <a:t> </a:t>
            </a:r>
            <a:r>
              <a:rPr lang="en-US" sz="2200" b="1" spc="-5" dirty="0">
                <a:solidFill>
                  <a:srgbClr val="444B54"/>
                </a:solidFill>
                <a:latin typeface="Arial"/>
                <a:cs typeface="Arial"/>
              </a:rPr>
              <a:t>1</a:t>
            </a:r>
            <a:r>
              <a:rPr sz="2200" b="1" spc="-5" dirty="0" smtClean="0">
                <a:solidFill>
                  <a:srgbClr val="444B54"/>
                </a:solidFill>
                <a:latin typeface="Arial"/>
                <a:cs typeface="Arial"/>
              </a:rPr>
              <a:t>,</a:t>
            </a:r>
            <a:r>
              <a:rPr sz="2200" b="1" spc="5" dirty="0" smtClean="0">
                <a:solidFill>
                  <a:srgbClr val="444B54"/>
                </a:solidFill>
                <a:latin typeface="Arial"/>
                <a:cs typeface="Arial"/>
              </a:rPr>
              <a:t> </a:t>
            </a:r>
            <a:r>
              <a:rPr sz="2200" b="1" spc="-5" dirty="0">
                <a:solidFill>
                  <a:srgbClr val="444B54"/>
                </a:solidFill>
                <a:latin typeface="Arial"/>
                <a:cs typeface="Arial"/>
              </a:rPr>
              <a:t>noon</a:t>
            </a:r>
            <a:r>
              <a:rPr sz="2200" b="1" spc="30" dirty="0">
                <a:solidFill>
                  <a:srgbClr val="444B54"/>
                </a:solidFill>
                <a:latin typeface="Arial"/>
                <a:cs typeface="Arial"/>
              </a:rPr>
              <a:t> </a:t>
            </a:r>
            <a:r>
              <a:rPr sz="2200" b="1" spc="-5" dirty="0">
                <a:solidFill>
                  <a:srgbClr val="444B54"/>
                </a:solidFill>
                <a:latin typeface="Arial"/>
                <a:cs typeface="Arial"/>
              </a:rPr>
              <a:t>to</a:t>
            </a:r>
            <a:r>
              <a:rPr sz="2200" b="1" spc="15" dirty="0">
                <a:solidFill>
                  <a:srgbClr val="444B54"/>
                </a:solidFill>
                <a:latin typeface="Arial"/>
                <a:cs typeface="Arial"/>
              </a:rPr>
              <a:t> </a:t>
            </a:r>
            <a:r>
              <a:rPr sz="2200" b="1" spc="-5" dirty="0">
                <a:solidFill>
                  <a:srgbClr val="444B54"/>
                </a:solidFill>
                <a:latin typeface="Arial"/>
                <a:cs typeface="Arial"/>
              </a:rPr>
              <a:t>1:15pm</a:t>
            </a:r>
            <a:r>
              <a:rPr sz="2200" spc="-5" dirty="0">
                <a:solidFill>
                  <a:srgbClr val="444B54"/>
                </a:solidFill>
                <a:latin typeface="Arial"/>
                <a:cs typeface="Arial"/>
              </a:rPr>
              <a:t>.</a:t>
            </a:r>
            <a:r>
              <a:rPr sz="2200" spc="15" dirty="0">
                <a:solidFill>
                  <a:srgbClr val="444B54"/>
                </a:solidFill>
                <a:latin typeface="Arial"/>
                <a:cs typeface="Arial"/>
              </a:rPr>
              <a:t> </a:t>
            </a:r>
            <a:r>
              <a:rPr sz="2200" spc="-25" dirty="0">
                <a:solidFill>
                  <a:srgbClr val="444B54"/>
                </a:solidFill>
                <a:latin typeface="Arial"/>
                <a:cs typeface="Arial"/>
              </a:rPr>
              <a:t>We</a:t>
            </a:r>
            <a:r>
              <a:rPr sz="2200" spc="5" dirty="0">
                <a:solidFill>
                  <a:srgbClr val="444B54"/>
                </a:solidFill>
                <a:latin typeface="Arial"/>
                <a:cs typeface="Arial"/>
              </a:rPr>
              <a:t> </a:t>
            </a:r>
            <a:r>
              <a:rPr sz="2200" spc="-5" dirty="0">
                <a:solidFill>
                  <a:srgbClr val="444B54"/>
                </a:solidFill>
                <a:latin typeface="Arial"/>
                <a:cs typeface="Arial"/>
              </a:rPr>
              <a:t>are</a:t>
            </a:r>
            <a:r>
              <a:rPr sz="2200" spc="15" dirty="0">
                <a:solidFill>
                  <a:srgbClr val="444B54"/>
                </a:solidFill>
                <a:latin typeface="Arial"/>
                <a:cs typeface="Arial"/>
              </a:rPr>
              <a:t> </a:t>
            </a:r>
            <a:r>
              <a:rPr sz="2200" spc="-10" dirty="0">
                <a:solidFill>
                  <a:srgbClr val="444B54"/>
                </a:solidFill>
                <a:latin typeface="Arial"/>
                <a:cs typeface="Arial"/>
              </a:rPr>
              <a:t>moving</a:t>
            </a:r>
            <a:r>
              <a:rPr sz="2200" spc="10" dirty="0">
                <a:solidFill>
                  <a:srgbClr val="444B54"/>
                </a:solidFill>
                <a:latin typeface="Arial"/>
                <a:cs typeface="Arial"/>
              </a:rPr>
              <a:t> </a:t>
            </a:r>
            <a:r>
              <a:rPr sz="2200" spc="-5" dirty="0">
                <a:solidFill>
                  <a:srgbClr val="444B54"/>
                </a:solidFill>
                <a:latin typeface="Arial"/>
                <a:cs typeface="Arial"/>
              </a:rPr>
              <a:t>to </a:t>
            </a:r>
            <a:r>
              <a:rPr sz="2200" spc="-595" dirty="0">
                <a:solidFill>
                  <a:srgbClr val="444B54"/>
                </a:solidFill>
                <a:latin typeface="Arial"/>
                <a:cs typeface="Arial"/>
              </a:rPr>
              <a:t> </a:t>
            </a:r>
            <a:r>
              <a:rPr sz="2200" spc="-5" dirty="0">
                <a:solidFill>
                  <a:srgbClr val="444B54"/>
                </a:solidFill>
                <a:latin typeface="Arial"/>
                <a:cs typeface="Arial"/>
              </a:rPr>
              <a:t>every</a:t>
            </a:r>
            <a:r>
              <a:rPr sz="2200" spc="15" dirty="0">
                <a:solidFill>
                  <a:srgbClr val="444B54"/>
                </a:solidFill>
                <a:latin typeface="Arial"/>
                <a:cs typeface="Arial"/>
              </a:rPr>
              <a:t> </a:t>
            </a:r>
            <a:r>
              <a:rPr sz="2200" spc="-5" dirty="0">
                <a:solidFill>
                  <a:srgbClr val="444B54"/>
                </a:solidFill>
                <a:latin typeface="Arial"/>
                <a:cs typeface="Arial"/>
              </a:rPr>
              <a:t>other</a:t>
            </a:r>
            <a:r>
              <a:rPr sz="2200" spc="10" dirty="0">
                <a:solidFill>
                  <a:srgbClr val="444B54"/>
                </a:solidFill>
                <a:latin typeface="Arial"/>
                <a:cs typeface="Arial"/>
              </a:rPr>
              <a:t> </a:t>
            </a:r>
            <a:r>
              <a:rPr sz="2200" spc="-5" dirty="0">
                <a:solidFill>
                  <a:srgbClr val="444B54"/>
                </a:solidFill>
                <a:latin typeface="Arial"/>
                <a:cs typeface="Arial"/>
              </a:rPr>
              <a:t>month</a:t>
            </a:r>
            <a:r>
              <a:rPr sz="2200" spc="10" dirty="0">
                <a:solidFill>
                  <a:srgbClr val="444B54"/>
                </a:solidFill>
                <a:latin typeface="Arial"/>
                <a:cs typeface="Arial"/>
              </a:rPr>
              <a:t> </a:t>
            </a:r>
            <a:r>
              <a:rPr sz="2200" spc="-5" dirty="0">
                <a:solidFill>
                  <a:srgbClr val="444B54"/>
                </a:solidFill>
                <a:latin typeface="Arial"/>
                <a:cs typeface="Arial"/>
              </a:rPr>
              <a:t>and</a:t>
            </a:r>
            <a:r>
              <a:rPr sz="2200" spc="15" dirty="0">
                <a:solidFill>
                  <a:srgbClr val="444B54"/>
                </a:solidFill>
                <a:latin typeface="Arial"/>
                <a:cs typeface="Arial"/>
              </a:rPr>
              <a:t> </a:t>
            </a:r>
            <a:r>
              <a:rPr sz="2200" spc="-5" dirty="0">
                <a:solidFill>
                  <a:srgbClr val="444B54"/>
                </a:solidFill>
                <a:latin typeface="Arial"/>
                <a:cs typeface="Arial"/>
              </a:rPr>
              <a:t>determining</a:t>
            </a:r>
            <a:r>
              <a:rPr sz="2200" spc="10" dirty="0">
                <a:solidFill>
                  <a:srgbClr val="444B54"/>
                </a:solidFill>
                <a:latin typeface="Arial"/>
                <a:cs typeface="Arial"/>
              </a:rPr>
              <a:t> </a:t>
            </a:r>
            <a:r>
              <a:rPr sz="2200" spc="-5" dirty="0">
                <a:solidFill>
                  <a:srgbClr val="444B54"/>
                </a:solidFill>
                <a:latin typeface="Arial"/>
                <a:cs typeface="Arial"/>
              </a:rPr>
              <a:t>the</a:t>
            </a:r>
            <a:r>
              <a:rPr sz="2200" dirty="0">
                <a:solidFill>
                  <a:srgbClr val="444B54"/>
                </a:solidFill>
                <a:latin typeface="Arial"/>
                <a:cs typeface="Arial"/>
              </a:rPr>
              <a:t> </a:t>
            </a:r>
            <a:r>
              <a:rPr sz="2200" spc="-5" dirty="0">
                <a:solidFill>
                  <a:srgbClr val="444B54"/>
                </a:solidFill>
                <a:latin typeface="Arial"/>
                <a:cs typeface="Arial"/>
              </a:rPr>
              <a:t>needed</a:t>
            </a:r>
            <a:r>
              <a:rPr sz="2200" spc="10" dirty="0">
                <a:solidFill>
                  <a:srgbClr val="444B54"/>
                </a:solidFill>
                <a:latin typeface="Arial"/>
                <a:cs typeface="Arial"/>
              </a:rPr>
              <a:t> </a:t>
            </a:r>
            <a:r>
              <a:rPr sz="2200" spc="-5" dirty="0">
                <a:solidFill>
                  <a:srgbClr val="444B54"/>
                </a:solidFill>
                <a:latin typeface="Arial"/>
                <a:cs typeface="Arial"/>
              </a:rPr>
              <a:t>frequency</a:t>
            </a:r>
            <a:r>
              <a:rPr sz="2200" spc="10" dirty="0">
                <a:solidFill>
                  <a:srgbClr val="444B54"/>
                </a:solidFill>
                <a:latin typeface="Arial"/>
                <a:cs typeface="Arial"/>
              </a:rPr>
              <a:t> </a:t>
            </a:r>
            <a:r>
              <a:rPr sz="2200" spc="-5" dirty="0">
                <a:solidFill>
                  <a:srgbClr val="444B54"/>
                </a:solidFill>
                <a:latin typeface="Arial"/>
                <a:cs typeface="Arial"/>
              </a:rPr>
              <a:t>going</a:t>
            </a:r>
            <a:r>
              <a:rPr sz="2200" dirty="0">
                <a:solidFill>
                  <a:srgbClr val="444B54"/>
                </a:solidFill>
                <a:latin typeface="Arial"/>
                <a:cs typeface="Arial"/>
              </a:rPr>
              <a:t> </a:t>
            </a:r>
            <a:r>
              <a:rPr sz="2200" spc="-5" dirty="0">
                <a:solidFill>
                  <a:srgbClr val="444B54"/>
                </a:solidFill>
                <a:latin typeface="Arial"/>
                <a:cs typeface="Arial"/>
              </a:rPr>
              <a:t>forward</a:t>
            </a:r>
            <a:endParaRPr sz="2200" dirty="0">
              <a:latin typeface="Arial"/>
              <a:cs typeface="Arial"/>
            </a:endParaRPr>
          </a:p>
          <a:p>
            <a:pPr>
              <a:lnSpc>
                <a:spcPct val="100000"/>
              </a:lnSpc>
              <a:spcBef>
                <a:spcPts val="40"/>
              </a:spcBef>
              <a:buClr>
                <a:srgbClr val="F5668F"/>
              </a:buClr>
              <a:buFont typeface="Arial"/>
              <a:buChar char="•"/>
            </a:pPr>
            <a:endParaRPr sz="2950" dirty="0">
              <a:latin typeface="Arial"/>
              <a:cs typeface="Arial"/>
            </a:endParaRPr>
          </a:p>
          <a:p>
            <a:pPr marL="241300" marR="199390" indent="-229235">
              <a:lnSpc>
                <a:spcPct val="70000"/>
              </a:lnSpc>
              <a:buClr>
                <a:srgbClr val="F5668F"/>
              </a:buClr>
              <a:buChar char="•"/>
              <a:tabLst>
                <a:tab pos="241300" algn="l"/>
                <a:tab pos="241935" algn="l"/>
              </a:tabLst>
            </a:pPr>
            <a:r>
              <a:rPr sz="2200" spc="-5" dirty="0">
                <a:solidFill>
                  <a:srgbClr val="444B54"/>
                </a:solidFill>
                <a:latin typeface="Arial"/>
                <a:cs typeface="Arial"/>
              </a:rPr>
              <a:t>Please</a:t>
            </a:r>
            <a:r>
              <a:rPr sz="2200" spc="-10" dirty="0">
                <a:solidFill>
                  <a:srgbClr val="444B54"/>
                </a:solidFill>
                <a:latin typeface="Arial"/>
                <a:cs typeface="Arial"/>
              </a:rPr>
              <a:t> </a:t>
            </a:r>
            <a:r>
              <a:rPr sz="2200" spc="-5" dirty="0">
                <a:solidFill>
                  <a:srgbClr val="444B54"/>
                </a:solidFill>
                <a:latin typeface="Arial"/>
                <a:cs typeface="Arial"/>
              </a:rPr>
              <a:t>let</a:t>
            </a:r>
            <a:r>
              <a:rPr sz="2200" spc="5" dirty="0">
                <a:solidFill>
                  <a:srgbClr val="444B54"/>
                </a:solidFill>
                <a:latin typeface="Arial"/>
                <a:cs typeface="Arial"/>
              </a:rPr>
              <a:t> </a:t>
            </a:r>
            <a:r>
              <a:rPr sz="2200" spc="-5" dirty="0">
                <a:solidFill>
                  <a:srgbClr val="444B54"/>
                </a:solidFill>
                <a:latin typeface="Arial"/>
                <a:cs typeface="Arial"/>
              </a:rPr>
              <a:t>us</a:t>
            </a:r>
            <a:r>
              <a:rPr sz="2200" spc="10" dirty="0">
                <a:solidFill>
                  <a:srgbClr val="444B54"/>
                </a:solidFill>
                <a:latin typeface="Arial"/>
                <a:cs typeface="Arial"/>
              </a:rPr>
              <a:t> </a:t>
            </a:r>
            <a:r>
              <a:rPr sz="2200" spc="-5" dirty="0">
                <a:solidFill>
                  <a:srgbClr val="444B54"/>
                </a:solidFill>
                <a:latin typeface="Arial"/>
                <a:cs typeface="Arial"/>
              </a:rPr>
              <a:t>know</a:t>
            </a:r>
            <a:r>
              <a:rPr sz="2200" dirty="0">
                <a:solidFill>
                  <a:srgbClr val="444B54"/>
                </a:solidFill>
                <a:latin typeface="Arial"/>
                <a:cs typeface="Arial"/>
              </a:rPr>
              <a:t> </a:t>
            </a:r>
            <a:r>
              <a:rPr sz="2200" spc="-5" dirty="0">
                <a:solidFill>
                  <a:srgbClr val="444B54"/>
                </a:solidFill>
                <a:latin typeface="Arial"/>
                <a:cs typeface="Arial"/>
              </a:rPr>
              <a:t>if</a:t>
            </a:r>
            <a:r>
              <a:rPr sz="2200" spc="5" dirty="0">
                <a:solidFill>
                  <a:srgbClr val="444B54"/>
                </a:solidFill>
                <a:latin typeface="Arial"/>
                <a:cs typeface="Arial"/>
              </a:rPr>
              <a:t> </a:t>
            </a:r>
            <a:r>
              <a:rPr sz="2200" spc="-5" dirty="0">
                <a:solidFill>
                  <a:srgbClr val="444B54"/>
                </a:solidFill>
                <a:latin typeface="Arial"/>
                <a:cs typeface="Arial"/>
              </a:rPr>
              <a:t>your</a:t>
            </a:r>
            <a:r>
              <a:rPr sz="2200" spc="10" dirty="0">
                <a:solidFill>
                  <a:srgbClr val="444B54"/>
                </a:solidFill>
                <a:latin typeface="Arial"/>
                <a:cs typeface="Arial"/>
              </a:rPr>
              <a:t> </a:t>
            </a:r>
            <a:r>
              <a:rPr sz="2200" spc="-5" dirty="0">
                <a:solidFill>
                  <a:srgbClr val="444B54"/>
                </a:solidFill>
                <a:latin typeface="Arial"/>
                <a:cs typeface="Arial"/>
              </a:rPr>
              <a:t>hospital</a:t>
            </a:r>
            <a:r>
              <a:rPr sz="2200" spc="10" dirty="0">
                <a:solidFill>
                  <a:srgbClr val="444B54"/>
                </a:solidFill>
                <a:latin typeface="Arial"/>
                <a:cs typeface="Arial"/>
              </a:rPr>
              <a:t> </a:t>
            </a:r>
            <a:r>
              <a:rPr sz="2200" spc="-5" dirty="0">
                <a:solidFill>
                  <a:srgbClr val="444B54"/>
                </a:solidFill>
                <a:latin typeface="Arial"/>
                <a:cs typeface="Arial"/>
              </a:rPr>
              <a:t>would</a:t>
            </a:r>
            <a:r>
              <a:rPr sz="2200" spc="5" dirty="0">
                <a:solidFill>
                  <a:srgbClr val="444B54"/>
                </a:solidFill>
                <a:latin typeface="Arial"/>
                <a:cs typeface="Arial"/>
              </a:rPr>
              <a:t> </a:t>
            </a:r>
            <a:r>
              <a:rPr sz="2200" spc="-5" dirty="0">
                <a:solidFill>
                  <a:srgbClr val="444B54"/>
                </a:solidFill>
                <a:latin typeface="Arial"/>
                <a:cs typeface="Arial"/>
              </a:rPr>
              <a:t>like to</a:t>
            </a:r>
            <a:r>
              <a:rPr sz="2200" spc="5" dirty="0">
                <a:solidFill>
                  <a:srgbClr val="444B54"/>
                </a:solidFill>
                <a:latin typeface="Arial"/>
                <a:cs typeface="Arial"/>
              </a:rPr>
              <a:t> </a:t>
            </a:r>
            <a:r>
              <a:rPr sz="2200" spc="-5" dirty="0">
                <a:solidFill>
                  <a:srgbClr val="444B54"/>
                </a:solidFill>
                <a:latin typeface="Arial"/>
                <a:cs typeface="Arial"/>
              </a:rPr>
              <a:t>share</a:t>
            </a:r>
            <a:r>
              <a:rPr sz="2200" spc="5" dirty="0">
                <a:solidFill>
                  <a:srgbClr val="444B54"/>
                </a:solidFill>
                <a:latin typeface="Arial"/>
                <a:cs typeface="Arial"/>
              </a:rPr>
              <a:t> </a:t>
            </a:r>
            <a:r>
              <a:rPr sz="2200" spc="-5" dirty="0">
                <a:solidFill>
                  <a:srgbClr val="444B54"/>
                </a:solidFill>
                <a:latin typeface="Arial"/>
                <a:cs typeface="Arial"/>
              </a:rPr>
              <a:t>on</a:t>
            </a:r>
            <a:r>
              <a:rPr sz="2200" spc="10" dirty="0">
                <a:solidFill>
                  <a:srgbClr val="444B54"/>
                </a:solidFill>
                <a:latin typeface="Arial"/>
                <a:cs typeface="Arial"/>
              </a:rPr>
              <a:t> </a:t>
            </a:r>
            <a:r>
              <a:rPr sz="2200" spc="-5" dirty="0">
                <a:solidFill>
                  <a:srgbClr val="444B54"/>
                </a:solidFill>
                <a:latin typeface="Arial"/>
                <a:cs typeface="Arial"/>
              </a:rPr>
              <a:t>an</a:t>
            </a:r>
            <a:r>
              <a:rPr sz="2200" spc="5" dirty="0">
                <a:solidFill>
                  <a:srgbClr val="444B54"/>
                </a:solidFill>
                <a:latin typeface="Arial"/>
                <a:cs typeface="Arial"/>
              </a:rPr>
              <a:t> </a:t>
            </a:r>
            <a:r>
              <a:rPr sz="2200" spc="-5" dirty="0">
                <a:solidFill>
                  <a:srgbClr val="444B54"/>
                </a:solidFill>
                <a:latin typeface="Arial"/>
                <a:cs typeface="Arial"/>
              </a:rPr>
              <a:t>upcoming</a:t>
            </a:r>
            <a:r>
              <a:rPr sz="2200" spc="15" dirty="0">
                <a:solidFill>
                  <a:srgbClr val="444B54"/>
                </a:solidFill>
                <a:latin typeface="Arial"/>
                <a:cs typeface="Arial"/>
              </a:rPr>
              <a:t> </a:t>
            </a:r>
            <a:r>
              <a:rPr sz="2200" spc="-20" dirty="0">
                <a:solidFill>
                  <a:srgbClr val="444B54"/>
                </a:solidFill>
                <a:latin typeface="Arial"/>
                <a:cs typeface="Arial"/>
              </a:rPr>
              <a:t>webinar, </a:t>
            </a:r>
            <a:r>
              <a:rPr sz="2200" spc="-15" dirty="0">
                <a:solidFill>
                  <a:srgbClr val="444B54"/>
                </a:solidFill>
                <a:latin typeface="Arial"/>
                <a:cs typeface="Arial"/>
              </a:rPr>
              <a:t> </a:t>
            </a:r>
            <a:r>
              <a:rPr sz="2200" spc="-5" dirty="0">
                <a:solidFill>
                  <a:srgbClr val="444B54"/>
                </a:solidFill>
                <a:latin typeface="Arial"/>
                <a:cs typeface="Arial"/>
              </a:rPr>
              <a:t>please</a:t>
            </a:r>
            <a:r>
              <a:rPr sz="2200" spc="10" dirty="0">
                <a:solidFill>
                  <a:srgbClr val="444B54"/>
                </a:solidFill>
                <a:latin typeface="Arial"/>
                <a:cs typeface="Arial"/>
              </a:rPr>
              <a:t> </a:t>
            </a:r>
            <a:r>
              <a:rPr sz="2200" spc="-5" dirty="0">
                <a:solidFill>
                  <a:srgbClr val="444B54"/>
                </a:solidFill>
                <a:latin typeface="Arial"/>
                <a:cs typeface="Arial"/>
              </a:rPr>
              <a:t>put</a:t>
            </a:r>
            <a:r>
              <a:rPr sz="2200" spc="10" dirty="0">
                <a:solidFill>
                  <a:srgbClr val="444B54"/>
                </a:solidFill>
                <a:latin typeface="Arial"/>
                <a:cs typeface="Arial"/>
              </a:rPr>
              <a:t> </a:t>
            </a:r>
            <a:r>
              <a:rPr sz="2200" spc="-5" dirty="0">
                <a:solidFill>
                  <a:srgbClr val="444B54"/>
                </a:solidFill>
                <a:latin typeface="Arial"/>
                <a:cs typeface="Arial"/>
              </a:rPr>
              <a:t>questions/comments</a:t>
            </a:r>
            <a:r>
              <a:rPr sz="2200" spc="25" dirty="0">
                <a:solidFill>
                  <a:srgbClr val="444B54"/>
                </a:solidFill>
                <a:latin typeface="Arial"/>
                <a:cs typeface="Arial"/>
              </a:rPr>
              <a:t> </a:t>
            </a:r>
            <a:r>
              <a:rPr sz="2200" spc="-5" dirty="0">
                <a:solidFill>
                  <a:srgbClr val="444B54"/>
                </a:solidFill>
                <a:latin typeface="Arial"/>
                <a:cs typeface="Arial"/>
              </a:rPr>
              <a:t>into</a:t>
            </a:r>
            <a:r>
              <a:rPr sz="2200" spc="15" dirty="0">
                <a:solidFill>
                  <a:srgbClr val="444B54"/>
                </a:solidFill>
                <a:latin typeface="Arial"/>
                <a:cs typeface="Arial"/>
              </a:rPr>
              <a:t> </a:t>
            </a:r>
            <a:r>
              <a:rPr sz="2200" spc="-5" dirty="0">
                <a:solidFill>
                  <a:srgbClr val="444B54"/>
                </a:solidFill>
                <a:latin typeface="Arial"/>
                <a:cs typeface="Arial"/>
              </a:rPr>
              <a:t>the</a:t>
            </a:r>
            <a:r>
              <a:rPr sz="2200" spc="10" dirty="0">
                <a:solidFill>
                  <a:srgbClr val="444B54"/>
                </a:solidFill>
                <a:latin typeface="Arial"/>
                <a:cs typeface="Arial"/>
              </a:rPr>
              <a:t> </a:t>
            </a:r>
            <a:r>
              <a:rPr sz="2200" spc="-5" dirty="0">
                <a:solidFill>
                  <a:srgbClr val="444B54"/>
                </a:solidFill>
                <a:latin typeface="Arial"/>
                <a:cs typeface="Arial"/>
              </a:rPr>
              <a:t>chatbox</a:t>
            </a:r>
            <a:r>
              <a:rPr sz="2200" spc="25" dirty="0">
                <a:solidFill>
                  <a:srgbClr val="444B54"/>
                </a:solidFill>
                <a:latin typeface="Arial"/>
                <a:cs typeface="Arial"/>
              </a:rPr>
              <a:t> </a:t>
            </a:r>
            <a:r>
              <a:rPr sz="2200" spc="-5" dirty="0">
                <a:solidFill>
                  <a:srgbClr val="444B54"/>
                </a:solidFill>
                <a:latin typeface="Arial"/>
                <a:cs typeface="Arial"/>
              </a:rPr>
              <a:t>or</a:t>
            </a:r>
            <a:r>
              <a:rPr sz="2200" spc="25" dirty="0">
                <a:solidFill>
                  <a:srgbClr val="444B54"/>
                </a:solidFill>
                <a:latin typeface="Arial"/>
                <a:cs typeface="Arial"/>
              </a:rPr>
              <a:t> </a:t>
            </a:r>
            <a:r>
              <a:rPr sz="2200" spc="-5" dirty="0">
                <a:solidFill>
                  <a:srgbClr val="444B54"/>
                </a:solidFill>
                <a:latin typeface="Arial"/>
                <a:cs typeface="Arial"/>
              </a:rPr>
              <a:t>email</a:t>
            </a:r>
            <a:r>
              <a:rPr sz="2200" spc="15" dirty="0">
                <a:solidFill>
                  <a:srgbClr val="444B54"/>
                </a:solidFill>
                <a:latin typeface="Arial"/>
                <a:cs typeface="Arial"/>
              </a:rPr>
              <a:t> </a:t>
            </a:r>
            <a:r>
              <a:rPr sz="2200" spc="-5" dirty="0">
                <a:solidFill>
                  <a:srgbClr val="444B54"/>
                </a:solidFill>
                <a:latin typeface="Arial"/>
                <a:cs typeface="Arial"/>
              </a:rPr>
              <a:t>directly</a:t>
            </a:r>
            <a:r>
              <a:rPr sz="2200" spc="15" dirty="0">
                <a:solidFill>
                  <a:srgbClr val="444B54"/>
                </a:solidFill>
                <a:latin typeface="Arial"/>
                <a:cs typeface="Arial"/>
              </a:rPr>
              <a:t> </a:t>
            </a:r>
            <a:r>
              <a:rPr sz="2200" spc="-5" dirty="0">
                <a:solidFill>
                  <a:srgbClr val="444B54"/>
                </a:solidFill>
                <a:latin typeface="Arial"/>
                <a:cs typeface="Arial"/>
              </a:rPr>
              <a:t>to</a:t>
            </a:r>
            <a:r>
              <a:rPr sz="2200" spc="20" dirty="0">
                <a:solidFill>
                  <a:srgbClr val="6B94FC"/>
                </a:solidFill>
                <a:latin typeface="Arial"/>
                <a:cs typeface="Arial"/>
              </a:rPr>
              <a:t> </a:t>
            </a:r>
            <a:r>
              <a:rPr sz="2200" u="sng" spc="-5" dirty="0">
                <a:solidFill>
                  <a:srgbClr val="6B94FC"/>
                </a:solidFill>
                <a:uFill>
                  <a:solidFill>
                    <a:srgbClr val="6B94FC"/>
                  </a:solidFill>
                </a:uFill>
                <a:latin typeface="Arial"/>
                <a:cs typeface="Arial"/>
                <a:hlinkClick r:id="rId5"/>
              </a:rPr>
              <a:t>info@ilpqc.org</a:t>
            </a:r>
            <a:endParaRPr sz="2200" dirty="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297815" y="367536"/>
            <a:ext cx="8620125" cy="953135"/>
          </a:xfrm>
          <a:prstGeom prst="rect">
            <a:avLst/>
          </a:prstGeom>
        </p:spPr>
        <p:txBody>
          <a:bodyPr vert="horz" wrap="square" lIns="0" tIns="13335" rIns="0" bIns="0" rtlCol="0">
            <a:spAutoFit/>
          </a:bodyPr>
          <a:lstStyle/>
          <a:p>
            <a:pPr marL="12700">
              <a:lnSpc>
                <a:spcPts val="3650"/>
              </a:lnSpc>
              <a:spcBef>
                <a:spcPts val="105"/>
              </a:spcBef>
            </a:pPr>
            <a:r>
              <a:rPr sz="3200" b="1" spc="-60" dirty="0">
                <a:solidFill>
                  <a:srgbClr val="F58466"/>
                </a:solidFill>
                <a:latin typeface="Arial"/>
                <a:cs typeface="Arial"/>
              </a:rPr>
              <a:t>V-SAFE</a:t>
            </a:r>
            <a:r>
              <a:rPr sz="3200" b="1" spc="-5" dirty="0">
                <a:solidFill>
                  <a:srgbClr val="F58466"/>
                </a:solidFill>
                <a:latin typeface="Arial"/>
                <a:cs typeface="Arial"/>
              </a:rPr>
              <a:t> </a:t>
            </a:r>
            <a:r>
              <a:rPr sz="3200" b="1" spc="-130" dirty="0">
                <a:solidFill>
                  <a:srgbClr val="F58466"/>
                </a:solidFill>
                <a:latin typeface="Arial"/>
                <a:cs typeface="Arial"/>
              </a:rPr>
              <a:t>vaccine</a:t>
            </a:r>
            <a:r>
              <a:rPr sz="3200" b="1" spc="-5" dirty="0">
                <a:solidFill>
                  <a:srgbClr val="F58466"/>
                </a:solidFill>
                <a:latin typeface="Arial"/>
                <a:cs typeface="Arial"/>
              </a:rPr>
              <a:t> </a:t>
            </a:r>
            <a:r>
              <a:rPr sz="3200" b="1" spc="-180" dirty="0">
                <a:solidFill>
                  <a:srgbClr val="F58466"/>
                </a:solidFill>
                <a:latin typeface="Arial"/>
                <a:cs typeface="Arial"/>
              </a:rPr>
              <a:t>monitoring</a:t>
            </a:r>
            <a:endParaRPr sz="3200">
              <a:latin typeface="Arial"/>
              <a:cs typeface="Arial"/>
            </a:endParaRPr>
          </a:p>
          <a:p>
            <a:pPr marL="12700">
              <a:lnSpc>
                <a:spcPts val="3650"/>
              </a:lnSpc>
            </a:pPr>
            <a:r>
              <a:rPr sz="3200" b="1" dirty="0">
                <a:solidFill>
                  <a:srgbClr val="F58466"/>
                </a:solidFill>
                <a:latin typeface="Arial"/>
                <a:cs typeface="Arial"/>
              </a:rPr>
              <a:t>–</a:t>
            </a:r>
            <a:r>
              <a:rPr sz="3200" b="1" spc="-10" dirty="0">
                <a:solidFill>
                  <a:srgbClr val="F58466"/>
                </a:solidFill>
                <a:latin typeface="Arial"/>
                <a:cs typeface="Arial"/>
              </a:rPr>
              <a:t> </a:t>
            </a:r>
            <a:r>
              <a:rPr sz="3200" b="1" spc="-135" dirty="0">
                <a:solidFill>
                  <a:srgbClr val="F58466"/>
                </a:solidFill>
                <a:latin typeface="Arial"/>
                <a:cs typeface="Arial"/>
              </a:rPr>
              <a:t>what</a:t>
            </a:r>
            <a:r>
              <a:rPr sz="3200" b="1" spc="5" dirty="0">
                <a:solidFill>
                  <a:srgbClr val="F58466"/>
                </a:solidFill>
                <a:latin typeface="Arial"/>
                <a:cs typeface="Arial"/>
              </a:rPr>
              <a:t> </a:t>
            </a:r>
            <a:r>
              <a:rPr sz="3200" b="1" spc="-90" dirty="0">
                <a:solidFill>
                  <a:srgbClr val="F58466"/>
                </a:solidFill>
                <a:latin typeface="Arial"/>
                <a:cs typeface="Arial"/>
              </a:rPr>
              <a:t>data</a:t>
            </a:r>
            <a:r>
              <a:rPr sz="3200" b="1" spc="5" dirty="0">
                <a:solidFill>
                  <a:srgbClr val="F58466"/>
                </a:solidFill>
                <a:latin typeface="Arial"/>
                <a:cs typeface="Arial"/>
              </a:rPr>
              <a:t> </a:t>
            </a:r>
            <a:r>
              <a:rPr sz="3200" b="1" spc="-180" dirty="0">
                <a:solidFill>
                  <a:srgbClr val="F58466"/>
                </a:solidFill>
                <a:latin typeface="Arial"/>
                <a:cs typeface="Arial"/>
              </a:rPr>
              <a:t>is</a:t>
            </a:r>
            <a:r>
              <a:rPr sz="3200" b="1" dirty="0">
                <a:solidFill>
                  <a:srgbClr val="F58466"/>
                </a:solidFill>
                <a:latin typeface="Arial"/>
                <a:cs typeface="Arial"/>
              </a:rPr>
              <a:t> </a:t>
            </a:r>
            <a:r>
              <a:rPr sz="3200" b="1" spc="-140" dirty="0">
                <a:solidFill>
                  <a:srgbClr val="F58466"/>
                </a:solidFill>
                <a:latin typeface="Arial"/>
                <a:cs typeface="Arial"/>
              </a:rPr>
              <a:t>being</a:t>
            </a:r>
            <a:r>
              <a:rPr sz="3200" b="1" spc="5" dirty="0">
                <a:solidFill>
                  <a:srgbClr val="F58466"/>
                </a:solidFill>
                <a:latin typeface="Arial"/>
                <a:cs typeface="Arial"/>
              </a:rPr>
              <a:t> </a:t>
            </a:r>
            <a:r>
              <a:rPr sz="3200" b="1" spc="-110" dirty="0">
                <a:solidFill>
                  <a:srgbClr val="F58466"/>
                </a:solidFill>
                <a:latin typeface="Arial"/>
                <a:cs typeface="Arial"/>
              </a:rPr>
              <a:t>gathered</a:t>
            </a:r>
            <a:r>
              <a:rPr sz="3200" b="1" spc="5" dirty="0">
                <a:solidFill>
                  <a:srgbClr val="F58466"/>
                </a:solidFill>
                <a:latin typeface="Arial"/>
                <a:cs typeface="Arial"/>
              </a:rPr>
              <a:t> </a:t>
            </a:r>
            <a:r>
              <a:rPr sz="3200" b="1" spc="-135" dirty="0">
                <a:solidFill>
                  <a:srgbClr val="F58466"/>
                </a:solidFill>
                <a:latin typeface="Arial"/>
                <a:cs typeface="Arial"/>
              </a:rPr>
              <a:t>pregnant</a:t>
            </a:r>
            <a:r>
              <a:rPr sz="3200" b="1" dirty="0">
                <a:solidFill>
                  <a:srgbClr val="F58466"/>
                </a:solidFill>
                <a:latin typeface="Arial"/>
                <a:cs typeface="Arial"/>
              </a:rPr>
              <a:t> </a:t>
            </a:r>
            <a:r>
              <a:rPr sz="3200" b="1" spc="-135" dirty="0">
                <a:solidFill>
                  <a:srgbClr val="F58466"/>
                </a:solidFill>
                <a:latin typeface="Arial"/>
                <a:cs typeface="Arial"/>
              </a:rPr>
              <a:t>patients</a:t>
            </a:r>
            <a:endParaRPr sz="32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EB3B8"/>
                </a:solidFill>
              </a:rPr>
              <a:t>40</a:t>
            </a:fld>
            <a:endParaRPr spc="-5" dirty="0">
              <a:solidFill>
                <a:srgbClr val="AEB3B8"/>
              </a:solidFill>
            </a:endParaRPr>
          </a:p>
        </p:txBody>
      </p:sp>
      <p:sp>
        <p:nvSpPr>
          <p:cNvPr id="9" name="object 9"/>
          <p:cNvSpPr txBox="1"/>
          <p:nvPr/>
        </p:nvSpPr>
        <p:spPr>
          <a:xfrm>
            <a:off x="688260" y="1806829"/>
            <a:ext cx="10613390" cy="3853619"/>
          </a:xfrm>
          <a:prstGeom prst="rect">
            <a:avLst/>
          </a:prstGeom>
        </p:spPr>
        <p:txBody>
          <a:bodyPr vert="horz" wrap="square" lIns="0" tIns="59690" rIns="0" bIns="0" rtlCol="0">
            <a:spAutoFit/>
          </a:bodyPr>
          <a:lstStyle/>
          <a:p>
            <a:pPr marL="241300" marR="403225" indent="-228600">
              <a:lnSpc>
                <a:spcPts val="3030"/>
              </a:lnSpc>
              <a:spcBef>
                <a:spcPts val="470"/>
              </a:spcBef>
              <a:buClr>
                <a:srgbClr val="F5668F"/>
              </a:buClr>
              <a:buChar char="•"/>
              <a:tabLst>
                <a:tab pos="241935" algn="l"/>
                <a:tab pos="852169" algn="l"/>
              </a:tabLst>
            </a:pPr>
            <a:r>
              <a:rPr sz="2800" spc="-10" dirty="0">
                <a:solidFill>
                  <a:srgbClr val="444B54"/>
                </a:solidFill>
                <a:latin typeface="Arial"/>
                <a:cs typeface="Arial"/>
              </a:rPr>
              <a:t>As	</a:t>
            </a:r>
            <a:r>
              <a:rPr sz="2800" dirty="0">
                <a:solidFill>
                  <a:srgbClr val="444B54"/>
                </a:solidFill>
                <a:latin typeface="Arial"/>
                <a:cs typeface="Arial"/>
              </a:rPr>
              <a:t>of</a:t>
            </a:r>
            <a:r>
              <a:rPr sz="2800" spc="-15" dirty="0">
                <a:solidFill>
                  <a:srgbClr val="444B54"/>
                </a:solidFill>
                <a:latin typeface="Arial"/>
                <a:cs typeface="Arial"/>
              </a:rPr>
              <a:t> </a:t>
            </a:r>
            <a:r>
              <a:rPr lang="en-US" sz="2800" spc="-5" dirty="0" smtClean="0">
                <a:solidFill>
                  <a:srgbClr val="444B54"/>
                </a:solidFill>
                <a:latin typeface="Arial"/>
                <a:cs typeface="Arial"/>
              </a:rPr>
              <a:t>Sept 7</a:t>
            </a:r>
            <a:r>
              <a:rPr sz="2800" dirty="0" smtClean="0">
                <a:solidFill>
                  <a:srgbClr val="444B54"/>
                </a:solidFill>
                <a:latin typeface="Arial"/>
                <a:cs typeface="Arial"/>
              </a:rPr>
              <a:t>,</a:t>
            </a:r>
            <a:r>
              <a:rPr sz="2800" spc="-10" dirty="0" smtClean="0">
                <a:solidFill>
                  <a:srgbClr val="444B54"/>
                </a:solidFill>
                <a:latin typeface="Arial"/>
                <a:cs typeface="Arial"/>
              </a:rPr>
              <a:t> </a:t>
            </a:r>
            <a:r>
              <a:rPr sz="2800" dirty="0">
                <a:solidFill>
                  <a:srgbClr val="444B54"/>
                </a:solidFill>
                <a:latin typeface="Arial"/>
                <a:cs typeface="Arial"/>
              </a:rPr>
              <a:t>2021, there</a:t>
            </a:r>
            <a:r>
              <a:rPr sz="2800" spc="5" dirty="0">
                <a:solidFill>
                  <a:srgbClr val="444B54"/>
                </a:solidFill>
                <a:latin typeface="Arial"/>
                <a:cs typeface="Arial"/>
              </a:rPr>
              <a:t> </a:t>
            </a:r>
            <a:r>
              <a:rPr sz="2800" dirty="0">
                <a:solidFill>
                  <a:srgbClr val="444B54"/>
                </a:solidFill>
                <a:latin typeface="Arial"/>
                <a:cs typeface="Arial"/>
              </a:rPr>
              <a:t>have been over</a:t>
            </a:r>
            <a:r>
              <a:rPr sz="2800" spc="5" dirty="0">
                <a:solidFill>
                  <a:srgbClr val="444B54"/>
                </a:solidFill>
                <a:latin typeface="Arial"/>
                <a:cs typeface="Arial"/>
              </a:rPr>
              <a:t> </a:t>
            </a:r>
            <a:r>
              <a:rPr sz="2800" dirty="0" smtClean="0">
                <a:solidFill>
                  <a:srgbClr val="444B54"/>
                </a:solidFill>
                <a:latin typeface="Arial"/>
                <a:cs typeface="Arial"/>
              </a:rPr>
              <a:t>1</a:t>
            </a:r>
            <a:r>
              <a:rPr lang="en-US" sz="2800" dirty="0" smtClean="0">
                <a:solidFill>
                  <a:srgbClr val="444B54"/>
                </a:solidFill>
                <a:latin typeface="Arial"/>
                <a:cs typeface="Arial"/>
              </a:rPr>
              <a:t>56,658</a:t>
            </a:r>
            <a:r>
              <a:rPr sz="2800" dirty="0" smtClean="0">
                <a:solidFill>
                  <a:srgbClr val="444B54"/>
                </a:solidFill>
                <a:latin typeface="Arial"/>
                <a:cs typeface="Arial"/>
              </a:rPr>
              <a:t> </a:t>
            </a:r>
            <a:r>
              <a:rPr sz="2800" dirty="0">
                <a:solidFill>
                  <a:srgbClr val="444B54"/>
                </a:solidFill>
                <a:latin typeface="Arial"/>
                <a:cs typeface="Arial"/>
              </a:rPr>
              <a:t>pregnancies </a:t>
            </a:r>
            <a:r>
              <a:rPr sz="2800" spc="-760" dirty="0">
                <a:solidFill>
                  <a:srgbClr val="444B54"/>
                </a:solidFill>
                <a:latin typeface="Arial"/>
                <a:cs typeface="Arial"/>
              </a:rPr>
              <a:t> </a:t>
            </a:r>
            <a:r>
              <a:rPr sz="2800" dirty="0">
                <a:solidFill>
                  <a:srgbClr val="444B54"/>
                </a:solidFill>
                <a:latin typeface="Arial"/>
                <a:cs typeface="Arial"/>
              </a:rPr>
              <a:t>reported </a:t>
            </a:r>
            <a:r>
              <a:rPr sz="2800" spc="-5" dirty="0">
                <a:solidFill>
                  <a:srgbClr val="444B54"/>
                </a:solidFill>
                <a:latin typeface="Arial"/>
                <a:cs typeface="Arial"/>
              </a:rPr>
              <a:t>in</a:t>
            </a:r>
            <a:r>
              <a:rPr sz="2800" spc="5" dirty="0">
                <a:solidFill>
                  <a:srgbClr val="444B54"/>
                </a:solidFill>
                <a:latin typeface="Arial"/>
                <a:cs typeface="Arial"/>
              </a:rPr>
              <a:t> </a:t>
            </a:r>
            <a:r>
              <a:rPr sz="2800" spc="-15" dirty="0">
                <a:solidFill>
                  <a:srgbClr val="444B54"/>
                </a:solidFill>
                <a:latin typeface="Arial"/>
                <a:cs typeface="Arial"/>
              </a:rPr>
              <a:t>CDC’s</a:t>
            </a:r>
            <a:r>
              <a:rPr sz="2800" spc="25" dirty="0">
                <a:solidFill>
                  <a:srgbClr val="444B54"/>
                </a:solidFill>
                <a:latin typeface="Arial"/>
                <a:cs typeface="Arial"/>
              </a:rPr>
              <a:t> </a:t>
            </a:r>
            <a:r>
              <a:rPr sz="2800" spc="-35" dirty="0">
                <a:solidFill>
                  <a:srgbClr val="444B54"/>
                </a:solidFill>
                <a:latin typeface="Arial"/>
                <a:cs typeface="Arial"/>
              </a:rPr>
              <a:t>V-SAFE</a:t>
            </a:r>
            <a:r>
              <a:rPr sz="2800" spc="5" dirty="0">
                <a:solidFill>
                  <a:srgbClr val="444B54"/>
                </a:solidFill>
                <a:latin typeface="Arial"/>
                <a:cs typeface="Arial"/>
              </a:rPr>
              <a:t> </a:t>
            </a:r>
            <a:r>
              <a:rPr sz="2800" dirty="0">
                <a:solidFill>
                  <a:srgbClr val="444B54"/>
                </a:solidFill>
                <a:latin typeface="Arial"/>
                <a:cs typeface="Arial"/>
              </a:rPr>
              <a:t>post-vaccination</a:t>
            </a:r>
            <a:r>
              <a:rPr sz="2800" spc="-5" dirty="0">
                <a:solidFill>
                  <a:srgbClr val="444B54"/>
                </a:solidFill>
                <a:latin typeface="Arial"/>
                <a:cs typeface="Arial"/>
              </a:rPr>
              <a:t> </a:t>
            </a:r>
            <a:r>
              <a:rPr sz="2800" dirty="0">
                <a:solidFill>
                  <a:srgbClr val="444B54"/>
                </a:solidFill>
                <a:latin typeface="Arial"/>
                <a:cs typeface="Arial"/>
              </a:rPr>
              <a:t>health checker</a:t>
            </a:r>
            <a:endParaRPr sz="2800" dirty="0">
              <a:latin typeface="Arial"/>
              <a:cs typeface="Arial"/>
            </a:endParaRPr>
          </a:p>
          <a:p>
            <a:pPr marL="241300" marR="517525" indent="-229235">
              <a:lnSpc>
                <a:spcPts val="3030"/>
              </a:lnSpc>
              <a:spcBef>
                <a:spcPts val="985"/>
              </a:spcBef>
              <a:buClr>
                <a:srgbClr val="F5668F"/>
              </a:buClr>
              <a:buChar char="•"/>
              <a:tabLst>
                <a:tab pos="241935" algn="l"/>
                <a:tab pos="8422640" algn="l"/>
              </a:tabLst>
            </a:pPr>
            <a:r>
              <a:rPr sz="2800" spc="-10" dirty="0">
                <a:solidFill>
                  <a:srgbClr val="444B54"/>
                </a:solidFill>
                <a:latin typeface="Arial"/>
                <a:cs typeface="Arial"/>
              </a:rPr>
              <a:t>CD</a:t>
            </a:r>
            <a:r>
              <a:rPr sz="2800" spc="-5" dirty="0">
                <a:solidFill>
                  <a:srgbClr val="444B54"/>
                </a:solidFill>
                <a:latin typeface="Arial"/>
                <a:cs typeface="Arial"/>
              </a:rPr>
              <a:t>C</a:t>
            </a:r>
            <a:r>
              <a:rPr sz="2800" spc="20" dirty="0">
                <a:solidFill>
                  <a:srgbClr val="444B54"/>
                </a:solidFill>
                <a:latin typeface="Arial"/>
                <a:cs typeface="Arial"/>
              </a:rPr>
              <a:t> </a:t>
            </a:r>
            <a:r>
              <a:rPr sz="2800" spc="-5" dirty="0">
                <a:solidFill>
                  <a:srgbClr val="444B54"/>
                </a:solidFill>
                <a:latin typeface="Arial"/>
                <a:cs typeface="Arial"/>
              </a:rPr>
              <a:t>is </a:t>
            </a:r>
            <a:r>
              <a:rPr sz="2800" dirty="0">
                <a:solidFill>
                  <a:srgbClr val="444B54"/>
                </a:solidFill>
                <a:latin typeface="Arial"/>
                <a:cs typeface="Arial"/>
              </a:rPr>
              <a:t>curren</a:t>
            </a:r>
            <a:r>
              <a:rPr sz="2800" spc="-5" dirty="0">
                <a:solidFill>
                  <a:srgbClr val="444B54"/>
                </a:solidFill>
                <a:latin typeface="Arial"/>
                <a:cs typeface="Arial"/>
              </a:rPr>
              <a:t>tly</a:t>
            </a:r>
            <a:r>
              <a:rPr sz="2800" spc="5" dirty="0">
                <a:solidFill>
                  <a:srgbClr val="444B54"/>
                </a:solidFill>
                <a:latin typeface="Arial"/>
                <a:cs typeface="Arial"/>
              </a:rPr>
              <a:t> </a:t>
            </a:r>
            <a:r>
              <a:rPr sz="2800" dirty="0">
                <a:solidFill>
                  <a:srgbClr val="444B54"/>
                </a:solidFill>
                <a:latin typeface="Arial"/>
                <a:cs typeface="Arial"/>
              </a:rPr>
              <a:t>enro</a:t>
            </a:r>
            <a:r>
              <a:rPr sz="2800" spc="-5" dirty="0">
                <a:solidFill>
                  <a:srgbClr val="444B54"/>
                </a:solidFill>
                <a:latin typeface="Arial"/>
                <a:cs typeface="Arial"/>
              </a:rPr>
              <a:t>lli</a:t>
            </a:r>
            <a:r>
              <a:rPr sz="2800" dirty="0">
                <a:solidFill>
                  <a:srgbClr val="444B54"/>
                </a:solidFill>
                <a:latin typeface="Arial"/>
                <a:cs typeface="Arial"/>
              </a:rPr>
              <a:t>n</a:t>
            </a:r>
            <a:r>
              <a:rPr sz="2800" spc="-5" dirty="0">
                <a:solidFill>
                  <a:srgbClr val="444B54"/>
                </a:solidFill>
                <a:latin typeface="Arial"/>
                <a:cs typeface="Arial"/>
              </a:rPr>
              <a:t>g</a:t>
            </a:r>
            <a:r>
              <a:rPr sz="2800" spc="15" dirty="0">
                <a:solidFill>
                  <a:srgbClr val="444B54"/>
                </a:solidFill>
                <a:latin typeface="Arial"/>
                <a:cs typeface="Arial"/>
              </a:rPr>
              <a:t> </a:t>
            </a:r>
            <a:r>
              <a:rPr sz="2800" dirty="0">
                <a:solidFill>
                  <a:srgbClr val="444B54"/>
                </a:solidFill>
                <a:latin typeface="Arial"/>
                <a:cs typeface="Arial"/>
              </a:rPr>
              <a:t>pregnan</a:t>
            </a:r>
            <a:r>
              <a:rPr sz="2800" spc="-5" dirty="0">
                <a:solidFill>
                  <a:srgbClr val="444B54"/>
                </a:solidFill>
                <a:latin typeface="Arial"/>
                <a:cs typeface="Arial"/>
              </a:rPr>
              <a:t>t</a:t>
            </a:r>
            <a:r>
              <a:rPr sz="2800" spc="5" dirty="0">
                <a:solidFill>
                  <a:srgbClr val="444B54"/>
                </a:solidFill>
                <a:latin typeface="Arial"/>
                <a:cs typeface="Arial"/>
              </a:rPr>
              <a:t> </a:t>
            </a:r>
            <a:r>
              <a:rPr sz="2800" spc="-5" dirty="0">
                <a:solidFill>
                  <a:srgbClr val="444B54"/>
                </a:solidFill>
                <a:latin typeface="Arial"/>
                <a:cs typeface="Arial"/>
              </a:rPr>
              <a:t>i</a:t>
            </a:r>
            <a:r>
              <a:rPr sz="2800" dirty="0">
                <a:solidFill>
                  <a:srgbClr val="444B54"/>
                </a:solidFill>
                <a:latin typeface="Arial"/>
                <a:cs typeface="Arial"/>
              </a:rPr>
              <a:t>nd</a:t>
            </a:r>
            <a:r>
              <a:rPr sz="2800" spc="-5" dirty="0">
                <a:solidFill>
                  <a:srgbClr val="444B54"/>
                </a:solidFill>
                <a:latin typeface="Arial"/>
                <a:cs typeface="Arial"/>
              </a:rPr>
              <a:t>i</a:t>
            </a:r>
            <a:r>
              <a:rPr sz="2800" dirty="0">
                <a:solidFill>
                  <a:srgbClr val="444B54"/>
                </a:solidFill>
                <a:latin typeface="Arial"/>
                <a:cs typeface="Arial"/>
              </a:rPr>
              <a:t>v</a:t>
            </a:r>
            <a:r>
              <a:rPr sz="2800" spc="-5" dirty="0">
                <a:solidFill>
                  <a:srgbClr val="444B54"/>
                </a:solidFill>
                <a:latin typeface="Arial"/>
                <a:cs typeface="Arial"/>
              </a:rPr>
              <a:t>i</a:t>
            </a:r>
            <a:r>
              <a:rPr sz="2800" dirty="0">
                <a:solidFill>
                  <a:srgbClr val="444B54"/>
                </a:solidFill>
                <a:latin typeface="Arial"/>
                <a:cs typeface="Arial"/>
              </a:rPr>
              <a:t>dua</a:t>
            </a:r>
            <a:r>
              <a:rPr sz="2800" spc="-5" dirty="0">
                <a:solidFill>
                  <a:srgbClr val="444B54"/>
                </a:solidFill>
                <a:latin typeface="Arial"/>
                <a:cs typeface="Arial"/>
              </a:rPr>
              <a:t>ls</a:t>
            </a:r>
            <a:r>
              <a:rPr sz="2800" spc="5" dirty="0">
                <a:solidFill>
                  <a:srgbClr val="444B54"/>
                </a:solidFill>
                <a:latin typeface="Arial"/>
                <a:cs typeface="Arial"/>
              </a:rPr>
              <a:t> </a:t>
            </a:r>
            <a:r>
              <a:rPr sz="2800" spc="-5" dirty="0">
                <a:solidFill>
                  <a:srgbClr val="444B54"/>
                </a:solidFill>
                <a:latin typeface="Arial"/>
                <a:cs typeface="Arial"/>
              </a:rPr>
              <a:t>in</a:t>
            </a:r>
            <a:r>
              <a:rPr sz="2800" spc="5" dirty="0">
                <a:solidFill>
                  <a:srgbClr val="444B54"/>
                </a:solidFill>
                <a:latin typeface="Arial"/>
                <a:cs typeface="Arial"/>
              </a:rPr>
              <a:t> </a:t>
            </a:r>
            <a:r>
              <a:rPr sz="2800" spc="-5" dirty="0">
                <a:solidFill>
                  <a:srgbClr val="444B54"/>
                </a:solidFill>
                <a:latin typeface="Arial"/>
                <a:cs typeface="Arial"/>
              </a:rPr>
              <a:t>a</a:t>
            </a:r>
            <a:r>
              <a:rPr sz="2800" dirty="0">
                <a:solidFill>
                  <a:srgbClr val="444B54"/>
                </a:solidFill>
                <a:latin typeface="Arial"/>
                <a:cs typeface="Arial"/>
              </a:rPr>
              <a:t>	pregnancy  registry</a:t>
            </a:r>
            <a:r>
              <a:rPr sz="2800" spc="-10" dirty="0">
                <a:solidFill>
                  <a:srgbClr val="444B54"/>
                </a:solidFill>
                <a:latin typeface="Arial"/>
                <a:cs typeface="Arial"/>
              </a:rPr>
              <a:t> </a:t>
            </a:r>
            <a:r>
              <a:rPr sz="2800" spc="-5" dirty="0">
                <a:solidFill>
                  <a:srgbClr val="444B54"/>
                </a:solidFill>
                <a:latin typeface="Arial"/>
                <a:cs typeface="Arial"/>
              </a:rPr>
              <a:t>with</a:t>
            </a:r>
            <a:r>
              <a:rPr sz="2800" spc="5" dirty="0">
                <a:solidFill>
                  <a:srgbClr val="444B54"/>
                </a:solidFill>
                <a:latin typeface="Arial"/>
                <a:cs typeface="Arial"/>
              </a:rPr>
              <a:t> </a:t>
            </a:r>
            <a:r>
              <a:rPr sz="2800" dirty="0">
                <a:solidFill>
                  <a:srgbClr val="444B54"/>
                </a:solidFill>
                <a:latin typeface="Arial"/>
                <a:cs typeface="Arial"/>
              </a:rPr>
              <a:t>over</a:t>
            </a:r>
            <a:r>
              <a:rPr sz="2800" spc="5" dirty="0">
                <a:solidFill>
                  <a:srgbClr val="444B54"/>
                </a:solidFill>
                <a:latin typeface="Arial"/>
                <a:cs typeface="Arial"/>
              </a:rPr>
              <a:t> </a:t>
            </a:r>
            <a:r>
              <a:rPr lang="en-US" sz="2800" dirty="0" smtClean="0">
                <a:solidFill>
                  <a:srgbClr val="444B54"/>
                </a:solidFill>
                <a:latin typeface="Arial"/>
                <a:cs typeface="Arial"/>
              </a:rPr>
              <a:t>5,104</a:t>
            </a:r>
            <a:r>
              <a:rPr sz="2800" spc="5" dirty="0" smtClean="0">
                <a:solidFill>
                  <a:srgbClr val="444B54"/>
                </a:solidFill>
                <a:latin typeface="Arial"/>
                <a:cs typeface="Arial"/>
              </a:rPr>
              <a:t> </a:t>
            </a:r>
            <a:r>
              <a:rPr sz="2800" dirty="0">
                <a:solidFill>
                  <a:srgbClr val="444B54"/>
                </a:solidFill>
                <a:latin typeface="Arial"/>
                <a:cs typeface="Arial"/>
              </a:rPr>
              <a:t>enrolled.</a:t>
            </a:r>
            <a:endParaRPr sz="2800" dirty="0">
              <a:latin typeface="Arial"/>
              <a:cs typeface="Arial"/>
            </a:endParaRPr>
          </a:p>
          <a:p>
            <a:pPr marL="241300" marR="5080" indent="-229235">
              <a:lnSpc>
                <a:spcPts val="3020"/>
              </a:lnSpc>
              <a:spcBef>
                <a:spcPts val="1005"/>
              </a:spcBef>
              <a:buClr>
                <a:srgbClr val="F5668F"/>
              </a:buClr>
              <a:buChar char="•"/>
              <a:tabLst>
                <a:tab pos="241935" algn="l"/>
              </a:tabLst>
            </a:pPr>
            <a:r>
              <a:rPr sz="2800" dirty="0">
                <a:solidFill>
                  <a:srgbClr val="444B54"/>
                </a:solidFill>
                <a:latin typeface="Arial"/>
                <a:cs typeface="Arial"/>
              </a:rPr>
              <a:t>Evidence gathered through these system provide clinicians </a:t>
            </a:r>
            <a:r>
              <a:rPr sz="2800" spc="-5" dirty="0">
                <a:solidFill>
                  <a:srgbClr val="444B54"/>
                </a:solidFill>
                <a:latin typeface="Arial"/>
                <a:cs typeface="Arial"/>
              </a:rPr>
              <a:t>with </a:t>
            </a:r>
            <a:r>
              <a:rPr sz="2800" dirty="0">
                <a:solidFill>
                  <a:srgbClr val="444B54"/>
                </a:solidFill>
                <a:latin typeface="Arial"/>
                <a:cs typeface="Arial"/>
              </a:rPr>
              <a:t> critically</a:t>
            </a:r>
            <a:r>
              <a:rPr sz="2800" spc="-15" dirty="0">
                <a:solidFill>
                  <a:srgbClr val="444B54"/>
                </a:solidFill>
                <a:latin typeface="Arial"/>
                <a:cs typeface="Arial"/>
              </a:rPr>
              <a:t> </a:t>
            </a:r>
            <a:r>
              <a:rPr sz="2800" dirty="0">
                <a:solidFill>
                  <a:srgbClr val="444B54"/>
                </a:solidFill>
                <a:latin typeface="Arial"/>
                <a:cs typeface="Arial"/>
              </a:rPr>
              <a:t>needed</a:t>
            </a:r>
            <a:r>
              <a:rPr sz="2800" spc="10" dirty="0">
                <a:solidFill>
                  <a:srgbClr val="444B54"/>
                </a:solidFill>
                <a:latin typeface="Arial"/>
                <a:cs typeface="Arial"/>
              </a:rPr>
              <a:t> </a:t>
            </a:r>
            <a:r>
              <a:rPr sz="2800" dirty="0">
                <a:solidFill>
                  <a:srgbClr val="444B54"/>
                </a:solidFill>
                <a:latin typeface="Arial"/>
                <a:cs typeface="Arial"/>
              </a:rPr>
              <a:t>data</a:t>
            </a:r>
            <a:r>
              <a:rPr sz="2800" spc="-10" dirty="0">
                <a:solidFill>
                  <a:srgbClr val="444B54"/>
                </a:solidFill>
                <a:latin typeface="Arial"/>
                <a:cs typeface="Arial"/>
              </a:rPr>
              <a:t> </a:t>
            </a:r>
            <a:r>
              <a:rPr sz="2800" spc="-5" dirty="0">
                <a:solidFill>
                  <a:srgbClr val="444B54"/>
                </a:solidFill>
                <a:latin typeface="Arial"/>
                <a:cs typeface="Arial"/>
              </a:rPr>
              <a:t>to </a:t>
            </a:r>
            <a:r>
              <a:rPr sz="2800" dirty="0">
                <a:solidFill>
                  <a:srgbClr val="444B54"/>
                </a:solidFill>
                <a:latin typeface="Arial"/>
                <a:cs typeface="Arial"/>
              </a:rPr>
              <a:t>inform</a:t>
            </a:r>
            <a:r>
              <a:rPr sz="2800" spc="-5" dirty="0">
                <a:solidFill>
                  <a:srgbClr val="444B54"/>
                </a:solidFill>
                <a:latin typeface="Arial"/>
                <a:cs typeface="Arial"/>
              </a:rPr>
              <a:t> </a:t>
            </a:r>
            <a:r>
              <a:rPr sz="2800" dirty="0">
                <a:solidFill>
                  <a:srgbClr val="444B54"/>
                </a:solidFill>
                <a:latin typeface="Arial"/>
                <a:cs typeface="Arial"/>
              </a:rPr>
              <a:t>future recommendations</a:t>
            </a:r>
            <a:r>
              <a:rPr sz="2800" spc="20" dirty="0">
                <a:solidFill>
                  <a:srgbClr val="444B54"/>
                </a:solidFill>
                <a:latin typeface="Arial"/>
                <a:cs typeface="Arial"/>
              </a:rPr>
              <a:t> </a:t>
            </a:r>
            <a:r>
              <a:rPr sz="2800" dirty="0">
                <a:solidFill>
                  <a:srgbClr val="444B54"/>
                </a:solidFill>
                <a:latin typeface="Arial"/>
                <a:cs typeface="Arial"/>
              </a:rPr>
              <a:t>related </a:t>
            </a:r>
            <a:r>
              <a:rPr sz="2800" spc="-5" dirty="0">
                <a:solidFill>
                  <a:srgbClr val="444B54"/>
                </a:solidFill>
                <a:latin typeface="Arial"/>
                <a:cs typeface="Arial"/>
              </a:rPr>
              <a:t>to </a:t>
            </a:r>
            <a:r>
              <a:rPr sz="2800" spc="-765" dirty="0">
                <a:solidFill>
                  <a:srgbClr val="444B54"/>
                </a:solidFill>
                <a:latin typeface="Arial"/>
                <a:cs typeface="Arial"/>
              </a:rPr>
              <a:t> </a:t>
            </a:r>
            <a:r>
              <a:rPr sz="2800" spc="-5" dirty="0">
                <a:solidFill>
                  <a:srgbClr val="444B54"/>
                </a:solidFill>
                <a:latin typeface="Arial"/>
                <a:cs typeface="Arial"/>
              </a:rPr>
              <a:t>COVID-19</a:t>
            </a:r>
            <a:r>
              <a:rPr sz="2800" spc="25" dirty="0">
                <a:solidFill>
                  <a:srgbClr val="444B54"/>
                </a:solidFill>
                <a:latin typeface="Arial"/>
                <a:cs typeface="Arial"/>
              </a:rPr>
              <a:t> </a:t>
            </a:r>
            <a:r>
              <a:rPr sz="2800" dirty="0">
                <a:solidFill>
                  <a:srgbClr val="444B54"/>
                </a:solidFill>
                <a:latin typeface="Arial"/>
                <a:cs typeface="Arial"/>
              </a:rPr>
              <a:t>vaccination</a:t>
            </a:r>
            <a:r>
              <a:rPr sz="2800" spc="-5" dirty="0">
                <a:solidFill>
                  <a:srgbClr val="444B54"/>
                </a:solidFill>
                <a:latin typeface="Arial"/>
                <a:cs typeface="Arial"/>
              </a:rPr>
              <a:t> </a:t>
            </a:r>
            <a:r>
              <a:rPr sz="2800" dirty="0">
                <a:solidFill>
                  <a:srgbClr val="444B54"/>
                </a:solidFill>
                <a:latin typeface="Arial"/>
                <a:cs typeface="Arial"/>
              </a:rPr>
              <a:t>during</a:t>
            </a:r>
            <a:r>
              <a:rPr sz="2800" spc="15" dirty="0">
                <a:solidFill>
                  <a:srgbClr val="444B54"/>
                </a:solidFill>
                <a:latin typeface="Arial"/>
                <a:cs typeface="Arial"/>
              </a:rPr>
              <a:t> </a:t>
            </a:r>
            <a:r>
              <a:rPr sz="2800" dirty="0">
                <a:solidFill>
                  <a:srgbClr val="444B54"/>
                </a:solidFill>
                <a:latin typeface="Arial"/>
                <a:cs typeface="Arial"/>
              </a:rPr>
              <a:t>pregnancy</a:t>
            </a:r>
            <a:endParaRPr sz="2800" dirty="0">
              <a:latin typeface="Arial"/>
              <a:cs typeface="Arial"/>
            </a:endParaRPr>
          </a:p>
          <a:p>
            <a:pPr marL="241300" indent="-229235">
              <a:lnSpc>
                <a:spcPct val="100000"/>
              </a:lnSpc>
              <a:spcBef>
                <a:spcPts val="685"/>
              </a:spcBef>
              <a:buClr>
                <a:srgbClr val="F5668F"/>
              </a:buClr>
              <a:buChar char="•"/>
              <a:tabLst>
                <a:tab pos="241935" algn="l"/>
              </a:tabLst>
            </a:pPr>
            <a:r>
              <a:rPr sz="2400" spc="-5" dirty="0">
                <a:solidFill>
                  <a:srgbClr val="006FC0"/>
                </a:solidFill>
                <a:latin typeface="Arial"/>
                <a:cs typeface="Arial"/>
              </a:rPr>
              <a:t>https://</a:t>
            </a:r>
            <a:r>
              <a:rPr sz="2400" spc="-5" dirty="0">
                <a:solidFill>
                  <a:srgbClr val="006FC0"/>
                </a:solidFill>
                <a:latin typeface="Arial"/>
                <a:cs typeface="Arial"/>
                <a:hlinkClick r:id="rId4"/>
              </a:rPr>
              <a:t>www.cdc.gov/coronavirus/2019-ncov/vaccines/safety/vsafe.html</a:t>
            </a:r>
            <a:endParaRPr sz="2400" dirty="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grpSp>
        <p:nvGrpSpPr>
          <p:cNvPr id="6" name="object 6"/>
          <p:cNvGrpSpPr/>
          <p:nvPr/>
        </p:nvGrpSpPr>
        <p:grpSpPr>
          <a:xfrm>
            <a:off x="609600" y="6316624"/>
            <a:ext cx="10972800" cy="22225"/>
            <a:chOff x="609600" y="6316624"/>
            <a:chExt cx="10972800" cy="22225"/>
          </a:xfrm>
        </p:grpSpPr>
        <p:sp>
          <p:nvSpPr>
            <p:cNvPr id="7" name="object 7"/>
            <p:cNvSpPr/>
            <p:nvPr/>
          </p:nvSpPr>
          <p:spPr>
            <a:xfrm>
              <a:off x="609600" y="6335268"/>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8" name="object 8"/>
            <p:cNvSpPr/>
            <p:nvPr/>
          </p:nvSpPr>
          <p:spPr>
            <a:xfrm>
              <a:off x="1533271" y="6316624"/>
              <a:ext cx="2080260" cy="17145"/>
            </a:xfrm>
            <a:custGeom>
              <a:avLst/>
              <a:gdLst/>
              <a:ahLst/>
              <a:cxnLst/>
              <a:rect l="l" t="t" r="r" b="b"/>
              <a:pathLst>
                <a:path w="2080260" h="17145">
                  <a:moveTo>
                    <a:pt x="746760" y="0"/>
                  </a:moveTo>
                  <a:lnTo>
                    <a:pt x="0" y="0"/>
                  </a:lnTo>
                  <a:lnTo>
                    <a:pt x="0" y="16764"/>
                  </a:lnTo>
                  <a:lnTo>
                    <a:pt x="746760" y="16764"/>
                  </a:lnTo>
                  <a:lnTo>
                    <a:pt x="746760" y="0"/>
                  </a:lnTo>
                  <a:close/>
                </a:path>
                <a:path w="2080260" h="17145">
                  <a:moveTo>
                    <a:pt x="2080260" y="0"/>
                  </a:moveTo>
                  <a:lnTo>
                    <a:pt x="1257300" y="0"/>
                  </a:lnTo>
                  <a:lnTo>
                    <a:pt x="1257300" y="16764"/>
                  </a:lnTo>
                  <a:lnTo>
                    <a:pt x="2080260" y="16764"/>
                  </a:lnTo>
                  <a:lnTo>
                    <a:pt x="2080260" y="0"/>
                  </a:lnTo>
                  <a:close/>
                </a:path>
              </a:pathLst>
            </a:custGeom>
            <a:solidFill>
              <a:srgbClr val="6B94FC"/>
            </a:solidFill>
          </p:spPr>
          <p:txBody>
            <a:bodyPr wrap="square" lIns="0" tIns="0" rIns="0" bIns="0" rtlCol="0"/>
            <a:lstStyle/>
            <a:p>
              <a:endParaRPr/>
            </a:p>
          </p:txBody>
        </p:sp>
      </p:grpSp>
      <p:sp>
        <p:nvSpPr>
          <p:cNvPr id="9" name="object 9"/>
          <p:cNvSpPr txBox="1">
            <a:spLocks noGrp="1"/>
          </p:cNvSpPr>
          <p:nvPr>
            <p:ph type="title"/>
          </p:nvPr>
        </p:nvSpPr>
        <p:spPr>
          <a:xfrm>
            <a:off x="583565" y="353178"/>
            <a:ext cx="5743575" cy="1068070"/>
          </a:xfrm>
          <a:prstGeom prst="rect">
            <a:avLst/>
          </a:prstGeom>
        </p:spPr>
        <p:txBody>
          <a:bodyPr vert="horz" wrap="square" lIns="0" tIns="12700" rIns="0" bIns="0" rtlCol="0">
            <a:spAutoFit/>
          </a:bodyPr>
          <a:lstStyle/>
          <a:p>
            <a:pPr marL="12700">
              <a:lnSpc>
                <a:spcPts val="4105"/>
              </a:lnSpc>
              <a:spcBef>
                <a:spcPts val="100"/>
              </a:spcBef>
            </a:pPr>
            <a:r>
              <a:rPr sz="3600" b="1" dirty="0">
                <a:solidFill>
                  <a:srgbClr val="F58466"/>
                </a:solidFill>
                <a:latin typeface="Arial"/>
                <a:cs typeface="Arial"/>
              </a:rPr>
              <a:t>COVID</a:t>
            </a:r>
            <a:r>
              <a:rPr sz="3600" b="1" spc="-100" dirty="0">
                <a:solidFill>
                  <a:srgbClr val="F58466"/>
                </a:solidFill>
                <a:latin typeface="Arial"/>
                <a:cs typeface="Arial"/>
              </a:rPr>
              <a:t> </a:t>
            </a:r>
            <a:r>
              <a:rPr sz="3600" b="1" spc="-114" dirty="0">
                <a:solidFill>
                  <a:srgbClr val="F58466"/>
                </a:solidFill>
                <a:latin typeface="Arial"/>
                <a:cs typeface="Arial"/>
              </a:rPr>
              <a:t>Vaccine</a:t>
            </a:r>
            <a:endParaRPr sz="3600">
              <a:latin typeface="Arial"/>
              <a:cs typeface="Arial"/>
            </a:endParaRPr>
          </a:p>
          <a:p>
            <a:pPr marL="12700">
              <a:lnSpc>
                <a:spcPts val="4105"/>
              </a:lnSpc>
            </a:pPr>
            <a:r>
              <a:rPr sz="3600" b="1" spc="-114" dirty="0">
                <a:solidFill>
                  <a:srgbClr val="F58466"/>
                </a:solidFill>
                <a:latin typeface="Arial"/>
                <a:cs typeface="Arial"/>
              </a:rPr>
              <a:t>P</a:t>
            </a:r>
            <a:r>
              <a:rPr sz="3600" b="1" u="sng" spc="-114" dirty="0">
                <a:solidFill>
                  <a:srgbClr val="F58466"/>
                </a:solidFill>
                <a:uFill>
                  <a:solidFill>
                    <a:srgbClr val="F58366"/>
                  </a:solidFill>
                </a:uFill>
                <a:latin typeface="Arial"/>
                <a:cs typeface="Arial"/>
              </a:rPr>
              <a:t>atien</a:t>
            </a:r>
            <a:r>
              <a:rPr sz="3600" b="1" spc="-114" dirty="0">
                <a:solidFill>
                  <a:srgbClr val="F58466"/>
                </a:solidFill>
                <a:latin typeface="Arial"/>
                <a:cs typeface="Arial"/>
              </a:rPr>
              <a:t>t</a:t>
            </a:r>
            <a:r>
              <a:rPr sz="3600" b="1" spc="-30" dirty="0">
                <a:solidFill>
                  <a:srgbClr val="F58466"/>
                </a:solidFill>
                <a:latin typeface="Arial"/>
                <a:cs typeface="Arial"/>
              </a:rPr>
              <a:t> </a:t>
            </a:r>
            <a:r>
              <a:rPr sz="3600" b="1" spc="-155" dirty="0">
                <a:solidFill>
                  <a:srgbClr val="F58466"/>
                </a:solidFill>
                <a:latin typeface="Arial"/>
                <a:cs typeface="Arial"/>
              </a:rPr>
              <a:t>Education</a:t>
            </a:r>
            <a:r>
              <a:rPr sz="3600" b="1" spc="-25" dirty="0">
                <a:solidFill>
                  <a:srgbClr val="F58466"/>
                </a:solidFill>
                <a:latin typeface="Arial"/>
                <a:cs typeface="Arial"/>
              </a:rPr>
              <a:t> </a:t>
            </a:r>
            <a:r>
              <a:rPr sz="3600" b="1" spc="-130" dirty="0">
                <a:solidFill>
                  <a:srgbClr val="F58466"/>
                </a:solidFill>
                <a:latin typeface="Arial"/>
                <a:cs typeface="Arial"/>
              </a:rPr>
              <a:t>Examples</a:t>
            </a:r>
            <a:endParaRPr sz="3600">
              <a:latin typeface="Arial"/>
              <a:cs typeface="Arial"/>
            </a:endParaRPr>
          </a:p>
        </p:txBody>
      </p:sp>
      <p:grpSp>
        <p:nvGrpSpPr>
          <p:cNvPr id="10" name="object 10"/>
          <p:cNvGrpSpPr/>
          <p:nvPr/>
        </p:nvGrpSpPr>
        <p:grpSpPr>
          <a:xfrm>
            <a:off x="2787396" y="1431036"/>
            <a:ext cx="2510155" cy="3343910"/>
            <a:chOff x="2787396" y="1431036"/>
            <a:chExt cx="2510155" cy="3343910"/>
          </a:xfrm>
        </p:grpSpPr>
        <p:pic>
          <p:nvPicPr>
            <p:cNvPr id="11" name="object 11"/>
            <p:cNvPicPr/>
            <p:nvPr/>
          </p:nvPicPr>
          <p:blipFill>
            <a:blip r:embed="rId4" cstate="print"/>
            <a:stretch>
              <a:fillRect/>
            </a:stretch>
          </p:blipFill>
          <p:spPr>
            <a:xfrm>
              <a:off x="2852927" y="1431036"/>
              <a:ext cx="1345691" cy="1914143"/>
            </a:xfrm>
            <a:prstGeom prst="rect">
              <a:avLst/>
            </a:prstGeom>
          </p:spPr>
        </p:pic>
        <p:pic>
          <p:nvPicPr>
            <p:cNvPr id="12" name="object 12"/>
            <p:cNvPicPr/>
            <p:nvPr/>
          </p:nvPicPr>
          <p:blipFill>
            <a:blip r:embed="rId5" cstate="print"/>
            <a:stretch>
              <a:fillRect/>
            </a:stretch>
          </p:blipFill>
          <p:spPr>
            <a:xfrm>
              <a:off x="2787396" y="3377184"/>
              <a:ext cx="2510027" cy="1397495"/>
            </a:xfrm>
            <a:prstGeom prst="rect">
              <a:avLst/>
            </a:prstGeom>
          </p:spPr>
        </p:pic>
      </p:grpSp>
      <p:sp>
        <p:nvSpPr>
          <p:cNvPr id="13" name="object 13"/>
          <p:cNvSpPr txBox="1"/>
          <p:nvPr/>
        </p:nvSpPr>
        <p:spPr>
          <a:xfrm>
            <a:off x="5868958" y="1521895"/>
            <a:ext cx="5190490" cy="2464435"/>
          </a:xfrm>
          <a:prstGeom prst="rect">
            <a:avLst/>
          </a:prstGeom>
        </p:spPr>
        <p:txBody>
          <a:bodyPr vert="horz" wrap="square" lIns="0" tIns="13335" rIns="0" bIns="0" rtlCol="0">
            <a:spAutoFit/>
          </a:bodyPr>
          <a:lstStyle/>
          <a:p>
            <a:pPr marL="12700" marR="5080">
              <a:lnSpc>
                <a:spcPct val="100000"/>
              </a:lnSpc>
              <a:spcBef>
                <a:spcPts val="105"/>
              </a:spcBef>
            </a:pPr>
            <a:r>
              <a:rPr sz="2000" dirty="0">
                <a:solidFill>
                  <a:srgbClr val="444B54"/>
                </a:solidFill>
                <a:latin typeface="Arial"/>
                <a:cs typeface="Arial"/>
              </a:rPr>
              <a:t>University</a:t>
            </a:r>
            <a:r>
              <a:rPr sz="2000" spc="-40" dirty="0">
                <a:solidFill>
                  <a:srgbClr val="444B54"/>
                </a:solidFill>
                <a:latin typeface="Arial"/>
                <a:cs typeface="Arial"/>
              </a:rPr>
              <a:t> </a:t>
            </a:r>
            <a:r>
              <a:rPr sz="2000" dirty="0">
                <a:solidFill>
                  <a:srgbClr val="444B54"/>
                </a:solidFill>
                <a:latin typeface="Arial"/>
                <a:cs typeface="Arial"/>
              </a:rPr>
              <a:t>of</a:t>
            </a:r>
            <a:r>
              <a:rPr sz="2000" spc="-40" dirty="0">
                <a:solidFill>
                  <a:srgbClr val="444B54"/>
                </a:solidFill>
                <a:latin typeface="Arial"/>
                <a:cs typeface="Arial"/>
              </a:rPr>
              <a:t> </a:t>
            </a:r>
            <a:r>
              <a:rPr sz="2000" dirty="0">
                <a:solidFill>
                  <a:srgbClr val="444B54"/>
                </a:solidFill>
                <a:latin typeface="Arial"/>
                <a:cs typeface="Arial"/>
              </a:rPr>
              <a:t>Massachusetts</a:t>
            </a:r>
            <a:r>
              <a:rPr sz="2000" spc="-60" dirty="0">
                <a:solidFill>
                  <a:srgbClr val="444B54"/>
                </a:solidFill>
                <a:latin typeface="Arial"/>
                <a:cs typeface="Arial"/>
              </a:rPr>
              <a:t> </a:t>
            </a:r>
            <a:r>
              <a:rPr sz="2000" dirty="0">
                <a:solidFill>
                  <a:srgbClr val="444B54"/>
                </a:solidFill>
                <a:latin typeface="Arial"/>
                <a:cs typeface="Arial"/>
              </a:rPr>
              <a:t>Medical</a:t>
            </a:r>
            <a:r>
              <a:rPr sz="2000" spc="-35" dirty="0">
                <a:solidFill>
                  <a:srgbClr val="444B54"/>
                </a:solidFill>
                <a:latin typeface="Arial"/>
                <a:cs typeface="Arial"/>
              </a:rPr>
              <a:t> </a:t>
            </a:r>
            <a:r>
              <a:rPr sz="2000" dirty="0">
                <a:solidFill>
                  <a:srgbClr val="444B54"/>
                </a:solidFill>
                <a:latin typeface="Arial"/>
                <a:cs typeface="Arial"/>
              </a:rPr>
              <a:t>School</a:t>
            </a:r>
            <a:r>
              <a:rPr sz="2000" spc="-35" dirty="0">
                <a:solidFill>
                  <a:srgbClr val="444B54"/>
                </a:solidFill>
                <a:latin typeface="Arial"/>
                <a:cs typeface="Arial"/>
              </a:rPr>
              <a:t> </a:t>
            </a:r>
            <a:r>
              <a:rPr sz="2000" dirty="0">
                <a:solidFill>
                  <a:srgbClr val="444B54"/>
                </a:solidFill>
                <a:latin typeface="Arial"/>
                <a:cs typeface="Arial"/>
              </a:rPr>
              <a:t>– </a:t>
            </a:r>
            <a:r>
              <a:rPr sz="2000" spc="-540" dirty="0">
                <a:solidFill>
                  <a:srgbClr val="444B54"/>
                </a:solidFill>
                <a:latin typeface="Arial"/>
                <a:cs typeface="Arial"/>
              </a:rPr>
              <a:t> </a:t>
            </a:r>
            <a:r>
              <a:rPr sz="2000" spc="-5" dirty="0">
                <a:solidFill>
                  <a:srgbClr val="444B54"/>
                </a:solidFill>
                <a:latin typeface="Arial"/>
                <a:cs typeface="Arial"/>
                <a:hlinkClick r:id="rId6"/>
              </a:rPr>
              <a:t>Baystate: </a:t>
            </a:r>
            <a:r>
              <a:rPr sz="2000" u="sng" spc="-5" dirty="0">
                <a:solidFill>
                  <a:srgbClr val="6B94FC"/>
                </a:solidFill>
                <a:uFill>
                  <a:solidFill>
                    <a:srgbClr val="6B94FC"/>
                  </a:solidFill>
                </a:uFill>
                <a:latin typeface="Arial"/>
                <a:cs typeface="Arial"/>
                <a:hlinkClick r:id="rId6"/>
              </a:rPr>
              <a:t>Covid </a:t>
            </a:r>
            <a:r>
              <a:rPr sz="2000" u="sng" spc="-20" dirty="0">
                <a:solidFill>
                  <a:srgbClr val="6B94FC"/>
                </a:solidFill>
                <a:uFill>
                  <a:solidFill>
                    <a:srgbClr val="6B94FC"/>
                  </a:solidFill>
                </a:uFill>
                <a:latin typeface="Arial"/>
                <a:cs typeface="Arial"/>
                <a:hlinkClick r:id="rId6"/>
              </a:rPr>
              <a:t>Vaccine </a:t>
            </a:r>
            <a:r>
              <a:rPr sz="2000" u="sng" spc="-5" dirty="0">
                <a:solidFill>
                  <a:srgbClr val="6B94FC"/>
                </a:solidFill>
                <a:uFill>
                  <a:solidFill>
                    <a:srgbClr val="6B94FC"/>
                  </a:solidFill>
                </a:uFill>
                <a:latin typeface="Arial"/>
                <a:cs typeface="Arial"/>
                <a:hlinkClick r:id="rId6"/>
              </a:rPr>
              <a:t>Info for </a:t>
            </a:r>
            <a:r>
              <a:rPr sz="2000" dirty="0">
                <a:solidFill>
                  <a:srgbClr val="6B94FC"/>
                </a:solidFill>
                <a:latin typeface="Arial"/>
                <a:cs typeface="Arial"/>
                <a:hlinkClick r:id="rId6"/>
              </a:rPr>
              <a:t> </a:t>
            </a:r>
            <a:r>
              <a:rPr sz="2000" u="sng" spc="-5" dirty="0">
                <a:solidFill>
                  <a:srgbClr val="6B94FC"/>
                </a:solidFill>
                <a:uFill>
                  <a:solidFill>
                    <a:srgbClr val="6B94FC"/>
                  </a:solidFill>
                </a:uFill>
                <a:latin typeface="Arial"/>
                <a:cs typeface="Arial"/>
                <a:hlinkClick r:id="rId6"/>
              </a:rPr>
              <a:t>Pregnant/Breastfeeding</a:t>
            </a:r>
            <a:r>
              <a:rPr sz="2000" u="sng" spc="-40" dirty="0">
                <a:solidFill>
                  <a:srgbClr val="6B94FC"/>
                </a:solidFill>
                <a:uFill>
                  <a:solidFill>
                    <a:srgbClr val="6B94FC"/>
                  </a:solidFill>
                </a:uFill>
                <a:latin typeface="Arial"/>
                <a:cs typeface="Arial"/>
                <a:hlinkClick r:id="rId6"/>
              </a:rPr>
              <a:t> </a:t>
            </a:r>
            <a:r>
              <a:rPr sz="2000" u="sng" spc="-5" dirty="0">
                <a:solidFill>
                  <a:srgbClr val="6B94FC"/>
                </a:solidFill>
                <a:uFill>
                  <a:solidFill>
                    <a:srgbClr val="6B94FC"/>
                  </a:solidFill>
                </a:uFill>
                <a:latin typeface="Arial"/>
                <a:cs typeface="Arial"/>
                <a:hlinkClick r:id="rId6"/>
              </a:rPr>
              <a:t>Patients English</a:t>
            </a:r>
            <a:r>
              <a:rPr sz="2000" spc="-5" dirty="0">
                <a:solidFill>
                  <a:srgbClr val="444B54"/>
                </a:solidFill>
                <a:latin typeface="Arial"/>
                <a:cs typeface="Arial"/>
              </a:rPr>
              <a:t>.</a:t>
            </a:r>
            <a:endParaRPr sz="2000">
              <a:latin typeface="Arial"/>
              <a:cs typeface="Arial"/>
            </a:endParaRPr>
          </a:p>
          <a:p>
            <a:pPr>
              <a:lnSpc>
                <a:spcPct val="100000"/>
              </a:lnSpc>
              <a:spcBef>
                <a:spcPts val="40"/>
              </a:spcBef>
            </a:pPr>
            <a:endParaRPr sz="2050">
              <a:latin typeface="Arial"/>
              <a:cs typeface="Arial"/>
            </a:endParaRPr>
          </a:p>
          <a:p>
            <a:pPr marL="12700">
              <a:lnSpc>
                <a:spcPct val="100000"/>
              </a:lnSpc>
            </a:pPr>
            <a:r>
              <a:rPr sz="2000" spc="-10" dirty="0">
                <a:solidFill>
                  <a:srgbClr val="444B54"/>
                </a:solidFill>
                <a:latin typeface="Arial"/>
                <a:cs typeface="Arial"/>
              </a:rPr>
              <a:t>Available</a:t>
            </a:r>
            <a:r>
              <a:rPr sz="2000" spc="-15" dirty="0">
                <a:solidFill>
                  <a:srgbClr val="444B54"/>
                </a:solidFill>
                <a:latin typeface="Arial"/>
                <a:cs typeface="Arial"/>
              </a:rPr>
              <a:t> </a:t>
            </a:r>
            <a:r>
              <a:rPr sz="2000" spc="-5" dirty="0">
                <a:solidFill>
                  <a:srgbClr val="444B54"/>
                </a:solidFill>
                <a:latin typeface="Arial"/>
                <a:cs typeface="Arial"/>
              </a:rPr>
              <a:t>in:</a:t>
            </a:r>
            <a:endParaRPr sz="2000">
              <a:latin typeface="Arial"/>
              <a:cs typeface="Arial"/>
            </a:endParaRPr>
          </a:p>
          <a:p>
            <a:pPr marL="12700" marR="803910" indent="69850">
              <a:lnSpc>
                <a:spcPct val="100000"/>
              </a:lnSpc>
            </a:pPr>
            <a:r>
              <a:rPr sz="2000" u="sng" spc="-5" dirty="0">
                <a:solidFill>
                  <a:srgbClr val="6B94FC"/>
                </a:solidFill>
                <a:uFill>
                  <a:solidFill>
                    <a:srgbClr val="6B94FC"/>
                  </a:solidFill>
                </a:uFill>
                <a:latin typeface="Arial"/>
                <a:cs typeface="Arial"/>
                <a:hlinkClick r:id="rId7"/>
              </a:rPr>
              <a:t>S</a:t>
            </a:r>
            <a:r>
              <a:rPr sz="2000" u="sng" dirty="0">
                <a:solidFill>
                  <a:srgbClr val="6B94FC"/>
                </a:solidFill>
                <a:uFill>
                  <a:solidFill>
                    <a:srgbClr val="6B94FC"/>
                  </a:solidFill>
                </a:uFill>
                <a:latin typeface="Arial"/>
                <a:cs typeface="Arial"/>
                <a:hlinkClick r:id="rId7"/>
              </a:rPr>
              <a:t>pan</a:t>
            </a:r>
            <a:r>
              <a:rPr sz="2000" u="sng" spc="-5" dirty="0">
                <a:solidFill>
                  <a:srgbClr val="6B94FC"/>
                </a:solidFill>
                <a:uFill>
                  <a:solidFill>
                    <a:srgbClr val="6B94FC"/>
                  </a:solidFill>
                </a:uFill>
                <a:latin typeface="Arial"/>
                <a:cs typeface="Arial"/>
                <a:hlinkClick r:id="rId7"/>
              </a:rPr>
              <a:t>i</a:t>
            </a:r>
            <a:r>
              <a:rPr sz="2000" u="sng" spc="5" dirty="0">
                <a:solidFill>
                  <a:srgbClr val="6B94FC"/>
                </a:solidFill>
                <a:uFill>
                  <a:solidFill>
                    <a:srgbClr val="6B94FC"/>
                  </a:solidFill>
                </a:uFill>
                <a:latin typeface="Arial"/>
                <a:cs typeface="Arial"/>
                <a:hlinkClick r:id="rId7"/>
              </a:rPr>
              <a:t>s</a:t>
            </a:r>
            <a:r>
              <a:rPr sz="2000" u="sng" dirty="0">
                <a:solidFill>
                  <a:srgbClr val="6B94FC"/>
                </a:solidFill>
                <a:uFill>
                  <a:solidFill>
                    <a:srgbClr val="6B94FC"/>
                  </a:solidFill>
                </a:uFill>
                <a:latin typeface="Arial"/>
                <a:cs typeface="Arial"/>
                <a:hlinkClick r:id="rId7"/>
              </a:rPr>
              <a:t>h</a:t>
            </a:r>
            <a:r>
              <a:rPr sz="2000" dirty="0">
                <a:solidFill>
                  <a:srgbClr val="444B54"/>
                </a:solidFill>
                <a:latin typeface="Arial"/>
                <a:cs typeface="Arial"/>
              </a:rPr>
              <a:t>,</a:t>
            </a:r>
            <a:r>
              <a:rPr sz="2000" spc="-25" dirty="0">
                <a:solidFill>
                  <a:srgbClr val="444B54"/>
                </a:solidFill>
                <a:latin typeface="Arial"/>
                <a:cs typeface="Arial"/>
              </a:rPr>
              <a:t> </a:t>
            </a:r>
            <a:r>
              <a:rPr sz="2000" u="sng" spc="5" dirty="0">
                <a:solidFill>
                  <a:srgbClr val="6B94FC"/>
                </a:solidFill>
                <a:uFill>
                  <a:solidFill>
                    <a:srgbClr val="6B94FC"/>
                  </a:solidFill>
                </a:uFill>
                <a:latin typeface="Arial"/>
                <a:cs typeface="Arial"/>
                <a:hlinkClick r:id="rId8"/>
              </a:rPr>
              <a:t>N</a:t>
            </a:r>
            <a:r>
              <a:rPr sz="2000" u="sng" dirty="0">
                <a:solidFill>
                  <a:srgbClr val="6B94FC"/>
                </a:solidFill>
                <a:uFill>
                  <a:solidFill>
                    <a:srgbClr val="6B94FC"/>
                  </a:solidFill>
                </a:uFill>
                <a:latin typeface="Arial"/>
                <a:cs typeface="Arial"/>
                <a:hlinkClick r:id="rId8"/>
              </a:rPr>
              <a:t>epa</a:t>
            </a:r>
            <a:r>
              <a:rPr sz="2000" u="sng" spc="-5" dirty="0">
                <a:solidFill>
                  <a:srgbClr val="6B94FC"/>
                </a:solidFill>
                <a:uFill>
                  <a:solidFill>
                    <a:srgbClr val="6B94FC"/>
                  </a:solidFill>
                </a:uFill>
                <a:latin typeface="Arial"/>
                <a:cs typeface="Arial"/>
                <a:hlinkClick r:id="rId8"/>
              </a:rPr>
              <a:t>li</a:t>
            </a:r>
            <a:r>
              <a:rPr sz="2000" dirty="0">
                <a:solidFill>
                  <a:srgbClr val="444B54"/>
                </a:solidFill>
                <a:latin typeface="Arial"/>
                <a:cs typeface="Arial"/>
              </a:rPr>
              <a:t>,</a:t>
            </a:r>
            <a:r>
              <a:rPr sz="2000" spc="-25" dirty="0">
                <a:solidFill>
                  <a:srgbClr val="444B54"/>
                </a:solidFill>
                <a:latin typeface="Arial"/>
                <a:cs typeface="Arial"/>
              </a:rPr>
              <a:t> </a:t>
            </a:r>
            <a:r>
              <a:rPr sz="2000" u="sng" spc="-5" dirty="0">
                <a:solidFill>
                  <a:srgbClr val="6B94FC"/>
                </a:solidFill>
                <a:uFill>
                  <a:solidFill>
                    <a:srgbClr val="6B94FC"/>
                  </a:solidFill>
                </a:uFill>
                <a:latin typeface="Arial"/>
                <a:cs typeface="Arial"/>
                <a:hlinkClick r:id="rId9"/>
              </a:rPr>
              <a:t>P</a:t>
            </a:r>
            <a:r>
              <a:rPr sz="2000" u="sng" dirty="0">
                <a:solidFill>
                  <a:srgbClr val="6B94FC"/>
                </a:solidFill>
                <a:uFill>
                  <a:solidFill>
                    <a:srgbClr val="6B94FC"/>
                  </a:solidFill>
                </a:uFill>
                <a:latin typeface="Arial"/>
                <a:cs typeface="Arial"/>
                <a:hlinkClick r:id="rId9"/>
              </a:rPr>
              <a:t>or</a:t>
            </a:r>
            <a:r>
              <a:rPr sz="2000" u="sng" spc="-10" dirty="0">
                <a:solidFill>
                  <a:srgbClr val="6B94FC"/>
                </a:solidFill>
                <a:uFill>
                  <a:solidFill>
                    <a:srgbClr val="6B94FC"/>
                  </a:solidFill>
                </a:uFill>
                <a:latin typeface="Arial"/>
                <a:cs typeface="Arial"/>
                <a:hlinkClick r:id="rId9"/>
              </a:rPr>
              <a:t>t</a:t>
            </a:r>
            <a:r>
              <a:rPr sz="2000" u="sng" dirty="0">
                <a:solidFill>
                  <a:srgbClr val="6B94FC"/>
                </a:solidFill>
                <a:uFill>
                  <a:solidFill>
                    <a:srgbClr val="6B94FC"/>
                  </a:solidFill>
                </a:uFill>
                <a:latin typeface="Arial"/>
                <a:cs typeface="Arial"/>
                <a:hlinkClick r:id="rId9"/>
              </a:rPr>
              <a:t>ugue</a:t>
            </a:r>
            <a:r>
              <a:rPr sz="2000" u="sng" spc="5" dirty="0">
                <a:solidFill>
                  <a:srgbClr val="6B94FC"/>
                </a:solidFill>
                <a:uFill>
                  <a:solidFill>
                    <a:srgbClr val="6B94FC"/>
                  </a:solidFill>
                </a:uFill>
                <a:latin typeface="Arial"/>
                <a:cs typeface="Arial"/>
                <a:hlinkClick r:id="rId9"/>
              </a:rPr>
              <a:t>s</a:t>
            </a:r>
            <a:r>
              <a:rPr sz="2000" u="sng" dirty="0">
                <a:solidFill>
                  <a:srgbClr val="6B94FC"/>
                </a:solidFill>
                <a:uFill>
                  <a:solidFill>
                    <a:srgbClr val="6B94FC"/>
                  </a:solidFill>
                </a:uFill>
                <a:latin typeface="Arial"/>
                <a:cs typeface="Arial"/>
                <a:hlinkClick r:id="rId9"/>
              </a:rPr>
              <a:t>e</a:t>
            </a:r>
            <a:r>
              <a:rPr sz="2000" dirty="0">
                <a:solidFill>
                  <a:srgbClr val="444B54"/>
                </a:solidFill>
                <a:latin typeface="Arial"/>
                <a:cs typeface="Arial"/>
              </a:rPr>
              <a:t>,</a:t>
            </a:r>
            <a:r>
              <a:rPr sz="2000" spc="-155" dirty="0">
                <a:solidFill>
                  <a:srgbClr val="444B54"/>
                </a:solidFill>
                <a:latin typeface="Arial"/>
                <a:cs typeface="Arial"/>
              </a:rPr>
              <a:t> </a:t>
            </a:r>
            <a:r>
              <a:rPr sz="2000" u="sng" spc="-5" dirty="0">
                <a:solidFill>
                  <a:srgbClr val="6B94FC"/>
                </a:solidFill>
                <a:uFill>
                  <a:solidFill>
                    <a:srgbClr val="6B94FC"/>
                  </a:solidFill>
                </a:uFill>
                <a:latin typeface="Arial"/>
                <a:cs typeface="Arial"/>
                <a:hlinkClick r:id="rId10"/>
              </a:rPr>
              <a:t>A</a:t>
            </a:r>
            <a:r>
              <a:rPr sz="2000" u="sng" dirty="0">
                <a:solidFill>
                  <a:srgbClr val="6B94FC"/>
                </a:solidFill>
                <a:uFill>
                  <a:solidFill>
                    <a:srgbClr val="6B94FC"/>
                  </a:solidFill>
                </a:uFill>
                <a:latin typeface="Arial"/>
                <a:cs typeface="Arial"/>
                <a:hlinkClick r:id="rId10"/>
              </a:rPr>
              <a:t>rab</a:t>
            </a:r>
            <a:r>
              <a:rPr sz="2000" u="sng" spc="-5" dirty="0">
                <a:solidFill>
                  <a:srgbClr val="6B94FC"/>
                </a:solidFill>
                <a:uFill>
                  <a:solidFill>
                    <a:srgbClr val="6B94FC"/>
                  </a:solidFill>
                </a:uFill>
                <a:latin typeface="Arial"/>
                <a:cs typeface="Arial"/>
                <a:hlinkClick r:id="rId10"/>
              </a:rPr>
              <a:t>i</a:t>
            </a:r>
            <a:r>
              <a:rPr sz="2000" u="sng" spc="5" dirty="0">
                <a:solidFill>
                  <a:srgbClr val="6B94FC"/>
                </a:solidFill>
                <a:uFill>
                  <a:solidFill>
                    <a:srgbClr val="6B94FC"/>
                  </a:solidFill>
                </a:uFill>
                <a:latin typeface="Arial"/>
                <a:cs typeface="Arial"/>
                <a:hlinkClick r:id="rId10"/>
              </a:rPr>
              <a:t>c</a:t>
            </a:r>
            <a:r>
              <a:rPr sz="2000" dirty="0">
                <a:solidFill>
                  <a:srgbClr val="444B54"/>
                </a:solidFill>
                <a:latin typeface="Arial"/>
                <a:cs typeface="Arial"/>
              </a:rPr>
              <a:t>,  </a:t>
            </a:r>
            <a:r>
              <a:rPr sz="2000" u="sng" spc="-10" dirty="0">
                <a:solidFill>
                  <a:srgbClr val="6B94FC"/>
                </a:solidFill>
                <a:uFill>
                  <a:solidFill>
                    <a:srgbClr val="6B94FC"/>
                  </a:solidFill>
                </a:uFill>
                <a:latin typeface="Arial"/>
                <a:cs typeface="Arial"/>
                <a:hlinkClick r:id="rId11"/>
              </a:rPr>
              <a:t>Turkish</a:t>
            </a:r>
            <a:r>
              <a:rPr sz="2000" spc="-10" dirty="0">
                <a:solidFill>
                  <a:srgbClr val="444B54"/>
                </a:solidFill>
                <a:latin typeface="Arial"/>
                <a:cs typeface="Arial"/>
              </a:rPr>
              <a:t>, </a:t>
            </a:r>
            <a:r>
              <a:rPr sz="2000" u="sng" spc="-5" dirty="0">
                <a:solidFill>
                  <a:srgbClr val="6B94FC"/>
                </a:solidFill>
                <a:uFill>
                  <a:solidFill>
                    <a:srgbClr val="6B94FC"/>
                  </a:solidFill>
                </a:uFill>
                <a:latin typeface="Arial"/>
                <a:cs typeface="Arial"/>
                <a:hlinkClick r:id="rId12"/>
              </a:rPr>
              <a:t>Somali</a:t>
            </a:r>
            <a:r>
              <a:rPr sz="2000" spc="-5" dirty="0">
                <a:solidFill>
                  <a:srgbClr val="444B54"/>
                </a:solidFill>
                <a:latin typeface="Arial"/>
                <a:cs typeface="Arial"/>
              </a:rPr>
              <a:t>, </a:t>
            </a:r>
            <a:r>
              <a:rPr sz="2000" u="sng" dirty="0">
                <a:solidFill>
                  <a:srgbClr val="6B94FC"/>
                </a:solidFill>
                <a:uFill>
                  <a:solidFill>
                    <a:srgbClr val="6B94FC"/>
                  </a:solidFill>
                </a:uFill>
                <a:latin typeface="Arial"/>
                <a:cs typeface="Arial"/>
                <a:hlinkClick r:id="rId13"/>
              </a:rPr>
              <a:t>Chinese</a:t>
            </a:r>
            <a:r>
              <a:rPr sz="2000" dirty="0">
                <a:solidFill>
                  <a:srgbClr val="444B54"/>
                </a:solidFill>
                <a:latin typeface="Arial"/>
                <a:cs typeface="Arial"/>
              </a:rPr>
              <a:t>, </a:t>
            </a:r>
            <a:r>
              <a:rPr sz="2000" u="sng" spc="-5" dirty="0">
                <a:solidFill>
                  <a:srgbClr val="6B94FC"/>
                </a:solidFill>
                <a:uFill>
                  <a:solidFill>
                    <a:srgbClr val="6B94FC"/>
                  </a:solidFill>
                </a:uFill>
                <a:latin typeface="Arial"/>
                <a:cs typeface="Arial"/>
                <a:hlinkClick r:id="rId14"/>
              </a:rPr>
              <a:t>Vietnamese</a:t>
            </a:r>
            <a:r>
              <a:rPr sz="2000" spc="-5" dirty="0">
                <a:solidFill>
                  <a:srgbClr val="444B54"/>
                </a:solidFill>
                <a:latin typeface="Arial"/>
                <a:cs typeface="Arial"/>
              </a:rPr>
              <a:t>, </a:t>
            </a:r>
            <a:r>
              <a:rPr sz="2000" spc="-545" dirty="0">
                <a:solidFill>
                  <a:srgbClr val="444B54"/>
                </a:solidFill>
                <a:latin typeface="Arial"/>
                <a:cs typeface="Arial"/>
              </a:rPr>
              <a:t> </a:t>
            </a:r>
            <a:r>
              <a:rPr sz="2000" u="sng" dirty="0">
                <a:solidFill>
                  <a:srgbClr val="6B94FC"/>
                </a:solidFill>
                <a:uFill>
                  <a:solidFill>
                    <a:srgbClr val="6B94FC"/>
                  </a:solidFill>
                </a:uFill>
                <a:latin typeface="Arial"/>
                <a:cs typeface="Arial"/>
                <a:hlinkClick r:id="rId15"/>
              </a:rPr>
              <a:t>Russian</a:t>
            </a:r>
            <a:r>
              <a:rPr sz="2000" spc="-35" dirty="0">
                <a:solidFill>
                  <a:srgbClr val="6B94FC"/>
                </a:solidFill>
                <a:latin typeface="Arial"/>
                <a:cs typeface="Arial"/>
                <a:hlinkClick r:id="rId15"/>
              </a:rPr>
              <a:t> </a:t>
            </a:r>
            <a:r>
              <a:rPr sz="2000" dirty="0">
                <a:solidFill>
                  <a:srgbClr val="444B54"/>
                </a:solidFill>
                <a:latin typeface="Arial"/>
                <a:cs typeface="Arial"/>
              </a:rPr>
              <a:t>(3.17.21)</a:t>
            </a:r>
            <a:endParaRPr sz="2000">
              <a:latin typeface="Arial"/>
              <a:cs typeface="Arial"/>
            </a:endParaRPr>
          </a:p>
        </p:txBody>
      </p:sp>
      <p:sp>
        <p:nvSpPr>
          <p:cNvPr id="14" name="object 14"/>
          <p:cNvSpPr txBox="1"/>
          <p:nvPr/>
        </p:nvSpPr>
        <p:spPr>
          <a:xfrm>
            <a:off x="5868956" y="4359719"/>
            <a:ext cx="5276215" cy="635635"/>
          </a:xfrm>
          <a:prstGeom prst="rect">
            <a:avLst/>
          </a:prstGeom>
        </p:spPr>
        <p:txBody>
          <a:bodyPr vert="horz" wrap="square" lIns="0" tIns="12700" rIns="0" bIns="0" rtlCol="0">
            <a:spAutoFit/>
          </a:bodyPr>
          <a:lstStyle/>
          <a:p>
            <a:pPr marL="12700" marR="5080">
              <a:lnSpc>
                <a:spcPct val="100000"/>
              </a:lnSpc>
              <a:spcBef>
                <a:spcPts val="100"/>
              </a:spcBef>
            </a:pPr>
            <a:r>
              <a:rPr sz="2000" b="1" dirty="0">
                <a:solidFill>
                  <a:srgbClr val="444B54"/>
                </a:solidFill>
                <a:latin typeface="Arial"/>
                <a:cs typeface="Arial"/>
              </a:rPr>
              <a:t>SMFM </a:t>
            </a:r>
            <a:r>
              <a:rPr sz="2000" b="1" spc="-5" dirty="0">
                <a:solidFill>
                  <a:srgbClr val="444B54"/>
                </a:solidFill>
                <a:latin typeface="Arial"/>
                <a:cs typeface="Arial"/>
              </a:rPr>
              <a:t>Patient </a:t>
            </a:r>
            <a:r>
              <a:rPr sz="2000" b="1" dirty="0">
                <a:solidFill>
                  <a:srgbClr val="444B54"/>
                </a:solidFill>
                <a:latin typeface="Arial"/>
                <a:cs typeface="Arial"/>
              </a:rPr>
              <a:t>Education </a:t>
            </a:r>
            <a:r>
              <a:rPr sz="2000" b="1" spc="-5" dirty="0">
                <a:solidFill>
                  <a:srgbClr val="444B54"/>
                </a:solidFill>
                <a:latin typeface="Arial"/>
                <a:cs typeface="Arial"/>
              </a:rPr>
              <a:t>(English/Spanish)</a:t>
            </a:r>
            <a:r>
              <a:rPr sz="2000" spc="-5" dirty="0">
                <a:solidFill>
                  <a:srgbClr val="444B54"/>
                </a:solidFill>
                <a:latin typeface="Arial"/>
                <a:cs typeface="Arial"/>
              </a:rPr>
              <a:t>: </a:t>
            </a:r>
            <a:r>
              <a:rPr sz="2000" spc="-545" dirty="0">
                <a:solidFill>
                  <a:srgbClr val="444B54"/>
                </a:solidFill>
                <a:latin typeface="Arial"/>
                <a:cs typeface="Arial"/>
              </a:rPr>
              <a:t> </a:t>
            </a:r>
            <a:r>
              <a:rPr sz="2000" u="sng" dirty="0">
                <a:solidFill>
                  <a:srgbClr val="6B94FC"/>
                </a:solidFill>
                <a:uFill>
                  <a:solidFill>
                    <a:srgbClr val="6B94FC"/>
                  </a:solidFill>
                </a:uFill>
                <a:latin typeface="Arial"/>
                <a:cs typeface="Arial"/>
                <a:hlinkClick r:id="rId16"/>
              </a:rPr>
              <a:t>COVID-19</a:t>
            </a:r>
            <a:r>
              <a:rPr sz="2000" u="sng" spc="-35" dirty="0">
                <a:solidFill>
                  <a:srgbClr val="6B94FC"/>
                </a:solidFill>
                <a:uFill>
                  <a:solidFill>
                    <a:srgbClr val="6B94FC"/>
                  </a:solidFill>
                </a:uFill>
                <a:latin typeface="Arial"/>
                <a:cs typeface="Arial"/>
                <a:hlinkClick r:id="rId16"/>
              </a:rPr>
              <a:t> </a:t>
            </a:r>
            <a:r>
              <a:rPr sz="2000" u="sng" spc="-20" dirty="0">
                <a:solidFill>
                  <a:srgbClr val="6B94FC"/>
                </a:solidFill>
                <a:uFill>
                  <a:solidFill>
                    <a:srgbClr val="6B94FC"/>
                  </a:solidFill>
                </a:uFill>
                <a:latin typeface="Arial"/>
                <a:cs typeface="Arial"/>
                <a:hlinkClick r:id="rId16"/>
              </a:rPr>
              <a:t>Vaccines</a:t>
            </a:r>
            <a:r>
              <a:rPr sz="2000" u="sng" spc="-40" dirty="0">
                <a:solidFill>
                  <a:srgbClr val="6B94FC"/>
                </a:solidFill>
                <a:uFill>
                  <a:solidFill>
                    <a:srgbClr val="6B94FC"/>
                  </a:solidFill>
                </a:uFill>
                <a:latin typeface="Arial"/>
                <a:cs typeface="Arial"/>
                <a:hlinkClick r:id="rId16"/>
              </a:rPr>
              <a:t> </a:t>
            </a:r>
            <a:r>
              <a:rPr sz="2000" u="sng" dirty="0">
                <a:solidFill>
                  <a:srgbClr val="6B94FC"/>
                </a:solidFill>
                <a:uFill>
                  <a:solidFill>
                    <a:srgbClr val="6B94FC"/>
                  </a:solidFill>
                </a:uFill>
                <a:latin typeface="Arial"/>
                <a:cs typeface="Arial"/>
                <a:hlinkClick r:id="rId16"/>
              </a:rPr>
              <a:t>and</a:t>
            </a:r>
            <a:r>
              <a:rPr sz="2000" u="sng" spc="-20" dirty="0">
                <a:solidFill>
                  <a:srgbClr val="6B94FC"/>
                </a:solidFill>
                <a:uFill>
                  <a:solidFill>
                    <a:srgbClr val="6B94FC"/>
                  </a:solidFill>
                </a:uFill>
                <a:latin typeface="Arial"/>
                <a:cs typeface="Arial"/>
                <a:hlinkClick r:id="rId16"/>
              </a:rPr>
              <a:t> </a:t>
            </a:r>
            <a:r>
              <a:rPr sz="2000" u="sng" spc="-15" dirty="0">
                <a:solidFill>
                  <a:srgbClr val="6B94FC"/>
                </a:solidFill>
                <a:uFill>
                  <a:solidFill>
                    <a:srgbClr val="6B94FC"/>
                  </a:solidFill>
                </a:uFill>
                <a:latin typeface="Arial"/>
                <a:cs typeface="Arial"/>
                <a:hlinkClick r:id="rId16"/>
              </a:rPr>
              <a:t>Pregnancy</a:t>
            </a:r>
            <a:r>
              <a:rPr sz="2000" spc="-15" dirty="0">
                <a:solidFill>
                  <a:srgbClr val="444B54"/>
                </a:solidFill>
                <a:latin typeface="Arial"/>
                <a:cs typeface="Arial"/>
              </a:rPr>
              <a:t>.</a:t>
            </a:r>
            <a:r>
              <a:rPr sz="2000" spc="-50" dirty="0">
                <a:solidFill>
                  <a:srgbClr val="444B54"/>
                </a:solidFill>
                <a:latin typeface="Arial"/>
                <a:cs typeface="Arial"/>
              </a:rPr>
              <a:t> </a:t>
            </a:r>
            <a:r>
              <a:rPr sz="2000" dirty="0">
                <a:solidFill>
                  <a:srgbClr val="444B54"/>
                </a:solidFill>
                <a:latin typeface="Arial"/>
                <a:cs typeface="Arial"/>
              </a:rPr>
              <a:t>(3.4.21)</a:t>
            </a:r>
            <a:endParaRPr sz="2000">
              <a:latin typeface="Arial"/>
              <a:cs typeface="Arial"/>
            </a:endParaRPr>
          </a:p>
        </p:txBody>
      </p:sp>
      <p:sp>
        <p:nvSpPr>
          <p:cNvPr id="15" name="object 15"/>
          <p:cNvSpPr txBox="1"/>
          <p:nvPr/>
        </p:nvSpPr>
        <p:spPr>
          <a:xfrm>
            <a:off x="5868996" y="5273978"/>
            <a:ext cx="5382260" cy="941069"/>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444B54"/>
                </a:solidFill>
                <a:latin typeface="Arial"/>
                <a:cs typeface="Arial"/>
                <a:hlinkClick r:id="rId17"/>
              </a:rPr>
              <a:t>CDC:</a:t>
            </a:r>
            <a:r>
              <a:rPr sz="2000" spc="-25" dirty="0">
                <a:solidFill>
                  <a:srgbClr val="444B54"/>
                </a:solidFill>
                <a:latin typeface="Arial"/>
                <a:cs typeface="Arial"/>
                <a:hlinkClick r:id="rId17"/>
              </a:rPr>
              <a:t> </a:t>
            </a:r>
            <a:r>
              <a:rPr sz="2000" u="sng" spc="-5" dirty="0">
                <a:solidFill>
                  <a:srgbClr val="6B94FC"/>
                </a:solidFill>
                <a:uFill>
                  <a:solidFill>
                    <a:srgbClr val="6B94FC"/>
                  </a:solidFill>
                </a:uFill>
                <a:latin typeface="Arial"/>
                <a:cs typeface="Arial"/>
                <a:hlinkClick r:id="rId17"/>
              </a:rPr>
              <a:t>Information</a:t>
            </a:r>
            <a:r>
              <a:rPr sz="2000" u="sng" spc="-35" dirty="0">
                <a:solidFill>
                  <a:srgbClr val="6B94FC"/>
                </a:solidFill>
                <a:uFill>
                  <a:solidFill>
                    <a:srgbClr val="6B94FC"/>
                  </a:solidFill>
                </a:uFill>
                <a:latin typeface="Arial"/>
                <a:cs typeface="Arial"/>
                <a:hlinkClick r:id="rId17"/>
              </a:rPr>
              <a:t> </a:t>
            </a:r>
            <a:r>
              <a:rPr sz="2000" u="sng" dirty="0">
                <a:solidFill>
                  <a:srgbClr val="6B94FC"/>
                </a:solidFill>
                <a:uFill>
                  <a:solidFill>
                    <a:srgbClr val="6B94FC"/>
                  </a:solidFill>
                </a:uFill>
                <a:latin typeface="Arial"/>
                <a:cs typeface="Arial"/>
                <a:hlinkClick r:id="rId17"/>
              </a:rPr>
              <a:t>about</a:t>
            </a:r>
            <a:r>
              <a:rPr sz="2000" u="sng" spc="-20" dirty="0">
                <a:solidFill>
                  <a:srgbClr val="6B94FC"/>
                </a:solidFill>
                <a:uFill>
                  <a:solidFill>
                    <a:srgbClr val="6B94FC"/>
                  </a:solidFill>
                </a:uFill>
                <a:latin typeface="Arial"/>
                <a:cs typeface="Arial"/>
                <a:hlinkClick r:id="rId17"/>
              </a:rPr>
              <a:t> </a:t>
            </a:r>
            <a:r>
              <a:rPr sz="2000" u="sng" dirty="0">
                <a:solidFill>
                  <a:srgbClr val="6B94FC"/>
                </a:solidFill>
                <a:uFill>
                  <a:solidFill>
                    <a:srgbClr val="6B94FC"/>
                  </a:solidFill>
                </a:uFill>
                <a:latin typeface="Arial"/>
                <a:cs typeface="Arial"/>
                <a:hlinkClick r:id="rId17"/>
              </a:rPr>
              <a:t>COVID-19</a:t>
            </a:r>
            <a:r>
              <a:rPr sz="2000" u="sng" spc="-35" dirty="0">
                <a:solidFill>
                  <a:srgbClr val="6B94FC"/>
                </a:solidFill>
                <a:uFill>
                  <a:solidFill>
                    <a:srgbClr val="6B94FC"/>
                  </a:solidFill>
                </a:uFill>
                <a:latin typeface="Arial"/>
                <a:cs typeface="Arial"/>
                <a:hlinkClick r:id="rId17"/>
              </a:rPr>
              <a:t> </a:t>
            </a:r>
            <a:r>
              <a:rPr sz="2000" u="sng" spc="-20" dirty="0">
                <a:solidFill>
                  <a:srgbClr val="6B94FC"/>
                </a:solidFill>
                <a:uFill>
                  <a:solidFill>
                    <a:srgbClr val="6B94FC"/>
                  </a:solidFill>
                </a:uFill>
                <a:latin typeface="Arial"/>
                <a:cs typeface="Arial"/>
                <a:hlinkClick r:id="rId17"/>
              </a:rPr>
              <a:t>Vaccines</a:t>
            </a:r>
            <a:r>
              <a:rPr sz="2000" u="sng" spc="-25" dirty="0">
                <a:solidFill>
                  <a:srgbClr val="6B94FC"/>
                </a:solidFill>
                <a:uFill>
                  <a:solidFill>
                    <a:srgbClr val="6B94FC"/>
                  </a:solidFill>
                </a:uFill>
                <a:latin typeface="Arial"/>
                <a:cs typeface="Arial"/>
                <a:hlinkClick r:id="rId17"/>
              </a:rPr>
              <a:t> </a:t>
            </a:r>
            <a:r>
              <a:rPr sz="2000" u="sng" spc="-5" dirty="0">
                <a:solidFill>
                  <a:srgbClr val="6B94FC"/>
                </a:solidFill>
                <a:uFill>
                  <a:solidFill>
                    <a:srgbClr val="6B94FC"/>
                  </a:solidFill>
                </a:uFill>
                <a:latin typeface="Arial"/>
                <a:cs typeface="Arial"/>
                <a:hlinkClick r:id="rId17"/>
              </a:rPr>
              <a:t>for </a:t>
            </a:r>
            <a:r>
              <a:rPr sz="2000" spc="-540" dirty="0">
                <a:solidFill>
                  <a:srgbClr val="6B94FC"/>
                </a:solidFill>
                <a:latin typeface="Arial"/>
                <a:cs typeface="Arial"/>
                <a:hlinkClick r:id="rId17"/>
              </a:rPr>
              <a:t> </a:t>
            </a:r>
            <a:r>
              <a:rPr sz="2000" u="sng" dirty="0">
                <a:solidFill>
                  <a:srgbClr val="6B94FC"/>
                </a:solidFill>
                <a:uFill>
                  <a:solidFill>
                    <a:srgbClr val="6B94FC"/>
                  </a:solidFill>
                </a:uFill>
                <a:latin typeface="Arial"/>
                <a:cs typeface="Arial"/>
                <a:hlinkClick r:id="rId17"/>
              </a:rPr>
              <a:t>People who Are Pregnant or </a:t>
            </a:r>
            <a:r>
              <a:rPr sz="2000" u="sng" spc="-5" dirty="0">
                <a:solidFill>
                  <a:srgbClr val="6B94FC"/>
                </a:solidFill>
                <a:uFill>
                  <a:solidFill>
                    <a:srgbClr val="6B94FC"/>
                  </a:solidFill>
                </a:uFill>
                <a:latin typeface="Arial"/>
                <a:cs typeface="Arial"/>
                <a:hlinkClick r:id="rId17"/>
              </a:rPr>
              <a:t>Breastfeeding</a:t>
            </a:r>
            <a:r>
              <a:rPr sz="2000" spc="-5" dirty="0">
                <a:solidFill>
                  <a:srgbClr val="444B54"/>
                </a:solidFill>
                <a:latin typeface="Arial"/>
                <a:cs typeface="Arial"/>
                <a:hlinkClick r:id="rId17"/>
              </a:rPr>
              <a:t>. </a:t>
            </a:r>
            <a:r>
              <a:rPr sz="2000" dirty="0">
                <a:solidFill>
                  <a:srgbClr val="444B54"/>
                </a:solidFill>
                <a:latin typeface="Arial"/>
                <a:cs typeface="Arial"/>
              </a:rPr>
              <a:t> </a:t>
            </a:r>
            <a:r>
              <a:rPr sz="2000" spc="-5" dirty="0">
                <a:solidFill>
                  <a:srgbClr val="444B54"/>
                </a:solidFill>
                <a:latin typeface="Arial"/>
                <a:cs typeface="Arial"/>
              </a:rPr>
              <a:t>(3.18.21)</a:t>
            </a:r>
            <a:endParaRPr sz="2000">
              <a:latin typeface="Arial"/>
              <a:cs typeface="Arial"/>
            </a:endParaRPr>
          </a:p>
        </p:txBody>
      </p:sp>
      <p:sp>
        <p:nvSpPr>
          <p:cNvPr id="16" name="object 16"/>
          <p:cNvSpPr txBox="1"/>
          <p:nvPr/>
        </p:nvSpPr>
        <p:spPr>
          <a:xfrm>
            <a:off x="773493" y="4834100"/>
            <a:ext cx="4345940" cy="1517015"/>
          </a:xfrm>
          <a:prstGeom prst="rect">
            <a:avLst/>
          </a:prstGeom>
        </p:spPr>
        <p:txBody>
          <a:bodyPr vert="horz" wrap="square" lIns="0" tIns="12700" rIns="0" bIns="0" rtlCol="0">
            <a:spAutoFit/>
          </a:bodyPr>
          <a:lstStyle/>
          <a:p>
            <a:pPr marL="12700" marR="5080" indent="-635">
              <a:lnSpc>
                <a:spcPct val="100000"/>
              </a:lnSpc>
              <a:spcBef>
                <a:spcPts val="100"/>
              </a:spcBef>
              <a:tabLst>
                <a:tab pos="545465" algn="l"/>
              </a:tabLst>
            </a:pPr>
            <a:r>
              <a:rPr sz="1800" spc="-5" dirty="0">
                <a:solidFill>
                  <a:srgbClr val="444B54"/>
                </a:solidFill>
                <a:latin typeface="Arial"/>
                <a:cs typeface="Arial"/>
                <a:hlinkClick r:id="rId18"/>
              </a:rPr>
              <a:t>CDC: </a:t>
            </a:r>
            <a:r>
              <a:rPr sz="1800" u="sng" spc="-5" dirty="0">
                <a:solidFill>
                  <a:srgbClr val="6B94FC"/>
                </a:solidFill>
                <a:uFill>
                  <a:solidFill>
                    <a:srgbClr val="6B94FC"/>
                  </a:solidFill>
                </a:uFill>
                <a:latin typeface="Arial"/>
                <a:cs typeface="Arial"/>
                <a:hlinkClick r:id="rId18"/>
              </a:rPr>
              <a:t>Safety of</a:t>
            </a:r>
            <a:r>
              <a:rPr sz="1800" u="sng" dirty="0">
                <a:solidFill>
                  <a:srgbClr val="6B94FC"/>
                </a:solidFill>
                <a:uFill>
                  <a:solidFill>
                    <a:srgbClr val="6B94FC"/>
                  </a:solidFill>
                </a:uFill>
                <a:latin typeface="Arial"/>
                <a:cs typeface="Arial"/>
                <a:hlinkClick r:id="rId18"/>
              </a:rPr>
              <a:t> </a:t>
            </a:r>
            <a:r>
              <a:rPr sz="1800" u="sng" spc="-5" dirty="0">
                <a:solidFill>
                  <a:srgbClr val="6B94FC"/>
                </a:solidFill>
                <a:uFill>
                  <a:solidFill>
                    <a:srgbClr val="6B94FC"/>
                  </a:solidFill>
                </a:uFill>
                <a:latin typeface="Arial"/>
                <a:cs typeface="Arial"/>
                <a:hlinkClick r:id="rId18"/>
              </a:rPr>
              <a:t>COVID-19</a:t>
            </a:r>
            <a:r>
              <a:rPr sz="1800" u="sng" spc="-10" dirty="0">
                <a:solidFill>
                  <a:srgbClr val="6B94FC"/>
                </a:solidFill>
                <a:uFill>
                  <a:solidFill>
                    <a:srgbClr val="6B94FC"/>
                  </a:solidFill>
                </a:uFill>
                <a:latin typeface="Arial"/>
                <a:cs typeface="Arial"/>
                <a:hlinkClick r:id="rId18"/>
              </a:rPr>
              <a:t> </a:t>
            </a:r>
            <a:r>
              <a:rPr sz="1800" u="sng" spc="-20" dirty="0">
                <a:solidFill>
                  <a:srgbClr val="6B94FC"/>
                </a:solidFill>
                <a:uFill>
                  <a:solidFill>
                    <a:srgbClr val="6B94FC"/>
                  </a:solidFill>
                </a:uFill>
                <a:latin typeface="Arial"/>
                <a:cs typeface="Arial"/>
                <a:hlinkClick r:id="rId18"/>
              </a:rPr>
              <a:t>Vaccines</a:t>
            </a:r>
            <a:r>
              <a:rPr sz="1800" spc="-20" dirty="0">
                <a:solidFill>
                  <a:srgbClr val="444B54"/>
                </a:solidFill>
                <a:latin typeface="Arial"/>
                <a:cs typeface="Arial"/>
                <a:hlinkClick r:id="rId18"/>
              </a:rPr>
              <a:t>.</a:t>
            </a:r>
            <a:r>
              <a:rPr sz="1800" spc="10" dirty="0">
                <a:solidFill>
                  <a:srgbClr val="444B54"/>
                </a:solidFill>
                <a:latin typeface="Arial"/>
                <a:cs typeface="Arial"/>
                <a:hlinkClick r:id="rId18"/>
              </a:rPr>
              <a:t> </a:t>
            </a:r>
            <a:r>
              <a:rPr sz="1800" u="sng" spc="-20" dirty="0">
                <a:solidFill>
                  <a:srgbClr val="6B94FC"/>
                </a:solidFill>
                <a:uFill>
                  <a:solidFill>
                    <a:srgbClr val="6B94FC"/>
                  </a:solidFill>
                </a:uFill>
                <a:latin typeface="Arial"/>
                <a:cs typeface="Arial"/>
                <a:hlinkClick r:id="rId18"/>
              </a:rPr>
              <a:t>Video </a:t>
            </a:r>
            <a:r>
              <a:rPr sz="1800" spc="-484" dirty="0">
                <a:solidFill>
                  <a:srgbClr val="6B94FC"/>
                </a:solidFill>
                <a:latin typeface="Arial"/>
                <a:cs typeface="Arial"/>
                <a:hlinkClick r:id="rId18"/>
              </a:rPr>
              <a:t> </a:t>
            </a:r>
            <a:r>
              <a:rPr sz="1800" u="sng" spc="-5" dirty="0">
                <a:solidFill>
                  <a:srgbClr val="6B94FC"/>
                </a:solidFill>
                <a:uFill>
                  <a:solidFill>
                    <a:srgbClr val="6B94FC"/>
                  </a:solidFill>
                </a:uFill>
                <a:latin typeface="Arial"/>
                <a:cs typeface="Arial"/>
                <a:hlinkClick r:id="rId18"/>
              </a:rPr>
              <a:t>link</a:t>
            </a:r>
            <a:r>
              <a:rPr sz="1800" spc="-5" dirty="0">
                <a:solidFill>
                  <a:srgbClr val="444B54"/>
                </a:solidFill>
                <a:latin typeface="Arial"/>
                <a:cs typeface="Arial"/>
                <a:hlinkClick r:id="rId18"/>
              </a:rPr>
              <a:t>.	</a:t>
            </a:r>
            <a:r>
              <a:rPr sz="1800" spc="-10" dirty="0">
                <a:solidFill>
                  <a:srgbClr val="444B54"/>
                </a:solidFill>
                <a:latin typeface="Arial"/>
                <a:cs typeface="Arial"/>
                <a:hlinkClick r:id="rId18"/>
              </a:rPr>
              <a:t>(Updated</a:t>
            </a:r>
            <a:r>
              <a:rPr sz="1800" spc="5" dirty="0">
                <a:solidFill>
                  <a:srgbClr val="444B54"/>
                </a:solidFill>
                <a:latin typeface="Arial"/>
                <a:cs typeface="Arial"/>
                <a:hlinkClick r:id="rId18"/>
              </a:rPr>
              <a:t> </a:t>
            </a:r>
            <a:r>
              <a:rPr sz="1800" spc="-5" dirty="0">
                <a:solidFill>
                  <a:srgbClr val="444B54"/>
                </a:solidFill>
                <a:latin typeface="Arial"/>
                <a:cs typeface="Arial"/>
                <a:hlinkClick r:id="rId18"/>
              </a:rPr>
              <a:t>6.8.</a:t>
            </a:r>
            <a:r>
              <a:rPr sz="1800" spc="5" dirty="0">
                <a:solidFill>
                  <a:srgbClr val="444B54"/>
                </a:solidFill>
                <a:latin typeface="Arial"/>
                <a:cs typeface="Arial"/>
                <a:hlinkClick r:id="rId18"/>
              </a:rPr>
              <a:t> </a:t>
            </a:r>
            <a:r>
              <a:rPr sz="1800" spc="-15" dirty="0">
                <a:solidFill>
                  <a:srgbClr val="444B54"/>
                </a:solidFill>
                <a:latin typeface="Arial"/>
                <a:cs typeface="Arial"/>
                <a:hlinkClick r:id="rId18"/>
              </a:rPr>
              <a:t>2021)</a:t>
            </a:r>
            <a:endParaRPr sz="1800">
              <a:latin typeface="Arial"/>
              <a:cs typeface="Arial"/>
            </a:endParaRPr>
          </a:p>
          <a:p>
            <a:pPr marL="187960" marR="607695">
              <a:lnSpc>
                <a:spcPct val="100000"/>
              </a:lnSpc>
              <a:spcBef>
                <a:spcPts val="940"/>
              </a:spcBef>
            </a:pPr>
            <a:r>
              <a:rPr sz="1800" b="1" spc="-5" dirty="0">
                <a:solidFill>
                  <a:srgbClr val="444B54"/>
                </a:solidFill>
                <a:latin typeface="Arial"/>
                <a:cs typeface="Arial"/>
              </a:rPr>
              <a:t>Cook County Health: </a:t>
            </a:r>
            <a:r>
              <a:rPr sz="1800" spc="-10" dirty="0">
                <a:solidFill>
                  <a:srgbClr val="444B54"/>
                </a:solidFill>
                <a:latin typeface="Arial"/>
                <a:cs typeface="Arial"/>
              </a:rPr>
              <a:t>Should </a:t>
            </a:r>
            <a:r>
              <a:rPr sz="1800" dirty="0">
                <a:solidFill>
                  <a:srgbClr val="444B54"/>
                </a:solidFill>
                <a:latin typeface="Arial"/>
                <a:cs typeface="Arial"/>
              </a:rPr>
              <a:t>I </a:t>
            </a:r>
            <a:r>
              <a:rPr sz="1800" spc="-10" dirty="0">
                <a:solidFill>
                  <a:srgbClr val="444B54"/>
                </a:solidFill>
                <a:latin typeface="Arial"/>
                <a:cs typeface="Arial"/>
              </a:rPr>
              <a:t>get </a:t>
            </a:r>
            <a:r>
              <a:rPr sz="1800" spc="-490" dirty="0">
                <a:solidFill>
                  <a:srgbClr val="444B54"/>
                </a:solidFill>
                <a:latin typeface="Arial"/>
                <a:cs typeface="Arial"/>
              </a:rPr>
              <a:t> </a:t>
            </a:r>
            <a:r>
              <a:rPr sz="1800" spc="-5" dirty="0">
                <a:solidFill>
                  <a:srgbClr val="444B54"/>
                </a:solidFill>
                <a:latin typeface="Arial"/>
                <a:cs typeface="Arial"/>
              </a:rPr>
              <a:t>the</a:t>
            </a:r>
            <a:r>
              <a:rPr sz="1800" spc="-10" dirty="0">
                <a:solidFill>
                  <a:srgbClr val="444B54"/>
                </a:solidFill>
                <a:latin typeface="Arial"/>
                <a:cs typeface="Arial"/>
              </a:rPr>
              <a:t> </a:t>
            </a:r>
            <a:r>
              <a:rPr sz="1800" spc="-5" dirty="0">
                <a:solidFill>
                  <a:srgbClr val="444B54"/>
                </a:solidFill>
                <a:latin typeface="Arial"/>
                <a:cs typeface="Arial"/>
              </a:rPr>
              <a:t>COVID-19 </a:t>
            </a:r>
            <a:r>
              <a:rPr sz="1800" spc="-10" dirty="0">
                <a:solidFill>
                  <a:srgbClr val="444B54"/>
                </a:solidFill>
                <a:latin typeface="Arial"/>
                <a:cs typeface="Arial"/>
              </a:rPr>
              <a:t>vaccine?</a:t>
            </a:r>
            <a:endParaRPr sz="1800">
              <a:latin typeface="Arial"/>
              <a:cs typeface="Arial"/>
            </a:endParaRPr>
          </a:p>
          <a:p>
            <a:pPr marL="187960">
              <a:lnSpc>
                <a:spcPct val="100000"/>
              </a:lnSpc>
            </a:pPr>
            <a:r>
              <a:rPr sz="1800" spc="-10" dirty="0">
                <a:solidFill>
                  <a:srgbClr val="444B54"/>
                </a:solidFill>
                <a:latin typeface="Arial"/>
                <a:cs typeface="Arial"/>
              </a:rPr>
              <a:t>Flyer</a:t>
            </a:r>
            <a:r>
              <a:rPr sz="1800" spc="25" dirty="0">
                <a:solidFill>
                  <a:srgbClr val="444B54"/>
                </a:solidFill>
                <a:latin typeface="Arial"/>
                <a:cs typeface="Arial"/>
              </a:rPr>
              <a:t> </a:t>
            </a:r>
            <a:r>
              <a:rPr sz="1800" spc="-10" dirty="0">
                <a:solidFill>
                  <a:srgbClr val="6B94FC"/>
                </a:solidFill>
                <a:latin typeface="Arial"/>
                <a:cs typeface="Arial"/>
                <a:hlinkClick r:id="rId19"/>
              </a:rPr>
              <a:t>English</a:t>
            </a:r>
            <a:r>
              <a:rPr sz="1800" spc="15" dirty="0">
                <a:solidFill>
                  <a:srgbClr val="6B94FC"/>
                </a:solidFill>
                <a:latin typeface="Arial"/>
                <a:cs typeface="Arial"/>
                <a:hlinkClick r:id="rId19"/>
              </a:rPr>
              <a:t> </a:t>
            </a:r>
            <a:r>
              <a:rPr sz="1800" spc="-10" dirty="0">
                <a:solidFill>
                  <a:srgbClr val="444B54"/>
                </a:solidFill>
                <a:latin typeface="Arial"/>
                <a:cs typeface="Arial"/>
              </a:rPr>
              <a:t>and</a:t>
            </a:r>
            <a:r>
              <a:rPr sz="1800" spc="15" dirty="0">
                <a:solidFill>
                  <a:srgbClr val="444B54"/>
                </a:solidFill>
                <a:latin typeface="Arial"/>
                <a:cs typeface="Arial"/>
              </a:rPr>
              <a:t> </a:t>
            </a:r>
            <a:r>
              <a:rPr sz="1800" spc="-10" dirty="0">
                <a:solidFill>
                  <a:srgbClr val="6B94FC"/>
                </a:solidFill>
                <a:latin typeface="Arial"/>
                <a:cs typeface="Arial"/>
                <a:hlinkClick r:id="rId20"/>
              </a:rPr>
              <a:t>Spanish</a:t>
            </a:r>
            <a:r>
              <a:rPr sz="1800" spc="15" dirty="0">
                <a:solidFill>
                  <a:srgbClr val="6B94FC"/>
                </a:solidFill>
                <a:latin typeface="Arial"/>
                <a:cs typeface="Arial"/>
                <a:hlinkClick r:id="rId20"/>
              </a:rPr>
              <a:t> </a:t>
            </a:r>
            <a:r>
              <a:rPr sz="1800" spc="-25" dirty="0">
                <a:solidFill>
                  <a:srgbClr val="444B54"/>
                </a:solidFill>
                <a:latin typeface="Arial"/>
                <a:cs typeface="Arial"/>
              </a:rPr>
              <a:t>(6.11.21)</a:t>
            </a:r>
            <a:endParaRPr sz="1800">
              <a:latin typeface="Arial"/>
              <a:cs typeface="Arial"/>
            </a:endParaRPr>
          </a:p>
        </p:txBody>
      </p:sp>
      <p:pic>
        <p:nvPicPr>
          <p:cNvPr id="17" name="object 17"/>
          <p:cNvPicPr/>
          <p:nvPr/>
        </p:nvPicPr>
        <p:blipFill>
          <a:blip r:embed="rId21" cstate="print"/>
          <a:stretch>
            <a:fillRect/>
          </a:stretch>
        </p:blipFill>
        <p:spPr>
          <a:xfrm>
            <a:off x="594359" y="1548383"/>
            <a:ext cx="2075687" cy="2781299"/>
          </a:xfrm>
          <a:prstGeom prst="rect">
            <a:avLst/>
          </a:prstGeom>
        </p:spPr>
      </p:pic>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EB3B8"/>
                </a:solidFill>
              </a:rPr>
              <a:t>41</a:t>
            </a:fld>
            <a:endParaRPr spc="-5" dirty="0">
              <a:solidFill>
                <a:srgbClr val="AEB3B8"/>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6399" y="923032"/>
            <a:ext cx="184658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rPr>
              <a:t>POSTERS</a:t>
            </a:r>
            <a:endParaRPr sz="3000"/>
          </a:p>
        </p:txBody>
      </p:sp>
      <p:pic>
        <p:nvPicPr>
          <p:cNvPr id="3" name="object 3"/>
          <p:cNvPicPr/>
          <p:nvPr/>
        </p:nvPicPr>
        <p:blipFill>
          <a:blip r:embed="rId2" cstate="print"/>
          <a:stretch>
            <a:fillRect/>
          </a:stretch>
        </p:blipFill>
        <p:spPr>
          <a:xfrm>
            <a:off x="434340" y="1421891"/>
            <a:ext cx="4055351" cy="5385814"/>
          </a:xfrm>
          <a:prstGeom prst="rect">
            <a:avLst/>
          </a:prstGeom>
        </p:spPr>
      </p:pic>
      <p:pic>
        <p:nvPicPr>
          <p:cNvPr id="4" name="object 4"/>
          <p:cNvPicPr/>
          <p:nvPr/>
        </p:nvPicPr>
        <p:blipFill>
          <a:blip r:embed="rId3" cstate="print"/>
          <a:stretch>
            <a:fillRect/>
          </a:stretch>
        </p:blipFill>
        <p:spPr>
          <a:xfrm>
            <a:off x="6239255" y="1395983"/>
            <a:ext cx="4055363" cy="543763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701262"/>
            <a:ext cx="4319905" cy="574040"/>
          </a:xfrm>
          <a:prstGeom prst="rect">
            <a:avLst/>
          </a:prstGeom>
          <a:noFill/>
        </p:spPr>
        <p:txBody>
          <a:bodyPr vert="horz" wrap="square" lIns="0" tIns="12700" rIns="0" bIns="0" rtlCol="0">
            <a:spAutoFit/>
          </a:bodyPr>
          <a:lstStyle/>
          <a:p>
            <a:pPr marL="12700">
              <a:lnSpc>
                <a:spcPct val="100000"/>
              </a:lnSpc>
              <a:spcBef>
                <a:spcPts val="100"/>
              </a:spcBef>
            </a:pPr>
            <a:r>
              <a:rPr sz="3600" b="1" spc="-100" dirty="0">
                <a:solidFill>
                  <a:srgbClr val="F58466"/>
                </a:solidFill>
                <a:latin typeface="Arial"/>
                <a:cs typeface="Arial"/>
              </a:rPr>
              <a:t>OB</a:t>
            </a:r>
            <a:r>
              <a:rPr sz="3600" b="1" spc="-30" dirty="0">
                <a:solidFill>
                  <a:srgbClr val="F58466"/>
                </a:solidFill>
                <a:latin typeface="Arial"/>
                <a:cs typeface="Arial"/>
              </a:rPr>
              <a:t> </a:t>
            </a:r>
            <a:r>
              <a:rPr sz="3600" b="1" spc="-185" dirty="0">
                <a:solidFill>
                  <a:srgbClr val="F58466"/>
                </a:solidFill>
                <a:latin typeface="Arial"/>
                <a:cs typeface="Arial"/>
              </a:rPr>
              <a:t>Discussion</a:t>
            </a:r>
            <a:r>
              <a:rPr sz="3600" b="1" spc="-25" dirty="0">
                <a:solidFill>
                  <a:srgbClr val="F58466"/>
                </a:solidFill>
                <a:latin typeface="Arial"/>
                <a:cs typeface="Arial"/>
              </a:rPr>
              <a:t> </a:t>
            </a:r>
            <a:r>
              <a:rPr sz="3600" b="1" spc="-80" dirty="0">
                <a:solidFill>
                  <a:srgbClr val="F58466"/>
                </a:solidFill>
                <a:latin typeface="Arial"/>
                <a:cs typeface="Arial"/>
              </a:rPr>
              <a:t>Panel</a:t>
            </a:r>
            <a:endParaRPr sz="3600" dirty="0">
              <a:latin typeface="Arial"/>
              <a:cs typeface="Arial"/>
            </a:endParaRPr>
          </a:p>
        </p:txBody>
      </p:sp>
      <p:sp>
        <p:nvSpPr>
          <p:cNvPr id="9" name="object 9"/>
          <p:cNvSpPr txBox="1">
            <a:spLocks noGrp="1"/>
          </p:cNvSpPr>
          <p:nvPr>
            <p:ph type="body" idx="1"/>
          </p:nvPr>
        </p:nvSpPr>
        <p:spPr>
          <a:xfrm>
            <a:off x="713740" y="1659118"/>
            <a:ext cx="10713719" cy="4311437"/>
          </a:xfrm>
          <a:prstGeom prst="rect">
            <a:avLst/>
          </a:prstGeom>
        </p:spPr>
        <p:txBody>
          <a:bodyPr vert="horz" wrap="square" lIns="0" tIns="53340" rIns="0" bIns="0" rtlCol="0">
            <a:spAutoFit/>
          </a:bodyPr>
          <a:lstStyle/>
          <a:p>
            <a:pPr marL="240665" lvl="1" indent="-228600">
              <a:spcBef>
                <a:spcPts val="870"/>
              </a:spcBef>
              <a:buClr>
                <a:srgbClr val="F58466"/>
              </a:buClr>
              <a:buFont typeface="Arial"/>
              <a:buChar char="•"/>
              <a:tabLst>
                <a:tab pos="240665" algn="l"/>
                <a:tab pos="241300" algn="l"/>
              </a:tabLst>
            </a:pPr>
            <a:r>
              <a:rPr lang="en-US" sz="2400" b="1" spc="-5" dirty="0">
                <a:latin typeface="Arial"/>
                <a:cs typeface="Arial"/>
              </a:rPr>
              <a:t>Patient story:  Mallory </a:t>
            </a:r>
            <a:r>
              <a:rPr lang="en-US" sz="2400" b="1" spc="-5" dirty="0" err="1" smtClean="0">
                <a:latin typeface="Arial"/>
                <a:cs typeface="Arial"/>
              </a:rPr>
              <a:t>Goepel</a:t>
            </a:r>
            <a:r>
              <a:rPr lang="en-US" sz="2400" b="1" spc="-5" dirty="0" smtClean="0">
                <a:latin typeface="Arial"/>
                <a:cs typeface="Arial"/>
              </a:rPr>
              <a:t> </a:t>
            </a:r>
            <a:r>
              <a:rPr lang="en-US" sz="2400" b="1" spc="-5" dirty="0">
                <a:latin typeface="Arial"/>
                <a:cs typeface="Arial"/>
              </a:rPr>
              <a:t>– MSN, RN, NNP-BC, </a:t>
            </a:r>
            <a:r>
              <a:rPr lang="en-US" sz="2400" spc="-5" dirty="0">
                <a:latin typeface="Arial"/>
                <a:cs typeface="Arial"/>
              </a:rPr>
              <a:t>NICU Nurse Practitioner, St. Louis Children’s Hospital, sharing her own story of severe </a:t>
            </a:r>
            <a:r>
              <a:rPr lang="en-US" sz="2400" spc="-5" dirty="0" err="1">
                <a:latin typeface="Arial"/>
                <a:cs typeface="Arial"/>
              </a:rPr>
              <a:t>Covid</a:t>
            </a:r>
            <a:r>
              <a:rPr lang="en-US" sz="2400" spc="-5" dirty="0">
                <a:latin typeface="Arial"/>
                <a:cs typeface="Arial"/>
              </a:rPr>
              <a:t> during </a:t>
            </a:r>
            <a:r>
              <a:rPr lang="en-US" sz="2400" spc="-5" dirty="0" smtClean="0">
                <a:latin typeface="Arial"/>
                <a:cs typeface="Arial"/>
              </a:rPr>
              <a:t>pregnancy</a:t>
            </a:r>
          </a:p>
          <a:p>
            <a:pPr marL="240665" lvl="1" indent="-228600">
              <a:spcBef>
                <a:spcPts val="870"/>
              </a:spcBef>
              <a:buClr>
                <a:srgbClr val="F58466"/>
              </a:buClr>
              <a:buFont typeface="Arial"/>
              <a:buChar char="•"/>
              <a:tabLst>
                <a:tab pos="240665" algn="l"/>
                <a:tab pos="241300" algn="l"/>
              </a:tabLst>
            </a:pPr>
            <a:endParaRPr lang="en-US" sz="2400" dirty="0">
              <a:latin typeface="Arial"/>
              <a:cs typeface="Arial"/>
            </a:endParaRPr>
          </a:p>
          <a:p>
            <a:pPr marL="240665" indent="-228600">
              <a:lnSpc>
                <a:spcPct val="100000"/>
              </a:lnSpc>
              <a:spcBef>
                <a:spcPts val="765"/>
              </a:spcBef>
              <a:buClr>
                <a:srgbClr val="F58466"/>
              </a:buClr>
              <a:buFont typeface="Arial"/>
              <a:buChar char="•"/>
              <a:tabLst>
                <a:tab pos="240665" algn="l"/>
                <a:tab pos="241300" algn="l"/>
              </a:tabLst>
            </a:pPr>
            <a:r>
              <a:rPr lang="en-US" sz="2400" b="1" spc="-5" dirty="0"/>
              <a:t>Discussion</a:t>
            </a:r>
            <a:r>
              <a:rPr lang="en-US" sz="2400" b="1" spc="15" dirty="0"/>
              <a:t> </a:t>
            </a:r>
            <a:r>
              <a:rPr lang="en-US" sz="2400" b="1" dirty="0"/>
              <a:t>of</a:t>
            </a:r>
            <a:r>
              <a:rPr lang="en-US" sz="2400" b="1" spc="-15" dirty="0"/>
              <a:t> </a:t>
            </a:r>
            <a:r>
              <a:rPr lang="en-US" sz="2400" b="1" spc="-5" dirty="0"/>
              <a:t>OB</a:t>
            </a:r>
            <a:r>
              <a:rPr lang="en-US" sz="2400" b="1" spc="5" dirty="0"/>
              <a:t> </a:t>
            </a:r>
            <a:r>
              <a:rPr lang="en-US" sz="2400" b="1" spc="-5" dirty="0"/>
              <a:t>Unit Strategies</a:t>
            </a:r>
            <a:endParaRPr lang="en-US" sz="2400" dirty="0"/>
          </a:p>
          <a:p>
            <a:pPr marL="697865" marR="10795" lvl="1" indent="-228600">
              <a:lnSpc>
                <a:spcPts val="2050"/>
              </a:lnSpc>
              <a:spcBef>
                <a:spcPts val="555"/>
              </a:spcBef>
              <a:buClr>
                <a:srgbClr val="F58466"/>
              </a:buClr>
              <a:buFont typeface="Arial"/>
              <a:buChar char="•"/>
              <a:tabLst>
                <a:tab pos="697865" algn="l"/>
                <a:tab pos="698500" algn="l"/>
              </a:tabLst>
            </a:pPr>
            <a:r>
              <a:rPr lang="en-US" sz="2400" b="1" dirty="0">
                <a:solidFill>
                  <a:srgbClr val="000000"/>
                </a:solidFill>
                <a:latin typeface="Arial" panose="020B0604020202020204" pitchFamily="34" charset="0"/>
              </a:rPr>
              <a:t>Jeannie Kelly, MD, MS </a:t>
            </a:r>
            <a:r>
              <a:rPr lang="en-US" sz="2400" dirty="0">
                <a:solidFill>
                  <a:srgbClr val="000000"/>
                </a:solidFill>
                <a:latin typeface="Arial" panose="020B0604020202020204" pitchFamily="34" charset="0"/>
              </a:rPr>
              <a:t>– Director Maternal Fetal Transport, Maternal Fetal Medicine, Barnes Jewish Hospital, St. Louis</a:t>
            </a:r>
          </a:p>
          <a:p>
            <a:pPr marL="697865" marR="10795" lvl="1" indent="-228600">
              <a:lnSpc>
                <a:spcPts val="2050"/>
              </a:lnSpc>
              <a:spcBef>
                <a:spcPts val="555"/>
              </a:spcBef>
              <a:buClr>
                <a:srgbClr val="F58466"/>
              </a:buClr>
              <a:buFont typeface="Arial"/>
              <a:buChar char="•"/>
              <a:tabLst>
                <a:tab pos="697865" algn="l"/>
                <a:tab pos="698500" algn="l"/>
              </a:tabLst>
            </a:pPr>
            <a:r>
              <a:rPr lang="en-US" sz="2400" b="1" spc="-5" dirty="0">
                <a:latin typeface="Arial"/>
                <a:cs typeface="Arial"/>
              </a:rPr>
              <a:t>Rob Abrams, MD, Executive Director - </a:t>
            </a:r>
            <a:r>
              <a:rPr lang="en-US" sz="2400" spc="-5" dirty="0">
                <a:latin typeface="Arial"/>
                <a:cs typeface="Arial"/>
              </a:rPr>
              <a:t>SIU Center for Maternal - Fetal Medicine, HSHS St. John's Hospital, Springfield</a:t>
            </a:r>
          </a:p>
          <a:p>
            <a:pPr marL="697865" marR="10795" lvl="1" indent="-228600">
              <a:lnSpc>
                <a:spcPts val="2050"/>
              </a:lnSpc>
              <a:spcBef>
                <a:spcPts val="555"/>
              </a:spcBef>
              <a:buClr>
                <a:srgbClr val="F58466"/>
              </a:buClr>
              <a:buFont typeface="Arial"/>
              <a:buChar char="•"/>
              <a:tabLst>
                <a:tab pos="697865" algn="l"/>
                <a:tab pos="698500" algn="l"/>
              </a:tabLst>
            </a:pPr>
            <a:r>
              <a:rPr lang="en-US" sz="2800" b="1" dirty="0">
                <a:solidFill>
                  <a:srgbClr val="000000"/>
                </a:solidFill>
                <a:latin typeface="Arial" panose="020B0604020202020204" pitchFamily="34" charset="0"/>
              </a:rPr>
              <a:t>Ayesha Hasan</a:t>
            </a:r>
            <a:r>
              <a:rPr lang="en-US" sz="2800" dirty="0">
                <a:solidFill>
                  <a:srgbClr val="000000"/>
                </a:solidFill>
                <a:latin typeface="Arial" panose="020B0604020202020204" pitchFamily="34" charset="0"/>
              </a:rPr>
              <a:t>, </a:t>
            </a:r>
            <a:r>
              <a:rPr lang="en-US" sz="2800" b="1" dirty="0">
                <a:solidFill>
                  <a:srgbClr val="000000"/>
                </a:solidFill>
                <a:latin typeface="Arial" panose="020B0604020202020204" pitchFamily="34" charset="0"/>
              </a:rPr>
              <a:t>MD </a:t>
            </a:r>
            <a:r>
              <a:rPr lang="en-US" sz="2800" dirty="0">
                <a:solidFill>
                  <a:srgbClr val="000000"/>
                </a:solidFill>
                <a:latin typeface="Arial" panose="020B0604020202020204" pitchFamily="34" charset="0"/>
              </a:rPr>
              <a:t>– Maternal-Fetal Medicine, University of Illinois Medical Center, Chicago</a:t>
            </a:r>
          </a:p>
          <a:p>
            <a:pPr marL="697865" marR="10795" lvl="1" indent="-228600" algn="l" defTabSz="914400" rtl="0" eaLnBrk="1" fontAlgn="auto" latinLnBrk="0" hangingPunct="1">
              <a:lnSpc>
                <a:spcPts val="2050"/>
              </a:lnSpc>
              <a:spcBef>
                <a:spcPts val="555"/>
              </a:spcBef>
              <a:spcAft>
                <a:spcPts val="0"/>
              </a:spcAft>
              <a:buClr>
                <a:srgbClr val="F58466"/>
              </a:buClr>
              <a:buSzTx/>
              <a:buFont typeface="Arial"/>
              <a:buChar char="•"/>
              <a:tabLst>
                <a:tab pos="697865" algn="l"/>
                <a:tab pos="698500" algn="l"/>
              </a:tabLst>
              <a:defRPr/>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199" y="1146258"/>
            <a:ext cx="2350169" cy="1061829"/>
          </a:xfrm>
        </p:spPr>
        <p:txBody>
          <a:bodyPr/>
          <a:lstStyle/>
          <a:p>
            <a:r>
              <a:rPr lang="en-US" b="1" dirty="0"/>
              <a:t>Mallory </a:t>
            </a:r>
            <a:r>
              <a:rPr lang="en-US" b="1" dirty="0" err="1" smtClean="0"/>
              <a:t>Goepel</a:t>
            </a:r>
            <a:r>
              <a:rPr lang="en-US" b="1" dirty="0" smtClean="0"/>
              <a:t> Patient Story </a:t>
            </a:r>
            <a:endParaRPr lang="en-US" b="1" dirty="0" smtClean="0"/>
          </a:p>
          <a:p>
            <a:r>
              <a:rPr lang="en-US" b="1" dirty="0" smtClean="0"/>
              <a:t>July 2020</a:t>
            </a:r>
            <a:endParaRPr lang="en-US" b="1" dirty="0"/>
          </a:p>
        </p:txBody>
      </p:sp>
      <p:pic>
        <p:nvPicPr>
          <p:cNvPr id="4" name="Picture Placeholder 3"/>
          <p:cNvPicPr>
            <a:picLocks noGrp="1" noChangeAspect="1"/>
          </p:cNvPicPr>
          <p:nvPr>
            <p:ph type="pic" sz="quarter" idx="11"/>
          </p:nvPr>
        </p:nvPicPr>
        <p:blipFill>
          <a:blip r:embed="rId2"/>
          <a:srcRect t="25000" b="25000"/>
          <a:stretch>
            <a:fillRect/>
          </a:stretch>
        </p:blipFill>
        <p:spPr>
          <a:xfrm>
            <a:off x="2832768" y="1493713"/>
            <a:ext cx="2578768" cy="1719178"/>
          </a:xfrm>
          <a:prstGeom prst="rect">
            <a:avLst/>
          </a:prstGeom>
        </p:spPr>
      </p:pic>
      <p:pic>
        <p:nvPicPr>
          <p:cNvPr id="5" name="Picture 4"/>
          <p:cNvPicPr>
            <a:picLocks noChangeAspect="1"/>
          </p:cNvPicPr>
          <p:nvPr/>
        </p:nvPicPr>
        <p:blipFill>
          <a:blip r:embed="rId3"/>
          <a:stretch>
            <a:fillRect/>
          </a:stretch>
        </p:blipFill>
        <p:spPr>
          <a:xfrm>
            <a:off x="2815187" y="3146136"/>
            <a:ext cx="2743200" cy="3657600"/>
          </a:xfrm>
          <a:prstGeom prst="rect">
            <a:avLst/>
          </a:prstGeom>
        </p:spPr>
      </p:pic>
      <p:pic>
        <p:nvPicPr>
          <p:cNvPr id="6" name="Picture 5"/>
          <p:cNvPicPr>
            <a:picLocks noChangeAspect="1"/>
          </p:cNvPicPr>
          <p:nvPr/>
        </p:nvPicPr>
        <p:blipFill>
          <a:blip r:embed="rId4"/>
          <a:stretch>
            <a:fillRect/>
          </a:stretch>
        </p:blipFill>
        <p:spPr>
          <a:xfrm>
            <a:off x="5411536" y="-6927"/>
            <a:ext cx="2343150" cy="3124200"/>
          </a:xfrm>
          <a:prstGeom prst="rect">
            <a:avLst/>
          </a:prstGeom>
        </p:spPr>
      </p:pic>
      <p:pic>
        <p:nvPicPr>
          <p:cNvPr id="7" name="Picture 6"/>
          <p:cNvPicPr>
            <a:picLocks noChangeAspect="1"/>
          </p:cNvPicPr>
          <p:nvPr/>
        </p:nvPicPr>
        <p:blipFill rotWithShape="1">
          <a:blip r:embed="rId5"/>
          <a:srcRect l="4983" t="16875" r="3106" b="6837"/>
          <a:stretch/>
        </p:blipFill>
        <p:spPr>
          <a:xfrm>
            <a:off x="7731405" y="-32327"/>
            <a:ext cx="2750416" cy="3425745"/>
          </a:xfrm>
          <a:prstGeom prst="rect">
            <a:avLst/>
          </a:prstGeom>
        </p:spPr>
      </p:pic>
      <p:pic>
        <p:nvPicPr>
          <p:cNvPr id="8" name="Picture 7"/>
          <p:cNvPicPr>
            <a:picLocks noChangeAspect="1"/>
          </p:cNvPicPr>
          <p:nvPr/>
        </p:nvPicPr>
        <p:blipFill rotWithShape="1">
          <a:blip r:embed="rId6"/>
          <a:srcRect l="23125" t="5000" r="29375"/>
          <a:stretch/>
        </p:blipFill>
        <p:spPr>
          <a:xfrm>
            <a:off x="7604405" y="2895600"/>
            <a:ext cx="2489200" cy="3733800"/>
          </a:xfrm>
          <a:prstGeom prst="rect">
            <a:avLst/>
          </a:prstGeom>
        </p:spPr>
      </p:pic>
      <p:pic>
        <p:nvPicPr>
          <p:cNvPr id="9" name="Picture 8"/>
          <p:cNvPicPr>
            <a:picLocks noChangeAspect="1"/>
          </p:cNvPicPr>
          <p:nvPr/>
        </p:nvPicPr>
        <p:blipFill rotWithShape="1">
          <a:blip r:embed="rId7"/>
          <a:srcRect l="9198" r="15650" b="18955"/>
          <a:stretch/>
        </p:blipFill>
        <p:spPr>
          <a:xfrm>
            <a:off x="5494653" y="3147291"/>
            <a:ext cx="2362200" cy="3396673"/>
          </a:xfrm>
          <a:prstGeom prst="rect">
            <a:avLst/>
          </a:prstGeom>
        </p:spPr>
      </p:pic>
      <p:pic>
        <p:nvPicPr>
          <p:cNvPr id="10" name="Picture 9"/>
          <p:cNvPicPr>
            <a:picLocks noChangeAspect="1"/>
          </p:cNvPicPr>
          <p:nvPr/>
        </p:nvPicPr>
        <p:blipFill>
          <a:blip r:embed="rId8"/>
          <a:stretch>
            <a:fillRect/>
          </a:stretch>
        </p:blipFill>
        <p:spPr>
          <a:xfrm>
            <a:off x="10049722" y="1982090"/>
            <a:ext cx="2116992" cy="2822656"/>
          </a:xfrm>
          <a:prstGeom prst="rect">
            <a:avLst/>
          </a:prstGeom>
        </p:spPr>
      </p:pic>
    </p:spTree>
    <p:extLst>
      <p:ext uri="{BB962C8B-B14F-4D97-AF65-F5344CB8AC3E}">
        <p14:creationId xmlns:p14="http://schemas.microsoft.com/office/powerpoint/2010/main" val="1203641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279" t="11941" r="1604" b="7463"/>
          <a:stretch/>
        </p:blipFill>
        <p:spPr>
          <a:xfrm>
            <a:off x="152400" y="228600"/>
            <a:ext cx="11506200" cy="1788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a:stretch>
            <a:fillRect/>
          </a:stretch>
        </p:blipFill>
        <p:spPr>
          <a:xfrm>
            <a:off x="5562600" y="2362200"/>
            <a:ext cx="6373028" cy="381952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225148"/>
            <a:ext cx="5556961" cy="4093628"/>
          </a:xfrm>
          <a:prstGeom prst="rect">
            <a:avLst/>
          </a:prstGeom>
        </p:spPr>
      </p:pic>
    </p:spTree>
    <p:extLst>
      <p:ext uri="{BB962C8B-B14F-4D97-AF65-F5344CB8AC3E}">
        <p14:creationId xmlns:p14="http://schemas.microsoft.com/office/powerpoint/2010/main" val="497390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31" t="24547" r="7266" b="19676"/>
          <a:stretch/>
        </p:blipFill>
        <p:spPr>
          <a:xfrm>
            <a:off x="-59354" y="3016831"/>
            <a:ext cx="8256233" cy="3663044"/>
          </a:xfrm>
          <a:prstGeom prst="rect">
            <a:avLst/>
          </a:prstGeom>
        </p:spPr>
      </p:pic>
      <p:sp>
        <p:nvSpPr>
          <p:cNvPr id="3" name="TextBox 2"/>
          <p:cNvSpPr txBox="1"/>
          <p:nvPr/>
        </p:nvSpPr>
        <p:spPr>
          <a:xfrm>
            <a:off x="150920" y="328473"/>
            <a:ext cx="117540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Barnes-Jewish Hospital affiliated with Washington University Physicians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 Louis, Missouri</a:t>
            </a:r>
          </a:p>
        </p:txBody>
      </p:sp>
      <p:sp>
        <p:nvSpPr>
          <p:cNvPr id="4" name="TextBox 3"/>
          <p:cNvSpPr txBox="1"/>
          <p:nvPr/>
        </p:nvSpPr>
        <p:spPr>
          <a:xfrm>
            <a:off x="389101" y="1660124"/>
            <a:ext cx="25138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10,125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1,266 beds</a:t>
            </a:r>
          </a:p>
        </p:txBody>
      </p:sp>
      <p:sp>
        <p:nvSpPr>
          <p:cNvPr id="5" name="TextBox 4"/>
          <p:cNvSpPr txBox="1"/>
          <p:nvPr/>
        </p:nvSpPr>
        <p:spPr>
          <a:xfrm>
            <a:off x="7872550" y="1631398"/>
            <a:ext cx="4174278" cy="3508653"/>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Women and Infants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18 Labor rooms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12 Triage bed unit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18 Antepartum bed unit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34 Postpartum bed unit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3 OR’s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 for Fetal Surgery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p:cNvSpPr txBox="1"/>
          <p:nvPr/>
        </p:nvSpPr>
        <p:spPr>
          <a:xfrm>
            <a:off x="8344923" y="4556217"/>
            <a:ext cx="384707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3,665 Deliveries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545 Inbound Maternal Transfers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150 Bed NICU St. Louis 	Children’s Hospital  	(August 2020)</a:t>
            </a:r>
          </a:p>
        </p:txBody>
      </p:sp>
      <p:sp>
        <p:nvSpPr>
          <p:cNvPr id="7" name="TextBox 6"/>
          <p:cNvSpPr txBox="1"/>
          <p:nvPr/>
        </p:nvSpPr>
        <p:spPr>
          <a:xfrm>
            <a:off x="4286730" y="1663019"/>
            <a:ext cx="39101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Parkview Tower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Opened Feb. 2018</a:t>
            </a:r>
          </a:p>
        </p:txBody>
      </p:sp>
    </p:spTree>
    <p:extLst>
      <p:ext uri="{BB962C8B-B14F-4D97-AF65-F5344CB8AC3E}">
        <p14:creationId xmlns:p14="http://schemas.microsoft.com/office/powerpoint/2010/main" val="1003895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1EEA2-2193-184E-BB0B-C82EECB5183B}"/>
              </a:ext>
            </a:extLst>
          </p:cNvPr>
          <p:cNvSpPr>
            <a:spLocks noGrp="1"/>
          </p:cNvSpPr>
          <p:nvPr>
            <p:ph type="title"/>
          </p:nvPr>
        </p:nvSpPr>
        <p:spPr/>
        <p:txBody>
          <a:bodyPr/>
          <a:lstStyle/>
          <a:p>
            <a:r>
              <a:rPr lang="en-US" dirty="0"/>
              <a:t>Our updates</a:t>
            </a:r>
          </a:p>
        </p:txBody>
      </p:sp>
      <p:sp>
        <p:nvSpPr>
          <p:cNvPr id="3" name="Content Placeholder 2">
            <a:extLst>
              <a:ext uri="{FF2B5EF4-FFF2-40B4-BE49-F238E27FC236}">
                <a16:creationId xmlns:a16="http://schemas.microsoft.com/office/drawing/2014/main" id="{92AAA497-ACB7-DA49-A712-55B5043A4DBD}"/>
              </a:ext>
            </a:extLst>
          </p:cNvPr>
          <p:cNvSpPr>
            <a:spLocks noGrp="1"/>
          </p:cNvSpPr>
          <p:nvPr>
            <p:ph idx="1"/>
          </p:nvPr>
        </p:nvSpPr>
        <p:spPr/>
        <p:txBody>
          <a:bodyPr/>
          <a:lstStyle/>
          <a:p>
            <a:r>
              <a:rPr lang="en-US" dirty="0"/>
              <a:t>Our current numbers</a:t>
            </a:r>
          </a:p>
          <a:p>
            <a:pPr lvl="1"/>
            <a:r>
              <a:rPr lang="en-US" dirty="0"/>
              <a:t>Riding a third wave</a:t>
            </a:r>
          </a:p>
          <a:p>
            <a:pPr lvl="1"/>
            <a:r>
              <a:rPr lang="en-US" dirty="0"/>
              <a:t>2 in ICU currently, pregnant</a:t>
            </a:r>
          </a:p>
          <a:p>
            <a:pPr lvl="1"/>
            <a:endParaRPr lang="en-US" dirty="0"/>
          </a:p>
          <a:p>
            <a:r>
              <a:rPr lang="en-US" dirty="0"/>
              <a:t>Monoclonal antibodies</a:t>
            </a:r>
          </a:p>
          <a:p>
            <a:endParaRPr lang="en-US" dirty="0"/>
          </a:p>
          <a:p>
            <a:r>
              <a:rPr lang="en-US" dirty="0"/>
              <a:t>Inpatient vaccination pilot</a:t>
            </a:r>
          </a:p>
        </p:txBody>
      </p:sp>
    </p:spTree>
    <p:extLst>
      <p:ext uri="{BB962C8B-B14F-4D97-AF65-F5344CB8AC3E}">
        <p14:creationId xmlns:p14="http://schemas.microsoft.com/office/powerpoint/2010/main" val="2977576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300-000002000000}"/>
              </a:ext>
            </a:extLst>
          </p:cNvPr>
          <p:cNvGraphicFramePr>
            <a:graphicFrameLocks/>
          </p:cNvGraphicFramePr>
          <p:nvPr>
            <p:extLst/>
          </p:nvPr>
        </p:nvGraphicFramePr>
        <p:xfrm>
          <a:off x="1646837" y="864973"/>
          <a:ext cx="9017043" cy="48891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7709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957942D-40F5-4C17-8865-EB65CCBF3C9C}"/>
              </a:ext>
            </a:extLst>
          </p:cNvPr>
          <p:cNvGraphicFramePr>
            <a:graphicFrameLocks/>
          </p:cNvGraphicFramePr>
          <p:nvPr>
            <p:extLst/>
          </p:nvPr>
        </p:nvGraphicFramePr>
        <p:xfrm>
          <a:off x="556054" y="481914"/>
          <a:ext cx="11108724" cy="56841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3518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666210"/>
            <a:ext cx="2140585" cy="635000"/>
          </a:xfrm>
          <a:prstGeom prst="rect">
            <a:avLst/>
          </a:prstGeom>
          <a:noFill/>
        </p:spPr>
        <p:txBody>
          <a:bodyPr vert="horz" wrap="square" lIns="0" tIns="12065" rIns="0" bIns="0" rtlCol="0">
            <a:spAutoFit/>
          </a:bodyPr>
          <a:lstStyle/>
          <a:p>
            <a:pPr marL="12700">
              <a:lnSpc>
                <a:spcPct val="100000"/>
              </a:lnSpc>
              <a:spcBef>
                <a:spcPts val="95"/>
              </a:spcBef>
            </a:pPr>
            <a:r>
              <a:rPr sz="4000" b="1" spc="-145" dirty="0">
                <a:solidFill>
                  <a:srgbClr val="F58466"/>
                </a:solidFill>
                <a:latin typeface="Arial"/>
                <a:cs typeface="Arial"/>
              </a:rPr>
              <a:t>Overview</a:t>
            </a:r>
            <a:endParaRPr sz="4000" dirty="0">
              <a:latin typeface="Arial"/>
              <a:cs typeface="Arial"/>
            </a:endParaRPr>
          </a:p>
        </p:txBody>
      </p:sp>
      <p:sp>
        <p:nvSpPr>
          <p:cNvPr id="10" name="object 10"/>
          <p:cNvSpPr txBox="1"/>
          <p:nvPr/>
        </p:nvSpPr>
        <p:spPr>
          <a:xfrm>
            <a:off x="11365992" y="6444636"/>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AEB3B8"/>
                </a:solidFill>
                <a:latin typeface="Arial"/>
                <a:cs typeface="Arial"/>
              </a:rPr>
              <a:t>5</a:t>
            </a:fld>
            <a:endParaRPr sz="1200">
              <a:latin typeface="Arial"/>
              <a:cs typeface="Arial"/>
            </a:endParaRPr>
          </a:p>
        </p:txBody>
      </p:sp>
      <p:sp>
        <p:nvSpPr>
          <p:cNvPr id="9" name="object 9"/>
          <p:cNvSpPr txBox="1"/>
          <p:nvPr/>
        </p:nvSpPr>
        <p:spPr>
          <a:xfrm>
            <a:off x="688340" y="1362764"/>
            <a:ext cx="10655935" cy="5018040"/>
          </a:xfrm>
          <a:prstGeom prst="rect">
            <a:avLst/>
          </a:prstGeom>
        </p:spPr>
        <p:txBody>
          <a:bodyPr vert="horz" wrap="square" lIns="0" tIns="110490" rIns="0" bIns="0" rtlCol="0">
            <a:spAutoFit/>
          </a:bodyPr>
          <a:lstStyle/>
          <a:p>
            <a:pPr marL="240665" indent="-228600">
              <a:lnSpc>
                <a:spcPct val="100000"/>
              </a:lnSpc>
              <a:spcBef>
                <a:spcPts val="870"/>
              </a:spcBef>
              <a:buClr>
                <a:srgbClr val="F58466"/>
              </a:buClr>
              <a:buFont typeface="Arial"/>
              <a:buChar char="•"/>
              <a:tabLst>
                <a:tab pos="240665" algn="l"/>
                <a:tab pos="241300" algn="l"/>
              </a:tabLst>
            </a:pPr>
            <a:r>
              <a:rPr b="1" spc="-5" dirty="0" smtClean="0">
                <a:latin typeface="Arial"/>
                <a:cs typeface="Arial"/>
              </a:rPr>
              <a:t>Introduction</a:t>
            </a:r>
            <a:endParaRPr lang="en-US" b="1" spc="-5" dirty="0" smtClean="0">
              <a:latin typeface="Arial"/>
              <a:cs typeface="Arial"/>
            </a:endParaRPr>
          </a:p>
          <a:p>
            <a:pPr marL="240665" indent="-228600">
              <a:lnSpc>
                <a:spcPct val="100000"/>
              </a:lnSpc>
              <a:spcBef>
                <a:spcPts val="870"/>
              </a:spcBef>
              <a:buClr>
                <a:srgbClr val="F58466"/>
              </a:buClr>
              <a:buFont typeface="Arial"/>
              <a:buChar char="•"/>
              <a:tabLst>
                <a:tab pos="240665" algn="l"/>
                <a:tab pos="241300" algn="l"/>
              </a:tabLst>
            </a:pPr>
            <a:r>
              <a:rPr lang="en-US" b="1" spc="-5" dirty="0" smtClean="0">
                <a:latin typeface="Arial"/>
                <a:cs typeface="Arial"/>
              </a:rPr>
              <a:t>Overview of updated data and </a:t>
            </a:r>
            <a:r>
              <a:rPr lang="en-US" b="1" spc="-5" dirty="0" smtClean="0">
                <a:latin typeface="Arial"/>
                <a:cs typeface="Arial"/>
              </a:rPr>
              <a:t>recommendations</a:t>
            </a:r>
          </a:p>
          <a:p>
            <a:pPr marL="240665" lvl="1" indent="-228600">
              <a:spcBef>
                <a:spcPts val="870"/>
              </a:spcBef>
              <a:buClr>
                <a:srgbClr val="F58466"/>
              </a:buClr>
              <a:buFont typeface="Arial"/>
              <a:buChar char="•"/>
              <a:tabLst>
                <a:tab pos="240665" algn="l"/>
                <a:tab pos="241300" algn="l"/>
              </a:tabLst>
            </a:pPr>
            <a:r>
              <a:rPr lang="en-US" b="1" spc="-5" dirty="0" smtClean="0">
                <a:latin typeface="Arial"/>
                <a:cs typeface="Arial"/>
              </a:rPr>
              <a:t>Patient story:  </a:t>
            </a:r>
            <a:r>
              <a:rPr lang="en-US" b="1" spc="-5" dirty="0">
                <a:latin typeface="Arial"/>
                <a:cs typeface="Arial"/>
              </a:rPr>
              <a:t>Mallory </a:t>
            </a:r>
            <a:r>
              <a:rPr lang="en-US" b="1" spc="-5" dirty="0" err="1">
                <a:latin typeface="Arial"/>
                <a:cs typeface="Arial"/>
              </a:rPr>
              <a:t>Goepel</a:t>
            </a:r>
            <a:r>
              <a:rPr lang="en-US" b="1" spc="-5" dirty="0">
                <a:latin typeface="Arial"/>
                <a:cs typeface="Arial"/>
              </a:rPr>
              <a:t>, – MSN, RN, NNP-BC, NICU Nurse Practitioner, St. </a:t>
            </a:r>
            <a:r>
              <a:rPr lang="en-US" b="1" spc="-5" dirty="0" smtClean="0">
                <a:latin typeface="Arial"/>
                <a:cs typeface="Arial"/>
              </a:rPr>
              <a:t>Louis Children’s Hospital, </a:t>
            </a:r>
            <a:r>
              <a:rPr lang="en-US" spc="-5" dirty="0" smtClean="0">
                <a:latin typeface="Arial"/>
                <a:cs typeface="Arial"/>
              </a:rPr>
              <a:t>sharing </a:t>
            </a:r>
            <a:r>
              <a:rPr lang="en-US" spc="-5" dirty="0">
                <a:latin typeface="Arial"/>
                <a:cs typeface="Arial"/>
              </a:rPr>
              <a:t>her own story of severe </a:t>
            </a:r>
            <a:r>
              <a:rPr lang="en-US" spc="-5" dirty="0" err="1">
                <a:latin typeface="Arial"/>
                <a:cs typeface="Arial"/>
              </a:rPr>
              <a:t>Covid</a:t>
            </a:r>
            <a:r>
              <a:rPr lang="en-US" spc="-5" dirty="0">
                <a:latin typeface="Arial"/>
                <a:cs typeface="Arial"/>
              </a:rPr>
              <a:t> during </a:t>
            </a:r>
            <a:r>
              <a:rPr lang="en-US" spc="-5" dirty="0" smtClean="0">
                <a:latin typeface="Arial"/>
                <a:cs typeface="Arial"/>
              </a:rPr>
              <a:t>pregnancy</a:t>
            </a:r>
            <a:endParaRPr dirty="0">
              <a:latin typeface="Arial"/>
              <a:cs typeface="Arial"/>
            </a:endParaRPr>
          </a:p>
          <a:p>
            <a:pPr marL="240665" indent="-228600">
              <a:lnSpc>
                <a:spcPct val="100000"/>
              </a:lnSpc>
              <a:spcBef>
                <a:spcPts val="765"/>
              </a:spcBef>
              <a:buClr>
                <a:srgbClr val="F58466"/>
              </a:buClr>
              <a:buFont typeface="Arial"/>
              <a:buChar char="•"/>
              <a:tabLst>
                <a:tab pos="240665" algn="l"/>
                <a:tab pos="241300" algn="l"/>
              </a:tabLst>
            </a:pPr>
            <a:r>
              <a:rPr b="1" spc="-5" dirty="0">
                <a:latin typeface="Arial"/>
                <a:cs typeface="Arial"/>
              </a:rPr>
              <a:t>Discussion</a:t>
            </a:r>
            <a:r>
              <a:rPr b="1" spc="15" dirty="0">
                <a:latin typeface="Arial"/>
                <a:cs typeface="Arial"/>
              </a:rPr>
              <a:t> </a:t>
            </a:r>
            <a:r>
              <a:rPr b="1" dirty="0">
                <a:latin typeface="Arial"/>
                <a:cs typeface="Arial"/>
              </a:rPr>
              <a:t>of</a:t>
            </a:r>
            <a:r>
              <a:rPr b="1" spc="-15" dirty="0">
                <a:latin typeface="Arial"/>
                <a:cs typeface="Arial"/>
              </a:rPr>
              <a:t> </a:t>
            </a:r>
            <a:r>
              <a:rPr b="1" spc="-5" dirty="0">
                <a:latin typeface="Arial"/>
                <a:cs typeface="Arial"/>
              </a:rPr>
              <a:t>OB</a:t>
            </a:r>
            <a:r>
              <a:rPr b="1" spc="5" dirty="0">
                <a:latin typeface="Arial"/>
                <a:cs typeface="Arial"/>
              </a:rPr>
              <a:t> </a:t>
            </a:r>
            <a:r>
              <a:rPr b="1" spc="-5" dirty="0">
                <a:latin typeface="Arial"/>
                <a:cs typeface="Arial"/>
              </a:rPr>
              <a:t>Unit Strategies</a:t>
            </a:r>
            <a:endParaRPr dirty="0">
              <a:latin typeface="Arial"/>
              <a:cs typeface="Arial"/>
            </a:endParaRPr>
          </a:p>
          <a:p>
            <a:pPr marL="697865" marR="10795" lvl="1" indent="-228600">
              <a:lnSpc>
                <a:spcPts val="2050"/>
              </a:lnSpc>
              <a:spcBef>
                <a:spcPts val="555"/>
              </a:spcBef>
              <a:buClr>
                <a:srgbClr val="F58466"/>
              </a:buClr>
              <a:buFont typeface="Arial"/>
              <a:buChar char="•"/>
              <a:tabLst>
                <a:tab pos="697865" algn="l"/>
                <a:tab pos="698500" algn="l"/>
              </a:tabLst>
            </a:pPr>
            <a:r>
              <a:rPr lang="en-US" sz="1600" b="1" dirty="0">
                <a:solidFill>
                  <a:srgbClr val="000000"/>
                </a:solidFill>
                <a:latin typeface="Arial" panose="020B0604020202020204" pitchFamily="34" charset="0"/>
              </a:rPr>
              <a:t>Jeannie Kelly, MD, MS </a:t>
            </a:r>
            <a:r>
              <a:rPr lang="en-US" sz="1600" dirty="0">
                <a:solidFill>
                  <a:srgbClr val="000000"/>
                </a:solidFill>
                <a:latin typeface="Arial" panose="020B0604020202020204" pitchFamily="34" charset="0"/>
              </a:rPr>
              <a:t>– Director Maternal Fetal Transport, Maternal Fetal Medicine, Barnes Jewish Hospital, St. Louis</a:t>
            </a:r>
          </a:p>
          <a:p>
            <a:pPr marL="697865" marR="10795" lvl="1" indent="-228600">
              <a:lnSpc>
                <a:spcPts val="2050"/>
              </a:lnSpc>
              <a:spcBef>
                <a:spcPts val="555"/>
              </a:spcBef>
              <a:buClr>
                <a:srgbClr val="F58466"/>
              </a:buClr>
              <a:buFont typeface="Arial"/>
              <a:buChar char="•"/>
              <a:tabLst>
                <a:tab pos="697865" algn="l"/>
                <a:tab pos="698500" algn="l"/>
              </a:tabLst>
            </a:pPr>
            <a:r>
              <a:rPr lang="en-US" b="1" spc="-5" dirty="0" smtClean="0">
                <a:latin typeface="Arial"/>
                <a:cs typeface="Arial"/>
              </a:rPr>
              <a:t>Rob </a:t>
            </a:r>
            <a:r>
              <a:rPr lang="en-US" b="1" spc="-5" dirty="0">
                <a:latin typeface="Arial"/>
                <a:cs typeface="Arial"/>
              </a:rPr>
              <a:t>Abrams, MD, Executive Director - </a:t>
            </a:r>
            <a:r>
              <a:rPr lang="en-US" spc="-5" dirty="0">
                <a:latin typeface="Arial"/>
                <a:cs typeface="Arial"/>
              </a:rPr>
              <a:t>SIU Center for Maternal - Fetal Medicine, HSHS St. John's Hospital, Springfield</a:t>
            </a:r>
          </a:p>
          <a:p>
            <a:pPr marL="697865" marR="10795" lvl="1" indent="-228600">
              <a:lnSpc>
                <a:spcPts val="2050"/>
              </a:lnSpc>
              <a:spcBef>
                <a:spcPts val="555"/>
              </a:spcBef>
              <a:buClr>
                <a:srgbClr val="F58466"/>
              </a:buClr>
              <a:buFont typeface="Arial"/>
              <a:buChar char="•"/>
              <a:tabLst>
                <a:tab pos="697865" algn="l"/>
                <a:tab pos="698500" algn="l"/>
              </a:tabLst>
            </a:pPr>
            <a:r>
              <a:rPr lang="en-US" b="1" dirty="0" smtClean="0">
                <a:solidFill>
                  <a:srgbClr val="000000"/>
                </a:solidFill>
                <a:latin typeface="Arial" panose="020B0604020202020204" pitchFamily="34" charset="0"/>
              </a:rPr>
              <a:t>Ayesha </a:t>
            </a:r>
            <a:r>
              <a:rPr lang="en-US" b="1" dirty="0" smtClean="0">
                <a:solidFill>
                  <a:srgbClr val="000000"/>
                </a:solidFill>
                <a:latin typeface="Arial" panose="020B0604020202020204" pitchFamily="34" charset="0"/>
              </a:rPr>
              <a:t>Hasan</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MD </a:t>
            </a:r>
            <a:r>
              <a:rPr lang="en-US" dirty="0" smtClean="0">
                <a:solidFill>
                  <a:srgbClr val="000000"/>
                </a:solidFill>
                <a:latin typeface="Arial" panose="020B0604020202020204" pitchFamily="34" charset="0"/>
              </a:rPr>
              <a:t>– Maternal-Fetal Medicine, University of Illinois Medical Center, Chicago</a:t>
            </a:r>
            <a:endParaRPr lang="en-US" dirty="0" smtClean="0">
              <a:solidFill>
                <a:srgbClr val="000000"/>
              </a:solidFill>
              <a:latin typeface="Arial" panose="020B0604020202020204" pitchFamily="34" charset="0"/>
            </a:endParaRPr>
          </a:p>
          <a:p>
            <a:pPr marL="126365" marR="10795" indent="-228600">
              <a:lnSpc>
                <a:spcPts val="2050"/>
              </a:lnSpc>
              <a:spcBef>
                <a:spcPts val="555"/>
              </a:spcBef>
              <a:buClr>
                <a:srgbClr val="F58466"/>
              </a:buClr>
              <a:buFont typeface="Arial"/>
              <a:buChar char="•"/>
              <a:tabLst>
                <a:tab pos="697865" algn="l"/>
                <a:tab pos="698500" algn="l"/>
              </a:tabLst>
            </a:pPr>
            <a:r>
              <a:rPr b="1" spc="-5" dirty="0">
                <a:latin typeface="Arial"/>
                <a:cs typeface="Arial"/>
              </a:rPr>
              <a:t>Discussion of NEO Unit Strategies</a:t>
            </a:r>
          </a:p>
          <a:p>
            <a:pPr marL="812165" marR="10795" lvl="1" indent="-228600">
              <a:lnSpc>
                <a:spcPts val="2050"/>
              </a:lnSpc>
              <a:spcBef>
                <a:spcPts val="555"/>
              </a:spcBef>
              <a:buClr>
                <a:srgbClr val="F58466"/>
              </a:buClr>
              <a:buFont typeface="Arial"/>
              <a:buChar char="•"/>
              <a:tabLst>
                <a:tab pos="697865" algn="l"/>
                <a:tab pos="698500" algn="l"/>
              </a:tabLst>
            </a:pPr>
            <a:r>
              <a:rPr lang="en-US" b="1" spc="-5" dirty="0">
                <a:latin typeface="Arial"/>
                <a:cs typeface="Arial"/>
              </a:rPr>
              <a:t>Mallory </a:t>
            </a:r>
            <a:r>
              <a:rPr lang="en-US" b="1" spc="-5" dirty="0" err="1" smtClean="0">
                <a:latin typeface="Arial"/>
                <a:cs typeface="Arial"/>
              </a:rPr>
              <a:t>Goepel</a:t>
            </a:r>
            <a:r>
              <a:rPr lang="en-US" b="1" spc="-5" dirty="0" smtClean="0">
                <a:latin typeface="Arial"/>
                <a:cs typeface="Arial"/>
              </a:rPr>
              <a:t> </a:t>
            </a:r>
            <a:r>
              <a:rPr lang="en-US" b="1" spc="-5" dirty="0" smtClean="0">
                <a:latin typeface="Arial"/>
                <a:cs typeface="Arial"/>
              </a:rPr>
              <a:t>– MSN</a:t>
            </a:r>
            <a:r>
              <a:rPr lang="en-US" b="1" spc="-5" dirty="0">
                <a:latin typeface="Arial"/>
                <a:cs typeface="Arial"/>
              </a:rPr>
              <a:t>, RN, </a:t>
            </a:r>
            <a:r>
              <a:rPr lang="en-US" b="1" spc="-5" dirty="0" smtClean="0">
                <a:latin typeface="Arial"/>
                <a:cs typeface="Arial"/>
              </a:rPr>
              <a:t>NNP-BC, </a:t>
            </a:r>
            <a:r>
              <a:rPr lang="en-US" spc="-5" dirty="0" smtClean="0">
                <a:latin typeface="Arial"/>
                <a:cs typeface="Arial"/>
              </a:rPr>
              <a:t>NICU Nurse Practitioner, St. Louis Children’s Hospital</a:t>
            </a:r>
            <a:endParaRPr lang="en-US" spc="-5" dirty="0">
              <a:latin typeface="Arial"/>
              <a:cs typeface="Arial"/>
            </a:endParaRPr>
          </a:p>
          <a:p>
            <a:pPr marL="812165" marR="10795" lvl="1" indent="-228600">
              <a:lnSpc>
                <a:spcPts val="2050"/>
              </a:lnSpc>
              <a:spcBef>
                <a:spcPts val="555"/>
              </a:spcBef>
              <a:buClr>
                <a:srgbClr val="F58466"/>
              </a:buClr>
              <a:buFont typeface="Arial"/>
              <a:buChar char="•"/>
              <a:tabLst>
                <a:tab pos="697865" algn="l"/>
                <a:tab pos="698500" algn="l"/>
              </a:tabLst>
            </a:pPr>
            <a:r>
              <a:rPr b="1" spc="-5" dirty="0">
                <a:latin typeface="Arial"/>
                <a:cs typeface="Arial"/>
              </a:rPr>
              <a:t>Justin Josephsen, MD – </a:t>
            </a:r>
            <a:r>
              <a:rPr spc="-5" dirty="0">
                <a:latin typeface="Arial"/>
                <a:cs typeface="Arial"/>
              </a:rPr>
              <a:t>Medical Director, St. Mary’s Hospital NICU, Neonatologist Cardinal  Glennon Children’s Hospital, St. Louis</a:t>
            </a:r>
          </a:p>
          <a:p>
            <a:pPr marL="812800" lvl="1" indent="-228600">
              <a:lnSpc>
                <a:spcPct val="100000"/>
              </a:lnSpc>
              <a:spcBef>
                <a:spcPts val="235"/>
              </a:spcBef>
              <a:buClr>
                <a:srgbClr val="F58466"/>
              </a:buClr>
              <a:buFont typeface="Arial"/>
              <a:buChar char="•"/>
              <a:tabLst>
                <a:tab pos="697865" algn="l"/>
                <a:tab pos="698500" algn="l"/>
                <a:tab pos="3382010" algn="l"/>
              </a:tabLst>
            </a:pPr>
            <a:r>
              <a:rPr b="1" spc="-5" dirty="0">
                <a:latin typeface="Arial"/>
                <a:cs typeface="Arial"/>
              </a:rPr>
              <a:t>Leslie Caldarelli, MD –	</a:t>
            </a:r>
            <a:r>
              <a:rPr spc="-5" dirty="0">
                <a:latin typeface="Arial"/>
                <a:cs typeface="Arial"/>
              </a:rPr>
              <a:t>NICU Director, Prentice Women's Hospital, </a:t>
            </a:r>
            <a:r>
              <a:rPr spc="-5" dirty="0" smtClean="0">
                <a:latin typeface="Arial"/>
                <a:cs typeface="Arial"/>
              </a:rPr>
              <a:t>Chicago</a:t>
            </a:r>
            <a:endParaRPr lang="en-US" spc="-5" dirty="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9591F9-4970-E448-B5C9-32CFB3B52B28}"/>
              </a:ext>
            </a:extLst>
          </p:cNvPr>
          <p:cNvSpPr txBox="1">
            <a:spLocks/>
          </p:cNvSpPr>
          <p:nvPr/>
        </p:nvSpPr>
        <p:spPr>
          <a:xfrm>
            <a:off x="533400" y="278039"/>
            <a:ext cx="10515600"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Monoclonal antibodies for COVID-19</a:t>
            </a:r>
          </a:p>
        </p:txBody>
      </p:sp>
      <p:sp>
        <p:nvSpPr>
          <p:cNvPr id="7" name="Content Placeholder 6">
            <a:extLst>
              <a:ext uri="{FF2B5EF4-FFF2-40B4-BE49-F238E27FC236}">
                <a16:creationId xmlns:a16="http://schemas.microsoft.com/office/drawing/2014/main" id="{6CF39D37-239A-EE43-B6F7-EAF8E33A33E0}"/>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09F4F8CE-8ACC-764A-94AC-80E4691D8009}"/>
              </a:ext>
            </a:extLst>
          </p:cNvPr>
          <p:cNvPicPr>
            <a:picLocks noChangeAspect="1"/>
          </p:cNvPicPr>
          <p:nvPr/>
        </p:nvPicPr>
        <p:blipFill>
          <a:blip r:embed="rId2"/>
          <a:stretch>
            <a:fillRect/>
          </a:stretch>
        </p:blipFill>
        <p:spPr>
          <a:xfrm>
            <a:off x="1666102" y="1578793"/>
            <a:ext cx="8651789" cy="4845001"/>
          </a:xfrm>
          <a:prstGeom prst="rect">
            <a:avLst/>
          </a:prstGeom>
        </p:spPr>
      </p:pic>
    </p:spTree>
    <p:extLst>
      <p:ext uri="{BB962C8B-B14F-4D97-AF65-F5344CB8AC3E}">
        <p14:creationId xmlns:p14="http://schemas.microsoft.com/office/powerpoint/2010/main" val="3267027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D5C4F-0625-CD4A-AEC0-250F33149F84}"/>
              </a:ext>
            </a:extLst>
          </p:cNvPr>
          <p:cNvPicPr>
            <a:picLocks noChangeAspect="1"/>
          </p:cNvPicPr>
          <p:nvPr/>
        </p:nvPicPr>
        <p:blipFill>
          <a:blip r:embed="rId2"/>
          <a:stretch>
            <a:fillRect/>
          </a:stretch>
        </p:blipFill>
        <p:spPr>
          <a:xfrm>
            <a:off x="2291763" y="3496105"/>
            <a:ext cx="8032110" cy="3188900"/>
          </a:xfrm>
          <a:prstGeom prst="rect">
            <a:avLst/>
          </a:prstGeom>
        </p:spPr>
      </p:pic>
      <p:pic>
        <p:nvPicPr>
          <p:cNvPr id="5" name="Picture 4">
            <a:extLst>
              <a:ext uri="{FF2B5EF4-FFF2-40B4-BE49-F238E27FC236}">
                <a16:creationId xmlns:a16="http://schemas.microsoft.com/office/drawing/2014/main" id="{6FB0A869-BEFA-0F40-815B-4229FD62DC3E}"/>
              </a:ext>
            </a:extLst>
          </p:cNvPr>
          <p:cNvPicPr>
            <a:picLocks noChangeAspect="1"/>
          </p:cNvPicPr>
          <p:nvPr/>
        </p:nvPicPr>
        <p:blipFill>
          <a:blip r:embed="rId3"/>
          <a:stretch>
            <a:fillRect/>
          </a:stretch>
        </p:blipFill>
        <p:spPr>
          <a:xfrm>
            <a:off x="161668" y="296561"/>
            <a:ext cx="4608581" cy="1556953"/>
          </a:xfrm>
          <a:prstGeom prst="rect">
            <a:avLst/>
          </a:prstGeom>
        </p:spPr>
      </p:pic>
      <p:pic>
        <p:nvPicPr>
          <p:cNvPr id="6" name="Picture 5">
            <a:extLst>
              <a:ext uri="{FF2B5EF4-FFF2-40B4-BE49-F238E27FC236}">
                <a16:creationId xmlns:a16="http://schemas.microsoft.com/office/drawing/2014/main" id="{A46FAF14-811E-974E-9859-41208D0A82CC}"/>
              </a:ext>
            </a:extLst>
          </p:cNvPr>
          <p:cNvPicPr>
            <a:picLocks noChangeAspect="1"/>
          </p:cNvPicPr>
          <p:nvPr/>
        </p:nvPicPr>
        <p:blipFill>
          <a:blip r:embed="rId4"/>
          <a:stretch>
            <a:fillRect/>
          </a:stretch>
        </p:blipFill>
        <p:spPr>
          <a:xfrm>
            <a:off x="5128053" y="1433865"/>
            <a:ext cx="6409037" cy="1590028"/>
          </a:xfrm>
          <a:prstGeom prst="rect">
            <a:avLst/>
          </a:prstGeom>
        </p:spPr>
      </p:pic>
    </p:spTree>
    <p:extLst>
      <p:ext uri="{BB962C8B-B14F-4D97-AF65-F5344CB8AC3E}">
        <p14:creationId xmlns:p14="http://schemas.microsoft.com/office/powerpoint/2010/main" val="24367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AB29A8-58C3-154B-8332-B138E838FD81}"/>
              </a:ext>
            </a:extLst>
          </p:cNvPr>
          <p:cNvPicPr>
            <a:picLocks noChangeAspect="1"/>
          </p:cNvPicPr>
          <p:nvPr/>
        </p:nvPicPr>
        <p:blipFill>
          <a:blip r:embed="rId2"/>
          <a:stretch>
            <a:fillRect/>
          </a:stretch>
        </p:blipFill>
        <p:spPr>
          <a:xfrm>
            <a:off x="6351373" y="1102094"/>
            <a:ext cx="5516204" cy="4804436"/>
          </a:xfrm>
          <a:prstGeom prst="rect">
            <a:avLst/>
          </a:prstGeom>
        </p:spPr>
      </p:pic>
      <p:grpSp>
        <p:nvGrpSpPr>
          <p:cNvPr id="7" name="Group 6">
            <a:extLst>
              <a:ext uri="{FF2B5EF4-FFF2-40B4-BE49-F238E27FC236}">
                <a16:creationId xmlns:a16="http://schemas.microsoft.com/office/drawing/2014/main" id="{0C9999D2-FA9C-134D-B07A-A68E546B01F7}"/>
              </a:ext>
            </a:extLst>
          </p:cNvPr>
          <p:cNvGrpSpPr/>
          <p:nvPr/>
        </p:nvGrpSpPr>
        <p:grpSpPr>
          <a:xfrm>
            <a:off x="185938" y="1779329"/>
            <a:ext cx="6029512" cy="2792714"/>
            <a:chOff x="371288" y="1355319"/>
            <a:chExt cx="6774177" cy="2969633"/>
          </a:xfrm>
        </p:grpSpPr>
        <p:pic>
          <p:nvPicPr>
            <p:cNvPr id="4" name="Picture 3">
              <a:extLst>
                <a:ext uri="{FF2B5EF4-FFF2-40B4-BE49-F238E27FC236}">
                  <a16:creationId xmlns:a16="http://schemas.microsoft.com/office/drawing/2014/main" id="{419D7182-9A66-7E42-B4D9-67B902BB039A}"/>
                </a:ext>
              </a:extLst>
            </p:cNvPr>
            <p:cNvPicPr>
              <a:picLocks noChangeAspect="1"/>
            </p:cNvPicPr>
            <p:nvPr/>
          </p:nvPicPr>
          <p:blipFill rotWithShape="1">
            <a:blip r:embed="rId3"/>
            <a:srcRect t="63069"/>
            <a:stretch/>
          </p:blipFill>
          <p:spPr>
            <a:xfrm>
              <a:off x="371288" y="2397963"/>
              <a:ext cx="6774177" cy="1926989"/>
            </a:xfrm>
            <a:prstGeom prst="rect">
              <a:avLst/>
            </a:prstGeom>
          </p:spPr>
        </p:pic>
        <p:pic>
          <p:nvPicPr>
            <p:cNvPr id="5" name="Picture 4">
              <a:extLst>
                <a:ext uri="{FF2B5EF4-FFF2-40B4-BE49-F238E27FC236}">
                  <a16:creationId xmlns:a16="http://schemas.microsoft.com/office/drawing/2014/main" id="{85AD2ACB-862D-D748-B233-6587FFAFF5DA}"/>
                </a:ext>
              </a:extLst>
            </p:cNvPr>
            <p:cNvPicPr>
              <a:picLocks noChangeAspect="1"/>
            </p:cNvPicPr>
            <p:nvPr/>
          </p:nvPicPr>
          <p:blipFill rotWithShape="1">
            <a:blip r:embed="rId3"/>
            <a:srcRect b="80018"/>
            <a:stretch/>
          </p:blipFill>
          <p:spPr>
            <a:xfrm>
              <a:off x="371288" y="1355319"/>
              <a:ext cx="6774177" cy="1042644"/>
            </a:xfrm>
            <a:prstGeom prst="rect">
              <a:avLst/>
            </a:prstGeom>
          </p:spPr>
        </p:pic>
      </p:grpSp>
    </p:spTree>
    <p:extLst>
      <p:ext uri="{BB962C8B-B14F-4D97-AF65-F5344CB8AC3E}">
        <p14:creationId xmlns:p14="http://schemas.microsoft.com/office/powerpoint/2010/main" val="611755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4EF5-C74B-854C-A09B-5DB6C5E730D5}"/>
              </a:ext>
            </a:extLst>
          </p:cNvPr>
          <p:cNvSpPr>
            <a:spLocks noGrp="1"/>
          </p:cNvSpPr>
          <p:nvPr>
            <p:ph type="title"/>
          </p:nvPr>
        </p:nvSpPr>
        <p:spPr/>
        <p:txBody>
          <a:bodyPr/>
          <a:lstStyle/>
          <a:p>
            <a:r>
              <a:rPr lang="en-US" dirty="0"/>
              <a:t>Post-exposure Prophylaxis of COVID-19</a:t>
            </a:r>
          </a:p>
        </p:txBody>
      </p:sp>
      <p:sp>
        <p:nvSpPr>
          <p:cNvPr id="3" name="Content Placeholder 2">
            <a:extLst>
              <a:ext uri="{FF2B5EF4-FFF2-40B4-BE49-F238E27FC236}">
                <a16:creationId xmlns:a16="http://schemas.microsoft.com/office/drawing/2014/main" id="{BEB42B4C-5AFE-0843-8AFE-3345EA06FEB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0D58BBC-9D20-DE46-8D0A-34FDEAAC74E4}"/>
              </a:ext>
            </a:extLst>
          </p:cNvPr>
          <p:cNvPicPr>
            <a:picLocks noChangeAspect="1"/>
          </p:cNvPicPr>
          <p:nvPr/>
        </p:nvPicPr>
        <p:blipFill>
          <a:blip r:embed="rId2"/>
          <a:stretch>
            <a:fillRect/>
          </a:stretch>
        </p:blipFill>
        <p:spPr>
          <a:xfrm>
            <a:off x="2659620" y="1690688"/>
            <a:ext cx="6966293" cy="5098111"/>
          </a:xfrm>
          <a:prstGeom prst="rect">
            <a:avLst/>
          </a:prstGeom>
        </p:spPr>
      </p:pic>
    </p:spTree>
    <p:extLst>
      <p:ext uri="{BB962C8B-B14F-4D97-AF65-F5344CB8AC3E}">
        <p14:creationId xmlns:p14="http://schemas.microsoft.com/office/powerpoint/2010/main" val="3146735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DDEC-BAF1-BA4A-BB7E-BA085CCE3069}"/>
              </a:ext>
            </a:extLst>
          </p:cNvPr>
          <p:cNvSpPr>
            <a:spLocks noGrp="1"/>
          </p:cNvSpPr>
          <p:nvPr>
            <p:ph type="title"/>
          </p:nvPr>
        </p:nvSpPr>
        <p:spPr/>
        <p:txBody>
          <a:bodyPr/>
          <a:lstStyle/>
          <a:p>
            <a:r>
              <a:rPr lang="en-US" dirty="0"/>
              <a:t>BJC monoclonal antibodies protocol</a:t>
            </a:r>
          </a:p>
        </p:txBody>
      </p:sp>
      <p:pic>
        <p:nvPicPr>
          <p:cNvPr id="4" name="Picture 3">
            <a:extLst>
              <a:ext uri="{FF2B5EF4-FFF2-40B4-BE49-F238E27FC236}">
                <a16:creationId xmlns:a16="http://schemas.microsoft.com/office/drawing/2014/main" id="{1E1C202F-7E76-FD49-8183-59FEADAA2E4D}"/>
              </a:ext>
            </a:extLst>
          </p:cNvPr>
          <p:cNvPicPr>
            <a:picLocks noChangeAspect="1"/>
          </p:cNvPicPr>
          <p:nvPr/>
        </p:nvPicPr>
        <p:blipFill>
          <a:blip r:embed="rId2"/>
          <a:stretch>
            <a:fillRect/>
          </a:stretch>
        </p:blipFill>
        <p:spPr>
          <a:xfrm>
            <a:off x="2590800" y="1690688"/>
            <a:ext cx="7249885" cy="5105054"/>
          </a:xfrm>
          <a:prstGeom prst="rect">
            <a:avLst/>
          </a:prstGeom>
        </p:spPr>
      </p:pic>
    </p:spTree>
    <p:extLst>
      <p:ext uri="{BB962C8B-B14F-4D97-AF65-F5344CB8AC3E}">
        <p14:creationId xmlns:p14="http://schemas.microsoft.com/office/powerpoint/2010/main" val="1740292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AC182-A841-AA4C-9A8E-5AA7AC5A0A46}"/>
              </a:ext>
            </a:extLst>
          </p:cNvPr>
          <p:cNvPicPr>
            <a:picLocks noChangeAspect="1"/>
          </p:cNvPicPr>
          <p:nvPr/>
        </p:nvPicPr>
        <p:blipFill>
          <a:blip r:embed="rId2"/>
          <a:stretch>
            <a:fillRect/>
          </a:stretch>
        </p:blipFill>
        <p:spPr>
          <a:xfrm>
            <a:off x="990600" y="457200"/>
            <a:ext cx="10210800" cy="5943600"/>
          </a:xfrm>
          <a:prstGeom prst="rect">
            <a:avLst/>
          </a:prstGeom>
        </p:spPr>
      </p:pic>
      <p:sp>
        <p:nvSpPr>
          <p:cNvPr id="5" name="Rectangle 4">
            <a:extLst>
              <a:ext uri="{FF2B5EF4-FFF2-40B4-BE49-F238E27FC236}">
                <a16:creationId xmlns:a16="http://schemas.microsoft.com/office/drawing/2014/main" id="{6F0722D8-51A9-864F-922E-A3A9065230C3}"/>
              </a:ext>
            </a:extLst>
          </p:cNvPr>
          <p:cNvSpPr/>
          <p:nvPr/>
        </p:nvSpPr>
        <p:spPr>
          <a:xfrm>
            <a:off x="1415143" y="4680857"/>
            <a:ext cx="1828800" cy="337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87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426B64-E7E5-534C-9979-88664D1B11BD}"/>
              </a:ext>
            </a:extLst>
          </p:cNvPr>
          <p:cNvPicPr>
            <a:picLocks noChangeAspect="1"/>
          </p:cNvPicPr>
          <p:nvPr/>
        </p:nvPicPr>
        <p:blipFill>
          <a:blip r:embed="rId2"/>
          <a:stretch>
            <a:fillRect/>
          </a:stretch>
        </p:blipFill>
        <p:spPr>
          <a:xfrm>
            <a:off x="234044" y="0"/>
            <a:ext cx="6814269" cy="2383971"/>
          </a:xfrm>
          <a:prstGeom prst="rect">
            <a:avLst/>
          </a:prstGeom>
        </p:spPr>
      </p:pic>
      <p:pic>
        <p:nvPicPr>
          <p:cNvPr id="4" name="Picture 3">
            <a:extLst>
              <a:ext uri="{FF2B5EF4-FFF2-40B4-BE49-F238E27FC236}">
                <a16:creationId xmlns:a16="http://schemas.microsoft.com/office/drawing/2014/main" id="{E41DB9BC-E0D2-FF4C-B583-63D900E07C06}"/>
              </a:ext>
            </a:extLst>
          </p:cNvPr>
          <p:cNvPicPr>
            <a:picLocks noChangeAspect="1"/>
          </p:cNvPicPr>
          <p:nvPr/>
        </p:nvPicPr>
        <p:blipFill>
          <a:blip r:embed="rId3"/>
          <a:stretch>
            <a:fillRect/>
          </a:stretch>
        </p:blipFill>
        <p:spPr>
          <a:xfrm>
            <a:off x="1992993" y="2242457"/>
            <a:ext cx="8503308" cy="4376057"/>
          </a:xfrm>
          <a:prstGeom prst="rect">
            <a:avLst/>
          </a:prstGeom>
        </p:spPr>
      </p:pic>
    </p:spTree>
    <p:extLst>
      <p:ext uri="{BB962C8B-B14F-4D97-AF65-F5344CB8AC3E}">
        <p14:creationId xmlns:p14="http://schemas.microsoft.com/office/powerpoint/2010/main" val="4226171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ABBA1-ED18-DE42-8998-0A4C6B9F3BB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EB015D-DDDF-4F41-B3CF-9FE5A24C1302}"/>
              </a:ext>
            </a:extLst>
          </p:cNvPr>
          <p:cNvPicPr>
            <a:picLocks noChangeAspect="1"/>
          </p:cNvPicPr>
          <p:nvPr/>
        </p:nvPicPr>
        <p:blipFill>
          <a:blip r:embed="rId2"/>
          <a:stretch>
            <a:fillRect/>
          </a:stretch>
        </p:blipFill>
        <p:spPr>
          <a:xfrm>
            <a:off x="2024742" y="1162867"/>
            <a:ext cx="7903028" cy="5695133"/>
          </a:xfrm>
          <a:prstGeom prst="rect">
            <a:avLst/>
          </a:prstGeom>
        </p:spPr>
      </p:pic>
      <p:sp>
        <p:nvSpPr>
          <p:cNvPr id="2" name="Title 1">
            <a:extLst>
              <a:ext uri="{FF2B5EF4-FFF2-40B4-BE49-F238E27FC236}">
                <a16:creationId xmlns:a16="http://schemas.microsoft.com/office/drawing/2014/main" id="{8A825C9A-3B7F-F84C-92C2-438E6DFDB0EF}"/>
              </a:ext>
            </a:extLst>
          </p:cNvPr>
          <p:cNvSpPr>
            <a:spLocks noGrp="1"/>
          </p:cNvSpPr>
          <p:nvPr>
            <p:ph type="title"/>
          </p:nvPr>
        </p:nvSpPr>
        <p:spPr/>
        <p:txBody>
          <a:bodyPr/>
          <a:lstStyle/>
          <a:p>
            <a:r>
              <a:rPr lang="en-US" dirty="0"/>
              <a:t>Inpatient L&amp;D Vaccination Pilot</a:t>
            </a:r>
          </a:p>
        </p:txBody>
      </p:sp>
    </p:spTree>
    <p:extLst>
      <p:ext uri="{BB962C8B-B14F-4D97-AF65-F5344CB8AC3E}">
        <p14:creationId xmlns:p14="http://schemas.microsoft.com/office/powerpoint/2010/main" val="3389636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6595-419F-7148-A622-6221263E616B}"/>
              </a:ext>
            </a:extLst>
          </p:cNvPr>
          <p:cNvSpPr>
            <a:spLocks noGrp="1"/>
          </p:cNvSpPr>
          <p:nvPr>
            <p:ph type="title"/>
          </p:nvPr>
        </p:nvSpPr>
        <p:spPr>
          <a:xfrm>
            <a:off x="2234514" y="328055"/>
            <a:ext cx="1682578" cy="1325563"/>
          </a:xfrm>
        </p:spPr>
        <p:txBody>
          <a:bodyPr/>
          <a:lstStyle/>
          <a:p>
            <a:r>
              <a:rPr lang="en-US" dirty="0" err="1"/>
              <a:t>Mabs</a:t>
            </a:r>
            <a:endParaRPr lang="en-US" dirty="0"/>
          </a:p>
        </p:txBody>
      </p:sp>
      <p:pic>
        <p:nvPicPr>
          <p:cNvPr id="5" name="Content Placeholder 4">
            <a:extLst>
              <a:ext uri="{FF2B5EF4-FFF2-40B4-BE49-F238E27FC236}">
                <a16:creationId xmlns:a16="http://schemas.microsoft.com/office/drawing/2014/main" id="{AE7C3400-C272-6F4F-91CE-E6E8FC49CBC1}"/>
              </a:ext>
            </a:extLst>
          </p:cNvPr>
          <p:cNvPicPr>
            <a:picLocks noGrp="1" noChangeAspect="1"/>
          </p:cNvPicPr>
          <p:nvPr>
            <p:ph idx="1"/>
          </p:nvPr>
        </p:nvPicPr>
        <p:blipFill>
          <a:blip r:embed="rId2"/>
          <a:stretch>
            <a:fillRect/>
          </a:stretch>
        </p:blipFill>
        <p:spPr>
          <a:xfrm>
            <a:off x="6242222" y="1502356"/>
            <a:ext cx="5111578" cy="3815097"/>
          </a:xfrm>
          <a:prstGeom prst="rect">
            <a:avLst/>
          </a:prstGeom>
        </p:spPr>
      </p:pic>
      <p:pic>
        <p:nvPicPr>
          <p:cNvPr id="4" name="Picture 3">
            <a:extLst>
              <a:ext uri="{FF2B5EF4-FFF2-40B4-BE49-F238E27FC236}">
                <a16:creationId xmlns:a16="http://schemas.microsoft.com/office/drawing/2014/main" id="{48361917-91A6-3041-9CA1-8DE2E12F891F}"/>
              </a:ext>
            </a:extLst>
          </p:cNvPr>
          <p:cNvPicPr>
            <a:picLocks noChangeAspect="1"/>
          </p:cNvPicPr>
          <p:nvPr/>
        </p:nvPicPr>
        <p:blipFill>
          <a:blip r:embed="rId3"/>
          <a:stretch>
            <a:fillRect/>
          </a:stretch>
        </p:blipFill>
        <p:spPr>
          <a:xfrm>
            <a:off x="420130" y="1364909"/>
            <a:ext cx="5588755" cy="4089993"/>
          </a:xfrm>
          <a:prstGeom prst="rect">
            <a:avLst/>
          </a:prstGeom>
        </p:spPr>
      </p:pic>
      <p:sp>
        <p:nvSpPr>
          <p:cNvPr id="6" name="Title 1">
            <a:extLst>
              <a:ext uri="{FF2B5EF4-FFF2-40B4-BE49-F238E27FC236}">
                <a16:creationId xmlns:a16="http://schemas.microsoft.com/office/drawing/2014/main" id="{2358E26C-DF18-3241-8A5D-B53618DA3EE3}"/>
              </a:ext>
            </a:extLst>
          </p:cNvPr>
          <p:cNvSpPr txBox="1">
            <a:spLocks/>
          </p:cNvSpPr>
          <p:nvPr/>
        </p:nvSpPr>
        <p:spPr>
          <a:xfrm>
            <a:off x="7823269" y="347191"/>
            <a:ext cx="28523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Vaccine</a:t>
            </a:r>
          </a:p>
        </p:txBody>
      </p:sp>
      <p:sp>
        <p:nvSpPr>
          <p:cNvPr id="7" name="Oval 6">
            <a:extLst>
              <a:ext uri="{FF2B5EF4-FFF2-40B4-BE49-F238E27FC236}">
                <a16:creationId xmlns:a16="http://schemas.microsoft.com/office/drawing/2014/main" id="{3A7C4358-ED09-B344-89CE-2EA46E70123E}"/>
              </a:ext>
            </a:extLst>
          </p:cNvPr>
          <p:cNvSpPr/>
          <p:nvPr/>
        </p:nvSpPr>
        <p:spPr>
          <a:xfrm>
            <a:off x="6161285" y="1364909"/>
            <a:ext cx="840259" cy="39525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9300623-F124-EC48-97A6-C49EEC87EA7F}"/>
              </a:ext>
            </a:extLst>
          </p:cNvPr>
          <p:cNvSpPr/>
          <p:nvPr/>
        </p:nvSpPr>
        <p:spPr>
          <a:xfrm>
            <a:off x="572530" y="1825154"/>
            <a:ext cx="840259" cy="32127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1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666210"/>
            <a:ext cx="6089650" cy="635000"/>
          </a:xfrm>
          <a:prstGeom prst="rect">
            <a:avLst/>
          </a:prstGeom>
          <a:noFill/>
        </p:spPr>
        <p:txBody>
          <a:bodyPr vert="horz" wrap="square" lIns="0" tIns="12065" rIns="0" bIns="0" rtlCol="0">
            <a:spAutoFit/>
          </a:bodyPr>
          <a:lstStyle/>
          <a:p>
            <a:pPr marL="12700">
              <a:lnSpc>
                <a:spcPct val="100000"/>
              </a:lnSpc>
              <a:spcBef>
                <a:spcPts val="95"/>
              </a:spcBef>
            </a:pPr>
            <a:r>
              <a:rPr sz="4000" b="1" spc="-114" dirty="0">
                <a:solidFill>
                  <a:srgbClr val="F58466"/>
                </a:solidFill>
                <a:latin typeface="Arial"/>
                <a:cs typeface="Arial"/>
              </a:rPr>
              <a:t>Neonatal</a:t>
            </a:r>
            <a:r>
              <a:rPr sz="4000" b="1" spc="-25" dirty="0">
                <a:solidFill>
                  <a:srgbClr val="F58466"/>
                </a:solidFill>
                <a:latin typeface="Arial"/>
                <a:cs typeface="Arial"/>
              </a:rPr>
              <a:t> </a:t>
            </a:r>
            <a:r>
              <a:rPr sz="4000" b="1" spc="-204" dirty="0">
                <a:solidFill>
                  <a:srgbClr val="F58466"/>
                </a:solidFill>
                <a:latin typeface="Arial"/>
                <a:cs typeface="Arial"/>
              </a:rPr>
              <a:t>Discussion</a:t>
            </a:r>
            <a:r>
              <a:rPr sz="4000" b="1" spc="-20" dirty="0">
                <a:solidFill>
                  <a:srgbClr val="F58466"/>
                </a:solidFill>
                <a:latin typeface="Arial"/>
                <a:cs typeface="Arial"/>
              </a:rPr>
              <a:t> </a:t>
            </a:r>
            <a:r>
              <a:rPr sz="4000" b="1" spc="-95" dirty="0">
                <a:solidFill>
                  <a:srgbClr val="F58466"/>
                </a:solidFill>
                <a:latin typeface="Arial"/>
                <a:cs typeface="Arial"/>
              </a:rPr>
              <a:t>Panel</a:t>
            </a:r>
            <a:endParaRPr sz="4000" dirty="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59</a:t>
            </a:fld>
            <a:endParaRPr spc="-5" dirty="0"/>
          </a:p>
        </p:txBody>
      </p:sp>
      <p:sp>
        <p:nvSpPr>
          <p:cNvPr id="9" name="object 9"/>
          <p:cNvSpPr txBox="1"/>
          <p:nvPr/>
        </p:nvSpPr>
        <p:spPr>
          <a:xfrm>
            <a:off x="1145460" y="1806829"/>
            <a:ext cx="10252075" cy="3120085"/>
          </a:xfrm>
          <a:prstGeom prst="rect">
            <a:avLst/>
          </a:prstGeom>
        </p:spPr>
        <p:txBody>
          <a:bodyPr vert="horz" wrap="square" lIns="0" tIns="59690" rIns="0" bIns="0" rtlCol="0">
            <a:spAutoFit/>
          </a:bodyPr>
          <a:lstStyle/>
          <a:p>
            <a:pPr marL="812165" marR="10795" lvl="1" indent="-228600">
              <a:lnSpc>
                <a:spcPts val="2050"/>
              </a:lnSpc>
              <a:spcBef>
                <a:spcPts val="555"/>
              </a:spcBef>
              <a:buClr>
                <a:srgbClr val="F58466"/>
              </a:buClr>
              <a:buFont typeface="Arial"/>
              <a:buChar char="•"/>
              <a:tabLst>
                <a:tab pos="697865" algn="l"/>
                <a:tab pos="698500" algn="l"/>
              </a:tabLst>
            </a:pPr>
            <a:r>
              <a:rPr lang="en-US" sz="2400" b="1" spc="-5" dirty="0">
                <a:latin typeface="Arial"/>
                <a:cs typeface="Arial"/>
              </a:rPr>
              <a:t>Mallory </a:t>
            </a:r>
            <a:r>
              <a:rPr lang="en-US" sz="2400" b="1" spc="-5" dirty="0" err="1">
                <a:latin typeface="Arial"/>
                <a:cs typeface="Arial"/>
              </a:rPr>
              <a:t>Goepel</a:t>
            </a:r>
            <a:r>
              <a:rPr lang="en-US" sz="2400" b="1" spc="-5" dirty="0">
                <a:latin typeface="Arial"/>
                <a:cs typeface="Arial"/>
              </a:rPr>
              <a:t> – MSN, RN, NNP-BC, </a:t>
            </a:r>
            <a:r>
              <a:rPr lang="en-US" sz="2400" spc="-5" dirty="0">
                <a:latin typeface="Arial"/>
                <a:cs typeface="Arial"/>
              </a:rPr>
              <a:t>NICU Nurse Practitioner, St. Louis Children’s </a:t>
            </a:r>
            <a:r>
              <a:rPr lang="en-US" sz="2400" spc="-5" dirty="0" smtClean="0">
                <a:latin typeface="Arial"/>
                <a:cs typeface="Arial"/>
              </a:rPr>
              <a:t>Hospital</a:t>
            </a:r>
          </a:p>
          <a:p>
            <a:pPr marL="812165" marR="10795" lvl="1" indent="-228600">
              <a:lnSpc>
                <a:spcPts val="2050"/>
              </a:lnSpc>
              <a:spcBef>
                <a:spcPts val="555"/>
              </a:spcBef>
              <a:buClr>
                <a:srgbClr val="F58466"/>
              </a:buClr>
              <a:buFont typeface="Arial"/>
              <a:buChar char="•"/>
              <a:tabLst>
                <a:tab pos="697865" algn="l"/>
                <a:tab pos="698500" algn="l"/>
              </a:tabLst>
            </a:pPr>
            <a:endParaRPr lang="en-US" sz="2400" spc="-5" dirty="0">
              <a:latin typeface="Arial"/>
              <a:cs typeface="Arial"/>
            </a:endParaRPr>
          </a:p>
          <a:p>
            <a:pPr marL="812165" marR="10795" lvl="1" indent="-228600">
              <a:lnSpc>
                <a:spcPts val="2050"/>
              </a:lnSpc>
              <a:spcBef>
                <a:spcPts val="555"/>
              </a:spcBef>
              <a:buClr>
                <a:srgbClr val="F58466"/>
              </a:buClr>
              <a:buFont typeface="Arial"/>
              <a:buChar char="•"/>
              <a:tabLst>
                <a:tab pos="697865" algn="l"/>
                <a:tab pos="698500" algn="l"/>
              </a:tabLst>
            </a:pPr>
            <a:r>
              <a:rPr lang="en-US" sz="2400" b="1" spc="-5" dirty="0">
                <a:latin typeface="Arial"/>
                <a:cs typeface="Arial"/>
              </a:rPr>
              <a:t>Justin </a:t>
            </a:r>
            <a:r>
              <a:rPr lang="en-US" sz="2400" b="1" spc="-5" dirty="0" err="1">
                <a:latin typeface="Arial"/>
                <a:cs typeface="Arial"/>
              </a:rPr>
              <a:t>Josephsen</a:t>
            </a:r>
            <a:r>
              <a:rPr lang="en-US" sz="2400" b="1" spc="-5" dirty="0">
                <a:latin typeface="Arial"/>
                <a:cs typeface="Arial"/>
              </a:rPr>
              <a:t>, MD – </a:t>
            </a:r>
            <a:r>
              <a:rPr lang="en-US" sz="2400" spc="-5" dirty="0">
                <a:latin typeface="Arial"/>
                <a:cs typeface="Arial"/>
              </a:rPr>
              <a:t>Medical Director, St. Mary’s Hospital NICU, Neonatologist Cardinal  </a:t>
            </a:r>
            <a:r>
              <a:rPr lang="en-US" sz="2400" spc="-5" dirty="0" err="1">
                <a:latin typeface="Arial"/>
                <a:cs typeface="Arial"/>
              </a:rPr>
              <a:t>Glennon</a:t>
            </a:r>
            <a:r>
              <a:rPr lang="en-US" sz="2400" spc="-5" dirty="0">
                <a:latin typeface="Arial"/>
                <a:cs typeface="Arial"/>
              </a:rPr>
              <a:t> Children’s Hospital, St. </a:t>
            </a:r>
            <a:r>
              <a:rPr lang="en-US" sz="2400" spc="-5" dirty="0" smtClean="0">
                <a:latin typeface="Arial"/>
                <a:cs typeface="Arial"/>
              </a:rPr>
              <a:t>Louis</a:t>
            </a:r>
          </a:p>
          <a:p>
            <a:pPr marL="583565" marR="10795" lvl="1">
              <a:lnSpc>
                <a:spcPts val="2050"/>
              </a:lnSpc>
              <a:spcBef>
                <a:spcPts val="555"/>
              </a:spcBef>
              <a:buClr>
                <a:srgbClr val="F58466"/>
              </a:buClr>
              <a:tabLst>
                <a:tab pos="697865" algn="l"/>
                <a:tab pos="698500" algn="l"/>
              </a:tabLst>
            </a:pPr>
            <a:endParaRPr lang="en-US" sz="2400" spc="-5" dirty="0">
              <a:latin typeface="Arial"/>
              <a:cs typeface="Arial"/>
            </a:endParaRPr>
          </a:p>
          <a:p>
            <a:pPr marL="812800" lvl="1" indent="-228600">
              <a:lnSpc>
                <a:spcPct val="100000"/>
              </a:lnSpc>
              <a:spcBef>
                <a:spcPts val="235"/>
              </a:spcBef>
              <a:buClr>
                <a:srgbClr val="F58466"/>
              </a:buClr>
              <a:buFont typeface="Arial"/>
              <a:buChar char="•"/>
              <a:tabLst>
                <a:tab pos="697865" algn="l"/>
                <a:tab pos="698500" algn="l"/>
                <a:tab pos="3382010" algn="l"/>
              </a:tabLst>
            </a:pPr>
            <a:r>
              <a:rPr lang="en-US" sz="2400" b="1" spc="-5" dirty="0">
                <a:latin typeface="Arial"/>
                <a:cs typeface="Arial"/>
              </a:rPr>
              <a:t>Leslie </a:t>
            </a:r>
            <a:r>
              <a:rPr lang="en-US" sz="2400" b="1" spc="-5" dirty="0" err="1">
                <a:latin typeface="Arial"/>
                <a:cs typeface="Arial"/>
              </a:rPr>
              <a:t>Caldarelli</a:t>
            </a:r>
            <a:r>
              <a:rPr lang="en-US" sz="2400" b="1" spc="-5" dirty="0">
                <a:latin typeface="Arial"/>
                <a:cs typeface="Arial"/>
              </a:rPr>
              <a:t>, MD –	</a:t>
            </a:r>
            <a:r>
              <a:rPr lang="en-US" sz="2400" spc="-5" dirty="0">
                <a:latin typeface="Arial"/>
                <a:cs typeface="Arial"/>
              </a:rPr>
              <a:t>NICU Director, Prentice Women's Hospital, Chicago</a:t>
            </a:r>
          </a:p>
          <a:p>
            <a:pPr marL="241300" marR="133985" indent="-229235" algn="just">
              <a:lnSpc>
                <a:spcPts val="3030"/>
              </a:lnSpc>
              <a:spcBef>
                <a:spcPts val="484"/>
              </a:spcBef>
              <a:buClr>
                <a:srgbClr val="F58466"/>
              </a:buClr>
              <a:buFont typeface="Arial"/>
              <a:buChar char="•"/>
              <a:tabLst>
                <a:tab pos="241935" algn="l"/>
              </a:tabLst>
            </a:pPr>
            <a:endParaRPr sz="28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1331947"/>
          </a:xfrm>
          <a:prstGeom prst="rect">
            <a:avLst/>
          </a:prstGeom>
        </p:spPr>
      </p:pic>
      <p:sp>
        <p:nvSpPr>
          <p:cNvPr id="3" name="object 3"/>
          <p:cNvSpPr/>
          <p:nvPr/>
        </p:nvSpPr>
        <p:spPr>
          <a:xfrm>
            <a:off x="11311128" y="6446520"/>
            <a:ext cx="0" cy="267970"/>
          </a:xfrm>
          <a:custGeom>
            <a:avLst/>
            <a:gdLst/>
            <a:ahLst/>
            <a:cxnLst/>
            <a:rect l="l" t="t" r="r" b="b"/>
            <a:pathLst>
              <a:path h="267970">
                <a:moveTo>
                  <a:pt x="0" y="0"/>
                </a:moveTo>
                <a:lnTo>
                  <a:pt x="0" y="267881"/>
                </a:lnTo>
              </a:path>
            </a:pathLst>
          </a:custGeom>
          <a:ln w="6096">
            <a:solidFill>
              <a:srgbClr val="7E7E7E"/>
            </a:solidFill>
          </a:ln>
        </p:spPr>
        <p:txBody>
          <a:bodyPr wrap="square" lIns="0" tIns="0" rIns="0" bIns="0" rtlCol="0"/>
          <a:lstStyle/>
          <a:p>
            <a:endParaRPr/>
          </a:p>
        </p:txBody>
      </p:sp>
      <p:pic>
        <p:nvPicPr>
          <p:cNvPr id="4" name="object 4"/>
          <p:cNvPicPr/>
          <p:nvPr/>
        </p:nvPicPr>
        <p:blipFill>
          <a:blip r:embed="rId4" cstate="print"/>
          <a:stretch>
            <a:fillRect/>
          </a:stretch>
        </p:blipFill>
        <p:spPr>
          <a:xfrm>
            <a:off x="9596628" y="6492240"/>
            <a:ext cx="1606283" cy="228599"/>
          </a:xfrm>
          <a:prstGeom prst="rect">
            <a:avLst/>
          </a:prstGeom>
        </p:spPr>
      </p:pic>
      <p:sp>
        <p:nvSpPr>
          <p:cNvPr id="5" name="object 5"/>
          <p:cNvSpPr txBox="1">
            <a:spLocks noGrp="1"/>
          </p:cNvSpPr>
          <p:nvPr>
            <p:ph type="title"/>
          </p:nvPr>
        </p:nvSpPr>
        <p:spPr>
          <a:xfrm>
            <a:off x="383540" y="448439"/>
            <a:ext cx="4133850" cy="513715"/>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FF"/>
                </a:solidFill>
                <a:latin typeface="Arial"/>
                <a:cs typeface="Arial"/>
              </a:rPr>
              <a:t>US</a:t>
            </a:r>
            <a:r>
              <a:rPr sz="3200" b="1" spc="-25" dirty="0">
                <a:solidFill>
                  <a:srgbClr val="FFFFFF"/>
                </a:solidFill>
                <a:latin typeface="Arial"/>
                <a:cs typeface="Arial"/>
              </a:rPr>
              <a:t> </a:t>
            </a:r>
            <a:r>
              <a:rPr sz="3200" b="1" dirty="0">
                <a:solidFill>
                  <a:srgbClr val="FFFFFF"/>
                </a:solidFill>
                <a:latin typeface="Arial"/>
                <a:cs typeface="Arial"/>
              </a:rPr>
              <a:t>COVID</a:t>
            </a:r>
            <a:r>
              <a:rPr sz="3200" b="1" spc="-35" dirty="0">
                <a:solidFill>
                  <a:srgbClr val="FFFFFF"/>
                </a:solidFill>
                <a:latin typeface="Arial"/>
                <a:cs typeface="Arial"/>
              </a:rPr>
              <a:t> </a:t>
            </a:r>
            <a:r>
              <a:rPr sz="3200" b="1" spc="-10" dirty="0">
                <a:solidFill>
                  <a:srgbClr val="FFFFFF"/>
                </a:solidFill>
                <a:latin typeface="Arial"/>
                <a:cs typeface="Arial"/>
              </a:rPr>
              <a:t>case</a:t>
            </a:r>
            <a:r>
              <a:rPr sz="3200" b="1" spc="-40" dirty="0">
                <a:solidFill>
                  <a:srgbClr val="FFFFFF"/>
                </a:solidFill>
                <a:latin typeface="Arial"/>
                <a:cs typeface="Arial"/>
              </a:rPr>
              <a:t> </a:t>
            </a:r>
            <a:r>
              <a:rPr sz="3200" b="1" spc="-5" dirty="0">
                <a:solidFill>
                  <a:srgbClr val="FFFFFF"/>
                </a:solidFill>
                <a:latin typeface="Arial"/>
                <a:cs typeface="Arial"/>
              </a:rPr>
              <a:t>trend</a:t>
            </a:r>
            <a:endParaRPr sz="3200" dirty="0">
              <a:latin typeface="Arial"/>
              <a:cs typeface="Arial"/>
            </a:endParaRPr>
          </a:p>
        </p:txBody>
      </p:sp>
      <p:sp>
        <p:nvSpPr>
          <p:cNvPr id="6" name="object 6"/>
          <p:cNvSpPr txBox="1"/>
          <p:nvPr/>
        </p:nvSpPr>
        <p:spPr>
          <a:xfrm>
            <a:off x="11587659" y="6522172"/>
            <a:ext cx="9588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7E7E7E"/>
                </a:solidFill>
                <a:latin typeface="Arial"/>
                <a:cs typeface="Arial"/>
              </a:rPr>
              <a:t>6</a:t>
            </a:r>
            <a:endParaRPr sz="1000">
              <a:latin typeface="Arial"/>
              <a:cs typeface="Arial"/>
            </a:endParaRPr>
          </a:p>
        </p:txBody>
      </p:sp>
      <p:pic>
        <p:nvPicPr>
          <p:cNvPr id="7" name="object 7"/>
          <p:cNvPicPr/>
          <p:nvPr/>
        </p:nvPicPr>
        <p:blipFill>
          <a:blip r:embed="rId5" cstate="print"/>
          <a:stretch>
            <a:fillRect/>
          </a:stretch>
        </p:blipFill>
        <p:spPr>
          <a:xfrm>
            <a:off x="864825" y="1865253"/>
            <a:ext cx="4096806" cy="184240"/>
          </a:xfrm>
          <a:prstGeom prst="rect">
            <a:avLst/>
          </a:prstGeom>
        </p:spPr>
      </p:pic>
      <p:pic>
        <p:nvPicPr>
          <p:cNvPr id="9" name="Picture 8"/>
          <p:cNvPicPr>
            <a:picLocks noChangeAspect="1"/>
          </p:cNvPicPr>
          <p:nvPr/>
        </p:nvPicPr>
        <p:blipFill>
          <a:blip r:embed="rId6"/>
          <a:stretch>
            <a:fillRect/>
          </a:stretch>
        </p:blipFill>
        <p:spPr>
          <a:xfrm>
            <a:off x="685800" y="2362200"/>
            <a:ext cx="10363200" cy="376024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340" y="666210"/>
            <a:ext cx="2479675" cy="635000"/>
          </a:xfrm>
          <a:prstGeom prst="rect">
            <a:avLst/>
          </a:prstGeom>
        </p:spPr>
        <p:txBody>
          <a:bodyPr vert="horz" wrap="square" lIns="0" tIns="12065" rIns="0" bIns="0" rtlCol="0">
            <a:spAutoFit/>
          </a:bodyPr>
          <a:lstStyle/>
          <a:p>
            <a:pPr marL="12700">
              <a:lnSpc>
                <a:spcPct val="100000"/>
              </a:lnSpc>
              <a:spcBef>
                <a:spcPts val="95"/>
              </a:spcBef>
            </a:pPr>
            <a:r>
              <a:rPr sz="4000" b="1" spc="-135" dirty="0">
                <a:solidFill>
                  <a:srgbClr val="F58466"/>
                </a:solidFill>
                <a:latin typeface="Arial"/>
                <a:cs typeface="Arial"/>
              </a:rPr>
              <a:t>Thank</a:t>
            </a:r>
            <a:r>
              <a:rPr sz="4000" b="1" spc="-105" dirty="0">
                <a:solidFill>
                  <a:srgbClr val="F58466"/>
                </a:solidFill>
                <a:latin typeface="Arial"/>
                <a:cs typeface="Arial"/>
              </a:rPr>
              <a:t> </a:t>
            </a:r>
            <a:r>
              <a:rPr sz="4000" b="1" spc="-150" dirty="0">
                <a:solidFill>
                  <a:srgbClr val="F58466"/>
                </a:solidFill>
                <a:latin typeface="Arial"/>
                <a:cs typeface="Arial"/>
              </a:rPr>
              <a:t>You</a:t>
            </a:r>
            <a:endParaRPr sz="40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60</a:t>
            </a:fld>
            <a:endParaRPr spc="-5" dirty="0"/>
          </a:p>
        </p:txBody>
      </p:sp>
      <p:sp>
        <p:nvSpPr>
          <p:cNvPr id="9" name="object 9"/>
          <p:cNvSpPr txBox="1"/>
          <p:nvPr/>
        </p:nvSpPr>
        <p:spPr>
          <a:xfrm>
            <a:off x="688340" y="1802257"/>
            <a:ext cx="10678160" cy="4029075"/>
          </a:xfrm>
          <a:prstGeom prst="rect">
            <a:avLst/>
          </a:prstGeom>
        </p:spPr>
        <p:txBody>
          <a:bodyPr vert="horz" wrap="square" lIns="0" tIns="64135" rIns="0" bIns="0" rtlCol="0">
            <a:spAutoFit/>
          </a:bodyPr>
          <a:lstStyle/>
          <a:p>
            <a:pPr marL="241300" marR="5080" indent="-228600">
              <a:lnSpc>
                <a:spcPts val="3240"/>
              </a:lnSpc>
              <a:spcBef>
                <a:spcPts val="505"/>
              </a:spcBef>
              <a:buClr>
                <a:srgbClr val="F5668F"/>
              </a:buClr>
              <a:buChar char="•"/>
              <a:tabLst>
                <a:tab pos="241300" algn="l"/>
              </a:tabLst>
            </a:pPr>
            <a:r>
              <a:rPr sz="3000" spc="-25" dirty="0">
                <a:solidFill>
                  <a:srgbClr val="444B54"/>
                </a:solidFill>
                <a:latin typeface="Arial"/>
                <a:cs typeface="Arial"/>
              </a:rPr>
              <a:t>We</a:t>
            </a:r>
            <a:r>
              <a:rPr sz="3000" spc="-5" dirty="0">
                <a:solidFill>
                  <a:srgbClr val="444B54"/>
                </a:solidFill>
                <a:latin typeface="Arial"/>
                <a:cs typeface="Arial"/>
              </a:rPr>
              <a:t> continue</a:t>
            </a:r>
            <a:r>
              <a:rPr sz="3000" spc="-15" dirty="0">
                <a:solidFill>
                  <a:srgbClr val="444B54"/>
                </a:solidFill>
                <a:latin typeface="Arial"/>
                <a:cs typeface="Arial"/>
              </a:rPr>
              <a:t> </a:t>
            </a:r>
            <a:r>
              <a:rPr sz="3000" spc="-5" dirty="0">
                <a:solidFill>
                  <a:srgbClr val="444B54"/>
                </a:solidFill>
                <a:latin typeface="Arial"/>
                <a:cs typeface="Arial"/>
              </a:rPr>
              <a:t>to</a:t>
            </a:r>
            <a:r>
              <a:rPr sz="3000" spc="10" dirty="0">
                <a:solidFill>
                  <a:srgbClr val="444B54"/>
                </a:solidFill>
                <a:latin typeface="Arial"/>
                <a:cs typeface="Arial"/>
              </a:rPr>
              <a:t> </a:t>
            </a:r>
            <a:r>
              <a:rPr sz="3000" dirty="0">
                <a:solidFill>
                  <a:srgbClr val="444B54"/>
                </a:solidFill>
                <a:latin typeface="Arial"/>
                <a:cs typeface="Arial"/>
              </a:rPr>
              <a:t>give</a:t>
            </a:r>
            <a:r>
              <a:rPr sz="3000" spc="-15" dirty="0">
                <a:solidFill>
                  <a:srgbClr val="444B54"/>
                </a:solidFill>
                <a:latin typeface="Arial"/>
                <a:cs typeface="Arial"/>
              </a:rPr>
              <a:t> </a:t>
            </a:r>
            <a:r>
              <a:rPr sz="3000" spc="-5" dirty="0">
                <a:solidFill>
                  <a:srgbClr val="444B54"/>
                </a:solidFill>
                <a:latin typeface="Arial"/>
                <a:cs typeface="Arial"/>
              </a:rPr>
              <a:t>thanks to</a:t>
            </a:r>
            <a:r>
              <a:rPr sz="3000" spc="10" dirty="0">
                <a:solidFill>
                  <a:srgbClr val="444B54"/>
                </a:solidFill>
                <a:latin typeface="Arial"/>
                <a:cs typeface="Arial"/>
              </a:rPr>
              <a:t> </a:t>
            </a:r>
            <a:r>
              <a:rPr sz="3000" spc="-5" dirty="0">
                <a:solidFill>
                  <a:srgbClr val="444B54"/>
                </a:solidFill>
                <a:latin typeface="Arial"/>
                <a:cs typeface="Arial"/>
              </a:rPr>
              <a:t>the</a:t>
            </a:r>
            <a:r>
              <a:rPr sz="3000" spc="10" dirty="0">
                <a:solidFill>
                  <a:srgbClr val="444B54"/>
                </a:solidFill>
                <a:latin typeface="Arial"/>
                <a:cs typeface="Arial"/>
              </a:rPr>
              <a:t> </a:t>
            </a:r>
            <a:r>
              <a:rPr sz="3000" spc="-5" dirty="0">
                <a:solidFill>
                  <a:srgbClr val="444B54"/>
                </a:solidFill>
                <a:latin typeface="Arial"/>
                <a:cs typeface="Arial"/>
              </a:rPr>
              <a:t>nurses,</a:t>
            </a:r>
            <a:r>
              <a:rPr sz="3000" spc="5" dirty="0">
                <a:solidFill>
                  <a:srgbClr val="444B54"/>
                </a:solidFill>
                <a:latin typeface="Arial"/>
                <a:cs typeface="Arial"/>
              </a:rPr>
              <a:t> </a:t>
            </a:r>
            <a:r>
              <a:rPr sz="3000" spc="-5" dirty="0">
                <a:solidFill>
                  <a:srgbClr val="444B54"/>
                </a:solidFill>
                <a:latin typeface="Arial"/>
                <a:cs typeface="Arial"/>
              </a:rPr>
              <a:t>doctors,</a:t>
            </a:r>
            <a:r>
              <a:rPr sz="3000" spc="5" dirty="0">
                <a:solidFill>
                  <a:srgbClr val="444B54"/>
                </a:solidFill>
                <a:latin typeface="Arial"/>
                <a:cs typeface="Arial"/>
              </a:rPr>
              <a:t> </a:t>
            </a:r>
            <a:r>
              <a:rPr sz="3000" spc="-5" dirty="0">
                <a:solidFill>
                  <a:srgbClr val="444B54"/>
                </a:solidFill>
                <a:latin typeface="Arial"/>
                <a:cs typeface="Arial"/>
              </a:rPr>
              <a:t>health</a:t>
            </a:r>
            <a:r>
              <a:rPr sz="3000" spc="-15" dirty="0">
                <a:solidFill>
                  <a:srgbClr val="444B54"/>
                </a:solidFill>
                <a:latin typeface="Arial"/>
                <a:cs typeface="Arial"/>
              </a:rPr>
              <a:t> </a:t>
            </a:r>
            <a:r>
              <a:rPr sz="3000" spc="-5" dirty="0">
                <a:solidFill>
                  <a:srgbClr val="444B54"/>
                </a:solidFill>
                <a:latin typeface="Arial"/>
                <a:cs typeface="Arial"/>
              </a:rPr>
              <a:t>care </a:t>
            </a:r>
            <a:r>
              <a:rPr sz="3000" spc="-819" dirty="0">
                <a:solidFill>
                  <a:srgbClr val="444B54"/>
                </a:solidFill>
                <a:latin typeface="Arial"/>
                <a:cs typeface="Arial"/>
              </a:rPr>
              <a:t> </a:t>
            </a:r>
            <a:r>
              <a:rPr sz="3000" spc="-5" dirty="0">
                <a:solidFill>
                  <a:srgbClr val="444B54"/>
                </a:solidFill>
                <a:latin typeface="Arial"/>
                <a:cs typeface="Arial"/>
              </a:rPr>
              <a:t>workers, </a:t>
            </a:r>
            <a:r>
              <a:rPr sz="3000" dirty="0">
                <a:solidFill>
                  <a:srgbClr val="444B54"/>
                </a:solidFill>
                <a:latin typeface="Arial"/>
                <a:cs typeface="Arial"/>
              </a:rPr>
              <a:t>public </a:t>
            </a:r>
            <a:r>
              <a:rPr sz="3000" spc="-5" dirty="0">
                <a:solidFill>
                  <a:srgbClr val="444B54"/>
                </a:solidFill>
                <a:latin typeface="Arial"/>
                <a:cs typeface="Arial"/>
              </a:rPr>
              <a:t>health teams and others across our state </a:t>
            </a:r>
            <a:r>
              <a:rPr sz="3000" dirty="0">
                <a:solidFill>
                  <a:srgbClr val="444B54"/>
                </a:solidFill>
                <a:latin typeface="Arial"/>
                <a:cs typeface="Arial"/>
              </a:rPr>
              <a:t>at </a:t>
            </a:r>
            <a:r>
              <a:rPr sz="3000" spc="5" dirty="0">
                <a:solidFill>
                  <a:srgbClr val="444B54"/>
                </a:solidFill>
                <a:latin typeface="Arial"/>
                <a:cs typeface="Arial"/>
              </a:rPr>
              <a:t> </a:t>
            </a:r>
            <a:r>
              <a:rPr sz="3000" spc="-5" dirty="0">
                <a:solidFill>
                  <a:srgbClr val="444B54"/>
                </a:solidFill>
                <a:latin typeface="Arial"/>
                <a:cs typeface="Arial"/>
              </a:rPr>
              <a:t>work</a:t>
            </a:r>
            <a:r>
              <a:rPr sz="3000" spc="-10" dirty="0">
                <a:solidFill>
                  <a:srgbClr val="444B54"/>
                </a:solidFill>
                <a:latin typeface="Arial"/>
                <a:cs typeface="Arial"/>
              </a:rPr>
              <a:t> </a:t>
            </a:r>
            <a:r>
              <a:rPr sz="3000" spc="-5" dirty="0">
                <a:solidFill>
                  <a:srgbClr val="444B54"/>
                </a:solidFill>
                <a:latin typeface="Arial"/>
                <a:cs typeface="Arial"/>
              </a:rPr>
              <a:t>confronting</a:t>
            </a:r>
            <a:r>
              <a:rPr sz="3000" spc="-20" dirty="0">
                <a:solidFill>
                  <a:srgbClr val="444B54"/>
                </a:solidFill>
                <a:latin typeface="Arial"/>
                <a:cs typeface="Arial"/>
              </a:rPr>
              <a:t> </a:t>
            </a:r>
            <a:r>
              <a:rPr sz="3000" spc="-5" dirty="0">
                <a:solidFill>
                  <a:srgbClr val="444B54"/>
                </a:solidFill>
                <a:latin typeface="Arial"/>
                <a:cs typeface="Arial"/>
              </a:rPr>
              <a:t>the</a:t>
            </a:r>
            <a:r>
              <a:rPr sz="3000" spc="5" dirty="0">
                <a:solidFill>
                  <a:srgbClr val="444B54"/>
                </a:solidFill>
                <a:latin typeface="Arial"/>
                <a:cs typeface="Arial"/>
              </a:rPr>
              <a:t> </a:t>
            </a:r>
            <a:r>
              <a:rPr sz="3000" spc="-5" dirty="0">
                <a:solidFill>
                  <a:srgbClr val="444B54"/>
                </a:solidFill>
                <a:latin typeface="Arial"/>
                <a:cs typeface="Arial"/>
              </a:rPr>
              <a:t>COVID-19</a:t>
            </a:r>
            <a:r>
              <a:rPr sz="3000" spc="-10" dirty="0">
                <a:solidFill>
                  <a:srgbClr val="444B54"/>
                </a:solidFill>
                <a:latin typeface="Arial"/>
                <a:cs typeface="Arial"/>
              </a:rPr>
              <a:t> </a:t>
            </a:r>
            <a:r>
              <a:rPr sz="3000" spc="-5" dirty="0">
                <a:solidFill>
                  <a:srgbClr val="444B54"/>
                </a:solidFill>
                <a:latin typeface="Arial"/>
                <a:cs typeface="Arial"/>
              </a:rPr>
              <a:t>pandemic.</a:t>
            </a:r>
            <a:endParaRPr sz="3000" dirty="0">
              <a:latin typeface="Arial"/>
              <a:cs typeface="Arial"/>
            </a:endParaRPr>
          </a:p>
          <a:p>
            <a:pPr marL="241300" marR="657225" indent="-228600" algn="just">
              <a:lnSpc>
                <a:spcPts val="3240"/>
              </a:lnSpc>
              <a:spcBef>
                <a:spcPts val="1000"/>
              </a:spcBef>
              <a:buClr>
                <a:srgbClr val="F5668F"/>
              </a:buClr>
              <a:buChar char="•"/>
              <a:tabLst>
                <a:tab pos="241300" algn="l"/>
              </a:tabLst>
            </a:pPr>
            <a:r>
              <a:rPr sz="3000" dirty="0">
                <a:solidFill>
                  <a:srgbClr val="444B54"/>
                </a:solidFill>
                <a:latin typeface="Arial"/>
                <a:cs typeface="Arial"/>
              </a:rPr>
              <a:t>Please </a:t>
            </a:r>
            <a:r>
              <a:rPr sz="3000" spc="-5" dirty="0">
                <a:solidFill>
                  <a:srgbClr val="444B54"/>
                </a:solidFill>
                <a:latin typeface="Arial"/>
                <a:cs typeface="Arial"/>
              </a:rPr>
              <a:t>send questions, comments and recommendations, </a:t>
            </a:r>
            <a:r>
              <a:rPr sz="3000" spc="-819" dirty="0">
                <a:solidFill>
                  <a:srgbClr val="444B54"/>
                </a:solidFill>
                <a:latin typeface="Arial"/>
                <a:cs typeface="Arial"/>
              </a:rPr>
              <a:t> </a:t>
            </a:r>
            <a:r>
              <a:rPr sz="3000" spc="-5" dirty="0">
                <a:solidFill>
                  <a:srgbClr val="444B54"/>
                </a:solidFill>
                <a:latin typeface="Arial"/>
                <a:cs typeface="Arial"/>
              </a:rPr>
              <a:t>cases </a:t>
            </a:r>
            <a:r>
              <a:rPr sz="3000" dirty="0">
                <a:solidFill>
                  <a:srgbClr val="444B54"/>
                </a:solidFill>
                <a:latin typeface="Arial"/>
                <a:cs typeface="Arial"/>
              </a:rPr>
              <a:t>/ </a:t>
            </a:r>
            <a:r>
              <a:rPr sz="3000" spc="-5" dirty="0">
                <a:solidFill>
                  <a:srgbClr val="444B54"/>
                </a:solidFill>
                <a:latin typeface="Arial"/>
                <a:cs typeface="Arial"/>
              </a:rPr>
              <a:t>willingness to share for</a:t>
            </a:r>
            <a:r>
              <a:rPr sz="3000" dirty="0">
                <a:solidFill>
                  <a:srgbClr val="444B54"/>
                </a:solidFill>
                <a:latin typeface="Arial"/>
                <a:cs typeface="Arial"/>
              </a:rPr>
              <a:t> </a:t>
            </a:r>
            <a:r>
              <a:rPr sz="3000" spc="-5" dirty="0">
                <a:solidFill>
                  <a:srgbClr val="444B54"/>
                </a:solidFill>
                <a:latin typeface="Arial"/>
                <a:cs typeface="Arial"/>
              </a:rPr>
              <a:t>future COVID-19 OB/Neo </a:t>
            </a:r>
            <a:r>
              <a:rPr sz="3000" spc="-819" dirty="0">
                <a:solidFill>
                  <a:srgbClr val="444B54"/>
                </a:solidFill>
                <a:latin typeface="Arial"/>
                <a:cs typeface="Arial"/>
              </a:rPr>
              <a:t> </a:t>
            </a:r>
            <a:r>
              <a:rPr sz="3000" dirty="0">
                <a:solidFill>
                  <a:srgbClr val="444B54"/>
                </a:solidFill>
                <a:latin typeface="Arial"/>
                <a:cs typeface="Arial"/>
              </a:rPr>
              <a:t>discussion</a:t>
            </a:r>
            <a:r>
              <a:rPr sz="3000" spc="-50" dirty="0">
                <a:solidFill>
                  <a:srgbClr val="444B54"/>
                </a:solidFill>
                <a:latin typeface="Arial"/>
                <a:cs typeface="Arial"/>
              </a:rPr>
              <a:t> </a:t>
            </a:r>
            <a:r>
              <a:rPr sz="3000" dirty="0">
                <a:solidFill>
                  <a:srgbClr val="444B54"/>
                </a:solidFill>
                <a:latin typeface="Arial"/>
                <a:cs typeface="Arial"/>
              </a:rPr>
              <a:t>webinars</a:t>
            </a:r>
            <a:r>
              <a:rPr sz="3000" spc="-30" dirty="0">
                <a:solidFill>
                  <a:srgbClr val="444B54"/>
                </a:solidFill>
                <a:latin typeface="Arial"/>
                <a:cs typeface="Arial"/>
              </a:rPr>
              <a:t> </a:t>
            </a:r>
            <a:r>
              <a:rPr sz="3000" spc="-5" dirty="0">
                <a:solidFill>
                  <a:srgbClr val="444B54"/>
                </a:solidFill>
                <a:latin typeface="Arial"/>
                <a:cs typeface="Arial"/>
              </a:rPr>
              <a:t>to</a:t>
            </a:r>
            <a:r>
              <a:rPr sz="3000" spc="5" dirty="0">
                <a:solidFill>
                  <a:srgbClr val="6B94FC"/>
                </a:solidFill>
                <a:latin typeface="Arial"/>
                <a:cs typeface="Arial"/>
              </a:rPr>
              <a:t> </a:t>
            </a:r>
            <a:r>
              <a:rPr sz="3000" u="sng" spc="-5" dirty="0">
                <a:solidFill>
                  <a:srgbClr val="6B94FC"/>
                </a:solidFill>
                <a:uFill>
                  <a:solidFill>
                    <a:srgbClr val="6B94FC"/>
                  </a:solidFill>
                </a:uFill>
                <a:latin typeface="Arial"/>
                <a:cs typeface="Arial"/>
                <a:hlinkClick r:id="rId4"/>
              </a:rPr>
              <a:t>info@ilpqc.org</a:t>
            </a:r>
            <a:endParaRPr sz="3000" dirty="0">
              <a:latin typeface="Arial"/>
              <a:cs typeface="Arial"/>
            </a:endParaRPr>
          </a:p>
          <a:p>
            <a:pPr marL="241300" marR="496570" indent="-228600" algn="just">
              <a:lnSpc>
                <a:spcPts val="3240"/>
              </a:lnSpc>
              <a:spcBef>
                <a:spcPts val="1005"/>
              </a:spcBef>
              <a:buClr>
                <a:srgbClr val="F5668F"/>
              </a:buClr>
              <a:buChar char="•"/>
              <a:tabLst>
                <a:tab pos="241300" algn="l"/>
              </a:tabLst>
            </a:pPr>
            <a:r>
              <a:rPr sz="3000" dirty="0">
                <a:solidFill>
                  <a:srgbClr val="444B54"/>
                </a:solidFill>
                <a:latin typeface="Arial"/>
                <a:cs typeface="Arial"/>
              </a:rPr>
              <a:t>Recording of </a:t>
            </a:r>
            <a:r>
              <a:rPr sz="3000" spc="-5" dirty="0">
                <a:solidFill>
                  <a:srgbClr val="444B54"/>
                </a:solidFill>
                <a:latin typeface="Arial"/>
                <a:cs typeface="Arial"/>
              </a:rPr>
              <a:t>this </a:t>
            </a:r>
            <a:r>
              <a:rPr sz="3000" spc="-25" dirty="0">
                <a:solidFill>
                  <a:srgbClr val="444B54"/>
                </a:solidFill>
                <a:latin typeface="Arial"/>
                <a:cs typeface="Arial"/>
              </a:rPr>
              <a:t>webinar, </a:t>
            </a:r>
            <a:r>
              <a:rPr sz="3000" spc="-10" dirty="0">
                <a:solidFill>
                  <a:srgbClr val="444B54"/>
                </a:solidFill>
                <a:latin typeface="Arial"/>
                <a:cs typeface="Arial"/>
              </a:rPr>
              <a:t>Q/A </a:t>
            </a:r>
            <a:r>
              <a:rPr sz="3000" spc="-5" dirty="0">
                <a:solidFill>
                  <a:srgbClr val="444B54"/>
                </a:solidFill>
                <a:latin typeface="Arial"/>
                <a:cs typeface="Arial"/>
              </a:rPr>
              <a:t>and registration for the </a:t>
            </a:r>
            <a:r>
              <a:rPr sz="3000" b="1" spc="-5" dirty="0">
                <a:solidFill>
                  <a:srgbClr val="444B54"/>
                </a:solidFill>
                <a:latin typeface="Arial"/>
                <a:cs typeface="Arial"/>
              </a:rPr>
              <a:t>next </a:t>
            </a:r>
            <a:r>
              <a:rPr sz="3000" b="1" spc="-819" dirty="0">
                <a:solidFill>
                  <a:srgbClr val="444B54"/>
                </a:solidFill>
                <a:latin typeface="Arial"/>
                <a:cs typeface="Arial"/>
              </a:rPr>
              <a:t> </a:t>
            </a:r>
            <a:r>
              <a:rPr sz="3000" b="1" spc="-5" dirty="0">
                <a:solidFill>
                  <a:srgbClr val="444B54"/>
                </a:solidFill>
                <a:latin typeface="Arial"/>
                <a:cs typeface="Arial"/>
              </a:rPr>
              <a:t>webinar</a:t>
            </a:r>
            <a:r>
              <a:rPr sz="3000" b="1" spc="15" dirty="0">
                <a:solidFill>
                  <a:srgbClr val="444B54"/>
                </a:solidFill>
                <a:latin typeface="Arial"/>
                <a:cs typeface="Arial"/>
              </a:rPr>
              <a:t> </a:t>
            </a:r>
            <a:r>
              <a:rPr sz="3000" b="1" dirty="0">
                <a:solidFill>
                  <a:srgbClr val="444B54"/>
                </a:solidFill>
                <a:latin typeface="Arial"/>
                <a:cs typeface="Arial"/>
              </a:rPr>
              <a:t>on</a:t>
            </a:r>
            <a:r>
              <a:rPr sz="3000" b="1" spc="10" dirty="0">
                <a:solidFill>
                  <a:srgbClr val="444B54"/>
                </a:solidFill>
                <a:latin typeface="Arial"/>
                <a:cs typeface="Arial"/>
              </a:rPr>
              <a:t> </a:t>
            </a:r>
            <a:r>
              <a:rPr sz="3000" b="1" spc="-5" dirty="0" smtClean="0">
                <a:solidFill>
                  <a:srgbClr val="444B54"/>
                </a:solidFill>
                <a:latin typeface="Arial"/>
                <a:cs typeface="Arial"/>
              </a:rPr>
              <a:t>Friday</a:t>
            </a:r>
            <a:r>
              <a:rPr lang="en-US" sz="3000" b="1" spc="-5" dirty="0" smtClean="0">
                <a:solidFill>
                  <a:srgbClr val="444B54"/>
                </a:solidFill>
                <a:latin typeface="Arial"/>
                <a:cs typeface="Arial"/>
              </a:rPr>
              <a:t>,</a:t>
            </a:r>
            <a:r>
              <a:rPr sz="3000" b="1" spc="-114" dirty="0" smtClean="0">
                <a:solidFill>
                  <a:srgbClr val="444B54"/>
                </a:solidFill>
                <a:latin typeface="Arial"/>
                <a:cs typeface="Arial"/>
              </a:rPr>
              <a:t> </a:t>
            </a:r>
            <a:r>
              <a:rPr lang="en-US" sz="3000" b="1" dirty="0" smtClean="0">
                <a:solidFill>
                  <a:srgbClr val="444B54"/>
                </a:solidFill>
                <a:latin typeface="Arial"/>
                <a:cs typeface="Arial"/>
              </a:rPr>
              <a:t>October</a:t>
            </a:r>
            <a:r>
              <a:rPr sz="3000" b="1" spc="-10" dirty="0" smtClean="0">
                <a:solidFill>
                  <a:srgbClr val="444B54"/>
                </a:solidFill>
                <a:latin typeface="Arial"/>
                <a:cs typeface="Arial"/>
              </a:rPr>
              <a:t> </a:t>
            </a:r>
            <a:r>
              <a:rPr lang="en-US" sz="3000" b="1" dirty="0">
                <a:solidFill>
                  <a:srgbClr val="444B54"/>
                </a:solidFill>
                <a:latin typeface="Arial"/>
                <a:cs typeface="Arial"/>
              </a:rPr>
              <a:t>1</a:t>
            </a:r>
            <a:r>
              <a:rPr sz="3000" b="1" dirty="0" smtClean="0">
                <a:solidFill>
                  <a:srgbClr val="444B54"/>
                </a:solidFill>
                <a:latin typeface="Arial"/>
                <a:cs typeface="Arial"/>
              </a:rPr>
              <a:t>,</a:t>
            </a:r>
            <a:r>
              <a:rPr sz="3000" b="1" spc="15" dirty="0" smtClean="0">
                <a:solidFill>
                  <a:srgbClr val="444B54"/>
                </a:solidFill>
                <a:latin typeface="Arial"/>
                <a:cs typeface="Arial"/>
              </a:rPr>
              <a:t> </a:t>
            </a:r>
            <a:r>
              <a:rPr sz="3000" b="1" spc="-5" dirty="0">
                <a:solidFill>
                  <a:srgbClr val="444B54"/>
                </a:solidFill>
                <a:latin typeface="Arial"/>
                <a:cs typeface="Arial"/>
              </a:rPr>
              <a:t>12-1pm,</a:t>
            </a:r>
            <a:r>
              <a:rPr sz="3000" b="1" spc="10" dirty="0">
                <a:solidFill>
                  <a:srgbClr val="444B54"/>
                </a:solidFill>
                <a:latin typeface="Arial"/>
                <a:cs typeface="Arial"/>
              </a:rPr>
              <a:t> </a:t>
            </a:r>
            <a:r>
              <a:rPr sz="3000" dirty="0">
                <a:solidFill>
                  <a:srgbClr val="444B54"/>
                </a:solidFill>
                <a:latin typeface="Arial"/>
                <a:cs typeface="Arial"/>
              </a:rPr>
              <a:t>will</a:t>
            </a:r>
            <a:r>
              <a:rPr sz="3000" spc="-40" dirty="0">
                <a:solidFill>
                  <a:srgbClr val="444B54"/>
                </a:solidFill>
                <a:latin typeface="Arial"/>
                <a:cs typeface="Arial"/>
              </a:rPr>
              <a:t> </a:t>
            </a:r>
            <a:r>
              <a:rPr sz="3000" spc="-5" dirty="0">
                <a:solidFill>
                  <a:srgbClr val="444B54"/>
                </a:solidFill>
                <a:latin typeface="Arial"/>
                <a:cs typeface="Arial"/>
              </a:rPr>
              <a:t>be available</a:t>
            </a:r>
            <a:r>
              <a:rPr sz="3000" spc="-45" dirty="0">
                <a:solidFill>
                  <a:srgbClr val="444B54"/>
                </a:solidFill>
                <a:latin typeface="Arial"/>
                <a:cs typeface="Arial"/>
              </a:rPr>
              <a:t> </a:t>
            </a:r>
            <a:r>
              <a:rPr sz="3000" dirty="0">
                <a:solidFill>
                  <a:srgbClr val="444B54"/>
                </a:solidFill>
                <a:latin typeface="Arial"/>
                <a:cs typeface="Arial"/>
              </a:rPr>
              <a:t>at </a:t>
            </a:r>
            <a:r>
              <a:rPr sz="3000" spc="-825" dirty="0">
                <a:solidFill>
                  <a:srgbClr val="444B54"/>
                </a:solidFill>
                <a:latin typeface="Arial"/>
                <a:cs typeface="Arial"/>
              </a:rPr>
              <a:t> </a:t>
            </a:r>
            <a:r>
              <a:rPr sz="3000" spc="-15" dirty="0">
                <a:solidFill>
                  <a:srgbClr val="444B54"/>
                </a:solidFill>
                <a:latin typeface="Arial"/>
                <a:cs typeface="Arial"/>
                <a:hlinkClick r:id="rId5"/>
              </a:rPr>
              <a:t>www.ilpqc.org</a:t>
            </a:r>
            <a:endParaRPr sz="3000" dirty="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9"/>
            </a:xfrm>
            <a:prstGeom prst="rect">
              <a:avLst/>
            </a:prstGeom>
          </p:spPr>
        </p:pic>
        <p:sp>
          <p:nvSpPr>
            <p:cNvPr id="4" name="object 4"/>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0"/>
              <a:ext cx="6419088" cy="1510282"/>
            </a:xfrm>
            <a:prstGeom prst="rect">
              <a:avLst/>
            </a:prstGeom>
          </p:spPr>
        </p:pic>
        <p:sp>
          <p:nvSpPr>
            <p:cNvPr id="6" name="object 6"/>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endParaRPr/>
            </a:p>
          </p:txBody>
        </p:sp>
        <p:pic>
          <p:nvPicPr>
            <p:cNvPr id="7" name="object 7"/>
            <p:cNvPicPr/>
            <p:nvPr/>
          </p:nvPicPr>
          <p:blipFill>
            <a:blip r:embed="rId4"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697" y="1595238"/>
            <a:ext cx="3756025" cy="1415415"/>
          </a:xfrm>
          <a:prstGeom prst="rect">
            <a:avLst/>
          </a:prstGeom>
        </p:spPr>
        <p:txBody>
          <a:bodyPr vert="horz" wrap="square" lIns="0" tIns="95885" rIns="0" bIns="0" rtlCol="0">
            <a:spAutoFit/>
          </a:bodyPr>
          <a:lstStyle/>
          <a:p>
            <a:pPr marL="760095" marR="5080" indent="-748030">
              <a:lnSpc>
                <a:spcPts val="5180"/>
              </a:lnSpc>
              <a:spcBef>
                <a:spcPts val="755"/>
              </a:spcBef>
            </a:pPr>
            <a:r>
              <a:rPr sz="4800" spc="-5" dirty="0">
                <a:solidFill>
                  <a:srgbClr val="3B4045"/>
                </a:solidFill>
              </a:rPr>
              <a:t>Thanks to </a:t>
            </a:r>
            <a:r>
              <a:rPr sz="4800" spc="-10" dirty="0">
                <a:solidFill>
                  <a:srgbClr val="3B4045"/>
                </a:solidFill>
              </a:rPr>
              <a:t>our </a:t>
            </a:r>
            <a:r>
              <a:rPr sz="4800" spc="-1320" dirty="0">
                <a:solidFill>
                  <a:srgbClr val="3B4045"/>
                </a:solidFill>
              </a:rPr>
              <a:t> </a:t>
            </a:r>
            <a:r>
              <a:rPr sz="4800" spc="-10" dirty="0">
                <a:solidFill>
                  <a:srgbClr val="3B4045"/>
                </a:solidFill>
              </a:rPr>
              <a:t>Funders</a:t>
            </a:r>
            <a:endParaRPr sz="4800"/>
          </a:p>
        </p:txBody>
      </p:sp>
      <p:sp>
        <p:nvSpPr>
          <p:cNvPr id="9" name="object 9"/>
          <p:cNvSpPr txBox="1"/>
          <p:nvPr/>
        </p:nvSpPr>
        <p:spPr>
          <a:xfrm>
            <a:off x="232172" y="5229722"/>
            <a:ext cx="246126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44B54"/>
                </a:solidFill>
                <a:latin typeface="Arial"/>
                <a:cs typeface="Arial"/>
              </a:rPr>
              <a:t>In</a:t>
            </a:r>
            <a:r>
              <a:rPr sz="2800" spc="-45" dirty="0">
                <a:solidFill>
                  <a:srgbClr val="444B54"/>
                </a:solidFill>
                <a:latin typeface="Arial"/>
                <a:cs typeface="Arial"/>
              </a:rPr>
              <a:t> </a:t>
            </a:r>
            <a:r>
              <a:rPr sz="2800" dirty="0">
                <a:solidFill>
                  <a:srgbClr val="444B54"/>
                </a:solidFill>
                <a:latin typeface="Arial"/>
                <a:cs typeface="Arial"/>
              </a:rPr>
              <a:t>kind</a:t>
            </a:r>
            <a:r>
              <a:rPr sz="2800" spc="-30" dirty="0">
                <a:solidFill>
                  <a:srgbClr val="444B54"/>
                </a:solidFill>
                <a:latin typeface="Arial"/>
                <a:cs typeface="Arial"/>
              </a:rPr>
              <a:t> </a:t>
            </a:r>
            <a:r>
              <a:rPr sz="2800" dirty="0">
                <a:solidFill>
                  <a:srgbClr val="444B54"/>
                </a:solidFill>
                <a:latin typeface="Arial"/>
                <a:cs typeface="Arial"/>
              </a:rPr>
              <a:t>support:</a:t>
            </a:r>
            <a:endParaRPr sz="2800">
              <a:latin typeface="Arial"/>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5" cstate="print"/>
            <a:stretch>
              <a:fillRect/>
            </a:stretch>
          </p:blipFill>
          <p:spPr>
            <a:xfrm>
              <a:off x="2211324" y="5826251"/>
              <a:ext cx="1627631" cy="597407"/>
            </a:xfrm>
            <a:prstGeom prst="rect">
              <a:avLst/>
            </a:prstGeom>
          </p:spPr>
        </p:pic>
        <p:pic>
          <p:nvPicPr>
            <p:cNvPr id="12" name="object 12"/>
            <p:cNvPicPr/>
            <p:nvPr/>
          </p:nvPicPr>
          <p:blipFill>
            <a:blip r:embed="rId6" cstate="print"/>
            <a:stretch>
              <a:fillRect/>
            </a:stretch>
          </p:blipFill>
          <p:spPr>
            <a:xfrm>
              <a:off x="3073907" y="4046220"/>
              <a:ext cx="1155191" cy="871727"/>
            </a:xfrm>
            <a:prstGeom prst="rect">
              <a:avLst/>
            </a:prstGeom>
          </p:spPr>
        </p:pic>
        <p:pic>
          <p:nvPicPr>
            <p:cNvPr id="13" name="object 13"/>
            <p:cNvPicPr/>
            <p:nvPr/>
          </p:nvPicPr>
          <p:blipFill>
            <a:blip r:embed="rId7" cstate="print"/>
            <a:stretch>
              <a:fillRect/>
            </a:stretch>
          </p:blipFill>
          <p:spPr>
            <a:xfrm>
              <a:off x="1368552" y="4069080"/>
              <a:ext cx="1382267" cy="734567"/>
            </a:xfrm>
            <a:prstGeom prst="rect">
              <a:avLst/>
            </a:prstGeom>
          </p:spPr>
        </p:pic>
        <p:pic>
          <p:nvPicPr>
            <p:cNvPr id="14" name="object 14"/>
            <p:cNvPicPr/>
            <p:nvPr/>
          </p:nvPicPr>
          <p:blipFill>
            <a:blip r:embed="rId8" cstate="print"/>
            <a:stretch>
              <a:fillRect/>
            </a:stretch>
          </p:blipFill>
          <p:spPr>
            <a:xfrm>
              <a:off x="73152" y="3246119"/>
              <a:ext cx="1697723" cy="470915"/>
            </a:xfrm>
            <a:prstGeom prst="rect">
              <a:avLst/>
            </a:prstGeom>
          </p:spPr>
        </p:pic>
        <p:pic>
          <p:nvPicPr>
            <p:cNvPr id="15" name="object 15"/>
            <p:cNvPicPr/>
            <p:nvPr/>
          </p:nvPicPr>
          <p:blipFill>
            <a:blip r:embed="rId9" cstate="print"/>
            <a:stretch>
              <a:fillRect/>
            </a:stretch>
          </p:blipFill>
          <p:spPr>
            <a:xfrm>
              <a:off x="3436619" y="3180588"/>
              <a:ext cx="1557527" cy="566927"/>
            </a:xfrm>
            <a:prstGeom prst="rect">
              <a:avLst/>
            </a:prstGeom>
          </p:spPr>
        </p:pic>
        <p:pic>
          <p:nvPicPr>
            <p:cNvPr id="16" name="object 16"/>
            <p:cNvPicPr/>
            <p:nvPr/>
          </p:nvPicPr>
          <p:blipFill>
            <a:blip r:embed="rId10" cstate="print"/>
            <a:stretch>
              <a:fillRect/>
            </a:stretch>
          </p:blipFill>
          <p:spPr>
            <a:xfrm>
              <a:off x="1900428" y="3180588"/>
              <a:ext cx="1307591" cy="600443"/>
            </a:xfrm>
            <a:prstGeom prst="rect">
              <a:avLst/>
            </a:prstGeom>
          </p:spPr>
        </p:pic>
        <p:pic>
          <p:nvPicPr>
            <p:cNvPr id="17" name="object 17"/>
            <p:cNvPicPr/>
            <p:nvPr/>
          </p:nvPicPr>
          <p:blipFill>
            <a:blip r:embed="rId11" cstate="print"/>
            <a:stretch>
              <a:fillRect/>
            </a:stretch>
          </p:blipFill>
          <p:spPr>
            <a:xfrm>
              <a:off x="3953255" y="5750064"/>
              <a:ext cx="1266431" cy="544055"/>
            </a:xfrm>
            <a:prstGeom prst="rect">
              <a:avLst/>
            </a:prstGeom>
          </p:spPr>
        </p:pic>
        <p:pic>
          <p:nvPicPr>
            <p:cNvPr id="18" name="object 18"/>
            <p:cNvPicPr/>
            <p:nvPr/>
          </p:nvPicPr>
          <p:blipFill>
            <a:blip r:embed="rId12" cstate="print"/>
            <a:stretch>
              <a:fillRect/>
            </a:stretch>
          </p:blipFill>
          <p:spPr>
            <a:xfrm>
              <a:off x="147827" y="5687567"/>
              <a:ext cx="1949195" cy="670559"/>
            </a:xfrm>
            <a:prstGeom prst="rect">
              <a:avLst/>
            </a:prstGeom>
          </p:spPr>
        </p:pic>
        <p:pic>
          <p:nvPicPr>
            <p:cNvPr id="19" name="object 19"/>
            <p:cNvPicPr/>
            <p:nvPr/>
          </p:nvPicPr>
          <p:blipFill>
            <a:blip r:embed="rId13" cstate="print"/>
            <a:stretch>
              <a:fillRect/>
            </a:stretch>
          </p:blipFill>
          <p:spPr>
            <a:xfrm>
              <a:off x="723900" y="6310883"/>
              <a:ext cx="2141219" cy="428243"/>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5379720"/>
            <a:ext cx="2807335" cy="753110"/>
            <a:chOff x="0" y="5379720"/>
            <a:chExt cx="2807335" cy="753110"/>
          </a:xfrm>
        </p:grpSpPr>
        <p:pic>
          <p:nvPicPr>
            <p:cNvPr id="4" name="object 4"/>
            <p:cNvPicPr/>
            <p:nvPr/>
          </p:nvPicPr>
          <p:blipFill>
            <a:blip r:embed="rId3" cstate="print"/>
            <a:stretch>
              <a:fillRect/>
            </a:stretch>
          </p:blipFill>
          <p:spPr>
            <a:xfrm>
              <a:off x="0" y="5532120"/>
              <a:ext cx="2807207" cy="600456"/>
            </a:xfrm>
            <a:prstGeom prst="rect">
              <a:avLst/>
            </a:prstGeom>
          </p:spPr>
        </p:pic>
        <p:sp>
          <p:nvSpPr>
            <p:cNvPr id="5" name="object 5"/>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object 6"/>
          <p:cNvPicPr/>
          <p:nvPr/>
        </p:nvPicPr>
        <p:blipFill>
          <a:blip r:embed="rId4" cstate="print"/>
          <a:stretch>
            <a:fillRect/>
          </a:stretch>
        </p:blipFill>
        <p:spPr>
          <a:xfrm>
            <a:off x="513587" y="4386071"/>
            <a:ext cx="2025395" cy="911351"/>
          </a:xfrm>
          <a:prstGeom prst="rect">
            <a:avLst/>
          </a:prstGeom>
        </p:spPr>
      </p:pic>
      <p:sp>
        <p:nvSpPr>
          <p:cNvPr id="7" name="object 7"/>
          <p:cNvSpPr txBox="1"/>
          <p:nvPr/>
        </p:nvSpPr>
        <p:spPr>
          <a:xfrm>
            <a:off x="535938" y="1135081"/>
            <a:ext cx="1854200" cy="2491067"/>
          </a:xfrm>
          <a:prstGeom prst="rect">
            <a:avLst/>
          </a:prstGeom>
          <a:noFill/>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rPr>
              <a:t>COVID spreads across the Country </a:t>
            </a:r>
          </a:p>
          <a:p>
            <a:pPr marL="12700" marR="5080" lvl="0" indent="0" algn="l" defTabSz="914400" rtl="0" eaLnBrk="1" fontAlgn="auto" latinLnBrk="0" hangingPunct="1">
              <a:lnSpc>
                <a:spcPts val="2590"/>
              </a:lnSpc>
              <a:spcBef>
                <a:spcPts val="425"/>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ts val="2590"/>
              </a:lnSpc>
              <a:spcBef>
                <a:spcPts val="425"/>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rPr>
              <a:t>Updated 9/9/21</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Picture 8"/>
          <p:cNvPicPr>
            <a:picLocks noChangeAspect="1"/>
          </p:cNvPicPr>
          <p:nvPr/>
        </p:nvPicPr>
        <p:blipFill>
          <a:blip r:embed="rId5"/>
          <a:stretch>
            <a:fillRect/>
          </a:stretch>
        </p:blipFill>
        <p:spPr>
          <a:xfrm>
            <a:off x="3886200" y="381000"/>
            <a:ext cx="7772400" cy="5829300"/>
          </a:xfrm>
          <a:prstGeom prst="rect">
            <a:avLst/>
          </a:prstGeom>
        </p:spPr>
      </p:pic>
      <p:pic>
        <p:nvPicPr>
          <p:cNvPr id="10" name="Picture 9"/>
          <p:cNvPicPr>
            <a:picLocks noChangeAspect="1"/>
          </p:cNvPicPr>
          <p:nvPr/>
        </p:nvPicPr>
        <p:blipFill>
          <a:blip r:embed="rId6"/>
          <a:stretch>
            <a:fillRect/>
          </a:stretch>
        </p:blipFill>
        <p:spPr>
          <a:xfrm>
            <a:off x="8839200" y="5543665"/>
            <a:ext cx="1905000" cy="684609"/>
          </a:xfrm>
          <a:prstGeom prst="rect">
            <a:avLst/>
          </a:prstGeom>
        </p:spPr>
      </p:pic>
    </p:spTree>
    <p:extLst>
      <p:ext uri="{BB962C8B-B14F-4D97-AF65-F5344CB8AC3E}">
        <p14:creationId xmlns:p14="http://schemas.microsoft.com/office/powerpoint/2010/main" val="372918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115" y="26010"/>
            <a:ext cx="10972800" cy="1325563"/>
          </a:xfrm>
          <a:noFill/>
        </p:spPr>
        <p:txBody>
          <a:bodyPr>
            <a:noAutofit/>
          </a:bodyPr>
          <a:lstStyle/>
          <a:p>
            <a:pPr algn="ctr"/>
            <a:r>
              <a:rPr lang="en-US" sz="2800" dirty="0"/>
              <a:t>Data Update: </a:t>
            </a:r>
            <a:r>
              <a:rPr lang="en-US" sz="2800" b="1" dirty="0" smtClean="0">
                <a:solidFill>
                  <a:srgbClr val="C00000"/>
                </a:solidFill>
              </a:rPr>
              <a:t>September 9</a:t>
            </a:r>
            <a:r>
              <a:rPr lang="en-US" sz="2800" dirty="0" smtClean="0">
                <a:solidFill>
                  <a:srgbClr val="C00000"/>
                </a:solidFill>
              </a:rPr>
              <a:t>, </a:t>
            </a:r>
            <a:r>
              <a:rPr lang="en-US" sz="2800" b="1" dirty="0">
                <a:solidFill>
                  <a:srgbClr val="C00000"/>
                </a:solidFill>
              </a:rPr>
              <a:t>2021</a:t>
            </a:r>
            <a:r>
              <a:rPr lang="en-US" sz="2800" dirty="0"/>
              <a:t/>
            </a:r>
            <a:br>
              <a:rPr lang="en-US" sz="2800" dirty="0"/>
            </a:br>
            <a:r>
              <a:rPr lang="en-US" sz="2800" dirty="0"/>
              <a:t>CDC/IDPH: COVID-19 Outbreak </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212225988"/>
              </p:ext>
            </p:extLst>
          </p:nvPr>
        </p:nvGraphicFramePr>
        <p:xfrm>
          <a:off x="285135" y="1278193"/>
          <a:ext cx="11838039" cy="5242349"/>
        </p:xfrm>
        <a:graphic>
          <a:graphicData uri="http://schemas.openxmlformats.org/drawingml/2006/table">
            <a:tbl>
              <a:tblPr firstRow="1" bandRow="1">
                <a:tableStyleId>{5C22544A-7EE6-4342-B048-85BDC9FD1C3A}</a:tableStyleId>
              </a:tblPr>
              <a:tblGrid>
                <a:gridCol w="6609573">
                  <a:extLst>
                    <a:ext uri="{9D8B030D-6E8A-4147-A177-3AD203B41FA5}">
                      <a16:colId xmlns:a16="http://schemas.microsoft.com/office/drawing/2014/main" val="3906134990"/>
                    </a:ext>
                  </a:extLst>
                </a:gridCol>
                <a:gridCol w="5228466">
                  <a:extLst>
                    <a:ext uri="{9D8B030D-6E8A-4147-A177-3AD203B41FA5}">
                      <a16:colId xmlns:a16="http://schemas.microsoft.com/office/drawing/2014/main" val="2796142017"/>
                    </a:ext>
                  </a:extLst>
                </a:gridCol>
              </a:tblGrid>
              <a:tr h="348262">
                <a:tc>
                  <a:txBody>
                    <a:bodyPr/>
                    <a:lstStyle/>
                    <a:p>
                      <a:pPr algn="ctr"/>
                      <a:r>
                        <a:rPr lang="en-US" sz="1800" dirty="0"/>
                        <a:t>CDC </a:t>
                      </a:r>
                    </a:p>
                    <a:p>
                      <a:pPr algn="ctr"/>
                      <a:r>
                        <a:rPr lang="en-US" sz="1800" dirty="0" smtClean="0">
                          <a:hlinkClick r:id="rId3"/>
                        </a:rPr>
                        <a:t>https://covid.cdc.gov/covid-data-tracker/#cases_totalcases</a:t>
                      </a:r>
                      <a:endParaRPr lang="en-US" sz="1800" dirty="0"/>
                    </a:p>
                  </a:txBody>
                  <a:tcPr marL="40577" marR="40577" marT="34290" marB="34290"/>
                </a:tc>
                <a:tc>
                  <a:txBody>
                    <a:bodyPr/>
                    <a:lstStyle/>
                    <a:p>
                      <a:pPr algn="ctr"/>
                      <a:r>
                        <a:rPr lang="en-US" sz="1800" dirty="0"/>
                        <a:t>IDPH</a:t>
                      </a:r>
                    </a:p>
                    <a:p>
                      <a:pPr algn="ctr"/>
                      <a:r>
                        <a:rPr lang="en-US" sz="1800" dirty="0">
                          <a:hlinkClick r:id="rId4"/>
                        </a:rPr>
                        <a:t>https://www.dph.illinois.gov/covid19</a:t>
                      </a:r>
                      <a:r>
                        <a:rPr lang="en-US" sz="1800" dirty="0"/>
                        <a:t> </a:t>
                      </a:r>
                    </a:p>
                  </a:txBody>
                  <a:tcPr marL="40577" marR="40577" marT="34290" marB="34290"/>
                </a:tc>
                <a:extLst>
                  <a:ext uri="{0D108BD9-81ED-4DB2-BD59-A6C34878D82A}">
                    <a16:rowId xmlns:a16="http://schemas.microsoft.com/office/drawing/2014/main" val="1493270207"/>
                  </a:ext>
                </a:extLst>
              </a:tr>
              <a:tr h="4625129">
                <a:tc>
                  <a:txBody>
                    <a:bodyPr/>
                    <a:lstStyle/>
                    <a:p>
                      <a:pPr marL="285750" indent="-285750">
                        <a:buFont typeface="Arial" panose="020B0604020202020204" pitchFamily="34" charset="0"/>
                        <a:buChar char="•"/>
                      </a:pPr>
                      <a:r>
                        <a:rPr lang="en-US" sz="1800" dirty="0"/>
                        <a:t>Total </a:t>
                      </a:r>
                      <a:r>
                        <a:rPr lang="en-US" sz="1800" dirty="0" smtClean="0"/>
                        <a:t>cases: </a:t>
                      </a:r>
                      <a:r>
                        <a:rPr lang="en-US" sz="1800" b="1" baseline="0" dirty="0" smtClean="0"/>
                        <a:t>40,523,954</a:t>
                      </a:r>
                      <a:r>
                        <a:rPr lang="en-US" sz="1800" dirty="0" smtClean="0"/>
                        <a:t> </a:t>
                      </a:r>
                      <a:r>
                        <a:rPr lang="en-US" sz="1800" b="1" baseline="0" dirty="0" smtClean="0">
                          <a:solidFill>
                            <a:schemeClr val="tx1"/>
                          </a:solidFill>
                        </a:rPr>
                        <a:t>confirmed</a:t>
                      </a:r>
                      <a:endParaRPr lang="en-US" sz="1800" b="1" dirty="0">
                        <a:solidFill>
                          <a:schemeClr val="tx1"/>
                        </a:solidFill>
                      </a:endParaRPr>
                    </a:p>
                    <a:p>
                      <a:pPr marL="285750" indent="-285750">
                        <a:buFont typeface="Arial" panose="020B0604020202020204" pitchFamily="34" charset="0"/>
                        <a:buChar char="•"/>
                      </a:pPr>
                      <a:r>
                        <a:rPr lang="en-US" sz="1800" b="0" dirty="0">
                          <a:solidFill>
                            <a:schemeClr val="tx1"/>
                          </a:solidFill>
                        </a:rPr>
                        <a:t>Total deaths: </a:t>
                      </a:r>
                      <a:r>
                        <a:rPr lang="en-US" sz="1800" b="1" dirty="0" smtClean="0">
                          <a:solidFill>
                            <a:schemeClr val="tx1"/>
                          </a:solidFill>
                        </a:rPr>
                        <a:t>652,480 </a:t>
                      </a:r>
                      <a:r>
                        <a:rPr lang="en-US" sz="1800" b="1" dirty="0">
                          <a:solidFill>
                            <a:schemeClr val="tx1"/>
                          </a:solidFill>
                        </a:rPr>
                        <a:t>confirmed</a:t>
                      </a:r>
                    </a:p>
                  </a:txBody>
                  <a:tcPr marL="40577" marR="40577" marT="34290" marB="34290"/>
                </a:tc>
                <a:tc>
                  <a:txBody>
                    <a:bodyPr/>
                    <a:lstStyle/>
                    <a:p>
                      <a:pPr marL="285750" indent="-285750">
                        <a:buFont typeface="Arial" panose="020B0604020202020204" pitchFamily="34" charset="0"/>
                        <a:buChar char="•"/>
                      </a:pPr>
                      <a:r>
                        <a:rPr lang="en-US" sz="1900" b="1" dirty="0" smtClean="0"/>
                        <a:t>1,559,077</a:t>
                      </a:r>
                      <a:r>
                        <a:rPr lang="en-US" sz="1900" dirty="0" smtClean="0"/>
                        <a:t> </a:t>
                      </a:r>
                      <a:r>
                        <a:rPr lang="en-US" sz="1900" dirty="0"/>
                        <a:t>Confirmed Positive Cases</a:t>
                      </a:r>
                    </a:p>
                    <a:p>
                      <a:pPr marL="285750" indent="-285750">
                        <a:buFont typeface="Arial" panose="020B0604020202020204" pitchFamily="34" charset="0"/>
                        <a:buChar char="•"/>
                      </a:pPr>
                      <a:r>
                        <a:rPr lang="en-US" sz="1900" b="1" dirty="0" smtClean="0"/>
                        <a:t>24,215 </a:t>
                      </a:r>
                      <a:r>
                        <a:rPr lang="en-US" sz="1900" dirty="0" smtClean="0"/>
                        <a:t>Deaths </a:t>
                      </a:r>
                      <a:endParaRPr lang="en-US" sz="1900" dirty="0"/>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endParaRPr lang="en-US" sz="1400" dirty="0"/>
                    </a:p>
                  </a:txBody>
                  <a:tcPr marL="40577" marR="40577" marT="34290" marB="34290"/>
                </a:tc>
                <a:extLst>
                  <a:ext uri="{0D108BD9-81ED-4DB2-BD59-A6C34878D82A}">
                    <a16:rowId xmlns:a16="http://schemas.microsoft.com/office/drawing/2014/main" val="2270015956"/>
                  </a:ext>
                </a:extLst>
              </a:tr>
            </a:tbl>
          </a:graphicData>
        </a:graphic>
      </p:graphicFrame>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C2F5F-8633-4B5B-A080-9CC210AD30A1}"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pic>
        <p:nvPicPr>
          <p:cNvPr id="2" name="Picture 1"/>
          <p:cNvPicPr>
            <a:picLocks noChangeAspect="1"/>
          </p:cNvPicPr>
          <p:nvPr/>
        </p:nvPicPr>
        <p:blipFill rotWithShape="1">
          <a:blip r:embed="rId5"/>
          <a:srcRect t="3005" r="911" b="3005"/>
          <a:stretch/>
        </p:blipFill>
        <p:spPr>
          <a:xfrm>
            <a:off x="533399" y="2534281"/>
            <a:ext cx="5943600" cy="3218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stretch>
            <a:fillRect/>
          </a:stretch>
        </p:blipFill>
        <p:spPr>
          <a:xfrm>
            <a:off x="533399" y="5753987"/>
            <a:ext cx="5943600" cy="1204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stretch>
            <a:fillRect/>
          </a:stretch>
        </p:blipFill>
        <p:spPr>
          <a:xfrm>
            <a:off x="7772400" y="2580665"/>
            <a:ext cx="3904682" cy="4140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484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1331947"/>
          </a:xfrm>
          <a:prstGeom prst="rect">
            <a:avLst/>
          </a:prstGeom>
        </p:spPr>
      </p:pic>
      <p:sp>
        <p:nvSpPr>
          <p:cNvPr id="3" name="object 3"/>
          <p:cNvSpPr/>
          <p:nvPr/>
        </p:nvSpPr>
        <p:spPr>
          <a:xfrm>
            <a:off x="11311128" y="6446520"/>
            <a:ext cx="0" cy="267970"/>
          </a:xfrm>
          <a:custGeom>
            <a:avLst/>
            <a:gdLst/>
            <a:ahLst/>
            <a:cxnLst/>
            <a:rect l="l" t="t" r="r" b="b"/>
            <a:pathLst>
              <a:path h="267970">
                <a:moveTo>
                  <a:pt x="0" y="0"/>
                </a:moveTo>
                <a:lnTo>
                  <a:pt x="0" y="267881"/>
                </a:lnTo>
              </a:path>
            </a:pathLst>
          </a:custGeom>
          <a:ln w="6096">
            <a:solidFill>
              <a:srgbClr val="7E7E7E"/>
            </a:solidFill>
          </a:ln>
        </p:spPr>
        <p:txBody>
          <a:bodyPr wrap="square" lIns="0" tIns="0" rIns="0" bIns="0" rtlCol="0"/>
          <a:lstStyle/>
          <a:p>
            <a:endParaRPr/>
          </a:p>
        </p:txBody>
      </p:sp>
      <p:sp>
        <p:nvSpPr>
          <p:cNvPr id="7" name="object 7"/>
          <p:cNvSpPr txBox="1">
            <a:spLocks noGrp="1"/>
          </p:cNvSpPr>
          <p:nvPr>
            <p:ph type="title"/>
          </p:nvPr>
        </p:nvSpPr>
        <p:spPr>
          <a:xfrm>
            <a:off x="383540" y="448439"/>
            <a:ext cx="4377690" cy="513715"/>
          </a:xfrm>
          <a:prstGeom prst="rect">
            <a:avLst/>
          </a:prstGeom>
          <a:noFill/>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50" dirty="0">
                <a:solidFill>
                  <a:srgbClr val="FFFFFF"/>
                </a:solidFill>
                <a:latin typeface="Arial"/>
                <a:cs typeface="Arial"/>
              </a:rPr>
              <a:t> </a:t>
            </a:r>
            <a:r>
              <a:rPr sz="3200" b="1" spc="-5" dirty="0">
                <a:solidFill>
                  <a:srgbClr val="FFFFFF"/>
                </a:solidFill>
                <a:latin typeface="Arial"/>
                <a:cs typeface="Arial"/>
              </a:rPr>
              <a:t>Daily</a:t>
            </a:r>
            <a:r>
              <a:rPr sz="3200" b="1" spc="-50" dirty="0">
                <a:solidFill>
                  <a:srgbClr val="FFFFFF"/>
                </a:solidFill>
                <a:latin typeface="Arial"/>
                <a:cs typeface="Arial"/>
              </a:rPr>
              <a:t> </a:t>
            </a:r>
            <a:r>
              <a:rPr sz="3200" b="1" spc="-5" dirty="0">
                <a:solidFill>
                  <a:srgbClr val="FFFFFF"/>
                </a:solidFill>
                <a:latin typeface="Arial"/>
                <a:cs typeface="Arial"/>
              </a:rPr>
              <a:t>Incidence</a:t>
            </a:r>
            <a:endParaRPr sz="3200" dirty="0">
              <a:latin typeface="Arial"/>
              <a:cs typeface="Arial"/>
            </a:endParaRPr>
          </a:p>
        </p:txBody>
      </p:sp>
      <p:sp>
        <p:nvSpPr>
          <p:cNvPr id="9" name="object 9"/>
          <p:cNvSpPr txBox="1"/>
          <p:nvPr/>
        </p:nvSpPr>
        <p:spPr>
          <a:xfrm>
            <a:off x="11492155" y="6534154"/>
            <a:ext cx="229235" cy="167005"/>
          </a:xfrm>
          <a:prstGeom prst="rect">
            <a:avLst/>
          </a:prstGeom>
        </p:spPr>
        <p:txBody>
          <a:bodyPr vert="horz" wrap="square" lIns="0" tIns="0" rIns="0" bIns="0" rtlCol="0">
            <a:spAutoFit/>
          </a:bodyPr>
          <a:lstStyle/>
          <a:p>
            <a:pPr marL="38100">
              <a:lnSpc>
                <a:spcPct val="100000"/>
              </a:lnSpc>
            </a:pPr>
            <a:fld id="{81D60167-4931-47E6-BA6A-407CBD079E47}" type="slidenum">
              <a:rPr sz="1000" spc="-5" dirty="0">
                <a:solidFill>
                  <a:srgbClr val="7E7E7E"/>
                </a:solidFill>
                <a:latin typeface="Arial"/>
                <a:cs typeface="Arial"/>
              </a:rPr>
              <a:t>9</a:t>
            </a:fld>
            <a:endParaRPr sz="1000">
              <a:latin typeface="Arial"/>
              <a:cs typeface="Arial"/>
            </a:endParaRPr>
          </a:p>
        </p:txBody>
      </p:sp>
      <p:sp>
        <p:nvSpPr>
          <p:cNvPr id="8" name="object 8"/>
          <p:cNvSpPr txBox="1"/>
          <p:nvPr/>
        </p:nvSpPr>
        <p:spPr>
          <a:xfrm>
            <a:off x="204190" y="1436543"/>
            <a:ext cx="2040889"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44B54"/>
                </a:solidFill>
                <a:latin typeface="Arial"/>
                <a:cs typeface="Arial"/>
              </a:rPr>
              <a:t>IDPH</a:t>
            </a:r>
            <a:r>
              <a:rPr sz="1400" spc="-25" dirty="0">
                <a:solidFill>
                  <a:srgbClr val="444B54"/>
                </a:solidFill>
                <a:latin typeface="Arial"/>
                <a:cs typeface="Arial"/>
              </a:rPr>
              <a:t> </a:t>
            </a:r>
            <a:r>
              <a:rPr sz="1400" spc="-5" dirty="0">
                <a:solidFill>
                  <a:srgbClr val="444B54"/>
                </a:solidFill>
                <a:latin typeface="Arial"/>
                <a:cs typeface="Arial"/>
              </a:rPr>
              <a:t>daily</a:t>
            </a:r>
            <a:r>
              <a:rPr sz="1400" spc="-25" dirty="0">
                <a:solidFill>
                  <a:srgbClr val="444B54"/>
                </a:solidFill>
                <a:latin typeface="Arial"/>
                <a:cs typeface="Arial"/>
              </a:rPr>
              <a:t> </a:t>
            </a:r>
            <a:r>
              <a:rPr sz="1400" dirty="0">
                <a:solidFill>
                  <a:srgbClr val="444B54"/>
                </a:solidFill>
                <a:latin typeface="Arial"/>
                <a:cs typeface="Arial"/>
              </a:rPr>
              <a:t>data</a:t>
            </a:r>
            <a:r>
              <a:rPr sz="1400" spc="-30" dirty="0">
                <a:solidFill>
                  <a:srgbClr val="444B54"/>
                </a:solidFill>
                <a:latin typeface="Arial"/>
                <a:cs typeface="Arial"/>
              </a:rPr>
              <a:t> </a:t>
            </a:r>
            <a:r>
              <a:rPr sz="1400" spc="-5" dirty="0">
                <a:solidFill>
                  <a:srgbClr val="444B54"/>
                </a:solidFill>
                <a:latin typeface="Arial"/>
                <a:cs typeface="Arial"/>
              </a:rPr>
              <a:t>summary</a:t>
            </a:r>
            <a:endParaRPr sz="1400">
              <a:latin typeface="Arial"/>
              <a:cs typeface="Arial"/>
            </a:endParaRPr>
          </a:p>
        </p:txBody>
      </p:sp>
      <p:pic>
        <p:nvPicPr>
          <p:cNvPr id="11" name="Picture 10"/>
          <p:cNvPicPr>
            <a:picLocks noChangeAspect="1"/>
          </p:cNvPicPr>
          <p:nvPr/>
        </p:nvPicPr>
        <p:blipFill>
          <a:blip r:embed="rId4"/>
          <a:stretch>
            <a:fillRect/>
          </a:stretch>
        </p:blipFill>
        <p:spPr>
          <a:xfrm>
            <a:off x="383540" y="1764222"/>
            <a:ext cx="11320462" cy="4715663"/>
          </a:xfrm>
          <a:prstGeom prst="rect">
            <a:avLst/>
          </a:prstGeom>
        </p:spPr>
      </p:pic>
      <p:pic>
        <p:nvPicPr>
          <p:cNvPr id="12" name="Picture 11"/>
          <p:cNvPicPr>
            <a:picLocks noChangeAspect="1"/>
          </p:cNvPicPr>
          <p:nvPr/>
        </p:nvPicPr>
        <p:blipFill>
          <a:blip r:embed="rId5"/>
          <a:stretch>
            <a:fillRect/>
          </a:stretch>
        </p:blipFill>
        <p:spPr>
          <a:xfrm>
            <a:off x="9520619" y="6475587"/>
            <a:ext cx="1609483" cy="225572"/>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46507</TotalTime>
  <Words>2777</Words>
  <Application>Microsoft Office PowerPoint</Application>
  <PresentationFormat>Widescreen</PresentationFormat>
  <Paragraphs>369</Paragraphs>
  <Slides>61</Slides>
  <Notes>11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61</vt:i4>
      </vt:variant>
    </vt:vector>
  </HeadingPairs>
  <TitlesOfParts>
    <vt:vector size="72" baseType="lpstr">
      <vt:lpstr>Arial</vt:lpstr>
      <vt:lpstr>Calibri</vt:lpstr>
      <vt:lpstr>Calibri Light</vt:lpstr>
      <vt:lpstr>Helvetica Neue Medium</vt:lpstr>
      <vt:lpstr>Lato</vt:lpstr>
      <vt:lpstr>Lato Medium</vt:lpstr>
      <vt:lpstr>Verdana</vt:lpstr>
      <vt:lpstr>Office Theme</vt:lpstr>
      <vt:lpstr>1_Office Theme</vt:lpstr>
      <vt:lpstr>2_Office Theme</vt:lpstr>
      <vt:lpstr>3_Office Theme</vt:lpstr>
      <vt:lpstr>COVID-19 Strategies  for OB &amp; Neonatal  Units</vt:lpstr>
      <vt:lpstr>Welcome</vt:lpstr>
      <vt:lpstr>Housekeeping: We Are Recording Now</vt:lpstr>
      <vt:lpstr>ILPQC Covid 19 webinars</vt:lpstr>
      <vt:lpstr>Overview</vt:lpstr>
      <vt:lpstr>US COVID case trend</vt:lpstr>
      <vt:lpstr>PowerPoint Presentation</vt:lpstr>
      <vt:lpstr>Data Update: September 9, 2021 CDC/IDPH: COVID-19 Outbreak </vt:lpstr>
      <vt:lpstr>Illinois Daily Incidence</vt:lpstr>
      <vt:lpstr>Illinois Covid Deaths</vt:lpstr>
      <vt:lpstr>IDPH County Level COVID -19</vt:lpstr>
      <vt:lpstr>Data Update September 9, 2021  IDPH: COVID-19 Outbreak  Race Demographics</vt:lpstr>
      <vt:lpstr>Illinois Population Vaccinated Fully</vt:lpstr>
      <vt:lpstr>Illinois Daily  Reported  Administered  Vaccine Doses</vt:lpstr>
      <vt:lpstr>Vaccine by  Race/Ethnicity  Demographics</vt:lpstr>
      <vt:lpstr>PowerPoint Presentation</vt:lpstr>
      <vt:lpstr>PowerPoint Presentation</vt:lpstr>
      <vt:lpstr>SARS-CoV-2 Variants Circulating in the United  States CDC, through September 4, 2021 </vt:lpstr>
      <vt:lpstr>CDC MMWR showing Delta breakthrough infections risk: 8/6/21</vt:lpstr>
      <vt:lpstr>Delta Variant“ fatality rate by number infected by each sick person</vt:lpstr>
      <vt:lpstr>Vaccine efficacy and Delta variant</vt:lpstr>
      <vt:lpstr>Delta Variant Sumary</vt:lpstr>
      <vt:lpstr>ILPQC COVID-19 Webpage  www.ilpqc.org</vt:lpstr>
      <vt:lpstr>Updated OB (ACOG/SMFM) Resources</vt:lpstr>
      <vt:lpstr>ACOG  Update 7.30.21 Summary</vt:lpstr>
      <vt:lpstr>ACOG Update 7.30.21</vt:lpstr>
      <vt:lpstr>Communicate Vaccine Confidence ACOG Update 7.30.21</vt:lpstr>
      <vt:lpstr>Maternal and obstetrical risk of disease</vt:lpstr>
      <vt:lpstr>SMFM: Provider Considerations for Engaging in Covid-19 Vaccine Counseling with Pregnant and Lactating Patients (updated 8/23/21)</vt:lpstr>
      <vt:lpstr>Updated Neonatal /AAP Resources</vt:lpstr>
      <vt:lpstr>AAP: Children and COVID-19: State-Level Data Report September 2, 2021 </vt:lpstr>
      <vt:lpstr>PowerPoint Presentation</vt:lpstr>
      <vt:lpstr>Updated OB/Neo Covid Publications</vt:lpstr>
      <vt:lpstr>Resurgence of SARS-CoV-2 Infection in a Highly Vaccinated Workforce  (NEJM, 9/9/21)Vaccinated Health System WorkforceVaccinated Health System Workforce</vt:lpstr>
      <vt:lpstr>Resurgence of SARS-CoV-2 Infection in a Highly Vaccinated Workforce  (NEJM, 9/9/21)</vt:lpstr>
      <vt:lpstr>IDPH / HFS / CDC</vt:lpstr>
      <vt:lpstr>Receipt of mRNA COVID-19 vaccines preconception and during pregnancy and risk of self-reported spontaneous abortions, CDC v-safe COVID-19 Vaccine Pregnancy Registry 2020-21 (CDC, August.2021)</vt:lpstr>
      <vt:lpstr>PowerPoint Presentation</vt:lpstr>
      <vt:lpstr>CDC Mask Recommendations 7/27/21 “the war has changed”</vt:lpstr>
      <vt:lpstr>V-SAFE vaccine monitoring – what data is being gathered pregnant patients</vt:lpstr>
      <vt:lpstr>COVID Vaccine Patient Education Examples</vt:lpstr>
      <vt:lpstr>POSTERS</vt:lpstr>
      <vt:lpstr>OB Discussion Panel</vt:lpstr>
      <vt:lpstr>PowerPoint Presentation</vt:lpstr>
      <vt:lpstr>PowerPoint Presentation</vt:lpstr>
      <vt:lpstr>PowerPoint Presentation</vt:lpstr>
      <vt:lpstr>Our updates</vt:lpstr>
      <vt:lpstr>PowerPoint Presentation</vt:lpstr>
      <vt:lpstr>PowerPoint Presentation</vt:lpstr>
      <vt:lpstr>PowerPoint Presentation</vt:lpstr>
      <vt:lpstr>PowerPoint Presentation</vt:lpstr>
      <vt:lpstr>PowerPoint Presentation</vt:lpstr>
      <vt:lpstr>Post-exposure Prophylaxis of COVID-19</vt:lpstr>
      <vt:lpstr>BJC monoclonal antibodies protocol</vt:lpstr>
      <vt:lpstr>PowerPoint Presentation</vt:lpstr>
      <vt:lpstr>PowerPoint Presentation</vt:lpstr>
      <vt:lpstr>Inpatient L&amp;D Vaccination Pilot</vt:lpstr>
      <vt:lpstr>Mabs</vt:lpstr>
      <vt:lpstr>Neonatal Discussion Panel</vt:lpstr>
      <vt:lpstr>Thank You</vt:lpstr>
      <vt:lpstr>Thanks to our  Funders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Hilgert</dc:creator>
  <cp:lastModifiedBy>ABorders Local Account</cp:lastModifiedBy>
  <cp:revision>58</cp:revision>
  <dcterms:created xsi:type="dcterms:W3CDTF">2021-08-05T19:16:44Z</dcterms:created>
  <dcterms:modified xsi:type="dcterms:W3CDTF">2021-09-10T16:33:28Z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2021-08-05T00:00:00Z</vt:filetime>
  </property>
  <property fmtid="{D5CDD505-2E9C-101B-9397-08002B2CF9AE}" pid="3" name="Creator">
    <vt:lpwstr>Acrobat PDFMaker 21 for PowerPoint</vt:lpwstr>
  </property>
  <property fmtid="{D5CDD505-2E9C-101B-9397-08002B2CF9AE}" pid="4" name="LastSaved">
    <vt:filetime>2021-08-05T00:00:00Z</vt:filetime>
  </property>
</Properties>
</file>