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60.jpg" ContentType="image/jpeg"/>
  <Override PartName="/ppt/notesSlides/notesSlide8.xml" ContentType="application/vnd.openxmlformats-officedocument.presentationml.notesSlide+xml"/>
  <Override PartName="/ppt/media/image6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258" r:id="rId4"/>
    <p:sldId id="259" r:id="rId5"/>
    <p:sldId id="260" r:id="rId6"/>
    <p:sldId id="261" r:id="rId7"/>
    <p:sldId id="330" r:id="rId8"/>
    <p:sldId id="263" r:id="rId9"/>
    <p:sldId id="264" r:id="rId10"/>
    <p:sldId id="265" r:id="rId11"/>
    <p:sldId id="266" r:id="rId12"/>
    <p:sldId id="267" r:id="rId13"/>
    <p:sldId id="268" r:id="rId14"/>
    <p:sldId id="269" r:id="rId15"/>
    <p:sldId id="349" r:id="rId16"/>
    <p:sldId id="350" r:id="rId17"/>
    <p:sldId id="336" r:id="rId18"/>
    <p:sldId id="332" r:id="rId19"/>
    <p:sldId id="334" r:id="rId20"/>
    <p:sldId id="319" r:id="rId21"/>
    <p:sldId id="320" r:id="rId22"/>
    <p:sldId id="321" r:id="rId23"/>
    <p:sldId id="340" r:id="rId24"/>
    <p:sldId id="341" r:id="rId25"/>
    <p:sldId id="362" r:id="rId26"/>
    <p:sldId id="278" r:id="rId27"/>
    <p:sldId id="279" r:id="rId28"/>
    <p:sldId id="338" r:id="rId29"/>
    <p:sldId id="323" r:id="rId30"/>
    <p:sldId id="322" r:id="rId31"/>
    <p:sldId id="339" r:id="rId32"/>
    <p:sldId id="286" r:id="rId33"/>
    <p:sldId id="287" r:id="rId34"/>
    <p:sldId id="356" r:id="rId35"/>
    <p:sldId id="337" r:id="rId36"/>
    <p:sldId id="289" r:id="rId37"/>
    <p:sldId id="324" r:id="rId38"/>
    <p:sldId id="327" r:id="rId39"/>
    <p:sldId id="328" r:id="rId40"/>
    <p:sldId id="365" r:id="rId41"/>
    <p:sldId id="366" r:id="rId42"/>
    <p:sldId id="367" r:id="rId43"/>
    <p:sldId id="368" r:id="rId44"/>
    <p:sldId id="292" r:id="rId45"/>
    <p:sldId id="369" r:id="rId46"/>
    <p:sldId id="358" r:id="rId47"/>
    <p:sldId id="359" r:id="rId48"/>
    <p:sldId id="361" r:id="rId49"/>
    <p:sldId id="347" r:id="rId50"/>
    <p:sldId id="357" r:id="rId51"/>
    <p:sldId id="364" r:id="rId52"/>
    <p:sldId id="346" r:id="rId53"/>
    <p:sldId id="297" r:id="rId54"/>
    <p:sldId id="298" r:id="rId55"/>
    <p:sldId id="299" r:id="rId56"/>
    <p:sldId id="342" r:id="rId57"/>
    <p:sldId id="309" r:id="rId5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84029" autoAdjust="0"/>
  </p:normalViewPr>
  <p:slideViewPr>
    <p:cSldViewPr>
      <p:cViewPr>
        <p:scale>
          <a:sx n="50" d="100"/>
          <a:sy n="50" d="100"/>
        </p:scale>
        <p:origin x="944" y="24"/>
      </p:cViewPr>
      <p:guideLst>
        <p:guide orient="horz" pos="2880"/>
        <p:guide pos="2160"/>
      </p:guideLst>
    </p:cSldViewPr>
  </p:slideViewPr>
  <p:notesTextViewPr>
    <p:cViewPr>
      <p:scale>
        <a:sx n="100" d="100"/>
        <a:sy n="100" d="100"/>
      </p:scale>
      <p:origin x="0" y="0"/>
    </p:cViewPr>
  </p:notesTextViewPr>
  <p:sorterViewPr>
    <p:cViewPr>
      <p:scale>
        <a:sx n="75" d="100"/>
        <a:sy n="75" d="100"/>
      </p:scale>
      <p:origin x="0" y="-10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18531F-8FA5-4094-B373-8435A036A80D}" type="datetimeFigureOut">
              <a:rPr lang="en-US" smtClean="0"/>
              <a:t>11/4/2021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93A2DF-5EF6-45A8-9110-52FEC159A15F}" type="slidenum">
              <a:rPr lang="en-US" smtClean="0"/>
              <a:t>‹#›</a:t>
            </a:fld>
            <a:endParaRPr lang="en-US"/>
          </a:p>
        </p:txBody>
      </p:sp>
    </p:spTree>
    <p:extLst>
      <p:ext uri="{BB962C8B-B14F-4D97-AF65-F5344CB8AC3E}">
        <p14:creationId xmlns:p14="http://schemas.microsoft.com/office/powerpoint/2010/main" val="278468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s3.amazonaws.com/cdn.smfm.org/media/3040/COVID_vaccine__Patients_JULY_29_2021_final.pdf" TargetMode="External"/><Relationship Id="rId3" Type="http://schemas.openxmlformats.org/officeDocument/2006/relationships/hyperlink" Target="https://www.acog.org/news/news-releases/2021/08/statement-of-strong-medical-consensus-for-vaccination-of-pregnant-individuals-against-covid-19" TargetMode="External"/><Relationship Id="rId7" Type="http://schemas.openxmlformats.org/officeDocument/2006/relationships/hyperlink" Target="https://s3.amazonaws.com/cdn.smfm.org/media/3039/Provider_Considerations_for_Engaging_in_COVID_Vaccination_Considerations_7-30-21_%28final%29_.pd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acog.org/covid-19/covid-19-vaccines-and-pregnancy-conversation-guide-for-clinicians" TargetMode="External"/><Relationship Id="rId5" Type="http://schemas.openxmlformats.org/officeDocument/2006/relationships/hyperlink" Target="https://www.acog.org/covid-19/vaccination-site-recommendations-pregnant-individuals" TargetMode="External"/><Relationship Id="rId10" Type="http://schemas.openxmlformats.org/officeDocument/2006/relationships/hyperlink" Target="https://www.acog.org/search#sort=relevancy&amp;f:topic=[Coronavirus]" TargetMode="External"/><Relationship Id="rId4" Type="http://schemas.openxmlformats.org/officeDocument/2006/relationships/hyperlink" Target="https://www.acog.org/clinical/clinical-guidance/practice-advisory/articles/2020/12/covid-19-vaccination-considerations-for-obstetric-gynecologic-care" TargetMode="External"/><Relationship Id="rId9" Type="http://schemas.openxmlformats.org/officeDocument/2006/relationships/hyperlink" Target="https://www.acog.org/search#sort=relevancy&amp;f:topic=[COVID-1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a:t>
            </a:fld>
            <a:endParaRPr lang="en-US"/>
          </a:p>
        </p:txBody>
      </p:sp>
    </p:spTree>
    <p:extLst>
      <p:ext uri="{BB962C8B-B14F-4D97-AF65-F5344CB8AC3E}">
        <p14:creationId xmlns:p14="http://schemas.microsoft.com/office/powerpoint/2010/main" val="23767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https://urldefense.com/v3/__https://covid.cdc.gov/covid-data-tracker/*vaccinations-pregnant-women__;Iw!!Dq0X2DkFhyF93HkjWTBQKhk!BRT8JkbGHSHMqUvlHo57UsXRx3oQL6Au0KIaOe8oN7qp9yWGe1oyTAFdCw-PzSyj1gqEUOSiCw$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3E985-C584-4D2E-A1E3-FFBA6BE0F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22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https://urldefense.com/v3/__https://covid.cdc.gov/covid-data-tracker/*vaccinations-pregnant-women__;Iw!!Dq0X2DkFhyF93HkjWTBQKhk!AZLmkCzjPqbpDlw3HSvzpeV2yHLjASTwFArm1NOsQ1zqBmsgYQCTjWJcfL5ZsjyF2-lUxyxYPA$</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16</a:t>
            </a:fld>
            <a:endParaRPr lang="en-US"/>
          </a:p>
        </p:txBody>
      </p:sp>
    </p:spTree>
    <p:extLst>
      <p:ext uri="{BB962C8B-B14F-4D97-AF65-F5344CB8AC3E}">
        <p14:creationId xmlns:p14="http://schemas.microsoft.com/office/powerpoint/2010/main" val="48364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ACOG: </a:t>
            </a:r>
            <a:r>
              <a:rPr lang="en-US" sz="1200" b="0" i="0" kern="1200" dirty="0" smtClean="0">
                <a:solidFill>
                  <a:schemeClr val="tx1"/>
                </a:solidFill>
                <a:effectLst/>
                <a:latin typeface="+mn-lt"/>
                <a:ea typeface="+mn-ea"/>
                <a:cs typeface="+mn-cs"/>
                <a:hlinkClick r:id="rId3"/>
              </a:rPr>
              <a:t>Statement of Strong Medical Consensus for Vaccination of Pregnant Individuals Against COVID-19</a:t>
            </a:r>
            <a:r>
              <a:rPr lang="en-US" sz="1200" b="0" i="0" kern="1200" dirty="0" smtClean="0">
                <a:solidFill>
                  <a:schemeClr val="tx1"/>
                </a:solidFill>
                <a:effectLst/>
                <a:latin typeface="+mn-lt"/>
                <a:ea typeface="+mn-ea"/>
                <a:cs typeface="+mn-cs"/>
              </a:rPr>
              <a:t>. (Updated 9.14.21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4"/>
              </a:rPr>
              <a:t>Practice Advisory: COVID-19 Vaccination Considerations for Obstetric-Gynecologic Care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5"/>
              </a:rPr>
              <a:t>Vaccinating Pregnant Individuals: Eight Key Recommendations for COVID-19 Vaccination Sites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6"/>
              </a:rPr>
              <a:t>COVID-19 Vaccines and Pregnancy: Conversation Guide for Clinicians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SMFM’s </a:t>
            </a:r>
            <a:r>
              <a:rPr lang="en-US" sz="1200" b="0" i="0" u="none" strike="noStrike" kern="1200" dirty="0" smtClean="0">
                <a:solidFill>
                  <a:schemeClr val="tx1"/>
                </a:solidFill>
                <a:effectLst/>
                <a:latin typeface="+mn-lt"/>
                <a:ea typeface="+mn-ea"/>
                <a:cs typeface="+mn-cs"/>
                <a:hlinkClick r:id="rId7"/>
              </a:rPr>
              <a:t>Provider Considerations for Engaging in COVID-19 Vaccine Counseling With Pregnant and Lactating Patients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SMFM’s </a:t>
            </a:r>
            <a:r>
              <a:rPr lang="en-US" sz="1200" b="0" i="0" u="none" strike="noStrike" kern="1200" dirty="0" err="1" smtClean="0">
                <a:solidFill>
                  <a:schemeClr val="tx1"/>
                </a:solidFill>
                <a:effectLst/>
                <a:latin typeface="+mn-lt"/>
                <a:ea typeface="+mn-ea"/>
                <a:cs typeface="+mn-cs"/>
                <a:hlinkClick r:id="rId8"/>
              </a:rPr>
              <a:t>Covid</a:t>
            </a:r>
            <a:r>
              <a:rPr lang="en-US" sz="1200" b="0" i="0" u="none" strike="noStrike" kern="1200" dirty="0" smtClean="0">
                <a:solidFill>
                  <a:schemeClr val="tx1"/>
                </a:solidFill>
                <a:effectLst/>
                <a:latin typeface="+mn-lt"/>
                <a:ea typeface="+mn-ea"/>
                <a:cs typeface="+mn-cs"/>
                <a:hlinkClick r:id="rId8"/>
              </a:rPr>
              <a:t> Vaccination if you are Pregnant or Breastfeeding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Topics</a:t>
            </a:r>
            <a:r>
              <a:rPr lang="en-US" sz="1200" b="0" i="0" u="none" strike="noStrike" kern="1200" dirty="0" smtClean="0">
                <a:solidFill>
                  <a:schemeClr val="tx1"/>
                </a:solidFill>
                <a:effectLst/>
                <a:latin typeface="+mn-lt"/>
                <a:ea typeface="+mn-ea"/>
                <a:cs typeface="+mn-cs"/>
                <a:hlinkClick r:id="rId9"/>
              </a:rPr>
              <a:t>COVID-19</a:t>
            </a:r>
            <a:r>
              <a:rPr lang="en-US" sz="1200" b="0" i="0" u="none" strike="noStrike" kern="1200" dirty="0" smtClean="0">
                <a:solidFill>
                  <a:schemeClr val="tx1"/>
                </a:solidFill>
                <a:effectLst/>
                <a:latin typeface="+mn-lt"/>
                <a:ea typeface="+mn-ea"/>
                <a:cs typeface="+mn-cs"/>
                <a:hlinkClick r:id="rId10"/>
              </a:rPr>
              <a:t>Coronavirus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27</a:t>
            </a:fld>
            <a:endParaRPr lang="en-US"/>
          </a:p>
        </p:txBody>
      </p:sp>
    </p:spTree>
    <p:extLst>
      <p:ext uri="{BB962C8B-B14F-4D97-AF65-F5344CB8AC3E}">
        <p14:creationId xmlns:p14="http://schemas.microsoft.com/office/powerpoint/2010/main" val="61158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28</a:t>
            </a:fld>
            <a:endParaRPr lang="en-US"/>
          </a:p>
        </p:txBody>
      </p:sp>
    </p:spTree>
    <p:extLst>
      <p:ext uri="{BB962C8B-B14F-4D97-AF65-F5344CB8AC3E}">
        <p14:creationId xmlns:p14="http://schemas.microsoft.com/office/powerpoint/2010/main" val="189569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Cumulative Number of Child COVID-19 Cases*</a:t>
            </a:r>
          </a:p>
          <a:p>
            <a:pPr fontAlgn="base"/>
            <a:r>
              <a:rPr lang="en-US" sz="1200" b="0" i="0" kern="1200" dirty="0" smtClean="0">
                <a:solidFill>
                  <a:schemeClr val="tx1"/>
                </a:solidFill>
                <a:effectLst/>
                <a:latin typeface="+mn-lt"/>
                <a:ea typeface="+mn-ea"/>
                <a:cs typeface="+mn-cs"/>
              </a:rPr>
              <a:t>6,396,278 total child COVID-19 cases reported, and children represented 16.6% (6,396,278/38,496,700) of all cases</a:t>
            </a:r>
          </a:p>
          <a:p>
            <a:pPr fontAlgn="base"/>
            <a:r>
              <a:rPr lang="en-US" sz="1200" b="0" i="0" kern="1200" dirty="0" smtClean="0">
                <a:solidFill>
                  <a:schemeClr val="tx1"/>
                </a:solidFill>
                <a:effectLst/>
                <a:latin typeface="+mn-lt"/>
                <a:ea typeface="+mn-ea"/>
                <a:cs typeface="+mn-cs"/>
              </a:rPr>
              <a:t>Overall rate: 8,498 cases per 100,000 children in the population</a:t>
            </a:r>
          </a:p>
          <a:p>
            <a:pPr fontAlgn="base"/>
            <a:r>
              <a:rPr lang="en-US" sz="1200" b="1" i="0" kern="1200" dirty="0" smtClean="0">
                <a:solidFill>
                  <a:schemeClr val="tx1"/>
                </a:solidFill>
                <a:effectLst/>
                <a:latin typeface="+mn-lt"/>
                <a:ea typeface="+mn-ea"/>
                <a:cs typeface="+mn-cs"/>
              </a:rPr>
              <a:t>Change in Child COVID-19 Cases*</a:t>
            </a:r>
          </a:p>
          <a:p>
            <a:pPr fontAlgn="base"/>
            <a:r>
              <a:rPr lang="en-US" sz="1200" b="0" i="0" kern="1200" dirty="0" smtClean="0">
                <a:solidFill>
                  <a:schemeClr val="tx1"/>
                </a:solidFill>
                <a:effectLst/>
                <a:latin typeface="+mn-lt"/>
                <a:ea typeface="+mn-ea"/>
                <a:cs typeface="+mn-cs"/>
              </a:rPr>
              <a:t>100,630 child COVID-19 cases were reported the past week from 10/21/21-10/28/21 (6,295,648 to 6,396,278) and children represented 24.2% (100,630/416,059) of the weekly reported cases</a:t>
            </a:r>
          </a:p>
          <a:p>
            <a:pPr fontAlgn="base"/>
            <a:r>
              <a:rPr lang="en-US" sz="1200" b="0" i="0" kern="1200" dirty="0" smtClean="0">
                <a:solidFill>
                  <a:schemeClr val="tx1"/>
                </a:solidFill>
                <a:effectLst/>
                <a:latin typeface="+mn-lt"/>
                <a:ea typeface="+mn-ea"/>
                <a:cs typeface="+mn-cs"/>
              </a:rPr>
              <a:t>Over two weeks, 10/14/21-10/28/21, there was a 4% increase in the cumulated number of child COVID-19 cases since the beginning of the pandemic (218,332 cases added (6,177,946 to 6,396,278))</a:t>
            </a:r>
          </a:p>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33</a:t>
            </a:fld>
            <a:endParaRPr lang="en-US"/>
          </a:p>
        </p:txBody>
      </p:sp>
    </p:spTree>
    <p:extLst>
      <p:ext uri="{BB962C8B-B14F-4D97-AF65-F5344CB8AC3E}">
        <p14:creationId xmlns:p14="http://schemas.microsoft.com/office/powerpoint/2010/main" val="91459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https://urldefense.com/v3/__https://downloads.aap.org/AAP/PDF/AAP*20and*20CHA*20-*20Children*20and*20COVID-19*20State*20Data*20Report*2010.28*20FINAL.pdf__;JSUlJSUlJSUlJSU!!Dq0X2DkFhyF93HkjWTBQKhk!D-5cLBvIfiAilowD-9iaFSXEv05rxtamH43ejHiNr9camtO54UkH9Gg-63tHO9_EOFBqpED4TA$</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34</a:t>
            </a:fld>
            <a:endParaRPr lang="en-US"/>
          </a:p>
        </p:txBody>
      </p:sp>
    </p:spTree>
    <p:extLst>
      <p:ext uri="{BB962C8B-B14F-4D97-AF65-F5344CB8AC3E}">
        <p14:creationId xmlns:p14="http://schemas.microsoft.com/office/powerpoint/2010/main" val="106147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https://www.cdc.gov/mmwr/volumes/70/wr/mm7037e1.htm#F2_down</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50</a:t>
            </a:fld>
            <a:endParaRPr lang="en-US"/>
          </a:p>
        </p:txBody>
      </p:sp>
    </p:spTree>
    <p:extLst>
      <p:ext uri="{BB962C8B-B14F-4D97-AF65-F5344CB8AC3E}">
        <p14:creationId xmlns:p14="http://schemas.microsoft.com/office/powerpoint/2010/main" val="1741170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0" y="5532120"/>
            <a:ext cx="2807207" cy="600456"/>
          </a:xfrm>
          <a:prstGeom prst="rect">
            <a:avLst/>
          </a:prstGeom>
        </p:spPr>
      </p:pic>
      <p:sp>
        <p:nvSpPr>
          <p:cNvPr id="18" name="bg object 18"/>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13587" y="4386072"/>
            <a:ext cx="2025395" cy="911351"/>
          </a:xfrm>
          <a:prstGeom prst="rect">
            <a:avLst/>
          </a:prstGeom>
        </p:spPr>
      </p:pic>
      <p:pic>
        <p:nvPicPr>
          <p:cNvPr id="20" name="bg object 20"/>
          <p:cNvPicPr/>
          <p:nvPr/>
        </p:nvPicPr>
        <p:blipFill>
          <a:blip r:embed="rId4" cstate="print"/>
          <a:stretch>
            <a:fillRect/>
          </a:stretch>
        </p:blipFill>
        <p:spPr>
          <a:xfrm>
            <a:off x="2395727" y="141731"/>
            <a:ext cx="9326880" cy="6217918"/>
          </a:xfrm>
          <a:prstGeom prst="rect">
            <a:avLst/>
          </a:prstGeom>
        </p:spPr>
      </p:pic>
      <p:sp>
        <p:nvSpPr>
          <p:cNvPr id="2" name="Holder 2"/>
          <p:cNvSpPr>
            <a:spLocks noGrp="1"/>
          </p:cNvSpPr>
          <p:nvPr>
            <p:ph type="ctrTitle"/>
          </p:nvPr>
        </p:nvSpPr>
        <p:spPr>
          <a:xfrm>
            <a:off x="535938" y="1135081"/>
            <a:ext cx="11120122" cy="7207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11/4/2021</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11/4/2021</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sz="half" idx="2"/>
          </p:nvPr>
        </p:nvSpPr>
        <p:spPr>
          <a:xfrm>
            <a:off x="444497" y="2257974"/>
            <a:ext cx="3735704" cy="375666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sz="half" idx="3"/>
          </p:nvPr>
        </p:nvSpPr>
        <p:spPr>
          <a:xfrm>
            <a:off x="8012707" y="1532243"/>
            <a:ext cx="3526154" cy="4561205"/>
          </a:xfrm>
          <a:prstGeom prst="rect">
            <a:avLst/>
          </a:prstGeom>
        </p:spPr>
        <p:txBody>
          <a:bodyPr wrap="square" lIns="0" tIns="0" rIns="0" bIns="0">
            <a:spAutoFit/>
          </a:bodyPr>
          <a:lstStyle>
            <a:lvl1pPr>
              <a:defRPr sz="2400" b="1" i="0">
                <a:solidFill>
                  <a:srgbClr val="444A5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11/4/2021</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11/4/2021</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17" name="bg object 17"/>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0" y="5532119"/>
            <a:ext cx="2807207" cy="600455"/>
          </a:xfrm>
          <a:prstGeom prst="rect">
            <a:avLst/>
          </a:prstGeom>
        </p:spPr>
      </p:pic>
      <p:sp>
        <p:nvSpPr>
          <p:cNvPr id="19" name="bg object 19"/>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3587" y="4386071"/>
            <a:ext cx="2025395" cy="91135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11/4/2021</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698" y="54355"/>
            <a:ext cx="6654800" cy="878840"/>
          </a:xfrm>
          <a:prstGeom prst="rect">
            <a:avLst/>
          </a:prstGeom>
        </p:spPr>
        <p:txBody>
          <a:bodyPr wrap="square" lIns="0" tIns="0" rIns="0" bIns="0">
            <a:spAutoFit/>
          </a:bodyPr>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a:xfrm>
            <a:off x="901652" y="2091563"/>
            <a:ext cx="10388694" cy="175513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11/4/2021</a:t>
            </a:fld>
            <a:endParaRPr lang="en-US"/>
          </a:p>
        </p:txBody>
      </p:sp>
      <p:sp>
        <p:nvSpPr>
          <p:cNvPr id="6" name="Holder 6"/>
          <p:cNvSpPr>
            <a:spLocks noGrp="1"/>
          </p:cNvSpPr>
          <p:nvPr>
            <p:ph type="sldNum" sz="quarter" idx="7"/>
          </p:nvPr>
        </p:nvSpPr>
        <p:spPr>
          <a:xfrm>
            <a:off x="11280647" y="6437227"/>
            <a:ext cx="259715" cy="196215"/>
          </a:xfrm>
          <a:prstGeom prst="rect">
            <a:avLst/>
          </a:prstGeom>
        </p:spPr>
        <p:txBody>
          <a:bodyPr wrap="square" lIns="0" tIns="0" rIns="0" bIns="0">
            <a:spAutoFit/>
          </a:bodyPr>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dph.illinois.gov/covid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hyperlink" Target="http://dx.doi.org/10.15585/mmwr.mm6944e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hyperlink" Target="https://covid.cdc.gov/covid-data-tracker/#pregnant-popul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othertobaby.org/ask-an-exper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ilpqc.org/covid-19-inform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hyperlink" Target="http://www.ilpqc.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acog.org/news/news-releases/2021/08/statement-of-strong-medical-consensus-for-vaccination-of-pregnant-individuals-against-covid-19" TargetMode="External"/><Relationship Id="rId3" Type="http://schemas.openxmlformats.org/officeDocument/2006/relationships/image" Target="../media/image5.png"/><Relationship Id="rId7" Type="http://schemas.openxmlformats.org/officeDocument/2006/relationships/hyperlink" Target="https://education.smfm.org/products/myth-busting-covid-19-vaccines-in-pregnancy?fbclid=IwAR0AIVDVJmGC12IxY8DOKWUhrEwtrEEQ-TppwGWFn1MMQjI6U2YZYQM0POo&amp;stlid=92236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cog.org/covid-19/covid-19-vaccines-and-pregnancy-conversation-guide-for-clinicians" TargetMode="External"/><Relationship Id="rId11" Type="http://schemas.openxmlformats.org/officeDocument/2006/relationships/hyperlink" Target="https://ilpqc.org/ILPQC%202020%2B/COVID19/Provider_Considerations_for_Engaging_in_COVID_Vaccination_Considerations_10-26-21_%28final%29.pdf" TargetMode="External"/><Relationship Id="rId5" Type="http://schemas.openxmlformats.org/officeDocument/2006/relationships/hyperlink" Target="https://www.acog.org/clinical/clinical-guidance/practice-advisory/articles/2020/12/covid-19-vaccination-considerations-for-obstetric-gynecologic-care" TargetMode="External"/><Relationship Id="rId10" Type="http://schemas.openxmlformats.org/officeDocument/2006/relationships/hyperlink" Target="https://www.acog.org/news/news-releases/2021/09/statement-on-cdc-health-advisory-on-covid-19-vaccination" TargetMode="External"/><Relationship Id="rId4" Type="http://schemas.openxmlformats.org/officeDocument/2006/relationships/image" Target="../media/image8.png"/><Relationship Id="rId9" Type="http://schemas.openxmlformats.org/officeDocument/2006/relationships/hyperlink" Target="https://ilpqc.org/ILPQC%202020+/COVID19/ABOG.p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cog.org/news/news-releases/2021/07/acog-smfm-recommend-covid-19-vaccination-for-pregnant-individu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mergency.cdc.gov/han/2021/han00453.asp" TargetMode="External"/><Relationship Id="rId4" Type="http://schemas.openxmlformats.org/officeDocument/2006/relationships/hyperlink" Target="https://www.acog.org/news/news-releases/2021/08/statement-of-strong-medical-consensus-for-vaccination-of-pregnant-individuals-against-covid-19"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acog.org/news/news-releases/2021/08/statement-of-strong-medical-consensus-for-vaccination-of-pregnant-individuals-against-covid-1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hyperlink" Target="https://s3.amazonaws.com/cdn.smfm.org/media/3201/Provider_Considerations_for_Engaging_in_COVID_Vaccination_Considerations_10-26-21_(final).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downloads.aap.org/AAP/PDF/AAP%20and%20CHA%20-%20Children%20and%20COVID-19%20State%20Data%20Report%2010.28%20FINAL.pdf" TargetMode="External"/><Relationship Id="rId5" Type="http://schemas.openxmlformats.org/officeDocument/2006/relationships/hyperlink" Target="https://services.aap.org/en/pages/2019-novel-coronavirus-covid-19-infections/clinical-guidance/post-covid-19-conditions-in-children-and-adolescents/" TargetMode="External"/><Relationship Id="rId4" Type="http://schemas.openxmlformats.org/officeDocument/2006/relationships/hyperlink" Target="https://services.aap.org/en/pages/2019-novel-coronavirus-covid-19-infections/clinical-guidance/interim-guidance-on-supporting-the-emotional-and-behavioral-health-needs-of-children-adolescents-and-families-during-the-covid-19-pandemi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wnloads.aap.org/AAP/PDF/AAP%20and%20CHA%20-%20Children%20and%20COVID-19%20State%20Data%20Report%209.23%20FINAL.pdf" TargetMode="Externa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ilpqc.org/ILPQC%202020%2B/COVID19/nihpp-rs798175v1%20%281%29_NEJM.pdf" TargetMode="External"/><Relationship Id="rId3" Type="http://schemas.openxmlformats.org/officeDocument/2006/relationships/image" Target="../media/image8.png"/><Relationship Id="rId7" Type="http://schemas.openxmlformats.org/officeDocument/2006/relationships/hyperlink" Target="https://ilpqc.org/ILPQC%202020+/COVID19/NEJMc2112981.pdf" TargetMode="External"/><Relationship Id="rId12" Type="http://schemas.openxmlformats.org/officeDocument/2006/relationships/hyperlink" Target="https://ilpqc.org/ILPQC%202020%2B/COVID19/groff_2021_oi_210832_1633112280.05388.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ilpqc.org/ILPQC%202020+/COVID19/mabs%20AJOG.pdf" TargetMode="External"/><Relationship Id="rId11" Type="http://schemas.openxmlformats.org/officeDocument/2006/relationships/hyperlink" Target="https://www.england.nhs.uk/2021/10/nhs-encourages-pregnant-women-to-get-covid-19-vaccine/" TargetMode="External"/><Relationship Id="rId5" Type="http://schemas.openxmlformats.org/officeDocument/2006/relationships/hyperlink" Target="https://www.bloomberg.com/news/articles/2021-08-23/pregnant-unvaccinated-and-intubated-doctors-alarmed-by-rise" TargetMode="External"/><Relationship Id="rId10" Type="http://schemas.openxmlformats.org/officeDocument/2006/relationships/hyperlink" Target="https://journals.plos.org/plosmedicine/article?id=10.1371/journal.pmed.1003773" TargetMode="External"/><Relationship Id="rId4" Type="http://schemas.openxmlformats.org/officeDocument/2006/relationships/hyperlink" Target="https://www.nejm.org/doi/pdf/10.1056/NEJMoa2109072?articleTools=true" TargetMode="External"/><Relationship Id="rId9" Type="http://schemas.openxmlformats.org/officeDocument/2006/relationships/hyperlink" Target="https://www.thelily.com/pregnancy-and-coronavirus-vaccines-your-questions-answere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ucihealth.org/find-a-doctor/n/ninh-nguyen" TargetMode="External"/><Relationship Id="rId2" Type="http://schemas.openxmlformats.org/officeDocument/2006/relationships/hyperlink" Target="https://jamanetwork.com/journals/jamanetworkopen/fullarticle/2782978?utm_source=For_The_Media&amp;utm_medium=referral&amp;utm_campaign=ftm_links&amp;utm_term=081121" TargetMode="External"/><Relationship Id="rId1" Type="http://schemas.openxmlformats.org/officeDocument/2006/relationships/slideLayout" Target="../slideLayouts/slideLayout2.xml"/><Relationship Id="rId4" Type="http://schemas.openxmlformats.org/officeDocument/2006/relationships/hyperlink" Target="http://jamanetwork.com/journals/jamanetworkopen/fullarticle/10.1001/jamanetworkopen.2021.20456?utm_source=For_The_Media&amp;utm_medium=referral&amp;utm_campaign=ftm_links&amp;utm_term=08112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ilpqc.org/ILPQC%202020+/COVID19/mabs%20AJOG.pdf"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info@ilpqc.org" TargetMode="External"/><Relationship Id="rId4" Type="http://schemas.openxmlformats.org/officeDocument/2006/relationships/hyperlink" Target="https://ilpqc.org/covid-19-information/"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ilpqc.org/ILPQC%202020+/COVID19/nihpp-rs798175v1%20(1)_NEJM.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journals.plos.org/plosmedicine/article?id=10.1371/journal.pmed.100377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journals.plos.org/plosmedicine/article?id=10.1371/journal.pmed.100377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ilpqc.org/ILPQC%202020+/COVID19/groff_2021_oi_210832_1633112280.05388.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emergency.cdc.gov/han/2021/han00453.asp" TargetMode="External"/><Relationship Id="rId3" Type="http://schemas.openxmlformats.org/officeDocument/2006/relationships/image" Target="../media/image8.png"/><Relationship Id="rId7" Type="http://schemas.openxmlformats.org/officeDocument/2006/relationships/hyperlink" Target="https://www.cdc.gov/mmwr/volumes/70/wr/mm7037e1.htm"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ovid.cdc.gov/covid-data-tracker/#vaccinations-pregnant-women" TargetMode="External"/><Relationship Id="rId5" Type="http://schemas.openxmlformats.org/officeDocument/2006/relationships/hyperlink" Target="https://www.researchsquare.com/article/rs-798175/v1" TargetMode="External"/><Relationship Id="rId10" Type="http://schemas.openxmlformats.org/officeDocument/2006/relationships/hyperlink" Target="https://www.cdc.gov/media/releases/2021/s1102-PediatricCOVID-19Vaccine.html" TargetMode="External"/><Relationship Id="rId4" Type="http://schemas.openxmlformats.org/officeDocument/2006/relationships/hyperlink" Target="https://www.cdc.gov/media/releases/2021/s0811-vaccine-safe-pregnant.html" TargetMode="External"/><Relationship Id="rId9" Type="http://schemas.openxmlformats.org/officeDocument/2006/relationships/hyperlink" Target="https://urldefense.com/v3/__https:/www.cdc.gov/media/releases/2021/p1021-covid-booster.html__;!!Dq0X2DkFhyF93HkjWTBQKhk!BIV2JeoNLylC6PJaVlVwAtQcPubfUDmrJW_m9inLxFnw2YA4DiQh9MjfB2OpQdssRpFk1P-qS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coronavirus/2019-ncov/vaccines/booster-shot.html#long-term-care" TargetMode="External"/><Relationship Id="rId2" Type="http://schemas.openxmlformats.org/officeDocument/2006/relationships/hyperlink" Target="https://urldefense.com/v3/__https:/www.cdc.gov/media/releases/2021/p1021-covid-booster.html__;!!Dq0X2DkFhyF93HkjWTBQKhk!BIV2JeoNLylC6PJaVlVwAtQcPubfUDmrJW_m9inLxFnw2YA4DiQh9MjfB2OpQdssRpFk1P-qSA$" TargetMode="External"/><Relationship Id="rId1" Type="http://schemas.openxmlformats.org/officeDocument/2006/relationships/slideLayout" Target="../slideLayouts/slideLayout2.xml"/><Relationship Id="rId5" Type="http://schemas.openxmlformats.org/officeDocument/2006/relationships/hyperlink" Target="https://www.cdc.gov/coronavirus/2019-ncov/vaccines/booster-shot.html#HighRisk" TargetMode="External"/><Relationship Id="rId4" Type="http://schemas.openxmlformats.org/officeDocument/2006/relationships/hyperlink" Target="https://www.cdc.gov/coronavirus/2019-ncov/need-extra-precautions/people-with-medical-conditions.html"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mmwr/volumes/70/wr/mm7036e2.htm?s_cid=mm7036e2_w" TargetMode="External"/><Relationship Id="rId2" Type="http://schemas.openxmlformats.org/officeDocument/2006/relationships/hyperlink" Target="https://www.cdc.gov/coronavirus/2019-ncov/groups/families-childre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mmwr/volumes/70/wr/mm7037e1.htm#F2_down"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hyperlink" Target="https://foamcast.org/wp-content/uploads/2021/01/Vaccine-Info-for-Pregnant-People-_-Updated-12.28.2020-Nepali.pdf" TargetMode="External"/><Relationship Id="rId13" Type="http://schemas.openxmlformats.org/officeDocument/2006/relationships/hyperlink" Target="https://foamcast.org/wp-content/uploads/2021/01/Vaccine-Info-for-Pregnant-Women-Updated-12-28-2020-SimChi-Updated.pdf" TargetMode="External"/><Relationship Id="rId18" Type="http://schemas.openxmlformats.org/officeDocument/2006/relationships/hyperlink" Target="https://youtu.be/7bBmQaX2k4w" TargetMode="External"/><Relationship Id="rId3" Type="http://schemas.openxmlformats.org/officeDocument/2006/relationships/image" Target="../media/image8.png"/><Relationship Id="rId21" Type="http://schemas.openxmlformats.org/officeDocument/2006/relationships/image" Target="../media/image71.jpg"/><Relationship Id="rId7" Type="http://schemas.openxmlformats.org/officeDocument/2006/relationships/hyperlink" Target="https://foamcast.org/wp-content/uploads/2021/01/VaccineInfoPregnantPeopleUpdated12.28.2020-Spanish-2.pdf" TargetMode="External"/><Relationship Id="rId12" Type="http://schemas.openxmlformats.org/officeDocument/2006/relationships/hyperlink" Target="https://foamcast.org/wp-content/uploads/2021/01/Vaccine-Info-for-Pregnant-Women-Updated-12-28-2020-Somali.pdf" TargetMode="External"/><Relationship Id="rId17" Type="http://schemas.openxmlformats.org/officeDocument/2006/relationships/hyperlink" Target="https://www.cdc.gov/coronavirus/2019-ncov/vaccines/recommendations/pregnancy.html" TargetMode="External"/><Relationship Id="rId2" Type="http://schemas.openxmlformats.org/officeDocument/2006/relationships/image" Target="../media/image5.png"/><Relationship Id="rId16" Type="http://schemas.openxmlformats.org/officeDocument/2006/relationships/hyperlink" Target="https://www.highriskpregnancyinfo.org/covid-19" TargetMode="External"/><Relationship Id="rId20" Type="http://schemas.openxmlformats.org/officeDocument/2006/relationships/hyperlink" Target="https://ilpqc.org/ILPQC%202020+/COVID19/Spanish%20_%20Pregnant%20Vaccine%20PSA%20(2).pdf" TargetMode="External"/><Relationship Id="rId1" Type="http://schemas.openxmlformats.org/officeDocument/2006/relationships/slideLayout" Target="../slideLayouts/slideLayout2.xml"/><Relationship Id="rId6" Type="http://schemas.openxmlformats.org/officeDocument/2006/relationships/hyperlink" Target="https://foamcast.org/wp-content/uploads/2021/03/English-Decision-Aid.pdf" TargetMode="External"/><Relationship Id="rId11" Type="http://schemas.openxmlformats.org/officeDocument/2006/relationships/hyperlink" Target="https://foamcast.org/wp-content/uploads/2021/01/Vaccine-Info-for-Pregnant-People-Updated-12.28.2020-Turkish.pdf" TargetMode="External"/><Relationship Id="rId5" Type="http://schemas.openxmlformats.org/officeDocument/2006/relationships/image" Target="../media/image70.jpg"/><Relationship Id="rId15" Type="http://schemas.openxmlformats.org/officeDocument/2006/relationships/hyperlink" Target="https://foamcast.org/wp-content/uploads/2021/01/VaccineInfo0Women12-22-20-Russian.pdf" TargetMode="External"/><Relationship Id="rId10" Type="http://schemas.openxmlformats.org/officeDocument/2006/relationships/hyperlink" Target="https://foamcast.org/wp-content/uploads/2021/01/Vaccine-Info-for-Pregnant-People-Updated-12-28-2020-Arabic.pdf" TargetMode="External"/><Relationship Id="rId19" Type="http://schemas.openxmlformats.org/officeDocument/2006/relationships/hyperlink" Target="https://ilpqc.org/ILPQC%202020+/COVID19/Pregnant%20Vaccine%20PSA%20(1)%20(1).pdf" TargetMode="External"/><Relationship Id="rId4" Type="http://schemas.openxmlformats.org/officeDocument/2006/relationships/image" Target="../media/image69.jpg"/><Relationship Id="rId9" Type="http://schemas.openxmlformats.org/officeDocument/2006/relationships/hyperlink" Target="https://foamcast.org/wp-content/uploads/2021/01/Vaccine-Info-for-Pregnant-People-Updated-12-28-2020-Portuguese.pdf" TargetMode="External"/><Relationship Id="rId14" Type="http://schemas.openxmlformats.org/officeDocument/2006/relationships/hyperlink" Target="https://foamcast.org/wp-content/uploads/2021/01/Vaccine-Info-for-Pregnant-PERSON-Updated-12-28-2020-Vietnamese.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jp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jpg"/><Relationship Id="rId4" Type="http://schemas.openxmlformats.org/officeDocument/2006/relationships/image" Target="../media/image76.png"/><Relationship Id="rId9"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dph.illinois.gov/covid19" TargetMode="External"/><Relationship Id="rId4" Type="http://schemas.openxmlformats.org/officeDocument/2006/relationships/hyperlink" Target="https://covid.cdc.gov/covid-data-tracker/#cases_totalcases" TargetMode="Externa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293875"/>
            <a:ext cx="12192000" cy="5564505"/>
            <a:chOff x="-1" y="1293875"/>
            <a:chExt cx="12192000" cy="5564505"/>
          </a:xfrm>
        </p:grpSpPr>
        <p:sp>
          <p:nvSpPr>
            <p:cNvPr id="3" name="object 3"/>
            <p:cNvSpPr/>
            <p:nvPr/>
          </p:nvSpPr>
          <p:spPr>
            <a:xfrm>
              <a:off x="902208" y="1293875"/>
              <a:ext cx="11289665" cy="3823970"/>
            </a:xfrm>
            <a:custGeom>
              <a:avLst/>
              <a:gdLst/>
              <a:ahLst/>
              <a:cxnLst/>
              <a:rect l="l" t="t" r="r" b="b"/>
              <a:pathLst>
                <a:path w="11289665" h="3823970">
                  <a:moveTo>
                    <a:pt x="11289284" y="0"/>
                  </a:moveTo>
                  <a:lnTo>
                    <a:pt x="0" y="0"/>
                  </a:lnTo>
                  <a:lnTo>
                    <a:pt x="0" y="3823462"/>
                  </a:lnTo>
                  <a:lnTo>
                    <a:pt x="11289284" y="3823462"/>
                  </a:lnTo>
                  <a:lnTo>
                    <a:pt x="11289284" y="0"/>
                  </a:lnTo>
                  <a:close/>
                </a:path>
              </a:pathLst>
            </a:custGeom>
            <a:solidFill>
              <a:srgbClr val="F3F6F9"/>
            </a:solidFill>
          </p:spPr>
          <p:txBody>
            <a:bodyPr wrap="square" lIns="0" tIns="0" rIns="0" bIns="0" rtlCol="0"/>
            <a:lstStyle/>
            <a:p>
              <a:endParaRPr/>
            </a:p>
          </p:txBody>
        </p:sp>
        <p:sp>
          <p:nvSpPr>
            <p:cNvPr id="4" name="object 4"/>
            <p:cNvSpPr/>
            <p:nvPr/>
          </p:nvSpPr>
          <p:spPr>
            <a:xfrm>
              <a:off x="1520190"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5041391"/>
              <a:ext cx="12191999" cy="1816607"/>
            </a:xfrm>
            <a:prstGeom prst="rect">
              <a:avLst/>
            </a:prstGeom>
          </p:spPr>
        </p:pic>
        <p:sp>
          <p:nvSpPr>
            <p:cNvPr id="6" name="object 6"/>
            <p:cNvSpPr/>
            <p:nvPr/>
          </p:nvSpPr>
          <p:spPr>
            <a:xfrm>
              <a:off x="-1" y="5020059"/>
              <a:ext cx="12192000" cy="1837689"/>
            </a:xfrm>
            <a:custGeom>
              <a:avLst/>
              <a:gdLst/>
              <a:ahLst/>
              <a:cxnLst/>
              <a:rect l="l" t="t" r="r" b="b"/>
              <a:pathLst>
                <a:path w="12192000" h="1837690">
                  <a:moveTo>
                    <a:pt x="682688" y="0"/>
                  </a:moveTo>
                  <a:lnTo>
                    <a:pt x="631977" y="190"/>
                  </a:lnTo>
                  <a:lnTo>
                    <a:pt x="584149" y="723"/>
                  </a:lnTo>
                  <a:lnTo>
                    <a:pt x="536384" y="1638"/>
                  </a:lnTo>
                  <a:lnTo>
                    <a:pt x="488696" y="2895"/>
                  </a:lnTo>
                  <a:lnTo>
                    <a:pt x="441058" y="4533"/>
                  </a:lnTo>
                  <a:lnTo>
                    <a:pt x="393484" y="6540"/>
                  </a:lnTo>
                  <a:lnTo>
                    <a:pt x="345998" y="8928"/>
                  </a:lnTo>
                  <a:lnTo>
                    <a:pt x="0" y="38150"/>
                  </a:lnTo>
                  <a:lnTo>
                    <a:pt x="0" y="105600"/>
                  </a:lnTo>
                  <a:lnTo>
                    <a:pt x="50444" y="101041"/>
                  </a:lnTo>
                  <a:lnTo>
                    <a:pt x="98767" y="97167"/>
                  </a:lnTo>
                  <a:lnTo>
                    <a:pt x="147167" y="93700"/>
                  </a:lnTo>
                  <a:lnTo>
                    <a:pt x="195681" y="90652"/>
                  </a:lnTo>
                  <a:lnTo>
                    <a:pt x="244284" y="87998"/>
                  </a:lnTo>
                  <a:lnTo>
                    <a:pt x="292976" y="85737"/>
                  </a:lnTo>
                  <a:lnTo>
                    <a:pt x="341769" y="83896"/>
                  </a:lnTo>
                  <a:lnTo>
                    <a:pt x="394500" y="82295"/>
                  </a:lnTo>
                  <a:lnTo>
                    <a:pt x="447103" y="81114"/>
                  </a:lnTo>
                  <a:lnTo>
                    <a:pt x="499567" y="80340"/>
                  </a:lnTo>
                  <a:lnTo>
                    <a:pt x="551903" y="79946"/>
                  </a:lnTo>
                  <a:lnTo>
                    <a:pt x="604126" y="79971"/>
                  </a:lnTo>
                  <a:lnTo>
                    <a:pt x="656209" y="80378"/>
                  </a:lnTo>
                  <a:lnTo>
                    <a:pt x="708164" y="81165"/>
                  </a:lnTo>
                  <a:lnTo>
                    <a:pt x="760006" y="82334"/>
                  </a:lnTo>
                  <a:lnTo>
                    <a:pt x="811720" y="83896"/>
                  </a:lnTo>
                  <a:lnTo>
                    <a:pt x="863320" y="85813"/>
                  </a:lnTo>
                  <a:lnTo>
                    <a:pt x="914793" y="88099"/>
                  </a:lnTo>
                  <a:lnTo>
                    <a:pt x="966127" y="90754"/>
                  </a:lnTo>
                  <a:lnTo>
                    <a:pt x="1017371" y="93751"/>
                  </a:lnTo>
                  <a:lnTo>
                    <a:pt x="1068476" y="97116"/>
                  </a:lnTo>
                  <a:lnTo>
                    <a:pt x="1119479" y="100825"/>
                  </a:lnTo>
                  <a:lnTo>
                    <a:pt x="1170368" y="104889"/>
                  </a:lnTo>
                  <a:lnTo>
                    <a:pt x="1221130" y="109283"/>
                  </a:lnTo>
                  <a:lnTo>
                    <a:pt x="1271778" y="114020"/>
                  </a:lnTo>
                  <a:lnTo>
                    <a:pt x="1322324" y="119087"/>
                  </a:lnTo>
                  <a:lnTo>
                    <a:pt x="1372755" y="124472"/>
                  </a:lnTo>
                  <a:lnTo>
                    <a:pt x="1423073" y="130187"/>
                  </a:lnTo>
                  <a:lnTo>
                    <a:pt x="1473288" y="136220"/>
                  </a:lnTo>
                  <a:lnTo>
                    <a:pt x="1523377" y="142557"/>
                  </a:lnTo>
                  <a:lnTo>
                    <a:pt x="1573377" y="149199"/>
                  </a:lnTo>
                  <a:lnTo>
                    <a:pt x="1623263" y="156159"/>
                  </a:lnTo>
                  <a:lnTo>
                    <a:pt x="1673059" y="163410"/>
                  </a:lnTo>
                  <a:lnTo>
                    <a:pt x="1722729" y="170954"/>
                  </a:lnTo>
                  <a:lnTo>
                    <a:pt x="1772310" y="178790"/>
                  </a:lnTo>
                  <a:lnTo>
                    <a:pt x="1821789" y="186905"/>
                  </a:lnTo>
                  <a:lnTo>
                    <a:pt x="1871167" y="195313"/>
                  </a:lnTo>
                  <a:lnTo>
                    <a:pt x="1920430" y="203987"/>
                  </a:lnTo>
                  <a:lnTo>
                    <a:pt x="1969617" y="212940"/>
                  </a:lnTo>
                  <a:lnTo>
                    <a:pt x="2018703" y="222148"/>
                  </a:lnTo>
                  <a:lnTo>
                    <a:pt x="2067687" y="231622"/>
                  </a:lnTo>
                  <a:lnTo>
                    <a:pt x="2116569" y="241363"/>
                  </a:lnTo>
                  <a:lnTo>
                    <a:pt x="2214067" y="261581"/>
                  </a:lnTo>
                  <a:lnTo>
                    <a:pt x="2262682" y="272059"/>
                  </a:lnTo>
                  <a:lnTo>
                    <a:pt x="2359634" y="293738"/>
                  </a:lnTo>
                  <a:lnTo>
                    <a:pt x="2456230" y="316331"/>
                  </a:lnTo>
                  <a:lnTo>
                    <a:pt x="2552484" y="339813"/>
                  </a:lnTo>
                  <a:lnTo>
                    <a:pt x="2648394" y="364134"/>
                  </a:lnTo>
                  <a:lnTo>
                    <a:pt x="2743987" y="389267"/>
                  </a:lnTo>
                  <a:lnTo>
                    <a:pt x="2839262" y="415175"/>
                  </a:lnTo>
                  <a:lnTo>
                    <a:pt x="2934208" y="441820"/>
                  </a:lnTo>
                  <a:lnTo>
                    <a:pt x="3028873" y="469176"/>
                  </a:lnTo>
                  <a:lnTo>
                    <a:pt x="3123222" y="497192"/>
                  </a:lnTo>
                  <a:lnTo>
                    <a:pt x="3217303" y="525830"/>
                  </a:lnTo>
                  <a:lnTo>
                    <a:pt x="3311105" y="555053"/>
                  </a:lnTo>
                  <a:lnTo>
                    <a:pt x="3404641" y="584847"/>
                  </a:lnTo>
                  <a:lnTo>
                    <a:pt x="3497910" y="615149"/>
                  </a:lnTo>
                  <a:lnTo>
                    <a:pt x="3590937" y="645934"/>
                  </a:lnTo>
                  <a:lnTo>
                    <a:pt x="3791775" y="713587"/>
                  </a:lnTo>
                  <a:lnTo>
                    <a:pt x="4040251" y="798855"/>
                  </a:lnTo>
                  <a:lnTo>
                    <a:pt x="4334992" y="901776"/>
                  </a:lnTo>
                  <a:lnTo>
                    <a:pt x="5625871" y="1359547"/>
                  </a:lnTo>
                  <a:lnTo>
                    <a:pt x="5907366" y="1456994"/>
                  </a:lnTo>
                  <a:lnTo>
                    <a:pt x="6094437" y="1520482"/>
                  </a:lnTo>
                  <a:lnTo>
                    <a:pt x="6281178" y="1582623"/>
                  </a:lnTo>
                  <a:lnTo>
                    <a:pt x="6421094" y="1628254"/>
                  </a:lnTo>
                  <a:lnTo>
                    <a:pt x="6560934" y="1672970"/>
                  </a:lnTo>
                  <a:lnTo>
                    <a:pt x="6700761" y="1716709"/>
                  </a:lnTo>
                  <a:lnTo>
                    <a:pt x="7111365" y="1837563"/>
                  </a:lnTo>
                  <a:lnTo>
                    <a:pt x="12192000" y="1837563"/>
                  </a:lnTo>
                  <a:lnTo>
                    <a:pt x="12192000" y="1008621"/>
                  </a:lnTo>
                  <a:lnTo>
                    <a:pt x="12147981" y="1027658"/>
                  </a:lnTo>
                  <a:lnTo>
                    <a:pt x="12103696" y="1046352"/>
                  </a:lnTo>
                  <a:lnTo>
                    <a:pt x="12059170" y="1064729"/>
                  </a:lnTo>
                  <a:lnTo>
                    <a:pt x="12014377" y="1082776"/>
                  </a:lnTo>
                  <a:lnTo>
                    <a:pt x="11969356" y="1100505"/>
                  </a:lnTo>
                  <a:lnTo>
                    <a:pt x="11924093" y="1117904"/>
                  </a:lnTo>
                  <a:lnTo>
                    <a:pt x="11878602" y="1134986"/>
                  </a:lnTo>
                  <a:lnTo>
                    <a:pt x="11832894" y="1151737"/>
                  </a:lnTo>
                  <a:lnTo>
                    <a:pt x="11786946" y="1168158"/>
                  </a:lnTo>
                  <a:lnTo>
                    <a:pt x="11740794" y="1184274"/>
                  </a:lnTo>
                  <a:lnTo>
                    <a:pt x="11694426" y="1200048"/>
                  </a:lnTo>
                  <a:lnTo>
                    <a:pt x="11647843" y="1215516"/>
                  </a:lnTo>
                  <a:lnTo>
                    <a:pt x="11601069" y="1230655"/>
                  </a:lnTo>
                  <a:lnTo>
                    <a:pt x="11554091" y="1245476"/>
                  </a:lnTo>
                  <a:lnTo>
                    <a:pt x="11506923" y="1259979"/>
                  </a:lnTo>
                  <a:lnTo>
                    <a:pt x="11459565" y="1274152"/>
                  </a:lnTo>
                  <a:lnTo>
                    <a:pt x="11412029" y="1288021"/>
                  </a:lnTo>
                  <a:lnTo>
                    <a:pt x="11364328" y="1301559"/>
                  </a:lnTo>
                  <a:lnTo>
                    <a:pt x="11316436" y="1314792"/>
                  </a:lnTo>
                  <a:lnTo>
                    <a:pt x="11268379" y="1327696"/>
                  </a:lnTo>
                  <a:lnTo>
                    <a:pt x="11220157" y="1340281"/>
                  </a:lnTo>
                  <a:lnTo>
                    <a:pt x="11171783" y="1352549"/>
                  </a:lnTo>
                  <a:lnTo>
                    <a:pt x="11123269" y="1364513"/>
                  </a:lnTo>
                  <a:lnTo>
                    <a:pt x="11074590" y="1376146"/>
                  </a:lnTo>
                  <a:lnTo>
                    <a:pt x="11025784" y="1387474"/>
                  </a:lnTo>
                  <a:lnTo>
                    <a:pt x="10976825" y="1398485"/>
                  </a:lnTo>
                  <a:lnTo>
                    <a:pt x="10927740" y="1409191"/>
                  </a:lnTo>
                  <a:lnTo>
                    <a:pt x="10878527" y="1419580"/>
                  </a:lnTo>
                  <a:lnTo>
                    <a:pt x="10829188" y="1429651"/>
                  </a:lnTo>
                  <a:lnTo>
                    <a:pt x="10779747" y="1439405"/>
                  </a:lnTo>
                  <a:lnTo>
                    <a:pt x="10730179" y="1448854"/>
                  </a:lnTo>
                  <a:lnTo>
                    <a:pt x="10680509" y="1457998"/>
                  </a:lnTo>
                  <a:lnTo>
                    <a:pt x="10630738" y="1466824"/>
                  </a:lnTo>
                  <a:lnTo>
                    <a:pt x="10580865" y="1475333"/>
                  </a:lnTo>
                  <a:lnTo>
                    <a:pt x="10530903" y="1483537"/>
                  </a:lnTo>
                  <a:lnTo>
                    <a:pt x="10480852" y="1491437"/>
                  </a:lnTo>
                  <a:lnTo>
                    <a:pt x="10430725" y="1499031"/>
                  </a:lnTo>
                  <a:lnTo>
                    <a:pt x="10380510" y="1506308"/>
                  </a:lnTo>
                  <a:lnTo>
                    <a:pt x="10330230" y="1513293"/>
                  </a:lnTo>
                  <a:lnTo>
                    <a:pt x="10279875" y="1519961"/>
                  </a:lnTo>
                  <a:lnTo>
                    <a:pt x="10229469" y="1526311"/>
                  </a:lnTo>
                  <a:lnTo>
                    <a:pt x="10179011" y="1532369"/>
                  </a:lnTo>
                  <a:lnTo>
                    <a:pt x="10128491" y="1538122"/>
                  </a:lnTo>
                  <a:lnTo>
                    <a:pt x="10077907" y="1543570"/>
                  </a:lnTo>
                  <a:lnTo>
                    <a:pt x="10027297" y="1548714"/>
                  </a:lnTo>
                  <a:lnTo>
                    <a:pt x="9976650" y="1553552"/>
                  </a:lnTo>
                  <a:lnTo>
                    <a:pt x="9925977" y="1558086"/>
                  </a:lnTo>
                  <a:lnTo>
                    <a:pt x="9875266" y="1562315"/>
                  </a:lnTo>
                  <a:lnTo>
                    <a:pt x="9824542" y="1566252"/>
                  </a:lnTo>
                  <a:lnTo>
                    <a:pt x="9773792" y="1569872"/>
                  </a:lnTo>
                  <a:lnTo>
                    <a:pt x="9723031" y="1573199"/>
                  </a:lnTo>
                  <a:lnTo>
                    <a:pt x="9672256" y="1576222"/>
                  </a:lnTo>
                  <a:lnTo>
                    <a:pt x="9621494" y="1578965"/>
                  </a:lnTo>
                  <a:lnTo>
                    <a:pt x="9570732" y="1581378"/>
                  </a:lnTo>
                  <a:lnTo>
                    <a:pt x="9519970" y="1583512"/>
                  </a:lnTo>
                  <a:lnTo>
                    <a:pt x="9469221" y="1585340"/>
                  </a:lnTo>
                  <a:lnTo>
                    <a:pt x="9418497" y="1586864"/>
                  </a:lnTo>
                  <a:lnTo>
                    <a:pt x="9367773" y="1588109"/>
                  </a:lnTo>
                  <a:lnTo>
                    <a:pt x="9317101" y="1589049"/>
                  </a:lnTo>
                  <a:lnTo>
                    <a:pt x="9266453" y="1589697"/>
                  </a:lnTo>
                  <a:lnTo>
                    <a:pt x="9215843" y="1590039"/>
                  </a:lnTo>
                  <a:lnTo>
                    <a:pt x="9165272" y="1590090"/>
                  </a:lnTo>
                  <a:lnTo>
                    <a:pt x="9114751" y="1589836"/>
                  </a:lnTo>
                  <a:lnTo>
                    <a:pt x="9064282" y="1589303"/>
                  </a:lnTo>
                  <a:lnTo>
                    <a:pt x="9013875" y="1588477"/>
                  </a:lnTo>
                  <a:lnTo>
                    <a:pt x="8963533" y="1587347"/>
                  </a:lnTo>
                  <a:lnTo>
                    <a:pt x="8913253" y="1585925"/>
                  </a:lnTo>
                  <a:lnTo>
                    <a:pt x="8863037" y="1584223"/>
                  </a:lnTo>
                  <a:lnTo>
                    <a:pt x="8812911" y="1582229"/>
                  </a:lnTo>
                  <a:lnTo>
                    <a:pt x="8762873" y="1579930"/>
                  </a:lnTo>
                  <a:lnTo>
                    <a:pt x="8712911" y="1577352"/>
                  </a:lnTo>
                  <a:lnTo>
                    <a:pt x="8663038" y="1574482"/>
                  </a:lnTo>
                  <a:lnTo>
                    <a:pt x="8613267" y="1571320"/>
                  </a:lnTo>
                  <a:lnTo>
                    <a:pt x="8563597" y="1567865"/>
                  </a:lnTo>
                  <a:lnTo>
                    <a:pt x="8514041" y="1564131"/>
                  </a:lnTo>
                  <a:lnTo>
                    <a:pt x="8464588" y="1560106"/>
                  </a:lnTo>
                  <a:lnTo>
                    <a:pt x="8415261" y="1555800"/>
                  </a:lnTo>
                  <a:lnTo>
                    <a:pt x="8366048" y="1551203"/>
                  </a:lnTo>
                  <a:lnTo>
                    <a:pt x="8316976" y="1546313"/>
                  </a:lnTo>
                  <a:lnTo>
                    <a:pt x="8268017" y="1541144"/>
                  </a:lnTo>
                  <a:lnTo>
                    <a:pt x="8219211" y="1535696"/>
                  </a:lnTo>
                  <a:lnTo>
                    <a:pt x="8170544" y="1529943"/>
                  </a:lnTo>
                  <a:lnTo>
                    <a:pt x="8122005" y="1523923"/>
                  </a:lnTo>
                  <a:lnTo>
                    <a:pt x="8073644" y="1517624"/>
                  </a:lnTo>
                  <a:lnTo>
                    <a:pt x="8025422" y="1511033"/>
                  </a:lnTo>
                  <a:lnTo>
                    <a:pt x="7977390" y="1504162"/>
                  </a:lnTo>
                  <a:lnTo>
                    <a:pt x="7929498" y="1496999"/>
                  </a:lnTo>
                  <a:lnTo>
                    <a:pt x="7881785" y="1489570"/>
                  </a:lnTo>
                  <a:lnTo>
                    <a:pt x="7834261" y="1481848"/>
                  </a:lnTo>
                  <a:lnTo>
                    <a:pt x="7786903" y="1473860"/>
                  </a:lnTo>
                  <a:lnTo>
                    <a:pt x="7738122" y="1465351"/>
                  </a:lnTo>
                  <a:lnTo>
                    <a:pt x="7640485" y="1447723"/>
                  </a:lnTo>
                  <a:lnTo>
                    <a:pt x="7542745" y="1429270"/>
                  </a:lnTo>
                  <a:lnTo>
                    <a:pt x="7444905" y="1410042"/>
                  </a:lnTo>
                  <a:lnTo>
                    <a:pt x="7346975" y="1390091"/>
                  </a:lnTo>
                  <a:lnTo>
                    <a:pt x="7248944" y="1369415"/>
                  </a:lnTo>
                  <a:lnTo>
                    <a:pt x="7150823" y="1348054"/>
                  </a:lnTo>
                  <a:lnTo>
                    <a:pt x="7052614" y="1326045"/>
                  </a:lnTo>
                  <a:lnTo>
                    <a:pt x="6954342" y="1303426"/>
                  </a:lnTo>
                  <a:lnTo>
                    <a:pt x="6855993" y="1280210"/>
                  </a:lnTo>
                  <a:lnTo>
                    <a:pt x="6757568" y="1256461"/>
                  </a:lnTo>
                  <a:lnTo>
                    <a:pt x="6609803" y="1219860"/>
                  </a:lnTo>
                  <a:lnTo>
                    <a:pt x="6461899" y="1182204"/>
                  </a:lnTo>
                  <a:lnTo>
                    <a:pt x="6313881" y="1143584"/>
                  </a:lnTo>
                  <a:lnTo>
                    <a:pt x="6116358" y="1090802"/>
                  </a:lnTo>
                  <a:lnTo>
                    <a:pt x="5918669" y="1036789"/>
                  </a:lnTo>
                  <a:lnTo>
                    <a:pt x="5671400" y="967905"/>
                  </a:lnTo>
                  <a:lnTo>
                    <a:pt x="4632325" y="673049"/>
                  </a:lnTo>
                  <a:lnTo>
                    <a:pt x="4335741" y="590626"/>
                  </a:lnTo>
                  <a:lnTo>
                    <a:pt x="4138193" y="536981"/>
                  </a:lnTo>
                  <a:lnTo>
                    <a:pt x="3940848" y="484644"/>
                  </a:lnTo>
                  <a:lnTo>
                    <a:pt x="3792969" y="446404"/>
                  </a:lnTo>
                  <a:lnTo>
                    <a:pt x="3645230" y="409181"/>
                  </a:lnTo>
                  <a:lnTo>
                    <a:pt x="3497643" y="373049"/>
                  </a:lnTo>
                  <a:lnTo>
                    <a:pt x="3399358" y="349630"/>
                  </a:lnTo>
                  <a:lnTo>
                    <a:pt x="3301136" y="326796"/>
                  </a:lnTo>
                  <a:lnTo>
                    <a:pt x="3202990" y="304545"/>
                  </a:lnTo>
                  <a:lnTo>
                    <a:pt x="3104946" y="282943"/>
                  </a:lnTo>
                  <a:lnTo>
                    <a:pt x="3006991" y="262000"/>
                  </a:lnTo>
                  <a:lnTo>
                    <a:pt x="2909125" y="241769"/>
                  </a:lnTo>
                  <a:lnTo>
                    <a:pt x="2811373" y="222275"/>
                  </a:lnTo>
                  <a:lnTo>
                    <a:pt x="2713710" y="203530"/>
                  </a:lnTo>
                  <a:lnTo>
                    <a:pt x="2616161" y="185597"/>
                  </a:lnTo>
                  <a:lnTo>
                    <a:pt x="2518727" y="168478"/>
                  </a:lnTo>
                  <a:lnTo>
                    <a:pt x="2421394" y="152234"/>
                  </a:lnTo>
                  <a:lnTo>
                    <a:pt x="2324201" y="136867"/>
                  </a:lnTo>
                  <a:lnTo>
                    <a:pt x="2227135" y="122440"/>
                  </a:lnTo>
                  <a:lnTo>
                    <a:pt x="2130183" y="108953"/>
                  </a:lnTo>
                  <a:lnTo>
                    <a:pt x="2033371" y="96469"/>
                  </a:lnTo>
                  <a:lnTo>
                    <a:pt x="1936711" y="85001"/>
                  </a:lnTo>
                  <a:lnTo>
                    <a:pt x="1840179" y="74587"/>
                  </a:lnTo>
                  <a:lnTo>
                    <a:pt x="1791970" y="69786"/>
                  </a:lnTo>
                  <a:lnTo>
                    <a:pt x="1743798" y="65265"/>
                  </a:lnTo>
                  <a:lnTo>
                    <a:pt x="1695665" y="61010"/>
                  </a:lnTo>
                  <a:lnTo>
                    <a:pt x="1647571" y="57048"/>
                  </a:lnTo>
                  <a:lnTo>
                    <a:pt x="1599514" y="53378"/>
                  </a:lnTo>
                  <a:lnTo>
                    <a:pt x="1551495" y="49987"/>
                  </a:lnTo>
                  <a:lnTo>
                    <a:pt x="1503514" y="46901"/>
                  </a:lnTo>
                  <a:lnTo>
                    <a:pt x="1451724" y="41414"/>
                  </a:lnTo>
                  <a:lnTo>
                    <a:pt x="1400009" y="36245"/>
                  </a:lnTo>
                  <a:lnTo>
                    <a:pt x="1348346" y="31394"/>
                  </a:lnTo>
                  <a:lnTo>
                    <a:pt x="1296733" y="26885"/>
                  </a:lnTo>
                  <a:lnTo>
                    <a:pt x="1245196" y="22682"/>
                  </a:lnTo>
                  <a:lnTo>
                    <a:pt x="1193723" y="18834"/>
                  </a:lnTo>
                  <a:lnTo>
                    <a:pt x="1142314" y="15341"/>
                  </a:lnTo>
                  <a:lnTo>
                    <a:pt x="1090968" y="12166"/>
                  </a:lnTo>
                  <a:lnTo>
                    <a:pt x="1039698" y="9359"/>
                  </a:lnTo>
                  <a:lnTo>
                    <a:pt x="988491" y="6908"/>
                  </a:lnTo>
                  <a:lnTo>
                    <a:pt x="937348" y="4825"/>
                  </a:lnTo>
                  <a:lnTo>
                    <a:pt x="886269" y="3111"/>
                  </a:lnTo>
                  <a:lnTo>
                    <a:pt x="835266" y="1752"/>
                  </a:lnTo>
                  <a:lnTo>
                    <a:pt x="784339" y="787"/>
                  </a:lnTo>
                  <a:lnTo>
                    <a:pt x="733488" y="190"/>
                  </a:lnTo>
                  <a:lnTo>
                    <a:pt x="682688" y="0"/>
                  </a:lnTo>
                  <a:close/>
                </a:path>
              </a:pathLst>
            </a:custGeom>
            <a:solidFill>
              <a:srgbClr val="1C4789"/>
            </a:solidFill>
          </p:spPr>
          <p:txBody>
            <a:bodyPr wrap="square" lIns="0" tIns="0" rIns="0" bIns="0" rtlCol="0"/>
            <a:lstStyle/>
            <a:p>
              <a:endParaRPr/>
            </a:p>
          </p:txBody>
        </p:sp>
        <p:pic>
          <p:nvPicPr>
            <p:cNvPr id="7" name="object 7"/>
            <p:cNvPicPr/>
            <p:nvPr/>
          </p:nvPicPr>
          <p:blipFill>
            <a:blip r:embed="rId3" cstate="print"/>
            <a:stretch>
              <a:fillRect/>
            </a:stretch>
          </p:blipFill>
          <p:spPr>
            <a:xfrm>
              <a:off x="313956" y="5564123"/>
              <a:ext cx="2025383" cy="911351"/>
            </a:xfrm>
            <a:prstGeom prst="rect">
              <a:avLst/>
            </a:prstGeom>
          </p:spPr>
        </p:pic>
      </p:grpSp>
      <p:sp>
        <p:nvSpPr>
          <p:cNvPr id="8" name="object 8"/>
          <p:cNvSpPr txBox="1">
            <a:spLocks noGrp="1"/>
          </p:cNvSpPr>
          <p:nvPr>
            <p:ph type="title"/>
          </p:nvPr>
        </p:nvSpPr>
        <p:spPr>
          <a:xfrm>
            <a:off x="1491035" y="1599510"/>
            <a:ext cx="4784090" cy="1727200"/>
          </a:xfrm>
          <a:prstGeom prst="rect">
            <a:avLst/>
          </a:prstGeom>
        </p:spPr>
        <p:txBody>
          <a:bodyPr vert="horz" wrap="square" lIns="0" tIns="75565" rIns="0" bIns="0" rtlCol="0">
            <a:spAutoFit/>
          </a:bodyPr>
          <a:lstStyle/>
          <a:p>
            <a:pPr marL="12700" marR="5080">
              <a:lnSpc>
                <a:spcPct val="89600"/>
              </a:lnSpc>
              <a:spcBef>
                <a:spcPts val="595"/>
              </a:spcBef>
            </a:pPr>
            <a:r>
              <a:rPr sz="4000" spc="-20" dirty="0">
                <a:solidFill>
                  <a:srgbClr val="444A53"/>
                </a:solidFill>
              </a:rPr>
              <a:t>COVID-19 </a:t>
            </a:r>
            <a:r>
              <a:rPr sz="4000" spc="-5" dirty="0">
                <a:solidFill>
                  <a:srgbClr val="444A53"/>
                </a:solidFill>
              </a:rPr>
              <a:t>Strategies </a:t>
            </a:r>
            <a:r>
              <a:rPr sz="4000" spc="-1100" dirty="0">
                <a:solidFill>
                  <a:srgbClr val="444A53"/>
                </a:solidFill>
              </a:rPr>
              <a:t> </a:t>
            </a:r>
            <a:r>
              <a:rPr sz="4000" spc="-5" dirty="0">
                <a:solidFill>
                  <a:srgbClr val="444A53"/>
                </a:solidFill>
              </a:rPr>
              <a:t>for OB &amp; </a:t>
            </a:r>
            <a:r>
              <a:rPr sz="4000" spc="-20" dirty="0">
                <a:solidFill>
                  <a:srgbClr val="444A53"/>
                </a:solidFill>
              </a:rPr>
              <a:t>Neonatal </a:t>
            </a:r>
            <a:r>
              <a:rPr sz="4000" spc="-15" dirty="0">
                <a:solidFill>
                  <a:srgbClr val="444A53"/>
                </a:solidFill>
              </a:rPr>
              <a:t> </a:t>
            </a:r>
            <a:r>
              <a:rPr sz="4000" spc="-5" dirty="0">
                <a:solidFill>
                  <a:srgbClr val="444A53"/>
                </a:solidFill>
              </a:rPr>
              <a:t>Units</a:t>
            </a:r>
            <a:endParaRPr sz="4000"/>
          </a:p>
        </p:txBody>
      </p:sp>
      <p:sp>
        <p:nvSpPr>
          <p:cNvPr id="9" name="object 9"/>
          <p:cNvSpPr txBox="1"/>
          <p:nvPr/>
        </p:nvSpPr>
        <p:spPr>
          <a:xfrm>
            <a:off x="1491542" y="3659291"/>
            <a:ext cx="3537658" cy="930383"/>
          </a:xfrm>
          <a:prstGeom prst="rect">
            <a:avLst/>
          </a:prstGeom>
        </p:spPr>
        <p:txBody>
          <a:bodyPr vert="horz" wrap="square" lIns="0" tIns="100965" rIns="0" bIns="0" rtlCol="0">
            <a:spAutoFit/>
          </a:bodyPr>
          <a:lstStyle/>
          <a:p>
            <a:pPr marL="12700">
              <a:lnSpc>
                <a:spcPct val="100000"/>
              </a:lnSpc>
              <a:spcBef>
                <a:spcPts val="795"/>
              </a:spcBef>
            </a:pPr>
            <a:r>
              <a:rPr lang="en-US" sz="2400" spc="-5" dirty="0" smtClean="0">
                <a:solidFill>
                  <a:srgbClr val="444A53"/>
                </a:solidFill>
                <a:latin typeface="Arial"/>
                <a:cs typeface="Arial"/>
              </a:rPr>
              <a:t>November</a:t>
            </a:r>
            <a:r>
              <a:rPr sz="2400" spc="-95" dirty="0" smtClean="0">
                <a:solidFill>
                  <a:srgbClr val="444A53"/>
                </a:solidFill>
                <a:latin typeface="Arial"/>
                <a:cs typeface="Arial"/>
              </a:rPr>
              <a:t> </a:t>
            </a:r>
            <a:r>
              <a:rPr lang="en-US" sz="2400" spc="-5" dirty="0">
                <a:solidFill>
                  <a:srgbClr val="444A53"/>
                </a:solidFill>
                <a:latin typeface="Arial"/>
                <a:cs typeface="Arial"/>
              </a:rPr>
              <a:t>5</a:t>
            </a:r>
            <a:r>
              <a:rPr sz="2400" spc="-5" dirty="0" smtClean="0">
                <a:solidFill>
                  <a:srgbClr val="444A53"/>
                </a:solidFill>
                <a:latin typeface="Arial"/>
                <a:cs typeface="Arial"/>
              </a:rPr>
              <a:t>,</a:t>
            </a:r>
            <a:r>
              <a:rPr sz="2400" spc="-65" dirty="0" smtClean="0">
                <a:solidFill>
                  <a:srgbClr val="444A53"/>
                </a:solidFill>
                <a:latin typeface="Arial"/>
                <a:cs typeface="Arial"/>
              </a:rPr>
              <a:t> </a:t>
            </a:r>
            <a:r>
              <a:rPr sz="2400" spc="-20" dirty="0">
                <a:solidFill>
                  <a:srgbClr val="444A53"/>
                </a:solidFill>
                <a:latin typeface="Arial"/>
                <a:cs typeface="Arial"/>
              </a:rPr>
              <a:t>2021</a:t>
            </a:r>
            <a:endParaRPr sz="2400" dirty="0">
              <a:latin typeface="Arial"/>
              <a:cs typeface="Arial"/>
            </a:endParaRPr>
          </a:p>
          <a:p>
            <a:pPr marL="12700">
              <a:lnSpc>
                <a:spcPct val="100000"/>
              </a:lnSpc>
              <a:spcBef>
                <a:spcPts val="695"/>
              </a:spcBef>
            </a:pPr>
            <a:r>
              <a:rPr sz="2400" spc="-5" dirty="0">
                <a:solidFill>
                  <a:srgbClr val="444A53"/>
                </a:solidFill>
                <a:latin typeface="Arial"/>
                <a:cs typeface="Arial"/>
              </a:rPr>
              <a:t>12:00</a:t>
            </a:r>
            <a:r>
              <a:rPr sz="2400" spc="-90" dirty="0">
                <a:solidFill>
                  <a:srgbClr val="444A53"/>
                </a:solidFill>
                <a:latin typeface="Arial"/>
                <a:cs typeface="Arial"/>
              </a:rPr>
              <a:t> </a:t>
            </a:r>
            <a:r>
              <a:rPr sz="2400" spc="-5" dirty="0">
                <a:solidFill>
                  <a:srgbClr val="444A53"/>
                </a:solidFill>
                <a:latin typeface="Arial"/>
                <a:cs typeface="Arial"/>
              </a:rPr>
              <a:t>–</a:t>
            </a:r>
            <a:r>
              <a:rPr sz="2400" spc="-75" dirty="0">
                <a:solidFill>
                  <a:srgbClr val="444A53"/>
                </a:solidFill>
                <a:latin typeface="Arial"/>
                <a:cs typeface="Arial"/>
              </a:rPr>
              <a:t> </a:t>
            </a:r>
            <a:r>
              <a:rPr sz="2400" spc="-5" dirty="0">
                <a:solidFill>
                  <a:srgbClr val="444A53"/>
                </a:solidFill>
                <a:latin typeface="Arial"/>
                <a:cs typeface="Arial"/>
              </a:rPr>
              <a:t>1:15pm</a:t>
            </a:r>
            <a:endParaRPr sz="2400" dirty="0">
              <a:latin typeface="Arial"/>
              <a:cs typeface="Arial"/>
            </a:endParaRPr>
          </a:p>
        </p:txBody>
      </p:sp>
      <p:pic>
        <p:nvPicPr>
          <p:cNvPr id="10" name="object 10"/>
          <p:cNvPicPr/>
          <p:nvPr/>
        </p:nvPicPr>
        <p:blipFill>
          <a:blip r:embed="rId4" cstate="print"/>
          <a:stretch>
            <a:fillRect/>
          </a:stretch>
        </p:blipFill>
        <p:spPr>
          <a:xfrm>
            <a:off x="7120128" y="368808"/>
            <a:ext cx="5071871" cy="5943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3996054"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Covid</a:t>
            </a:r>
            <a:r>
              <a:rPr sz="3200" b="1" spc="-135" dirty="0">
                <a:solidFill>
                  <a:srgbClr val="FFFFFF"/>
                </a:solidFill>
                <a:latin typeface="Arial"/>
                <a:cs typeface="Arial"/>
              </a:rPr>
              <a:t> </a:t>
            </a:r>
            <a:r>
              <a:rPr sz="3200" b="1" spc="-5" dirty="0">
                <a:solidFill>
                  <a:srgbClr val="FFFFFF"/>
                </a:solidFill>
                <a:latin typeface="Arial"/>
                <a:cs typeface="Arial"/>
              </a:rPr>
              <a:t>Deaths</a:t>
            </a:r>
            <a:endParaRPr sz="3200">
              <a:latin typeface="Arial"/>
              <a:cs typeface="Arial"/>
            </a:endParaRPr>
          </a:p>
        </p:txBody>
      </p:sp>
      <p:sp>
        <p:nvSpPr>
          <p:cNvPr id="6" name="object 6"/>
          <p:cNvSpPr txBox="1"/>
          <p:nvPr/>
        </p:nvSpPr>
        <p:spPr>
          <a:xfrm>
            <a:off x="413461"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10</a:t>
            </a:fld>
            <a:endParaRPr sz="1000">
              <a:latin typeface="Arial"/>
              <a:cs typeface="Aria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939" y="1905000"/>
            <a:ext cx="11037469" cy="443203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txBox="1">
            <a:spLocks noGrp="1"/>
          </p:cNvSpPr>
          <p:nvPr>
            <p:ph type="title"/>
          </p:nvPr>
        </p:nvSpPr>
        <p:spPr>
          <a:xfrm>
            <a:off x="449706" y="196505"/>
            <a:ext cx="7048500" cy="635000"/>
          </a:xfrm>
          <a:prstGeom prst="rect">
            <a:avLst/>
          </a:prstGeom>
        </p:spPr>
        <p:txBody>
          <a:bodyPr vert="horz" wrap="square" lIns="0" tIns="12065" rIns="0" bIns="0" rtlCol="0">
            <a:spAutoFit/>
          </a:bodyPr>
          <a:lstStyle/>
          <a:p>
            <a:pPr marL="12700">
              <a:lnSpc>
                <a:spcPct val="100000"/>
              </a:lnSpc>
              <a:spcBef>
                <a:spcPts val="95"/>
              </a:spcBef>
              <a:tabLst>
                <a:tab pos="6302375" algn="l"/>
              </a:tabLst>
            </a:pPr>
            <a:r>
              <a:rPr sz="4000" b="1" dirty="0">
                <a:solidFill>
                  <a:srgbClr val="F58466"/>
                </a:solidFill>
                <a:latin typeface="Arial"/>
                <a:cs typeface="Arial"/>
              </a:rPr>
              <a:t>I</a:t>
            </a:r>
            <a:r>
              <a:rPr sz="4000" b="1" spc="-10" dirty="0">
                <a:solidFill>
                  <a:srgbClr val="F58466"/>
                </a:solidFill>
                <a:latin typeface="Arial"/>
                <a:cs typeface="Arial"/>
              </a:rPr>
              <a:t>DP</a:t>
            </a:r>
            <a:r>
              <a:rPr sz="4000" b="1" spc="-5" dirty="0">
                <a:solidFill>
                  <a:srgbClr val="F58466"/>
                </a:solidFill>
                <a:latin typeface="Arial"/>
                <a:cs typeface="Arial"/>
              </a:rPr>
              <a:t>H</a:t>
            </a:r>
            <a:r>
              <a:rPr sz="4000" b="1" spc="-25" dirty="0">
                <a:solidFill>
                  <a:srgbClr val="F58466"/>
                </a:solidFill>
                <a:latin typeface="Arial"/>
                <a:cs typeface="Arial"/>
              </a:rPr>
              <a:t> </a:t>
            </a:r>
            <a:r>
              <a:rPr sz="4000" b="1" spc="-204" dirty="0">
                <a:solidFill>
                  <a:srgbClr val="F58466"/>
                </a:solidFill>
                <a:latin typeface="Arial"/>
                <a:cs typeface="Arial"/>
              </a:rPr>
              <a:t>Coun</a:t>
            </a:r>
            <a:r>
              <a:rPr sz="4000" b="1" spc="-200" dirty="0">
                <a:solidFill>
                  <a:srgbClr val="F58466"/>
                </a:solidFill>
                <a:latin typeface="Arial"/>
                <a:cs typeface="Arial"/>
              </a:rPr>
              <a:t>t</a:t>
            </a:r>
            <a:r>
              <a:rPr sz="4000" b="1" spc="-5" dirty="0">
                <a:solidFill>
                  <a:srgbClr val="F58466"/>
                </a:solidFill>
                <a:latin typeface="Arial"/>
                <a:cs typeface="Arial"/>
              </a:rPr>
              <a:t>y</a:t>
            </a:r>
            <a:r>
              <a:rPr sz="4000" b="1" spc="-160" dirty="0">
                <a:solidFill>
                  <a:srgbClr val="F58466"/>
                </a:solidFill>
                <a:latin typeface="Arial"/>
                <a:cs typeface="Arial"/>
              </a:rPr>
              <a:t> </a:t>
            </a:r>
            <a:r>
              <a:rPr sz="4000" b="1" spc="-155" dirty="0">
                <a:solidFill>
                  <a:srgbClr val="F58466"/>
                </a:solidFill>
                <a:latin typeface="Arial"/>
                <a:cs typeface="Arial"/>
              </a:rPr>
              <a:t>Leve</a:t>
            </a:r>
            <a:r>
              <a:rPr sz="4000" b="1" spc="-5" dirty="0">
                <a:solidFill>
                  <a:srgbClr val="F58466"/>
                </a:solidFill>
                <a:latin typeface="Arial"/>
                <a:cs typeface="Arial"/>
              </a:rPr>
              <a:t>l</a:t>
            </a:r>
            <a:r>
              <a:rPr sz="4000" b="1" spc="-105" dirty="0">
                <a:solidFill>
                  <a:srgbClr val="F58466"/>
                </a:solidFill>
                <a:latin typeface="Arial"/>
                <a:cs typeface="Arial"/>
              </a:rPr>
              <a:t> </a:t>
            </a:r>
            <a:r>
              <a:rPr sz="4000" b="1" spc="-15" dirty="0">
                <a:solidFill>
                  <a:srgbClr val="F58466"/>
                </a:solidFill>
                <a:latin typeface="Arial"/>
                <a:cs typeface="Arial"/>
              </a:rPr>
              <a:t>C</a:t>
            </a:r>
            <a:r>
              <a:rPr sz="4000" b="1" spc="-5" dirty="0">
                <a:solidFill>
                  <a:srgbClr val="F58466"/>
                </a:solidFill>
                <a:latin typeface="Arial"/>
                <a:cs typeface="Arial"/>
              </a:rPr>
              <a:t>OVID</a:t>
            </a:r>
            <a:r>
              <a:rPr sz="4000" b="1" dirty="0">
                <a:solidFill>
                  <a:srgbClr val="F58466"/>
                </a:solidFill>
                <a:latin typeface="Arial"/>
                <a:cs typeface="Arial"/>
              </a:rPr>
              <a:t>	</a:t>
            </a:r>
            <a:r>
              <a:rPr sz="4000" b="1" spc="-5" dirty="0">
                <a:solidFill>
                  <a:srgbClr val="F58466"/>
                </a:solidFill>
                <a:latin typeface="Arial"/>
                <a:cs typeface="Arial"/>
              </a:rPr>
              <a:t>-</a:t>
            </a:r>
            <a:r>
              <a:rPr sz="4000" b="1" spc="-10" dirty="0">
                <a:solidFill>
                  <a:srgbClr val="F58466"/>
                </a:solidFill>
                <a:latin typeface="Arial"/>
                <a:cs typeface="Arial"/>
              </a:rPr>
              <a:t>1</a:t>
            </a:r>
            <a:r>
              <a:rPr sz="4000" b="1" spc="-5" dirty="0">
                <a:solidFill>
                  <a:srgbClr val="F58466"/>
                </a:solidFill>
                <a:latin typeface="Arial"/>
                <a:cs typeface="Arial"/>
              </a:rPr>
              <a:t>9</a:t>
            </a:r>
            <a:endParaRPr sz="4000" dirty="0">
              <a:latin typeface="Arial"/>
              <a:cs typeface="Arial"/>
            </a:endParaRPr>
          </a:p>
        </p:txBody>
      </p:sp>
      <p:sp>
        <p:nvSpPr>
          <p:cNvPr id="8" name="object 8"/>
          <p:cNvSpPr txBox="1"/>
          <p:nvPr/>
        </p:nvSpPr>
        <p:spPr>
          <a:xfrm>
            <a:off x="449706" y="745144"/>
            <a:ext cx="2882900"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F58466"/>
                </a:solidFill>
                <a:latin typeface="Arial"/>
                <a:cs typeface="Arial"/>
              </a:rPr>
              <a:t>R</a:t>
            </a:r>
            <a:r>
              <a:rPr sz="4000" b="1" u="sng" spc="-120" dirty="0">
                <a:solidFill>
                  <a:srgbClr val="F58466"/>
                </a:solidFill>
                <a:uFill>
                  <a:solidFill>
                    <a:srgbClr val="F58366"/>
                  </a:solidFill>
                </a:uFill>
                <a:latin typeface="Arial"/>
                <a:cs typeface="Arial"/>
              </a:rPr>
              <a:t>isk</a:t>
            </a:r>
            <a:r>
              <a:rPr sz="4000" b="1" u="sng" spc="405" dirty="0">
                <a:solidFill>
                  <a:srgbClr val="F58466"/>
                </a:solidFill>
                <a:uFill>
                  <a:solidFill>
                    <a:srgbClr val="F58366"/>
                  </a:solidFill>
                </a:uFill>
                <a:latin typeface="Arial"/>
                <a:cs typeface="Arial"/>
              </a:rPr>
              <a:t> </a:t>
            </a:r>
            <a:r>
              <a:rPr sz="4000" b="1" u="sng" spc="-175" dirty="0">
                <a:solidFill>
                  <a:srgbClr val="F58466"/>
                </a:solidFill>
                <a:uFill>
                  <a:solidFill>
                    <a:srgbClr val="F58366"/>
                  </a:solidFill>
                </a:uFill>
                <a:latin typeface="Arial"/>
                <a:cs typeface="Arial"/>
              </a:rPr>
              <a:t>M</a:t>
            </a:r>
            <a:r>
              <a:rPr sz="4000" b="1" spc="-175" dirty="0">
                <a:solidFill>
                  <a:srgbClr val="F58466"/>
                </a:solidFill>
                <a:latin typeface="Arial"/>
                <a:cs typeface="Arial"/>
              </a:rPr>
              <a:t>etrics</a:t>
            </a:r>
            <a:endParaRPr sz="4000" dirty="0">
              <a:latin typeface="Arial"/>
              <a:cs typeface="Arial"/>
            </a:endParaRPr>
          </a:p>
        </p:txBody>
      </p:sp>
      <p:sp>
        <p:nvSpPr>
          <p:cNvPr id="9" name="object 9"/>
          <p:cNvSpPr txBox="1">
            <a:spLocks noGrp="1"/>
          </p:cNvSpPr>
          <p:nvPr>
            <p:ph sz="half" idx="3"/>
          </p:nvPr>
        </p:nvSpPr>
        <p:spPr>
          <a:xfrm>
            <a:off x="8012706" y="1532243"/>
            <a:ext cx="3950693" cy="4531497"/>
          </a:xfrm>
          <a:prstGeom prst="rect">
            <a:avLst/>
          </a:prstGeom>
        </p:spPr>
        <p:txBody>
          <a:bodyPr vert="horz" wrap="square" lIns="0" tIns="9525" rIns="0" bIns="0" rtlCol="0">
            <a:spAutoFit/>
          </a:bodyPr>
          <a:lstStyle/>
          <a:p>
            <a:pPr marL="12700" marR="800100">
              <a:lnSpc>
                <a:spcPct val="100800"/>
              </a:lnSpc>
              <a:spcBef>
                <a:spcPts val="75"/>
              </a:spcBef>
            </a:pPr>
            <a:r>
              <a:rPr lang="en-US" sz="2000" spc="-35" dirty="0"/>
              <a:t>Week </a:t>
            </a:r>
            <a:r>
              <a:rPr lang="en-US" sz="2000" spc="-35" dirty="0" smtClean="0"/>
              <a:t>42: 10/17/2021</a:t>
            </a:r>
          </a:p>
          <a:p>
            <a:pPr marL="12700" marR="800100">
              <a:lnSpc>
                <a:spcPct val="100800"/>
              </a:lnSpc>
              <a:spcBef>
                <a:spcPts val="75"/>
              </a:spcBef>
            </a:pPr>
            <a:r>
              <a:rPr lang="en-US" sz="2000" spc="-35" dirty="0" smtClean="0"/>
              <a:t>Through 10/23/2021</a:t>
            </a:r>
          </a:p>
          <a:p>
            <a:pPr marL="12700" marR="800100">
              <a:lnSpc>
                <a:spcPct val="100800"/>
              </a:lnSpc>
              <a:spcBef>
                <a:spcPts val="75"/>
              </a:spcBef>
            </a:pPr>
            <a:endParaRPr sz="2700" dirty="0"/>
          </a:p>
          <a:p>
            <a:pPr marL="12700" marR="226060">
              <a:lnSpc>
                <a:spcPct val="100800"/>
              </a:lnSpc>
              <a:tabLst>
                <a:tab pos="1543685" algn="l"/>
                <a:tab pos="2663825" algn="l"/>
              </a:tabLst>
            </a:pPr>
            <a:r>
              <a:rPr b="0" spc="-5" dirty="0">
                <a:solidFill>
                  <a:srgbClr val="004790"/>
                </a:solidFill>
                <a:latin typeface="Arial"/>
                <a:cs typeface="Arial"/>
              </a:rPr>
              <a:t>Blue indicates that	the </a:t>
            </a:r>
            <a:r>
              <a:rPr b="0" dirty="0">
                <a:solidFill>
                  <a:srgbClr val="004790"/>
                </a:solidFill>
                <a:latin typeface="Arial"/>
                <a:cs typeface="Arial"/>
              </a:rPr>
              <a:t> </a:t>
            </a:r>
            <a:r>
              <a:rPr sz="2800" b="0" dirty="0">
                <a:solidFill>
                  <a:srgbClr val="004790"/>
                </a:solidFill>
                <a:latin typeface="Arial"/>
                <a:cs typeface="Arial"/>
              </a:rPr>
              <a:t>county </a:t>
            </a:r>
            <a:r>
              <a:rPr b="0" spc="-15" dirty="0">
                <a:solidFill>
                  <a:srgbClr val="004790"/>
                </a:solidFill>
                <a:latin typeface="Arial"/>
                <a:cs typeface="Arial"/>
              </a:rPr>
              <a:t>is	</a:t>
            </a:r>
            <a:r>
              <a:rPr b="0" spc="-10" dirty="0">
                <a:solidFill>
                  <a:srgbClr val="004790"/>
                </a:solidFill>
                <a:latin typeface="Arial"/>
                <a:cs typeface="Arial"/>
              </a:rPr>
              <a:t>experiencing </a:t>
            </a:r>
            <a:r>
              <a:rPr b="0" spc="-655" dirty="0">
                <a:solidFill>
                  <a:srgbClr val="004790"/>
                </a:solidFill>
                <a:latin typeface="Arial"/>
                <a:cs typeface="Arial"/>
              </a:rPr>
              <a:t> </a:t>
            </a:r>
            <a:r>
              <a:rPr b="0" spc="-5" dirty="0">
                <a:solidFill>
                  <a:srgbClr val="004790"/>
                </a:solidFill>
                <a:latin typeface="Arial"/>
                <a:cs typeface="Arial"/>
              </a:rPr>
              <a:t>overall</a:t>
            </a:r>
            <a:r>
              <a:rPr b="0" spc="-30" dirty="0">
                <a:solidFill>
                  <a:srgbClr val="004790"/>
                </a:solidFill>
                <a:latin typeface="Arial"/>
                <a:cs typeface="Arial"/>
              </a:rPr>
              <a:t> </a:t>
            </a:r>
            <a:r>
              <a:rPr b="0" spc="-5" dirty="0">
                <a:solidFill>
                  <a:srgbClr val="004790"/>
                </a:solidFill>
                <a:latin typeface="Arial"/>
                <a:cs typeface="Arial"/>
              </a:rPr>
              <a:t>stable</a:t>
            </a:r>
            <a:r>
              <a:rPr b="0" spc="-65" dirty="0">
                <a:solidFill>
                  <a:srgbClr val="004790"/>
                </a:solidFill>
                <a:latin typeface="Arial"/>
                <a:cs typeface="Arial"/>
              </a:rPr>
              <a:t> </a:t>
            </a:r>
            <a:r>
              <a:rPr b="0" spc="-5" dirty="0">
                <a:solidFill>
                  <a:srgbClr val="004790"/>
                </a:solidFill>
                <a:latin typeface="Arial"/>
                <a:cs typeface="Arial"/>
              </a:rPr>
              <a:t>COVID-19 </a:t>
            </a:r>
            <a:r>
              <a:rPr b="0" spc="-650" dirty="0">
                <a:solidFill>
                  <a:srgbClr val="004790"/>
                </a:solidFill>
                <a:latin typeface="Arial"/>
                <a:cs typeface="Arial"/>
              </a:rPr>
              <a:t> </a:t>
            </a:r>
            <a:r>
              <a:rPr b="0" spc="-5" dirty="0">
                <a:solidFill>
                  <a:srgbClr val="004790"/>
                </a:solidFill>
                <a:latin typeface="Arial"/>
                <a:cs typeface="Arial"/>
              </a:rPr>
              <a:t>metrics.</a:t>
            </a:r>
            <a:endParaRPr sz="2800" dirty="0">
              <a:latin typeface="Arial"/>
              <a:cs typeface="Arial"/>
            </a:endParaRPr>
          </a:p>
          <a:p>
            <a:pPr>
              <a:lnSpc>
                <a:spcPct val="100000"/>
              </a:lnSpc>
              <a:spcBef>
                <a:spcPts val="20"/>
              </a:spcBef>
            </a:pPr>
            <a:endParaRPr sz="2750" dirty="0">
              <a:latin typeface="Arial"/>
              <a:cs typeface="Arial"/>
            </a:endParaRPr>
          </a:p>
          <a:p>
            <a:pPr marL="68580" marR="5080">
              <a:lnSpc>
                <a:spcPct val="100000"/>
              </a:lnSpc>
              <a:tabLst>
                <a:tab pos="1556385" algn="l"/>
                <a:tab pos="1825625" algn="l"/>
                <a:tab pos="2534285" algn="l"/>
              </a:tabLst>
            </a:pPr>
            <a:r>
              <a:rPr b="0" spc="-5" dirty="0">
                <a:solidFill>
                  <a:srgbClr val="F79949"/>
                </a:solidFill>
                <a:latin typeface="Arial"/>
                <a:cs typeface="Arial"/>
              </a:rPr>
              <a:t>Orange</a:t>
            </a:r>
            <a:r>
              <a:rPr b="0" spc="-30" dirty="0">
                <a:solidFill>
                  <a:srgbClr val="F79949"/>
                </a:solidFill>
                <a:latin typeface="Arial"/>
                <a:cs typeface="Arial"/>
              </a:rPr>
              <a:t> </a:t>
            </a:r>
            <a:r>
              <a:rPr b="0" spc="-5" dirty="0">
                <a:solidFill>
                  <a:srgbClr val="F79949"/>
                </a:solidFill>
                <a:latin typeface="Arial"/>
                <a:cs typeface="Arial"/>
              </a:rPr>
              <a:t>indicates	there </a:t>
            </a:r>
            <a:r>
              <a:rPr b="0" dirty="0">
                <a:solidFill>
                  <a:srgbClr val="F79949"/>
                </a:solidFill>
                <a:latin typeface="Arial"/>
                <a:cs typeface="Arial"/>
              </a:rPr>
              <a:t> </a:t>
            </a:r>
            <a:r>
              <a:rPr b="0" spc="-5" dirty="0">
                <a:solidFill>
                  <a:srgbClr val="F79949"/>
                </a:solidFill>
                <a:latin typeface="Arial"/>
                <a:cs typeface="Arial"/>
              </a:rPr>
              <a:t>are</a:t>
            </a:r>
            <a:r>
              <a:rPr b="0" spc="-20" dirty="0">
                <a:solidFill>
                  <a:srgbClr val="F79949"/>
                </a:solidFill>
                <a:latin typeface="Arial"/>
                <a:cs typeface="Arial"/>
              </a:rPr>
              <a:t> </a:t>
            </a:r>
            <a:r>
              <a:rPr b="0" spc="-5" dirty="0">
                <a:solidFill>
                  <a:srgbClr val="F79949"/>
                </a:solidFill>
                <a:latin typeface="Arial"/>
                <a:cs typeface="Arial"/>
              </a:rPr>
              <a:t>warning	signs of </a:t>
            </a:r>
            <a:r>
              <a:rPr b="0" dirty="0">
                <a:solidFill>
                  <a:srgbClr val="F79949"/>
                </a:solidFill>
                <a:latin typeface="Arial"/>
                <a:cs typeface="Arial"/>
              </a:rPr>
              <a:t> </a:t>
            </a:r>
            <a:r>
              <a:rPr b="0" spc="-5" dirty="0">
                <a:solidFill>
                  <a:srgbClr val="F79949"/>
                </a:solidFill>
                <a:latin typeface="Arial"/>
                <a:cs typeface="Arial"/>
              </a:rPr>
              <a:t>increased	COVID-19</a:t>
            </a:r>
            <a:r>
              <a:rPr b="0" spc="-125" dirty="0">
                <a:solidFill>
                  <a:srgbClr val="F79949"/>
                </a:solidFill>
                <a:latin typeface="Arial"/>
                <a:cs typeface="Arial"/>
              </a:rPr>
              <a:t> </a:t>
            </a:r>
            <a:r>
              <a:rPr b="0" spc="-5" dirty="0">
                <a:solidFill>
                  <a:srgbClr val="F79949"/>
                </a:solidFill>
                <a:latin typeface="Arial"/>
                <a:cs typeface="Arial"/>
              </a:rPr>
              <a:t>risk </a:t>
            </a:r>
            <a:r>
              <a:rPr b="0" spc="-650" dirty="0">
                <a:solidFill>
                  <a:srgbClr val="F79949"/>
                </a:solidFill>
                <a:latin typeface="Arial"/>
                <a:cs typeface="Arial"/>
              </a:rPr>
              <a:t> </a:t>
            </a:r>
            <a:r>
              <a:rPr b="0" spc="-5" dirty="0">
                <a:solidFill>
                  <a:srgbClr val="F79949"/>
                </a:solidFill>
                <a:latin typeface="Arial"/>
                <a:cs typeface="Arial"/>
              </a:rPr>
              <a:t>in</a:t>
            </a:r>
            <a:r>
              <a:rPr b="0" spc="-15" dirty="0">
                <a:solidFill>
                  <a:srgbClr val="F79949"/>
                </a:solidFill>
                <a:latin typeface="Arial"/>
                <a:cs typeface="Arial"/>
              </a:rPr>
              <a:t> </a:t>
            </a:r>
            <a:r>
              <a:rPr b="0" spc="-5" dirty="0">
                <a:solidFill>
                  <a:srgbClr val="F79949"/>
                </a:solidFill>
                <a:latin typeface="Arial"/>
                <a:cs typeface="Arial"/>
              </a:rPr>
              <a:t>the</a:t>
            </a:r>
            <a:r>
              <a:rPr b="0" spc="-15" dirty="0">
                <a:solidFill>
                  <a:srgbClr val="F79949"/>
                </a:solidFill>
                <a:latin typeface="Arial"/>
                <a:cs typeface="Arial"/>
              </a:rPr>
              <a:t> </a:t>
            </a:r>
            <a:r>
              <a:rPr b="0" spc="-60" dirty="0">
                <a:solidFill>
                  <a:srgbClr val="F79949"/>
                </a:solidFill>
                <a:latin typeface="Arial"/>
                <a:cs typeface="Arial"/>
              </a:rPr>
              <a:t>county.</a:t>
            </a:r>
          </a:p>
        </p:txBody>
      </p:sp>
      <p:sp>
        <p:nvSpPr>
          <p:cNvPr id="14" name="object 14"/>
          <p:cNvSpPr txBox="1"/>
          <p:nvPr/>
        </p:nvSpPr>
        <p:spPr>
          <a:xfrm>
            <a:off x="11306047" y="6437227"/>
            <a:ext cx="175260" cy="196215"/>
          </a:xfrm>
          <a:prstGeom prst="rect">
            <a:avLst/>
          </a:prstGeom>
        </p:spPr>
        <p:txBody>
          <a:bodyPr vert="horz" wrap="square" lIns="0" tIns="0" rIns="0" bIns="0" rtlCol="0">
            <a:spAutoFit/>
          </a:bodyPr>
          <a:lstStyle/>
          <a:p>
            <a:pPr marL="12700">
              <a:lnSpc>
                <a:spcPts val="1425"/>
              </a:lnSpc>
            </a:pPr>
            <a:r>
              <a:rPr sz="1200" spc="-85" dirty="0">
                <a:solidFill>
                  <a:srgbClr val="929499"/>
                </a:solidFill>
                <a:latin typeface="Arial"/>
                <a:cs typeface="Arial"/>
              </a:rPr>
              <a:t>11</a:t>
            </a:r>
            <a:endParaRPr sz="1200">
              <a:latin typeface="Arial"/>
              <a:cs typeface="Arial"/>
            </a:endParaRPr>
          </a:p>
        </p:txBody>
      </p:sp>
      <p:pic>
        <p:nvPicPr>
          <p:cNvPr id="15" name="Picture 14"/>
          <p:cNvPicPr>
            <a:picLocks noChangeAspect="1"/>
          </p:cNvPicPr>
          <p:nvPr/>
        </p:nvPicPr>
        <p:blipFill>
          <a:blip r:embed="rId4"/>
          <a:stretch>
            <a:fillRect/>
          </a:stretch>
        </p:blipFill>
        <p:spPr>
          <a:xfrm>
            <a:off x="3810000" y="738563"/>
            <a:ext cx="4021931" cy="5950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21156" y="110261"/>
            <a:ext cx="5435600" cy="1214120"/>
          </a:xfrm>
          <a:prstGeom prst="rect">
            <a:avLst/>
          </a:prstGeom>
        </p:spPr>
        <p:txBody>
          <a:bodyPr vert="horz" wrap="square" lIns="0" tIns="62865" rIns="0" bIns="0" rtlCol="0">
            <a:spAutoFit/>
          </a:bodyPr>
          <a:lstStyle/>
          <a:p>
            <a:pPr marL="12700" marR="5080">
              <a:lnSpc>
                <a:spcPts val="3000"/>
              </a:lnSpc>
              <a:spcBef>
                <a:spcPts val="495"/>
              </a:spcBef>
              <a:tabLst>
                <a:tab pos="4451985" algn="l"/>
              </a:tabLst>
            </a:pPr>
            <a:r>
              <a:rPr spc="-5" dirty="0">
                <a:solidFill>
                  <a:srgbClr val="444A53"/>
                </a:solidFill>
              </a:rPr>
              <a:t>Data</a:t>
            </a:r>
            <a:r>
              <a:rPr spc="-30" dirty="0">
                <a:solidFill>
                  <a:srgbClr val="444A53"/>
                </a:solidFill>
              </a:rPr>
              <a:t> </a:t>
            </a:r>
            <a:r>
              <a:rPr spc="-5" dirty="0">
                <a:solidFill>
                  <a:srgbClr val="444A53"/>
                </a:solidFill>
              </a:rPr>
              <a:t>Update</a:t>
            </a:r>
            <a:r>
              <a:rPr spc="-25" dirty="0">
                <a:solidFill>
                  <a:srgbClr val="444A53"/>
                </a:solidFill>
              </a:rPr>
              <a:t> </a:t>
            </a:r>
            <a:r>
              <a:rPr lang="en-US" b="1" spc="-5" dirty="0" smtClean="0">
                <a:solidFill>
                  <a:srgbClr val="C00000"/>
                </a:solidFill>
                <a:latin typeface="Arial"/>
                <a:cs typeface="Arial"/>
              </a:rPr>
              <a:t>November</a:t>
            </a:r>
            <a:r>
              <a:rPr b="1" spc="5" dirty="0" smtClean="0">
                <a:solidFill>
                  <a:srgbClr val="C00000"/>
                </a:solidFill>
                <a:latin typeface="Arial"/>
                <a:cs typeface="Arial"/>
              </a:rPr>
              <a:t> </a:t>
            </a:r>
            <a:r>
              <a:rPr lang="en-US" b="1" dirty="0" smtClean="0">
                <a:solidFill>
                  <a:srgbClr val="C00000"/>
                </a:solidFill>
                <a:latin typeface="Arial"/>
                <a:cs typeface="Arial"/>
              </a:rPr>
              <a:t>4</a:t>
            </a:r>
            <a:r>
              <a:rPr b="1" dirty="0" smtClean="0">
                <a:solidFill>
                  <a:srgbClr val="C00000"/>
                </a:solidFill>
                <a:latin typeface="Arial"/>
                <a:cs typeface="Arial"/>
              </a:rPr>
              <a:t>,</a:t>
            </a:r>
            <a:r>
              <a:rPr b="1" spc="-40" dirty="0" smtClean="0">
                <a:solidFill>
                  <a:srgbClr val="C00000"/>
                </a:solidFill>
                <a:latin typeface="Arial"/>
                <a:cs typeface="Arial"/>
              </a:rPr>
              <a:t> </a:t>
            </a:r>
            <a:r>
              <a:rPr b="1" dirty="0">
                <a:solidFill>
                  <a:srgbClr val="C00000"/>
                </a:solidFill>
                <a:latin typeface="Arial"/>
                <a:cs typeface="Arial"/>
              </a:rPr>
              <a:t>2021 </a:t>
            </a:r>
            <a:r>
              <a:rPr b="1" spc="-765" dirty="0">
                <a:solidFill>
                  <a:srgbClr val="C00000"/>
                </a:solidFill>
                <a:latin typeface="Arial"/>
                <a:cs typeface="Arial"/>
              </a:rPr>
              <a:t> </a:t>
            </a:r>
            <a:r>
              <a:rPr spc="-15" dirty="0">
                <a:solidFill>
                  <a:srgbClr val="444A53"/>
                </a:solidFill>
              </a:rPr>
              <a:t>IDPH:</a:t>
            </a:r>
            <a:r>
              <a:rPr spc="-10" dirty="0">
                <a:solidFill>
                  <a:srgbClr val="444A53"/>
                </a:solidFill>
              </a:rPr>
              <a:t> </a:t>
            </a:r>
            <a:r>
              <a:rPr spc="-5" dirty="0">
                <a:solidFill>
                  <a:srgbClr val="444A53"/>
                </a:solidFill>
              </a:rPr>
              <a:t>COVID-19</a:t>
            </a:r>
            <a:r>
              <a:rPr spc="10" dirty="0">
                <a:solidFill>
                  <a:srgbClr val="444A53"/>
                </a:solidFill>
              </a:rPr>
              <a:t> </a:t>
            </a:r>
            <a:r>
              <a:rPr dirty="0">
                <a:solidFill>
                  <a:srgbClr val="444A53"/>
                </a:solidFill>
              </a:rPr>
              <a:t>Outbreak	</a:t>
            </a:r>
            <a:r>
              <a:rPr spc="-5" dirty="0">
                <a:solidFill>
                  <a:srgbClr val="444A53"/>
                </a:solidFill>
              </a:rPr>
              <a:t>Race </a:t>
            </a:r>
            <a:r>
              <a:rPr dirty="0">
                <a:solidFill>
                  <a:srgbClr val="444A53"/>
                </a:solidFill>
              </a:rPr>
              <a:t> Demographics</a:t>
            </a:r>
          </a:p>
        </p:txBody>
      </p:sp>
      <p:sp>
        <p:nvSpPr>
          <p:cNvPr id="9" name="object 9"/>
          <p:cNvSpPr txBox="1"/>
          <p:nvPr/>
        </p:nvSpPr>
        <p:spPr>
          <a:xfrm>
            <a:off x="4064402" y="1273026"/>
            <a:ext cx="355409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44A53"/>
                </a:solidFill>
                <a:latin typeface="Arial"/>
                <a:cs typeface="Arial"/>
              </a:rPr>
              <a:t>https://</a:t>
            </a:r>
            <a:r>
              <a:rPr sz="1800" u="sng" spc="-20" dirty="0">
                <a:solidFill>
                  <a:srgbClr val="0000FF"/>
                </a:solidFill>
                <a:uFill>
                  <a:solidFill>
                    <a:srgbClr val="0000FF"/>
                  </a:solidFill>
                </a:uFill>
                <a:latin typeface="Arial"/>
                <a:cs typeface="Arial"/>
                <a:hlinkClick r:id="rId4"/>
              </a:rPr>
              <a:t>www.dph.illinois.gov/covid19</a:t>
            </a:r>
            <a:endParaRPr sz="1800">
              <a:latin typeface="Arial"/>
              <a:cs typeface="Arial"/>
            </a:endParaRPr>
          </a:p>
        </p:txBody>
      </p:sp>
      <p:sp>
        <p:nvSpPr>
          <p:cNvPr id="10" name="object 10"/>
          <p:cNvSpPr txBox="1"/>
          <p:nvPr/>
        </p:nvSpPr>
        <p:spPr>
          <a:xfrm>
            <a:off x="1629976" y="1688321"/>
            <a:ext cx="23660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A53"/>
                </a:solidFill>
                <a:latin typeface="Arial"/>
                <a:cs typeface="Arial"/>
              </a:rPr>
              <a:t>Confirmed</a:t>
            </a:r>
            <a:r>
              <a:rPr sz="2400" spc="-160" dirty="0">
                <a:solidFill>
                  <a:srgbClr val="444A53"/>
                </a:solidFill>
                <a:latin typeface="Arial"/>
                <a:cs typeface="Arial"/>
              </a:rPr>
              <a:t> </a:t>
            </a:r>
            <a:r>
              <a:rPr sz="2400" spc="-5" dirty="0">
                <a:solidFill>
                  <a:srgbClr val="444A53"/>
                </a:solidFill>
                <a:latin typeface="Arial"/>
                <a:cs typeface="Arial"/>
              </a:rPr>
              <a:t>Cases</a:t>
            </a:r>
            <a:endParaRPr sz="2400">
              <a:latin typeface="Arial"/>
              <a:cs typeface="Arial"/>
            </a:endParaRPr>
          </a:p>
        </p:txBody>
      </p:sp>
      <p:sp>
        <p:nvSpPr>
          <p:cNvPr id="11" name="object 11"/>
          <p:cNvSpPr txBox="1"/>
          <p:nvPr/>
        </p:nvSpPr>
        <p:spPr>
          <a:xfrm>
            <a:off x="8360005" y="1688302"/>
            <a:ext cx="1151890"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444A53"/>
                </a:solidFill>
                <a:latin typeface="Arial"/>
                <a:cs typeface="Arial"/>
              </a:rPr>
              <a:t>D</a:t>
            </a:r>
            <a:r>
              <a:rPr sz="2800" dirty="0">
                <a:solidFill>
                  <a:srgbClr val="444A53"/>
                </a:solidFill>
                <a:latin typeface="Arial"/>
                <a:cs typeface="Arial"/>
              </a:rPr>
              <a:t>ea</a:t>
            </a:r>
            <a:r>
              <a:rPr sz="2800" spc="-5" dirty="0">
                <a:solidFill>
                  <a:srgbClr val="444A53"/>
                </a:solidFill>
                <a:latin typeface="Arial"/>
                <a:cs typeface="Arial"/>
              </a:rPr>
              <a:t>t</a:t>
            </a:r>
            <a:r>
              <a:rPr sz="2800" dirty="0">
                <a:solidFill>
                  <a:srgbClr val="444A53"/>
                </a:solidFill>
                <a:latin typeface="Arial"/>
                <a:cs typeface="Arial"/>
              </a:rPr>
              <a:t>hs</a:t>
            </a:r>
            <a:endParaRPr sz="2800">
              <a:latin typeface="Arial"/>
              <a:cs typeface="Arial"/>
            </a:endParaRPr>
          </a:p>
        </p:txBody>
      </p:sp>
      <p:sp>
        <p:nvSpPr>
          <p:cNvPr id="14" name="object 14"/>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428" y="2141228"/>
            <a:ext cx="4514850" cy="3954386"/>
          </a:xfrm>
          <a:prstGeom prst="rect">
            <a:avLst/>
          </a:prstGeom>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l="13160" t="3232"/>
          <a:stretch/>
        </p:blipFill>
        <p:spPr>
          <a:xfrm>
            <a:off x="6934200" y="2140422"/>
            <a:ext cx="4249223" cy="37987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683387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sz="3200" b="1" spc="-5" dirty="0">
                <a:solidFill>
                  <a:srgbClr val="FFFFFF"/>
                </a:solidFill>
                <a:latin typeface="Arial"/>
                <a:cs typeface="Arial"/>
              </a:rPr>
              <a:t>Vaccinated</a:t>
            </a:r>
            <a:r>
              <a:rPr sz="3200" b="1" spc="-35" dirty="0">
                <a:solidFill>
                  <a:srgbClr val="FFFFFF"/>
                </a:solidFill>
                <a:latin typeface="Arial"/>
                <a:cs typeface="Arial"/>
              </a:rPr>
              <a:t> </a:t>
            </a:r>
            <a:r>
              <a:rPr sz="3200" b="1" spc="-5" dirty="0">
                <a:solidFill>
                  <a:srgbClr val="FFFFFF"/>
                </a:solidFill>
                <a:latin typeface="Arial"/>
                <a:cs typeface="Arial"/>
              </a:rPr>
              <a:t>Fully</a:t>
            </a:r>
            <a:endParaRPr sz="3200">
              <a:latin typeface="Arial"/>
              <a:cs typeface="Arial"/>
            </a:endParaRPr>
          </a:p>
        </p:txBody>
      </p:sp>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8" name="Picture 7"/>
          <p:cNvPicPr>
            <a:picLocks noChangeAspect="1"/>
          </p:cNvPicPr>
          <p:nvPr/>
        </p:nvPicPr>
        <p:blipFill>
          <a:blip r:embed="rId4"/>
          <a:stretch>
            <a:fillRect/>
          </a:stretch>
        </p:blipFill>
        <p:spPr>
          <a:xfrm>
            <a:off x="990600" y="1539051"/>
            <a:ext cx="9982200" cy="46285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17"/>
            <a:ext cx="2807335" cy="753110"/>
            <a:chOff x="0" y="5379717"/>
            <a:chExt cx="2807335" cy="753110"/>
          </a:xfrm>
        </p:grpSpPr>
        <p:pic>
          <p:nvPicPr>
            <p:cNvPr id="4" name="object 4"/>
            <p:cNvPicPr/>
            <p:nvPr/>
          </p:nvPicPr>
          <p:blipFill>
            <a:blip r:embed="rId2" cstate="print"/>
            <a:stretch>
              <a:fillRect/>
            </a:stretch>
          </p:blipFill>
          <p:spPr>
            <a:xfrm>
              <a:off x="0" y="5532119"/>
              <a:ext cx="2807207" cy="600455"/>
            </a:xfrm>
            <a:prstGeom prst="rect">
              <a:avLst/>
            </a:prstGeom>
          </p:spPr>
        </p:pic>
        <p:sp>
          <p:nvSpPr>
            <p:cNvPr id="5" name="object 5"/>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429721" y="1023113"/>
            <a:ext cx="2360295" cy="1595120"/>
          </a:xfrm>
          <a:prstGeom prst="rect">
            <a:avLst/>
          </a:prstGeom>
        </p:spPr>
        <p:txBody>
          <a:bodyPr vert="horz" wrap="square" lIns="0" tIns="62865" rIns="0" bIns="0" rtlCol="0">
            <a:spAutoFit/>
          </a:bodyPr>
          <a:lstStyle/>
          <a:p>
            <a:pPr marL="12700" marR="5080">
              <a:lnSpc>
                <a:spcPts val="3000"/>
              </a:lnSpc>
              <a:spcBef>
                <a:spcPts val="495"/>
              </a:spcBef>
            </a:pPr>
            <a:r>
              <a:rPr spc="-5" dirty="0">
                <a:solidFill>
                  <a:srgbClr val="444A53"/>
                </a:solidFill>
              </a:rPr>
              <a:t>Illinois Daily </a:t>
            </a:r>
            <a:r>
              <a:rPr dirty="0">
                <a:solidFill>
                  <a:srgbClr val="444A53"/>
                </a:solidFill>
              </a:rPr>
              <a:t> Reported </a:t>
            </a:r>
            <a:r>
              <a:rPr spc="5" dirty="0">
                <a:solidFill>
                  <a:srgbClr val="444A53"/>
                </a:solidFill>
              </a:rPr>
              <a:t> </a:t>
            </a:r>
            <a:r>
              <a:rPr spc="-5" dirty="0">
                <a:solidFill>
                  <a:srgbClr val="444A53"/>
                </a:solidFill>
              </a:rPr>
              <a:t>Administered </a:t>
            </a:r>
            <a:r>
              <a:rPr dirty="0">
                <a:solidFill>
                  <a:srgbClr val="444A53"/>
                </a:solidFill>
              </a:rPr>
              <a:t> </a:t>
            </a:r>
            <a:r>
              <a:rPr spc="-35" dirty="0">
                <a:solidFill>
                  <a:srgbClr val="444A53"/>
                </a:solidFill>
              </a:rPr>
              <a:t>V</a:t>
            </a:r>
            <a:r>
              <a:rPr spc="-25" dirty="0">
                <a:solidFill>
                  <a:srgbClr val="444A53"/>
                </a:solidFill>
              </a:rPr>
              <a:t>acc</a:t>
            </a:r>
            <a:r>
              <a:rPr spc="-30" dirty="0">
                <a:solidFill>
                  <a:srgbClr val="444A53"/>
                </a:solidFill>
              </a:rPr>
              <a:t>i</a:t>
            </a:r>
            <a:r>
              <a:rPr spc="-25" dirty="0">
                <a:solidFill>
                  <a:srgbClr val="444A53"/>
                </a:solidFill>
              </a:rPr>
              <a:t>n</a:t>
            </a:r>
            <a:r>
              <a:rPr spc="-5" dirty="0">
                <a:solidFill>
                  <a:srgbClr val="444A53"/>
                </a:solidFill>
              </a:rPr>
              <a:t>e</a:t>
            </a:r>
            <a:r>
              <a:rPr spc="-160" dirty="0">
                <a:solidFill>
                  <a:srgbClr val="444A53"/>
                </a:solidFill>
              </a:rPr>
              <a:t> </a:t>
            </a:r>
            <a:r>
              <a:rPr spc="-10" dirty="0">
                <a:solidFill>
                  <a:srgbClr val="444A53"/>
                </a:solidFill>
              </a:rPr>
              <a:t>D</a:t>
            </a:r>
            <a:r>
              <a:rPr dirty="0">
                <a:solidFill>
                  <a:srgbClr val="444A53"/>
                </a:solidFill>
              </a:rPr>
              <a:t>oses</a:t>
            </a:r>
          </a:p>
        </p:txBody>
      </p:sp>
      <p:sp>
        <p:nvSpPr>
          <p:cNvPr id="8" name="object 8"/>
          <p:cNvSpPr txBox="1"/>
          <p:nvPr/>
        </p:nvSpPr>
        <p:spPr>
          <a:xfrm>
            <a:off x="412403" y="2700528"/>
            <a:ext cx="2073910" cy="833119"/>
          </a:xfrm>
          <a:prstGeom prst="rect">
            <a:avLst/>
          </a:prstGeom>
        </p:spPr>
        <p:txBody>
          <a:bodyPr vert="horz" wrap="square" lIns="0" tIns="62865" rIns="0" bIns="0" rtlCol="0">
            <a:spAutoFit/>
          </a:bodyPr>
          <a:lstStyle/>
          <a:p>
            <a:pPr marL="12700" marR="5080">
              <a:lnSpc>
                <a:spcPts val="3000"/>
              </a:lnSpc>
              <a:spcBef>
                <a:spcPts val="495"/>
              </a:spcBef>
            </a:pPr>
            <a:r>
              <a:rPr sz="2800" dirty="0">
                <a:solidFill>
                  <a:srgbClr val="444A53"/>
                </a:solidFill>
                <a:latin typeface="Arial"/>
                <a:cs typeface="Arial"/>
              </a:rPr>
              <a:t>Last</a:t>
            </a:r>
            <a:r>
              <a:rPr sz="2800" spc="-175" dirty="0">
                <a:solidFill>
                  <a:srgbClr val="444A53"/>
                </a:solidFill>
                <a:latin typeface="Arial"/>
                <a:cs typeface="Arial"/>
              </a:rPr>
              <a:t> </a:t>
            </a:r>
            <a:r>
              <a:rPr sz="2800" dirty="0">
                <a:solidFill>
                  <a:srgbClr val="444A53"/>
                </a:solidFill>
                <a:latin typeface="Arial"/>
                <a:cs typeface="Arial"/>
              </a:rPr>
              <a:t>updated </a:t>
            </a:r>
            <a:r>
              <a:rPr sz="2800" spc="-760" dirty="0">
                <a:solidFill>
                  <a:srgbClr val="444A53"/>
                </a:solidFill>
                <a:latin typeface="Arial"/>
                <a:cs typeface="Arial"/>
              </a:rPr>
              <a:t> </a:t>
            </a:r>
            <a:r>
              <a:rPr lang="en-US" sz="2800" dirty="0" smtClean="0">
                <a:solidFill>
                  <a:srgbClr val="444A53"/>
                </a:solidFill>
                <a:latin typeface="Arial"/>
                <a:cs typeface="Arial"/>
              </a:rPr>
              <a:t>11</a:t>
            </a:r>
            <a:r>
              <a:rPr sz="2800" dirty="0" smtClean="0">
                <a:solidFill>
                  <a:srgbClr val="444A53"/>
                </a:solidFill>
                <a:latin typeface="Arial"/>
                <a:cs typeface="Arial"/>
              </a:rPr>
              <a:t>/</a:t>
            </a:r>
            <a:r>
              <a:rPr lang="en-US" sz="2800" dirty="0" smtClean="0">
                <a:solidFill>
                  <a:srgbClr val="444A53"/>
                </a:solidFill>
                <a:latin typeface="Arial"/>
                <a:cs typeface="Arial"/>
              </a:rPr>
              <a:t>4</a:t>
            </a:r>
            <a:r>
              <a:rPr sz="2800" dirty="0" smtClean="0">
                <a:solidFill>
                  <a:srgbClr val="444A53"/>
                </a:solidFill>
                <a:latin typeface="Arial"/>
                <a:cs typeface="Arial"/>
              </a:rPr>
              <a:t>/2021</a:t>
            </a:r>
            <a:endParaRPr sz="2800" dirty="0">
              <a:latin typeface="Arial"/>
              <a:cs typeface="Arial"/>
            </a:endParaRPr>
          </a:p>
        </p:txBody>
      </p:sp>
      <p:sp>
        <p:nvSpPr>
          <p:cNvPr id="13" name="object 13"/>
          <p:cNvSpPr txBox="1"/>
          <p:nvPr/>
        </p:nvSpPr>
        <p:spPr>
          <a:xfrm>
            <a:off x="78230" y="6437227"/>
            <a:ext cx="2501900" cy="196215"/>
          </a:xfrm>
          <a:prstGeom prst="rect">
            <a:avLst/>
          </a:prstGeom>
        </p:spPr>
        <p:txBody>
          <a:bodyPr vert="horz" wrap="square" lIns="0" tIns="0" rIns="0" bIns="0" rtlCol="0">
            <a:spAutoFit/>
          </a:bodyPr>
          <a:lstStyle/>
          <a:p>
            <a:pPr marL="12700">
              <a:lnSpc>
                <a:spcPts val="1425"/>
              </a:lnSpc>
            </a:pPr>
            <a:r>
              <a:rPr sz="1200" dirty="0">
                <a:solidFill>
                  <a:srgbClr val="929499"/>
                </a:solidFill>
                <a:latin typeface="Arial"/>
                <a:cs typeface="Arial"/>
              </a:rPr>
              <a:t>I</a:t>
            </a:r>
            <a:r>
              <a:rPr sz="1200" spc="-10" dirty="0">
                <a:solidFill>
                  <a:srgbClr val="929499"/>
                </a:solidFill>
                <a:latin typeface="Arial"/>
                <a:cs typeface="Arial"/>
              </a:rPr>
              <a:t>lli</a:t>
            </a:r>
            <a:r>
              <a:rPr sz="1200" spc="-5" dirty="0">
                <a:solidFill>
                  <a:srgbClr val="929499"/>
                </a:solidFill>
                <a:latin typeface="Arial"/>
                <a:cs typeface="Arial"/>
              </a:rPr>
              <a:t>n</a:t>
            </a:r>
            <a:r>
              <a:rPr sz="1200" spc="-15" dirty="0">
                <a:solidFill>
                  <a:srgbClr val="929499"/>
                </a:solidFill>
                <a:latin typeface="Arial"/>
                <a:cs typeface="Arial"/>
              </a:rPr>
              <a:t>o</a:t>
            </a:r>
            <a:r>
              <a:rPr sz="1200" spc="-20" dirty="0">
                <a:solidFill>
                  <a:srgbClr val="929499"/>
                </a:solidFill>
                <a:latin typeface="Arial"/>
                <a:cs typeface="Arial"/>
              </a:rPr>
              <a:t>i</a:t>
            </a:r>
            <a:r>
              <a:rPr sz="1200" dirty="0">
                <a:solidFill>
                  <a:srgbClr val="929499"/>
                </a:solidFill>
                <a:latin typeface="Arial"/>
                <a:cs typeface="Arial"/>
              </a:rPr>
              <a:t>s</a:t>
            </a:r>
            <a:r>
              <a:rPr sz="1200" spc="-70" dirty="0">
                <a:solidFill>
                  <a:srgbClr val="929499"/>
                </a:solidFill>
                <a:latin typeface="Arial"/>
                <a:cs typeface="Arial"/>
              </a:rPr>
              <a:t> </a:t>
            </a:r>
            <a:r>
              <a:rPr sz="1200" dirty="0">
                <a:solidFill>
                  <a:srgbClr val="929499"/>
                </a:solidFill>
                <a:latin typeface="Arial"/>
                <a:cs typeface="Arial"/>
              </a:rPr>
              <a:t>P</a:t>
            </a:r>
            <a:r>
              <a:rPr sz="1200" spc="-5" dirty="0">
                <a:solidFill>
                  <a:srgbClr val="929499"/>
                </a:solidFill>
                <a:latin typeface="Arial"/>
                <a:cs typeface="Arial"/>
              </a:rPr>
              <a:t>er</a:t>
            </a:r>
            <a:r>
              <a:rPr sz="1200" spc="-10" dirty="0">
                <a:solidFill>
                  <a:srgbClr val="929499"/>
                </a:solidFill>
                <a:latin typeface="Arial"/>
                <a:cs typeface="Arial"/>
              </a:rPr>
              <a:t>i</a:t>
            </a:r>
            <a:r>
              <a:rPr sz="1200" spc="-15" dirty="0">
                <a:solidFill>
                  <a:srgbClr val="929499"/>
                </a:solidFill>
                <a:latin typeface="Arial"/>
                <a:cs typeface="Arial"/>
              </a:rPr>
              <a:t>na</a:t>
            </a:r>
            <a:r>
              <a:rPr sz="1200" dirty="0">
                <a:solidFill>
                  <a:srgbClr val="929499"/>
                </a:solidFill>
                <a:latin typeface="Arial"/>
                <a:cs typeface="Arial"/>
              </a:rPr>
              <a:t>t</a:t>
            </a:r>
            <a:r>
              <a:rPr sz="1200" spc="-15" dirty="0">
                <a:solidFill>
                  <a:srgbClr val="929499"/>
                </a:solidFill>
                <a:latin typeface="Arial"/>
                <a:cs typeface="Arial"/>
              </a:rPr>
              <a:t>a</a:t>
            </a:r>
            <a:r>
              <a:rPr sz="1200" spc="-5" dirty="0">
                <a:solidFill>
                  <a:srgbClr val="929499"/>
                </a:solidFill>
                <a:latin typeface="Arial"/>
                <a:cs typeface="Arial"/>
              </a:rPr>
              <a:t>l</a:t>
            </a:r>
            <a:r>
              <a:rPr sz="1200" spc="-85" dirty="0">
                <a:solidFill>
                  <a:srgbClr val="929499"/>
                </a:solidFill>
                <a:latin typeface="Arial"/>
                <a:cs typeface="Arial"/>
              </a:rPr>
              <a:t> </a:t>
            </a:r>
            <a:r>
              <a:rPr sz="1200" dirty="0">
                <a:solidFill>
                  <a:srgbClr val="929499"/>
                </a:solidFill>
                <a:latin typeface="Arial"/>
                <a:cs typeface="Arial"/>
              </a:rPr>
              <a:t>Qu</a:t>
            </a:r>
            <a:r>
              <a:rPr sz="1200" spc="-5" dirty="0">
                <a:solidFill>
                  <a:srgbClr val="929499"/>
                </a:solidFill>
                <a:latin typeface="Arial"/>
                <a:cs typeface="Arial"/>
              </a:rPr>
              <a:t>a</a:t>
            </a:r>
            <a:r>
              <a:rPr sz="1200" spc="-10" dirty="0">
                <a:solidFill>
                  <a:srgbClr val="929499"/>
                </a:solidFill>
                <a:latin typeface="Arial"/>
                <a:cs typeface="Arial"/>
              </a:rPr>
              <a:t>l</a:t>
            </a:r>
            <a:r>
              <a:rPr sz="1200" spc="-20" dirty="0">
                <a:solidFill>
                  <a:srgbClr val="929499"/>
                </a:solidFill>
                <a:latin typeface="Arial"/>
                <a:cs typeface="Arial"/>
              </a:rPr>
              <a:t>i</a:t>
            </a:r>
            <a:r>
              <a:rPr sz="1200" dirty="0">
                <a:solidFill>
                  <a:srgbClr val="929499"/>
                </a:solidFill>
                <a:latin typeface="Arial"/>
                <a:cs typeface="Arial"/>
              </a:rPr>
              <a:t>ty</a:t>
            </a:r>
            <a:r>
              <a:rPr sz="1200" spc="-60" dirty="0">
                <a:solidFill>
                  <a:srgbClr val="929499"/>
                </a:solidFill>
                <a:latin typeface="Arial"/>
                <a:cs typeface="Arial"/>
              </a:rPr>
              <a:t> </a:t>
            </a:r>
            <a:r>
              <a:rPr sz="1200" spc="-10" dirty="0">
                <a:solidFill>
                  <a:srgbClr val="929499"/>
                </a:solidFill>
                <a:latin typeface="Arial"/>
                <a:cs typeface="Arial"/>
              </a:rPr>
              <a:t>C</a:t>
            </a:r>
            <a:r>
              <a:rPr sz="1200" spc="-5" dirty="0">
                <a:solidFill>
                  <a:srgbClr val="929499"/>
                </a:solidFill>
                <a:latin typeface="Arial"/>
                <a:cs typeface="Arial"/>
              </a:rPr>
              <a:t>o</a:t>
            </a:r>
            <a:r>
              <a:rPr sz="1200" spc="-10" dirty="0">
                <a:solidFill>
                  <a:srgbClr val="929499"/>
                </a:solidFill>
                <a:latin typeface="Arial"/>
                <a:cs typeface="Arial"/>
              </a:rPr>
              <a:t>ll</a:t>
            </a:r>
            <a:r>
              <a:rPr sz="1200" spc="-15" dirty="0">
                <a:solidFill>
                  <a:srgbClr val="929499"/>
                </a:solidFill>
                <a:latin typeface="Arial"/>
                <a:cs typeface="Arial"/>
              </a:rPr>
              <a:t>abo</a:t>
            </a:r>
            <a:r>
              <a:rPr sz="1200" spc="-10" dirty="0">
                <a:solidFill>
                  <a:srgbClr val="929499"/>
                </a:solidFill>
                <a:latin typeface="Arial"/>
                <a:cs typeface="Arial"/>
              </a:rPr>
              <a:t>rati</a:t>
            </a:r>
            <a:r>
              <a:rPr sz="1200" spc="-15" dirty="0">
                <a:solidFill>
                  <a:srgbClr val="929499"/>
                </a:solidFill>
                <a:latin typeface="Arial"/>
                <a:cs typeface="Arial"/>
              </a:rPr>
              <a:t>v</a:t>
            </a:r>
            <a:r>
              <a:rPr sz="1200" spc="-5" dirty="0">
                <a:solidFill>
                  <a:srgbClr val="929499"/>
                </a:solidFill>
                <a:latin typeface="Arial"/>
                <a:cs typeface="Arial"/>
              </a:rPr>
              <a:t>e</a:t>
            </a:r>
            <a:endParaRPr sz="1200">
              <a:latin typeface="Arial"/>
              <a:cs typeface="Arial"/>
            </a:endParaRPr>
          </a:p>
        </p:txBody>
      </p:sp>
      <p:sp>
        <p:nvSpPr>
          <p:cNvPr id="14" name="object 14"/>
          <p:cNvSpPr txBox="1"/>
          <p:nvPr/>
        </p:nvSpPr>
        <p:spPr>
          <a:xfrm>
            <a:off x="11915138" y="6437227"/>
            <a:ext cx="196215" cy="196215"/>
          </a:xfrm>
          <a:prstGeom prst="rect">
            <a:avLst/>
          </a:prstGeom>
        </p:spPr>
        <p:txBody>
          <a:bodyPr vert="horz" wrap="square" lIns="0" tIns="0" rIns="0" bIns="0" rtlCol="0">
            <a:spAutoFit/>
          </a:bodyPr>
          <a:lstStyle/>
          <a:p>
            <a:pPr marL="12700">
              <a:lnSpc>
                <a:spcPts val="1425"/>
              </a:lnSpc>
            </a:pPr>
            <a:r>
              <a:rPr sz="1200" spc="-5" dirty="0">
                <a:solidFill>
                  <a:srgbClr val="929499"/>
                </a:solidFill>
                <a:latin typeface="Arial"/>
                <a:cs typeface="Arial"/>
              </a:rPr>
              <a:t>14</a:t>
            </a:r>
            <a:endParaRPr sz="1200">
              <a:latin typeface="Arial"/>
              <a:cs typeface="Arial"/>
            </a:endParaRPr>
          </a:p>
        </p:txBody>
      </p:sp>
      <p:pic>
        <p:nvPicPr>
          <p:cNvPr id="15" name="Picture 14"/>
          <p:cNvPicPr>
            <a:picLocks noChangeAspect="1"/>
          </p:cNvPicPr>
          <p:nvPr/>
        </p:nvPicPr>
        <p:blipFill>
          <a:blip r:embed="rId4"/>
          <a:stretch>
            <a:fillRect/>
          </a:stretch>
        </p:blipFill>
        <p:spPr>
          <a:xfrm>
            <a:off x="4648200" y="152400"/>
            <a:ext cx="5486400" cy="66436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4" name="object 4"/>
          <p:cNvGrpSpPr/>
          <p:nvPr/>
        </p:nvGrpSpPr>
        <p:grpSpPr>
          <a:xfrm>
            <a:off x="0" y="5379717"/>
            <a:ext cx="2807335" cy="753110"/>
            <a:chOff x="0" y="5379717"/>
            <a:chExt cx="2807335" cy="753110"/>
          </a:xfrm>
        </p:grpSpPr>
        <p:pic>
          <p:nvPicPr>
            <p:cNvPr id="5" name="object 5"/>
            <p:cNvPicPr/>
            <p:nvPr/>
          </p:nvPicPr>
          <p:blipFill>
            <a:blip r:embed="rId3" cstate="print"/>
            <a:stretch>
              <a:fillRect/>
            </a:stretch>
          </p:blipFill>
          <p:spPr>
            <a:xfrm>
              <a:off x="0" y="5532119"/>
              <a:ext cx="2807207" cy="600455"/>
            </a:xfrm>
            <a:prstGeom prst="rect">
              <a:avLst/>
            </a:prstGeom>
          </p:spPr>
        </p:pic>
        <p:sp>
          <p:nvSpPr>
            <p:cNvPr id="6" name="object 6"/>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10" name="object 10"/>
          <p:cNvSpPr txBox="1">
            <a:spLocks noGrp="1"/>
          </p:cNvSpPr>
          <p:nvPr>
            <p:ph type="title"/>
          </p:nvPr>
        </p:nvSpPr>
        <p:spPr>
          <a:xfrm>
            <a:off x="69162" y="129531"/>
            <a:ext cx="12025630" cy="721995"/>
          </a:xfrm>
          <a:prstGeom prst="rect">
            <a:avLst/>
          </a:prstGeom>
        </p:spPr>
        <p:txBody>
          <a:bodyPr vert="horz" wrap="square" lIns="0" tIns="53340" rIns="0" bIns="0" rtlCol="0">
            <a:spAutoFit/>
          </a:bodyPr>
          <a:lstStyle/>
          <a:p>
            <a:pPr marL="12700" marR="5080">
              <a:lnSpc>
                <a:spcPts val="2600"/>
              </a:lnSpc>
              <a:spcBef>
                <a:spcPts val="420"/>
              </a:spcBef>
            </a:pPr>
            <a:r>
              <a:rPr sz="2400" spc="-5" dirty="0">
                <a:solidFill>
                  <a:srgbClr val="000000"/>
                </a:solidFill>
              </a:rPr>
              <a:t>Percent</a:t>
            </a:r>
            <a:r>
              <a:rPr sz="2400" spc="10" dirty="0">
                <a:solidFill>
                  <a:srgbClr val="000000"/>
                </a:solidFill>
              </a:rPr>
              <a:t> </a:t>
            </a:r>
            <a:r>
              <a:rPr sz="2400" spc="-5" dirty="0">
                <a:solidFill>
                  <a:srgbClr val="000000"/>
                </a:solidFill>
              </a:rPr>
              <a:t>of Pregnant</a:t>
            </a:r>
            <a:r>
              <a:rPr sz="2400" spc="15" dirty="0">
                <a:solidFill>
                  <a:srgbClr val="000000"/>
                </a:solidFill>
              </a:rPr>
              <a:t> </a:t>
            </a:r>
            <a:r>
              <a:rPr sz="2400" spc="-5" dirty="0">
                <a:solidFill>
                  <a:srgbClr val="000000"/>
                </a:solidFill>
              </a:rPr>
              <a:t>People</a:t>
            </a:r>
            <a:r>
              <a:rPr sz="2400" spc="35" dirty="0">
                <a:solidFill>
                  <a:srgbClr val="000000"/>
                </a:solidFill>
              </a:rPr>
              <a:t> </a:t>
            </a:r>
            <a:r>
              <a:rPr sz="2400" spc="-5" dirty="0">
                <a:solidFill>
                  <a:srgbClr val="000000"/>
                </a:solidFill>
              </a:rPr>
              <a:t>aged</a:t>
            </a:r>
            <a:r>
              <a:rPr sz="2400" spc="10" dirty="0">
                <a:solidFill>
                  <a:srgbClr val="000000"/>
                </a:solidFill>
              </a:rPr>
              <a:t> </a:t>
            </a:r>
            <a:r>
              <a:rPr sz="2400" spc="-5" dirty="0">
                <a:solidFill>
                  <a:srgbClr val="000000"/>
                </a:solidFill>
              </a:rPr>
              <a:t>18-49</a:t>
            </a:r>
            <a:r>
              <a:rPr sz="2400" spc="5" dirty="0">
                <a:solidFill>
                  <a:srgbClr val="000000"/>
                </a:solidFill>
              </a:rPr>
              <a:t> </a:t>
            </a:r>
            <a:r>
              <a:rPr sz="2400" spc="-5" dirty="0">
                <a:solidFill>
                  <a:srgbClr val="000000"/>
                </a:solidFill>
              </a:rPr>
              <a:t>years</a:t>
            </a:r>
            <a:r>
              <a:rPr sz="2400" spc="5" dirty="0">
                <a:solidFill>
                  <a:srgbClr val="000000"/>
                </a:solidFill>
              </a:rPr>
              <a:t> </a:t>
            </a:r>
            <a:r>
              <a:rPr sz="2400" spc="-5" dirty="0">
                <a:solidFill>
                  <a:srgbClr val="000000"/>
                </a:solidFill>
              </a:rPr>
              <a:t>receiving</a:t>
            </a:r>
            <a:r>
              <a:rPr sz="2400" spc="30" dirty="0">
                <a:solidFill>
                  <a:srgbClr val="000000"/>
                </a:solidFill>
              </a:rPr>
              <a:t> </a:t>
            </a:r>
            <a:r>
              <a:rPr sz="2400" spc="-5" dirty="0">
                <a:solidFill>
                  <a:srgbClr val="000000"/>
                </a:solidFill>
              </a:rPr>
              <a:t>at least</a:t>
            </a:r>
            <a:r>
              <a:rPr sz="2400" spc="10" dirty="0">
                <a:solidFill>
                  <a:srgbClr val="000000"/>
                </a:solidFill>
              </a:rPr>
              <a:t> </a:t>
            </a:r>
            <a:r>
              <a:rPr sz="2400" spc="-5" dirty="0">
                <a:solidFill>
                  <a:srgbClr val="000000"/>
                </a:solidFill>
              </a:rPr>
              <a:t>one</a:t>
            </a:r>
            <a:r>
              <a:rPr sz="2400" spc="15" dirty="0">
                <a:solidFill>
                  <a:srgbClr val="000000"/>
                </a:solidFill>
              </a:rPr>
              <a:t> </a:t>
            </a:r>
            <a:r>
              <a:rPr sz="2400" spc="-5" dirty="0">
                <a:solidFill>
                  <a:srgbClr val="000000"/>
                </a:solidFill>
              </a:rPr>
              <a:t>dose</a:t>
            </a:r>
            <a:r>
              <a:rPr sz="2400" spc="10" dirty="0">
                <a:solidFill>
                  <a:srgbClr val="000000"/>
                </a:solidFill>
              </a:rPr>
              <a:t> </a:t>
            </a:r>
            <a:r>
              <a:rPr sz="2400" spc="-5" dirty="0">
                <a:solidFill>
                  <a:srgbClr val="000000"/>
                </a:solidFill>
              </a:rPr>
              <a:t>of</a:t>
            </a:r>
            <a:r>
              <a:rPr sz="2400" spc="-15" dirty="0">
                <a:solidFill>
                  <a:srgbClr val="000000"/>
                </a:solidFill>
              </a:rPr>
              <a:t> </a:t>
            </a:r>
            <a:r>
              <a:rPr sz="2400" spc="-5" dirty="0">
                <a:solidFill>
                  <a:srgbClr val="000000"/>
                </a:solidFill>
              </a:rPr>
              <a:t>a</a:t>
            </a:r>
            <a:r>
              <a:rPr sz="2400" spc="5" dirty="0">
                <a:solidFill>
                  <a:srgbClr val="000000"/>
                </a:solidFill>
              </a:rPr>
              <a:t> </a:t>
            </a:r>
            <a:r>
              <a:rPr sz="2400" spc="-5" dirty="0">
                <a:solidFill>
                  <a:srgbClr val="000000"/>
                </a:solidFill>
              </a:rPr>
              <a:t>COVID-19 </a:t>
            </a:r>
            <a:r>
              <a:rPr sz="2400" spc="-655" dirty="0">
                <a:solidFill>
                  <a:srgbClr val="000000"/>
                </a:solidFill>
              </a:rPr>
              <a:t> </a:t>
            </a:r>
            <a:r>
              <a:rPr sz="2400" spc="-5" dirty="0">
                <a:solidFill>
                  <a:srgbClr val="000000"/>
                </a:solidFill>
              </a:rPr>
              <a:t>vaccine</a:t>
            </a:r>
            <a:r>
              <a:rPr sz="2400" spc="10" dirty="0">
                <a:solidFill>
                  <a:srgbClr val="000000"/>
                </a:solidFill>
              </a:rPr>
              <a:t> </a:t>
            </a:r>
            <a:r>
              <a:rPr sz="2400" spc="-5" dirty="0">
                <a:solidFill>
                  <a:srgbClr val="000000"/>
                </a:solidFill>
              </a:rPr>
              <a:t>during</a:t>
            </a:r>
            <a:r>
              <a:rPr sz="2400" spc="25" dirty="0">
                <a:solidFill>
                  <a:srgbClr val="000000"/>
                </a:solidFill>
              </a:rPr>
              <a:t> </a:t>
            </a:r>
            <a:r>
              <a:rPr sz="2400" spc="-5" dirty="0">
                <a:solidFill>
                  <a:srgbClr val="000000"/>
                </a:solidFill>
              </a:rPr>
              <a:t>pregnancy</a:t>
            </a:r>
            <a:r>
              <a:rPr sz="2400" spc="25" dirty="0">
                <a:solidFill>
                  <a:srgbClr val="000000"/>
                </a:solidFill>
              </a:rPr>
              <a:t> </a:t>
            </a:r>
            <a:r>
              <a:rPr sz="2400" spc="-5" dirty="0">
                <a:solidFill>
                  <a:srgbClr val="000000"/>
                </a:solidFill>
              </a:rPr>
              <a:t>overall,</a:t>
            </a:r>
            <a:r>
              <a:rPr sz="2400" spc="25" dirty="0">
                <a:solidFill>
                  <a:srgbClr val="000000"/>
                </a:solidFill>
              </a:rPr>
              <a:t> </a:t>
            </a:r>
            <a:r>
              <a:rPr sz="2400" spc="-5" dirty="0">
                <a:solidFill>
                  <a:srgbClr val="000000"/>
                </a:solidFill>
              </a:rPr>
              <a:t>by</a:t>
            </a:r>
            <a:r>
              <a:rPr sz="2400" spc="-10" dirty="0">
                <a:solidFill>
                  <a:srgbClr val="000000"/>
                </a:solidFill>
              </a:rPr>
              <a:t> </a:t>
            </a:r>
            <a:r>
              <a:rPr sz="2400" spc="-15" dirty="0">
                <a:solidFill>
                  <a:srgbClr val="000000"/>
                </a:solidFill>
              </a:rPr>
              <a:t>race/ethnicity,</a:t>
            </a:r>
            <a:r>
              <a:rPr sz="2400" spc="10" dirty="0">
                <a:solidFill>
                  <a:srgbClr val="000000"/>
                </a:solidFill>
              </a:rPr>
              <a:t> </a:t>
            </a:r>
            <a:r>
              <a:rPr sz="2400" spc="-5" dirty="0">
                <a:solidFill>
                  <a:srgbClr val="000000"/>
                </a:solidFill>
              </a:rPr>
              <a:t>and</a:t>
            </a:r>
            <a:r>
              <a:rPr sz="2400" spc="10" dirty="0">
                <a:solidFill>
                  <a:srgbClr val="000000"/>
                </a:solidFill>
              </a:rPr>
              <a:t> </a:t>
            </a:r>
            <a:r>
              <a:rPr sz="2400" spc="-5" dirty="0">
                <a:solidFill>
                  <a:srgbClr val="000000"/>
                </a:solidFill>
              </a:rPr>
              <a:t>date reported</a:t>
            </a:r>
            <a:r>
              <a:rPr sz="2400" dirty="0">
                <a:solidFill>
                  <a:srgbClr val="000000"/>
                </a:solidFill>
              </a:rPr>
              <a:t> to</a:t>
            </a:r>
            <a:r>
              <a:rPr sz="2400" spc="-10" dirty="0">
                <a:solidFill>
                  <a:srgbClr val="000000"/>
                </a:solidFill>
              </a:rPr>
              <a:t> </a:t>
            </a:r>
            <a:r>
              <a:rPr sz="2400" spc="-5" dirty="0">
                <a:solidFill>
                  <a:srgbClr val="000000"/>
                </a:solidFill>
              </a:rPr>
              <a:t>CDC</a:t>
            </a:r>
            <a:r>
              <a:rPr sz="2400" spc="25" dirty="0">
                <a:solidFill>
                  <a:srgbClr val="000000"/>
                </a:solidFill>
              </a:rPr>
              <a:t> </a:t>
            </a:r>
            <a:r>
              <a:rPr sz="2400" spc="-5" dirty="0" smtClean="0">
                <a:solidFill>
                  <a:srgbClr val="000000"/>
                </a:solidFill>
              </a:rPr>
              <a:t>(</a:t>
            </a:r>
            <a:r>
              <a:rPr lang="en-US" sz="2400" spc="-5" dirty="0" smtClean="0">
                <a:solidFill>
                  <a:srgbClr val="000000"/>
                </a:solidFill>
              </a:rPr>
              <a:t>10</a:t>
            </a:r>
            <a:r>
              <a:rPr sz="2400" spc="-5" dirty="0" smtClean="0">
                <a:solidFill>
                  <a:srgbClr val="000000"/>
                </a:solidFill>
              </a:rPr>
              <a:t>/</a:t>
            </a:r>
            <a:r>
              <a:rPr lang="en-US" sz="2400" spc="-5" dirty="0" smtClean="0">
                <a:solidFill>
                  <a:srgbClr val="000000"/>
                </a:solidFill>
              </a:rPr>
              <a:t>30</a:t>
            </a:r>
            <a:r>
              <a:rPr sz="2400" spc="-5" dirty="0" smtClean="0">
                <a:solidFill>
                  <a:srgbClr val="000000"/>
                </a:solidFill>
              </a:rPr>
              <a:t>/21</a:t>
            </a:r>
            <a:r>
              <a:rPr sz="2400" spc="-5" dirty="0">
                <a:solidFill>
                  <a:srgbClr val="000000"/>
                </a:solidFill>
              </a:rPr>
              <a:t>)</a:t>
            </a:r>
            <a:endParaRPr sz="24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605" y="963929"/>
            <a:ext cx="11787187" cy="4944738"/>
          </a:xfrm>
          <a:prstGeom prst="rect">
            <a:avLst/>
          </a:prstGeom>
        </p:spPr>
      </p:pic>
    </p:spTree>
    <p:extLst>
      <p:ext uri="{BB962C8B-B14F-4D97-AF65-F5344CB8AC3E}">
        <p14:creationId xmlns:p14="http://schemas.microsoft.com/office/powerpoint/2010/main" val="2899812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147"/>
          <a:stretch/>
        </p:blipFill>
        <p:spPr>
          <a:xfrm>
            <a:off x="381000" y="1143000"/>
            <a:ext cx="11444914" cy="5365067"/>
          </a:xfrm>
          <a:prstGeom prst="rect">
            <a:avLst/>
          </a:prstGeom>
        </p:spPr>
      </p:pic>
      <p:pic>
        <p:nvPicPr>
          <p:cNvPr id="4" name="Picture 3"/>
          <p:cNvPicPr>
            <a:picLocks noChangeAspect="1"/>
          </p:cNvPicPr>
          <p:nvPr/>
        </p:nvPicPr>
        <p:blipFill>
          <a:blip r:embed="rId4"/>
          <a:stretch>
            <a:fillRect/>
          </a:stretch>
        </p:blipFill>
        <p:spPr>
          <a:xfrm>
            <a:off x="0" y="228600"/>
            <a:ext cx="11734800" cy="1028584"/>
          </a:xfrm>
          <a:prstGeom prst="rect">
            <a:avLst/>
          </a:prstGeom>
        </p:spPr>
      </p:pic>
    </p:spTree>
    <p:extLst>
      <p:ext uri="{BB962C8B-B14F-4D97-AF65-F5344CB8AC3E}">
        <p14:creationId xmlns:p14="http://schemas.microsoft.com/office/powerpoint/2010/main" val="70079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33078" y="2275332"/>
            <a:ext cx="3632170" cy="3559672"/>
          </a:xfrm>
          <a:prstGeom prst="rect">
            <a:avLst/>
          </a:prstGeom>
        </p:spPr>
      </p:pic>
      <p:pic>
        <p:nvPicPr>
          <p:cNvPr id="3" name="object 3"/>
          <p:cNvPicPr/>
          <p:nvPr/>
        </p:nvPicPr>
        <p:blipFill>
          <a:blip r:embed="rId3" cstate="print"/>
          <a:stretch>
            <a:fillRect/>
          </a:stretch>
        </p:blipFill>
        <p:spPr>
          <a:xfrm>
            <a:off x="419100" y="0"/>
            <a:ext cx="11772900" cy="1194815"/>
          </a:xfrm>
          <a:prstGeom prst="rect">
            <a:avLst/>
          </a:prstGeom>
        </p:spPr>
      </p:pic>
      <p:pic>
        <p:nvPicPr>
          <p:cNvPr id="4" name="object 4"/>
          <p:cNvPicPr/>
          <p:nvPr/>
        </p:nvPicPr>
        <p:blipFill>
          <a:blip r:embed="rId4" cstate="print"/>
          <a:stretch>
            <a:fillRect/>
          </a:stretch>
        </p:blipFill>
        <p:spPr>
          <a:xfrm>
            <a:off x="217931" y="5707379"/>
            <a:ext cx="1673351" cy="958595"/>
          </a:xfrm>
          <a:prstGeom prst="rect">
            <a:avLst/>
          </a:prstGeom>
        </p:spPr>
      </p:pic>
      <p:grpSp>
        <p:nvGrpSpPr>
          <p:cNvPr id="5" name="object 5"/>
          <p:cNvGrpSpPr/>
          <p:nvPr/>
        </p:nvGrpSpPr>
        <p:grpSpPr>
          <a:xfrm>
            <a:off x="0" y="0"/>
            <a:ext cx="356870" cy="1195070"/>
            <a:chOff x="0" y="0"/>
            <a:chExt cx="356870" cy="1195070"/>
          </a:xfrm>
        </p:grpSpPr>
        <p:sp>
          <p:nvSpPr>
            <p:cNvPr id="6" name="object 6"/>
            <p:cNvSpPr/>
            <p:nvPr/>
          </p:nvSpPr>
          <p:spPr>
            <a:xfrm>
              <a:off x="0" y="0"/>
              <a:ext cx="356870" cy="1085215"/>
            </a:xfrm>
            <a:custGeom>
              <a:avLst/>
              <a:gdLst/>
              <a:ahLst/>
              <a:cxnLst/>
              <a:rect l="l" t="t" r="r" b="b"/>
              <a:pathLst>
                <a:path w="356870" h="1085215">
                  <a:moveTo>
                    <a:pt x="356616" y="0"/>
                  </a:moveTo>
                  <a:lnTo>
                    <a:pt x="0" y="0"/>
                  </a:lnTo>
                  <a:lnTo>
                    <a:pt x="0" y="1085088"/>
                  </a:lnTo>
                  <a:lnTo>
                    <a:pt x="356616" y="1085088"/>
                  </a:lnTo>
                  <a:lnTo>
                    <a:pt x="356616" y="0"/>
                  </a:lnTo>
                  <a:close/>
                </a:path>
              </a:pathLst>
            </a:custGeom>
            <a:solidFill>
              <a:srgbClr val="2D2C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0" y="1085088"/>
              <a:ext cx="356870" cy="109855"/>
            </a:xfrm>
            <a:custGeom>
              <a:avLst/>
              <a:gdLst/>
              <a:ahLst/>
              <a:cxnLst/>
              <a:rect l="l" t="t" r="r" b="b"/>
              <a:pathLst>
                <a:path w="356870" h="109855">
                  <a:moveTo>
                    <a:pt x="356616" y="0"/>
                  </a:moveTo>
                  <a:lnTo>
                    <a:pt x="0" y="0"/>
                  </a:lnTo>
                  <a:lnTo>
                    <a:pt x="0" y="109727"/>
                  </a:lnTo>
                  <a:lnTo>
                    <a:pt x="356616" y="109727"/>
                  </a:lnTo>
                  <a:lnTo>
                    <a:pt x="356616" y="0"/>
                  </a:lnTo>
                  <a:close/>
                </a:path>
              </a:pathLst>
            </a:custGeom>
            <a:solidFill>
              <a:srgbClr val="F0A8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8" name="object 8"/>
          <p:cNvSpPr/>
          <p:nvPr/>
        </p:nvSpPr>
        <p:spPr>
          <a:xfrm>
            <a:off x="6615683" y="6013703"/>
            <a:ext cx="5576570" cy="502920"/>
          </a:xfrm>
          <a:custGeom>
            <a:avLst/>
            <a:gdLst/>
            <a:ahLst/>
            <a:cxnLst/>
            <a:rect l="l" t="t" r="r" b="b"/>
            <a:pathLst>
              <a:path w="5576570" h="502920">
                <a:moveTo>
                  <a:pt x="5576316" y="0"/>
                </a:moveTo>
                <a:lnTo>
                  <a:pt x="0" y="0"/>
                </a:lnTo>
                <a:lnTo>
                  <a:pt x="0" y="502920"/>
                </a:lnTo>
                <a:lnTo>
                  <a:pt x="5576316" y="502920"/>
                </a:lnTo>
                <a:lnTo>
                  <a:pt x="5576316" y="0"/>
                </a:lnTo>
                <a:close/>
              </a:path>
            </a:pathLst>
          </a:custGeom>
          <a:solidFill>
            <a:srgbClr val="FBAB1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txBox="1"/>
          <p:nvPr/>
        </p:nvSpPr>
        <p:spPr>
          <a:xfrm>
            <a:off x="535940" y="3054921"/>
            <a:ext cx="9402445" cy="3402329"/>
          </a:xfrm>
          <a:prstGeom prst="rect">
            <a:avLst/>
          </a:prstGeom>
        </p:spPr>
        <p:txBody>
          <a:bodyPr vert="horz" wrap="square" lIns="0" tIns="13335" rIns="0" bIns="0" rtlCol="0">
            <a:spAutoFit/>
          </a:bodyPr>
          <a:lstStyle/>
          <a:p>
            <a:pPr marL="12700" marR="3813810" lvl="0" indent="0" algn="l" defTabSz="914400" rtl="0" eaLnBrk="1" fontAlgn="auto" latinLnBrk="0" hangingPunct="1">
              <a:lnSpc>
                <a:spcPct val="100000"/>
              </a:lnSpc>
              <a:spcBef>
                <a:spcPts val="105"/>
              </a:spcBef>
              <a:spcAft>
                <a:spcPts val="0"/>
              </a:spcAft>
              <a:buClrTx/>
              <a:buSzTx/>
              <a:buFontTx/>
              <a:buNone/>
              <a:tabLst/>
              <a:defRPr/>
            </a:pPr>
            <a:r>
              <a:rPr kumimoji="0" sz="2600" b="1" i="0" u="none" strike="noStrike" kern="1200" cap="none" spc="-5" normalizeH="0" baseline="0" noProof="0" dirty="0">
                <a:ln>
                  <a:noFill/>
                </a:ln>
                <a:solidFill>
                  <a:srgbClr val="00788A"/>
                </a:solidFill>
                <a:effectLst/>
                <a:uLnTx/>
                <a:uFillTx/>
                <a:latin typeface="Calibri"/>
                <a:ea typeface="+mn-ea"/>
                <a:cs typeface="Calibri"/>
              </a:rPr>
              <a:t>Dana Meaney-Delman, </a:t>
            </a:r>
            <a:r>
              <a:rPr kumimoji="0" sz="2600" b="1" i="0" u="none" strike="noStrike" kern="1200" cap="none" spc="-20" normalizeH="0" baseline="0" noProof="0" dirty="0">
                <a:ln>
                  <a:noFill/>
                </a:ln>
                <a:solidFill>
                  <a:srgbClr val="00788A"/>
                </a:solidFill>
                <a:effectLst/>
                <a:uLnTx/>
                <a:uFillTx/>
                <a:latin typeface="Calibri"/>
                <a:ea typeface="+mn-ea"/>
                <a:cs typeface="Calibri"/>
              </a:rPr>
              <a:t>MD, </a:t>
            </a:r>
            <a:r>
              <a:rPr kumimoji="0" sz="2600" b="1" i="0" u="none" strike="noStrike" kern="1200" cap="none" spc="5" normalizeH="0" baseline="0" noProof="0" dirty="0">
                <a:ln>
                  <a:noFill/>
                </a:ln>
                <a:solidFill>
                  <a:srgbClr val="00788A"/>
                </a:solidFill>
                <a:effectLst/>
                <a:uLnTx/>
                <a:uFillTx/>
                <a:latin typeface="Calibri"/>
                <a:ea typeface="+mn-ea"/>
                <a:cs typeface="Calibri"/>
              </a:rPr>
              <a:t>MPH </a:t>
            </a:r>
            <a:r>
              <a:rPr kumimoji="0" sz="2600" b="1" i="0" u="none" strike="noStrike" kern="1200" cap="none" spc="-40" normalizeH="0" baseline="0" noProof="0" dirty="0">
                <a:ln>
                  <a:noFill/>
                </a:ln>
                <a:solidFill>
                  <a:srgbClr val="00788A"/>
                </a:solidFill>
                <a:effectLst/>
                <a:uLnTx/>
                <a:uFillTx/>
                <a:latin typeface="Calibri"/>
                <a:ea typeface="+mn-ea"/>
                <a:cs typeface="Calibri"/>
              </a:rPr>
              <a:t>FACOG </a:t>
            </a:r>
            <a:r>
              <a:rPr kumimoji="0" sz="2600" b="1" i="0" u="none" strike="noStrike" kern="1200" cap="none" spc="-575" normalizeH="0" baseline="0" noProof="0" dirty="0">
                <a:ln>
                  <a:noFill/>
                </a:ln>
                <a:solidFill>
                  <a:srgbClr val="00788A"/>
                </a:solidFill>
                <a:effectLst/>
                <a:uLnTx/>
                <a:uFillTx/>
                <a:latin typeface="Calibri"/>
                <a:ea typeface="+mn-ea"/>
                <a:cs typeface="Calibri"/>
              </a:rPr>
              <a:t> </a:t>
            </a:r>
            <a:r>
              <a:rPr kumimoji="0" sz="2600" b="1" i="0" u="none" strike="noStrike" kern="1200" cap="none" spc="-5" normalizeH="0" baseline="0" noProof="0" dirty="0">
                <a:ln>
                  <a:noFill/>
                </a:ln>
                <a:solidFill>
                  <a:srgbClr val="00788A"/>
                </a:solidFill>
                <a:effectLst/>
                <a:uLnTx/>
                <a:uFillTx/>
                <a:latin typeface="Calibri"/>
                <a:ea typeface="+mn-ea"/>
                <a:cs typeface="Calibri"/>
              </a:rPr>
              <a:t>Lead,</a:t>
            </a:r>
            <a:r>
              <a:rPr kumimoji="0" sz="2600" b="1" i="0" u="none" strike="noStrike" kern="1200" cap="none" spc="5" normalizeH="0" baseline="0" noProof="0" dirty="0">
                <a:ln>
                  <a:noFill/>
                </a:ln>
                <a:solidFill>
                  <a:srgbClr val="00788A"/>
                </a:solidFill>
                <a:effectLst/>
                <a:uLnTx/>
                <a:uFillTx/>
                <a:latin typeface="Calibri"/>
                <a:ea typeface="+mn-ea"/>
                <a:cs typeface="Calibri"/>
              </a:rPr>
              <a:t> </a:t>
            </a:r>
            <a:r>
              <a:rPr kumimoji="0" sz="2600" b="1" i="0" u="none" strike="noStrike" kern="1200" cap="none" spc="-10" normalizeH="0" baseline="0" noProof="0" dirty="0">
                <a:ln>
                  <a:noFill/>
                </a:ln>
                <a:solidFill>
                  <a:srgbClr val="00788A"/>
                </a:solidFill>
                <a:effectLst/>
                <a:uLnTx/>
                <a:uFillTx/>
                <a:latin typeface="Calibri"/>
                <a:ea typeface="+mn-ea"/>
                <a:cs typeface="Calibri"/>
              </a:rPr>
              <a:t>Maternal</a:t>
            </a:r>
            <a:r>
              <a:rPr kumimoji="0" sz="2600" b="1" i="0" u="none" strike="noStrike" kern="1200" cap="none" spc="20" normalizeH="0" baseline="0" noProof="0" dirty="0">
                <a:ln>
                  <a:noFill/>
                </a:ln>
                <a:solidFill>
                  <a:srgbClr val="00788A"/>
                </a:solidFill>
                <a:effectLst/>
                <a:uLnTx/>
                <a:uFillTx/>
                <a:latin typeface="Calibri"/>
                <a:ea typeface="+mn-ea"/>
                <a:cs typeface="Calibri"/>
              </a:rPr>
              <a:t> </a:t>
            </a:r>
            <a:r>
              <a:rPr kumimoji="0" sz="2600" b="1" i="0" u="none" strike="noStrike" kern="1200" cap="none" spc="-10" normalizeH="0" baseline="0" noProof="0" dirty="0">
                <a:ln>
                  <a:noFill/>
                </a:ln>
                <a:solidFill>
                  <a:srgbClr val="00788A"/>
                </a:solidFill>
                <a:effectLst/>
                <a:uLnTx/>
                <a:uFillTx/>
                <a:latin typeface="Calibri"/>
                <a:ea typeface="+mn-ea"/>
                <a:cs typeface="Calibri"/>
              </a:rPr>
              <a:t>Immunization</a:t>
            </a: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12700" marR="6671945" lvl="0" indent="0" algn="l" defTabSz="914400" rtl="0" eaLnBrk="1" fontAlgn="auto" latinLnBrk="0" hangingPunct="1">
              <a:lnSpc>
                <a:spcPct val="100000"/>
              </a:lnSpc>
              <a:spcBef>
                <a:spcPts val="0"/>
              </a:spcBef>
              <a:spcAft>
                <a:spcPts val="0"/>
              </a:spcAft>
              <a:buClrTx/>
              <a:buSzTx/>
              <a:buFontTx/>
              <a:buNone/>
              <a:tabLst/>
              <a:defRPr/>
            </a:pPr>
            <a:r>
              <a:rPr kumimoji="0" sz="2600" b="0" i="0" u="none" strike="noStrike" kern="1200" cap="none" spc="-5" normalizeH="0" baseline="0" noProof="0" dirty="0">
                <a:ln>
                  <a:noFill/>
                </a:ln>
                <a:solidFill>
                  <a:srgbClr val="00788A"/>
                </a:solidFill>
                <a:effectLst/>
                <a:uLnTx/>
                <a:uFillTx/>
                <a:latin typeface="Calibri"/>
                <a:ea typeface="+mn-ea"/>
                <a:cs typeface="Calibri"/>
              </a:rPr>
              <a:t>ACIP Meeting </a:t>
            </a:r>
            <a:r>
              <a:rPr kumimoji="0" sz="2600" b="0" i="0" u="none" strike="noStrike" kern="1200" cap="none" spc="0" normalizeH="0" baseline="0" noProof="0" dirty="0">
                <a:ln>
                  <a:noFill/>
                </a:ln>
                <a:solidFill>
                  <a:srgbClr val="00788A"/>
                </a:solidFill>
                <a:effectLst/>
                <a:uLnTx/>
                <a:uFillTx/>
                <a:latin typeface="Calibri"/>
                <a:ea typeface="+mn-ea"/>
                <a:cs typeface="Calibri"/>
              </a:rPr>
              <a:t> </a:t>
            </a:r>
            <a:r>
              <a:rPr kumimoji="0" sz="2600" b="0" i="0" u="none" strike="noStrike" kern="1200" cap="none" spc="-5" normalizeH="0" baseline="0" noProof="0" dirty="0">
                <a:ln>
                  <a:noFill/>
                </a:ln>
                <a:solidFill>
                  <a:srgbClr val="00788A"/>
                </a:solidFill>
                <a:effectLst/>
                <a:uLnTx/>
                <a:uFillTx/>
                <a:latin typeface="Calibri"/>
                <a:ea typeface="+mn-ea"/>
                <a:cs typeface="Calibri"/>
              </a:rPr>
              <a:t>September</a:t>
            </a:r>
            <a:r>
              <a:rPr kumimoji="0" sz="2600" b="0" i="0" u="none" strike="noStrike" kern="1200" cap="none" spc="-75" normalizeH="0" baseline="0" noProof="0" dirty="0">
                <a:ln>
                  <a:noFill/>
                </a:ln>
                <a:solidFill>
                  <a:srgbClr val="00788A"/>
                </a:solidFill>
                <a:effectLst/>
                <a:uLnTx/>
                <a:uFillTx/>
                <a:latin typeface="Calibri"/>
                <a:ea typeface="+mn-ea"/>
                <a:cs typeface="Calibri"/>
              </a:rPr>
              <a:t> </a:t>
            </a:r>
            <a:r>
              <a:rPr kumimoji="0" sz="2600" b="0" i="0" u="none" strike="noStrike" kern="1200" cap="none" spc="0" normalizeH="0" baseline="0" noProof="0" dirty="0">
                <a:ln>
                  <a:noFill/>
                </a:ln>
                <a:solidFill>
                  <a:srgbClr val="00788A"/>
                </a:solidFill>
                <a:effectLst/>
                <a:uLnTx/>
                <a:uFillTx/>
                <a:latin typeface="Calibri"/>
                <a:ea typeface="+mn-ea"/>
                <a:cs typeface="Calibri"/>
              </a:rPr>
              <a:t>22,</a:t>
            </a:r>
            <a:r>
              <a:rPr kumimoji="0" sz="2600" b="0" i="0" u="none" strike="noStrike" kern="1200" cap="none" spc="-60" normalizeH="0" baseline="0" noProof="0" dirty="0">
                <a:ln>
                  <a:noFill/>
                </a:ln>
                <a:solidFill>
                  <a:srgbClr val="00788A"/>
                </a:solidFill>
                <a:effectLst/>
                <a:uLnTx/>
                <a:uFillTx/>
                <a:latin typeface="Calibri"/>
                <a:ea typeface="+mn-ea"/>
                <a:cs typeface="Calibri"/>
              </a:rPr>
              <a:t> </a:t>
            </a:r>
            <a:r>
              <a:rPr kumimoji="0" sz="2600" b="0" i="0" u="none" strike="noStrike" kern="1200" cap="none" spc="0" normalizeH="0" baseline="0" noProof="0" dirty="0">
                <a:ln>
                  <a:noFill/>
                </a:ln>
                <a:solidFill>
                  <a:srgbClr val="00788A"/>
                </a:solidFill>
                <a:effectLst/>
                <a:uLnTx/>
                <a:uFillTx/>
                <a:latin typeface="Calibri"/>
                <a:ea typeface="+mn-ea"/>
                <a:cs typeface="Calibri"/>
              </a:rPr>
              <a:t>2021</a:t>
            </a: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5080" lvl="0" indent="0" algn="r" defTabSz="914400" rtl="0" eaLnBrk="1" fontAlgn="auto" latinLnBrk="0" hangingPunct="1">
              <a:lnSpc>
                <a:spcPct val="100000"/>
              </a:lnSpc>
              <a:spcBef>
                <a:spcPts val="1989"/>
              </a:spcBef>
              <a:spcAft>
                <a:spcPts val="0"/>
              </a:spcAft>
              <a:buClrTx/>
              <a:buSzTx/>
              <a:buFontTx/>
              <a:buNone/>
              <a:tabLst/>
              <a:defRPr/>
            </a:pPr>
            <a:r>
              <a:rPr kumimoji="0" sz="2650" b="1" i="0" u="none" strike="noStrike" kern="1200" cap="none" spc="-5" normalizeH="0" baseline="0" noProof="0" dirty="0">
                <a:ln>
                  <a:noFill/>
                </a:ln>
                <a:solidFill>
                  <a:srgbClr val="292929"/>
                </a:solidFill>
                <a:effectLst/>
                <a:uLnTx/>
                <a:uFillTx/>
                <a:latin typeface="Calibri"/>
                <a:ea typeface="+mn-ea"/>
                <a:cs typeface="Calibri"/>
              </a:rPr>
              <a:t>cdc.gov/coronavirus</a:t>
            </a:r>
            <a:endParaRPr kumimoji="0" sz="265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535940" y="1871837"/>
            <a:ext cx="7790815"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20" normalizeH="0" baseline="0" noProof="0" dirty="0">
                <a:ln>
                  <a:noFill/>
                </a:ln>
                <a:solidFill>
                  <a:srgbClr val="00788A"/>
                </a:solidFill>
                <a:effectLst/>
                <a:uLnTx/>
                <a:uFillTx/>
                <a:latin typeface="Calibri"/>
                <a:ea typeface="+mn-ea"/>
                <a:cs typeface="Calibri"/>
              </a:rPr>
              <a:t>Updates</a:t>
            </a:r>
            <a:r>
              <a:rPr kumimoji="0" sz="4000" b="1" i="0" u="none" strike="noStrike" kern="1200" cap="none" spc="5" normalizeH="0" baseline="0" noProof="0" dirty="0">
                <a:ln>
                  <a:noFill/>
                </a:ln>
                <a:solidFill>
                  <a:srgbClr val="00788A"/>
                </a:solidFill>
                <a:effectLst/>
                <a:uLnTx/>
                <a:uFillTx/>
                <a:latin typeface="Calibri"/>
                <a:ea typeface="+mn-ea"/>
                <a:cs typeface="Calibri"/>
              </a:rPr>
              <a:t> </a:t>
            </a:r>
            <a:r>
              <a:rPr kumimoji="0" sz="4000" b="1" i="0" u="none" strike="noStrike" kern="1200" cap="none" spc="-5" normalizeH="0" baseline="0" noProof="0" dirty="0">
                <a:ln>
                  <a:noFill/>
                </a:ln>
                <a:solidFill>
                  <a:srgbClr val="00788A"/>
                </a:solidFill>
                <a:effectLst/>
                <a:uLnTx/>
                <a:uFillTx/>
                <a:latin typeface="Calibri"/>
                <a:ea typeface="+mn-ea"/>
                <a:cs typeface="Calibri"/>
              </a:rPr>
              <a:t>on</a:t>
            </a:r>
            <a:r>
              <a:rPr kumimoji="0" sz="4000" b="1" i="0" u="none" strike="noStrike" kern="1200" cap="none" spc="-15" normalizeH="0" baseline="0" noProof="0" dirty="0">
                <a:ln>
                  <a:noFill/>
                </a:ln>
                <a:solidFill>
                  <a:srgbClr val="00788A"/>
                </a:solidFill>
                <a:effectLst/>
                <a:uLnTx/>
                <a:uFillTx/>
                <a:latin typeface="Calibri"/>
                <a:ea typeface="+mn-ea"/>
                <a:cs typeface="Calibri"/>
              </a:rPr>
              <a:t> </a:t>
            </a:r>
            <a:r>
              <a:rPr kumimoji="0" sz="4000" b="1" i="0" u="none" strike="noStrike" kern="1200" cap="none" spc="-20" normalizeH="0" baseline="0" noProof="0" dirty="0">
                <a:ln>
                  <a:noFill/>
                </a:ln>
                <a:solidFill>
                  <a:srgbClr val="00788A"/>
                </a:solidFill>
                <a:effectLst/>
                <a:uLnTx/>
                <a:uFillTx/>
                <a:latin typeface="Calibri"/>
                <a:ea typeface="+mn-ea"/>
                <a:cs typeface="Calibri"/>
              </a:rPr>
              <a:t>COVID-19</a:t>
            </a:r>
            <a:r>
              <a:rPr kumimoji="0" sz="4000" b="1" i="0" u="none" strike="noStrike" kern="1200" cap="none" spc="-5" normalizeH="0" baseline="0" noProof="0" dirty="0">
                <a:ln>
                  <a:noFill/>
                </a:ln>
                <a:solidFill>
                  <a:srgbClr val="00788A"/>
                </a:solidFill>
                <a:effectLst/>
                <a:uLnTx/>
                <a:uFillTx/>
                <a:latin typeface="Calibri"/>
                <a:ea typeface="+mn-ea"/>
                <a:cs typeface="Calibri"/>
              </a:rPr>
              <a:t> and</a:t>
            </a:r>
            <a:r>
              <a:rPr kumimoji="0" sz="4000" b="1" i="0" u="none" strike="noStrike" kern="1200" cap="none" spc="0" normalizeH="0" baseline="0" noProof="0" dirty="0">
                <a:ln>
                  <a:noFill/>
                </a:ln>
                <a:solidFill>
                  <a:srgbClr val="00788A"/>
                </a:solidFill>
                <a:effectLst/>
                <a:uLnTx/>
                <a:uFillTx/>
                <a:latin typeface="Calibri"/>
                <a:ea typeface="+mn-ea"/>
                <a:cs typeface="Calibri"/>
              </a:rPr>
              <a:t> </a:t>
            </a:r>
            <a:r>
              <a:rPr kumimoji="0" sz="4000" b="1" i="0" u="none" strike="noStrike" kern="1200" cap="none" spc="-10" normalizeH="0" baseline="0" noProof="0" dirty="0">
                <a:ln>
                  <a:noFill/>
                </a:ln>
                <a:solidFill>
                  <a:srgbClr val="00788A"/>
                </a:solidFill>
                <a:effectLst/>
                <a:uLnTx/>
                <a:uFillTx/>
                <a:latin typeface="Calibri"/>
                <a:ea typeface="+mn-ea"/>
                <a:cs typeface="Calibri"/>
              </a:rPr>
              <a:t>Pregnancy</a:t>
            </a:r>
            <a:endParaRPr kumimoji="0" sz="40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a:spLocks noGrp="1"/>
          </p:cNvSpPr>
          <p:nvPr>
            <p:ph type="title"/>
          </p:nvPr>
        </p:nvSpPr>
        <p:spPr>
          <a:xfrm>
            <a:off x="775476" y="251923"/>
            <a:ext cx="8522970"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rPr>
              <a:t>CDC</a:t>
            </a:r>
            <a:r>
              <a:rPr sz="4000" spc="-25" dirty="0">
                <a:solidFill>
                  <a:srgbClr val="FFFFFF"/>
                </a:solidFill>
              </a:rPr>
              <a:t> </a:t>
            </a:r>
            <a:r>
              <a:rPr sz="4000" spc="-15" dirty="0">
                <a:solidFill>
                  <a:srgbClr val="FFFFFF"/>
                </a:solidFill>
              </a:rPr>
              <a:t>Coronavirus</a:t>
            </a:r>
            <a:r>
              <a:rPr sz="4000" spc="20" dirty="0">
                <a:solidFill>
                  <a:srgbClr val="FFFFFF"/>
                </a:solidFill>
              </a:rPr>
              <a:t> </a:t>
            </a:r>
            <a:r>
              <a:rPr sz="4000" spc="-5" dirty="0">
                <a:solidFill>
                  <a:srgbClr val="FFFFFF"/>
                </a:solidFill>
              </a:rPr>
              <a:t>Disease</a:t>
            </a:r>
            <a:r>
              <a:rPr sz="4000" spc="10" dirty="0">
                <a:solidFill>
                  <a:srgbClr val="FFFFFF"/>
                </a:solidFill>
              </a:rPr>
              <a:t> </a:t>
            </a:r>
            <a:r>
              <a:rPr sz="4000" spc="-5" dirty="0">
                <a:solidFill>
                  <a:srgbClr val="FFFFFF"/>
                </a:solidFill>
              </a:rPr>
              <a:t>2019</a:t>
            </a:r>
            <a:r>
              <a:rPr sz="4000" spc="-25" dirty="0">
                <a:solidFill>
                  <a:srgbClr val="FFFFFF"/>
                </a:solidFill>
              </a:rPr>
              <a:t> </a:t>
            </a:r>
            <a:r>
              <a:rPr sz="4000" spc="-15" dirty="0">
                <a:solidFill>
                  <a:srgbClr val="FFFFFF"/>
                </a:solidFill>
              </a:rPr>
              <a:t>Response</a:t>
            </a:r>
            <a:endParaRPr sz="4000"/>
          </a:p>
        </p:txBody>
      </p:sp>
    </p:spTree>
    <p:extLst>
      <p:ext uri="{BB962C8B-B14F-4D97-AF65-F5344CB8AC3E}">
        <p14:creationId xmlns:p14="http://schemas.microsoft.com/office/powerpoint/2010/main" val="301983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5529"/>
            <a:ext cx="11151870" cy="1092200"/>
          </a:xfrm>
          <a:prstGeom prst="rect">
            <a:avLst/>
          </a:prstGeom>
        </p:spPr>
        <p:txBody>
          <a:bodyPr vert="horz" wrap="square" lIns="0" tIns="94615" rIns="0" bIns="0" rtlCol="0">
            <a:spAutoFit/>
          </a:bodyPr>
          <a:lstStyle/>
          <a:p>
            <a:pPr marL="12700">
              <a:lnSpc>
                <a:spcPct val="100000"/>
              </a:lnSpc>
              <a:spcBef>
                <a:spcPts val="745"/>
              </a:spcBef>
            </a:pPr>
            <a:r>
              <a:rPr spc="-15" dirty="0">
                <a:solidFill>
                  <a:srgbClr val="006A71"/>
                </a:solidFill>
              </a:rPr>
              <a:t>COVID-19</a:t>
            </a:r>
            <a:r>
              <a:rPr spc="-10" dirty="0">
                <a:solidFill>
                  <a:srgbClr val="006A71"/>
                </a:solidFill>
              </a:rPr>
              <a:t> </a:t>
            </a:r>
            <a:r>
              <a:rPr spc="-5" dirty="0">
                <a:solidFill>
                  <a:srgbClr val="006A71"/>
                </a:solidFill>
              </a:rPr>
              <a:t>cases,</a:t>
            </a:r>
            <a:r>
              <a:rPr spc="-30" dirty="0">
                <a:solidFill>
                  <a:srgbClr val="006A71"/>
                </a:solidFill>
              </a:rPr>
              <a:t> </a:t>
            </a:r>
            <a:r>
              <a:rPr spc="-5" dirty="0">
                <a:solidFill>
                  <a:srgbClr val="006A71"/>
                </a:solidFill>
              </a:rPr>
              <a:t>ICU</a:t>
            </a:r>
            <a:r>
              <a:rPr spc="10" dirty="0">
                <a:solidFill>
                  <a:srgbClr val="006A71"/>
                </a:solidFill>
              </a:rPr>
              <a:t> </a:t>
            </a:r>
            <a:r>
              <a:rPr dirty="0">
                <a:solidFill>
                  <a:srgbClr val="006A71"/>
                </a:solidFill>
              </a:rPr>
              <a:t>admission</a:t>
            </a:r>
            <a:r>
              <a:rPr spc="-45" dirty="0">
                <a:solidFill>
                  <a:srgbClr val="006A71"/>
                </a:solidFill>
              </a:rPr>
              <a:t> </a:t>
            </a:r>
            <a:r>
              <a:rPr dirty="0">
                <a:solidFill>
                  <a:srgbClr val="006A71"/>
                </a:solidFill>
              </a:rPr>
              <a:t>and</a:t>
            </a:r>
            <a:r>
              <a:rPr spc="-20" dirty="0">
                <a:solidFill>
                  <a:srgbClr val="006A71"/>
                </a:solidFill>
              </a:rPr>
              <a:t> </a:t>
            </a:r>
            <a:r>
              <a:rPr spc="-5" dirty="0">
                <a:solidFill>
                  <a:srgbClr val="006A71"/>
                </a:solidFill>
              </a:rPr>
              <a:t>death</a:t>
            </a:r>
            <a:r>
              <a:rPr spc="-15" dirty="0">
                <a:solidFill>
                  <a:srgbClr val="006A71"/>
                </a:solidFill>
              </a:rPr>
              <a:t> </a:t>
            </a:r>
            <a:r>
              <a:rPr dirty="0">
                <a:solidFill>
                  <a:srgbClr val="006A71"/>
                </a:solidFill>
              </a:rPr>
              <a:t>among</a:t>
            </a:r>
            <a:r>
              <a:rPr spc="-25" dirty="0">
                <a:solidFill>
                  <a:srgbClr val="006A71"/>
                </a:solidFill>
              </a:rPr>
              <a:t> </a:t>
            </a:r>
            <a:r>
              <a:rPr spc="-10" dirty="0">
                <a:solidFill>
                  <a:srgbClr val="006A71"/>
                </a:solidFill>
              </a:rPr>
              <a:t>pregnant</a:t>
            </a:r>
            <a:r>
              <a:rPr spc="-15" dirty="0">
                <a:solidFill>
                  <a:srgbClr val="006A71"/>
                </a:solidFill>
              </a:rPr>
              <a:t> </a:t>
            </a:r>
            <a:r>
              <a:rPr dirty="0">
                <a:solidFill>
                  <a:srgbClr val="006A71"/>
                </a:solidFill>
              </a:rPr>
              <a:t>people</a:t>
            </a:r>
          </a:p>
          <a:p>
            <a:pPr marL="12700">
              <a:lnSpc>
                <a:spcPct val="100000"/>
              </a:lnSpc>
              <a:spcBef>
                <a:spcPts val="555"/>
              </a:spcBef>
            </a:pPr>
            <a:r>
              <a:rPr sz="2800" spc="-10" dirty="0">
                <a:solidFill>
                  <a:srgbClr val="006A71"/>
                </a:solidFill>
              </a:rPr>
              <a:t>(National</a:t>
            </a:r>
            <a:r>
              <a:rPr sz="2800" spc="35" dirty="0">
                <a:solidFill>
                  <a:srgbClr val="006A71"/>
                </a:solidFill>
              </a:rPr>
              <a:t> </a:t>
            </a:r>
            <a:r>
              <a:rPr sz="2800" spc="-15" dirty="0">
                <a:solidFill>
                  <a:srgbClr val="006A71"/>
                </a:solidFill>
              </a:rPr>
              <a:t>COVID-19</a:t>
            </a:r>
            <a:r>
              <a:rPr sz="2800" spc="35" dirty="0">
                <a:solidFill>
                  <a:srgbClr val="006A71"/>
                </a:solidFill>
              </a:rPr>
              <a:t> </a:t>
            </a:r>
            <a:r>
              <a:rPr sz="2800" spc="-5" dirty="0">
                <a:solidFill>
                  <a:srgbClr val="006A71"/>
                </a:solidFill>
              </a:rPr>
              <a:t>Case</a:t>
            </a:r>
            <a:r>
              <a:rPr sz="2800" spc="30" dirty="0">
                <a:solidFill>
                  <a:srgbClr val="006A71"/>
                </a:solidFill>
              </a:rPr>
              <a:t> </a:t>
            </a:r>
            <a:r>
              <a:rPr sz="2800" spc="-5" dirty="0">
                <a:solidFill>
                  <a:srgbClr val="006A71"/>
                </a:solidFill>
              </a:rPr>
              <a:t>Surveillance</a:t>
            </a:r>
            <a:r>
              <a:rPr sz="2800" spc="45" dirty="0">
                <a:solidFill>
                  <a:srgbClr val="006A71"/>
                </a:solidFill>
              </a:rPr>
              <a:t> </a:t>
            </a:r>
            <a:r>
              <a:rPr sz="2800" spc="-15" dirty="0">
                <a:solidFill>
                  <a:srgbClr val="006A71"/>
                </a:solidFill>
              </a:rPr>
              <a:t>Data;</a:t>
            </a:r>
            <a:r>
              <a:rPr sz="2800" spc="20" dirty="0">
                <a:solidFill>
                  <a:srgbClr val="006A71"/>
                </a:solidFill>
              </a:rPr>
              <a:t> </a:t>
            </a:r>
            <a:r>
              <a:rPr sz="2800" spc="-5" dirty="0">
                <a:solidFill>
                  <a:srgbClr val="006A71"/>
                </a:solidFill>
              </a:rPr>
              <a:t>Jan</a:t>
            </a:r>
            <a:r>
              <a:rPr sz="2800" spc="10" dirty="0">
                <a:solidFill>
                  <a:srgbClr val="006A71"/>
                </a:solidFill>
              </a:rPr>
              <a:t> </a:t>
            </a:r>
            <a:r>
              <a:rPr sz="2800" spc="-5" dirty="0">
                <a:solidFill>
                  <a:srgbClr val="006A71"/>
                </a:solidFill>
              </a:rPr>
              <a:t>22,</a:t>
            </a:r>
            <a:r>
              <a:rPr sz="2800" spc="30" dirty="0">
                <a:solidFill>
                  <a:srgbClr val="006A71"/>
                </a:solidFill>
              </a:rPr>
              <a:t> </a:t>
            </a:r>
            <a:r>
              <a:rPr sz="2800" spc="-10" dirty="0">
                <a:solidFill>
                  <a:srgbClr val="006A71"/>
                </a:solidFill>
              </a:rPr>
              <a:t>2020</a:t>
            </a:r>
            <a:r>
              <a:rPr sz="2800" spc="30" dirty="0">
                <a:solidFill>
                  <a:srgbClr val="006A71"/>
                </a:solidFill>
              </a:rPr>
              <a:t> </a:t>
            </a:r>
            <a:r>
              <a:rPr sz="2800" spc="-5" dirty="0">
                <a:solidFill>
                  <a:srgbClr val="006A71"/>
                </a:solidFill>
              </a:rPr>
              <a:t>–</a:t>
            </a:r>
            <a:r>
              <a:rPr sz="2800" spc="15" dirty="0">
                <a:solidFill>
                  <a:srgbClr val="006A71"/>
                </a:solidFill>
              </a:rPr>
              <a:t> </a:t>
            </a:r>
            <a:r>
              <a:rPr sz="2800" spc="-10" dirty="0">
                <a:solidFill>
                  <a:srgbClr val="006A71"/>
                </a:solidFill>
              </a:rPr>
              <a:t>Sep</a:t>
            </a:r>
            <a:r>
              <a:rPr sz="2800" spc="20" dirty="0">
                <a:solidFill>
                  <a:srgbClr val="006A71"/>
                </a:solidFill>
              </a:rPr>
              <a:t> </a:t>
            </a:r>
            <a:r>
              <a:rPr sz="2800" spc="-5" dirty="0">
                <a:solidFill>
                  <a:srgbClr val="006A71"/>
                </a:solidFill>
              </a:rPr>
              <a:t>13,</a:t>
            </a:r>
            <a:r>
              <a:rPr sz="2800" spc="25" dirty="0">
                <a:solidFill>
                  <a:srgbClr val="006A71"/>
                </a:solidFill>
              </a:rPr>
              <a:t> </a:t>
            </a:r>
            <a:r>
              <a:rPr sz="2800" spc="-10" dirty="0">
                <a:solidFill>
                  <a:srgbClr val="006A71"/>
                </a:solidFill>
              </a:rPr>
              <a:t>2021)</a:t>
            </a:r>
            <a:endParaRPr sz="2800"/>
          </a:p>
        </p:txBody>
      </p:sp>
      <p:grpSp>
        <p:nvGrpSpPr>
          <p:cNvPr id="3" name="object 3"/>
          <p:cNvGrpSpPr/>
          <p:nvPr/>
        </p:nvGrpSpPr>
        <p:grpSpPr>
          <a:xfrm>
            <a:off x="1706689" y="2017585"/>
            <a:ext cx="8839835" cy="4545965"/>
            <a:chOff x="1706689" y="2017585"/>
            <a:chExt cx="8839835" cy="4545965"/>
          </a:xfrm>
        </p:grpSpPr>
        <p:sp>
          <p:nvSpPr>
            <p:cNvPr id="4" name="object 4"/>
            <p:cNvSpPr/>
            <p:nvPr/>
          </p:nvSpPr>
          <p:spPr>
            <a:xfrm>
              <a:off x="1711451" y="2022348"/>
              <a:ext cx="8830310" cy="4034154"/>
            </a:xfrm>
            <a:custGeom>
              <a:avLst/>
              <a:gdLst/>
              <a:ahLst/>
              <a:cxnLst/>
              <a:rect l="l" t="t" r="r" b="b"/>
              <a:pathLst>
                <a:path w="8830310" h="4034154">
                  <a:moveTo>
                    <a:pt x="0" y="0"/>
                  </a:moveTo>
                  <a:lnTo>
                    <a:pt x="8830056" y="0"/>
                  </a:lnTo>
                  <a:lnTo>
                    <a:pt x="8830056" y="4034028"/>
                  </a:lnTo>
                  <a:lnTo>
                    <a:pt x="0" y="4034028"/>
                  </a:lnTo>
                  <a:lnTo>
                    <a:pt x="0" y="0"/>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839468" y="2426207"/>
              <a:ext cx="8456930" cy="3630295"/>
            </a:xfrm>
            <a:custGeom>
              <a:avLst/>
              <a:gdLst/>
              <a:ahLst/>
              <a:cxnLst/>
              <a:rect l="l" t="t" r="r" b="b"/>
              <a:pathLst>
                <a:path w="8456930" h="3630295">
                  <a:moveTo>
                    <a:pt x="117348" y="1491996"/>
                  </a:moveTo>
                  <a:lnTo>
                    <a:pt x="0" y="1491996"/>
                  </a:lnTo>
                  <a:lnTo>
                    <a:pt x="0" y="3630180"/>
                  </a:lnTo>
                  <a:lnTo>
                    <a:pt x="117348" y="3630180"/>
                  </a:lnTo>
                  <a:lnTo>
                    <a:pt x="117348" y="1491996"/>
                  </a:lnTo>
                  <a:close/>
                </a:path>
                <a:path w="8456930" h="3630295">
                  <a:moveTo>
                    <a:pt x="608076" y="0"/>
                  </a:moveTo>
                  <a:lnTo>
                    <a:pt x="490728" y="0"/>
                  </a:lnTo>
                  <a:lnTo>
                    <a:pt x="490728" y="3630168"/>
                  </a:lnTo>
                  <a:lnTo>
                    <a:pt x="608076" y="3630168"/>
                  </a:lnTo>
                  <a:lnTo>
                    <a:pt x="608076" y="0"/>
                  </a:lnTo>
                  <a:close/>
                </a:path>
                <a:path w="8456930" h="3630295">
                  <a:moveTo>
                    <a:pt x="1098804" y="1815084"/>
                  </a:moveTo>
                  <a:lnTo>
                    <a:pt x="981456" y="1815084"/>
                  </a:lnTo>
                  <a:lnTo>
                    <a:pt x="981456" y="3630168"/>
                  </a:lnTo>
                  <a:lnTo>
                    <a:pt x="1098804" y="3630168"/>
                  </a:lnTo>
                  <a:lnTo>
                    <a:pt x="1098804" y="1815084"/>
                  </a:lnTo>
                  <a:close/>
                </a:path>
                <a:path w="8456930" h="3630295">
                  <a:moveTo>
                    <a:pt x="1589532" y="2057400"/>
                  </a:moveTo>
                  <a:lnTo>
                    <a:pt x="1472184" y="2057400"/>
                  </a:lnTo>
                  <a:lnTo>
                    <a:pt x="1472184" y="3630168"/>
                  </a:lnTo>
                  <a:lnTo>
                    <a:pt x="1589532" y="3630168"/>
                  </a:lnTo>
                  <a:lnTo>
                    <a:pt x="1589532" y="2057400"/>
                  </a:lnTo>
                  <a:close/>
                </a:path>
                <a:path w="8456930" h="3630295">
                  <a:moveTo>
                    <a:pt x="2080260" y="2621280"/>
                  </a:moveTo>
                  <a:lnTo>
                    <a:pt x="1962912" y="2621280"/>
                  </a:lnTo>
                  <a:lnTo>
                    <a:pt x="1962912" y="3630168"/>
                  </a:lnTo>
                  <a:lnTo>
                    <a:pt x="2080260" y="3630168"/>
                  </a:lnTo>
                  <a:lnTo>
                    <a:pt x="2080260" y="2621280"/>
                  </a:lnTo>
                  <a:close/>
                </a:path>
                <a:path w="8456930" h="3630295">
                  <a:moveTo>
                    <a:pt x="2569464" y="2500884"/>
                  </a:moveTo>
                  <a:lnTo>
                    <a:pt x="2453640" y="2500884"/>
                  </a:lnTo>
                  <a:lnTo>
                    <a:pt x="2453640" y="3630180"/>
                  </a:lnTo>
                  <a:lnTo>
                    <a:pt x="2569464" y="3630180"/>
                  </a:lnTo>
                  <a:lnTo>
                    <a:pt x="2569464" y="2500884"/>
                  </a:lnTo>
                  <a:close/>
                </a:path>
                <a:path w="8456930" h="3630295">
                  <a:moveTo>
                    <a:pt x="3060192" y="3186684"/>
                  </a:moveTo>
                  <a:lnTo>
                    <a:pt x="2944368" y="3186684"/>
                  </a:lnTo>
                  <a:lnTo>
                    <a:pt x="2944368" y="3630168"/>
                  </a:lnTo>
                  <a:lnTo>
                    <a:pt x="3060192" y="3630168"/>
                  </a:lnTo>
                  <a:lnTo>
                    <a:pt x="3060192" y="3186684"/>
                  </a:lnTo>
                  <a:close/>
                </a:path>
                <a:path w="8456930" h="3630295">
                  <a:moveTo>
                    <a:pt x="3550920" y="2581656"/>
                  </a:moveTo>
                  <a:lnTo>
                    <a:pt x="3433572" y="2581656"/>
                  </a:lnTo>
                  <a:lnTo>
                    <a:pt x="3433572" y="3630168"/>
                  </a:lnTo>
                  <a:lnTo>
                    <a:pt x="3550920" y="3630168"/>
                  </a:lnTo>
                  <a:lnTo>
                    <a:pt x="3550920" y="2581656"/>
                  </a:lnTo>
                  <a:close/>
                </a:path>
                <a:path w="8456930" h="3630295">
                  <a:moveTo>
                    <a:pt x="4041648" y="3186684"/>
                  </a:moveTo>
                  <a:lnTo>
                    <a:pt x="3924300" y="3186684"/>
                  </a:lnTo>
                  <a:lnTo>
                    <a:pt x="3924300" y="3630168"/>
                  </a:lnTo>
                  <a:lnTo>
                    <a:pt x="4041648" y="3630168"/>
                  </a:lnTo>
                  <a:lnTo>
                    <a:pt x="4041648" y="3186684"/>
                  </a:lnTo>
                  <a:close/>
                </a:path>
                <a:path w="8456930" h="3630295">
                  <a:moveTo>
                    <a:pt x="4532376" y="2662428"/>
                  </a:moveTo>
                  <a:lnTo>
                    <a:pt x="4415028" y="2662428"/>
                  </a:lnTo>
                  <a:lnTo>
                    <a:pt x="4415028" y="3630180"/>
                  </a:lnTo>
                  <a:lnTo>
                    <a:pt x="4532376" y="3630180"/>
                  </a:lnTo>
                  <a:lnTo>
                    <a:pt x="4532376" y="2662428"/>
                  </a:lnTo>
                  <a:close/>
                </a:path>
                <a:path w="8456930" h="3630295">
                  <a:moveTo>
                    <a:pt x="5023104" y="2621280"/>
                  </a:moveTo>
                  <a:lnTo>
                    <a:pt x="4905756" y="2621280"/>
                  </a:lnTo>
                  <a:lnTo>
                    <a:pt x="4905756" y="3630168"/>
                  </a:lnTo>
                  <a:lnTo>
                    <a:pt x="5023104" y="3630168"/>
                  </a:lnTo>
                  <a:lnTo>
                    <a:pt x="5023104" y="2621280"/>
                  </a:lnTo>
                  <a:close/>
                </a:path>
                <a:path w="8456930" h="3630295">
                  <a:moveTo>
                    <a:pt x="5513832" y="3348228"/>
                  </a:moveTo>
                  <a:lnTo>
                    <a:pt x="5396484" y="3348228"/>
                  </a:lnTo>
                  <a:lnTo>
                    <a:pt x="5396484" y="3630180"/>
                  </a:lnTo>
                  <a:lnTo>
                    <a:pt x="5513832" y="3630180"/>
                  </a:lnTo>
                  <a:lnTo>
                    <a:pt x="5513832" y="3348228"/>
                  </a:lnTo>
                  <a:close/>
                </a:path>
                <a:path w="8456930" h="3630295">
                  <a:moveTo>
                    <a:pt x="6004560" y="3105912"/>
                  </a:moveTo>
                  <a:lnTo>
                    <a:pt x="5887212" y="3105912"/>
                  </a:lnTo>
                  <a:lnTo>
                    <a:pt x="5887212" y="3630168"/>
                  </a:lnTo>
                  <a:lnTo>
                    <a:pt x="6004560" y="3630168"/>
                  </a:lnTo>
                  <a:lnTo>
                    <a:pt x="6004560" y="3105912"/>
                  </a:lnTo>
                  <a:close/>
                </a:path>
                <a:path w="8456930" h="3630295">
                  <a:moveTo>
                    <a:pt x="6493764" y="2782824"/>
                  </a:moveTo>
                  <a:lnTo>
                    <a:pt x="6377940" y="2782824"/>
                  </a:lnTo>
                  <a:lnTo>
                    <a:pt x="6377940" y="3630168"/>
                  </a:lnTo>
                  <a:lnTo>
                    <a:pt x="6493764" y="3630168"/>
                  </a:lnTo>
                  <a:lnTo>
                    <a:pt x="6493764" y="2782824"/>
                  </a:lnTo>
                  <a:close/>
                </a:path>
                <a:path w="8456930" h="3630295">
                  <a:moveTo>
                    <a:pt x="6984492" y="2904744"/>
                  </a:moveTo>
                  <a:lnTo>
                    <a:pt x="6868668" y="2904744"/>
                  </a:lnTo>
                  <a:lnTo>
                    <a:pt x="6868668" y="3630168"/>
                  </a:lnTo>
                  <a:lnTo>
                    <a:pt x="6984492" y="3630168"/>
                  </a:lnTo>
                  <a:lnTo>
                    <a:pt x="6984492" y="2904744"/>
                  </a:lnTo>
                  <a:close/>
                </a:path>
                <a:path w="8456930" h="3630295">
                  <a:moveTo>
                    <a:pt x="7475220" y="3267456"/>
                  </a:moveTo>
                  <a:lnTo>
                    <a:pt x="7357872" y="3267456"/>
                  </a:lnTo>
                  <a:lnTo>
                    <a:pt x="7357872" y="3630168"/>
                  </a:lnTo>
                  <a:lnTo>
                    <a:pt x="7475220" y="3630168"/>
                  </a:lnTo>
                  <a:lnTo>
                    <a:pt x="7475220" y="3267456"/>
                  </a:lnTo>
                  <a:close/>
                </a:path>
                <a:path w="8456930" h="3630295">
                  <a:moveTo>
                    <a:pt x="7965948" y="2378964"/>
                  </a:moveTo>
                  <a:lnTo>
                    <a:pt x="7848600" y="2378964"/>
                  </a:lnTo>
                  <a:lnTo>
                    <a:pt x="7848600" y="3630180"/>
                  </a:lnTo>
                  <a:lnTo>
                    <a:pt x="7965948" y="3630180"/>
                  </a:lnTo>
                  <a:lnTo>
                    <a:pt x="7965948" y="2378964"/>
                  </a:lnTo>
                  <a:close/>
                </a:path>
                <a:path w="8456930" h="3630295">
                  <a:moveTo>
                    <a:pt x="8456676" y="2097024"/>
                  </a:moveTo>
                  <a:lnTo>
                    <a:pt x="8339328" y="2097024"/>
                  </a:lnTo>
                  <a:lnTo>
                    <a:pt x="8339328" y="3630168"/>
                  </a:lnTo>
                  <a:lnTo>
                    <a:pt x="8456676" y="3630168"/>
                  </a:lnTo>
                  <a:lnTo>
                    <a:pt x="8456676" y="2097024"/>
                  </a:lnTo>
                  <a:close/>
                </a:path>
              </a:pathLst>
            </a:custGeom>
            <a:solidFill>
              <a:srgbClr val="5B9B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956816" y="5250179"/>
              <a:ext cx="8456930" cy="806450"/>
            </a:xfrm>
            <a:custGeom>
              <a:avLst/>
              <a:gdLst/>
              <a:ahLst/>
              <a:cxnLst/>
              <a:rect l="l" t="t" r="r" b="b"/>
              <a:pathLst>
                <a:path w="8456930" h="806450">
                  <a:moveTo>
                    <a:pt x="117348" y="766572"/>
                  </a:moveTo>
                  <a:lnTo>
                    <a:pt x="0" y="766572"/>
                  </a:lnTo>
                  <a:lnTo>
                    <a:pt x="0" y="806196"/>
                  </a:lnTo>
                  <a:lnTo>
                    <a:pt x="117348" y="806196"/>
                  </a:lnTo>
                  <a:lnTo>
                    <a:pt x="117348" y="766572"/>
                  </a:lnTo>
                  <a:close/>
                </a:path>
                <a:path w="8456930" h="806450">
                  <a:moveTo>
                    <a:pt x="608076" y="240792"/>
                  </a:moveTo>
                  <a:lnTo>
                    <a:pt x="490728" y="240792"/>
                  </a:lnTo>
                  <a:lnTo>
                    <a:pt x="490728" y="806196"/>
                  </a:lnTo>
                  <a:lnTo>
                    <a:pt x="608076" y="806196"/>
                  </a:lnTo>
                  <a:lnTo>
                    <a:pt x="608076" y="240792"/>
                  </a:lnTo>
                  <a:close/>
                </a:path>
                <a:path w="8456930" h="806450">
                  <a:moveTo>
                    <a:pt x="1098804" y="402336"/>
                  </a:moveTo>
                  <a:lnTo>
                    <a:pt x="981456" y="402336"/>
                  </a:lnTo>
                  <a:lnTo>
                    <a:pt x="981456" y="806196"/>
                  </a:lnTo>
                  <a:lnTo>
                    <a:pt x="1098804" y="806196"/>
                  </a:lnTo>
                  <a:lnTo>
                    <a:pt x="1098804" y="402336"/>
                  </a:lnTo>
                  <a:close/>
                </a:path>
                <a:path w="8456930" h="806450">
                  <a:moveTo>
                    <a:pt x="1589532" y="362712"/>
                  </a:moveTo>
                  <a:lnTo>
                    <a:pt x="1472184" y="362712"/>
                  </a:lnTo>
                  <a:lnTo>
                    <a:pt x="1472184" y="806196"/>
                  </a:lnTo>
                  <a:lnTo>
                    <a:pt x="1589532" y="806196"/>
                  </a:lnTo>
                  <a:lnTo>
                    <a:pt x="1589532" y="362712"/>
                  </a:lnTo>
                  <a:close/>
                </a:path>
                <a:path w="8456930" h="806450">
                  <a:moveTo>
                    <a:pt x="2078736" y="240792"/>
                  </a:moveTo>
                  <a:lnTo>
                    <a:pt x="1962912" y="240792"/>
                  </a:lnTo>
                  <a:lnTo>
                    <a:pt x="1962912" y="806196"/>
                  </a:lnTo>
                  <a:lnTo>
                    <a:pt x="2078736" y="806196"/>
                  </a:lnTo>
                  <a:lnTo>
                    <a:pt x="2078736" y="240792"/>
                  </a:lnTo>
                  <a:close/>
                </a:path>
                <a:path w="8456930" h="806450">
                  <a:moveTo>
                    <a:pt x="2569464" y="605028"/>
                  </a:moveTo>
                  <a:lnTo>
                    <a:pt x="2452116" y="605028"/>
                  </a:lnTo>
                  <a:lnTo>
                    <a:pt x="2452116" y="806208"/>
                  </a:lnTo>
                  <a:lnTo>
                    <a:pt x="2569464" y="806208"/>
                  </a:lnTo>
                  <a:lnTo>
                    <a:pt x="2569464" y="605028"/>
                  </a:lnTo>
                  <a:close/>
                </a:path>
                <a:path w="8456930" h="806450">
                  <a:moveTo>
                    <a:pt x="3060192" y="725424"/>
                  </a:moveTo>
                  <a:lnTo>
                    <a:pt x="2942844" y="725424"/>
                  </a:lnTo>
                  <a:lnTo>
                    <a:pt x="2942844" y="806196"/>
                  </a:lnTo>
                  <a:lnTo>
                    <a:pt x="3060192" y="806196"/>
                  </a:lnTo>
                  <a:lnTo>
                    <a:pt x="3060192" y="725424"/>
                  </a:lnTo>
                  <a:close/>
                </a:path>
                <a:path w="8456930" h="806450">
                  <a:moveTo>
                    <a:pt x="3550920" y="605028"/>
                  </a:moveTo>
                  <a:lnTo>
                    <a:pt x="3433572" y="605028"/>
                  </a:lnTo>
                  <a:lnTo>
                    <a:pt x="3433572" y="806208"/>
                  </a:lnTo>
                  <a:lnTo>
                    <a:pt x="3550920" y="806208"/>
                  </a:lnTo>
                  <a:lnTo>
                    <a:pt x="3550920" y="605028"/>
                  </a:lnTo>
                  <a:close/>
                </a:path>
                <a:path w="8456930" h="806450">
                  <a:moveTo>
                    <a:pt x="4041648" y="563880"/>
                  </a:moveTo>
                  <a:lnTo>
                    <a:pt x="3924300" y="563880"/>
                  </a:lnTo>
                  <a:lnTo>
                    <a:pt x="3924300" y="806196"/>
                  </a:lnTo>
                  <a:lnTo>
                    <a:pt x="4041648" y="806196"/>
                  </a:lnTo>
                  <a:lnTo>
                    <a:pt x="4041648" y="563880"/>
                  </a:lnTo>
                  <a:close/>
                </a:path>
                <a:path w="8456930" h="806450">
                  <a:moveTo>
                    <a:pt x="4532376" y="281940"/>
                  </a:moveTo>
                  <a:lnTo>
                    <a:pt x="4415028" y="281940"/>
                  </a:lnTo>
                  <a:lnTo>
                    <a:pt x="4415028" y="806196"/>
                  </a:lnTo>
                  <a:lnTo>
                    <a:pt x="4532376" y="806196"/>
                  </a:lnTo>
                  <a:lnTo>
                    <a:pt x="4532376" y="281940"/>
                  </a:lnTo>
                  <a:close/>
                </a:path>
                <a:path w="8456930" h="806450">
                  <a:moveTo>
                    <a:pt x="5023104" y="281940"/>
                  </a:moveTo>
                  <a:lnTo>
                    <a:pt x="4905756" y="281940"/>
                  </a:lnTo>
                  <a:lnTo>
                    <a:pt x="4905756" y="806196"/>
                  </a:lnTo>
                  <a:lnTo>
                    <a:pt x="5023104" y="806196"/>
                  </a:lnTo>
                  <a:lnTo>
                    <a:pt x="5023104" y="281940"/>
                  </a:lnTo>
                  <a:close/>
                </a:path>
                <a:path w="8456930" h="806450">
                  <a:moveTo>
                    <a:pt x="5513832" y="605028"/>
                  </a:moveTo>
                  <a:lnTo>
                    <a:pt x="5396484" y="605028"/>
                  </a:lnTo>
                  <a:lnTo>
                    <a:pt x="5396484" y="806208"/>
                  </a:lnTo>
                  <a:lnTo>
                    <a:pt x="5513832" y="806208"/>
                  </a:lnTo>
                  <a:lnTo>
                    <a:pt x="5513832" y="605028"/>
                  </a:lnTo>
                  <a:close/>
                </a:path>
                <a:path w="8456930" h="806450">
                  <a:moveTo>
                    <a:pt x="6003036" y="402336"/>
                  </a:moveTo>
                  <a:lnTo>
                    <a:pt x="5887212" y="402336"/>
                  </a:lnTo>
                  <a:lnTo>
                    <a:pt x="5887212" y="806196"/>
                  </a:lnTo>
                  <a:lnTo>
                    <a:pt x="6003036" y="806196"/>
                  </a:lnTo>
                  <a:lnTo>
                    <a:pt x="6003036" y="402336"/>
                  </a:lnTo>
                  <a:close/>
                </a:path>
                <a:path w="8456930" h="806450">
                  <a:moveTo>
                    <a:pt x="6493764" y="644652"/>
                  </a:moveTo>
                  <a:lnTo>
                    <a:pt x="6376416" y="644652"/>
                  </a:lnTo>
                  <a:lnTo>
                    <a:pt x="6376416" y="806196"/>
                  </a:lnTo>
                  <a:lnTo>
                    <a:pt x="6493764" y="806196"/>
                  </a:lnTo>
                  <a:lnTo>
                    <a:pt x="6493764" y="644652"/>
                  </a:lnTo>
                  <a:close/>
                </a:path>
                <a:path w="8456930" h="806450">
                  <a:moveTo>
                    <a:pt x="6984492" y="605028"/>
                  </a:moveTo>
                  <a:lnTo>
                    <a:pt x="6867144" y="605028"/>
                  </a:lnTo>
                  <a:lnTo>
                    <a:pt x="6867144" y="806208"/>
                  </a:lnTo>
                  <a:lnTo>
                    <a:pt x="6984492" y="806208"/>
                  </a:lnTo>
                  <a:lnTo>
                    <a:pt x="6984492" y="605028"/>
                  </a:lnTo>
                  <a:close/>
                </a:path>
                <a:path w="8456930" h="806450">
                  <a:moveTo>
                    <a:pt x="7475220" y="605028"/>
                  </a:moveTo>
                  <a:lnTo>
                    <a:pt x="7357872" y="605028"/>
                  </a:lnTo>
                  <a:lnTo>
                    <a:pt x="7357872" y="806208"/>
                  </a:lnTo>
                  <a:lnTo>
                    <a:pt x="7475220" y="806208"/>
                  </a:lnTo>
                  <a:lnTo>
                    <a:pt x="7475220" y="605028"/>
                  </a:lnTo>
                  <a:close/>
                </a:path>
                <a:path w="8456930" h="806450">
                  <a:moveTo>
                    <a:pt x="7965948" y="483108"/>
                  </a:moveTo>
                  <a:lnTo>
                    <a:pt x="7848600" y="483108"/>
                  </a:lnTo>
                  <a:lnTo>
                    <a:pt x="7848600" y="806196"/>
                  </a:lnTo>
                  <a:lnTo>
                    <a:pt x="7965948" y="806196"/>
                  </a:lnTo>
                  <a:lnTo>
                    <a:pt x="7965948" y="483108"/>
                  </a:lnTo>
                  <a:close/>
                </a:path>
                <a:path w="8456930" h="806450">
                  <a:moveTo>
                    <a:pt x="8456676" y="0"/>
                  </a:moveTo>
                  <a:lnTo>
                    <a:pt x="8339328" y="0"/>
                  </a:lnTo>
                  <a:lnTo>
                    <a:pt x="8339328" y="806196"/>
                  </a:lnTo>
                  <a:lnTo>
                    <a:pt x="8456676" y="806196"/>
                  </a:lnTo>
                  <a:lnTo>
                    <a:pt x="8456676"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956815" y="5250180"/>
              <a:ext cx="8456930" cy="806450"/>
            </a:xfrm>
            <a:custGeom>
              <a:avLst/>
              <a:gdLst/>
              <a:ahLst/>
              <a:cxnLst/>
              <a:rect l="l" t="t" r="r" b="b"/>
              <a:pathLst>
                <a:path w="8456930" h="806450">
                  <a:moveTo>
                    <a:pt x="0" y="766572"/>
                  </a:moveTo>
                  <a:lnTo>
                    <a:pt x="117348" y="766572"/>
                  </a:lnTo>
                  <a:lnTo>
                    <a:pt x="117348" y="806196"/>
                  </a:lnTo>
                  <a:lnTo>
                    <a:pt x="0" y="806196"/>
                  </a:lnTo>
                  <a:lnTo>
                    <a:pt x="0" y="766572"/>
                  </a:lnTo>
                  <a:close/>
                </a:path>
                <a:path w="8456930" h="806450">
                  <a:moveTo>
                    <a:pt x="490727" y="240792"/>
                  </a:moveTo>
                  <a:lnTo>
                    <a:pt x="608076" y="240792"/>
                  </a:lnTo>
                  <a:lnTo>
                    <a:pt x="608076" y="806196"/>
                  </a:lnTo>
                  <a:lnTo>
                    <a:pt x="490727" y="806196"/>
                  </a:lnTo>
                  <a:lnTo>
                    <a:pt x="490727" y="240792"/>
                  </a:lnTo>
                  <a:close/>
                </a:path>
                <a:path w="8456930" h="806450">
                  <a:moveTo>
                    <a:pt x="981456" y="402336"/>
                  </a:moveTo>
                  <a:lnTo>
                    <a:pt x="1098804" y="402336"/>
                  </a:lnTo>
                  <a:lnTo>
                    <a:pt x="1098804" y="806196"/>
                  </a:lnTo>
                  <a:lnTo>
                    <a:pt x="981456" y="806196"/>
                  </a:lnTo>
                  <a:lnTo>
                    <a:pt x="981456" y="402336"/>
                  </a:lnTo>
                  <a:close/>
                </a:path>
                <a:path w="8456930" h="806450">
                  <a:moveTo>
                    <a:pt x="1472183" y="362712"/>
                  </a:moveTo>
                  <a:lnTo>
                    <a:pt x="1589532" y="362712"/>
                  </a:lnTo>
                  <a:lnTo>
                    <a:pt x="1589532" y="806196"/>
                  </a:lnTo>
                  <a:lnTo>
                    <a:pt x="1472183" y="806196"/>
                  </a:lnTo>
                  <a:lnTo>
                    <a:pt x="1472183" y="362712"/>
                  </a:lnTo>
                  <a:close/>
                </a:path>
                <a:path w="8456930" h="806450">
                  <a:moveTo>
                    <a:pt x="1962911" y="240792"/>
                  </a:moveTo>
                  <a:lnTo>
                    <a:pt x="2078735" y="240792"/>
                  </a:lnTo>
                  <a:lnTo>
                    <a:pt x="2078735" y="806196"/>
                  </a:lnTo>
                  <a:lnTo>
                    <a:pt x="1962911" y="806196"/>
                  </a:lnTo>
                  <a:lnTo>
                    <a:pt x="1962911" y="240792"/>
                  </a:lnTo>
                  <a:close/>
                </a:path>
                <a:path w="8456930" h="806450">
                  <a:moveTo>
                    <a:pt x="2452116" y="605028"/>
                  </a:moveTo>
                  <a:lnTo>
                    <a:pt x="2569464" y="605028"/>
                  </a:lnTo>
                  <a:lnTo>
                    <a:pt x="2569464" y="806196"/>
                  </a:lnTo>
                  <a:lnTo>
                    <a:pt x="2452116" y="806196"/>
                  </a:lnTo>
                  <a:lnTo>
                    <a:pt x="2452116" y="605028"/>
                  </a:lnTo>
                  <a:close/>
                </a:path>
                <a:path w="8456930" h="806450">
                  <a:moveTo>
                    <a:pt x="2942844" y="725424"/>
                  </a:moveTo>
                  <a:lnTo>
                    <a:pt x="3060192" y="725424"/>
                  </a:lnTo>
                  <a:lnTo>
                    <a:pt x="3060192" y="806196"/>
                  </a:lnTo>
                  <a:lnTo>
                    <a:pt x="2942844" y="806196"/>
                  </a:lnTo>
                  <a:lnTo>
                    <a:pt x="2942844" y="725424"/>
                  </a:lnTo>
                  <a:close/>
                </a:path>
                <a:path w="8456930" h="806450">
                  <a:moveTo>
                    <a:pt x="3433572" y="605028"/>
                  </a:moveTo>
                  <a:lnTo>
                    <a:pt x="3550920" y="605028"/>
                  </a:lnTo>
                  <a:lnTo>
                    <a:pt x="3550920" y="806196"/>
                  </a:lnTo>
                  <a:lnTo>
                    <a:pt x="3433572" y="806196"/>
                  </a:lnTo>
                  <a:lnTo>
                    <a:pt x="3433572" y="605028"/>
                  </a:lnTo>
                  <a:close/>
                </a:path>
                <a:path w="8456930" h="806450">
                  <a:moveTo>
                    <a:pt x="3924300" y="563880"/>
                  </a:moveTo>
                  <a:lnTo>
                    <a:pt x="4041648" y="563880"/>
                  </a:lnTo>
                  <a:lnTo>
                    <a:pt x="4041648" y="806196"/>
                  </a:lnTo>
                  <a:lnTo>
                    <a:pt x="3924300" y="806196"/>
                  </a:lnTo>
                  <a:lnTo>
                    <a:pt x="3924300" y="563880"/>
                  </a:lnTo>
                  <a:close/>
                </a:path>
                <a:path w="8456930" h="806450">
                  <a:moveTo>
                    <a:pt x="4415028" y="281940"/>
                  </a:moveTo>
                  <a:lnTo>
                    <a:pt x="4532376" y="281940"/>
                  </a:lnTo>
                  <a:lnTo>
                    <a:pt x="4532376" y="806196"/>
                  </a:lnTo>
                  <a:lnTo>
                    <a:pt x="4415028" y="806196"/>
                  </a:lnTo>
                  <a:lnTo>
                    <a:pt x="4415028" y="281940"/>
                  </a:lnTo>
                  <a:close/>
                </a:path>
                <a:path w="8456930" h="806450">
                  <a:moveTo>
                    <a:pt x="4905756" y="281940"/>
                  </a:moveTo>
                  <a:lnTo>
                    <a:pt x="5023104" y="281940"/>
                  </a:lnTo>
                  <a:lnTo>
                    <a:pt x="5023104" y="806196"/>
                  </a:lnTo>
                  <a:lnTo>
                    <a:pt x="4905756" y="806196"/>
                  </a:lnTo>
                  <a:lnTo>
                    <a:pt x="4905756" y="281940"/>
                  </a:lnTo>
                  <a:close/>
                </a:path>
                <a:path w="8456930" h="806450">
                  <a:moveTo>
                    <a:pt x="5396483" y="605028"/>
                  </a:moveTo>
                  <a:lnTo>
                    <a:pt x="5513832" y="605028"/>
                  </a:lnTo>
                  <a:lnTo>
                    <a:pt x="5513832" y="806196"/>
                  </a:lnTo>
                  <a:lnTo>
                    <a:pt x="5396483" y="806196"/>
                  </a:lnTo>
                  <a:lnTo>
                    <a:pt x="5396483" y="605028"/>
                  </a:lnTo>
                  <a:close/>
                </a:path>
                <a:path w="8456930" h="806450">
                  <a:moveTo>
                    <a:pt x="5887211" y="402336"/>
                  </a:moveTo>
                  <a:lnTo>
                    <a:pt x="6003035" y="402336"/>
                  </a:lnTo>
                  <a:lnTo>
                    <a:pt x="6003035" y="806196"/>
                  </a:lnTo>
                  <a:lnTo>
                    <a:pt x="5887211" y="806196"/>
                  </a:lnTo>
                  <a:lnTo>
                    <a:pt x="5887211" y="402336"/>
                  </a:lnTo>
                  <a:close/>
                </a:path>
                <a:path w="8456930" h="806450">
                  <a:moveTo>
                    <a:pt x="6376415" y="644652"/>
                  </a:moveTo>
                  <a:lnTo>
                    <a:pt x="6493763" y="644652"/>
                  </a:lnTo>
                  <a:lnTo>
                    <a:pt x="6493763" y="806196"/>
                  </a:lnTo>
                  <a:lnTo>
                    <a:pt x="6376415" y="806196"/>
                  </a:lnTo>
                  <a:lnTo>
                    <a:pt x="6376415" y="644652"/>
                  </a:lnTo>
                  <a:close/>
                </a:path>
                <a:path w="8456930" h="806450">
                  <a:moveTo>
                    <a:pt x="6867143" y="605028"/>
                  </a:moveTo>
                  <a:lnTo>
                    <a:pt x="6984491" y="605028"/>
                  </a:lnTo>
                  <a:lnTo>
                    <a:pt x="6984491" y="806196"/>
                  </a:lnTo>
                  <a:lnTo>
                    <a:pt x="6867143" y="806196"/>
                  </a:lnTo>
                  <a:lnTo>
                    <a:pt x="6867143" y="605028"/>
                  </a:lnTo>
                  <a:close/>
                </a:path>
                <a:path w="8456930" h="806450">
                  <a:moveTo>
                    <a:pt x="7357872" y="605028"/>
                  </a:moveTo>
                  <a:lnTo>
                    <a:pt x="7475220" y="605028"/>
                  </a:lnTo>
                  <a:lnTo>
                    <a:pt x="7475220" y="806196"/>
                  </a:lnTo>
                  <a:lnTo>
                    <a:pt x="7357872" y="806196"/>
                  </a:lnTo>
                  <a:lnTo>
                    <a:pt x="7357872" y="605028"/>
                  </a:lnTo>
                  <a:close/>
                </a:path>
                <a:path w="8456930" h="806450">
                  <a:moveTo>
                    <a:pt x="7848600" y="483108"/>
                  </a:moveTo>
                  <a:lnTo>
                    <a:pt x="7965948" y="483108"/>
                  </a:lnTo>
                  <a:lnTo>
                    <a:pt x="7965948" y="806196"/>
                  </a:lnTo>
                  <a:lnTo>
                    <a:pt x="7848600" y="806196"/>
                  </a:lnTo>
                  <a:lnTo>
                    <a:pt x="7848600" y="483108"/>
                  </a:lnTo>
                  <a:close/>
                </a:path>
                <a:path w="8456930" h="806450">
                  <a:moveTo>
                    <a:pt x="8339328" y="0"/>
                  </a:moveTo>
                  <a:lnTo>
                    <a:pt x="8456676" y="0"/>
                  </a:lnTo>
                  <a:lnTo>
                    <a:pt x="8456676" y="806196"/>
                  </a:lnTo>
                  <a:lnTo>
                    <a:pt x="8339328" y="806196"/>
                  </a:lnTo>
                  <a:lnTo>
                    <a:pt x="8339328" y="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711451" y="6056376"/>
              <a:ext cx="8830310" cy="0"/>
            </a:xfrm>
            <a:custGeom>
              <a:avLst/>
              <a:gdLst/>
              <a:ahLst/>
              <a:cxnLst/>
              <a:rect l="l" t="t" r="r" b="b"/>
              <a:pathLst>
                <a:path w="8830310">
                  <a:moveTo>
                    <a:pt x="0" y="0"/>
                  </a:moveTo>
                  <a:lnTo>
                    <a:pt x="8830056" y="0"/>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957577" y="2250186"/>
              <a:ext cx="8338184" cy="3317875"/>
            </a:xfrm>
            <a:custGeom>
              <a:avLst/>
              <a:gdLst/>
              <a:ahLst/>
              <a:cxnLst/>
              <a:rect l="l" t="t" r="r" b="b"/>
              <a:pathLst>
                <a:path w="8338184" h="3317875">
                  <a:moveTo>
                    <a:pt x="0" y="3238500"/>
                  </a:moveTo>
                  <a:lnTo>
                    <a:pt x="489204" y="2581656"/>
                  </a:lnTo>
                  <a:lnTo>
                    <a:pt x="979932" y="2583180"/>
                  </a:lnTo>
                  <a:lnTo>
                    <a:pt x="1470660" y="2212848"/>
                  </a:lnTo>
                  <a:lnTo>
                    <a:pt x="1961388" y="1650491"/>
                  </a:lnTo>
                  <a:lnTo>
                    <a:pt x="2452116" y="2282952"/>
                  </a:lnTo>
                  <a:lnTo>
                    <a:pt x="2942844" y="2493264"/>
                  </a:lnTo>
                  <a:lnTo>
                    <a:pt x="3433572" y="1725168"/>
                  </a:lnTo>
                  <a:lnTo>
                    <a:pt x="3924300" y="691895"/>
                  </a:lnTo>
                  <a:lnTo>
                    <a:pt x="4413504" y="0"/>
                  </a:lnTo>
                  <a:lnTo>
                    <a:pt x="4904232" y="896112"/>
                  </a:lnTo>
                  <a:lnTo>
                    <a:pt x="5394960" y="2499360"/>
                  </a:lnTo>
                  <a:lnTo>
                    <a:pt x="5885688" y="2561844"/>
                  </a:lnTo>
                  <a:lnTo>
                    <a:pt x="6376416" y="2520696"/>
                  </a:lnTo>
                  <a:lnTo>
                    <a:pt x="6867144" y="3028188"/>
                  </a:lnTo>
                  <a:lnTo>
                    <a:pt x="7357872" y="3317748"/>
                  </a:lnTo>
                  <a:lnTo>
                    <a:pt x="7848600" y="2727960"/>
                  </a:lnTo>
                  <a:lnTo>
                    <a:pt x="8337804" y="2369820"/>
                  </a:lnTo>
                </a:path>
              </a:pathLst>
            </a:custGeom>
            <a:ln w="28575">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138160" y="2695956"/>
              <a:ext cx="243840" cy="83820"/>
            </a:xfrm>
            <a:custGeom>
              <a:avLst/>
              <a:gdLst/>
              <a:ahLst/>
              <a:cxnLst/>
              <a:rect l="l" t="t" r="r" b="b"/>
              <a:pathLst>
                <a:path w="243840" h="83819">
                  <a:moveTo>
                    <a:pt x="243840" y="0"/>
                  </a:moveTo>
                  <a:lnTo>
                    <a:pt x="0" y="0"/>
                  </a:lnTo>
                  <a:lnTo>
                    <a:pt x="0" y="83820"/>
                  </a:lnTo>
                  <a:lnTo>
                    <a:pt x="243840" y="83820"/>
                  </a:lnTo>
                  <a:lnTo>
                    <a:pt x="243840" y="0"/>
                  </a:lnTo>
                  <a:close/>
                </a:path>
              </a:pathLst>
            </a:custGeom>
            <a:solidFill>
              <a:srgbClr val="5B9B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138160" y="3015996"/>
              <a:ext cx="243840" cy="83820"/>
            </a:xfrm>
            <a:custGeom>
              <a:avLst/>
              <a:gdLst/>
              <a:ahLst/>
              <a:cxnLst/>
              <a:rect l="l" t="t" r="r" b="b"/>
              <a:pathLst>
                <a:path w="243840" h="83819">
                  <a:moveTo>
                    <a:pt x="243840" y="0"/>
                  </a:moveTo>
                  <a:lnTo>
                    <a:pt x="0" y="0"/>
                  </a:lnTo>
                  <a:lnTo>
                    <a:pt x="0" y="83820"/>
                  </a:lnTo>
                  <a:lnTo>
                    <a:pt x="243840" y="83820"/>
                  </a:lnTo>
                  <a:lnTo>
                    <a:pt x="24384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8138922" y="3377946"/>
              <a:ext cx="243840" cy="0"/>
            </a:xfrm>
            <a:custGeom>
              <a:avLst/>
              <a:gdLst/>
              <a:ahLst/>
              <a:cxnLst/>
              <a:rect l="l" t="t" r="r" b="b"/>
              <a:pathLst>
                <a:path w="243840">
                  <a:moveTo>
                    <a:pt x="0" y="0"/>
                  </a:moveTo>
                  <a:lnTo>
                    <a:pt x="243840" y="0"/>
                  </a:lnTo>
                </a:path>
              </a:pathLst>
            </a:custGeom>
            <a:ln w="28575">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9453187" y="6194793"/>
              <a:ext cx="380365" cy="368300"/>
            </a:xfrm>
            <a:custGeom>
              <a:avLst/>
              <a:gdLst/>
              <a:ahLst/>
              <a:cxnLst/>
              <a:rect l="l" t="t" r="r" b="b"/>
              <a:pathLst>
                <a:path w="380365" h="368300">
                  <a:moveTo>
                    <a:pt x="29895" y="284480"/>
                  </a:moveTo>
                  <a:lnTo>
                    <a:pt x="25653" y="284480"/>
                  </a:lnTo>
                  <a:lnTo>
                    <a:pt x="17462" y="287020"/>
                  </a:lnTo>
                  <a:lnTo>
                    <a:pt x="0" y="316230"/>
                  </a:lnTo>
                  <a:lnTo>
                    <a:pt x="2222" y="325120"/>
                  </a:lnTo>
                  <a:lnTo>
                    <a:pt x="29654" y="358140"/>
                  </a:lnTo>
                  <a:lnTo>
                    <a:pt x="52298" y="368300"/>
                  </a:lnTo>
                  <a:lnTo>
                    <a:pt x="56527" y="368300"/>
                  </a:lnTo>
                  <a:lnTo>
                    <a:pt x="64719" y="365760"/>
                  </a:lnTo>
                  <a:lnTo>
                    <a:pt x="68745" y="363220"/>
                  </a:lnTo>
                  <a:lnTo>
                    <a:pt x="74146" y="358140"/>
                  </a:lnTo>
                  <a:lnTo>
                    <a:pt x="56438" y="358140"/>
                  </a:lnTo>
                  <a:lnTo>
                    <a:pt x="53593" y="356870"/>
                  </a:lnTo>
                  <a:lnTo>
                    <a:pt x="47370" y="355600"/>
                  </a:lnTo>
                  <a:lnTo>
                    <a:pt x="43929" y="353060"/>
                  </a:lnTo>
                  <a:lnTo>
                    <a:pt x="36410" y="347980"/>
                  </a:lnTo>
                  <a:lnTo>
                    <a:pt x="32194" y="344170"/>
                  </a:lnTo>
                  <a:lnTo>
                    <a:pt x="24028" y="336550"/>
                  </a:lnTo>
                  <a:lnTo>
                    <a:pt x="20942" y="332740"/>
                  </a:lnTo>
                  <a:lnTo>
                    <a:pt x="15595" y="326390"/>
                  </a:lnTo>
                  <a:lnTo>
                    <a:pt x="13614" y="322580"/>
                  </a:lnTo>
                  <a:lnTo>
                    <a:pt x="11061" y="316230"/>
                  </a:lnTo>
                  <a:lnTo>
                    <a:pt x="10629" y="312420"/>
                  </a:lnTo>
                  <a:lnTo>
                    <a:pt x="11480" y="307340"/>
                  </a:lnTo>
                  <a:lnTo>
                    <a:pt x="13055" y="303530"/>
                  </a:lnTo>
                  <a:lnTo>
                    <a:pt x="17348" y="299720"/>
                  </a:lnTo>
                  <a:lnTo>
                    <a:pt x="18948" y="298450"/>
                  </a:lnTo>
                  <a:lnTo>
                    <a:pt x="22237" y="297180"/>
                  </a:lnTo>
                  <a:lnTo>
                    <a:pt x="23990" y="295910"/>
                  </a:lnTo>
                  <a:lnTo>
                    <a:pt x="52527" y="295910"/>
                  </a:lnTo>
                  <a:lnTo>
                    <a:pt x="43167" y="289560"/>
                  </a:lnTo>
                  <a:lnTo>
                    <a:pt x="38646" y="287020"/>
                  </a:lnTo>
                  <a:lnTo>
                    <a:pt x="29895" y="284480"/>
                  </a:lnTo>
                  <a:close/>
                </a:path>
                <a:path w="380365" h="368300">
                  <a:moveTo>
                    <a:pt x="52527" y="295910"/>
                  </a:moveTo>
                  <a:lnTo>
                    <a:pt x="29654" y="295910"/>
                  </a:lnTo>
                  <a:lnTo>
                    <a:pt x="33794" y="298450"/>
                  </a:lnTo>
                  <a:lnTo>
                    <a:pt x="35991" y="298450"/>
                  </a:lnTo>
                  <a:lnTo>
                    <a:pt x="40678" y="302260"/>
                  </a:lnTo>
                  <a:lnTo>
                    <a:pt x="43192" y="303530"/>
                  </a:lnTo>
                  <a:lnTo>
                    <a:pt x="48615" y="308610"/>
                  </a:lnTo>
                  <a:lnTo>
                    <a:pt x="51536" y="311150"/>
                  </a:lnTo>
                  <a:lnTo>
                    <a:pt x="54673" y="313690"/>
                  </a:lnTo>
                  <a:lnTo>
                    <a:pt x="56997" y="316230"/>
                  </a:lnTo>
                  <a:lnTo>
                    <a:pt x="59156" y="318770"/>
                  </a:lnTo>
                  <a:lnTo>
                    <a:pt x="63157" y="323850"/>
                  </a:lnTo>
                  <a:lnTo>
                    <a:pt x="64884" y="325120"/>
                  </a:lnTo>
                  <a:lnTo>
                    <a:pt x="67792" y="330200"/>
                  </a:lnTo>
                  <a:lnTo>
                    <a:pt x="70700" y="336550"/>
                  </a:lnTo>
                  <a:lnTo>
                    <a:pt x="71183" y="339090"/>
                  </a:lnTo>
                  <a:lnTo>
                    <a:pt x="71373" y="342900"/>
                  </a:lnTo>
                  <a:lnTo>
                    <a:pt x="71031" y="344170"/>
                  </a:lnTo>
                  <a:lnTo>
                    <a:pt x="56438" y="358140"/>
                  </a:lnTo>
                  <a:lnTo>
                    <a:pt x="74146" y="358140"/>
                  </a:lnTo>
                  <a:lnTo>
                    <a:pt x="76847" y="355600"/>
                  </a:lnTo>
                  <a:lnTo>
                    <a:pt x="79565" y="351790"/>
                  </a:lnTo>
                  <a:lnTo>
                    <a:pt x="82118" y="342900"/>
                  </a:lnTo>
                  <a:lnTo>
                    <a:pt x="82194" y="337820"/>
                  </a:lnTo>
                  <a:lnTo>
                    <a:pt x="80009" y="328930"/>
                  </a:lnTo>
                  <a:lnTo>
                    <a:pt x="57442" y="299720"/>
                  </a:lnTo>
                  <a:lnTo>
                    <a:pt x="52527" y="295910"/>
                  </a:lnTo>
                  <a:close/>
                </a:path>
                <a:path w="380365" h="368300">
                  <a:moveTo>
                    <a:pt x="90020" y="241300"/>
                  </a:moveTo>
                  <a:lnTo>
                    <a:pt x="78193" y="241300"/>
                  </a:lnTo>
                  <a:lnTo>
                    <a:pt x="107861" y="318770"/>
                  </a:lnTo>
                  <a:lnTo>
                    <a:pt x="108102" y="320040"/>
                  </a:lnTo>
                  <a:lnTo>
                    <a:pt x="110604" y="320040"/>
                  </a:lnTo>
                  <a:lnTo>
                    <a:pt x="112026" y="318770"/>
                  </a:lnTo>
                  <a:lnTo>
                    <a:pt x="112928" y="318770"/>
                  </a:lnTo>
                  <a:lnTo>
                    <a:pt x="114858" y="316230"/>
                  </a:lnTo>
                  <a:lnTo>
                    <a:pt x="115544" y="314960"/>
                  </a:lnTo>
                  <a:lnTo>
                    <a:pt x="116611" y="313690"/>
                  </a:lnTo>
                  <a:lnTo>
                    <a:pt x="116992" y="313690"/>
                  </a:lnTo>
                  <a:lnTo>
                    <a:pt x="117436" y="312420"/>
                  </a:lnTo>
                  <a:lnTo>
                    <a:pt x="117436" y="311150"/>
                  </a:lnTo>
                  <a:lnTo>
                    <a:pt x="90020" y="241300"/>
                  </a:lnTo>
                  <a:close/>
                </a:path>
                <a:path w="380365" h="368300">
                  <a:moveTo>
                    <a:pt x="161607" y="294640"/>
                  </a:moveTo>
                  <a:lnTo>
                    <a:pt x="159435" y="294640"/>
                  </a:lnTo>
                  <a:lnTo>
                    <a:pt x="160172" y="295910"/>
                  </a:lnTo>
                  <a:lnTo>
                    <a:pt x="160616" y="295910"/>
                  </a:lnTo>
                  <a:lnTo>
                    <a:pt x="161607" y="294640"/>
                  </a:lnTo>
                  <a:close/>
                </a:path>
                <a:path w="380365" h="368300">
                  <a:moveTo>
                    <a:pt x="114909" y="175260"/>
                  </a:moveTo>
                  <a:lnTo>
                    <a:pt x="112941" y="175260"/>
                  </a:lnTo>
                  <a:lnTo>
                    <a:pt x="111683" y="176530"/>
                  </a:lnTo>
                  <a:lnTo>
                    <a:pt x="110972" y="177800"/>
                  </a:lnTo>
                  <a:lnTo>
                    <a:pt x="109486" y="179070"/>
                  </a:lnTo>
                  <a:lnTo>
                    <a:pt x="108927" y="179070"/>
                  </a:lnTo>
                  <a:lnTo>
                    <a:pt x="108051" y="180340"/>
                  </a:lnTo>
                  <a:lnTo>
                    <a:pt x="107759" y="180340"/>
                  </a:lnTo>
                  <a:lnTo>
                    <a:pt x="107429" y="181610"/>
                  </a:lnTo>
                  <a:lnTo>
                    <a:pt x="107429" y="182880"/>
                  </a:lnTo>
                  <a:lnTo>
                    <a:pt x="107594" y="184150"/>
                  </a:lnTo>
                  <a:lnTo>
                    <a:pt x="107886" y="184150"/>
                  </a:lnTo>
                  <a:lnTo>
                    <a:pt x="158915" y="293370"/>
                  </a:lnTo>
                  <a:lnTo>
                    <a:pt x="159130" y="294640"/>
                  </a:lnTo>
                  <a:lnTo>
                    <a:pt x="163474" y="294640"/>
                  </a:lnTo>
                  <a:lnTo>
                    <a:pt x="164198" y="293370"/>
                  </a:lnTo>
                  <a:lnTo>
                    <a:pt x="165684" y="292100"/>
                  </a:lnTo>
                  <a:lnTo>
                    <a:pt x="166230" y="290830"/>
                  </a:lnTo>
                  <a:lnTo>
                    <a:pt x="167030" y="290830"/>
                  </a:lnTo>
                  <a:lnTo>
                    <a:pt x="167335" y="289560"/>
                  </a:lnTo>
                  <a:lnTo>
                    <a:pt x="167716" y="289560"/>
                  </a:lnTo>
                  <a:lnTo>
                    <a:pt x="167741" y="287020"/>
                  </a:lnTo>
                  <a:lnTo>
                    <a:pt x="167284" y="287020"/>
                  </a:lnTo>
                  <a:lnTo>
                    <a:pt x="116255" y="176530"/>
                  </a:lnTo>
                  <a:lnTo>
                    <a:pt x="115684" y="176530"/>
                  </a:lnTo>
                  <a:lnTo>
                    <a:pt x="114909" y="175260"/>
                  </a:lnTo>
                  <a:close/>
                </a:path>
                <a:path w="380365" h="368300">
                  <a:moveTo>
                    <a:pt x="82092" y="227330"/>
                  </a:moveTo>
                  <a:lnTo>
                    <a:pt x="77774" y="227330"/>
                  </a:lnTo>
                  <a:lnTo>
                    <a:pt x="40538" y="264160"/>
                  </a:lnTo>
                  <a:lnTo>
                    <a:pt x="40347" y="265430"/>
                  </a:lnTo>
                  <a:lnTo>
                    <a:pt x="40220" y="266700"/>
                  </a:lnTo>
                  <a:lnTo>
                    <a:pt x="40512" y="266700"/>
                  </a:lnTo>
                  <a:lnTo>
                    <a:pt x="40766" y="267970"/>
                  </a:lnTo>
                  <a:lnTo>
                    <a:pt x="41516" y="269240"/>
                  </a:lnTo>
                  <a:lnTo>
                    <a:pt x="42011" y="269240"/>
                  </a:lnTo>
                  <a:lnTo>
                    <a:pt x="43776" y="270510"/>
                  </a:lnTo>
                  <a:lnTo>
                    <a:pt x="44830" y="271780"/>
                  </a:lnTo>
                  <a:lnTo>
                    <a:pt x="46735" y="273050"/>
                  </a:lnTo>
                  <a:lnTo>
                    <a:pt x="47523" y="271780"/>
                  </a:lnTo>
                  <a:lnTo>
                    <a:pt x="78193" y="241300"/>
                  </a:lnTo>
                  <a:lnTo>
                    <a:pt x="90020" y="241300"/>
                  </a:lnTo>
                  <a:lnTo>
                    <a:pt x="87528" y="234950"/>
                  </a:lnTo>
                  <a:lnTo>
                    <a:pt x="86753" y="233680"/>
                  </a:lnTo>
                  <a:lnTo>
                    <a:pt x="86448" y="232410"/>
                  </a:lnTo>
                  <a:lnTo>
                    <a:pt x="85737" y="231140"/>
                  </a:lnTo>
                  <a:lnTo>
                    <a:pt x="84505" y="229870"/>
                  </a:lnTo>
                  <a:lnTo>
                    <a:pt x="84010" y="229870"/>
                  </a:lnTo>
                  <a:lnTo>
                    <a:pt x="83426" y="228600"/>
                  </a:lnTo>
                  <a:lnTo>
                    <a:pt x="82715" y="228600"/>
                  </a:lnTo>
                  <a:lnTo>
                    <a:pt x="82092" y="227330"/>
                  </a:lnTo>
                  <a:close/>
                </a:path>
                <a:path w="380365" h="368300">
                  <a:moveTo>
                    <a:pt x="192582" y="237490"/>
                  </a:moveTo>
                  <a:lnTo>
                    <a:pt x="188455" y="237490"/>
                  </a:lnTo>
                  <a:lnTo>
                    <a:pt x="189649" y="238760"/>
                  </a:lnTo>
                  <a:lnTo>
                    <a:pt x="191668" y="238760"/>
                  </a:lnTo>
                  <a:lnTo>
                    <a:pt x="192582" y="237490"/>
                  </a:lnTo>
                  <a:close/>
                </a:path>
                <a:path w="380365" h="368300">
                  <a:moveTo>
                    <a:pt x="184407" y="161290"/>
                  </a:moveTo>
                  <a:lnTo>
                    <a:pt x="164503" y="161290"/>
                  </a:lnTo>
                  <a:lnTo>
                    <a:pt x="166268" y="162560"/>
                  </a:lnTo>
                  <a:lnTo>
                    <a:pt x="169684" y="163830"/>
                  </a:lnTo>
                  <a:lnTo>
                    <a:pt x="171234" y="165100"/>
                  </a:lnTo>
                  <a:lnTo>
                    <a:pt x="183832" y="229870"/>
                  </a:lnTo>
                  <a:lnTo>
                    <a:pt x="184149" y="231140"/>
                  </a:lnTo>
                  <a:lnTo>
                    <a:pt x="184302" y="232410"/>
                  </a:lnTo>
                  <a:lnTo>
                    <a:pt x="184721" y="233680"/>
                  </a:lnTo>
                  <a:lnTo>
                    <a:pt x="185038" y="233680"/>
                  </a:lnTo>
                  <a:lnTo>
                    <a:pt x="185902" y="234950"/>
                  </a:lnTo>
                  <a:lnTo>
                    <a:pt x="186448" y="234950"/>
                  </a:lnTo>
                  <a:lnTo>
                    <a:pt x="187794" y="237490"/>
                  </a:lnTo>
                  <a:lnTo>
                    <a:pt x="193027" y="237490"/>
                  </a:lnTo>
                  <a:lnTo>
                    <a:pt x="208180" y="222250"/>
                  </a:lnTo>
                  <a:lnTo>
                    <a:pt x="193725" y="222250"/>
                  </a:lnTo>
                  <a:lnTo>
                    <a:pt x="193281" y="201930"/>
                  </a:lnTo>
                  <a:lnTo>
                    <a:pt x="186855" y="165100"/>
                  </a:lnTo>
                  <a:lnTo>
                    <a:pt x="184407" y="161290"/>
                  </a:lnTo>
                  <a:close/>
                </a:path>
                <a:path w="380365" h="368300">
                  <a:moveTo>
                    <a:pt x="79540" y="226060"/>
                  </a:moveTo>
                  <a:lnTo>
                    <a:pt x="79095" y="226060"/>
                  </a:lnTo>
                  <a:lnTo>
                    <a:pt x="78219" y="227330"/>
                  </a:lnTo>
                  <a:lnTo>
                    <a:pt x="80479" y="227330"/>
                  </a:lnTo>
                  <a:lnTo>
                    <a:pt x="79540" y="226060"/>
                  </a:lnTo>
                  <a:close/>
                </a:path>
                <a:path w="380365" h="368300">
                  <a:moveTo>
                    <a:pt x="225221" y="195580"/>
                  </a:moveTo>
                  <a:lnTo>
                    <a:pt x="221233" y="195580"/>
                  </a:lnTo>
                  <a:lnTo>
                    <a:pt x="193725" y="222250"/>
                  </a:lnTo>
                  <a:lnTo>
                    <a:pt x="208180" y="222250"/>
                  </a:lnTo>
                  <a:lnTo>
                    <a:pt x="228384" y="201930"/>
                  </a:lnTo>
                  <a:lnTo>
                    <a:pt x="228574" y="201930"/>
                  </a:lnTo>
                  <a:lnTo>
                    <a:pt x="228765" y="200660"/>
                  </a:lnTo>
                  <a:lnTo>
                    <a:pt x="228409" y="199390"/>
                  </a:lnTo>
                  <a:lnTo>
                    <a:pt x="228142" y="199390"/>
                  </a:lnTo>
                  <a:lnTo>
                    <a:pt x="227406" y="198120"/>
                  </a:lnTo>
                  <a:lnTo>
                    <a:pt x="226936" y="198120"/>
                  </a:lnTo>
                  <a:lnTo>
                    <a:pt x="226352" y="196850"/>
                  </a:lnTo>
                  <a:lnTo>
                    <a:pt x="225767" y="196850"/>
                  </a:lnTo>
                  <a:lnTo>
                    <a:pt x="225221" y="195580"/>
                  </a:lnTo>
                  <a:close/>
                </a:path>
                <a:path w="380365" h="368300">
                  <a:moveTo>
                    <a:pt x="222757" y="194310"/>
                  </a:moveTo>
                  <a:lnTo>
                    <a:pt x="222326" y="194310"/>
                  </a:lnTo>
                  <a:lnTo>
                    <a:pt x="221551" y="195580"/>
                  </a:lnTo>
                  <a:lnTo>
                    <a:pt x="223697" y="195580"/>
                  </a:lnTo>
                  <a:lnTo>
                    <a:pt x="222757" y="194310"/>
                  </a:lnTo>
                  <a:close/>
                </a:path>
                <a:path w="380365" h="368300">
                  <a:moveTo>
                    <a:pt x="142760" y="185420"/>
                  </a:moveTo>
                  <a:lnTo>
                    <a:pt x="139572" y="185420"/>
                  </a:lnTo>
                  <a:lnTo>
                    <a:pt x="140055" y="186690"/>
                  </a:lnTo>
                  <a:lnTo>
                    <a:pt x="142125" y="186690"/>
                  </a:lnTo>
                  <a:lnTo>
                    <a:pt x="142760" y="185420"/>
                  </a:lnTo>
                  <a:close/>
                </a:path>
                <a:path w="380365" h="368300">
                  <a:moveTo>
                    <a:pt x="166814" y="148590"/>
                  </a:moveTo>
                  <a:lnTo>
                    <a:pt x="160845" y="148590"/>
                  </a:lnTo>
                  <a:lnTo>
                    <a:pt x="151523" y="152400"/>
                  </a:lnTo>
                  <a:lnTo>
                    <a:pt x="148437" y="154940"/>
                  </a:lnTo>
                  <a:lnTo>
                    <a:pt x="143509" y="160020"/>
                  </a:lnTo>
                  <a:lnTo>
                    <a:pt x="141884" y="161290"/>
                  </a:lnTo>
                  <a:lnTo>
                    <a:pt x="139204" y="166370"/>
                  </a:lnTo>
                  <a:lnTo>
                    <a:pt x="138099" y="167640"/>
                  </a:lnTo>
                  <a:lnTo>
                    <a:pt x="136359" y="172720"/>
                  </a:lnTo>
                  <a:lnTo>
                    <a:pt x="135737" y="173990"/>
                  </a:lnTo>
                  <a:lnTo>
                    <a:pt x="134988" y="176530"/>
                  </a:lnTo>
                  <a:lnTo>
                    <a:pt x="134785" y="177800"/>
                  </a:lnTo>
                  <a:lnTo>
                    <a:pt x="134708" y="180340"/>
                  </a:lnTo>
                  <a:lnTo>
                    <a:pt x="134899" y="180340"/>
                  </a:lnTo>
                  <a:lnTo>
                    <a:pt x="135039" y="181610"/>
                  </a:lnTo>
                  <a:lnTo>
                    <a:pt x="135394" y="181610"/>
                  </a:lnTo>
                  <a:lnTo>
                    <a:pt x="135648" y="182880"/>
                  </a:lnTo>
                  <a:lnTo>
                    <a:pt x="136690" y="182880"/>
                  </a:lnTo>
                  <a:lnTo>
                    <a:pt x="137858" y="184150"/>
                  </a:lnTo>
                  <a:lnTo>
                    <a:pt x="138468" y="185420"/>
                  </a:lnTo>
                  <a:lnTo>
                    <a:pt x="143090" y="185420"/>
                  </a:lnTo>
                  <a:lnTo>
                    <a:pt x="143624" y="181610"/>
                  </a:lnTo>
                  <a:lnTo>
                    <a:pt x="144043" y="180340"/>
                  </a:lnTo>
                  <a:lnTo>
                    <a:pt x="145186" y="176530"/>
                  </a:lnTo>
                  <a:lnTo>
                    <a:pt x="145999" y="175260"/>
                  </a:lnTo>
                  <a:lnTo>
                    <a:pt x="148132" y="170180"/>
                  </a:lnTo>
                  <a:lnTo>
                    <a:pt x="149682" y="168910"/>
                  </a:lnTo>
                  <a:lnTo>
                    <a:pt x="153441" y="165100"/>
                  </a:lnTo>
                  <a:lnTo>
                    <a:pt x="155244" y="163830"/>
                  </a:lnTo>
                  <a:lnTo>
                    <a:pt x="159016" y="161290"/>
                  </a:lnTo>
                  <a:lnTo>
                    <a:pt x="184407" y="161290"/>
                  </a:lnTo>
                  <a:lnTo>
                    <a:pt x="183591" y="160020"/>
                  </a:lnTo>
                  <a:lnTo>
                    <a:pt x="181775" y="158750"/>
                  </a:lnTo>
                  <a:lnTo>
                    <a:pt x="177558" y="153670"/>
                  </a:lnTo>
                  <a:lnTo>
                    <a:pt x="175082" y="152400"/>
                  </a:lnTo>
                  <a:lnTo>
                    <a:pt x="169659" y="149860"/>
                  </a:lnTo>
                  <a:lnTo>
                    <a:pt x="166814" y="148590"/>
                  </a:lnTo>
                  <a:close/>
                </a:path>
                <a:path w="380365" h="368300">
                  <a:moveTo>
                    <a:pt x="218478" y="96520"/>
                  </a:moveTo>
                  <a:lnTo>
                    <a:pt x="214248" y="96520"/>
                  </a:lnTo>
                  <a:lnTo>
                    <a:pt x="206044" y="99060"/>
                  </a:lnTo>
                  <a:lnTo>
                    <a:pt x="188582" y="127000"/>
                  </a:lnTo>
                  <a:lnTo>
                    <a:pt x="190804" y="135890"/>
                  </a:lnTo>
                  <a:lnTo>
                    <a:pt x="218249" y="168910"/>
                  </a:lnTo>
                  <a:lnTo>
                    <a:pt x="227609" y="176530"/>
                  </a:lnTo>
                  <a:lnTo>
                    <a:pt x="240880" y="180340"/>
                  </a:lnTo>
                  <a:lnTo>
                    <a:pt x="245109" y="180340"/>
                  </a:lnTo>
                  <a:lnTo>
                    <a:pt x="253314" y="177800"/>
                  </a:lnTo>
                  <a:lnTo>
                    <a:pt x="257327" y="175260"/>
                  </a:lnTo>
                  <a:lnTo>
                    <a:pt x="263114" y="168910"/>
                  </a:lnTo>
                  <a:lnTo>
                    <a:pt x="242188" y="168910"/>
                  </a:lnTo>
                  <a:lnTo>
                    <a:pt x="235953" y="166370"/>
                  </a:lnTo>
                  <a:lnTo>
                    <a:pt x="232524" y="165100"/>
                  </a:lnTo>
                  <a:lnTo>
                    <a:pt x="224993" y="158750"/>
                  </a:lnTo>
                  <a:lnTo>
                    <a:pt x="220776" y="156210"/>
                  </a:lnTo>
                  <a:lnTo>
                    <a:pt x="212610" y="147320"/>
                  </a:lnTo>
                  <a:lnTo>
                    <a:pt x="209537" y="143510"/>
                  </a:lnTo>
                  <a:lnTo>
                    <a:pt x="204177" y="137160"/>
                  </a:lnTo>
                  <a:lnTo>
                    <a:pt x="202196" y="133350"/>
                  </a:lnTo>
                  <a:lnTo>
                    <a:pt x="199643" y="127000"/>
                  </a:lnTo>
                  <a:lnTo>
                    <a:pt x="199224" y="124460"/>
                  </a:lnTo>
                  <a:lnTo>
                    <a:pt x="200063" y="118110"/>
                  </a:lnTo>
                  <a:lnTo>
                    <a:pt x="201637" y="115570"/>
                  </a:lnTo>
                  <a:lnTo>
                    <a:pt x="205930" y="110490"/>
                  </a:lnTo>
                  <a:lnTo>
                    <a:pt x="207530" y="110490"/>
                  </a:lnTo>
                  <a:lnTo>
                    <a:pt x="210819" y="107950"/>
                  </a:lnTo>
                  <a:lnTo>
                    <a:pt x="242341" y="107950"/>
                  </a:lnTo>
                  <a:lnTo>
                    <a:pt x="241109" y="106680"/>
                  </a:lnTo>
                  <a:lnTo>
                    <a:pt x="231749" y="100330"/>
                  </a:lnTo>
                  <a:lnTo>
                    <a:pt x="227228" y="97790"/>
                  </a:lnTo>
                  <a:lnTo>
                    <a:pt x="218478" y="96520"/>
                  </a:lnTo>
                  <a:close/>
                </a:path>
                <a:path w="380365" h="368300">
                  <a:moveTo>
                    <a:pt x="242341" y="107950"/>
                  </a:moveTo>
                  <a:lnTo>
                    <a:pt x="218249" y="107950"/>
                  </a:lnTo>
                  <a:lnTo>
                    <a:pt x="222376" y="109220"/>
                  </a:lnTo>
                  <a:lnTo>
                    <a:pt x="224574" y="110490"/>
                  </a:lnTo>
                  <a:lnTo>
                    <a:pt x="229260" y="113030"/>
                  </a:lnTo>
                  <a:lnTo>
                    <a:pt x="231787" y="115570"/>
                  </a:lnTo>
                  <a:lnTo>
                    <a:pt x="237210" y="119380"/>
                  </a:lnTo>
                  <a:lnTo>
                    <a:pt x="240131" y="121920"/>
                  </a:lnTo>
                  <a:lnTo>
                    <a:pt x="243255" y="125730"/>
                  </a:lnTo>
                  <a:lnTo>
                    <a:pt x="245579" y="128270"/>
                  </a:lnTo>
                  <a:lnTo>
                    <a:pt x="247738" y="129540"/>
                  </a:lnTo>
                  <a:lnTo>
                    <a:pt x="251739" y="134620"/>
                  </a:lnTo>
                  <a:lnTo>
                    <a:pt x="253466" y="137160"/>
                  </a:lnTo>
                  <a:lnTo>
                    <a:pt x="256374" y="140970"/>
                  </a:lnTo>
                  <a:lnTo>
                    <a:pt x="259283" y="147320"/>
                  </a:lnTo>
                  <a:lnTo>
                    <a:pt x="259765" y="149860"/>
                  </a:lnTo>
                  <a:lnTo>
                    <a:pt x="259956" y="153670"/>
                  </a:lnTo>
                  <a:lnTo>
                    <a:pt x="259613" y="156210"/>
                  </a:lnTo>
                  <a:lnTo>
                    <a:pt x="245021" y="168910"/>
                  </a:lnTo>
                  <a:lnTo>
                    <a:pt x="263114" y="168910"/>
                  </a:lnTo>
                  <a:lnTo>
                    <a:pt x="265429" y="166370"/>
                  </a:lnTo>
                  <a:lnTo>
                    <a:pt x="268147" y="162560"/>
                  </a:lnTo>
                  <a:lnTo>
                    <a:pt x="270700" y="153670"/>
                  </a:lnTo>
                  <a:lnTo>
                    <a:pt x="270789" y="149860"/>
                  </a:lnTo>
                  <a:lnTo>
                    <a:pt x="268592" y="139700"/>
                  </a:lnTo>
                  <a:lnTo>
                    <a:pt x="266433" y="135890"/>
                  </a:lnTo>
                  <a:lnTo>
                    <a:pt x="260019" y="125730"/>
                  </a:lnTo>
                  <a:lnTo>
                    <a:pt x="256006" y="120650"/>
                  </a:lnTo>
                  <a:lnTo>
                    <a:pt x="251193" y="116840"/>
                  </a:lnTo>
                  <a:lnTo>
                    <a:pt x="246037" y="111760"/>
                  </a:lnTo>
                  <a:lnTo>
                    <a:pt x="242341" y="107950"/>
                  </a:lnTo>
                  <a:close/>
                </a:path>
                <a:path w="380365" h="368300">
                  <a:moveTo>
                    <a:pt x="292798" y="137160"/>
                  </a:moveTo>
                  <a:lnTo>
                    <a:pt x="288670" y="137160"/>
                  </a:lnTo>
                  <a:lnTo>
                    <a:pt x="289864" y="138430"/>
                  </a:lnTo>
                  <a:lnTo>
                    <a:pt x="291896" y="138430"/>
                  </a:lnTo>
                  <a:lnTo>
                    <a:pt x="292798" y="137160"/>
                  </a:lnTo>
                  <a:close/>
                </a:path>
                <a:path w="380365" h="368300">
                  <a:moveTo>
                    <a:pt x="284632" y="60960"/>
                  </a:moveTo>
                  <a:lnTo>
                    <a:pt x="264718" y="60960"/>
                  </a:lnTo>
                  <a:lnTo>
                    <a:pt x="266484" y="62230"/>
                  </a:lnTo>
                  <a:lnTo>
                    <a:pt x="269900" y="63500"/>
                  </a:lnTo>
                  <a:lnTo>
                    <a:pt x="271449" y="64770"/>
                  </a:lnTo>
                  <a:lnTo>
                    <a:pt x="284011" y="127000"/>
                  </a:lnTo>
                  <a:lnTo>
                    <a:pt x="284124" y="130810"/>
                  </a:lnTo>
                  <a:lnTo>
                    <a:pt x="284365" y="132080"/>
                  </a:lnTo>
                  <a:lnTo>
                    <a:pt x="284530" y="132080"/>
                  </a:lnTo>
                  <a:lnTo>
                    <a:pt x="284937" y="133350"/>
                  </a:lnTo>
                  <a:lnTo>
                    <a:pt x="285254" y="133350"/>
                  </a:lnTo>
                  <a:lnTo>
                    <a:pt x="286118" y="134620"/>
                  </a:lnTo>
                  <a:lnTo>
                    <a:pt x="286664" y="135890"/>
                  </a:lnTo>
                  <a:lnTo>
                    <a:pt x="288023" y="137160"/>
                  </a:lnTo>
                  <a:lnTo>
                    <a:pt x="293242" y="137160"/>
                  </a:lnTo>
                  <a:lnTo>
                    <a:pt x="308395" y="121920"/>
                  </a:lnTo>
                  <a:lnTo>
                    <a:pt x="293941" y="121920"/>
                  </a:lnTo>
                  <a:lnTo>
                    <a:pt x="293509" y="101600"/>
                  </a:lnTo>
                  <a:lnTo>
                    <a:pt x="287070" y="64770"/>
                  </a:lnTo>
                  <a:lnTo>
                    <a:pt x="284632" y="60960"/>
                  </a:lnTo>
                  <a:close/>
                </a:path>
                <a:path w="380365" h="368300">
                  <a:moveTo>
                    <a:pt x="325437" y="95250"/>
                  </a:moveTo>
                  <a:lnTo>
                    <a:pt x="321449" y="95250"/>
                  </a:lnTo>
                  <a:lnTo>
                    <a:pt x="293941" y="121920"/>
                  </a:lnTo>
                  <a:lnTo>
                    <a:pt x="308395" y="121920"/>
                  </a:lnTo>
                  <a:lnTo>
                    <a:pt x="328599" y="101600"/>
                  </a:lnTo>
                  <a:lnTo>
                    <a:pt x="328790" y="101600"/>
                  </a:lnTo>
                  <a:lnTo>
                    <a:pt x="328993" y="100330"/>
                  </a:lnTo>
                  <a:lnTo>
                    <a:pt x="328637" y="99060"/>
                  </a:lnTo>
                  <a:lnTo>
                    <a:pt x="328371" y="99060"/>
                  </a:lnTo>
                  <a:lnTo>
                    <a:pt x="327621" y="97790"/>
                  </a:lnTo>
                  <a:lnTo>
                    <a:pt x="327151" y="97790"/>
                  </a:lnTo>
                  <a:lnTo>
                    <a:pt x="326567" y="96520"/>
                  </a:lnTo>
                  <a:lnTo>
                    <a:pt x="325983" y="96520"/>
                  </a:lnTo>
                  <a:lnTo>
                    <a:pt x="325437" y="95250"/>
                  </a:lnTo>
                  <a:close/>
                </a:path>
                <a:path w="380365" h="368300">
                  <a:moveTo>
                    <a:pt x="322973" y="93980"/>
                  </a:moveTo>
                  <a:lnTo>
                    <a:pt x="322554" y="93980"/>
                  </a:lnTo>
                  <a:lnTo>
                    <a:pt x="321779" y="95250"/>
                  </a:lnTo>
                  <a:lnTo>
                    <a:pt x="323913" y="95250"/>
                  </a:lnTo>
                  <a:lnTo>
                    <a:pt x="322973" y="93980"/>
                  </a:lnTo>
                  <a:close/>
                </a:path>
                <a:path w="380365" h="368300">
                  <a:moveTo>
                    <a:pt x="269887" y="49530"/>
                  </a:moveTo>
                  <a:lnTo>
                    <a:pt x="258000" y="49530"/>
                  </a:lnTo>
                  <a:lnTo>
                    <a:pt x="251739" y="52070"/>
                  </a:lnTo>
                  <a:lnTo>
                    <a:pt x="248665" y="54610"/>
                  </a:lnTo>
                  <a:lnTo>
                    <a:pt x="243725" y="59690"/>
                  </a:lnTo>
                  <a:lnTo>
                    <a:pt x="242100" y="62230"/>
                  </a:lnTo>
                  <a:lnTo>
                    <a:pt x="239420" y="66040"/>
                  </a:lnTo>
                  <a:lnTo>
                    <a:pt x="238315" y="68580"/>
                  </a:lnTo>
                  <a:lnTo>
                    <a:pt x="236575" y="72390"/>
                  </a:lnTo>
                  <a:lnTo>
                    <a:pt x="235953" y="73660"/>
                  </a:lnTo>
                  <a:lnTo>
                    <a:pt x="235216" y="76200"/>
                  </a:lnTo>
                  <a:lnTo>
                    <a:pt x="235000" y="77470"/>
                  </a:lnTo>
                  <a:lnTo>
                    <a:pt x="234911" y="80010"/>
                  </a:lnTo>
                  <a:lnTo>
                    <a:pt x="235127" y="80010"/>
                  </a:lnTo>
                  <a:lnTo>
                    <a:pt x="235267" y="81280"/>
                  </a:lnTo>
                  <a:lnTo>
                    <a:pt x="235610" y="81280"/>
                  </a:lnTo>
                  <a:lnTo>
                    <a:pt x="235864" y="82550"/>
                  </a:lnTo>
                  <a:lnTo>
                    <a:pt x="236918" y="83820"/>
                  </a:lnTo>
                  <a:lnTo>
                    <a:pt x="238074" y="83820"/>
                  </a:lnTo>
                  <a:lnTo>
                    <a:pt x="238696" y="85090"/>
                  </a:lnTo>
                  <a:lnTo>
                    <a:pt x="239788" y="86360"/>
                  </a:lnTo>
                  <a:lnTo>
                    <a:pt x="242341" y="86360"/>
                  </a:lnTo>
                  <a:lnTo>
                    <a:pt x="242976" y="85090"/>
                  </a:lnTo>
                  <a:lnTo>
                    <a:pt x="243306" y="85090"/>
                  </a:lnTo>
                  <a:lnTo>
                    <a:pt x="243839" y="82550"/>
                  </a:lnTo>
                  <a:lnTo>
                    <a:pt x="244259" y="80010"/>
                  </a:lnTo>
                  <a:lnTo>
                    <a:pt x="245402" y="76200"/>
                  </a:lnTo>
                  <a:lnTo>
                    <a:pt x="246214" y="74930"/>
                  </a:lnTo>
                  <a:lnTo>
                    <a:pt x="248348" y="69850"/>
                  </a:lnTo>
                  <a:lnTo>
                    <a:pt x="249897" y="68580"/>
                  </a:lnTo>
                  <a:lnTo>
                    <a:pt x="253669" y="64770"/>
                  </a:lnTo>
                  <a:lnTo>
                    <a:pt x="255473" y="63500"/>
                  </a:lnTo>
                  <a:lnTo>
                    <a:pt x="259232" y="62230"/>
                  </a:lnTo>
                  <a:lnTo>
                    <a:pt x="261086" y="60960"/>
                  </a:lnTo>
                  <a:lnTo>
                    <a:pt x="284632" y="60960"/>
                  </a:lnTo>
                  <a:lnTo>
                    <a:pt x="283819" y="59690"/>
                  </a:lnTo>
                  <a:lnTo>
                    <a:pt x="282003" y="58420"/>
                  </a:lnTo>
                  <a:lnTo>
                    <a:pt x="277774" y="53340"/>
                  </a:lnTo>
                  <a:lnTo>
                    <a:pt x="275297" y="52070"/>
                  </a:lnTo>
                  <a:lnTo>
                    <a:pt x="269887" y="49530"/>
                  </a:lnTo>
                  <a:close/>
                </a:path>
                <a:path w="380365" h="368300">
                  <a:moveTo>
                    <a:pt x="345986" y="83820"/>
                  </a:moveTo>
                  <a:lnTo>
                    <a:pt x="344131" y="83820"/>
                  </a:lnTo>
                  <a:lnTo>
                    <a:pt x="345008" y="85090"/>
                  </a:lnTo>
                  <a:lnTo>
                    <a:pt x="345376" y="85090"/>
                  </a:lnTo>
                  <a:lnTo>
                    <a:pt x="345986" y="83820"/>
                  </a:lnTo>
                  <a:close/>
                </a:path>
                <a:path w="380365" h="368300">
                  <a:moveTo>
                    <a:pt x="321372" y="16510"/>
                  </a:moveTo>
                  <a:lnTo>
                    <a:pt x="305231" y="16510"/>
                  </a:lnTo>
                  <a:lnTo>
                    <a:pt x="352869" y="64770"/>
                  </a:lnTo>
                  <a:lnTo>
                    <a:pt x="339534" y="77470"/>
                  </a:lnTo>
                  <a:lnTo>
                    <a:pt x="339382" y="77470"/>
                  </a:lnTo>
                  <a:lnTo>
                    <a:pt x="339255" y="78740"/>
                  </a:lnTo>
                  <a:lnTo>
                    <a:pt x="339534" y="80010"/>
                  </a:lnTo>
                  <a:lnTo>
                    <a:pt x="339763" y="80010"/>
                  </a:lnTo>
                  <a:lnTo>
                    <a:pt x="340410" y="81280"/>
                  </a:lnTo>
                  <a:lnTo>
                    <a:pt x="340867" y="82550"/>
                  </a:lnTo>
                  <a:lnTo>
                    <a:pt x="342061" y="82550"/>
                  </a:lnTo>
                  <a:lnTo>
                    <a:pt x="342620" y="83820"/>
                  </a:lnTo>
                  <a:lnTo>
                    <a:pt x="346252" y="83820"/>
                  </a:lnTo>
                  <a:lnTo>
                    <a:pt x="374321" y="55880"/>
                  </a:lnTo>
                  <a:lnTo>
                    <a:pt x="361200" y="55880"/>
                  </a:lnTo>
                  <a:lnTo>
                    <a:pt x="321372" y="16510"/>
                  </a:lnTo>
                  <a:close/>
                </a:path>
                <a:path w="380365" h="368300">
                  <a:moveTo>
                    <a:pt x="375526" y="44450"/>
                  </a:moveTo>
                  <a:lnTo>
                    <a:pt x="372783" y="44450"/>
                  </a:lnTo>
                  <a:lnTo>
                    <a:pt x="361200" y="55880"/>
                  </a:lnTo>
                  <a:lnTo>
                    <a:pt x="374321" y="55880"/>
                  </a:lnTo>
                  <a:lnTo>
                    <a:pt x="379425" y="50800"/>
                  </a:lnTo>
                  <a:lnTo>
                    <a:pt x="379780" y="50800"/>
                  </a:lnTo>
                  <a:lnTo>
                    <a:pt x="379780" y="49530"/>
                  </a:lnTo>
                  <a:lnTo>
                    <a:pt x="379590" y="49530"/>
                  </a:lnTo>
                  <a:lnTo>
                    <a:pt x="379387" y="48260"/>
                  </a:lnTo>
                  <a:lnTo>
                    <a:pt x="378739" y="46990"/>
                  </a:lnTo>
                  <a:lnTo>
                    <a:pt x="378269" y="46990"/>
                  </a:lnTo>
                  <a:lnTo>
                    <a:pt x="377659" y="45720"/>
                  </a:lnTo>
                  <a:lnTo>
                    <a:pt x="376529" y="45720"/>
                  </a:lnTo>
                  <a:lnTo>
                    <a:pt x="375526" y="44450"/>
                  </a:lnTo>
                  <a:close/>
                </a:path>
                <a:path w="380365" h="368300">
                  <a:moveTo>
                    <a:pt x="305727" y="0"/>
                  </a:moveTo>
                  <a:lnTo>
                    <a:pt x="304838" y="0"/>
                  </a:lnTo>
                  <a:lnTo>
                    <a:pt x="304037" y="1270"/>
                  </a:lnTo>
                  <a:lnTo>
                    <a:pt x="303542" y="1270"/>
                  </a:lnTo>
                  <a:lnTo>
                    <a:pt x="302374" y="2540"/>
                  </a:lnTo>
                  <a:lnTo>
                    <a:pt x="301701" y="2540"/>
                  </a:lnTo>
                  <a:lnTo>
                    <a:pt x="300342" y="3810"/>
                  </a:lnTo>
                  <a:lnTo>
                    <a:pt x="299123" y="5080"/>
                  </a:lnTo>
                  <a:lnTo>
                    <a:pt x="298830" y="5080"/>
                  </a:lnTo>
                  <a:lnTo>
                    <a:pt x="298195" y="6350"/>
                  </a:lnTo>
                  <a:lnTo>
                    <a:pt x="297853" y="7620"/>
                  </a:lnTo>
                  <a:lnTo>
                    <a:pt x="292544" y="31750"/>
                  </a:lnTo>
                  <a:lnTo>
                    <a:pt x="292544" y="33020"/>
                  </a:lnTo>
                  <a:lnTo>
                    <a:pt x="292950" y="34290"/>
                  </a:lnTo>
                  <a:lnTo>
                    <a:pt x="293204" y="34290"/>
                  </a:lnTo>
                  <a:lnTo>
                    <a:pt x="293877" y="35560"/>
                  </a:lnTo>
                  <a:lnTo>
                    <a:pt x="294322" y="35560"/>
                  </a:lnTo>
                  <a:lnTo>
                    <a:pt x="295617" y="36830"/>
                  </a:lnTo>
                  <a:lnTo>
                    <a:pt x="296265" y="38100"/>
                  </a:lnTo>
                  <a:lnTo>
                    <a:pt x="299758" y="38100"/>
                  </a:lnTo>
                  <a:lnTo>
                    <a:pt x="300342" y="35560"/>
                  </a:lnTo>
                  <a:lnTo>
                    <a:pt x="305231" y="16510"/>
                  </a:lnTo>
                  <a:lnTo>
                    <a:pt x="321372" y="16510"/>
                  </a:lnTo>
                  <a:lnTo>
                    <a:pt x="305955" y="1270"/>
                  </a:lnTo>
                  <a:lnTo>
                    <a:pt x="305727" y="0"/>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2" cstate="print"/>
            <a:stretch>
              <a:fillRect/>
            </a:stretch>
          </p:blipFill>
          <p:spPr>
            <a:xfrm>
              <a:off x="9943723" y="6194793"/>
              <a:ext cx="379780" cy="368300"/>
            </a:xfrm>
            <a:prstGeom prst="rect">
              <a:avLst/>
            </a:prstGeom>
          </p:spPr>
        </p:pic>
      </p:grpSp>
      <p:sp>
        <p:nvSpPr>
          <p:cNvPr id="15" name="object 15"/>
          <p:cNvSpPr txBox="1"/>
          <p:nvPr/>
        </p:nvSpPr>
        <p:spPr>
          <a:xfrm>
            <a:off x="10658287" y="5943109"/>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959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10658287" y="5539731"/>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txBox="1"/>
          <p:nvPr/>
        </p:nvSpPr>
        <p:spPr>
          <a:xfrm>
            <a:off x="10658287" y="5136353"/>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20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10658287" y="4732974"/>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30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10658287" y="4329596"/>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40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10658287" y="3926217"/>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50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10658287" y="3522839"/>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60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txBox="1"/>
          <p:nvPr/>
        </p:nvSpPr>
        <p:spPr>
          <a:xfrm>
            <a:off x="10658287" y="3119460"/>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70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txBox="1"/>
          <p:nvPr/>
        </p:nvSpPr>
        <p:spPr>
          <a:xfrm>
            <a:off x="10658287" y="2716082"/>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80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txBox="1"/>
          <p:nvPr/>
        </p:nvSpPr>
        <p:spPr>
          <a:xfrm>
            <a:off x="10658287" y="2312703"/>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90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txBox="1"/>
          <p:nvPr/>
        </p:nvSpPr>
        <p:spPr>
          <a:xfrm>
            <a:off x="10658287" y="1909325"/>
            <a:ext cx="238760"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object 26"/>
          <p:cNvSpPr txBox="1"/>
          <p:nvPr/>
        </p:nvSpPr>
        <p:spPr>
          <a:xfrm>
            <a:off x="1498638" y="5943530"/>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959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txBox="1"/>
          <p:nvPr/>
        </p:nvSpPr>
        <p:spPr>
          <a:xfrm>
            <a:off x="1286223" y="5439202"/>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2</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txBox="1"/>
          <p:nvPr/>
        </p:nvSpPr>
        <p:spPr>
          <a:xfrm>
            <a:off x="1286223" y="4934873"/>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4</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txBox="1"/>
          <p:nvPr/>
        </p:nvSpPr>
        <p:spPr>
          <a:xfrm>
            <a:off x="1286223" y="4430545"/>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6</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1286223" y="3926217"/>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8</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1215418" y="3421889"/>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txBox="1"/>
          <p:nvPr/>
        </p:nvSpPr>
        <p:spPr>
          <a:xfrm>
            <a:off x="1215418" y="2917561"/>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2</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33"/>
          <p:cNvSpPr txBox="1"/>
          <p:nvPr/>
        </p:nvSpPr>
        <p:spPr>
          <a:xfrm>
            <a:off x="1215418" y="2413233"/>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4</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4" name="object 34"/>
          <p:cNvSpPr txBox="1"/>
          <p:nvPr/>
        </p:nvSpPr>
        <p:spPr>
          <a:xfrm>
            <a:off x="1215418" y="1908904"/>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6</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pic>
        <p:nvPicPr>
          <p:cNvPr id="35" name="object 35"/>
          <p:cNvPicPr/>
          <p:nvPr/>
        </p:nvPicPr>
        <p:blipFill>
          <a:blip r:embed="rId3" cstate="print"/>
          <a:stretch>
            <a:fillRect/>
          </a:stretch>
        </p:blipFill>
        <p:spPr>
          <a:xfrm>
            <a:off x="1604627" y="6190983"/>
            <a:ext cx="371005" cy="372110"/>
          </a:xfrm>
          <a:prstGeom prst="rect">
            <a:avLst/>
          </a:prstGeom>
        </p:spPr>
      </p:pic>
      <p:pic>
        <p:nvPicPr>
          <p:cNvPr id="36" name="object 36"/>
          <p:cNvPicPr/>
          <p:nvPr/>
        </p:nvPicPr>
        <p:blipFill>
          <a:blip r:embed="rId4" cstate="print"/>
          <a:stretch>
            <a:fillRect/>
          </a:stretch>
        </p:blipFill>
        <p:spPr>
          <a:xfrm>
            <a:off x="2095162" y="6190983"/>
            <a:ext cx="371005" cy="372110"/>
          </a:xfrm>
          <a:prstGeom prst="rect">
            <a:avLst/>
          </a:prstGeom>
        </p:spPr>
      </p:pic>
      <p:pic>
        <p:nvPicPr>
          <p:cNvPr id="37" name="object 37"/>
          <p:cNvPicPr/>
          <p:nvPr/>
        </p:nvPicPr>
        <p:blipFill>
          <a:blip r:embed="rId5" cstate="print"/>
          <a:stretch>
            <a:fillRect/>
          </a:stretch>
        </p:blipFill>
        <p:spPr>
          <a:xfrm>
            <a:off x="2585697" y="6190983"/>
            <a:ext cx="371005" cy="372110"/>
          </a:xfrm>
          <a:prstGeom prst="rect">
            <a:avLst/>
          </a:prstGeom>
        </p:spPr>
      </p:pic>
      <p:pic>
        <p:nvPicPr>
          <p:cNvPr id="38" name="object 38"/>
          <p:cNvPicPr/>
          <p:nvPr/>
        </p:nvPicPr>
        <p:blipFill>
          <a:blip r:embed="rId6" cstate="print"/>
          <a:stretch>
            <a:fillRect/>
          </a:stretch>
        </p:blipFill>
        <p:spPr>
          <a:xfrm>
            <a:off x="3566767" y="6190983"/>
            <a:ext cx="371005" cy="372110"/>
          </a:xfrm>
          <a:prstGeom prst="rect">
            <a:avLst/>
          </a:prstGeom>
        </p:spPr>
      </p:pic>
      <p:pic>
        <p:nvPicPr>
          <p:cNvPr id="39" name="object 39"/>
          <p:cNvPicPr/>
          <p:nvPr/>
        </p:nvPicPr>
        <p:blipFill>
          <a:blip r:embed="rId7" cstate="print"/>
          <a:stretch>
            <a:fillRect/>
          </a:stretch>
        </p:blipFill>
        <p:spPr>
          <a:xfrm>
            <a:off x="3076232" y="6190983"/>
            <a:ext cx="371005" cy="372110"/>
          </a:xfrm>
          <a:prstGeom prst="rect">
            <a:avLst/>
          </a:prstGeom>
        </p:spPr>
      </p:pic>
      <p:pic>
        <p:nvPicPr>
          <p:cNvPr id="40" name="object 40"/>
          <p:cNvPicPr/>
          <p:nvPr/>
        </p:nvPicPr>
        <p:blipFill>
          <a:blip r:embed="rId8" cstate="print"/>
          <a:stretch>
            <a:fillRect/>
          </a:stretch>
        </p:blipFill>
        <p:spPr>
          <a:xfrm>
            <a:off x="4057301" y="6190983"/>
            <a:ext cx="371005" cy="372110"/>
          </a:xfrm>
          <a:prstGeom prst="rect">
            <a:avLst/>
          </a:prstGeom>
        </p:spPr>
      </p:pic>
      <p:pic>
        <p:nvPicPr>
          <p:cNvPr id="41" name="object 41"/>
          <p:cNvPicPr/>
          <p:nvPr/>
        </p:nvPicPr>
        <p:blipFill>
          <a:blip r:embed="rId9" cstate="print"/>
          <a:stretch>
            <a:fillRect/>
          </a:stretch>
        </p:blipFill>
        <p:spPr>
          <a:xfrm>
            <a:off x="4547837" y="6190983"/>
            <a:ext cx="371005" cy="372110"/>
          </a:xfrm>
          <a:prstGeom prst="rect">
            <a:avLst/>
          </a:prstGeom>
        </p:spPr>
      </p:pic>
      <p:pic>
        <p:nvPicPr>
          <p:cNvPr id="42" name="object 42"/>
          <p:cNvPicPr/>
          <p:nvPr/>
        </p:nvPicPr>
        <p:blipFill>
          <a:blip r:embed="rId10" cstate="print"/>
          <a:stretch>
            <a:fillRect/>
          </a:stretch>
        </p:blipFill>
        <p:spPr>
          <a:xfrm>
            <a:off x="5042105" y="6190372"/>
            <a:ext cx="367271" cy="377189"/>
          </a:xfrm>
          <a:prstGeom prst="rect">
            <a:avLst/>
          </a:prstGeom>
        </p:spPr>
      </p:pic>
      <p:sp>
        <p:nvSpPr>
          <p:cNvPr id="43" name="object 43"/>
          <p:cNvSpPr/>
          <p:nvPr/>
        </p:nvSpPr>
        <p:spPr>
          <a:xfrm>
            <a:off x="5532640" y="6190372"/>
            <a:ext cx="367665" cy="377190"/>
          </a:xfrm>
          <a:custGeom>
            <a:avLst/>
            <a:gdLst/>
            <a:ahLst/>
            <a:cxnLst/>
            <a:rect l="l" t="t" r="r" b="b"/>
            <a:pathLst>
              <a:path w="367664" h="377190">
                <a:moveTo>
                  <a:pt x="29742" y="309879"/>
                </a:moveTo>
                <a:lnTo>
                  <a:pt x="12699" y="309879"/>
                </a:lnTo>
                <a:lnTo>
                  <a:pt x="60324" y="358139"/>
                </a:lnTo>
                <a:lnTo>
                  <a:pt x="47002" y="370839"/>
                </a:lnTo>
                <a:lnTo>
                  <a:pt x="46837" y="370839"/>
                </a:lnTo>
                <a:lnTo>
                  <a:pt x="46710" y="372109"/>
                </a:lnTo>
                <a:lnTo>
                  <a:pt x="47002" y="373379"/>
                </a:lnTo>
                <a:lnTo>
                  <a:pt x="47231" y="373379"/>
                </a:lnTo>
                <a:lnTo>
                  <a:pt x="47878" y="374649"/>
                </a:lnTo>
                <a:lnTo>
                  <a:pt x="48323" y="374649"/>
                </a:lnTo>
                <a:lnTo>
                  <a:pt x="49517" y="375919"/>
                </a:lnTo>
                <a:lnTo>
                  <a:pt x="50088" y="377189"/>
                </a:lnTo>
                <a:lnTo>
                  <a:pt x="53708" y="377189"/>
                </a:lnTo>
                <a:lnTo>
                  <a:pt x="81787" y="349249"/>
                </a:lnTo>
                <a:lnTo>
                  <a:pt x="68656" y="349249"/>
                </a:lnTo>
                <a:lnTo>
                  <a:pt x="29742" y="309879"/>
                </a:lnTo>
                <a:close/>
              </a:path>
              <a:path w="367664" h="377190">
                <a:moveTo>
                  <a:pt x="82994" y="337819"/>
                </a:moveTo>
                <a:lnTo>
                  <a:pt x="80238" y="337819"/>
                </a:lnTo>
                <a:lnTo>
                  <a:pt x="68656" y="349249"/>
                </a:lnTo>
                <a:lnTo>
                  <a:pt x="81787" y="349249"/>
                </a:lnTo>
                <a:lnTo>
                  <a:pt x="86893" y="344169"/>
                </a:lnTo>
                <a:lnTo>
                  <a:pt x="87045" y="344169"/>
                </a:lnTo>
                <a:lnTo>
                  <a:pt x="87248" y="342899"/>
                </a:lnTo>
                <a:lnTo>
                  <a:pt x="87045" y="341629"/>
                </a:lnTo>
                <a:lnTo>
                  <a:pt x="86842" y="341629"/>
                </a:lnTo>
                <a:lnTo>
                  <a:pt x="86194" y="340359"/>
                </a:lnTo>
                <a:lnTo>
                  <a:pt x="85724" y="340359"/>
                </a:lnTo>
                <a:lnTo>
                  <a:pt x="85115" y="339089"/>
                </a:lnTo>
                <a:lnTo>
                  <a:pt x="83997" y="339089"/>
                </a:lnTo>
                <a:lnTo>
                  <a:pt x="82994" y="337819"/>
                </a:lnTo>
                <a:close/>
              </a:path>
              <a:path w="367664" h="377190">
                <a:moveTo>
                  <a:pt x="13423" y="293369"/>
                </a:moveTo>
                <a:lnTo>
                  <a:pt x="12306" y="293369"/>
                </a:lnTo>
                <a:lnTo>
                  <a:pt x="11493" y="294639"/>
                </a:lnTo>
                <a:lnTo>
                  <a:pt x="10998" y="294639"/>
                </a:lnTo>
                <a:lnTo>
                  <a:pt x="9842" y="295909"/>
                </a:lnTo>
                <a:lnTo>
                  <a:pt x="9156" y="295909"/>
                </a:lnTo>
                <a:lnTo>
                  <a:pt x="7327" y="297179"/>
                </a:lnTo>
                <a:lnTo>
                  <a:pt x="6286" y="298449"/>
                </a:lnTo>
                <a:lnTo>
                  <a:pt x="5397" y="300989"/>
                </a:lnTo>
                <a:lnTo>
                  <a:pt x="12" y="325119"/>
                </a:lnTo>
                <a:lnTo>
                  <a:pt x="0" y="326389"/>
                </a:lnTo>
                <a:lnTo>
                  <a:pt x="419" y="327659"/>
                </a:lnTo>
                <a:lnTo>
                  <a:pt x="660" y="327659"/>
                </a:lnTo>
                <a:lnTo>
                  <a:pt x="1346" y="328929"/>
                </a:lnTo>
                <a:lnTo>
                  <a:pt x="1790" y="328929"/>
                </a:lnTo>
                <a:lnTo>
                  <a:pt x="3073" y="330199"/>
                </a:lnTo>
                <a:lnTo>
                  <a:pt x="3733" y="331469"/>
                </a:lnTo>
                <a:lnTo>
                  <a:pt x="6603" y="331469"/>
                </a:lnTo>
                <a:lnTo>
                  <a:pt x="7213" y="330199"/>
                </a:lnTo>
                <a:lnTo>
                  <a:pt x="7518" y="330199"/>
                </a:lnTo>
                <a:lnTo>
                  <a:pt x="7810" y="328929"/>
                </a:lnTo>
                <a:lnTo>
                  <a:pt x="12699" y="309879"/>
                </a:lnTo>
                <a:lnTo>
                  <a:pt x="29742" y="309879"/>
                </a:lnTo>
                <a:lnTo>
                  <a:pt x="13423" y="293369"/>
                </a:lnTo>
                <a:close/>
              </a:path>
              <a:path w="367664" h="377190">
                <a:moveTo>
                  <a:pt x="79310" y="260349"/>
                </a:moveTo>
                <a:lnTo>
                  <a:pt x="62268" y="260349"/>
                </a:lnTo>
                <a:lnTo>
                  <a:pt x="109905" y="307339"/>
                </a:lnTo>
                <a:lnTo>
                  <a:pt x="96570" y="321309"/>
                </a:lnTo>
                <a:lnTo>
                  <a:pt x="96405" y="321309"/>
                </a:lnTo>
                <a:lnTo>
                  <a:pt x="96278" y="322579"/>
                </a:lnTo>
                <a:lnTo>
                  <a:pt x="96570" y="323849"/>
                </a:lnTo>
                <a:lnTo>
                  <a:pt x="96799" y="323849"/>
                </a:lnTo>
                <a:lnTo>
                  <a:pt x="97447" y="325119"/>
                </a:lnTo>
                <a:lnTo>
                  <a:pt x="97891" y="325119"/>
                </a:lnTo>
                <a:lnTo>
                  <a:pt x="99085" y="326389"/>
                </a:lnTo>
                <a:lnTo>
                  <a:pt x="99656" y="327659"/>
                </a:lnTo>
                <a:lnTo>
                  <a:pt x="103289" y="327659"/>
                </a:lnTo>
                <a:lnTo>
                  <a:pt x="131358" y="299719"/>
                </a:lnTo>
                <a:lnTo>
                  <a:pt x="118224" y="299719"/>
                </a:lnTo>
                <a:lnTo>
                  <a:pt x="79310" y="260349"/>
                </a:lnTo>
                <a:close/>
              </a:path>
              <a:path w="367664" h="377190">
                <a:moveTo>
                  <a:pt x="133565" y="288289"/>
                </a:moveTo>
                <a:lnTo>
                  <a:pt x="129819" y="288289"/>
                </a:lnTo>
                <a:lnTo>
                  <a:pt x="118224" y="299719"/>
                </a:lnTo>
                <a:lnTo>
                  <a:pt x="131358" y="299719"/>
                </a:lnTo>
                <a:lnTo>
                  <a:pt x="136461" y="294639"/>
                </a:lnTo>
                <a:lnTo>
                  <a:pt x="136626" y="294639"/>
                </a:lnTo>
                <a:lnTo>
                  <a:pt x="136817" y="293369"/>
                </a:lnTo>
                <a:lnTo>
                  <a:pt x="136626" y="292099"/>
                </a:lnTo>
                <a:lnTo>
                  <a:pt x="136410" y="292099"/>
                </a:lnTo>
                <a:lnTo>
                  <a:pt x="135762" y="290829"/>
                </a:lnTo>
                <a:lnTo>
                  <a:pt x="135305" y="290829"/>
                </a:lnTo>
                <a:lnTo>
                  <a:pt x="134683" y="289559"/>
                </a:lnTo>
                <a:lnTo>
                  <a:pt x="134099" y="289559"/>
                </a:lnTo>
                <a:lnTo>
                  <a:pt x="133565" y="288289"/>
                </a:lnTo>
                <a:close/>
              </a:path>
              <a:path w="367664" h="377190">
                <a:moveTo>
                  <a:pt x="159740" y="298449"/>
                </a:moveTo>
                <a:lnTo>
                  <a:pt x="155397" y="298449"/>
                </a:lnTo>
                <a:lnTo>
                  <a:pt x="155701" y="299719"/>
                </a:lnTo>
                <a:lnTo>
                  <a:pt x="158457" y="299719"/>
                </a:lnTo>
                <a:lnTo>
                  <a:pt x="159740" y="298449"/>
                </a:lnTo>
                <a:close/>
              </a:path>
              <a:path w="367664" h="377190">
                <a:moveTo>
                  <a:pt x="112267" y="180339"/>
                </a:moveTo>
                <a:lnTo>
                  <a:pt x="109207" y="180339"/>
                </a:lnTo>
                <a:lnTo>
                  <a:pt x="107949" y="181609"/>
                </a:lnTo>
                <a:lnTo>
                  <a:pt x="107238" y="181609"/>
                </a:lnTo>
                <a:lnTo>
                  <a:pt x="105752" y="182879"/>
                </a:lnTo>
                <a:lnTo>
                  <a:pt x="105194" y="184149"/>
                </a:lnTo>
                <a:lnTo>
                  <a:pt x="104317" y="185419"/>
                </a:lnTo>
                <a:lnTo>
                  <a:pt x="104025" y="185419"/>
                </a:lnTo>
                <a:lnTo>
                  <a:pt x="103695" y="186689"/>
                </a:lnTo>
                <a:lnTo>
                  <a:pt x="103695" y="187959"/>
                </a:lnTo>
                <a:lnTo>
                  <a:pt x="103860" y="187959"/>
                </a:lnTo>
                <a:lnTo>
                  <a:pt x="104152" y="189229"/>
                </a:lnTo>
                <a:lnTo>
                  <a:pt x="155181" y="298449"/>
                </a:lnTo>
                <a:lnTo>
                  <a:pt x="160464" y="298449"/>
                </a:lnTo>
                <a:lnTo>
                  <a:pt x="161950" y="295909"/>
                </a:lnTo>
                <a:lnTo>
                  <a:pt x="162496" y="295909"/>
                </a:lnTo>
                <a:lnTo>
                  <a:pt x="163296" y="294639"/>
                </a:lnTo>
                <a:lnTo>
                  <a:pt x="163601" y="294639"/>
                </a:lnTo>
                <a:lnTo>
                  <a:pt x="163982" y="293369"/>
                </a:lnTo>
                <a:lnTo>
                  <a:pt x="164007" y="292099"/>
                </a:lnTo>
                <a:lnTo>
                  <a:pt x="163842" y="292099"/>
                </a:lnTo>
                <a:lnTo>
                  <a:pt x="163550" y="290829"/>
                </a:lnTo>
                <a:lnTo>
                  <a:pt x="112521" y="181609"/>
                </a:lnTo>
                <a:lnTo>
                  <a:pt x="112267" y="180339"/>
                </a:lnTo>
                <a:close/>
              </a:path>
              <a:path w="367664" h="377190">
                <a:moveTo>
                  <a:pt x="62991" y="243839"/>
                </a:moveTo>
                <a:lnTo>
                  <a:pt x="61874" y="243839"/>
                </a:lnTo>
                <a:lnTo>
                  <a:pt x="61061" y="245109"/>
                </a:lnTo>
                <a:lnTo>
                  <a:pt x="59410" y="245109"/>
                </a:lnTo>
                <a:lnTo>
                  <a:pt x="58737" y="246379"/>
                </a:lnTo>
                <a:lnTo>
                  <a:pt x="57378" y="247649"/>
                </a:lnTo>
                <a:lnTo>
                  <a:pt x="56159" y="248919"/>
                </a:lnTo>
                <a:lnTo>
                  <a:pt x="55854" y="248919"/>
                </a:lnTo>
                <a:lnTo>
                  <a:pt x="55232" y="250189"/>
                </a:lnTo>
                <a:lnTo>
                  <a:pt x="54978" y="251459"/>
                </a:lnTo>
                <a:lnTo>
                  <a:pt x="49580" y="275589"/>
                </a:lnTo>
                <a:lnTo>
                  <a:pt x="49580" y="276859"/>
                </a:lnTo>
                <a:lnTo>
                  <a:pt x="49987" y="278129"/>
                </a:lnTo>
                <a:lnTo>
                  <a:pt x="50241" y="278129"/>
                </a:lnTo>
                <a:lnTo>
                  <a:pt x="50914" y="279399"/>
                </a:lnTo>
                <a:lnTo>
                  <a:pt x="51358" y="279399"/>
                </a:lnTo>
                <a:lnTo>
                  <a:pt x="52654" y="280669"/>
                </a:lnTo>
                <a:lnTo>
                  <a:pt x="53301" y="281939"/>
                </a:lnTo>
                <a:lnTo>
                  <a:pt x="56172" y="281939"/>
                </a:lnTo>
                <a:lnTo>
                  <a:pt x="56794" y="280669"/>
                </a:lnTo>
                <a:lnTo>
                  <a:pt x="57086" y="280669"/>
                </a:lnTo>
                <a:lnTo>
                  <a:pt x="57378" y="279399"/>
                </a:lnTo>
                <a:lnTo>
                  <a:pt x="62268" y="260349"/>
                </a:lnTo>
                <a:lnTo>
                  <a:pt x="79310" y="260349"/>
                </a:lnTo>
                <a:lnTo>
                  <a:pt x="62991" y="243839"/>
                </a:lnTo>
                <a:close/>
              </a:path>
              <a:path w="367664" h="377190">
                <a:moveTo>
                  <a:pt x="180945" y="166369"/>
                </a:moveTo>
                <a:lnTo>
                  <a:pt x="162534" y="166369"/>
                </a:lnTo>
                <a:lnTo>
                  <a:pt x="165950" y="167639"/>
                </a:lnTo>
                <a:lnTo>
                  <a:pt x="167500" y="168909"/>
                </a:lnTo>
                <a:lnTo>
                  <a:pt x="170268" y="171449"/>
                </a:lnTo>
                <a:lnTo>
                  <a:pt x="171602" y="173989"/>
                </a:lnTo>
                <a:lnTo>
                  <a:pt x="174167" y="177799"/>
                </a:lnTo>
                <a:lnTo>
                  <a:pt x="180073" y="233679"/>
                </a:lnTo>
                <a:lnTo>
                  <a:pt x="180162" y="234949"/>
                </a:lnTo>
                <a:lnTo>
                  <a:pt x="180416" y="236219"/>
                </a:lnTo>
                <a:lnTo>
                  <a:pt x="180568" y="236219"/>
                </a:lnTo>
                <a:lnTo>
                  <a:pt x="180987" y="237489"/>
                </a:lnTo>
                <a:lnTo>
                  <a:pt x="181305" y="238759"/>
                </a:lnTo>
                <a:lnTo>
                  <a:pt x="182168" y="238759"/>
                </a:lnTo>
                <a:lnTo>
                  <a:pt x="182714" y="240029"/>
                </a:lnTo>
                <a:lnTo>
                  <a:pt x="184061" y="241299"/>
                </a:lnTo>
                <a:lnTo>
                  <a:pt x="184721" y="241299"/>
                </a:lnTo>
                <a:lnTo>
                  <a:pt x="185915" y="242569"/>
                </a:lnTo>
                <a:lnTo>
                  <a:pt x="188848" y="242569"/>
                </a:lnTo>
                <a:lnTo>
                  <a:pt x="189293" y="241299"/>
                </a:lnTo>
                <a:lnTo>
                  <a:pt x="203698" y="227329"/>
                </a:lnTo>
                <a:lnTo>
                  <a:pt x="189991" y="227329"/>
                </a:lnTo>
                <a:lnTo>
                  <a:pt x="189547" y="207009"/>
                </a:lnTo>
                <a:lnTo>
                  <a:pt x="189458" y="199389"/>
                </a:lnTo>
                <a:lnTo>
                  <a:pt x="189077" y="193039"/>
                </a:lnTo>
                <a:lnTo>
                  <a:pt x="187756" y="182879"/>
                </a:lnTo>
                <a:lnTo>
                  <a:pt x="186842" y="179069"/>
                </a:lnTo>
                <a:lnTo>
                  <a:pt x="183121" y="168909"/>
                </a:lnTo>
                <a:lnTo>
                  <a:pt x="180945" y="166369"/>
                </a:lnTo>
                <a:close/>
              </a:path>
              <a:path w="367664" h="377190">
                <a:moveTo>
                  <a:pt x="220459" y="199389"/>
                </a:moveTo>
                <a:lnTo>
                  <a:pt x="217500" y="199389"/>
                </a:lnTo>
                <a:lnTo>
                  <a:pt x="189991" y="227329"/>
                </a:lnTo>
                <a:lnTo>
                  <a:pt x="203698" y="227329"/>
                </a:lnTo>
                <a:lnTo>
                  <a:pt x="224650" y="207009"/>
                </a:lnTo>
                <a:lnTo>
                  <a:pt x="224840" y="205739"/>
                </a:lnTo>
                <a:lnTo>
                  <a:pt x="225031" y="205739"/>
                </a:lnTo>
                <a:lnTo>
                  <a:pt x="225005" y="204469"/>
                </a:lnTo>
                <a:lnTo>
                  <a:pt x="224675" y="204469"/>
                </a:lnTo>
                <a:lnTo>
                  <a:pt x="224421" y="203199"/>
                </a:lnTo>
                <a:lnTo>
                  <a:pt x="223672" y="203199"/>
                </a:lnTo>
                <a:lnTo>
                  <a:pt x="223202" y="201929"/>
                </a:lnTo>
                <a:lnTo>
                  <a:pt x="222618" y="201929"/>
                </a:lnTo>
                <a:lnTo>
                  <a:pt x="222034" y="200659"/>
                </a:lnTo>
                <a:lnTo>
                  <a:pt x="221487" y="200659"/>
                </a:lnTo>
                <a:lnTo>
                  <a:pt x="220459" y="199389"/>
                </a:lnTo>
                <a:close/>
              </a:path>
              <a:path w="367664" h="377190">
                <a:moveTo>
                  <a:pt x="165925" y="153669"/>
                </a:moveTo>
                <a:lnTo>
                  <a:pt x="157111" y="153669"/>
                </a:lnTo>
                <a:lnTo>
                  <a:pt x="144703" y="158749"/>
                </a:lnTo>
                <a:lnTo>
                  <a:pt x="139776" y="163829"/>
                </a:lnTo>
                <a:lnTo>
                  <a:pt x="138150" y="166369"/>
                </a:lnTo>
                <a:lnTo>
                  <a:pt x="135470" y="170179"/>
                </a:lnTo>
                <a:lnTo>
                  <a:pt x="134365" y="172719"/>
                </a:lnTo>
                <a:lnTo>
                  <a:pt x="132626" y="176529"/>
                </a:lnTo>
                <a:lnTo>
                  <a:pt x="132003" y="177799"/>
                </a:lnTo>
                <a:lnTo>
                  <a:pt x="131254" y="181609"/>
                </a:lnTo>
                <a:lnTo>
                  <a:pt x="131051" y="182879"/>
                </a:lnTo>
                <a:lnTo>
                  <a:pt x="130949" y="184149"/>
                </a:lnTo>
                <a:lnTo>
                  <a:pt x="131165" y="185419"/>
                </a:lnTo>
                <a:lnTo>
                  <a:pt x="131305" y="185419"/>
                </a:lnTo>
                <a:lnTo>
                  <a:pt x="131660" y="186689"/>
                </a:lnTo>
                <a:lnTo>
                  <a:pt x="131914" y="186689"/>
                </a:lnTo>
                <a:lnTo>
                  <a:pt x="132956" y="187959"/>
                </a:lnTo>
                <a:lnTo>
                  <a:pt x="134124" y="189229"/>
                </a:lnTo>
                <a:lnTo>
                  <a:pt x="134734" y="189229"/>
                </a:lnTo>
                <a:lnTo>
                  <a:pt x="135839" y="190499"/>
                </a:lnTo>
                <a:lnTo>
                  <a:pt x="139026" y="190499"/>
                </a:lnTo>
                <a:lnTo>
                  <a:pt x="139357" y="189229"/>
                </a:lnTo>
                <a:lnTo>
                  <a:pt x="139890" y="186689"/>
                </a:lnTo>
                <a:lnTo>
                  <a:pt x="140309" y="185419"/>
                </a:lnTo>
                <a:lnTo>
                  <a:pt x="155282" y="166369"/>
                </a:lnTo>
                <a:lnTo>
                  <a:pt x="180945" y="166369"/>
                </a:lnTo>
                <a:lnTo>
                  <a:pt x="179857" y="165099"/>
                </a:lnTo>
                <a:lnTo>
                  <a:pt x="178053" y="162559"/>
                </a:lnTo>
                <a:lnTo>
                  <a:pt x="173824" y="158749"/>
                </a:lnTo>
                <a:lnTo>
                  <a:pt x="171348" y="156209"/>
                </a:lnTo>
                <a:lnTo>
                  <a:pt x="165925" y="153669"/>
                </a:lnTo>
                <a:close/>
              </a:path>
              <a:path w="367664" h="377190">
                <a:moveTo>
                  <a:pt x="214744" y="100329"/>
                </a:moveTo>
                <a:lnTo>
                  <a:pt x="210515" y="100329"/>
                </a:lnTo>
                <a:lnTo>
                  <a:pt x="202310" y="102869"/>
                </a:lnTo>
                <a:lnTo>
                  <a:pt x="184848" y="132079"/>
                </a:lnTo>
                <a:lnTo>
                  <a:pt x="187070" y="140969"/>
                </a:lnTo>
                <a:lnTo>
                  <a:pt x="214515" y="173989"/>
                </a:lnTo>
                <a:lnTo>
                  <a:pt x="237147" y="184149"/>
                </a:lnTo>
                <a:lnTo>
                  <a:pt x="241376" y="184149"/>
                </a:lnTo>
                <a:lnTo>
                  <a:pt x="249580" y="181609"/>
                </a:lnTo>
                <a:lnTo>
                  <a:pt x="253593" y="179069"/>
                </a:lnTo>
                <a:lnTo>
                  <a:pt x="258995" y="173989"/>
                </a:lnTo>
                <a:lnTo>
                  <a:pt x="241287" y="173989"/>
                </a:lnTo>
                <a:lnTo>
                  <a:pt x="238455" y="172719"/>
                </a:lnTo>
                <a:lnTo>
                  <a:pt x="232219" y="171449"/>
                </a:lnTo>
                <a:lnTo>
                  <a:pt x="228790" y="168909"/>
                </a:lnTo>
                <a:lnTo>
                  <a:pt x="221259" y="163829"/>
                </a:lnTo>
                <a:lnTo>
                  <a:pt x="217042" y="160019"/>
                </a:lnTo>
                <a:lnTo>
                  <a:pt x="208876" y="152399"/>
                </a:lnTo>
                <a:lnTo>
                  <a:pt x="205803" y="148589"/>
                </a:lnTo>
                <a:lnTo>
                  <a:pt x="200444" y="142239"/>
                </a:lnTo>
                <a:lnTo>
                  <a:pt x="198462" y="138429"/>
                </a:lnTo>
                <a:lnTo>
                  <a:pt x="195910" y="132079"/>
                </a:lnTo>
                <a:lnTo>
                  <a:pt x="195491" y="128269"/>
                </a:lnTo>
                <a:lnTo>
                  <a:pt x="196329" y="123189"/>
                </a:lnTo>
                <a:lnTo>
                  <a:pt x="197904" y="119379"/>
                </a:lnTo>
                <a:lnTo>
                  <a:pt x="202196" y="115569"/>
                </a:lnTo>
                <a:lnTo>
                  <a:pt x="203796" y="114299"/>
                </a:lnTo>
                <a:lnTo>
                  <a:pt x="207086" y="113029"/>
                </a:lnTo>
                <a:lnTo>
                  <a:pt x="208838" y="111759"/>
                </a:lnTo>
                <a:lnTo>
                  <a:pt x="237375" y="111759"/>
                </a:lnTo>
                <a:lnTo>
                  <a:pt x="228015" y="105409"/>
                </a:lnTo>
                <a:lnTo>
                  <a:pt x="223494" y="102869"/>
                </a:lnTo>
                <a:lnTo>
                  <a:pt x="214744" y="100329"/>
                </a:lnTo>
                <a:close/>
              </a:path>
              <a:path w="367664" h="377190">
                <a:moveTo>
                  <a:pt x="237375" y="111759"/>
                </a:moveTo>
                <a:lnTo>
                  <a:pt x="214515" y="111759"/>
                </a:lnTo>
                <a:lnTo>
                  <a:pt x="218643" y="114299"/>
                </a:lnTo>
                <a:lnTo>
                  <a:pt x="220840" y="114299"/>
                </a:lnTo>
                <a:lnTo>
                  <a:pt x="225526" y="118109"/>
                </a:lnTo>
                <a:lnTo>
                  <a:pt x="228053" y="119379"/>
                </a:lnTo>
                <a:lnTo>
                  <a:pt x="233476" y="124459"/>
                </a:lnTo>
                <a:lnTo>
                  <a:pt x="236397" y="126999"/>
                </a:lnTo>
                <a:lnTo>
                  <a:pt x="239522" y="129539"/>
                </a:lnTo>
                <a:lnTo>
                  <a:pt x="241846" y="132079"/>
                </a:lnTo>
                <a:lnTo>
                  <a:pt x="244005" y="134619"/>
                </a:lnTo>
                <a:lnTo>
                  <a:pt x="248005" y="139699"/>
                </a:lnTo>
                <a:lnTo>
                  <a:pt x="249732" y="140969"/>
                </a:lnTo>
                <a:lnTo>
                  <a:pt x="252641" y="146049"/>
                </a:lnTo>
                <a:lnTo>
                  <a:pt x="255549" y="152399"/>
                </a:lnTo>
                <a:lnTo>
                  <a:pt x="256031" y="154939"/>
                </a:lnTo>
                <a:lnTo>
                  <a:pt x="256222" y="158749"/>
                </a:lnTo>
                <a:lnTo>
                  <a:pt x="255879" y="160019"/>
                </a:lnTo>
                <a:lnTo>
                  <a:pt x="241287" y="173989"/>
                </a:lnTo>
                <a:lnTo>
                  <a:pt x="258995" y="173989"/>
                </a:lnTo>
                <a:lnTo>
                  <a:pt x="261696" y="171449"/>
                </a:lnTo>
                <a:lnTo>
                  <a:pt x="264414" y="167639"/>
                </a:lnTo>
                <a:lnTo>
                  <a:pt x="266966" y="158749"/>
                </a:lnTo>
                <a:lnTo>
                  <a:pt x="267055" y="153669"/>
                </a:lnTo>
                <a:lnTo>
                  <a:pt x="264858" y="144779"/>
                </a:lnTo>
                <a:lnTo>
                  <a:pt x="242303" y="115569"/>
                </a:lnTo>
                <a:lnTo>
                  <a:pt x="237375" y="111759"/>
                </a:lnTo>
                <a:close/>
              </a:path>
              <a:path w="367664" h="377190">
                <a:moveTo>
                  <a:pt x="280898" y="66039"/>
                </a:moveTo>
                <a:lnTo>
                  <a:pt x="262750" y="66039"/>
                </a:lnTo>
                <a:lnTo>
                  <a:pt x="266166" y="67309"/>
                </a:lnTo>
                <a:lnTo>
                  <a:pt x="267716" y="68579"/>
                </a:lnTo>
                <a:lnTo>
                  <a:pt x="270484" y="71119"/>
                </a:lnTo>
                <a:lnTo>
                  <a:pt x="271830" y="73659"/>
                </a:lnTo>
                <a:lnTo>
                  <a:pt x="274383" y="77469"/>
                </a:lnTo>
                <a:lnTo>
                  <a:pt x="280289" y="133349"/>
                </a:lnTo>
                <a:lnTo>
                  <a:pt x="280390" y="134619"/>
                </a:lnTo>
                <a:lnTo>
                  <a:pt x="280631" y="135889"/>
                </a:lnTo>
                <a:lnTo>
                  <a:pt x="280797" y="135889"/>
                </a:lnTo>
                <a:lnTo>
                  <a:pt x="281203" y="137159"/>
                </a:lnTo>
                <a:lnTo>
                  <a:pt x="281520" y="138429"/>
                </a:lnTo>
                <a:lnTo>
                  <a:pt x="282397" y="139699"/>
                </a:lnTo>
                <a:lnTo>
                  <a:pt x="282930" y="139699"/>
                </a:lnTo>
                <a:lnTo>
                  <a:pt x="284289" y="140969"/>
                </a:lnTo>
                <a:lnTo>
                  <a:pt x="284937" y="142239"/>
                </a:lnTo>
                <a:lnTo>
                  <a:pt x="289509" y="142239"/>
                </a:lnTo>
                <a:lnTo>
                  <a:pt x="304662" y="126999"/>
                </a:lnTo>
                <a:lnTo>
                  <a:pt x="290207" y="126999"/>
                </a:lnTo>
                <a:lnTo>
                  <a:pt x="289758" y="105409"/>
                </a:lnTo>
                <a:lnTo>
                  <a:pt x="283337" y="69849"/>
                </a:lnTo>
                <a:lnTo>
                  <a:pt x="280898" y="66039"/>
                </a:lnTo>
                <a:close/>
              </a:path>
              <a:path w="367664" h="377190">
                <a:moveTo>
                  <a:pt x="320675" y="99059"/>
                </a:moveTo>
                <a:lnTo>
                  <a:pt x="317715" y="99059"/>
                </a:lnTo>
                <a:lnTo>
                  <a:pt x="290207" y="126999"/>
                </a:lnTo>
                <a:lnTo>
                  <a:pt x="304662" y="126999"/>
                </a:lnTo>
                <a:lnTo>
                  <a:pt x="324866" y="106679"/>
                </a:lnTo>
                <a:lnTo>
                  <a:pt x="325056" y="105409"/>
                </a:lnTo>
                <a:lnTo>
                  <a:pt x="325221" y="105409"/>
                </a:lnTo>
                <a:lnTo>
                  <a:pt x="324904" y="104139"/>
                </a:lnTo>
                <a:lnTo>
                  <a:pt x="324637" y="102869"/>
                </a:lnTo>
                <a:lnTo>
                  <a:pt x="323888" y="102869"/>
                </a:lnTo>
                <a:lnTo>
                  <a:pt x="323418" y="101599"/>
                </a:lnTo>
                <a:lnTo>
                  <a:pt x="322834" y="101599"/>
                </a:lnTo>
                <a:lnTo>
                  <a:pt x="322249" y="100329"/>
                </a:lnTo>
                <a:lnTo>
                  <a:pt x="321703" y="100329"/>
                </a:lnTo>
                <a:lnTo>
                  <a:pt x="320675" y="99059"/>
                </a:lnTo>
                <a:close/>
              </a:path>
              <a:path w="367664" h="377190">
                <a:moveTo>
                  <a:pt x="238340" y="90169"/>
                </a:moveTo>
                <a:lnTo>
                  <a:pt x="236537" y="90169"/>
                </a:lnTo>
                <a:lnTo>
                  <a:pt x="237350" y="91439"/>
                </a:lnTo>
                <a:lnTo>
                  <a:pt x="237705" y="91439"/>
                </a:lnTo>
                <a:lnTo>
                  <a:pt x="238340" y="90169"/>
                </a:lnTo>
                <a:close/>
              </a:path>
              <a:path w="367664" h="377190">
                <a:moveTo>
                  <a:pt x="266153" y="53339"/>
                </a:moveTo>
                <a:lnTo>
                  <a:pt x="257327" y="53339"/>
                </a:lnTo>
                <a:lnTo>
                  <a:pt x="248005" y="57149"/>
                </a:lnTo>
                <a:lnTo>
                  <a:pt x="244932" y="59689"/>
                </a:lnTo>
                <a:lnTo>
                  <a:pt x="239991" y="63499"/>
                </a:lnTo>
                <a:lnTo>
                  <a:pt x="238366" y="66039"/>
                </a:lnTo>
                <a:lnTo>
                  <a:pt x="235686" y="69849"/>
                </a:lnTo>
                <a:lnTo>
                  <a:pt x="234581" y="72389"/>
                </a:lnTo>
                <a:lnTo>
                  <a:pt x="232841" y="76199"/>
                </a:lnTo>
                <a:lnTo>
                  <a:pt x="232219" y="78739"/>
                </a:lnTo>
                <a:lnTo>
                  <a:pt x="231482" y="81279"/>
                </a:lnTo>
                <a:lnTo>
                  <a:pt x="231266" y="82549"/>
                </a:lnTo>
                <a:lnTo>
                  <a:pt x="231178" y="83819"/>
                </a:lnTo>
                <a:lnTo>
                  <a:pt x="231394" y="85089"/>
                </a:lnTo>
                <a:lnTo>
                  <a:pt x="231533" y="85089"/>
                </a:lnTo>
                <a:lnTo>
                  <a:pt x="231889" y="86359"/>
                </a:lnTo>
                <a:lnTo>
                  <a:pt x="232130" y="86359"/>
                </a:lnTo>
                <a:lnTo>
                  <a:pt x="232778" y="87629"/>
                </a:lnTo>
                <a:lnTo>
                  <a:pt x="233184" y="87629"/>
                </a:lnTo>
                <a:lnTo>
                  <a:pt x="234340" y="88899"/>
                </a:lnTo>
                <a:lnTo>
                  <a:pt x="234962" y="88899"/>
                </a:lnTo>
                <a:lnTo>
                  <a:pt x="236054" y="90169"/>
                </a:lnTo>
                <a:lnTo>
                  <a:pt x="239242" y="90169"/>
                </a:lnTo>
                <a:lnTo>
                  <a:pt x="239572" y="88899"/>
                </a:lnTo>
                <a:lnTo>
                  <a:pt x="240106" y="86359"/>
                </a:lnTo>
                <a:lnTo>
                  <a:pt x="240525" y="85089"/>
                </a:lnTo>
                <a:lnTo>
                  <a:pt x="255498" y="66039"/>
                </a:lnTo>
                <a:lnTo>
                  <a:pt x="280898" y="66039"/>
                </a:lnTo>
                <a:lnTo>
                  <a:pt x="280085" y="64769"/>
                </a:lnTo>
                <a:lnTo>
                  <a:pt x="278269" y="62229"/>
                </a:lnTo>
                <a:lnTo>
                  <a:pt x="274040" y="58419"/>
                </a:lnTo>
                <a:lnTo>
                  <a:pt x="271576" y="55879"/>
                </a:lnTo>
                <a:lnTo>
                  <a:pt x="266153" y="53339"/>
                </a:lnTo>
                <a:close/>
              </a:path>
              <a:path w="367664" h="377190">
                <a:moveTo>
                  <a:pt x="314959" y="0"/>
                </a:moveTo>
                <a:lnTo>
                  <a:pt x="310730" y="0"/>
                </a:lnTo>
                <a:lnTo>
                  <a:pt x="302539" y="2539"/>
                </a:lnTo>
                <a:lnTo>
                  <a:pt x="285064" y="31749"/>
                </a:lnTo>
                <a:lnTo>
                  <a:pt x="287286" y="40639"/>
                </a:lnTo>
                <a:lnTo>
                  <a:pt x="314731" y="73659"/>
                </a:lnTo>
                <a:lnTo>
                  <a:pt x="337362" y="85089"/>
                </a:lnTo>
                <a:lnTo>
                  <a:pt x="341604" y="83819"/>
                </a:lnTo>
                <a:lnTo>
                  <a:pt x="349796" y="81279"/>
                </a:lnTo>
                <a:lnTo>
                  <a:pt x="353809" y="78739"/>
                </a:lnTo>
                <a:lnTo>
                  <a:pt x="359211" y="73659"/>
                </a:lnTo>
                <a:lnTo>
                  <a:pt x="338670" y="73659"/>
                </a:lnTo>
                <a:lnTo>
                  <a:pt x="332447" y="71119"/>
                </a:lnTo>
                <a:lnTo>
                  <a:pt x="329006" y="68579"/>
                </a:lnTo>
                <a:lnTo>
                  <a:pt x="321487" y="63499"/>
                </a:lnTo>
                <a:lnTo>
                  <a:pt x="317271" y="59689"/>
                </a:lnTo>
                <a:lnTo>
                  <a:pt x="309105" y="52069"/>
                </a:lnTo>
                <a:lnTo>
                  <a:pt x="306019" y="48259"/>
                </a:lnTo>
                <a:lnTo>
                  <a:pt x="300659" y="41909"/>
                </a:lnTo>
                <a:lnTo>
                  <a:pt x="298678" y="38099"/>
                </a:lnTo>
                <a:lnTo>
                  <a:pt x="296138" y="31749"/>
                </a:lnTo>
                <a:lnTo>
                  <a:pt x="295706" y="27939"/>
                </a:lnTo>
                <a:lnTo>
                  <a:pt x="296545" y="22859"/>
                </a:lnTo>
                <a:lnTo>
                  <a:pt x="298132" y="19049"/>
                </a:lnTo>
                <a:lnTo>
                  <a:pt x="302425" y="15239"/>
                </a:lnTo>
                <a:lnTo>
                  <a:pt x="304012" y="13969"/>
                </a:lnTo>
                <a:lnTo>
                  <a:pt x="307314" y="12699"/>
                </a:lnTo>
                <a:lnTo>
                  <a:pt x="309054" y="11429"/>
                </a:lnTo>
                <a:lnTo>
                  <a:pt x="337591" y="11429"/>
                </a:lnTo>
                <a:lnTo>
                  <a:pt x="328244" y="5079"/>
                </a:lnTo>
                <a:lnTo>
                  <a:pt x="323710" y="2539"/>
                </a:lnTo>
                <a:lnTo>
                  <a:pt x="314959" y="0"/>
                </a:lnTo>
                <a:close/>
              </a:path>
              <a:path w="367664" h="377190">
                <a:moveTo>
                  <a:pt x="337591" y="11429"/>
                </a:moveTo>
                <a:lnTo>
                  <a:pt x="312775" y="11429"/>
                </a:lnTo>
                <a:lnTo>
                  <a:pt x="314731" y="12699"/>
                </a:lnTo>
                <a:lnTo>
                  <a:pt x="318858" y="13969"/>
                </a:lnTo>
                <a:lnTo>
                  <a:pt x="321068" y="13969"/>
                </a:lnTo>
                <a:lnTo>
                  <a:pt x="325742" y="17779"/>
                </a:lnTo>
                <a:lnTo>
                  <a:pt x="328269" y="19049"/>
                </a:lnTo>
                <a:lnTo>
                  <a:pt x="333692" y="24129"/>
                </a:lnTo>
                <a:lnTo>
                  <a:pt x="336613" y="26669"/>
                </a:lnTo>
                <a:lnTo>
                  <a:pt x="339737" y="29209"/>
                </a:lnTo>
                <a:lnTo>
                  <a:pt x="342061" y="31749"/>
                </a:lnTo>
                <a:lnTo>
                  <a:pt x="344233" y="34289"/>
                </a:lnTo>
                <a:lnTo>
                  <a:pt x="348234" y="39369"/>
                </a:lnTo>
                <a:lnTo>
                  <a:pt x="349961" y="40639"/>
                </a:lnTo>
                <a:lnTo>
                  <a:pt x="352856" y="45719"/>
                </a:lnTo>
                <a:lnTo>
                  <a:pt x="355765" y="52069"/>
                </a:lnTo>
                <a:lnTo>
                  <a:pt x="356247" y="54609"/>
                </a:lnTo>
                <a:lnTo>
                  <a:pt x="356450" y="58419"/>
                </a:lnTo>
                <a:lnTo>
                  <a:pt x="356095" y="60959"/>
                </a:lnTo>
                <a:lnTo>
                  <a:pt x="354520" y="64769"/>
                </a:lnTo>
                <a:lnTo>
                  <a:pt x="353212" y="66039"/>
                </a:lnTo>
                <a:lnTo>
                  <a:pt x="349084" y="69849"/>
                </a:lnTo>
                <a:lnTo>
                  <a:pt x="346646" y="72389"/>
                </a:lnTo>
                <a:lnTo>
                  <a:pt x="341515" y="73659"/>
                </a:lnTo>
                <a:lnTo>
                  <a:pt x="359211" y="73659"/>
                </a:lnTo>
                <a:lnTo>
                  <a:pt x="361911" y="71119"/>
                </a:lnTo>
                <a:lnTo>
                  <a:pt x="364629" y="67309"/>
                </a:lnTo>
                <a:lnTo>
                  <a:pt x="367182" y="58419"/>
                </a:lnTo>
                <a:lnTo>
                  <a:pt x="367271" y="53339"/>
                </a:lnTo>
                <a:lnTo>
                  <a:pt x="365074" y="44449"/>
                </a:lnTo>
                <a:lnTo>
                  <a:pt x="342519" y="15239"/>
                </a:lnTo>
                <a:lnTo>
                  <a:pt x="337591" y="11429"/>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4" name="object 44"/>
          <p:cNvPicPr/>
          <p:nvPr/>
        </p:nvPicPr>
        <p:blipFill>
          <a:blip r:embed="rId11" cstate="print"/>
          <a:stretch>
            <a:fillRect/>
          </a:stretch>
        </p:blipFill>
        <p:spPr>
          <a:xfrm>
            <a:off x="6023176" y="6190372"/>
            <a:ext cx="367271" cy="377189"/>
          </a:xfrm>
          <a:prstGeom prst="rect">
            <a:avLst/>
          </a:prstGeom>
        </p:spPr>
      </p:pic>
      <p:pic>
        <p:nvPicPr>
          <p:cNvPr id="45" name="object 45"/>
          <p:cNvPicPr/>
          <p:nvPr/>
        </p:nvPicPr>
        <p:blipFill>
          <a:blip r:embed="rId12" cstate="print"/>
          <a:stretch>
            <a:fillRect/>
          </a:stretch>
        </p:blipFill>
        <p:spPr>
          <a:xfrm>
            <a:off x="6509977" y="6194793"/>
            <a:ext cx="379780" cy="368300"/>
          </a:xfrm>
          <a:prstGeom prst="rect">
            <a:avLst/>
          </a:prstGeom>
        </p:spPr>
      </p:pic>
      <p:pic>
        <p:nvPicPr>
          <p:cNvPr id="46" name="object 46"/>
          <p:cNvPicPr/>
          <p:nvPr/>
        </p:nvPicPr>
        <p:blipFill>
          <a:blip r:embed="rId13" cstate="print"/>
          <a:stretch>
            <a:fillRect/>
          </a:stretch>
        </p:blipFill>
        <p:spPr>
          <a:xfrm>
            <a:off x="7000513" y="6194793"/>
            <a:ext cx="379780" cy="368300"/>
          </a:xfrm>
          <a:prstGeom prst="rect">
            <a:avLst/>
          </a:prstGeom>
        </p:spPr>
      </p:pic>
      <p:pic>
        <p:nvPicPr>
          <p:cNvPr id="47" name="object 47"/>
          <p:cNvPicPr/>
          <p:nvPr/>
        </p:nvPicPr>
        <p:blipFill>
          <a:blip r:embed="rId14" cstate="print"/>
          <a:stretch>
            <a:fillRect/>
          </a:stretch>
        </p:blipFill>
        <p:spPr>
          <a:xfrm>
            <a:off x="7491048" y="6194793"/>
            <a:ext cx="379780" cy="368300"/>
          </a:xfrm>
          <a:prstGeom prst="rect">
            <a:avLst/>
          </a:prstGeom>
        </p:spPr>
      </p:pic>
      <p:pic>
        <p:nvPicPr>
          <p:cNvPr id="48" name="object 48"/>
          <p:cNvPicPr/>
          <p:nvPr/>
        </p:nvPicPr>
        <p:blipFill>
          <a:blip r:embed="rId15" cstate="print"/>
          <a:stretch>
            <a:fillRect/>
          </a:stretch>
        </p:blipFill>
        <p:spPr>
          <a:xfrm>
            <a:off x="7981583" y="6194793"/>
            <a:ext cx="379780" cy="368300"/>
          </a:xfrm>
          <a:prstGeom prst="rect">
            <a:avLst/>
          </a:prstGeom>
        </p:spPr>
      </p:pic>
      <p:pic>
        <p:nvPicPr>
          <p:cNvPr id="49" name="object 49"/>
          <p:cNvPicPr/>
          <p:nvPr/>
        </p:nvPicPr>
        <p:blipFill>
          <a:blip r:embed="rId16" cstate="print"/>
          <a:stretch>
            <a:fillRect/>
          </a:stretch>
        </p:blipFill>
        <p:spPr>
          <a:xfrm>
            <a:off x="8472117" y="6194793"/>
            <a:ext cx="379780" cy="368300"/>
          </a:xfrm>
          <a:prstGeom prst="rect">
            <a:avLst/>
          </a:prstGeom>
        </p:spPr>
      </p:pic>
      <p:pic>
        <p:nvPicPr>
          <p:cNvPr id="50" name="object 50"/>
          <p:cNvPicPr/>
          <p:nvPr/>
        </p:nvPicPr>
        <p:blipFill>
          <a:blip r:embed="rId17" cstate="print"/>
          <a:stretch>
            <a:fillRect/>
          </a:stretch>
        </p:blipFill>
        <p:spPr>
          <a:xfrm>
            <a:off x="8962652" y="6194793"/>
            <a:ext cx="379780" cy="368300"/>
          </a:xfrm>
          <a:prstGeom prst="rect">
            <a:avLst/>
          </a:prstGeom>
        </p:spPr>
      </p:pic>
      <p:sp>
        <p:nvSpPr>
          <p:cNvPr id="51" name="object 51"/>
          <p:cNvSpPr txBox="1"/>
          <p:nvPr/>
        </p:nvSpPr>
        <p:spPr>
          <a:xfrm>
            <a:off x="10939277" y="3110391"/>
            <a:ext cx="177800" cy="185801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25" normalizeH="0" baseline="0" noProof="0" dirty="0">
                <a:ln>
                  <a:noFill/>
                </a:ln>
                <a:solidFill>
                  <a:srgbClr val="595958"/>
                </a:solidFill>
                <a:effectLst/>
                <a:uLnTx/>
                <a:uFillTx/>
                <a:latin typeface="Calibri"/>
                <a:ea typeface="+mn-ea"/>
                <a:cs typeface="Calibri"/>
              </a:rPr>
              <a:t>Total</a:t>
            </a:r>
            <a:r>
              <a:rPr kumimoji="0" sz="1200" b="0" i="0" u="none" strike="noStrike" kern="1200" cap="none" spc="-30"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ICU</a:t>
            </a:r>
            <a:r>
              <a:rPr kumimoji="0" sz="1200" b="0" i="0" u="none" strike="noStrike" kern="1200" cap="none" spc="0"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admission</a:t>
            </a:r>
            <a:r>
              <a:rPr kumimoji="0" sz="1200" b="0" i="0" u="none" strike="noStrike" kern="1200" cap="none" spc="-2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or</a:t>
            </a:r>
            <a:r>
              <a:rPr kumimoji="0" sz="1200" b="0" i="0" u="none" strike="noStrike" kern="1200" cap="none" spc="-2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deaths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2" name="object 52"/>
          <p:cNvSpPr txBox="1"/>
          <p:nvPr/>
        </p:nvSpPr>
        <p:spPr>
          <a:xfrm>
            <a:off x="1021694" y="3016556"/>
            <a:ext cx="177800" cy="204787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105"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10"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al</a:t>
            </a:r>
            <a:r>
              <a:rPr kumimoji="0" sz="1200" b="0" i="0" u="none" strike="noStrike" kern="1200" cap="none" spc="-2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la</a:t>
            </a:r>
            <a:r>
              <a:rPr kumimoji="0" sz="1200" b="0" i="0" u="none" strike="noStrike" kern="1200" cap="none" spc="5" normalizeH="0" baseline="0" noProof="0" dirty="0">
                <a:ln>
                  <a:noFill/>
                </a:ln>
                <a:solidFill>
                  <a:srgbClr val="595958"/>
                </a:solidFill>
                <a:effectLst/>
                <a:uLnTx/>
                <a:uFillTx/>
                <a:latin typeface="Calibri"/>
                <a:ea typeface="+mn-ea"/>
                <a:cs typeface="Calibri"/>
              </a:rPr>
              <a:t>b</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25" normalizeH="0" baseline="0" noProof="0" dirty="0">
                <a:ln>
                  <a:noFill/>
                </a:ln>
                <a:solidFill>
                  <a:srgbClr val="595958"/>
                </a:solidFill>
                <a:effectLst/>
                <a:uLnTx/>
                <a:uFillTx/>
                <a:latin typeface="Calibri"/>
                <a:ea typeface="+mn-ea"/>
                <a:cs typeface="Calibri"/>
              </a:rPr>
              <a:t>r</a:t>
            </a:r>
            <a:r>
              <a:rPr kumimoji="0" sz="1200" b="0" i="0" u="none" strike="noStrike" kern="1200" cap="none" spc="-15" normalizeH="0" baseline="0" noProof="0" dirty="0">
                <a:ln>
                  <a:noFill/>
                </a:ln>
                <a:solidFill>
                  <a:srgbClr val="595958"/>
                </a:solidFill>
                <a:effectLst/>
                <a:uLnTx/>
                <a:uFillTx/>
                <a:latin typeface="Calibri"/>
                <a:ea typeface="+mn-ea"/>
                <a:cs typeface="Calibri"/>
              </a:rPr>
              <a:t>a</a:t>
            </a:r>
            <a:r>
              <a:rPr kumimoji="0" sz="1200" b="0" i="0" u="none" strike="noStrike" kern="1200" cap="none" spc="-10"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or</a:t>
            </a:r>
            <a:r>
              <a:rPr kumimoji="0" sz="1200" b="0" i="0" u="none" strike="noStrike" kern="1200" cap="none" spc="-5" normalizeH="0" baseline="0" noProof="0" dirty="0">
                <a:ln>
                  <a:noFill/>
                </a:ln>
                <a:solidFill>
                  <a:srgbClr val="595958"/>
                </a:solidFill>
                <a:effectLst/>
                <a:uLnTx/>
                <a:uFillTx/>
                <a:latin typeface="Calibri"/>
                <a:ea typeface="+mn-ea"/>
                <a:cs typeface="Calibri"/>
              </a:rPr>
              <a:t>y</a:t>
            </a:r>
            <a:r>
              <a:rPr kumimoji="0" sz="1200" b="0" i="0" u="none" strike="noStrike" kern="1200" cap="none" spc="0" normalizeH="0" baseline="0" noProof="0" dirty="0">
                <a:ln>
                  <a:noFill/>
                </a:ln>
                <a:solidFill>
                  <a:srgbClr val="595958"/>
                </a:solidFill>
                <a:effectLst/>
                <a:uLnTx/>
                <a:uFillTx/>
                <a:latin typeface="Calibri"/>
                <a:ea typeface="+mn-ea"/>
                <a:cs typeface="Calibri"/>
              </a:rPr>
              <a:t>-</a:t>
            </a:r>
            <a:r>
              <a:rPr kumimoji="0" sz="1200" b="0" i="0" u="none" strike="noStrike" kern="1200" cap="none" spc="-20" normalizeH="0" baseline="0" noProof="0" dirty="0">
                <a:ln>
                  <a:noFill/>
                </a:ln>
                <a:solidFill>
                  <a:srgbClr val="595958"/>
                </a:solidFill>
                <a:effectLst/>
                <a:uLnTx/>
                <a:uFillTx/>
                <a:latin typeface="Calibri"/>
                <a:ea typeface="+mn-ea"/>
                <a:cs typeface="Calibri"/>
              </a:rPr>
              <a:t>c</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10" normalizeH="0" baseline="0" noProof="0" dirty="0">
                <a:ln>
                  <a:noFill/>
                </a:ln>
                <a:solidFill>
                  <a:srgbClr val="595958"/>
                </a:solidFill>
                <a:effectLst/>
                <a:uLnTx/>
                <a:uFillTx/>
                <a:latin typeface="Calibri"/>
                <a:ea typeface="+mn-ea"/>
                <a:cs typeface="Calibri"/>
              </a:rPr>
              <a:t>n</a:t>
            </a:r>
            <a:r>
              <a:rPr kumimoji="0" sz="1200" b="0" i="0" u="none" strike="noStrike" kern="1200" cap="none" spc="5" normalizeH="0" baseline="0" noProof="0" dirty="0">
                <a:ln>
                  <a:noFill/>
                </a:ln>
                <a:solidFill>
                  <a:srgbClr val="595958"/>
                </a:solidFill>
                <a:effectLst/>
                <a:uLnTx/>
                <a:uFillTx/>
                <a:latin typeface="Calibri"/>
                <a:ea typeface="+mn-ea"/>
                <a:cs typeface="Calibri"/>
              </a:rPr>
              <a:t>f</a:t>
            </a:r>
            <a:r>
              <a:rPr kumimoji="0" sz="1200" b="0" i="0" u="none" strike="noStrike" kern="1200" cap="none" spc="0" normalizeH="0" baseline="0" noProof="0" dirty="0">
                <a:ln>
                  <a:noFill/>
                </a:ln>
                <a:solidFill>
                  <a:srgbClr val="595958"/>
                </a:solidFill>
                <a:effectLst/>
                <a:uLnTx/>
                <a:uFillTx/>
                <a:latin typeface="Calibri"/>
                <a:ea typeface="+mn-ea"/>
                <a:cs typeface="Calibri"/>
              </a:rPr>
              <a:t>irmed</a:t>
            </a:r>
            <a:r>
              <a:rPr kumimoji="0" sz="1200" b="0" i="0" u="none" strike="noStrike" kern="1200" cap="none" spc="-30" normalizeH="0" baseline="0" noProof="0" dirty="0">
                <a:ln>
                  <a:noFill/>
                </a:ln>
                <a:solidFill>
                  <a:srgbClr val="595958"/>
                </a:solidFill>
                <a:effectLst/>
                <a:uLnTx/>
                <a:uFillTx/>
                <a:latin typeface="Calibri"/>
                <a:ea typeface="+mn-ea"/>
                <a:cs typeface="Calibri"/>
              </a:rPr>
              <a:t> </a:t>
            </a:r>
            <a:r>
              <a:rPr kumimoji="0" sz="1200" b="0" i="0" u="none" strike="noStrike" kern="1200" cap="none" spc="-20" normalizeH="0" baseline="0" noProof="0" dirty="0">
                <a:ln>
                  <a:noFill/>
                </a:ln>
                <a:solidFill>
                  <a:srgbClr val="595958"/>
                </a:solidFill>
                <a:effectLst/>
                <a:uLnTx/>
                <a:uFillTx/>
                <a:latin typeface="Calibri"/>
                <a:ea typeface="+mn-ea"/>
                <a:cs typeface="Calibri"/>
              </a:rPr>
              <a:t>c</a:t>
            </a:r>
            <a:r>
              <a:rPr kumimoji="0" sz="1200" b="0" i="0" u="none" strike="noStrike" kern="1200" cap="none" spc="0" normalizeH="0" baseline="0" noProof="0" dirty="0">
                <a:ln>
                  <a:noFill/>
                </a:ln>
                <a:solidFill>
                  <a:srgbClr val="595958"/>
                </a:solidFill>
                <a:effectLst/>
                <a:uLnTx/>
                <a:uFillTx/>
                <a:latin typeface="Calibri"/>
                <a:ea typeface="+mn-ea"/>
                <a:cs typeface="Calibri"/>
              </a:rPr>
              <a:t>a</a:t>
            </a:r>
            <a:r>
              <a:rPr kumimoji="0" sz="1200" b="0" i="0" u="none" strike="noStrike" kern="1200" cap="none" spc="-5" normalizeH="0" baseline="0" noProof="0" dirty="0">
                <a:ln>
                  <a:noFill/>
                </a:ln>
                <a:solidFill>
                  <a:srgbClr val="595958"/>
                </a:solidFill>
                <a:effectLst/>
                <a:uLnTx/>
                <a:uFillTx/>
                <a:latin typeface="Calibri"/>
                <a:ea typeface="+mn-ea"/>
                <a:cs typeface="Calibri"/>
              </a:rPr>
              <a:t>s</a:t>
            </a:r>
            <a:r>
              <a:rPr kumimoji="0" sz="1200" b="0" i="0" u="none" strike="noStrike" kern="1200" cap="none" spc="0" normalizeH="0" baseline="0" noProof="0" dirty="0">
                <a:ln>
                  <a:noFill/>
                </a:ln>
                <a:solidFill>
                  <a:srgbClr val="595958"/>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3" name="object 53"/>
          <p:cNvSpPr txBox="1"/>
          <p:nvPr/>
        </p:nvSpPr>
        <p:spPr>
          <a:xfrm>
            <a:off x="9355906" y="3306640"/>
            <a:ext cx="467359" cy="152400"/>
          </a:xfrm>
          <a:prstGeom prst="rect">
            <a:avLst/>
          </a:prstGeom>
        </p:spPr>
        <p:txBody>
          <a:bodyPr vert="horz" wrap="square" lIns="0" tIns="0" rIns="0" bIns="0" rtlCol="0">
            <a:spAutoFit/>
          </a:bodyPr>
          <a:lstStyle/>
          <a:p>
            <a:pPr marL="0" marR="0" lvl="0" indent="0" algn="l" defTabSz="914400" rtl="0" eaLnBrk="1" fontAlgn="auto" latinLnBrk="0" hangingPunct="1">
              <a:lnSpc>
                <a:spcPts val="1140"/>
              </a:lnSpc>
              <a:spcBef>
                <a:spcPts val="0"/>
              </a:spcBef>
              <a:spcAft>
                <a:spcPts val="0"/>
              </a:spcAft>
              <a:buClrTx/>
              <a:buSzTx/>
              <a:buFontTx/>
              <a:buNone/>
              <a:tabLst/>
              <a:defRPr/>
            </a:pPr>
            <a:r>
              <a:rPr kumimoji="0" sz="1200" b="0" i="0" u="none" strike="noStrike" kern="1200" cap="none" spc="-10" normalizeH="0" baseline="0" noProof="0" dirty="0">
                <a:ln>
                  <a:noFill/>
                </a:ln>
                <a:solidFill>
                  <a:srgbClr val="595958"/>
                </a:solidFill>
                <a:effectLst/>
                <a:uLnTx/>
                <a:uFillTx/>
                <a:latin typeface="Calibri"/>
                <a:ea typeface="+mn-ea"/>
                <a:cs typeface="Calibri"/>
              </a:rPr>
              <a:t>w</a:t>
            </a:r>
            <a:r>
              <a:rPr kumimoji="0" sz="1200" b="0" i="0" u="none" strike="noStrike" kern="1200" cap="none" spc="0" normalizeH="0" baseline="0" noProof="0" dirty="0">
                <a:ln>
                  <a:noFill/>
                </a:ln>
                <a:solidFill>
                  <a:srgbClr val="595958"/>
                </a:solidFill>
                <a:effectLst/>
                <a:uLnTx/>
                <a:uFillTx/>
                <a:latin typeface="Calibri"/>
                <a:ea typeface="+mn-ea"/>
                <a:cs typeface="Calibri"/>
              </a:rPr>
              <a:t>omen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4" name="object 54"/>
          <p:cNvSpPr/>
          <p:nvPr/>
        </p:nvSpPr>
        <p:spPr>
          <a:xfrm>
            <a:off x="9349740" y="3230879"/>
            <a:ext cx="524510" cy="276225"/>
          </a:xfrm>
          <a:custGeom>
            <a:avLst/>
            <a:gdLst/>
            <a:ahLst/>
            <a:cxnLst/>
            <a:rect l="l" t="t" r="r" b="b"/>
            <a:pathLst>
              <a:path w="524509" h="276225">
                <a:moveTo>
                  <a:pt x="524255" y="0"/>
                </a:moveTo>
                <a:lnTo>
                  <a:pt x="0" y="0"/>
                </a:lnTo>
                <a:lnTo>
                  <a:pt x="0" y="275844"/>
                </a:lnTo>
                <a:lnTo>
                  <a:pt x="524255" y="275844"/>
                </a:lnTo>
                <a:lnTo>
                  <a:pt x="5242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txBox="1"/>
          <p:nvPr/>
        </p:nvSpPr>
        <p:spPr>
          <a:xfrm>
            <a:off x="1716214" y="2616695"/>
            <a:ext cx="8820785" cy="847725"/>
          </a:xfrm>
          <a:prstGeom prst="rect">
            <a:avLst/>
          </a:prstGeom>
        </p:spPr>
        <p:txBody>
          <a:bodyPr vert="horz" wrap="square" lIns="0" tIns="12700" rIns="0" bIns="0" rtlCol="0">
            <a:spAutoFit/>
          </a:bodyPr>
          <a:lstStyle/>
          <a:p>
            <a:pPr marL="669163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Calibri"/>
                <a:ea typeface="+mn-ea"/>
                <a:cs typeface="Calibri"/>
              </a:rPr>
              <a:t>ICU</a:t>
            </a:r>
            <a:r>
              <a:rPr kumimoji="0" sz="1200" b="0" i="0" u="none" strike="noStrike" kern="1200" cap="none" spc="-25"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admission</a:t>
            </a:r>
            <a:r>
              <a:rPr kumimoji="0" sz="1200" b="0" i="0" u="none" strike="noStrike" kern="1200" cap="none" spc="24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6691630" marR="0" lvl="0" indent="0" algn="l" defTabSz="914400" rtl="0" eaLnBrk="1" fontAlgn="auto" latinLnBrk="0" hangingPunct="1">
              <a:lnSpc>
                <a:spcPct val="100000"/>
              </a:lnSpc>
              <a:spcBef>
                <a:spcPts val="107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Calibri"/>
                <a:ea typeface="+mn-ea"/>
                <a:cs typeface="Calibri"/>
              </a:rPr>
              <a:t>Death</a:t>
            </a:r>
            <a:r>
              <a:rPr kumimoji="0" sz="1200" b="0" i="0" u="none" strike="noStrike" kern="1200" cap="none" spc="-4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6691630" marR="0" lvl="0" indent="0" algn="l" defTabSz="914400" rtl="0" eaLnBrk="1" fontAlgn="auto" latinLnBrk="0" hangingPunct="1">
              <a:lnSpc>
                <a:spcPct val="100000"/>
              </a:lnSpc>
              <a:spcBef>
                <a:spcPts val="107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Calibri"/>
                <a:ea typeface="+mn-ea"/>
                <a:cs typeface="Calibri"/>
              </a:rPr>
              <a:t>Total</a:t>
            </a:r>
            <a:r>
              <a:rPr kumimoji="0" sz="1200" b="0" i="0" u="none" strike="noStrike" kern="1200" cap="none" spc="-15"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pregnant</a:t>
            </a:r>
            <a:r>
              <a:rPr kumimoji="0" sz="1200" b="0" i="0" u="none" strike="noStrike" kern="1200" cap="none" spc="-6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people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6" name="object 56"/>
          <p:cNvSpPr/>
          <p:nvPr/>
        </p:nvSpPr>
        <p:spPr>
          <a:xfrm>
            <a:off x="9537954" y="4328921"/>
            <a:ext cx="1053465" cy="1839595"/>
          </a:xfrm>
          <a:custGeom>
            <a:avLst/>
            <a:gdLst/>
            <a:ahLst/>
            <a:cxnLst/>
            <a:rect l="l" t="t" r="r" b="b"/>
            <a:pathLst>
              <a:path w="1053465" h="1839595">
                <a:moveTo>
                  <a:pt x="0" y="0"/>
                </a:moveTo>
                <a:lnTo>
                  <a:pt x="1053083" y="0"/>
                </a:lnTo>
                <a:lnTo>
                  <a:pt x="1053083" y="1839468"/>
                </a:lnTo>
                <a:lnTo>
                  <a:pt x="0" y="1839468"/>
                </a:lnTo>
                <a:lnTo>
                  <a:pt x="0" y="0"/>
                </a:lnTo>
                <a:close/>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118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63880" y="1702714"/>
          <a:ext cx="11211558" cy="3165475"/>
        </p:xfrm>
        <a:graphic>
          <a:graphicData uri="http://schemas.openxmlformats.org/drawingml/2006/table">
            <a:tbl>
              <a:tblPr firstRow="1" bandRow="1">
                <a:tableStyleId>{2D5ABB26-0587-4C30-8999-92F81FD0307C}</a:tableStyleId>
              </a:tblPr>
              <a:tblGrid>
                <a:gridCol w="2818130">
                  <a:extLst>
                    <a:ext uri="{9D8B030D-6E8A-4147-A177-3AD203B41FA5}">
                      <a16:colId xmlns:a16="http://schemas.microsoft.com/office/drawing/2014/main" val="20000"/>
                    </a:ext>
                  </a:extLst>
                </a:gridCol>
                <a:gridCol w="2231390">
                  <a:extLst>
                    <a:ext uri="{9D8B030D-6E8A-4147-A177-3AD203B41FA5}">
                      <a16:colId xmlns:a16="http://schemas.microsoft.com/office/drawing/2014/main" val="20001"/>
                    </a:ext>
                  </a:extLst>
                </a:gridCol>
                <a:gridCol w="2678429">
                  <a:extLst>
                    <a:ext uri="{9D8B030D-6E8A-4147-A177-3AD203B41FA5}">
                      <a16:colId xmlns:a16="http://schemas.microsoft.com/office/drawing/2014/main" val="20002"/>
                    </a:ext>
                  </a:extLst>
                </a:gridCol>
                <a:gridCol w="1736725">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46684">
                  <a:extLst>
                    <a:ext uri="{9D8B030D-6E8A-4147-A177-3AD203B41FA5}">
                      <a16:colId xmlns:a16="http://schemas.microsoft.com/office/drawing/2014/main" val="20005"/>
                    </a:ext>
                  </a:extLst>
                </a:gridCol>
              </a:tblGrid>
              <a:tr h="381635">
                <a:tc gridSpan="6">
                  <a:txBody>
                    <a:bodyPr/>
                    <a:lstStyle/>
                    <a:p>
                      <a:pPr marR="642620" algn="ctr">
                        <a:lnSpc>
                          <a:spcPct val="100000"/>
                        </a:lnSpc>
                        <a:spcBef>
                          <a:spcPts val="50"/>
                        </a:spcBef>
                      </a:pPr>
                      <a:r>
                        <a:rPr sz="2100" b="1" spc="-5" dirty="0">
                          <a:solidFill>
                            <a:srgbClr val="FFFFFF"/>
                          </a:solidFill>
                          <a:latin typeface="Calibri"/>
                          <a:cs typeface="Calibri"/>
                        </a:rPr>
                        <a:t>No.</a:t>
                      </a:r>
                      <a:r>
                        <a:rPr sz="2100" b="1" spc="-90" dirty="0">
                          <a:solidFill>
                            <a:srgbClr val="FFFFFF"/>
                          </a:solidFill>
                          <a:latin typeface="Calibri"/>
                          <a:cs typeface="Calibri"/>
                        </a:rPr>
                        <a:t> </a:t>
                      </a:r>
                      <a:r>
                        <a:rPr sz="2100" b="1" spc="5" dirty="0">
                          <a:solidFill>
                            <a:srgbClr val="FFFFFF"/>
                          </a:solidFill>
                          <a:latin typeface="Calibri"/>
                          <a:cs typeface="Calibri"/>
                        </a:rPr>
                        <a:t>(%)*</a:t>
                      </a:r>
                      <a:endParaRPr sz="2100">
                        <a:latin typeface="Calibri"/>
                        <a:cs typeface="Calibri"/>
                      </a:endParaRPr>
                    </a:p>
                  </a:txBody>
                  <a:tcPr marL="0" marR="0" marT="6350" marB="0">
                    <a:solidFill>
                      <a:srgbClr val="006A7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35685">
                <a:tc>
                  <a:txBody>
                    <a:bodyPr/>
                    <a:lstStyle/>
                    <a:p>
                      <a:pPr>
                        <a:lnSpc>
                          <a:spcPct val="100000"/>
                        </a:lnSpc>
                        <a:spcBef>
                          <a:spcPts val="35"/>
                        </a:spcBef>
                      </a:pPr>
                      <a:endParaRPr sz="2150">
                        <a:latin typeface="Times New Roman"/>
                        <a:cs typeface="Times New Roman"/>
                      </a:endParaRPr>
                    </a:p>
                    <a:p>
                      <a:pPr marL="257175">
                        <a:lnSpc>
                          <a:spcPct val="100000"/>
                        </a:lnSpc>
                      </a:pPr>
                      <a:r>
                        <a:rPr sz="2100" b="1" spc="-10" dirty="0">
                          <a:solidFill>
                            <a:srgbClr val="FFFFFF"/>
                          </a:solidFill>
                          <a:latin typeface="Calibri"/>
                          <a:cs typeface="Calibri"/>
                        </a:rPr>
                        <a:t>Outcomes</a:t>
                      </a:r>
                      <a:r>
                        <a:rPr sz="2100" b="1" spc="-20" dirty="0">
                          <a:solidFill>
                            <a:srgbClr val="FFFFFF"/>
                          </a:solidFill>
                          <a:latin typeface="Calibri"/>
                          <a:cs typeface="Calibri"/>
                        </a:rPr>
                        <a:t> </a:t>
                      </a:r>
                      <a:r>
                        <a:rPr sz="2100" b="1" spc="-5" dirty="0">
                          <a:solidFill>
                            <a:srgbClr val="FFFFFF"/>
                          </a:solidFill>
                          <a:latin typeface="Calibri"/>
                          <a:cs typeface="Calibri"/>
                        </a:rPr>
                        <a:t>of</a:t>
                      </a:r>
                      <a:r>
                        <a:rPr sz="2100" b="1" spc="-20" dirty="0">
                          <a:solidFill>
                            <a:srgbClr val="FFFFFF"/>
                          </a:solidFill>
                          <a:latin typeface="Calibri"/>
                          <a:cs typeface="Calibri"/>
                        </a:rPr>
                        <a:t> </a:t>
                      </a:r>
                      <a:r>
                        <a:rPr sz="2100" b="1" spc="-15" dirty="0">
                          <a:solidFill>
                            <a:srgbClr val="FFFFFF"/>
                          </a:solidFill>
                          <a:latin typeface="Calibri"/>
                          <a:cs typeface="Calibri"/>
                        </a:rPr>
                        <a:t>Interest</a:t>
                      </a:r>
                      <a:endParaRPr sz="2100">
                        <a:latin typeface="Calibri"/>
                        <a:cs typeface="Calibri"/>
                      </a:endParaRPr>
                    </a:p>
                  </a:txBody>
                  <a:tcPr marL="0" marR="0" marT="4445" marB="0">
                    <a:solidFill>
                      <a:srgbClr val="006A71"/>
                    </a:solidFill>
                  </a:tcPr>
                </a:tc>
                <a:tc>
                  <a:txBody>
                    <a:bodyPr/>
                    <a:lstStyle/>
                    <a:p>
                      <a:pPr marL="27940" algn="ctr">
                        <a:lnSpc>
                          <a:spcPts val="2325"/>
                        </a:lnSpc>
                      </a:pPr>
                      <a:r>
                        <a:rPr sz="2100" b="1" spc="-15" dirty="0">
                          <a:solidFill>
                            <a:srgbClr val="FFFFFF"/>
                          </a:solidFill>
                          <a:latin typeface="Calibri"/>
                          <a:cs typeface="Calibri"/>
                        </a:rPr>
                        <a:t>Symptomatic</a:t>
                      </a:r>
                      <a:endParaRPr sz="2100">
                        <a:latin typeface="Calibri"/>
                        <a:cs typeface="Calibri"/>
                      </a:endParaRPr>
                    </a:p>
                    <a:p>
                      <a:pPr marL="182245" marR="144780" algn="ctr">
                        <a:lnSpc>
                          <a:spcPts val="2700"/>
                        </a:lnSpc>
                        <a:spcBef>
                          <a:spcPts val="105"/>
                        </a:spcBef>
                      </a:pPr>
                      <a:r>
                        <a:rPr sz="2100" b="1" spc="-10" dirty="0">
                          <a:solidFill>
                            <a:srgbClr val="FFFFFF"/>
                          </a:solidFill>
                          <a:latin typeface="Calibri"/>
                          <a:cs typeface="Calibri"/>
                        </a:rPr>
                        <a:t>Pregnant</a:t>
                      </a:r>
                      <a:r>
                        <a:rPr sz="2100" b="1" spc="-65" dirty="0">
                          <a:solidFill>
                            <a:srgbClr val="FFFFFF"/>
                          </a:solidFill>
                          <a:latin typeface="Calibri"/>
                          <a:cs typeface="Calibri"/>
                        </a:rPr>
                        <a:t> </a:t>
                      </a:r>
                      <a:r>
                        <a:rPr sz="2100" b="1" spc="-10" dirty="0">
                          <a:solidFill>
                            <a:srgbClr val="FFFFFF"/>
                          </a:solidFill>
                          <a:latin typeface="Calibri"/>
                          <a:cs typeface="Calibri"/>
                        </a:rPr>
                        <a:t>women </a:t>
                      </a:r>
                      <a:r>
                        <a:rPr sz="2100" b="1" spc="-459" dirty="0">
                          <a:solidFill>
                            <a:srgbClr val="FFFFFF"/>
                          </a:solidFill>
                          <a:latin typeface="Calibri"/>
                          <a:cs typeface="Calibri"/>
                        </a:rPr>
                        <a:t> </a:t>
                      </a:r>
                      <a:r>
                        <a:rPr sz="2100" b="1" spc="-5" dirty="0">
                          <a:solidFill>
                            <a:srgbClr val="FFFFFF"/>
                          </a:solidFill>
                          <a:latin typeface="Calibri"/>
                          <a:cs typeface="Calibri"/>
                        </a:rPr>
                        <a:t>with</a:t>
                      </a:r>
                      <a:r>
                        <a:rPr sz="2100" b="1" spc="-25" dirty="0">
                          <a:solidFill>
                            <a:srgbClr val="FFFFFF"/>
                          </a:solidFill>
                          <a:latin typeface="Calibri"/>
                          <a:cs typeface="Calibri"/>
                        </a:rPr>
                        <a:t> </a:t>
                      </a:r>
                      <a:r>
                        <a:rPr sz="2100" b="1" spc="-10" dirty="0">
                          <a:solidFill>
                            <a:srgbClr val="FFFFFF"/>
                          </a:solidFill>
                          <a:latin typeface="Calibri"/>
                          <a:cs typeface="Calibri"/>
                        </a:rPr>
                        <a:t>COVID-19</a:t>
                      </a:r>
                      <a:endParaRPr sz="2100">
                        <a:latin typeface="Calibri"/>
                        <a:cs typeface="Calibri"/>
                      </a:endParaRPr>
                    </a:p>
                  </a:txBody>
                  <a:tcPr marL="0" marR="0" marT="0" marB="0">
                    <a:solidFill>
                      <a:srgbClr val="006A71"/>
                    </a:solidFill>
                  </a:tcPr>
                </a:tc>
                <a:tc>
                  <a:txBody>
                    <a:bodyPr/>
                    <a:lstStyle/>
                    <a:p>
                      <a:pPr marR="5080" algn="ctr">
                        <a:lnSpc>
                          <a:spcPts val="2325"/>
                        </a:lnSpc>
                      </a:pPr>
                      <a:r>
                        <a:rPr sz="2100" b="1" spc="-15" dirty="0">
                          <a:solidFill>
                            <a:srgbClr val="FFFFFF"/>
                          </a:solidFill>
                          <a:latin typeface="Calibri"/>
                          <a:cs typeface="Calibri"/>
                        </a:rPr>
                        <a:t>Symptomatic</a:t>
                      </a:r>
                      <a:endParaRPr sz="2100">
                        <a:latin typeface="Calibri"/>
                        <a:cs typeface="Calibri"/>
                      </a:endParaRPr>
                    </a:p>
                    <a:p>
                      <a:pPr marL="152400" marR="157480" algn="ctr">
                        <a:lnSpc>
                          <a:spcPts val="2700"/>
                        </a:lnSpc>
                        <a:spcBef>
                          <a:spcPts val="105"/>
                        </a:spcBef>
                      </a:pPr>
                      <a:r>
                        <a:rPr sz="2100" b="1" spc="-10" dirty="0">
                          <a:solidFill>
                            <a:srgbClr val="FFFFFF"/>
                          </a:solidFill>
                          <a:latin typeface="Calibri"/>
                          <a:cs typeface="Calibri"/>
                        </a:rPr>
                        <a:t>Nonpregnant women </a:t>
                      </a:r>
                      <a:r>
                        <a:rPr sz="2100" b="1" spc="-459" dirty="0">
                          <a:solidFill>
                            <a:srgbClr val="FFFFFF"/>
                          </a:solidFill>
                          <a:latin typeface="Calibri"/>
                          <a:cs typeface="Calibri"/>
                        </a:rPr>
                        <a:t> </a:t>
                      </a:r>
                      <a:r>
                        <a:rPr sz="2100" b="1" spc="-5" dirty="0">
                          <a:solidFill>
                            <a:srgbClr val="FFFFFF"/>
                          </a:solidFill>
                          <a:latin typeface="Calibri"/>
                          <a:cs typeface="Calibri"/>
                        </a:rPr>
                        <a:t>with</a:t>
                      </a:r>
                      <a:r>
                        <a:rPr sz="2100" b="1" spc="-20" dirty="0">
                          <a:solidFill>
                            <a:srgbClr val="FFFFFF"/>
                          </a:solidFill>
                          <a:latin typeface="Calibri"/>
                          <a:cs typeface="Calibri"/>
                        </a:rPr>
                        <a:t> </a:t>
                      </a:r>
                      <a:r>
                        <a:rPr sz="2100" b="1" spc="-10" dirty="0">
                          <a:solidFill>
                            <a:srgbClr val="FFFFFF"/>
                          </a:solidFill>
                          <a:latin typeface="Calibri"/>
                          <a:cs typeface="Calibri"/>
                        </a:rPr>
                        <a:t>COVID-19</a:t>
                      </a:r>
                      <a:endParaRPr sz="2100">
                        <a:latin typeface="Calibri"/>
                        <a:cs typeface="Calibri"/>
                      </a:endParaRPr>
                    </a:p>
                  </a:txBody>
                  <a:tcPr marL="0" marR="0" marT="0" marB="0">
                    <a:solidFill>
                      <a:srgbClr val="006A71"/>
                    </a:solidFill>
                  </a:tcPr>
                </a:tc>
                <a:tc>
                  <a:txBody>
                    <a:bodyPr/>
                    <a:lstStyle/>
                    <a:p>
                      <a:pPr marL="381635" marR="386080" indent="-58419">
                        <a:lnSpc>
                          <a:spcPct val="106700"/>
                        </a:lnSpc>
                        <a:spcBef>
                          <a:spcPts val="990"/>
                        </a:spcBef>
                      </a:pPr>
                      <a:r>
                        <a:rPr sz="2100" b="1" spc="-5" dirty="0">
                          <a:solidFill>
                            <a:srgbClr val="FFFFFF"/>
                          </a:solidFill>
                          <a:latin typeface="Calibri"/>
                          <a:cs typeface="Calibri"/>
                        </a:rPr>
                        <a:t>Crude</a:t>
                      </a:r>
                      <a:r>
                        <a:rPr sz="2100" b="1" spc="-70" dirty="0">
                          <a:solidFill>
                            <a:srgbClr val="FFFFFF"/>
                          </a:solidFill>
                          <a:latin typeface="Calibri"/>
                          <a:cs typeface="Calibri"/>
                        </a:rPr>
                        <a:t> </a:t>
                      </a:r>
                      <a:r>
                        <a:rPr sz="2100" b="1" dirty="0">
                          <a:solidFill>
                            <a:srgbClr val="FFFFFF"/>
                          </a:solidFill>
                          <a:latin typeface="Calibri"/>
                          <a:cs typeface="Calibri"/>
                        </a:rPr>
                        <a:t>RR </a:t>
                      </a:r>
                      <a:r>
                        <a:rPr sz="2100" b="1" spc="-459" dirty="0">
                          <a:solidFill>
                            <a:srgbClr val="FFFFFF"/>
                          </a:solidFill>
                          <a:latin typeface="Calibri"/>
                          <a:cs typeface="Calibri"/>
                        </a:rPr>
                        <a:t> </a:t>
                      </a:r>
                      <a:r>
                        <a:rPr sz="2100" b="1" dirty="0">
                          <a:solidFill>
                            <a:srgbClr val="FFFFFF"/>
                          </a:solidFill>
                          <a:latin typeface="Calibri"/>
                          <a:cs typeface="Calibri"/>
                        </a:rPr>
                        <a:t>(95%</a:t>
                      </a:r>
                      <a:r>
                        <a:rPr sz="2100" b="1" spc="-75" dirty="0">
                          <a:solidFill>
                            <a:srgbClr val="FFFFFF"/>
                          </a:solidFill>
                          <a:latin typeface="Calibri"/>
                          <a:cs typeface="Calibri"/>
                        </a:rPr>
                        <a:t> </a:t>
                      </a:r>
                      <a:r>
                        <a:rPr sz="2100" b="1" dirty="0">
                          <a:solidFill>
                            <a:srgbClr val="FFFFFF"/>
                          </a:solidFill>
                          <a:latin typeface="Calibri"/>
                          <a:cs typeface="Calibri"/>
                        </a:rPr>
                        <a:t>CI)</a:t>
                      </a:r>
                      <a:endParaRPr sz="2100">
                        <a:latin typeface="Calibri"/>
                        <a:cs typeface="Calibri"/>
                      </a:endParaRPr>
                    </a:p>
                  </a:txBody>
                  <a:tcPr marL="0" marR="0" marT="125730" marB="0">
                    <a:solidFill>
                      <a:srgbClr val="006A71"/>
                    </a:solidFill>
                  </a:tcPr>
                </a:tc>
                <a:tc>
                  <a:txBody>
                    <a:bodyPr/>
                    <a:lstStyle/>
                    <a:p>
                      <a:pPr marL="328930" marR="231775" indent="298450">
                        <a:lnSpc>
                          <a:spcPct val="106700"/>
                        </a:lnSpc>
                        <a:spcBef>
                          <a:spcPts val="985"/>
                        </a:spcBef>
                      </a:pPr>
                      <a:r>
                        <a:rPr sz="2100" b="1" dirty="0">
                          <a:solidFill>
                            <a:srgbClr val="FFFFFF"/>
                          </a:solidFill>
                          <a:latin typeface="Calibri"/>
                          <a:cs typeface="Calibri"/>
                        </a:rPr>
                        <a:t>aRR </a:t>
                      </a:r>
                      <a:r>
                        <a:rPr sz="2100" b="1" spc="5" dirty="0">
                          <a:solidFill>
                            <a:srgbClr val="FFFFFF"/>
                          </a:solidFill>
                          <a:latin typeface="Calibri"/>
                          <a:cs typeface="Calibri"/>
                        </a:rPr>
                        <a:t> (9</a:t>
                      </a:r>
                      <a:r>
                        <a:rPr sz="2100" b="1" dirty="0">
                          <a:solidFill>
                            <a:srgbClr val="FFFFFF"/>
                          </a:solidFill>
                          <a:latin typeface="Calibri"/>
                          <a:cs typeface="Calibri"/>
                        </a:rPr>
                        <a:t>5%</a:t>
                      </a:r>
                      <a:r>
                        <a:rPr sz="2100" b="1" spc="-30" dirty="0">
                          <a:solidFill>
                            <a:srgbClr val="FFFFFF"/>
                          </a:solidFill>
                          <a:latin typeface="Calibri"/>
                          <a:cs typeface="Calibri"/>
                        </a:rPr>
                        <a:t> </a:t>
                      </a:r>
                      <a:r>
                        <a:rPr sz="2100" b="1" dirty="0">
                          <a:solidFill>
                            <a:srgbClr val="FFFFFF"/>
                          </a:solidFill>
                          <a:latin typeface="Calibri"/>
                          <a:cs typeface="Calibri"/>
                        </a:rPr>
                        <a:t>CI)</a:t>
                      </a:r>
                      <a:r>
                        <a:rPr sz="2100" b="1" spc="-170" dirty="0">
                          <a:solidFill>
                            <a:srgbClr val="FFFFFF"/>
                          </a:solidFill>
                          <a:latin typeface="Calibri"/>
                          <a:cs typeface="Calibri"/>
                        </a:rPr>
                        <a:t> </a:t>
                      </a:r>
                      <a:r>
                        <a:rPr sz="2100" baseline="25793" dirty="0">
                          <a:solidFill>
                            <a:srgbClr val="FFFFFF"/>
                          </a:solidFill>
                          <a:latin typeface="Calibri"/>
                          <a:cs typeface="Calibri"/>
                        </a:rPr>
                        <a:t>†</a:t>
                      </a:r>
                      <a:endParaRPr sz="2100" baseline="25793">
                        <a:latin typeface="Calibri"/>
                        <a:cs typeface="Calibri"/>
                      </a:endParaRPr>
                    </a:p>
                  </a:txBody>
                  <a:tcPr marL="0" marR="0" marT="125095"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extLst>
                  <a:ext uri="{0D108BD9-81ED-4DB2-BD59-A6C34878D82A}">
                    <a16:rowId xmlns:a16="http://schemas.microsoft.com/office/drawing/2014/main" val="10001"/>
                  </a:ext>
                </a:extLst>
              </a:tr>
              <a:tr h="327025">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marL="31750" algn="ctr">
                        <a:lnSpc>
                          <a:spcPts val="2335"/>
                        </a:lnSpc>
                      </a:pPr>
                      <a:r>
                        <a:rPr sz="2100" spc="-5" dirty="0">
                          <a:solidFill>
                            <a:srgbClr val="FFFFFF"/>
                          </a:solidFill>
                          <a:latin typeface="Calibri"/>
                          <a:cs typeface="Calibri"/>
                        </a:rPr>
                        <a:t>(N</a:t>
                      </a:r>
                      <a:r>
                        <a:rPr sz="2100" spc="-40" dirty="0">
                          <a:solidFill>
                            <a:srgbClr val="FFFFFF"/>
                          </a:solidFill>
                          <a:latin typeface="Calibri"/>
                          <a:cs typeface="Calibri"/>
                        </a:rPr>
                        <a:t> </a:t>
                      </a:r>
                      <a:r>
                        <a:rPr sz="2100" dirty="0">
                          <a:solidFill>
                            <a:srgbClr val="FFFFFF"/>
                          </a:solidFill>
                          <a:latin typeface="Calibri"/>
                          <a:cs typeface="Calibri"/>
                        </a:rPr>
                        <a:t>=</a:t>
                      </a:r>
                      <a:r>
                        <a:rPr sz="2100" spc="-25" dirty="0">
                          <a:solidFill>
                            <a:srgbClr val="FFFFFF"/>
                          </a:solidFill>
                          <a:latin typeface="Calibri"/>
                          <a:cs typeface="Calibri"/>
                        </a:rPr>
                        <a:t> </a:t>
                      </a:r>
                      <a:r>
                        <a:rPr sz="2100" dirty="0">
                          <a:solidFill>
                            <a:srgbClr val="FFFFFF"/>
                          </a:solidFill>
                          <a:latin typeface="Calibri"/>
                          <a:cs typeface="Calibri"/>
                        </a:rPr>
                        <a:t>23,434)</a:t>
                      </a:r>
                      <a:endParaRPr sz="2100">
                        <a:latin typeface="Calibri"/>
                        <a:cs typeface="Calibri"/>
                      </a:endParaRPr>
                    </a:p>
                  </a:txBody>
                  <a:tcPr marL="0" marR="0" marT="0" marB="0">
                    <a:solidFill>
                      <a:srgbClr val="006A71"/>
                    </a:solidFill>
                  </a:tcPr>
                </a:tc>
                <a:tc>
                  <a:txBody>
                    <a:bodyPr/>
                    <a:lstStyle/>
                    <a:p>
                      <a:pPr marR="3810" algn="ctr">
                        <a:lnSpc>
                          <a:spcPts val="2335"/>
                        </a:lnSpc>
                      </a:pPr>
                      <a:r>
                        <a:rPr sz="2100" spc="-5" dirty="0">
                          <a:solidFill>
                            <a:srgbClr val="FFFFFF"/>
                          </a:solidFill>
                          <a:latin typeface="Calibri"/>
                          <a:cs typeface="Calibri"/>
                        </a:rPr>
                        <a:t>(N</a:t>
                      </a:r>
                      <a:r>
                        <a:rPr sz="2100" spc="-40" dirty="0">
                          <a:solidFill>
                            <a:srgbClr val="FFFFFF"/>
                          </a:solidFill>
                          <a:latin typeface="Calibri"/>
                          <a:cs typeface="Calibri"/>
                        </a:rPr>
                        <a:t> </a:t>
                      </a:r>
                      <a:r>
                        <a:rPr sz="2100" dirty="0">
                          <a:solidFill>
                            <a:srgbClr val="FFFFFF"/>
                          </a:solidFill>
                          <a:latin typeface="Calibri"/>
                          <a:cs typeface="Calibri"/>
                        </a:rPr>
                        <a:t>=</a:t>
                      </a:r>
                      <a:r>
                        <a:rPr sz="2100" spc="-25" dirty="0">
                          <a:solidFill>
                            <a:srgbClr val="FFFFFF"/>
                          </a:solidFill>
                          <a:latin typeface="Calibri"/>
                          <a:cs typeface="Calibri"/>
                        </a:rPr>
                        <a:t> </a:t>
                      </a:r>
                      <a:r>
                        <a:rPr sz="2100" dirty="0">
                          <a:solidFill>
                            <a:srgbClr val="FFFFFF"/>
                          </a:solidFill>
                          <a:latin typeface="Calibri"/>
                          <a:cs typeface="Calibri"/>
                        </a:rPr>
                        <a:t>386,028)</a:t>
                      </a:r>
                      <a:endParaRPr sz="2100">
                        <a:latin typeface="Calibri"/>
                        <a:cs typeface="Calibri"/>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extLst>
                  <a:ext uri="{0D108BD9-81ED-4DB2-BD59-A6C34878D82A}">
                    <a16:rowId xmlns:a16="http://schemas.microsoft.com/office/drawing/2014/main" val="10002"/>
                  </a:ext>
                </a:extLst>
              </a:tr>
              <a:tr h="53975">
                <a:tc gridSpan="6">
                  <a:txBody>
                    <a:bodyPr/>
                    <a:lstStyle/>
                    <a:p>
                      <a:pPr>
                        <a:lnSpc>
                          <a:spcPct val="100000"/>
                        </a:lnSpc>
                      </a:pPr>
                      <a:endParaRPr sz="100">
                        <a:latin typeface="Times New Roman"/>
                        <a:cs typeface="Times New Roman"/>
                      </a:endParaRPr>
                    </a:p>
                  </a:txBody>
                  <a:tcPr marL="0" marR="0" marT="0" marB="0">
                    <a:solidFill>
                      <a:srgbClr val="CDCDC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44170">
                <a:tc>
                  <a:txBody>
                    <a:bodyPr/>
                    <a:lstStyle/>
                    <a:p>
                      <a:pPr marL="91440">
                        <a:lnSpc>
                          <a:spcPts val="2310"/>
                        </a:lnSpc>
                      </a:pPr>
                      <a:r>
                        <a:rPr sz="2100" b="1" dirty="0">
                          <a:latin typeface="Calibri"/>
                          <a:cs typeface="Calibri"/>
                        </a:rPr>
                        <a:t>ICU</a:t>
                      </a:r>
                      <a:r>
                        <a:rPr sz="2100" b="1" spc="-30" dirty="0">
                          <a:latin typeface="Calibri"/>
                          <a:cs typeface="Calibri"/>
                        </a:rPr>
                        <a:t> </a:t>
                      </a:r>
                      <a:r>
                        <a:rPr sz="2100" b="1" spc="-5" dirty="0">
                          <a:latin typeface="Calibri"/>
                          <a:cs typeface="Calibri"/>
                        </a:rPr>
                        <a:t>Admission</a:t>
                      </a:r>
                      <a:endParaRPr sz="2100">
                        <a:latin typeface="Calibri"/>
                        <a:cs typeface="Calibri"/>
                      </a:endParaRPr>
                    </a:p>
                  </a:txBody>
                  <a:tcPr marL="0" marR="0" marT="0" marB="0">
                    <a:solidFill>
                      <a:srgbClr val="CDCDCD"/>
                    </a:solidFill>
                  </a:tcPr>
                </a:tc>
                <a:tc>
                  <a:txBody>
                    <a:bodyPr/>
                    <a:lstStyle/>
                    <a:p>
                      <a:pPr marL="30480" algn="ctr">
                        <a:lnSpc>
                          <a:spcPts val="2305"/>
                        </a:lnSpc>
                      </a:pPr>
                      <a:r>
                        <a:rPr sz="2100" dirty="0">
                          <a:latin typeface="Calibri"/>
                          <a:cs typeface="Calibri"/>
                        </a:rPr>
                        <a:t>245</a:t>
                      </a:r>
                      <a:r>
                        <a:rPr sz="2100" spc="-50" dirty="0">
                          <a:latin typeface="Calibri"/>
                          <a:cs typeface="Calibri"/>
                        </a:rPr>
                        <a:t> </a:t>
                      </a:r>
                      <a:r>
                        <a:rPr sz="2100" spc="-5" dirty="0">
                          <a:latin typeface="Calibri"/>
                          <a:cs typeface="Calibri"/>
                        </a:rPr>
                        <a:t>(1.1)</a:t>
                      </a:r>
                      <a:endParaRPr sz="2100">
                        <a:latin typeface="Calibri"/>
                        <a:cs typeface="Calibri"/>
                      </a:endParaRPr>
                    </a:p>
                  </a:txBody>
                  <a:tcPr marL="0" marR="0" marT="0" marB="0">
                    <a:solidFill>
                      <a:srgbClr val="CDCDCD"/>
                    </a:solidFill>
                  </a:tcPr>
                </a:tc>
                <a:tc>
                  <a:txBody>
                    <a:bodyPr/>
                    <a:lstStyle/>
                    <a:p>
                      <a:pPr marR="2540" algn="ctr">
                        <a:lnSpc>
                          <a:spcPts val="2305"/>
                        </a:lnSpc>
                      </a:pPr>
                      <a:r>
                        <a:rPr sz="2100" dirty="0">
                          <a:latin typeface="Calibri"/>
                          <a:cs typeface="Calibri"/>
                        </a:rPr>
                        <a:t>1,492</a:t>
                      </a:r>
                      <a:r>
                        <a:rPr sz="2100" spc="-65" dirty="0">
                          <a:latin typeface="Calibri"/>
                          <a:cs typeface="Calibri"/>
                        </a:rPr>
                        <a:t> </a:t>
                      </a:r>
                      <a:r>
                        <a:rPr sz="2100" spc="-5" dirty="0">
                          <a:latin typeface="Calibri"/>
                          <a:cs typeface="Calibri"/>
                        </a:rPr>
                        <a:t>(0.4)</a:t>
                      </a:r>
                      <a:endParaRPr sz="2100">
                        <a:latin typeface="Calibri"/>
                        <a:cs typeface="Calibri"/>
                      </a:endParaRPr>
                    </a:p>
                  </a:txBody>
                  <a:tcPr marL="0" marR="0" marT="0" marB="0">
                    <a:solidFill>
                      <a:srgbClr val="CDCDCD"/>
                    </a:solidFill>
                  </a:tcPr>
                </a:tc>
                <a:tc>
                  <a:txBody>
                    <a:bodyPr/>
                    <a:lstStyle/>
                    <a:p>
                      <a:pPr marL="165735">
                        <a:lnSpc>
                          <a:spcPct val="100000"/>
                        </a:lnSpc>
                        <a:spcBef>
                          <a:spcPts val="80"/>
                        </a:spcBef>
                      </a:pPr>
                      <a:r>
                        <a:rPr sz="2100" b="1" dirty="0">
                          <a:solidFill>
                            <a:srgbClr val="002060"/>
                          </a:solidFill>
                          <a:latin typeface="Calibri"/>
                          <a:cs typeface="Calibri"/>
                        </a:rPr>
                        <a:t>2.7</a:t>
                      </a:r>
                      <a:r>
                        <a:rPr sz="2100" b="1" spc="-30" dirty="0">
                          <a:solidFill>
                            <a:srgbClr val="002060"/>
                          </a:solidFill>
                          <a:latin typeface="Calibri"/>
                          <a:cs typeface="Calibri"/>
                        </a:rPr>
                        <a:t> </a:t>
                      </a:r>
                      <a:r>
                        <a:rPr sz="2100" b="1" spc="-5" dirty="0">
                          <a:solidFill>
                            <a:srgbClr val="002060"/>
                          </a:solidFill>
                          <a:latin typeface="Calibri"/>
                          <a:cs typeface="Calibri"/>
                        </a:rPr>
                        <a:t>(2.4-3.1)</a:t>
                      </a:r>
                      <a:endParaRPr sz="2100">
                        <a:latin typeface="Calibri"/>
                        <a:cs typeface="Calibri"/>
                      </a:endParaRPr>
                    </a:p>
                  </a:txBody>
                  <a:tcPr marL="0" marR="0" marT="10160" marB="0">
                    <a:lnR w="28575">
                      <a:solidFill>
                        <a:srgbClr val="006A71"/>
                      </a:solidFill>
                      <a:prstDash val="solid"/>
                    </a:lnR>
                    <a:solidFill>
                      <a:srgbClr val="CDCDCD"/>
                    </a:solidFill>
                  </a:tcPr>
                </a:tc>
                <a:tc>
                  <a:txBody>
                    <a:bodyPr/>
                    <a:lstStyle/>
                    <a:p>
                      <a:pPr marR="78105" algn="r">
                        <a:lnSpc>
                          <a:spcPct val="100000"/>
                        </a:lnSpc>
                        <a:spcBef>
                          <a:spcPts val="80"/>
                        </a:spcBef>
                      </a:pPr>
                      <a:r>
                        <a:rPr sz="2100" b="1" dirty="0">
                          <a:solidFill>
                            <a:srgbClr val="002060"/>
                          </a:solidFill>
                          <a:latin typeface="Calibri"/>
                          <a:cs typeface="Calibri"/>
                        </a:rPr>
                        <a:t>3.0</a:t>
                      </a:r>
                      <a:r>
                        <a:rPr sz="2100" b="1" spc="-30" dirty="0">
                          <a:solidFill>
                            <a:srgbClr val="002060"/>
                          </a:solidFill>
                          <a:latin typeface="Calibri"/>
                          <a:cs typeface="Calibri"/>
                        </a:rPr>
                        <a:t> </a:t>
                      </a:r>
                      <a:r>
                        <a:rPr sz="2100" b="1" spc="-5" dirty="0">
                          <a:solidFill>
                            <a:srgbClr val="002060"/>
                          </a:solidFill>
                          <a:latin typeface="Calibri"/>
                          <a:cs typeface="Calibri"/>
                        </a:rPr>
                        <a:t>(2.6-3.4)</a:t>
                      </a:r>
                      <a:endParaRPr sz="2100">
                        <a:latin typeface="Calibri"/>
                        <a:cs typeface="Calibri"/>
                      </a:endParaRPr>
                    </a:p>
                  </a:txBody>
                  <a:tcPr marL="0" marR="0" marT="10160" marB="0">
                    <a:lnL w="28575">
                      <a:solidFill>
                        <a:srgbClr val="006A71"/>
                      </a:solidFill>
                      <a:prstDash val="solid"/>
                    </a:lnL>
                    <a:lnR w="28575">
                      <a:solidFill>
                        <a:srgbClr val="006A71"/>
                      </a:solidFill>
                      <a:prstDash val="solid"/>
                    </a:lnR>
                    <a:lnT w="28575">
                      <a:solidFill>
                        <a:srgbClr val="006A71"/>
                      </a:solidFill>
                      <a:prstDash val="solid"/>
                    </a:lnT>
                    <a:solidFill>
                      <a:srgbClr val="CDCDCD"/>
                    </a:solidFill>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solidFill>
                      <a:srgbClr val="CDCDCD"/>
                    </a:solidFill>
                  </a:tcPr>
                </a:tc>
                <a:extLst>
                  <a:ext uri="{0D108BD9-81ED-4DB2-BD59-A6C34878D82A}">
                    <a16:rowId xmlns:a16="http://schemas.microsoft.com/office/drawing/2014/main" val="10004"/>
                  </a:ext>
                </a:extLst>
              </a:tr>
              <a:tr h="332105">
                <a:tc>
                  <a:txBody>
                    <a:bodyPr/>
                    <a:lstStyle/>
                    <a:p>
                      <a:pPr marL="91440">
                        <a:lnSpc>
                          <a:spcPts val="2470"/>
                        </a:lnSpc>
                      </a:pPr>
                      <a:r>
                        <a:rPr sz="2100" b="1" spc="-5" dirty="0">
                          <a:latin typeface="Calibri"/>
                          <a:cs typeface="Calibri"/>
                        </a:rPr>
                        <a:t>Mechanical</a:t>
                      </a:r>
                      <a:r>
                        <a:rPr sz="2100" b="1" spc="-15" dirty="0">
                          <a:latin typeface="Calibri"/>
                          <a:cs typeface="Calibri"/>
                        </a:rPr>
                        <a:t> </a:t>
                      </a:r>
                      <a:r>
                        <a:rPr sz="2100" b="1" spc="-20" dirty="0">
                          <a:latin typeface="Calibri"/>
                          <a:cs typeface="Calibri"/>
                        </a:rPr>
                        <a:t>Ventilation</a:t>
                      </a:r>
                      <a:endParaRPr sz="2100">
                        <a:latin typeface="Calibri"/>
                        <a:cs typeface="Calibri"/>
                      </a:endParaRPr>
                    </a:p>
                  </a:txBody>
                  <a:tcPr marL="0" marR="0" marT="0" marB="0"/>
                </a:tc>
                <a:tc>
                  <a:txBody>
                    <a:bodyPr/>
                    <a:lstStyle/>
                    <a:p>
                      <a:pPr marL="28575" algn="ctr">
                        <a:lnSpc>
                          <a:spcPts val="2470"/>
                        </a:lnSpc>
                      </a:pPr>
                      <a:r>
                        <a:rPr sz="2100" dirty="0">
                          <a:latin typeface="Calibri"/>
                          <a:cs typeface="Calibri"/>
                        </a:rPr>
                        <a:t>67</a:t>
                      </a:r>
                      <a:r>
                        <a:rPr sz="2100" spc="-40" dirty="0">
                          <a:latin typeface="Calibri"/>
                          <a:cs typeface="Calibri"/>
                        </a:rPr>
                        <a:t> </a:t>
                      </a:r>
                      <a:r>
                        <a:rPr sz="2100" spc="-5" dirty="0">
                          <a:latin typeface="Calibri"/>
                          <a:cs typeface="Calibri"/>
                        </a:rPr>
                        <a:t>(0.3)</a:t>
                      </a:r>
                      <a:endParaRPr sz="2100">
                        <a:latin typeface="Calibri"/>
                        <a:cs typeface="Calibri"/>
                      </a:endParaRPr>
                    </a:p>
                  </a:txBody>
                  <a:tcPr marL="0" marR="0" marT="0" marB="0"/>
                </a:tc>
                <a:tc>
                  <a:txBody>
                    <a:bodyPr/>
                    <a:lstStyle/>
                    <a:p>
                      <a:pPr marR="3810" algn="ctr">
                        <a:lnSpc>
                          <a:spcPts val="2470"/>
                        </a:lnSpc>
                      </a:pPr>
                      <a:r>
                        <a:rPr sz="2100" dirty="0">
                          <a:latin typeface="Calibri"/>
                          <a:cs typeface="Calibri"/>
                        </a:rPr>
                        <a:t>412</a:t>
                      </a:r>
                      <a:r>
                        <a:rPr sz="2100" spc="-50" dirty="0">
                          <a:latin typeface="Calibri"/>
                          <a:cs typeface="Calibri"/>
                        </a:rPr>
                        <a:t> </a:t>
                      </a:r>
                      <a:r>
                        <a:rPr sz="2100" spc="-5" dirty="0">
                          <a:latin typeface="Calibri"/>
                          <a:cs typeface="Calibri"/>
                        </a:rPr>
                        <a:t>(0.1)</a:t>
                      </a:r>
                      <a:endParaRPr sz="2100">
                        <a:latin typeface="Calibri"/>
                        <a:cs typeface="Calibri"/>
                      </a:endParaRPr>
                    </a:p>
                  </a:txBody>
                  <a:tcPr marL="0" marR="0" marT="0" marB="0"/>
                </a:tc>
                <a:tc>
                  <a:txBody>
                    <a:bodyPr/>
                    <a:lstStyle/>
                    <a:p>
                      <a:pPr marL="165735">
                        <a:lnSpc>
                          <a:spcPts val="2475"/>
                        </a:lnSpc>
                      </a:pPr>
                      <a:r>
                        <a:rPr sz="2100" b="1" dirty="0">
                          <a:solidFill>
                            <a:srgbClr val="002060"/>
                          </a:solidFill>
                          <a:latin typeface="Calibri"/>
                          <a:cs typeface="Calibri"/>
                        </a:rPr>
                        <a:t>2.7</a:t>
                      </a:r>
                      <a:r>
                        <a:rPr sz="2100" b="1" spc="-30" dirty="0">
                          <a:solidFill>
                            <a:srgbClr val="002060"/>
                          </a:solidFill>
                          <a:latin typeface="Calibri"/>
                          <a:cs typeface="Calibri"/>
                        </a:rPr>
                        <a:t> </a:t>
                      </a:r>
                      <a:r>
                        <a:rPr sz="2100" b="1" spc="-5" dirty="0">
                          <a:solidFill>
                            <a:srgbClr val="002060"/>
                          </a:solidFill>
                          <a:latin typeface="Calibri"/>
                          <a:cs typeface="Calibri"/>
                        </a:rPr>
                        <a:t>(2.1-3.5)</a:t>
                      </a:r>
                      <a:endParaRPr sz="2100">
                        <a:latin typeface="Calibri"/>
                        <a:cs typeface="Calibri"/>
                      </a:endParaRPr>
                    </a:p>
                  </a:txBody>
                  <a:tcPr marL="0" marR="0" marT="0" marB="0">
                    <a:lnR w="28575">
                      <a:solidFill>
                        <a:srgbClr val="006A71"/>
                      </a:solidFill>
                      <a:prstDash val="solid"/>
                    </a:lnR>
                  </a:tcPr>
                </a:tc>
                <a:tc>
                  <a:txBody>
                    <a:bodyPr/>
                    <a:lstStyle/>
                    <a:p>
                      <a:pPr marR="78740" algn="r">
                        <a:lnSpc>
                          <a:spcPts val="2475"/>
                        </a:lnSpc>
                      </a:pPr>
                      <a:r>
                        <a:rPr sz="2100" b="1" dirty="0">
                          <a:solidFill>
                            <a:srgbClr val="002060"/>
                          </a:solidFill>
                          <a:latin typeface="Calibri"/>
                          <a:cs typeface="Calibri"/>
                        </a:rPr>
                        <a:t>2.9</a:t>
                      </a:r>
                      <a:r>
                        <a:rPr sz="2100" b="1" spc="-30" dirty="0">
                          <a:solidFill>
                            <a:srgbClr val="002060"/>
                          </a:solidFill>
                          <a:latin typeface="Calibri"/>
                          <a:cs typeface="Calibri"/>
                        </a:rPr>
                        <a:t> </a:t>
                      </a:r>
                      <a:r>
                        <a:rPr sz="2100" b="1" spc="-5" dirty="0">
                          <a:solidFill>
                            <a:srgbClr val="002060"/>
                          </a:solidFill>
                          <a:latin typeface="Calibri"/>
                          <a:cs typeface="Calibri"/>
                        </a:rPr>
                        <a:t>(2.2-3.8)</a:t>
                      </a:r>
                      <a:endParaRPr sz="2100">
                        <a:latin typeface="Calibri"/>
                        <a:cs typeface="Calibri"/>
                      </a:endParaRPr>
                    </a:p>
                  </a:txBody>
                  <a:tcPr marL="0" marR="0" marT="0" marB="0">
                    <a:lnL w="28575">
                      <a:solidFill>
                        <a:srgbClr val="006A71"/>
                      </a:solidFill>
                      <a:prstDash val="solid"/>
                    </a:lnL>
                    <a:lnR w="28575">
                      <a:solidFill>
                        <a:srgbClr val="006A71"/>
                      </a:solidFill>
                      <a:prstDash val="solid"/>
                    </a:lnR>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tcPr>
                </a:tc>
                <a:extLst>
                  <a:ext uri="{0D108BD9-81ED-4DB2-BD59-A6C34878D82A}">
                    <a16:rowId xmlns:a16="http://schemas.microsoft.com/office/drawing/2014/main" val="10005"/>
                  </a:ext>
                </a:extLst>
              </a:tr>
              <a:tr h="332105">
                <a:tc>
                  <a:txBody>
                    <a:bodyPr/>
                    <a:lstStyle/>
                    <a:p>
                      <a:pPr marL="90805">
                        <a:lnSpc>
                          <a:spcPts val="2470"/>
                        </a:lnSpc>
                      </a:pPr>
                      <a:r>
                        <a:rPr sz="2100" b="1" spc="-10" dirty="0">
                          <a:latin typeface="Calibri"/>
                          <a:cs typeface="Calibri"/>
                        </a:rPr>
                        <a:t>ECMO</a:t>
                      </a:r>
                      <a:r>
                        <a:rPr sz="2100" spc="-15" baseline="25793" dirty="0">
                          <a:latin typeface="Calibri"/>
                          <a:cs typeface="Calibri"/>
                        </a:rPr>
                        <a:t>§</a:t>
                      </a:r>
                      <a:endParaRPr sz="2100" baseline="25793">
                        <a:latin typeface="Calibri"/>
                        <a:cs typeface="Calibri"/>
                      </a:endParaRPr>
                    </a:p>
                  </a:txBody>
                  <a:tcPr marL="0" marR="0" marT="0" marB="0">
                    <a:solidFill>
                      <a:srgbClr val="DADADA"/>
                    </a:solidFill>
                  </a:tcPr>
                </a:tc>
                <a:tc>
                  <a:txBody>
                    <a:bodyPr/>
                    <a:lstStyle/>
                    <a:p>
                      <a:pPr marL="28575" algn="ctr">
                        <a:lnSpc>
                          <a:spcPts val="2470"/>
                        </a:lnSpc>
                      </a:pPr>
                      <a:r>
                        <a:rPr sz="2100" dirty="0">
                          <a:latin typeface="Calibri"/>
                          <a:cs typeface="Calibri"/>
                        </a:rPr>
                        <a:t>17</a:t>
                      </a:r>
                      <a:r>
                        <a:rPr sz="2100" spc="-40" dirty="0">
                          <a:latin typeface="Calibri"/>
                          <a:cs typeface="Calibri"/>
                        </a:rPr>
                        <a:t> </a:t>
                      </a:r>
                      <a:r>
                        <a:rPr sz="2100" spc="-5" dirty="0">
                          <a:latin typeface="Calibri"/>
                          <a:cs typeface="Calibri"/>
                        </a:rPr>
                        <a:t>(0.1)</a:t>
                      </a:r>
                      <a:endParaRPr sz="2100">
                        <a:latin typeface="Calibri"/>
                        <a:cs typeface="Calibri"/>
                      </a:endParaRPr>
                    </a:p>
                  </a:txBody>
                  <a:tcPr marL="0" marR="0" marT="0" marB="0">
                    <a:solidFill>
                      <a:srgbClr val="DADADA"/>
                    </a:solidFill>
                  </a:tcPr>
                </a:tc>
                <a:tc>
                  <a:txBody>
                    <a:bodyPr/>
                    <a:lstStyle/>
                    <a:p>
                      <a:pPr marR="3810" algn="ctr">
                        <a:lnSpc>
                          <a:spcPts val="2470"/>
                        </a:lnSpc>
                      </a:pPr>
                      <a:r>
                        <a:rPr sz="2100" dirty="0">
                          <a:latin typeface="Calibri"/>
                          <a:cs typeface="Calibri"/>
                        </a:rPr>
                        <a:t>120</a:t>
                      </a:r>
                      <a:r>
                        <a:rPr sz="2100" spc="-50" dirty="0">
                          <a:latin typeface="Calibri"/>
                          <a:cs typeface="Calibri"/>
                        </a:rPr>
                        <a:t> </a:t>
                      </a:r>
                      <a:r>
                        <a:rPr sz="2100" spc="-5" dirty="0">
                          <a:latin typeface="Calibri"/>
                          <a:cs typeface="Calibri"/>
                        </a:rPr>
                        <a:t>(0.0)</a:t>
                      </a:r>
                      <a:endParaRPr sz="2100">
                        <a:latin typeface="Calibri"/>
                        <a:cs typeface="Calibri"/>
                      </a:endParaRPr>
                    </a:p>
                  </a:txBody>
                  <a:tcPr marL="0" marR="0" marT="0" marB="0">
                    <a:solidFill>
                      <a:srgbClr val="DADADA"/>
                    </a:solidFill>
                  </a:tcPr>
                </a:tc>
                <a:tc>
                  <a:txBody>
                    <a:bodyPr/>
                    <a:lstStyle/>
                    <a:p>
                      <a:pPr marL="165735">
                        <a:lnSpc>
                          <a:spcPts val="2470"/>
                        </a:lnSpc>
                      </a:pPr>
                      <a:r>
                        <a:rPr sz="2100" b="1" dirty="0">
                          <a:solidFill>
                            <a:srgbClr val="002060"/>
                          </a:solidFill>
                          <a:latin typeface="Calibri"/>
                          <a:cs typeface="Calibri"/>
                        </a:rPr>
                        <a:t>2.3</a:t>
                      </a:r>
                      <a:r>
                        <a:rPr sz="2100" b="1" spc="-30" dirty="0">
                          <a:solidFill>
                            <a:srgbClr val="002060"/>
                          </a:solidFill>
                          <a:latin typeface="Calibri"/>
                          <a:cs typeface="Calibri"/>
                        </a:rPr>
                        <a:t> </a:t>
                      </a:r>
                      <a:r>
                        <a:rPr sz="2100" b="1" spc="-5" dirty="0">
                          <a:solidFill>
                            <a:srgbClr val="002060"/>
                          </a:solidFill>
                          <a:latin typeface="Calibri"/>
                          <a:cs typeface="Calibri"/>
                        </a:rPr>
                        <a:t>(1.4-3.9)</a:t>
                      </a:r>
                      <a:endParaRPr sz="2100">
                        <a:latin typeface="Calibri"/>
                        <a:cs typeface="Calibri"/>
                      </a:endParaRPr>
                    </a:p>
                  </a:txBody>
                  <a:tcPr marL="0" marR="0" marT="0" marB="0">
                    <a:lnR w="28575">
                      <a:solidFill>
                        <a:srgbClr val="006A71"/>
                      </a:solidFill>
                      <a:prstDash val="solid"/>
                    </a:lnR>
                    <a:solidFill>
                      <a:srgbClr val="DADADA"/>
                    </a:solidFill>
                  </a:tcPr>
                </a:tc>
                <a:tc>
                  <a:txBody>
                    <a:bodyPr/>
                    <a:lstStyle/>
                    <a:p>
                      <a:pPr marR="78740" algn="r">
                        <a:lnSpc>
                          <a:spcPts val="2470"/>
                        </a:lnSpc>
                      </a:pPr>
                      <a:r>
                        <a:rPr sz="2100" b="1" dirty="0">
                          <a:solidFill>
                            <a:srgbClr val="002060"/>
                          </a:solidFill>
                          <a:latin typeface="Calibri"/>
                          <a:cs typeface="Calibri"/>
                        </a:rPr>
                        <a:t>2.4</a:t>
                      </a:r>
                      <a:r>
                        <a:rPr sz="2100" b="1" spc="-30" dirty="0">
                          <a:solidFill>
                            <a:srgbClr val="002060"/>
                          </a:solidFill>
                          <a:latin typeface="Calibri"/>
                          <a:cs typeface="Calibri"/>
                        </a:rPr>
                        <a:t> </a:t>
                      </a:r>
                      <a:r>
                        <a:rPr sz="2100" b="1" spc="-5" dirty="0">
                          <a:solidFill>
                            <a:srgbClr val="002060"/>
                          </a:solidFill>
                          <a:latin typeface="Calibri"/>
                          <a:cs typeface="Calibri"/>
                        </a:rPr>
                        <a:t>(1.5-4.0)</a:t>
                      </a:r>
                      <a:endParaRPr sz="2100">
                        <a:latin typeface="Calibri"/>
                        <a:cs typeface="Calibri"/>
                      </a:endParaRPr>
                    </a:p>
                  </a:txBody>
                  <a:tcPr marL="0" marR="0" marT="0" marB="0">
                    <a:lnL w="28575">
                      <a:solidFill>
                        <a:srgbClr val="006A71"/>
                      </a:solidFill>
                      <a:prstDash val="solid"/>
                    </a:lnL>
                    <a:lnR w="28575">
                      <a:solidFill>
                        <a:srgbClr val="006A71"/>
                      </a:solidFill>
                      <a:prstDash val="solid"/>
                    </a:lnR>
                    <a:solidFill>
                      <a:srgbClr val="DADADA"/>
                    </a:solidFill>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solidFill>
                      <a:srgbClr val="DADADA"/>
                    </a:solidFill>
                  </a:tcPr>
                </a:tc>
                <a:extLst>
                  <a:ext uri="{0D108BD9-81ED-4DB2-BD59-A6C34878D82A}">
                    <a16:rowId xmlns:a16="http://schemas.microsoft.com/office/drawing/2014/main" val="10006"/>
                  </a:ext>
                </a:extLst>
              </a:tr>
              <a:tr h="358775">
                <a:tc>
                  <a:txBody>
                    <a:bodyPr/>
                    <a:lstStyle/>
                    <a:p>
                      <a:pPr marL="90805">
                        <a:lnSpc>
                          <a:spcPct val="100000"/>
                        </a:lnSpc>
                        <a:spcBef>
                          <a:spcPts val="55"/>
                        </a:spcBef>
                      </a:pPr>
                      <a:r>
                        <a:rPr sz="2100" b="1" spc="-10" dirty="0">
                          <a:latin typeface="Calibri"/>
                          <a:cs typeface="Calibri"/>
                        </a:rPr>
                        <a:t>Death</a:t>
                      </a:r>
                      <a:endParaRPr sz="2100">
                        <a:latin typeface="Calibri"/>
                        <a:cs typeface="Calibri"/>
                      </a:endParaRPr>
                    </a:p>
                  </a:txBody>
                  <a:tcPr marL="0" marR="0" marT="6985" marB="0"/>
                </a:tc>
                <a:tc>
                  <a:txBody>
                    <a:bodyPr/>
                    <a:lstStyle/>
                    <a:p>
                      <a:pPr marL="27305" algn="ctr">
                        <a:lnSpc>
                          <a:spcPct val="100000"/>
                        </a:lnSpc>
                        <a:spcBef>
                          <a:spcPts val="50"/>
                        </a:spcBef>
                      </a:pPr>
                      <a:r>
                        <a:rPr sz="2100" dirty="0">
                          <a:latin typeface="Calibri"/>
                          <a:cs typeface="Calibri"/>
                        </a:rPr>
                        <a:t>34</a:t>
                      </a:r>
                      <a:r>
                        <a:rPr sz="2100" spc="-40" dirty="0">
                          <a:latin typeface="Calibri"/>
                          <a:cs typeface="Calibri"/>
                        </a:rPr>
                        <a:t> </a:t>
                      </a:r>
                      <a:r>
                        <a:rPr sz="2100" spc="-5" dirty="0">
                          <a:latin typeface="Calibri"/>
                          <a:cs typeface="Calibri"/>
                        </a:rPr>
                        <a:t>(0.2)</a:t>
                      </a:r>
                      <a:endParaRPr sz="2100">
                        <a:latin typeface="Calibri"/>
                        <a:cs typeface="Calibri"/>
                      </a:endParaRPr>
                    </a:p>
                  </a:txBody>
                  <a:tcPr marL="0" marR="0" marT="6350" marB="0"/>
                </a:tc>
                <a:tc>
                  <a:txBody>
                    <a:bodyPr/>
                    <a:lstStyle/>
                    <a:p>
                      <a:pPr marR="5080" algn="ctr">
                        <a:lnSpc>
                          <a:spcPct val="100000"/>
                        </a:lnSpc>
                        <a:spcBef>
                          <a:spcPts val="50"/>
                        </a:spcBef>
                      </a:pPr>
                      <a:r>
                        <a:rPr sz="2100" dirty="0">
                          <a:latin typeface="Calibri"/>
                          <a:cs typeface="Calibri"/>
                        </a:rPr>
                        <a:t>447</a:t>
                      </a:r>
                      <a:r>
                        <a:rPr sz="2100" spc="-50" dirty="0">
                          <a:latin typeface="Calibri"/>
                          <a:cs typeface="Calibri"/>
                        </a:rPr>
                        <a:t> </a:t>
                      </a:r>
                      <a:r>
                        <a:rPr sz="2100" spc="-5" dirty="0">
                          <a:latin typeface="Calibri"/>
                          <a:cs typeface="Calibri"/>
                        </a:rPr>
                        <a:t>(0.1)</a:t>
                      </a:r>
                      <a:endParaRPr sz="2100">
                        <a:latin typeface="Calibri"/>
                        <a:cs typeface="Calibri"/>
                      </a:endParaRPr>
                    </a:p>
                  </a:txBody>
                  <a:tcPr marL="0" marR="0" marT="6350" marB="0"/>
                </a:tc>
                <a:tc>
                  <a:txBody>
                    <a:bodyPr/>
                    <a:lstStyle/>
                    <a:p>
                      <a:pPr marL="165100">
                        <a:lnSpc>
                          <a:spcPct val="100000"/>
                        </a:lnSpc>
                        <a:spcBef>
                          <a:spcPts val="185"/>
                        </a:spcBef>
                      </a:pPr>
                      <a:r>
                        <a:rPr sz="2100" b="1" dirty="0">
                          <a:solidFill>
                            <a:srgbClr val="002060"/>
                          </a:solidFill>
                          <a:latin typeface="Calibri"/>
                          <a:cs typeface="Calibri"/>
                        </a:rPr>
                        <a:t>1.3</a:t>
                      </a:r>
                      <a:r>
                        <a:rPr sz="2100" b="1" spc="-30" dirty="0">
                          <a:solidFill>
                            <a:srgbClr val="002060"/>
                          </a:solidFill>
                          <a:latin typeface="Calibri"/>
                          <a:cs typeface="Calibri"/>
                        </a:rPr>
                        <a:t> </a:t>
                      </a:r>
                      <a:r>
                        <a:rPr sz="2100" b="1" spc="-5" dirty="0">
                          <a:solidFill>
                            <a:srgbClr val="002060"/>
                          </a:solidFill>
                          <a:latin typeface="Calibri"/>
                          <a:cs typeface="Calibri"/>
                        </a:rPr>
                        <a:t>(0.9-1.8)</a:t>
                      </a:r>
                      <a:endParaRPr sz="2100">
                        <a:latin typeface="Calibri"/>
                        <a:cs typeface="Calibri"/>
                      </a:endParaRPr>
                    </a:p>
                  </a:txBody>
                  <a:tcPr marL="0" marR="0" marT="23495" marB="0">
                    <a:lnR w="28575">
                      <a:solidFill>
                        <a:srgbClr val="006A71"/>
                      </a:solidFill>
                      <a:prstDash val="solid"/>
                    </a:lnR>
                  </a:tcPr>
                </a:tc>
                <a:tc>
                  <a:txBody>
                    <a:bodyPr/>
                    <a:lstStyle/>
                    <a:p>
                      <a:pPr marR="79375" algn="r">
                        <a:lnSpc>
                          <a:spcPct val="100000"/>
                        </a:lnSpc>
                        <a:spcBef>
                          <a:spcPts val="185"/>
                        </a:spcBef>
                      </a:pPr>
                      <a:r>
                        <a:rPr sz="2100" b="1" dirty="0">
                          <a:solidFill>
                            <a:srgbClr val="002060"/>
                          </a:solidFill>
                          <a:latin typeface="Calibri"/>
                          <a:cs typeface="Calibri"/>
                        </a:rPr>
                        <a:t>1.7</a:t>
                      </a:r>
                      <a:r>
                        <a:rPr sz="2100" b="1" spc="-30" dirty="0">
                          <a:solidFill>
                            <a:srgbClr val="002060"/>
                          </a:solidFill>
                          <a:latin typeface="Calibri"/>
                          <a:cs typeface="Calibri"/>
                        </a:rPr>
                        <a:t> </a:t>
                      </a:r>
                      <a:r>
                        <a:rPr sz="2100" b="1" spc="-5" dirty="0">
                          <a:solidFill>
                            <a:srgbClr val="002060"/>
                          </a:solidFill>
                          <a:latin typeface="Calibri"/>
                          <a:cs typeface="Calibri"/>
                        </a:rPr>
                        <a:t>(1.2-2.4)</a:t>
                      </a:r>
                      <a:endParaRPr sz="2100">
                        <a:latin typeface="Calibri"/>
                        <a:cs typeface="Calibri"/>
                      </a:endParaRPr>
                    </a:p>
                  </a:txBody>
                  <a:tcPr marL="0" marR="0" marT="23495" marB="0">
                    <a:lnL w="28575">
                      <a:solidFill>
                        <a:srgbClr val="006A71"/>
                      </a:solidFill>
                      <a:prstDash val="solid"/>
                    </a:lnL>
                    <a:lnR w="28575">
                      <a:solidFill>
                        <a:srgbClr val="006A71"/>
                      </a:solidFill>
                      <a:prstDash val="solid"/>
                    </a:lnR>
                    <a:lnB w="28575">
                      <a:solidFill>
                        <a:srgbClr val="006A71"/>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tcPr>
                </a:tc>
                <a:extLst>
                  <a:ext uri="{0D108BD9-81ED-4DB2-BD59-A6C34878D82A}">
                    <a16:rowId xmlns:a16="http://schemas.microsoft.com/office/drawing/2014/main" val="10007"/>
                  </a:ext>
                </a:extLst>
              </a:tr>
            </a:tbl>
          </a:graphicData>
        </a:graphic>
      </p:graphicFrame>
      <p:sp>
        <p:nvSpPr>
          <p:cNvPr id="3" name="object 3"/>
          <p:cNvSpPr txBox="1">
            <a:spLocks noGrp="1"/>
          </p:cNvSpPr>
          <p:nvPr>
            <p:ph type="title"/>
          </p:nvPr>
        </p:nvSpPr>
        <p:spPr>
          <a:xfrm>
            <a:off x="718690" y="119166"/>
            <a:ext cx="10659745" cy="1001394"/>
          </a:xfrm>
          <a:prstGeom prst="rect">
            <a:avLst/>
          </a:prstGeom>
        </p:spPr>
        <p:txBody>
          <a:bodyPr vert="horz" wrap="square" lIns="0" tIns="12700" rIns="0" bIns="0" rtlCol="0">
            <a:spAutoFit/>
          </a:bodyPr>
          <a:lstStyle/>
          <a:p>
            <a:pPr marL="12700" marR="5080">
              <a:lnSpc>
                <a:spcPct val="100000"/>
              </a:lnSpc>
              <a:spcBef>
                <a:spcPts val="100"/>
              </a:spcBef>
            </a:pPr>
            <a:r>
              <a:rPr spc="-15" dirty="0">
                <a:solidFill>
                  <a:srgbClr val="006A71"/>
                </a:solidFill>
              </a:rPr>
              <a:t>Severe </a:t>
            </a:r>
            <a:r>
              <a:rPr dirty="0">
                <a:solidFill>
                  <a:srgbClr val="006A71"/>
                </a:solidFill>
              </a:rPr>
              <a:t>illness and </a:t>
            </a:r>
            <a:r>
              <a:rPr spc="-5" dirty="0">
                <a:solidFill>
                  <a:srgbClr val="006A71"/>
                </a:solidFill>
              </a:rPr>
              <a:t>death </a:t>
            </a:r>
            <a:r>
              <a:rPr spc="-20" dirty="0">
                <a:solidFill>
                  <a:srgbClr val="006A71"/>
                </a:solidFill>
              </a:rPr>
              <a:t>for </a:t>
            </a:r>
            <a:r>
              <a:rPr u="sng" spc="-15" dirty="0">
                <a:solidFill>
                  <a:srgbClr val="006A71"/>
                </a:solidFill>
                <a:uFill>
                  <a:solidFill>
                    <a:srgbClr val="006A71"/>
                  </a:solidFill>
                </a:uFill>
              </a:rPr>
              <a:t>symptomatic</a:t>
            </a:r>
            <a:r>
              <a:rPr spc="-15" dirty="0">
                <a:solidFill>
                  <a:srgbClr val="006A71"/>
                </a:solidFill>
              </a:rPr>
              <a:t> pregnant </a:t>
            </a:r>
            <a:r>
              <a:rPr spc="-10" dirty="0">
                <a:solidFill>
                  <a:srgbClr val="006A71"/>
                </a:solidFill>
              </a:rPr>
              <a:t>women </a:t>
            </a:r>
            <a:r>
              <a:rPr spc="-5" dirty="0">
                <a:solidFill>
                  <a:srgbClr val="006A71"/>
                </a:solidFill>
              </a:rPr>
              <a:t> </a:t>
            </a:r>
            <a:r>
              <a:rPr dirty="0">
                <a:solidFill>
                  <a:srgbClr val="006A71"/>
                </a:solidFill>
              </a:rPr>
              <a:t>with</a:t>
            </a:r>
            <a:r>
              <a:rPr spc="-10" dirty="0">
                <a:solidFill>
                  <a:srgbClr val="006A71"/>
                </a:solidFill>
              </a:rPr>
              <a:t> </a:t>
            </a:r>
            <a:r>
              <a:rPr spc="-15" dirty="0">
                <a:solidFill>
                  <a:srgbClr val="006A71"/>
                </a:solidFill>
              </a:rPr>
              <a:t>COVID-19</a:t>
            </a:r>
            <a:r>
              <a:rPr spc="5" dirty="0">
                <a:solidFill>
                  <a:srgbClr val="006A71"/>
                </a:solidFill>
              </a:rPr>
              <a:t> </a:t>
            </a:r>
            <a:r>
              <a:rPr spc="-10" dirty="0">
                <a:solidFill>
                  <a:srgbClr val="006A71"/>
                </a:solidFill>
              </a:rPr>
              <a:t>compared</a:t>
            </a:r>
            <a:r>
              <a:rPr spc="-20" dirty="0">
                <a:solidFill>
                  <a:srgbClr val="006A71"/>
                </a:solidFill>
              </a:rPr>
              <a:t> to</a:t>
            </a:r>
            <a:r>
              <a:rPr spc="15" dirty="0">
                <a:solidFill>
                  <a:srgbClr val="006A71"/>
                </a:solidFill>
              </a:rPr>
              <a:t> </a:t>
            </a:r>
            <a:r>
              <a:rPr u="sng" spc="-15" dirty="0">
                <a:solidFill>
                  <a:srgbClr val="006A71"/>
                </a:solidFill>
                <a:uFill>
                  <a:solidFill>
                    <a:srgbClr val="006A71"/>
                  </a:solidFill>
                </a:uFill>
              </a:rPr>
              <a:t>symptomatic</a:t>
            </a:r>
            <a:r>
              <a:rPr spc="-30" dirty="0">
                <a:solidFill>
                  <a:srgbClr val="006A71"/>
                </a:solidFill>
              </a:rPr>
              <a:t> </a:t>
            </a:r>
            <a:r>
              <a:rPr spc="-10" dirty="0">
                <a:solidFill>
                  <a:srgbClr val="006A71"/>
                </a:solidFill>
              </a:rPr>
              <a:t>nonpregnant</a:t>
            </a:r>
            <a:r>
              <a:rPr spc="5" dirty="0">
                <a:solidFill>
                  <a:srgbClr val="006A71"/>
                </a:solidFill>
              </a:rPr>
              <a:t> </a:t>
            </a:r>
            <a:r>
              <a:rPr spc="-5" dirty="0">
                <a:solidFill>
                  <a:srgbClr val="006A71"/>
                </a:solidFill>
              </a:rPr>
              <a:t>women</a:t>
            </a:r>
          </a:p>
        </p:txBody>
      </p:sp>
      <p:sp>
        <p:nvSpPr>
          <p:cNvPr id="4" name="object 4"/>
          <p:cNvSpPr txBox="1"/>
          <p:nvPr/>
        </p:nvSpPr>
        <p:spPr>
          <a:xfrm>
            <a:off x="468350" y="5111641"/>
            <a:ext cx="11052810" cy="1307465"/>
          </a:xfrm>
          <a:prstGeom prst="rect">
            <a:avLst/>
          </a:prstGeom>
        </p:spPr>
        <p:txBody>
          <a:bodyPr vert="horz" wrap="square" lIns="0" tIns="13970" rIns="0" bIns="0" rtlCol="0">
            <a:spAutoFit/>
          </a:bodyPr>
          <a:lstStyle/>
          <a:p>
            <a:pPr marL="38100" marR="0" lvl="0" indent="0" algn="l" defTabSz="914400" rtl="0" eaLnBrk="1" fontAlgn="auto" latinLnBrk="0" hangingPunct="1">
              <a:lnSpc>
                <a:spcPct val="100000"/>
              </a:lnSpc>
              <a:spcBef>
                <a:spcPts val="110"/>
              </a:spcBef>
              <a:spcAft>
                <a:spcPts val="0"/>
              </a:spcAft>
              <a:buClrTx/>
              <a:buSzTx/>
              <a:buFontTx/>
              <a:buNone/>
              <a:tabLst/>
              <a:defRPr/>
            </a:pPr>
            <a:r>
              <a:rPr kumimoji="0" sz="1450" b="0" i="0" u="none" strike="noStrike" kern="1200" cap="none" spc="5" normalizeH="0" baseline="0" noProof="0" dirty="0">
                <a:ln>
                  <a:noFill/>
                </a:ln>
                <a:solidFill>
                  <a:srgbClr val="2D2C2C"/>
                </a:solidFill>
                <a:effectLst/>
                <a:uLnTx/>
                <a:uFillTx/>
                <a:latin typeface="Calibri"/>
                <a:ea typeface="+mn-ea"/>
                <a:cs typeface="Calibri"/>
              </a:rPr>
              <a:t>*</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Percentages</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calculated</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among</a:t>
            </a:r>
            <a:r>
              <a:rPr kumimoji="0" sz="1450" b="0" i="0" u="none" strike="noStrike" kern="1200" cap="none" spc="4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total</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in</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pregnancy</a:t>
            </a:r>
            <a:r>
              <a:rPr kumimoji="0" sz="1450" b="0" i="0" u="none" strike="noStrike" kern="1200" cap="none" spc="5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status</a:t>
            </a:r>
            <a:r>
              <a:rPr kumimoji="0" sz="1450" b="0" i="0" u="none" strike="noStrike" kern="1200" cap="none" spc="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group;</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those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with</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missing</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data</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on</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outcomes</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were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counted</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as</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not</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having</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the</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outcome</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25"/>
              </a:spcBef>
              <a:spcAft>
                <a:spcPts val="0"/>
              </a:spcAft>
              <a:buClrTx/>
              <a:buSzTx/>
              <a:buFontTx/>
              <a:buNone/>
              <a:tabLst/>
              <a:defRPr/>
            </a:pPr>
            <a:r>
              <a:rPr kumimoji="0" sz="1425" b="0" i="0" u="none" strike="noStrike" kern="1200" cap="none" spc="22" normalizeH="0" baseline="26315" noProof="0" dirty="0">
                <a:ln>
                  <a:noFill/>
                </a:ln>
                <a:solidFill>
                  <a:srgbClr val="2D2C2C"/>
                </a:solidFill>
                <a:effectLst/>
                <a:uLnTx/>
                <a:uFillTx/>
                <a:latin typeface="Calibri"/>
                <a:ea typeface="+mn-ea"/>
                <a:cs typeface="Calibri"/>
              </a:rPr>
              <a:t>†</a:t>
            </a:r>
            <a:r>
              <a:rPr kumimoji="0" sz="1425" b="0" i="0" u="none" strike="noStrike" kern="1200" cap="none" spc="187" normalizeH="0" baseline="26315"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Adjusted</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for</a:t>
            </a:r>
            <a:r>
              <a:rPr kumimoji="0" sz="1450" b="0" i="0" u="none" strike="noStrike" kern="1200" cap="none" spc="3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age,</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race/ethnicity,</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and</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presence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of</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underlying</a:t>
            </a:r>
            <a:r>
              <a:rPr kumimoji="0" sz="1450" b="0" i="0" u="none" strike="noStrike" kern="1200" cap="none" spc="3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conditions.</a:t>
            </a:r>
            <a:r>
              <a:rPr kumimoji="0" sz="1450" b="0" i="0" u="none" strike="noStrike" kern="1200" cap="none" spc="7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Nonpregnant</a:t>
            </a:r>
            <a:r>
              <a:rPr kumimoji="0" sz="1450" b="0" i="0" u="none" strike="noStrike" kern="1200" cap="none" spc="4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women</a:t>
            </a:r>
            <a:r>
              <a:rPr kumimoji="0" sz="1450" b="0" i="0" u="none" strike="noStrike" kern="1200" cap="none" spc="4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are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referent</a:t>
            </a:r>
            <a:r>
              <a:rPr kumimoji="0" sz="1450" b="0" i="0" u="none" strike="noStrike" kern="1200" cap="none" spc="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group.</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25"/>
              </a:spcBef>
              <a:spcAft>
                <a:spcPts val="0"/>
              </a:spcAft>
              <a:buClrTx/>
              <a:buSzTx/>
              <a:buFontTx/>
              <a:buNone/>
              <a:tabLst/>
              <a:defRPr/>
            </a:pPr>
            <a:r>
              <a:rPr kumimoji="0" sz="1425" b="0" i="0" u="none" strike="noStrike" kern="1200" cap="none" spc="22" normalizeH="0" baseline="26315" noProof="0" dirty="0">
                <a:ln>
                  <a:noFill/>
                </a:ln>
                <a:solidFill>
                  <a:srgbClr val="2D2C2C"/>
                </a:solidFill>
                <a:effectLst/>
                <a:uLnTx/>
                <a:uFillTx/>
                <a:latin typeface="Calibri"/>
                <a:ea typeface="+mn-ea"/>
                <a:cs typeface="Calibri"/>
              </a:rPr>
              <a:t>§</a:t>
            </a:r>
            <a:r>
              <a:rPr kumimoji="0" sz="1425" b="0" i="0" u="none" strike="noStrike" kern="1200" cap="none" spc="-22" normalizeH="0" baseline="26315"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Extracorporeal membrane</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oxygenation</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30480" lvl="0" indent="0" algn="l" defTabSz="914400" rtl="0" eaLnBrk="1" fontAlgn="auto" latinLnBrk="0" hangingPunct="1">
              <a:lnSpc>
                <a:spcPct val="102299"/>
              </a:lnSpc>
              <a:spcBef>
                <a:spcPts val="5"/>
              </a:spcBef>
              <a:spcAft>
                <a:spcPts val="0"/>
              </a:spcAft>
              <a:buClrTx/>
              <a:buSzTx/>
              <a:buFontTx/>
              <a:buNone/>
              <a:tabLst/>
              <a:defRPr/>
            </a:pPr>
            <a:r>
              <a:rPr kumimoji="0" sz="1300" b="0" i="0" u="none" strike="noStrike" kern="1200" cap="none" spc="5" normalizeH="0" baseline="0" noProof="0" dirty="0">
                <a:ln>
                  <a:noFill/>
                </a:ln>
                <a:solidFill>
                  <a:srgbClr val="2D2C2C"/>
                </a:solidFill>
                <a:effectLst/>
                <a:uLnTx/>
                <a:uFillTx/>
                <a:latin typeface="Calibri"/>
                <a:ea typeface="+mn-ea"/>
                <a:cs typeface="Calibri"/>
              </a:rPr>
              <a:t>Zambrano</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LD,</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Ellington</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a:t>
            </a:r>
            <a:r>
              <a:rPr kumimoji="0" sz="1300" b="0" i="0" u="none" strike="noStrike" kern="1200" cap="none" spc="3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Strid </a:t>
            </a:r>
            <a:r>
              <a:rPr kumimoji="0" sz="1300" b="0" i="0" u="none" strike="noStrike" kern="1200" cap="none" spc="-80" normalizeH="0" baseline="0" noProof="0" dirty="0">
                <a:ln>
                  <a:noFill/>
                </a:ln>
                <a:solidFill>
                  <a:srgbClr val="2D2C2C"/>
                </a:solidFill>
                <a:effectLst/>
                <a:uLnTx/>
                <a:uFillTx/>
                <a:latin typeface="Calibri"/>
                <a:ea typeface="+mn-ea"/>
                <a:cs typeface="Calibri"/>
              </a:rPr>
              <a:t>P,</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et</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al.</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Update:</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Characteristics</a:t>
            </a:r>
            <a:r>
              <a:rPr kumimoji="0" sz="1300" b="0" i="0" u="none" strike="noStrike" kern="1200" cap="none" spc="35"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of</a:t>
            </a:r>
            <a:r>
              <a:rPr kumimoji="0" sz="1300" b="0" i="0" u="none" strike="noStrike" kern="1200" cap="none" spc="10" normalizeH="0" baseline="0" noProof="0" dirty="0">
                <a:ln>
                  <a:noFill/>
                </a:ln>
                <a:solidFill>
                  <a:srgbClr val="2D2C2C"/>
                </a:solidFill>
                <a:effectLst/>
                <a:uLnTx/>
                <a:uFillTx/>
                <a:latin typeface="Calibri"/>
                <a:ea typeface="+mn-ea"/>
                <a:cs typeface="Calibri"/>
              </a:rPr>
              <a:t> Symptomatic</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Women</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of</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Reproductive</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Age</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with</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Laboratory-Confirmed</a:t>
            </a:r>
            <a:r>
              <a:rPr kumimoji="0" sz="1300" b="0" i="0" u="none" strike="noStrike" kern="1200" cap="none" spc="-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SARS-CoV-2</a:t>
            </a:r>
            <a:r>
              <a:rPr kumimoji="0" sz="1300" b="0" i="0" u="none" strike="noStrike" kern="1200" cap="none" spc="3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Infection</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by </a:t>
            </a:r>
            <a:r>
              <a:rPr kumimoji="0" sz="1300" b="0" i="0" u="none" strike="noStrike" kern="1200" cap="none" spc="10" normalizeH="0" baseline="0" noProof="0" dirty="0">
                <a:ln>
                  <a:noFill/>
                </a:ln>
                <a:solidFill>
                  <a:srgbClr val="2D2C2C"/>
                </a:solidFill>
                <a:effectLst/>
                <a:uLnTx/>
                <a:uFillTx/>
                <a:latin typeface="Calibri"/>
                <a:ea typeface="+mn-ea"/>
                <a:cs typeface="Calibri"/>
              </a:rPr>
              <a:t> Pregnancy</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Status</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United</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States,</a:t>
            </a:r>
            <a:r>
              <a:rPr kumimoji="0" sz="1300" b="0" i="0" u="none" strike="noStrike" kern="1200" cap="none" spc="3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January</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22–October</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3, </a:t>
            </a:r>
            <a:r>
              <a:rPr kumimoji="0" sz="1300" b="0" i="0" u="none" strike="noStrike" kern="1200" cap="none" spc="10" normalizeH="0" baseline="0" noProof="0" dirty="0">
                <a:ln>
                  <a:noFill/>
                </a:ln>
                <a:solidFill>
                  <a:srgbClr val="2D2C2C"/>
                </a:solidFill>
                <a:effectLst/>
                <a:uLnTx/>
                <a:uFillTx/>
                <a:latin typeface="Calibri"/>
                <a:ea typeface="+mn-ea"/>
                <a:cs typeface="Calibri"/>
              </a:rPr>
              <a:t>2020.</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25" normalizeH="0" baseline="0" noProof="0" dirty="0">
                <a:ln>
                  <a:noFill/>
                </a:ln>
                <a:solidFill>
                  <a:srgbClr val="2D2C2C"/>
                </a:solidFill>
                <a:effectLst/>
                <a:uLnTx/>
                <a:uFillTx/>
                <a:latin typeface="Calibri"/>
                <a:ea typeface="+mn-ea"/>
                <a:cs typeface="Calibri"/>
              </a:rPr>
              <a:t>MMWR</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Morb</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Mortal</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Wkly</a:t>
            </a:r>
            <a:r>
              <a:rPr kumimoji="0" sz="1300" b="0" i="0" u="none" strike="noStrike" kern="1200" cap="none" spc="0" normalizeH="0" baseline="0" noProof="0" dirty="0">
                <a:ln>
                  <a:noFill/>
                </a:ln>
                <a:solidFill>
                  <a:srgbClr val="2D2C2C"/>
                </a:solidFill>
                <a:effectLst/>
                <a:uLnTx/>
                <a:uFillTx/>
                <a:latin typeface="Calibri"/>
                <a:ea typeface="+mn-ea"/>
                <a:cs typeface="Calibri"/>
              </a:rPr>
              <a:t> Rep.</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ePub:</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2</a:t>
            </a:r>
            <a:r>
              <a:rPr kumimoji="0" sz="1300" b="0" i="0" u="none" strike="noStrike" kern="1200" cap="none" spc="10" normalizeH="0" baseline="0" noProof="0" dirty="0">
                <a:ln>
                  <a:noFill/>
                </a:ln>
                <a:solidFill>
                  <a:srgbClr val="2D2C2C"/>
                </a:solidFill>
                <a:effectLst/>
                <a:uLnTx/>
                <a:uFillTx/>
                <a:latin typeface="Calibri"/>
                <a:ea typeface="+mn-ea"/>
                <a:cs typeface="Calibri"/>
              </a:rPr>
              <a:t> November</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2020.</a:t>
            </a:r>
            <a:endParaRPr kumimoji="0" sz="130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50"/>
              </a:spcBef>
              <a:spcAft>
                <a:spcPts val="0"/>
              </a:spcAft>
              <a:buClrTx/>
              <a:buSzTx/>
              <a:buFontTx/>
              <a:buNone/>
              <a:tabLst/>
              <a:defRPr/>
            </a:pPr>
            <a:r>
              <a:rPr kumimoji="0" sz="1300" b="0" i="0" u="none" strike="noStrike" kern="1200" cap="none" spc="10" normalizeH="0" baseline="0" noProof="0" dirty="0">
                <a:ln>
                  <a:noFill/>
                </a:ln>
                <a:solidFill>
                  <a:srgbClr val="2D2C2C"/>
                </a:solidFill>
                <a:effectLst/>
                <a:uLnTx/>
                <a:uFillTx/>
                <a:latin typeface="Calibri"/>
                <a:ea typeface="+mn-ea"/>
                <a:cs typeface="Calibri"/>
              </a:rPr>
              <a:t>DOI:</a:t>
            </a:r>
            <a:r>
              <a:rPr kumimoji="0" sz="1300" b="0" i="0" u="none" strike="noStrike" kern="1200" cap="none" spc="40" normalizeH="0" baseline="0" noProof="0" dirty="0">
                <a:ln>
                  <a:noFill/>
                </a:ln>
                <a:solidFill>
                  <a:srgbClr val="2D2C2C"/>
                </a:solidFill>
                <a:effectLst/>
                <a:uLnTx/>
                <a:uFillTx/>
                <a:latin typeface="Calibri"/>
                <a:ea typeface="+mn-ea"/>
                <a:cs typeface="Calibri"/>
              </a:rPr>
              <a:t> </a:t>
            </a:r>
            <a:r>
              <a:rPr kumimoji="0" sz="1300" b="0" i="0" u="sng" strike="noStrike" kern="1200" cap="none" spc="5" normalizeH="0" baseline="0" noProof="0" dirty="0">
                <a:ln>
                  <a:noFill/>
                </a:ln>
                <a:solidFill>
                  <a:srgbClr val="2D2C2C"/>
                </a:solidFill>
                <a:effectLst/>
                <a:uLnTx/>
                <a:uFill>
                  <a:solidFill>
                    <a:srgbClr val="2D2C2C"/>
                  </a:solidFill>
                </a:uFill>
                <a:latin typeface="Calibri"/>
                <a:ea typeface="+mn-ea"/>
                <a:cs typeface="Calibri"/>
                <a:hlinkClick r:id="rId2"/>
              </a:rPr>
              <a:t>http://dx.doi.org/10.15585/mmwr.mm6944e3external</a:t>
            </a:r>
            <a:r>
              <a:rPr kumimoji="0" sz="1300" b="0" i="0" u="sng" strike="noStrike" kern="1200" cap="none" spc="40" normalizeH="0" baseline="0" noProof="0" dirty="0">
                <a:ln>
                  <a:noFill/>
                </a:ln>
                <a:solidFill>
                  <a:srgbClr val="2D2C2C"/>
                </a:solidFill>
                <a:effectLst/>
                <a:uLnTx/>
                <a:uFill>
                  <a:solidFill>
                    <a:srgbClr val="2D2C2C"/>
                  </a:solidFill>
                </a:uFill>
                <a:latin typeface="Calibri"/>
                <a:ea typeface="+mn-ea"/>
                <a:cs typeface="Calibri"/>
                <a:hlinkClick r:id="rId2"/>
              </a:rPr>
              <a:t> </a:t>
            </a:r>
            <a:r>
              <a:rPr kumimoji="0" sz="1300" b="0" i="0" u="sng" strike="noStrike" kern="1200" cap="none" spc="5" normalizeH="0" baseline="0" noProof="0" dirty="0">
                <a:ln>
                  <a:noFill/>
                </a:ln>
                <a:solidFill>
                  <a:srgbClr val="2D2C2C"/>
                </a:solidFill>
                <a:effectLst/>
                <a:uLnTx/>
                <a:uFill>
                  <a:solidFill>
                    <a:srgbClr val="2D2C2C"/>
                  </a:solidFill>
                </a:uFill>
                <a:latin typeface="Calibri"/>
                <a:ea typeface="+mn-ea"/>
                <a:cs typeface="Calibri"/>
                <a:hlinkClick r:id="rId2"/>
              </a:rPr>
              <a:t>icon</a:t>
            </a:r>
            <a:r>
              <a:rPr kumimoji="0" sz="1300" b="0" i="0" u="none" strike="noStrike" kern="1200" cap="none" spc="5" normalizeH="0" baseline="0" noProof="0" dirty="0">
                <a:ln>
                  <a:noFill/>
                </a:ln>
                <a:solidFill>
                  <a:srgbClr val="2D2C2C"/>
                </a:solidFill>
                <a:effectLst/>
                <a:uLnTx/>
                <a:uFillTx/>
                <a:latin typeface="Calibri"/>
                <a:ea typeface="+mn-ea"/>
                <a:cs typeface="Calibri"/>
              </a:rPr>
              <a:t>.</a:t>
            </a:r>
            <a:endParaRPr kumimoji="0" sz="13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51601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1938020" cy="574040"/>
          </a:xfrm>
          <a:prstGeom prst="rect">
            <a:avLst/>
          </a:prstGeom>
        </p:spPr>
        <p:txBody>
          <a:bodyPr vert="horz" wrap="square" lIns="0" tIns="12700" rIns="0" bIns="0" rtlCol="0">
            <a:spAutoFit/>
          </a:bodyPr>
          <a:lstStyle/>
          <a:p>
            <a:pPr marL="12700">
              <a:lnSpc>
                <a:spcPct val="100000"/>
              </a:lnSpc>
              <a:spcBef>
                <a:spcPts val="100"/>
              </a:spcBef>
            </a:pPr>
            <a:r>
              <a:rPr sz="3600" b="1" spc="-114" dirty="0">
                <a:solidFill>
                  <a:srgbClr val="F58466"/>
                </a:solidFill>
                <a:latin typeface="Arial"/>
                <a:cs typeface="Arial"/>
              </a:rPr>
              <a:t>W</a:t>
            </a:r>
            <a:r>
              <a:rPr sz="3600" b="1" spc="-105" dirty="0">
                <a:solidFill>
                  <a:srgbClr val="F58466"/>
                </a:solidFill>
                <a:latin typeface="Arial"/>
                <a:cs typeface="Arial"/>
              </a:rPr>
              <a:t>e</a:t>
            </a:r>
            <a:r>
              <a:rPr sz="3600" b="1" spc="-114" dirty="0">
                <a:solidFill>
                  <a:srgbClr val="F58466"/>
                </a:solidFill>
                <a:latin typeface="Arial"/>
                <a:cs typeface="Arial"/>
              </a:rPr>
              <a:t>l</a:t>
            </a:r>
            <a:r>
              <a:rPr sz="3600" b="1" spc="-105" dirty="0">
                <a:solidFill>
                  <a:srgbClr val="F58466"/>
                </a:solidFill>
                <a:latin typeface="Arial"/>
                <a:cs typeface="Arial"/>
              </a:rPr>
              <a:t>c</a:t>
            </a:r>
            <a:r>
              <a:rPr sz="3600" b="1" spc="-114" dirty="0">
                <a:solidFill>
                  <a:srgbClr val="F58466"/>
                </a:solidFill>
                <a:latin typeface="Arial"/>
                <a:cs typeface="Arial"/>
              </a:rPr>
              <a:t>o</a:t>
            </a:r>
            <a:r>
              <a:rPr sz="3600" b="1" spc="-110" dirty="0">
                <a:solidFill>
                  <a:srgbClr val="F58466"/>
                </a:solidFill>
                <a:latin typeface="Arial"/>
                <a:cs typeface="Arial"/>
              </a:rPr>
              <a:t>me</a:t>
            </a:r>
            <a:endParaRPr sz="3600">
              <a:latin typeface="Arial"/>
              <a:cs typeface="Arial"/>
            </a:endParaRPr>
          </a:p>
        </p:txBody>
      </p:sp>
      <p:sp>
        <p:nvSpPr>
          <p:cNvPr id="9" name="object 9"/>
          <p:cNvSpPr txBox="1"/>
          <p:nvPr/>
        </p:nvSpPr>
        <p:spPr>
          <a:xfrm>
            <a:off x="2166090" y="1438055"/>
            <a:ext cx="8170545" cy="1838960"/>
          </a:xfrm>
          <a:prstGeom prst="rect">
            <a:avLst/>
          </a:prstGeom>
        </p:spPr>
        <p:txBody>
          <a:bodyPr vert="horz" wrap="square" lIns="0" tIns="53340" rIns="0" bIns="0" rtlCol="0">
            <a:spAutoFit/>
          </a:bodyPr>
          <a:lstStyle/>
          <a:p>
            <a:pPr marL="554990" marR="547370" algn="ctr">
              <a:lnSpc>
                <a:spcPts val="2600"/>
              </a:lnSpc>
              <a:spcBef>
                <a:spcPts val="420"/>
              </a:spcBef>
            </a:pPr>
            <a:r>
              <a:rPr sz="2400" spc="-5" dirty="0">
                <a:solidFill>
                  <a:srgbClr val="444A53"/>
                </a:solidFill>
                <a:latin typeface="Verdana"/>
                <a:cs typeface="Verdana"/>
              </a:rPr>
              <a:t>Please</a:t>
            </a:r>
            <a:r>
              <a:rPr sz="2400" spc="-25" dirty="0">
                <a:solidFill>
                  <a:srgbClr val="444A53"/>
                </a:solidFill>
                <a:latin typeface="Verdana"/>
                <a:cs typeface="Verdana"/>
              </a:rPr>
              <a:t> </a:t>
            </a:r>
            <a:r>
              <a:rPr sz="2400" dirty="0">
                <a:solidFill>
                  <a:srgbClr val="C00000"/>
                </a:solidFill>
                <a:latin typeface="Verdana"/>
                <a:cs typeface="Verdana"/>
              </a:rPr>
              <a:t>be</a:t>
            </a:r>
            <a:r>
              <a:rPr sz="2400" spc="-15" dirty="0">
                <a:solidFill>
                  <a:srgbClr val="C00000"/>
                </a:solidFill>
                <a:latin typeface="Verdana"/>
                <a:cs typeface="Verdana"/>
              </a:rPr>
              <a:t> </a:t>
            </a:r>
            <a:r>
              <a:rPr sz="2400" spc="-5" dirty="0">
                <a:solidFill>
                  <a:srgbClr val="C00000"/>
                </a:solidFill>
                <a:latin typeface="Verdana"/>
                <a:cs typeface="Verdana"/>
              </a:rPr>
              <a:t>certain</a:t>
            </a:r>
            <a:r>
              <a:rPr sz="2400" spc="20" dirty="0">
                <a:solidFill>
                  <a:srgbClr val="C00000"/>
                </a:solidFill>
                <a:latin typeface="Verdana"/>
                <a:cs typeface="Verdana"/>
              </a:rPr>
              <a:t> </a:t>
            </a:r>
            <a:r>
              <a:rPr sz="2400" spc="-25" dirty="0">
                <a:solidFill>
                  <a:srgbClr val="C00000"/>
                </a:solidFill>
                <a:latin typeface="Verdana"/>
                <a:cs typeface="Verdana"/>
              </a:rPr>
              <a:t>you</a:t>
            </a:r>
            <a:r>
              <a:rPr sz="2400" spc="45" dirty="0">
                <a:solidFill>
                  <a:srgbClr val="C00000"/>
                </a:solidFill>
                <a:latin typeface="Verdana"/>
                <a:cs typeface="Verdana"/>
              </a:rPr>
              <a:t> </a:t>
            </a:r>
            <a:r>
              <a:rPr sz="2400" spc="-5" dirty="0">
                <a:solidFill>
                  <a:srgbClr val="C00000"/>
                </a:solidFill>
                <a:latin typeface="Verdana"/>
                <a:cs typeface="Verdana"/>
              </a:rPr>
              <a:t>are</a:t>
            </a:r>
            <a:r>
              <a:rPr sz="2400" spc="-25" dirty="0">
                <a:solidFill>
                  <a:srgbClr val="C00000"/>
                </a:solidFill>
                <a:latin typeface="Verdana"/>
                <a:cs typeface="Verdana"/>
              </a:rPr>
              <a:t> </a:t>
            </a:r>
            <a:r>
              <a:rPr sz="2400" spc="-5" dirty="0">
                <a:solidFill>
                  <a:srgbClr val="C00000"/>
                </a:solidFill>
                <a:latin typeface="Verdana"/>
                <a:cs typeface="Verdana"/>
              </a:rPr>
              <a:t>on</a:t>
            </a:r>
            <a:r>
              <a:rPr sz="2400" spc="30" dirty="0">
                <a:solidFill>
                  <a:srgbClr val="C00000"/>
                </a:solidFill>
                <a:latin typeface="Verdana"/>
                <a:cs typeface="Verdana"/>
              </a:rPr>
              <a:t> </a:t>
            </a:r>
            <a:r>
              <a:rPr sz="2400" i="1" spc="-5" dirty="0">
                <a:solidFill>
                  <a:srgbClr val="C00000"/>
                </a:solidFill>
                <a:latin typeface="Verdana"/>
                <a:cs typeface="Verdana"/>
              </a:rPr>
              <a:t>“mute”</a:t>
            </a:r>
            <a:r>
              <a:rPr sz="2400" i="1" spc="-15" dirty="0">
                <a:solidFill>
                  <a:srgbClr val="C00000"/>
                </a:solidFill>
                <a:latin typeface="Verdana"/>
                <a:cs typeface="Verdana"/>
              </a:rPr>
              <a:t> </a:t>
            </a:r>
            <a:r>
              <a:rPr sz="2400" spc="-5" dirty="0">
                <a:solidFill>
                  <a:srgbClr val="C00000"/>
                </a:solidFill>
                <a:latin typeface="Verdana"/>
                <a:cs typeface="Verdana"/>
              </a:rPr>
              <a:t>when</a:t>
            </a:r>
            <a:r>
              <a:rPr sz="2400" spc="-40" dirty="0">
                <a:solidFill>
                  <a:srgbClr val="C00000"/>
                </a:solidFill>
                <a:latin typeface="Verdana"/>
                <a:cs typeface="Verdana"/>
              </a:rPr>
              <a:t> </a:t>
            </a:r>
            <a:r>
              <a:rPr sz="2400" spc="-5" dirty="0">
                <a:solidFill>
                  <a:srgbClr val="C00000"/>
                </a:solidFill>
                <a:latin typeface="Verdana"/>
                <a:cs typeface="Verdana"/>
              </a:rPr>
              <a:t>not </a:t>
            </a:r>
            <a:r>
              <a:rPr sz="2400" spc="-830" dirty="0">
                <a:solidFill>
                  <a:srgbClr val="C00000"/>
                </a:solidFill>
                <a:latin typeface="Verdana"/>
                <a:cs typeface="Verdana"/>
              </a:rPr>
              <a:t> </a:t>
            </a:r>
            <a:r>
              <a:rPr sz="2400" spc="-5" dirty="0">
                <a:solidFill>
                  <a:srgbClr val="C00000"/>
                </a:solidFill>
                <a:latin typeface="Verdana"/>
                <a:cs typeface="Verdana"/>
              </a:rPr>
              <a:t>speaking</a:t>
            </a:r>
            <a:r>
              <a:rPr sz="2400" spc="20" dirty="0">
                <a:solidFill>
                  <a:srgbClr val="C00000"/>
                </a:solidFill>
                <a:latin typeface="Verdana"/>
                <a:cs typeface="Verdana"/>
              </a:rPr>
              <a:t> </a:t>
            </a:r>
            <a:r>
              <a:rPr sz="2400" dirty="0">
                <a:solidFill>
                  <a:srgbClr val="444A53"/>
                </a:solidFill>
                <a:latin typeface="Verdana"/>
                <a:cs typeface="Verdana"/>
              </a:rPr>
              <a:t>to</a:t>
            </a:r>
            <a:r>
              <a:rPr sz="2400" spc="-5" dirty="0">
                <a:solidFill>
                  <a:srgbClr val="444A53"/>
                </a:solidFill>
                <a:latin typeface="Verdana"/>
                <a:cs typeface="Verdana"/>
              </a:rPr>
              <a:t> </a:t>
            </a:r>
            <a:r>
              <a:rPr sz="2400" spc="-35" dirty="0">
                <a:solidFill>
                  <a:srgbClr val="444A53"/>
                </a:solidFill>
                <a:latin typeface="Verdana"/>
                <a:cs typeface="Verdana"/>
              </a:rPr>
              <a:t>avoid</a:t>
            </a:r>
            <a:r>
              <a:rPr sz="2400" spc="105" dirty="0">
                <a:solidFill>
                  <a:srgbClr val="444A53"/>
                </a:solidFill>
                <a:latin typeface="Verdana"/>
                <a:cs typeface="Verdana"/>
              </a:rPr>
              <a:t> </a:t>
            </a:r>
            <a:r>
              <a:rPr sz="2400" spc="-5" dirty="0">
                <a:solidFill>
                  <a:srgbClr val="444A53"/>
                </a:solidFill>
                <a:latin typeface="Verdana"/>
                <a:cs typeface="Verdana"/>
              </a:rPr>
              <a:t>background</a:t>
            </a:r>
            <a:r>
              <a:rPr sz="2400" spc="10" dirty="0">
                <a:solidFill>
                  <a:srgbClr val="444A53"/>
                </a:solidFill>
                <a:latin typeface="Verdana"/>
                <a:cs typeface="Verdana"/>
              </a:rPr>
              <a:t> </a:t>
            </a:r>
            <a:r>
              <a:rPr sz="2400" spc="-5" dirty="0">
                <a:solidFill>
                  <a:srgbClr val="444A53"/>
                </a:solidFill>
                <a:latin typeface="Verdana"/>
                <a:cs typeface="Verdana"/>
              </a:rPr>
              <a:t>noise.</a:t>
            </a:r>
            <a:endParaRPr sz="2400">
              <a:latin typeface="Verdana"/>
              <a:cs typeface="Verdana"/>
            </a:endParaRPr>
          </a:p>
          <a:p>
            <a:pPr marL="12700" marR="5080" indent="635" algn="ctr">
              <a:lnSpc>
                <a:spcPct val="90200"/>
              </a:lnSpc>
              <a:spcBef>
                <a:spcPts val="965"/>
              </a:spcBef>
            </a:pPr>
            <a:r>
              <a:rPr sz="2400" dirty="0">
                <a:solidFill>
                  <a:srgbClr val="444A53"/>
                </a:solidFill>
                <a:latin typeface="Verdana"/>
                <a:cs typeface="Verdana"/>
              </a:rPr>
              <a:t>Whether </a:t>
            </a:r>
            <a:r>
              <a:rPr sz="2400" spc="-25" dirty="0">
                <a:solidFill>
                  <a:srgbClr val="444A53"/>
                </a:solidFill>
                <a:latin typeface="Verdana"/>
                <a:cs typeface="Verdana"/>
              </a:rPr>
              <a:t>you</a:t>
            </a:r>
            <a:r>
              <a:rPr sz="2400" spc="25" dirty="0">
                <a:solidFill>
                  <a:srgbClr val="444A53"/>
                </a:solidFill>
                <a:latin typeface="Verdana"/>
                <a:cs typeface="Verdana"/>
              </a:rPr>
              <a:t> </a:t>
            </a:r>
            <a:r>
              <a:rPr sz="2400" spc="-25" dirty="0">
                <a:solidFill>
                  <a:srgbClr val="444A53"/>
                </a:solidFill>
                <a:latin typeface="Verdana"/>
                <a:cs typeface="Verdana"/>
              </a:rPr>
              <a:t>have</a:t>
            </a:r>
            <a:r>
              <a:rPr sz="2400" dirty="0">
                <a:solidFill>
                  <a:srgbClr val="444A53"/>
                </a:solidFill>
                <a:latin typeface="Verdana"/>
                <a:cs typeface="Verdana"/>
              </a:rPr>
              <a:t> </a:t>
            </a:r>
            <a:r>
              <a:rPr sz="2400" spc="-5" dirty="0">
                <a:solidFill>
                  <a:srgbClr val="444A53"/>
                </a:solidFill>
                <a:latin typeface="Verdana"/>
                <a:cs typeface="Verdana"/>
              </a:rPr>
              <a:t>joined</a:t>
            </a:r>
            <a:r>
              <a:rPr sz="2400" spc="20" dirty="0">
                <a:solidFill>
                  <a:srgbClr val="444A53"/>
                </a:solidFill>
                <a:latin typeface="Verdana"/>
                <a:cs typeface="Verdana"/>
              </a:rPr>
              <a:t> </a:t>
            </a:r>
            <a:r>
              <a:rPr sz="2400" dirty="0">
                <a:solidFill>
                  <a:srgbClr val="444A53"/>
                </a:solidFill>
                <a:latin typeface="Verdana"/>
                <a:cs typeface="Verdana"/>
              </a:rPr>
              <a:t>by</a:t>
            </a:r>
            <a:r>
              <a:rPr sz="2400" spc="-15" dirty="0">
                <a:solidFill>
                  <a:srgbClr val="444A53"/>
                </a:solidFill>
                <a:latin typeface="Verdana"/>
                <a:cs typeface="Verdana"/>
              </a:rPr>
              <a:t> </a:t>
            </a:r>
            <a:r>
              <a:rPr sz="2400" dirty="0">
                <a:solidFill>
                  <a:srgbClr val="444A53"/>
                </a:solidFill>
                <a:latin typeface="Verdana"/>
                <a:cs typeface="Verdana"/>
              </a:rPr>
              <a:t>phone</a:t>
            </a:r>
            <a:r>
              <a:rPr sz="2400" spc="25" dirty="0">
                <a:solidFill>
                  <a:srgbClr val="444A53"/>
                </a:solidFill>
                <a:latin typeface="Verdana"/>
                <a:cs typeface="Verdana"/>
              </a:rPr>
              <a:t> </a:t>
            </a:r>
            <a:r>
              <a:rPr sz="2400" spc="-5" dirty="0">
                <a:solidFill>
                  <a:srgbClr val="444A53"/>
                </a:solidFill>
                <a:latin typeface="Verdana"/>
                <a:cs typeface="Verdana"/>
              </a:rPr>
              <a:t>or</a:t>
            </a:r>
            <a:r>
              <a:rPr sz="2400" spc="10" dirty="0">
                <a:solidFill>
                  <a:srgbClr val="444A53"/>
                </a:solidFill>
                <a:latin typeface="Verdana"/>
                <a:cs typeface="Verdana"/>
              </a:rPr>
              <a:t> </a:t>
            </a:r>
            <a:r>
              <a:rPr sz="2400" dirty="0">
                <a:solidFill>
                  <a:srgbClr val="444A53"/>
                </a:solidFill>
                <a:latin typeface="Verdana"/>
                <a:cs typeface="Verdana"/>
              </a:rPr>
              <a:t>computer </a:t>
            </a:r>
            <a:r>
              <a:rPr sz="2400" spc="5" dirty="0">
                <a:solidFill>
                  <a:srgbClr val="444A53"/>
                </a:solidFill>
                <a:latin typeface="Verdana"/>
                <a:cs typeface="Verdana"/>
              </a:rPr>
              <a:t> </a:t>
            </a:r>
            <a:r>
              <a:rPr sz="2400" spc="-20" dirty="0">
                <a:solidFill>
                  <a:srgbClr val="444A53"/>
                </a:solidFill>
                <a:latin typeface="Verdana"/>
                <a:cs typeface="Verdana"/>
              </a:rPr>
              <a:t>audio,</a:t>
            </a:r>
            <a:r>
              <a:rPr sz="2400" spc="55" dirty="0">
                <a:solidFill>
                  <a:srgbClr val="444A53"/>
                </a:solidFill>
                <a:latin typeface="Verdana"/>
                <a:cs typeface="Verdana"/>
              </a:rPr>
              <a:t> </a:t>
            </a:r>
            <a:r>
              <a:rPr sz="2400" spc="-25" dirty="0">
                <a:solidFill>
                  <a:srgbClr val="444A53"/>
                </a:solidFill>
                <a:latin typeface="Verdana"/>
                <a:cs typeface="Verdana"/>
              </a:rPr>
              <a:t>you</a:t>
            </a:r>
            <a:r>
              <a:rPr sz="2400" spc="35" dirty="0">
                <a:solidFill>
                  <a:srgbClr val="444A53"/>
                </a:solidFill>
                <a:latin typeface="Verdana"/>
                <a:cs typeface="Verdana"/>
              </a:rPr>
              <a:t> </a:t>
            </a:r>
            <a:r>
              <a:rPr sz="2400" spc="-5" dirty="0">
                <a:solidFill>
                  <a:srgbClr val="444A53"/>
                </a:solidFill>
                <a:latin typeface="Verdana"/>
                <a:cs typeface="Verdana"/>
              </a:rPr>
              <a:t>can</a:t>
            </a:r>
            <a:r>
              <a:rPr sz="2400" dirty="0">
                <a:solidFill>
                  <a:srgbClr val="444A53"/>
                </a:solidFill>
                <a:latin typeface="Verdana"/>
                <a:cs typeface="Verdana"/>
              </a:rPr>
              <a:t> mute</a:t>
            </a:r>
            <a:r>
              <a:rPr sz="2400" spc="5" dirty="0">
                <a:solidFill>
                  <a:srgbClr val="444A53"/>
                </a:solidFill>
                <a:latin typeface="Verdana"/>
                <a:cs typeface="Verdana"/>
              </a:rPr>
              <a:t> </a:t>
            </a:r>
            <a:r>
              <a:rPr sz="2400" dirty="0">
                <a:solidFill>
                  <a:srgbClr val="444A53"/>
                </a:solidFill>
                <a:latin typeface="Verdana"/>
                <a:cs typeface="Verdana"/>
              </a:rPr>
              <a:t>and</a:t>
            </a:r>
            <a:r>
              <a:rPr sz="2400" spc="10" dirty="0">
                <a:solidFill>
                  <a:srgbClr val="444A53"/>
                </a:solidFill>
                <a:latin typeface="Verdana"/>
                <a:cs typeface="Verdana"/>
              </a:rPr>
              <a:t> </a:t>
            </a:r>
            <a:r>
              <a:rPr sz="2400" dirty="0">
                <a:solidFill>
                  <a:srgbClr val="444A53"/>
                </a:solidFill>
                <a:latin typeface="Verdana"/>
                <a:cs typeface="Verdana"/>
              </a:rPr>
              <a:t>unmute</a:t>
            </a:r>
            <a:r>
              <a:rPr sz="2400" spc="5" dirty="0">
                <a:solidFill>
                  <a:srgbClr val="444A53"/>
                </a:solidFill>
                <a:latin typeface="Verdana"/>
                <a:cs typeface="Verdana"/>
              </a:rPr>
              <a:t> </a:t>
            </a:r>
            <a:r>
              <a:rPr sz="2400" spc="-20" dirty="0">
                <a:solidFill>
                  <a:srgbClr val="444A53"/>
                </a:solidFill>
                <a:latin typeface="Verdana"/>
                <a:cs typeface="Verdana"/>
              </a:rPr>
              <a:t>yourself</a:t>
            </a:r>
            <a:r>
              <a:rPr sz="2400" spc="100" dirty="0">
                <a:solidFill>
                  <a:srgbClr val="444A53"/>
                </a:solidFill>
                <a:latin typeface="Verdana"/>
                <a:cs typeface="Verdana"/>
              </a:rPr>
              <a:t> </a:t>
            </a:r>
            <a:r>
              <a:rPr sz="2400" dirty="0">
                <a:solidFill>
                  <a:srgbClr val="444A53"/>
                </a:solidFill>
                <a:latin typeface="Verdana"/>
                <a:cs typeface="Verdana"/>
              </a:rPr>
              <a:t>by </a:t>
            </a:r>
            <a:r>
              <a:rPr sz="2400" spc="-10" dirty="0">
                <a:solidFill>
                  <a:srgbClr val="444A53"/>
                </a:solidFill>
                <a:latin typeface="Verdana"/>
                <a:cs typeface="Verdana"/>
              </a:rPr>
              <a:t>clicking </a:t>
            </a:r>
            <a:r>
              <a:rPr sz="2400" spc="-825" dirty="0">
                <a:solidFill>
                  <a:srgbClr val="444A53"/>
                </a:solidFill>
                <a:latin typeface="Verdana"/>
                <a:cs typeface="Verdana"/>
              </a:rPr>
              <a:t> </a:t>
            </a:r>
            <a:r>
              <a:rPr sz="2400" spc="-5" dirty="0">
                <a:solidFill>
                  <a:srgbClr val="444A53"/>
                </a:solidFill>
                <a:latin typeface="Verdana"/>
                <a:cs typeface="Verdana"/>
              </a:rPr>
              <a:t>on</a:t>
            </a:r>
            <a:r>
              <a:rPr sz="2400" spc="30" dirty="0">
                <a:solidFill>
                  <a:srgbClr val="444A53"/>
                </a:solidFill>
                <a:latin typeface="Verdana"/>
                <a:cs typeface="Verdana"/>
              </a:rPr>
              <a:t> </a:t>
            </a:r>
            <a:r>
              <a:rPr sz="2400" spc="-5" dirty="0">
                <a:solidFill>
                  <a:srgbClr val="444A53"/>
                </a:solidFill>
                <a:latin typeface="Verdana"/>
                <a:cs typeface="Verdana"/>
              </a:rPr>
              <a:t>the</a:t>
            </a:r>
            <a:r>
              <a:rPr sz="2400" spc="5" dirty="0">
                <a:solidFill>
                  <a:srgbClr val="444A53"/>
                </a:solidFill>
                <a:latin typeface="Verdana"/>
                <a:cs typeface="Verdana"/>
              </a:rPr>
              <a:t> </a:t>
            </a:r>
            <a:r>
              <a:rPr sz="2400" spc="-5" dirty="0">
                <a:solidFill>
                  <a:srgbClr val="C00000"/>
                </a:solidFill>
                <a:latin typeface="Verdana"/>
                <a:cs typeface="Verdana"/>
              </a:rPr>
              <a:t>microphone</a:t>
            </a:r>
            <a:r>
              <a:rPr sz="2400" spc="30" dirty="0">
                <a:solidFill>
                  <a:srgbClr val="C00000"/>
                </a:solidFill>
                <a:latin typeface="Verdana"/>
                <a:cs typeface="Verdana"/>
              </a:rPr>
              <a:t> </a:t>
            </a:r>
            <a:r>
              <a:rPr sz="2400" spc="-5" dirty="0">
                <a:solidFill>
                  <a:srgbClr val="C00000"/>
                </a:solidFill>
                <a:latin typeface="Verdana"/>
                <a:cs typeface="Verdana"/>
              </a:rPr>
              <a:t>icon.</a:t>
            </a:r>
            <a:endParaRPr sz="2400">
              <a:latin typeface="Verdana"/>
              <a:cs typeface="Verdana"/>
            </a:endParaRPr>
          </a:p>
        </p:txBody>
      </p:sp>
      <p:pic>
        <p:nvPicPr>
          <p:cNvPr id="10" name="object 10"/>
          <p:cNvPicPr/>
          <p:nvPr/>
        </p:nvPicPr>
        <p:blipFill>
          <a:blip r:embed="rId4" cstate="print"/>
          <a:stretch>
            <a:fillRect/>
          </a:stretch>
        </p:blipFill>
        <p:spPr>
          <a:xfrm>
            <a:off x="2106167" y="3325367"/>
            <a:ext cx="7979663" cy="486155"/>
          </a:xfrm>
          <a:prstGeom prst="rect">
            <a:avLst/>
          </a:prstGeom>
        </p:spPr>
      </p:pic>
      <p:sp>
        <p:nvSpPr>
          <p:cNvPr id="11" name="object 11"/>
          <p:cNvSpPr txBox="1"/>
          <p:nvPr/>
        </p:nvSpPr>
        <p:spPr>
          <a:xfrm>
            <a:off x="2997874" y="4140809"/>
            <a:ext cx="6504940" cy="2136775"/>
          </a:xfrm>
          <a:prstGeom prst="rect">
            <a:avLst/>
          </a:prstGeom>
        </p:spPr>
        <p:txBody>
          <a:bodyPr vert="horz" wrap="square" lIns="0" tIns="12700" rIns="0" bIns="0" rtlCol="0">
            <a:spAutoFit/>
          </a:bodyPr>
          <a:lstStyle/>
          <a:p>
            <a:pPr algn="ctr">
              <a:lnSpc>
                <a:spcPct val="100000"/>
              </a:lnSpc>
              <a:spcBef>
                <a:spcPts val="100"/>
              </a:spcBef>
            </a:pPr>
            <a:r>
              <a:rPr sz="2000" b="1" dirty="0">
                <a:solidFill>
                  <a:srgbClr val="6E2E9F"/>
                </a:solidFill>
                <a:latin typeface="Verdana"/>
                <a:cs typeface="Verdana"/>
              </a:rPr>
              <a:t>The</a:t>
            </a:r>
            <a:r>
              <a:rPr sz="2000" b="1" spc="-45" dirty="0">
                <a:solidFill>
                  <a:srgbClr val="6E2E9F"/>
                </a:solidFill>
                <a:latin typeface="Verdana"/>
                <a:cs typeface="Verdana"/>
              </a:rPr>
              <a:t> </a:t>
            </a:r>
            <a:r>
              <a:rPr sz="2000" b="1" dirty="0">
                <a:solidFill>
                  <a:srgbClr val="6E2E9F"/>
                </a:solidFill>
                <a:latin typeface="Verdana"/>
                <a:cs typeface="Verdana"/>
              </a:rPr>
              <a:t>following</a:t>
            </a:r>
            <a:r>
              <a:rPr sz="2000" b="1" spc="-30" dirty="0">
                <a:solidFill>
                  <a:srgbClr val="6E2E9F"/>
                </a:solidFill>
                <a:latin typeface="Verdana"/>
                <a:cs typeface="Verdana"/>
              </a:rPr>
              <a:t> </a:t>
            </a:r>
            <a:r>
              <a:rPr sz="2000" b="1" dirty="0">
                <a:solidFill>
                  <a:srgbClr val="6E2E9F"/>
                </a:solidFill>
                <a:latin typeface="Verdana"/>
                <a:cs typeface="Verdana"/>
              </a:rPr>
              <a:t>shortcuts</a:t>
            </a:r>
            <a:r>
              <a:rPr sz="2000" b="1" spc="-20" dirty="0">
                <a:solidFill>
                  <a:srgbClr val="6E2E9F"/>
                </a:solidFill>
                <a:latin typeface="Verdana"/>
                <a:cs typeface="Verdana"/>
              </a:rPr>
              <a:t> </a:t>
            </a:r>
            <a:r>
              <a:rPr sz="2000" b="1" dirty="0">
                <a:solidFill>
                  <a:srgbClr val="6E2E9F"/>
                </a:solidFill>
                <a:latin typeface="Verdana"/>
                <a:cs typeface="Verdana"/>
              </a:rPr>
              <a:t>can</a:t>
            </a:r>
            <a:r>
              <a:rPr sz="2000" b="1" spc="-45" dirty="0">
                <a:solidFill>
                  <a:srgbClr val="6E2E9F"/>
                </a:solidFill>
                <a:latin typeface="Verdana"/>
                <a:cs typeface="Verdana"/>
              </a:rPr>
              <a:t> </a:t>
            </a:r>
            <a:r>
              <a:rPr sz="2000" b="1" dirty="0">
                <a:solidFill>
                  <a:srgbClr val="6E2E9F"/>
                </a:solidFill>
                <a:latin typeface="Verdana"/>
                <a:cs typeface="Verdana"/>
              </a:rPr>
              <a:t>also be</a:t>
            </a:r>
            <a:r>
              <a:rPr sz="2000" b="1" spc="-45" dirty="0">
                <a:solidFill>
                  <a:srgbClr val="6E2E9F"/>
                </a:solidFill>
                <a:latin typeface="Verdana"/>
                <a:cs typeface="Verdana"/>
              </a:rPr>
              <a:t> </a:t>
            </a:r>
            <a:r>
              <a:rPr sz="2000" b="1" dirty="0">
                <a:solidFill>
                  <a:srgbClr val="6E2E9F"/>
                </a:solidFill>
                <a:latin typeface="Verdana"/>
                <a:cs typeface="Verdana"/>
              </a:rPr>
              <a:t>used</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spcBef>
                <a:spcPts val="5"/>
              </a:spcBef>
              <a:tabLst>
                <a:tab pos="1198880" algn="l"/>
              </a:tabLst>
            </a:pPr>
            <a:r>
              <a:rPr sz="2000" b="1" i="1" dirty="0">
                <a:latin typeface="Verdana"/>
                <a:cs typeface="Verdana"/>
              </a:rPr>
              <a:t>For</a:t>
            </a:r>
            <a:r>
              <a:rPr sz="2000" b="1" i="1" spc="10" dirty="0">
                <a:latin typeface="Verdana"/>
                <a:cs typeface="Verdana"/>
              </a:rPr>
              <a:t> </a:t>
            </a:r>
            <a:r>
              <a:rPr sz="2000" b="1" i="1" dirty="0">
                <a:latin typeface="Verdana"/>
                <a:cs typeface="Verdana"/>
              </a:rPr>
              <a:t>PC:	</a:t>
            </a:r>
            <a:r>
              <a:rPr sz="2000" spc="-5" dirty="0">
                <a:latin typeface="Verdana"/>
                <a:cs typeface="Verdana"/>
              </a:rPr>
              <a:t>Alt</a:t>
            </a:r>
            <a:r>
              <a:rPr sz="2000" spc="-25" dirty="0">
                <a:latin typeface="Verdana"/>
                <a:cs typeface="Verdana"/>
              </a:rPr>
              <a:t> </a:t>
            </a:r>
            <a:r>
              <a:rPr sz="2000" dirty="0">
                <a:latin typeface="Verdana"/>
                <a:cs typeface="Verdana"/>
              </a:rPr>
              <a:t>+</a:t>
            </a:r>
            <a:r>
              <a:rPr sz="2000" spc="-40" dirty="0">
                <a:latin typeface="Verdana"/>
                <a:cs typeface="Verdana"/>
              </a:rPr>
              <a:t> </a:t>
            </a:r>
            <a:r>
              <a:rPr sz="2000" dirty="0">
                <a:latin typeface="Verdana"/>
                <a:cs typeface="Verdana"/>
              </a:rPr>
              <a:t>A</a:t>
            </a:r>
            <a:r>
              <a:rPr sz="2000" spc="-4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Mute</a:t>
            </a:r>
            <a:r>
              <a:rPr sz="2000" spc="-85" dirty="0">
                <a:latin typeface="Verdana"/>
                <a:cs typeface="Verdana"/>
              </a:rPr>
              <a:t> </a:t>
            </a:r>
            <a:r>
              <a:rPr sz="2000" spc="-5" dirty="0">
                <a:latin typeface="Verdana"/>
                <a:cs typeface="Verdana"/>
              </a:rPr>
              <a:t>or</a:t>
            </a:r>
            <a:r>
              <a:rPr sz="2000" spc="-5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25"/>
              </a:spcBef>
            </a:pPr>
            <a:endParaRPr sz="1900">
              <a:latin typeface="Verdana"/>
              <a:cs typeface="Verdana"/>
            </a:endParaRPr>
          </a:p>
          <a:p>
            <a:pPr algn="ctr">
              <a:lnSpc>
                <a:spcPct val="100000"/>
              </a:lnSpc>
              <a:spcBef>
                <a:spcPts val="5"/>
              </a:spcBef>
              <a:tabLst>
                <a:tab pos="1389380" algn="l"/>
              </a:tabLst>
            </a:pPr>
            <a:r>
              <a:rPr sz="2000" b="1" i="1" dirty="0">
                <a:latin typeface="Verdana"/>
                <a:cs typeface="Verdana"/>
              </a:rPr>
              <a:t>For</a:t>
            </a:r>
            <a:r>
              <a:rPr sz="2000" b="1" i="1" spc="10" dirty="0">
                <a:latin typeface="Verdana"/>
                <a:cs typeface="Verdana"/>
              </a:rPr>
              <a:t> </a:t>
            </a:r>
            <a:r>
              <a:rPr sz="2000" b="1" i="1" dirty="0">
                <a:latin typeface="Verdana"/>
                <a:cs typeface="Verdana"/>
              </a:rPr>
              <a:t>Mac:	</a:t>
            </a:r>
            <a:r>
              <a:rPr sz="2000" spc="-5" dirty="0">
                <a:latin typeface="Verdana"/>
                <a:cs typeface="Verdana"/>
              </a:rPr>
              <a:t>Shift</a:t>
            </a:r>
            <a:r>
              <a:rPr sz="2000" spc="-70" dirty="0">
                <a:latin typeface="Verdana"/>
                <a:cs typeface="Verdana"/>
              </a:rPr>
              <a:t> </a:t>
            </a:r>
            <a:r>
              <a:rPr sz="2000" dirty="0">
                <a:latin typeface="Verdana"/>
                <a:cs typeface="Verdana"/>
              </a:rPr>
              <a:t>+</a:t>
            </a:r>
            <a:r>
              <a:rPr sz="2000" spc="-15" dirty="0">
                <a:latin typeface="Verdana"/>
                <a:cs typeface="Verdana"/>
              </a:rPr>
              <a:t> </a:t>
            </a:r>
            <a:r>
              <a:rPr sz="2000" spc="-5" dirty="0">
                <a:latin typeface="Verdana"/>
                <a:cs typeface="Verdana"/>
              </a:rPr>
              <a:t>Command</a:t>
            </a:r>
            <a:r>
              <a:rPr sz="2000" spc="-45" dirty="0">
                <a:latin typeface="Verdana"/>
                <a:cs typeface="Verdana"/>
              </a:rPr>
              <a:t> </a:t>
            </a:r>
            <a:r>
              <a:rPr sz="2000" dirty="0">
                <a:latin typeface="Verdana"/>
                <a:cs typeface="Verdana"/>
              </a:rPr>
              <a:t>+</a:t>
            </a:r>
            <a:r>
              <a:rPr sz="2000" spc="-35" dirty="0">
                <a:latin typeface="Verdana"/>
                <a:cs typeface="Verdana"/>
              </a:rPr>
              <a:t> </a:t>
            </a:r>
            <a:r>
              <a:rPr sz="2000" spc="-5" dirty="0">
                <a:latin typeface="Verdana"/>
                <a:cs typeface="Verdana"/>
              </a:rPr>
              <a:t>A:</a:t>
            </a:r>
            <a:r>
              <a:rPr sz="2000" spc="-20" dirty="0">
                <a:latin typeface="Verdana"/>
                <a:cs typeface="Verdana"/>
              </a:rPr>
              <a:t> </a:t>
            </a:r>
            <a:r>
              <a:rPr sz="2000" dirty="0">
                <a:latin typeface="Verdana"/>
                <a:cs typeface="Verdana"/>
              </a:rPr>
              <a:t>Mute</a:t>
            </a:r>
            <a:r>
              <a:rPr sz="2000" spc="-70" dirty="0">
                <a:latin typeface="Verdana"/>
                <a:cs typeface="Verdana"/>
              </a:rPr>
              <a:t> </a:t>
            </a:r>
            <a:r>
              <a:rPr sz="2000" spc="-5" dirty="0">
                <a:latin typeface="Verdana"/>
                <a:cs typeface="Verdana"/>
              </a:rPr>
              <a:t>or</a:t>
            </a:r>
            <a:r>
              <a:rPr sz="2000" spc="-4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tabLst>
                <a:tab pos="2256790" algn="l"/>
              </a:tabLst>
            </a:pPr>
            <a:r>
              <a:rPr sz="2000" b="1" i="1" dirty="0">
                <a:latin typeface="Verdana"/>
                <a:cs typeface="Verdana"/>
              </a:rPr>
              <a:t>For</a:t>
            </a:r>
            <a:r>
              <a:rPr sz="2000" b="1" i="1" spc="10" dirty="0">
                <a:latin typeface="Verdana"/>
                <a:cs typeface="Verdana"/>
              </a:rPr>
              <a:t> </a:t>
            </a:r>
            <a:r>
              <a:rPr sz="2000" b="1" i="1" dirty="0">
                <a:latin typeface="Verdana"/>
                <a:cs typeface="Verdana"/>
              </a:rPr>
              <a:t>telephone:	</a:t>
            </a:r>
            <a:r>
              <a:rPr sz="2000" dirty="0">
                <a:latin typeface="Verdana"/>
                <a:cs typeface="Verdana"/>
              </a:rPr>
              <a:t>*6</a:t>
            </a:r>
            <a:r>
              <a:rPr sz="2000" spc="-45" dirty="0">
                <a:latin typeface="Verdana"/>
                <a:cs typeface="Verdana"/>
              </a:rPr>
              <a:t> </a:t>
            </a:r>
            <a:r>
              <a:rPr sz="2000" dirty="0">
                <a:latin typeface="Verdana"/>
                <a:cs typeface="Verdana"/>
              </a:rPr>
              <a:t>:</a:t>
            </a:r>
            <a:r>
              <a:rPr sz="2000" spc="-45" dirty="0">
                <a:latin typeface="Verdana"/>
                <a:cs typeface="Verdana"/>
              </a:rPr>
              <a:t> </a:t>
            </a:r>
            <a:r>
              <a:rPr sz="2000" dirty="0">
                <a:latin typeface="Verdana"/>
                <a:cs typeface="Verdana"/>
              </a:rPr>
              <a:t>Mute</a:t>
            </a:r>
            <a:r>
              <a:rPr sz="2000" spc="-90" dirty="0">
                <a:latin typeface="Verdana"/>
                <a:cs typeface="Verdana"/>
              </a:rPr>
              <a:t> </a:t>
            </a:r>
            <a:r>
              <a:rPr sz="2000" spc="-5" dirty="0">
                <a:latin typeface="Verdana"/>
                <a:cs typeface="Verdana"/>
              </a:rPr>
              <a:t>or</a:t>
            </a:r>
            <a:r>
              <a:rPr sz="2000" spc="-65" dirty="0">
                <a:latin typeface="Verdana"/>
                <a:cs typeface="Verdana"/>
              </a:rPr>
              <a:t> </a:t>
            </a:r>
            <a:r>
              <a:rPr sz="2000" dirty="0">
                <a:latin typeface="Verdana"/>
                <a:cs typeface="Verdana"/>
              </a:rPr>
              <a:t>Unmute</a:t>
            </a:r>
            <a:endParaRPr sz="2000">
              <a:latin typeface="Verdana"/>
              <a:cs typeface="Verdana"/>
            </a:endParaRPr>
          </a:p>
        </p:txBody>
      </p:sp>
      <p:pic>
        <p:nvPicPr>
          <p:cNvPr id="12" name="object 12"/>
          <p:cNvPicPr/>
          <p:nvPr/>
        </p:nvPicPr>
        <p:blipFill>
          <a:blip r:embed="rId5" cstate="print"/>
          <a:stretch>
            <a:fillRect/>
          </a:stretch>
        </p:blipFill>
        <p:spPr>
          <a:xfrm>
            <a:off x="10576559" y="5925311"/>
            <a:ext cx="838199" cy="190499"/>
          </a:xfrm>
          <a:prstGeom prst="rect">
            <a:avLst/>
          </a:prstGeom>
        </p:spPr>
      </p:pic>
      <p:sp>
        <p:nvSpPr>
          <p:cNvPr id="13" name="object 13"/>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2</a:t>
            </a:fld>
            <a:endParaRPr sz="12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smtClean="0">
                <a:hlinkClick r:id="rId2"/>
              </a:rPr>
              <a:t>CDC:  COVID-19 </a:t>
            </a:r>
            <a:r>
              <a:rPr lang="en-US" dirty="0">
                <a:hlinkClick r:id="rId2"/>
              </a:rPr>
              <a:t>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533400" y="1905000"/>
            <a:ext cx="11201400" cy="4185761"/>
          </a:xfrm>
        </p:spPr>
        <p:txBody>
          <a:bodyPr/>
          <a:lstStyle/>
          <a:p>
            <a:r>
              <a:rPr lang="en-US" sz="2200" dirty="0"/>
              <a:t>As of September 27, 2021, more than 125,000 laboratory-confirmed COVID-19 cases have been reported in pregnant people, including more than 22,000 hospitalized cases and 161 deaths.</a:t>
            </a:r>
            <a:r>
              <a:rPr lang="en-US" sz="2200" baseline="30000" dirty="0"/>
              <a:t>1</a:t>
            </a:r>
            <a:r>
              <a:rPr lang="en-US" sz="2200" dirty="0"/>
              <a:t> </a:t>
            </a:r>
            <a:endParaRPr lang="en-US" sz="2200" dirty="0" smtClean="0"/>
          </a:p>
          <a:p>
            <a:endParaRPr lang="en-US" sz="1000" dirty="0"/>
          </a:p>
          <a:p>
            <a:r>
              <a:rPr lang="en-US" sz="2200" dirty="0" smtClean="0"/>
              <a:t>The </a:t>
            </a:r>
            <a:r>
              <a:rPr lang="en-US" sz="2200" dirty="0"/>
              <a:t>highest number of COVID-19-related deaths in pregnant people (n=22) in a single month of the pandemic was reported in August 2021. </a:t>
            </a:r>
            <a:endParaRPr lang="en-US" sz="2200" dirty="0" smtClean="0"/>
          </a:p>
          <a:p>
            <a:endParaRPr lang="en-US" sz="1000" dirty="0"/>
          </a:p>
          <a:p>
            <a:r>
              <a:rPr lang="en-US" sz="2200" dirty="0" smtClean="0"/>
              <a:t>Data </a:t>
            </a:r>
            <a:r>
              <a:rPr lang="en-US" sz="2200" dirty="0"/>
              <a:t>from the COVID-19-Associated Hospitalization Surveillance Network (COVID-NET) in 2021 indicate that approximately 97% of pregnant people hospitalized (either for illness or for labor and delivery) with confirmed SARS-CoV-2 infection were </a:t>
            </a:r>
            <a:r>
              <a:rPr lang="en-US" sz="2200" dirty="0" smtClean="0"/>
              <a:t>unvaccinated.</a:t>
            </a:r>
            <a:r>
              <a:rPr lang="en-US" sz="2200" baseline="30000" dirty="0" smtClean="0"/>
              <a:t>2</a:t>
            </a:r>
          </a:p>
          <a:p>
            <a:endParaRPr lang="en-US" sz="1000" dirty="0"/>
          </a:p>
          <a:p>
            <a:r>
              <a:rPr lang="en-US" sz="2200" dirty="0" smtClean="0"/>
              <a:t>In </a:t>
            </a:r>
            <a:r>
              <a:rPr lang="en-US" sz="2200" dirty="0"/>
              <a:t>addition to the risks of severe illness and death for pregnant and recently pregnant people, there is an increased risk for adverse pregnancy and neonatal outcomes, including preterm birth and admission of their neonate(s) to an intensive care unit (ICU).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3520212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901652" y="2091563"/>
            <a:ext cx="10388694" cy="4339650"/>
          </a:xfrm>
        </p:spPr>
        <p:txBody>
          <a:bodyPr/>
          <a:lstStyle/>
          <a:p>
            <a:r>
              <a:rPr lang="en-US" dirty="0"/>
              <a:t>Healthcare providers should communicate the risks of COVID-19, the benefits of vaccination, and information on the safety and effectiveness of COVID-19 vaccination in pregnancy. </a:t>
            </a:r>
            <a:endParaRPr lang="en-US" dirty="0" smtClean="0"/>
          </a:p>
          <a:p>
            <a:endParaRPr lang="en-US" sz="900" dirty="0"/>
          </a:p>
          <a:p>
            <a:r>
              <a:rPr lang="en-US" dirty="0"/>
              <a:t>C</a:t>
            </a:r>
            <a:r>
              <a:rPr lang="en-US" dirty="0" smtClean="0"/>
              <a:t>ompared </a:t>
            </a:r>
            <a:r>
              <a:rPr lang="en-US" dirty="0"/>
              <a:t>with non-pregnant symptomatic people, symptomatic pregnant people have more than a two-fold increased risk of requiring ICU admission, invasive ventilation, and ECMO, and a 70% increased risk of death.</a:t>
            </a:r>
            <a:r>
              <a:rPr lang="en-US" baseline="30000" dirty="0"/>
              <a:t>6</a:t>
            </a:r>
            <a:r>
              <a:rPr lang="en-US" dirty="0"/>
              <a:t> </a:t>
            </a:r>
            <a:endParaRPr lang="en-US" dirty="0" smtClean="0"/>
          </a:p>
          <a:p>
            <a:endParaRPr lang="en-US" sz="900" dirty="0"/>
          </a:p>
          <a:p>
            <a:r>
              <a:rPr lang="en-US" dirty="0" smtClean="0"/>
              <a:t>Healthcare </a:t>
            </a:r>
            <a:r>
              <a:rPr lang="en-US" dirty="0"/>
              <a:t>providers should strongly recommend that people who are pregnant, recently pregnant (including those who are lactating), who are trying to become pregnant now, or who might become pregnant in the future receive one of the authorized or approved COVID-19 vaccines as soon as possible.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2400031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a:t>
            </a:r>
          </a:p>
        </p:txBody>
      </p:sp>
      <p:sp>
        <p:nvSpPr>
          <p:cNvPr id="3" name="Text Placeholder 2"/>
          <p:cNvSpPr>
            <a:spLocks noGrp="1"/>
          </p:cNvSpPr>
          <p:nvPr>
            <p:ph type="body" idx="1"/>
          </p:nvPr>
        </p:nvSpPr>
        <p:spPr>
          <a:xfrm>
            <a:off x="901652" y="2091563"/>
            <a:ext cx="10388694" cy="4370427"/>
          </a:xfrm>
        </p:spPr>
        <p:txBody>
          <a:bodyPr/>
          <a:lstStyle/>
          <a:p>
            <a:r>
              <a:rPr lang="en-US" b="1" dirty="0" smtClean="0"/>
              <a:t>CDC </a:t>
            </a:r>
            <a:r>
              <a:rPr lang="en-US" b="1" dirty="0"/>
              <a:t>recommends urgent action to help protect pregnant people and their fetuses/infants.</a:t>
            </a:r>
            <a:r>
              <a:rPr lang="en-US" dirty="0"/>
              <a:t> </a:t>
            </a:r>
            <a:endParaRPr lang="en-US" dirty="0" smtClean="0"/>
          </a:p>
          <a:p>
            <a:endParaRPr lang="en-US" sz="1000" dirty="0" smtClean="0"/>
          </a:p>
          <a:p>
            <a:r>
              <a:rPr lang="en-US" dirty="0" smtClean="0"/>
              <a:t>CDC </a:t>
            </a:r>
            <a:r>
              <a:rPr lang="en-US" dirty="0"/>
              <a:t>recommends urgent action to accelerate primary vaccination for people who are pregnant, recently pregnant (including those who are lactating), who are trying to get pregnant now, or who might become pregnant in the future. Efforts should specifically address populations with lower vaccination coverage and use approaches to reduce racial and ethnic disparities. </a:t>
            </a:r>
            <a:endParaRPr lang="en-US" dirty="0" smtClean="0"/>
          </a:p>
          <a:p>
            <a:endParaRPr lang="en-US" sz="1000" dirty="0"/>
          </a:p>
          <a:p>
            <a:r>
              <a:rPr lang="en-US" dirty="0" smtClean="0"/>
              <a:t>In </a:t>
            </a:r>
            <a:r>
              <a:rPr lang="en-US" dirty="0"/>
              <a:t>addition, pregnant people should continue to follow </a:t>
            </a:r>
            <a:r>
              <a:rPr lang="en-US" u="sng" dirty="0">
                <a:hlinkClick r:id="rId3"/>
              </a:rPr>
              <a:t>all recommended prevention measures</a:t>
            </a:r>
            <a:r>
              <a:rPr lang="en-US" dirty="0"/>
              <a:t> and should seek care immediately for any symptoms of COVID-19. Healthcare providers should have a low threshold for increased monitoring during pregnancy due to the risk of severe illness.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4019431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430887"/>
          </a:xfrm>
        </p:spPr>
        <p:txBody>
          <a:bodyPr/>
          <a:lstStyle/>
          <a:p>
            <a:r>
              <a:rPr lang="en-US" dirty="0" smtClean="0"/>
              <a:t>CDC Urgent Heath Alert</a:t>
            </a:r>
            <a:endParaRPr lang="en-US" dirty="0"/>
          </a:p>
        </p:txBody>
      </p:sp>
      <p:sp>
        <p:nvSpPr>
          <p:cNvPr id="3" name="Text Placeholder 2"/>
          <p:cNvSpPr>
            <a:spLocks noGrp="1"/>
          </p:cNvSpPr>
          <p:nvPr>
            <p:ph type="body" idx="1"/>
          </p:nvPr>
        </p:nvSpPr>
        <p:spPr>
          <a:xfrm>
            <a:off x="838200" y="685800"/>
            <a:ext cx="10388694" cy="6017032"/>
          </a:xfrm>
        </p:spPr>
        <p:txBody>
          <a:bodyPr/>
          <a:lstStyle/>
          <a:p>
            <a:r>
              <a:rPr lang="en-US" dirty="0" smtClean="0"/>
              <a:t>CDC:  only </a:t>
            </a:r>
            <a:r>
              <a:rPr lang="en-US" dirty="0"/>
              <a:t>31 percent of pregnant people have been vaccinated against COVID-19 and vaccination rates vary markedly by race and ethnicity. </a:t>
            </a:r>
            <a:r>
              <a:rPr lang="en-US" dirty="0" smtClean="0"/>
              <a:t>	Vaccination is </a:t>
            </a:r>
            <a:r>
              <a:rPr lang="en-US" dirty="0"/>
              <a:t>highest among Asian people who are pregnant (</a:t>
            </a:r>
            <a:r>
              <a:rPr lang="en-US" dirty="0" smtClean="0"/>
              <a:t>45.7%) </a:t>
            </a:r>
          </a:p>
          <a:p>
            <a:r>
              <a:rPr lang="en-US" dirty="0"/>
              <a:t>	</a:t>
            </a:r>
            <a:r>
              <a:rPr lang="en-US" dirty="0" smtClean="0"/>
              <a:t>lower </a:t>
            </a:r>
            <a:r>
              <a:rPr lang="en-US" dirty="0"/>
              <a:t>among Hispanic or Latino pregnant people (25 percent), </a:t>
            </a:r>
            <a:endParaRPr lang="en-US" dirty="0" smtClean="0"/>
          </a:p>
          <a:p>
            <a:r>
              <a:rPr lang="en-US" dirty="0" smtClean="0"/>
              <a:t>	and </a:t>
            </a:r>
            <a:r>
              <a:rPr lang="en-US" dirty="0"/>
              <a:t>lowest among Black pregnant people (15.6 percent).</a:t>
            </a:r>
          </a:p>
          <a:p>
            <a:r>
              <a:rPr lang="en-US" dirty="0"/>
              <a:t>Through September 27</a:t>
            </a:r>
            <a:r>
              <a:rPr lang="en-US" baseline="30000" dirty="0"/>
              <a:t>th</a:t>
            </a:r>
            <a:r>
              <a:rPr lang="en-US" dirty="0"/>
              <a:t>, there were </a:t>
            </a:r>
            <a:endParaRPr lang="en-US" dirty="0" smtClean="0"/>
          </a:p>
          <a:p>
            <a:r>
              <a:rPr lang="en-US" dirty="0"/>
              <a:t>	</a:t>
            </a:r>
            <a:r>
              <a:rPr lang="en-US" dirty="0" smtClean="0"/>
              <a:t>&gt;</a:t>
            </a:r>
            <a:r>
              <a:rPr lang="en-US" dirty="0"/>
              <a:t> </a:t>
            </a:r>
            <a:r>
              <a:rPr lang="en-US" u="sng" dirty="0">
                <a:hlinkClick r:id="rId2"/>
              </a:rPr>
              <a:t>125,000 confirmed cases of COVID-19 in pregnant people</a:t>
            </a:r>
            <a:r>
              <a:rPr lang="en-US" dirty="0"/>
              <a:t> </a:t>
            </a:r>
            <a:endParaRPr lang="en-US" dirty="0" smtClean="0"/>
          </a:p>
          <a:p>
            <a:r>
              <a:rPr lang="en-US" dirty="0"/>
              <a:t>	</a:t>
            </a:r>
            <a:r>
              <a:rPr lang="en-US" dirty="0" smtClean="0"/>
              <a:t>including </a:t>
            </a:r>
            <a:r>
              <a:rPr lang="en-US" dirty="0"/>
              <a:t>more than 22,000 hospitalized </a:t>
            </a:r>
            <a:endParaRPr lang="en-US" dirty="0" smtClean="0"/>
          </a:p>
          <a:p>
            <a:r>
              <a:rPr lang="en-US" dirty="0"/>
              <a:t>	</a:t>
            </a:r>
            <a:r>
              <a:rPr lang="en-US" dirty="0" smtClean="0"/>
              <a:t>and </a:t>
            </a:r>
            <a:r>
              <a:rPr lang="en-US" dirty="0"/>
              <a:t>161 deaths; of which, 22 deaths occurred in the month of August </a:t>
            </a:r>
            <a:endParaRPr lang="en-US" dirty="0"/>
          </a:p>
          <a:p>
            <a:endParaRPr lang="en-US" sz="1100" dirty="0" smtClean="0"/>
          </a:p>
          <a:p>
            <a:r>
              <a:rPr lang="en-US" dirty="0" smtClean="0"/>
              <a:t>Cases </a:t>
            </a:r>
            <a:r>
              <a:rPr lang="en-US" dirty="0"/>
              <a:t>of COVID-19 in symptomatic, pregnant people </a:t>
            </a:r>
            <a:r>
              <a:rPr lang="en-US" dirty="0" smtClean="0"/>
              <a:t>have:</a:t>
            </a:r>
          </a:p>
          <a:p>
            <a:r>
              <a:rPr lang="en-US" dirty="0"/>
              <a:t>	</a:t>
            </a:r>
            <a:r>
              <a:rPr lang="en-US" dirty="0" smtClean="0"/>
              <a:t> </a:t>
            </a:r>
            <a:r>
              <a:rPr lang="en-US" dirty="0"/>
              <a:t>a two-fold risk of admission into intensive care </a:t>
            </a:r>
            <a:endParaRPr lang="en-US" dirty="0" smtClean="0"/>
          </a:p>
          <a:p>
            <a:r>
              <a:rPr lang="en-US" dirty="0"/>
              <a:t>	</a:t>
            </a:r>
            <a:r>
              <a:rPr lang="en-US" dirty="0" smtClean="0"/>
              <a:t>and </a:t>
            </a:r>
            <a:r>
              <a:rPr lang="en-US" dirty="0"/>
              <a:t>a 70 percent increased risk of death. </a:t>
            </a:r>
            <a:endParaRPr lang="en-US" dirty="0" smtClean="0"/>
          </a:p>
          <a:p>
            <a:endParaRPr lang="en-US" sz="1050" dirty="0" smtClean="0"/>
          </a:p>
          <a:p>
            <a:r>
              <a:rPr lang="en-US" dirty="0" smtClean="0"/>
              <a:t>Pregnant </a:t>
            </a:r>
            <a:r>
              <a:rPr lang="en-US" dirty="0"/>
              <a:t>people with COVID-19 are at increased risk of adverse pregnancy outcomes that could include preterm birth, stillbirth, and admission into the ICU of a newborn also infected with COVID-19.</a:t>
            </a:r>
          </a:p>
        </p:txBody>
      </p:sp>
    </p:spTree>
    <p:extLst>
      <p:ext uri="{BB962C8B-B14F-4D97-AF65-F5344CB8AC3E}">
        <p14:creationId xmlns:p14="http://schemas.microsoft.com/office/powerpoint/2010/main" val="4086571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861774"/>
          </a:xfrm>
        </p:spPr>
        <p:txBody>
          <a:bodyPr/>
          <a:lstStyle/>
          <a:p>
            <a:r>
              <a:rPr lang="en-US" dirty="0" smtClean="0"/>
              <a:t>CDC: </a:t>
            </a:r>
            <a:r>
              <a:rPr lang="en-US" dirty="0" err="1" smtClean="0"/>
              <a:t>MotherToBaby</a:t>
            </a:r>
            <a:r>
              <a:rPr lang="en-US" dirty="0" smtClean="0"/>
              <a:t> help line for </a:t>
            </a:r>
            <a:r>
              <a:rPr lang="en-US" dirty="0" err="1" smtClean="0"/>
              <a:t>Covid</a:t>
            </a:r>
            <a:r>
              <a:rPr lang="en-US" dirty="0" smtClean="0"/>
              <a:t> and pregnancy questions for patients</a:t>
            </a:r>
            <a:endParaRPr lang="en-US" dirty="0"/>
          </a:p>
        </p:txBody>
      </p:sp>
      <p:sp>
        <p:nvSpPr>
          <p:cNvPr id="3" name="Text Placeholder 2"/>
          <p:cNvSpPr>
            <a:spLocks noGrp="1"/>
          </p:cNvSpPr>
          <p:nvPr>
            <p:ph type="body" idx="1"/>
          </p:nvPr>
        </p:nvSpPr>
        <p:spPr>
          <a:xfrm>
            <a:off x="762000" y="1143000"/>
            <a:ext cx="10896600" cy="5909310"/>
          </a:xfrm>
        </p:spPr>
        <p:txBody>
          <a:bodyPr/>
          <a:lstStyle/>
          <a:p>
            <a:r>
              <a:rPr lang="en-US" sz="2800" b="1" dirty="0"/>
              <a:t>If you are pregnant and have questions about COVID-19 </a:t>
            </a:r>
            <a:r>
              <a:rPr lang="en-US" sz="2800" b="1" dirty="0" smtClean="0"/>
              <a:t>vaccine</a:t>
            </a:r>
          </a:p>
          <a:p>
            <a:endParaRPr lang="en-US" sz="2800" dirty="0"/>
          </a:p>
          <a:p>
            <a:r>
              <a:rPr lang="en-US" sz="2800" dirty="0"/>
              <a:t>If you would like to speak to someone about COVID-19 vaccination during pregnancy, you can contact </a:t>
            </a:r>
            <a:r>
              <a:rPr lang="en-US" sz="2800" dirty="0" err="1"/>
              <a:t>MotherToBaby</a:t>
            </a:r>
            <a:r>
              <a:rPr lang="en-US" sz="2800" dirty="0"/>
              <a:t>. </a:t>
            </a:r>
            <a:endParaRPr lang="en-US" sz="2800" dirty="0" smtClean="0"/>
          </a:p>
          <a:p>
            <a:endParaRPr lang="en-US" sz="2800" dirty="0"/>
          </a:p>
          <a:p>
            <a:r>
              <a:rPr lang="en-US" sz="2800" dirty="0" err="1" smtClean="0"/>
              <a:t>MotherToBaby</a:t>
            </a:r>
            <a:r>
              <a:rPr lang="en-US" sz="2800" dirty="0" smtClean="0"/>
              <a:t> </a:t>
            </a:r>
            <a:r>
              <a:rPr lang="en-US" sz="2800" dirty="0"/>
              <a:t>experts are available to answer questions in English or Spanish by phone or chat. </a:t>
            </a:r>
            <a:endParaRPr lang="en-US" sz="2800" dirty="0" smtClean="0"/>
          </a:p>
          <a:p>
            <a:endParaRPr lang="en-US" sz="2800" dirty="0"/>
          </a:p>
          <a:p>
            <a:r>
              <a:rPr lang="en-US" sz="2800" dirty="0" smtClean="0"/>
              <a:t>The </a:t>
            </a:r>
            <a:r>
              <a:rPr lang="en-US" sz="2800" dirty="0"/>
              <a:t>free and confidential service is available Monday–Friday 8am–5pm (local time). </a:t>
            </a:r>
            <a:endParaRPr lang="en-US" sz="2800" dirty="0" smtClean="0"/>
          </a:p>
          <a:p>
            <a:r>
              <a:rPr lang="en-US" sz="2800" dirty="0" smtClean="0"/>
              <a:t>To </a:t>
            </a:r>
            <a:r>
              <a:rPr lang="en-US" sz="2800" dirty="0"/>
              <a:t>reach </a:t>
            </a:r>
            <a:r>
              <a:rPr lang="en-US" sz="2800" dirty="0" err="1" smtClean="0"/>
              <a:t>MotherToBaby</a:t>
            </a:r>
            <a:r>
              <a:rPr lang="en-US" sz="2800" dirty="0" smtClean="0"/>
              <a:t>:  Call </a:t>
            </a:r>
            <a:r>
              <a:rPr lang="en-US" sz="2800" dirty="0"/>
              <a:t>1-866-626-6847</a:t>
            </a:r>
          </a:p>
          <a:p>
            <a:r>
              <a:rPr lang="en-US" sz="2800" dirty="0"/>
              <a:t>Chat live or send an email </a:t>
            </a:r>
            <a:r>
              <a:rPr lang="en-US" sz="2800" dirty="0" err="1">
                <a:hlinkClick r:id="rId2"/>
              </a:rPr>
              <a:t>MotherToBabyexternal</a:t>
            </a:r>
            <a:r>
              <a:rPr lang="en-US" sz="2800" dirty="0">
                <a:hlinkClick r:id="rId2"/>
              </a:rPr>
              <a:t> </a:t>
            </a:r>
            <a:r>
              <a:rPr lang="en-US" sz="2800" dirty="0" err="1">
                <a:hlinkClick r:id="rId2"/>
              </a:rPr>
              <a:t>iconexternal</a:t>
            </a:r>
            <a:r>
              <a:rPr lang="en-US" sz="2800" dirty="0">
                <a:hlinkClick r:id="rId2"/>
              </a:rPr>
              <a:t> icon</a:t>
            </a:r>
            <a:endParaRPr lang="en-US" sz="2800" dirty="0"/>
          </a:p>
          <a:p>
            <a:r>
              <a:rPr lang="en-US" dirty="0"/>
              <a:t/>
            </a:r>
            <a:br>
              <a:rPr lang="en-US" dirty="0"/>
            </a:br>
            <a:endParaRPr lang="en-US" dirty="0"/>
          </a:p>
        </p:txBody>
      </p:sp>
    </p:spTree>
    <p:extLst>
      <p:ext uri="{BB962C8B-B14F-4D97-AF65-F5344CB8AC3E}">
        <p14:creationId xmlns:p14="http://schemas.microsoft.com/office/powerpoint/2010/main" val="72318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50080"/>
            <a:ext cx="12115800" cy="6800611"/>
          </a:xfrm>
          <a:prstGeom prst="rect">
            <a:avLst/>
          </a:prstGeom>
        </p:spPr>
      </p:pic>
    </p:spTree>
    <p:extLst>
      <p:ext uri="{BB962C8B-B14F-4D97-AF65-F5344CB8AC3E}">
        <p14:creationId xmlns:p14="http://schemas.microsoft.com/office/powerpoint/2010/main" val="3814647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431" y="184189"/>
            <a:ext cx="6354445" cy="1181735"/>
          </a:xfrm>
          <a:prstGeom prst="rect">
            <a:avLst/>
          </a:prstGeom>
        </p:spPr>
        <p:txBody>
          <a:bodyPr vert="horz" wrap="square" lIns="0" tIns="81915" rIns="0" bIns="0" rtlCol="0">
            <a:spAutoFit/>
          </a:bodyPr>
          <a:lstStyle/>
          <a:p>
            <a:pPr marL="12700" marR="5080">
              <a:lnSpc>
                <a:spcPts val="4310"/>
              </a:lnSpc>
              <a:spcBef>
                <a:spcPts val="645"/>
              </a:spcBef>
            </a:pPr>
            <a:r>
              <a:rPr sz="4000" b="1" spc="-45" dirty="0">
                <a:solidFill>
                  <a:srgbClr val="F58466"/>
                </a:solidFill>
                <a:latin typeface="Arial"/>
                <a:cs typeface="Arial"/>
              </a:rPr>
              <a:t>ILPQC</a:t>
            </a:r>
            <a:r>
              <a:rPr sz="4000" b="1" spc="-130" dirty="0">
                <a:solidFill>
                  <a:srgbClr val="F58466"/>
                </a:solidFill>
                <a:latin typeface="Arial"/>
                <a:cs typeface="Arial"/>
              </a:rPr>
              <a:t> </a:t>
            </a:r>
            <a:r>
              <a:rPr sz="4000" b="1" spc="10" dirty="0">
                <a:solidFill>
                  <a:srgbClr val="F58466"/>
                </a:solidFill>
                <a:latin typeface="Arial"/>
                <a:cs typeface="Arial"/>
              </a:rPr>
              <a:t>COVID-19</a:t>
            </a:r>
            <a:r>
              <a:rPr sz="4000" b="1" spc="25" dirty="0">
                <a:solidFill>
                  <a:srgbClr val="F58466"/>
                </a:solidFill>
                <a:latin typeface="Arial"/>
                <a:cs typeface="Arial"/>
              </a:rPr>
              <a:t> </a:t>
            </a:r>
            <a:r>
              <a:rPr sz="4000" b="1" spc="-105" dirty="0">
                <a:solidFill>
                  <a:srgbClr val="F58466"/>
                </a:solidFill>
                <a:latin typeface="Arial"/>
                <a:cs typeface="Arial"/>
              </a:rPr>
              <a:t>Webpage </a:t>
            </a:r>
            <a:r>
              <a:rPr sz="4000" b="1" spc="-1095" dirty="0">
                <a:solidFill>
                  <a:srgbClr val="F58466"/>
                </a:solidFill>
                <a:latin typeface="Arial"/>
                <a:cs typeface="Arial"/>
              </a:rPr>
              <a:t> </a:t>
            </a:r>
            <a:r>
              <a:rPr sz="4000" b="1" u="sng" spc="-200" dirty="0">
                <a:solidFill>
                  <a:srgbClr val="0000FF"/>
                </a:solidFill>
                <a:uFill>
                  <a:solidFill>
                    <a:srgbClr val="0000FF"/>
                  </a:solidFill>
                </a:uFill>
                <a:latin typeface="Arial"/>
                <a:cs typeface="Arial"/>
                <a:hlinkClick r:id="rId4"/>
              </a:rPr>
              <a:t>www.ilpqc.org</a:t>
            </a:r>
            <a:endParaRPr sz="4000">
              <a:latin typeface="Arial"/>
              <a:cs typeface="Arial"/>
            </a:endParaRPr>
          </a:p>
        </p:txBody>
      </p:sp>
      <p:grpSp>
        <p:nvGrpSpPr>
          <p:cNvPr id="9" name="object 9"/>
          <p:cNvGrpSpPr/>
          <p:nvPr/>
        </p:nvGrpSpPr>
        <p:grpSpPr>
          <a:xfrm>
            <a:off x="249936" y="1577340"/>
            <a:ext cx="11399520" cy="4693920"/>
            <a:chOff x="249936" y="1577340"/>
            <a:chExt cx="11399520" cy="4693920"/>
          </a:xfrm>
        </p:grpSpPr>
        <p:pic>
          <p:nvPicPr>
            <p:cNvPr id="10" name="object 10"/>
            <p:cNvPicPr/>
            <p:nvPr/>
          </p:nvPicPr>
          <p:blipFill>
            <a:blip r:embed="rId5" cstate="print"/>
            <a:stretch>
              <a:fillRect/>
            </a:stretch>
          </p:blipFill>
          <p:spPr>
            <a:xfrm>
              <a:off x="249936" y="1577340"/>
              <a:ext cx="8708123" cy="4693919"/>
            </a:xfrm>
            <a:prstGeom prst="rect">
              <a:avLst/>
            </a:prstGeom>
          </p:spPr>
        </p:pic>
        <p:pic>
          <p:nvPicPr>
            <p:cNvPr id="11" name="object 11"/>
            <p:cNvPicPr/>
            <p:nvPr/>
          </p:nvPicPr>
          <p:blipFill>
            <a:blip r:embed="rId6" cstate="print"/>
            <a:stretch>
              <a:fillRect/>
            </a:stretch>
          </p:blipFill>
          <p:spPr>
            <a:xfrm>
              <a:off x="313944" y="1641348"/>
              <a:ext cx="8525243" cy="4511039"/>
            </a:xfrm>
            <a:prstGeom prst="rect">
              <a:avLst/>
            </a:prstGeom>
          </p:spPr>
        </p:pic>
        <p:sp>
          <p:nvSpPr>
            <p:cNvPr id="12" name="object 12"/>
            <p:cNvSpPr/>
            <p:nvPr/>
          </p:nvSpPr>
          <p:spPr>
            <a:xfrm>
              <a:off x="296418" y="1623822"/>
              <a:ext cx="8563610" cy="4549140"/>
            </a:xfrm>
            <a:custGeom>
              <a:avLst/>
              <a:gdLst/>
              <a:ahLst/>
              <a:cxnLst/>
              <a:rect l="l" t="t" r="r" b="b"/>
              <a:pathLst>
                <a:path w="8563610" h="4549140">
                  <a:moveTo>
                    <a:pt x="0" y="0"/>
                  </a:moveTo>
                  <a:lnTo>
                    <a:pt x="8563102" y="0"/>
                  </a:lnTo>
                  <a:lnTo>
                    <a:pt x="8563102" y="4549140"/>
                  </a:lnTo>
                  <a:lnTo>
                    <a:pt x="0" y="4549140"/>
                  </a:lnTo>
                  <a:lnTo>
                    <a:pt x="0" y="0"/>
                  </a:lnTo>
                  <a:close/>
                </a:path>
              </a:pathLst>
            </a:custGeom>
            <a:ln w="38100">
              <a:solidFill>
                <a:srgbClr val="000000"/>
              </a:solidFill>
            </a:ln>
          </p:spPr>
          <p:txBody>
            <a:bodyPr wrap="square" lIns="0" tIns="0" rIns="0" bIns="0" rtlCol="0"/>
            <a:lstStyle/>
            <a:p>
              <a:endParaRPr/>
            </a:p>
          </p:txBody>
        </p:sp>
        <p:sp>
          <p:nvSpPr>
            <p:cNvPr id="13" name="object 13"/>
            <p:cNvSpPr/>
            <p:nvPr/>
          </p:nvSpPr>
          <p:spPr>
            <a:xfrm>
              <a:off x="5943600" y="1748028"/>
              <a:ext cx="5706110" cy="4352290"/>
            </a:xfrm>
            <a:custGeom>
              <a:avLst/>
              <a:gdLst/>
              <a:ahLst/>
              <a:cxnLst/>
              <a:rect l="l" t="t" r="r" b="b"/>
              <a:pathLst>
                <a:path w="5706109" h="4352290">
                  <a:moveTo>
                    <a:pt x="5705602" y="0"/>
                  </a:moveTo>
                  <a:lnTo>
                    <a:pt x="0" y="0"/>
                  </a:lnTo>
                  <a:lnTo>
                    <a:pt x="0" y="4352163"/>
                  </a:lnTo>
                  <a:lnTo>
                    <a:pt x="5705602" y="4352163"/>
                  </a:lnTo>
                  <a:lnTo>
                    <a:pt x="5705602" y="0"/>
                  </a:lnTo>
                  <a:close/>
                </a:path>
              </a:pathLst>
            </a:custGeom>
            <a:solidFill>
              <a:srgbClr val="C5D6F3"/>
            </a:solidFill>
          </p:spPr>
          <p:txBody>
            <a:bodyPr wrap="square" lIns="0" tIns="0" rIns="0" bIns="0" rtlCol="0"/>
            <a:lstStyle/>
            <a:p>
              <a:endParaRPr/>
            </a:p>
          </p:txBody>
        </p:sp>
        <p:sp>
          <p:nvSpPr>
            <p:cNvPr id="14" name="object 14"/>
            <p:cNvSpPr/>
            <p:nvPr/>
          </p:nvSpPr>
          <p:spPr>
            <a:xfrm>
              <a:off x="4419600" y="1716023"/>
              <a:ext cx="914400" cy="533400"/>
            </a:xfrm>
            <a:custGeom>
              <a:avLst/>
              <a:gdLst/>
              <a:ahLst/>
              <a:cxnLst/>
              <a:rect l="l" t="t" r="r" b="b"/>
              <a:pathLst>
                <a:path w="914400" h="533400">
                  <a:moveTo>
                    <a:pt x="0" y="266700"/>
                  </a:moveTo>
                  <a:lnTo>
                    <a:pt x="13957" y="201028"/>
                  </a:lnTo>
                  <a:lnTo>
                    <a:pt x="53568" y="141325"/>
                  </a:lnTo>
                  <a:lnTo>
                    <a:pt x="81915" y="114325"/>
                  </a:lnTo>
                  <a:lnTo>
                    <a:pt x="115392" y="89573"/>
                  </a:lnTo>
                  <a:lnTo>
                    <a:pt x="153555" y="67310"/>
                  </a:lnTo>
                  <a:lnTo>
                    <a:pt x="195999" y="47777"/>
                  </a:lnTo>
                  <a:lnTo>
                    <a:pt x="242265" y="31242"/>
                  </a:lnTo>
                  <a:lnTo>
                    <a:pt x="291960" y="17945"/>
                  </a:lnTo>
                  <a:lnTo>
                    <a:pt x="344627" y="8140"/>
                  </a:lnTo>
                  <a:lnTo>
                    <a:pt x="399846" y="2082"/>
                  </a:lnTo>
                  <a:lnTo>
                    <a:pt x="457200" y="0"/>
                  </a:lnTo>
                  <a:lnTo>
                    <a:pt x="514553" y="2082"/>
                  </a:lnTo>
                  <a:lnTo>
                    <a:pt x="569772" y="8140"/>
                  </a:lnTo>
                  <a:lnTo>
                    <a:pt x="622439" y="17945"/>
                  </a:lnTo>
                  <a:lnTo>
                    <a:pt x="672134" y="31242"/>
                  </a:lnTo>
                  <a:lnTo>
                    <a:pt x="718400" y="47777"/>
                  </a:lnTo>
                  <a:lnTo>
                    <a:pt x="760844" y="67310"/>
                  </a:lnTo>
                  <a:lnTo>
                    <a:pt x="799007" y="89573"/>
                  </a:lnTo>
                  <a:lnTo>
                    <a:pt x="832485" y="114325"/>
                  </a:lnTo>
                  <a:lnTo>
                    <a:pt x="860831" y="141325"/>
                  </a:lnTo>
                  <a:lnTo>
                    <a:pt x="900430" y="201028"/>
                  </a:lnTo>
                  <a:lnTo>
                    <a:pt x="914400" y="266700"/>
                  </a:lnTo>
                  <a:lnTo>
                    <a:pt x="910831" y="300151"/>
                  </a:lnTo>
                  <a:lnTo>
                    <a:pt x="883627" y="363093"/>
                  </a:lnTo>
                  <a:lnTo>
                    <a:pt x="832485" y="419074"/>
                  </a:lnTo>
                  <a:lnTo>
                    <a:pt x="799007" y="443826"/>
                  </a:lnTo>
                  <a:lnTo>
                    <a:pt x="760844" y="466090"/>
                  </a:lnTo>
                  <a:lnTo>
                    <a:pt x="718400" y="485609"/>
                  </a:lnTo>
                  <a:lnTo>
                    <a:pt x="672134" y="502145"/>
                  </a:lnTo>
                  <a:lnTo>
                    <a:pt x="622439" y="515442"/>
                  </a:lnTo>
                  <a:lnTo>
                    <a:pt x="569772" y="525259"/>
                  </a:lnTo>
                  <a:lnTo>
                    <a:pt x="514553" y="531317"/>
                  </a:lnTo>
                  <a:lnTo>
                    <a:pt x="457200" y="533400"/>
                  </a:lnTo>
                  <a:lnTo>
                    <a:pt x="399846" y="531317"/>
                  </a:lnTo>
                  <a:lnTo>
                    <a:pt x="344627" y="525259"/>
                  </a:lnTo>
                  <a:lnTo>
                    <a:pt x="291960" y="515442"/>
                  </a:lnTo>
                  <a:lnTo>
                    <a:pt x="242265" y="502145"/>
                  </a:lnTo>
                  <a:lnTo>
                    <a:pt x="195999" y="485609"/>
                  </a:lnTo>
                  <a:lnTo>
                    <a:pt x="153555" y="466090"/>
                  </a:lnTo>
                  <a:lnTo>
                    <a:pt x="115392" y="443826"/>
                  </a:lnTo>
                  <a:lnTo>
                    <a:pt x="81915" y="419074"/>
                  </a:lnTo>
                  <a:lnTo>
                    <a:pt x="53568" y="392074"/>
                  </a:lnTo>
                  <a:lnTo>
                    <a:pt x="13957" y="332371"/>
                  </a:lnTo>
                  <a:lnTo>
                    <a:pt x="0" y="266700"/>
                  </a:lnTo>
                  <a:close/>
                </a:path>
              </a:pathLst>
            </a:custGeom>
            <a:ln w="12192">
              <a:solidFill>
                <a:srgbClr val="FF0000"/>
              </a:solidFill>
            </a:ln>
          </p:spPr>
          <p:txBody>
            <a:bodyPr wrap="square" lIns="0" tIns="0" rIns="0" bIns="0" rtlCol="0"/>
            <a:lstStyle/>
            <a:p>
              <a:endParaRPr/>
            </a:p>
          </p:txBody>
        </p:sp>
        <p:sp>
          <p:nvSpPr>
            <p:cNvPr id="15" name="object 15"/>
            <p:cNvSpPr/>
            <p:nvPr/>
          </p:nvSpPr>
          <p:spPr>
            <a:xfrm>
              <a:off x="7072883" y="4933188"/>
              <a:ext cx="3406140" cy="22860"/>
            </a:xfrm>
            <a:custGeom>
              <a:avLst/>
              <a:gdLst/>
              <a:ahLst/>
              <a:cxnLst/>
              <a:rect l="l" t="t" r="r" b="b"/>
              <a:pathLst>
                <a:path w="3406140" h="22860">
                  <a:moveTo>
                    <a:pt x="3406139" y="0"/>
                  </a:moveTo>
                  <a:lnTo>
                    <a:pt x="0" y="0"/>
                  </a:lnTo>
                  <a:lnTo>
                    <a:pt x="0" y="22860"/>
                  </a:lnTo>
                  <a:lnTo>
                    <a:pt x="3406139" y="22860"/>
                  </a:lnTo>
                  <a:lnTo>
                    <a:pt x="3406139" y="0"/>
                  </a:lnTo>
                  <a:close/>
                </a:path>
              </a:pathLst>
            </a:custGeom>
            <a:solidFill>
              <a:srgbClr val="6B93FB"/>
            </a:solidFill>
          </p:spPr>
          <p:txBody>
            <a:bodyPr wrap="square" lIns="0" tIns="0" rIns="0" bIns="0" rtlCol="0"/>
            <a:lstStyle/>
            <a:p>
              <a:endParaRPr/>
            </a:p>
          </p:txBody>
        </p:sp>
        <p:sp>
          <p:nvSpPr>
            <p:cNvPr id="16" name="object 16"/>
            <p:cNvSpPr/>
            <p:nvPr/>
          </p:nvSpPr>
          <p:spPr>
            <a:xfrm>
              <a:off x="7072780" y="4919761"/>
              <a:ext cx="3394075" cy="22860"/>
            </a:xfrm>
            <a:custGeom>
              <a:avLst/>
              <a:gdLst/>
              <a:ahLst/>
              <a:cxnLst/>
              <a:rect l="l" t="t" r="r" b="b"/>
              <a:pathLst>
                <a:path w="3394075" h="22860">
                  <a:moveTo>
                    <a:pt x="3393948" y="0"/>
                  </a:moveTo>
                  <a:lnTo>
                    <a:pt x="0" y="0"/>
                  </a:lnTo>
                  <a:lnTo>
                    <a:pt x="0" y="22860"/>
                  </a:lnTo>
                  <a:lnTo>
                    <a:pt x="3393948" y="22860"/>
                  </a:lnTo>
                  <a:lnTo>
                    <a:pt x="3393948" y="0"/>
                  </a:lnTo>
                  <a:close/>
                </a:path>
              </a:pathLst>
            </a:custGeom>
            <a:solidFill>
              <a:srgbClr val="0000FF"/>
            </a:solidFill>
          </p:spPr>
          <p:txBody>
            <a:bodyPr wrap="square" lIns="0" tIns="0" rIns="0" bIns="0" rtlCol="0"/>
            <a:lstStyle/>
            <a:p>
              <a:endParaRPr/>
            </a:p>
          </p:txBody>
        </p:sp>
      </p:grpSp>
      <p:sp>
        <p:nvSpPr>
          <p:cNvPr id="17" name="object 17"/>
          <p:cNvSpPr txBox="1"/>
          <p:nvPr/>
        </p:nvSpPr>
        <p:spPr>
          <a:xfrm>
            <a:off x="6119866" y="1721900"/>
            <a:ext cx="5360670" cy="3605529"/>
          </a:xfrm>
          <a:prstGeom prst="rect">
            <a:avLst/>
          </a:prstGeom>
        </p:spPr>
        <p:txBody>
          <a:bodyPr vert="horz" wrap="square" lIns="0" tIns="62865" rIns="0" bIns="0" rtlCol="0">
            <a:spAutoFit/>
          </a:bodyPr>
          <a:lstStyle/>
          <a:p>
            <a:pPr marL="149225" marR="45720" algn="ctr">
              <a:lnSpc>
                <a:spcPts val="3000"/>
              </a:lnSpc>
              <a:spcBef>
                <a:spcPts val="495"/>
              </a:spcBef>
              <a:tabLst>
                <a:tab pos="1414145" algn="l"/>
              </a:tabLst>
            </a:pPr>
            <a:r>
              <a:rPr sz="2800" spc="-5" dirty="0">
                <a:solidFill>
                  <a:srgbClr val="444A53"/>
                </a:solidFill>
                <a:latin typeface="Arial"/>
                <a:cs typeface="Arial"/>
              </a:rPr>
              <a:t>ILPQC	</a:t>
            </a:r>
            <a:r>
              <a:rPr sz="2800" dirty="0">
                <a:solidFill>
                  <a:srgbClr val="444A53"/>
                </a:solidFill>
                <a:latin typeface="Arial"/>
                <a:cs typeface="Arial"/>
              </a:rPr>
              <a:t>posts</a:t>
            </a:r>
            <a:r>
              <a:rPr sz="2800" spc="-90" dirty="0">
                <a:solidFill>
                  <a:srgbClr val="444A53"/>
                </a:solidFill>
                <a:latin typeface="Arial"/>
                <a:cs typeface="Arial"/>
              </a:rPr>
              <a:t> </a:t>
            </a:r>
            <a:r>
              <a:rPr sz="2800" dirty="0">
                <a:solidFill>
                  <a:srgbClr val="444A53"/>
                </a:solidFill>
                <a:latin typeface="Arial"/>
                <a:cs typeface="Arial"/>
              </a:rPr>
              <a:t>national</a:t>
            </a:r>
            <a:r>
              <a:rPr sz="2800" spc="-65" dirty="0">
                <a:solidFill>
                  <a:srgbClr val="444A53"/>
                </a:solidFill>
                <a:latin typeface="Arial"/>
                <a:cs typeface="Arial"/>
              </a:rPr>
              <a:t> </a:t>
            </a:r>
            <a:r>
              <a:rPr sz="2800" dirty="0">
                <a:solidFill>
                  <a:srgbClr val="444A53"/>
                </a:solidFill>
                <a:latin typeface="Arial"/>
                <a:cs typeface="Arial"/>
              </a:rPr>
              <a:t>guidelines </a:t>
            </a:r>
            <a:r>
              <a:rPr sz="2800" spc="-760" dirty="0">
                <a:solidFill>
                  <a:srgbClr val="444A53"/>
                </a:solidFill>
                <a:latin typeface="Arial"/>
                <a:cs typeface="Arial"/>
              </a:rPr>
              <a:t> </a:t>
            </a:r>
            <a:r>
              <a:rPr sz="2800" dirty="0">
                <a:solidFill>
                  <a:srgbClr val="444A53"/>
                </a:solidFill>
                <a:latin typeface="Arial"/>
                <a:cs typeface="Arial"/>
              </a:rPr>
              <a:t>and </a:t>
            </a:r>
            <a:r>
              <a:rPr sz="2800" spc="-15" dirty="0">
                <a:solidFill>
                  <a:srgbClr val="444A53"/>
                </a:solidFill>
                <a:latin typeface="Arial"/>
                <a:cs typeface="Arial"/>
              </a:rPr>
              <a:t>OB </a:t>
            </a:r>
            <a:r>
              <a:rPr sz="2800" spc="-5" dirty="0">
                <a:solidFill>
                  <a:srgbClr val="444A53"/>
                </a:solidFill>
                <a:latin typeface="Arial"/>
                <a:cs typeface="Arial"/>
              </a:rPr>
              <a:t>&amp; </a:t>
            </a:r>
            <a:r>
              <a:rPr sz="2800" dirty="0">
                <a:solidFill>
                  <a:srgbClr val="444A53"/>
                </a:solidFill>
                <a:latin typeface="Arial"/>
                <a:cs typeface="Arial"/>
              </a:rPr>
              <a:t>Neonatal </a:t>
            </a:r>
            <a:r>
              <a:rPr sz="2800" spc="-5" dirty="0">
                <a:solidFill>
                  <a:srgbClr val="444A53"/>
                </a:solidFill>
                <a:latin typeface="Arial"/>
                <a:cs typeface="Arial"/>
              </a:rPr>
              <a:t>COVID-19 </a:t>
            </a:r>
            <a:r>
              <a:rPr sz="2800" dirty="0">
                <a:solidFill>
                  <a:srgbClr val="444A53"/>
                </a:solidFill>
                <a:latin typeface="Arial"/>
                <a:cs typeface="Arial"/>
              </a:rPr>
              <a:t> </a:t>
            </a:r>
            <a:r>
              <a:rPr sz="2800" spc="-5" dirty="0">
                <a:solidFill>
                  <a:srgbClr val="444A53"/>
                </a:solidFill>
                <a:latin typeface="Arial"/>
                <a:cs typeface="Arial"/>
              </a:rPr>
              <a:t>example </a:t>
            </a:r>
            <a:r>
              <a:rPr sz="2800" dirty="0">
                <a:solidFill>
                  <a:srgbClr val="444A53"/>
                </a:solidFill>
                <a:latin typeface="Arial"/>
                <a:cs typeface="Arial"/>
              </a:rPr>
              <a:t>hospital protocols </a:t>
            </a:r>
            <a:r>
              <a:rPr sz="2800" spc="-5" dirty="0">
                <a:solidFill>
                  <a:srgbClr val="444A53"/>
                </a:solidFill>
                <a:latin typeface="Arial"/>
                <a:cs typeface="Arial"/>
              </a:rPr>
              <a:t>&amp; </a:t>
            </a:r>
            <a:r>
              <a:rPr sz="2800" dirty="0">
                <a:solidFill>
                  <a:srgbClr val="444A53"/>
                </a:solidFill>
                <a:latin typeface="Arial"/>
                <a:cs typeface="Arial"/>
              </a:rPr>
              <a:t> resources</a:t>
            </a:r>
            <a:endParaRPr sz="2800">
              <a:latin typeface="Arial"/>
              <a:cs typeface="Arial"/>
            </a:endParaRPr>
          </a:p>
          <a:p>
            <a:pPr marL="12700" marR="5080" algn="ctr">
              <a:lnSpc>
                <a:spcPts val="3000"/>
              </a:lnSpc>
              <a:spcBef>
                <a:spcPts val="994"/>
              </a:spcBef>
            </a:pPr>
            <a:r>
              <a:rPr sz="2800" b="1" spc="-5" dirty="0">
                <a:solidFill>
                  <a:srgbClr val="444A53"/>
                </a:solidFill>
                <a:latin typeface="Arial"/>
                <a:cs typeface="Arial"/>
              </a:rPr>
              <a:t>please</a:t>
            </a:r>
            <a:r>
              <a:rPr sz="2800" b="1" spc="-10" dirty="0">
                <a:solidFill>
                  <a:srgbClr val="444A53"/>
                </a:solidFill>
                <a:latin typeface="Arial"/>
                <a:cs typeface="Arial"/>
              </a:rPr>
              <a:t> </a:t>
            </a:r>
            <a:r>
              <a:rPr sz="2800" b="1" spc="-5" dirty="0">
                <a:solidFill>
                  <a:srgbClr val="444A53"/>
                </a:solidFill>
                <a:latin typeface="Arial"/>
                <a:cs typeface="Arial"/>
              </a:rPr>
              <a:t>note</a:t>
            </a:r>
            <a:r>
              <a:rPr sz="2800" b="1" spc="10" dirty="0">
                <a:solidFill>
                  <a:srgbClr val="444A53"/>
                </a:solidFill>
                <a:latin typeface="Arial"/>
                <a:cs typeface="Arial"/>
              </a:rPr>
              <a:t> </a:t>
            </a:r>
            <a:r>
              <a:rPr sz="2800" b="1" spc="-5" dirty="0">
                <a:solidFill>
                  <a:srgbClr val="444A53"/>
                </a:solidFill>
                <a:latin typeface="Arial"/>
                <a:cs typeface="Arial"/>
              </a:rPr>
              <a:t>dates</a:t>
            </a:r>
            <a:r>
              <a:rPr sz="2800" b="1" spc="5" dirty="0">
                <a:solidFill>
                  <a:srgbClr val="444A53"/>
                </a:solidFill>
                <a:latin typeface="Arial"/>
                <a:cs typeface="Arial"/>
              </a:rPr>
              <a:t> </a:t>
            </a:r>
            <a:r>
              <a:rPr sz="2800" b="1" spc="-5" dirty="0">
                <a:solidFill>
                  <a:srgbClr val="444A53"/>
                </a:solidFill>
                <a:latin typeface="Arial"/>
                <a:cs typeface="Arial"/>
              </a:rPr>
              <a:t>as</a:t>
            </a:r>
            <a:r>
              <a:rPr sz="2800" b="1" spc="-10" dirty="0">
                <a:solidFill>
                  <a:srgbClr val="444A53"/>
                </a:solidFill>
                <a:latin typeface="Arial"/>
                <a:cs typeface="Arial"/>
              </a:rPr>
              <a:t> </a:t>
            </a:r>
            <a:r>
              <a:rPr sz="2800" b="1" spc="-5" dirty="0">
                <a:solidFill>
                  <a:srgbClr val="444A53"/>
                </a:solidFill>
                <a:latin typeface="Arial"/>
                <a:cs typeface="Arial"/>
              </a:rPr>
              <a:t>guidelines </a:t>
            </a:r>
            <a:r>
              <a:rPr sz="2800" b="1" spc="-760" dirty="0">
                <a:solidFill>
                  <a:srgbClr val="444A53"/>
                </a:solidFill>
                <a:latin typeface="Arial"/>
                <a:cs typeface="Arial"/>
              </a:rPr>
              <a:t> </a:t>
            </a:r>
            <a:r>
              <a:rPr sz="2800" b="1" spc="-5" dirty="0">
                <a:solidFill>
                  <a:srgbClr val="444A53"/>
                </a:solidFill>
                <a:latin typeface="Arial"/>
                <a:cs typeface="Arial"/>
              </a:rPr>
              <a:t>are</a:t>
            </a:r>
            <a:r>
              <a:rPr sz="2800" b="1" spc="-25" dirty="0">
                <a:solidFill>
                  <a:srgbClr val="444A53"/>
                </a:solidFill>
                <a:latin typeface="Arial"/>
                <a:cs typeface="Arial"/>
              </a:rPr>
              <a:t> </a:t>
            </a:r>
            <a:r>
              <a:rPr sz="2800" b="1" spc="-5" dirty="0">
                <a:solidFill>
                  <a:srgbClr val="444A53"/>
                </a:solidFill>
                <a:latin typeface="Arial"/>
                <a:cs typeface="Arial"/>
              </a:rPr>
              <a:t>changing</a:t>
            </a:r>
            <a:r>
              <a:rPr sz="2800" b="1" spc="15" dirty="0">
                <a:solidFill>
                  <a:srgbClr val="444A53"/>
                </a:solidFill>
                <a:latin typeface="Arial"/>
                <a:cs typeface="Arial"/>
              </a:rPr>
              <a:t> </a:t>
            </a:r>
            <a:r>
              <a:rPr sz="2800" b="1" spc="-5" dirty="0">
                <a:solidFill>
                  <a:srgbClr val="444A53"/>
                </a:solidFill>
                <a:latin typeface="Arial"/>
                <a:cs typeface="Arial"/>
              </a:rPr>
              <a:t>rapidly</a:t>
            </a:r>
            <a:endParaRPr sz="2800">
              <a:latin typeface="Arial"/>
              <a:cs typeface="Arial"/>
            </a:endParaRPr>
          </a:p>
          <a:p>
            <a:pPr>
              <a:lnSpc>
                <a:spcPct val="100000"/>
              </a:lnSpc>
              <a:spcBef>
                <a:spcPts val="45"/>
              </a:spcBef>
            </a:pPr>
            <a:endParaRPr sz="2600">
              <a:latin typeface="Arial"/>
              <a:cs typeface="Arial"/>
            </a:endParaRPr>
          </a:p>
          <a:p>
            <a:pPr marL="952500" marR="1004569">
              <a:lnSpc>
                <a:spcPct val="100000"/>
              </a:lnSpc>
            </a:pPr>
            <a:r>
              <a:rPr sz="2400" spc="-10" dirty="0">
                <a:solidFill>
                  <a:srgbClr val="0000FF"/>
                </a:solidFill>
                <a:latin typeface="Arial"/>
                <a:cs typeface="Arial"/>
                <a:hlinkClick r:id="rId7"/>
              </a:rPr>
              <a:t>https://ilpqc.org/covid-19- </a:t>
            </a:r>
            <a:r>
              <a:rPr sz="2400" spc="-655" dirty="0">
                <a:solidFill>
                  <a:srgbClr val="0000FF"/>
                </a:solidFill>
                <a:latin typeface="Arial"/>
                <a:cs typeface="Arial"/>
                <a:hlinkClick r:id="rId7"/>
              </a:rPr>
              <a:t> </a:t>
            </a:r>
            <a:r>
              <a:rPr sz="2400" u="sng" spc="-5" dirty="0">
                <a:solidFill>
                  <a:srgbClr val="0000FF"/>
                </a:solidFill>
                <a:uFill>
                  <a:solidFill>
                    <a:srgbClr val="6B93FB"/>
                  </a:solidFill>
                </a:uFill>
                <a:latin typeface="Arial"/>
                <a:cs typeface="Arial"/>
                <a:hlinkClick r:id="rId7"/>
              </a:rPr>
              <a:t>information/</a:t>
            </a:r>
            <a:endParaRPr sz="2400">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26</a:t>
            </a:fld>
            <a:endParaRPr spc="-5" dirty="0">
              <a:solidFill>
                <a:srgbClr val="ADB3B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7" name="object 7"/>
          <p:cNvSpPr/>
          <p:nvPr/>
        </p:nvSpPr>
        <p:spPr>
          <a:xfrm>
            <a:off x="106680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8" name="object 8"/>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643505" y="472220"/>
            <a:ext cx="6292215" cy="452120"/>
          </a:xfrm>
          <a:prstGeom prst="rect">
            <a:avLst/>
          </a:prstGeom>
        </p:spPr>
        <p:txBody>
          <a:bodyPr vert="horz" wrap="square" lIns="0" tIns="12065" rIns="0" bIns="0" rtlCol="0">
            <a:spAutoFit/>
          </a:bodyPr>
          <a:lstStyle/>
          <a:p>
            <a:pPr marL="12700">
              <a:lnSpc>
                <a:spcPct val="100000"/>
              </a:lnSpc>
              <a:spcBef>
                <a:spcPts val="95"/>
              </a:spcBef>
            </a:pPr>
            <a:r>
              <a:rPr b="1" spc="-90" dirty="0">
                <a:solidFill>
                  <a:srgbClr val="F58466"/>
                </a:solidFill>
                <a:latin typeface="Arial"/>
                <a:cs typeface="Arial"/>
              </a:rPr>
              <a:t>Updated</a:t>
            </a:r>
            <a:r>
              <a:rPr b="1" spc="-80" dirty="0">
                <a:solidFill>
                  <a:srgbClr val="F58466"/>
                </a:solidFill>
                <a:latin typeface="Arial"/>
                <a:cs typeface="Arial"/>
              </a:rPr>
              <a:t> </a:t>
            </a:r>
            <a:r>
              <a:rPr b="1" spc="-50" dirty="0">
                <a:solidFill>
                  <a:srgbClr val="F58466"/>
                </a:solidFill>
                <a:latin typeface="Arial"/>
                <a:cs typeface="Arial"/>
              </a:rPr>
              <a:t>OB</a:t>
            </a:r>
            <a:r>
              <a:rPr b="1" spc="-85" dirty="0">
                <a:solidFill>
                  <a:srgbClr val="F58466"/>
                </a:solidFill>
                <a:latin typeface="Arial"/>
                <a:cs typeface="Arial"/>
              </a:rPr>
              <a:t> </a:t>
            </a:r>
            <a:r>
              <a:rPr b="1" spc="-25" dirty="0">
                <a:solidFill>
                  <a:srgbClr val="F58466"/>
                </a:solidFill>
                <a:latin typeface="Arial"/>
                <a:cs typeface="Arial"/>
              </a:rPr>
              <a:t>(ACOG/SMFM)</a:t>
            </a:r>
            <a:r>
              <a:rPr b="1" spc="30" dirty="0">
                <a:solidFill>
                  <a:srgbClr val="F58466"/>
                </a:solidFill>
                <a:latin typeface="Arial"/>
                <a:cs typeface="Arial"/>
              </a:rPr>
              <a:t> </a:t>
            </a:r>
            <a:r>
              <a:rPr b="1" spc="-114" dirty="0">
                <a:solidFill>
                  <a:srgbClr val="F58466"/>
                </a:solidFill>
                <a:latin typeface="Arial"/>
                <a:cs typeface="Arial"/>
              </a:rPr>
              <a:t>Resources</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27</a:t>
            </a:fld>
            <a:endParaRPr spc="-5" dirty="0">
              <a:solidFill>
                <a:srgbClr val="ADB3B8"/>
              </a:solidFill>
            </a:endParaRPr>
          </a:p>
        </p:txBody>
      </p:sp>
      <p:sp>
        <p:nvSpPr>
          <p:cNvPr id="10" name="object 10"/>
          <p:cNvSpPr txBox="1"/>
          <p:nvPr/>
        </p:nvSpPr>
        <p:spPr>
          <a:xfrm>
            <a:off x="452376" y="1387683"/>
            <a:ext cx="10837403" cy="6222986"/>
          </a:xfrm>
          <a:prstGeom prst="rect">
            <a:avLst/>
          </a:prstGeom>
        </p:spPr>
        <p:txBody>
          <a:bodyPr vert="horz" wrap="square" lIns="0" tIns="89535" rIns="0" bIns="0" rtlCol="0">
            <a:spAutoFit/>
          </a:bodyPr>
          <a:lstStyle/>
          <a:p>
            <a:pPr marL="241300" marR="713105" indent="-228600">
              <a:lnSpc>
                <a:spcPct val="68600"/>
              </a:lnSpc>
              <a:spcBef>
                <a:spcPts val="1019"/>
              </a:spcBef>
              <a:buClr>
                <a:srgbClr val="F5668F"/>
              </a:buClr>
              <a:buFont typeface="Arial"/>
              <a:buChar char="•"/>
              <a:tabLst>
                <a:tab pos="241935" algn="l"/>
              </a:tabLst>
            </a:pPr>
            <a:r>
              <a:rPr sz="2800" spc="-20" dirty="0" smtClean="0">
                <a:latin typeface="Calibri"/>
                <a:cs typeface="Calibri"/>
                <a:hlinkClick r:id="rId5"/>
              </a:rPr>
              <a:t>ACOG</a:t>
            </a:r>
            <a:r>
              <a:rPr sz="2800" spc="-20" dirty="0">
                <a:latin typeface="Calibri"/>
                <a:cs typeface="Calibri"/>
                <a:hlinkClick r:id="rId5"/>
              </a:rPr>
              <a:t>:</a:t>
            </a:r>
            <a:r>
              <a:rPr sz="2800" spc="20" dirty="0">
                <a:solidFill>
                  <a:srgbClr val="0000FF"/>
                </a:solid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Practice</a:t>
            </a:r>
            <a:r>
              <a:rPr sz="2800" u="sng" spc="25" dirty="0">
                <a:solidFill>
                  <a:srgbClr val="0000FF"/>
                </a:solidFill>
                <a:uFill>
                  <a:solidFill>
                    <a:srgbClr val="0000FF"/>
                  </a:solidFill>
                </a:uFill>
                <a:latin typeface="Calibri"/>
                <a:cs typeface="Calibri"/>
                <a:hlinkClick r:id="rId5"/>
              </a:rPr>
              <a:t> </a:t>
            </a:r>
            <a:r>
              <a:rPr sz="2800" u="sng" spc="-5" dirty="0">
                <a:solidFill>
                  <a:srgbClr val="0000FF"/>
                </a:solidFill>
                <a:uFill>
                  <a:solidFill>
                    <a:srgbClr val="0000FF"/>
                  </a:solidFill>
                </a:uFill>
                <a:latin typeface="Calibri"/>
                <a:cs typeface="Calibri"/>
                <a:hlinkClick r:id="rId5"/>
              </a:rPr>
              <a:t>Advisory:</a:t>
            </a:r>
            <a:r>
              <a:rPr sz="2800" u="sng" spc="45" dirty="0">
                <a:solidFill>
                  <a:srgbClr val="0000FF"/>
                </a:solidFill>
                <a:uFill>
                  <a:solidFill>
                    <a:srgbClr val="0000FF"/>
                  </a:solidFill>
                </a:uFill>
                <a:latin typeface="Calibri"/>
                <a:cs typeface="Calibri"/>
                <a:hlinkClick r:id="rId5"/>
              </a:rPr>
              <a:t> </a:t>
            </a:r>
            <a:r>
              <a:rPr sz="2800" u="sng" spc="-25" dirty="0">
                <a:solidFill>
                  <a:srgbClr val="0000FF"/>
                </a:solidFill>
                <a:uFill>
                  <a:solidFill>
                    <a:srgbClr val="0000FF"/>
                  </a:solidFill>
                </a:uFill>
                <a:latin typeface="Calibri"/>
                <a:cs typeface="Calibri"/>
                <a:hlinkClick r:id="rId5"/>
              </a:rPr>
              <a:t>Vaccinating</a:t>
            </a:r>
            <a:r>
              <a:rPr sz="2800" u="sng" spc="25" dirty="0">
                <a:solidFill>
                  <a:srgbClr val="0000FF"/>
                </a:solidFill>
                <a:uFill>
                  <a:solidFill>
                    <a:srgbClr val="0000FF"/>
                  </a:solidFill>
                </a:u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Pregnant</a:t>
            </a:r>
            <a:r>
              <a:rPr sz="2800" u="sng" spc="25" dirty="0">
                <a:solidFill>
                  <a:srgbClr val="0000FF"/>
                </a:solidFill>
                <a:uFill>
                  <a:solidFill>
                    <a:srgbClr val="0000FF"/>
                  </a:solidFill>
                </a:uFill>
                <a:latin typeface="Calibri"/>
                <a:cs typeface="Calibri"/>
                <a:hlinkClick r:id="rId5"/>
              </a:rPr>
              <a:t> </a:t>
            </a:r>
            <a:r>
              <a:rPr sz="2800" u="sng" spc="-5" dirty="0">
                <a:solidFill>
                  <a:srgbClr val="0000FF"/>
                </a:solidFill>
                <a:uFill>
                  <a:solidFill>
                    <a:srgbClr val="0000FF"/>
                  </a:solidFill>
                </a:uFill>
                <a:latin typeface="Calibri"/>
                <a:cs typeface="Calibri"/>
                <a:hlinkClick r:id="rId5"/>
              </a:rPr>
              <a:t>and</a:t>
            </a:r>
            <a:r>
              <a:rPr sz="2800" u="sng" spc="30" dirty="0">
                <a:solidFill>
                  <a:srgbClr val="0000FF"/>
                </a:solidFill>
                <a:uFill>
                  <a:solidFill>
                    <a:srgbClr val="0000FF"/>
                  </a:solidFill>
                </a:u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Lactating </a:t>
            </a:r>
            <a:r>
              <a:rPr sz="2800" spc="-615" dirty="0">
                <a:solidFill>
                  <a:srgbClr val="0000FF"/>
                </a:solidFill>
                <a:latin typeface="Calibri"/>
                <a:cs typeface="Calibri"/>
                <a:hlinkClick r:id="rId5"/>
              </a:rPr>
              <a:t> </a:t>
            </a:r>
            <a:r>
              <a:rPr sz="2800" u="sng" spc="-20" dirty="0">
                <a:solidFill>
                  <a:srgbClr val="0000FF"/>
                </a:solidFill>
                <a:uFill>
                  <a:solidFill>
                    <a:srgbClr val="0000FF"/>
                  </a:solidFill>
                </a:uFill>
                <a:latin typeface="Calibri"/>
                <a:cs typeface="Calibri"/>
                <a:hlinkClick r:id="rId5"/>
              </a:rPr>
              <a:t>Patients</a:t>
            </a:r>
            <a:r>
              <a:rPr sz="2800" u="sng" spc="20" dirty="0">
                <a:solidFill>
                  <a:srgbClr val="0000FF"/>
                </a:solidFill>
                <a:uFill>
                  <a:solidFill>
                    <a:srgbClr val="0000FF"/>
                  </a:solidFill>
                </a:uFill>
                <a:latin typeface="Calibri"/>
                <a:cs typeface="Calibri"/>
                <a:hlinkClick r:id="rId5"/>
              </a:rPr>
              <a:t> </a:t>
            </a:r>
            <a:r>
              <a:rPr sz="2800" u="sng" spc="-20" dirty="0">
                <a:solidFill>
                  <a:srgbClr val="0000FF"/>
                </a:solidFill>
                <a:uFill>
                  <a:solidFill>
                    <a:srgbClr val="0000FF"/>
                  </a:solidFill>
                </a:uFill>
                <a:latin typeface="Calibri"/>
                <a:cs typeface="Calibri"/>
                <a:hlinkClick r:id="rId5"/>
              </a:rPr>
              <a:t>Against</a:t>
            </a:r>
            <a:r>
              <a:rPr sz="2800" u="sng" spc="15" dirty="0">
                <a:solidFill>
                  <a:srgbClr val="0000FF"/>
                </a:solidFill>
                <a:uFill>
                  <a:solidFill>
                    <a:srgbClr val="0000FF"/>
                  </a:solidFill>
                </a:uFill>
                <a:latin typeface="Calibri"/>
                <a:cs typeface="Calibri"/>
                <a:hlinkClick r:id="rId5"/>
              </a:rPr>
              <a:t> </a:t>
            </a:r>
            <a:r>
              <a:rPr sz="2800" u="sng" spc="-15" dirty="0">
                <a:solidFill>
                  <a:srgbClr val="0000FF"/>
                </a:solidFill>
                <a:uFill>
                  <a:solidFill>
                    <a:srgbClr val="0000FF"/>
                  </a:solidFill>
                </a:uFill>
                <a:latin typeface="Calibri"/>
                <a:cs typeface="Calibri"/>
                <a:hlinkClick r:id="rId5"/>
              </a:rPr>
              <a:t>COVID-19</a:t>
            </a:r>
            <a:r>
              <a:rPr sz="2800" spc="-15" dirty="0">
                <a:latin typeface="Calibri"/>
                <a:cs typeface="Calibri"/>
                <a:hlinkClick r:id="rId5"/>
              </a:rPr>
              <a:t>.</a:t>
            </a:r>
            <a:r>
              <a:rPr sz="2800" spc="40" dirty="0">
                <a:latin typeface="Calibri"/>
                <a:cs typeface="Calibri"/>
                <a:hlinkClick r:id="rId5"/>
              </a:rPr>
              <a:t> </a:t>
            </a:r>
            <a:r>
              <a:rPr sz="2800" spc="-10" dirty="0">
                <a:latin typeface="Calibri"/>
                <a:cs typeface="Calibri"/>
                <a:hlinkClick r:id="rId5"/>
              </a:rPr>
              <a:t>(Updated</a:t>
            </a:r>
            <a:r>
              <a:rPr sz="2800" spc="20" dirty="0">
                <a:latin typeface="Calibri"/>
                <a:cs typeface="Calibri"/>
                <a:hlinkClick r:id="rId5"/>
              </a:rPr>
              <a:t> </a:t>
            </a:r>
            <a:r>
              <a:rPr sz="2800" spc="-5" dirty="0">
                <a:latin typeface="Calibri"/>
                <a:cs typeface="Calibri"/>
                <a:hlinkClick r:id="rId5"/>
              </a:rPr>
              <a:t>7.30.21</a:t>
            </a:r>
            <a:r>
              <a:rPr sz="2800" spc="-5" dirty="0" smtClean="0">
                <a:latin typeface="Calibri"/>
                <a:cs typeface="Calibri"/>
                <a:hlinkClick r:id="rId5"/>
              </a:rPr>
              <a:t>)</a:t>
            </a:r>
            <a:endParaRPr lang="en-US" sz="2800" spc="-5" dirty="0" smtClean="0">
              <a:latin typeface="Calibri"/>
              <a:cs typeface="Calibri"/>
            </a:endParaRPr>
          </a:p>
          <a:p>
            <a:pPr marL="241300" marR="713105" indent="-228600">
              <a:lnSpc>
                <a:spcPct val="68600"/>
              </a:lnSpc>
              <a:spcBef>
                <a:spcPts val="1019"/>
              </a:spcBef>
              <a:buClr>
                <a:srgbClr val="F5668F"/>
              </a:buClr>
              <a:buFont typeface="Arial"/>
              <a:buChar char="•"/>
              <a:tabLst>
                <a:tab pos="241935" algn="l"/>
              </a:tabLst>
            </a:pPr>
            <a:r>
              <a:rPr lang="en-US" sz="2800" dirty="0"/>
              <a:t>ACOG’s </a:t>
            </a:r>
            <a:r>
              <a:rPr lang="en-US" sz="2800" dirty="0">
                <a:hlinkClick r:id="rId6"/>
              </a:rPr>
              <a:t>COVID-19 Vaccines and Pregnancy: Conversation Guide for </a:t>
            </a:r>
            <a:r>
              <a:rPr lang="en-US" sz="2800" dirty="0" smtClean="0">
                <a:hlinkClick r:id="rId6"/>
              </a:rPr>
              <a:t>Clinicians</a:t>
            </a:r>
            <a:endParaRPr sz="2800" dirty="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sz="2800" spc="-10" dirty="0" smtClean="0">
                <a:latin typeface="Calibri"/>
                <a:cs typeface="Calibri"/>
                <a:hlinkClick r:id="rId7"/>
              </a:rPr>
              <a:t>SMFM</a:t>
            </a:r>
            <a:r>
              <a:rPr sz="2800" spc="-10" dirty="0">
                <a:latin typeface="Calibri"/>
                <a:cs typeface="Calibri"/>
                <a:hlinkClick r:id="rId7"/>
              </a:rPr>
              <a:t>:</a:t>
            </a:r>
            <a:r>
              <a:rPr sz="2800" spc="30" dirty="0">
                <a:solidFill>
                  <a:srgbClr val="0000FF"/>
                </a:solidFill>
                <a:latin typeface="Calibri"/>
                <a:cs typeface="Calibri"/>
                <a:hlinkClick r:id="rId7"/>
              </a:rPr>
              <a:t> </a:t>
            </a:r>
            <a:r>
              <a:rPr sz="2800" u="sng" spc="-10" dirty="0">
                <a:solidFill>
                  <a:srgbClr val="0000FF"/>
                </a:solidFill>
                <a:uFill>
                  <a:solidFill>
                    <a:srgbClr val="0000FF"/>
                  </a:solidFill>
                </a:uFill>
                <a:latin typeface="Calibri"/>
                <a:cs typeface="Calibri"/>
                <a:hlinkClick r:id="rId7"/>
              </a:rPr>
              <a:t>SMFM</a:t>
            </a:r>
            <a:r>
              <a:rPr sz="2800" u="sng" spc="40" dirty="0">
                <a:solidFill>
                  <a:srgbClr val="0000FF"/>
                </a:solidFill>
                <a:uFill>
                  <a:solidFill>
                    <a:srgbClr val="0000FF"/>
                  </a:solidFill>
                </a:uFill>
                <a:latin typeface="Calibri"/>
                <a:cs typeface="Calibri"/>
                <a:hlinkClick r:id="rId7"/>
              </a:rPr>
              <a:t> </a:t>
            </a:r>
            <a:r>
              <a:rPr sz="2800" u="sng" spc="-5" dirty="0">
                <a:solidFill>
                  <a:srgbClr val="0000FF"/>
                </a:solidFill>
                <a:uFill>
                  <a:solidFill>
                    <a:srgbClr val="0000FF"/>
                  </a:solidFill>
                </a:uFill>
                <a:latin typeface="Calibri"/>
                <a:cs typeface="Calibri"/>
                <a:hlinkClick r:id="rId7"/>
              </a:rPr>
              <a:t>Learning:</a:t>
            </a:r>
            <a:r>
              <a:rPr sz="2800" u="sng" spc="15" dirty="0">
                <a:solidFill>
                  <a:srgbClr val="0000FF"/>
                </a:solidFill>
                <a:uFill>
                  <a:solidFill>
                    <a:srgbClr val="0000FF"/>
                  </a:solidFill>
                </a:uFill>
                <a:latin typeface="Calibri"/>
                <a:cs typeface="Calibri"/>
                <a:hlinkClick r:id="rId7"/>
              </a:rPr>
              <a:t> </a:t>
            </a:r>
            <a:r>
              <a:rPr sz="2800" u="sng" spc="-10" dirty="0">
                <a:solidFill>
                  <a:srgbClr val="0000FF"/>
                </a:solidFill>
                <a:uFill>
                  <a:solidFill>
                    <a:srgbClr val="0000FF"/>
                  </a:solidFill>
                </a:uFill>
                <a:latin typeface="Calibri"/>
                <a:cs typeface="Calibri"/>
                <a:hlinkClick r:id="rId7"/>
              </a:rPr>
              <a:t>Myth-Busting</a:t>
            </a:r>
            <a:r>
              <a:rPr sz="2800" u="sng" spc="55" dirty="0">
                <a:solidFill>
                  <a:srgbClr val="0000FF"/>
                </a:solidFill>
                <a:uFill>
                  <a:solidFill>
                    <a:srgbClr val="0000FF"/>
                  </a:solidFill>
                </a:uFill>
                <a:latin typeface="Calibri"/>
                <a:cs typeface="Calibri"/>
                <a:hlinkClick r:id="rId7"/>
              </a:rPr>
              <a:t> </a:t>
            </a:r>
            <a:r>
              <a:rPr sz="2800" u="sng" spc="-15" dirty="0">
                <a:solidFill>
                  <a:srgbClr val="0000FF"/>
                </a:solidFill>
                <a:uFill>
                  <a:solidFill>
                    <a:srgbClr val="0000FF"/>
                  </a:solidFill>
                </a:uFill>
                <a:latin typeface="Calibri"/>
                <a:cs typeface="Calibri"/>
                <a:hlinkClick r:id="rId7"/>
              </a:rPr>
              <a:t>COVID-19</a:t>
            </a:r>
            <a:r>
              <a:rPr sz="2800" u="sng" spc="40" dirty="0">
                <a:solidFill>
                  <a:srgbClr val="0000FF"/>
                </a:solidFill>
                <a:uFill>
                  <a:solidFill>
                    <a:srgbClr val="0000FF"/>
                  </a:solidFill>
                </a:uFill>
                <a:latin typeface="Calibri"/>
                <a:cs typeface="Calibri"/>
                <a:hlinkClick r:id="rId7"/>
              </a:rPr>
              <a:t> </a:t>
            </a:r>
            <a:r>
              <a:rPr sz="2800" u="sng" spc="-25" dirty="0">
                <a:solidFill>
                  <a:srgbClr val="0000FF"/>
                </a:solidFill>
                <a:uFill>
                  <a:solidFill>
                    <a:srgbClr val="0000FF"/>
                  </a:solidFill>
                </a:uFill>
                <a:latin typeface="Calibri"/>
                <a:cs typeface="Calibri"/>
                <a:hlinkClick r:id="rId7"/>
              </a:rPr>
              <a:t>Vaccines</a:t>
            </a:r>
            <a:r>
              <a:rPr sz="2800" u="sng" spc="15" dirty="0">
                <a:solidFill>
                  <a:srgbClr val="0000FF"/>
                </a:solidFill>
                <a:uFill>
                  <a:solidFill>
                    <a:srgbClr val="0000FF"/>
                  </a:solidFill>
                </a:uFill>
                <a:latin typeface="Calibri"/>
                <a:cs typeface="Calibri"/>
                <a:hlinkClick r:id="rId7"/>
              </a:rPr>
              <a:t> </a:t>
            </a:r>
            <a:r>
              <a:rPr sz="2800" u="sng" spc="-15" dirty="0">
                <a:solidFill>
                  <a:srgbClr val="0000FF"/>
                </a:solidFill>
                <a:uFill>
                  <a:solidFill>
                    <a:srgbClr val="0000FF"/>
                  </a:solidFill>
                </a:uFill>
                <a:latin typeface="Calibri"/>
                <a:cs typeface="Calibri"/>
                <a:hlinkClick r:id="rId7"/>
              </a:rPr>
              <a:t>in </a:t>
            </a:r>
            <a:r>
              <a:rPr sz="2800" spc="-620" dirty="0">
                <a:solidFill>
                  <a:srgbClr val="0000FF"/>
                </a:solidFill>
                <a:latin typeface="Calibri"/>
                <a:cs typeface="Calibri"/>
                <a:hlinkClick r:id="rId7"/>
              </a:rPr>
              <a:t> </a:t>
            </a:r>
            <a:r>
              <a:rPr sz="2800" u="sng" spc="-30" dirty="0">
                <a:solidFill>
                  <a:srgbClr val="0000FF"/>
                </a:solidFill>
                <a:uFill>
                  <a:solidFill>
                    <a:srgbClr val="0000FF"/>
                  </a:solidFill>
                </a:uFill>
                <a:latin typeface="Calibri"/>
                <a:cs typeface="Calibri"/>
                <a:hlinkClick r:id="rId7"/>
              </a:rPr>
              <a:t>Pregnancy</a:t>
            </a:r>
            <a:r>
              <a:rPr sz="2800" spc="-30" dirty="0">
                <a:latin typeface="Calibri"/>
                <a:cs typeface="Calibri"/>
                <a:hlinkClick r:id="rId7"/>
              </a:rPr>
              <a:t>.</a:t>
            </a:r>
            <a:r>
              <a:rPr sz="2800" spc="20" dirty="0">
                <a:latin typeface="Calibri"/>
                <a:cs typeface="Calibri"/>
                <a:hlinkClick r:id="rId7"/>
              </a:rPr>
              <a:t> </a:t>
            </a:r>
            <a:r>
              <a:rPr sz="2800" spc="-5" dirty="0">
                <a:latin typeface="Calibri"/>
                <a:cs typeface="Calibri"/>
                <a:hlinkClick r:id="rId7"/>
              </a:rPr>
              <a:t>(09.10.21</a:t>
            </a:r>
            <a:r>
              <a:rPr sz="2800" spc="-5" dirty="0" smtClean="0">
                <a:latin typeface="Calibri"/>
                <a:cs typeface="Calibri"/>
                <a:hlinkClick r:id="rId7"/>
              </a:rPr>
              <a:t>)</a:t>
            </a:r>
            <a:endParaRPr lang="en-US" sz="28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a:t>ACOG: </a:t>
            </a:r>
            <a:r>
              <a:rPr lang="en-US" sz="2800" dirty="0">
                <a:hlinkClick r:id="rId8"/>
              </a:rPr>
              <a:t>Statement of Strong Medical Consensus for Vaccination of Pregnant Individuals Against COVID-19</a:t>
            </a:r>
            <a:r>
              <a:rPr lang="en-US" sz="2800" dirty="0"/>
              <a:t>. (Updated 9.14.21)</a:t>
            </a:r>
            <a:endParaRPr lang="en-US" sz="40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smtClean="0"/>
              <a:t>ABOG</a:t>
            </a:r>
            <a:r>
              <a:rPr lang="en-US" sz="2800" dirty="0"/>
              <a:t>: </a:t>
            </a:r>
            <a:r>
              <a:rPr lang="en-US" sz="2800" dirty="0">
                <a:hlinkClick r:id="rId9"/>
              </a:rPr>
              <a:t>Statement Regarding Dissemination of COVID-19 </a:t>
            </a:r>
            <a:r>
              <a:rPr lang="en-US" sz="2800" dirty="0" smtClean="0">
                <a:hlinkClick r:id="rId9"/>
              </a:rPr>
              <a:t>Misinformation</a:t>
            </a:r>
            <a:r>
              <a:rPr lang="en-US" sz="2000" dirty="0"/>
              <a:t> </a:t>
            </a:r>
            <a:r>
              <a:rPr lang="en-US" sz="2000" dirty="0" smtClean="0"/>
              <a:t>(9/27/21) </a:t>
            </a:r>
            <a:endParaRPr lang="en-US" sz="2000" dirty="0"/>
          </a:p>
          <a:p>
            <a:pPr marL="241300" marR="786765" indent="-229235">
              <a:lnSpc>
                <a:spcPct val="68600"/>
              </a:lnSpc>
              <a:spcBef>
                <a:spcPts val="994"/>
              </a:spcBef>
              <a:buClr>
                <a:srgbClr val="F5668F"/>
              </a:buClr>
              <a:buFont typeface="Arial"/>
              <a:buChar char="•"/>
              <a:tabLst>
                <a:tab pos="241935" algn="l"/>
              </a:tabLst>
            </a:pPr>
            <a:r>
              <a:rPr lang="en-US" sz="2800" dirty="0" smtClean="0"/>
              <a:t>ACOG</a:t>
            </a:r>
            <a:r>
              <a:rPr lang="en-US" sz="2800" dirty="0"/>
              <a:t>: </a:t>
            </a:r>
            <a:r>
              <a:rPr lang="en-US" sz="2800" dirty="0">
                <a:hlinkClick r:id="rId10"/>
              </a:rPr>
              <a:t>Statement on the CDC’s Health Advisory on COVID-19 Vaccination</a:t>
            </a:r>
            <a:r>
              <a:rPr lang="en-US" sz="2800" dirty="0"/>
              <a:t>. (9.29.21</a:t>
            </a:r>
            <a:r>
              <a:rPr lang="en-US" sz="2800" dirty="0" smtClean="0"/>
              <a:t>)</a:t>
            </a:r>
            <a:endParaRPr lang="en-US" sz="2000" dirty="0"/>
          </a:p>
          <a:p>
            <a:pPr marL="241300" marR="786765" indent="-229235">
              <a:lnSpc>
                <a:spcPct val="68600"/>
              </a:lnSpc>
              <a:spcBef>
                <a:spcPts val="994"/>
              </a:spcBef>
              <a:buClr>
                <a:srgbClr val="F5668F"/>
              </a:buClr>
              <a:buFont typeface="Arial"/>
              <a:buChar char="•"/>
              <a:tabLst>
                <a:tab pos="241935" algn="l"/>
              </a:tabLst>
            </a:pPr>
            <a:r>
              <a:rPr lang="en-US" sz="3200" dirty="0" smtClean="0"/>
              <a:t>SMFM</a:t>
            </a:r>
            <a:r>
              <a:rPr lang="en-US" sz="3200" dirty="0"/>
              <a:t>: </a:t>
            </a:r>
            <a:r>
              <a:rPr lang="en-US" sz="3200" dirty="0">
                <a:hlinkClick r:id="rId11"/>
              </a:rPr>
              <a:t>Provider Considerations for Engaging in COVID-19 Vaccine Counseling With Pregnant and Lactating Patients</a:t>
            </a:r>
            <a:r>
              <a:rPr lang="en-US" sz="3200" dirty="0"/>
              <a:t>. (Updated </a:t>
            </a:r>
            <a:r>
              <a:rPr lang="en-US" sz="3200" dirty="0" smtClean="0"/>
              <a:t>10.26.21</a:t>
            </a:r>
            <a:r>
              <a:rPr lang="en-US" sz="3200" dirty="0"/>
              <a:t>)</a:t>
            </a:r>
            <a:r>
              <a:rPr lang="en-US" dirty="0"/>
              <a:t/>
            </a:r>
            <a:br>
              <a:rPr lang="en-US" dirty="0"/>
            </a:br>
            <a:endParaRPr lang="en-US" dirty="0"/>
          </a:p>
          <a:p>
            <a:r>
              <a:rPr lang="en-US" dirty="0"/>
              <a:t/>
            </a:r>
            <a:br>
              <a:rPr lang="en-US" dirty="0"/>
            </a:br>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77" y="71421"/>
            <a:ext cx="11214102" cy="738664"/>
          </a:xfrm>
        </p:spPr>
        <p:txBody>
          <a:bodyPr/>
          <a:lstStyle/>
          <a:p>
            <a:r>
              <a:rPr lang="en-US" sz="2400" dirty="0" smtClean="0"/>
              <a:t>ACOG President Statement on CDC Health Warning Urging Vaccination for Pregnant People, </a:t>
            </a:r>
            <a:r>
              <a:rPr lang="en-US" sz="2400" i="1" dirty="0"/>
              <a:t>J. Martin Tucker, MD, </a:t>
            </a:r>
            <a:r>
              <a:rPr lang="en-US" sz="2400" i="1" dirty="0" smtClean="0"/>
              <a:t>FACOG, </a:t>
            </a:r>
            <a:r>
              <a:rPr lang="en-US" sz="2400" dirty="0" smtClean="0"/>
              <a:t>September 29, 2021</a:t>
            </a:r>
            <a:endParaRPr lang="en-US" sz="2400" dirty="0"/>
          </a:p>
        </p:txBody>
      </p:sp>
      <p:sp>
        <p:nvSpPr>
          <p:cNvPr id="3" name="Text Placeholder 2"/>
          <p:cNvSpPr>
            <a:spLocks noGrp="1"/>
          </p:cNvSpPr>
          <p:nvPr>
            <p:ph type="body" idx="1"/>
          </p:nvPr>
        </p:nvSpPr>
        <p:spPr>
          <a:xfrm>
            <a:off x="381000" y="933195"/>
            <a:ext cx="11506200" cy="5539978"/>
          </a:xfrm>
        </p:spPr>
        <p:txBody>
          <a:bodyPr/>
          <a:lstStyle/>
          <a:p>
            <a:r>
              <a:rPr lang="en-US" dirty="0"/>
              <a:t>“Despite recommendations from </a:t>
            </a:r>
            <a:r>
              <a:rPr lang="en-US" dirty="0">
                <a:hlinkClick r:id="rId3"/>
              </a:rPr>
              <a:t>ACOG and the Society for Maternal-Fetal Medicine</a:t>
            </a:r>
            <a:r>
              <a:rPr lang="en-US" dirty="0"/>
              <a:t>, as well as other organizations dedicated to </a:t>
            </a:r>
            <a:r>
              <a:rPr lang="en-US" dirty="0">
                <a:hlinkClick r:id="rId4"/>
              </a:rPr>
              <a:t>maternal health and public health</a:t>
            </a:r>
            <a:r>
              <a:rPr lang="en-US" dirty="0"/>
              <a:t>, vaccination rates among pregnant people remain alarmingly low. Unfortunately, obstetrician-gynecologists around the country are witnessing the crisis of unvaccinated pregnant people being hospitalized and dying due to COVID-19 infection. ACOG hopes that </a:t>
            </a:r>
            <a:r>
              <a:rPr lang="en-US" dirty="0" smtClean="0"/>
              <a:t>the urgent</a:t>
            </a:r>
            <a:r>
              <a:rPr lang="en-US" dirty="0" smtClean="0">
                <a:hlinkClick r:id="rId5"/>
              </a:rPr>
              <a:t> </a:t>
            </a:r>
            <a:r>
              <a:rPr lang="en-US" dirty="0">
                <a:hlinkClick r:id="rId5"/>
              </a:rPr>
              <a:t>health advisory from the CDC</a:t>
            </a:r>
            <a:r>
              <a:rPr lang="en-US" dirty="0"/>
              <a:t>, combined with the existing clear medical consensus in support of vaccination, will encourage pregnant people to choose vaccination</a:t>
            </a:r>
            <a:r>
              <a:rPr lang="en-US" dirty="0" smtClean="0"/>
              <a:t>.</a:t>
            </a:r>
          </a:p>
          <a:p>
            <a:endParaRPr lang="en-US" dirty="0"/>
          </a:p>
          <a:p>
            <a:r>
              <a:rPr lang="en-US" dirty="0"/>
              <a:t>“Our message cannot be stronger or clearer: please get vaccinated today. Whether you are pregnant, breastfeeding, trying to become pregnant, or plan to get pregnant in the future, vaccination is safe and effective, and is the best way to protect you from severe complications associated with COVID-19 infection. Further, I urge my fellow ACOG members and all maternal health colleagues to strongly, confidently, and clearly recommend COVID-19 vaccination to their pregnant patients.”</a:t>
            </a:r>
          </a:p>
        </p:txBody>
      </p:sp>
    </p:spTree>
    <p:extLst>
      <p:ext uri="{BB962C8B-B14F-4D97-AF65-F5344CB8AC3E}">
        <p14:creationId xmlns:p14="http://schemas.microsoft.com/office/powerpoint/2010/main" val="268984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595102" cy="430887"/>
          </a:xfrm>
        </p:spPr>
        <p:txBody>
          <a:bodyPr/>
          <a:lstStyle/>
          <a:p>
            <a:r>
              <a:rPr lang="en-US" dirty="0" smtClean="0"/>
              <a:t>ACOG:  9/14/21 </a:t>
            </a:r>
            <a:r>
              <a:rPr lang="en-US" sz="1600" dirty="0">
                <a:hlinkClick r:id="rId2"/>
              </a:rPr>
              <a:t>Statement of Strong Medical Consensus for Vaccination of Pregnant Individuals Against COVID-19</a:t>
            </a:r>
            <a:r>
              <a:rPr lang="en-US" sz="1600" dirty="0"/>
              <a:t>. </a:t>
            </a:r>
          </a:p>
        </p:txBody>
      </p:sp>
      <p:sp>
        <p:nvSpPr>
          <p:cNvPr id="3" name="Text Placeholder 2"/>
          <p:cNvSpPr>
            <a:spLocks noGrp="1"/>
          </p:cNvSpPr>
          <p:nvPr>
            <p:ph type="body" idx="1"/>
          </p:nvPr>
        </p:nvSpPr>
        <p:spPr>
          <a:xfrm>
            <a:off x="533400" y="485242"/>
            <a:ext cx="11201400" cy="6524863"/>
          </a:xfrm>
        </p:spPr>
        <p:txBody>
          <a:bodyPr/>
          <a:lstStyle/>
          <a:p>
            <a:r>
              <a:rPr lang="en-US" dirty="0"/>
              <a:t>“As the leading organizations representing experts in maternal care and public health professionals that advocate and educate about vaccination, we strongly urge all pregnant individuals—along with recently pregnant, planning to become pregnant, lactating and other eligible individuals—to be vaccinated against COVID-19</a:t>
            </a:r>
            <a:r>
              <a:rPr lang="en-US" dirty="0" smtClean="0"/>
              <a:t>.</a:t>
            </a:r>
          </a:p>
          <a:p>
            <a:endParaRPr lang="en-US" sz="800" dirty="0"/>
          </a:p>
          <a:p>
            <a:r>
              <a:rPr lang="en-US" dirty="0"/>
              <a:t>“Pregnant individuals are at increased risk of severe COVID-19 infection, including death. With cases rising as a result of the Delta variant, the best way for pregnant individuals to protect themselves against the potential harm from COVID-19 infection is to be vaccinated</a:t>
            </a:r>
            <a:r>
              <a:rPr lang="en-US" dirty="0" smtClean="0"/>
              <a:t>.</a:t>
            </a:r>
          </a:p>
          <a:p>
            <a:endParaRPr lang="en-US" sz="800" dirty="0"/>
          </a:p>
          <a:p>
            <a:r>
              <a:rPr lang="en-US" dirty="0" smtClean="0"/>
              <a:t>“Data </a:t>
            </a:r>
            <a:r>
              <a:rPr lang="en-US" dirty="0"/>
              <a:t>from tens of thousands of reporting individuals have shown that the COVID-19 vaccine is both safe and effective when administered during pregnancy. The same data have been equally reassuring when it comes to infants born to vaccinated individuals. Moreover, COVID-19 vaccines have no impact on fertility.</a:t>
            </a:r>
          </a:p>
          <a:p>
            <a:r>
              <a:rPr lang="en-US" dirty="0"/>
              <a:t>“Pregnant individuals and those planning to become pregnant should feel confident in choosing vaccination to protect themselves, their infants, their families, and their communities.”</a:t>
            </a:r>
          </a:p>
        </p:txBody>
      </p:sp>
    </p:spTree>
    <p:extLst>
      <p:ext uri="{BB962C8B-B14F-4D97-AF65-F5344CB8AC3E}">
        <p14:creationId xmlns:p14="http://schemas.microsoft.com/office/powerpoint/2010/main" val="1727256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459231" y="251301"/>
            <a:ext cx="4806950" cy="1095375"/>
          </a:xfrm>
          <a:prstGeom prst="rect">
            <a:avLst/>
          </a:prstGeom>
        </p:spPr>
        <p:txBody>
          <a:bodyPr vert="horz" wrap="square" lIns="0" tIns="12700" rIns="0" bIns="0" rtlCol="0">
            <a:spAutoFit/>
          </a:bodyPr>
          <a:lstStyle/>
          <a:p>
            <a:pPr marL="12700">
              <a:lnSpc>
                <a:spcPts val="4210"/>
              </a:lnSpc>
              <a:spcBef>
                <a:spcPts val="100"/>
              </a:spcBef>
            </a:pPr>
            <a:r>
              <a:rPr sz="3600" b="1" spc="-150" dirty="0">
                <a:solidFill>
                  <a:srgbClr val="F58466"/>
                </a:solidFill>
                <a:latin typeface="Arial"/>
                <a:cs typeface="Arial"/>
              </a:rPr>
              <a:t>Housekeeping:</a:t>
            </a:r>
            <a:endParaRPr sz="3600">
              <a:latin typeface="Arial"/>
              <a:cs typeface="Arial"/>
            </a:endParaRPr>
          </a:p>
          <a:p>
            <a:pPr marL="12700">
              <a:lnSpc>
                <a:spcPts val="4210"/>
              </a:lnSpc>
            </a:pPr>
            <a:r>
              <a:rPr sz="3600" b="1" spc="-5" dirty="0">
                <a:solidFill>
                  <a:srgbClr val="F58466"/>
                </a:solidFill>
                <a:latin typeface="Arial"/>
                <a:cs typeface="Arial"/>
              </a:rPr>
              <a:t>We</a:t>
            </a:r>
            <a:r>
              <a:rPr sz="3600" b="1" spc="-15" dirty="0">
                <a:solidFill>
                  <a:srgbClr val="F58466"/>
                </a:solidFill>
                <a:latin typeface="Arial"/>
                <a:cs typeface="Arial"/>
              </a:rPr>
              <a:t> </a:t>
            </a:r>
            <a:r>
              <a:rPr sz="3600" b="1" spc="-135" dirty="0">
                <a:solidFill>
                  <a:srgbClr val="F58466"/>
                </a:solidFill>
                <a:latin typeface="Arial"/>
                <a:cs typeface="Arial"/>
              </a:rPr>
              <a:t>Ar</a:t>
            </a:r>
            <a:r>
              <a:rPr sz="3600" b="1" spc="-5" dirty="0">
                <a:solidFill>
                  <a:srgbClr val="F58466"/>
                </a:solidFill>
                <a:latin typeface="Arial"/>
                <a:cs typeface="Arial"/>
              </a:rPr>
              <a:t>e</a:t>
            </a:r>
            <a:r>
              <a:rPr sz="3600" b="1" spc="-170" dirty="0">
                <a:solidFill>
                  <a:srgbClr val="F58466"/>
                </a:solidFill>
                <a:latin typeface="Arial"/>
                <a:cs typeface="Arial"/>
              </a:rPr>
              <a:t> </a:t>
            </a:r>
            <a:r>
              <a:rPr sz="3600" b="1" spc="-160" dirty="0">
                <a:solidFill>
                  <a:srgbClr val="F58466"/>
                </a:solidFill>
                <a:latin typeface="Arial"/>
                <a:cs typeface="Arial"/>
              </a:rPr>
              <a:t>Reco</a:t>
            </a:r>
            <a:r>
              <a:rPr sz="3600" b="1" spc="-155" dirty="0">
                <a:solidFill>
                  <a:srgbClr val="F58466"/>
                </a:solidFill>
                <a:latin typeface="Arial"/>
                <a:cs typeface="Arial"/>
              </a:rPr>
              <a:t>r</a:t>
            </a:r>
            <a:r>
              <a:rPr sz="3600" b="1" spc="-160" dirty="0">
                <a:solidFill>
                  <a:srgbClr val="F58466"/>
                </a:solidFill>
                <a:latin typeface="Arial"/>
                <a:cs typeface="Arial"/>
              </a:rPr>
              <a:t>d</a:t>
            </a:r>
            <a:r>
              <a:rPr sz="3600" b="1" spc="-165" dirty="0">
                <a:solidFill>
                  <a:srgbClr val="F58466"/>
                </a:solidFill>
                <a:latin typeface="Arial"/>
                <a:cs typeface="Arial"/>
              </a:rPr>
              <a:t>i</a:t>
            </a:r>
            <a:r>
              <a:rPr sz="3600" b="1" spc="-160" dirty="0">
                <a:solidFill>
                  <a:srgbClr val="F58466"/>
                </a:solidFill>
                <a:latin typeface="Arial"/>
                <a:cs typeface="Arial"/>
              </a:rPr>
              <a:t>n</a:t>
            </a:r>
            <a:r>
              <a:rPr sz="3600" b="1" dirty="0">
                <a:solidFill>
                  <a:srgbClr val="F58466"/>
                </a:solidFill>
                <a:latin typeface="Arial"/>
                <a:cs typeface="Arial"/>
              </a:rPr>
              <a:t>g</a:t>
            </a:r>
            <a:r>
              <a:rPr sz="3600" b="1" spc="-204" dirty="0">
                <a:solidFill>
                  <a:srgbClr val="F58466"/>
                </a:solidFill>
                <a:latin typeface="Arial"/>
                <a:cs typeface="Arial"/>
              </a:rPr>
              <a:t> </a:t>
            </a:r>
            <a:r>
              <a:rPr sz="3600" b="1" spc="-135" dirty="0">
                <a:solidFill>
                  <a:srgbClr val="F58466"/>
                </a:solidFill>
                <a:latin typeface="Arial"/>
                <a:cs typeface="Arial"/>
              </a:rPr>
              <a:t>N</a:t>
            </a:r>
            <a:r>
              <a:rPr sz="3600" b="1" spc="-140" dirty="0">
                <a:solidFill>
                  <a:srgbClr val="F58466"/>
                </a:solidFill>
                <a:latin typeface="Arial"/>
                <a:cs typeface="Arial"/>
              </a:rPr>
              <a:t>o</a:t>
            </a:r>
            <a:r>
              <a:rPr sz="3600" b="1" dirty="0">
                <a:solidFill>
                  <a:srgbClr val="F58466"/>
                </a:solidFill>
                <a:latin typeface="Arial"/>
                <a:cs typeface="Arial"/>
              </a:rPr>
              <a:t>w</a:t>
            </a:r>
            <a:endParaRPr sz="3600">
              <a:latin typeface="Arial"/>
              <a:cs typeface="Arial"/>
            </a:endParaRPr>
          </a:p>
        </p:txBody>
      </p:sp>
      <p:grpSp>
        <p:nvGrpSpPr>
          <p:cNvPr id="9" name="object 9"/>
          <p:cNvGrpSpPr/>
          <p:nvPr/>
        </p:nvGrpSpPr>
        <p:grpSpPr>
          <a:xfrm>
            <a:off x="571500" y="3224783"/>
            <a:ext cx="11341735" cy="1115695"/>
            <a:chOff x="571500" y="3224783"/>
            <a:chExt cx="11341735" cy="1115695"/>
          </a:xfrm>
        </p:grpSpPr>
        <p:pic>
          <p:nvPicPr>
            <p:cNvPr id="10" name="object 10"/>
            <p:cNvPicPr/>
            <p:nvPr/>
          </p:nvPicPr>
          <p:blipFill>
            <a:blip r:embed="rId4" cstate="print"/>
            <a:stretch>
              <a:fillRect/>
            </a:stretch>
          </p:blipFill>
          <p:spPr>
            <a:xfrm>
              <a:off x="571500" y="3224783"/>
              <a:ext cx="11341607" cy="1115567"/>
            </a:xfrm>
            <a:prstGeom prst="rect">
              <a:avLst/>
            </a:prstGeom>
          </p:spPr>
        </p:pic>
        <p:sp>
          <p:nvSpPr>
            <p:cNvPr id="11" name="object 11"/>
            <p:cNvSpPr/>
            <p:nvPr/>
          </p:nvSpPr>
          <p:spPr>
            <a:xfrm>
              <a:off x="9088373" y="3422142"/>
              <a:ext cx="579120" cy="506095"/>
            </a:xfrm>
            <a:custGeom>
              <a:avLst/>
              <a:gdLst/>
              <a:ahLst/>
              <a:cxnLst/>
              <a:rect l="l" t="t" r="r" b="b"/>
              <a:pathLst>
                <a:path w="579120" h="506095">
                  <a:moveTo>
                    <a:pt x="0" y="252920"/>
                  </a:moveTo>
                  <a:lnTo>
                    <a:pt x="4660" y="207454"/>
                  </a:lnTo>
                  <a:lnTo>
                    <a:pt x="18110" y="164668"/>
                  </a:lnTo>
                  <a:lnTo>
                    <a:pt x="39535" y="125260"/>
                  </a:lnTo>
                  <a:lnTo>
                    <a:pt x="68097" y="89966"/>
                  </a:lnTo>
                  <a:lnTo>
                    <a:pt x="102997" y="59486"/>
                  </a:lnTo>
                  <a:lnTo>
                    <a:pt x="143408" y="34531"/>
                  </a:lnTo>
                  <a:lnTo>
                    <a:pt x="188518" y="15824"/>
                  </a:lnTo>
                  <a:lnTo>
                    <a:pt x="237515" y="4076"/>
                  </a:lnTo>
                  <a:lnTo>
                    <a:pt x="289560" y="0"/>
                  </a:lnTo>
                  <a:lnTo>
                    <a:pt x="341604" y="4076"/>
                  </a:lnTo>
                  <a:lnTo>
                    <a:pt x="390601" y="15824"/>
                  </a:lnTo>
                  <a:lnTo>
                    <a:pt x="435698" y="34531"/>
                  </a:lnTo>
                  <a:lnTo>
                    <a:pt x="476123" y="59486"/>
                  </a:lnTo>
                  <a:lnTo>
                    <a:pt x="511022" y="89966"/>
                  </a:lnTo>
                  <a:lnTo>
                    <a:pt x="539584" y="125260"/>
                  </a:lnTo>
                  <a:lnTo>
                    <a:pt x="561009" y="164668"/>
                  </a:lnTo>
                  <a:lnTo>
                    <a:pt x="574459" y="207454"/>
                  </a:lnTo>
                  <a:lnTo>
                    <a:pt x="579120" y="252920"/>
                  </a:lnTo>
                  <a:lnTo>
                    <a:pt x="574459" y="298386"/>
                  </a:lnTo>
                  <a:lnTo>
                    <a:pt x="561009" y="341172"/>
                  </a:lnTo>
                  <a:lnTo>
                    <a:pt x="539584" y="380580"/>
                  </a:lnTo>
                  <a:lnTo>
                    <a:pt x="511022" y="415874"/>
                  </a:lnTo>
                  <a:lnTo>
                    <a:pt x="476123" y="446354"/>
                  </a:lnTo>
                  <a:lnTo>
                    <a:pt x="435698" y="471309"/>
                  </a:lnTo>
                  <a:lnTo>
                    <a:pt x="390601" y="490016"/>
                  </a:lnTo>
                  <a:lnTo>
                    <a:pt x="341604" y="501764"/>
                  </a:lnTo>
                  <a:lnTo>
                    <a:pt x="289560" y="505841"/>
                  </a:lnTo>
                  <a:lnTo>
                    <a:pt x="237515" y="501764"/>
                  </a:lnTo>
                  <a:lnTo>
                    <a:pt x="188518" y="490016"/>
                  </a:lnTo>
                  <a:lnTo>
                    <a:pt x="143408" y="471309"/>
                  </a:lnTo>
                  <a:lnTo>
                    <a:pt x="102997" y="446354"/>
                  </a:lnTo>
                  <a:lnTo>
                    <a:pt x="68097" y="415874"/>
                  </a:lnTo>
                  <a:lnTo>
                    <a:pt x="39535" y="380580"/>
                  </a:lnTo>
                  <a:lnTo>
                    <a:pt x="18110" y="341172"/>
                  </a:lnTo>
                  <a:lnTo>
                    <a:pt x="4660" y="298386"/>
                  </a:lnTo>
                  <a:lnTo>
                    <a:pt x="0" y="252920"/>
                  </a:lnTo>
                  <a:close/>
                </a:path>
              </a:pathLst>
            </a:custGeom>
            <a:ln w="38100">
              <a:solidFill>
                <a:srgbClr val="FF0000"/>
              </a:solidFill>
            </a:ln>
          </p:spPr>
          <p:txBody>
            <a:bodyPr wrap="square" lIns="0" tIns="0" rIns="0" bIns="0" rtlCol="0"/>
            <a:lstStyle/>
            <a:p>
              <a:endParaRPr/>
            </a:p>
          </p:txBody>
        </p:sp>
      </p:grpSp>
      <p:sp>
        <p:nvSpPr>
          <p:cNvPr id="12" name="object 12"/>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3</a:t>
            </a:fld>
            <a:endParaRPr sz="12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287000" cy="1600200"/>
          </a:xfrm>
        </p:spPr>
        <p:txBody>
          <a:bodyPr/>
          <a:lstStyle/>
          <a:p>
            <a:pPr marL="241300" marR="786765" indent="-229235">
              <a:lnSpc>
                <a:spcPct val="68600"/>
              </a:lnSpc>
              <a:spcBef>
                <a:spcPts val="994"/>
              </a:spcBef>
              <a:tabLst>
                <a:tab pos="241935" algn="l"/>
              </a:tabLst>
            </a:pPr>
            <a:r>
              <a:rPr lang="en-US" sz="3200" dirty="0"/>
              <a:t>SMFM: </a:t>
            </a:r>
            <a:r>
              <a:rPr lang="en-US" sz="3200" dirty="0" smtClean="0">
                <a:hlinkClick r:id="rId2"/>
              </a:rPr>
              <a:t>Provider </a:t>
            </a:r>
            <a:r>
              <a:rPr lang="en-US" sz="3200" dirty="0">
                <a:hlinkClick r:id="rId2"/>
              </a:rPr>
              <a:t>Considerations for Engaging in COVID-19 Vaccine Counseling With Pregnant and Lactating Patients</a:t>
            </a:r>
            <a:r>
              <a:rPr lang="en-US" sz="3200" dirty="0"/>
              <a:t> (Updated 10.26.21)</a:t>
            </a:r>
            <a:r>
              <a:rPr lang="en-US" sz="5400" dirty="0"/>
              <a:t/>
            </a:r>
            <a:br>
              <a:rPr lang="en-US" sz="5400" dirty="0"/>
            </a:br>
            <a:endParaRPr lang="en-US" sz="4800" dirty="0">
              <a:cs typeface="Calibri"/>
            </a:endParaRPr>
          </a:p>
        </p:txBody>
      </p:sp>
      <p:sp>
        <p:nvSpPr>
          <p:cNvPr id="3" name="Text Placeholder 2"/>
          <p:cNvSpPr>
            <a:spLocks noGrp="1"/>
          </p:cNvSpPr>
          <p:nvPr>
            <p:ph type="body" idx="1"/>
          </p:nvPr>
        </p:nvSpPr>
        <p:spPr>
          <a:xfrm>
            <a:off x="901652" y="2091563"/>
            <a:ext cx="10388694" cy="2154436"/>
          </a:xfrm>
        </p:spPr>
        <p:txBody>
          <a:bodyPr/>
          <a:lstStyle/>
          <a:p>
            <a:r>
              <a:rPr lang="en-US" sz="2800" dirty="0" smtClean="0"/>
              <a:t>SMFM </a:t>
            </a:r>
            <a:r>
              <a:rPr lang="en-US" sz="2800" dirty="0"/>
              <a:t>and ACOG recommend that pregnant people, including health care workers, receive a </a:t>
            </a:r>
            <a:r>
              <a:rPr lang="en-US" sz="2800" b="1" dirty="0"/>
              <a:t>COVID-19 booster shot at least 6 months after their primary series</a:t>
            </a:r>
            <a:r>
              <a:rPr lang="en-US" sz="2800" dirty="0"/>
              <a:t>. As with the primary series, the booster dose should be given at any stage during pregnancy and postpartum. </a:t>
            </a:r>
            <a:r>
              <a:rPr lang="en-US" sz="2800" dirty="0" smtClean="0"/>
              <a:t> </a:t>
            </a:r>
            <a:endParaRPr lang="en-US" sz="2800" dirty="0"/>
          </a:p>
        </p:txBody>
      </p:sp>
    </p:spTree>
    <p:extLst>
      <p:ext uri="{BB962C8B-B14F-4D97-AF65-F5344CB8AC3E}">
        <p14:creationId xmlns:p14="http://schemas.microsoft.com/office/powerpoint/2010/main" val="29032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430887"/>
          </a:xfrm>
        </p:spPr>
        <p:txBody>
          <a:bodyPr/>
          <a:lstStyle/>
          <a:p>
            <a:r>
              <a:rPr lang="en-US" dirty="0" smtClean="0"/>
              <a:t>SMFM: Vaccine Booster update 10/26/21</a:t>
            </a:r>
            <a:endParaRPr lang="en-US" dirty="0"/>
          </a:p>
        </p:txBody>
      </p:sp>
      <p:sp>
        <p:nvSpPr>
          <p:cNvPr id="3" name="Text Placeholder 2"/>
          <p:cNvSpPr>
            <a:spLocks noGrp="1"/>
          </p:cNvSpPr>
          <p:nvPr>
            <p:ph type="body" idx="1"/>
          </p:nvPr>
        </p:nvSpPr>
        <p:spPr>
          <a:xfrm>
            <a:off x="381000" y="933195"/>
            <a:ext cx="11430000" cy="6032421"/>
          </a:xfrm>
        </p:spPr>
        <p:txBody>
          <a:bodyPr/>
          <a:lstStyle/>
          <a:p>
            <a:r>
              <a:rPr lang="en-US" b="1" dirty="0"/>
              <a:t>The CDC is currently recommending that for individuals who received a </a:t>
            </a:r>
            <a:r>
              <a:rPr lang="en-US" b="1" dirty="0" err="1"/>
              <a:t>PfizerBioNTech</a:t>
            </a:r>
            <a:r>
              <a:rPr lang="en-US" b="1" dirty="0"/>
              <a:t> or </a:t>
            </a:r>
            <a:r>
              <a:rPr lang="en-US" b="1" dirty="0" err="1"/>
              <a:t>Moderna</a:t>
            </a:r>
            <a:r>
              <a:rPr lang="en-US" b="1" dirty="0"/>
              <a:t> COVID-19 vaccine, the following groups are eligible for a booster shot at 6 months or more after their initial series: </a:t>
            </a:r>
            <a:endParaRPr lang="en-US" b="1" dirty="0" smtClean="0"/>
          </a:p>
          <a:p>
            <a:r>
              <a:rPr lang="en-US" dirty="0" smtClean="0"/>
              <a:t>	• 65 </a:t>
            </a:r>
            <a:r>
              <a:rPr lang="en-US" dirty="0"/>
              <a:t>years and older </a:t>
            </a:r>
            <a:endParaRPr lang="en-US" dirty="0" smtClean="0"/>
          </a:p>
          <a:p>
            <a:r>
              <a:rPr lang="en-US" dirty="0" smtClean="0"/>
              <a:t>	• </a:t>
            </a:r>
            <a:r>
              <a:rPr lang="en-US" dirty="0"/>
              <a:t>Age 18+ who live in long-term care settings </a:t>
            </a:r>
            <a:endParaRPr lang="en-US" dirty="0" smtClean="0"/>
          </a:p>
          <a:p>
            <a:r>
              <a:rPr lang="en-US" dirty="0" smtClean="0"/>
              <a:t>	• </a:t>
            </a:r>
            <a:r>
              <a:rPr lang="en-US" dirty="0"/>
              <a:t>Age 18+ who have underlying medical conditions </a:t>
            </a:r>
            <a:endParaRPr lang="en-US" dirty="0" smtClean="0"/>
          </a:p>
          <a:p>
            <a:r>
              <a:rPr lang="en-US" dirty="0" smtClean="0"/>
              <a:t>	• </a:t>
            </a:r>
            <a:r>
              <a:rPr lang="en-US" dirty="0"/>
              <a:t>Age 18+ who work or live in high-risk settings </a:t>
            </a:r>
            <a:endParaRPr lang="en-US" dirty="0" smtClean="0"/>
          </a:p>
          <a:p>
            <a:endParaRPr lang="en-US" sz="1200" dirty="0" smtClean="0"/>
          </a:p>
          <a:p>
            <a:r>
              <a:rPr lang="en-US" b="1" u="sng" dirty="0" smtClean="0"/>
              <a:t>Pregnancy </a:t>
            </a:r>
            <a:r>
              <a:rPr lang="en-US" b="1" u="sng" dirty="0"/>
              <a:t>is included as an underlying medical condition. </a:t>
            </a:r>
            <a:endParaRPr lang="en-US" b="1" u="sng" dirty="0" smtClean="0"/>
          </a:p>
          <a:p>
            <a:endParaRPr lang="en-US" sz="1050" dirty="0"/>
          </a:p>
          <a:p>
            <a:r>
              <a:rPr lang="en-US" dirty="0" smtClean="0"/>
              <a:t>For </a:t>
            </a:r>
            <a:r>
              <a:rPr lang="en-US" dirty="0"/>
              <a:t>individuals who received the </a:t>
            </a:r>
            <a:r>
              <a:rPr lang="en-US" b="1" dirty="0"/>
              <a:t>Johnson &amp; Johnson COVID-19 vaccine, booster shots are also recommended for those who are 18 and older and who were vaccinated two or more months ago. </a:t>
            </a:r>
            <a:r>
              <a:rPr lang="en-US" dirty="0"/>
              <a:t>Individuals eligible for a booster may choose which vaccine they receive as a booster dose. </a:t>
            </a:r>
            <a:r>
              <a:rPr lang="en-US" b="1" dirty="0"/>
              <a:t>CDC’s recommendations now allow for a mix and match type dosing for booster shots for people who may have a preference or access for a vaccine type that they did not originally received within their first vaccine series.</a:t>
            </a:r>
          </a:p>
        </p:txBody>
      </p:sp>
    </p:spTree>
    <p:extLst>
      <p:ext uri="{BB962C8B-B14F-4D97-AF65-F5344CB8AC3E}">
        <p14:creationId xmlns:p14="http://schemas.microsoft.com/office/powerpoint/2010/main" val="2243121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723233"/>
            <a:ext cx="6385560" cy="513715"/>
          </a:xfrm>
          <a:prstGeom prst="rect">
            <a:avLst/>
          </a:prstGeom>
        </p:spPr>
        <p:txBody>
          <a:bodyPr vert="horz" wrap="square" lIns="0" tIns="13335" rIns="0" bIns="0" rtlCol="0">
            <a:spAutoFit/>
          </a:bodyPr>
          <a:lstStyle/>
          <a:p>
            <a:pPr marL="12700">
              <a:lnSpc>
                <a:spcPct val="100000"/>
              </a:lnSpc>
              <a:spcBef>
                <a:spcPts val="105"/>
              </a:spcBef>
            </a:pPr>
            <a:r>
              <a:rPr sz="3200" b="1" spc="-90" dirty="0">
                <a:solidFill>
                  <a:srgbClr val="F58466"/>
                </a:solidFill>
                <a:latin typeface="Arial"/>
                <a:cs typeface="Arial"/>
              </a:rPr>
              <a:t>Updated</a:t>
            </a:r>
            <a:r>
              <a:rPr sz="3200" b="1" spc="-160" dirty="0">
                <a:solidFill>
                  <a:srgbClr val="F58466"/>
                </a:solidFill>
                <a:latin typeface="Arial"/>
                <a:cs typeface="Arial"/>
              </a:rPr>
              <a:t> </a:t>
            </a:r>
            <a:r>
              <a:rPr sz="3200" b="1" spc="-90" dirty="0">
                <a:solidFill>
                  <a:srgbClr val="F58466"/>
                </a:solidFill>
                <a:latin typeface="Arial"/>
                <a:cs typeface="Arial"/>
              </a:rPr>
              <a:t>Neonatal</a:t>
            </a:r>
            <a:r>
              <a:rPr sz="3200" b="1" spc="-70" dirty="0">
                <a:solidFill>
                  <a:srgbClr val="F58466"/>
                </a:solidFill>
                <a:latin typeface="Arial"/>
                <a:cs typeface="Arial"/>
              </a:rPr>
              <a:t> </a:t>
            </a:r>
            <a:r>
              <a:rPr sz="3200" b="1" spc="-75" dirty="0">
                <a:solidFill>
                  <a:srgbClr val="F58466"/>
                </a:solidFill>
                <a:latin typeface="Arial"/>
                <a:cs typeface="Arial"/>
              </a:rPr>
              <a:t>/AAP</a:t>
            </a:r>
            <a:r>
              <a:rPr sz="3200" b="1" spc="-85" dirty="0">
                <a:solidFill>
                  <a:srgbClr val="F58466"/>
                </a:solidFill>
                <a:latin typeface="Arial"/>
                <a:cs typeface="Arial"/>
              </a:rPr>
              <a:t> </a:t>
            </a:r>
            <a:r>
              <a:rPr sz="3200" b="1" spc="-125" dirty="0">
                <a:solidFill>
                  <a:srgbClr val="F58466"/>
                </a:solidFill>
                <a:latin typeface="Arial"/>
                <a:cs typeface="Arial"/>
              </a:rPr>
              <a:t>Resources</a:t>
            </a:r>
            <a:endParaRPr sz="3200">
              <a:latin typeface="Arial"/>
              <a:cs typeface="Arial"/>
            </a:endParaRPr>
          </a:p>
        </p:txBody>
      </p:sp>
      <p:sp>
        <p:nvSpPr>
          <p:cNvPr id="9" name="object 9"/>
          <p:cNvSpPr txBox="1"/>
          <p:nvPr/>
        </p:nvSpPr>
        <p:spPr>
          <a:xfrm>
            <a:off x="11306047" y="642279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DB3B8"/>
                </a:solidFill>
                <a:latin typeface="Arial"/>
                <a:cs typeface="Arial"/>
              </a:rPr>
              <a:t>31</a:t>
            </a:r>
            <a:endParaRPr sz="1200">
              <a:latin typeface="Arial"/>
              <a:cs typeface="Arial"/>
            </a:endParaRPr>
          </a:p>
        </p:txBody>
      </p:sp>
      <p:sp>
        <p:nvSpPr>
          <p:cNvPr id="10" name="object 10"/>
          <p:cNvSpPr txBox="1"/>
          <p:nvPr/>
        </p:nvSpPr>
        <p:spPr>
          <a:xfrm>
            <a:off x="675627" y="1771775"/>
            <a:ext cx="10703560" cy="5366213"/>
          </a:xfrm>
          <a:prstGeom prst="rect">
            <a:avLst/>
          </a:prstGeom>
        </p:spPr>
        <p:txBody>
          <a:bodyPr vert="horz" wrap="square" lIns="0" tIns="13335" rIns="0" bIns="0" rtlCol="0">
            <a:spAutoFit/>
          </a:bodyPr>
          <a:lstStyle/>
          <a:p>
            <a:pPr marL="12700" marR="574675" indent="-635">
              <a:lnSpc>
                <a:spcPct val="100000"/>
              </a:lnSpc>
              <a:spcBef>
                <a:spcPts val="105"/>
              </a:spcBef>
            </a:pPr>
            <a:r>
              <a:rPr sz="3200" spc="-5" dirty="0">
                <a:latin typeface="Calibri"/>
                <a:cs typeface="Calibri"/>
                <a:hlinkClick r:id="rId4"/>
              </a:rPr>
              <a:t>AAP:</a:t>
            </a:r>
            <a:r>
              <a:rPr sz="3200" u="sng" spc="35"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Supporting</a:t>
            </a:r>
            <a:r>
              <a:rPr sz="3200" u="sng" spc="35"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Emotional</a:t>
            </a:r>
            <a:r>
              <a:rPr sz="3200" u="sng" spc="20"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and</a:t>
            </a:r>
            <a:r>
              <a:rPr sz="3200" u="sng" spc="20" dirty="0">
                <a:solidFill>
                  <a:srgbClr val="0000FF"/>
                </a:solidFill>
                <a:uFill>
                  <a:solidFill>
                    <a:srgbClr val="0000FF"/>
                  </a:solidFill>
                </a:uFill>
                <a:latin typeface="Calibri"/>
                <a:cs typeface="Calibri"/>
                <a:hlinkClick r:id="rId4"/>
              </a:rPr>
              <a:t> </a:t>
            </a:r>
            <a:r>
              <a:rPr sz="3200" u="sng" spc="-15" dirty="0">
                <a:solidFill>
                  <a:srgbClr val="0000FF"/>
                </a:solidFill>
                <a:uFill>
                  <a:solidFill>
                    <a:srgbClr val="0000FF"/>
                  </a:solidFill>
                </a:uFill>
                <a:latin typeface="Calibri"/>
                <a:cs typeface="Calibri"/>
                <a:hlinkClick r:id="rId4"/>
              </a:rPr>
              <a:t>Behavioral</a:t>
            </a:r>
            <a:r>
              <a:rPr sz="3200" u="sng" spc="-5" dirty="0">
                <a:solidFill>
                  <a:srgbClr val="0000FF"/>
                </a:solidFill>
                <a:uFill>
                  <a:solidFill>
                    <a:srgbClr val="0000FF"/>
                  </a:solidFill>
                </a:uFill>
                <a:latin typeface="Calibri"/>
                <a:cs typeface="Calibri"/>
                <a:hlinkClick r:id="rId4"/>
              </a:rPr>
              <a:t> Health</a:t>
            </a:r>
            <a:r>
              <a:rPr sz="3200" u="sng" spc="20"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during</a:t>
            </a:r>
            <a:r>
              <a:rPr sz="3200" u="sng" spc="35" dirty="0">
                <a:solidFill>
                  <a:srgbClr val="0000FF"/>
                </a:solidFill>
                <a:uFill>
                  <a:solidFill>
                    <a:srgbClr val="0000FF"/>
                  </a:solidFill>
                </a:uFill>
                <a:latin typeface="Calibri"/>
                <a:cs typeface="Calibri"/>
                <a:hlinkClick r:id="rId4"/>
              </a:rPr>
              <a:t> </a:t>
            </a:r>
            <a:r>
              <a:rPr sz="3200" u="sng" spc="-5" dirty="0">
                <a:solidFill>
                  <a:srgbClr val="0000FF"/>
                </a:solidFill>
                <a:uFill>
                  <a:solidFill>
                    <a:srgbClr val="0000FF"/>
                  </a:solidFill>
                </a:uFill>
                <a:latin typeface="Calibri"/>
                <a:cs typeface="Calibri"/>
                <a:hlinkClick r:id="rId4"/>
              </a:rPr>
              <a:t>the </a:t>
            </a:r>
            <a:r>
              <a:rPr sz="3200" spc="-710" dirty="0">
                <a:solidFill>
                  <a:srgbClr val="0000FF"/>
                </a:solidFill>
                <a:latin typeface="Calibri"/>
                <a:cs typeface="Calibri"/>
                <a:hlinkClick r:id="rId4"/>
              </a:rPr>
              <a:t> </a:t>
            </a:r>
            <a:r>
              <a:rPr sz="3200" u="sng" spc="-15" dirty="0">
                <a:solidFill>
                  <a:srgbClr val="0000FF"/>
                </a:solidFill>
                <a:uFill>
                  <a:solidFill>
                    <a:srgbClr val="0000FF"/>
                  </a:solidFill>
                </a:uFill>
                <a:latin typeface="Calibri"/>
                <a:cs typeface="Calibri"/>
                <a:hlinkClick r:id="rId4"/>
              </a:rPr>
              <a:t>COVID19</a:t>
            </a:r>
            <a:r>
              <a:rPr sz="3200" u="sng" spc="20" dirty="0">
                <a:solidFill>
                  <a:srgbClr val="0000FF"/>
                </a:solidFill>
                <a:uFill>
                  <a:solidFill>
                    <a:srgbClr val="0000FF"/>
                  </a:solidFill>
                </a:uFill>
                <a:latin typeface="Calibri"/>
                <a:cs typeface="Calibri"/>
                <a:hlinkClick r:id="rId4"/>
              </a:rPr>
              <a:t> </a:t>
            </a:r>
            <a:r>
              <a:rPr sz="3200" u="sng" spc="-10" dirty="0">
                <a:solidFill>
                  <a:srgbClr val="0000FF"/>
                </a:solidFill>
                <a:uFill>
                  <a:solidFill>
                    <a:srgbClr val="0000FF"/>
                  </a:solidFill>
                </a:uFill>
                <a:latin typeface="Calibri"/>
                <a:cs typeface="Calibri"/>
                <a:hlinkClick r:id="rId4"/>
              </a:rPr>
              <a:t>Pandemic</a:t>
            </a:r>
            <a:r>
              <a:rPr sz="3200" spc="-10" dirty="0">
                <a:latin typeface="Calibri"/>
                <a:cs typeface="Calibri"/>
                <a:hlinkClick r:id="rId4"/>
              </a:rPr>
              <a:t>.</a:t>
            </a:r>
            <a:r>
              <a:rPr sz="3200" spc="10" dirty="0">
                <a:latin typeface="Calibri"/>
                <a:cs typeface="Calibri"/>
                <a:hlinkClick r:id="rId4"/>
              </a:rPr>
              <a:t> </a:t>
            </a:r>
            <a:r>
              <a:rPr sz="3200" spc="-10" dirty="0">
                <a:latin typeface="Calibri"/>
                <a:cs typeface="Calibri"/>
                <a:hlinkClick r:id="rId4"/>
              </a:rPr>
              <a:t>(Updated</a:t>
            </a:r>
            <a:r>
              <a:rPr sz="3200" spc="10" dirty="0">
                <a:latin typeface="Calibri"/>
                <a:cs typeface="Calibri"/>
                <a:hlinkClick r:id="rId4"/>
              </a:rPr>
              <a:t> </a:t>
            </a:r>
            <a:r>
              <a:rPr sz="3200" spc="-5" dirty="0">
                <a:latin typeface="Calibri"/>
                <a:cs typeface="Calibri"/>
                <a:hlinkClick r:id="rId4"/>
              </a:rPr>
              <a:t>7.28.21)</a:t>
            </a:r>
            <a:endParaRPr sz="3200" dirty="0">
              <a:latin typeface="Calibri"/>
              <a:cs typeface="Calibri"/>
            </a:endParaRPr>
          </a:p>
          <a:p>
            <a:pPr>
              <a:lnSpc>
                <a:spcPct val="100000"/>
              </a:lnSpc>
              <a:spcBef>
                <a:spcPts val="50"/>
              </a:spcBef>
            </a:pPr>
            <a:endParaRPr sz="3100" dirty="0">
              <a:latin typeface="Calibri"/>
              <a:cs typeface="Calibri"/>
            </a:endParaRPr>
          </a:p>
          <a:p>
            <a:pPr marL="12700" marR="5080" indent="-635">
              <a:lnSpc>
                <a:spcPct val="100000"/>
              </a:lnSpc>
              <a:spcBef>
                <a:spcPts val="5"/>
              </a:spcBef>
            </a:pPr>
            <a:r>
              <a:rPr sz="3200" spc="-10" dirty="0">
                <a:latin typeface="Calibri"/>
                <a:cs typeface="Calibri"/>
              </a:rPr>
              <a:t>AAP:</a:t>
            </a:r>
            <a:r>
              <a:rPr sz="3200" u="sng" spc="10" dirty="0">
                <a:solidFill>
                  <a:srgbClr val="0000FF"/>
                </a:solidFill>
                <a:uFill>
                  <a:solidFill>
                    <a:srgbClr val="0000FF"/>
                  </a:solidFill>
                </a:uFill>
                <a:latin typeface="Calibri"/>
                <a:cs typeface="Calibri"/>
                <a:hlinkClick r:id="rId5"/>
              </a:rPr>
              <a:t> </a:t>
            </a:r>
            <a:r>
              <a:rPr sz="3200" u="sng" spc="-25" dirty="0">
                <a:solidFill>
                  <a:srgbClr val="0000FF"/>
                </a:solidFill>
                <a:uFill>
                  <a:solidFill>
                    <a:srgbClr val="0000FF"/>
                  </a:solidFill>
                </a:uFill>
                <a:latin typeface="Calibri"/>
                <a:cs typeface="Calibri"/>
                <a:hlinkClick r:id="rId5"/>
              </a:rPr>
              <a:t>Post</a:t>
            </a:r>
            <a:r>
              <a:rPr sz="3200" u="sng"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Covid</a:t>
            </a:r>
            <a:r>
              <a:rPr sz="3200" u="sng" spc="25"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Conditions</a:t>
            </a:r>
            <a:r>
              <a:rPr sz="3200" u="sng" spc="45"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in</a:t>
            </a:r>
            <a:r>
              <a:rPr sz="3200" u="sng" spc="10" dirty="0">
                <a:solidFill>
                  <a:srgbClr val="0000FF"/>
                </a:solidFill>
                <a:uFill>
                  <a:solidFill>
                    <a:srgbClr val="0000FF"/>
                  </a:solidFill>
                </a:uFill>
                <a:latin typeface="Calibri"/>
                <a:cs typeface="Calibri"/>
                <a:hlinkClick r:id="rId5"/>
              </a:rPr>
              <a:t> </a:t>
            </a:r>
            <a:r>
              <a:rPr sz="3200" u="sng" spc="-10" dirty="0">
                <a:solidFill>
                  <a:srgbClr val="0000FF"/>
                </a:solidFill>
                <a:uFill>
                  <a:solidFill>
                    <a:srgbClr val="0000FF"/>
                  </a:solidFill>
                </a:uFill>
                <a:latin typeface="Calibri"/>
                <a:cs typeface="Calibri"/>
                <a:hlinkClick r:id="rId5"/>
              </a:rPr>
              <a:t>Children</a:t>
            </a:r>
            <a:r>
              <a:rPr sz="3200" u="sng" spc="15"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and</a:t>
            </a:r>
            <a:r>
              <a:rPr sz="3200" u="sng" spc="20" dirty="0">
                <a:solidFill>
                  <a:srgbClr val="0000FF"/>
                </a:solidFill>
                <a:uFill>
                  <a:solidFill>
                    <a:srgbClr val="0000FF"/>
                  </a:solidFill>
                </a:uFill>
                <a:latin typeface="Calibri"/>
                <a:cs typeface="Calibri"/>
                <a:hlinkClick r:id="rId5"/>
              </a:rPr>
              <a:t> </a:t>
            </a:r>
            <a:r>
              <a:rPr sz="3200" u="sng" spc="-5" dirty="0">
                <a:solidFill>
                  <a:srgbClr val="0000FF"/>
                </a:solidFill>
                <a:uFill>
                  <a:solidFill>
                    <a:srgbClr val="0000FF"/>
                  </a:solidFill>
                </a:uFill>
                <a:latin typeface="Calibri"/>
                <a:cs typeface="Calibri"/>
                <a:hlinkClick r:id="rId5"/>
              </a:rPr>
              <a:t>Adolescents</a:t>
            </a:r>
            <a:r>
              <a:rPr sz="3200" spc="-5" dirty="0">
                <a:latin typeface="Calibri"/>
                <a:cs typeface="Calibri"/>
              </a:rPr>
              <a:t>.</a:t>
            </a:r>
            <a:r>
              <a:rPr sz="3200" spc="10" dirty="0">
                <a:latin typeface="Calibri"/>
                <a:cs typeface="Calibri"/>
              </a:rPr>
              <a:t> </a:t>
            </a:r>
            <a:r>
              <a:rPr sz="3200" spc="-15" dirty="0">
                <a:latin typeface="Calibri"/>
                <a:cs typeface="Calibri"/>
              </a:rPr>
              <a:t>(Update </a:t>
            </a:r>
            <a:r>
              <a:rPr sz="3200" spc="-710" dirty="0">
                <a:latin typeface="Calibri"/>
                <a:cs typeface="Calibri"/>
              </a:rPr>
              <a:t> </a:t>
            </a:r>
            <a:r>
              <a:rPr sz="3200" spc="-5" dirty="0">
                <a:latin typeface="Calibri"/>
                <a:cs typeface="Calibri"/>
              </a:rPr>
              <a:t>7.28.21)</a:t>
            </a:r>
            <a:endParaRPr sz="3200" dirty="0">
              <a:latin typeface="Calibri"/>
              <a:cs typeface="Calibri"/>
            </a:endParaRPr>
          </a:p>
          <a:p>
            <a:pPr>
              <a:lnSpc>
                <a:spcPct val="100000"/>
              </a:lnSpc>
              <a:spcBef>
                <a:spcPts val="10"/>
              </a:spcBef>
            </a:pPr>
            <a:endParaRPr lang="en-US" sz="4400" dirty="0" smtClean="0">
              <a:latin typeface="Calibri"/>
              <a:cs typeface="Calibri"/>
            </a:endParaRPr>
          </a:p>
          <a:p>
            <a:r>
              <a:rPr lang="en-US" sz="3200" dirty="0"/>
              <a:t>AAP: </a:t>
            </a:r>
            <a:r>
              <a:rPr lang="en-US" sz="3200" dirty="0">
                <a:hlinkClick r:id="rId6"/>
              </a:rPr>
              <a:t>Children and COVID-19: State-Level Data Report</a:t>
            </a:r>
            <a:r>
              <a:rPr lang="en-US" sz="3200" dirty="0"/>
              <a:t>. (10.28.21) </a:t>
            </a:r>
            <a:r>
              <a:rPr lang="en-US" dirty="0"/>
              <a:t/>
            </a:r>
            <a:br>
              <a:rPr lang="en-US" dirty="0"/>
            </a:br>
            <a:endParaRPr lang="en-US" dirty="0"/>
          </a:p>
          <a:p>
            <a:r>
              <a:rPr lang="en-US" dirty="0"/>
              <a:t/>
            </a:r>
            <a:br>
              <a:rPr lang="en-US" dirty="0"/>
            </a:br>
            <a:endParaRPr lang="en-US" sz="4400" dirty="0" smtClean="0">
              <a:latin typeface="Calibri"/>
              <a:cs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txBox="1">
            <a:spLocks noGrp="1"/>
          </p:cNvSpPr>
          <p:nvPr>
            <p:ph type="title"/>
          </p:nvPr>
        </p:nvSpPr>
        <p:spPr>
          <a:xfrm>
            <a:off x="688340" y="103854"/>
            <a:ext cx="5734685" cy="1390509"/>
          </a:xfrm>
          <a:prstGeom prst="rect">
            <a:avLst/>
          </a:prstGeom>
        </p:spPr>
        <p:txBody>
          <a:bodyPr vert="horz" wrap="square" lIns="0" tIns="60325" rIns="0" bIns="0" rtlCol="0">
            <a:spAutoFit/>
          </a:bodyPr>
          <a:lstStyle/>
          <a:p>
            <a:pPr marL="12700" marR="5080">
              <a:lnSpc>
                <a:spcPct val="90300"/>
              </a:lnSpc>
              <a:spcBef>
                <a:spcPts val="475"/>
              </a:spcBef>
            </a:pPr>
            <a:r>
              <a:rPr sz="3200" b="1" dirty="0">
                <a:solidFill>
                  <a:srgbClr val="444B54"/>
                </a:solidFill>
                <a:latin typeface="Arial"/>
                <a:cs typeface="Arial"/>
              </a:rPr>
              <a:t>AAP:</a:t>
            </a:r>
            <a:r>
              <a:rPr sz="3200" b="1" spc="-25" dirty="0">
                <a:solidFill>
                  <a:srgbClr val="444B54"/>
                </a:solidFill>
                <a:latin typeface="Arial"/>
                <a:cs typeface="Arial"/>
              </a:rPr>
              <a:t> </a:t>
            </a:r>
            <a:r>
              <a:rPr sz="3200" b="1" spc="-5" dirty="0">
                <a:solidFill>
                  <a:srgbClr val="444B54"/>
                </a:solidFill>
                <a:latin typeface="Arial"/>
                <a:cs typeface="Arial"/>
              </a:rPr>
              <a:t>Children</a:t>
            </a:r>
            <a:r>
              <a:rPr sz="3200" b="1" spc="-40" dirty="0">
                <a:solidFill>
                  <a:srgbClr val="444B54"/>
                </a:solidFill>
                <a:latin typeface="Arial"/>
                <a:cs typeface="Arial"/>
              </a:rPr>
              <a:t> </a:t>
            </a:r>
            <a:r>
              <a:rPr sz="3200" b="1" spc="-5" dirty="0">
                <a:solidFill>
                  <a:srgbClr val="444B54"/>
                </a:solidFill>
                <a:latin typeface="Arial"/>
                <a:cs typeface="Arial"/>
              </a:rPr>
              <a:t>and</a:t>
            </a:r>
            <a:r>
              <a:rPr sz="3200" b="1" spc="-25" dirty="0">
                <a:solidFill>
                  <a:srgbClr val="444B54"/>
                </a:solidFill>
                <a:latin typeface="Arial"/>
                <a:cs typeface="Arial"/>
              </a:rPr>
              <a:t> </a:t>
            </a:r>
            <a:r>
              <a:rPr sz="3200" b="1" spc="-5" dirty="0">
                <a:solidFill>
                  <a:srgbClr val="444B54"/>
                </a:solidFill>
                <a:latin typeface="Arial"/>
                <a:cs typeface="Arial"/>
              </a:rPr>
              <a:t>COVID-19: </a:t>
            </a:r>
            <a:r>
              <a:rPr sz="3200" b="1" spc="-875" dirty="0">
                <a:solidFill>
                  <a:srgbClr val="444B54"/>
                </a:solidFill>
                <a:latin typeface="Arial"/>
                <a:cs typeface="Arial"/>
              </a:rPr>
              <a:t> </a:t>
            </a:r>
            <a:r>
              <a:rPr sz="3200" b="1" spc="-5" dirty="0">
                <a:solidFill>
                  <a:srgbClr val="444B54"/>
                </a:solidFill>
                <a:latin typeface="Arial"/>
                <a:cs typeface="Arial"/>
              </a:rPr>
              <a:t>State-Level Data Report </a:t>
            </a:r>
            <a:r>
              <a:rPr lang="en-US" sz="3200" b="1" dirty="0">
                <a:solidFill>
                  <a:srgbClr val="444B54"/>
                </a:solidFill>
              </a:rPr>
              <a:t> </a:t>
            </a:r>
            <a:r>
              <a:rPr lang="en-US" sz="3200" dirty="0" smtClean="0">
                <a:solidFill>
                  <a:srgbClr val="444B54"/>
                </a:solidFill>
              </a:rPr>
              <a:t>October 28</a:t>
            </a:r>
            <a:r>
              <a:rPr dirty="0" smtClean="0">
                <a:solidFill>
                  <a:srgbClr val="444B54"/>
                </a:solidFill>
              </a:rPr>
              <a:t>,</a:t>
            </a:r>
            <a:r>
              <a:rPr spc="5" dirty="0" smtClean="0">
                <a:solidFill>
                  <a:srgbClr val="444B54"/>
                </a:solidFill>
              </a:rPr>
              <a:t> </a:t>
            </a:r>
            <a:r>
              <a:rPr dirty="0">
                <a:solidFill>
                  <a:srgbClr val="444B54"/>
                </a:solidFill>
              </a:rPr>
              <a:t>2021</a:t>
            </a:r>
            <a:endParaRPr sz="3200" dirty="0">
              <a:latin typeface="Arial"/>
              <a:cs typeface="Arial"/>
            </a:endParaRPr>
          </a:p>
        </p:txBody>
      </p:sp>
      <p:sp>
        <p:nvSpPr>
          <p:cNvPr id="8" name="object 8"/>
          <p:cNvSpPr txBox="1"/>
          <p:nvPr/>
        </p:nvSpPr>
        <p:spPr>
          <a:xfrm>
            <a:off x="688340" y="1814448"/>
            <a:ext cx="10811510" cy="5035353"/>
          </a:xfrm>
          <a:prstGeom prst="rect">
            <a:avLst/>
          </a:prstGeom>
        </p:spPr>
        <p:txBody>
          <a:bodyPr vert="horz" wrap="square" lIns="0" tIns="53975" rIns="0" bIns="0" rtlCol="0">
            <a:spAutoFit/>
          </a:bodyPr>
          <a:lstStyle/>
          <a:p>
            <a:pPr fontAlgn="base"/>
            <a:r>
              <a:rPr lang="en-US" sz="2400" b="1" dirty="0"/>
              <a:t>Cumulative Number of Child COVID-19 Cases*</a:t>
            </a:r>
          </a:p>
          <a:p>
            <a:pPr fontAlgn="base"/>
            <a:r>
              <a:rPr lang="en-US" sz="2400" dirty="0"/>
              <a:t>6,396,278 total child COVID-19 cases reported, and children represented 16.6% (6,396,278/38,496,700) of all cases</a:t>
            </a:r>
          </a:p>
          <a:p>
            <a:pPr fontAlgn="base"/>
            <a:r>
              <a:rPr lang="en-US" sz="2400" dirty="0"/>
              <a:t>Overall rate: 8,498 cases per 100,000 children in the population</a:t>
            </a:r>
          </a:p>
          <a:p>
            <a:pPr fontAlgn="base"/>
            <a:r>
              <a:rPr lang="en-US" sz="2400" b="1" dirty="0" smtClean="0"/>
              <a:t>Change </a:t>
            </a:r>
            <a:r>
              <a:rPr lang="en-US" sz="2400" b="1" dirty="0"/>
              <a:t>in Child COVID-19 Cases*</a:t>
            </a:r>
          </a:p>
          <a:p>
            <a:pPr fontAlgn="base"/>
            <a:r>
              <a:rPr lang="en-US" sz="2400" dirty="0"/>
              <a:t>100,630 child COVID-19 cases were reported the past week from 10/21/21-10/28/21 (6,295,648 to 6,396,278) and children represented 24.2% (100,630/416,059) of the weekly reported cases</a:t>
            </a:r>
          </a:p>
          <a:p>
            <a:pPr fontAlgn="base"/>
            <a:r>
              <a:rPr lang="en-US" sz="2400" dirty="0"/>
              <a:t>Over two weeks, 10/14/21-10/28/21, there was a 4% increase in the cumulated number of child COVID-19 cases since the beginning of the pandemic (218,332 cases added (6,177,946 to 6,396,278))</a:t>
            </a:r>
          </a:p>
          <a:p>
            <a:pPr marL="241300" indent="-228600">
              <a:spcBef>
                <a:spcPts val="680"/>
              </a:spcBef>
              <a:buClr>
                <a:srgbClr val="F5668F"/>
              </a:buClr>
              <a:buFontTx/>
              <a:buChar char="•"/>
              <a:tabLst>
                <a:tab pos="241300" algn="l"/>
              </a:tabLst>
            </a:pPr>
            <a:r>
              <a:rPr lang="en-US" sz="2400" dirty="0" smtClean="0"/>
              <a:t>AAP</a:t>
            </a:r>
            <a:r>
              <a:rPr lang="en-US" sz="2400" dirty="0" smtClean="0"/>
              <a:t>: </a:t>
            </a:r>
            <a:r>
              <a:rPr lang="en-US" sz="2400" dirty="0" smtClean="0">
                <a:hlinkClick r:id="rId5"/>
              </a:rPr>
              <a:t>Children and COVID-19: State-Level Data Report</a:t>
            </a:r>
            <a:r>
              <a:rPr lang="en-US" sz="2400" dirty="0" smtClean="0"/>
              <a:t>. </a:t>
            </a:r>
            <a:r>
              <a:rPr lang="en-US" sz="2400" dirty="0" smtClean="0"/>
              <a:t>(</a:t>
            </a:r>
            <a:r>
              <a:rPr lang="en-US" sz="2400" dirty="0" smtClean="0"/>
              <a:t>10.28</a:t>
            </a:r>
            <a:r>
              <a:rPr lang="en-US" sz="2400" dirty="0" smtClean="0"/>
              <a:t>.21</a:t>
            </a:r>
            <a:r>
              <a:rPr lang="en-US" sz="2400" dirty="0" smtClean="0"/>
              <a:t>) </a:t>
            </a:r>
            <a:endParaRPr lang="en-US" sz="3600" dirty="0">
              <a:cs typeface="Calibri"/>
            </a:endParaRPr>
          </a:p>
          <a:p>
            <a:pPr marL="241300" indent="-228600">
              <a:lnSpc>
                <a:spcPct val="100000"/>
              </a:lnSpc>
              <a:spcBef>
                <a:spcPts val="680"/>
              </a:spcBef>
              <a:buClr>
                <a:srgbClr val="F5668F"/>
              </a:buClr>
              <a:buChar char="•"/>
              <a:tabLst>
                <a:tab pos="241300" algn="l"/>
              </a:tabLst>
            </a:pPr>
            <a:endParaRPr sz="2400" dirty="0">
              <a:latin typeface="Arial"/>
              <a:cs typeface="Arial"/>
            </a:endParaRPr>
          </a:p>
        </p:txBody>
      </p:sp>
      <p:sp>
        <p:nvSpPr>
          <p:cNvPr id="9" name="object 9"/>
          <p:cNvSpPr txBox="1"/>
          <p:nvPr/>
        </p:nvSpPr>
        <p:spPr>
          <a:xfrm>
            <a:off x="113060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EB3B8"/>
                </a:solidFill>
                <a:latin typeface="Arial"/>
                <a:cs typeface="Arial"/>
              </a:rPr>
              <a:t>32</a:t>
            </a:r>
            <a:endParaRPr sz="1200">
              <a:latin typeface="Arial"/>
              <a:cs typeface="Arial"/>
            </a:endParaRPr>
          </a:p>
        </p:txBody>
      </p:sp>
      <p:sp>
        <p:nvSpPr>
          <p:cNvPr id="10" name="object 10"/>
          <p:cNvSpPr txBox="1"/>
          <p:nvPr/>
        </p:nvSpPr>
        <p:spPr>
          <a:xfrm>
            <a:off x="688340" y="6430200"/>
            <a:ext cx="25349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Illinois</a:t>
            </a:r>
            <a:r>
              <a:rPr sz="1200" spc="-30" dirty="0">
                <a:solidFill>
                  <a:srgbClr val="929599"/>
                </a:solidFill>
                <a:latin typeface="Arial"/>
                <a:cs typeface="Arial"/>
              </a:rPr>
              <a:t> </a:t>
            </a:r>
            <a:r>
              <a:rPr sz="1200" spc="-5" dirty="0">
                <a:solidFill>
                  <a:srgbClr val="929599"/>
                </a:solidFill>
                <a:latin typeface="Arial"/>
                <a:cs typeface="Arial"/>
              </a:rPr>
              <a:t>Perinatal</a:t>
            </a:r>
            <a:r>
              <a:rPr sz="1200" spc="-40" dirty="0">
                <a:solidFill>
                  <a:srgbClr val="929599"/>
                </a:solidFill>
                <a:latin typeface="Arial"/>
                <a:cs typeface="Arial"/>
              </a:rPr>
              <a:t> </a:t>
            </a:r>
            <a:r>
              <a:rPr sz="1200" spc="-5" dirty="0">
                <a:solidFill>
                  <a:srgbClr val="929599"/>
                </a:solidFill>
                <a:latin typeface="Arial"/>
                <a:cs typeface="Arial"/>
              </a:rPr>
              <a:t>Quality</a:t>
            </a:r>
            <a:r>
              <a:rPr sz="1200" spc="-15" dirty="0">
                <a:solidFill>
                  <a:srgbClr val="929599"/>
                </a:solidFill>
                <a:latin typeface="Arial"/>
                <a:cs typeface="Arial"/>
              </a:rPr>
              <a:t> </a:t>
            </a:r>
            <a:r>
              <a:rPr sz="1200" spc="-5" dirty="0">
                <a:solidFill>
                  <a:srgbClr val="929599"/>
                </a:solidFill>
                <a:latin typeface="Arial"/>
                <a:cs typeface="Arial"/>
              </a:rPr>
              <a:t>Collaborative</a:t>
            </a:r>
            <a:endParaRPr sz="120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166796"/>
            <a:ext cx="1953895" cy="2424430"/>
          </a:xfrm>
          <a:prstGeom prst="rect">
            <a:avLst/>
          </a:prstGeom>
        </p:spPr>
        <p:txBody>
          <a:bodyPr vert="horz" wrap="square" lIns="0" tIns="48260" rIns="0" bIns="0" rtlCol="0">
            <a:spAutoFit/>
          </a:bodyPr>
          <a:lstStyle/>
          <a:p>
            <a:pPr marL="12700" marR="18415" lvl="0" indent="0" algn="l" defTabSz="914400" rtl="0" eaLnBrk="1" fontAlgn="auto" latinLnBrk="0" hangingPunct="1">
              <a:lnSpc>
                <a:spcPct val="90300"/>
              </a:lnSpc>
              <a:spcBef>
                <a:spcPts val="38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United</a:t>
            </a:r>
            <a:r>
              <a:rPr kumimoji="0" sz="2400" b="0" i="0" u="none" strike="noStrike" kern="1200" cap="none" spc="-6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States: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Number</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of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Child COVID-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19 Cases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Added in Past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20" normalizeH="0" baseline="0" noProof="0" dirty="0">
                <a:ln>
                  <a:noFill/>
                </a:ln>
                <a:solidFill>
                  <a:prstClr val="black"/>
                </a:solidFill>
                <a:effectLst/>
                <a:uLnTx/>
                <a:uFillTx/>
                <a:latin typeface="Arial"/>
                <a:ea typeface="+mn-ea"/>
                <a:cs typeface="Arial"/>
              </a:rPr>
              <a:t>Week</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lang="en-US" sz="2400" spc="-5" dirty="0" smtClean="0">
                <a:solidFill>
                  <a:prstClr val="black"/>
                </a:solidFill>
                <a:latin typeface="Arial"/>
                <a:cs typeface="Arial"/>
              </a:rPr>
              <a:t>10</a:t>
            </a:r>
            <a:r>
              <a:rPr kumimoji="0" lang="en-US" sz="2400" b="0" i="0" u="none" strike="noStrike" kern="1200" cap="none" spc="-5" normalizeH="0" baseline="0" noProof="0" dirty="0" smtClean="0">
                <a:ln>
                  <a:noFill/>
                </a:ln>
                <a:solidFill>
                  <a:prstClr val="black"/>
                </a:solidFill>
                <a:effectLst/>
                <a:uLnTx/>
                <a:uFillTx/>
                <a:latin typeface="Arial"/>
                <a:ea typeface="+mn-ea"/>
                <a:cs typeface="Arial"/>
              </a:rPr>
              <a:t>/28/21</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2489325" y="1166796"/>
            <a:ext cx="9702676" cy="4184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8609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1" y="-381000"/>
            <a:ext cx="12192000" cy="7382866"/>
          </a:xfrm>
          <a:prstGeom prst="rect">
            <a:avLst/>
          </a:prstGeom>
        </p:spPr>
      </p:pic>
      <p:sp>
        <p:nvSpPr>
          <p:cNvPr id="5" name="TextBox 4"/>
          <p:cNvSpPr txBox="1"/>
          <p:nvPr/>
        </p:nvSpPr>
        <p:spPr>
          <a:xfrm>
            <a:off x="2286000" y="6172200"/>
            <a:ext cx="5270498" cy="369332"/>
          </a:xfrm>
          <a:prstGeom prst="rect">
            <a:avLst/>
          </a:prstGeom>
          <a:noFill/>
        </p:spPr>
        <p:txBody>
          <a:bodyPr wrap="square" rtlCol="0">
            <a:spAutoFit/>
          </a:bodyPr>
          <a:lstStyle/>
          <a:p>
            <a:r>
              <a:rPr lang="en-US" dirty="0"/>
              <a:t>https://gis.cdc.gov/grasp/COVIDNet/COVID19_3.html</a:t>
            </a:r>
          </a:p>
        </p:txBody>
      </p:sp>
      <p:sp>
        <p:nvSpPr>
          <p:cNvPr id="6" name="TextBox 5"/>
          <p:cNvSpPr txBox="1"/>
          <p:nvPr/>
        </p:nvSpPr>
        <p:spPr>
          <a:xfrm>
            <a:off x="1143000" y="457200"/>
            <a:ext cx="9753600" cy="400110"/>
          </a:xfrm>
          <a:prstGeom prst="rect">
            <a:avLst/>
          </a:prstGeom>
          <a:noFill/>
        </p:spPr>
        <p:txBody>
          <a:bodyPr wrap="square" rtlCol="0">
            <a:spAutoFit/>
          </a:bodyPr>
          <a:lstStyle/>
          <a:p>
            <a:r>
              <a:rPr lang="en-US" sz="2000" b="1" dirty="0" smtClean="0"/>
              <a:t>Covid-19 Hospitalization Rates in Children in the United States, through October 30, 2021</a:t>
            </a:r>
            <a:endParaRPr lang="en-US" sz="2000" b="1" dirty="0"/>
          </a:p>
        </p:txBody>
      </p:sp>
    </p:spTree>
    <p:extLst>
      <p:ext uri="{BB962C8B-B14F-4D97-AF65-F5344CB8AC3E}">
        <p14:creationId xmlns:p14="http://schemas.microsoft.com/office/powerpoint/2010/main" val="3639343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723233"/>
            <a:ext cx="6788784" cy="513715"/>
          </a:xfrm>
          <a:prstGeom prst="rect">
            <a:avLst/>
          </a:prstGeom>
        </p:spPr>
        <p:txBody>
          <a:bodyPr vert="horz" wrap="square" lIns="0" tIns="13335" rIns="0" bIns="0" rtlCol="0">
            <a:spAutoFit/>
          </a:bodyPr>
          <a:lstStyle/>
          <a:p>
            <a:pPr marL="12700">
              <a:lnSpc>
                <a:spcPct val="100000"/>
              </a:lnSpc>
              <a:spcBef>
                <a:spcPts val="105"/>
              </a:spcBef>
              <a:tabLst>
                <a:tab pos="3350260" algn="l"/>
                <a:tab pos="4589145" algn="l"/>
              </a:tabLst>
            </a:pPr>
            <a:r>
              <a:rPr sz="3200" b="1" spc="-90" dirty="0">
                <a:solidFill>
                  <a:srgbClr val="F58466"/>
                </a:solidFill>
                <a:latin typeface="Arial"/>
                <a:cs typeface="Arial"/>
              </a:rPr>
              <a:t>Updated</a:t>
            </a:r>
            <a:r>
              <a:rPr sz="3200" b="1" spc="-120" dirty="0">
                <a:solidFill>
                  <a:srgbClr val="F58466"/>
                </a:solidFill>
                <a:latin typeface="Arial"/>
                <a:cs typeface="Arial"/>
              </a:rPr>
              <a:t> </a:t>
            </a:r>
            <a:r>
              <a:rPr sz="3200" b="1" spc="-55" dirty="0">
                <a:solidFill>
                  <a:srgbClr val="F58466"/>
                </a:solidFill>
                <a:latin typeface="Arial"/>
                <a:cs typeface="Arial"/>
              </a:rPr>
              <a:t>OB/Neo	</a:t>
            </a:r>
            <a:r>
              <a:rPr sz="3200" b="1" spc="-120" dirty="0">
                <a:solidFill>
                  <a:srgbClr val="F58466"/>
                </a:solidFill>
                <a:latin typeface="Arial"/>
                <a:cs typeface="Arial"/>
              </a:rPr>
              <a:t>Covid	</a:t>
            </a:r>
            <a:r>
              <a:rPr sz="3200" b="1" spc="-160" dirty="0">
                <a:solidFill>
                  <a:srgbClr val="F58466"/>
                </a:solidFill>
                <a:latin typeface="Arial"/>
                <a:cs typeface="Arial"/>
              </a:rPr>
              <a:t>Publications</a:t>
            </a:r>
            <a:endParaRPr sz="3200">
              <a:latin typeface="Arial"/>
              <a:cs typeface="Arial"/>
            </a:endParaRPr>
          </a:p>
        </p:txBody>
      </p:sp>
      <p:sp>
        <p:nvSpPr>
          <p:cNvPr id="9" name="object 9"/>
          <p:cNvSpPr txBox="1"/>
          <p:nvPr/>
        </p:nvSpPr>
        <p:spPr>
          <a:xfrm>
            <a:off x="687561" y="1522540"/>
            <a:ext cx="10814685" cy="6525504"/>
          </a:xfrm>
          <a:prstGeom prst="rect">
            <a:avLst/>
          </a:prstGeom>
        </p:spPr>
        <p:txBody>
          <a:bodyPr vert="horz" wrap="square" lIns="0" tIns="69215" rIns="0" bIns="0" rtlCol="0">
            <a:spAutoFit/>
          </a:bodyPr>
          <a:lstStyle/>
          <a:p>
            <a:pPr marL="240665" indent="-228600">
              <a:lnSpc>
                <a:spcPct val="100000"/>
              </a:lnSpc>
              <a:spcBef>
                <a:spcPts val="285"/>
              </a:spcBef>
              <a:buClr>
                <a:srgbClr val="F5668F"/>
              </a:buClr>
              <a:buFont typeface="Arial"/>
              <a:buChar char="•"/>
              <a:tabLst>
                <a:tab pos="240665" algn="l"/>
                <a:tab pos="241300" algn="l"/>
              </a:tabLst>
            </a:pPr>
            <a:r>
              <a:rPr sz="2400" dirty="0" smtClean="0">
                <a:latin typeface="Calibri"/>
                <a:cs typeface="Calibri"/>
              </a:rPr>
              <a:t>NEJM</a:t>
            </a:r>
            <a:r>
              <a:rPr sz="2400" spc="-15" dirty="0" smtClean="0">
                <a:latin typeface="Calibri"/>
                <a:cs typeface="Calibri"/>
              </a:rPr>
              <a:t> </a:t>
            </a:r>
            <a:r>
              <a:rPr sz="2400" dirty="0">
                <a:latin typeface="Calibri"/>
                <a:cs typeface="Calibri"/>
              </a:rPr>
              <a:t>-</a:t>
            </a:r>
            <a:r>
              <a:rPr sz="2400" dirty="0">
                <a:solidFill>
                  <a:srgbClr val="0000FF"/>
                </a:solidFill>
                <a:latin typeface="Calibri"/>
                <a:cs typeface="Calibri"/>
              </a:rPr>
              <a:t> </a:t>
            </a:r>
            <a:r>
              <a:rPr sz="2400" u="sng" spc="-10" dirty="0">
                <a:solidFill>
                  <a:srgbClr val="0000FF"/>
                </a:solidFill>
                <a:uFill>
                  <a:solidFill>
                    <a:srgbClr val="0000FF"/>
                  </a:solidFill>
                </a:uFill>
                <a:latin typeface="Calibri"/>
                <a:cs typeface="Calibri"/>
                <a:hlinkClick r:id="rId4"/>
              </a:rPr>
              <a:t>Breakthrough infections</a:t>
            </a:r>
            <a:r>
              <a:rPr sz="2400" u="sng" spc="20" dirty="0">
                <a:solidFill>
                  <a:srgbClr val="0000FF"/>
                </a:solidFill>
                <a:uFill>
                  <a:solidFill>
                    <a:srgbClr val="0000FF"/>
                  </a:solidFill>
                </a:uFill>
                <a:latin typeface="Calibri"/>
                <a:cs typeface="Calibri"/>
                <a:hlinkClick r:id="rId4"/>
              </a:rPr>
              <a:t> </a:t>
            </a:r>
            <a:r>
              <a:rPr sz="2400" u="sng" spc="-5" dirty="0">
                <a:solidFill>
                  <a:srgbClr val="0000FF"/>
                </a:solidFill>
                <a:uFill>
                  <a:solidFill>
                    <a:srgbClr val="0000FF"/>
                  </a:solidFill>
                </a:uFill>
                <a:latin typeface="Calibri"/>
                <a:cs typeface="Calibri"/>
                <a:hlinkClick r:id="rId4"/>
              </a:rPr>
              <a:t>in </a:t>
            </a:r>
            <a:r>
              <a:rPr sz="2400" u="sng" spc="-10" dirty="0">
                <a:solidFill>
                  <a:srgbClr val="0000FF"/>
                </a:solidFill>
                <a:uFill>
                  <a:solidFill>
                    <a:srgbClr val="0000FF"/>
                  </a:solidFill>
                </a:uFill>
                <a:latin typeface="Calibri"/>
                <a:cs typeface="Calibri"/>
                <a:hlinkClick r:id="rId4"/>
              </a:rPr>
              <a:t>vaccinated</a:t>
            </a:r>
            <a:r>
              <a:rPr sz="2400" u="sng" spc="15" dirty="0">
                <a:solidFill>
                  <a:srgbClr val="0000FF"/>
                </a:solidFill>
                <a:uFill>
                  <a:solidFill>
                    <a:srgbClr val="0000FF"/>
                  </a:solidFill>
                </a:uFill>
                <a:latin typeface="Calibri"/>
                <a:cs typeface="Calibri"/>
                <a:hlinkClick r:id="rId4"/>
              </a:rPr>
              <a:t> </a:t>
            </a:r>
            <a:r>
              <a:rPr sz="2400" u="sng" spc="-5" dirty="0">
                <a:solidFill>
                  <a:srgbClr val="0000FF"/>
                </a:solidFill>
                <a:uFill>
                  <a:solidFill>
                    <a:srgbClr val="0000FF"/>
                  </a:solidFill>
                </a:uFill>
                <a:latin typeface="Calibri"/>
                <a:cs typeface="Calibri"/>
                <a:hlinkClick r:id="rId4"/>
              </a:rPr>
              <a:t>healthcare</a:t>
            </a:r>
            <a:r>
              <a:rPr sz="2400" u="sng" spc="10" dirty="0">
                <a:solidFill>
                  <a:srgbClr val="0000FF"/>
                </a:solidFill>
                <a:uFill>
                  <a:solidFill>
                    <a:srgbClr val="0000FF"/>
                  </a:solidFill>
                </a:uFill>
                <a:latin typeface="Calibri"/>
                <a:cs typeface="Calibri"/>
                <a:hlinkClick r:id="rId4"/>
              </a:rPr>
              <a:t> </a:t>
            </a:r>
            <a:r>
              <a:rPr sz="2400" u="sng" spc="-20" dirty="0">
                <a:solidFill>
                  <a:srgbClr val="0000FF"/>
                </a:solidFill>
                <a:uFill>
                  <a:solidFill>
                    <a:srgbClr val="0000FF"/>
                  </a:solidFill>
                </a:uFill>
                <a:latin typeface="Calibri"/>
                <a:cs typeface="Calibri"/>
                <a:hlinkClick r:id="rId4"/>
              </a:rPr>
              <a:t>workers</a:t>
            </a:r>
            <a:r>
              <a:rPr sz="2400" spc="-20" dirty="0">
                <a:latin typeface="Calibri"/>
                <a:cs typeface="Calibri"/>
              </a:rPr>
              <a:t>.</a:t>
            </a:r>
            <a:r>
              <a:rPr sz="2400" spc="10" dirty="0">
                <a:latin typeface="Calibri"/>
                <a:cs typeface="Calibri"/>
              </a:rPr>
              <a:t> </a:t>
            </a:r>
            <a:r>
              <a:rPr sz="2400" dirty="0">
                <a:latin typeface="Calibri"/>
                <a:cs typeface="Calibri"/>
              </a:rPr>
              <a:t>(7.28.21)</a:t>
            </a:r>
          </a:p>
          <a:p>
            <a:pPr marL="241300" indent="-229235">
              <a:lnSpc>
                <a:spcPct val="100000"/>
              </a:lnSpc>
              <a:spcBef>
                <a:spcPts val="355"/>
              </a:spcBef>
              <a:buClr>
                <a:srgbClr val="F5668F"/>
              </a:buClr>
              <a:buFont typeface="Arial"/>
              <a:buChar char="•"/>
              <a:tabLst>
                <a:tab pos="241300" algn="l"/>
                <a:tab pos="241935" algn="l"/>
              </a:tabLst>
            </a:pPr>
            <a:r>
              <a:rPr sz="2000" spc="-5" dirty="0" smtClean="0">
                <a:latin typeface="Calibri"/>
                <a:cs typeface="Calibri"/>
              </a:rPr>
              <a:t>Bloomberg</a:t>
            </a:r>
            <a:r>
              <a:rPr sz="2000" spc="-5" dirty="0">
                <a:latin typeface="Calibri"/>
                <a:cs typeface="Calibri"/>
              </a:rPr>
              <a:t>:</a:t>
            </a:r>
            <a:r>
              <a:rPr sz="2000" spc="20" dirty="0">
                <a:solidFill>
                  <a:srgbClr val="0000FF"/>
                </a:solidFill>
                <a:latin typeface="Calibri"/>
                <a:cs typeface="Calibri"/>
              </a:rPr>
              <a:t> </a:t>
            </a:r>
            <a:r>
              <a:rPr sz="2000" u="sng" spc="-10" dirty="0">
                <a:solidFill>
                  <a:srgbClr val="0000FF"/>
                </a:solidFill>
                <a:uFill>
                  <a:solidFill>
                    <a:srgbClr val="0000FF"/>
                  </a:solidFill>
                </a:uFill>
                <a:latin typeface="Calibri"/>
                <a:cs typeface="Calibri"/>
                <a:hlinkClick r:id="rId5"/>
              </a:rPr>
              <a:t>Pregnant,</a:t>
            </a:r>
            <a:r>
              <a:rPr sz="2000" u="sng" spc="15" dirty="0">
                <a:solidFill>
                  <a:srgbClr val="0000FF"/>
                </a:solidFill>
                <a:uFill>
                  <a:solidFill>
                    <a:srgbClr val="0000FF"/>
                  </a:solidFill>
                </a:uFill>
                <a:latin typeface="Calibri"/>
                <a:cs typeface="Calibri"/>
                <a:hlinkClick r:id="rId5"/>
              </a:rPr>
              <a:t> </a:t>
            </a:r>
            <a:r>
              <a:rPr sz="2000" u="sng" spc="-15" dirty="0">
                <a:solidFill>
                  <a:srgbClr val="0000FF"/>
                </a:solidFill>
                <a:uFill>
                  <a:solidFill>
                    <a:srgbClr val="0000FF"/>
                  </a:solidFill>
                </a:uFill>
                <a:latin typeface="Calibri"/>
                <a:cs typeface="Calibri"/>
                <a:hlinkClick r:id="rId5"/>
              </a:rPr>
              <a:t>Unvaccinated</a:t>
            </a:r>
            <a:r>
              <a:rPr sz="2000" u="sng" spc="10" dirty="0">
                <a:solidFill>
                  <a:srgbClr val="0000FF"/>
                </a:solidFill>
                <a:uFill>
                  <a:solidFill>
                    <a:srgbClr val="0000FF"/>
                  </a:solidFill>
                </a:uFill>
                <a:latin typeface="Calibri"/>
                <a:cs typeface="Calibri"/>
                <a:hlinkClick r:id="rId5"/>
              </a:rPr>
              <a:t> </a:t>
            </a:r>
            <a:r>
              <a:rPr sz="2000" u="sng" dirty="0">
                <a:solidFill>
                  <a:srgbClr val="0000FF"/>
                </a:solidFill>
                <a:uFill>
                  <a:solidFill>
                    <a:srgbClr val="0000FF"/>
                  </a:solidFill>
                </a:uFill>
                <a:latin typeface="Calibri"/>
                <a:cs typeface="Calibri"/>
                <a:hlinkClick r:id="rId5"/>
              </a:rPr>
              <a:t>and</a:t>
            </a:r>
            <a:r>
              <a:rPr sz="2000" u="sng" spc="25" dirty="0">
                <a:solidFill>
                  <a:srgbClr val="0000FF"/>
                </a:solidFill>
                <a:uFill>
                  <a:solidFill>
                    <a:srgbClr val="0000FF"/>
                  </a:solidFill>
                </a:uFill>
                <a:latin typeface="Calibri"/>
                <a:cs typeface="Calibri"/>
                <a:hlinkClick r:id="rId5"/>
              </a:rPr>
              <a:t> </a:t>
            </a:r>
            <a:r>
              <a:rPr sz="2000" u="sng" spc="-10" dirty="0">
                <a:solidFill>
                  <a:srgbClr val="0000FF"/>
                </a:solidFill>
                <a:uFill>
                  <a:solidFill>
                    <a:srgbClr val="0000FF"/>
                  </a:solidFill>
                </a:uFill>
                <a:latin typeface="Calibri"/>
                <a:cs typeface="Calibri"/>
                <a:hlinkClick r:id="rId5"/>
              </a:rPr>
              <a:t>Intubated:</a:t>
            </a:r>
            <a:r>
              <a:rPr sz="2000" u="sng" spc="20" dirty="0">
                <a:solidFill>
                  <a:srgbClr val="0000FF"/>
                </a:solidFill>
                <a:uFill>
                  <a:solidFill>
                    <a:srgbClr val="0000FF"/>
                  </a:solidFill>
                </a:uFill>
                <a:latin typeface="Calibri"/>
                <a:cs typeface="Calibri"/>
                <a:hlinkClick r:id="rId5"/>
              </a:rPr>
              <a:t> </a:t>
            </a:r>
            <a:r>
              <a:rPr sz="2000" u="sng" dirty="0">
                <a:solidFill>
                  <a:srgbClr val="0000FF"/>
                </a:solidFill>
                <a:uFill>
                  <a:solidFill>
                    <a:srgbClr val="0000FF"/>
                  </a:solidFill>
                </a:uFill>
                <a:latin typeface="Calibri"/>
                <a:cs typeface="Calibri"/>
                <a:hlinkClick r:id="rId5"/>
              </a:rPr>
              <a:t>Case</a:t>
            </a:r>
            <a:r>
              <a:rPr sz="2000" u="sng" spc="15" dirty="0">
                <a:solidFill>
                  <a:srgbClr val="0000FF"/>
                </a:solidFill>
                <a:uFill>
                  <a:solidFill>
                    <a:srgbClr val="0000FF"/>
                  </a:solidFill>
                </a:uFill>
                <a:latin typeface="Calibri"/>
                <a:cs typeface="Calibri"/>
                <a:hlinkClick r:id="rId5"/>
              </a:rPr>
              <a:t> </a:t>
            </a:r>
            <a:r>
              <a:rPr sz="2000" u="sng" spc="-10" dirty="0">
                <a:solidFill>
                  <a:srgbClr val="0000FF"/>
                </a:solidFill>
                <a:uFill>
                  <a:solidFill>
                    <a:srgbClr val="0000FF"/>
                  </a:solidFill>
                </a:uFill>
                <a:latin typeface="Calibri"/>
                <a:cs typeface="Calibri"/>
                <a:hlinkClick r:id="rId5"/>
              </a:rPr>
              <a:t>Surge</a:t>
            </a:r>
            <a:r>
              <a:rPr sz="2000" u="sng" dirty="0">
                <a:solidFill>
                  <a:srgbClr val="0000FF"/>
                </a:solidFill>
                <a:uFill>
                  <a:solidFill>
                    <a:srgbClr val="0000FF"/>
                  </a:solidFill>
                </a:uFill>
                <a:latin typeface="Calibri"/>
                <a:cs typeface="Calibri"/>
                <a:hlinkClick r:id="rId5"/>
              </a:rPr>
              <a:t> </a:t>
            </a:r>
            <a:r>
              <a:rPr sz="2000" u="sng" spc="-5" dirty="0">
                <a:solidFill>
                  <a:srgbClr val="0000FF"/>
                </a:solidFill>
                <a:uFill>
                  <a:solidFill>
                    <a:srgbClr val="0000FF"/>
                  </a:solidFill>
                </a:uFill>
                <a:latin typeface="Calibri"/>
                <a:cs typeface="Calibri"/>
                <a:hlinkClick r:id="rId5"/>
              </a:rPr>
              <a:t>Alarms</a:t>
            </a:r>
            <a:r>
              <a:rPr sz="2000" u="sng" spc="15" dirty="0">
                <a:solidFill>
                  <a:srgbClr val="0000FF"/>
                </a:solidFill>
                <a:uFill>
                  <a:solidFill>
                    <a:srgbClr val="0000FF"/>
                  </a:solidFill>
                </a:uFill>
                <a:latin typeface="Calibri"/>
                <a:cs typeface="Calibri"/>
                <a:hlinkClick r:id="rId5"/>
              </a:rPr>
              <a:t> </a:t>
            </a:r>
            <a:r>
              <a:rPr sz="2000" u="sng" spc="-10" dirty="0">
                <a:solidFill>
                  <a:srgbClr val="0000FF"/>
                </a:solidFill>
                <a:uFill>
                  <a:solidFill>
                    <a:srgbClr val="0000FF"/>
                  </a:solidFill>
                </a:uFill>
                <a:latin typeface="Calibri"/>
                <a:cs typeface="Calibri"/>
                <a:hlinkClick r:id="rId5"/>
              </a:rPr>
              <a:t>Doctors</a:t>
            </a:r>
            <a:r>
              <a:rPr sz="2000" spc="-10" dirty="0">
                <a:latin typeface="Calibri"/>
                <a:cs typeface="Calibri"/>
              </a:rPr>
              <a:t>.</a:t>
            </a:r>
            <a:r>
              <a:rPr sz="2000" spc="20" dirty="0">
                <a:latin typeface="Calibri"/>
                <a:cs typeface="Calibri"/>
              </a:rPr>
              <a:t> </a:t>
            </a:r>
            <a:r>
              <a:rPr sz="2000" spc="-5" dirty="0">
                <a:latin typeface="Calibri"/>
                <a:cs typeface="Calibri"/>
              </a:rPr>
              <a:t>(8.23.21</a:t>
            </a:r>
            <a:r>
              <a:rPr sz="2000" spc="-5" dirty="0" smtClean="0">
                <a:latin typeface="Calibri"/>
                <a:cs typeface="Calibri"/>
              </a:rPr>
              <a:t>)</a:t>
            </a:r>
            <a:endParaRPr lang="en-US" sz="2000" spc="-5" dirty="0" smtClean="0">
              <a:latin typeface="Calibri"/>
              <a:cs typeface="Calibri"/>
            </a:endParaRPr>
          </a:p>
          <a:p>
            <a:pPr marL="241300" indent="-229235">
              <a:lnSpc>
                <a:spcPct val="100000"/>
              </a:lnSpc>
              <a:spcBef>
                <a:spcPts val="355"/>
              </a:spcBef>
              <a:buClr>
                <a:srgbClr val="F5668F"/>
              </a:buClr>
              <a:buFont typeface="Arial"/>
              <a:buChar char="•"/>
              <a:tabLst>
                <a:tab pos="241300" algn="l"/>
                <a:tab pos="241935" algn="l"/>
              </a:tabLst>
            </a:pPr>
            <a:r>
              <a:rPr lang="en-US" sz="2400" dirty="0"/>
              <a:t>AJOG:</a:t>
            </a:r>
            <a:r>
              <a:rPr lang="en-US" sz="2400" dirty="0">
                <a:hlinkClick r:id="rId6"/>
              </a:rPr>
              <a:t> Monoclonal antibody treatment of symptomatic COVID-19 in pregnancy: initial report</a:t>
            </a:r>
            <a:r>
              <a:rPr lang="en-US" sz="2400" dirty="0"/>
              <a:t>. (8.25.21) </a:t>
            </a:r>
            <a:endParaRPr sz="2400" dirty="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sz="2400" spc="-5" dirty="0">
                <a:latin typeface="Calibri"/>
                <a:cs typeface="Calibri"/>
              </a:rPr>
              <a:t>NEJM:</a:t>
            </a:r>
            <a:r>
              <a:rPr sz="2400" spc="10" dirty="0">
                <a:solidFill>
                  <a:srgbClr val="0000FF"/>
                </a:solidFill>
                <a:latin typeface="Calibri"/>
                <a:cs typeface="Calibri"/>
              </a:rPr>
              <a:t> </a:t>
            </a:r>
            <a:r>
              <a:rPr sz="2400" u="sng" spc="-10" dirty="0">
                <a:solidFill>
                  <a:srgbClr val="0000FF"/>
                </a:solidFill>
                <a:uFill>
                  <a:solidFill>
                    <a:srgbClr val="0000FF"/>
                  </a:solidFill>
                </a:uFill>
                <a:latin typeface="Calibri"/>
                <a:cs typeface="Calibri"/>
                <a:hlinkClick r:id="rId7"/>
              </a:rPr>
              <a:t>Resurgence</a:t>
            </a:r>
            <a:r>
              <a:rPr sz="2400" u="sng" spc="20" dirty="0">
                <a:solidFill>
                  <a:srgbClr val="0000FF"/>
                </a:solidFill>
                <a:uFill>
                  <a:solidFill>
                    <a:srgbClr val="0000FF"/>
                  </a:solidFill>
                </a:u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of</a:t>
            </a:r>
            <a:r>
              <a:rPr sz="2400" u="sng" spc="5" dirty="0">
                <a:solidFill>
                  <a:srgbClr val="0000FF"/>
                </a:solidFill>
                <a:uFill>
                  <a:solidFill>
                    <a:srgbClr val="0000FF"/>
                  </a:solidFill>
                </a:uFill>
                <a:latin typeface="Calibri"/>
                <a:cs typeface="Calibri"/>
                <a:hlinkClick r:id="rId7"/>
              </a:rPr>
              <a:t> </a:t>
            </a:r>
            <a:r>
              <a:rPr sz="2400" u="sng" spc="-10" dirty="0">
                <a:solidFill>
                  <a:srgbClr val="0000FF"/>
                </a:solidFill>
                <a:uFill>
                  <a:solidFill>
                    <a:srgbClr val="0000FF"/>
                  </a:solidFill>
                </a:uFill>
                <a:latin typeface="Calibri"/>
                <a:cs typeface="Calibri"/>
                <a:hlinkClick r:id="rId7"/>
              </a:rPr>
              <a:t>SARS-CoV-2</a:t>
            </a:r>
            <a:r>
              <a:rPr sz="2400" u="sng" spc="5" dirty="0">
                <a:solidFill>
                  <a:srgbClr val="0000FF"/>
                </a:solidFill>
                <a:uFill>
                  <a:solidFill>
                    <a:srgbClr val="0000FF"/>
                  </a:solidFill>
                </a:uFill>
                <a:latin typeface="Calibri"/>
                <a:cs typeface="Calibri"/>
                <a:hlinkClick r:id="rId7"/>
              </a:rPr>
              <a:t> </a:t>
            </a:r>
            <a:r>
              <a:rPr sz="2400" u="sng" spc="-10" dirty="0">
                <a:solidFill>
                  <a:srgbClr val="0000FF"/>
                </a:solidFill>
                <a:uFill>
                  <a:solidFill>
                    <a:srgbClr val="0000FF"/>
                  </a:solidFill>
                </a:uFill>
                <a:latin typeface="Calibri"/>
                <a:cs typeface="Calibri"/>
                <a:hlinkClick r:id="rId7"/>
              </a:rPr>
              <a:t>Infection</a:t>
            </a:r>
            <a:r>
              <a:rPr sz="2400" u="sng" spc="30" dirty="0">
                <a:solidFill>
                  <a:srgbClr val="0000FF"/>
                </a:solidFill>
                <a:uFill>
                  <a:solidFill>
                    <a:srgbClr val="0000FF"/>
                  </a:solidFill>
                </a:u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in</a:t>
            </a:r>
            <a:r>
              <a:rPr sz="2400" u="sng" spc="25" dirty="0">
                <a:solidFill>
                  <a:srgbClr val="0000FF"/>
                </a:solidFill>
                <a:uFill>
                  <a:solidFill>
                    <a:srgbClr val="0000FF"/>
                  </a:solidFill>
                </a:uFill>
                <a:latin typeface="Calibri"/>
                <a:cs typeface="Calibri"/>
                <a:hlinkClick r:id="rId7"/>
              </a:rPr>
              <a:t> </a:t>
            </a:r>
            <a:r>
              <a:rPr sz="2400" u="sng" dirty="0">
                <a:solidFill>
                  <a:srgbClr val="0000FF"/>
                </a:solidFill>
                <a:uFill>
                  <a:solidFill>
                    <a:srgbClr val="0000FF"/>
                  </a:solidFill>
                </a:uFill>
                <a:latin typeface="Calibri"/>
                <a:cs typeface="Calibri"/>
                <a:hlinkClick r:id="rId7"/>
              </a:rPr>
              <a:t>a</a:t>
            </a:r>
            <a:r>
              <a:rPr sz="2400" u="sng" spc="5" dirty="0">
                <a:solidFill>
                  <a:srgbClr val="0000FF"/>
                </a:solidFill>
                <a:uFill>
                  <a:solidFill>
                    <a:srgbClr val="0000FF"/>
                  </a:solidFill>
                </a:u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Highly</a:t>
            </a:r>
            <a:r>
              <a:rPr sz="2400" u="sng" spc="15" dirty="0">
                <a:solidFill>
                  <a:srgbClr val="0000FF"/>
                </a:solidFill>
                <a:uFill>
                  <a:solidFill>
                    <a:srgbClr val="0000FF"/>
                  </a:solidFill>
                </a:uFill>
                <a:latin typeface="Calibri"/>
                <a:cs typeface="Calibri"/>
                <a:hlinkClick r:id="rId7"/>
              </a:rPr>
              <a:t> </a:t>
            </a:r>
            <a:r>
              <a:rPr sz="2400" u="sng" spc="-20" dirty="0">
                <a:solidFill>
                  <a:srgbClr val="0000FF"/>
                </a:solidFill>
                <a:uFill>
                  <a:solidFill>
                    <a:srgbClr val="0000FF"/>
                  </a:solidFill>
                </a:uFill>
                <a:latin typeface="Calibri"/>
                <a:cs typeface="Calibri"/>
                <a:hlinkClick r:id="rId7"/>
              </a:rPr>
              <a:t>Vaccinated</a:t>
            </a:r>
            <a:r>
              <a:rPr sz="2400" u="sng" spc="30" dirty="0">
                <a:solidFill>
                  <a:srgbClr val="0000FF"/>
                </a:solidFill>
                <a:uFill>
                  <a:solidFill>
                    <a:srgbClr val="0000FF"/>
                  </a:solidFill>
                </a:uFill>
                <a:latin typeface="Calibri"/>
                <a:cs typeface="Calibri"/>
                <a:hlinkClick r:id="rId7"/>
              </a:rPr>
              <a:t> </a:t>
            </a:r>
            <a:r>
              <a:rPr sz="2400" u="sng" spc="-5" dirty="0">
                <a:solidFill>
                  <a:srgbClr val="0000FF"/>
                </a:solidFill>
                <a:uFill>
                  <a:solidFill>
                    <a:srgbClr val="0000FF"/>
                  </a:solidFill>
                </a:uFill>
                <a:latin typeface="Calibri"/>
                <a:cs typeface="Calibri"/>
                <a:hlinkClick r:id="rId7"/>
              </a:rPr>
              <a:t>Health</a:t>
            </a:r>
            <a:r>
              <a:rPr sz="2400" u="sng" spc="30" dirty="0">
                <a:solidFill>
                  <a:srgbClr val="0000FF"/>
                </a:solidFill>
                <a:uFill>
                  <a:solidFill>
                    <a:srgbClr val="0000FF"/>
                  </a:solidFill>
                </a:uFill>
                <a:latin typeface="Calibri"/>
                <a:cs typeface="Calibri"/>
                <a:hlinkClick r:id="rId7"/>
              </a:rPr>
              <a:t> </a:t>
            </a:r>
            <a:r>
              <a:rPr sz="2400" u="sng" spc="-15" dirty="0">
                <a:solidFill>
                  <a:srgbClr val="0000FF"/>
                </a:solidFill>
                <a:uFill>
                  <a:solidFill>
                    <a:srgbClr val="0000FF"/>
                  </a:solidFill>
                </a:uFill>
                <a:latin typeface="Calibri"/>
                <a:cs typeface="Calibri"/>
                <a:hlinkClick r:id="rId7"/>
              </a:rPr>
              <a:t>System</a:t>
            </a:r>
            <a:r>
              <a:rPr sz="2400" u="sng" dirty="0">
                <a:solidFill>
                  <a:srgbClr val="0000FF"/>
                </a:solidFill>
                <a:uFill>
                  <a:solidFill>
                    <a:srgbClr val="0000FF"/>
                  </a:solidFill>
                </a:uFill>
                <a:latin typeface="Calibri"/>
                <a:cs typeface="Calibri"/>
                <a:hlinkClick r:id="rId7"/>
              </a:rPr>
              <a:t> </a:t>
            </a:r>
            <a:r>
              <a:rPr sz="2400" u="sng" spc="-20" dirty="0">
                <a:solidFill>
                  <a:srgbClr val="0000FF"/>
                </a:solidFill>
                <a:uFill>
                  <a:solidFill>
                    <a:srgbClr val="0000FF"/>
                  </a:solidFill>
                </a:uFill>
                <a:latin typeface="Calibri"/>
                <a:cs typeface="Calibri"/>
                <a:hlinkClick r:id="rId7"/>
              </a:rPr>
              <a:t>Workforce</a:t>
            </a:r>
            <a:r>
              <a:rPr sz="2400" spc="-20" dirty="0">
                <a:latin typeface="Calibri"/>
                <a:cs typeface="Calibri"/>
              </a:rPr>
              <a:t>.</a:t>
            </a:r>
            <a:r>
              <a:rPr sz="2400" spc="5" dirty="0">
                <a:latin typeface="Calibri"/>
                <a:cs typeface="Calibri"/>
              </a:rPr>
              <a:t> </a:t>
            </a:r>
            <a:r>
              <a:rPr sz="2400" spc="-5" dirty="0">
                <a:latin typeface="Calibri"/>
                <a:cs typeface="Calibri"/>
              </a:rPr>
              <a:t>(9.9.21</a:t>
            </a:r>
            <a:r>
              <a:rPr sz="2400" spc="-5" dirty="0" smtClean="0">
                <a:latin typeface="Calibri"/>
                <a:cs typeface="Calibri"/>
              </a:rPr>
              <a:t>)</a:t>
            </a:r>
            <a:endParaRPr lang="en-US" sz="2400" spc="-5" dirty="0" smtClean="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lang="en-US" sz="2000" dirty="0" smtClean="0"/>
              <a:t>NEJM</a:t>
            </a:r>
            <a:r>
              <a:rPr lang="en-US" sz="2000" dirty="0"/>
              <a:t>: </a:t>
            </a:r>
            <a:r>
              <a:rPr lang="en-US" sz="2000" dirty="0">
                <a:hlinkClick r:id="rId8"/>
              </a:rPr>
              <a:t>Receipt of mRNA COVID-19 vaccines preconception and during pregnancy and risk of self-reported spontaneous abortions</a:t>
            </a:r>
            <a:r>
              <a:rPr lang="en-US" sz="2000" dirty="0"/>
              <a:t>. (09.8.21)</a:t>
            </a:r>
            <a:endParaRPr lang="en-US" sz="2800" spc="-5" dirty="0" smtClean="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lang="en-US" sz="2400" dirty="0"/>
              <a:t>The Lilly:</a:t>
            </a:r>
            <a:r>
              <a:rPr lang="en-US" sz="2400" dirty="0">
                <a:hlinkClick r:id="rId9"/>
              </a:rPr>
              <a:t> Pregnancy and coronavirus vaccines: Your questions answered</a:t>
            </a:r>
            <a:r>
              <a:rPr lang="en-US" sz="2400" dirty="0"/>
              <a:t>. (9.24.21) </a:t>
            </a:r>
            <a:endParaRPr lang="en-US" sz="2400" dirty="0" smtClean="0"/>
          </a:p>
          <a:p>
            <a:pPr marL="241300" indent="-229235">
              <a:lnSpc>
                <a:spcPct val="100000"/>
              </a:lnSpc>
              <a:spcBef>
                <a:spcPts val="345"/>
              </a:spcBef>
              <a:buClr>
                <a:srgbClr val="F5668F"/>
              </a:buClr>
              <a:buFont typeface="Arial"/>
              <a:buChar char="•"/>
              <a:tabLst>
                <a:tab pos="241300" algn="l"/>
                <a:tab pos="241935" algn="l"/>
              </a:tabLst>
            </a:pPr>
            <a:r>
              <a:rPr lang="en-US" sz="2400" dirty="0" err="1"/>
              <a:t>Plos</a:t>
            </a:r>
            <a:r>
              <a:rPr lang="en-US" sz="2400" dirty="0"/>
              <a:t> Medicine:</a:t>
            </a:r>
            <a:r>
              <a:rPr lang="en-US" sz="2400" dirty="0">
                <a:hlinkClick r:id="rId10"/>
              </a:rPr>
              <a:t> Incidence, co-occurrence, and evolution of long-COVID features: A 6-month retrospective cohort study of 273,618 survivors of COVID-19</a:t>
            </a:r>
            <a:r>
              <a:rPr lang="en-US" sz="2400" dirty="0"/>
              <a:t>. (</a:t>
            </a:r>
            <a:r>
              <a:rPr lang="en-US" sz="2400" dirty="0" smtClean="0"/>
              <a:t>09.28.2021)</a:t>
            </a:r>
            <a:endParaRPr lang="en-US" sz="2400" dirty="0"/>
          </a:p>
          <a:p>
            <a:pPr marL="241300" indent="-229235">
              <a:lnSpc>
                <a:spcPct val="100000"/>
              </a:lnSpc>
              <a:spcBef>
                <a:spcPts val="345"/>
              </a:spcBef>
              <a:buClr>
                <a:srgbClr val="F5668F"/>
              </a:buClr>
              <a:buFont typeface="Arial"/>
              <a:buChar char="•"/>
              <a:tabLst>
                <a:tab pos="241300" algn="l"/>
                <a:tab pos="241935" algn="l"/>
              </a:tabLst>
            </a:pPr>
            <a:r>
              <a:rPr lang="en-US" sz="2000" dirty="0" smtClean="0">
                <a:hlinkClick r:id="rId11"/>
              </a:rPr>
              <a:t>NHS </a:t>
            </a:r>
            <a:r>
              <a:rPr lang="en-US" sz="2000" dirty="0">
                <a:hlinkClick r:id="rId11"/>
              </a:rPr>
              <a:t>encourages pregnant women to get COVID-19 vaccine </a:t>
            </a:r>
            <a:r>
              <a:rPr lang="en-US" sz="2000" dirty="0"/>
              <a:t>(</a:t>
            </a:r>
            <a:r>
              <a:rPr lang="en-US" sz="2000" dirty="0" smtClean="0"/>
              <a:t>10.11.21)</a:t>
            </a:r>
          </a:p>
          <a:p>
            <a:pPr marL="241300" indent="-229235">
              <a:lnSpc>
                <a:spcPct val="100000"/>
              </a:lnSpc>
              <a:spcBef>
                <a:spcPts val="345"/>
              </a:spcBef>
              <a:buClr>
                <a:srgbClr val="F5668F"/>
              </a:buClr>
              <a:buFont typeface="Arial"/>
              <a:buChar char="•"/>
              <a:tabLst>
                <a:tab pos="241300" algn="l"/>
                <a:tab pos="241935" algn="l"/>
              </a:tabLst>
            </a:pPr>
            <a:r>
              <a:rPr lang="en-US" sz="2000" b="1" dirty="0" smtClean="0"/>
              <a:t>JAMA:</a:t>
            </a:r>
            <a:r>
              <a:rPr lang="en-US" sz="2000" b="1" dirty="0"/>
              <a:t> </a:t>
            </a:r>
            <a:r>
              <a:rPr lang="en-US" sz="2000" b="1" dirty="0">
                <a:hlinkClick r:id="rId12"/>
              </a:rPr>
              <a:t>Short-term and Long-term Rates of </a:t>
            </a:r>
            <a:r>
              <a:rPr lang="en-US" sz="2000" b="1" dirty="0" err="1">
                <a:hlinkClick r:id="rId12"/>
              </a:rPr>
              <a:t>Postacute</a:t>
            </a:r>
            <a:r>
              <a:rPr lang="en-US" sz="2000" b="1" dirty="0">
                <a:hlinkClick r:id="rId12"/>
              </a:rPr>
              <a:t> Sequelae of SARS-CoV-2 Infection</a:t>
            </a:r>
            <a:r>
              <a:rPr lang="en-US" sz="2000" b="1" dirty="0"/>
              <a:t>. (10.13.21)</a:t>
            </a:r>
            <a:r>
              <a:rPr lang="en-US" dirty="0"/>
              <a:t/>
            </a:r>
            <a:br>
              <a:rPr lang="en-US" dirty="0"/>
            </a:br>
            <a:endParaRPr lang="en-US" dirty="0"/>
          </a:p>
          <a:p>
            <a:r>
              <a:rPr lang="en-US" dirty="0"/>
              <a:t/>
            </a:r>
            <a:br>
              <a:rPr lang="en-US" dirty="0"/>
            </a:br>
            <a:endParaRPr lang="en-US" dirty="0"/>
          </a:p>
          <a:p>
            <a:pPr marL="241300" indent="-229235">
              <a:lnSpc>
                <a:spcPct val="100000"/>
              </a:lnSpc>
              <a:spcBef>
                <a:spcPts val="345"/>
              </a:spcBef>
              <a:buClr>
                <a:srgbClr val="F5668F"/>
              </a:buClr>
              <a:buFont typeface="Arial"/>
              <a:buChar char="•"/>
              <a:tabLst>
                <a:tab pos="241300" algn="l"/>
                <a:tab pos="241935" algn="l"/>
              </a:tabLst>
            </a:pPr>
            <a:endParaRPr sz="2000" dirty="0">
              <a:latin typeface="Calibri"/>
              <a:cs typeface="Calibri"/>
            </a:endParaRPr>
          </a:p>
          <a:p>
            <a:pPr>
              <a:lnSpc>
                <a:spcPct val="100000"/>
              </a:lnSpc>
              <a:spcBef>
                <a:spcPts val="50"/>
              </a:spcBef>
            </a:pPr>
            <a:endParaRPr sz="1650" dirty="0">
              <a:latin typeface="Calibri"/>
              <a:cs typeface="Calibri"/>
            </a:endParaRPr>
          </a:p>
          <a:p>
            <a:pPr marR="5080" algn="r">
              <a:lnSpc>
                <a:spcPct val="100000"/>
              </a:lnSpc>
              <a:spcBef>
                <a:spcPts val="5"/>
              </a:spcBef>
            </a:pPr>
            <a:r>
              <a:rPr sz="1200" spc="-5" dirty="0">
                <a:solidFill>
                  <a:srgbClr val="ADB3B8"/>
                </a:solidFill>
                <a:latin typeface="Arial"/>
                <a:cs typeface="Arial"/>
              </a:rPr>
              <a:t>34</a:t>
            </a:r>
            <a:endParaRPr sz="12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899902" cy="3016210"/>
          </a:xfrm>
          <a:noFill/>
        </p:spPr>
        <p:txBody>
          <a:bodyPr/>
          <a:lstStyle/>
          <a:p>
            <a:r>
              <a:rPr lang="en-US" dirty="0"/>
              <a:t>JAMA: </a:t>
            </a:r>
            <a:r>
              <a:rPr lang="en-US" dirty="0">
                <a:hlinkClick r:id="rId2"/>
              </a:rPr>
              <a:t>Characteristics and Outcomes of Women With COVID-19 Giving Birth at US Academic Centers During the COVID-19 Pandemic</a:t>
            </a:r>
            <a:r>
              <a:rPr lang="en-US" dirty="0"/>
              <a:t>. (08.11.21)</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901652" y="1219200"/>
            <a:ext cx="10388694" cy="6063198"/>
          </a:xfrm>
        </p:spPr>
        <p:txBody>
          <a:bodyPr/>
          <a:lstStyle/>
          <a:p>
            <a:r>
              <a:rPr lang="en-US" dirty="0" smtClean="0"/>
              <a:t>499 US Academic </a:t>
            </a:r>
            <a:r>
              <a:rPr lang="en-US" dirty="0"/>
              <a:t>medical centers, Among 869 079 women, 18 715 (2.2%) had COVID-19, and 850 364 (97.8%) did not</a:t>
            </a:r>
            <a:r>
              <a:rPr lang="en-US" dirty="0" smtClean="0"/>
              <a:t>.</a:t>
            </a:r>
          </a:p>
          <a:p>
            <a:endParaRPr lang="en-US" sz="1000" dirty="0"/>
          </a:p>
          <a:p>
            <a:r>
              <a:rPr lang="en-US" dirty="0" smtClean="0"/>
              <a:t>Expectant </a:t>
            </a:r>
            <a:r>
              <a:rPr lang="en-US" dirty="0"/>
              <a:t>mothers with COVID-19 are </a:t>
            </a:r>
            <a:r>
              <a:rPr lang="en-US" b="1" dirty="0"/>
              <a:t>40% more likely to deliver their babies prematurely</a:t>
            </a:r>
            <a:r>
              <a:rPr lang="en-US" dirty="0"/>
              <a:t>, according to a study co-authored by </a:t>
            </a:r>
            <a:r>
              <a:rPr lang="en-US" dirty="0" err="1" smtClean="0"/>
              <a:t>UCIrvine</a:t>
            </a:r>
            <a:r>
              <a:rPr lang="en-US" dirty="0" smtClean="0"/>
              <a:t> </a:t>
            </a:r>
            <a:r>
              <a:rPr lang="en-US" dirty="0"/>
              <a:t>Health surgeon </a:t>
            </a:r>
            <a:r>
              <a:rPr lang="en-US" dirty="0">
                <a:hlinkClick r:id="rId3"/>
              </a:rPr>
              <a:t>Dr. </a:t>
            </a:r>
            <a:r>
              <a:rPr lang="en-US" dirty="0" err="1">
                <a:hlinkClick r:id="rId3"/>
              </a:rPr>
              <a:t>Ninh</a:t>
            </a:r>
            <a:r>
              <a:rPr lang="en-US" dirty="0">
                <a:hlinkClick r:id="rId3"/>
              </a:rPr>
              <a:t> T. </a:t>
            </a:r>
            <a:r>
              <a:rPr lang="en-US" dirty="0" smtClean="0">
                <a:hlinkClick r:id="rId3"/>
              </a:rPr>
              <a:t>Nguyen</a:t>
            </a:r>
            <a:r>
              <a:rPr lang="en-US" dirty="0" smtClean="0"/>
              <a:t>,</a:t>
            </a:r>
          </a:p>
          <a:p>
            <a:endParaRPr lang="en-US" dirty="0"/>
          </a:p>
          <a:p>
            <a:r>
              <a:rPr lang="en-US" dirty="0" smtClean="0"/>
              <a:t>A </a:t>
            </a:r>
            <a:r>
              <a:rPr lang="en-US" dirty="0"/>
              <a:t>COVID-19 infection during pregnancy also poses a </a:t>
            </a:r>
            <a:r>
              <a:rPr lang="en-US" b="1" dirty="0"/>
              <a:t>five times greater risk for intensive care treatment during childbirth</a:t>
            </a:r>
            <a:r>
              <a:rPr lang="en-US" dirty="0"/>
              <a:t>, according to the study published by </a:t>
            </a:r>
            <a:r>
              <a:rPr lang="en-US" dirty="0">
                <a:hlinkClick r:id="rId4"/>
              </a:rPr>
              <a:t>JAMA Network Open</a:t>
            </a:r>
            <a:r>
              <a:rPr lang="en-US" dirty="0" smtClean="0"/>
              <a:t>.</a:t>
            </a:r>
          </a:p>
          <a:p>
            <a:endParaRPr lang="en-US" dirty="0"/>
          </a:p>
          <a:p>
            <a:r>
              <a:rPr lang="en-US" dirty="0"/>
              <a:t>"For expectant mothers, it is important to take steps to minimize the risk of COVID-19 infection," said Nguyen, chair of the UCI School of Medicine's Department of Surgery. "Infection at the time of childbirth is associated with higher risk for ICU admission, preterm birth and even death." </a:t>
            </a:r>
            <a:endParaRPr lang="en-US" dirty="0" smtClean="0"/>
          </a:p>
          <a:p>
            <a:endParaRPr lang="en-US" dirty="0"/>
          </a:p>
          <a:p>
            <a:endParaRPr lang="en-US" dirty="0"/>
          </a:p>
        </p:txBody>
      </p:sp>
    </p:spTree>
    <p:extLst>
      <p:ext uri="{BB962C8B-B14F-4D97-AF65-F5344CB8AC3E}">
        <p14:creationId xmlns:p14="http://schemas.microsoft.com/office/powerpoint/2010/main" val="1563450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DDEC-BAF1-BA4A-BB7E-BA085CCE3069}"/>
              </a:ext>
            </a:extLst>
          </p:cNvPr>
          <p:cNvSpPr>
            <a:spLocks noGrp="1"/>
          </p:cNvSpPr>
          <p:nvPr>
            <p:ph type="title"/>
          </p:nvPr>
        </p:nvSpPr>
        <p:spPr>
          <a:xfrm>
            <a:off x="139698" y="54355"/>
            <a:ext cx="6654800" cy="861774"/>
          </a:xfrm>
        </p:spPr>
        <p:txBody>
          <a:bodyPr/>
          <a:lstStyle/>
          <a:p>
            <a:r>
              <a:rPr lang="en-US" dirty="0" smtClean="0"/>
              <a:t>Barnes Jewish BJC </a:t>
            </a:r>
            <a:br>
              <a:rPr lang="en-US" dirty="0" smtClean="0"/>
            </a:br>
            <a:r>
              <a:rPr lang="en-US" dirty="0" smtClean="0"/>
              <a:t>monoclonal </a:t>
            </a:r>
            <a:r>
              <a:rPr lang="en-US" dirty="0"/>
              <a:t>antibodies protocol</a:t>
            </a:r>
          </a:p>
        </p:txBody>
      </p:sp>
      <p:pic>
        <p:nvPicPr>
          <p:cNvPr id="4" name="Picture 3">
            <a:extLst>
              <a:ext uri="{FF2B5EF4-FFF2-40B4-BE49-F238E27FC236}">
                <a16:creationId xmlns:a16="http://schemas.microsoft.com/office/drawing/2014/main" id="{1E1C202F-7E76-FD49-8183-59FEADAA2E4D}"/>
              </a:ext>
            </a:extLst>
          </p:cNvPr>
          <p:cNvPicPr>
            <a:picLocks noChangeAspect="1"/>
          </p:cNvPicPr>
          <p:nvPr/>
        </p:nvPicPr>
        <p:blipFill>
          <a:blip r:embed="rId2"/>
          <a:stretch>
            <a:fillRect/>
          </a:stretch>
        </p:blipFill>
        <p:spPr>
          <a:xfrm>
            <a:off x="2590800" y="1690688"/>
            <a:ext cx="7249885" cy="5105054"/>
          </a:xfrm>
          <a:prstGeom prst="rect">
            <a:avLst/>
          </a:prstGeom>
        </p:spPr>
      </p:pic>
      <p:sp>
        <p:nvSpPr>
          <p:cNvPr id="3" name="TextBox 2"/>
          <p:cNvSpPr txBox="1"/>
          <p:nvPr/>
        </p:nvSpPr>
        <p:spPr>
          <a:xfrm>
            <a:off x="5943600" y="457200"/>
            <a:ext cx="5029200" cy="923330"/>
          </a:xfrm>
          <a:prstGeom prst="rect">
            <a:avLst/>
          </a:prstGeom>
          <a:noFill/>
        </p:spPr>
        <p:txBody>
          <a:bodyPr wrap="square" rtlCol="0">
            <a:spAutoFit/>
          </a:bodyPr>
          <a:lstStyle/>
          <a:p>
            <a:r>
              <a:rPr lang="en-US" dirty="0"/>
              <a:t>AJOG:</a:t>
            </a:r>
            <a:r>
              <a:rPr lang="en-US" dirty="0">
                <a:hlinkClick r:id="rId3"/>
              </a:rPr>
              <a:t> Monoclonal antibody treatment of symptomatic COVID-19 in pregnancy: initial report</a:t>
            </a:r>
            <a:r>
              <a:rPr lang="en-US" dirty="0"/>
              <a:t>. (8.25.21)</a:t>
            </a:r>
          </a:p>
        </p:txBody>
      </p:sp>
    </p:spTree>
    <p:extLst>
      <p:ext uri="{BB962C8B-B14F-4D97-AF65-F5344CB8AC3E}">
        <p14:creationId xmlns:p14="http://schemas.microsoft.com/office/powerpoint/2010/main" val="11562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AC182-A841-AA4C-9A8E-5AA7AC5A0A46}"/>
              </a:ext>
            </a:extLst>
          </p:cNvPr>
          <p:cNvPicPr>
            <a:picLocks noChangeAspect="1"/>
          </p:cNvPicPr>
          <p:nvPr/>
        </p:nvPicPr>
        <p:blipFill>
          <a:blip r:embed="rId2"/>
          <a:stretch>
            <a:fillRect/>
          </a:stretch>
        </p:blipFill>
        <p:spPr>
          <a:xfrm>
            <a:off x="990600" y="457200"/>
            <a:ext cx="10210800" cy="5943600"/>
          </a:xfrm>
          <a:prstGeom prst="rect">
            <a:avLst/>
          </a:prstGeom>
        </p:spPr>
      </p:pic>
      <p:sp>
        <p:nvSpPr>
          <p:cNvPr id="5" name="Rectangle 4">
            <a:extLst>
              <a:ext uri="{FF2B5EF4-FFF2-40B4-BE49-F238E27FC236}">
                <a16:creationId xmlns:a16="http://schemas.microsoft.com/office/drawing/2014/main" id="{6F0722D8-51A9-864F-922E-A3A9065230C3}"/>
              </a:ext>
            </a:extLst>
          </p:cNvPr>
          <p:cNvSpPr/>
          <p:nvPr/>
        </p:nvSpPr>
        <p:spPr>
          <a:xfrm>
            <a:off x="1415143" y="4680857"/>
            <a:ext cx="1828800" cy="337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3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5415915" cy="574040"/>
          </a:xfrm>
          <a:prstGeom prst="rect">
            <a:avLst/>
          </a:prstGeom>
        </p:spPr>
        <p:txBody>
          <a:bodyPr vert="horz" wrap="square" lIns="0" tIns="12700" rIns="0" bIns="0" rtlCol="0">
            <a:spAutoFit/>
          </a:bodyPr>
          <a:lstStyle/>
          <a:p>
            <a:pPr marL="12700">
              <a:lnSpc>
                <a:spcPct val="100000"/>
              </a:lnSpc>
              <a:spcBef>
                <a:spcPts val="100"/>
              </a:spcBef>
              <a:tabLst>
                <a:tab pos="2933700" algn="l"/>
              </a:tabLst>
            </a:pPr>
            <a:r>
              <a:rPr sz="3600" b="1" spc="-35" dirty="0">
                <a:solidFill>
                  <a:srgbClr val="F58466"/>
                </a:solidFill>
                <a:latin typeface="Arial"/>
                <a:cs typeface="Arial"/>
              </a:rPr>
              <a:t>ILPQC</a:t>
            </a:r>
            <a:r>
              <a:rPr sz="3600" b="1" spc="160" dirty="0">
                <a:solidFill>
                  <a:srgbClr val="F58466"/>
                </a:solidFill>
                <a:latin typeface="Arial"/>
                <a:cs typeface="Arial"/>
              </a:rPr>
              <a:t> </a:t>
            </a:r>
            <a:r>
              <a:rPr sz="3600" b="1" spc="-130" dirty="0">
                <a:solidFill>
                  <a:srgbClr val="F58466"/>
                </a:solidFill>
                <a:latin typeface="Arial"/>
                <a:cs typeface="Arial"/>
              </a:rPr>
              <a:t>Covid	</a:t>
            </a:r>
            <a:r>
              <a:rPr sz="3600" b="1" spc="-5" dirty="0">
                <a:solidFill>
                  <a:srgbClr val="F58466"/>
                </a:solidFill>
                <a:latin typeface="Arial"/>
                <a:cs typeface="Arial"/>
              </a:rPr>
              <a:t>19</a:t>
            </a:r>
            <a:r>
              <a:rPr sz="3600" b="1" spc="-160" dirty="0">
                <a:solidFill>
                  <a:srgbClr val="F58466"/>
                </a:solidFill>
                <a:latin typeface="Arial"/>
                <a:cs typeface="Arial"/>
              </a:rPr>
              <a:t> </a:t>
            </a:r>
            <a:r>
              <a:rPr sz="3600" b="1" spc="-140" dirty="0">
                <a:solidFill>
                  <a:srgbClr val="F58466"/>
                </a:solidFill>
                <a:latin typeface="Arial"/>
                <a:cs typeface="Arial"/>
              </a:rPr>
              <a:t>webinars</a:t>
            </a:r>
            <a:endParaRPr sz="360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4</a:t>
            </a:fld>
            <a:endParaRPr sz="1200">
              <a:latin typeface="Arial"/>
              <a:cs typeface="Arial"/>
            </a:endParaRPr>
          </a:p>
        </p:txBody>
      </p:sp>
      <p:sp>
        <p:nvSpPr>
          <p:cNvPr id="9" name="object 9"/>
          <p:cNvSpPr txBox="1"/>
          <p:nvPr/>
        </p:nvSpPr>
        <p:spPr>
          <a:xfrm>
            <a:off x="687649" y="2115310"/>
            <a:ext cx="10587355" cy="3898696"/>
          </a:xfrm>
          <a:prstGeom prst="rect">
            <a:avLst/>
          </a:prstGeom>
        </p:spPr>
        <p:txBody>
          <a:bodyPr vert="horz" wrap="square" lIns="0" tIns="112395" rIns="0" bIns="0" rtlCol="0">
            <a:spAutoFit/>
          </a:bodyPr>
          <a:lstStyle/>
          <a:p>
            <a:pPr marL="241300" marR="320040" indent="-229235">
              <a:lnSpc>
                <a:spcPct val="70000"/>
              </a:lnSpc>
              <a:spcBef>
                <a:spcPts val="885"/>
              </a:spcBef>
              <a:buClr>
                <a:srgbClr val="F5668F"/>
              </a:buClr>
              <a:buChar char="•"/>
              <a:tabLst>
                <a:tab pos="241300" algn="l"/>
                <a:tab pos="241935" algn="l"/>
              </a:tabLst>
            </a:pPr>
            <a:r>
              <a:rPr sz="2200" spc="-5" dirty="0">
                <a:solidFill>
                  <a:srgbClr val="444A53"/>
                </a:solidFill>
                <a:latin typeface="Arial"/>
                <a:cs typeface="Arial"/>
              </a:rPr>
              <a:t>The</a:t>
            </a:r>
            <a:r>
              <a:rPr sz="2200" spc="15"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shared today</a:t>
            </a:r>
            <a:r>
              <a:rPr sz="2200" spc="-20" dirty="0">
                <a:solidFill>
                  <a:srgbClr val="444A53"/>
                </a:solidFill>
                <a:latin typeface="Arial"/>
                <a:cs typeface="Arial"/>
              </a:rPr>
              <a:t> </a:t>
            </a:r>
            <a:r>
              <a:rPr sz="2200" spc="-5" dirty="0">
                <a:solidFill>
                  <a:srgbClr val="444A53"/>
                </a:solidFill>
                <a:latin typeface="Arial"/>
                <a:cs typeface="Arial"/>
              </a:rPr>
              <a:t>are</a:t>
            </a:r>
            <a:r>
              <a:rPr sz="2200" spc="30" dirty="0">
                <a:solidFill>
                  <a:srgbClr val="444A53"/>
                </a:solidFill>
                <a:latin typeface="Arial"/>
                <a:cs typeface="Arial"/>
              </a:rPr>
              <a:t> </a:t>
            </a:r>
            <a:r>
              <a:rPr sz="2200" spc="-5" dirty="0">
                <a:solidFill>
                  <a:srgbClr val="444A53"/>
                </a:solidFill>
                <a:latin typeface="Arial"/>
                <a:cs typeface="Arial"/>
              </a:rPr>
              <a:t>examples</a:t>
            </a:r>
            <a:r>
              <a:rPr sz="2200" spc="15" dirty="0">
                <a:solidFill>
                  <a:srgbClr val="444A53"/>
                </a:solidFill>
                <a:latin typeface="Arial"/>
                <a:cs typeface="Arial"/>
              </a:rPr>
              <a:t> </a:t>
            </a:r>
            <a:r>
              <a:rPr sz="2200" spc="-5" dirty="0">
                <a:solidFill>
                  <a:srgbClr val="444A53"/>
                </a:solidFill>
                <a:latin typeface="Arial"/>
                <a:cs typeface="Arial"/>
              </a:rPr>
              <a:t>from</a:t>
            </a:r>
            <a:r>
              <a:rPr sz="2200" spc="25" dirty="0">
                <a:solidFill>
                  <a:srgbClr val="444A53"/>
                </a:solidFill>
                <a:latin typeface="Arial"/>
                <a:cs typeface="Arial"/>
              </a:rPr>
              <a:t> </a:t>
            </a:r>
            <a:r>
              <a:rPr sz="2200" spc="-5" dirty="0">
                <a:solidFill>
                  <a:srgbClr val="444A53"/>
                </a:solidFill>
                <a:latin typeface="Arial"/>
                <a:cs typeface="Arial"/>
              </a:rPr>
              <a:t>individual</a:t>
            </a:r>
            <a:r>
              <a:rPr sz="2200" spc="-25" dirty="0">
                <a:solidFill>
                  <a:srgbClr val="444A53"/>
                </a:solidFill>
                <a:latin typeface="Arial"/>
                <a:cs typeface="Arial"/>
              </a:rPr>
              <a:t> </a:t>
            </a:r>
            <a:r>
              <a:rPr sz="2200" spc="-5" dirty="0">
                <a:solidFill>
                  <a:srgbClr val="444A53"/>
                </a:solidFill>
                <a:latin typeface="Arial"/>
                <a:cs typeface="Arial"/>
              </a:rPr>
              <a:t>institutions</a:t>
            </a:r>
            <a:r>
              <a:rPr sz="2200" spc="-45" dirty="0">
                <a:solidFill>
                  <a:srgbClr val="444A53"/>
                </a:solidFill>
                <a:latin typeface="Arial"/>
                <a:cs typeface="Arial"/>
              </a:rPr>
              <a:t> </a:t>
            </a:r>
            <a:r>
              <a:rPr sz="2200" spc="-5" dirty="0">
                <a:solidFill>
                  <a:srgbClr val="444A53"/>
                </a:solidFill>
                <a:latin typeface="Arial"/>
                <a:cs typeface="Arial"/>
              </a:rPr>
              <a:t>not</a:t>
            </a:r>
            <a:r>
              <a:rPr sz="2200" spc="5" dirty="0">
                <a:solidFill>
                  <a:srgbClr val="444A53"/>
                </a:solidFill>
                <a:latin typeface="Arial"/>
                <a:cs typeface="Arial"/>
              </a:rPr>
              <a:t> </a:t>
            </a:r>
            <a:r>
              <a:rPr sz="2200" spc="-5" dirty="0">
                <a:solidFill>
                  <a:srgbClr val="444A53"/>
                </a:solidFill>
                <a:latin typeface="Arial"/>
                <a:cs typeface="Arial"/>
              </a:rPr>
              <a:t>IDPH</a:t>
            </a:r>
            <a:r>
              <a:rPr sz="2200" spc="-10" dirty="0">
                <a:solidFill>
                  <a:srgbClr val="444A53"/>
                </a:solidFill>
                <a:latin typeface="Arial"/>
                <a:cs typeface="Arial"/>
              </a:rPr>
              <a:t> </a:t>
            </a:r>
            <a:r>
              <a:rPr sz="2200" spc="-5" dirty="0">
                <a:solidFill>
                  <a:srgbClr val="444A53"/>
                </a:solidFill>
                <a:latin typeface="Arial"/>
                <a:cs typeface="Arial"/>
              </a:rPr>
              <a:t>or </a:t>
            </a:r>
            <a:r>
              <a:rPr sz="2200" spc="-600" dirty="0">
                <a:solidFill>
                  <a:srgbClr val="444A53"/>
                </a:solidFill>
                <a:latin typeface="Arial"/>
                <a:cs typeface="Arial"/>
              </a:rPr>
              <a:t> </a:t>
            </a:r>
            <a:r>
              <a:rPr sz="2200" spc="-5" dirty="0">
                <a:solidFill>
                  <a:srgbClr val="444A53"/>
                </a:solidFill>
                <a:latin typeface="Arial"/>
                <a:cs typeface="Arial"/>
              </a:rPr>
              <a:t>ILPQC</a:t>
            </a:r>
            <a:r>
              <a:rPr sz="2200" spc="-20" dirty="0">
                <a:solidFill>
                  <a:srgbClr val="444A53"/>
                </a:solidFill>
                <a:latin typeface="Arial"/>
                <a:cs typeface="Arial"/>
              </a:rPr>
              <a:t> </a:t>
            </a:r>
            <a:r>
              <a:rPr sz="2200" spc="-5" dirty="0">
                <a:solidFill>
                  <a:srgbClr val="444A53"/>
                </a:solidFill>
                <a:latin typeface="Arial"/>
                <a:cs typeface="Arial"/>
              </a:rPr>
              <a:t>recommendations.</a:t>
            </a:r>
            <a:endParaRPr sz="2200" dirty="0">
              <a:latin typeface="Arial"/>
              <a:cs typeface="Arial"/>
            </a:endParaRPr>
          </a:p>
          <a:p>
            <a:pPr>
              <a:lnSpc>
                <a:spcPct val="100000"/>
              </a:lnSpc>
              <a:spcBef>
                <a:spcPts val="45"/>
              </a:spcBef>
              <a:buClr>
                <a:srgbClr val="F5668F"/>
              </a:buClr>
              <a:buFont typeface="Arial"/>
              <a:buChar char="•"/>
            </a:pPr>
            <a:endParaRPr sz="2600" dirty="0">
              <a:latin typeface="Arial"/>
              <a:cs typeface="Arial"/>
            </a:endParaRPr>
          </a:p>
          <a:p>
            <a:pPr marL="240665" marR="38100" indent="-228600">
              <a:lnSpc>
                <a:spcPct val="72700"/>
              </a:lnSpc>
              <a:buClr>
                <a:srgbClr val="F5668F"/>
              </a:buClr>
              <a:buChar char="•"/>
              <a:tabLst>
                <a:tab pos="241300" algn="l"/>
                <a:tab pos="241935" algn="l"/>
                <a:tab pos="3844925" algn="l"/>
              </a:tabLst>
            </a:pPr>
            <a:r>
              <a:rPr sz="2200" spc="-5" dirty="0">
                <a:solidFill>
                  <a:srgbClr val="444A53"/>
                </a:solidFill>
                <a:latin typeface="Arial"/>
                <a:cs typeface="Arial"/>
              </a:rPr>
              <a:t>This</a:t>
            </a:r>
            <a:r>
              <a:rPr sz="2200" spc="-10" dirty="0">
                <a:solidFill>
                  <a:srgbClr val="444A53"/>
                </a:solidFill>
                <a:latin typeface="Arial"/>
                <a:cs typeface="Arial"/>
              </a:rPr>
              <a:t> </a:t>
            </a:r>
            <a:r>
              <a:rPr sz="2200" spc="-5" dirty="0">
                <a:solidFill>
                  <a:srgbClr val="444A53"/>
                </a:solidFill>
                <a:latin typeface="Arial"/>
                <a:cs typeface="Arial"/>
              </a:rPr>
              <a:t>is</a:t>
            </a:r>
            <a:r>
              <a:rPr sz="2200" spc="-15" dirty="0">
                <a:solidFill>
                  <a:srgbClr val="444A53"/>
                </a:solidFill>
                <a:latin typeface="Arial"/>
                <a:cs typeface="Arial"/>
              </a:rPr>
              <a:t> </a:t>
            </a:r>
            <a:r>
              <a:rPr sz="2200" spc="-5" dirty="0">
                <a:solidFill>
                  <a:srgbClr val="444A53"/>
                </a:solidFill>
                <a:latin typeface="Arial"/>
                <a:cs typeface="Arial"/>
              </a:rPr>
              <a:t>our</a:t>
            </a:r>
            <a:r>
              <a:rPr sz="2200" spc="20" dirty="0">
                <a:solidFill>
                  <a:srgbClr val="444A53"/>
                </a:solidFill>
                <a:latin typeface="Arial"/>
                <a:cs typeface="Arial"/>
              </a:rPr>
              <a:t> </a:t>
            </a:r>
            <a:r>
              <a:rPr sz="2200" spc="-5" dirty="0" smtClean="0">
                <a:solidFill>
                  <a:srgbClr val="444A53"/>
                </a:solidFill>
                <a:latin typeface="Arial"/>
                <a:cs typeface="Arial"/>
              </a:rPr>
              <a:t>2</a:t>
            </a:r>
            <a:r>
              <a:rPr lang="en-US" sz="2200" spc="-5" dirty="0" smtClean="0">
                <a:solidFill>
                  <a:srgbClr val="444A53"/>
                </a:solidFill>
                <a:latin typeface="Arial"/>
                <a:cs typeface="Arial"/>
              </a:rPr>
              <a:t>6</a:t>
            </a:r>
            <a:r>
              <a:rPr sz="2200" spc="-5" dirty="0" smtClean="0">
                <a:solidFill>
                  <a:srgbClr val="444A53"/>
                </a:solidFill>
                <a:latin typeface="Arial"/>
                <a:cs typeface="Arial"/>
              </a:rPr>
              <a:t>th</a:t>
            </a:r>
            <a:r>
              <a:rPr sz="2200" spc="5" dirty="0" smtClean="0">
                <a:solidFill>
                  <a:srgbClr val="444A53"/>
                </a:solidFill>
                <a:latin typeface="Arial"/>
                <a:cs typeface="Arial"/>
              </a:rPr>
              <a:t> </a:t>
            </a:r>
            <a:r>
              <a:rPr sz="2200" spc="-5" dirty="0">
                <a:solidFill>
                  <a:srgbClr val="444A53"/>
                </a:solidFill>
                <a:latin typeface="Arial"/>
                <a:cs typeface="Arial"/>
              </a:rPr>
              <a:t>COVID-19</a:t>
            </a:r>
            <a:r>
              <a:rPr sz="2200" spc="20"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for</a:t>
            </a:r>
            <a:r>
              <a:rPr sz="2200" dirty="0">
                <a:solidFill>
                  <a:srgbClr val="444A53"/>
                </a:solidFill>
                <a:latin typeface="Arial"/>
                <a:cs typeface="Arial"/>
              </a:rPr>
              <a:t> </a:t>
            </a:r>
            <a:r>
              <a:rPr sz="2200" spc="-5" dirty="0">
                <a:solidFill>
                  <a:srgbClr val="444A53"/>
                </a:solidFill>
                <a:latin typeface="Arial"/>
                <a:cs typeface="Arial"/>
              </a:rPr>
              <a:t>OB/Neonatal Units</a:t>
            </a:r>
            <a:r>
              <a:rPr sz="2200" spc="-15" dirty="0">
                <a:solidFill>
                  <a:srgbClr val="444A53"/>
                </a:solidFill>
                <a:latin typeface="Arial"/>
                <a:cs typeface="Arial"/>
              </a:rPr>
              <a:t> </a:t>
            </a:r>
            <a:r>
              <a:rPr sz="2200" spc="-5" dirty="0">
                <a:solidFill>
                  <a:srgbClr val="444A53"/>
                </a:solidFill>
                <a:latin typeface="Arial"/>
                <a:cs typeface="Arial"/>
              </a:rPr>
              <a:t>webinar</a:t>
            </a:r>
            <a:r>
              <a:rPr sz="2200" spc="10" dirty="0">
                <a:solidFill>
                  <a:srgbClr val="444A53"/>
                </a:solidFill>
                <a:latin typeface="Arial"/>
                <a:cs typeface="Arial"/>
              </a:rPr>
              <a:t> </a:t>
            </a:r>
            <a:r>
              <a:rPr sz="2200" spc="-5" dirty="0">
                <a:solidFill>
                  <a:srgbClr val="444A53"/>
                </a:solidFill>
                <a:latin typeface="Arial"/>
                <a:cs typeface="Arial"/>
              </a:rPr>
              <a:t>in coordination </a:t>
            </a:r>
            <a:r>
              <a:rPr sz="2200" spc="-595" dirty="0">
                <a:solidFill>
                  <a:srgbClr val="444A53"/>
                </a:solidFill>
                <a:latin typeface="Arial"/>
                <a:cs typeface="Arial"/>
              </a:rPr>
              <a:t> </a:t>
            </a:r>
            <a:r>
              <a:rPr sz="2200" spc="-5" dirty="0">
                <a:solidFill>
                  <a:srgbClr val="444A53"/>
                </a:solidFill>
                <a:latin typeface="Arial"/>
                <a:cs typeface="Arial"/>
              </a:rPr>
              <a:t>with</a:t>
            </a:r>
            <a:r>
              <a:rPr sz="2200" dirty="0">
                <a:solidFill>
                  <a:srgbClr val="444A53"/>
                </a:solidFill>
                <a:latin typeface="Arial"/>
                <a:cs typeface="Arial"/>
              </a:rPr>
              <a:t> </a:t>
            </a:r>
            <a:r>
              <a:rPr sz="2200" spc="-15" dirty="0">
                <a:solidFill>
                  <a:srgbClr val="444A53"/>
                </a:solidFill>
                <a:latin typeface="Arial"/>
                <a:cs typeface="Arial"/>
              </a:rPr>
              <a:t>IDPH,</a:t>
            </a:r>
            <a:r>
              <a:rPr sz="2200" spc="50" dirty="0">
                <a:solidFill>
                  <a:srgbClr val="444A53"/>
                </a:solidFill>
                <a:latin typeface="Arial"/>
                <a:cs typeface="Arial"/>
              </a:rPr>
              <a:t> </a:t>
            </a:r>
            <a:r>
              <a:rPr sz="2200" spc="-5" dirty="0">
                <a:solidFill>
                  <a:srgbClr val="444A53"/>
                </a:solidFill>
                <a:latin typeface="Arial"/>
                <a:cs typeface="Arial"/>
              </a:rPr>
              <a:t>since</a:t>
            </a:r>
            <a:r>
              <a:rPr sz="2200" spc="-265" dirty="0">
                <a:solidFill>
                  <a:srgbClr val="444A53"/>
                </a:solidFill>
                <a:latin typeface="Arial"/>
                <a:cs typeface="Arial"/>
              </a:rPr>
              <a:t> </a:t>
            </a:r>
            <a:r>
              <a:rPr sz="2200" spc="-5" dirty="0">
                <a:solidFill>
                  <a:srgbClr val="444A53"/>
                </a:solidFill>
                <a:latin typeface="Arial"/>
                <a:cs typeface="Arial"/>
              </a:rPr>
              <a:t>April 2020.	Please</a:t>
            </a:r>
            <a:r>
              <a:rPr sz="2200" spc="-45" dirty="0">
                <a:solidFill>
                  <a:srgbClr val="444A53"/>
                </a:solidFill>
                <a:latin typeface="Arial"/>
                <a:cs typeface="Arial"/>
              </a:rPr>
              <a:t> </a:t>
            </a:r>
            <a:r>
              <a:rPr sz="2200" spc="-5" dirty="0">
                <a:solidFill>
                  <a:srgbClr val="444A53"/>
                </a:solidFill>
                <a:latin typeface="Arial"/>
                <a:cs typeface="Arial"/>
              </a:rPr>
              <a:t>see</a:t>
            </a:r>
            <a:r>
              <a:rPr sz="2200"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4"/>
              </a:rPr>
              <a:t>https://ilpqc.org/covid-19-information/</a:t>
            </a:r>
            <a:r>
              <a:rPr sz="2200" u="sng" spc="15" dirty="0">
                <a:solidFill>
                  <a:srgbClr val="444A53"/>
                </a:solidFill>
                <a:uFill>
                  <a:solidFill>
                    <a:srgbClr val="6B93FB"/>
                  </a:solidFill>
                </a:uFill>
                <a:latin typeface="Arial"/>
                <a:cs typeface="Arial"/>
                <a:hlinkClick r:id="rId4"/>
              </a:rPr>
              <a:t> </a:t>
            </a:r>
            <a:r>
              <a:rPr sz="2200" spc="-5" dirty="0">
                <a:solidFill>
                  <a:srgbClr val="444A53"/>
                </a:solidFill>
                <a:latin typeface="Arial"/>
                <a:cs typeface="Arial"/>
              </a:rPr>
              <a:t>for</a:t>
            </a:r>
            <a:endParaRPr sz="2200" dirty="0">
              <a:latin typeface="Arial"/>
              <a:cs typeface="Arial"/>
            </a:endParaRPr>
          </a:p>
          <a:p>
            <a:pPr marL="241300" marR="5080" indent="-635">
              <a:lnSpc>
                <a:spcPct val="70000"/>
              </a:lnSpc>
              <a:spcBef>
                <a:spcPts val="425"/>
              </a:spcBef>
            </a:pPr>
            <a:r>
              <a:rPr sz="2200" spc="-5" dirty="0">
                <a:solidFill>
                  <a:srgbClr val="444A53"/>
                </a:solidFill>
                <a:latin typeface="Arial"/>
                <a:cs typeface="Arial"/>
              </a:rPr>
              <a:t>future</a:t>
            </a:r>
            <a:r>
              <a:rPr sz="2200" spc="1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registration, prior</a:t>
            </a:r>
            <a:r>
              <a:rPr sz="2200" spc="-15" dirty="0">
                <a:solidFill>
                  <a:srgbClr val="444A53"/>
                </a:solidFill>
                <a:latin typeface="Arial"/>
                <a:cs typeface="Arial"/>
              </a:rPr>
              <a:t> </a:t>
            </a:r>
            <a:r>
              <a:rPr sz="2200" spc="-5" dirty="0">
                <a:solidFill>
                  <a:srgbClr val="444A53"/>
                </a:solidFill>
                <a:latin typeface="Arial"/>
                <a:cs typeface="Arial"/>
              </a:rPr>
              <a:t>recorded</a:t>
            </a:r>
            <a:r>
              <a:rPr sz="2200" spc="15" dirty="0">
                <a:solidFill>
                  <a:srgbClr val="444A53"/>
                </a:solidFill>
                <a:latin typeface="Arial"/>
                <a:cs typeface="Arial"/>
              </a:rPr>
              <a:t> </a:t>
            </a:r>
            <a:r>
              <a:rPr sz="2200" spc="-5" dirty="0">
                <a:solidFill>
                  <a:srgbClr val="444A53"/>
                </a:solidFill>
                <a:latin typeface="Arial"/>
                <a:cs typeface="Arial"/>
              </a:rPr>
              <a:t>webinars</a:t>
            </a:r>
            <a:r>
              <a:rPr sz="2200" spc="-10" dirty="0">
                <a:solidFill>
                  <a:srgbClr val="444A53"/>
                </a:solidFill>
                <a:latin typeface="Arial"/>
                <a:cs typeface="Arial"/>
              </a:rPr>
              <a:t> </a:t>
            </a:r>
            <a:r>
              <a:rPr sz="2200" spc="-5" dirty="0">
                <a:solidFill>
                  <a:srgbClr val="444A53"/>
                </a:solidFill>
                <a:latin typeface="Arial"/>
                <a:cs typeface="Arial"/>
              </a:rPr>
              <a:t>and</a:t>
            </a:r>
            <a:r>
              <a:rPr sz="2200" spc="25" dirty="0">
                <a:solidFill>
                  <a:srgbClr val="444A53"/>
                </a:solidFill>
                <a:latin typeface="Arial"/>
                <a:cs typeface="Arial"/>
              </a:rPr>
              <a:t> </a:t>
            </a:r>
            <a:r>
              <a:rPr sz="2200" spc="-5" dirty="0">
                <a:solidFill>
                  <a:srgbClr val="444A53"/>
                </a:solidFill>
                <a:latin typeface="Arial"/>
                <a:cs typeface="Arial"/>
              </a:rPr>
              <a:t>written</a:t>
            </a:r>
            <a:r>
              <a:rPr sz="2200" spc="-10" dirty="0">
                <a:solidFill>
                  <a:srgbClr val="444A53"/>
                </a:solidFill>
                <a:latin typeface="Arial"/>
                <a:cs typeface="Arial"/>
              </a:rPr>
              <a:t> </a:t>
            </a:r>
            <a:r>
              <a:rPr sz="2200" spc="-5" dirty="0">
                <a:solidFill>
                  <a:srgbClr val="444A53"/>
                </a:solidFill>
                <a:latin typeface="Arial"/>
                <a:cs typeface="Arial"/>
              </a:rPr>
              <a:t>out</a:t>
            </a:r>
            <a:r>
              <a:rPr sz="2200" spc="5" dirty="0">
                <a:solidFill>
                  <a:srgbClr val="444A53"/>
                </a:solidFill>
                <a:latin typeface="Arial"/>
                <a:cs typeface="Arial"/>
              </a:rPr>
              <a:t> </a:t>
            </a:r>
            <a:r>
              <a:rPr sz="2200" spc="-85" dirty="0">
                <a:solidFill>
                  <a:srgbClr val="444A53"/>
                </a:solidFill>
                <a:latin typeface="Arial"/>
                <a:cs typeface="Arial"/>
              </a:rPr>
              <a:t>Q/A’s</a:t>
            </a:r>
            <a:r>
              <a:rPr sz="2200" spc="5" dirty="0">
                <a:solidFill>
                  <a:srgbClr val="444A53"/>
                </a:solidFill>
                <a:latin typeface="Arial"/>
                <a:cs typeface="Arial"/>
              </a:rPr>
              <a:t> </a:t>
            </a:r>
            <a:r>
              <a:rPr sz="2200" spc="-5" dirty="0">
                <a:solidFill>
                  <a:srgbClr val="444A53"/>
                </a:solidFill>
                <a:latin typeface="Arial"/>
                <a:cs typeface="Arial"/>
              </a:rPr>
              <a:t>from</a:t>
            </a:r>
            <a:r>
              <a:rPr sz="2200" spc="30" dirty="0">
                <a:solidFill>
                  <a:srgbClr val="444A53"/>
                </a:solidFill>
                <a:latin typeface="Arial"/>
                <a:cs typeface="Arial"/>
              </a:rPr>
              <a:t> </a:t>
            </a:r>
            <a:r>
              <a:rPr sz="2200" spc="-5" dirty="0">
                <a:solidFill>
                  <a:srgbClr val="444A53"/>
                </a:solidFill>
                <a:latin typeface="Arial"/>
                <a:cs typeface="Arial"/>
              </a:rPr>
              <a:t>those </a:t>
            </a:r>
            <a:r>
              <a:rPr sz="2200" spc="-600" dirty="0">
                <a:solidFill>
                  <a:srgbClr val="444A53"/>
                </a:solidFill>
                <a:latin typeface="Arial"/>
                <a:cs typeface="Arial"/>
              </a:rPr>
              <a:t> </a:t>
            </a:r>
            <a:r>
              <a:rPr sz="2200" spc="-5" dirty="0">
                <a:solidFill>
                  <a:srgbClr val="444A53"/>
                </a:solidFill>
                <a:latin typeface="Arial"/>
                <a:cs typeface="Arial"/>
              </a:rPr>
              <a:t>webinars.</a:t>
            </a:r>
            <a:endParaRPr sz="2200" dirty="0">
              <a:latin typeface="Arial"/>
              <a:cs typeface="Arial"/>
            </a:endParaRPr>
          </a:p>
          <a:p>
            <a:pPr>
              <a:lnSpc>
                <a:spcPct val="100000"/>
              </a:lnSpc>
              <a:spcBef>
                <a:spcPts val="30"/>
              </a:spcBef>
            </a:pPr>
            <a:endParaRPr sz="3050" dirty="0">
              <a:latin typeface="Arial"/>
              <a:cs typeface="Arial"/>
            </a:endParaRPr>
          </a:p>
          <a:p>
            <a:pPr marL="240665" marR="146685" indent="-228600">
              <a:lnSpc>
                <a:spcPct val="70000"/>
              </a:lnSpc>
              <a:buClr>
                <a:srgbClr val="F5668F"/>
              </a:buClr>
              <a:buChar char="•"/>
              <a:tabLst>
                <a:tab pos="241300" algn="l"/>
                <a:tab pos="241935" algn="l"/>
              </a:tabLst>
            </a:pPr>
            <a:r>
              <a:rPr sz="2200" spc="-5" dirty="0">
                <a:solidFill>
                  <a:srgbClr val="444A53"/>
                </a:solidFill>
                <a:latin typeface="Arial"/>
                <a:cs typeface="Arial"/>
              </a:rPr>
              <a:t>The</a:t>
            </a:r>
            <a:r>
              <a:rPr sz="2200" dirty="0">
                <a:solidFill>
                  <a:srgbClr val="444A53"/>
                </a:solidFill>
                <a:latin typeface="Arial"/>
                <a:cs typeface="Arial"/>
              </a:rPr>
              <a:t> </a:t>
            </a:r>
            <a:r>
              <a:rPr sz="2200" spc="-5" dirty="0">
                <a:solidFill>
                  <a:srgbClr val="444A53"/>
                </a:solidFill>
                <a:latin typeface="Arial"/>
                <a:cs typeface="Arial"/>
              </a:rPr>
              <a:t>next</a:t>
            </a:r>
            <a:r>
              <a:rPr sz="2200" spc="2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will</a:t>
            </a:r>
            <a:r>
              <a:rPr sz="2200" spc="-20" dirty="0">
                <a:solidFill>
                  <a:srgbClr val="444A53"/>
                </a:solidFill>
                <a:latin typeface="Arial"/>
                <a:cs typeface="Arial"/>
              </a:rPr>
              <a:t> </a:t>
            </a:r>
            <a:r>
              <a:rPr sz="2200" spc="-5" dirty="0">
                <a:solidFill>
                  <a:srgbClr val="444A53"/>
                </a:solidFill>
                <a:latin typeface="Arial"/>
                <a:cs typeface="Arial"/>
              </a:rPr>
              <a:t>be</a:t>
            </a:r>
            <a:r>
              <a:rPr sz="2200" spc="5" dirty="0">
                <a:solidFill>
                  <a:srgbClr val="444A53"/>
                </a:solidFill>
                <a:latin typeface="Arial"/>
                <a:cs typeface="Arial"/>
              </a:rPr>
              <a:t> </a:t>
            </a:r>
            <a:r>
              <a:rPr sz="2200" b="1" spc="-55" dirty="0">
                <a:solidFill>
                  <a:srgbClr val="444A53"/>
                </a:solidFill>
                <a:latin typeface="Arial"/>
                <a:cs typeface="Arial"/>
              </a:rPr>
              <a:t>Friday,</a:t>
            </a:r>
            <a:r>
              <a:rPr sz="2200" b="1" spc="30" dirty="0">
                <a:solidFill>
                  <a:srgbClr val="444A53"/>
                </a:solidFill>
                <a:latin typeface="Arial"/>
                <a:cs typeface="Arial"/>
              </a:rPr>
              <a:t> </a:t>
            </a:r>
            <a:r>
              <a:rPr lang="en-US" sz="2200" b="1" spc="-5" dirty="0" smtClean="0">
                <a:solidFill>
                  <a:srgbClr val="444A53"/>
                </a:solidFill>
                <a:latin typeface="Arial"/>
                <a:cs typeface="Arial"/>
              </a:rPr>
              <a:t>December</a:t>
            </a:r>
            <a:r>
              <a:rPr sz="2200" b="1" spc="-20" dirty="0" smtClean="0">
                <a:solidFill>
                  <a:srgbClr val="444A53"/>
                </a:solidFill>
                <a:latin typeface="Arial"/>
                <a:cs typeface="Arial"/>
              </a:rPr>
              <a:t> </a:t>
            </a:r>
            <a:r>
              <a:rPr lang="en-US" sz="2200" b="1" spc="-5" dirty="0">
                <a:solidFill>
                  <a:srgbClr val="444A53"/>
                </a:solidFill>
                <a:latin typeface="Arial"/>
                <a:cs typeface="Arial"/>
              </a:rPr>
              <a:t>3</a:t>
            </a:r>
            <a:r>
              <a:rPr sz="2200" b="1" spc="-5" dirty="0" smtClean="0">
                <a:solidFill>
                  <a:srgbClr val="444A53"/>
                </a:solidFill>
                <a:latin typeface="Arial"/>
                <a:cs typeface="Arial"/>
              </a:rPr>
              <a:t>,</a:t>
            </a:r>
            <a:r>
              <a:rPr sz="2200" b="1" dirty="0" smtClean="0">
                <a:solidFill>
                  <a:srgbClr val="444A53"/>
                </a:solidFill>
                <a:latin typeface="Arial"/>
                <a:cs typeface="Arial"/>
              </a:rPr>
              <a:t> </a:t>
            </a:r>
            <a:r>
              <a:rPr sz="2200" b="1" spc="-5" dirty="0">
                <a:solidFill>
                  <a:srgbClr val="444A53"/>
                </a:solidFill>
                <a:latin typeface="Arial"/>
                <a:cs typeface="Arial"/>
              </a:rPr>
              <a:t>noon</a:t>
            </a:r>
            <a:r>
              <a:rPr sz="2200" b="1" spc="40" dirty="0">
                <a:solidFill>
                  <a:srgbClr val="444A53"/>
                </a:solidFill>
                <a:latin typeface="Arial"/>
                <a:cs typeface="Arial"/>
              </a:rPr>
              <a:t> </a:t>
            </a:r>
            <a:r>
              <a:rPr sz="2200" b="1" spc="-5" dirty="0">
                <a:solidFill>
                  <a:srgbClr val="444A53"/>
                </a:solidFill>
                <a:latin typeface="Arial"/>
                <a:cs typeface="Arial"/>
              </a:rPr>
              <a:t>to</a:t>
            </a:r>
            <a:r>
              <a:rPr sz="2200" b="1" spc="20" dirty="0">
                <a:solidFill>
                  <a:srgbClr val="444A53"/>
                </a:solidFill>
                <a:latin typeface="Arial"/>
                <a:cs typeface="Arial"/>
              </a:rPr>
              <a:t> </a:t>
            </a:r>
            <a:r>
              <a:rPr sz="2200" b="1" spc="-5" dirty="0">
                <a:solidFill>
                  <a:srgbClr val="444A53"/>
                </a:solidFill>
                <a:latin typeface="Arial"/>
                <a:cs typeface="Arial"/>
              </a:rPr>
              <a:t>1:15pm</a:t>
            </a:r>
            <a:r>
              <a:rPr sz="2200" spc="-5" dirty="0">
                <a:solidFill>
                  <a:srgbClr val="444A53"/>
                </a:solidFill>
                <a:latin typeface="Arial"/>
                <a:cs typeface="Arial"/>
              </a:rPr>
              <a:t>.</a:t>
            </a:r>
            <a:r>
              <a:rPr sz="2200" spc="-10" dirty="0">
                <a:solidFill>
                  <a:srgbClr val="444A53"/>
                </a:solidFill>
                <a:latin typeface="Arial"/>
                <a:cs typeface="Arial"/>
              </a:rPr>
              <a:t> </a:t>
            </a:r>
            <a:r>
              <a:rPr sz="2200" spc="-35" dirty="0">
                <a:solidFill>
                  <a:srgbClr val="444A53"/>
                </a:solidFill>
                <a:latin typeface="Arial"/>
                <a:cs typeface="Arial"/>
              </a:rPr>
              <a:t>We</a:t>
            </a:r>
            <a:r>
              <a:rPr sz="2200" spc="-20" dirty="0">
                <a:solidFill>
                  <a:srgbClr val="444A53"/>
                </a:solidFill>
                <a:latin typeface="Arial"/>
                <a:cs typeface="Arial"/>
              </a:rPr>
              <a:t> </a:t>
            </a:r>
            <a:r>
              <a:rPr sz="2200" spc="-5" dirty="0">
                <a:solidFill>
                  <a:srgbClr val="444A53"/>
                </a:solidFill>
                <a:latin typeface="Arial"/>
                <a:cs typeface="Arial"/>
              </a:rPr>
              <a:t>are</a:t>
            </a:r>
            <a:r>
              <a:rPr sz="2200" spc="20" dirty="0">
                <a:solidFill>
                  <a:srgbClr val="444A53"/>
                </a:solidFill>
                <a:latin typeface="Arial"/>
                <a:cs typeface="Arial"/>
              </a:rPr>
              <a:t> </a:t>
            </a:r>
            <a:r>
              <a:rPr lang="en-US" sz="2200" spc="20" dirty="0" smtClean="0">
                <a:solidFill>
                  <a:srgbClr val="444A53"/>
                </a:solidFill>
                <a:latin typeface="Arial"/>
                <a:cs typeface="Arial"/>
              </a:rPr>
              <a:t>continuing monthly for now, but</a:t>
            </a:r>
            <a:r>
              <a:rPr sz="2200" spc="10" dirty="0" smtClean="0">
                <a:solidFill>
                  <a:srgbClr val="444A53"/>
                </a:solidFill>
                <a:latin typeface="Arial"/>
                <a:cs typeface="Arial"/>
              </a:rPr>
              <a:t> </a:t>
            </a:r>
            <a:r>
              <a:rPr sz="2200" spc="-5" dirty="0">
                <a:solidFill>
                  <a:srgbClr val="444A53"/>
                </a:solidFill>
                <a:latin typeface="Arial"/>
                <a:cs typeface="Arial"/>
              </a:rPr>
              <a:t>determining</a:t>
            </a:r>
            <a:r>
              <a:rPr sz="2200" spc="-20" dirty="0">
                <a:solidFill>
                  <a:srgbClr val="444A53"/>
                </a:solidFill>
                <a:latin typeface="Arial"/>
                <a:cs typeface="Arial"/>
              </a:rPr>
              <a:t> </a:t>
            </a:r>
            <a:r>
              <a:rPr sz="2200" spc="-5" dirty="0">
                <a:solidFill>
                  <a:srgbClr val="444A53"/>
                </a:solidFill>
                <a:latin typeface="Arial"/>
                <a:cs typeface="Arial"/>
              </a:rPr>
              <a:t>the</a:t>
            </a:r>
            <a:r>
              <a:rPr sz="2200" spc="-10" dirty="0">
                <a:solidFill>
                  <a:srgbClr val="444A53"/>
                </a:solidFill>
                <a:latin typeface="Arial"/>
                <a:cs typeface="Arial"/>
              </a:rPr>
              <a:t> </a:t>
            </a:r>
            <a:r>
              <a:rPr sz="2200" spc="-5" dirty="0">
                <a:solidFill>
                  <a:srgbClr val="444A53"/>
                </a:solidFill>
                <a:latin typeface="Arial"/>
                <a:cs typeface="Arial"/>
              </a:rPr>
              <a:t>needed</a:t>
            </a:r>
            <a:r>
              <a:rPr sz="2200" spc="-10" dirty="0">
                <a:solidFill>
                  <a:srgbClr val="444A53"/>
                </a:solidFill>
                <a:latin typeface="Arial"/>
                <a:cs typeface="Arial"/>
              </a:rPr>
              <a:t> </a:t>
            </a:r>
            <a:r>
              <a:rPr sz="2200" spc="-5" dirty="0">
                <a:solidFill>
                  <a:srgbClr val="444A53"/>
                </a:solidFill>
                <a:latin typeface="Arial"/>
                <a:cs typeface="Arial"/>
              </a:rPr>
              <a:t>frequency</a:t>
            </a:r>
            <a:r>
              <a:rPr sz="2200" spc="-20" dirty="0">
                <a:solidFill>
                  <a:srgbClr val="444A53"/>
                </a:solidFill>
                <a:latin typeface="Arial"/>
                <a:cs typeface="Arial"/>
              </a:rPr>
              <a:t> </a:t>
            </a:r>
            <a:r>
              <a:rPr sz="2200" spc="-5" dirty="0">
                <a:solidFill>
                  <a:srgbClr val="444A53"/>
                </a:solidFill>
                <a:latin typeface="Arial"/>
                <a:cs typeface="Arial"/>
              </a:rPr>
              <a:t>going</a:t>
            </a:r>
            <a:r>
              <a:rPr sz="2200" spc="-20" dirty="0">
                <a:solidFill>
                  <a:srgbClr val="444A53"/>
                </a:solidFill>
                <a:latin typeface="Arial"/>
                <a:cs typeface="Arial"/>
              </a:rPr>
              <a:t> </a:t>
            </a:r>
            <a:r>
              <a:rPr sz="2200" spc="-5" dirty="0">
                <a:solidFill>
                  <a:srgbClr val="444A53"/>
                </a:solidFill>
                <a:latin typeface="Arial"/>
                <a:cs typeface="Arial"/>
              </a:rPr>
              <a:t>forward</a:t>
            </a:r>
            <a:endParaRPr sz="2200" dirty="0">
              <a:latin typeface="Arial"/>
              <a:cs typeface="Arial"/>
            </a:endParaRPr>
          </a:p>
          <a:p>
            <a:pPr>
              <a:lnSpc>
                <a:spcPct val="100000"/>
              </a:lnSpc>
              <a:spcBef>
                <a:spcPts val="30"/>
              </a:spcBef>
              <a:buClr>
                <a:srgbClr val="F5668F"/>
              </a:buClr>
              <a:buFont typeface="Arial"/>
              <a:buChar char="•"/>
            </a:pPr>
            <a:endParaRPr sz="3050" dirty="0">
              <a:latin typeface="Arial"/>
              <a:cs typeface="Arial"/>
            </a:endParaRPr>
          </a:p>
          <a:p>
            <a:pPr marL="240665" marR="153035" indent="-228600">
              <a:lnSpc>
                <a:spcPct val="70000"/>
              </a:lnSpc>
              <a:buClr>
                <a:srgbClr val="F5668F"/>
              </a:buClr>
              <a:buChar char="•"/>
              <a:tabLst>
                <a:tab pos="241300" algn="l"/>
                <a:tab pos="241935" algn="l"/>
              </a:tabLst>
            </a:pPr>
            <a:r>
              <a:rPr sz="2200" spc="-5" dirty="0">
                <a:solidFill>
                  <a:srgbClr val="444A53"/>
                </a:solidFill>
                <a:latin typeface="Arial"/>
                <a:cs typeface="Arial"/>
              </a:rPr>
              <a:t>Please let us know if your hospital would like to share on an upcoming </a:t>
            </a:r>
            <a:r>
              <a:rPr sz="2200" spc="-40" dirty="0">
                <a:solidFill>
                  <a:srgbClr val="444A53"/>
                </a:solidFill>
                <a:latin typeface="Arial"/>
                <a:cs typeface="Arial"/>
              </a:rPr>
              <a:t>webinar, </a:t>
            </a:r>
            <a:r>
              <a:rPr sz="2200" spc="-35" dirty="0">
                <a:solidFill>
                  <a:srgbClr val="444A53"/>
                </a:solidFill>
                <a:latin typeface="Arial"/>
                <a:cs typeface="Arial"/>
              </a:rPr>
              <a:t> </a:t>
            </a:r>
            <a:r>
              <a:rPr sz="2200" spc="-5" dirty="0">
                <a:solidFill>
                  <a:srgbClr val="444A53"/>
                </a:solidFill>
                <a:latin typeface="Arial"/>
                <a:cs typeface="Arial"/>
              </a:rPr>
              <a:t>please</a:t>
            </a:r>
            <a:r>
              <a:rPr sz="2200" spc="-20" dirty="0">
                <a:solidFill>
                  <a:srgbClr val="444A53"/>
                </a:solidFill>
                <a:latin typeface="Arial"/>
                <a:cs typeface="Arial"/>
              </a:rPr>
              <a:t> </a:t>
            </a:r>
            <a:r>
              <a:rPr sz="2200" spc="-5" dirty="0">
                <a:solidFill>
                  <a:srgbClr val="444A53"/>
                </a:solidFill>
                <a:latin typeface="Arial"/>
                <a:cs typeface="Arial"/>
              </a:rPr>
              <a:t>put</a:t>
            </a:r>
            <a:r>
              <a:rPr sz="2200" spc="5" dirty="0">
                <a:solidFill>
                  <a:srgbClr val="444A53"/>
                </a:solidFill>
                <a:latin typeface="Arial"/>
                <a:cs typeface="Arial"/>
              </a:rPr>
              <a:t> </a:t>
            </a:r>
            <a:r>
              <a:rPr sz="2200" spc="-5" dirty="0">
                <a:solidFill>
                  <a:srgbClr val="444A53"/>
                </a:solidFill>
                <a:latin typeface="Arial"/>
                <a:cs typeface="Arial"/>
              </a:rPr>
              <a:t>questions/comments into the</a:t>
            </a:r>
            <a:r>
              <a:rPr sz="2200" spc="5" dirty="0">
                <a:solidFill>
                  <a:srgbClr val="444A53"/>
                </a:solidFill>
                <a:latin typeface="Arial"/>
                <a:cs typeface="Arial"/>
              </a:rPr>
              <a:t> </a:t>
            </a:r>
            <a:r>
              <a:rPr sz="2200" spc="-5" dirty="0">
                <a:solidFill>
                  <a:srgbClr val="444A53"/>
                </a:solidFill>
                <a:latin typeface="Arial"/>
                <a:cs typeface="Arial"/>
              </a:rPr>
              <a:t>chatbox or</a:t>
            </a:r>
            <a:r>
              <a:rPr sz="2200" spc="30" dirty="0">
                <a:solidFill>
                  <a:srgbClr val="444A53"/>
                </a:solidFill>
                <a:latin typeface="Arial"/>
                <a:cs typeface="Arial"/>
              </a:rPr>
              <a:t> </a:t>
            </a:r>
            <a:r>
              <a:rPr sz="2200" spc="-5" dirty="0">
                <a:solidFill>
                  <a:srgbClr val="444A53"/>
                </a:solidFill>
                <a:latin typeface="Arial"/>
                <a:cs typeface="Arial"/>
              </a:rPr>
              <a:t>email</a:t>
            </a:r>
            <a:r>
              <a:rPr sz="2200" spc="10" dirty="0">
                <a:solidFill>
                  <a:srgbClr val="444A53"/>
                </a:solidFill>
                <a:latin typeface="Arial"/>
                <a:cs typeface="Arial"/>
              </a:rPr>
              <a:t> </a:t>
            </a:r>
            <a:r>
              <a:rPr sz="2200" spc="-5" dirty="0">
                <a:solidFill>
                  <a:srgbClr val="444A53"/>
                </a:solidFill>
                <a:latin typeface="Arial"/>
                <a:cs typeface="Arial"/>
              </a:rPr>
              <a:t>directly</a:t>
            </a:r>
            <a:r>
              <a:rPr sz="2200" spc="-20" dirty="0">
                <a:solidFill>
                  <a:srgbClr val="444A53"/>
                </a:solidFill>
                <a:latin typeface="Arial"/>
                <a:cs typeface="Arial"/>
              </a:rPr>
              <a:t> </a:t>
            </a:r>
            <a:r>
              <a:rPr sz="2200" spc="-5" dirty="0">
                <a:solidFill>
                  <a:srgbClr val="444A53"/>
                </a:solidFill>
                <a:latin typeface="Arial"/>
                <a:cs typeface="Arial"/>
              </a:rPr>
              <a:t>to</a:t>
            </a:r>
            <a:r>
              <a:rPr sz="2200" spc="25"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5"/>
              </a:rPr>
              <a:t>info@ilpqc.org</a:t>
            </a:r>
            <a:endParaRPr sz="22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823702" cy="1292662"/>
          </a:xfrm>
        </p:spPr>
        <p:txBody>
          <a:bodyPr/>
          <a:lstStyle/>
          <a:p>
            <a:r>
              <a:rPr lang="en-US" dirty="0" err="1"/>
              <a:t>Zauche</a:t>
            </a:r>
            <a:r>
              <a:rPr lang="en-US" dirty="0"/>
              <a:t> LH, Wallace B, Smoots AN, et al. Receipt of mRNA COVID-19 vaccines and risk of spontaneous abortions. New </a:t>
            </a:r>
            <a:r>
              <a:rPr lang="en-US" dirty="0" err="1"/>
              <a:t>Engl</a:t>
            </a:r>
            <a:r>
              <a:rPr lang="en-US" dirty="0"/>
              <a:t> J Med Published online September 8, </a:t>
            </a:r>
            <a:r>
              <a:rPr lang="en-US" dirty="0" smtClean="0"/>
              <a:t>2021</a:t>
            </a:r>
            <a:endParaRPr lang="en-US" dirty="0"/>
          </a:p>
        </p:txBody>
      </p:sp>
      <p:sp>
        <p:nvSpPr>
          <p:cNvPr id="3" name="Text Placeholder 2"/>
          <p:cNvSpPr>
            <a:spLocks noGrp="1"/>
          </p:cNvSpPr>
          <p:nvPr>
            <p:ph type="body" idx="1"/>
          </p:nvPr>
        </p:nvSpPr>
        <p:spPr>
          <a:xfrm>
            <a:off x="901652" y="1447801"/>
            <a:ext cx="10388694" cy="4431983"/>
          </a:xfrm>
        </p:spPr>
        <p:txBody>
          <a:bodyPr/>
          <a:lstStyle/>
          <a:p>
            <a:r>
              <a:rPr lang="en-US" dirty="0"/>
              <a:t>Among 2,456 pregnant persons who received an mRNA COVID-19 vaccine preconception or prior to 20 weeks' gestation, the cumulative risk of SAB from 6-19 weeks' gestation was 14.1</a:t>
            </a:r>
            <a:r>
              <a:rPr lang="en-US" dirty="0" smtClean="0"/>
              <a:t>%. </a:t>
            </a:r>
          </a:p>
          <a:p>
            <a:endParaRPr lang="en-US" dirty="0"/>
          </a:p>
          <a:p>
            <a:r>
              <a:rPr lang="en-US" dirty="0"/>
              <a:t>Among recognized pregnancies in high-income countries, 11-16% end in spontaneous abortion (SAB). </a:t>
            </a:r>
            <a:endParaRPr lang="en-US" dirty="0"/>
          </a:p>
          <a:p>
            <a:endParaRPr lang="en-US" dirty="0" smtClean="0"/>
          </a:p>
          <a:p>
            <a:r>
              <a:rPr lang="en-US" b="1" dirty="0" smtClean="0"/>
              <a:t>Conclusions</a:t>
            </a:r>
            <a:r>
              <a:rPr lang="en-US" dirty="0" smtClean="0"/>
              <a:t> </a:t>
            </a:r>
            <a:r>
              <a:rPr lang="en-US" i="1" dirty="0"/>
              <a:t>When compared to the expected range of SABs in recognized pregnancies, these data suggest receipt of an mRNA COVID-19 vaccine preconception or during pregnancy is not associated with an increased risk of SAB. These findings add to accumulating evidence that mRNA COVID-19 vaccines during pregnancy are safe.</a:t>
            </a:r>
            <a:endParaRPr lang="en-US" i="1" dirty="0"/>
          </a:p>
        </p:txBody>
      </p:sp>
      <p:sp>
        <p:nvSpPr>
          <p:cNvPr id="4" name="TextBox 3"/>
          <p:cNvSpPr txBox="1"/>
          <p:nvPr/>
        </p:nvSpPr>
        <p:spPr>
          <a:xfrm>
            <a:off x="897062" y="5980568"/>
            <a:ext cx="9829800" cy="923330"/>
          </a:xfrm>
          <a:prstGeom prst="rect">
            <a:avLst/>
          </a:prstGeom>
          <a:noFill/>
        </p:spPr>
        <p:txBody>
          <a:bodyPr wrap="square" rtlCol="0">
            <a:spAutoFit/>
          </a:bodyPr>
          <a:lstStyle/>
          <a:p>
            <a:r>
              <a:rPr lang="en-US" dirty="0"/>
              <a:t>NEJM: </a:t>
            </a:r>
            <a:r>
              <a:rPr lang="en-US" dirty="0">
                <a:hlinkClick r:id="rId2"/>
              </a:rPr>
              <a:t>Receipt of mRNA COVID-19 vaccines preconception and during pregnancy and risk of self-reported spontaneous abortions</a:t>
            </a:r>
            <a:r>
              <a:rPr lang="en-US" dirty="0"/>
              <a:t>. (09.8.21)</a:t>
            </a:r>
            <a:endParaRPr lang="en-US" sz="2400" spc="-5" dirty="0">
              <a:cs typeface="Calibri"/>
            </a:endParaRPr>
          </a:p>
          <a:p>
            <a:endParaRPr lang="en-US" dirty="0"/>
          </a:p>
        </p:txBody>
      </p:sp>
    </p:spTree>
    <p:extLst>
      <p:ext uri="{BB962C8B-B14F-4D97-AF65-F5344CB8AC3E}">
        <p14:creationId xmlns:p14="http://schemas.microsoft.com/office/powerpoint/2010/main" val="3725134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2052302" cy="2154436"/>
          </a:xfrm>
        </p:spPr>
        <p:txBody>
          <a:bodyPr/>
          <a:lstStyle/>
          <a:p>
            <a:pPr marL="241300" indent="-229235">
              <a:lnSpc>
                <a:spcPct val="100000"/>
              </a:lnSpc>
              <a:spcBef>
                <a:spcPts val="345"/>
              </a:spcBef>
              <a:tabLst>
                <a:tab pos="241300" algn="l"/>
                <a:tab pos="241935" algn="l"/>
              </a:tabLst>
            </a:pPr>
            <a:r>
              <a:rPr lang="en-US" dirty="0" err="1"/>
              <a:t>Plos</a:t>
            </a:r>
            <a:r>
              <a:rPr lang="en-US" dirty="0"/>
              <a:t> Medicine:</a:t>
            </a:r>
            <a:r>
              <a:rPr lang="en-US" dirty="0">
                <a:hlinkClick r:id="rId2"/>
              </a:rPr>
              <a:t> Incidence, co-occurrence, and evolution of long-COVID features: A 6-month retrospective cohort study of 273,618 survivors of COVID-19</a:t>
            </a:r>
            <a:r>
              <a:rPr lang="en-US" dirty="0"/>
              <a:t>. (09.28.2021)</a:t>
            </a:r>
            <a:endParaRPr lang="en-US" dirty="0"/>
          </a:p>
        </p:txBody>
      </p:sp>
      <p:sp>
        <p:nvSpPr>
          <p:cNvPr id="3" name="Text Placeholder 2"/>
          <p:cNvSpPr>
            <a:spLocks noGrp="1"/>
          </p:cNvSpPr>
          <p:nvPr>
            <p:ph type="body" idx="1"/>
          </p:nvPr>
        </p:nvSpPr>
        <p:spPr>
          <a:xfrm>
            <a:off x="901652" y="2091563"/>
            <a:ext cx="10388694" cy="3323987"/>
          </a:xfrm>
        </p:spPr>
        <p:txBody>
          <a:bodyPr/>
          <a:lstStyle/>
          <a:p>
            <a:pPr marL="342900" indent="-342900">
              <a:buFont typeface="Arial" panose="020B0604020202020204" pitchFamily="34" charset="0"/>
              <a:buChar char="•"/>
            </a:pPr>
            <a:r>
              <a:rPr lang="en-US" dirty="0"/>
              <a:t>E</a:t>
            </a:r>
            <a:r>
              <a:rPr lang="en-US" dirty="0" smtClean="0"/>
              <a:t>lectronic </a:t>
            </a:r>
            <a:r>
              <a:rPr lang="en-US" dirty="0"/>
              <a:t>health records (EHRs) data from 81 million patients including 273,618 COVID-19 survivors. </a:t>
            </a:r>
            <a:endParaRPr lang="en-US" dirty="0" smtClean="0"/>
          </a:p>
          <a:p>
            <a:pPr marL="342900" indent="-342900">
              <a:buFont typeface="Arial" panose="020B0604020202020204" pitchFamily="34" charset="0"/>
              <a:buChar char="•"/>
            </a:pPr>
            <a:r>
              <a:rPr lang="en-US" dirty="0" smtClean="0"/>
              <a:t>The </a:t>
            </a:r>
            <a:r>
              <a:rPr lang="en-US" dirty="0"/>
              <a:t>incidence and co-occurrence within 6 months </a:t>
            </a:r>
            <a:r>
              <a:rPr lang="en-US" dirty="0" smtClean="0"/>
              <a:t>after </a:t>
            </a:r>
            <a:r>
              <a:rPr lang="en-US" dirty="0"/>
              <a:t>COVID-19 diagnosis were calculated for 9 core features of </a:t>
            </a:r>
            <a:r>
              <a:rPr lang="en-US" dirty="0" smtClean="0"/>
              <a:t>long-COVID:</a:t>
            </a:r>
          </a:p>
          <a:p>
            <a:pPr marL="342900" indent="-342900">
              <a:buFont typeface="Arial" panose="020B0604020202020204" pitchFamily="34" charset="0"/>
              <a:buChar char="•"/>
            </a:pPr>
            <a:r>
              <a:rPr lang="en-US" dirty="0" smtClean="0"/>
              <a:t> </a:t>
            </a:r>
            <a:r>
              <a:rPr lang="en-US" dirty="0"/>
              <a:t>	</a:t>
            </a:r>
            <a:r>
              <a:rPr lang="en-US" dirty="0" smtClean="0"/>
              <a:t>breathing </a:t>
            </a:r>
            <a:r>
              <a:rPr lang="en-US" dirty="0"/>
              <a:t>difficulties/breathlessness, </a:t>
            </a:r>
            <a:r>
              <a:rPr lang="en-US" dirty="0" smtClean="0"/>
              <a:t>fatigue/malaise</a:t>
            </a:r>
            <a:r>
              <a:rPr lang="en-US" dirty="0"/>
              <a:t>, </a:t>
            </a:r>
            <a:endParaRPr lang="en-US" dirty="0" smtClean="0"/>
          </a:p>
          <a:p>
            <a:r>
              <a:rPr lang="en-US" dirty="0" smtClean="0"/>
              <a:t>	chest/throat </a:t>
            </a:r>
            <a:r>
              <a:rPr lang="en-US" dirty="0"/>
              <a:t>pain, headache, abdominal symptoms, </a:t>
            </a:r>
            <a:endParaRPr lang="en-US" dirty="0" smtClean="0"/>
          </a:p>
          <a:p>
            <a:r>
              <a:rPr lang="en-US" dirty="0"/>
              <a:t>	</a:t>
            </a:r>
            <a:r>
              <a:rPr lang="en-US" dirty="0" smtClean="0"/>
              <a:t>myalgia</a:t>
            </a:r>
            <a:r>
              <a:rPr lang="en-US" dirty="0"/>
              <a:t>, other pain, cognitive symptoms, and </a:t>
            </a:r>
            <a:r>
              <a:rPr lang="en-US" dirty="0" smtClean="0"/>
              <a:t>anxiety/depression. </a:t>
            </a:r>
          </a:p>
          <a:p>
            <a:pPr marL="342900" indent="-342900">
              <a:buFont typeface="Arial" panose="020B0604020202020204" pitchFamily="34" charset="0"/>
              <a:buChar char="•"/>
            </a:pPr>
            <a:r>
              <a:rPr lang="en-US" dirty="0" smtClean="0"/>
              <a:t>Comparison </a:t>
            </a:r>
            <a:r>
              <a:rPr lang="en-US" dirty="0"/>
              <a:t>with a propensity score–matched cohort of patients diagnosed with influenza during the same time period</a:t>
            </a:r>
            <a:endParaRPr lang="en-US" dirty="0"/>
          </a:p>
        </p:txBody>
      </p:sp>
    </p:spTree>
    <p:extLst>
      <p:ext uri="{BB962C8B-B14F-4D97-AF65-F5344CB8AC3E}">
        <p14:creationId xmlns:p14="http://schemas.microsoft.com/office/powerpoint/2010/main" val="3395479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2052302" cy="2154436"/>
          </a:xfrm>
        </p:spPr>
        <p:txBody>
          <a:bodyPr/>
          <a:lstStyle/>
          <a:p>
            <a:r>
              <a:rPr lang="en-US" dirty="0" err="1"/>
              <a:t>Plos</a:t>
            </a:r>
            <a:r>
              <a:rPr lang="en-US" dirty="0"/>
              <a:t> Medicine:</a:t>
            </a:r>
            <a:r>
              <a:rPr lang="en-US" dirty="0">
                <a:hlinkClick r:id="rId2"/>
              </a:rPr>
              <a:t> Incidence, co-occurrence, and evolution of long-COVID features: A 6-month retrospective cohort study of 273,618 survivors of COVID-19</a:t>
            </a:r>
            <a:r>
              <a:rPr lang="en-US" dirty="0"/>
              <a:t>. (09.28.2021)</a:t>
            </a:r>
          </a:p>
        </p:txBody>
      </p:sp>
      <p:sp>
        <p:nvSpPr>
          <p:cNvPr id="3" name="Text Placeholder 2"/>
          <p:cNvSpPr>
            <a:spLocks noGrp="1"/>
          </p:cNvSpPr>
          <p:nvPr>
            <p:ph type="body" idx="1"/>
          </p:nvPr>
        </p:nvSpPr>
        <p:spPr>
          <a:xfrm>
            <a:off x="971502" y="1600200"/>
            <a:ext cx="10388694" cy="5016758"/>
          </a:xfrm>
        </p:spPr>
        <p:txBody>
          <a:bodyPr/>
          <a:lstStyle/>
          <a:p>
            <a:pPr marL="342900" indent="-342900">
              <a:buFont typeface="Arial" panose="020B0604020202020204" pitchFamily="34" charset="0"/>
              <a:buChar char="•"/>
            </a:pPr>
            <a:r>
              <a:rPr lang="en-US" dirty="0"/>
              <a:t>Among COVID-19 survivors (mean </a:t>
            </a:r>
            <a:r>
              <a:rPr lang="en-US" dirty="0" smtClean="0"/>
              <a:t>age</a:t>
            </a:r>
            <a:r>
              <a:rPr lang="en-US" dirty="0"/>
              <a:t>: </a:t>
            </a:r>
            <a:r>
              <a:rPr lang="en-US" dirty="0" smtClean="0"/>
              <a:t>46.3) 57% </a:t>
            </a:r>
            <a:r>
              <a:rPr lang="en-US" dirty="0"/>
              <a:t>had one or more long-COVID feature recorded during the whole 6-month </a:t>
            </a:r>
            <a:r>
              <a:rPr lang="en-US" dirty="0" smtClean="0"/>
              <a:t>period, </a:t>
            </a:r>
            <a:r>
              <a:rPr lang="en-US" dirty="0"/>
              <a:t>and </a:t>
            </a:r>
            <a:r>
              <a:rPr lang="en-US" dirty="0" smtClean="0"/>
              <a:t>37% </a:t>
            </a:r>
            <a:r>
              <a:rPr lang="en-US" dirty="0"/>
              <a:t>between 3 and 6 months. </a:t>
            </a:r>
            <a:endParaRPr lang="en-US" dirty="0" smtClean="0"/>
          </a:p>
          <a:p>
            <a:pPr marL="285750" indent="-285750">
              <a:buFont typeface="Arial" panose="020B0604020202020204" pitchFamily="34" charset="0"/>
              <a:buChar char="•"/>
            </a:pPr>
            <a:endParaRPr lang="en-US" sz="1400" dirty="0"/>
          </a:p>
          <a:p>
            <a:pPr marL="342900" indent="-342900">
              <a:buFont typeface="Arial" panose="020B0604020202020204" pitchFamily="34" charset="0"/>
              <a:buChar char="•"/>
            </a:pPr>
            <a:r>
              <a:rPr lang="en-US" dirty="0" smtClean="0"/>
              <a:t>The </a:t>
            </a:r>
            <a:r>
              <a:rPr lang="en-US" dirty="0"/>
              <a:t>incidence of each feature was: </a:t>
            </a:r>
            <a:endParaRPr lang="en-US" dirty="0" smtClean="0"/>
          </a:p>
          <a:p>
            <a:r>
              <a:rPr lang="en-US" dirty="0" smtClean="0"/>
              <a:t>	abnormal </a:t>
            </a:r>
            <a:r>
              <a:rPr lang="en-US" dirty="0"/>
              <a:t>breathing </a:t>
            </a:r>
            <a:r>
              <a:rPr lang="en-US" dirty="0" smtClean="0"/>
              <a:t>(18.7%; </a:t>
            </a:r>
            <a:r>
              <a:rPr lang="en-US" dirty="0"/>
              <a:t>7.94% </a:t>
            </a:r>
            <a:r>
              <a:rPr lang="en-US" dirty="0" smtClean="0"/>
              <a:t>3-6 month </a:t>
            </a:r>
            <a:r>
              <a:rPr lang="en-US" dirty="0"/>
              <a:t>period), </a:t>
            </a:r>
            <a:endParaRPr lang="en-US" dirty="0" smtClean="0"/>
          </a:p>
          <a:p>
            <a:r>
              <a:rPr lang="en-US" dirty="0" smtClean="0"/>
              <a:t>	fatigue/malaise </a:t>
            </a:r>
            <a:r>
              <a:rPr lang="en-US" dirty="0"/>
              <a:t>(12.82%; 5.87</a:t>
            </a:r>
            <a:r>
              <a:rPr lang="en-US" dirty="0" smtClean="0"/>
              <a:t>%),</a:t>
            </a:r>
          </a:p>
          <a:p>
            <a:r>
              <a:rPr lang="en-US" dirty="0" smtClean="0"/>
              <a:t>	chest/throat </a:t>
            </a:r>
            <a:r>
              <a:rPr lang="en-US" dirty="0"/>
              <a:t>pain (12.60%; 5.71%), </a:t>
            </a:r>
            <a:endParaRPr lang="en-US" dirty="0" smtClean="0"/>
          </a:p>
          <a:p>
            <a:r>
              <a:rPr lang="en-US" dirty="0" smtClean="0"/>
              <a:t>	headache </a:t>
            </a:r>
            <a:r>
              <a:rPr lang="en-US" dirty="0"/>
              <a:t>(8.67%; 4.63%), other pain (11.60%; 7.19%), </a:t>
            </a:r>
            <a:endParaRPr lang="en-US" dirty="0" smtClean="0"/>
          </a:p>
          <a:p>
            <a:r>
              <a:rPr lang="en-US" dirty="0" smtClean="0"/>
              <a:t>	abdominal </a:t>
            </a:r>
            <a:r>
              <a:rPr lang="en-US" dirty="0"/>
              <a:t>symptoms (15.58%; 8.29%), myalgia (3.24%; 1.54%), </a:t>
            </a:r>
            <a:r>
              <a:rPr lang="en-US" dirty="0" smtClean="0"/>
              <a:t>	cognitive </a:t>
            </a:r>
            <a:r>
              <a:rPr lang="en-US" dirty="0"/>
              <a:t>symptoms (7.88%; 3.95%), </a:t>
            </a:r>
            <a:endParaRPr lang="en-US" dirty="0" smtClean="0"/>
          </a:p>
          <a:p>
            <a:r>
              <a:rPr lang="en-US" dirty="0" smtClean="0"/>
              <a:t>	and </a:t>
            </a:r>
            <a:r>
              <a:rPr lang="en-US" dirty="0"/>
              <a:t>anxiety/depression (22.82%; 15.49%). </a:t>
            </a:r>
            <a:endParaRPr lang="en-US" dirty="0" smtClean="0"/>
          </a:p>
          <a:p>
            <a:pPr marL="342900" indent="-342900">
              <a:buFont typeface="Arial" panose="020B0604020202020204" pitchFamily="34" charset="0"/>
              <a:buChar char="•"/>
            </a:pPr>
            <a:r>
              <a:rPr lang="en-US" dirty="0" smtClean="0"/>
              <a:t>All </a:t>
            </a:r>
            <a:r>
              <a:rPr lang="en-US" dirty="0"/>
              <a:t>9 features were more frequently reported after COVID-19 than after influenza </a:t>
            </a:r>
            <a:r>
              <a:rPr lang="en-US" dirty="0" smtClean="0"/>
              <a:t>(excess </a:t>
            </a:r>
            <a:r>
              <a:rPr lang="en-US" dirty="0"/>
              <a:t>incidence of 16.60</a:t>
            </a:r>
            <a:r>
              <a:rPr lang="en-US" dirty="0" smtClean="0"/>
              <a:t>%, </a:t>
            </a:r>
            <a:r>
              <a:rPr lang="en-US" dirty="0"/>
              <a:t>all </a:t>
            </a:r>
            <a:r>
              <a:rPr lang="en-US" i="1" dirty="0"/>
              <a:t>p</a:t>
            </a:r>
            <a:r>
              <a:rPr lang="en-US" dirty="0"/>
              <a:t> &lt; 0.001)</a:t>
            </a:r>
            <a:endParaRPr lang="en-US" dirty="0"/>
          </a:p>
        </p:txBody>
      </p:sp>
    </p:spTree>
    <p:extLst>
      <p:ext uri="{BB962C8B-B14F-4D97-AF65-F5344CB8AC3E}">
        <p14:creationId xmlns:p14="http://schemas.microsoft.com/office/powerpoint/2010/main" val="3391925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747502" cy="1723549"/>
          </a:xfrm>
        </p:spPr>
        <p:txBody>
          <a:bodyPr/>
          <a:lstStyle/>
          <a:p>
            <a:pPr marL="241300" indent="-229235">
              <a:lnSpc>
                <a:spcPct val="100000"/>
              </a:lnSpc>
              <a:spcBef>
                <a:spcPts val="345"/>
              </a:spcBef>
              <a:tabLst>
                <a:tab pos="241300" algn="l"/>
                <a:tab pos="241935" algn="l"/>
              </a:tabLst>
            </a:pPr>
            <a:r>
              <a:rPr lang="en-US" b="1" dirty="0" err="1"/>
              <a:t>Jama</a:t>
            </a:r>
            <a:r>
              <a:rPr lang="en-US" b="1" dirty="0"/>
              <a:t>: </a:t>
            </a:r>
            <a:r>
              <a:rPr lang="en-US" b="1" dirty="0">
                <a:hlinkClick r:id="rId2"/>
              </a:rPr>
              <a:t>Short-term and Long-term Rates of </a:t>
            </a:r>
            <a:r>
              <a:rPr lang="en-US" b="1" dirty="0" err="1">
                <a:hlinkClick r:id="rId2"/>
              </a:rPr>
              <a:t>Postacute</a:t>
            </a:r>
            <a:r>
              <a:rPr lang="en-US" b="1" dirty="0">
                <a:hlinkClick r:id="rId2"/>
              </a:rPr>
              <a:t> Sequelae of SARS-CoV-2 Infection</a:t>
            </a:r>
            <a:r>
              <a:rPr lang="en-US" b="1" dirty="0"/>
              <a:t>. (10.13.21)</a:t>
            </a:r>
            <a:r>
              <a:rPr lang="en-US" dirty="0"/>
              <a:t/>
            </a:r>
            <a:br>
              <a:rPr lang="en-US" dirty="0"/>
            </a:br>
            <a:endParaRPr lang="en-US" dirty="0"/>
          </a:p>
        </p:txBody>
      </p:sp>
      <p:sp>
        <p:nvSpPr>
          <p:cNvPr id="3" name="Text Placeholder 2"/>
          <p:cNvSpPr>
            <a:spLocks noGrp="1"/>
          </p:cNvSpPr>
          <p:nvPr>
            <p:ph type="body" idx="1"/>
          </p:nvPr>
        </p:nvSpPr>
        <p:spPr>
          <a:xfrm>
            <a:off x="685800" y="1066800"/>
            <a:ext cx="10896600" cy="5647700"/>
          </a:xfrm>
        </p:spPr>
        <p:txBody>
          <a:bodyPr/>
          <a:lstStyle/>
          <a:p>
            <a:r>
              <a:rPr lang="en-US" dirty="0"/>
              <a:t>57 studies with 250 351 survivors of COVID-19 met inclusion criteria. The mean </a:t>
            </a:r>
            <a:r>
              <a:rPr lang="en-US" dirty="0" smtClean="0"/>
              <a:t>age </a:t>
            </a:r>
            <a:r>
              <a:rPr lang="en-US" dirty="0"/>
              <a:t>of survivors was </a:t>
            </a:r>
            <a:r>
              <a:rPr lang="en-US" dirty="0" smtClean="0"/>
              <a:t>54.4 years</a:t>
            </a:r>
          </a:p>
          <a:p>
            <a:r>
              <a:rPr lang="en-US" dirty="0"/>
              <a:t>The median (IQR) proportion of COVID-19 survivors experiencing at least 1 PASC was 54.0</a:t>
            </a:r>
            <a:r>
              <a:rPr lang="en-US" dirty="0" smtClean="0"/>
              <a:t>% </a:t>
            </a:r>
            <a:r>
              <a:rPr lang="en-US" dirty="0"/>
              <a:t>at 1 month (short-term), 55.0</a:t>
            </a:r>
            <a:r>
              <a:rPr lang="en-US" dirty="0" smtClean="0"/>
              <a:t>% </a:t>
            </a:r>
            <a:r>
              <a:rPr lang="en-US" dirty="0"/>
              <a:t>at 2 to 5 months (intermediate-term), and 54.0% </a:t>
            </a:r>
            <a:r>
              <a:rPr lang="en-US" dirty="0" smtClean="0"/>
              <a:t>at </a:t>
            </a:r>
            <a:r>
              <a:rPr lang="en-US" dirty="0"/>
              <a:t>6 or more months (long-term). </a:t>
            </a:r>
            <a:endParaRPr lang="en-US" dirty="0" smtClean="0"/>
          </a:p>
          <a:p>
            <a:endParaRPr lang="en-US" sz="700" dirty="0"/>
          </a:p>
          <a:p>
            <a:r>
              <a:rPr lang="en-US" dirty="0" smtClean="0"/>
              <a:t>Most </a:t>
            </a:r>
            <a:r>
              <a:rPr lang="en-US" dirty="0"/>
              <a:t>prevalent pulmonary sequelae, neurologic disorders, mental health disorders, functional mobility impairments, and general and constitutional symptoms were chest imaging abnormality </a:t>
            </a:r>
            <a:r>
              <a:rPr lang="en-US" dirty="0"/>
              <a:t>(</a:t>
            </a:r>
            <a:r>
              <a:rPr lang="en-US" dirty="0" smtClean="0"/>
              <a:t>62.2%), </a:t>
            </a:r>
            <a:r>
              <a:rPr lang="en-US" dirty="0"/>
              <a:t>difficulty concentrating </a:t>
            </a:r>
            <a:r>
              <a:rPr lang="en-US" dirty="0" smtClean="0"/>
              <a:t>(23.8%), </a:t>
            </a:r>
            <a:r>
              <a:rPr lang="en-US" dirty="0"/>
              <a:t>generalized anxiety disorder </a:t>
            </a:r>
            <a:r>
              <a:rPr lang="en-US" dirty="0" smtClean="0"/>
              <a:t>(29.6%), </a:t>
            </a:r>
            <a:r>
              <a:rPr lang="en-US" dirty="0"/>
              <a:t>general functional impairments </a:t>
            </a:r>
            <a:r>
              <a:rPr lang="en-US" dirty="0" smtClean="0"/>
              <a:t>(44.0%), </a:t>
            </a:r>
            <a:r>
              <a:rPr lang="en-US" dirty="0"/>
              <a:t>and fatigue or muscle weakness </a:t>
            </a:r>
            <a:r>
              <a:rPr lang="en-US" dirty="0" smtClean="0"/>
              <a:t>( </a:t>
            </a:r>
            <a:r>
              <a:rPr lang="en-US" dirty="0"/>
              <a:t>37.5</a:t>
            </a:r>
            <a:r>
              <a:rPr lang="en-US" dirty="0" smtClean="0"/>
              <a:t>%), </a:t>
            </a:r>
            <a:r>
              <a:rPr lang="en-US" dirty="0"/>
              <a:t>respectively. </a:t>
            </a:r>
          </a:p>
          <a:p>
            <a:r>
              <a:rPr lang="en-US" b="1" dirty="0"/>
              <a:t>Conclusions and relevance: </a:t>
            </a:r>
            <a:r>
              <a:rPr lang="en-US" i="1" dirty="0"/>
              <a:t>In this systematic review, more than half of COVID-19 survivors experienced PASC 6 months after recovery. The most common PASC involved functional mobility impairments, pulmonary abnormalities, and mental health disorders.</a:t>
            </a:r>
          </a:p>
          <a:p>
            <a:endParaRPr lang="en-US" dirty="0"/>
          </a:p>
        </p:txBody>
      </p:sp>
    </p:spTree>
    <p:extLst>
      <p:ext uri="{BB962C8B-B14F-4D97-AF65-F5344CB8AC3E}">
        <p14:creationId xmlns:p14="http://schemas.microsoft.com/office/powerpoint/2010/main" val="827372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7" name="object 7"/>
          <p:cNvSpPr txBox="1">
            <a:spLocks noGrp="1"/>
          </p:cNvSpPr>
          <p:nvPr>
            <p:ph type="title"/>
          </p:nvPr>
        </p:nvSpPr>
        <p:spPr>
          <a:xfrm>
            <a:off x="687831" y="689070"/>
            <a:ext cx="377444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58466"/>
                </a:solidFill>
                <a:latin typeface="Arial"/>
                <a:cs typeface="Arial"/>
              </a:rPr>
              <a:t>IDPH</a:t>
            </a:r>
            <a:r>
              <a:rPr sz="3600" b="1" spc="-60" dirty="0">
                <a:solidFill>
                  <a:srgbClr val="F58466"/>
                </a:solidFill>
                <a:latin typeface="Arial"/>
                <a:cs typeface="Arial"/>
              </a:rPr>
              <a:t> </a:t>
            </a:r>
            <a:r>
              <a:rPr sz="3600" b="1" dirty="0">
                <a:solidFill>
                  <a:srgbClr val="F58466"/>
                </a:solidFill>
                <a:latin typeface="Arial"/>
                <a:cs typeface="Arial"/>
              </a:rPr>
              <a:t>/</a:t>
            </a:r>
            <a:r>
              <a:rPr sz="3600" b="1" spc="-40" dirty="0">
                <a:solidFill>
                  <a:srgbClr val="F58466"/>
                </a:solidFill>
                <a:latin typeface="Arial"/>
                <a:cs typeface="Arial"/>
              </a:rPr>
              <a:t> </a:t>
            </a:r>
            <a:r>
              <a:rPr sz="3600" b="1" spc="-5" dirty="0">
                <a:solidFill>
                  <a:srgbClr val="F58466"/>
                </a:solidFill>
                <a:latin typeface="Arial"/>
                <a:cs typeface="Arial"/>
              </a:rPr>
              <a:t>HFS</a:t>
            </a:r>
            <a:r>
              <a:rPr sz="3600" b="1" spc="-35" dirty="0">
                <a:solidFill>
                  <a:srgbClr val="F58466"/>
                </a:solidFill>
                <a:latin typeface="Arial"/>
                <a:cs typeface="Arial"/>
              </a:rPr>
              <a:t> </a:t>
            </a:r>
            <a:r>
              <a:rPr sz="3600" b="1" dirty="0">
                <a:solidFill>
                  <a:srgbClr val="F58466"/>
                </a:solidFill>
                <a:latin typeface="Arial"/>
                <a:cs typeface="Arial"/>
              </a:rPr>
              <a:t>/</a:t>
            </a:r>
            <a:r>
              <a:rPr sz="3600" b="1" spc="-45" dirty="0">
                <a:solidFill>
                  <a:srgbClr val="F58466"/>
                </a:solidFill>
                <a:latin typeface="Arial"/>
                <a:cs typeface="Arial"/>
              </a:rPr>
              <a:t> </a:t>
            </a:r>
            <a:r>
              <a:rPr sz="3600" b="1" spc="-5" dirty="0">
                <a:solidFill>
                  <a:srgbClr val="F58466"/>
                </a:solidFill>
                <a:latin typeface="Arial"/>
                <a:cs typeface="Arial"/>
              </a:rPr>
              <a:t>CDC</a:t>
            </a:r>
            <a:endParaRPr sz="3600">
              <a:latin typeface="Arial"/>
              <a:cs typeface="Arial"/>
            </a:endParaRPr>
          </a:p>
        </p:txBody>
      </p:sp>
      <p:sp>
        <p:nvSpPr>
          <p:cNvPr id="8" name="object 8"/>
          <p:cNvSpPr txBox="1"/>
          <p:nvPr/>
        </p:nvSpPr>
        <p:spPr>
          <a:xfrm>
            <a:off x="11306047" y="642279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DB3B8"/>
                </a:solidFill>
                <a:latin typeface="Arial"/>
                <a:cs typeface="Arial"/>
              </a:rPr>
              <a:t>37</a:t>
            </a:r>
            <a:endParaRPr sz="1200">
              <a:latin typeface="Arial"/>
              <a:cs typeface="Arial"/>
            </a:endParaRPr>
          </a:p>
        </p:txBody>
      </p:sp>
      <p:sp>
        <p:nvSpPr>
          <p:cNvPr id="9" name="object 9"/>
          <p:cNvSpPr txBox="1"/>
          <p:nvPr/>
        </p:nvSpPr>
        <p:spPr>
          <a:xfrm>
            <a:off x="596900" y="1519879"/>
            <a:ext cx="10998200" cy="7027693"/>
          </a:xfrm>
          <a:prstGeom prst="rect">
            <a:avLst/>
          </a:prstGeom>
        </p:spPr>
        <p:txBody>
          <a:bodyPr vert="horz" wrap="square" lIns="0" tIns="104775" rIns="0" bIns="0" rtlCol="0">
            <a:spAutoFit/>
          </a:bodyPr>
          <a:lstStyle/>
          <a:p>
            <a:pPr marL="331470" marR="1049020" indent="-228600">
              <a:lnSpc>
                <a:spcPct val="70000"/>
              </a:lnSpc>
              <a:spcBef>
                <a:spcPts val="825"/>
              </a:spcBef>
              <a:buClr>
                <a:srgbClr val="F5668F"/>
              </a:buClr>
              <a:buChar char="•"/>
              <a:tabLst>
                <a:tab pos="331470" algn="l"/>
                <a:tab pos="332105" algn="l"/>
              </a:tabLst>
            </a:pPr>
            <a:r>
              <a:rPr sz="2000" spc="-5" dirty="0">
                <a:solidFill>
                  <a:srgbClr val="444A53"/>
                </a:solidFill>
                <a:latin typeface="Arial"/>
                <a:cs typeface="Arial"/>
              </a:rPr>
              <a:t>	</a:t>
            </a:r>
            <a:r>
              <a:rPr sz="2400" spc="-5" dirty="0" smtClean="0">
                <a:latin typeface="Calibri"/>
                <a:cs typeface="Calibri"/>
              </a:rPr>
              <a:t>CDC</a:t>
            </a:r>
            <a:r>
              <a:rPr sz="2400" spc="-5" dirty="0">
                <a:latin typeface="Calibri"/>
                <a:cs typeface="Calibri"/>
              </a:rPr>
              <a:t>:</a:t>
            </a:r>
            <a:r>
              <a:rPr sz="2400" spc="-35" dirty="0">
                <a:solidFill>
                  <a:srgbClr val="0000FF"/>
                </a:solidFill>
                <a:latin typeface="Calibri"/>
                <a:cs typeface="Calibri"/>
              </a:rPr>
              <a:t> </a:t>
            </a:r>
            <a:r>
              <a:rPr sz="2400" u="sng" spc="-5" dirty="0">
                <a:solidFill>
                  <a:srgbClr val="0000FF"/>
                </a:solidFill>
                <a:uFill>
                  <a:solidFill>
                    <a:srgbClr val="0000FF"/>
                  </a:solidFill>
                </a:uFill>
                <a:latin typeface="Calibri"/>
                <a:cs typeface="Calibri"/>
                <a:hlinkClick r:id="rId4"/>
              </a:rPr>
              <a:t>New CDC</a:t>
            </a:r>
            <a:r>
              <a:rPr sz="2400" u="sng" spc="-25" dirty="0">
                <a:solidFill>
                  <a:srgbClr val="0000FF"/>
                </a:solidFill>
                <a:uFill>
                  <a:solidFill>
                    <a:srgbClr val="0000FF"/>
                  </a:solidFill>
                </a:uFill>
                <a:latin typeface="Calibri"/>
                <a:cs typeface="Calibri"/>
                <a:hlinkClick r:id="rId4"/>
              </a:rPr>
              <a:t> </a:t>
            </a:r>
            <a:r>
              <a:rPr sz="2400" u="sng" spc="-15" dirty="0">
                <a:solidFill>
                  <a:srgbClr val="0000FF"/>
                </a:solidFill>
                <a:uFill>
                  <a:solidFill>
                    <a:srgbClr val="0000FF"/>
                  </a:solidFill>
                </a:uFill>
                <a:latin typeface="Calibri"/>
                <a:cs typeface="Calibri"/>
                <a:hlinkClick r:id="rId4"/>
              </a:rPr>
              <a:t>Data:</a:t>
            </a:r>
            <a:r>
              <a:rPr sz="2400" u="sng" spc="-20" dirty="0">
                <a:solidFill>
                  <a:srgbClr val="0000FF"/>
                </a:solidFill>
                <a:uFill>
                  <a:solidFill>
                    <a:srgbClr val="0000FF"/>
                  </a:solidFill>
                </a:uFill>
                <a:latin typeface="Calibri"/>
                <a:cs typeface="Calibri"/>
                <a:hlinkClick r:id="rId4"/>
              </a:rPr>
              <a:t> </a:t>
            </a:r>
            <a:r>
              <a:rPr sz="2400" u="sng" spc="-10" dirty="0">
                <a:solidFill>
                  <a:srgbClr val="0000FF"/>
                </a:solidFill>
                <a:uFill>
                  <a:solidFill>
                    <a:srgbClr val="0000FF"/>
                  </a:solidFill>
                </a:uFill>
                <a:latin typeface="Calibri"/>
                <a:cs typeface="Calibri"/>
                <a:hlinkClick r:id="rId4"/>
              </a:rPr>
              <a:t>COVID-19 </a:t>
            </a:r>
            <a:r>
              <a:rPr sz="2400" u="sng" spc="-20" dirty="0">
                <a:solidFill>
                  <a:srgbClr val="0000FF"/>
                </a:solidFill>
                <a:uFill>
                  <a:solidFill>
                    <a:srgbClr val="0000FF"/>
                  </a:solidFill>
                </a:uFill>
                <a:latin typeface="Calibri"/>
                <a:cs typeface="Calibri"/>
                <a:hlinkClick r:id="rId4"/>
              </a:rPr>
              <a:t>Vaccination Safe</a:t>
            </a:r>
            <a:r>
              <a:rPr sz="2400" u="sng" dirty="0">
                <a:solidFill>
                  <a:srgbClr val="0000FF"/>
                </a:solidFill>
                <a:uFill>
                  <a:solidFill>
                    <a:srgbClr val="0000FF"/>
                  </a:solidFill>
                </a:uFill>
                <a:latin typeface="Calibri"/>
                <a:cs typeface="Calibri"/>
                <a:hlinkClick r:id="rId4"/>
              </a:rPr>
              <a:t> </a:t>
            </a:r>
            <a:r>
              <a:rPr sz="2400" u="sng" spc="-20" dirty="0">
                <a:solidFill>
                  <a:srgbClr val="0000FF"/>
                </a:solidFill>
                <a:uFill>
                  <a:solidFill>
                    <a:srgbClr val="0000FF"/>
                  </a:solidFill>
                </a:uFill>
                <a:latin typeface="Calibri"/>
                <a:cs typeface="Calibri"/>
                <a:hlinkClick r:id="rId4"/>
              </a:rPr>
              <a:t>for</a:t>
            </a:r>
            <a:r>
              <a:rPr sz="2400" u="sng" spc="5" dirty="0">
                <a:solidFill>
                  <a:srgbClr val="0000FF"/>
                </a:solidFill>
                <a:uFill>
                  <a:solidFill>
                    <a:srgbClr val="0000FF"/>
                  </a:solidFill>
                </a:uFill>
                <a:latin typeface="Calibri"/>
                <a:cs typeface="Calibri"/>
                <a:hlinkClick r:id="rId4"/>
              </a:rPr>
              <a:t> </a:t>
            </a:r>
            <a:r>
              <a:rPr sz="2400" u="sng" spc="-10" dirty="0">
                <a:solidFill>
                  <a:srgbClr val="0000FF"/>
                </a:solidFill>
                <a:uFill>
                  <a:solidFill>
                    <a:srgbClr val="0000FF"/>
                  </a:solidFill>
                </a:uFill>
                <a:latin typeface="Calibri"/>
                <a:cs typeface="Calibri"/>
                <a:hlinkClick r:id="rId4"/>
              </a:rPr>
              <a:t>Pregnant</a:t>
            </a:r>
            <a:r>
              <a:rPr sz="2400" u="sng" spc="-15" dirty="0">
                <a:solidFill>
                  <a:srgbClr val="0000FF"/>
                </a:solidFill>
                <a:uFill>
                  <a:solidFill>
                    <a:srgbClr val="0000FF"/>
                  </a:solidFill>
                </a:uFill>
                <a:latin typeface="Calibri"/>
                <a:cs typeface="Calibri"/>
                <a:hlinkClick r:id="rId4"/>
              </a:rPr>
              <a:t> </a:t>
            </a:r>
            <a:r>
              <a:rPr sz="2400" u="sng" spc="-10" dirty="0">
                <a:solidFill>
                  <a:srgbClr val="0000FF"/>
                </a:solidFill>
                <a:uFill>
                  <a:solidFill>
                    <a:srgbClr val="0000FF"/>
                  </a:solidFill>
                </a:uFill>
                <a:latin typeface="Calibri"/>
                <a:cs typeface="Calibri"/>
                <a:hlinkClick r:id="rId4"/>
              </a:rPr>
              <a:t>People</a:t>
            </a:r>
            <a:r>
              <a:rPr sz="2400" spc="-10" dirty="0">
                <a:latin typeface="Calibri"/>
                <a:cs typeface="Calibri"/>
              </a:rPr>
              <a:t>.</a:t>
            </a:r>
            <a:r>
              <a:rPr sz="2400" dirty="0">
                <a:latin typeface="Calibri"/>
                <a:cs typeface="Calibri"/>
              </a:rPr>
              <a:t> </a:t>
            </a:r>
            <a:r>
              <a:rPr sz="2400" spc="-5" dirty="0">
                <a:latin typeface="Calibri"/>
                <a:cs typeface="Calibri"/>
              </a:rPr>
              <a:t>(8.11.21)</a:t>
            </a:r>
            <a:endParaRPr sz="2400" dirty="0">
              <a:latin typeface="Calibri"/>
              <a:cs typeface="Calibri"/>
            </a:endParaRPr>
          </a:p>
          <a:p>
            <a:pPr marL="332105" marR="374650" indent="-228600">
              <a:lnSpc>
                <a:spcPct val="100000"/>
              </a:lnSpc>
              <a:spcBef>
                <a:spcPts val="300"/>
              </a:spcBef>
              <a:buClr>
                <a:srgbClr val="F5668F"/>
              </a:buClr>
              <a:buChar char="•"/>
              <a:tabLst>
                <a:tab pos="332740" algn="l"/>
                <a:tab pos="5904865" algn="l"/>
              </a:tabLst>
            </a:pPr>
            <a:r>
              <a:rPr sz="2400" spc="-5" dirty="0">
                <a:latin typeface="Calibri"/>
                <a:cs typeface="Calibri"/>
                <a:hlinkClick r:id="rId5"/>
              </a:rPr>
              <a:t>CDC:</a:t>
            </a:r>
            <a:r>
              <a:rPr sz="2400" spc="-5" dirty="0">
                <a:solidFill>
                  <a:srgbClr val="0000FF"/>
                </a:solid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Receipt of mRNA </a:t>
            </a:r>
            <a:r>
              <a:rPr sz="2400" u="sng" spc="-10" dirty="0">
                <a:solidFill>
                  <a:srgbClr val="0000FF"/>
                </a:solidFill>
                <a:uFill>
                  <a:solidFill>
                    <a:srgbClr val="0000FF"/>
                  </a:solidFill>
                </a:uFill>
                <a:latin typeface="Calibri"/>
                <a:cs typeface="Calibri"/>
                <a:hlinkClick r:id="rId5"/>
              </a:rPr>
              <a:t>COVID-19 </a:t>
            </a:r>
            <a:r>
              <a:rPr sz="2400" u="sng" spc="-5" dirty="0">
                <a:solidFill>
                  <a:srgbClr val="0000FF"/>
                </a:solidFill>
                <a:uFill>
                  <a:solidFill>
                    <a:srgbClr val="0000FF"/>
                  </a:solidFill>
                </a:uFill>
                <a:latin typeface="Calibri"/>
                <a:cs typeface="Calibri"/>
                <a:hlinkClick r:id="rId5"/>
              </a:rPr>
              <a:t>vaccines </a:t>
            </a:r>
            <a:r>
              <a:rPr sz="2400" u="sng" spc="-10" dirty="0">
                <a:solidFill>
                  <a:srgbClr val="0000FF"/>
                </a:solidFill>
                <a:uFill>
                  <a:solidFill>
                    <a:srgbClr val="0000FF"/>
                  </a:solidFill>
                </a:uFill>
                <a:latin typeface="Calibri"/>
                <a:cs typeface="Calibri"/>
                <a:hlinkClick r:id="rId5"/>
              </a:rPr>
              <a:t>preconception </a:t>
            </a:r>
            <a:r>
              <a:rPr sz="2400" u="sng" spc="-5" dirty="0">
                <a:solidFill>
                  <a:srgbClr val="0000FF"/>
                </a:solidFill>
                <a:uFill>
                  <a:solidFill>
                    <a:srgbClr val="0000FF"/>
                  </a:solidFill>
                </a:uFill>
                <a:latin typeface="Calibri"/>
                <a:cs typeface="Calibri"/>
                <a:hlinkClick r:id="rId5"/>
              </a:rPr>
              <a:t>and during </a:t>
            </a:r>
            <a:r>
              <a:rPr sz="2400" u="sng" spc="-10" dirty="0">
                <a:solidFill>
                  <a:srgbClr val="0000FF"/>
                </a:solidFill>
                <a:uFill>
                  <a:solidFill>
                    <a:srgbClr val="0000FF"/>
                  </a:solidFill>
                </a:uFill>
                <a:latin typeface="Calibri"/>
                <a:cs typeface="Calibri"/>
                <a:hlinkClick r:id="rId5"/>
              </a:rPr>
              <a:t>pregnancy </a:t>
            </a:r>
            <a:r>
              <a:rPr sz="2400" u="sng" spc="-5" dirty="0">
                <a:solidFill>
                  <a:srgbClr val="0000FF"/>
                </a:solidFill>
                <a:uFill>
                  <a:solidFill>
                    <a:srgbClr val="0000FF"/>
                  </a:solidFill>
                </a:uFill>
                <a:latin typeface="Calibri"/>
                <a:cs typeface="Calibri"/>
                <a:hlinkClick r:id="rId5"/>
              </a:rPr>
              <a:t>and </a:t>
            </a:r>
            <a:r>
              <a:rPr sz="2400" spc="-530" dirty="0">
                <a:solidFill>
                  <a:srgbClr val="0000FF"/>
                </a:solid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risk</a:t>
            </a:r>
            <a:r>
              <a:rPr sz="2400" u="sng" dirty="0">
                <a:solidFill>
                  <a:srgbClr val="0000FF"/>
                </a:solidFill>
                <a:uFill>
                  <a:solidFill>
                    <a:srgbClr val="0000FF"/>
                  </a:solidFill>
                </a:u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of</a:t>
            </a:r>
            <a:r>
              <a:rPr sz="2400" u="sng" spc="25" dirty="0">
                <a:solidFill>
                  <a:srgbClr val="0000FF"/>
                </a:solidFill>
                <a:uFill>
                  <a:solidFill>
                    <a:srgbClr val="0000FF"/>
                  </a:solidFill>
                </a:uFill>
                <a:latin typeface="Calibri"/>
                <a:cs typeface="Calibri"/>
                <a:hlinkClick r:id="rId5"/>
              </a:rPr>
              <a:t> </a:t>
            </a:r>
            <a:r>
              <a:rPr sz="2400" u="sng" spc="-10" dirty="0">
                <a:solidFill>
                  <a:srgbClr val="0000FF"/>
                </a:solidFill>
                <a:uFill>
                  <a:solidFill>
                    <a:srgbClr val="0000FF"/>
                  </a:solidFill>
                </a:uFill>
                <a:latin typeface="Calibri"/>
                <a:cs typeface="Calibri"/>
                <a:hlinkClick r:id="rId5"/>
              </a:rPr>
              <a:t>self-reported</a:t>
            </a:r>
            <a:r>
              <a:rPr sz="2400" u="sng" spc="10" dirty="0">
                <a:solidFill>
                  <a:srgbClr val="0000FF"/>
                </a:solidFill>
                <a:uFill>
                  <a:solidFill>
                    <a:srgbClr val="0000FF"/>
                  </a:solidFill>
                </a:uFill>
                <a:latin typeface="Calibri"/>
                <a:cs typeface="Calibri"/>
                <a:hlinkClick r:id="rId5"/>
              </a:rPr>
              <a:t> </a:t>
            </a:r>
            <a:r>
              <a:rPr sz="2400" u="sng" spc="-10" dirty="0">
                <a:solidFill>
                  <a:srgbClr val="0000FF"/>
                </a:solidFill>
                <a:uFill>
                  <a:solidFill>
                    <a:srgbClr val="0000FF"/>
                  </a:solidFill>
                </a:uFill>
                <a:latin typeface="Calibri"/>
                <a:cs typeface="Calibri"/>
                <a:hlinkClick r:id="rId5"/>
              </a:rPr>
              <a:t>spontaneous</a:t>
            </a:r>
            <a:r>
              <a:rPr sz="2400" u="sng" spc="25" dirty="0">
                <a:solidFill>
                  <a:srgbClr val="0000FF"/>
                </a:solidFill>
                <a:uFill>
                  <a:solidFill>
                    <a:srgbClr val="0000FF"/>
                  </a:solidFill>
                </a:u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abortions</a:t>
            </a:r>
            <a:r>
              <a:rPr sz="2400" spc="-5" dirty="0">
                <a:latin typeface="Calibri"/>
                <a:cs typeface="Calibri"/>
                <a:hlinkClick r:id="rId5"/>
              </a:rPr>
              <a:t>.	(8.9.21)</a:t>
            </a:r>
            <a:endParaRPr sz="2400" dirty="0">
              <a:latin typeface="Calibri"/>
              <a:cs typeface="Calibri"/>
            </a:endParaRPr>
          </a:p>
          <a:p>
            <a:pPr marL="12700">
              <a:spcBef>
                <a:spcPts val="330"/>
              </a:spcBef>
              <a:tabLst>
                <a:tab pos="10984865" algn="l"/>
              </a:tabLst>
            </a:pPr>
            <a:r>
              <a:rPr sz="2000" u="sng" dirty="0">
                <a:solidFill>
                  <a:srgbClr val="F5668F"/>
                </a:solidFill>
                <a:uFill>
                  <a:solidFill>
                    <a:srgbClr val="ADB3B8"/>
                  </a:solidFill>
                </a:uFill>
                <a:latin typeface="Calibri"/>
                <a:cs typeface="Calibri"/>
              </a:rPr>
              <a:t> </a:t>
            </a:r>
            <a:r>
              <a:rPr sz="2000" u="sng" spc="-190" dirty="0">
                <a:solidFill>
                  <a:srgbClr val="F5668F"/>
                </a:solidFill>
                <a:uFill>
                  <a:solidFill>
                    <a:srgbClr val="ADB3B8"/>
                  </a:solidFill>
                </a:uFill>
                <a:latin typeface="Calibri"/>
                <a:cs typeface="Calibri"/>
              </a:rPr>
              <a:t> </a:t>
            </a:r>
            <a:r>
              <a:rPr sz="2000" u="sng" dirty="0">
                <a:solidFill>
                  <a:srgbClr val="F5668F"/>
                </a:solidFill>
                <a:uFill>
                  <a:solidFill>
                    <a:srgbClr val="ADB3B8"/>
                  </a:solidFill>
                </a:uFill>
                <a:latin typeface="Calibri"/>
                <a:cs typeface="Calibri"/>
              </a:rPr>
              <a:t>•</a:t>
            </a:r>
            <a:r>
              <a:rPr sz="2000" u="sng" spc="355" dirty="0">
                <a:solidFill>
                  <a:srgbClr val="F5668F"/>
                </a:solidFill>
                <a:uFill>
                  <a:solidFill>
                    <a:srgbClr val="ADB3B8"/>
                  </a:solidFill>
                </a:uFill>
                <a:latin typeface="Calibri"/>
                <a:cs typeface="Calibri"/>
              </a:rPr>
              <a:t> </a:t>
            </a:r>
            <a:r>
              <a:rPr sz="2000" u="sng" spc="-5" dirty="0">
                <a:uFill>
                  <a:solidFill>
                    <a:srgbClr val="ADB3B8"/>
                  </a:solidFill>
                </a:uFill>
                <a:latin typeface="Calibri"/>
                <a:cs typeface="Calibri"/>
                <a:hlinkClick r:id="rId6"/>
              </a:rPr>
              <a:t>CDC:</a:t>
            </a:r>
            <a:r>
              <a:rPr sz="2000" u="sng" spc="-25" dirty="0">
                <a:uFill>
                  <a:solidFill>
                    <a:srgbClr val="ADB3B8"/>
                  </a:solidFill>
                </a:uFill>
                <a:latin typeface="Calibri"/>
                <a:cs typeface="Calibri"/>
                <a:hlinkClick r:id="rId6"/>
              </a:rPr>
              <a:t> </a:t>
            </a:r>
            <a:r>
              <a:rPr sz="2000" u="sng" spc="-15" dirty="0">
                <a:solidFill>
                  <a:srgbClr val="0000FF"/>
                </a:solidFill>
                <a:uFill>
                  <a:solidFill>
                    <a:srgbClr val="ADB3B8"/>
                  </a:solidFill>
                </a:uFill>
                <a:latin typeface="Calibri"/>
                <a:cs typeface="Calibri"/>
                <a:hlinkClick r:id="rId6"/>
              </a:rPr>
              <a:t>Percent</a:t>
            </a:r>
            <a:r>
              <a:rPr sz="2000" u="sng" spc="20"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of</a:t>
            </a:r>
            <a:r>
              <a:rPr sz="2000" u="sng" dirty="0">
                <a:solidFill>
                  <a:srgbClr val="0000FF"/>
                </a:solidFill>
                <a:uFill>
                  <a:solidFill>
                    <a:srgbClr val="ADB3B8"/>
                  </a:solidFill>
                </a:uFill>
                <a:latin typeface="Calibri"/>
                <a:cs typeface="Calibri"/>
                <a:hlinkClick r:id="rId6"/>
              </a:rPr>
              <a:t> </a:t>
            </a:r>
            <a:r>
              <a:rPr sz="2000" u="sng" spc="-10" dirty="0">
                <a:solidFill>
                  <a:srgbClr val="0000FF"/>
                </a:solidFill>
                <a:uFill>
                  <a:solidFill>
                    <a:srgbClr val="ADB3B8"/>
                  </a:solidFill>
                </a:uFill>
                <a:latin typeface="Calibri"/>
                <a:cs typeface="Calibri"/>
                <a:hlinkClick r:id="rId6"/>
              </a:rPr>
              <a:t>Pregnant</a:t>
            </a:r>
            <a:r>
              <a:rPr sz="2000" u="sng" spc="-5" dirty="0">
                <a:solidFill>
                  <a:srgbClr val="0000FF"/>
                </a:solidFill>
                <a:uFill>
                  <a:solidFill>
                    <a:srgbClr val="ADB3B8"/>
                  </a:solidFill>
                </a:uFill>
                <a:latin typeface="Calibri"/>
                <a:cs typeface="Calibri"/>
                <a:hlinkClick r:id="rId6"/>
              </a:rPr>
              <a:t> </a:t>
            </a:r>
            <a:r>
              <a:rPr sz="2000" u="sng" spc="-10" dirty="0">
                <a:solidFill>
                  <a:srgbClr val="0000FF"/>
                </a:solidFill>
                <a:uFill>
                  <a:solidFill>
                    <a:srgbClr val="ADB3B8"/>
                  </a:solidFill>
                </a:uFill>
                <a:latin typeface="Calibri"/>
                <a:cs typeface="Calibri"/>
                <a:hlinkClick r:id="rId6"/>
              </a:rPr>
              <a:t>People</a:t>
            </a:r>
            <a:r>
              <a:rPr sz="2000" u="sng" spc="5"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aged</a:t>
            </a:r>
            <a:r>
              <a:rPr sz="2000" u="sng" spc="-15" dirty="0">
                <a:solidFill>
                  <a:srgbClr val="0000FF"/>
                </a:solidFill>
                <a:uFill>
                  <a:solidFill>
                    <a:srgbClr val="ADB3B8"/>
                  </a:solidFill>
                </a:uFill>
                <a:latin typeface="Calibri"/>
                <a:cs typeface="Calibri"/>
                <a:hlinkClick r:id="rId6"/>
              </a:rPr>
              <a:t> </a:t>
            </a:r>
            <a:r>
              <a:rPr sz="2000" u="sng" dirty="0">
                <a:solidFill>
                  <a:srgbClr val="0000FF"/>
                </a:solidFill>
                <a:uFill>
                  <a:solidFill>
                    <a:srgbClr val="ADB3B8"/>
                  </a:solidFill>
                </a:uFill>
                <a:latin typeface="Calibri"/>
                <a:cs typeface="Calibri"/>
                <a:hlinkClick r:id="rId6"/>
              </a:rPr>
              <a:t>18-49</a:t>
            </a:r>
            <a:r>
              <a:rPr sz="2000" u="sng" spc="-25" dirty="0">
                <a:solidFill>
                  <a:srgbClr val="0000FF"/>
                </a:solidFill>
                <a:uFill>
                  <a:solidFill>
                    <a:srgbClr val="ADB3B8"/>
                  </a:solidFill>
                </a:uFill>
                <a:latin typeface="Calibri"/>
                <a:cs typeface="Calibri"/>
                <a:hlinkClick r:id="rId6"/>
              </a:rPr>
              <a:t> </a:t>
            </a:r>
            <a:r>
              <a:rPr sz="2000" u="sng" spc="-15" dirty="0">
                <a:solidFill>
                  <a:srgbClr val="0000FF"/>
                </a:solidFill>
                <a:uFill>
                  <a:solidFill>
                    <a:srgbClr val="ADB3B8"/>
                  </a:solidFill>
                </a:uFill>
                <a:latin typeface="Calibri"/>
                <a:cs typeface="Calibri"/>
                <a:hlinkClick r:id="rId6"/>
              </a:rPr>
              <a:t>years</a:t>
            </a:r>
            <a:r>
              <a:rPr sz="2000" u="sng" spc="10"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receiving</a:t>
            </a:r>
            <a:r>
              <a:rPr sz="2000" u="sng" spc="10" dirty="0">
                <a:solidFill>
                  <a:srgbClr val="0000FF"/>
                </a:solidFill>
                <a:uFill>
                  <a:solidFill>
                    <a:srgbClr val="ADB3B8"/>
                  </a:solidFill>
                </a:uFill>
                <a:latin typeface="Calibri"/>
                <a:cs typeface="Calibri"/>
                <a:hlinkClick r:id="rId6"/>
              </a:rPr>
              <a:t> </a:t>
            </a:r>
            <a:r>
              <a:rPr sz="2000" u="sng" spc="-15" dirty="0">
                <a:solidFill>
                  <a:srgbClr val="0000FF"/>
                </a:solidFill>
                <a:uFill>
                  <a:solidFill>
                    <a:srgbClr val="ADB3B8"/>
                  </a:solidFill>
                </a:uFill>
                <a:latin typeface="Calibri"/>
                <a:cs typeface="Calibri"/>
                <a:hlinkClick r:id="rId6"/>
              </a:rPr>
              <a:t>at</a:t>
            </a:r>
            <a:r>
              <a:rPr sz="2000" u="sng" spc="20" dirty="0">
                <a:solidFill>
                  <a:srgbClr val="0000FF"/>
                </a:solidFill>
                <a:uFill>
                  <a:solidFill>
                    <a:srgbClr val="ADB3B8"/>
                  </a:solidFill>
                </a:uFill>
                <a:latin typeface="Calibri"/>
                <a:cs typeface="Calibri"/>
                <a:hlinkClick r:id="rId6"/>
              </a:rPr>
              <a:t> </a:t>
            </a:r>
            <a:r>
              <a:rPr sz="2000" u="sng" spc="-10" dirty="0">
                <a:solidFill>
                  <a:srgbClr val="0000FF"/>
                </a:solidFill>
                <a:uFill>
                  <a:solidFill>
                    <a:srgbClr val="ADB3B8"/>
                  </a:solidFill>
                </a:uFill>
                <a:latin typeface="Calibri"/>
                <a:cs typeface="Calibri"/>
                <a:hlinkClick r:id="rId6"/>
              </a:rPr>
              <a:t>least</a:t>
            </a:r>
            <a:r>
              <a:rPr sz="2000" u="sng" spc="20" dirty="0">
                <a:solidFill>
                  <a:srgbClr val="0000FF"/>
                </a:solidFill>
                <a:uFill>
                  <a:solidFill>
                    <a:srgbClr val="ADB3B8"/>
                  </a:solidFill>
                </a:uFill>
                <a:latin typeface="Calibri"/>
                <a:cs typeface="Calibri"/>
                <a:hlinkClick r:id="rId6"/>
              </a:rPr>
              <a:t> </a:t>
            </a:r>
            <a:r>
              <a:rPr sz="2000" u="sng" dirty="0">
                <a:solidFill>
                  <a:srgbClr val="0000FF"/>
                </a:solidFill>
                <a:uFill>
                  <a:solidFill>
                    <a:srgbClr val="ADB3B8"/>
                  </a:solidFill>
                </a:uFill>
                <a:latin typeface="Calibri"/>
                <a:cs typeface="Calibri"/>
                <a:hlinkClick r:id="rId6"/>
              </a:rPr>
              <a:t>one </a:t>
            </a:r>
            <a:r>
              <a:rPr sz="2000" u="sng" spc="-5" dirty="0">
                <a:solidFill>
                  <a:srgbClr val="0000FF"/>
                </a:solidFill>
                <a:uFill>
                  <a:solidFill>
                    <a:srgbClr val="ADB3B8"/>
                  </a:solidFill>
                </a:uFill>
                <a:latin typeface="Calibri"/>
                <a:cs typeface="Calibri"/>
                <a:hlinkClick r:id="rId6"/>
              </a:rPr>
              <a:t>dose</a:t>
            </a:r>
            <a:r>
              <a:rPr sz="2000" u="sng" spc="5"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of </a:t>
            </a:r>
            <a:r>
              <a:rPr sz="2000" u="sng" dirty="0">
                <a:solidFill>
                  <a:srgbClr val="0000FF"/>
                </a:solidFill>
                <a:uFill>
                  <a:solidFill>
                    <a:srgbClr val="ADB3B8"/>
                  </a:solidFill>
                </a:uFill>
                <a:latin typeface="Calibri"/>
                <a:cs typeface="Calibri"/>
                <a:hlinkClick r:id="rId6"/>
              </a:rPr>
              <a:t>a</a:t>
            </a:r>
            <a:r>
              <a:rPr sz="2000" u="sng" spc="-5" dirty="0">
                <a:solidFill>
                  <a:srgbClr val="0000FF"/>
                </a:solidFill>
                <a:uFill>
                  <a:solidFill>
                    <a:srgbClr val="ADB3B8"/>
                  </a:solidFill>
                </a:uFill>
                <a:latin typeface="Calibri"/>
                <a:cs typeface="Calibri"/>
                <a:hlinkClick r:id="rId6"/>
              </a:rPr>
              <a:t> COVID-19</a:t>
            </a:r>
            <a:r>
              <a:rPr sz="2000" u="sng" spc="-35" dirty="0">
                <a:solidFill>
                  <a:srgbClr val="0000FF"/>
                </a:solidFill>
                <a:uFill>
                  <a:solidFill>
                    <a:srgbClr val="ADB3B8"/>
                  </a:solidFill>
                </a:uFill>
                <a:latin typeface="Calibri"/>
                <a:cs typeface="Calibri"/>
                <a:hlinkClick r:id="rId6"/>
              </a:rPr>
              <a:t> </a:t>
            </a:r>
            <a:r>
              <a:rPr sz="2000" u="sng" spc="-5" dirty="0" smtClean="0">
                <a:solidFill>
                  <a:srgbClr val="0000FF"/>
                </a:solidFill>
                <a:uFill>
                  <a:solidFill>
                    <a:srgbClr val="ADB3B8"/>
                  </a:solidFill>
                </a:uFill>
                <a:latin typeface="Calibri"/>
                <a:cs typeface="Calibri"/>
                <a:hlinkClick r:id="rId6"/>
              </a:rPr>
              <a:t>vaccin</a:t>
            </a:r>
            <a:r>
              <a:rPr lang="en-US" sz="2000" u="sng" spc="-5" dirty="0" smtClean="0">
                <a:solidFill>
                  <a:srgbClr val="0000FF"/>
                </a:solidFill>
                <a:uFill>
                  <a:solidFill>
                    <a:srgbClr val="ADB3B8"/>
                  </a:solidFill>
                </a:uFill>
                <a:latin typeface="Calibri"/>
                <a:cs typeface="Calibri"/>
              </a:rPr>
              <a:t>e     </a:t>
            </a:r>
            <a:r>
              <a:rPr lang="en-US" sz="2000" u="sng" dirty="0" smtClean="0">
                <a:solidFill>
                  <a:srgbClr val="0000FF"/>
                </a:solidFill>
                <a:uFill>
                  <a:solidFill>
                    <a:srgbClr val="0000FF"/>
                  </a:solidFill>
                </a:uFill>
                <a:cs typeface="Calibri"/>
                <a:hlinkClick r:id="rId6"/>
              </a:rPr>
              <a:t>during</a:t>
            </a:r>
            <a:r>
              <a:rPr lang="en-US" sz="2000" u="sng" spc="-60" dirty="0" smtClean="0">
                <a:solidFill>
                  <a:srgbClr val="0000FF"/>
                </a:solidFill>
                <a:uFill>
                  <a:solidFill>
                    <a:srgbClr val="0000FF"/>
                  </a:solidFill>
                </a:uFill>
                <a:cs typeface="Calibri"/>
                <a:hlinkClick r:id="rId6"/>
              </a:rPr>
              <a:t> </a:t>
            </a:r>
            <a:r>
              <a:rPr lang="en-US" sz="2000" u="sng" spc="-15" dirty="0">
                <a:solidFill>
                  <a:srgbClr val="0000FF"/>
                </a:solidFill>
                <a:uFill>
                  <a:solidFill>
                    <a:srgbClr val="0000FF"/>
                  </a:solidFill>
                </a:uFill>
                <a:cs typeface="Calibri"/>
                <a:hlinkClick r:id="rId6"/>
              </a:rPr>
              <a:t>pregnancy</a:t>
            </a:r>
            <a:r>
              <a:rPr lang="en-US" sz="2000" spc="-15" dirty="0">
                <a:cs typeface="Calibri"/>
                <a:hlinkClick r:id="rId6"/>
              </a:rPr>
              <a:t>.</a:t>
            </a:r>
            <a:r>
              <a:rPr lang="en-US" sz="2000" spc="-80" dirty="0">
                <a:cs typeface="Calibri"/>
                <a:hlinkClick r:id="rId6"/>
              </a:rPr>
              <a:t> </a:t>
            </a:r>
            <a:r>
              <a:rPr lang="en-US" sz="2000" dirty="0">
                <a:cs typeface="Calibri"/>
                <a:hlinkClick r:id="rId6"/>
              </a:rPr>
              <a:t>(</a:t>
            </a:r>
            <a:r>
              <a:rPr lang="en-US" sz="2000" dirty="0" smtClean="0">
                <a:cs typeface="Calibri"/>
                <a:hlinkClick r:id="rId6"/>
              </a:rPr>
              <a:t>9.4.21)</a:t>
            </a:r>
            <a:endParaRPr lang="en-US" sz="2000" u="sng" spc="-5" dirty="0">
              <a:solidFill>
                <a:srgbClr val="0000FF"/>
              </a:solidFill>
              <a:uFill>
                <a:solidFill>
                  <a:srgbClr val="ADB3B8"/>
                </a:solidFill>
              </a:uFill>
              <a:latin typeface="Calibri"/>
              <a:cs typeface="Calibri"/>
            </a:endParaRPr>
          </a:p>
          <a:p>
            <a:pPr marL="355600" indent="-342900">
              <a:spcBef>
                <a:spcPts val="330"/>
              </a:spcBef>
              <a:buFont typeface="Arial" panose="020B0604020202020204" pitchFamily="34" charset="0"/>
              <a:buChar char="•"/>
              <a:tabLst>
                <a:tab pos="10984865" algn="l"/>
              </a:tabLst>
            </a:pPr>
            <a:r>
              <a:rPr lang="en-US" sz="2800" dirty="0" smtClean="0"/>
              <a:t>CDC</a:t>
            </a:r>
            <a:r>
              <a:rPr lang="en-US" sz="2800" dirty="0"/>
              <a:t>: </a:t>
            </a:r>
            <a:r>
              <a:rPr lang="en-US" sz="2800" dirty="0">
                <a:hlinkClick r:id="rId7"/>
              </a:rPr>
              <a:t>Monitoring Incidence of COVID-19 Cases, Hospitalizations, and Deaths, by Vaccination Status — 13 U.S. Jurisdictions</a:t>
            </a:r>
            <a:r>
              <a:rPr lang="en-US" sz="2800" dirty="0"/>
              <a:t>. (9.17.21) </a:t>
            </a:r>
            <a:endParaRPr lang="en-US" sz="2800" dirty="0" smtClean="0"/>
          </a:p>
          <a:p>
            <a:pPr marL="355600" indent="-342900">
              <a:spcBef>
                <a:spcPts val="330"/>
              </a:spcBef>
              <a:buFont typeface="Arial" panose="020B0604020202020204" pitchFamily="34" charset="0"/>
              <a:buChar char="•"/>
              <a:tabLst>
                <a:tab pos="10984865" algn="l"/>
              </a:tabLst>
            </a:pPr>
            <a:r>
              <a:rPr lang="en-US" sz="2800" dirty="0" smtClean="0"/>
              <a:t>CDC </a:t>
            </a:r>
            <a:r>
              <a:rPr lang="en-US" sz="2800" dirty="0" smtClean="0"/>
              <a:t>Official Health Advisory :</a:t>
            </a:r>
            <a:r>
              <a:rPr lang="en-US" sz="2800" dirty="0"/>
              <a:t> </a:t>
            </a:r>
            <a:r>
              <a:rPr lang="en-US" sz="2800" dirty="0">
                <a:hlinkClick r:id="rId8"/>
              </a:rPr>
              <a:t>COVID-19 Vaccination for Pregnant People to Prevent Serious Illness, Deaths, and Adverse Pregnancy Outcomes from COVID-19</a:t>
            </a:r>
            <a:r>
              <a:rPr lang="en-US" sz="2800" dirty="0"/>
              <a:t>. (9.29.21) </a:t>
            </a:r>
            <a:endParaRPr lang="en-US" sz="2800" dirty="0" smtClean="0"/>
          </a:p>
          <a:p>
            <a:pPr marL="355600" indent="-342900">
              <a:spcBef>
                <a:spcPts val="330"/>
              </a:spcBef>
              <a:buFont typeface="Arial" panose="020B0604020202020204" pitchFamily="34" charset="0"/>
              <a:buChar char="•"/>
              <a:tabLst>
                <a:tab pos="10984865" algn="l"/>
              </a:tabLst>
            </a:pPr>
            <a:r>
              <a:rPr lang="en-US" sz="2800" dirty="0"/>
              <a:t>CDC: </a:t>
            </a:r>
            <a:r>
              <a:rPr lang="en-US" sz="2800" dirty="0">
                <a:hlinkClick r:id="rId9"/>
              </a:rPr>
              <a:t>Expands Eligibility for COVID-19 Booster Shots</a:t>
            </a:r>
            <a:r>
              <a:rPr lang="en-US" sz="2800" dirty="0"/>
              <a:t> (10.21.21)</a:t>
            </a:r>
            <a:endParaRPr lang="en-US" sz="4000" dirty="0" smtClean="0"/>
          </a:p>
          <a:p>
            <a:pPr marL="342900" indent="-342900">
              <a:buFont typeface="Arial" panose="020B0604020202020204" pitchFamily="34" charset="0"/>
              <a:buChar char="•"/>
            </a:pPr>
            <a:r>
              <a:rPr lang="en-US" sz="2800" dirty="0" smtClean="0"/>
              <a:t>CDC</a:t>
            </a:r>
            <a:r>
              <a:rPr lang="en-US" sz="2800" dirty="0"/>
              <a:t>: </a:t>
            </a:r>
            <a:r>
              <a:rPr lang="en-US" sz="2800" dirty="0">
                <a:hlinkClick r:id="rId10"/>
              </a:rPr>
              <a:t>Recommends Pediatric COVID-19 Vaccine for Children 5 to 11 Years</a:t>
            </a:r>
            <a:r>
              <a:rPr lang="en-US" sz="2800" dirty="0"/>
              <a:t>. (11.02.21)</a:t>
            </a:r>
          </a:p>
          <a:p>
            <a:pPr marL="469900" indent="-457200">
              <a:spcBef>
                <a:spcPts val="330"/>
              </a:spcBef>
              <a:buFont typeface="Arial" panose="020B0604020202020204" pitchFamily="34" charset="0"/>
              <a:buChar char="•"/>
              <a:tabLst>
                <a:tab pos="10984865" algn="l"/>
              </a:tabLst>
            </a:pPr>
            <a:endParaRPr lang="en-US" sz="3200" dirty="0" smtClean="0"/>
          </a:p>
          <a:p>
            <a:r>
              <a:rPr lang="en-US" dirty="0"/>
              <a:t/>
            </a:r>
            <a:br>
              <a:rPr lang="en-US" dirty="0"/>
            </a:br>
            <a:endParaRPr lang="en-US" dirty="0"/>
          </a:p>
          <a:p>
            <a:r>
              <a:rPr lang="en-US" dirty="0"/>
              <a:t/>
            </a:r>
            <a:br>
              <a:rPr lang="en-US" dirty="0"/>
            </a:br>
            <a:r>
              <a:rPr sz="2000" u="sng" spc="-5" dirty="0">
                <a:solidFill>
                  <a:srgbClr val="0000FF"/>
                </a:solidFill>
                <a:uFill>
                  <a:solidFill>
                    <a:srgbClr val="ADB3B8"/>
                  </a:solidFill>
                </a:uFill>
                <a:latin typeface="Calibri"/>
                <a:cs typeface="Calibri"/>
              </a:rPr>
              <a:t>	</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823702" cy="984885"/>
          </a:xfrm>
        </p:spPr>
        <p:txBody>
          <a:bodyPr/>
          <a:lstStyle/>
          <a:p>
            <a:r>
              <a:rPr lang="en-US" sz="3200" dirty="0" smtClean="0"/>
              <a:t>CDC</a:t>
            </a:r>
            <a:r>
              <a:rPr lang="en-US" sz="3200" dirty="0"/>
              <a:t>: </a:t>
            </a:r>
            <a:r>
              <a:rPr lang="en-US" sz="3200" dirty="0">
                <a:hlinkClick r:id="rId2"/>
              </a:rPr>
              <a:t>Expands Eligibility for COVID-19 Booster Shots</a:t>
            </a:r>
            <a:r>
              <a:rPr lang="en-US" sz="3200" dirty="0"/>
              <a:t> (10.21.21)</a:t>
            </a:r>
          </a:p>
        </p:txBody>
      </p:sp>
      <p:sp>
        <p:nvSpPr>
          <p:cNvPr id="3" name="Text Placeholder 2"/>
          <p:cNvSpPr>
            <a:spLocks noGrp="1"/>
          </p:cNvSpPr>
          <p:nvPr>
            <p:ph type="body" idx="1"/>
          </p:nvPr>
        </p:nvSpPr>
        <p:spPr>
          <a:xfrm>
            <a:off x="488949" y="914400"/>
            <a:ext cx="11125200" cy="5332229"/>
          </a:xfrm>
        </p:spPr>
        <p:txBody>
          <a:bodyPr/>
          <a:lstStyle/>
          <a:p>
            <a:pPr marL="342900" indent="-342900">
              <a:buFont typeface="Arial" panose="020B0604020202020204" pitchFamily="34" charset="0"/>
              <a:buChar char="•"/>
            </a:pPr>
            <a:r>
              <a:rPr lang="en-US" dirty="0"/>
              <a:t>For individuals who received a </a:t>
            </a:r>
            <a:r>
              <a:rPr lang="en-US" b="1" dirty="0"/>
              <a:t>Pfizer-</a:t>
            </a:r>
            <a:r>
              <a:rPr lang="en-US" b="1" dirty="0" err="1"/>
              <a:t>BioNTech</a:t>
            </a:r>
            <a:r>
              <a:rPr lang="en-US" b="1" dirty="0"/>
              <a:t> or </a:t>
            </a:r>
            <a:r>
              <a:rPr lang="en-US" b="1" dirty="0" err="1"/>
              <a:t>Moderna</a:t>
            </a:r>
            <a:r>
              <a:rPr lang="en-US" b="1" dirty="0"/>
              <a:t> COVID-19 vaccine, the following groups are eligible for a booster shot at 6 months or more</a:t>
            </a:r>
            <a:r>
              <a:rPr lang="en-US" dirty="0"/>
              <a:t> after their initial series:</a:t>
            </a:r>
          </a:p>
          <a:p>
            <a:pPr marL="800100" lvl="1" indent="-342900">
              <a:buFont typeface="Arial" panose="020B0604020202020204" pitchFamily="34" charset="0"/>
              <a:buChar char="•"/>
            </a:pPr>
            <a:r>
              <a:rPr lang="en-US" sz="2400" dirty="0"/>
              <a:t>65 years and older</a:t>
            </a:r>
          </a:p>
          <a:p>
            <a:pPr marL="800100" lvl="1" indent="-342900">
              <a:buFont typeface="Arial" panose="020B0604020202020204" pitchFamily="34" charset="0"/>
              <a:buChar char="•"/>
            </a:pPr>
            <a:r>
              <a:rPr lang="en-US" sz="2400" dirty="0"/>
              <a:t>Age 18+ who live in </a:t>
            </a:r>
            <a:r>
              <a:rPr lang="en-US" sz="2400" u="sng" dirty="0">
                <a:hlinkClick r:id="rId3"/>
              </a:rPr>
              <a:t>long-term care settings</a:t>
            </a:r>
            <a:endParaRPr lang="en-US" sz="2400" dirty="0"/>
          </a:p>
          <a:p>
            <a:pPr marL="800100" lvl="1" indent="-342900">
              <a:buFont typeface="Arial" panose="020B0604020202020204" pitchFamily="34" charset="0"/>
              <a:buChar char="•"/>
            </a:pPr>
            <a:r>
              <a:rPr lang="en-US" sz="2400" dirty="0"/>
              <a:t>Age 18+ who have </a:t>
            </a:r>
            <a:r>
              <a:rPr lang="en-US" sz="2400" u="sng" dirty="0">
                <a:hlinkClick r:id="rId4"/>
              </a:rPr>
              <a:t>underlying medical </a:t>
            </a:r>
            <a:r>
              <a:rPr lang="en-US" sz="2400" u="sng" dirty="0" smtClean="0">
                <a:hlinkClick r:id="rId4"/>
              </a:rPr>
              <a:t>conditions</a:t>
            </a:r>
            <a:r>
              <a:rPr lang="en-US" sz="2400" u="sng" dirty="0" smtClean="0"/>
              <a:t> (including pregnant/postpartum)</a:t>
            </a:r>
            <a:endParaRPr lang="en-US" sz="2400" dirty="0"/>
          </a:p>
          <a:p>
            <a:pPr marL="800100" lvl="1" indent="-342900">
              <a:buFont typeface="Arial" panose="020B0604020202020204" pitchFamily="34" charset="0"/>
              <a:buChar char="•"/>
            </a:pPr>
            <a:r>
              <a:rPr lang="en-US" sz="2400" dirty="0"/>
              <a:t>Age 18+ who work or live in </a:t>
            </a:r>
            <a:r>
              <a:rPr lang="en-US" sz="2400" u="sng" dirty="0">
                <a:hlinkClick r:id="rId5"/>
              </a:rPr>
              <a:t>high-risk settings</a:t>
            </a:r>
            <a:endParaRPr lang="en-US" sz="2400" dirty="0"/>
          </a:p>
          <a:p>
            <a:pPr marL="342900" indent="-342900">
              <a:buFont typeface="Arial" panose="020B0604020202020204" pitchFamily="34" charset="0"/>
              <a:buChar char="•"/>
            </a:pPr>
            <a:r>
              <a:rPr lang="en-US" dirty="0"/>
              <a:t>For the nearly 15 million people who got the </a:t>
            </a:r>
            <a:r>
              <a:rPr lang="en-US" b="1" dirty="0"/>
              <a:t>Johnson &amp; Johnson </a:t>
            </a:r>
            <a:r>
              <a:rPr lang="en-US" dirty="0"/>
              <a:t>COVID-19 vaccine, booster shots are also recommended for those who are </a:t>
            </a:r>
            <a:r>
              <a:rPr lang="en-US" b="1" dirty="0"/>
              <a:t>18 and older and who were vaccinated two or more months ago</a:t>
            </a:r>
            <a:r>
              <a:rPr lang="en-US" b="1" dirty="0" smtClean="0"/>
              <a:t>.</a:t>
            </a:r>
          </a:p>
          <a:p>
            <a:pPr marL="342900" indent="-342900">
              <a:buFont typeface="Arial" panose="020B0604020202020204" pitchFamily="34" charset="0"/>
              <a:buChar char="•"/>
            </a:pPr>
            <a:endParaRPr lang="en-US" sz="1050" dirty="0"/>
          </a:p>
          <a:p>
            <a:pPr marL="342900" indent="-342900">
              <a:buFont typeface="Arial" panose="020B0604020202020204" pitchFamily="34" charset="0"/>
              <a:buChar char="•"/>
            </a:pPr>
            <a:r>
              <a:rPr lang="en-US" dirty="0"/>
              <a:t>I</a:t>
            </a:r>
            <a:r>
              <a:rPr lang="en-US" dirty="0" smtClean="0"/>
              <a:t>ndividuals </a:t>
            </a:r>
            <a:r>
              <a:rPr lang="en-US" dirty="0"/>
              <a:t>may choose which vaccine they receive as a </a:t>
            </a:r>
            <a:r>
              <a:rPr lang="en-US" dirty="0" smtClean="0"/>
              <a:t>booster. </a:t>
            </a:r>
            <a:r>
              <a:rPr lang="en-US" dirty="0"/>
              <a:t>Some people may have a preference for the vaccine type that they originally received, and others may prefer to get a different booster. </a:t>
            </a:r>
            <a:r>
              <a:rPr lang="en-US" b="1" dirty="0"/>
              <a:t>CDC’s recommendations now allow for this type of mix and match dosing for booster shots</a:t>
            </a:r>
            <a:r>
              <a:rPr lang="en-US" dirty="0"/>
              <a:t>.</a:t>
            </a:r>
          </a:p>
        </p:txBody>
      </p:sp>
    </p:spTree>
    <p:extLst>
      <p:ext uri="{BB962C8B-B14F-4D97-AF65-F5344CB8AC3E}">
        <p14:creationId xmlns:p14="http://schemas.microsoft.com/office/powerpoint/2010/main" val="3744601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88" y="-33338"/>
            <a:ext cx="12220575" cy="6924675"/>
          </a:xfrm>
          <a:prstGeom prst="rect">
            <a:avLst/>
          </a:prstGeom>
        </p:spPr>
      </p:pic>
    </p:spTree>
    <p:extLst>
      <p:ext uri="{BB962C8B-B14F-4D97-AF65-F5344CB8AC3E}">
        <p14:creationId xmlns:p14="http://schemas.microsoft.com/office/powerpoint/2010/main" val="435110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73" y="33894"/>
            <a:ext cx="12162359" cy="6789470"/>
          </a:xfrm>
          <a:prstGeom prst="rect">
            <a:avLst/>
          </a:prstGeom>
        </p:spPr>
      </p:pic>
    </p:spTree>
    <p:extLst>
      <p:ext uri="{BB962C8B-B14F-4D97-AF65-F5344CB8AC3E}">
        <p14:creationId xmlns:p14="http://schemas.microsoft.com/office/powerpoint/2010/main" val="1259765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39113"/>
            <a:ext cx="12115800" cy="6822684"/>
          </a:xfrm>
          <a:prstGeom prst="rect">
            <a:avLst/>
          </a:prstGeom>
        </p:spPr>
      </p:pic>
    </p:spTree>
    <p:extLst>
      <p:ext uri="{BB962C8B-B14F-4D97-AF65-F5344CB8AC3E}">
        <p14:creationId xmlns:p14="http://schemas.microsoft.com/office/powerpoint/2010/main" val="350120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9004302" cy="878840"/>
          </a:xfrm>
        </p:spPr>
        <p:txBody>
          <a:bodyPr/>
          <a:lstStyle/>
          <a:p>
            <a:r>
              <a:rPr lang="en-US" dirty="0"/>
              <a:t>CDC Recommends Pediatric COVID-19 Vaccine for Children 5 to 11 </a:t>
            </a:r>
            <a:r>
              <a:rPr lang="en-US" dirty="0" smtClean="0"/>
              <a:t>Years (November 2, 2021)</a:t>
            </a:r>
            <a:endParaRPr lang="en-US" dirty="0"/>
          </a:p>
        </p:txBody>
      </p:sp>
      <p:sp>
        <p:nvSpPr>
          <p:cNvPr id="3" name="Text Placeholder 2"/>
          <p:cNvSpPr>
            <a:spLocks noGrp="1"/>
          </p:cNvSpPr>
          <p:nvPr>
            <p:ph type="body" idx="1"/>
          </p:nvPr>
        </p:nvSpPr>
        <p:spPr>
          <a:xfrm>
            <a:off x="457200" y="933195"/>
            <a:ext cx="11506200" cy="5539978"/>
          </a:xfrm>
        </p:spPr>
        <p:txBody>
          <a:bodyPr/>
          <a:lstStyle/>
          <a:p>
            <a:pPr marL="342900" indent="-342900" fontAlgn="base">
              <a:buFont typeface="Arial" panose="020B0604020202020204" pitchFamily="34" charset="0"/>
              <a:buChar char="•"/>
            </a:pPr>
            <a:r>
              <a:rPr lang="en-US" dirty="0"/>
              <a:t> CDC </a:t>
            </a:r>
            <a:r>
              <a:rPr lang="en-US" dirty="0" smtClean="0"/>
              <a:t>endorsed </a:t>
            </a:r>
            <a:r>
              <a:rPr lang="en-US" dirty="0"/>
              <a:t>the </a:t>
            </a:r>
            <a:r>
              <a:rPr lang="en-US" dirty="0" smtClean="0"/>
              <a:t>ACIP </a:t>
            </a:r>
            <a:r>
              <a:rPr lang="en-US" dirty="0"/>
              <a:t>recommendation that children 5 to 11 years old be vaccinated against COVID-19 with the </a:t>
            </a:r>
            <a:r>
              <a:rPr lang="en-US" dirty="0" smtClean="0"/>
              <a:t>Pfizer</a:t>
            </a:r>
            <a:r>
              <a:rPr lang="en-US" dirty="0"/>
              <a:t> pediatric vaccine. </a:t>
            </a:r>
            <a:r>
              <a:rPr lang="en-US" dirty="0" smtClean="0"/>
              <a:t>Extending vaccination to about </a:t>
            </a:r>
            <a:r>
              <a:rPr lang="en-US" dirty="0"/>
              <a:t>28 million children in the United States in this age group and allows providers to begin vaccinating them as soon as possible. </a:t>
            </a:r>
          </a:p>
          <a:p>
            <a:pPr fontAlgn="base"/>
            <a:endParaRPr lang="en-US" dirty="0"/>
          </a:p>
          <a:p>
            <a:pPr marL="342900" indent="-342900" fontAlgn="base">
              <a:buFont typeface="Arial" panose="020B0604020202020204" pitchFamily="34" charset="0"/>
              <a:buChar char="•"/>
            </a:pPr>
            <a:r>
              <a:rPr lang="en-US" dirty="0"/>
              <a:t>COVID-19 cases in </a:t>
            </a:r>
            <a:r>
              <a:rPr lang="en-US" u="sng" dirty="0">
                <a:hlinkClick r:id="rId2"/>
              </a:rPr>
              <a:t>children</a:t>
            </a:r>
            <a:r>
              <a:rPr lang="en-US" dirty="0"/>
              <a:t> can result in hospitalizations, deaths, MIS-C (inflammatory syndromes) and long-term complications, such as “long COVID,” in which symptoms can linger for months. </a:t>
            </a:r>
            <a:endParaRPr lang="en-US" dirty="0" smtClean="0"/>
          </a:p>
          <a:p>
            <a:pPr marL="342900" indent="-342900" fontAlgn="base">
              <a:buFont typeface="Arial" panose="020B0604020202020204" pitchFamily="34" charset="0"/>
              <a:buChar char="•"/>
            </a:pPr>
            <a:r>
              <a:rPr lang="en-US" dirty="0" smtClean="0"/>
              <a:t>The </a:t>
            </a:r>
            <a:r>
              <a:rPr lang="en-US" dirty="0"/>
              <a:t>spread of the Delta variant resulted in a surge of COVID-19 cases in children throughout the summer. During a 6-week period in late June to mid-August, COVID-19 hospitalizations among children and adolescents </a:t>
            </a:r>
            <a:r>
              <a:rPr lang="en-US" u="sng" dirty="0">
                <a:hlinkClick r:id="rId3"/>
              </a:rPr>
              <a:t>increased fivefold</a:t>
            </a:r>
            <a:r>
              <a:rPr lang="en-US" dirty="0"/>
              <a:t>. </a:t>
            </a:r>
            <a:endParaRPr lang="en-US" dirty="0" smtClean="0"/>
          </a:p>
          <a:p>
            <a:pPr marL="342900" indent="-342900" fontAlgn="base">
              <a:buFont typeface="Arial" panose="020B0604020202020204" pitchFamily="34" charset="0"/>
              <a:buChar char="•"/>
            </a:pPr>
            <a:r>
              <a:rPr lang="en-US" dirty="0" smtClean="0"/>
              <a:t>Similar </a:t>
            </a:r>
            <a:r>
              <a:rPr lang="en-US" dirty="0"/>
              <a:t>to what was seen in adult vaccine trials, vaccination was nearly 91 percent effective in preventing COVID-19 among children aged 5-11 years. </a:t>
            </a:r>
            <a:endParaRPr lang="en-US" dirty="0"/>
          </a:p>
          <a:p>
            <a:pPr marL="342900" indent="-342900" fontAlgn="base">
              <a:buFont typeface="Arial" panose="020B0604020202020204" pitchFamily="34" charset="0"/>
              <a:buChar char="•"/>
            </a:pPr>
            <a:r>
              <a:rPr lang="en-US" dirty="0"/>
              <a:t>V</a:t>
            </a:r>
            <a:r>
              <a:rPr lang="en-US" dirty="0" smtClean="0"/>
              <a:t>accine </a:t>
            </a:r>
            <a:r>
              <a:rPr lang="en-US" dirty="0"/>
              <a:t>side effects were mild, self-limiting, and similar to those seen in adults and </a:t>
            </a:r>
            <a:r>
              <a:rPr lang="en-US" dirty="0" smtClean="0"/>
              <a:t>other vaccines for </a:t>
            </a:r>
            <a:r>
              <a:rPr lang="en-US" dirty="0"/>
              <a:t>children. The most common side effect was a sore arm. </a:t>
            </a:r>
          </a:p>
        </p:txBody>
      </p:sp>
    </p:spTree>
    <p:extLst>
      <p:ext uri="{BB962C8B-B14F-4D97-AF65-F5344CB8AC3E}">
        <p14:creationId xmlns:p14="http://schemas.microsoft.com/office/powerpoint/2010/main" val="403465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848" y="665987"/>
            <a:ext cx="2139950" cy="635635"/>
          </a:xfrm>
          <a:prstGeom prst="rect">
            <a:avLst/>
          </a:prstGeom>
          <a:noFill/>
        </p:spPr>
        <p:txBody>
          <a:bodyPr vert="horz" wrap="square" lIns="0" tIns="0" rIns="0" bIns="0" rtlCol="0">
            <a:spAutoFit/>
          </a:bodyPr>
          <a:lstStyle/>
          <a:p>
            <a:pPr marL="11430">
              <a:lnSpc>
                <a:spcPts val="4785"/>
              </a:lnSpc>
            </a:pPr>
            <a:r>
              <a:rPr sz="4000" b="1" spc="-150" dirty="0">
                <a:solidFill>
                  <a:srgbClr val="F58466"/>
                </a:solidFill>
                <a:latin typeface="Arial"/>
                <a:cs typeface="Arial"/>
              </a:rPr>
              <a:t>Overview</a:t>
            </a:r>
            <a:endParaRPr sz="4000" dirty="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5</a:t>
            </a:fld>
            <a:endParaRPr sz="1200">
              <a:latin typeface="Arial"/>
              <a:cs typeface="Arial"/>
            </a:endParaRPr>
          </a:p>
        </p:txBody>
      </p:sp>
      <p:sp>
        <p:nvSpPr>
          <p:cNvPr id="9" name="object 9"/>
          <p:cNvSpPr txBox="1"/>
          <p:nvPr/>
        </p:nvSpPr>
        <p:spPr>
          <a:xfrm>
            <a:off x="621220" y="1403853"/>
            <a:ext cx="10588625" cy="4154984"/>
          </a:xfrm>
          <a:prstGeom prst="rect">
            <a:avLst/>
          </a:prstGeom>
        </p:spPr>
        <p:txBody>
          <a:bodyPr vert="horz" wrap="square" lIns="0" tIns="127000" rIns="0" bIns="0" rtlCol="0">
            <a:spAutoFit/>
          </a:bodyPr>
          <a:lstStyle/>
          <a:p>
            <a:pPr marL="253365" indent="-229235">
              <a:lnSpc>
                <a:spcPct val="100000"/>
              </a:lnSpc>
              <a:spcBef>
                <a:spcPts val="1000"/>
              </a:spcBef>
              <a:buClr>
                <a:srgbClr val="F58466"/>
              </a:buClr>
              <a:buFont typeface="Arial"/>
              <a:buChar char="•"/>
              <a:tabLst>
                <a:tab pos="252729" algn="l"/>
                <a:tab pos="254000" algn="l"/>
              </a:tabLst>
            </a:pPr>
            <a:r>
              <a:rPr sz="1800" b="1" spc="-5" dirty="0">
                <a:latin typeface="Arial"/>
                <a:cs typeface="Arial"/>
              </a:rPr>
              <a:t>Introduction</a:t>
            </a:r>
            <a:endParaRPr sz="1800" dirty="0">
              <a:latin typeface="Arial"/>
              <a:cs typeface="Arial"/>
            </a:endParaRPr>
          </a:p>
          <a:p>
            <a:pPr marL="253365" indent="-229235">
              <a:lnSpc>
                <a:spcPct val="100000"/>
              </a:lnSpc>
              <a:spcBef>
                <a:spcPts val="900"/>
              </a:spcBef>
              <a:buClr>
                <a:srgbClr val="F58466"/>
              </a:buClr>
              <a:buFont typeface="Arial"/>
              <a:buChar char="•"/>
              <a:tabLst>
                <a:tab pos="252729" algn="l"/>
                <a:tab pos="254000" algn="l"/>
              </a:tabLst>
            </a:pPr>
            <a:r>
              <a:rPr sz="1800" b="1" spc="-15" dirty="0">
                <a:latin typeface="Arial"/>
                <a:cs typeface="Arial"/>
              </a:rPr>
              <a:t>Overview</a:t>
            </a:r>
            <a:r>
              <a:rPr sz="1800" b="1" spc="40" dirty="0">
                <a:latin typeface="Arial"/>
                <a:cs typeface="Arial"/>
              </a:rPr>
              <a:t> </a:t>
            </a:r>
            <a:r>
              <a:rPr sz="1800" b="1" dirty="0">
                <a:latin typeface="Arial"/>
                <a:cs typeface="Arial"/>
              </a:rPr>
              <a:t>of</a:t>
            </a:r>
            <a:r>
              <a:rPr sz="1800" b="1" spc="-20" dirty="0">
                <a:latin typeface="Arial"/>
                <a:cs typeface="Arial"/>
              </a:rPr>
              <a:t> </a:t>
            </a:r>
            <a:r>
              <a:rPr sz="1800" b="1" spc="-5" dirty="0">
                <a:latin typeface="Arial"/>
                <a:cs typeface="Arial"/>
              </a:rPr>
              <a:t>updated</a:t>
            </a:r>
            <a:r>
              <a:rPr sz="1800" b="1" spc="-55" dirty="0">
                <a:latin typeface="Arial"/>
                <a:cs typeface="Arial"/>
              </a:rPr>
              <a:t> </a:t>
            </a:r>
            <a:r>
              <a:rPr sz="1800" b="1" spc="-5" dirty="0">
                <a:latin typeface="Arial"/>
                <a:cs typeface="Arial"/>
              </a:rPr>
              <a:t>data</a:t>
            </a:r>
            <a:r>
              <a:rPr sz="1800" b="1" spc="-25" dirty="0">
                <a:latin typeface="Arial"/>
                <a:cs typeface="Arial"/>
              </a:rPr>
              <a:t> </a:t>
            </a:r>
            <a:r>
              <a:rPr sz="1800" b="1" spc="-5" dirty="0">
                <a:latin typeface="Arial"/>
                <a:cs typeface="Arial"/>
              </a:rPr>
              <a:t>and</a:t>
            </a:r>
            <a:r>
              <a:rPr sz="1800" b="1" spc="-20" dirty="0">
                <a:latin typeface="Arial"/>
                <a:cs typeface="Arial"/>
              </a:rPr>
              <a:t> </a:t>
            </a:r>
            <a:r>
              <a:rPr sz="1800" b="1" spc="-10" dirty="0" smtClean="0">
                <a:latin typeface="Arial"/>
                <a:cs typeface="Arial"/>
              </a:rPr>
              <a:t>recommendations</a:t>
            </a:r>
            <a:endParaRPr lang="en-US" b="1" spc="-10" dirty="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r>
              <a:rPr sz="1800" b="1" spc="-5" dirty="0" smtClean="0">
                <a:latin typeface="Arial"/>
                <a:cs typeface="Arial"/>
              </a:rPr>
              <a:t>Discussion</a:t>
            </a:r>
            <a:r>
              <a:rPr sz="1800" b="1" spc="-40" dirty="0" smtClean="0">
                <a:latin typeface="Arial"/>
                <a:cs typeface="Arial"/>
              </a:rPr>
              <a:t> </a:t>
            </a:r>
            <a:r>
              <a:rPr sz="1800" b="1" dirty="0">
                <a:latin typeface="Arial"/>
                <a:cs typeface="Arial"/>
              </a:rPr>
              <a:t>of</a:t>
            </a:r>
            <a:r>
              <a:rPr sz="1800" b="1" spc="-30" dirty="0">
                <a:latin typeface="Arial"/>
                <a:cs typeface="Arial"/>
              </a:rPr>
              <a:t> </a:t>
            </a:r>
            <a:r>
              <a:rPr sz="1800" b="1" dirty="0">
                <a:latin typeface="Arial"/>
                <a:cs typeface="Arial"/>
              </a:rPr>
              <a:t>OB</a:t>
            </a:r>
            <a:r>
              <a:rPr sz="1800" b="1" spc="-25" dirty="0">
                <a:latin typeface="Arial"/>
                <a:cs typeface="Arial"/>
              </a:rPr>
              <a:t> </a:t>
            </a:r>
            <a:r>
              <a:rPr sz="1800" b="1" spc="-5" dirty="0">
                <a:latin typeface="Arial"/>
                <a:cs typeface="Arial"/>
              </a:rPr>
              <a:t>Unit</a:t>
            </a:r>
            <a:r>
              <a:rPr sz="1800" b="1" spc="-45" dirty="0">
                <a:latin typeface="Arial"/>
                <a:cs typeface="Arial"/>
              </a:rPr>
              <a:t> </a:t>
            </a:r>
            <a:r>
              <a:rPr sz="1800" b="1" spc="-5" dirty="0" smtClean="0">
                <a:latin typeface="Arial"/>
                <a:cs typeface="Arial"/>
              </a:rPr>
              <a:t>Strategies</a:t>
            </a:r>
            <a:endParaRPr lang="en-US" sz="1800" b="1" spc="-5" dirty="0" smtClean="0">
              <a:latin typeface="Arial"/>
              <a:cs typeface="Arial"/>
            </a:endParaRPr>
          </a:p>
          <a:p>
            <a:pPr marL="710565" lvl="1" indent="-229235">
              <a:spcBef>
                <a:spcPts val="805"/>
              </a:spcBef>
              <a:buClr>
                <a:srgbClr val="F58466"/>
              </a:buClr>
              <a:buFont typeface="Arial"/>
              <a:buChar char="•"/>
              <a:tabLst>
                <a:tab pos="252729" algn="l"/>
                <a:tab pos="254000" algn="l"/>
              </a:tabLst>
            </a:pPr>
            <a:r>
              <a:rPr lang="en-US" b="1" spc="-5" dirty="0" smtClean="0">
                <a:latin typeface="Arial"/>
                <a:cs typeface="Arial"/>
              </a:rPr>
              <a:t>Helen </a:t>
            </a:r>
            <a:r>
              <a:rPr lang="en-US" b="1" spc="-5" dirty="0" err="1" smtClean="0">
                <a:latin typeface="Arial"/>
                <a:cs typeface="Arial"/>
              </a:rPr>
              <a:t>Cejtin</a:t>
            </a:r>
            <a:r>
              <a:rPr lang="en-US" b="1" spc="-5" dirty="0" smtClean="0">
                <a:latin typeface="Arial"/>
                <a:cs typeface="Arial"/>
              </a:rPr>
              <a:t>, MD, MPH </a:t>
            </a:r>
            <a:r>
              <a:rPr lang="en-US" spc="-5" dirty="0" smtClean="0">
                <a:latin typeface="Arial"/>
                <a:cs typeface="Arial"/>
              </a:rPr>
              <a:t>– Attending Physician, Obstetrics and Gynecology, Cook County Health</a:t>
            </a:r>
          </a:p>
          <a:p>
            <a:pPr marL="710565" lvl="1" indent="-229235">
              <a:spcBef>
                <a:spcPts val="805"/>
              </a:spcBef>
              <a:buClr>
                <a:srgbClr val="F58466"/>
              </a:buClr>
              <a:buFont typeface="Arial"/>
              <a:buChar char="•"/>
              <a:tabLst>
                <a:tab pos="252729" algn="l"/>
                <a:tab pos="254000" algn="l"/>
              </a:tabLst>
            </a:pPr>
            <a:r>
              <a:rPr lang="en-US" b="1" spc="-15" dirty="0">
                <a:latin typeface="Arial"/>
                <a:cs typeface="Arial"/>
              </a:rPr>
              <a:t>Ashish</a:t>
            </a:r>
            <a:r>
              <a:rPr lang="en-US" b="1" spc="65" dirty="0">
                <a:latin typeface="Arial"/>
                <a:cs typeface="Arial"/>
              </a:rPr>
              <a:t> </a:t>
            </a:r>
            <a:r>
              <a:rPr lang="en-US" b="1" spc="-20" dirty="0" err="1">
                <a:latin typeface="Arial"/>
                <a:cs typeface="Arial"/>
              </a:rPr>
              <a:t>Premkumar</a:t>
            </a:r>
            <a:r>
              <a:rPr lang="en-US" b="1" spc="-20" dirty="0">
                <a:latin typeface="Arial"/>
                <a:cs typeface="Arial"/>
              </a:rPr>
              <a:t>,</a:t>
            </a:r>
            <a:r>
              <a:rPr lang="en-US" b="1" spc="30" dirty="0">
                <a:latin typeface="Arial"/>
                <a:cs typeface="Arial"/>
              </a:rPr>
              <a:t> </a:t>
            </a:r>
            <a:r>
              <a:rPr lang="en-US" b="1" spc="-5" dirty="0">
                <a:latin typeface="Arial"/>
                <a:cs typeface="Arial"/>
              </a:rPr>
              <a:t>MD</a:t>
            </a:r>
            <a:r>
              <a:rPr lang="en-US" b="1" spc="5" dirty="0">
                <a:latin typeface="Arial"/>
                <a:cs typeface="Arial"/>
              </a:rPr>
              <a:t> </a:t>
            </a:r>
            <a:r>
              <a:rPr lang="en-US" spc="-5" dirty="0">
                <a:latin typeface="Arial"/>
                <a:cs typeface="Arial"/>
              </a:rPr>
              <a:t>–</a:t>
            </a:r>
            <a:r>
              <a:rPr lang="en-US" spc="5" dirty="0">
                <a:latin typeface="Arial"/>
                <a:cs typeface="Arial"/>
              </a:rPr>
              <a:t> </a:t>
            </a:r>
            <a:r>
              <a:rPr lang="en-US" spc="-5" dirty="0">
                <a:latin typeface="Arial"/>
                <a:cs typeface="Arial"/>
              </a:rPr>
              <a:t>Maternal-Fetal</a:t>
            </a:r>
            <a:r>
              <a:rPr lang="en-US" spc="25" dirty="0">
                <a:latin typeface="Arial"/>
                <a:cs typeface="Arial"/>
              </a:rPr>
              <a:t> </a:t>
            </a:r>
            <a:r>
              <a:rPr lang="en-US" spc="-10" dirty="0">
                <a:latin typeface="Arial"/>
                <a:cs typeface="Arial"/>
              </a:rPr>
              <a:t>Medicine,</a:t>
            </a:r>
            <a:r>
              <a:rPr lang="en-US" spc="30" dirty="0">
                <a:latin typeface="Arial"/>
                <a:cs typeface="Arial"/>
              </a:rPr>
              <a:t> </a:t>
            </a:r>
            <a:r>
              <a:rPr lang="en-US" spc="-10" dirty="0">
                <a:latin typeface="Arial"/>
                <a:cs typeface="Arial"/>
              </a:rPr>
              <a:t>John</a:t>
            </a:r>
            <a:r>
              <a:rPr lang="en-US" spc="20" dirty="0">
                <a:latin typeface="Arial"/>
                <a:cs typeface="Arial"/>
              </a:rPr>
              <a:t> </a:t>
            </a:r>
            <a:r>
              <a:rPr lang="en-US" spc="-5" dirty="0">
                <a:latin typeface="Arial"/>
                <a:cs typeface="Arial"/>
              </a:rPr>
              <a:t>H.</a:t>
            </a:r>
            <a:r>
              <a:rPr lang="en-US" spc="15" dirty="0">
                <a:latin typeface="Arial"/>
                <a:cs typeface="Arial"/>
              </a:rPr>
              <a:t> </a:t>
            </a:r>
            <a:r>
              <a:rPr lang="en-US" spc="-20" dirty="0">
                <a:latin typeface="Arial"/>
                <a:cs typeface="Arial"/>
              </a:rPr>
              <a:t>Stroger,</a:t>
            </a:r>
            <a:r>
              <a:rPr lang="en-US" spc="5" dirty="0">
                <a:latin typeface="Arial"/>
                <a:cs typeface="Arial"/>
              </a:rPr>
              <a:t> </a:t>
            </a:r>
            <a:r>
              <a:rPr lang="en-US" spc="-35" dirty="0">
                <a:latin typeface="Arial"/>
                <a:cs typeface="Arial"/>
              </a:rPr>
              <a:t>Jr.</a:t>
            </a:r>
            <a:r>
              <a:rPr lang="en-US" spc="10" dirty="0">
                <a:latin typeface="Arial"/>
                <a:cs typeface="Arial"/>
              </a:rPr>
              <a:t> </a:t>
            </a:r>
            <a:r>
              <a:rPr lang="en-US" spc="-10" dirty="0">
                <a:latin typeface="Arial"/>
                <a:cs typeface="Arial"/>
              </a:rPr>
              <a:t>Hospital</a:t>
            </a:r>
            <a:r>
              <a:rPr lang="en-US" spc="30" dirty="0">
                <a:latin typeface="Arial"/>
                <a:cs typeface="Arial"/>
              </a:rPr>
              <a:t> </a:t>
            </a:r>
            <a:r>
              <a:rPr lang="en-US" spc="-5" dirty="0">
                <a:latin typeface="Arial"/>
                <a:cs typeface="Arial"/>
              </a:rPr>
              <a:t>of</a:t>
            </a:r>
            <a:r>
              <a:rPr lang="en-US" spc="5" dirty="0">
                <a:latin typeface="Arial"/>
                <a:cs typeface="Arial"/>
              </a:rPr>
              <a:t> </a:t>
            </a:r>
            <a:r>
              <a:rPr lang="en-US" spc="-10" dirty="0">
                <a:latin typeface="Arial"/>
                <a:cs typeface="Arial"/>
              </a:rPr>
              <a:t>Cook</a:t>
            </a:r>
            <a:r>
              <a:rPr lang="en-US" spc="25" dirty="0">
                <a:latin typeface="Arial"/>
                <a:cs typeface="Arial"/>
              </a:rPr>
              <a:t> </a:t>
            </a:r>
            <a:r>
              <a:rPr lang="en-US" spc="-10" dirty="0" smtClean="0">
                <a:latin typeface="Arial"/>
                <a:cs typeface="Arial"/>
              </a:rPr>
              <a:t>County</a:t>
            </a:r>
            <a:endParaRPr lang="en-US" spc="-5" dirty="0" smtClean="0">
              <a:latin typeface="Arial"/>
              <a:cs typeface="Arial"/>
            </a:endParaRPr>
          </a:p>
          <a:p>
            <a:pPr marL="710565" lvl="1" indent="-229235">
              <a:spcBef>
                <a:spcPts val="805"/>
              </a:spcBef>
              <a:buClr>
                <a:srgbClr val="F58466"/>
              </a:buClr>
              <a:buFont typeface="Arial"/>
              <a:buChar char="•"/>
              <a:tabLst>
                <a:tab pos="252729" algn="l"/>
                <a:tab pos="254000" algn="l"/>
              </a:tabLst>
            </a:pPr>
            <a:r>
              <a:rPr lang="en-US" b="1" spc="-5" dirty="0" err="1">
                <a:latin typeface="Arial"/>
                <a:cs typeface="Arial"/>
              </a:rPr>
              <a:t>Layan</a:t>
            </a:r>
            <a:r>
              <a:rPr lang="en-US" b="1" spc="-5" dirty="0">
                <a:latin typeface="Arial"/>
                <a:cs typeface="Arial"/>
              </a:rPr>
              <a:t> </a:t>
            </a:r>
            <a:r>
              <a:rPr lang="en-US" b="1" spc="-5" dirty="0" err="1">
                <a:latin typeface="Arial"/>
                <a:cs typeface="Arial"/>
              </a:rPr>
              <a:t>Alrahmani</a:t>
            </a:r>
            <a:r>
              <a:rPr lang="en-US" b="1" spc="-5" dirty="0">
                <a:latin typeface="Arial"/>
                <a:cs typeface="Arial"/>
              </a:rPr>
              <a:t>, MD </a:t>
            </a:r>
            <a:r>
              <a:rPr lang="en-US" spc="-5" dirty="0">
                <a:latin typeface="Arial"/>
                <a:cs typeface="Arial"/>
              </a:rPr>
              <a:t>– Maternal Fetal Medicine, </a:t>
            </a:r>
            <a:r>
              <a:rPr lang="en-US" spc="-5" dirty="0">
                <a:latin typeface="Arial"/>
                <a:cs typeface="Arial"/>
              </a:rPr>
              <a:t>Loyola University Medical </a:t>
            </a:r>
            <a:r>
              <a:rPr lang="en-US" spc="-5" dirty="0" smtClean="0">
                <a:latin typeface="Arial"/>
                <a:cs typeface="Arial"/>
              </a:rPr>
              <a:t>Center</a:t>
            </a:r>
            <a:endParaRPr dirty="0">
              <a:latin typeface="Arial"/>
              <a:cs typeface="Arial"/>
            </a:endParaRPr>
          </a:p>
          <a:p>
            <a:pPr marL="241300" indent="-228600">
              <a:lnSpc>
                <a:spcPct val="100000"/>
              </a:lnSpc>
              <a:spcBef>
                <a:spcPts val="540"/>
              </a:spcBef>
              <a:buClr>
                <a:srgbClr val="F58466"/>
              </a:buClr>
              <a:buFont typeface="Arial"/>
              <a:buChar char="•"/>
              <a:tabLst>
                <a:tab pos="240665" algn="l"/>
                <a:tab pos="241300" algn="l"/>
              </a:tabLst>
            </a:pPr>
            <a:r>
              <a:rPr sz="1800" b="1" spc="-5" dirty="0" smtClean="0">
                <a:latin typeface="Arial"/>
                <a:cs typeface="Arial"/>
              </a:rPr>
              <a:t>Discussion</a:t>
            </a:r>
            <a:r>
              <a:rPr sz="1800" b="1" spc="-60" dirty="0" smtClean="0">
                <a:latin typeface="Arial"/>
                <a:cs typeface="Arial"/>
              </a:rPr>
              <a:t> </a:t>
            </a:r>
            <a:r>
              <a:rPr sz="1800" b="1" dirty="0">
                <a:latin typeface="Arial"/>
                <a:cs typeface="Arial"/>
              </a:rPr>
              <a:t>of</a:t>
            </a:r>
            <a:r>
              <a:rPr sz="1800" b="1" spc="-25" dirty="0">
                <a:latin typeface="Arial"/>
                <a:cs typeface="Arial"/>
              </a:rPr>
              <a:t> </a:t>
            </a:r>
            <a:r>
              <a:rPr sz="1800" b="1" spc="-5" dirty="0">
                <a:latin typeface="Arial"/>
                <a:cs typeface="Arial"/>
              </a:rPr>
              <a:t>NEO</a:t>
            </a:r>
            <a:r>
              <a:rPr sz="1800" b="1" spc="-25" dirty="0">
                <a:latin typeface="Arial"/>
                <a:cs typeface="Arial"/>
              </a:rPr>
              <a:t> </a:t>
            </a:r>
            <a:r>
              <a:rPr sz="1800" b="1" spc="-5" dirty="0">
                <a:latin typeface="Arial"/>
                <a:cs typeface="Arial"/>
              </a:rPr>
              <a:t>Unit</a:t>
            </a:r>
            <a:r>
              <a:rPr sz="1800" b="1" spc="-40" dirty="0">
                <a:latin typeface="Arial"/>
                <a:cs typeface="Arial"/>
              </a:rPr>
              <a:t> </a:t>
            </a:r>
            <a:r>
              <a:rPr sz="1800" b="1" spc="-10" dirty="0">
                <a:latin typeface="Arial"/>
                <a:cs typeface="Arial"/>
              </a:rPr>
              <a:t>Strategies</a:t>
            </a:r>
            <a:endParaRPr sz="1800" dirty="0">
              <a:latin typeface="Arial"/>
              <a:cs typeface="Arial"/>
            </a:endParaRPr>
          </a:p>
          <a:p>
            <a:pPr marL="824865" marR="417830" lvl="1" indent="-228600">
              <a:lnSpc>
                <a:spcPts val="2100"/>
              </a:lnSpc>
              <a:spcBef>
                <a:spcPts val="660"/>
              </a:spcBef>
              <a:buClr>
                <a:srgbClr val="F58466"/>
              </a:buClr>
              <a:buFont typeface="Arial"/>
              <a:buChar char="•"/>
              <a:tabLst>
                <a:tab pos="824230" algn="l"/>
                <a:tab pos="825500" algn="l"/>
              </a:tabLst>
            </a:pPr>
            <a:r>
              <a:rPr sz="1800" b="1" spc="-5" dirty="0">
                <a:latin typeface="Arial"/>
                <a:cs typeface="Arial"/>
              </a:rPr>
              <a:t>Justin Josephsen, MD – </a:t>
            </a:r>
            <a:r>
              <a:rPr sz="1800" spc="-10" dirty="0">
                <a:latin typeface="Arial"/>
                <a:cs typeface="Arial"/>
              </a:rPr>
              <a:t>Medical </a:t>
            </a:r>
            <a:r>
              <a:rPr sz="1800" spc="-15" dirty="0">
                <a:latin typeface="Arial"/>
                <a:cs typeface="Arial"/>
              </a:rPr>
              <a:t>Director, </a:t>
            </a:r>
            <a:r>
              <a:rPr sz="1800" spc="-5" dirty="0">
                <a:latin typeface="Arial"/>
                <a:cs typeface="Arial"/>
              </a:rPr>
              <a:t>St. </a:t>
            </a:r>
            <a:r>
              <a:rPr sz="1800" spc="-15" dirty="0">
                <a:latin typeface="Arial"/>
                <a:cs typeface="Arial"/>
              </a:rPr>
              <a:t>Mary’s </a:t>
            </a:r>
            <a:r>
              <a:rPr sz="1800" spc="-10" dirty="0">
                <a:latin typeface="Arial"/>
                <a:cs typeface="Arial"/>
              </a:rPr>
              <a:t>Hospital </a:t>
            </a:r>
            <a:r>
              <a:rPr sz="1800" spc="-5" dirty="0">
                <a:latin typeface="Arial"/>
                <a:cs typeface="Arial"/>
              </a:rPr>
              <a:t>NICU, </a:t>
            </a:r>
            <a:r>
              <a:rPr sz="1800" spc="-10" dirty="0">
                <a:latin typeface="Arial"/>
                <a:cs typeface="Arial"/>
              </a:rPr>
              <a:t>Neonatologist Cardinal </a:t>
            </a:r>
            <a:r>
              <a:rPr sz="1800" spc="-490" dirty="0">
                <a:latin typeface="Arial"/>
                <a:cs typeface="Arial"/>
              </a:rPr>
              <a:t> </a:t>
            </a:r>
            <a:r>
              <a:rPr sz="1800" spc="-10" dirty="0">
                <a:latin typeface="Arial"/>
                <a:cs typeface="Arial"/>
              </a:rPr>
              <a:t>Glennon</a:t>
            </a:r>
            <a:r>
              <a:rPr sz="1800" spc="-35" dirty="0">
                <a:latin typeface="Arial"/>
                <a:cs typeface="Arial"/>
              </a:rPr>
              <a:t> </a:t>
            </a:r>
            <a:r>
              <a:rPr sz="1800" spc="-10" dirty="0">
                <a:latin typeface="Arial"/>
                <a:cs typeface="Arial"/>
              </a:rPr>
              <a:t>Children’s</a:t>
            </a:r>
            <a:r>
              <a:rPr sz="1800" spc="-20" dirty="0">
                <a:latin typeface="Arial"/>
                <a:cs typeface="Arial"/>
              </a:rPr>
              <a:t> </a:t>
            </a:r>
            <a:r>
              <a:rPr sz="1800" spc="-10" dirty="0">
                <a:latin typeface="Arial"/>
                <a:cs typeface="Arial"/>
              </a:rPr>
              <a:t>Hospital,</a:t>
            </a:r>
            <a:r>
              <a:rPr sz="1800" spc="-30" dirty="0">
                <a:latin typeface="Arial"/>
                <a:cs typeface="Arial"/>
              </a:rPr>
              <a:t> </a:t>
            </a:r>
            <a:r>
              <a:rPr sz="1800" spc="-5" dirty="0">
                <a:latin typeface="Arial"/>
                <a:cs typeface="Arial"/>
              </a:rPr>
              <a:t>St.</a:t>
            </a:r>
            <a:r>
              <a:rPr sz="1800" spc="-30" dirty="0">
                <a:latin typeface="Arial"/>
                <a:cs typeface="Arial"/>
              </a:rPr>
              <a:t> </a:t>
            </a:r>
            <a:r>
              <a:rPr sz="1800" spc="-10" dirty="0">
                <a:latin typeface="Arial"/>
                <a:cs typeface="Arial"/>
              </a:rPr>
              <a:t>Louis</a:t>
            </a:r>
            <a:endParaRPr sz="1800" dirty="0">
              <a:latin typeface="Arial"/>
              <a:cs typeface="Arial"/>
            </a:endParaRPr>
          </a:p>
          <a:p>
            <a:pPr marL="824865" lvl="1" indent="-229235">
              <a:spcBef>
                <a:spcPts val="135"/>
              </a:spcBef>
              <a:buClr>
                <a:srgbClr val="F58466"/>
              </a:buClr>
              <a:buFont typeface="Arial"/>
              <a:buChar char="•"/>
              <a:tabLst>
                <a:tab pos="824230" algn="l"/>
                <a:tab pos="825500" algn="l"/>
                <a:tab pos="3394075" algn="l"/>
              </a:tabLst>
            </a:pPr>
            <a:r>
              <a:rPr sz="1800" b="1" spc="-5" dirty="0">
                <a:latin typeface="Arial"/>
                <a:cs typeface="Arial"/>
              </a:rPr>
              <a:t>Leslie</a:t>
            </a:r>
            <a:r>
              <a:rPr sz="1800" b="1" spc="-35" dirty="0">
                <a:latin typeface="Arial"/>
                <a:cs typeface="Arial"/>
              </a:rPr>
              <a:t> </a:t>
            </a:r>
            <a:r>
              <a:rPr sz="1800" b="1" spc="-5" dirty="0">
                <a:latin typeface="Arial"/>
                <a:cs typeface="Arial"/>
              </a:rPr>
              <a:t>Caldarelli,</a:t>
            </a:r>
            <a:r>
              <a:rPr sz="1800" b="1" spc="-45" dirty="0">
                <a:latin typeface="Arial"/>
                <a:cs typeface="Arial"/>
              </a:rPr>
              <a:t> </a:t>
            </a:r>
            <a:r>
              <a:rPr sz="1800" b="1" spc="-5" dirty="0">
                <a:latin typeface="Arial"/>
                <a:cs typeface="Arial"/>
              </a:rPr>
              <a:t>MD –	</a:t>
            </a:r>
            <a:r>
              <a:rPr sz="1800" spc="-5" dirty="0">
                <a:latin typeface="Arial"/>
                <a:cs typeface="Arial"/>
              </a:rPr>
              <a:t>NICU</a:t>
            </a:r>
            <a:r>
              <a:rPr sz="1800" spc="-25" dirty="0">
                <a:latin typeface="Arial"/>
                <a:cs typeface="Arial"/>
              </a:rPr>
              <a:t> </a:t>
            </a:r>
            <a:r>
              <a:rPr sz="1800" spc="-15" dirty="0">
                <a:latin typeface="Arial"/>
                <a:cs typeface="Arial"/>
              </a:rPr>
              <a:t>Director,</a:t>
            </a:r>
            <a:r>
              <a:rPr sz="1800" spc="-45" dirty="0">
                <a:latin typeface="Arial"/>
                <a:cs typeface="Arial"/>
              </a:rPr>
              <a:t> </a:t>
            </a:r>
            <a:r>
              <a:rPr sz="1800" spc="-5" dirty="0">
                <a:latin typeface="Arial"/>
                <a:cs typeface="Arial"/>
              </a:rPr>
              <a:t>Prentice</a:t>
            </a:r>
            <a:r>
              <a:rPr sz="1800" spc="-45" dirty="0">
                <a:latin typeface="Arial"/>
                <a:cs typeface="Arial"/>
              </a:rPr>
              <a:t> </a:t>
            </a:r>
            <a:r>
              <a:rPr sz="1800" spc="-10" dirty="0">
                <a:latin typeface="Arial"/>
                <a:cs typeface="Arial"/>
              </a:rPr>
              <a:t>Women's</a:t>
            </a:r>
            <a:r>
              <a:rPr sz="1800" spc="-45" dirty="0">
                <a:latin typeface="Arial"/>
                <a:cs typeface="Arial"/>
              </a:rPr>
              <a:t> </a:t>
            </a:r>
            <a:r>
              <a:rPr sz="1800" spc="-10" dirty="0">
                <a:latin typeface="Arial"/>
                <a:cs typeface="Arial"/>
              </a:rPr>
              <a:t>Hospital,</a:t>
            </a:r>
            <a:r>
              <a:rPr sz="1800" spc="-25" dirty="0">
                <a:latin typeface="Arial"/>
                <a:cs typeface="Arial"/>
              </a:rPr>
              <a:t> </a:t>
            </a:r>
            <a:r>
              <a:rPr sz="1800" spc="-10" dirty="0" smtClean="0">
                <a:latin typeface="Arial"/>
                <a:cs typeface="Arial"/>
              </a:rPr>
              <a:t>Chicago</a:t>
            </a:r>
            <a:endParaRPr lang="en-US" sz="1800" spc="-10" dirty="0" smtClean="0">
              <a:latin typeface="Arial"/>
              <a:cs typeface="Arial"/>
            </a:endParaRPr>
          </a:p>
          <a:p>
            <a:pPr marL="595630" lvl="1">
              <a:spcBef>
                <a:spcPts val="135"/>
              </a:spcBef>
              <a:buClr>
                <a:srgbClr val="F58466"/>
              </a:buClr>
              <a:tabLst>
                <a:tab pos="824230" algn="l"/>
                <a:tab pos="825500" algn="l"/>
                <a:tab pos="3394075" algn="l"/>
              </a:tabLst>
            </a:pPr>
            <a:endParaRPr lang="en-US" sz="1800" spc="-10" dirty="0" smtClean="0">
              <a:latin typeface="Arial"/>
              <a:cs typeface="Arial"/>
            </a:endParaRPr>
          </a:p>
          <a:p>
            <a:pPr marL="824865" lvl="1" indent="-229235">
              <a:lnSpc>
                <a:spcPct val="100000"/>
              </a:lnSpc>
              <a:spcBef>
                <a:spcPts val="135"/>
              </a:spcBef>
              <a:buClr>
                <a:srgbClr val="F58466"/>
              </a:buClr>
              <a:buFont typeface="Arial"/>
              <a:buChar char="•"/>
              <a:tabLst>
                <a:tab pos="824230" algn="l"/>
                <a:tab pos="825500" algn="l"/>
                <a:tab pos="3394075" algn="l"/>
              </a:tabLst>
            </a:pPr>
            <a:endParaRPr sz="1800" dirty="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2064" y="1371600"/>
            <a:ext cx="11963400" cy="4499928"/>
          </a:xfrm>
          <a:prstGeom prst="rect">
            <a:avLst/>
          </a:prstGeom>
        </p:spPr>
      </p:pic>
      <p:sp>
        <p:nvSpPr>
          <p:cNvPr id="2" name="TextBox 1"/>
          <p:cNvSpPr txBox="1"/>
          <p:nvPr/>
        </p:nvSpPr>
        <p:spPr>
          <a:xfrm>
            <a:off x="480048" y="5871528"/>
            <a:ext cx="10631381" cy="1107996"/>
          </a:xfrm>
          <a:prstGeom prst="rect">
            <a:avLst/>
          </a:prstGeom>
          <a:noFill/>
        </p:spPr>
        <p:txBody>
          <a:bodyPr wrap="square" rtlCol="0">
            <a:spAutoFit/>
          </a:bodyPr>
          <a:lstStyle/>
          <a:p>
            <a:r>
              <a:rPr lang="en-US" sz="2400" dirty="0" smtClean="0"/>
              <a:t>CDC MMWR:</a:t>
            </a:r>
            <a:r>
              <a:rPr lang="en-US" sz="2400" dirty="0"/>
              <a:t> </a:t>
            </a:r>
            <a:r>
              <a:rPr lang="en-US" sz="2400" dirty="0">
                <a:hlinkClick r:id="rId4"/>
              </a:rPr>
              <a:t>Monitoring Incidence of COVID-19 Cases, Hospitalizations, and Deaths, by Vaccination Status — 13 U.S. Jurisdictions, April 4–July 17, 2021</a:t>
            </a:r>
            <a:r>
              <a:rPr lang="en-US" sz="2400" dirty="0"/>
              <a:t>. (09.17.21)</a:t>
            </a:r>
          </a:p>
          <a:p>
            <a:endParaRPr lang="en-US" dirty="0"/>
          </a:p>
        </p:txBody>
      </p:sp>
      <p:sp>
        <p:nvSpPr>
          <p:cNvPr id="3" name="TextBox 2"/>
          <p:cNvSpPr txBox="1"/>
          <p:nvPr/>
        </p:nvSpPr>
        <p:spPr>
          <a:xfrm>
            <a:off x="458932" y="193021"/>
            <a:ext cx="11509664" cy="954107"/>
          </a:xfrm>
          <a:prstGeom prst="rect">
            <a:avLst/>
          </a:prstGeom>
          <a:noFill/>
        </p:spPr>
        <p:txBody>
          <a:bodyPr wrap="square" rtlCol="0">
            <a:spAutoFit/>
          </a:bodyPr>
          <a:lstStyle/>
          <a:p>
            <a:r>
              <a:rPr lang="en-US" sz="2800" dirty="0" smtClean="0"/>
              <a:t>CDC MMWR:  Incidence of cases, hospitalizations and deaths by vaccination status noting when &gt; 50% cases Delta variant</a:t>
            </a:r>
            <a:endParaRPr lang="en-US" sz="2800" dirty="0"/>
          </a:p>
        </p:txBody>
      </p:sp>
    </p:spTree>
    <p:extLst>
      <p:ext uri="{BB962C8B-B14F-4D97-AF65-F5344CB8AC3E}">
        <p14:creationId xmlns:p14="http://schemas.microsoft.com/office/powerpoint/2010/main" val="1099373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47" y="0"/>
            <a:ext cx="10257586" cy="6934200"/>
          </a:xfrm>
          <a:prstGeom prst="rect">
            <a:avLst/>
          </a:prstGeom>
        </p:spPr>
      </p:pic>
    </p:spTree>
    <p:extLst>
      <p:ext uri="{BB962C8B-B14F-4D97-AF65-F5344CB8AC3E}">
        <p14:creationId xmlns:p14="http://schemas.microsoft.com/office/powerpoint/2010/main" val="3718012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00" y="381000"/>
            <a:ext cx="9375800" cy="5271119"/>
          </a:xfrm>
          <a:prstGeom prst="rect">
            <a:avLst/>
          </a:prstGeom>
        </p:spPr>
      </p:pic>
    </p:spTree>
    <p:extLst>
      <p:ext uri="{BB962C8B-B14F-4D97-AF65-F5344CB8AC3E}">
        <p14:creationId xmlns:p14="http://schemas.microsoft.com/office/powerpoint/2010/main" val="3869220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grpSp>
        <p:nvGrpSpPr>
          <p:cNvPr id="6" name="object 6"/>
          <p:cNvGrpSpPr/>
          <p:nvPr/>
        </p:nvGrpSpPr>
        <p:grpSpPr>
          <a:xfrm>
            <a:off x="609600" y="6305270"/>
            <a:ext cx="10972800" cy="33655"/>
            <a:chOff x="609600" y="6305270"/>
            <a:chExt cx="10972800" cy="33655"/>
          </a:xfrm>
        </p:grpSpPr>
        <p:sp>
          <p:nvSpPr>
            <p:cNvPr id="7" name="object 7"/>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8" name="object 8"/>
            <p:cNvSpPr/>
            <p:nvPr/>
          </p:nvSpPr>
          <p:spPr>
            <a:xfrm>
              <a:off x="1533144" y="6316979"/>
              <a:ext cx="2080260" cy="16510"/>
            </a:xfrm>
            <a:custGeom>
              <a:avLst/>
              <a:gdLst/>
              <a:ahLst/>
              <a:cxnLst/>
              <a:rect l="l" t="t" r="r" b="b"/>
              <a:pathLst>
                <a:path w="2080260" h="16510">
                  <a:moveTo>
                    <a:pt x="746760" y="0"/>
                  </a:moveTo>
                  <a:lnTo>
                    <a:pt x="0" y="0"/>
                  </a:lnTo>
                  <a:lnTo>
                    <a:pt x="0" y="16395"/>
                  </a:lnTo>
                  <a:lnTo>
                    <a:pt x="746760" y="16395"/>
                  </a:lnTo>
                  <a:lnTo>
                    <a:pt x="746760" y="0"/>
                  </a:lnTo>
                  <a:close/>
                </a:path>
                <a:path w="2080260" h="16510">
                  <a:moveTo>
                    <a:pt x="2080260" y="0"/>
                  </a:moveTo>
                  <a:lnTo>
                    <a:pt x="1257287" y="0"/>
                  </a:lnTo>
                  <a:lnTo>
                    <a:pt x="1257287" y="16395"/>
                  </a:lnTo>
                  <a:lnTo>
                    <a:pt x="2080260" y="16395"/>
                  </a:lnTo>
                  <a:lnTo>
                    <a:pt x="2080260" y="0"/>
                  </a:lnTo>
                  <a:close/>
                </a:path>
              </a:pathLst>
            </a:custGeom>
            <a:solidFill>
              <a:srgbClr val="6B93FB"/>
            </a:solidFill>
          </p:spPr>
          <p:txBody>
            <a:bodyPr wrap="square" lIns="0" tIns="0" rIns="0" bIns="0" rtlCol="0"/>
            <a:lstStyle/>
            <a:p>
              <a:endParaRPr/>
            </a:p>
          </p:txBody>
        </p:sp>
        <p:sp>
          <p:nvSpPr>
            <p:cNvPr id="9" name="object 9"/>
            <p:cNvSpPr/>
            <p:nvPr/>
          </p:nvSpPr>
          <p:spPr>
            <a:xfrm>
              <a:off x="1529397" y="6305270"/>
              <a:ext cx="2131060" cy="17145"/>
            </a:xfrm>
            <a:custGeom>
              <a:avLst/>
              <a:gdLst/>
              <a:ahLst/>
              <a:cxnLst/>
              <a:rect l="l" t="t" r="r" b="b"/>
              <a:pathLst>
                <a:path w="2131060" h="17145">
                  <a:moveTo>
                    <a:pt x="806196" y="0"/>
                  </a:moveTo>
                  <a:lnTo>
                    <a:pt x="0" y="0"/>
                  </a:lnTo>
                  <a:lnTo>
                    <a:pt x="0" y="16764"/>
                  </a:lnTo>
                  <a:lnTo>
                    <a:pt x="806196" y="16764"/>
                  </a:lnTo>
                  <a:lnTo>
                    <a:pt x="806196" y="0"/>
                  </a:lnTo>
                  <a:close/>
                </a:path>
                <a:path w="2131060" h="17145">
                  <a:moveTo>
                    <a:pt x="2130552" y="0"/>
                  </a:moveTo>
                  <a:lnTo>
                    <a:pt x="1248156" y="0"/>
                  </a:lnTo>
                  <a:lnTo>
                    <a:pt x="1248156" y="16764"/>
                  </a:lnTo>
                  <a:lnTo>
                    <a:pt x="2130552" y="16764"/>
                  </a:lnTo>
                  <a:lnTo>
                    <a:pt x="2130552" y="0"/>
                  </a:lnTo>
                  <a:close/>
                </a:path>
              </a:pathLst>
            </a:custGeom>
            <a:solidFill>
              <a:srgbClr val="0000FF"/>
            </a:solidFill>
          </p:spPr>
          <p:txBody>
            <a:bodyPr wrap="square" lIns="0" tIns="0" rIns="0" bIns="0" rtlCol="0"/>
            <a:lstStyle/>
            <a:p>
              <a:endParaRPr/>
            </a:p>
          </p:txBody>
        </p:sp>
      </p:grpSp>
      <p:sp>
        <p:nvSpPr>
          <p:cNvPr id="10" name="object 10"/>
          <p:cNvSpPr txBox="1">
            <a:spLocks noGrp="1"/>
          </p:cNvSpPr>
          <p:nvPr>
            <p:ph type="title"/>
          </p:nvPr>
        </p:nvSpPr>
        <p:spPr>
          <a:xfrm>
            <a:off x="583056" y="312030"/>
            <a:ext cx="5732145" cy="1095375"/>
          </a:xfrm>
          <a:prstGeom prst="rect">
            <a:avLst/>
          </a:prstGeom>
        </p:spPr>
        <p:txBody>
          <a:bodyPr vert="horz" wrap="square" lIns="0" tIns="12700" rIns="0" bIns="0" rtlCol="0">
            <a:spAutoFit/>
          </a:bodyPr>
          <a:lstStyle/>
          <a:p>
            <a:pPr marL="12700">
              <a:lnSpc>
                <a:spcPts val="4210"/>
              </a:lnSpc>
              <a:spcBef>
                <a:spcPts val="100"/>
              </a:spcBef>
            </a:pPr>
            <a:r>
              <a:rPr sz="3600" b="1" spc="-5" dirty="0">
                <a:solidFill>
                  <a:srgbClr val="F58466"/>
                </a:solidFill>
                <a:latin typeface="Arial"/>
                <a:cs typeface="Arial"/>
              </a:rPr>
              <a:t>COVID</a:t>
            </a:r>
            <a:r>
              <a:rPr sz="3600" b="1" spc="-185" dirty="0">
                <a:solidFill>
                  <a:srgbClr val="F58466"/>
                </a:solidFill>
                <a:latin typeface="Arial"/>
                <a:cs typeface="Arial"/>
              </a:rPr>
              <a:t> </a:t>
            </a:r>
            <a:r>
              <a:rPr sz="3600" b="1" spc="-95" dirty="0">
                <a:solidFill>
                  <a:srgbClr val="F58466"/>
                </a:solidFill>
                <a:latin typeface="Arial"/>
                <a:cs typeface="Arial"/>
              </a:rPr>
              <a:t>Vaccine</a:t>
            </a:r>
            <a:endParaRPr sz="3600">
              <a:latin typeface="Arial"/>
              <a:cs typeface="Arial"/>
            </a:endParaRPr>
          </a:p>
          <a:p>
            <a:pPr marL="12700">
              <a:lnSpc>
                <a:spcPts val="4210"/>
              </a:lnSpc>
            </a:pPr>
            <a:r>
              <a:rPr sz="3600" b="1" spc="-110" dirty="0">
                <a:solidFill>
                  <a:srgbClr val="F58466"/>
                </a:solidFill>
                <a:latin typeface="Arial"/>
                <a:cs typeface="Arial"/>
              </a:rPr>
              <a:t>P</a:t>
            </a:r>
            <a:r>
              <a:rPr sz="3600" b="1" u="sng" spc="-110" dirty="0">
                <a:solidFill>
                  <a:srgbClr val="F58466"/>
                </a:solidFill>
                <a:uFill>
                  <a:solidFill>
                    <a:srgbClr val="F58366"/>
                  </a:solidFill>
                </a:uFill>
                <a:latin typeface="Arial"/>
                <a:cs typeface="Arial"/>
              </a:rPr>
              <a:t>a</a:t>
            </a:r>
            <a:r>
              <a:rPr sz="3600" b="1" u="sng" spc="-114" dirty="0">
                <a:solidFill>
                  <a:srgbClr val="F58466"/>
                </a:solidFill>
                <a:uFill>
                  <a:solidFill>
                    <a:srgbClr val="F58366"/>
                  </a:solidFill>
                </a:uFill>
                <a:latin typeface="Arial"/>
                <a:cs typeface="Arial"/>
              </a:rPr>
              <a:t>ti</a:t>
            </a:r>
            <a:r>
              <a:rPr sz="3600" b="1" u="sng" spc="-105" dirty="0">
                <a:solidFill>
                  <a:srgbClr val="F58466"/>
                </a:solidFill>
                <a:uFill>
                  <a:solidFill>
                    <a:srgbClr val="F58366"/>
                  </a:solidFill>
                </a:uFill>
                <a:latin typeface="Arial"/>
                <a:cs typeface="Arial"/>
              </a:rPr>
              <a:t>e</a:t>
            </a:r>
            <a:r>
              <a:rPr sz="3600" b="1" u="sng" spc="-120" dirty="0">
                <a:solidFill>
                  <a:srgbClr val="F58466"/>
                </a:solidFill>
                <a:uFill>
                  <a:solidFill>
                    <a:srgbClr val="F58366"/>
                  </a:solidFill>
                </a:uFill>
                <a:latin typeface="Arial"/>
                <a:cs typeface="Arial"/>
              </a:rPr>
              <a:t>n</a:t>
            </a:r>
            <a:r>
              <a:rPr sz="3600" b="1" dirty="0">
                <a:solidFill>
                  <a:srgbClr val="F58466"/>
                </a:solidFill>
                <a:latin typeface="Arial"/>
                <a:cs typeface="Arial"/>
              </a:rPr>
              <a:t>t</a:t>
            </a:r>
            <a:r>
              <a:rPr sz="3600" b="1" spc="-160" dirty="0">
                <a:solidFill>
                  <a:srgbClr val="F58466"/>
                </a:solidFill>
                <a:latin typeface="Arial"/>
                <a:cs typeface="Arial"/>
              </a:rPr>
              <a:t> Edu</a:t>
            </a:r>
            <a:r>
              <a:rPr sz="3600" b="1" spc="-155" dirty="0">
                <a:solidFill>
                  <a:srgbClr val="F58466"/>
                </a:solidFill>
                <a:latin typeface="Arial"/>
                <a:cs typeface="Arial"/>
              </a:rPr>
              <a:t>c</a:t>
            </a:r>
            <a:r>
              <a:rPr sz="3600" b="1" spc="-160" dirty="0">
                <a:solidFill>
                  <a:srgbClr val="F58466"/>
                </a:solidFill>
                <a:latin typeface="Arial"/>
                <a:cs typeface="Arial"/>
              </a:rPr>
              <a:t>a</a:t>
            </a:r>
            <a:r>
              <a:rPr sz="3600" b="1" spc="-155" dirty="0">
                <a:solidFill>
                  <a:srgbClr val="F58466"/>
                </a:solidFill>
                <a:latin typeface="Arial"/>
                <a:cs typeface="Arial"/>
              </a:rPr>
              <a:t>t</a:t>
            </a:r>
            <a:r>
              <a:rPr sz="3600" b="1" spc="-165" dirty="0">
                <a:solidFill>
                  <a:srgbClr val="F58466"/>
                </a:solidFill>
                <a:latin typeface="Arial"/>
                <a:cs typeface="Arial"/>
              </a:rPr>
              <a:t>i</a:t>
            </a:r>
            <a:r>
              <a:rPr sz="3600" b="1" spc="-160" dirty="0">
                <a:solidFill>
                  <a:srgbClr val="F58466"/>
                </a:solidFill>
                <a:latin typeface="Arial"/>
                <a:cs typeface="Arial"/>
              </a:rPr>
              <a:t>o</a:t>
            </a:r>
            <a:r>
              <a:rPr sz="3600" b="1" dirty="0">
                <a:solidFill>
                  <a:srgbClr val="F58466"/>
                </a:solidFill>
                <a:latin typeface="Arial"/>
                <a:cs typeface="Arial"/>
              </a:rPr>
              <a:t>n</a:t>
            </a:r>
            <a:r>
              <a:rPr sz="3600" b="1" spc="-195" dirty="0">
                <a:solidFill>
                  <a:srgbClr val="F58466"/>
                </a:solidFill>
                <a:latin typeface="Arial"/>
                <a:cs typeface="Arial"/>
              </a:rPr>
              <a:t> </a:t>
            </a:r>
            <a:r>
              <a:rPr sz="3600" b="1" spc="-135" dirty="0">
                <a:solidFill>
                  <a:srgbClr val="F58466"/>
                </a:solidFill>
                <a:latin typeface="Arial"/>
                <a:cs typeface="Arial"/>
              </a:rPr>
              <a:t>Exam</a:t>
            </a:r>
            <a:r>
              <a:rPr sz="3600" b="1" spc="-145" dirty="0">
                <a:solidFill>
                  <a:srgbClr val="F58466"/>
                </a:solidFill>
                <a:latin typeface="Arial"/>
                <a:cs typeface="Arial"/>
              </a:rPr>
              <a:t>p</a:t>
            </a:r>
            <a:r>
              <a:rPr sz="3600" b="1" spc="-140" dirty="0">
                <a:solidFill>
                  <a:srgbClr val="F58466"/>
                </a:solidFill>
                <a:latin typeface="Arial"/>
                <a:cs typeface="Arial"/>
              </a:rPr>
              <a:t>l</a:t>
            </a:r>
            <a:r>
              <a:rPr sz="3600" b="1" spc="-135" dirty="0">
                <a:solidFill>
                  <a:srgbClr val="F58466"/>
                </a:solidFill>
                <a:latin typeface="Arial"/>
                <a:cs typeface="Arial"/>
              </a:rPr>
              <a:t>es</a:t>
            </a:r>
            <a:endParaRPr sz="3600">
              <a:latin typeface="Arial"/>
              <a:cs typeface="Arial"/>
            </a:endParaRPr>
          </a:p>
        </p:txBody>
      </p:sp>
      <p:grpSp>
        <p:nvGrpSpPr>
          <p:cNvPr id="11" name="object 11"/>
          <p:cNvGrpSpPr/>
          <p:nvPr/>
        </p:nvGrpSpPr>
        <p:grpSpPr>
          <a:xfrm>
            <a:off x="2787396" y="1431036"/>
            <a:ext cx="2510155" cy="3343910"/>
            <a:chOff x="2787396" y="1431036"/>
            <a:chExt cx="2510155" cy="3343910"/>
          </a:xfrm>
        </p:grpSpPr>
        <p:pic>
          <p:nvPicPr>
            <p:cNvPr id="12" name="object 12"/>
            <p:cNvPicPr/>
            <p:nvPr/>
          </p:nvPicPr>
          <p:blipFill>
            <a:blip r:embed="rId4" cstate="print"/>
            <a:stretch>
              <a:fillRect/>
            </a:stretch>
          </p:blipFill>
          <p:spPr>
            <a:xfrm>
              <a:off x="2852928" y="1431036"/>
              <a:ext cx="1345691" cy="1914143"/>
            </a:xfrm>
            <a:prstGeom prst="rect">
              <a:avLst/>
            </a:prstGeom>
          </p:spPr>
        </p:pic>
        <p:pic>
          <p:nvPicPr>
            <p:cNvPr id="13" name="object 13"/>
            <p:cNvPicPr/>
            <p:nvPr/>
          </p:nvPicPr>
          <p:blipFill>
            <a:blip r:embed="rId5" cstate="print"/>
            <a:stretch>
              <a:fillRect/>
            </a:stretch>
          </p:blipFill>
          <p:spPr>
            <a:xfrm>
              <a:off x="2787396" y="3377184"/>
              <a:ext cx="2510027" cy="1397495"/>
            </a:xfrm>
            <a:prstGeom prst="rect">
              <a:avLst/>
            </a:prstGeom>
          </p:spPr>
        </p:pic>
      </p:grpSp>
      <p:sp>
        <p:nvSpPr>
          <p:cNvPr id="14" name="object 14"/>
          <p:cNvSpPr txBox="1"/>
          <p:nvPr/>
        </p:nvSpPr>
        <p:spPr>
          <a:xfrm>
            <a:off x="5868449" y="1514909"/>
            <a:ext cx="5163185" cy="2472055"/>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444A53"/>
                </a:solidFill>
                <a:latin typeface="Arial"/>
                <a:cs typeface="Arial"/>
              </a:rPr>
              <a:t>University</a:t>
            </a:r>
            <a:r>
              <a:rPr sz="2000" spc="-65" dirty="0">
                <a:solidFill>
                  <a:srgbClr val="444A53"/>
                </a:solidFill>
                <a:latin typeface="Arial"/>
                <a:cs typeface="Arial"/>
              </a:rPr>
              <a:t> </a:t>
            </a:r>
            <a:r>
              <a:rPr sz="2000" dirty="0">
                <a:solidFill>
                  <a:srgbClr val="444A53"/>
                </a:solidFill>
                <a:latin typeface="Arial"/>
                <a:cs typeface="Arial"/>
              </a:rPr>
              <a:t>of</a:t>
            </a:r>
            <a:r>
              <a:rPr sz="2000" spc="-65" dirty="0">
                <a:solidFill>
                  <a:srgbClr val="444A53"/>
                </a:solidFill>
                <a:latin typeface="Arial"/>
                <a:cs typeface="Arial"/>
              </a:rPr>
              <a:t> </a:t>
            </a:r>
            <a:r>
              <a:rPr sz="2000" spc="-5" dirty="0">
                <a:solidFill>
                  <a:srgbClr val="444A53"/>
                </a:solidFill>
                <a:latin typeface="Arial"/>
                <a:cs typeface="Arial"/>
              </a:rPr>
              <a:t>Massachusetts</a:t>
            </a:r>
            <a:r>
              <a:rPr sz="2000" spc="-110" dirty="0">
                <a:solidFill>
                  <a:srgbClr val="444A53"/>
                </a:solidFill>
                <a:latin typeface="Arial"/>
                <a:cs typeface="Arial"/>
              </a:rPr>
              <a:t> </a:t>
            </a:r>
            <a:r>
              <a:rPr sz="2000" dirty="0">
                <a:solidFill>
                  <a:srgbClr val="444A53"/>
                </a:solidFill>
                <a:latin typeface="Arial"/>
                <a:cs typeface="Arial"/>
              </a:rPr>
              <a:t>Medical</a:t>
            </a:r>
            <a:r>
              <a:rPr sz="2000" spc="-60" dirty="0">
                <a:solidFill>
                  <a:srgbClr val="444A53"/>
                </a:solidFill>
                <a:latin typeface="Arial"/>
                <a:cs typeface="Arial"/>
              </a:rPr>
              <a:t> </a:t>
            </a:r>
            <a:r>
              <a:rPr sz="2000" dirty="0">
                <a:solidFill>
                  <a:srgbClr val="444A53"/>
                </a:solidFill>
                <a:latin typeface="Arial"/>
                <a:cs typeface="Arial"/>
              </a:rPr>
              <a:t>School</a:t>
            </a:r>
            <a:r>
              <a:rPr sz="2000" spc="-55" dirty="0">
                <a:solidFill>
                  <a:srgbClr val="444A53"/>
                </a:solidFill>
                <a:latin typeface="Arial"/>
                <a:cs typeface="Arial"/>
              </a:rPr>
              <a:t> </a:t>
            </a:r>
            <a:r>
              <a:rPr sz="2000" dirty="0">
                <a:solidFill>
                  <a:srgbClr val="444A53"/>
                </a:solidFill>
                <a:latin typeface="Arial"/>
                <a:cs typeface="Arial"/>
              </a:rPr>
              <a:t>– </a:t>
            </a:r>
            <a:r>
              <a:rPr sz="2000" spc="-540" dirty="0">
                <a:solidFill>
                  <a:srgbClr val="444A53"/>
                </a:solidFill>
                <a:latin typeface="Arial"/>
                <a:cs typeface="Arial"/>
              </a:rPr>
              <a:t> </a:t>
            </a:r>
            <a:r>
              <a:rPr sz="2000" u="sng" spc="-5" dirty="0">
                <a:solidFill>
                  <a:srgbClr val="0000FF"/>
                </a:solidFill>
                <a:uFill>
                  <a:solidFill>
                    <a:srgbClr val="0000FF"/>
                  </a:solidFill>
                </a:uFill>
                <a:latin typeface="Arial"/>
                <a:cs typeface="Arial"/>
                <a:hlinkClick r:id="rId6"/>
              </a:rPr>
              <a:t>Baystate:</a:t>
            </a:r>
            <a:r>
              <a:rPr sz="2000" spc="-5" dirty="0">
                <a:solidFill>
                  <a:srgbClr val="0000FF"/>
                </a:solidFill>
                <a:latin typeface="Arial"/>
                <a:cs typeface="Arial"/>
                <a:hlinkClick r:id="rId6"/>
              </a:rPr>
              <a:t> </a:t>
            </a:r>
            <a:r>
              <a:rPr sz="2000" u="sng" spc="-5" dirty="0">
                <a:solidFill>
                  <a:srgbClr val="0000FF"/>
                </a:solidFill>
                <a:uFill>
                  <a:solidFill>
                    <a:srgbClr val="6B93FB"/>
                  </a:solidFill>
                </a:uFill>
                <a:latin typeface="Arial"/>
                <a:cs typeface="Arial"/>
                <a:hlinkClick r:id="rId6"/>
              </a:rPr>
              <a:t>Covid </a:t>
            </a:r>
            <a:r>
              <a:rPr sz="2000" u="sng" spc="-40" dirty="0">
                <a:solidFill>
                  <a:srgbClr val="0000FF"/>
                </a:solidFill>
                <a:uFill>
                  <a:solidFill>
                    <a:srgbClr val="6B93FB"/>
                  </a:solidFill>
                </a:uFill>
                <a:latin typeface="Arial"/>
                <a:cs typeface="Arial"/>
                <a:hlinkClick r:id="rId6"/>
              </a:rPr>
              <a:t>Vaccine </a:t>
            </a:r>
            <a:r>
              <a:rPr sz="2000" u="sng" spc="-5" dirty="0">
                <a:solidFill>
                  <a:srgbClr val="0000FF"/>
                </a:solidFill>
                <a:uFill>
                  <a:solidFill>
                    <a:srgbClr val="6B93FB"/>
                  </a:solidFill>
                </a:uFill>
                <a:latin typeface="Arial"/>
                <a:cs typeface="Arial"/>
                <a:hlinkClick r:id="rId6"/>
              </a:rPr>
              <a:t>Info for </a:t>
            </a:r>
            <a:r>
              <a:rPr sz="2000" dirty="0">
                <a:solidFill>
                  <a:srgbClr val="0000FF"/>
                </a:solidFill>
                <a:latin typeface="Arial"/>
                <a:cs typeface="Arial"/>
                <a:hlinkClick r:id="rId6"/>
              </a:rPr>
              <a:t> </a:t>
            </a:r>
            <a:r>
              <a:rPr sz="2000" u="sng" spc="-10" dirty="0">
                <a:solidFill>
                  <a:srgbClr val="0000FF"/>
                </a:solidFill>
                <a:uFill>
                  <a:solidFill>
                    <a:srgbClr val="6B93FB"/>
                  </a:solidFill>
                </a:uFill>
                <a:latin typeface="Arial"/>
                <a:cs typeface="Arial"/>
                <a:hlinkClick r:id="rId6"/>
              </a:rPr>
              <a:t>Pregnant/Breastfeeding</a:t>
            </a:r>
            <a:r>
              <a:rPr sz="2000" u="sng" spc="-105" dirty="0">
                <a:solidFill>
                  <a:srgbClr val="0000FF"/>
                </a:solidFill>
                <a:uFill>
                  <a:solidFill>
                    <a:srgbClr val="6B93FB"/>
                  </a:solidFill>
                </a:uFill>
                <a:latin typeface="Arial"/>
                <a:cs typeface="Arial"/>
                <a:hlinkClick r:id="rId6"/>
              </a:rPr>
              <a:t> </a:t>
            </a:r>
            <a:r>
              <a:rPr sz="2000" u="sng" spc="-5" dirty="0">
                <a:solidFill>
                  <a:srgbClr val="0000FF"/>
                </a:solidFill>
                <a:uFill>
                  <a:solidFill>
                    <a:srgbClr val="6B93FB"/>
                  </a:solidFill>
                </a:uFill>
                <a:latin typeface="Arial"/>
                <a:cs typeface="Arial"/>
                <a:hlinkClick r:id="rId6"/>
              </a:rPr>
              <a:t>Patients</a:t>
            </a:r>
            <a:r>
              <a:rPr sz="2000" u="sng" spc="-45" dirty="0">
                <a:solidFill>
                  <a:srgbClr val="0000FF"/>
                </a:solidFill>
                <a:uFill>
                  <a:solidFill>
                    <a:srgbClr val="6B93FB"/>
                  </a:solidFill>
                </a:uFill>
                <a:latin typeface="Arial"/>
                <a:cs typeface="Arial"/>
                <a:hlinkClick r:id="rId6"/>
              </a:rPr>
              <a:t> </a:t>
            </a:r>
            <a:r>
              <a:rPr sz="2000" u="sng" dirty="0">
                <a:solidFill>
                  <a:srgbClr val="0000FF"/>
                </a:solidFill>
                <a:uFill>
                  <a:solidFill>
                    <a:srgbClr val="6B93FB"/>
                  </a:solidFill>
                </a:uFill>
                <a:latin typeface="Arial"/>
                <a:cs typeface="Arial"/>
                <a:hlinkClick r:id="rId6"/>
              </a:rPr>
              <a:t>English</a:t>
            </a:r>
            <a:r>
              <a:rPr sz="2000" dirty="0">
                <a:solidFill>
                  <a:srgbClr val="444A53"/>
                </a:solidFill>
                <a:latin typeface="Arial"/>
                <a:cs typeface="Arial"/>
              </a:rPr>
              <a:t>.</a:t>
            </a:r>
            <a:endParaRPr sz="2000">
              <a:latin typeface="Arial"/>
              <a:cs typeface="Arial"/>
            </a:endParaRPr>
          </a:p>
          <a:p>
            <a:pPr>
              <a:lnSpc>
                <a:spcPct val="100000"/>
              </a:lnSpc>
              <a:spcBef>
                <a:spcPts val="40"/>
              </a:spcBef>
            </a:pPr>
            <a:endParaRPr sz="2100">
              <a:latin typeface="Arial"/>
              <a:cs typeface="Arial"/>
            </a:endParaRPr>
          </a:p>
          <a:p>
            <a:pPr marL="12700">
              <a:lnSpc>
                <a:spcPct val="100000"/>
              </a:lnSpc>
            </a:pPr>
            <a:r>
              <a:rPr sz="2000" spc="-20" dirty="0">
                <a:solidFill>
                  <a:srgbClr val="444A53"/>
                </a:solidFill>
                <a:latin typeface="Arial"/>
                <a:cs typeface="Arial"/>
              </a:rPr>
              <a:t>Available</a:t>
            </a:r>
            <a:r>
              <a:rPr sz="2000" spc="-35" dirty="0">
                <a:solidFill>
                  <a:srgbClr val="444A53"/>
                </a:solidFill>
                <a:latin typeface="Arial"/>
                <a:cs typeface="Arial"/>
              </a:rPr>
              <a:t> </a:t>
            </a:r>
            <a:r>
              <a:rPr sz="2000" spc="-5" dirty="0">
                <a:solidFill>
                  <a:srgbClr val="444A53"/>
                </a:solidFill>
                <a:latin typeface="Arial"/>
                <a:cs typeface="Arial"/>
              </a:rPr>
              <a:t>in:</a:t>
            </a:r>
            <a:endParaRPr sz="2000">
              <a:latin typeface="Arial"/>
              <a:cs typeface="Arial"/>
            </a:endParaRPr>
          </a:p>
          <a:p>
            <a:pPr marL="12700" marR="798195" indent="69850">
              <a:lnSpc>
                <a:spcPct val="100000"/>
              </a:lnSpc>
              <a:spcBef>
                <a:spcPts val="5"/>
              </a:spcBef>
            </a:pPr>
            <a:r>
              <a:rPr sz="2000" u="sng" spc="-5" dirty="0">
                <a:solidFill>
                  <a:srgbClr val="0000FF"/>
                </a:solidFill>
                <a:uFill>
                  <a:solidFill>
                    <a:srgbClr val="6B93FB"/>
                  </a:solidFill>
                </a:uFill>
                <a:latin typeface="Arial"/>
                <a:cs typeface="Arial"/>
                <a:hlinkClick r:id="rId7"/>
              </a:rPr>
              <a:t>S</a:t>
            </a:r>
            <a:r>
              <a:rPr sz="2000" u="sng" dirty="0">
                <a:solidFill>
                  <a:srgbClr val="0000FF"/>
                </a:solidFill>
                <a:uFill>
                  <a:solidFill>
                    <a:srgbClr val="6B93FB"/>
                  </a:solidFill>
                </a:uFill>
                <a:latin typeface="Arial"/>
                <a:cs typeface="Arial"/>
                <a:hlinkClick r:id="rId7"/>
              </a:rPr>
              <a:t>panish</a:t>
            </a:r>
            <a:r>
              <a:rPr sz="2000" dirty="0">
                <a:solidFill>
                  <a:srgbClr val="444A53"/>
                </a:solidFill>
                <a:latin typeface="Arial"/>
                <a:cs typeface="Arial"/>
              </a:rPr>
              <a:t>,</a:t>
            </a:r>
            <a:r>
              <a:rPr sz="2000" spc="-60"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8"/>
              </a:rPr>
              <a:t>N</a:t>
            </a:r>
            <a:r>
              <a:rPr sz="2000" u="sng" dirty="0">
                <a:solidFill>
                  <a:srgbClr val="0000FF"/>
                </a:solidFill>
                <a:uFill>
                  <a:solidFill>
                    <a:srgbClr val="6B93FB"/>
                  </a:solidFill>
                </a:uFill>
                <a:latin typeface="Arial"/>
                <a:cs typeface="Arial"/>
                <a:hlinkClick r:id="rId8"/>
              </a:rPr>
              <a:t>epa</a:t>
            </a:r>
            <a:r>
              <a:rPr sz="2000" u="sng" spc="-5" dirty="0">
                <a:solidFill>
                  <a:srgbClr val="0000FF"/>
                </a:solidFill>
                <a:uFill>
                  <a:solidFill>
                    <a:srgbClr val="6B93FB"/>
                  </a:solidFill>
                </a:uFill>
                <a:latin typeface="Arial"/>
                <a:cs typeface="Arial"/>
                <a:hlinkClick r:id="rId8"/>
              </a:rPr>
              <a:t>li</a:t>
            </a:r>
            <a:r>
              <a:rPr sz="2000" dirty="0">
                <a:solidFill>
                  <a:srgbClr val="444A53"/>
                </a:solidFill>
                <a:latin typeface="Arial"/>
                <a:cs typeface="Arial"/>
              </a:rPr>
              <a:t>,</a:t>
            </a:r>
            <a:r>
              <a:rPr sz="2000" spc="-45"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9"/>
              </a:rPr>
              <a:t>P</a:t>
            </a:r>
            <a:r>
              <a:rPr sz="2000" u="sng" dirty="0">
                <a:solidFill>
                  <a:srgbClr val="0000FF"/>
                </a:solidFill>
                <a:uFill>
                  <a:solidFill>
                    <a:srgbClr val="6B93FB"/>
                  </a:solidFill>
                </a:uFill>
                <a:latin typeface="Arial"/>
                <a:cs typeface="Arial"/>
                <a:hlinkClick r:id="rId9"/>
              </a:rPr>
              <a:t>or</a:t>
            </a:r>
            <a:r>
              <a:rPr sz="2000" u="sng" spc="-20" dirty="0">
                <a:solidFill>
                  <a:srgbClr val="0000FF"/>
                </a:solidFill>
                <a:uFill>
                  <a:solidFill>
                    <a:srgbClr val="6B93FB"/>
                  </a:solidFill>
                </a:uFill>
                <a:latin typeface="Arial"/>
                <a:cs typeface="Arial"/>
                <a:hlinkClick r:id="rId9"/>
              </a:rPr>
              <a:t>t</a:t>
            </a:r>
            <a:r>
              <a:rPr sz="2000" u="sng" dirty="0">
                <a:solidFill>
                  <a:srgbClr val="0000FF"/>
                </a:solidFill>
                <a:uFill>
                  <a:solidFill>
                    <a:srgbClr val="6B93FB"/>
                  </a:solidFill>
                </a:uFill>
                <a:latin typeface="Arial"/>
                <a:cs typeface="Arial"/>
                <a:hlinkClick r:id="rId9"/>
              </a:rPr>
              <a:t>ugue</a:t>
            </a:r>
            <a:r>
              <a:rPr sz="2000" u="sng" spc="5" dirty="0">
                <a:solidFill>
                  <a:srgbClr val="0000FF"/>
                </a:solidFill>
                <a:uFill>
                  <a:solidFill>
                    <a:srgbClr val="6B93FB"/>
                  </a:solidFill>
                </a:uFill>
                <a:latin typeface="Arial"/>
                <a:cs typeface="Arial"/>
                <a:hlinkClick r:id="rId9"/>
              </a:rPr>
              <a:t>s</a:t>
            </a:r>
            <a:r>
              <a:rPr sz="2000" u="sng" dirty="0">
                <a:solidFill>
                  <a:srgbClr val="0000FF"/>
                </a:solidFill>
                <a:uFill>
                  <a:solidFill>
                    <a:srgbClr val="6B93FB"/>
                  </a:solidFill>
                </a:uFill>
                <a:latin typeface="Arial"/>
                <a:cs typeface="Arial"/>
                <a:hlinkClick r:id="rId9"/>
              </a:rPr>
              <a:t>e</a:t>
            </a:r>
            <a:r>
              <a:rPr sz="2000" dirty="0">
                <a:solidFill>
                  <a:srgbClr val="444A53"/>
                </a:solidFill>
                <a:latin typeface="Arial"/>
                <a:cs typeface="Arial"/>
              </a:rPr>
              <a:t>,</a:t>
            </a:r>
            <a:r>
              <a:rPr sz="2000" spc="-310"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10"/>
              </a:rPr>
              <a:t>A</a:t>
            </a:r>
            <a:r>
              <a:rPr sz="2000" u="sng" dirty="0">
                <a:solidFill>
                  <a:srgbClr val="0000FF"/>
                </a:solidFill>
                <a:uFill>
                  <a:solidFill>
                    <a:srgbClr val="6B93FB"/>
                  </a:solidFill>
                </a:uFill>
                <a:latin typeface="Arial"/>
                <a:cs typeface="Arial"/>
                <a:hlinkClick r:id="rId10"/>
              </a:rPr>
              <a:t>rabic</a:t>
            </a:r>
            <a:r>
              <a:rPr sz="2000" dirty="0">
                <a:solidFill>
                  <a:srgbClr val="444A53"/>
                </a:solidFill>
                <a:latin typeface="Arial"/>
                <a:cs typeface="Arial"/>
              </a:rPr>
              <a:t>,  </a:t>
            </a:r>
            <a:r>
              <a:rPr sz="2000" u="sng" spc="-20" dirty="0">
                <a:solidFill>
                  <a:srgbClr val="0000FF"/>
                </a:solidFill>
                <a:uFill>
                  <a:solidFill>
                    <a:srgbClr val="6B93FB"/>
                  </a:solidFill>
                </a:uFill>
                <a:latin typeface="Arial"/>
                <a:cs typeface="Arial"/>
                <a:hlinkClick r:id="rId11"/>
              </a:rPr>
              <a:t>Turkish</a:t>
            </a:r>
            <a:r>
              <a:rPr sz="2000" spc="-20" dirty="0">
                <a:solidFill>
                  <a:srgbClr val="444A53"/>
                </a:solidFill>
                <a:latin typeface="Arial"/>
                <a:cs typeface="Arial"/>
              </a:rPr>
              <a:t>,</a:t>
            </a:r>
            <a:r>
              <a:rPr sz="2000" spc="-50" dirty="0">
                <a:solidFill>
                  <a:srgbClr val="444A53"/>
                </a:solidFill>
                <a:latin typeface="Arial"/>
                <a:cs typeface="Arial"/>
              </a:rPr>
              <a:t> </a:t>
            </a:r>
            <a:r>
              <a:rPr sz="2000" u="sng" spc="-5" dirty="0">
                <a:solidFill>
                  <a:srgbClr val="0000FF"/>
                </a:solidFill>
                <a:uFill>
                  <a:solidFill>
                    <a:srgbClr val="6B93FB"/>
                  </a:solidFill>
                </a:uFill>
                <a:latin typeface="Arial"/>
                <a:cs typeface="Arial"/>
                <a:hlinkClick r:id="rId12"/>
              </a:rPr>
              <a:t>Somali</a:t>
            </a:r>
            <a:r>
              <a:rPr sz="2000" spc="-5" dirty="0">
                <a:solidFill>
                  <a:srgbClr val="444A53"/>
                </a:solidFill>
                <a:latin typeface="Arial"/>
                <a:cs typeface="Arial"/>
              </a:rPr>
              <a:t>,</a:t>
            </a:r>
            <a:r>
              <a:rPr sz="2000" spc="-45" dirty="0">
                <a:solidFill>
                  <a:srgbClr val="444A53"/>
                </a:solidFill>
                <a:latin typeface="Arial"/>
                <a:cs typeface="Arial"/>
              </a:rPr>
              <a:t> </a:t>
            </a:r>
            <a:r>
              <a:rPr sz="2000" u="sng" dirty="0">
                <a:solidFill>
                  <a:srgbClr val="0000FF"/>
                </a:solidFill>
                <a:uFill>
                  <a:solidFill>
                    <a:srgbClr val="6B93FB"/>
                  </a:solidFill>
                </a:uFill>
                <a:latin typeface="Arial"/>
                <a:cs typeface="Arial"/>
                <a:hlinkClick r:id="rId13"/>
              </a:rPr>
              <a:t>Chinese</a:t>
            </a:r>
            <a:r>
              <a:rPr sz="2000" dirty="0">
                <a:solidFill>
                  <a:srgbClr val="444A53"/>
                </a:solidFill>
                <a:latin typeface="Arial"/>
                <a:cs typeface="Arial"/>
              </a:rPr>
              <a:t>,</a:t>
            </a:r>
            <a:r>
              <a:rPr sz="2000" spc="-35" dirty="0">
                <a:solidFill>
                  <a:srgbClr val="444A53"/>
                </a:solidFill>
                <a:latin typeface="Arial"/>
                <a:cs typeface="Arial"/>
              </a:rPr>
              <a:t> </a:t>
            </a:r>
            <a:r>
              <a:rPr sz="2000" u="sng" spc="-10" dirty="0">
                <a:solidFill>
                  <a:srgbClr val="0000FF"/>
                </a:solidFill>
                <a:uFill>
                  <a:solidFill>
                    <a:srgbClr val="6B93FB"/>
                  </a:solidFill>
                </a:uFill>
                <a:latin typeface="Arial"/>
                <a:cs typeface="Arial"/>
                <a:hlinkClick r:id="rId14"/>
              </a:rPr>
              <a:t>Vietnamese</a:t>
            </a:r>
            <a:r>
              <a:rPr sz="2000" spc="-10" dirty="0">
                <a:solidFill>
                  <a:srgbClr val="444A53"/>
                </a:solidFill>
                <a:latin typeface="Arial"/>
                <a:cs typeface="Arial"/>
              </a:rPr>
              <a:t>, </a:t>
            </a:r>
            <a:r>
              <a:rPr sz="2000" spc="-540" dirty="0">
                <a:solidFill>
                  <a:srgbClr val="444A53"/>
                </a:solidFill>
                <a:latin typeface="Arial"/>
                <a:cs typeface="Arial"/>
              </a:rPr>
              <a:t> </a:t>
            </a:r>
            <a:r>
              <a:rPr sz="2000" u="sng" dirty="0">
                <a:solidFill>
                  <a:srgbClr val="0000FF"/>
                </a:solidFill>
                <a:uFill>
                  <a:solidFill>
                    <a:srgbClr val="6B93FB"/>
                  </a:solidFill>
                </a:uFill>
                <a:latin typeface="Arial"/>
                <a:cs typeface="Arial"/>
                <a:hlinkClick r:id="rId15"/>
              </a:rPr>
              <a:t>Russian</a:t>
            </a:r>
            <a:r>
              <a:rPr sz="2000" u="sng" spc="-75" dirty="0">
                <a:solidFill>
                  <a:srgbClr val="444A53"/>
                </a:solidFill>
                <a:uFill>
                  <a:solidFill>
                    <a:srgbClr val="6B93FB"/>
                  </a:solidFill>
                </a:uFill>
                <a:latin typeface="Arial"/>
                <a:cs typeface="Arial"/>
                <a:hlinkClick r:id="rId15"/>
              </a:rPr>
              <a:t> </a:t>
            </a:r>
            <a:r>
              <a:rPr sz="2000" dirty="0">
                <a:solidFill>
                  <a:srgbClr val="444A53"/>
                </a:solidFill>
                <a:latin typeface="Arial"/>
                <a:cs typeface="Arial"/>
              </a:rPr>
              <a:t>(3.17.21)</a:t>
            </a:r>
            <a:endParaRPr sz="2000">
              <a:latin typeface="Arial"/>
              <a:cs typeface="Arial"/>
            </a:endParaRPr>
          </a:p>
        </p:txBody>
      </p:sp>
      <p:sp>
        <p:nvSpPr>
          <p:cNvPr id="15" name="object 15"/>
          <p:cNvSpPr txBox="1"/>
          <p:nvPr/>
        </p:nvSpPr>
        <p:spPr>
          <a:xfrm>
            <a:off x="5868447" y="4352208"/>
            <a:ext cx="5261610" cy="635635"/>
          </a:xfrm>
          <a:prstGeom prst="rect">
            <a:avLst/>
          </a:prstGeom>
        </p:spPr>
        <p:txBody>
          <a:bodyPr vert="horz" wrap="square" lIns="0" tIns="12700" rIns="0" bIns="0" rtlCol="0">
            <a:spAutoFit/>
          </a:bodyPr>
          <a:lstStyle/>
          <a:p>
            <a:pPr marL="12700" marR="5080">
              <a:lnSpc>
                <a:spcPct val="100000"/>
              </a:lnSpc>
              <a:spcBef>
                <a:spcPts val="100"/>
              </a:spcBef>
            </a:pPr>
            <a:r>
              <a:rPr sz="2000" b="1" spc="-5" dirty="0">
                <a:solidFill>
                  <a:srgbClr val="444A53"/>
                </a:solidFill>
                <a:latin typeface="Arial"/>
                <a:cs typeface="Arial"/>
              </a:rPr>
              <a:t>SMFM Patient </a:t>
            </a:r>
            <a:r>
              <a:rPr sz="2000" b="1" dirty="0">
                <a:solidFill>
                  <a:srgbClr val="444A53"/>
                </a:solidFill>
                <a:latin typeface="Arial"/>
                <a:cs typeface="Arial"/>
              </a:rPr>
              <a:t>Education </a:t>
            </a:r>
            <a:r>
              <a:rPr sz="2000" b="1" spc="-10" dirty="0">
                <a:solidFill>
                  <a:srgbClr val="444A53"/>
                </a:solidFill>
                <a:latin typeface="Arial"/>
                <a:cs typeface="Arial"/>
              </a:rPr>
              <a:t>(English/Spanish)</a:t>
            </a:r>
            <a:r>
              <a:rPr sz="2000" spc="-10" dirty="0">
                <a:solidFill>
                  <a:srgbClr val="444A53"/>
                </a:solidFill>
                <a:latin typeface="Arial"/>
                <a:cs typeface="Arial"/>
              </a:rPr>
              <a:t>: </a:t>
            </a:r>
            <a:r>
              <a:rPr sz="2000" spc="-545" dirty="0">
                <a:solidFill>
                  <a:srgbClr val="444A53"/>
                </a:solidFill>
                <a:latin typeface="Arial"/>
                <a:cs typeface="Arial"/>
              </a:rPr>
              <a:t> </a:t>
            </a:r>
            <a:r>
              <a:rPr sz="2000" u="sng" dirty="0">
                <a:solidFill>
                  <a:srgbClr val="0000FF"/>
                </a:solidFill>
                <a:uFill>
                  <a:solidFill>
                    <a:srgbClr val="6B93FB"/>
                  </a:solidFill>
                </a:uFill>
                <a:latin typeface="Arial"/>
                <a:cs typeface="Arial"/>
                <a:hlinkClick r:id="rId16"/>
              </a:rPr>
              <a:t>COVID-19</a:t>
            </a:r>
            <a:r>
              <a:rPr sz="2000" u="sng" spc="-65" dirty="0">
                <a:solidFill>
                  <a:srgbClr val="0000FF"/>
                </a:solidFill>
                <a:uFill>
                  <a:solidFill>
                    <a:srgbClr val="6B93FB"/>
                  </a:solidFill>
                </a:uFill>
                <a:latin typeface="Arial"/>
                <a:cs typeface="Arial"/>
                <a:hlinkClick r:id="rId16"/>
              </a:rPr>
              <a:t> </a:t>
            </a:r>
            <a:r>
              <a:rPr sz="2000" u="sng" spc="-40" dirty="0">
                <a:solidFill>
                  <a:srgbClr val="0000FF"/>
                </a:solidFill>
                <a:uFill>
                  <a:solidFill>
                    <a:srgbClr val="6B93FB"/>
                  </a:solidFill>
                </a:uFill>
                <a:latin typeface="Arial"/>
                <a:cs typeface="Arial"/>
                <a:hlinkClick r:id="rId16"/>
              </a:rPr>
              <a:t>Vaccines</a:t>
            </a:r>
            <a:r>
              <a:rPr sz="2000" u="sng" spc="-60" dirty="0">
                <a:solidFill>
                  <a:srgbClr val="0000FF"/>
                </a:solidFill>
                <a:uFill>
                  <a:solidFill>
                    <a:srgbClr val="6B93FB"/>
                  </a:solidFill>
                </a:uFill>
                <a:latin typeface="Arial"/>
                <a:cs typeface="Arial"/>
                <a:hlinkClick r:id="rId16"/>
              </a:rPr>
              <a:t> </a:t>
            </a:r>
            <a:r>
              <a:rPr sz="2000" u="sng" dirty="0">
                <a:solidFill>
                  <a:srgbClr val="0000FF"/>
                </a:solidFill>
                <a:uFill>
                  <a:solidFill>
                    <a:srgbClr val="6B93FB"/>
                  </a:solidFill>
                </a:uFill>
                <a:latin typeface="Arial"/>
                <a:cs typeface="Arial"/>
                <a:hlinkClick r:id="rId16"/>
              </a:rPr>
              <a:t>and</a:t>
            </a:r>
            <a:r>
              <a:rPr sz="2000" u="sng" spc="-35" dirty="0">
                <a:solidFill>
                  <a:srgbClr val="0000FF"/>
                </a:solidFill>
                <a:uFill>
                  <a:solidFill>
                    <a:srgbClr val="6B93FB"/>
                  </a:solidFill>
                </a:uFill>
                <a:latin typeface="Arial"/>
                <a:cs typeface="Arial"/>
                <a:hlinkClick r:id="rId16"/>
              </a:rPr>
              <a:t> </a:t>
            </a:r>
            <a:r>
              <a:rPr sz="2000" u="sng" spc="-30" dirty="0">
                <a:solidFill>
                  <a:srgbClr val="0000FF"/>
                </a:solidFill>
                <a:uFill>
                  <a:solidFill>
                    <a:srgbClr val="6B93FB"/>
                  </a:solidFill>
                </a:uFill>
                <a:latin typeface="Arial"/>
                <a:cs typeface="Arial"/>
                <a:hlinkClick r:id="rId16"/>
              </a:rPr>
              <a:t>Pregnancy</a:t>
            </a:r>
            <a:r>
              <a:rPr sz="2000" spc="-30" dirty="0">
                <a:solidFill>
                  <a:srgbClr val="444A53"/>
                </a:solidFill>
                <a:latin typeface="Arial"/>
                <a:cs typeface="Arial"/>
              </a:rPr>
              <a:t>.</a:t>
            </a:r>
            <a:r>
              <a:rPr sz="2000" spc="-120" dirty="0">
                <a:solidFill>
                  <a:srgbClr val="444A53"/>
                </a:solidFill>
                <a:latin typeface="Arial"/>
                <a:cs typeface="Arial"/>
              </a:rPr>
              <a:t> </a:t>
            </a:r>
            <a:r>
              <a:rPr sz="2000" spc="-5" dirty="0">
                <a:solidFill>
                  <a:srgbClr val="444A53"/>
                </a:solidFill>
                <a:latin typeface="Arial"/>
                <a:cs typeface="Arial"/>
              </a:rPr>
              <a:t>(3.4.21)</a:t>
            </a:r>
            <a:endParaRPr sz="2000">
              <a:latin typeface="Arial"/>
              <a:cs typeface="Arial"/>
            </a:endParaRPr>
          </a:p>
        </p:txBody>
      </p:sp>
      <p:sp>
        <p:nvSpPr>
          <p:cNvPr id="16" name="object 16"/>
          <p:cNvSpPr txBox="1"/>
          <p:nvPr/>
        </p:nvSpPr>
        <p:spPr>
          <a:xfrm>
            <a:off x="5868272" y="5266357"/>
            <a:ext cx="5336540" cy="940435"/>
          </a:xfrm>
          <a:prstGeom prst="rect">
            <a:avLst/>
          </a:prstGeom>
        </p:spPr>
        <p:txBody>
          <a:bodyPr vert="horz" wrap="square" lIns="0" tIns="12700" rIns="0" bIns="0" rtlCol="0">
            <a:spAutoFit/>
          </a:bodyPr>
          <a:lstStyle/>
          <a:p>
            <a:pPr marL="12700" marR="5080">
              <a:lnSpc>
                <a:spcPct val="100000"/>
              </a:lnSpc>
              <a:spcBef>
                <a:spcPts val="100"/>
              </a:spcBef>
            </a:pPr>
            <a:r>
              <a:rPr sz="2000" u="sng" dirty="0">
                <a:solidFill>
                  <a:srgbClr val="0000FF"/>
                </a:solidFill>
                <a:uFill>
                  <a:solidFill>
                    <a:srgbClr val="0000FF"/>
                  </a:solidFill>
                </a:uFill>
                <a:latin typeface="Arial"/>
                <a:cs typeface="Arial"/>
                <a:hlinkClick r:id="rId17"/>
              </a:rPr>
              <a:t>CDC:</a:t>
            </a:r>
            <a:r>
              <a:rPr sz="2000" spc="-50" dirty="0">
                <a:solidFill>
                  <a:srgbClr val="0000FF"/>
                </a:solidFill>
                <a:latin typeface="Arial"/>
                <a:cs typeface="Arial"/>
                <a:hlinkClick r:id="rId17"/>
              </a:rPr>
              <a:t> </a:t>
            </a:r>
            <a:r>
              <a:rPr sz="2000" u="sng" spc="-5" dirty="0">
                <a:solidFill>
                  <a:srgbClr val="0000FF"/>
                </a:solidFill>
                <a:uFill>
                  <a:solidFill>
                    <a:srgbClr val="6B93FB"/>
                  </a:solidFill>
                </a:uFill>
                <a:latin typeface="Arial"/>
                <a:cs typeface="Arial"/>
                <a:hlinkClick r:id="rId17"/>
              </a:rPr>
              <a:t>Information</a:t>
            </a:r>
            <a:r>
              <a:rPr sz="2000" u="sng" spc="-95" dirty="0">
                <a:solidFill>
                  <a:srgbClr val="0000FF"/>
                </a:solidFill>
                <a:uFill>
                  <a:solidFill>
                    <a:srgbClr val="6B93FB"/>
                  </a:solidFill>
                </a:uFill>
                <a:latin typeface="Arial"/>
                <a:cs typeface="Arial"/>
                <a:hlinkClick r:id="rId17"/>
              </a:rPr>
              <a:t> </a:t>
            </a:r>
            <a:r>
              <a:rPr sz="2000" u="sng" dirty="0">
                <a:solidFill>
                  <a:srgbClr val="0000FF"/>
                </a:solidFill>
                <a:uFill>
                  <a:solidFill>
                    <a:srgbClr val="6B93FB"/>
                  </a:solidFill>
                </a:uFill>
                <a:latin typeface="Arial"/>
                <a:cs typeface="Arial"/>
                <a:hlinkClick r:id="rId17"/>
              </a:rPr>
              <a:t>about</a:t>
            </a:r>
            <a:r>
              <a:rPr sz="2000" u="sng" spc="-55" dirty="0">
                <a:solidFill>
                  <a:srgbClr val="0000FF"/>
                </a:solidFill>
                <a:uFill>
                  <a:solidFill>
                    <a:srgbClr val="6B93FB"/>
                  </a:solidFill>
                </a:uFill>
                <a:latin typeface="Arial"/>
                <a:cs typeface="Arial"/>
                <a:hlinkClick r:id="rId17"/>
              </a:rPr>
              <a:t> </a:t>
            </a:r>
            <a:r>
              <a:rPr sz="2000" u="sng" dirty="0">
                <a:solidFill>
                  <a:srgbClr val="0000FF"/>
                </a:solidFill>
                <a:uFill>
                  <a:solidFill>
                    <a:srgbClr val="6B93FB"/>
                  </a:solidFill>
                </a:uFill>
                <a:latin typeface="Arial"/>
                <a:cs typeface="Arial"/>
                <a:hlinkClick r:id="rId17"/>
              </a:rPr>
              <a:t>COVID-19</a:t>
            </a:r>
            <a:r>
              <a:rPr sz="2000" u="sng" spc="-80" dirty="0">
                <a:solidFill>
                  <a:srgbClr val="0000FF"/>
                </a:solidFill>
                <a:uFill>
                  <a:solidFill>
                    <a:srgbClr val="6B93FB"/>
                  </a:solidFill>
                </a:uFill>
                <a:latin typeface="Arial"/>
                <a:cs typeface="Arial"/>
                <a:hlinkClick r:id="rId17"/>
              </a:rPr>
              <a:t> </a:t>
            </a:r>
            <a:r>
              <a:rPr sz="2000" u="sng" spc="-40" dirty="0">
                <a:solidFill>
                  <a:srgbClr val="0000FF"/>
                </a:solidFill>
                <a:uFill>
                  <a:solidFill>
                    <a:srgbClr val="6B93FB"/>
                  </a:solidFill>
                </a:uFill>
                <a:latin typeface="Arial"/>
                <a:cs typeface="Arial"/>
                <a:hlinkClick r:id="rId17"/>
              </a:rPr>
              <a:t>Vaccines</a:t>
            </a:r>
            <a:r>
              <a:rPr sz="2000" u="sng" spc="-50" dirty="0">
                <a:solidFill>
                  <a:srgbClr val="0000FF"/>
                </a:solidFill>
                <a:uFill>
                  <a:solidFill>
                    <a:srgbClr val="6B93FB"/>
                  </a:solidFill>
                </a:uFill>
                <a:latin typeface="Arial"/>
                <a:cs typeface="Arial"/>
                <a:hlinkClick r:id="rId17"/>
              </a:rPr>
              <a:t> </a:t>
            </a:r>
            <a:r>
              <a:rPr sz="2000" u="sng" spc="-5" dirty="0">
                <a:solidFill>
                  <a:srgbClr val="0000FF"/>
                </a:solidFill>
                <a:uFill>
                  <a:solidFill>
                    <a:srgbClr val="6B93FB"/>
                  </a:solidFill>
                </a:uFill>
                <a:latin typeface="Arial"/>
                <a:cs typeface="Arial"/>
                <a:hlinkClick r:id="rId17"/>
              </a:rPr>
              <a:t>for </a:t>
            </a:r>
            <a:r>
              <a:rPr sz="2000" spc="-540" dirty="0">
                <a:solidFill>
                  <a:srgbClr val="0000FF"/>
                </a:solidFill>
                <a:latin typeface="Arial"/>
                <a:cs typeface="Arial"/>
                <a:hlinkClick r:id="rId17"/>
              </a:rPr>
              <a:t> </a:t>
            </a:r>
            <a:r>
              <a:rPr sz="2000" u="sng" dirty="0">
                <a:solidFill>
                  <a:srgbClr val="0000FF"/>
                </a:solidFill>
                <a:uFill>
                  <a:solidFill>
                    <a:srgbClr val="6B93FB"/>
                  </a:solidFill>
                </a:uFill>
                <a:latin typeface="Arial"/>
                <a:cs typeface="Arial"/>
                <a:hlinkClick r:id="rId17"/>
              </a:rPr>
              <a:t>People who Are Pregnant or </a:t>
            </a:r>
            <a:r>
              <a:rPr sz="2000" u="sng" spc="-5" dirty="0">
                <a:solidFill>
                  <a:srgbClr val="0000FF"/>
                </a:solidFill>
                <a:uFill>
                  <a:solidFill>
                    <a:srgbClr val="6B93FB"/>
                  </a:solidFill>
                </a:uFill>
                <a:latin typeface="Arial"/>
                <a:cs typeface="Arial"/>
                <a:hlinkClick r:id="rId17"/>
              </a:rPr>
              <a:t>Breastfeeding. </a:t>
            </a:r>
            <a:r>
              <a:rPr sz="2000" dirty="0">
                <a:solidFill>
                  <a:srgbClr val="0000FF"/>
                </a:solidFill>
                <a:latin typeface="Arial"/>
                <a:cs typeface="Arial"/>
              </a:rPr>
              <a:t> </a:t>
            </a:r>
            <a:r>
              <a:rPr sz="2000" spc="-5" dirty="0">
                <a:solidFill>
                  <a:srgbClr val="444A53"/>
                </a:solidFill>
                <a:latin typeface="Arial"/>
                <a:cs typeface="Arial"/>
              </a:rPr>
              <a:t>(3.18.21)</a:t>
            </a:r>
            <a:endParaRPr sz="2000">
              <a:latin typeface="Arial"/>
              <a:cs typeface="Arial"/>
            </a:endParaRPr>
          </a:p>
        </p:txBody>
      </p:sp>
      <p:sp>
        <p:nvSpPr>
          <p:cNvPr id="17" name="object 17"/>
          <p:cNvSpPr txBox="1"/>
          <p:nvPr/>
        </p:nvSpPr>
        <p:spPr>
          <a:xfrm>
            <a:off x="772985" y="4828004"/>
            <a:ext cx="4292600" cy="1511300"/>
          </a:xfrm>
          <a:prstGeom prst="rect">
            <a:avLst/>
          </a:prstGeom>
        </p:spPr>
        <p:txBody>
          <a:bodyPr vert="horz" wrap="square" lIns="0" tIns="12700" rIns="0" bIns="0" rtlCol="0">
            <a:spAutoFit/>
          </a:bodyPr>
          <a:lstStyle/>
          <a:p>
            <a:pPr marL="12700" marR="5080">
              <a:lnSpc>
                <a:spcPct val="100000"/>
              </a:lnSpc>
              <a:spcBef>
                <a:spcPts val="100"/>
              </a:spcBef>
              <a:tabLst>
                <a:tab pos="545465" algn="l"/>
              </a:tabLst>
            </a:pPr>
            <a:r>
              <a:rPr sz="1800" u="sng" spc="-5" dirty="0">
                <a:solidFill>
                  <a:srgbClr val="0000FF"/>
                </a:solidFill>
                <a:uFill>
                  <a:solidFill>
                    <a:srgbClr val="0000FF"/>
                  </a:solidFill>
                </a:uFill>
                <a:latin typeface="Arial"/>
                <a:cs typeface="Arial"/>
                <a:hlinkClick r:id="rId18"/>
              </a:rPr>
              <a:t>CDC:</a:t>
            </a:r>
            <a:r>
              <a:rPr sz="1800" spc="-5" dirty="0">
                <a:solidFill>
                  <a:srgbClr val="0000FF"/>
                </a:solidFill>
                <a:latin typeface="Arial"/>
                <a:cs typeface="Arial"/>
                <a:hlinkClick r:id="rId18"/>
              </a:rPr>
              <a:t> </a:t>
            </a:r>
            <a:r>
              <a:rPr sz="1800" u="sng" spc="-5" dirty="0">
                <a:solidFill>
                  <a:srgbClr val="0000FF"/>
                </a:solidFill>
                <a:uFill>
                  <a:solidFill>
                    <a:srgbClr val="6B93FB"/>
                  </a:solidFill>
                </a:uFill>
                <a:latin typeface="Arial"/>
                <a:cs typeface="Arial"/>
                <a:hlinkClick r:id="rId18"/>
              </a:rPr>
              <a:t>Safety of COVID-19 </a:t>
            </a:r>
            <a:r>
              <a:rPr sz="1800" u="sng" spc="-40" dirty="0">
                <a:solidFill>
                  <a:srgbClr val="0000FF"/>
                </a:solidFill>
                <a:uFill>
                  <a:solidFill>
                    <a:srgbClr val="6B93FB"/>
                  </a:solidFill>
                </a:uFill>
                <a:latin typeface="Arial"/>
                <a:cs typeface="Arial"/>
                <a:hlinkClick r:id="rId18"/>
              </a:rPr>
              <a:t>Vaccines. Video </a:t>
            </a:r>
            <a:r>
              <a:rPr sz="1800" spc="-490" dirty="0">
                <a:solidFill>
                  <a:srgbClr val="0000FF"/>
                </a:solidFill>
                <a:latin typeface="Arial"/>
                <a:cs typeface="Arial"/>
                <a:hlinkClick r:id="rId18"/>
              </a:rPr>
              <a:t> </a:t>
            </a:r>
            <a:r>
              <a:rPr sz="1800" u="sng" spc="-5" dirty="0">
                <a:solidFill>
                  <a:srgbClr val="0000FF"/>
                </a:solidFill>
                <a:uFill>
                  <a:solidFill>
                    <a:srgbClr val="6B93FB"/>
                  </a:solidFill>
                </a:uFill>
                <a:latin typeface="Arial"/>
                <a:cs typeface="Arial"/>
                <a:hlinkClick r:id="rId18"/>
              </a:rPr>
              <a:t>link.	</a:t>
            </a:r>
            <a:r>
              <a:rPr sz="1800" u="sng" spc="-20" dirty="0">
                <a:solidFill>
                  <a:srgbClr val="0000FF"/>
                </a:solidFill>
                <a:uFill>
                  <a:solidFill>
                    <a:srgbClr val="6B93FB"/>
                  </a:solidFill>
                </a:uFill>
                <a:latin typeface="Arial"/>
                <a:cs typeface="Arial"/>
                <a:hlinkClick r:id="rId18"/>
              </a:rPr>
              <a:t>(Updated</a:t>
            </a:r>
            <a:r>
              <a:rPr sz="1800" u="sng" spc="15" dirty="0">
                <a:solidFill>
                  <a:srgbClr val="0000FF"/>
                </a:solidFill>
                <a:uFill>
                  <a:solidFill>
                    <a:srgbClr val="6B93FB"/>
                  </a:solidFill>
                </a:uFill>
                <a:latin typeface="Arial"/>
                <a:cs typeface="Arial"/>
                <a:hlinkClick r:id="rId18"/>
              </a:rPr>
              <a:t> </a:t>
            </a:r>
            <a:r>
              <a:rPr sz="1800" u="sng" spc="-5" dirty="0">
                <a:solidFill>
                  <a:srgbClr val="0000FF"/>
                </a:solidFill>
                <a:uFill>
                  <a:solidFill>
                    <a:srgbClr val="6B93FB"/>
                  </a:solidFill>
                </a:uFill>
                <a:latin typeface="Arial"/>
                <a:cs typeface="Arial"/>
                <a:hlinkClick r:id="rId18"/>
              </a:rPr>
              <a:t>6.8.</a:t>
            </a:r>
            <a:r>
              <a:rPr sz="1800" u="sng" spc="-20" dirty="0">
                <a:solidFill>
                  <a:srgbClr val="0000FF"/>
                </a:solidFill>
                <a:uFill>
                  <a:solidFill>
                    <a:srgbClr val="6B93FB"/>
                  </a:solidFill>
                </a:uFill>
                <a:latin typeface="Arial"/>
                <a:cs typeface="Arial"/>
                <a:hlinkClick r:id="rId18"/>
              </a:rPr>
              <a:t> </a:t>
            </a:r>
            <a:r>
              <a:rPr sz="1800" u="sng" spc="-25" dirty="0">
                <a:solidFill>
                  <a:srgbClr val="0000FF"/>
                </a:solidFill>
                <a:uFill>
                  <a:solidFill>
                    <a:srgbClr val="6B93FB"/>
                  </a:solidFill>
                </a:uFill>
                <a:latin typeface="Arial"/>
                <a:cs typeface="Arial"/>
                <a:hlinkClick r:id="rId18"/>
              </a:rPr>
              <a:t>2021)</a:t>
            </a:r>
            <a:endParaRPr sz="1800">
              <a:latin typeface="Arial"/>
              <a:cs typeface="Arial"/>
            </a:endParaRPr>
          </a:p>
          <a:p>
            <a:pPr marL="187960" marR="580390">
              <a:lnSpc>
                <a:spcPct val="100000"/>
              </a:lnSpc>
              <a:spcBef>
                <a:spcPts val="900"/>
              </a:spcBef>
            </a:pPr>
            <a:r>
              <a:rPr sz="1800" b="1" spc="-5" dirty="0">
                <a:solidFill>
                  <a:srgbClr val="444A53"/>
                </a:solidFill>
                <a:latin typeface="Arial"/>
                <a:cs typeface="Arial"/>
              </a:rPr>
              <a:t>Cook</a:t>
            </a:r>
            <a:r>
              <a:rPr sz="1800" b="1" spc="-30" dirty="0">
                <a:solidFill>
                  <a:srgbClr val="444A53"/>
                </a:solidFill>
                <a:latin typeface="Arial"/>
                <a:cs typeface="Arial"/>
              </a:rPr>
              <a:t> </a:t>
            </a:r>
            <a:r>
              <a:rPr sz="1800" b="1" spc="-5" dirty="0">
                <a:solidFill>
                  <a:srgbClr val="444A53"/>
                </a:solidFill>
                <a:latin typeface="Arial"/>
                <a:cs typeface="Arial"/>
              </a:rPr>
              <a:t>County</a:t>
            </a:r>
            <a:r>
              <a:rPr sz="1800" b="1" spc="-55" dirty="0">
                <a:solidFill>
                  <a:srgbClr val="444A53"/>
                </a:solidFill>
                <a:latin typeface="Arial"/>
                <a:cs typeface="Arial"/>
              </a:rPr>
              <a:t> </a:t>
            </a:r>
            <a:r>
              <a:rPr sz="1800" b="1" spc="-5" dirty="0">
                <a:solidFill>
                  <a:srgbClr val="444A53"/>
                </a:solidFill>
                <a:latin typeface="Arial"/>
                <a:cs typeface="Arial"/>
              </a:rPr>
              <a:t>Health:</a:t>
            </a:r>
            <a:r>
              <a:rPr sz="1800" b="1" spc="-35" dirty="0">
                <a:solidFill>
                  <a:srgbClr val="444A53"/>
                </a:solidFill>
                <a:latin typeface="Arial"/>
                <a:cs typeface="Arial"/>
              </a:rPr>
              <a:t> </a:t>
            </a:r>
            <a:r>
              <a:rPr sz="1800" spc="-20" dirty="0">
                <a:solidFill>
                  <a:srgbClr val="444A53"/>
                </a:solidFill>
                <a:latin typeface="Arial"/>
                <a:cs typeface="Arial"/>
              </a:rPr>
              <a:t>Should</a:t>
            </a:r>
            <a:r>
              <a:rPr sz="1800" spc="-10" dirty="0">
                <a:solidFill>
                  <a:srgbClr val="444A53"/>
                </a:solidFill>
                <a:latin typeface="Arial"/>
                <a:cs typeface="Arial"/>
              </a:rPr>
              <a:t> </a:t>
            </a:r>
            <a:r>
              <a:rPr sz="1800" dirty="0">
                <a:solidFill>
                  <a:srgbClr val="444A53"/>
                </a:solidFill>
                <a:latin typeface="Arial"/>
                <a:cs typeface="Arial"/>
              </a:rPr>
              <a:t>I </a:t>
            </a:r>
            <a:r>
              <a:rPr sz="1800" spc="-20" dirty="0">
                <a:solidFill>
                  <a:srgbClr val="444A53"/>
                </a:solidFill>
                <a:latin typeface="Arial"/>
                <a:cs typeface="Arial"/>
              </a:rPr>
              <a:t>get </a:t>
            </a:r>
            <a:r>
              <a:rPr sz="1800" spc="-484" dirty="0">
                <a:solidFill>
                  <a:srgbClr val="444A53"/>
                </a:solidFill>
                <a:latin typeface="Arial"/>
                <a:cs typeface="Arial"/>
              </a:rPr>
              <a:t> </a:t>
            </a:r>
            <a:r>
              <a:rPr sz="1800" spc="-5" dirty="0">
                <a:solidFill>
                  <a:srgbClr val="444A53"/>
                </a:solidFill>
                <a:latin typeface="Arial"/>
                <a:cs typeface="Arial"/>
              </a:rPr>
              <a:t>the</a:t>
            </a:r>
            <a:r>
              <a:rPr sz="1800" spc="-30" dirty="0">
                <a:solidFill>
                  <a:srgbClr val="444A53"/>
                </a:solidFill>
                <a:latin typeface="Arial"/>
                <a:cs typeface="Arial"/>
              </a:rPr>
              <a:t> </a:t>
            </a:r>
            <a:r>
              <a:rPr sz="1800" spc="-5" dirty="0">
                <a:solidFill>
                  <a:srgbClr val="444A53"/>
                </a:solidFill>
                <a:latin typeface="Arial"/>
                <a:cs typeface="Arial"/>
              </a:rPr>
              <a:t>COVID-19</a:t>
            </a:r>
            <a:r>
              <a:rPr sz="1800" spc="-55" dirty="0">
                <a:solidFill>
                  <a:srgbClr val="444A53"/>
                </a:solidFill>
                <a:latin typeface="Arial"/>
                <a:cs typeface="Arial"/>
              </a:rPr>
              <a:t> </a:t>
            </a:r>
            <a:r>
              <a:rPr sz="1800" spc="-20" dirty="0">
                <a:solidFill>
                  <a:srgbClr val="444A53"/>
                </a:solidFill>
                <a:latin typeface="Arial"/>
                <a:cs typeface="Arial"/>
              </a:rPr>
              <a:t>vaccine?</a:t>
            </a:r>
            <a:endParaRPr sz="1800">
              <a:latin typeface="Arial"/>
              <a:cs typeface="Arial"/>
            </a:endParaRPr>
          </a:p>
          <a:p>
            <a:pPr marL="187960">
              <a:lnSpc>
                <a:spcPct val="100000"/>
              </a:lnSpc>
            </a:pPr>
            <a:r>
              <a:rPr sz="1800" spc="-20" dirty="0">
                <a:solidFill>
                  <a:srgbClr val="444A53"/>
                </a:solidFill>
                <a:latin typeface="Arial"/>
                <a:cs typeface="Arial"/>
              </a:rPr>
              <a:t>Flyer</a:t>
            </a:r>
            <a:r>
              <a:rPr sz="1800" spc="45" dirty="0">
                <a:solidFill>
                  <a:srgbClr val="444A53"/>
                </a:solidFill>
                <a:latin typeface="Arial"/>
                <a:cs typeface="Arial"/>
              </a:rPr>
              <a:t> </a:t>
            </a:r>
            <a:r>
              <a:rPr sz="1800" spc="-20" dirty="0">
                <a:solidFill>
                  <a:srgbClr val="0000FF"/>
                </a:solidFill>
                <a:latin typeface="Arial"/>
                <a:cs typeface="Arial"/>
                <a:hlinkClick r:id="rId19"/>
              </a:rPr>
              <a:t>English</a:t>
            </a:r>
            <a:r>
              <a:rPr sz="1800" spc="30" dirty="0">
                <a:solidFill>
                  <a:srgbClr val="0000FF"/>
                </a:solidFill>
                <a:latin typeface="Arial"/>
                <a:cs typeface="Arial"/>
                <a:hlinkClick r:id="rId19"/>
              </a:rPr>
              <a:t> </a:t>
            </a:r>
            <a:r>
              <a:rPr sz="1800" spc="-15" dirty="0">
                <a:solidFill>
                  <a:srgbClr val="444A53"/>
                </a:solidFill>
                <a:latin typeface="Arial"/>
                <a:cs typeface="Arial"/>
              </a:rPr>
              <a:t>and</a:t>
            </a:r>
            <a:r>
              <a:rPr sz="1800" spc="5" dirty="0">
                <a:solidFill>
                  <a:srgbClr val="444A53"/>
                </a:solidFill>
                <a:latin typeface="Arial"/>
                <a:cs typeface="Arial"/>
              </a:rPr>
              <a:t> </a:t>
            </a:r>
            <a:r>
              <a:rPr sz="1800" spc="-20" dirty="0">
                <a:solidFill>
                  <a:srgbClr val="0000FF"/>
                </a:solidFill>
                <a:latin typeface="Arial"/>
                <a:cs typeface="Arial"/>
                <a:hlinkClick r:id="rId20"/>
              </a:rPr>
              <a:t>Spanish</a:t>
            </a:r>
            <a:r>
              <a:rPr sz="1800" spc="25" dirty="0">
                <a:solidFill>
                  <a:srgbClr val="0000FF"/>
                </a:solidFill>
                <a:latin typeface="Arial"/>
                <a:cs typeface="Arial"/>
                <a:hlinkClick r:id="rId20"/>
              </a:rPr>
              <a:t> </a:t>
            </a:r>
            <a:r>
              <a:rPr sz="1800" spc="-45" dirty="0">
                <a:solidFill>
                  <a:srgbClr val="444A53"/>
                </a:solidFill>
                <a:latin typeface="Arial"/>
                <a:cs typeface="Arial"/>
              </a:rPr>
              <a:t>(6.11.21)</a:t>
            </a:r>
            <a:endParaRPr sz="1800">
              <a:latin typeface="Arial"/>
              <a:cs typeface="Arial"/>
            </a:endParaRPr>
          </a:p>
        </p:txBody>
      </p:sp>
      <p:pic>
        <p:nvPicPr>
          <p:cNvPr id="18" name="object 18"/>
          <p:cNvPicPr/>
          <p:nvPr/>
        </p:nvPicPr>
        <p:blipFill>
          <a:blip r:embed="rId21" cstate="print"/>
          <a:stretch>
            <a:fillRect/>
          </a:stretch>
        </p:blipFill>
        <p:spPr>
          <a:xfrm>
            <a:off x="594359" y="1548383"/>
            <a:ext cx="2075687" cy="2781299"/>
          </a:xfrm>
          <a:prstGeom prst="rect">
            <a:avLst/>
          </a:prstGeom>
        </p:spPr>
      </p:pic>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53</a:t>
            </a:fld>
            <a:endParaRPr spc="-5" dirty="0">
              <a:solidFill>
                <a:srgbClr val="ADB3B8"/>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17A"/>
          </a:solidFill>
        </p:spPr>
        <p:txBody>
          <a:bodyPr wrap="square" lIns="0" tIns="0" rIns="0" bIns="0" rtlCol="0"/>
          <a:lstStyle/>
          <a:p>
            <a:endParaRPr/>
          </a:p>
        </p:txBody>
      </p:sp>
      <p:sp>
        <p:nvSpPr>
          <p:cNvPr id="3" name="object 3"/>
          <p:cNvSpPr/>
          <p:nvPr/>
        </p:nvSpPr>
        <p:spPr>
          <a:xfrm>
            <a:off x="657605" y="1681733"/>
            <a:ext cx="567055" cy="0"/>
          </a:xfrm>
          <a:custGeom>
            <a:avLst/>
            <a:gdLst/>
            <a:ahLst/>
            <a:cxnLst/>
            <a:rect l="l" t="t" r="r" b="b"/>
            <a:pathLst>
              <a:path w="567055">
                <a:moveTo>
                  <a:pt x="0" y="0"/>
                </a:moveTo>
                <a:lnTo>
                  <a:pt x="566902" y="0"/>
                </a:lnTo>
              </a:path>
            </a:pathLst>
          </a:custGeom>
          <a:ln w="38100">
            <a:solidFill>
              <a:srgbClr val="039BE3"/>
            </a:solidFill>
          </a:ln>
        </p:spPr>
        <p:txBody>
          <a:bodyPr wrap="square" lIns="0" tIns="0" rIns="0" bIns="0" rtlCol="0"/>
          <a:lstStyle/>
          <a:p>
            <a:endParaRPr/>
          </a:p>
        </p:txBody>
      </p:sp>
      <p:sp>
        <p:nvSpPr>
          <p:cNvPr id="4" name="object 4"/>
          <p:cNvSpPr txBox="1">
            <a:spLocks noGrp="1"/>
          </p:cNvSpPr>
          <p:nvPr>
            <p:ph type="title"/>
          </p:nvPr>
        </p:nvSpPr>
        <p:spPr>
          <a:xfrm>
            <a:off x="625891" y="912364"/>
            <a:ext cx="18478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rPr>
              <a:t>POSTERS</a:t>
            </a:r>
            <a:endParaRPr sz="3000"/>
          </a:p>
        </p:txBody>
      </p:sp>
      <p:pic>
        <p:nvPicPr>
          <p:cNvPr id="5" name="object 5"/>
          <p:cNvPicPr/>
          <p:nvPr/>
        </p:nvPicPr>
        <p:blipFill>
          <a:blip r:embed="rId2" cstate="print"/>
          <a:stretch>
            <a:fillRect/>
          </a:stretch>
        </p:blipFill>
        <p:spPr>
          <a:xfrm>
            <a:off x="434340" y="1421891"/>
            <a:ext cx="4055351" cy="5385814"/>
          </a:xfrm>
          <a:prstGeom prst="rect">
            <a:avLst/>
          </a:prstGeom>
        </p:spPr>
      </p:pic>
      <p:pic>
        <p:nvPicPr>
          <p:cNvPr id="6" name="object 6"/>
          <p:cNvPicPr/>
          <p:nvPr/>
        </p:nvPicPr>
        <p:blipFill>
          <a:blip r:embed="rId3" cstate="print"/>
          <a:stretch>
            <a:fillRect/>
          </a:stretch>
        </p:blipFill>
        <p:spPr>
          <a:xfrm>
            <a:off x="6239255" y="1395983"/>
            <a:ext cx="4055363" cy="5437631"/>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4313555" cy="574040"/>
          </a:xfrm>
          <a:prstGeom prst="rect">
            <a:avLst/>
          </a:prstGeom>
        </p:spPr>
        <p:txBody>
          <a:bodyPr vert="horz" wrap="square" lIns="0" tIns="12700" rIns="0" bIns="0" rtlCol="0">
            <a:spAutoFit/>
          </a:bodyPr>
          <a:lstStyle/>
          <a:p>
            <a:pPr marL="12700">
              <a:lnSpc>
                <a:spcPct val="100000"/>
              </a:lnSpc>
              <a:spcBef>
                <a:spcPts val="100"/>
              </a:spcBef>
            </a:pPr>
            <a:r>
              <a:rPr sz="3600" b="1" spc="-105" dirty="0">
                <a:solidFill>
                  <a:srgbClr val="F58466"/>
                </a:solidFill>
                <a:latin typeface="Arial"/>
                <a:cs typeface="Arial"/>
              </a:rPr>
              <a:t>O</a:t>
            </a:r>
            <a:r>
              <a:rPr sz="3600" b="1" dirty="0">
                <a:solidFill>
                  <a:srgbClr val="F58466"/>
                </a:solidFill>
                <a:latin typeface="Arial"/>
                <a:cs typeface="Arial"/>
              </a:rPr>
              <a:t>B</a:t>
            </a:r>
            <a:r>
              <a:rPr sz="3600" b="1" spc="-135" dirty="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a:latin typeface="Arial"/>
              <a:cs typeface="Arial"/>
            </a:endParaRPr>
          </a:p>
        </p:txBody>
      </p:sp>
      <p:sp>
        <p:nvSpPr>
          <p:cNvPr id="10" name="Rectangle 9"/>
          <p:cNvSpPr/>
          <p:nvPr/>
        </p:nvSpPr>
        <p:spPr>
          <a:xfrm>
            <a:off x="1600200" y="1752600"/>
            <a:ext cx="7543800" cy="3354765"/>
          </a:xfrm>
          <a:prstGeom prst="rect">
            <a:avLst/>
          </a:prstGeom>
        </p:spPr>
        <p:txBody>
          <a:bodyPr wrap="square">
            <a:spAutoFit/>
          </a:bodyPr>
          <a:lstStyle/>
          <a:p>
            <a:pPr marL="253365" indent="-229235">
              <a:lnSpc>
                <a:spcPct val="100000"/>
              </a:lnSpc>
              <a:spcBef>
                <a:spcPts val="805"/>
              </a:spcBef>
              <a:buClr>
                <a:srgbClr val="F58466"/>
              </a:buClr>
              <a:buFont typeface="Arial"/>
              <a:buChar char="•"/>
              <a:tabLst>
                <a:tab pos="252729" algn="l"/>
                <a:tab pos="254000" algn="l"/>
              </a:tabLst>
            </a:pPr>
            <a:r>
              <a:rPr lang="en-US" sz="2400" b="1" spc="-5" dirty="0">
                <a:latin typeface="Arial"/>
                <a:cs typeface="Arial"/>
              </a:rPr>
              <a:t>Discussion</a:t>
            </a:r>
            <a:r>
              <a:rPr lang="en-US" sz="2400" b="1" spc="-40" dirty="0">
                <a:latin typeface="Arial"/>
                <a:cs typeface="Arial"/>
              </a:rPr>
              <a:t> </a:t>
            </a:r>
            <a:r>
              <a:rPr lang="en-US" sz="2400" b="1" dirty="0">
                <a:latin typeface="Arial"/>
                <a:cs typeface="Arial"/>
              </a:rPr>
              <a:t>of</a:t>
            </a:r>
            <a:r>
              <a:rPr lang="en-US" sz="2400" b="1" spc="-30" dirty="0">
                <a:latin typeface="Arial"/>
                <a:cs typeface="Arial"/>
              </a:rPr>
              <a:t> </a:t>
            </a:r>
            <a:r>
              <a:rPr lang="en-US" sz="2400" b="1" dirty="0">
                <a:latin typeface="Arial"/>
                <a:cs typeface="Arial"/>
              </a:rPr>
              <a:t>OB</a:t>
            </a:r>
            <a:r>
              <a:rPr lang="en-US" sz="2400" b="1" spc="-25" dirty="0">
                <a:latin typeface="Arial"/>
                <a:cs typeface="Arial"/>
              </a:rPr>
              <a:t> </a:t>
            </a:r>
            <a:r>
              <a:rPr lang="en-US" sz="2400" b="1" spc="-5" dirty="0">
                <a:latin typeface="Arial"/>
                <a:cs typeface="Arial"/>
              </a:rPr>
              <a:t>Unit</a:t>
            </a:r>
            <a:r>
              <a:rPr lang="en-US" sz="2400" b="1" spc="-45" dirty="0">
                <a:latin typeface="Arial"/>
                <a:cs typeface="Arial"/>
              </a:rPr>
              <a:t> </a:t>
            </a:r>
            <a:r>
              <a:rPr lang="en-US" sz="2400" b="1" spc="-5" dirty="0">
                <a:latin typeface="Arial"/>
                <a:cs typeface="Arial"/>
              </a:rPr>
              <a:t>Strategies</a:t>
            </a: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Helen </a:t>
            </a:r>
            <a:r>
              <a:rPr lang="en-US" sz="2400" b="1" spc="-5" dirty="0" err="1">
                <a:latin typeface="Arial"/>
                <a:cs typeface="Arial"/>
              </a:rPr>
              <a:t>Cejtin</a:t>
            </a:r>
            <a:r>
              <a:rPr lang="en-US" sz="2400" b="1" spc="-5" dirty="0">
                <a:latin typeface="Arial"/>
                <a:cs typeface="Arial"/>
              </a:rPr>
              <a:t>, MD, MPH </a:t>
            </a:r>
            <a:r>
              <a:rPr lang="en-US" sz="2400" spc="-5" dirty="0">
                <a:latin typeface="Arial"/>
                <a:cs typeface="Arial"/>
              </a:rPr>
              <a:t>– Attending Physician, Obstetrics and Gynecology, Cook County </a:t>
            </a:r>
            <a:r>
              <a:rPr lang="en-US" sz="2400" spc="-5" dirty="0" smtClean="0">
                <a:latin typeface="Arial"/>
                <a:cs typeface="Arial"/>
              </a:rPr>
              <a:t>Health</a:t>
            </a:r>
          </a:p>
          <a:p>
            <a:pPr marL="710565" lvl="1" indent="-229235">
              <a:spcBef>
                <a:spcPts val="805"/>
              </a:spcBef>
              <a:buClr>
                <a:srgbClr val="F58466"/>
              </a:buClr>
              <a:buFont typeface="Arial"/>
              <a:buChar char="•"/>
              <a:tabLst>
                <a:tab pos="252729" algn="l"/>
                <a:tab pos="254000" algn="l"/>
              </a:tabLst>
            </a:pPr>
            <a:r>
              <a:rPr lang="en-US" sz="2400" b="1" spc="-15" dirty="0">
                <a:latin typeface="Arial"/>
                <a:cs typeface="Arial"/>
              </a:rPr>
              <a:t>Ashish</a:t>
            </a:r>
            <a:r>
              <a:rPr lang="en-US" sz="2400" b="1" spc="65" dirty="0">
                <a:latin typeface="Arial"/>
                <a:cs typeface="Arial"/>
              </a:rPr>
              <a:t> </a:t>
            </a:r>
            <a:r>
              <a:rPr lang="en-US" sz="2400" b="1" spc="-20" dirty="0" err="1">
                <a:latin typeface="Arial"/>
                <a:cs typeface="Arial"/>
              </a:rPr>
              <a:t>Premkumar</a:t>
            </a:r>
            <a:r>
              <a:rPr lang="en-US" sz="2400" b="1" spc="-20" dirty="0">
                <a:latin typeface="Arial"/>
                <a:cs typeface="Arial"/>
              </a:rPr>
              <a:t>,</a:t>
            </a:r>
            <a:r>
              <a:rPr lang="en-US" sz="2400" b="1" spc="30" dirty="0">
                <a:latin typeface="Arial"/>
                <a:cs typeface="Arial"/>
              </a:rPr>
              <a:t> </a:t>
            </a:r>
            <a:r>
              <a:rPr lang="en-US" sz="2400" b="1" spc="-5" dirty="0">
                <a:latin typeface="Arial"/>
                <a:cs typeface="Arial"/>
              </a:rPr>
              <a:t>MD</a:t>
            </a:r>
            <a:r>
              <a:rPr lang="en-US" sz="2400" b="1" spc="5" dirty="0">
                <a:latin typeface="Arial"/>
                <a:cs typeface="Arial"/>
              </a:rPr>
              <a:t> </a:t>
            </a:r>
            <a:r>
              <a:rPr lang="en-US" sz="2400" spc="-5" dirty="0">
                <a:latin typeface="Arial"/>
                <a:cs typeface="Arial"/>
              </a:rPr>
              <a:t>–</a:t>
            </a:r>
            <a:r>
              <a:rPr lang="en-US" sz="2400" spc="5" dirty="0">
                <a:latin typeface="Arial"/>
                <a:cs typeface="Arial"/>
              </a:rPr>
              <a:t> </a:t>
            </a:r>
            <a:r>
              <a:rPr lang="en-US" sz="2400" spc="-5" dirty="0">
                <a:latin typeface="Arial"/>
                <a:cs typeface="Arial"/>
              </a:rPr>
              <a:t>Maternal-Fetal</a:t>
            </a:r>
            <a:r>
              <a:rPr lang="en-US" sz="2400" spc="25" dirty="0">
                <a:latin typeface="Arial"/>
                <a:cs typeface="Arial"/>
              </a:rPr>
              <a:t> </a:t>
            </a:r>
            <a:r>
              <a:rPr lang="en-US" sz="2400" spc="-10" dirty="0">
                <a:latin typeface="Arial"/>
                <a:cs typeface="Arial"/>
              </a:rPr>
              <a:t>Medicine,</a:t>
            </a:r>
            <a:r>
              <a:rPr lang="en-US" sz="2400" spc="30" dirty="0">
                <a:latin typeface="Arial"/>
                <a:cs typeface="Arial"/>
              </a:rPr>
              <a:t> </a:t>
            </a:r>
            <a:r>
              <a:rPr lang="en-US" sz="2400" spc="-10" dirty="0">
                <a:latin typeface="Arial"/>
                <a:cs typeface="Arial"/>
              </a:rPr>
              <a:t>John</a:t>
            </a:r>
            <a:r>
              <a:rPr lang="en-US" sz="2400" spc="20" dirty="0">
                <a:latin typeface="Arial"/>
                <a:cs typeface="Arial"/>
              </a:rPr>
              <a:t> </a:t>
            </a:r>
            <a:r>
              <a:rPr lang="en-US" sz="2400" spc="-5" dirty="0">
                <a:latin typeface="Arial"/>
                <a:cs typeface="Arial"/>
              </a:rPr>
              <a:t>H.</a:t>
            </a:r>
            <a:r>
              <a:rPr lang="en-US" sz="2400" spc="15" dirty="0">
                <a:latin typeface="Arial"/>
                <a:cs typeface="Arial"/>
              </a:rPr>
              <a:t> </a:t>
            </a:r>
            <a:r>
              <a:rPr lang="en-US" sz="2400" spc="-20" dirty="0">
                <a:latin typeface="Arial"/>
                <a:cs typeface="Arial"/>
              </a:rPr>
              <a:t>Stroger,</a:t>
            </a:r>
            <a:r>
              <a:rPr lang="en-US" sz="2400" spc="5" dirty="0">
                <a:latin typeface="Arial"/>
                <a:cs typeface="Arial"/>
              </a:rPr>
              <a:t> </a:t>
            </a:r>
            <a:r>
              <a:rPr lang="en-US" sz="2400" spc="-35" dirty="0">
                <a:latin typeface="Arial"/>
                <a:cs typeface="Arial"/>
              </a:rPr>
              <a:t>Jr.</a:t>
            </a:r>
            <a:r>
              <a:rPr lang="en-US" sz="2400" spc="10" dirty="0">
                <a:latin typeface="Arial"/>
                <a:cs typeface="Arial"/>
              </a:rPr>
              <a:t> </a:t>
            </a:r>
            <a:r>
              <a:rPr lang="en-US" sz="2400" spc="-10" dirty="0">
                <a:latin typeface="Arial"/>
                <a:cs typeface="Arial"/>
              </a:rPr>
              <a:t>Hospital</a:t>
            </a:r>
            <a:r>
              <a:rPr lang="en-US" sz="2400" spc="30" dirty="0">
                <a:latin typeface="Arial"/>
                <a:cs typeface="Arial"/>
              </a:rPr>
              <a:t> </a:t>
            </a:r>
            <a:r>
              <a:rPr lang="en-US" sz="2400" spc="-5" dirty="0">
                <a:latin typeface="Arial"/>
                <a:cs typeface="Arial"/>
              </a:rPr>
              <a:t>of</a:t>
            </a:r>
            <a:r>
              <a:rPr lang="en-US" sz="2400" spc="5" dirty="0">
                <a:latin typeface="Arial"/>
                <a:cs typeface="Arial"/>
              </a:rPr>
              <a:t> </a:t>
            </a:r>
            <a:r>
              <a:rPr lang="en-US" sz="2400" spc="-10" dirty="0">
                <a:latin typeface="Arial"/>
                <a:cs typeface="Arial"/>
              </a:rPr>
              <a:t>Cook</a:t>
            </a:r>
            <a:r>
              <a:rPr lang="en-US" sz="2400" spc="25" dirty="0">
                <a:latin typeface="Arial"/>
                <a:cs typeface="Arial"/>
              </a:rPr>
              <a:t> </a:t>
            </a:r>
            <a:r>
              <a:rPr lang="en-US" sz="2400" spc="-10" dirty="0" smtClean="0">
                <a:latin typeface="Arial"/>
                <a:cs typeface="Arial"/>
              </a:rPr>
              <a:t>County</a:t>
            </a:r>
            <a:endParaRPr lang="en-US" sz="2400" spc="-5" dirty="0">
              <a:latin typeface="Arial"/>
              <a:cs typeface="Arial"/>
            </a:endParaRPr>
          </a:p>
          <a:p>
            <a:pPr marL="710565" lvl="1" indent="-229235">
              <a:spcBef>
                <a:spcPts val="805"/>
              </a:spcBef>
              <a:buClr>
                <a:srgbClr val="F58466"/>
              </a:buClr>
              <a:buFont typeface="Arial"/>
              <a:buChar char="•"/>
              <a:tabLst>
                <a:tab pos="252729" algn="l"/>
                <a:tab pos="254000" algn="l"/>
              </a:tabLst>
            </a:pPr>
            <a:r>
              <a:rPr lang="en-US" sz="2400" b="1" spc="-5" dirty="0" err="1">
                <a:latin typeface="Arial"/>
                <a:cs typeface="Arial"/>
              </a:rPr>
              <a:t>Layan</a:t>
            </a:r>
            <a:r>
              <a:rPr lang="en-US" sz="2400" b="1" spc="-5" dirty="0">
                <a:latin typeface="Arial"/>
                <a:cs typeface="Arial"/>
              </a:rPr>
              <a:t> </a:t>
            </a:r>
            <a:r>
              <a:rPr lang="en-US" sz="2400" b="1" spc="-5" dirty="0" err="1">
                <a:latin typeface="Arial"/>
                <a:cs typeface="Arial"/>
              </a:rPr>
              <a:t>Alrahmani</a:t>
            </a:r>
            <a:r>
              <a:rPr lang="en-US" sz="2400" b="1" spc="-5" dirty="0">
                <a:latin typeface="Arial"/>
                <a:cs typeface="Arial"/>
              </a:rPr>
              <a:t>, MD </a:t>
            </a:r>
            <a:r>
              <a:rPr lang="en-US" sz="2400" spc="-5" dirty="0">
                <a:latin typeface="Arial"/>
                <a:cs typeface="Arial"/>
              </a:rPr>
              <a:t>– Maternal Fetal Medicine, Loyola University Medical Center</a:t>
            </a:r>
            <a:endParaRPr lang="en-US" sz="2400" dirty="0">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6647177" cy="566822"/>
          </a:xfrm>
          <a:prstGeom prst="rect">
            <a:avLst/>
          </a:prstGeom>
        </p:spPr>
        <p:txBody>
          <a:bodyPr vert="horz" wrap="square" lIns="0" tIns="12700" rIns="0" bIns="0" rtlCol="0">
            <a:spAutoFit/>
          </a:bodyPr>
          <a:lstStyle/>
          <a:p>
            <a:pPr marL="12700">
              <a:lnSpc>
                <a:spcPct val="100000"/>
              </a:lnSpc>
              <a:spcBef>
                <a:spcPts val="100"/>
              </a:spcBef>
            </a:pPr>
            <a:r>
              <a:rPr lang="en-US" sz="3600" b="1" spc="-105" dirty="0" smtClean="0">
                <a:solidFill>
                  <a:srgbClr val="F58466"/>
                </a:solidFill>
              </a:rPr>
              <a:t>Neonatal </a:t>
            </a:r>
            <a:r>
              <a:rPr sz="3600" b="1" spc="-135" dirty="0" smtClean="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dirty="0">
              <a:latin typeface="Arial"/>
              <a:cs typeface="Arial"/>
            </a:endParaRPr>
          </a:p>
        </p:txBody>
      </p:sp>
      <p:sp>
        <p:nvSpPr>
          <p:cNvPr id="10" name="Rectangle 9"/>
          <p:cNvSpPr/>
          <p:nvPr/>
        </p:nvSpPr>
        <p:spPr>
          <a:xfrm>
            <a:off x="1600200" y="1752600"/>
            <a:ext cx="7543800" cy="2392963"/>
          </a:xfrm>
          <a:prstGeom prst="rect">
            <a:avLst/>
          </a:prstGeom>
        </p:spPr>
        <p:txBody>
          <a:bodyPr wrap="square">
            <a:spAutoFit/>
          </a:bodyPr>
          <a:lstStyle/>
          <a:p>
            <a:pPr marL="824865" marR="417830" lvl="1" indent="-228600">
              <a:lnSpc>
                <a:spcPts val="2100"/>
              </a:lnSpc>
              <a:spcBef>
                <a:spcPts val="660"/>
              </a:spcBef>
              <a:buClr>
                <a:srgbClr val="F58466"/>
              </a:buClr>
              <a:buFont typeface="Arial"/>
              <a:buChar char="•"/>
              <a:tabLst>
                <a:tab pos="824230" algn="l"/>
                <a:tab pos="825500" algn="l"/>
              </a:tabLst>
            </a:pPr>
            <a:r>
              <a:rPr lang="en-US" sz="2400" b="1" spc="-5" dirty="0">
                <a:latin typeface="Arial"/>
                <a:cs typeface="Arial"/>
              </a:rPr>
              <a:t>Justin </a:t>
            </a:r>
            <a:r>
              <a:rPr lang="en-US" sz="2400" b="1" spc="-5" dirty="0" err="1">
                <a:latin typeface="Arial"/>
                <a:cs typeface="Arial"/>
              </a:rPr>
              <a:t>Josephsen</a:t>
            </a:r>
            <a:r>
              <a:rPr lang="en-US" sz="2400" b="1" spc="-5" dirty="0">
                <a:latin typeface="Arial"/>
                <a:cs typeface="Arial"/>
              </a:rPr>
              <a:t>, MD – </a:t>
            </a:r>
            <a:r>
              <a:rPr lang="en-US" sz="2400" spc="-10" dirty="0">
                <a:latin typeface="Arial"/>
                <a:cs typeface="Arial"/>
              </a:rPr>
              <a:t>Medical </a:t>
            </a:r>
            <a:r>
              <a:rPr lang="en-US" sz="2400" spc="-15" dirty="0">
                <a:latin typeface="Arial"/>
                <a:cs typeface="Arial"/>
              </a:rPr>
              <a:t>Director, </a:t>
            </a:r>
            <a:r>
              <a:rPr lang="en-US" sz="2400" spc="-5" dirty="0">
                <a:latin typeface="Arial"/>
                <a:cs typeface="Arial"/>
              </a:rPr>
              <a:t>St. </a:t>
            </a:r>
            <a:r>
              <a:rPr lang="en-US" sz="2400" spc="-15" dirty="0">
                <a:latin typeface="Arial"/>
                <a:cs typeface="Arial"/>
              </a:rPr>
              <a:t>Mary’s </a:t>
            </a:r>
            <a:r>
              <a:rPr lang="en-US" sz="2400" spc="-10" dirty="0">
                <a:latin typeface="Arial"/>
                <a:cs typeface="Arial"/>
              </a:rPr>
              <a:t>Hospital </a:t>
            </a:r>
            <a:r>
              <a:rPr lang="en-US" sz="2400" spc="-5" dirty="0">
                <a:latin typeface="Arial"/>
                <a:cs typeface="Arial"/>
              </a:rPr>
              <a:t>NICU, </a:t>
            </a:r>
            <a:r>
              <a:rPr lang="en-US" sz="2400" spc="-10" dirty="0">
                <a:latin typeface="Arial"/>
                <a:cs typeface="Arial"/>
              </a:rPr>
              <a:t>Neonatologist Cardinal </a:t>
            </a:r>
            <a:r>
              <a:rPr lang="en-US" sz="2400" spc="-490" dirty="0">
                <a:latin typeface="Arial"/>
                <a:cs typeface="Arial"/>
              </a:rPr>
              <a:t> </a:t>
            </a:r>
            <a:r>
              <a:rPr lang="en-US" sz="2400" spc="-10" dirty="0" err="1">
                <a:latin typeface="Arial"/>
                <a:cs typeface="Arial"/>
              </a:rPr>
              <a:t>Glennon</a:t>
            </a:r>
            <a:r>
              <a:rPr lang="en-US" sz="2400" spc="-35" dirty="0">
                <a:latin typeface="Arial"/>
                <a:cs typeface="Arial"/>
              </a:rPr>
              <a:t> </a:t>
            </a:r>
            <a:r>
              <a:rPr lang="en-US" sz="2400" spc="-10" dirty="0">
                <a:latin typeface="Arial"/>
                <a:cs typeface="Arial"/>
              </a:rPr>
              <a:t>Children’s</a:t>
            </a:r>
            <a:r>
              <a:rPr lang="en-US" sz="2400" spc="-20" dirty="0">
                <a:latin typeface="Arial"/>
                <a:cs typeface="Arial"/>
              </a:rPr>
              <a:t> </a:t>
            </a:r>
            <a:r>
              <a:rPr lang="en-US" sz="2400" spc="-10" dirty="0">
                <a:latin typeface="Arial"/>
                <a:cs typeface="Arial"/>
              </a:rPr>
              <a:t>Hospital,</a:t>
            </a:r>
            <a:r>
              <a:rPr lang="en-US" sz="2400" spc="-30" dirty="0">
                <a:latin typeface="Arial"/>
                <a:cs typeface="Arial"/>
              </a:rPr>
              <a:t> </a:t>
            </a:r>
            <a:r>
              <a:rPr lang="en-US" sz="2400" spc="-5" dirty="0">
                <a:latin typeface="Arial"/>
                <a:cs typeface="Arial"/>
              </a:rPr>
              <a:t>St.</a:t>
            </a:r>
            <a:r>
              <a:rPr lang="en-US" sz="2400" spc="-30" dirty="0">
                <a:latin typeface="Arial"/>
                <a:cs typeface="Arial"/>
              </a:rPr>
              <a:t> </a:t>
            </a:r>
            <a:r>
              <a:rPr lang="en-US" sz="2400" spc="-10" dirty="0">
                <a:latin typeface="Arial"/>
                <a:cs typeface="Arial"/>
              </a:rPr>
              <a:t>Louis</a:t>
            </a:r>
            <a:endParaRPr lang="en-US" sz="2400" dirty="0">
              <a:latin typeface="Arial"/>
              <a:cs typeface="Arial"/>
            </a:endParaRPr>
          </a:p>
          <a:p>
            <a:pPr marL="824865" lvl="1" indent="-229235">
              <a:spcBef>
                <a:spcPts val="135"/>
              </a:spcBef>
              <a:buClr>
                <a:srgbClr val="F58466"/>
              </a:buClr>
              <a:buFont typeface="Arial"/>
              <a:buChar char="•"/>
              <a:tabLst>
                <a:tab pos="824230" algn="l"/>
                <a:tab pos="825500" algn="l"/>
                <a:tab pos="3394075" algn="l"/>
              </a:tabLst>
            </a:pPr>
            <a:r>
              <a:rPr lang="en-US" sz="2400" b="1" spc="-5" dirty="0">
                <a:latin typeface="Arial"/>
                <a:cs typeface="Arial"/>
              </a:rPr>
              <a:t>Leslie</a:t>
            </a:r>
            <a:r>
              <a:rPr lang="en-US" sz="2400" b="1" spc="-35" dirty="0">
                <a:latin typeface="Arial"/>
                <a:cs typeface="Arial"/>
              </a:rPr>
              <a:t> </a:t>
            </a:r>
            <a:r>
              <a:rPr lang="en-US" sz="2400" b="1" spc="-5" dirty="0" err="1">
                <a:latin typeface="Arial"/>
                <a:cs typeface="Arial"/>
              </a:rPr>
              <a:t>Caldarelli</a:t>
            </a:r>
            <a:r>
              <a:rPr lang="en-US" sz="2400" b="1" spc="-5" dirty="0">
                <a:latin typeface="Arial"/>
                <a:cs typeface="Arial"/>
              </a:rPr>
              <a:t>,</a:t>
            </a:r>
            <a:r>
              <a:rPr lang="en-US" sz="2400" b="1" spc="-45" dirty="0">
                <a:latin typeface="Arial"/>
                <a:cs typeface="Arial"/>
              </a:rPr>
              <a:t> </a:t>
            </a:r>
            <a:r>
              <a:rPr lang="en-US" sz="2400" b="1" spc="-5" dirty="0">
                <a:latin typeface="Arial"/>
                <a:cs typeface="Arial"/>
              </a:rPr>
              <a:t>MD –	</a:t>
            </a:r>
            <a:r>
              <a:rPr lang="en-US" sz="2400" spc="-5" dirty="0">
                <a:latin typeface="Arial"/>
                <a:cs typeface="Arial"/>
              </a:rPr>
              <a:t>NICU</a:t>
            </a:r>
            <a:r>
              <a:rPr lang="en-US" sz="2400" spc="-25" dirty="0">
                <a:latin typeface="Arial"/>
                <a:cs typeface="Arial"/>
              </a:rPr>
              <a:t> </a:t>
            </a:r>
            <a:r>
              <a:rPr lang="en-US" sz="2400" spc="-15" dirty="0">
                <a:latin typeface="Arial"/>
                <a:cs typeface="Arial"/>
              </a:rPr>
              <a:t>Director,</a:t>
            </a:r>
            <a:r>
              <a:rPr lang="en-US" sz="2400" spc="-45" dirty="0">
                <a:latin typeface="Arial"/>
                <a:cs typeface="Arial"/>
              </a:rPr>
              <a:t> </a:t>
            </a:r>
            <a:r>
              <a:rPr lang="en-US" sz="2400" spc="-5" dirty="0">
                <a:latin typeface="Arial"/>
                <a:cs typeface="Arial"/>
              </a:rPr>
              <a:t>Prentice</a:t>
            </a:r>
            <a:r>
              <a:rPr lang="en-US" sz="2400" spc="-45" dirty="0">
                <a:latin typeface="Arial"/>
                <a:cs typeface="Arial"/>
              </a:rPr>
              <a:t> </a:t>
            </a:r>
            <a:r>
              <a:rPr lang="en-US" sz="2400" spc="-10" dirty="0">
                <a:latin typeface="Arial"/>
                <a:cs typeface="Arial"/>
              </a:rPr>
              <a:t>Women's</a:t>
            </a:r>
            <a:r>
              <a:rPr lang="en-US" sz="2400" spc="-45" dirty="0">
                <a:latin typeface="Arial"/>
                <a:cs typeface="Arial"/>
              </a:rPr>
              <a:t> </a:t>
            </a:r>
            <a:r>
              <a:rPr lang="en-US" sz="2400" spc="-10" dirty="0">
                <a:latin typeface="Arial"/>
                <a:cs typeface="Arial"/>
              </a:rPr>
              <a:t>Hospital,</a:t>
            </a:r>
            <a:r>
              <a:rPr lang="en-US" sz="2400" spc="-25" dirty="0">
                <a:latin typeface="Arial"/>
                <a:cs typeface="Arial"/>
              </a:rPr>
              <a:t> </a:t>
            </a:r>
            <a:r>
              <a:rPr lang="en-US" sz="2400" spc="-10" dirty="0">
                <a:latin typeface="Arial"/>
                <a:cs typeface="Arial"/>
              </a:rPr>
              <a:t>Chicago</a:t>
            </a:r>
          </a:p>
          <a:p>
            <a:pPr marL="253365" indent="-229235">
              <a:lnSpc>
                <a:spcPct val="100000"/>
              </a:lnSpc>
              <a:spcBef>
                <a:spcPts val="805"/>
              </a:spcBef>
              <a:buClr>
                <a:srgbClr val="F58466"/>
              </a:buClr>
              <a:buFont typeface="Arial"/>
              <a:buChar char="•"/>
              <a:tabLst>
                <a:tab pos="252729" algn="l"/>
                <a:tab pos="254000" algn="l"/>
              </a:tabLst>
            </a:pPr>
            <a:endParaRPr lang="en-US" sz="2400" dirty="0">
              <a:latin typeface="Arial"/>
              <a:cs typeface="Arial"/>
            </a:endParaRPr>
          </a:p>
        </p:txBody>
      </p:sp>
    </p:spTree>
    <p:extLst>
      <p:ext uri="{BB962C8B-B14F-4D97-AF65-F5344CB8AC3E}">
        <p14:creationId xmlns:p14="http://schemas.microsoft.com/office/powerpoint/2010/main" val="1163286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2554" y="5144261"/>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6419087" cy="1510283"/>
            </a:xfrm>
            <a:prstGeom prst="rect">
              <a:avLst/>
            </a:prstGeom>
          </p:spPr>
        </p:pic>
        <p:sp>
          <p:nvSpPr>
            <p:cNvPr id="6" name="object 6"/>
            <p:cNvSpPr/>
            <p:nvPr/>
          </p:nvSpPr>
          <p:spPr>
            <a:xfrm>
              <a:off x="0" y="0"/>
              <a:ext cx="6243955" cy="1351915"/>
            </a:xfrm>
            <a:custGeom>
              <a:avLst/>
              <a:gdLst/>
              <a:ahLst/>
              <a:cxnLst/>
              <a:rect l="l" t="t" r="r" b="b"/>
              <a:pathLst>
                <a:path w="6243955" h="1351915">
                  <a:moveTo>
                    <a:pt x="6243701" y="0"/>
                  </a:moveTo>
                  <a:lnTo>
                    <a:pt x="0" y="0"/>
                  </a:lnTo>
                  <a:lnTo>
                    <a:pt x="0" y="1315694"/>
                  </a:lnTo>
                  <a:lnTo>
                    <a:pt x="43942" y="1320838"/>
                  </a:lnTo>
                  <a:lnTo>
                    <a:pt x="98323" y="1325333"/>
                  </a:lnTo>
                  <a:lnTo>
                    <a:pt x="152501" y="1329448"/>
                  </a:lnTo>
                  <a:lnTo>
                    <a:pt x="206489" y="1333207"/>
                  </a:lnTo>
                  <a:lnTo>
                    <a:pt x="260299" y="1336611"/>
                  </a:lnTo>
                  <a:lnTo>
                    <a:pt x="313905" y="1339659"/>
                  </a:lnTo>
                  <a:lnTo>
                    <a:pt x="367334" y="1342364"/>
                  </a:lnTo>
                  <a:lnTo>
                    <a:pt x="420573" y="1344701"/>
                  </a:lnTo>
                  <a:lnTo>
                    <a:pt x="473646" y="1346708"/>
                  </a:lnTo>
                  <a:lnTo>
                    <a:pt x="526529" y="1348359"/>
                  </a:lnTo>
                  <a:lnTo>
                    <a:pt x="579247" y="1349679"/>
                  </a:lnTo>
                  <a:lnTo>
                    <a:pt x="631786" y="1350657"/>
                  </a:lnTo>
                  <a:lnTo>
                    <a:pt x="684161" y="1351305"/>
                  </a:lnTo>
                  <a:lnTo>
                    <a:pt x="736371" y="1351635"/>
                  </a:lnTo>
                  <a:lnTo>
                    <a:pt x="788416" y="1351622"/>
                  </a:lnTo>
                  <a:lnTo>
                    <a:pt x="840295" y="1351280"/>
                  </a:lnTo>
                  <a:lnTo>
                    <a:pt x="892022" y="1350632"/>
                  </a:lnTo>
                  <a:lnTo>
                    <a:pt x="943584" y="1349654"/>
                  </a:lnTo>
                  <a:lnTo>
                    <a:pt x="994981" y="1348359"/>
                  </a:lnTo>
                  <a:lnTo>
                    <a:pt x="1046251" y="1346758"/>
                  </a:lnTo>
                  <a:lnTo>
                    <a:pt x="1097343" y="1344853"/>
                  </a:lnTo>
                  <a:lnTo>
                    <a:pt x="1148308" y="1342631"/>
                  </a:lnTo>
                  <a:lnTo>
                    <a:pt x="1199121" y="1340116"/>
                  </a:lnTo>
                  <a:lnTo>
                    <a:pt x="1249794" y="1337297"/>
                  </a:lnTo>
                  <a:lnTo>
                    <a:pt x="1300327" y="1334185"/>
                  </a:lnTo>
                  <a:lnTo>
                    <a:pt x="1350733" y="1330769"/>
                  </a:lnTo>
                  <a:lnTo>
                    <a:pt x="1400987" y="1327086"/>
                  </a:lnTo>
                  <a:lnTo>
                    <a:pt x="1451114" y="1323086"/>
                  </a:lnTo>
                  <a:lnTo>
                    <a:pt x="1501114" y="1318831"/>
                  </a:lnTo>
                  <a:lnTo>
                    <a:pt x="1550987" y="1314272"/>
                  </a:lnTo>
                  <a:lnTo>
                    <a:pt x="1600733" y="1309446"/>
                  </a:lnTo>
                  <a:lnTo>
                    <a:pt x="1699869" y="1298968"/>
                  </a:lnTo>
                  <a:lnTo>
                    <a:pt x="1749259" y="1293317"/>
                  </a:lnTo>
                  <a:lnTo>
                    <a:pt x="1798535" y="1287411"/>
                  </a:lnTo>
                  <a:lnTo>
                    <a:pt x="1847697" y="1281239"/>
                  </a:lnTo>
                  <a:lnTo>
                    <a:pt x="1896745" y="1274800"/>
                  </a:lnTo>
                  <a:lnTo>
                    <a:pt x="1945690" y="1268107"/>
                  </a:lnTo>
                  <a:lnTo>
                    <a:pt x="2043277" y="1253972"/>
                  </a:lnTo>
                  <a:lnTo>
                    <a:pt x="2091905" y="1246530"/>
                  </a:lnTo>
                  <a:lnTo>
                    <a:pt x="2188895" y="1230922"/>
                  </a:lnTo>
                  <a:lnTo>
                    <a:pt x="2285517" y="1214361"/>
                  </a:lnTo>
                  <a:lnTo>
                    <a:pt x="2381796" y="1196873"/>
                  </a:lnTo>
                  <a:lnTo>
                    <a:pt x="2477744" y="1178483"/>
                  </a:lnTo>
                  <a:lnTo>
                    <a:pt x="2573388" y="1159205"/>
                  </a:lnTo>
                  <a:lnTo>
                    <a:pt x="2668739" y="1139088"/>
                  </a:lnTo>
                  <a:lnTo>
                    <a:pt x="2763824" y="1118146"/>
                  </a:lnTo>
                  <a:lnTo>
                    <a:pt x="2858655" y="1096378"/>
                  </a:lnTo>
                  <a:lnTo>
                    <a:pt x="2953258" y="1073848"/>
                  </a:lnTo>
                  <a:lnTo>
                    <a:pt x="3047657" y="1050556"/>
                  </a:lnTo>
                  <a:lnTo>
                    <a:pt x="3141878" y="1026541"/>
                  </a:lnTo>
                  <a:lnTo>
                    <a:pt x="3235909" y="1001814"/>
                  </a:lnTo>
                  <a:lnTo>
                    <a:pt x="3329813" y="976414"/>
                  </a:lnTo>
                  <a:lnTo>
                    <a:pt x="3423577" y="950353"/>
                  </a:lnTo>
                  <a:lnTo>
                    <a:pt x="3517252" y="923658"/>
                  </a:lnTo>
                  <a:lnTo>
                    <a:pt x="3610813" y="896366"/>
                  </a:lnTo>
                  <a:lnTo>
                    <a:pt x="3704323" y="868489"/>
                  </a:lnTo>
                  <a:lnTo>
                    <a:pt x="3797782" y="840054"/>
                  </a:lnTo>
                  <a:lnTo>
                    <a:pt x="3937927" y="796404"/>
                  </a:lnTo>
                  <a:lnTo>
                    <a:pt x="4078071" y="751649"/>
                  </a:lnTo>
                  <a:lnTo>
                    <a:pt x="4218305" y="705853"/>
                  </a:lnTo>
                  <a:lnTo>
                    <a:pt x="4358665" y="659117"/>
                  </a:lnTo>
                  <a:lnTo>
                    <a:pt x="4546155" y="595477"/>
                  </a:lnTo>
                  <a:lnTo>
                    <a:pt x="4781283" y="514070"/>
                  </a:lnTo>
                  <a:lnTo>
                    <a:pt x="5639473" y="209588"/>
                  </a:lnTo>
                  <a:lnTo>
                    <a:pt x="6243701" y="0"/>
                  </a:lnTo>
                  <a:close/>
                </a:path>
              </a:pathLst>
            </a:custGeom>
            <a:solidFill>
              <a:srgbClr val="1C4789"/>
            </a:solidFill>
          </p:spPr>
          <p:txBody>
            <a:bodyPr wrap="square" lIns="0" tIns="0" rIns="0" bIns="0" rtlCol="0"/>
            <a:lstStyle/>
            <a:p>
              <a:endParaRPr/>
            </a:p>
          </p:txBody>
        </p:sp>
        <p:pic>
          <p:nvPicPr>
            <p:cNvPr id="7" name="object 7"/>
            <p:cNvPicPr/>
            <p:nvPr/>
          </p:nvPicPr>
          <p:blipFill>
            <a:blip r:embed="rId4" cstate="print"/>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189" y="1590031"/>
            <a:ext cx="3744595" cy="1418590"/>
          </a:xfrm>
          <a:prstGeom prst="rect">
            <a:avLst/>
          </a:prstGeom>
        </p:spPr>
        <p:txBody>
          <a:bodyPr vert="horz" wrap="square" lIns="0" tIns="92710" rIns="0" bIns="0" rtlCol="0">
            <a:spAutoFit/>
          </a:bodyPr>
          <a:lstStyle/>
          <a:p>
            <a:pPr marL="760095" marR="5080" indent="-748030">
              <a:lnSpc>
                <a:spcPts val="5210"/>
              </a:lnSpc>
              <a:spcBef>
                <a:spcPts val="730"/>
              </a:spcBef>
            </a:pPr>
            <a:r>
              <a:rPr sz="4800" spc="-5" dirty="0">
                <a:solidFill>
                  <a:srgbClr val="3A4045"/>
                </a:solidFill>
              </a:rPr>
              <a:t>Thanks</a:t>
            </a:r>
            <a:r>
              <a:rPr sz="4800" spc="-30" dirty="0">
                <a:solidFill>
                  <a:srgbClr val="3A4045"/>
                </a:solidFill>
              </a:rPr>
              <a:t> </a:t>
            </a:r>
            <a:r>
              <a:rPr sz="4800" spc="-5" dirty="0">
                <a:solidFill>
                  <a:srgbClr val="3A4045"/>
                </a:solidFill>
              </a:rPr>
              <a:t>to</a:t>
            </a:r>
            <a:r>
              <a:rPr sz="4800" spc="-30" dirty="0">
                <a:solidFill>
                  <a:srgbClr val="3A4045"/>
                </a:solidFill>
              </a:rPr>
              <a:t> </a:t>
            </a:r>
            <a:r>
              <a:rPr sz="4800" spc="-25" dirty="0">
                <a:solidFill>
                  <a:srgbClr val="3A4045"/>
                </a:solidFill>
              </a:rPr>
              <a:t>our </a:t>
            </a:r>
            <a:r>
              <a:rPr sz="4800" spc="-1320" dirty="0">
                <a:solidFill>
                  <a:srgbClr val="3A4045"/>
                </a:solidFill>
              </a:rPr>
              <a:t> </a:t>
            </a:r>
            <a:r>
              <a:rPr sz="4800" spc="-15" dirty="0">
                <a:solidFill>
                  <a:srgbClr val="3A4045"/>
                </a:solidFill>
              </a:rPr>
              <a:t>Funders</a:t>
            </a:r>
            <a:endParaRPr sz="4800"/>
          </a:p>
        </p:txBody>
      </p:sp>
      <p:sp>
        <p:nvSpPr>
          <p:cNvPr id="9" name="object 9"/>
          <p:cNvSpPr txBox="1"/>
          <p:nvPr/>
        </p:nvSpPr>
        <p:spPr>
          <a:xfrm>
            <a:off x="231664" y="5219942"/>
            <a:ext cx="24498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A53"/>
                </a:solidFill>
                <a:latin typeface="Arial"/>
                <a:cs typeface="Arial"/>
              </a:rPr>
              <a:t>In</a:t>
            </a:r>
            <a:r>
              <a:rPr sz="2800" spc="-95" dirty="0">
                <a:solidFill>
                  <a:srgbClr val="444A53"/>
                </a:solidFill>
                <a:latin typeface="Arial"/>
                <a:cs typeface="Arial"/>
              </a:rPr>
              <a:t> </a:t>
            </a:r>
            <a:r>
              <a:rPr sz="2800" dirty="0">
                <a:solidFill>
                  <a:srgbClr val="444A53"/>
                </a:solidFill>
                <a:latin typeface="Arial"/>
                <a:cs typeface="Arial"/>
              </a:rPr>
              <a:t>kind</a:t>
            </a:r>
            <a:r>
              <a:rPr sz="2800" spc="-65" dirty="0">
                <a:solidFill>
                  <a:srgbClr val="444A53"/>
                </a:solidFill>
                <a:latin typeface="Arial"/>
                <a:cs typeface="Arial"/>
              </a:rPr>
              <a:t> </a:t>
            </a:r>
            <a:r>
              <a:rPr sz="2800" dirty="0">
                <a:solidFill>
                  <a:srgbClr val="444A53"/>
                </a:solidFill>
                <a:latin typeface="Arial"/>
                <a:cs typeface="Arial"/>
              </a:rPr>
              <a:t>support:</a:t>
            </a:r>
            <a:endParaRPr sz="280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print"/>
            <a:stretch>
              <a:fillRect/>
            </a:stretch>
          </p:blipFill>
          <p:spPr>
            <a:xfrm>
              <a:off x="2211324" y="5826251"/>
              <a:ext cx="1627631" cy="597407"/>
            </a:xfrm>
            <a:prstGeom prst="rect">
              <a:avLst/>
            </a:prstGeom>
          </p:spPr>
        </p:pic>
        <p:pic>
          <p:nvPicPr>
            <p:cNvPr id="12" name="object 12"/>
            <p:cNvPicPr/>
            <p:nvPr/>
          </p:nvPicPr>
          <p:blipFill>
            <a:blip r:embed="rId6" cstate="print"/>
            <a:stretch>
              <a:fillRect/>
            </a:stretch>
          </p:blipFill>
          <p:spPr>
            <a:xfrm>
              <a:off x="3073907" y="4046220"/>
              <a:ext cx="1155191" cy="871727"/>
            </a:xfrm>
            <a:prstGeom prst="rect">
              <a:avLst/>
            </a:prstGeom>
          </p:spPr>
        </p:pic>
        <p:pic>
          <p:nvPicPr>
            <p:cNvPr id="13" name="object 13"/>
            <p:cNvPicPr/>
            <p:nvPr/>
          </p:nvPicPr>
          <p:blipFill>
            <a:blip r:embed="rId7" cstate="print"/>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print"/>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411734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US</a:t>
            </a:r>
            <a:r>
              <a:rPr sz="3200" b="1" spc="-55" dirty="0">
                <a:solidFill>
                  <a:srgbClr val="FFFFFF"/>
                </a:solidFill>
                <a:latin typeface="Arial"/>
                <a:cs typeface="Arial"/>
              </a:rPr>
              <a:t> </a:t>
            </a:r>
            <a:r>
              <a:rPr sz="3200" b="1" dirty="0">
                <a:solidFill>
                  <a:srgbClr val="FFFFFF"/>
                </a:solidFill>
                <a:latin typeface="Arial"/>
                <a:cs typeface="Arial"/>
              </a:rPr>
              <a:t>COVID</a:t>
            </a:r>
            <a:r>
              <a:rPr sz="3200" b="1" spc="-70" dirty="0">
                <a:solidFill>
                  <a:srgbClr val="FFFFFF"/>
                </a:solidFill>
                <a:latin typeface="Arial"/>
                <a:cs typeface="Arial"/>
              </a:rPr>
              <a:t> </a:t>
            </a:r>
            <a:r>
              <a:rPr sz="3200" b="1" spc="-15" dirty="0">
                <a:solidFill>
                  <a:srgbClr val="FFFFFF"/>
                </a:solidFill>
                <a:latin typeface="Arial"/>
                <a:cs typeface="Arial"/>
              </a:rPr>
              <a:t>case</a:t>
            </a:r>
            <a:r>
              <a:rPr sz="3200" b="1" spc="-80" dirty="0">
                <a:solidFill>
                  <a:srgbClr val="FFFFFF"/>
                </a:solidFill>
                <a:latin typeface="Arial"/>
                <a:cs typeface="Arial"/>
              </a:rPr>
              <a:t> </a:t>
            </a:r>
            <a:r>
              <a:rPr sz="3200" b="1" spc="-5" dirty="0">
                <a:solidFill>
                  <a:srgbClr val="FFFFFF"/>
                </a:solidFill>
                <a:latin typeface="Arial"/>
                <a:cs typeface="Arial"/>
              </a:rPr>
              <a:t>trend</a:t>
            </a:r>
            <a:endParaRPr sz="3200" dirty="0">
              <a:latin typeface="Arial"/>
              <a:cs typeface="Arial"/>
            </a:endParaRPr>
          </a:p>
        </p:txBody>
      </p:sp>
      <p:pic>
        <p:nvPicPr>
          <p:cNvPr id="6" name="object 6"/>
          <p:cNvPicPr/>
          <p:nvPr/>
        </p:nvPicPr>
        <p:blipFill>
          <a:blip r:embed="rId4" cstate="print"/>
          <a:stretch>
            <a:fillRect/>
          </a:stretch>
        </p:blipFill>
        <p:spPr>
          <a:xfrm>
            <a:off x="864108" y="1865376"/>
            <a:ext cx="4098035" cy="184403"/>
          </a:xfrm>
          <a:prstGeom prst="rect">
            <a:avLst/>
          </a:prstGeom>
        </p:spPr>
      </p:pic>
      <p:sp>
        <p:nvSpPr>
          <p:cNvPr id="8" name="object 8"/>
          <p:cNvSpPr txBox="1"/>
          <p:nvPr/>
        </p:nvSpPr>
        <p:spPr>
          <a:xfrm>
            <a:off x="11587150" y="6530471"/>
            <a:ext cx="95885" cy="167005"/>
          </a:xfrm>
          <a:prstGeom prst="rect">
            <a:avLst/>
          </a:prstGeom>
        </p:spPr>
        <p:txBody>
          <a:bodyPr vert="horz" wrap="square" lIns="0" tIns="0" rIns="0" bIns="0" rtlCol="0">
            <a:spAutoFit/>
          </a:bodyPr>
          <a:lstStyle/>
          <a:p>
            <a:pPr marL="12700">
              <a:lnSpc>
                <a:spcPct val="100000"/>
              </a:lnSpc>
            </a:pPr>
            <a:r>
              <a:rPr sz="1000" spc="-5" dirty="0">
                <a:solidFill>
                  <a:srgbClr val="7D7D7D"/>
                </a:solidFill>
                <a:latin typeface="Arial"/>
                <a:cs typeface="Arial"/>
              </a:rPr>
              <a:t>6</a:t>
            </a:r>
            <a:endParaRPr sz="1000">
              <a:latin typeface="Arial"/>
              <a:cs typeface="Arial"/>
            </a:endParaRPr>
          </a:p>
        </p:txBody>
      </p:sp>
      <p:pic>
        <p:nvPicPr>
          <p:cNvPr id="9" name="Picture 8"/>
          <p:cNvPicPr>
            <a:picLocks noChangeAspect="1"/>
          </p:cNvPicPr>
          <p:nvPr/>
        </p:nvPicPr>
        <p:blipFill>
          <a:blip r:embed="rId5"/>
          <a:stretch>
            <a:fillRect/>
          </a:stretch>
        </p:blipFill>
        <p:spPr>
          <a:xfrm>
            <a:off x="864108" y="2286000"/>
            <a:ext cx="9526511" cy="35696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428" y="1132160"/>
            <a:ext cx="1674371" cy="2489912"/>
          </a:xfrm>
          <a:prstGeom prst="rect">
            <a:avLst/>
          </a:prstGeom>
        </p:spPr>
        <p:txBody>
          <a:bodyPr vert="horz" wrap="square" lIns="0" tIns="12700" rIns="0" bIns="0" rtlCol="0">
            <a:spAutoFit/>
          </a:bodyPr>
          <a:lstStyle/>
          <a:p>
            <a:pPr marL="12700" marR="0" lvl="0" indent="0" algn="l" defTabSz="914400" rtl="0" eaLnBrk="1" fontAlgn="auto" latinLnBrk="0" hangingPunct="1">
              <a:lnSpc>
                <a:spcPts val="274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COVID</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90200"/>
              </a:lnSpc>
              <a:spcBef>
                <a:spcPts val="14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spreads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across</a:t>
            </a:r>
            <a:r>
              <a:rPr kumimoji="0" sz="2400" b="0" i="0" u="none" strike="noStrike" kern="1200" cap="none" spc="-7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the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Country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950" b="0" i="0" u="none" strike="noStrike" kern="1200" cap="none" spc="0" normalizeH="0" baseline="0" noProof="0" dirty="0">
              <a:ln>
                <a:noFill/>
              </a:ln>
              <a:solidFill>
                <a:prstClr val="black"/>
              </a:solidFill>
              <a:effectLst/>
              <a:uLnTx/>
              <a:uFillTx/>
              <a:latin typeface="Arial"/>
              <a:ea typeface="+mn-ea"/>
              <a:cs typeface="Arial"/>
            </a:endParaRPr>
          </a:p>
          <a:p>
            <a:pPr marL="12700" marR="260985" lvl="0" indent="0" algn="l" defTabSz="914400" rtl="0" eaLnBrk="1" fontAlgn="auto" latinLnBrk="0" hangingPunct="1">
              <a:lnSpc>
                <a:spcPts val="2600"/>
              </a:lnSpc>
              <a:spcBef>
                <a:spcPts val="0"/>
              </a:spcBef>
              <a:spcAft>
                <a:spcPts val="0"/>
              </a:spcAft>
              <a:buClrTx/>
              <a:buSzTx/>
              <a:buFontTx/>
              <a:buNone/>
              <a:tabLst/>
              <a:defRPr/>
            </a:pPr>
            <a:r>
              <a:rPr kumimoji="0" sz="2400" b="0" i="0" u="none" strike="noStrike" kern="1200" cap="none" spc="-10" normalizeH="0" baseline="0" noProof="0" dirty="0">
                <a:ln>
                  <a:noFill/>
                </a:ln>
                <a:solidFill>
                  <a:prstClr val="black"/>
                </a:solidFill>
                <a:effectLst/>
                <a:uLnTx/>
                <a:uFillTx/>
                <a:latin typeface="Arial"/>
                <a:ea typeface="+mn-ea"/>
                <a:cs typeface="Arial"/>
              </a:rPr>
              <a:t>Upda</a:t>
            </a:r>
            <a:r>
              <a:rPr kumimoji="0" sz="2400" b="0" i="0" u="none" strike="noStrike" kern="1200" cap="none" spc="-5" normalizeH="0" baseline="0" noProof="0" dirty="0">
                <a:ln>
                  <a:noFill/>
                </a:ln>
                <a:solidFill>
                  <a:prstClr val="black"/>
                </a:solidFill>
                <a:effectLst/>
                <a:uLnTx/>
                <a:uFillTx/>
                <a:latin typeface="Arial"/>
                <a:ea typeface="+mn-ea"/>
                <a:cs typeface="Arial"/>
              </a:rPr>
              <a:t>t</a:t>
            </a:r>
            <a:r>
              <a:rPr kumimoji="0" sz="2400" b="0" i="0" u="none" strike="noStrike" kern="1200" cap="none" spc="-10" normalizeH="0" baseline="0" noProof="0" dirty="0">
                <a:ln>
                  <a:noFill/>
                </a:ln>
                <a:solidFill>
                  <a:prstClr val="black"/>
                </a:solidFill>
                <a:effectLst/>
                <a:uLnTx/>
                <a:uFillTx/>
                <a:latin typeface="Arial"/>
                <a:ea typeface="+mn-ea"/>
                <a:cs typeface="Arial"/>
              </a:rPr>
              <a:t>ed  </a:t>
            </a:r>
            <a:r>
              <a:rPr lang="en-US" sz="2400" spc="-5" dirty="0" smtClean="0">
                <a:solidFill>
                  <a:prstClr val="black"/>
                </a:solidFill>
                <a:latin typeface="Arial"/>
                <a:cs typeface="Arial"/>
              </a:rPr>
              <a:t>11</a:t>
            </a:r>
            <a:r>
              <a:rPr kumimoji="0" sz="2400" b="0" i="0" u="none" strike="noStrike" kern="1200" cap="none" spc="-5" normalizeH="0" baseline="0" noProof="0" dirty="0" smtClean="0">
                <a:ln>
                  <a:noFill/>
                </a:ln>
                <a:solidFill>
                  <a:prstClr val="black"/>
                </a:solidFill>
                <a:effectLst/>
                <a:uLnTx/>
                <a:uFillTx/>
                <a:latin typeface="Arial"/>
                <a:ea typeface="+mn-ea"/>
                <a:cs typeface="Arial"/>
              </a:rPr>
              <a:t>/</a:t>
            </a:r>
            <a:r>
              <a:rPr kumimoji="0" lang="en-US" sz="2400" b="0" i="0" u="none" strike="noStrike" kern="1200" cap="none" spc="-5" normalizeH="0" baseline="0" noProof="0" dirty="0" smtClean="0">
                <a:ln>
                  <a:noFill/>
                </a:ln>
                <a:solidFill>
                  <a:prstClr val="black"/>
                </a:solidFill>
                <a:effectLst/>
                <a:uLnTx/>
                <a:uFillTx/>
                <a:latin typeface="Arial"/>
                <a:ea typeface="+mn-ea"/>
                <a:cs typeface="Arial"/>
              </a:rPr>
              <a:t>4</a:t>
            </a:r>
            <a:r>
              <a:rPr kumimoji="0" sz="2400" b="0" i="0" u="none" strike="noStrike" kern="1200" cap="none" spc="-5" normalizeH="0" baseline="0" noProof="0" dirty="0" smtClean="0">
                <a:ln>
                  <a:noFill/>
                </a:ln>
                <a:solidFill>
                  <a:prstClr val="black"/>
                </a:solidFill>
                <a:effectLst/>
                <a:uLnTx/>
                <a:uFillTx/>
                <a:latin typeface="Arial"/>
                <a:ea typeface="+mn-ea"/>
                <a:cs typeface="Arial"/>
              </a:rPr>
              <a:t>/21</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p:cNvPicPr>
            <a:picLocks noChangeAspect="1"/>
          </p:cNvPicPr>
          <p:nvPr/>
        </p:nvPicPr>
        <p:blipFill>
          <a:blip r:embed="rId2"/>
          <a:stretch>
            <a:fillRect/>
          </a:stretch>
        </p:blipFill>
        <p:spPr>
          <a:xfrm>
            <a:off x="3505200" y="685800"/>
            <a:ext cx="7538572" cy="5029200"/>
          </a:xfrm>
          <a:prstGeom prst="rect">
            <a:avLst/>
          </a:prstGeom>
        </p:spPr>
      </p:pic>
      <p:pic>
        <p:nvPicPr>
          <p:cNvPr id="4" name="Picture 3"/>
          <p:cNvPicPr>
            <a:picLocks noChangeAspect="1"/>
          </p:cNvPicPr>
          <p:nvPr/>
        </p:nvPicPr>
        <p:blipFill>
          <a:blip r:embed="rId3"/>
          <a:stretch>
            <a:fillRect/>
          </a:stretch>
        </p:blipFill>
        <p:spPr>
          <a:xfrm>
            <a:off x="8395756" y="5105400"/>
            <a:ext cx="3773153" cy="1411928"/>
          </a:xfrm>
          <a:prstGeom prst="rect">
            <a:avLst/>
          </a:prstGeom>
        </p:spPr>
      </p:pic>
    </p:spTree>
    <p:extLst>
      <p:ext uri="{BB962C8B-B14F-4D97-AF65-F5344CB8AC3E}">
        <p14:creationId xmlns:p14="http://schemas.microsoft.com/office/powerpoint/2010/main" val="2101605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2521764" y="240226"/>
            <a:ext cx="5547360" cy="836294"/>
          </a:xfrm>
          <a:prstGeom prst="rect">
            <a:avLst/>
          </a:prstGeom>
        </p:spPr>
        <p:txBody>
          <a:bodyPr vert="horz" wrap="square" lIns="0" tIns="12065" rIns="0" bIns="0" rtlCol="0">
            <a:spAutoFit/>
          </a:bodyPr>
          <a:lstStyle/>
          <a:p>
            <a:pPr algn="ctr">
              <a:lnSpc>
                <a:spcPts val="3195"/>
              </a:lnSpc>
              <a:spcBef>
                <a:spcPts val="95"/>
              </a:spcBef>
            </a:pPr>
            <a:r>
              <a:rPr spc="-5" dirty="0">
                <a:solidFill>
                  <a:srgbClr val="444B54"/>
                </a:solidFill>
              </a:rPr>
              <a:t>Data</a:t>
            </a:r>
            <a:r>
              <a:rPr dirty="0">
                <a:solidFill>
                  <a:srgbClr val="444B54"/>
                </a:solidFill>
              </a:rPr>
              <a:t> </a:t>
            </a:r>
            <a:r>
              <a:rPr spc="-5" dirty="0">
                <a:solidFill>
                  <a:srgbClr val="444B54"/>
                </a:solidFill>
              </a:rPr>
              <a:t>Update:</a:t>
            </a:r>
            <a:r>
              <a:rPr spc="10" dirty="0">
                <a:solidFill>
                  <a:srgbClr val="444B54"/>
                </a:solidFill>
              </a:rPr>
              <a:t> </a:t>
            </a:r>
            <a:r>
              <a:rPr lang="en-US" b="1" spc="-5" dirty="0" smtClean="0">
                <a:solidFill>
                  <a:srgbClr val="C00000"/>
                </a:solidFill>
                <a:latin typeface="Arial"/>
                <a:cs typeface="Arial"/>
              </a:rPr>
              <a:t>November</a:t>
            </a:r>
            <a:r>
              <a:rPr b="1" spc="25" dirty="0" smtClean="0">
                <a:solidFill>
                  <a:srgbClr val="C00000"/>
                </a:solidFill>
                <a:latin typeface="Arial"/>
                <a:cs typeface="Arial"/>
              </a:rPr>
              <a:t> </a:t>
            </a:r>
            <a:r>
              <a:rPr lang="en-US" b="1" dirty="0" smtClean="0">
                <a:solidFill>
                  <a:srgbClr val="C00000"/>
                </a:solidFill>
                <a:latin typeface="Arial"/>
                <a:cs typeface="Arial"/>
              </a:rPr>
              <a:t>4</a:t>
            </a:r>
            <a:r>
              <a:rPr dirty="0" smtClean="0">
                <a:solidFill>
                  <a:srgbClr val="C00000"/>
                </a:solidFill>
              </a:rPr>
              <a:t>,</a:t>
            </a:r>
            <a:r>
              <a:rPr spc="-20" dirty="0" smtClean="0">
                <a:solidFill>
                  <a:srgbClr val="C00000"/>
                </a:solidFill>
              </a:rPr>
              <a:t> </a:t>
            </a:r>
            <a:r>
              <a:rPr b="1" dirty="0">
                <a:solidFill>
                  <a:srgbClr val="C00000"/>
                </a:solidFill>
                <a:latin typeface="Arial"/>
                <a:cs typeface="Arial"/>
              </a:rPr>
              <a:t>2021</a:t>
            </a:r>
          </a:p>
          <a:p>
            <a:pPr algn="ctr">
              <a:lnSpc>
                <a:spcPts val="3195"/>
              </a:lnSpc>
            </a:pPr>
            <a:r>
              <a:rPr spc="-10" dirty="0">
                <a:solidFill>
                  <a:srgbClr val="444B54"/>
                </a:solidFill>
              </a:rPr>
              <a:t>CDC/IDPH:</a:t>
            </a:r>
            <a:r>
              <a:rPr spc="10" dirty="0">
                <a:solidFill>
                  <a:srgbClr val="444B54"/>
                </a:solidFill>
              </a:rPr>
              <a:t> </a:t>
            </a:r>
            <a:r>
              <a:rPr spc="-5" dirty="0">
                <a:solidFill>
                  <a:srgbClr val="444B54"/>
                </a:solidFill>
              </a:rPr>
              <a:t>COVID-19</a:t>
            </a:r>
            <a:r>
              <a:rPr spc="15" dirty="0">
                <a:solidFill>
                  <a:srgbClr val="444B54"/>
                </a:solidFill>
              </a:rPr>
              <a:t> </a:t>
            </a:r>
            <a:r>
              <a:rPr dirty="0">
                <a:solidFill>
                  <a:srgbClr val="444B54"/>
                </a:solidFill>
              </a:rPr>
              <a:t>Outbreak</a:t>
            </a:r>
          </a:p>
        </p:txBody>
      </p:sp>
      <p:grpSp>
        <p:nvGrpSpPr>
          <p:cNvPr id="7" name="object 7"/>
          <p:cNvGrpSpPr/>
          <p:nvPr/>
        </p:nvGrpSpPr>
        <p:grpSpPr>
          <a:xfrm>
            <a:off x="259735" y="1265492"/>
            <a:ext cx="11889105" cy="5267960"/>
            <a:chOff x="259735" y="1265492"/>
            <a:chExt cx="11889105" cy="5267960"/>
          </a:xfrm>
        </p:grpSpPr>
        <p:sp>
          <p:nvSpPr>
            <p:cNvPr id="8" name="object 8"/>
            <p:cNvSpPr/>
            <p:nvPr/>
          </p:nvSpPr>
          <p:spPr>
            <a:xfrm>
              <a:off x="285140" y="1278191"/>
              <a:ext cx="11838305" cy="617220"/>
            </a:xfrm>
            <a:custGeom>
              <a:avLst/>
              <a:gdLst/>
              <a:ahLst/>
              <a:cxnLst/>
              <a:rect l="l" t="t" r="r" b="b"/>
              <a:pathLst>
                <a:path w="11838305" h="617219">
                  <a:moveTo>
                    <a:pt x="11838013" y="0"/>
                  </a:moveTo>
                  <a:lnTo>
                    <a:pt x="6609575" y="0"/>
                  </a:lnTo>
                  <a:lnTo>
                    <a:pt x="0" y="0"/>
                  </a:lnTo>
                  <a:lnTo>
                    <a:pt x="0" y="617220"/>
                  </a:lnTo>
                  <a:lnTo>
                    <a:pt x="6609562" y="617220"/>
                  </a:lnTo>
                  <a:lnTo>
                    <a:pt x="11838013" y="617220"/>
                  </a:lnTo>
                  <a:lnTo>
                    <a:pt x="11838013" y="0"/>
                  </a:lnTo>
                  <a:close/>
                </a:path>
              </a:pathLst>
            </a:custGeom>
            <a:solidFill>
              <a:srgbClr val="1C488A"/>
            </a:solidFill>
          </p:spPr>
          <p:txBody>
            <a:bodyPr wrap="square" lIns="0" tIns="0" rIns="0" bIns="0" rtlCol="0"/>
            <a:lstStyle/>
            <a:p>
              <a:endParaRPr/>
            </a:p>
          </p:txBody>
        </p:sp>
        <p:sp>
          <p:nvSpPr>
            <p:cNvPr id="9" name="object 9"/>
            <p:cNvSpPr/>
            <p:nvPr/>
          </p:nvSpPr>
          <p:spPr>
            <a:xfrm>
              <a:off x="285140" y="1895411"/>
              <a:ext cx="11838305" cy="4625340"/>
            </a:xfrm>
            <a:custGeom>
              <a:avLst/>
              <a:gdLst/>
              <a:ahLst/>
              <a:cxnLst/>
              <a:rect l="l" t="t" r="r" b="b"/>
              <a:pathLst>
                <a:path w="11838305" h="4625340">
                  <a:moveTo>
                    <a:pt x="11838013" y="0"/>
                  </a:moveTo>
                  <a:lnTo>
                    <a:pt x="6609575" y="0"/>
                  </a:lnTo>
                  <a:lnTo>
                    <a:pt x="0" y="0"/>
                  </a:lnTo>
                  <a:lnTo>
                    <a:pt x="0" y="4625124"/>
                  </a:lnTo>
                  <a:lnTo>
                    <a:pt x="6609562" y="4625124"/>
                  </a:lnTo>
                  <a:lnTo>
                    <a:pt x="11838013" y="4625124"/>
                  </a:lnTo>
                  <a:lnTo>
                    <a:pt x="11838013" y="0"/>
                  </a:lnTo>
                  <a:close/>
                </a:path>
              </a:pathLst>
            </a:custGeom>
            <a:solidFill>
              <a:srgbClr val="CCCFDA"/>
            </a:solidFill>
          </p:spPr>
          <p:txBody>
            <a:bodyPr wrap="square" lIns="0" tIns="0" rIns="0" bIns="0" rtlCol="0"/>
            <a:lstStyle/>
            <a:p>
              <a:endParaRPr/>
            </a:p>
          </p:txBody>
        </p:sp>
        <p:sp>
          <p:nvSpPr>
            <p:cNvPr id="10" name="object 10"/>
            <p:cNvSpPr/>
            <p:nvPr/>
          </p:nvSpPr>
          <p:spPr>
            <a:xfrm>
              <a:off x="6894707"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1" name="object 11"/>
            <p:cNvSpPr/>
            <p:nvPr/>
          </p:nvSpPr>
          <p:spPr>
            <a:xfrm>
              <a:off x="278785" y="1895412"/>
              <a:ext cx="11851005" cy="0"/>
            </a:xfrm>
            <a:custGeom>
              <a:avLst/>
              <a:gdLst/>
              <a:ahLst/>
              <a:cxnLst/>
              <a:rect l="l" t="t" r="r" b="b"/>
              <a:pathLst>
                <a:path w="11851005">
                  <a:moveTo>
                    <a:pt x="0" y="0"/>
                  </a:moveTo>
                  <a:lnTo>
                    <a:pt x="11850738" y="0"/>
                  </a:lnTo>
                </a:path>
              </a:pathLst>
            </a:custGeom>
            <a:ln w="38100">
              <a:solidFill>
                <a:srgbClr val="FFFFFF"/>
              </a:solidFill>
            </a:ln>
          </p:spPr>
          <p:txBody>
            <a:bodyPr wrap="square" lIns="0" tIns="0" rIns="0" bIns="0" rtlCol="0"/>
            <a:lstStyle/>
            <a:p>
              <a:endParaRPr/>
            </a:p>
          </p:txBody>
        </p:sp>
        <p:sp>
          <p:nvSpPr>
            <p:cNvPr id="12" name="object 12"/>
            <p:cNvSpPr/>
            <p:nvPr/>
          </p:nvSpPr>
          <p:spPr>
            <a:xfrm>
              <a:off x="285135"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3" name="object 13"/>
            <p:cNvSpPr/>
            <p:nvPr/>
          </p:nvSpPr>
          <p:spPr>
            <a:xfrm>
              <a:off x="12123174"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4" name="object 14"/>
            <p:cNvSpPr/>
            <p:nvPr/>
          </p:nvSpPr>
          <p:spPr>
            <a:xfrm>
              <a:off x="278785" y="1278192"/>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endParaRPr/>
            </a:p>
          </p:txBody>
        </p:sp>
        <p:sp>
          <p:nvSpPr>
            <p:cNvPr id="15" name="object 15"/>
            <p:cNvSpPr/>
            <p:nvPr/>
          </p:nvSpPr>
          <p:spPr>
            <a:xfrm>
              <a:off x="278785" y="6520541"/>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380377" y="1293686"/>
            <a:ext cx="6417310" cy="574040"/>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FFFFFF"/>
                </a:solidFill>
                <a:latin typeface="Arial"/>
                <a:cs typeface="Arial"/>
              </a:rPr>
              <a:t>CDC</a:t>
            </a:r>
            <a:endParaRPr sz="1800" dirty="0">
              <a:latin typeface="Arial"/>
              <a:cs typeface="Arial"/>
            </a:endParaRPr>
          </a:p>
          <a:p>
            <a:pPr algn="ctr">
              <a:lnSpc>
                <a:spcPct val="100000"/>
              </a:lnSpc>
            </a:pPr>
            <a:r>
              <a:rPr sz="1800" b="1" u="sng" spc="-5" dirty="0">
                <a:solidFill>
                  <a:srgbClr val="6B94FC"/>
                </a:solidFill>
                <a:uFill>
                  <a:solidFill>
                    <a:srgbClr val="6B94FC"/>
                  </a:solidFill>
                </a:uFill>
                <a:latin typeface="Arial"/>
                <a:cs typeface="Arial"/>
                <a:hlinkClick r:id="rId4"/>
              </a:rPr>
              <a:t>https://covid.cdc.gov/covid-data-tracker/#cases_totalcases</a:t>
            </a:r>
            <a:endParaRPr sz="1800" dirty="0">
              <a:latin typeface="Arial"/>
              <a:cs typeface="Arial"/>
            </a:endParaRPr>
          </a:p>
        </p:txBody>
      </p:sp>
      <p:sp>
        <p:nvSpPr>
          <p:cNvPr id="17" name="object 17"/>
          <p:cNvSpPr txBox="1"/>
          <p:nvPr/>
        </p:nvSpPr>
        <p:spPr>
          <a:xfrm>
            <a:off x="7527931" y="1293686"/>
            <a:ext cx="3963035" cy="574040"/>
          </a:xfrm>
          <a:prstGeom prst="rect">
            <a:avLst/>
          </a:prstGeom>
        </p:spPr>
        <p:txBody>
          <a:bodyPr vert="horz" wrap="square" lIns="0" tIns="12700" rIns="0" bIns="0" rtlCol="0">
            <a:spAutoFit/>
          </a:bodyPr>
          <a:lstStyle/>
          <a:p>
            <a:pPr algn="ctr">
              <a:lnSpc>
                <a:spcPct val="100000"/>
              </a:lnSpc>
              <a:spcBef>
                <a:spcPts val="100"/>
              </a:spcBef>
            </a:pPr>
            <a:r>
              <a:rPr sz="1800" b="1" spc="-5" dirty="0">
                <a:solidFill>
                  <a:srgbClr val="FFFFFF"/>
                </a:solidFill>
                <a:latin typeface="Arial"/>
                <a:cs typeface="Arial"/>
              </a:rPr>
              <a:t>IDPH</a:t>
            </a:r>
            <a:endParaRPr sz="1800" dirty="0">
              <a:latin typeface="Arial"/>
              <a:cs typeface="Arial"/>
            </a:endParaRPr>
          </a:p>
          <a:p>
            <a:pPr algn="ctr">
              <a:lnSpc>
                <a:spcPct val="100000"/>
              </a:lnSpc>
            </a:pPr>
            <a:r>
              <a:rPr sz="1800" b="1" u="sng" spc="-10" dirty="0">
                <a:solidFill>
                  <a:srgbClr val="6B94FC"/>
                </a:solidFill>
                <a:uFill>
                  <a:solidFill>
                    <a:srgbClr val="6B94FC"/>
                  </a:solidFill>
                </a:uFill>
                <a:latin typeface="Arial"/>
                <a:cs typeface="Arial"/>
                <a:hlinkClick r:id="rId5"/>
              </a:rPr>
              <a:t>https://www.dph.illinois.gov/covid19</a:t>
            </a:r>
            <a:endParaRPr sz="1800" dirty="0">
              <a:latin typeface="Arial"/>
              <a:cs typeface="Arial"/>
            </a:endParaRPr>
          </a:p>
        </p:txBody>
      </p:sp>
      <p:sp>
        <p:nvSpPr>
          <p:cNvPr id="18" name="object 18"/>
          <p:cNvSpPr txBox="1"/>
          <p:nvPr/>
        </p:nvSpPr>
        <p:spPr>
          <a:xfrm>
            <a:off x="313011" y="1910906"/>
            <a:ext cx="3892550" cy="574040"/>
          </a:xfrm>
          <a:prstGeom prst="rect">
            <a:avLst/>
          </a:prstGeom>
        </p:spPr>
        <p:txBody>
          <a:bodyPr vert="horz" wrap="square" lIns="0" tIns="12700" rIns="0" bIns="0" rtlCol="0">
            <a:spAutoFit/>
          </a:bodyPr>
          <a:lstStyle/>
          <a:p>
            <a:pPr marL="299085" indent="-287020">
              <a:lnSpc>
                <a:spcPct val="100000"/>
              </a:lnSpc>
              <a:spcBef>
                <a:spcPts val="100"/>
              </a:spcBef>
              <a:buChar char="•"/>
              <a:tabLst>
                <a:tab pos="298450" algn="l"/>
                <a:tab pos="299720" algn="l"/>
              </a:tabLst>
            </a:pPr>
            <a:r>
              <a:rPr sz="1800" spc="-45" dirty="0">
                <a:solidFill>
                  <a:srgbClr val="444B54"/>
                </a:solidFill>
                <a:latin typeface="Arial"/>
                <a:cs typeface="Arial"/>
              </a:rPr>
              <a:t>Total</a:t>
            </a:r>
            <a:r>
              <a:rPr sz="1800" spc="-25" dirty="0">
                <a:solidFill>
                  <a:srgbClr val="444B54"/>
                </a:solidFill>
                <a:latin typeface="Arial"/>
                <a:cs typeface="Arial"/>
              </a:rPr>
              <a:t> </a:t>
            </a:r>
            <a:r>
              <a:rPr sz="1800" spc="-5" dirty="0">
                <a:solidFill>
                  <a:srgbClr val="444B54"/>
                </a:solidFill>
                <a:latin typeface="Arial"/>
                <a:cs typeface="Arial"/>
              </a:rPr>
              <a:t>cases: </a:t>
            </a:r>
            <a:r>
              <a:rPr lang="en-US" b="1" spc="-10" dirty="0">
                <a:solidFill>
                  <a:srgbClr val="444B54"/>
                </a:solidFill>
                <a:latin typeface="Arial"/>
                <a:cs typeface="Arial"/>
              </a:rPr>
              <a:t>46,100,477</a:t>
            </a:r>
            <a:r>
              <a:rPr sz="1800" b="1" spc="15" dirty="0" smtClean="0">
                <a:solidFill>
                  <a:srgbClr val="444B54"/>
                </a:solidFill>
                <a:latin typeface="Arial"/>
                <a:cs typeface="Arial"/>
              </a:rPr>
              <a:t> </a:t>
            </a:r>
            <a:r>
              <a:rPr sz="1800" b="1" spc="-5" dirty="0">
                <a:solidFill>
                  <a:srgbClr val="444B54"/>
                </a:solidFill>
                <a:latin typeface="Arial"/>
                <a:cs typeface="Arial"/>
              </a:rPr>
              <a:t>confirmed</a:t>
            </a:r>
            <a:endParaRPr sz="1800" dirty="0">
              <a:latin typeface="Arial"/>
              <a:cs typeface="Arial"/>
            </a:endParaRPr>
          </a:p>
          <a:p>
            <a:pPr marL="299085" indent="-287020">
              <a:lnSpc>
                <a:spcPct val="100000"/>
              </a:lnSpc>
              <a:buChar char="•"/>
              <a:tabLst>
                <a:tab pos="298450" algn="l"/>
                <a:tab pos="299720" algn="l"/>
              </a:tabLst>
            </a:pPr>
            <a:r>
              <a:rPr sz="1800" spc="-45" dirty="0">
                <a:solidFill>
                  <a:srgbClr val="444B54"/>
                </a:solidFill>
                <a:latin typeface="Arial"/>
                <a:cs typeface="Arial"/>
              </a:rPr>
              <a:t>Total</a:t>
            </a:r>
            <a:r>
              <a:rPr sz="1800" spc="-30" dirty="0">
                <a:solidFill>
                  <a:srgbClr val="444B54"/>
                </a:solidFill>
                <a:latin typeface="Arial"/>
                <a:cs typeface="Arial"/>
              </a:rPr>
              <a:t> </a:t>
            </a:r>
            <a:r>
              <a:rPr sz="1800" spc="-10" dirty="0">
                <a:solidFill>
                  <a:srgbClr val="444B54"/>
                </a:solidFill>
                <a:latin typeface="Arial"/>
                <a:cs typeface="Arial"/>
              </a:rPr>
              <a:t>deaths:</a:t>
            </a:r>
            <a:r>
              <a:rPr sz="1800" spc="10" dirty="0">
                <a:solidFill>
                  <a:srgbClr val="444B54"/>
                </a:solidFill>
                <a:latin typeface="Arial"/>
                <a:cs typeface="Arial"/>
              </a:rPr>
              <a:t> </a:t>
            </a:r>
            <a:r>
              <a:rPr lang="en-US" b="1" spc="-10" dirty="0">
                <a:solidFill>
                  <a:srgbClr val="444B54"/>
                </a:solidFill>
                <a:latin typeface="Arial"/>
                <a:cs typeface="Arial"/>
              </a:rPr>
              <a:t>746,705</a:t>
            </a:r>
            <a:r>
              <a:rPr sz="1800" b="1" dirty="0" smtClean="0">
                <a:solidFill>
                  <a:srgbClr val="444B54"/>
                </a:solidFill>
                <a:latin typeface="Arial"/>
                <a:cs typeface="Arial"/>
              </a:rPr>
              <a:t> </a:t>
            </a:r>
            <a:r>
              <a:rPr sz="1800" b="1" spc="-5" dirty="0">
                <a:solidFill>
                  <a:srgbClr val="444B54"/>
                </a:solidFill>
                <a:latin typeface="Arial"/>
                <a:cs typeface="Arial"/>
              </a:rPr>
              <a:t>confirmed</a:t>
            </a:r>
            <a:endParaRPr sz="1800" dirty="0">
              <a:latin typeface="Arial"/>
              <a:cs typeface="Arial"/>
            </a:endParaRPr>
          </a:p>
        </p:txBody>
      </p:sp>
      <p:sp>
        <p:nvSpPr>
          <p:cNvPr id="19" name="object 19"/>
          <p:cNvSpPr txBox="1"/>
          <p:nvPr/>
        </p:nvSpPr>
        <p:spPr>
          <a:xfrm>
            <a:off x="6922584" y="1910906"/>
            <a:ext cx="4236720" cy="604520"/>
          </a:xfrm>
          <a:prstGeom prst="rect">
            <a:avLst/>
          </a:prstGeom>
        </p:spPr>
        <p:txBody>
          <a:bodyPr vert="horz" wrap="square" lIns="0" tIns="12065" rIns="0" bIns="0" rtlCol="0">
            <a:spAutoFit/>
          </a:bodyPr>
          <a:lstStyle/>
          <a:p>
            <a:pPr marL="299085" indent="-287020">
              <a:lnSpc>
                <a:spcPct val="100000"/>
              </a:lnSpc>
              <a:spcBef>
                <a:spcPts val="95"/>
              </a:spcBef>
              <a:buFont typeface="Arial"/>
              <a:buChar char="•"/>
              <a:tabLst>
                <a:tab pos="299085" algn="l"/>
                <a:tab pos="299720" algn="l"/>
              </a:tabLst>
            </a:pPr>
            <a:r>
              <a:rPr lang="en-US" sz="1900" b="1" spc="-5" dirty="0">
                <a:solidFill>
                  <a:srgbClr val="444B54"/>
                </a:solidFill>
                <a:latin typeface="Arial"/>
                <a:cs typeface="Arial"/>
              </a:rPr>
              <a:t>1,710,044</a:t>
            </a:r>
            <a:r>
              <a:rPr sz="1900" b="1" spc="20" dirty="0" smtClean="0">
                <a:solidFill>
                  <a:srgbClr val="444B54"/>
                </a:solidFill>
                <a:latin typeface="Arial"/>
                <a:cs typeface="Arial"/>
              </a:rPr>
              <a:t> </a:t>
            </a:r>
            <a:r>
              <a:rPr sz="1900" spc="-5" dirty="0">
                <a:solidFill>
                  <a:srgbClr val="444B54"/>
                </a:solidFill>
                <a:latin typeface="Arial"/>
                <a:cs typeface="Arial"/>
              </a:rPr>
              <a:t>Confirmed</a:t>
            </a:r>
            <a:r>
              <a:rPr sz="1900" spc="20" dirty="0">
                <a:solidFill>
                  <a:srgbClr val="444B54"/>
                </a:solidFill>
                <a:latin typeface="Arial"/>
                <a:cs typeface="Arial"/>
              </a:rPr>
              <a:t> </a:t>
            </a:r>
            <a:r>
              <a:rPr sz="1900" spc="-5" dirty="0">
                <a:solidFill>
                  <a:srgbClr val="444B54"/>
                </a:solidFill>
                <a:latin typeface="Arial"/>
                <a:cs typeface="Arial"/>
              </a:rPr>
              <a:t>Positive</a:t>
            </a:r>
            <a:r>
              <a:rPr sz="1900" spc="10" dirty="0">
                <a:solidFill>
                  <a:srgbClr val="444B54"/>
                </a:solidFill>
                <a:latin typeface="Arial"/>
                <a:cs typeface="Arial"/>
              </a:rPr>
              <a:t> </a:t>
            </a:r>
            <a:r>
              <a:rPr sz="1900" spc="-5" dirty="0">
                <a:solidFill>
                  <a:srgbClr val="444B54"/>
                </a:solidFill>
                <a:latin typeface="Arial"/>
                <a:cs typeface="Arial"/>
              </a:rPr>
              <a:t>Cases</a:t>
            </a:r>
            <a:endParaRPr sz="1900" dirty="0">
              <a:latin typeface="Arial"/>
              <a:cs typeface="Arial"/>
            </a:endParaRPr>
          </a:p>
          <a:p>
            <a:pPr marL="299085" indent="-287020">
              <a:lnSpc>
                <a:spcPct val="100000"/>
              </a:lnSpc>
              <a:buFont typeface="Arial"/>
              <a:buChar char="•"/>
              <a:tabLst>
                <a:tab pos="299085" algn="l"/>
                <a:tab pos="299720" algn="l"/>
              </a:tabLst>
            </a:pPr>
            <a:r>
              <a:rPr lang="en-US" sz="1900" b="1" spc="-5" dirty="0">
                <a:solidFill>
                  <a:srgbClr val="444B54"/>
                </a:solidFill>
                <a:latin typeface="Arial"/>
                <a:cs typeface="Arial"/>
              </a:rPr>
              <a:t>25,926</a:t>
            </a:r>
            <a:r>
              <a:rPr sz="1900" b="1" spc="-15" dirty="0" smtClean="0">
                <a:solidFill>
                  <a:srgbClr val="444B54"/>
                </a:solidFill>
                <a:latin typeface="Arial"/>
                <a:cs typeface="Arial"/>
              </a:rPr>
              <a:t> </a:t>
            </a:r>
            <a:r>
              <a:rPr sz="1900" spc="-5" dirty="0">
                <a:solidFill>
                  <a:srgbClr val="444B54"/>
                </a:solidFill>
                <a:latin typeface="Arial"/>
                <a:cs typeface="Arial"/>
              </a:rPr>
              <a:t>Deaths</a:t>
            </a:r>
            <a:endParaRPr sz="1900" dirty="0">
              <a:latin typeface="Arial"/>
              <a:cs typeface="Arial"/>
            </a:endParaRPr>
          </a:p>
        </p:txBody>
      </p:sp>
      <p:sp>
        <p:nvSpPr>
          <p:cNvPr id="30" name="object 30"/>
          <p:cNvSpPr txBox="1"/>
          <p:nvPr/>
        </p:nvSpPr>
        <p:spPr>
          <a:xfrm>
            <a:off x="11391389" y="6444636"/>
            <a:ext cx="110489" cy="196215"/>
          </a:xfrm>
          <a:prstGeom prst="rect">
            <a:avLst/>
          </a:prstGeom>
        </p:spPr>
        <p:txBody>
          <a:bodyPr vert="horz" wrap="square" lIns="0" tIns="0" rIns="0" bIns="0" rtlCol="0">
            <a:spAutoFit/>
          </a:bodyPr>
          <a:lstStyle/>
          <a:p>
            <a:pPr marL="12700">
              <a:lnSpc>
                <a:spcPts val="1425"/>
              </a:lnSpc>
            </a:pPr>
            <a:r>
              <a:rPr sz="1200" spc="-5" dirty="0">
                <a:solidFill>
                  <a:srgbClr val="929599"/>
                </a:solidFill>
                <a:latin typeface="Arial"/>
                <a:cs typeface="Arial"/>
              </a:rPr>
              <a:t>8</a:t>
            </a:r>
            <a:endParaRPr sz="1200">
              <a:latin typeface="Arial"/>
              <a:cs typeface="Arial"/>
            </a:endParaRPr>
          </a:p>
        </p:txBody>
      </p:sp>
      <p:pic>
        <p:nvPicPr>
          <p:cNvPr id="31" name="Picture 3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9340" y="2590800"/>
            <a:ext cx="5404947" cy="3517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p:cNvPicPr>
            <a:picLocks noChangeAspect="1"/>
          </p:cNvPicPr>
          <p:nvPr/>
        </p:nvPicPr>
        <p:blipFill rotWithShape="1">
          <a:blip r:embed="rId7"/>
          <a:srcRect l="1771" t="9322" r="565" b="5932"/>
          <a:stretch/>
        </p:blipFill>
        <p:spPr>
          <a:xfrm>
            <a:off x="799336" y="6088166"/>
            <a:ext cx="5404951" cy="552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8"/>
          <a:stretch>
            <a:fillRect/>
          </a:stretch>
        </p:blipFill>
        <p:spPr>
          <a:xfrm>
            <a:off x="7559777" y="2501861"/>
            <a:ext cx="4081462" cy="408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p:cNvPicPr>
            <a:picLocks noChangeAspect="1"/>
          </p:cNvPicPr>
          <p:nvPr/>
        </p:nvPicPr>
        <p:blipFill>
          <a:blip r:embed="rId9"/>
          <a:stretch>
            <a:fillRect/>
          </a:stretch>
        </p:blipFill>
        <p:spPr>
          <a:xfrm>
            <a:off x="6845154" y="6623371"/>
            <a:ext cx="5350948" cy="2006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4" name="object 4"/>
          <p:cNvSpPr txBox="1">
            <a:spLocks noGrp="1"/>
          </p:cNvSpPr>
          <p:nvPr>
            <p:ph type="title"/>
          </p:nvPr>
        </p:nvSpPr>
        <p:spPr>
          <a:xfrm>
            <a:off x="383031" y="436882"/>
            <a:ext cx="4354195"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Daily</a:t>
            </a:r>
            <a:r>
              <a:rPr sz="3200" b="1" spc="-110" dirty="0">
                <a:solidFill>
                  <a:srgbClr val="FFFFFF"/>
                </a:solidFill>
                <a:latin typeface="Arial"/>
                <a:cs typeface="Arial"/>
              </a:rPr>
              <a:t> </a:t>
            </a:r>
            <a:r>
              <a:rPr sz="3200" b="1" spc="-10" dirty="0">
                <a:solidFill>
                  <a:srgbClr val="FFFFFF"/>
                </a:solidFill>
                <a:latin typeface="Arial"/>
                <a:cs typeface="Arial"/>
              </a:rPr>
              <a:t>Incidence</a:t>
            </a:r>
            <a:endParaRPr sz="3200">
              <a:latin typeface="Arial"/>
              <a:cs typeface="Arial"/>
            </a:endParaRPr>
          </a:p>
        </p:txBody>
      </p:sp>
      <p:sp>
        <p:nvSpPr>
          <p:cNvPr id="5" name="object 5"/>
          <p:cNvSpPr txBox="1"/>
          <p:nvPr/>
        </p:nvSpPr>
        <p:spPr>
          <a:xfrm>
            <a:off x="203682"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pic>
        <p:nvPicPr>
          <p:cNvPr id="6" name="object 6"/>
          <p:cNvPicPr/>
          <p:nvPr/>
        </p:nvPicPr>
        <p:blipFill>
          <a:blip r:embed="rId3" cstate="print"/>
          <a:stretch>
            <a:fillRect/>
          </a:stretch>
        </p:blipFill>
        <p:spPr>
          <a:xfrm>
            <a:off x="9520427" y="6475475"/>
            <a:ext cx="1609343" cy="225551"/>
          </a:xfrm>
          <a:prstGeom prst="rect">
            <a:avLst/>
          </a:prstGeom>
        </p:spPr>
      </p:pic>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9</a:t>
            </a:fld>
            <a:endParaRPr sz="1000">
              <a:latin typeface="Arial"/>
              <a:cs typeface="Aria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731912"/>
            <a:ext cx="11128486" cy="45450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1793</TotalTime>
  <Words>2328</Words>
  <Application>Microsoft Office PowerPoint</Application>
  <PresentationFormat>Widescreen</PresentationFormat>
  <Paragraphs>394</Paragraphs>
  <Slides>57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Verdana</vt:lpstr>
      <vt:lpstr>Office Theme</vt:lpstr>
      <vt:lpstr>COVID-19 Strategies  for OB &amp; Neonatal  Units</vt:lpstr>
      <vt:lpstr>Welcome</vt:lpstr>
      <vt:lpstr>Housekeeping: We Are Recording Now</vt:lpstr>
      <vt:lpstr>ILPQC Covid 19 webinars</vt:lpstr>
      <vt:lpstr>Overview</vt:lpstr>
      <vt:lpstr>US COVID case trend</vt:lpstr>
      <vt:lpstr>PowerPoint Presentation</vt:lpstr>
      <vt:lpstr>Data Update: November 4, 2021 CDC/IDPH: COVID-19 Outbreak</vt:lpstr>
      <vt:lpstr>Illinois Daily Incidence</vt:lpstr>
      <vt:lpstr>Illinois Covid Deaths</vt:lpstr>
      <vt:lpstr>IDPH County Level COVID -19</vt:lpstr>
      <vt:lpstr>Data Update November 4, 2021  IDPH: COVID-19 Outbreak Race  Demographics</vt:lpstr>
      <vt:lpstr>Illinois Population Vaccinated Fully</vt:lpstr>
      <vt:lpstr>Illinois Daily  Reported  Administered  Vaccine Doses</vt:lpstr>
      <vt:lpstr>Percent of Pregnant People aged 18-49 years receiving at least one dose of a COVID-19  vaccine during pregnancy overall, by race/ethnicity, and date reported to CDC (10/30/21)</vt:lpstr>
      <vt:lpstr>PowerPoint Presentation</vt:lpstr>
      <vt:lpstr>CDC Coronavirus Disease 2019 Response</vt:lpstr>
      <vt:lpstr>COVID-19 cases, ICU admission and death among pregnant people (National COVID-19 Case Surveillance Data; Jan 22, 2020 – Sep 13, 2021)</vt:lpstr>
      <vt:lpstr>Severe illness and death for symptomatic pregnant women  with COVID-19 compared to symptomatic nonpregnant women</vt:lpstr>
      <vt:lpstr>CDC:  COVID-19 Vaccination for Pregnant People to Prevent Serious Illness, Deaths, and Adverse Pregnancy Outcomes from COVID-19. (9.29.21) </vt:lpstr>
      <vt:lpstr>CDC:  COVID-19 Vaccination for Pregnant People to Prevent Serious Illness, Deaths, and Adverse Pregnancy Outcomes from COVID-19. (9.29.21) </vt:lpstr>
      <vt:lpstr>CDC:  COVID-19 Vaccination for Pregnant People to Prevent Serious Illness, Deaths, and Adverse Pregnancy Outcomes from COVID-19. (9.29.21)</vt:lpstr>
      <vt:lpstr>CDC Urgent Heath Alert</vt:lpstr>
      <vt:lpstr>CDC: MotherToBaby help line for Covid and pregnancy questions for patients</vt:lpstr>
      <vt:lpstr>PowerPoint Presentation</vt:lpstr>
      <vt:lpstr>ILPQC COVID-19 Webpage  www.ilpqc.org</vt:lpstr>
      <vt:lpstr>Updated OB (ACOG/SMFM) Resources</vt:lpstr>
      <vt:lpstr>ACOG President Statement on CDC Health Warning Urging Vaccination for Pregnant People, J. Martin Tucker, MD, FACOG, September 29, 2021</vt:lpstr>
      <vt:lpstr>ACOG:  9/14/21 Statement of Strong Medical Consensus for Vaccination of Pregnant Individuals Against COVID-19. </vt:lpstr>
      <vt:lpstr>SMFM: Provider Considerations for Engaging in COVID-19 Vaccine Counseling With Pregnant and Lactating Patients (Updated 10.26.21) </vt:lpstr>
      <vt:lpstr>SMFM: Vaccine Booster update 10/26/21</vt:lpstr>
      <vt:lpstr>Updated Neonatal /AAP Resources</vt:lpstr>
      <vt:lpstr>AAP: Children and COVID-19:  State-Level Data Report  October 28, 2021</vt:lpstr>
      <vt:lpstr>PowerPoint Presentation</vt:lpstr>
      <vt:lpstr>PowerPoint Presentation</vt:lpstr>
      <vt:lpstr>Updated OB/Neo Covid Publications</vt:lpstr>
      <vt:lpstr>JAMA: Characteristics and Outcomes of Women With COVID-19 Giving Birth at US Academic Centers During the COVID-19 Pandemic. (08.11.21)   </vt:lpstr>
      <vt:lpstr>Barnes Jewish BJC  monoclonal antibodies protocol</vt:lpstr>
      <vt:lpstr>PowerPoint Presentation</vt:lpstr>
      <vt:lpstr>Zauche LH, Wallace B, Smoots AN, et al. Receipt of mRNA COVID-19 vaccines and risk of spontaneous abortions. New Engl J Med Published online September 8, 2021</vt:lpstr>
      <vt:lpstr>Plos Medicine: Incidence, co-occurrence, and evolution of long-COVID features: A 6-month retrospective cohort study of 273,618 survivors of COVID-19. (09.28.2021)</vt:lpstr>
      <vt:lpstr>Plos Medicine: Incidence, co-occurrence, and evolution of long-COVID features: A 6-month retrospective cohort study of 273,618 survivors of COVID-19. (09.28.2021)</vt:lpstr>
      <vt:lpstr>Jama: Short-term and Long-term Rates of Postacute Sequelae of SARS-CoV-2 Infection. (10.13.21) </vt:lpstr>
      <vt:lpstr>IDPH / HFS / CDC</vt:lpstr>
      <vt:lpstr>CDC: Expands Eligibility for COVID-19 Booster Shots (10.21.21)</vt:lpstr>
      <vt:lpstr>PowerPoint Presentation</vt:lpstr>
      <vt:lpstr>PowerPoint Presentation</vt:lpstr>
      <vt:lpstr>PowerPoint Presentation</vt:lpstr>
      <vt:lpstr>CDC Recommends Pediatric COVID-19 Vaccine for Children 5 to 11 Years (November 2, 2021)</vt:lpstr>
      <vt:lpstr>PowerPoint Presentation</vt:lpstr>
      <vt:lpstr>PowerPoint Presentation</vt:lpstr>
      <vt:lpstr>PowerPoint Presentation</vt:lpstr>
      <vt:lpstr>COVID Vaccine Patient Education Examples</vt:lpstr>
      <vt:lpstr>POSTERS</vt:lpstr>
      <vt:lpstr>OB Discussion Panel</vt:lpstr>
      <vt:lpstr>Neonatal  Discussion Panel</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Hilgert</dc:creator>
  <cp:lastModifiedBy>ABorders Local Account</cp:lastModifiedBy>
  <cp:revision>58</cp:revision>
  <dcterms:created xsi:type="dcterms:W3CDTF">2021-09-30T19:32:58Z</dcterms:created>
  <dcterms:modified xsi:type="dcterms:W3CDTF">2021-11-05T16:32:58Z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2021-09-30T00:00:00Z</vt:filetime>
  </property>
  <property fmtid="{D5CDD505-2E9C-101B-9397-08002B2CF9AE}" pid="3" name="Creator">
    <vt:lpwstr>Acrobat PDFMaker 21 for PowerPoint</vt:lpwstr>
  </property>
  <property fmtid="{D5CDD505-2E9C-101B-9397-08002B2CF9AE}" pid="4" name="LastSaved">
    <vt:filetime>2021-09-30T00:00:00Z</vt:filetime>
  </property>
</Properties>
</file>