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7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8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2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6"/>
    <p:sldMasterId id="2147484138" r:id="rId7"/>
    <p:sldMasterId id="2147484150" r:id="rId8"/>
    <p:sldMasterId id="2147484152" r:id="rId9"/>
    <p:sldMasterId id="2147484154" r:id="rId10"/>
    <p:sldMasterId id="2147484164" r:id="rId11"/>
    <p:sldMasterId id="2147484166" r:id="rId12"/>
    <p:sldMasterId id="2147484169" r:id="rId13"/>
    <p:sldMasterId id="2147484184" r:id="rId14"/>
    <p:sldMasterId id="2147484231" r:id="rId15"/>
    <p:sldMasterId id="2147484260" r:id="rId16"/>
    <p:sldMasterId id="2147484265" r:id="rId17"/>
    <p:sldMasterId id="2147484269" r:id="rId18"/>
    <p:sldMasterId id="2147484286" r:id="rId19"/>
    <p:sldMasterId id="2147484290" r:id="rId20"/>
    <p:sldMasterId id="2147484318" r:id="rId21"/>
    <p:sldMasterId id="2147484356" r:id="rId22"/>
    <p:sldMasterId id="2147484388" r:id="rId23"/>
    <p:sldMasterId id="2147484400" r:id="rId24"/>
    <p:sldMasterId id="2147484413" r:id="rId25"/>
    <p:sldMasterId id="2147484425" r:id="rId26"/>
    <p:sldMasterId id="2147484455" r:id="rId27"/>
    <p:sldMasterId id="2147484480" r:id="rId28"/>
  </p:sldMasterIdLst>
  <p:notesMasterIdLst>
    <p:notesMasterId r:id="rId92"/>
  </p:notesMasterIdLst>
  <p:handoutMasterIdLst>
    <p:handoutMasterId r:id="rId93"/>
  </p:handoutMasterIdLst>
  <p:sldIdLst>
    <p:sldId id="1450" r:id="rId29"/>
    <p:sldId id="1825" r:id="rId30"/>
    <p:sldId id="1925" r:id="rId31"/>
    <p:sldId id="2154" r:id="rId32"/>
    <p:sldId id="1986" r:id="rId33"/>
    <p:sldId id="2467" r:id="rId34"/>
    <p:sldId id="2548" r:id="rId35"/>
    <p:sldId id="2478" r:id="rId36"/>
    <p:sldId id="2468" r:id="rId37"/>
    <p:sldId id="2547" r:id="rId38"/>
    <p:sldId id="2549" r:id="rId39"/>
    <p:sldId id="2470" r:id="rId40"/>
    <p:sldId id="1975" r:id="rId41"/>
    <p:sldId id="2156" r:id="rId42"/>
    <p:sldId id="2413" r:id="rId43"/>
    <p:sldId id="2212" r:id="rId44"/>
    <p:sldId id="2414" r:id="rId45"/>
    <p:sldId id="2613" r:id="rId46"/>
    <p:sldId id="2649" r:id="rId47"/>
    <p:sldId id="2648" r:id="rId48"/>
    <p:sldId id="2650" r:id="rId49"/>
    <p:sldId id="2594" r:id="rId50"/>
    <p:sldId id="2607" r:id="rId51"/>
    <p:sldId id="2608" r:id="rId52"/>
    <p:sldId id="2669" r:id="rId53"/>
    <p:sldId id="2670" r:id="rId54"/>
    <p:sldId id="2671" r:id="rId55"/>
    <p:sldId id="2672" r:id="rId56"/>
    <p:sldId id="2673" r:id="rId57"/>
    <p:sldId id="2674" r:id="rId58"/>
    <p:sldId id="2675" r:id="rId59"/>
    <p:sldId id="2676" r:id="rId60"/>
    <p:sldId id="2596" r:id="rId61"/>
    <p:sldId id="2626" r:id="rId62"/>
    <p:sldId id="2668" r:id="rId63"/>
    <p:sldId id="2605" r:id="rId64"/>
    <p:sldId id="2624" r:id="rId65"/>
    <p:sldId id="2606" r:id="rId66"/>
    <p:sldId id="2593" r:id="rId67"/>
    <p:sldId id="2651" r:id="rId68"/>
    <p:sldId id="2652" r:id="rId69"/>
    <p:sldId id="2653" r:id="rId70"/>
    <p:sldId id="2654" r:id="rId71"/>
    <p:sldId id="2655" r:id="rId72"/>
    <p:sldId id="2656" r:id="rId73"/>
    <p:sldId id="2657" r:id="rId74"/>
    <p:sldId id="2658" r:id="rId75"/>
    <p:sldId id="2659" r:id="rId76"/>
    <p:sldId id="2660" r:id="rId77"/>
    <p:sldId id="2661" r:id="rId78"/>
    <p:sldId id="2662" r:id="rId79"/>
    <p:sldId id="2663" r:id="rId80"/>
    <p:sldId id="2664" r:id="rId81"/>
    <p:sldId id="2665" r:id="rId82"/>
    <p:sldId id="2666" r:id="rId83"/>
    <p:sldId id="2667" r:id="rId84"/>
    <p:sldId id="2627" r:id="rId85"/>
    <p:sldId id="2628" r:id="rId86"/>
    <p:sldId id="2629" r:id="rId87"/>
    <p:sldId id="2630" r:id="rId88"/>
    <p:sldId id="2604" r:id="rId89"/>
    <p:sldId id="1841" r:id="rId90"/>
    <p:sldId id="2577" r:id="rId91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Ann Lee King" initials="PALK" lastIdx="4" clrIdx="0"/>
  <p:cmAuthor id="2" name="Weiss, Daniel" initials="WD" lastIdx="10" clrIdx="1"/>
  <p:cmAuthor id="3" name="ANNBORDERS" initials="A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F7994B"/>
    <a:srgbClr val="F58466"/>
    <a:srgbClr val="FFFFCC"/>
    <a:srgbClr val="6359AD"/>
    <a:srgbClr val="6D5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31" autoAdjust="0"/>
    <p:restoredTop sz="85067" autoAdjust="0"/>
  </p:normalViewPr>
  <p:slideViewPr>
    <p:cSldViewPr>
      <p:cViewPr varScale="1">
        <p:scale>
          <a:sx n="58" d="100"/>
          <a:sy n="58" d="100"/>
        </p:scale>
        <p:origin x="102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62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1708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1.xml"/><Relationship Id="rId21" Type="http://schemas.openxmlformats.org/officeDocument/2006/relationships/slideMaster" Target="slideMasters/slideMaster16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43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6.xml"/><Relationship Id="rId24" Type="http://schemas.openxmlformats.org/officeDocument/2006/relationships/slideMaster" Target="slideMasters/slideMaster19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slide" Target="slides/slide59.xml"/><Relationship Id="rId5" Type="http://schemas.openxmlformats.org/officeDocument/2006/relationships/customXml" Target="../customXml/item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90" Type="http://schemas.openxmlformats.org/officeDocument/2006/relationships/slide" Target="slides/slide62.xml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Master" Target="slideMasters/slideMaster22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Master" Target="slideMasters/slideMaster20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Master" Target="slideMasters/slideMaster23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E02B9-139B-4A71-A3B0-49BF3BB6CAAD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DC3D6-F64F-432F-8CAF-12A8E390E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A1234E4B-760D-4C12-91CE-F6FE2BFE65B3}" type="datetimeFigureOut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99399BA-D265-4DD5-B172-CF7BBEF04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136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og.org/clinical/clinical-guidance/practice-advisory/articles/2020/12/vaccinating-pregnant-and-lactating-patients-against-covid-1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3.amazonaws.com/cdn.smfm.org/media/2656/Provider_Considerations_for_Engaging_in_COVID_Vaccination_Considerations_12-21-20_(final).pdf" TargetMode="External"/><Relationship Id="rId5" Type="http://schemas.openxmlformats.org/officeDocument/2006/relationships/hyperlink" Target="https://s3.amazonaws.com/cdn.smfm.org/media/2668/SMFM_COVID_Management_of_COVID_pos_preg_patients_1-7-21_(final).pdf" TargetMode="External"/><Relationship Id="rId4" Type="http://schemas.openxmlformats.org/officeDocument/2006/relationships/hyperlink" Target="https://www.acog.org/en/covid-19/covid-19-vaccines-and-pregnancy-conversation-guide-for-clinicians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.aap.org/en/pages/2019-novel-coronavirus-covid-19-infections/clinical-guidance/multisystem-inflammatory-syndrome-in-children-mis-c-interim-guidanc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ervices.aap.org/en/pages/2019-novel-coronavirus-covid-19-infections/clinical-guidance/breastfeeding-guidance-post-hospital-discharge/" TargetMode="External"/><Relationship Id="rId4" Type="http://schemas.openxmlformats.org/officeDocument/2006/relationships/hyperlink" Target="https://services.aap.org/en/pages/2019-novel-coronavirus-covid-19-infections/clinical-guidance/faqs-management-of-infants-born-to-covid-19-mothers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667F1A6-D26A-435E-A6B9-71DCD84A0B24}" type="slidenum">
              <a:rPr lang="en-US" altLang="en-US">
                <a:latin typeface="Calibri" pitchFamily="34" charset="0"/>
              </a:rPr>
              <a:pPr/>
              <a:t>1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23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3/4/2021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39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3/4/2021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ACOG: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3"/>
              </a:rPr>
              <a:t>Vaccinating Pregnant and Lactating Patients Against COVID-19, Practice Advisory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(12.21.20)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ACOG: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4"/>
              </a:rPr>
              <a:t>COVID-19 Vaccines and Pregnancy: Conversation Guide for Clinicians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(12.20.20)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SMFM: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5"/>
              </a:rPr>
              <a:t>Management Considerations for Pregnant Patients with COVID-19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 (Updated 1.7.21)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SMFM: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6"/>
              </a:rPr>
              <a:t>Provider Considerations for Engaging in COVID-19 Vaccine Counseling With Pregnant and Lactating Patients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(Updated 12.21.20)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315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AAP: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3"/>
              </a:rPr>
              <a:t>Multisystem Inflammatory Syndrome in Children (MIS-C) Interim Guidance (Updated 11.17.2020)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AAP: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4"/>
              </a:rPr>
              <a:t>FAQs: Management of Infants Born to Mothers with Suspected or Confirmed COVID-19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 (11.19.2020) 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AAP: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  <a:hlinkClick r:id="rId5"/>
              </a:rPr>
              <a:t>Breastfeeding Guidance Post Hospital Discharge for Mothers or Infants (12.2.2020)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45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Obesity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Diabetes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Pulmonary Diseases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Smoking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Heart Conditions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Chronic Kidney Disease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Cancer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Solid Organ Transplant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Sickle Cell Disease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Pregnancy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Persons with a Disability</a:t>
            </a:r>
            <a:r>
              <a:rPr lang="en-US" dirty="0" smtClean="0">
                <a:effectLst/>
              </a:rPr>
              <a:t>1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 (Not otherwise covered in previous categories.)</a:t>
            </a:r>
            <a:endParaRPr lang="en-US" dirty="0" smtClean="0">
              <a:effectLst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47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86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1888" y="6937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38652-214D-40E8-A7C2-0B7B50AC5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63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The NICHD MFMU consists of 12 centers</a:t>
            </a:r>
            <a:r>
              <a:rPr lang="en-US" baseline="0" dirty="0">
                <a:latin typeface="Century Gothic" panose="020B0502020202020204" pitchFamily="34" charset="0"/>
              </a:rPr>
              <a:t> denoted here as main sites in red and a number of subsites denoted in yellow.  All together 33 sites in 14 states were included in this analysis including both academic and community-based hospitals. MFMU sites have access to a patient population with demographic, socioeconomic and racial-ethnic diversity. All of these sites participated in this project.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AC304-9EB6-48E9-A5CA-E3BE4DDB5D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81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45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58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0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1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628B-D017-4ABD-84D4-3F37B064EA7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6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3/4/2021</a:t>
            </a:r>
          </a:p>
          <a:p>
            <a:r>
              <a:rPr lang="en-US" dirty="0" smtClean="0"/>
              <a:t>https://www.nytimes.com/interactive/2020/us/coronavirus-us-cases.html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22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3/4/2021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3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Updated 3/4/2021</a:t>
            </a:r>
          </a:p>
          <a:p>
            <a:r>
              <a:rPr lang="en-US" dirty="0" smtClean="0"/>
              <a:t>https://www.dph.illinois.gov/countymetrics?county=Cook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75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3/4/2021</a:t>
            </a:r>
          </a:p>
          <a:p>
            <a:r>
              <a:rPr lang="en-US" dirty="0" smtClean="0"/>
              <a:t>http://www.dph.illinois.gov/covid19/covid19-statistics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7FCAF-CF7A-42D2-803B-E84911D91B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03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Updated 3/4/2021</a:t>
            </a:r>
          </a:p>
          <a:p>
            <a:r>
              <a:rPr lang="en-US" i="1" dirty="0" smtClean="0"/>
              <a:t>https://www.dph.illinois.gov/covid19/covid19-statistics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08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3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4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5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gif"/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1.wdp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microsoft.com/office/2007/relationships/hdphoto" Target="../media/hdphoto1.wdp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ags" Target="../tags/tag5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0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6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ags" Target="../tags/tag7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3AD7-A772-4F83-850B-482C70935EA4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8331-DEC2-4D1E-95D5-94283CB8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6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490D-0CE4-426E-81CB-E242CE6E39A4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56C-8F5E-4BF1-A54B-E96394A13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3358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26934"/>
            <a:ext cx="763331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615018"/>
            <a:ext cx="7632700" cy="3812116"/>
          </a:xfrm>
          <a:prstGeom prst="rect">
            <a:avLst/>
          </a:prstGeom>
        </p:spPr>
        <p:txBody>
          <a:bodyPr/>
          <a:lstStyle>
            <a:lvl1pPr>
              <a:defRPr sz="1600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>
                <a:latin typeface="Verdana" charset="0"/>
                <a:ea typeface="Verdana" charset="0"/>
                <a:cs typeface="Verdana" charset="0"/>
              </a:defRPr>
            </a:lvl2pPr>
            <a:lvl3pPr>
              <a:defRPr sz="1600">
                <a:latin typeface="Verdana" charset="0"/>
                <a:ea typeface="Verdana" charset="0"/>
                <a:cs typeface="Verdana" charset="0"/>
              </a:defRPr>
            </a:lvl3pPr>
            <a:lvl4pPr>
              <a:defRPr sz="1600"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860670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26934"/>
            <a:ext cx="763331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7514" y="1614842"/>
            <a:ext cx="7632546" cy="3435349"/>
          </a:xfrm>
          <a:prstGeom prst="rect">
            <a:avLst/>
          </a:prstGeom>
        </p:spPr>
        <p:txBody>
          <a:bodyPr/>
          <a:lstStyle>
            <a:lvl1pPr>
              <a:defRPr sz="1600" b="1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52473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0124" y="1294452"/>
            <a:ext cx="2987502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62047" y="1997127"/>
            <a:ext cx="4099921" cy="30854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4162047" y="1197615"/>
            <a:ext cx="4099921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321872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832850"/>
            <a:ext cx="8075850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8195" y="2211822"/>
            <a:ext cx="5356927" cy="3646375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*Insert Graph Here.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2211823"/>
            <a:ext cx="2535973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39271" y="1614803"/>
            <a:ext cx="807585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72336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832850"/>
            <a:ext cx="8075851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3537" y="2600007"/>
            <a:ext cx="5356927" cy="358998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</a:t>
            </a:r>
            <a:r>
              <a:rPr lang="en-US"/>
              <a:t>Insert Graph Here.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1620758"/>
            <a:ext cx="807585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</a:t>
            </a:r>
            <a:r>
              <a:rPr lang="en-US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95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24537" y="2101540"/>
            <a:ext cx="3592004" cy="147732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Copy goes here.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F44D6-71A3-114F-A69B-EFCC97718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90661"/>
            <a:ext cx="2521359" cy="278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91340-9F82-1343-84FF-2B876B81CBC9}"/>
              </a:ext>
            </a:extLst>
          </p:cNvPr>
          <p:cNvSpPr txBox="1"/>
          <p:nvPr/>
        </p:nvSpPr>
        <p:spPr>
          <a:xfrm>
            <a:off x="647701" y="2101540"/>
            <a:ext cx="3392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Callout or </a:t>
            </a:r>
            <a:b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Headline goes </a:t>
            </a:r>
            <a:b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space.</a:t>
            </a:r>
            <a:endParaRPr lang="en-US" sz="2100" b="1" dirty="0">
              <a:solidFill>
                <a:srgbClr val="003B5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4544887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63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350" y="823154"/>
            <a:ext cx="3276976" cy="1497215"/>
          </a:xfrm>
          <a:prstGeom prst="rect">
            <a:avLst/>
          </a:prstGeom>
        </p:spPr>
        <p:txBody>
          <a:bodyPr anchor="b"/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87589" y="1"/>
            <a:ext cx="4256410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7349" y="2320369"/>
            <a:ext cx="3276977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00626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9143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899483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5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C6C1-0ABC-4A83-A3E1-9B004532B0F2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9B1A-798E-4F1D-851E-F36AC3C87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788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682507"/>
            <a:ext cx="5375249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7086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682507"/>
            <a:ext cx="5375249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64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296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89" y="6382303"/>
            <a:ext cx="246888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447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1824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8085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82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2824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0364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41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2EA4-96D9-4767-972A-EA334737A015}" type="datetime1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8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2779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133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1958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3970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3583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388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5193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799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191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051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50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827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503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297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4344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8368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138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Wav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3175" y="6154738"/>
            <a:ext cx="91408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New NS Logo on WHITE 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6384925"/>
            <a:ext cx="1473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383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940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66382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543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4882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81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81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40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816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6300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822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34350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27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8117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4852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52425"/>
            <a:ext cx="1943100" cy="5270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2425"/>
            <a:ext cx="5676900" cy="5270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009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52425"/>
            <a:ext cx="7772400" cy="527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1673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3AD7-A772-4F83-850B-482C70935EA4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8331-DEC2-4D1E-95D5-94283CB8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0120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7B97-2A19-4469-BBC1-5124779FD32E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23B2-1968-4158-BBF8-33ADF317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771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318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ED6-1809-467D-BA74-8EA1DF4B6FEF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077-2CE4-4A8C-806A-F9B27078C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43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BA54-BB09-45EF-8BE5-86E399F21075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3E2C-C682-4CCB-812E-4FD1E6CD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9289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E3F-723A-48F5-86C3-1FB2ADC6C9E9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29A-B942-495A-807D-33D353104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346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EB86-460D-47CC-9347-A33D2320FEE6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16943-E090-48BD-85BF-C3499FDFE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244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E47-7B98-409F-8AB7-EBBB77D90BF3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FB53-311B-43CA-B7CE-1F80A678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758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717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9569-1CBE-4B22-934C-222D1AA93EE5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6CB7-50F3-4CEB-A4DC-7F1C42559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97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490D-0CE4-426E-81CB-E242CE6E39A4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56C-8F5E-4BF1-A54B-E96394A13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0831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C6C1-0ABC-4A83-A3E1-9B004532B0F2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9B1A-798E-4F1D-851E-F36AC3C87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7482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1423524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23524" y="221288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23524" y="3166257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575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7"/>
          <a:stretch/>
        </p:blipFill>
        <p:spPr>
          <a:xfrm>
            <a:off x="19878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A754EF-96EA-5044-8CD0-0B41D4AF310A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41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9DD536FC-953F-514B-8633-E5BC998677D8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463A1-D4B7-7040-9EE4-176B896A6466}"/>
              </a:ext>
            </a:extLst>
          </p:cNvPr>
          <p:cNvSpPr txBox="1"/>
          <p:nvPr userDrawn="1"/>
        </p:nvSpPr>
        <p:spPr>
          <a:xfrm>
            <a:off x="8627165" y="42440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53974-D521-BC49-9AEF-77D8853B3FAD}"/>
              </a:ext>
            </a:extLst>
          </p:cNvPr>
          <p:cNvSpPr txBox="1"/>
          <p:nvPr userDrawn="1"/>
        </p:nvSpPr>
        <p:spPr>
          <a:xfrm>
            <a:off x="9531626" y="43135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571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4CA6C5-8403-1641-B6BE-B60349CD9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833" y="0"/>
            <a:ext cx="7645167" cy="6858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AA6DDD5-E2EE-3E4E-8549-793461D40CE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427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2464DF-0632-2440-B575-2F7667A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035" y="0"/>
            <a:ext cx="7890966" cy="6882601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A52036E-4D63-AC4C-AF8E-91BB77F4BA5C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A4AE6-813F-8C40-8F8E-6871F434A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0" y="1"/>
            <a:ext cx="9115720" cy="68580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5CF4A44A-1BB5-0747-B2C9-8A5BF50D905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96575-D662-5943-A6BA-DA52AE247C30}"/>
              </a:ext>
            </a:extLst>
          </p:cNvPr>
          <p:cNvSpPr txBox="1"/>
          <p:nvPr userDrawn="1"/>
        </p:nvSpPr>
        <p:spPr>
          <a:xfrm>
            <a:off x="669303" y="80693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5228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784BB358-C5FC-AA4C-8D8C-9BD8C17EF701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43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33E14F-0B8B-4547-9233-4B55C7E5C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399" y="0"/>
            <a:ext cx="7076661" cy="687835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55DFD25-BAAA-B243-AA48-26F62E41BB11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855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6">
    <p:bg>
      <p:bgPr>
        <a:solidFill>
          <a:srgbClr val="5146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680BC-7FAF-FA4B-AB44-462B46313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0" y="1"/>
            <a:ext cx="9144000" cy="6882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EAB709-47D5-BB49-BAFF-45AA165AD753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51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A428E-4E97-7947-9502-5EE42EFBA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1" y="-9675"/>
            <a:ext cx="6705600" cy="6889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CD3D84-6AED-3347-97AE-88E0880354C4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3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99" y="0"/>
            <a:ext cx="8629976" cy="6869701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078A014-7BC2-3F47-B7DA-0FA6D612EFB0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6F543-952A-9E49-B1DA-576953737555}"/>
              </a:ext>
            </a:extLst>
          </p:cNvPr>
          <p:cNvSpPr txBox="1"/>
          <p:nvPr userDrawn="1"/>
        </p:nvSpPr>
        <p:spPr>
          <a:xfrm>
            <a:off x="1357460" y="7447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0" b="0" i="0" u="none" strike="noStrike" kern="1200" cap="none" spc="-5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28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915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F99461CB-0899-6546-8835-3BC9A04F534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361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200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DC262C6-E37A-AD4C-9E79-3B461C994C8C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8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544" y="0"/>
            <a:ext cx="8116455" cy="68580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5F2F045A-616A-564E-A489-852D0BF11DD6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60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D157181-09AF-0C47-8847-A3EEAE53A116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99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5910AB-674A-D043-AA3B-BDE213CEE5F9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90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20C0B-2887-B440-9933-820160C0511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073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A5BE2A-A211-8B48-9F12-310AA979D822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742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18907-95C6-7D4D-ADCE-FFA56C2E9690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40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A3053-DCBD-DC45-83BF-0B7E812A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-1"/>
            <a:ext cx="7772400" cy="68556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B39DA3-21D3-7541-939D-9460ED490BEB}"/>
              </a:ext>
            </a:extLst>
          </p:cNvPr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 bwMode="gray"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put in your own Photo: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‘View-Slide Master’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‘Insert-Picture’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Browse to the image you would like to place. Image should be 1024x768, 1200x900, or other 4:3 aspect ratio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image and click OK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 to full screen size if necessary.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image, go to ‘Format-Send to Back’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‘View-Normal’ to return to slides</a:t>
            </a:r>
          </a:p>
        </p:txBody>
      </p:sp>
      <p:sp>
        <p:nvSpPr>
          <p:cNvPr id="18" name="Rectangle 6"/>
          <p:cNvSpPr/>
          <p:nvPr userDrawn="1"/>
        </p:nvSpPr>
        <p:spPr>
          <a:xfrm>
            <a:off x="-15915" y="-7892"/>
            <a:ext cx="7030689" cy="6882601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2016"/>
              <a:gd name="connsiteX1" fmla="*/ 194001 w 394489"/>
              <a:gd name="connsiteY1" fmla="*/ 680 h 382016"/>
              <a:gd name="connsiteX2" fmla="*/ 394489 w 394489"/>
              <a:gd name="connsiteY2" fmla="*/ 382016 h 382016"/>
              <a:gd name="connsiteX3" fmla="*/ 152533 w 394489"/>
              <a:gd name="connsiteY3" fmla="*/ 381911 h 382016"/>
              <a:gd name="connsiteX4" fmla="*/ 0 w 394489"/>
              <a:gd name="connsiteY4" fmla="*/ 0 h 382016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3732"/>
              <a:gd name="connsiteX1" fmla="*/ 194001 w 394489"/>
              <a:gd name="connsiteY1" fmla="*/ 680 h 383732"/>
              <a:gd name="connsiteX2" fmla="*/ 394489 w 394489"/>
              <a:gd name="connsiteY2" fmla="*/ 382016 h 383732"/>
              <a:gd name="connsiteX3" fmla="*/ 3187 w 394489"/>
              <a:gd name="connsiteY3" fmla="*/ 383732 h 383732"/>
              <a:gd name="connsiteX4" fmla="*/ 0 w 394489"/>
              <a:gd name="connsiteY4" fmla="*/ 0 h 383732"/>
              <a:gd name="connsiteX0" fmla="*/ 0 w 394489"/>
              <a:gd name="connsiteY0" fmla="*/ 0 h 384187"/>
              <a:gd name="connsiteX1" fmla="*/ 194001 w 394489"/>
              <a:gd name="connsiteY1" fmla="*/ 680 h 384187"/>
              <a:gd name="connsiteX2" fmla="*/ 394489 w 394489"/>
              <a:gd name="connsiteY2" fmla="*/ 382016 h 384187"/>
              <a:gd name="connsiteX3" fmla="*/ 910 w 394489"/>
              <a:gd name="connsiteY3" fmla="*/ 384187 h 384187"/>
              <a:gd name="connsiteX4" fmla="*/ 0 w 394489"/>
              <a:gd name="connsiteY4" fmla="*/ 0 h 384187"/>
              <a:gd name="connsiteX0" fmla="*/ 920 w 394043"/>
              <a:gd name="connsiteY0" fmla="*/ 0 h 384642"/>
              <a:gd name="connsiteX1" fmla="*/ 193555 w 394043"/>
              <a:gd name="connsiteY1" fmla="*/ 1135 h 384642"/>
              <a:gd name="connsiteX2" fmla="*/ 394043 w 394043"/>
              <a:gd name="connsiteY2" fmla="*/ 382471 h 384642"/>
              <a:gd name="connsiteX3" fmla="*/ 464 w 394043"/>
              <a:gd name="connsiteY3" fmla="*/ 384642 h 384642"/>
              <a:gd name="connsiteX4" fmla="*/ 920 w 394043"/>
              <a:gd name="connsiteY4" fmla="*/ 0 h 384642"/>
              <a:gd name="connsiteX0" fmla="*/ 920 w 394043"/>
              <a:gd name="connsiteY0" fmla="*/ 0 h 382471"/>
              <a:gd name="connsiteX1" fmla="*/ 193555 w 394043"/>
              <a:gd name="connsiteY1" fmla="*/ 1135 h 382471"/>
              <a:gd name="connsiteX2" fmla="*/ 394043 w 394043"/>
              <a:gd name="connsiteY2" fmla="*/ 382471 h 382471"/>
              <a:gd name="connsiteX3" fmla="*/ 464 w 394043"/>
              <a:gd name="connsiteY3" fmla="*/ 380999 h 382471"/>
              <a:gd name="connsiteX4" fmla="*/ 920 w 394043"/>
              <a:gd name="connsiteY4" fmla="*/ 0 h 382471"/>
              <a:gd name="connsiteX0" fmla="*/ 0 w 393123"/>
              <a:gd name="connsiteY0" fmla="*/ 0 h 382820"/>
              <a:gd name="connsiteX1" fmla="*/ 192635 w 393123"/>
              <a:gd name="connsiteY1" fmla="*/ 1135 h 382820"/>
              <a:gd name="connsiteX2" fmla="*/ 393123 w 393123"/>
              <a:gd name="connsiteY2" fmla="*/ 382471 h 382820"/>
              <a:gd name="connsiteX3" fmla="*/ 1365 w 393123"/>
              <a:gd name="connsiteY3" fmla="*/ 382820 h 382820"/>
              <a:gd name="connsiteX4" fmla="*/ 0 w 393123"/>
              <a:gd name="connsiteY4" fmla="*/ 0 h 382820"/>
              <a:gd name="connsiteX0" fmla="*/ 5761 w 391965"/>
              <a:gd name="connsiteY0" fmla="*/ 9589 h 381685"/>
              <a:gd name="connsiteX1" fmla="*/ 191477 w 391965"/>
              <a:gd name="connsiteY1" fmla="*/ 0 h 381685"/>
              <a:gd name="connsiteX2" fmla="*/ 391965 w 391965"/>
              <a:gd name="connsiteY2" fmla="*/ 381336 h 381685"/>
              <a:gd name="connsiteX3" fmla="*/ 207 w 391965"/>
              <a:gd name="connsiteY3" fmla="*/ 381685 h 381685"/>
              <a:gd name="connsiteX4" fmla="*/ 5761 w 391965"/>
              <a:gd name="connsiteY4" fmla="*/ 9589 h 381685"/>
              <a:gd name="connsiteX0" fmla="*/ 2099 w 392109"/>
              <a:gd name="connsiteY0" fmla="*/ 248 h 381685"/>
              <a:gd name="connsiteX1" fmla="*/ 191621 w 392109"/>
              <a:gd name="connsiteY1" fmla="*/ 0 h 381685"/>
              <a:gd name="connsiteX2" fmla="*/ 392109 w 392109"/>
              <a:gd name="connsiteY2" fmla="*/ 381336 h 381685"/>
              <a:gd name="connsiteX3" fmla="*/ 351 w 392109"/>
              <a:gd name="connsiteY3" fmla="*/ 381685 h 381685"/>
              <a:gd name="connsiteX4" fmla="*/ 2099 w 392109"/>
              <a:gd name="connsiteY4" fmla="*/ 248 h 381685"/>
              <a:gd name="connsiteX0" fmla="*/ 0 w 390010"/>
              <a:gd name="connsiteY0" fmla="*/ 248 h 381336"/>
              <a:gd name="connsiteX1" fmla="*/ 189522 w 390010"/>
              <a:gd name="connsiteY1" fmla="*/ 0 h 381336"/>
              <a:gd name="connsiteX2" fmla="*/ 390010 w 390010"/>
              <a:gd name="connsiteY2" fmla="*/ 381336 h 381336"/>
              <a:gd name="connsiteX3" fmla="*/ 26967 w 390010"/>
              <a:gd name="connsiteY3" fmla="*/ 356777 h 381336"/>
              <a:gd name="connsiteX4" fmla="*/ 0 w 390010"/>
              <a:gd name="connsiteY4" fmla="*/ 248 h 381336"/>
              <a:gd name="connsiteX0" fmla="*/ 250 w 390260"/>
              <a:gd name="connsiteY0" fmla="*/ 248 h 382031"/>
              <a:gd name="connsiteX1" fmla="*/ 189772 w 390260"/>
              <a:gd name="connsiteY1" fmla="*/ 0 h 382031"/>
              <a:gd name="connsiteX2" fmla="*/ 390260 w 390260"/>
              <a:gd name="connsiteY2" fmla="*/ 381336 h 382031"/>
              <a:gd name="connsiteX3" fmla="*/ 577 w 390260"/>
              <a:gd name="connsiteY3" fmla="*/ 382031 h 382031"/>
              <a:gd name="connsiteX4" fmla="*/ 250 w 390260"/>
              <a:gd name="connsiteY4" fmla="*/ 248 h 382031"/>
              <a:gd name="connsiteX0" fmla="*/ 839 w 390849"/>
              <a:gd name="connsiteY0" fmla="*/ 248 h 382031"/>
              <a:gd name="connsiteX1" fmla="*/ 190361 w 390849"/>
              <a:gd name="connsiteY1" fmla="*/ 0 h 382031"/>
              <a:gd name="connsiteX2" fmla="*/ 390849 w 390849"/>
              <a:gd name="connsiteY2" fmla="*/ 381336 h 382031"/>
              <a:gd name="connsiteX3" fmla="*/ 474 w 390849"/>
              <a:gd name="connsiteY3" fmla="*/ 382031 h 382031"/>
              <a:gd name="connsiteX4" fmla="*/ 839 w 390849"/>
              <a:gd name="connsiteY4" fmla="*/ 248 h 382031"/>
              <a:gd name="connsiteX0" fmla="*/ 839 w 390503"/>
              <a:gd name="connsiteY0" fmla="*/ 248 h 382374"/>
              <a:gd name="connsiteX1" fmla="*/ 190361 w 390503"/>
              <a:gd name="connsiteY1" fmla="*/ 0 h 382374"/>
              <a:gd name="connsiteX2" fmla="*/ 390503 w 390503"/>
              <a:gd name="connsiteY2" fmla="*/ 382374 h 382374"/>
              <a:gd name="connsiteX3" fmla="*/ 474 w 390503"/>
              <a:gd name="connsiteY3" fmla="*/ 382031 h 382374"/>
              <a:gd name="connsiteX4" fmla="*/ 839 w 390503"/>
              <a:gd name="connsiteY4" fmla="*/ 248 h 382374"/>
              <a:gd name="connsiteX0" fmla="*/ 0 w 390702"/>
              <a:gd name="connsiteY0" fmla="*/ 0 h 382472"/>
              <a:gd name="connsiteX1" fmla="*/ 190560 w 390702"/>
              <a:gd name="connsiteY1" fmla="*/ 98 h 382472"/>
              <a:gd name="connsiteX2" fmla="*/ 390702 w 390702"/>
              <a:gd name="connsiteY2" fmla="*/ 382472 h 382472"/>
              <a:gd name="connsiteX3" fmla="*/ 673 w 390702"/>
              <a:gd name="connsiteY3" fmla="*/ 382129 h 382472"/>
              <a:gd name="connsiteX4" fmla="*/ 0 w 390702"/>
              <a:gd name="connsiteY4" fmla="*/ 0 h 3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02" h="382472">
                <a:moveTo>
                  <a:pt x="0" y="0"/>
                </a:moveTo>
                <a:lnTo>
                  <a:pt x="190560" y="98"/>
                </a:lnTo>
                <a:lnTo>
                  <a:pt x="390702" y="382472"/>
                </a:lnTo>
                <a:lnTo>
                  <a:pt x="673" y="382129"/>
                </a:lnTo>
                <a:cubicBezTo>
                  <a:pt x="-921" y="190263"/>
                  <a:pt x="1062" y="127911"/>
                  <a:pt x="0" y="0"/>
                </a:cubicBez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404256" y="2936911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404256" y="4134995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3" y="911860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04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1442926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7715810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599" y="914400"/>
            <a:ext cx="6852557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7641820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3581400" cy="357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876800" y="1676400"/>
            <a:ext cx="3934437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40718200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90599" y="155448"/>
            <a:ext cx="7713969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90599" y="1624013"/>
            <a:ext cx="2438401" cy="3495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801197" y="1981200"/>
            <a:ext cx="2399203" cy="3733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850" smtClean="0">
                <a:solidFill>
                  <a:schemeClr val="bg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bg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052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19800" y="1622425"/>
            <a:ext cx="2209800" cy="3657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58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50008" y="6528816"/>
            <a:ext cx="850392" cy="168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994" y="6485609"/>
            <a:ext cx="5181600" cy="2312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05F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799" y="648560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8000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4570286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-45715" y="-4158"/>
            <a:ext cx="3968909" cy="6868473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46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990600" y="2731512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90600" y="35814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623252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639768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639768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7" y="6400799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736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0A2C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0A2C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470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DE817-5E6A-4514-A53F-532FE91A9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b="19532"/>
          <a:stretch/>
        </p:blipFill>
        <p:spPr>
          <a:xfrm>
            <a:off x="1900165" y="0"/>
            <a:ext cx="7243835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31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1" b="17857"/>
          <a:stretch/>
        </p:blipFill>
        <p:spPr>
          <a:xfrm>
            <a:off x="2612570" y="0"/>
            <a:ext cx="6531429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6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654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0"/>
            <a:ext cx="8196943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0560D-B22A-C84C-AFB9-ABF9CC992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7A9D6-6AD3-1043-89D5-6EF03236EE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30112"/>
            <a:ext cx="3080385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4C27E-E772-436F-8230-475A034DAF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5389"/>
            <a:ext cx="2059320" cy="391893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1CE71E58-18E9-49FF-95D7-75AA386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2997501"/>
            <a:ext cx="4458480" cy="1168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288357E0-D976-46AD-BA13-D01AE336E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232821"/>
            <a:ext cx="2805112" cy="5603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2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b="5059"/>
          <a:stretch/>
        </p:blipFill>
        <p:spPr>
          <a:xfrm>
            <a:off x="2754227" y="173557"/>
            <a:ext cx="6379285" cy="6056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43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45" y="0"/>
            <a:ext cx="455933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77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0DAA2-ED34-DD48-9888-1BBD9910A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D2FC9-B51C-8E46-8330-3F5C573587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0" y="515244"/>
            <a:ext cx="2069847" cy="39451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A0F429E6-236C-C84C-8DE0-0603B26A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36" y="3003228"/>
            <a:ext cx="4458480" cy="116811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1459F2-521D-8649-BD87-CA1F69DC8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336" y="4131582"/>
            <a:ext cx="2805112" cy="56038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Title/Date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528CD-87A3-7F4F-B8C5-8BA0536369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6230112"/>
            <a:ext cx="2763010" cy="287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664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138" y="1312663"/>
            <a:ext cx="3782599" cy="4402338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600"/>
              </a:spcAft>
              <a:buClr>
                <a:schemeClr val="accent1"/>
              </a:buClr>
              <a:defRPr/>
            </a:lvl3pPr>
            <a:lvl4pPr>
              <a:spcAft>
                <a:spcPts val="600"/>
              </a:spcAft>
              <a:buClr>
                <a:schemeClr val="accent1"/>
              </a:buClr>
              <a:defRPr/>
            </a:lvl4pPr>
            <a:lvl5pPr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87275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6619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9369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9951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 userDrawn="1"/>
        </p:nvSpPr>
        <p:spPr>
          <a:xfrm>
            <a:off x="9740348" y="2623930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7880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with Graphic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405" y="1707786"/>
            <a:ext cx="8402748" cy="136710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381405" y="3272118"/>
            <a:ext cx="8402748" cy="293818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43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7B97-2A19-4469-BBC1-5124779FD32E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23B2-1968-4158-BBF8-33ADF317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531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095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2026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E5391-D124-40A4-8075-7CC4DBBC44E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3195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807AD6-4C72-4732-8C27-63843CD1B35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93807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0676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55797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 userDrawn="1"/>
        </p:nvGrpSpPr>
        <p:grpSpPr>
          <a:xfrm>
            <a:off x="1225953" y="3895712"/>
            <a:ext cx="6692094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871353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313171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4441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7493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50215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3888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4449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-1" y="4634892"/>
            <a:ext cx="9143995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4992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06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014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-245740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140592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097EC-1E36-4C71-9C58-09DB83CC70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3127" y="2322513"/>
            <a:ext cx="3954463" cy="30686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 marL="401638" indent="-17303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2pPr>
            <a:lvl3pPr marL="628650" indent="-17145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902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391451" y="1185018"/>
            <a:ext cx="637081" cy="131895"/>
            <a:chOff x="5424354" y="3091992"/>
            <a:chExt cx="2550767" cy="396064"/>
          </a:xfrm>
          <a:solidFill>
            <a:srgbClr val="37A1A7"/>
          </a:solidFill>
        </p:grpSpPr>
        <p:grpSp>
          <p:nvGrpSpPr>
            <p:cNvPr id="9" name="Group 8"/>
            <p:cNvGrpSpPr/>
            <p:nvPr/>
          </p:nvGrpSpPr>
          <p:grpSpPr>
            <a:xfrm>
              <a:off x="5424354" y="3091992"/>
              <a:ext cx="153026" cy="396064"/>
              <a:chOff x="6353666" y="1847957"/>
              <a:chExt cx="160256" cy="414780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6353666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353666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28118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33" name="Oval 32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031883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31" name="Oval 30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335647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29" name="Oval 28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639412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27" name="Oval 26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943175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25" name="Oval 24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14566" y="3091992"/>
              <a:ext cx="153026" cy="396064"/>
              <a:chOff x="6353666" y="1847957"/>
              <a:chExt cx="160256" cy="414780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6353666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53666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518330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21" name="Oval 20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822095" y="3091992"/>
              <a:ext cx="153026" cy="396064"/>
              <a:chOff x="6590057" y="1847957"/>
              <a:chExt cx="160256" cy="414780"/>
            </a:xfrm>
            <a:grpFill/>
          </p:grpSpPr>
          <p:sp>
            <p:nvSpPr>
              <p:cNvPr id="19" name="Oval 18"/>
              <p:cNvSpPr/>
              <p:nvPr/>
            </p:nvSpPr>
            <p:spPr>
              <a:xfrm>
                <a:off x="6590057" y="1847957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590057" y="2102481"/>
                <a:ext cx="160256" cy="1602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0695" y="1297163"/>
            <a:ext cx="8700943" cy="6795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b="0" baseline="0">
                <a:solidFill>
                  <a:srgbClr val="9794C9"/>
                </a:solidFill>
                <a:latin typeface="+mj-lt"/>
                <a:ea typeface="Montserrat" charset="0"/>
                <a:cs typeface="Montserrat" charset="0"/>
              </a:defRPr>
            </a:lvl1pPr>
            <a:lvl2pPr marL="342884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2pPr>
            <a:lvl3pPr marL="685766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3pPr>
            <a:lvl4pPr marL="1028649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4pPr>
            <a:lvl5pPr marL="1371532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40694" y="285848"/>
            <a:ext cx="7436219" cy="8494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  <a:latin typeface="+mj-lt"/>
                <a:ea typeface="Montserrat" charset="0"/>
                <a:cs typeface="Montserrat" charset="0"/>
              </a:defRPr>
            </a:lvl1pPr>
            <a:lvl2pPr marL="342884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2pPr>
            <a:lvl3pPr marL="685766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3pPr>
            <a:lvl4pPr marL="1028649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4pPr>
            <a:lvl5pPr marL="1371532" indent="0">
              <a:buNone/>
              <a:defRPr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2F0F6FC-7C6B-4B20-BF1C-7D9B88B3D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94" y="2138591"/>
            <a:ext cx="8700944" cy="42944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557185" indent="-21430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857207" indent="-171442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FC98DD9A-482E-4356-BB42-C09C560D7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115" y="64928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43444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2019 Society for Maternal-Fetal Medicine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3479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3AD7-A772-4F83-850B-482C70935EA4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D8331-DEC2-4D1E-95D5-94283CB87E4D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53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67B97-2A19-4469-BBC1-5124779FD32E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41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51ED6-1809-467D-BA74-8EA1DF4B6FEF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188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7BA54-BB09-45EF-8BE5-86E399F21075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83E2C-C682-4CCB-812E-4FD1E6CD7EF7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997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19E3F-723A-48F5-86C3-1FB2ADC6C9E9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2229A-B942-495A-807D-33D35310454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7988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BEB86-460D-47CC-9347-A33D2320FEE6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16943-E090-48BD-85BF-C3499FDFE60E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21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8BE47-7B98-409F-8AB7-EBBB77D90BF3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0296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67D64-CF7F-42F3-8C27-B520EE2453CF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650D0-02D5-42FB-907E-376816E2D544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18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478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79569-1CBE-4B22-934C-222D1AA93EE5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6CB7-50F3-4CEB-A4DC-7F1C42559A5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2490D-0CE4-426E-81CB-E242CE6E39A4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ED56C-8F5E-4BF1-A54B-E96394A138E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689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2C6C1-0ABC-4A83-A3E1-9B004532B0F2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59B1A-798E-4F1D-851E-F36AC3C874A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43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91724" y="1328353"/>
            <a:ext cx="5764856" cy="1470025"/>
          </a:xfrm>
          <a:prstGeom prst="rect">
            <a:avLst/>
          </a:prstGeom>
        </p:spPr>
        <p:txBody>
          <a:bodyPr/>
          <a:lstStyle/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91724" y="2976618"/>
            <a:ext cx="5764856" cy="9000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9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7"/>
            <a:ext cx="8229600" cy="716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417C27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4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"/>
            <a:ext cx="9144000" cy="686409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469755" y="28803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473781-ACAD-C34D-8BB7-628294A1A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896" y="1474384"/>
            <a:ext cx="6480105" cy="232300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 of Presentation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(54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C297CBC-A6F5-D848-8FCF-A5A913898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528" y="3971364"/>
            <a:ext cx="6099105" cy="3829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Subhead (24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C77142-B9FB-8147-87AA-DD67BC6EB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7499" y="4528248"/>
            <a:ext cx="6106767" cy="311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 | Presenter Information (16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87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20">
          <p15:clr>
            <a:srgbClr val="FBAE40"/>
          </p15:clr>
        </p15:guide>
        <p15:guide id="3" orient="horz" pos="3006">
          <p15:clr>
            <a:srgbClr val="FBAE40"/>
          </p15:clr>
        </p15:guide>
        <p15:guide id="4" pos="288">
          <p15:clr>
            <a:srgbClr val="FBAE40"/>
          </p15:clr>
        </p15:guide>
        <p15:guide id="5" orient="horz" pos="1944">
          <p15:clr>
            <a:srgbClr val="FBAE40"/>
          </p15:clr>
        </p15:guide>
        <p15:guide id="6" orient="horz" pos="23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35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orient="horz" pos="81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452039"/>
            <a:ext cx="2652072" cy="17864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88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0">
          <p15:clr>
            <a:srgbClr val="FBAE40"/>
          </p15:clr>
        </p15:guide>
        <p15:guide id="2" pos="3792">
          <p15:clr>
            <a:srgbClr val="FBAE40"/>
          </p15:clr>
        </p15:guide>
        <p15:guide id="3" pos="288">
          <p15:clr>
            <a:srgbClr val="FBAE40"/>
          </p15:clr>
        </p15:guide>
        <p15:guide id="4" orient="horz" pos="324">
          <p15:clr>
            <a:srgbClr val="FBAE40"/>
          </p15:clr>
        </p15:guide>
        <p15:guide id="5" orient="horz" pos="684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54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ED6-1809-467D-BA74-8EA1DF4B6FEF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077-2CE4-4A8C-806A-F9B27078C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56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5" y="2"/>
            <a:ext cx="9135877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D450F3-B34B-074D-BD6D-B116B7D1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5427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65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"/>
            <a:ext cx="9144000" cy="6864095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9469755" y="28803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D10ECC-AA90-7944-8C0C-B7C138B5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896" y="1474384"/>
            <a:ext cx="6480105" cy="232300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Topic of Presentation</a:t>
            </a:r>
            <a:b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(54 </a:t>
            </a:r>
            <a:r>
              <a:rPr lang="en-US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A13960-22BF-4B44-BD30-A372E063D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528" y="3971362"/>
            <a:ext cx="6099105" cy="5568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Subhead (24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C703ED-D9DC-A64A-807E-BF6A7B040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7499" y="4528248"/>
            <a:ext cx="6106767" cy="451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Date | Presenter Information (16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897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6034728" y="1452039"/>
            <a:ext cx="2652072" cy="178646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900" b="0" i="0">
                <a:latin typeface="Arial"/>
                <a:cs typeface="Arial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9878"/>
            <a:ext cx="8229600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4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PT Sans" charset="-52"/>
                <a:cs typeface="PT Sans" charset="-5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7200" y="1391883"/>
            <a:ext cx="8229600" cy="4478116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4pPr>
            <a:lvl5pPr>
              <a:defRPr sz="1200" b="0" i="0">
                <a:solidFill>
                  <a:schemeClr val="tx1"/>
                </a:solidFill>
                <a:latin typeface="+mn-lt"/>
                <a:ea typeface="PT Sans" charset="-52"/>
                <a:cs typeface="PT Sans" charset="-5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351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15561" y="2560323"/>
            <a:ext cx="8013698" cy="13333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5000" b="0" i="0" strike="noStrike" kern="1200" cap="none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750" dirty="0">
                <a:solidFill>
                  <a:srgbClr val="1D1B5B"/>
                </a:solidFill>
              </a:rPr>
              <a:t>Primary Topic of</a:t>
            </a:r>
            <a:br>
              <a:rPr lang="en-US" sz="3750" dirty="0">
                <a:solidFill>
                  <a:srgbClr val="1D1B5B"/>
                </a:solidFill>
              </a:rPr>
            </a:br>
            <a:r>
              <a:rPr lang="en-US" sz="3750" dirty="0">
                <a:solidFill>
                  <a:srgbClr val="1D1B5B"/>
                </a:solidFill>
              </a:rPr>
              <a:t>Next Section (50 </a:t>
            </a:r>
            <a:r>
              <a:rPr lang="en-US" sz="3750" dirty="0" err="1">
                <a:solidFill>
                  <a:srgbClr val="1D1B5B"/>
                </a:solidFill>
              </a:rPr>
              <a:t>pt</a:t>
            </a:r>
            <a:r>
              <a:rPr lang="en-US" sz="3750" dirty="0">
                <a:solidFill>
                  <a:srgbClr val="1D1B5B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" y="2"/>
            <a:ext cx="9135879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C98DA1-2A63-174B-9A71-E03A0C63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522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" y="0"/>
            <a:ext cx="913587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02DB8A-4C58-1D45-9AF9-84A26507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1" y="1928039"/>
            <a:ext cx="8013698" cy="196561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Topic of 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Section (48 </a:t>
            </a:r>
            <a:r>
              <a:rPr lang="en-US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877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91724" y="1328353"/>
            <a:ext cx="5764856" cy="1470025"/>
          </a:xfrm>
          <a:prstGeom prst="rect">
            <a:avLst/>
          </a:prstGeom>
        </p:spPr>
        <p:txBody>
          <a:bodyPr/>
          <a:lstStyle/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91724" y="2976618"/>
            <a:ext cx="5764856" cy="9000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4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7"/>
            <a:ext cx="8229600" cy="7168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17C27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2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320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F78CE-3476-2443-BDB8-A5DC73098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138" y="1312663"/>
            <a:ext cx="3782599" cy="4402338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600"/>
              </a:spcAft>
              <a:buClr>
                <a:schemeClr val="accent1"/>
              </a:buClr>
              <a:defRPr/>
            </a:lvl3pPr>
            <a:lvl4pPr>
              <a:spcAft>
                <a:spcPts val="600"/>
              </a:spcAft>
              <a:buClr>
                <a:schemeClr val="accent1"/>
              </a:buClr>
              <a:defRPr/>
            </a:lvl4pPr>
            <a:lvl5pPr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8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BA54-BB09-45EF-8BE5-86E399F21075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3E2C-C682-4CCB-812E-4FD1E6CD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756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36C7CF-7824-E34B-9E97-6F3B67C700BD}"/>
              </a:ext>
            </a:extLst>
          </p:cNvPr>
          <p:cNvSpPr txBox="1"/>
          <p:nvPr userDrawn="1"/>
        </p:nvSpPr>
        <p:spPr>
          <a:xfrm>
            <a:off x="9740348" y="2623930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endParaRPr lang="en-US" sz="1400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21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7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505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E5391-D124-40A4-8075-7CC4DBBC44E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3195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5807AD6-4C72-4732-8C27-63843CD1B35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93807" y="1746250"/>
            <a:ext cx="3937000" cy="446405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35032" indent="0">
              <a:buNone/>
              <a:defRPr sz="1400"/>
            </a:lvl2pPr>
            <a:lvl3pPr marL="670062" indent="0">
              <a:buNone/>
              <a:defRPr sz="1400"/>
            </a:lvl3pPr>
            <a:lvl4pPr marL="1005092" indent="0">
              <a:buNone/>
              <a:defRPr sz="1400"/>
            </a:lvl4pPr>
            <a:lvl5pPr marL="1340124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45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173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8DB71-5DF2-C04E-AF83-DBF86D30767B}"/>
              </a:ext>
            </a:extLst>
          </p:cNvPr>
          <p:cNvGrpSpPr/>
          <p:nvPr userDrawn="1"/>
        </p:nvGrpSpPr>
        <p:grpSpPr>
          <a:xfrm>
            <a:off x="1225953" y="3895712"/>
            <a:ext cx="6692094" cy="0"/>
            <a:chOff x="1277233" y="3895712"/>
            <a:chExt cx="6692094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E41B89-C55A-B946-AC8C-237DD1B55C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77233" y="3895712"/>
              <a:ext cx="285840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CBAA8-2FE7-5E48-9235-4E3273ED62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4082" y="3895712"/>
              <a:ext cx="2905245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F3587-18B6-9946-BD15-07078823973B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871353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EF27BE-3AF2-DF44-B04F-E2891E3A5DD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313171"/>
            <a:ext cx="0" cy="1704515"/>
          </a:xfrm>
          <a:prstGeom prst="line">
            <a:avLst/>
          </a:prstGeom>
          <a:ln w="19050" cap="rnd">
            <a:solidFill>
              <a:schemeClr val="accent2"/>
            </a:solidFill>
            <a:prstDash val="soli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0B0D022-0F2D-7345-A71D-90A9D84D818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43FF5A2-AC55-D742-8EBC-7DD6A02B517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2313"/>
            <a:ext cx="3936999" cy="126728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012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322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81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50251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50215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063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2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E3F-723A-48F5-86C3-1FB2ADC6C9E9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29A-B942-495A-807D-33D353104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914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-1" y="4634892"/>
            <a:ext cx="9143995" cy="1858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127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71BB1-9FDA-FD43-ABCF-0E1CBF9339E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956D00C-F9B1-A148-A629-18366F705E1D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B3B2E306-4BAC-E74F-AAF1-3A3FFDADD8C7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E8CCFA-519E-854E-BAFF-171A193655DC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45C6D3C-FD35-9740-BCC6-7F1FD78E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72038E76-D90C-D142-9106-42EAF6B06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43793-C35B-B54E-ADE4-3AA97F585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23C5F-E173-614D-A2E8-E7C6084BD9F1}"/>
              </a:ext>
            </a:extLst>
          </p:cNvPr>
          <p:cNvSpPr txBox="1"/>
          <p:nvPr userDrawn="1"/>
        </p:nvSpPr>
        <p:spPr>
          <a:xfrm>
            <a:off x="381000" y="2067339"/>
            <a:ext cx="4191000" cy="4084983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569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FDA2CE-0174-7748-9A5A-EBA28137D1A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21" y="131266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 b="0">
                <a:solidFill>
                  <a:srgbClr val="00A8E1"/>
                </a:solidFill>
                <a:latin typeface="+mn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46321" y="1271016"/>
            <a:ext cx="3911180" cy="478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514350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/>
            </a:lvl1pPr>
            <a:lvl2pPr marL="11237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2pPr>
            <a:lvl3pPr marL="173305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3pPr>
            <a:lvl4pPr marL="2342402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4pPr>
            <a:lvl5pPr marL="2951754" indent="-514350">
              <a:spcBef>
                <a:spcPts val="0"/>
              </a:spcBef>
              <a:spcAft>
                <a:spcPts val="4800"/>
              </a:spcAft>
              <a:buClr>
                <a:schemeClr val="accent1"/>
              </a:buClr>
              <a:buSzPct val="200000"/>
              <a:buFont typeface="+mj-lt"/>
              <a:buAutoNum type="arabicPeriod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251127" y="2839212"/>
            <a:ext cx="2852928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320A928-0C1B-1F43-B7DD-5C839EC114FF}"/>
              </a:ext>
            </a:extLst>
          </p:cNvPr>
          <p:cNvSpPr/>
          <p:nvPr userDrawn="1"/>
        </p:nvSpPr>
        <p:spPr>
          <a:xfrm>
            <a:off x="0" y="4389120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BEDE0841-3D72-FA4C-A1A7-2242BAFFE9DD}"/>
              </a:ext>
            </a:extLst>
          </p:cNvPr>
          <p:cNvSpPr/>
          <p:nvPr userDrawn="1"/>
        </p:nvSpPr>
        <p:spPr>
          <a:xfrm>
            <a:off x="0" y="4937638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25CD84F4-8F1D-DD42-968A-B672E7F51961}"/>
              </a:ext>
            </a:extLst>
          </p:cNvPr>
          <p:cNvSpPr/>
          <p:nvPr userDrawn="1"/>
        </p:nvSpPr>
        <p:spPr>
          <a:xfrm>
            <a:off x="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77CDD-EAE2-9246-B70E-79B86CFA734C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FA9D0E6-6028-A84B-AB32-68D8B2195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457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E93D0-CD47-FB4F-9C4D-1DDEF9A47153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F4098C8-B27B-E742-AF2B-FAACE164FD8F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4250A6A-5DB7-464A-85EB-7072B0934882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4190595" cy="464856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146"/>
            <a:ext cx="85725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A86664-C997-D14C-B7C0-E61F5A648C1E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BD83AB6-A541-9442-AB6B-F50F887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9B619-337D-A14C-B213-5A943A5F1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633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725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72584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393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DAY - COMPARIS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1F47A73-2BE8-41B4-902F-DCDFA8A9A9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2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84F6D6-CCC2-4F2B-9E4C-A982785D10B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5053-4680-DF45-BEF0-3F90988C5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4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75E4A-952B-BF40-A8A1-224D89D3F3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313" y="1746753"/>
            <a:ext cx="3937000" cy="47461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6382302-7573-B641-AE92-16F6152285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0273" y="1746753"/>
            <a:ext cx="3937000" cy="47461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E5B-D651-7346-8745-F2B732325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28A7FC-5A11-6D41-AD52-BFF68FBD0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53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4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55555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2121CD1-D059-4749-9048-A950DAE4F4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559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84C210-7A6A-4E72-A342-49A9C6C91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BF5066B-E6D2-49CE-BA01-EA21C96175F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517CEC9-5F44-4399-A636-908D6B727EE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8553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C878EC-937E-4122-9875-59BA786C238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25592" y="4424555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E2593-7D67-AC40-9D1F-A839338985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F178F9-97EC-8F45-B9D0-BF5A7BF17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90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+ 3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63E9D52-8822-41BE-A982-CD24D670D5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55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06AD58-E70F-425E-A64E-7E93380CB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5592" y="2015787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D256943-8B0C-4F4E-800E-A120AD7F51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2152" y="3941383"/>
            <a:ext cx="3937000" cy="45863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BFF86A-55FF-4667-A474-410A55DE52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553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3628C1-6684-4037-A95B-E7C3A7E444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25592" y="2491913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356DB6-8ABE-49EB-B67F-F69F8892596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602152" y="4429200"/>
            <a:ext cx="3936999" cy="1678857"/>
          </a:xfrm>
        </p:spPr>
        <p:txBody>
          <a:bodyPr>
            <a:normAutofit/>
          </a:bodyPr>
          <a:lstStyle>
            <a:lvl1pPr marL="233363" indent="-233363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732566-D1B1-2646-BB74-04F2A6A6B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1157B3-F0D7-964E-A2D9-4D0068EA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15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8402748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0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EB86-460D-47CC-9347-A33D2320FEE6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16943-E090-48BD-85BF-C3499FDFE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28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E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1EA45C-2783-2141-B9EA-8DE9ACB93142}"/>
              </a:ext>
            </a:extLst>
          </p:cNvPr>
          <p:cNvSpPr/>
          <p:nvPr userDrawn="1"/>
        </p:nvSpPr>
        <p:spPr>
          <a:xfrm>
            <a:off x="0" y="0"/>
            <a:ext cx="9144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D0E91E53-06E2-A945-98CC-250A99B4FEFB}"/>
              </a:ext>
            </a:extLst>
          </p:cNvPr>
          <p:cNvSpPr/>
          <p:nvPr userDrawn="1"/>
        </p:nvSpPr>
        <p:spPr>
          <a:xfrm>
            <a:off x="5147732" y="16267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C2C5490-DA83-8745-8D5D-138F02150CEF}"/>
              </a:ext>
            </a:extLst>
          </p:cNvPr>
          <p:cNvSpPr/>
          <p:nvPr userDrawn="1"/>
        </p:nvSpPr>
        <p:spPr>
          <a:xfrm>
            <a:off x="5147732" y="519648"/>
            <a:ext cx="3996267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05" y="1707786"/>
            <a:ext cx="3958947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3161F4-DEBD-8549-BAC2-88340262F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3180" y="170056"/>
            <a:ext cx="1687920" cy="108452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21951-0364-634F-A285-95CF1365ECAD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AB097A5C-CAAA-6547-ADEE-1AA3EA35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0056"/>
            <a:ext cx="8258032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FE030EF-B51F-8F47-8998-2EBE1EF5A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D92D6F-2A8D-8746-9555-5FF0A14CF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46218A4-296A-7441-B063-616658B6F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140" y="953345"/>
            <a:ext cx="85350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E7B4B9-C2E5-584C-A6FD-1E6E7F8D1E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52" y="1708150"/>
            <a:ext cx="4191000" cy="464820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61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T -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B7CE0A-478C-934E-B0F2-25D6110333DE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64FEA06-3D67-1140-B0E3-7F3BE884D5FB}"/>
              </a:ext>
            </a:extLst>
          </p:cNvPr>
          <p:cNvSpPr/>
          <p:nvPr userDrawn="1"/>
        </p:nvSpPr>
        <p:spPr>
          <a:xfrm>
            <a:off x="4572000" y="5564185"/>
            <a:ext cx="4572000" cy="929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800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5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C9E4E-DC08-F04A-907F-38011949DD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71999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575737-3A06-C042-B28A-86B83C3E2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4561" y="502412"/>
            <a:ext cx="1355141" cy="3118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6000">
                <a:solidFill>
                  <a:srgbClr val="00A8E1"/>
                </a:solidFill>
                <a:latin typeface="+mj-lt"/>
              </a:defRPr>
            </a:lvl1pPr>
          </a:lstStyle>
          <a:p>
            <a:r>
              <a:rPr lang="en-US" dirty="0"/>
              <a:t>A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107172E8-0BD8-F544-908A-019163C1B5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23127" y="1888744"/>
            <a:ext cx="3955114" cy="914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870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052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7404" indent="0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428D6A-B377-6F43-BA57-D036EAC6A5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825" y="2925064"/>
            <a:ext cx="3955415" cy="3069336"/>
          </a:xfrm>
        </p:spPr>
        <p:txBody>
          <a:bodyPr>
            <a:noAutofit/>
          </a:bodyPr>
          <a:lstStyle>
            <a:lvl1pPr marL="120650" indent="-120650">
              <a:tabLst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216FAC-B767-B347-8CC7-3DCA5840C23F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2A739097-FCBD-364F-9AFE-4D06F94C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4160B-4D19-E943-87A4-783C2E2119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516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A0FE-9155-410E-B4DF-1FFF68C876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885949"/>
            <a:ext cx="6858000" cy="1603772"/>
          </a:xfrm>
        </p:spPr>
        <p:txBody>
          <a:bodyPr lIns="51435" tIns="25718" rIns="51435" bIns="25718" anchor="b"/>
          <a:lstStyle>
            <a:lvl1pPr marL="0" marR="0" indent="0" algn="l">
              <a:spcAft>
                <a:spcPts val="0"/>
              </a:spcAft>
              <a:defRPr sz="3300"/>
            </a:lvl1pPr>
          </a:lstStyle>
          <a:p>
            <a:r>
              <a:rPr lang="en-US" dirty="0"/>
              <a:t>Type 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C5F1A-A191-4128-BF4D-C25FEF72C9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558780"/>
            <a:ext cx="6858000" cy="1241821"/>
          </a:xfrm>
        </p:spPr>
        <p:txBody>
          <a:bodyPr lIns="51435" tIns="25718" rIns="51435" bIns="25718">
            <a:normAutofit/>
          </a:bodyPr>
          <a:lstStyle>
            <a:lvl1pPr marL="0" marR="0" indent="0" algn="l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Type Speaker Name and Title Here</a:t>
            </a:r>
          </a:p>
        </p:txBody>
      </p:sp>
    </p:spTree>
    <p:extLst>
      <p:ext uri="{BB962C8B-B14F-4D97-AF65-F5344CB8AC3E}">
        <p14:creationId xmlns:p14="http://schemas.microsoft.com/office/powerpoint/2010/main" val="2011245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A8E-9FD7-4A3F-80B0-58837A1F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5530F-0009-4504-980E-A705D504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21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21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21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21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DEB367-F117-4392-969B-405785B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583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A8E-9FD7-4A3F-80B0-58837A1F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5530F-0009-4504-980E-A705D504B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 lIns="51435" tIns="25718" rIns="51435" bIns="25718">
            <a:normAutofit/>
          </a:bodyPr>
          <a:lstStyle>
            <a:lvl1pPr marL="0" marR="0" indent="0">
              <a:spcBef>
                <a:spcPts val="506"/>
              </a:spcBef>
              <a:spcAft>
                <a:spcPts val="0"/>
              </a:spcAft>
              <a:buNone/>
              <a:defRPr sz="2100"/>
            </a:lvl1pPr>
            <a:lvl2pPr marL="75947" marR="0" indent="0">
              <a:spcBef>
                <a:spcPts val="178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</a:defRPr>
            </a:lvl2pPr>
            <a:lvl3pPr marL="445770" indent="0">
              <a:buNone/>
              <a:defRPr/>
            </a:lvl3pPr>
            <a:lvl4pPr marL="582930" indent="0">
              <a:buNone/>
              <a:defRPr/>
            </a:lvl4pPr>
            <a:lvl5pPr marL="72009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58AD9D7-4582-4707-8DF8-946A1867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18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80F4-856D-4BE0-B4F4-D2ED9EB47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228850"/>
            <a:ext cx="7886700" cy="2050256"/>
          </a:xfrm>
        </p:spPr>
        <p:txBody>
          <a:bodyPr lIns="51435" tIns="25718" rIns="51435" bIns="25718" anchor="b"/>
          <a:lstStyle>
            <a:lvl1pPr marL="0" marR="0" indent="0">
              <a:spcAft>
                <a:spcPts val="0"/>
              </a:spcAft>
              <a:defRPr sz="4500"/>
            </a:lvl1pPr>
          </a:lstStyle>
          <a:p>
            <a:r>
              <a:rPr lang="en-US" dirty="0"/>
              <a:t>Type 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D4273-6E6F-4CBE-970E-5BD491E15E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299347"/>
            <a:ext cx="7886700" cy="1187053"/>
          </a:xfrm>
        </p:spPr>
        <p:txBody>
          <a:bodyPr lIns="51435" tIns="25718" rIns="51435" bIns="25718">
            <a:normAutofit/>
          </a:bodyPr>
          <a:lstStyle>
            <a:lvl1pPr marL="0" marR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subtitle here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CE7919D-9E6E-4585-9850-C140A796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508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6425-9405-4368-82ED-7BF2E55D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</p:spPr>
        <p:txBody>
          <a:bodyPr lIns="51435" tIns="25718" rIns="51435" bIns="25718"/>
          <a:lstStyle>
            <a:lvl1pPr marL="0" marR="0" indent="0">
              <a:spcAft>
                <a:spcPts val="0"/>
              </a:spcAft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F8DB8-453E-4043-B133-F397E94D5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38862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18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18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18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18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4188E-C11B-47AA-BCE6-729A594D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226469"/>
            <a:ext cx="3886200" cy="3263504"/>
          </a:xfrm>
        </p:spPr>
        <p:txBody>
          <a:bodyPr lIns="51435" tIns="25718" rIns="51435" bIns="25718">
            <a:normAutofit/>
          </a:bodyPr>
          <a:lstStyle>
            <a:lvl1pPr marL="115729" marR="0" indent="-115729">
              <a:spcBef>
                <a:spcPts val="506"/>
              </a:spcBef>
              <a:spcAft>
                <a:spcPts val="0"/>
              </a:spcAft>
              <a:defRPr sz="1800"/>
            </a:lvl1pPr>
            <a:lvl2pPr marL="231457" marR="0" indent="-96441">
              <a:spcBef>
                <a:spcPts val="422"/>
              </a:spcBef>
              <a:spcAft>
                <a:spcPts val="0"/>
              </a:spcAft>
              <a:defRPr sz="1800"/>
            </a:lvl2pPr>
            <a:lvl3pPr marL="327899" marR="0" indent="-77153">
              <a:spcBef>
                <a:spcPts val="338"/>
              </a:spcBef>
              <a:spcAft>
                <a:spcPts val="0"/>
              </a:spcAft>
              <a:defRPr sz="1800"/>
            </a:lvl3pPr>
            <a:lvl4pPr marL="405051" marR="0" indent="-77153">
              <a:spcBef>
                <a:spcPts val="211"/>
              </a:spcBef>
              <a:spcAft>
                <a:spcPts val="0"/>
              </a:spcAft>
              <a:defRPr sz="1800"/>
            </a:lvl4pPr>
            <a:lvl5pPr marL="482204" marR="0" indent="-77153">
              <a:spcBef>
                <a:spcPts val="211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6C6E295A-0371-439B-8B56-F67F6BEE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601840"/>
            <a:ext cx="342900" cy="171450"/>
          </a:xfrm>
        </p:spPr>
        <p:txBody>
          <a:bodyPr lIns="51435" tIns="25718" rIns="51435" bIns="25718"/>
          <a:lstStyle>
            <a:lvl1pPr marL="0" marR="0" indent="0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71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064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95599"/>
            <a:ext cx="7886700" cy="32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BA147-A67B-49BF-BDB6-85333233D6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14603-966F-4644-82B5-2BEEA69BB8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45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415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16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E47-7B98-409F-8AB7-EBBB77D90BF3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FB53-311B-43CA-B7CE-1F80A678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341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219200"/>
            <a:ext cx="2949575" cy="10668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219200"/>
            <a:ext cx="4629150" cy="4641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438400"/>
            <a:ext cx="2949575" cy="3430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217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660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058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575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26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417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96A7D-7323-4B47-BE8D-7020EEA19F7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7F84-C96D-49E8-841E-1EC6204173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03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98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8146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53" y="1083491"/>
            <a:ext cx="4040066" cy="1333041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0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123" y="1"/>
            <a:ext cx="9417503" cy="6988628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86000"/>
                </a:schemeClr>
              </a:gs>
              <a:gs pos="48000">
                <a:schemeClr val="accent1">
                  <a:lumMod val="45000"/>
                  <a:lumOff val="55000"/>
                  <a:alpha val="93000"/>
                </a:schemeClr>
              </a:gs>
              <a:gs pos="76000">
                <a:schemeClr val="accent1">
                  <a:lumMod val="45000"/>
                  <a:lumOff val="55000"/>
                  <a:alpha val="95000"/>
                </a:schemeClr>
              </a:gs>
              <a:gs pos="100000">
                <a:schemeClr val="accent1">
                  <a:lumMod val="30000"/>
                  <a:lumOff val="70000"/>
                  <a:alpha val="8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-243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42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73" y="5861958"/>
            <a:ext cx="2953492" cy="873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78" y="6015632"/>
            <a:ext cx="1699430" cy="5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55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HC  Buildi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417503" cy="6988628"/>
          </a:xfrm>
          <a:prstGeom prst="rect">
            <a:avLst/>
          </a:prstGeom>
          <a:gradFill flip="none" rotWithShape="1">
            <a:gsLst>
              <a:gs pos="1000">
                <a:schemeClr val="accent1">
                  <a:lumMod val="5000"/>
                  <a:lumOff val="95000"/>
                  <a:alpha val="86000"/>
                </a:schemeClr>
              </a:gs>
              <a:gs pos="48000">
                <a:schemeClr val="accent1">
                  <a:lumMod val="45000"/>
                  <a:lumOff val="55000"/>
                  <a:alpha val="93000"/>
                </a:schemeClr>
              </a:gs>
              <a:gs pos="76000">
                <a:schemeClr val="accent1">
                  <a:lumMod val="45000"/>
                  <a:lumOff val="55000"/>
                  <a:alpha val="95000"/>
                </a:schemeClr>
              </a:gs>
              <a:gs pos="100000">
                <a:schemeClr val="accent1">
                  <a:lumMod val="30000"/>
                  <a:lumOff val="70000"/>
                  <a:alpha val="8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373" y="5861958"/>
            <a:ext cx="2953492" cy="87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78" y="6015632"/>
            <a:ext cx="1699430" cy="564301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-2434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42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153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0"/>
          </p:nvPr>
        </p:nvSpPr>
        <p:spPr>
          <a:xfrm>
            <a:off x="4702629" y="1825625"/>
            <a:ext cx="38153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1pPr>
            <a:lvl2pPr marL="5572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2pPr>
            <a:lvl3pPr marL="9001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3pPr>
            <a:lvl4pPr marL="12430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4pPr>
            <a:lvl5pPr marL="1585913" indent="-214313">
              <a:buClr>
                <a:srgbClr val="0095A6"/>
              </a:buClr>
              <a:buFont typeface="Wingdings 2" panose="05020102010507070707" pitchFamily="18" charset="2"/>
              <a:buChar char="¡"/>
              <a:defRPr>
                <a:solidFill>
                  <a:srgbClr val="0042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7234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756" y="831049"/>
            <a:ext cx="7396120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756" y="3229439"/>
            <a:ext cx="7396120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57756" y="3882599"/>
            <a:ext cx="7396120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 userDrawn="1"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 userDrawn="1"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A5FB8-0E3F-3F40-B738-71B227F75D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000" y="4991129"/>
            <a:ext cx="329696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3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46922"/>
            <a:ext cx="7617134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7112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143E4-34FA-FC43-AC53-3865BFCCC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8" y="6364408"/>
            <a:ext cx="3794488" cy="49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46922"/>
            <a:ext cx="7617134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165620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23911"/>
            <a:ext cx="7633318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6588" y="1615018"/>
            <a:ext cx="7632700" cy="3812116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>
                <a:latin typeface="Verdana" charset="0"/>
                <a:ea typeface="Verdana" charset="0"/>
                <a:cs typeface="Verdana" charset="0"/>
              </a:defRPr>
            </a:lvl2pPr>
            <a:lvl3pPr>
              <a:defRPr sz="1600">
                <a:latin typeface="Verdana" charset="0"/>
                <a:ea typeface="Verdana" charset="0"/>
                <a:cs typeface="Verdana" charset="0"/>
              </a:defRPr>
            </a:lvl3pPr>
            <a:lvl4pPr>
              <a:defRPr sz="1600">
                <a:latin typeface="Verdana" charset="0"/>
                <a:ea typeface="Verdana" charset="0"/>
                <a:cs typeface="Verdana" charset="0"/>
              </a:defRPr>
            </a:lvl4pPr>
            <a:lvl5pPr>
              <a:defRPr sz="16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18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1023911"/>
            <a:ext cx="7633318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7514" y="1614842"/>
            <a:ext cx="7632546" cy="343534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600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Copy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F3D96-CC06-D141-AC88-7CBDECC3B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8" y="6364408"/>
            <a:ext cx="379448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9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0124" y="1294452"/>
            <a:ext cx="2987502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62047" y="1997127"/>
            <a:ext cx="4099921" cy="3085413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400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4162047" y="1394592"/>
            <a:ext cx="4099921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5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1029827"/>
            <a:ext cx="8075850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8195" y="2211822"/>
            <a:ext cx="5356927" cy="3646375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*Insert Graph Here.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2211823"/>
            <a:ext cx="2535973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  <a:p>
            <a:pPr lvl="0"/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39271" y="1614803"/>
            <a:ext cx="807585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14188-0023-8048-8BA6-FD4360A1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5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271" y="1029827"/>
            <a:ext cx="8075851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3537" y="2600007"/>
            <a:ext cx="5356927" cy="358998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18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15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15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</a:t>
            </a:r>
            <a:r>
              <a:rPr lang="en-US"/>
              <a:t>Insert Graph Here.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9271" y="1620758"/>
            <a:ext cx="807585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C61F9-836D-C84C-81A2-FE26D5B9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1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24537" y="2101540"/>
            <a:ext cx="3592004" cy="147732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6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Copy goes here.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4544887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C13B7327-FD28-414B-B0BF-5F096B2B3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019" y="2179616"/>
            <a:ext cx="3359363" cy="133882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 b="1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Callout or Headline goes in this space.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D65CF-F500-5D44-8766-C8A071C1B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350" y="823154"/>
            <a:ext cx="3276976" cy="1497215"/>
          </a:xfrm>
          <a:prstGeom prst="rect">
            <a:avLst/>
          </a:prstGeom>
        </p:spPr>
        <p:txBody>
          <a:bodyPr anchor="b"/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87589" y="1"/>
            <a:ext cx="4256410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7349" y="2320369"/>
            <a:ext cx="3276977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 baseline="0"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9D4A-F6A9-EC46-A2DF-BB7FBC55CD1D}" type="datetimeFigureOut">
              <a:rPr lang="en-US" smtClean="0"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485A7-D857-9442-BA4B-B3E6D7DD0F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63013-12E5-8B4A-96D3-A30F1D5C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9569-1CBE-4B22-934C-222D1AA93EE5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6CB7-50F3-4CEB-A4DC-7F1C42559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3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9143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74D4A-78E7-574E-95FA-3A146CC70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04" y="6364408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32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DACED5-B031-BC47-A542-39BC9AF64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650" y="2739582"/>
            <a:ext cx="7886700" cy="590931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4EAF7-0C92-D746-A38F-F2410910C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43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</a:t>
            </a:r>
            <a:r>
              <a:rPr lang="en-US"/>
              <a:t>title option </a:t>
            </a:r>
            <a:r>
              <a:rPr lang="en-US" dirty="0"/>
              <a:t>page.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851784"/>
            <a:ext cx="5375249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52D6730-D042-9D48-968D-A05788CC3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2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69309" y="2801136"/>
            <a:ext cx="2390075" cy="12557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Call out or title option page.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05205" y="1851784"/>
            <a:ext cx="5375249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105205" y="2637614"/>
            <a:ext cx="537524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 dirty="0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2895601" y="949082"/>
            <a:ext cx="134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AFF3BC-C33D-EB4D-B0D6-EB906A592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50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227AE-B1F8-344D-8012-F84F4D026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88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00200" y="2156310"/>
            <a:ext cx="5943602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000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“Call out page for quotes or </a:t>
            </a:r>
            <a:r>
              <a:rPr lang="en-US"/>
              <a:t>important statistics.”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E9024-2566-D644-B8F2-87F848C88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200" y="6258744"/>
            <a:ext cx="3794496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8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756" y="831049"/>
            <a:ext cx="7396120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756" y="3229439"/>
            <a:ext cx="7396120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57756" y="3882599"/>
            <a:ext cx="7396120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 userDrawn="1"/>
        </p:nvSpPr>
        <p:spPr>
          <a:xfrm>
            <a:off x="0" y="6178040"/>
            <a:ext cx="9144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 userDrawn="1"/>
        </p:nvSpPr>
        <p:spPr>
          <a:xfrm>
            <a:off x="1" y="1"/>
            <a:ext cx="4047067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23" y="5481477"/>
            <a:ext cx="4392990" cy="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87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9144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9144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49945"/>
            <a:ext cx="7617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282759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93" y="6480387"/>
            <a:ext cx="2521359" cy="278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742" y="849945"/>
            <a:ext cx="7617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6742" y="1637853"/>
            <a:ext cx="7617134" cy="411715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400">
                <a:latin typeface="Verdana" charset="0"/>
                <a:ea typeface="Verdana" charset="0"/>
                <a:cs typeface="Verdana" charset="0"/>
              </a:defRPr>
            </a:lvl4pPr>
            <a:lvl5pPr>
              <a:defRPr sz="14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8236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4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5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6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customXml" Target="../../customXml/item4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ags" Target="../tags/tag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customXml" Target="../../customXml/item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ags" Target="../tags/tag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29.jpe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28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image" Target="../media/image32.jpeg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31" Type="http://schemas.openxmlformats.org/officeDocument/2006/relationships/image" Target="../media/image31.emf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26" Type="http://schemas.openxmlformats.org/officeDocument/2006/relationships/customXml" Target="../../customXml/item5.xml"/><Relationship Id="rId3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5" Type="http://schemas.openxmlformats.org/officeDocument/2006/relationships/theme" Target="../theme/theme22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23" Type="http://schemas.openxmlformats.org/officeDocument/2006/relationships/slideLayout" Target="../slideLayouts/slideLayout210.xml"/><Relationship Id="rId28" Type="http://schemas.openxmlformats.org/officeDocument/2006/relationships/image" Target="../media/image26.png"/><Relationship Id="rId10" Type="http://schemas.openxmlformats.org/officeDocument/2006/relationships/slideLayout" Target="../slideLayouts/slideLayout197.xml"/><Relationship Id="rId19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Relationship Id="rId27" Type="http://schemas.openxmlformats.org/officeDocument/2006/relationships/tags" Target="../tags/tag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customXml" Target="../../customXml/item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customXml" Target="../../customXml/item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6218B61-2C44-4426-BE0D-62AFE46C727B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215A01-EBC1-45C7-9A9D-8A83BBE9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68" r:id="rId12"/>
    <p:sldLayoutId id="214748425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14D3E-A9C1-4681-A1D3-B081F74E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0149"/>
            <a:ext cx="7886700" cy="68684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3B934-7A02-423F-9A6C-DCEECE49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F1450-26E4-4BEF-B720-3C2B5D3D7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4460" y="6601840"/>
            <a:ext cx="6858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550A8-49F8-4A0C-8B15-2A31C178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6601840"/>
            <a:ext cx="2743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A5B92-A3E0-4215-AD16-CED63E725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450" y="6601840"/>
            <a:ext cx="342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>
              <a:spcBef>
                <a:spcPts val="0"/>
              </a:spcBef>
              <a:spcAft>
                <a:spcPts val="0"/>
              </a:spcAft>
              <a:defRPr sz="6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2000E-EE6D-4A5E-9A78-38D292F722AC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97F4F-84A7-476B-8B8D-2B57D93F7E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5" y="6621842"/>
            <a:ext cx="902965" cy="1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</p:sldLayoutIdLst>
  <p:hf hdr="0" ftr="0" dt="0"/>
  <p:txStyles>
    <p:titleStyle>
      <a:lvl1pPr marL="0" marR="0" indent="0" algn="l" defTabSz="685800" rtl="0" eaLnBrk="1" latinLnBrk="0" hangingPunct="1">
        <a:lnSpc>
          <a:spcPct val="90000"/>
        </a:lnSpc>
        <a:spcBef>
          <a:spcPct val="0"/>
        </a:spcBef>
        <a:spcAft>
          <a:spcPts val="0"/>
        </a:spcAft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marR="0" indent="-154305" algn="l" defTabSz="685800" rtl="0" eaLnBrk="1" latinLnBrk="0" hangingPunct="1">
        <a:lnSpc>
          <a:spcPct val="90000"/>
        </a:lnSpc>
        <a:spcBef>
          <a:spcPts val="675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marR="0" indent="-128588" algn="l" defTabSz="685800" rtl="0" eaLnBrk="1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437198" marR="0" indent="-102870" algn="l" defTabSz="685800" rtl="0" eaLnBrk="1" latinLnBrk="0" hangingPunct="1">
        <a:lnSpc>
          <a:spcPct val="90000"/>
        </a:lnSpc>
        <a:spcBef>
          <a:spcPts val="45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68" marR="0" indent="-102870" algn="l" defTabSz="685800" rtl="0" eaLnBrk="1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642938" marR="0" indent="-102870" algn="l" defTabSz="685800" rtl="0" eaLnBrk="1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>
          <p15:clr>
            <a:srgbClr val="F26B43"/>
          </p15:clr>
        </p15:guide>
        <p15:guide id="4" pos="216">
          <p15:clr>
            <a:srgbClr val="F26B43"/>
          </p15:clr>
        </p15:guide>
        <p15:guide id="5" pos="5760">
          <p15:clr>
            <a:srgbClr val="F26B43"/>
          </p15:clr>
        </p15:guide>
        <p15:guide id="6" pos="554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orient="horz" pos="4032">
          <p15:clr>
            <a:srgbClr val="F26B43"/>
          </p15:clr>
        </p15:guide>
        <p15:guide id="11" orient="horz" pos="864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3888">
          <p15:clr>
            <a:srgbClr val="F26B43"/>
          </p15:clr>
        </p15:guide>
        <p15:guide id="14" orient="horz" pos="410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1BA147-A67B-49BF-BDB6-85333233D6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14603-966F-4644-82B5-2BEEA69BB8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6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49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0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47" y="1"/>
            <a:ext cx="942163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FA8"/>
        </a:buClr>
        <a:buFont typeface="Wingdings 2" panose="05020102010507070707" pitchFamily="18" charset="2"/>
        <a:buChar char=""/>
        <a:defRPr sz="2100" kern="1200">
          <a:solidFill>
            <a:srgbClr val="00425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800" kern="1200">
          <a:solidFill>
            <a:srgbClr val="00425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500" kern="1200">
          <a:solidFill>
            <a:srgbClr val="00425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350" kern="1200">
          <a:solidFill>
            <a:srgbClr val="00425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FA8"/>
        </a:buClr>
        <a:buFont typeface="Wingdings 2" panose="05020102010507070707" pitchFamily="18" charset="2"/>
        <a:buChar char=""/>
        <a:defRPr sz="1350" kern="1200">
          <a:solidFill>
            <a:srgbClr val="00425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9D4A-F6A9-EC46-A2DF-BB7FBC55CD1D}" type="datetimeFigureOut">
              <a:rPr lang="en-US" smtClean="0"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85A7-D857-9442-BA4B-B3E6D7DD0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0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  <p:sldLayoutId id="2147484306" r:id="rId16"/>
    <p:sldLayoutId id="21474843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99D4A-F6A9-EC46-A2DF-BB7FBC55CD1D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85A7-D857-9442-BA4B-B3E6D7DD0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32" r:id="rId13"/>
    <p:sldLayoutId id="2147484333" r:id="rId14"/>
    <p:sldLayoutId id="2147484334" r:id="rId15"/>
    <p:sldLayoutId id="2147484335" r:id="rId16"/>
    <p:sldLayoutId id="214748433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169089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349838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hidden">
          <a:xfrm>
            <a:off x="0" y="0"/>
            <a:ext cx="9144000" cy="3665538"/>
          </a:xfrm>
          <a:prstGeom prst="rect">
            <a:avLst/>
          </a:prstGeom>
          <a:gradFill rotWithShape="1">
            <a:gsLst>
              <a:gs pos="0">
                <a:srgbClr val="0054A8"/>
              </a:gs>
              <a:gs pos="100000">
                <a:srgbClr val="0059B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endParaRPr lang="en-US" altLang="en-US"/>
          </a:p>
        </p:txBody>
      </p:sp>
      <p:pic>
        <p:nvPicPr>
          <p:cNvPr id="1027" name="Picture 7" descr="Wave3 cop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6153150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2425"/>
            <a:ext cx="77724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0812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0" name="Picture 8" descr="New NS Logo on WHITE SM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6384925"/>
            <a:ext cx="1473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586581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fld id="{10F1213E-4BDD-482F-8E98-A1BE0CD7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5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ヒラギノ角ゴ Pro W3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  <a:cs typeface="ヒラギノ角ゴ Pro W3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pitchFamily="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Font typeface="Arial" pitchFamily="34" charset="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7007CE4-44CD-514E-AB06-3E1C57ADD7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3/4/2021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381DCD0-FAB9-C540-ACA0-2D3DCEDE7E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74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6218B61-2C44-4426-BE0D-62AFE46C727B}" type="datetime1">
              <a:rPr lang="en-US" altLang="ja-JP"/>
              <a:pPr>
                <a:defRPr/>
              </a:pPr>
              <a:t>3/4/2021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215A01-EBC1-45C7-9A9D-8A83BBE9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31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3C80F-5998-4C5A-8426-1B9517C724DD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0A2C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0A2C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PPT-RGB-Shapes1.ai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0" y="462642"/>
            <a:ext cx="1271187" cy="444500"/>
          </a:xfrm>
          <a:prstGeom prst="rect">
            <a:avLst/>
          </a:prstGeom>
        </p:spPr>
      </p:pic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800"/>
            <a:ext cx="1447800" cy="2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  <p:sldLayoutId id="2147484442" r:id="rId17"/>
    <p:sldLayoutId id="2147484443" r:id="rId18"/>
    <p:sldLayoutId id="2147484444" r:id="rId19"/>
    <p:sldLayoutId id="2147484445" r:id="rId20"/>
    <p:sldLayoutId id="2147484446" r:id="rId21"/>
    <p:sldLayoutId id="2147484447" r:id="rId22"/>
    <p:sldLayoutId id="2147484448" r:id="rId23"/>
    <p:sldLayoutId id="2147484449" r:id="rId24"/>
    <p:sldLayoutId id="2147484450" r:id="rId25"/>
    <p:sldLayoutId id="2147484451" r:id="rId26"/>
    <p:sldLayoutId id="2147484452" r:id="rId27"/>
    <p:sldLayoutId id="2147484453" r:id="rId28"/>
    <p:sldLayoutId id="2147484454" r:id="rId2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custData r:id="rId26"/>
      <p:tags r:id="rId27"/>
    </p:custDataLst>
    <p:extLst>
      <p:ext uri="{BB962C8B-B14F-4D97-AF65-F5344CB8AC3E}">
        <p14:creationId xmlns:p14="http://schemas.microsoft.com/office/powerpoint/2010/main" val="33360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  <p:sldLayoutId id="2147484469" r:id="rId14"/>
    <p:sldLayoutId id="2147484470" r:id="rId15"/>
    <p:sldLayoutId id="2147484471" r:id="rId16"/>
    <p:sldLayoutId id="2147484472" r:id="rId17"/>
    <p:sldLayoutId id="2147484473" r:id="rId18"/>
    <p:sldLayoutId id="2147484474" r:id="rId19"/>
    <p:sldLayoutId id="2147484475" r:id="rId20"/>
    <p:sldLayoutId id="2147484476" r:id="rId21"/>
    <p:sldLayoutId id="2147484477" r:id="rId22"/>
    <p:sldLayoutId id="2147484478" r:id="rId23"/>
    <p:sldLayoutId id="2147484479" r:id="rId24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694" indent="-18269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2995" indent="-197963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329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32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58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18B61-2C44-4426-BE0D-62AFE46C727B}" type="datetime1">
              <a:rPr kumimoji="0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15A01-EBC1-45C7-9A9D-8A83BBE998CB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BAEBC26A-7C5D-1340-BDF4-4A764173B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190"/>
            <a:ext cx="9143998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</p:sldLayoutIdLst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BC26A-7C5D-1340-BDF4-4A764173B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99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custDataLst>
      <p:custData r:id="rId15"/>
      <p:tags r:id="rId16"/>
    </p:custDataLst>
    <p:extLst>
      <p:ext uri="{BB962C8B-B14F-4D97-AF65-F5344CB8AC3E}">
        <p14:creationId xmlns:p14="http://schemas.microsoft.com/office/powerpoint/2010/main" val="365269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694" indent="-18269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2995" indent="-197963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8329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326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58" indent="-213234" algn="l" defTabSz="609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2931"/>
            <a:ext cx="8572500" cy="114300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03" y="1604789"/>
            <a:ext cx="8402749" cy="4238450"/>
          </a:xfrm>
          <a:prstGeom prst="rect">
            <a:avLst/>
          </a:prstGeom>
        </p:spPr>
        <p:txBody>
          <a:bodyPr vert="horz" lIns="121932" tIns="60965" rIns="121932" bIns="60965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01946" y="6454532"/>
            <a:ext cx="419778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E5B08-D367-AE4D-9A0D-845D230B5631}"/>
              </a:ext>
            </a:extLst>
          </p:cNvPr>
          <p:cNvCxnSpPr>
            <a:cxnSpLocks/>
          </p:cNvCxnSpPr>
          <p:nvPr userDrawn="1"/>
        </p:nvCxnSpPr>
        <p:spPr>
          <a:xfrm>
            <a:off x="8483794" y="6447271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63AA78-D5E6-C844-94E6-23F0A6B45E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345" y="6492240"/>
            <a:ext cx="1204601" cy="22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11D3-C2DB-8242-8965-3E8355B711AA}"/>
              </a:ext>
            </a:extLst>
          </p:cNvPr>
          <p:cNvSpPr txBox="1"/>
          <p:nvPr userDrawn="1"/>
        </p:nvSpPr>
        <p:spPr>
          <a:xfrm>
            <a:off x="-596348" y="2117035"/>
            <a:ext cx="0" cy="0"/>
          </a:xfrm>
          <a:prstGeom prst="rect">
            <a:avLst/>
          </a:prstGeom>
        </p:spPr>
        <p:txBody>
          <a:bodyPr wrap="none" lIns="121869" tIns="60933" rIns="121869" bIns="60933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99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custDataLst>
      <p:custData r:id="rId13"/>
      <p:tags r:id="rId14"/>
    </p:custDataLst>
    <p:extLst>
      <p:ext uri="{BB962C8B-B14F-4D97-AF65-F5344CB8AC3E}">
        <p14:creationId xmlns:p14="http://schemas.microsoft.com/office/powerpoint/2010/main" val="6444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hdr="0" ftr="0" dt="0"/>
  <p:txStyles>
    <p:titleStyle>
      <a:lvl1pPr algn="l" defTabSz="609351" rtl="0" eaLnBrk="1" latinLnBrk="0" hangingPunct="1">
        <a:spcBef>
          <a:spcPct val="0"/>
        </a:spcBef>
        <a:buNone/>
        <a:defRPr sz="3200" b="1" kern="1200" spc="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14" indent="-45701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90195" indent="-380843" algn="l" defTabSz="609351" rtl="0" eaLnBrk="1" latinLnBrk="0" hangingPunct="1">
        <a:spcBef>
          <a:spcPct val="20000"/>
        </a:spcBef>
        <a:buFont typeface="Arial"/>
        <a:buChar char="–"/>
        <a:defRPr sz="22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523376" indent="-304674" algn="l" defTabSz="609351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32726" indent="-304674" algn="l" defTabSz="609351" rtl="0" eaLnBrk="1" latinLnBrk="0" hangingPunct="1">
        <a:spcBef>
          <a:spcPct val="20000"/>
        </a:spcBef>
        <a:buFont typeface="Arial"/>
        <a:buChar char="–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742078" indent="-304674" algn="l" defTabSz="609351" rtl="0" eaLnBrk="1" latinLnBrk="0" hangingPunct="1">
        <a:spcBef>
          <a:spcPct val="20000"/>
        </a:spcBef>
        <a:buFont typeface="Arial"/>
        <a:buChar char="»"/>
        <a:defRPr sz="169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335142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8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9" indent="-304674" algn="l" defTabSz="609351" rtl="0" eaLnBrk="1" latinLnBrk="0" hangingPunct="1">
        <a:spcBef>
          <a:spcPct val="20000"/>
        </a:spcBef>
        <a:buFont typeface="Arial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1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3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609351" rtl="0" eaLnBrk="1" latinLnBrk="0" hangingPunct="1">
        <a:defRPr sz="22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40">
          <p15:clr>
            <a:srgbClr val="F26B43"/>
          </p15:clr>
        </p15:guide>
        <p15:guide id="3" pos="554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3.amazonaws.com/cdn.smfm.org/media/2734/SMFM_COVID_Management_of_COVID_pos_preg_patients_2-2-21_(final).pdf" TargetMode="External"/><Relationship Id="rId3" Type="http://schemas.openxmlformats.org/officeDocument/2006/relationships/hyperlink" Target="https://ilpqc.org/ILPQC%202020+/COVID19/COVID-19%20and%20Pregnancy%203%20Steps%20to%20Stay%20Safe.pdf" TargetMode="External"/><Relationship Id="rId7" Type="http://schemas.openxmlformats.org/officeDocument/2006/relationships/hyperlink" Target="https://www.acog.org/covid-19/vaccination-site-recommendations-pregnant-individuals" TargetMode="External"/><Relationship Id="rId12" Type="http://schemas.openxmlformats.org/officeDocument/2006/relationships/hyperlink" Target="https://www.acog.org/clinical/clinical-guidance/practice-advisory/articles/2020/12/vaccinating-pregnant-and-lactating-patients-against-covid-1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pqc.org/ILPQC%202020+/COVID19/Joint%20Statement_COVID%20Vaccine%20for%20Pregnant%20PPL-FINAL.pdf" TargetMode="External"/><Relationship Id="rId11" Type="http://schemas.openxmlformats.org/officeDocument/2006/relationships/hyperlink" Target="https://www.highriskpregnancyinfo.org/covid-19" TargetMode="External"/><Relationship Id="rId5" Type="http://schemas.openxmlformats.org/officeDocument/2006/relationships/hyperlink" Target="https://www.acog.org/news/news-articles/2021/01/obstetrician-gynecologists-role-building-vaccine-confidence" TargetMode="External"/><Relationship Id="rId10" Type="http://schemas.openxmlformats.org/officeDocument/2006/relationships/hyperlink" Target="https://s3.amazonaws.com/cdn.smfm.org/media/2838/Provider_Considerations_for_Engaging_in_COVID_Vaccination_Considerations_3-3-21_(final).pdf" TargetMode="External"/><Relationship Id="rId4" Type="http://schemas.openxmlformats.org/officeDocument/2006/relationships/hyperlink" Target="https://s3.amazonaws.com/cdn.smfm.org/media/2589/COVID19-What_MFMs_need_to_know_revision_11-23-20_final.pdf" TargetMode="External"/><Relationship Id="rId9" Type="http://schemas.openxmlformats.org/officeDocument/2006/relationships/hyperlink" Target="https://ilpqc.org/ILPQC%202020%2B/COVID19/COVID19Vaccine-conversationguide-121520-V2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ces.aap.org/en/pages/2019-novel-coronavirus-covid-19-infections/clinical-guidance/interim-guidance-for-covid-19-vaccination-in-children-and-adolescents/" TargetMode="External"/><Relationship Id="rId3" Type="http://schemas.openxmlformats.org/officeDocument/2006/relationships/hyperlink" Target="https://services.aap.org/link/33d8ca6e4cf8410b9668ac4ee848f2b5.aspx" TargetMode="External"/><Relationship Id="rId7" Type="http://schemas.openxmlformats.org/officeDocument/2006/relationships/hyperlink" Target="https://services.aap.org/link/0bb1a59281524adf8834a4be404ecb8b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rvices.aap.org/link/ffa46678e6374b768595319934cbade3.aspx" TargetMode="External"/><Relationship Id="rId5" Type="http://schemas.openxmlformats.org/officeDocument/2006/relationships/hyperlink" Target="https://services.aap.org/link/3d512cd874804f928ce8ad1f2fe21d63.aspx" TargetMode="External"/><Relationship Id="rId4" Type="http://schemas.openxmlformats.org/officeDocument/2006/relationships/hyperlink" Target="https://services.aap.org/link/fb2d54cf7f884a279ea35039eef1c320.aspx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lpqc.org/ILPQC%202020+/COVID19/COVID-19%20Poses%20Pregnancy%20Risks%20JAMA.pdf" TargetMode="External"/><Relationship Id="rId13" Type="http://schemas.openxmlformats.org/officeDocument/2006/relationships/hyperlink" Target="https://www.ajog.org/article/S0002-9378(21)00033-8/pdf" TargetMode="External"/><Relationship Id="rId3" Type="http://schemas.openxmlformats.org/officeDocument/2006/relationships/hyperlink" Target="https://collaborate.northwestern.edu/owa/service.svc/s/GetFileAttachment?id=AAMkADEzZGUxZDI1LTRiNTEtNDhjNy1hZmFkLWE4YmZiNGViMzQwNwBGAAAAAABpAvaFpx35SJASqbfzkfudBwAGTlkDVfRDTrmCQ2hDLUMIAAAAAAEMAAAGTlkDVfRDTrmCQ2hDLUMIAAAQI48hAAABEgAQAD%2BlnYLDU%2BdNnswP1dNih9I%3D&amp;X-OWA-CANARY=UqOBWcrwRkSZj9gItmL7l1--smXaJNgIFEAJwJVguoEZZHhb_U_ZyKfKR356LS_KStngcXW0ObU." TargetMode="External"/><Relationship Id="rId7" Type="http://schemas.openxmlformats.org/officeDocument/2006/relationships/hyperlink" Target="https://ilpqc.org/ILPQC%202020+/COVID19/PRIORITY%20Special%20Update%2010.09.2020.pdf" TargetMode="External"/><Relationship Id="rId12" Type="http://schemas.openxmlformats.org/officeDocument/2006/relationships/hyperlink" Target="https://jamanetwork.com/journals/jamanetworkopen/fullarticle/277442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les.constantcontact.com/9648b4fd601/0f61c953-f115-49e7-9963-55ddb59efe69.pdf" TargetMode="External"/><Relationship Id="rId11" Type="http://schemas.openxmlformats.org/officeDocument/2006/relationships/hyperlink" Target="https://jamanetwork.com/journals/jamanetworkopen/fullarticle/2774422" TargetMode="External"/><Relationship Id="rId5" Type="http://schemas.openxmlformats.org/officeDocument/2006/relationships/hyperlink" Target="https://ilpqc.org/ILPQC%202020+/COVID19/Association%20of%20SARS-CoV-2%20Test%20Status%20and%20Pregnancy%20Outcomes.pdf" TargetMode="External"/><Relationship Id="rId15" Type="http://schemas.openxmlformats.org/officeDocument/2006/relationships/hyperlink" Target="https://ilpqc.org/ILPQC%202020+/COVID19/Disease_Severity_and_Perinatal_Outcomes_of.121%20(1).pdf" TargetMode="External"/><Relationship Id="rId10" Type="http://schemas.openxmlformats.org/officeDocument/2006/relationships/hyperlink" Target="https://www.nejm.org/doi/pdf/10.1056/NEJMoa2034577?articleTools=true" TargetMode="External"/><Relationship Id="rId4" Type="http://schemas.openxmlformats.org/officeDocument/2006/relationships/hyperlink" Target="https://ilpqc.org/ILPQC%202020+/COVID19/Extracorporeal%20Life%20Support%20in%20Pregnancy:%20A%20Systematic%20Review.pdf" TargetMode="External"/><Relationship Id="rId9" Type="http://schemas.openxmlformats.org/officeDocument/2006/relationships/hyperlink" Target="https://ilpqc.org/ILPQC%202020+/COVID19/Pregnancy%20Outcomes%20Among%20Women%20With%20and%20Without%20Severe%20Acute%20Respiratory%20Syndrome%20Coronavirus%202%20Infection.Nov%202020.pdf" TargetMode="External"/><Relationship Id="rId14" Type="http://schemas.openxmlformats.org/officeDocument/2006/relationships/hyperlink" Target="https://neoreviews.aappublications.org/content/perinatal-sars-cov-2-infection-and-neonatal-covid-19-2021-updat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coronavirus/2019-ncov/communication/toolkits/pregnant-people-and-new-parents.html" TargetMode="External"/><Relationship Id="rId3" Type="http://schemas.openxmlformats.org/officeDocument/2006/relationships/hyperlink" Target="https://www.cdc.gov/mmwr/volumes/69/wr/mm6944e2.htm?s_cid=mm6944e2_w" TargetMode="External"/><Relationship Id="rId7" Type="http://schemas.openxmlformats.org/officeDocument/2006/relationships/hyperlink" Target="https://www.cdc.gov/mmwr/volumes/70/wr/mm7009e4.htm?s_cid=mm7009e4_w" TargetMode="External"/><Relationship Id="rId2" Type="http://schemas.openxmlformats.org/officeDocument/2006/relationships/hyperlink" Target="https://www.illinois.gov/hfs/MedicalProviders/notices/Pages/prn200701b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mmwr/volumes/70/wr/mm7005a3.htm?s_cid=mm7005a3_w" TargetMode="External"/><Relationship Id="rId5" Type="http://schemas.openxmlformats.org/officeDocument/2006/relationships/hyperlink" Target="https://www.cdc.gov/vaccines/covid-19/info-by-product/clinical-considerations.html" TargetMode="External"/><Relationship Id="rId4" Type="http://schemas.openxmlformats.org/officeDocument/2006/relationships/hyperlink" Target="https://www.cdc.gov/mmwr/volumes/70/wr/mm7002e1.htm?s_cid=mm7002e1_w&amp;utm_campaign=2021%200107%20-%20HICS%20Vaccination%20Update&amp;utm_medium=email&amp;utm_source=Eloqu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downloads/communication/COVID-19_Pregnancy.pdf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h.illinois.gov/covid19/vaccination-pla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ystatehealth.org/-/media/files/covid19/vaccine-info-for-pregnant-people-updated-12-28haitian-creole.pdf?la=en" TargetMode="External"/><Relationship Id="rId13" Type="http://schemas.openxmlformats.org/officeDocument/2006/relationships/hyperlink" Target="https://www.baystatehealth.org/-/media/files/covid19/vaccine-pregnancy-decision-guide/vaccine-info-for-pregnant-people-updated-12282020turkish.pdf?la=en" TargetMode="External"/><Relationship Id="rId3" Type="http://schemas.openxmlformats.org/officeDocument/2006/relationships/hyperlink" Target="https://ilpqc.org/ILPQC%202020+/COVID19/Vaccine%20Info%20for%20Pregnant%20Women%20Updated%2012.14.2020.pdf" TargetMode="External"/><Relationship Id="rId7" Type="http://schemas.openxmlformats.org/officeDocument/2006/relationships/hyperlink" Target="https://www.baystatehealth.org/-/media/files/covid19/vaccine-pregnancy-decision-guide/vaccine-info-for-pregnant-women-updated-12-28-2020simchiupdated.pdf?la=en" TargetMode="External"/><Relationship Id="rId12" Type="http://schemas.openxmlformats.org/officeDocument/2006/relationships/hyperlink" Target="https://www.baystatehealth.org/-/media/files/covid19/vaccine-pregnancy-decision-guide/vaccine-info-for-pregnant-women-updated-12-28-2020somali.pdf?la=en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aystatehealth.org/-/media/files/covid19/vaccine-pregnancy-decision-guide/vaccine-info-for-pregnant-people-updated-12-28-2020arabic.pdf?la=en" TargetMode="External"/><Relationship Id="rId11" Type="http://schemas.openxmlformats.org/officeDocument/2006/relationships/hyperlink" Target="https://www.baystatehealth.org/-/media/files/covid19/vaccine-info-russian.pdf?la=en" TargetMode="External"/><Relationship Id="rId5" Type="http://schemas.openxmlformats.org/officeDocument/2006/relationships/hyperlink" Target="https://www.baystatehealth.org/-/media/files/covid19/vaccine-pregnancy-decision-guide/vaccineinfopregnantpeopleupdated12282020spanish.pdf?la=en" TargetMode="External"/><Relationship Id="rId15" Type="http://schemas.openxmlformats.org/officeDocument/2006/relationships/hyperlink" Target="https://www.highriskpregnancyinfo.org/covid-19" TargetMode="External"/><Relationship Id="rId10" Type="http://schemas.openxmlformats.org/officeDocument/2006/relationships/hyperlink" Target="https://www.baystatehealth.org/-/media/files/covid19/vaccine-pregnancy-decision-guide/vaccine-info-for-pregnant-people-updated-12-28-2020portuguese.pdf?la=en" TargetMode="External"/><Relationship Id="rId4" Type="http://schemas.openxmlformats.org/officeDocument/2006/relationships/hyperlink" Target="https://www.baystatehealth.org/-/media/files/covid19/vaccine-info-for-pregnant-people-updated-12-28.pdf?la=en" TargetMode="External"/><Relationship Id="rId9" Type="http://schemas.openxmlformats.org/officeDocument/2006/relationships/hyperlink" Target="https://www.baystatehealth.org/-/media/files/covid19/vaccine-pregnancy-decision-guide/vaccine-info-for-pregnant-people--updated-12282020nepali.pdf?la=en" TargetMode="External"/><Relationship Id="rId14" Type="http://schemas.openxmlformats.org/officeDocument/2006/relationships/hyperlink" Target="https://www.baystatehealth.org/-/media/files/covid19/vaccine-pregnancy-decision-guide/vaccine-info-for-pregnant-person-updated-12-28-2020vietnamese.pdf?la=e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Elb_hp2_nWs" TargetMode="External"/><Relationship Id="rId4" Type="http://schemas.openxmlformats.org/officeDocument/2006/relationships/hyperlink" Target="https://www.wbez.org/events/african-americans-and-the-covid-19-vaccine/4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sections/health-shots/2021/02/18/967448680/how-to-sign-up-for-a-covid-19-vaccine-in-your-state?utm_medium=social&amp;utm_source=facebook.com&amp;utm_campaign=npr&amp;utm_term=nprnews&amp;fbclid=IwAR2tY4W7wji9faA_pt9Qqmy35ZOQ-_C25EGb70iDy2HnNH03kCIWDqYmfgU" TargetMode="External"/><Relationship Id="rId2" Type="http://schemas.openxmlformats.org/officeDocument/2006/relationships/hyperlink" Target="https://coronavirus.illinois.gov/s/vaccination-locatio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ommunication/toolkits/pregnant-people-and-new-parents.html" TargetMode="External"/><Relationship Id="rId2" Type="http://schemas.openxmlformats.org/officeDocument/2006/relationships/hyperlink" Target="https://www.cdc.gov/coronavirus/2019-ncov/vaccines/facts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lpqc.org/covid-19-informatio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ilpqc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9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Layout" Target="../slideLayouts/slideLayout211.xml"/><Relationship Id="rId1" Type="http://schemas.openxmlformats.org/officeDocument/2006/relationships/tags" Target="../tags/tag7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covid-19/index.html" TargetMode="External"/><Relationship Id="rId2" Type="http://schemas.openxmlformats.org/officeDocument/2006/relationships/hyperlink" Target="https://foamcast.org/covidvacpregnancy/" TargetMode="External"/><Relationship Id="rId1" Type="http://schemas.openxmlformats.org/officeDocument/2006/relationships/slideLayout" Target="../slideLayouts/slideLayout196.xml"/><Relationship Id="rId4" Type="http://schemas.openxmlformats.org/officeDocument/2006/relationships/hyperlink" Target="https://vsafe.cdc.gov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emf"/><Relationship Id="rId9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cases-updates/cases-in-us.html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www.dph.illinois.gov/covid1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age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11549"/>
            <a:ext cx="3214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283744" y="4522551"/>
            <a:ext cx="5410200" cy="1295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March </a:t>
            </a:r>
            <a:r>
              <a:rPr lang="en-US" altLang="en-US" sz="2000" dirty="0">
                <a:solidFill>
                  <a:srgbClr val="898989"/>
                </a:solidFill>
              </a:rPr>
              <a:t>5</a:t>
            </a:r>
            <a:r>
              <a:rPr lang="en-US" altLang="en-US" sz="2000" dirty="0" smtClean="0">
                <a:solidFill>
                  <a:srgbClr val="898989"/>
                </a:solidFill>
              </a:rPr>
              <a:t>, 2021</a:t>
            </a:r>
            <a:endParaRPr lang="en-US" altLang="en-US" sz="2000" dirty="0">
              <a:solidFill>
                <a:srgbClr val="898989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2000" dirty="0">
                <a:solidFill>
                  <a:srgbClr val="898989"/>
                </a:solidFill>
              </a:rPr>
              <a:t>12:00 – 1:15pm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3283744" y="2362200"/>
            <a:ext cx="5638800" cy="2057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4990"/>
                </a:solidFill>
                <a:latin typeface="Goudy Old Style" panose="02020502050305020303" pitchFamily="18" charset="0"/>
              </a:rPr>
              <a:t>COVID-19 Strategies for OB &amp; Neonatal Units</a:t>
            </a:r>
          </a:p>
        </p:txBody>
      </p:sp>
    </p:spTree>
    <p:extLst>
      <p:ext uri="{BB962C8B-B14F-4D97-AF65-F5344CB8AC3E}">
        <p14:creationId xmlns:p14="http://schemas.microsoft.com/office/powerpoint/2010/main" val="420004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Daily Incidence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83" y="1394406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51190"/>
            <a:ext cx="8827334" cy="44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352" y="1685676"/>
            <a:ext cx="8402748" cy="464856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Illinois </a:t>
            </a:r>
            <a:r>
              <a:rPr lang="en-US" dirty="0" err="1" smtClean="0"/>
              <a:t>Covid</a:t>
            </a:r>
            <a:r>
              <a:rPr lang="en-US" dirty="0" smtClean="0"/>
              <a:t> Deaths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83" y="1394406"/>
            <a:ext cx="3277925" cy="349857"/>
          </a:xfrm>
          <a:prstGeom prst="rect">
            <a:avLst/>
          </a:prstGeom>
        </p:spPr>
        <p:txBody>
          <a:bodyPr wrap="square" lIns="121869" tIns="60933" rIns="121869" bIns="60933" rtlCol="0" anchor="t">
            <a:no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sz="1400" dirty="0">
                <a:cs typeface="Calibri"/>
              </a:rPr>
              <a:t>IDPH daily data 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3" y="1823816"/>
            <a:ext cx="9077325" cy="45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91986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March </a:t>
            </a:r>
            <a:r>
              <a:rPr lang="en-US" sz="2800" b="1" dirty="0">
                <a:solidFill>
                  <a:srgbClr val="C00000"/>
                </a:solidFill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  <a:br>
              <a:rPr lang="en-US" sz="2800" dirty="0"/>
            </a:br>
            <a:r>
              <a:rPr lang="en-US" sz="2800" dirty="0"/>
              <a:t>Race Demographics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12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2171" y="1252198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9319" y="172888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Confirmed Cases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168381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Deaths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5" y="2129283"/>
            <a:ext cx="4211709" cy="4136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97" y="2035827"/>
            <a:ext cx="4198239" cy="39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62" y="50062"/>
            <a:ext cx="7885418" cy="1143000"/>
          </a:xfrm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ILPQC COVID-19 Webpage</a:t>
            </a:r>
            <a:b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www.ilpqc.org 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2" y="1410554"/>
            <a:ext cx="8524875" cy="4510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410554"/>
            <a:ext cx="3200400" cy="430444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 ILPQC  posts national guidelines and OB &amp; Neonatal COVID-19 example hospital protocols &amp; resources </a:t>
            </a:r>
          </a:p>
          <a:p>
            <a:pPr marL="0" indent="0" algn="ctr">
              <a:buNone/>
            </a:pPr>
            <a:r>
              <a:rPr lang="en-US" sz="2800" b="1" dirty="0"/>
              <a:t>please note dates as guidelines are changing rapidly</a:t>
            </a:r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4419600" y="1447800"/>
            <a:ext cx="914400" cy="533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5958631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https://ilpqc.org/covid-19-information/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48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24400"/>
            <a:ext cx="9144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0756"/>
            <a:ext cx="6705600" cy="64147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2800" b="1" dirty="0">
                <a:solidFill>
                  <a:srgbClr val="F58466"/>
                </a:solidFill>
                <a:latin typeface="Goudy Old Style" pitchFamily="18" charset="0"/>
              </a:rPr>
              <a:t>Updated </a:t>
            </a:r>
            <a:r>
              <a:rPr lang="en-US" sz="2800" b="1" dirty="0" smtClean="0">
                <a:solidFill>
                  <a:srgbClr val="F58466"/>
                </a:solidFill>
                <a:latin typeface="Goudy Old Style" pitchFamily="18" charset="0"/>
              </a:rPr>
              <a:t>OB (ACOG/SMFM) </a:t>
            </a:r>
            <a:r>
              <a:rPr lang="en-US" sz="2800" b="1" dirty="0">
                <a:solidFill>
                  <a:srgbClr val="F58466"/>
                </a:solidFill>
                <a:latin typeface="Goudy Old Style" pitchFamily="18" charset="0"/>
              </a:rPr>
              <a:t>Resources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4525963"/>
          </a:xfrm>
        </p:spPr>
        <p:txBody>
          <a:bodyPr/>
          <a:lstStyle/>
          <a:p>
            <a:r>
              <a:rPr lang="en-US" sz="2000" b="1" dirty="0" smtClean="0"/>
              <a:t>ACOG Pt </a:t>
            </a:r>
            <a:r>
              <a:rPr lang="en-US" sz="2000" b="1" dirty="0" err="1" smtClean="0"/>
              <a:t>Educ</a:t>
            </a:r>
            <a:r>
              <a:rPr lang="en-US" sz="2000" dirty="0" smtClean="0"/>
              <a:t>: </a:t>
            </a:r>
            <a:r>
              <a:rPr lang="en-US" sz="2000" dirty="0" smtClean="0">
                <a:hlinkClick r:id="rId3"/>
              </a:rPr>
              <a:t>COVID-19 and Pregnancy: 3 Steps to Stay Safe</a:t>
            </a:r>
            <a:r>
              <a:rPr lang="en-US" sz="2000" dirty="0" smtClean="0"/>
              <a:t>. (Nov 2020)</a:t>
            </a:r>
          </a:p>
          <a:p>
            <a:r>
              <a:rPr lang="en-US" sz="2000" b="1" dirty="0"/>
              <a:t>SMFM: </a:t>
            </a:r>
            <a:r>
              <a:rPr lang="en-US" sz="2000" dirty="0"/>
              <a:t> </a:t>
            </a:r>
            <a:r>
              <a:rPr lang="en-US" sz="2000" dirty="0">
                <a:hlinkClick r:id="rId4"/>
              </a:rPr>
              <a:t>Coronavirus (COVID-19) and Pregnancy: What Maternal-Fetal Medicine Subspecialists Need to Know</a:t>
            </a:r>
            <a:r>
              <a:rPr lang="en-US" sz="2000" dirty="0"/>
              <a:t> (11.23.20)</a:t>
            </a:r>
            <a:r>
              <a:rPr lang="en-US" sz="1400" dirty="0"/>
              <a:t> </a:t>
            </a:r>
          </a:p>
          <a:p>
            <a:r>
              <a:rPr lang="en-US" sz="2000" b="1" dirty="0" smtClean="0"/>
              <a:t>ACOG</a:t>
            </a:r>
            <a:r>
              <a:rPr lang="en-US" sz="2000" dirty="0"/>
              <a:t>: </a:t>
            </a:r>
            <a:r>
              <a:rPr lang="en-US" sz="2000" dirty="0">
                <a:hlinkClick r:id="rId5"/>
              </a:rPr>
              <a:t>COVID-19: The Role of Obstetrician-Gynecologists in Building Vaccine Confidence</a:t>
            </a:r>
            <a:r>
              <a:rPr lang="en-US" sz="2000" dirty="0"/>
              <a:t>. (1.6.21</a:t>
            </a:r>
            <a:r>
              <a:rPr lang="en-US" sz="2000" dirty="0" smtClean="0"/>
              <a:t>)</a:t>
            </a:r>
          </a:p>
          <a:p>
            <a:r>
              <a:rPr lang="en-US" sz="2000" b="1" dirty="0"/>
              <a:t>ACOG:</a:t>
            </a:r>
            <a:r>
              <a:rPr lang="en-US" sz="2000" dirty="0"/>
              <a:t> </a:t>
            </a:r>
            <a:r>
              <a:rPr lang="en-US" sz="2000" dirty="0">
                <a:hlinkClick r:id="rId6" tooltip="https://ilpqc.org/ILPQC%202020%2B/COVID19/Joint%20Statement_COVID%20Vaccine%20for%20Pregnant%20PPL-FINAL.pdf"/>
              </a:rPr>
              <a:t>Maternal Immunization Task Force and Partners Urge That COVID-19 Vaccine be Available to Pregnant </a:t>
            </a:r>
            <a:r>
              <a:rPr lang="en-US" sz="2000" dirty="0" smtClean="0">
                <a:hlinkClick r:id="rId6" tooltip="https://ilpqc.org/ILPQC%202020%2B/COVID19/Joint%20Statement_COVID%20Vaccine%20for%20Pregnant%20PPL-FINAL.pdf"/>
              </a:rPr>
              <a:t>Individuals</a:t>
            </a:r>
            <a:r>
              <a:rPr lang="en-US" sz="2000" dirty="0" smtClean="0"/>
              <a:t>( 2.3.21</a:t>
            </a:r>
            <a:r>
              <a:rPr lang="en-US" sz="2000" dirty="0" smtClean="0"/>
              <a:t>)</a:t>
            </a:r>
          </a:p>
          <a:p>
            <a:r>
              <a:rPr lang="en-US" sz="2000" b="1" dirty="0"/>
              <a:t>ACOG</a:t>
            </a:r>
            <a:r>
              <a:rPr lang="en-US" sz="2000" dirty="0"/>
              <a:t>: </a:t>
            </a:r>
            <a:r>
              <a:rPr lang="en-US" sz="2000" dirty="0">
                <a:hlinkClick r:id="rId7"/>
              </a:rPr>
              <a:t>Vaccinating Pregnant Individuals: Eight Key Recommendations for COVID-19 Vaccination Sites</a:t>
            </a:r>
            <a:r>
              <a:rPr lang="en-US" sz="2000" dirty="0"/>
              <a:t>. (2.3.21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b="1" dirty="0" smtClean="0"/>
              <a:t>SMFM</a:t>
            </a:r>
            <a:r>
              <a:rPr lang="en-US" sz="2000" b="1" dirty="0" smtClean="0"/>
              <a:t>: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Management Considerations for Pregnant Patients With COVID-19</a:t>
            </a:r>
            <a:r>
              <a:rPr lang="en-US" sz="2000" dirty="0"/>
              <a:t> </a:t>
            </a:r>
            <a:r>
              <a:rPr lang="en-US" sz="2000" dirty="0" smtClean="0"/>
              <a:t>(2.2.21) </a:t>
            </a:r>
            <a:endParaRPr lang="en-US" sz="2000" dirty="0" smtClean="0"/>
          </a:p>
          <a:p>
            <a:r>
              <a:rPr lang="en-US" sz="2000" b="1" dirty="0"/>
              <a:t>ACOG</a:t>
            </a:r>
            <a:r>
              <a:rPr lang="en-US" sz="2000" dirty="0"/>
              <a:t>: </a:t>
            </a:r>
            <a:r>
              <a:rPr lang="en-US" sz="2000" dirty="0">
                <a:hlinkClick r:id="rId9"/>
              </a:rPr>
              <a:t>COVID-19 Vaccines and Pregnancy -  Conversation Guide for Clinicians</a:t>
            </a:r>
            <a:r>
              <a:rPr lang="en-US" sz="2000" dirty="0"/>
              <a:t>. (3.2021) </a:t>
            </a:r>
            <a:endParaRPr lang="en-US" sz="2000" dirty="0" smtClean="0"/>
          </a:p>
          <a:p>
            <a:r>
              <a:rPr lang="en-US" sz="2000" b="1" dirty="0" smtClean="0"/>
              <a:t>SMFM</a:t>
            </a:r>
            <a:r>
              <a:rPr lang="en-US" sz="2000" dirty="0"/>
              <a:t> </a:t>
            </a:r>
            <a:r>
              <a:rPr lang="en-US" sz="2000" dirty="0">
                <a:hlinkClick r:id="rId10"/>
              </a:rPr>
              <a:t>Provider Considerations for Engaging in COVID-19 Vaccine Counseling With Pregnant and Lactating Patients</a:t>
            </a:r>
            <a:r>
              <a:rPr lang="en-US" sz="2000" dirty="0"/>
              <a:t> </a:t>
            </a:r>
            <a:r>
              <a:rPr lang="en-US" sz="2000" dirty="0" smtClean="0"/>
              <a:t>(Updated 3.3</a:t>
            </a:r>
            <a:r>
              <a:rPr lang="en-US" sz="2000" dirty="0"/>
              <a:t>, </a:t>
            </a:r>
            <a:r>
              <a:rPr lang="en-US" sz="2000" dirty="0" smtClean="0"/>
              <a:t>2021)</a:t>
            </a:r>
          </a:p>
          <a:p>
            <a:r>
              <a:rPr lang="en-US" sz="2000" b="1" dirty="0"/>
              <a:t>SMFM Patient Education (English/Spanish)</a:t>
            </a:r>
            <a:r>
              <a:rPr lang="en-US" sz="2000" dirty="0"/>
              <a:t>: </a:t>
            </a:r>
            <a:r>
              <a:rPr lang="en-US" sz="2000" dirty="0">
                <a:hlinkClick r:id="rId11"/>
              </a:rPr>
              <a:t>COVID-19 Vaccines and Pregnancy</a:t>
            </a:r>
            <a:r>
              <a:rPr lang="en-US" sz="2000" dirty="0"/>
              <a:t>. (3.4.21) </a:t>
            </a:r>
          </a:p>
          <a:p>
            <a:r>
              <a:rPr lang="en-US" sz="2000" b="1" dirty="0"/>
              <a:t>ACOG: </a:t>
            </a:r>
            <a:r>
              <a:rPr lang="en-US" sz="2000" dirty="0">
                <a:hlinkClick r:id="rId12"/>
              </a:rPr>
              <a:t>Practice Advisory: Vaccinating Pregnant and Lactating Patients Against COVID-19</a:t>
            </a:r>
            <a:r>
              <a:rPr lang="en-US" sz="2000" dirty="0"/>
              <a:t>. (3.4.21)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643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39891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</a:t>
            </a: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Neonatal /AAP </a:t>
            </a: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10" y="685800"/>
            <a:ext cx="8229600" cy="4525963"/>
          </a:xfrm>
        </p:spPr>
        <p:txBody>
          <a:bodyPr/>
          <a:lstStyle/>
          <a:p>
            <a:r>
              <a:rPr lang="en-US" sz="1800" b="1" u="sng" dirty="0" smtClean="0">
                <a:hlinkClick r:id="rId3"/>
              </a:rPr>
              <a:t>COVID-19 </a:t>
            </a:r>
            <a:r>
              <a:rPr lang="en-US" sz="1800" b="1" u="sng" dirty="0">
                <a:hlinkClick r:id="rId3"/>
              </a:rPr>
              <a:t>Testing Guidance</a:t>
            </a:r>
            <a:r>
              <a:rPr lang="en-US" sz="1800" dirty="0"/>
              <a:t>: Guidance developed to help pediatric practices determine when to test for severe acute respiratory syndrome-coronavirus 2 (SARS-CoV-2) infection in their patient population. (Updated </a:t>
            </a:r>
            <a:r>
              <a:rPr lang="en-US" sz="1800" i="1" dirty="0"/>
              <a:t>12/30/2020)</a:t>
            </a:r>
          </a:p>
          <a:p>
            <a:r>
              <a:rPr lang="en-US" sz="1800" b="1" dirty="0">
                <a:hlinkClick r:id="rId4"/>
              </a:rPr>
              <a:t>Family Presence Policies for Pediatric Inpatient Settings During the COVID-19 Pandemic:</a:t>
            </a:r>
            <a:r>
              <a:rPr lang="en-US" sz="1800" b="1" dirty="0"/>
              <a:t> </a:t>
            </a:r>
            <a:r>
              <a:rPr lang="en-US" sz="1800" dirty="0"/>
              <a:t>(1/25/21)</a:t>
            </a:r>
            <a:r>
              <a:rPr lang="en-US" sz="1800" b="1" u="sng" dirty="0">
                <a:hlinkClick r:id="rId5"/>
              </a:rPr>
              <a:t> </a:t>
            </a:r>
            <a:endParaRPr lang="en-US" sz="1800" dirty="0">
              <a:hlinkClick r:id="rId4"/>
            </a:endParaRPr>
          </a:p>
          <a:p>
            <a:r>
              <a:rPr lang="en-US" sz="1800" b="1" u="sng" dirty="0" smtClean="0">
                <a:hlinkClick r:id="rId6"/>
              </a:rPr>
              <a:t>Breastfeeding </a:t>
            </a:r>
            <a:r>
              <a:rPr lang="en-US" sz="1800" b="1" u="sng" dirty="0">
                <a:hlinkClick r:id="rId6"/>
              </a:rPr>
              <a:t>Guidance Post Hospital Discharge for Mothers or Infants with Suspected or Confirmed SARS-Co V-2 Infection:</a:t>
            </a:r>
            <a:r>
              <a:rPr lang="en-US" sz="1800" dirty="0"/>
              <a:t> Guidance developed to support pediatricians providing direct care for breastfeeding families after discharge from the newborn hospital stay</a:t>
            </a:r>
            <a:r>
              <a:rPr lang="en-US" sz="1800" dirty="0" smtClean="0"/>
              <a:t>. </a:t>
            </a:r>
            <a:r>
              <a:rPr lang="en-US" sz="1800" dirty="0" smtClean="0"/>
              <a:t>(</a:t>
            </a:r>
            <a:r>
              <a:rPr lang="en-US" sz="1800" i="1" dirty="0" smtClean="0"/>
              <a:t>2/11</a:t>
            </a:r>
            <a:r>
              <a:rPr lang="en-US" sz="1800" i="1" dirty="0" smtClean="0"/>
              <a:t>/2021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b="1" u="sng" dirty="0">
                <a:hlinkClick r:id="rId7"/>
              </a:rPr>
              <a:t>FAQs: Management of Infants Born to Mothers with Suspected or Confirmed COVID-19:</a:t>
            </a:r>
            <a:r>
              <a:rPr lang="en-US" sz="1800" dirty="0"/>
              <a:t> Includes precautions for birth attendants, rooming-in, breastfeeding, testing, neonatal intensive care, visitation and hospital discharge. </a:t>
            </a:r>
            <a:r>
              <a:rPr lang="en-US" sz="1800" dirty="0" smtClean="0"/>
              <a:t>(</a:t>
            </a:r>
            <a:r>
              <a:rPr lang="en-US" sz="1800" dirty="0" smtClean="0"/>
              <a:t>2/11</a:t>
            </a:r>
            <a:r>
              <a:rPr lang="en-US" sz="1800" dirty="0" smtClean="0"/>
              <a:t>/2021)</a:t>
            </a:r>
            <a:r>
              <a:rPr lang="en-US" sz="1800" dirty="0"/>
              <a:t> </a:t>
            </a:r>
          </a:p>
          <a:p>
            <a:r>
              <a:rPr lang="en-US" sz="1800" b="1" u="sng" dirty="0">
                <a:hlinkClick r:id="rId5"/>
              </a:rPr>
              <a:t>Multisystem Inflammatory Syndrome in Children (MIS-C) Interim Guidance:</a:t>
            </a:r>
            <a:r>
              <a:rPr lang="en-US" sz="1800" dirty="0"/>
              <a:t> Clinical guidance for pediatricians including signs, symptoms, diagnosis and management of this rare but serious complication associated with COVID-19. (Updated </a:t>
            </a:r>
            <a:r>
              <a:rPr lang="en-US" sz="1800" dirty="0" smtClean="0"/>
              <a:t>2/10</a:t>
            </a:r>
            <a:r>
              <a:rPr lang="en-US" sz="1800" dirty="0" smtClean="0"/>
              <a:t>/2021)</a:t>
            </a:r>
          </a:p>
          <a:p>
            <a:r>
              <a:rPr lang="en-US" sz="2800" dirty="0"/>
              <a:t>AAP:</a:t>
            </a:r>
            <a:r>
              <a:rPr lang="en-US" sz="2800" dirty="0">
                <a:hlinkClick r:id="rId8"/>
              </a:rPr>
              <a:t> Interim Guidance for COVID-19 Vaccination in Children and Adolescents</a:t>
            </a:r>
            <a:r>
              <a:rPr lang="en-US" sz="2800" dirty="0"/>
              <a:t>. (2.2.21) </a:t>
            </a:r>
            <a:endParaRPr lang="en-US" sz="1600" dirty="0"/>
          </a:p>
          <a:p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284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Updated OB/Neo </a:t>
            </a:r>
            <a:r>
              <a:rPr lang="en-US" sz="3200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 Publications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7" y="533400"/>
            <a:ext cx="8773160" cy="4952996"/>
          </a:xfrm>
        </p:spPr>
        <p:txBody>
          <a:bodyPr/>
          <a:lstStyle/>
          <a:p>
            <a:r>
              <a:rPr lang="en-US" sz="1600" dirty="0" smtClean="0"/>
              <a:t>NE</a:t>
            </a:r>
            <a:r>
              <a:rPr lang="en-US" sz="1600" b="1" dirty="0" smtClean="0"/>
              <a:t>OBGYN</a:t>
            </a:r>
            <a:r>
              <a:rPr lang="en-US" sz="1600" dirty="0"/>
              <a:t>: </a:t>
            </a:r>
            <a:r>
              <a:rPr lang="en-US" sz="1600" dirty="0">
                <a:hlinkClick r:id="rId3" tooltip="https://collaborate.northwestern.edu/owa/service.svc/s/GetFileAttachment?id=AAMkADEzZGUxZDI1LTRiNTEtNDhjNy1hZmFkLWE4YmZiNGViMzQwNwBGAAAAAABpAvaFpx35SJASqbfzkfudBwAGTlkDVfRDTrmCQ2hDLUMIAAAAAAEMAAAGTlkDVfRDTrmCQ2hDLUMIAAAQI48hAAABEgAQAD%2BlnYLDU%2BdNnswP1dNih9I%3D&amp;amp;X-OWA-CANARY=UqOBWcrwRkSZj9gItmL7l1--smXaJNgIFEAJwJVguoEZZHhb_U_ZyKfKR356LS_KStngcXW0ObU.&#10;Ctrl+Click or tap to follow the link"/>
              </a:rPr>
              <a:t>Prone Positioning for Pregnant Women With Hypoxemia Due to Coronavirus Disease 2019 (COVID-19)</a:t>
            </a:r>
            <a:r>
              <a:rPr lang="en-US" sz="1600" dirty="0"/>
              <a:t> (6.9.2020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JAHA</a:t>
            </a:r>
            <a:r>
              <a:rPr lang="en-US" sz="1600" dirty="0"/>
              <a:t>: </a:t>
            </a:r>
            <a:r>
              <a:rPr lang="en-US" sz="1600" dirty="0">
                <a:hlinkClick r:id="rId4" tooltip="https://ilpqc.org/ILPQC%202020%2B/COVID19/Extracorporeal%20Life%20Support%20in%20Pregnancy%3A%20A%20Systematic%20Review.pdf&#10;Ctrl+Click or tap to follow the link"/>
              </a:rPr>
              <a:t>Extracorporeal Life Support in Pregnancy: A Systematic Review</a:t>
            </a:r>
            <a:r>
              <a:rPr lang="en-US" sz="1600" dirty="0"/>
              <a:t>. (9.2020)</a:t>
            </a:r>
          </a:p>
          <a:p>
            <a:r>
              <a:rPr lang="en-US" sz="1600" dirty="0" smtClean="0"/>
              <a:t>JAMA</a:t>
            </a:r>
            <a:r>
              <a:rPr lang="en-US" sz="1600" dirty="0"/>
              <a:t>: </a:t>
            </a:r>
            <a:r>
              <a:rPr lang="en-US" sz="1600" dirty="0">
                <a:hlinkClick r:id="rId5"/>
              </a:rPr>
              <a:t>Association of SARS-CoV-2 Test Status and Pregnancy Outcomes.</a:t>
            </a:r>
            <a:r>
              <a:rPr lang="en-US" sz="1600" dirty="0"/>
              <a:t> (9.23.2020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JAMA</a:t>
            </a:r>
            <a:r>
              <a:rPr lang="en-US" sz="1600" dirty="0"/>
              <a:t>: </a:t>
            </a:r>
            <a:r>
              <a:rPr lang="en-US" sz="1600" dirty="0">
                <a:hlinkClick r:id="rId6"/>
              </a:rPr>
              <a:t>Outcomes of Neonates Born to Mothers With Severe Acute Respiratory</a:t>
            </a:r>
            <a:r>
              <a:rPr lang="en-US" sz="1600" dirty="0"/>
              <a:t>. (10.16.2020)  </a:t>
            </a:r>
          </a:p>
          <a:p>
            <a:r>
              <a:rPr lang="en-US" sz="1600" dirty="0" smtClean="0"/>
              <a:t>PRIORITY </a:t>
            </a:r>
            <a:r>
              <a:rPr lang="en-US" sz="1600" dirty="0" smtClean="0"/>
              <a:t>Study Published: </a:t>
            </a:r>
            <a:r>
              <a:rPr lang="en-US" sz="1600" dirty="0" smtClean="0">
                <a:hlinkClick r:id="rId7"/>
              </a:rPr>
              <a:t>Pregnancy Coronavirus  Outcomes Registry</a:t>
            </a:r>
            <a:r>
              <a:rPr lang="en-US" sz="1600" dirty="0" smtClean="0"/>
              <a:t>. (10.9.2020)</a:t>
            </a:r>
          </a:p>
          <a:p>
            <a:r>
              <a:rPr lang="en-US" sz="1600" dirty="0"/>
              <a:t>JAMA:</a:t>
            </a:r>
            <a:r>
              <a:rPr lang="en-US" sz="1600" dirty="0">
                <a:hlinkClick r:id="rId8"/>
              </a:rPr>
              <a:t> COVID-19 Poses Pregnancy Risks</a:t>
            </a:r>
            <a:r>
              <a:rPr lang="en-US" sz="1600" dirty="0"/>
              <a:t> (11.10.2020)</a:t>
            </a:r>
          </a:p>
          <a:p>
            <a:r>
              <a:rPr lang="en-US" sz="1600" dirty="0" smtClean="0"/>
              <a:t>JAMA</a:t>
            </a:r>
            <a:r>
              <a:rPr lang="en-US" sz="1600" dirty="0"/>
              <a:t>: </a:t>
            </a:r>
            <a:r>
              <a:rPr lang="en-US" sz="1600" dirty="0">
                <a:hlinkClick r:id="rId9"/>
              </a:rPr>
              <a:t>Pregnancy Outcomes Among Women With and Without Severe Acute Respiratory Syndrome Coronavirus 2 Infection.</a:t>
            </a:r>
            <a:r>
              <a:rPr lang="en-US" sz="1600" dirty="0"/>
              <a:t> (11.19.2020)</a:t>
            </a:r>
            <a:r>
              <a:rPr lang="en-US" sz="1600" dirty="0" smtClean="0"/>
              <a:t>​</a:t>
            </a:r>
          </a:p>
          <a:p>
            <a:r>
              <a:rPr lang="en-US" sz="1600" dirty="0" smtClean="0"/>
              <a:t>NEJM</a:t>
            </a:r>
            <a:r>
              <a:rPr lang="en-US" sz="1600" dirty="0"/>
              <a:t>: </a:t>
            </a:r>
            <a:r>
              <a:rPr lang="en-US" sz="1600" dirty="0">
                <a:hlinkClick r:id="rId10"/>
              </a:rPr>
              <a:t>Safety and Efficacy of the BNT162b2 mRNA Covid-19 Vaccine</a:t>
            </a:r>
            <a:r>
              <a:rPr lang="en-US" sz="1600" dirty="0"/>
              <a:t>. (12.31.20)</a:t>
            </a:r>
          </a:p>
          <a:p>
            <a:r>
              <a:rPr lang="en-US" sz="1600" dirty="0"/>
              <a:t>JAMA: </a:t>
            </a:r>
            <a:r>
              <a:rPr lang="en-US" sz="1600" dirty="0">
                <a:hlinkClick r:id="rId11"/>
              </a:rPr>
              <a:t>Protecting Pregnant Women and Their Infants From COVID-19: Clues From Maternal Viral Loads, Antibody Responses, and Placentas</a:t>
            </a:r>
            <a:r>
              <a:rPr lang="en-US" sz="1600" dirty="0"/>
              <a:t>. (12.22.20)</a:t>
            </a:r>
          </a:p>
          <a:p>
            <a:r>
              <a:rPr lang="en-US" sz="1600" dirty="0"/>
              <a:t>JAMA: </a:t>
            </a:r>
            <a:r>
              <a:rPr lang="en-US" sz="1600" dirty="0">
                <a:hlinkClick r:id="rId12"/>
              </a:rPr>
              <a:t>Assessment of Maternal and Neonatal SARS-CoV-2 Viral Load, </a:t>
            </a:r>
            <a:r>
              <a:rPr lang="en-US" sz="1600" dirty="0" err="1">
                <a:hlinkClick r:id="rId12"/>
              </a:rPr>
              <a:t>Transplacental</a:t>
            </a:r>
            <a:r>
              <a:rPr lang="en-US" sz="1600" dirty="0">
                <a:hlinkClick r:id="rId12"/>
              </a:rPr>
              <a:t> Antibody Transfer, and Placental Pathology in Pregnancies During the COVID-19 Pandemic</a:t>
            </a:r>
            <a:r>
              <a:rPr lang="en-US" sz="1600" dirty="0"/>
              <a:t>. (12.22.20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AJOG: </a:t>
            </a:r>
            <a:r>
              <a:rPr lang="en-US" sz="1600" dirty="0">
                <a:hlinkClick r:id="rId13"/>
              </a:rPr>
              <a:t>Disease Severity, Pregnancy Outcomes and Maternal Deaths among Pregnant Patients with SARS-CoV-2 </a:t>
            </a:r>
            <a:r>
              <a:rPr lang="en-US" sz="1600" dirty="0" smtClean="0">
                <a:hlinkClick r:id="rId13"/>
              </a:rPr>
              <a:t>Infection</a:t>
            </a:r>
            <a:r>
              <a:rPr lang="en-US" sz="1600" dirty="0" smtClean="0"/>
              <a:t> (12.30.20)</a:t>
            </a:r>
          </a:p>
          <a:p>
            <a:r>
              <a:rPr lang="en-US" sz="1600" dirty="0" smtClean="0"/>
              <a:t>Neo Reviews: </a:t>
            </a:r>
            <a:r>
              <a:rPr lang="en-US" sz="1600" u="sng" dirty="0" smtClean="0">
                <a:hlinkClick r:id="rId14"/>
              </a:rPr>
              <a:t>Perinatal </a:t>
            </a:r>
            <a:r>
              <a:rPr lang="en-US" sz="1600" u="sng" dirty="0">
                <a:hlinkClick r:id="rId14"/>
              </a:rPr>
              <a:t>SARS-CoV-2 Infection and Neonatal COVID-19: A 2021 </a:t>
            </a:r>
            <a:r>
              <a:rPr lang="en-US" sz="1600" u="sng" dirty="0" smtClean="0">
                <a:hlinkClick r:id="rId14"/>
              </a:rPr>
              <a:t>Update</a:t>
            </a:r>
            <a:r>
              <a:rPr lang="en-US" sz="1600" u="sng" dirty="0" smtClean="0"/>
              <a:t> (2.4.21) </a:t>
            </a:r>
            <a:endParaRPr lang="en-US" sz="1600" u="sng" dirty="0" smtClean="0"/>
          </a:p>
          <a:p>
            <a:r>
              <a:rPr lang="en-US" sz="2400" b="1" dirty="0"/>
              <a:t>ACOG:</a:t>
            </a:r>
            <a:r>
              <a:rPr lang="en-US" sz="2400" dirty="0"/>
              <a:t> </a:t>
            </a:r>
            <a:r>
              <a:rPr lang="en-US" sz="2400" dirty="0">
                <a:hlinkClick r:id="rId15"/>
              </a:rPr>
              <a:t>Disease Severity and Perinatal Outcomes of Pregnant Patients With Coronavirus Disease 2019 (COVID-19)</a:t>
            </a:r>
            <a:r>
              <a:rPr lang="en-US" sz="2400" dirty="0"/>
              <a:t> (2.21.21)</a:t>
            </a:r>
            <a:endParaRPr lang="en-US" sz="2000" dirty="0"/>
          </a:p>
          <a:p>
            <a:r>
              <a:rPr lang="en-US" sz="900" dirty="0"/>
              <a:t/>
            </a:r>
            <a:br>
              <a:rPr lang="en-US" sz="900" dirty="0"/>
            </a:br>
            <a:endParaRPr lang="en-US" sz="1100" dirty="0"/>
          </a:p>
          <a:p>
            <a:pPr marL="0" indent="0">
              <a:buNone/>
            </a:pPr>
            <a:r>
              <a:rPr lang="en-US" sz="2000" dirty="0" smtClean="0"/>
              <a:t>​</a:t>
            </a:r>
            <a:endParaRPr lang="en-US" sz="1200" dirty="0" smtClean="0"/>
          </a:p>
          <a:p>
            <a:endParaRPr lang="en-US" sz="17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30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72390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IDPH /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HFS / CDC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r>
              <a:rPr lang="en-US" sz="1800" dirty="0" smtClean="0"/>
              <a:t>HFS</a:t>
            </a:r>
            <a:r>
              <a:rPr lang="en-US" sz="1800" dirty="0"/>
              <a:t>:</a:t>
            </a:r>
            <a:r>
              <a:rPr lang="en-US" sz="1800" dirty="0">
                <a:hlinkClick r:id="rId2"/>
              </a:rPr>
              <a:t> Provider Notice Issued Blood Pressure Monitoring Kit</a:t>
            </a:r>
            <a:r>
              <a:rPr lang="en-US" sz="1800" dirty="0"/>
              <a:t> (7.2.2020)</a:t>
            </a:r>
            <a:r>
              <a:rPr lang="en-US" sz="1800" dirty="0" smtClean="0"/>
              <a:t>​ - Medicaid now covers home BP cuffs for all pregnant / postpartum patients</a:t>
            </a:r>
          </a:p>
          <a:p>
            <a:r>
              <a:rPr lang="en-US" sz="2000" dirty="0" smtClean="0"/>
              <a:t>CDC</a:t>
            </a:r>
            <a:r>
              <a:rPr lang="en-US" sz="2000" dirty="0"/>
              <a:t>: </a:t>
            </a:r>
            <a:r>
              <a:rPr lang="en-US" sz="2000" dirty="0">
                <a:hlinkClick r:id="rId3"/>
              </a:rPr>
              <a:t>Birth and Infant Outcomes Following Laboratory-Confirmed SARS-CoV-2 Infection in Pregnancy</a:t>
            </a:r>
            <a:r>
              <a:rPr lang="en-US" sz="2000" dirty="0"/>
              <a:t>. </a:t>
            </a:r>
            <a:r>
              <a:rPr lang="en-US" sz="2000" dirty="0" smtClean="0"/>
              <a:t>(MMWR 11.6.2020</a:t>
            </a:r>
            <a:r>
              <a:rPr lang="en-US" sz="2000" dirty="0" smtClean="0"/>
              <a:t>)</a:t>
            </a:r>
          </a:p>
          <a:p>
            <a:r>
              <a:rPr lang="en-US" sz="2800" dirty="0" smtClean="0"/>
              <a:t>​</a:t>
            </a:r>
            <a:r>
              <a:rPr lang="en-US" sz="2000" dirty="0" smtClean="0"/>
              <a:t>CDC</a:t>
            </a:r>
            <a:r>
              <a:rPr lang="en-US" sz="2000" dirty="0"/>
              <a:t>: </a:t>
            </a:r>
            <a:r>
              <a:rPr lang="en-US" sz="2000" dirty="0" smtClean="0">
                <a:hlinkClick r:id="rId4"/>
              </a:rPr>
              <a:t>Allergic Reactions </a:t>
            </a:r>
            <a:r>
              <a:rPr lang="en-US" sz="2000" dirty="0">
                <a:hlinkClick r:id="rId4"/>
              </a:rPr>
              <a:t>After Receipt of the First Dose of Pfizer-</a:t>
            </a:r>
            <a:r>
              <a:rPr lang="en-US" sz="2000" dirty="0" err="1">
                <a:hlinkClick r:id="rId4"/>
              </a:rPr>
              <a:t>BioNTech</a:t>
            </a:r>
            <a:r>
              <a:rPr lang="en-US" sz="2000" dirty="0">
                <a:hlinkClick r:id="rId4"/>
              </a:rPr>
              <a:t> COVID-19 Vaccine</a:t>
            </a:r>
            <a:r>
              <a:rPr lang="en-US" sz="2000" dirty="0"/>
              <a:t>. </a:t>
            </a:r>
            <a:r>
              <a:rPr lang="en-US" sz="2000" dirty="0" smtClean="0"/>
              <a:t>(MMWR 1.6.21</a:t>
            </a:r>
            <a:r>
              <a:rPr lang="en-US" sz="2000" dirty="0"/>
              <a:t>) </a:t>
            </a:r>
          </a:p>
          <a:p>
            <a:r>
              <a:rPr lang="en-US" sz="2000" dirty="0"/>
              <a:t>CDC:</a:t>
            </a:r>
            <a:r>
              <a:rPr lang="en-US" sz="2000" dirty="0">
                <a:hlinkClick r:id="rId5"/>
              </a:rPr>
              <a:t> Interim Clinical Considerations for Use of mRNA COVID-19 Vaccines Currently Authorized in the United States</a:t>
            </a:r>
            <a:r>
              <a:rPr lang="en-US" sz="2000" dirty="0"/>
              <a:t>. </a:t>
            </a:r>
            <a:r>
              <a:rPr lang="en-US" sz="2000" dirty="0" smtClean="0"/>
              <a:t>(MMWR 1.6.21)</a:t>
            </a:r>
          </a:p>
          <a:p>
            <a:r>
              <a:rPr lang="en-US" sz="2000" u="sng" dirty="0">
                <a:hlinkClick r:id="rId6"/>
              </a:rPr>
              <a:t>Racial and Ethnic Disparities in the Prevalence of Stress and Worry, Mental Health Conditions, and Increased Substance Use Among Adults During the COVID-19 Pandemic </a:t>
            </a:r>
            <a:r>
              <a:rPr lang="en-US" sz="2000" dirty="0" smtClean="0"/>
              <a:t>(MMWR Feb </a:t>
            </a:r>
            <a:r>
              <a:rPr lang="en-US" sz="2000" dirty="0"/>
              <a:t>5, 2021</a:t>
            </a:r>
            <a:r>
              <a:rPr lang="en-US" sz="2000" dirty="0" smtClean="0"/>
              <a:t>)</a:t>
            </a:r>
          </a:p>
          <a:p>
            <a:r>
              <a:rPr lang="en-US" sz="2400" dirty="0"/>
              <a:t>CDC: </a:t>
            </a:r>
            <a:r>
              <a:rPr lang="en-US" sz="2400" dirty="0">
                <a:hlinkClick r:id="rId7"/>
              </a:rPr>
              <a:t>The Advisory Committee on Immunization Practices’ Interim Recommendation for Use of Janssen COVID-19 Vaccine  </a:t>
            </a:r>
            <a:r>
              <a:rPr lang="en-US" sz="2400" dirty="0"/>
              <a:t> </a:t>
            </a:r>
            <a:r>
              <a:rPr lang="en-US" sz="2400" dirty="0" smtClean="0"/>
              <a:t>(MMWR 3.5.21)</a:t>
            </a:r>
            <a:endParaRPr lang="en-US" sz="2400" dirty="0"/>
          </a:p>
          <a:p>
            <a:r>
              <a:rPr lang="en-US" sz="2400" dirty="0" smtClean="0"/>
              <a:t>CDC</a:t>
            </a:r>
            <a:r>
              <a:rPr lang="en-US" sz="2400" dirty="0"/>
              <a:t>: </a:t>
            </a:r>
            <a:r>
              <a:rPr lang="en-US" sz="2400" dirty="0">
                <a:hlinkClick r:id="rId8"/>
              </a:rPr>
              <a:t>Toolkit for Pregnant People and New Parents</a:t>
            </a:r>
            <a:r>
              <a:rPr lang="en-US" sz="2400" dirty="0"/>
              <a:t>. </a:t>
            </a:r>
            <a:r>
              <a:rPr lang="en-US" sz="2400" dirty="0" smtClean="0"/>
              <a:t>(</a:t>
            </a:r>
            <a:r>
              <a:rPr lang="en-US" sz="2400" dirty="0" smtClean="0"/>
              <a:t>2.26</a:t>
            </a:r>
            <a:r>
              <a:rPr lang="en-US" sz="2400" dirty="0" smtClean="0"/>
              <a:t>21</a:t>
            </a:r>
            <a:r>
              <a:rPr lang="en-US" sz="2400" dirty="0"/>
              <a:t>)</a:t>
            </a:r>
            <a:endParaRPr lang="en-US" sz="14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427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" y="-51955"/>
            <a:ext cx="7051136" cy="8382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CDC: Pregnancy Factsheet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48" y="762000"/>
            <a:ext cx="5278087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705832"/>
            <a:ext cx="320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CDC </a:t>
            </a:r>
            <a:r>
              <a:rPr lang="en-US" sz="1400" b="1" dirty="0"/>
              <a:t>Patient Education</a:t>
            </a:r>
            <a:r>
              <a:rPr lang="en-US" sz="1400" dirty="0"/>
              <a:t>: </a:t>
            </a:r>
            <a:r>
              <a:rPr lang="en-US" sz="1400" dirty="0">
                <a:hlinkClick r:id="rId3"/>
              </a:rPr>
              <a:t>Pregnant? Take these steps to protect yourself and your </a:t>
            </a:r>
            <a:r>
              <a:rPr lang="en-US" sz="1400" dirty="0" smtClean="0">
                <a:hlinkClick r:id="rId3"/>
              </a:rPr>
              <a:t>baby from </a:t>
            </a:r>
            <a:r>
              <a:rPr lang="en-US" sz="1400" dirty="0">
                <a:hlinkClick r:id="rId3"/>
              </a:rPr>
              <a:t>COVID-19</a:t>
            </a:r>
            <a:r>
              <a:rPr lang="en-US" sz="1400" dirty="0"/>
              <a:t>. </a:t>
            </a:r>
            <a:r>
              <a:rPr lang="en-US" sz="1400" dirty="0" smtClean="0"/>
              <a:t>(Jan. 2021)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3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Covid-19 Vaccines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Currently three vaccines are approved with an FDA Emergency Use Authorization </a:t>
            </a:r>
            <a:endParaRPr lang="en-US" sz="2800" dirty="0" smtClean="0"/>
          </a:p>
          <a:p>
            <a:pPr lvl="1"/>
            <a:r>
              <a:rPr lang="en-US" sz="2400" dirty="0" smtClean="0"/>
              <a:t>Pfizer </a:t>
            </a:r>
          </a:p>
          <a:p>
            <a:pPr lvl="1"/>
            <a:r>
              <a:rPr lang="en-US" sz="2400" dirty="0" err="1" smtClean="0"/>
              <a:t>Moderna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Jansen </a:t>
            </a:r>
            <a:r>
              <a:rPr lang="en-US" sz="2400" dirty="0"/>
              <a:t>(Johnson and Johnson) </a:t>
            </a:r>
            <a:endParaRPr lang="en-US" sz="2400" dirty="0" smtClean="0"/>
          </a:p>
          <a:p>
            <a:r>
              <a:rPr lang="en-US" sz="2800" dirty="0" smtClean="0"/>
              <a:t>Pfizer </a:t>
            </a:r>
            <a:r>
              <a:rPr lang="en-US" sz="2800" dirty="0"/>
              <a:t>and </a:t>
            </a:r>
            <a:r>
              <a:rPr lang="en-US" sz="2800" dirty="0" err="1"/>
              <a:t>Moderna</a:t>
            </a:r>
            <a:r>
              <a:rPr lang="en-US" sz="2800" dirty="0"/>
              <a:t> vaccines are mRNA vaccines Jansen vaccine is an adenovirus vaccine </a:t>
            </a:r>
            <a:endParaRPr lang="en-US" sz="2800" dirty="0" smtClean="0"/>
          </a:p>
          <a:p>
            <a:r>
              <a:rPr lang="en-US" sz="2800" dirty="0" smtClean="0"/>
              <a:t>Both </a:t>
            </a:r>
            <a:r>
              <a:rPr lang="en-US" sz="2800" dirty="0"/>
              <a:t>Pfizer and </a:t>
            </a:r>
            <a:r>
              <a:rPr lang="en-US" sz="2800" dirty="0" err="1"/>
              <a:t>Moderna</a:t>
            </a:r>
            <a:r>
              <a:rPr lang="en-US" sz="2800" dirty="0"/>
              <a:t> vaccines require two doses Pfizer doses are 21 days apart </a:t>
            </a:r>
            <a:r>
              <a:rPr lang="en-US" sz="2800" dirty="0" err="1"/>
              <a:t>Moderna</a:t>
            </a:r>
            <a:r>
              <a:rPr lang="en-US" sz="2800" dirty="0"/>
              <a:t> doses are 28 days apart Jansen vaccine is a single IM injection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63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Welcome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2887" y="1348778"/>
            <a:ext cx="6560219" cy="7486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 certain you are on </a:t>
            </a:r>
            <a:r>
              <a:rPr lang="en-US" sz="16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“mute” 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not speaking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avoid background noise.</a:t>
            </a:r>
          </a:p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Whether you have joined by phone or computer audio, you can mute and unmute yourself by clicking on the </a:t>
            </a:r>
            <a:r>
              <a:rPr lang="en-US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microphone icon.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" r="2003" b="12503"/>
          <a:stretch/>
        </p:blipFill>
        <p:spPr>
          <a:xfrm>
            <a:off x="840503" y="2826564"/>
            <a:ext cx="6942603" cy="490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3484782"/>
            <a:ext cx="6059118" cy="151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Verdana"/>
              </a:rPr>
              <a:t>The following shortcuts can also be used </a:t>
            </a:r>
          </a:p>
          <a:p>
            <a:pPr>
              <a:defRPr/>
            </a:pPr>
            <a:endParaRPr lang="en-US" sz="450" b="1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PC:  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Alt + A : Mute or Unmute</a:t>
            </a:r>
          </a:p>
          <a:p>
            <a:pPr>
              <a:defRPr/>
            </a:pPr>
            <a:endParaRPr lang="en-US" sz="788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Mac:  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Shift + Command + A: Mute or Unmute</a:t>
            </a:r>
          </a:p>
          <a:p>
            <a:pPr>
              <a:defRPr/>
            </a:pPr>
            <a:endParaRPr lang="en-US" sz="788" dirty="0">
              <a:solidFill>
                <a:prstClr val="black"/>
              </a:solidFill>
              <a:latin typeface="Verdana"/>
            </a:endParaRPr>
          </a:p>
          <a:p>
            <a:pPr>
              <a:defRPr/>
            </a:pPr>
            <a:r>
              <a:rPr lang="en-US" b="1" i="1" dirty="0">
                <a:solidFill>
                  <a:prstClr val="black"/>
                </a:solidFill>
                <a:latin typeface="Verdana"/>
              </a:rPr>
              <a:t>For telephone:</a:t>
            </a:r>
            <a:r>
              <a:rPr lang="en-US" dirty="0">
                <a:solidFill>
                  <a:prstClr val="black"/>
                </a:solidFill>
                <a:latin typeface="Verdana"/>
              </a:rPr>
              <a:t>  *6 : Mute or Unmute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415" y="5441156"/>
            <a:ext cx="11506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84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What do we know about the Jansen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Vaccine?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About 40,000 study participants </a:t>
            </a:r>
            <a:endParaRPr lang="en-US" sz="2400" dirty="0" smtClean="0"/>
          </a:p>
          <a:p>
            <a:r>
              <a:rPr lang="en-US" sz="2400" dirty="0" smtClean="0"/>
              <a:t>Follow-up </a:t>
            </a:r>
            <a:r>
              <a:rPr lang="en-US" sz="2400" dirty="0"/>
              <a:t>time frame was 2 months after vaccine administration </a:t>
            </a:r>
            <a:endParaRPr lang="en-US" sz="2400" dirty="0" smtClean="0"/>
          </a:p>
          <a:p>
            <a:r>
              <a:rPr lang="en-US" sz="2400" dirty="0" smtClean="0"/>
              <a:t>Vaccine </a:t>
            </a:r>
            <a:r>
              <a:rPr lang="en-US" sz="2400" dirty="0"/>
              <a:t>Efficacy was 66.9% across all geographic areas; 72% in the US </a:t>
            </a:r>
            <a:r>
              <a:rPr lang="en-US" sz="2400" dirty="0" smtClean="0"/>
              <a:t>Vaccine</a:t>
            </a:r>
          </a:p>
          <a:p>
            <a:r>
              <a:rPr lang="en-US" sz="2400" dirty="0" smtClean="0"/>
              <a:t>Efficacy </a:t>
            </a:r>
            <a:r>
              <a:rPr lang="en-US" sz="2400" dirty="0"/>
              <a:t>for severe/critical COVID infection 76.7 % (after 14 days) and 85.4% (after 28 </a:t>
            </a:r>
            <a:r>
              <a:rPr lang="en-US" sz="2400" dirty="0" smtClean="0"/>
              <a:t>days)</a:t>
            </a:r>
          </a:p>
          <a:p>
            <a:r>
              <a:rPr lang="en-US" sz="2400" dirty="0" smtClean="0"/>
              <a:t>Vaccine </a:t>
            </a:r>
            <a:r>
              <a:rPr lang="en-US" sz="2400" dirty="0"/>
              <a:t>efficacy for death from COVID -- </a:t>
            </a:r>
            <a:r>
              <a:rPr lang="en-US" sz="2400" dirty="0" smtClean="0"/>
              <a:t>100%</a:t>
            </a:r>
          </a:p>
          <a:p>
            <a:r>
              <a:rPr lang="en-US" sz="2400" dirty="0" smtClean="0"/>
              <a:t>All </a:t>
            </a:r>
            <a:r>
              <a:rPr lang="en-US" sz="2400" dirty="0"/>
              <a:t>individuals 18 and older eligible for vaccine </a:t>
            </a:r>
            <a:endParaRPr lang="en-US" sz="2400" dirty="0" smtClean="0"/>
          </a:p>
          <a:p>
            <a:r>
              <a:rPr lang="en-US" sz="2400" dirty="0" smtClean="0"/>
              <a:t>Vaccine </a:t>
            </a:r>
            <a:r>
              <a:rPr lang="en-US" sz="2400" dirty="0"/>
              <a:t>can be stored at 36-46 degrees F; room temp for 2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45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COVID-19 Vaccine Reactions 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risk of anaphylaxis to the COVID vaccine is 4.5 per 1 million </a:t>
            </a:r>
          </a:p>
          <a:p>
            <a:r>
              <a:rPr lang="en-US" dirty="0" smtClean="0"/>
              <a:t>Overall risk of DYING from COVID at LEAST 1 in 100</a:t>
            </a:r>
          </a:p>
          <a:p>
            <a:r>
              <a:rPr lang="en-US" dirty="0" smtClean="0"/>
              <a:t>Risk of being struck by lightning is 1 in 500,000 in your lifetime</a:t>
            </a:r>
          </a:p>
          <a:p>
            <a:r>
              <a:rPr lang="en-US" dirty="0" smtClean="0"/>
              <a:t>Risk of allergy to penicillin is 1 in 2000-5000.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55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ACOG Practice Advisory:</a:t>
            </a:r>
            <a:b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Vaccinating Pregnant and Lactating Patients against Covid-19 (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03/04/21</a:t>
            </a: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sz="1800" b="1" dirty="0"/>
              <a:t>ACOG recommends that COVID-19 vaccines should not be withheld from pregnant individuals who meet criteria for vaccination based on ACIP-recommended priority groups.</a:t>
            </a:r>
          </a:p>
          <a:p>
            <a:r>
              <a:rPr lang="en-US" sz="1800" b="1" dirty="0"/>
              <a:t>COVID-19 vaccines should be offered to lactating individuals similar to non-lactating individuals when they meet criteria for receipt of the vaccine based on prioritization groups outlined by the ACIP.</a:t>
            </a:r>
          </a:p>
          <a:p>
            <a:r>
              <a:rPr lang="en-US" sz="1800" dirty="0"/>
              <a:t>Individuals considering a COVID-19 vaccine should have access to available information about the safety and efficacy of the vaccine, including information about data that are not available. A conversation between the patient and their clinical team may assist with decisions regarding the use of vaccines approved under EUA for the prevention of COVID-19 by pregnant patients.  Important considerations include</a:t>
            </a:r>
            <a:r>
              <a:rPr lang="en-US" sz="1800" dirty="0" smtClean="0"/>
              <a:t>:</a:t>
            </a:r>
            <a:endParaRPr lang="en-US" sz="1800" dirty="0"/>
          </a:p>
          <a:p>
            <a:pPr lvl="1"/>
            <a:r>
              <a:rPr lang="en-US" sz="1600" dirty="0"/>
              <a:t>the level of activity of the virus in the community</a:t>
            </a:r>
          </a:p>
          <a:p>
            <a:pPr lvl="1"/>
            <a:r>
              <a:rPr lang="en-US" sz="1600" dirty="0"/>
              <a:t>the potential efficacy of the vaccine</a:t>
            </a:r>
          </a:p>
          <a:p>
            <a:pPr lvl="1"/>
            <a:r>
              <a:rPr lang="en-US" sz="1600" dirty="0"/>
              <a:t>the risk and potential severity of maternal disease, including the effects of disease on the fetus and newborn</a:t>
            </a:r>
          </a:p>
          <a:p>
            <a:pPr lvl="1"/>
            <a:r>
              <a:rPr lang="en-US" sz="1600" dirty="0"/>
              <a:t>the safety of the vaccine for the pregnant patient and the fetus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926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92" y="-18365"/>
            <a:ext cx="6330108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What do we know about Vaccination for Pregnant Women in </a:t>
            </a: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IL?</a:t>
            </a:r>
            <a:endParaRPr lang="en-US" sz="32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93" y="1124635"/>
            <a:ext cx="8229600" cy="4525963"/>
          </a:xfrm>
        </p:spPr>
        <p:txBody>
          <a:bodyPr/>
          <a:lstStyle/>
          <a:p>
            <a:pPr lvl="0"/>
            <a:r>
              <a:rPr lang="en-US" sz="2000" dirty="0" smtClean="0"/>
              <a:t>IDPH SARS-CoV-2/Covid-19 </a:t>
            </a:r>
            <a:r>
              <a:rPr lang="en-US" sz="2000" dirty="0"/>
              <a:t>Mass Vaccination </a:t>
            </a:r>
            <a:r>
              <a:rPr lang="en-US" sz="2000" dirty="0" smtClean="0"/>
              <a:t>Planning Guide</a:t>
            </a:r>
            <a:r>
              <a:rPr lang="en-US" sz="2000" dirty="0"/>
              <a:t> </a:t>
            </a:r>
            <a:r>
              <a:rPr lang="en-US" sz="2000" dirty="0" smtClean="0"/>
              <a:t> </a:t>
            </a:r>
            <a:r>
              <a:rPr lang="en-US" altLang="en-US" sz="2000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https://www.dph.illinois.gov/covid19/vaccination-plan</a:t>
            </a:r>
            <a:endParaRPr lang="en-US" altLang="en-US" sz="2000" dirty="0">
              <a:latin typeface="Arial" panose="020B0604020202020204" pitchFamily="34" charset="0"/>
            </a:endParaRPr>
          </a:p>
          <a:p>
            <a:r>
              <a:rPr lang="en-US" sz="2400" dirty="0" smtClean="0"/>
              <a:t>Phase 1A </a:t>
            </a:r>
          </a:p>
          <a:p>
            <a:pPr lvl="1"/>
            <a:r>
              <a:rPr lang="en-US" sz="2000" dirty="0" smtClean="0"/>
              <a:t>Health </a:t>
            </a:r>
            <a:r>
              <a:rPr lang="en-US" sz="2000" dirty="0"/>
              <a:t>care </a:t>
            </a:r>
            <a:r>
              <a:rPr lang="en-US" sz="2000" dirty="0" smtClean="0"/>
              <a:t>Personnel, Hospital Settings, Non-hospital </a:t>
            </a:r>
            <a:r>
              <a:rPr lang="en-US" sz="2000" dirty="0"/>
              <a:t>health care</a:t>
            </a:r>
          </a:p>
          <a:p>
            <a:pPr lvl="1"/>
            <a:r>
              <a:rPr lang="en-US" sz="2000" dirty="0"/>
              <a:t>Other Congregate </a:t>
            </a:r>
            <a:r>
              <a:rPr lang="en-US" sz="2000" dirty="0" smtClean="0"/>
              <a:t>Care, Long-Term </a:t>
            </a:r>
            <a:r>
              <a:rPr lang="en-US" sz="2000" dirty="0"/>
              <a:t>Care Facility residents and </a:t>
            </a:r>
            <a:r>
              <a:rPr lang="en-US" sz="2000" dirty="0" smtClean="0"/>
              <a:t>staff</a:t>
            </a:r>
            <a:endParaRPr lang="en-US" sz="2400" dirty="0" smtClean="0"/>
          </a:p>
          <a:p>
            <a:r>
              <a:rPr lang="en-US" sz="2400" dirty="0" smtClean="0"/>
              <a:t>Phase 1B – </a:t>
            </a:r>
            <a:r>
              <a:rPr lang="en-US" sz="2400" dirty="0" smtClean="0"/>
              <a:t> started January 25</a:t>
            </a:r>
            <a:endParaRPr lang="en-US" sz="2400" dirty="0" smtClean="0"/>
          </a:p>
          <a:p>
            <a:pPr lvl="1"/>
            <a:r>
              <a:rPr lang="en-US" sz="2000" dirty="0" smtClean="0"/>
              <a:t>Persons </a:t>
            </a:r>
            <a:r>
              <a:rPr lang="en-US" sz="2000" dirty="0"/>
              <a:t>aged 65 years and </a:t>
            </a:r>
            <a:r>
              <a:rPr lang="en-US" sz="2000" dirty="0" smtClean="0"/>
              <a:t>older, Frontline </a:t>
            </a:r>
            <a:r>
              <a:rPr lang="en-US" sz="2000" dirty="0"/>
              <a:t>essential </a:t>
            </a:r>
            <a:r>
              <a:rPr lang="en-US" sz="2000" dirty="0" smtClean="0"/>
              <a:t>workers, Inmates</a:t>
            </a:r>
            <a:endParaRPr lang="en-US" sz="2400" dirty="0" smtClean="0"/>
          </a:p>
          <a:p>
            <a:r>
              <a:rPr lang="en-US" sz="2400" b="1" u="sng" dirty="0" smtClean="0"/>
              <a:t>Phase </a:t>
            </a:r>
            <a:r>
              <a:rPr lang="en-US" sz="2400" b="1" u="sng" dirty="0" smtClean="0"/>
              <a:t>1B+: - </a:t>
            </a:r>
            <a:r>
              <a:rPr lang="en-US" sz="1600" dirty="0"/>
              <a:t> </a:t>
            </a:r>
            <a:r>
              <a:rPr lang="en-US" sz="2000" dirty="0" smtClean="0"/>
              <a:t>Started February 25 (not all counties have moved to 1B+)</a:t>
            </a:r>
            <a:endParaRPr lang="en-US" sz="2000" dirty="0" smtClean="0"/>
          </a:p>
          <a:p>
            <a:r>
              <a:rPr lang="en-US" sz="2000" dirty="0" smtClean="0"/>
              <a:t>Persons </a:t>
            </a:r>
            <a:r>
              <a:rPr lang="en-US" sz="2000" dirty="0"/>
              <a:t>aged 16 to 64 years old with medical conditions that increase the risk for severe COVID-19. </a:t>
            </a:r>
            <a:endParaRPr lang="en-US" sz="2000" dirty="0" smtClean="0"/>
          </a:p>
          <a:p>
            <a:r>
              <a:rPr lang="en-US" sz="2000" dirty="0" smtClean="0"/>
              <a:t>Conditions </a:t>
            </a:r>
            <a:r>
              <a:rPr lang="en-US" sz="2000" dirty="0" smtClean="0"/>
              <a:t>include:</a:t>
            </a:r>
            <a:r>
              <a:rPr lang="en-US" sz="1400" dirty="0" smtClean="0"/>
              <a:t> </a:t>
            </a:r>
            <a:r>
              <a:rPr lang="en-US" sz="2000" dirty="0" smtClean="0"/>
              <a:t>Obesity, Diabetes, Pulmonary Diseases, Smoking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   Heart Conditions, Chronic </a:t>
            </a:r>
            <a:r>
              <a:rPr lang="en-US" sz="2000" dirty="0"/>
              <a:t>Kidney </a:t>
            </a:r>
            <a:r>
              <a:rPr lang="en-US" sz="2000" dirty="0" smtClean="0"/>
              <a:t>Disease, Cancer, Solid </a:t>
            </a:r>
            <a:r>
              <a:rPr lang="en-US" sz="2000" dirty="0"/>
              <a:t>Organ </a:t>
            </a:r>
            <a:r>
              <a:rPr lang="en-US" sz="2000" dirty="0" smtClean="0"/>
              <a:t>Transplant,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Sickle </a:t>
            </a:r>
            <a:r>
              <a:rPr lang="en-US" sz="2000" dirty="0"/>
              <a:t>Cell </a:t>
            </a:r>
            <a:r>
              <a:rPr lang="en-US" sz="2000" dirty="0" smtClean="0"/>
              <a:t>Disease, </a:t>
            </a:r>
            <a:r>
              <a:rPr lang="en-US" sz="2000" b="1" dirty="0" smtClean="0"/>
              <a:t>Pregnancy</a:t>
            </a:r>
            <a:r>
              <a:rPr lang="en-US" sz="2000" dirty="0" smtClean="0"/>
              <a:t>, Persons </a:t>
            </a:r>
            <a:r>
              <a:rPr lang="en-US" sz="2000" dirty="0"/>
              <a:t>with a </a:t>
            </a:r>
            <a:r>
              <a:rPr lang="en-US" sz="2000" dirty="0" smtClean="0"/>
              <a:t>Disability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124635"/>
            <a:ext cx="248786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91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2416"/>
            <a:ext cx="8229600" cy="11430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F58466"/>
                </a:solidFill>
                <a:latin typeface="Goudy Old Style" pitchFamily="18" charset="0"/>
              </a:rPr>
              <a:t>V-SAFE vaccine </a:t>
            </a: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monitoring </a:t>
            </a:r>
            <a:b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200" b="1" dirty="0" smtClean="0">
                <a:solidFill>
                  <a:srgbClr val="F58466"/>
                </a:solidFill>
                <a:latin typeface="Goudy Old Style" pitchFamily="18" charset="0"/>
              </a:rPr>
              <a:t>– what data is being gathered pregnant patients?</a:t>
            </a:r>
            <a:endParaRPr lang="en-US" sz="32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As  of </a:t>
            </a:r>
            <a:r>
              <a:rPr lang="en-US" sz="2800" dirty="0" smtClean="0"/>
              <a:t>February 16</a:t>
            </a:r>
            <a:r>
              <a:rPr lang="en-US" sz="2800" dirty="0" smtClean="0"/>
              <a:t>, </a:t>
            </a:r>
            <a:r>
              <a:rPr lang="en-US" sz="2800" dirty="0"/>
              <a:t>2021, there have been over </a:t>
            </a:r>
            <a:r>
              <a:rPr lang="en-US" sz="2800" dirty="0" smtClean="0"/>
              <a:t>30</a:t>
            </a:r>
            <a:r>
              <a:rPr lang="en-US" sz="2800" dirty="0" smtClean="0"/>
              <a:t>,400 </a:t>
            </a:r>
            <a:r>
              <a:rPr lang="en-US" sz="2800" dirty="0"/>
              <a:t>pregnancies reported in CDC’s V-SAFE post-vaccination health checker and CDC is currently enrolling pregnant individuals in a pregnancy registry. Evidence gathered through these systems will provide clinicians with critically needed data to inform future recommendations related to COVID-19 vaccination during </a:t>
            </a:r>
            <a:r>
              <a:rPr lang="en-US" sz="2800" dirty="0" smtClean="0"/>
              <a:t>pregnancy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  <a:p>
            <a:r>
              <a:rPr lang="en-US" dirty="0">
                <a:solidFill>
                  <a:srgbClr val="0070C0"/>
                </a:solidFill>
              </a:rPr>
              <a:t>https://www.cdc.gov/coronavirus/2019-ncov/vaccines/safety/vsafe.html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85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35" r="1211" b="2498"/>
          <a:stretch/>
        </p:blipFill>
        <p:spPr>
          <a:xfrm>
            <a:off x="0" y="1236617"/>
            <a:ext cx="908522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63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" y="975360"/>
            <a:ext cx="9101483" cy="512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5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946"/>
            <a:ext cx="9189555" cy="51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54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1" y="1141141"/>
            <a:ext cx="9113119" cy="52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10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F23B2-1968-4158-BBF8-33ADF3172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5" y="1132114"/>
            <a:ext cx="9149755" cy="51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Housekeeping: </a:t>
            </a:r>
            <a:br>
              <a:rPr lang="en-US" b="1" dirty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We Are Recording Now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63" y="2971800"/>
            <a:ext cx="6480275" cy="5058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15000" y="2971800"/>
            <a:ext cx="579550" cy="505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9476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6" b="1223"/>
          <a:stretch/>
        </p:blipFill>
        <p:spPr>
          <a:xfrm>
            <a:off x="96276" y="1184366"/>
            <a:ext cx="9047724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9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49" r="2542"/>
          <a:stretch/>
        </p:blipFill>
        <p:spPr>
          <a:xfrm>
            <a:off x="32173" y="1184683"/>
            <a:ext cx="9111827" cy="53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7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38" t="4995" r="2232"/>
          <a:stretch/>
        </p:blipFill>
        <p:spPr>
          <a:xfrm>
            <a:off x="0" y="1115015"/>
            <a:ext cx="9155448" cy="52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9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4770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COVID </a:t>
            </a: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Vaccine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/>
            </a:r>
            <a:b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Patient Education Examples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2" y="1320188"/>
            <a:ext cx="3936780" cy="55705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-609600" y="-550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981200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Baystate</a:t>
            </a:r>
            <a:r>
              <a:rPr lang="en-US" dirty="0"/>
              <a:t> </a:t>
            </a:r>
            <a:r>
              <a:rPr lang="en-US" dirty="0" smtClean="0"/>
              <a:t>Health, MA:</a:t>
            </a:r>
            <a:r>
              <a:rPr lang="en-US" dirty="0">
                <a:hlinkClick r:id="rId3"/>
              </a:rPr>
              <a:t> </a:t>
            </a:r>
            <a:r>
              <a:rPr lang="en-US" dirty="0" err="1">
                <a:hlinkClick r:id="rId3"/>
              </a:rPr>
              <a:t>Covid</a:t>
            </a:r>
            <a:r>
              <a:rPr lang="en-US" dirty="0">
                <a:hlinkClick r:id="rId3"/>
              </a:rPr>
              <a:t> Vaccine Info for Pregnant</a:t>
            </a:r>
            <a:r>
              <a:rPr lang="en-US" dirty="0" smtClean="0">
                <a:hlinkClick r:id="rId3"/>
              </a:rPr>
              <a:t>/ Breastfeeding </a:t>
            </a:r>
            <a:r>
              <a:rPr lang="en-US" dirty="0">
                <a:hlinkClick r:id="rId3"/>
              </a:rPr>
              <a:t>Patients</a:t>
            </a:r>
            <a:r>
              <a:rPr lang="en-US" dirty="0"/>
              <a:t>. (12.14.20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dirty="0"/>
              <a:t> </a:t>
            </a:r>
            <a:r>
              <a:rPr lang="en-US" b="1" dirty="0">
                <a:hlinkClick r:id="rId4"/>
              </a:rPr>
              <a:t>English</a:t>
            </a:r>
            <a:r>
              <a:rPr lang="en-US" b="1" dirty="0"/>
              <a:t>, </a:t>
            </a:r>
            <a:r>
              <a:rPr lang="en-US" b="1" dirty="0">
                <a:hlinkClick r:id="rId5"/>
              </a:rPr>
              <a:t>Spanish</a:t>
            </a:r>
            <a:r>
              <a:rPr lang="en-US" b="1" dirty="0"/>
              <a:t>, </a:t>
            </a:r>
            <a:r>
              <a:rPr lang="en-US" b="1" dirty="0">
                <a:hlinkClick r:id="rId6"/>
              </a:rPr>
              <a:t>Arabic</a:t>
            </a:r>
            <a:r>
              <a:rPr lang="en-US" b="1" dirty="0"/>
              <a:t>, </a:t>
            </a:r>
            <a:r>
              <a:rPr lang="en-US" b="1" dirty="0">
                <a:hlinkClick r:id="rId7"/>
              </a:rPr>
              <a:t>Chinese</a:t>
            </a:r>
            <a:r>
              <a:rPr lang="en-US" b="1" dirty="0"/>
              <a:t>, </a:t>
            </a:r>
            <a:r>
              <a:rPr lang="en-US" b="1" dirty="0" err="1" smtClean="0">
                <a:hlinkClick r:id="rId8"/>
              </a:rPr>
              <a:t>HaitianCreole</a:t>
            </a:r>
            <a:r>
              <a:rPr lang="en-US" b="1" dirty="0"/>
              <a:t>, </a:t>
            </a:r>
            <a:r>
              <a:rPr lang="en-US" b="1" dirty="0" smtClean="0"/>
              <a:t> </a:t>
            </a:r>
            <a:r>
              <a:rPr lang="en-US" b="1" dirty="0" smtClean="0">
                <a:hlinkClick r:id="rId9"/>
              </a:rPr>
              <a:t>Nepali</a:t>
            </a:r>
            <a:r>
              <a:rPr lang="en-US" b="1" dirty="0"/>
              <a:t>, </a:t>
            </a:r>
            <a:r>
              <a:rPr lang="en-US" b="1" dirty="0">
                <a:hlinkClick r:id="rId10"/>
              </a:rPr>
              <a:t>Portuguese</a:t>
            </a:r>
            <a:r>
              <a:rPr lang="en-US" b="1" dirty="0"/>
              <a:t>, </a:t>
            </a:r>
            <a:r>
              <a:rPr lang="en-US" b="1" dirty="0">
                <a:hlinkClick r:id="rId11"/>
              </a:rPr>
              <a:t>Russian</a:t>
            </a:r>
            <a:r>
              <a:rPr lang="en-US" b="1" dirty="0"/>
              <a:t>, </a:t>
            </a:r>
            <a:r>
              <a:rPr lang="en-US" b="1" dirty="0">
                <a:hlinkClick r:id="rId12"/>
              </a:rPr>
              <a:t>Somali</a:t>
            </a:r>
            <a:r>
              <a:rPr lang="en-US" b="1" dirty="0"/>
              <a:t>, </a:t>
            </a:r>
            <a:r>
              <a:rPr lang="en-US" b="1" dirty="0">
                <a:hlinkClick r:id="rId13"/>
              </a:rPr>
              <a:t>Turkish</a:t>
            </a:r>
            <a:r>
              <a:rPr lang="en-US" b="1" dirty="0"/>
              <a:t>, and </a:t>
            </a:r>
            <a:r>
              <a:rPr lang="en-US" b="1" dirty="0">
                <a:hlinkClick r:id="rId14"/>
              </a:rPr>
              <a:t>Vietnamese</a:t>
            </a:r>
            <a:r>
              <a:rPr lang="en-US" b="1" dirty="0"/>
              <a:t>. 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66492" y="458965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48768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SMFM Patient Education (English/Spanish)</a:t>
            </a:r>
            <a:r>
              <a:rPr lang="en-US" dirty="0"/>
              <a:t>: </a:t>
            </a:r>
            <a:r>
              <a:rPr lang="en-US" dirty="0">
                <a:hlinkClick r:id="rId15"/>
              </a:rPr>
              <a:t>COVID-19 Vaccines and Pregnancy</a:t>
            </a:r>
            <a:r>
              <a:rPr lang="en-US" dirty="0"/>
              <a:t>. (3.4.21)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75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Q&amp;A: African </a:t>
            </a: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Americans and the Covid-19 Vaccines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9FB53-311B-43CA-B7CE-1F80A678A23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015662"/>
            <a:ext cx="312906" cy="2031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  </a:t>
            </a:r>
            <a:r>
              <a:rPr kumimoji="0" lang="en-US" altLang="en-US" sz="129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296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mail.google.com/mail/u/0?ui=2&amp;ik=935ffdbe35&amp;attid=0.1&amp;permmsgid=msg-a:r8277433984107274256&amp;th=177f456b5ddfc3f5&amp;view=fimg&amp;sz=s0-l75-ft&amp;attbid=ANGjdJ-M3mQDl2RzV36AXFG1ptdgEh7oQ9p9I9851pFGC6hRGC3ch6xu2O4eDOBuq0zAlx00BxZp2vzLqCkhJ52XOB6iA5BFV6th_whpKy6gD8otgHci5UmJkgv-4Sg&amp;disp=emb&amp;realattid=177f455db9b4211b08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2275"/>
            <a:ext cx="6715653" cy="377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" y="631875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https://www.wbez.org/events/african-americans-and-the-covid-19-vaccine/48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976243"/>
              </p:ext>
            </p:extLst>
          </p:nvPr>
        </p:nvGraphicFramePr>
        <p:xfrm>
          <a:off x="914400" y="5486355"/>
          <a:ext cx="7239000" cy="640080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1122254948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5810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WBEZ: 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YouTube recording of WBEZ Q&amp;A: African Americans and the COVID 19 vaccine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(3.3.21) </a:t>
                      </a:r>
                      <a:endParaRPr lang="en-US" sz="20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1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36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Help Finding Vaccines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State of Illinois Coronavirus Response: </a:t>
            </a:r>
            <a:r>
              <a:rPr lang="en-US" dirty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Find IL Vaccine Distribution Locations by </a:t>
            </a:r>
            <a:r>
              <a:rPr lang="en-US" dirty="0" err="1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Zipcode</a:t>
            </a:r>
            <a:r>
              <a:rPr lang="en-US" dirty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 or </a:t>
            </a:r>
            <a:r>
              <a:rPr lang="en-US" dirty="0" smtClean="0">
                <a:solidFill>
                  <a:srgbClr val="1155CC"/>
                </a:solidFill>
                <a:latin typeface="Times New Roman" panose="02020603050405020304" pitchFamily="18" charset="0"/>
                <a:hlinkClick r:id="rId2"/>
              </a:rPr>
              <a:t>City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/>
              <a:t>NPR: </a:t>
            </a:r>
            <a:r>
              <a:rPr lang="en-US" dirty="0">
                <a:hlinkClick r:id="rId3"/>
              </a:rPr>
              <a:t>How to Sign Up for a COVID-19 Vaccine in Your State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16943-E090-48BD-85BF-C3499FDFE60E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488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657350" y="2628900"/>
            <a:ext cx="5829300" cy="2286000"/>
          </a:xfrm>
        </p:spPr>
        <p:txBody>
          <a:bodyPr>
            <a:normAutofit fontScale="90000"/>
          </a:bodyPr>
          <a:lstStyle/>
          <a:p>
            <a:pPr lvl="1"/>
            <a:r>
              <a:rPr lang="en-US" dirty="0" smtClean="0">
                <a:latin typeface="Segoe UI Semibold" pitchFamily="34" charset="0"/>
              </a:rPr>
              <a:t>IDPH Updates</a:t>
            </a:r>
            <a:br>
              <a:rPr lang="en-US" dirty="0" smtClean="0">
                <a:latin typeface="Segoe UI Semibold" pitchFamily="34" charset="0"/>
              </a:rPr>
            </a:br>
            <a:r>
              <a:rPr lang="en-US" sz="2800" b="1" dirty="0" smtClean="0">
                <a:latin typeface="Segoe UI Semibold" pitchFamily="34" charset="0"/>
              </a:rPr>
              <a:t/>
            </a:r>
            <a:br>
              <a:rPr lang="en-US" sz="2800" b="1" dirty="0" smtClean="0">
                <a:latin typeface="Segoe UI Semibold" pitchFamily="34" charset="0"/>
              </a:rPr>
            </a:br>
            <a:r>
              <a:rPr lang="en-US" sz="2700" b="1" dirty="0">
                <a:solidFill>
                  <a:prstClr val="black"/>
                </a:solidFill>
              </a:rPr>
              <a:t>Amanda Bennett, PhD, MPH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b="1" dirty="0">
                <a:solidFill>
                  <a:prstClr val="black"/>
                </a:solidFill>
              </a:rPr>
              <a:t/>
            </a:r>
            <a:br>
              <a:rPr lang="en-US" sz="2700" b="1" dirty="0">
                <a:solidFill>
                  <a:prstClr val="black"/>
                </a:solidFill>
              </a:rPr>
            </a:br>
            <a:r>
              <a:rPr lang="en-US" sz="2700" dirty="0" smtClean="0">
                <a:solidFill>
                  <a:prstClr val="black"/>
                </a:solidFill>
              </a:rPr>
              <a:t>CDC </a:t>
            </a:r>
            <a:r>
              <a:rPr lang="en-US" sz="2700" dirty="0">
                <a:solidFill>
                  <a:prstClr val="black"/>
                </a:solidFill>
              </a:rPr>
              <a:t>Field Assignee in Maternal and Child Health Epidemiology, Illinois Department of Public Health</a:t>
            </a:r>
            <a:r>
              <a:rPr lang="en-US" sz="1800" b="1" dirty="0"/>
              <a:t/>
            </a:r>
            <a:br>
              <a:rPr lang="en-US" sz="1800" b="1" dirty="0"/>
            </a:br>
            <a:endParaRPr lang="en-US" sz="2800" b="1" dirty="0"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79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IDPH </a:t>
            </a:r>
            <a:r>
              <a:rPr lang="en-US" b="1" dirty="0" smtClean="0">
                <a:solidFill>
                  <a:srgbClr val="F58466"/>
                </a:solidFill>
                <a:latin typeface="Goudy Old Style" pitchFamily="18" charset="0"/>
              </a:rPr>
              <a:t>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IDPH is sending out an </a:t>
            </a:r>
            <a:r>
              <a:rPr lang="en-US" b="1" u="sng" dirty="0" smtClean="0"/>
              <a:t>updated COVID-19 Birthing Hospital Survey</a:t>
            </a:r>
            <a:r>
              <a:rPr lang="en-US" b="1" dirty="0" smtClean="0"/>
              <a:t> the </a:t>
            </a:r>
            <a:r>
              <a:rPr lang="en-US" b="1" dirty="0"/>
              <a:t>week of March 8</a:t>
            </a:r>
            <a:r>
              <a:rPr lang="en-US" b="1" baseline="30000" dirty="0"/>
              <a:t>th</a:t>
            </a:r>
            <a:r>
              <a:rPr lang="en-US" b="1" dirty="0"/>
              <a:t> </a:t>
            </a:r>
            <a:endParaRPr lang="en-US" b="1" dirty="0"/>
          </a:p>
          <a:p>
            <a:r>
              <a:rPr lang="en-US" dirty="0" smtClean="0"/>
              <a:t>OB </a:t>
            </a:r>
            <a:r>
              <a:rPr lang="en-US" dirty="0"/>
              <a:t>nurse managers should watch for an email with the </a:t>
            </a:r>
            <a:r>
              <a:rPr lang="en-US" dirty="0" smtClean="0"/>
              <a:t>link</a:t>
            </a:r>
          </a:p>
          <a:p>
            <a:r>
              <a:rPr lang="en-US" dirty="0" smtClean="0"/>
              <a:t>Very important for </a:t>
            </a:r>
            <a:r>
              <a:rPr lang="en-US" b="1" dirty="0" smtClean="0"/>
              <a:t>ALL BIRTHING HOSPITALS </a:t>
            </a:r>
            <a:r>
              <a:rPr lang="en-US" dirty="0" smtClean="0"/>
              <a:t>to complete the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127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IDPH Updates</a:t>
            </a:r>
            <a:endParaRPr lang="en-US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54782"/>
            <a:ext cx="8229600" cy="4525963"/>
          </a:xfrm>
        </p:spPr>
        <p:txBody>
          <a:bodyPr/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data collection period for Labor &amp; Delivery sentinel </a:t>
            </a:r>
            <a:r>
              <a:rPr lang="en-US" sz="2400" dirty="0" smtClean="0"/>
              <a:t>surveillance has ended</a:t>
            </a:r>
          </a:p>
          <a:p>
            <a:pPr lvl="1"/>
            <a:r>
              <a:rPr lang="en-US" sz="2000" dirty="0" smtClean="0"/>
              <a:t>THANK YOU to every hospital that submitted data</a:t>
            </a:r>
          </a:p>
          <a:p>
            <a:pPr lvl="1"/>
            <a:r>
              <a:rPr lang="en-US" sz="2000" dirty="0" smtClean="0"/>
              <a:t>Data analysis results will be shared soon</a:t>
            </a:r>
          </a:p>
          <a:p>
            <a:r>
              <a:rPr lang="en-US" sz="2400" dirty="0" smtClean="0"/>
              <a:t>CDC Toolkit for Pregnant and Postpartum Patients and their families – graphics and one-pagers</a:t>
            </a:r>
          </a:p>
          <a:p>
            <a:endParaRPr lang="en-US" sz="2800" dirty="0"/>
          </a:p>
          <a:p>
            <a:pPr lvl="0"/>
            <a:r>
              <a:rPr lang="en-US" sz="2800" dirty="0" smtClean="0"/>
              <a:t>Misinformation circulating about COVID vaccine and fertility </a:t>
            </a:r>
            <a:r>
              <a:rPr lang="en-US" dirty="0" smtClean="0"/>
              <a:t>-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added to their FAQ page to specifically address this issue to the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public: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sz="2000" dirty="0">
                <a:solidFill>
                  <a:srgbClr val="1155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https://www.cdc.gov/coronavirus/2019-ncov/vaccines/facts.html</a:t>
            </a:r>
            <a:r>
              <a:rPr lang="en-US" altLang="en-US" sz="2000" dirty="0"/>
              <a:t>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62000" y="3421573"/>
            <a:ext cx="8153400" cy="6617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https://www.cdc.gov/coronavirus/2019-ncov/communication/toolkits/pregnant-people-and-new-parents.html</a:t>
            </a:r>
            <a:endParaRPr kumimoji="0" lang="en-US" altLang="en-US" sz="105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45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OB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58106"/>
            <a:ext cx="8229600" cy="5257796"/>
          </a:xfrm>
        </p:spPr>
        <p:txBody>
          <a:bodyPr>
            <a:noAutofit/>
          </a:bodyPr>
          <a:lstStyle/>
          <a:p>
            <a:pPr lvl="1">
              <a:buClr>
                <a:srgbClr val="F58466"/>
              </a:buClr>
            </a:pPr>
            <a:r>
              <a:rPr lang="en-US" sz="2400" b="1" dirty="0"/>
              <a:t>Beth A. Plunkett, MD, MPH – </a:t>
            </a:r>
            <a:r>
              <a:rPr lang="en-US" sz="2400" dirty="0"/>
              <a:t>Maternal-Fetal Medicine, </a:t>
            </a:r>
            <a:r>
              <a:rPr lang="en-US" sz="2400" dirty="0" err="1"/>
              <a:t>NorthShore</a:t>
            </a:r>
            <a:r>
              <a:rPr lang="en-US" sz="2400" dirty="0"/>
              <a:t> University </a:t>
            </a:r>
            <a:r>
              <a:rPr lang="en-US" sz="2400" dirty="0" err="1"/>
              <a:t>HealthSystem</a:t>
            </a:r>
            <a:r>
              <a:rPr lang="en-US" sz="2400" dirty="0"/>
              <a:t>, Evanston Hospital</a:t>
            </a:r>
          </a:p>
          <a:p>
            <a:pPr lvl="1">
              <a:buClr>
                <a:srgbClr val="F58466"/>
              </a:buClr>
            </a:pPr>
            <a:r>
              <a:rPr lang="en-US" sz="2400" b="1" dirty="0"/>
              <a:t>Rita Allen Brennan, DNP, RNC-NIC, APRN - </a:t>
            </a:r>
            <a:r>
              <a:rPr lang="en-US" sz="2400" dirty="0"/>
              <a:t>Outcomes Manager, Women’s &amp; Children’s Services  </a:t>
            </a:r>
            <a:r>
              <a:rPr lang="en-US" sz="2400" dirty="0">
                <a:solidFill>
                  <a:prstClr val="black"/>
                </a:solidFill>
              </a:rPr>
              <a:t>Northwestern Medicine Central DuPage Hospital</a:t>
            </a:r>
          </a:p>
          <a:p>
            <a:pPr lvl="1">
              <a:buClr>
                <a:srgbClr val="F58466"/>
              </a:buClr>
            </a:pPr>
            <a:r>
              <a:rPr lang="en-US" sz="2400" b="1" dirty="0"/>
              <a:t>Michael Hussey, MD  – </a:t>
            </a:r>
            <a:r>
              <a:rPr lang="en-US" sz="2400" dirty="0"/>
              <a:t>Maternal-Fetal Medicine, Northwestern Medicine Central DuPage Hospital, Winfield</a:t>
            </a:r>
          </a:p>
          <a:p>
            <a:pPr lvl="1">
              <a:buClr>
                <a:srgbClr val="F58466"/>
              </a:buClr>
            </a:pPr>
            <a:r>
              <a:rPr lang="en-US" sz="2400" b="1" dirty="0"/>
              <a:t>Jean Goodman, MD MBA </a:t>
            </a:r>
            <a:r>
              <a:rPr lang="en-US" sz="2400" dirty="0"/>
              <a:t>– Division Director, Maternal-Fetal Medicine, Obstetrics Safety &amp; Quality, Loyola University Medical Center, Maywood</a:t>
            </a:r>
          </a:p>
          <a:p>
            <a:pPr lvl="1">
              <a:buClr>
                <a:srgbClr val="F58466"/>
              </a:buClr>
            </a:pPr>
            <a:r>
              <a:rPr lang="en-US" sz="2400" b="1" dirty="0"/>
              <a:t>Laura </a:t>
            </a:r>
            <a:r>
              <a:rPr lang="en-US" sz="2400" b="1" dirty="0" err="1"/>
              <a:t>Meints</a:t>
            </a:r>
            <a:r>
              <a:rPr lang="en-US" sz="2400" b="1" dirty="0"/>
              <a:t>, MD, MBA – </a:t>
            </a:r>
            <a:r>
              <a:rPr lang="en-US" sz="2400" dirty="0"/>
              <a:t>OSF Perinatal Associates, Maternal-Fetal Medicine, OSF HealthCare Network, Peoria</a:t>
            </a:r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lvl="1"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6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5A5ED-4066-E144-89F8-5C4DADD4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ILPQC </a:t>
            </a:r>
            <a:r>
              <a:rPr lang="en-US" b="1" dirty="0" err="1">
                <a:solidFill>
                  <a:srgbClr val="F58466"/>
                </a:solidFill>
                <a:latin typeface="Goudy Old Style" pitchFamily="18" charset="0"/>
              </a:rPr>
              <a:t>Covid</a:t>
            </a:r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 19 webinars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65C79B-1F0D-7542-9FF5-AA3A4DBC1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990600"/>
            <a:ext cx="8229600" cy="51816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strategies shared today are examples from individual institutions not IDPH or ILPQC recommendations.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This is our </a:t>
            </a:r>
            <a:r>
              <a:rPr lang="en-US" dirty="0" smtClean="0"/>
              <a:t>19th </a:t>
            </a:r>
            <a:r>
              <a:rPr lang="en-US" dirty="0"/>
              <a:t>COVID-19 strategies for OB/Neonatal Units </a:t>
            </a:r>
            <a:r>
              <a:rPr lang="en-US" dirty="0" smtClean="0"/>
              <a:t>webinar </a:t>
            </a:r>
            <a:r>
              <a:rPr lang="en-US" dirty="0"/>
              <a:t>in coordination with IDPH, </a:t>
            </a:r>
            <a:r>
              <a:rPr lang="en-US" dirty="0" smtClean="0"/>
              <a:t> </a:t>
            </a:r>
            <a:r>
              <a:rPr lang="en-US" dirty="0"/>
              <a:t>since April 3rd.  Please see </a:t>
            </a:r>
            <a:r>
              <a:rPr lang="en-US" dirty="0">
                <a:hlinkClick r:id="rId3"/>
              </a:rPr>
              <a:t>https://ilpqc.org/covid-19-information/</a:t>
            </a:r>
            <a:r>
              <a:rPr lang="en-US" dirty="0"/>
              <a:t> for future webinar registration, prior recorded webinars and written out Q/A’s from those webinars.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The next webinar will be </a:t>
            </a:r>
            <a:r>
              <a:rPr lang="en-US" b="1" dirty="0"/>
              <a:t>Friday, </a:t>
            </a:r>
            <a:r>
              <a:rPr lang="en-US" b="1" dirty="0" smtClean="0"/>
              <a:t>April </a:t>
            </a:r>
            <a:r>
              <a:rPr lang="en-US" b="1" dirty="0"/>
              <a:t>2</a:t>
            </a:r>
            <a:r>
              <a:rPr lang="en-US" b="1" dirty="0" smtClean="0"/>
              <a:t>, noon to 1:15pm</a:t>
            </a:r>
            <a:r>
              <a:rPr lang="en-US" dirty="0" smtClean="0"/>
              <a:t>. We are continuing monthly webinars for now. 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Please let us know if your hospital would like to share on an upcoming webinar, please put questions/comments into the </a:t>
            </a:r>
            <a:r>
              <a:rPr lang="en-US" dirty="0" err="1"/>
              <a:t>chatbox</a:t>
            </a:r>
            <a:r>
              <a:rPr lang="en-US" dirty="0"/>
              <a:t> or email directly to </a:t>
            </a:r>
            <a:r>
              <a:rPr lang="en-US" dirty="0">
                <a:hlinkClick r:id="rId4"/>
              </a:rPr>
              <a:t>info@ilpqc.org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21084-7266-034E-8D2B-4415B9D1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9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in Pregnancy Update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8336" y="4131582"/>
            <a:ext cx="2805112" cy="1030078"/>
          </a:xfrm>
        </p:spPr>
        <p:txBody>
          <a:bodyPr>
            <a:normAutofit/>
          </a:bodyPr>
          <a:lstStyle/>
          <a:p>
            <a:r>
              <a:rPr lang="en-US" dirty="0"/>
              <a:t>Beth A. Plunkett, MD, MPH</a:t>
            </a:r>
          </a:p>
          <a:p>
            <a:r>
              <a:rPr lang="en-US" dirty="0"/>
              <a:t>March 5, 2021</a:t>
            </a:r>
          </a:p>
          <a:p>
            <a:r>
              <a:rPr lang="en-US" dirty="0"/>
              <a:t>ILPQC Covid-19 Webinar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4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261" y="1708150"/>
            <a:ext cx="7768116" cy="45021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-19/SARS-CoV-2 at NorthShore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221908" y="3837061"/>
            <a:ext cx="484632" cy="97840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53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u="sng" dirty="0"/>
              <a:t>Universal testing at EH/HP</a:t>
            </a:r>
          </a:p>
          <a:p>
            <a:r>
              <a:rPr lang="en-US" sz="1800" dirty="0"/>
              <a:t>May, 2020- Feb, 2021</a:t>
            </a:r>
          </a:p>
          <a:p>
            <a:r>
              <a:rPr lang="en-US" sz="1800" b="1" dirty="0"/>
              <a:t>2,892</a:t>
            </a:r>
            <a:r>
              <a:rPr lang="en-US" sz="1800" dirty="0"/>
              <a:t> tests performed, 89% eligible patient tested</a:t>
            </a:r>
          </a:p>
          <a:p>
            <a:r>
              <a:rPr lang="en-US" sz="1800" dirty="0"/>
              <a:t>1.5% positive, 74% asymptomatic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IDPH Sentinel Surveillance Program</a:t>
            </a:r>
          </a:p>
          <a:p>
            <a:r>
              <a:rPr lang="en-US" sz="1800" dirty="0"/>
              <a:t>25 Chicago and suburban hospitals</a:t>
            </a:r>
          </a:p>
          <a:p>
            <a:r>
              <a:rPr lang="en-US" sz="1800" dirty="0"/>
              <a:t>June, 2020– January, 2021</a:t>
            </a:r>
          </a:p>
          <a:p>
            <a:r>
              <a:rPr lang="en-US" sz="1800" dirty="0"/>
              <a:t>26,633 deliveries, 97% tested</a:t>
            </a:r>
          </a:p>
          <a:p>
            <a:r>
              <a:rPr lang="en-US" sz="1800" dirty="0"/>
              <a:t>2.4% positive, 78% asymptomatic</a:t>
            </a:r>
          </a:p>
          <a:p>
            <a:r>
              <a:rPr lang="en-US" sz="1800" dirty="0"/>
              <a:t>Positivity rate more stable than population rates over time</a:t>
            </a:r>
          </a:p>
          <a:p>
            <a:r>
              <a:rPr lang="en-US" sz="1800" dirty="0"/>
              <a:t>Did not serve as early signal to detect changes in population health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SARS-Co-V2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27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NICHD Maternal-Fetal Medicine Units Network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A6E18-817A-894D-AAFF-874D21C713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12 centers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33 sites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14 states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16" y="1955569"/>
            <a:ext cx="6982282" cy="3976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40477-ACBD-9849-AA79-D3A9032F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48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0F7AAB-2834-114A-8076-ECD6426AB0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434DE3-B1D3-2245-968D-E75F7316A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CD3A9-DED9-434E-9A70-99A3895C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47E99-8E14-8B45-AA66-20D382B7D0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4900" y="6454775"/>
            <a:ext cx="419100" cy="3190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4DEE9-A340-7A47-8D88-9576558B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7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F67F74-549D-42DE-810C-851CAE0202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>
                <a:latin typeface="Century Gothic" panose="020B0502020202020204" pitchFamily="34" charset="0"/>
              </a:rPr>
              <a:t>Objective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FAFA7-E291-4DA4-98A2-7E21DA40C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53" y="2242234"/>
            <a:ext cx="8430866" cy="32208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1350"/>
              </a:spcBef>
            </a:pPr>
            <a:r>
              <a:rPr lang="en-US" sz="2400" dirty="0">
                <a:latin typeface="Century Gothic" panose="020B0502020202020204" pitchFamily="34" charset="0"/>
              </a:rPr>
              <a:t>To describe COVID-19 severity in a multistate cohort of pregnant patients and evaluate the association between disease severity and perinatal outcomes 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9E664-1A8F-1249-B6D5-73787E08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639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AB8DE-EF00-564C-ACD0-F773F43A42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47777-6726-4544-B240-55630ED69B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B0258-476C-EB48-9CDA-90FD67F71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7D624-E224-E94E-A8F7-2C491E2A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0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0C0A7-7956-B648-A27F-27E35040AF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6A1F9-ED36-3E41-BC6D-B02BF342E4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B1C54-75D6-E340-A69D-6611C611D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4C0B-114A-6B43-89EF-9C4EFACFF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7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FD760-291A-E245-84F4-5469E2A454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E5874-58FA-204B-99D3-DC4B1122EA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D62EF-6E08-9F4A-81C5-44088A8F1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26F9D-56FA-464E-9609-4F46B4B2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97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90E0CE-E464-F541-A20F-35A68A2579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8F33-9ACA-6C4F-81CE-E0B096778F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F3D58-5028-0646-881D-62807A380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07DA0-1A65-F545-89D7-BDA20E2E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45" y="285848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13515E-8619-3A46-B645-DF684CA41AD4}"/>
              </a:ext>
            </a:extLst>
          </p:cNvPr>
          <p:cNvSpPr txBox="1"/>
          <p:nvPr/>
        </p:nvSpPr>
        <p:spPr>
          <a:xfrm>
            <a:off x="1896894" y="1135291"/>
            <a:ext cx="914400" cy="91440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9D1C7-81BB-FD43-9D01-0D474510FC29}"/>
              </a:ext>
            </a:extLst>
          </p:cNvPr>
          <p:cNvSpPr txBox="1"/>
          <p:nvPr/>
        </p:nvSpPr>
        <p:spPr>
          <a:xfrm>
            <a:off x="44669" y="5722709"/>
            <a:ext cx="9054662" cy="91440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Pre-existing comorbidities such as immunocompromise, asthma, pregestational diabetes,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hypertension were associated with increased disease severity</a:t>
            </a:r>
          </a:p>
        </p:txBody>
      </p:sp>
    </p:spTree>
    <p:extLst>
      <p:ext uri="{BB962C8B-B14F-4D97-AF65-F5344CB8AC3E}">
        <p14:creationId xmlns:p14="http://schemas.microsoft.com/office/powerpoint/2010/main" val="60045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925"/>
            <a:ext cx="4572001" cy="457200"/>
          </a:xfrm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26125"/>
            <a:ext cx="8686800" cy="5746770"/>
          </a:xfrm>
        </p:spPr>
        <p:txBody>
          <a:bodyPr/>
          <a:lstStyle/>
          <a:p>
            <a:pPr>
              <a:buClr>
                <a:srgbClr val="F58466"/>
              </a:buClr>
            </a:pPr>
            <a:r>
              <a:rPr lang="en-US" sz="2000" b="1" dirty="0" smtClean="0"/>
              <a:t>Introduction</a:t>
            </a:r>
          </a:p>
          <a:p>
            <a:pPr>
              <a:buClr>
                <a:srgbClr val="F58466"/>
              </a:buClr>
            </a:pPr>
            <a:r>
              <a:rPr lang="en-US" sz="2000" b="1" dirty="0" smtClean="0"/>
              <a:t>Discussion </a:t>
            </a:r>
            <a:r>
              <a:rPr lang="en-US" sz="2000" b="1" dirty="0"/>
              <a:t>of OB Unit Strategies </a:t>
            </a:r>
          </a:p>
          <a:p>
            <a:pPr lvl="1">
              <a:buClr>
                <a:srgbClr val="F58466"/>
              </a:buClr>
            </a:pPr>
            <a:r>
              <a:rPr lang="en-US" sz="2000" b="1" dirty="0"/>
              <a:t>Beth A. Plunkett, MD, MPH </a:t>
            </a:r>
            <a:r>
              <a:rPr lang="en-US" sz="2000" b="1" dirty="0" smtClean="0"/>
              <a:t>– </a:t>
            </a:r>
            <a:r>
              <a:rPr lang="en-US" sz="2000" dirty="0" smtClean="0"/>
              <a:t>Maternal-Fetal Medicine</a:t>
            </a:r>
            <a:r>
              <a:rPr lang="en-US" sz="2000" dirty="0" smtClean="0"/>
              <a:t>, </a:t>
            </a:r>
            <a:r>
              <a:rPr lang="en-US" sz="2000" dirty="0" err="1"/>
              <a:t>NorthShore</a:t>
            </a:r>
            <a:r>
              <a:rPr lang="en-US" sz="2000" dirty="0"/>
              <a:t> University </a:t>
            </a:r>
            <a:r>
              <a:rPr lang="en-US" sz="2000" dirty="0" err="1" smtClean="0"/>
              <a:t>HealthSystem</a:t>
            </a:r>
            <a:r>
              <a:rPr lang="en-US" sz="2000" dirty="0" smtClean="0"/>
              <a:t>, Evanston Hospital</a:t>
            </a:r>
            <a:endParaRPr lang="en-US" sz="2000" dirty="0" smtClean="0"/>
          </a:p>
          <a:p>
            <a:pPr lvl="1">
              <a:buClr>
                <a:srgbClr val="F58466"/>
              </a:buClr>
            </a:pPr>
            <a:r>
              <a:rPr lang="en-US" sz="2000" b="1" dirty="0"/>
              <a:t>Rita Allen Brennan, DNP, RNC-NIC, </a:t>
            </a:r>
            <a:r>
              <a:rPr lang="en-US" sz="2000" b="1" dirty="0" smtClean="0"/>
              <a:t>APRN - </a:t>
            </a:r>
            <a:r>
              <a:rPr lang="en-US" sz="2000" dirty="0" smtClean="0"/>
              <a:t>Outcomes </a:t>
            </a:r>
            <a:r>
              <a:rPr lang="en-US" sz="2000" dirty="0"/>
              <a:t>Manager, Women’s &amp; Children’s Services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Northwestern </a:t>
            </a:r>
            <a:r>
              <a:rPr lang="en-US" sz="2000" dirty="0">
                <a:solidFill>
                  <a:prstClr val="black"/>
                </a:solidFill>
              </a:rPr>
              <a:t>Medicine Central DuPage </a:t>
            </a:r>
            <a:r>
              <a:rPr lang="en-US" sz="2000" dirty="0" smtClean="0">
                <a:solidFill>
                  <a:prstClr val="black"/>
                </a:solidFill>
              </a:rPr>
              <a:t>Hospital</a:t>
            </a:r>
          </a:p>
          <a:p>
            <a:pPr lvl="1">
              <a:buClr>
                <a:srgbClr val="F58466"/>
              </a:buClr>
            </a:pPr>
            <a:r>
              <a:rPr lang="en-US" sz="2000" b="1" dirty="0"/>
              <a:t>Michael Hussey, MD  </a:t>
            </a:r>
            <a:r>
              <a:rPr lang="en-US" sz="2000" b="1" dirty="0" smtClean="0"/>
              <a:t>– </a:t>
            </a:r>
            <a:r>
              <a:rPr lang="en-US" sz="2000" dirty="0" smtClean="0"/>
              <a:t>Maternal-Fetal Medicine,</a:t>
            </a:r>
            <a:r>
              <a:rPr lang="en-US" sz="2000" dirty="0" smtClean="0"/>
              <a:t> </a:t>
            </a:r>
            <a:r>
              <a:rPr lang="en-US" sz="2000" dirty="0" smtClean="0"/>
              <a:t>Northwestern </a:t>
            </a:r>
            <a:r>
              <a:rPr lang="en-US" sz="2000" dirty="0"/>
              <a:t>Medicine Central DuPage </a:t>
            </a:r>
            <a:r>
              <a:rPr lang="en-US" sz="2000" dirty="0" smtClean="0"/>
              <a:t>Hospital, Winfield</a:t>
            </a:r>
            <a:endParaRPr lang="en-US" sz="2000" dirty="0" smtClean="0"/>
          </a:p>
          <a:p>
            <a:pPr lvl="1">
              <a:buClr>
                <a:srgbClr val="F58466"/>
              </a:buClr>
            </a:pPr>
            <a:r>
              <a:rPr lang="en-US" sz="2000" b="1" dirty="0" smtClean="0"/>
              <a:t>Jean </a:t>
            </a:r>
            <a:r>
              <a:rPr lang="en-US" sz="2000" b="1" dirty="0" smtClean="0"/>
              <a:t>Goodman, </a:t>
            </a:r>
            <a:r>
              <a:rPr lang="en-US" sz="2000" b="1" dirty="0"/>
              <a:t>MD MBA </a:t>
            </a:r>
            <a:r>
              <a:rPr lang="en-US" sz="2000" dirty="0"/>
              <a:t>– </a:t>
            </a:r>
            <a:r>
              <a:rPr lang="en-US" sz="2000" dirty="0" smtClean="0"/>
              <a:t>Division Director</a:t>
            </a:r>
            <a:r>
              <a:rPr lang="en-US" sz="2000" dirty="0"/>
              <a:t>, </a:t>
            </a:r>
            <a:r>
              <a:rPr lang="en-US" sz="2000" dirty="0" smtClean="0"/>
              <a:t>Maternal-Fetal Medicine, Obstetrics </a:t>
            </a:r>
            <a:r>
              <a:rPr lang="en-US" sz="2000" dirty="0"/>
              <a:t>Safety &amp; </a:t>
            </a:r>
            <a:r>
              <a:rPr lang="en-US" sz="2000" dirty="0" smtClean="0"/>
              <a:t>Quality, Loyola </a:t>
            </a:r>
            <a:r>
              <a:rPr lang="en-US" sz="2000" dirty="0"/>
              <a:t>University Medical </a:t>
            </a:r>
            <a:r>
              <a:rPr lang="en-US" sz="2000" dirty="0" smtClean="0"/>
              <a:t>Center, Maywood</a:t>
            </a:r>
            <a:endParaRPr lang="en-US" sz="2000" dirty="0" smtClean="0"/>
          </a:p>
          <a:p>
            <a:pPr lvl="1">
              <a:buClr>
                <a:srgbClr val="F58466"/>
              </a:buClr>
            </a:pPr>
            <a:r>
              <a:rPr lang="en-US" sz="2000" b="1" dirty="0"/>
              <a:t>Laura </a:t>
            </a:r>
            <a:r>
              <a:rPr lang="en-US" sz="2000" b="1" dirty="0" err="1"/>
              <a:t>Meints</a:t>
            </a:r>
            <a:r>
              <a:rPr lang="en-US" sz="2000" b="1" dirty="0"/>
              <a:t>, MD, MBA – </a:t>
            </a:r>
            <a:r>
              <a:rPr lang="en-US" sz="2000" dirty="0"/>
              <a:t>OSF Perinatal Associates, </a:t>
            </a:r>
            <a:r>
              <a:rPr lang="en-US" sz="2000" dirty="0" smtClean="0"/>
              <a:t>Maternal-Fetal Medicine, OSF </a:t>
            </a:r>
            <a:r>
              <a:rPr lang="en-US" sz="2000" dirty="0"/>
              <a:t>HealthCare </a:t>
            </a:r>
            <a:r>
              <a:rPr lang="en-US" sz="2000" dirty="0" smtClean="0"/>
              <a:t>Network, Peoria</a:t>
            </a:r>
            <a:endParaRPr lang="en-US" sz="2000" dirty="0" smtClean="0"/>
          </a:p>
          <a:p>
            <a:pPr>
              <a:buClr>
                <a:srgbClr val="F58466"/>
              </a:buClr>
            </a:pPr>
            <a:r>
              <a:rPr lang="en-US" sz="2000" b="1" dirty="0" smtClean="0"/>
              <a:t>Discussion </a:t>
            </a:r>
            <a:r>
              <a:rPr lang="en-US" sz="2000" b="1" dirty="0"/>
              <a:t>of Neonatal Unit Strategies</a:t>
            </a:r>
          </a:p>
          <a:p>
            <a:pPr lvl="1">
              <a:buClr>
                <a:srgbClr val="F58466"/>
              </a:buClr>
            </a:pPr>
            <a:r>
              <a:rPr lang="en-US" sz="2000" b="1" dirty="0"/>
              <a:t>Justin </a:t>
            </a:r>
            <a:r>
              <a:rPr lang="en-US" sz="2000" b="1" dirty="0" err="1"/>
              <a:t>Josephsen</a:t>
            </a:r>
            <a:r>
              <a:rPr lang="en-US" sz="2000" b="1" dirty="0"/>
              <a:t>, MD</a:t>
            </a:r>
            <a:r>
              <a:rPr lang="en-US" sz="2000" dirty="0"/>
              <a:t> </a:t>
            </a:r>
            <a:r>
              <a:rPr lang="en-US" sz="2000" b="1" dirty="0">
                <a:solidFill>
                  <a:prstClr val="black"/>
                </a:solidFill>
              </a:rPr>
              <a:t>– </a:t>
            </a:r>
            <a:r>
              <a:rPr lang="en-US" sz="2000" dirty="0"/>
              <a:t>Medical Director, St. Mary’s Hospital NICU, Neonatologist Cardinal </a:t>
            </a:r>
            <a:r>
              <a:rPr lang="en-US" sz="2000" dirty="0" err="1"/>
              <a:t>Glennon</a:t>
            </a:r>
            <a:r>
              <a:rPr lang="en-US" sz="2000" dirty="0"/>
              <a:t> Children’s Hospital, St. Louis</a:t>
            </a:r>
          </a:p>
          <a:p>
            <a:pPr lvl="1">
              <a:buClr>
                <a:srgbClr val="F58466"/>
              </a:buClr>
            </a:pPr>
            <a:r>
              <a:rPr lang="en-US" sz="2000" b="1" dirty="0"/>
              <a:t>Leslie </a:t>
            </a:r>
            <a:r>
              <a:rPr lang="en-US" sz="2000" b="1" dirty="0" err="1"/>
              <a:t>Caldarelli</a:t>
            </a:r>
            <a:r>
              <a:rPr lang="en-US" sz="2000" b="1" dirty="0"/>
              <a:t>, MD –  </a:t>
            </a:r>
            <a:r>
              <a:rPr lang="en-US" sz="2000" dirty="0"/>
              <a:t>NICU Director, Prentice Women's Hospital, Chicago</a:t>
            </a:r>
          </a:p>
          <a:p>
            <a:pPr>
              <a:buClr>
                <a:srgbClr val="F58466"/>
              </a:buClr>
            </a:pPr>
            <a:endParaRPr lang="en-US" sz="2400" b="1" dirty="0" smtClean="0"/>
          </a:p>
          <a:p>
            <a:pPr lvl="1">
              <a:buClr>
                <a:srgbClr val="F58466"/>
              </a:buClr>
            </a:pPr>
            <a:endParaRPr lang="en-US" sz="1600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b="1" dirty="0"/>
          </a:p>
          <a:p>
            <a:pPr lvl="1">
              <a:buClr>
                <a:srgbClr val="F58466"/>
              </a:buClr>
            </a:pPr>
            <a:endParaRPr lang="en-US" sz="1800" dirty="0" smtClean="0"/>
          </a:p>
          <a:p>
            <a:pPr marL="0" indent="0">
              <a:buClr>
                <a:srgbClr val="F58466"/>
              </a:buClr>
              <a:buNone/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  <a:p>
            <a:pPr lvl="1">
              <a:buClr>
                <a:srgbClr val="F58466"/>
              </a:buClr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A795C-50BE-462B-8B70-BD2F9F6A888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8722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F5A63B-B430-4944-B2DF-75509220D2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AFAF85-2D9D-0049-8EE1-90B70FB734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79D3C-AC62-914C-B9CD-9901EBB6B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62B73-9558-184C-9775-D25D043C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95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A4BF2-D5AB-7F4C-9D48-5A7094F0D63D}"/>
              </a:ext>
            </a:extLst>
          </p:cNvPr>
          <p:cNvSpPr txBox="1"/>
          <p:nvPr/>
        </p:nvSpPr>
        <p:spPr>
          <a:xfrm>
            <a:off x="1468876" y="5510867"/>
            <a:ext cx="6420255" cy="91440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6 maternal deaths overall, 4 attributable to COVID-19 (0.3%, 95% CI 0.1-0.8%)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300 / 100,000 live births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US maternal mortality ratio 2018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17.4 / 100,000 live births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34443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407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F6E31-4C89-8340-8C89-2D43CBA10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34ACD-2D6D-574A-A871-DFBC1A95AE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8378-DC81-B14F-91B6-348B42FC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F7C8B-778E-4B47-91F9-F8BC90C9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D135A-EE95-7A44-9975-225D94FDFC77}"/>
              </a:ext>
            </a:extLst>
          </p:cNvPr>
          <p:cNvSpPr txBox="1"/>
          <p:nvPr/>
        </p:nvSpPr>
        <p:spPr>
          <a:xfrm>
            <a:off x="1546693" y="6162622"/>
            <a:ext cx="6108970" cy="914400"/>
          </a:xfrm>
          <a:prstGeom prst="rect">
            <a:avLst/>
          </a:prstGeom>
        </p:spPr>
        <p:txBody>
          <a:bodyPr wrap="none" lIns="121869" tIns="60933" rIns="121869" bIns="60933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34443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Perinatal transmission is rare –1% regardless of disease severity</a:t>
            </a:r>
          </a:p>
        </p:txBody>
      </p:sp>
    </p:spTree>
    <p:extLst>
      <p:ext uri="{BB962C8B-B14F-4D97-AF65-F5344CB8AC3E}">
        <p14:creationId xmlns:p14="http://schemas.microsoft.com/office/powerpoint/2010/main" val="1413024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AA292-F20B-6E42-99DC-4A1FF8EF1D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F99DC-5894-C842-A363-21BF6AEE07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E935B-4062-3341-82BF-CF6C1B33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88296-FD47-A244-97C7-032F536A9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76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6C1A8-F828-C845-A4A6-CFD384C68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COVID-19 is more dangerous for pregnant than non-pregnant people</a:t>
            </a:r>
          </a:p>
          <a:p>
            <a:pPr lvl="1"/>
            <a:r>
              <a:rPr lang="en-US" sz="2000" dirty="0"/>
              <a:t>Patients with severe disease are 5 x more likely to require ICU care or ventilation </a:t>
            </a:r>
          </a:p>
          <a:p>
            <a:pPr lvl="1"/>
            <a:r>
              <a:rPr lang="en-US" sz="2000" dirty="0"/>
              <a:t>Preterm birth may be more common</a:t>
            </a:r>
          </a:p>
          <a:p>
            <a:pPr lvl="1"/>
            <a:r>
              <a:rPr lang="en-US" sz="2000" dirty="0"/>
              <a:t>Pregnant people are more likely to die of COVID-19</a:t>
            </a:r>
          </a:p>
          <a:p>
            <a:pPr lvl="1"/>
            <a:endParaRPr lang="en-US" sz="2000" dirty="0"/>
          </a:p>
          <a:p>
            <a:pPr lvl="2"/>
            <a:r>
              <a:rPr lang="en-US" sz="2000" i="1" dirty="0"/>
              <a:t>DeBolt,AJOG 2020; Adhikari, JAMA Open Network 2020; DiMascio, Ultra Obstet Gynecol 2020; CDC Nov 2020</a:t>
            </a:r>
          </a:p>
          <a:p>
            <a:pPr lvl="1"/>
            <a:endParaRPr lang="en-US" sz="2000" dirty="0"/>
          </a:p>
          <a:p>
            <a:r>
              <a:rPr lang="en-US" sz="2000" dirty="0"/>
              <a:t>Pregnancy identified as high risk condition</a:t>
            </a:r>
          </a:p>
          <a:p>
            <a:r>
              <a:rPr lang="en-US" sz="2000" dirty="0"/>
              <a:t>Class 1b as of Feb 25 in IL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E29B43-5DAA-0342-8BB3-218E6124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and COVID-19</a:t>
            </a:r>
          </a:p>
        </p:txBody>
      </p:sp>
    </p:spTree>
    <p:extLst>
      <p:ext uri="{BB962C8B-B14F-4D97-AF65-F5344CB8AC3E}">
        <p14:creationId xmlns:p14="http://schemas.microsoft.com/office/powerpoint/2010/main" val="4055227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82F529-EB9F-2446-BD5E-D3C4C2ABF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No data</a:t>
            </a:r>
          </a:p>
          <a:p>
            <a:r>
              <a:rPr lang="en-US" sz="1800" dirty="0"/>
              <a:t>Current FDA approved vaccines have met strict safety criteria</a:t>
            </a:r>
          </a:p>
          <a:p>
            <a:r>
              <a:rPr lang="en-US" sz="1800" dirty="0"/>
              <a:t>We do know risks of COVID-19 in pregnancy</a:t>
            </a:r>
          </a:p>
          <a:p>
            <a:pPr lvl="1"/>
            <a:r>
              <a:rPr lang="en-US" sz="1800" dirty="0"/>
              <a:t>15% of people who get sick more likely to get very ill or not survive</a:t>
            </a:r>
          </a:p>
          <a:p>
            <a:pPr marL="335032" lvl="1" indent="0">
              <a:buNone/>
            </a:pPr>
            <a:endParaRPr lang="en-US" sz="1800" dirty="0"/>
          </a:p>
          <a:p>
            <a:r>
              <a:rPr lang="en-US" sz="1800" dirty="0"/>
              <a:t>mRNA vaccines are new</a:t>
            </a:r>
          </a:p>
          <a:p>
            <a:pPr lvl="1"/>
            <a:r>
              <a:rPr lang="en-US" sz="1800" dirty="0"/>
              <a:t>Machinery, taken up by the muscle cells</a:t>
            </a:r>
          </a:p>
          <a:p>
            <a:pPr lvl="1"/>
            <a:r>
              <a:rPr lang="en-US" sz="1800" dirty="0"/>
              <a:t>Stays within the cell for about 10 days—cannot get to the baby</a:t>
            </a:r>
          </a:p>
          <a:p>
            <a:pPr lvl="1"/>
            <a:r>
              <a:rPr lang="en-US" sz="1800" dirty="0"/>
              <a:t>Produces proteins—unlikely to get to the baby</a:t>
            </a:r>
          </a:p>
          <a:p>
            <a:pPr lvl="1"/>
            <a:r>
              <a:rPr lang="en-US" sz="1800" dirty="0"/>
              <a:t>Trigger an immune response and generate antibodies</a:t>
            </a:r>
          </a:p>
          <a:p>
            <a:pPr lvl="1"/>
            <a:r>
              <a:rPr lang="en-US" sz="1800" dirty="0"/>
              <a:t>Some of those antibodies may get to the baby</a:t>
            </a:r>
          </a:p>
          <a:p>
            <a:pPr lvl="2"/>
            <a:r>
              <a:rPr lang="en-US" sz="1800" dirty="0"/>
              <a:t>We don’t know/no data</a:t>
            </a:r>
          </a:p>
          <a:p>
            <a:pPr lvl="2"/>
            <a:r>
              <a:rPr lang="en-US" sz="1800" dirty="0"/>
              <a:t>Passive immunity, would expect it to happen </a:t>
            </a:r>
          </a:p>
          <a:p>
            <a:pPr lvl="2"/>
            <a:r>
              <a:rPr lang="en-US" sz="1800" dirty="0"/>
              <a:t>Tdap, lactation as passive immunity</a:t>
            </a:r>
          </a:p>
          <a:p>
            <a:pPr marL="670062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10241-F147-6A48-A1C8-03E261FB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 in Pregnant and Lactating People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BE91C-8A62-264B-90BA-950F9E663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322BE-3553-CE4F-85BF-B9899C8C0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98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AB359E-2E65-D548-BF43-C17FF8BF9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Side effects of concern?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Fever – recommend acetaminophen</a:t>
            </a:r>
          </a:p>
          <a:p>
            <a:pPr marL="335032" lvl="1" indent="0">
              <a:buNone/>
            </a:pPr>
            <a:endParaRPr lang="en-US" sz="2000" dirty="0"/>
          </a:p>
          <a:p>
            <a:r>
              <a:rPr lang="en-US" sz="2000" dirty="0"/>
              <a:t>Personal choice – risk of exposure, vaccine availability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RECOMMEND</a:t>
            </a:r>
          </a:p>
          <a:p>
            <a:pPr marL="335032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AD508-B95D-5E4E-9CC5-AE3DF1D0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 in Pregnant and Lactating People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DCCDC-BED7-2847-9832-0A4BD74CF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6E5B5-4040-2A45-AB5E-429FE7AA2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83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Patient Decision Tool (UMass Baystate)</a:t>
            </a:r>
          </a:p>
          <a:p>
            <a:r>
              <a:rPr lang="en-US" u="sng" dirty="0">
                <a:hlinkClick r:id="rId2"/>
              </a:rPr>
              <a:t>https://foamcast.org/covidvacpregnancy/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CDC Vaccine Site</a:t>
            </a:r>
          </a:p>
          <a:p>
            <a:r>
              <a:rPr lang="en-US" dirty="0">
                <a:hlinkClick r:id="rId3"/>
              </a:rPr>
              <a:t>https://www.cdc.gov/vaccines/covid-19/index.html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CDC Vaccine Tracker V-Safe</a:t>
            </a:r>
          </a:p>
          <a:p>
            <a:r>
              <a:rPr lang="en-US" dirty="0">
                <a:hlinkClick r:id="rId4"/>
              </a:rPr>
              <a:t>https://vsafe.cdc.gov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Vaccine in Pregnancy 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60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699" y="2819400"/>
            <a:ext cx="3886200" cy="1143000"/>
          </a:xfrm>
        </p:spPr>
        <p:txBody>
          <a:bodyPr/>
          <a:lstStyle/>
          <a:p>
            <a:r>
              <a:rPr lang="en-US" dirty="0"/>
              <a:t>Pregnancy &amp; COVID 19</a:t>
            </a:r>
            <a:br>
              <a:rPr lang="en-US" dirty="0"/>
            </a:br>
            <a:r>
              <a:rPr lang="en-US" dirty="0"/>
              <a:t>Care in ICU- Acute Respiratory Failure</a:t>
            </a:r>
          </a:p>
        </p:txBody>
      </p:sp>
      <p:sp>
        <p:nvSpPr>
          <p:cNvPr id="6" name="Subtitle 3"/>
          <p:cNvSpPr>
            <a:spLocks noGrp="1"/>
          </p:cNvSpPr>
          <p:nvPr>
            <p:ph type="subTitle" idx="4294967295"/>
          </p:nvPr>
        </p:nvSpPr>
        <p:spPr>
          <a:xfrm>
            <a:off x="814450" y="4038600"/>
            <a:ext cx="4386944" cy="9355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Presented by: Michael Hussey MD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Presented to: ILPQC COVID call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Date presented: March 5, 2021</a:t>
            </a:r>
          </a:p>
          <a:p>
            <a:pPr marL="0" indent="0">
              <a:buClr>
                <a:schemeClr val="bg2"/>
              </a:buClr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Central DuPage Hospital is designated as a Level III perinatal hospital, part of Northwestern Perinatal Center.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Number of births annually- approximately 2800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74359-6F4A-4AC5-BCAB-5EB9B6F53015}"/>
              </a:ext>
            </a:extLst>
          </p:cNvPr>
          <p:cNvSpPr txBox="1"/>
          <p:nvPr/>
        </p:nvSpPr>
        <p:spPr>
          <a:xfrm>
            <a:off x="762000" y="1676400"/>
            <a:ext cx="25908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 DuPage Hospital</a:t>
            </a:r>
          </a:p>
        </p:txBody>
      </p:sp>
    </p:spTree>
    <p:extLst>
      <p:ext uri="{BB962C8B-B14F-4D97-AF65-F5344CB8AC3E}">
        <p14:creationId xmlns:p14="http://schemas.microsoft.com/office/powerpoint/2010/main" val="2002663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&amp; COVID 19</a:t>
            </a:r>
            <a:br>
              <a:rPr lang="en-US" dirty="0"/>
            </a:br>
            <a:r>
              <a:rPr lang="en-US" dirty="0"/>
              <a:t>Care in ICU- Acute Respiratory Failure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2394" y="1371600"/>
            <a:ext cx="7063158" cy="4800600"/>
          </a:xfrm>
        </p:spPr>
        <p:txBody>
          <a:bodyPr/>
          <a:lstStyle/>
          <a:p>
            <a:r>
              <a:rPr lang="en-US" dirty="0"/>
              <a:t>34 y.o. Multigravida, White, Hispanic with PMH:</a:t>
            </a:r>
          </a:p>
          <a:p>
            <a:pPr lvl="2"/>
            <a:r>
              <a:rPr lang="en-US" dirty="0"/>
              <a:t>28 wks. Gestation; DM type II; HTN; DX with fungal blastomycosis in late fall of 2020.</a:t>
            </a:r>
          </a:p>
          <a:p>
            <a:pPr lvl="2"/>
            <a:r>
              <a:rPr lang="en-US" dirty="0"/>
              <a:t>Presented to ED with cough, dyspnea and rash to arm (had TDaP day before). Malaise since shot. Denies fever and chills. N/V/D. No known contact with COVID+ individuals. Family asymptomatic. O2 90% in RA; placed on 2L O2.  </a:t>
            </a:r>
            <a:r>
              <a:rPr lang="en-US" b="1" dirty="0"/>
              <a:t>COVID +.  </a:t>
            </a:r>
            <a:r>
              <a:rPr lang="en-US" dirty="0"/>
              <a:t>ID, OB, Pulmonology consult.</a:t>
            </a:r>
            <a:endParaRPr lang="en-US" b="1" dirty="0"/>
          </a:p>
          <a:p>
            <a:r>
              <a:rPr lang="en-US" dirty="0"/>
              <a:t>Worsening hospital course – COVID 19 infection/viral pneumonia/acute respiratory failure.</a:t>
            </a:r>
          </a:p>
          <a:p>
            <a:pPr lvl="2"/>
            <a:r>
              <a:rPr lang="en-US" dirty="0"/>
              <a:t>Acute deterioration led to ICU admission requiring intubation day after admission and emergent C/S. Critical course throughout ICU stay. 22 day stay in ICU.</a:t>
            </a:r>
          </a:p>
          <a:p>
            <a:pPr lvl="2"/>
            <a:r>
              <a:rPr lang="en-US" dirty="0"/>
              <a:t>Treated with Remdesivir, steroids, and empiric antibiotics.  Labile course.  Required prone positioning. </a:t>
            </a:r>
          </a:p>
          <a:p>
            <a:pPr lvl="2"/>
            <a:r>
              <a:rPr lang="en-US" dirty="0"/>
              <a:t>Tracheostomy, PEG placed.  Decannulated approximately 1 month after initial intubation.  PEG removed prior to transfer.</a:t>
            </a:r>
          </a:p>
          <a:p>
            <a:r>
              <a:rPr lang="en-US" dirty="0"/>
              <a:t>Problem list: C/S, fever (resolved), DM with hyperglycemia (glucose labile with steroid administration), anemia, LUE superficial thrombus, Left TVC paresis</a:t>
            </a:r>
          </a:p>
          <a:p>
            <a:r>
              <a:rPr lang="en-US" dirty="0"/>
              <a:t>D/C from hospital after 5 weeks to acute care rehabilitation facility.  LOS- 36 day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and course of illness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and confidential under the Illinois Medical Studies Act</a:t>
            </a:r>
          </a:p>
        </p:txBody>
      </p:sp>
    </p:spTree>
    <p:extLst>
      <p:ext uri="{BB962C8B-B14F-4D97-AF65-F5344CB8AC3E}">
        <p14:creationId xmlns:p14="http://schemas.microsoft.com/office/powerpoint/2010/main" val="4189267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&amp; COVID 19</a:t>
            </a:r>
            <a:br>
              <a:rPr lang="en-US" dirty="0"/>
            </a:br>
            <a:r>
              <a:rPr lang="en-US" dirty="0"/>
              <a:t>Care in ICU- Acute Respiratory Failure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5863" y="1380505"/>
            <a:ext cx="7049689" cy="4647903"/>
          </a:xfrm>
        </p:spPr>
        <p:txBody>
          <a:bodyPr/>
          <a:lstStyle/>
          <a:p>
            <a:r>
              <a:rPr lang="en-US" b="1" dirty="0"/>
              <a:t>Decision Points</a:t>
            </a:r>
          </a:p>
          <a:p>
            <a:pPr lvl="1"/>
            <a:r>
              <a:rPr lang="en-US" dirty="0"/>
              <a:t>Bed placement</a:t>
            </a:r>
          </a:p>
          <a:p>
            <a:pPr lvl="1"/>
            <a:r>
              <a:rPr lang="en-US" dirty="0"/>
              <a:t>When to deliver</a:t>
            </a:r>
          </a:p>
          <a:p>
            <a:pPr lvl="1"/>
            <a:r>
              <a:rPr lang="en-US" dirty="0"/>
              <a:t>Where to deliver</a:t>
            </a:r>
          </a:p>
          <a:p>
            <a:pPr lvl="1"/>
            <a:r>
              <a:rPr lang="en-US" dirty="0"/>
              <a:t>Transfer to higher level of care</a:t>
            </a:r>
          </a:p>
          <a:p>
            <a:r>
              <a:rPr lang="en-US" b="1" dirty="0"/>
              <a:t>Challenges: </a:t>
            </a:r>
          </a:p>
          <a:p>
            <a:pPr lvl="1"/>
            <a:r>
              <a:rPr lang="en-US" dirty="0"/>
              <a:t>Coordination of care, timing of delivery with multiple providers</a:t>
            </a:r>
          </a:p>
          <a:p>
            <a:pPr lvl="1"/>
            <a:r>
              <a:rPr lang="en-US" dirty="0"/>
              <a:t>Language barrier/communication with patient &amp; family</a:t>
            </a:r>
          </a:p>
          <a:p>
            <a:pPr lvl="1"/>
            <a:r>
              <a:rPr lang="en-US" dirty="0"/>
              <a:t>Husband/father COVID + so could not visit</a:t>
            </a:r>
          </a:p>
          <a:p>
            <a:r>
              <a:rPr lang="en-US" b="1" dirty="0"/>
              <a:t>Learnings from case:</a:t>
            </a:r>
          </a:p>
          <a:p>
            <a:pPr lvl="1"/>
            <a:r>
              <a:rPr lang="en-US" dirty="0"/>
              <a:t>Communication and collaborations between providers is essential. MFM consult on day of admission</a:t>
            </a:r>
          </a:p>
          <a:p>
            <a:pPr lvl="1"/>
            <a:r>
              <a:rPr lang="en-US" dirty="0"/>
              <a:t>Coordination and plan of care for pregnant patient in a non-perinatal area is essential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1AC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1AC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and course of illness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F5B55-BEFF-48FC-A6C5-4456A720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and confidential under the Illinois Medical Studies Act</a:t>
            </a:r>
          </a:p>
        </p:txBody>
      </p:sp>
    </p:spTree>
    <p:extLst>
      <p:ext uri="{BB962C8B-B14F-4D97-AF65-F5344CB8AC3E}">
        <p14:creationId xmlns:p14="http://schemas.microsoft.com/office/powerpoint/2010/main" val="51797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COVID case trend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7A630-6DEE-4F45-9872-4A9386C88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849B15FD-7ED1-4323-A132-664A40D6C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63"/>
          <a:stretch/>
        </p:blipFill>
        <p:spPr>
          <a:xfrm>
            <a:off x="31173" y="1645177"/>
            <a:ext cx="7307954" cy="457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3" y="2209800"/>
            <a:ext cx="9067800" cy="41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FAB6-B13A-4155-9B1C-C3E4F083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&amp; COVID 19</a:t>
            </a:r>
            <a:br>
              <a:rPr lang="en-US" dirty="0"/>
            </a:br>
            <a:r>
              <a:rPr lang="en-US" dirty="0"/>
              <a:t>Care in ICU- Acute Respiratory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EF16F-E8CA-4893-89FD-5EEDBF332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Neonatal course:</a:t>
            </a:r>
          </a:p>
          <a:p>
            <a:pPr lvl="1"/>
            <a:r>
              <a:rPr lang="en-US" dirty="0"/>
              <a:t>Delivered via emergency C/S at 29 wks. gestation for maternal increased O2 needs</a:t>
            </a:r>
          </a:p>
          <a:p>
            <a:pPr lvl="1"/>
            <a:r>
              <a:rPr lang="en-US" dirty="0"/>
              <a:t>Mother received betamethasone x2 </a:t>
            </a:r>
          </a:p>
          <a:p>
            <a:pPr lvl="1"/>
            <a:r>
              <a:rPr lang="en-US" dirty="0"/>
              <a:t>APGARS 3, 6, 8</a:t>
            </a:r>
          </a:p>
          <a:p>
            <a:pPr lvl="1"/>
            <a:r>
              <a:rPr lang="en-US" dirty="0"/>
              <a:t>Admitted to Level III NICU</a:t>
            </a:r>
          </a:p>
          <a:p>
            <a:pPr lvl="1"/>
            <a:r>
              <a:rPr lang="en-US" dirty="0"/>
              <a:t>Intubated and placed on ventilator.</a:t>
            </a:r>
          </a:p>
          <a:p>
            <a:pPr lvl="1"/>
            <a:r>
              <a:rPr lang="en-US" dirty="0"/>
              <a:t>Neonate COVID-19 negative</a:t>
            </a:r>
          </a:p>
          <a:p>
            <a:pPr lvl="1"/>
            <a:r>
              <a:rPr lang="en-US" dirty="0"/>
              <a:t>Cultures negative</a:t>
            </a:r>
          </a:p>
          <a:p>
            <a:pPr lvl="1"/>
            <a:r>
              <a:rPr lang="en-US" dirty="0"/>
              <a:t>Currently on room air via nasal cannula</a:t>
            </a:r>
          </a:p>
          <a:p>
            <a:pPr lvl="1"/>
            <a:r>
              <a:rPr lang="en-US" dirty="0"/>
              <a:t>Mother was able to come to NICU and hold her baby prior to her transfer to rehab.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836C4-3F28-4B2D-BDDE-06EA51EAF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and course of illness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F432-8E88-4EF6-8762-D2A1DA73E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5F6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and confidential under the Illinois Medical Studies Act</a:t>
            </a:r>
          </a:p>
        </p:txBody>
      </p:sp>
    </p:spTree>
    <p:extLst>
      <p:ext uri="{BB962C8B-B14F-4D97-AF65-F5344CB8AC3E}">
        <p14:creationId xmlns:p14="http://schemas.microsoft.com/office/powerpoint/2010/main" val="1272491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Neonatal Discussion Panel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58466"/>
              </a:buClr>
            </a:pPr>
            <a:r>
              <a:rPr lang="en-US" sz="2600" b="1" dirty="0" smtClean="0"/>
              <a:t>Justin </a:t>
            </a:r>
            <a:r>
              <a:rPr lang="en-US" sz="2600" b="1" dirty="0" err="1"/>
              <a:t>Josephsen</a:t>
            </a:r>
            <a:r>
              <a:rPr lang="en-US" sz="2600" b="1" dirty="0"/>
              <a:t>, MD – </a:t>
            </a:r>
            <a:r>
              <a:rPr lang="en-US" sz="2600" dirty="0"/>
              <a:t>Medical Director, St. Mary’s Hospital NICU, Neonatologist Cardinal </a:t>
            </a:r>
            <a:r>
              <a:rPr lang="en-US" sz="2600" dirty="0" err="1"/>
              <a:t>Glennon</a:t>
            </a:r>
            <a:r>
              <a:rPr lang="en-US" sz="2600" dirty="0"/>
              <a:t> Children’s Hospital, St. </a:t>
            </a:r>
            <a:r>
              <a:rPr lang="en-US" sz="2600" dirty="0" smtClean="0"/>
              <a:t>Louis</a:t>
            </a:r>
          </a:p>
          <a:p>
            <a:pPr>
              <a:buClr>
                <a:srgbClr val="F58466"/>
              </a:buClr>
            </a:pPr>
            <a:endParaRPr lang="en-US" sz="2600" dirty="0"/>
          </a:p>
          <a:p>
            <a:pPr>
              <a:buClr>
                <a:srgbClr val="F58466"/>
              </a:buClr>
            </a:pPr>
            <a:r>
              <a:rPr lang="en-US" sz="2600" b="1" dirty="0" smtClean="0"/>
              <a:t>Leslie </a:t>
            </a:r>
            <a:r>
              <a:rPr lang="en-US" sz="2600" b="1" dirty="0" err="1" smtClean="0"/>
              <a:t>Caldarelli</a:t>
            </a:r>
            <a:r>
              <a:rPr lang="en-US" sz="2600" b="1" dirty="0" smtClean="0"/>
              <a:t> MD – </a:t>
            </a:r>
            <a:r>
              <a:rPr lang="en-US" sz="2600" dirty="0" smtClean="0"/>
              <a:t>Medical</a:t>
            </a:r>
            <a:r>
              <a:rPr lang="en-US" sz="2600" b="1" dirty="0" smtClean="0"/>
              <a:t> </a:t>
            </a:r>
            <a:r>
              <a:rPr lang="en-US" sz="2600" dirty="0" smtClean="0"/>
              <a:t>Director Prentice NICU, Northwestern </a:t>
            </a:r>
            <a:r>
              <a:rPr lang="en-US" sz="2600" dirty="0" smtClean="0"/>
              <a:t>University</a:t>
            </a:r>
          </a:p>
          <a:p>
            <a:pPr>
              <a:buClr>
                <a:srgbClr val="F58466"/>
              </a:buClr>
            </a:pPr>
            <a:endParaRPr lang="en-US" sz="2600" dirty="0"/>
          </a:p>
          <a:p>
            <a:pPr>
              <a:buClr>
                <a:srgbClr val="F58466"/>
              </a:buClr>
            </a:pPr>
            <a:r>
              <a:rPr lang="en-US" sz="2600" b="1" dirty="0" smtClean="0"/>
              <a:t>Rebecca Reed, MSW </a:t>
            </a:r>
            <a:r>
              <a:rPr lang="en-US" sz="2600" dirty="0" smtClean="0"/>
              <a:t>– Social Worker, Prentice NICU</a:t>
            </a:r>
            <a:endParaRPr lang="en-US" sz="2600" dirty="0"/>
          </a:p>
          <a:p>
            <a:pPr>
              <a:buClr>
                <a:srgbClr val="F58466"/>
              </a:buClr>
            </a:pPr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F8077-2CE4-4A8C-806A-F9B27078C0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57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382" y="0"/>
            <a:ext cx="6132818" cy="1143000"/>
          </a:xfrm>
          <a:noFill/>
        </p:spPr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Thank You</a:t>
            </a:r>
            <a:endParaRPr lang="en-US" sz="28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93" y="914400"/>
            <a:ext cx="8414807" cy="5441970"/>
          </a:xfrm>
        </p:spPr>
        <p:txBody>
          <a:bodyPr/>
          <a:lstStyle/>
          <a:p>
            <a:r>
              <a:rPr lang="en-US" sz="3000" dirty="0"/>
              <a:t>We continue to give thanks to the nurses, doctors, health care workers, public health teams and others across our state at work confronting the COVID-19 pandemic. </a:t>
            </a:r>
          </a:p>
          <a:p>
            <a:r>
              <a:rPr lang="en-US" sz="3000" dirty="0"/>
              <a:t>Please send questions, comments and recommendations, cases / willingness to share for  future COVID-19 OB/Neo discussion webinars to </a:t>
            </a:r>
            <a:r>
              <a:rPr lang="en-US" sz="3000" dirty="0">
                <a:hlinkClick r:id="rId3"/>
              </a:rPr>
              <a:t>info@ilpqc.org</a:t>
            </a:r>
            <a:endParaRPr lang="en-US" sz="3000" dirty="0"/>
          </a:p>
          <a:p>
            <a:r>
              <a:rPr lang="en-US" sz="3000" dirty="0"/>
              <a:t>Recording of this webinar, Q/A and registration for the </a:t>
            </a:r>
            <a:r>
              <a:rPr lang="en-US" sz="3000" b="1" dirty="0"/>
              <a:t>next webinar on Friday, </a:t>
            </a:r>
            <a:r>
              <a:rPr lang="en-US" sz="3000" b="1" dirty="0" smtClean="0"/>
              <a:t>4/2/21 </a:t>
            </a:r>
            <a:r>
              <a:rPr lang="en-US" sz="3000" dirty="0"/>
              <a:t>will be available at www.ilpqc.org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05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886200"/>
          </a:xfrm>
          <a:prstGeom prst="rect">
            <a:avLst/>
          </a:prstGeom>
        </p:spPr>
      </p:pic>
      <p:sp>
        <p:nvSpPr>
          <p:cNvPr id="2" name="Curved Up Ribbon 1"/>
          <p:cNvSpPr/>
          <p:nvPr/>
        </p:nvSpPr>
        <p:spPr>
          <a:xfrm>
            <a:off x="76200" y="3261695"/>
            <a:ext cx="9067800" cy="1295400"/>
          </a:xfrm>
          <a:prstGeom prst="ellipseRibbon2">
            <a:avLst>
              <a:gd name="adj1" fmla="val 50077"/>
              <a:gd name="adj2" fmla="val 55689"/>
              <a:gd name="adj3" fmla="val 30688"/>
            </a:avLst>
          </a:prstGeom>
          <a:solidFill>
            <a:srgbClr val="F584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332462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THANKS TO OUR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8451" y="3932099"/>
            <a:ext cx="184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FUNDERS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" y="4868670"/>
            <a:ext cx="1710591" cy="4914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04" y="4635600"/>
            <a:ext cx="1695296" cy="828812"/>
          </a:xfrm>
          <a:prstGeom prst="rect">
            <a:avLst/>
          </a:prstGeom>
        </p:spPr>
      </p:pic>
      <p:pic>
        <p:nvPicPr>
          <p:cNvPr id="1026" name="Picture 2" descr="Image result for cdc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8411" y="4668461"/>
            <a:ext cx="1302206" cy="9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60849-8156-6B4A-A350-5E2C25816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01" y="4843270"/>
            <a:ext cx="1209745" cy="491459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2E7A8B6F-7EBD-1E42-8C6D-D17E7895FB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29" y="4777401"/>
            <a:ext cx="1231900" cy="6477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EB07D00-1109-AB41-8F98-8E8C6004CC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25" y="4748691"/>
            <a:ext cx="1668479" cy="676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43F45A-3913-DE49-8B72-13A64566A987}"/>
              </a:ext>
            </a:extLst>
          </p:cNvPr>
          <p:cNvSpPr/>
          <p:nvPr/>
        </p:nvSpPr>
        <p:spPr>
          <a:xfrm>
            <a:off x="0" y="5736676"/>
            <a:ext cx="9144000" cy="1121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694AD-6D76-8949-9614-60021FA353C6}"/>
              </a:ext>
            </a:extLst>
          </p:cNvPr>
          <p:cNvSpPr txBox="1"/>
          <p:nvPr/>
        </p:nvSpPr>
        <p:spPr>
          <a:xfrm>
            <a:off x="3331161" y="561591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Goudy Old Style" panose="02020502050305020303" pitchFamily="18" charset="0"/>
                <a:ea typeface="MS PGothic" pitchFamily="34" charset="-128"/>
                <a:cs typeface="+mn-cs"/>
              </a:rPr>
              <a:t>In Kind Support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B174B93-78C5-EB49-9A38-A791A16CB1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2908" y="6267009"/>
            <a:ext cx="2196729" cy="498011"/>
          </a:xfrm>
          <a:prstGeom prst="rect">
            <a:avLst/>
          </a:prstGeo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18E6A4-44D9-FB41-AB48-46475D9D83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900" y="6127623"/>
            <a:ext cx="2500182" cy="637397"/>
          </a:xfrm>
          <a:prstGeom prst="rect">
            <a:avLst/>
          </a:prstGeom>
        </p:spPr>
      </p:pic>
      <p:pic>
        <p:nvPicPr>
          <p:cNvPr id="11" name="Picture 2" descr="Feinberg School of Medicin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46" y="6335827"/>
            <a:ext cx="2514600" cy="35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Downloads : SL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51" y="6135176"/>
            <a:ext cx="1436536" cy="6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37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" y="75951"/>
            <a:ext cx="8229600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March </a:t>
            </a:r>
            <a:r>
              <a:rPr lang="en-US" sz="2800" b="1" dirty="0">
                <a:solidFill>
                  <a:srgbClr val="C00000"/>
                </a:solidFill>
              </a:rPr>
              <a:t>4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CDC/IDPH: COVID-19 Outbreak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949156"/>
              </p:ext>
            </p:extLst>
          </p:nvPr>
        </p:nvGraphicFramePr>
        <p:xfrm>
          <a:off x="-20782" y="1375967"/>
          <a:ext cx="9144000" cy="5516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390613499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796142017"/>
                    </a:ext>
                  </a:extLst>
                </a:gridCol>
              </a:tblGrid>
              <a:tr h="8612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CDC </a:t>
                      </a:r>
                    </a:p>
                    <a:p>
                      <a:pPr algn="ctr"/>
                      <a:r>
                        <a:rPr lang="en-US" sz="1800" dirty="0">
                          <a:hlinkClick r:id="rId3"/>
                        </a:rPr>
                        <a:t>https://www.cdc.gov/coronavirus/2019-ncov/cases-updates/cases-in-us.html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IDPH</a:t>
                      </a:r>
                    </a:p>
                    <a:p>
                      <a:pPr algn="ctr"/>
                      <a:r>
                        <a:rPr lang="en-US" sz="1800" dirty="0">
                          <a:hlinkClick r:id="rId4"/>
                        </a:rPr>
                        <a:t>https://www.dph.illinois.gov/covid19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3270207"/>
                  </a:ext>
                </a:extLst>
              </a:tr>
              <a:tr h="46251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Total </a:t>
                      </a:r>
                      <a:r>
                        <a:rPr lang="en-US" sz="1800" dirty="0" smtClean="0"/>
                        <a:t>cases: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dirty="0" smtClean="0"/>
                        <a:t>28,580,198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confirmed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deaths: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517,224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confirmed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1,193,260</a:t>
                      </a:r>
                      <a:r>
                        <a:rPr lang="en-US" sz="1900" dirty="0" smtClean="0"/>
                        <a:t> </a:t>
                      </a:r>
                      <a:r>
                        <a:rPr lang="en-US" sz="1900" dirty="0"/>
                        <a:t>Confirmed Positive Cases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 smtClean="0"/>
                        <a:t>20,668 </a:t>
                      </a:r>
                      <a:r>
                        <a:rPr lang="en-US" sz="1900" dirty="0" smtClean="0"/>
                        <a:t>Deaths </a:t>
                      </a:r>
                      <a:endParaRPr lang="en-US" sz="1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9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7001595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75" t="4960"/>
          <a:stretch/>
        </p:blipFill>
        <p:spPr>
          <a:xfrm>
            <a:off x="0" y="2910607"/>
            <a:ext cx="4998027" cy="2985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858640"/>
            <a:ext cx="5018808" cy="1083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601" t="2022" r="1601" b="906"/>
          <a:stretch/>
        </p:blipFill>
        <p:spPr>
          <a:xfrm>
            <a:off x="5410200" y="2934852"/>
            <a:ext cx="3352800" cy="392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29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59"/>
            <a:ext cx="6400800" cy="1143000"/>
          </a:xfrm>
        </p:spPr>
        <p:txBody>
          <a:bodyPr/>
          <a:lstStyle/>
          <a:p>
            <a:pPr algn="l" defTabSz="685800" eaLnBrk="1" hangingPunct="1">
              <a:lnSpc>
                <a:spcPct val="90000"/>
              </a:lnSpc>
            </a:pPr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  <a:ea typeface="+mj-ea"/>
                <a:cs typeface="+mj-cs"/>
              </a:rPr>
              <a:t>IDPH County Level COVID-19 Risk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2294930"/>
            <a:ext cx="2590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990"/>
                </a:solidFill>
              </a:rPr>
              <a:t>Blue indicates that the </a:t>
            </a:r>
            <a:r>
              <a:rPr lang="en-US" sz="2400" dirty="0">
                <a:solidFill>
                  <a:srgbClr val="004990"/>
                </a:solidFill>
              </a:rPr>
              <a:t>county</a:t>
            </a:r>
            <a:r>
              <a:rPr lang="en-US" sz="2000" dirty="0">
                <a:solidFill>
                  <a:srgbClr val="004990"/>
                </a:solidFill>
              </a:rPr>
              <a:t> is experiencing overall stable COVID-19 metrics.</a:t>
            </a:r>
            <a:r>
              <a:rPr lang="en-US" sz="2000" dirty="0"/>
              <a:t>  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>
                <a:solidFill>
                  <a:srgbClr val="F7994B"/>
                </a:solidFill>
              </a:rPr>
              <a:t>Orange indicates there are warning signs of increased COVID-19 risk in the county.</a:t>
            </a:r>
            <a:r>
              <a:rPr lang="en-US" sz="2000" dirty="0"/>
              <a:t> 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371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Week </a:t>
            </a:r>
            <a:r>
              <a:rPr lang="en-US" sz="2000" b="1" dirty="0" smtClean="0"/>
              <a:t>7</a:t>
            </a:r>
            <a:r>
              <a:rPr lang="en-US" sz="2000" b="1" dirty="0"/>
              <a:t>: 2/14/2021 Through 2/20/2021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189468"/>
            <a:ext cx="3962400" cy="5668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3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5" y="64462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Data Update </a:t>
            </a:r>
            <a:r>
              <a:rPr lang="en-US" sz="2800" b="1" dirty="0" smtClean="0">
                <a:solidFill>
                  <a:srgbClr val="C00000"/>
                </a:solidFill>
              </a:rPr>
              <a:t>March </a:t>
            </a:r>
            <a:r>
              <a:rPr lang="en-US" sz="2800" b="1" dirty="0">
                <a:solidFill>
                  <a:srgbClr val="C00000"/>
                </a:solidFill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2021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IDPH: COVID-19 Outbreak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C2F5F-8633-4B5B-A080-9CC210AD30A1}" type="slidenum">
              <a:rPr lang="en-US" smtClean="0"/>
              <a:t>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24100" y="980682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https://www.dph.illinois.gov/covid19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504" y="1573749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Positive Cases Over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0081" y="1552182"/>
            <a:ext cx="2292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 Deaths Over Time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0983" y="19196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Total: 1,193,260 </a:t>
            </a:r>
            <a:r>
              <a:rPr lang="en-US" dirty="0"/>
              <a:t>Confirmed Positive Cases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34557" y="1919612"/>
            <a:ext cx="242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Total: 20,668 </a:t>
            </a:r>
            <a:r>
              <a:rPr lang="en-US" dirty="0" smtClean="0"/>
              <a:t>Deaths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4" y="2858542"/>
            <a:ext cx="4647337" cy="379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37" y="2739110"/>
            <a:ext cx="4403763" cy="37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72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SM Health Theme">
  <a:themeElements>
    <a:clrScheme name="SSM Health">
      <a:dk1>
        <a:srgbClr val="282B25"/>
      </a:dk1>
      <a:lt1>
        <a:srgbClr val="FFFFFF"/>
      </a:lt1>
      <a:dk2>
        <a:srgbClr val="000000"/>
      </a:dk2>
      <a:lt2>
        <a:srgbClr val="D8D8D8"/>
      </a:lt2>
      <a:accent1>
        <a:srgbClr val="001F5F"/>
      </a:accent1>
      <a:accent2>
        <a:srgbClr val="ED5615"/>
      </a:accent2>
      <a:accent3>
        <a:srgbClr val="00839B"/>
      </a:accent3>
      <a:accent4>
        <a:srgbClr val="71798F"/>
      </a:accent4>
      <a:accent5>
        <a:srgbClr val="FDB714"/>
      </a:accent5>
      <a:accent6>
        <a:srgbClr val="2D3043"/>
      </a:accent6>
      <a:hlink>
        <a:srgbClr val="00839B"/>
      </a:hlink>
      <a:folHlink>
        <a:srgbClr val="9495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Custom Design">
  <a:themeElements>
    <a:clrScheme name="Custom 2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Custom Design">
  <a:themeElements>
    <a:clrScheme name="Custom 5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RHC Building full colo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Aria">
      <a:majorFont>
        <a:latin typeface="Verdana"/>
        <a:ea typeface=""/>
        <a:cs typeface=""/>
      </a:majorFont>
      <a:minorFont>
        <a:latin typeface="Arial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HC Building Full color" id="{B3D79659-4C9F-452F-BE12-FE9E5C8EF526}" vid="{3C005542-D422-4279-AD11-51AD152D49BC}"/>
    </a:ext>
  </a:extLst>
</a:theme>
</file>

<file path=ppt/theme/theme15.xml><?xml version="1.0" encoding="utf-8"?>
<a:theme xmlns:a="http://schemas.openxmlformats.org/drawingml/2006/main" name="AAH Theme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heme" id="{AC0099BC-DA7D-2145-956E-AA7DB1F3AC17}" vid="{BE8CB45D-4617-B54D-96AF-9536AE24182E}"/>
    </a:ext>
  </a:extLst>
</a:theme>
</file>

<file path=ppt/theme/theme16.xml><?xml version="1.0" encoding="utf-8"?>
<a:theme xmlns:a="http://schemas.openxmlformats.org/drawingml/2006/main" name="1_AAH Theme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heme" id="{AC0099BC-DA7D-2145-956E-AA7DB1F3AC17}" vid="{BE8CB45D-4617-B54D-96AF-9536AE24182E}"/>
    </a:ext>
  </a:extLst>
</a:theme>
</file>

<file path=ppt/theme/theme17.xml><?xml version="1.0" encoding="utf-8"?>
<a:theme xmlns:a="http://schemas.openxmlformats.org/drawingml/2006/main" name="1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2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 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Northwestern Medicine High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3_Vision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in Page/Transi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AHC PPT Template">
  <a:themeElements>
    <a:clrScheme name="AHC">
      <a:dk1>
        <a:srgbClr val="000000"/>
      </a:dk1>
      <a:lt1>
        <a:srgbClr val="FFFFFF"/>
      </a:lt1>
      <a:dk2>
        <a:srgbClr val="4C4D4C"/>
      </a:dk2>
      <a:lt2>
        <a:srgbClr val="FFFFFE"/>
      </a:lt2>
      <a:accent1>
        <a:srgbClr val="66528E"/>
      </a:accent1>
      <a:accent2>
        <a:srgbClr val="1D1B5B"/>
      </a:accent2>
      <a:accent3>
        <a:srgbClr val="C1CF23"/>
      </a:accent3>
      <a:accent4>
        <a:srgbClr val="435E9B"/>
      </a:accent4>
      <a:accent5>
        <a:srgbClr val="790A24"/>
      </a:accent5>
      <a:accent6>
        <a:srgbClr val="479DB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Main Page/Transi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Vision">
  <a:themeElements>
    <a:clrScheme name="NorthShore_march 2019">
      <a:dk1>
        <a:srgbClr val="434443"/>
      </a:dk1>
      <a:lt1>
        <a:srgbClr val="FFFFFF"/>
      </a:lt1>
      <a:dk2>
        <a:srgbClr val="005CB9"/>
      </a:dk2>
      <a:lt2>
        <a:srgbClr val="BBBBBB"/>
      </a:lt2>
      <a:accent1>
        <a:srgbClr val="00A8E1"/>
      </a:accent1>
      <a:accent2>
        <a:srgbClr val="CEDD00"/>
      </a:accent2>
      <a:accent3>
        <a:srgbClr val="5D5D5D"/>
      </a:accent3>
      <a:accent4>
        <a:srgbClr val="005CBA"/>
      </a:accent4>
      <a:accent5>
        <a:srgbClr val="02713A"/>
      </a:accent5>
      <a:accent6>
        <a:srgbClr val="21CED7"/>
      </a:accent6>
      <a:hlink>
        <a:srgbClr val="005CB9"/>
      </a:hlink>
      <a:folHlink>
        <a:srgbClr val="005CB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2_Vision">
  <a:themeElements>
    <a:clrScheme name="Northshore">
      <a:dk1>
        <a:srgbClr val="434443"/>
      </a:dk1>
      <a:lt1>
        <a:srgbClr val="FFFFFF"/>
      </a:lt1>
      <a:dk2>
        <a:srgbClr val="005CB9"/>
      </a:dk2>
      <a:lt2>
        <a:srgbClr val="D1D3D3"/>
      </a:lt2>
      <a:accent1>
        <a:srgbClr val="00A8E1"/>
      </a:accent1>
      <a:accent2>
        <a:srgbClr val="005CB9"/>
      </a:accent2>
      <a:accent3>
        <a:srgbClr val="27CED7"/>
      </a:accent3>
      <a:accent4>
        <a:srgbClr val="CFDE00"/>
      </a:accent4>
      <a:accent5>
        <a:srgbClr val="00723B"/>
      </a:accent5>
      <a:accent6>
        <a:srgbClr val="62A39F"/>
      </a:accent6>
      <a:hlink>
        <a:srgbClr val="00A8E1"/>
      </a:hlink>
      <a:folHlink>
        <a:srgbClr val="E16C0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121869" tIns="60933" rIns="121869" bIns="60933" rtlCol="0" anchor="t">
        <a:noAutofit/>
      </a:bodyPr>
      <a:lstStyle>
        <a:defPPr marL="0" indent="0" algn="l">
          <a:spcBef>
            <a:spcPts val="0"/>
          </a:spcBef>
          <a:defRPr sz="1400" dirty="0" err="1" smtClean="0">
            <a:cs typeface="Calibri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stomer_x0020_Name xmlns="77c31a17-6afb-46f8-bbc0-94bb9c504c40" xsi:nil="true"/>
    <IconOverlay xmlns="http://schemas.microsoft.com/sharepoint/v4" xsi:nil="true"/>
  </documentManagement>
</p:properti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E52ADD7-FD60-4314-95DC-8E075D180A5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7C62C7B-0FA7-4687-9118-8AF8A14FA91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3292C52B-4780-40E0-BA3D-D7011A94DE9A}">
  <ds:schemaRefs>
    <ds:schemaRef ds:uri="http://schemas.microsoft.com/office/2006/metadata/properties"/>
    <ds:schemaRef ds:uri="http://schemas.microsoft.com/office/infopath/2007/PartnerControls"/>
    <ds:schemaRef ds:uri="77c31a17-6afb-46f8-bbc0-94bb9c504c40"/>
    <ds:schemaRef ds:uri="http://schemas.microsoft.com/sharepoint/v4"/>
  </ds:schemaRefs>
</ds:datastoreItem>
</file>

<file path=customXml/itemProps4.xml><?xml version="1.0" encoding="utf-8"?>
<ds:datastoreItem xmlns:ds="http://schemas.openxmlformats.org/officeDocument/2006/customXml" ds:itemID="{63F49201-9937-4E6B-92EF-F0EC7CEF07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1125AEB3-748C-4390-B087-DB9C5C80D51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139648</TotalTime>
  <Words>2327</Words>
  <Application>Microsoft Office PowerPoint</Application>
  <PresentationFormat>On-screen Show (4:3)</PresentationFormat>
  <Paragraphs>459</Paragraphs>
  <Slides>63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63</vt:i4>
      </vt:variant>
    </vt:vector>
  </HeadingPairs>
  <TitlesOfParts>
    <vt:vector size="105" baseType="lpstr">
      <vt:lpstr>MS PGothic</vt:lpstr>
      <vt:lpstr>MS PGothic</vt:lpstr>
      <vt:lpstr>Arial</vt:lpstr>
      <vt:lpstr>Arial Black</vt:lpstr>
      <vt:lpstr>Arial Narrow</vt:lpstr>
      <vt:lpstr>Calibri</vt:lpstr>
      <vt:lpstr>Calibri Light</vt:lpstr>
      <vt:lpstr>Century Gothic</vt:lpstr>
      <vt:lpstr>Courier New</vt:lpstr>
      <vt:lpstr>Goudy Old Style</vt:lpstr>
      <vt:lpstr>Helvetica Neue Medium</vt:lpstr>
      <vt:lpstr>Montserrat</vt:lpstr>
      <vt:lpstr>PT Sans</vt:lpstr>
      <vt:lpstr>Segoe UI Semibold</vt:lpstr>
      <vt:lpstr>Symbol</vt:lpstr>
      <vt:lpstr>Times New Roman</vt:lpstr>
      <vt:lpstr>Verdana</vt:lpstr>
      <vt:lpstr>Wingdings 2</vt:lpstr>
      <vt:lpstr>ヒラギノ角ゴ Pro W3</vt:lpstr>
      <vt:lpstr>Office Theme</vt:lpstr>
      <vt:lpstr>Power point</vt:lpstr>
      <vt:lpstr>Main Page/Transition Page</vt:lpstr>
      <vt:lpstr>Content Pages</vt:lpstr>
      <vt:lpstr>4_AHC PPT Template</vt:lpstr>
      <vt:lpstr>1_Main Page/Transition Page</vt:lpstr>
      <vt:lpstr>1_Content Pages</vt:lpstr>
      <vt:lpstr>Vision</vt:lpstr>
      <vt:lpstr>12_Vision</vt:lpstr>
      <vt:lpstr>SSM Health Theme</vt:lpstr>
      <vt:lpstr>5_Custom Design</vt:lpstr>
      <vt:lpstr>2_Custom Design</vt:lpstr>
      <vt:lpstr>3_Custom Design</vt:lpstr>
      <vt:lpstr>RHC Building full color</vt:lpstr>
      <vt:lpstr>AAH Theme</vt:lpstr>
      <vt:lpstr>1_AAH Theme</vt:lpstr>
      <vt:lpstr>1_Vision</vt:lpstr>
      <vt:lpstr>2_Vision</vt:lpstr>
      <vt:lpstr>Blank Presentation</vt:lpstr>
      <vt:lpstr>2_Office Theme</vt:lpstr>
      <vt:lpstr>Northwestern Medicine High Brand</vt:lpstr>
      <vt:lpstr>3_Vision</vt:lpstr>
      <vt:lpstr>1_Office Theme</vt:lpstr>
      <vt:lpstr>COVID-19 Strategies for OB &amp; Neonatal Units</vt:lpstr>
      <vt:lpstr>Welcome</vt:lpstr>
      <vt:lpstr>Housekeeping:  We Are Recording Now</vt:lpstr>
      <vt:lpstr>ILPQC Covid 19 webinars</vt:lpstr>
      <vt:lpstr>Overview</vt:lpstr>
      <vt:lpstr>US COVID case trend</vt:lpstr>
      <vt:lpstr>Data Update March 4, 2021 CDC/IDPH: COVID-19 Outbreak </vt:lpstr>
      <vt:lpstr>IDPH County Level COVID-19 Risk Metrics</vt:lpstr>
      <vt:lpstr>Data Update March 4, 2021 IDPH: COVID-19 Outbreak </vt:lpstr>
      <vt:lpstr>Illinois Daily Incidence</vt:lpstr>
      <vt:lpstr>Illinois Covid Deaths</vt:lpstr>
      <vt:lpstr>Data Update March 4, 2021 IDPH: COVID-19 Outbreak  Race Demographics</vt:lpstr>
      <vt:lpstr>ILPQC COVID-19 Webpage www.ilpqc.org </vt:lpstr>
      <vt:lpstr>Updated OB (ACOG/SMFM) Resources</vt:lpstr>
      <vt:lpstr>Updated Neonatal /AAP Resources</vt:lpstr>
      <vt:lpstr>Updated OB/Neo Covid Publications</vt:lpstr>
      <vt:lpstr>IDPH / HFS / CDC</vt:lpstr>
      <vt:lpstr>CDC: Pregnancy Factsheet</vt:lpstr>
      <vt:lpstr>Covid-19 Vaccines</vt:lpstr>
      <vt:lpstr>What do we know about the Jansen Vaccine?</vt:lpstr>
      <vt:lpstr>COVID-19 Vaccine Reactions </vt:lpstr>
      <vt:lpstr>ACOG Practice Advisory: Vaccinating Pregnant and Lactating Patients against Covid-19 (03/04/21)</vt:lpstr>
      <vt:lpstr>What do we know about Vaccination for Pregnant Women in IL?</vt:lpstr>
      <vt:lpstr>V-SAFE vaccine monitoring  – what data is being gathered pregnant patients?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 Vaccine  Patient Education Examples</vt:lpstr>
      <vt:lpstr>Q&amp;A: African Americans and the Covid-19 Vaccines</vt:lpstr>
      <vt:lpstr>Help Finding Vaccines</vt:lpstr>
      <vt:lpstr>IDPH Updates  Amanda Bennett, PhD, MPH  CDC Field Assignee in Maternal and Child Health Epidemiology, Illinois Department of Public Health </vt:lpstr>
      <vt:lpstr>IDPH Updates</vt:lpstr>
      <vt:lpstr>IDPH Updates</vt:lpstr>
      <vt:lpstr>OB Discussion Panel</vt:lpstr>
      <vt:lpstr>COVID-19 in Pregnancy Update</vt:lpstr>
      <vt:lpstr>COVID -19/SARS-CoV-2 at NorthShore</vt:lpstr>
      <vt:lpstr>Testing SARS-Co-V2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Pregnancy and COVID-19</vt:lpstr>
      <vt:lpstr>COVID-19 Vaccine in Pregnant and Lactating People </vt:lpstr>
      <vt:lpstr>COVID-19 Vaccine in Pregnant and Lactating People </vt:lpstr>
      <vt:lpstr>COVID-19 Vaccine in Pregnancy Resources</vt:lpstr>
      <vt:lpstr>Pregnancy &amp; COVID 19 Care in ICU- Acute Respiratory Failure</vt:lpstr>
      <vt:lpstr>Pregnancy &amp; COVID 19 Care in ICU- Acute Respiratory Failure</vt:lpstr>
      <vt:lpstr>Pregnancy &amp; COVID 19 Care in ICU- Acute Respiratory Failure</vt:lpstr>
      <vt:lpstr>Pregnancy &amp; COVID 19 Care in ICU- Acute Respiratory Failure</vt:lpstr>
      <vt:lpstr>Neonatal Discussion Panel</vt:lpstr>
      <vt:lpstr>Thank You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Perinatal Quality Collaborative</dc:title>
  <dc:creator>alicia.hawkins</dc:creator>
  <cp:lastModifiedBy>ABorders Local Account</cp:lastModifiedBy>
  <cp:revision>2573</cp:revision>
  <cp:lastPrinted>2018-07-12T17:33:39Z</cp:lastPrinted>
  <dcterms:created xsi:type="dcterms:W3CDTF">2013-06-07T18:46:59Z</dcterms:created>
  <dcterms:modified xsi:type="dcterms:W3CDTF">2021-03-05T17:28:41Z</dcterms:modified>
</cp:coreProperties>
</file>