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6.xml" ContentType="application/vnd.openxmlformats-officedocument.theme+xml"/>
  <Override PartName="/ppt/tags/tag48.xml" ContentType="application/vnd.openxmlformats-officedocument.presentationml.tags+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9" r:id="rId5"/>
    <p:sldMasterId id="2147483705" r:id="rId6"/>
    <p:sldMasterId id="2147483731" r:id="rId7"/>
    <p:sldMasterId id="2147483757" r:id="rId8"/>
    <p:sldMasterId id="2147483770" r:id="rId9"/>
    <p:sldMasterId id="2147483783" r:id="rId10"/>
    <p:sldMasterId id="2147483803" r:id="rId11"/>
    <p:sldMasterId id="2147483823" r:id="rId12"/>
    <p:sldMasterId id="2147483835" r:id="rId13"/>
    <p:sldMasterId id="2147483875" r:id="rId14"/>
    <p:sldMasterId id="2147483890" r:id="rId15"/>
    <p:sldMasterId id="2147483905" r:id="rId16"/>
    <p:sldMasterId id="2147483920" r:id="rId17"/>
    <p:sldMasterId id="2147483972" r:id="rId18"/>
    <p:sldMasterId id="2147483988" r:id="rId19"/>
    <p:sldMasterId id="2147484001" r:id="rId20"/>
    <p:sldMasterId id="2147484005" r:id="rId21"/>
    <p:sldMasterId id="2147484018" r:id="rId22"/>
  </p:sldMasterIdLst>
  <p:notesMasterIdLst>
    <p:notesMasterId r:id="rId120"/>
  </p:notesMasterIdLst>
  <p:sldIdLst>
    <p:sldId id="256" r:id="rId23"/>
    <p:sldId id="257" r:id="rId24"/>
    <p:sldId id="258" r:id="rId25"/>
    <p:sldId id="259" r:id="rId26"/>
    <p:sldId id="260" r:id="rId27"/>
    <p:sldId id="261" r:id="rId28"/>
    <p:sldId id="458" r:id="rId29"/>
    <p:sldId id="330" r:id="rId30"/>
    <p:sldId id="459" r:id="rId31"/>
    <p:sldId id="447" r:id="rId32"/>
    <p:sldId id="508" r:id="rId33"/>
    <p:sldId id="454" r:id="rId34"/>
    <p:sldId id="455" r:id="rId35"/>
    <p:sldId id="507" r:id="rId36"/>
    <p:sldId id="550" r:id="rId37"/>
    <p:sldId id="549" r:id="rId38"/>
    <p:sldId id="551" r:id="rId39"/>
    <p:sldId id="557" r:id="rId40"/>
    <p:sldId id="267" r:id="rId41"/>
    <p:sldId id="268" r:id="rId42"/>
    <p:sldId id="435" r:id="rId43"/>
    <p:sldId id="269" r:id="rId44"/>
    <p:sldId id="374" r:id="rId45"/>
    <p:sldId id="556" r:id="rId46"/>
    <p:sldId id="349" r:id="rId47"/>
    <p:sldId id="350" r:id="rId48"/>
    <p:sldId id="400" r:id="rId49"/>
    <p:sldId id="565" r:id="rId50"/>
    <p:sldId id="553" r:id="rId51"/>
    <p:sldId id="555" r:id="rId52"/>
    <p:sldId id="558" r:id="rId53"/>
    <p:sldId id="564" r:id="rId54"/>
    <p:sldId id="320" r:id="rId55"/>
    <p:sldId id="382" r:id="rId56"/>
    <p:sldId id="386" r:id="rId57"/>
    <p:sldId id="524" r:id="rId58"/>
    <p:sldId id="559" r:id="rId59"/>
    <p:sldId id="560" r:id="rId60"/>
    <p:sldId id="389" r:id="rId61"/>
    <p:sldId id="469" r:id="rId62"/>
    <p:sldId id="566" r:id="rId63"/>
    <p:sldId id="278" r:id="rId64"/>
    <p:sldId id="279" r:id="rId65"/>
    <p:sldId id="563" r:id="rId66"/>
    <p:sldId id="531" r:id="rId67"/>
    <p:sldId id="532" r:id="rId68"/>
    <p:sldId id="393" r:id="rId69"/>
    <p:sldId id="370" r:id="rId70"/>
    <p:sldId id="591" r:id="rId71"/>
    <p:sldId id="431" r:id="rId72"/>
    <p:sldId id="432" r:id="rId73"/>
    <p:sldId id="562" r:id="rId74"/>
    <p:sldId id="511" r:id="rId75"/>
    <p:sldId id="547" r:id="rId76"/>
    <p:sldId id="568" r:id="rId77"/>
    <p:sldId id="569" r:id="rId78"/>
    <p:sldId id="570" r:id="rId79"/>
    <p:sldId id="571" r:id="rId80"/>
    <p:sldId id="572" r:id="rId81"/>
    <p:sldId id="573" r:id="rId82"/>
    <p:sldId id="574" r:id="rId83"/>
    <p:sldId id="575" r:id="rId84"/>
    <p:sldId id="576" r:id="rId85"/>
    <p:sldId id="577" r:id="rId86"/>
    <p:sldId id="578" r:id="rId87"/>
    <p:sldId id="579" r:id="rId88"/>
    <p:sldId id="580" r:id="rId89"/>
    <p:sldId id="581" r:id="rId90"/>
    <p:sldId id="582" r:id="rId91"/>
    <p:sldId id="583" r:id="rId92"/>
    <p:sldId id="584" r:id="rId93"/>
    <p:sldId id="585" r:id="rId94"/>
    <p:sldId id="586" r:id="rId95"/>
    <p:sldId id="587" r:id="rId96"/>
    <p:sldId id="588" r:id="rId97"/>
    <p:sldId id="589" r:id="rId98"/>
    <p:sldId id="590" r:id="rId99"/>
    <p:sldId id="536" r:id="rId100"/>
    <p:sldId id="537" r:id="rId101"/>
    <p:sldId id="538" r:id="rId102"/>
    <p:sldId id="539" r:id="rId103"/>
    <p:sldId id="540" r:id="rId104"/>
    <p:sldId id="541" r:id="rId105"/>
    <p:sldId id="542" r:id="rId106"/>
    <p:sldId id="543" r:id="rId107"/>
    <p:sldId id="544" r:id="rId108"/>
    <p:sldId id="545" r:id="rId109"/>
    <p:sldId id="546" r:id="rId110"/>
    <p:sldId id="535" r:id="rId111"/>
    <p:sldId id="513" r:id="rId112"/>
    <p:sldId id="514" r:id="rId113"/>
    <p:sldId id="516" r:id="rId114"/>
    <p:sldId id="517" r:id="rId115"/>
    <p:sldId id="299" r:id="rId116"/>
    <p:sldId id="567" r:id="rId117"/>
    <p:sldId id="436" r:id="rId118"/>
    <p:sldId id="309" r:id="rId11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2" autoAdjust="0"/>
    <p:restoredTop sz="84029" autoAdjust="0"/>
  </p:normalViewPr>
  <p:slideViewPr>
    <p:cSldViewPr>
      <p:cViewPr varScale="1">
        <p:scale>
          <a:sx n="58" d="100"/>
          <a:sy n="58" d="100"/>
        </p:scale>
        <p:origin x="672" y="4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180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3.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2F9628-35DA-4085-93DD-B59AB05248D2}"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D5C98CF7-8216-4D8F-9C98-B8F8FB7943BB}">
      <dgm:prSet/>
      <dgm:spPr/>
      <dgm:t>
        <a:bodyPr/>
        <a:lstStyle/>
        <a:p>
          <a:r>
            <a:rPr lang="en-US"/>
            <a:t>Renal impairment</a:t>
          </a:r>
        </a:p>
      </dgm:t>
    </dgm:pt>
    <dgm:pt modelId="{A97E2E01-2A79-4579-8E39-4A9CC11C6D6C}" type="parTrans" cxnId="{74141C4B-D620-4A0F-B5FE-6A3BD48C9DDB}">
      <dgm:prSet/>
      <dgm:spPr/>
      <dgm:t>
        <a:bodyPr/>
        <a:lstStyle/>
        <a:p>
          <a:endParaRPr lang="en-US"/>
        </a:p>
      </dgm:t>
    </dgm:pt>
    <dgm:pt modelId="{44337DCE-9D91-4285-A763-4E8BA9E1474B}" type="sibTrans" cxnId="{74141C4B-D620-4A0F-B5FE-6A3BD48C9DDB}">
      <dgm:prSet/>
      <dgm:spPr/>
      <dgm:t>
        <a:bodyPr/>
        <a:lstStyle/>
        <a:p>
          <a:endParaRPr lang="en-US"/>
        </a:p>
      </dgm:t>
    </dgm:pt>
    <dgm:pt modelId="{1043AF5C-38BB-4588-B10C-A61073ECD676}">
      <dgm:prSet/>
      <dgm:spPr/>
      <dgm:t>
        <a:bodyPr/>
        <a:lstStyle/>
        <a:p>
          <a:r>
            <a:rPr lang="en-US" dirty="0"/>
            <a:t>Reduce to 150 mg of </a:t>
          </a:r>
          <a:r>
            <a:rPr lang="en-US" dirty="0" err="1">
              <a:highlight>
                <a:srgbClr val="FFFF00"/>
              </a:highlight>
            </a:rPr>
            <a:t>nirmatrelvir</a:t>
          </a:r>
          <a:r>
            <a:rPr lang="en-US" dirty="0">
              <a:highlight>
                <a:srgbClr val="FFFF00"/>
              </a:highlight>
            </a:rPr>
            <a:t> </a:t>
          </a:r>
          <a:r>
            <a:rPr lang="en-US" dirty="0"/>
            <a:t>if GFR is 30-60 ml/min</a:t>
          </a:r>
        </a:p>
      </dgm:t>
    </dgm:pt>
    <dgm:pt modelId="{1AB1365C-6CB4-4397-BABA-1F132763C7DA}" type="parTrans" cxnId="{C5AE583C-45C5-4C11-A117-A9A681F7203C}">
      <dgm:prSet/>
      <dgm:spPr/>
      <dgm:t>
        <a:bodyPr/>
        <a:lstStyle/>
        <a:p>
          <a:endParaRPr lang="en-US"/>
        </a:p>
      </dgm:t>
    </dgm:pt>
    <dgm:pt modelId="{1DD233A4-1F44-42E4-8B51-EAD122135EB1}" type="sibTrans" cxnId="{C5AE583C-45C5-4C11-A117-A9A681F7203C}">
      <dgm:prSet/>
      <dgm:spPr/>
      <dgm:t>
        <a:bodyPr/>
        <a:lstStyle/>
        <a:p>
          <a:endParaRPr lang="en-US"/>
        </a:p>
      </dgm:t>
    </dgm:pt>
    <dgm:pt modelId="{82F4D850-2CD6-4954-998A-2E3234CF5F8F}">
      <dgm:prSet/>
      <dgm:spPr/>
      <dgm:t>
        <a:bodyPr/>
        <a:lstStyle/>
        <a:p>
          <a:r>
            <a:rPr lang="en-US"/>
            <a:t>Avoid if GFR &lt;30 ml/min</a:t>
          </a:r>
        </a:p>
      </dgm:t>
    </dgm:pt>
    <dgm:pt modelId="{E206C769-92C4-449A-8970-4AB180E4B1FC}" type="parTrans" cxnId="{FD835656-66F1-43DB-9AA2-5DB91A4660BA}">
      <dgm:prSet/>
      <dgm:spPr/>
      <dgm:t>
        <a:bodyPr/>
        <a:lstStyle/>
        <a:p>
          <a:endParaRPr lang="en-US"/>
        </a:p>
      </dgm:t>
    </dgm:pt>
    <dgm:pt modelId="{73714041-9F44-4B77-8937-3DCB17CE3A43}" type="sibTrans" cxnId="{FD835656-66F1-43DB-9AA2-5DB91A4660BA}">
      <dgm:prSet/>
      <dgm:spPr/>
      <dgm:t>
        <a:bodyPr/>
        <a:lstStyle/>
        <a:p>
          <a:endParaRPr lang="en-US"/>
        </a:p>
      </dgm:t>
    </dgm:pt>
    <dgm:pt modelId="{D680A4B3-C094-4D5A-8348-4D81335306CF}">
      <dgm:prSet/>
      <dgm:spPr/>
      <dgm:t>
        <a:bodyPr/>
        <a:lstStyle/>
        <a:p>
          <a:r>
            <a:rPr lang="en-US" dirty="0"/>
            <a:t>Hepatic Impairment</a:t>
          </a:r>
        </a:p>
      </dgm:t>
    </dgm:pt>
    <dgm:pt modelId="{4AB5C648-F1B1-4096-87D1-068E6242DFC9}" type="parTrans" cxnId="{93C73392-5E1F-4223-BEA0-FB3CAAA2EB65}">
      <dgm:prSet/>
      <dgm:spPr/>
      <dgm:t>
        <a:bodyPr/>
        <a:lstStyle/>
        <a:p>
          <a:endParaRPr lang="en-US"/>
        </a:p>
      </dgm:t>
    </dgm:pt>
    <dgm:pt modelId="{E88F28F2-65AC-4550-87BE-784AC66A8C32}" type="sibTrans" cxnId="{93C73392-5E1F-4223-BEA0-FB3CAAA2EB65}">
      <dgm:prSet/>
      <dgm:spPr/>
      <dgm:t>
        <a:bodyPr/>
        <a:lstStyle/>
        <a:p>
          <a:endParaRPr lang="en-US"/>
        </a:p>
      </dgm:t>
    </dgm:pt>
    <dgm:pt modelId="{237FAABE-4280-4FF0-B6E2-2EF761848290}">
      <dgm:prSet/>
      <dgm:spPr/>
      <dgm:t>
        <a:bodyPr/>
        <a:lstStyle/>
        <a:p>
          <a:r>
            <a:rPr lang="en-US" dirty="0"/>
            <a:t>Avoid if Child Pugh C</a:t>
          </a:r>
        </a:p>
      </dgm:t>
    </dgm:pt>
    <dgm:pt modelId="{497AF0F4-4334-4E41-AB50-3B1B758ECFD7}" type="parTrans" cxnId="{19E81773-E71B-438E-8BEE-0283B9997046}">
      <dgm:prSet/>
      <dgm:spPr/>
      <dgm:t>
        <a:bodyPr/>
        <a:lstStyle/>
        <a:p>
          <a:endParaRPr lang="en-US"/>
        </a:p>
      </dgm:t>
    </dgm:pt>
    <dgm:pt modelId="{84B000DD-D0FB-482B-98D3-480CA66B1432}" type="sibTrans" cxnId="{19E81773-E71B-438E-8BEE-0283B9997046}">
      <dgm:prSet/>
      <dgm:spPr/>
      <dgm:t>
        <a:bodyPr/>
        <a:lstStyle/>
        <a:p>
          <a:endParaRPr lang="en-US"/>
        </a:p>
      </dgm:t>
    </dgm:pt>
    <dgm:pt modelId="{E0F1E8AD-19CB-4385-9976-8EE2B88F88FB}" type="pres">
      <dgm:prSet presAssocID="{A62F9628-35DA-4085-93DD-B59AB05248D2}" presName="linear" presStyleCnt="0">
        <dgm:presLayoutVars>
          <dgm:dir/>
          <dgm:animLvl val="lvl"/>
          <dgm:resizeHandles val="exact"/>
        </dgm:presLayoutVars>
      </dgm:prSet>
      <dgm:spPr/>
      <dgm:t>
        <a:bodyPr/>
        <a:lstStyle/>
        <a:p>
          <a:endParaRPr lang="en-US"/>
        </a:p>
      </dgm:t>
    </dgm:pt>
    <dgm:pt modelId="{F2301278-D86D-40DA-A972-684E1B61328B}" type="pres">
      <dgm:prSet presAssocID="{D5C98CF7-8216-4D8F-9C98-B8F8FB7943BB}" presName="parentLin" presStyleCnt="0"/>
      <dgm:spPr/>
    </dgm:pt>
    <dgm:pt modelId="{128F7825-A396-4EDB-9F31-931087A4D943}" type="pres">
      <dgm:prSet presAssocID="{D5C98CF7-8216-4D8F-9C98-B8F8FB7943BB}" presName="parentLeftMargin" presStyleLbl="node1" presStyleIdx="0" presStyleCnt="2"/>
      <dgm:spPr/>
      <dgm:t>
        <a:bodyPr/>
        <a:lstStyle/>
        <a:p>
          <a:endParaRPr lang="en-US"/>
        </a:p>
      </dgm:t>
    </dgm:pt>
    <dgm:pt modelId="{A2DBA3BA-ABC0-426B-882B-42AC1E7F95A7}" type="pres">
      <dgm:prSet presAssocID="{D5C98CF7-8216-4D8F-9C98-B8F8FB7943BB}" presName="parentText" presStyleLbl="node1" presStyleIdx="0" presStyleCnt="2">
        <dgm:presLayoutVars>
          <dgm:chMax val="0"/>
          <dgm:bulletEnabled val="1"/>
        </dgm:presLayoutVars>
      </dgm:prSet>
      <dgm:spPr/>
      <dgm:t>
        <a:bodyPr/>
        <a:lstStyle/>
        <a:p>
          <a:endParaRPr lang="en-US"/>
        </a:p>
      </dgm:t>
    </dgm:pt>
    <dgm:pt modelId="{07D1D5E4-46FB-41D9-97B5-C7D427209D54}" type="pres">
      <dgm:prSet presAssocID="{D5C98CF7-8216-4D8F-9C98-B8F8FB7943BB}" presName="negativeSpace" presStyleCnt="0"/>
      <dgm:spPr/>
    </dgm:pt>
    <dgm:pt modelId="{48B32029-7EB9-43E8-A477-D71D1EE8C559}" type="pres">
      <dgm:prSet presAssocID="{D5C98CF7-8216-4D8F-9C98-B8F8FB7943BB}" presName="childText" presStyleLbl="conFgAcc1" presStyleIdx="0" presStyleCnt="2">
        <dgm:presLayoutVars>
          <dgm:bulletEnabled val="1"/>
        </dgm:presLayoutVars>
      </dgm:prSet>
      <dgm:spPr/>
      <dgm:t>
        <a:bodyPr/>
        <a:lstStyle/>
        <a:p>
          <a:endParaRPr lang="en-US"/>
        </a:p>
      </dgm:t>
    </dgm:pt>
    <dgm:pt modelId="{A2CFFE51-1527-4155-9216-A4395C9DD17D}" type="pres">
      <dgm:prSet presAssocID="{44337DCE-9D91-4285-A763-4E8BA9E1474B}" presName="spaceBetweenRectangles" presStyleCnt="0"/>
      <dgm:spPr/>
    </dgm:pt>
    <dgm:pt modelId="{4A009D0F-4187-4188-8733-843ED2A4937B}" type="pres">
      <dgm:prSet presAssocID="{D680A4B3-C094-4D5A-8348-4D81335306CF}" presName="parentLin" presStyleCnt="0"/>
      <dgm:spPr/>
    </dgm:pt>
    <dgm:pt modelId="{ABA31C3C-86E3-4F2D-B27D-FFE92DB74EA4}" type="pres">
      <dgm:prSet presAssocID="{D680A4B3-C094-4D5A-8348-4D81335306CF}" presName="parentLeftMargin" presStyleLbl="node1" presStyleIdx="0" presStyleCnt="2"/>
      <dgm:spPr/>
      <dgm:t>
        <a:bodyPr/>
        <a:lstStyle/>
        <a:p>
          <a:endParaRPr lang="en-US"/>
        </a:p>
      </dgm:t>
    </dgm:pt>
    <dgm:pt modelId="{303B4DA0-6E3D-422E-9C21-67AD0F7C7B11}" type="pres">
      <dgm:prSet presAssocID="{D680A4B3-C094-4D5A-8348-4D81335306CF}" presName="parentText" presStyleLbl="node1" presStyleIdx="1" presStyleCnt="2">
        <dgm:presLayoutVars>
          <dgm:chMax val="0"/>
          <dgm:bulletEnabled val="1"/>
        </dgm:presLayoutVars>
      </dgm:prSet>
      <dgm:spPr/>
      <dgm:t>
        <a:bodyPr/>
        <a:lstStyle/>
        <a:p>
          <a:endParaRPr lang="en-US"/>
        </a:p>
      </dgm:t>
    </dgm:pt>
    <dgm:pt modelId="{89142B1F-2D64-444D-A0B1-BB07CD1C1D35}" type="pres">
      <dgm:prSet presAssocID="{D680A4B3-C094-4D5A-8348-4D81335306CF}" presName="negativeSpace" presStyleCnt="0"/>
      <dgm:spPr/>
    </dgm:pt>
    <dgm:pt modelId="{D1B279D2-DD83-4DDD-889A-FB333819D7F5}" type="pres">
      <dgm:prSet presAssocID="{D680A4B3-C094-4D5A-8348-4D81335306CF}" presName="childText" presStyleLbl="conFgAcc1" presStyleIdx="1" presStyleCnt="2">
        <dgm:presLayoutVars>
          <dgm:bulletEnabled val="1"/>
        </dgm:presLayoutVars>
      </dgm:prSet>
      <dgm:spPr/>
      <dgm:t>
        <a:bodyPr/>
        <a:lstStyle/>
        <a:p>
          <a:endParaRPr lang="en-US"/>
        </a:p>
      </dgm:t>
    </dgm:pt>
  </dgm:ptLst>
  <dgm:cxnLst>
    <dgm:cxn modelId="{74141C4B-D620-4A0F-B5FE-6A3BD48C9DDB}" srcId="{A62F9628-35DA-4085-93DD-B59AB05248D2}" destId="{D5C98CF7-8216-4D8F-9C98-B8F8FB7943BB}" srcOrd="0" destOrd="0" parTransId="{A97E2E01-2A79-4579-8E39-4A9CC11C6D6C}" sibTransId="{44337DCE-9D91-4285-A763-4E8BA9E1474B}"/>
    <dgm:cxn modelId="{93C73392-5E1F-4223-BEA0-FB3CAAA2EB65}" srcId="{A62F9628-35DA-4085-93DD-B59AB05248D2}" destId="{D680A4B3-C094-4D5A-8348-4D81335306CF}" srcOrd="1" destOrd="0" parTransId="{4AB5C648-F1B1-4096-87D1-068E6242DFC9}" sibTransId="{E88F28F2-65AC-4550-87BE-784AC66A8C32}"/>
    <dgm:cxn modelId="{19E81773-E71B-438E-8BEE-0283B9997046}" srcId="{D680A4B3-C094-4D5A-8348-4D81335306CF}" destId="{237FAABE-4280-4FF0-B6E2-2EF761848290}" srcOrd="0" destOrd="0" parTransId="{497AF0F4-4334-4E41-AB50-3B1B758ECFD7}" sibTransId="{84B000DD-D0FB-482B-98D3-480CA66B1432}"/>
    <dgm:cxn modelId="{2284A6C1-76C3-4C11-AB70-96D0EF50DE01}" type="presOf" srcId="{D680A4B3-C094-4D5A-8348-4D81335306CF}" destId="{303B4DA0-6E3D-422E-9C21-67AD0F7C7B11}" srcOrd="1" destOrd="0" presId="urn:microsoft.com/office/officeart/2005/8/layout/list1"/>
    <dgm:cxn modelId="{8AC0A4C8-589F-4E63-A61A-FD146CEFAB9C}" type="presOf" srcId="{237FAABE-4280-4FF0-B6E2-2EF761848290}" destId="{D1B279D2-DD83-4DDD-889A-FB333819D7F5}" srcOrd="0" destOrd="0" presId="urn:microsoft.com/office/officeart/2005/8/layout/list1"/>
    <dgm:cxn modelId="{FD835656-66F1-43DB-9AA2-5DB91A4660BA}" srcId="{D5C98CF7-8216-4D8F-9C98-B8F8FB7943BB}" destId="{82F4D850-2CD6-4954-998A-2E3234CF5F8F}" srcOrd="1" destOrd="0" parTransId="{E206C769-92C4-449A-8970-4AB180E4B1FC}" sibTransId="{73714041-9F44-4B77-8937-3DCB17CE3A43}"/>
    <dgm:cxn modelId="{5863A6ED-35C5-49C6-B99F-A525A1AED595}" type="presOf" srcId="{D680A4B3-C094-4D5A-8348-4D81335306CF}" destId="{ABA31C3C-86E3-4F2D-B27D-FFE92DB74EA4}" srcOrd="0" destOrd="0" presId="urn:microsoft.com/office/officeart/2005/8/layout/list1"/>
    <dgm:cxn modelId="{D2C5554F-FC40-4352-9015-6D8243A44805}" type="presOf" srcId="{82F4D850-2CD6-4954-998A-2E3234CF5F8F}" destId="{48B32029-7EB9-43E8-A477-D71D1EE8C559}" srcOrd="0" destOrd="1" presId="urn:microsoft.com/office/officeart/2005/8/layout/list1"/>
    <dgm:cxn modelId="{979EFF9B-8EBC-4E2E-BF7A-389911F7DE05}" type="presOf" srcId="{D5C98CF7-8216-4D8F-9C98-B8F8FB7943BB}" destId="{A2DBA3BA-ABC0-426B-882B-42AC1E7F95A7}" srcOrd="1" destOrd="0" presId="urn:microsoft.com/office/officeart/2005/8/layout/list1"/>
    <dgm:cxn modelId="{C5AE583C-45C5-4C11-A117-A9A681F7203C}" srcId="{D5C98CF7-8216-4D8F-9C98-B8F8FB7943BB}" destId="{1043AF5C-38BB-4588-B10C-A61073ECD676}" srcOrd="0" destOrd="0" parTransId="{1AB1365C-6CB4-4397-BABA-1F132763C7DA}" sibTransId="{1DD233A4-1F44-42E4-8B51-EAD122135EB1}"/>
    <dgm:cxn modelId="{BB02BBF5-9D02-4826-9DBD-996261427ACB}" type="presOf" srcId="{1043AF5C-38BB-4588-B10C-A61073ECD676}" destId="{48B32029-7EB9-43E8-A477-D71D1EE8C559}" srcOrd="0" destOrd="0" presId="urn:microsoft.com/office/officeart/2005/8/layout/list1"/>
    <dgm:cxn modelId="{B546C175-81D2-48AD-9EDF-EA3C9EED8C2B}" type="presOf" srcId="{D5C98CF7-8216-4D8F-9C98-B8F8FB7943BB}" destId="{128F7825-A396-4EDB-9F31-931087A4D943}" srcOrd="0" destOrd="0" presId="urn:microsoft.com/office/officeart/2005/8/layout/list1"/>
    <dgm:cxn modelId="{64DB9FDD-C4B1-4237-AF42-CDD91459141F}" type="presOf" srcId="{A62F9628-35DA-4085-93DD-B59AB05248D2}" destId="{E0F1E8AD-19CB-4385-9976-8EE2B88F88FB}" srcOrd="0" destOrd="0" presId="urn:microsoft.com/office/officeart/2005/8/layout/list1"/>
    <dgm:cxn modelId="{9A21A39B-A21E-4157-A42F-37E9E79D8CAE}" type="presParOf" srcId="{E0F1E8AD-19CB-4385-9976-8EE2B88F88FB}" destId="{F2301278-D86D-40DA-A972-684E1B61328B}" srcOrd="0" destOrd="0" presId="urn:microsoft.com/office/officeart/2005/8/layout/list1"/>
    <dgm:cxn modelId="{76F1DA85-AB20-49E9-A326-772DF2DB5269}" type="presParOf" srcId="{F2301278-D86D-40DA-A972-684E1B61328B}" destId="{128F7825-A396-4EDB-9F31-931087A4D943}" srcOrd="0" destOrd="0" presId="urn:microsoft.com/office/officeart/2005/8/layout/list1"/>
    <dgm:cxn modelId="{DD3266C9-38DF-4EB7-8881-BF62813EB3A0}" type="presParOf" srcId="{F2301278-D86D-40DA-A972-684E1B61328B}" destId="{A2DBA3BA-ABC0-426B-882B-42AC1E7F95A7}" srcOrd="1" destOrd="0" presId="urn:microsoft.com/office/officeart/2005/8/layout/list1"/>
    <dgm:cxn modelId="{67CD8EAF-C313-42BF-B640-522D9BA33AF7}" type="presParOf" srcId="{E0F1E8AD-19CB-4385-9976-8EE2B88F88FB}" destId="{07D1D5E4-46FB-41D9-97B5-C7D427209D54}" srcOrd="1" destOrd="0" presId="urn:microsoft.com/office/officeart/2005/8/layout/list1"/>
    <dgm:cxn modelId="{1BE3A7FF-85C2-4236-87E1-CA0EB0393F04}" type="presParOf" srcId="{E0F1E8AD-19CB-4385-9976-8EE2B88F88FB}" destId="{48B32029-7EB9-43E8-A477-D71D1EE8C559}" srcOrd="2" destOrd="0" presId="urn:microsoft.com/office/officeart/2005/8/layout/list1"/>
    <dgm:cxn modelId="{17B53684-A97E-4A20-9D12-98BCC67397BF}" type="presParOf" srcId="{E0F1E8AD-19CB-4385-9976-8EE2B88F88FB}" destId="{A2CFFE51-1527-4155-9216-A4395C9DD17D}" srcOrd="3" destOrd="0" presId="urn:microsoft.com/office/officeart/2005/8/layout/list1"/>
    <dgm:cxn modelId="{85CD160C-C019-4F43-80A4-ED6451B11848}" type="presParOf" srcId="{E0F1E8AD-19CB-4385-9976-8EE2B88F88FB}" destId="{4A009D0F-4187-4188-8733-843ED2A4937B}" srcOrd="4" destOrd="0" presId="urn:microsoft.com/office/officeart/2005/8/layout/list1"/>
    <dgm:cxn modelId="{2B79A4E2-C40A-4D97-B5E7-F1ECFADF7FF6}" type="presParOf" srcId="{4A009D0F-4187-4188-8733-843ED2A4937B}" destId="{ABA31C3C-86E3-4F2D-B27D-FFE92DB74EA4}" srcOrd="0" destOrd="0" presId="urn:microsoft.com/office/officeart/2005/8/layout/list1"/>
    <dgm:cxn modelId="{348868E0-95FA-4AAE-AF7B-406B503EEEBD}" type="presParOf" srcId="{4A009D0F-4187-4188-8733-843ED2A4937B}" destId="{303B4DA0-6E3D-422E-9C21-67AD0F7C7B11}" srcOrd="1" destOrd="0" presId="urn:microsoft.com/office/officeart/2005/8/layout/list1"/>
    <dgm:cxn modelId="{3D7ABEB7-1DFC-49E3-9DA1-5F89B9F0C243}" type="presParOf" srcId="{E0F1E8AD-19CB-4385-9976-8EE2B88F88FB}" destId="{89142B1F-2D64-444D-A0B1-BB07CD1C1D35}" srcOrd="5" destOrd="0" presId="urn:microsoft.com/office/officeart/2005/8/layout/list1"/>
    <dgm:cxn modelId="{F4707ADC-B0C7-4763-B3EB-16435F8A39BF}" type="presParOf" srcId="{E0F1E8AD-19CB-4385-9976-8EE2B88F88FB}" destId="{D1B279D2-DD83-4DDD-889A-FB333819D7F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579FEE-5408-432E-B05E-8B06120608A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0A5818F-5080-4A80-B195-3F983EC4AB50}">
      <dgm:prSet/>
      <dgm:spPr/>
      <dgm:t>
        <a:bodyPr/>
        <a:lstStyle/>
        <a:p>
          <a:r>
            <a:rPr lang="en-US"/>
            <a:t>ONLY use when other agents not available in a timely manner</a:t>
          </a:r>
        </a:p>
      </dgm:t>
    </dgm:pt>
    <dgm:pt modelId="{F02FBDB9-0324-4965-8378-852A711A64D4}" type="parTrans" cxnId="{9278EDD1-A741-4B17-B3F3-E159CDACDC4D}">
      <dgm:prSet/>
      <dgm:spPr/>
      <dgm:t>
        <a:bodyPr/>
        <a:lstStyle/>
        <a:p>
          <a:endParaRPr lang="en-US"/>
        </a:p>
      </dgm:t>
    </dgm:pt>
    <dgm:pt modelId="{45FEB0F4-8183-4968-89AC-B744E0E1AA43}" type="sibTrans" cxnId="{9278EDD1-A741-4B17-B3F3-E159CDACDC4D}">
      <dgm:prSet/>
      <dgm:spPr/>
      <dgm:t>
        <a:bodyPr/>
        <a:lstStyle/>
        <a:p>
          <a:endParaRPr lang="en-US"/>
        </a:p>
      </dgm:t>
    </dgm:pt>
    <dgm:pt modelId="{7DC1FC94-E069-4AF9-AF03-5E2004B686C2}">
      <dgm:prSet/>
      <dgm:spPr/>
      <dgm:t>
        <a:bodyPr/>
        <a:lstStyle/>
        <a:p>
          <a:r>
            <a:rPr lang="en-US" dirty="0"/>
            <a:t>Can cause DNA mutations in humans (theoretical risk)</a:t>
          </a:r>
        </a:p>
      </dgm:t>
    </dgm:pt>
    <dgm:pt modelId="{76F4E53B-2E27-4D94-8D7A-A77A1DFA8217}" type="parTrans" cxnId="{969E9CF2-6EE9-44AF-9528-DCEF31391F5B}">
      <dgm:prSet/>
      <dgm:spPr/>
      <dgm:t>
        <a:bodyPr/>
        <a:lstStyle/>
        <a:p>
          <a:endParaRPr lang="en-US"/>
        </a:p>
      </dgm:t>
    </dgm:pt>
    <dgm:pt modelId="{3E8AA403-21AA-47E5-91D1-0FFA28043FCB}" type="sibTrans" cxnId="{969E9CF2-6EE9-44AF-9528-DCEF31391F5B}">
      <dgm:prSet/>
      <dgm:spPr/>
      <dgm:t>
        <a:bodyPr/>
        <a:lstStyle/>
        <a:p>
          <a:endParaRPr lang="en-US"/>
        </a:p>
      </dgm:t>
    </dgm:pt>
    <dgm:pt modelId="{BE010991-119D-411C-9202-D7815E9FA8F4}">
      <dgm:prSet/>
      <dgm:spPr/>
      <dgm:t>
        <a:bodyPr/>
        <a:lstStyle/>
        <a:p>
          <a:r>
            <a:rPr lang="en-US"/>
            <a:t>Equivocal data in rodents</a:t>
          </a:r>
        </a:p>
      </dgm:t>
    </dgm:pt>
    <dgm:pt modelId="{D783894E-C1A8-447A-90D2-F586372E1FA4}" type="parTrans" cxnId="{39AD5E65-3150-46EF-919E-D18743C7FDFE}">
      <dgm:prSet/>
      <dgm:spPr/>
      <dgm:t>
        <a:bodyPr/>
        <a:lstStyle/>
        <a:p>
          <a:endParaRPr lang="en-US"/>
        </a:p>
      </dgm:t>
    </dgm:pt>
    <dgm:pt modelId="{9B4F26BF-80D5-4852-909A-202B938DCD9F}" type="sibTrans" cxnId="{39AD5E65-3150-46EF-919E-D18743C7FDFE}">
      <dgm:prSet/>
      <dgm:spPr/>
      <dgm:t>
        <a:bodyPr/>
        <a:lstStyle/>
        <a:p>
          <a:endParaRPr lang="en-US"/>
        </a:p>
      </dgm:t>
    </dgm:pt>
    <dgm:pt modelId="{BE4F9452-AE31-42D5-A113-17EFDF536B29}">
      <dgm:prSet/>
      <dgm:spPr/>
      <dgm:t>
        <a:bodyPr/>
        <a:lstStyle/>
        <a:p>
          <a:r>
            <a:rPr lang="en-US"/>
            <a:t>Avoid in </a:t>
          </a:r>
        </a:p>
      </dgm:t>
    </dgm:pt>
    <dgm:pt modelId="{61D2F3FA-0C1D-41D2-BFF8-E5BC39417A3C}" type="parTrans" cxnId="{9A629330-9830-443E-8BD3-22A728AF97BA}">
      <dgm:prSet/>
      <dgm:spPr/>
      <dgm:t>
        <a:bodyPr/>
        <a:lstStyle/>
        <a:p>
          <a:endParaRPr lang="en-US"/>
        </a:p>
      </dgm:t>
    </dgm:pt>
    <dgm:pt modelId="{64C5AE25-438A-49F2-9572-D70610B0CCC4}" type="sibTrans" cxnId="{9A629330-9830-443E-8BD3-22A728AF97BA}">
      <dgm:prSet/>
      <dgm:spPr/>
      <dgm:t>
        <a:bodyPr/>
        <a:lstStyle/>
        <a:p>
          <a:endParaRPr lang="en-US"/>
        </a:p>
      </dgm:t>
    </dgm:pt>
    <dgm:pt modelId="{DBEEDD48-2803-4E1F-8C84-4099E1172E24}">
      <dgm:prSet/>
      <dgm:spPr/>
      <dgm:t>
        <a:bodyPr/>
        <a:lstStyle/>
        <a:p>
          <a:r>
            <a:rPr lang="en-US"/>
            <a:t>Pregnancy (especially under 10 weeks gestation)</a:t>
          </a:r>
        </a:p>
      </dgm:t>
    </dgm:pt>
    <dgm:pt modelId="{CE1C5BDA-5C46-4922-8A0C-8C5BA9D15090}" type="parTrans" cxnId="{97728D30-74B1-4173-BA1D-C61E734F6E4E}">
      <dgm:prSet/>
      <dgm:spPr/>
      <dgm:t>
        <a:bodyPr/>
        <a:lstStyle/>
        <a:p>
          <a:endParaRPr lang="en-US"/>
        </a:p>
      </dgm:t>
    </dgm:pt>
    <dgm:pt modelId="{C14E29FA-99EC-46A2-A08E-7124E130BC36}" type="sibTrans" cxnId="{97728D30-74B1-4173-BA1D-C61E734F6E4E}">
      <dgm:prSet/>
      <dgm:spPr/>
      <dgm:t>
        <a:bodyPr/>
        <a:lstStyle/>
        <a:p>
          <a:endParaRPr lang="en-US"/>
        </a:p>
      </dgm:t>
    </dgm:pt>
    <dgm:pt modelId="{37BB8D75-4B2D-4381-B3F5-DEFF24874437}">
      <dgm:prSet/>
      <dgm:spPr/>
      <dgm:t>
        <a:bodyPr/>
        <a:lstStyle/>
        <a:p>
          <a:r>
            <a:rPr lang="en-US"/>
            <a:t>Age under 18 years (damage to bone and cartilage)</a:t>
          </a:r>
        </a:p>
      </dgm:t>
    </dgm:pt>
    <dgm:pt modelId="{40055939-C233-4D00-8FB6-2A3097F9BF78}" type="parTrans" cxnId="{A3BC087F-9EE9-4868-84BF-592BC8204EFF}">
      <dgm:prSet/>
      <dgm:spPr/>
      <dgm:t>
        <a:bodyPr/>
        <a:lstStyle/>
        <a:p>
          <a:endParaRPr lang="en-US"/>
        </a:p>
      </dgm:t>
    </dgm:pt>
    <dgm:pt modelId="{A840A791-E6C2-4DF5-915F-0DEB562B2D93}" type="sibTrans" cxnId="{A3BC087F-9EE9-4868-84BF-592BC8204EFF}">
      <dgm:prSet/>
      <dgm:spPr/>
      <dgm:t>
        <a:bodyPr/>
        <a:lstStyle/>
        <a:p>
          <a:endParaRPr lang="en-US"/>
        </a:p>
      </dgm:t>
    </dgm:pt>
    <dgm:pt modelId="{114348F8-0536-40BE-90C5-2A732BE19D01}" type="pres">
      <dgm:prSet presAssocID="{3D579FEE-5408-432E-B05E-8B06120608AC}" presName="linear" presStyleCnt="0">
        <dgm:presLayoutVars>
          <dgm:animLvl val="lvl"/>
          <dgm:resizeHandles val="exact"/>
        </dgm:presLayoutVars>
      </dgm:prSet>
      <dgm:spPr/>
      <dgm:t>
        <a:bodyPr/>
        <a:lstStyle/>
        <a:p>
          <a:endParaRPr lang="en-US"/>
        </a:p>
      </dgm:t>
    </dgm:pt>
    <dgm:pt modelId="{2D556E9D-D43E-4B54-BED6-3438467AFE82}" type="pres">
      <dgm:prSet presAssocID="{F0A5818F-5080-4A80-B195-3F983EC4AB50}" presName="parentText" presStyleLbl="node1" presStyleIdx="0" presStyleCnt="3">
        <dgm:presLayoutVars>
          <dgm:chMax val="0"/>
          <dgm:bulletEnabled val="1"/>
        </dgm:presLayoutVars>
      </dgm:prSet>
      <dgm:spPr/>
      <dgm:t>
        <a:bodyPr/>
        <a:lstStyle/>
        <a:p>
          <a:endParaRPr lang="en-US"/>
        </a:p>
      </dgm:t>
    </dgm:pt>
    <dgm:pt modelId="{F3268608-D33C-418C-ABEB-06D92358E00A}" type="pres">
      <dgm:prSet presAssocID="{45FEB0F4-8183-4968-89AC-B744E0E1AA43}" presName="spacer" presStyleCnt="0"/>
      <dgm:spPr/>
    </dgm:pt>
    <dgm:pt modelId="{4FC107CD-1E22-439A-97BE-FE2CB6B6DDE8}" type="pres">
      <dgm:prSet presAssocID="{7DC1FC94-E069-4AF9-AF03-5E2004B686C2}" presName="parentText" presStyleLbl="node1" presStyleIdx="1" presStyleCnt="3">
        <dgm:presLayoutVars>
          <dgm:chMax val="0"/>
          <dgm:bulletEnabled val="1"/>
        </dgm:presLayoutVars>
      </dgm:prSet>
      <dgm:spPr/>
      <dgm:t>
        <a:bodyPr/>
        <a:lstStyle/>
        <a:p>
          <a:endParaRPr lang="en-US"/>
        </a:p>
      </dgm:t>
    </dgm:pt>
    <dgm:pt modelId="{CDB17A10-4839-4556-9676-1B88FFEEEA2F}" type="pres">
      <dgm:prSet presAssocID="{7DC1FC94-E069-4AF9-AF03-5E2004B686C2}" presName="childText" presStyleLbl="revTx" presStyleIdx="0" presStyleCnt="2">
        <dgm:presLayoutVars>
          <dgm:bulletEnabled val="1"/>
        </dgm:presLayoutVars>
      </dgm:prSet>
      <dgm:spPr/>
      <dgm:t>
        <a:bodyPr/>
        <a:lstStyle/>
        <a:p>
          <a:endParaRPr lang="en-US"/>
        </a:p>
      </dgm:t>
    </dgm:pt>
    <dgm:pt modelId="{CD06ECD8-9D34-4659-97B3-67C4BF116E0E}" type="pres">
      <dgm:prSet presAssocID="{BE4F9452-AE31-42D5-A113-17EFDF536B29}" presName="parentText" presStyleLbl="node1" presStyleIdx="2" presStyleCnt="3">
        <dgm:presLayoutVars>
          <dgm:chMax val="0"/>
          <dgm:bulletEnabled val="1"/>
        </dgm:presLayoutVars>
      </dgm:prSet>
      <dgm:spPr/>
      <dgm:t>
        <a:bodyPr/>
        <a:lstStyle/>
        <a:p>
          <a:endParaRPr lang="en-US"/>
        </a:p>
      </dgm:t>
    </dgm:pt>
    <dgm:pt modelId="{13D129AB-E800-41CC-95EA-67BC57541453}" type="pres">
      <dgm:prSet presAssocID="{BE4F9452-AE31-42D5-A113-17EFDF536B29}" presName="childText" presStyleLbl="revTx" presStyleIdx="1" presStyleCnt="2">
        <dgm:presLayoutVars>
          <dgm:bulletEnabled val="1"/>
        </dgm:presLayoutVars>
      </dgm:prSet>
      <dgm:spPr/>
      <dgm:t>
        <a:bodyPr/>
        <a:lstStyle/>
        <a:p>
          <a:endParaRPr lang="en-US"/>
        </a:p>
      </dgm:t>
    </dgm:pt>
  </dgm:ptLst>
  <dgm:cxnLst>
    <dgm:cxn modelId="{9A629330-9830-443E-8BD3-22A728AF97BA}" srcId="{3D579FEE-5408-432E-B05E-8B06120608AC}" destId="{BE4F9452-AE31-42D5-A113-17EFDF536B29}" srcOrd="2" destOrd="0" parTransId="{61D2F3FA-0C1D-41D2-BFF8-E5BC39417A3C}" sibTransId="{64C5AE25-438A-49F2-9572-D70610B0CCC4}"/>
    <dgm:cxn modelId="{04EDFEFE-736E-44BC-BEF7-626F6F466683}" type="presOf" srcId="{3D579FEE-5408-432E-B05E-8B06120608AC}" destId="{114348F8-0536-40BE-90C5-2A732BE19D01}" srcOrd="0" destOrd="0" presId="urn:microsoft.com/office/officeart/2005/8/layout/vList2"/>
    <dgm:cxn modelId="{B3EDAE9A-5A68-459D-BDDA-3B2F6317181D}" type="presOf" srcId="{7DC1FC94-E069-4AF9-AF03-5E2004B686C2}" destId="{4FC107CD-1E22-439A-97BE-FE2CB6B6DDE8}" srcOrd="0" destOrd="0" presId="urn:microsoft.com/office/officeart/2005/8/layout/vList2"/>
    <dgm:cxn modelId="{969E9CF2-6EE9-44AF-9528-DCEF31391F5B}" srcId="{3D579FEE-5408-432E-B05E-8B06120608AC}" destId="{7DC1FC94-E069-4AF9-AF03-5E2004B686C2}" srcOrd="1" destOrd="0" parTransId="{76F4E53B-2E27-4D94-8D7A-A77A1DFA8217}" sibTransId="{3E8AA403-21AA-47E5-91D1-0FFA28043FCB}"/>
    <dgm:cxn modelId="{8A1D2B30-29D4-4687-B9C5-DCF4C1C9BA04}" type="presOf" srcId="{BE010991-119D-411C-9202-D7815E9FA8F4}" destId="{CDB17A10-4839-4556-9676-1B88FFEEEA2F}" srcOrd="0" destOrd="0" presId="urn:microsoft.com/office/officeart/2005/8/layout/vList2"/>
    <dgm:cxn modelId="{9278EDD1-A741-4B17-B3F3-E159CDACDC4D}" srcId="{3D579FEE-5408-432E-B05E-8B06120608AC}" destId="{F0A5818F-5080-4A80-B195-3F983EC4AB50}" srcOrd="0" destOrd="0" parTransId="{F02FBDB9-0324-4965-8378-852A711A64D4}" sibTransId="{45FEB0F4-8183-4968-89AC-B744E0E1AA43}"/>
    <dgm:cxn modelId="{A3BC087F-9EE9-4868-84BF-592BC8204EFF}" srcId="{BE4F9452-AE31-42D5-A113-17EFDF536B29}" destId="{37BB8D75-4B2D-4381-B3F5-DEFF24874437}" srcOrd="1" destOrd="0" parTransId="{40055939-C233-4D00-8FB6-2A3097F9BF78}" sibTransId="{A840A791-E6C2-4DF5-915F-0DEB562B2D93}"/>
    <dgm:cxn modelId="{EF894A7F-A2B9-40B4-875D-34455424EE0C}" type="presOf" srcId="{37BB8D75-4B2D-4381-B3F5-DEFF24874437}" destId="{13D129AB-E800-41CC-95EA-67BC57541453}" srcOrd="0" destOrd="1" presId="urn:microsoft.com/office/officeart/2005/8/layout/vList2"/>
    <dgm:cxn modelId="{D8F18A88-D98A-4574-8326-3B4D5E1751EF}" type="presOf" srcId="{F0A5818F-5080-4A80-B195-3F983EC4AB50}" destId="{2D556E9D-D43E-4B54-BED6-3438467AFE82}" srcOrd="0" destOrd="0" presId="urn:microsoft.com/office/officeart/2005/8/layout/vList2"/>
    <dgm:cxn modelId="{103CC0CA-F20D-431B-A162-63EA9AC30796}" type="presOf" srcId="{DBEEDD48-2803-4E1F-8C84-4099E1172E24}" destId="{13D129AB-E800-41CC-95EA-67BC57541453}" srcOrd="0" destOrd="0" presId="urn:microsoft.com/office/officeart/2005/8/layout/vList2"/>
    <dgm:cxn modelId="{C6947ADC-42AF-4959-85DB-41E5FB54B6D5}" type="presOf" srcId="{BE4F9452-AE31-42D5-A113-17EFDF536B29}" destId="{CD06ECD8-9D34-4659-97B3-67C4BF116E0E}" srcOrd="0" destOrd="0" presId="urn:microsoft.com/office/officeart/2005/8/layout/vList2"/>
    <dgm:cxn modelId="{39AD5E65-3150-46EF-919E-D18743C7FDFE}" srcId="{7DC1FC94-E069-4AF9-AF03-5E2004B686C2}" destId="{BE010991-119D-411C-9202-D7815E9FA8F4}" srcOrd="0" destOrd="0" parTransId="{D783894E-C1A8-447A-90D2-F586372E1FA4}" sibTransId="{9B4F26BF-80D5-4852-909A-202B938DCD9F}"/>
    <dgm:cxn modelId="{97728D30-74B1-4173-BA1D-C61E734F6E4E}" srcId="{BE4F9452-AE31-42D5-A113-17EFDF536B29}" destId="{DBEEDD48-2803-4E1F-8C84-4099E1172E24}" srcOrd="0" destOrd="0" parTransId="{CE1C5BDA-5C46-4922-8A0C-8C5BA9D15090}" sibTransId="{C14E29FA-99EC-46A2-A08E-7124E130BC36}"/>
    <dgm:cxn modelId="{D086B9FD-A415-4106-AE24-DB93F7A8E743}" type="presParOf" srcId="{114348F8-0536-40BE-90C5-2A732BE19D01}" destId="{2D556E9D-D43E-4B54-BED6-3438467AFE82}" srcOrd="0" destOrd="0" presId="urn:microsoft.com/office/officeart/2005/8/layout/vList2"/>
    <dgm:cxn modelId="{700F96C8-27D5-4752-8BF3-6FAA8F68BA43}" type="presParOf" srcId="{114348F8-0536-40BE-90C5-2A732BE19D01}" destId="{F3268608-D33C-418C-ABEB-06D92358E00A}" srcOrd="1" destOrd="0" presId="urn:microsoft.com/office/officeart/2005/8/layout/vList2"/>
    <dgm:cxn modelId="{D6E148B9-92EB-408C-BB0D-51396118977C}" type="presParOf" srcId="{114348F8-0536-40BE-90C5-2A732BE19D01}" destId="{4FC107CD-1E22-439A-97BE-FE2CB6B6DDE8}" srcOrd="2" destOrd="0" presId="urn:microsoft.com/office/officeart/2005/8/layout/vList2"/>
    <dgm:cxn modelId="{2AFDAE59-C8BC-4D53-9E44-A0C77423BB88}" type="presParOf" srcId="{114348F8-0536-40BE-90C5-2A732BE19D01}" destId="{CDB17A10-4839-4556-9676-1B88FFEEEA2F}" srcOrd="3" destOrd="0" presId="urn:microsoft.com/office/officeart/2005/8/layout/vList2"/>
    <dgm:cxn modelId="{3506E198-AE98-4261-B87B-FE72DD7C03F9}" type="presParOf" srcId="{114348F8-0536-40BE-90C5-2A732BE19D01}" destId="{CD06ECD8-9D34-4659-97B3-67C4BF116E0E}" srcOrd="4" destOrd="0" presId="urn:microsoft.com/office/officeart/2005/8/layout/vList2"/>
    <dgm:cxn modelId="{CFDFFE00-7474-4141-943C-3EF64F13DBC3}" type="presParOf" srcId="{114348F8-0536-40BE-90C5-2A732BE19D01}" destId="{13D129AB-E800-41CC-95EA-67BC5754145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CBEDAA-4773-4394-9B9B-867BE0DE5402}"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D7E86B84-0E6E-4B91-8F0F-925D14AD9826}">
      <dgm:prSet/>
      <dgm:spPr/>
      <dgm:t>
        <a:bodyPr/>
        <a:lstStyle/>
        <a:p>
          <a:r>
            <a:rPr lang="en-US" b="1" dirty="0"/>
            <a:t>Address hyper local concerns regarding COVID-19 Vaccination</a:t>
          </a:r>
          <a:endParaRPr lang="en-US" dirty="0"/>
        </a:p>
      </dgm:t>
    </dgm:pt>
    <dgm:pt modelId="{50895957-D3E7-4E96-9793-09F4A31C9C92}" type="parTrans" cxnId="{9A95E967-13C9-4B70-947A-A58E74D65888}">
      <dgm:prSet/>
      <dgm:spPr/>
      <dgm:t>
        <a:bodyPr/>
        <a:lstStyle/>
        <a:p>
          <a:endParaRPr lang="en-US"/>
        </a:p>
      </dgm:t>
    </dgm:pt>
    <dgm:pt modelId="{CAB8A3D7-BC41-4576-B71F-86EE81074633}" type="sibTrans" cxnId="{9A95E967-13C9-4B70-947A-A58E74D65888}">
      <dgm:prSet/>
      <dgm:spPr/>
      <dgm:t>
        <a:bodyPr/>
        <a:lstStyle/>
        <a:p>
          <a:endParaRPr lang="en-US"/>
        </a:p>
      </dgm:t>
    </dgm:pt>
    <dgm:pt modelId="{7591FD7E-0398-4BA4-B4CB-0D0C78C5EABB}">
      <dgm:prSet/>
      <dgm:spPr/>
      <dgm:t>
        <a:bodyPr/>
        <a:lstStyle/>
        <a:p>
          <a:r>
            <a:rPr lang="en-US" b="1" dirty="0"/>
            <a:t>Connect community members to Vaccine Providers</a:t>
          </a:r>
        </a:p>
      </dgm:t>
    </dgm:pt>
    <dgm:pt modelId="{69DB11D1-8CE0-4D15-A81C-DBF20E5FEA03}" type="parTrans" cxnId="{39AF1E0A-EF2C-46D2-9222-58B5E91EAACD}">
      <dgm:prSet/>
      <dgm:spPr/>
      <dgm:t>
        <a:bodyPr/>
        <a:lstStyle/>
        <a:p>
          <a:endParaRPr lang="en-US"/>
        </a:p>
      </dgm:t>
    </dgm:pt>
    <dgm:pt modelId="{490BCE5B-186D-4C1B-89F1-9B5E11C4C195}" type="sibTrans" cxnId="{39AF1E0A-EF2C-46D2-9222-58B5E91EAACD}">
      <dgm:prSet/>
      <dgm:spPr/>
      <dgm:t>
        <a:bodyPr/>
        <a:lstStyle/>
        <a:p>
          <a:endParaRPr lang="en-US"/>
        </a:p>
      </dgm:t>
    </dgm:pt>
    <dgm:pt modelId="{B37CE043-7089-490A-A33D-5AAD0CC47778}">
      <dgm:prSet/>
      <dgm:spPr/>
      <dgm:t>
        <a:bodyPr/>
        <a:lstStyle/>
        <a:p>
          <a:r>
            <a:rPr lang="en-US" b="1" dirty="0"/>
            <a:t>Reach 100,000 people through social media and canvassing</a:t>
          </a:r>
        </a:p>
      </dgm:t>
    </dgm:pt>
    <dgm:pt modelId="{9AA8F19E-CD0F-49DE-BD7A-C3AA73EE16E8}" type="parTrans" cxnId="{CD603C8D-E096-41EE-A2AC-BFF6C6D00337}">
      <dgm:prSet/>
      <dgm:spPr/>
      <dgm:t>
        <a:bodyPr/>
        <a:lstStyle/>
        <a:p>
          <a:endParaRPr lang="en-US"/>
        </a:p>
      </dgm:t>
    </dgm:pt>
    <dgm:pt modelId="{337A907F-74EB-4AB4-80EC-61BBEC4D43B1}" type="sibTrans" cxnId="{CD603C8D-E096-41EE-A2AC-BFF6C6D00337}">
      <dgm:prSet/>
      <dgm:spPr/>
      <dgm:t>
        <a:bodyPr/>
        <a:lstStyle/>
        <a:p>
          <a:endParaRPr lang="en-US"/>
        </a:p>
      </dgm:t>
    </dgm:pt>
    <dgm:pt modelId="{927A3088-0422-4108-AC78-95AF1F2297A7}">
      <dgm:prSet/>
      <dgm:spPr/>
      <dgm:t>
        <a:bodyPr/>
        <a:lstStyle/>
        <a:p>
          <a:r>
            <a:rPr lang="en-US" b="1" dirty="0"/>
            <a:t>Increase Community Level Vaccine Confidence</a:t>
          </a:r>
        </a:p>
      </dgm:t>
    </dgm:pt>
    <dgm:pt modelId="{E897A944-A846-42EC-B8D0-E42B80805D9D}" type="parTrans" cxnId="{BAEC5C66-EF93-4957-8A10-AAE4265123E6}">
      <dgm:prSet/>
      <dgm:spPr/>
      <dgm:t>
        <a:bodyPr/>
        <a:lstStyle/>
        <a:p>
          <a:endParaRPr lang="en-US"/>
        </a:p>
      </dgm:t>
    </dgm:pt>
    <dgm:pt modelId="{CAC6E4B6-1758-47A5-8DC2-5558E1A2EDB6}" type="sibTrans" cxnId="{BAEC5C66-EF93-4957-8A10-AAE4265123E6}">
      <dgm:prSet/>
      <dgm:spPr/>
      <dgm:t>
        <a:bodyPr/>
        <a:lstStyle/>
        <a:p>
          <a:endParaRPr lang="en-US"/>
        </a:p>
      </dgm:t>
    </dgm:pt>
    <dgm:pt modelId="{0447BA34-F9D6-47C8-8314-EBB568E9D671}">
      <dgm:prSet/>
      <dgm:spPr/>
      <dgm:t>
        <a:bodyPr/>
        <a:lstStyle/>
        <a:p>
          <a:r>
            <a:rPr lang="en-US" b="1" dirty="0"/>
            <a:t>Increase COVID-19 Vaccination Rates</a:t>
          </a:r>
          <a:endParaRPr lang="en-US" dirty="0"/>
        </a:p>
      </dgm:t>
    </dgm:pt>
    <dgm:pt modelId="{70A75198-A498-4153-BF77-F727A48329CC}" type="parTrans" cxnId="{8B25B2B0-15BB-4E18-A14B-CC4E9483D974}">
      <dgm:prSet/>
      <dgm:spPr/>
      <dgm:t>
        <a:bodyPr/>
        <a:lstStyle/>
        <a:p>
          <a:endParaRPr lang="en-US"/>
        </a:p>
      </dgm:t>
    </dgm:pt>
    <dgm:pt modelId="{47E51821-20D4-453D-88E4-7051BA71DC31}" type="sibTrans" cxnId="{8B25B2B0-15BB-4E18-A14B-CC4E9483D974}">
      <dgm:prSet/>
      <dgm:spPr/>
      <dgm:t>
        <a:bodyPr/>
        <a:lstStyle/>
        <a:p>
          <a:endParaRPr lang="en-US"/>
        </a:p>
      </dgm:t>
    </dgm:pt>
    <dgm:pt modelId="{36738664-5DC8-40CE-B986-346B270BA702}" type="pres">
      <dgm:prSet presAssocID="{B6CBEDAA-4773-4394-9B9B-867BE0DE5402}" presName="diagram" presStyleCnt="0">
        <dgm:presLayoutVars>
          <dgm:dir/>
          <dgm:resizeHandles val="exact"/>
        </dgm:presLayoutVars>
      </dgm:prSet>
      <dgm:spPr/>
      <dgm:t>
        <a:bodyPr/>
        <a:lstStyle/>
        <a:p>
          <a:endParaRPr lang="en-US"/>
        </a:p>
      </dgm:t>
    </dgm:pt>
    <dgm:pt modelId="{F33C88CB-224C-44DB-A2C9-D83A86F6F557}" type="pres">
      <dgm:prSet presAssocID="{D7E86B84-0E6E-4B91-8F0F-925D14AD9826}" presName="node" presStyleLbl="node1" presStyleIdx="0" presStyleCnt="5">
        <dgm:presLayoutVars>
          <dgm:bulletEnabled val="1"/>
        </dgm:presLayoutVars>
      </dgm:prSet>
      <dgm:spPr/>
      <dgm:t>
        <a:bodyPr/>
        <a:lstStyle/>
        <a:p>
          <a:endParaRPr lang="en-US"/>
        </a:p>
      </dgm:t>
    </dgm:pt>
    <dgm:pt modelId="{D55E9DAB-0B5F-4A81-B184-E71A2E76450B}" type="pres">
      <dgm:prSet presAssocID="{CAB8A3D7-BC41-4576-B71F-86EE81074633}" presName="sibTrans" presStyleCnt="0"/>
      <dgm:spPr/>
    </dgm:pt>
    <dgm:pt modelId="{28AFDB0D-0121-4F86-AD03-71A73CF3301F}" type="pres">
      <dgm:prSet presAssocID="{7591FD7E-0398-4BA4-B4CB-0D0C78C5EABB}" presName="node" presStyleLbl="node1" presStyleIdx="1" presStyleCnt="5">
        <dgm:presLayoutVars>
          <dgm:bulletEnabled val="1"/>
        </dgm:presLayoutVars>
      </dgm:prSet>
      <dgm:spPr/>
      <dgm:t>
        <a:bodyPr/>
        <a:lstStyle/>
        <a:p>
          <a:endParaRPr lang="en-US"/>
        </a:p>
      </dgm:t>
    </dgm:pt>
    <dgm:pt modelId="{A4C81EA2-D09A-43B6-B6EC-58E804752243}" type="pres">
      <dgm:prSet presAssocID="{490BCE5B-186D-4C1B-89F1-9B5E11C4C195}" presName="sibTrans" presStyleCnt="0"/>
      <dgm:spPr/>
    </dgm:pt>
    <dgm:pt modelId="{51DD323B-E667-4B6D-8E65-E524A36BCDD1}" type="pres">
      <dgm:prSet presAssocID="{B37CE043-7089-490A-A33D-5AAD0CC47778}" presName="node" presStyleLbl="node1" presStyleIdx="2" presStyleCnt="5">
        <dgm:presLayoutVars>
          <dgm:bulletEnabled val="1"/>
        </dgm:presLayoutVars>
      </dgm:prSet>
      <dgm:spPr/>
      <dgm:t>
        <a:bodyPr/>
        <a:lstStyle/>
        <a:p>
          <a:endParaRPr lang="en-US"/>
        </a:p>
      </dgm:t>
    </dgm:pt>
    <dgm:pt modelId="{23D94FF1-A739-4A46-A727-29C964379502}" type="pres">
      <dgm:prSet presAssocID="{337A907F-74EB-4AB4-80EC-61BBEC4D43B1}" presName="sibTrans" presStyleCnt="0"/>
      <dgm:spPr/>
    </dgm:pt>
    <dgm:pt modelId="{F03FC4B4-C38F-433D-8AFB-F0CA3A0F1054}" type="pres">
      <dgm:prSet presAssocID="{927A3088-0422-4108-AC78-95AF1F2297A7}" presName="node" presStyleLbl="node1" presStyleIdx="3" presStyleCnt="5" custLinFactNeighborX="-9116" custLinFactNeighborY="34821">
        <dgm:presLayoutVars>
          <dgm:bulletEnabled val="1"/>
        </dgm:presLayoutVars>
      </dgm:prSet>
      <dgm:spPr/>
      <dgm:t>
        <a:bodyPr/>
        <a:lstStyle/>
        <a:p>
          <a:endParaRPr lang="en-US"/>
        </a:p>
      </dgm:t>
    </dgm:pt>
    <dgm:pt modelId="{2BDA2BCB-E362-4A1A-9408-E618B357ECFD}" type="pres">
      <dgm:prSet presAssocID="{CAC6E4B6-1758-47A5-8DC2-5558E1A2EDB6}" presName="sibTrans" presStyleCnt="0"/>
      <dgm:spPr/>
    </dgm:pt>
    <dgm:pt modelId="{46AB3164-3E06-4741-8B60-368241006798}" type="pres">
      <dgm:prSet presAssocID="{0447BA34-F9D6-47C8-8314-EBB568E9D671}" presName="node" presStyleLbl="node1" presStyleIdx="4" presStyleCnt="5">
        <dgm:presLayoutVars>
          <dgm:bulletEnabled val="1"/>
        </dgm:presLayoutVars>
      </dgm:prSet>
      <dgm:spPr/>
      <dgm:t>
        <a:bodyPr/>
        <a:lstStyle/>
        <a:p>
          <a:endParaRPr lang="en-US"/>
        </a:p>
      </dgm:t>
    </dgm:pt>
  </dgm:ptLst>
  <dgm:cxnLst>
    <dgm:cxn modelId="{5F22F92F-64AC-4EA0-9842-2CD72D816BC4}" type="presOf" srcId="{D7E86B84-0E6E-4B91-8F0F-925D14AD9826}" destId="{F33C88CB-224C-44DB-A2C9-D83A86F6F557}" srcOrd="0" destOrd="0" presId="urn:microsoft.com/office/officeart/2005/8/layout/default"/>
    <dgm:cxn modelId="{1C027F5B-6A83-4984-908A-2273DE2B4DA1}" type="presOf" srcId="{7591FD7E-0398-4BA4-B4CB-0D0C78C5EABB}" destId="{28AFDB0D-0121-4F86-AD03-71A73CF3301F}" srcOrd="0" destOrd="0" presId="urn:microsoft.com/office/officeart/2005/8/layout/default"/>
    <dgm:cxn modelId="{CD603C8D-E096-41EE-A2AC-BFF6C6D00337}" srcId="{B6CBEDAA-4773-4394-9B9B-867BE0DE5402}" destId="{B37CE043-7089-490A-A33D-5AAD0CC47778}" srcOrd="2" destOrd="0" parTransId="{9AA8F19E-CD0F-49DE-BD7A-C3AA73EE16E8}" sibTransId="{337A907F-74EB-4AB4-80EC-61BBEC4D43B1}"/>
    <dgm:cxn modelId="{FA8DC82F-4BE1-47EB-9CCA-DF1847531C85}" type="presOf" srcId="{B6CBEDAA-4773-4394-9B9B-867BE0DE5402}" destId="{36738664-5DC8-40CE-B986-346B270BA702}" srcOrd="0" destOrd="0" presId="urn:microsoft.com/office/officeart/2005/8/layout/default"/>
    <dgm:cxn modelId="{8B25B2B0-15BB-4E18-A14B-CC4E9483D974}" srcId="{B6CBEDAA-4773-4394-9B9B-867BE0DE5402}" destId="{0447BA34-F9D6-47C8-8314-EBB568E9D671}" srcOrd="4" destOrd="0" parTransId="{70A75198-A498-4153-BF77-F727A48329CC}" sibTransId="{47E51821-20D4-453D-88E4-7051BA71DC31}"/>
    <dgm:cxn modelId="{BAEC5C66-EF93-4957-8A10-AAE4265123E6}" srcId="{B6CBEDAA-4773-4394-9B9B-867BE0DE5402}" destId="{927A3088-0422-4108-AC78-95AF1F2297A7}" srcOrd="3" destOrd="0" parTransId="{E897A944-A846-42EC-B8D0-E42B80805D9D}" sibTransId="{CAC6E4B6-1758-47A5-8DC2-5558E1A2EDB6}"/>
    <dgm:cxn modelId="{39AF1E0A-EF2C-46D2-9222-58B5E91EAACD}" srcId="{B6CBEDAA-4773-4394-9B9B-867BE0DE5402}" destId="{7591FD7E-0398-4BA4-B4CB-0D0C78C5EABB}" srcOrd="1" destOrd="0" parTransId="{69DB11D1-8CE0-4D15-A81C-DBF20E5FEA03}" sibTransId="{490BCE5B-186D-4C1B-89F1-9B5E11C4C195}"/>
    <dgm:cxn modelId="{24BB4F4B-CF7C-4604-A48A-0D09DB6783E8}" type="presOf" srcId="{0447BA34-F9D6-47C8-8314-EBB568E9D671}" destId="{46AB3164-3E06-4741-8B60-368241006798}" srcOrd="0" destOrd="0" presId="urn:microsoft.com/office/officeart/2005/8/layout/default"/>
    <dgm:cxn modelId="{9A95E967-13C9-4B70-947A-A58E74D65888}" srcId="{B6CBEDAA-4773-4394-9B9B-867BE0DE5402}" destId="{D7E86B84-0E6E-4B91-8F0F-925D14AD9826}" srcOrd="0" destOrd="0" parTransId="{50895957-D3E7-4E96-9793-09F4A31C9C92}" sibTransId="{CAB8A3D7-BC41-4576-B71F-86EE81074633}"/>
    <dgm:cxn modelId="{F6DC9E3F-4D4F-4DF9-9D7F-1CFF8798BCFE}" type="presOf" srcId="{927A3088-0422-4108-AC78-95AF1F2297A7}" destId="{F03FC4B4-C38F-433D-8AFB-F0CA3A0F1054}" srcOrd="0" destOrd="0" presId="urn:microsoft.com/office/officeart/2005/8/layout/default"/>
    <dgm:cxn modelId="{EDF4CBCE-B627-4E32-9A20-D803861C1C11}" type="presOf" srcId="{B37CE043-7089-490A-A33D-5AAD0CC47778}" destId="{51DD323B-E667-4B6D-8E65-E524A36BCDD1}" srcOrd="0" destOrd="0" presId="urn:microsoft.com/office/officeart/2005/8/layout/default"/>
    <dgm:cxn modelId="{FB5FDE8E-BC7A-4DC6-809D-D8C267581624}" type="presParOf" srcId="{36738664-5DC8-40CE-B986-346B270BA702}" destId="{F33C88CB-224C-44DB-A2C9-D83A86F6F557}" srcOrd="0" destOrd="0" presId="urn:microsoft.com/office/officeart/2005/8/layout/default"/>
    <dgm:cxn modelId="{1586ED57-A9BC-442B-AF0A-5278F69FB218}" type="presParOf" srcId="{36738664-5DC8-40CE-B986-346B270BA702}" destId="{D55E9DAB-0B5F-4A81-B184-E71A2E76450B}" srcOrd="1" destOrd="0" presId="urn:microsoft.com/office/officeart/2005/8/layout/default"/>
    <dgm:cxn modelId="{8DD092EF-0489-4484-802D-8F01653B9010}" type="presParOf" srcId="{36738664-5DC8-40CE-B986-346B270BA702}" destId="{28AFDB0D-0121-4F86-AD03-71A73CF3301F}" srcOrd="2" destOrd="0" presId="urn:microsoft.com/office/officeart/2005/8/layout/default"/>
    <dgm:cxn modelId="{3CBC7EDD-7DD4-4E33-8028-AF4049A385CC}" type="presParOf" srcId="{36738664-5DC8-40CE-B986-346B270BA702}" destId="{A4C81EA2-D09A-43B6-B6EC-58E804752243}" srcOrd="3" destOrd="0" presId="urn:microsoft.com/office/officeart/2005/8/layout/default"/>
    <dgm:cxn modelId="{A1924A2D-65C2-4C1E-8EC4-F8C7B427DA85}" type="presParOf" srcId="{36738664-5DC8-40CE-B986-346B270BA702}" destId="{51DD323B-E667-4B6D-8E65-E524A36BCDD1}" srcOrd="4" destOrd="0" presId="urn:microsoft.com/office/officeart/2005/8/layout/default"/>
    <dgm:cxn modelId="{15CA4E08-A8D5-45C4-A67E-77A178864BB9}" type="presParOf" srcId="{36738664-5DC8-40CE-B986-346B270BA702}" destId="{23D94FF1-A739-4A46-A727-29C964379502}" srcOrd="5" destOrd="0" presId="urn:microsoft.com/office/officeart/2005/8/layout/default"/>
    <dgm:cxn modelId="{D23C1AD5-970F-467C-BF15-EF0A98AF9D3F}" type="presParOf" srcId="{36738664-5DC8-40CE-B986-346B270BA702}" destId="{F03FC4B4-C38F-433D-8AFB-F0CA3A0F1054}" srcOrd="6" destOrd="0" presId="urn:microsoft.com/office/officeart/2005/8/layout/default"/>
    <dgm:cxn modelId="{7B4E779A-C156-4CCE-9D7C-0729A9423614}" type="presParOf" srcId="{36738664-5DC8-40CE-B986-346B270BA702}" destId="{2BDA2BCB-E362-4A1A-9408-E618B357ECFD}" srcOrd="7" destOrd="0" presId="urn:microsoft.com/office/officeart/2005/8/layout/default"/>
    <dgm:cxn modelId="{B01EF910-5D7D-45C7-A5B8-E8119A183CCA}" type="presParOf" srcId="{36738664-5DC8-40CE-B986-346B270BA702}" destId="{46AB3164-3E06-4741-8B60-368241006798}"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355B5-C122-43F1-A15F-ECE150A1D03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0F818C1-7C75-486B-A92D-66FB5B8EBBA0}">
      <dgm:prSet/>
      <dgm:spPr/>
      <dgm:t>
        <a:bodyPr/>
        <a:lstStyle/>
        <a:p>
          <a:r>
            <a:rPr lang="en-US" b="1" dirty="0"/>
            <a:t>Virtual Engagement</a:t>
          </a:r>
          <a:endParaRPr lang="en-US" dirty="0"/>
        </a:p>
      </dgm:t>
    </dgm:pt>
    <dgm:pt modelId="{D222779A-425C-48B0-BCF6-DE999A31A655}" type="parTrans" cxnId="{AB92B2CE-2D76-40CC-98C1-1A96AA30AA22}">
      <dgm:prSet/>
      <dgm:spPr/>
      <dgm:t>
        <a:bodyPr/>
        <a:lstStyle/>
        <a:p>
          <a:endParaRPr lang="en-US"/>
        </a:p>
      </dgm:t>
    </dgm:pt>
    <dgm:pt modelId="{40B62A5C-D7AC-48EA-80C2-61C72C182E07}" type="sibTrans" cxnId="{AB92B2CE-2D76-40CC-98C1-1A96AA30AA22}">
      <dgm:prSet/>
      <dgm:spPr/>
      <dgm:t>
        <a:bodyPr/>
        <a:lstStyle/>
        <a:p>
          <a:endParaRPr lang="en-US"/>
        </a:p>
      </dgm:t>
    </dgm:pt>
    <dgm:pt modelId="{38DCF7ED-0528-4172-9321-AFB80D802D2C}">
      <dgm:prSet/>
      <dgm:spPr/>
      <dgm:t>
        <a:bodyPr/>
        <a:lstStyle/>
        <a:p>
          <a:r>
            <a:rPr lang="en-US" b="1" dirty="0"/>
            <a:t>Neighborhood Canvassing</a:t>
          </a:r>
          <a:endParaRPr lang="en-US" dirty="0"/>
        </a:p>
      </dgm:t>
    </dgm:pt>
    <dgm:pt modelId="{245D7430-2411-4294-8F5A-720D14A7AF4D}" type="parTrans" cxnId="{BC137E30-5E09-459A-B0B2-1032DEB0D467}">
      <dgm:prSet/>
      <dgm:spPr/>
      <dgm:t>
        <a:bodyPr/>
        <a:lstStyle/>
        <a:p>
          <a:endParaRPr lang="en-US"/>
        </a:p>
      </dgm:t>
    </dgm:pt>
    <dgm:pt modelId="{9E5E8A3E-ED19-4ADA-BB86-76071BF0F5AA}" type="sibTrans" cxnId="{BC137E30-5E09-459A-B0B2-1032DEB0D467}">
      <dgm:prSet/>
      <dgm:spPr/>
      <dgm:t>
        <a:bodyPr/>
        <a:lstStyle/>
        <a:p>
          <a:endParaRPr lang="en-US"/>
        </a:p>
      </dgm:t>
    </dgm:pt>
    <dgm:pt modelId="{5F6FEF4E-0607-401A-851F-2108C6A20AE1}">
      <dgm:prSet/>
      <dgm:spPr/>
      <dgm:t>
        <a:bodyPr/>
        <a:lstStyle/>
        <a:p>
          <a:r>
            <a:rPr lang="en-US" b="1" dirty="0"/>
            <a:t>Training Health and Social Service Providers</a:t>
          </a:r>
        </a:p>
      </dgm:t>
    </dgm:pt>
    <dgm:pt modelId="{28EE7EB7-28AE-4B55-8674-EC53A3213C20}" type="parTrans" cxnId="{1CF3C5A8-6AFD-40BD-AB5C-A7B63436E4E7}">
      <dgm:prSet/>
      <dgm:spPr/>
      <dgm:t>
        <a:bodyPr/>
        <a:lstStyle/>
        <a:p>
          <a:endParaRPr lang="en-US"/>
        </a:p>
      </dgm:t>
    </dgm:pt>
    <dgm:pt modelId="{DAE640F3-B380-44ED-8551-74998F67F3DC}" type="sibTrans" cxnId="{1CF3C5A8-6AFD-40BD-AB5C-A7B63436E4E7}">
      <dgm:prSet/>
      <dgm:spPr/>
      <dgm:t>
        <a:bodyPr/>
        <a:lstStyle/>
        <a:p>
          <a:endParaRPr lang="en-US"/>
        </a:p>
      </dgm:t>
    </dgm:pt>
    <dgm:pt modelId="{2A6F1AC0-D383-47F6-AE38-F51487B0D906}">
      <dgm:prSet/>
      <dgm:spPr>
        <a:noFill/>
      </dgm:spPr>
      <dgm:t>
        <a:bodyPr/>
        <a:lstStyle/>
        <a:p>
          <a:endParaRPr lang="en-US"/>
        </a:p>
      </dgm:t>
    </dgm:pt>
    <dgm:pt modelId="{27B00EC3-F599-4C63-8DEA-63E4DD5BA4A2}" type="parTrans" cxnId="{D95D4F21-7D85-4258-8A5B-0534187DAF4B}">
      <dgm:prSet/>
      <dgm:spPr/>
      <dgm:t>
        <a:bodyPr/>
        <a:lstStyle/>
        <a:p>
          <a:endParaRPr lang="en-US"/>
        </a:p>
      </dgm:t>
    </dgm:pt>
    <dgm:pt modelId="{AB796CE9-C5FD-440D-BAD2-D4F8DBE163D8}" type="sibTrans" cxnId="{D95D4F21-7D85-4258-8A5B-0534187DAF4B}">
      <dgm:prSet/>
      <dgm:spPr/>
      <dgm:t>
        <a:bodyPr/>
        <a:lstStyle/>
        <a:p>
          <a:endParaRPr lang="en-US"/>
        </a:p>
      </dgm:t>
    </dgm:pt>
    <dgm:pt modelId="{2CA5AF45-A46D-4A59-A104-7CE16953C734}">
      <dgm:prSet/>
      <dgm:spPr>
        <a:noFill/>
      </dgm:spPr>
      <dgm:t>
        <a:bodyPr/>
        <a:lstStyle/>
        <a:p>
          <a:endParaRPr lang="en-US"/>
        </a:p>
      </dgm:t>
    </dgm:pt>
    <dgm:pt modelId="{FA262CE4-1340-4671-A720-0E8697C44B8C}" type="parTrans" cxnId="{CB45AAF3-FD53-4743-AE4E-317232D66DF9}">
      <dgm:prSet/>
      <dgm:spPr/>
      <dgm:t>
        <a:bodyPr/>
        <a:lstStyle/>
        <a:p>
          <a:endParaRPr lang="en-US"/>
        </a:p>
      </dgm:t>
    </dgm:pt>
    <dgm:pt modelId="{E97C333C-6784-40F7-AAE3-9A6812BBD429}" type="sibTrans" cxnId="{CB45AAF3-FD53-4743-AE4E-317232D66DF9}">
      <dgm:prSet/>
      <dgm:spPr/>
      <dgm:t>
        <a:bodyPr/>
        <a:lstStyle/>
        <a:p>
          <a:endParaRPr lang="en-US"/>
        </a:p>
      </dgm:t>
    </dgm:pt>
    <dgm:pt modelId="{AAED4398-6EE3-4173-9C29-844692C29747}" type="pres">
      <dgm:prSet presAssocID="{E22355B5-C122-43F1-A15F-ECE150A1D03E}" presName="linear" presStyleCnt="0">
        <dgm:presLayoutVars>
          <dgm:animLvl val="lvl"/>
          <dgm:resizeHandles val="exact"/>
        </dgm:presLayoutVars>
      </dgm:prSet>
      <dgm:spPr/>
      <dgm:t>
        <a:bodyPr/>
        <a:lstStyle/>
        <a:p>
          <a:endParaRPr lang="en-US"/>
        </a:p>
      </dgm:t>
    </dgm:pt>
    <dgm:pt modelId="{E923F764-31A4-4CCF-A998-123254EF911A}" type="pres">
      <dgm:prSet presAssocID="{70F818C1-7C75-486B-A92D-66FB5B8EBBA0}" presName="parentText" presStyleLbl="node1" presStyleIdx="0" presStyleCnt="5">
        <dgm:presLayoutVars>
          <dgm:chMax val="0"/>
          <dgm:bulletEnabled val="1"/>
        </dgm:presLayoutVars>
      </dgm:prSet>
      <dgm:spPr/>
      <dgm:t>
        <a:bodyPr/>
        <a:lstStyle/>
        <a:p>
          <a:endParaRPr lang="en-US"/>
        </a:p>
      </dgm:t>
    </dgm:pt>
    <dgm:pt modelId="{0B1D4F82-DE46-4C6A-9C9C-536DC3FF517C}" type="pres">
      <dgm:prSet presAssocID="{40B62A5C-D7AC-48EA-80C2-61C72C182E07}" presName="spacer" presStyleCnt="0"/>
      <dgm:spPr/>
    </dgm:pt>
    <dgm:pt modelId="{C4A22F5F-64C7-41B5-9B72-4D057F744987}" type="pres">
      <dgm:prSet presAssocID="{2A6F1AC0-D383-47F6-AE38-F51487B0D906}" presName="parentText" presStyleLbl="node1" presStyleIdx="1" presStyleCnt="5">
        <dgm:presLayoutVars>
          <dgm:chMax val="0"/>
          <dgm:bulletEnabled val="1"/>
        </dgm:presLayoutVars>
      </dgm:prSet>
      <dgm:spPr/>
      <dgm:t>
        <a:bodyPr/>
        <a:lstStyle/>
        <a:p>
          <a:endParaRPr lang="en-US"/>
        </a:p>
      </dgm:t>
    </dgm:pt>
    <dgm:pt modelId="{A9B28F8A-92AD-4FC6-A4CF-A0043FE0E02A}" type="pres">
      <dgm:prSet presAssocID="{AB796CE9-C5FD-440D-BAD2-D4F8DBE163D8}" presName="spacer" presStyleCnt="0"/>
      <dgm:spPr/>
    </dgm:pt>
    <dgm:pt modelId="{EB9B0D82-88E2-41EB-9E5B-755DB034EC8E}" type="pres">
      <dgm:prSet presAssocID="{38DCF7ED-0528-4172-9321-AFB80D802D2C}" presName="parentText" presStyleLbl="node1" presStyleIdx="2" presStyleCnt="5">
        <dgm:presLayoutVars>
          <dgm:chMax val="0"/>
          <dgm:bulletEnabled val="1"/>
        </dgm:presLayoutVars>
      </dgm:prSet>
      <dgm:spPr/>
      <dgm:t>
        <a:bodyPr/>
        <a:lstStyle/>
        <a:p>
          <a:endParaRPr lang="en-US"/>
        </a:p>
      </dgm:t>
    </dgm:pt>
    <dgm:pt modelId="{1059A60C-628D-47F0-A2EE-7B9411BA8B36}" type="pres">
      <dgm:prSet presAssocID="{9E5E8A3E-ED19-4ADA-BB86-76071BF0F5AA}" presName="spacer" presStyleCnt="0"/>
      <dgm:spPr/>
    </dgm:pt>
    <dgm:pt modelId="{F7DDEA67-2C36-4D77-9F10-54AD82204CF4}" type="pres">
      <dgm:prSet presAssocID="{2CA5AF45-A46D-4A59-A104-7CE16953C734}" presName="parentText" presStyleLbl="node1" presStyleIdx="3" presStyleCnt="5">
        <dgm:presLayoutVars>
          <dgm:chMax val="0"/>
          <dgm:bulletEnabled val="1"/>
        </dgm:presLayoutVars>
      </dgm:prSet>
      <dgm:spPr/>
      <dgm:t>
        <a:bodyPr/>
        <a:lstStyle/>
        <a:p>
          <a:endParaRPr lang="en-US"/>
        </a:p>
      </dgm:t>
    </dgm:pt>
    <dgm:pt modelId="{982DF384-1E2E-46CB-9431-35C9A9BD5000}" type="pres">
      <dgm:prSet presAssocID="{E97C333C-6784-40F7-AAE3-9A6812BBD429}" presName="spacer" presStyleCnt="0"/>
      <dgm:spPr/>
    </dgm:pt>
    <dgm:pt modelId="{7BB75A4E-0D96-4C37-94F7-F5A5904E42C5}" type="pres">
      <dgm:prSet presAssocID="{5F6FEF4E-0607-401A-851F-2108C6A20AE1}" presName="parentText" presStyleLbl="node1" presStyleIdx="4" presStyleCnt="5">
        <dgm:presLayoutVars>
          <dgm:chMax val="0"/>
          <dgm:bulletEnabled val="1"/>
        </dgm:presLayoutVars>
      </dgm:prSet>
      <dgm:spPr/>
      <dgm:t>
        <a:bodyPr/>
        <a:lstStyle/>
        <a:p>
          <a:endParaRPr lang="en-US"/>
        </a:p>
      </dgm:t>
    </dgm:pt>
  </dgm:ptLst>
  <dgm:cxnLst>
    <dgm:cxn modelId="{BC137E30-5E09-459A-B0B2-1032DEB0D467}" srcId="{E22355B5-C122-43F1-A15F-ECE150A1D03E}" destId="{38DCF7ED-0528-4172-9321-AFB80D802D2C}" srcOrd="2" destOrd="0" parTransId="{245D7430-2411-4294-8F5A-720D14A7AF4D}" sibTransId="{9E5E8A3E-ED19-4ADA-BB86-76071BF0F5AA}"/>
    <dgm:cxn modelId="{1CF3C5A8-6AFD-40BD-AB5C-A7B63436E4E7}" srcId="{E22355B5-C122-43F1-A15F-ECE150A1D03E}" destId="{5F6FEF4E-0607-401A-851F-2108C6A20AE1}" srcOrd="4" destOrd="0" parTransId="{28EE7EB7-28AE-4B55-8674-EC53A3213C20}" sibTransId="{DAE640F3-B380-44ED-8551-74998F67F3DC}"/>
    <dgm:cxn modelId="{3E4435A5-64BD-417A-B834-4849A28D9234}" type="presOf" srcId="{2A6F1AC0-D383-47F6-AE38-F51487B0D906}" destId="{C4A22F5F-64C7-41B5-9B72-4D057F744987}" srcOrd="0" destOrd="0" presId="urn:microsoft.com/office/officeart/2005/8/layout/vList2"/>
    <dgm:cxn modelId="{AB92B2CE-2D76-40CC-98C1-1A96AA30AA22}" srcId="{E22355B5-C122-43F1-A15F-ECE150A1D03E}" destId="{70F818C1-7C75-486B-A92D-66FB5B8EBBA0}" srcOrd="0" destOrd="0" parTransId="{D222779A-425C-48B0-BCF6-DE999A31A655}" sibTransId="{40B62A5C-D7AC-48EA-80C2-61C72C182E07}"/>
    <dgm:cxn modelId="{D95D4F21-7D85-4258-8A5B-0534187DAF4B}" srcId="{E22355B5-C122-43F1-A15F-ECE150A1D03E}" destId="{2A6F1AC0-D383-47F6-AE38-F51487B0D906}" srcOrd="1" destOrd="0" parTransId="{27B00EC3-F599-4C63-8DEA-63E4DD5BA4A2}" sibTransId="{AB796CE9-C5FD-440D-BAD2-D4F8DBE163D8}"/>
    <dgm:cxn modelId="{2211D5D8-BF3C-495C-A379-F53AC446D3F3}" type="presOf" srcId="{E22355B5-C122-43F1-A15F-ECE150A1D03E}" destId="{AAED4398-6EE3-4173-9C29-844692C29747}" srcOrd="0" destOrd="0" presId="urn:microsoft.com/office/officeart/2005/8/layout/vList2"/>
    <dgm:cxn modelId="{CB45AAF3-FD53-4743-AE4E-317232D66DF9}" srcId="{E22355B5-C122-43F1-A15F-ECE150A1D03E}" destId="{2CA5AF45-A46D-4A59-A104-7CE16953C734}" srcOrd="3" destOrd="0" parTransId="{FA262CE4-1340-4671-A720-0E8697C44B8C}" sibTransId="{E97C333C-6784-40F7-AAE3-9A6812BBD429}"/>
    <dgm:cxn modelId="{CFF4F31A-272A-44B4-86F1-6AC4EC3E1BB4}" type="presOf" srcId="{5F6FEF4E-0607-401A-851F-2108C6A20AE1}" destId="{7BB75A4E-0D96-4C37-94F7-F5A5904E42C5}" srcOrd="0" destOrd="0" presId="urn:microsoft.com/office/officeart/2005/8/layout/vList2"/>
    <dgm:cxn modelId="{AF73FC37-30DC-439B-B60E-E93DA413019F}" type="presOf" srcId="{38DCF7ED-0528-4172-9321-AFB80D802D2C}" destId="{EB9B0D82-88E2-41EB-9E5B-755DB034EC8E}" srcOrd="0" destOrd="0" presId="urn:microsoft.com/office/officeart/2005/8/layout/vList2"/>
    <dgm:cxn modelId="{FBEBED1C-7EBF-43E1-A306-95D2AC35D46C}" type="presOf" srcId="{70F818C1-7C75-486B-A92D-66FB5B8EBBA0}" destId="{E923F764-31A4-4CCF-A998-123254EF911A}" srcOrd="0" destOrd="0" presId="urn:microsoft.com/office/officeart/2005/8/layout/vList2"/>
    <dgm:cxn modelId="{3516DACE-F07B-4ED4-9EFE-EEE9540C7FCE}" type="presOf" srcId="{2CA5AF45-A46D-4A59-A104-7CE16953C734}" destId="{F7DDEA67-2C36-4D77-9F10-54AD82204CF4}" srcOrd="0" destOrd="0" presId="urn:microsoft.com/office/officeart/2005/8/layout/vList2"/>
    <dgm:cxn modelId="{7E9D2594-2267-4C46-9816-F75E13A76C8C}" type="presParOf" srcId="{AAED4398-6EE3-4173-9C29-844692C29747}" destId="{E923F764-31A4-4CCF-A998-123254EF911A}" srcOrd="0" destOrd="0" presId="urn:microsoft.com/office/officeart/2005/8/layout/vList2"/>
    <dgm:cxn modelId="{C45CD4DF-57F4-4EBD-9CC4-E7EBCEA8F8CF}" type="presParOf" srcId="{AAED4398-6EE3-4173-9C29-844692C29747}" destId="{0B1D4F82-DE46-4C6A-9C9C-536DC3FF517C}" srcOrd="1" destOrd="0" presId="urn:microsoft.com/office/officeart/2005/8/layout/vList2"/>
    <dgm:cxn modelId="{27F20726-0761-412F-AEB2-F50E4D078C6A}" type="presParOf" srcId="{AAED4398-6EE3-4173-9C29-844692C29747}" destId="{C4A22F5F-64C7-41B5-9B72-4D057F744987}" srcOrd="2" destOrd="0" presId="urn:microsoft.com/office/officeart/2005/8/layout/vList2"/>
    <dgm:cxn modelId="{FFBC8747-0CA5-46A8-84F8-831E85AF7781}" type="presParOf" srcId="{AAED4398-6EE3-4173-9C29-844692C29747}" destId="{A9B28F8A-92AD-4FC6-A4CF-A0043FE0E02A}" srcOrd="3" destOrd="0" presId="urn:microsoft.com/office/officeart/2005/8/layout/vList2"/>
    <dgm:cxn modelId="{3D3F6BBB-EC29-47E2-BF8D-2EA3F1CC084D}" type="presParOf" srcId="{AAED4398-6EE3-4173-9C29-844692C29747}" destId="{EB9B0D82-88E2-41EB-9E5B-755DB034EC8E}" srcOrd="4" destOrd="0" presId="urn:microsoft.com/office/officeart/2005/8/layout/vList2"/>
    <dgm:cxn modelId="{E24B66CA-A0BC-49E6-A420-2E317C468C23}" type="presParOf" srcId="{AAED4398-6EE3-4173-9C29-844692C29747}" destId="{1059A60C-628D-47F0-A2EE-7B9411BA8B36}" srcOrd="5" destOrd="0" presId="urn:microsoft.com/office/officeart/2005/8/layout/vList2"/>
    <dgm:cxn modelId="{32F112DD-220B-48EB-8467-7F8E4F768703}" type="presParOf" srcId="{AAED4398-6EE3-4173-9C29-844692C29747}" destId="{F7DDEA67-2C36-4D77-9F10-54AD82204CF4}" srcOrd="6" destOrd="0" presId="urn:microsoft.com/office/officeart/2005/8/layout/vList2"/>
    <dgm:cxn modelId="{9A49373A-1A00-4509-A478-8B57E78BD331}" type="presParOf" srcId="{AAED4398-6EE3-4173-9C29-844692C29747}" destId="{982DF384-1E2E-46CB-9431-35C9A9BD5000}" srcOrd="7" destOrd="0" presId="urn:microsoft.com/office/officeart/2005/8/layout/vList2"/>
    <dgm:cxn modelId="{BFB3CA8D-CD68-433D-9BEC-5C02655F0D18}" type="presParOf" srcId="{AAED4398-6EE3-4173-9C29-844692C29747}" destId="{7BB75A4E-0D96-4C37-94F7-F5A5904E42C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32029-7EB9-43E8-A477-D71D1EE8C559}">
      <dsp:nvSpPr>
        <dsp:cNvPr id="0" name=""/>
        <dsp:cNvSpPr/>
      </dsp:nvSpPr>
      <dsp:spPr>
        <a:xfrm>
          <a:off x="0" y="868643"/>
          <a:ext cx="4697730" cy="2425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596" tIns="583184" rIns="36459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Reduce to 150 mg of </a:t>
          </a:r>
          <a:r>
            <a:rPr lang="en-US" sz="2800" kern="1200" dirty="0" err="1">
              <a:highlight>
                <a:srgbClr val="FFFF00"/>
              </a:highlight>
            </a:rPr>
            <a:t>nirmatrelvir</a:t>
          </a:r>
          <a:r>
            <a:rPr lang="en-US" sz="2800" kern="1200" dirty="0">
              <a:highlight>
                <a:srgbClr val="FFFF00"/>
              </a:highlight>
            </a:rPr>
            <a:t> </a:t>
          </a:r>
          <a:r>
            <a:rPr lang="en-US" sz="2800" kern="1200" dirty="0"/>
            <a:t>if GFR is 30-60 ml/min</a:t>
          </a:r>
        </a:p>
        <a:p>
          <a:pPr marL="285750" lvl="1" indent="-285750" algn="l" defTabSz="1244600">
            <a:lnSpc>
              <a:spcPct val="90000"/>
            </a:lnSpc>
            <a:spcBef>
              <a:spcPct val="0"/>
            </a:spcBef>
            <a:spcAft>
              <a:spcPct val="15000"/>
            </a:spcAft>
            <a:buChar char="••"/>
          </a:pPr>
          <a:r>
            <a:rPr lang="en-US" sz="2800" kern="1200"/>
            <a:t>Avoid if GFR &lt;30 ml/min</a:t>
          </a:r>
        </a:p>
      </dsp:txBody>
      <dsp:txXfrm>
        <a:off x="0" y="868643"/>
        <a:ext cx="4697730" cy="2425500"/>
      </dsp:txXfrm>
    </dsp:sp>
    <dsp:sp modelId="{A2DBA3BA-ABC0-426B-882B-42AC1E7F95A7}">
      <dsp:nvSpPr>
        <dsp:cNvPr id="0" name=""/>
        <dsp:cNvSpPr/>
      </dsp:nvSpPr>
      <dsp:spPr>
        <a:xfrm>
          <a:off x="234886" y="455363"/>
          <a:ext cx="3288411"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1244600">
            <a:lnSpc>
              <a:spcPct val="90000"/>
            </a:lnSpc>
            <a:spcBef>
              <a:spcPct val="0"/>
            </a:spcBef>
            <a:spcAft>
              <a:spcPct val="35000"/>
            </a:spcAft>
          </a:pPr>
          <a:r>
            <a:rPr lang="en-US" sz="2800" kern="1200"/>
            <a:t>Renal impairment</a:t>
          </a:r>
        </a:p>
      </dsp:txBody>
      <dsp:txXfrm>
        <a:off x="275235" y="495712"/>
        <a:ext cx="3207713" cy="745862"/>
      </dsp:txXfrm>
    </dsp:sp>
    <dsp:sp modelId="{D1B279D2-DD83-4DDD-889A-FB333819D7F5}">
      <dsp:nvSpPr>
        <dsp:cNvPr id="0" name=""/>
        <dsp:cNvSpPr/>
      </dsp:nvSpPr>
      <dsp:spPr>
        <a:xfrm>
          <a:off x="0" y="3858624"/>
          <a:ext cx="4697730" cy="11907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596" tIns="583184" rIns="36459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Avoid if Child Pugh C</a:t>
          </a:r>
        </a:p>
      </dsp:txBody>
      <dsp:txXfrm>
        <a:off x="0" y="3858624"/>
        <a:ext cx="4697730" cy="1190700"/>
      </dsp:txXfrm>
    </dsp:sp>
    <dsp:sp modelId="{303B4DA0-6E3D-422E-9C21-67AD0F7C7B11}">
      <dsp:nvSpPr>
        <dsp:cNvPr id="0" name=""/>
        <dsp:cNvSpPr/>
      </dsp:nvSpPr>
      <dsp:spPr>
        <a:xfrm>
          <a:off x="234886" y="3445344"/>
          <a:ext cx="3288411" cy="8265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1244600">
            <a:lnSpc>
              <a:spcPct val="90000"/>
            </a:lnSpc>
            <a:spcBef>
              <a:spcPct val="0"/>
            </a:spcBef>
            <a:spcAft>
              <a:spcPct val="35000"/>
            </a:spcAft>
          </a:pPr>
          <a:r>
            <a:rPr lang="en-US" sz="2800" kern="1200" dirty="0"/>
            <a:t>Hepatic Impairment</a:t>
          </a:r>
        </a:p>
      </dsp:txBody>
      <dsp:txXfrm>
        <a:off x="275235" y="3485693"/>
        <a:ext cx="3207713"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56E9D-D43E-4B54-BED6-3438467AFE82}">
      <dsp:nvSpPr>
        <dsp:cNvPr id="0" name=""/>
        <dsp:cNvSpPr/>
      </dsp:nvSpPr>
      <dsp:spPr>
        <a:xfrm>
          <a:off x="0" y="315818"/>
          <a:ext cx="4697730" cy="1034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ONLY use when other agents not available in a timely manner</a:t>
          </a:r>
        </a:p>
      </dsp:txBody>
      <dsp:txXfrm>
        <a:off x="50489" y="366307"/>
        <a:ext cx="4596752" cy="933302"/>
      </dsp:txXfrm>
    </dsp:sp>
    <dsp:sp modelId="{4FC107CD-1E22-439A-97BE-FE2CB6B6DDE8}">
      <dsp:nvSpPr>
        <dsp:cNvPr id="0" name=""/>
        <dsp:cNvSpPr/>
      </dsp:nvSpPr>
      <dsp:spPr>
        <a:xfrm>
          <a:off x="0" y="1424978"/>
          <a:ext cx="4697730" cy="103428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dirty="0"/>
            <a:t>Can cause DNA mutations in humans (theoretical risk)</a:t>
          </a:r>
        </a:p>
      </dsp:txBody>
      <dsp:txXfrm>
        <a:off x="50489" y="1475467"/>
        <a:ext cx="4596752" cy="933302"/>
      </dsp:txXfrm>
    </dsp:sp>
    <dsp:sp modelId="{CDB17A10-4839-4556-9676-1B88FFEEEA2F}">
      <dsp:nvSpPr>
        <dsp:cNvPr id="0" name=""/>
        <dsp:cNvSpPr/>
      </dsp:nvSpPr>
      <dsp:spPr>
        <a:xfrm>
          <a:off x="0" y="2459258"/>
          <a:ext cx="469773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Equivocal data in rodents</a:t>
          </a:r>
        </a:p>
      </dsp:txBody>
      <dsp:txXfrm>
        <a:off x="0" y="2459258"/>
        <a:ext cx="4697730" cy="430560"/>
      </dsp:txXfrm>
    </dsp:sp>
    <dsp:sp modelId="{CD06ECD8-9D34-4659-97B3-67C4BF116E0E}">
      <dsp:nvSpPr>
        <dsp:cNvPr id="0" name=""/>
        <dsp:cNvSpPr/>
      </dsp:nvSpPr>
      <dsp:spPr>
        <a:xfrm>
          <a:off x="0" y="2889818"/>
          <a:ext cx="4697730" cy="103428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Avoid in </a:t>
          </a:r>
        </a:p>
      </dsp:txBody>
      <dsp:txXfrm>
        <a:off x="50489" y="2940307"/>
        <a:ext cx="4596752" cy="933302"/>
      </dsp:txXfrm>
    </dsp:sp>
    <dsp:sp modelId="{13D129AB-E800-41CC-95EA-67BC57541453}">
      <dsp:nvSpPr>
        <dsp:cNvPr id="0" name=""/>
        <dsp:cNvSpPr/>
      </dsp:nvSpPr>
      <dsp:spPr>
        <a:xfrm>
          <a:off x="0" y="3924099"/>
          <a:ext cx="4697730"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Pregnancy (especially under 10 weeks gestation)</a:t>
          </a:r>
        </a:p>
        <a:p>
          <a:pPr marL="228600" lvl="1" indent="-228600" algn="l" defTabSz="889000">
            <a:lnSpc>
              <a:spcPct val="90000"/>
            </a:lnSpc>
            <a:spcBef>
              <a:spcPct val="0"/>
            </a:spcBef>
            <a:spcAft>
              <a:spcPct val="20000"/>
            </a:spcAft>
            <a:buChar char="••"/>
          </a:pPr>
          <a:r>
            <a:rPr lang="en-US" sz="2000" kern="1200"/>
            <a:t>Age under 18 years (damage to bone and cartilage)</a:t>
          </a:r>
        </a:p>
      </dsp:txBody>
      <dsp:txXfrm>
        <a:off x="0" y="3924099"/>
        <a:ext cx="4697730" cy="1264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C88CB-224C-44DB-A2C9-D83A86F6F557}">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Address hyper local concerns regarding COVID-19 Vaccination</a:t>
          </a:r>
          <a:endParaRPr lang="en-US" sz="2200" kern="1200" dirty="0"/>
        </a:p>
      </dsp:txBody>
      <dsp:txXfrm>
        <a:off x="601586" y="580"/>
        <a:ext cx="2631940" cy="1579164"/>
      </dsp:txXfrm>
    </dsp:sp>
    <dsp:sp modelId="{28AFDB0D-0121-4F86-AD03-71A73CF3301F}">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Connect community members to Vaccine Providers</a:t>
          </a:r>
        </a:p>
      </dsp:txBody>
      <dsp:txXfrm>
        <a:off x="3496721" y="580"/>
        <a:ext cx="2631940" cy="1579164"/>
      </dsp:txXfrm>
    </dsp:sp>
    <dsp:sp modelId="{51DD323B-E667-4B6D-8E65-E524A36BCDD1}">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Reach 100,000 people through social media and canvassing</a:t>
          </a:r>
        </a:p>
      </dsp:txBody>
      <dsp:txXfrm>
        <a:off x="6391855" y="580"/>
        <a:ext cx="2631940" cy="1579164"/>
      </dsp:txXfrm>
    </dsp:sp>
    <dsp:sp modelId="{F03FC4B4-C38F-433D-8AFB-F0CA3A0F1054}">
      <dsp:nvSpPr>
        <dsp:cNvPr id="0" name=""/>
        <dsp:cNvSpPr/>
      </dsp:nvSpPr>
      <dsp:spPr>
        <a:xfrm>
          <a:off x="1809226" y="184351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Increase Community Level Vaccine Confidence</a:t>
          </a:r>
        </a:p>
      </dsp:txBody>
      <dsp:txXfrm>
        <a:off x="1809226" y="1843518"/>
        <a:ext cx="2631940" cy="1579164"/>
      </dsp:txXfrm>
    </dsp:sp>
    <dsp:sp modelId="{46AB3164-3E06-4741-8B60-368241006798}">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Increase COVID-19 Vaccination Rates</a:t>
          </a:r>
          <a:endParaRPr lang="en-US" sz="2200" kern="1200" dirty="0"/>
        </a:p>
      </dsp:txBody>
      <dsp:txXfrm>
        <a:off x="4944288" y="1842938"/>
        <a:ext cx="2631940" cy="1579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3F764-31A4-4CCF-A998-123254EF911A}">
      <dsp:nvSpPr>
        <dsp:cNvPr id="0" name=""/>
        <dsp:cNvSpPr/>
      </dsp:nvSpPr>
      <dsp:spPr>
        <a:xfrm>
          <a:off x="0" y="2556"/>
          <a:ext cx="9625383" cy="62361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Virtual Engagement</a:t>
          </a:r>
          <a:endParaRPr lang="en-US" sz="2600" kern="1200" dirty="0"/>
        </a:p>
      </dsp:txBody>
      <dsp:txXfrm>
        <a:off x="30442" y="32998"/>
        <a:ext cx="9564499" cy="562726"/>
      </dsp:txXfrm>
    </dsp:sp>
    <dsp:sp modelId="{C4A22F5F-64C7-41B5-9B72-4D057F744987}">
      <dsp:nvSpPr>
        <dsp:cNvPr id="0" name=""/>
        <dsp:cNvSpPr/>
      </dsp:nvSpPr>
      <dsp:spPr>
        <a:xfrm>
          <a:off x="0" y="701046"/>
          <a:ext cx="9625383" cy="623610"/>
        </a:xfrm>
        <a:prstGeom prst="roundRect">
          <a:avLst/>
        </a:prstGeom>
        <a:no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endParaRPr lang="en-US" sz="2600" kern="1200"/>
        </a:p>
      </dsp:txBody>
      <dsp:txXfrm>
        <a:off x="30442" y="731488"/>
        <a:ext cx="9564499" cy="562726"/>
      </dsp:txXfrm>
    </dsp:sp>
    <dsp:sp modelId="{EB9B0D82-88E2-41EB-9E5B-755DB034EC8E}">
      <dsp:nvSpPr>
        <dsp:cNvPr id="0" name=""/>
        <dsp:cNvSpPr/>
      </dsp:nvSpPr>
      <dsp:spPr>
        <a:xfrm>
          <a:off x="0" y="1399536"/>
          <a:ext cx="9625383" cy="623610"/>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Neighborhood Canvassing</a:t>
          </a:r>
          <a:endParaRPr lang="en-US" sz="2600" kern="1200" dirty="0"/>
        </a:p>
      </dsp:txBody>
      <dsp:txXfrm>
        <a:off x="30442" y="1429978"/>
        <a:ext cx="9564499" cy="562726"/>
      </dsp:txXfrm>
    </dsp:sp>
    <dsp:sp modelId="{F7DDEA67-2C36-4D77-9F10-54AD82204CF4}">
      <dsp:nvSpPr>
        <dsp:cNvPr id="0" name=""/>
        <dsp:cNvSpPr/>
      </dsp:nvSpPr>
      <dsp:spPr>
        <a:xfrm>
          <a:off x="0" y="2098026"/>
          <a:ext cx="9625383" cy="623610"/>
        </a:xfrm>
        <a:prstGeom prst="roundRect">
          <a:avLst/>
        </a:prstGeom>
        <a:no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endParaRPr lang="en-US" sz="2600" kern="1200"/>
        </a:p>
      </dsp:txBody>
      <dsp:txXfrm>
        <a:off x="30442" y="2128468"/>
        <a:ext cx="9564499" cy="562726"/>
      </dsp:txXfrm>
    </dsp:sp>
    <dsp:sp modelId="{7BB75A4E-0D96-4C37-94F7-F5A5904E42C5}">
      <dsp:nvSpPr>
        <dsp:cNvPr id="0" name=""/>
        <dsp:cNvSpPr/>
      </dsp:nvSpPr>
      <dsp:spPr>
        <a:xfrm>
          <a:off x="0" y="2796516"/>
          <a:ext cx="9625383" cy="623610"/>
        </a:xfrm>
        <a:prstGeom prst="round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a:t>Training Health and Social Service Providers</a:t>
          </a:r>
        </a:p>
      </dsp:txBody>
      <dsp:txXfrm>
        <a:off x="30442" y="2826958"/>
        <a:ext cx="9564499"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B18531F-8FA5-4094-B373-8435A036A80D}" type="datetimeFigureOut">
              <a:rPr lang="en-US" smtClean="0"/>
              <a:t>3/10/2022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D93A2DF-5EF6-45A8-9110-52FEC159A15F}" type="slidenum">
              <a:rPr lang="en-US" smtClean="0"/>
              <a:t>‹#›</a:t>
            </a:fld>
            <a:endParaRPr lang="en-US"/>
          </a:p>
        </p:txBody>
      </p:sp>
    </p:spTree>
    <p:extLst>
      <p:ext uri="{BB962C8B-B14F-4D97-AF65-F5344CB8AC3E}">
        <p14:creationId xmlns:p14="http://schemas.microsoft.com/office/powerpoint/2010/main" val="278468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3.amazonaws.com/cdn.smfm.org/media/3402/COVID19-What_MFMs_need_to_know_revision_3-1-22_%28final%29.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5</a:t>
            </a:fld>
            <a:endParaRPr lang="en-US"/>
          </a:p>
        </p:txBody>
      </p:sp>
    </p:spTree>
    <p:extLst>
      <p:ext uri="{BB962C8B-B14F-4D97-AF65-F5344CB8AC3E}">
        <p14:creationId xmlns:p14="http://schemas.microsoft.com/office/powerpoint/2010/main" val="23767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SMFM: </a:t>
            </a:r>
            <a:r>
              <a:rPr lang="en-US" sz="1200" b="0" i="0" kern="1200" dirty="0" smtClean="0">
                <a:solidFill>
                  <a:schemeClr val="tx1"/>
                </a:solidFill>
                <a:effectLst/>
                <a:latin typeface="+mn-lt"/>
                <a:ea typeface="+mn-ea"/>
                <a:cs typeface="+mn-cs"/>
                <a:hlinkClick r:id="rId3"/>
              </a:rPr>
              <a:t>Coronavirus (COVID-19) and Pregnancy: What Maternal-Fetal Medicine Subspecialists Need to Know</a:t>
            </a:r>
            <a:r>
              <a:rPr lang="en-US" sz="1200" b="0" i="0" kern="1200" dirty="0" smtClean="0">
                <a:solidFill>
                  <a:schemeClr val="tx1"/>
                </a:solidFill>
                <a:effectLst/>
                <a:latin typeface="+mn-lt"/>
                <a:ea typeface="+mn-ea"/>
                <a:cs typeface="+mn-cs"/>
              </a:rPr>
              <a:t> (03.2.2022)</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43</a:t>
            </a:fld>
            <a:endParaRPr lang="en-US"/>
          </a:p>
        </p:txBody>
      </p:sp>
    </p:spTree>
    <p:extLst>
      <p:ext uri="{BB962C8B-B14F-4D97-AF65-F5344CB8AC3E}">
        <p14:creationId xmlns:p14="http://schemas.microsoft.com/office/powerpoint/2010/main" val="61158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tagline to reflect the value of public health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34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After adjusting for age, race/ethnicity, and underlying medical conditions, pregnant women were significantly more likely than were nonpregnant women to be admitted to an intensive care unit (ICU) (10.5 versus 3.9 per 1,000 cases; adjusted risk ratio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3.0; 95% confidence interval [CI] = 2.6–3.4), receive invasive ventilation (2.9 versus 1.1 per 1,000 cases;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2.9; 95% CI = 2.2–3.8), receive extracorporeal membrane oxygenation (ECMO) (0.7 versus 0.3 per 1,000 cases;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2.4; 95% CI = 1.5–4.0), and die (1.5 versus 1.2 per 1,000 cases;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1.7; 95% CI = 1.2–2.4).</a:t>
            </a:r>
          </a:p>
          <a:p>
            <a:r>
              <a:rPr lang="en-US" b="0" i="0" dirty="0">
                <a:solidFill>
                  <a:srgbClr val="000000"/>
                </a:solidFill>
                <a:effectLst/>
                <a:latin typeface="Open Sans" panose="020B0606030504020204" pitchFamily="34" charset="0"/>
              </a:rPr>
              <a:t>During the pre-Delta period (March 2020–June 2021), 6,983 stillbirths were documented, involving 0.98% of deliveries with COVID-19 compared with 0.64% of deliveries without COVID-19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1.47; 95% CI = 1.27–1.71). During the Delta period (July–September 2021), 1,171 stillbirths were documented, involving 2.70% of deliveries with COVID-19 compared with 0.63% of deliveries without COVID-19 (</a:t>
            </a:r>
            <a:r>
              <a:rPr lang="en-US" b="0" i="0" dirty="0" err="1">
                <a:solidFill>
                  <a:srgbClr val="000000"/>
                </a:solidFill>
                <a:effectLst/>
                <a:latin typeface="Open Sans" panose="020B0606030504020204" pitchFamily="34" charset="0"/>
              </a:rPr>
              <a:t>aRR</a:t>
            </a:r>
            <a:r>
              <a:rPr lang="en-US" b="0" i="0" dirty="0">
                <a:solidFill>
                  <a:srgbClr val="000000"/>
                </a:solidFill>
                <a:effectLst/>
                <a:latin typeface="Open Sans" panose="020B0606030504020204" pitchFamily="34" charset="0"/>
              </a:rPr>
              <a:t> = 4.04; 95% CI = 3.28–4.97).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14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days use 2 forms of protection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287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use disorder, mental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16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https://drive.google.com/file/d/13iHMR6rk3MKRFhDZmNuH3AAjR1uT8mEU/view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19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70% efficacy symptomatic disease UK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431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25F24-7AE1-CB46-B361-47BA8F345F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601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tissue cross-reactivity study assessing off-target binding of </a:t>
            </a:r>
            <a:r>
              <a:rPr lang="en-US" dirty="0" err="1"/>
              <a:t>tixagevimab</a:t>
            </a:r>
            <a:r>
              <a:rPr lang="en-US" dirty="0"/>
              <a:t> and </a:t>
            </a:r>
            <a:r>
              <a:rPr lang="en-US" dirty="0" err="1"/>
              <a:t>cilgavimab</a:t>
            </a:r>
            <a:r>
              <a:rPr lang="en-US" dirty="0"/>
              <a:t> to human fetal tissues no binding of clinical concern was observed.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244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settings where anaphylaxis can be managed.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439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8</a:t>
            </a:fld>
            <a:endParaRPr lang="en-US"/>
          </a:p>
        </p:txBody>
      </p:sp>
    </p:spTree>
    <p:extLst>
      <p:ext uri="{BB962C8B-B14F-4D97-AF65-F5344CB8AC3E}">
        <p14:creationId xmlns:p14="http://schemas.microsoft.com/office/powerpoint/2010/main" val="3747387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PRE- exposure prophy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003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estimated half-life of such therapies and evidence suggesting that reinfection is uncommon within the 90 days after initial infection, vaccination should be deferred for at least 90 days after receiving monoclonal antibodies or convalescent plasma. This is a precautionary measure until additional information becomes available, to avoid potential interference of the antibody therapy with vaccine-induced immune responses. This recommendation applies to people who receive passive antibody therapy before receiving any vaccine dose; any vaccine dose after the initial vaccine dose should be deferred for at least 90 days following receipt of the antibody therapy. Receipt of passive antibody therapy in the past 90 days is not a contraindication to receipt of COVID-19 vaccine. COVID-19 vaccine doses received within 90 days after receipt of passive antibody therapy do not need to be repeated.</a:t>
            </a:r>
          </a:p>
          <a:p>
            <a:r>
              <a:rPr lang="en-US" dirty="0"/>
              <a:t>https://www.phe.gov/emergency/events/COVID19/investigation-MCM/Documents/USG-COVID19-Tx-Playbook.pdf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89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on bone and cartilage – not in children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53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https://www.covid19treatmentguidelines.nih.gov/therapies/statement-on-therapies-for-high-risk-nonhospitalized-patients/ </a:t>
            </a:r>
          </a:p>
          <a:p>
            <a:r>
              <a:rPr lang="en-US" dirty="0"/>
              <a:t>https://www.covid19treatmentguidelines.nih.gov/therapies/statement-on-paxlovid-drug-drug-interactions/</a:t>
            </a:r>
          </a:p>
          <a:p>
            <a:r>
              <a:rPr lang="en-US" dirty="0"/>
              <a:t>17 contraindications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19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Contraception</a:t>
            </a:r>
          </a:p>
          <a:p>
            <a:r>
              <a:rPr lang="en-US" sz="1200" b="0" i="0" kern="1200" dirty="0">
                <a:solidFill>
                  <a:schemeClr val="tx1"/>
                </a:solidFill>
                <a:effectLst/>
                <a:latin typeface="+mn-lt"/>
                <a:ea typeface="+mn-ea"/>
                <a:cs typeface="+mn-cs"/>
              </a:rPr>
              <a:t>Females of childbearing potential: Use a reliable method of contraception correctly and consistently, as applicable during treatment and for 4 days after final dose</a:t>
            </a:r>
          </a:p>
          <a:p>
            <a:r>
              <a:rPr lang="en-US" sz="1200" b="0" i="0" kern="1200" dirty="0">
                <a:solidFill>
                  <a:schemeClr val="tx1"/>
                </a:solidFill>
                <a:effectLst/>
                <a:latin typeface="+mn-lt"/>
                <a:ea typeface="+mn-ea"/>
                <a:cs typeface="+mn-cs"/>
              </a:rPr>
              <a:t>Males with partners of childbearing potential: Use a reliable method of contraception correctly and consistently during treatment and for at least 3 months after final dose; risk beyond 3 months after last dose is unknown; studies on the risks &gt;3 months are ongoing</a:t>
            </a:r>
          </a:p>
          <a:p>
            <a:r>
              <a:rPr lang="en-US" sz="1200" b="0" i="0" kern="1200" dirty="0">
                <a:solidFill>
                  <a:schemeClr val="tx1"/>
                </a:solidFill>
                <a:effectLst/>
                <a:latin typeface="+mn-lt"/>
                <a:ea typeface="+mn-ea"/>
                <a:cs typeface="+mn-cs"/>
              </a:rPr>
              <a:t>Animal data</a:t>
            </a:r>
          </a:p>
          <a:p>
            <a:r>
              <a:rPr lang="en-US" sz="1200" b="0" i="0" kern="1200" dirty="0">
                <a:solidFill>
                  <a:schemeClr val="tx1"/>
                </a:solidFill>
                <a:effectLst/>
                <a:latin typeface="+mn-lt"/>
                <a:ea typeface="+mn-ea"/>
                <a:cs typeface="+mn-cs"/>
              </a:rPr>
              <a:t>Oral administration to pregnant rats during organogenesis resulted in embryofetal lethality and teratogenicity at 8x the human NHC exposures at the recommended human dose (RHD) and reduced fetal growth at ≥3x the human NHC exposure at the RHD</a:t>
            </a:r>
          </a:p>
          <a:p>
            <a:r>
              <a:rPr lang="en-US" sz="1200" b="0" i="0" kern="1200" dirty="0">
                <a:solidFill>
                  <a:schemeClr val="tx1"/>
                </a:solidFill>
                <a:effectLst/>
                <a:latin typeface="+mn-lt"/>
                <a:ea typeface="+mn-ea"/>
                <a:cs typeface="+mn-cs"/>
              </a:rPr>
              <a:t>Oral administration to pregnant rabbits during organogenesis resulted in reduced fetal body weights at 18x the human NHC exposure at the RHD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97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0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CIMPAR ( we are not a pharmacy but we survive LTC with vaccines and </a:t>
            </a:r>
            <a:r>
              <a:rPr lang="en-US" sz="1200" b="0" i="0" u="none" strike="noStrike" kern="1200" dirty="0" err="1">
                <a:solidFill>
                  <a:schemeClr val="tx1"/>
                </a:solidFill>
                <a:effectLst/>
                <a:latin typeface="+mn-lt"/>
                <a:ea typeface="+mn-ea"/>
                <a:cs typeface="+mn-cs"/>
              </a:rPr>
              <a:t>mABs</a:t>
            </a:r>
            <a:r>
              <a:rPr lang="en-US" sz="1200" b="0" i="0" u="none" strike="noStrike" kern="1200" dirty="0">
                <a:solidFill>
                  <a:schemeClr val="tx1"/>
                </a:solidFill>
                <a:effectLst/>
                <a:latin typeface="+mn-lt"/>
                <a:ea typeface="+mn-ea"/>
                <a:cs typeface="+mn-cs"/>
              </a:rPr>
              <a:t> ) BANDYS LONG TERM CARE PHARMACY</a:t>
            </a:r>
          </a:p>
          <a:p>
            <a:r>
              <a:rPr lang="en-US" dirty="0"/>
              <a:t> </a:t>
            </a:r>
            <a:r>
              <a:rPr lang="en-US" sz="1200" b="0" i="0" u="none" strike="noStrike" kern="1200" dirty="0">
                <a:solidFill>
                  <a:schemeClr val="tx1"/>
                </a:solidFill>
                <a:effectLst/>
                <a:latin typeface="+mn-lt"/>
                <a:ea typeface="+mn-ea"/>
                <a:cs typeface="+mn-cs"/>
              </a:rPr>
              <a:t>CARE ONE PHARMACY SERVICES</a:t>
            </a:r>
            <a:r>
              <a:rPr lang="en-US" dirty="0"/>
              <a:t> </a:t>
            </a:r>
          </a:p>
          <a:p>
            <a:r>
              <a:rPr lang="en-US" sz="1200" b="0" i="0" u="none" strike="noStrike" kern="1200" dirty="0">
                <a:solidFill>
                  <a:schemeClr val="tx1"/>
                </a:solidFill>
                <a:effectLst/>
                <a:latin typeface="+mn-lt"/>
                <a:ea typeface="+mn-ea"/>
                <a:cs typeface="+mn-cs"/>
              </a:rPr>
              <a:t>Forum Extended Care Services</a:t>
            </a:r>
          </a:p>
          <a:p>
            <a:r>
              <a:rPr lang="en-US" dirty="0"/>
              <a:t> </a:t>
            </a:r>
            <a:r>
              <a:rPr lang="en-US" sz="1200" b="0" i="0" u="none" strike="noStrike" kern="1200" dirty="0">
                <a:solidFill>
                  <a:schemeClr val="tx1"/>
                </a:solidFill>
                <a:effectLst/>
                <a:latin typeface="+mn-lt"/>
                <a:ea typeface="+mn-ea"/>
                <a:cs typeface="+mn-cs"/>
              </a:rPr>
              <a:t>GREEN TREE PHARMACY</a:t>
            </a:r>
            <a:r>
              <a:rPr lang="en-US" dirty="0"/>
              <a:t> </a:t>
            </a:r>
          </a:p>
          <a:p>
            <a:r>
              <a:rPr lang="en-US" sz="1200" b="0" i="0" u="none" strike="noStrike" kern="1200" dirty="0">
                <a:solidFill>
                  <a:schemeClr val="tx1"/>
                </a:solidFill>
                <a:effectLst/>
                <a:latin typeface="+mn-lt"/>
                <a:ea typeface="+mn-ea"/>
                <a:cs typeface="+mn-cs"/>
              </a:rPr>
              <a:t>HEALTHDIRECT PHARMACY #128</a:t>
            </a:r>
            <a:r>
              <a:rPr lang="en-US" dirty="0"/>
              <a:t> </a:t>
            </a:r>
          </a:p>
          <a:p>
            <a:r>
              <a:rPr lang="en-US" sz="1200" b="0" i="0" u="none" strike="noStrike" kern="1200" dirty="0">
                <a:solidFill>
                  <a:schemeClr val="tx1"/>
                </a:solidFill>
                <a:effectLst/>
                <a:latin typeface="+mn-lt"/>
                <a:ea typeface="+mn-ea"/>
                <a:cs typeface="+mn-cs"/>
              </a:rPr>
              <a:t>HEALTHDIRECT PHARMACY #129</a:t>
            </a:r>
            <a:r>
              <a:rPr lang="en-US" dirty="0"/>
              <a:t> </a:t>
            </a:r>
            <a:r>
              <a:rPr lang="en-US" sz="1200" b="0" i="0" u="none" strike="noStrike" kern="1200" dirty="0">
                <a:solidFill>
                  <a:schemeClr val="tx1"/>
                </a:solidFill>
                <a:effectLst/>
                <a:latin typeface="+mn-lt"/>
                <a:ea typeface="+mn-ea"/>
                <a:cs typeface="+mn-cs"/>
              </a:rPr>
              <a:t>MAC RX LLC</a:t>
            </a:r>
            <a:r>
              <a:rPr lang="en-US" dirty="0"/>
              <a:t> </a:t>
            </a:r>
            <a:r>
              <a:rPr lang="en-US" sz="1200" b="0" i="0" u="none" strike="noStrike" kern="1200" dirty="0">
                <a:solidFill>
                  <a:schemeClr val="tx1"/>
                </a:solidFill>
                <a:effectLst/>
                <a:latin typeface="+mn-lt"/>
                <a:ea typeface="+mn-ea"/>
                <a:cs typeface="+mn-cs"/>
              </a:rPr>
              <a:t>MEDICATION MANAGEMENT PARTNERS</a:t>
            </a:r>
            <a:r>
              <a:rPr lang="en-US" dirty="0"/>
              <a:t> </a:t>
            </a:r>
            <a:r>
              <a:rPr lang="en-US" sz="1200" b="0" i="0" u="none" strike="noStrike" kern="1200" dirty="0">
                <a:solidFill>
                  <a:schemeClr val="tx1"/>
                </a:solidFill>
                <a:effectLst/>
                <a:latin typeface="+mn-lt"/>
                <a:ea typeface="+mn-ea"/>
                <a:cs typeface="+mn-cs"/>
              </a:rPr>
              <a:t>MEDWIZ PHARMACY OF ILLINOIS</a:t>
            </a:r>
            <a:r>
              <a:rPr lang="en-US" dirty="0"/>
              <a:t> </a:t>
            </a:r>
            <a:r>
              <a:rPr lang="en-US" sz="1200" b="0" i="0" u="none" strike="noStrike" kern="1200" dirty="0">
                <a:solidFill>
                  <a:schemeClr val="tx1"/>
                </a:solidFill>
                <a:effectLst/>
                <a:latin typeface="+mn-lt"/>
                <a:ea typeface="+mn-ea"/>
                <a:cs typeface="+mn-cs"/>
              </a:rPr>
              <a:t>OREGON HEALTHCARE PHARMACY SERVICES</a:t>
            </a:r>
            <a:r>
              <a:rPr lang="en-US" dirty="0"/>
              <a:t> </a:t>
            </a:r>
            <a:r>
              <a:rPr lang="en-US" sz="1200" b="0" i="0" u="none" strike="noStrike" kern="1200" dirty="0">
                <a:solidFill>
                  <a:schemeClr val="tx1"/>
                </a:solidFill>
                <a:effectLst/>
                <a:latin typeface="+mn-lt"/>
                <a:ea typeface="+mn-ea"/>
                <a:cs typeface="+mn-cs"/>
              </a:rPr>
              <a:t>PHARMSCRIPT OF ILLINOIS</a:t>
            </a:r>
            <a:r>
              <a:rPr lang="en-US" dirty="0"/>
              <a:t> </a:t>
            </a:r>
            <a:r>
              <a:rPr lang="en-US" sz="1200" b="0" i="0" u="none" strike="noStrike" kern="1200" dirty="0">
                <a:solidFill>
                  <a:schemeClr val="tx1"/>
                </a:solidFill>
                <a:effectLst/>
                <a:latin typeface="+mn-lt"/>
                <a:ea typeface="+mn-ea"/>
                <a:cs typeface="+mn-cs"/>
              </a:rPr>
              <a:t>SYMBRIA RX SERVICES</a:t>
            </a:r>
            <a:r>
              <a:rPr lang="en-US" dirty="0"/>
              <a:t> </a:t>
            </a:r>
            <a:r>
              <a:rPr lang="en-US" sz="1200" b="0" i="0" u="none" strike="noStrike" kern="1200" dirty="0">
                <a:solidFill>
                  <a:schemeClr val="tx1"/>
                </a:solidFill>
                <a:effectLst/>
                <a:latin typeface="+mn-lt"/>
                <a:ea typeface="+mn-ea"/>
                <a:cs typeface="+mn-cs"/>
              </a:rPr>
              <a:t>THE MEDICINE SHOPPE #503</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662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new messaging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60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about COVID19 or flu vaccination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4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0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determined by looking at hospital beds being used by patients with COVID-19, new hospital admissions among people with COVID-19, and the total number of new COVID-19 cases in your area.</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16</a:t>
            </a:fld>
            <a:endParaRPr lang="en-US"/>
          </a:p>
        </p:txBody>
      </p:sp>
    </p:spTree>
    <p:extLst>
      <p:ext uri="{BB962C8B-B14F-4D97-AF65-F5344CB8AC3E}">
        <p14:creationId xmlns:p14="http://schemas.microsoft.com/office/powerpoint/2010/main" val="337935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about COVID19 or flu vaccination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038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002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additional trainings. Update coming soon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603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357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487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Calibri" panose="020F0502020204030204" pitchFamily="34" charset="0"/>
              </a:rPr>
              <a:t>The goal is to ensure Illinoisans are being immunized at every opportunity and trusted healthcare providers are prepared to immunize additional age-groups and special at-risk populations. </a:t>
            </a:r>
            <a:endParaRPr lang="en-US"/>
          </a:p>
          <a:p>
            <a:endParaRPr lang="en-US"/>
          </a:p>
          <a:p>
            <a:endParaRPr lang="en-US"/>
          </a:p>
          <a:p>
            <a:r>
              <a:rPr lang="en-US"/>
              <a:t>FREE PROGRAM FOR PROVDERS AND PROVIDER ORGANIZATIONS</a:t>
            </a:r>
          </a:p>
          <a:p>
            <a:endParaRPr lang="en-US"/>
          </a:p>
          <a:p>
            <a:r>
              <a:rPr lang="en-US"/>
              <a:t>data will be used to support I-VAC activities and prioritizations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7998D-3138-497A-9DE0-8744E70E3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16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a:solidFill>
                <a:srgbClr val="000000"/>
              </a:solidFill>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7998D-3138-497A-9DE0-8744E70E3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023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7998D-3138-497A-9DE0-8744E70E3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32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000000"/>
                </a:solidFill>
                <a:latin typeface="Calibri" panose="020F0502020204030204" pitchFamily="34" charset="0"/>
              </a:rPr>
              <a:t>Supplemental materials, materials to support project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A7998D-3138-497A-9DE0-8744E70E3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942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Executive Medical Director, Family Birth Center</a:t>
            </a:r>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Chief of Obstetric Quality</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94</a:t>
            </a:fld>
            <a:endParaRPr lang="en-US"/>
          </a:p>
        </p:txBody>
      </p:sp>
    </p:spTree>
    <p:extLst>
      <p:ext uri="{BB962C8B-B14F-4D97-AF65-F5344CB8AC3E}">
        <p14:creationId xmlns:p14="http://schemas.microsoft.com/office/powerpoint/2010/main" val="149654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17</a:t>
            </a:fld>
            <a:endParaRPr lang="en-US"/>
          </a:p>
        </p:txBody>
      </p:sp>
    </p:spTree>
    <p:extLst>
      <p:ext uri="{BB962C8B-B14F-4D97-AF65-F5344CB8AC3E}">
        <p14:creationId xmlns:p14="http://schemas.microsoft.com/office/powerpoint/2010/main" val="3091392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5981" rtl="0" eaLnBrk="1" fontAlgn="auto" latinLnBrk="0" hangingPunct="1">
              <a:lnSpc>
                <a:spcPct val="100000"/>
              </a:lnSpc>
              <a:spcBef>
                <a:spcPts val="0"/>
              </a:spcBef>
              <a:spcAft>
                <a:spcPts val="0"/>
              </a:spcAft>
              <a:buClrTx/>
              <a:buSzTx/>
              <a:buFontTx/>
              <a:buNone/>
              <a:tabLst/>
              <a:defRPr/>
            </a:pPr>
            <a:fld id="{2C6108F0-C57B-4745-B908-E7B4D8E8E1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5981"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731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18</a:t>
            </a:fld>
            <a:endParaRPr lang="en-US"/>
          </a:p>
        </p:txBody>
      </p:sp>
    </p:spTree>
    <p:extLst>
      <p:ext uri="{BB962C8B-B14F-4D97-AF65-F5344CB8AC3E}">
        <p14:creationId xmlns:p14="http://schemas.microsoft.com/office/powerpoint/2010/main" val="174910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the updated</a:t>
            </a:r>
            <a:r>
              <a:rPr lang="en-US" baseline="0" dirty="0" smtClean="0"/>
              <a:t> link for this graph?</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23</a:t>
            </a:fld>
            <a:endParaRPr lang="en-US"/>
          </a:p>
        </p:txBody>
      </p:sp>
    </p:spTree>
    <p:extLst>
      <p:ext uri="{BB962C8B-B14F-4D97-AF65-F5344CB8AC3E}">
        <p14:creationId xmlns:p14="http://schemas.microsoft.com/office/powerpoint/2010/main" val="343202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https://urldefense.com/v3/__https://covid.cdc.gov/covid-data-tracker/*vaccinations-pregnant-women__;Iw!!Dq0X2DkFhyF93HkjWTBQKhk!BRT8JkbGHSHMqUvlHo57UsXRx3oQL6Au0KIaOe8oN7qp9yWGe1oyTAFdCw-PzSyj1gqEUOSiCw$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3E985-C584-4D2E-A1E3-FFBA6BE0F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2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https://urldefense.com/v3/__https://covid.cdc.gov/covid-data-tracker/*vaccinations-pregnant-women__;Iw!!Dq0X2DkFhyF93HkjWTBQKhk!AZLmkCzjPqbpDlw3HSvzpeV2yHLjASTwFArm1NOsQ1zqBmsgYQCTjWJcfL5ZsjyF2-lUxyxYPA$</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26</a:t>
            </a:fld>
            <a:endParaRPr lang="en-US"/>
          </a:p>
        </p:txBody>
      </p:sp>
    </p:spTree>
    <p:extLst>
      <p:ext uri="{BB962C8B-B14F-4D97-AF65-F5344CB8AC3E}">
        <p14:creationId xmlns:p14="http://schemas.microsoft.com/office/powerpoint/2010/main" val="48364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3A2DF-5EF6-45A8-9110-52FEC159A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154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7.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1.xml"/><Relationship Id="rId1" Type="http://schemas.openxmlformats.org/officeDocument/2006/relationships/tags" Target="../tags/tag1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1.xml"/><Relationship Id="rId1" Type="http://schemas.openxmlformats.org/officeDocument/2006/relationships/tags" Target="../tags/tag1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1.xml"/><Relationship Id="rId1" Type="http://schemas.openxmlformats.org/officeDocument/2006/relationships/tags" Target="../tags/tag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2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3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2.xml"/><Relationship Id="rId1" Type="http://schemas.openxmlformats.org/officeDocument/2006/relationships/tags" Target="../tags/tag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2.xml"/><Relationship Id="rId1" Type="http://schemas.openxmlformats.org/officeDocument/2006/relationships/tags" Target="../tags/tag3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2.xml"/><Relationship Id="rId1" Type="http://schemas.openxmlformats.org/officeDocument/2006/relationships/tags" Target="../tags/tag3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35.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3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3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3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3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3.xml"/><Relationship Id="rId1" Type="http://schemas.openxmlformats.org/officeDocument/2006/relationships/tags" Target="../tags/tag4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3.xml"/><Relationship Id="rId1" Type="http://schemas.openxmlformats.org/officeDocument/2006/relationships/tags" Target="../tags/tag4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3.xml"/><Relationship Id="rId1" Type="http://schemas.openxmlformats.org/officeDocument/2006/relationships/tags" Target="../tags/tag4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hyperlink" Target="https://www.pih.org/us-public-health-accompaniment-unit" TargetMode="External"/><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hyperlink" Target="https://www.pih.org/us-public-health-accompaniment-unit" TargetMode="External"/><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Master" Target="../slideMasters/slideMaster15.xml"/><Relationship Id="rId4" Type="http://schemas.openxmlformats.org/officeDocument/2006/relationships/image" Target="../media/image18.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Master" Target="../slideMasters/slideMaster15.xml"/><Relationship Id="rId5" Type="http://schemas.openxmlformats.org/officeDocument/2006/relationships/image" Target="../media/image17.jpeg"/><Relationship Id="rId4" Type="http://schemas.openxmlformats.org/officeDocument/2006/relationships/image" Target="../media/image18.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Master" Target="../slideMasters/slideMaster15.xml"/><Relationship Id="rId5" Type="http://schemas.openxmlformats.org/officeDocument/2006/relationships/image" Target="../media/image23.jpeg"/><Relationship Id="rId4" Type="http://schemas.openxmlformats.org/officeDocument/2006/relationships/image" Target="../media/image18.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5.xml"/><Relationship Id="rId4" Type="http://schemas.openxmlformats.org/officeDocument/2006/relationships/image" Target="../media/image26.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6.xml"/><Relationship Id="rId1" Type="http://schemas.openxmlformats.org/officeDocument/2006/relationships/tags" Target="../tags/tag4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5532120"/>
            <a:ext cx="2807207" cy="600456"/>
          </a:xfrm>
          <a:prstGeom prst="rect">
            <a:avLst/>
          </a:prstGeom>
        </p:spPr>
      </p:pic>
      <p:sp>
        <p:nvSpPr>
          <p:cNvPr id="18" name="bg object 18"/>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513587" y="4386072"/>
            <a:ext cx="2025395" cy="911351"/>
          </a:xfrm>
          <a:prstGeom prst="rect">
            <a:avLst/>
          </a:prstGeom>
        </p:spPr>
      </p:pic>
      <p:pic>
        <p:nvPicPr>
          <p:cNvPr id="20" name="bg object 20"/>
          <p:cNvPicPr/>
          <p:nvPr/>
        </p:nvPicPr>
        <p:blipFill>
          <a:blip r:embed="rId4" cstate="print"/>
          <a:stretch>
            <a:fillRect/>
          </a:stretch>
        </p:blipFill>
        <p:spPr>
          <a:xfrm>
            <a:off x="2395727" y="141731"/>
            <a:ext cx="9326880" cy="6217918"/>
          </a:xfrm>
          <a:prstGeom prst="rect">
            <a:avLst/>
          </a:prstGeom>
        </p:spPr>
      </p:pic>
      <p:sp>
        <p:nvSpPr>
          <p:cNvPr id="2" name="Holder 2"/>
          <p:cNvSpPr>
            <a:spLocks noGrp="1"/>
          </p:cNvSpPr>
          <p:nvPr>
            <p:ph type="ctrTitle"/>
          </p:nvPr>
        </p:nvSpPr>
        <p:spPr>
          <a:xfrm>
            <a:off x="535938" y="1135081"/>
            <a:ext cx="11120122" cy="7207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901231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title option 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3174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7810005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260771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2425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7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3805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00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2479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195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19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861933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1927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4485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5466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3723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7962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180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028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132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693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195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0521513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00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7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555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89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897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941204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137845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21069558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079382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465914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398096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6294136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6019941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540964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943975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3439975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714802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686541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832167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10402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488594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062663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39870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31911618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722422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730303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3821490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43593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55372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52729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1719007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2906460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7803799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4699158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6568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29736864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8970706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9164145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40683459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5186711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1053522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953974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7763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677846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6001896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463221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03880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25955903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2697316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1013015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18176038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3/10/2022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40844535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2203213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4058198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471359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37015016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9515129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28079835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3/10/2022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28338147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22533815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22619251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785363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28498211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41527685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84894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901520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32091282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6982137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038278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41637334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 Title v1 Dark Center">
    <p:bg>
      <p:bgPr>
        <a:solidFill>
          <a:schemeClr val="accent1"/>
        </a:solidFill>
        <a:effectLst/>
      </p:bgPr>
    </p:bg>
    <p:spTree>
      <p:nvGrpSpPr>
        <p:cNvPr id="1" name=""/>
        <p:cNvGrpSpPr/>
        <p:nvPr/>
      </p:nvGrpSpPr>
      <p:grpSpPr>
        <a:xfrm>
          <a:off x="0" y="0"/>
          <a:ext cx="0" cy="0"/>
          <a:chOff x="0" y="0"/>
          <a:chExt cx="0" cy="0"/>
        </a:xfrm>
      </p:grpSpPr>
      <p:sp>
        <p:nvSpPr>
          <p:cNvPr id="48" name="Title Placeholder 1">
            <a:extLst>
              <a:ext uri="{FF2B5EF4-FFF2-40B4-BE49-F238E27FC236}">
                <a16:creationId xmlns:a16="http://schemas.microsoft.com/office/drawing/2014/main" id="{5434A3D6-85EA-7C4B-9F99-C8C95F8BDE82}"/>
              </a:ext>
            </a:extLst>
          </p:cNvPr>
          <p:cNvSpPr>
            <a:spLocks noGrp="1"/>
          </p:cNvSpPr>
          <p:nvPr userDrawn="1">
            <p:ph type="title"/>
          </p:nvPr>
        </p:nvSpPr>
        <p:spPr>
          <a:xfrm>
            <a:off x="615044" y="3475037"/>
            <a:ext cx="10972800" cy="1325563"/>
          </a:xfrm>
          <a:prstGeom prst="rect">
            <a:avLst/>
          </a:prstGeom>
        </p:spPr>
        <p:txBody>
          <a:bodyPr vert="horz" lIns="91440" tIns="45720" rIns="91440" bIns="45720" rtlCol="0" anchor="ctr">
            <a:normAutofit/>
          </a:bodyPr>
          <a:lstStyle>
            <a:lvl1pPr algn="ctr">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userDrawn="1">
            <p:ph type="body" sz="quarter" idx="10" hasCustomPrompt="1"/>
          </p:nvPr>
        </p:nvSpPr>
        <p:spPr>
          <a:xfrm>
            <a:off x="2139044" y="2914654"/>
            <a:ext cx="7924800" cy="514346"/>
          </a:xfrm>
        </p:spPr>
        <p:txBody>
          <a:bodyPr anchor="ctr" anchorCtr="0">
            <a:noAutofit/>
          </a:bodyPr>
          <a:lstStyle>
            <a:lvl1pPr algn="ctr">
              <a:defRPr sz="2800" b="0" i="0">
                <a:solidFill>
                  <a:schemeClr val="bg1"/>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52" name="Group 51">
            <a:extLst>
              <a:ext uri="{FF2B5EF4-FFF2-40B4-BE49-F238E27FC236}">
                <a16:creationId xmlns:a16="http://schemas.microsoft.com/office/drawing/2014/main" id="{7EB3C246-3940-1545-B32E-6CF37A4A19FC}"/>
              </a:ext>
            </a:extLst>
          </p:cNvPr>
          <p:cNvGrpSpPr/>
          <p:nvPr userDrawn="1"/>
        </p:nvGrpSpPr>
        <p:grpSpPr>
          <a:xfrm rot="10800000">
            <a:off x="6970787" y="2520967"/>
            <a:ext cx="5226657" cy="137161"/>
            <a:chOff x="3482899" y="3779520"/>
            <a:chExt cx="5226657" cy="137161"/>
          </a:xfrm>
        </p:grpSpPr>
        <p:sp>
          <p:nvSpPr>
            <p:cNvPr id="53" name="Round Same Side Corner Rectangle 52">
              <a:extLst>
                <a:ext uri="{FF2B5EF4-FFF2-40B4-BE49-F238E27FC236}">
                  <a16:creationId xmlns:a16="http://schemas.microsoft.com/office/drawing/2014/main" id="{60DAB5BF-C7F6-404C-8C1F-41410F9D4689}"/>
                </a:ext>
              </a:extLst>
            </p:cNvPr>
            <p:cNvSpPr/>
            <p:nvPr/>
          </p:nvSpPr>
          <p:spPr>
            <a:xfrm rot="5400000">
              <a:off x="3512541" y="3749879"/>
              <a:ext cx="137160" cy="196443"/>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174F9D8A-C720-6F42-91BB-8679C66DCA73}"/>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DCED987D-5D2D-9649-AE8B-10A4BB15E0A4}"/>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B34A2E8F-BCE0-494D-809E-392429352C7F}"/>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962E0B4C-D7D8-C84C-B721-6040BE86B561}"/>
                </a:ext>
              </a:extLst>
            </p:cNvPr>
            <p:cNvGrpSpPr/>
            <p:nvPr userDrawn="1"/>
          </p:nvGrpSpPr>
          <p:grpSpPr>
            <a:xfrm>
              <a:off x="4213167" y="3779520"/>
              <a:ext cx="639917" cy="137160"/>
              <a:chOff x="4213167" y="3779520"/>
              <a:chExt cx="639917" cy="137160"/>
            </a:xfrm>
          </p:grpSpPr>
          <p:sp>
            <p:nvSpPr>
              <p:cNvPr id="58" name="Rectangle 57">
                <a:extLst>
                  <a:ext uri="{FF2B5EF4-FFF2-40B4-BE49-F238E27FC236}">
                    <a16:creationId xmlns:a16="http://schemas.microsoft.com/office/drawing/2014/main" id="{D702687A-98F8-204E-8BB8-8E796CC255D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93601006-12AF-5242-A526-1BC5A3175782}"/>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0" name="Group 59">
            <a:extLst>
              <a:ext uri="{FF2B5EF4-FFF2-40B4-BE49-F238E27FC236}">
                <a16:creationId xmlns:a16="http://schemas.microsoft.com/office/drawing/2014/main" id="{A858C835-F460-4E46-83CD-5A9F32B6C3EA}"/>
              </a:ext>
            </a:extLst>
          </p:cNvPr>
          <p:cNvGrpSpPr/>
          <p:nvPr userDrawn="1"/>
        </p:nvGrpSpPr>
        <p:grpSpPr>
          <a:xfrm>
            <a:off x="5443" y="4883166"/>
            <a:ext cx="5226658" cy="137164"/>
            <a:chOff x="3482898" y="3779520"/>
            <a:chExt cx="5226658" cy="137164"/>
          </a:xfrm>
        </p:grpSpPr>
        <p:sp>
          <p:nvSpPr>
            <p:cNvPr id="61" name="Round Same Side Corner Rectangle 60">
              <a:extLst>
                <a:ext uri="{FF2B5EF4-FFF2-40B4-BE49-F238E27FC236}">
                  <a16:creationId xmlns:a16="http://schemas.microsoft.com/office/drawing/2014/main" id="{2A9C6E58-D5EC-E24C-88F6-2EFBCB875373}"/>
                </a:ext>
              </a:extLst>
            </p:cNvPr>
            <p:cNvSpPr/>
            <p:nvPr/>
          </p:nvSpPr>
          <p:spPr>
            <a:xfrm rot="5400000">
              <a:off x="3512538" y="3749881"/>
              <a:ext cx="137163"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A387098D-E261-D446-976E-FBDE5B8A5141}"/>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E179BA60-6C2F-2D45-836A-9B0558386F6F}"/>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C068ACD0-BC01-7F47-9FFF-1C24678DBD75}"/>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8525267-C8F0-0C48-BF80-325DE802126B}"/>
                </a:ext>
              </a:extLst>
            </p:cNvPr>
            <p:cNvGrpSpPr/>
            <p:nvPr userDrawn="1"/>
          </p:nvGrpSpPr>
          <p:grpSpPr>
            <a:xfrm>
              <a:off x="4213167" y="3779520"/>
              <a:ext cx="639917" cy="137160"/>
              <a:chOff x="4213167" y="3779520"/>
              <a:chExt cx="639917" cy="137160"/>
            </a:xfrm>
          </p:grpSpPr>
          <p:sp>
            <p:nvSpPr>
              <p:cNvPr id="66" name="Rectangle 65">
                <a:extLst>
                  <a:ext uri="{FF2B5EF4-FFF2-40B4-BE49-F238E27FC236}">
                    <a16:creationId xmlns:a16="http://schemas.microsoft.com/office/drawing/2014/main" id="{9F92EB4E-A228-8241-B6CC-F49912197BFD}"/>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35AA0013-C31F-A043-81FE-22F84DE43CB9}"/>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3595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 Title Left v1">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A45C62-F044-344F-A05F-4FC7B029954D}"/>
              </a:ext>
            </a:extLst>
          </p:cNvPr>
          <p:cNvSpPr/>
          <p:nvPr userDrawn="1"/>
        </p:nvSpPr>
        <p:spPr>
          <a:xfrm>
            <a:off x="0" y="0"/>
            <a:ext cx="472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5410200" y="699288"/>
            <a:ext cx="6172200" cy="5472912"/>
          </a:xfrm>
        </p:spPr>
        <p:txBody>
          <a:bodyPr/>
          <a:lstStyle>
            <a:lvl1pPr>
              <a:defRPr sz="1600">
                <a:solidFill>
                  <a:srgbClr val="555555"/>
                </a:solidFill>
              </a:defRPr>
            </a:lvl1pPr>
            <a:lvl2pPr>
              <a:defRPr sz="1600">
                <a:solidFill>
                  <a:srgbClr val="555555"/>
                </a:solidFill>
              </a:defRPr>
            </a:lvl2pPr>
            <a:lvl3pPr>
              <a:defRPr sz="1600">
                <a:solidFill>
                  <a:srgbClr val="555555"/>
                </a:solidFill>
              </a:defRPr>
            </a:lvl3pPr>
            <a:lvl4pPr>
              <a:defRPr sz="1600">
                <a:solidFill>
                  <a:srgbClr val="555555"/>
                </a:solidFill>
              </a:defRPr>
            </a:lvl4pPr>
            <a:lvl5pPr>
              <a:defRPr sz="1600">
                <a:solidFill>
                  <a:srgbClr val="55555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62">
            <a:extLst>
              <a:ext uri="{FF2B5EF4-FFF2-40B4-BE49-F238E27FC236}">
                <a16:creationId xmlns:a16="http://schemas.microsoft.com/office/drawing/2014/main" id="{080ACACB-32B0-C143-83C7-CC7948F73331}"/>
              </a:ext>
            </a:extLst>
          </p:cNvPr>
          <p:cNvSpPr>
            <a:spLocks noGrp="1"/>
          </p:cNvSpPr>
          <p:nvPr>
            <p:ph sz="quarter" idx="11" hasCustomPrompt="1"/>
          </p:nvPr>
        </p:nvSpPr>
        <p:spPr>
          <a:xfrm>
            <a:off x="609600" y="2743200"/>
            <a:ext cx="3758184" cy="3429000"/>
          </a:xfrm>
        </p:spPr>
        <p:txBody>
          <a:bodyPr/>
          <a:lstStyle>
            <a:lvl1pPr>
              <a:defRPr sz="1600" b="0" i="0">
                <a:solidFill>
                  <a:schemeClr val="bg1"/>
                </a:solidFill>
                <a:latin typeface="Calibri" panose="020F0502020204030204" pitchFamily="34" charset="0"/>
                <a:cs typeface="Calibri" panose="020F0502020204030204" pitchFamily="34" charset="0"/>
              </a:defRPr>
            </a:lvl1pPr>
            <a:lvl2pPr>
              <a:defRPr sz="1600" b="0" i="0">
                <a:solidFill>
                  <a:schemeClr val="bg1"/>
                </a:solidFill>
                <a:latin typeface="Calibri" panose="020F0502020204030204" pitchFamily="34" charset="0"/>
                <a:cs typeface="Calibri" panose="020F0502020204030204" pitchFamily="34" charset="0"/>
              </a:defRPr>
            </a:lvl2pPr>
            <a:lvl3pPr>
              <a:defRPr sz="1600" b="0" i="0">
                <a:solidFill>
                  <a:schemeClr val="bg1"/>
                </a:solidFill>
                <a:latin typeface="Calibri" panose="020F0502020204030204" pitchFamily="34" charset="0"/>
                <a:cs typeface="Calibri" panose="020F0502020204030204" pitchFamily="34" charset="0"/>
              </a:defRPr>
            </a:lvl3pPr>
            <a:lvl4pPr>
              <a:defRPr sz="1600" b="0" i="0">
                <a:solidFill>
                  <a:schemeClr val="bg1"/>
                </a:solidFill>
                <a:latin typeface="Calibri" panose="020F0502020204030204" pitchFamily="34" charset="0"/>
                <a:cs typeface="Calibri" panose="020F0502020204030204" pitchFamily="34" charset="0"/>
              </a:defRPr>
            </a:lvl4pPr>
            <a:lvl5pPr>
              <a:defRPr sz="1600" b="0" i="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35A42FA-3F60-344A-A91F-85284D019897}"/>
              </a:ext>
            </a:extLst>
          </p:cNvPr>
          <p:cNvSpPr>
            <a:spLocks noGrp="1"/>
          </p:cNvSpPr>
          <p:nvPr>
            <p:ph type="title" hasCustomPrompt="1"/>
          </p:nvPr>
        </p:nvSpPr>
        <p:spPr>
          <a:xfrm>
            <a:off x="609600" y="685800"/>
            <a:ext cx="3755136" cy="1755648"/>
          </a:xfrm>
        </p:spPr>
        <p:txBody>
          <a:bodyPr anchor="ctr" anchorCtr="0"/>
          <a:lstStyle>
            <a:lvl1pPr algn="ctr">
              <a:defRPr b="1" i="0">
                <a:solidFill>
                  <a:schemeClr val="bg1"/>
                </a:solidFill>
                <a:latin typeface="Calibri" panose="020F0502020204030204" pitchFamily="34" charset="0"/>
                <a:cs typeface="Calibri" panose="020F0502020204030204" pitchFamily="34" charset="0"/>
              </a:defRPr>
            </a:lvl1pPr>
          </a:lstStyle>
          <a:p>
            <a:r>
              <a:rPr lang="en-US" dirty="0"/>
              <a:t>Add Your Title here!</a:t>
            </a:r>
          </a:p>
        </p:txBody>
      </p:sp>
      <p:sp>
        <p:nvSpPr>
          <p:cNvPr id="25" name="Slide Number Placeholder 5">
            <a:extLst>
              <a:ext uri="{FF2B5EF4-FFF2-40B4-BE49-F238E27FC236}">
                <a16:creationId xmlns:a16="http://schemas.microsoft.com/office/drawing/2014/main" id="{6BB5D1AD-9E45-7A43-B79C-E55EBE099F94}"/>
              </a:ext>
            </a:extLst>
          </p:cNvPr>
          <p:cNvSpPr txBox="1">
            <a:spLocks/>
          </p:cNvSpPr>
          <p:nvPr userDrawn="1"/>
        </p:nvSpPr>
        <p:spPr>
          <a:xfrm>
            <a:off x="11582400" y="6335432"/>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l"/>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6" name="Footer Placeholder 4">
            <a:extLst>
              <a:ext uri="{FF2B5EF4-FFF2-40B4-BE49-F238E27FC236}">
                <a16:creationId xmlns:a16="http://schemas.microsoft.com/office/drawing/2014/main" id="{5AFC1EC5-F47D-CD46-918E-E30758CA00EA}"/>
              </a:ext>
            </a:extLst>
          </p:cNvPr>
          <p:cNvSpPr txBox="1">
            <a:spLocks/>
          </p:cNvSpPr>
          <p:nvPr userDrawn="1"/>
        </p:nvSpPr>
        <p:spPr>
          <a:xfrm>
            <a:off x="7589137" y="6324600"/>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35" name="Group 34">
            <a:extLst>
              <a:ext uri="{FF2B5EF4-FFF2-40B4-BE49-F238E27FC236}">
                <a16:creationId xmlns:a16="http://schemas.microsoft.com/office/drawing/2014/main" id="{78273398-63A8-2D46-B8AB-78B7D8E67238}"/>
              </a:ext>
            </a:extLst>
          </p:cNvPr>
          <p:cNvGrpSpPr>
            <a:grpSpLocks/>
          </p:cNvGrpSpPr>
          <p:nvPr userDrawn="1"/>
        </p:nvGrpSpPr>
        <p:grpSpPr>
          <a:xfrm rot="5400000">
            <a:off x="1363980" y="3361276"/>
            <a:ext cx="6858000" cy="137160"/>
            <a:chOff x="3406699" y="3779520"/>
            <a:chExt cx="5302857" cy="137160"/>
          </a:xfrm>
        </p:grpSpPr>
        <p:sp>
          <p:nvSpPr>
            <p:cNvPr id="36" name="Rounded Rectangle 35">
              <a:extLst>
                <a:ext uri="{FF2B5EF4-FFF2-40B4-BE49-F238E27FC236}">
                  <a16:creationId xmlns:a16="http://schemas.microsoft.com/office/drawing/2014/main" id="{5A4C9D8C-8EE8-7A48-8D21-95AB40AD3CF3}"/>
                </a:ext>
              </a:extLst>
            </p:cNvPr>
            <p:cNvSpPr/>
            <p:nvPr/>
          </p:nvSpPr>
          <p:spPr>
            <a:xfrm>
              <a:off x="3406699" y="3779520"/>
              <a:ext cx="272643" cy="137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822AF106-419D-E047-BF4F-9FA5B2DE47C1}"/>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7476E2CF-7EE7-EE4B-8097-5C6C6B5F9B40}"/>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530A4843-5692-894D-8397-4E830D95392A}"/>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49F34796-AE64-7D41-85CC-844885C6AC52}"/>
                </a:ext>
              </a:extLst>
            </p:cNvPr>
            <p:cNvGrpSpPr/>
            <p:nvPr userDrawn="1"/>
          </p:nvGrpSpPr>
          <p:grpSpPr>
            <a:xfrm>
              <a:off x="4213167" y="3779520"/>
              <a:ext cx="639917" cy="137160"/>
              <a:chOff x="4213167" y="3779520"/>
              <a:chExt cx="639917" cy="137160"/>
            </a:xfrm>
          </p:grpSpPr>
          <p:sp>
            <p:nvSpPr>
              <p:cNvPr id="41" name="Rectangle 40">
                <a:extLst>
                  <a:ext uri="{FF2B5EF4-FFF2-40B4-BE49-F238E27FC236}">
                    <a16:creationId xmlns:a16="http://schemas.microsoft.com/office/drawing/2014/main" id="{BA4D7322-45B9-A84A-BC4D-B3099494521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83ADD80A-0696-1A44-B2B7-0BF7B8A90FBF}"/>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56125668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 Title v1 Light Center">
    <p:bg>
      <p:bgPr>
        <a:solidFill>
          <a:schemeClr val="bg1"/>
        </a:solidFill>
        <a:effectLst/>
      </p:bgPr>
    </p:bg>
    <p:spTree>
      <p:nvGrpSpPr>
        <p:cNvPr id="1" name=""/>
        <p:cNvGrpSpPr/>
        <p:nvPr/>
      </p:nvGrpSpPr>
      <p:grpSpPr>
        <a:xfrm>
          <a:off x="0" y="0"/>
          <a:ext cx="0" cy="0"/>
          <a:chOff x="0" y="0"/>
          <a:chExt cx="0" cy="0"/>
        </a:xfrm>
      </p:grpSpPr>
      <p:sp>
        <p:nvSpPr>
          <p:cNvPr id="48" name="Title Placeholder 1">
            <a:extLst>
              <a:ext uri="{FF2B5EF4-FFF2-40B4-BE49-F238E27FC236}">
                <a16:creationId xmlns:a16="http://schemas.microsoft.com/office/drawing/2014/main" id="{5434A3D6-85EA-7C4B-9F99-C8C95F8BDE82}"/>
              </a:ext>
            </a:extLst>
          </p:cNvPr>
          <p:cNvSpPr>
            <a:spLocks noGrp="1"/>
          </p:cNvSpPr>
          <p:nvPr userDrawn="1">
            <p:ph type="title"/>
          </p:nvPr>
        </p:nvSpPr>
        <p:spPr>
          <a:xfrm>
            <a:off x="615044" y="3475037"/>
            <a:ext cx="10972800" cy="1325563"/>
          </a:xfrm>
          <a:prstGeom prst="rect">
            <a:avLst/>
          </a:prstGeom>
        </p:spPr>
        <p:txBody>
          <a:bodyPr vert="horz" lIns="91440" tIns="45720" rIns="91440" bIns="45720" rtlCol="0" anchor="ctr">
            <a:normAutofit/>
          </a:bodyPr>
          <a:lstStyle>
            <a:lvl1pPr algn="ctr">
              <a:defRPr sz="6000" b="1" i="0">
                <a:solidFill>
                  <a:srgbClr val="5555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userDrawn="1">
            <p:ph type="body" sz="quarter" idx="10" hasCustomPrompt="1"/>
          </p:nvPr>
        </p:nvSpPr>
        <p:spPr>
          <a:xfrm>
            <a:off x="2139044" y="2914654"/>
            <a:ext cx="7924800" cy="514346"/>
          </a:xfrm>
        </p:spPr>
        <p:txBody>
          <a:bodyPr anchor="ctr" anchorCtr="0">
            <a:noAutofit/>
          </a:bodyPr>
          <a:lstStyle>
            <a:lvl1pPr algn="ctr">
              <a:defRPr sz="2800" b="0" i="0">
                <a:solidFill>
                  <a:schemeClr val="accent3"/>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52" name="Group 51">
            <a:extLst>
              <a:ext uri="{FF2B5EF4-FFF2-40B4-BE49-F238E27FC236}">
                <a16:creationId xmlns:a16="http://schemas.microsoft.com/office/drawing/2014/main" id="{7EB3C246-3940-1545-B32E-6CF37A4A19FC}"/>
              </a:ext>
            </a:extLst>
          </p:cNvPr>
          <p:cNvGrpSpPr/>
          <p:nvPr userDrawn="1"/>
        </p:nvGrpSpPr>
        <p:grpSpPr>
          <a:xfrm rot="10800000">
            <a:off x="6970787" y="2520967"/>
            <a:ext cx="5226657" cy="137161"/>
            <a:chOff x="3482899" y="3779520"/>
            <a:chExt cx="5226657" cy="137161"/>
          </a:xfrm>
        </p:grpSpPr>
        <p:sp>
          <p:nvSpPr>
            <p:cNvPr id="53" name="Round Same Side Corner Rectangle 52">
              <a:extLst>
                <a:ext uri="{FF2B5EF4-FFF2-40B4-BE49-F238E27FC236}">
                  <a16:creationId xmlns:a16="http://schemas.microsoft.com/office/drawing/2014/main" id="{60DAB5BF-C7F6-404C-8C1F-41410F9D4689}"/>
                </a:ext>
              </a:extLst>
            </p:cNvPr>
            <p:cNvSpPr/>
            <p:nvPr/>
          </p:nvSpPr>
          <p:spPr>
            <a:xfrm rot="5400000">
              <a:off x="3512541" y="3749879"/>
              <a:ext cx="137160" cy="196443"/>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174F9D8A-C720-6F42-91BB-8679C66DCA73}"/>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DCED987D-5D2D-9649-AE8B-10A4BB15E0A4}"/>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B34A2E8F-BCE0-494D-809E-392429352C7F}"/>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962E0B4C-D7D8-C84C-B721-6040BE86B561}"/>
                </a:ext>
              </a:extLst>
            </p:cNvPr>
            <p:cNvGrpSpPr/>
            <p:nvPr userDrawn="1"/>
          </p:nvGrpSpPr>
          <p:grpSpPr>
            <a:xfrm>
              <a:off x="4213167" y="3779520"/>
              <a:ext cx="639917" cy="137160"/>
              <a:chOff x="4213167" y="3779520"/>
              <a:chExt cx="639917" cy="137160"/>
            </a:xfrm>
          </p:grpSpPr>
          <p:sp>
            <p:nvSpPr>
              <p:cNvPr id="58" name="Rectangle 57">
                <a:extLst>
                  <a:ext uri="{FF2B5EF4-FFF2-40B4-BE49-F238E27FC236}">
                    <a16:creationId xmlns:a16="http://schemas.microsoft.com/office/drawing/2014/main" id="{D702687A-98F8-204E-8BB8-8E796CC255D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93601006-12AF-5242-A526-1BC5A3175782}"/>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0" name="Group 59">
            <a:extLst>
              <a:ext uri="{FF2B5EF4-FFF2-40B4-BE49-F238E27FC236}">
                <a16:creationId xmlns:a16="http://schemas.microsoft.com/office/drawing/2014/main" id="{A858C835-F460-4E46-83CD-5A9F32B6C3EA}"/>
              </a:ext>
            </a:extLst>
          </p:cNvPr>
          <p:cNvGrpSpPr/>
          <p:nvPr userDrawn="1"/>
        </p:nvGrpSpPr>
        <p:grpSpPr>
          <a:xfrm>
            <a:off x="5443" y="4883166"/>
            <a:ext cx="5226658" cy="137164"/>
            <a:chOff x="3482898" y="3779520"/>
            <a:chExt cx="5226658" cy="137164"/>
          </a:xfrm>
        </p:grpSpPr>
        <p:sp>
          <p:nvSpPr>
            <p:cNvPr id="61" name="Round Same Side Corner Rectangle 60">
              <a:extLst>
                <a:ext uri="{FF2B5EF4-FFF2-40B4-BE49-F238E27FC236}">
                  <a16:creationId xmlns:a16="http://schemas.microsoft.com/office/drawing/2014/main" id="{2A9C6E58-D5EC-E24C-88F6-2EFBCB875373}"/>
                </a:ext>
              </a:extLst>
            </p:cNvPr>
            <p:cNvSpPr/>
            <p:nvPr/>
          </p:nvSpPr>
          <p:spPr>
            <a:xfrm rot="5400000">
              <a:off x="3512538" y="3749881"/>
              <a:ext cx="137163" cy="19644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A387098D-E261-D446-976E-FBDE5B8A5141}"/>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E179BA60-6C2F-2D45-836A-9B0558386F6F}"/>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C068ACD0-BC01-7F47-9FFF-1C24678DBD75}"/>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08525267-C8F0-0C48-BF80-325DE802126B}"/>
                </a:ext>
              </a:extLst>
            </p:cNvPr>
            <p:cNvGrpSpPr/>
            <p:nvPr userDrawn="1"/>
          </p:nvGrpSpPr>
          <p:grpSpPr>
            <a:xfrm>
              <a:off x="4213167" y="3779520"/>
              <a:ext cx="639917" cy="137160"/>
              <a:chOff x="4213167" y="3779520"/>
              <a:chExt cx="639917" cy="137160"/>
            </a:xfrm>
          </p:grpSpPr>
          <p:sp>
            <p:nvSpPr>
              <p:cNvPr id="66" name="Rectangle 65">
                <a:extLst>
                  <a:ext uri="{FF2B5EF4-FFF2-40B4-BE49-F238E27FC236}">
                    <a16:creationId xmlns:a16="http://schemas.microsoft.com/office/drawing/2014/main" id="{9F92EB4E-A228-8241-B6CC-F49912197BFD}"/>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35AA0013-C31F-A043-81FE-22F84DE43CB9}"/>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047380481"/>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 Title v2 Light Center">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B825E48-5190-2F4C-86F7-F01CA941FF7D}"/>
              </a:ext>
            </a:extLst>
          </p:cNvPr>
          <p:cNvGrpSpPr/>
          <p:nvPr userDrawn="1"/>
        </p:nvGrpSpPr>
        <p:grpSpPr>
          <a:xfrm rot="10800000">
            <a:off x="3482444" y="3779520"/>
            <a:ext cx="5227112" cy="137160"/>
            <a:chOff x="3482444" y="3779520"/>
            <a:chExt cx="5227112" cy="137160"/>
          </a:xfrm>
        </p:grpSpPr>
        <p:sp>
          <p:nvSpPr>
            <p:cNvPr id="15" name="Rectangle 14">
              <a:extLst>
                <a:ext uri="{FF2B5EF4-FFF2-40B4-BE49-F238E27FC236}">
                  <a16:creationId xmlns:a16="http://schemas.microsoft.com/office/drawing/2014/main" id="{480DCEDE-ECFB-9D42-B536-3B7513CA10E0}"/>
                </a:ext>
              </a:extLst>
            </p:cNvPr>
            <p:cNvSpPr/>
            <p:nvPr/>
          </p:nvSpPr>
          <p:spPr>
            <a:xfrm>
              <a:off x="3482444" y="3779520"/>
              <a:ext cx="196898"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4E3706-41ED-0B42-861E-305E51A09955}"/>
                </a:ext>
              </a:extLst>
            </p:cNvPr>
            <p:cNvSpPr/>
            <p:nvPr/>
          </p:nvSpPr>
          <p:spPr>
            <a:xfrm>
              <a:off x="3761663" y="3779520"/>
              <a:ext cx="369183"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8B460A-E561-F04E-AF0F-A16C6EB74292}"/>
                </a:ext>
              </a:extLst>
            </p:cNvPr>
            <p:cNvSpPr/>
            <p:nvPr/>
          </p:nvSpPr>
          <p:spPr>
            <a:xfrm>
              <a:off x="4935405" y="3779520"/>
              <a:ext cx="1230611"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D2C387C-A384-A44E-B5D4-2FF9701F04C9}"/>
                </a:ext>
              </a:extLst>
            </p:cNvPr>
            <p:cNvSpPr/>
            <p:nvPr/>
          </p:nvSpPr>
          <p:spPr>
            <a:xfrm>
              <a:off x="6248335" y="3779520"/>
              <a:ext cx="246122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E4EA047-7235-EF49-B39E-68F5790F373E}"/>
                </a:ext>
              </a:extLst>
            </p:cNvPr>
            <p:cNvGrpSpPr/>
            <p:nvPr userDrawn="1"/>
          </p:nvGrpSpPr>
          <p:grpSpPr>
            <a:xfrm>
              <a:off x="4213167" y="3779520"/>
              <a:ext cx="639917" cy="137160"/>
              <a:chOff x="4213167" y="3779520"/>
              <a:chExt cx="639917" cy="137160"/>
            </a:xfrm>
          </p:grpSpPr>
          <p:sp>
            <p:nvSpPr>
              <p:cNvPr id="21" name="Rectangle 20">
                <a:extLst>
                  <a:ext uri="{FF2B5EF4-FFF2-40B4-BE49-F238E27FC236}">
                    <a16:creationId xmlns:a16="http://schemas.microsoft.com/office/drawing/2014/main" id="{30AF9B21-ED25-264D-9A83-9BA38D4725AF}"/>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182C101-40B7-E14C-BE51-97AD921798DC}"/>
                  </a:ext>
                </a:extLst>
              </p:cNvPr>
              <p:cNvSpPr/>
              <p:nvPr userDrawn="1"/>
            </p:nvSpPr>
            <p:spPr>
              <a:xfrm>
                <a:off x="4213167" y="3779520"/>
                <a:ext cx="639917"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19504" y="2558861"/>
            <a:ext cx="10962896" cy="1022539"/>
          </a:xfrm>
          <a:prstGeom prst="rect">
            <a:avLst/>
          </a:prstGeom>
        </p:spPr>
        <p:txBody>
          <a:bodyPr vert="horz" lIns="91440" tIns="45720" rIns="91440" bIns="45720" rtlCol="0" anchor="ctr">
            <a:normAutofit/>
          </a:bodyPr>
          <a:lstStyle>
            <a:lvl1pPr algn="ctr">
              <a:defRPr sz="60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hasCustomPrompt="1"/>
          </p:nvPr>
        </p:nvSpPr>
        <p:spPr>
          <a:xfrm>
            <a:off x="2133600" y="1924054"/>
            <a:ext cx="7924800" cy="514346"/>
          </a:xfrm>
        </p:spPr>
        <p:txBody>
          <a:bodyPr>
            <a:noAutofit/>
          </a:bodyPr>
          <a:lstStyle>
            <a:lvl1pPr algn="ctr">
              <a:defRPr sz="2800" b="0" i="0">
                <a:solidFill>
                  <a:schemeClr val="accent3"/>
                </a:solidFill>
                <a:latin typeface="Calibri" panose="020F0502020204030204" pitchFamily="34" charset="0"/>
                <a:cs typeface="Calibri" panose="020F0502020204030204" pitchFamily="34" charset="0"/>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8473831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 Title v2 Dark Center">
    <p:bg>
      <p:bgPr>
        <a:solidFill>
          <a:schemeClr val="accent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B825E48-5190-2F4C-86F7-F01CA941FF7D}"/>
              </a:ext>
            </a:extLst>
          </p:cNvPr>
          <p:cNvGrpSpPr/>
          <p:nvPr userDrawn="1"/>
        </p:nvGrpSpPr>
        <p:grpSpPr>
          <a:xfrm rot="10800000">
            <a:off x="3482444" y="3779520"/>
            <a:ext cx="5227112" cy="137160"/>
            <a:chOff x="3482444" y="3779520"/>
            <a:chExt cx="5227112" cy="137160"/>
          </a:xfrm>
        </p:grpSpPr>
        <p:sp>
          <p:nvSpPr>
            <p:cNvPr id="15" name="Rectangle 14">
              <a:extLst>
                <a:ext uri="{FF2B5EF4-FFF2-40B4-BE49-F238E27FC236}">
                  <a16:creationId xmlns:a16="http://schemas.microsoft.com/office/drawing/2014/main" id="{480DCEDE-ECFB-9D42-B536-3B7513CA10E0}"/>
                </a:ext>
              </a:extLst>
            </p:cNvPr>
            <p:cNvSpPr/>
            <p:nvPr/>
          </p:nvSpPr>
          <p:spPr>
            <a:xfrm>
              <a:off x="3482444" y="3779520"/>
              <a:ext cx="196898"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4E3706-41ED-0B42-861E-305E51A09955}"/>
                </a:ext>
              </a:extLst>
            </p:cNvPr>
            <p:cNvSpPr/>
            <p:nvPr/>
          </p:nvSpPr>
          <p:spPr>
            <a:xfrm>
              <a:off x="3761663" y="3779520"/>
              <a:ext cx="369183"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8B460A-E561-F04E-AF0F-A16C6EB74292}"/>
                </a:ext>
              </a:extLst>
            </p:cNvPr>
            <p:cNvSpPr/>
            <p:nvPr/>
          </p:nvSpPr>
          <p:spPr>
            <a:xfrm>
              <a:off x="4935405" y="3779520"/>
              <a:ext cx="1230611"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D2C387C-A384-A44E-B5D4-2FF9701F04C9}"/>
                </a:ext>
              </a:extLst>
            </p:cNvPr>
            <p:cNvSpPr/>
            <p:nvPr/>
          </p:nvSpPr>
          <p:spPr>
            <a:xfrm>
              <a:off x="6248335" y="3779520"/>
              <a:ext cx="246122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E4EA047-7235-EF49-B39E-68F5790F373E}"/>
                </a:ext>
              </a:extLst>
            </p:cNvPr>
            <p:cNvGrpSpPr/>
            <p:nvPr userDrawn="1"/>
          </p:nvGrpSpPr>
          <p:grpSpPr>
            <a:xfrm>
              <a:off x="4213167" y="3779520"/>
              <a:ext cx="639917" cy="137160"/>
              <a:chOff x="4213167" y="3779520"/>
              <a:chExt cx="639917" cy="137160"/>
            </a:xfrm>
          </p:grpSpPr>
          <p:sp>
            <p:nvSpPr>
              <p:cNvPr id="21" name="Rectangle 20">
                <a:extLst>
                  <a:ext uri="{FF2B5EF4-FFF2-40B4-BE49-F238E27FC236}">
                    <a16:creationId xmlns:a16="http://schemas.microsoft.com/office/drawing/2014/main" id="{30AF9B21-ED25-264D-9A83-9BA38D4725AF}"/>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182C101-40B7-E14C-BE51-97AD921798DC}"/>
                  </a:ext>
                </a:extLst>
              </p:cNvPr>
              <p:cNvSpPr/>
              <p:nvPr userDrawn="1"/>
            </p:nvSpPr>
            <p:spPr>
              <a:xfrm>
                <a:off x="4213167" y="3779520"/>
                <a:ext cx="639917"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19504" y="2558861"/>
            <a:ext cx="10962896" cy="1022539"/>
          </a:xfrm>
          <a:prstGeom prst="rect">
            <a:avLst/>
          </a:prstGeom>
        </p:spPr>
        <p:txBody>
          <a:bodyPr vert="horz" lIns="91440" tIns="45720" rIns="91440" bIns="45720" rtlCol="0" anchor="ctr">
            <a:normAutofit/>
          </a:bodyPr>
          <a:lstStyle>
            <a:lvl1pPr algn="ctr">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p:nvPr>
        </p:nvSpPr>
        <p:spPr>
          <a:xfrm>
            <a:off x="2133600" y="1924054"/>
            <a:ext cx="7924800" cy="514346"/>
          </a:xfrm>
        </p:spPr>
        <p:txBody>
          <a:bodyPr>
            <a:noAutofit/>
          </a:bodyPr>
          <a:lstStyle>
            <a:lvl1pPr algn="ctr">
              <a:defRPr sz="2800" b="0"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561731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 Title v3 Left ">
    <p:bg>
      <p:bgPr>
        <a:solidFill>
          <a:schemeClr val="accent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47CEAAA-4A7E-8C41-9CEA-750EA56AACEA}"/>
              </a:ext>
            </a:extLst>
          </p:cNvPr>
          <p:cNvSpPr/>
          <p:nvPr userDrawn="1"/>
        </p:nvSpPr>
        <p:spPr>
          <a:xfrm>
            <a:off x="0" y="1676400"/>
            <a:ext cx="12192000" cy="347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09600" y="2503491"/>
            <a:ext cx="10972800" cy="1325563"/>
          </a:xfrm>
          <a:prstGeom prst="rect">
            <a:avLst/>
          </a:prstGeom>
        </p:spPr>
        <p:txBody>
          <a:bodyPr vert="horz" lIns="91440" tIns="45720" rIns="91440" bIns="45720" rtlCol="0" anchor="ctr">
            <a:normAutofit/>
          </a:bodyPr>
          <a:lstStyle>
            <a:lvl1pPr algn="l">
              <a:defRPr sz="60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hasCustomPrompt="1"/>
          </p:nvPr>
        </p:nvSpPr>
        <p:spPr>
          <a:xfrm>
            <a:off x="609600" y="3829054"/>
            <a:ext cx="10972800" cy="514346"/>
          </a:xfrm>
        </p:spPr>
        <p:txBody>
          <a:bodyPr>
            <a:noAutofit/>
          </a:bodyPr>
          <a:lstStyle>
            <a:lvl1pPr algn="l">
              <a:defRPr sz="2800" b="0" i="0">
                <a:solidFill>
                  <a:schemeClr val="accent3"/>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21" name="Group 20">
            <a:extLst>
              <a:ext uri="{FF2B5EF4-FFF2-40B4-BE49-F238E27FC236}">
                <a16:creationId xmlns:a16="http://schemas.microsoft.com/office/drawing/2014/main" id="{AFEF89F6-C273-3E4A-9A6F-66731301728F}"/>
              </a:ext>
            </a:extLst>
          </p:cNvPr>
          <p:cNvGrpSpPr/>
          <p:nvPr userDrawn="1"/>
        </p:nvGrpSpPr>
        <p:grpSpPr>
          <a:xfrm rot="10800000">
            <a:off x="6965343" y="1664208"/>
            <a:ext cx="5226657" cy="137160"/>
            <a:chOff x="3482899" y="3779520"/>
            <a:chExt cx="5226657" cy="137160"/>
          </a:xfrm>
        </p:grpSpPr>
        <p:sp>
          <p:nvSpPr>
            <p:cNvPr id="22" name="Round Same Side Corner Rectangle 21">
              <a:extLst>
                <a:ext uri="{FF2B5EF4-FFF2-40B4-BE49-F238E27FC236}">
                  <a16:creationId xmlns:a16="http://schemas.microsoft.com/office/drawing/2014/main" id="{48FBF2C0-B677-6E49-B750-30A8DDEA1FC2}"/>
                </a:ext>
              </a:extLst>
            </p:cNvPr>
            <p:cNvSpPr/>
            <p:nvPr/>
          </p:nvSpPr>
          <p:spPr>
            <a:xfrm rot="5400000">
              <a:off x="3512540" y="3749879"/>
              <a:ext cx="137160" cy="19644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4D5301ED-FDA9-4449-A01D-568B041AC3A9}"/>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AAC27F5-5526-524C-AA05-739048973E6D}"/>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CC2B1FFD-F86E-4840-97AD-341AB79E2A37}"/>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6D100291-A536-6044-BD4C-1562497DD021}"/>
                </a:ext>
              </a:extLst>
            </p:cNvPr>
            <p:cNvGrpSpPr/>
            <p:nvPr userDrawn="1"/>
          </p:nvGrpSpPr>
          <p:grpSpPr>
            <a:xfrm>
              <a:off x="4213167" y="3779520"/>
              <a:ext cx="639917" cy="137160"/>
              <a:chOff x="4213167" y="3779520"/>
              <a:chExt cx="639917" cy="137160"/>
            </a:xfrm>
          </p:grpSpPr>
          <p:sp>
            <p:nvSpPr>
              <p:cNvPr id="27" name="Rectangle 26">
                <a:extLst>
                  <a:ext uri="{FF2B5EF4-FFF2-40B4-BE49-F238E27FC236}">
                    <a16:creationId xmlns:a16="http://schemas.microsoft.com/office/drawing/2014/main" id="{00EF2894-0BC5-B04A-BBAC-B7BD4AE1A0BA}"/>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9571A581-57D0-A84B-B6CF-463233C6E5F2}"/>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oup 28">
            <a:extLst>
              <a:ext uri="{FF2B5EF4-FFF2-40B4-BE49-F238E27FC236}">
                <a16:creationId xmlns:a16="http://schemas.microsoft.com/office/drawing/2014/main" id="{BCE373D6-1605-6146-920A-B2AFCFA680AE}"/>
              </a:ext>
            </a:extLst>
          </p:cNvPr>
          <p:cNvGrpSpPr/>
          <p:nvPr userDrawn="1"/>
        </p:nvGrpSpPr>
        <p:grpSpPr>
          <a:xfrm>
            <a:off x="-1" y="5020056"/>
            <a:ext cx="5226658" cy="137163"/>
            <a:chOff x="3482898" y="3779520"/>
            <a:chExt cx="5226658" cy="137163"/>
          </a:xfrm>
        </p:grpSpPr>
        <p:sp>
          <p:nvSpPr>
            <p:cNvPr id="31" name="Round Same Side Corner Rectangle 30">
              <a:extLst>
                <a:ext uri="{FF2B5EF4-FFF2-40B4-BE49-F238E27FC236}">
                  <a16:creationId xmlns:a16="http://schemas.microsoft.com/office/drawing/2014/main" id="{7957EBC3-37A6-164E-B4F8-78D7B27CE111}"/>
                </a:ext>
              </a:extLst>
            </p:cNvPr>
            <p:cNvSpPr/>
            <p:nvPr/>
          </p:nvSpPr>
          <p:spPr>
            <a:xfrm rot="5400000">
              <a:off x="3512541" y="3749882"/>
              <a:ext cx="137158"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FFB46732-9D56-FC4E-80E9-5FDF7714BFF4}"/>
                </a:ext>
              </a:extLst>
            </p:cNvPr>
            <p:cNvSpPr/>
            <p:nvPr/>
          </p:nvSpPr>
          <p:spPr>
            <a:xfrm>
              <a:off x="3761663" y="3779520"/>
              <a:ext cx="369183" cy="13716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AC52F82E-4D4E-034B-813E-AFABEDEED243}"/>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FF3A34C7-2305-794E-950B-46FBFDAA4CB7}"/>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BEEAB2BE-7B96-CA49-B367-07BC52F35E44}"/>
                </a:ext>
              </a:extLst>
            </p:cNvPr>
            <p:cNvGrpSpPr/>
            <p:nvPr userDrawn="1"/>
          </p:nvGrpSpPr>
          <p:grpSpPr>
            <a:xfrm>
              <a:off x="4213167" y="3779520"/>
              <a:ext cx="639917" cy="137160"/>
              <a:chOff x="4213167" y="3779520"/>
              <a:chExt cx="639917" cy="137160"/>
            </a:xfrm>
          </p:grpSpPr>
          <p:sp>
            <p:nvSpPr>
              <p:cNvPr id="53" name="Rectangle 52">
                <a:extLst>
                  <a:ext uri="{FF2B5EF4-FFF2-40B4-BE49-F238E27FC236}">
                    <a16:creationId xmlns:a16="http://schemas.microsoft.com/office/drawing/2014/main" id="{BA29276C-B5FE-7D4F-845B-08F754681530}"/>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0086A1D5-CD6F-3E40-B6E1-7EB33759BE33}"/>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6626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45416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Agenda Left">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855411"/>
            <a:ext cx="10972800" cy="4316789"/>
          </a:xfrm>
        </p:spPr>
        <p:txBody>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3" name="Slide Number Placeholder 5">
            <a:extLst>
              <a:ext uri="{FF2B5EF4-FFF2-40B4-BE49-F238E27FC236}">
                <a16:creationId xmlns:a16="http://schemas.microsoft.com/office/drawing/2014/main" id="{C5EC1D51-0618-074F-9D8B-E308B3D80A3B}"/>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44" name="Footer Placeholder 4">
            <a:extLst>
              <a:ext uri="{FF2B5EF4-FFF2-40B4-BE49-F238E27FC236}">
                <a16:creationId xmlns:a16="http://schemas.microsoft.com/office/drawing/2014/main" id="{4A860708-66DA-1D4F-8B80-2DF81CD5BD1D}"/>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16" name="Group 15">
            <a:extLst>
              <a:ext uri="{FF2B5EF4-FFF2-40B4-BE49-F238E27FC236}">
                <a16:creationId xmlns:a16="http://schemas.microsoft.com/office/drawing/2014/main" id="{8C3A54C3-EA60-7F42-80D8-D81D68C800B5}"/>
              </a:ext>
            </a:extLst>
          </p:cNvPr>
          <p:cNvGrpSpPr/>
          <p:nvPr userDrawn="1"/>
        </p:nvGrpSpPr>
        <p:grpSpPr>
          <a:xfrm rot="10800000">
            <a:off x="-1" y="1394118"/>
            <a:ext cx="12192001" cy="109728"/>
            <a:chOff x="3482898" y="3779520"/>
            <a:chExt cx="5227965" cy="137164"/>
          </a:xfrm>
        </p:grpSpPr>
        <p:sp>
          <p:nvSpPr>
            <p:cNvPr id="17" name="Round Same Side Corner Rectangle 16">
              <a:extLst>
                <a:ext uri="{FF2B5EF4-FFF2-40B4-BE49-F238E27FC236}">
                  <a16:creationId xmlns:a16="http://schemas.microsoft.com/office/drawing/2014/main" id="{E6386C8B-7938-5347-8FDF-648E67CA0886}"/>
                </a:ext>
              </a:extLst>
            </p:cNvPr>
            <p:cNvSpPr/>
            <p:nvPr/>
          </p:nvSpPr>
          <p:spPr>
            <a:xfrm rot="5400000">
              <a:off x="3512538" y="3749881"/>
              <a:ext cx="137163"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073BC79-9E2D-DF4B-BF3D-D727E5E9764C}"/>
                </a:ext>
              </a:extLst>
            </p:cNvPr>
            <p:cNvSpPr/>
            <p:nvPr/>
          </p:nvSpPr>
          <p:spPr>
            <a:xfrm>
              <a:off x="3761661" y="3779520"/>
              <a:ext cx="353874"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A679304F-F136-2846-9F2A-673E46D9D557}"/>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ame Side Corner Rectangle 20">
              <a:extLst>
                <a:ext uri="{FF2B5EF4-FFF2-40B4-BE49-F238E27FC236}">
                  <a16:creationId xmlns:a16="http://schemas.microsoft.com/office/drawing/2014/main" id="{66D6943C-6D38-F74E-B16B-D426DF95DFAB}"/>
                </a:ext>
              </a:extLst>
            </p:cNvPr>
            <p:cNvSpPr/>
            <p:nvPr/>
          </p:nvSpPr>
          <p:spPr>
            <a:xfrm rot="16200000">
              <a:off x="7411018" y="2616838"/>
              <a:ext cx="137163" cy="2462527"/>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62210FA-09C9-B34E-AC0D-BC03574D7A5A}"/>
                </a:ext>
              </a:extLst>
            </p:cNvPr>
            <p:cNvGrpSpPr/>
            <p:nvPr userDrawn="1"/>
          </p:nvGrpSpPr>
          <p:grpSpPr>
            <a:xfrm>
              <a:off x="4213167" y="3779520"/>
              <a:ext cx="639917" cy="137160"/>
              <a:chOff x="4213167" y="3779520"/>
              <a:chExt cx="639917" cy="137160"/>
            </a:xfrm>
          </p:grpSpPr>
          <p:sp>
            <p:nvSpPr>
              <p:cNvPr id="23" name="Rectangle 22">
                <a:extLst>
                  <a:ext uri="{FF2B5EF4-FFF2-40B4-BE49-F238E27FC236}">
                    <a16:creationId xmlns:a16="http://schemas.microsoft.com/office/drawing/2014/main" id="{44BE8C8F-4101-2D47-A913-005EDBC74B69}"/>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A7388B3-7E23-EB4D-BB0B-28482C5F1883}"/>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9850332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Chapter Divider Orange v1">
    <p:bg>
      <p:bgPr>
        <a:solidFill>
          <a:schemeClr val="accent1"/>
        </a:solidFill>
        <a:effectLst/>
      </p:bgPr>
    </p:bg>
    <p:spTree>
      <p:nvGrpSpPr>
        <p:cNvPr id="1" name=""/>
        <p:cNvGrpSpPr/>
        <p:nvPr/>
      </p:nvGrpSpPr>
      <p:grpSpPr>
        <a:xfrm>
          <a:off x="0" y="0"/>
          <a:ext cx="0" cy="0"/>
          <a:chOff x="0" y="0"/>
          <a:chExt cx="0" cy="0"/>
        </a:xfrm>
      </p:grpSpPr>
      <p:sp>
        <p:nvSpPr>
          <p:cNvPr id="20" name="Rectangle 19">
            <a:hlinkClick r:id="rId2"/>
            <a:extLst>
              <a:ext uri="{FF2B5EF4-FFF2-40B4-BE49-F238E27FC236}">
                <a16:creationId xmlns:a16="http://schemas.microsoft.com/office/drawing/2014/main" id="{D7FD5301-3190-754A-912C-871E7ACA52F2}"/>
              </a:ext>
            </a:extLst>
          </p:cNvPr>
          <p:cNvSpPr/>
          <p:nvPr userDrawn="1"/>
        </p:nvSpPr>
        <p:spPr>
          <a:xfrm>
            <a:off x="196443" y="228600"/>
            <a:ext cx="11799115"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47947" y="2286000"/>
            <a:ext cx="10972800" cy="1325563"/>
          </a:xfrm>
          <a:prstGeom prst="rect">
            <a:avLst/>
          </a:prstGeom>
        </p:spPr>
        <p:txBody>
          <a:bodyPr vert="horz" lIns="91440" tIns="45720" rIns="91440" bIns="45720" rtlCol="0" anchor="ctr">
            <a:normAutofit/>
          </a:bodyPr>
          <a:lstStyle>
            <a:lvl1pPr algn="ctr">
              <a:defRPr sz="60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hasCustomPrompt="1"/>
          </p:nvPr>
        </p:nvSpPr>
        <p:spPr>
          <a:xfrm>
            <a:off x="2133600" y="3579608"/>
            <a:ext cx="7924800" cy="514346"/>
          </a:xfrm>
        </p:spPr>
        <p:txBody>
          <a:bodyPr>
            <a:noAutofit/>
          </a:bodyPr>
          <a:lstStyle>
            <a:lvl1pPr algn="ctr">
              <a:defRPr sz="2800" b="0" i="0">
                <a:solidFill>
                  <a:schemeClr val="accent3"/>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21" name="Group 20">
            <a:extLst>
              <a:ext uri="{FF2B5EF4-FFF2-40B4-BE49-F238E27FC236}">
                <a16:creationId xmlns:a16="http://schemas.microsoft.com/office/drawing/2014/main" id="{E0FF0344-39EC-3448-920A-26B886B0218B}"/>
              </a:ext>
            </a:extLst>
          </p:cNvPr>
          <p:cNvGrpSpPr/>
          <p:nvPr userDrawn="1"/>
        </p:nvGrpSpPr>
        <p:grpSpPr>
          <a:xfrm rot="10800000">
            <a:off x="6965343" y="1386839"/>
            <a:ext cx="4947893" cy="137160"/>
            <a:chOff x="3761663" y="3779520"/>
            <a:chExt cx="4947893" cy="137160"/>
          </a:xfrm>
        </p:grpSpPr>
        <p:sp>
          <p:nvSpPr>
            <p:cNvPr id="23" name="Rounded Rectangle 22">
              <a:extLst>
                <a:ext uri="{FF2B5EF4-FFF2-40B4-BE49-F238E27FC236}">
                  <a16:creationId xmlns:a16="http://schemas.microsoft.com/office/drawing/2014/main" id="{A566C805-1B1B-0049-A756-90F0B43E721C}"/>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20D65E5-DEC5-FF4A-9CE8-9B9C5CE5E628}"/>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2BC246CF-E71D-4B49-BC1F-409BBAC730F5}"/>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88515E01-5278-A145-A2F6-48EA3440D97A}"/>
                </a:ext>
              </a:extLst>
            </p:cNvPr>
            <p:cNvGrpSpPr/>
            <p:nvPr userDrawn="1"/>
          </p:nvGrpSpPr>
          <p:grpSpPr>
            <a:xfrm>
              <a:off x="4213167" y="3779520"/>
              <a:ext cx="639917" cy="137160"/>
              <a:chOff x="4213167" y="3779520"/>
              <a:chExt cx="639917" cy="137160"/>
            </a:xfrm>
          </p:grpSpPr>
          <p:sp>
            <p:nvSpPr>
              <p:cNvPr id="31" name="Rectangle 30">
                <a:extLst>
                  <a:ext uri="{FF2B5EF4-FFF2-40B4-BE49-F238E27FC236}">
                    <a16:creationId xmlns:a16="http://schemas.microsoft.com/office/drawing/2014/main" id="{DB31EC8E-5649-E042-A38E-E43287E69AF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AE201E86-2191-114C-9705-D11CEF4B3CBD}"/>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2656B5D0-1840-D844-8DAC-116ED33764B9}"/>
              </a:ext>
            </a:extLst>
          </p:cNvPr>
          <p:cNvGrpSpPr/>
          <p:nvPr userDrawn="1"/>
        </p:nvGrpSpPr>
        <p:grpSpPr>
          <a:xfrm>
            <a:off x="278765" y="4892040"/>
            <a:ext cx="4947893" cy="137160"/>
            <a:chOff x="3761663" y="3779520"/>
            <a:chExt cx="4947893" cy="137160"/>
          </a:xfrm>
        </p:grpSpPr>
        <p:sp>
          <p:nvSpPr>
            <p:cNvPr id="49" name="Rounded Rectangle 48">
              <a:extLst>
                <a:ext uri="{FF2B5EF4-FFF2-40B4-BE49-F238E27FC236}">
                  <a16:creationId xmlns:a16="http://schemas.microsoft.com/office/drawing/2014/main" id="{23F0D3D8-5844-964C-84CE-94F19CBD9302}"/>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6D428A97-0B2E-A743-A310-18D8709950F5}"/>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F82EE961-23C7-FD41-9C2D-21B2B90A40BA}"/>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56AA5114-5020-9A41-9F1D-9B4BC849199F}"/>
                </a:ext>
              </a:extLst>
            </p:cNvPr>
            <p:cNvGrpSpPr/>
            <p:nvPr userDrawn="1"/>
          </p:nvGrpSpPr>
          <p:grpSpPr>
            <a:xfrm>
              <a:off x="4213167" y="3779520"/>
              <a:ext cx="639917" cy="137160"/>
              <a:chOff x="4213167" y="3779520"/>
              <a:chExt cx="639917" cy="137160"/>
            </a:xfrm>
          </p:grpSpPr>
          <p:sp>
            <p:nvSpPr>
              <p:cNvPr id="53" name="Rectangle 52">
                <a:extLst>
                  <a:ext uri="{FF2B5EF4-FFF2-40B4-BE49-F238E27FC236}">
                    <a16:creationId xmlns:a16="http://schemas.microsoft.com/office/drawing/2014/main" id="{3A9540EA-2FEC-AF46-99BF-135D9748B86B}"/>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B8772881-F040-744F-B088-E7C93CC96F9F}"/>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190209263"/>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Chapter Divider Orange v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593369F-5EDF-1D4E-B116-22F6DADE6F12}"/>
              </a:ext>
            </a:extLst>
          </p:cNvPr>
          <p:cNvGrpSpPr/>
          <p:nvPr userDrawn="1"/>
        </p:nvGrpSpPr>
        <p:grpSpPr>
          <a:xfrm rot="10800000">
            <a:off x="6965343" y="1517904"/>
            <a:ext cx="5226657" cy="137160"/>
            <a:chOff x="3482899" y="3779520"/>
            <a:chExt cx="5226657" cy="137160"/>
          </a:xfrm>
        </p:grpSpPr>
        <p:sp>
          <p:nvSpPr>
            <p:cNvPr id="24" name="Round Same Side Corner Rectangle 23">
              <a:extLst>
                <a:ext uri="{FF2B5EF4-FFF2-40B4-BE49-F238E27FC236}">
                  <a16:creationId xmlns:a16="http://schemas.microsoft.com/office/drawing/2014/main" id="{39BD1C90-97B5-6545-8CED-84C258A5FB20}"/>
                </a:ext>
              </a:extLst>
            </p:cNvPr>
            <p:cNvSpPr/>
            <p:nvPr/>
          </p:nvSpPr>
          <p:spPr>
            <a:xfrm rot="5400000">
              <a:off x="3512540" y="3749879"/>
              <a:ext cx="137160" cy="19644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FB4D1F51-EBE1-B448-BA85-565D0A35DC87}"/>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2323046-C9F3-614E-8B4F-7D8BC41221CE}"/>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095D5AA2-7FDB-E84A-B2CE-F3C96874165D}"/>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8A7C90D-6F1E-4D41-B478-8E28D608AFD2}"/>
                </a:ext>
              </a:extLst>
            </p:cNvPr>
            <p:cNvGrpSpPr/>
            <p:nvPr userDrawn="1"/>
          </p:nvGrpSpPr>
          <p:grpSpPr>
            <a:xfrm>
              <a:off x="4213167" y="3779520"/>
              <a:ext cx="639917" cy="137160"/>
              <a:chOff x="4213167" y="3779520"/>
              <a:chExt cx="639917" cy="137160"/>
            </a:xfrm>
          </p:grpSpPr>
          <p:sp>
            <p:nvSpPr>
              <p:cNvPr id="39" name="Rectangle 38">
                <a:extLst>
                  <a:ext uri="{FF2B5EF4-FFF2-40B4-BE49-F238E27FC236}">
                    <a16:creationId xmlns:a16="http://schemas.microsoft.com/office/drawing/2014/main" id="{FB13E4B2-8E41-154E-A949-60C2B92B3488}"/>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5E522DD1-2F5C-334F-B64E-B8A13BB66096}"/>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1" name="Group 40">
            <a:extLst>
              <a:ext uri="{FF2B5EF4-FFF2-40B4-BE49-F238E27FC236}">
                <a16:creationId xmlns:a16="http://schemas.microsoft.com/office/drawing/2014/main" id="{224884ED-2CA8-5D4C-BA3C-11401721EC53}"/>
              </a:ext>
            </a:extLst>
          </p:cNvPr>
          <p:cNvGrpSpPr/>
          <p:nvPr userDrawn="1"/>
        </p:nvGrpSpPr>
        <p:grpSpPr>
          <a:xfrm>
            <a:off x="0" y="4956048"/>
            <a:ext cx="5226658" cy="137163"/>
            <a:chOff x="3482898" y="3779520"/>
            <a:chExt cx="5226658" cy="137163"/>
          </a:xfrm>
        </p:grpSpPr>
        <p:sp>
          <p:nvSpPr>
            <p:cNvPr id="42" name="Round Same Side Corner Rectangle 41">
              <a:extLst>
                <a:ext uri="{FF2B5EF4-FFF2-40B4-BE49-F238E27FC236}">
                  <a16:creationId xmlns:a16="http://schemas.microsoft.com/office/drawing/2014/main" id="{E32E77AB-8273-A643-BE34-087162F45137}"/>
                </a:ext>
              </a:extLst>
            </p:cNvPr>
            <p:cNvSpPr/>
            <p:nvPr/>
          </p:nvSpPr>
          <p:spPr>
            <a:xfrm rot="5400000">
              <a:off x="3512541" y="3749882"/>
              <a:ext cx="137158"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0EE9C0A-8916-6240-9C60-0B4FC3DE01D7}"/>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F6042FE3-650D-7A4C-9E48-FFE467DBDC8D}"/>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5F834BB1-8381-3E46-8ABF-C3AC20DA5743}"/>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2D0F28F7-A868-5A42-B557-5E4F102AE865}"/>
                </a:ext>
              </a:extLst>
            </p:cNvPr>
            <p:cNvGrpSpPr/>
            <p:nvPr userDrawn="1"/>
          </p:nvGrpSpPr>
          <p:grpSpPr>
            <a:xfrm>
              <a:off x="4213167" y="3779520"/>
              <a:ext cx="639917" cy="137160"/>
              <a:chOff x="4213167" y="3779520"/>
              <a:chExt cx="639917" cy="137160"/>
            </a:xfrm>
          </p:grpSpPr>
          <p:sp>
            <p:nvSpPr>
              <p:cNvPr id="56" name="Rectangle 55">
                <a:extLst>
                  <a:ext uri="{FF2B5EF4-FFF2-40B4-BE49-F238E27FC236}">
                    <a16:creationId xmlns:a16="http://schemas.microsoft.com/office/drawing/2014/main" id="{9ED5C52C-9A97-A647-BD09-BEF513A66D53}"/>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39565DC4-3438-CF45-91BB-9120756551D4}"/>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609600" y="5562599"/>
            <a:ext cx="10972800" cy="609601"/>
          </a:xfrm>
        </p:spPr>
        <p:txBody>
          <a:bodyPr/>
          <a:lstStyle>
            <a:lvl1pPr algn="just">
              <a:defRPr sz="16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0" y="1655062"/>
            <a:ext cx="12192000" cy="3297938"/>
          </a:xfr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p:nvPr>
        </p:nvSpPr>
        <p:spPr>
          <a:xfrm>
            <a:off x="609600" y="251333"/>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6" name="Slide Number Placeholder 5">
            <a:extLst>
              <a:ext uri="{FF2B5EF4-FFF2-40B4-BE49-F238E27FC236}">
                <a16:creationId xmlns:a16="http://schemas.microsoft.com/office/drawing/2014/main" id="{F750C718-5E1E-AC48-AE6D-CE33BE404671}"/>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B9BC4BCB-7A51-B041-A1E7-ADF325FF3A3C}"/>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 name="Text Placeholder 3">
            <a:extLst>
              <a:ext uri="{FF2B5EF4-FFF2-40B4-BE49-F238E27FC236}">
                <a16:creationId xmlns:a16="http://schemas.microsoft.com/office/drawing/2014/main" id="{66327B41-4E87-2140-B40F-38019FEFAB75}"/>
              </a:ext>
            </a:extLst>
          </p:cNvPr>
          <p:cNvSpPr>
            <a:spLocks noGrp="1"/>
          </p:cNvSpPr>
          <p:nvPr>
            <p:ph type="body" sz="quarter" idx="19" hasCustomPrompt="1"/>
          </p:nvPr>
        </p:nvSpPr>
        <p:spPr>
          <a:xfrm>
            <a:off x="279400" y="4648200"/>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27188071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Chapter Divider Orange v3">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19A3C74-C638-BD40-8740-841E369074D1}"/>
              </a:ext>
            </a:extLst>
          </p:cNvPr>
          <p:cNvGrpSpPr/>
          <p:nvPr userDrawn="1"/>
        </p:nvGrpSpPr>
        <p:grpSpPr>
          <a:xfrm rot="10800000">
            <a:off x="6361176" y="548638"/>
            <a:ext cx="5221224" cy="137160"/>
            <a:chOff x="3482899" y="3779520"/>
            <a:chExt cx="5226657" cy="137160"/>
          </a:xfrm>
        </p:grpSpPr>
        <p:sp>
          <p:nvSpPr>
            <p:cNvPr id="24" name="Round Same Side Corner Rectangle 23">
              <a:extLst>
                <a:ext uri="{FF2B5EF4-FFF2-40B4-BE49-F238E27FC236}">
                  <a16:creationId xmlns:a16="http://schemas.microsoft.com/office/drawing/2014/main" id="{97076AD0-9B53-C947-BA58-97DD86416321}"/>
                </a:ext>
              </a:extLst>
            </p:cNvPr>
            <p:cNvSpPr/>
            <p:nvPr/>
          </p:nvSpPr>
          <p:spPr>
            <a:xfrm rot="5400000">
              <a:off x="3512540" y="3749879"/>
              <a:ext cx="137160" cy="19644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CE1AFDF4-3D3B-B640-A0A4-9EE79030D89D}"/>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68B52DA8-C926-6C4B-A2E8-3561A692A64A}"/>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5646DC4E-E5BC-5844-A508-50E7EA8F2A99}"/>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B089CF21-506E-FD4A-A31E-7145FED64B8F}"/>
                </a:ext>
              </a:extLst>
            </p:cNvPr>
            <p:cNvGrpSpPr/>
            <p:nvPr userDrawn="1"/>
          </p:nvGrpSpPr>
          <p:grpSpPr>
            <a:xfrm>
              <a:off x="4213167" y="3779520"/>
              <a:ext cx="639917" cy="137160"/>
              <a:chOff x="4213167" y="3779520"/>
              <a:chExt cx="639917" cy="137160"/>
            </a:xfrm>
          </p:grpSpPr>
          <p:sp>
            <p:nvSpPr>
              <p:cNvPr id="37" name="Rectangle 36">
                <a:extLst>
                  <a:ext uri="{FF2B5EF4-FFF2-40B4-BE49-F238E27FC236}">
                    <a16:creationId xmlns:a16="http://schemas.microsoft.com/office/drawing/2014/main" id="{0CE86DCE-0FC8-AB48-ACCF-569816676C90}"/>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6100FF23-4105-1848-BB30-EC3BBC3CB654}"/>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4602862" y="4846637"/>
            <a:ext cx="6969685" cy="1325564"/>
          </a:xfrm>
        </p:spPr>
        <p:txBody>
          <a:bodyPr/>
          <a:lstStyle>
            <a:lvl1pPr algn="just">
              <a:defRPr sz="18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619452" y="685800"/>
            <a:ext cx="10962948" cy="3611879"/>
          </a:xfrm>
          <a:prstGeom prst="rect">
            <a:avLst/>
          </a:prstGeo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hasCustomPrompt="1"/>
          </p:nvPr>
        </p:nvSpPr>
        <p:spPr>
          <a:xfrm>
            <a:off x="619452" y="4846637"/>
            <a:ext cx="3736163" cy="1325563"/>
          </a:xfrm>
        </p:spPr>
        <p:txBody>
          <a:bodyPr anchor="t" anchorCtr="0"/>
          <a:lstStyle>
            <a:lvl1pPr algn="r">
              <a:defRPr b="1" i="0">
                <a:solidFill>
                  <a:schemeClr val="accent1"/>
                </a:solidFill>
                <a:latin typeface="Calibri" panose="020F0502020204030204" pitchFamily="34" charset="0"/>
                <a:cs typeface="Calibri" panose="020F0502020204030204" pitchFamily="34" charset="0"/>
              </a:defRPr>
            </a:lvl1pPr>
          </a:lstStyle>
          <a:p>
            <a:r>
              <a:rPr lang="en-US" dirty="0"/>
              <a:t>A Title Here!</a:t>
            </a:r>
          </a:p>
        </p:txBody>
      </p:sp>
      <p:sp>
        <p:nvSpPr>
          <p:cNvPr id="26" name="Slide Number Placeholder 5">
            <a:extLst>
              <a:ext uri="{FF2B5EF4-FFF2-40B4-BE49-F238E27FC236}">
                <a16:creationId xmlns:a16="http://schemas.microsoft.com/office/drawing/2014/main" id="{8EE2D0A8-ABDB-DD44-B6F1-DB3D9CAB3192}"/>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3BA790CF-625A-114A-A47C-98CE6E2CEE09}"/>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39" name="Group 38">
            <a:extLst>
              <a:ext uri="{FF2B5EF4-FFF2-40B4-BE49-F238E27FC236}">
                <a16:creationId xmlns:a16="http://schemas.microsoft.com/office/drawing/2014/main" id="{191F98EE-8AF7-3243-9979-7B26E1862F32}"/>
              </a:ext>
            </a:extLst>
          </p:cNvPr>
          <p:cNvGrpSpPr/>
          <p:nvPr userDrawn="1"/>
        </p:nvGrpSpPr>
        <p:grpSpPr>
          <a:xfrm>
            <a:off x="619452" y="4297680"/>
            <a:ext cx="5221224" cy="137160"/>
            <a:chOff x="3482899" y="3779520"/>
            <a:chExt cx="5226657" cy="137160"/>
          </a:xfrm>
        </p:grpSpPr>
        <p:sp>
          <p:nvSpPr>
            <p:cNvPr id="40" name="Round Same Side Corner Rectangle 39">
              <a:extLst>
                <a:ext uri="{FF2B5EF4-FFF2-40B4-BE49-F238E27FC236}">
                  <a16:creationId xmlns:a16="http://schemas.microsoft.com/office/drawing/2014/main" id="{2C8B3067-2281-2E49-A223-798AB8E7FBDC}"/>
                </a:ext>
              </a:extLst>
            </p:cNvPr>
            <p:cNvSpPr/>
            <p:nvPr/>
          </p:nvSpPr>
          <p:spPr>
            <a:xfrm rot="5400000">
              <a:off x="3512540" y="3749879"/>
              <a:ext cx="137160" cy="19644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DEBB210B-95BA-2343-99A7-1526E8FC554D}"/>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9974A1E-A09A-314F-8F21-3D151C3F1961}"/>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2A5169EC-5E6F-1B48-8E4C-B4581681AB8C}"/>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01654AB-3258-FF40-88F0-5CAC44E29286}"/>
                </a:ext>
              </a:extLst>
            </p:cNvPr>
            <p:cNvGrpSpPr/>
            <p:nvPr userDrawn="1"/>
          </p:nvGrpSpPr>
          <p:grpSpPr>
            <a:xfrm>
              <a:off x="4213167" y="3779520"/>
              <a:ext cx="639917" cy="137160"/>
              <a:chOff x="4213167" y="3779520"/>
              <a:chExt cx="639917" cy="137160"/>
            </a:xfrm>
          </p:grpSpPr>
          <p:sp>
            <p:nvSpPr>
              <p:cNvPr id="45" name="Rectangle 44">
                <a:extLst>
                  <a:ext uri="{FF2B5EF4-FFF2-40B4-BE49-F238E27FC236}">
                    <a16:creationId xmlns:a16="http://schemas.microsoft.com/office/drawing/2014/main" id="{411F67B6-7980-904D-82BD-EE23FCE82822}"/>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7070503D-4127-8F4A-A0B8-C78DBD0A6B08}"/>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ext Placeholder 3">
            <a:extLst>
              <a:ext uri="{FF2B5EF4-FFF2-40B4-BE49-F238E27FC236}">
                <a16:creationId xmlns:a16="http://schemas.microsoft.com/office/drawing/2014/main" id="{377DBCBD-5E4D-4D47-81B8-8CF352632F05}"/>
              </a:ext>
            </a:extLst>
          </p:cNvPr>
          <p:cNvSpPr>
            <a:spLocks noGrp="1"/>
          </p:cNvSpPr>
          <p:nvPr>
            <p:ph type="body" sz="quarter" idx="19" hasCustomPrompt="1"/>
          </p:nvPr>
        </p:nvSpPr>
        <p:spPr>
          <a:xfrm>
            <a:off x="619452" y="3916712"/>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25364081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Chapter Divider Teal v1">
    <p:bg>
      <p:bgPr>
        <a:solidFill>
          <a:schemeClr val="accent1"/>
        </a:solidFill>
        <a:effectLst/>
      </p:bgPr>
    </p:bg>
    <p:spTree>
      <p:nvGrpSpPr>
        <p:cNvPr id="1" name=""/>
        <p:cNvGrpSpPr/>
        <p:nvPr/>
      </p:nvGrpSpPr>
      <p:grpSpPr>
        <a:xfrm>
          <a:off x="0" y="0"/>
          <a:ext cx="0" cy="0"/>
          <a:chOff x="0" y="0"/>
          <a:chExt cx="0" cy="0"/>
        </a:xfrm>
      </p:grpSpPr>
      <p:sp>
        <p:nvSpPr>
          <p:cNvPr id="20" name="Rectangle 19">
            <a:hlinkClick r:id="rId2"/>
            <a:extLst>
              <a:ext uri="{FF2B5EF4-FFF2-40B4-BE49-F238E27FC236}">
                <a16:creationId xmlns:a16="http://schemas.microsoft.com/office/drawing/2014/main" id="{D7FD5301-3190-754A-912C-871E7ACA52F2}"/>
              </a:ext>
            </a:extLst>
          </p:cNvPr>
          <p:cNvSpPr/>
          <p:nvPr userDrawn="1"/>
        </p:nvSpPr>
        <p:spPr>
          <a:xfrm>
            <a:off x="196443" y="228600"/>
            <a:ext cx="11799115"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47947" y="2286000"/>
            <a:ext cx="10972800" cy="1325563"/>
          </a:xfrm>
          <a:prstGeom prst="rect">
            <a:avLst/>
          </a:prstGeom>
        </p:spPr>
        <p:txBody>
          <a:bodyPr vert="horz" lIns="91440" tIns="45720" rIns="91440" bIns="45720" rtlCol="0" anchor="ctr">
            <a:normAutofit/>
          </a:bodyPr>
          <a:lstStyle>
            <a:lvl1pPr algn="ctr">
              <a:defRPr sz="60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hasCustomPrompt="1"/>
          </p:nvPr>
        </p:nvSpPr>
        <p:spPr>
          <a:xfrm>
            <a:off x="2133600" y="3579608"/>
            <a:ext cx="7924800" cy="514346"/>
          </a:xfrm>
        </p:spPr>
        <p:txBody>
          <a:bodyPr>
            <a:noAutofit/>
          </a:bodyPr>
          <a:lstStyle>
            <a:lvl1pPr algn="ctr">
              <a:defRPr sz="2800" b="0" i="0">
                <a:solidFill>
                  <a:schemeClr val="accent3"/>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21" name="Group 20">
            <a:extLst>
              <a:ext uri="{FF2B5EF4-FFF2-40B4-BE49-F238E27FC236}">
                <a16:creationId xmlns:a16="http://schemas.microsoft.com/office/drawing/2014/main" id="{E0FF0344-39EC-3448-920A-26B886B0218B}"/>
              </a:ext>
            </a:extLst>
          </p:cNvPr>
          <p:cNvGrpSpPr/>
          <p:nvPr userDrawn="1"/>
        </p:nvGrpSpPr>
        <p:grpSpPr>
          <a:xfrm rot="10800000">
            <a:off x="6965343" y="1386839"/>
            <a:ext cx="4947893" cy="137160"/>
            <a:chOff x="3761663" y="3779520"/>
            <a:chExt cx="4947893" cy="137160"/>
          </a:xfrm>
        </p:grpSpPr>
        <p:sp>
          <p:nvSpPr>
            <p:cNvPr id="23" name="Rounded Rectangle 22">
              <a:extLst>
                <a:ext uri="{FF2B5EF4-FFF2-40B4-BE49-F238E27FC236}">
                  <a16:creationId xmlns:a16="http://schemas.microsoft.com/office/drawing/2014/main" id="{A566C805-1B1B-0049-A756-90F0B43E721C}"/>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20D65E5-DEC5-FF4A-9CE8-9B9C5CE5E628}"/>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2BC246CF-E71D-4B49-BC1F-409BBAC730F5}"/>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88515E01-5278-A145-A2F6-48EA3440D97A}"/>
                </a:ext>
              </a:extLst>
            </p:cNvPr>
            <p:cNvGrpSpPr/>
            <p:nvPr userDrawn="1"/>
          </p:nvGrpSpPr>
          <p:grpSpPr>
            <a:xfrm>
              <a:off x="4213167" y="3779520"/>
              <a:ext cx="639917" cy="137160"/>
              <a:chOff x="4213167" y="3779520"/>
              <a:chExt cx="639917" cy="137160"/>
            </a:xfrm>
          </p:grpSpPr>
          <p:sp>
            <p:nvSpPr>
              <p:cNvPr id="31" name="Rectangle 30">
                <a:extLst>
                  <a:ext uri="{FF2B5EF4-FFF2-40B4-BE49-F238E27FC236}">
                    <a16:creationId xmlns:a16="http://schemas.microsoft.com/office/drawing/2014/main" id="{DB31EC8E-5649-E042-A38E-E43287E69AF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AE201E86-2191-114C-9705-D11CEF4B3CBD}"/>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2656B5D0-1840-D844-8DAC-116ED33764B9}"/>
              </a:ext>
            </a:extLst>
          </p:cNvPr>
          <p:cNvGrpSpPr/>
          <p:nvPr userDrawn="1"/>
        </p:nvGrpSpPr>
        <p:grpSpPr>
          <a:xfrm>
            <a:off x="278765" y="4892040"/>
            <a:ext cx="4947893" cy="137160"/>
            <a:chOff x="3761663" y="3779520"/>
            <a:chExt cx="4947893" cy="137160"/>
          </a:xfrm>
        </p:grpSpPr>
        <p:sp>
          <p:nvSpPr>
            <p:cNvPr id="49" name="Rounded Rectangle 48">
              <a:extLst>
                <a:ext uri="{FF2B5EF4-FFF2-40B4-BE49-F238E27FC236}">
                  <a16:creationId xmlns:a16="http://schemas.microsoft.com/office/drawing/2014/main" id="{23F0D3D8-5844-964C-84CE-94F19CBD9302}"/>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6D428A97-0B2E-A743-A310-18D8709950F5}"/>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F82EE961-23C7-FD41-9C2D-21B2B90A40BA}"/>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56AA5114-5020-9A41-9F1D-9B4BC849199F}"/>
                </a:ext>
              </a:extLst>
            </p:cNvPr>
            <p:cNvGrpSpPr/>
            <p:nvPr userDrawn="1"/>
          </p:nvGrpSpPr>
          <p:grpSpPr>
            <a:xfrm>
              <a:off x="4213167" y="3779520"/>
              <a:ext cx="639917" cy="137160"/>
              <a:chOff x="4213167" y="3779520"/>
              <a:chExt cx="639917" cy="137160"/>
            </a:xfrm>
          </p:grpSpPr>
          <p:sp>
            <p:nvSpPr>
              <p:cNvPr id="53" name="Rectangle 52">
                <a:extLst>
                  <a:ext uri="{FF2B5EF4-FFF2-40B4-BE49-F238E27FC236}">
                    <a16:creationId xmlns:a16="http://schemas.microsoft.com/office/drawing/2014/main" id="{3A9540EA-2FEC-AF46-99BF-135D9748B86B}"/>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B8772881-F040-744F-B088-E7C93CC96F9F}"/>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40782391"/>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Chapter Divider Teal v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593369F-5EDF-1D4E-B116-22F6DADE6F12}"/>
              </a:ext>
            </a:extLst>
          </p:cNvPr>
          <p:cNvGrpSpPr/>
          <p:nvPr userDrawn="1"/>
        </p:nvGrpSpPr>
        <p:grpSpPr>
          <a:xfrm rot="10800000">
            <a:off x="6965343" y="1517904"/>
            <a:ext cx="5226657" cy="137160"/>
            <a:chOff x="3482899" y="3779520"/>
            <a:chExt cx="5226657" cy="137160"/>
          </a:xfrm>
        </p:grpSpPr>
        <p:sp>
          <p:nvSpPr>
            <p:cNvPr id="24" name="Round Same Side Corner Rectangle 23">
              <a:extLst>
                <a:ext uri="{FF2B5EF4-FFF2-40B4-BE49-F238E27FC236}">
                  <a16:creationId xmlns:a16="http://schemas.microsoft.com/office/drawing/2014/main" id="{39BD1C90-97B5-6545-8CED-84C258A5FB20}"/>
                </a:ext>
              </a:extLst>
            </p:cNvPr>
            <p:cNvSpPr/>
            <p:nvPr/>
          </p:nvSpPr>
          <p:spPr>
            <a:xfrm rot="5400000">
              <a:off x="3512540" y="3749879"/>
              <a:ext cx="137160" cy="19644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FB4D1F51-EBE1-B448-BA85-565D0A35DC87}"/>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2323046-C9F3-614E-8B4F-7D8BC41221CE}"/>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095D5AA2-7FDB-E84A-B2CE-F3C96874165D}"/>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8A7C90D-6F1E-4D41-B478-8E28D608AFD2}"/>
                </a:ext>
              </a:extLst>
            </p:cNvPr>
            <p:cNvGrpSpPr/>
            <p:nvPr userDrawn="1"/>
          </p:nvGrpSpPr>
          <p:grpSpPr>
            <a:xfrm>
              <a:off x="4213167" y="3779520"/>
              <a:ext cx="639917" cy="137160"/>
              <a:chOff x="4213167" y="3779520"/>
              <a:chExt cx="639917" cy="137160"/>
            </a:xfrm>
          </p:grpSpPr>
          <p:sp>
            <p:nvSpPr>
              <p:cNvPr id="39" name="Rectangle 38">
                <a:extLst>
                  <a:ext uri="{FF2B5EF4-FFF2-40B4-BE49-F238E27FC236}">
                    <a16:creationId xmlns:a16="http://schemas.microsoft.com/office/drawing/2014/main" id="{FB13E4B2-8E41-154E-A949-60C2B92B3488}"/>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5E522DD1-2F5C-334F-B64E-B8A13BB66096}"/>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1" name="Group 40">
            <a:extLst>
              <a:ext uri="{FF2B5EF4-FFF2-40B4-BE49-F238E27FC236}">
                <a16:creationId xmlns:a16="http://schemas.microsoft.com/office/drawing/2014/main" id="{224884ED-2CA8-5D4C-BA3C-11401721EC53}"/>
              </a:ext>
            </a:extLst>
          </p:cNvPr>
          <p:cNvGrpSpPr/>
          <p:nvPr userDrawn="1"/>
        </p:nvGrpSpPr>
        <p:grpSpPr>
          <a:xfrm>
            <a:off x="0" y="4956048"/>
            <a:ext cx="5226658" cy="137163"/>
            <a:chOff x="3482898" y="3779520"/>
            <a:chExt cx="5226658" cy="137163"/>
          </a:xfrm>
        </p:grpSpPr>
        <p:sp>
          <p:nvSpPr>
            <p:cNvPr id="42" name="Round Same Side Corner Rectangle 41">
              <a:extLst>
                <a:ext uri="{FF2B5EF4-FFF2-40B4-BE49-F238E27FC236}">
                  <a16:creationId xmlns:a16="http://schemas.microsoft.com/office/drawing/2014/main" id="{E32E77AB-8273-A643-BE34-087162F45137}"/>
                </a:ext>
              </a:extLst>
            </p:cNvPr>
            <p:cNvSpPr/>
            <p:nvPr/>
          </p:nvSpPr>
          <p:spPr>
            <a:xfrm rot="5400000">
              <a:off x="3512541" y="3749882"/>
              <a:ext cx="137158" cy="19644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0EE9C0A-8916-6240-9C60-0B4FC3DE01D7}"/>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F6042FE3-650D-7A4C-9E48-FFE467DBDC8D}"/>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5F834BB1-8381-3E46-8ABF-C3AC20DA5743}"/>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2D0F28F7-A868-5A42-B557-5E4F102AE865}"/>
                </a:ext>
              </a:extLst>
            </p:cNvPr>
            <p:cNvGrpSpPr/>
            <p:nvPr userDrawn="1"/>
          </p:nvGrpSpPr>
          <p:grpSpPr>
            <a:xfrm>
              <a:off x="4213167" y="3779520"/>
              <a:ext cx="639917" cy="137160"/>
              <a:chOff x="4213167" y="3779520"/>
              <a:chExt cx="639917" cy="137160"/>
            </a:xfrm>
          </p:grpSpPr>
          <p:sp>
            <p:nvSpPr>
              <p:cNvPr id="56" name="Rectangle 55">
                <a:extLst>
                  <a:ext uri="{FF2B5EF4-FFF2-40B4-BE49-F238E27FC236}">
                    <a16:creationId xmlns:a16="http://schemas.microsoft.com/office/drawing/2014/main" id="{9ED5C52C-9A97-A647-BD09-BEF513A66D53}"/>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39565DC4-3438-CF45-91BB-9120756551D4}"/>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609600" y="5562599"/>
            <a:ext cx="10972800" cy="609601"/>
          </a:xfrm>
        </p:spPr>
        <p:txBody>
          <a:bodyPr/>
          <a:lstStyle>
            <a:lvl1pPr algn="just">
              <a:defRPr sz="16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0" y="1655062"/>
            <a:ext cx="12192000" cy="3297938"/>
          </a:xfr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p:nvPr>
        </p:nvSpPr>
        <p:spPr>
          <a:xfrm>
            <a:off x="609600" y="251333"/>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6" name="Slide Number Placeholder 5">
            <a:extLst>
              <a:ext uri="{FF2B5EF4-FFF2-40B4-BE49-F238E27FC236}">
                <a16:creationId xmlns:a16="http://schemas.microsoft.com/office/drawing/2014/main" id="{F750C718-5E1E-AC48-AE6D-CE33BE404671}"/>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B9BC4BCB-7A51-B041-A1E7-ADF325FF3A3C}"/>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 name="Text Placeholder 3">
            <a:extLst>
              <a:ext uri="{FF2B5EF4-FFF2-40B4-BE49-F238E27FC236}">
                <a16:creationId xmlns:a16="http://schemas.microsoft.com/office/drawing/2014/main" id="{66327B41-4E87-2140-B40F-38019FEFAB75}"/>
              </a:ext>
            </a:extLst>
          </p:cNvPr>
          <p:cNvSpPr>
            <a:spLocks noGrp="1"/>
          </p:cNvSpPr>
          <p:nvPr>
            <p:ph type="body" sz="quarter" idx="19" hasCustomPrompt="1"/>
          </p:nvPr>
        </p:nvSpPr>
        <p:spPr>
          <a:xfrm>
            <a:off x="279400" y="4648200"/>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36697290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hapter Divider Teal v3">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19A3C74-C638-BD40-8740-841E369074D1}"/>
              </a:ext>
            </a:extLst>
          </p:cNvPr>
          <p:cNvGrpSpPr/>
          <p:nvPr userDrawn="1"/>
        </p:nvGrpSpPr>
        <p:grpSpPr>
          <a:xfrm rot="10800000">
            <a:off x="6361176" y="548638"/>
            <a:ext cx="5221224" cy="137160"/>
            <a:chOff x="3482899" y="3779520"/>
            <a:chExt cx="5226657" cy="137160"/>
          </a:xfrm>
        </p:grpSpPr>
        <p:sp>
          <p:nvSpPr>
            <p:cNvPr id="24" name="Round Same Side Corner Rectangle 23">
              <a:extLst>
                <a:ext uri="{FF2B5EF4-FFF2-40B4-BE49-F238E27FC236}">
                  <a16:creationId xmlns:a16="http://schemas.microsoft.com/office/drawing/2014/main" id="{97076AD0-9B53-C947-BA58-97DD86416321}"/>
                </a:ext>
              </a:extLst>
            </p:cNvPr>
            <p:cNvSpPr/>
            <p:nvPr/>
          </p:nvSpPr>
          <p:spPr>
            <a:xfrm rot="5400000">
              <a:off x="3512540" y="3749879"/>
              <a:ext cx="137160" cy="19644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CE1AFDF4-3D3B-B640-A0A4-9EE79030D89D}"/>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68B52DA8-C926-6C4B-A2E8-3561A692A64A}"/>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5646DC4E-E5BC-5844-A508-50E7EA8F2A99}"/>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B089CF21-506E-FD4A-A31E-7145FED64B8F}"/>
                </a:ext>
              </a:extLst>
            </p:cNvPr>
            <p:cNvGrpSpPr/>
            <p:nvPr userDrawn="1"/>
          </p:nvGrpSpPr>
          <p:grpSpPr>
            <a:xfrm>
              <a:off x="4213167" y="3779520"/>
              <a:ext cx="639917" cy="137160"/>
              <a:chOff x="4213167" y="3779520"/>
              <a:chExt cx="639917" cy="137160"/>
            </a:xfrm>
          </p:grpSpPr>
          <p:sp>
            <p:nvSpPr>
              <p:cNvPr id="37" name="Rectangle 36">
                <a:extLst>
                  <a:ext uri="{FF2B5EF4-FFF2-40B4-BE49-F238E27FC236}">
                    <a16:creationId xmlns:a16="http://schemas.microsoft.com/office/drawing/2014/main" id="{0CE86DCE-0FC8-AB48-ACCF-569816676C90}"/>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6100FF23-4105-1848-BB30-EC3BBC3CB654}"/>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4602862" y="4846637"/>
            <a:ext cx="6969685" cy="1325564"/>
          </a:xfrm>
        </p:spPr>
        <p:txBody>
          <a:bodyPr/>
          <a:lstStyle>
            <a:lvl1pPr algn="just">
              <a:defRPr sz="18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619452" y="685800"/>
            <a:ext cx="10962948" cy="3611879"/>
          </a:xfrm>
          <a:prstGeom prst="rect">
            <a:avLst/>
          </a:prstGeo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hasCustomPrompt="1"/>
          </p:nvPr>
        </p:nvSpPr>
        <p:spPr>
          <a:xfrm>
            <a:off x="619452" y="4846637"/>
            <a:ext cx="3736163" cy="1325563"/>
          </a:xfrm>
        </p:spPr>
        <p:txBody>
          <a:bodyPr anchor="t" anchorCtr="0"/>
          <a:lstStyle>
            <a:lvl1pPr algn="r">
              <a:defRPr b="1" i="0">
                <a:solidFill>
                  <a:schemeClr val="accent1"/>
                </a:solidFill>
                <a:latin typeface="Calibri" panose="020F0502020204030204" pitchFamily="34" charset="0"/>
                <a:cs typeface="Calibri" panose="020F0502020204030204" pitchFamily="34" charset="0"/>
              </a:defRPr>
            </a:lvl1pPr>
          </a:lstStyle>
          <a:p>
            <a:r>
              <a:rPr lang="en-US" dirty="0"/>
              <a:t>A Title Here!</a:t>
            </a:r>
          </a:p>
        </p:txBody>
      </p:sp>
      <p:sp>
        <p:nvSpPr>
          <p:cNvPr id="26" name="Slide Number Placeholder 5">
            <a:extLst>
              <a:ext uri="{FF2B5EF4-FFF2-40B4-BE49-F238E27FC236}">
                <a16:creationId xmlns:a16="http://schemas.microsoft.com/office/drawing/2014/main" id="{8EE2D0A8-ABDB-DD44-B6F1-DB3D9CAB3192}"/>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3BA790CF-625A-114A-A47C-98CE6E2CEE09}"/>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39" name="Group 38">
            <a:extLst>
              <a:ext uri="{FF2B5EF4-FFF2-40B4-BE49-F238E27FC236}">
                <a16:creationId xmlns:a16="http://schemas.microsoft.com/office/drawing/2014/main" id="{191F98EE-8AF7-3243-9979-7B26E1862F32}"/>
              </a:ext>
            </a:extLst>
          </p:cNvPr>
          <p:cNvGrpSpPr/>
          <p:nvPr userDrawn="1"/>
        </p:nvGrpSpPr>
        <p:grpSpPr>
          <a:xfrm>
            <a:off x="619452" y="4297680"/>
            <a:ext cx="5221224" cy="137160"/>
            <a:chOff x="3482899" y="3779520"/>
            <a:chExt cx="5226657" cy="137160"/>
          </a:xfrm>
        </p:grpSpPr>
        <p:sp>
          <p:nvSpPr>
            <p:cNvPr id="40" name="Round Same Side Corner Rectangle 39">
              <a:extLst>
                <a:ext uri="{FF2B5EF4-FFF2-40B4-BE49-F238E27FC236}">
                  <a16:creationId xmlns:a16="http://schemas.microsoft.com/office/drawing/2014/main" id="{2C8B3067-2281-2E49-A223-798AB8E7FBDC}"/>
                </a:ext>
              </a:extLst>
            </p:cNvPr>
            <p:cNvSpPr/>
            <p:nvPr/>
          </p:nvSpPr>
          <p:spPr>
            <a:xfrm rot="5400000">
              <a:off x="3512540" y="3749879"/>
              <a:ext cx="137160" cy="19644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DEBB210B-95BA-2343-99A7-1526E8FC554D}"/>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9974A1E-A09A-314F-8F21-3D151C3F1961}"/>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2A5169EC-5E6F-1B48-8E4C-B4581681AB8C}"/>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01654AB-3258-FF40-88F0-5CAC44E29286}"/>
                </a:ext>
              </a:extLst>
            </p:cNvPr>
            <p:cNvGrpSpPr/>
            <p:nvPr userDrawn="1"/>
          </p:nvGrpSpPr>
          <p:grpSpPr>
            <a:xfrm>
              <a:off x="4213167" y="3779520"/>
              <a:ext cx="639917" cy="137160"/>
              <a:chOff x="4213167" y="3779520"/>
              <a:chExt cx="639917" cy="137160"/>
            </a:xfrm>
          </p:grpSpPr>
          <p:sp>
            <p:nvSpPr>
              <p:cNvPr id="45" name="Rectangle 44">
                <a:extLst>
                  <a:ext uri="{FF2B5EF4-FFF2-40B4-BE49-F238E27FC236}">
                    <a16:creationId xmlns:a16="http://schemas.microsoft.com/office/drawing/2014/main" id="{411F67B6-7980-904D-82BD-EE23FCE82822}"/>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7070503D-4127-8F4A-A0B8-C78DBD0A6B08}"/>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ext Placeholder 3">
            <a:extLst>
              <a:ext uri="{FF2B5EF4-FFF2-40B4-BE49-F238E27FC236}">
                <a16:creationId xmlns:a16="http://schemas.microsoft.com/office/drawing/2014/main" id="{377DBCBD-5E4D-4D47-81B8-8CF352632F05}"/>
              </a:ext>
            </a:extLst>
          </p:cNvPr>
          <p:cNvSpPr>
            <a:spLocks noGrp="1"/>
          </p:cNvSpPr>
          <p:nvPr>
            <p:ph type="body" sz="quarter" idx="19" hasCustomPrompt="1"/>
          </p:nvPr>
        </p:nvSpPr>
        <p:spPr>
          <a:xfrm>
            <a:off x="619452" y="3916712"/>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25130822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 Chapter Divider Magenta v1">
    <p:bg>
      <p:bgPr>
        <a:solidFill>
          <a:schemeClr val="accent1"/>
        </a:solidFill>
        <a:effectLst/>
      </p:bgPr>
    </p:bg>
    <p:spTree>
      <p:nvGrpSpPr>
        <p:cNvPr id="1" name=""/>
        <p:cNvGrpSpPr/>
        <p:nvPr/>
      </p:nvGrpSpPr>
      <p:grpSpPr>
        <a:xfrm>
          <a:off x="0" y="0"/>
          <a:ext cx="0" cy="0"/>
          <a:chOff x="0" y="0"/>
          <a:chExt cx="0" cy="0"/>
        </a:xfrm>
      </p:grpSpPr>
      <p:sp>
        <p:nvSpPr>
          <p:cNvPr id="20" name="Rectangle 19">
            <a:hlinkClick r:id="rId2"/>
            <a:extLst>
              <a:ext uri="{FF2B5EF4-FFF2-40B4-BE49-F238E27FC236}">
                <a16:creationId xmlns:a16="http://schemas.microsoft.com/office/drawing/2014/main" id="{D7FD5301-3190-754A-912C-871E7ACA52F2}"/>
              </a:ext>
            </a:extLst>
          </p:cNvPr>
          <p:cNvSpPr/>
          <p:nvPr userDrawn="1"/>
        </p:nvSpPr>
        <p:spPr>
          <a:xfrm>
            <a:off x="196443" y="228600"/>
            <a:ext cx="11799115"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Placeholder 1">
            <a:extLst>
              <a:ext uri="{FF2B5EF4-FFF2-40B4-BE49-F238E27FC236}">
                <a16:creationId xmlns:a16="http://schemas.microsoft.com/office/drawing/2014/main" id="{5434A3D6-85EA-7C4B-9F99-C8C95F8BDE82}"/>
              </a:ext>
            </a:extLst>
          </p:cNvPr>
          <p:cNvSpPr>
            <a:spLocks noGrp="1"/>
          </p:cNvSpPr>
          <p:nvPr>
            <p:ph type="title"/>
          </p:nvPr>
        </p:nvSpPr>
        <p:spPr>
          <a:xfrm>
            <a:off x="647947" y="2286000"/>
            <a:ext cx="10972800" cy="1325563"/>
          </a:xfrm>
          <a:prstGeom prst="rect">
            <a:avLst/>
          </a:prstGeom>
        </p:spPr>
        <p:txBody>
          <a:bodyPr vert="horz" lIns="91440" tIns="45720" rIns="91440" bIns="45720" rtlCol="0" anchor="ctr">
            <a:normAutofit/>
          </a:bodyPr>
          <a:lstStyle>
            <a:lvl1pPr algn="ctr">
              <a:defRPr sz="6000"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76BFFF7-B5A2-6948-BC13-01ECE9C82917}"/>
              </a:ext>
            </a:extLst>
          </p:cNvPr>
          <p:cNvSpPr>
            <a:spLocks noGrp="1"/>
          </p:cNvSpPr>
          <p:nvPr>
            <p:ph type="body" sz="quarter" idx="10" hasCustomPrompt="1"/>
          </p:nvPr>
        </p:nvSpPr>
        <p:spPr>
          <a:xfrm>
            <a:off x="2133600" y="3579608"/>
            <a:ext cx="7924800" cy="514346"/>
          </a:xfrm>
        </p:spPr>
        <p:txBody>
          <a:bodyPr>
            <a:noAutofit/>
          </a:bodyPr>
          <a:lstStyle>
            <a:lvl1pPr algn="ctr">
              <a:defRPr sz="2800" b="0" i="0">
                <a:solidFill>
                  <a:schemeClr val="accent3"/>
                </a:solidFill>
                <a:latin typeface="+mj-lt"/>
                <a:cs typeface="Calibri" panose="020F0502020204030204" pitchFamily="34" charset="0"/>
              </a:defRPr>
            </a:lvl1pPr>
            <a:lvl2pPr marL="457200" indent="0">
              <a:buNone/>
              <a:defRPr/>
            </a:lvl2pPr>
          </a:lstStyle>
          <a:p>
            <a:pPr lvl="0"/>
            <a:r>
              <a:rPr lang="en-US" dirty="0"/>
              <a:t>Edit Master text styles</a:t>
            </a:r>
          </a:p>
        </p:txBody>
      </p:sp>
      <p:grpSp>
        <p:nvGrpSpPr>
          <p:cNvPr id="21" name="Group 20">
            <a:extLst>
              <a:ext uri="{FF2B5EF4-FFF2-40B4-BE49-F238E27FC236}">
                <a16:creationId xmlns:a16="http://schemas.microsoft.com/office/drawing/2014/main" id="{E0FF0344-39EC-3448-920A-26B886B0218B}"/>
              </a:ext>
            </a:extLst>
          </p:cNvPr>
          <p:cNvGrpSpPr/>
          <p:nvPr userDrawn="1"/>
        </p:nvGrpSpPr>
        <p:grpSpPr>
          <a:xfrm rot="10800000">
            <a:off x="6965343" y="1386839"/>
            <a:ext cx="4947893" cy="137160"/>
            <a:chOff x="3761663" y="3779520"/>
            <a:chExt cx="4947893" cy="137160"/>
          </a:xfrm>
        </p:grpSpPr>
        <p:sp>
          <p:nvSpPr>
            <p:cNvPr id="23" name="Rounded Rectangle 22">
              <a:extLst>
                <a:ext uri="{FF2B5EF4-FFF2-40B4-BE49-F238E27FC236}">
                  <a16:creationId xmlns:a16="http://schemas.microsoft.com/office/drawing/2014/main" id="{A566C805-1B1B-0049-A756-90F0B43E721C}"/>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20D65E5-DEC5-FF4A-9CE8-9B9C5CE5E628}"/>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2BC246CF-E71D-4B49-BC1F-409BBAC730F5}"/>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88515E01-5278-A145-A2F6-48EA3440D97A}"/>
                </a:ext>
              </a:extLst>
            </p:cNvPr>
            <p:cNvGrpSpPr/>
            <p:nvPr userDrawn="1"/>
          </p:nvGrpSpPr>
          <p:grpSpPr>
            <a:xfrm>
              <a:off x="4213167" y="3779520"/>
              <a:ext cx="639917" cy="137160"/>
              <a:chOff x="4213167" y="3779520"/>
              <a:chExt cx="639917" cy="137160"/>
            </a:xfrm>
          </p:grpSpPr>
          <p:sp>
            <p:nvSpPr>
              <p:cNvPr id="31" name="Rectangle 30">
                <a:extLst>
                  <a:ext uri="{FF2B5EF4-FFF2-40B4-BE49-F238E27FC236}">
                    <a16:creationId xmlns:a16="http://schemas.microsoft.com/office/drawing/2014/main" id="{DB31EC8E-5649-E042-A38E-E43287E69AF6}"/>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AE201E86-2191-114C-9705-D11CEF4B3CBD}"/>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Group 45">
            <a:extLst>
              <a:ext uri="{FF2B5EF4-FFF2-40B4-BE49-F238E27FC236}">
                <a16:creationId xmlns:a16="http://schemas.microsoft.com/office/drawing/2014/main" id="{2656B5D0-1840-D844-8DAC-116ED33764B9}"/>
              </a:ext>
            </a:extLst>
          </p:cNvPr>
          <p:cNvGrpSpPr/>
          <p:nvPr userDrawn="1"/>
        </p:nvGrpSpPr>
        <p:grpSpPr>
          <a:xfrm>
            <a:off x="278765" y="4892040"/>
            <a:ext cx="4947893" cy="137160"/>
            <a:chOff x="3761663" y="3779520"/>
            <a:chExt cx="4947893" cy="137160"/>
          </a:xfrm>
        </p:grpSpPr>
        <p:sp>
          <p:nvSpPr>
            <p:cNvPr id="49" name="Rounded Rectangle 48">
              <a:extLst>
                <a:ext uri="{FF2B5EF4-FFF2-40B4-BE49-F238E27FC236}">
                  <a16:creationId xmlns:a16="http://schemas.microsoft.com/office/drawing/2014/main" id="{23F0D3D8-5844-964C-84CE-94F19CBD9302}"/>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6D428A97-0B2E-A743-A310-18D8709950F5}"/>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F82EE961-23C7-FD41-9C2D-21B2B90A40BA}"/>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56AA5114-5020-9A41-9F1D-9B4BC849199F}"/>
                </a:ext>
              </a:extLst>
            </p:cNvPr>
            <p:cNvGrpSpPr/>
            <p:nvPr userDrawn="1"/>
          </p:nvGrpSpPr>
          <p:grpSpPr>
            <a:xfrm>
              <a:off x="4213167" y="3779520"/>
              <a:ext cx="639917" cy="137160"/>
              <a:chOff x="4213167" y="3779520"/>
              <a:chExt cx="639917" cy="137160"/>
            </a:xfrm>
          </p:grpSpPr>
          <p:sp>
            <p:nvSpPr>
              <p:cNvPr id="53" name="Rectangle 52">
                <a:extLst>
                  <a:ext uri="{FF2B5EF4-FFF2-40B4-BE49-F238E27FC236}">
                    <a16:creationId xmlns:a16="http://schemas.microsoft.com/office/drawing/2014/main" id="{3A9540EA-2FEC-AF46-99BF-135D9748B86B}"/>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B8772881-F040-744F-B088-E7C93CC96F9F}"/>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697170541"/>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Chapter Divider Magenta v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593369F-5EDF-1D4E-B116-22F6DADE6F12}"/>
              </a:ext>
            </a:extLst>
          </p:cNvPr>
          <p:cNvGrpSpPr/>
          <p:nvPr userDrawn="1"/>
        </p:nvGrpSpPr>
        <p:grpSpPr>
          <a:xfrm rot="10800000">
            <a:off x="6965343" y="1517904"/>
            <a:ext cx="5226657" cy="137160"/>
            <a:chOff x="3482899" y="3779520"/>
            <a:chExt cx="5226657" cy="137160"/>
          </a:xfrm>
        </p:grpSpPr>
        <p:sp>
          <p:nvSpPr>
            <p:cNvPr id="24" name="Round Same Side Corner Rectangle 23">
              <a:extLst>
                <a:ext uri="{FF2B5EF4-FFF2-40B4-BE49-F238E27FC236}">
                  <a16:creationId xmlns:a16="http://schemas.microsoft.com/office/drawing/2014/main" id="{39BD1C90-97B5-6545-8CED-84C258A5FB20}"/>
                </a:ext>
              </a:extLst>
            </p:cNvPr>
            <p:cNvSpPr/>
            <p:nvPr/>
          </p:nvSpPr>
          <p:spPr>
            <a:xfrm rot="5400000">
              <a:off x="3512540" y="3749879"/>
              <a:ext cx="137160" cy="196442"/>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FB4D1F51-EBE1-B448-BA85-565D0A35DC87}"/>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2323046-C9F3-614E-8B4F-7D8BC41221CE}"/>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095D5AA2-7FDB-E84A-B2CE-F3C96874165D}"/>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8A7C90D-6F1E-4D41-B478-8E28D608AFD2}"/>
                </a:ext>
              </a:extLst>
            </p:cNvPr>
            <p:cNvGrpSpPr/>
            <p:nvPr userDrawn="1"/>
          </p:nvGrpSpPr>
          <p:grpSpPr>
            <a:xfrm>
              <a:off x="4213167" y="3779520"/>
              <a:ext cx="639917" cy="137160"/>
              <a:chOff x="4213167" y="3779520"/>
              <a:chExt cx="639917" cy="137160"/>
            </a:xfrm>
          </p:grpSpPr>
          <p:sp>
            <p:nvSpPr>
              <p:cNvPr id="39" name="Rectangle 38">
                <a:extLst>
                  <a:ext uri="{FF2B5EF4-FFF2-40B4-BE49-F238E27FC236}">
                    <a16:creationId xmlns:a16="http://schemas.microsoft.com/office/drawing/2014/main" id="{FB13E4B2-8E41-154E-A949-60C2B92B3488}"/>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5E522DD1-2F5C-334F-B64E-B8A13BB66096}"/>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1" name="Group 40">
            <a:extLst>
              <a:ext uri="{FF2B5EF4-FFF2-40B4-BE49-F238E27FC236}">
                <a16:creationId xmlns:a16="http://schemas.microsoft.com/office/drawing/2014/main" id="{224884ED-2CA8-5D4C-BA3C-11401721EC53}"/>
              </a:ext>
            </a:extLst>
          </p:cNvPr>
          <p:cNvGrpSpPr/>
          <p:nvPr userDrawn="1"/>
        </p:nvGrpSpPr>
        <p:grpSpPr>
          <a:xfrm>
            <a:off x="0" y="4956048"/>
            <a:ext cx="5226658" cy="137163"/>
            <a:chOff x="3482898" y="3779520"/>
            <a:chExt cx="5226658" cy="137163"/>
          </a:xfrm>
        </p:grpSpPr>
        <p:sp>
          <p:nvSpPr>
            <p:cNvPr id="42" name="Round Same Side Corner Rectangle 41">
              <a:extLst>
                <a:ext uri="{FF2B5EF4-FFF2-40B4-BE49-F238E27FC236}">
                  <a16:creationId xmlns:a16="http://schemas.microsoft.com/office/drawing/2014/main" id="{E32E77AB-8273-A643-BE34-087162F45137}"/>
                </a:ext>
              </a:extLst>
            </p:cNvPr>
            <p:cNvSpPr/>
            <p:nvPr/>
          </p:nvSpPr>
          <p:spPr>
            <a:xfrm rot="5400000">
              <a:off x="3512541" y="3749882"/>
              <a:ext cx="137158" cy="196444"/>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0EE9C0A-8916-6240-9C60-0B4FC3DE01D7}"/>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F6042FE3-650D-7A4C-9E48-FFE467DBDC8D}"/>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5F834BB1-8381-3E46-8ABF-C3AC20DA5743}"/>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2D0F28F7-A868-5A42-B557-5E4F102AE865}"/>
                </a:ext>
              </a:extLst>
            </p:cNvPr>
            <p:cNvGrpSpPr/>
            <p:nvPr userDrawn="1"/>
          </p:nvGrpSpPr>
          <p:grpSpPr>
            <a:xfrm>
              <a:off x="4213167" y="3779520"/>
              <a:ext cx="639917" cy="137160"/>
              <a:chOff x="4213167" y="3779520"/>
              <a:chExt cx="639917" cy="137160"/>
            </a:xfrm>
          </p:grpSpPr>
          <p:sp>
            <p:nvSpPr>
              <p:cNvPr id="56" name="Rectangle 55">
                <a:extLst>
                  <a:ext uri="{FF2B5EF4-FFF2-40B4-BE49-F238E27FC236}">
                    <a16:creationId xmlns:a16="http://schemas.microsoft.com/office/drawing/2014/main" id="{9ED5C52C-9A97-A647-BD09-BEF513A66D53}"/>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39565DC4-3438-CF45-91BB-9120756551D4}"/>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609600" y="5562599"/>
            <a:ext cx="10972800" cy="609601"/>
          </a:xfrm>
        </p:spPr>
        <p:txBody>
          <a:bodyPr/>
          <a:lstStyle>
            <a:lvl1pPr algn="just">
              <a:defRPr sz="16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0" y="1655062"/>
            <a:ext cx="12192000" cy="3297938"/>
          </a:xfr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p:nvPr>
        </p:nvSpPr>
        <p:spPr>
          <a:xfrm>
            <a:off x="609600" y="251333"/>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6" name="Slide Number Placeholder 5">
            <a:extLst>
              <a:ext uri="{FF2B5EF4-FFF2-40B4-BE49-F238E27FC236}">
                <a16:creationId xmlns:a16="http://schemas.microsoft.com/office/drawing/2014/main" id="{F750C718-5E1E-AC48-AE6D-CE33BE404671}"/>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B9BC4BCB-7A51-B041-A1E7-ADF325FF3A3C}"/>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 name="Text Placeholder 3">
            <a:extLst>
              <a:ext uri="{FF2B5EF4-FFF2-40B4-BE49-F238E27FC236}">
                <a16:creationId xmlns:a16="http://schemas.microsoft.com/office/drawing/2014/main" id="{66327B41-4E87-2140-B40F-38019FEFAB75}"/>
              </a:ext>
            </a:extLst>
          </p:cNvPr>
          <p:cNvSpPr>
            <a:spLocks noGrp="1"/>
          </p:cNvSpPr>
          <p:nvPr>
            <p:ph type="body" sz="quarter" idx="19" hasCustomPrompt="1"/>
          </p:nvPr>
        </p:nvSpPr>
        <p:spPr>
          <a:xfrm>
            <a:off x="279400" y="4648200"/>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3417965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 Chapter Divider Magenta v3">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19A3C74-C638-BD40-8740-841E369074D1}"/>
              </a:ext>
            </a:extLst>
          </p:cNvPr>
          <p:cNvGrpSpPr/>
          <p:nvPr userDrawn="1"/>
        </p:nvGrpSpPr>
        <p:grpSpPr>
          <a:xfrm rot="10800000">
            <a:off x="6361176" y="548638"/>
            <a:ext cx="5221224" cy="137160"/>
            <a:chOff x="3482899" y="3779520"/>
            <a:chExt cx="5226657" cy="137160"/>
          </a:xfrm>
        </p:grpSpPr>
        <p:sp>
          <p:nvSpPr>
            <p:cNvPr id="24" name="Round Same Side Corner Rectangle 23">
              <a:extLst>
                <a:ext uri="{FF2B5EF4-FFF2-40B4-BE49-F238E27FC236}">
                  <a16:creationId xmlns:a16="http://schemas.microsoft.com/office/drawing/2014/main" id="{97076AD0-9B53-C947-BA58-97DD86416321}"/>
                </a:ext>
              </a:extLst>
            </p:cNvPr>
            <p:cNvSpPr/>
            <p:nvPr/>
          </p:nvSpPr>
          <p:spPr>
            <a:xfrm rot="5400000">
              <a:off x="3512540" y="3749879"/>
              <a:ext cx="137160" cy="196442"/>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CE1AFDF4-3D3B-B640-A0A4-9EE79030D89D}"/>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68B52DA8-C926-6C4B-A2E8-3561A692A64A}"/>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5646DC4E-E5BC-5844-A508-50E7EA8F2A99}"/>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B089CF21-506E-FD4A-A31E-7145FED64B8F}"/>
                </a:ext>
              </a:extLst>
            </p:cNvPr>
            <p:cNvGrpSpPr/>
            <p:nvPr userDrawn="1"/>
          </p:nvGrpSpPr>
          <p:grpSpPr>
            <a:xfrm>
              <a:off x="4213167" y="3779520"/>
              <a:ext cx="639917" cy="137160"/>
              <a:chOff x="4213167" y="3779520"/>
              <a:chExt cx="639917" cy="137160"/>
            </a:xfrm>
          </p:grpSpPr>
          <p:sp>
            <p:nvSpPr>
              <p:cNvPr id="37" name="Rectangle 36">
                <a:extLst>
                  <a:ext uri="{FF2B5EF4-FFF2-40B4-BE49-F238E27FC236}">
                    <a16:creationId xmlns:a16="http://schemas.microsoft.com/office/drawing/2014/main" id="{0CE86DCE-0FC8-AB48-ACCF-569816676C90}"/>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6100FF23-4105-1848-BB30-EC3BBC3CB654}"/>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41">
            <a:extLst>
              <a:ext uri="{FF2B5EF4-FFF2-40B4-BE49-F238E27FC236}">
                <a16:creationId xmlns:a16="http://schemas.microsoft.com/office/drawing/2014/main" id="{BD0BE563-1FE2-4046-881B-C149514E5178}"/>
              </a:ext>
            </a:extLst>
          </p:cNvPr>
          <p:cNvSpPr>
            <a:spLocks noGrp="1"/>
          </p:cNvSpPr>
          <p:nvPr>
            <p:ph type="body" sz="quarter" idx="17" hasCustomPrompt="1"/>
          </p:nvPr>
        </p:nvSpPr>
        <p:spPr>
          <a:xfrm>
            <a:off x="4602862" y="4846637"/>
            <a:ext cx="6969685" cy="1325564"/>
          </a:xfrm>
        </p:spPr>
        <p:txBody>
          <a:bodyPr/>
          <a:lstStyle>
            <a:lvl1pPr algn="just">
              <a:defRPr sz="1800">
                <a:solidFill>
                  <a:srgbClr val="555555"/>
                </a:solidFill>
              </a:defRPr>
            </a:lvl1pPr>
          </a:lstStyle>
          <a:p>
            <a:pPr lvl="0"/>
            <a:r>
              <a:rPr lang="en-US" dirty="0"/>
              <a:t>Edit Master text styles</a:t>
            </a:r>
          </a:p>
        </p:txBody>
      </p:sp>
      <p:sp>
        <p:nvSpPr>
          <p:cNvPr id="31" name="Picture Placeholder 30">
            <a:extLst>
              <a:ext uri="{FF2B5EF4-FFF2-40B4-BE49-F238E27FC236}">
                <a16:creationId xmlns:a16="http://schemas.microsoft.com/office/drawing/2014/main" id="{E8970459-4D89-3842-B706-DA731A43B4F9}"/>
              </a:ext>
            </a:extLst>
          </p:cNvPr>
          <p:cNvSpPr>
            <a:spLocks noGrp="1"/>
          </p:cNvSpPr>
          <p:nvPr>
            <p:ph type="pic" sz="quarter" idx="18"/>
          </p:nvPr>
        </p:nvSpPr>
        <p:spPr>
          <a:xfrm>
            <a:off x="619452" y="685800"/>
            <a:ext cx="10962948" cy="3611879"/>
          </a:xfrm>
          <a:prstGeom prst="rect">
            <a:avLst/>
          </a:prstGeom>
          <a:pattFill prst="zigZag">
            <a:fgClr>
              <a:schemeClr val="accent1"/>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6FDDA4AC-B48D-A34D-93B4-326468DB2784}"/>
              </a:ext>
            </a:extLst>
          </p:cNvPr>
          <p:cNvSpPr>
            <a:spLocks noGrp="1"/>
          </p:cNvSpPr>
          <p:nvPr>
            <p:ph type="title" hasCustomPrompt="1"/>
          </p:nvPr>
        </p:nvSpPr>
        <p:spPr>
          <a:xfrm>
            <a:off x="619452" y="4846637"/>
            <a:ext cx="3736163" cy="1325563"/>
          </a:xfrm>
        </p:spPr>
        <p:txBody>
          <a:bodyPr anchor="t" anchorCtr="0"/>
          <a:lstStyle>
            <a:lvl1pPr algn="r">
              <a:defRPr b="1" i="0">
                <a:solidFill>
                  <a:schemeClr val="accent1"/>
                </a:solidFill>
                <a:latin typeface="Calibri" panose="020F0502020204030204" pitchFamily="34" charset="0"/>
                <a:cs typeface="Calibri" panose="020F0502020204030204" pitchFamily="34" charset="0"/>
              </a:defRPr>
            </a:lvl1pPr>
          </a:lstStyle>
          <a:p>
            <a:r>
              <a:rPr lang="en-US" dirty="0"/>
              <a:t>A Title Here!</a:t>
            </a:r>
          </a:p>
        </p:txBody>
      </p:sp>
      <p:sp>
        <p:nvSpPr>
          <p:cNvPr id="26" name="Slide Number Placeholder 5">
            <a:extLst>
              <a:ext uri="{FF2B5EF4-FFF2-40B4-BE49-F238E27FC236}">
                <a16:creationId xmlns:a16="http://schemas.microsoft.com/office/drawing/2014/main" id="{8EE2D0A8-ABDB-DD44-B6F1-DB3D9CAB3192}"/>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27" name="Footer Placeholder 4">
            <a:extLst>
              <a:ext uri="{FF2B5EF4-FFF2-40B4-BE49-F238E27FC236}">
                <a16:creationId xmlns:a16="http://schemas.microsoft.com/office/drawing/2014/main" id="{3BA790CF-625A-114A-A47C-98CE6E2CEE09}"/>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39" name="Group 38">
            <a:extLst>
              <a:ext uri="{FF2B5EF4-FFF2-40B4-BE49-F238E27FC236}">
                <a16:creationId xmlns:a16="http://schemas.microsoft.com/office/drawing/2014/main" id="{191F98EE-8AF7-3243-9979-7B26E1862F32}"/>
              </a:ext>
            </a:extLst>
          </p:cNvPr>
          <p:cNvGrpSpPr/>
          <p:nvPr userDrawn="1"/>
        </p:nvGrpSpPr>
        <p:grpSpPr>
          <a:xfrm>
            <a:off x="619452" y="4297680"/>
            <a:ext cx="5221224" cy="137160"/>
            <a:chOff x="3482899" y="3779520"/>
            <a:chExt cx="5226657" cy="137160"/>
          </a:xfrm>
        </p:grpSpPr>
        <p:sp>
          <p:nvSpPr>
            <p:cNvPr id="40" name="Round Same Side Corner Rectangle 39">
              <a:extLst>
                <a:ext uri="{FF2B5EF4-FFF2-40B4-BE49-F238E27FC236}">
                  <a16:creationId xmlns:a16="http://schemas.microsoft.com/office/drawing/2014/main" id="{2C8B3067-2281-2E49-A223-798AB8E7FBDC}"/>
                </a:ext>
              </a:extLst>
            </p:cNvPr>
            <p:cNvSpPr/>
            <p:nvPr/>
          </p:nvSpPr>
          <p:spPr>
            <a:xfrm rot="5400000">
              <a:off x="3512540" y="3749879"/>
              <a:ext cx="137160" cy="196442"/>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DEBB210B-95BA-2343-99A7-1526E8FC554D}"/>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59974A1E-A09A-314F-8F21-3D151C3F1961}"/>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2A5169EC-5E6F-1B48-8E4C-B4581681AB8C}"/>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D01654AB-3258-FF40-88F0-5CAC44E29286}"/>
                </a:ext>
              </a:extLst>
            </p:cNvPr>
            <p:cNvGrpSpPr/>
            <p:nvPr userDrawn="1"/>
          </p:nvGrpSpPr>
          <p:grpSpPr>
            <a:xfrm>
              <a:off x="4213167" y="3779520"/>
              <a:ext cx="639917" cy="137160"/>
              <a:chOff x="4213167" y="3779520"/>
              <a:chExt cx="639917" cy="137160"/>
            </a:xfrm>
          </p:grpSpPr>
          <p:sp>
            <p:nvSpPr>
              <p:cNvPr id="45" name="Rectangle 44">
                <a:extLst>
                  <a:ext uri="{FF2B5EF4-FFF2-40B4-BE49-F238E27FC236}">
                    <a16:creationId xmlns:a16="http://schemas.microsoft.com/office/drawing/2014/main" id="{411F67B6-7980-904D-82BD-EE23FCE82822}"/>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7070503D-4127-8F4A-A0B8-C78DBD0A6B08}"/>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9" name="Text Placeholder 3">
            <a:extLst>
              <a:ext uri="{FF2B5EF4-FFF2-40B4-BE49-F238E27FC236}">
                <a16:creationId xmlns:a16="http://schemas.microsoft.com/office/drawing/2014/main" id="{377DBCBD-5E4D-4D47-81B8-8CF352632F05}"/>
              </a:ext>
            </a:extLst>
          </p:cNvPr>
          <p:cNvSpPr>
            <a:spLocks noGrp="1"/>
          </p:cNvSpPr>
          <p:nvPr>
            <p:ph type="body" sz="quarter" idx="19" hasCustomPrompt="1"/>
          </p:nvPr>
        </p:nvSpPr>
        <p:spPr>
          <a:xfrm>
            <a:off x="619452" y="3916712"/>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231972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5830744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Title and Content Orange v1">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855411"/>
            <a:ext cx="10972800" cy="4316789"/>
          </a:xfrm>
        </p:spPr>
        <p:txBody>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3" name="Slide Number Placeholder 5">
            <a:extLst>
              <a:ext uri="{FF2B5EF4-FFF2-40B4-BE49-F238E27FC236}">
                <a16:creationId xmlns:a16="http://schemas.microsoft.com/office/drawing/2014/main" id="{C5EC1D51-0618-074F-9D8B-E308B3D80A3B}"/>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44" name="Footer Placeholder 4">
            <a:extLst>
              <a:ext uri="{FF2B5EF4-FFF2-40B4-BE49-F238E27FC236}">
                <a16:creationId xmlns:a16="http://schemas.microsoft.com/office/drawing/2014/main" id="{4A860708-66DA-1D4F-8B80-2DF81CD5BD1D}"/>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16" name="Group 15">
            <a:extLst>
              <a:ext uri="{FF2B5EF4-FFF2-40B4-BE49-F238E27FC236}">
                <a16:creationId xmlns:a16="http://schemas.microsoft.com/office/drawing/2014/main" id="{8C3A54C3-EA60-7F42-80D8-D81D68C800B5}"/>
              </a:ext>
            </a:extLst>
          </p:cNvPr>
          <p:cNvGrpSpPr/>
          <p:nvPr userDrawn="1"/>
        </p:nvGrpSpPr>
        <p:grpSpPr>
          <a:xfrm rot="10800000">
            <a:off x="-2" y="1396306"/>
            <a:ext cx="12192001" cy="109729"/>
            <a:chOff x="3482898" y="3779520"/>
            <a:chExt cx="5227965" cy="137165"/>
          </a:xfrm>
        </p:grpSpPr>
        <p:sp>
          <p:nvSpPr>
            <p:cNvPr id="17" name="Round Same Side Corner Rectangle 16">
              <a:extLst>
                <a:ext uri="{FF2B5EF4-FFF2-40B4-BE49-F238E27FC236}">
                  <a16:creationId xmlns:a16="http://schemas.microsoft.com/office/drawing/2014/main" id="{E6386C8B-7938-5347-8FDF-648E67CA0886}"/>
                </a:ext>
              </a:extLst>
            </p:cNvPr>
            <p:cNvSpPr/>
            <p:nvPr/>
          </p:nvSpPr>
          <p:spPr>
            <a:xfrm rot="5400000">
              <a:off x="3512538" y="3749881"/>
              <a:ext cx="137163"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073BC79-9E2D-DF4B-BF3D-D727E5E9764C}"/>
                </a:ext>
              </a:extLst>
            </p:cNvPr>
            <p:cNvSpPr/>
            <p:nvPr/>
          </p:nvSpPr>
          <p:spPr>
            <a:xfrm>
              <a:off x="3761661" y="3779520"/>
              <a:ext cx="353874"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A679304F-F136-2846-9F2A-673E46D9D557}"/>
                </a:ext>
              </a:extLst>
            </p:cNvPr>
            <p:cNvSpPr/>
            <p:nvPr/>
          </p:nvSpPr>
          <p:spPr>
            <a:xfrm>
              <a:off x="4935405" y="3779525"/>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ame Side Corner Rectangle 20">
              <a:extLst>
                <a:ext uri="{FF2B5EF4-FFF2-40B4-BE49-F238E27FC236}">
                  <a16:creationId xmlns:a16="http://schemas.microsoft.com/office/drawing/2014/main" id="{66D6943C-6D38-F74E-B16B-D426DF95DFAB}"/>
                </a:ext>
              </a:extLst>
            </p:cNvPr>
            <p:cNvSpPr/>
            <p:nvPr/>
          </p:nvSpPr>
          <p:spPr>
            <a:xfrm rot="16200000">
              <a:off x="7411018" y="2616838"/>
              <a:ext cx="137163" cy="2462527"/>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62210FA-09C9-B34E-AC0D-BC03574D7A5A}"/>
                </a:ext>
              </a:extLst>
            </p:cNvPr>
            <p:cNvGrpSpPr/>
            <p:nvPr userDrawn="1"/>
          </p:nvGrpSpPr>
          <p:grpSpPr>
            <a:xfrm>
              <a:off x="4213167" y="3779520"/>
              <a:ext cx="639917" cy="137160"/>
              <a:chOff x="4213167" y="3779520"/>
              <a:chExt cx="639917" cy="137160"/>
            </a:xfrm>
          </p:grpSpPr>
          <p:sp>
            <p:nvSpPr>
              <p:cNvPr id="23" name="Rectangle 22">
                <a:extLst>
                  <a:ext uri="{FF2B5EF4-FFF2-40B4-BE49-F238E27FC236}">
                    <a16:creationId xmlns:a16="http://schemas.microsoft.com/office/drawing/2014/main" id="{44BE8C8F-4101-2D47-A913-005EDBC74B69}"/>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A7388B3-7E23-EB4D-BB0B-28482C5F1883}"/>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5133469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Title and Content Orange v2">
    <p:spTree>
      <p:nvGrpSpPr>
        <p:cNvPr id="1" name=""/>
        <p:cNvGrpSpPr/>
        <p:nvPr/>
      </p:nvGrpSpPr>
      <p:grpSpPr>
        <a:xfrm>
          <a:off x="0" y="0"/>
          <a:ext cx="0" cy="0"/>
          <a:chOff x="0" y="0"/>
          <a:chExt cx="0" cy="0"/>
        </a:xfrm>
      </p:grpSpPr>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3" name="Slide Number Placeholder 5">
            <a:extLst>
              <a:ext uri="{FF2B5EF4-FFF2-40B4-BE49-F238E27FC236}">
                <a16:creationId xmlns:a16="http://schemas.microsoft.com/office/drawing/2014/main" id="{C5EC1D51-0618-074F-9D8B-E308B3D80A3B}"/>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44" name="Footer Placeholder 4">
            <a:extLst>
              <a:ext uri="{FF2B5EF4-FFF2-40B4-BE49-F238E27FC236}">
                <a16:creationId xmlns:a16="http://schemas.microsoft.com/office/drawing/2014/main" id="{4A860708-66DA-1D4F-8B80-2DF81CD5BD1D}"/>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16" name="Group 15">
            <a:extLst>
              <a:ext uri="{FF2B5EF4-FFF2-40B4-BE49-F238E27FC236}">
                <a16:creationId xmlns:a16="http://schemas.microsoft.com/office/drawing/2014/main" id="{8C3A54C3-EA60-7F42-80D8-D81D68C800B5}"/>
              </a:ext>
            </a:extLst>
          </p:cNvPr>
          <p:cNvGrpSpPr/>
          <p:nvPr userDrawn="1"/>
        </p:nvGrpSpPr>
        <p:grpSpPr>
          <a:xfrm rot="10800000">
            <a:off x="-2" y="1395419"/>
            <a:ext cx="12192001" cy="109728"/>
            <a:chOff x="3482898" y="3779520"/>
            <a:chExt cx="5227965" cy="137164"/>
          </a:xfrm>
        </p:grpSpPr>
        <p:sp>
          <p:nvSpPr>
            <p:cNvPr id="17" name="Round Same Side Corner Rectangle 16">
              <a:extLst>
                <a:ext uri="{FF2B5EF4-FFF2-40B4-BE49-F238E27FC236}">
                  <a16:creationId xmlns:a16="http://schemas.microsoft.com/office/drawing/2014/main" id="{E6386C8B-7938-5347-8FDF-648E67CA0886}"/>
                </a:ext>
              </a:extLst>
            </p:cNvPr>
            <p:cNvSpPr/>
            <p:nvPr/>
          </p:nvSpPr>
          <p:spPr>
            <a:xfrm rot="5400000">
              <a:off x="3512538" y="3749881"/>
              <a:ext cx="137163" cy="19644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073BC79-9E2D-DF4B-BF3D-D727E5E9764C}"/>
                </a:ext>
              </a:extLst>
            </p:cNvPr>
            <p:cNvSpPr/>
            <p:nvPr/>
          </p:nvSpPr>
          <p:spPr>
            <a:xfrm>
              <a:off x="3761661" y="3779520"/>
              <a:ext cx="353874"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A679304F-F136-2846-9F2A-673E46D9D557}"/>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ame Side Corner Rectangle 20">
              <a:extLst>
                <a:ext uri="{FF2B5EF4-FFF2-40B4-BE49-F238E27FC236}">
                  <a16:creationId xmlns:a16="http://schemas.microsoft.com/office/drawing/2014/main" id="{66D6943C-6D38-F74E-B16B-D426DF95DFAB}"/>
                </a:ext>
              </a:extLst>
            </p:cNvPr>
            <p:cNvSpPr/>
            <p:nvPr/>
          </p:nvSpPr>
          <p:spPr>
            <a:xfrm rot="16200000">
              <a:off x="7411018" y="2616838"/>
              <a:ext cx="137163" cy="2462527"/>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62210FA-09C9-B34E-AC0D-BC03574D7A5A}"/>
                </a:ext>
              </a:extLst>
            </p:cNvPr>
            <p:cNvGrpSpPr/>
            <p:nvPr userDrawn="1"/>
          </p:nvGrpSpPr>
          <p:grpSpPr>
            <a:xfrm>
              <a:off x="4213167" y="3779520"/>
              <a:ext cx="639917" cy="137160"/>
              <a:chOff x="4213167" y="3779520"/>
              <a:chExt cx="639917" cy="137160"/>
            </a:xfrm>
          </p:grpSpPr>
          <p:sp>
            <p:nvSpPr>
              <p:cNvPr id="23" name="Rectangle 22">
                <a:extLst>
                  <a:ext uri="{FF2B5EF4-FFF2-40B4-BE49-F238E27FC236}">
                    <a16:creationId xmlns:a16="http://schemas.microsoft.com/office/drawing/2014/main" id="{44BE8C8F-4101-2D47-A913-005EDBC74B69}"/>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A7388B3-7E23-EB4D-BB0B-28482C5F1883}"/>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6" name="Content Placeholder 3">
            <a:extLst>
              <a:ext uri="{FF2B5EF4-FFF2-40B4-BE49-F238E27FC236}">
                <a16:creationId xmlns:a16="http://schemas.microsoft.com/office/drawing/2014/main" id="{B7A865AB-DE24-2141-BDCD-519EF68A3C45}"/>
              </a:ext>
            </a:extLst>
          </p:cNvPr>
          <p:cNvSpPr>
            <a:spLocks noGrp="1"/>
          </p:cNvSpPr>
          <p:nvPr>
            <p:ph sz="quarter" idx="19" hasCustomPrompt="1"/>
          </p:nvPr>
        </p:nvSpPr>
        <p:spPr>
          <a:xfrm>
            <a:off x="609599" y="2514600"/>
            <a:ext cx="5257800" cy="3657600"/>
          </a:xfrm>
        </p:spPr>
        <p:txBody>
          <a:bodyPr>
            <a:normAutofit/>
          </a:bodyPr>
          <a:lstStyle>
            <a:lvl1pPr>
              <a:defRPr sz="1800">
                <a:solidFill>
                  <a:srgbClr val="555555"/>
                </a:solidFill>
              </a:defRPr>
            </a:lvl1pPr>
            <a:lvl2pPr>
              <a:defRPr sz="1800">
                <a:solidFill>
                  <a:srgbClr val="555555"/>
                </a:solidFill>
              </a:defRPr>
            </a:lvl2pPr>
            <a:lvl3pPr>
              <a:defRPr sz="1800">
                <a:solidFill>
                  <a:srgbClr val="555555"/>
                </a:solidFill>
              </a:defRPr>
            </a:lvl3pPr>
            <a:lvl4pPr>
              <a:defRPr sz="1800">
                <a:solidFill>
                  <a:srgbClr val="555555"/>
                </a:solidFill>
              </a:defRPr>
            </a:lvl4pPr>
            <a:lvl5pPr>
              <a:defRPr sz="1800">
                <a:solidFill>
                  <a:srgbClr val="55555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3">
            <a:extLst>
              <a:ext uri="{FF2B5EF4-FFF2-40B4-BE49-F238E27FC236}">
                <a16:creationId xmlns:a16="http://schemas.microsoft.com/office/drawing/2014/main" id="{DC300285-9A16-1142-B551-2185398A03AD}"/>
              </a:ext>
            </a:extLst>
          </p:cNvPr>
          <p:cNvSpPr>
            <a:spLocks noGrp="1"/>
          </p:cNvSpPr>
          <p:nvPr>
            <p:ph sz="quarter" idx="20" hasCustomPrompt="1"/>
          </p:nvPr>
        </p:nvSpPr>
        <p:spPr>
          <a:xfrm>
            <a:off x="6324599" y="2514600"/>
            <a:ext cx="5257800" cy="3657600"/>
          </a:xfrm>
        </p:spPr>
        <p:txBody>
          <a:bodyPr>
            <a:normAutofit/>
          </a:bodyPr>
          <a:lstStyle>
            <a:lvl1pPr>
              <a:defRPr sz="1800">
                <a:solidFill>
                  <a:srgbClr val="555555"/>
                </a:solidFill>
              </a:defRPr>
            </a:lvl1pPr>
            <a:lvl2pPr>
              <a:defRPr sz="1800">
                <a:solidFill>
                  <a:srgbClr val="555555"/>
                </a:solidFill>
              </a:defRPr>
            </a:lvl2pPr>
            <a:lvl3pPr>
              <a:defRPr sz="1800">
                <a:solidFill>
                  <a:srgbClr val="555555"/>
                </a:solidFill>
              </a:defRPr>
            </a:lvl3pPr>
            <a:lvl4pPr>
              <a:defRPr sz="1800">
                <a:solidFill>
                  <a:srgbClr val="555555"/>
                </a:solidFill>
              </a:defRPr>
            </a:lvl4pPr>
            <a:lvl5pPr>
              <a:defRPr sz="1800">
                <a:solidFill>
                  <a:srgbClr val="55555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4">
            <a:extLst>
              <a:ext uri="{FF2B5EF4-FFF2-40B4-BE49-F238E27FC236}">
                <a16:creationId xmlns:a16="http://schemas.microsoft.com/office/drawing/2014/main" id="{4F620A7B-B2C5-5342-AC6C-A3E58A1D64D7}"/>
              </a:ext>
            </a:extLst>
          </p:cNvPr>
          <p:cNvSpPr>
            <a:spLocks noGrp="1"/>
          </p:cNvSpPr>
          <p:nvPr>
            <p:ph type="body" sz="quarter" idx="21"/>
          </p:nvPr>
        </p:nvSpPr>
        <p:spPr>
          <a:xfrm>
            <a:off x="6324599" y="1752600"/>
            <a:ext cx="5257801" cy="609600"/>
          </a:xfrm>
        </p:spPr>
        <p:txBody>
          <a:bodyPr/>
          <a:lstStyle>
            <a:lvl1pPr>
              <a:defRPr sz="2400" b="1">
                <a:solidFill>
                  <a:schemeClr val="accent3"/>
                </a:solidFill>
                <a:latin typeface="+mj-lt"/>
              </a:defRPr>
            </a:lvl1pPr>
          </a:lstStyle>
          <a:p>
            <a:pPr lvl="0"/>
            <a:r>
              <a:rPr lang="en-US" dirty="0"/>
              <a:t>Click to edit Master text</a:t>
            </a:r>
          </a:p>
        </p:txBody>
      </p:sp>
      <p:sp>
        <p:nvSpPr>
          <p:cNvPr id="30" name="Text Placeholder 4">
            <a:extLst>
              <a:ext uri="{FF2B5EF4-FFF2-40B4-BE49-F238E27FC236}">
                <a16:creationId xmlns:a16="http://schemas.microsoft.com/office/drawing/2014/main" id="{54910FBE-962B-A34F-B33E-15EA96DC62EF}"/>
              </a:ext>
            </a:extLst>
          </p:cNvPr>
          <p:cNvSpPr>
            <a:spLocks noGrp="1"/>
          </p:cNvSpPr>
          <p:nvPr>
            <p:ph type="body" sz="quarter" idx="22"/>
          </p:nvPr>
        </p:nvSpPr>
        <p:spPr>
          <a:xfrm>
            <a:off x="609599" y="1752600"/>
            <a:ext cx="5257801" cy="609600"/>
          </a:xfrm>
        </p:spPr>
        <p:txBody>
          <a:bodyPr/>
          <a:lstStyle>
            <a:lvl1pPr>
              <a:defRPr sz="2400" b="1">
                <a:solidFill>
                  <a:schemeClr val="accent3"/>
                </a:solidFill>
                <a:latin typeface="+mj-lt"/>
              </a:defRPr>
            </a:lvl1pPr>
          </a:lstStyle>
          <a:p>
            <a:pPr lvl="0"/>
            <a:r>
              <a:rPr lang="en-US" dirty="0"/>
              <a:t>Click to edit Master text</a:t>
            </a:r>
          </a:p>
        </p:txBody>
      </p:sp>
    </p:spTree>
    <p:extLst>
      <p:ext uri="{BB962C8B-B14F-4D97-AF65-F5344CB8AC3E}">
        <p14:creationId xmlns:p14="http://schemas.microsoft.com/office/powerpoint/2010/main" val="5086708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 Title and Content Teal v1">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855411"/>
            <a:ext cx="10972800" cy="4316789"/>
          </a:xfrm>
        </p:spPr>
        <p:txBody>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3" name="Slide Number Placeholder 5">
            <a:extLst>
              <a:ext uri="{FF2B5EF4-FFF2-40B4-BE49-F238E27FC236}">
                <a16:creationId xmlns:a16="http://schemas.microsoft.com/office/drawing/2014/main" id="{C5EC1D51-0618-074F-9D8B-E308B3D80A3B}"/>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44" name="Footer Placeholder 4">
            <a:extLst>
              <a:ext uri="{FF2B5EF4-FFF2-40B4-BE49-F238E27FC236}">
                <a16:creationId xmlns:a16="http://schemas.microsoft.com/office/drawing/2014/main" id="{4A860708-66DA-1D4F-8B80-2DF81CD5BD1D}"/>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16" name="Group 15">
            <a:extLst>
              <a:ext uri="{FF2B5EF4-FFF2-40B4-BE49-F238E27FC236}">
                <a16:creationId xmlns:a16="http://schemas.microsoft.com/office/drawing/2014/main" id="{8C3A54C3-EA60-7F42-80D8-D81D68C800B5}"/>
              </a:ext>
            </a:extLst>
          </p:cNvPr>
          <p:cNvGrpSpPr/>
          <p:nvPr userDrawn="1"/>
        </p:nvGrpSpPr>
        <p:grpSpPr>
          <a:xfrm rot="10800000">
            <a:off x="-2" y="1396306"/>
            <a:ext cx="12192001" cy="109728"/>
            <a:chOff x="3482898" y="3779520"/>
            <a:chExt cx="5227965" cy="137164"/>
          </a:xfrm>
        </p:grpSpPr>
        <p:sp>
          <p:nvSpPr>
            <p:cNvPr id="17" name="Round Same Side Corner Rectangle 16">
              <a:extLst>
                <a:ext uri="{FF2B5EF4-FFF2-40B4-BE49-F238E27FC236}">
                  <a16:creationId xmlns:a16="http://schemas.microsoft.com/office/drawing/2014/main" id="{E6386C8B-7938-5347-8FDF-648E67CA0886}"/>
                </a:ext>
              </a:extLst>
            </p:cNvPr>
            <p:cNvSpPr/>
            <p:nvPr/>
          </p:nvSpPr>
          <p:spPr>
            <a:xfrm rot="5400000">
              <a:off x="3512538" y="3749881"/>
              <a:ext cx="137163" cy="19644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073BC79-9E2D-DF4B-BF3D-D727E5E9764C}"/>
                </a:ext>
              </a:extLst>
            </p:cNvPr>
            <p:cNvSpPr/>
            <p:nvPr/>
          </p:nvSpPr>
          <p:spPr>
            <a:xfrm>
              <a:off x="3761661" y="3779520"/>
              <a:ext cx="353874"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A679304F-F136-2846-9F2A-673E46D9D557}"/>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ame Side Corner Rectangle 20">
              <a:extLst>
                <a:ext uri="{FF2B5EF4-FFF2-40B4-BE49-F238E27FC236}">
                  <a16:creationId xmlns:a16="http://schemas.microsoft.com/office/drawing/2014/main" id="{66D6943C-6D38-F74E-B16B-D426DF95DFAB}"/>
                </a:ext>
              </a:extLst>
            </p:cNvPr>
            <p:cNvSpPr/>
            <p:nvPr/>
          </p:nvSpPr>
          <p:spPr>
            <a:xfrm rot="16200000">
              <a:off x="7411018" y="2616838"/>
              <a:ext cx="137163" cy="246252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62210FA-09C9-B34E-AC0D-BC03574D7A5A}"/>
                </a:ext>
              </a:extLst>
            </p:cNvPr>
            <p:cNvGrpSpPr/>
            <p:nvPr userDrawn="1"/>
          </p:nvGrpSpPr>
          <p:grpSpPr>
            <a:xfrm>
              <a:off x="4213167" y="3779520"/>
              <a:ext cx="639917" cy="137160"/>
              <a:chOff x="4213167" y="3779520"/>
              <a:chExt cx="639917" cy="137160"/>
            </a:xfrm>
          </p:grpSpPr>
          <p:sp>
            <p:nvSpPr>
              <p:cNvPr id="23" name="Rectangle 22">
                <a:extLst>
                  <a:ext uri="{FF2B5EF4-FFF2-40B4-BE49-F238E27FC236}">
                    <a16:creationId xmlns:a16="http://schemas.microsoft.com/office/drawing/2014/main" id="{44BE8C8F-4101-2D47-A913-005EDBC74B69}"/>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A7388B3-7E23-EB4D-BB0B-28482C5F1883}"/>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2821414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 Title and Content Teal v2">
    <p:spTree>
      <p:nvGrpSpPr>
        <p:cNvPr id="1" name=""/>
        <p:cNvGrpSpPr/>
        <p:nvPr/>
      </p:nvGrpSpPr>
      <p:grpSpPr>
        <a:xfrm>
          <a:off x="0" y="0"/>
          <a:ext cx="0" cy="0"/>
          <a:chOff x="0" y="0"/>
          <a:chExt cx="0" cy="0"/>
        </a:xfrm>
      </p:grpSpPr>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3" name="Slide Number Placeholder 5">
            <a:extLst>
              <a:ext uri="{FF2B5EF4-FFF2-40B4-BE49-F238E27FC236}">
                <a16:creationId xmlns:a16="http://schemas.microsoft.com/office/drawing/2014/main" id="{C5EC1D51-0618-074F-9D8B-E308B3D80A3B}"/>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44" name="Footer Placeholder 4">
            <a:extLst>
              <a:ext uri="{FF2B5EF4-FFF2-40B4-BE49-F238E27FC236}">
                <a16:creationId xmlns:a16="http://schemas.microsoft.com/office/drawing/2014/main" id="{4A860708-66DA-1D4F-8B80-2DF81CD5BD1D}"/>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grpSp>
        <p:nvGrpSpPr>
          <p:cNvPr id="16" name="Group 15">
            <a:extLst>
              <a:ext uri="{FF2B5EF4-FFF2-40B4-BE49-F238E27FC236}">
                <a16:creationId xmlns:a16="http://schemas.microsoft.com/office/drawing/2014/main" id="{8C3A54C3-EA60-7F42-80D8-D81D68C800B5}"/>
              </a:ext>
            </a:extLst>
          </p:cNvPr>
          <p:cNvGrpSpPr/>
          <p:nvPr userDrawn="1"/>
        </p:nvGrpSpPr>
        <p:grpSpPr>
          <a:xfrm rot="10800000">
            <a:off x="-2" y="1399864"/>
            <a:ext cx="12192001" cy="109728"/>
            <a:chOff x="3482898" y="3779520"/>
            <a:chExt cx="5227965" cy="137164"/>
          </a:xfrm>
        </p:grpSpPr>
        <p:sp>
          <p:nvSpPr>
            <p:cNvPr id="17" name="Round Same Side Corner Rectangle 16">
              <a:extLst>
                <a:ext uri="{FF2B5EF4-FFF2-40B4-BE49-F238E27FC236}">
                  <a16:creationId xmlns:a16="http://schemas.microsoft.com/office/drawing/2014/main" id="{E6386C8B-7938-5347-8FDF-648E67CA0886}"/>
                </a:ext>
              </a:extLst>
            </p:cNvPr>
            <p:cNvSpPr/>
            <p:nvPr/>
          </p:nvSpPr>
          <p:spPr>
            <a:xfrm rot="5400000">
              <a:off x="3512538" y="3749881"/>
              <a:ext cx="137163" cy="19644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073BC79-9E2D-DF4B-BF3D-D727E5E9764C}"/>
                </a:ext>
              </a:extLst>
            </p:cNvPr>
            <p:cNvSpPr/>
            <p:nvPr/>
          </p:nvSpPr>
          <p:spPr>
            <a:xfrm>
              <a:off x="3761661" y="3779520"/>
              <a:ext cx="353874"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A679304F-F136-2846-9F2A-673E46D9D557}"/>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ame Side Corner Rectangle 20">
              <a:extLst>
                <a:ext uri="{FF2B5EF4-FFF2-40B4-BE49-F238E27FC236}">
                  <a16:creationId xmlns:a16="http://schemas.microsoft.com/office/drawing/2014/main" id="{66D6943C-6D38-F74E-B16B-D426DF95DFAB}"/>
                </a:ext>
              </a:extLst>
            </p:cNvPr>
            <p:cNvSpPr/>
            <p:nvPr/>
          </p:nvSpPr>
          <p:spPr>
            <a:xfrm rot="16200000">
              <a:off x="7411018" y="2616838"/>
              <a:ext cx="137163" cy="246252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62210FA-09C9-B34E-AC0D-BC03574D7A5A}"/>
                </a:ext>
              </a:extLst>
            </p:cNvPr>
            <p:cNvGrpSpPr/>
            <p:nvPr userDrawn="1"/>
          </p:nvGrpSpPr>
          <p:grpSpPr>
            <a:xfrm>
              <a:off x="4213167" y="3779520"/>
              <a:ext cx="639917" cy="137160"/>
              <a:chOff x="4213167" y="3779520"/>
              <a:chExt cx="639917" cy="137160"/>
            </a:xfrm>
          </p:grpSpPr>
          <p:sp>
            <p:nvSpPr>
              <p:cNvPr id="23" name="Rectangle 22">
                <a:extLst>
                  <a:ext uri="{FF2B5EF4-FFF2-40B4-BE49-F238E27FC236}">
                    <a16:creationId xmlns:a16="http://schemas.microsoft.com/office/drawing/2014/main" id="{44BE8C8F-4101-2D47-A913-005EDBC74B69}"/>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A7388B3-7E23-EB4D-BB0B-28482C5F1883}"/>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 name="Content Placeholder 3">
            <a:extLst>
              <a:ext uri="{FF2B5EF4-FFF2-40B4-BE49-F238E27FC236}">
                <a16:creationId xmlns:a16="http://schemas.microsoft.com/office/drawing/2014/main" id="{AE1DC72A-D5BA-C243-9459-05759CD5B0C8}"/>
              </a:ext>
            </a:extLst>
          </p:cNvPr>
          <p:cNvSpPr>
            <a:spLocks noGrp="1"/>
          </p:cNvSpPr>
          <p:nvPr>
            <p:ph sz="quarter" idx="19" hasCustomPrompt="1"/>
          </p:nvPr>
        </p:nvSpPr>
        <p:spPr>
          <a:xfrm>
            <a:off x="609599" y="2514600"/>
            <a:ext cx="5257800" cy="3657600"/>
          </a:xfrm>
        </p:spPr>
        <p:txBody>
          <a:bodyPr>
            <a:normAutofit/>
          </a:bodyPr>
          <a:lstStyle>
            <a:lvl1pPr>
              <a:defRPr sz="1800">
                <a:solidFill>
                  <a:srgbClr val="555555"/>
                </a:solidFill>
              </a:defRPr>
            </a:lvl1pPr>
            <a:lvl2pPr>
              <a:defRPr sz="1800">
                <a:solidFill>
                  <a:srgbClr val="555555"/>
                </a:solidFill>
              </a:defRPr>
            </a:lvl2pPr>
            <a:lvl3pPr>
              <a:defRPr sz="1800">
                <a:solidFill>
                  <a:srgbClr val="555555"/>
                </a:solidFill>
              </a:defRPr>
            </a:lvl3pPr>
            <a:lvl4pPr>
              <a:defRPr sz="1800">
                <a:solidFill>
                  <a:srgbClr val="555555"/>
                </a:solidFill>
              </a:defRPr>
            </a:lvl4pPr>
            <a:lvl5pPr>
              <a:defRPr sz="1800">
                <a:solidFill>
                  <a:srgbClr val="55555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99E25872-C00B-B148-94E3-BFBE84107811}"/>
              </a:ext>
            </a:extLst>
          </p:cNvPr>
          <p:cNvSpPr>
            <a:spLocks noGrp="1"/>
          </p:cNvSpPr>
          <p:nvPr>
            <p:ph sz="quarter" idx="20" hasCustomPrompt="1"/>
          </p:nvPr>
        </p:nvSpPr>
        <p:spPr>
          <a:xfrm>
            <a:off x="6324599" y="2514600"/>
            <a:ext cx="5257800" cy="3657600"/>
          </a:xfrm>
        </p:spPr>
        <p:txBody>
          <a:bodyPr>
            <a:normAutofit/>
          </a:bodyPr>
          <a:lstStyle>
            <a:lvl1pPr>
              <a:defRPr sz="1800">
                <a:solidFill>
                  <a:srgbClr val="555555"/>
                </a:solidFill>
              </a:defRPr>
            </a:lvl1pPr>
            <a:lvl2pPr>
              <a:defRPr sz="1800">
                <a:solidFill>
                  <a:srgbClr val="555555"/>
                </a:solidFill>
              </a:defRPr>
            </a:lvl2pPr>
            <a:lvl3pPr>
              <a:defRPr sz="1800">
                <a:solidFill>
                  <a:srgbClr val="555555"/>
                </a:solidFill>
              </a:defRPr>
            </a:lvl3pPr>
            <a:lvl4pPr>
              <a:defRPr sz="1800">
                <a:solidFill>
                  <a:srgbClr val="555555"/>
                </a:solidFill>
              </a:defRPr>
            </a:lvl4pPr>
            <a:lvl5pPr>
              <a:defRPr sz="1800">
                <a:solidFill>
                  <a:srgbClr val="55555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51C7C3-8180-594F-BBCD-CF842FA1A147}"/>
              </a:ext>
            </a:extLst>
          </p:cNvPr>
          <p:cNvSpPr>
            <a:spLocks noGrp="1"/>
          </p:cNvSpPr>
          <p:nvPr>
            <p:ph type="body" sz="quarter" idx="21"/>
          </p:nvPr>
        </p:nvSpPr>
        <p:spPr>
          <a:xfrm>
            <a:off x="6324599" y="1752600"/>
            <a:ext cx="5257801" cy="609600"/>
          </a:xfrm>
        </p:spPr>
        <p:txBody>
          <a:bodyPr/>
          <a:lstStyle>
            <a:lvl1pPr>
              <a:defRPr sz="2400" b="1">
                <a:solidFill>
                  <a:schemeClr val="accent2"/>
                </a:solidFill>
                <a:latin typeface="+mj-lt"/>
              </a:defRPr>
            </a:lvl1pPr>
          </a:lstStyle>
          <a:p>
            <a:pPr lvl="0"/>
            <a:r>
              <a:rPr lang="en-US" dirty="0"/>
              <a:t>Click to edit Master text</a:t>
            </a:r>
          </a:p>
        </p:txBody>
      </p:sp>
      <p:sp>
        <p:nvSpPr>
          <p:cNvPr id="27" name="Text Placeholder 4">
            <a:extLst>
              <a:ext uri="{FF2B5EF4-FFF2-40B4-BE49-F238E27FC236}">
                <a16:creationId xmlns:a16="http://schemas.microsoft.com/office/drawing/2014/main" id="{01B9A097-06D2-C64D-BE38-6B3C549F3DCD}"/>
              </a:ext>
            </a:extLst>
          </p:cNvPr>
          <p:cNvSpPr>
            <a:spLocks noGrp="1"/>
          </p:cNvSpPr>
          <p:nvPr>
            <p:ph type="body" sz="quarter" idx="22"/>
          </p:nvPr>
        </p:nvSpPr>
        <p:spPr>
          <a:xfrm>
            <a:off x="609599" y="1752600"/>
            <a:ext cx="5257801" cy="609600"/>
          </a:xfrm>
        </p:spPr>
        <p:txBody>
          <a:bodyPr/>
          <a:lstStyle>
            <a:lvl1pPr>
              <a:defRPr sz="2400" b="1">
                <a:solidFill>
                  <a:schemeClr val="accent2"/>
                </a:solidFill>
                <a:latin typeface="+mj-lt"/>
              </a:defRPr>
            </a:lvl1pPr>
          </a:lstStyle>
          <a:p>
            <a:pPr lvl="0"/>
            <a:r>
              <a:rPr lang="en-US" dirty="0"/>
              <a:t>Click to edit Master text</a:t>
            </a:r>
          </a:p>
        </p:txBody>
      </p:sp>
    </p:spTree>
    <p:extLst>
      <p:ext uri="{BB962C8B-B14F-4D97-AF65-F5344CB8AC3E}">
        <p14:creationId xmlns:p14="http://schemas.microsoft.com/office/powerpoint/2010/main" val="30015069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 Title and Content Emerald v1">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855411"/>
            <a:ext cx="10972800" cy="43167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Placeholder 1">
            <a:extLst>
              <a:ext uri="{FF2B5EF4-FFF2-40B4-BE49-F238E27FC236}">
                <a16:creationId xmlns:a16="http://schemas.microsoft.com/office/drawing/2014/main" id="{068895FC-52BE-B64D-9CCF-91F37EAB559E}"/>
              </a:ext>
            </a:extLst>
          </p:cNvPr>
          <p:cNvSpPr txBox="1">
            <a:spLocks/>
          </p:cNvSpPr>
          <p:nvPr userDrawn="1"/>
        </p:nvSpPr>
        <p:spPr>
          <a:xfrm>
            <a:off x="8071296" y="914400"/>
            <a:ext cx="3755136" cy="1790701"/>
          </a:xfrm>
          <a:prstGeom prst="rect">
            <a:avLst/>
          </a:prstGeom>
        </p:spPr>
        <p:txBody>
          <a:bodyPr vert="horz" lIns="91440" tIns="45720" rIns="91440" bIns="45720" rtlCol="0" anchor="b" anchorCtr="0">
            <a:normAutofit lnSpcReduction="10000"/>
          </a:bodyPr>
          <a:lstStyle>
            <a:lvl1pPr algn="ctr"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r>
              <a:rPr lang="en-US" sz="4400" dirty="0">
                <a:solidFill>
                  <a:schemeClr val="bg1"/>
                </a:solidFill>
              </a:rPr>
              <a:t>Click to edit Master title style</a:t>
            </a:r>
          </a:p>
        </p:txBody>
      </p:sp>
      <p:sp>
        <p:nvSpPr>
          <p:cNvPr id="28" name="Rectangle 27">
            <a:extLst>
              <a:ext uri="{FF2B5EF4-FFF2-40B4-BE49-F238E27FC236}">
                <a16:creationId xmlns:a16="http://schemas.microsoft.com/office/drawing/2014/main" id="{081565D8-C3D4-E84D-B6B0-4A1EFC40756A}"/>
              </a:ext>
            </a:extLst>
          </p:cNvPr>
          <p:cNvSpPr/>
          <p:nvPr userDrawn="1"/>
        </p:nvSpPr>
        <p:spPr>
          <a:xfrm>
            <a:off x="0" y="0"/>
            <a:ext cx="12192000" cy="1396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14E3C-CD1E-584A-A1E9-CCAB8F79AF8B}"/>
              </a:ext>
            </a:extLst>
          </p:cNvPr>
          <p:cNvSpPr>
            <a:spLocks noGrp="1"/>
          </p:cNvSpPr>
          <p:nvPr userDrawn="1">
            <p:ph type="title"/>
          </p:nvPr>
        </p:nvSpPr>
        <p:spPr>
          <a:xfrm>
            <a:off x="609600" y="365126"/>
            <a:ext cx="10972800" cy="883736"/>
          </a:xfrm>
        </p:spPr>
        <p:txBody>
          <a:bodyPr>
            <a:normAutofit/>
          </a:bodyPr>
          <a:lstStyle>
            <a:lvl1pPr>
              <a:defRPr sz="32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Slide Number Placeholder 5">
            <a:extLst>
              <a:ext uri="{FF2B5EF4-FFF2-40B4-BE49-F238E27FC236}">
                <a16:creationId xmlns:a16="http://schemas.microsoft.com/office/drawing/2014/main" id="{4BB879AA-812E-CF43-8562-04397EFFC833}"/>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15" name="Footer Placeholder 4">
            <a:extLst>
              <a:ext uri="{FF2B5EF4-FFF2-40B4-BE49-F238E27FC236}">
                <a16:creationId xmlns:a16="http://schemas.microsoft.com/office/drawing/2014/main" id="{03A92FBA-761A-8A41-8E5A-696B4F081358}"/>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Tree>
    <p:extLst>
      <p:ext uri="{BB962C8B-B14F-4D97-AF65-F5344CB8AC3E}">
        <p14:creationId xmlns:p14="http://schemas.microsoft.com/office/powerpoint/2010/main" val="23218098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 Title, Content, Picture Orange v1">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550A66-7B2E-044A-9801-988652EC038C}"/>
              </a:ext>
            </a:extLst>
          </p:cNvPr>
          <p:cNvGrpSpPr/>
          <p:nvPr userDrawn="1"/>
        </p:nvGrpSpPr>
        <p:grpSpPr>
          <a:xfrm rot="10800000">
            <a:off x="6093704" y="6172200"/>
            <a:ext cx="6098298" cy="137160"/>
            <a:chOff x="3482899" y="3779520"/>
            <a:chExt cx="5226657" cy="137160"/>
          </a:xfrm>
        </p:grpSpPr>
        <p:sp>
          <p:nvSpPr>
            <p:cNvPr id="36" name="Round Same Side Corner Rectangle 35">
              <a:extLst>
                <a:ext uri="{FF2B5EF4-FFF2-40B4-BE49-F238E27FC236}">
                  <a16:creationId xmlns:a16="http://schemas.microsoft.com/office/drawing/2014/main" id="{313097EE-68CE-704A-B6A7-FB118ACC9819}"/>
                </a:ext>
              </a:extLst>
            </p:cNvPr>
            <p:cNvSpPr/>
            <p:nvPr/>
          </p:nvSpPr>
          <p:spPr>
            <a:xfrm rot="5400000">
              <a:off x="3512540" y="3749879"/>
              <a:ext cx="137160" cy="196442"/>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85EF3CE1-1BD0-6F43-A20C-F990F06D2DBB}"/>
                </a:ext>
              </a:extLst>
            </p:cNvPr>
            <p:cNvSpPr/>
            <p:nvPr/>
          </p:nvSpPr>
          <p:spPr>
            <a:xfrm>
              <a:off x="3761663" y="3779520"/>
              <a:ext cx="369183"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908F6456-2D77-DB4D-AC1F-A25667A8D4C8}"/>
                </a:ext>
              </a:extLst>
            </p:cNvPr>
            <p:cNvSpPr/>
            <p:nvPr/>
          </p:nvSpPr>
          <p:spPr>
            <a:xfrm>
              <a:off x="4935405" y="3779520"/>
              <a:ext cx="123061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5FD9811F-D29D-2242-BE01-A7F880AC9C9A}"/>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2EF66D89-EAD1-F44B-8BD6-C2DFB97937E0}"/>
                </a:ext>
              </a:extLst>
            </p:cNvPr>
            <p:cNvGrpSpPr/>
            <p:nvPr userDrawn="1"/>
          </p:nvGrpSpPr>
          <p:grpSpPr>
            <a:xfrm>
              <a:off x="4213167" y="3779520"/>
              <a:ext cx="639917" cy="137160"/>
              <a:chOff x="4213167" y="3779520"/>
              <a:chExt cx="639917" cy="137160"/>
            </a:xfrm>
          </p:grpSpPr>
          <p:sp>
            <p:nvSpPr>
              <p:cNvPr id="44" name="Rectangle 43">
                <a:extLst>
                  <a:ext uri="{FF2B5EF4-FFF2-40B4-BE49-F238E27FC236}">
                    <a16:creationId xmlns:a16="http://schemas.microsoft.com/office/drawing/2014/main" id="{947D289C-6620-E645-AC33-8872BCC19B75}"/>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6662CB53-385B-7242-9115-0C98A0702AC6}"/>
                  </a:ext>
                </a:extLst>
              </p:cNvPr>
              <p:cNvSpPr/>
              <p:nvPr userDrawn="1"/>
            </p:nvSpPr>
            <p:spPr>
              <a:xfrm>
                <a:off x="4213167" y="3779520"/>
                <a:ext cx="639917"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Picture Placeholder 30">
            <a:extLst>
              <a:ext uri="{FF2B5EF4-FFF2-40B4-BE49-F238E27FC236}">
                <a16:creationId xmlns:a16="http://schemas.microsoft.com/office/drawing/2014/main" id="{652CB5C9-C5F3-944A-B4AA-BACD875EC3F5}"/>
              </a:ext>
            </a:extLst>
          </p:cNvPr>
          <p:cNvSpPr>
            <a:spLocks noGrp="1"/>
          </p:cNvSpPr>
          <p:nvPr>
            <p:ph type="pic" sz="quarter" idx="21"/>
          </p:nvPr>
        </p:nvSpPr>
        <p:spPr>
          <a:xfrm>
            <a:off x="6096000" y="1832764"/>
            <a:ext cx="6096001" cy="4339435"/>
          </a:xfrm>
          <a:prstGeom prst="rect">
            <a:avLst/>
          </a:prstGeom>
          <a:pattFill prst="zigZag">
            <a:fgClr>
              <a:schemeClr val="accent1"/>
            </a:fgClr>
            <a:bgClr>
              <a:schemeClr val="bg1"/>
            </a:bgClr>
          </a:pattFill>
        </p:spPr>
        <p:txBody>
          <a:bodyPr/>
          <a:lstStyle/>
          <a:p>
            <a:r>
              <a:rPr lang="en-US" dirty="0"/>
              <a:t>Click icon to add picture</a:t>
            </a:r>
          </a:p>
        </p:txBody>
      </p:sp>
      <p:sp>
        <p:nvSpPr>
          <p:cNvPr id="59" name="Text Placeholder 41">
            <a:extLst>
              <a:ext uri="{FF2B5EF4-FFF2-40B4-BE49-F238E27FC236}">
                <a16:creationId xmlns:a16="http://schemas.microsoft.com/office/drawing/2014/main" id="{74590B56-CE86-5F42-8F8E-F9C3DEB4450F}"/>
              </a:ext>
            </a:extLst>
          </p:cNvPr>
          <p:cNvSpPr>
            <a:spLocks noGrp="1"/>
          </p:cNvSpPr>
          <p:nvPr>
            <p:ph type="body" sz="quarter" idx="22" hasCustomPrompt="1"/>
          </p:nvPr>
        </p:nvSpPr>
        <p:spPr>
          <a:xfrm>
            <a:off x="624871" y="4709160"/>
            <a:ext cx="5310832"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0" name="Text Placeholder 41">
            <a:extLst>
              <a:ext uri="{FF2B5EF4-FFF2-40B4-BE49-F238E27FC236}">
                <a16:creationId xmlns:a16="http://schemas.microsoft.com/office/drawing/2014/main" id="{3C0EB65C-6BA6-2E43-8B90-87D9CC6C71B5}"/>
              </a:ext>
            </a:extLst>
          </p:cNvPr>
          <p:cNvSpPr>
            <a:spLocks noGrp="1"/>
          </p:cNvSpPr>
          <p:nvPr>
            <p:ph type="body" sz="quarter" idx="23" hasCustomPrompt="1"/>
          </p:nvPr>
        </p:nvSpPr>
        <p:spPr>
          <a:xfrm>
            <a:off x="617423" y="4192781"/>
            <a:ext cx="5318280" cy="507681"/>
          </a:xfrm>
        </p:spPr>
        <p:txBody>
          <a:bodyPr>
            <a:normAutofit/>
          </a:bodyPr>
          <a:lstStyle>
            <a:lvl1pPr algn="just">
              <a:defRPr sz="2400" b="1">
                <a:solidFill>
                  <a:schemeClr val="accent3"/>
                </a:solidFill>
                <a:latin typeface="+mj-lt"/>
              </a:defRPr>
            </a:lvl1pPr>
          </a:lstStyle>
          <a:p>
            <a:pPr lvl="0"/>
            <a:r>
              <a:rPr lang="en-US" dirty="0"/>
              <a:t>Edit Master text styles</a:t>
            </a:r>
          </a:p>
        </p:txBody>
      </p:sp>
      <p:sp>
        <p:nvSpPr>
          <p:cNvPr id="61" name="Text Placeholder 41">
            <a:extLst>
              <a:ext uri="{FF2B5EF4-FFF2-40B4-BE49-F238E27FC236}">
                <a16:creationId xmlns:a16="http://schemas.microsoft.com/office/drawing/2014/main" id="{000472AA-F57F-8F4A-8AE3-C486CA33C1CB}"/>
              </a:ext>
            </a:extLst>
          </p:cNvPr>
          <p:cNvSpPr>
            <a:spLocks noGrp="1"/>
          </p:cNvSpPr>
          <p:nvPr>
            <p:ph type="body" sz="quarter" idx="24" hasCustomPrompt="1"/>
          </p:nvPr>
        </p:nvSpPr>
        <p:spPr>
          <a:xfrm>
            <a:off x="620846" y="2352140"/>
            <a:ext cx="5276088"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2" name="Text Placeholder 41">
            <a:extLst>
              <a:ext uri="{FF2B5EF4-FFF2-40B4-BE49-F238E27FC236}">
                <a16:creationId xmlns:a16="http://schemas.microsoft.com/office/drawing/2014/main" id="{72EDD52F-9CF0-2746-9972-C418EDB54128}"/>
              </a:ext>
            </a:extLst>
          </p:cNvPr>
          <p:cNvSpPr>
            <a:spLocks noGrp="1"/>
          </p:cNvSpPr>
          <p:nvPr>
            <p:ph type="body" sz="quarter" idx="25" hasCustomPrompt="1"/>
          </p:nvPr>
        </p:nvSpPr>
        <p:spPr>
          <a:xfrm>
            <a:off x="619795" y="1826478"/>
            <a:ext cx="5278189" cy="507681"/>
          </a:xfrm>
        </p:spPr>
        <p:txBody>
          <a:bodyPr>
            <a:normAutofit/>
          </a:bodyPr>
          <a:lstStyle>
            <a:lvl1pPr algn="just">
              <a:defRPr sz="2400" b="1">
                <a:solidFill>
                  <a:schemeClr val="accent3"/>
                </a:solidFill>
                <a:latin typeface="+mj-lt"/>
              </a:defRPr>
            </a:lvl1pPr>
          </a:lstStyle>
          <a:p>
            <a:pPr lvl="0"/>
            <a:r>
              <a:rPr lang="en-US" dirty="0"/>
              <a:t>Edit Master text styles</a:t>
            </a:r>
          </a:p>
        </p:txBody>
      </p:sp>
      <p:sp>
        <p:nvSpPr>
          <p:cNvPr id="39" name="Slide Number Placeholder 5">
            <a:extLst>
              <a:ext uri="{FF2B5EF4-FFF2-40B4-BE49-F238E27FC236}">
                <a16:creationId xmlns:a16="http://schemas.microsoft.com/office/drawing/2014/main" id="{99A1146E-7D35-6A45-B624-D8B3F51CC348}"/>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64" name="Footer Placeholder 4">
            <a:extLst>
              <a:ext uri="{FF2B5EF4-FFF2-40B4-BE49-F238E27FC236}">
                <a16:creationId xmlns:a16="http://schemas.microsoft.com/office/drawing/2014/main" id="{1B674BCE-AA2F-CF46-B54C-23889D870902}"/>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6" name="Title 1">
            <a:extLst>
              <a:ext uri="{FF2B5EF4-FFF2-40B4-BE49-F238E27FC236}">
                <a16:creationId xmlns:a16="http://schemas.microsoft.com/office/drawing/2014/main" id="{747133D3-178A-BD43-8608-62F29553E2CD}"/>
              </a:ext>
            </a:extLst>
          </p:cNvPr>
          <p:cNvSpPr>
            <a:spLocks noGrp="1"/>
          </p:cNvSpPr>
          <p:nvPr>
            <p:ph type="title" hasCustomPrompt="1"/>
          </p:nvPr>
        </p:nvSpPr>
        <p:spPr>
          <a:xfrm>
            <a:off x="612648" y="365760"/>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Boundless Possibilities</a:t>
            </a:r>
          </a:p>
        </p:txBody>
      </p:sp>
      <p:sp>
        <p:nvSpPr>
          <p:cNvPr id="20" name="Text Placeholder 3">
            <a:extLst>
              <a:ext uri="{FF2B5EF4-FFF2-40B4-BE49-F238E27FC236}">
                <a16:creationId xmlns:a16="http://schemas.microsoft.com/office/drawing/2014/main" id="{AE1133CA-DF86-924A-BC28-29D794CADAA7}"/>
              </a:ext>
            </a:extLst>
          </p:cNvPr>
          <p:cNvSpPr>
            <a:spLocks noGrp="1"/>
          </p:cNvSpPr>
          <p:nvPr>
            <p:ph type="body" sz="quarter" idx="19" hasCustomPrompt="1"/>
          </p:nvPr>
        </p:nvSpPr>
        <p:spPr>
          <a:xfrm>
            <a:off x="6093704" y="5806855"/>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5598984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 Title, Content, Picture Teal v1">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550A66-7B2E-044A-9801-988652EC038C}"/>
              </a:ext>
            </a:extLst>
          </p:cNvPr>
          <p:cNvGrpSpPr/>
          <p:nvPr userDrawn="1"/>
        </p:nvGrpSpPr>
        <p:grpSpPr>
          <a:xfrm rot="10800000">
            <a:off x="6093704" y="6172200"/>
            <a:ext cx="6098298" cy="137160"/>
            <a:chOff x="3482899" y="3779520"/>
            <a:chExt cx="5226657" cy="137160"/>
          </a:xfrm>
        </p:grpSpPr>
        <p:sp>
          <p:nvSpPr>
            <p:cNvPr id="36" name="Round Same Side Corner Rectangle 35">
              <a:extLst>
                <a:ext uri="{FF2B5EF4-FFF2-40B4-BE49-F238E27FC236}">
                  <a16:creationId xmlns:a16="http://schemas.microsoft.com/office/drawing/2014/main" id="{313097EE-68CE-704A-B6A7-FB118ACC9819}"/>
                </a:ext>
              </a:extLst>
            </p:cNvPr>
            <p:cNvSpPr/>
            <p:nvPr/>
          </p:nvSpPr>
          <p:spPr>
            <a:xfrm rot="5400000">
              <a:off x="3512540" y="3749879"/>
              <a:ext cx="137160" cy="19644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85EF3CE1-1BD0-6F43-A20C-F990F06D2DBB}"/>
                </a:ext>
              </a:extLst>
            </p:cNvPr>
            <p:cNvSpPr/>
            <p:nvPr/>
          </p:nvSpPr>
          <p:spPr>
            <a:xfrm>
              <a:off x="3761663" y="3779520"/>
              <a:ext cx="369183"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908F6456-2D77-DB4D-AC1F-A25667A8D4C8}"/>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5FD9811F-D29D-2242-BE01-A7F880AC9C9A}"/>
                </a:ext>
              </a:extLst>
            </p:cNvPr>
            <p:cNvSpPr/>
            <p:nvPr/>
          </p:nvSpPr>
          <p:spPr>
            <a:xfrm>
              <a:off x="6248335" y="3779520"/>
              <a:ext cx="246122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2EF66D89-EAD1-F44B-8BD6-C2DFB97937E0}"/>
                </a:ext>
              </a:extLst>
            </p:cNvPr>
            <p:cNvGrpSpPr/>
            <p:nvPr userDrawn="1"/>
          </p:nvGrpSpPr>
          <p:grpSpPr>
            <a:xfrm>
              <a:off x="4213167" y="3779520"/>
              <a:ext cx="639917" cy="137160"/>
              <a:chOff x="4213167" y="3779520"/>
              <a:chExt cx="639917" cy="137160"/>
            </a:xfrm>
          </p:grpSpPr>
          <p:sp>
            <p:nvSpPr>
              <p:cNvPr id="44" name="Rectangle 43">
                <a:extLst>
                  <a:ext uri="{FF2B5EF4-FFF2-40B4-BE49-F238E27FC236}">
                    <a16:creationId xmlns:a16="http://schemas.microsoft.com/office/drawing/2014/main" id="{947D289C-6620-E645-AC33-8872BCC19B75}"/>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6662CB53-385B-7242-9115-0C98A0702AC6}"/>
                  </a:ext>
                </a:extLst>
              </p:cNvPr>
              <p:cNvSpPr/>
              <p:nvPr userDrawn="1"/>
            </p:nvSpPr>
            <p:spPr>
              <a:xfrm>
                <a:off x="4213167" y="3779520"/>
                <a:ext cx="639917"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Picture Placeholder 30">
            <a:extLst>
              <a:ext uri="{FF2B5EF4-FFF2-40B4-BE49-F238E27FC236}">
                <a16:creationId xmlns:a16="http://schemas.microsoft.com/office/drawing/2014/main" id="{652CB5C9-C5F3-944A-B4AA-BACD875EC3F5}"/>
              </a:ext>
            </a:extLst>
          </p:cNvPr>
          <p:cNvSpPr>
            <a:spLocks noGrp="1"/>
          </p:cNvSpPr>
          <p:nvPr>
            <p:ph type="pic" sz="quarter" idx="21"/>
          </p:nvPr>
        </p:nvSpPr>
        <p:spPr>
          <a:xfrm>
            <a:off x="6096000" y="1832764"/>
            <a:ext cx="6096001" cy="4339435"/>
          </a:xfrm>
          <a:prstGeom prst="rect">
            <a:avLst/>
          </a:prstGeom>
          <a:pattFill prst="zigZag">
            <a:fgClr>
              <a:schemeClr val="accent1"/>
            </a:fgClr>
            <a:bgClr>
              <a:schemeClr val="bg1"/>
            </a:bgClr>
          </a:pattFill>
        </p:spPr>
        <p:txBody>
          <a:bodyPr/>
          <a:lstStyle/>
          <a:p>
            <a:r>
              <a:rPr lang="en-US" dirty="0"/>
              <a:t>Click icon to add picture</a:t>
            </a:r>
          </a:p>
        </p:txBody>
      </p:sp>
      <p:sp>
        <p:nvSpPr>
          <p:cNvPr id="59" name="Text Placeholder 41">
            <a:extLst>
              <a:ext uri="{FF2B5EF4-FFF2-40B4-BE49-F238E27FC236}">
                <a16:creationId xmlns:a16="http://schemas.microsoft.com/office/drawing/2014/main" id="{74590B56-CE86-5F42-8F8E-F9C3DEB4450F}"/>
              </a:ext>
            </a:extLst>
          </p:cNvPr>
          <p:cNvSpPr>
            <a:spLocks noGrp="1"/>
          </p:cNvSpPr>
          <p:nvPr>
            <p:ph type="body" sz="quarter" idx="22" hasCustomPrompt="1"/>
          </p:nvPr>
        </p:nvSpPr>
        <p:spPr>
          <a:xfrm>
            <a:off x="624871" y="4709160"/>
            <a:ext cx="5310832"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0" name="Text Placeholder 41">
            <a:extLst>
              <a:ext uri="{FF2B5EF4-FFF2-40B4-BE49-F238E27FC236}">
                <a16:creationId xmlns:a16="http://schemas.microsoft.com/office/drawing/2014/main" id="{3C0EB65C-6BA6-2E43-8B90-87D9CC6C71B5}"/>
              </a:ext>
            </a:extLst>
          </p:cNvPr>
          <p:cNvSpPr>
            <a:spLocks noGrp="1"/>
          </p:cNvSpPr>
          <p:nvPr>
            <p:ph type="body" sz="quarter" idx="23" hasCustomPrompt="1"/>
          </p:nvPr>
        </p:nvSpPr>
        <p:spPr>
          <a:xfrm>
            <a:off x="617423" y="4192781"/>
            <a:ext cx="5318280" cy="507681"/>
          </a:xfrm>
        </p:spPr>
        <p:txBody>
          <a:bodyPr>
            <a:normAutofit/>
          </a:bodyPr>
          <a:lstStyle>
            <a:lvl1pPr algn="just">
              <a:defRPr sz="2400" b="1">
                <a:solidFill>
                  <a:schemeClr val="accent2"/>
                </a:solidFill>
                <a:latin typeface="+mj-lt"/>
              </a:defRPr>
            </a:lvl1pPr>
          </a:lstStyle>
          <a:p>
            <a:pPr lvl="0"/>
            <a:r>
              <a:rPr lang="en-US" dirty="0"/>
              <a:t>Edit Master text styles</a:t>
            </a:r>
          </a:p>
        </p:txBody>
      </p:sp>
      <p:sp>
        <p:nvSpPr>
          <p:cNvPr id="61" name="Text Placeholder 41">
            <a:extLst>
              <a:ext uri="{FF2B5EF4-FFF2-40B4-BE49-F238E27FC236}">
                <a16:creationId xmlns:a16="http://schemas.microsoft.com/office/drawing/2014/main" id="{000472AA-F57F-8F4A-8AE3-C486CA33C1CB}"/>
              </a:ext>
            </a:extLst>
          </p:cNvPr>
          <p:cNvSpPr>
            <a:spLocks noGrp="1"/>
          </p:cNvSpPr>
          <p:nvPr>
            <p:ph type="body" sz="quarter" idx="24" hasCustomPrompt="1"/>
          </p:nvPr>
        </p:nvSpPr>
        <p:spPr>
          <a:xfrm>
            <a:off x="620846" y="2352140"/>
            <a:ext cx="5276088"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2" name="Text Placeholder 41">
            <a:extLst>
              <a:ext uri="{FF2B5EF4-FFF2-40B4-BE49-F238E27FC236}">
                <a16:creationId xmlns:a16="http://schemas.microsoft.com/office/drawing/2014/main" id="{72EDD52F-9CF0-2746-9972-C418EDB54128}"/>
              </a:ext>
            </a:extLst>
          </p:cNvPr>
          <p:cNvSpPr>
            <a:spLocks noGrp="1"/>
          </p:cNvSpPr>
          <p:nvPr>
            <p:ph type="body" sz="quarter" idx="25" hasCustomPrompt="1"/>
          </p:nvPr>
        </p:nvSpPr>
        <p:spPr>
          <a:xfrm>
            <a:off x="619795" y="1826478"/>
            <a:ext cx="5278189" cy="507681"/>
          </a:xfrm>
        </p:spPr>
        <p:txBody>
          <a:bodyPr>
            <a:normAutofit/>
          </a:bodyPr>
          <a:lstStyle>
            <a:lvl1pPr algn="just">
              <a:defRPr sz="2400" b="1">
                <a:solidFill>
                  <a:schemeClr val="accent2"/>
                </a:solidFill>
                <a:latin typeface="+mj-lt"/>
              </a:defRPr>
            </a:lvl1pPr>
          </a:lstStyle>
          <a:p>
            <a:pPr lvl="0"/>
            <a:r>
              <a:rPr lang="en-US" dirty="0"/>
              <a:t>Edit Master text styles</a:t>
            </a:r>
          </a:p>
        </p:txBody>
      </p:sp>
      <p:sp>
        <p:nvSpPr>
          <p:cNvPr id="39" name="Slide Number Placeholder 5">
            <a:extLst>
              <a:ext uri="{FF2B5EF4-FFF2-40B4-BE49-F238E27FC236}">
                <a16:creationId xmlns:a16="http://schemas.microsoft.com/office/drawing/2014/main" id="{99A1146E-7D35-6A45-B624-D8B3F51CC348}"/>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64" name="Footer Placeholder 4">
            <a:extLst>
              <a:ext uri="{FF2B5EF4-FFF2-40B4-BE49-F238E27FC236}">
                <a16:creationId xmlns:a16="http://schemas.microsoft.com/office/drawing/2014/main" id="{1B674BCE-AA2F-CF46-B54C-23889D870902}"/>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6" name="Title 1">
            <a:extLst>
              <a:ext uri="{FF2B5EF4-FFF2-40B4-BE49-F238E27FC236}">
                <a16:creationId xmlns:a16="http://schemas.microsoft.com/office/drawing/2014/main" id="{747133D3-178A-BD43-8608-62F29553E2CD}"/>
              </a:ext>
            </a:extLst>
          </p:cNvPr>
          <p:cNvSpPr>
            <a:spLocks noGrp="1"/>
          </p:cNvSpPr>
          <p:nvPr>
            <p:ph type="title" hasCustomPrompt="1"/>
          </p:nvPr>
        </p:nvSpPr>
        <p:spPr>
          <a:xfrm>
            <a:off x="612648" y="365760"/>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Boundless Possibilities</a:t>
            </a:r>
          </a:p>
        </p:txBody>
      </p:sp>
      <p:sp>
        <p:nvSpPr>
          <p:cNvPr id="20" name="Text Placeholder 3">
            <a:extLst>
              <a:ext uri="{FF2B5EF4-FFF2-40B4-BE49-F238E27FC236}">
                <a16:creationId xmlns:a16="http://schemas.microsoft.com/office/drawing/2014/main" id="{AE1133CA-DF86-924A-BC28-29D794CADAA7}"/>
              </a:ext>
            </a:extLst>
          </p:cNvPr>
          <p:cNvSpPr>
            <a:spLocks noGrp="1"/>
          </p:cNvSpPr>
          <p:nvPr>
            <p:ph type="body" sz="quarter" idx="19" hasCustomPrompt="1"/>
          </p:nvPr>
        </p:nvSpPr>
        <p:spPr>
          <a:xfrm>
            <a:off x="6093704" y="5806855"/>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3812036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 Title, Content, Picture Emerald v1">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550A66-7B2E-044A-9801-988652EC038C}"/>
              </a:ext>
            </a:extLst>
          </p:cNvPr>
          <p:cNvGrpSpPr/>
          <p:nvPr userDrawn="1"/>
        </p:nvGrpSpPr>
        <p:grpSpPr>
          <a:xfrm rot="10800000">
            <a:off x="6093704" y="6172200"/>
            <a:ext cx="6098298" cy="137160"/>
            <a:chOff x="3482899" y="3779520"/>
            <a:chExt cx="5226657" cy="137160"/>
          </a:xfrm>
        </p:grpSpPr>
        <p:sp>
          <p:nvSpPr>
            <p:cNvPr id="36" name="Round Same Side Corner Rectangle 35">
              <a:extLst>
                <a:ext uri="{FF2B5EF4-FFF2-40B4-BE49-F238E27FC236}">
                  <a16:creationId xmlns:a16="http://schemas.microsoft.com/office/drawing/2014/main" id="{313097EE-68CE-704A-B6A7-FB118ACC9819}"/>
                </a:ext>
              </a:extLst>
            </p:cNvPr>
            <p:cNvSpPr/>
            <p:nvPr/>
          </p:nvSpPr>
          <p:spPr>
            <a:xfrm rot="5400000">
              <a:off x="3512540" y="3749879"/>
              <a:ext cx="137160" cy="196442"/>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85EF3CE1-1BD0-6F43-A20C-F990F06D2DBB}"/>
                </a:ext>
              </a:extLst>
            </p:cNvPr>
            <p:cNvSpPr/>
            <p:nvPr/>
          </p:nvSpPr>
          <p:spPr>
            <a:xfrm>
              <a:off x="3761663" y="3779520"/>
              <a:ext cx="369183" cy="137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908F6456-2D77-DB4D-AC1F-A25667A8D4C8}"/>
                </a:ext>
              </a:extLst>
            </p:cNvPr>
            <p:cNvSpPr/>
            <p:nvPr/>
          </p:nvSpPr>
          <p:spPr>
            <a:xfrm>
              <a:off x="4935405" y="3779520"/>
              <a:ext cx="1230611" cy="137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5FD9811F-D29D-2242-BE01-A7F880AC9C9A}"/>
                </a:ext>
              </a:extLst>
            </p:cNvPr>
            <p:cNvSpPr/>
            <p:nvPr/>
          </p:nvSpPr>
          <p:spPr>
            <a:xfrm>
              <a:off x="6248335" y="3779520"/>
              <a:ext cx="2461221" cy="137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2EF66D89-EAD1-F44B-8BD6-C2DFB97937E0}"/>
                </a:ext>
              </a:extLst>
            </p:cNvPr>
            <p:cNvGrpSpPr/>
            <p:nvPr userDrawn="1"/>
          </p:nvGrpSpPr>
          <p:grpSpPr>
            <a:xfrm>
              <a:off x="4213167" y="3779520"/>
              <a:ext cx="639917" cy="137160"/>
              <a:chOff x="4213167" y="3779520"/>
              <a:chExt cx="639917" cy="137160"/>
            </a:xfrm>
          </p:grpSpPr>
          <p:sp>
            <p:nvSpPr>
              <p:cNvPr id="44" name="Rectangle 43">
                <a:extLst>
                  <a:ext uri="{FF2B5EF4-FFF2-40B4-BE49-F238E27FC236}">
                    <a16:creationId xmlns:a16="http://schemas.microsoft.com/office/drawing/2014/main" id="{947D289C-6620-E645-AC33-8872BCC19B75}"/>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6662CB53-385B-7242-9115-0C98A0702AC6}"/>
                  </a:ext>
                </a:extLst>
              </p:cNvPr>
              <p:cNvSpPr/>
              <p:nvPr userDrawn="1"/>
            </p:nvSpPr>
            <p:spPr>
              <a:xfrm>
                <a:off x="4213167" y="3779520"/>
                <a:ext cx="639917" cy="1371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Picture Placeholder 30">
            <a:extLst>
              <a:ext uri="{FF2B5EF4-FFF2-40B4-BE49-F238E27FC236}">
                <a16:creationId xmlns:a16="http://schemas.microsoft.com/office/drawing/2014/main" id="{652CB5C9-C5F3-944A-B4AA-BACD875EC3F5}"/>
              </a:ext>
            </a:extLst>
          </p:cNvPr>
          <p:cNvSpPr>
            <a:spLocks noGrp="1"/>
          </p:cNvSpPr>
          <p:nvPr>
            <p:ph type="pic" sz="quarter" idx="21"/>
          </p:nvPr>
        </p:nvSpPr>
        <p:spPr>
          <a:xfrm>
            <a:off x="6096000" y="1832764"/>
            <a:ext cx="6096001" cy="4339435"/>
          </a:xfrm>
          <a:prstGeom prst="rect">
            <a:avLst/>
          </a:prstGeom>
          <a:pattFill prst="zigZag">
            <a:fgClr>
              <a:schemeClr val="accent1"/>
            </a:fgClr>
            <a:bgClr>
              <a:schemeClr val="bg1"/>
            </a:bgClr>
          </a:pattFill>
        </p:spPr>
        <p:txBody>
          <a:bodyPr/>
          <a:lstStyle/>
          <a:p>
            <a:r>
              <a:rPr lang="en-US" dirty="0"/>
              <a:t>Click icon to add picture</a:t>
            </a:r>
          </a:p>
        </p:txBody>
      </p:sp>
      <p:sp>
        <p:nvSpPr>
          <p:cNvPr id="59" name="Text Placeholder 41">
            <a:extLst>
              <a:ext uri="{FF2B5EF4-FFF2-40B4-BE49-F238E27FC236}">
                <a16:creationId xmlns:a16="http://schemas.microsoft.com/office/drawing/2014/main" id="{74590B56-CE86-5F42-8F8E-F9C3DEB4450F}"/>
              </a:ext>
            </a:extLst>
          </p:cNvPr>
          <p:cNvSpPr>
            <a:spLocks noGrp="1"/>
          </p:cNvSpPr>
          <p:nvPr>
            <p:ph type="body" sz="quarter" idx="22" hasCustomPrompt="1"/>
          </p:nvPr>
        </p:nvSpPr>
        <p:spPr>
          <a:xfrm>
            <a:off x="624871" y="4709160"/>
            <a:ext cx="5310832"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0" name="Text Placeholder 41">
            <a:extLst>
              <a:ext uri="{FF2B5EF4-FFF2-40B4-BE49-F238E27FC236}">
                <a16:creationId xmlns:a16="http://schemas.microsoft.com/office/drawing/2014/main" id="{3C0EB65C-6BA6-2E43-8B90-87D9CC6C71B5}"/>
              </a:ext>
            </a:extLst>
          </p:cNvPr>
          <p:cNvSpPr>
            <a:spLocks noGrp="1"/>
          </p:cNvSpPr>
          <p:nvPr>
            <p:ph type="body" sz="quarter" idx="23" hasCustomPrompt="1"/>
          </p:nvPr>
        </p:nvSpPr>
        <p:spPr>
          <a:xfrm>
            <a:off x="617423" y="4192781"/>
            <a:ext cx="5318280" cy="507681"/>
          </a:xfrm>
        </p:spPr>
        <p:txBody>
          <a:bodyPr>
            <a:normAutofit/>
          </a:bodyPr>
          <a:lstStyle>
            <a:lvl1pPr algn="just">
              <a:defRPr sz="2400" b="1">
                <a:solidFill>
                  <a:schemeClr val="accent6"/>
                </a:solidFill>
                <a:latin typeface="+mj-lt"/>
              </a:defRPr>
            </a:lvl1pPr>
          </a:lstStyle>
          <a:p>
            <a:pPr lvl="0"/>
            <a:r>
              <a:rPr lang="en-US" dirty="0"/>
              <a:t>Edit Master text styles</a:t>
            </a:r>
          </a:p>
        </p:txBody>
      </p:sp>
      <p:sp>
        <p:nvSpPr>
          <p:cNvPr id="61" name="Text Placeholder 41">
            <a:extLst>
              <a:ext uri="{FF2B5EF4-FFF2-40B4-BE49-F238E27FC236}">
                <a16:creationId xmlns:a16="http://schemas.microsoft.com/office/drawing/2014/main" id="{000472AA-F57F-8F4A-8AE3-C486CA33C1CB}"/>
              </a:ext>
            </a:extLst>
          </p:cNvPr>
          <p:cNvSpPr>
            <a:spLocks noGrp="1"/>
          </p:cNvSpPr>
          <p:nvPr>
            <p:ph type="body" sz="quarter" idx="24" hasCustomPrompt="1"/>
          </p:nvPr>
        </p:nvSpPr>
        <p:spPr>
          <a:xfrm>
            <a:off x="620846" y="2352140"/>
            <a:ext cx="5276088"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2" name="Text Placeholder 41">
            <a:extLst>
              <a:ext uri="{FF2B5EF4-FFF2-40B4-BE49-F238E27FC236}">
                <a16:creationId xmlns:a16="http://schemas.microsoft.com/office/drawing/2014/main" id="{72EDD52F-9CF0-2746-9972-C418EDB54128}"/>
              </a:ext>
            </a:extLst>
          </p:cNvPr>
          <p:cNvSpPr>
            <a:spLocks noGrp="1"/>
          </p:cNvSpPr>
          <p:nvPr>
            <p:ph type="body" sz="quarter" idx="25" hasCustomPrompt="1"/>
          </p:nvPr>
        </p:nvSpPr>
        <p:spPr>
          <a:xfrm>
            <a:off x="619795" y="1826478"/>
            <a:ext cx="5278189" cy="507681"/>
          </a:xfrm>
        </p:spPr>
        <p:txBody>
          <a:bodyPr>
            <a:normAutofit/>
          </a:bodyPr>
          <a:lstStyle>
            <a:lvl1pPr algn="just">
              <a:defRPr sz="2400" b="1">
                <a:solidFill>
                  <a:schemeClr val="accent6"/>
                </a:solidFill>
                <a:latin typeface="+mj-lt"/>
              </a:defRPr>
            </a:lvl1pPr>
          </a:lstStyle>
          <a:p>
            <a:pPr lvl="0"/>
            <a:r>
              <a:rPr lang="en-US" dirty="0"/>
              <a:t>Edit Master text styles</a:t>
            </a:r>
          </a:p>
        </p:txBody>
      </p:sp>
      <p:sp>
        <p:nvSpPr>
          <p:cNvPr id="39" name="Slide Number Placeholder 5">
            <a:extLst>
              <a:ext uri="{FF2B5EF4-FFF2-40B4-BE49-F238E27FC236}">
                <a16:creationId xmlns:a16="http://schemas.microsoft.com/office/drawing/2014/main" id="{99A1146E-7D35-6A45-B624-D8B3F51CC348}"/>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64" name="Footer Placeholder 4">
            <a:extLst>
              <a:ext uri="{FF2B5EF4-FFF2-40B4-BE49-F238E27FC236}">
                <a16:creationId xmlns:a16="http://schemas.microsoft.com/office/drawing/2014/main" id="{1B674BCE-AA2F-CF46-B54C-23889D870902}"/>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6" name="Title 1">
            <a:extLst>
              <a:ext uri="{FF2B5EF4-FFF2-40B4-BE49-F238E27FC236}">
                <a16:creationId xmlns:a16="http://schemas.microsoft.com/office/drawing/2014/main" id="{747133D3-178A-BD43-8608-62F29553E2CD}"/>
              </a:ext>
            </a:extLst>
          </p:cNvPr>
          <p:cNvSpPr>
            <a:spLocks noGrp="1"/>
          </p:cNvSpPr>
          <p:nvPr>
            <p:ph type="title" hasCustomPrompt="1"/>
          </p:nvPr>
        </p:nvSpPr>
        <p:spPr>
          <a:xfrm>
            <a:off x="612648" y="365760"/>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Boundless Possibilities</a:t>
            </a:r>
          </a:p>
        </p:txBody>
      </p:sp>
      <p:sp>
        <p:nvSpPr>
          <p:cNvPr id="20" name="Text Placeholder 3">
            <a:extLst>
              <a:ext uri="{FF2B5EF4-FFF2-40B4-BE49-F238E27FC236}">
                <a16:creationId xmlns:a16="http://schemas.microsoft.com/office/drawing/2014/main" id="{AE1133CA-DF86-924A-BC28-29D794CADAA7}"/>
              </a:ext>
            </a:extLst>
          </p:cNvPr>
          <p:cNvSpPr>
            <a:spLocks noGrp="1"/>
          </p:cNvSpPr>
          <p:nvPr>
            <p:ph type="body" sz="quarter" idx="19" hasCustomPrompt="1"/>
          </p:nvPr>
        </p:nvSpPr>
        <p:spPr>
          <a:xfrm>
            <a:off x="6093704" y="5806855"/>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32344281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 Title, Content, Picture Magenta v1">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550A66-7B2E-044A-9801-988652EC038C}"/>
              </a:ext>
            </a:extLst>
          </p:cNvPr>
          <p:cNvGrpSpPr/>
          <p:nvPr userDrawn="1"/>
        </p:nvGrpSpPr>
        <p:grpSpPr>
          <a:xfrm rot="10800000">
            <a:off x="6093704" y="6172200"/>
            <a:ext cx="6098298" cy="137160"/>
            <a:chOff x="3482899" y="3779520"/>
            <a:chExt cx="5226657" cy="137160"/>
          </a:xfrm>
        </p:grpSpPr>
        <p:sp>
          <p:nvSpPr>
            <p:cNvPr id="36" name="Round Same Side Corner Rectangle 35">
              <a:extLst>
                <a:ext uri="{FF2B5EF4-FFF2-40B4-BE49-F238E27FC236}">
                  <a16:creationId xmlns:a16="http://schemas.microsoft.com/office/drawing/2014/main" id="{313097EE-68CE-704A-B6A7-FB118ACC9819}"/>
                </a:ext>
              </a:extLst>
            </p:cNvPr>
            <p:cNvSpPr/>
            <p:nvPr/>
          </p:nvSpPr>
          <p:spPr>
            <a:xfrm rot="5400000">
              <a:off x="3512540" y="3749879"/>
              <a:ext cx="137160" cy="196442"/>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85EF3CE1-1BD0-6F43-A20C-F990F06D2DBB}"/>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908F6456-2D77-DB4D-AC1F-A25667A8D4C8}"/>
                </a:ext>
              </a:extLst>
            </p:cNvPr>
            <p:cNvSpPr/>
            <p:nvPr/>
          </p:nvSpPr>
          <p:spPr>
            <a:xfrm>
              <a:off x="4935405" y="3779520"/>
              <a:ext cx="123061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5FD9811F-D29D-2242-BE01-A7F880AC9C9A}"/>
                </a:ext>
              </a:extLst>
            </p:cNvPr>
            <p:cNvSpPr/>
            <p:nvPr/>
          </p:nvSpPr>
          <p:spPr>
            <a:xfrm>
              <a:off x="6248335" y="3779520"/>
              <a:ext cx="2461221"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2EF66D89-EAD1-F44B-8BD6-C2DFB97937E0}"/>
                </a:ext>
              </a:extLst>
            </p:cNvPr>
            <p:cNvGrpSpPr/>
            <p:nvPr userDrawn="1"/>
          </p:nvGrpSpPr>
          <p:grpSpPr>
            <a:xfrm>
              <a:off x="4213167" y="3779520"/>
              <a:ext cx="639917" cy="137160"/>
              <a:chOff x="4213167" y="3779520"/>
              <a:chExt cx="639917" cy="137160"/>
            </a:xfrm>
          </p:grpSpPr>
          <p:sp>
            <p:nvSpPr>
              <p:cNvPr id="44" name="Rectangle 43">
                <a:extLst>
                  <a:ext uri="{FF2B5EF4-FFF2-40B4-BE49-F238E27FC236}">
                    <a16:creationId xmlns:a16="http://schemas.microsoft.com/office/drawing/2014/main" id="{947D289C-6620-E645-AC33-8872BCC19B75}"/>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6662CB53-385B-7242-9115-0C98A0702AC6}"/>
                  </a:ext>
                </a:extLst>
              </p:cNvPr>
              <p:cNvSpPr/>
              <p:nvPr userDrawn="1"/>
            </p:nvSpPr>
            <p:spPr>
              <a:xfrm>
                <a:off x="4213167" y="3779520"/>
                <a:ext cx="639917"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Picture Placeholder 30">
            <a:extLst>
              <a:ext uri="{FF2B5EF4-FFF2-40B4-BE49-F238E27FC236}">
                <a16:creationId xmlns:a16="http://schemas.microsoft.com/office/drawing/2014/main" id="{652CB5C9-C5F3-944A-B4AA-BACD875EC3F5}"/>
              </a:ext>
            </a:extLst>
          </p:cNvPr>
          <p:cNvSpPr>
            <a:spLocks noGrp="1"/>
          </p:cNvSpPr>
          <p:nvPr>
            <p:ph type="pic" sz="quarter" idx="21"/>
          </p:nvPr>
        </p:nvSpPr>
        <p:spPr>
          <a:xfrm>
            <a:off x="6096000" y="1832764"/>
            <a:ext cx="6096001" cy="4339435"/>
          </a:xfrm>
          <a:prstGeom prst="rect">
            <a:avLst/>
          </a:prstGeom>
          <a:pattFill prst="zigZag">
            <a:fgClr>
              <a:schemeClr val="accent1"/>
            </a:fgClr>
            <a:bgClr>
              <a:schemeClr val="bg1"/>
            </a:bgClr>
          </a:pattFill>
        </p:spPr>
        <p:txBody>
          <a:bodyPr/>
          <a:lstStyle/>
          <a:p>
            <a:r>
              <a:rPr lang="en-US" dirty="0"/>
              <a:t>Click icon to add picture</a:t>
            </a:r>
          </a:p>
        </p:txBody>
      </p:sp>
      <p:sp>
        <p:nvSpPr>
          <p:cNvPr id="59" name="Text Placeholder 41">
            <a:extLst>
              <a:ext uri="{FF2B5EF4-FFF2-40B4-BE49-F238E27FC236}">
                <a16:creationId xmlns:a16="http://schemas.microsoft.com/office/drawing/2014/main" id="{74590B56-CE86-5F42-8F8E-F9C3DEB4450F}"/>
              </a:ext>
            </a:extLst>
          </p:cNvPr>
          <p:cNvSpPr>
            <a:spLocks noGrp="1"/>
          </p:cNvSpPr>
          <p:nvPr>
            <p:ph type="body" sz="quarter" idx="22" hasCustomPrompt="1"/>
          </p:nvPr>
        </p:nvSpPr>
        <p:spPr>
          <a:xfrm>
            <a:off x="624871" y="4709160"/>
            <a:ext cx="5310832"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0" name="Text Placeholder 41">
            <a:extLst>
              <a:ext uri="{FF2B5EF4-FFF2-40B4-BE49-F238E27FC236}">
                <a16:creationId xmlns:a16="http://schemas.microsoft.com/office/drawing/2014/main" id="{3C0EB65C-6BA6-2E43-8B90-87D9CC6C71B5}"/>
              </a:ext>
            </a:extLst>
          </p:cNvPr>
          <p:cNvSpPr>
            <a:spLocks noGrp="1"/>
          </p:cNvSpPr>
          <p:nvPr>
            <p:ph type="body" sz="quarter" idx="23" hasCustomPrompt="1"/>
          </p:nvPr>
        </p:nvSpPr>
        <p:spPr>
          <a:xfrm>
            <a:off x="617423" y="4192781"/>
            <a:ext cx="5318280" cy="507681"/>
          </a:xfrm>
        </p:spPr>
        <p:txBody>
          <a:bodyPr>
            <a:normAutofit/>
          </a:bodyPr>
          <a:lstStyle>
            <a:lvl1pPr algn="just">
              <a:defRPr sz="2400" b="1">
                <a:solidFill>
                  <a:schemeClr val="accent5"/>
                </a:solidFill>
                <a:latin typeface="+mj-lt"/>
              </a:defRPr>
            </a:lvl1pPr>
          </a:lstStyle>
          <a:p>
            <a:pPr lvl="0"/>
            <a:r>
              <a:rPr lang="en-US" dirty="0"/>
              <a:t>Edit Master text styles</a:t>
            </a:r>
          </a:p>
        </p:txBody>
      </p:sp>
      <p:sp>
        <p:nvSpPr>
          <p:cNvPr id="61" name="Text Placeholder 41">
            <a:extLst>
              <a:ext uri="{FF2B5EF4-FFF2-40B4-BE49-F238E27FC236}">
                <a16:creationId xmlns:a16="http://schemas.microsoft.com/office/drawing/2014/main" id="{000472AA-F57F-8F4A-8AE3-C486CA33C1CB}"/>
              </a:ext>
            </a:extLst>
          </p:cNvPr>
          <p:cNvSpPr>
            <a:spLocks noGrp="1"/>
          </p:cNvSpPr>
          <p:nvPr>
            <p:ph type="body" sz="quarter" idx="24" hasCustomPrompt="1"/>
          </p:nvPr>
        </p:nvSpPr>
        <p:spPr>
          <a:xfrm>
            <a:off x="620846" y="2352140"/>
            <a:ext cx="5276088" cy="1463040"/>
          </a:xfrm>
        </p:spPr>
        <p:txBody>
          <a:bodyPr>
            <a:normAutofit/>
          </a:bodyPr>
          <a:lstStyle>
            <a:lvl1pPr algn="just">
              <a:defRPr sz="1800">
                <a:solidFill>
                  <a:srgbClr val="555555"/>
                </a:solidFill>
                <a:latin typeface="+mn-lt"/>
              </a:defRPr>
            </a:lvl1pPr>
          </a:lstStyle>
          <a:p>
            <a:pPr lvl="0"/>
            <a:r>
              <a:rPr lang="en-US" dirty="0"/>
              <a:t>Edit Master text styles</a:t>
            </a:r>
          </a:p>
        </p:txBody>
      </p:sp>
      <p:sp>
        <p:nvSpPr>
          <p:cNvPr id="62" name="Text Placeholder 41">
            <a:extLst>
              <a:ext uri="{FF2B5EF4-FFF2-40B4-BE49-F238E27FC236}">
                <a16:creationId xmlns:a16="http://schemas.microsoft.com/office/drawing/2014/main" id="{72EDD52F-9CF0-2746-9972-C418EDB54128}"/>
              </a:ext>
            </a:extLst>
          </p:cNvPr>
          <p:cNvSpPr>
            <a:spLocks noGrp="1"/>
          </p:cNvSpPr>
          <p:nvPr>
            <p:ph type="body" sz="quarter" idx="25" hasCustomPrompt="1"/>
          </p:nvPr>
        </p:nvSpPr>
        <p:spPr>
          <a:xfrm>
            <a:off x="619795" y="1826478"/>
            <a:ext cx="5278189" cy="507681"/>
          </a:xfrm>
        </p:spPr>
        <p:txBody>
          <a:bodyPr>
            <a:normAutofit/>
          </a:bodyPr>
          <a:lstStyle>
            <a:lvl1pPr algn="just">
              <a:defRPr sz="2400" b="1">
                <a:solidFill>
                  <a:schemeClr val="accent5"/>
                </a:solidFill>
                <a:latin typeface="+mj-lt"/>
              </a:defRPr>
            </a:lvl1pPr>
          </a:lstStyle>
          <a:p>
            <a:pPr lvl="0"/>
            <a:r>
              <a:rPr lang="en-US" dirty="0"/>
              <a:t>Edit Master text styles</a:t>
            </a:r>
          </a:p>
        </p:txBody>
      </p:sp>
      <p:sp>
        <p:nvSpPr>
          <p:cNvPr id="39" name="Slide Number Placeholder 5">
            <a:extLst>
              <a:ext uri="{FF2B5EF4-FFF2-40B4-BE49-F238E27FC236}">
                <a16:creationId xmlns:a16="http://schemas.microsoft.com/office/drawing/2014/main" id="{99A1146E-7D35-6A45-B624-D8B3F51CC348}"/>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64" name="Footer Placeholder 4">
            <a:extLst>
              <a:ext uri="{FF2B5EF4-FFF2-40B4-BE49-F238E27FC236}">
                <a16:creationId xmlns:a16="http://schemas.microsoft.com/office/drawing/2014/main" id="{1B674BCE-AA2F-CF46-B54C-23889D870902}"/>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
        <p:nvSpPr>
          <p:cNvPr id="46" name="Title 1">
            <a:extLst>
              <a:ext uri="{FF2B5EF4-FFF2-40B4-BE49-F238E27FC236}">
                <a16:creationId xmlns:a16="http://schemas.microsoft.com/office/drawing/2014/main" id="{747133D3-178A-BD43-8608-62F29553E2CD}"/>
              </a:ext>
            </a:extLst>
          </p:cNvPr>
          <p:cNvSpPr>
            <a:spLocks noGrp="1"/>
          </p:cNvSpPr>
          <p:nvPr>
            <p:ph type="title" hasCustomPrompt="1"/>
          </p:nvPr>
        </p:nvSpPr>
        <p:spPr>
          <a:xfrm>
            <a:off x="612648" y="365760"/>
            <a:ext cx="10972800" cy="1006283"/>
          </a:xfrm>
        </p:spPr>
        <p:txBody>
          <a:bodyPr/>
          <a:lstStyle>
            <a:lvl1pPr algn="l">
              <a:defRPr b="1" i="0">
                <a:solidFill>
                  <a:schemeClr val="accent1"/>
                </a:solidFill>
                <a:latin typeface="Calibri" panose="020F0502020204030204" pitchFamily="34" charset="0"/>
                <a:cs typeface="Calibri" panose="020F0502020204030204" pitchFamily="34" charset="0"/>
              </a:defRPr>
            </a:lvl1pPr>
          </a:lstStyle>
          <a:p>
            <a:r>
              <a:rPr lang="en-US" dirty="0"/>
              <a:t>Boundless Possibilities</a:t>
            </a:r>
          </a:p>
        </p:txBody>
      </p:sp>
      <p:sp>
        <p:nvSpPr>
          <p:cNvPr id="20" name="Text Placeholder 3">
            <a:extLst>
              <a:ext uri="{FF2B5EF4-FFF2-40B4-BE49-F238E27FC236}">
                <a16:creationId xmlns:a16="http://schemas.microsoft.com/office/drawing/2014/main" id="{AE1133CA-DF86-924A-BC28-29D794CADAA7}"/>
              </a:ext>
            </a:extLst>
          </p:cNvPr>
          <p:cNvSpPr>
            <a:spLocks noGrp="1"/>
          </p:cNvSpPr>
          <p:nvPr>
            <p:ph type="body" sz="quarter" idx="19" hasCustomPrompt="1"/>
          </p:nvPr>
        </p:nvSpPr>
        <p:spPr>
          <a:xfrm>
            <a:off x="6093704" y="5806855"/>
            <a:ext cx="5816600" cy="289560"/>
          </a:xfrm>
        </p:spPr>
        <p:txBody>
          <a:bodyPr/>
          <a:lstStyle>
            <a:lvl1pPr>
              <a:defRPr sz="1200" i="1"/>
            </a:lvl1pPr>
          </a:lstStyle>
          <a:p>
            <a:pPr lvl="0"/>
            <a:r>
              <a:rPr lang="en-US" sz="1200" i="1" dirty="0"/>
              <a:t>Photo caption</a:t>
            </a:r>
            <a:endParaRPr lang="en-US" dirty="0"/>
          </a:p>
        </p:txBody>
      </p:sp>
    </p:spTree>
    <p:extLst>
      <p:ext uri="{BB962C8B-B14F-4D97-AF65-F5344CB8AC3E}">
        <p14:creationId xmlns:p14="http://schemas.microsoft.com/office/powerpoint/2010/main" val="8756150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 Blank Footer Bottom Lef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7AD89D8-CF43-E14E-A89A-CB6C6B38D153}"/>
              </a:ext>
            </a:extLst>
          </p:cNvPr>
          <p:cNvSpPr txBox="1">
            <a:spLocks/>
          </p:cNvSpPr>
          <p:nvPr userDrawn="1"/>
        </p:nvSpPr>
        <p:spPr>
          <a:xfrm>
            <a:off x="114174" y="6378066"/>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17" name="Footer Placeholder 4">
            <a:extLst>
              <a:ext uri="{FF2B5EF4-FFF2-40B4-BE49-F238E27FC236}">
                <a16:creationId xmlns:a16="http://schemas.microsoft.com/office/drawing/2014/main" id="{FBE2D3A0-8A1E-884B-8FB3-9EC03C3A5A67}"/>
              </a:ext>
            </a:extLst>
          </p:cNvPr>
          <p:cNvSpPr txBox="1">
            <a:spLocks/>
          </p:cNvSpPr>
          <p:nvPr userDrawn="1"/>
        </p:nvSpPr>
        <p:spPr>
          <a:xfrm>
            <a:off x="609600" y="6367234"/>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Tree>
    <p:extLst>
      <p:ext uri="{BB962C8B-B14F-4D97-AF65-F5344CB8AC3E}">
        <p14:creationId xmlns:p14="http://schemas.microsoft.com/office/powerpoint/2010/main" val="30504948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948203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 Blank Footer Bottom Right">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1FEEDAD5-16AB-F046-B082-E99E35E88DA8}"/>
              </a:ext>
            </a:extLst>
          </p:cNvPr>
          <p:cNvSpPr txBox="1">
            <a:spLocks/>
          </p:cNvSpPr>
          <p:nvPr userDrawn="1"/>
        </p:nvSpPr>
        <p:spPr>
          <a:xfrm>
            <a:off x="11582400" y="6335432"/>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l"/>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15" name="Footer Placeholder 4">
            <a:extLst>
              <a:ext uri="{FF2B5EF4-FFF2-40B4-BE49-F238E27FC236}">
                <a16:creationId xmlns:a16="http://schemas.microsoft.com/office/drawing/2014/main" id="{D5ECE5E5-0297-8C49-9B17-040F7E957FDD}"/>
              </a:ext>
            </a:extLst>
          </p:cNvPr>
          <p:cNvSpPr txBox="1">
            <a:spLocks/>
          </p:cNvSpPr>
          <p:nvPr userDrawn="1"/>
        </p:nvSpPr>
        <p:spPr>
          <a:xfrm>
            <a:off x="7589137" y="6324600"/>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Tree>
    <p:extLst>
      <p:ext uri="{BB962C8B-B14F-4D97-AF65-F5344CB8AC3E}">
        <p14:creationId xmlns:p14="http://schemas.microsoft.com/office/powerpoint/2010/main" val="957957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 Blank Footer Top Lef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350BFF5C-69BA-5C42-9198-42693E99968A}"/>
              </a:ext>
            </a:extLst>
          </p:cNvPr>
          <p:cNvSpPr txBox="1">
            <a:spLocks/>
          </p:cNvSpPr>
          <p:nvPr userDrawn="1"/>
        </p:nvSpPr>
        <p:spPr>
          <a:xfrm>
            <a:off x="114174" y="87032"/>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r"/>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17" name="Footer Placeholder 4">
            <a:extLst>
              <a:ext uri="{FF2B5EF4-FFF2-40B4-BE49-F238E27FC236}">
                <a16:creationId xmlns:a16="http://schemas.microsoft.com/office/drawing/2014/main" id="{8CB2F77A-F737-C648-B01A-7AEEDBA1DD31}"/>
              </a:ext>
            </a:extLst>
          </p:cNvPr>
          <p:cNvSpPr txBox="1">
            <a:spLocks/>
          </p:cNvSpPr>
          <p:nvPr userDrawn="1"/>
        </p:nvSpPr>
        <p:spPr>
          <a:xfrm>
            <a:off x="609600" y="76200"/>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Tree>
    <p:extLst>
      <p:ext uri="{BB962C8B-B14F-4D97-AF65-F5344CB8AC3E}">
        <p14:creationId xmlns:p14="http://schemas.microsoft.com/office/powerpoint/2010/main" val="2999039875"/>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6 Blank Footer Top Righ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5E11BDE-0B4C-C24A-A7CB-86C7E34B5099}"/>
              </a:ext>
            </a:extLst>
          </p:cNvPr>
          <p:cNvSpPr txBox="1">
            <a:spLocks/>
          </p:cNvSpPr>
          <p:nvPr userDrawn="1"/>
        </p:nvSpPr>
        <p:spPr>
          <a:xfrm>
            <a:off x="11582400" y="87032"/>
            <a:ext cx="4954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CA60674C-3F60-6248-8F01-70BEF8E95F7F}" type="slidenum">
              <a:rPr lang="en-US" sz="1200" b="0" i="0" smtClean="0">
                <a:solidFill>
                  <a:schemeClr val="tx2">
                    <a:lumMod val="60000"/>
                    <a:lumOff val="40000"/>
                  </a:schemeClr>
                </a:solidFill>
                <a:latin typeface="Calibri Light" panose="020F0302020204030204" pitchFamily="34" charset="0"/>
                <a:cs typeface="Calibri Light" panose="020F0302020204030204" pitchFamily="34" charset="0"/>
              </a:rPr>
              <a:pPr algn="l"/>
              <a:t>‹#›</a:t>
            </a:fld>
            <a:endParaRPr lang="en-US" sz="1200" b="0" i="0" dirty="0">
              <a:solidFill>
                <a:schemeClr val="tx2">
                  <a:lumMod val="60000"/>
                  <a:lumOff val="40000"/>
                </a:schemeClr>
              </a:solidFill>
              <a:latin typeface="Calibri Light" panose="020F0302020204030204" pitchFamily="34" charset="0"/>
              <a:cs typeface="Calibri Light" panose="020F0302020204030204" pitchFamily="34" charset="0"/>
            </a:endParaRPr>
          </a:p>
        </p:txBody>
      </p:sp>
      <p:sp>
        <p:nvSpPr>
          <p:cNvPr id="10" name="Footer Placeholder 4">
            <a:extLst>
              <a:ext uri="{FF2B5EF4-FFF2-40B4-BE49-F238E27FC236}">
                <a16:creationId xmlns:a16="http://schemas.microsoft.com/office/drawing/2014/main" id="{7F27FF76-4895-294B-9C63-4577E4059B5D}"/>
              </a:ext>
            </a:extLst>
          </p:cNvPr>
          <p:cNvSpPr txBox="1">
            <a:spLocks/>
          </p:cNvSpPr>
          <p:nvPr userDrawn="1"/>
        </p:nvSpPr>
        <p:spPr>
          <a:xfrm>
            <a:off x="7589137" y="76200"/>
            <a:ext cx="3993263" cy="386788"/>
          </a:xfrm>
          <a:prstGeom prst="rect">
            <a:avLst/>
          </a:prstGeom>
        </p:spPr>
        <p:txBody>
          <a:bodyPr vert="horz" lIns="91440" tIns="45720" rIns="91440" bIns="45720" rtlCol="0" anchor="ctr"/>
          <a:lstStyle>
            <a:defPPr>
              <a:defRPr lang="en-US"/>
            </a:defPPr>
            <a:lvl1pPr marL="0" algn="l" defTabSz="914400" rtl="0" eaLnBrk="1" latinLnBrk="0" hangingPunct="1">
              <a:defRPr sz="14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i="0" dirty="0">
                <a:solidFill>
                  <a:schemeClr val="tx2">
                    <a:lumMod val="60000"/>
                    <a:lumOff val="40000"/>
                  </a:schemeClr>
                </a:solidFill>
                <a:latin typeface="Calibri Light" panose="020F0302020204030204" pitchFamily="34" charset="0"/>
                <a:cs typeface="Calibri Light" panose="020F0302020204030204" pitchFamily="34" charset="0"/>
              </a:rPr>
              <a:t>Partners In Health, US Public Health Accompaniment Unit </a:t>
            </a:r>
          </a:p>
        </p:txBody>
      </p:sp>
    </p:spTree>
    <p:extLst>
      <p:ext uri="{BB962C8B-B14F-4D97-AF65-F5344CB8AC3E}">
        <p14:creationId xmlns:p14="http://schemas.microsoft.com/office/powerpoint/2010/main" val="38130200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6 Blanket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2301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 Thank You / Conclusion Dark v1">
    <p:bg>
      <p:bgPr>
        <a:solidFill>
          <a:schemeClr val="accent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62CB9DD-3036-6B47-81D2-D09D97F542A4}"/>
              </a:ext>
            </a:extLst>
          </p:cNvPr>
          <p:cNvSpPr>
            <a:spLocks noGrp="1"/>
          </p:cNvSpPr>
          <p:nvPr userDrawn="1">
            <p:ph type="body" sz="quarter" idx="10" hasCustomPrompt="1"/>
          </p:nvPr>
        </p:nvSpPr>
        <p:spPr>
          <a:xfrm>
            <a:off x="609600" y="1801812"/>
            <a:ext cx="10972800" cy="560388"/>
          </a:xfrm>
        </p:spPr>
        <p:txBody>
          <a:bodyPr>
            <a:noAutofit/>
          </a:bodyPr>
          <a:lstStyle>
            <a:lvl1pPr algn="ctr">
              <a:defRPr sz="3200" b="0" i="0">
                <a:solidFill>
                  <a:schemeClr val="bg1"/>
                </a:solidFill>
                <a:latin typeface="+mj-lt"/>
                <a:cs typeface="Calibri Light" panose="020F0302020204030204" pitchFamily="34" charset="0"/>
              </a:defRPr>
            </a:lvl1pPr>
          </a:lstStyle>
          <a:p>
            <a:pPr lvl="0"/>
            <a:r>
              <a:rPr lang="en-US" dirty="0"/>
              <a:t>We’d love to talk to you</a:t>
            </a:r>
          </a:p>
        </p:txBody>
      </p:sp>
      <p:grpSp>
        <p:nvGrpSpPr>
          <p:cNvPr id="28" name="Group 27">
            <a:extLst>
              <a:ext uri="{FF2B5EF4-FFF2-40B4-BE49-F238E27FC236}">
                <a16:creationId xmlns:a16="http://schemas.microsoft.com/office/drawing/2014/main" id="{9AE0749D-EB18-8F48-91D5-04DDED01BFD0}"/>
              </a:ext>
            </a:extLst>
          </p:cNvPr>
          <p:cNvGrpSpPr/>
          <p:nvPr userDrawn="1"/>
        </p:nvGrpSpPr>
        <p:grpSpPr>
          <a:xfrm rot="10800000">
            <a:off x="2605534" y="2731655"/>
            <a:ext cx="7150608" cy="137160"/>
            <a:chOff x="3482444" y="3779520"/>
            <a:chExt cx="5227112" cy="137160"/>
          </a:xfrm>
        </p:grpSpPr>
        <p:sp>
          <p:nvSpPr>
            <p:cNvPr id="29" name="Rounded Rectangle 28">
              <a:extLst>
                <a:ext uri="{FF2B5EF4-FFF2-40B4-BE49-F238E27FC236}">
                  <a16:creationId xmlns:a16="http://schemas.microsoft.com/office/drawing/2014/main" id="{82716D6F-40CD-C04B-B668-F52B842B169B}"/>
                </a:ext>
              </a:extLst>
            </p:cNvPr>
            <p:cNvSpPr/>
            <p:nvPr/>
          </p:nvSpPr>
          <p:spPr>
            <a:xfrm>
              <a:off x="3482444" y="3779520"/>
              <a:ext cx="196898"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BC6ADCA3-2969-8C4D-8310-25A7A4C01DA0}"/>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42BFDFD8-4B6E-BB46-B260-DF8EF3583DDF}"/>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90CBBCF7-3FB1-A94B-BDC8-29721154036E}"/>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FB3B9576-6210-EA49-ADB7-33A946A8D837}"/>
                </a:ext>
              </a:extLst>
            </p:cNvPr>
            <p:cNvGrpSpPr/>
            <p:nvPr userDrawn="1"/>
          </p:nvGrpSpPr>
          <p:grpSpPr>
            <a:xfrm>
              <a:off x="4213167" y="3779520"/>
              <a:ext cx="639917" cy="137160"/>
              <a:chOff x="4213167" y="3779520"/>
              <a:chExt cx="639917" cy="137160"/>
            </a:xfrm>
          </p:grpSpPr>
          <p:sp>
            <p:nvSpPr>
              <p:cNvPr id="36" name="Rectangle 35">
                <a:extLst>
                  <a:ext uri="{FF2B5EF4-FFF2-40B4-BE49-F238E27FC236}">
                    <a16:creationId xmlns:a16="http://schemas.microsoft.com/office/drawing/2014/main" id="{A0CAC72D-E61C-0141-B726-33D967ED01BC}"/>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A12F58CE-13AD-AB46-8D7B-98C52CEA9744}"/>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Text Placeholder 2">
            <a:extLst>
              <a:ext uri="{FF2B5EF4-FFF2-40B4-BE49-F238E27FC236}">
                <a16:creationId xmlns:a16="http://schemas.microsoft.com/office/drawing/2014/main" id="{DC8865D9-CE1C-7A42-A80F-BF6A725A7970}"/>
              </a:ext>
            </a:extLst>
          </p:cNvPr>
          <p:cNvSpPr>
            <a:spLocks noGrp="1"/>
          </p:cNvSpPr>
          <p:nvPr>
            <p:ph type="body" sz="quarter" idx="14" hasCustomPrompt="1"/>
          </p:nvPr>
        </p:nvSpPr>
        <p:spPr>
          <a:xfrm>
            <a:off x="6858000" y="3200400"/>
            <a:ext cx="3168650" cy="533672"/>
          </a:xfrm>
        </p:spPr>
        <p:txBody>
          <a:bodyPr anchor="b" anchorCtr="0">
            <a:spAutoFit/>
          </a:bodyPr>
          <a:lstStyle>
            <a:lvl1pPr algn="l">
              <a:defRPr sz="24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Place your email here</a:t>
            </a:r>
          </a:p>
        </p:txBody>
      </p:sp>
      <p:sp>
        <p:nvSpPr>
          <p:cNvPr id="23" name="Title 4">
            <a:extLst>
              <a:ext uri="{FF2B5EF4-FFF2-40B4-BE49-F238E27FC236}">
                <a16:creationId xmlns:a16="http://schemas.microsoft.com/office/drawing/2014/main" id="{EE668623-84C7-4E46-81AC-5FEC68FAB02F}"/>
              </a:ext>
            </a:extLst>
          </p:cNvPr>
          <p:cNvSpPr>
            <a:spLocks noGrp="1"/>
          </p:cNvSpPr>
          <p:nvPr>
            <p:ph type="title" hasCustomPrompt="1"/>
          </p:nvPr>
        </p:nvSpPr>
        <p:spPr>
          <a:xfrm>
            <a:off x="612648" y="987552"/>
            <a:ext cx="10972800" cy="814810"/>
          </a:xfrm>
        </p:spPr>
        <p:txBody>
          <a:bodyPr anchor="b" anchorCtr="0"/>
          <a:lstStyle>
            <a:lvl1pPr algn="ctr">
              <a:defRPr b="1" i="0">
                <a:solidFill>
                  <a:schemeClr val="bg1"/>
                </a:solidFill>
                <a:latin typeface="+mj-lt"/>
                <a:cs typeface="Calibri" panose="020F0502020204030204" pitchFamily="34" charset="0"/>
              </a:defRPr>
            </a:lvl1pPr>
          </a:lstStyle>
          <a:p>
            <a:r>
              <a:rPr lang="en-US" dirty="0"/>
              <a:t>Thank You</a:t>
            </a:r>
          </a:p>
        </p:txBody>
      </p:sp>
      <p:sp>
        <p:nvSpPr>
          <p:cNvPr id="19" name="Text Placeholder 2">
            <a:extLst>
              <a:ext uri="{FF2B5EF4-FFF2-40B4-BE49-F238E27FC236}">
                <a16:creationId xmlns:a16="http://schemas.microsoft.com/office/drawing/2014/main" id="{361EAC8E-0EF5-E248-913B-67CDD763D02C}"/>
              </a:ext>
            </a:extLst>
          </p:cNvPr>
          <p:cNvSpPr>
            <a:spLocks noGrp="1"/>
          </p:cNvSpPr>
          <p:nvPr>
            <p:ph type="body" sz="quarter" idx="17" hasCustomPrompt="1"/>
          </p:nvPr>
        </p:nvSpPr>
        <p:spPr>
          <a:xfrm>
            <a:off x="2514600" y="3200400"/>
            <a:ext cx="3168650" cy="533672"/>
          </a:xfrm>
        </p:spPr>
        <p:txBody>
          <a:bodyPr anchor="b" anchorCtr="0">
            <a:spAutoFit/>
          </a:bodyPr>
          <a:lstStyle>
            <a:lvl1pPr algn="l">
              <a:defRPr sz="24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Place your name here</a:t>
            </a:r>
          </a:p>
        </p:txBody>
      </p:sp>
      <p:sp>
        <p:nvSpPr>
          <p:cNvPr id="20" name="Text Placeholder 2">
            <a:extLst>
              <a:ext uri="{FF2B5EF4-FFF2-40B4-BE49-F238E27FC236}">
                <a16:creationId xmlns:a16="http://schemas.microsoft.com/office/drawing/2014/main" id="{6798E11F-BB67-D54F-A16D-A501DADA5E4A}"/>
              </a:ext>
            </a:extLst>
          </p:cNvPr>
          <p:cNvSpPr>
            <a:spLocks noGrp="1"/>
          </p:cNvSpPr>
          <p:nvPr>
            <p:ph type="body" sz="quarter" idx="18" hasCustomPrompt="1"/>
          </p:nvPr>
        </p:nvSpPr>
        <p:spPr>
          <a:xfrm>
            <a:off x="2514600" y="3799023"/>
            <a:ext cx="3168650" cy="533672"/>
          </a:xfrm>
        </p:spPr>
        <p:txBody>
          <a:bodyPr anchor="b" anchorCtr="0">
            <a:spAutoFit/>
          </a:bodyPr>
          <a:lstStyle>
            <a:lvl1pPr algn="l">
              <a:defRPr sz="2400" b="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i="1" dirty="0"/>
              <a:t>Place your title here</a:t>
            </a:r>
          </a:p>
        </p:txBody>
      </p:sp>
    </p:spTree>
    <p:extLst>
      <p:ext uri="{BB962C8B-B14F-4D97-AF65-F5344CB8AC3E}">
        <p14:creationId xmlns:p14="http://schemas.microsoft.com/office/powerpoint/2010/main" val="40466010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7 Thank You / Conclusion Light v1">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B5EA79-FA38-5840-B76A-6A0C86F17940}"/>
              </a:ext>
            </a:extLst>
          </p:cNvPr>
          <p:cNvSpPr>
            <a:spLocks noGrp="1"/>
          </p:cNvSpPr>
          <p:nvPr userDrawn="1">
            <p:ph type="title" hasCustomPrompt="1"/>
          </p:nvPr>
        </p:nvSpPr>
        <p:spPr>
          <a:xfrm>
            <a:off x="609600" y="987552"/>
            <a:ext cx="10972800" cy="814810"/>
          </a:xfrm>
        </p:spPr>
        <p:txBody>
          <a:bodyPr anchor="b" anchorCtr="0"/>
          <a:lstStyle>
            <a:lvl1pPr algn="ctr">
              <a:defRPr b="1" i="0">
                <a:solidFill>
                  <a:srgbClr val="555555"/>
                </a:solidFill>
                <a:latin typeface="+mj-lt"/>
                <a:cs typeface="Calibri" panose="020F0502020204030204" pitchFamily="34" charset="0"/>
              </a:defRPr>
            </a:lvl1pPr>
          </a:lstStyle>
          <a:p>
            <a:r>
              <a:rPr lang="en-US" dirty="0"/>
              <a:t>Thank You</a:t>
            </a:r>
          </a:p>
        </p:txBody>
      </p:sp>
      <p:sp>
        <p:nvSpPr>
          <p:cNvPr id="7" name="Text Placeholder 6">
            <a:extLst>
              <a:ext uri="{FF2B5EF4-FFF2-40B4-BE49-F238E27FC236}">
                <a16:creationId xmlns:a16="http://schemas.microsoft.com/office/drawing/2014/main" id="{F62CB9DD-3036-6B47-81D2-D09D97F542A4}"/>
              </a:ext>
            </a:extLst>
          </p:cNvPr>
          <p:cNvSpPr>
            <a:spLocks noGrp="1"/>
          </p:cNvSpPr>
          <p:nvPr userDrawn="1">
            <p:ph type="body" sz="quarter" idx="10" hasCustomPrompt="1"/>
          </p:nvPr>
        </p:nvSpPr>
        <p:spPr>
          <a:xfrm>
            <a:off x="609600" y="1801368"/>
            <a:ext cx="10972800" cy="560388"/>
          </a:xfrm>
        </p:spPr>
        <p:txBody>
          <a:bodyPr>
            <a:noAutofit/>
          </a:bodyPr>
          <a:lstStyle>
            <a:lvl1pPr algn="ctr">
              <a:defRPr sz="3200" b="0" i="0">
                <a:solidFill>
                  <a:srgbClr val="555555"/>
                </a:solidFill>
                <a:latin typeface="+mj-lt"/>
                <a:cs typeface="Calibri Light" panose="020F0302020204030204" pitchFamily="34" charset="0"/>
              </a:defRPr>
            </a:lvl1pPr>
          </a:lstStyle>
          <a:p>
            <a:r>
              <a:rPr lang="en-US" dirty="0"/>
              <a:t>Please contact us with questions.</a:t>
            </a:r>
          </a:p>
        </p:txBody>
      </p:sp>
      <p:grpSp>
        <p:nvGrpSpPr>
          <p:cNvPr id="28" name="Group 27">
            <a:extLst>
              <a:ext uri="{FF2B5EF4-FFF2-40B4-BE49-F238E27FC236}">
                <a16:creationId xmlns:a16="http://schemas.microsoft.com/office/drawing/2014/main" id="{9AE0749D-EB18-8F48-91D5-04DDED01BFD0}"/>
              </a:ext>
            </a:extLst>
          </p:cNvPr>
          <p:cNvGrpSpPr/>
          <p:nvPr userDrawn="1"/>
        </p:nvGrpSpPr>
        <p:grpSpPr>
          <a:xfrm rot="10800000">
            <a:off x="2605534" y="2731655"/>
            <a:ext cx="7150608" cy="137160"/>
            <a:chOff x="3482444" y="3779520"/>
            <a:chExt cx="5227112" cy="137160"/>
          </a:xfrm>
        </p:grpSpPr>
        <p:sp>
          <p:nvSpPr>
            <p:cNvPr id="29" name="Rounded Rectangle 28">
              <a:extLst>
                <a:ext uri="{FF2B5EF4-FFF2-40B4-BE49-F238E27FC236}">
                  <a16:creationId xmlns:a16="http://schemas.microsoft.com/office/drawing/2014/main" id="{82716D6F-40CD-C04B-B668-F52B842B169B}"/>
                </a:ext>
              </a:extLst>
            </p:cNvPr>
            <p:cNvSpPr/>
            <p:nvPr/>
          </p:nvSpPr>
          <p:spPr>
            <a:xfrm>
              <a:off x="3482444" y="3779520"/>
              <a:ext cx="196898" cy="137160"/>
            </a:xfrm>
            <a:prstGeom prst="roundRect">
              <a:avLst/>
            </a:prstGeom>
            <a:solidFill>
              <a:srgbClr val="323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BC6ADCA3-2969-8C4D-8310-25A7A4C01DA0}"/>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42BFDFD8-4B6E-BB46-B260-DF8EF3583DDF}"/>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90CBBCF7-3FB1-A94B-BDC8-29721154036E}"/>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FB3B9576-6210-EA49-ADB7-33A946A8D837}"/>
                </a:ext>
              </a:extLst>
            </p:cNvPr>
            <p:cNvGrpSpPr/>
            <p:nvPr userDrawn="1"/>
          </p:nvGrpSpPr>
          <p:grpSpPr>
            <a:xfrm>
              <a:off x="4213167" y="3779520"/>
              <a:ext cx="639917" cy="137160"/>
              <a:chOff x="4213167" y="3779520"/>
              <a:chExt cx="639917" cy="137160"/>
            </a:xfrm>
          </p:grpSpPr>
          <p:sp>
            <p:nvSpPr>
              <p:cNvPr id="36" name="Rectangle 35">
                <a:extLst>
                  <a:ext uri="{FF2B5EF4-FFF2-40B4-BE49-F238E27FC236}">
                    <a16:creationId xmlns:a16="http://schemas.microsoft.com/office/drawing/2014/main" id="{A0CAC72D-E61C-0141-B726-33D967ED01BC}"/>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A12F58CE-13AD-AB46-8D7B-98C52CEA9744}"/>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Text Placeholder 2">
            <a:extLst>
              <a:ext uri="{FF2B5EF4-FFF2-40B4-BE49-F238E27FC236}">
                <a16:creationId xmlns:a16="http://schemas.microsoft.com/office/drawing/2014/main" id="{4C3CC497-D6DB-1847-983B-AC82FD954F19}"/>
              </a:ext>
            </a:extLst>
          </p:cNvPr>
          <p:cNvSpPr>
            <a:spLocks noGrp="1"/>
          </p:cNvSpPr>
          <p:nvPr>
            <p:ph type="body" sz="quarter" idx="13" hasCustomPrompt="1"/>
          </p:nvPr>
        </p:nvSpPr>
        <p:spPr>
          <a:xfrm>
            <a:off x="2743200" y="3200400"/>
            <a:ext cx="3168650" cy="533672"/>
          </a:xfrm>
        </p:spPr>
        <p:txBody>
          <a:bodyPr anchor="b" anchorCtr="0">
            <a:spAutoFit/>
          </a:bodyPr>
          <a:lstStyle>
            <a:lvl1pPr algn="l">
              <a:defRPr sz="2400" b="1">
                <a:solidFill>
                  <a:srgbClr val="55555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Place your name here</a:t>
            </a:r>
          </a:p>
        </p:txBody>
      </p:sp>
      <p:sp>
        <p:nvSpPr>
          <p:cNvPr id="18" name="Text Placeholder 2">
            <a:extLst>
              <a:ext uri="{FF2B5EF4-FFF2-40B4-BE49-F238E27FC236}">
                <a16:creationId xmlns:a16="http://schemas.microsoft.com/office/drawing/2014/main" id="{A624ADC5-1DC3-C943-874E-EC7BD7EE8C78}"/>
              </a:ext>
            </a:extLst>
          </p:cNvPr>
          <p:cNvSpPr>
            <a:spLocks noGrp="1"/>
          </p:cNvSpPr>
          <p:nvPr>
            <p:ph type="body" sz="quarter" idx="17" hasCustomPrompt="1"/>
          </p:nvPr>
        </p:nvSpPr>
        <p:spPr>
          <a:xfrm>
            <a:off x="2743200" y="3734072"/>
            <a:ext cx="3168650" cy="533672"/>
          </a:xfrm>
        </p:spPr>
        <p:txBody>
          <a:bodyPr anchor="b" anchorCtr="0">
            <a:spAutoFit/>
          </a:bodyPr>
          <a:lstStyle>
            <a:lvl1pPr algn="l">
              <a:defRPr sz="2400" b="0">
                <a:solidFill>
                  <a:srgbClr val="55555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i="1" dirty="0"/>
              <a:t>Place your title here</a:t>
            </a:r>
          </a:p>
        </p:txBody>
      </p:sp>
      <p:sp>
        <p:nvSpPr>
          <p:cNvPr id="19" name="Text Placeholder 2">
            <a:extLst>
              <a:ext uri="{FF2B5EF4-FFF2-40B4-BE49-F238E27FC236}">
                <a16:creationId xmlns:a16="http://schemas.microsoft.com/office/drawing/2014/main" id="{45559F4D-E264-794B-B86F-7077B62AFD39}"/>
              </a:ext>
            </a:extLst>
          </p:cNvPr>
          <p:cNvSpPr txBox="1">
            <a:spLocks/>
          </p:cNvSpPr>
          <p:nvPr userDrawn="1"/>
        </p:nvSpPr>
        <p:spPr>
          <a:xfrm>
            <a:off x="6413826" y="3200400"/>
            <a:ext cx="3810000" cy="533672"/>
          </a:xfrm>
          <a:prstGeom prst="rect">
            <a:avLst/>
          </a:prstGeom>
        </p:spPr>
        <p:txBody>
          <a:bodyPr wrap="square" anchor="b" anchorCtr="0">
            <a:spAutoFit/>
          </a:bodyPr>
          <a:lstStyle>
            <a:lvl1pPr marL="0" indent="0" algn="l" defTabSz="914400" rtl="0" eaLnBrk="1" latinLnBrk="0" hangingPunct="1">
              <a:lnSpc>
                <a:spcPct val="130000"/>
              </a:lnSpc>
              <a:spcBef>
                <a:spcPts val="1000"/>
              </a:spcBef>
              <a:spcAft>
                <a:spcPts val="600"/>
              </a:spcAft>
              <a:buFont typeface="Arial" panose="020B0604020202020204" pitchFamily="34" charset="0"/>
              <a:buNone/>
              <a:defRPr sz="2400" b="0" i="1" kern="1200">
                <a:solidFill>
                  <a:schemeClr val="bg1"/>
                </a:solidFill>
                <a:latin typeface="+mj-lt"/>
                <a:ea typeface="+mn-ea"/>
                <a:cs typeface="Calibri Light" panose="020F0302020204030204" pitchFamily="34" charset="0"/>
              </a:defRPr>
            </a:lvl1pPr>
            <a:lvl2pPr marL="685800" indent="-228600" algn="l" defTabSz="914400" rtl="0" eaLnBrk="1" latinLnBrk="0" hangingPunct="1">
              <a:lnSpc>
                <a:spcPct val="130000"/>
              </a:lnSpc>
              <a:spcBef>
                <a:spcPts val="500"/>
              </a:spcBef>
              <a:spcAft>
                <a:spcPts val="600"/>
              </a:spcAft>
              <a:buFont typeface="Arial" panose="020B0604020202020204" pitchFamily="34" charset="0"/>
              <a:buChar char="•"/>
              <a:defRPr sz="1400" b="0" i="0" kern="1200">
                <a:solidFill>
                  <a:schemeClr val="bg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130000"/>
              </a:lnSpc>
              <a:spcBef>
                <a:spcPts val="500"/>
              </a:spcBef>
              <a:spcAft>
                <a:spcPts val="600"/>
              </a:spcAft>
              <a:buFont typeface="Arial" panose="020B0604020202020204" pitchFamily="34" charset="0"/>
              <a:buChar char="•"/>
              <a:defRPr sz="1400" b="0" i="0" kern="1200">
                <a:solidFill>
                  <a:schemeClr val="bg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130000"/>
              </a:lnSpc>
              <a:spcBef>
                <a:spcPts val="500"/>
              </a:spcBef>
              <a:spcAft>
                <a:spcPts val="600"/>
              </a:spcAft>
              <a:buFont typeface="Arial" panose="020B0604020202020204" pitchFamily="34" charset="0"/>
              <a:buChar char="•"/>
              <a:defRPr sz="1400" b="0" i="0" kern="1200">
                <a:solidFill>
                  <a:schemeClr val="bg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130000"/>
              </a:lnSpc>
              <a:spcBef>
                <a:spcPts val="500"/>
              </a:spcBef>
              <a:spcAft>
                <a:spcPts val="600"/>
              </a:spcAft>
              <a:buFont typeface="Arial" panose="020B0604020202020204" pitchFamily="34" charset="0"/>
              <a:buChar char="•"/>
              <a:defRPr sz="1400" b="0" i="0" kern="1200">
                <a:solidFill>
                  <a:schemeClr val="bg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0" u="sng" dirty="0">
                <a:solidFill>
                  <a:srgbClr val="555555"/>
                </a:solidFill>
              </a:rPr>
              <a:t>Place your email here</a:t>
            </a:r>
          </a:p>
        </p:txBody>
      </p:sp>
    </p:spTree>
    <p:extLst>
      <p:ext uri="{BB962C8B-B14F-4D97-AF65-F5344CB8AC3E}">
        <p14:creationId xmlns:p14="http://schemas.microsoft.com/office/powerpoint/2010/main" val="2813487058"/>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7 Thank You / Conclusion Dark v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8A6B-A7CB-6E4F-9EB8-4FAB80F7217F}"/>
              </a:ext>
            </a:extLst>
          </p:cNvPr>
          <p:cNvSpPr>
            <a:spLocks noGrp="1"/>
          </p:cNvSpPr>
          <p:nvPr userDrawn="1">
            <p:ph type="title" hasCustomPrompt="1"/>
          </p:nvPr>
        </p:nvSpPr>
        <p:spPr>
          <a:xfrm>
            <a:off x="2743200" y="1453056"/>
            <a:ext cx="7162800" cy="466302"/>
          </a:xfrm>
        </p:spPr>
        <p:txBody>
          <a:bodyPr/>
          <a:lstStyle>
            <a:lvl1pPr>
              <a:defRPr b="1" i="0">
                <a:solidFill>
                  <a:schemeClr val="bg1"/>
                </a:solidFill>
                <a:latin typeface="Calibri" panose="020F0502020204030204" pitchFamily="34" charset="0"/>
                <a:cs typeface="Calibri" panose="020F0502020204030204" pitchFamily="34" charset="0"/>
              </a:defRPr>
            </a:lvl1pPr>
          </a:lstStyle>
          <a:p>
            <a:r>
              <a:rPr lang="en-US" dirty="0"/>
              <a:t>Final slide with co-branding</a:t>
            </a:r>
          </a:p>
        </p:txBody>
      </p:sp>
      <p:sp>
        <p:nvSpPr>
          <p:cNvPr id="6" name="Text Placeholder 5">
            <a:extLst>
              <a:ext uri="{FF2B5EF4-FFF2-40B4-BE49-F238E27FC236}">
                <a16:creationId xmlns:a16="http://schemas.microsoft.com/office/drawing/2014/main" id="{974065C0-35AA-A541-84CC-84CFC28BA522}"/>
              </a:ext>
            </a:extLst>
          </p:cNvPr>
          <p:cNvSpPr>
            <a:spLocks noGrp="1"/>
          </p:cNvSpPr>
          <p:nvPr userDrawn="1">
            <p:ph type="body" sz="quarter" idx="14" hasCustomPrompt="1"/>
          </p:nvPr>
        </p:nvSpPr>
        <p:spPr>
          <a:xfrm>
            <a:off x="2743200" y="1928602"/>
            <a:ext cx="7162800" cy="662198"/>
          </a:xfrm>
        </p:spPr>
        <p:txBody>
          <a:bodyPr>
            <a:normAutofit/>
          </a:bodyPr>
          <a:lstStyle>
            <a:lvl1pPr>
              <a:defRPr sz="3200">
                <a:solidFill>
                  <a:schemeClr val="bg1"/>
                </a:solidFill>
                <a:latin typeface="+mj-lt"/>
              </a:defRPr>
            </a:lvl1pPr>
          </a:lstStyle>
          <a:p>
            <a:pPr lvl="0"/>
            <a:r>
              <a:rPr lang="en-US" dirty="0"/>
              <a:t>A couple resources to leave with you</a:t>
            </a:r>
          </a:p>
        </p:txBody>
      </p:sp>
      <p:grpSp>
        <p:nvGrpSpPr>
          <p:cNvPr id="30" name="Group 29">
            <a:extLst>
              <a:ext uri="{FF2B5EF4-FFF2-40B4-BE49-F238E27FC236}">
                <a16:creationId xmlns:a16="http://schemas.microsoft.com/office/drawing/2014/main" id="{78F0686E-BECC-2F44-ADF1-38CEB5D74EE9}"/>
              </a:ext>
            </a:extLst>
          </p:cNvPr>
          <p:cNvGrpSpPr/>
          <p:nvPr userDrawn="1"/>
        </p:nvGrpSpPr>
        <p:grpSpPr>
          <a:xfrm rot="10800000">
            <a:off x="2746818" y="2682239"/>
            <a:ext cx="3447288" cy="137160"/>
            <a:chOff x="3482444" y="3779520"/>
            <a:chExt cx="5227112" cy="137160"/>
          </a:xfrm>
        </p:grpSpPr>
        <p:sp>
          <p:nvSpPr>
            <p:cNvPr id="31" name="Rounded Rectangle 30">
              <a:extLst>
                <a:ext uri="{FF2B5EF4-FFF2-40B4-BE49-F238E27FC236}">
                  <a16:creationId xmlns:a16="http://schemas.microsoft.com/office/drawing/2014/main" id="{E25A30F3-3247-A940-A070-EB33A0AEEF71}"/>
                </a:ext>
              </a:extLst>
            </p:cNvPr>
            <p:cNvSpPr/>
            <p:nvPr/>
          </p:nvSpPr>
          <p:spPr>
            <a:xfrm>
              <a:off x="3482444" y="3779520"/>
              <a:ext cx="196898"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BC1DC24F-8E59-A148-BA91-877791EC3661}"/>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18855C6C-169A-5045-B3F9-09BCC33CB3F8}"/>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7052635E-32D9-9F43-A90B-2A5C58E54C8F}"/>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39C85A88-2F12-064A-B255-FE9C535B6A1F}"/>
                </a:ext>
              </a:extLst>
            </p:cNvPr>
            <p:cNvGrpSpPr/>
            <p:nvPr userDrawn="1"/>
          </p:nvGrpSpPr>
          <p:grpSpPr>
            <a:xfrm>
              <a:off x="4213167" y="3779520"/>
              <a:ext cx="639917" cy="137160"/>
              <a:chOff x="4213167" y="3779520"/>
              <a:chExt cx="639917" cy="137160"/>
            </a:xfrm>
          </p:grpSpPr>
          <p:sp>
            <p:nvSpPr>
              <p:cNvPr id="37" name="Rectangle 36">
                <a:extLst>
                  <a:ext uri="{FF2B5EF4-FFF2-40B4-BE49-F238E27FC236}">
                    <a16:creationId xmlns:a16="http://schemas.microsoft.com/office/drawing/2014/main" id="{AFBC5A06-6CEE-404D-B55B-699F5890339C}"/>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C8DC80B9-7709-654A-9EF5-1CE0AFF729E4}"/>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 Placeholder 5">
            <a:extLst>
              <a:ext uri="{FF2B5EF4-FFF2-40B4-BE49-F238E27FC236}">
                <a16:creationId xmlns:a16="http://schemas.microsoft.com/office/drawing/2014/main" id="{2F77EA50-48B8-4F4D-A7AE-BA6B52C52ACF}"/>
              </a:ext>
            </a:extLst>
          </p:cNvPr>
          <p:cNvSpPr>
            <a:spLocks noGrp="1"/>
          </p:cNvSpPr>
          <p:nvPr>
            <p:ph type="body" sz="quarter" idx="15" hasCustomPrompt="1"/>
          </p:nvPr>
        </p:nvSpPr>
        <p:spPr>
          <a:xfrm>
            <a:off x="2743200" y="3483506"/>
            <a:ext cx="7620000" cy="887727"/>
          </a:xfrm>
        </p:spPr>
        <p:txBody>
          <a:bodyPr>
            <a:normAutofit/>
          </a:bodyPr>
          <a:lstStyle>
            <a:lvl1pPr>
              <a:spcBef>
                <a:spcPts val="0"/>
              </a:spcBef>
              <a:spcAft>
                <a:spcPts val="0"/>
              </a:spcAft>
              <a:defRPr sz="1800" b="1">
                <a:solidFill>
                  <a:schemeClr val="accent3"/>
                </a:solidFill>
              </a:defRPr>
            </a:lvl1pPr>
          </a:lstStyle>
          <a:p>
            <a:r>
              <a:rPr lang="en-US" b="1" dirty="0">
                <a:solidFill>
                  <a:schemeClr val="bg1"/>
                </a:solidFill>
              </a:rPr>
              <a:t>Link Title</a:t>
            </a:r>
            <a:endParaRPr lang="en-US" b="1" dirty="0">
              <a:solidFill>
                <a:srgbClr val="555555"/>
              </a:solidFill>
            </a:endParaRPr>
          </a:p>
          <a:p>
            <a:r>
              <a:rPr lang="en-US" dirty="0">
                <a:hlinkClick r:id="rId2">
                  <a:extLst>
                    <a:ext uri="{A12FA001-AC4F-418D-AE19-62706E023703}">
                      <ahyp:hlinkClr xmlns:ahyp="http://schemas.microsoft.com/office/drawing/2018/hyperlinkcolor" xmlns="" val="tx"/>
                    </a:ext>
                  </a:extLst>
                </a:hlinkClick>
              </a:rPr>
              <a:t>https://www.pih.org/us-public-health-accompaniment-unit</a:t>
            </a:r>
            <a:endParaRPr lang="en-US" dirty="0"/>
          </a:p>
        </p:txBody>
      </p:sp>
    </p:spTree>
    <p:extLst>
      <p:ext uri="{BB962C8B-B14F-4D97-AF65-F5344CB8AC3E}">
        <p14:creationId xmlns:p14="http://schemas.microsoft.com/office/powerpoint/2010/main" val="3539348183"/>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7 Thank You / Conclusion Light v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8A6B-A7CB-6E4F-9EB8-4FAB80F7217F}"/>
              </a:ext>
            </a:extLst>
          </p:cNvPr>
          <p:cNvSpPr>
            <a:spLocks noGrp="1"/>
          </p:cNvSpPr>
          <p:nvPr userDrawn="1">
            <p:ph type="title" hasCustomPrompt="1"/>
          </p:nvPr>
        </p:nvSpPr>
        <p:spPr>
          <a:xfrm>
            <a:off x="2743200" y="1453056"/>
            <a:ext cx="7162800" cy="466302"/>
          </a:xfrm>
        </p:spPr>
        <p:txBody>
          <a:bodyPr/>
          <a:lstStyle>
            <a:lvl1pPr>
              <a:defRPr b="1" i="0">
                <a:solidFill>
                  <a:srgbClr val="555555"/>
                </a:solidFill>
                <a:latin typeface="Calibri" panose="020F0502020204030204" pitchFamily="34" charset="0"/>
                <a:cs typeface="Calibri" panose="020F0502020204030204" pitchFamily="34" charset="0"/>
              </a:defRPr>
            </a:lvl1pPr>
          </a:lstStyle>
          <a:p>
            <a:r>
              <a:rPr lang="en-US" dirty="0"/>
              <a:t>Final slide with co-branding</a:t>
            </a:r>
          </a:p>
        </p:txBody>
      </p:sp>
      <p:sp>
        <p:nvSpPr>
          <p:cNvPr id="6" name="Text Placeholder 5">
            <a:extLst>
              <a:ext uri="{FF2B5EF4-FFF2-40B4-BE49-F238E27FC236}">
                <a16:creationId xmlns:a16="http://schemas.microsoft.com/office/drawing/2014/main" id="{974065C0-35AA-A541-84CC-84CFC28BA522}"/>
              </a:ext>
            </a:extLst>
          </p:cNvPr>
          <p:cNvSpPr>
            <a:spLocks noGrp="1"/>
          </p:cNvSpPr>
          <p:nvPr userDrawn="1">
            <p:ph type="body" sz="quarter" idx="14" hasCustomPrompt="1"/>
          </p:nvPr>
        </p:nvSpPr>
        <p:spPr>
          <a:xfrm>
            <a:off x="2743200" y="1928602"/>
            <a:ext cx="7162800" cy="662198"/>
          </a:xfrm>
        </p:spPr>
        <p:txBody>
          <a:bodyPr>
            <a:normAutofit/>
          </a:bodyPr>
          <a:lstStyle>
            <a:lvl1pPr>
              <a:defRPr sz="3200">
                <a:solidFill>
                  <a:srgbClr val="555555"/>
                </a:solidFill>
                <a:latin typeface="+mj-lt"/>
              </a:defRPr>
            </a:lvl1pPr>
          </a:lstStyle>
          <a:p>
            <a:pPr lvl="0"/>
            <a:r>
              <a:rPr lang="en-US" dirty="0"/>
              <a:t>A couple resources to leave with you</a:t>
            </a:r>
          </a:p>
        </p:txBody>
      </p:sp>
      <p:grpSp>
        <p:nvGrpSpPr>
          <p:cNvPr id="30" name="Group 29">
            <a:extLst>
              <a:ext uri="{FF2B5EF4-FFF2-40B4-BE49-F238E27FC236}">
                <a16:creationId xmlns:a16="http://schemas.microsoft.com/office/drawing/2014/main" id="{78F0686E-BECC-2F44-ADF1-38CEB5D74EE9}"/>
              </a:ext>
            </a:extLst>
          </p:cNvPr>
          <p:cNvGrpSpPr/>
          <p:nvPr userDrawn="1"/>
        </p:nvGrpSpPr>
        <p:grpSpPr>
          <a:xfrm rot="10800000">
            <a:off x="2746818" y="2682239"/>
            <a:ext cx="3447288" cy="137160"/>
            <a:chOff x="3482444" y="3779520"/>
            <a:chExt cx="5227112" cy="137160"/>
          </a:xfrm>
        </p:grpSpPr>
        <p:sp>
          <p:nvSpPr>
            <p:cNvPr id="31" name="Rounded Rectangle 30">
              <a:extLst>
                <a:ext uri="{FF2B5EF4-FFF2-40B4-BE49-F238E27FC236}">
                  <a16:creationId xmlns:a16="http://schemas.microsoft.com/office/drawing/2014/main" id="{E25A30F3-3247-A940-A070-EB33A0AEEF71}"/>
                </a:ext>
              </a:extLst>
            </p:cNvPr>
            <p:cNvSpPr/>
            <p:nvPr/>
          </p:nvSpPr>
          <p:spPr>
            <a:xfrm>
              <a:off x="3482444" y="3779520"/>
              <a:ext cx="196898" cy="137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BC1DC24F-8E59-A148-BA91-877791EC3661}"/>
                </a:ext>
              </a:extLst>
            </p:cNvPr>
            <p:cNvSpPr/>
            <p:nvPr/>
          </p:nvSpPr>
          <p:spPr>
            <a:xfrm>
              <a:off x="3761663" y="3779520"/>
              <a:ext cx="369183" cy="1371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18855C6C-169A-5045-B3F9-09BCC33CB3F8}"/>
                </a:ext>
              </a:extLst>
            </p:cNvPr>
            <p:cNvSpPr/>
            <p:nvPr/>
          </p:nvSpPr>
          <p:spPr>
            <a:xfrm>
              <a:off x="4935405" y="3779520"/>
              <a:ext cx="1230611" cy="137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7052635E-32D9-9F43-A90B-2A5C58E54C8F}"/>
                </a:ext>
              </a:extLst>
            </p:cNvPr>
            <p:cNvSpPr/>
            <p:nvPr/>
          </p:nvSpPr>
          <p:spPr>
            <a:xfrm>
              <a:off x="6248335" y="3779520"/>
              <a:ext cx="2461221" cy="1371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39C85A88-2F12-064A-B255-FE9C535B6A1F}"/>
                </a:ext>
              </a:extLst>
            </p:cNvPr>
            <p:cNvGrpSpPr/>
            <p:nvPr userDrawn="1"/>
          </p:nvGrpSpPr>
          <p:grpSpPr>
            <a:xfrm>
              <a:off x="4213167" y="3779520"/>
              <a:ext cx="639917" cy="137160"/>
              <a:chOff x="4213167" y="3779520"/>
              <a:chExt cx="639917" cy="137160"/>
            </a:xfrm>
          </p:grpSpPr>
          <p:sp>
            <p:nvSpPr>
              <p:cNvPr id="37" name="Rectangle 36">
                <a:extLst>
                  <a:ext uri="{FF2B5EF4-FFF2-40B4-BE49-F238E27FC236}">
                    <a16:creationId xmlns:a16="http://schemas.microsoft.com/office/drawing/2014/main" id="{AFBC5A06-6CEE-404D-B55B-699F5890339C}"/>
                  </a:ext>
                </a:extLst>
              </p:cNvPr>
              <p:cNvSpPr/>
              <p:nvPr/>
            </p:nvSpPr>
            <p:spPr>
              <a:xfrm>
                <a:off x="4213167" y="3779520"/>
                <a:ext cx="6399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C8DC80B9-7709-654A-9EF5-1CE0AFF729E4}"/>
                  </a:ext>
                </a:extLst>
              </p:cNvPr>
              <p:cNvSpPr/>
              <p:nvPr userDrawn="1"/>
            </p:nvSpPr>
            <p:spPr>
              <a:xfrm>
                <a:off x="4213167" y="3779520"/>
                <a:ext cx="639917" cy="1371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 Placeholder 5">
            <a:extLst>
              <a:ext uri="{FF2B5EF4-FFF2-40B4-BE49-F238E27FC236}">
                <a16:creationId xmlns:a16="http://schemas.microsoft.com/office/drawing/2014/main" id="{2F77EA50-48B8-4F4D-A7AE-BA6B52C52ACF}"/>
              </a:ext>
            </a:extLst>
          </p:cNvPr>
          <p:cNvSpPr>
            <a:spLocks noGrp="1"/>
          </p:cNvSpPr>
          <p:nvPr>
            <p:ph type="body" sz="quarter" idx="15" hasCustomPrompt="1"/>
          </p:nvPr>
        </p:nvSpPr>
        <p:spPr>
          <a:xfrm>
            <a:off x="2743200" y="3483506"/>
            <a:ext cx="7620000" cy="887727"/>
          </a:xfrm>
        </p:spPr>
        <p:txBody>
          <a:bodyPr>
            <a:normAutofit/>
          </a:bodyPr>
          <a:lstStyle>
            <a:lvl1pPr>
              <a:spcBef>
                <a:spcPts val="0"/>
              </a:spcBef>
              <a:spcAft>
                <a:spcPts val="0"/>
              </a:spcAft>
              <a:defRPr sz="1800" b="1">
                <a:solidFill>
                  <a:srgbClr val="555555"/>
                </a:solidFill>
              </a:defRPr>
            </a:lvl1pPr>
          </a:lstStyle>
          <a:p>
            <a:r>
              <a:rPr lang="en-US" b="1" dirty="0">
                <a:solidFill>
                  <a:srgbClr val="555555"/>
                </a:solidFill>
              </a:rPr>
              <a:t>Link Title:</a:t>
            </a:r>
          </a:p>
          <a:p>
            <a:r>
              <a:rPr lang="en-US" dirty="0">
                <a:hlinkClick r:id="rId2"/>
              </a:rPr>
              <a:t>https://www.pih.org/us-public-health-accompaniment-unit</a:t>
            </a:r>
            <a:endParaRPr lang="en-US" dirty="0"/>
          </a:p>
        </p:txBody>
      </p:sp>
    </p:spTree>
    <p:extLst>
      <p:ext uri="{BB962C8B-B14F-4D97-AF65-F5344CB8AC3E}">
        <p14:creationId xmlns:p14="http://schemas.microsoft.com/office/powerpoint/2010/main" val="3304171570"/>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67324371"/>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76548406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30193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46224697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142080181"/>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06506927"/>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07861415"/>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84713887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85675722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770565794"/>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650605165"/>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567188" y="279398"/>
            <a:ext cx="11081253" cy="906465"/>
          </a:xfrm>
        </p:spPr>
        <p:txBody>
          <a:bodyPr>
            <a:normAutofit/>
          </a:bodyPr>
          <a:lstStyle/>
          <a:p>
            <a:endParaRPr lang="en-US" sz="3600">
              <a:solidFill>
                <a:srgbClr val="0000FF"/>
              </a:solidFill>
              <a:latin typeface="+mn-lt"/>
            </a:endParaRPr>
          </a:p>
        </p:txBody>
      </p:sp>
      <p:sp>
        <p:nvSpPr>
          <p:cNvPr id="8" name="Content Placeholder 2"/>
          <p:cNvSpPr>
            <a:spLocks noGrp="1"/>
          </p:cNvSpPr>
          <p:nvPr>
            <p:ph idx="1"/>
          </p:nvPr>
        </p:nvSpPr>
        <p:spPr>
          <a:xfrm>
            <a:off x="567190" y="1364345"/>
            <a:ext cx="11081252" cy="4822145"/>
          </a:xfrm>
        </p:spPr>
        <p:txBody>
          <a:bodyPr/>
          <a:lstStyle/>
          <a:p>
            <a:endParaRPr lang="en-US"/>
          </a:p>
        </p:txBody>
      </p:sp>
      <p:sp>
        <p:nvSpPr>
          <p:cNvPr id="12" name="Slide Number Placeholder 5">
            <a:extLst>
              <a:ext uri="{FF2B5EF4-FFF2-40B4-BE49-F238E27FC236}">
                <a16:creationId xmlns:a16="http://schemas.microsoft.com/office/drawing/2014/main" id="{4D1CB30D-92F6-4115-BFEF-7F1C4C5EDAD8}"/>
              </a:ext>
            </a:extLst>
          </p:cNvPr>
          <p:cNvSpPr>
            <a:spLocks noGrp="1"/>
          </p:cNvSpPr>
          <p:nvPr>
            <p:ph type="sldNum" sz="quarter" idx="4294967295"/>
          </p:nvPr>
        </p:nvSpPr>
        <p:spPr>
          <a:xfrm>
            <a:off x="11719884" y="38982"/>
            <a:ext cx="443089" cy="365125"/>
          </a:xfrm>
          <a:prstGeom prst="rect">
            <a:avLst/>
          </a:prstGeom>
        </p:spPr>
        <p:txBody>
          <a:bodyPr vert="horz" lIns="91440" tIns="45720" rIns="91440" bIns="45720" rtlCol="0" anchor="ctr"/>
          <a:lstStyle>
            <a:lvl1pPr algn="r">
              <a:defRPr sz="1200">
                <a:solidFill>
                  <a:schemeClr val="bg1"/>
                </a:solidFill>
              </a:defRPr>
            </a:lvl1pPr>
          </a:lstStyle>
          <a:p>
            <a:pPr algn="ctr"/>
            <a:fld id="{9B11AF8B-AA4A-4143-91D6-A716333E3D61}" type="slidenum">
              <a:rPr lang="en-US" sz="1400" b="1" smtClean="0">
                <a:solidFill>
                  <a:srgbClr val="0000FF"/>
                </a:solidFill>
              </a:rPr>
              <a:pPr algn="ctr"/>
              <a:t>‹#›</a:t>
            </a:fld>
            <a:endParaRPr lang="en-US" sz="1400" b="1">
              <a:solidFill>
                <a:srgbClr val="0000FF"/>
              </a:solidFill>
            </a:endParaRPr>
          </a:p>
        </p:txBody>
      </p:sp>
    </p:spTree>
    <p:extLst>
      <p:ext uri="{BB962C8B-B14F-4D97-AF65-F5344CB8AC3E}">
        <p14:creationId xmlns:p14="http://schemas.microsoft.com/office/powerpoint/2010/main" val="9053927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ctr">
              <a:lnSpc>
                <a:spcPts val="4000"/>
              </a:lnSpc>
              <a:defRPr sz="3733" b="1" baseline="0">
                <a:solidFill>
                  <a:srgbClr val="0039A6"/>
                </a:solidFill>
                <a:effectLst/>
                <a:latin typeface="Calibri" pitchFamily="34" charset="0"/>
              </a:defRPr>
            </a:lvl1pPr>
          </a:lstStyle>
          <a:p>
            <a:endParaRPr lang="en-US"/>
          </a:p>
        </p:txBody>
      </p:sp>
      <p:sp>
        <p:nvSpPr>
          <p:cNvPr id="5" name="Text Placeholder 7"/>
          <p:cNvSpPr>
            <a:spLocks noGrp="1"/>
          </p:cNvSpPr>
          <p:nvPr>
            <p:ph type="body" sz="quarter" idx="10"/>
          </p:nvPr>
        </p:nvSpPr>
        <p:spPr>
          <a:xfrm>
            <a:off x="609600" y="1545167"/>
            <a:ext cx="10972800" cy="4455584"/>
          </a:xfrm>
        </p:spPr>
        <p:txBody>
          <a:bodyPr/>
          <a:lstStyle>
            <a:lvl1pPr marL="457178" indent="-457178">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667">
                <a:solidFill>
                  <a:srgbClr val="000000"/>
                </a:solidFill>
              </a:defRPr>
            </a:lvl2pPr>
            <a:lvl3pPr>
              <a:spcBef>
                <a:spcPts val="0"/>
              </a:spcBef>
              <a:buClr>
                <a:srgbClr val="0039A6"/>
              </a:buClr>
              <a:defRPr sz="2667">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F23400"/>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spTree>
    <p:extLst>
      <p:ext uri="{BB962C8B-B14F-4D97-AF65-F5344CB8AC3E}">
        <p14:creationId xmlns:p14="http://schemas.microsoft.com/office/powerpoint/2010/main" val="297233207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517630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38C-687B-40D8-8BC4-A490BFCF7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B520D-4B2A-4A4A-9783-2BAF245DC54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BFE95-5B57-4BAB-BA54-2F6AC2A1426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B73E4B-5A53-49CA-873F-A8A815382E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F28A41-2A9F-4E16-B665-55F3C2C75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4C03F-0651-47AB-8894-4F29352DBFD3}"/>
              </a:ext>
            </a:extLst>
          </p:cNvPr>
          <p:cNvSpPr>
            <a:spLocks noGrp="1"/>
          </p:cNvSpPr>
          <p:nvPr>
            <p:ph type="sldNum" sz="quarter" idx="12"/>
          </p:nvPr>
        </p:nvSpPr>
        <p:spPr/>
        <p:txBody>
          <a:bodyPr/>
          <a:lstStyle/>
          <a:p>
            <a:fld id="{F24727EB-6117-4070-A62C-173C31FB0341}" type="slidenum">
              <a:rPr lang="en-US" smtClean="0"/>
              <a:t>‹#›</a:t>
            </a:fld>
            <a:endParaRPr lang="en-US"/>
          </a:p>
        </p:txBody>
      </p:sp>
    </p:spTree>
    <p:extLst>
      <p:ext uri="{BB962C8B-B14F-4D97-AF65-F5344CB8AC3E}">
        <p14:creationId xmlns:p14="http://schemas.microsoft.com/office/powerpoint/2010/main" val="24138623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8D572417-480D-435D-97AE-A0029ADAF9A8}"/>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0ED0A24B-D62E-4FB3-AF80-330CA1B4E4F1}"/>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69B4A1E1-958B-453E-9FB2-17E3AF2C7EB1}"/>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617221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_DATA SLIDE">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17563" y="1196975"/>
            <a:ext cx="4984750" cy="3082925"/>
          </a:xfrm>
        </p:spPr>
        <p:txBody>
          <a:bodyPr/>
          <a:lstStyle/>
          <a:p>
            <a:endParaRPr lang="en-US"/>
          </a:p>
        </p:txBody>
      </p:sp>
      <p:sp>
        <p:nvSpPr>
          <p:cNvPr id="7" name="Picture Placeholder 6"/>
          <p:cNvSpPr>
            <a:spLocks noGrp="1"/>
          </p:cNvSpPr>
          <p:nvPr>
            <p:ph type="pic" sz="quarter" idx="11"/>
          </p:nvPr>
        </p:nvSpPr>
        <p:spPr>
          <a:xfrm>
            <a:off x="6805613" y="1149350"/>
            <a:ext cx="4984750" cy="3067050"/>
          </a:xfrm>
        </p:spPr>
        <p:txBody>
          <a:bodyPr/>
          <a:lstStyle/>
          <a:p>
            <a:endParaRPr lang="en-US"/>
          </a:p>
        </p:txBody>
      </p:sp>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21160456"/>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80C53AD7-A772-4F83-850B-482C70935EA4}"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DDD8331-DEC2-4D1E-95D5-94283CB87E4D}"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3569857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78E67B97-2A19-4469-BBC1-5124779FD32E}"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CEF23B2-1968-4158-BBF8-33ADF317223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8998206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68A51ED6-1809-467D-BA74-8EA1DF4B6FEF}"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4AF8077-2CE4-4A8C-806A-F9B27078C00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7854542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B8D7BA54-BB09-45EF-8BE5-86E399F21075}"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2B83E2C-C682-4CCB-812E-4FD1E6CD7EF7}"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9854480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fld id="{DFB19E3F-723A-48F5-86C3-1FB2ADC6C9E9}"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EE2229A-B942-495A-807D-33D35310454B}"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613598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fld id="{2B8BEB86-460D-47CC-9347-A33D2320FEE6}"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5616943-E090-48BD-85BF-C3499FDFE60E}"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9546826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fld id="{CDE8BE47-7B98-409F-8AB7-EBBB77D90BF3}"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6C9FB53-311B-43CA-B7CE-1F80A678A23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1639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16517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6D367D64-CF7F-42F3-8C27-B520EE2453CF}"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C650D0-02D5-42FB-907E-376816E2D544}"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5499378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21179569-1CBE-4B22-934C-222D1AA93EE5}"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26F6CB7-50F3-4CEB-A4DC-7F1C42559A5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634405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FE22490D-0CE4-426E-81CB-E242CE6E39A4}"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51ED56C-8F5E-4BF1-A54B-E96394A138E1}"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4516006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BFE2C6C1-0ABC-4A83-A3E1-9B004532B0F2}"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7659B1A-798E-4F1D-851E-F36AC3C874A2}"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2681658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a:defRPr/>
            </a:pPr>
            <a:fld id="{7B67A630-6DEE-4F45-9872-4A9386C88847}" type="slidenum">
              <a:rPr lang="en-US" smtClean="0">
                <a:solidFill>
                  <a:srgbClr val="FFFFFF">
                    <a:lumMod val="50000"/>
                  </a:srgbClr>
                </a:solidFill>
                <a:latin typeface="Arial"/>
                <a:ea typeface="MS PGothic" pitchFamily="34" charset="-128"/>
              </a:rPr>
              <a:pPr>
                <a:defRPr/>
              </a:pPr>
              <a:t>‹#›</a:t>
            </a:fld>
            <a:endParaRPr lang="en-US">
              <a:solidFill>
                <a:srgbClr val="FFFFFF">
                  <a:lumMod val="50000"/>
                </a:srgbClr>
              </a:solidFill>
              <a:latin typeface="Arial"/>
              <a:ea typeface="MS PGothic" pitchFamily="34" charset="-128"/>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8186843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02_Agenda+Contents_NumberedList">
    <p:spTree>
      <p:nvGrpSpPr>
        <p:cNvPr id="1" name=""/>
        <p:cNvGrpSpPr/>
        <p:nvPr/>
      </p:nvGrpSpPr>
      <p:grpSpPr>
        <a:xfrm>
          <a:off x="0" y="0"/>
          <a:ext cx="0" cy="0"/>
          <a:chOff x="0" y="0"/>
          <a:chExt cx="0" cy="0"/>
        </a:xfrm>
      </p:grpSpPr>
      <p:sp>
        <p:nvSpPr>
          <p:cNvPr id="6" name="Text Placeholder 14"/>
          <p:cNvSpPr>
            <a:spLocks noGrp="1"/>
          </p:cNvSpPr>
          <p:nvPr>
            <p:ph type="body" sz="quarter" idx="11"/>
          </p:nvPr>
        </p:nvSpPr>
        <p:spPr>
          <a:xfrm>
            <a:off x="469904" y="465020"/>
            <a:ext cx="8231744" cy="2591478"/>
          </a:xfrm>
          <a:prstGeom prst="rect">
            <a:avLst/>
          </a:prstGeom>
          <a:blipFill rotWithShape="1">
            <a:blip r:embed="rId2"/>
            <a:stretch>
              <a:fillRect/>
            </a:stretch>
          </a:blipFill>
        </p:spPr>
        <p:txBody>
          <a:bodyPr vert="horz" lIns="365760">
            <a:spAutoFit/>
          </a:bodyPr>
          <a:lstStyle>
            <a:lvl1pPr marL="457200" indent="-457200">
              <a:lnSpc>
                <a:spcPct val="120000"/>
              </a:lnSpc>
              <a:buClr>
                <a:schemeClr val="accent1"/>
              </a:buClr>
              <a:buSzPct val="125000"/>
              <a:buFont typeface="Wingdings" charset="2"/>
              <a:buAutoNum type="arabicPlain"/>
              <a:defRPr sz="2400" baseline="0">
                <a:solidFill>
                  <a:schemeClr val="tx2"/>
                </a:solidFill>
              </a:defRPr>
            </a:lvl1pPr>
            <a:lvl2pPr marL="0" indent="0">
              <a:buNone/>
              <a:defRPr sz="1800" baseline="0"/>
            </a:lvl2pPr>
            <a:lvl3pPr marL="457200">
              <a:spcBef>
                <a:spcPts val="600"/>
              </a:spcBef>
              <a:defRPr sz="1600"/>
            </a:lvl3pPr>
          </a:lstStyle>
          <a:p>
            <a:pPr lvl="0"/>
            <a:r>
              <a:rPr lang="en-US" dirty="0"/>
              <a:t>Click to edit </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4"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31395330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Agenda+Contents_List">
    <p:spTree>
      <p:nvGrpSpPr>
        <p:cNvPr id="1" name=""/>
        <p:cNvGrpSpPr/>
        <p:nvPr/>
      </p:nvGrpSpPr>
      <p:grpSpPr>
        <a:xfrm>
          <a:off x="0" y="0"/>
          <a:ext cx="0" cy="0"/>
          <a:chOff x="0" y="0"/>
          <a:chExt cx="0" cy="0"/>
        </a:xfrm>
      </p:grpSpPr>
      <p:sp>
        <p:nvSpPr>
          <p:cNvPr id="3" name="Text Placeholder 14"/>
          <p:cNvSpPr>
            <a:spLocks noGrp="1"/>
          </p:cNvSpPr>
          <p:nvPr>
            <p:ph type="body" sz="quarter" idx="11"/>
          </p:nvPr>
        </p:nvSpPr>
        <p:spPr>
          <a:xfrm>
            <a:off x="469430" y="462435"/>
            <a:ext cx="8225531" cy="3126497"/>
          </a:xfrm>
          <a:prstGeom prst="rect">
            <a:avLst/>
          </a:prstGeom>
          <a:blipFill rotWithShape="1">
            <a:blip r:embed="rId2"/>
            <a:stretch>
              <a:fillRect/>
            </a:stretch>
          </a:blipFill>
        </p:spPr>
        <p:txBody>
          <a:bodyPr vert="horz" wrap="square" lIns="365760">
            <a:spAutoFit/>
          </a:bodyPr>
          <a:lstStyle>
            <a:lvl1pPr marL="0" marR="0" indent="0" algn="l" defTabSz="455981" rtl="0" eaLnBrk="1" fontAlgn="auto" latinLnBrk="0" hangingPunct="1">
              <a:lnSpc>
                <a:spcPct val="110000"/>
              </a:lnSpc>
              <a:spcBef>
                <a:spcPct val="20000"/>
              </a:spcBef>
              <a:spcAft>
                <a:spcPts val="0"/>
              </a:spcAft>
              <a:buClrTx/>
              <a:buSzTx/>
              <a:buFont typeface="Arial"/>
              <a:buNone/>
              <a:tabLst/>
              <a:defRPr sz="2600">
                <a:solidFill>
                  <a:schemeClr val="tx2"/>
                </a:solidFill>
              </a:defRPr>
            </a:lvl1pPr>
            <a:lvl2pPr marL="0" indent="0">
              <a:buNone/>
              <a:defRPr sz="1800" baseline="0"/>
            </a:lvl2pPr>
            <a:lvl3pPr marL="457200">
              <a:spcBef>
                <a:spcPts val="600"/>
              </a:spcBef>
              <a:defRPr sz="1600"/>
            </a:lvl3pPr>
          </a:lstStyle>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5"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25046118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Agenda+Contents_Breakdown">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469426" y="460375"/>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9" name="Text Placeholder 14"/>
          <p:cNvSpPr>
            <a:spLocks noGrp="1"/>
          </p:cNvSpPr>
          <p:nvPr>
            <p:ph type="body" sz="quarter" idx="12"/>
          </p:nvPr>
        </p:nvSpPr>
        <p:spPr>
          <a:xfrm>
            <a:off x="469426" y="2078449"/>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6"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17622106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1418859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533370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154806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50201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1260827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9515056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6367910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5495035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4046201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4713680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5834781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3/11/2022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1737569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DD8DFC-644F-E24B-8112-31B1D7F00454}"/>
              </a:ext>
            </a:extLst>
          </p:cNvPr>
          <p:cNvPicPr>
            <a:picLocks noChangeAspect="1"/>
          </p:cNvPicPr>
          <p:nvPr userDrawn="1"/>
        </p:nvPicPr>
        <p:blipFill>
          <a:blip r:embed="rId2"/>
          <a:stretch>
            <a:fillRect/>
          </a:stretch>
        </p:blipFill>
        <p:spPr>
          <a:xfrm>
            <a:off x="10838329" y="3952017"/>
            <a:ext cx="2623607" cy="2623607"/>
          </a:xfrm>
          <a:prstGeom prst="rect">
            <a:avLst/>
          </a:prstGeom>
        </p:spPr>
      </p:pic>
      <p:sp>
        <p:nvSpPr>
          <p:cNvPr id="2" name="Title 1">
            <a:extLst>
              <a:ext uri="{FF2B5EF4-FFF2-40B4-BE49-F238E27FC236}">
                <a16:creationId xmlns:a16="http://schemas.microsoft.com/office/drawing/2014/main" id="{ECCD7860-2806-B348-BB7F-B3CA3E38FB95}"/>
              </a:ext>
            </a:extLst>
          </p:cNvPr>
          <p:cNvSpPr>
            <a:spLocks noGrp="1"/>
          </p:cNvSpPr>
          <p:nvPr>
            <p:ph type="title" hasCustomPrompt="1"/>
          </p:nvPr>
        </p:nvSpPr>
        <p:spPr>
          <a:xfrm>
            <a:off x="838202" y="598261"/>
            <a:ext cx="10515599" cy="769441"/>
          </a:xfrm>
        </p:spPr>
        <p:txBody>
          <a:bodyPr wrap="square" anchor="ctr">
            <a:spAutoFit/>
          </a:bodyPr>
          <a:lstStyle/>
          <a:p>
            <a:r>
              <a:rPr lang="en-US" dirty="0"/>
              <a:t>Main Title</a:t>
            </a:r>
          </a:p>
        </p:txBody>
      </p:sp>
      <p:sp>
        <p:nvSpPr>
          <p:cNvPr id="3" name="Content Placeholder 2">
            <a:extLst>
              <a:ext uri="{FF2B5EF4-FFF2-40B4-BE49-F238E27FC236}">
                <a16:creationId xmlns:a16="http://schemas.microsoft.com/office/drawing/2014/main" id="{F5169437-195E-1744-9477-3899703A60BD}"/>
              </a:ext>
            </a:extLst>
          </p:cNvPr>
          <p:cNvSpPr>
            <a:spLocks noGrp="1"/>
          </p:cNvSpPr>
          <p:nvPr>
            <p:ph idx="1"/>
          </p:nvPr>
        </p:nvSpPr>
        <p:spPr>
          <a:xfrm>
            <a:off x="838199" y="1825627"/>
            <a:ext cx="10515600" cy="62735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A25333A3-BC58-B94C-ABDC-565E4D8807E5}"/>
              </a:ext>
            </a:extLst>
          </p:cNvPr>
          <p:cNvSpPr>
            <a:spLocks noGrp="1"/>
          </p:cNvSpPr>
          <p:nvPr>
            <p:ph type="body" sz="quarter" idx="11" hasCustomPrompt="1"/>
          </p:nvPr>
        </p:nvSpPr>
        <p:spPr>
          <a:xfrm>
            <a:off x="841250" y="1307593"/>
            <a:ext cx="10512551" cy="408125"/>
          </a:xfrm>
        </p:spPr>
        <p:txBody>
          <a:bodyPr wrap="square">
            <a:spAutoFit/>
          </a:bodyPr>
          <a:lstStyle>
            <a:lvl1pPr marL="0" indent="0">
              <a:lnSpc>
                <a:spcPct val="114000"/>
              </a:lnSpc>
              <a:buNone/>
              <a:defRPr sz="1800">
                <a:solidFill>
                  <a:srgbClr val="21B6C1"/>
                </a:solidFill>
                <a:latin typeface="Arial" panose="020B0604020202020204" pitchFamily="34" charset="0"/>
                <a:ea typeface="Cook County Health Brandon" pitchFamily="2" charset="-128"/>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3" name="Slide Number Placeholder 12">
            <a:extLst>
              <a:ext uri="{FF2B5EF4-FFF2-40B4-BE49-F238E27FC236}">
                <a16:creationId xmlns:a16="http://schemas.microsoft.com/office/drawing/2014/main" id="{3260EEC0-07D8-1A41-97EB-EEACE2BC9F5A}"/>
              </a:ext>
            </a:extLst>
          </p:cNvPr>
          <p:cNvSpPr>
            <a:spLocks noGrp="1"/>
          </p:cNvSpPr>
          <p:nvPr>
            <p:ph type="sldNum" sz="quarter" idx="12"/>
          </p:nvPr>
        </p:nvSpPr>
        <p:spPr>
          <a:xfrm>
            <a:off x="8610600" y="6291616"/>
            <a:ext cx="2743200" cy="365125"/>
          </a:xfrm>
          <a:prstGeom prst="rect">
            <a:avLst/>
          </a:prstGeom>
        </p:spPr>
        <p:txBody>
          <a:bodyPr/>
          <a:lstStyle>
            <a:lvl1pPr>
              <a:defRPr/>
            </a:lvl1pPr>
          </a:lstStyle>
          <a:p>
            <a:fld id="{31A92386-584D-D94E-A5BD-CE57B594CE68}" type="slidenum">
              <a:rPr lang="en-US" smtClean="0"/>
              <a:pPr/>
              <a:t>‹#›</a:t>
            </a:fld>
            <a:endParaRPr lang="en-US" dirty="0"/>
          </a:p>
        </p:txBody>
      </p:sp>
      <p:pic>
        <p:nvPicPr>
          <p:cNvPr id="7" name="Picture 6" descr="2019 CCDPH master logo_final_solid CCH blue no tag.png">
            <a:extLst>
              <a:ext uri="{FF2B5EF4-FFF2-40B4-BE49-F238E27FC236}">
                <a16:creationId xmlns:a16="http://schemas.microsoft.com/office/drawing/2014/main" id="{9DE62D90-6DB3-8744-A269-0D1DEF65E1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0639" y="6250046"/>
            <a:ext cx="1604453" cy="406695"/>
          </a:xfrm>
          <a:prstGeom prst="rect">
            <a:avLst/>
          </a:prstGeom>
        </p:spPr>
      </p:pic>
    </p:spTree>
    <p:extLst>
      <p:ext uri="{BB962C8B-B14F-4D97-AF65-F5344CB8AC3E}">
        <p14:creationId xmlns:p14="http://schemas.microsoft.com/office/powerpoint/2010/main" val="1161101525"/>
      </p:ext>
    </p:extLst>
  </p:cSld>
  <p:clrMapOvr>
    <a:masterClrMapping/>
  </p:clrMapOvr>
  <p:extLst>
    <p:ext uri="{DCECCB84-F9BA-43D5-87BE-67443E8EF086}">
      <p15:sldGuideLst xmlns:p15="http://schemas.microsoft.com/office/powerpoint/2012/main">
        <p15:guide id="1" orient="horz" pos="1536">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794213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1937740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519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2269396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85210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760138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817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0913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335834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1567220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84214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329579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6998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58644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288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sz="half" idx="2"/>
          </p:nvPr>
        </p:nvSpPr>
        <p:spPr>
          <a:xfrm>
            <a:off x="444497" y="2257974"/>
            <a:ext cx="3735704" cy="37566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sz="half" idx="3"/>
          </p:nvPr>
        </p:nvSpPr>
        <p:spPr>
          <a:xfrm>
            <a:off x="8012707" y="1532243"/>
            <a:ext cx="3526154" cy="4561205"/>
          </a:xfrm>
          <a:prstGeom prst="rect">
            <a:avLst/>
          </a:prstGeom>
        </p:spPr>
        <p:txBody>
          <a:bodyPr wrap="square" lIns="0" tIns="0" rIns="0" bIns="0">
            <a:spAutoFit/>
          </a:bodyPr>
          <a:lstStyle>
            <a:lvl1pPr>
              <a:defRPr sz="2400" b="1" i="0">
                <a:solidFill>
                  <a:srgbClr val="444A53"/>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62000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589978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28127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71743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74077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96556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629343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28998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71700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2550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060115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81171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5873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749706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22650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69847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80653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887550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73343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2286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17" name="bg object 17"/>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0" y="5532119"/>
            <a:ext cx="2807207" cy="600455"/>
          </a:xfrm>
          <a:prstGeom prst="rect">
            <a:avLst/>
          </a:prstGeom>
        </p:spPr>
      </p:pic>
      <p:sp>
        <p:nvSpPr>
          <p:cNvPr id="19" name="bg object 19"/>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3587" y="4386071"/>
            <a:ext cx="2025395" cy="91135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727686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0375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29703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61115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2149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890771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34844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24002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72859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5760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20746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50213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21281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940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95459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28271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50434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1281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799993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616364"/>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398748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3217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4923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2325142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2271368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976553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197615"/>
            <a:ext cx="5466561"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2124968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0"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1"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a:t>Subhead</a:t>
            </a:r>
          </a:p>
        </p:txBody>
      </p:sp>
    </p:spTree>
    <p:extLst>
      <p:ext uri="{BB962C8B-B14F-4D97-AF65-F5344CB8AC3E}">
        <p14:creationId xmlns:p14="http://schemas.microsoft.com/office/powerpoint/2010/main" val="3434493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1"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a:t>
            </a:r>
            <a:r>
              <a:rPr lang="en-US"/>
              <a:t>here.</a:t>
            </a:r>
            <a:endParaRPr lang="en-US" dirty="0"/>
          </a:p>
        </p:txBody>
      </p:sp>
    </p:spTree>
    <p:extLst>
      <p:ext uri="{BB962C8B-B14F-4D97-AF65-F5344CB8AC3E}">
        <p14:creationId xmlns:p14="http://schemas.microsoft.com/office/powerpoint/2010/main" val="4133182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7" name="Date Placeholder 6"/>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3/10/2022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pPr defTabSz="609585"/>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2" name="TextBox 11">
            <a:extLst>
              <a:ext uri="{FF2B5EF4-FFF2-40B4-BE49-F238E27FC236}">
                <a16:creationId xmlns:a16="http://schemas.microsoft.com/office/drawing/2014/main" id="{68E91340-9F82-1343-84FF-2B876B81CBC9}"/>
              </a:ext>
            </a:extLst>
          </p:cNvPr>
          <p:cNvSpPr txBox="1"/>
          <p:nvPr/>
        </p:nvSpPr>
        <p:spPr>
          <a:xfrm>
            <a:off x="863601" y="2101541"/>
            <a:ext cx="4522751" cy="193899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Callout or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Headline goes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in this space.</a:t>
            </a:r>
            <a:endParaRPr kumimoji="0" lang="en-US" sz="28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92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3/10/2022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051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454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05022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68039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045073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356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88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725921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6743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636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00314C"/>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655846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solidFill>
                  <a:schemeClr val="tx1"/>
                </a:solidFill>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962143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005185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spTree>
    <p:extLst>
      <p:ext uri="{BB962C8B-B14F-4D97-AF65-F5344CB8AC3E}">
        <p14:creationId xmlns:p14="http://schemas.microsoft.com/office/powerpoint/2010/main" val="365166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60831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098743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807590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0"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dirty="0"/>
              <a:t>Subhead</a:t>
            </a:r>
          </a:p>
        </p:txBody>
      </p:sp>
    </p:spTree>
    <p:extLst>
      <p:ext uri="{BB962C8B-B14F-4D97-AF65-F5344CB8AC3E}">
        <p14:creationId xmlns:p14="http://schemas.microsoft.com/office/powerpoint/2010/main" val="1200004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Tree>
    <p:extLst>
      <p:ext uri="{BB962C8B-B14F-4D97-AF65-F5344CB8AC3E}">
        <p14:creationId xmlns:p14="http://schemas.microsoft.com/office/powerpoint/2010/main" val="2667673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858691" y="2179616"/>
            <a:ext cx="4479151" cy="1785104"/>
          </a:xfrm>
          <a:prstGeom prst="rect">
            <a:avLst/>
          </a:prstGeom>
        </p:spPr>
        <p:txBody>
          <a:bodyPr>
            <a:spAutoFit/>
          </a:bodyPr>
          <a:lstStyle>
            <a:lvl1pPr>
              <a:defRPr sz="4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spTree>
    <p:extLst>
      <p:ext uri="{BB962C8B-B14F-4D97-AF65-F5344CB8AC3E}">
        <p14:creationId xmlns:p14="http://schemas.microsoft.com/office/powerpoint/2010/main" val="27705218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3/10/2022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322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28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27533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71872"/>
            <a:ext cx="10515600" cy="757130"/>
          </a:xfrm>
          <a:prstGeom prst="rect">
            <a:avLst/>
          </a:prstGeom>
        </p:spPr>
        <p:txBody>
          <a:bodyPr anchor="b"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8450552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96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4.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ags" Target="../tags/tag6.xml"/><Relationship Id="rId2" Type="http://schemas.openxmlformats.org/officeDocument/2006/relationships/slideLayout" Target="../slideLayouts/slideLayout126.xml"/><Relationship Id="rId16" Type="http://schemas.openxmlformats.org/officeDocument/2006/relationships/customXml" Target="../../customXml/item2.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14.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tags" Target="../tags/tag20.xml"/><Relationship Id="rId2" Type="http://schemas.openxmlformats.org/officeDocument/2006/relationships/slideLayout" Target="../slideLayouts/slideLayout140.xml"/><Relationship Id="rId16" Type="http://schemas.openxmlformats.org/officeDocument/2006/relationships/customXml" Target="../../customXml/item3.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2.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image" Target="../media/image14.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tags" Target="../tags/tag34.xml"/><Relationship Id="rId2" Type="http://schemas.openxmlformats.org/officeDocument/2006/relationships/slideLayout" Target="../slideLayouts/slideLayout154.xml"/><Relationship Id="rId16" Type="http://schemas.openxmlformats.org/officeDocument/2006/relationships/customXml" Target="../../customXml/item1.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3.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50" Type="http://schemas.openxmlformats.org/officeDocument/2006/relationships/slideLayout" Target="../slideLayouts/slideLayout216.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3" Type="http://schemas.openxmlformats.org/officeDocument/2006/relationships/image" Target="../media/image16.jpeg"/><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theme" Target="../theme/theme14.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8" Type="http://schemas.openxmlformats.org/officeDocument/2006/relationships/slideLayout" Target="../slideLayouts/slideLayout174.xml"/><Relationship Id="rId51"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15.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16.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7.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5" Type="http://schemas.openxmlformats.org/officeDocument/2006/relationships/image" Target="../media/image27.emf"/><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18.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29.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19.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698" y="54355"/>
            <a:ext cx="6654800" cy="878840"/>
          </a:xfrm>
          <a:prstGeom prst="rect">
            <a:avLst/>
          </a:prstGeom>
        </p:spPr>
        <p:txBody>
          <a:bodyPr wrap="square" lIns="0" tIns="0" rIns="0" bIns="0">
            <a:spAutoFit/>
          </a:bodyPr>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a:xfrm>
            <a:off x="901652" y="2091563"/>
            <a:ext cx="10388694" cy="175513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3/10/2022</a:t>
            </a:fld>
            <a:endParaRPr lang="en-US"/>
          </a:p>
        </p:txBody>
      </p:sp>
      <p:sp>
        <p:nvSpPr>
          <p:cNvPr id="6" name="Holder 6"/>
          <p:cNvSpPr>
            <a:spLocks noGrp="1"/>
          </p:cNvSpPr>
          <p:nvPr>
            <p:ph type="sldNum" sz="quarter" idx="7"/>
          </p:nvPr>
        </p:nvSpPr>
        <p:spPr>
          <a:xfrm>
            <a:off x="11280647" y="6437227"/>
            <a:ext cx="259715" cy="196215"/>
          </a:xfrm>
          <a:prstGeom prst="rect">
            <a:avLst/>
          </a:prstGeom>
        </p:spPr>
        <p:txBody>
          <a:bodyPr wrap="square" lIns="0" tIns="0" rIns="0" bIns="0">
            <a:spAutoFit/>
          </a:bodyPr>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821" r:id="rId6"/>
    <p:sldLayoutId id="2147483822"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0C777CA-E18F-4483-AC96-F328F258209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3/10/2022</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FCFC171-7A5C-4026-96FB-2D4B073B8B40}"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067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15942447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81811456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26818476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3/10/2022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algn="l"/>
            <a:fld id="{CA60674C-3F60-6248-8F01-70BEF8E95F7F}" type="slidenum">
              <a:rPr lang="en-US" smtClean="0"/>
              <a:pPr/>
              <a:t>‹#›</a:t>
            </a:fld>
            <a:endParaRPr lang="en-US"/>
          </a:p>
        </p:txBody>
      </p:sp>
    </p:spTree>
    <p:extLst>
      <p:ext uri="{BB962C8B-B14F-4D97-AF65-F5344CB8AC3E}">
        <p14:creationId xmlns:p14="http://schemas.microsoft.com/office/powerpoint/2010/main" val="106826993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 id="2147483961" r:id="rId41"/>
    <p:sldLayoutId id="2147483962" r:id="rId42"/>
    <p:sldLayoutId id="2147483963" r:id="rId43"/>
    <p:sldLayoutId id="2147483964" r:id="rId44"/>
    <p:sldLayoutId id="2147483965" r:id="rId45"/>
    <p:sldLayoutId id="2147483966" r:id="rId46"/>
    <p:sldLayoutId id="2147483967" r:id="rId47"/>
    <p:sldLayoutId id="2147483968" r:id="rId48"/>
    <p:sldLayoutId id="2147483969" r:id="rId49"/>
    <p:sldLayoutId id="2147483970" r:id="rId50"/>
    <p:sldLayoutId id="2147483971" r:id="rId51"/>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1148170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fontAlgn="base">
              <a:spcBef>
                <a:spcPct val="0"/>
              </a:spcBef>
              <a:spcAft>
                <a:spcPct val="0"/>
              </a:spcAft>
              <a:defRPr/>
            </a:pPr>
            <a:fld id="{26218B61-2C44-4426-BE0D-62AFE46C727B}" type="datetime1">
              <a:rPr lang="en-US" altLang="ja-JP" smtClean="0"/>
              <a:pPr fontAlgn="base">
                <a:spcBef>
                  <a:spcPct val="0"/>
                </a:spcBef>
                <a:spcAft>
                  <a:spcPct val="0"/>
                </a:spcAft>
                <a:defRPr/>
              </a:pPr>
              <a:t>3/11/2022</a:t>
            </a:fld>
            <a:endParaRPr lang="en-US" altLang="en-US">
              <a:ea typeface="MS PGothic" pitchFamily="34" charset="-128"/>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08215A01-EBC1-45C7-9A9D-8A83BBE998CB}"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4833555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60495" y="6238620"/>
            <a:ext cx="11269722"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9" name="Text Placeholder 2"/>
          <p:cNvSpPr txBox="1">
            <a:spLocks/>
          </p:cNvSpPr>
          <p:nvPr userDrawn="1"/>
        </p:nvSpPr>
        <p:spPr>
          <a:xfrm>
            <a:off x="4656676" y="6293324"/>
            <a:ext cx="6285503" cy="278802"/>
          </a:xfrm>
          <a:prstGeom prst="rect">
            <a:avLst/>
          </a:prstGeom>
        </p:spPr>
        <p:txBody>
          <a:bodyPr vert="horz" lIns="0" tIns="0" rIns="0" bIns="0" rtlCol="0" anchor="ctr" anchorCtr="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0">
              <a:lnSpc>
                <a:spcPct val="90000"/>
              </a:lnSpc>
              <a:buNone/>
            </a:pPr>
            <a:r>
              <a:rPr lang="en-US" sz="1000" b="0" i="0" u="none" strike="noStrike" kern="1200" baseline="0" dirty="0">
                <a:solidFill>
                  <a:srgbClr val="414042"/>
                </a:solidFill>
                <a:latin typeface="Arial"/>
                <a:ea typeface="+mn-ea"/>
                <a:cs typeface="Arial"/>
              </a:rPr>
              <a:t>Rush University Medical Center  |  </a:t>
            </a:r>
            <a:fld id="{404E3811-DA6B-0745-902C-28BD835FEA23}" type="datetime1">
              <a:rPr lang="en-US" sz="1000" b="0" i="0" u="none" strike="noStrike" kern="1200" baseline="0" smtClean="0">
                <a:solidFill>
                  <a:srgbClr val="414042"/>
                </a:solidFill>
                <a:latin typeface="Arial"/>
                <a:ea typeface="+mn-ea"/>
                <a:cs typeface="Arial"/>
              </a:rPr>
              <a:pPr marL="0" indent="0" algn="r" rtl="0">
                <a:lnSpc>
                  <a:spcPct val="90000"/>
                </a:lnSpc>
                <a:buNone/>
              </a:pPr>
              <a:t>3/11/2022</a:t>
            </a:fld>
            <a:endParaRPr lang="en-US" sz="1000" b="0" i="0" u="none" strike="noStrike" kern="1200" baseline="0" dirty="0">
              <a:solidFill>
                <a:srgbClr val="414042"/>
              </a:solidFill>
              <a:latin typeface="Arial"/>
              <a:ea typeface="+mn-ea"/>
              <a:cs typeface="Arial"/>
            </a:endParaRPr>
          </a:p>
        </p:txBody>
      </p:sp>
      <p:sp>
        <p:nvSpPr>
          <p:cNvPr id="10" name="SlideNumber"/>
          <p:cNvSpPr/>
          <p:nvPr userDrawn="1"/>
        </p:nvSpPr>
        <p:spPr>
          <a:xfrm>
            <a:off x="11269722" y="6373503"/>
            <a:ext cx="485245" cy="10193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defTabSz="911967"/>
            <a:fld id="{BB69BBE8-4DB2-4642-B003-B220ACD5A2FD}" type="slidenum">
              <a:rPr lang="en-US" sz="1000" b="1" smtClean="0">
                <a:solidFill>
                  <a:srgbClr val="080808"/>
                </a:solidFill>
                <a:latin typeface="Arial" panose="020B0604020202020204" pitchFamily="34" charset="0"/>
                <a:cs typeface="Arial" panose="020B0604020202020204" pitchFamily="34" charset="0"/>
              </a:rPr>
              <a:pPr algn="ctr" defTabSz="911967"/>
              <a:t>‹#›</a:t>
            </a:fld>
            <a:endParaRPr lang="fr-FR" sz="1000" b="1" dirty="0">
              <a:solidFill>
                <a:srgbClr val="080808"/>
              </a:solidFill>
              <a:latin typeface="Arial" panose="020B0604020202020204" pitchFamily="34" charset="0"/>
              <a:cs typeface="Arial" panose="020B0604020202020204" pitchFamily="34" charset="0"/>
            </a:endParaRPr>
          </a:p>
        </p:txBody>
      </p:sp>
      <p:pic>
        <p:nvPicPr>
          <p:cNvPr id="11" name="Picture 10" descr="RUSHSystemBrand4color.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245" y="6319710"/>
            <a:ext cx="1063196" cy="238323"/>
          </a:xfrm>
          <a:prstGeom prst="rect">
            <a:avLst/>
          </a:prstGeom>
        </p:spPr>
      </p:pic>
    </p:spTree>
    <p:extLst>
      <p:ext uri="{BB962C8B-B14F-4D97-AF65-F5344CB8AC3E}">
        <p14:creationId xmlns:p14="http://schemas.microsoft.com/office/powerpoint/2010/main" val="348427044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Lst>
  <p:hf hdr="0" ftr="0" dt="0"/>
  <p:txStyles>
    <p:titleStyle>
      <a:lvl1pPr algn="ctr" defTabSz="455981" rtl="0" eaLnBrk="1" latinLnBrk="0" hangingPunct="1">
        <a:spcBef>
          <a:spcPct val="0"/>
        </a:spcBef>
        <a:buNone/>
        <a:defRPr sz="4400" kern="1200">
          <a:solidFill>
            <a:schemeClr val="tx1"/>
          </a:solidFill>
          <a:latin typeface="+mj-lt"/>
          <a:ea typeface="+mj-ea"/>
          <a:cs typeface="+mj-cs"/>
        </a:defRPr>
      </a:lvl1pPr>
    </p:titleStyle>
    <p:body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81" rtl="0" eaLnBrk="1" latinLnBrk="0" hangingPunct="1">
        <a:defRPr sz="1800" kern="1200">
          <a:solidFill>
            <a:schemeClr val="tx1"/>
          </a:solidFill>
          <a:latin typeface="+mn-lt"/>
          <a:ea typeface="+mn-ea"/>
          <a:cs typeface="+mn-cs"/>
        </a:defRPr>
      </a:lvl1pPr>
      <a:lvl2pPr marL="455981" algn="l" defTabSz="455981" rtl="0" eaLnBrk="1" latinLnBrk="0" hangingPunct="1">
        <a:defRPr sz="1800" kern="1200">
          <a:solidFill>
            <a:schemeClr val="tx1"/>
          </a:solidFill>
          <a:latin typeface="+mn-lt"/>
          <a:ea typeface="+mn-ea"/>
          <a:cs typeface="+mn-cs"/>
        </a:defRPr>
      </a:lvl2pPr>
      <a:lvl3pPr marL="911967" algn="l" defTabSz="455981" rtl="0" eaLnBrk="1" latinLnBrk="0" hangingPunct="1">
        <a:defRPr sz="1800" kern="1200">
          <a:solidFill>
            <a:schemeClr val="tx1"/>
          </a:solidFill>
          <a:latin typeface="+mn-lt"/>
          <a:ea typeface="+mn-ea"/>
          <a:cs typeface="+mn-cs"/>
        </a:defRPr>
      </a:lvl3pPr>
      <a:lvl4pPr marL="1367957" algn="l" defTabSz="455981" rtl="0" eaLnBrk="1" latinLnBrk="0" hangingPunct="1">
        <a:defRPr sz="1800" kern="1200">
          <a:solidFill>
            <a:schemeClr val="tx1"/>
          </a:solidFill>
          <a:latin typeface="+mn-lt"/>
          <a:ea typeface="+mn-ea"/>
          <a:cs typeface="+mn-cs"/>
        </a:defRPr>
      </a:lvl4pPr>
      <a:lvl5pPr marL="1823929" algn="l" defTabSz="455981" rtl="0" eaLnBrk="1" latinLnBrk="0" hangingPunct="1">
        <a:defRPr sz="1800" kern="1200">
          <a:solidFill>
            <a:schemeClr val="tx1"/>
          </a:solidFill>
          <a:latin typeface="+mn-lt"/>
          <a:ea typeface="+mn-ea"/>
          <a:cs typeface="+mn-cs"/>
        </a:defRPr>
      </a:lvl5pPr>
      <a:lvl6pPr marL="2279907" algn="l" defTabSz="455981" rtl="0" eaLnBrk="1" latinLnBrk="0" hangingPunct="1">
        <a:defRPr sz="1800" kern="1200">
          <a:solidFill>
            <a:schemeClr val="tx1"/>
          </a:solidFill>
          <a:latin typeface="+mn-lt"/>
          <a:ea typeface="+mn-ea"/>
          <a:cs typeface="+mn-cs"/>
        </a:defRPr>
      </a:lvl6pPr>
      <a:lvl7pPr marL="2735888" algn="l" defTabSz="455981" rtl="0" eaLnBrk="1" latinLnBrk="0" hangingPunct="1">
        <a:defRPr sz="1800" kern="1200">
          <a:solidFill>
            <a:schemeClr val="tx1"/>
          </a:solidFill>
          <a:latin typeface="+mn-lt"/>
          <a:ea typeface="+mn-ea"/>
          <a:cs typeface="+mn-cs"/>
        </a:defRPr>
      </a:lvl7pPr>
      <a:lvl8pPr marL="3191870" algn="l" defTabSz="455981" rtl="0" eaLnBrk="1" latinLnBrk="0" hangingPunct="1">
        <a:defRPr sz="1800" kern="1200">
          <a:solidFill>
            <a:schemeClr val="tx1"/>
          </a:solidFill>
          <a:latin typeface="+mn-lt"/>
          <a:ea typeface="+mn-ea"/>
          <a:cs typeface="+mn-cs"/>
        </a:defRPr>
      </a:lvl8pPr>
      <a:lvl9pPr marL="3647849" algn="l" defTabSz="45598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3/11/2022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187163291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7297618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471893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342030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811740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2278596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3/10/2022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1416454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3/10/2022</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Tree>
    <p:extLst>
      <p:ext uri="{BB962C8B-B14F-4D97-AF65-F5344CB8AC3E}">
        <p14:creationId xmlns:p14="http://schemas.microsoft.com/office/powerpoint/2010/main" val="34730834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2"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3/10/2022</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Tree>
    <p:extLst>
      <p:ext uri="{BB962C8B-B14F-4D97-AF65-F5344CB8AC3E}">
        <p14:creationId xmlns:p14="http://schemas.microsoft.com/office/powerpoint/2010/main" val="36753944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4B72CE-13C8-4EBE-B722-36561F9870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A71EBA-273E-498E-AD08-2DE40D0F4F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7773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dph.illinois.gov/covid19" TargetMode="External"/><Relationship Id="rId4" Type="http://schemas.openxmlformats.org/officeDocument/2006/relationships/hyperlink" Target="https://covid.cdc.gov/covid-data-tracker/#cases_totalcases" TargetMode="External"/><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beta.healthdata.gov/Hospital/COVID-19-Reported-Patient-Impact-and-Hospital-Capa/g62h-syeh"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coronavirus/2019-ncov/your-health/covid-by-county.html" TargetMode="External"/><Relationship Id="rId2" Type="http://schemas.openxmlformats.org/officeDocument/2006/relationships/notesSlide" Target="../notesSlides/notesSlide4.xml"/><Relationship Id="rId1" Type="http://schemas.openxmlformats.org/officeDocument/2006/relationships/slideLayout" Target="../slideLayouts/slideLayout221.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coronavirus/2019-ncov/vaccines/stay-up-to-date.html"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www.cdc.gov/coronavirus/2019-ncov/prevent-getting-sick/about-face-coverings.html" TargetMode="External"/><Relationship Id="rId5" Type="http://schemas.openxmlformats.org/officeDocument/2006/relationships/hyperlink" Target="https://www.cdc.gov/coronavirus/2019-ncov/science/community-levels.html#anchor_47145" TargetMode="External"/><Relationship Id="rId4" Type="http://schemas.openxmlformats.org/officeDocument/2006/relationships/hyperlink" Target="https://www.cdc.gov/coronavirus/2019-ncov/testing/diagnostic-testing.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dph.illinois.gov/covid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4.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nchs/data/hestat/maternal-mortality/2020/E-stat-Maternal-Mortality-Rates-2022.pdf" TargetMode="External"/><Relationship Id="rId2" Type="http://schemas.openxmlformats.org/officeDocument/2006/relationships/image" Target="../media/image76.png"/><Relationship Id="rId1" Type="http://schemas.openxmlformats.org/officeDocument/2006/relationships/slideLayout" Target="../slideLayouts/slideLayout234.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4.xml"/></Relationships>
</file>

<file path=ppt/slides/_rels/slide31.xml.rels><?xml version="1.0" encoding="UTF-8" standalone="yes"?>
<Relationships xmlns="http://schemas.openxmlformats.org/package/2006/relationships"><Relationship Id="rId3" Type="http://schemas.openxmlformats.org/officeDocument/2006/relationships/hyperlink" Target="https://jamanetwork.com/journals/jama/fullarticle/2788985" TargetMode="External"/><Relationship Id="rId2" Type="http://schemas.openxmlformats.org/officeDocument/2006/relationships/notesSlide" Target="../notesSlides/notesSlide9.xml"/><Relationship Id="rId1" Type="http://schemas.openxmlformats.org/officeDocument/2006/relationships/slideLayout" Target="../slideLayouts/slideLayout234.xml"/></Relationships>
</file>

<file path=ppt/slides/_rels/slide32.xml.rels><?xml version="1.0" encoding="UTF-8" standalone="yes"?>
<Relationships xmlns="http://schemas.openxmlformats.org/package/2006/relationships"><Relationship Id="rId3" Type="http://schemas.openxmlformats.org/officeDocument/2006/relationships/hyperlink" Target="https://meridian.allenpress.com/aplm/article/doi/10.5858/arpa.2022-0029-SA/477699/Placental-Tissue-Destruction-and-Insufficiency" TargetMode="External"/><Relationship Id="rId2" Type="http://schemas.openxmlformats.org/officeDocument/2006/relationships/hyperlink" Target="https://www.mdpi.com/1999-4915/14/3/458/html" TargetMode="External"/><Relationship Id="rId1" Type="http://schemas.openxmlformats.org/officeDocument/2006/relationships/slideLayout" Target="../slideLayouts/slideLayout234.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emergency.cdc.gov/han/2021/han00453.as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cdc.gov/coronavirus/2019-ncov/vaccines/safety/vsaf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bit.ly/33fsSPr" TargetMode="External"/><Relationship Id="rId2" Type="http://schemas.openxmlformats.org/officeDocument/2006/relationships/hyperlink" Target="https://jamanetwork.com/journals/jama/fullarticle/2788986" TargetMode="Externa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hyperlink" Target="https://www.cdc.gov/mmwr/volumes/71/wr/mm7107e3.htm"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mailto:info@ilpqc.org" TargetMode="External"/><Relationship Id="rId4" Type="http://schemas.openxmlformats.org/officeDocument/2006/relationships/hyperlink" Target="https://ilpqc.org/covid-19-information/"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s3.amazonaws.com/cdn.smfm.org/media/3290/Provider_Considerations_for_Engaging_in_COVID_Vaccination_Considerations_1-11-22_%28final%29_KS.pdf" TargetMode="Externa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ilpqc.org/covid-19-information/"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hyperlink" Target="http://www.ilpqc.org/"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acog.org/clinical-information/physician-faqs/covid-19-faqs-for-ob-gyns-obstetrics" TargetMode="External"/><Relationship Id="rId13" Type="http://schemas.openxmlformats.org/officeDocument/2006/relationships/hyperlink" Target="https://www.acog.org/clinical/clinical-guidance/practice-advisory/articles/2020/12/covid-19-vaccination-considerations-for-obstetric-gynecologic-care" TargetMode="External"/><Relationship Id="rId3" Type="http://schemas.openxmlformats.org/officeDocument/2006/relationships/image" Target="../media/image5.png"/><Relationship Id="rId7" Type="http://schemas.openxmlformats.org/officeDocument/2006/relationships/hyperlink" Target="https://urldefense.com/v3/__https:/s3.amazonaws.com/cdn.smfm.org/media/3283/Treatment.pdf__;!!Dq0X2DkFhyF93HkjWTBQKhk!EIacZArL8fEMif9eY63HWLdMS-h4cgcMokJ0mzrUG6Trn5pBvNu-hxCA52i33I0QVjnU4I6LCA$" TargetMode="External"/><Relationship Id="rId12" Type="http://schemas.openxmlformats.org/officeDocument/2006/relationships/hyperlink" Target="https://s3.amazonaws.com/cdn.smfm.org/media/3402/COVID19-What_MFMs_need_to_know_revision_3-1-22_%28final%29.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acog.org/news/news-releases/2021/12/covid-19-vaccination-during-pregnancy-is-key-to-saving-lives-statement" TargetMode="External"/><Relationship Id="rId11" Type="http://schemas.openxmlformats.org/officeDocument/2006/relationships/hyperlink" Target="https://www.acog.org/covid-19/covid-19-vaccines-tools-for-your-practice-and-your-patients" TargetMode="External"/><Relationship Id="rId5" Type="http://schemas.openxmlformats.org/officeDocument/2006/relationships/hyperlink" Target="https://www.acog.org/news/news-releases/2021/09/statement-on-cdc-health-advisory-on-covid-19-vaccination" TargetMode="External"/><Relationship Id="rId10" Type="http://schemas.openxmlformats.org/officeDocument/2006/relationships/hyperlink" Target="https://vimeo.com/674866776?fbclid=IwAR06ivZzbI-pFzqGVhnSTO6LcKQ5v60aYEm5n0gfC2MIMheGCgZL1RVRJ_Q" TargetMode="External"/><Relationship Id="rId4" Type="http://schemas.openxmlformats.org/officeDocument/2006/relationships/image" Target="../media/image37.png"/><Relationship Id="rId9" Type="http://schemas.openxmlformats.org/officeDocument/2006/relationships/hyperlink" Target="https://s3.amazonaws.com/cdn.smfm.org/media/3290/Provider_Considerations_for_Engaging_in_COVID_Vaccination_Considerations_1-11-22_%28final%29_KS.pdf"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s3.amazonaws.com/cdn.smfm.org/media/3402/COVID19-What_MFMs_need_to_know_revision_3-1-22_%28final%29.pdf"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hyperlink" Target="https://www.covid19treatmentguidelines.nih.gov/therapies/statement-on-patient-prioritization-for-outpatient-therapies/" TargetMode="External"/><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hyperlink" Target="https://s3.amazonaws.com/cdn.smfm.org/media/3217/COVID_vaccine__Patients_UPDATED_11-03-21_SPANISH.pdf" TargetMode="External"/><Relationship Id="rId2" Type="http://schemas.openxmlformats.org/officeDocument/2006/relationships/hyperlink" Target="https://s3.amazonaws.com/cdn.smfm.org/media/3218/COVID_vaccine__Patients_UPDATED_11-03-21_ENGLISH.pdf" TargetMode="External"/><Relationship Id="rId1" Type="http://schemas.openxmlformats.org/officeDocument/2006/relationships/slideLayout" Target="../slideLayouts/slideLayout33.xml"/><Relationship Id="rId6" Type="http://schemas.openxmlformats.org/officeDocument/2006/relationships/hyperlink" Target="https://s3.amazonaws.com/cdn.smfm.org/media/3234/Covid_Vaccine_Reasons.Spanish.2.pdf" TargetMode="External"/><Relationship Id="rId5" Type="http://schemas.openxmlformats.org/officeDocument/2006/relationships/hyperlink" Target="https://s3.amazonaws.com/cdn.smfm.org/media/3232/Covid_Vaccine_Reasons.FINAL_revised__11-29-21.pdf" TargetMode="External"/><Relationship Id="rId4" Type="http://schemas.openxmlformats.org/officeDocument/2006/relationships/hyperlink" Target="http://_wp_link_placeholde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s3.amazonaws.com/cdn.smfm.org/media/3234/Covid_Vaccine_Reasons.Spanish.2.pdf" TargetMode="External"/><Relationship Id="rId2" Type="http://schemas.openxmlformats.org/officeDocument/2006/relationships/hyperlink" Target="https://s3.amazonaws.com/cdn.smfm.org/media/3232/Covid_Vaccine_Reasons.FINAL_revised__11-29-21.pdf"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8" Type="http://schemas.openxmlformats.org/officeDocument/2006/relationships/hyperlink" Target="https://foamcast.org/wp-content/uploads/2021/01/Vaccine-Info-for-Pregnant-People-_-Updated-12.28.2020-Nepali.pdf" TargetMode="External"/><Relationship Id="rId13" Type="http://schemas.openxmlformats.org/officeDocument/2006/relationships/hyperlink" Target="https://foamcast.org/wp-content/uploads/2021/01/Vaccine-Info-for-Pregnant-Women-Updated-12-28-2020-SimChi-Updated.pdf" TargetMode="External"/><Relationship Id="rId18" Type="http://schemas.openxmlformats.org/officeDocument/2006/relationships/hyperlink" Target="https://youtu.be/7bBmQaX2k4w" TargetMode="External"/><Relationship Id="rId3" Type="http://schemas.openxmlformats.org/officeDocument/2006/relationships/image" Target="../media/image37.png"/><Relationship Id="rId21" Type="http://schemas.openxmlformats.org/officeDocument/2006/relationships/image" Target="../media/image86.jpg"/><Relationship Id="rId7" Type="http://schemas.openxmlformats.org/officeDocument/2006/relationships/hyperlink" Target="https://foamcast.org/wp-content/uploads/2021/01/VaccineInfoPregnantPeopleUpdated12.28.2020-Spanish-2.pdf" TargetMode="External"/><Relationship Id="rId12" Type="http://schemas.openxmlformats.org/officeDocument/2006/relationships/hyperlink" Target="https://foamcast.org/wp-content/uploads/2021/01/Vaccine-Info-for-Pregnant-Women-Updated-12-28-2020-Somali.pdf" TargetMode="External"/><Relationship Id="rId17" Type="http://schemas.openxmlformats.org/officeDocument/2006/relationships/hyperlink" Target="https://www.cdc.gov/coronavirus/2019-ncov/vaccines/recommendations/pregnancy.html" TargetMode="External"/><Relationship Id="rId2" Type="http://schemas.openxmlformats.org/officeDocument/2006/relationships/image" Target="../media/image5.png"/><Relationship Id="rId16" Type="http://schemas.openxmlformats.org/officeDocument/2006/relationships/hyperlink" Target="https://www.highriskpregnancyinfo.org/covid-19" TargetMode="External"/><Relationship Id="rId20" Type="http://schemas.openxmlformats.org/officeDocument/2006/relationships/hyperlink" Target="https://ilpqc.org/ILPQC%202020+/COVID19/Spanish%20_%20Pregnant%20Vaccine%20PSA%20(2).pdf" TargetMode="External"/><Relationship Id="rId1" Type="http://schemas.openxmlformats.org/officeDocument/2006/relationships/slideLayout" Target="../slideLayouts/slideLayout2.xml"/><Relationship Id="rId6" Type="http://schemas.openxmlformats.org/officeDocument/2006/relationships/hyperlink" Target="https://foamcast.org/wp-content/uploads/2021/03/English-Decision-Aid.pdf" TargetMode="External"/><Relationship Id="rId11" Type="http://schemas.openxmlformats.org/officeDocument/2006/relationships/hyperlink" Target="https://foamcast.org/wp-content/uploads/2021/01/Vaccine-Info-for-Pregnant-People-Updated-12.28.2020-Turkish.pdf" TargetMode="External"/><Relationship Id="rId5" Type="http://schemas.openxmlformats.org/officeDocument/2006/relationships/image" Target="../media/image85.jpg"/><Relationship Id="rId15" Type="http://schemas.openxmlformats.org/officeDocument/2006/relationships/hyperlink" Target="https://foamcast.org/wp-content/uploads/2021/01/VaccineInfo0Women12-22-20-Russian.pdf" TargetMode="External"/><Relationship Id="rId10" Type="http://schemas.openxmlformats.org/officeDocument/2006/relationships/hyperlink" Target="https://foamcast.org/wp-content/uploads/2021/01/Vaccine-Info-for-Pregnant-People-Updated-12-28-2020-Arabic.pdf" TargetMode="External"/><Relationship Id="rId19" Type="http://schemas.openxmlformats.org/officeDocument/2006/relationships/hyperlink" Target="https://ilpqc.org/ILPQC%202020+/COVID19/Pregnant%20Vaccine%20PSA%20(1)%20(1).pdf" TargetMode="External"/><Relationship Id="rId4" Type="http://schemas.openxmlformats.org/officeDocument/2006/relationships/image" Target="../media/image84.jpg"/><Relationship Id="rId9" Type="http://schemas.openxmlformats.org/officeDocument/2006/relationships/hyperlink" Target="https://foamcast.org/wp-content/uploads/2021/01/Vaccine-Info-for-Pregnant-People-Updated-12-28-2020-Portuguese.pdf" TargetMode="External"/><Relationship Id="rId14" Type="http://schemas.openxmlformats.org/officeDocument/2006/relationships/hyperlink" Target="https://foamcast.org/wp-content/uploads/2021/01/Vaccine-Info-for-Pregnant-PERSON-Updated-12-28-2020-Vietnamese.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vimeo.com/674866776"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hyperlink" Target="https://jamanetwork.com/journals/jamapediatrics/fullarticle/2788938?guestAccessKey=5196f032-f324-4aaa-bcb1-3bcb2f23593f&amp;utm_source=silverchair&amp;utm_medium=email&amp;utm_campaign=article_alert-jamapediatrics&amp;utm_content=olf&amp;utm_term=021022" TargetMode="External"/><Relationship Id="rId3" Type="http://schemas.openxmlformats.org/officeDocument/2006/relationships/image" Target="../media/image37.png"/><Relationship Id="rId7" Type="http://schemas.openxmlformats.org/officeDocument/2006/relationships/hyperlink" Target="https://www.ajog.org/article/S0002-9378(21)00873-5/fulltext" TargetMode="External"/><Relationship Id="rId12" Type="http://schemas.openxmlformats.org/officeDocument/2006/relationships/hyperlink" Target="https://www.mdpi.com/1999-4915/14/3/458/html" TargetMode="External"/><Relationship Id="rId2"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hyperlink" Target="https://www.nytimes.com/interactive/2022/02/01/science/covid-deaths-united-states.html?referringSource=articleShare" TargetMode="External"/><Relationship Id="rId11" Type="http://schemas.openxmlformats.org/officeDocument/2006/relationships/hyperlink" Target="https://www.nytimes.com/2022/03/07/health/covid-brain-changes.html" TargetMode="External"/><Relationship Id="rId5" Type="http://schemas.openxmlformats.org/officeDocument/2006/relationships/hyperlink" Target="https://ilpqc.org/ILPQC%202020+/COVID19/groff_2021_oi_210832_1633112280.05388.pdf" TargetMode="External"/><Relationship Id="rId10" Type="http://schemas.openxmlformats.org/officeDocument/2006/relationships/hyperlink" Target="https://www.nature.com/articles/s41586-022-04569-5_reference.pdf" TargetMode="External"/><Relationship Id="rId4" Type="http://schemas.openxmlformats.org/officeDocument/2006/relationships/hyperlink" Target="https://journals.plos.org/plosmedicine/article?id=10.1371/journal.pmed.1003773" TargetMode="External"/><Relationship Id="rId9" Type="http://schemas.openxmlformats.org/officeDocument/2006/relationships/hyperlink" Target="https://meridian.allenpress.com/aplm/article/doi/10.5858/arpa.2022-0029-SA/477699/Placental-Tissue-Destruction-and-Insufficienc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9.xml"/><Relationship Id="rId1" Type="http://schemas.openxmlformats.org/officeDocument/2006/relationships/vmlDrawing" Target="../drawings/vmlDrawing1.vml"/><Relationship Id="rId5" Type="http://schemas.openxmlformats.org/officeDocument/2006/relationships/image" Target="../media/image89.e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9.xml"/></Relationships>
</file>

<file path=ppt/slides/_rels/slide62.xml.rels><?xml version="1.0" encoding="UTF-8" standalone="yes"?>
<Relationships xmlns="http://schemas.openxmlformats.org/package/2006/relationships"><Relationship Id="rId3" Type="http://schemas.openxmlformats.org/officeDocument/2006/relationships/hyperlink" Target="https://www.fda.gov/media/156152/download" TargetMode="External"/><Relationship Id="rId2" Type="http://schemas.openxmlformats.org/officeDocument/2006/relationships/notesSlide" Target="../notesSlides/notesSlide17.xml"/><Relationship Id="rId1" Type="http://schemas.openxmlformats.org/officeDocument/2006/relationships/slideLayout" Target="../slideLayouts/slideLayout25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9.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1.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9.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7.xml.rels><?xml version="1.0" encoding="UTF-8" standalone="yes"?>
<Relationships xmlns="http://schemas.openxmlformats.org/package/2006/relationships"><Relationship Id="rId3" Type="http://schemas.openxmlformats.org/officeDocument/2006/relationships/hyperlink" Target="mailto:kristin.rzeczkowski@illinois.gov" TargetMode="External"/><Relationship Id="rId2" Type="http://schemas.openxmlformats.org/officeDocument/2006/relationships/hyperlink" Target="mailto:ashley.thoele@illinois.gov" TargetMode="External"/><Relationship Id="rId1" Type="http://schemas.openxmlformats.org/officeDocument/2006/relationships/slideLayout" Target="../slideLayouts/slideLayout248.xml"/><Relationship Id="rId4" Type="http://schemas.openxmlformats.org/officeDocument/2006/relationships/hyperlink" Target="mailto:DPH.mabtherapy@illinois.gov"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4.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85.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80.xml"/></Relationships>
</file>

<file path=ppt/slides/_rels/slide8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18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e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18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6.jpeg"/><Relationship Id="rId1" Type="http://schemas.openxmlformats.org/officeDocument/2006/relationships/slideLayout" Target="../slideLayouts/slideLayout185.xml"/><Relationship Id="rId5" Type="http://schemas.openxmlformats.org/officeDocument/2006/relationships/image" Target="../media/image97.png"/><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85.xml"/><Relationship Id="rId5" Type="http://schemas.openxmlformats.org/officeDocument/2006/relationships/hyperlink" Target="https://understand.everthriveil.org/es/" TargetMode="External"/><Relationship Id="rId4" Type="http://schemas.openxmlformats.org/officeDocument/2006/relationships/hyperlink" Target="https://understand.everthriveil.or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85.xml"/></Relationships>
</file>

<file path=ppt/slides/_rels/slide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85.xml"/></Relationships>
</file>

<file path=ppt/slides/_rels/slide88.xml.rels><?xml version="1.0" encoding="UTF-8" standalone="yes"?>
<Relationships xmlns="http://schemas.openxmlformats.org/package/2006/relationships"><Relationship Id="rId3" Type="http://schemas.openxmlformats.org/officeDocument/2006/relationships/hyperlink" Target="mailto:abaker@everthriveil.org" TargetMode="External"/><Relationship Id="rId2" Type="http://schemas.openxmlformats.org/officeDocument/2006/relationships/image" Target="../media/image16.jpeg"/><Relationship Id="rId1" Type="http://schemas.openxmlformats.org/officeDocument/2006/relationships/slideLayout" Target="../slideLayouts/slideLayout185.xml"/><Relationship Id="rId4" Type="http://schemas.openxmlformats.org/officeDocument/2006/relationships/hyperlink" Target="https://everthriveil.org/contact-us/"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1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5.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45.xml"/><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www.ilpqc.org/" TargetMode="External"/><Relationship Id="rId4" Type="http://schemas.openxmlformats.org/officeDocument/2006/relationships/hyperlink" Target="mailto:info@ilpqc.org"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jpg"/><Relationship Id="rId4" Type="http://schemas.openxmlformats.org/officeDocument/2006/relationships/image" Target="../media/image109.png"/><Relationship Id="rId9"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1293875"/>
            <a:ext cx="12192000" cy="5564505"/>
            <a:chOff x="-1" y="1293875"/>
            <a:chExt cx="12192000" cy="5564505"/>
          </a:xfrm>
        </p:grpSpPr>
        <p:sp>
          <p:nvSpPr>
            <p:cNvPr id="3" name="object 3"/>
            <p:cNvSpPr/>
            <p:nvPr/>
          </p:nvSpPr>
          <p:spPr>
            <a:xfrm>
              <a:off x="902208" y="1293875"/>
              <a:ext cx="11289665" cy="3823970"/>
            </a:xfrm>
            <a:custGeom>
              <a:avLst/>
              <a:gdLst/>
              <a:ahLst/>
              <a:cxnLst/>
              <a:rect l="l" t="t" r="r" b="b"/>
              <a:pathLst>
                <a:path w="11289665" h="3823970">
                  <a:moveTo>
                    <a:pt x="11289284" y="0"/>
                  </a:moveTo>
                  <a:lnTo>
                    <a:pt x="0" y="0"/>
                  </a:lnTo>
                  <a:lnTo>
                    <a:pt x="0" y="3823462"/>
                  </a:lnTo>
                  <a:lnTo>
                    <a:pt x="11289284" y="3823462"/>
                  </a:lnTo>
                  <a:lnTo>
                    <a:pt x="11289284" y="0"/>
                  </a:lnTo>
                  <a:close/>
                </a:path>
              </a:pathLst>
            </a:custGeom>
            <a:solidFill>
              <a:srgbClr val="F3F6F9"/>
            </a:solidFill>
          </p:spPr>
          <p:txBody>
            <a:bodyPr wrap="square" lIns="0" tIns="0" rIns="0" bIns="0" rtlCol="0"/>
            <a:lstStyle/>
            <a:p>
              <a:endParaRPr/>
            </a:p>
          </p:txBody>
        </p:sp>
        <p:sp>
          <p:nvSpPr>
            <p:cNvPr id="4" name="object 4"/>
            <p:cNvSpPr/>
            <p:nvPr/>
          </p:nvSpPr>
          <p:spPr>
            <a:xfrm>
              <a:off x="1520190" y="3509009"/>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5041391"/>
              <a:ext cx="12191999" cy="1816607"/>
            </a:xfrm>
            <a:prstGeom prst="rect">
              <a:avLst/>
            </a:prstGeom>
          </p:spPr>
        </p:pic>
        <p:sp>
          <p:nvSpPr>
            <p:cNvPr id="6" name="object 6"/>
            <p:cNvSpPr/>
            <p:nvPr/>
          </p:nvSpPr>
          <p:spPr>
            <a:xfrm>
              <a:off x="-1" y="5020059"/>
              <a:ext cx="12192000" cy="1837689"/>
            </a:xfrm>
            <a:custGeom>
              <a:avLst/>
              <a:gdLst/>
              <a:ahLst/>
              <a:cxnLst/>
              <a:rect l="l" t="t" r="r" b="b"/>
              <a:pathLst>
                <a:path w="12192000" h="1837690">
                  <a:moveTo>
                    <a:pt x="682688" y="0"/>
                  </a:moveTo>
                  <a:lnTo>
                    <a:pt x="631977" y="190"/>
                  </a:lnTo>
                  <a:lnTo>
                    <a:pt x="584149" y="723"/>
                  </a:lnTo>
                  <a:lnTo>
                    <a:pt x="536384" y="1638"/>
                  </a:lnTo>
                  <a:lnTo>
                    <a:pt x="488696" y="2895"/>
                  </a:lnTo>
                  <a:lnTo>
                    <a:pt x="441058" y="4533"/>
                  </a:lnTo>
                  <a:lnTo>
                    <a:pt x="393484" y="6540"/>
                  </a:lnTo>
                  <a:lnTo>
                    <a:pt x="345998" y="8928"/>
                  </a:lnTo>
                  <a:lnTo>
                    <a:pt x="0" y="38150"/>
                  </a:lnTo>
                  <a:lnTo>
                    <a:pt x="0" y="105600"/>
                  </a:lnTo>
                  <a:lnTo>
                    <a:pt x="50444" y="101041"/>
                  </a:lnTo>
                  <a:lnTo>
                    <a:pt x="98767" y="97167"/>
                  </a:lnTo>
                  <a:lnTo>
                    <a:pt x="147167" y="93700"/>
                  </a:lnTo>
                  <a:lnTo>
                    <a:pt x="195681" y="90652"/>
                  </a:lnTo>
                  <a:lnTo>
                    <a:pt x="244284" y="87998"/>
                  </a:lnTo>
                  <a:lnTo>
                    <a:pt x="292976" y="85737"/>
                  </a:lnTo>
                  <a:lnTo>
                    <a:pt x="341769" y="83896"/>
                  </a:lnTo>
                  <a:lnTo>
                    <a:pt x="394500" y="82295"/>
                  </a:lnTo>
                  <a:lnTo>
                    <a:pt x="447103" y="81114"/>
                  </a:lnTo>
                  <a:lnTo>
                    <a:pt x="499567" y="80340"/>
                  </a:lnTo>
                  <a:lnTo>
                    <a:pt x="551903" y="79946"/>
                  </a:lnTo>
                  <a:lnTo>
                    <a:pt x="604126" y="79971"/>
                  </a:lnTo>
                  <a:lnTo>
                    <a:pt x="656209" y="80378"/>
                  </a:lnTo>
                  <a:lnTo>
                    <a:pt x="708164" y="81165"/>
                  </a:lnTo>
                  <a:lnTo>
                    <a:pt x="760006" y="82334"/>
                  </a:lnTo>
                  <a:lnTo>
                    <a:pt x="811720" y="83896"/>
                  </a:lnTo>
                  <a:lnTo>
                    <a:pt x="863320" y="85813"/>
                  </a:lnTo>
                  <a:lnTo>
                    <a:pt x="914793" y="88099"/>
                  </a:lnTo>
                  <a:lnTo>
                    <a:pt x="966127" y="90754"/>
                  </a:lnTo>
                  <a:lnTo>
                    <a:pt x="1017371" y="93751"/>
                  </a:lnTo>
                  <a:lnTo>
                    <a:pt x="1068476" y="97116"/>
                  </a:lnTo>
                  <a:lnTo>
                    <a:pt x="1119479" y="100825"/>
                  </a:lnTo>
                  <a:lnTo>
                    <a:pt x="1170368" y="104889"/>
                  </a:lnTo>
                  <a:lnTo>
                    <a:pt x="1221130" y="109283"/>
                  </a:lnTo>
                  <a:lnTo>
                    <a:pt x="1271778" y="114020"/>
                  </a:lnTo>
                  <a:lnTo>
                    <a:pt x="1322324" y="119087"/>
                  </a:lnTo>
                  <a:lnTo>
                    <a:pt x="1372755" y="124472"/>
                  </a:lnTo>
                  <a:lnTo>
                    <a:pt x="1423073" y="130187"/>
                  </a:lnTo>
                  <a:lnTo>
                    <a:pt x="1473288" y="136220"/>
                  </a:lnTo>
                  <a:lnTo>
                    <a:pt x="1523377" y="142557"/>
                  </a:lnTo>
                  <a:lnTo>
                    <a:pt x="1573377" y="149199"/>
                  </a:lnTo>
                  <a:lnTo>
                    <a:pt x="1623263" y="156159"/>
                  </a:lnTo>
                  <a:lnTo>
                    <a:pt x="1673059" y="163410"/>
                  </a:lnTo>
                  <a:lnTo>
                    <a:pt x="1722729" y="170954"/>
                  </a:lnTo>
                  <a:lnTo>
                    <a:pt x="1772310" y="178790"/>
                  </a:lnTo>
                  <a:lnTo>
                    <a:pt x="1821789" y="186905"/>
                  </a:lnTo>
                  <a:lnTo>
                    <a:pt x="1871167" y="195313"/>
                  </a:lnTo>
                  <a:lnTo>
                    <a:pt x="1920430" y="203987"/>
                  </a:lnTo>
                  <a:lnTo>
                    <a:pt x="1969617" y="212940"/>
                  </a:lnTo>
                  <a:lnTo>
                    <a:pt x="2018703" y="222148"/>
                  </a:lnTo>
                  <a:lnTo>
                    <a:pt x="2067687" y="231622"/>
                  </a:lnTo>
                  <a:lnTo>
                    <a:pt x="2116569" y="241363"/>
                  </a:lnTo>
                  <a:lnTo>
                    <a:pt x="2214067" y="261581"/>
                  </a:lnTo>
                  <a:lnTo>
                    <a:pt x="2262682" y="272059"/>
                  </a:lnTo>
                  <a:lnTo>
                    <a:pt x="2359634" y="293738"/>
                  </a:lnTo>
                  <a:lnTo>
                    <a:pt x="2456230" y="316331"/>
                  </a:lnTo>
                  <a:lnTo>
                    <a:pt x="2552484" y="339813"/>
                  </a:lnTo>
                  <a:lnTo>
                    <a:pt x="2648394" y="364134"/>
                  </a:lnTo>
                  <a:lnTo>
                    <a:pt x="2743987" y="389267"/>
                  </a:lnTo>
                  <a:lnTo>
                    <a:pt x="2839262" y="415175"/>
                  </a:lnTo>
                  <a:lnTo>
                    <a:pt x="2934208" y="441820"/>
                  </a:lnTo>
                  <a:lnTo>
                    <a:pt x="3028873" y="469176"/>
                  </a:lnTo>
                  <a:lnTo>
                    <a:pt x="3123222" y="497192"/>
                  </a:lnTo>
                  <a:lnTo>
                    <a:pt x="3217303" y="525830"/>
                  </a:lnTo>
                  <a:lnTo>
                    <a:pt x="3311105" y="555053"/>
                  </a:lnTo>
                  <a:lnTo>
                    <a:pt x="3404641" y="584847"/>
                  </a:lnTo>
                  <a:lnTo>
                    <a:pt x="3497910" y="615149"/>
                  </a:lnTo>
                  <a:lnTo>
                    <a:pt x="3590937" y="645934"/>
                  </a:lnTo>
                  <a:lnTo>
                    <a:pt x="3791775" y="713587"/>
                  </a:lnTo>
                  <a:lnTo>
                    <a:pt x="4040251" y="798855"/>
                  </a:lnTo>
                  <a:lnTo>
                    <a:pt x="4334992" y="901776"/>
                  </a:lnTo>
                  <a:lnTo>
                    <a:pt x="5625871" y="1359547"/>
                  </a:lnTo>
                  <a:lnTo>
                    <a:pt x="5907366" y="1456994"/>
                  </a:lnTo>
                  <a:lnTo>
                    <a:pt x="6094437" y="1520482"/>
                  </a:lnTo>
                  <a:lnTo>
                    <a:pt x="6281178" y="1582623"/>
                  </a:lnTo>
                  <a:lnTo>
                    <a:pt x="6421094" y="1628254"/>
                  </a:lnTo>
                  <a:lnTo>
                    <a:pt x="6560934" y="1672970"/>
                  </a:lnTo>
                  <a:lnTo>
                    <a:pt x="6700761" y="1716709"/>
                  </a:lnTo>
                  <a:lnTo>
                    <a:pt x="7111365" y="1837563"/>
                  </a:lnTo>
                  <a:lnTo>
                    <a:pt x="12192000" y="1837563"/>
                  </a:lnTo>
                  <a:lnTo>
                    <a:pt x="12192000" y="1008621"/>
                  </a:lnTo>
                  <a:lnTo>
                    <a:pt x="12147981" y="1027658"/>
                  </a:lnTo>
                  <a:lnTo>
                    <a:pt x="12103696" y="1046352"/>
                  </a:lnTo>
                  <a:lnTo>
                    <a:pt x="12059170" y="1064729"/>
                  </a:lnTo>
                  <a:lnTo>
                    <a:pt x="12014377" y="1082776"/>
                  </a:lnTo>
                  <a:lnTo>
                    <a:pt x="11969356" y="1100505"/>
                  </a:lnTo>
                  <a:lnTo>
                    <a:pt x="11924093" y="1117904"/>
                  </a:lnTo>
                  <a:lnTo>
                    <a:pt x="11878602" y="1134986"/>
                  </a:lnTo>
                  <a:lnTo>
                    <a:pt x="11832894" y="1151737"/>
                  </a:lnTo>
                  <a:lnTo>
                    <a:pt x="11786946" y="1168158"/>
                  </a:lnTo>
                  <a:lnTo>
                    <a:pt x="11740794" y="1184274"/>
                  </a:lnTo>
                  <a:lnTo>
                    <a:pt x="11694426" y="1200048"/>
                  </a:lnTo>
                  <a:lnTo>
                    <a:pt x="11647843" y="1215516"/>
                  </a:lnTo>
                  <a:lnTo>
                    <a:pt x="11601069" y="1230655"/>
                  </a:lnTo>
                  <a:lnTo>
                    <a:pt x="11554091" y="1245476"/>
                  </a:lnTo>
                  <a:lnTo>
                    <a:pt x="11506923" y="1259979"/>
                  </a:lnTo>
                  <a:lnTo>
                    <a:pt x="11459565" y="1274152"/>
                  </a:lnTo>
                  <a:lnTo>
                    <a:pt x="11412029" y="1288021"/>
                  </a:lnTo>
                  <a:lnTo>
                    <a:pt x="11364328" y="1301559"/>
                  </a:lnTo>
                  <a:lnTo>
                    <a:pt x="11316436" y="1314792"/>
                  </a:lnTo>
                  <a:lnTo>
                    <a:pt x="11268379" y="1327696"/>
                  </a:lnTo>
                  <a:lnTo>
                    <a:pt x="11220157" y="1340281"/>
                  </a:lnTo>
                  <a:lnTo>
                    <a:pt x="11171783" y="1352549"/>
                  </a:lnTo>
                  <a:lnTo>
                    <a:pt x="11123269" y="1364513"/>
                  </a:lnTo>
                  <a:lnTo>
                    <a:pt x="11074590" y="1376146"/>
                  </a:lnTo>
                  <a:lnTo>
                    <a:pt x="11025784" y="1387474"/>
                  </a:lnTo>
                  <a:lnTo>
                    <a:pt x="10976825" y="1398485"/>
                  </a:lnTo>
                  <a:lnTo>
                    <a:pt x="10927740" y="1409191"/>
                  </a:lnTo>
                  <a:lnTo>
                    <a:pt x="10878527" y="1419580"/>
                  </a:lnTo>
                  <a:lnTo>
                    <a:pt x="10829188" y="1429651"/>
                  </a:lnTo>
                  <a:lnTo>
                    <a:pt x="10779747" y="1439405"/>
                  </a:lnTo>
                  <a:lnTo>
                    <a:pt x="10730179" y="1448854"/>
                  </a:lnTo>
                  <a:lnTo>
                    <a:pt x="10680509" y="1457998"/>
                  </a:lnTo>
                  <a:lnTo>
                    <a:pt x="10630738" y="1466824"/>
                  </a:lnTo>
                  <a:lnTo>
                    <a:pt x="10580865" y="1475333"/>
                  </a:lnTo>
                  <a:lnTo>
                    <a:pt x="10530903" y="1483537"/>
                  </a:lnTo>
                  <a:lnTo>
                    <a:pt x="10480852" y="1491437"/>
                  </a:lnTo>
                  <a:lnTo>
                    <a:pt x="10430725" y="1499031"/>
                  </a:lnTo>
                  <a:lnTo>
                    <a:pt x="10380510" y="1506308"/>
                  </a:lnTo>
                  <a:lnTo>
                    <a:pt x="10330230" y="1513293"/>
                  </a:lnTo>
                  <a:lnTo>
                    <a:pt x="10279875" y="1519961"/>
                  </a:lnTo>
                  <a:lnTo>
                    <a:pt x="10229469" y="1526311"/>
                  </a:lnTo>
                  <a:lnTo>
                    <a:pt x="10179011" y="1532369"/>
                  </a:lnTo>
                  <a:lnTo>
                    <a:pt x="10128491" y="1538122"/>
                  </a:lnTo>
                  <a:lnTo>
                    <a:pt x="10077907" y="1543570"/>
                  </a:lnTo>
                  <a:lnTo>
                    <a:pt x="10027297" y="1548714"/>
                  </a:lnTo>
                  <a:lnTo>
                    <a:pt x="9976650" y="1553552"/>
                  </a:lnTo>
                  <a:lnTo>
                    <a:pt x="9925977" y="1558086"/>
                  </a:lnTo>
                  <a:lnTo>
                    <a:pt x="9875266" y="1562315"/>
                  </a:lnTo>
                  <a:lnTo>
                    <a:pt x="9824542" y="1566252"/>
                  </a:lnTo>
                  <a:lnTo>
                    <a:pt x="9773792" y="1569872"/>
                  </a:lnTo>
                  <a:lnTo>
                    <a:pt x="9723031" y="1573199"/>
                  </a:lnTo>
                  <a:lnTo>
                    <a:pt x="9672256" y="1576222"/>
                  </a:lnTo>
                  <a:lnTo>
                    <a:pt x="9621494" y="1578965"/>
                  </a:lnTo>
                  <a:lnTo>
                    <a:pt x="9570732" y="1581378"/>
                  </a:lnTo>
                  <a:lnTo>
                    <a:pt x="9519970" y="1583512"/>
                  </a:lnTo>
                  <a:lnTo>
                    <a:pt x="9469221" y="1585340"/>
                  </a:lnTo>
                  <a:lnTo>
                    <a:pt x="9418497" y="1586864"/>
                  </a:lnTo>
                  <a:lnTo>
                    <a:pt x="9367773" y="1588109"/>
                  </a:lnTo>
                  <a:lnTo>
                    <a:pt x="9317101" y="1589049"/>
                  </a:lnTo>
                  <a:lnTo>
                    <a:pt x="9266453" y="1589697"/>
                  </a:lnTo>
                  <a:lnTo>
                    <a:pt x="9215843" y="1590039"/>
                  </a:lnTo>
                  <a:lnTo>
                    <a:pt x="9165272" y="1590090"/>
                  </a:lnTo>
                  <a:lnTo>
                    <a:pt x="9114751" y="1589836"/>
                  </a:lnTo>
                  <a:lnTo>
                    <a:pt x="9064282" y="1589303"/>
                  </a:lnTo>
                  <a:lnTo>
                    <a:pt x="9013875" y="1588477"/>
                  </a:lnTo>
                  <a:lnTo>
                    <a:pt x="8963533" y="1587347"/>
                  </a:lnTo>
                  <a:lnTo>
                    <a:pt x="8913253" y="1585925"/>
                  </a:lnTo>
                  <a:lnTo>
                    <a:pt x="8863037" y="1584223"/>
                  </a:lnTo>
                  <a:lnTo>
                    <a:pt x="8812911" y="1582229"/>
                  </a:lnTo>
                  <a:lnTo>
                    <a:pt x="8762873" y="1579930"/>
                  </a:lnTo>
                  <a:lnTo>
                    <a:pt x="8712911" y="1577352"/>
                  </a:lnTo>
                  <a:lnTo>
                    <a:pt x="8663038" y="1574482"/>
                  </a:lnTo>
                  <a:lnTo>
                    <a:pt x="8613267" y="1571320"/>
                  </a:lnTo>
                  <a:lnTo>
                    <a:pt x="8563597" y="1567865"/>
                  </a:lnTo>
                  <a:lnTo>
                    <a:pt x="8514041" y="1564131"/>
                  </a:lnTo>
                  <a:lnTo>
                    <a:pt x="8464588" y="1560106"/>
                  </a:lnTo>
                  <a:lnTo>
                    <a:pt x="8415261" y="1555800"/>
                  </a:lnTo>
                  <a:lnTo>
                    <a:pt x="8366048" y="1551203"/>
                  </a:lnTo>
                  <a:lnTo>
                    <a:pt x="8316976" y="1546313"/>
                  </a:lnTo>
                  <a:lnTo>
                    <a:pt x="8268017" y="1541144"/>
                  </a:lnTo>
                  <a:lnTo>
                    <a:pt x="8219211" y="1535696"/>
                  </a:lnTo>
                  <a:lnTo>
                    <a:pt x="8170544" y="1529943"/>
                  </a:lnTo>
                  <a:lnTo>
                    <a:pt x="8122005" y="1523923"/>
                  </a:lnTo>
                  <a:lnTo>
                    <a:pt x="8073644" y="1517624"/>
                  </a:lnTo>
                  <a:lnTo>
                    <a:pt x="8025422" y="1511033"/>
                  </a:lnTo>
                  <a:lnTo>
                    <a:pt x="7977390" y="1504162"/>
                  </a:lnTo>
                  <a:lnTo>
                    <a:pt x="7929498" y="1496999"/>
                  </a:lnTo>
                  <a:lnTo>
                    <a:pt x="7881785" y="1489570"/>
                  </a:lnTo>
                  <a:lnTo>
                    <a:pt x="7834261" y="1481848"/>
                  </a:lnTo>
                  <a:lnTo>
                    <a:pt x="7786903" y="1473860"/>
                  </a:lnTo>
                  <a:lnTo>
                    <a:pt x="7738122" y="1465351"/>
                  </a:lnTo>
                  <a:lnTo>
                    <a:pt x="7640485" y="1447723"/>
                  </a:lnTo>
                  <a:lnTo>
                    <a:pt x="7542745" y="1429270"/>
                  </a:lnTo>
                  <a:lnTo>
                    <a:pt x="7444905" y="1410042"/>
                  </a:lnTo>
                  <a:lnTo>
                    <a:pt x="7346975" y="1390091"/>
                  </a:lnTo>
                  <a:lnTo>
                    <a:pt x="7248944" y="1369415"/>
                  </a:lnTo>
                  <a:lnTo>
                    <a:pt x="7150823" y="1348054"/>
                  </a:lnTo>
                  <a:lnTo>
                    <a:pt x="7052614" y="1326045"/>
                  </a:lnTo>
                  <a:lnTo>
                    <a:pt x="6954342" y="1303426"/>
                  </a:lnTo>
                  <a:lnTo>
                    <a:pt x="6855993" y="1280210"/>
                  </a:lnTo>
                  <a:lnTo>
                    <a:pt x="6757568" y="1256461"/>
                  </a:lnTo>
                  <a:lnTo>
                    <a:pt x="6609803" y="1219860"/>
                  </a:lnTo>
                  <a:lnTo>
                    <a:pt x="6461899" y="1182204"/>
                  </a:lnTo>
                  <a:lnTo>
                    <a:pt x="6313881" y="1143584"/>
                  </a:lnTo>
                  <a:lnTo>
                    <a:pt x="6116358" y="1090802"/>
                  </a:lnTo>
                  <a:lnTo>
                    <a:pt x="5918669" y="1036789"/>
                  </a:lnTo>
                  <a:lnTo>
                    <a:pt x="5671400" y="967905"/>
                  </a:lnTo>
                  <a:lnTo>
                    <a:pt x="4632325" y="673049"/>
                  </a:lnTo>
                  <a:lnTo>
                    <a:pt x="4335741" y="590626"/>
                  </a:lnTo>
                  <a:lnTo>
                    <a:pt x="4138193" y="536981"/>
                  </a:lnTo>
                  <a:lnTo>
                    <a:pt x="3940848" y="484644"/>
                  </a:lnTo>
                  <a:lnTo>
                    <a:pt x="3792969" y="446404"/>
                  </a:lnTo>
                  <a:lnTo>
                    <a:pt x="3645230" y="409181"/>
                  </a:lnTo>
                  <a:lnTo>
                    <a:pt x="3497643" y="373049"/>
                  </a:lnTo>
                  <a:lnTo>
                    <a:pt x="3399358" y="349630"/>
                  </a:lnTo>
                  <a:lnTo>
                    <a:pt x="3301136" y="326796"/>
                  </a:lnTo>
                  <a:lnTo>
                    <a:pt x="3202990" y="304545"/>
                  </a:lnTo>
                  <a:lnTo>
                    <a:pt x="3104946" y="282943"/>
                  </a:lnTo>
                  <a:lnTo>
                    <a:pt x="3006991" y="262000"/>
                  </a:lnTo>
                  <a:lnTo>
                    <a:pt x="2909125" y="241769"/>
                  </a:lnTo>
                  <a:lnTo>
                    <a:pt x="2811373" y="222275"/>
                  </a:lnTo>
                  <a:lnTo>
                    <a:pt x="2713710" y="203530"/>
                  </a:lnTo>
                  <a:lnTo>
                    <a:pt x="2616161" y="185597"/>
                  </a:lnTo>
                  <a:lnTo>
                    <a:pt x="2518727" y="168478"/>
                  </a:lnTo>
                  <a:lnTo>
                    <a:pt x="2421394" y="152234"/>
                  </a:lnTo>
                  <a:lnTo>
                    <a:pt x="2324201" y="136867"/>
                  </a:lnTo>
                  <a:lnTo>
                    <a:pt x="2227135" y="122440"/>
                  </a:lnTo>
                  <a:lnTo>
                    <a:pt x="2130183" y="108953"/>
                  </a:lnTo>
                  <a:lnTo>
                    <a:pt x="2033371" y="96469"/>
                  </a:lnTo>
                  <a:lnTo>
                    <a:pt x="1936711" y="85001"/>
                  </a:lnTo>
                  <a:lnTo>
                    <a:pt x="1840179" y="74587"/>
                  </a:lnTo>
                  <a:lnTo>
                    <a:pt x="1791970" y="69786"/>
                  </a:lnTo>
                  <a:lnTo>
                    <a:pt x="1743798" y="65265"/>
                  </a:lnTo>
                  <a:lnTo>
                    <a:pt x="1695665" y="61010"/>
                  </a:lnTo>
                  <a:lnTo>
                    <a:pt x="1647571" y="57048"/>
                  </a:lnTo>
                  <a:lnTo>
                    <a:pt x="1599514" y="53378"/>
                  </a:lnTo>
                  <a:lnTo>
                    <a:pt x="1551495" y="49987"/>
                  </a:lnTo>
                  <a:lnTo>
                    <a:pt x="1503514" y="46901"/>
                  </a:lnTo>
                  <a:lnTo>
                    <a:pt x="1451724" y="41414"/>
                  </a:lnTo>
                  <a:lnTo>
                    <a:pt x="1400009" y="36245"/>
                  </a:lnTo>
                  <a:lnTo>
                    <a:pt x="1348346" y="31394"/>
                  </a:lnTo>
                  <a:lnTo>
                    <a:pt x="1296733" y="26885"/>
                  </a:lnTo>
                  <a:lnTo>
                    <a:pt x="1245196" y="22682"/>
                  </a:lnTo>
                  <a:lnTo>
                    <a:pt x="1193723" y="18834"/>
                  </a:lnTo>
                  <a:lnTo>
                    <a:pt x="1142314" y="15341"/>
                  </a:lnTo>
                  <a:lnTo>
                    <a:pt x="1090968" y="12166"/>
                  </a:lnTo>
                  <a:lnTo>
                    <a:pt x="1039698" y="9359"/>
                  </a:lnTo>
                  <a:lnTo>
                    <a:pt x="988491" y="6908"/>
                  </a:lnTo>
                  <a:lnTo>
                    <a:pt x="937348" y="4825"/>
                  </a:lnTo>
                  <a:lnTo>
                    <a:pt x="886269" y="3111"/>
                  </a:lnTo>
                  <a:lnTo>
                    <a:pt x="835266" y="1752"/>
                  </a:lnTo>
                  <a:lnTo>
                    <a:pt x="784339" y="787"/>
                  </a:lnTo>
                  <a:lnTo>
                    <a:pt x="733488" y="190"/>
                  </a:lnTo>
                  <a:lnTo>
                    <a:pt x="682688" y="0"/>
                  </a:lnTo>
                  <a:close/>
                </a:path>
              </a:pathLst>
            </a:custGeom>
            <a:solidFill>
              <a:srgbClr val="1C4789"/>
            </a:solidFill>
          </p:spPr>
          <p:txBody>
            <a:bodyPr wrap="square" lIns="0" tIns="0" rIns="0" bIns="0" rtlCol="0"/>
            <a:lstStyle/>
            <a:p>
              <a:endParaRPr/>
            </a:p>
          </p:txBody>
        </p:sp>
        <p:pic>
          <p:nvPicPr>
            <p:cNvPr id="7" name="object 7"/>
            <p:cNvPicPr/>
            <p:nvPr/>
          </p:nvPicPr>
          <p:blipFill>
            <a:blip r:embed="rId3" cstate="print"/>
            <a:stretch>
              <a:fillRect/>
            </a:stretch>
          </p:blipFill>
          <p:spPr>
            <a:xfrm>
              <a:off x="313956" y="5564123"/>
              <a:ext cx="2025383" cy="911351"/>
            </a:xfrm>
            <a:prstGeom prst="rect">
              <a:avLst/>
            </a:prstGeom>
          </p:spPr>
        </p:pic>
      </p:grpSp>
      <p:sp>
        <p:nvSpPr>
          <p:cNvPr id="8" name="object 8"/>
          <p:cNvSpPr txBox="1">
            <a:spLocks noGrp="1"/>
          </p:cNvSpPr>
          <p:nvPr>
            <p:ph type="title"/>
          </p:nvPr>
        </p:nvSpPr>
        <p:spPr>
          <a:xfrm>
            <a:off x="1491035" y="1599510"/>
            <a:ext cx="4784090" cy="1727200"/>
          </a:xfrm>
          <a:prstGeom prst="rect">
            <a:avLst/>
          </a:prstGeom>
        </p:spPr>
        <p:txBody>
          <a:bodyPr vert="horz" wrap="square" lIns="0" tIns="75565" rIns="0" bIns="0" rtlCol="0">
            <a:spAutoFit/>
          </a:bodyPr>
          <a:lstStyle/>
          <a:p>
            <a:pPr marL="12700" marR="5080">
              <a:lnSpc>
                <a:spcPct val="89600"/>
              </a:lnSpc>
              <a:spcBef>
                <a:spcPts val="595"/>
              </a:spcBef>
            </a:pPr>
            <a:r>
              <a:rPr sz="4000" spc="-20" dirty="0">
                <a:solidFill>
                  <a:srgbClr val="444A53"/>
                </a:solidFill>
              </a:rPr>
              <a:t>COVID-19 </a:t>
            </a:r>
            <a:r>
              <a:rPr sz="4000" spc="-5" dirty="0">
                <a:solidFill>
                  <a:srgbClr val="444A53"/>
                </a:solidFill>
              </a:rPr>
              <a:t>Strategies </a:t>
            </a:r>
            <a:r>
              <a:rPr sz="4000" spc="-1100" dirty="0">
                <a:solidFill>
                  <a:srgbClr val="444A53"/>
                </a:solidFill>
              </a:rPr>
              <a:t> </a:t>
            </a:r>
            <a:r>
              <a:rPr sz="4000" spc="-5" dirty="0">
                <a:solidFill>
                  <a:srgbClr val="444A53"/>
                </a:solidFill>
              </a:rPr>
              <a:t>for OB &amp; </a:t>
            </a:r>
            <a:r>
              <a:rPr sz="4000" spc="-20" dirty="0">
                <a:solidFill>
                  <a:srgbClr val="444A53"/>
                </a:solidFill>
              </a:rPr>
              <a:t>Neonatal </a:t>
            </a:r>
            <a:r>
              <a:rPr sz="4000" spc="-15" dirty="0">
                <a:solidFill>
                  <a:srgbClr val="444A53"/>
                </a:solidFill>
              </a:rPr>
              <a:t> </a:t>
            </a:r>
            <a:r>
              <a:rPr sz="4000" spc="-5" dirty="0">
                <a:solidFill>
                  <a:srgbClr val="444A53"/>
                </a:solidFill>
              </a:rPr>
              <a:t>Units</a:t>
            </a:r>
            <a:endParaRPr sz="4000"/>
          </a:p>
        </p:txBody>
      </p:sp>
      <p:sp>
        <p:nvSpPr>
          <p:cNvPr id="9" name="object 9"/>
          <p:cNvSpPr txBox="1"/>
          <p:nvPr/>
        </p:nvSpPr>
        <p:spPr>
          <a:xfrm>
            <a:off x="1491542" y="3659291"/>
            <a:ext cx="3537658" cy="930383"/>
          </a:xfrm>
          <a:prstGeom prst="rect">
            <a:avLst/>
          </a:prstGeom>
        </p:spPr>
        <p:txBody>
          <a:bodyPr vert="horz" wrap="square" lIns="0" tIns="100965" rIns="0" bIns="0" rtlCol="0">
            <a:spAutoFit/>
          </a:bodyPr>
          <a:lstStyle/>
          <a:p>
            <a:pPr marL="12700">
              <a:lnSpc>
                <a:spcPct val="100000"/>
              </a:lnSpc>
              <a:spcBef>
                <a:spcPts val="795"/>
              </a:spcBef>
            </a:pPr>
            <a:r>
              <a:rPr lang="en-US" sz="2400" spc="-5" dirty="0" smtClean="0">
                <a:solidFill>
                  <a:srgbClr val="444A53"/>
                </a:solidFill>
                <a:latin typeface="Arial"/>
                <a:cs typeface="Arial"/>
              </a:rPr>
              <a:t>March</a:t>
            </a:r>
            <a:r>
              <a:rPr sz="2400" spc="-95" dirty="0" smtClean="0">
                <a:solidFill>
                  <a:srgbClr val="444A53"/>
                </a:solidFill>
                <a:latin typeface="Arial"/>
                <a:cs typeface="Arial"/>
              </a:rPr>
              <a:t> </a:t>
            </a:r>
            <a:r>
              <a:rPr lang="en-US" sz="2400" spc="-95" dirty="0" smtClean="0">
                <a:solidFill>
                  <a:srgbClr val="444A53"/>
                </a:solidFill>
                <a:latin typeface="Arial"/>
                <a:cs typeface="Arial"/>
              </a:rPr>
              <a:t>11</a:t>
            </a:r>
            <a:r>
              <a:rPr sz="2400" spc="-5" dirty="0" smtClean="0">
                <a:solidFill>
                  <a:srgbClr val="444A53"/>
                </a:solidFill>
                <a:latin typeface="Arial"/>
                <a:cs typeface="Arial"/>
              </a:rPr>
              <a:t>,</a:t>
            </a:r>
            <a:r>
              <a:rPr sz="2400" spc="-65" dirty="0" smtClean="0">
                <a:solidFill>
                  <a:srgbClr val="444A53"/>
                </a:solidFill>
                <a:latin typeface="Arial"/>
                <a:cs typeface="Arial"/>
              </a:rPr>
              <a:t> </a:t>
            </a:r>
            <a:r>
              <a:rPr sz="2400" spc="-20" dirty="0" smtClean="0">
                <a:solidFill>
                  <a:srgbClr val="444A53"/>
                </a:solidFill>
                <a:latin typeface="Arial"/>
                <a:cs typeface="Arial"/>
              </a:rPr>
              <a:t>202</a:t>
            </a:r>
            <a:r>
              <a:rPr lang="en-US" sz="2400" spc="-20" dirty="0" smtClean="0">
                <a:solidFill>
                  <a:srgbClr val="444A53"/>
                </a:solidFill>
                <a:latin typeface="Arial"/>
                <a:cs typeface="Arial"/>
              </a:rPr>
              <a:t>2</a:t>
            </a:r>
            <a:endParaRPr sz="2400" dirty="0">
              <a:latin typeface="Arial"/>
              <a:cs typeface="Arial"/>
            </a:endParaRPr>
          </a:p>
          <a:p>
            <a:pPr marL="12700">
              <a:lnSpc>
                <a:spcPct val="100000"/>
              </a:lnSpc>
              <a:spcBef>
                <a:spcPts val="695"/>
              </a:spcBef>
            </a:pPr>
            <a:r>
              <a:rPr sz="2400" spc="-5" dirty="0">
                <a:solidFill>
                  <a:srgbClr val="444A53"/>
                </a:solidFill>
                <a:latin typeface="Arial"/>
                <a:cs typeface="Arial"/>
              </a:rPr>
              <a:t>12:00</a:t>
            </a:r>
            <a:r>
              <a:rPr sz="2400" spc="-90" dirty="0">
                <a:solidFill>
                  <a:srgbClr val="444A53"/>
                </a:solidFill>
                <a:latin typeface="Arial"/>
                <a:cs typeface="Arial"/>
              </a:rPr>
              <a:t> </a:t>
            </a:r>
            <a:r>
              <a:rPr sz="2400" spc="-5" dirty="0">
                <a:solidFill>
                  <a:srgbClr val="444A53"/>
                </a:solidFill>
                <a:latin typeface="Arial"/>
                <a:cs typeface="Arial"/>
              </a:rPr>
              <a:t>–</a:t>
            </a:r>
            <a:r>
              <a:rPr sz="2400" spc="-75" dirty="0">
                <a:solidFill>
                  <a:srgbClr val="444A53"/>
                </a:solidFill>
                <a:latin typeface="Arial"/>
                <a:cs typeface="Arial"/>
              </a:rPr>
              <a:t> </a:t>
            </a:r>
            <a:r>
              <a:rPr sz="2400" spc="-5" dirty="0">
                <a:solidFill>
                  <a:srgbClr val="444A53"/>
                </a:solidFill>
                <a:latin typeface="Arial"/>
                <a:cs typeface="Arial"/>
              </a:rPr>
              <a:t>1:15pm</a:t>
            </a:r>
            <a:endParaRPr sz="2400" dirty="0">
              <a:latin typeface="Arial"/>
              <a:cs typeface="Arial"/>
            </a:endParaRPr>
          </a:p>
        </p:txBody>
      </p:sp>
      <p:pic>
        <p:nvPicPr>
          <p:cNvPr id="10" name="object 10"/>
          <p:cNvPicPr/>
          <p:nvPr/>
        </p:nvPicPr>
        <p:blipFill>
          <a:blip r:embed="rId4" cstate="print"/>
          <a:stretch>
            <a:fillRect/>
          </a:stretch>
        </p:blipFill>
        <p:spPr>
          <a:xfrm>
            <a:off x="7120128" y="368808"/>
            <a:ext cx="5071871" cy="59435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2521764" y="240226"/>
            <a:ext cx="5547360" cy="836294"/>
          </a:xfrm>
          <a:prstGeom prst="rect">
            <a:avLst/>
          </a:prstGeom>
        </p:spPr>
        <p:txBody>
          <a:bodyPr vert="horz" wrap="square" lIns="0" tIns="12065" rIns="0" bIns="0" rtlCol="0">
            <a:spAutoFit/>
          </a:bodyPr>
          <a:lstStyle/>
          <a:p>
            <a:pPr algn="ctr">
              <a:lnSpc>
                <a:spcPts val="3195"/>
              </a:lnSpc>
              <a:spcBef>
                <a:spcPts val="95"/>
              </a:spcBef>
            </a:pPr>
            <a:r>
              <a:rPr spc="-5" dirty="0">
                <a:solidFill>
                  <a:srgbClr val="444B54"/>
                </a:solidFill>
              </a:rPr>
              <a:t>Data</a:t>
            </a:r>
            <a:r>
              <a:rPr dirty="0">
                <a:solidFill>
                  <a:srgbClr val="444B54"/>
                </a:solidFill>
              </a:rPr>
              <a:t> </a:t>
            </a:r>
            <a:r>
              <a:rPr spc="-5" dirty="0">
                <a:solidFill>
                  <a:srgbClr val="444B54"/>
                </a:solidFill>
              </a:rPr>
              <a:t>Update:</a:t>
            </a:r>
            <a:r>
              <a:rPr spc="10" dirty="0">
                <a:solidFill>
                  <a:srgbClr val="444B54"/>
                </a:solidFill>
              </a:rPr>
              <a:t> </a:t>
            </a:r>
            <a:r>
              <a:rPr lang="en-US" b="1" spc="-5" dirty="0" smtClean="0">
                <a:solidFill>
                  <a:srgbClr val="C00000"/>
                </a:solidFill>
              </a:rPr>
              <a:t>March</a:t>
            </a:r>
            <a:r>
              <a:rPr b="1" spc="25" dirty="0" smtClean="0">
                <a:solidFill>
                  <a:srgbClr val="C00000"/>
                </a:solidFill>
                <a:latin typeface="Arial"/>
                <a:cs typeface="Arial"/>
              </a:rPr>
              <a:t> </a:t>
            </a:r>
            <a:r>
              <a:rPr lang="en-US" b="1" dirty="0">
                <a:solidFill>
                  <a:srgbClr val="C00000"/>
                </a:solidFill>
              </a:rPr>
              <a:t>8</a:t>
            </a:r>
            <a:r>
              <a:rPr dirty="0" smtClean="0">
                <a:solidFill>
                  <a:srgbClr val="C00000"/>
                </a:solidFill>
              </a:rPr>
              <a:t>,</a:t>
            </a:r>
            <a:r>
              <a:rPr spc="-20" dirty="0" smtClean="0">
                <a:solidFill>
                  <a:srgbClr val="C00000"/>
                </a:solidFill>
              </a:rPr>
              <a:t> </a:t>
            </a:r>
            <a:r>
              <a:rPr b="1" dirty="0" smtClean="0">
                <a:solidFill>
                  <a:srgbClr val="C00000"/>
                </a:solidFill>
                <a:latin typeface="Arial"/>
                <a:cs typeface="Arial"/>
              </a:rPr>
              <a:t>202</a:t>
            </a:r>
            <a:r>
              <a:rPr lang="en-US" b="1" dirty="0" smtClean="0">
                <a:solidFill>
                  <a:srgbClr val="C00000"/>
                </a:solidFill>
                <a:latin typeface="Arial"/>
                <a:cs typeface="Arial"/>
              </a:rPr>
              <a:t>2</a:t>
            </a:r>
            <a:endParaRPr b="1" dirty="0">
              <a:solidFill>
                <a:srgbClr val="C00000"/>
              </a:solidFill>
              <a:latin typeface="Arial"/>
              <a:cs typeface="Arial"/>
            </a:endParaRPr>
          </a:p>
          <a:p>
            <a:pPr algn="ctr">
              <a:lnSpc>
                <a:spcPts val="3195"/>
              </a:lnSpc>
            </a:pPr>
            <a:r>
              <a:rPr spc="-10" dirty="0">
                <a:solidFill>
                  <a:srgbClr val="444B54"/>
                </a:solidFill>
              </a:rPr>
              <a:t>CDC/IDPH:</a:t>
            </a:r>
            <a:r>
              <a:rPr spc="10" dirty="0">
                <a:solidFill>
                  <a:srgbClr val="444B54"/>
                </a:solidFill>
              </a:rPr>
              <a:t> </a:t>
            </a:r>
            <a:r>
              <a:rPr spc="-5" dirty="0">
                <a:solidFill>
                  <a:srgbClr val="444B54"/>
                </a:solidFill>
              </a:rPr>
              <a:t>COVID-19</a:t>
            </a:r>
            <a:r>
              <a:rPr spc="15" dirty="0">
                <a:solidFill>
                  <a:srgbClr val="444B54"/>
                </a:solidFill>
              </a:rPr>
              <a:t> </a:t>
            </a:r>
            <a:r>
              <a:rPr dirty="0">
                <a:solidFill>
                  <a:srgbClr val="444B54"/>
                </a:solidFill>
              </a:rPr>
              <a:t>Outbreak</a:t>
            </a:r>
          </a:p>
        </p:txBody>
      </p:sp>
      <p:grpSp>
        <p:nvGrpSpPr>
          <p:cNvPr id="7" name="object 7"/>
          <p:cNvGrpSpPr/>
          <p:nvPr/>
        </p:nvGrpSpPr>
        <p:grpSpPr>
          <a:xfrm>
            <a:off x="259735" y="1265492"/>
            <a:ext cx="11889105" cy="5267960"/>
            <a:chOff x="259735" y="1265492"/>
            <a:chExt cx="11889105" cy="5267960"/>
          </a:xfrm>
        </p:grpSpPr>
        <p:sp>
          <p:nvSpPr>
            <p:cNvPr id="8" name="object 8"/>
            <p:cNvSpPr/>
            <p:nvPr/>
          </p:nvSpPr>
          <p:spPr>
            <a:xfrm>
              <a:off x="285140" y="1278191"/>
              <a:ext cx="11838305" cy="617220"/>
            </a:xfrm>
            <a:custGeom>
              <a:avLst/>
              <a:gdLst/>
              <a:ahLst/>
              <a:cxnLst/>
              <a:rect l="l" t="t" r="r" b="b"/>
              <a:pathLst>
                <a:path w="11838305" h="617219">
                  <a:moveTo>
                    <a:pt x="11838013" y="0"/>
                  </a:moveTo>
                  <a:lnTo>
                    <a:pt x="6609575" y="0"/>
                  </a:lnTo>
                  <a:lnTo>
                    <a:pt x="0" y="0"/>
                  </a:lnTo>
                  <a:lnTo>
                    <a:pt x="0" y="617220"/>
                  </a:lnTo>
                  <a:lnTo>
                    <a:pt x="6609562" y="617220"/>
                  </a:lnTo>
                  <a:lnTo>
                    <a:pt x="11838013" y="617220"/>
                  </a:lnTo>
                  <a:lnTo>
                    <a:pt x="1183801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85140" y="1895411"/>
              <a:ext cx="11838305" cy="4625340"/>
            </a:xfrm>
            <a:custGeom>
              <a:avLst/>
              <a:gdLst/>
              <a:ahLst/>
              <a:cxnLst/>
              <a:rect l="l" t="t" r="r" b="b"/>
              <a:pathLst>
                <a:path w="11838305" h="4625340">
                  <a:moveTo>
                    <a:pt x="11838013" y="0"/>
                  </a:moveTo>
                  <a:lnTo>
                    <a:pt x="6609575" y="0"/>
                  </a:lnTo>
                  <a:lnTo>
                    <a:pt x="0" y="0"/>
                  </a:lnTo>
                  <a:lnTo>
                    <a:pt x="0" y="4625124"/>
                  </a:lnTo>
                  <a:lnTo>
                    <a:pt x="6609562" y="4625124"/>
                  </a:lnTo>
                  <a:lnTo>
                    <a:pt x="11838013" y="4625124"/>
                  </a:lnTo>
                  <a:lnTo>
                    <a:pt x="11838013" y="0"/>
                  </a:lnTo>
                  <a:close/>
                </a:path>
              </a:pathLst>
            </a:custGeom>
            <a:solidFill>
              <a:srgbClr val="CCC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94707"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78785" y="1895412"/>
              <a:ext cx="11851005" cy="0"/>
            </a:xfrm>
            <a:custGeom>
              <a:avLst/>
              <a:gdLst/>
              <a:ahLst/>
              <a:cxnLst/>
              <a:rect l="l" t="t" r="r" b="b"/>
              <a:pathLst>
                <a:path w="11851005">
                  <a:moveTo>
                    <a:pt x="0" y="0"/>
                  </a:moveTo>
                  <a:lnTo>
                    <a:pt x="11850738"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85135"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2123174"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78785" y="1278192"/>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78785" y="6520541"/>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80377" y="1293686"/>
            <a:ext cx="641731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FFFFFF"/>
                </a:solidFill>
                <a:effectLst/>
                <a:uLnTx/>
                <a:uFillTx/>
                <a:latin typeface="Arial"/>
                <a:ea typeface="+mn-ea"/>
                <a:cs typeface="Arial"/>
              </a:rPr>
              <a:t>CDC</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5" normalizeH="0" baseline="0" noProof="0" dirty="0">
                <a:ln>
                  <a:noFill/>
                </a:ln>
                <a:solidFill>
                  <a:srgbClr val="6B94FC"/>
                </a:solidFill>
                <a:effectLst/>
                <a:uLnTx/>
                <a:uFill>
                  <a:solidFill>
                    <a:srgbClr val="6B94FC"/>
                  </a:solidFill>
                </a:uFill>
                <a:latin typeface="Arial"/>
                <a:ea typeface="+mn-ea"/>
                <a:cs typeface="Arial"/>
                <a:hlinkClick r:id="rId4"/>
              </a:rPr>
              <a:t>https://covid.cdc.gov/covid-data-tracker/#cases_totalcases</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7" name="object 17"/>
          <p:cNvSpPr txBox="1"/>
          <p:nvPr/>
        </p:nvSpPr>
        <p:spPr>
          <a:xfrm>
            <a:off x="7527931" y="1293686"/>
            <a:ext cx="3963035"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rPr>
              <a:t>IDPH</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10" normalizeH="0" baseline="0" noProof="0" dirty="0">
                <a:ln>
                  <a:noFill/>
                </a:ln>
                <a:solidFill>
                  <a:srgbClr val="6B94FC"/>
                </a:solidFill>
                <a:effectLst/>
                <a:uLnTx/>
                <a:uFill>
                  <a:solidFill>
                    <a:srgbClr val="6B94FC"/>
                  </a:solidFill>
                </a:uFill>
                <a:latin typeface="Arial"/>
                <a:ea typeface="+mn-ea"/>
                <a:cs typeface="Arial"/>
                <a:hlinkClick r:id="rId5"/>
              </a:rPr>
              <a:t>https://www.dph.illinois.gov/covid19</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18"/>
          <p:cNvSpPr txBox="1"/>
          <p:nvPr/>
        </p:nvSpPr>
        <p:spPr>
          <a:xfrm>
            <a:off x="313011" y="1910906"/>
            <a:ext cx="3892550" cy="574040"/>
          </a:xfrm>
          <a:prstGeom prst="rect">
            <a:avLst/>
          </a:prstGeom>
        </p:spPr>
        <p:txBody>
          <a:bodyPr vert="horz" wrap="square" lIns="0" tIns="12700" rIns="0" bIns="0" rtlCol="0">
            <a:spAutoFit/>
          </a:bodyPr>
          <a:lstStyle/>
          <a:p>
            <a:pPr marL="299085" lvl="0" indent="-287020">
              <a:spcBef>
                <a:spcPts val="100"/>
              </a:spcBef>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25" normalizeH="0" baseline="0" noProof="0" dirty="0">
                <a:ln>
                  <a:noFill/>
                </a:ln>
                <a:solidFill>
                  <a:srgbClr val="444B54"/>
                </a:solidFill>
                <a:effectLst/>
                <a:uLnTx/>
                <a:uFillTx/>
                <a:latin typeface="Arial"/>
                <a:ea typeface="+mn-ea"/>
                <a:cs typeface="Arial"/>
              </a:rPr>
              <a:t> </a:t>
            </a:r>
            <a:r>
              <a:rPr kumimoji="0" sz="1800" b="0" i="0" u="none" strike="noStrike" kern="1200" cap="none" spc="-5" normalizeH="0" baseline="0" noProof="0" dirty="0">
                <a:ln>
                  <a:noFill/>
                </a:ln>
                <a:solidFill>
                  <a:srgbClr val="444B54"/>
                </a:solidFill>
                <a:effectLst/>
                <a:uLnTx/>
                <a:uFillTx/>
                <a:latin typeface="Arial"/>
                <a:ea typeface="+mn-ea"/>
                <a:cs typeface="Arial"/>
              </a:rPr>
              <a:t>cases: </a:t>
            </a:r>
            <a:r>
              <a:rPr lang="en-US" b="1" spc="-10" dirty="0">
                <a:solidFill>
                  <a:srgbClr val="444B54"/>
                </a:solidFill>
                <a:latin typeface="Arial"/>
                <a:cs typeface="Arial"/>
              </a:rPr>
              <a:t>79,165,308</a:t>
            </a:r>
            <a:r>
              <a:rPr kumimoji="0" sz="1800" b="1" i="0" u="none" strike="noStrike" kern="1200" cap="none" spc="15" normalizeH="0" baseline="0" noProof="0" dirty="0" smtClean="0">
                <a:ln>
                  <a:noFill/>
                </a:ln>
                <a:solidFill>
                  <a:srgbClr val="444B54"/>
                </a:solidFill>
                <a:effectLst/>
                <a:uLnTx/>
                <a:uFillTx/>
                <a:latin typeface="Arial"/>
                <a:ea typeface="+mn-ea"/>
                <a:cs typeface="Arial"/>
              </a:rPr>
              <a:t> </a:t>
            </a:r>
            <a:r>
              <a:rPr kumimoji="0" sz="1800" b="1" i="0" u="none" strike="noStrike" kern="1200" cap="none" spc="-5" normalizeH="0" baseline="0" noProof="0" dirty="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30" normalizeH="0" baseline="0" noProof="0" dirty="0">
                <a:ln>
                  <a:noFill/>
                </a:ln>
                <a:solidFill>
                  <a:srgbClr val="444B54"/>
                </a:solidFill>
                <a:effectLst/>
                <a:uLnTx/>
                <a:uFillTx/>
                <a:latin typeface="Arial"/>
                <a:ea typeface="+mn-ea"/>
                <a:cs typeface="Arial"/>
              </a:rPr>
              <a:t> </a:t>
            </a:r>
            <a:r>
              <a:rPr kumimoji="0" sz="1800" b="0" i="0" u="none" strike="noStrike" kern="1200" cap="none" spc="-10" normalizeH="0" baseline="0" noProof="0" dirty="0">
                <a:ln>
                  <a:noFill/>
                </a:ln>
                <a:solidFill>
                  <a:srgbClr val="444B54"/>
                </a:solidFill>
                <a:effectLst/>
                <a:uLnTx/>
                <a:uFillTx/>
                <a:latin typeface="Arial"/>
                <a:ea typeface="+mn-ea"/>
                <a:cs typeface="Arial"/>
              </a:rPr>
              <a:t>deaths:</a:t>
            </a:r>
            <a:r>
              <a:rPr kumimoji="0" sz="1800" b="0" i="0" u="none" strike="noStrike" kern="1200" cap="none" spc="10" normalizeH="0" baseline="0" noProof="0" dirty="0">
                <a:ln>
                  <a:noFill/>
                </a:ln>
                <a:solidFill>
                  <a:srgbClr val="444B54"/>
                </a:solidFill>
                <a:effectLst/>
                <a:uLnTx/>
                <a:uFillTx/>
                <a:latin typeface="Arial"/>
                <a:ea typeface="+mn-ea"/>
                <a:cs typeface="Arial"/>
              </a:rPr>
              <a:t> </a:t>
            </a:r>
            <a:r>
              <a:rPr lang="en-US" b="1" spc="-10" dirty="0">
                <a:solidFill>
                  <a:srgbClr val="444B54"/>
                </a:solidFill>
                <a:latin typeface="Arial"/>
                <a:cs typeface="Arial"/>
              </a:rPr>
              <a:t>957,752</a:t>
            </a:r>
            <a:r>
              <a:rPr kumimoji="0" sz="1800" b="1" i="0" u="none" strike="noStrike" kern="1200" cap="none" spc="0" normalizeH="0" baseline="0" noProof="0" dirty="0" smtClean="0">
                <a:ln>
                  <a:noFill/>
                </a:ln>
                <a:solidFill>
                  <a:srgbClr val="444B54"/>
                </a:solidFill>
                <a:effectLst/>
                <a:uLnTx/>
                <a:uFillTx/>
                <a:latin typeface="Arial"/>
                <a:ea typeface="+mn-ea"/>
                <a:cs typeface="Arial"/>
              </a:rPr>
              <a:t> </a:t>
            </a:r>
            <a:r>
              <a:rPr kumimoji="0" sz="1800" b="1" i="0" u="none" strike="noStrike" kern="1200" cap="none" spc="-5" normalizeH="0" baseline="0" noProof="0" dirty="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bject 19"/>
          <p:cNvSpPr txBox="1"/>
          <p:nvPr/>
        </p:nvSpPr>
        <p:spPr>
          <a:xfrm>
            <a:off x="6922584" y="1910906"/>
            <a:ext cx="5131766" cy="596958"/>
          </a:xfrm>
          <a:prstGeom prst="rect">
            <a:avLst/>
          </a:prstGeom>
        </p:spPr>
        <p:txBody>
          <a:bodyPr vert="horz" wrap="square" lIns="0" tIns="12065" rIns="0" bIns="0" rtlCol="0">
            <a:spAutoFit/>
          </a:bodyPr>
          <a:lstStyle/>
          <a:p>
            <a:pPr marL="299085" lvl="0" indent="-287020">
              <a:spcBef>
                <a:spcPts val="95"/>
              </a:spcBef>
              <a:buFont typeface="Arial"/>
              <a:buChar char="•"/>
              <a:tabLst>
                <a:tab pos="299085" algn="l"/>
                <a:tab pos="299720" algn="l"/>
              </a:tabLst>
              <a:defRPr/>
            </a:pPr>
            <a:r>
              <a:rPr lang="en-US" sz="1900" b="1" spc="-5" dirty="0">
                <a:solidFill>
                  <a:srgbClr val="444B54"/>
                </a:solidFill>
                <a:latin typeface="Arial"/>
                <a:cs typeface="Arial"/>
              </a:rPr>
              <a:t>3,039,806 </a:t>
            </a:r>
            <a:r>
              <a:rPr kumimoji="0" sz="1900" b="0" i="0" u="none" strike="noStrike" kern="1200" cap="none" spc="-5" normalizeH="0" baseline="0" noProof="0" dirty="0" smtClean="0">
                <a:ln>
                  <a:noFill/>
                </a:ln>
                <a:solidFill>
                  <a:srgbClr val="444B54"/>
                </a:solidFill>
                <a:effectLst/>
                <a:uLnTx/>
                <a:uFillTx/>
                <a:latin typeface="Arial"/>
                <a:ea typeface="+mn-ea"/>
                <a:cs typeface="Arial"/>
              </a:rPr>
              <a:t>Confirmed</a:t>
            </a:r>
            <a:r>
              <a:rPr kumimoji="0" sz="1900" b="0" i="0" u="none" strike="noStrike" kern="1200" cap="none" spc="20" normalizeH="0" baseline="0" noProof="0" dirty="0" smtClean="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Positive</a:t>
            </a:r>
            <a:r>
              <a:rPr kumimoji="0" sz="1900" b="0" i="0" u="none" strike="noStrike" kern="1200" cap="none" spc="10" normalizeH="0" baseline="0" noProof="0" dirty="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Cases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 typeface="Arial"/>
              <a:buChar char="•"/>
              <a:tabLst>
                <a:tab pos="299085" algn="l"/>
                <a:tab pos="299720" algn="l"/>
              </a:tabLst>
              <a:defRPr/>
            </a:pPr>
            <a:r>
              <a:rPr lang="en-US" sz="1900" b="1" spc="-5" dirty="0">
                <a:solidFill>
                  <a:srgbClr val="444B54"/>
                </a:solidFill>
                <a:latin typeface="Arial"/>
                <a:cs typeface="Arial"/>
              </a:rPr>
              <a:t>32,956</a:t>
            </a:r>
            <a:r>
              <a:rPr kumimoji="0" sz="1900" b="1" i="0" u="none" strike="noStrike" kern="1200" cap="none" spc="-15" normalizeH="0" baseline="0" noProof="0" dirty="0" smtClean="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Deaths</a:t>
            </a: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
        <p:nvSpPr>
          <p:cNvPr id="30" name="object 30"/>
          <p:cNvSpPr txBox="1"/>
          <p:nvPr/>
        </p:nvSpPr>
        <p:spPr>
          <a:xfrm>
            <a:off x="11391389" y="6444636"/>
            <a:ext cx="110489"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8</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pic>
        <p:nvPicPr>
          <p:cNvPr id="20" name="Picture 19"/>
          <p:cNvPicPr>
            <a:picLocks noChangeAspect="1"/>
          </p:cNvPicPr>
          <p:nvPr/>
        </p:nvPicPr>
        <p:blipFill rotWithShape="1">
          <a:blip r:embed="rId6"/>
          <a:srcRect t="3117"/>
          <a:stretch/>
        </p:blipFill>
        <p:spPr>
          <a:xfrm>
            <a:off x="917344" y="2507864"/>
            <a:ext cx="4902474" cy="3311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7"/>
          <a:srcRect l="1257"/>
          <a:stretch/>
        </p:blipFill>
        <p:spPr>
          <a:xfrm>
            <a:off x="685800" y="5869515"/>
            <a:ext cx="5482331" cy="879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rotWithShape="1">
          <a:blip r:embed="rId8"/>
          <a:srcRect r="19277"/>
          <a:stretch/>
        </p:blipFill>
        <p:spPr>
          <a:xfrm>
            <a:off x="8911226" y="2227211"/>
            <a:ext cx="3177536" cy="4013736"/>
          </a:xfrm>
          <a:prstGeom prst="rect">
            <a:avLst/>
          </a:prstGeom>
        </p:spPr>
      </p:pic>
      <p:pic>
        <p:nvPicPr>
          <p:cNvPr id="28" name="Picture 27"/>
          <p:cNvPicPr>
            <a:picLocks noChangeAspect="1"/>
          </p:cNvPicPr>
          <p:nvPr/>
        </p:nvPicPr>
        <p:blipFill rotWithShape="1">
          <a:blip r:embed="rId9"/>
          <a:srcRect l="2030" t="12699" r="4703"/>
          <a:stretch/>
        </p:blipFill>
        <p:spPr>
          <a:xfrm>
            <a:off x="6557388" y="6268016"/>
            <a:ext cx="5496962" cy="635153"/>
          </a:xfrm>
          <a:prstGeom prst="rect">
            <a:avLst/>
          </a:prstGeom>
        </p:spPr>
      </p:pic>
    </p:spTree>
    <p:extLst>
      <p:ext uri="{BB962C8B-B14F-4D97-AF65-F5344CB8AC3E}">
        <p14:creationId xmlns:p14="http://schemas.microsoft.com/office/powerpoint/2010/main" val="210755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44297" y="1912761"/>
            <a:ext cx="229035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U.S. Has Far Higher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Covid</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Death Rate Than Other Wealthy Countries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a:srcRect t="13912"/>
          <a:stretch/>
        </p:blipFill>
        <p:spPr>
          <a:xfrm>
            <a:off x="990600" y="262375"/>
            <a:ext cx="7772400" cy="3300771"/>
          </a:xfrm>
          <a:prstGeom prst="rect">
            <a:avLst/>
          </a:prstGeom>
        </p:spPr>
      </p:pic>
      <p:pic>
        <p:nvPicPr>
          <p:cNvPr id="3" name="Picture 2"/>
          <p:cNvPicPr>
            <a:picLocks noChangeAspect="1"/>
          </p:cNvPicPr>
          <p:nvPr/>
        </p:nvPicPr>
        <p:blipFill rotWithShape="1">
          <a:blip r:embed="rId3"/>
          <a:srcRect l="7842" r="1177"/>
          <a:stretch/>
        </p:blipFill>
        <p:spPr>
          <a:xfrm>
            <a:off x="1295400" y="3352800"/>
            <a:ext cx="7162800" cy="3234066"/>
          </a:xfrm>
          <a:prstGeom prst="rect">
            <a:avLst/>
          </a:prstGeom>
        </p:spPr>
      </p:pic>
      <p:sp>
        <p:nvSpPr>
          <p:cNvPr id="4" name="TextBox 3"/>
          <p:cNvSpPr txBox="1"/>
          <p:nvPr/>
        </p:nvSpPr>
        <p:spPr>
          <a:xfrm>
            <a:off x="9067800" y="4832540"/>
            <a:ext cx="2362200" cy="1754326"/>
          </a:xfrm>
          <a:prstGeom prst="rect">
            <a:avLst/>
          </a:prstGeom>
          <a:noFill/>
        </p:spPr>
        <p:txBody>
          <a:bodyPr wrap="square" rtlCol="0">
            <a:spAutoFit/>
          </a:bodyPr>
          <a:lstStyle/>
          <a:p>
            <a:r>
              <a:rPr lang="en-US" i="1" dirty="0" smtClean="0"/>
              <a:t>NY Times, 2.1.2022</a:t>
            </a:r>
          </a:p>
          <a:p>
            <a:r>
              <a:rPr lang="en-US" i="1" dirty="0"/>
              <a:t>https://www.nytimes.com/interactive/2022/02/01/science/covid-deaths-united-states.html</a:t>
            </a:r>
          </a:p>
        </p:txBody>
      </p:sp>
    </p:spTree>
    <p:extLst>
      <p:ext uri="{BB962C8B-B14F-4D97-AF65-F5344CB8AC3E}">
        <p14:creationId xmlns:p14="http://schemas.microsoft.com/office/powerpoint/2010/main" val="1601983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a:p>
        </p:txBody>
      </p:sp>
      <p:sp>
        <p:nvSpPr>
          <p:cNvPr id="4" name="object 4"/>
          <p:cNvSpPr txBox="1">
            <a:spLocks noGrp="1"/>
          </p:cNvSpPr>
          <p:nvPr>
            <p:ph type="title"/>
          </p:nvPr>
        </p:nvSpPr>
        <p:spPr>
          <a:xfrm>
            <a:off x="383031" y="436882"/>
            <a:ext cx="4354195" cy="513715"/>
          </a:xfrm>
          <a:prstGeom prst="rect">
            <a:avLst/>
          </a:prstGeom>
          <a:noFill/>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Daily</a:t>
            </a:r>
            <a:r>
              <a:rPr sz="3200" b="1" spc="-110" dirty="0">
                <a:solidFill>
                  <a:srgbClr val="FFFFFF"/>
                </a:solidFill>
                <a:latin typeface="Arial"/>
                <a:cs typeface="Arial"/>
              </a:rPr>
              <a:t> </a:t>
            </a:r>
            <a:r>
              <a:rPr sz="3200" b="1" spc="-10" dirty="0">
                <a:solidFill>
                  <a:srgbClr val="FFFFFF"/>
                </a:solidFill>
                <a:latin typeface="Arial"/>
                <a:cs typeface="Arial"/>
              </a:rPr>
              <a:t>Incidence</a:t>
            </a:r>
            <a:endParaRPr sz="3200" dirty="0">
              <a:latin typeface="Arial"/>
              <a:cs typeface="Arial"/>
            </a:endParaRPr>
          </a:p>
        </p:txBody>
      </p:sp>
      <p:sp>
        <p:nvSpPr>
          <p:cNvPr id="5" name="object 5"/>
          <p:cNvSpPr txBox="1"/>
          <p:nvPr/>
        </p:nvSpPr>
        <p:spPr>
          <a:xfrm>
            <a:off x="203682"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12</a:t>
            </a:fld>
            <a:endParaRPr sz="1000">
              <a:latin typeface="Arial"/>
              <a:cs typeface="Arial"/>
            </a:endParaRPr>
          </a:p>
        </p:txBody>
      </p:sp>
      <p:pic>
        <p:nvPicPr>
          <p:cNvPr id="7" name="Picture 6"/>
          <p:cNvPicPr>
            <a:picLocks noChangeAspect="1"/>
          </p:cNvPicPr>
          <p:nvPr/>
        </p:nvPicPr>
        <p:blipFill rotWithShape="1">
          <a:blip r:embed="rId3"/>
          <a:srcRect l="3398" t="7055" r="5517"/>
          <a:stretch/>
        </p:blipFill>
        <p:spPr>
          <a:xfrm>
            <a:off x="819114" y="1670476"/>
            <a:ext cx="10991886" cy="4984692"/>
          </a:xfrm>
          <a:prstGeom prst="rect">
            <a:avLst/>
          </a:prstGeom>
        </p:spPr>
      </p:pic>
      <p:pic>
        <p:nvPicPr>
          <p:cNvPr id="6" name="object 6"/>
          <p:cNvPicPr/>
          <p:nvPr/>
        </p:nvPicPr>
        <p:blipFill>
          <a:blip r:embed="rId4" cstate="print"/>
          <a:stretch>
            <a:fillRect/>
          </a:stretch>
        </p:blipFill>
        <p:spPr>
          <a:xfrm>
            <a:off x="9520427" y="6475475"/>
            <a:ext cx="1609343" cy="225551"/>
          </a:xfrm>
          <a:prstGeom prst="rect">
            <a:avLst/>
          </a:prstGeom>
        </p:spPr>
      </p:pic>
    </p:spTree>
    <p:extLst>
      <p:ext uri="{BB962C8B-B14F-4D97-AF65-F5344CB8AC3E}">
        <p14:creationId xmlns:p14="http://schemas.microsoft.com/office/powerpoint/2010/main" val="3036952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a:p>
        </p:txBody>
      </p:sp>
      <p:sp>
        <p:nvSpPr>
          <p:cNvPr id="5" name="object 5"/>
          <p:cNvSpPr txBox="1">
            <a:spLocks noGrp="1"/>
          </p:cNvSpPr>
          <p:nvPr>
            <p:ph type="title"/>
          </p:nvPr>
        </p:nvSpPr>
        <p:spPr>
          <a:xfrm>
            <a:off x="383031" y="436882"/>
            <a:ext cx="3996054"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Covid</a:t>
            </a:r>
            <a:r>
              <a:rPr sz="3200" b="1" spc="-135" dirty="0">
                <a:solidFill>
                  <a:srgbClr val="FFFFFF"/>
                </a:solidFill>
                <a:latin typeface="Arial"/>
                <a:cs typeface="Arial"/>
              </a:rPr>
              <a:t> </a:t>
            </a:r>
            <a:r>
              <a:rPr sz="3200" b="1" spc="-5" dirty="0">
                <a:solidFill>
                  <a:srgbClr val="FFFFFF"/>
                </a:solidFill>
                <a:latin typeface="Arial"/>
                <a:cs typeface="Arial"/>
              </a:rPr>
              <a:t>Deaths</a:t>
            </a:r>
            <a:endParaRPr sz="3200">
              <a:latin typeface="Arial"/>
              <a:cs typeface="Arial"/>
            </a:endParaRPr>
          </a:p>
        </p:txBody>
      </p:sp>
      <p:sp>
        <p:nvSpPr>
          <p:cNvPr id="6" name="object 6"/>
          <p:cNvSpPr txBox="1"/>
          <p:nvPr/>
        </p:nvSpPr>
        <p:spPr>
          <a:xfrm>
            <a:off x="413461"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13</a:t>
            </a:fld>
            <a:endParaRPr sz="1000">
              <a:latin typeface="Arial"/>
              <a:cs typeface="Arial"/>
            </a:endParaRPr>
          </a:p>
        </p:txBody>
      </p:sp>
      <p:pic>
        <p:nvPicPr>
          <p:cNvPr id="9" name="Picture 8"/>
          <p:cNvPicPr>
            <a:picLocks noChangeAspect="1"/>
          </p:cNvPicPr>
          <p:nvPr/>
        </p:nvPicPr>
        <p:blipFill rotWithShape="1">
          <a:blip r:embed="rId3"/>
          <a:srcRect l="13172" t="13324"/>
          <a:stretch/>
        </p:blipFill>
        <p:spPr>
          <a:xfrm>
            <a:off x="228600" y="1744612"/>
            <a:ext cx="11582399" cy="5038407"/>
          </a:xfrm>
          <a:prstGeom prst="rect">
            <a:avLst/>
          </a:prstGeom>
        </p:spPr>
      </p:pic>
      <p:pic>
        <p:nvPicPr>
          <p:cNvPr id="4" name="object 4"/>
          <p:cNvPicPr/>
          <p:nvPr/>
        </p:nvPicPr>
        <p:blipFill>
          <a:blip r:embed="rId4" cstate="print"/>
          <a:stretch>
            <a:fillRect/>
          </a:stretch>
        </p:blipFill>
        <p:spPr>
          <a:xfrm>
            <a:off x="9687141" y="6486526"/>
            <a:ext cx="1606283" cy="228599"/>
          </a:xfrm>
          <a:prstGeom prst="rect">
            <a:avLst/>
          </a:prstGeom>
        </p:spPr>
      </p:pic>
    </p:spTree>
    <p:extLst>
      <p:ext uri="{BB962C8B-B14F-4D97-AF65-F5344CB8AC3E}">
        <p14:creationId xmlns:p14="http://schemas.microsoft.com/office/powerpoint/2010/main" val="1317092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0"/>
            <a:ext cx="2743200" cy="1815882"/>
          </a:xfrm>
          <a:prstGeom prst="rect">
            <a:avLst/>
          </a:prstGeom>
        </p:spPr>
        <p:txBody>
          <a:bodyPr wrap="square">
            <a:spAutoFit/>
          </a:bodyPr>
          <a:lstStyle/>
          <a:p>
            <a:pPr algn="ctr"/>
            <a:r>
              <a:rPr lang="en-US" sz="2800" dirty="0"/>
              <a:t>Illinois Hospitalizations By Time through </a:t>
            </a:r>
            <a:r>
              <a:rPr lang="en-US" sz="2800" dirty="0" smtClean="0"/>
              <a:t>3/8/2022</a:t>
            </a:r>
            <a:endParaRPr lang="en-US" sz="2800" dirty="0"/>
          </a:p>
        </p:txBody>
      </p:sp>
      <p:sp>
        <p:nvSpPr>
          <p:cNvPr id="5" name="TextBox 4"/>
          <p:cNvSpPr txBox="1"/>
          <p:nvPr/>
        </p:nvSpPr>
        <p:spPr>
          <a:xfrm>
            <a:off x="951345" y="6271491"/>
            <a:ext cx="10871200" cy="523220"/>
          </a:xfrm>
          <a:prstGeom prst="rect">
            <a:avLst/>
          </a:prstGeom>
          <a:noFill/>
        </p:spPr>
        <p:txBody>
          <a:bodyPr wrap="square" rtlCol="0">
            <a:spAutoFit/>
          </a:bodyPr>
          <a:lstStyle/>
          <a:p>
            <a:r>
              <a:rPr lang="en-US" sz="1400" dirty="0"/>
              <a:t>Sources: </a:t>
            </a:r>
            <a:r>
              <a:rPr lang="en-US" sz="1400" u="sng" dirty="0">
                <a:hlinkClick r:id="rId2"/>
              </a:rPr>
              <a:t>U.S. Department of Health and Human Services</a:t>
            </a:r>
            <a:r>
              <a:rPr lang="en-US" sz="1400" dirty="0"/>
              <a:t> (daily confirmed and suspected Covid-19 hospital admissions); Census Bureau (population data). Data prior to October 2020 was unreliable. Data reported in the most recent seven days may be incomplete.</a:t>
            </a:r>
          </a:p>
        </p:txBody>
      </p:sp>
      <p:pic>
        <p:nvPicPr>
          <p:cNvPr id="3" name="Picture 2"/>
          <p:cNvPicPr>
            <a:picLocks noChangeAspect="1"/>
          </p:cNvPicPr>
          <p:nvPr/>
        </p:nvPicPr>
        <p:blipFill>
          <a:blip r:embed="rId3"/>
          <a:stretch>
            <a:fillRect/>
          </a:stretch>
        </p:blipFill>
        <p:spPr>
          <a:xfrm>
            <a:off x="3144661" y="762000"/>
            <a:ext cx="9047339" cy="4805363"/>
          </a:xfrm>
          <a:prstGeom prst="rect">
            <a:avLst/>
          </a:prstGeom>
        </p:spPr>
      </p:pic>
    </p:spTree>
    <p:extLst>
      <p:ext uri="{BB962C8B-B14F-4D97-AF65-F5344CB8AC3E}">
        <p14:creationId xmlns:p14="http://schemas.microsoft.com/office/powerpoint/2010/main" val="677471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990600"/>
            <a:ext cx="5271571" cy="3108543"/>
          </a:xfrm>
          <a:prstGeom prst="rect">
            <a:avLst/>
          </a:prstGeom>
          <a:noFill/>
        </p:spPr>
        <p:txBody>
          <a:bodyPr wrap="square" rtlCol="0">
            <a:spAutoFit/>
          </a:bodyPr>
          <a:lstStyle/>
          <a:p>
            <a:r>
              <a:rPr lang="en-US" sz="2800" dirty="0" smtClean="0"/>
              <a:t>Illinois </a:t>
            </a:r>
            <a:r>
              <a:rPr lang="en-US" sz="2800" dirty="0" err="1" smtClean="0"/>
              <a:t>Covid</a:t>
            </a:r>
            <a:r>
              <a:rPr lang="en-US" sz="2800" dirty="0" smtClean="0"/>
              <a:t> Transmission </a:t>
            </a:r>
          </a:p>
          <a:p>
            <a:r>
              <a:rPr lang="en-US" sz="2800" dirty="0" smtClean="0"/>
              <a:t>by County</a:t>
            </a:r>
          </a:p>
          <a:p>
            <a:r>
              <a:rPr lang="en-US" sz="2800" dirty="0" smtClean="0"/>
              <a:t>Updated </a:t>
            </a:r>
            <a:r>
              <a:rPr lang="en-US" sz="2800" dirty="0" smtClean="0"/>
              <a:t>3/7/2022</a:t>
            </a:r>
          </a:p>
          <a:p>
            <a:endParaRPr lang="en-US" sz="2800" dirty="0" smtClean="0"/>
          </a:p>
          <a:p>
            <a:r>
              <a:rPr lang="en-US" sz="2800" dirty="0" smtClean="0"/>
              <a:t>Based on:</a:t>
            </a:r>
          </a:p>
          <a:p>
            <a:pPr marL="514350" indent="-514350">
              <a:buAutoNum type="arabicParenR"/>
            </a:pPr>
            <a:r>
              <a:rPr lang="en-US" sz="2800" dirty="0" smtClean="0"/>
              <a:t>Cases/100,000 (&gt;100 red)</a:t>
            </a:r>
          </a:p>
          <a:p>
            <a:pPr marL="514350" indent="-514350">
              <a:buAutoNum type="arabicParenR"/>
            </a:pPr>
            <a:r>
              <a:rPr lang="en-US" sz="2800" dirty="0" smtClean="0"/>
              <a:t>Test Positivity </a:t>
            </a:r>
            <a:r>
              <a:rPr lang="en-US" sz="2800" dirty="0" err="1" smtClean="0"/>
              <a:t>Avg</a:t>
            </a:r>
            <a:r>
              <a:rPr lang="en-US" sz="2800" dirty="0" smtClean="0"/>
              <a:t> (&gt;10% red)</a:t>
            </a:r>
            <a:endParaRPr lang="en-US" sz="2800" dirty="0"/>
          </a:p>
        </p:txBody>
      </p:sp>
      <p:pic>
        <p:nvPicPr>
          <p:cNvPr id="4" name="Picture 3"/>
          <p:cNvPicPr>
            <a:picLocks noChangeAspect="1"/>
          </p:cNvPicPr>
          <p:nvPr/>
        </p:nvPicPr>
        <p:blipFill rotWithShape="1">
          <a:blip r:embed="rId2"/>
          <a:srcRect r="19277"/>
          <a:stretch/>
        </p:blipFill>
        <p:spPr>
          <a:xfrm>
            <a:off x="6858000" y="0"/>
            <a:ext cx="4876800" cy="6160178"/>
          </a:xfrm>
          <a:prstGeom prst="rect">
            <a:avLst/>
          </a:prstGeom>
        </p:spPr>
      </p:pic>
      <p:pic>
        <p:nvPicPr>
          <p:cNvPr id="5" name="Picture 4"/>
          <p:cNvPicPr>
            <a:picLocks noChangeAspect="1"/>
          </p:cNvPicPr>
          <p:nvPr/>
        </p:nvPicPr>
        <p:blipFill rotWithShape="1">
          <a:blip r:embed="rId3"/>
          <a:srcRect l="2030" t="12699" r="4703"/>
          <a:stretch/>
        </p:blipFill>
        <p:spPr>
          <a:xfrm>
            <a:off x="5728771" y="6162435"/>
            <a:ext cx="6019800" cy="695565"/>
          </a:xfrm>
          <a:prstGeom prst="rect">
            <a:avLst/>
          </a:prstGeom>
        </p:spPr>
      </p:pic>
    </p:spTree>
    <p:extLst>
      <p:ext uri="{BB962C8B-B14F-4D97-AF65-F5344CB8AC3E}">
        <p14:creationId xmlns:p14="http://schemas.microsoft.com/office/powerpoint/2010/main" val="421872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825" t="14082" b="24380"/>
          <a:stretch/>
        </p:blipFill>
        <p:spPr>
          <a:xfrm>
            <a:off x="6096000" y="6096000"/>
            <a:ext cx="4750292" cy="38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78247" y="558188"/>
            <a:ext cx="5867400" cy="1754326"/>
          </a:xfrm>
          <a:prstGeom prst="rect">
            <a:avLst/>
          </a:prstGeom>
          <a:noFill/>
        </p:spPr>
        <p:txBody>
          <a:bodyPr wrap="square" rtlCol="0">
            <a:spAutoFit/>
          </a:bodyPr>
          <a:lstStyle/>
          <a:p>
            <a:pPr fontAlgn="base"/>
            <a:r>
              <a:rPr lang="en-US" sz="2800" dirty="0"/>
              <a:t/>
            </a:r>
            <a:br>
              <a:rPr lang="en-US" sz="2800" dirty="0"/>
            </a:br>
            <a:r>
              <a:rPr lang="en-US" sz="2800" dirty="0" smtClean="0"/>
              <a:t>COVID-19 </a:t>
            </a:r>
            <a:r>
              <a:rPr lang="en-US" sz="2800" dirty="0"/>
              <a:t>Community Levels </a:t>
            </a:r>
            <a:r>
              <a:rPr lang="en-US" sz="2800" dirty="0" smtClean="0"/>
              <a:t>Map Updated </a:t>
            </a:r>
            <a:r>
              <a:rPr lang="en-US" sz="2800" dirty="0" smtClean="0"/>
              <a:t>3/8/2022</a:t>
            </a:r>
            <a:endParaRPr lang="en-US" sz="2800" dirty="0"/>
          </a:p>
          <a:p>
            <a:endParaRPr lang="en-US" sz="2400" dirty="0"/>
          </a:p>
        </p:txBody>
      </p:sp>
      <p:sp>
        <p:nvSpPr>
          <p:cNvPr id="5" name="TextBox 4"/>
          <p:cNvSpPr txBox="1"/>
          <p:nvPr/>
        </p:nvSpPr>
        <p:spPr>
          <a:xfrm>
            <a:off x="378247" y="1997402"/>
            <a:ext cx="5641553" cy="2308324"/>
          </a:xfrm>
          <a:prstGeom prst="rect">
            <a:avLst/>
          </a:prstGeom>
          <a:noFill/>
        </p:spPr>
        <p:txBody>
          <a:bodyPr wrap="square" rtlCol="0">
            <a:spAutoFit/>
          </a:bodyPr>
          <a:lstStyle/>
          <a:p>
            <a:r>
              <a:rPr lang="en-US" sz="2400" dirty="0" smtClean="0"/>
              <a:t>New CDC </a:t>
            </a:r>
            <a:r>
              <a:rPr lang="en-US" sz="2400" dirty="0" smtClean="0"/>
              <a:t>Guidance (3/4/2022):</a:t>
            </a:r>
            <a:endParaRPr lang="en-US" sz="2400" dirty="0" smtClean="0"/>
          </a:p>
          <a:p>
            <a:r>
              <a:rPr lang="en-US" sz="2400" dirty="0" smtClean="0"/>
              <a:t>Levels </a:t>
            </a:r>
            <a:r>
              <a:rPr lang="en-US" sz="2400" dirty="0"/>
              <a:t>can be low, medium, or high and are determined by looking </a:t>
            </a:r>
            <a:r>
              <a:rPr lang="en-US" sz="2400" dirty="0" smtClean="0"/>
              <a:t>at % of hospital </a:t>
            </a:r>
            <a:r>
              <a:rPr lang="en-US" sz="2400" dirty="0"/>
              <a:t>beds being </a:t>
            </a:r>
            <a:r>
              <a:rPr lang="en-US" sz="2400" dirty="0" smtClean="0"/>
              <a:t>used by pts with </a:t>
            </a:r>
            <a:r>
              <a:rPr lang="en-US" sz="2400" dirty="0" err="1" smtClean="0"/>
              <a:t>Covid</a:t>
            </a:r>
            <a:r>
              <a:rPr lang="en-US" sz="2400" dirty="0" smtClean="0"/>
              <a:t>, new </a:t>
            </a:r>
            <a:r>
              <a:rPr lang="en-US" sz="2400" dirty="0" err="1" smtClean="0"/>
              <a:t>Covid</a:t>
            </a:r>
            <a:r>
              <a:rPr lang="en-US" sz="2400" dirty="0" smtClean="0"/>
              <a:t> hospital admissions, </a:t>
            </a:r>
            <a:r>
              <a:rPr lang="en-US" sz="2400" dirty="0"/>
              <a:t>and the total number of new COVID-19 cases in an area.</a:t>
            </a:r>
            <a:r>
              <a:rPr lang="en-US" dirty="0"/>
              <a:t> </a:t>
            </a:r>
          </a:p>
        </p:txBody>
      </p:sp>
      <p:pic>
        <p:nvPicPr>
          <p:cNvPr id="6" name="Picture 5"/>
          <p:cNvPicPr>
            <a:picLocks noChangeAspect="1"/>
          </p:cNvPicPr>
          <p:nvPr/>
        </p:nvPicPr>
        <p:blipFill>
          <a:blip r:embed="rId4"/>
          <a:stretch>
            <a:fillRect/>
          </a:stretch>
        </p:blipFill>
        <p:spPr>
          <a:xfrm>
            <a:off x="6438833" y="609600"/>
            <a:ext cx="4064626" cy="5083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792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82BB-5394-439F-9A7E-E84AB95EF1B3}"/>
              </a:ext>
            </a:extLst>
          </p:cNvPr>
          <p:cNvSpPr>
            <a:spLocks noGrp="1"/>
          </p:cNvSpPr>
          <p:nvPr>
            <p:ph type="title"/>
          </p:nvPr>
        </p:nvSpPr>
        <p:spPr/>
        <p:txBody>
          <a:bodyPr/>
          <a:lstStyle/>
          <a:p>
            <a:r>
              <a:rPr lang="en-US" dirty="0"/>
              <a:t>CDC’s COVID-19 Community Levels and Indicators</a:t>
            </a:r>
          </a:p>
        </p:txBody>
      </p:sp>
      <p:graphicFrame>
        <p:nvGraphicFramePr>
          <p:cNvPr id="5" name="Table 4">
            <a:extLst>
              <a:ext uri="{FF2B5EF4-FFF2-40B4-BE49-F238E27FC236}">
                <a16:creationId xmlns:a16="http://schemas.microsoft.com/office/drawing/2014/main" id="{B48C100A-1183-4FC3-B77C-9960F84451F8}"/>
              </a:ext>
            </a:extLst>
          </p:cNvPr>
          <p:cNvGraphicFramePr>
            <a:graphicFrameLocks noGrp="1"/>
          </p:cNvGraphicFramePr>
          <p:nvPr>
            <p:extLst>
              <p:ext uri="{D42A27DB-BD31-4B8C-83A1-F6EECF244321}">
                <p14:modId xmlns:p14="http://schemas.microsoft.com/office/powerpoint/2010/main" val="4154135765"/>
              </p:ext>
            </p:extLst>
          </p:nvPr>
        </p:nvGraphicFramePr>
        <p:xfrm>
          <a:off x="609600" y="1422293"/>
          <a:ext cx="10972800" cy="5039149"/>
        </p:xfrm>
        <a:graphic>
          <a:graphicData uri="http://schemas.openxmlformats.org/drawingml/2006/table">
            <a:tbl>
              <a:tblPr firstRow="1" firstCol="1" bandRow="1"/>
              <a:tblGrid>
                <a:gridCol w="1722353">
                  <a:extLst>
                    <a:ext uri="{9D8B030D-6E8A-4147-A177-3AD203B41FA5}">
                      <a16:colId xmlns:a16="http://schemas.microsoft.com/office/drawing/2014/main" val="4224569290"/>
                    </a:ext>
                  </a:extLst>
                </a:gridCol>
                <a:gridCol w="4775017">
                  <a:extLst>
                    <a:ext uri="{9D8B030D-6E8A-4147-A177-3AD203B41FA5}">
                      <a16:colId xmlns:a16="http://schemas.microsoft.com/office/drawing/2014/main" val="2802004925"/>
                    </a:ext>
                  </a:extLst>
                </a:gridCol>
                <a:gridCol w="1491810">
                  <a:extLst>
                    <a:ext uri="{9D8B030D-6E8A-4147-A177-3AD203B41FA5}">
                      <a16:colId xmlns:a16="http://schemas.microsoft.com/office/drawing/2014/main" val="2016131653"/>
                    </a:ext>
                  </a:extLst>
                </a:gridCol>
                <a:gridCol w="1491810">
                  <a:extLst>
                    <a:ext uri="{9D8B030D-6E8A-4147-A177-3AD203B41FA5}">
                      <a16:colId xmlns:a16="http://schemas.microsoft.com/office/drawing/2014/main" val="4077861482"/>
                    </a:ext>
                  </a:extLst>
                </a:gridCol>
                <a:gridCol w="1491810">
                  <a:extLst>
                    <a:ext uri="{9D8B030D-6E8A-4147-A177-3AD203B41FA5}">
                      <a16:colId xmlns:a16="http://schemas.microsoft.com/office/drawing/2014/main" val="3823056639"/>
                    </a:ext>
                  </a:extLst>
                </a:gridCol>
              </a:tblGrid>
              <a:tr h="527897">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rPr>
                        <a:t>New Cases </a:t>
                      </a:r>
                    </a:p>
                    <a:p>
                      <a:pPr marL="0" marR="0" algn="ctr">
                        <a:spcBef>
                          <a:spcPts val="0"/>
                        </a:spcBef>
                        <a:spcAft>
                          <a:spcPts val="0"/>
                        </a:spcAft>
                      </a:pPr>
                      <a:r>
                        <a:rPr lang="en-US" sz="1050" b="1" dirty="0">
                          <a:solidFill>
                            <a:srgbClr val="000000"/>
                          </a:solidFill>
                          <a:effectLst/>
                          <a:latin typeface="Calibri" panose="020F0502020204030204" pitchFamily="34" charset="0"/>
                        </a:rPr>
                        <a:t>(per 100,000 population in the last 7 days)</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Indicators</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Low</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Medium</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High</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8D59"/>
                    </a:solidFill>
                  </a:tcPr>
                </a:tc>
                <a:extLst>
                  <a:ext uri="{0D108BD9-81ED-4DB2-BD59-A6C34878D82A}">
                    <a16:rowId xmlns:a16="http://schemas.microsoft.com/office/drawing/2014/main" val="3873774241"/>
                  </a:ext>
                </a:extLst>
              </a:tr>
              <a:tr h="801927">
                <a:tc rowSpan="2">
                  <a:txBody>
                    <a:bodyPr/>
                    <a:lstStyle/>
                    <a:p>
                      <a:pPr marL="0" marR="0" algn="ctr">
                        <a:spcBef>
                          <a:spcPts val="0"/>
                        </a:spcBef>
                        <a:spcAft>
                          <a:spcPts val="0"/>
                        </a:spcAft>
                      </a:pPr>
                      <a:r>
                        <a:rPr lang="en-US" sz="1800" b="1">
                          <a:solidFill>
                            <a:srgbClr val="000000"/>
                          </a:solidFill>
                          <a:effectLst/>
                          <a:latin typeface="Calibri"/>
                          <a:ea typeface="Calibri" panose="020F0502020204030204" pitchFamily="34" charset="0"/>
                        </a:rPr>
                        <a:t>Fewer than 200</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rPr>
                        <a:t>New COVID-19 admissions per 100,000 population (7-day total)</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&lt;10.0</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10.0-19.9</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≥20.0</a:t>
                      </a:r>
                      <a:endParaRPr lang="en-US" dirty="0">
                        <a:solidFill>
                          <a:srgbClr val="000000"/>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8D59"/>
                    </a:solidFill>
                  </a:tcPr>
                </a:tc>
                <a:extLst>
                  <a:ext uri="{0D108BD9-81ED-4DB2-BD59-A6C34878D82A}">
                    <a16:rowId xmlns:a16="http://schemas.microsoft.com/office/drawing/2014/main" val="2779695390"/>
                  </a:ext>
                </a:extLst>
              </a:tr>
              <a:tr h="780485">
                <a:tc vMerge="1">
                  <a:txBody>
                    <a:bodyPr/>
                    <a:lstStyle/>
                    <a:p>
                      <a:pPr marL="0" marR="0">
                        <a:spcBef>
                          <a:spcPts val="0"/>
                        </a:spcBef>
                        <a:spcAft>
                          <a:spcPts val="0"/>
                        </a:spcAft>
                      </a:pP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a:ea typeface="Calibri" panose="020F0502020204030204" pitchFamily="34" charset="0"/>
                        </a:rPr>
                        <a:t>Percent of staffed inpatient beds occupied by COVID-19 patients </a:t>
                      </a:r>
                      <a:r>
                        <a:rPr lang="en-US" sz="1800" b="0" i="0" u="none" strike="noStrike" noProof="0" dirty="0">
                          <a:solidFill>
                            <a:srgbClr val="000000"/>
                          </a:solidFill>
                          <a:effectLst/>
                          <a:latin typeface="Calibri"/>
                        </a:rPr>
                        <a:t>(7-day average)</a:t>
                      </a:r>
                      <a:endParaRPr lang="en-US" sz="1800"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solidFill>
                            <a:srgbClr val="000000"/>
                          </a:solidFill>
                          <a:effectLst/>
                          <a:latin typeface="Calibri" panose="020F0502020204030204" pitchFamily="34" charset="0"/>
                        </a:rPr>
                        <a:t>&lt;10.0%</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0" marR="0" algn="ctr">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10.0-14.9%</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≥15.0%</a:t>
                      </a:r>
                      <a:endParaRPr lang="en-US" dirty="0">
                        <a:solidFill>
                          <a:srgbClr val="000000"/>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8D59"/>
                    </a:solidFill>
                  </a:tcPr>
                </a:tc>
                <a:extLst>
                  <a:ext uri="{0D108BD9-81ED-4DB2-BD59-A6C34878D82A}">
                    <a16:rowId xmlns:a16="http://schemas.microsoft.com/office/drawing/2014/main" val="1495053572"/>
                  </a:ext>
                </a:extLst>
              </a:tr>
              <a:tr h="715580">
                <a:tc rowSpan="2">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200 or more</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New COVID-19 admissions per 100,000 population (7-day total)</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r>
                        <a:rPr lang="en-US" sz="1800" dirty="0">
                          <a:solidFill>
                            <a:srgbClr val="000000"/>
                          </a:solidFill>
                          <a:effectLst/>
                          <a:latin typeface="Calibri" panose="020F0502020204030204" pitchFamily="34" charset="0"/>
                        </a:rPr>
                        <a:t>NA</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&lt;10.0</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≥10.0</a:t>
                      </a:r>
                      <a:endParaRPr lang="en-US" dirty="0">
                        <a:solidFill>
                          <a:srgbClr val="000000"/>
                        </a:solidFill>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8D59"/>
                    </a:solidFill>
                  </a:tcPr>
                </a:tc>
                <a:extLst>
                  <a:ext uri="{0D108BD9-81ED-4DB2-BD59-A6C34878D82A}">
                    <a16:rowId xmlns:a16="http://schemas.microsoft.com/office/drawing/2014/main" val="3193272407"/>
                  </a:ext>
                </a:extLst>
              </a:tr>
              <a:tr h="744717">
                <a:tc vMerge="1">
                  <a:txBody>
                    <a:bodyPr/>
                    <a:lstStyle/>
                    <a:p>
                      <a:pPr marL="0" marR="0">
                        <a:spcBef>
                          <a:spcPts val="0"/>
                        </a:spcBef>
                        <a:spcAft>
                          <a:spcPts val="0"/>
                        </a:spcAft>
                      </a:pP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a:ea typeface="Calibri" panose="020F0502020204030204" pitchFamily="34" charset="0"/>
                        </a:rPr>
                        <a:t>Percent of </a:t>
                      </a:r>
                      <a:r>
                        <a:rPr lang="en-US" sz="1800" dirty="0">
                          <a:solidFill>
                            <a:srgbClr val="000000"/>
                          </a:solidFill>
                          <a:effectLst/>
                          <a:latin typeface="Calibri"/>
                          <a:ea typeface="Calibri" panose="020F0502020204030204" pitchFamily="34" charset="0"/>
                        </a:rPr>
                        <a:t>staffed inpatient beds occupied by COVID-19 patients</a:t>
                      </a:r>
                      <a:r>
                        <a:rPr lang="en-US" sz="1800" dirty="0">
                          <a:solidFill>
                            <a:srgbClr val="000000"/>
                          </a:solidFill>
                          <a:effectLst/>
                          <a:latin typeface="Calibri"/>
                        </a:rPr>
                        <a:t> </a:t>
                      </a:r>
                      <a:r>
                        <a:rPr lang="en-US" sz="1800" b="0" i="0" u="none" strike="noStrike" noProof="0" dirty="0">
                          <a:solidFill>
                            <a:srgbClr val="000000"/>
                          </a:solidFill>
                          <a:effectLst/>
                          <a:latin typeface="Calibri"/>
                        </a:rPr>
                        <a:t>(7-day average</a:t>
                      </a:r>
                      <a:r>
                        <a:rPr lang="en-US" sz="1800" b="0" i="0" u="none" strike="noStrike" noProof="0" dirty="0">
                          <a:solidFill>
                            <a:srgbClr val="000000"/>
                          </a:solidFill>
                          <a:effectLst/>
                          <a:latin typeface="Calibri" panose="020F0502020204030204" pitchFamily="34" charset="0"/>
                        </a:rPr>
                        <a:t>)</a:t>
                      </a:r>
                      <a:endParaRPr lang="en-US" sz="1800"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r>
                        <a:rPr lang="en-US" sz="1800" dirty="0">
                          <a:solidFill>
                            <a:srgbClr val="000000"/>
                          </a:solidFill>
                          <a:effectLst/>
                          <a:latin typeface="Calibri" panose="020F0502020204030204" pitchFamily="34" charset="0"/>
                        </a:rPr>
                        <a:t>NA</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r>
                        <a:rPr lang="en-US" sz="1800" dirty="0">
                          <a:solidFill>
                            <a:srgbClr val="000000"/>
                          </a:solidFill>
                          <a:effectLst/>
                          <a:latin typeface="Calibri" panose="020F0502020204030204" pitchFamily="34" charset="0"/>
                        </a:rPr>
                        <a:t>&lt;10.0%</a:t>
                      </a:r>
                      <a:endParaRPr lang="en-US" dirty="0"/>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en-US" sz="1800" dirty="0">
                          <a:solidFill>
                            <a:srgbClr val="000000"/>
                          </a:solidFill>
                          <a:effectLst/>
                          <a:latin typeface="Calibri" panose="020F0502020204030204" pitchFamily="34" charset="0"/>
                          <a:ea typeface="Calibri" panose="020F0502020204030204" pitchFamily="34" charset="0"/>
                        </a:rPr>
                        <a:t>≥10.0%</a:t>
                      </a:r>
                    </a:p>
                  </a:txBody>
                  <a:tcPr marL="68580" marR="6858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FC8D59"/>
                    </a:solidFill>
                  </a:tcPr>
                </a:tc>
                <a:extLst>
                  <a:ext uri="{0D108BD9-81ED-4DB2-BD59-A6C34878D82A}">
                    <a16:rowId xmlns:a16="http://schemas.microsoft.com/office/drawing/2014/main" val="1934096312"/>
                  </a:ext>
                </a:extLst>
              </a:tr>
              <a:tr h="744717">
                <a:tc gridSpan="5">
                  <a:txBody>
                    <a:bodyPr/>
                    <a:lstStyle/>
                    <a:p>
                      <a:pPr marL="0" marR="0" algn="l">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The COVID-19 community level is determined by the higher of the inpatient beds and new admissions indicators, based on the current level of new cases per 100,000 population in the past 7 </a:t>
                      </a:r>
                      <a:r>
                        <a:rPr lang="en-US" sz="1800" b="1" dirty="0" smtClean="0">
                          <a:solidFill>
                            <a:srgbClr val="000000"/>
                          </a:solidFill>
                          <a:effectLst/>
                          <a:latin typeface="Calibri" panose="020F0502020204030204" pitchFamily="34" charset="0"/>
                          <a:ea typeface="Calibri" panose="020F0502020204030204" pitchFamily="34" charset="0"/>
                        </a:rPr>
                        <a:t>days</a:t>
                      </a:r>
                    </a:p>
                    <a:p>
                      <a:pPr marL="0" marR="0" algn="l">
                        <a:spcBef>
                          <a:spcPts val="0"/>
                        </a:spcBef>
                        <a:spcAft>
                          <a:spcPts val="0"/>
                        </a:spcAft>
                      </a:pPr>
                      <a:endParaRPr lang="en-US" sz="1800" b="1" dirty="0" smtClean="0">
                        <a:solidFill>
                          <a:srgbClr val="000000"/>
                        </a:solidFill>
                        <a:effectLst/>
                        <a:latin typeface="Calibri" panose="020F0502020204030204" pitchFamily="34" charset="0"/>
                        <a:ea typeface="Calibri" panose="020F0502020204030204" pitchFamily="34" charset="0"/>
                      </a:endParaRPr>
                    </a:p>
                    <a:p>
                      <a:pPr algn="l">
                        <a:buFont typeface="Arial" panose="020B0604020202020204" pitchFamily="34" charset="0"/>
                        <a:buChar char="•"/>
                      </a:pPr>
                      <a:r>
                        <a:rPr lang="en-US" sz="2000" b="0" i="0" dirty="0" smtClean="0">
                          <a:solidFill>
                            <a:srgbClr val="000000"/>
                          </a:solidFill>
                          <a:effectLst/>
                          <a:latin typeface="Open Sans"/>
                        </a:rPr>
                        <a:t>Check your county’s </a:t>
                      </a:r>
                      <a:r>
                        <a:rPr lang="en-US" sz="2000" b="0" i="0" u="sng" dirty="0" smtClean="0">
                          <a:solidFill>
                            <a:srgbClr val="075290"/>
                          </a:solidFill>
                          <a:effectLst/>
                          <a:latin typeface="Open Sans"/>
                          <a:hlinkClick r:id="rId3"/>
                        </a:rPr>
                        <a:t>COVID-19 Community Level</a:t>
                      </a:r>
                      <a:r>
                        <a:rPr lang="en-US" sz="2000" b="0" i="0" dirty="0" smtClean="0">
                          <a:solidFill>
                            <a:srgbClr val="000000"/>
                          </a:solidFill>
                          <a:effectLst/>
                          <a:latin typeface="Open Sans"/>
                        </a:rPr>
                        <a:t>.</a:t>
                      </a:r>
                    </a:p>
                    <a:p>
                      <a:pPr marL="0" marR="0" algn="l">
                        <a:spcBef>
                          <a:spcPts val="0"/>
                        </a:spcBef>
                        <a:spcAft>
                          <a:spcPts val="0"/>
                        </a:spcAft>
                      </a:pPr>
                      <a:endParaRPr lang="en-US" sz="1800" b="1" dirty="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spcBef>
                          <a:spcPts val="0"/>
                        </a:spcBef>
                        <a:spcAft>
                          <a:spcPts val="0"/>
                        </a:spcAft>
                      </a:pPr>
                      <a:endParaRPr lang="en-US" sz="1800">
                        <a:solidFill>
                          <a:srgbClr val="000000"/>
                        </a:solidFill>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85000"/>
                      </a:schemeClr>
                    </a:solidFill>
                  </a:tcPr>
                </a:tc>
                <a:tc hMerge="1">
                  <a:txBody>
                    <a:bodyPr/>
                    <a:lstStyle/>
                    <a:p>
                      <a:pPr algn="ct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54"/>
                    </a:solidFill>
                  </a:tcPr>
                </a:tc>
                <a:tc hMerge="1">
                  <a:txBody>
                    <a:bodyPr/>
                    <a:lstStyle/>
                    <a:p>
                      <a:pPr algn="ct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9843"/>
                    </a:solidFill>
                  </a:tcPr>
                </a:tc>
                <a:tc hMerge="1">
                  <a:txBody>
                    <a:bodyPr/>
                    <a:lstStyle/>
                    <a:p>
                      <a:pPr algn="ctr"/>
                      <a:endParaRPr lang="en-US">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B59"/>
                    </a:solidFill>
                  </a:tcPr>
                </a:tc>
                <a:extLst>
                  <a:ext uri="{0D108BD9-81ED-4DB2-BD59-A6C34878D82A}">
                    <a16:rowId xmlns:a16="http://schemas.microsoft.com/office/drawing/2014/main" val="2004009889"/>
                  </a:ext>
                </a:extLst>
              </a:tr>
            </a:tbl>
          </a:graphicData>
        </a:graphic>
      </p:graphicFrame>
    </p:spTree>
    <p:extLst>
      <p:ext uri="{BB962C8B-B14F-4D97-AF65-F5344CB8AC3E}">
        <p14:creationId xmlns:p14="http://schemas.microsoft.com/office/powerpoint/2010/main" val="279415302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7155608"/>
              </p:ext>
            </p:extLst>
          </p:nvPr>
        </p:nvGraphicFramePr>
        <p:xfrm>
          <a:off x="2514600" y="76200"/>
          <a:ext cx="6324600" cy="6477000"/>
        </p:xfrm>
        <a:graphic>
          <a:graphicData uri="http://schemas.openxmlformats.org/drawingml/2006/table">
            <a:tbl>
              <a:tblPr/>
              <a:tblGrid>
                <a:gridCol w="2108200">
                  <a:extLst>
                    <a:ext uri="{9D8B030D-6E8A-4147-A177-3AD203B41FA5}">
                      <a16:colId xmlns:a16="http://schemas.microsoft.com/office/drawing/2014/main" val="4274961946"/>
                    </a:ext>
                  </a:extLst>
                </a:gridCol>
                <a:gridCol w="2108200">
                  <a:extLst>
                    <a:ext uri="{9D8B030D-6E8A-4147-A177-3AD203B41FA5}">
                      <a16:colId xmlns:a16="http://schemas.microsoft.com/office/drawing/2014/main" val="4019693195"/>
                    </a:ext>
                  </a:extLst>
                </a:gridCol>
                <a:gridCol w="2108200">
                  <a:extLst>
                    <a:ext uri="{9D8B030D-6E8A-4147-A177-3AD203B41FA5}">
                      <a16:colId xmlns:a16="http://schemas.microsoft.com/office/drawing/2014/main" val="2517943224"/>
                    </a:ext>
                  </a:extLst>
                </a:gridCol>
              </a:tblGrid>
              <a:tr h="446405">
                <a:tc>
                  <a:txBody>
                    <a:bodyPr/>
                    <a:lstStyle/>
                    <a:p>
                      <a:pPr algn="ctr" fontAlgn="t"/>
                      <a:r>
                        <a:rPr lang="en-US" sz="2400" b="1">
                          <a:effectLst/>
                        </a:rPr>
                        <a:t>Low</a:t>
                      </a:r>
                      <a:endParaRPr lang="en-US" sz="2400">
                        <a:effectLst/>
                      </a:endParaRP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00CC99"/>
                    </a:solidFill>
                  </a:tcPr>
                </a:tc>
                <a:tc>
                  <a:txBody>
                    <a:bodyPr/>
                    <a:lstStyle/>
                    <a:p>
                      <a:pPr algn="ctr" fontAlgn="t"/>
                      <a:r>
                        <a:rPr lang="en-US" sz="2000" b="1" dirty="0">
                          <a:effectLst/>
                        </a:rPr>
                        <a:t>Medium</a:t>
                      </a:r>
                      <a:endParaRPr lang="en-US" sz="2000" dirty="0">
                        <a:effectLst/>
                      </a:endParaRP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99"/>
                    </a:solidFill>
                  </a:tcPr>
                </a:tc>
                <a:tc>
                  <a:txBody>
                    <a:bodyPr/>
                    <a:lstStyle/>
                    <a:p>
                      <a:pPr algn="ctr" fontAlgn="t"/>
                      <a:r>
                        <a:rPr lang="en-US" sz="2000" b="1">
                          <a:effectLst/>
                        </a:rPr>
                        <a:t>High</a:t>
                      </a:r>
                      <a:endParaRPr lang="en-US" sz="2000">
                        <a:effectLst/>
                      </a:endParaRP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C8D59"/>
                    </a:solidFill>
                  </a:tcPr>
                </a:tc>
                <a:extLst>
                  <a:ext uri="{0D108BD9-81ED-4DB2-BD59-A6C34878D82A}">
                    <a16:rowId xmlns:a16="http://schemas.microsoft.com/office/drawing/2014/main" val="4221346491"/>
                  </a:ext>
                </a:extLst>
              </a:tr>
              <a:tr h="5103245">
                <a:tc>
                  <a:txBody>
                    <a:bodyPr/>
                    <a:lstStyle/>
                    <a:p>
                      <a:pPr algn="l" fontAlgn="t">
                        <a:buFont typeface="Arial" panose="020B0604020202020204" pitchFamily="34" charset="0"/>
                        <a:buChar char="•"/>
                      </a:pPr>
                      <a:r>
                        <a:rPr lang="en-US" sz="2400" dirty="0">
                          <a:effectLst/>
                        </a:rPr>
                        <a:t>Stay </a:t>
                      </a:r>
                      <a:r>
                        <a:rPr lang="en-US" sz="2400" u="sng" dirty="0">
                          <a:solidFill>
                            <a:srgbClr val="075290"/>
                          </a:solidFill>
                          <a:effectLst/>
                          <a:hlinkClick r:id="rId3"/>
                        </a:rPr>
                        <a:t>up to date</a:t>
                      </a:r>
                      <a:r>
                        <a:rPr lang="en-US" sz="2400" dirty="0">
                          <a:effectLst/>
                        </a:rPr>
                        <a:t> with COVID-19 vaccines</a:t>
                      </a:r>
                    </a:p>
                    <a:p>
                      <a:pPr algn="l" fontAlgn="t">
                        <a:buFont typeface="Arial" panose="020B0604020202020204" pitchFamily="34" charset="0"/>
                        <a:buChar char="•"/>
                      </a:pPr>
                      <a:r>
                        <a:rPr lang="en-US" sz="2400" u="sng" dirty="0">
                          <a:solidFill>
                            <a:srgbClr val="075290"/>
                          </a:solidFill>
                          <a:effectLst/>
                          <a:hlinkClick r:id="rId4"/>
                        </a:rPr>
                        <a:t>Get tested</a:t>
                      </a:r>
                      <a:r>
                        <a:rPr lang="en-US" sz="2400" dirty="0">
                          <a:effectLst/>
                        </a:rPr>
                        <a:t> if you have symptoms</a:t>
                      </a: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algn="l" fontAlgn="t">
                        <a:buFont typeface="Arial" panose="020B0604020202020204" pitchFamily="34" charset="0"/>
                        <a:buChar char="•"/>
                      </a:pPr>
                      <a:r>
                        <a:rPr lang="en-US" sz="2000" dirty="0">
                          <a:effectLst/>
                        </a:rPr>
                        <a:t>If you are </a:t>
                      </a:r>
                      <a:r>
                        <a:rPr lang="en-US" sz="2000" u="sng" dirty="0">
                          <a:solidFill>
                            <a:srgbClr val="075290"/>
                          </a:solidFill>
                          <a:effectLst/>
                          <a:hlinkClick r:id="rId5"/>
                        </a:rPr>
                        <a:t>at high risk for severe illness</a:t>
                      </a:r>
                      <a:r>
                        <a:rPr lang="en-US" sz="2000" dirty="0">
                          <a:effectLst/>
                        </a:rPr>
                        <a:t>, talk to your healthcare provider about whether you need to wear a mask and take other precautions</a:t>
                      </a:r>
                    </a:p>
                    <a:p>
                      <a:pPr algn="l" fontAlgn="t">
                        <a:buFont typeface="Arial" panose="020B0604020202020204" pitchFamily="34" charset="0"/>
                        <a:buChar char="•"/>
                      </a:pPr>
                      <a:r>
                        <a:rPr lang="en-US" sz="2000" dirty="0">
                          <a:effectLst/>
                        </a:rPr>
                        <a:t>Stay up to date with COVID-19 vaccines</a:t>
                      </a:r>
                    </a:p>
                    <a:p>
                      <a:pPr algn="l" fontAlgn="t">
                        <a:buFont typeface="Arial" panose="020B0604020202020204" pitchFamily="34" charset="0"/>
                        <a:buChar char="•"/>
                      </a:pPr>
                      <a:r>
                        <a:rPr lang="en-US" sz="2000" dirty="0">
                          <a:effectLst/>
                        </a:rPr>
                        <a:t>Get tested if you have symptoms</a:t>
                      </a: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tc>
                  <a:txBody>
                    <a:bodyPr/>
                    <a:lstStyle/>
                    <a:p>
                      <a:pPr algn="l" fontAlgn="t">
                        <a:buFont typeface="Arial" panose="020B0604020202020204" pitchFamily="34" charset="0"/>
                        <a:buChar char="•"/>
                      </a:pPr>
                      <a:r>
                        <a:rPr lang="en-US" sz="2000" dirty="0">
                          <a:effectLst/>
                        </a:rPr>
                        <a:t>Wear a </a:t>
                      </a:r>
                      <a:r>
                        <a:rPr lang="en-US" sz="2000" u="sng" dirty="0">
                          <a:solidFill>
                            <a:srgbClr val="075290"/>
                          </a:solidFill>
                          <a:effectLst/>
                          <a:hlinkClick r:id="rId6"/>
                        </a:rPr>
                        <a:t>mask</a:t>
                      </a:r>
                      <a:r>
                        <a:rPr lang="en-US" sz="2000" dirty="0">
                          <a:effectLst/>
                        </a:rPr>
                        <a:t> indoors in public</a:t>
                      </a:r>
                    </a:p>
                    <a:p>
                      <a:pPr algn="l" fontAlgn="t">
                        <a:buFont typeface="Arial" panose="020B0604020202020204" pitchFamily="34" charset="0"/>
                        <a:buChar char="•"/>
                      </a:pPr>
                      <a:r>
                        <a:rPr lang="en-US" sz="2000" dirty="0">
                          <a:effectLst/>
                        </a:rPr>
                        <a:t>Stay up to date with COVID-19 vaccines</a:t>
                      </a:r>
                    </a:p>
                    <a:p>
                      <a:pPr algn="l" fontAlgn="t">
                        <a:buFont typeface="Arial" panose="020B0604020202020204" pitchFamily="34" charset="0"/>
                        <a:buChar char="•"/>
                      </a:pPr>
                      <a:r>
                        <a:rPr lang="en-US" sz="2000" dirty="0">
                          <a:effectLst/>
                        </a:rPr>
                        <a:t>Get tested if you have symptoms</a:t>
                      </a:r>
                    </a:p>
                    <a:p>
                      <a:pPr algn="l" fontAlgn="t">
                        <a:buFont typeface="Arial" panose="020B0604020202020204" pitchFamily="34" charset="0"/>
                        <a:buChar char="•"/>
                      </a:pPr>
                      <a:r>
                        <a:rPr lang="en-US" sz="2000" dirty="0">
                          <a:effectLst/>
                        </a:rPr>
                        <a:t>Additional precautions may be needed for people at high risk for severe illness</a:t>
                      </a: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tcPr>
                </a:tc>
                <a:extLst>
                  <a:ext uri="{0D108BD9-81ED-4DB2-BD59-A6C34878D82A}">
                    <a16:rowId xmlns:a16="http://schemas.microsoft.com/office/drawing/2014/main" val="3356963786"/>
                  </a:ext>
                </a:extLst>
              </a:tr>
              <a:tr h="927350">
                <a:tc gridSpan="3">
                  <a:txBody>
                    <a:bodyPr/>
                    <a:lstStyle/>
                    <a:p>
                      <a:pPr algn="l" fontAlgn="t"/>
                      <a:r>
                        <a:rPr lang="en-US" sz="1800" b="1" dirty="0">
                          <a:effectLst/>
                        </a:rPr>
                        <a:t>People may choose to mask at any time. People with symptoms, a positive test, or exposure to someone with COVID-19 should wear a mask.</a:t>
                      </a:r>
                    </a:p>
                  </a:txBody>
                  <a:tcPr marL="65594" marR="65594" marT="32797" marB="32797">
                    <a:lnL w="6350" cap="flat" cmpd="sng" algn="ctr">
                      <a:solidFill>
                        <a:srgbClr val="DEE2E6"/>
                      </a:solidFill>
                      <a:prstDash val="solid"/>
                      <a:round/>
                      <a:headEnd type="none" w="med" len="med"/>
                      <a:tailEnd type="none" w="med" len="med"/>
                    </a:lnL>
                    <a:lnR w="6350" cap="flat" cmpd="sng" algn="ctr">
                      <a:solidFill>
                        <a:srgbClr val="DEE2E6"/>
                      </a:solidFill>
                      <a:prstDash val="solid"/>
                      <a:round/>
                      <a:headEnd type="none" w="med" len="med"/>
                      <a:tailEnd type="none" w="med" len="med"/>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ECECE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0200535"/>
                  </a:ext>
                </a:extLst>
              </a:tr>
            </a:tbl>
          </a:graphicData>
        </a:graphic>
      </p:graphicFrame>
      <p:sp>
        <p:nvSpPr>
          <p:cNvPr id="6" name="TextBox 5"/>
          <p:cNvSpPr txBox="1"/>
          <p:nvPr/>
        </p:nvSpPr>
        <p:spPr>
          <a:xfrm>
            <a:off x="304800" y="304800"/>
            <a:ext cx="1905000" cy="2246769"/>
          </a:xfrm>
          <a:prstGeom prst="rect">
            <a:avLst/>
          </a:prstGeom>
          <a:noFill/>
        </p:spPr>
        <p:txBody>
          <a:bodyPr wrap="square" rtlCol="0">
            <a:spAutoFit/>
          </a:bodyPr>
          <a:lstStyle/>
          <a:p>
            <a:r>
              <a:rPr lang="en-US" sz="2800" dirty="0" smtClean="0"/>
              <a:t>New </a:t>
            </a:r>
          </a:p>
          <a:p>
            <a:r>
              <a:rPr lang="en-US" sz="2800" dirty="0" smtClean="0"/>
              <a:t>Covid-19 Community Levels</a:t>
            </a:r>
          </a:p>
          <a:p>
            <a:r>
              <a:rPr lang="en-US" sz="2800" dirty="0" smtClean="0"/>
              <a:t>3/4/2022</a:t>
            </a:r>
            <a:endParaRPr lang="en-US" sz="2800" dirty="0"/>
          </a:p>
        </p:txBody>
      </p:sp>
      <p:sp>
        <p:nvSpPr>
          <p:cNvPr id="10" name="TextBox 9"/>
          <p:cNvSpPr txBox="1"/>
          <p:nvPr/>
        </p:nvSpPr>
        <p:spPr>
          <a:xfrm>
            <a:off x="9067800" y="76200"/>
            <a:ext cx="2895600" cy="6555641"/>
          </a:xfrm>
          <a:prstGeom prst="rect">
            <a:avLst/>
          </a:prstGeom>
          <a:solidFill>
            <a:schemeClr val="bg1"/>
          </a:solidFill>
        </p:spPr>
        <p:txBody>
          <a:bodyPr wrap="square" rtlCol="0">
            <a:spAutoFit/>
          </a:bodyPr>
          <a:lstStyle/>
          <a:p>
            <a:r>
              <a:rPr lang="en-US" sz="2000" i="1" dirty="0"/>
              <a:t>The whole community can be safe only when we all take steps to protect each other, even when the COVID-19 Community Level is low or medium. No matter what your COVID-19 Community Level, layered prevention strategies can help limit severe disease and reduce the potential for strain on the healthcare system. Proven prevention steps include staying up to date on vaccines, getting tested if you have symptoms, and wearing a mask when you’re around someone at increased </a:t>
            </a:r>
            <a:r>
              <a:rPr lang="en-US" sz="2000" i="1" dirty="0" smtClean="0"/>
              <a:t>risk. – CDC 3/4/2022</a:t>
            </a:r>
            <a:endParaRPr lang="en-US" sz="2000" i="1" dirty="0"/>
          </a:p>
        </p:txBody>
      </p:sp>
      <p:sp>
        <p:nvSpPr>
          <p:cNvPr id="11" name="TextBox 10"/>
          <p:cNvSpPr txBox="1"/>
          <p:nvPr/>
        </p:nvSpPr>
        <p:spPr>
          <a:xfrm>
            <a:off x="304800" y="3505200"/>
            <a:ext cx="1524000" cy="1323439"/>
          </a:xfrm>
          <a:prstGeom prst="rect">
            <a:avLst/>
          </a:prstGeom>
          <a:noFill/>
        </p:spPr>
        <p:txBody>
          <a:bodyPr wrap="square" rtlCol="0">
            <a:spAutoFit/>
          </a:bodyPr>
          <a:lstStyle/>
          <a:p>
            <a:r>
              <a:rPr lang="en-US" sz="2000" i="1" dirty="0" smtClean="0"/>
              <a:t>Does not apply to health care facilities</a:t>
            </a:r>
            <a:endParaRPr lang="en-US" sz="2000" i="1" dirty="0"/>
          </a:p>
        </p:txBody>
      </p:sp>
    </p:spTree>
    <p:extLst>
      <p:ext uri="{BB962C8B-B14F-4D97-AF65-F5344CB8AC3E}">
        <p14:creationId xmlns:p14="http://schemas.microsoft.com/office/powerpoint/2010/main" val="1762836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21156" y="110261"/>
            <a:ext cx="5435600" cy="1214120"/>
          </a:xfrm>
          <a:prstGeom prst="rect">
            <a:avLst/>
          </a:prstGeom>
        </p:spPr>
        <p:txBody>
          <a:bodyPr vert="horz" wrap="square" lIns="0" tIns="62865" rIns="0" bIns="0" rtlCol="0">
            <a:spAutoFit/>
          </a:bodyPr>
          <a:lstStyle/>
          <a:p>
            <a:pPr marL="12700" marR="5080">
              <a:lnSpc>
                <a:spcPts val="3000"/>
              </a:lnSpc>
              <a:spcBef>
                <a:spcPts val="495"/>
              </a:spcBef>
              <a:tabLst>
                <a:tab pos="4451985" algn="l"/>
              </a:tabLst>
            </a:pPr>
            <a:r>
              <a:rPr spc="-5" dirty="0">
                <a:solidFill>
                  <a:srgbClr val="444A53"/>
                </a:solidFill>
              </a:rPr>
              <a:t>Data</a:t>
            </a:r>
            <a:r>
              <a:rPr spc="-30" dirty="0">
                <a:solidFill>
                  <a:srgbClr val="444A53"/>
                </a:solidFill>
              </a:rPr>
              <a:t> </a:t>
            </a:r>
            <a:r>
              <a:rPr spc="-5" dirty="0">
                <a:solidFill>
                  <a:srgbClr val="444A53"/>
                </a:solidFill>
              </a:rPr>
              <a:t>Update</a:t>
            </a:r>
            <a:r>
              <a:rPr spc="-25" dirty="0">
                <a:solidFill>
                  <a:srgbClr val="444A53"/>
                </a:solidFill>
              </a:rPr>
              <a:t> </a:t>
            </a:r>
            <a:r>
              <a:rPr lang="en-US" b="1" spc="-5" dirty="0" smtClean="0">
                <a:solidFill>
                  <a:srgbClr val="C00000"/>
                </a:solidFill>
                <a:latin typeface="Arial"/>
                <a:cs typeface="Arial"/>
              </a:rPr>
              <a:t>March </a:t>
            </a:r>
            <a:r>
              <a:rPr lang="en-US" b="1" dirty="0" smtClean="0">
                <a:solidFill>
                  <a:srgbClr val="C00000"/>
                </a:solidFill>
              </a:rPr>
              <a:t>8</a:t>
            </a:r>
            <a:r>
              <a:rPr b="1" dirty="0" smtClean="0">
                <a:solidFill>
                  <a:srgbClr val="C00000"/>
                </a:solidFill>
                <a:latin typeface="Arial"/>
                <a:cs typeface="Arial"/>
              </a:rPr>
              <a:t>,</a:t>
            </a:r>
            <a:r>
              <a:rPr b="1" spc="-40" dirty="0" smtClean="0">
                <a:solidFill>
                  <a:srgbClr val="C00000"/>
                </a:solidFill>
                <a:latin typeface="Arial"/>
                <a:cs typeface="Arial"/>
              </a:rPr>
              <a:t> </a:t>
            </a:r>
            <a:r>
              <a:rPr b="1" dirty="0" smtClean="0">
                <a:solidFill>
                  <a:srgbClr val="C00000"/>
                </a:solidFill>
                <a:latin typeface="Arial"/>
                <a:cs typeface="Arial"/>
              </a:rPr>
              <a:t>202</a:t>
            </a:r>
            <a:r>
              <a:rPr lang="en-US" b="1" dirty="0" smtClean="0">
                <a:solidFill>
                  <a:srgbClr val="C00000"/>
                </a:solidFill>
                <a:latin typeface="Arial"/>
                <a:cs typeface="Arial"/>
              </a:rPr>
              <a:t>2</a:t>
            </a:r>
            <a:r>
              <a:rPr b="1" dirty="0" smtClean="0">
                <a:solidFill>
                  <a:srgbClr val="C00000"/>
                </a:solidFill>
                <a:latin typeface="Arial"/>
                <a:cs typeface="Arial"/>
              </a:rPr>
              <a:t> </a:t>
            </a:r>
            <a:r>
              <a:rPr b="1" spc="-765" dirty="0" smtClean="0">
                <a:solidFill>
                  <a:srgbClr val="C00000"/>
                </a:solidFill>
                <a:latin typeface="Arial"/>
                <a:cs typeface="Arial"/>
              </a:rPr>
              <a:t> </a:t>
            </a:r>
            <a:r>
              <a:rPr spc="-15" dirty="0">
                <a:solidFill>
                  <a:srgbClr val="444A53"/>
                </a:solidFill>
              </a:rPr>
              <a:t>IDPH:</a:t>
            </a:r>
            <a:r>
              <a:rPr spc="-10" dirty="0">
                <a:solidFill>
                  <a:srgbClr val="444A53"/>
                </a:solidFill>
              </a:rPr>
              <a:t> </a:t>
            </a:r>
            <a:r>
              <a:rPr spc="-5" dirty="0">
                <a:solidFill>
                  <a:srgbClr val="444A53"/>
                </a:solidFill>
              </a:rPr>
              <a:t>COVID-19</a:t>
            </a:r>
            <a:r>
              <a:rPr spc="10" dirty="0">
                <a:solidFill>
                  <a:srgbClr val="444A53"/>
                </a:solidFill>
              </a:rPr>
              <a:t> </a:t>
            </a:r>
            <a:r>
              <a:rPr dirty="0">
                <a:solidFill>
                  <a:srgbClr val="444A53"/>
                </a:solidFill>
              </a:rPr>
              <a:t>Outbreak	</a:t>
            </a:r>
            <a:r>
              <a:rPr spc="-5" dirty="0">
                <a:solidFill>
                  <a:srgbClr val="444A53"/>
                </a:solidFill>
              </a:rPr>
              <a:t>Race </a:t>
            </a:r>
            <a:r>
              <a:rPr dirty="0">
                <a:solidFill>
                  <a:srgbClr val="444A53"/>
                </a:solidFill>
              </a:rPr>
              <a:t> Demographics</a:t>
            </a:r>
          </a:p>
        </p:txBody>
      </p:sp>
      <p:sp>
        <p:nvSpPr>
          <p:cNvPr id="9" name="object 9"/>
          <p:cNvSpPr txBox="1"/>
          <p:nvPr/>
        </p:nvSpPr>
        <p:spPr>
          <a:xfrm>
            <a:off x="4064402" y="1273026"/>
            <a:ext cx="3554095"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444A53"/>
                </a:solidFill>
                <a:latin typeface="Arial"/>
                <a:cs typeface="Arial"/>
              </a:rPr>
              <a:t>https://</a:t>
            </a:r>
            <a:r>
              <a:rPr sz="1800" u="sng" spc="-20" dirty="0">
                <a:solidFill>
                  <a:srgbClr val="0000FF"/>
                </a:solidFill>
                <a:uFill>
                  <a:solidFill>
                    <a:srgbClr val="0000FF"/>
                  </a:solidFill>
                </a:uFill>
                <a:latin typeface="Arial"/>
                <a:cs typeface="Arial"/>
                <a:hlinkClick r:id="rId4"/>
              </a:rPr>
              <a:t>www.dph.illinois.gov/covid19</a:t>
            </a:r>
            <a:endParaRPr sz="1800">
              <a:latin typeface="Arial"/>
              <a:cs typeface="Arial"/>
            </a:endParaRPr>
          </a:p>
        </p:txBody>
      </p:sp>
      <p:sp>
        <p:nvSpPr>
          <p:cNvPr id="10" name="object 10"/>
          <p:cNvSpPr txBox="1"/>
          <p:nvPr/>
        </p:nvSpPr>
        <p:spPr>
          <a:xfrm>
            <a:off x="1629976" y="1688321"/>
            <a:ext cx="236601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444A53"/>
                </a:solidFill>
                <a:latin typeface="Arial"/>
                <a:cs typeface="Arial"/>
              </a:rPr>
              <a:t>Confirmed</a:t>
            </a:r>
            <a:r>
              <a:rPr sz="2400" spc="-160" dirty="0">
                <a:solidFill>
                  <a:srgbClr val="444A53"/>
                </a:solidFill>
                <a:latin typeface="Arial"/>
                <a:cs typeface="Arial"/>
              </a:rPr>
              <a:t> </a:t>
            </a:r>
            <a:r>
              <a:rPr sz="2400" spc="-5" dirty="0">
                <a:solidFill>
                  <a:srgbClr val="444A53"/>
                </a:solidFill>
                <a:latin typeface="Arial"/>
                <a:cs typeface="Arial"/>
              </a:rPr>
              <a:t>Cases</a:t>
            </a:r>
            <a:endParaRPr sz="2400">
              <a:latin typeface="Arial"/>
              <a:cs typeface="Arial"/>
            </a:endParaRPr>
          </a:p>
        </p:txBody>
      </p:sp>
      <p:sp>
        <p:nvSpPr>
          <p:cNvPr id="11" name="object 11"/>
          <p:cNvSpPr txBox="1"/>
          <p:nvPr/>
        </p:nvSpPr>
        <p:spPr>
          <a:xfrm>
            <a:off x="8360005" y="1688302"/>
            <a:ext cx="1151890"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444A53"/>
                </a:solidFill>
                <a:latin typeface="Arial"/>
                <a:cs typeface="Arial"/>
              </a:rPr>
              <a:t>D</a:t>
            </a:r>
            <a:r>
              <a:rPr sz="2800" dirty="0">
                <a:solidFill>
                  <a:srgbClr val="444A53"/>
                </a:solidFill>
                <a:latin typeface="Arial"/>
                <a:cs typeface="Arial"/>
              </a:rPr>
              <a:t>ea</a:t>
            </a:r>
            <a:r>
              <a:rPr sz="2800" spc="-5" dirty="0">
                <a:solidFill>
                  <a:srgbClr val="444A53"/>
                </a:solidFill>
                <a:latin typeface="Arial"/>
                <a:cs typeface="Arial"/>
              </a:rPr>
              <a:t>t</a:t>
            </a:r>
            <a:r>
              <a:rPr sz="2800" dirty="0">
                <a:solidFill>
                  <a:srgbClr val="444A53"/>
                </a:solidFill>
                <a:latin typeface="Arial"/>
                <a:cs typeface="Arial"/>
              </a:rPr>
              <a:t>hs</a:t>
            </a:r>
            <a:endParaRPr sz="2800">
              <a:latin typeface="Arial"/>
              <a:cs typeface="Arial"/>
            </a:endParaRPr>
          </a:p>
        </p:txBody>
      </p:sp>
      <p:sp>
        <p:nvSpPr>
          <p:cNvPr id="14" name="object 14"/>
          <p:cNvSpPr txBox="1"/>
          <p:nvPr/>
        </p:nvSpPr>
        <p:spPr>
          <a:xfrm>
            <a:off x="11608995" y="6450766"/>
            <a:ext cx="165735" cy="167005"/>
          </a:xfrm>
          <a:prstGeom prst="rect">
            <a:avLst/>
          </a:prstGeom>
        </p:spPr>
        <p:txBody>
          <a:bodyPr vert="horz" wrap="square" lIns="0" tIns="0" rIns="0" bIns="0" rtlCol="0">
            <a:spAutoFit/>
          </a:bodyPr>
          <a:lstStyle/>
          <a:p>
            <a:pPr marL="12700">
              <a:lnSpc>
                <a:spcPct val="100000"/>
              </a:lnSpc>
            </a:pPr>
            <a:r>
              <a:rPr sz="1000" spc="-10" dirty="0">
                <a:solidFill>
                  <a:srgbClr val="7E7E7E"/>
                </a:solidFill>
                <a:latin typeface="Arial"/>
                <a:cs typeface="Arial"/>
              </a:rPr>
              <a:t>13</a:t>
            </a:r>
            <a:endParaRPr sz="1000">
              <a:latin typeface="Arial"/>
              <a:cs typeface="Arial"/>
            </a:endParaRPr>
          </a:p>
        </p:txBody>
      </p:sp>
      <p:pic>
        <p:nvPicPr>
          <p:cNvPr id="12" name="Picture 11"/>
          <p:cNvPicPr>
            <a:picLocks noChangeAspect="1"/>
          </p:cNvPicPr>
          <p:nvPr/>
        </p:nvPicPr>
        <p:blipFill rotWithShape="1">
          <a:blip r:embed="rId5"/>
          <a:srcRect l="6029" t="3451" r="4328"/>
          <a:stretch/>
        </p:blipFill>
        <p:spPr>
          <a:xfrm>
            <a:off x="381000" y="2177058"/>
            <a:ext cx="5029200" cy="4680942"/>
          </a:xfrm>
          <a:prstGeom prst="rect">
            <a:avLst/>
          </a:prstGeom>
        </p:spPr>
      </p:pic>
      <p:pic>
        <p:nvPicPr>
          <p:cNvPr id="13" name="Picture 12"/>
          <p:cNvPicPr>
            <a:picLocks noChangeAspect="1"/>
          </p:cNvPicPr>
          <p:nvPr/>
        </p:nvPicPr>
        <p:blipFill rotWithShape="1">
          <a:blip r:embed="rId6"/>
          <a:srcRect l="3135" t="2980"/>
          <a:stretch/>
        </p:blipFill>
        <p:spPr>
          <a:xfrm>
            <a:off x="6799505" y="2268080"/>
            <a:ext cx="4272889" cy="416408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689070"/>
            <a:ext cx="1938020" cy="574040"/>
          </a:xfrm>
          <a:prstGeom prst="rect">
            <a:avLst/>
          </a:prstGeom>
        </p:spPr>
        <p:txBody>
          <a:bodyPr vert="horz" wrap="square" lIns="0" tIns="12700" rIns="0" bIns="0" rtlCol="0">
            <a:spAutoFit/>
          </a:bodyPr>
          <a:lstStyle/>
          <a:p>
            <a:pPr marL="12700">
              <a:lnSpc>
                <a:spcPct val="100000"/>
              </a:lnSpc>
              <a:spcBef>
                <a:spcPts val="100"/>
              </a:spcBef>
            </a:pPr>
            <a:r>
              <a:rPr sz="3600" b="1" spc="-114" dirty="0">
                <a:solidFill>
                  <a:srgbClr val="F58466"/>
                </a:solidFill>
                <a:latin typeface="Arial"/>
                <a:cs typeface="Arial"/>
              </a:rPr>
              <a:t>W</a:t>
            </a:r>
            <a:r>
              <a:rPr sz="3600" b="1" spc="-105" dirty="0">
                <a:solidFill>
                  <a:srgbClr val="F58466"/>
                </a:solidFill>
                <a:latin typeface="Arial"/>
                <a:cs typeface="Arial"/>
              </a:rPr>
              <a:t>e</a:t>
            </a:r>
            <a:r>
              <a:rPr sz="3600" b="1" spc="-114" dirty="0">
                <a:solidFill>
                  <a:srgbClr val="F58466"/>
                </a:solidFill>
                <a:latin typeface="Arial"/>
                <a:cs typeface="Arial"/>
              </a:rPr>
              <a:t>l</a:t>
            </a:r>
            <a:r>
              <a:rPr sz="3600" b="1" spc="-105" dirty="0">
                <a:solidFill>
                  <a:srgbClr val="F58466"/>
                </a:solidFill>
                <a:latin typeface="Arial"/>
                <a:cs typeface="Arial"/>
              </a:rPr>
              <a:t>c</a:t>
            </a:r>
            <a:r>
              <a:rPr sz="3600" b="1" spc="-114" dirty="0">
                <a:solidFill>
                  <a:srgbClr val="F58466"/>
                </a:solidFill>
                <a:latin typeface="Arial"/>
                <a:cs typeface="Arial"/>
              </a:rPr>
              <a:t>o</a:t>
            </a:r>
            <a:r>
              <a:rPr sz="3600" b="1" spc="-110" dirty="0">
                <a:solidFill>
                  <a:srgbClr val="F58466"/>
                </a:solidFill>
                <a:latin typeface="Arial"/>
                <a:cs typeface="Arial"/>
              </a:rPr>
              <a:t>me</a:t>
            </a:r>
            <a:endParaRPr sz="3600">
              <a:latin typeface="Arial"/>
              <a:cs typeface="Arial"/>
            </a:endParaRPr>
          </a:p>
        </p:txBody>
      </p:sp>
      <p:sp>
        <p:nvSpPr>
          <p:cNvPr id="9" name="object 9"/>
          <p:cNvSpPr txBox="1"/>
          <p:nvPr/>
        </p:nvSpPr>
        <p:spPr>
          <a:xfrm>
            <a:off x="2166090" y="1438055"/>
            <a:ext cx="8170545" cy="1838960"/>
          </a:xfrm>
          <a:prstGeom prst="rect">
            <a:avLst/>
          </a:prstGeom>
        </p:spPr>
        <p:txBody>
          <a:bodyPr vert="horz" wrap="square" lIns="0" tIns="53340" rIns="0" bIns="0" rtlCol="0">
            <a:spAutoFit/>
          </a:bodyPr>
          <a:lstStyle/>
          <a:p>
            <a:pPr marL="554990" marR="547370" algn="ctr">
              <a:lnSpc>
                <a:spcPts val="2600"/>
              </a:lnSpc>
              <a:spcBef>
                <a:spcPts val="420"/>
              </a:spcBef>
            </a:pPr>
            <a:r>
              <a:rPr sz="2400" spc="-5" dirty="0">
                <a:solidFill>
                  <a:srgbClr val="444A53"/>
                </a:solidFill>
                <a:latin typeface="Verdana"/>
                <a:cs typeface="Verdana"/>
              </a:rPr>
              <a:t>Please</a:t>
            </a:r>
            <a:r>
              <a:rPr sz="2400" spc="-25" dirty="0">
                <a:solidFill>
                  <a:srgbClr val="444A53"/>
                </a:solidFill>
                <a:latin typeface="Verdana"/>
                <a:cs typeface="Verdana"/>
              </a:rPr>
              <a:t> </a:t>
            </a:r>
            <a:r>
              <a:rPr sz="2400" dirty="0">
                <a:solidFill>
                  <a:srgbClr val="C00000"/>
                </a:solidFill>
                <a:latin typeface="Verdana"/>
                <a:cs typeface="Verdana"/>
              </a:rPr>
              <a:t>be</a:t>
            </a:r>
            <a:r>
              <a:rPr sz="2400" spc="-15" dirty="0">
                <a:solidFill>
                  <a:srgbClr val="C00000"/>
                </a:solidFill>
                <a:latin typeface="Verdana"/>
                <a:cs typeface="Verdana"/>
              </a:rPr>
              <a:t> </a:t>
            </a:r>
            <a:r>
              <a:rPr sz="2400" spc="-5" dirty="0">
                <a:solidFill>
                  <a:srgbClr val="C00000"/>
                </a:solidFill>
                <a:latin typeface="Verdana"/>
                <a:cs typeface="Verdana"/>
              </a:rPr>
              <a:t>certain</a:t>
            </a:r>
            <a:r>
              <a:rPr sz="2400" spc="20" dirty="0">
                <a:solidFill>
                  <a:srgbClr val="C00000"/>
                </a:solidFill>
                <a:latin typeface="Verdana"/>
                <a:cs typeface="Verdana"/>
              </a:rPr>
              <a:t> </a:t>
            </a:r>
            <a:r>
              <a:rPr sz="2400" spc="-25" dirty="0">
                <a:solidFill>
                  <a:srgbClr val="C00000"/>
                </a:solidFill>
                <a:latin typeface="Verdana"/>
                <a:cs typeface="Verdana"/>
              </a:rPr>
              <a:t>you</a:t>
            </a:r>
            <a:r>
              <a:rPr sz="2400" spc="45" dirty="0">
                <a:solidFill>
                  <a:srgbClr val="C00000"/>
                </a:solidFill>
                <a:latin typeface="Verdana"/>
                <a:cs typeface="Verdana"/>
              </a:rPr>
              <a:t> </a:t>
            </a:r>
            <a:r>
              <a:rPr sz="2400" spc="-5" dirty="0">
                <a:solidFill>
                  <a:srgbClr val="C00000"/>
                </a:solidFill>
                <a:latin typeface="Verdana"/>
                <a:cs typeface="Verdana"/>
              </a:rPr>
              <a:t>are</a:t>
            </a:r>
            <a:r>
              <a:rPr sz="2400" spc="-25" dirty="0">
                <a:solidFill>
                  <a:srgbClr val="C00000"/>
                </a:solidFill>
                <a:latin typeface="Verdana"/>
                <a:cs typeface="Verdana"/>
              </a:rPr>
              <a:t> </a:t>
            </a:r>
            <a:r>
              <a:rPr sz="2400" spc="-5" dirty="0">
                <a:solidFill>
                  <a:srgbClr val="C00000"/>
                </a:solidFill>
                <a:latin typeface="Verdana"/>
                <a:cs typeface="Verdana"/>
              </a:rPr>
              <a:t>on</a:t>
            </a:r>
            <a:r>
              <a:rPr sz="2400" spc="30" dirty="0">
                <a:solidFill>
                  <a:srgbClr val="C00000"/>
                </a:solidFill>
                <a:latin typeface="Verdana"/>
                <a:cs typeface="Verdana"/>
              </a:rPr>
              <a:t> </a:t>
            </a:r>
            <a:r>
              <a:rPr sz="2400" i="1" spc="-5" dirty="0">
                <a:solidFill>
                  <a:srgbClr val="C00000"/>
                </a:solidFill>
                <a:latin typeface="Verdana"/>
                <a:cs typeface="Verdana"/>
              </a:rPr>
              <a:t>“mute”</a:t>
            </a:r>
            <a:r>
              <a:rPr sz="2400" i="1" spc="-15" dirty="0">
                <a:solidFill>
                  <a:srgbClr val="C00000"/>
                </a:solidFill>
                <a:latin typeface="Verdana"/>
                <a:cs typeface="Verdana"/>
              </a:rPr>
              <a:t> </a:t>
            </a:r>
            <a:r>
              <a:rPr sz="2400" spc="-5" dirty="0">
                <a:solidFill>
                  <a:srgbClr val="C00000"/>
                </a:solidFill>
                <a:latin typeface="Verdana"/>
                <a:cs typeface="Verdana"/>
              </a:rPr>
              <a:t>when</a:t>
            </a:r>
            <a:r>
              <a:rPr sz="2400" spc="-40" dirty="0">
                <a:solidFill>
                  <a:srgbClr val="C00000"/>
                </a:solidFill>
                <a:latin typeface="Verdana"/>
                <a:cs typeface="Verdana"/>
              </a:rPr>
              <a:t> </a:t>
            </a:r>
            <a:r>
              <a:rPr sz="2400" spc="-5" dirty="0">
                <a:solidFill>
                  <a:srgbClr val="C00000"/>
                </a:solidFill>
                <a:latin typeface="Verdana"/>
                <a:cs typeface="Verdana"/>
              </a:rPr>
              <a:t>not </a:t>
            </a:r>
            <a:r>
              <a:rPr sz="2400" spc="-830" dirty="0">
                <a:solidFill>
                  <a:srgbClr val="C00000"/>
                </a:solidFill>
                <a:latin typeface="Verdana"/>
                <a:cs typeface="Verdana"/>
              </a:rPr>
              <a:t> </a:t>
            </a:r>
            <a:r>
              <a:rPr sz="2400" spc="-5" dirty="0">
                <a:solidFill>
                  <a:srgbClr val="C00000"/>
                </a:solidFill>
                <a:latin typeface="Verdana"/>
                <a:cs typeface="Verdana"/>
              </a:rPr>
              <a:t>speaking</a:t>
            </a:r>
            <a:r>
              <a:rPr sz="2400" spc="20" dirty="0">
                <a:solidFill>
                  <a:srgbClr val="C00000"/>
                </a:solidFill>
                <a:latin typeface="Verdana"/>
                <a:cs typeface="Verdana"/>
              </a:rPr>
              <a:t> </a:t>
            </a:r>
            <a:r>
              <a:rPr sz="2400" dirty="0">
                <a:solidFill>
                  <a:srgbClr val="444A53"/>
                </a:solidFill>
                <a:latin typeface="Verdana"/>
                <a:cs typeface="Verdana"/>
              </a:rPr>
              <a:t>to</a:t>
            </a:r>
            <a:r>
              <a:rPr sz="2400" spc="-5" dirty="0">
                <a:solidFill>
                  <a:srgbClr val="444A53"/>
                </a:solidFill>
                <a:latin typeface="Verdana"/>
                <a:cs typeface="Verdana"/>
              </a:rPr>
              <a:t> </a:t>
            </a:r>
            <a:r>
              <a:rPr sz="2400" spc="-35" dirty="0">
                <a:solidFill>
                  <a:srgbClr val="444A53"/>
                </a:solidFill>
                <a:latin typeface="Verdana"/>
                <a:cs typeface="Verdana"/>
              </a:rPr>
              <a:t>avoid</a:t>
            </a:r>
            <a:r>
              <a:rPr sz="2400" spc="105" dirty="0">
                <a:solidFill>
                  <a:srgbClr val="444A53"/>
                </a:solidFill>
                <a:latin typeface="Verdana"/>
                <a:cs typeface="Verdana"/>
              </a:rPr>
              <a:t> </a:t>
            </a:r>
            <a:r>
              <a:rPr sz="2400" spc="-5" dirty="0">
                <a:solidFill>
                  <a:srgbClr val="444A53"/>
                </a:solidFill>
                <a:latin typeface="Verdana"/>
                <a:cs typeface="Verdana"/>
              </a:rPr>
              <a:t>background</a:t>
            </a:r>
            <a:r>
              <a:rPr sz="2400" spc="10" dirty="0">
                <a:solidFill>
                  <a:srgbClr val="444A53"/>
                </a:solidFill>
                <a:latin typeface="Verdana"/>
                <a:cs typeface="Verdana"/>
              </a:rPr>
              <a:t> </a:t>
            </a:r>
            <a:r>
              <a:rPr sz="2400" spc="-5" dirty="0">
                <a:solidFill>
                  <a:srgbClr val="444A53"/>
                </a:solidFill>
                <a:latin typeface="Verdana"/>
                <a:cs typeface="Verdana"/>
              </a:rPr>
              <a:t>noise.</a:t>
            </a:r>
            <a:endParaRPr sz="2400">
              <a:latin typeface="Verdana"/>
              <a:cs typeface="Verdana"/>
            </a:endParaRPr>
          </a:p>
          <a:p>
            <a:pPr marL="12700" marR="5080" indent="635" algn="ctr">
              <a:lnSpc>
                <a:spcPct val="90200"/>
              </a:lnSpc>
              <a:spcBef>
                <a:spcPts val="965"/>
              </a:spcBef>
            </a:pPr>
            <a:r>
              <a:rPr sz="2400" dirty="0">
                <a:solidFill>
                  <a:srgbClr val="444A53"/>
                </a:solidFill>
                <a:latin typeface="Verdana"/>
                <a:cs typeface="Verdana"/>
              </a:rPr>
              <a:t>Whether </a:t>
            </a:r>
            <a:r>
              <a:rPr sz="2400" spc="-25" dirty="0">
                <a:solidFill>
                  <a:srgbClr val="444A53"/>
                </a:solidFill>
                <a:latin typeface="Verdana"/>
                <a:cs typeface="Verdana"/>
              </a:rPr>
              <a:t>you</a:t>
            </a:r>
            <a:r>
              <a:rPr sz="2400" spc="25" dirty="0">
                <a:solidFill>
                  <a:srgbClr val="444A53"/>
                </a:solidFill>
                <a:latin typeface="Verdana"/>
                <a:cs typeface="Verdana"/>
              </a:rPr>
              <a:t> </a:t>
            </a:r>
            <a:r>
              <a:rPr sz="2400" spc="-25" dirty="0">
                <a:solidFill>
                  <a:srgbClr val="444A53"/>
                </a:solidFill>
                <a:latin typeface="Verdana"/>
                <a:cs typeface="Verdana"/>
              </a:rPr>
              <a:t>have</a:t>
            </a:r>
            <a:r>
              <a:rPr sz="2400" dirty="0">
                <a:solidFill>
                  <a:srgbClr val="444A53"/>
                </a:solidFill>
                <a:latin typeface="Verdana"/>
                <a:cs typeface="Verdana"/>
              </a:rPr>
              <a:t> </a:t>
            </a:r>
            <a:r>
              <a:rPr sz="2400" spc="-5" dirty="0">
                <a:solidFill>
                  <a:srgbClr val="444A53"/>
                </a:solidFill>
                <a:latin typeface="Verdana"/>
                <a:cs typeface="Verdana"/>
              </a:rPr>
              <a:t>joined</a:t>
            </a:r>
            <a:r>
              <a:rPr sz="2400" spc="20" dirty="0">
                <a:solidFill>
                  <a:srgbClr val="444A53"/>
                </a:solidFill>
                <a:latin typeface="Verdana"/>
                <a:cs typeface="Verdana"/>
              </a:rPr>
              <a:t> </a:t>
            </a:r>
            <a:r>
              <a:rPr sz="2400" dirty="0">
                <a:solidFill>
                  <a:srgbClr val="444A53"/>
                </a:solidFill>
                <a:latin typeface="Verdana"/>
                <a:cs typeface="Verdana"/>
              </a:rPr>
              <a:t>by</a:t>
            </a:r>
            <a:r>
              <a:rPr sz="2400" spc="-15" dirty="0">
                <a:solidFill>
                  <a:srgbClr val="444A53"/>
                </a:solidFill>
                <a:latin typeface="Verdana"/>
                <a:cs typeface="Verdana"/>
              </a:rPr>
              <a:t> </a:t>
            </a:r>
            <a:r>
              <a:rPr sz="2400" dirty="0">
                <a:solidFill>
                  <a:srgbClr val="444A53"/>
                </a:solidFill>
                <a:latin typeface="Verdana"/>
                <a:cs typeface="Verdana"/>
              </a:rPr>
              <a:t>phone</a:t>
            </a:r>
            <a:r>
              <a:rPr sz="2400" spc="25" dirty="0">
                <a:solidFill>
                  <a:srgbClr val="444A53"/>
                </a:solidFill>
                <a:latin typeface="Verdana"/>
                <a:cs typeface="Verdana"/>
              </a:rPr>
              <a:t> </a:t>
            </a:r>
            <a:r>
              <a:rPr sz="2400" spc="-5" dirty="0">
                <a:solidFill>
                  <a:srgbClr val="444A53"/>
                </a:solidFill>
                <a:latin typeface="Verdana"/>
                <a:cs typeface="Verdana"/>
              </a:rPr>
              <a:t>or</a:t>
            </a:r>
            <a:r>
              <a:rPr sz="2400" spc="10" dirty="0">
                <a:solidFill>
                  <a:srgbClr val="444A53"/>
                </a:solidFill>
                <a:latin typeface="Verdana"/>
                <a:cs typeface="Verdana"/>
              </a:rPr>
              <a:t> </a:t>
            </a:r>
            <a:r>
              <a:rPr sz="2400" dirty="0">
                <a:solidFill>
                  <a:srgbClr val="444A53"/>
                </a:solidFill>
                <a:latin typeface="Verdana"/>
                <a:cs typeface="Verdana"/>
              </a:rPr>
              <a:t>computer </a:t>
            </a:r>
            <a:r>
              <a:rPr sz="2400" spc="5" dirty="0">
                <a:solidFill>
                  <a:srgbClr val="444A53"/>
                </a:solidFill>
                <a:latin typeface="Verdana"/>
                <a:cs typeface="Verdana"/>
              </a:rPr>
              <a:t> </a:t>
            </a:r>
            <a:r>
              <a:rPr sz="2400" spc="-20" dirty="0">
                <a:solidFill>
                  <a:srgbClr val="444A53"/>
                </a:solidFill>
                <a:latin typeface="Verdana"/>
                <a:cs typeface="Verdana"/>
              </a:rPr>
              <a:t>audio,</a:t>
            </a:r>
            <a:r>
              <a:rPr sz="2400" spc="55" dirty="0">
                <a:solidFill>
                  <a:srgbClr val="444A53"/>
                </a:solidFill>
                <a:latin typeface="Verdana"/>
                <a:cs typeface="Verdana"/>
              </a:rPr>
              <a:t> </a:t>
            </a:r>
            <a:r>
              <a:rPr sz="2400" spc="-25" dirty="0">
                <a:solidFill>
                  <a:srgbClr val="444A53"/>
                </a:solidFill>
                <a:latin typeface="Verdana"/>
                <a:cs typeface="Verdana"/>
              </a:rPr>
              <a:t>you</a:t>
            </a:r>
            <a:r>
              <a:rPr sz="2400" spc="35" dirty="0">
                <a:solidFill>
                  <a:srgbClr val="444A53"/>
                </a:solidFill>
                <a:latin typeface="Verdana"/>
                <a:cs typeface="Verdana"/>
              </a:rPr>
              <a:t> </a:t>
            </a:r>
            <a:r>
              <a:rPr sz="2400" spc="-5" dirty="0">
                <a:solidFill>
                  <a:srgbClr val="444A53"/>
                </a:solidFill>
                <a:latin typeface="Verdana"/>
                <a:cs typeface="Verdana"/>
              </a:rPr>
              <a:t>can</a:t>
            </a:r>
            <a:r>
              <a:rPr sz="2400" dirty="0">
                <a:solidFill>
                  <a:srgbClr val="444A53"/>
                </a:solidFill>
                <a:latin typeface="Verdana"/>
                <a:cs typeface="Verdana"/>
              </a:rPr>
              <a:t> mute</a:t>
            </a:r>
            <a:r>
              <a:rPr sz="2400" spc="5" dirty="0">
                <a:solidFill>
                  <a:srgbClr val="444A53"/>
                </a:solidFill>
                <a:latin typeface="Verdana"/>
                <a:cs typeface="Verdana"/>
              </a:rPr>
              <a:t> </a:t>
            </a:r>
            <a:r>
              <a:rPr sz="2400" dirty="0">
                <a:solidFill>
                  <a:srgbClr val="444A53"/>
                </a:solidFill>
                <a:latin typeface="Verdana"/>
                <a:cs typeface="Verdana"/>
              </a:rPr>
              <a:t>and</a:t>
            </a:r>
            <a:r>
              <a:rPr sz="2400" spc="10" dirty="0">
                <a:solidFill>
                  <a:srgbClr val="444A53"/>
                </a:solidFill>
                <a:latin typeface="Verdana"/>
                <a:cs typeface="Verdana"/>
              </a:rPr>
              <a:t> </a:t>
            </a:r>
            <a:r>
              <a:rPr sz="2400" dirty="0">
                <a:solidFill>
                  <a:srgbClr val="444A53"/>
                </a:solidFill>
                <a:latin typeface="Verdana"/>
                <a:cs typeface="Verdana"/>
              </a:rPr>
              <a:t>unmute</a:t>
            </a:r>
            <a:r>
              <a:rPr sz="2400" spc="5" dirty="0">
                <a:solidFill>
                  <a:srgbClr val="444A53"/>
                </a:solidFill>
                <a:latin typeface="Verdana"/>
                <a:cs typeface="Verdana"/>
              </a:rPr>
              <a:t> </a:t>
            </a:r>
            <a:r>
              <a:rPr sz="2400" spc="-20" dirty="0">
                <a:solidFill>
                  <a:srgbClr val="444A53"/>
                </a:solidFill>
                <a:latin typeface="Verdana"/>
                <a:cs typeface="Verdana"/>
              </a:rPr>
              <a:t>yourself</a:t>
            </a:r>
            <a:r>
              <a:rPr sz="2400" spc="100" dirty="0">
                <a:solidFill>
                  <a:srgbClr val="444A53"/>
                </a:solidFill>
                <a:latin typeface="Verdana"/>
                <a:cs typeface="Verdana"/>
              </a:rPr>
              <a:t> </a:t>
            </a:r>
            <a:r>
              <a:rPr sz="2400" dirty="0">
                <a:solidFill>
                  <a:srgbClr val="444A53"/>
                </a:solidFill>
                <a:latin typeface="Verdana"/>
                <a:cs typeface="Verdana"/>
              </a:rPr>
              <a:t>by </a:t>
            </a:r>
            <a:r>
              <a:rPr sz="2400" spc="-10" dirty="0">
                <a:solidFill>
                  <a:srgbClr val="444A53"/>
                </a:solidFill>
                <a:latin typeface="Verdana"/>
                <a:cs typeface="Verdana"/>
              </a:rPr>
              <a:t>clicking </a:t>
            </a:r>
            <a:r>
              <a:rPr sz="2400" spc="-825" dirty="0">
                <a:solidFill>
                  <a:srgbClr val="444A53"/>
                </a:solidFill>
                <a:latin typeface="Verdana"/>
                <a:cs typeface="Verdana"/>
              </a:rPr>
              <a:t> </a:t>
            </a:r>
            <a:r>
              <a:rPr sz="2400" spc="-5" dirty="0">
                <a:solidFill>
                  <a:srgbClr val="444A53"/>
                </a:solidFill>
                <a:latin typeface="Verdana"/>
                <a:cs typeface="Verdana"/>
              </a:rPr>
              <a:t>on</a:t>
            </a:r>
            <a:r>
              <a:rPr sz="2400" spc="30" dirty="0">
                <a:solidFill>
                  <a:srgbClr val="444A53"/>
                </a:solidFill>
                <a:latin typeface="Verdana"/>
                <a:cs typeface="Verdana"/>
              </a:rPr>
              <a:t> </a:t>
            </a:r>
            <a:r>
              <a:rPr sz="2400" spc="-5" dirty="0">
                <a:solidFill>
                  <a:srgbClr val="444A53"/>
                </a:solidFill>
                <a:latin typeface="Verdana"/>
                <a:cs typeface="Verdana"/>
              </a:rPr>
              <a:t>the</a:t>
            </a:r>
            <a:r>
              <a:rPr sz="2400" spc="5" dirty="0">
                <a:solidFill>
                  <a:srgbClr val="444A53"/>
                </a:solidFill>
                <a:latin typeface="Verdana"/>
                <a:cs typeface="Verdana"/>
              </a:rPr>
              <a:t> </a:t>
            </a:r>
            <a:r>
              <a:rPr sz="2400" spc="-5" dirty="0">
                <a:solidFill>
                  <a:srgbClr val="C00000"/>
                </a:solidFill>
                <a:latin typeface="Verdana"/>
                <a:cs typeface="Verdana"/>
              </a:rPr>
              <a:t>microphone</a:t>
            </a:r>
            <a:r>
              <a:rPr sz="2400" spc="30" dirty="0">
                <a:solidFill>
                  <a:srgbClr val="C00000"/>
                </a:solidFill>
                <a:latin typeface="Verdana"/>
                <a:cs typeface="Verdana"/>
              </a:rPr>
              <a:t> </a:t>
            </a:r>
            <a:r>
              <a:rPr sz="2400" spc="-5" dirty="0">
                <a:solidFill>
                  <a:srgbClr val="C00000"/>
                </a:solidFill>
                <a:latin typeface="Verdana"/>
                <a:cs typeface="Verdana"/>
              </a:rPr>
              <a:t>icon.</a:t>
            </a:r>
            <a:endParaRPr sz="2400">
              <a:latin typeface="Verdana"/>
              <a:cs typeface="Verdana"/>
            </a:endParaRPr>
          </a:p>
        </p:txBody>
      </p:sp>
      <p:pic>
        <p:nvPicPr>
          <p:cNvPr id="10" name="object 10"/>
          <p:cNvPicPr/>
          <p:nvPr/>
        </p:nvPicPr>
        <p:blipFill>
          <a:blip r:embed="rId4" cstate="print"/>
          <a:stretch>
            <a:fillRect/>
          </a:stretch>
        </p:blipFill>
        <p:spPr>
          <a:xfrm>
            <a:off x="2106167" y="3325367"/>
            <a:ext cx="7979663" cy="486155"/>
          </a:xfrm>
          <a:prstGeom prst="rect">
            <a:avLst/>
          </a:prstGeom>
        </p:spPr>
      </p:pic>
      <p:sp>
        <p:nvSpPr>
          <p:cNvPr id="11" name="object 11"/>
          <p:cNvSpPr txBox="1"/>
          <p:nvPr/>
        </p:nvSpPr>
        <p:spPr>
          <a:xfrm>
            <a:off x="2997874" y="4140809"/>
            <a:ext cx="6504940" cy="2136775"/>
          </a:xfrm>
          <a:prstGeom prst="rect">
            <a:avLst/>
          </a:prstGeom>
        </p:spPr>
        <p:txBody>
          <a:bodyPr vert="horz" wrap="square" lIns="0" tIns="12700" rIns="0" bIns="0" rtlCol="0">
            <a:spAutoFit/>
          </a:bodyPr>
          <a:lstStyle/>
          <a:p>
            <a:pPr algn="ctr">
              <a:lnSpc>
                <a:spcPct val="100000"/>
              </a:lnSpc>
              <a:spcBef>
                <a:spcPts val="100"/>
              </a:spcBef>
            </a:pPr>
            <a:r>
              <a:rPr sz="2000" b="1" dirty="0">
                <a:solidFill>
                  <a:srgbClr val="6E2E9F"/>
                </a:solidFill>
                <a:latin typeface="Verdana"/>
                <a:cs typeface="Verdana"/>
              </a:rPr>
              <a:t>The</a:t>
            </a:r>
            <a:r>
              <a:rPr sz="2000" b="1" spc="-45" dirty="0">
                <a:solidFill>
                  <a:srgbClr val="6E2E9F"/>
                </a:solidFill>
                <a:latin typeface="Verdana"/>
                <a:cs typeface="Verdana"/>
              </a:rPr>
              <a:t> </a:t>
            </a:r>
            <a:r>
              <a:rPr sz="2000" b="1" dirty="0">
                <a:solidFill>
                  <a:srgbClr val="6E2E9F"/>
                </a:solidFill>
                <a:latin typeface="Verdana"/>
                <a:cs typeface="Verdana"/>
              </a:rPr>
              <a:t>following</a:t>
            </a:r>
            <a:r>
              <a:rPr sz="2000" b="1" spc="-30" dirty="0">
                <a:solidFill>
                  <a:srgbClr val="6E2E9F"/>
                </a:solidFill>
                <a:latin typeface="Verdana"/>
                <a:cs typeface="Verdana"/>
              </a:rPr>
              <a:t> </a:t>
            </a:r>
            <a:r>
              <a:rPr sz="2000" b="1" dirty="0">
                <a:solidFill>
                  <a:srgbClr val="6E2E9F"/>
                </a:solidFill>
                <a:latin typeface="Verdana"/>
                <a:cs typeface="Verdana"/>
              </a:rPr>
              <a:t>shortcuts</a:t>
            </a:r>
            <a:r>
              <a:rPr sz="2000" b="1" spc="-20" dirty="0">
                <a:solidFill>
                  <a:srgbClr val="6E2E9F"/>
                </a:solidFill>
                <a:latin typeface="Verdana"/>
                <a:cs typeface="Verdana"/>
              </a:rPr>
              <a:t> </a:t>
            </a:r>
            <a:r>
              <a:rPr sz="2000" b="1" dirty="0">
                <a:solidFill>
                  <a:srgbClr val="6E2E9F"/>
                </a:solidFill>
                <a:latin typeface="Verdana"/>
                <a:cs typeface="Verdana"/>
              </a:rPr>
              <a:t>can</a:t>
            </a:r>
            <a:r>
              <a:rPr sz="2000" b="1" spc="-45" dirty="0">
                <a:solidFill>
                  <a:srgbClr val="6E2E9F"/>
                </a:solidFill>
                <a:latin typeface="Verdana"/>
                <a:cs typeface="Verdana"/>
              </a:rPr>
              <a:t> </a:t>
            </a:r>
            <a:r>
              <a:rPr sz="2000" b="1" dirty="0">
                <a:solidFill>
                  <a:srgbClr val="6E2E9F"/>
                </a:solidFill>
                <a:latin typeface="Verdana"/>
                <a:cs typeface="Verdana"/>
              </a:rPr>
              <a:t>also be</a:t>
            </a:r>
            <a:r>
              <a:rPr sz="2000" b="1" spc="-45" dirty="0">
                <a:solidFill>
                  <a:srgbClr val="6E2E9F"/>
                </a:solidFill>
                <a:latin typeface="Verdana"/>
                <a:cs typeface="Verdana"/>
              </a:rPr>
              <a:t> </a:t>
            </a:r>
            <a:r>
              <a:rPr sz="2000" b="1" dirty="0">
                <a:solidFill>
                  <a:srgbClr val="6E2E9F"/>
                </a:solidFill>
                <a:latin typeface="Verdana"/>
                <a:cs typeface="Verdana"/>
              </a:rPr>
              <a:t>used</a:t>
            </a:r>
            <a:endParaRPr sz="2000">
              <a:latin typeface="Verdana"/>
              <a:cs typeface="Verdana"/>
            </a:endParaRPr>
          </a:p>
          <a:p>
            <a:pPr>
              <a:lnSpc>
                <a:spcPct val="100000"/>
              </a:lnSpc>
              <a:spcBef>
                <a:spcPts val="30"/>
              </a:spcBef>
            </a:pPr>
            <a:endParaRPr sz="1900">
              <a:latin typeface="Verdana"/>
              <a:cs typeface="Verdana"/>
            </a:endParaRPr>
          </a:p>
          <a:p>
            <a:pPr algn="ctr">
              <a:lnSpc>
                <a:spcPct val="100000"/>
              </a:lnSpc>
              <a:spcBef>
                <a:spcPts val="5"/>
              </a:spcBef>
              <a:tabLst>
                <a:tab pos="1198880" algn="l"/>
              </a:tabLst>
            </a:pPr>
            <a:r>
              <a:rPr sz="2000" b="1" i="1" dirty="0">
                <a:latin typeface="Verdana"/>
                <a:cs typeface="Verdana"/>
              </a:rPr>
              <a:t>For</a:t>
            </a:r>
            <a:r>
              <a:rPr sz="2000" b="1" i="1" spc="10" dirty="0">
                <a:latin typeface="Verdana"/>
                <a:cs typeface="Verdana"/>
              </a:rPr>
              <a:t> </a:t>
            </a:r>
            <a:r>
              <a:rPr sz="2000" b="1" i="1" dirty="0">
                <a:latin typeface="Verdana"/>
                <a:cs typeface="Verdana"/>
              </a:rPr>
              <a:t>PC:	</a:t>
            </a:r>
            <a:r>
              <a:rPr sz="2000" spc="-5" dirty="0">
                <a:latin typeface="Verdana"/>
                <a:cs typeface="Verdana"/>
              </a:rPr>
              <a:t>Alt</a:t>
            </a:r>
            <a:r>
              <a:rPr sz="2000" spc="-25" dirty="0">
                <a:latin typeface="Verdana"/>
                <a:cs typeface="Verdana"/>
              </a:rPr>
              <a:t> </a:t>
            </a:r>
            <a:r>
              <a:rPr sz="2000" dirty="0">
                <a:latin typeface="Verdana"/>
                <a:cs typeface="Verdana"/>
              </a:rPr>
              <a:t>+</a:t>
            </a:r>
            <a:r>
              <a:rPr sz="2000" spc="-40" dirty="0">
                <a:latin typeface="Verdana"/>
                <a:cs typeface="Verdana"/>
              </a:rPr>
              <a:t> </a:t>
            </a:r>
            <a:r>
              <a:rPr sz="2000" dirty="0">
                <a:latin typeface="Verdana"/>
                <a:cs typeface="Verdana"/>
              </a:rPr>
              <a:t>A</a:t>
            </a:r>
            <a:r>
              <a:rPr sz="2000" spc="-45" dirty="0">
                <a:latin typeface="Verdana"/>
                <a:cs typeface="Verdana"/>
              </a:rPr>
              <a:t> </a:t>
            </a:r>
            <a:r>
              <a:rPr sz="2000" dirty="0">
                <a:latin typeface="Verdana"/>
                <a:cs typeface="Verdana"/>
              </a:rPr>
              <a:t>:</a:t>
            </a:r>
            <a:r>
              <a:rPr sz="2000" spc="-20" dirty="0">
                <a:latin typeface="Verdana"/>
                <a:cs typeface="Verdana"/>
              </a:rPr>
              <a:t> </a:t>
            </a:r>
            <a:r>
              <a:rPr sz="2000" dirty="0">
                <a:latin typeface="Verdana"/>
                <a:cs typeface="Verdana"/>
              </a:rPr>
              <a:t>Mute</a:t>
            </a:r>
            <a:r>
              <a:rPr sz="2000" spc="-85" dirty="0">
                <a:latin typeface="Verdana"/>
                <a:cs typeface="Verdana"/>
              </a:rPr>
              <a:t> </a:t>
            </a:r>
            <a:r>
              <a:rPr sz="2000" spc="-5" dirty="0">
                <a:latin typeface="Verdana"/>
                <a:cs typeface="Verdana"/>
              </a:rPr>
              <a:t>or</a:t>
            </a:r>
            <a:r>
              <a:rPr sz="2000" spc="-50" dirty="0">
                <a:latin typeface="Verdana"/>
                <a:cs typeface="Verdana"/>
              </a:rPr>
              <a:t> </a:t>
            </a:r>
            <a:r>
              <a:rPr sz="2000" dirty="0">
                <a:latin typeface="Verdana"/>
                <a:cs typeface="Verdana"/>
              </a:rPr>
              <a:t>Unmute</a:t>
            </a:r>
            <a:endParaRPr sz="2000">
              <a:latin typeface="Verdana"/>
              <a:cs typeface="Verdana"/>
            </a:endParaRPr>
          </a:p>
          <a:p>
            <a:pPr>
              <a:lnSpc>
                <a:spcPct val="100000"/>
              </a:lnSpc>
              <a:spcBef>
                <a:spcPts val="25"/>
              </a:spcBef>
            </a:pPr>
            <a:endParaRPr sz="1900">
              <a:latin typeface="Verdana"/>
              <a:cs typeface="Verdana"/>
            </a:endParaRPr>
          </a:p>
          <a:p>
            <a:pPr algn="ctr">
              <a:lnSpc>
                <a:spcPct val="100000"/>
              </a:lnSpc>
              <a:spcBef>
                <a:spcPts val="5"/>
              </a:spcBef>
              <a:tabLst>
                <a:tab pos="1389380" algn="l"/>
              </a:tabLst>
            </a:pPr>
            <a:r>
              <a:rPr sz="2000" b="1" i="1" dirty="0">
                <a:latin typeface="Verdana"/>
                <a:cs typeface="Verdana"/>
              </a:rPr>
              <a:t>For</a:t>
            </a:r>
            <a:r>
              <a:rPr sz="2000" b="1" i="1" spc="10" dirty="0">
                <a:latin typeface="Verdana"/>
                <a:cs typeface="Verdana"/>
              </a:rPr>
              <a:t> </a:t>
            </a:r>
            <a:r>
              <a:rPr sz="2000" b="1" i="1" dirty="0">
                <a:latin typeface="Verdana"/>
                <a:cs typeface="Verdana"/>
              </a:rPr>
              <a:t>Mac:	</a:t>
            </a:r>
            <a:r>
              <a:rPr sz="2000" spc="-5" dirty="0">
                <a:latin typeface="Verdana"/>
                <a:cs typeface="Verdana"/>
              </a:rPr>
              <a:t>Shift</a:t>
            </a:r>
            <a:r>
              <a:rPr sz="2000" spc="-70" dirty="0">
                <a:latin typeface="Verdana"/>
                <a:cs typeface="Verdana"/>
              </a:rPr>
              <a:t> </a:t>
            </a:r>
            <a:r>
              <a:rPr sz="2000" dirty="0">
                <a:latin typeface="Verdana"/>
                <a:cs typeface="Verdana"/>
              </a:rPr>
              <a:t>+</a:t>
            </a:r>
            <a:r>
              <a:rPr sz="2000" spc="-15" dirty="0">
                <a:latin typeface="Verdana"/>
                <a:cs typeface="Verdana"/>
              </a:rPr>
              <a:t> </a:t>
            </a:r>
            <a:r>
              <a:rPr sz="2000" spc="-5" dirty="0">
                <a:latin typeface="Verdana"/>
                <a:cs typeface="Verdana"/>
              </a:rPr>
              <a:t>Command</a:t>
            </a:r>
            <a:r>
              <a:rPr sz="2000" spc="-45" dirty="0">
                <a:latin typeface="Verdana"/>
                <a:cs typeface="Verdana"/>
              </a:rPr>
              <a:t> </a:t>
            </a:r>
            <a:r>
              <a:rPr sz="2000" dirty="0">
                <a:latin typeface="Verdana"/>
                <a:cs typeface="Verdana"/>
              </a:rPr>
              <a:t>+</a:t>
            </a:r>
            <a:r>
              <a:rPr sz="2000" spc="-35" dirty="0">
                <a:latin typeface="Verdana"/>
                <a:cs typeface="Verdana"/>
              </a:rPr>
              <a:t> </a:t>
            </a:r>
            <a:r>
              <a:rPr sz="2000" spc="-5" dirty="0">
                <a:latin typeface="Verdana"/>
                <a:cs typeface="Verdana"/>
              </a:rPr>
              <a:t>A:</a:t>
            </a:r>
            <a:r>
              <a:rPr sz="2000" spc="-20" dirty="0">
                <a:latin typeface="Verdana"/>
                <a:cs typeface="Verdana"/>
              </a:rPr>
              <a:t> </a:t>
            </a:r>
            <a:r>
              <a:rPr sz="2000" dirty="0">
                <a:latin typeface="Verdana"/>
                <a:cs typeface="Verdana"/>
              </a:rPr>
              <a:t>Mute</a:t>
            </a:r>
            <a:r>
              <a:rPr sz="2000" spc="-70" dirty="0">
                <a:latin typeface="Verdana"/>
                <a:cs typeface="Verdana"/>
              </a:rPr>
              <a:t> </a:t>
            </a:r>
            <a:r>
              <a:rPr sz="2000" spc="-5" dirty="0">
                <a:latin typeface="Verdana"/>
                <a:cs typeface="Verdana"/>
              </a:rPr>
              <a:t>or</a:t>
            </a:r>
            <a:r>
              <a:rPr sz="2000" spc="-40" dirty="0">
                <a:latin typeface="Verdana"/>
                <a:cs typeface="Verdana"/>
              </a:rPr>
              <a:t> </a:t>
            </a:r>
            <a:r>
              <a:rPr sz="2000" dirty="0">
                <a:latin typeface="Verdana"/>
                <a:cs typeface="Verdana"/>
              </a:rPr>
              <a:t>Unmute</a:t>
            </a:r>
            <a:endParaRPr sz="2000">
              <a:latin typeface="Verdana"/>
              <a:cs typeface="Verdana"/>
            </a:endParaRPr>
          </a:p>
          <a:p>
            <a:pPr>
              <a:lnSpc>
                <a:spcPct val="100000"/>
              </a:lnSpc>
              <a:spcBef>
                <a:spcPts val="30"/>
              </a:spcBef>
            </a:pPr>
            <a:endParaRPr sz="1900">
              <a:latin typeface="Verdana"/>
              <a:cs typeface="Verdana"/>
            </a:endParaRPr>
          </a:p>
          <a:p>
            <a:pPr algn="ctr">
              <a:lnSpc>
                <a:spcPct val="100000"/>
              </a:lnSpc>
              <a:tabLst>
                <a:tab pos="2256790" algn="l"/>
              </a:tabLst>
            </a:pPr>
            <a:r>
              <a:rPr sz="2000" b="1" i="1" dirty="0">
                <a:latin typeface="Verdana"/>
                <a:cs typeface="Verdana"/>
              </a:rPr>
              <a:t>For</a:t>
            </a:r>
            <a:r>
              <a:rPr sz="2000" b="1" i="1" spc="10" dirty="0">
                <a:latin typeface="Verdana"/>
                <a:cs typeface="Verdana"/>
              </a:rPr>
              <a:t> </a:t>
            </a:r>
            <a:r>
              <a:rPr sz="2000" b="1" i="1" dirty="0">
                <a:latin typeface="Verdana"/>
                <a:cs typeface="Verdana"/>
              </a:rPr>
              <a:t>telephone:	</a:t>
            </a:r>
            <a:r>
              <a:rPr sz="2000" dirty="0">
                <a:latin typeface="Verdana"/>
                <a:cs typeface="Verdana"/>
              </a:rPr>
              <a:t>*6</a:t>
            </a:r>
            <a:r>
              <a:rPr sz="2000" spc="-45" dirty="0">
                <a:latin typeface="Verdana"/>
                <a:cs typeface="Verdana"/>
              </a:rPr>
              <a:t> </a:t>
            </a:r>
            <a:r>
              <a:rPr sz="2000" dirty="0">
                <a:latin typeface="Verdana"/>
                <a:cs typeface="Verdana"/>
              </a:rPr>
              <a:t>:</a:t>
            </a:r>
            <a:r>
              <a:rPr sz="2000" spc="-45" dirty="0">
                <a:latin typeface="Verdana"/>
                <a:cs typeface="Verdana"/>
              </a:rPr>
              <a:t> </a:t>
            </a:r>
            <a:r>
              <a:rPr sz="2000" dirty="0">
                <a:latin typeface="Verdana"/>
                <a:cs typeface="Verdana"/>
              </a:rPr>
              <a:t>Mute</a:t>
            </a:r>
            <a:r>
              <a:rPr sz="2000" spc="-90" dirty="0">
                <a:latin typeface="Verdana"/>
                <a:cs typeface="Verdana"/>
              </a:rPr>
              <a:t> </a:t>
            </a:r>
            <a:r>
              <a:rPr sz="2000" spc="-5" dirty="0">
                <a:latin typeface="Verdana"/>
                <a:cs typeface="Verdana"/>
              </a:rPr>
              <a:t>or</a:t>
            </a:r>
            <a:r>
              <a:rPr sz="2000" spc="-65" dirty="0">
                <a:latin typeface="Verdana"/>
                <a:cs typeface="Verdana"/>
              </a:rPr>
              <a:t> </a:t>
            </a:r>
            <a:r>
              <a:rPr sz="2000" dirty="0">
                <a:latin typeface="Verdana"/>
                <a:cs typeface="Verdana"/>
              </a:rPr>
              <a:t>Unmute</a:t>
            </a:r>
            <a:endParaRPr sz="2000">
              <a:latin typeface="Verdana"/>
              <a:cs typeface="Verdana"/>
            </a:endParaRPr>
          </a:p>
        </p:txBody>
      </p:sp>
      <p:pic>
        <p:nvPicPr>
          <p:cNvPr id="12" name="object 12"/>
          <p:cNvPicPr/>
          <p:nvPr/>
        </p:nvPicPr>
        <p:blipFill>
          <a:blip r:embed="rId5" cstate="print"/>
          <a:stretch>
            <a:fillRect/>
          </a:stretch>
        </p:blipFill>
        <p:spPr>
          <a:xfrm>
            <a:off x="10576559" y="5925311"/>
            <a:ext cx="838199" cy="190499"/>
          </a:xfrm>
          <a:prstGeom prst="rect">
            <a:avLst/>
          </a:prstGeom>
        </p:spPr>
      </p:pic>
      <p:sp>
        <p:nvSpPr>
          <p:cNvPr id="13" name="object 13"/>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2</a:t>
            </a:fld>
            <a:endParaRPr sz="120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9144">
            <a:solidFill>
              <a:srgbClr val="7E7E7E"/>
            </a:solidFill>
          </a:ln>
        </p:spPr>
        <p:txBody>
          <a:bodyPr wrap="square" lIns="0" tIns="0" rIns="0" bIns="0" rtlCol="0"/>
          <a:lstStyle/>
          <a:p>
            <a:endParaRPr/>
          </a:p>
        </p:txBody>
      </p:sp>
      <p:pic>
        <p:nvPicPr>
          <p:cNvPr id="4" name="object 4"/>
          <p:cNvPicPr/>
          <p:nvPr/>
        </p:nvPicPr>
        <p:blipFill>
          <a:blip r:embed="rId3"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292100" y="472823"/>
            <a:ext cx="6833870"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30" dirty="0">
                <a:solidFill>
                  <a:srgbClr val="FFFFFF"/>
                </a:solidFill>
                <a:latin typeface="Arial"/>
                <a:cs typeface="Arial"/>
              </a:rPr>
              <a:t> </a:t>
            </a:r>
            <a:r>
              <a:rPr sz="3200" b="1" spc="-5" dirty="0">
                <a:solidFill>
                  <a:srgbClr val="FFFFFF"/>
                </a:solidFill>
                <a:latin typeface="Arial"/>
                <a:cs typeface="Arial"/>
              </a:rPr>
              <a:t>Population</a:t>
            </a:r>
            <a:r>
              <a:rPr sz="3200" b="1" spc="-45" dirty="0">
                <a:solidFill>
                  <a:srgbClr val="FFFFFF"/>
                </a:solidFill>
                <a:latin typeface="Arial"/>
                <a:cs typeface="Arial"/>
              </a:rPr>
              <a:t> </a:t>
            </a:r>
            <a:r>
              <a:rPr sz="3200" b="1" spc="-5" dirty="0">
                <a:solidFill>
                  <a:srgbClr val="FFFFFF"/>
                </a:solidFill>
                <a:latin typeface="Arial"/>
                <a:cs typeface="Arial"/>
              </a:rPr>
              <a:t>Vaccinated</a:t>
            </a:r>
            <a:r>
              <a:rPr sz="3200" b="1" spc="-35" dirty="0">
                <a:solidFill>
                  <a:srgbClr val="FFFFFF"/>
                </a:solidFill>
                <a:latin typeface="Arial"/>
                <a:cs typeface="Arial"/>
              </a:rPr>
              <a:t> </a:t>
            </a:r>
            <a:r>
              <a:rPr sz="3200" b="1" spc="-5" dirty="0">
                <a:solidFill>
                  <a:srgbClr val="FFFFFF"/>
                </a:solidFill>
                <a:latin typeface="Arial"/>
                <a:cs typeface="Arial"/>
              </a:rPr>
              <a:t>Fully</a:t>
            </a:r>
            <a:endParaRPr sz="3200">
              <a:latin typeface="Arial"/>
              <a:cs typeface="Arial"/>
            </a:endParaRPr>
          </a:p>
        </p:txBody>
      </p:sp>
      <p:sp>
        <p:nvSpPr>
          <p:cNvPr id="7" name="object 7"/>
          <p:cNvSpPr txBox="1"/>
          <p:nvPr/>
        </p:nvSpPr>
        <p:spPr>
          <a:xfrm>
            <a:off x="11608995" y="6450766"/>
            <a:ext cx="165735" cy="167005"/>
          </a:xfrm>
          <a:prstGeom prst="rect">
            <a:avLst/>
          </a:prstGeom>
        </p:spPr>
        <p:txBody>
          <a:bodyPr vert="horz" wrap="square" lIns="0" tIns="0" rIns="0" bIns="0" rtlCol="0">
            <a:spAutoFit/>
          </a:bodyPr>
          <a:lstStyle/>
          <a:p>
            <a:pPr marL="12700">
              <a:lnSpc>
                <a:spcPct val="100000"/>
              </a:lnSpc>
            </a:pPr>
            <a:r>
              <a:rPr sz="1000" spc="-10" dirty="0">
                <a:solidFill>
                  <a:srgbClr val="7E7E7E"/>
                </a:solidFill>
                <a:latin typeface="Arial"/>
                <a:cs typeface="Arial"/>
              </a:rPr>
              <a:t>13</a:t>
            </a:r>
            <a:endParaRPr sz="1000">
              <a:latin typeface="Arial"/>
              <a:cs typeface="Arial"/>
            </a:endParaRPr>
          </a:p>
        </p:txBody>
      </p:sp>
      <p:pic>
        <p:nvPicPr>
          <p:cNvPr id="6" name="Picture 5"/>
          <p:cNvPicPr>
            <a:picLocks noChangeAspect="1"/>
          </p:cNvPicPr>
          <p:nvPr/>
        </p:nvPicPr>
        <p:blipFill rotWithShape="1">
          <a:blip r:embed="rId4"/>
          <a:srcRect l="6738" t="3044" r="3803"/>
          <a:stretch/>
        </p:blipFill>
        <p:spPr>
          <a:xfrm>
            <a:off x="792294" y="1524643"/>
            <a:ext cx="10494589" cy="479568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855"/>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9144">
            <a:solidFill>
              <a:srgbClr val="7E7E7E"/>
            </a:solidFill>
          </a:ln>
        </p:spPr>
        <p:txBody>
          <a:bodyPr wrap="square" lIns="0" tIns="0" rIns="0" bIns="0" rtlCol="0"/>
          <a:lstStyle/>
          <a:p>
            <a:endParaRPr/>
          </a:p>
        </p:txBody>
      </p:sp>
      <p:pic>
        <p:nvPicPr>
          <p:cNvPr id="4" name="object 4"/>
          <p:cNvPicPr/>
          <p:nvPr/>
        </p:nvPicPr>
        <p:blipFill>
          <a:blip r:embed="rId3"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292100" y="472823"/>
            <a:ext cx="10223500" cy="505908"/>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30" dirty="0">
                <a:solidFill>
                  <a:srgbClr val="FFFFFF"/>
                </a:solidFill>
                <a:latin typeface="Arial"/>
                <a:cs typeface="Arial"/>
              </a:rPr>
              <a:t> </a:t>
            </a:r>
            <a:r>
              <a:rPr sz="3200" b="1" spc="-5" dirty="0">
                <a:solidFill>
                  <a:srgbClr val="FFFFFF"/>
                </a:solidFill>
                <a:latin typeface="Arial"/>
                <a:cs typeface="Arial"/>
              </a:rPr>
              <a:t>Population</a:t>
            </a:r>
            <a:r>
              <a:rPr sz="3200" b="1" spc="-45" dirty="0">
                <a:solidFill>
                  <a:srgbClr val="FFFFFF"/>
                </a:solidFill>
                <a:latin typeface="Arial"/>
                <a:cs typeface="Arial"/>
              </a:rPr>
              <a:t> </a:t>
            </a:r>
            <a:r>
              <a:rPr lang="en-US" sz="3200" b="1" spc="-5" dirty="0" smtClean="0">
                <a:solidFill>
                  <a:srgbClr val="FFFFFF"/>
                </a:solidFill>
              </a:rPr>
              <a:t>Administered Booster Doses</a:t>
            </a:r>
            <a:endParaRPr sz="3200" dirty="0">
              <a:latin typeface="Arial"/>
              <a:cs typeface="Arial"/>
            </a:endParaRPr>
          </a:p>
        </p:txBody>
      </p:sp>
      <p:sp>
        <p:nvSpPr>
          <p:cNvPr id="7" name="object 7"/>
          <p:cNvSpPr txBox="1"/>
          <p:nvPr/>
        </p:nvSpPr>
        <p:spPr>
          <a:xfrm>
            <a:off x="11608995" y="6450766"/>
            <a:ext cx="165735" cy="167005"/>
          </a:xfrm>
          <a:prstGeom prst="rect">
            <a:avLst/>
          </a:prstGeom>
        </p:spPr>
        <p:txBody>
          <a:bodyPr vert="horz" wrap="square" lIns="0" tIns="0" rIns="0" bIns="0" rtlCol="0">
            <a:spAutoFit/>
          </a:bodyPr>
          <a:lstStyle/>
          <a:p>
            <a:pPr marL="12700">
              <a:lnSpc>
                <a:spcPct val="100000"/>
              </a:lnSpc>
            </a:pPr>
            <a:r>
              <a:rPr sz="1000" spc="-10" dirty="0">
                <a:solidFill>
                  <a:srgbClr val="7E7E7E"/>
                </a:solidFill>
                <a:latin typeface="Arial"/>
                <a:cs typeface="Arial"/>
              </a:rPr>
              <a:t>13</a:t>
            </a:r>
            <a:endParaRPr sz="1000">
              <a:latin typeface="Arial"/>
              <a:cs typeface="Arial"/>
            </a:endParaRPr>
          </a:p>
        </p:txBody>
      </p:sp>
      <p:pic>
        <p:nvPicPr>
          <p:cNvPr id="10" name="Picture 9"/>
          <p:cNvPicPr>
            <a:picLocks noChangeAspect="1"/>
          </p:cNvPicPr>
          <p:nvPr/>
        </p:nvPicPr>
        <p:blipFill rotWithShape="1">
          <a:blip r:embed="rId4"/>
          <a:srcRect l="1428" t="1354" r="11507" b="-85"/>
          <a:stretch/>
        </p:blipFill>
        <p:spPr>
          <a:xfrm>
            <a:off x="152400" y="1435355"/>
            <a:ext cx="8382000" cy="5011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srcRect l="2031" t="5190" r="3579"/>
          <a:stretch/>
        </p:blipFill>
        <p:spPr>
          <a:xfrm>
            <a:off x="8259288" y="1435355"/>
            <a:ext cx="3673310" cy="433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5431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endParaRPr/>
          </a:p>
        </p:txBody>
      </p:sp>
      <p:grpSp>
        <p:nvGrpSpPr>
          <p:cNvPr id="3" name="object 3"/>
          <p:cNvGrpSpPr/>
          <p:nvPr/>
        </p:nvGrpSpPr>
        <p:grpSpPr>
          <a:xfrm>
            <a:off x="0" y="5379717"/>
            <a:ext cx="2807335" cy="753110"/>
            <a:chOff x="0" y="5379717"/>
            <a:chExt cx="2807335" cy="753110"/>
          </a:xfrm>
        </p:grpSpPr>
        <p:pic>
          <p:nvPicPr>
            <p:cNvPr id="4" name="object 4"/>
            <p:cNvPicPr/>
            <p:nvPr/>
          </p:nvPicPr>
          <p:blipFill>
            <a:blip r:embed="rId2" cstate="print"/>
            <a:stretch>
              <a:fillRect/>
            </a:stretch>
          </p:blipFill>
          <p:spPr>
            <a:xfrm>
              <a:off x="0" y="5532119"/>
              <a:ext cx="2807207" cy="600455"/>
            </a:xfrm>
            <a:prstGeom prst="rect">
              <a:avLst/>
            </a:prstGeom>
          </p:spPr>
        </p:pic>
        <p:sp>
          <p:nvSpPr>
            <p:cNvPr id="5" name="object 5"/>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513587" y="4386071"/>
            <a:ext cx="2025395" cy="911351"/>
          </a:xfrm>
          <a:prstGeom prst="rect">
            <a:avLst/>
          </a:prstGeom>
        </p:spPr>
      </p:pic>
      <p:sp>
        <p:nvSpPr>
          <p:cNvPr id="7" name="object 7"/>
          <p:cNvSpPr txBox="1">
            <a:spLocks noGrp="1"/>
          </p:cNvSpPr>
          <p:nvPr>
            <p:ph type="title"/>
          </p:nvPr>
        </p:nvSpPr>
        <p:spPr>
          <a:xfrm>
            <a:off x="366648" y="1606915"/>
            <a:ext cx="2360295" cy="1595120"/>
          </a:xfrm>
          <a:prstGeom prst="rect">
            <a:avLst/>
          </a:prstGeom>
        </p:spPr>
        <p:txBody>
          <a:bodyPr vert="horz" wrap="square" lIns="0" tIns="62865" rIns="0" bIns="0" rtlCol="0">
            <a:spAutoFit/>
          </a:bodyPr>
          <a:lstStyle/>
          <a:p>
            <a:pPr marL="12700" marR="5080" algn="ctr">
              <a:lnSpc>
                <a:spcPts val="3000"/>
              </a:lnSpc>
              <a:spcBef>
                <a:spcPts val="495"/>
              </a:spcBef>
            </a:pPr>
            <a:r>
              <a:rPr spc="-5" dirty="0">
                <a:solidFill>
                  <a:srgbClr val="444A53"/>
                </a:solidFill>
              </a:rPr>
              <a:t>Illinois Daily </a:t>
            </a:r>
            <a:r>
              <a:rPr dirty="0">
                <a:solidFill>
                  <a:srgbClr val="444A53"/>
                </a:solidFill>
              </a:rPr>
              <a:t> Reported </a:t>
            </a:r>
            <a:r>
              <a:rPr spc="5" dirty="0">
                <a:solidFill>
                  <a:srgbClr val="444A53"/>
                </a:solidFill>
              </a:rPr>
              <a:t> </a:t>
            </a:r>
            <a:r>
              <a:rPr spc="-5" dirty="0">
                <a:solidFill>
                  <a:srgbClr val="444A53"/>
                </a:solidFill>
              </a:rPr>
              <a:t>Administered </a:t>
            </a:r>
            <a:r>
              <a:rPr dirty="0">
                <a:solidFill>
                  <a:srgbClr val="444A53"/>
                </a:solidFill>
              </a:rPr>
              <a:t> </a:t>
            </a:r>
            <a:r>
              <a:rPr spc="-35" dirty="0">
                <a:solidFill>
                  <a:srgbClr val="444A53"/>
                </a:solidFill>
              </a:rPr>
              <a:t>V</a:t>
            </a:r>
            <a:r>
              <a:rPr spc="-25" dirty="0">
                <a:solidFill>
                  <a:srgbClr val="444A53"/>
                </a:solidFill>
              </a:rPr>
              <a:t>acc</a:t>
            </a:r>
            <a:r>
              <a:rPr spc="-30" dirty="0">
                <a:solidFill>
                  <a:srgbClr val="444A53"/>
                </a:solidFill>
              </a:rPr>
              <a:t>i</a:t>
            </a:r>
            <a:r>
              <a:rPr spc="-25" dirty="0">
                <a:solidFill>
                  <a:srgbClr val="444A53"/>
                </a:solidFill>
              </a:rPr>
              <a:t>n</a:t>
            </a:r>
            <a:r>
              <a:rPr spc="-5" dirty="0">
                <a:solidFill>
                  <a:srgbClr val="444A53"/>
                </a:solidFill>
              </a:rPr>
              <a:t>e</a:t>
            </a:r>
            <a:r>
              <a:rPr spc="-160" dirty="0">
                <a:solidFill>
                  <a:srgbClr val="444A53"/>
                </a:solidFill>
              </a:rPr>
              <a:t> </a:t>
            </a:r>
            <a:r>
              <a:rPr spc="-10" dirty="0">
                <a:solidFill>
                  <a:srgbClr val="444A53"/>
                </a:solidFill>
              </a:rPr>
              <a:t>D</a:t>
            </a:r>
            <a:r>
              <a:rPr dirty="0">
                <a:solidFill>
                  <a:srgbClr val="444A53"/>
                </a:solidFill>
              </a:rPr>
              <a:t>oses</a:t>
            </a:r>
          </a:p>
        </p:txBody>
      </p:sp>
      <p:sp>
        <p:nvSpPr>
          <p:cNvPr id="8" name="object 8"/>
          <p:cNvSpPr txBox="1"/>
          <p:nvPr/>
        </p:nvSpPr>
        <p:spPr>
          <a:xfrm>
            <a:off x="366648" y="3248299"/>
            <a:ext cx="2073910" cy="833119"/>
          </a:xfrm>
          <a:prstGeom prst="rect">
            <a:avLst/>
          </a:prstGeom>
        </p:spPr>
        <p:txBody>
          <a:bodyPr vert="horz" wrap="square" lIns="0" tIns="62865" rIns="0" bIns="0" rtlCol="0">
            <a:spAutoFit/>
          </a:bodyPr>
          <a:lstStyle/>
          <a:p>
            <a:pPr marL="12700" marR="5080" algn="ctr">
              <a:lnSpc>
                <a:spcPts val="3000"/>
              </a:lnSpc>
              <a:spcBef>
                <a:spcPts val="495"/>
              </a:spcBef>
            </a:pPr>
            <a:r>
              <a:rPr sz="2800" dirty="0">
                <a:solidFill>
                  <a:srgbClr val="444A53"/>
                </a:solidFill>
                <a:latin typeface="Arial"/>
                <a:cs typeface="Arial"/>
              </a:rPr>
              <a:t>Last</a:t>
            </a:r>
            <a:r>
              <a:rPr sz="2800" spc="-175" dirty="0">
                <a:solidFill>
                  <a:srgbClr val="444A53"/>
                </a:solidFill>
                <a:latin typeface="Arial"/>
                <a:cs typeface="Arial"/>
              </a:rPr>
              <a:t> </a:t>
            </a:r>
            <a:r>
              <a:rPr sz="2800" dirty="0">
                <a:solidFill>
                  <a:srgbClr val="444A53"/>
                </a:solidFill>
                <a:latin typeface="Arial"/>
                <a:cs typeface="Arial"/>
              </a:rPr>
              <a:t>updated </a:t>
            </a:r>
            <a:r>
              <a:rPr sz="2800" spc="-760" dirty="0">
                <a:solidFill>
                  <a:srgbClr val="444A53"/>
                </a:solidFill>
                <a:latin typeface="Arial"/>
                <a:cs typeface="Arial"/>
              </a:rPr>
              <a:t> </a:t>
            </a:r>
            <a:r>
              <a:rPr lang="en-US" sz="2800" dirty="0">
                <a:solidFill>
                  <a:srgbClr val="444A53"/>
                </a:solidFill>
                <a:latin typeface="Arial"/>
                <a:cs typeface="Arial"/>
              </a:rPr>
              <a:t>3</a:t>
            </a:r>
            <a:r>
              <a:rPr sz="2800" dirty="0" smtClean="0">
                <a:solidFill>
                  <a:srgbClr val="444A53"/>
                </a:solidFill>
                <a:latin typeface="Arial"/>
                <a:cs typeface="Arial"/>
              </a:rPr>
              <a:t>/</a:t>
            </a:r>
            <a:r>
              <a:rPr lang="en-US" sz="2800" dirty="0">
                <a:solidFill>
                  <a:srgbClr val="444A53"/>
                </a:solidFill>
                <a:latin typeface="Arial"/>
                <a:cs typeface="Arial"/>
              </a:rPr>
              <a:t>8</a:t>
            </a:r>
            <a:r>
              <a:rPr sz="2800" dirty="0" smtClean="0">
                <a:solidFill>
                  <a:srgbClr val="444A53"/>
                </a:solidFill>
                <a:latin typeface="Arial"/>
                <a:cs typeface="Arial"/>
              </a:rPr>
              <a:t>/202</a:t>
            </a:r>
            <a:r>
              <a:rPr lang="en-US" sz="2800" dirty="0" smtClean="0">
                <a:solidFill>
                  <a:srgbClr val="444A53"/>
                </a:solidFill>
                <a:latin typeface="Arial"/>
                <a:cs typeface="Arial"/>
              </a:rPr>
              <a:t>2</a:t>
            </a:r>
            <a:endParaRPr sz="2800" dirty="0">
              <a:latin typeface="Arial"/>
              <a:cs typeface="Arial"/>
            </a:endParaRPr>
          </a:p>
        </p:txBody>
      </p:sp>
      <p:sp>
        <p:nvSpPr>
          <p:cNvPr id="13" name="object 13"/>
          <p:cNvSpPr txBox="1"/>
          <p:nvPr/>
        </p:nvSpPr>
        <p:spPr>
          <a:xfrm>
            <a:off x="78230" y="6437227"/>
            <a:ext cx="2501900" cy="196215"/>
          </a:xfrm>
          <a:prstGeom prst="rect">
            <a:avLst/>
          </a:prstGeom>
        </p:spPr>
        <p:txBody>
          <a:bodyPr vert="horz" wrap="square" lIns="0" tIns="0" rIns="0" bIns="0" rtlCol="0">
            <a:spAutoFit/>
          </a:bodyPr>
          <a:lstStyle/>
          <a:p>
            <a:pPr marL="12700">
              <a:lnSpc>
                <a:spcPts val="1425"/>
              </a:lnSpc>
            </a:pPr>
            <a:r>
              <a:rPr sz="1200" dirty="0">
                <a:solidFill>
                  <a:srgbClr val="929499"/>
                </a:solidFill>
                <a:latin typeface="Arial"/>
                <a:cs typeface="Arial"/>
              </a:rPr>
              <a:t>I</a:t>
            </a:r>
            <a:r>
              <a:rPr sz="1200" spc="-10" dirty="0">
                <a:solidFill>
                  <a:srgbClr val="929499"/>
                </a:solidFill>
                <a:latin typeface="Arial"/>
                <a:cs typeface="Arial"/>
              </a:rPr>
              <a:t>lli</a:t>
            </a:r>
            <a:r>
              <a:rPr sz="1200" spc="-5" dirty="0">
                <a:solidFill>
                  <a:srgbClr val="929499"/>
                </a:solidFill>
                <a:latin typeface="Arial"/>
                <a:cs typeface="Arial"/>
              </a:rPr>
              <a:t>n</a:t>
            </a:r>
            <a:r>
              <a:rPr sz="1200" spc="-15" dirty="0">
                <a:solidFill>
                  <a:srgbClr val="929499"/>
                </a:solidFill>
                <a:latin typeface="Arial"/>
                <a:cs typeface="Arial"/>
              </a:rPr>
              <a:t>o</a:t>
            </a:r>
            <a:r>
              <a:rPr sz="1200" spc="-20" dirty="0">
                <a:solidFill>
                  <a:srgbClr val="929499"/>
                </a:solidFill>
                <a:latin typeface="Arial"/>
                <a:cs typeface="Arial"/>
              </a:rPr>
              <a:t>i</a:t>
            </a:r>
            <a:r>
              <a:rPr sz="1200" dirty="0">
                <a:solidFill>
                  <a:srgbClr val="929499"/>
                </a:solidFill>
                <a:latin typeface="Arial"/>
                <a:cs typeface="Arial"/>
              </a:rPr>
              <a:t>s</a:t>
            </a:r>
            <a:r>
              <a:rPr sz="1200" spc="-70" dirty="0">
                <a:solidFill>
                  <a:srgbClr val="929499"/>
                </a:solidFill>
                <a:latin typeface="Arial"/>
                <a:cs typeface="Arial"/>
              </a:rPr>
              <a:t> </a:t>
            </a:r>
            <a:r>
              <a:rPr sz="1200" dirty="0">
                <a:solidFill>
                  <a:srgbClr val="929499"/>
                </a:solidFill>
                <a:latin typeface="Arial"/>
                <a:cs typeface="Arial"/>
              </a:rPr>
              <a:t>P</a:t>
            </a:r>
            <a:r>
              <a:rPr sz="1200" spc="-5" dirty="0">
                <a:solidFill>
                  <a:srgbClr val="929499"/>
                </a:solidFill>
                <a:latin typeface="Arial"/>
                <a:cs typeface="Arial"/>
              </a:rPr>
              <a:t>er</a:t>
            </a:r>
            <a:r>
              <a:rPr sz="1200" spc="-10" dirty="0">
                <a:solidFill>
                  <a:srgbClr val="929499"/>
                </a:solidFill>
                <a:latin typeface="Arial"/>
                <a:cs typeface="Arial"/>
              </a:rPr>
              <a:t>i</a:t>
            </a:r>
            <a:r>
              <a:rPr sz="1200" spc="-15" dirty="0">
                <a:solidFill>
                  <a:srgbClr val="929499"/>
                </a:solidFill>
                <a:latin typeface="Arial"/>
                <a:cs typeface="Arial"/>
              </a:rPr>
              <a:t>na</a:t>
            </a:r>
            <a:r>
              <a:rPr sz="1200" dirty="0">
                <a:solidFill>
                  <a:srgbClr val="929499"/>
                </a:solidFill>
                <a:latin typeface="Arial"/>
                <a:cs typeface="Arial"/>
              </a:rPr>
              <a:t>t</a:t>
            </a:r>
            <a:r>
              <a:rPr sz="1200" spc="-15" dirty="0">
                <a:solidFill>
                  <a:srgbClr val="929499"/>
                </a:solidFill>
                <a:latin typeface="Arial"/>
                <a:cs typeface="Arial"/>
              </a:rPr>
              <a:t>a</a:t>
            </a:r>
            <a:r>
              <a:rPr sz="1200" spc="-5" dirty="0">
                <a:solidFill>
                  <a:srgbClr val="929499"/>
                </a:solidFill>
                <a:latin typeface="Arial"/>
                <a:cs typeface="Arial"/>
              </a:rPr>
              <a:t>l</a:t>
            </a:r>
            <a:r>
              <a:rPr sz="1200" spc="-85" dirty="0">
                <a:solidFill>
                  <a:srgbClr val="929499"/>
                </a:solidFill>
                <a:latin typeface="Arial"/>
                <a:cs typeface="Arial"/>
              </a:rPr>
              <a:t> </a:t>
            </a:r>
            <a:r>
              <a:rPr sz="1200" dirty="0">
                <a:solidFill>
                  <a:srgbClr val="929499"/>
                </a:solidFill>
                <a:latin typeface="Arial"/>
                <a:cs typeface="Arial"/>
              </a:rPr>
              <a:t>Qu</a:t>
            </a:r>
            <a:r>
              <a:rPr sz="1200" spc="-5" dirty="0">
                <a:solidFill>
                  <a:srgbClr val="929499"/>
                </a:solidFill>
                <a:latin typeface="Arial"/>
                <a:cs typeface="Arial"/>
              </a:rPr>
              <a:t>a</a:t>
            </a:r>
            <a:r>
              <a:rPr sz="1200" spc="-10" dirty="0">
                <a:solidFill>
                  <a:srgbClr val="929499"/>
                </a:solidFill>
                <a:latin typeface="Arial"/>
                <a:cs typeface="Arial"/>
              </a:rPr>
              <a:t>l</a:t>
            </a:r>
            <a:r>
              <a:rPr sz="1200" spc="-20" dirty="0">
                <a:solidFill>
                  <a:srgbClr val="929499"/>
                </a:solidFill>
                <a:latin typeface="Arial"/>
                <a:cs typeface="Arial"/>
              </a:rPr>
              <a:t>i</a:t>
            </a:r>
            <a:r>
              <a:rPr sz="1200" dirty="0">
                <a:solidFill>
                  <a:srgbClr val="929499"/>
                </a:solidFill>
                <a:latin typeface="Arial"/>
                <a:cs typeface="Arial"/>
              </a:rPr>
              <a:t>ty</a:t>
            </a:r>
            <a:r>
              <a:rPr sz="1200" spc="-60" dirty="0">
                <a:solidFill>
                  <a:srgbClr val="929499"/>
                </a:solidFill>
                <a:latin typeface="Arial"/>
                <a:cs typeface="Arial"/>
              </a:rPr>
              <a:t> </a:t>
            </a:r>
            <a:r>
              <a:rPr sz="1200" spc="-10" dirty="0">
                <a:solidFill>
                  <a:srgbClr val="929499"/>
                </a:solidFill>
                <a:latin typeface="Arial"/>
                <a:cs typeface="Arial"/>
              </a:rPr>
              <a:t>C</a:t>
            </a:r>
            <a:r>
              <a:rPr sz="1200" spc="-5" dirty="0">
                <a:solidFill>
                  <a:srgbClr val="929499"/>
                </a:solidFill>
                <a:latin typeface="Arial"/>
                <a:cs typeface="Arial"/>
              </a:rPr>
              <a:t>o</a:t>
            </a:r>
            <a:r>
              <a:rPr sz="1200" spc="-10" dirty="0">
                <a:solidFill>
                  <a:srgbClr val="929499"/>
                </a:solidFill>
                <a:latin typeface="Arial"/>
                <a:cs typeface="Arial"/>
              </a:rPr>
              <a:t>ll</a:t>
            </a:r>
            <a:r>
              <a:rPr sz="1200" spc="-15" dirty="0">
                <a:solidFill>
                  <a:srgbClr val="929499"/>
                </a:solidFill>
                <a:latin typeface="Arial"/>
                <a:cs typeface="Arial"/>
              </a:rPr>
              <a:t>abo</a:t>
            </a:r>
            <a:r>
              <a:rPr sz="1200" spc="-10" dirty="0">
                <a:solidFill>
                  <a:srgbClr val="929499"/>
                </a:solidFill>
                <a:latin typeface="Arial"/>
                <a:cs typeface="Arial"/>
              </a:rPr>
              <a:t>rati</a:t>
            </a:r>
            <a:r>
              <a:rPr sz="1200" spc="-15" dirty="0">
                <a:solidFill>
                  <a:srgbClr val="929499"/>
                </a:solidFill>
                <a:latin typeface="Arial"/>
                <a:cs typeface="Arial"/>
              </a:rPr>
              <a:t>v</a:t>
            </a:r>
            <a:r>
              <a:rPr sz="1200" spc="-5" dirty="0">
                <a:solidFill>
                  <a:srgbClr val="929499"/>
                </a:solidFill>
                <a:latin typeface="Arial"/>
                <a:cs typeface="Arial"/>
              </a:rPr>
              <a:t>e</a:t>
            </a:r>
            <a:endParaRPr sz="1200">
              <a:latin typeface="Arial"/>
              <a:cs typeface="Arial"/>
            </a:endParaRPr>
          </a:p>
        </p:txBody>
      </p:sp>
      <p:sp>
        <p:nvSpPr>
          <p:cNvPr id="14" name="object 14"/>
          <p:cNvSpPr txBox="1"/>
          <p:nvPr/>
        </p:nvSpPr>
        <p:spPr>
          <a:xfrm>
            <a:off x="11915138" y="6437227"/>
            <a:ext cx="196215" cy="196215"/>
          </a:xfrm>
          <a:prstGeom prst="rect">
            <a:avLst/>
          </a:prstGeom>
        </p:spPr>
        <p:txBody>
          <a:bodyPr vert="horz" wrap="square" lIns="0" tIns="0" rIns="0" bIns="0" rtlCol="0">
            <a:spAutoFit/>
          </a:bodyPr>
          <a:lstStyle/>
          <a:p>
            <a:pPr marL="12700">
              <a:lnSpc>
                <a:spcPts val="1425"/>
              </a:lnSpc>
            </a:pPr>
            <a:r>
              <a:rPr sz="1200" spc="-5" dirty="0">
                <a:solidFill>
                  <a:srgbClr val="929499"/>
                </a:solidFill>
                <a:latin typeface="Arial"/>
                <a:cs typeface="Arial"/>
              </a:rPr>
              <a:t>14</a:t>
            </a:r>
            <a:endParaRPr sz="1200">
              <a:latin typeface="Arial"/>
              <a:cs typeface="Arial"/>
            </a:endParaRPr>
          </a:p>
        </p:txBody>
      </p:sp>
      <p:sp>
        <p:nvSpPr>
          <p:cNvPr id="10" name="Rectangle 9"/>
          <p:cNvSpPr/>
          <p:nvPr/>
        </p:nvSpPr>
        <p:spPr>
          <a:xfrm>
            <a:off x="3269742" y="5033004"/>
            <a:ext cx="2667000" cy="1384995"/>
          </a:xfrm>
          <a:prstGeom prst="rect">
            <a:avLst/>
          </a:prstGeom>
        </p:spPr>
        <p:txBody>
          <a:bodyPr wrap="square">
            <a:spAutoFit/>
          </a:bodyPr>
          <a:lstStyle/>
          <a:p>
            <a:pPr algn="ctr"/>
            <a:r>
              <a:rPr lang="en-US" sz="2800" dirty="0" smtClean="0"/>
              <a:t>21,187,726</a:t>
            </a:r>
          </a:p>
          <a:p>
            <a:pPr algn="ctr"/>
            <a:r>
              <a:rPr lang="en-US" sz="2800" dirty="0" smtClean="0"/>
              <a:t>Administered </a:t>
            </a:r>
            <a:r>
              <a:rPr lang="en-US" sz="2800" dirty="0"/>
              <a:t>Vaccine Doses</a:t>
            </a:r>
          </a:p>
        </p:txBody>
      </p:sp>
      <p:pic>
        <p:nvPicPr>
          <p:cNvPr id="9" name="Picture 8"/>
          <p:cNvPicPr>
            <a:picLocks noChangeAspect="1"/>
          </p:cNvPicPr>
          <p:nvPr/>
        </p:nvPicPr>
        <p:blipFill>
          <a:blip r:embed="rId4"/>
          <a:stretch>
            <a:fillRect/>
          </a:stretch>
        </p:blipFill>
        <p:spPr>
          <a:xfrm>
            <a:off x="5791200" y="13855"/>
            <a:ext cx="5334000" cy="67437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59851"/>
            <a:ext cx="12192000" cy="6372544"/>
          </a:xfrm>
          <a:prstGeom prst="rect">
            <a:avLst/>
          </a:prstGeom>
        </p:spPr>
      </p:pic>
    </p:spTree>
    <p:extLst>
      <p:ext uri="{BB962C8B-B14F-4D97-AF65-F5344CB8AC3E}">
        <p14:creationId xmlns:p14="http://schemas.microsoft.com/office/powerpoint/2010/main" val="1884151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609601"/>
            <a:ext cx="10134600"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2529"/>
                </a:solidFill>
                <a:effectLst/>
                <a:uLnTx/>
                <a:uFillTx/>
                <a:latin typeface="Open Sans"/>
                <a:ea typeface="+mn-ea"/>
                <a:cs typeface="+mn-cs"/>
              </a:rPr>
              <a:t>In January, compared to fully vaccinated persons in each group shown below, the monthly rates of COVID-19-associated hospitalizations were: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Open Sans"/>
                <a:ea typeface="+mn-ea"/>
                <a:cs typeface="+mn-cs"/>
              </a:rPr>
              <a:t>7X Higher in Unvaccinated Adults Ages 18 Years and Older</a:t>
            </a:r>
            <a:endParaRPr kumimoji="0" lang="en-US" sz="2400" b="0" i="0" u="none" strike="noStrike" kern="1200" cap="none" spc="0" normalizeH="0" baseline="0" noProof="0" dirty="0">
              <a:ln>
                <a:noFill/>
              </a:ln>
              <a:solidFill>
                <a:srgbClr val="FFFFFF"/>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944"/>
                </a:solidFill>
                <a:effectLst/>
                <a:uLnTx/>
                <a:uFillTx/>
                <a:latin typeface="Open Sans"/>
                <a:ea typeface="+mn-ea"/>
                <a:cs typeface="+mn-cs"/>
              </a:rPr>
              <a:t>3x</a:t>
            </a:r>
            <a:r>
              <a:rPr kumimoji="0" lang="en-US" sz="2400" b="0" i="0" u="none" strike="noStrike" kern="1200" cap="none" spc="0" normalizeH="0" baseline="0" noProof="0" dirty="0">
                <a:ln>
                  <a:noFill/>
                </a:ln>
                <a:solidFill>
                  <a:srgbClr val="212529"/>
                </a:solidFill>
                <a:effectLst/>
                <a:uLnTx/>
                <a:uFillTx/>
                <a:latin typeface="Open Sans"/>
                <a:ea typeface="+mn-ea"/>
                <a:cs typeface="+mn-cs"/>
              </a:rPr>
              <a:t> </a:t>
            </a:r>
            <a:r>
              <a:rPr kumimoji="0" lang="en-US" sz="2400" b="0" i="0" u="none" strike="noStrike" kern="1200" cap="none" spc="0" normalizeH="0" baseline="0" noProof="0" dirty="0" smtClean="0">
                <a:ln>
                  <a:noFill/>
                </a:ln>
                <a:solidFill>
                  <a:srgbClr val="003944"/>
                </a:solidFill>
                <a:effectLst/>
                <a:uLnTx/>
                <a:uFillTx/>
                <a:latin typeface="Open Sans"/>
                <a:ea typeface="+mn-ea"/>
                <a:cs typeface="+mn-cs"/>
              </a:rPr>
              <a:t>Higher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in </a:t>
            </a:r>
            <a:r>
              <a:rPr kumimoji="0" lang="en-US" sz="2400" b="1" i="0" u="none" strike="noStrike" kern="1200" cap="none" spc="0" normalizeH="0" baseline="0" noProof="0" dirty="0">
                <a:ln>
                  <a:noFill/>
                </a:ln>
                <a:solidFill>
                  <a:srgbClr val="212529"/>
                </a:solidFill>
                <a:effectLst/>
                <a:uLnTx/>
                <a:uFillTx/>
                <a:latin typeface="Open Sans"/>
                <a:ea typeface="+mn-ea"/>
                <a:cs typeface="+mn-cs"/>
              </a:rPr>
              <a:t>Unvaccinated Adolescents</a:t>
            </a:r>
            <a:br>
              <a:rPr kumimoji="0" lang="en-US" sz="2400" b="1" i="0" u="none" strike="noStrike" kern="1200" cap="none" spc="0" normalizeH="0" baseline="0" noProof="0" dirty="0">
                <a:ln>
                  <a:noFill/>
                </a:ln>
                <a:solidFill>
                  <a:srgbClr val="212529"/>
                </a:solidFill>
                <a:effectLst/>
                <a:uLnTx/>
                <a:uFillTx/>
                <a:latin typeface="Open Sans"/>
                <a:ea typeface="+mn-ea"/>
                <a:cs typeface="+mn-cs"/>
              </a:rPr>
            </a:br>
            <a:r>
              <a:rPr kumimoji="0" lang="en-US" sz="2400" b="1" i="0" u="none" strike="noStrike" kern="1200" cap="none" spc="0" normalizeH="0" baseline="0" noProof="0" dirty="0">
                <a:ln>
                  <a:noFill/>
                </a:ln>
                <a:solidFill>
                  <a:srgbClr val="212529"/>
                </a:solidFill>
                <a:effectLst/>
                <a:uLnTx/>
                <a:uFillTx/>
                <a:latin typeface="Open Sans"/>
                <a:ea typeface="+mn-ea"/>
                <a:cs typeface="+mn-cs"/>
              </a:rPr>
              <a:t>Ages 12-17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12529"/>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944"/>
                </a:solidFill>
                <a:effectLst/>
                <a:uLnTx/>
                <a:uFillTx/>
                <a:latin typeface="Open Sans"/>
                <a:ea typeface="+mn-ea"/>
                <a:cs typeface="+mn-cs"/>
              </a:rPr>
              <a:t>5x</a:t>
            </a:r>
            <a:r>
              <a:rPr kumimoji="0" lang="en-US" sz="2400" b="0" i="0" u="none" strike="noStrike" kern="1200" cap="none" spc="0" normalizeH="0" baseline="0" noProof="0" dirty="0">
                <a:ln>
                  <a:noFill/>
                </a:ln>
                <a:solidFill>
                  <a:srgbClr val="212529"/>
                </a:solidFill>
                <a:effectLst/>
                <a:uLnTx/>
                <a:uFillTx/>
                <a:latin typeface="Open Sans"/>
                <a:ea typeface="+mn-ea"/>
                <a:cs typeface="+mn-cs"/>
              </a:rPr>
              <a:t> </a:t>
            </a:r>
            <a:r>
              <a:rPr kumimoji="0" lang="en-US" sz="2400" b="0" i="0" u="none" strike="noStrike" kern="1200" cap="none" spc="0" normalizeH="0" baseline="0" noProof="0" dirty="0" smtClean="0">
                <a:ln>
                  <a:noFill/>
                </a:ln>
                <a:solidFill>
                  <a:srgbClr val="003944"/>
                </a:solidFill>
                <a:effectLst/>
                <a:uLnTx/>
                <a:uFillTx/>
                <a:latin typeface="Open Sans"/>
                <a:ea typeface="+mn-ea"/>
                <a:cs typeface="+mn-cs"/>
              </a:rPr>
              <a:t>Higher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in </a:t>
            </a:r>
            <a:r>
              <a:rPr kumimoji="0" lang="en-US" sz="2400" b="1" i="0" u="none" strike="noStrike" kern="1200" cap="none" spc="0" normalizeH="0" baseline="0" noProof="0" dirty="0">
                <a:ln>
                  <a:noFill/>
                </a:ln>
                <a:solidFill>
                  <a:srgbClr val="212529"/>
                </a:solidFill>
                <a:effectLst/>
                <a:uLnTx/>
                <a:uFillTx/>
                <a:latin typeface="Open Sans"/>
                <a:ea typeface="+mn-ea"/>
                <a:cs typeface="+mn-cs"/>
              </a:rPr>
              <a:t>Unvaccinated Adults</a:t>
            </a:r>
            <a:br>
              <a:rPr kumimoji="0" lang="en-US" sz="2400" b="1" i="0" u="none" strike="noStrike" kern="1200" cap="none" spc="0" normalizeH="0" baseline="0" noProof="0" dirty="0">
                <a:ln>
                  <a:noFill/>
                </a:ln>
                <a:solidFill>
                  <a:srgbClr val="212529"/>
                </a:solidFill>
                <a:effectLst/>
                <a:uLnTx/>
                <a:uFillTx/>
                <a:latin typeface="Open Sans"/>
                <a:ea typeface="+mn-ea"/>
                <a:cs typeface="+mn-cs"/>
              </a:rPr>
            </a:br>
            <a:r>
              <a:rPr kumimoji="0" lang="en-US" sz="2400" b="1" i="0" u="none" strike="noStrike" kern="1200" cap="none" spc="0" normalizeH="0" baseline="0" noProof="0" dirty="0">
                <a:ln>
                  <a:noFill/>
                </a:ln>
                <a:solidFill>
                  <a:srgbClr val="212529"/>
                </a:solidFill>
                <a:effectLst/>
                <a:uLnTx/>
                <a:uFillTx/>
                <a:latin typeface="Open Sans"/>
                <a:ea typeface="+mn-ea"/>
                <a:cs typeface="+mn-cs"/>
              </a:rPr>
              <a:t>Ages 18-49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12529"/>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944"/>
                </a:solidFill>
                <a:effectLst/>
                <a:uLnTx/>
                <a:uFillTx/>
                <a:latin typeface="Open Sans"/>
                <a:ea typeface="+mn-ea"/>
                <a:cs typeface="+mn-cs"/>
              </a:rPr>
              <a:t>7x</a:t>
            </a:r>
            <a:r>
              <a:rPr kumimoji="0" lang="en-US" sz="2400" b="0" i="0" u="none" strike="noStrike" kern="1200" cap="none" spc="0" normalizeH="0" baseline="0" noProof="0" dirty="0">
                <a:ln>
                  <a:noFill/>
                </a:ln>
                <a:solidFill>
                  <a:srgbClr val="212529"/>
                </a:solidFill>
                <a:effectLst/>
                <a:uLnTx/>
                <a:uFillTx/>
                <a:latin typeface="Open Sans"/>
                <a:ea typeface="+mn-ea"/>
                <a:cs typeface="+mn-cs"/>
              </a:rPr>
              <a:t> </a:t>
            </a:r>
            <a:r>
              <a:rPr kumimoji="0" lang="en-US" sz="2400" b="0" i="0" u="none" strike="noStrike" kern="1200" cap="none" spc="0" normalizeH="0" baseline="0" noProof="0" dirty="0" smtClean="0">
                <a:ln>
                  <a:noFill/>
                </a:ln>
                <a:solidFill>
                  <a:srgbClr val="003944"/>
                </a:solidFill>
                <a:effectLst/>
                <a:uLnTx/>
                <a:uFillTx/>
                <a:latin typeface="Open Sans"/>
                <a:ea typeface="+mn-ea"/>
                <a:cs typeface="+mn-cs"/>
              </a:rPr>
              <a:t>Higher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in </a:t>
            </a:r>
            <a:r>
              <a:rPr kumimoji="0" lang="en-US" sz="2400" b="1" i="0" u="none" strike="noStrike" kern="1200" cap="none" spc="0" normalizeH="0" baseline="0" noProof="0" dirty="0">
                <a:ln>
                  <a:noFill/>
                </a:ln>
                <a:solidFill>
                  <a:srgbClr val="212529"/>
                </a:solidFill>
                <a:effectLst/>
                <a:uLnTx/>
                <a:uFillTx/>
                <a:latin typeface="Open Sans"/>
                <a:ea typeface="+mn-ea"/>
                <a:cs typeface="+mn-cs"/>
              </a:rPr>
              <a:t>Unvaccinated Adults</a:t>
            </a:r>
            <a:br>
              <a:rPr kumimoji="0" lang="en-US" sz="2400" b="1" i="0" u="none" strike="noStrike" kern="1200" cap="none" spc="0" normalizeH="0" baseline="0" noProof="0" dirty="0">
                <a:ln>
                  <a:noFill/>
                </a:ln>
                <a:solidFill>
                  <a:srgbClr val="212529"/>
                </a:solidFill>
                <a:effectLst/>
                <a:uLnTx/>
                <a:uFillTx/>
                <a:latin typeface="Open Sans"/>
                <a:ea typeface="+mn-ea"/>
                <a:cs typeface="+mn-cs"/>
              </a:rPr>
            </a:br>
            <a:r>
              <a:rPr kumimoji="0" lang="en-US" sz="2400" b="1" i="0" u="none" strike="noStrike" kern="1200" cap="none" spc="0" normalizeH="0" baseline="0" noProof="0" dirty="0">
                <a:ln>
                  <a:noFill/>
                </a:ln>
                <a:solidFill>
                  <a:srgbClr val="212529"/>
                </a:solidFill>
                <a:effectLst/>
                <a:uLnTx/>
                <a:uFillTx/>
                <a:latin typeface="Open Sans"/>
                <a:ea typeface="+mn-ea"/>
                <a:cs typeface="+mn-cs"/>
              </a:rPr>
              <a:t>Ages 50-64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12529"/>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944"/>
                </a:solidFill>
                <a:effectLst/>
                <a:uLnTx/>
                <a:uFillTx/>
                <a:latin typeface="Open Sans"/>
                <a:ea typeface="+mn-ea"/>
                <a:cs typeface="+mn-cs"/>
              </a:rPr>
              <a:t>8x</a:t>
            </a:r>
            <a:r>
              <a:rPr kumimoji="0" lang="en-US" sz="2400" b="0" i="0" u="none" strike="noStrike" kern="1200" cap="none" spc="0" normalizeH="0" baseline="0" noProof="0" dirty="0">
                <a:ln>
                  <a:noFill/>
                </a:ln>
                <a:solidFill>
                  <a:srgbClr val="212529"/>
                </a:solidFill>
                <a:effectLst/>
                <a:uLnTx/>
                <a:uFillTx/>
                <a:latin typeface="Open Sans"/>
                <a:ea typeface="+mn-ea"/>
                <a:cs typeface="+mn-cs"/>
              </a:rPr>
              <a:t> </a:t>
            </a:r>
            <a:r>
              <a:rPr kumimoji="0" lang="en-US" sz="2400" b="0" i="0" u="none" strike="noStrike" kern="1200" cap="none" spc="0" normalizeH="0" baseline="0" noProof="0" dirty="0" smtClean="0">
                <a:ln>
                  <a:noFill/>
                </a:ln>
                <a:solidFill>
                  <a:srgbClr val="003944"/>
                </a:solidFill>
                <a:effectLst/>
                <a:uLnTx/>
                <a:uFillTx/>
                <a:latin typeface="Open Sans"/>
                <a:ea typeface="+mn-ea"/>
                <a:cs typeface="+mn-cs"/>
              </a:rPr>
              <a:t>Higher </a:t>
            </a:r>
            <a:r>
              <a:rPr kumimoji="0" lang="en-US" sz="2400" b="1" i="0" u="none" strike="noStrike" kern="1200" cap="none" spc="0" normalizeH="0" baseline="0" noProof="0" dirty="0" smtClean="0">
                <a:ln>
                  <a:noFill/>
                </a:ln>
                <a:solidFill>
                  <a:srgbClr val="212529"/>
                </a:solidFill>
                <a:effectLst/>
                <a:uLnTx/>
                <a:uFillTx/>
                <a:latin typeface="Open Sans"/>
                <a:ea typeface="+mn-ea"/>
                <a:cs typeface="+mn-cs"/>
              </a:rPr>
              <a:t>in </a:t>
            </a:r>
            <a:r>
              <a:rPr kumimoji="0" lang="en-US" sz="2400" b="1" i="0" u="none" strike="noStrike" kern="1200" cap="none" spc="0" normalizeH="0" baseline="0" noProof="0" dirty="0">
                <a:ln>
                  <a:noFill/>
                </a:ln>
                <a:solidFill>
                  <a:srgbClr val="212529"/>
                </a:solidFill>
                <a:effectLst/>
                <a:uLnTx/>
                <a:uFillTx/>
                <a:latin typeface="Open Sans"/>
                <a:ea typeface="+mn-ea"/>
                <a:cs typeface="+mn-cs"/>
              </a:rPr>
              <a:t>Unvaccinated Adults</a:t>
            </a:r>
            <a:br>
              <a:rPr kumimoji="0" lang="en-US" sz="2400" b="1" i="0" u="none" strike="noStrike" kern="1200" cap="none" spc="0" normalizeH="0" baseline="0" noProof="0" dirty="0">
                <a:ln>
                  <a:noFill/>
                </a:ln>
                <a:solidFill>
                  <a:srgbClr val="212529"/>
                </a:solidFill>
                <a:effectLst/>
                <a:uLnTx/>
                <a:uFillTx/>
                <a:latin typeface="Open Sans"/>
                <a:ea typeface="+mn-ea"/>
                <a:cs typeface="+mn-cs"/>
              </a:rPr>
            </a:br>
            <a:r>
              <a:rPr kumimoji="0" lang="en-US" sz="2400" b="1" i="0" u="none" strike="noStrike" kern="1200" cap="none" spc="0" normalizeH="0" baseline="0" noProof="0" dirty="0">
                <a:ln>
                  <a:noFill/>
                </a:ln>
                <a:solidFill>
                  <a:srgbClr val="212529"/>
                </a:solidFill>
                <a:effectLst/>
                <a:uLnTx/>
                <a:uFillTx/>
                <a:latin typeface="Open Sans"/>
                <a:ea typeface="+mn-ea"/>
                <a:cs typeface="+mn-cs"/>
              </a:rPr>
              <a:t>Ages 65 Years and Older</a:t>
            </a:r>
          </a:p>
        </p:txBody>
      </p:sp>
    </p:spTree>
    <p:extLst>
      <p:ext uri="{BB962C8B-B14F-4D97-AF65-F5344CB8AC3E}">
        <p14:creationId xmlns:p14="http://schemas.microsoft.com/office/powerpoint/2010/main" val="3613901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nvGrpSpPr>
          <p:cNvPr id="4" name="object 4"/>
          <p:cNvGrpSpPr/>
          <p:nvPr/>
        </p:nvGrpSpPr>
        <p:grpSpPr>
          <a:xfrm>
            <a:off x="0" y="5379717"/>
            <a:ext cx="2807335" cy="753110"/>
            <a:chOff x="0" y="5379717"/>
            <a:chExt cx="2807335" cy="753110"/>
          </a:xfrm>
        </p:grpSpPr>
        <p:pic>
          <p:nvPicPr>
            <p:cNvPr id="5" name="object 5"/>
            <p:cNvPicPr/>
            <p:nvPr/>
          </p:nvPicPr>
          <p:blipFill>
            <a:blip r:embed="rId3" cstate="print"/>
            <a:stretch>
              <a:fillRect/>
            </a:stretch>
          </p:blipFill>
          <p:spPr>
            <a:xfrm>
              <a:off x="0" y="5532119"/>
              <a:ext cx="2807207" cy="600455"/>
            </a:xfrm>
            <a:prstGeom prst="rect">
              <a:avLst/>
            </a:prstGeom>
          </p:spPr>
        </p:pic>
        <p:sp>
          <p:nvSpPr>
            <p:cNvPr id="6" name="object 6"/>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4"/>
          <a:stretch>
            <a:fillRect/>
          </a:stretch>
        </p:blipFill>
        <p:spPr>
          <a:xfrm>
            <a:off x="-10391" y="304800"/>
            <a:ext cx="12115800" cy="6309818"/>
          </a:xfrm>
          <a:prstGeom prst="rect">
            <a:avLst/>
          </a:prstGeom>
        </p:spPr>
      </p:pic>
    </p:spTree>
    <p:extLst>
      <p:ext uri="{BB962C8B-B14F-4D97-AF65-F5344CB8AC3E}">
        <p14:creationId xmlns:p14="http://schemas.microsoft.com/office/powerpoint/2010/main" val="2899812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52400"/>
            <a:ext cx="10650530" cy="6477000"/>
          </a:xfrm>
          <a:prstGeom prst="rect">
            <a:avLst/>
          </a:prstGeom>
        </p:spPr>
      </p:pic>
    </p:spTree>
    <p:extLst>
      <p:ext uri="{BB962C8B-B14F-4D97-AF65-F5344CB8AC3E}">
        <p14:creationId xmlns:p14="http://schemas.microsoft.com/office/powerpoint/2010/main" val="700790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and Pregnancy</a:t>
            </a:r>
            <a:endParaRPr lang="en-US" dirty="0"/>
          </a:p>
        </p:txBody>
      </p:sp>
      <p:sp>
        <p:nvSpPr>
          <p:cNvPr id="3" name="Content Placeholder 2"/>
          <p:cNvSpPr>
            <a:spLocks noGrp="1"/>
          </p:cNvSpPr>
          <p:nvPr>
            <p:ph idx="1"/>
          </p:nvPr>
        </p:nvSpPr>
        <p:spPr/>
        <p:txBody>
          <a:bodyPr/>
          <a:lstStyle/>
          <a:p>
            <a:r>
              <a:rPr lang="en-US" sz="3600" dirty="0"/>
              <a:t>Pregnant </a:t>
            </a:r>
            <a:r>
              <a:rPr lang="en-US" sz="3600" dirty="0" smtClean="0"/>
              <a:t>women</a:t>
            </a:r>
            <a:r>
              <a:rPr lang="en-US" sz="3600" dirty="0"/>
              <a:t> with COVID-19, United States, January 22, 2020 - </a:t>
            </a:r>
            <a:r>
              <a:rPr lang="en-US" sz="3600" dirty="0" smtClean="0"/>
              <a:t>March</a:t>
            </a:r>
            <a:r>
              <a:rPr lang="en-US" sz="3600" dirty="0" smtClean="0"/>
              <a:t> </a:t>
            </a:r>
            <a:r>
              <a:rPr lang="en-US" sz="3600" dirty="0" smtClean="0"/>
              <a:t>7, 2022</a:t>
            </a:r>
            <a:endParaRPr lang="en-US" sz="3600" dirty="0"/>
          </a:p>
          <a:p>
            <a:pPr lvl="1">
              <a:buFont typeface="Arial" panose="020B0604020202020204" pitchFamily="34" charset="0"/>
              <a:buChar char="•"/>
            </a:pPr>
            <a:r>
              <a:rPr lang="en-US" sz="3200" dirty="0" smtClean="0"/>
              <a:t>187,751</a:t>
            </a:r>
            <a:r>
              <a:rPr lang="en-US" sz="3600" dirty="0" smtClean="0"/>
              <a:t> </a:t>
            </a:r>
            <a:r>
              <a:rPr lang="en-US" sz="3600" dirty="0" smtClean="0"/>
              <a:t>cases</a:t>
            </a:r>
          </a:p>
          <a:p>
            <a:pPr lvl="1">
              <a:buFont typeface="Arial" panose="020B0604020202020204" pitchFamily="34" charset="0"/>
              <a:buChar char="•"/>
            </a:pPr>
            <a:r>
              <a:rPr lang="en-US" sz="3600" dirty="0" smtClean="0"/>
              <a:t>30,327</a:t>
            </a:r>
            <a:r>
              <a:rPr lang="en-US" sz="3600" dirty="0" smtClean="0"/>
              <a:t> </a:t>
            </a:r>
            <a:r>
              <a:rPr lang="en-US" sz="3600" dirty="0" smtClean="0"/>
              <a:t>hospitalizations</a:t>
            </a:r>
          </a:p>
          <a:p>
            <a:pPr lvl="1">
              <a:buFont typeface="Arial" panose="020B0604020202020204" pitchFamily="34" charset="0"/>
              <a:buChar char="•"/>
            </a:pPr>
            <a:r>
              <a:rPr lang="en-US" sz="3600" dirty="0" smtClean="0"/>
              <a:t>293 </a:t>
            </a:r>
            <a:r>
              <a:rPr lang="en-US" sz="3600" dirty="0" smtClean="0"/>
              <a:t>deaths</a:t>
            </a: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67649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735056"/>
            <a:ext cx="9296400" cy="5986439"/>
          </a:xfrm>
        </p:spPr>
      </p:pic>
    </p:spTree>
    <p:extLst>
      <p:ext uri="{BB962C8B-B14F-4D97-AF65-F5344CB8AC3E}">
        <p14:creationId xmlns:p14="http://schemas.microsoft.com/office/powerpoint/2010/main" val="3610583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10" y="342096"/>
            <a:ext cx="8612244" cy="1143000"/>
          </a:xfrm>
        </p:spPr>
        <p:txBody>
          <a:bodyPr/>
          <a:lstStyle/>
          <a:p>
            <a:r>
              <a:rPr lang="en-US" sz="3200" dirty="0"/>
              <a:t>Figure 1. Maternal mortality rates, by race and Hispanic origin: United States, 2018–2020</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5036" y="1485096"/>
            <a:ext cx="7105801" cy="5144304"/>
          </a:xfr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6" name="TextBox 5"/>
          <p:cNvSpPr txBox="1"/>
          <p:nvPr/>
        </p:nvSpPr>
        <p:spPr>
          <a:xfrm>
            <a:off x="9753600" y="3124200"/>
            <a:ext cx="1981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MMWR, National Center for Health Statistics,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Hoyert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February 2022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9525000" y="4572000"/>
            <a:ext cx="205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https://www.cdc.gov/nchs/data/hestat/maternal-mortality/2020/E-stat-Maternal-Mortality-Rates-2022.pdf"/>
              </a:rPr>
              <a:t>CDC MMWR: Maternal Mortality Rates in the United States,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3" tooltip="https://www.cdc.gov/nchs/data/hestat/maternal-mortality/2020/E-stat-Maternal-Mortality-Rates-2022.pdf"/>
              </a:rPr>
              <a:t>2018-2020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92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459231" y="251301"/>
            <a:ext cx="4806950" cy="1095375"/>
          </a:xfrm>
          <a:prstGeom prst="rect">
            <a:avLst/>
          </a:prstGeom>
        </p:spPr>
        <p:txBody>
          <a:bodyPr vert="horz" wrap="square" lIns="0" tIns="12700" rIns="0" bIns="0" rtlCol="0">
            <a:spAutoFit/>
          </a:bodyPr>
          <a:lstStyle/>
          <a:p>
            <a:pPr marL="12700">
              <a:lnSpc>
                <a:spcPts val="4210"/>
              </a:lnSpc>
              <a:spcBef>
                <a:spcPts val="100"/>
              </a:spcBef>
            </a:pPr>
            <a:r>
              <a:rPr sz="3600" b="1" spc="-150" dirty="0">
                <a:solidFill>
                  <a:srgbClr val="F58466"/>
                </a:solidFill>
                <a:latin typeface="Arial"/>
                <a:cs typeface="Arial"/>
              </a:rPr>
              <a:t>Housekeeping:</a:t>
            </a:r>
            <a:endParaRPr sz="3600">
              <a:latin typeface="Arial"/>
              <a:cs typeface="Arial"/>
            </a:endParaRPr>
          </a:p>
          <a:p>
            <a:pPr marL="12700">
              <a:lnSpc>
                <a:spcPts val="4210"/>
              </a:lnSpc>
            </a:pPr>
            <a:r>
              <a:rPr sz="3600" b="1" spc="-5" dirty="0">
                <a:solidFill>
                  <a:srgbClr val="F58466"/>
                </a:solidFill>
                <a:latin typeface="Arial"/>
                <a:cs typeface="Arial"/>
              </a:rPr>
              <a:t>We</a:t>
            </a:r>
            <a:r>
              <a:rPr sz="3600" b="1" spc="-15" dirty="0">
                <a:solidFill>
                  <a:srgbClr val="F58466"/>
                </a:solidFill>
                <a:latin typeface="Arial"/>
                <a:cs typeface="Arial"/>
              </a:rPr>
              <a:t> </a:t>
            </a:r>
            <a:r>
              <a:rPr sz="3600" b="1" spc="-135" dirty="0">
                <a:solidFill>
                  <a:srgbClr val="F58466"/>
                </a:solidFill>
                <a:latin typeface="Arial"/>
                <a:cs typeface="Arial"/>
              </a:rPr>
              <a:t>Ar</a:t>
            </a:r>
            <a:r>
              <a:rPr sz="3600" b="1" spc="-5" dirty="0">
                <a:solidFill>
                  <a:srgbClr val="F58466"/>
                </a:solidFill>
                <a:latin typeface="Arial"/>
                <a:cs typeface="Arial"/>
              </a:rPr>
              <a:t>e</a:t>
            </a:r>
            <a:r>
              <a:rPr sz="3600" b="1" spc="-170" dirty="0">
                <a:solidFill>
                  <a:srgbClr val="F58466"/>
                </a:solidFill>
                <a:latin typeface="Arial"/>
                <a:cs typeface="Arial"/>
              </a:rPr>
              <a:t> </a:t>
            </a:r>
            <a:r>
              <a:rPr sz="3600" b="1" spc="-160" dirty="0">
                <a:solidFill>
                  <a:srgbClr val="F58466"/>
                </a:solidFill>
                <a:latin typeface="Arial"/>
                <a:cs typeface="Arial"/>
              </a:rPr>
              <a:t>Reco</a:t>
            </a:r>
            <a:r>
              <a:rPr sz="3600" b="1" spc="-155" dirty="0">
                <a:solidFill>
                  <a:srgbClr val="F58466"/>
                </a:solidFill>
                <a:latin typeface="Arial"/>
                <a:cs typeface="Arial"/>
              </a:rPr>
              <a:t>r</a:t>
            </a:r>
            <a:r>
              <a:rPr sz="3600" b="1" spc="-160" dirty="0">
                <a:solidFill>
                  <a:srgbClr val="F58466"/>
                </a:solidFill>
                <a:latin typeface="Arial"/>
                <a:cs typeface="Arial"/>
              </a:rPr>
              <a:t>d</a:t>
            </a:r>
            <a:r>
              <a:rPr sz="3600" b="1" spc="-165" dirty="0">
                <a:solidFill>
                  <a:srgbClr val="F58466"/>
                </a:solidFill>
                <a:latin typeface="Arial"/>
                <a:cs typeface="Arial"/>
              </a:rPr>
              <a:t>i</a:t>
            </a:r>
            <a:r>
              <a:rPr sz="3600" b="1" spc="-160" dirty="0">
                <a:solidFill>
                  <a:srgbClr val="F58466"/>
                </a:solidFill>
                <a:latin typeface="Arial"/>
                <a:cs typeface="Arial"/>
              </a:rPr>
              <a:t>n</a:t>
            </a:r>
            <a:r>
              <a:rPr sz="3600" b="1" dirty="0">
                <a:solidFill>
                  <a:srgbClr val="F58466"/>
                </a:solidFill>
                <a:latin typeface="Arial"/>
                <a:cs typeface="Arial"/>
              </a:rPr>
              <a:t>g</a:t>
            </a:r>
            <a:r>
              <a:rPr sz="3600" b="1" spc="-204" dirty="0">
                <a:solidFill>
                  <a:srgbClr val="F58466"/>
                </a:solidFill>
                <a:latin typeface="Arial"/>
                <a:cs typeface="Arial"/>
              </a:rPr>
              <a:t> </a:t>
            </a:r>
            <a:r>
              <a:rPr sz="3600" b="1" spc="-135" dirty="0">
                <a:solidFill>
                  <a:srgbClr val="F58466"/>
                </a:solidFill>
                <a:latin typeface="Arial"/>
                <a:cs typeface="Arial"/>
              </a:rPr>
              <a:t>N</a:t>
            </a:r>
            <a:r>
              <a:rPr sz="3600" b="1" spc="-140" dirty="0">
                <a:solidFill>
                  <a:srgbClr val="F58466"/>
                </a:solidFill>
                <a:latin typeface="Arial"/>
                <a:cs typeface="Arial"/>
              </a:rPr>
              <a:t>o</a:t>
            </a:r>
            <a:r>
              <a:rPr sz="3600" b="1" dirty="0">
                <a:solidFill>
                  <a:srgbClr val="F58466"/>
                </a:solidFill>
                <a:latin typeface="Arial"/>
                <a:cs typeface="Arial"/>
              </a:rPr>
              <a:t>w</a:t>
            </a:r>
            <a:endParaRPr sz="3600">
              <a:latin typeface="Arial"/>
              <a:cs typeface="Arial"/>
            </a:endParaRPr>
          </a:p>
        </p:txBody>
      </p:sp>
      <p:grpSp>
        <p:nvGrpSpPr>
          <p:cNvPr id="9" name="object 9"/>
          <p:cNvGrpSpPr/>
          <p:nvPr/>
        </p:nvGrpSpPr>
        <p:grpSpPr>
          <a:xfrm>
            <a:off x="571500" y="3224783"/>
            <a:ext cx="11341735" cy="1115695"/>
            <a:chOff x="571500" y="3224783"/>
            <a:chExt cx="11341735" cy="1115695"/>
          </a:xfrm>
        </p:grpSpPr>
        <p:pic>
          <p:nvPicPr>
            <p:cNvPr id="10" name="object 10"/>
            <p:cNvPicPr/>
            <p:nvPr/>
          </p:nvPicPr>
          <p:blipFill>
            <a:blip r:embed="rId4" cstate="print"/>
            <a:stretch>
              <a:fillRect/>
            </a:stretch>
          </p:blipFill>
          <p:spPr>
            <a:xfrm>
              <a:off x="571500" y="3224783"/>
              <a:ext cx="11341607" cy="1115567"/>
            </a:xfrm>
            <a:prstGeom prst="rect">
              <a:avLst/>
            </a:prstGeom>
          </p:spPr>
        </p:pic>
        <p:sp>
          <p:nvSpPr>
            <p:cNvPr id="11" name="object 11"/>
            <p:cNvSpPr/>
            <p:nvPr/>
          </p:nvSpPr>
          <p:spPr>
            <a:xfrm>
              <a:off x="9088373" y="3422142"/>
              <a:ext cx="579120" cy="506095"/>
            </a:xfrm>
            <a:custGeom>
              <a:avLst/>
              <a:gdLst/>
              <a:ahLst/>
              <a:cxnLst/>
              <a:rect l="l" t="t" r="r" b="b"/>
              <a:pathLst>
                <a:path w="579120" h="506095">
                  <a:moveTo>
                    <a:pt x="0" y="252920"/>
                  </a:moveTo>
                  <a:lnTo>
                    <a:pt x="4660" y="207454"/>
                  </a:lnTo>
                  <a:lnTo>
                    <a:pt x="18110" y="164668"/>
                  </a:lnTo>
                  <a:lnTo>
                    <a:pt x="39535" y="125260"/>
                  </a:lnTo>
                  <a:lnTo>
                    <a:pt x="68097" y="89966"/>
                  </a:lnTo>
                  <a:lnTo>
                    <a:pt x="102997" y="59486"/>
                  </a:lnTo>
                  <a:lnTo>
                    <a:pt x="143408" y="34531"/>
                  </a:lnTo>
                  <a:lnTo>
                    <a:pt x="188518" y="15824"/>
                  </a:lnTo>
                  <a:lnTo>
                    <a:pt x="237515" y="4076"/>
                  </a:lnTo>
                  <a:lnTo>
                    <a:pt x="289560" y="0"/>
                  </a:lnTo>
                  <a:lnTo>
                    <a:pt x="341604" y="4076"/>
                  </a:lnTo>
                  <a:lnTo>
                    <a:pt x="390601" y="15824"/>
                  </a:lnTo>
                  <a:lnTo>
                    <a:pt x="435698" y="34531"/>
                  </a:lnTo>
                  <a:lnTo>
                    <a:pt x="476123" y="59486"/>
                  </a:lnTo>
                  <a:lnTo>
                    <a:pt x="511022" y="89966"/>
                  </a:lnTo>
                  <a:lnTo>
                    <a:pt x="539584" y="125260"/>
                  </a:lnTo>
                  <a:lnTo>
                    <a:pt x="561009" y="164668"/>
                  </a:lnTo>
                  <a:lnTo>
                    <a:pt x="574459" y="207454"/>
                  </a:lnTo>
                  <a:lnTo>
                    <a:pt x="579120" y="252920"/>
                  </a:lnTo>
                  <a:lnTo>
                    <a:pt x="574459" y="298386"/>
                  </a:lnTo>
                  <a:lnTo>
                    <a:pt x="561009" y="341172"/>
                  </a:lnTo>
                  <a:lnTo>
                    <a:pt x="539584" y="380580"/>
                  </a:lnTo>
                  <a:lnTo>
                    <a:pt x="511022" y="415874"/>
                  </a:lnTo>
                  <a:lnTo>
                    <a:pt x="476123" y="446354"/>
                  </a:lnTo>
                  <a:lnTo>
                    <a:pt x="435698" y="471309"/>
                  </a:lnTo>
                  <a:lnTo>
                    <a:pt x="390601" y="490016"/>
                  </a:lnTo>
                  <a:lnTo>
                    <a:pt x="341604" y="501764"/>
                  </a:lnTo>
                  <a:lnTo>
                    <a:pt x="289560" y="505841"/>
                  </a:lnTo>
                  <a:lnTo>
                    <a:pt x="237515" y="501764"/>
                  </a:lnTo>
                  <a:lnTo>
                    <a:pt x="188518" y="490016"/>
                  </a:lnTo>
                  <a:lnTo>
                    <a:pt x="143408" y="471309"/>
                  </a:lnTo>
                  <a:lnTo>
                    <a:pt x="102997" y="446354"/>
                  </a:lnTo>
                  <a:lnTo>
                    <a:pt x="68097" y="415874"/>
                  </a:lnTo>
                  <a:lnTo>
                    <a:pt x="39535" y="380580"/>
                  </a:lnTo>
                  <a:lnTo>
                    <a:pt x="18110" y="341172"/>
                  </a:lnTo>
                  <a:lnTo>
                    <a:pt x="4660" y="298386"/>
                  </a:lnTo>
                  <a:lnTo>
                    <a:pt x="0" y="252920"/>
                  </a:lnTo>
                  <a:close/>
                </a:path>
              </a:pathLst>
            </a:custGeom>
            <a:ln w="38100">
              <a:solidFill>
                <a:srgbClr val="FF0000"/>
              </a:solidFill>
            </a:ln>
          </p:spPr>
          <p:txBody>
            <a:bodyPr wrap="square" lIns="0" tIns="0" rIns="0" bIns="0" rtlCol="0"/>
            <a:lstStyle/>
            <a:p>
              <a:endParaRPr/>
            </a:p>
          </p:txBody>
        </p:sp>
      </p:grpSp>
      <p:sp>
        <p:nvSpPr>
          <p:cNvPr id="12" name="object 12"/>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3</a:t>
            </a:fld>
            <a:endParaRPr sz="120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999976"/>
            <a:ext cx="9394785" cy="5553646"/>
          </a:xfr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778637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80" y="609600"/>
            <a:ext cx="8458200" cy="1143000"/>
          </a:xfrm>
        </p:spPr>
        <p:txBody>
          <a:bodyPr/>
          <a:lstStyle/>
          <a:p>
            <a:r>
              <a:rPr lang="en-US" sz="3200" dirty="0"/>
              <a:t>JAMA: </a:t>
            </a:r>
            <a:r>
              <a:rPr lang="en-US" sz="3200" dirty="0">
                <a:hlinkClick r:id="rId3"/>
              </a:rPr>
              <a:t>Association of SARS-CoV-2 Infection With Serious Maternal Morbidity and Mortality From Obstetric Complications</a:t>
            </a:r>
            <a:r>
              <a:rPr lang="en-US" sz="3200" dirty="0"/>
              <a:t>. (2.7.2022)</a:t>
            </a:r>
            <a:br>
              <a:rPr lang="en-US" sz="3200" dirty="0"/>
            </a:br>
            <a:endParaRPr lang="en-US" dirty="0"/>
          </a:p>
        </p:txBody>
      </p:sp>
      <p:sp>
        <p:nvSpPr>
          <p:cNvPr id="3" name="Content Placeholder 2"/>
          <p:cNvSpPr>
            <a:spLocks noGrp="1"/>
          </p:cNvSpPr>
          <p:nvPr>
            <p:ph idx="1"/>
          </p:nvPr>
        </p:nvSpPr>
        <p:spPr/>
        <p:txBody>
          <a:bodyPr/>
          <a:lstStyle/>
          <a:p>
            <a:r>
              <a:rPr lang="en-US" sz="2400" dirty="0"/>
              <a:t>In this retrospective cohort study that included 14 104 patients, a composite outcome of maternal death or serious morbidity related to hypertensive disorders of pregnancy, postpartum hemorrhage, or infection other than SARS-CoV-2 occurred significantly more frequently in individuals with SARS-CoV-2 infection compared with individuals without SARS-CoV-2 infection (13.4% vs 9.2%, respectively</a:t>
            </a:r>
            <a:r>
              <a:rPr lang="en-US" sz="2400" dirty="0" smtClean="0"/>
              <a:t>).</a:t>
            </a:r>
          </a:p>
          <a:p>
            <a:endParaRPr lang="en-US" sz="2000" dirty="0" smtClean="0"/>
          </a:p>
          <a:p>
            <a:r>
              <a:rPr lang="en-US" sz="2400" dirty="0"/>
              <a:t>Compared with those without a positive SARS-CoV-2 test result, moderate or higher COVID-19 severity (n = 586) was significantly associated with the primary outcome (26.1% vs 9.2%; difference, 16.9% [95% CI, 13.3%-20.4%]; </a:t>
            </a:r>
            <a:r>
              <a:rPr lang="en-US" sz="2400" dirty="0" err="1"/>
              <a:t>aRR</a:t>
            </a:r>
            <a:r>
              <a:rPr lang="en-US" sz="2400" dirty="0"/>
              <a:t>, 2.06 [95% CI, 1.73-2.46]) and the major secondary outcome of cesarean birth (45.4% vs 32.4%; difference, 12.8% [95% CI, 8.7%-16.8%]; </a:t>
            </a:r>
            <a:r>
              <a:rPr lang="en-US" sz="2400" dirty="0" err="1"/>
              <a:t>aRR</a:t>
            </a:r>
            <a:r>
              <a:rPr lang="en-US" sz="2400" dirty="0"/>
              <a:t>, 1.17 [95% CI, 1.07-1.28])</a:t>
            </a:r>
            <a:endParaRPr lang="en-US" sz="1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9823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9144000" cy="1143000"/>
          </a:xfrm>
        </p:spPr>
        <p:txBody>
          <a:bodyPr/>
          <a:lstStyle/>
          <a:p>
            <a:r>
              <a:rPr lang="en-US" sz="2800" dirty="0"/>
              <a:t>MDPI: </a:t>
            </a:r>
            <a:r>
              <a:rPr lang="en-US" sz="2800" dirty="0">
                <a:hlinkClick r:id="rId2" tooltip="https://www.mdpi.com/1999-4915/14/3/458/html"/>
              </a:rPr>
              <a:t>Stillbirth after COVID-19 in Unvaccinated Mothers Can Result from SARS-CoV-2 </a:t>
            </a:r>
            <a:r>
              <a:rPr lang="en-US" sz="2800" dirty="0" err="1">
                <a:hlinkClick r:id="rId2" tooltip="https://www.mdpi.com/1999-4915/14/3/458/html"/>
              </a:rPr>
              <a:t>Placentitis</a:t>
            </a:r>
            <a:r>
              <a:rPr lang="en-US" sz="2800" dirty="0">
                <a:hlinkClick r:id="rId2" tooltip="https://www.mdpi.com/1999-4915/14/3/458/html"/>
              </a:rPr>
              <a:t>, Placental Insufficiency, and Hypoxic</a:t>
            </a:r>
            <a:r>
              <a:rPr lang="en-US" sz="2800" dirty="0"/>
              <a:t>. (2.15.2022)</a:t>
            </a:r>
            <a:r>
              <a:rPr lang="en-US" sz="2000" dirty="0"/>
              <a:t/>
            </a:r>
            <a:br>
              <a:rPr lang="en-US" sz="2000" dirty="0"/>
            </a:br>
            <a:endParaRPr lang="en-US" sz="2800" i="1" dirty="0"/>
          </a:p>
        </p:txBody>
      </p:sp>
      <p:sp>
        <p:nvSpPr>
          <p:cNvPr id="3" name="Content Placeholder 2"/>
          <p:cNvSpPr>
            <a:spLocks noGrp="1"/>
          </p:cNvSpPr>
          <p:nvPr>
            <p:ph idx="1"/>
          </p:nvPr>
        </p:nvSpPr>
        <p:spPr>
          <a:xfrm>
            <a:off x="609600" y="1334197"/>
            <a:ext cx="10972800" cy="4525963"/>
          </a:xfrm>
        </p:spPr>
        <p:txBody>
          <a:bodyPr/>
          <a:lstStyle/>
          <a:p>
            <a:r>
              <a:rPr lang="en-US" sz="2400" dirty="0"/>
              <a:t>Arch </a:t>
            </a:r>
            <a:r>
              <a:rPr lang="en-US" sz="2400" dirty="0" err="1"/>
              <a:t>Pathol</a:t>
            </a:r>
            <a:r>
              <a:rPr lang="en-US" sz="2400" dirty="0"/>
              <a:t> Lab Med: </a:t>
            </a:r>
            <a:r>
              <a:rPr lang="en-US" sz="2400" dirty="0">
                <a:hlinkClick r:id="rId3"/>
              </a:rPr>
              <a:t>Placental Tissue Destruction and Insufficiency from COVID-19 Causes Stillbirth and Neonatal Death</a:t>
            </a:r>
            <a:r>
              <a:rPr lang="en-US" sz="2400" dirty="0"/>
              <a:t>. (2.10.2022</a:t>
            </a:r>
            <a:r>
              <a:rPr lang="en-US" sz="2400" dirty="0" smtClean="0"/>
              <a:t>)</a:t>
            </a:r>
          </a:p>
          <a:p>
            <a:r>
              <a:rPr lang="en-US" sz="2400" b="1" dirty="0" smtClean="0"/>
              <a:t>Stillbirth </a:t>
            </a:r>
            <a:r>
              <a:rPr lang="en-US" sz="2400" b="1" dirty="0"/>
              <a:t>after COVID-19 in Unvaccinated Mothers Can Result from SARS-CoV-2 </a:t>
            </a:r>
            <a:r>
              <a:rPr lang="en-US" sz="2400" b="1" dirty="0" err="1"/>
              <a:t>Placentitis</a:t>
            </a:r>
            <a:r>
              <a:rPr lang="en-US" sz="2400" b="1" dirty="0"/>
              <a:t>, Placental Insufficiency, and Hypoxic Ischemic Fetal Demise, Not Direct Fetal Infection: Potential Role of Maternal Vaccination in </a:t>
            </a:r>
            <a:r>
              <a:rPr lang="en-US" sz="2400" b="1" dirty="0" smtClean="0"/>
              <a:t>Pregnancy</a:t>
            </a:r>
          </a:p>
          <a:p>
            <a:r>
              <a:rPr lang="en-US" sz="2400" dirty="0"/>
              <a:t>An MMWR released on September 16, 2020, reported </a:t>
            </a:r>
            <a:r>
              <a:rPr lang="en-US" sz="2400" dirty="0" smtClean="0"/>
              <a:t>an increased stillbirth </a:t>
            </a:r>
            <a:r>
              <a:rPr lang="en-US" sz="2400" dirty="0"/>
              <a:t>rate of 3.2% among pregnant patients with symptomatic and asymptomatic SARS-CoV-2 infection.</a:t>
            </a:r>
          </a:p>
          <a:p>
            <a:r>
              <a:rPr lang="en-US" sz="2400" dirty="0" smtClean="0"/>
              <a:t>An </a:t>
            </a:r>
            <a:r>
              <a:rPr lang="en-US" sz="2400" dirty="0"/>
              <a:t>MMWR released on November 19, 2021, found that the adjusted risk of stillbirth in patients with a COVID-19 diagnosis documented at delivery hospitalization was 4 times higher than the risk in patients without COVID-19 </a:t>
            </a:r>
            <a:r>
              <a:rPr lang="en-US" sz="2400" dirty="0" smtClean="0"/>
              <a:t>infection.</a:t>
            </a:r>
          </a:p>
          <a:p>
            <a:r>
              <a:rPr lang="en-US" sz="2400" dirty="0" smtClean="0"/>
              <a:t>In </a:t>
            </a:r>
            <a:r>
              <a:rPr lang="en-US" sz="2400" dirty="0"/>
              <a:t>addition, case series of patients with COVID-19 who experienced stillbirth had evidence of fibrin deposition and trophoblast necrosis on placental pathology.</a:t>
            </a:r>
            <a:endParaRPr lang="en-US" sz="2400" b="1" dirty="0"/>
          </a:p>
          <a:p>
            <a:pPr marL="0" indent="0">
              <a:buNone/>
            </a:pPr>
            <a:endParaRPr lang="en-US" dirty="0"/>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DCEF23B2-1968-4158-BBF8-33ADF3172235}" type="slidenum">
              <a:rPr lang="en-US" altLang="en-US" smtClean="0">
                <a:latin typeface="Arial" pitchFamily="34" charset="0"/>
                <a:ea typeface="MS PGothic" pitchFamily="34" charset="-128"/>
              </a:rPr>
              <a:pPr fontAlgn="base">
                <a:spcBef>
                  <a:spcPct val="0"/>
                </a:spcBef>
                <a:spcAft>
                  <a:spcPct val="0"/>
                </a:spcAft>
                <a:defRPr/>
              </a:pPr>
              <a:t>32</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114380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8" y="54355"/>
            <a:ext cx="6654800" cy="1723549"/>
          </a:xfrm>
        </p:spPr>
        <p:txBody>
          <a:bodyPr/>
          <a:lstStyle/>
          <a:p>
            <a:r>
              <a:rPr lang="en-US" dirty="0">
                <a:hlinkClick r:id="rId2"/>
              </a:rPr>
              <a:t>CDC:  COVID-19 Vaccination for Pregnant People to Prevent Serious Illness, Deaths, and Adverse Pregnancy Outcomes from COVID-19</a:t>
            </a:r>
            <a:r>
              <a:rPr lang="en-US" dirty="0"/>
              <a:t>. (9.29.21) </a:t>
            </a:r>
          </a:p>
        </p:txBody>
      </p:sp>
      <p:sp>
        <p:nvSpPr>
          <p:cNvPr id="3" name="Text Placeholder 2"/>
          <p:cNvSpPr>
            <a:spLocks noGrp="1"/>
          </p:cNvSpPr>
          <p:nvPr>
            <p:ph type="body" idx="1"/>
          </p:nvPr>
        </p:nvSpPr>
        <p:spPr>
          <a:xfrm>
            <a:off x="901652" y="1905001"/>
            <a:ext cx="10750198" cy="5264876"/>
          </a:xfrm>
        </p:spPr>
        <p:txBody>
          <a:bodyPr/>
          <a:lstStyle/>
          <a:p>
            <a:r>
              <a:rPr lang="en-US" b="1" dirty="0"/>
              <a:t>CDC recommends urgent action to help protect pregnant people and their fetuses/infants.</a:t>
            </a:r>
            <a:r>
              <a:rPr lang="en-US" dirty="0"/>
              <a:t> </a:t>
            </a:r>
          </a:p>
          <a:p>
            <a:r>
              <a:rPr lang="en-US" dirty="0" smtClean="0"/>
              <a:t>Healthcare </a:t>
            </a:r>
            <a:r>
              <a:rPr lang="en-US" dirty="0"/>
              <a:t>providers should communicate the risks of COVID-19, the benefits of vaccination, and information on the safety and effectiveness of COVID-19 vaccination in pregnancy. </a:t>
            </a:r>
            <a:endParaRPr lang="en-US" dirty="0" smtClean="0"/>
          </a:p>
          <a:p>
            <a:endParaRPr lang="en-US" sz="900" dirty="0"/>
          </a:p>
          <a:p>
            <a:r>
              <a:rPr lang="en-US" dirty="0"/>
              <a:t>C</a:t>
            </a:r>
            <a:r>
              <a:rPr lang="en-US" dirty="0" smtClean="0"/>
              <a:t>ompared </a:t>
            </a:r>
            <a:r>
              <a:rPr lang="en-US" dirty="0"/>
              <a:t>with non-pregnant symptomatic people, symptomatic pregnant people have more than a two-fold increased risk of requiring ICU admission, invasive ventilation, and ECMO, and a 70% increased risk of death.</a:t>
            </a:r>
            <a:r>
              <a:rPr lang="en-US" baseline="30000" dirty="0"/>
              <a:t>6</a:t>
            </a:r>
            <a:r>
              <a:rPr lang="en-US" dirty="0"/>
              <a:t> </a:t>
            </a:r>
            <a:endParaRPr lang="en-US" dirty="0" smtClean="0"/>
          </a:p>
          <a:p>
            <a:endParaRPr lang="en-US" sz="900" dirty="0"/>
          </a:p>
          <a:p>
            <a:r>
              <a:rPr lang="en-US" dirty="0" smtClean="0"/>
              <a:t>Healthcare </a:t>
            </a:r>
            <a:r>
              <a:rPr lang="en-US" dirty="0"/>
              <a:t>providers should strongly recommend that people who are pregnant, recently pregnant (including those who are lactating), who are trying to become pregnant now, or who might become pregnant in the future receive one of the authorized or approved COVID-19 vaccines as soon as possible.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13775"/>
            <a:ext cx="4108050" cy="1604707"/>
          </a:xfrm>
          <a:prstGeom prst="rect">
            <a:avLst/>
          </a:prstGeom>
        </p:spPr>
      </p:pic>
    </p:spTree>
    <p:extLst>
      <p:ext uri="{BB962C8B-B14F-4D97-AF65-F5344CB8AC3E}">
        <p14:creationId xmlns:p14="http://schemas.microsoft.com/office/powerpoint/2010/main" val="24000319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SAFETY DATA</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92207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297815" y="367536"/>
            <a:ext cx="8620125" cy="953135"/>
          </a:xfrm>
          <a:prstGeom prst="rect">
            <a:avLst/>
          </a:prstGeom>
        </p:spPr>
        <p:txBody>
          <a:bodyPr vert="horz" wrap="square" lIns="0" tIns="13335" rIns="0" bIns="0" rtlCol="0">
            <a:spAutoFit/>
          </a:bodyPr>
          <a:lstStyle/>
          <a:p>
            <a:pPr marL="12700">
              <a:lnSpc>
                <a:spcPts val="3650"/>
              </a:lnSpc>
              <a:spcBef>
                <a:spcPts val="105"/>
              </a:spcBef>
            </a:pPr>
            <a:r>
              <a:rPr sz="3200" b="1" spc="-60" dirty="0">
                <a:solidFill>
                  <a:srgbClr val="F58466"/>
                </a:solidFill>
                <a:latin typeface="Arial"/>
                <a:cs typeface="Arial"/>
              </a:rPr>
              <a:t>V-SAFE</a:t>
            </a:r>
            <a:r>
              <a:rPr sz="3200" b="1" spc="-5" dirty="0">
                <a:solidFill>
                  <a:srgbClr val="F58466"/>
                </a:solidFill>
                <a:latin typeface="Arial"/>
                <a:cs typeface="Arial"/>
              </a:rPr>
              <a:t> </a:t>
            </a:r>
            <a:r>
              <a:rPr sz="3200" b="1" spc="-130" dirty="0">
                <a:solidFill>
                  <a:srgbClr val="F58466"/>
                </a:solidFill>
                <a:latin typeface="Arial"/>
                <a:cs typeface="Arial"/>
              </a:rPr>
              <a:t>vaccine</a:t>
            </a:r>
            <a:r>
              <a:rPr sz="3200" b="1" spc="-5" dirty="0">
                <a:solidFill>
                  <a:srgbClr val="F58466"/>
                </a:solidFill>
                <a:latin typeface="Arial"/>
                <a:cs typeface="Arial"/>
              </a:rPr>
              <a:t> </a:t>
            </a:r>
            <a:r>
              <a:rPr sz="3200" b="1" spc="-180" dirty="0">
                <a:solidFill>
                  <a:srgbClr val="F58466"/>
                </a:solidFill>
                <a:latin typeface="Arial"/>
                <a:cs typeface="Arial"/>
              </a:rPr>
              <a:t>monitoring</a:t>
            </a:r>
            <a:endParaRPr sz="3200">
              <a:latin typeface="Arial"/>
              <a:cs typeface="Arial"/>
            </a:endParaRPr>
          </a:p>
          <a:p>
            <a:pPr marL="12700">
              <a:lnSpc>
                <a:spcPts val="3650"/>
              </a:lnSpc>
            </a:pPr>
            <a:r>
              <a:rPr sz="3200" b="1" dirty="0">
                <a:solidFill>
                  <a:srgbClr val="F58466"/>
                </a:solidFill>
                <a:latin typeface="Arial"/>
                <a:cs typeface="Arial"/>
              </a:rPr>
              <a:t>–</a:t>
            </a:r>
            <a:r>
              <a:rPr sz="3200" b="1" spc="-10" dirty="0">
                <a:solidFill>
                  <a:srgbClr val="F58466"/>
                </a:solidFill>
                <a:latin typeface="Arial"/>
                <a:cs typeface="Arial"/>
              </a:rPr>
              <a:t> </a:t>
            </a:r>
            <a:r>
              <a:rPr sz="3200" b="1" spc="-135" dirty="0">
                <a:solidFill>
                  <a:srgbClr val="F58466"/>
                </a:solidFill>
                <a:latin typeface="Arial"/>
                <a:cs typeface="Arial"/>
              </a:rPr>
              <a:t>what</a:t>
            </a:r>
            <a:r>
              <a:rPr sz="3200" b="1" spc="5" dirty="0">
                <a:solidFill>
                  <a:srgbClr val="F58466"/>
                </a:solidFill>
                <a:latin typeface="Arial"/>
                <a:cs typeface="Arial"/>
              </a:rPr>
              <a:t> </a:t>
            </a:r>
            <a:r>
              <a:rPr sz="3200" b="1" spc="-90" dirty="0">
                <a:solidFill>
                  <a:srgbClr val="F58466"/>
                </a:solidFill>
                <a:latin typeface="Arial"/>
                <a:cs typeface="Arial"/>
              </a:rPr>
              <a:t>data</a:t>
            </a:r>
            <a:r>
              <a:rPr sz="3200" b="1" spc="5" dirty="0">
                <a:solidFill>
                  <a:srgbClr val="F58466"/>
                </a:solidFill>
                <a:latin typeface="Arial"/>
                <a:cs typeface="Arial"/>
              </a:rPr>
              <a:t> </a:t>
            </a:r>
            <a:r>
              <a:rPr sz="3200" b="1" spc="-180" dirty="0">
                <a:solidFill>
                  <a:srgbClr val="F58466"/>
                </a:solidFill>
                <a:latin typeface="Arial"/>
                <a:cs typeface="Arial"/>
              </a:rPr>
              <a:t>is</a:t>
            </a:r>
            <a:r>
              <a:rPr sz="3200" b="1" dirty="0">
                <a:solidFill>
                  <a:srgbClr val="F58466"/>
                </a:solidFill>
                <a:latin typeface="Arial"/>
                <a:cs typeface="Arial"/>
              </a:rPr>
              <a:t> </a:t>
            </a:r>
            <a:r>
              <a:rPr sz="3200" b="1" spc="-140" dirty="0">
                <a:solidFill>
                  <a:srgbClr val="F58466"/>
                </a:solidFill>
                <a:latin typeface="Arial"/>
                <a:cs typeface="Arial"/>
              </a:rPr>
              <a:t>being</a:t>
            </a:r>
            <a:r>
              <a:rPr sz="3200" b="1" spc="5" dirty="0">
                <a:solidFill>
                  <a:srgbClr val="F58466"/>
                </a:solidFill>
                <a:latin typeface="Arial"/>
                <a:cs typeface="Arial"/>
              </a:rPr>
              <a:t> </a:t>
            </a:r>
            <a:r>
              <a:rPr sz="3200" b="1" spc="-110" dirty="0">
                <a:solidFill>
                  <a:srgbClr val="F58466"/>
                </a:solidFill>
                <a:latin typeface="Arial"/>
                <a:cs typeface="Arial"/>
              </a:rPr>
              <a:t>gathered</a:t>
            </a:r>
            <a:r>
              <a:rPr sz="3200" b="1" spc="5" dirty="0">
                <a:solidFill>
                  <a:srgbClr val="F58466"/>
                </a:solidFill>
                <a:latin typeface="Arial"/>
                <a:cs typeface="Arial"/>
              </a:rPr>
              <a:t> </a:t>
            </a:r>
            <a:r>
              <a:rPr sz="3200" b="1" spc="-135" dirty="0">
                <a:solidFill>
                  <a:srgbClr val="F58466"/>
                </a:solidFill>
                <a:latin typeface="Arial"/>
                <a:cs typeface="Arial"/>
              </a:rPr>
              <a:t>pregnant</a:t>
            </a:r>
            <a:r>
              <a:rPr sz="3200" b="1" dirty="0">
                <a:solidFill>
                  <a:srgbClr val="F58466"/>
                </a:solidFill>
                <a:latin typeface="Arial"/>
                <a:cs typeface="Arial"/>
              </a:rPr>
              <a:t> </a:t>
            </a:r>
            <a:r>
              <a:rPr sz="3200" b="1" spc="-135" dirty="0">
                <a:solidFill>
                  <a:srgbClr val="F58466"/>
                </a:solidFill>
                <a:latin typeface="Arial"/>
                <a:cs typeface="Arial"/>
              </a:rPr>
              <a:t>patients</a:t>
            </a:r>
            <a:endParaRPr sz="3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E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35</a:t>
            </a:fld>
            <a:endParaRPr kumimoji="0" sz="1200" b="0" i="0" u="none" strike="noStrike" kern="1200" cap="none" spc="-5" normalizeH="0" baseline="0" noProof="0" dirty="0">
              <a:ln>
                <a:noFill/>
              </a:ln>
              <a:solidFill>
                <a:srgbClr val="AEB3B8"/>
              </a:solidFill>
              <a:effectLst/>
              <a:uLnTx/>
              <a:uFillTx/>
              <a:latin typeface="Arial"/>
              <a:ea typeface="+mn-ea"/>
              <a:cs typeface="Arial"/>
            </a:endParaRPr>
          </a:p>
        </p:txBody>
      </p:sp>
      <p:sp>
        <p:nvSpPr>
          <p:cNvPr id="9" name="object 9"/>
          <p:cNvSpPr txBox="1"/>
          <p:nvPr/>
        </p:nvSpPr>
        <p:spPr>
          <a:xfrm>
            <a:off x="688260" y="1806829"/>
            <a:ext cx="10613390" cy="4751301"/>
          </a:xfrm>
          <a:prstGeom prst="rect">
            <a:avLst/>
          </a:prstGeom>
        </p:spPr>
        <p:txBody>
          <a:bodyPr vert="horz" wrap="square" lIns="0" tIns="59690" rIns="0" bIns="0" rtlCol="0">
            <a:spAutoFit/>
          </a:bodyPr>
          <a:lstStyle/>
          <a:p>
            <a:pPr marL="241300" marR="403225" lvl="0" indent="-228600" algn="l" defTabSz="914400" rtl="0" eaLnBrk="1" fontAlgn="auto" latinLnBrk="0" hangingPunct="1">
              <a:lnSpc>
                <a:spcPts val="3030"/>
              </a:lnSpc>
              <a:spcBef>
                <a:spcPts val="470"/>
              </a:spcBef>
              <a:spcAft>
                <a:spcPts val="0"/>
              </a:spcAft>
              <a:buClr>
                <a:srgbClr val="F5668F"/>
              </a:buClr>
              <a:buSzTx/>
              <a:buFontTx/>
              <a:buChar char="•"/>
              <a:tabLst>
                <a:tab pos="241935" algn="l"/>
                <a:tab pos="852169" algn="l"/>
              </a:tabLst>
              <a:defRPr/>
            </a:pPr>
            <a:r>
              <a:rPr kumimoji="0" sz="2800" b="0" i="0" u="none" strike="noStrike" kern="1200" cap="none" spc="-10" normalizeH="0" baseline="0" noProof="0" dirty="0" smtClean="0">
                <a:ln>
                  <a:noFill/>
                </a:ln>
                <a:solidFill>
                  <a:srgbClr val="444B54"/>
                </a:solidFill>
                <a:effectLst/>
                <a:uLnTx/>
                <a:uFillTx/>
                <a:latin typeface="Arial"/>
                <a:ea typeface="+mn-ea"/>
                <a:cs typeface="Arial"/>
              </a:rPr>
              <a:t>As</a:t>
            </a:r>
            <a:r>
              <a:rPr kumimoji="0" lang="en-US" sz="2800" b="0" i="0" u="none" strike="noStrike" kern="1200" cap="none" spc="-10"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smtClean="0">
                <a:ln>
                  <a:noFill/>
                </a:ln>
                <a:solidFill>
                  <a:srgbClr val="444B54"/>
                </a:solidFill>
                <a:effectLst/>
                <a:uLnTx/>
                <a:uFillTx/>
                <a:latin typeface="Arial"/>
                <a:ea typeface="+mn-ea"/>
                <a:cs typeface="Arial"/>
              </a:rPr>
              <a:t>of</a:t>
            </a:r>
            <a:r>
              <a:rPr kumimoji="0" sz="2800" b="0" i="0" u="none" strike="noStrike" kern="1200" cap="none" spc="-15" normalizeH="0" baseline="0" noProof="0" dirty="0" smtClean="0">
                <a:ln>
                  <a:noFill/>
                </a:ln>
                <a:solidFill>
                  <a:srgbClr val="444B54"/>
                </a:solidFill>
                <a:effectLst/>
                <a:uLnTx/>
                <a:uFillTx/>
                <a:latin typeface="Arial"/>
                <a:ea typeface="+mn-ea"/>
                <a:cs typeface="Arial"/>
              </a:rPr>
              <a:t> </a:t>
            </a:r>
            <a:r>
              <a:rPr lang="en-US" sz="2800" b="1" spc="-5" dirty="0" smtClean="0">
                <a:solidFill>
                  <a:srgbClr val="444B54"/>
                </a:solidFill>
                <a:latin typeface="Arial"/>
                <a:cs typeface="Arial"/>
              </a:rPr>
              <a:t>March</a:t>
            </a:r>
            <a:r>
              <a:rPr lang="en-US" sz="2800" b="1" spc="-5" noProof="0" dirty="0" smtClean="0">
                <a:solidFill>
                  <a:srgbClr val="444B54"/>
                </a:solidFill>
                <a:latin typeface="Arial"/>
                <a:cs typeface="Arial"/>
              </a:rPr>
              <a:t> </a:t>
            </a:r>
            <a:r>
              <a:rPr lang="en-US" sz="2800" b="1" spc="-5" noProof="0" dirty="0" smtClean="0">
                <a:solidFill>
                  <a:srgbClr val="444B54"/>
                </a:solidFill>
                <a:latin typeface="Arial"/>
                <a:cs typeface="Arial"/>
              </a:rPr>
              <a:t>7</a:t>
            </a:r>
            <a:r>
              <a:rPr kumimoji="0" sz="2800" b="1" i="0" u="none" strike="noStrike" kern="1200" cap="none" spc="0" normalizeH="0" baseline="0" noProof="0" dirty="0" smtClean="0">
                <a:ln>
                  <a:noFill/>
                </a:ln>
                <a:solidFill>
                  <a:srgbClr val="444B54"/>
                </a:solidFill>
                <a:effectLst/>
                <a:uLnTx/>
                <a:uFillTx/>
                <a:latin typeface="Arial"/>
                <a:ea typeface="+mn-ea"/>
                <a:cs typeface="Arial"/>
              </a:rPr>
              <a:t>,</a:t>
            </a:r>
            <a:r>
              <a:rPr kumimoji="0" sz="2800" b="1" i="0" u="none" strike="noStrike" kern="1200" cap="none" spc="-10" normalizeH="0" baseline="0" noProof="0" dirty="0" smtClean="0">
                <a:ln>
                  <a:noFill/>
                </a:ln>
                <a:solidFill>
                  <a:srgbClr val="444B54"/>
                </a:solidFill>
                <a:effectLst/>
                <a:uLnTx/>
                <a:uFillTx/>
                <a:latin typeface="Arial"/>
                <a:ea typeface="+mn-ea"/>
                <a:cs typeface="Arial"/>
              </a:rPr>
              <a:t> </a:t>
            </a:r>
            <a:r>
              <a:rPr kumimoji="0" sz="2800" b="1" i="0" u="none" strike="noStrike" kern="1200" cap="none" spc="0" normalizeH="0" baseline="0" noProof="0" dirty="0" smtClean="0">
                <a:ln>
                  <a:noFill/>
                </a:ln>
                <a:solidFill>
                  <a:srgbClr val="444B54"/>
                </a:solidFill>
                <a:effectLst/>
                <a:uLnTx/>
                <a:uFillTx/>
                <a:latin typeface="Arial"/>
                <a:ea typeface="+mn-ea"/>
                <a:cs typeface="Arial"/>
              </a:rPr>
              <a:t>202</a:t>
            </a:r>
            <a:r>
              <a:rPr kumimoji="0" lang="en-US" sz="2800" b="1" i="0" u="none" strike="noStrike" kern="1200" cap="none" spc="0" normalizeH="0" baseline="0" noProof="0" dirty="0" smtClean="0">
                <a:ln>
                  <a:noFill/>
                </a:ln>
                <a:solidFill>
                  <a:srgbClr val="444B54"/>
                </a:solidFill>
                <a:effectLst/>
                <a:uLnTx/>
                <a:uFillTx/>
                <a:latin typeface="Arial"/>
                <a:ea typeface="+mn-ea"/>
                <a:cs typeface="Arial"/>
              </a:rPr>
              <a:t>2</a:t>
            </a:r>
            <a:r>
              <a:rPr kumimoji="0" sz="2800" b="0" i="0" u="none" strike="noStrike" kern="1200" cap="none" spc="0"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there</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have been over</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lang="en-US" sz="2800" b="1" dirty="0" smtClean="0">
                <a:solidFill>
                  <a:srgbClr val="444B54"/>
                </a:solidFill>
                <a:latin typeface="Arial"/>
                <a:cs typeface="Arial"/>
              </a:rPr>
              <a:t>207,726 </a:t>
            </a:r>
            <a:r>
              <a:rPr kumimoji="0" sz="2800" b="0" i="0" u="none" strike="noStrike" kern="1200" cap="none" spc="0" normalizeH="0" baseline="0" noProof="0" dirty="0" smtClean="0">
                <a:ln>
                  <a:noFill/>
                </a:ln>
                <a:solidFill>
                  <a:srgbClr val="444B54"/>
                </a:solidFill>
                <a:effectLst/>
                <a:uLnTx/>
                <a:uFillTx/>
                <a:latin typeface="Arial"/>
                <a:ea typeface="+mn-ea"/>
                <a:cs typeface="Arial"/>
              </a:rPr>
              <a:t>pregnancies </a:t>
            </a:r>
            <a:r>
              <a:rPr kumimoji="0" sz="2800" b="0" i="0" u="none" strike="noStrike" kern="1200" cap="none" spc="-760"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reported </a:t>
            </a:r>
            <a:r>
              <a:rPr kumimoji="0" sz="2800" b="0" i="0" u="none" strike="noStrike" kern="1200" cap="none" spc="-5" normalizeH="0" baseline="0" noProof="0" dirty="0">
                <a:ln>
                  <a:noFill/>
                </a:ln>
                <a:solidFill>
                  <a:srgbClr val="444B54"/>
                </a:solidFill>
                <a:effectLst/>
                <a:uLnTx/>
                <a:uFillTx/>
                <a:latin typeface="Arial"/>
                <a:ea typeface="+mn-ea"/>
                <a:cs typeface="Arial"/>
              </a:rPr>
              <a:t>in</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15" normalizeH="0" baseline="0" noProof="0" dirty="0">
                <a:ln>
                  <a:noFill/>
                </a:ln>
                <a:solidFill>
                  <a:srgbClr val="444B54"/>
                </a:solidFill>
                <a:effectLst/>
                <a:uLnTx/>
                <a:uFillTx/>
                <a:latin typeface="Arial"/>
                <a:ea typeface="+mn-ea"/>
                <a:cs typeface="Arial"/>
              </a:rPr>
              <a:t>CDC’s</a:t>
            </a:r>
            <a:r>
              <a:rPr kumimoji="0" sz="2800" b="0" i="0" u="none" strike="noStrike" kern="1200" cap="none" spc="25" normalizeH="0" baseline="0" noProof="0" dirty="0">
                <a:ln>
                  <a:noFill/>
                </a:ln>
                <a:solidFill>
                  <a:srgbClr val="444B54"/>
                </a:solidFill>
                <a:effectLst/>
                <a:uLnTx/>
                <a:uFillTx/>
                <a:latin typeface="Arial"/>
                <a:ea typeface="+mn-ea"/>
                <a:cs typeface="Arial"/>
              </a:rPr>
              <a:t> </a:t>
            </a:r>
            <a:r>
              <a:rPr kumimoji="0" sz="2800" b="0" i="0" u="none" strike="noStrike" kern="1200" cap="none" spc="-35" normalizeH="0" baseline="0" noProof="0" dirty="0">
                <a:ln>
                  <a:noFill/>
                </a:ln>
                <a:solidFill>
                  <a:srgbClr val="444B54"/>
                </a:solidFill>
                <a:effectLst/>
                <a:uLnTx/>
                <a:uFillTx/>
                <a:latin typeface="Arial"/>
                <a:ea typeface="+mn-ea"/>
                <a:cs typeface="Arial"/>
              </a:rPr>
              <a:t>V-SAFE</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post-vaccination</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health checker</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241300" marR="517525" lvl="0" indent="-229235" algn="l" defTabSz="914400" rtl="0" eaLnBrk="1" fontAlgn="auto" latinLnBrk="0" hangingPunct="1">
              <a:lnSpc>
                <a:spcPts val="3030"/>
              </a:lnSpc>
              <a:spcBef>
                <a:spcPts val="985"/>
              </a:spcBef>
              <a:spcAft>
                <a:spcPts val="0"/>
              </a:spcAft>
              <a:buClr>
                <a:srgbClr val="F5668F"/>
              </a:buClr>
              <a:buSzTx/>
              <a:buFontTx/>
              <a:buChar char="•"/>
              <a:tabLst>
                <a:tab pos="241935" algn="l"/>
                <a:tab pos="8422640" algn="l"/>
              </a:tabLst>
              <a:defRPr/>
            </a:pPr>
            <a:r>
              <a:rPr kumimoji="0" sz="2800" b="0" i="0" u="none" strike="noStrike" kern="1200" cap="none" spc="-10" normalizeH="0" baseline="0" noProof="0" dirty="0">
                <a:ln>
                  <a:noFill/>
                </a:ln>
                <a:solidFill>
                  <a:srgbClr val="444B54"/>
                </a:solidFill>
                <a:effectLst/>
                <a:uLnTx/>
                <a:uFillTx/>
                <a:latin typeface="Arial"/>
                <a:ea typeface="+mn-ea"/>
                <a:cs typeface="Arial"/>
              </a:rPr>
              <a:t>CD</a:t>
            </a:r>
            <a:r>
              <a:rPr kumimoji="0" sz="2800" b="0" i="0" u="none" strike="noStrike" kern="1200" cap="none" spc="-5" normalizeH="0" baseline="0" noProof="0" dirty="0">
                <a:ln>
                  <a:noFill/>
                </a:ln>
                <a:solidFill>
                  <a:srgbClr val="444B54"/>
                </a:solidFill>
                <a:effectLst/>
                <a:uLnTx/>
                <a:uFillTx/>
                <a:latin typeface="Arial"/>
                <a:ea typeface="+mn-ea"/>
                <a:cs typeface="Arial"/>
              </a:rPr>
              <a:t>C</a:t>
            </a:r>
            <a:r>
              <a:rPr kumimoji="0" sz="2800" b="0" i="0" u="none" strike="noStrike" kern="1200" cap="none" spc="20" normalizeH="0" baseline="0" noProof="0" dirty="0">
                <a:ln>
                  <a:noFill/>
                </a:ln>
                <a:solidFill>
                  <a:srgbClr val="444B54"/>
                </a:solidFill>
                <a:effectLst/>
                <a:uLnTx/>
                <a:uFillTx/>
                <a:latin typeface="Arial"/>
                <a:ea typeface="+mn-ea"/>
                <a:cs typeface="Arial"/>
              </a:rPr>
              <a:t> </a:t>
            </a:r>
            <a:r>
              <a:rPr kumimoji="0" sz="2800" b="0" i="0" u="none" strike="noStrike" kern="1200" cap="none" spc="-5" normalizeH="0" baseline="0" noProof="0" dirty="0">
                <a:ln>
                  <a:noFill/>
                </a:ln>
                <a:solidFill>
                  <a:srgbClr val="444B54"/>
                </a:solidFill>
                <a:effectLst/>
                <a:uLnTx/>
                <a:uFillTx/>
                <a:latin typeface="Arial"/>
                <a:ea typeface="+mn-ea"/>
                <a:cs typeface="Arial"/>
              </a:rPr>
              <a:t>is </a:t>
            </a:r>
            <a:r>
              <a:rPr kumimoji="0" lang="en-US" sz="2800" b="0" i="0" u="none" strike="noStrike" kern="1200" cap="none" spc="0" normalizeH="0" baseline="0" noProof="0" dirty="0" smtClean="0">
                <a:ln>
                  <a:noFill/>
                </a:ln>
                <a:solidFill>
                  <a:srgbClr val="444B54"/>
                </a:solidFill>
                <a:effectLst/>
                <a:uLnTx/>
                <a:uFillTx/>
                <a:latin typeface="Arial"/>
                <a:ea typeface="+mn-ea"/>
                <a:cs typeface="Arial"/>
              </a:rPr>
              <a:t>also</a:t>
            </a:r>
            <a:r>
              <a:rPr kumimoji="0" sz="2800" b="0" i="0" u="none" strike="noStrike" kern="1200" cap="none" spc="5"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enro</a:t>
            </a:r>
            <a:r>
              <a:rPr kumimoji="0" sz="2800" b="0" i="0" u="none" strike="noStrike" kern="1200" cap="none" spc="-5" normalizeH="0" baseline="0" noProof="0" dirty="0">
                <a:ln>
                  <a:noFill/>
                </a:ln>
                <a:solidFill>
                  <a:srgbClr val="444B54"/>
                </a:solidFill>
                <a:effectLst/>
                <a:uLnTx/>
                <a:uFillTx/>
                <a:latin typeface="Arial"/>
                <a:ea typeface="+mn-ea"/>
                <a:cs typeface="Arial"/>
              </a:rPr>
              <a:t>lli</a:t>
            </a:r>
            <a:r>
              <a:rPr kumimoji="0" sz="2800" b="0" i="0" u="none" strike="noStrike" kern="1200" cap="none" spc="0" normalizeH="0" baseline="0" noProof="0" dirty="0">
                <a:ln>
                  <a:noFill/>
                </a:ln>
                <a:solidFill>
                  <a:srgbClr val="444B54"/>
                </a:solidFill>
                <a:effectLst/>
                <a:uLnTx/>
                <a:uFillTx/>
                <a:latin typeface="Arial"/>
                <a:ea typeface="+mn-ea"/>
                <a:cs typeface="Arial"/>
              </a:rPr>
              <a:t>n</a:t>
            </a:r>
            <a:r>
              <a:rPr kumimoji="0" sz="2800" b="0" i="0" u="none" strike="noStrike" kern="1200" cap="none" spc="-5" normalizeH="0" baseline="0" noProof="0" dirty="0">
                <a:ln>
                  <a:noFill/>
                </a:ln>
                <a:solidFill>
                  <a:srgbClr val="444B54"/>
                </a:solidFill>
                <a:effectLst/>
                <a:uLnTx/>
                <a:uFillTx/>
                <a:latin typeface="Arial"/>
                <a:ea typeface="+mn-ea"/>
                <a:cs typeface="Arial"/>
              </a:rPr>
              <a:t>g</a:t>
            </a:r>
            <a:r>
              <a:rPr kumimoji="0" sz="2800" b="0" i="0" u="none" strike="noStrike" kern="1200" cap="none" spc="1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pregnan</a:t>
            </a:r>
            <a:r>
              <a:rPr kumimoji="0" sz="2800" b="0" i="0" u="none" strike="noStrike" kern="1200" cap="none" spc="-5" normalizeH="0" baseline="0" noProof="0" dirty="0">
                <a:ln>
                  <a:noFill/>
                </a:ln>
                <a:solidFill>
                  <a:srgbClr val="444B54"/>
                </a:solidFill>
                <a:effectLst/>
                <a:uLnTx/>
                <a:uFillTx/>
                <a:latin typeface="Arial"/>
                <a:ea typeface="+mn-ea"/>
                <a:cs typeface="Arial"/>
              </a:rPr>
              <a:t>t</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5" normalizeH="0" baseline="0" noProof="0" dirty="0">
                <a:ln>
                  <a:noFill/>
                </a:ln>
                <a:solidFill>
                  <a:srgbClr val="444B54"/>
                </a:solidFill>
                <a:effectLst/>
                <a:uLnTx/>
                <a:uFillTx/>
                <a:latin typeface="Arial"/>
                <a:ea typeface="+mn-ea"/>
                <a:cs typeface="Arial"/>
              </a:rPr>
              <a:t>i</a:t>
            </a:r>
            <a:r>
              <a:rPr kumimoji="0" sz="2800" b="0" i="0" u="none" strike="noStrike" kern="1200" cap="none" spc="0" normalizeH="0" baseline="0" noProof="0" dirty="0">
                <a:ln>
                  <a:noFill/>
                </a:ln>
                <a:solidFill>
                  <a:srgbClr val="444B54"/>
                </a:solidFill>
                <a:effectLst/>
                <a:uLnTx/>
                <a:uFillTx/>
                <a:latin typeface="Arial"/>
                <a:ea typeface="+mn-ea"/>
                <a:cs typeface="Arial"/>
              </a:rPr>
              <a:t>nd</a:t>
            </a:r>
            <a:r>
              <a:rPr kumimoji="0" sz="2800" b="0" i="0" u="none" strike="noStrike" kern="1200" cap="none" spc="-5" normalizeH="0" baseline="0" noProof="0" dirty="0">
                <a:ln>
                  <a:noFill/>
                </a:ln>
                <a:solidFill>
                  <a:srgbClr val="444B54"/>
                </a:solidFill>
                <a:effectLst/>
                <a:uLnTx/>
                <a:uFillTx/>
                <a:latin typeface="Arial"/>
                <a:ea typeface="+mn-ea"/>
                <a:cs typeface="Arial"/>
              </a:rPr>
              <a:t>i</a:t>
            </a:r>
            <a:r>
              <a:rPr kumimoji="0" sz="2800" b="0" i="0" u="none" strike="noStrike" kern="1200" cap="none" spc="0" normalizeH="0" baseline="0" noProof="0" dirty="0">
                <a:ln>
                  <a:noFill/>
                </a:ln>
                <a:solidFill>
                  <a:srgbClr val="444B54"/>
                </a:solidFill>
                <a:effectLst/>
                <a:uLnTx/>
                <a:uFillTx/>
                <a:latin typeface="Arial"/>
                <a:ea typeface="+mn-ea"/>
                <a:cs typeface="Arial"/>
              </a:rPr>
              <a:t>v</a:t>
            </a:r>
            <a:r>
              <a:rPr kumimoji="0" sz="2800" b="0" i="0" u="none" strike="noStrike" kern="1200" cap="none" spc="-5" normalizeH="0" baseline="0" noProof="0" dirty="0">
                <a:ln>
                  <a:noFill/>
                </a:ln>
                <a:solidFill>
                  <a:srgbClr val="444B54"/>
                </a:solidFill>
                <a:effectLst/>
                <a:uLnTx/>
                <a:uFillTx/>
                <a:latin typeface="Arial"/>
                <a:ea typeface="+mn-ea"/>
                <a:cs typeface="Arial"/>
              </a:rPr>
              <a:t>i</a:t>
            </a:r>
            <a:r>
              <a:rPr kumimoji="0" sz="2800" b="0" i="0" u="none" strike="noStrike" kern="1200" cap="none" spc="0" normalizeH="0" baseline="0" noProof="0" dirty="0">
                <a:ln>
                  <a:noFill/>
                </a:ln>
                <a:solidFill>
                  <a:srgbClr val="444B54"/>
                </a:solidFill>
                <a:effectLst/>
                <a:uLnTx/>
                <a:uFillTx/>
                <a:latin typeface="Arial"/>
                <a:ea typeface="+mn-ea"/>
                <a:cs typeface="Arial"/>
              </a:rPr>
              <a:t>dua</a:t>
            </a:r>
            <a:r>
              <a:rPr kumimoji="0" sz="2800" b="0" i="0" u="none" strike="noStrike" kern="1200" cap="none" spc="-5" normalizeH="0" baseline="0" noProof="0" dirty="0">
                <a:ln>
                  <a:noFill/>
                </a:ln>
                <a:solidFill>
                  <a:srgbClr val="444B54"/>
                </a:solidFill>
                <a:effectLst/>
                <a:uLnTx/>
                <a:uFillTx/>
                <a:latin typeface="Arial"/>
                <a:ea typeface="+mn-ea"/>
                <a:cs typeface="Arial"/>
              </a:rPr>
              <a:t>ls</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5" normalizeH="0" baseline="0" noProof="0" dirty="0">
                <a:ln>
                  <a:noFill/>
                </a:ln>
                <a:solidFill>
                  <a:srgbClr val="444B54"/>
                </a:solidFill>
                <a:effectLst/>
                <a:uLnTx/>
                <a:uFillTx/>
                <a:latin typeface="Arial"/>
                <a:ea typeface="+mn-ea"/>
                <a:cs typeface="Arial"/>
              </a:rPr>
              <a:t>in</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5" normalizeH="0" baseline="0" noProof="0" dirty="0" smtClean="0">
                <a:ln>
                  <a:noFill/>
                </a:ln>
                <a:solidFill>
                  <a:srgbClr val="444B54"/>
                </a:solidFill>
                <a:effectLst/>
                <a:uLnTx/>
                <a:uFillTx/>
                <a:latin typeface="Arial"/>
                <a:ea typeface="+mn-ea"/>
                <a:cs typeface="Arial"/>
              </a:rPr>
              <a:t>a</a:t>
            </a:r>
            <a:r>
              <a:rPr kumimoji="0" lang="en-US" sz="2800" b="0" i="0" u="none" strike="noStrike" kern="1200" cap="none" spc="0"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smtClean="0">
                <a:ln>
                  <a:noFill/>
                </a:ln>
                <a:solidFill>
                  <a:srgbClr val="444B54"/>
                </a:solidFill>
                <a:effectLst/>
                <a:uLnTx/>
                <a:uFillTx/>
                <a:latin typeface="Arial"/>
                <a:ea typeface="+mn-ea"/>
                <a:cs typeface="Arial"/>
              </a:rPr>
              <a:t>pregnancy  </a:t>
            </a:r>
            <a:r>
              <a:rPr kumimoji="0" sz="2800" b="0" i="0" u="none" strike="noStrike" kern="1200" cap="none" spc="0" normalizeH="0" baseline="0" noProof="0" dirty="0">
                <a:ln>
                  <a:noFill/>
                </a:ln>
                <a:solidFill>
                  <a:srgbClr val="444B54"/>
                </a:solidFill>
                <a:effectLst/>
                <a:uLnTx/>
                <a:uFillTx/>
                <a:latin typeface="Arial"/>
                <a:ea typeface="+mn-ea"/>
                <a:cs typeface="Arial"/>
              </a:rPr>
              <a:t>registry</a:t>
            </a:r>
            <a:r>
              <a:rPr kumimoji="0" sz="2800" b="0" i="0" u="none" strike="noStrike" kern="1200" cap="none" spc="-10" normalizeH="0" baseline="0" noProof="0" dirty="0">
                <a:ln>
                  <a:noFill/>
                </a:ln>
                <a:solidFill>
                  <a:srgbClr val="444B54"/>
                </a:solidFill>
                <a:effectLst/>
                <a:uLnTx/>
                <a:uFillTx/>
                <a:latin typeface="Arial"/>
                <a:ea typeface="+mn-ea"/>
                <a:cs typeface="Arial"/>
              </a:rPr>
              <a:t> </a:t>
            </a:r>
            <a:r>
              <a:rPr kumimoji="0" lang="en-US" sz="2800" b="0" i="0" u="none" strike="noStrike" kern="1200" cap="none" spc="-10" normalizeH="0" baseline="0" noProof="0" dirty="0" smtClean="0">
                <a:ln>
                  <a:noFill/>
                </a:ln>
                <a:solidFill>
                  <a:srgbClr val="444B54"/>
                </a:solidFill>
                <a:effectLst/>
                <a:uLnTx/>
                <a:uFillTx/>
                <a:latin typeface="Arial"/>
                <a:ea typeface="+mn-ea"/>
                <a:cs typeface="Arial"/>
              </a:rPr>
              <a:t>for additional follow up </a:t>
            </a:r>
            <a:r>
              <a:rPr kumimoji="0" sz="2800" b="0" i="0" u="none" strike="noStrike" kern="1200" cap="none" spc="-5" normalizeH="0" baseline="0" noProof="0" dirty="0" smtClean="0">
                <a:ln>
                  <a:noFill/>
                </a:ln>
                <a:solidFill>
                  <a:srgbClr val="444B54"/>
                </a:solidFill>
                <a:effectLst/>
                <a:uLnTx/>
                <a:uFillTx/>
                <a:latin typeface="Arial"/>
                <a:ea typeface="+mn-ea"/>
                <a:cs typeface="Arial"/>
              </a:rPr>
              <a:t>with</a:t>
            </a:r>
            <a:r>
              <a:rPr kumimoji="0" sz="2800" b="0" i="0" u="none" strike="noStrike" kern="1200" cap="none" spc="5"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over</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lang="en-US" sz="2800" b="1" noProof="0" dirty="0" smtClean="0">
                <a:solidFill>
                  <a:srgbClr val="444B54"/>
                </a:solidFill>
                <a:latin typeface="Arial"/>
                <a:cs typeface="Arial"/>
              </a:rPr>
              <a:t>18,707</a:t>
            </a:r>
            <a:r>
              <a:rPr kumimoji="0" sz="2800" b="0" i="0" u="none" strike="noStrike" kern="1200" cap="none" spc="5"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enrolled.</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241300" marR="5080" lvl="0" indent="-229235" algn="l" defTabSz="914400" rtl="0" eaLnBrk="1" fontAlgn="auto" latinLnBrk="0" hangingPunct="1">
              <a:lnSpc>
                <a:spcPts val="3020"/>
              </a:lnSpc>
              <a:spcBef>
                <a:spcPts val="1005"/>
              </a:spcBef>
              <a:spcAft>
                <a:spcPts val="0"/>
              </a:spcAft>
              <a:buClr>
                <a:srgbClr val="F5668F"/>
              </a:buClr>
              <a:buSzTx/>
              <a:buFontTx/>
              <a:buChar char="•"/>
              <a:tabLst>
                <a:tab pos="241935" algn="l"/>
              </a:tabLst>
              <a:defRPr/>
            </a:pPr>
            <a:r>
              <a:rPr kumimoji="0" sz="2800" b="0" i="0" u="none" strike="noStrike" kern="1200" cap="none" spc="0" normalizeH="0" baseline="0" noProof="0" dirty="0">
                <a:ln>
                  <a:noFill/>
                </a:ln>
                <a:solidFill>
                  <a:srgbClr val="444B54"/>
                </a:solidFill>
                <a:effectLst/>
                <a:uLnTx/>
                <a:uFillTx/>
                <a:latin typeface="Arial"/>
                <a:ea typeface="+mn-ea"/>
                <a:cs typeface="Arial"/>
              </a:rPr>
              <a:t>Evidence gathered through these </a:t>
            </a:r>
            <a:r>
              <a:rPr kumimoji="0" sz="2800" b="0" i="0" u="none" strike="noStrike" kern="1200" cap="none" spc="0" normalizeH="0" baseline="0" noProof="0" dirty="0" smtClean="0">
                <a:ln>
                  <a:noFill/>
                </a:ln>
                <a:solidFill>
                  <a:srgbClr val="444B54"/>
                </a:solidFill>
                <a:effectLst/>
                <a:uLnTx/>
                <a:uFillTx/>
                <a:latin typeface="Arial"/>
                <a:ea typeface="+mn-ea"/>
                <a:cs typeface="Arial"/>
              </a:rPr>
              <a:t>system</a:t>
            </a:r>
            <a:r>
              <a:rPr kumimoji="0" lang="en-US" sz="2800" b="0" i="0" u="none" strike="noStrike" kern="1200" cap="none" spc="0" normalizeH="0" baseline="0" noProof="0" dirty="0" smtClean="0">
                <a:ln>
                  <a:noFill/>
                </a:ln>
                <a:solidFill>
                  <a:srgbClr val="444B54"/>
                </a:solidFill>
                <a:effectLst/>
                <a:uLnTx/>
                <a:uFillTx/>
                <a:latin typeface="Arial"/>
                <a:ea typeface="+mn-ea"/>
                <a:cs typeface="Arial"/>
              </a:rPr>
              <a:t> has</a:t>
            </a:r>
            <a:r>
              <a:rPr kumimoji="0" sz="2800" b="0" i="0" u="none" strike="noStrike" kern="1200" cap="none" spc="0"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provide clinicians </a:t>
            </a:r>
            <a:r>
              <a:rPr kumimoji="0" sz="2800" b="0" i="0" u="none" strike="noStrike" kern="1200" cap="none" spc="-5" normalizeH="0" baseline="0" noProof="0" dirty="0">
                <a:ln>
                  <a:noFill/>
                </a:ln>
                <a:solidFill>
                  <a:srgbClr val="444B54"/>
                </a:solidFill>
                <a:effectLst/>
                <a:uLnTx/>
                <a:uFillTx/>
                <a:latin typeface="Arial"/>
                <a:ea typeface="+mn-ea"/>
                <a:cs typeface="Arial"/>
              </a:rPr>
              <a:t>with </a:t>
            </a:r>
            <a:r>
              <a:rPr kumimoji="0" sz="2800" b="0" i="0" u="none" strike="noStrike" kern="1200" cap="none" spc="0" normalizeH="0" baseline="0" noProof="0" dirty="0">
                <a:ln>
                  <a:noFill/>
                </a:ln>
                <a:solidFill>
                  <a:srgbClr val="444B54"/>
                </a:solidFill>
                <a:effectLst/>
                <a:uLnTx/>
                <a:uFillTx/>
                <a:latin typeface="Arial"/>
                <a:ea typeface="+mn-ea"/>
                <a:cs typeface="Arial"/>
              </a:rPr>
              <a:t> critically</a:t>
            </a:r>
            <a:r>
              <a:rPr kumimoji="0" sz="2800" b="0" i="0" u="none" strike="noStrike" kern="1200" cap="none" spc="-1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needed</a:t>
            </a:r>
            <a:r>
              <a:rPr kumimoji="0" sz="2800" b="0" i="0" u="none" strike="noStrike" kern="1200" cap="none" spc="10" normalizeH="0" baseline="0" noProof="0" dirty="0">
                <a:ln>
                  <a:noFill/>
                </a:ln>
                <a:solidFill>
                  <a:srgbClr val="444B54"/>
                </a:solidFill>
                <a:effectLst/>
                <a:uLnTx/>
                <a:uFillTx/>
                <a:latin typeface="Arial"/>
                <a:ea typeface="+mn-ea"/>
                <a:cs typeface="Arial"/>
              </a:rPr>
              <a:t> </a:t>
            </a:r>
            <a:r>
              <a:rPr kumimoji="0" lang="en-US" sz="2800" b="0" i="0" u="none" strike="noStrike" kern="1200" cap="none" spc="10" normalizeH="0" baseline="0" noProof="0" dirty="0" smtClean="0">
                <a:ln>
                  <a:noFill/>
                </a:ln>
                <a:solidFill>
                  <a:srgbClr val="444B54"/>
                </a:solidFill>
                <a:effectLst/>
                <a:uLnTx/>
                <a:uFillTx/>
                <a:latin typeface="Arial"/>
                <a:ea typeface="+mn-ea"/>
                <a:cs typeface="Arial"/>
              </a:rPr>
              <a:t>safety </a:t>
            </a:r>
            <a:r>
              <a:rPr kumimoji="0" sz="2800" b="0" i="0" u="none" strike="noStrike" kern="1200" cap="none" spc="0" normalizeH="0" baseline="0" noProof="0" dirty="0" smtClean="0">
                <a:ln>
                  <a:noFill/>
                </a:ln>
                <a:solidFill>
                  <a:srgbClr val="444B54"/>
                </a:solidFill>
                <a:effectLst/>
                <a:uLnTx/>
                <a:uFillTx/>
                <a:latin typeface="Arial"/>
                <a:ea typeface="+mn-ea"/>
                <a:cs typeface="Arial"/>
              </a:rPr>
              <a:t>data</a:t>
            </a:r>
            <a:r>
              <a:rPr kumimoji="0" sz="2800" b="0" i="0" u="none" strike="noStrike" kern="1200" cap="none" spc="-10" normalizeH="0" baseline="0" noProof="0" dirty="0" smtClean="0">
                <a:ln>
                  <a:noFill/>
                </a:ln>
                <a:solidFill>
                  <a:srgbClr val="444B54"/>
                </a:solidFill>
                <a:effectLst/>
                <a:uLnTx/>
                <a:uFillTx/>
                <a:latin typeface="Arial"/>
                <a:ea typeface="+mn-ea"/>
                <a:cs typeface="Arial"/>
              </a:rPr>
              <a:t> </a:t>
            </a:r>
            <a:r>
              <a:rPr kumimoji="0" lang="en-US" sz="2800" b="0" i="0" u="none" strike="noStrike" kern="1200" cap="none" spc="-10" normalizeH="0" baseline="0" noProof="0" dirty="0" smtClean="0">
                <a:ln>
                  <a:noFill/>
                </a:ln>
                <a:solidFill>
                  <a:srgbClr val="444B54"/>
                </a:solidFill>
                <a:effectLst/>
                <a:uLnTx/>
                <a:uFillTx/>
                <a:latin typeface="Arial"/>
                <a:ea typeface="+mn-ea"/>
                <a:cs typeface="Arial"/>
              </a:rPr>
              <a:t>on </a:t>
            </a:r>
            <a:r>
              <a:rPr kumimoji="0" sz="2800" b="0" i="0" u="none" strike="noStrike" kern="1200" cap="none" spc="-5" normalizeH="0" baseline="0" noProof="0" dirty="0" smtClean="0">
                <a:ln>
                  <a:noFill/>
                </a:ln>
                <a:solidFill>
                  <a:srgbClr val="444B54"/>
                </a:solidFill>
                <a:effectLst/>
                <a:uLnTx/>
                <a:uFillTx/>
                <a:latin typeface="Arial"/>
                <a:ea typeface="+mn-ea"/>
                <a:cs typeface="Arial"/>
              </a:rPr>
              <a:t>COVID-19</a:t>
            </a:r>
            <a:r>
              <a:rPr kumimoji="0" sz="2800" b="0" i="0" u="none" strike="noStrike" kern="1200" cap="none" spc="25" normalizeH="0" baseline="0" noProof="0" dirty="0" smtClean="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vaccination</a:t>
            </a:r>
            <a:r>
              <a:rPr kumimoji="0" sz="2800" b="0" i="0" u="none" strike="noStrike" kern="1200" cap="none" spc="-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a:ln>
                  <a:noFill/>
                </a:ln>
                <a:solidFill>
                  <a:srgbClr val="444B54"/>
                </a:solidFill>
                <a:effectLst/>
                <a:uLnTx/>
                <a:uFillTx/>
                <a:latin typeface="Arial"/>
                <a:ea typeface="+mn-ea"/>
                <a:cs typeface="Arial"/>
              </a:rPr>
              <a:t>during</a:t>
            </a:r>
            <a:r>
              <a:rPr kumimoji="0" sz="2800" b="0" i="0" u="none" strike="noStrike" kern="1200" cap="none" spc="15" normalizeH="0" baseline="0" noProof="0" dirty="0">
                <a:ln>
                  <a:noFill/>
                </a:ln>
                <a:solidFill>
                  <a:srgbClr val="444B54"/>
                </a:solidFill>
                <a:effectLst/>
                <a:uLnTx/>
                <a:uFillTx/>
                <a:latin typeface="Arial"/>
                <a:ea typeface="+mn-ea"/>
                <a:cs typeface="Arial"/>
              </a:rPr>
              <a:t> </a:t>
            </a:r>
            <a:r>
              <a:rPr kumimoji="0" sz="2800" b="0" i="0" u="none" strike="noStrike" kern="1200" cap="none" spc="0" normalizeH="0" baseline="0" noProof="0" dirty="0" smtClean="0">
                <a:ln>
                  <a:noFill/>
                </a:ln>
                <a:solidFill>
                  <a:srgbClr val="444B54"/>
                </a:solidFill>
                <a:effectLst/>
                <a:uLnTx/>
                <a:uFillTx/>
                <a:latin typeface="Arial"/>
                <a:ea typeface="+mn-ea"/>
                <a:cs typeface="Arial"/>
              </a:rPr>
              <a:t>pregnancy</a:t>
            </a:r>
            <a:endParaRPr kumimoji="0" lang="en-US" sz="2800" b="0" i="0" u="none" strike="noStrike" kern="1200" cap="none" spc="0" normalizeH="0" baseline="0" noProof="0" dirty="0" smtClean="0">
              <a:ln>
                <a:noFill/>
              </a:ln>
              <a:solidFill>
                <a:srgbClr val="444B54"/>
              </a:solidFill>
              <a:effectLst/>
              <a:uLnTx/>
              <a:uFillTx/>
              <a:latin typeface="Arial"/>
              <a:ea typeface="+mn-ea"/>
              <a:cs typeface="Arial"/>
            </a:endParaRPr>
          </a:p>
          <a:p>
            <a:pPr marL="241300" marR="5080" lvl="0" indent="-229235" algn="l" defTabSz="914400" rtl="0" eaLnBrk="1" fontAlgn="auto" latinLnBrk="0" hangingPunct="1">
              <a:lnSpc>
                <a:spcPts val="3020"/>
              </a:lnSpc>
              <a:spcBef>
                <a:spcPts val="1005"/>
              </a:spcBef>
              <a:spcAft>
                <a:spcPts val="0"/>
              </a:spcAft>
              <a:buClr>
                <a:srgbClr val="F5668F"/>
              </a:buClr>
              <a:buSzTx/>
              <a:buFontTx/>
              <a:buChar char="•"/>
              <a:tabLst>
                <a:tab pos="241935" algn="l"/>
              </a:tabLst>
              <a:defRPr/>
            </a:pPr>
            <a:r>
              <a:rPr kumimoji="0" lang="en-US" sz="2800" b="0" i="0" u="none" strike="noStrike" kern="1200" cap="none" spc="0" normalizeH="0" baseline="0" noProof="0" dirty="0" smtClean="0">
                <a:ln>
                  <a:noFill/>
                </a:ln>
                <a:solidFill>
                  <a:srgbClr val="444B54"/>
                </a:solidFill>
                <a:effectLst/>
                <a:uLnTx/>
                <a:uFillTx/>
                <a:latin typeface="Arial"/>
                <a:ea typeface="+mn-ea"/>
                <a:cs typeface="Arial"/>
              </a:rPr>
              <a:t>No adverse pregnancy outcomes associated with Covid-19 vaccine and pregnancy</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9235" algn="l" defTabSz="914400" rtl="0" eaLnBrk="1" fontAlgn="auto" latinLnBrk="0" hangingPunct="1">
              <a:lnSpc>
                <a:spcPct val="100000"/>
              </a:lnSpc>
              <a:spcBef>
                <a:spcPts val="685"/>
              </a:spcBef>
              <a:spcAft>
                <a:spcPts val="0"/>
              </a:spcAft>
              <a:buClr>
                <a:srgbClr val="F5668F"/>
              </a:buClr>
              <a:buSzTx/>
              <a:buFontTx/>
              <a:buChar char="•"/>
              <a:tabLst>
                <a:tab pos="241935" algn="l"/>
              </a:tabLst>
              <a:defRPr/>
            </a:pPr>
            <a:r>
              <a:rPr kumimoji="0" sz="2400" b="0" i="0" u="none" strike="noStrike" kern="1200" cap="none" spc="-5" normalizeH="0" baseline="0" noProof="0" dirty="0">
                <a:ln>
                  <a:noFill/>
                </a:ln>
                <a:solidFill>
                  <a:srgbClr val="006FC0"/>
                </a:solidFill>
                <a:effectLst/>
                <a:uLnTx/>
                <a:uFillTx/>
                <a:latin typeface="Arial"/>
                <a:ea typeface="+mn-ea"/>
                <a:cs typeface="Arial"/>
              </a:rPr>
              <a:t>https://</a:t>
            </a:r>
            <a:r>
              <a:rPr kumimoji="0" sz="2400" b="0" i="0" u="none" strike="noStrike" kern="1200" cap="none" spc="-5" normalizeH="0" baseline="0" noProof="0" dirty="0">
                <a:ln>
                  <a:noFill/>
                </a:ln>
                <a:solidFill>
                  <a:srgbClr val="006FC0"/>
                </a:solidFill>
                <a:effectLst/>
                <a:uLnTx/>
                <a:uFillTx/>
                <a:latin typeface="Arial"/>
                <a:ea typeface="+mn-ea"/>
                <a:cs typeface="Arial"/>
                <a:hlinkClick r:id="rId4"/>
              </a:rPr>
              <a:t>www.cdc.gov/coronavirus/2019-ncov/vaccines/safety/vsafe.html</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798344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pPr algn="l"/>
            <a:r>
              <a:rPr lang="en-US" sz="2400" b="1" dirty="0">
                <a:solidFill>
                  <a:srgbClr val="FF0000"/>
                </a:solidFill>
              </a:rPr>
              <a:t>Association of BNT162b2 COVID-19 Vaccination During Pregnancy With Neonatal and Early Infant </a:t>
            </a:r>
            <a:r>
              <a:rPr lang="en-US" sz="2400" b="1" dirty="0" smtClean="0">
                <a:solidFill>
                  <a:srgbClr val="FF0000"/>
                </a:solidFill>
              </a:rPr>
              <a:t>Outcomes, </a:t>
            </a:r>
            <a:br>
              <a:rPr lang="en-US" sz="2400" b="1" dirty="0" smtClean="0">
                <a:solidFill>
                  <a:srgbClr val="FF0000"/>
                </a:solidFill>
              </a:rPr>
            </a:br>
            <a:r>
              <a:rPr lang="en-US" sz="2400" b="1" i="1" dirty="0" smtClean="0">
                <a:solidFill>
                  <a:srgbClr val="FF0000"/>
                </a:solidFill>
              </a:rPr>
              <a:t>JAMA Pediatrics, February 10, 2022</a:t>
            </a:r>
            <a:endParaRPr lang="en-US" sz="5400" i="1" dirty="0">
              <a:solidFill>
                <a:srgbClr val="FF0000"/>
              </a:solidFill>
            </a:endParaRPr>
          </a:p>
        </p:txBody>
      </p:sp>
      <p:sp>
        <p:nvSpPr>
          <p:cNvPr id="3" name="Content Placeholder 2"/>
          <p:cNvSpPr>
            <a:spLocks noGrp="1"/>
          </p:cNvSpPr>
          <p:nvPr>
            <p:ph idx="1"/>
          </p:nvPr>
        </p:nvSpPr>
        <p:spPr>
          <a:xfrm>
            <a:off x="609600" y="1241234"/>
            <a:ext cx="10972800" cy="4525963"/>
          </a:xfrm>
        </p:spPr>
        <p:txBody>
          <a:bodyPr/>
          <a:lstStyle/>
          <a:p>
            <a:r>
              <a:rPr lang="en-US" dirty="0" smtClean="0"/>
              <a:t>Cohort of 24</a:t>
            </a:r>
            <a:r>
              <a:rPr lang="en-US" dirty="0"/>
              <a:t> 288 eligible </a:t>
            </a:r>
            <a:r>
              <a:rPr lang="en-US" dirty="0" smtClean="0"/>
              <a:t>newborns (16</a:t>
            </a:r>
            <a:r>
              <a:rPr lang="en-US" dirty="0"/>
              <a:t> 697 were exposed </a:t>
            </a:r>
            <a:r>
              <a:rPr lang="en-US" dirty="0" smtClean="0"/>
              <a:t>in </a:t>
            </a:r>
            <a:r>
              <a:rPr lang="en-US" dirty="0"/>
              <a:t>the first and second </a:t>
            </a:r>
            <a:r>
              <a:rPr lang="en-US" dirty="0" smtClean="0"/>
              <a:t>trimesters</a:t>
            </a:r>
            <a:r>
              <a:rPr lang="en-US" dirty="0"/>
              <a:t>)</a:t>
            </a:r>
            <a:r>
              <a:rPr lang="en-US" dirty="0" smtClean="0"/>
              <a:t> to </a:t>
            </a:r>
            <a:r>
              <a:rPr lang="en-US" dirty="0"/>
              <a:t>maternal </a:t>
            </a:r>
            <a:r>
              <a:rPr lang="en-US" dirty="0" smtClean="0"/>
              <a:t>vaccination</a:t>
            </a:r>
          </a:p>
          <a:p>
            <a:r>
              <a:rPr lang="en-US" dirty="0" smtClean="0"/>
              <a:t>Median follow-up </a:t>
            </a:r>
            <a:r>
              <a:rPr lang="en-US" dirty="0"/>
              <a:t>after birth was 126 days </a:t>
            </a:r>
          </a:p>
          <a:p>
            <a:r>
              <a:rPr lang="en-US" dirty="0" smtClean="0"/>
              <a:t>No </a:t>
            </a:r>
            <a:r>
              <a:rPr lang="en-US" dirty="0"/>
              <a:t>substantial differences were observed in preterm birth rates between exposed and unexposed newborns </a:t>
            </a:r>
            <a:r>
              <a:rPr lang="en-US" dirty="0" smtClean="0"/>
              <a:t>or </a:t>
            </a:r>
            <a:r>
              <a:rPr lang="en-US" dirty="0"/>
              <a:t>SGA </a:t>
            </a:r>
            <a:endParaRPr lang="en-US" dirty="0" smtClean="0"/>
          </a:p>
          <a:p>
            <a:r>
              <a:rPr lang="en-US" dirty="0" smtClean="0"/>
              <a:t>No </a:t>
            </a:r>
            <a:r>
              <a:rPr lang="en-US" dirty="0"/>
              <a:t>significant differences were observed in the incidence of all-cause neonatal </a:t>
            </a:r>
            <a:r>
              <a:rPr lang="en-US" dirty="0" smtClean="0"/>
              <a:t>hospitalizations, </a:t>
            </a:r>
            <a:r>
              <a:rPr lang="en-US" dirty="0" err="1"/>
              <a:t>postneonatal</a:t>
            </a:r>
            <a:r>
              <a:rPr lang="en-US" dirty="0"/>
              <a:t> hospitalizations after </a:t>
            </a:r>
            <a:r>
              <a:rPr lang="en-US" dirty="0" smtClean="0"/>
              <a:t>birth, </a:t>
            </a:r>
            <a:r>
              <a:rPr lang="en-US" dirty="0"/>
              <a:t>congenital </a:t>
            </a:r>
            <a:r>
              <a:rPr lang="en-US" dirty="0" smtClean="0"/>
              <a:t>anomalies, </a:t>
            </a:r>
            <a:r>
              <a:rPr lang="en-US" dirty="0"/>
              <a:t>or infant mortality over the study </a:t>
            </a:r>
            <a:r>
              <a:rPr lang="en-US" dirty="0" smtClean="0"/>
              <a:t>period</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54534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839200" cy="1143000"/>
          </a:xfrm>
        </p:spPr>
        <p:txBody>
          <a:bodyPr/>
          <a:lstStyle/>
          <a:p>
            <a:pPr algn="l"/>
            <a:r>
              <a:rPr lang="en-US" sz="3600" dirty="0">
                <a:hlinkClick r:id="rId2"/>
              </a:rPr>
              <a:t>Durability of </a:t>
            </a:r>
            <a:r>
              <a:rPr lang="en-US" sz="3600" dirty="0" smtClean="0">
                <a:hlinkClick r:id="rId2"/>
              </a:rPr>
              <a:t>Antibodies </a:t>
            </a:r>
            <a:r>
              <a:rPr lang="en-US" sz="3600" dirty="0">
                <a:hlinkClick r:id="rId2"/>
              </a:rPr>
              <a:t>in Infants After Maternal COVID-19 Vaccination or Natural </a:t>
            </a:r>
            <a:r>
              <a:rPr lang="en-US" sz="3600" dirty="0" smtClean="0">
                <a:hlinkClick r:id="rId2"/>
              </a:rPr>
              <a:t>Infection</a:t>
            </a:r>
            <a:r>
              <a:rPr lang="en-US" sz="3600" dirty="0" smtClean="0"/>
              <a:t> (2/7/2022)</a:t>
            </a:r>
            <a:endParaRPr lang="en-US" sz="3600" dirty="0"/>
          </a:p>
        </p:txBody>
      </p:sp>
      <p:sp>
        <p:nvSpPr>
          <p:cNvPr id="3" name="Content Placeholder 2"/>
          <p:cNvSpPr>
            <a:spLocks noGrp="1"/>
          </p:cNvSpPr>
          <p:nvPr>
            <p:ph idx="1"/>
          </p:nvPr>
        </p:nvSpPr>
        <p:spPr/>
        <p:txBody>
          <a:bodyPr/>
          <a:lstStyle/>
          <a:p>
            <a:r>
              <a:rPr lang="en-US" sz="2800" dirty="0"/>
              <a:t>A </a:t>
            </a:r>
            <a:r>
              <a:rPr lang="en-US" sz="2800" dirty="0" smtClean="0"/>
              <a:t> </a:t>
            </a:r>
            <a:r>
              <a:rPr lang="en-US" sz="2800" dirty="0"/>
              <a:t>JAMA study suggests that vaccinating women against SARS-CoV-2 in mid to late pregnancy could provide their infants </a:t>
            </a:r>
            <a:r>
              <a:rPr lang="en-US" sz="2800" dirty="0" smtClean="0"/>
              <a:t>some </a:t>
            </a:r>
            <a:r>
              <a:rPr lang="en-US" sz="2800" dirty="0"/>
              <a:t>protection against COVID-19 through six months of age.  </a:t>
            </a:r>
          </a:p>
          <a:p>
            <a:r>
              <a:rPr lang="en-US" sz="2800" dirty="0"/>
              <a:t>Compared to infants born to mothers who had COVID-19 during pregnancy, infants born to vaccinated mothers were much more likely to have antibodies against the virus</a:t>
            </a:r>
            <a:r>
              <a:rPr lang="en-US" sz="2800" dirty="0" smtClean="0"/>
              <a:t>.</a:t>
            </a:r>
            <a:endParaRPr lang="en-US" sz="2800" dirty="0"/>
          </a:p>
          <a:p>
            <a:r>
              <a:rPr lang="en-US" sz="2800" dirty="0"/>
              <a:t>Read the full NIH Science Update at </a:t>
            </a:r>
            <a:r>
              <a:rPr lang="en-US" sz="2800" u="sng" dirty="0">
                <a:hlinkClick r:id="rId3" tooltip="https://bit.ly/33fsspr"/>
              </a:rPr>
              <a:t>https://</a:t>
            </a:r>
            <a:r>
              <a:rPr lang="en-US" sz="2800" u="sng" dirty="0" smtClean="0">
                <a:hlinkClick r:id="rId3" tooltip="https://bit.ly/33fsspr"/>
              </a:rPr>
              <a:t>bit.ly/33fsSPr</a:t>
            </a:r>
            <a:endParaRPr lang="en-US" sz="2800" dirty="0"/>
          </a:p>
          <a:p>
            <a:r>
              <a:rPr lang="en-US" sz="2800" dirty="0"/>
              <a:t>The JAMA article is open access and can be found here: </a:t>
            </a:r>
            <a:r>
              <a:rPr lang="en-US" sz="2800" dirty="0">
                <a:hlinkClick r:id="rId2"/>
              </a:rPr>
              <a:t>Durability of Anti-Spike Antibodies in Infants After Maternal COVID-19 Vaccination or Natural Infection</a:t>
            </a:r>
            <a:endParaRPr lang="en-US" sz="28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643301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 y="655275"/>
            <a:ext cx="8839200" cy="1143000"/>
          </a:xfrm>
        </p:spPr>
        <p:txBody>
          <a:bodyPr/>
          <a:lstStyle/>
          <a:p>
            <a:r>
              <a:rPr lang="en-US" sz="2800" dirty="0"/>
              <a:t>CDC MMWR:</a:t>
            </a:r>
            <a:r>
              <a:rPr lang="en-US" sz="2800" dirty="0">
                <a:hlinkClick r:id="rId2"/>
              </a:rPr>
              <a:t> Effectiveness of Maternal Vaccination with mRNA COVID-19 Vaccine During Pregnancy Against COVID-19–Associated Hospitalization in Infants Aged &lt;6 Months — 17 States</a:t>
            </a:r>
            <a:r>
              <a:rPr lang="en-US" sz="2800" dirty="0"/>
              <a:t>. (2.18.2022</a:t>
            </a:r>
            <a:r>
              <a:rPr lang="en-US" sz="2800" dirty="0" smtClean="0"/>
              <a:t>)</a:t>
            </a:r>
            <a:r>
              <a:rPr lang="en-US" dirty="0"/>
              <a:t/>
            </a:r>
            <a:br>
              <a:rPr lang="en-US" dirty="0"/>
            </a:br>
            <a:endParaRPr lang="en-US" sz="2800" dirty="0">
              <a:solidFill>
                <a:srgbClr val="FF0000"/>
              </a:solidFill>
            </a:endParaRPr>
          </a:p>
        </p:txBody>
      </p:sp>
      <p:sp>
        <p:nvSpPr>
          <p:cNvPr id="9" name="Content Placeholder 8"/>
          <p:cNvSpPr>
            <a:spLocks noGrp="1"/>
          </p:cNvSpPr>
          <p:nvPr>
            <p:ph idx="1"/>
          </p:nvPr>
        </p:nvSpPr>
        <p:spPr>
          <a:xfrm>
            <a:off x="609600" y="1872639"/>
            <a:ext cx="10972800" cy="4525963"/>
          </a:xfrm>
        </p:spPr>
        <p:txBody>
          <a:bodyPr/>
          <a:lstStyle/>
          <a:p>
            <a:r>
              <a:rPr lang="en-US" sz="2800" b="1" dirty="0" smtClean="0"/>
              <a:t>Completion </a:t>
            </a:r>
            <a:r>
              <a:rPr lang="en-US" sz="2800" b="1" dirty="0"/>
              <a:t>of a 2-dose primary mRNA COVID-19 vaccination series during pregnancy was associated with reduced risk for COVID-19–associated hospitalization among infants aged &lt;6 months</a:t>
            </a:r>
            <a:r>
              <a:rPr lang="en-US" sz="2800" dirty="0"/>
              <a:t>, and protection was higher among infants whose mothers were vaccinated later in </a:t>
            </a:r>
            <a:r>
              <a:rPr lang="en-US" sz="2800" dirty="0" smtClean="0"/>
              <a:t>pregnancy</a:t>
            </a:r>
          </a:p>
          <a:p>
            <a:r>
              <a:rPr lang="en-US" sz="2800" dirty="0"/>
              <a:t>Among 176 infants aged &lt;6 months hospitalized with COVID-19, 148 (84%) were born to mothers who were not vaccinated during pregnancy. </a:t>
            </a:r>
            <a:r>
              <a:rPr lang="en-US" sz="2800" dirty="0" smtClean="0"/>
              <a:t>Overall</a:t>
            </a:r>
            <a:r>
              <a:rPr lang="en-US" sz="2800" dirty="0"/>
              <a:t>, these findings indicate that maternal vaccination during pregnancy might help protect against COVID-19 hospitalization among infants aged &lt;6 months.</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89396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128000" cy="1143000"/>
          </a:xfrm>
        </p:spPr>
        <p:txBody>
          <a:bodyPr/>
          <a:lstStyle/>
          <a:p>
            <a:r>
              <a:rPr lang="en-US" dirty="0" smtClean="0"/>
              <a:t>CDC Vaccine and Pregnancy Summary: what you need to know</a:t>
            </a:r>
            <a:endParaRPr lang="en-US" dirty="0"/>
          </a:p>
        </p:txBody>
      </p:sp>
      <p:sp>
        <p:nvSpPr>
          <p:cNvPr id="3" name="Content Placeholder 2"/>
          <p:cNvSpPr>
            <a:spLocks noGrp="1"/>
          </p:cNvSpPr>
          <p:nvPr>
            <p:ph idx="1"/>
          </p:nvPr>
        </p:nvSpPr>
        <p:spPr>
          <a:xfrm>
            <a:off x="609600" y="1600205"/>
            <a:ext cx="11277600" cy="4525963"/>
          </a:xfrm>
        </p:spPr>
        <p:txBody>
          <a:bodyPr/>
          <a:lstStyle/>
          <a:p>
            <a:r>
              <a:rPr lang="en-US" sz="2400" dirty="0" smtClean="0"/>
              <a:t>People </a:t>
            </a:r>
            <a:r>
              <a:rPr lang="en-US" sz="2400" dirty="0"/>
              <a:t>who are pregnant or recently pregnant are more likely to get severely ill with COVID-19 compared with people who are not pregnant.</a:t>
            </a:r>
          </a:p>
          <a:p>
            <a:r>
              <a:rPr lang="en-US" sz="2400" dirty="0"/>
              <a:t>Getting a COVID-19 vaccine can help protect you from severe illness from COVID-19.</a:t>
            </a:r>
          </a:p>
          <a:p>
            <a:r>
              <a:rPr lang="en-US" sz="2400" b="1" dirty="0"/>
              <a:t>COVID-19 vaccination is recommended for people who are pregnant, breastfeeding, trying to get pregnant now, or might become pregnant in the future.</a:t>
            </a:r>
          </a:p>
          <a:p>
            <a:r>
              <a:rPr lang="en-US" sz="2400" dirty="0"/>
              <a:t>People who are pregnant </a:t>
            </a:r>
            <a:r>
              <a:rPr lang="en-US" sz="2400" dirty="0" smtClean="0"/>
              <a:t>should </a:t>
            </a:r>
            <a:r>
              <a:rPr lang="en-US" sz="2400" dirty="0"/>
              <a:t>receive a COVID-19 vaccine booster shot.</a:t>
            </a:r>
          </a:p>
          <a:p>
            <a:r>
              <a:rPr lang="en-US" sz="2400" dirty="0"/>
              <a:t>Evidence about the safety and effectiveness of COVID-19 vaccination during pregnancy </a:t>
            </a:r>
            <a:r>
              <a:rPr lang="en-US" sz="2400" dirty="0" smtClean="0"/>
              <a:t>has been significant and continues to grow. </a:t>
            </a:r>
            <a:r>
              <a:rPr lang="en-US" sz="2400" dirty="0"/>
              <a:t>These data suggest that the benefits of receiving a COVID-19 vaccine outweigh any known or potential risks of vaccination during pregnancy.</a:t>
            </a:r>
          </a:p>
          <a:p>
            <a:r>
              <a:rPr lang="en-US" sz="2400" b="1" dirty="0"/>
              <a:t>There is currently no evidence that any vaccines, including COVID-19 vaccines, cause fertility problems in women or men.</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33124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22034"/>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689070"/>
            <a:ext cx="5415915" cy="574040"/>
          </a:xfrm>
          <a:prstGeom prst="rect">
            <a:avLst/>
          </a:prstGeom>
        </p:spPr>
        <p:txBody>
          <a:bodyPr vert="horz" wrap="square" lIns="0" tIns="12700" rIns="0" bIns="0" rtlCol="0">
            <a:spAutoFit/>
          </a:bodyPr>
          <a:lstStyle/>
          <a:p>
            <a:pPr marL="12700">
              <a:lnSpc>
                <a:spcPct val="100000"/>
              </a:lnSpc>
              <a:spcBef>
                <a:spcPts val="100"/>
              </a:spcBef>
              <a:tabLst>
                <a:tab pos="2933700" algn="l"/>
              </a:tabLst>
            </a:pPr>
            <a:r>
              <a:rPr sz="3600" b="1" spc="-35" dirty="0">
                <a:solidFill>
                  <a:srgbClr val="F58466"/>
                </a:solidFill>
                <a:latin typeface="Arial"/>
                <a:cs typeface="Arial"/>
              </a:rPr>
              <a:t>ILPQC</a:t>
            </a:r>
            <a:r>
              <a:rPr sz="3600" b="1" spc="160" dirty="0">
                <a:solidFill>
                  <a:srgbClr val="F58466"/>
                </a:solidFill>
                <a:latin typeface="Arial"/>
                <a:cs typeface="Arial"/>
              </a:rPr>
              <a:t> </a:t>
            </a:r>
            <a:r>
              <a:rPr sz="3600" b="1" spc="-130" dirty="0">
                <a:solidFill>
                  <a:srgbClr val="F58466"/>
                </a:solidFill>
                <a:latin typeface="Arial"/>
                <a:cs typeface="Arial"/>
              </a:rPr>
              <a:t>Covid	</a:t>
            </a:r>
            <a:r>
              <a:rPr sz="3600" b="1" spc="-5" dirty="0">
                <a:solidFill>
                  <a:srgbClr val="F58466"/>
                </a:solidFill>
                <a:latin typeface="Arial"/>
                <a:cs typeface="Arial"/>
              </a:rPr>
              <a:t>19</a:t>
            </a:r>
            <a:r>
              <a:rPr sz="3600" b="1" spc="-160" dirty="0">
                <a:solidFill>
                  <a:srgbClr val="F58466"/>
                </a:solidFill>
                <a:latin typeface="Arial"/>
                <a:cs typeface="Arial"/>
              </a:rPr>
              <a:t> </a:t>
            </a:r>
            <a:r>
              <a:rPr sz="3600" b="1" spc="-140" dirty="0">
                <a:solidFill>
                  <a:srgbClr val="F58466"/>
                </a:solidFill>
                <a:latin typeface="Arial"/>
                <a:cs typeface="Arial"/>
              </a:rPr>
              <a:t>webinars</a:t>
            </a:r>
            <a:endParaRPr sz="360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4</a:t>
            </a:fld>
            <a:endParaRPr sz="1200">
              <a:latin typeface="Arial"/>
              <a:cs typeface="Arial"/>
            </a:endParaRPr>
          </a:p>
        </p:txBody>
      </p:sp>
      <p:sp>
        <p:nvSpPr>
          <p:cNvPr id="9" name="object 9"/>
          <p:cNvSpPr txBox="1"/>
          <p:nvPr/>
        </p:nvSpPr>
        <p:spPr>
          <a:xfrm>
            <a:off x="609600" y="1767782"/>
            <a:ext cx="10972800" cy="3893758"/>
          </a:xfrm>
          <a:prstGeom prst="rect">
            <a:avLst/>
          </a:prstGeom>
        </p:spPr>
        <p:txBody>
          <a:bodyPr vert="horz" wrap="square" lIns="0" tIns="112395" rIns="0" bIns="0" rtlCol="0">
            <a:spAutoFit/>
          </a:bodyPr>
          <a:lstStyle/>
          <a:p>
            <a:pPr marL="241300" marR="320040" indent="-229235">
              <a:lnSpc>
                <a:spcPct val="70000"/>
              </a:lnSpc>
              <a:spcBef>
                <a:spcPts val="885"/>
              </a:spcBef>
              <a:buClr>
                <a:srgbClr val="F5668F"/>
              </a:buClr>
              <a:buChar char="•"/>
              <a:tabLst>
                <a:tab pos="241300" algn="l"/>
                <a:tab pos="241935" algn="l"/>
              </a:tabLst>
            </a:pPr>
            <a:r>
              <a:rPr sz="2200" spc="-5" dirty="0">
                <a:solidFill>
                  <a:srgbClr val="444A53"/>
                </a:solidFill>
                <a:latin typeface="Arial"/>
                <a:cs typeface="Arial"/>
              </a:rPr>
              <a:t>The</a:t>
            </a:r>
            <a:r>
              <a:rPr sz="2200" spc="15" dirty="0">
                <a:solidFill>
                  <a:srgbClr val="444A53"/>
                </a:solidFill>
                <a:latin typeface="Arial"/>
                <a:cs typeface="Arial"/>
              </a:rPr>
              <a:t> </a:t>
            </a:r>
            <a:r>
              <a:rPr sz="2200" spc="-5" dirty="0">
                <a:solidFill>
                  <a:srgbClr val="444A53"/>
                </a:solidFill>
                <a:latin typeface="Arial"/>
                <a:cs typeface="Arial"/>
              </a:rPr>
              <a:t>strategies</a:t>
            </a:r>
            <a:r>
              <a:rPr sz="2200" spc="-25" dirty="0">
                <a:solidFill>
                  <a:srgbClr val="444A53"/>
                </a:solidFill>
                <a:latin typeface="Arial"/>
                <a:cs typeface="Arial"/>
              </a:rPr>
              <a:t> </a:t>
            </a:r>
            <a:r>
              <a:rPr sz="2200" spc="-5" dirty="0">
                <a:solidFill>
                  <a:srgbClr val="444A53"/>
                </a:solidFill>
                <a:latin typeface="Arial"/>
                <a:cs typeface="Arial"/>
              </a:rPr>
              <a:t>shared today</a:t>
            </a:r>
            <a:r>
              <a:rPr sz="2200" spc="-20" dirty="0">
                <a:solidFill>
                  <a:srgbClr val="444A53"/>
                </a:solidFill>
                <a:latin typeface="Arial"/>
                <a:cs typeface="Arial"/>
              </a:rPr>
              <a:t> </a:t>
            </a:r>
            <a:r>
              <a:rPr sz="2200" spc="-5" dirty="0">
                <a:solidFill>
                  <a:srgbClr val="444A53"/>
                </a:solidFill>
                <a:latin typeface="Arial"/>
                <a:cs typeface="Arial"/>
              </a:rPr>
              <a:t>are</a:t>
            </a:r>
            <a:r>
              <a:rPr sz="2200" spc="30" dirty="0">
                <a:solidFill>
                  <a:srgbClr val="444A53"/>
                </a:solidFill>
                <a:latin typeface="Arial"/>
                <a:cs typeface="Arial"/>
              </a:rPr>
              <a:t> </a:t>
            </a:r>
            <a:r>
              <a:rPr sz="2200" spc="-5" dirty="0">
                <a:solidFill>
                  <a:srgbClr val="444A53"/>
                </a:solidFill>
                <a:latin typeface="Arial"/>
                <a:cs typeface="Arial"/>
              </a:rPr>
              <a:t>examples</a:t>
            </a:r>
            <a:r>
              <a:rPr sz="2200" spc="15" dirty="0">
                <a:solidFill>
                  <a:srgbClr val="444A53"/>
                </a:solidFill>
                <a:latin typeface="Arial"/>
                <a:cs typeface="Arial"/>
              </a:rPr>
              <a:t> </a:t>
            </a:r>
            <a:r>
              <a:rPr sz="2200" spc="-5" dirty="0">
                <a:solidFill>
                  <a:srgbClr val="444A53"/>
                </a:solidFill>
                <a:latin typeface="Arial"/>
                <a:cs typeface="Arial"/>
              </a:rPr>
              <a:t>from</a:t>
            </a:r>
            <a:r>
              <a:rPr sz="2200" spc="25" dirty="0">
                <a:solidFill>
                  <a:srgbClr val="444A53"/>
                </a:solidFill>
                <a:latin typeface="Arial"/>
                <a:cs typeface="Arial"/>
              </a:rPr>
              <a:t> </a:t>
            </a:r>
            <a:r>
              <a:rPr sz="2200" spc="-5" dirty="0">
                <a:solidFill>
                  <a:srgbClr val="444A53"/>
                </a:solidFill>
                <a:latin typeface="Arial"/>
                <a:cs typeface="Arial"/>
              </a:rPr>
              <a:t>individual</a:t>
            </a:r>
            <a:r>
              <a:rPr sz="2200" spc="-25" dirty="0">
                <a:solidFill>
                  <a:srgbClr val="444A53"/>
                </a:solidFill>
                <a:latin typeface="Arial"/>
                <a:cs typeface="Arial"/>
              </a:rPr>
              <a:t> </a:t>
            </a:r>
            <a:r>
              <a:rPr sz="2200" spc="-5" dirty="0">
                <a:solidFill>
                  <a:srgbClr val="444A53"/>
                </a:solidFill>
                <a:latin typeface="Arial"/>
                <a:cs typeface="Arial"/>
              </a:rPr>
              <a:t>institutions</a:t>
            </a:r>
            <a:r>
              <a:rPr sz="2200" spc="-45" dirty="0">
                <a:solidFill>
                  <a:srgbClr val="444A53"/>
                </a:solidFill>
                <a:latin typeface="Arial"/>
                <a:cs typeface="Arial"/>
              </a:rPr>
              <a:t> </a:t>
            </a:r>
            <a:r>
              <a:rPr sz="2200" spc="-5" dirty="0">
                <a:solidFill>
                  <a:srgbClr val="444A53"/>
                </a:solidFill>
                <a:latin typeface="Arial"/>
                <a:cs typeface="Arial"/>
              </a:rPr>
              <a:t>not</a:t>
            </a:r>
            <a:r>
              <a:rPr sz="2200" spc="5" dirty="0">
                <a:solidFill>
                  <a:srgbClr val="444A53"/>
                </a:solidFill>
                <a:latin typeface="Arial"/>
                <a:cs typeface="Arial"/>
              </a:rPr>
              <a:t> </a:t>
            </a:r>
            <a:r>
              <a:rPr sz="2200" spc="-5" dirty="0">
                <a:solidFill>
                  <a:srgbClr val="444A53"/>
                </a:solidFill>
                <a:latin typeface="Arial"/>
                <a:cs typeface="Arial"/>
              </a:rPr>
              <a:t>IDPH</a:t>
            </a:r>
            <a:r>
              <a:rPr sz="2200" spc="-10" dirty="0">
                <a:solidFill>
                  <a:srgbClr val="444A53"/>
                </a:solidFill>
                <a:latin typeface="Arial"/>
                <a:cs typeface="Arial"/>
              </a:rPr>
              <a:t> </a:t>
            </a:r>
            <a:r>
              <a:rPr sz="2200" spc="-5" dirty="0">
                <a:solidFill>
                  <a:srgbClr val="444A53"/>
                </a:solidFill>
                <a:latin typeface="Arial"/>
                <a:cs typeface="Arial"/>
              </a:rPr>
              <a:t>or </a:t>
            </a:r>
            <a:r>
              <a:rPr sz="2200" spc="-600" dirty="0">
                <a:solidFill>
                  <a:srgbClr val="444A53"/>
                </a:solidFill>
                <a:latin typeface="Arial"/>
                <a:cs typeface="Arial"/>
              </a:rPr>
              <a:t> </a:t>
            </a:r>
            <a:r>
              <a:rPr sz="2200" spc="-5" dirty="0">
                <a:solidFill>
                  <a:srgbClr val="444A53"/>
                </a:solidFill>
                <a:latin typeface="Arial"/>
                <a:cs typeface="Arial"/>
              </a:rPr>
              <a:t>ILPQC</a:t>
            </a:r>
            <a:r>
              <a:rPr sz="2200" spc="-20" dirty="0">
                <a:solidFill>
                  <a:srgbClr val="444A53"/>
                </a:solidFill>
                <a:latin typeface="Arial"/>
                <a:cs typeface="Arial"/>
              </a:rPr>
              <a:t> </a:t>
            </a:r>
            <a:r>
              <a:rPr sz="2200" spc="-5" dirty="0">
                <a:solidFill>
                  <a:srgbClr val="444A53"/>
                </a:solidFill>
                <a:latin typeface="Arial"/>
                <a:cs typeface="Arial"/>
              </a:rPr>
              <a:t>recommendations.</a:t>
            </a:r>
            <a:endParaRPr sz="2200" dirty="0">
              <a:latin typeface="Arial"/>
              <a:cs typeface="Arial"/>
            </a:endParaRPr>
          </a:p>
          <a:p>
            <a:pPr>
              <a:lnSpc>
                <a:spcPct val="100000"/>
              </a:lnSpc>
              <a:spcBef>
                <a:spcPts val="45"/>
              </a:spcBef>
              <a:buClr>
                <a:srgbClr val="F5668F"/>
              </a:buClr>
              <a:buFont typeface="Arial"/>
              <a:buChar char="•"/>
            </a:pPr>
            <a:endParaRPr sz="2600" dirty="0">
              <a:latin typeface="Arial"/>
              <a:cs typeface="Arial"/>
            </a:endParaRPr>
          </a:p>
          <a:p>
            <a:pPr marL="240665" marR="38100" indent="-228600">
              <a:lnSpc>
                <a:spcPct val="72700"/>
              </a:lnSpc>
              <a:buClr>
                <a:srgbClr val="F5668F"/>
              </a:buClr>
              <a:buChar char="•"/>
              <a:tabLst>
                <a:tab pos="241300" algn="l"/>
                <a:tab pos="241935" algn="l"/>
                <a:tab pos="3844925" algn="l"/>
              </a:tabLst>
            </a:pPr>
            <a:r>
              <a:rPr sz="2200" spc="-5" dirty="0">
                <a:solidFill>
                  <a:srgbClr val="444A53"/>
                </a:solidFill>
                <a:latin typeface="Arial"/>
                <a:cs typeface="Arial"/>
              </a:rPr>
              <a:t>This</a:t>
            </a:r>
            <a:r>
              <a:rPr sz="2200" spc="-10" dirty="0">
                <a:solidFill>
                  <a:srgbClr val="444A53"/>
                </a:solidFill>
                <a:latin typeface="Arial"/>
                <a:cs typeface="Arial"/>
              </a:rPr>
              <a:t> </a:t>
            </a:r>
            <a:r>
              <a:rPr sz="2200" spc="-5" dirty="0">
                <a:solidFill>
                  <a:srgbClr val="444A53"/>
                </a:solidFill>
                <a:latin typeface="Arial"/>
                <a:cs typeface="Arial"/>
              </a:rPr>
              <a:t>is</a:t>
            </a:r>
            <a:r>
              <a:rPr sz="2200" spc="-15" dirty="0">
                <a:solidFill>
                  <a:srgbClr val="444A53"/>
                </a:solidFill>
                <a:latin typeface="Arial"/>
                <a:cs typeface="Arial"/>
              </a:rPr>
              <a:t> </a:t>
            </a:r>
            <a:r>
              <a:rPr sz="2200" spc="-5" dirty="0">
                <a:solidFill>
                  <a:srgbClr val="444A53"/>
                </a:solidFill>
                <a:latin typeface="Arial"/>
                <a:cs typeface="Arial"/>
              </a:rPr>
              <a:t>our</a:t>
            </a:r>
            <a:r>
              <a:rPr sz="2200" spc="20" dirty="0">
                <a:solidFill>
                  <a:srgbClr val="444A53"/>
                </a:solidFill>
                <a:latin typeface="Arial"/>
                <a:cs typeface="Arial"/>
              </a:rPr>
              <a:t> </a:t>
            </a:r>
            <a:r>
              <a:rPr lang="en-US" sz="2200" spc="-5" dirty="0" smtClean="0">
                <a:solidFill>
                  <a:srgbClr val="444A53"/>
                </a:solidFill>
                <a:latin typeface="Arial"/>
                <a:cs typeface="Arial"/>
              </a:rPr>
              <a:t>30</a:t>
            </a:r>
            <a:r>
              <a:rPr sz="2200" spc="-5" dirty="0" smtClean="0">
                <a:solidFill>
                  <a:srgbClr val="444A53"/>
                </a:solidFill>
                <a:latin typeface="Arial"/>
                <a:cs typeface="Arial"/>
              </a:rPr>
              <a:t>th</a:t>
            </a:r>
            <a:r>
              <a:rPr sz="2200" spc="5" dirty="0" smtClean="0">
                <a:solidFill>
                  <a:srgbClr val="444A53"/>
                </a:solidFill>
                <a:latin typeface="Arial"/>
                <a:cs typeface="Arial"/>
              </a:rPr>
              <a:t> </a:t>
            </a:r>
            <a:r>
              <a:rPr sz="2200" spc="-5" dirty="0">
                <a:solidFill>
                  <a:srgbClr val="444A53"/>
                </a:solidFill>
                <a:latin typeface="Arial"/>
                <a:cs typeface="Arial"/>
              </a:rPr>
              <a:t>COVID-19</a:t>
            </a:r>
            <a:r>
              <a:rPr sz="2200" spc="20" dirty="0">
                <a:solidFill>
                  <a:srgbClr val="444A53"/>
                </a:solidFill>
                <a:latin typeface="Arial"/>
                <a:cs typeface="Arial"/>
              </a:rPr>
              <a:t> </a:t>
            </a:r>
            <a:r>
              <a:rPr sz="2200" spc="-5" dirty="0">
                <a:solidFill>
                  <a:srgbClr val="444A53"/>
                </a:solidFill>
                <a:latin typeface="Arial"/>
                <a:cs typeface="Arial"/>
              </a:rPr>
              <a:t>strategies</a:t>
            </a:r>
            <a:r>
              <a:rPr sz="2200" spc="-25" dirty="0">
                <a:solidFill>
                  <a:srgbClr val="444A53"/>
                </a:solidFill>
                <a:latin typeface="Arial"/>
                <a:cs typeface="Arial"/>
              </a:rPr>
              <a:t> </a:t>
            </a:r>
            <a:r>
              <a:rPr sz="2200" spc="-5" dirty="0">
                <a:solidFill>
                  <a:srgbClr val="444A53"/>
                </a:solidFill>
                <a:latin typeface="Arial"/>
                <a:cs typeface="Arial"/>
              </a:rPr>
              <a:t>for</a:t>
            </a:r>
            <a:r>
              <a:rPr sz="2200" dirty="0">
                <a:solidFill>
                  <a:srgbClr val="444A53"/>
                </a:solidFill>
                <a:latin typeface="Arial"/>
                <a:cs typeface="Arial"/>
              </a:rPr>
              <a:t> </a:t>
            </a:r>
            <a:r>
              <a:rPr sz="2200" spc="-5" dirty="0">
                <a:solidFill>
                  <a:srgbClr val="444A53"/>
                </a:solidFill>
                <a:latin typeface="Arial"/>
                <a:cs typeface="Arial"/>
              </a:rPr>
              <a:t>OB/Neonatal Units</a:t>
            </a:r>
            <a:r>
              <a:rPr sz="2200" spc="-15" dirty="0">
                <a:solidFill>
                  <a:srgbClr val="444A53"/>
                </a:solidFill>
                <a:latin typeface="Arial"/>
                <a:cs typeface="Arial"/>
              </a:rPr>
              <a:t> </a:t>
            </a:r>
            <a:r>
              <a:rPr sz="2200" spc="-5" dirty="0">
                <a:solidFill>
                  <a:srgbClr val="444A53"/>
                </a:solidFill>
                <a:latin typeface="Arial"/>
                <a:cs typeface="Arial"/>
              </a:rPr>
              <a:t>webinar</a:t>
            </a:r>
            <a:r>
              <a:rPr sz="2200" spc="10" dirty="0">
                <a:solidFill>
                  <a:srgbClr val="444A53"/>
                </a:solidFill>
                <a:latin typeface="Arial"/>
                <a:cs typeface="Arial"/>
              </a:rPr>
              <a:t> </a:t>
            </a:r>
            <a:r>
              <a:rPr sz="2200" spc="-5" dirty="0">
                <a:solidFill>
                  <a:srgbClr val="444A53"/>
                </a:solidFill>
                <a:latin typeface="Arial"/>
                <a:cs typeface="Arial"/>
              </a:rPr>
              <a:t>in coordination </a:t>
            </a:r>
            <a:r>
              <a:rPr sz="2200" spc="-595" dirty="0">
                <a:solidFill>
                  <a:srgbClr val="444A53"/>
                </a:solidFill>
                <a:latin typeface="Arial"/>
                <a:cs typeface="Arial"/>
              </a:rPr>
              <a:t> </a:t>
            </a:r>
            <a:r>
              <a:rPr sz="2200" spc="-5" dirty="0">
                <a:solidFill>
                  <a:srgbClr val="444A53"/>
                </a:solidFill>
                <a:latin typeface="Arial"/>
                <a:cs typeface="Arial"/>
              </a:rPr>
              <a:t>with</a:t>
            </a:r>
            <a:r>
              <a:rPr sz="2200" dirty="0">
                <a:solidFill>
                  <a:srgbClr val="444A53"/>
                </a:solidFill>
                <a:latin typeface="Arial"/>
                <a:cs typeface="Arial"/>
              </a:rPr>
              <a:t> </a:t>
            </a:r>
            <a:r>
              <a:rPr sz="2200" spc="-15" dirty="0">
                <a:solidFill>
                  <a:srgbClr val="444A53"/>
                </a:solidFill>
                <a:latin typeface="Arial"/>
                <a:cs typeface="Arial"/>
              </a:rPr>
              <a:t>IDPH,</a:t>
            </a:r>
            <a:r>
              <a:rPr sz="2200" spc="50" dirty="0">
                <a:solidFill>
                  <a:srgbClr val="444A53"/>
                </a:solidFill>
                <a:latin typeface="Arial"/>
                <a:cs typeface="Arial"/>
              </a:rPr>
              <a:t> </a:t>
            </a:r>
            <a:r>
              <a:rPr sz="2200" spc="-5" dirty="0">
                <a:solidFill>
                  <a:srgbClr val="444A53"/>
                </a:solidFill>
                <a:latin typeface="Arial"/>
                <a:cs typeface="Arial"/>
              </a:rPr>
              <a:t>since</a:t>
            </a:r>
            <a:r>
              <a:rPr sz="2200" spc="-265" dirty="0">
                <a:solidFill>
                  <a:srgbClr val="444A53"/>
                </a:solidFill>
                <a:latin typeface="Arial"/>
                <a:cs typeface="Arial"/>
              </a:rPr>
              <a:t> </a:t>
            </a:r>
            <a:r>
              <a:rPr sz="2200" spc="-5" dirty="0">
                <a:solidFill>
                  <a:srgbClr val="444A53"/>
                </a:solidFill>
                <a:latin typeface="Arial"/>
                <a:cs typeface="Arial"/>
              </a:rPr>
              <a:t>April </a:t>
            </a:r>
            <a:r>
              <a:rPr sz="2200" spc="-5" dirty="0" smtClean="0">
                <a:solidFill>
                  <a:srgbClr val="444A53"/>
                </a:solidFill>
                <a:latin typeface="Arial"/>
                <a:cs typeface="Arial"/>
              </a:rPr>
              <a:t>2020.</a:t>
            </a:r>
            <a:r>
              <a:rPr lang="en-US" sz="2200" spc="-5" dirty="0" smtClean="0">
                <a:solidFill>
                  <a:srgbClr val="444A53"/>
                </a:solidFill>
                <a:latin typeface="Arial"/>
                <a:cs typeface="Arial"/>
              </a:rPr>
              <a:t> </a:t>
            </a:r>
            <a:r>
              <a:rPr sz="2200" spc="-5" dirty="0" smtClean="0">
                <a:solidFill>
                  <a:srgbClr val="444A53"/>
                </a:solidFill>
                <a:latin typeface="Arial"/>
                <a:cs typeface="Arial"/>
              </a:rPr>
              <a:t>Please</a:t>
            </a:r>
            <a:r>
              <a:rPr sz="2200" spc="-45" dirty="0" smtClean="0">
                <a:solidFill>
                  <a:srgbClr val="444A53"/>
                </a:solidFill>
                <a:latin typeface="Arial"/>
                <a:cs typeface="Arial"/>
              </a:rPr>
              <a:t> </a:t>
            </a:r>
            <a:r>
              <a:rPr sz="2200" spc="-5" dirty="0">
                <a:solidFill>
                  <a:srgbClr val="444A53"/>
                </a:solidFill>
                <a:latin typeface="Arial"/>
                <a:cs typeface="Arial"/>
              </a:rPr>
              <a:t>see</a:t>
            </a:r>
            <a:r>
              <a:rPr sz="2200" dirty="0">
                <a:solidFill>
                  <a:srgbClr val="0000FF"/>
                </a:solidFill>
                <a:latin typeface="Arial"/>
                <a:cs typeface="Arial"/>
              </a:rPr>
              <a:t> </a:t>
            </a:r>
            <a:r>
              <a:rPr sz="2200" u="sng" spc="-5" dirty="0">
                <a:solidFill>
                  <a:srgbClr val="0000FF"/>
                </a:solidFill>
                <a:uFill>
                  <a:solidFill>
                    <a:srgbClr val="6B93FB"/>
                  </a:solidFill>
                </a:uFill>
                <a:latin typeface="Arial"/>
                <a:cs typeface="Arial"/>
                <a:hlinkClick r:id="rId4"/>
              </a:rPr>
              <a:t>https://ilpqc.org/covid-19-information/</a:t>
            </a:r>
            <a:r>
              <a:rPr sz="2200" u="sng" spc="15" dirty="0">
                <a:solidFill>
                  <a:srgbClr val="444A53"/>
                </a:solidFill>
                <a:uFill>
                  <a:solidFill>
                    <a:srgbClr val="6B93FB"/>
                  </a:solidFill>
                </a:uFill>
                <a:latin typeface="Arial"/>
                <a:cs typeface="Arial"/>
                <a:hlinkClick r:id="rId4"/>
              </a:rPr>
              <a:t> </a:t>
            </a:r>
            <a:r>
              <a:rPr sz="2200" spc="-5" dirty="0">
                <a:solidFill>
                  <a:srgbClr val="444A53"/>
                </a:solidFill>
                <a:latin typeface="Arial"/>
                <a:cs typeface="Arial"/>
              </a:rPr>
              <a:t>for</a:t>
            </a:r>
            <a:endParaRPr sz="2200" dirty="0">
              <a:latin typeface="Arial"/>
              <a:cs typeface="Arial"/>
            </a:endParaRPr>
          </a:p>
          <a:p>
            <a:pPr marL="241300" marR="5080" indent="-635">
              <a:lnSpc>
                <a:spcPct val="70000"/>
              </a:lnSpc>
              <a:spcBef>
                <a:spcPts val="425"/>
              </a:spcBef>
            </a:pPr>
            <a:r>
              <a:rPr sz="2200" spc="-5" dirty="0">
                <a:solidFill>
                  <a:srgbClr val="444A53"/>
                </a:solidFill>
                <a:latin typeface="Arial"/>
                <a:cs typeface="Arial"/>
              </a:rPr>
              <a:t>future</a:t>
            </a:r>
            <a:r>
              <a:rPr sz="2200" spc="10" dirty="0">
                <a:solidFill>
                  <a:srgbClr val="444A53"/>
                </a:solidFill>
                <a:latin typeface="Arial"/>
                <a:cs typeface="Arial"/>
              </a:rPr>
              <a:t> </a:t>
            </a:r>
            <a:r>
              <a:rPr sz="2200" spc="-5" dirty="0">
                <a:solidFill>
                  <a:srgbClr val="444A53"/>
                </a:solidFill>
                <a:latin typeface="Arial"/>
                <a:cs typeface="Arial"/>
              </a:rPr>
              <a:t>webinar</a:t>
            </a:r>
            <a:r>
              <a:rPr sz="2200" spc="15" dirty="0">
                <a:solidFill>
                  <a:srgbClr val="444A53"/>
                </a:solidFill>
                <a:latin typeface="Arial"/>
                <a:cs typeface="Arial"/>
              </a:rPr>
              <a:t> </a:t>
            </a:r>
            <a:r>
              <a:rPr sz="2200" spc="-5" dirty="0">
                <a:solidFill>
                  <a:srgbClr val="444A53"/>
                </a:solidFill>
                <a:latin typeface="Arial"/>
                <a:cs typeface="Arial"/>
              </a:rPr>
              <a:t>registration, prior</a:t>
            </a:r>
            <a:r>
              <a:rPr sz="2200" spc="-15" dirty="0">
                <a:solidFill>
                  <a:srgbClr val="444A53"/>
                </a:solidFill>
                <a:latin typeface="Arial"/>
                <a:cs typeface="Arial"/>
              </a:rPr>
              <a:t> </a:t>
            </a:r>
            <a:r>
              <a:rPr sz="2200" spc="-5" dirty="0">
                <a:solidFill>
                  <a:srgbClr val="444A53"/>
                </a:solidFill>
                <a:latin typeface="Arial"/>
                <a:cs typeface="Arial"/>
              </a:rPr>
              <a:t>recorded</a:t>
            </a:r>
            <a:r>
              <a:rPr sz="2200" spc="15" dirty="0">
                <a:solidFill>
                  <a:srgbClr val="444A53"/>
                </a:solidFill>
                <a:latin typeface="Arial"/>
                <a:cs typeface="Arial"/>
              </a:rPr>
              <a:t> </a:t>
            </a:r>
            <a:r>
              <a:rPr sz="2200" spc="-5" dirty="0">
                <a:solidFill>
                  <a:srgbClr val="444A53"/>
                </a:solidFill>
                <a:latin typeface="Arial"/>
                <a:cs typeface="Arial"/>
              </a:rPr>
              <a:t>webinars</a:t>
            </a:r>
            <a:r>
              <a:rPr sz="2200" spc="-10" dirty="0">
                <a:solidFill>
                  <a:srgbClr val="444A53"/>
                </a:solidFill>
                <a:latin typeface="Arial"/>
                <a:cs typeface="Arial"/>
              </a:rPr>
              <a:t> </a:t>
            </a:r>
            <a:r>
              <a:rPr sz="2200" spc="-5" dirty="0">
                <a:solidFill>
                  <a:srgbClr val="444A53"/>
                </a:solidFill>
                <a:latin typeface="Arial"/>
                <a:cs typeface="Arial"/>
              </a:rPr>
              <a:t>and</a:t>
            </a:r>
            <a:r>
              <a:rPr sz="2200" spc="25" dirty="0">
                <a:solidFill>
                  <a:srgbClr val="444A53"/>
                </a:solidFill>
                <a:latin typeface="Arial"/>
                <a:cs typeface="Arial"/>
              </a:rPr>
              <a:t> </a:t>
            </a:r>
            <a:r>
              <a:rPr sz="2200" spc="-5" dirty="0">
                <a:solidFill>
                  <a:srgbClr val="444A53"/>
                </a:solidFill>
                <a:latin typeface="Arial"/>
                <a:cs typeface="Arial"/>
              </a:rPr>
              <a:t>written</a:t>
            </a:r>
            <a:r>
              <a:rPr sz="2200" spc="-10" dirty="0">
                <a:solidFill>
                  <a:srgbClr val="444A53"/>
                </a:solidFill>
                <a:latin typeface="Arial"/>
                <a:cs typeface="Arial"/>
              </a:rPr>
              <a:t> </a:t>
            </a:r>
            <a:r>
              <a:rPr sz="2200" spc="-5" dirty="0">
                <a:solidFill>
                  <a:srgbClr val="444A53"/>
                </a:solidFill>
                <a:latin typeface="Arial"/>
                <a:cs typeface="Arial"/>
              </a:rPr>
              <a:t>out</a:t>
            </a:r>
            <a:r>
              <a:rPr sz="2200" spc="5" dirty="0">
                <a:solidFill>
                  <a:srgbClr val="444A53"/>
                </a:solidFill>
                <a:latin typeface="Arial"/>
                <a:cs typeface="Arial"/>
              </a:rPr>
              <a:t> </a:t>
            </a:r>
            <a:r>
              <a:rPr sz="2200" spc="-85" dirty="0">
                <a:solidFill>
                  <a:srgbClr val="444A53"/>
                </a:solidFill>
                <a:latin typeface="Arial"/>
                <a:cs typeface="Arial"/>
              </a:rPr>
              <a:t>Q/A’s</a:t>
            </a:r>
            <a:r>
              <a:rPr sz="2200" spc="5" dirty="0">
                <a:solidFill>
                  <a:srgbClr val="444A53"/>
                </a:solidFill>
                <a:latin typeface="Arial"/>
                <a:cs typeface="Arial"/>
              </a:rPr>
              <a:t> </a:t>
            </a:r>
            <a:r>
              <a:rPr sz="2200" spc="-5" dirty="0">
                <a:solidFill>
                  <a:srgbClr val="444A53"/>
                </a:solidFill>
                <a:latin typeface="Arial"/>
                <a:cs typeface="Arial"/>
              </a:rPr>
              <a:t>from</a:t>
            </a:r>
            <a:r>
              <a:rPr sz="2200" spc="30" dirty="0">
                <a:solidFill>
                  <a:srgbClr val="444A53"/>
                </a:solidFill>
                <a:latin typeface="Arial"/>
                <a:cs typeface="Arial"/>
              </a:rPr>
              <a:t> </a:t>
            </a:r>
            <a:r>
              <a:rPr sz="2200" spc="-5" dirty="0">
                <a:solidFill>
                  <a:srgbClr val="444A53"/>
                </a:solidFill>
                <a:latin typeface="Arial"/>
                <a:cs typeface="Arial"/>
              </a:rPr>
              <a:t>those </a:t>
            </a:r>
            <a:r>
              <a:rPr sz="2200" spc="-600" dirty="0">
                <a:solidFill>
                  <a:srgbClr val="444A53"/>
                </a:solidFill>
                <a:latin typeface="Arial"/>
                <a:cs typeface="Arial"/>
              </a:rPr>
              <a:t> </a:t>
            </a:r>
            <a:r>
              <a:rPr sz="2200" spc="-5" dirty="0">
                <a:solidFill>
                  <a:srgbClr val="444A53"/>
                </a:solidFill>
                <a:latin typeface="Arial"/>
                <a:cs typeface="Arial"/>
              </a:rPr>
              <a:t>webinars.</a:t>
            </a:r>
            <a:endParaRPr sz="2200" dirty="0">
              <a:latin typeface="Arial"/>
              <a:cs typeface="Arial"/>
            </a:endParaRPr>
          </a:p>
          <a:p>
            <a:pPr>
              <a:lnSpc>
                <a:spcPct val="100000"/>
              </a:lnSpc>
              <a:spcBef>
                <a:spcPts val="30"/>
              </a:spcBef>
            </a:pPr>
            <a:endParaRPr sz="3050" dirty="0">
              <a:latin typeface="Arial"/>
              <a:cs typeface="Arial"/>
            </a:endParaRPr>
          </a:p>
          <a:p>
            <a:pPr marL="240665" marR="146685" indent="-228600">
              <a:lnSpc>
                <a:spcPct val="70000"/>
              </a:lnSpc>
              <a:buClr>
                <a:srgbClr val="F5668F"/>
              </a:buClr>
              <a:buChar char="•"/>
              <a:tabLst>
                <a:tab pos="241300" algn="l"/>
                <a:tab pos="241935" algn="l"/>
              </a:tabLst>
            </a:pPr>
            <a:r>
              <a:rPr sz="2200" spc="-5" dirty="0">
                <a:solidFill>
                  <a:srgbClr val="444A53"/>
                </a:solidFill>
                <a:latin typeface="Arial"/>
                <a:cs typeface="Arial"/>
              </a:rPr>
              <a:t>The</a:t>
            </a:r>
            <a:r>
              <a:rPr sz="2200" dirty="0">
                <a:solidFill>
                  <a:srgbClr val="444A53"/>
                </a:solidFill>
                <a:latin typeface="Arial"/>
                <a:cs typeface="Arial"/>
              </a:rPr>
              <a:t> </a:t>
            </a:r>
            <a:r>
              <a:rPr sz="2200" spc="-5" dirty="0">
                <a:solidFill>
                  <a:srgbClr val="444A53"/>
                </a:solidFill>
                <a:latin typeface="Arial"/>
                <a:cs typeface="Arial"/>
              </a:rPr>
              <a:t>next</a:t>
            </a:r>
            <a:r>
              <a:rPr sz="2200" spc="20" dirty="0">
                <a:solidFill>
                  <a:srgbClr val="444A53"/>
                </a:solidFill>
                <a:latin typeface="Arial"/>
                <a:cs typeface="Arial"/>
              </a:rPr>
              <a:t> </a:t>
            </a:r>
            <a:r>
              <a:rPr sz="2200" spc="-5" dirty="0">
                <a:solidFill>
                  <a:srgbClr val="444A53"/>
                </a:solidFill>
                <a:latin typeface="Arial"/>
                <a:cs typeface="Arial"/>
              </a:rPr>
              <a:t>webinar</a:t>
            </a:r>
            <a:r>
              <a:rPr sz="2200" spc="-15" dirty="0">
                <a:solidFill>
                  <a:srgbClr val="444A53"/>
                </a:solidFill>
                <a:latin typeface="Arial"/>
                <a:cs typeface="Arial"/>
              </a:rPr>
              <a:t> </a:t>
            </a:r>
            <a:r>
              <a:rPr sz="2200" spc="-5" dirty="0">
                <a:solidFill>
                  <a:srgbClr val="444A53"/>
                </a:solidFill>
                <a:latin typeface="Arial"/>
                <a:cs typeface="Arial"/>
              </a:rPr>
              <a:t>will</a:t>
            </a:r>
            <a:r>
              <a:rPr sz="2200" spc="-20" dirty="0">
                <a:solidFill>
                  <a:srgbClr val="444A53"/>
                </a:solidFill>
                <a:latin typeface="Arial"/>
                <a:cs typeface="Arial"/>
              </a:rPr>
              <a:t> </a:t>
            </a:r>
            <a:r>
              <a:rPr sz="2200" spc="-5" dirty="0">
                <a:solidFill>
                  <a:srgbClr val="444A53"/>
                </a:solidFill>
                <a:latin typeface="Arial"/>
                <a:cs typeface="Arial"/>
              </a:rPr>
              <a:t>be</a:t>
            </a:r>
            <a:r>
              <a:rPr sz="2200" spc="5" dirty="0">
                <a:solidFill>
                  <a:srgbClr val="444A53"/>
                </a:solidFill>
                <a:latin typeface="Arial"/>
                <a:cs typeface="Arial"/>
              </a:rPr>
              <a:t> </a:t>
            </a:r>
            <a:r>
              <a:rPr sz="2200" b="1" spc="-55" dirty="0">
                <a:solidFill>
                  <a:srgbClr val="444A53"/>
                </a:solidFill>
                <a:latin typeface="Arial"/>
                <a:cs typeface="Arial"/>
              </a:rPr>
              <a:t>Friday,</a:t>
            </a:r>
            <a:r>
              <a:rPr sz="2200" b="1" spc="30" dirty="0">
                <a:solidFill>
                  <a:srgbClr val="444A53"/>
                </a:solidFill>
                <a:latin typeface="Arial"/>
                <a:cs typeface="Arial"/>
              </a:rPr>
              <a:t> </a:t>
            </a:r>
            <a:r>
              <a:rPr lang="en-US" sz="2200" b="1" spc="-5" dirty="0" smtClean="0">
                <a:solidFill>
                  <a:srgbClr val="444A53"/>
                </a:solidFill>
                <a:latin typeface="Arial"/>
                <a:cs typeface="Arial"/>
              </a:rPr>
              <a:t>April </a:t>
            </a:r>
            <a:r>
              <a:rPr lang="en-US" sz="2200" b="1" spc="-5" dirty="0">
                <a:solidFill>
                  <a:srgbClr val="444A53"/>
                </a:solidFill>
                <a:latin typeface="Arial"/>
                <a:cs typeface="Arial"/>
              </a:rPr>
              <a:t>8</a:t>
            </a:r>
            <a:r>
              <a:rPr lang="en-US" sz="2200" b="1" spc="-5" dirty="0" smtClean="0">
                <a:solidFill>
                  <a:srgbClr val="444A53"/>
                </a:solidFill>
                <a:latin typeface="Arial"/>
                <a:cs typeface="Arial"/>
              </a:rPr>
              <a:t>, </a:t>
            </a:r>
            <a:r>
              <a:rPr sz="2200" b="1" spc="-5" dirty="0" smtClean="0">
                <a:solidFill>
                  <a:srgbClr val="444A53"/>
                </a:solidFill>
                <a:latin typeface="Arial"/>
                <a:cs typeface="Arial"/>
              </a:rPr>
              <a:t>noon</a:t>
            </a:r>
            <a:r>
              <a:rPr sz="2200" b="1" spc="40" dirty="0" smtClean="0">
                <a:solidFill>
                  <a:srgbClr val="444A53"/>
                </a:solidFill>
                <a:latin typeface="Arial"/>
                <a:cs typeface="Arial"/>
              </a:rPr>
              <a:t> </a:t>
            </a:r>
            <a:r>
              <a:rPr sz="2200" b="1" spc="-5" dirty="0">
                <a:solidFill>
                  <a:srgbClr val="444A53"/>
                </a:solidFill>
                <a:latin typeface="Arial"/>
                <a:cs typeface="Arial"/>
              </a:rPr>
              <a:t>to</a:t>
            </a:r>
            <a:r>
              <a:rPr sz="2200" b="1" spc="20" dirty="0">
                <a:solidFill>
                  <a:srgbClr val="444A53"/>
                </a:solidFill>
                <a:latin typeface="Arial"/>
                <a:cs typeface="Arial"/>
              </a:rPr>
              <a:t> </a:t>
            </a:r>
            <a:r>
              <a:rPr sz="2200" b="1" spc="-5" dirty="0">
                <a:solidFill>
                  <a:srgbClr val="444A53"/>
                </a:solidFill>
                <a:latin typeface="Arial"/>
                <a:cs typeface="Arial"/>
              </a:rPr>
              <a:t>1:15pm</a:t>
            </a:r>
            <a:r>
              <a:rPr sz="2200" spc="-5" dirty="0">
                <a:solidFill>
                  <a:srgbClr val="444A53"/>
                </a:solidFill>
                <a:latin typeface="Arial"/>
                <a:cs typeface="Arial"/>
              </a:rPr>
              <a:t>.</a:t>
            </a:r>
            <a:r>
              <a:rPr sz="2200" spc="-10" dirty="0">
                <a:solidFill>
                  <a:srgbClr val="444A53"/>
                </a:solidFill>
                <a:latin typeface="Arial"/>
                <a:cs typeface="Arial"/>
              </a:rPr>
              <a:t> </a:t>
            </a:r>
            <a:r>
              <a:rPr sz="2200" spc="-35" dirty="0">
                <a:solidFill>
                  <a:srgbClr val="444A53"/>
                </a:solidFill>
                <a:latin typeface="Arial"/>
                <a:cs typeface="Arial"/>
              </a:rPr>
              <a:t>We</a:t>
            </a:r>
            <a:r>
              <a:rPr sz="2200" spc="-20" dirty="0">
                <a:solidFill>
                  <a:srgbClr val="444A53"/>
                </a:solidFill>
                <a:latin typeface="Arial"/>
                <a:cs typeface="Arial"/>
              </a:rPr>
              <a:t> </a:t>
            </a:r>
            <a:r>
              <a:rPr sz="2200" spc="-5" dirty="0">
                <a:solidFill>
                  <a:srgbClr val="444A53"/>
                </a:solidFill>
                <a:latin typeface="Arial"/>
                <a:cs typeface="Arial"/>
              </a:rPr>
              <a:t>are</a:t>
            </a:r>
            <a:r>
              <a:rPr sz="2200" spc="20" dirty="0">
                <a:solidFill>
                  <a:srgbClr val="444A53"/>
                </a:solidFill>
                <a:latin typeface="Arial"/>
                <a:cs typeface="Arial"/>
              </a:rPr>
              <a:t> </a:t>
            </a:r>
            <a:r>
              <a:rPr lang="en-US" sz="2200" spc="20" dirty="0" smtClean="0">
                <a:solidFill>
                  <a:srgbClr val="444A53"/>
                </a:solidFill>
                <a:latin typeface="Arial"/>
                <a:cs typeface="Arial"/>
              </a:rPr>
              <a:t>continuing monthly for now, but</a:t>
            </a:r>
            <a:r>
              <a:rPr sz="2200" spc="10" dirty="0" smtClean="0">
                <a:solidFill>
                  <a:srgbClr val="444A53"/>
                </a:solidFill>
                <a:latin typeface="Arial"/>
                <a:cs typeface="Arial"/>
              </a:rPr>
              <a:t> </a:t>
            </a:r>
            <a:r>
              <a:rPr sz="2200" spc="-5" dirty="0">
                <a:solidFill>
                  <a:srgbClr val="444A53"/>
                </a:solidFill>
                <a:latin typeface="Arial"/>
                <a:cs typeface="Arial"/>
              </a:rPr>
              <a:t>determining</a:t>
            </a:r>
            <a:r>
              <a:rPr sz="2200" spc="-20" dirty="0">
                <a:solidFill>
                  <a:srgbClr val="444A53"/>
                </a:solidFill>
                <a:latin typeface="Arial"/>
                <a:cs typeface="Arial"/>
              </a:rPr>
              <a:t> </a:t>
            </a:r>
            <a:r>
              <a:rPr sz="2200" spc="-5" dirty="0">
                <a:solidFill>
                  <a:srgbClr val="444A53"/>
                </a:solidFill>
                <a:latin typeface="Arial"/>
                <a:cs typeface="Arial"/>
              </a:rPr>
              <a:t>the</a:t>
            </a:r>
            <a:r>
              <a:rPr sz="2200" spc="-10" dirty="0">
                <a:solidFill>
                  <a:srgbClr val="444A53"/>
                </a:solidFill>
                <a:latin typeface="Arial"/>
                <a:cs typeface="Arial"/>
              </a:rPr>
              <a:t> </a:t>
            </a:r>
            <a:r>
              <a:rPr sz="2200" spc="-5" dirty="0">
                <a:solidFill>
                  <a:srgbClr val="444A53"/>
                </a:solidFill>
                <a:latin typeface="Arial"/>
                <a:cs typeface="Arial"/>
              </a:rPr>
              <a:t>needed</a:t>
            </a:r>
            <a:r>
              <a:rPr sz="2200" spc="-10" dirty="0">
                <a:solidFill>
                  <a:srgbClr val="444A53"/>
                </a:solidFill>
                <a:latin typeface="Arial"/>
                <a:cs typeface="Arial"/>
              </a:rPr>
              <a:t> </a:t>
            </a:r>
            <a:r>
              <a:rPr sz="2200" spc="-5" dirty="0">
                <a:solidFill>
                  <a:srgbClr val="444A53"/>
                </a:solidFill>
                <a:latin typeface="Arial"/>
                <a:cs typeface="Arial"/>
              </a:rPr>
              <a:t>frequency</a:t>
            </a:r>
            <a:r>
              <a:rPr sz="2200" spc="-20" dirty="0">
                <a:solidFill>
                  <a:srgbClr val="444A53"/>
                </a:solidFill>
                <a:latin typeface="Arial"/>
                <a:cs typeface="Arial"/>
              </a:rPr>
              <a:t> </a:t>
            </a:r>
            <a:r>
              <a:rPr sz="2200" spc="-5" dirty="0">
                <a:solidFill>
                  <a:srgbClr val="444A53"/>
                </a:solidFill>
                <a:latin typeface="Arial"/>
                <a:cs typeface="Arial"/>
              </a:rPr>
              <a:t>going</a:t>
            </a:r>
            <a:r>
              <a:rPr sz="2200" spc="-20" dirty="0">
                <a:solidFill>
                  <a:srgbClr val="444A53"/>
                </a:solidFill>
                <a:latin typeface="Arial"/>
                <a:cs typeface="Arial"/>
              </a:rPr>
              <a:t> </a:t>
            </a:r>
            <a:r>
              <a:rPr sz="2200" spc="-5" dirty="0">
                <a:solidFill>
                  <a:srgbClr val="444A53"/>
                </a:solidFill>
                <a:latin typeface="Arial"/>
                <a:cs typeface="Arial"/>
              </a:rPr>
              <a:t>forward</a:t>
            </a:r>
            <a:endParaRPr sz="2200" dirty="0">
              <a:latin typeface="Arial"/>
              <a:cs typeface="Arial"/>
            </a:endParaRPr>
          </a:p>
          <a:p>
            <a:pPr>
              <a:lnSpc>
                <a:spcPct val="100000"/>
              </a:lnSpc>
              <a:spcBef>
                <a:spcPts val="30"/>
              </a:spcBef>
              <a:buClr>
                <a:srgbClr val="F5668F"/>
              </a:buClr>
              <a:buFont typeface="Arial"/>
              <a:buChar char="•"/>
            </a:pPr>
            <a:endParaRPr sz="3050" dirty="0">
              <a:latin typeface="Arial"/>
              <a:cs typeface="Arial"/>
            </a:endParaRPr>
          </a:p>
          <a:p>
            <a:pPr marL="240665" marR="153035" indent="-228600">
              <a:lnSpc>
                <a:spcPct val="70000"/>
              </a:lnSpc>
              <a:buClr>
                <a:srgbClr val="F5668F"/>
              </a:buClr>
              <a:buChar char="•"/>
              <a:tabLst>
                <a:tab pos="241300" algn="l"/>
                <a:tab pos="241935" algn="l"/>
              </a:tabLst>
            </a:pPr>
            <a:r>
              <a:rPr sz="2200" spc="-5" dirty="0">
                <a:solidFill>
                  <a:srgbClr val="444A53"/>
                </a:solidFill>
                <a:latin typeface="Arial"/>
                <a:cs typeface="Arial"/>
              </a:rPr>
              <a:t>Please let us know if your hospital would like to share on an upcoming </a:t>
            </a:r>
            <a:r>
              <a:rPr sz="2200" spc="-40" dirty="0">
                <a:solidFill>
                  <a:srgbClr val="444A53"/>
                </a:solidFill>
                <a:latin typeface="Arial"/>
                <a:cs typeface="Arial"/>
              </a:rPr>
              <a:t>webinar, </a:t>
            </a:r>
            <a:r>
              <a:rPr sz="2200" spc="-35" dirty="0">
                <a:solidFill>
                  <a:srgbClr val="444A53"/>
                </a:solidFill>
                <a:latin typeface="Arial"/>
                <a:cs typeface="Arial"/>
              </a:rPr>
              <a:t> </a:t>
            </a:r>
            <a:r>
              <a:rPr sz="2200" spc="-5" dirty="0">
                <a:solidFill>
                  <a:srgbClr val="444A53"/>
                </a:solidFill>
                <a:latin typeface="Arial"/>
                <a:cs typeface="Arial"/>
              </a:rPr>
              <a:t>please</a:t>
            </a:r>
            <a:r>
              <a:rPr sz="2200" spc="-20" dirty="0">
                <a:solidFill>
                  <a:srgbClr val="444A53"/>
                </a:solidFill>
                <a:latin typeface="Arial"/>
                <a:cs typeface="Arial"/>
              </a:rPr>
              <a:t> </a:t>
            </a:r>
            <a:r>
              <a:rPr sz="2200" spc="-5" dirty="0">
                <a:solidFill>
                  <a:srgbClr val="444A53"/>
                </a:solidFill>
                <a:latin typeface="Arial"/>
                <a:cs typeface="Arial"/>
              </a:rPr>
              <a:t>put</a:t>
            </a:r>
            <a:r>
              <a:rPr sz="2200" spc="5" dirty="0">
                <a:solidFill>
                  <a:srgbClr val="444A53"/>
                </a:solidFill>
                <a:latin typeface="Arial"/>
                <a:cs typeface="Arial"/>
              </a:rPr>
              <a:t> </a:t>
            </a:r>
            <a:r>
              <a:rPr sz="2200" spc="-5" dirty="0">
                <a:solidFill>
                  <a:srgbClr val="444A53"/>
                </a:solidFill>
                <a:latin typeface="Arial"/>
                <a:cs typeface="Arial"/>
              </a:rPr>
              <a:t>questions/comments into the</a:t>
            </a:r>
            <a:r>
              <a:rPr sz="2200" spc="5" dirty="0">
                <a:solidFill>
                  <a:srgbClr val="444A53"/>
                </a:solidFill>
                <a:latin typeface="Arial"/>
                <a:cs typeface="Arial"/>
              </a:rPr>
              <a:t> </a:t>
            </a:r>
            <a:r>
              <a:rPr sz="2200" spc="-5" dirty="0">
                <a:solidFill>
                  <a:srgbClr val="444A53"/>
                </a:solidFill>
                <a:latin typeface="Arial"/>
                <a:cs typeface="Arial"/>
              </a:rPr>
              <a:t>chatbox or</a:t>
            </a:r>
            <a:r>
              <a:rPr sz="2200" spc="30" dirty="0">
                <a:solidFill>
                  <a:srgbClr val="444A53"/>
                </a:solidFill>
                <a:latin typeface="Arial"/>
                <a:cs typeface="Arial"/>
              </a:rPr>
              <a:t> </a:t>
            </a:r>
            <a:r>
              <a:rPr sz="2200" spc="-5" dirty="0">
                <a:solidFill>
                  <a:srgbClr val="444A53"/>
                </a:solidFill>
                <a:latin typeface="Arial"/>
                <a:cs typeface="Arial"/>
              </a:rPr>
              <a:t>email</a:t>
            </a:r>
            <a:r>
              <a:rPr sz="2200" spc="10" dirty="0">
                <a:solidFill>
                  <a:srgbClr val="444A53"/>
                </a:solidFill>
                <a:latin typeface="Arial"/>
                <a:cs typeface="Arial"/>
              </a:rPr>
              <a:t> </a:t>
            </a:r>
            <a:r>
              <a:rPr sz="2200" spc="-5" dirty="0">
                <a:solidFill>
                  <a:srgbClr val="444A53"/>
                </a:solidFill>
                <a:latin typeface="Arial"/>
                <a:cs typeface="Arial"/>
              </a:rPr>
              <a:t>directly</a:t>
            </a:r>
            <a:r>
              <a:rPr sz="2200" spc="-20" dirty="0">
                <a:solidFill>
                  <a:srgbClr val="444A53"/>
                </a:solidFill>
                <a:latin typeface="Arial"/>
                <a:cs typeface="Arial"/>
              </a:rPr>
              <a:t> </a:t>
            </a:r>
            <a:r>
              <a:rPr sz="2200" spc="-5" dirty="0">
                <a:solidFill>
                  <a:srgbClr val="444A53"/>
                </a:solidFill>
                <a:latin typeface="Arial"/>
                <a:cs typeface="Arial"/>
              </a:rPr>
              <a:t>to</a:t>
            </a:r>
            <a:r>
              <a:rPr sz="2200" spc="25" dirty="0">
                <a:solidFill>
                  <a:srgbClr val="0000FF"/>
                </a:solidFill>
                <a:latin typeface="Arial"/>
                <a:cs typeface="Arial"/>
              </a:rPr>
              <a:t> </a:t>
            </a:r>
            <a:r>
              <a:rPr sz="2200" u="sng" spc="-5" dirty="0">
                <a:solidFill>
                  <a:srgbClr val="0000FF"/>
                </a:solidFill>
                <a:uFill>
                  <a:solidFill>
                    <a:srgbClr val="6B93FB"/>
                  </a:solidFill>
                </a:uFill>
                <a:latin typeface="Arial"/>
                <a:cs typeface="Arial"/>
                <a:hlinkClick r:id="rId5"/>
              </a:rPr>
              <a:t>info@ilpqc.org</a:t>
            </a:r>
            <a:endParaRPr sz="2200" dirty="0">
              <a:latin typeface="Arial"/>
              <a:cs typeface="Aria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336" y="200949"/>
            <a:ext cx="1359264" cy="170815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9220200" cy="1600200"/>
          </a:xfrm>
        </p:spPr>
        <p:txBody>
          <a:bodyPr/>
          <a:lstStyle/>
          <a:p>
            <a:pPr marL="241300" marR="786765" indent="-229235" algn="l">
              <a:lnSpc>
                <a:spcPct val="68600"/>
              </a:lnSpc>
              <a:spcBef>
                <a:spcPts val="994"/>
              </a:spcBef>
              <a:tabLst>
                <a:tab pos="241935" algn="l"/>
              </a:tabLst>
            </a:pPr>
            <a:r>
              <a:rPr lang="en-US" sz="3600" b="1" dirty="0"/>
              <a:t>SMFM</a:t>
            </a:r>
            <a:r>
              <a:rPr lang="en-US" sz="3600" dirty="0"/>
              <a:t>: </a:t>
            </a:r>
            <a:r>
              <a:rPr lang="en-US" sz="3600" dirty="0">
                <a:hlinkClick r:id="rId2"/>
              </a:rPr>
              <a:t>Provider Considerations for Engaging in COVID-19 Vaccine Counseling With Pregnant and Lactating </a:t>
            </a:r>
            <a:r>
              <a:rPr lang="en-US" sz="3600" dirty="0" smtClean="0">
                <a:hlinkClick r:id="rId2"/>
              </a:rPr>
              <a:t>Patients</a:t>
            </a:r>
            <a:r>
              <a:rPr lang="en-US" sz="3600" dirty="0" smtClean="0"/>
              <a:t> (</a:t>
            </a:r>
            <a:r>
              <a:rPr lang="en-US" sz="3600" dirty="0"/>
              <a:t>1.11.2022</a:t>
            </a:r>
            <a:r>
              <a:rPr lang="en-US" sz="3600" dirty="0" smtClean="0"/>
              <a:t>)</a:t>
            </a:r>
            <a:r>
              <a:rPr lang="en-US" sz="5400" dirty="0"/>
              <a:t/>
            </a:r>
            <a:br>
              <a:rPr lang="en-US" sz="5400" dirty="0"/>
            </a:br>
            <a:endParaRPr lang="en-US" sz="4800" dirty="0">
              <a:cs typeface="Calibri"/>
            </a:endParaRPr>
          </a:p>
        </p:txBody>
      </p:sp>
      <p:sp>
        <p:nvSpPr>
          <p:cNvPr id="3" name="Text Placeholder 2"/>
          <p:cNvSpPr>
            <a:spLocks noGrp="1"/>
          </p:cNvSpPr>
          <p:nvPr>
            <p:ph type="body" idx="1"/>
          </p:nvPr>
        </p:nvSpPr>
        <p:spPr>
          <a:xfrm>
            <a:off x="901652" y="2091563"/>
            <a:ext cx="10388694" cy="2154436"/>
          </a:xfrm>
        </p:spPr>
        <p:txBody>
          <a:bodyPr/>
          <a:lstStyle/>
          <a:p>
            <a:r>
              <a:rPr lang="en-US" sz="2800" dirty="0" smtClean="0"/>
              <a:t>SMFM </a:t>
            </a:r>
            <a:r>
              <a:rPr lang="en-US" sz="2800" dirty="0"/>
              <a:t>and ACOG recommend that pregnant people, including health care workers, receive a </a:t>
            </a:r>
            <a:r>
              <a:rPr lang="en-US" sz="2800" b="1" dirty="0"/>
              <a:t>COVID-19 booster shot at least </a:t>
            </a:r>
            <a:r>
              <a:rPr lang="en-US" sz="2800" b="1" dirty="0" smtClean="0"/>
              <a:t>5 </a:t>
            </a:r>
            <a:r>
              <a:rPr lang="en-US" sz="2800" b="1" dirty="0"/>
              <a:t>months after their primary series</a:t>
            </a:r>
            <a:r>
              <a:rPr lang="en-US" sz="2800" dirty="0"/>
              <a:t>. As with the primary series, the booster dose should be given at any stage during pregnancy and postpartum. </a:t>
            </a:r>
            <a:r>
              <a:rPr lang="en-US" sz="2800" dirty="0" smtClean="0"/>
              <a:t> </a:t>
            </a:r>
            <a:endParaRPr lang="en-US" sz="2800" dirty="0" smtClean="0"/>
          </a:p>
          <a:p>
            <a:endParaRPr lang="en-US" sz="2800" dirty="0"/>
          </a:p>
          <a:p>
            <a:r>
              <a:rPr lang="en-US" sz="2800" dirty="0" smtClean="0"/>
              <a:t>Everyone 12 and over is eligible for booster at least 5 months from primary series. </a:t>
            </a:r>
            <a:endParaRPr lang="en-US" sz="2800" dirty="0"/>
          </a:p>
        </p:txBody>
      </p:sp>
    </p:spTree>
    <p:extLst>
      <p:ext uri="{BB962C8B-B14F-4D97-AF65-F5344CB8AC3E}">
        <p14:creationId xmlns:p14="http://schemas.microsoft.com/office/powerpoint/2010/main" val="1115977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C00000"/>
                </a:solidFill>
              </a:rPr>
              <a:t>Boosters needed to fight Omicron</a:t>
            </a:r>
            <a:endParaRPr lang="en-US" dirty="0">
              <a:solidFill>
                <a:srgbClr val="C00000"/>
              </a:solidFill>
            </a:endParaRPr>
          </a:p>
        </p:txBody>
      </p:sp>
      <p:sp>
        <p:nvSpPr>
          <p:cNvPr id="3" name="Content Placeholder 2"/>
          <p:cNvSpPr>
            <a:spLocks noGrp="1"/>
          </p:cNvSpPr>
          <p:nvPr>
            <p:ph idx="1"/>
          </p:nvPr>
        </p:nvSpPr>
        <p:spPr/>
        <p:txBody>
          <a:bodyPr/>
          <a:lstStyle/>
          <a:p>
            <a:r>
              <a:rPr lang="en-US" dirty="0"/>
              <a:t>Data from South Africa and the United Kingdom demonstrate that vaccine effectiveness against infection for two doses of an mRNA vaccine is approximately 35%. </a:t>
            </a:r>
            <a:endParaRPr lang="en-US" dirty="0" smtClean="0"/>
          </a:p>
          <a:p>
            <a:r>
              <a:rPr lang="en-US" dirty="0" smtClean="0"/>
              <a:t>A </a:t>
            </a:r>
            <a:r>
              <a:rPr lang="en-US" dirty="0"/>
              <a:t>COVID-19 vaccine booster dose restores vaccine effectiveness against infection to 75%. </a:t>
            </a:r>
            <a:endParaRPr lang="en-US" dirty="0" smtClean="0"/>
          </a:p>
          <a:p>
            <a:r>
              <a:rPr lang="en-US" dirty="0" smtClean="0"/>
              <a:t>COVID-19 </a:t>
            </a:r>
            <a:r>
              <a:rPr lang="en-US" dirty="0"/>
              <a:t>vaccination decreases the risk of severe disease, hospitalization, and death from COVID-19. CDC strongly encourages COVID-19 vaccination for everyone 5 and older and boosters for everyone </a:t>
            </a:r>
            <a:r>
              <a:rPr lang="en-US" dirty="0" smtClean="0"/>
              <a:t>12 </a:t>
            </a:r>
            <a:r>
              <a:rPr lang="en-US" dirty="0"/>
              <a:t>and older.</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15007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535431" y="184189"/>
            <a:ext cx="6354445" cy="1181735"/>
          </a:xfrm>
          <a:prstGeom prst="rect">
            <a:avLst/>
          </a:prstGeom>
        </p:spPr>
        <p:txBody>
          <a:bodyPr vert="horz" wrap="square" lIns="0" tIns="81915" rIns="0" bIns="0" rtlCol="0">
            <a:spAutoFit/>
          </a:bodyPr>
          <a:lstStyle/>
          <a:p>
            <a:pPr marL="12700" marR="5080">
              <a:lnSpc>
                <a:spcPts val="4310"/>
              </a:lnSpc>
              <a:spcBef>
                <a:spcPts val="645"/>
              </a:spcBef>
            </a:pPr>
            <a:r>
              <a:rPr sz="4000" b="1" spc="-45" dirty="0">
                <a:solidFill>
                  <a:srgbClr val="F58466"/>
                </a:solidFill>
                <a:latin typeface="Arial"/>
                <a:cs typeface="Arial"/>
              </a:rPr>
              <a:t>ILPQC</a:t>
            </a:r>
            <a:r>
              <a:rPr sz="4000" b="1" spc="-130" dirty="0">
                <a:solidFill>
                  <a:srgbClr val="F58466"/>
                </a:solidFill>
                <a:latin typeface="Arial"/>
                <a:cs typeface="Arial"/>
              </a:rPr>
              <a:t> </a:t>
            </a:r>
            <a:r>
              <a:rPr sz="4000" b="1" spc="10" dirty="0">
                <a:solidFill>
                  <a:srgbClr val="F58466"/>
                </a:solidFill>
                <a:latin typeface="Arial"/>
                <a:cs typeface="Arial"/>
              </a:rPr>
              <a:t>COVID-19</a:t>
            </a:r>
            <a:r>
              <a:rPr sz="4000" b="1" spc="25" dirty="0">
                <a:solidFill>
                  <a:srgbClr val="F58466"/>
                </a:solidFill>
                <a:latin typeface="Arial"/>
                <a:cs typeface="Arial"/>
              </a:rPr>
              <a:t> </a:t>
            </a:r>
            <a:r>
              <a:rPr sz="4000" b="1" spc="-105" dirty="0">
                <a:solidFill>
                  <a:srgbClr val="F58466"/>
                </a:solidFill>
                <a:latin typeface="Arial"/>
                <a:cs typeface="Arial"/>
              </a:rPr>
              <a:t>Webpage </a:t>
            </a:r>
            <a:r>
              <a:rPr sz="4000" b="1" spc="-1095" dirty="0">
                <a:solidFill>
                  <a:srgbClr val="F58466"/>
                </a:solidFill>
                <a:latin typeface="Arial"/>
                <a:cs typeface="Arial"/>
              </a:rPr>
              <a:t> </a:t>
            </a:r>
            <a:r>
              <a:rPr sz="4000" b="1" u="sng" spc="-200" dirty="0">
                <a:solidFill>
                  <a:srgbClr val="0000FF"/>
                </a:solidFill>
                <a:uFill>
                  <a:solidFill>
                    <a:srgbClr val="0000FF"/>
                  </a:solidFill>
                </a:uFill>
                <a:latin typeface="Arial"/>
                <a:cs typeface="Arial"/>
                <a:hlinkClick r:id="rId4"/>
              </a:rPr>
              <a:t>www.ilpqc.org</a:t>
            </a:r>
            <a:endParaRPr sz="4000">
              <a:latin typeface="Arial"/>
              <a:cs typeface="Arial"/>
            </a:endParaRPr>
          </a:p>
        </p:txBody>
      </p:sp>
      <p:grpSp>
        <p:nvGrpSpPr>
          <p:cNvPr id="9" name="object 9"/>
          <p:cNvGrpSpPr/>
          <p:nvPr/>
        </p:nvGrpSpPr>
        <p:grpSpPr>
          <a:xfrm>
            <a:off x="249936" y="1577340"/>
            <a:ext cx="11399520" cy="4693920"/>
            <a:chOff x="249936" y="1577340"/>
            <a:chExt cx="11399520" cy="4693920"/>
          </a:xfrm>
        </p:grpSpPr>
        <p:pic>
          <p:nvPicPr>
            <p:cNvPr id="10" name="object 10"/>
            <p:cNvPicPr/>
            <p:nvPr/>
          </p:nvPicPr>
          <p:blipFill>
            <a:blip r:embed="rId5" cstate="print"/>
            <a:stretch>
              <a:fillRect/>
            </a:stretch>
          </p:blipFill>
          <p:spPr>
            <a:xfrm>
              <a:off x="249936" y="1577340"/>
              <a:ext cx="8708123" cy="4693919"/>
            </a:xfrm>
            <a:prstGeom prst="rect">
              <a:avLst/>
            </a:prstGeom>
          </p:spPr>
        </p:pic>
        <p:pic>
          <p:nvPicPr>
            <p:cNvPr id="11" name="object 11"/>
            <p:cNvPicPr/>
            <p:nvPr/>
          </p:nvPicPr>
          <p:blipFill>
            <a:blip r:embed="rId6" cstate="print"/>
            <a:stretch>
              <a:fillRect/>
            </a:stretch>
          </p:blipFill>
          <p:spPr>
            <a:xfrm>
              <a:off x="313944" y="1641348"/>
              <a:ext cx="8525243" cy="4511039"/>
            </a:xfrm>
            <a:prstGeom prst="rect">
              <a:avLst/>
            </a:prstGeom>
          </p:spPr>
        </p:pic>
        <p:sp>
          <p:nvSpPr>
            <p:cNvPr id="12" name="object 12"/>
            <p:cNvSpPr/>
            <p:nvPr/>
          </p:nvSpPr>
          <p:spPr>
            <a:xfrm>
              <a:off x="296418" y="1623822"/>
              <a:ext cx="8563610" cy="4549140"/>
            </a:xfrm>
            <a:custGeom>
              <a:avLst/>
              <a:gdLst/>
              <a:ahLst/>
              <a:cxnLst/>
              <a:rect l="l" t="t" r="r" b="b"/>
              <a:pathLst>
                <a:path w="8563610" h="4549140">
                  <a:moveTo>
                    <a:pt x="0" y="0"/>
                  </a:moveTo>
                  <a:lnTo>
                    <a:pt x="8563102" y="0"/>
                  </a:lnTo>
                  <a:lnTo>
                    <a:pt x="8563102" y="4549140"/>
                  </a:lnTo>
                  <a:lnTo>
                    <a:pt x="0" y="4549140"/>
                  </a:lnTo>
                  <a:lnTo>
                    <a:pt x="0" y="0"/>
                  </a:lnTo>
                  <a:close/>
                </a:path>
              </a:pathLst>
            </a:custGeom>
            <a:ln w="38100">
              <a:solidFill>
                <a:srgbClr val="000000"/>
              </a:solidFill>
            </a:ln>
          </p:spPr>
          <p:txBody>
            <a:bodyPr wrap="square" lIns="0" tIns="0" rIns="0" bIns="0" rtlCol="0"/>
            <a:lstStyle/>
            <a:p>
              <a:endParaRPr/>
            </a:p>
          </p:txBody>
        </p:sp>
        <p:sp>
          <p:nvSpPr>
            <p:cNvPr id="13" name="object 13"/>
            <p:cNvSpPr/>
            <p:nvPr/>
          </p:nvSpPr>
          <p:spPr>
            <a:xfrm>
              <a:off x="5943600" y="1748028"/>
              <a:ext cx="5706110" cy="4352290"/>
            </a:xfrm>
            <a:custGeom>
              <a:avLst/>
              <a:gdLst/>
              <a:ahLst/>
              <a:cxnLst/>
              <a:rect l="l" t="t" r="r" b="b"/>
              <a:pathLst>
                <a:path w="5706109" h="4352290">
                  <a:moveTo>
                    <a:pt x="5705602" y="0"/>
                  </a:moveTo>
                  <a:lnTo>
                    <a:pt x="0" y="0"/>
                  </a:lnTo>
                  <a:lnTo>
                    <a:pt x="0" y="4352163"/>
                  </a:lnTo>
                  <a:lnTo>
                    <a:pt x="5705602" y="4352163"/>
                  </a:lnTo>
                  <a:lnTo>
                    <a:pt x="5705602" y="0"/>
                  </a:lnTo>
                  <a:close/>
                </a:path>
              </a:pathLst>
            </a:custGeom>
            <a:solidFill>
              <a:srgbClr val="C5D6F3"/>
            </a:solidFill>
          </p:spPr>
          <p:txBody>
            <a:bodyPr wrap="square" lIns="0" tIns="0" rIns="0" bIns="0" rtlCol="0"/>
            <a:lstStyle/>
            <a:p>
              <a:endParaRPr/>
            </a:p>
          </p:txBody>
        </p:sp>
        <p:sp>
          <p:nvSpPr>
            <p:cNvPr id="14" name="object 14"/>
            <p:cNvSpPr/>
            <p:nvPr/>
          </p:nvSpPr>
          <p:spPr>
            <a:xfrm>
              <a:off x="4419600" y="1716023"/>
              <a:ext cx="914400" cy="533400"/>
            </a:xfrm>
            <a:custGeom>
              <a:avLst/>
              <a:gdLst/>
              <a:ahLst/>
              <a:cxnLst/>
              <a:rect l="l" t="t" r="r" b="b"/>
              <a:pathLst>
                <a:path w="914400" h="533400">
                  <a:moveTo>
                    <a:pt x="0" y="266700"/>
                  </a:moveTo>
                  <a:lnTo>
                    <a:pt x="13957" y="201028"/>
                  </a:lnTo>
                  <a:lnTo>
                    <a:pt x="53568" y="141325"/>
                  </a:lnTo>
                  <a:lnTo>
                    <a:pt x="81915" y="114325"/>
                  </a:lnTo>
                  <a:lnTo>
                    <a:pt x="115392" y="89573"/>
                  </a:lnTo>
                  <a:lnTo>
                    <a:pt x="153555" y="67310"/>
                  </a:lnTo>
                  <a:lnTo>
                    <a:pt x="195999" y="47777"/>
                  </a:lnTo>
                  <a:lnTo>
                    <a:pt x="242265" y="31242"/>
                  </a:lnTo>
                  <a:lnTo>
                    <a:pt x="291960" y="17945"/>
                  </a:lnTo>
                  <a:lnTo>
                    <a:pt x="344627" y="8140"/>
                  </a:lnTo>
                  <a:lnTo>
                    <a:pt x="399846" y="2082"/>
                  </a:lnTo>
                  <a:lnTo>
                    <a:pt x="457200" y="0"/>
                  </a:lnTo>
                  <a:lnTo>
                    <a:pt x="514553" y="2082"/>
                  </a:lnTo>
                  <a:lnTo>
                    <a:pt x="569772" y="8140"/>
                  </a:lnTo>
                  <a:lnTo>
                    <a:pt x="622439" y="17945"/>
                  </a:lnTo>
                  <a:lnTo>
                    <a:pt x="672134" y="31242"/>
                  </a:lnTo>
                  <a:lnTo>
                    <a:pt x="718400" y="47777"/>
                  </a:lnTo>
                  <a:lnTo>
                    <a:pt x="760844" y="67310"/>
                  </a:lnTo>
                  <a:lnTo>
                    <a:pt x="799007" y="89573"/>
                  </a:lnTo>
                  <a:lnTo>
                    <a:pt x="832485" y="114325"/>
                  </a:lnTo>
                  <a:lnTo>
                    <a:pt x="860831" y="141325"/>
                  </a:lnTo>
                  <a:lnTo>
                    <a:pt x="900430" y="201028"/>
                  </a:lnTo>
                  <a:lnTo>
                    <a:pt x="914400" y="266700"/>
                  </a:lnTo>
                  <a:lnTo>
                    <a:pt x="910831" y="300151"/>
                  </a:lnTo>
                  <a:lnTo>
                    <a:pt x="883627" y="363093"/>
                  </a:lnTo>
                  <a:lnTo>
                    <a:pt x="832485" y="419074"/>
                  </a:lnTo>
                  <a:lnTo>
                    <a:pt x="799007" y="443826"/>
                  </a:lnTo>
                  <a:lnTo>
                    <a:pt x="760844" y="466090"/>
                  </a:lnTo>
                  <a:lnTo>
                    <a:pt x="718400" y="485609"/>
                  </a:lnTo>
                  <a:lnTo>
                    <a:pt x="672134" y="502145"/>
                  </a:lnTo>
                  <a:lnTo>
                    <a:pt x="622439" y="515442"/>
                  </a:lnTo>
                  <a:lnTo>
                    <a:pt x="569772" y="525259"/>
                  </a:lnTo>
                  <a:lnTo>
                    <a:pt x="514553" y="531317"/>
                  </a:lnTo>
                  <a:lnTo>
                    <a:pt x="457200" y="533400"/>
                  </a:lnTo>
                  <a:lnTo>
                    <a:pt x="399846" y="531317"/>
                  </a:lnTo>
                  <a:lnTo>
                    <a:pt x="344627" y="525259"/>
                  </a:lnTo>
                  <a:lnTo>
                    <a:pt x="291960" y="515442"/>
                  </a:lnTo>
                  <a:lnTo>
                    <a:pt x="242265" y="502145"/>
                  </a:lnTo>
                  <a:lnTo>
                    <a:pt x="195999" y="485609"/>
                  </a:lnTo>
                  <a:lnTo>
                    <a:pt x="153555" y="466090"/>
                  </a:lnTo>
                  <a:lnTo>
                    <a:pt x="115392" y="443826"/>
                  </a:lnTo>
                  <a:lnTo>
                    <a:pt x="81915" y="419074"/>
                  </a:lnTo>
                  <a:lnTo>
                    <a:pt x="53568" y="392074"/>
                  </a:lnTo>
                  <a:lnTo>
                    <a:pt x="13957" y="332371"/>
                  </a:lnTo>
                  <a:lnTo>
                    <a:pt x="0" y="266700"/>
                  </a:lnTo>
                  <a:close/>
                </a:path>
              </a:pathLst>
            </a:custGeom>
            <a:ln w="12192">
              <a:solidFill>
                <a:srgbClr val="FF0000"/>
              </a:solidFill>
            </a:ln>
          </p:spPr>
          <p:txBody>
            <a:bodyPr wrap="square" lIns="0" tIns="0" rIns="0" bIns="0" rtlCol="0"/>
            <a:lstStyle/>
            <a:p>
              <a:endParaRPr/>
            </a:p>
          </p:txBody>
        </p:sp>
        <p:sp>
          <p:nvSpPr>
            <p:cNvPr id="15" name="object 15"/>
            <p:cNvSpPr/>
            <p:nvPr/>
          </p:nvSpPr>
          <p:spPr>
            <a:xfrm>
              <a:off x="7072883" y="4933188"/>
              <a:ext cx="3406140" cy="22860"/>
            </a:xfrm>
            <a:custGeom>
              <a:avLst/>
              <a:gdLst/>
              <a:ahLst/>
              <a:cxnLst/>
              <a:rect l="l" t="t" r="r" b="b"/>
              <a:pathLst>
                <a:path w="3406140" h="22860">
                  <a:moveTo>
                    <a:pt x="3406139" y="0"/>
                  </a:moveTo>
                  <a:lnTo>
                    <a:pt x="0" y="0"/>
                  </a:lnTo>
                  <a:lnTo>
                    <a:pt x="0" y="22860"/>
                  </a:lnTo>
                  <a:lnTo>
                    <a:pt x="3406139" y="22860"/>
                  </a:lnTo>
                  <a:lnTo>
                    <a:pt x="3406139" y="0"/>
                  </a:lnTo>
                  <a:close/>
                </a:path>
              </a:pathLst>
            </a:custGeom>
            <a:solidFill>
              <a:srgbClr val="6B93FB"/>
            </a:solidFill>
          </p:spPr>
          <p:txBody>
            <a:bodyPr wrap="square" lIns="0" tIns="0" rIns="0" bIns="0" rtlCol="0"/>
            <a:lstStyle/>
            <a:p>
              <a:endParaRPr/>
            </a:p>
          </p:txBody>
        </p:sp>
        <p:sp>
          <p:nvSpPr>
            <p:cNvPr id="16" name="object 16"/>
            <p:cNvSpPr/>
            <p:nvPr/>
          </p:nvSpPr>
          <p:spPr>
            <a:xfrm>
              <a:off x="7072780" y="4919761"/>
              <a:ext cx="3394075" cy="22860"/>
            </a:xfrm>
            <a:custGeom>
              <a:avLst/>
              <a:gdLst/>
              <a:ahLst/>
              <a:cxnLst/>
              <a:rect l="l" t="t" r="r" b="b"/>
              <a:pathLst>
                <a:path w="3394075" h="22860">
                  <a:moveTo>
                    <a:pt x="3393948" y="0"/>
                  </a:moveTo>
                  <a:lnTo>
                    <a:pt x="0" y="0"/>
                  </a:lnTo>
                  <a:lnTo>
                    <a:pt x="0" y="22860"/>
                  </a:lnTo>
                  <a:lnTo>
                    <a:pt x="3393948" y="22860"/>
                  </a:lnTo>
                  <a:lnTo>
                    <a:pt x="3393948" y="0"/>
                  </a:lnTo>
                  <a:close/>
                </a:path>
              </a:pathLst>
            </a:custGeom>
            <a:solidFill>
              <a:srgbClr val="0000FF"/>
            </a:solidFill>
          </p:spPr>
          <p:txBody>
            <a:bodyPr wrap="square" lIns="0" tIns="0" rIns="0" bIns="0" rtlCol="0"/>
            <a:lstStyle/>
            <a:p>
              <a:endParaRPr/>
            </a:p>
          </p:txBody>
        </p:sp>
      </p:grpSp>
      <p:sp>
        <p:nvSpPr>
          <p:cNvPr id="17" name="object 17"/>
          <p:cNvSpPr txBox="1"/>
          <p:nvPr/>
        </p:nvSpPr>
        <p:spPr>
          <a:xfrm>
            <a:off x="6119866" y="1721900"/>
            <a:ext cx="5360670" cy="3605529"/>
          </a:xfrm>
          <a:prstGeom prst="rect">
            <a:avLst/>
          </a:prstGeom>
        </p:spPr>
        <p:txBody>
          <a:bodyPr vert="horz" wrap="square" lIns="0" tIns="62865" rIns="0" bIns="0" rtlCol="0">
            <a:spAutoFit/>
          </a:bodyPr>
          <a:lstStyle/>
          <a:p>
            <a:pPr marL="149225" marR="45720" algn="ctr">
              <a:lnSpc>
                <a:spcPts val="3000"/>
              </a:lnSpc>
              <a:spcBef>
                <a:spcPts val="495"/>
              </a:spcBef>
              <a:tabLst>
                <a:tab pos="1414145" algn="l"/>
              </a:tabLst>
            </a:pPr>
            <a:r>
              <a:rPr sz="2800" spc="-5" dirty="0">
                <a:solidFill>
                  <a:srgbClr val="444A53"/>
                </a:solidFill>
                <a:latin typeface="Arial"/>
                <a:cs typeface="Arial"/>
              </a:rPr>
              <a:t>ILPQC	</a:t>
            </a:r>
            <a:r>
              <a:rPr sz="2800" dirty="0">
                <a:solidFill>
                  <a:srgbClr val="444A53"/>
                </a:solidFill>
                <a:latin typeface="Arial"/>
                <a:cs typeface="Arial"/>
              </a:rPr>
              <a:t>posts</a:t>
            </a:r>
            <a:r>
              <a:rPr sz="2800" spc="-90" dirty="0">
                <a:solidFill>
                  <a:srgbClr val="444A53"/>
                </a:solidFill>
                <a:latin typeface="Arial"/>
                <a:cs typeface="Arial"/>
              </a:rPr>
              <a:t> </a:t>
            </a:r>
            <a:r>
              <a:rPr sz="2800" dirty="0">
                <a:solidFill>
                  <a:srgbClr val="444A53"/>
                </a:solidFill>
                <a:latin typeface="Arial"/>
                <a:cs typeface="Arial"/>
              </a:rPr>
              <a:t>national</a:t>
            </a:r>
            <a:r>
              <a:rPr sz="2800" spc="-65" dirty="0">
                <a:solidFill>
                  <a:srgbClr val="444A53"/>
                </a:solidFill>
                <a:latin typeface="Arial"/>
                <a:cs typeface="Arial"/>
              </a:rPr>
              <a:t> </a:t>
            </a:r>
            <a:r>
              <a:rPr sz="2800" dirty="0">
                <a:solidFill>
                  <a:srgbClr val="444A53"/>
                </a:solidFill>
                <a:latin typeface="Arial"/>
                <a:cs typeface="Arial"/>
              </a:rPr>
              <a:t>guidelines </a:t>
            </a:r>
            <a:r>
              <a:rPr sz="2800" spc="-760" dirty="0">
                <a:solidFill>
                  <a:srgbClr val="444A53"/>
                </a:solidFill>
                <a:latin typeface="Arial"/>
                <a:cs typeface="Arial"/>
              </a:rPr>
              <a:t> </a:t>
            </a:r>
            <a:r>
              <a:rPr sz="2800" dirty="0">
                <a:solidFill>
                  <a:srgbClr val="444A53"/>
                </a:solidFill>
                <a:latin typeface="Arial"/>
                <a:cs typeface="Arial"/>
              </a:rPr>
              <a:t>and </a:t>
            </a:r>
            <a:r>
              <a:rPr sz="2800" spc="-15" dirty="0">
                <a:solidFill>
                  <a:srgbClr val="444A53"/>
                </a:solidFill>
                <a:latin typeface="Arial"/>
                <a:cs typeface="Arial"/>
              </a:rPr>
              <a:t>OB </a:t>
            </a:r>
            <a:r>
              <a:rPr sz="2800" spc="-5" dirty="0">
                <a:solidFill>
                  <a:srgbClr val="444A53"/>
                </a:solidFill>
                <a:latin typeface="Arial"/>
                <a:cs typeface="Arial"/>
              </a:rPr>
              <a:t>&amp; </a:t>
            </a:r>
            <a:r>
              <a:rPr sz="2800" dirty="0">
                <a:solidFill>
                  <a:srgbClr val="444A53"/>
                </a:solidFill>
                <a:latin typeface="Arial"/>
                <a:cs typeface="Arial"/>
              </a:rPr>
              <a:t>Neonatal </a:t>
            </a:r>
            <a:r>
              <a:rPr sz="2800" spc="-5" dirty="0">
                <a:solidFill>
                  <a:srgbClr val="444A53"/>
                </a:solidFill>
                <a:latin typeface="Arial"/>
                <a:cs typeface="Arial"/>
              </a:rPr>
              <a:t>COVID-19 </a:t>
            </a:r>
            <a:r>
              <a:rPr sz="2800" dirty="0">
                <a:solidFill>
                  <a:srgbClr val="444A53"/>
                </a:solidFill>
                <a:latin typeface="Arial"/>
                <a:cs typeface="Arial"/>
              </a:rPr>
              <a:t> </a:t>
            </a:r>
            <a:r>
              <a:rPr sz="2800" spc="-5" dirty="0">
                <a:solidFill>
                  <a:srgbClr val="444A53"/>
                </a:solidFill>
                <a:latin typeface="Arial"/>
                <a:cs typeface="Arial"/>
              </a:rPr>
              <a:t>example </a:t>
            </a:r>
            <a:r>
              <a:rPr sz="2800" dirty="0">
                <a:solidFill>
                  <a:srgbClr val="444A53"/>
                </a:solidFill>
                <a:latin typeface="Arial"/>
                <a:cs typeface="Arial"/>
              </a:rPr>
              <a:t>hospital protocols </a:t>
            </a:r>
            <a:r>
              <a:rPr sz="2800" spc="-5" dirty="0">
                <a:solidFill>
                  <a:srgbClr val="444A53"/>
                </a:solidFill>
                <a:latin typeface="Arial"/>
                <a:cs typeface="Arial"/>
              </a:rPr>
              <a:t>&amp; </a:t>
            </a:r>
            <a:r>
              <a:rPr sz="2800" dirty="0">
                <a:solidFill>
                  <a:srgbClr val="444A53"/>
                </a:solidFill>
                <a:latin typeface="Arial"/>
                <a:cs typeface="Arial"/>
              </a:rPr>
              <a:t> resources</a:t>
            </a:r>
            <a:endParaRPr sz="2800">
              <a:latin typeface="Arial"/>
              <a:cs typeface="Arial"/>
            </a:endParaRPr>
          </a:p>
          <a:p>
            <a:pPr marL="12700" marR="5080" algn="ctr">
              <a:lnSpc>
                <a:spcPts val="3000"/>
              </a:lnSpc>
              <a:spcBef>
                <a:spcPts val="994"/>
              </a:spcBef>
            </a:pPr>
            <a:r>
              <a:rPr sz="2800" b="1" spc="-5" dirty="0">
                <a:solidFill>
                  <a:srgbClr val="444A53"/>
                </a:solidFill>
                <a:latin typeface="Arial"/>
                <a:cs typeface="Arial"/>
              </a:rPr>
              <a:t>please</a:t>
            </a:r>
            <a:r>
              <a:rPr sz="2800" b="1" spc="-10" dirty="0">
                <a:solidFill>
                  <a:srgbClr val="444A53"/>
                </a:solidFill>
                <a:latin typeface="Arial"/>
                <a:cs typeface="Arial"/>
              </a:rPr>
              <a:t> </a:t>
            </a:r>
            <a:r>
              <a:rPr sz="2800" b="1" spc="-5" dirty="0">
                <a:solidFill>
                  <a:srgbClr val="444A53"/>
                </a:solidFill>
                <a:latin typeface="Arial"/>
                <a:cs typeface="Arial"/>
              </a:rPr>
              <a:t>note</a:t>
            </a:r>
            <a:r>
              <a:rPr sz="2800" b="1" spc="10" dirty="0">
                <a:solidFill>
                  <a:srgbClr val="444A53"/>
                </a:solidFill>
                <a:latin typeface="Arial"/>
                <a:cs typeface="Arial"/>
              </a:rPr>
              <a:t> </a:t>
            </a:r>
            <a:r>
              <a:rPr sz="2800" b="1" spc="-5" dirty="0">
                <a:solidFill>
                  <a:srgbClr val="444A53"/>
                </a:solidFill>
                <a:latin typeface="Arial"/>
                <a:cs typeface="Arial"/>
              </a:rPr>
              <a:t>dates</a:t>
            </a:r>
            <a:r>
              <a:rPr sz="2800" b="1" spc="5" dirty="0">
                <a:solidFill>
                  <a:srgbClr val="444A53"/>
                </a:solidFill>
                <a:latin typeface="Arial"/>
                <a:cs typeface="Arial"/>
              </a:rPr>
              <a:t> </a:t>
            </a:r>
            <a:r>
              <a:rPr sz="2800" b="1" spc="-5" dirty="0">
                <a:solidFill>
                  <a:srgbClr val="444A53"/>
                </a:solidFill>
                <a:latin typeface="Arial"/>
                <a:cs typeface="Arial"/>
              </a:rPr>
              <a:t>as</a:t>
            </a:r>
            <a:r>
              <a:rPr sz="2800" b="1" spc="-10" dirty="0">
                <a:solidFill>
                  <a:srgbClr val="444A53"/>
                </a:solidFill>
                <a:latin typeface="Arial"/>
                <a:cs typeface="Arial"/>
              </a:rPr>
              <a:t> </a:t>
            </a:r>
            <a:r>
              <a:rPr sz="2800" b="1" spc="-5" dirty="0">
                <a:solidFill>
                  <a:srgbClr val="444A53"/>
                </a:solidFill>
                <a:latin typeface="Arial"/>
                <a:cs typeface="Arial"/>
              </a:rPr>
              <a:t>guidelines </a:t>
            </a:r>
            <a:r>
              <a:rPr sz="2800" b="1" spc="-760" dirty="0">
                <a:solidFill>
                  <a:srgbClr val="444A53"/>
                </a:solidFill>
                <a:latin typeface="Arial"/>
                <a:cs typeface="Arial"/>
              </a:rPr>
              <a:t> </a:t>
            </a:r>
            <a:r>
              <a:rPr sz="2800" b="1" spc="-5" dirty="0">
                <a:solidFill>
                  <a:srgbClr val="444A53"/>
                </a:solidFill>
                <a:latin typeface="Arial"/>
                <a:cs typeface="Arial"/>
              </a:rPr>
              <a:t>are</a:t>
            </a:r>
            <a:r>
              <a:rPr sz="2800" b="1" spc="-25" dirty="0">
                <a:solidFill>
                  <a:srgbClr val="444A53"/>
                </a:solidFill>
                <a:latin typeface="Arial"/>
                <a:cs typeface="Arial"/>
              </a:rPr>
              <a:t> </a:t>
            </a:r>
            <a:r>
              <a:rPr sz="2800" b="1" spc="-5" dirty="0">
                <a:solidFill>
                  <a:srgbClr val="444A53"/>
                </a:solidFill>
                <a:latin typeface="Arial"/>
                <a:cs typeface="Arial"/>
              </a:rPr>
              <a:t>changing</a:t>
            </a:r>
            <a:r>
              <a:rPr sz="2800" b="1" spc="15" dirty="0">
                <a:solidFill>
                  <a:srgbClr val="444A53"/>
                </a:solidFill>
                <a:latin typeface="Arial"/>
                <a:cs typeface="Arial"/>
              </a:rPr>
              <a:t> </a:t>
            </a:r>
            <a:r>
              <a:rPr sz="2800" b="1" spc="-5" dirty="0">
                <a:solidFill>
                  <a:srgbClr val="444A53"/>
                </a:solidFill>
                <a:latin typeface="Arial"/>
                <a:cs typeface="Arial"/>
              </a:rPr>
              <a:t>rapidly</a:t>
            </a:r>
            <a:endParaRPr sz="2800">
              <a:latin typeface="Arial"/>
              <a:cs typeface="Arial"/>
            </a:endParaRPr>
          </a:p>
          <a:p>
            <a:pPr>
              <a:lnSpc>
                <a:spcPct val="100000"/>
              </a:lnSpc>
              <a:spcBef>
                <a:spcPts val="45"/>
              </a:spcBef>
            </a:pPr>
            <a:endParaRPr sz="2600">
              <a:latin typeface="Arial"/>
              <a:cs typeface="Arial"/>
            </a:endParaRPr>
          </a:p>
          <a:p>
            <a:pPr marL="952500" marR="1004569">
              <a:lnSpc>
                <a:spcPct val="100000"/>
              </a:lnSpc>
            </a:pPr>
            <a:r>
              <a:rPr sz="2400" spc="-10" dirty="0">
                <a:solidFill>
                  <a:srgbClr val="0000FF"/>
                </a:solidFill>
                <a:latin typeface="Arial"/>
                <a:cs typeface="Arial"/>
                <a:hlinkClick r:id="rId7"/>
              </a:rPr>
              <a:t>https://ilpqc.org/covid-19- </a:t>
            </a:r>
            <a:r>
              <a:rPr sz="2400" spc="-655" dirty="0">
                <a:solidFill>
                  <a:srgbClr val="0000FF"/>
                </a:solidFill>
                <a:latin typeface="Arial"/>
                <a:cs typeface="Arial"/>
                <a:hlinkClick r:id="rId7"/>
              </a:rPr>
              <a:t> </a:t>
            </a:r>
            <a:r>
              <a:rPr sz="2400" u="sng" spc="-5" dirty="0">
                <a:solidFill>
                  <a:srgbClr val="0000FF"/>
                </a:solidFill>
                <a:uFill>
                  <a:solidFill>
                    <a:srgbClr val="6B93FB"/>
                  </a:solidFill>
                </a:uFill>
                <a:latin typeface="Arial"/>
                <a:cs typeface="Arial"/>
                <a:hlinkClick r:id="rId7"/>
              </a:rPr>
              <a:t>information/</a:t>
            </a:r>
            <a:endParaRPr sz="2400">
              <a:latin typeface="Arial"/>
              <a:cs typeface="Arial"/>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DB3B8"/>
                </a:solidFill>
              </a:rPr>
              <a:t>42</a:t>
            </a:fld>
            <a:endParaRPr spc="-5" dirty="0">
              <a:solidFill>
                <a:srgbClr val="ADB3B8"/>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914400" cy="0"/>
          </a:xfrm>
          <a:custGeom>
            <a:avLst/>
            <a:gdLst/>
            <a:ahLst/>
            <a:cxnLst/>
            <a:rect l="l" t="t" r="r" b="b"/>
            <a:pathLst>
              <a:path w="914400">
                <a:moveTo>
                  <a:pt x="0" y="0"/>
                </a:moveTo>
                <a:lnTo>
                  <a:pt x="914400" y="0"/>
                </a:lnTo>
              </a:path>
            </a:pathLst>
          </a:custGeom>
          <a:ln w="6096">
            <a:solidFill>
              <a:srgbClr val="ADB3B8"/>
            </a:solidFill>
          </a:ln>
        </p:spPr>
        <p:txBody>
          <a:bodyPr wrap="square" lIns="0" tIns="0" rIns="0" bIns="0" rtlCol="0"/>
          <a:lstStyle/>
          <a:p>
            <a:endParaRPr/>
          </a:p>
        </p:txBody>
      </p:sp>
      <p:sp>
        <p:nvSpPr>
          <p:cNvPr id="7" name="object 7"/>
          <p:cNvSpPr/>
          <p:nvPr/>
        </p:nvSpPr>
        <p:spPr>
          <a:xfrm>
            <a:off x="10668000" y="6335267"/>
            <a:ext cx="914400" cy="0"/>
          </a:xfrm>
          <a:custGeom>
            <a:avLst/>
            <a:gdLst/>
            <a:ahLst/>
            <a:cxnLst/>
            <a:rect l="l" t="t" r="r" b="b"/>
            <a:pathLst>
              <a:path w="914400">
                <a:moveTo>
                  <a:pt x="0" y="0"/>
                </a:moveTo>
                <a:lnTo>
                  <a:pt x="914400" y="0"/>
                </a:lnTo>
              </a:path>
            </a:pathLst>
          </a:custGeom>
          <a:ln w="6096">
            <a:solidFill>
              <a:srgbClr val="ADB3B8"/>
            </a:solidFill>
          </a:ln>
        </p:spPr>
        <p:txBody>
          <a:bodyPr wrap="square" lIns="0" tIns="0" rIns="0" bIns="0" rtlCol="0"/>
          <a:lstStyle/>
          <a:p>
            <a:endParaRPr/>
          </a:p>
        </p:txBody>
      </p:sp>
      <p:sp>
        <p:nvSpPr>
          <p:cNvPr id="8" name="object 8"/>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9" name="object 9"/>
          <p:cNvSpPr txBox="1">
            <a:spLocks noGrp="1"/>
          </p:cNvSpPr>
          <p:nvPr>
            <p:ph type="title"/>
          </p:nvPr>
        </p:nvSpPr>
        <p:spPr>
          <a:xfrm>
            <a:off x="643505" y="472220"/>
            <a:ext cx="6292215" cy="452120"/>
          </a:xfrm>
          <a:prstGeom prst="rect">
            <a:avLst/>
          </a:prstGeom>
        </p:spPr>
        <p:txBody>
          <a:bodyPr vert="horz" wrap="square" lIns="0" tIns="12065" rIns="0" bIns="0" rtlCol="0">
            <a:spAutoFit/>
          </a:bodyPr>
          <a:lstStyle/>
          <a:p>
            <a:pPr marL="12700">
              <a:lnSpc>
                <a:spcPct val="100000"/>
              </a:lnSpc>
              <a:spcBef>
                <a:spcPts val="95"/>
              </a:spcBef>
            </a:pPr>
            <a:r>
              <a:rPr b="1" spc="-90" dirty="0">
                <a:solidFill>
                  <a:srgbClr val="F58466"/>
                </a:solidFill>
                <a:latin typeface="Arial"/>
                <a:cs typeface="Arial"/>
              </a:rPr>
              <a:t>Updated</a:t>
            </a:r>
            <a:r>
              <a:rPr b="1" spc="-80" dirty="0">
                <a:solidFill>
                  <a:srgbClr val="F58466"/>
                </a:solidFill>
                <a:latin typeface="Arial"/>
                <a:cs typeface="Arial"/>
              </a:rPr>
              <a:t> </a:t>
            </a:r>
            <a:r>
              <a:rPr b="1" spc="-50" dirty="0">
                <a:solidFill>
                  <a:srgbClr val="F58466"/>
                </a:solidFill>
                <a:latin typeface="Arial"/>
                <a:cs typeface="Arial"/>
              </a:rPr>
              <a:t>OB</a:t>
            </a:r>
            <a:r>
              <a:rPr b="1" spc="-85" dirty="0">
                <a:solidFill>
                  <a:srgbClr val="F58466"/>
                </a:solidFill>
                <a:latin typeface="Arial"/>
                <a:cs typeface="Arial"/>
              </a:rPr>
              <a:t> </a:t>
            </a:r>
            <a:r>
              <a:rPr b="1" spc="-25" dirty="0">
                <a:solidFill>
                  <a:srgbClr val="F58466"/>
                </a:solidFill>
                <a:latin typeface="Arial"/>
                <a:cs typeface="Arial"/>
              </a:rPr>
              <a:t>(ACOG/SMFM)</a:t>
            </a:r>
            <a:r>
              <a:rPr b="1" spc="30" dirty="0">
                <a:solidFill>
                  <a:srgbClr val="F58466"/>
                </a:solidFill>
                <a:latin typeface="Arial"/>
                <a:cs typeface="Arial"/>
              </a:rPr>
              <a:t> </a:t>
            </a:r>
            <a:r>
              <a:rPr b="1" spc="-114" dirty="0">
                <a:solidFill>
                  <a:srgbClr val="F58466"/>
                </a:solidFill>
                <a:latin typeface="Arial"/>
                <a:cs typeface="Arial"/>
              </a:rPr>
              <a:t>Resources</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ADB3B8"/>
                </a:solidFill>
              </a:rPr>
              <a:t>43</a:t>
            </a:fld>
            <a:endParaRPr spc="-5" dirty="0">
              <a:solidFill>
                <a:srgbClr val="ADB3B8"/>
              </a:solidFill>
            </a:endParaRPr>
          </a:p>
        </p:txBody>
      </p:sp>
      <p:sp>
        <p:nvSpPr>
          <p:cNvPr id="10" name="object 10"/>
          <p:cNvSpPr txBox="1"/>
          <p:nvPr/>
        </p:nvSpPr>
        <p:spPr>
          <a:xfrm>
            <a:off x="452376" y="1368551"/>
            <a:ext cx="11739623" cy="8056116"/>
          </a:xfrm>
          <a:prstGeom prst="rect">
            <a:avLst/>
          </a:prstGeom>
        </p:spPr>
        <p:txBody>
          <a:bodyPr vert="horz" wrap="square" lIns="0" tIns="89535" rIns="0" bIns="0" rtlCol="0">
            <a:spAutoFit/>
          </a:bodyPr>
          <a:lstStyle/>
          <a:p>
            <a:pPr marL="241300" marR="786765" indent="-229235">
              <a:lnSpc>
                <a:spcPct val="68600"/>
              </a:lnSpc>
              <a:spcBef>
                <a:spcPts val="994"/>
              </a:spcBef>
              <a:buClr>
                <a:srgbClr val="F5668F"/>
              </a:buClr>
              <a:buFont typeface="Arial"/>
              <a:buChar char="•"/>
              <a:tabLst>
                <a:tab pos="241935" algn="l"/>
              </a:tabLst>
            </a:pPr>
            <a:r>
              <a:rPr lang="en-US" sz="2000" dirty="0" smtClean="0"/>
              <a:t>ACOG</a:t>
            </a:r>
            <a:r>
              <a:rPr lang="en-US" sz="2000" dirty="0"/>
              <a:t>: </a:t>
            </a:r>
            <a:r>
              <a:rPr lang="en-US" sz="2000" dirty="0">
                <a:hlinkClick r:id="rId5"/>
              </a:rPr>
              <a:t>Statement on the CDC’s Health Advisory on COVID-19 Vaccination</a:t>
            </a:r>
            <a:r>
              <a:rPr lang="en-US" sz="2000" dirty="0"/>
              <a:t>. (9.29.21</a:t>
            </a:r>
            <a:r>
              <a:rPr lang="en-US" sz="2000" dirty="0" smtClean="0"/>
              <a:t>)</a:t>
            </a:r>
            <a:r>
              <a:rPr lang="en-US" sz="2400" dirty="0"/>
              <a:t> </a:t>
            </a:r>
            <a:endParaRPr lang="en-US" sz="3200" dirty="0"/>
          </a:p>
          <a:p>
            <a:pPr marL="241300" marR="786765" indent="-229235">
              <a:lnSpc>
                <a:spcPct val="68600"/>
              </a:lnSpc>
              <a:spcBef>
                <a:spcPts val="994"/>
              </a:spcBef>
              <a:buClr>
                <a:srgbClr val="F5668F"/>
              </a:buClr>
              <a:buFont typeface="Arial"/>
              <a:buChar char="•"/>
              <a:tabLst>
                <a:tab pos="241935" algn="l"/>
              </a:tabLst>
            </a:pPr>
            <a:r>
              <a:rPr lang="en-US" sz="2800" b="1" dirty="0" smtClean="0"/>
              <a:t>ACOG</a:t>
            </a:r>
            <a:r>
              <a:rPr lang="en-US" sz="2800" b="1" dirty="0"/>
              <a:t>:</a:t>
            </a:r>
            <a:r>
              <a:rPr lang="en-US" sz="2800" dirty="0"/>
              <a:t> </a:t>
            </a:r>
            <a:r>
              <a:rPr lang="en-US" sz="2800" dirty="0">
                <a:hlinkClick r:id="rId6"/>
              </a:rPr>
              <a:t>COVID-19 Vaccination During Pregnancy Is Key to Saving Lives, Medical Experts Urge</a:t>
            </a:r>
            <a:r>
              <a:rPr lang="en-US" sz="2800" dirty="0"/>
              <a:t>. (12.6.21</a:t>
            </a:r>
            <a:r>
              <a:rPr lang="en-US" sz="2800" dirty="0" smtClean="0"/>
              <a:t>)</a:t>
            </a:r>
            <a:r>
              <a:rPr lang="en-US" dirty="0"/>
              <a:t> </a:t>
            </a:r>
            <a:r>
              <a:rPr lang="en-US" sz="2400" dirty="0"/>
              <a:t> </a:t>
            </a:r>
          </a:p>
          <a:p>
            <a:pPr marL="241300" marR="786765" indent="-229235">
              <a:lnSpc>
                <a:spcPct val="68600"/>
              </a:lnSpc>
              <a:spcBef>
                <a:spcPts val="994"/>
              </a:spcBef>
              <a:buClr>
                <a:srgbClr val="F5668F"/>
              </a:buClr>
              <a:buFont typeface="Arial"/>
              <a:buChar char="•"/>
              <a:tabLst>
                <a:tab pos="241935" algn="l"/>
              </a:tabLst>
            </a:pPr>
            <a:r>
              <a:rPr lang="en-US" sz="2400" dirty="0" smtClean="0"/>
              <a:t>SMFM</a:t>
            </a:r>
            <a:r>
              <a:rPr lang="en-US" sz="2400" dirty="0"/>
              <a:t>: </a:t>
            </a:r>
            <a:r>
              <a:rPr lang="en-US" sz="2400" dirty="0">
                <a:hlinkClick r:id="rId7"/>
              </a:rPr>
              <a:t>SMFM Supports the Use of </a:t>
            </a:r>
            <a:r>
              <a:rPr lang="en-US" sz="2400" dirty="0" err="1">
                <a:hlinkClick r:id="rId7"/>
              </a:rPr>
              <a:t>Paxlovid</a:t>
            </a:r>
            <a:r>
              <a:rPr lang="en-US" sz="2400" dirty="0">
                <a:hlinkClick r:id="rId7"/>
              </a:rPr>
              <a:t> in Pregnant Patients</a:t>
            </a:r>
            <a:r>
              <a:rPr lang="en-US" sz="2400" dirty="0"/>
              <a:t>. (</a:t>
            </a:r>
            <a:r>
              <a:rPr lang="en-US" sz="2400" dirty="0" smtClean="0"/>
              <a:t>12.22.21)</a:t>
            </a:r>
            <a:endParaRPr lang="en-US" dirty="0"/>
          </a:p>
          <a:p>
            <a:pPr marL="241300" marR="786765" indent="-229235">
              <a:lnSpc>
                <a:spcPct val="68600"/>
              </a:lnSpc>
              <a:spcBef>
                <a:spcPts val="994"/>
              </a:spcBef>
              <a:buClr>
                <a:srgbClr val="F5668F"/>
              </a:buClr>
              <a:buFont typeface="Arial"/>
              <a:buChar char="•"/>
              <a:tabLst>
                <a:tab pos="241935" algn="l"/>
              </a:tabLst>
            </a:pPr>
            <a:r>
              <a:rPr lang="en-US" sz="2800" dirty="0" smtClean="0"/>
              <a:t>ACOG</a:t>
            </a:r>
            <a:r>
              <a:rPr lang="en-US" sz="2800" dirty="0"/>
              <a:t>: </a:t>
            </a:r>
            <a:r>
              <a:rPr lang="en-US" sz="2800" dirty="0">
                <a:hlinkClick r:id="rId8"/>
              </a:rPr>
              <a:t>COVID-19 FAQs for Obstetrician-Gynecologists, Obstetric</a:t>
            </a:r>
            <a:r>
              <a:rPr lang="en-US" sz="2800" dirty="0"/>
              <a:t>. (</a:t>
            </a:r>
            <a:r>
              <a:rPr lang="en-US" sz="2800" dirty="0" smtClean="0"/>
              <a:t>12.28.21)</a:t>
            </a:r>
          </a:p>
          <a:p>
            <a:pPr marL="241300" marR="786765" indent="-229235">
              <a:lnSpc>
                <a:spcPct val="68600"/>
              </a:lnSpc>
              <a:spcBef>
                <a:spcPts val="994"/>
              </a:spcBef>
              <a:buClr>
                <a:srgbClr val="F5668F"/>
              </a:buClr>
              <a:buFont typeface="Arial"/>
              <a:buChar char="•"/>
              <a:tabLst>
                <a:tab pos="241935" algn="l"/>
              </a:tabLst>
            </a:pPr>
            <a:r>
              <a:rPr lang="en-US" sz="2800" b="1" dirty="0" smtClean="0"/>
              <a:t>SMFM</a:t>
            </a:r>
            <a:r>
              <a:rPr lang="en-US" sz="2800" dirty="0"/>
              <a:t>: </a:t>
            </a:r>
            <a:r>
              <a:rPr lang="en-US" sz="2800" dirty="0">
                <a:hlinkClick r:id="rId9"/>
              </a:rPr>
              <a:t>Provider Considerations for Engaging in COVID-19 Vaccine Counseling With Pregnant and Lactating Patients</a:t>
            </a:r>
            <a:r>
              <a:rPr lang="en-US" sz="2800" dirty="0"/>
              <a:t>(1.11.2022</a:t>
            </a:r>
            <a:r>
              <a:rPr lang="en-US" sz="2800" dirty="0" smtClean="0"/>
              <a:t>)</a:t>
            </a:r>
          </a:p>
          <a:p>
            <a:pPr marL="342900" indent="-342900">
              <a:buFont typeface="Arial" panose="020B0604020202020204" pitchFamily="34" charset="0"/>
              <a:buChar char="•"/>
            </a:pPr>
            <a:r>
              <a:rPr lang="en-US" sz="2400" b="1" dirty="0" smtClean="0"/>
              <a:t>ACOG new PSA</a:t>
            </a:r>
            <a:r>
              <a:rPr lang="en-US" sz="2400" dirty="0" smtClean="0"/>
              <a:t>:</a:t>
            </a:r>
            <a:r>
              <a:rPr lang="en-US" sz="2400" dirty="0"/>
              <a:t> </a:t>
            </a:r>
            <a:r>
              <a:rPr lang="en-US" sz="2400" dirty="0">
                <a:hlinkClick r:id="rId10"/>
              </a:rPr>
              <a:t>COVID-19 Vaccines in Pregnancy: Safe, Proven, Effective</a:t>
            </a:r>
            <a:r>
              <a:rPr lang="en-US" sz="2400" dirty="0"/>
              <a:t>. (2.8.2022</a:t>
            </a:r>
            <a:r>
              <a:rPr lang="en-US" sz="2400" dirty="0" smtClean="0"/>
              <a:t>)</a:t>
            </a:r>
          </a:p>
          <a:p>
            <a:pPr marL="342900" lvl="0" indent="-342900">
              <a:buFont typeface="Arial" panose="020B0604020202020204" pitchFamily="34" charset="0"/>
              <a:buChar char="•"/>
            </a:pPr>
            <a:r>
              <a:rPr lang="en-US" sz="2800" dirty="0">
                <a:solidFill>
                  <a:prstClr val="black"/>
                </a:solidFill>
              </a:rPr>
              <a:t>ACOG: </a:t>
            </a:r>
            <a:r>
              <a:rPr lang="en-US" sz="2800" dirty="0">
                <a:solidFill>
                  <a:prstClr val="black"/>
                </a:solidFill>
                <a:hlinkClick r:id="rId11"/>
              </a:rPr>
              <a:t>COVID-19 Vaccines: Tools for Your Practice and Your Patients</a:t>
            </a:r>
            <a:r>
              <a:rPr lang="en-US" sz="2800" dirty="0">
                <a:solidFill>
                  <a:prstClr val="black"/>
                </a:solidFill>
              </a:rPr>
              <a:t>. (2.8.2022)</a:t>
            </a:r>
          </a:p>
          <a:p>
            <a:pPr marL="469900" lvl="0" indent="-457200">
              <a:spcBef>
                <a:spcPts val="330"/>
              </a:spcBef>
              <a:buFont typeface="Arial" panose="020B0604020202020204" pitchFamily="34" charset="0"/>
              <a:buChar char="•"/>
              <a:tabLst>
                <a:tab pos="10984865" algn="l"/>
              </a:tabLst>
            </a:pPr>
            <a:r>
              <a:rPr lang="en-US" sz="2400" dirty="0" smtClean="0">
                <a:solidFill>
                  <a:prstClr val="black"/>
                </a:solidFill>
              </a:rPr>
              <a:t>ACOG</a:t>
            </a:r>
            <a:r>
              <a:rPr lang="en-US" sz="2400" dirty="0">
                <a:solidFill>
                  <a:prstClr val="black"/>
                </a:solidFill>
              </a:rPr>
              <a:t>: </a:t>
            </a:r>
            <a:r>
              <a:rPr lang="en-US" sz="2400" dirty="0">
                <a:solidFill>
                  <a:prstClr val="black"/>
                </a:solidFill>
                <a:hlinkClick r:id="rId8"/>
              </a:rPr>
              <a:t>COVID-19 FAQs for Obstetrician-Gynecologists, Obstetric</a:t>
            </a:r>
            <a:r>
              <a:rPr lang="en-US" sz="2400" dirty="0">
                <a:solidFill>
                  <a:prstClr val="black"/>
                </a:solidFill>
              </a:rPr>
              <a:t>. (2.8.22</a:t>
            </a:r>
            <a:r>
              <a:rPr lang="en-US" sz="2400" dirty="0" smtClean="0">
                <a:solidFill>
                  <a:prstClr val="black"/>
                </a:solidFill>
              </a:rPr>
              <a:t>)</a:t>
            </a:r>
            <a:endParaRPr lang="en-US" sz="2400" dirty="0" smtClean="0"/>
          </a:p>
          <a:p>
            <a:pPr marL="342900" indent="-342900">
              <a:buFont typeface="Arial" panose="020B0604020202020204" pitchFamily="34" charset="0"/>
              <a:buChar char="•"/>
            </a:pPr>
            <a:r>
              <a:rPr lang="en-US" sz="2400" b="1" dirty="0"/>
              <a:t>SMFM: </a:t>
            </a:r>
            <a:r>
              <a:rPr lang="en-US" sz="2400" dirty="0">
                <a:hlinkClick r:id="rId12"/>
              </a:rPr>
              <a:t>Coronavirus (COVID-19) and Pregnancy: What Maternal-Fetal Medicine Subspecialists Need to Know</a:t>
            </a:r>
            <a:r>
              <a:rPr lang="en-US" sz="2400" dirty="0"/>
              <a:t> (</a:t>
            </a:r>
            <a:r>
              <a:rPr lang="en-US" sz="2400" dirty="0" smtClean="0"/>
              <a:t>03.2.2022)</a:t>
            </a:r>
          </a:p>
          <a:p>
            <a:pPr marL="342900" indent="-342900">
              <a:buFont typeface="Arial" panose="020B0604020202020204" pitchFamily="34" charset="0"/>
              <a:buChar char="•"/>
            </a:pPr>
            <a:r>
              <a:rPr lang="en-US" sz="2400" dirty="0" smtClean="0"/>
              <a:t>ACOG</a:t>
            </a:r>
            <a:r>
              <a:rPr lang="en-US" sz="2400" dirty="0"/>
              <a:t>: </a:t>
            </a:r>
            <a:r>
              <a:rPr lang="en-US" sz="2400" dirty="0">
                <a:hlinkClick r:id="rId13"/>
              </a:rPr>
              <a:t>COVID-19 Vaccination Considerations for Obstetric–Gynecologic Care</a:t>
            </a:r>
            <a:r>
              <a:rPr lang="en-US" sz="2400" dirty="0"/>
              <a:t>. (3.2.2022)</a:t>
            </a:r>
            <a:r>
              <a:rPr lang="en-US" dirty="0"/>
              <a:t/>
            </a:r>
            <a:br>
              <a:rPr lang="en-US" dirty="0"/>
            </a:br>
            <a:endParaRPr lang="en-US" dirty="0"/>
          </a:p>
          <a:p>
            <a:r>
              <a:rPr lang="en-US" dirty="0"/>
              <a:t/>
            </a:r>
            <a:br>
              <a:rPr lang="en-US" dirty="0"/>
            </a:br>
            <a:r>
              <a:rPr lang="en-US" dirty="0"/>
              <a:t/>
            </a:r>
            <a:br>
              <a:rPr lang="en-US" dirty="0"/>
            </a:br>
            <a:endParaRPr lang="en-US" dirty="0"/>
          </a:p>
          <a:p>
            <a:r>
              <a:rPr lang="en-US" dirty="0"/>
              <a:t/>
            </a:r>
            <a:br>
              <a:rPr lang="en-US" dirty="0"/>
            </a:br>
            <a:endParaRPr lang="en-US" sz="3600" dirty="0"/>
          </a:p>
          <a:p>
            <a:pPr marL="241300" marR="786765" indent="-229235">
              <a:lnSpc>
                <a:spcPct val="68600"/>
              </a:lnSpc>
              <a:spcBef>
                <a:spcPts val="994"/>
              </a:spcBef>
              <a:buClr>
                <a:srgbClr val="F5668F"/>
              </a:buClr>
              <a:buFont typeface="Arial"/>
              <a:buChar char="•"/>
              <a:tabLst>
                <a:tab pos="241935" algn="l"/>
              </a:tabLst>
            </a:pPr>
            <a:endParaRPr lang="en-US" dirty="0"/>
          </a:p>
          <a:p>
            <a:r>
              <a:rPr lang="en-US" dirty="0"/>
              <a:t/>
            </a:r>
            <a:br>
              <a:rPr lang="en-US" dirty="0"/>
            </a:br>
            <a:endParaRPr lang="en-US" sz="20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a:lstStyle/>
          <a:p>
            <a:r>
              <a:rPr lang="en-US" sz="2800" b="1" dirty="0" smtClean="0">
                <a:solidFill>
                  <a:srgbClr val="666666"/>
                </a:solidFill>
                <a:latin typeface="Nunito"/>
                <a:hlinkClick r:id="rId2"/>
              </a:rPr>
              <a:t>SMFM: </a:t>
            </a:r>
            <a:r>
              <a:rPr lang="en-US" sz="2800" dirty="0" smtClean="0">
                <a:solidFill>
                  <a:srgbClr val="8F8BCE"/>
                </a:solidFill>
                <a:latin typeface="Nunito"/>
                <a:hlinkClick r:id="rId2"/>
              </a:rPr>
              <a:t>Coronavirus </a:t>
            </a:r>
            <a:r>
              <a:rPr lang="en-US" sz="2800" dirty="0">
                <a:solidFill>
                  <a:srgbClr val="8F8BCE"/>
                </a:solidFill>
                <a:latin typeface="Nunito"/>
                <a:hlinkClick r:id="rId2"/>
              </a:rPr>
              <a:t>(COVID-19) and Pregnancy: What Maternal-Fetal Medicine Subspecialists Need to Know</a:t>
            </a:r>
            <a:r>
              <a:rPr lang="en-US" sz="2800" dirty="0">
                <a:solidFill>
                  <a:srgbClr val="666666"/>
                </a:solidFill>
                <a:latin typeface="Nunito"/>
              </a:rPr>
              <a:t> (March 2, </a:t>
            </a:r>
            <a:r>
              <a:rPr lang="en-US" sz="2800" dirty="0" smtClean="0">
                <a:solidFill>
                  <a:srgbClr val="666666"/>
                </a:solidFill>
                <a:latin typeface="Nunito"/>
              </a:rPr>
              <a:t>2022</a:t>
            </a:r>
            <a:r>
              <a:rPr lang="en-US" sz="2800" dirty="0">
                <a:solidFill>
                  <a:srgbClr val="666666"/>
                </a:solidFill>
                <a:latin typeface="Nunito"/>
              </a:rPr>
              <a:t>)</a:t>
            </a:r>
            <a:endParaRPr lang="en-US" sz="2800" dirty="0"/>
          </a:p>
        </p:txBody>
      </p:sp>
      <p:sp>
        <p:nvSpPr>
          <p:cNvPr id="3" name="Content Placeholder 2"/>
          <p:cNvSpPr>
            <a:spLocks noGrp="1"/>
          </p:cNvSpPr>
          <p:nvPr>
            <p:ph idx="1"/>
          </p:nvPr>
        </p:nvSpPr>
        <p:spPr>
          <a:xfrm>
            <a:off x="448937" y="1371600"/>
            <a:ext cx="11125200" cy="4525963"/>
          </a:xfrm>
        </p:spPr>
        <p:txBody>
          <a:bodyPr/>
          <a:lstStyle/>
          <a:p>
            <a:r>
              <a:rPr lang="en-US" sz="2000" b="1" dirty="0"/>
              <a:t>The following pertains to outpatient treatment for pregnant patients: </a:t>
            </a:r>
            <a:endParaRPr lang="en-US" sz="2000" b="1" dirty="0" smtClean="0"/>
          </a:p>
          <a:p>
            <a:pPr marL="0" indent="0">
              <a:buNone/>
            </a:pPr>
            <a:r>
              <a:rPr lang="en-US" sz="2000" dirty="0"/>
              <a:t>	</a:t>
            </a:r>
            <a:r>
              <a:rPr lang="en-US" sz="2000" dirty="0" smtClean="0"/>
              <a:t>• </a:t>
            </a:r>
            <a:r>
              <a:rPr lang="en-US" sz="2000" b="1" dirty="0" err="1"/>
              <a:t>Paxlovid</a:t>
            </a:r>
            <a:r>
              <a:rPr lang="en-US" sz="2000" dirty="0"/>
              <a:t> (</a:t>
            </a:r>
            <a:r>
              <a:rPr lang="en-US" sz="2000" dirty="0" err="1"/>
              <a:t>nirmatrelvir</a:t>
            </a:r>
            <a:r>
              <a:rPr lang="en-US" sz="2000" dirty="0"/>
              <a:t> [PF-07321332] tablets and ritonavir tablets) is an antiviral medication. There are no human pregnancy data available on </a:t>
            </a:r>
            <a:r>
              <a:rPr lang="en-US" sz="2000" dirty="0" err="1"/>
              <a:t>nirmetrelvir</a:t>
            </a:r>
            <a:r>
              <a:rPr lang="en-US" sz="2000" dirty="0"/>
              <a:t>, but ritonavir is used extensively in pregnancy with documented safety. Practitioners should consider drug-drug interactions. </a:t>
            </a:r>
            <a:endParaRPr lang="en-US" sz="2000" dirty="0" smtClean="0"/>
          </a:p>
          <a:p>
            <a:pPr marL="0" indent="0">
              <a:buNone/>
            </a:pPr>
            <a:r>
              <a:rPr lang="en-US" sz="2000" dirty="0"/>
              <a:t>	</a:t>
            </a:r>
            <a:r>
              <a:rPr lang="en-US" sz="2000" dirty="0" smtClean="0"/>
              <a:t>•</a:t>
            </a:r>
            <a:r>
              <a:rPr lang="en-US" sz="2000" b="1" dirty="0" smtClean="0"/>
              <a:t> </a:t>
            </a:r>
            <a:r>
              <a:rPr lang="en-US" sz="2000" b="1" dirty="0" err="1"/>
              <a:t>Sotrovimab</a:t>
            </a:r>
            <a:r>
              <a:rPr lang="en-US" sz="2000" b="1" dirty="0"/>
              <a:t> </a:t>
            </a:r>
            <a:r>
              <a:rPr lang="en-US" sz="2000" dirty="0"/>
              <a:t>is a monoclonal antibody. It is available as a single infusion and is effective against the Omicron variant. </a:t>
            </a:r>
            <a:r>
              <a:rPr lang="en-US" sz="2000" dirty="0" smtClean="0"/>
              <a:t>May be </a:t>
            </a:r>
            <a:r>
              <a:rPr lang="en-US" sz="2000" dirty="0"/>
              <a:t>limited supply and may only be available to patients at the highest risk of progression to severe disease. </a:t>
            </a:r>
            <a:r>
              <a:rPr lang="en-US" sz="2000" dirty="0" smtClean="0"/>
              <a:t> No need to delay vaccination after receipt of monoclonal antibody Rx.</a:t>
            </a:r>
          </a:p>
          <a:p>
            <a:pPr marL="0" indent="0">
              <a:buNone/>
            </a:pPr>
            <a:r>
              <a:rPr lang="en-US" sz="2000" dirty="0"/>
              <a:t>	</a:t>
            </a:r>
            <a:r>
              <a:rPr lang="en-US" sz="2000" dirty="0" smtClean="0"/>
              <a:t>•</a:t>
            </a:r>
            <a:r>
              <a:rPr lang="en-US" sz="2000" b="1" dirty="0" smtClean="0"/>
              <a:t> </a:t>
            </a:r>
            <a:r>
              <a:rPr lang="en-US" sz="2000" b="1" dirty="0" err="1"/>
              <a:t>Remdesivir</a:t>
            </a:r>
            <a:r>
              <a:rPr lang="en-US" sz="2000" b="1" dirty="0"/>
              <a:t> </a:t>
            </a:r>
            <a:r>
              <a:rPr lang="en-US" sz="2000" dirty="0"/>
              <a:t>(3-day outpatient regimen) is an antiviral medication. There has been documented use of </a:t>
            </a:r>
            <a:r>
              <a:rPr lang="en-US" sz="2000" dirty="0" err="1"/>
              <a:t>remdesivir</a:t>
            </a:r>
            <a:r>
              <a:rPr lang="en-US" sz="2000" dirty="0"/>
              <a:t> throughout the pandemic. This regimen requires multiple IV infusions, which can be logistically difficult. All of the above have similar efficacy at preventing hospitalization and death; however, no trials have specifically evaluated efficacy in a pregnant population. </a:t>
            </a:r>
            <a:endParaRPr lang="en-US" sz="2000" dirty="0" smtClean="0"/>
          </a:p>
          <a:p>
            <a:pPr marL="0" indent="0">
              <a:buNone/>
            </a:pPr>
            <a:r>
              <a:rPr lang="en-US" sz="2000" dirty="0"/>
              <a:t>	</a:t>
            </a:r>
            <a:r>
              <a:rPr lang="en-US" sz="2000" dirty="0" smtClean="0"/>
              <a:t>• </a:t>
            </a:r>
            <a:r>
              <a:rPr lang="en-US" sz="2000" b="1" dirty="0" err="1"/>
              <a:t>Molnupiravir</a:t>
            </a:r>
            <a:r>
              <a:rPr lang="en-US" sz="2000" dirty="0"/>
              <a:t> is an antiviral medication with a reported 30% efficacy. Although the EUA recommends against its use in pregnancy due to mutagenicity concerns, this drug may be reasonably considered for use in pregnancy if there are no other therapies available and with documented counseling that the patient understands the risks and benefits. </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80677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sz="2400" dirty="0" smtClean="0"/>
              <a:t>For use in </a:t>
            </a:r>
            <a:r>
              <a:rPr lang="en-US" sz="2400" b="1" dirty="0" smtClean="0"/>
              <a:t>HIGH RISK </a:t>
            </a:r>
            <a:r>
              <a:rPr lang="en-US" sz="2400" dirty="0" smtClean="0"/>
              <a:t>individuals early in symptoms</a:t>
            </a:r>
          </a:p>
          <a:p>
            <a:pPr lvl="1"/>
            <a:r>
              <a:rPr lang="en-US" sz="2400" dirty="0" smtClean="0"/>
              <a:t>Oral therapies (</a:t>
            </a:r>
            <a:r>
              <a:rPr lang="en-US" sz="2400" dirty="0" err="1" smtClean="0"/>
              <a:t>Paxlovid</a:t>
            </a:r>
            <a:r>
              <a:rPr lang="en-US" sz="2400" dirty="0" smtClean="0"/>
              <a:t>) to be given within 5 days</a:t>
            </a:r>
          </a:p>
          <a:p>
            <a:pPr lvl="1"/>
            <a:r>
              <a:rPr lang="en-US" sz="2400" dirty="0" smtClean="0"/>
              <a:t>IV monoclonal antibody (</a:t>
            </a:r>
            <a:r>
              <a:rPr lang="en-US" sz="2400" dirty="0" err="1" smtClean="0"/>
              <a:t>Sotrovimab</a:t>
            </a:r>
            <a:r>
              <a:rPr lang="en-US" sz="2400" dirty="0" smtClean="0"/>
              <a:t>) to be given </a:t>
            </a:r>
            <a:r>
              <a:rPr lang="en-US" sz="2400" dirty="0"/>
              <a:t>within (</a:t>
            </a:r>
            <a:r>
              <a:rPr lang="en-US" sz="2400" dirty="0">
                <a:solidFill>
                  <a:srgbClr val="FF0000"/>
                </a:solidFill>
              </a:rPr>
              <a:t>updated 2/22/22) reduced from 10 to 7 days </a:t>
            </a:r>
            <a:endParaRPr lang="en-US" sz="2400" dirty="0" smtClean="0"/>
          </a:p>
          <a:p>
            <a:pPr lvl="1"/>
            <a:endParaRPr lang="en-US" sz="2400" dirty="0" smtClean="0"/>
          </a:p>
          <a:p>
            <a:r>
              <a:rPr lang="en-US" sz="2400" b="1" dirty="0" smtClean="0"/>
              <a:t>HIGH RISK </a:t>
            </a:r>
            <a:r>
              <a:rPr lang="en-US" sz="2400" dirty="0" smtClean="0"/>
              <a:t>generally refers to those </a:t>
            </a:r>
            <a:r>
              <a:rPr lang="en-US" sz="2400" u="sng" dirty="0" smtClean="0"/>
              <a:t>&gt;</a:t>
            </a:r>
            <a:r>
              <a:rPr lang="en-US" sz="2400" dirty="0" smtClean="0"/>
              <a:t> 65 years, immunocompromised, high-risk comorbid conditions (obesity, DM), </a:t>
            </a:r>
            <a:r>
              <a:rPr lang="en-US" sz="2400" b="1" dirty="0" smtClean="0"/>
              <a:t>pregnancy</a:t>
            </a:r>
            <a:r>
              <a:rPr lang="en-US" sz="2400" dirty="0" smtClean="0"/>
              <a:t> or under vaccinated </a:t>
            </a:r>
          </a:p>
          <a:p>
            <a:pPr lvl="1"/>
            <a:r>
              <a:rPr lang="en-US" sz="2400" dirty="0" smtClean="0"/>
              <a:t>NIH Therapy </a:t>
            </a:r>
            <a:r>
              <a:rPr lang="en-US" sz="2400" dirty="0"/>
              <a:t>Tier: </a:t>
            </a:r>
            <a:r>
              <a:rPr lang="en-US" sz="2400" dirty="0">
                <a:hlinkClick r:id="rId2"/>
              </a:rPr>
              <a:t>https://www.covid19treatmentguidelines.nih.gov/therapies/statement-on-patient-prioritization-for-outpatient-therapies</a:t>
            </a:r>
            <a:r>
              <a:rPr lang="en-US" sz="2400" dirty="0" smtClean="0">
                <a:hlinkClick r:id="rId2"/>
              </a:rPr>
              <a:t>/</a:t>
            </a:r>
            <a:endParaRPr lang="en-US" sz="2400" dirty="0" smtClean="0"/>
          </a:p>
          <a:p>
            <a:pPr lvl="1"/>
            <a:endParaRPr lang="en-US" dirty="0"/>
          </a:p>
        </p:txBody>
      </p:sp>
      <p:sp>
        <p:nvSpPr>
          <p:cNvPr id="6" name="Title 5"/>
          <p:cNvSpPr>
            <a:spLocks noGrp="1"/>
          </p:cNvSpPr>
          <p:nvPr>
            <p:ph type="title"/>
          </p:nvPr>
        </p:nvSpPr>
        <p:spPr/>
        <p:txBody>
          <a:bodyPr/>
          <a:lstStyle/>
          <a:p>
            <a:r>
              <a:rPr lang="en-US" dirty="0" smtClean="0"/>
              <a:t>COVID Therapeutics</a:t>
            </a:r>
            <a:endParaRPr lang="en-US" dirty="0"/>
          </a:p>
        </p:txBody>
      </p:sp>
      <p:sp>
        <p:nvSpPr>
          <p:cNvPr id="8" name="Text Placeholder 7"/>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4909743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540" y="1592317"/>
            <a:ext cx="11203664" cy="5013435"/>
          </a:xfrm>
        </p:spPr>
        <p:txBody>
          <a:bodyPr>
            <a:normAutofit/>
          </a:bodyPr>
          <a:lstStyle/>
          <a:p>
            <a:pPr marL="342900" indent="-342900">
              <a:buAutoNum type="arabicPeriod"/>
            </a:pPr>
            <a:r>
              <a:rPr lang="en-US" dirty="0" err="1" smtClean="0"/>
              <a:t>Paxlovid</a:t>
            </a:r>
            <a:r>
              <a:rPr lang="en-US" dirty="0" smtClean="0"/>
              <a:t> (</a:t>
            </a:r>
            <a:r>
              <a:rPr lang="en-US" dirty="0" err="1" smtClean="0"/>
              <a:t>nirmatrelvir</a:t>
            </a:r>
            <a:r>
              <a:rPr lang="en-US" dirty="0" smtClean="0"/>
              <a:t>/ritonavir) – </a:t>
            </a:r>
            <a:r>
              <a:rPr lang="en-US" dirty="0" smtClean="0">
                <a:solidFill>
                  <a:srgbClr val="FF0000"/>
                </a:solidFill>
              </a:rPr>
              <a:t>first line</a:t>
            </a:r>
          </a:p>
          <a:p>
            <a:pPr marL="693201" lvl="1" indent="-342900">
              <a:buAutoNum type="alphaLcPeriod"/>
            </a:pPr>
            <a:r>
              <a:rPr lang="en-US" dirty="0" smtClean="0"/>
              <a:t>PROS: oral and highly effective</a:t>
            </a:r>
          </a:p>
          <a:p>
            <a:pPr marL="693201" lvl="1" indent="-342900">
              <a:buAutoNum type="alphaLcPeriod"/>
            </a:pPr>
            <a:r>
              <a:rPr lang="en-US" dirty="0" smtClean="0"/>
              <a:t>CONS: needs to be given within 5 days of symptom onset, renal adjustment (can’t be given for GFR &lt;30) and many drug-drug interactions (DDIs)</a:t>
            </a:r>
          </a:p>
          <a:p>
            <a:pPr marL="350301" lvl="1" indent="0">
              <a:buNone/>
            </a:pPr>
            <a:endParaRPr lang="en-US" sz="800" dirty="0" smtClean="0"/>
          </a:p>
          <a:p>
            <a:pPr marL="342900" indent="-342900">
              <a:buAutoNum type="arabicPeriod"/>
            </a:pPr>
            <a:r>
              <a:rPr lang="en-US" dirty="0" err="1" smtClean="0"/>
              <a:t>Sotrovimab</a:t>
            </a:r>
            <a:r>
              <a:rPr lang="en-US" dirty="0" smtClean="0"/>
              <a:t> - </a:t>
            </a:r>
            <a:r>
              <a:rPr lang="en-US" dirty="0" smtClean="0">
                <a:solidFill>
                  <a:srgbClr val="FF0000"/>
                </a:solidFill>
              </a:rPr>
              <a:t>first line</a:t>
            </a:r>
          </a:p>
          <a:p>
            <a:pPr marL="693201" lvl="1" indent="-342900">
              <a:buAutoNum type="alphaLcPeriod"/>
            </a:pPr>
            <a:r>
              <a:rPr lang="en-US" dirty="0" smtClean="0"/>
              <a:t>PROS: highly effective, can be given up </a:t>
            </a:r>
            <a:r>
              <a:rPr lang="en-US" dirty="0" smtClean="0"/>
              <a:t>to (</a:t>
            </a:r>
            <a:r>
              <a:rPr lang="en-US" dirty="0" smtClean="0">
                <a:solidFill>
                  <a:srgbClr val="FF0000"/>
                </a:solidFill>
              </a:rPr>
              <a:t>updated 2/22/22) reduced from 10 to </a:t>
            </a:r>
            <a:r>
              <a:rPr lang="en-US" dirty="0" smtClean="0">
                <a:solidFill>
                  <a:srgbClr val="FF0000"/>
                </a:solidFill>
              </a:rPr>
              <a:t>7 days</a:t>
            </a:r>
            <a:r>
              <a:rPr lang="en-US" dirty="0" smtClean="0">
                <a:solidFill>
                  <a:srgbClr val="FF0000"/>
                </a:solidFill>
              </a:rPr>
              <a:t> </a:t>
            </a:r>
            <a:r>
              <a:rPr lang="en-US" dirty="0" smtClean="0"/>
              <a:t>of symptom onset</a:t>
            </a:r>
          </a:p>
          <a:p>
            <a:pPr marL="693201" lvl="1" indent="-342900">
              <a:buAutoNum type="alphaLcPeriod"/>
            </a:pPr>
            <a:r>
              <a:rPr lang="en-US" dirty="0" smtClean="0"/>
              <a:t>CONS: intravenous, limited access – need pathway for pregnant patients</a:t>
            </a:r>
            <a:endParaRPr lang="en-US" sz="800" dirty="0" smtClean="0"/>
          </a:p>
          <a:p>
            <a:pPr marL="342900" indent="-342900">
              <a:buAutoNum type="arabicPeriod"/>
            </a:pPr>
            <a:r>
              <a:rPr lang="en-US" i="1" dirty="0" err="1" smtClean="0">
                <a:solidFill>
                  <a:schemeClr val="bg2"/>
                </a:solidFill>
              </a:rPr>
              <a:t>Remdesivir</a:t>
            </a:r>
            <a:r>
              <a:rPr lang="en-US" i="1" dirty="0" smtClean="0">
                <a:solidFill>
                  <a:schemeClr val="bg2"/>
                </a:solidFill>
              </a:rPr>
              <a:t> – second line – typically used INPATIENT</a:t>
            </a:r>
          </a:p>
          <a:p>
            <a:pPr marL="693201" lvl="1" indent="-342900">
              <a:buAutoNum type="alphaLcPeriod"/>
            </a:pPr>
            <a:r>
              <a:rPr lang="en-US" i="1" dirty="0" smtClean="0">
                <a:solidFill>
                  <a:schemeClr val="bg2"/>
                </a:solidFill>
              </a:rPr>
              <a:t>PROS: highly effective in early illness, readily available, can be given outpatient up to 7 days of symptom onset</a:t>
            </a:r>
          </a:p>
          <a:p>
            <a:pPr marL="693201" lvl="1" indent="-342900">
              <a:buAutoNum type="alphaLcPeriod"/>
            </a:pPr>
            <a:r>
              <a:rPr lang="en-US" i="1" dirty="0" smtClean="0">
                <a:solidFill>
                  <a:schemeClr val="bg2"/>
                </a:solidFill>
              </a:rPr>
              <a:t>CONS: three consecutive days of IV therapy is extremely difficult in the outpatient world</a:t>
            </a:r>
          </a:p>
          <a:p>
            <a:pPr marL="1100652" lvl="2" indent="-400050">
              <a:buFont typeface="+mj-lt"/>
              <a:buAutoNum type="romanLcPeriod"/>
            </a:pPr>
            <a:r>
              <a:rPr lang="en-US" i="1" dirty="0" smtClean="0"/>
              <a:t>Good use is for </a:t>
            </a:r>
            <a:r>
              <a:rPr lang="en-US" i="1" u="sng" dirty="0" smtClean="0"/>
              <a:t>inpatients</a:t>
            </a:r>
            <a:r>
              <a:rPr lang="en-US" i="1" dirty="0" smtClean="0"/>
              <a:t> who are COVID+ but actually hospitalized for another reason</a:t>
            </a:r>
          </a:p>
          <a:p>
            <a:pPr marL="1100652" lvl="2" indent="-400050">
              <a:buFont typeface="+mj-lt"/>
              <a:buAutoNum type="romanLcPeriod"/>
            </a:pPr>
            <a:endParaRPr lang="en-US" sz="900" dirty="0" smtClean="0"/>
          </a:p>
          <a:p>
            <a:pPr marL="342900" indent="-342900">
              <a:buAutoNum type="arabicPeriod"/>
            </a:pPr>
            <a:r>
              <a:rPr lang="en-US" dirty="0" err="1" smtClean="0"/>
              <a:t>Molnupiravir</a:t>
            </a:r>
            <a:r>
              <a:rPr lang="en-US" dirty="0" smtClean="0"/>
              <a:t> – </a:t>
            </a:r>
            <a:r>
              <a:rPr lang="en-US" dirty="0" smtClean="0">
                <a:solidFill>
                  <a:srgbClr val="FF0000"/>
                </a:solidFill>
              </a:rPr>
              <a:t>only if above therapies unavailable  </a:t>
            </a:r>
            <a:r>
              <a:rPr lang="en-US" b="1" dirty="0" smtClean="0">
                <a:solidFill>
                  <a:srgbClr val="FF0000"/>
                </a:solidFill>
              </a:rPr>
              <a:t>NOT TO USE IN PREGNANCY</a:t>
            </a:r>
            <a:endParaRPr lang="en-US" b="1" dirty="0">
              <a:solidFill>
                <a:srgbClr val="FF0000"/>
              </a:solidFill>
            </a:endParaRPr>
          </a:p>
          <a:p>
            <a:pPr marL="693201" lvl="1" indent="-342900">
              <a:buAutoNum type="alphaLcPeriod"/>
            </a:pPr>
            <a:r>
              <a:rPr lang="en-US" dirty="0"/>
              <a:t>PROS: oral </a:t>
            </a:r>
            <a:r>
              <a:rPr lang="en-US" dirty="0" smtClean="0"/>
              <a:t>and more readily available than </a:t>
            </a:r>
            <a:r>
              <a:rPr lang="en-US" dirty="0" err="1" smtClean="0"/>
              <a:t>Paxlovid</a:t>
            </a:r>
            <a:r>
              <a:rPr lang="en-US" dirty="0" smtClean="0"/>
              <a:t>, no significant DDIs</a:t>
            </a:r>
            <a:endParaRPr lang="en-US" dirty="0"/>
          </a:p>
          <a:p>
            <a:pPr marL="693201" lvl="1" indent="-342900">
              <a:buAutoNum type="alphaLcPeriod"/>
            </a:pPr>
            <a:r>
              <a:rPr lang="en-US" dirty="0"/>
              <a:t>CONS: </a:t>
            </a:r>
            <a:r>
              <a:rPr lang="en-US" dirty="0" smtClean="0"/>
              <a:t>less effective, concerns about mutagenesis, </a:t>
            </a:r>
            <a:r>
              <a:rPr lang="en-US" b="1" dirty="0" smtClean="0"/>
              <a:t>not recommended in pregnancy, requires contraception for patients of childbearing potential, only for age </a:t>
            </a:r>
            <a:r>
              <a:rPr lang="en-US" b="1" u="sng" dirty="0" smtClean="0"/>
              <a:t>&gt;</a:t>
            </a:r>
            <a:r>
              <a:rPr lang="en-US" b="1" dirty="0" smtClean="0"/>
              <a:t> 18</a:t>
            </a:r>
            <a:endParaRPr lang="en-US" b="1" dirty="0"/>
          </a:p>
          <a:p>
            <a:pPr marL="0" indent="0">
              <a:buNone/>
            </a:pPr>
            <a:endParaRPr lang="en-US" dirty="0"/>
          </a:p>
        </p:txBody>
      </p:sp>
      <p:sp>
        <p:nvSpPr>
          <p:cNvPr id="3" name="Title 2"/>
          <p:cNvSpPr>
            <a:spLocks noGrp="1"/>
          </p:cNvSpPr>
          <p:nvPr>
            <p:ph type="title"/>
          </p:nvPr>
        </p:nvSpPr>
        <p:spPr/>
        <p:txBody>
          <a:bodyPr/>
          <a:lstStyle/>
          <a:p>
            <a:r>
              <a:rPr lang="en-US" dirty="0" smtClean="0"/>
              <a:t>Outpatient Therapeutic Preferences</a:t>
            </a:r>
            <a:endParaRPr lang="en-US" dirty="0"/>
          </a:p>
        </p:txBody>
      </p:sp>
      <p:sp>
        <p:nvSpPr>
          <p:cNvPr id="4" name="Text Placeholder 3"/>
          <p:cNvSpPr>
            <a:spLocks noGrp="1"/>
          </p:cNvSpPr>
          <p:nvPr>
            <p:ph type="body" sz="quarter" idx="10"/>
          </p:nvPr>
        </p:nvSpPr>
        <p:spPr/>
        <p:txBody>
          <a:bodyPr>
            <a:normAutofit/>
          </a:bodyPr>
          <a:lstStyle/>
          <a:p>
            <a:r>
              <a:rPr lang="en-US" sz="1000" dirty="0"/>
              <a:t>https://www.covid19treatmentguidelines.nih.gov/therapies/statement-on-therapies-for-high-risk-nonhospitalized-patients/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77909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82000" cy="1143000"/>
          </a:xfrm>
        </p:spPr>
        <p:txBody>
          <a:bodyPr/>
          <a:lstStyle/>
          <a:p>
            <a:pPr algn="l"/>
            <a:r>
              <a:rPr lang="en-US" dirty="0" smtClean="0">
                <a:solidFill>
                  <a:schemeClr val="accent6">
                    <a:lumMod val="75000"/>
                  </a:schemeClr>
                </a:solidFill>
              </a:rPr>
              <a:t>Updated SMFM Patient Education Resources </a:t>
            </a:r>
            <a:r>
              <a:rPr lang="en-US" sz="3600" i="1" dirty="0" smtClean="0">
                <a:solidFill>
                  <a:schemeClr val="accent6">
                    <a:lumMod val="75000"/>
                  </a:schemeClr>
                </a:solidFill>
              </a:rPr>
              <a:t>(on ILPQC </a:t>
            </a:r>
            <a:r>
              <a:rPr lang="en-US" sz="3600" i="1" dirty="0" err="1" smtClean="0">
                <a:solidFill>
                  <a:schemeClr val="accent6">
                    <a:lumMod val="75000"/>
                  </a:schemeClr>
                </a:solidFill>
              </a:rPr>
              <a:t>Covid</a:t>
            </a:r>
            <a:r>
              <a:rPr lang="en-US" sz="3600" i="1" dirty="0" smtClean="0">
                <a:solidFill>
                  <a:schemeClr val="accent6">
                    <a:lumMod val="75000"/>
                  </a:schemeClr>
                </a:solidFill>
              </a:rPr>
              <a:t> webpage)</a:t>
            </a:r>
            <a:endParaRPr lang="en-US" i="1" dirty="0">
              <a:solidFill>
                <a:schemeClr val="accent6">
                  <a:lumMod val="75000"/>
                </a:schemeClr>
              </a:solidFill>
            </a:endParaRPr>
          </a:p>
        </p:txBody>
      </p:sp>
      <p:sp>
        <p:nvSpPr>
          <p:cNvPr id="3" name="Content Placeholder 2"/>
          <p:cNvSpPr>
            <a:spLocks noGrp="1"/>
          </p:cNvSpPr>
          <p:nvPr>
            <p:ph idx="1"/>
          </p:nvPr>
        </p:nvSpPr>
        <p:spPr>
          <a:xfrm>
            <a:off x="609600" y="1622238"/>
            <a:ext cx="10972800" cy="4525963"/>
          </a:xfrm>
        </p:spPr>
        <p:txBody>
          <a:bodyPr/>
          <a:lstStyle/>
          <a:p>
            <a:r>
              <a:rPr lang="en-US" dirty="0"/>
              <a:t>SMFM: </a:t>
            </a:r>
            <a:r>
              <a:rPr lang="en-US" dirty="0">
                <a:hlinkClick r:id="rId2"/>
              </a:rPr>
              <a:t>COVID-19 Vaccination if You Are</a:t>
            </a:r>
            <a:r>
              <a:rPr lang="en-US" dirty="0"/>
              <a:t/>
            </a:r>
            <a:br>
              <a:rPr lang="en-US" dirty="0"/>
            </a:br>
            <a:r>
              <a:rPr lang="en-US" dirty="0"/>
              <a:t>Pregnant or Breastfeeding English. (11.3.2021) </a:t>
            </a:r>
          </a:p>
          <a:p>
            <a:r>
              <a:rPr lang="en-US" dirty="0"/>
              <a:t>SMFM: </a:t>
            </a:r>
            <a:r>
              <a:rPr lang="en-US" dirty="0">
                <a:hlinkClick r:id="rId3"/>
              </a:rPr>
              <a:t>COVID-19 Vaccination if You Are</a:t>
            </a:r>
            <a:r>
              <a:rPr lang="en-US" dirty="0"/>
              <a:t/>
            </a:r>
            <a:br>
              <a:rPr lang="en-US" dirty="0"/>
            </a:br>
            <a:r>
              <a:rPr lang="en-US" dirty="0">
                <a:hlinkClick r:id="rId4"/>
              </a:rPr>
              <a:t>Pregnant or Breastfeeding Spanish</a:t>
            </a:r>
            <a:r>
              <a:rPr lang="en-US" dirty="0"/>
              <a:t>. (11.3.2021) </a:t>
            </a:r>
          </a:p>
          <a:p>
            <a:r>
              <a:rPr lang="en-US" dirty="0"/>
              <a:t>SMFM: Top 5 Reasons to Get the COVID-19 Vaccine (</a:t>
            </a:r>
            <a:r>
              <a:rPr lang="en-US" dirty="0">
                <a:hlinkClick r:id="rId5"/>
              </a:rPr>
              <a:t>English</a:t>
            </a:r>
            <a:r>
              <a:rPr lang="en-US" dirty="0"/>
              <a:t> and </a:t>
            </a:r>
            <a:r>
              <a:rPr lang="en-US" dirty="0">
                <a:hlinkClick r:id="rId6"/>
              </a:rPr>
              <a:t>Spanish</a:t>
            </a:r>
            <a:r>
              <a:rPr lang="en-US" dirty="0"/>
              <a:t>). (11.23.21)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692598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8" y="54355"/>
            <a:ext cx="12052302" cy="1723549"/>
          </a:xfrm>
        </p:spPr>
        <p:txBody>
          <a:bodyPr/>
          <a:lstStyle/>
          <a:p>
            <a:r>
              <a:rPr lang="en-US" b="1" dirty="0" smtClean="0">
                <a:solidFill>
                  <a:srgbClr val="666666"/>
                </a:solidFill>
                <a:latin typeface="Nunito"/>
              </a:rPr>
              <a:t>SMFM: NEW </a:t>
            </a:r>
            <a:r>
              <a:rPr lang="en-US" b="1" dirty="0">
                <a:solidFill>
                  <a:srgbClr val="666666"/>
                </a:solidFill>
                <a:latin typeface="Nunito"/>
              </a:rPr>
              <a:t>INFOGRAPHIC </a:t>
            </a:r>
            <a:r>
              <a:rPr lang="en-US" dirty="0">
                <a:solidFill>
                  <a:srgbClr val="666666"/>
                </a:solidFill>
                <a:latin typeface="Nunito"/>
              </a:rPr>
              <a:t>Top 5 Reasons to Get the COVID-19 Vaccine (</a:t>
            </a:r>
            <a:r>
              <a:rPr lang="en-US" dirty="0">
                <a:solidFill>
                  <a:srgbClr val="8F8BCE"/>
                </a:solidFill>
                <a:latin typeface="Nunito"/>
                <a:hlinkClick r:id="rId2"/>
              </a:rPr>
              <a:t>English</a:t>
            </a:r>
            <a:r>
              <a:rPr lang="en-US" dirty="0">
                <a:solidFill>
                  <a:srgbClr val="666666"/>
                </a:solidFill>
                <a:latin typeface="Nunito"/>
              </a:rPr>
              <a:t> and </a:t>
            </a:r>
            <a:r>
              <a:rPr lang="en-US" dirty="0">
                <a:solidFill>
                  <a:srgbClr val="8F8BCE"/>
                </a:solidFill>
                <a:latin typeface="Nunito"/>
                <a:hlinkClick r:id="rId3"/>
              </a:rPr>
              <a:t>Spanish</a:t>
            </a:r>
            <a:r>
              <a:rPr lang="en-US" dirty="0">
                <a:solidFill>
                  <a:srgbClr val="666666"/>
                </a:solidFill>
                <a:latin typeface="Nunito"/>
              </a:rPr>
              <a:t>)</a:t>
            </a:r>
            <a:br>
              <a:rPr lang="en-US" dirty="0">
                <a:solidFill>
                  <a:srgbClr val="666666"/>
                </a:solidFill>
                <a:latin typeface="Nunito"/>
              </a:rPr>
            </a:br>
            <a:endParaRPr lang="en-US" dirty="0"/>
          </a:p>
        </p:txBody>
      </p:sp>
      <p:pic>
        <p:nvPicPr>
          <p:cNvPr id="4" name="Picture 3"/>
          <p:cNvPicPr>
            <a:picLocks noChangeAspect="1"/>
          </p:cNvPicPr>
          <p:nvPr/>
        </p:nvPicPr>
        <p:blipFill>
          <a:blip r:embed="rId4"/>
          <a:stretch>
            <a:fillRect/>
          </a:stretch>
        </p:blipFill>
        <p:spPr>
          <a:xfrm>
            <a:off x="5587425" y="550718"/>
            <a:ext cx="6597648" cy="6095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stretch>
            <a:fillRect/>
          </a:stretch>
        </p:blipFill>
        <p:spPr>
          <a:xfrm>
            <a:off x="30307" y="1421100"/>
            <a:ext cx="5715000" cy="522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58662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CDC</a:t>
            </a:r>
            <a:endParaRPr lang="en-US" dirty="0"/>
          </a:p>
        </p:txBody>
      </p:sp>
      <p:pic>
        <p:nvPicPr>
          <p:cNvPr id="4" name="Picture 3"/>
          <p:cNvPicPr>
            <a:picLocks noChangeAspect="1"/>
          </p:cNvPicPr>
          <p:nvPr/>
        </p:nvPicPr>
        <p:blipFill>
          <a:blip r:embed="rId2"/>
          <a:stretch>
            <a:fillRect/>
          </a:stretch>
        </p:blipFill>
        <p:spPr>
          <a:xfrm>
            <a:off x="6508197" y="244549"/>
            <a:ext cx="5083810" cy="6613451"/>
          </a:xfrm>
          <a:prstGeom prst="rect">
            <a:avLst/>
          </a:prstGeom>
        </p:spPr>
      </p:pic>
    </p:spTree>
    <p:extLst>
      <p:ext uri="{BB962C8B-B14F-4D97-AF65-F5344CB8AC3E}">
        <p14:creationId xmlns:p14="http://schemas.microsoft.com/office/powerpoint/2010/main" val="1432773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8848" y="665987"/>
            <a:ext cx="2139950" cy="635635"/>
          </a:xfrm>
          <a:prstGeom prst="rect">
            <a:avLst/>
          </a:prstGeom>
          <a:noFill/>
        </p:spPr>
        <p:txBody>
          <a:bodyPr vert="horz" wrap="square" lIns="0" tIns="0" rIns="0" bIns="0" rtlCol="0">
            <a:spAutoFit/>
          </a:bodyPr>
          <a:lstStyle/>
          <a:p>
            <a:pPr marL="11430">
              <a:lnSpc>
                <a:spcPts val="4785"/>
              </a:lnSpc>
            </a:pPr>
            <a:r>
              <a:rPr sz="4000" b="1" spc="-150" dirty="0">
                <a:solidFill>
                  <a:srgbClr val="F58466"/>
                </a:solidFill>
                <a:latin typeface="Arial"/>
                <a:cs typeface="Arial"/>
              </a:rPr>
              <a:t>Overview</a:t>
            </a:r>
            <a:endParaRPr sz="40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5</a:t>
            </a:fld>
            <a:endParaRPr sz="1200">
              <a:latin typeface="Arial"/>
              <a:cs typeface="Arial"/>
            </a:endParaRPr>
          </a:p>
        </p:txBody>
      </p:sp>
      <p:sp>
        <p:nvSpPr>
          <p:cNvPr id="9" name="object 9"/>
          <p:cNvSpPr txBox="1"/>
          <p:nvPr/>
        </p:nvSpPr>
        <p:spPr>
          <a:xfrm>
            <a:off x="621220" y="1403853"/>
            <a:ext cx="11265980" cy="4973156"/>
          </a:xfrm>
          <a:prstGeom prst="rect">
            <a:avLst/>
          </a:prstGeom>
        </p:spPr>
        <p:txBody>
          <a:bodyPr vert="horz" wrap="square" lIns="0" tIns="127000" rIns="0" bIns="0" rtlCol="0">
            <a:spAutoFit/>
          </a:bodyPr>
          <a:lstStyle/>
          <a:p>
            <a:pPr marL="253365" indent="-229235">
              <a:lnSpc>
                <a:spcPct val="100000"/>
              </a:lnSpc>
              <a:spcBef>
                <a:spcPts val="1000"/>
              </a:spcBef>
              <a:buClr>
                <a:srgbClr val="F58466"/>
              </a:buClr>
              <a:buFont typeface="Arial"/>
              <a:buChar char="•"/>
              <a:tabLst>
                <a:tab pos="252729" algn="l"/>
                <a:tab pos="254000" algn="l"/>
              </a:tabLst>
            </a:pPr>
            <a:r>
              <a:rPr sz="2000" b="1" spc="-5" dirty="0">
                <a:latin typeface="Arial"/>
                <a:cs typeface="Arial"/>
              </a:rPr>
              <a:t>Introduction</a:t>
            </a:r>
            <a:endParaRPr sz="200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sz="2000" b="1" spc="-15" dirty="0">
                <a:latin typeface="Arial"/>
                <a:cs typeface="Arial"/>
              </a:rPr>
              <a:t>Overview</a:t>
            </a:r>
            <a:r>
              <a:rPr sz="2000" b="1" spc="40" dirty="0">
                <a:latin typeface="Arial"/>
                <a:cs typeface="Arial"/>
              </a:rPr>
              <a:t> </a:t>
            </a:r>
            <a:r>
              <a:rPr sz="2000" b="1" dirty="0">
                <a:latin typeface="Arial"/>
                <a:cs typeface="Arial"/>
              </a:rPr>
              <a:t>of</a:t>
            </a:r>
            <a:r>
              <a:rPr sz="2000" b="1" spc="-20" dirty="0">
                <a:latin typeface="Arial"/>
                <a:cs typeface="Arial"/>
              </a:rPr>
              <a:t> </a:t>
            </a:r>
            <a:r>
              <a:rPr sz="2000" b="1" spc="-5" dirty="0">
                <a:latin typeface="Arial"/>
                <a:cs typeface="Arial"/>
              </a:rPr>
              <a:t>updated</a:t>
            </a:r>
            <a:r>
              <a:rPr sz="2000" b="1" spc="-55" dirty="0">
                <a:latin typeface="Arial"/>
                <a:cs typeface="Arial"/>
              </a:rPr>
              <a:t> </a:t>
            </a:r>
            <a:r>
              <a:rPr sz="2000" b="1" spc="-5" dirty="0">
                <a:latin typeface="Arial"/>
                <a:cs typeface="Arial"/>
              </a:rPr>
              <a:t>data</a:t>
            </a:r>
            <a:r>
              <a:rPr sz="2000" b="1" spc="-25" dirty="0">
                <a:latin typeface="Arial"/>
                <a:cs typeface="Arial"/>
              </a:rPr>
              <a:t> </a:t>
            </a:r>
            <a:r>
              <a:rPr sz="2000" b="1" spc="-5" dirty="0">
                <a:latin typeface="Arial"/>
                <a:cs typeface="Arial"/>
              </a:rPr>
              <a:t>and</a:t>
            </a:r>
            <a:r>
              <a:rPr sz="2000" b="1" spc="-20" dirty="0">
                <a:latin typeface="Arial"/>
                <a:cs typeface="Arial"/>
              </a:rPr>
              <a:t> </a:t>
            </a:r>
            <a:r>
              <a:rPr sz="2000" b="1" spc="-10" dirty="0" smtClean="0">
                <a:latin typeface="Arial"/>
                <a:cs typeface="Arial"/>
              </a:rPr>
              <a:t>recommendations</a:t>
            </a:r>
            <a:endParaRPr lang="en-US" sz="2000" b="1" spc="-1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000" b="1" spc="-10" dirty="0" smtClean="0">
                <a:latin typeface="Arial"/>
                <a:cs typeface="Arial"/>
              </a:rPr>
              <a:t>IDPH Update on </a:t>
            </a:r>
            <a:r>
              <a:rPr lang="en-US" sz="2000" b="1" spc="-10" dirty="0" err="1" smtClean="0">
                <a:latin typeface="Arial"/>
                <a:cs typeface="Arial"/>
              </a:rPr>
              <a:t>Covid</a:t>
            </a:r>
            <a:r>
              <a:rPr lang="en-US" sz="2000" b="1" spc="-10" dirty="0" smtClean="0">
                <a:latin typeface="Arial"/>
                <a:cs typeface="Arial"/>
              </a:rPr>
              <a:t> Therapeutics in Pregnancy/Postpartum</a:t>
            </a:r>
          </a:p>
          <a:p>
            <a:pPr marL="710565" lvl="1" indent="-229235">
              <a:spcBef>
                <a:spcPts val="900"/>
              </a:spcBef>
              <a:buClr>
                <a:srgbClr val="F58466"/>
              </a:buClr>
              <a:buFont typeface="Arial"/>
              <a:buChar char="•"/>
              <a:tabLst>
                <a:tab pos="252729" algn="l"/>
                <a:tab pos="254000" algn="l"/>
              </a:tabLst>
            </a:pPr>
            <a:r>
              <a:rPr lang="en-US" sz="2000" b="1" spc="-10" dirty="0" err="1" smtClean="0">
                <a:latin typeface="Arial"/>
                <a:cs typeface="Arial"/>
              </a:rPr>
              <a:t>Arti</a:t>
            </a:r>
            <a:r>
              <a:rPr lang="en-US" sz="2000" b="1" spc="-10" dirty="0" smtClean="0">
                <a:latin typeface="Arial"/>
                <a:cs typeface="Arial"/>
              </a:rPr>
              <a:t> Barnes, MD, MPH -- Medical Director / Chief Medical Officer, IL Department of Public Health</a:t>
            </a:r>
            <a:endParaRPr lang="en-US" sz="2000" b="1" spc="-10" dirty="0" smtClean="0">
              <a:latin typeface="Arial"/>
              <a:cs typeface="Arial"/>
            </a:endParaRPr>
          </a:p>
          <a:p>
            <a:pPr marL="253365" indent="-229235">
              <a:lnSpc>
                <a:spcPct val="100000"/>
              </a:lnSpc>
              <a:spcBef>
                <a:spcPts val="805"/>
              </a:spcBef>
              <a:buClr>
                <a:srgbClr val="F58466"/>
              </a:buClr>
              <a:buFont typeface="Arial"/>
              <a:buChar char="•"/>
              <a:tabLst>
                <a:tab pos="252729" algn="l"/>
                <a:tab pos="254000" algn="l"/>
              </a:tabLst>
            </a:pPr>
            <a:r>
              <a:rPr lang="en-US" sz="2000" b="1" spc="-10" dirty="0" err="1" smtClean="0">
                <a:latin typeface="Arial"/>
                <a:cs typeface="Arial"/>
              </a:rPr>
              <a:t>Everthrive</a:t>
            </a:r>
            <a:r>
              <a:rPr lang="en-US" sz="2000" b="1" spc="-10" dirty="0" smtClean="0">
                <a:latin typeface="Arial"/>
                <a:cs typeface="Arial"/>
              </a:rPr>
              <a:t> Vaccination Program Update</a:t>
            </a:r>
          </a:p>
          <a:p>
            <a:pPr marL="710565" lvl="1" indent="-229235">
              <a:spcBef>
                <a:spcPts val="805"/>
              </a:spcBef>
              <a:buClr>
                <a:srgbClr val="F58466"/>
              </a:buClr>
              <a:buFont typeface="Arial"/>
              <a:buChar char="•"/>
              <a:tabLst>
                <a:tab pos="252729" algn="l"/>
                <a:tab pos="254000" algn="l"/>
              </a:tabLst>
            </a:pPr>
            <a:r>
              <a:rPr lang="en-US" sz="2000" b="1" spc="-10" dirty="0" smtClean="0">
                <a:latin typeface="Arial"/>
                <a:cs typeface="Arial"/>
              </a:rPr>
              <a:t>Andie Baker-- </a:t>
            </a:r>
            <a:r>
              <a:rPr lang="en-US" sz="2000" b="1" spc="-10" dirty="0">
                <a:latin typeface="Arial"/>
                <a:cs typeface="Arial"/>
              </a:rPr>
              <a:t>Deputy Director of Strategy and </a:t>
            </a:r>
            <a:r>
              <a:rPr lang="en-US" sz="2000" b="1" spc="-10" dirty="0" smtClean="0">
                <a:latin typeface="Arial"/>
                <a:cs typeface="Arial"/>
              </a:rPr>
              <a:t>Programs, </a:t>
            </a:r>
            <a:r>
              <a:rPr lang="en-US" sz="2000" b="1" spc="-10" dirty="0" err="1" smtClean="0">
                <a:latin typeface="Arial"/>
                <a:cs typeface="Arial"/>
              </a:rPr>
              <a:t>EverThrive</a:t>
            </a:r>
            <a:r>
              <a:rPr lang="en-US" sz="2000" b="1" spc="-10" dirty="0" smtClean="0">
                <a:latin typeface="Arial"/>
                <a:cs typeface="Arial"/>
              </a:rPr>
              <a:t> Illinois</a:t>
            </a:r>
          </a:p>
          <a:p>
            <a:pPr marL="253365" indent="-229235">
              <a:spcBef>
                <a:spcPts val="805"/>
              </a:spcBef>
              <a:buClr>
                <a:srgbClr val="F58466"/>
              </a:buClr>
              <a:buFont typeface="Arial"/>
              <a:buChar char="•"/>
              <a:tabLst>
                <a:tab pos="252729" algn="l"/>
                <a:tab pos="254000" algn="l"/>
              </a:tabLst>
            </a:pPr>
            <a:r>
              <a:rPr lang="en-US" sz="2000" b="1" spc="-10" dirty="0" smtClean="0">
                <a:latin typeface="Arial"/>
                <a:cs typeface="Arial"/>
              </a:rPr>
              <a:t>ICAAP Vaccination Program </a:t>
            </a:r>
          </a:p>
          <a:p>
            <a:pPr marL="710565" lvl="1" indent="-229235">
              <a:spcBef>
                <a:spcPts val="805"/>
              </a:spcBef>
              <a:buClr>
                <a:srgbClr val="F58466"/>
              </a:buClr>
              <a:buFont typeface="Arial"/>
              <a:buChar char="•"/>
              <a:tabLst>
                <a:tab pos="252729" algn="l"/>
                <a:tab pos="254000" algn="l"/>
              </a:tabLst>
            </a:pPr>
            <a:r>
              <a:rPr lang="en-US" sz="2000" b="1" spc="-10" dirty="0" smtClean="0">
                <a:latin typeface="Arial"/>
                <a:cs typeface="Arial"/>
              </a:rPr>
              <a:t>Helen </a:t>
            </a:r>
            <a:r>
              <a:rPr lang="en-US" sz="2000" b="1" spc="-10" dirty="0" err="1" smtClean="0">
                <a:latin typeface="Arial"/>
                <a:cs typeface="Arial"/>
              </a:rPr>
              <a:t>Plavik</a:t>
            </a:r>
            <a:r>
              <a:rPr lang="en-US" sz="2000" b="1" spc="-10" dirty="0" smtClean="0">
                <a:latin typeface="Arial"/>
                <a:cs typeface="Arial"/>
              </a:rPr>
              <a:t>, MD -- Ob/</a:t>
            </a:r>
            <a:r>
              <a:rPr lang="en-US" sz="2000" b="1" spc="-10" dirty="0" err="1" smtClean="0">
                <a:latin typeface="Arial"/>
                <a:cs typeface="Arial"/>
              </a:rPr>
              <a:t>Gyn</a:t>
            </a:r>
            <a:r>
              <a:rPr lang="en-US" sz="2000" b="1" spc="-10" dirty="0" smtClean="0">
                <a:latin typeface="Arial"/>
                <a:cs typeface="Arial"/>
              </a:rPr>
              <a:t> Advocate Lutheran General  Hospital, sharing example of providing COVID vaccines in OB/GYN office</a:t>
            </a:r>
            <a:endParaRPr lang="en-US" sz="2000" b="1" spc="-10" dirty="0">
              <a:latin typeface="Arial"/>
              <a:cs typeface="Arial"/>
            </a:endParaRPr>
          </a:p>
          <a:p>
            <a:pPr marL="253365" indent="-229235">
              <a:lnSpc>
                <a:spcPct val="100000"/>
              </a:lnSpc>
              <a:spcBef>
                <a:spcPts val="805"/>
              </a:spcBef>
              <a:buClr>
                <a:srgbClr val="F58466"/>
              </a:buClr>
              <a:buFont typeface="Arial"/>
              <a:buChar char="•"/>
              <a:tabLst>
                <a:tab pos="252729" algn="l"/>
                <a:tab pos="254000" algn="l"/>
              </a:tabLst>
            </a:pPr>
            <a:r>
              <a:rPr sz="2000" b="1" spc="-5" dirty="0" smtClean="0">
                <a:latin typeface="Arial"/>
                <a:cs typeface="Arial"/>
              </a:rPr>
              <a:t>Discussion</a:t>
            </a:r>
            <a:r>
              <a:rPr sz="2000" b="1" spc="-40" dirty="0" smtClean="0">
                <a:latin typeface="Arial"/>
                <a:cs typeface="Arial"/>
              </a:rPr>
              <a:t> </a:t>
            </a:r>
            <a:r>
              <a:rPr sz="2000" b="1" dirty="0">
                <a:latin typeface="Arial"/>
                <a:cs typeface="Arial"/>
              </a:rPr>
              <a:t>of</a:t>
            </a:r>
            <a:r>
              <a:rPr sz="2000" b="1" spc="-30" dirty="0">
                <a:latin typeface="Arial"/>
                <a:cs typeface="Arial"/>
              </a:rPr>
              <a:t> </a:t>
            </a:r>
            <a:r>
              <a:rPr sz="2000" b="1" dirty="0">
                <a:latin typeface="Arial"/>
                <a:cs typeface="Arial"/>
              </a:rPr>
              <a:t>OB</a:t>
            </a:r>
            <a:r>
              <a:rPr sz="2000" b="1" spc="-25" dirty="0">
                <a:latin typeface="Arial"/>
                <a:cs typeface="Arial"/>
              </a:rPr>
              <a:t> </a:t>
            </a:r>
            <a:r>
              <a:rPr sz="2000" b="1" spc="-5" dirty="0">
                <a:latin typeface="Arial"/>
                <a:cs typeface="Arial"/>
              </a:rPr>
              <a:t>Unit</a:t>
            </a:r>
            <a:r>
              <a:rPr sz="2000" b="1" spc="-45" dirty="0">
                <a:latin typeface="Arial"/>
                <a:cs typeface="Arial"/>
              </a:rPr>
              <a:t> </a:t>
            </a:r>
            <a:r>
              <a:rPr sz="2000" b="1" spc="-5" dirty="0" smtClean="0">
                <a:latin typeface="Arial"/>
                <a:cs typeface="Arial"/>
              </a:rPr>
              <a:t>Strategies</a:t>
            </a:r>
            <a:endParaRPr lang="en-US" sz="2000" b="1" spc="-5" dirty="0">
              <a:latin typeface="Arial"/>
              <a:cs typeface="Arial"/>
            </a:endParaRPr>
          </a:p>
          <a:p>
            <a:pPr marL="698500" lvl="1" indent="-228600">
              <a:spcBef>
                <a:spcPts val="540"/>
              </a:spcBef>
              <a:buClr>
                <a:srgbClr val="F58466"/>
              </a:buClr>
              <a:buFont typeface="Arial"/>
              <a:buChar char="•"/>
              <a:tabLst>
                <a:tab pos="240665" algn="l"/>
                <a:tab pos="241300" algn="l"/>
              </a:tabLst>
            </a:pPr>
            <a:r>
              <a:rPr lang="en-US" sz="2000" b="1" spc="-10" dirty="0" smtClean="0">
                <a:latin typeface="Arial"/>
                <a:cs typeface="Arial"/>
              </a:rPr>
              <a:t>Ann McCormick, DO --  Maternal Fetal Medicine, Rush University Medical Center</a:t>
            </a:r>
            <a:endParaRPr lang="en-US" sz="2000" b="1" spc="-10" dirty="0" smtClean="0">
              <a:latin typeface="Arial"/>
              <a:cs typeface="Arial"/>
            </a:endParaRPr>
          </a:p>
          <a:p>
            <a:pPr marL="824865" lvl="1" indent="-229235">
              <a:lnSpc>
                <a:spcPct val="100000"/>
              </a:lnSpc>
              <a:spcBef>
                <a:spcPts val="135"/>
              </a:spcBef>
              <a:buClr>
                <a:srgbClr val="F58466"/>
              </a:buClr>
              <a:buFont typeface="Arial"/>
              <a:buChar char="•"/>
              <a:tabLst>
                <a:tab pos="824230" algn="l"/>
                <a:tab pos="825500" algn="l"/>
                <a:tab pos="3394075" algn="l"/>
              </a:tabLst>
            </a:pPr>
            <a:endParaRPr sz="1600" dirty="0">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object 6"/>
          <p:cNvGrpSpPr/>
          <p:nvPr/>
        </p:nvGrpSpPr>
        <p:grpSpPr>
          <a:xfrm>
            <a:off x="609600" y="6305270"/>
            <a:ext cx="10972800" cy="33655"/>
            <a:chOff x="609600" y="6305270"/>
            <a:chExt cx="10972800" cy="33655"/>
          </a:xfrm>
        </p:grpSpPr>
        <p:sp>
          <p:nvSpPr>
            <p:cNvPr id="7" name="object 7"/>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533144" y="6316979"/>
              <a:ext cx="2080260" cy="16510"/>
            </a:xfrm>
            <a:custGeom>
              <a:avLst/>
              <a:gdLst/>
              <a:ahLst/>
              <a:cxnLst/>
              <a:rect l="l" t="t" r="r" b="b"/>
              <a:pathLst>
                <a:path w="2080260" h="16510">
                  <a:moveTo>
                    <a:pt x="746760" y="0"/>
                  </a:moveTo>
                  <a:lnTo>
                    <a:pt x="0" y="0"/>
                  </a:lnTo>
                  <a:lnTo>
                    <a:pt x="0" y="16395"/>
                  </a:lnTo>
                  <a:lnTo>
                    <a:pt x="746760" y="16395"/>
                  </a:lnTo>
                  <a:lnTo>
                    <a:pt x="746760" y="0"/>
                  </a:lnTo>
                  <a:close/>
                </a:path>
                <a:path w="2080260" h="16510">
                  <a:moveTo>
                    <a:pt x="2080260" y="0"/>
                  </a:moveTo>
                  <a:lnTo>
                    <a:pt x="1257287" y="0"/>
                  </a:lnTo>
                  <a:lnTo>
                    <a:pt x="1257287" y="16395"/>
                  </a:lnTo>
                  <a:lnTo>
                    <a:pt x="2080260" y="16395"/>
                  </a:lnTo>
                  <a:lnTo>
                    <a:pt x="2080260" y="0"/>
                  </a:lnTo>
                  <a:close/>
                </a:path>
              </a:pathLst>
            </a:custGeom>
            <a:solidFill>
              <a:srgbClr val="6B93F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529397" y="6305270"/>
              <a:ext cx="2131060" cy="17145"/>
            </a:xfrm>
            <a:custGeom>
              <a:avLst/>
              <a:gdLst/>
              <a:ahLst/>
              <a:cxnLst/>
              <a:rect l="l" t="t" r="r" b="b"/>
              <a:pathLst>
                <a:path w="2131060" h="17145">
                  <a:moveTo>
                    <a:pt x="806196" y="0"/>
                  </a:moveTo>
                  <a:lnTo>
                    <a:pt x="0" y="0"/>
                  </a:lnTo>
                  <a:lnTo>
                    <a:pt x="0" y="16764"/>
                  </a:lnTo>
                  <a:lnTo>
                    <a:pt x="806196" y="16764"/>
                  </a:lnTo>
                  <a:lnTo>
                    <a:pt x="806196" y="0"/>
                  </a:lnTo>
                  <a:close/>
                </a:path>
                <a:path w="2131060" h="17145">
                  <a:moveTo>
                    <a:pt x="2130552" y="0"/>
                  </a:moveTo>
                  <a:lnTo>
                    <a:pt x="1248156" y="0"/>
                  </a:lnTo>
                  <a:lnTo>
                    <a:pt x="1248156" y="16764"/>
                  </a:lnTo>
                  <a:lnTo>
                    <a:pt x="2130552" y="16764"/>
                  </a:lnTo>
                  <a:lnTo>
                    <a:pt x="2130552" y="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583056" y="312030"/>
            <a:ext cx="5732145" cy="1095375"/>
          </a:xfrm>
          <a:prstGeom prst="rect">
            <a:avLst/>
          </a:prstGeom>
        </p:spPr>
        <p:txBody>
          <a:bodyPr vert="horz" wrap="square" lIns="0" tIns="12700" rIns="0" bIns="0" rtlCol="0">
            <a:spAutoFit/>
          </a:bodyPr>
          <a:lstStyle/>
          <a:p>
            <a:pPr marL="12700">
              <a:lnSpc>
                <a:spcPts val="4210"/>
              </a:lnSpc>
              <a:spcBef>
                <a:spcPts val="100"/>
              </a:spcBef>
            </a:pPr>
            <a:r>
              <a:rPr sz="3600" b="1" spc="-5" dirty="0">
                <a:solidFill>
                  <a:srgbClr val="F58466"/>
                </a:solidFill>
                <a:latin typeface="Arial"/>
                <a:cs typeface="Arial"/>
              </a:rPr>
              <a:t>COVID</a:t>
            </a:r>
            <a:r>
              <a:rPr sz="3600" b="1" spc="-185" dirty="0">
                <a:solidFill>
                  <a:srgbClr val="F58466"/>
                </a:solidFill>
                <a:latin typeface="Arial"/>
                <a:cs typeface="Arial"/>
              </a:rPr>
              <a:t> </a:t>
            </a:r>
            <a:r>
              <a:rPr sz="3600" b="1" spc="-95" dirty="0">
                <a:solidFill>
                  <a:srgbClr val="F58466"/>
                </a:solidFill>
                <a:latin typeface="Arial"/>
                <a:cs typeface="Arial"/>
              </a:rPr>
              <a:t>Vaccine</a:t>
            </a:r>
            <a:endParaRPr sz="3600">
              <a:latin typeface="Arial"/>
              <a:cs typeface="Arial"/>
            </a:endParaRPr>
          </a:p>
          <a:p>
            <a:pPr marL="12700">
              <a:lnSpc>
                <a:spcPts val="4210"/>
              </a:lnSpc>
            </a:pPr>
            <a:r>
              <a:rPr sz="3600" b="1" spc="-110" dirty="0">
                <a:solidFill>
                  <a:srgbClr val="F58466"/>
                </a:solidFill>
                <a:latin typeface="Arial"/>
                <a:cs typeface="Arial"/>
              </a:rPr>
              <a:t>P</a:t>
            </a:r>
            <a:r>
              <a:rPr sz="3600" b="1" u="sng" spc="-110" dirty="0">
                <a:solidFill>
                  <a:srgbClr val="F58466"/>
                </a:solidFill>
                <a:uFill>
                  <a:solidFill>
                    <a:srgbClr val="F58366"/>
                  </a:solidFill>
                </a:uFill>
                <a:latin typeface="Arial"/>
                <a:cs typeface="Arial"/>
              </a:rPr>
              <a:t>a</a:t>
            </a:r>
            <a:r>
              <a:rPr sz="3600" b="1" u="sng" spc="-114" dirty="0">
                <a:solidFill>
                  <a:srgbClr val="F58466"/>
                </a:solidFill>
                <a:uFill>
                  <a:solidFill>
                    <a:srgbClr val="F58366"/>
                  </a:solidFill>
                </a:uFill>
                <a:latin typeface="Arial"/>
                <a:cs typeface="Arial"/>
              </a:rPr>
              <a:t>ti</a:t>
            </a:r>
            <a:r>
              <a:rPr sz="3600" b="1" u="sng" spc="-105" dirty="0">
                <a:solidFill>
                  <a:srgbClr val="F58466"/>
                </a:solidFill>
                <a:uFill>
                  <a:solidFill>
                    <a:srgbClr val="F58366"/>
                  </a:solidFill>
                </a:uFill>
                <a:latin typeface="Arial"/>
                <a:cs typeface="Arial"/>
              </a:rPr>
              <a:t>e</a:t>
            </a:r>
            <a:r>
              <a:rPr sz="3600" b="1" u="sng" spc="-120" dirty="0">
                <a:solidFill>
                  <a:srgbClr val="F58466"/>
                </a:solidFill>
                <a:uFill>
                  <a:solidFill>
                    <a:srgbClr val="F58366"/>
                  </a:solidFill>
                </a:uFill>
                <a:latin typeface="Arial"/>
                <a:cs typeface="Arial"/>
              </a:rPr>
              <a:t>n</a:t>
            </a:r>
            <a:r>
              <a:rPr sz="3600" b="1" dirty="0">
                <a:solidFill>
                  <a:srgbClr val="F58466"/>
                </a:solidFill>
                <a:latin typeface="Arial"/>
                <a:cs typeface="Arial"/>
              </a:rPr>
              <a:t>t</a:t>
            </a:r>
            <a:r>
              <a:rPr sz="3600" b="1" spc="-160" dirty="0">
                <a:solidFill>
                  <a:srgbClr val="F58466"/>
                </a:solidFill>
                <a:latin typeface="Arial"/>
                <a:cs typeface="Arial"/>
              </a:rPr>
              <a:t> Edu</a:t>
            </a:r>
            <a:r>
              <a:rPr sz="3600" b="1" spc="-155" dirty="0">
                <a:solidFill>
                  <a:srgbClr val="F58466"/>
                </a:solidFill>
                <a:latin typeface="Arial"/>
                <a:cs typeface="Arial"/>
              </a:rPr>
              <a:t>c</a:t>
            </a:r>
            <a:r>
              <a:rPr sz="3600" b="1" spc="-160" dirty="0">
                <a:solidFill>
                  <a:srgbClr val="F58466"/>
                </a:solidFill>
                <a:latin typeface="Arial"/>
                <a:cs typeface="Arial"/>
              </a:rPr>
              <a:t>a</a:t>
            </a:r>
            <a:r>
              <a:rPr sz="3600" b="1" spc="-155" dirty="0">
                <a:solidFill>
                  <a:srgbClr val="F58466"/>
                </a:solidFill>
                <a:latin typeface="Arial"/>
                <a:cs typeface="Arial"/>
              </a:rPr>
              <a:t>t</a:t>
            </a:r>
            <a:r>
              <a:rPr sz="3600" b="1" spc="-165" dirty="0">
                <a:solidFill>
                  <a:srgbClr val="F58466"/>
                </a:solidFill>
                <a:latin typeface="Arial"/>
                <a:cs typeface="Arial"/>
              </a:rPr>
              <a:t>i</a:t>
            </a:r>
            <a:r>
              <a:rPr sz="3600" b="1" spc="-160" dirty="0">
                <a:solidFill>
                  <a:srgbClr val="F58466"/>
                </a:solidFill>
                <a:latin typeface="Arial"/>
                <a:cs typeface="Arial"/>
              </a:rPr>
              <a:t>o</a:t>
            </a:r>
            <a:r>
              <a:rPr sz="3600" b="1" dirty="0">
                <a:solidFill>
                  <a:srgbClr val="F58466"/>
                </a:solidFill>
                <a:latin typeface="Arial"/>
                <a:cs typeface="Arial"/>
              </a:rPr>
              <a:t>n</a:t>
            </a:r>
            <a:r>
              <a:rPr sz="3600" b="1" spc="-195" dirty="0">
                <a:solidFill>
                  <a:srgbClr val="F58466"/>
                </a:solidFill>
                <a:latin typeface="Arial"/>
                <a:cs typeface="Arial"/>
              </a:rPr>
              <a:t> </a:t>
            </a:r>
            <a:r>
              <a:rPr sz="3600" b="1" spc="-135" dirty="0">
                <a:solidFill>
                  <a:srgbClr val="F58466"/>
                </a:solidFill>
                <a:latin typeface="Arial"/>
                <a:cs typeface="Arial"/>
              </a:rPr>
              <a:t>Exam</a:t>
            </a:r>
            <a:r>
              <a:rPr sz="3600" b="1" spc="-145" dirty="0">
                <a:solidFill>
                  <a:srgbClr val="F58466"/>
                </a:solidFill>
                <a:latin typeface="Arial"/>
                <a:cs typeface="Arial"/>
              </a:rPr>
              <a:t>p</a:t>
            </a:r>
            <a:r>
              <a:rPr sz="3600" b="1" spc="-140" dirty="0">
                <a:solidFill>
                  <a:srgbClr val="F58466"/>
                </a:solidFill>
                <a:latin typeface="Arial"/>
                <a:cs typeface="Arial"/>
              </a:rPr>
              <a:t>l</a:t>
            </a:r>
            <a:r>
              <a:rPr sz="3600" b="1" spc="-135" dirty="0">
                <a:solidFill>
                  <a:srgbClr val="F58466"/>
                </a:solidFill>
                <a:latin typeface="Arial"/>
                <a:cs typeface="Arial"/>
              </a:rPr>
              <a:t>es</a:t>
            </a:r>
            <a:endParaRPr sz="3600">
              <a:latin typeface="Arial"/>
              <a:cs typeface="Arial"/>
            </a:endParaRPr>
          </a:p>
        </p:txBody>
      </p:sp>
      <p:grpSp>
        <p:nvGrpSpPr>
          <p:cNvPr id="11" name="object 11"/>
          <p:cNvGrpSpPr/>
          <p:nvPr/>
        </p:nvGrpSpPr>
        <p:grpSpPr>
          <a:xfrm>
            <a:off x="2787396" y="1431036"/>
            <a:ext cx="2510155" cy="3343910"/>
            <a:chOff x="2787396" y="1431036"/>
            <a:chExt cx="2510155" cy="3343910"/>
          </a:xfrm>
        </p:grpSpPr>
        <p:pic>
          <p:nvPicPr>
            <p:cNvPr id="12" name="object 12"/>
            <p:cNvPicPr/>
            <p:nvPr/>
          </p:nvPicPr>
          <p:blipFill>
            <a:blip r:embed="rId4" cstate="print"/>
            <a:stretch>
              <a:fillRect/>
            </a:stretch>
          </p:blipFill>
          <p:spPr>
            <a:xfrm>
              <a:off x="2852928" y="1431036"/>
              <a:ext cx="1345691" cy="1914143"/>
            </a:xfrm>
            <a:prstGeom prst="rect">
              <a:avLst/>
            </a:prstGeom>
          </p:spPr>
        </p:pic>
        <p:pic>
          <p:nvPicPr>
            <p:cNvPr id="13" name="object 13"/>
            <p:cNvPicPr/>
            <p:nvPr/>
          </p:nvPicPr>
          <p:blipFill>
            <a:blip r:embed="rId5" cstate="print"/>
            <a:stretch>
              <a:fillRect/>
            </a:stretch>
          </p:blipFill>
          <p:spPr>
            <a:xfrm>
              <a:off x="2787396" y="3377184"/>
              <a:ext cx="2510027" cy="1397495"/>
            </a:xfrm>
            <a:prstGeom prst="rect">
              <a:avLst/>
            </a:prstGeom>
          </p:spPr>
        </p:pic>
      </p:grpSp>
      <p:sp>
        <p:nvSpPr>
          <p:cNvPr id="14" name="object 14"/>
          <p:cNvSpPr txBox="1"/>
          <p:nvPr/>
        </p:nvSpPr>
        <p:spPr>
          <a:xfrm>
            <a:off x="5868449" y="1514909"/>
            <a:ext cx="5163185" cy="247205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dirty="0">
                <a:ln>
                  <a:noFill/>
                </a:ln>
                <a:solidFill>
                  <a:srgbClr val="444A53"/>
                </a:solidFill>
                <a:effectLst/>
                <a:uLnTx/>
                <a:uFillTx/>
                <a:latin typeface="Arial"/>
                <a:ea typeface="+mn-ea"/>
                <a:cs typeface="Arial"/>
              </a:rPr>
              <a:t>University</a:t>
            </a:r>
            <a:r>
              <a:rPr kumimoji="0" sz="2000" b="0" i="0" u="none" strike="noStrike" kern="1200" cap="none" spc="-65" normalizeH="0" baseline="0" noProof="0" dirty="0">
                <a:ln>
                  <a:noFill/>
                </a:ln>
                <a:solidFill>
                  <a:srgbClr val="444A53"/>
                </a:solidFill>
                <a:effectLst/>
                <a:uLnTx/>
                <a:uFillTx/>
                <a:latin typeface="Arial"/>
                <a:ea typeface="+mn-ea"/>
                <a:cs typeface="Arial"/>
              </a:rPr>
              <a:t> </a:t>
            </a:r>
            <a:r>
              <a:rPr kumimoji="0" sz="2000" b="0" i="0" u="none" strike="noStrike" kern="1200" cap="none" spc="0" normalizeH="0" baseline="0" noProof="0" dirty="0">
                <a:ln>
                  <a:noFill/>
                </a:ln>
                <a:solidFill>
                  <a:srgbClr val="444A53"/>
                </a:solidFill>
                <a:effectLst/>
                <a:uLnTx/>
                <a:uFillTx/>
                <a:latin typeface="Arial"/>
                <a:ea typeface="+mn-ea"/>
                <a:cs typeface="Arial"/>
              </a:rPr>
              <a:t>of</a:t>
            </a:r>
            <a:r>
              <a:rPr kumimoji="0" sz="2000" b="0" i="0" u="none" strike="noStrike" kern="1200" cap="none" spc="-65" normalizeH="0" baseline="0" noProof="0" dirty="0">
                <a:ln>
                  <a:noFill/>
                </a:ln>
                <a:solidFill>
                  <a:srgbClr val="444A53"/>
                </a:solidFill>
                <a:effectLst/>
                <a:uLnTx/>
                <a:uFillTx/>
                <a:latin typeface="Arial"/>
                <a:ea typeface="+mn-ea"/>
                <a:cs typeface="Arial"/>
              </a:rPr>
              <a:t> </a:t>
            </a:r>
            <a:r>
              <a:rPr kumimoji="0" sz="2000" b="0" i="0" u="none" strike="noStrike" kern="1200" cap="none" spc="-5" normalizeH="0" baseline="0" noProof="0" dirty="0">
                <a:ln>
                  <a:noFill/>
                </a:ln>
                <a:solidFill>
                  <a:srgbClr val="444A53"/>
                </a:solidFill>
                <a:effectLst/>
                <a:uLnTx/>
                <a:uFillTx/>
                <a:latin typeface="Arial"/>
                <a:ea typeface="+mn-ea"/>
                <a:cs typeface="Arial"/>
              </a:rPr>
              <a:t>Massachusetts</a:t>
            </a:r>
            <a:r>
              <a:rPr kumimoji="0" sz="2000" b="0" i="0" u="none" strike="noStrike" kern="1200" cap="none" spc="-110" normalizeH="0" baseline="0" noProof="0" dirty="0">
                <a:ln>
                  <a:noFill/>
                </a:ln>
                <a:solidFill>
                  <a:srgbClr val="444A53"/>
                </a:solidFill>
                <a:effectLst/>
                <a:uLnTx/>
                <a:uFillTx/>
                <a:latin typeface="Arial"/>
                <a:ea typeface="+mn-ea"/>
                <a:cs typeface="Arial"/>
              </a:rPr>
              <a:t> </a:t>
            </a:r>
            <a:r>
              <a:rPr kumimoji="0" sz="2000" b="0" i="0" u="none" strike="noStrike" kern="1200" cap="none" spc="0" normalizeH="0" baseline="0" noProof="0" dirty="0">
                <a:ln>
                  <a:noFill/>
                </a:ln>
                <a:solidFill>
                  <a:srgbClr val="444A53"/>
                </a:solidFill>
                <a:effectLst/>
                <a:uLnTx/>
                <a:uFillTx/>
                <a:latin typeface="Arial"/>
                <a:ea typeface="+mn-ea"/>
                <a:cs typeface="Arial"/>
              </a:rPr>
              <a:t>Medical</a:t>
            </a:r>
            <a:r>
              <a:rPr kumimoji="0" sz="2000" b="0" i="0" u="none" strike="noStrike" kern="1200" cap="none" spc="-60" normalizeH="0" baseline="0" noProof="0" dirty="0">
                <a:ln>
                  <a:noFill/>
                </a:ln>
                <a:solidFill>
                  <a:srgbClr val="444A53"/>
                </a:solidFill>
                <a:effectLst/>
                <a:uLnTx/>
                <a:uFillTx/>
                <a:latin typeface="Arial"/>
                <a:ea typeface="+mn-ea"/>
                <a:cs typeface="Arial"/>
              </a:rPr>
              <a:t> </a:t>
            </a:r>
            <a:r>
              <a:rPr kumimoji="0" sz="2000" b="0" i="0" u="none" strike="noStrike" kern="1200" cap="none" spc="0" normalizeH="0" baseline="0" noProof="0" dirty="0">
                <a:ln>
                  <a:noFill/>
                </a:ln>
                <a:solidFill>
                  <a:srgbClr val="444A53"/>
                </a:solidFill>
                <a:effectLst/>
                <a:uLnTx/>
                <a:uFillTx/>
                <a:latin typeface="Arial"/>
                <a:ea typeface="+mn-ea"/>
                <a:cs typeface="Arial"/>
              </a:rPr>
              <a:t>School</a:t>
            </a:r>
            <a:r>
              <a:rPr kumimoji="0" sz="2000" b="0" i="0" u="none" strike="noStrike" kern="1200" cap="none" spc="-55" normalizeH="0" baseline="0" noProof="0" dirty="0">
                <a:ln>
                  <a:noFill/>
                </a:ln>
                <a:solidFill>
                  <a:srgbClr val="444A53"/>
                </a:solidFill>
                <a:effectLst/>
                <a:uLnTx/>
                <a:uFillTx/>
                <a:latin typeface="Arial"/>
                <a:ea typeface="+mn-ea"/>
                <a:cs typeface="Arial"/>
              </a:rPr>
              <a:t> </a:t>
            </a:r>
            <a:r>
              <a:rPr kumimoji="0" sz="2000" b="0" i="0" u="none" strike="noStrike" kern="1200" cap="none" spc="0" normalizeH="0" baseline="0" noProof="0" dirty="0">
                <a:ln>
                  <a:noFill/>
                </a:ln>
                <a:solidFill>
                  <a:srgbClr val="444A53"/>
                </a:solidFill>
                <a:effectLst/>
                <a:uLnTx/>
                <a:uFillTx/>
                <a:latin typeface="Arial"/>
                <a:ea typeface="+mn-ea"/>
                <a:cs typeface="Arial"/>
              </a:rPr>
              <a:t>– </a:t>
            </a:r>
            <a:r>
              <a:rPr kumimoji="0" sz="2000" b="0" i="0" u="none" strike="noStrike" kern="1200" cap="none" spc="-540" normalizeH="0" baseline="0" noProof="0" dirty="0">
                <a:ln>
                  <a:noFill/>
                </a:ln>
                <a:solidFill>
                  <a:srgbClr val="444A53"/>
                </a:solidFill>
                <a:effectLst/>
                <a:uLnTx/>
                <a:uFillTx/>
                <a:latin typeface="Arial"/>
                <a:ea typeface="+mn-ea"/>
                <a:cs typeface="Arial"/>
              </a:rPr>
              <a:t> </a:t>
            </a:r>
            <a:r>
              <a:rPr kumimoji="0" sz="2000" b="0" i="0" u="sng" strike="noStrike" kern="1200" cap="none" spc="-5" normalizeH="0" baseline="0" noProof="0" dirty="0">
                <a:ln>
                  <a:noFill/>
                </a:ln>
                <a:solidFill>
                  <a:srgbClr val="0000FF"/>
                </a:solidFill>
                <a:effectLst/>
                <a:uLnTx/>
                <a:uFill>
                  <a:solidFill>
                    <a:srgbClr val="0000FF"/>
                  </a:solidFill>
                </a:uFill>
                <a:latin typeface="Arial"/>
                <a:ea typeface="+mn-ea"/>
                <a:cs typeface="Arial"/>
                <a:hlinkClick r:id="rId6"/>
              </a:rPr>
              <a:t>Baystate:</a:t>
            </a:r>
            <a:r>
              <a:rPr kumimoji="0" sz="2000" b="0" i="0" u="none" strike="noStrike" kern="1200" cap="none" spc="-5" normalizeH="0" baseline="0" noProof="0" dirty="0">
                <a:ln>
                  <a:noFill/>
                </a:ln>
                <a:solidFill>
                  <a:srgbClr val="0000FF"/>
                </a:solidFill>
                <a:effectLst/>
                <a:uLnTx/>
                <a:uFillTx/>
                <a:latin typeface="Arial"/>
                <a:ea typeface="+mn-ea"/>
                <a:cs typeface="Arial"/>
                <a:hlinkClick r:id="rId6"/>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6"/>
              </a:rPr>
              <a:t>Covid </a:t>
            </a:r>
            <a:r>
              <a:rPr kumimoji="0" sz="2000" b="0" i="0" u="sng" strike="noStrike" kern="1200" cap="none" spc="-40" normalizeH="0" baseline="0" noProof="0" dirty="0">
                <a:ln>
                  <a:noFill/>
                </a:ln>
                <a:solidFill>
                  <a:srgbClr val="0000FF"/>
                </a:solidFill>
                <a:effectLst/>
                <a:uLnTx/>
                <a:uFill>
                  <a:solidFill>
                    <a:srgbClr val="6B93FB"/>
                  </a:solidFill>
                </a:uFill>
                <a:latin typeface="Arial"/>
                <a:ea typeface="+mn-ea"/>
                <a:cs typeface="Arial"/>
                <a:hlinkClick r:id="rId6"/>
              </a:rPr>
              <a:t>Vaccine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6"/>
              </a:rPr>
              <a:t>Info for </a:t>
            </a:r>
            <a:r>
              <a:rPr kumimoji="0" sz="2000" b="0" i="0" u="none" strike="noStrike" kern="1200" cap="none" spc="0" normalizeH="0" baseline="0" noProof="0" dirty="0">
                <a:ln>
                  <a:noFill/>
                </a:ln>
                <a:solidFill>
                  <a:srgbClr val="0000FF"/>
                </a:solidFill>
                <a:effectLst/>
                <a:uLnTx/>
                <a:uFillTx/>
                <a:latin typeface="Arial"/>
                <a:ea typeface="+mn-ea"/>
                <a:cs typeface="Arial"/>
                <a:hlinkClick r:id="rId6"/>
              </a:rPr>
              <a:t> </a:t>
            </a:r>
            <a:r>
              <a:rPr kumimoji="0" sz="2000" b="0" i="0" u="sng" strike="noStrike" kern="1200" cap="none" spc="-10" normalizeH="0" baseline="0" noProof="0" dirty="0">
                <a:ln>
                  <a:noFill/>
                </a:ln>
                <a:solidFill>
                  <a:srgbClr val="0000FF"/>
                </a:solidFill>
                <a:effectLst/>
                <a:uLnTx/>
                <a:uFill>
                  <a:solidFill>
                    <a:srgbClr val="6B93FB"/>
                  </a:solidFill>
                </a:uFill>
                <a:latin typeface="Arial"/>
                <a:ea typeface="+mn-ea"/>
                <a:cs typeface="Arial"/>
                <a:hlinkClick r:id="rId6"/>
              </a:rPr>
              <a:t>Pregnant/Breastfeeding</a:t>
            </a:r>
            <a:r>
              <a:rPr kumimoji="0" sz="2000" b="0" i="0" u="sng" strike="noStrike" kern="1200" cap="none" spc="-105" normalizeH="0" baseline="0" noProof="0" dirty="0">
                <a:ln>
                  <a:noFill/>
                </a:ln>
                <a:solidFill>
                  <a:srgbClr val="0000FF"/>
                </a:solidFill>
                <a:effectLst/>
                <a:uLnTx/>
                <a:uFill>
                  <a:solidFill>
                    <a:srgbClr val="6B93FB"/>
                  </a:solidFill>
                </a:uFill>
                <a:latin typeface="Arial"/>
                <a:ea typeface="+mn-ea"/>
                <a:cs typeface="Arial"/>
                <a:hlinkClick r:id="rId6"/>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6"/>
              </a:rPr>
              <a:t>Patients</a:t>
            </a:r>
            <a:r>
              <a:rPr kumimoji="0" sz="2000" b="0" i="0" u="sng" strike="noStrike" kern="1200" cap="none" spc="-45" normalizeH="0" baseline="0" noProof="0" dirty="0">
                <a:ln>
                  <a:noFill/>
                </a:ln>
                <a:solidFill>
                  <a:srgbClr val="0000FF"/>
                </a:solidFill>
                <a:effectLst/>
                <a:uLnTx/>
                <a:uFill>
                  <a:solidFill>
                    <a:srgbClr val="6B93FB"/>
                  </a:solidFill>
                </a:uFill>
                <a:latin typeface="Arial"/>
                <a:ea typeface="+mn-ea"/>
                <a:cs typeface="Arial"/>
                <a:hlinkClick r:id="rId6"/>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6"/>
              </a:rPr>
              <a:t>English</a:t>
            </a:r>
            <a:r>
              <a:rPr kumimoji="0" sz="2000" b="0" i="0" u="none" strike="noStrike" kern="1200" cap="none" spc="0" normalizeH="0" baseline="0" noProof="0" dirty="0">
                <a:ln>
                  <a:noFill/>
                </a:ln>
                <a:solidFill>
                  <a:srgbClr val="444A53"/>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20" normalizeH="0" baseline="0" noProof="0" dirty="0">
                <a:ln>
                  <a:noFill/>
                </a:ln>
                <a:solidFill>
                  <a:srgbClr val="444A53"/>
                </a:solidFill>
                <a:effectLst/>
                <a:uLnTx/>
                <a:uFillTx/>
                <a:latin typeface="Arial"/>
                <a:ea typeface="+mn-ea"/>
                <a:cs typeface="Arial"/>
              </a:rPr>
              <a:t>Available</a:t>
            </a:r>
            <a:r>
              <a:rPr kumimoji="0" sz="2000" b="0" i="0" u="none" strike="noStrike" kern="1200" cap="none" spc="-35" normalizeH="0" baseline="0" noProof="0" dirty="0">
                <a:ln>
                  <a:noFill/>
                </a:ln>
                <a:solidFill>
                  <a:srgbClr val="444A53"/>
                </a:solidFill>
                <a:effectLst/>
                <a:uLnTx/>
                <a:uFillTx/>
                <a:latin typeface="Arial"/>
                <a:ea typeface="+mn-ea"/>
                <a:cs typeface="Arial"/>
              </a:rPr>
              <a:t> </a:t>
            </a:r>
            <a:r>
              <a:rPr kumimoji="0" sz="2000" b="0" i="0" u="none" strike="noStrike" kern="1200" cap="none" spc="-5" normalizeH="0" baseline="0" noProof="0" dirty="0">
                <a:ln>
                  <a:noFill/>
                </a:ln>
                <a:solidFill>
                  <a:srgbClr val="444A53"/>
                </a:solidFill>
                <a:effectLst/>
                <a:uLnTx/>
                <a:uFillTx/>
                <a:latin typeface="Arial"/>
                <a:ea typeface="+mn-ea"/>
                <a:cs typeface="Arial"/>
              </a:rPr>
              <a:t>in:</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12700" marR="798195" lvl="0" indent="69850" algn="l" defTabSz="914400" rtl="0" eaLnBrk="1" fontAlgn="auto" latinLnBrk="0" hangingPunct="1">
              <a:lnSpc>
                <a:spcPct val="100000"/>
              </a:lnSpc>
              <a:spcBef>
                <a:spcPts val="5"/>
              </a:spcBef>
              <a:spcAft>
                <a:spcPts val="0"/>
              </a:spcAft>
              <a:buClrTx/>
              <a:buSzTx/>
              <a:buFontTx/>
              <a:buNone/>
              <a:tabLst/>
              <a:defRPr/>
            </a:pP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7"/>
              </a:rPr>
              <a:t>S</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7"/>
              </a:rPr>
              <a:t>panish</a:t>
            </a:r>
            <a:r>
              <a:rPr kumimoji="0" sz="2000" b="0" i="0" u="none" strike="noStrike" kern="1200" cap="none" spc="0" normalizeH="0" baseline="0" noProof="0" dirty="0">
                <a:ln>
                  <a:noFill/>
                </a:ln>
                <a:solidFill>
                  <a:srgbClr val="444A53"/>
                </a:solidFill>
                <a:effectLst/>
                <a:uLnTx/>
                <a:uFillTx/>
                <a:latin typeface="Arial"/>
                <a:ea typeface="+mn-ea"/>
                <a:cs typeface="Arial"/>
              </a:rPr>
              <a:t>,</a:t>
            </a:r>
            <a:r>
              <a:rPr kumimoji="0" sz="2000" b="0" i="0" u="none" strike="noStrike" kern="1200" cap="none" spc="-60" normalizeH="0" baseline="0" noProof="0" dirty="0">
                <a:ln>
                  <a:noFill/>
                </a:ln>
                <a:solidFill>
                  <a:srgbClr val="444A53"/>
                </a:solidFill>
                <a:effectLst/>
                <a:uLnTx/>
                <a:uFillTx/>
                <a:latin typeface="Arial"/>
                <a:ea typeface="+mn-ea"/>
                <a:cs typeface="Arial"/>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8"/>
              </a:rPr>
              <a:t>N</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8"/>
              </a:rPr>
              <a:t>epa</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8"/>
              </a:rPr>
              <a:t>li</a:t>
            </a:r>
            <a:r>
              <a:rPr kumimoji="0" sz="2000" b="0" i="0" u="none" strike="noStrike" kern="1200" cap="none" spc="0" normalizeH="0" baseline="0" noProof="0" dirty="0">
                <a:ln>
                  <a:noFill/>
                </a:ln>
                <a:solidFill>
                  <a:srgbClr val="444A53"/>
                </a:solidFill>
                <a:effectLst/>
                <a:uLnTx/>
                <a:uFillTx/>
                <a:latin typeface="Arial"/>
                <a:ea typeface="+mn-ea"/>
                <a:cs typeface="Arial"/>
              </a:rPr>
              <a:t>,</a:t>
            </a:r>
            <a:r>
              <a:rPr kumimoji="0" sz="2000" b="0" i="0" u="none" strike="noStrike" kern="1200" cap="none" spc="-45" normalizeH="0" baseline="0" noProof="0" dirty="0">
                <a:ln>
                  <a:noFill/>
                </a:ln>
                <a:solidFill>
                  <a:srgbClr val="444A53"/>
                </a:solidFill>
                <a:effectLst/>
                <a:uLnTx/>
                <a:uFillTx/>
                <a:latin typeface="Arial"/>
                <a:ea typeface="+mn-ea"/>
                <a:cs typeface="Arial"/>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9"/>
              </a:rPr>
              <a:t>P</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9"/>
              </a:rPr>
              <a:t>or</a:t>
            </a:r>
            <a:r>
              <a:rPr kumimoji="0" sz="2000" b="0" i="0" u="sng" strike="noStrike" kern="1200" cap="none" spc="-20" normalizeH="0" baseline="0" noProof="0" dirty="0">
                <a:ln>
                  <a:noFill/>
                </a:ln>
                <a:solidFill>
                  <a:srgbClr val="0000FF"/>
                </a:solidFill>
                <a:effectLst/>
                <a:uLnTx/>
                <a:uFill>
                  <a:solidFill>
                    <a:srgbClr val="6B93FB"/>
                  </a:solidFill>
                </a:uFill>
                <a:latin typeface="Arial"/>
                <a:ea typeface="+mn-ea"/>
                <a:cs typeface="Arial"/>
                <a:hlinkClick r:id="rId9"/>
              </a:rPr>
              <a:t>t</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9"/>
              </a:rPr>
              <a:t>ugue</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9"/>
              </a:rPr>
              <a:t>s</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9"/>
              </a:rPr>
              <a:t>e</a:t>
            </a:r>
            <a:r>
              <a:rPr kumimoji="0" sz="2000" b="0" i="0" u="none" strike="noStrike" kern="1200" cap="none" spc="0" normalizeH="0" baseline="0" noProof="0" dirty="0">
                <a:ln>
                  <a:noFill/>
                </a:ln>
                <a:solidFill>
                  <a:srgbClr val="444A53"/>
                </a:solidFill>
                <a:effectLst/>
                <a:uLnTx/>
                <a:uFillTx/>
                <a:latin typeface="Arial"/>
                <a:ea typeface="+mn-ea"/>
                <a:cs typeface="Arial"/>
              </a:rPr>
              <a:t>,</a:t>
            </a:r>
            <a:r>
              <a:rPr kumimoji="0" sz="2000" b="0" i="0" u="none" strike="noStrike" kern="1200" cap="none" spc="-310" normalizeH="0" baseline="0" noProof="0" dirty="0">
                <a:ln>
                  <a:noFill/>
                </a:ln>
                <a:solidFill>
                  <a:srgbClr val="444A53"/>
                </a:solidFill>
                <a:effectLst/>
                <a:uLnTx/>
                <a:uFillTx/>
                <a:latin typeface="Arial"/>
                <a:ea typeface="+mn-ea"/>
                <a:cs typeface="Arial"/>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0"/>
              </a:rPr>
              <a:t>A</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0"/>
              </a:rPr>
              <a:t>rabic</a:t>
            </a:r>
            <a:r>
              <a:rPr kumimoji="0" sz="2000" b="0" i="0" u="none" strike="noStrike" kern="1200" cap="none" spc="0" normalizeH="0" baseline="0" noProof="0" dirty="0">
                <a:ln>
                  <a:noFill/>
                </a:ln>
                <a:solidFill>
                  <a:srgbClr val="444A53"/>
                </a:solidFill>
                <a:effectLst/>
                <a:uLnTx/>
                <a:uFillTx/>
                <a:latin typeface="Arial"/>
                <a:ea typeface="+mn-ea"/>
                <a:cs typeface="Arial"/>
              </a:rPr>
              <a:t>,  </a:t>
            </a:r>
            <a:r>
              <a:rPr kumimoji="0" sz="2000" b="0" i="0" u="sng" strike="noStrike" kern="1200" cap="none" spc="-20" normalizeH="0" baseline="0" noProof="0" dirty="0">
                <a:ln>
                  <a:noFill/>
                </a:ln>
                <a:solidFill>
                  <a:srgbClr val="0000FF"/>
                </a:solidFill>
                <a:effectLst/>
                <a:uLnTx/>
                <a:uFill>
                  <a:solidFill>
                    <a:srgbClr val="6B93FB"/>
                  </a:solidFill>
                </a:uFill>
                <a:latin typeface="Arial"/>
                <a:ea typeface="+mn-ea"/>
                <a:cs typeface="Arial"/>
                <a:hlinkClick r:id="rId11"/>
              </a:rPr>
              <a:t>Turkish</a:t>
            </a:r>
            <a:r>
              <a:rPr kumimoji="0" sz="2000" b="0" i="0" u="none" strike="noStrike" kern="1200" cap="none" spc="-20" normalizeH="0" baseline="0" noProof="0" dirty="0">
                <a:ln>
                  <a:noFill/>
                </a:ln>
                <a:solidFill>
                  <a:srgbClr val="444A53"/>
                </a:solidFill>
                <a:effectLst/>
                <a:uLnTx/>
                <a:uFillTx/>
                <a:latin typeface="Arial"/>
                <a:ea typeface="+mn-ea"/>
                <a:cs typeface="Arial"/>
              </a:rPr>
              <a:t>,</a:t>
            </a:r>
            <a:r>
              <a:rPr kumimoji="0" sz="2000" b="0" i="0" u="none" strike="noStrike" kern="1200" cap="none" spc="-50" normalizeH="0" baseline="0" noProof="0" dirty="0">
                <a:ln>
                  <a:noFill/>
                </a:ln>
                <a:solidFill>
                  <a:srgbClr val="444A53"/>
                </a:solidFill>
                <a:effectLst/>
                <a:uLnTx/>
                <a:uFillTx/>
                <a:latin typeface="Arial"/>
                <a:ea typeface="+mn-ea"/>
                <a:cs typeface="Arial"/>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2"/>
              </a:rPr>
              <a:t>Somali</a:t>
            </a:r>
            <a:r>
              <a:rPr kumimoji="0" sz="2000" b="0" i="0" u="none" strike="noStrike" kern="1200" cap="none" spc="-5" normalizeH="0" baseline="0" noProof="0" dirty="0">
                <a:ln>
                  <a:noFill/>
                </a:ln>
                <a:solidFill>
                  <a:srgbClr val="444A53"/>
                </a:solidFill>
                <a:effectLst/>
                <a:uLnTx/>
                <a:uFillTx/>
                <a:latin typeface="Arial"/>
                <a:ea typeface="+mn-ea"/>
                <a:cs typeface="Arial"/>
              </a:rPr>
              <a:t>,</a:t>
            </a:r>
            <a:r>
              <a:rPr kumimoji="0" sz="2000" b="0" i="0" u="none" strike="noStrike" kern="1200" cap="none" spc="-45" normalizeH="0" baseline="0" noProof="0" dirty="0">
                <a:ln>
                  <a:noFill/>
                </a:ln>
                <a:solidFill>
                  <a:srgbClr val="444A53"/>
                </a:solidFill>
                <a:effectLst/>
                <a:uLnTx/>
                <a:uFillTx/>
                <a:latin typeface="Arial"/>
                <a:ea typeface="+mn-ea"/>
                <a:cs typeface="Arial"/>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3"/>
              </a:rPr>
              <a:t>Chinese</a:t>
            </a:r>
            <a:r>
              <a:rPr kumimoji="0" sz="2000" b="0" i="0" u="none" strike="noStrike" kern="1200" cap="none" spc="0" normalizeH="0" baseline="0" noProof="0" dirty="0">
                <a:ln>
                  <a:noFill/>
                </a:ln>
                <a:solidFill>
                  <a:srgbClr val="444A53"/>
                </a:solidFill>
                <a:effectLst/>
                <a:uLnTx/>
                <a:uFillTx/>
                <a:latin typeface="Arial"/>
                <a:ea typeface="+mn-ea"/>
                <a:cs typeface="Arial"/>
              </a:rPr>
              <a:t>,</a:t>
            </a:r>
            <a:r>
              <a:rPr kumimoji="0" sz="2000" b="0" i="0" u="none" strike="noStrike" kern="1200" cap="none" spc="-35" normalizeH="0" baseline="0" noProof="0" dirty="0">
                <a:ln>
                  <a:noFill/>
                </a:ln>
                <a:solidFill>
                  <a:srgbClr val="444A53"/>
                </a:solidFill>
                <a:effectLst/>
                <a:uLnTx/>
                <a:uFillTx/>
                <a:latin typeface="Arial"/>
                <a:ea typeface="+mn-ea"/>
                <a:cs typeface="Arial"/>
              </a:rPr>
              <a:t> </a:t>
            </a:r>
            <a:r>
              <a:rPr kumimoji="0" sz="2000" b="0" i="0" u="sng" strike="noStrike" kern="1200" cap="none" spc="-10" normalizeH="0" baseline="0" noProof="0" dirty="0">
                <a:ln>
                  <a:noFill/>
                </a:ln>
                <a:solidFill>
                  <a:srgbClr val="0000FF"/>
                </a:solidFill>
                <a:effectLst/>
                <a:uLnTx/>
                <a:uFill>
                  <a:solidFill>
                    <a:srgbClr val="6B93FB"/>
                  </a:solidFill>
                </a:uFill>
                <a:latin typeface="Arial"/>
                <a:ea typeface="+mn-ea"/>
                <a:cs typeface="Arial"/>
                <a:hlinkClick r:id="rId14"/>
              </a:rPr>
              <a:t>Vietnamese</a:t>
            </a:r>
            <a:r>
              <a:rPr kumimoji="0" sz="2000" b="0" i="0" u="none" strike="noStrike" kern="1200" cap="none" spc="-10" normalizeH="0" baseline="0" noProof="0" dirty="0">
                <a:ln>
                  <a:noFill/>
                </a:ln>
                <a:solidFill>
                  <a:srgbClr val="444A53"/>
                </a:solidFill>
                <a:effectLst/>
                <a:uLnTx/>
                <a:uFillTx/>
                <a:latin typeface="Arial"/>
                <a:ea typeface="+mn-ea"/>
                <a:cs typeface="Arial"/>
              </a:rPr>
              <a:t>, </a:t>
            </a:r>
            <a:r>
              <a:rPr kumimoji="0" sz="2000" b="0" i="0" u="none" strike="noStrike" kern="1200" cap="none" spc="-540" normalizeH="0" baseline="0" noProof="0" dirty="0">
                <a:ln>
                  <a:noFill/>
                </a:ln>
                <a:solidFill>
                  <a:srgbClr val="444A53"/>
                </a:solidFill>
                <a:effectLst/>
                <a:uLnTx/>
                <a:uFillTx/>
                <a:latin typeface="Arial"/>
                <a:ea typeface="+mn-ea"/>
                <a:cs typeface="Arial"/>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5"/>
              </a:rPr>
              <a:t>Russian</a:t>
            </a:r>
            <a:r>
              <a:rPr kumimoji="0" sz="2000" b="0" i="0" u="sng" strike="noStrike" kern="1200" cap="none" spc="-75" normalizeH="0" baseline="0" noProof="0" dirty="0">
                <a:ln>
                  <a:noFill/>
                </a:ln>
                <a:solidFill>
                  <a:srgbClr val="444A53"/>
                </a:solidFill>
                <a:effectLst/>
                <a:uLnTx/>
                <a:uFill>
                  <a:solidFill>
                    <a:srgbClr val="6B93FB"/>
                  </a:solidFill>
                </a:uFill>
                <a:latin typeface="Arial"/>
                <a:ea typeface="+mn-ea"/>
                <a:cs typeface="Arial"/>
                <a:hlinkClick r:id="rId15"/>
              </a:rPr>
              <a:t> </a:t>
            </a:r>
            <a:r>
              <a:rPr kumimoji="0" sz="2000" b="0" i="0" u="none" strike="noStrike" kern="1200" cap="none" spc="0" normalizeH="0" baseline="0" noProof="0" dirty="0">
                <a:ln>
                  <a:noFill/>
                </a:ln>
                <a:solidFill>
                  <a:srgbClr val="444A53"/>
                </a:solidFill>
                <a:effectLst/>
                <a:uLnTx/>
                <a:uFillTx/>
                <a:latin typeface="Arial"/>
                <a:ea typeface="+mn-ea"/>
                <a:cs typeface="Arial"/>
              </a:rPr>
              <a:t>(3.17.21)</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5868447" y="4352208"/>
            <a:ext cx="5261610" cy="635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5" normalizeH="0" baseline="0" noProof="0" dirty="0">
                <a:ln>
                  <a:noFill/>
                </a:ln>
                <a:solidFill>
                  <a:srgbClr val="444A53"/>
                </a:solidFill>
                <a:effectLst/>
                <a:uLnTx/>
                <a:uFillTx/>
                <a:latin typeface="Arial"/>
                <a:ea typeface="+mn-ea"/>
                <a:cs typeface="Arial"/>
              </a:rPr>
              <a:t>SMFM Patient </a:t>
            </a:r>
            <a:r>
              <a:rPr kumimoji="0" sz="2000" b="1" i="0" u="none" strike="noStrike" kern="1200" cap="none" spc="0" normalizeH="0" baseline="0" noProof="0" dirty="0">
                <a:ln>
                  <a:noFill/>
                </a:ln>
                <a:solidFill>
                  <a:srgbClr val="444A53"/>
                </a:solidFill>
                <a:effectLst/>
                <a:uLnTx/>
                <a:uFillTx/>
                <a:latin typeface="Arial"/>
                <a:ea typeface="+mn-ea"/>
                <a:cs typeface="Arial"/>
              </a:rPr>
              <a:t>Education </a:t>
            </a:r>
            <a:r>
              <a:rPr kumimoji="0" sz="2000" b="1" i="0" u="none" strike="noStrike" kern="1200" cap="none" spc="-10" normalizeH="0" baseline="0" noProof="0" dirty="0">
                <a:ln>
                  <a:noFill/>
                </a:ln>
                <a:solidFill>
                  <a:srgbClr val="444A53"/>
                </a:solidFill>
                <a:effectLst/>
                <a:uLnTx/>
                <a:uFillTx/>
                <a:latin typeface="Arial"/>
                <a:ea typeface="+mn-ea"/>
                <a:cs typeface="Arial"/>
              </a:rPr>
              <a:t>(English/Spanish)</a:t>
            </a:r>
            <a:r>
              <a:rPr kumimoji="0" sz="2000" b="0" i="0" u="none" strike="noStrike" kern="1200" cap="none" spc="-10" normalizeH="0" baseline="0" noProof="0" dirty="0">
                <a:ln>
                  <a:noFill/>
                </a:ln>
                <a:solidFill>
                  <a:srgbClr val="444A53"/>
                </a:solidFill>
                <a:effectLst/>
                <a:uLnTx/>
                <a:uFillTx/>
                <a:latin typeface="Arial"/>
                <a:ea typeface="+mn-ea"/>
                <a:cs typeface="Arial"/>
              </a:rPr>
              <a:t>: </a:t>
            </a:r>
            <a:r>
              <a:rPr kumimoji="0" sz="2000" b="0" i="0" u="none" strike="noStrike" kern="1200" cap="none" spc="-545" normalizeH="0" baseline="0" noProof="0" dirty="0">
                <a:ln>
                  <a:noFill/>
                </a:ln>
                <a:solidFill>
                  <a:srgbClr val="444A53"/>
                </a:solidFill>
                <a:effectLst/>
                <a:uLnTx/>
                <a:uFillTx/>
                <a:latin typeface="Arial"/>
                <a:ea typeface="+mn-ea"/>
                <a:cs typeface="Arial"/>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6"/>
              </a:rPr>
              <a:t>COVID-19</a:t>
            </a:r>
            <a:r>
              <a:rPr kumimoji="0" sz="2000" b="0" i="0" u="sng" strike="noStrike" kern="1200" cap="none" spc="-65" normalizeH="0" baseline="0" noProof="0" dirty="0">
                <a:ln>
                  <a:noFill/>
                </a:ln>
                <a:solidFill>
                  <a:srgbClr val="0000FF"/>
                </a:solidFill>
                <a:effectLst/>
                <a:uLnTx/>
                <a:uFill>
                  <a:solidFill>
                    <a:srgbClr val="6B93FB"/>
                  </a:solidFill>
                </a:uFill>
                <a:latin typeface="Arial"/>
                <a:ea typeface="+mn-ea"/>
                <a:cs typeface="Arial"/>
                <a:hlinkClick r:id="rId16"/>
              </a:rPr>
              <a:t> </a:t>
            </a:r>
            <a:r>
              <a:rPr kumimoji="0" sz="2000" b="0" i="0" u="sng" strike="noStrike" kern="1200" cap="none" spc="-40" normalizeH="0" baseline="0" noProof="0" dirty="0">
                <a:ln>
                  <a:noFill/>
                </a:ln>
                <a:solidFill>
                  <a:srgbClr val="0000FF"/>
                </a:solidFill>
                <a:effectLst/>
                <a:uLnTx/>
                <a:uFill>
                  <a:solidFill>
                    <a:srgbClr val="6B93FB"/>
                  </a:solidFill>
                </a:uFill>
                <a:latin typeface="Arial"/>
                <a:ea typeface="+mn-ea"/>
                <a:cs typeface="Arial"/>
                <a:hlinkClick r:id="rId16"/>
              </a:rPr>
              <a:t>Vaccines</a:t>
            </a:r>
            <a:r>
              <a:rPr kumimoji="0" sz="2000" b="0" i="0" u="sng" strike="noStrike" kern="1200" cap="none" spc="-60" normalizeH="0" baseline="0" noProof="0" dirty="0">
                <a:ln>
                  <a:noFill/>
                </a:ln>
                <a:solidFill>
                  <a:srgbClr val="0000FF"/>
                </a:solidFill>
                <a:effectLst/>
                <a:uLnTx/>
                <a:uFill>
                  <a:solidFill>
                    <a:srgbClr val="6B93FB"/>
                  </a:solidFill>
                </a:uFill>
                <a:latin typeface="Arial"/>
                <a:ea typeface="+mn-ea"/>
                <a:cs typeface="Arial"/>
                <a:hlinkClick r:id="rId16"/>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6"/>
              </a:rPr>
              <a:t>and</a:t>
            </a:r>
            <a:r>
              <a:rPr kumimoji="0" sz="2000" b="0" i="0" u="sng" strike="noStrike" kern="1200" cap="none" spc="-35" normalizeH="0" baseline="0" noProof="0" dirty="0">
                <a:ln>
                  <a:noFill/>
                </a:ln>
                <a:solidFill>
                  <a:srgbClr val="0000FF"/>
                </a:solidFill>
                <a:effectLst/>
                <a:uLnTx/>
                <a:uFill>
                  <a:solidFill>
                    <a:srgbClr val="6B93FB"/>
                  </a:solidFill>
                </a:uFill>
                <a:latin typeface="Arial"/>
                <a:ea typeface="+mn-ea"/>
                <a:cs typeface="Arial"/>
                <a:hlinkClick r:id="rId16"/>
              </a:rPr>
              <a:t> </a:t>
            </a:r>
            <a:r>
              <a:rPr kumimoji="0" sz="2000" b="0" i="0" u="sng" strike="noStrike" kern="1200" cap="none" spc="-30" normalizeH="0" baseline="0" noProof="0" dirty="0">
                <a:ln>
                  <a:noFill/>
                </a:ln>
                <a:solidFill>
                  <a:srgbClr val="0000FF"/>
                </a:solidFill>
                <a:effectLst/>
                <a:uLnTx/>
                <a:uFill>
                  <a:solidFill>
                    <a:srgbClr val="6B93FB"/>
                  </a:solidFill>
                </a:uFill>
                <a:latin typeface="Arial"/>
                <a:ea typeface="+mn-ea"/>
                <a:cs typeface="Arial"/>
                <a:hlinkClick r:id="rId16"/>
              </a:rPr>
              <a:t>Pregnancy</a:t>
            </a:r>
            <a:r>
              <a:rPr kumimoji="0" sz="2000" b="0" i="0" u="none" strike="noStrike" kern="1200" cap="none" spc="-30" normalizeH="0" baseline="0" noProof="0" dirty="0">
                <a:ln>
                  <a:noFill/>
                </a:ln>
                <a:solidFill>
                  <a:srgbClr val="444A53"/>
                </a:solidFill>
                <a:effectLst/>
                <a:uLnTx/>
                <a:uFillTx/>
                <a:latin typeface="Arial"/>
                <a:ea typeface="+mn-ea"/>
                <a:cs typeface="Arial"/>
              </a:rPr>
              <a:t>.</a:t>
            </a:r>
            <a:r>
              <a:rPr kumimoji="0" sz="2000" b="0" i="0" u="none" strike="noStrike" kern="1200" cap="none" spc="-120" normalizeH="0" baseline="0" noProof="0" dirty="0">
                <a:ln>
                  <a:noFill/>
                </a:ln>
                <a:solidFill>
                  <a:srgbClr val="444A53"/>
                </a:solidFill>
                <a:effectLst/>
                <a:uLnTx/>
                <a:uFillTx/>
                <a:latin typeface="Arial"/>
                <a:ea typeface="+mn-ea"/>
                <a:cs typeface="Arial"/>
              </a:rPr>
              <a:t> </a:t>
            </a:r>
            <a:r>
              <a:rPr kumimoji="0" sz="2000" b="0" i="0" u="none" strike="noStrike" kern="1200" cap="none" spc="-5" normalizeH="0" baseline="0" noProof="0" dirty="0">
                <a:ln>
                  <a:noFill/>
                </a:ln>
                <a:solidFill>
                  <a:srgbClr val="444A53"/>
                </a:solidFill>
                <a:effectLst/>
                <a:uLnTx/>
                <a:uFillTx/>
                <a:latin typeface="Arial"/>
                <a:ea typeface="+mn-ea"/>
                <a:cs typeface="Arial"/>
              </a:rPr>
              <a:t>(3.4.21)</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5868272" y="5266357"/>
            <a:ext cx="5336540" cy="9404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000" b="0" i="0" u="sng" strike="noStrike" kern="1200" cap="none" spc="0" normalizeH="0" baseline="0" noProof="0" dirty="0">
                <a:ln>
                  <a:noFill/>
                </a:ln>
                <a:solidFill>
                  <a:srgbClr val="0000FF"/>
                </a:solidFill>
                <a:effectLst/>
                <a:uLnTx/>
                <a:uFill>
                  <a:solidFill>
                    <a:srgbClr val="0000FF"/>
                  </a:solidFill>
                </a:uFill>
                <a:latin typeface="Arial"/>
                <a:ea typeface="+mn-ea"/>
                <a:cs typeface="Arial"/>
                <a:hlinkClick r:id="rId17"/>
              </a:rPr>
              <a:t>CDC:</a:t>
            </a:r>
            <a:r>
              <a:rPr kumimoji="0" sz="2000" b="0" i="0" u="none" strike="noStrike" kern="1200" cap="none" spc="-50" normalizeH="0" baseline="0" noProof="0" dirty="0">
                <a:ln>
                  <a:noFill/>
                </a:ln>
                <a:solidFill>
                  <a:srgbClr val="0000FF"/>
                </a:solidFill>
                <a:effectLst/>
                <a:uLnTx/>
                <a:uFillTx/>
                <a:latin typeface="Arial"/>
                <a:ea typeface="+mn-ea"/>
                <a:cs typeface="Arial"/>
                <a:hlinkClick r:id="rId17"/>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7"/>
              </a:rPr>
              <a:t>Information</a:t>
            </a:r>
            <a:r>
              <a:rPr kumimoji="0" sz="2000" b="0" i="0" u="sng" strike="noStrike" kern="1200" cap="none" spc="-95" normalizeH="0" baseline="0" noProof="0" dirty="0">
                <a:ln>
                  <a:noFill/>
                </a:ln>
                <a:solidFill>
                  <a:srgbClr val="0000FF"/>
                </a:solidFill>
                <a:effectLst/>
                <a:uLnTx/>
                <a:uFill>
                  <a:solidFill>
                    <a:srgbClr val="6B93FB"/>
                  </a:solidFill>
                </a:uFill>
                <a:latin typeface="Arial"/>
                <a:ea typeface="+mn-ea"/>
                <a:cs typeface="Arial"/>
                <a:hlinkClick r:id="rId17"/>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7"/>
              </a:rPr>
              <a:t>about</a:t>
            </a:r>
            <a:r>
              <a:rPr kumimoji="0" sz="2000" b="0" i="0" u="sng" strike="noStrike" kern="1200" cap="none" spc="-55" normalizeH="0" baseline="0" noProof="0" dirty="0">
                <a:ln>
                  <a:noFill/>
                </a:ln>
                <a:solidFill>
                  <a:srgbClr val="0000FF"/>
                </a:solidFill>
                <a:effectLst/>
                <a:uLnTx/>
                <a:uFill>
                  <a:solidFill>
                    <a:srgbClr val="6B93FB"/>
                  </a:solidFill>
                </a:uFill>
                <a:latin typeface="Arial"/>
                <a:ea typeface="+mn-ea"/>
                <a:cs typeface="Arial"/>
                <a:hlinkClick r:id="rId17"/>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7"/>
              </a:rPr>
              <a:t>COVID-19</a:t>
            </a:r>
            <a:r>
              <a:rPr kumimoji="0" sz="2000" b="0" i="0" u="sng" strike="noStrike" kern="1200" cap="none" spc="-80" normalizeH="0" baseline="0" noProof="0" dirty="0">
                <a:ln>
                  <a:noFill/>
                </a:ln>
                <a:solidFill>
                  <a:srgbClr val="0000FF"/>
                </a:solidFill>
                <a:effectLst/>
                <a:uLnTx/>
                <a:uFill>
                  <a:solidFill>
                    <a:srgbClr val="6B93FB"/>
                  </a:solidFill>
                </a:uFill>
                <a:latin typeface="Arial"/>
                <a:ea typeface="+mn-ea"/>
                <a:cs typeface="Arial"/>
                <a:hlinkClick r:id="rId17"/>
              </a:rPr>
              <a:t> </a:t>
            </a:r>
            <a:r>
              <a:rPr kumimoji="0" sz="2000" b="0" i="0" u="sng" strike="noStrike" kern="1200" cap="none" spc="-40" normalizeH="0" baseline="0" noProof="0" dirty="0">
                <a:ln>
                  <a:noFill/>
                </a:ln>
                <a:solidFill>
                  <a:srgbClr val="0000FF"/>
                </a:solidFill>
                <a:effectLst/>
                <a:uLnTx/>
                <a:uFill>
                  <a:solidFill>
                    <a:srgbClr val="6B93FB"/>
                  </a:solidFill>
                </a:uFill>
                <a:latin typeface="Arial"/>
                <a:ea typeface="+mn-ea"/>
                <a:cs typeface="Arial"/>
                <a:hlinkClick r:id="rId17"/>
              </a:rPr>
              <a:t>Vaccines</a:t>
            </a:r>
            <a:r>
              <a:rPr kumimoji="0" sz="2000" b="0" i="0" u="sng" strike="noStrike" kern="1200" cap="none" spc="-50" normalizeH="0" baseline="0" noProof="0" dirty="0">
                <a:ln>
                  <a:noFill/>
                </a:ln>
                <a:solidFill>
                  <a:srgbClr val="0000FF"/>
                </a:solidFill>
                <a:effectLst/>
                <a:uLnTx/>
                <a:uFill>
                  <a:solidFill>
                    <a:srgbClr val="6B93FB"/>
                  </a:solidFill>
                </a:uFill>
                <a:latin typeface="Arial"/>
                <a:ea typeface="+mn-ea"/>
                <a:cs typeface="Arial"/>
                <a:hlinkClick r:id="rId17"/>
              </a:rPr>
              <a:t>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7"/>
              </a:rPr>
              <a:t>for </a:t>
            </a:r>
            <a:r>
              <a:rPr kumimoji="0" sz="2000" b="0" i="0" u="none" strike="noStrike" kern="1200" cap="none" spc="-540" normalizeH="0" baseline="0" noProof="0" dirty="0">
                <a:ln>
                  <a:noFill/>
                </a:ln>
                <a:solidFill>
                  <a:srgbClr val="0000FF"/>
                </a:solidFill>
                <a:effectLst/>
                <a:uLnTx/>
                <a:uFillTx/>
                <a:latin typeface="Arial"/>
                <a:ea typeface="+mn-ea"/>
                <a:cs typeface="Arial"/>
                <a:hlinkClick r:id="rId17"/>
              </a:rPr>
              <a:t> </a:t>
            </a:r>
            <a:r>
              <a:rPr kumimoji="0" sz="2000" b="0" i="0" u="sng" strike="noStrike" kern="1200" cap="none" spc="0" normalizeH="0" baseline="0" noProof="0" dirty="0">
                <a:ln>
                  <a:noFill/>
                </a:ln>
                <a:solidFill>
                  <a:srgbClr val="0000FF"/>
                </a:solidFill>
                <a:effectLst/>
                <a:uLnTx/>
                <a:uFill>
                  <a:solidFill>
                    <a:srgbClr val="6B93FB"/>
                  </a:solidFill>
                </a:uFill>
                <a:latin typeface="Arial"/>
                <a:ea typeface="+mn-ea"/>
                <a:cs typeface="Arial"/>
                <a:hlinkClick r:id="rId17"/>
              </a:rPr>
              <a:t>People who Are Pregnant or </a:t>
            </a:r>
            <a:r>
              <a:rPr kumimoji="0" sz="20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7"/>
              </a:rPr>
              <a:t>Breastfeeding. </a:t>
            </a:r>
            <a:r>
              <a:rPr kumimoji="0" sz="2000" b="0" i="0" u="none" strike="noStrike" kern="1200" cap="none" spc="0" normalizeH="0" baseline="0" noProof="0" dirty="0">
                <a:ln>
                  <a:noFill/>
                </a:ln>
                <a:solidFill>
                  <a:srgbClr val="0000FF"/>
                </a:solidFill>
                <a:effectLst/>
                <a:uLnTx/>
                <a:uFillTx/>
                <a:latin typeface="Arial"/>
                <a:ea typeface="+mn-ea"/>
                <a:cs typeface="Arial"/>
              </a:rPr>
              <a:t> </a:t>
            </a:r>
            <a:r>
              <a:rPr kumimoji="0" sz="2000" b="0" i="0" u="none" strike="noStrike" kern="1200" cap="none" spc="-5" normalizeH="0" baseline="0" noProof="0" dirty="0">
                <a:ln>
                  <a:noFill/>
                </a:ln>
                <a:solidFill>
                  <a:srgbClr val="444A53"/>
                </a:solidFill>
                <a:effectLst/>
                <a:uLnTx/>
                <a:uFillTx/>
                <a:latin typeface="Arial"/>
                <a:ea typeface="+mn-ea"/>
                <a:cs typeface="Arial"/>
              </a:rPr>
              <a:t>(3.18.21)</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772985" y="4828004"/>
            <a:ext cx="4292600" cy="151130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tab pos="545465" algn="l"/>
              </a:tabLst>
              <a:defRPr/>
            </a:pPr>
            <a:r>
              <a:rPr kumimoji="0" sz="1800" b="0" i="0" u="sng" strike="noStrike" kern="1200" cap="none" spc="-5" normalizeH="0" baseline="0" noProof="0" dirty="0">
                <a:ln>
                  <a:noFill/>
                </a:ln>
                <a:solidFill>
                  <a:srgbClr val="0000FF"/>
                </a:solidFill>
                <a:effectLst/>
                <a:uLnTx/>
                <a:uFill>
                  <a:solidFill>
                    <a:srgbClr val="0000FF"/>
                  </a:solidFill>
                </a:uFill>
                <a:latin typeface="Arial"/>
                <a:ea typeface="+mn-ea"/>
                <a:cs typeface="Arial"/>
                <a:hlinkClick r:id="rId18"/>
              </a:rPr>
              <a:t>CDC:</a:t>
            </a:r>
            <a:r>
              <a:rPr kumimoji="0" sz="1800" b="0" i="0" u="none" strike="noStrike" kern="1200" cap="none" spc="-5" normalizeH="0" baseline="0" noProof="0" dirty="0">
                <a:ln>
                  <a:noFill/>
                </a:ln>
                <a:solidFill>
                  <a:srgbClr val="0000FF"/>
                </a:solidFill>
                <a:effectLst/>
                <a:uLnTx/>
                <a:uFillTx/>
                <a:latin typeface="Arial"/>
                <a:ea typeface="+mn-ea"/>
                <a:cs typeface="Arial"/>
                <a:hlinkClick r:id="rId18"/>
              </a:rPr>
              <a:t> </a:t>
            </a:r>
            <a:r>
              <a:rPr kumimoji="0" sz="18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8"/>
              </a:rPr>
              <a:t>Safety of COVID-19 </a:t>
            </a:r>
            <a:r>
              <a:rPr kumimoji="0" sz="1800" b="0" i="0" u="sng" strike="noStrike" kern="1200" cap="none" spc="-40" normalizeH="0" baseline="0" noProof="0" dirty="0">
                <a:ln>
                  <a:noFill/>
                </a:ln>
                <a:solidFill>
                  <a:srgbClr val="0000FF"/>
                </a:solidFill>
                <a:effectLst/>
                <a:uLnTx/>
                <a:uFill>
                  <a:solidFill>
                    <a:srgbClr val="6B93FB"/>
                  </a:solidFill>
                </a:uFill>
                <a:latin typeface="Arial"/>
                <a:ea typeface="+mn-ea"/>
                <a:cs typeface="Arial"/>
                <a:hlinkClick r:id="rId18"/>
              </a:rPr>
              <a:t>Vaccines. Video </a:t>
            </a:r>
            <a:r>
              <a:rPr kumimoji="0" sz="1800" b="0" i="0" u="none" strike="noStrike" kern="1200" cap="none" spc="-490" normalizeH="0" baseline="0" noProof="0" dirty="0">
                <a:ln>
                  <a:noFill/>
                </a:ln>
                <a:solidFill>
                  <a:srgbClr val="0000FF"/>
                </a:solidFill>
                <a:effectLst/>
                <a:uLnTx/>
                <a:uFillTx/>
                <a:latin typeface="Arial"/>
                <a:ea typeface="+mn-ea"/>
                <a:cs typeface="Arial"/>
                <a:hlinkClick r:id="rId18"/>
              </a:rPr>
              <a:t> </a:t>
            </a:r>
            <a:r>
              <a:rPr kumimoji="0" sz="18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8"/>
              </a:rPr>
              <a:t>link.	</a:t>
            </a:r>
            <a:r>
              <a:rPr kumimoji="0" sz="1800" b="0" i="0" u="sng" strike="noStrike" kern="1200" cap="none" spc="-20" normalizeH="0" baseline="0" noProof="0" dirty="0">
                <a:ln>
                  <a:noFill/>
                </a:ln>
                <a:solidFill>
                  <a:srgbClr val="0000FF"/>
                </a:solidFill>
                <a:effectLst/>
                <a:uLnTx/>
                <a:uFill>
                  <a:solidFill>
                    <a:srgbClr val="6B93FB"/>
                  </a:solidFill>
                </a:uFill>
                <a:latin typeface="Arial"/>
                <a:ea typeface="+mn-ea"/>
                <a:cs typeface="Arial"/>
                <a:hlinkClick r:id="rId18"/>
              </a:rPr>
              <a:t>(Updated</a:t>
            </a:r>
            <a:r>
              <a:rPr kumimoji="0" sz="1800" b="0" i="0" u="sng" strike="noStrike" kern="1200" cap="none" spc="15" normalizeH="0" baseline="0" noProof="0" dirty="0">
                <a:ln>
                  <a:noFill/>
                </a:ln>
                <a:solidFill>
                  <a:srgbClr val="0000FF"/>
                </a:solidFill>
                <a:effectLst/>
                <a:uLnTx/>
                <a:uFill>
                  <a:solidFill>
                    <a:srgbClr val="6B93FB"/>
                  </a:solidFill>
                </a:uFill>
                <a:latin typeface="Arial"/>
                <a:ea typeface="+mn-ea"/>
                <a:cs typeface="Arial"/>
                <a:hlinkClick r:id="rId18"/>
              </a:rPr>
              <a:t> </a:t>
            </a:r>
            <a:r>
              <a:rPr kumimoji="0" sz="1800" b="0" i="0" u="sng" strike="noStrike" kern="1200" cap="none" spc="-5" normalizeH="0" baseline="0" noProof="0" dirty="0">
                <a:ln>
                  <a:noFill/>
                </a:ln>
                <a:solidFill>
                  <a:srgbClr val="0000FF"/>
                </a:solidFill>
                <a:effectLst/>
                <a:uLnTx/>
                <a:uFill>
                  <a:solidFill>
                    <a:srgbClr val="6B93FB"/>
                  </a:solidFill>
                </a:uFill>
                <a:latin typeface="Arial"/>
                <a:ea typeface="+mn-ea"/>
                <a:cs typeface="Arial"/>
                <a:hlinkClick r:id="rId18"/>
              </a:rPr>
              <a:t>6.8.</a:t>
            </a:r>
            <a:r>
              <a:rPr kumimoji="0" sz="1800" b="0" i="0" u="sng" strike="noStrike" kern="1200" cap="none" spc="-20" normalizeH="0" baseline="0" noProof="0" dirty="0">
                <a:ln>
                  <a:noFill/>
                </a:ln>
                <a:solidFill>
                  <a:srgbClr val="0000FF"/>
                </a:solidFill>
                <a:effectLst/>
                <a:uLnTx/>
                <a:uFill>
                  <a:solidFill>
                    <a:srgbClr val="6B93FB"/>
                  </a:solidFill>
                </a:uFill>
                <a:latin typeface="Arial"/>
                <a:ea typeface="+mn-ea"/>
                <a:cs typeface="Arial"/>
                <a:hlinkClick r:id="rId18"/>
              </a:rPr>
              <a:t> </a:t>
            </a:r>
            <a:r>
              <a:rPr kumimoji="0" sz="1800" b="0" i="0" u="sng" strike="noStrike" kern="1200" cap="none" spc="-25" normalizeH="0" baseline="0" noProof="0" dirty="0">
                <a:ln>
                  <a:noFill/>
                </a:ln>
                <a:solidFill>
                  <a:srgbClr val="0000FF"/>
                </a:solidFill>
                <a:effectLst/>
                <a:uLnTx/>
                <a:uFill>
                  <a:solidFill>
                    <a:srgbClr val="6B93FB"/>
                  </a:solidFill>
                </a:uFill>
                <a:latin typeface="Arial"/>
                <a:ea typeface="+mn-ea"/>
                <a:cs typeface="Arial"/>
                <a:hlinkClick r:id="rId18"/>
              </a:rPr>
              <a:t>2021)</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87960" marR="580390" lvl="0" indent="0" algn="l" defTabSz="914400" rtl="0" eaLnBrk="1" fontAlgn="auto" latinLnBrk="0" hangingPunct="1">
              <a:lnSpc>
                <a:spcPct val="100000"/>
              </a:lnSpc>
              <a:spcBef>
                <a:spcPts val="900"/>
              </a:spcBef>
              <a:spcAft>
                <a:spcPts val="0"/>
              </a:spcAft>
              <a:buClrTx/>
              <a:buSzTx/>
              <a:buFontTx/>
              <a:buNone/>
              <a:tabLst/>
              <a:defRPr/>
            </a:pPr>
            <a:r>
              <a:rPr kumimoji="0" sz="1800" b="1" i="0" u="none" strike="noStrike" kern="1200" cap="none" spc="-5" normalizeH="0" baseline="0" noProof="0" dirty="0">
                <a:ln>
                  <a:noFill/>
                </a:ln>
                <a:solidFill>
                  <a:srgbClr val="444A53"/>
                </a:solidFill>
                <a:effectLst/>
                <a:uLnTx/>
                <a:uFillTx/>
                <a:latin typeface="Arial"/>
                <a:ea typeface="+mn-ea"/>
                <a:cs typeface="Arial"/>
              </a:rPr>
              <a:t>Cook</a:t>
            </a:r>
            <a:r>
              <a:rPr kumimoji="0" sz="1800" b="1" i="0" u="none" strike="noStrike" kern="1200" cap="none" spc="-30" normalizeH="0" baseline="0" noProof="0" dirty="0">
                <a:ln>
                  <a:noFill/>
                </a:ln>
                <a:solidFill>
                  <a:srgbClr val="444A53"/>
                </a:solidFill>
                <a:effectLst/>
                <a:uLnTx/>
                <a:uFillTx/>
                <a:latin typeface="Arial"/>
                <a:ea typeface="+mn-ea"/>
                <a:cs typeface="Arial"/>
              </a:rPr>
              <a:t> </a:t>
            </a:r>
            <a:r>
              <a:rPr kumimoji="0" sz="1800" b="1" i="0" u="none" strike="noStrike" kern="1200" cap="none" spc="-5" normalizeH="0" baseline="0" noProof="0" dirty="0">
                <a:ln>
                  <a:noFill/>
                </a:ln>
                <a:solidFill>
                  <a:srgbClr val="444A53"/>
                </a:solidFill>
                <a:effectLst/>
                <a:uLnTx/>
                <a:uFillTx/>
                <a:latin typeface="Arial"/>
                <a:ea typeface="+mn-ea"/>
                <a:cs typeface="Arial"/>
              </a:rPr>
              <a:t>County</a:t>
            </a:r>
            <a:r>
              <a:rPr kumimoji="0" sz="1800" b="1" i="0" u="none" strike="noStrike" kern="1200" cap="none" spc="-55" normalizeH="0" baseline="0" noProof="0" dirty="0">
                <a:ln>
                  <a:noFill/>
                </a:ln>
                <a:solidFill>
                  <a:srgbClr val="444A53"/>
                </a:solidFill>
                <a:effectLst/>
                <a:uLnTx/>
                <a:uFillTx/>
                <a:latin typeface="Arial"/>
                <a:ea typeface="+mn-ea"/>
                <a:cs typeface="Arial"/>
              </a:rPr>
              <a:t> </a:t>
            </a:r>
            <a:r>
              <a:rPr kumimoji="0" sz="1800" b="1" i="0" u="none" strike="noStrike" kern="1200" cap="none" spc="-5" normalizeH="0" baseline="0" noProof="0" dirty="0">
                <a:ln>
                  <a:noFill/>
                </a:ln>
                <a:solidFill>
                  <a:srgbClr val="444A53"/>
                </a:solidFill>
                <a:effectLst/>
                <a:uLnTx/>
                <a:uFillTx/>
                <a:latin typeface="Arial"/>
                <a:ea typeface="+mn-ea"/>
                <a:cs typeface="Arial"/>
              </a:rPr>
              <a:t>Health:</a:t>
            </a:r>
            <a:r>
              <a:rPr kumimoji="0" sz="1800" b="1" i="0" u="none" strike="noStrike" kern="1200" cap="none" spc="-35" normalizeH="0" baseline="0" noProof="0" dirty="0">
                <a:ln>
                  <a:noFill/>
                </a:ln>
                <a:solidFill>
                  <a:srgbClr val="444A53"/>
                </a:solidFill>
                <a:effectLst/>
                <a:uLnTx/>
                <a:uFillTx/>
                <a:latin typeface="Arial"/>
                <a:ea typeface="+mn-ea"/>
                <a:cs typeface="Arial"/>
              </a:rPr>
              <a:t> </a:t>
            </a:r>
            <a:r>
              <a:rPr kumimoji="0" sz="1800" b="0" i="0" u="none" strike="noStrike" kern="1200" cap="none" spc="-20" normalizeH="0" baseline="0" noProof="0" dirty="0">
                <a:ln>
                  <a:noFill/>
                </a:ln>
                <a:solidFill>
                  <a:srgbClr val="444A53"/>
                </a:solidFill>
                <a:effectLst/>
                <a:uLnTx/>
                <a:uFillTx/>
                <a:latin typeface="Arial"/>
                <a:ea typeface="+mn-ea"/>
                <a:cs typeface="Arial"/>
              </a:rPr>
              <a:t>Should</a:t>
            </a:r>
            <a:r>
              <a:rPr kumimoji="0" sz="1800" b="0" i="0" u="none" strike="noStrike" kern="1200" cap="none" spc="-10" normalizeH="0" baseline="0" noProof="0" dirty="0">
                <a:ln>
                  <a:noFill/>
                </a:ln>
                <a:solidFill>
                  <a:srgbClr val="444A53"/>
                </a:solidFill>
                <a:effectLst/>
                <a:uLnTx/>
                <a:uFillTx/>
                <a:latin typeface="Arial"/>
                <a:ea typeface="+mn-ea"/>
                <a:cs typeface="Arial"/>
              </a:rPr>
              <a:t> </a:t>
            </a:r>
            <a:r>
              <a:rPr kumimoji="0" sz="1800" b="0" i="0" u="none" strike="noStrike" kern="1200" cap="none" spc="0" normalizeH="0" baseline="0" noProof="0" dirty="0">
                <a:ln>
                  <a:noFill/>
                </a:ln>
                <a:solidFill>
                  <a:srgbClr val="444A53"/>
                </a:solidFill>
                <a:effectLst/>
                <a:uLnTx/>
                <a:uFillTx/>
                <a:latin typeface="Arial"/>
                <a:ea typeface="+mn-ea"/>
                <a:cs typeface="Arial"/>
              </a:rPr>
              <a:t>I </a:t>
            </a:r>
            <a:r>
              <a:rPr kumimoji="0" sz="1800" b="0" i="0" u="none" strike="noStrike" kern="1200" cap="none" spc="-20" normalizeH="0" baseline="0" noProof="0" dirty="0">
                <a:ln>
                  <a:noFill/>
                </a:ln>
                <a:solidFill>
                  <a:srgbClr val="444A53"/>
                </a:solidFill>
                <a:effectLst/>
                <a:uLnTx/>
                <a:uFillTx/>
                <a:latin typeface="Arial"/>
                <a:ea typeface="+mn-ea"/>
                <a:cs typeface="Arial"/>
              </a:rPr>
              <a:t>get </a:t>
            </a:r>
            <a:r>
              <a:rPr kumimoji="0" sz="1800" b="0" i="0" u="none" strike="noStrike" kern="1200" cap="none" spc="-484" normalizeH="0" baseline="0" noProof="0" dirty="0">
                <a:ln>
                  <a:noFill/>
                </a:ln>
                <a:solidFill>
                  <a:srgbClr val="444A53"/>
                </a:solidFill>
                <a:effectLst/>
                <a:uLnTx/>
                <a:uFillTx/>
                <a:latin typeface="Arial"/>
                <a:ea typeface="+mn-ea"/>
                <a:cs typeface="Arial"/>
              </a:rPr>
              <a:t> </a:t>
            </a:r>
            <a:r>
              <a:rPr kumimoji="0" sz="1800" b="0" i="0" u="none" strike="noStrike" kern="1200" cap="none" spc="-5" normalizeH="0" baseline="0" noProof="0" dirty="0">
                <a:ln>
                  <a:noFill/>
                </a:ln>
                <a:solidFill>
                  <a:srgbClr val="444A53"/>
                </a:solidFill>
                <a:effectLst/>
                <a:uLnTx/>
                <a:uFillTx/>
                <a:latin typeface="Arial"/>
                <a:ea typeface="+mn-ea"/>
                <a:cs typeface="Arial"/>
              </a:rPr>
              <a:t>the</a:t>
            </a:r>
            <a:r>
              <a:rPr kumimoji="0" sz="1800" b="0" i="0" u="none" strike="noStrike" kern="1200" cap="none" spc="-30" normalizeH="0" baseline="0" noProof="0" dirty="0">
                <a:ln>
                  <a:noFill/>
                </a:ln>
                <a:solidFill>
                  <a:srgbClr val="444A53"/>
                </a:solidFill>
                <a:effectLst/>
                <a:uLnTx/>
                <a:uFillTx/>
                <a:latin typeface="Arial"/>
                <a:ea typeface="+mn-ea"/>
                <a:cs typeface="Arial"/>
              </a:rPr>
              <a:t> </a:t>
            </a:r>
            <a:r>
              <a:rPr kumimoji="0" sz="1800" b="0" i="0" u="none" strike="noStrike" kern="1200" cap="none" spc="-5" normalizeH="0" baseline="0" noProof="0" dirty="0">
                <a:ln>
                  <a:noFill/>
                </a:ln>
                <a:solidFill>
                  <a:srgbClr val="444A53"/>
                </a:solidFill>
                <a:effectLst/>
                <a:uLnTx/>
                <a:uFillTx/>
                <a:latin typeface="Arial"/>
                <a:ea typeface="+mn-ea"/>
                <a:cs typeface="Arial"/>
              </a:rPr>
              <a:t>COVID-19</a:t>
            </a:r>
            <a:r>
              <a:rPr kumimoji="0" sz="1800" b="0" i="0" u="none" strike="noStrike" kern="1200" cap="none" spc="-55" normalizeH="0" baseline="0" noProof="0" dirty="0">
                <a:ln>
                  <a:noFill/>
                </a:ln>
                <a:solidFill>
                  <a:srgbClr val="444A53"/>
                </a:solidFill>
                <a:effectLst/>
                <a:uLnTx/>
                <a:uFillTx/>
                <a:latin typeface="Arial"/>
                <a:ea typeface="+mn-ea"/>
                <a:cs typeface="Arial"/>
              </a:rPr>
              <a:t> </a:t>
            </a:r>
            <a:r>
              <a:rPr kumimoji="0" sz="1800" b="0" i="0" u="none" strike="noStrike" kern="1200" cap="none" spc="-20" normalizeH="0" baseline="0" noProof="0" dirty="0">
                <a:ln>
                  <a:noFill/>
                </a:ln>
                <a:solidFill>
                  <a:srgbClr val="444A53"/>
                </a:solidFill>
                <a:effectLst/>
                <a:uLnTx/>
                <a:uFillTx/>
                <a:latin typeface="Arial"/>
                <a:ea typeface="+mn-ea"/>
                <a:cs typeface="Arial"/>
              </a:rPr>
              <a:t>vaccine?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8796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20" normalizeH="0" baseline="0" noProof="0" dirty="0">
                <a:ln>
                  <a:noFill/>
                </a:ln>
                <a:solidFill>
                  <a:srgbClr val="444A53"/>
                </a:solidFill>
                <a:effectLst/>
                <a:uLnTx/>
                <a:uFillTx/>
                <a:latin typeface="Arial"/>
                <a:ea typeface="+mn-ea"/>
                <a:cs typeface="Arial"/>
              </a:rPr>
              <a:t>Flyer</a:t>
            </a:r>
            <a:r>
              <a:rPr kumimoji="0" sz="1800" b="0" i="0" u="none" strike="noStrike" kern="1200" cap="none" spc="45" normalizeH="0" baseline="0" noProof="0" dirty="0">
                <a:ln>
                  <a:noFill/>
                </a:ln>
                <a:solidFill>
                  <a:srgbClr val="444A53"/>
                </a:solidFill>
                <a:effectLst/>
                <a:uLnTx/>
                <a:uFillTx/>
                <a:latin typeface="Arial"/>
                <a:ea typeface="+mn-ea"/>
                <a:cs typeface="Arial"/>
              </a:rPr>
              <a:t> </a:t>
            </a:r>
            <a:r>
              <a:rPr kumimoji="0" sz="1800" b="0" i="0" u="none" strike="noStrike" kern="1200" cap="none" spc="-20" normalizeH="0" baseline="0" noProof="0" dirty="0">
                <a:ln>
                  <a:noFill/>
                </a:ln>
                <a:solidFill>
                  <a:srgbClr val="0000FF"/>
                </a:solidFill>
                <a:effectLst/>
                <a:uLnTx/>
                <a:uFillTx/>
                <a:latin typeface="Arial"/>
                <a:ea typeface="+mn-ea"/>
                <a:cs typeface="Arial"/>
                <a:hlinkClick r:id="rId19"/>
              </a:rPr>
              <a:t>English</a:t>
            </a:r>
            <a:r>
              <a:rPr kumimoji="0" sz="1800" b="0" i="0" u="none" strike="noStrike" kern="1200" cap="none" spc="30" normalizeH="0" baseline="0" noProof="0" dirty="0">
                <a:ln>
                  <a:noFill/>
                </a:ln>
                <a:solidFill>
                  <a:srgbClr val="0000FF"/>
                </a:solidFill>
                <a:effectLst/>
                <a:uLnTx/>
                <a:uFillTx/>
                <a:latin typeface="Arial"/>
                <a:ea typeface="+mn-ea"/>
                <a:cs typeface="Arial"/>
                <a:hlinkClick r:id="rId19"/>
              </a:rPr>
              <a:t> </a:t>
            </a:r>
            <a:r>
              <a:rPr kumimoji="0" sz="1800" b="0" i="0" u="none" strike="noStrike" kern="1200" cap="none" spc="-15" normalizeH="0" baseline="0" noProof="0" dirty="0">
                <a:ln>
                  <a:noFill/>
                </a:ln>
                <a:solidFill>
                  <a:srgbClr val="444A53"/>
                </a:solidFill>
                <a:effectLst/>
                <a:uLnTx/>
                <a:uFillTx/>
                <a:latin typeface="Arial"/>
                <a:ea typeface="+mn-ea"/>
                <a:cs typeface="Arial"/>
              </a:rPr>
              <a:t>and</a:t>
            </a:r>
            <a:r>
              <a:rPr kumimoji="0" sz="1800" b="0" i="0" u="none" strike="noStrike" kern="1200" cap="none" spc="5" normalizeH="0" baseline="0" noProof="0" dirty="0">
                <a:ln>
                  <a:noFill/>
                </a:ln>
                <a:solidFill>
                  <a:srgbClr val="444A53"/>
                </a:solidFill>
                <a:effectLst/>
                <a:uLnTx/>
                <a:uFillTx/>
                <a:latin typeface="Arial"/>
                <a:ea typeface="+mn-ea"/>
                <a:cs typeface="Arial"/>
              </a:rPr>
              <a:t> </a:t>
            </a:r>
            <a:r>
              <a:rPr kumimoji="0" sz="1800" b="0" i="0" u="none" strike="noStrike" kern="1200" cap="none" spc="-20" normalizeH="0" baseline="0" noProof="0" dirty="0">
                <a:ln>
                  <a:noFill/>
                </a:ln>
                <a:solidFill>
                  <a:srgbClr val="0000FF"/>
                </a:solidFill>
                <a:effectLst/>
                <a:uLnTx/>
                <a:uFillTx/>
                <a:latin typeface="Arial"/>
                <a:ea typeface="+mn-ea"/>
                <a:cs typeface="Arial"/>
                <a:hlinkClick r:id="rId20"/>
              </a:rPr>
              <a:t>Spanish</a:t>
            </a:r>
            <a:r>
              <a:rPr kumimoji="0" sz="1800" b="0" i="0" u="none" strike="noStrike" kern="1200" cap="none" spc="25" normalizeH="0" baseline="0" noProof="0" dirty="0">
                <a:ln>
                  <a:noFill/>
                </a:ln>
                <a:solidFill>
                  <a:srgbClr val="0000FF"/>
                </a:solidFill>
                <a:effectLst/>
                <a:uLnTx/>
                <a:uFillTx/>
                <a:latin typeface="Arial"/>
                <a:ea typeface="+mn-ea"/>
                <a:cs typeface="Arial"/>
                <a:hlinkClick r:id="rId20"/>
              </a:rPr>
              <a:t> </a:t>
            </a:r>
            <a:r>
              <a:rPr kumimoji="0" sz="1800" b="0" i="0" u="none" strike="noStrike" kern="1200" cap="none" spc="-45" normalizeH="0" baseline="0" noProof="0" dirty="0">
                <a:ln>
                  <a:noFill/>
                </a:ln>
                <a:solidFill>
                  <a:srgbClr val="444A53"/>
                </a:solidFill>
                <a:effectLst/>
                <a:uLnTx/>
                <a:uFillTx/>
                <a:latin typeface="Arial"/>
                <a:ea typeface="+mn-ea"/>
                <a:cs typeface="Arial"/>
              </a:rPr>
              <a:t>(6.11.21)</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8" name="object 18"/>
          <p:cNvPicPr/>
          <p:nvPr/>
        </p:nvPicPr>
        <p:blipFill>
          <a:blip r:embed="rId21" cstate="print"/>
          <a:stretch>
            <a:fillRect/>
          </a:stretch>
        </p:blipFill>
        <p:spPr>
          <a:xfrm>
            <a:off x="594359" y="1548383"/>
            <a:ext cx="2075687" cy="2781299"/>
          </a:xfrm>
          <a:prstGeom prst="rect">
            <a:avLst/>
          </a:prstGeom>
        </p:spPr>
      </p:pic>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D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50</a:t>
            </a:fld>
            <a:endParaRPr kumimoji="0" sz="1200" b="0" i="0" u="none" strike="noStrike" kern="1200" cap="none" spc="-5" normalizeH="0" baseline="0" noProof="0" dirty="0">
              <a:ln>
                <a:noFill/>
              </a:ln>
              <a:solidFill>
                <a:srgbClr val="ADB3B8"/>
              </a:solidFill>
              <a:effectLst/>
              <a:uLnTx/>
              <a:uFillTx/>
              <a:latin typeface="Arial"/>
              <a:ea typeface="+mn-ea"/>
              <a:cs typeface="Arial"/>
            </a:endParaRPr>
          </a:p>
        </p:txBody>
      </p:sp>
    </p:spTree>
    <p:extLst>
      <p:ext uri="{BB962C8B-B14F-4D97-AF65-F5344CB8AC3E}">
        <p14:creationId xmlns:p14="http://schemas.microsoft.com/office/powerpoint/2010/main" val="443499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17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57605" y="1681733"/>
            <a:ext cx="567055" cy="0"/>
          </a:xfrm>
          <a:custGeom>
            <a:avLst/>
            <a:gdLst/>
            <a:ahLst/>
            <a:cxnLst/>
            <a:rect l="l" t="t" r="r" b="b"/>
            <a:pathLst>
              <a:path w="567055">
                <a:moveTo>
                  <a:pt x="0" y="0"/>
                </a:moveTo>
                <a:lnTo>
                  <a:pt x="566902" y="0"/>
                </a:lnTo>
              </a:path>
            </a:pathLst>
          </a:custGeom>
          <a:ln w="38100">
            <a:solidFill>
              <a:srgbClr val="039BE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625891" y="912364"/>
            <a:ext cx="1847850" cy="482600"/>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FFFFFF"/>
                </a:solidFill>
              </a:rPr>
              <a:t>POSTERS</a:t>
            </a:r>
            <a:endParaRPr sz="3000"/>
          </a:p>
        </p:txBody>
      </p:sp>
      <p:pic>
        <p:nvPicPr>
          <p:cNvPr id="5" name="object 5"/>
          <p:cNvPicPr/>
          <p:nvPr/>
        </p:nvPicPr>
        <p:blipFill>
          <a:blip r:embed="rId2" cstate="print"/>
          <a:stretch>
            <a:fillRect/>
          </a:stretch>
        </p:blipFill>
        <p:spPr>
          <a:xfrm>
            <a:off x="434340" y="1421891"/>
            <a:ext cx="4055351" cy="5385814"/>
          </a:xfrm>
          <a:prstGeom prst="rect">
            <a:avLst/>
          </a:prstGeom>
        </p:spPr>
      </p:pic>
      <p:pic>
        <p:nvPicPr>
          <p:cNvPr id="6" name="object 6"/>
          <p:cNvPicPr/>
          <p:nvPr/>
        </p:nvPicPr>
        <p:blipFill>
          <a:blip r:embed="rId3" cstate="print"/>
          <a:stretch>
            <a:fillRect/>
          </a:stretch>
        </p:blipFill>
        <p:spPr>
          <a:xfrm>
            <a:off x="6239255" y="1395983"/>
            <a:ext cx="4055363" cy="5437631"/>
          </a:xfrm>
          <a:prstGeom prst="rect">
            <a:avLst/>
          </a:prstGeom>
        </p:spPr>
      </p:pic>
    </p:spTree>
    <p:extLst>
      <p:ext uri="{BB962C8B-B14F-4D97-AF65-F5344CB8AC3E}">
        <p14:creationId xmlns:p14="http://schemas.microsoft.com/office/powerpoint/2010/main" val="1504447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82000" cy="1143000"/>
          </a:xfrm>
        </p:spPr>
        <p:txBody>
          <a:bodyPr/>
          <a:lstStyle/>
          <a:p>
            <a:pPr algn="l"/>
            <a:r>
              <a:rPr lang="en-US" smtClean="0">
                <a:solidFill>
                  <a:srgbClr val="FF0000"/>
                </a:solidFill>
              </a:rPr>
              <a:t>New ACOG / CDC PSA </a:t>
            </a:r>
            <a:r>
              <a:rPr lang="en-US">
                <a:solidFill>
                  <a:srgbClr val="FF0000"/>
                </a:solidFill>
              </a:rPr>
              <a:t/>
            </a:r>
            <a:br>
              <a:rPr lang="en-US">
                <a:solidFill>
                  <a:srgbClr val="FF0000"/>
                </a:solidFill>
              </a:rPr>
            </a:br>
            <a:r>
              <a:rPr lang="en-US" dirty="0" err="1" smtClean="0">
                <a:solidFill>
                  <a:srgbClr val="FF0000"/>
                </a:solidFill>
              </a:rPr>
              <a:t>Covid</a:t>
            </a:r>
            <a:r>
              <a:rPr lang="en-US" dirty="0" smtClean="0">
                <a:solidFill>
                  <a:srgbClr val="FF0000"/>
                </a:solidFill>
              </a:rPr>
              <a:t> Vaccination in Pregnancy</a:t>
            </a:r>
            <a:endParaRPr lang="en-US" dirty="0">
              <a:solidFill>
                <a:srgbClr val="FF0000"/>
              </a:solidFill>
            </a:endParaRPr>
          </a:p>
        </p:txBody>
      </p:sp>
      <p:sp>
        <p:nvSpPr>
          <p:cNvPr id="3" name="Content Placeholder 2"/>
          <p:cNvSpPr>
            <a:spLocks noGrp="1"/>
          </p:cNvSpPr>
          <p:nvPr>
            <p:ph idx="1"/>
          </p:nvPr>
        </p:nvSpPr>
        <p:spPr>
          <a:xfrm>
            <a:off x="609600" y="1600205"/>
            <a:ext cx="11277600" cy="4525963"/>
          </a:xfrm>
        </p:spPr>
        <p:txBody>
          <a:bodyPr/>
          <a:lstStyle/>
          <a:p>
            <a:r>
              <a:rPr lang="en-US" b="1" dirty="0"/>
              <a:t>Please Share This Important PSA</a:t>
            </a:r>
            <a:endParaRPr lang="en-US" dirty="0"/>
          </a:p>
          <a:p>
            <a:r>
              <a:rPr lang="en-US" dirty="0"/>
              <a:t>In partnership with the CDC, ACOG has released our first-ever PSA! Please help us spread this important, life-saving message to get vaccinated during pregnancy </a:t>
            </a:r>
            <a:r>
              <a:rPr lang="en-US" dirty="0" smtClean="0"/>
              <a:t>by sharing: </a:t>
            </a:r>
            <a:r>
              <a:rPr lang="en-US" dirty="0"/>
              <a:t> </a:t>
            </a:r>
            <a:r>
              <a:rPr lang="en-US" u="sng" dirty="0">
                <a:hlinkClick r:id="rId2"/>
              </a:rPr>
              <a:t>https://</a:t>
            </a:r>
            <a:r>
              <a:rPr lang="en-US" u="sng" dirty="0" smtClean="0">
                <a:hlinkClick r:id="rId2"/>
              </a:rPr>
              <a:t>vimeo.com/674866776</a:t>
            </a:r>
            <a:r>
              <a:rPr lang="en-US" u="sng" dirty="0"/>
              <a:t> </a:t>
            </a:r>
            <a:r>
              <a:rPr lang="en-US" u="sng" dirty="0">
                <a:solidFill>
                  <a:schemeClr val="tx2">
                    <a:lumMod val="60000"/>
                    <a:lumOff val="40000"/>
                  </a:schemeClr>
                </a:solidFill>
              </a:rPr>
              <a:t>https://vimeo.com/672469139</a:t>
            </a:r>
          </a:p>
          <a:p>
            <a:r>
              <a:rPr lang="en-US" dirty="0"/>
              <a:t>We know that a trusted obstetrician-gynecologist can play a large role in a patient’s decision about whether to get vaccinated, so use this PSA as a tool to share with your communities and spread the message.</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51449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723233"/>
            <a:ext cx="6788784" cy="513715"/>
          </a:xfrm>
          <a:prstGeom prst="rect">
            <a:avLst/>
          </a:prstGeom>
        </p:spPr>
        <p:txBody>
          <a:bodyPr vert="horz" wrap="square" lIns="0" tIns="13335" rIns="0" bIns="0" rtlCol="0">
            <a:spAutoFit/>
          </a:bodyPr>
          <a:lstStyle/>
          <a:p>
            <a:pPr marL="12700">
              <a:lnSpc>
                <a:spcPct val="100000"/>
              </a:lnSpc>
              <a:spcBef>
                <a:spcPts val="105"/>
              </a:spcBef>
              <a:tabLst>
                <a:tab pos="3350260" algn="l"/>
                <a:tab pos="4589145" algn="l"/>
              </a:tabLst>
            </a:pPr>
            <a:r>
              <a:rPr sz="3200" b="1" spc="-90" dirty="0">
                <a:solidFill>
                  <a:srgbClr val="F58466"/>
                </a:solidFill>
                <a:latin typeface="Arial"/>
                <a:cs typeface="Arial"/>
              </a:rPr>
              <a:t>Updated</a:t>
            </a:r>
            <a:r>
              <a:rPr sz="3200" b="1" spc="-120" dirty="0">
                <a:solidFill>
                  <a:srgbClr val="F58466"/>
                </a:solidFill>
                <a:latin typeface="Arial"/>
                <a:cs typeface="Arial"/>
              </a:rPr>
              <a:t> </a:t>
            </a:r>
            <a:r>
              <a:rPr sz="3200" b="1" spc="-55" dirty="0">
                <a:solidFill>
                  <a:srgbClr val="F58466"/>
                </a:solidFill>
                <a:latin typeface="Arial"/>
                <a:cs typeface="Arial"/>
              </a:rPr>
              <a:t>OB/Neo	</a:t>
            </a:r>
            <a:r>
              <a:rPr sz="3200" b="1" spc="-120" dirty="0">
                <a:solidFill>
                  <a:srgbClr val="F58466"/>
                </a:solidFill>
                <a:latin typeface="Arial"/>
                <a:cs typeface="Arial"/>
              </a:rPr>
              <a:t>Covid	</a:t>
            </a:r>
            <a:r>
              <a:rPr sz="3200" b="1" spc="-160" dirty="0">
                <a:solidFill>
                  <a:srgbClr val="F58466"/>
                </a:solidFill>
                <a:latin typeface="Arial"/>
                <a:cs typeface="Arial"/>
              </a:rPr>
              <a:t>Publications</a:t>
            </a:r>
            <a:endParaRPr sz="3200">
              <a:latin typeface="Arial"/>
              <a:cs typeface="Arial"/>
            </a:endParaRPr>
          </a:p>
        </p:txBody>
      </p:sp>
      <p:sp>
        <p:nvSpPr>
          <p:cNvPr id="9" name="object 9"/>
          <p:cNvSpPr txBox="1"/>
          <p:nvPr/>
        </p:nvSpPr>
        <p:spPr>
          <a:xfrm>
            <a:off x="381001" y="1522540"/>
            <a:ext cx="11430000" cy="7430880"/>
          </a:xfrm>
          <a:prstGeom prst="rect">
            <a:avLst/>
          </a:prstGeom>
        </p:spPr>
        <p:txBody>
          <a:bodyPr vert="horz" wrap="square" lIns="0" tIns="69215" rIns="0" bIns="0" rtlCol="0">
            <a:spAutoFit/>
          </a:bodyPr>
          <a:lstStyle/>
          <a:p>
            <a:pPr marL="241300" indent="-229235">
              <a:lnSpc>
                <a:spcPct val="100000"/>
              </a:lnSpc>
              <a:spcBef>
                <a:spcPts val="345"/>
              </a:spcBef>
              <a:buClr>
                <a:srgbClr val="F5668F"/>
              </a:buClr>
              <a:buFont typeface="Arial"/>
              <a:buChar char="•"/>
              <a:tabLst>
                <a:tab pos="241300" algn="l"/>
                <a:tab pos="241935" algn="l"/>
              </a:tabLst>
            </a:pPr>
            <a:r>
              <a:rPr lang="en-US" sz="2400" dirty="0" err="1" smtClean="0"/>
              <a:t>Plos</a:t>
            </a:r>
            <a:r>
              <a:rPr lang="en-US" sz="2400" dirty="0" smtClean="0"/>
              <a:t> </a:t>
            </a:r>
            <a:r>
              <a:rPr lang="en-US" sz="2400" dirty="0"/>
              <a:t>Medicine:</a:t>
            </a:r>
            <a:r>
              <a:rPr lang="en-US" sz="2400" dirty="0">
                <a:hlinkClick r:id="rId4"/>
              </a:rPr>
              <a:t> Incidence, co-occurrence, and evolution of long-COVID features: A 6-month retrospective cohort study of 273,618 survivors of COVID-19</a:t>
            </a:r>
            <a:r>
              <a:rPr lang="en-US" sz="2400" dirty="0"/>
              <a:t>. (</a:t>
            </a:r>
            <a:r>
              <a:rPr lang="en-US" sz="2400" dirty="0" smtClean="0"/>
              <a:t>09.28.2021)</a:t>
            </a:r>
            <a:endParaRPr lang="en-US" sz="2400" dirty="0"/>
          </a:p>
          <a:p>
            <a:pPr marL="241300" indent="-229235">
              <a:lnSpc>
                <a:spcPct val="100000"/>
              </a:lnSpc>
              <a:spcBef>
                <a:spcPts val="345"/>
              </a:spcBef>
              <a:buClr>
                <a:srgbClr val="F5668F"/>
              </a:buClr>
              <a:buFont typeface="Arial"/>
              <a:buChar char="•"/>
              <a:tabLst>
                <a:tab pos="241300" algn="l"/>
                <a:tab pos="241935" algn="l"/>
              </a:tabLst>
            </a:pPr>
            <a:r>
              <a:rPr lang="en-US" sz="2000" b="1" dirty="0" smtClean="0"/>
              <a:t>JAMA:</a:t>
            </a:r>
            <a:r>
              <a:rPr lang="en-US" sz="2000" b="1" dirty="0"/>
              <a:t> </a:t>
            </a:r>
            <a:r>
              <a:rPr lang="en-US" sz="2000" b="1" dirty="0">
                <a:hlinkClick r:id="rId5"/>
              </a:rPr>
              <a:t>Short-term and Long-term Rates of </a:t>
            </a:r>
            <a:r>
              <a:rPr lang="en-US" sz="2000" b="1" dirty="0" err="1">
                <a:hlinkClick r:id="rId5"/>
              </a:rPr>
              <a:t>Postacute</a:t>
            </a:r>
            <a:r>
              <a:rPr lang="en-US" sz="2000" b="1" dirty="0">
                <a:hlinkClick r:id="rId5"/>
              </a:rPr>
              <a:t> Sequelae of SARS-CoV-2 Infection</a:t>
            </a:r>
            <a:r>
              <a:rPr lang="en-US" sz="2000" b="1" dirty="0"/>
              <a:t>. (10.13.21</a:t>
            </a:r>
            <a:r>
              <a:rPr lang="en-US" sz="2000" b="1" dirty="0" smtClean="0"/>
              <a:t>)</a:t>
            </a:r>
          </a:p>
          <a:p>
            <a:pPr marL="241300" indent="-229235">
              <a:lnSpc>
                <a:spcPct val="100000"/>
              </a:lnSpc>
              <a:spcBef>
                <a:spcPts val="345"/>
              </a:spcBef>
              <a:buClr>
                <a:srgbClr val="F5668F"/>
              </a:buClr>
              <a:buFont typeface="Arial"/>
              <a:buChar char="•"/>
              <a:tabLst>
                <a:tab pos="241300" algn="l"/>
                <a:tab pos="241935" algn="l"/>
              </a:tabLst>
            </a:pPr>
            <a:r>
              <a:rPr lang="en-US" sz="2400" dirty="0" err="1"/>
              <a:t>NyTimes</a:t>
            </a:r>
            <a:r>
              <a:rPr lang="en-US" sz="2400" dirty="0"/>
              <a:t>: </a:t>
            </a:r>
            <a:r>
              <a:rPr lang="en-US" sz="2400" dirty="0">
                <a:hlinkClick r:id="rId6"/>
              </a:rPr>
              <a:t>U.S. Has Far Higher </a:t>
            </a:r>
            <a:r>
              <a:rPr lang="en-US" sz="2400" dirty="0" err="1">
                <a:hlinkClick r:id="rId6"/>
              </a:rPr>
              <a:t>Covid</a:t>
            </a:r>
            <a:r>
              <a:rPr lang="en-US" sz="2400" dirty="0">
                <a:hlinkClick r:id="rId6"/>
              </a:rPr>
              <a:t> Death Rate Than Other Wealthy Countries</a:t>
            </a:r>
            <a:r>
              <a:rPr lang="en-US" sz="2400" dirty="0"/>
              <a:t>. (1.2.2022)</a:t>
            </a:r>
            <a:endParaRPr lang="en-US" sz="2800" b="1" dirty="0" smtClean="0"/>
          </a:p>
          <a:p>
            <a:pPr marL="241300" indent="-229235">
              <a:lnSpc>
                <a:spcPct val="100000"/>
              </a:lnSpc>
              <a:spcBef>
                <a:spcPts val="345"/>
              </a:spcBef>
              <a:buClr>
                <a:srgbClr val="F5668F"/>
              </a:buClr>
              <a:buFont typeface="Arial"/>
              <a:buChar char="•"/>
              <a:tabLst>
                <a:tab pos="241300" algn="l"/>
                <a:tab pos="241935" algn="l"/>
              </a:tabLst>
            </a:pPr>
            <a:r>
              <a:rPr lang="en-US" sz="2400" dirty="0" smtClean="0"/>
              <a:t> </a:t>
            </a:r>
            <a:r>
              <a:rPr lang="en-US" sz="2400" dirty="0"/>
              <a:t>AJOG: </a:t>
            </a:r>
            <a:r>
              <a:rPr lang="en-US" sz="2400" dirty="0">
                <a:hlinkClick r:id="rId7"/>
              </a:rPr>
              <a:t>COVID-19 vaccination during pregnancy: coverage and safety</a:t>
            </a:r>
            <a:r>
              <a:rPr lang="en-US" sz="2400" dirty="0"/>
              <a:t>. (2.1.2022</a:t>
            </a:r>
            <a:r>
              <a:rPr lang="en-US" sz="2400" dirty="0" smtClean="0"/>
              <a:t>)</a:t>
            </a:r>
          </a:p>
          <a:p>
            <a:pPr marL="285750" indent="-285750">
              <a:buFont typeface="Arial" panose="020B0604020202020204" pitchFamily="34" charset="0"/>
              <a:buChar char="•"/>
            </a:pPr>
            <a:r>
              <a:rPr lang="en-US" sz="2400" dirty="0"/>
              <a:t>JAMA: </a:t>
            </a:r>
            <a:r>
              <a:rPr lang="en-US" sz="2400" dirty="0">
                <a:hlinkClick r:id="rId8"/>
              </a:rPr>
              <a:t>Association of BNT162b2 COVID-19 Vaccination During Pregnancy With Neonatal and Early Infant Outcomes</a:t>
            </a:r>
            <a:r>
              <a:rPr lang="en-US" sz="2400" dirty="0"/>
              <a:t>. (2.10.2022</a:t>
            </a:r>
            <a:r>
              <a:rPr lang="en-US" sz="2400" dirty="0" smtClean="0"/>
              <a:t>)</a:t>
            </a:r>
          </a:p>
          <a:p>
            <a:pPr marL="241300" indent="-229235">
              <a:lnSpc>
                <a:spcPct val="100000"/>
              </a:lnSpc>
              <a:spcBef>
                <a:spcPts val="345"/>
              </a:spcBef>
              <a:buClr>
                <a:srgbClr val="F5668F"/>
              </a:buClr>
              <a:buFont typeface="Arial"/>
              <a:buChar char="•"/>
              <a:tabLst>
                <a:tab pos="241300" algn="l"/>
                <a:tab pos="241935" algn="l"/>
              </a:tabLst>
            </a:pPr>
            <a:r>
              <a:rPr lang="en-US" sz="2400" dirty="0"/>
              <a:t>Arch </a:t>
            </a:r>
            <a:r>
              <a:rPr lang="en-US" sz="2400" dirty="0" err="1"/>
              <a:t>Pathol</a:t>
            </a:r>
            <a:r>
              <a:rPr lang="en-US" sz="2400" dirty="0"/>
              <a:t> Lab Med: </a:t>
            </a:r>
            <a:r>
              <a:rPr lang="en-US" sz="2400" dirty="0">
                <a:hlinkClick r:id="rId9"/>
              </a:rPr>
              <a:t>Placental Tissue Destruction and Insufficiency from COVID-19 Causes Stillbirth and Neonatal Death</a:t>
            </a:r>
            <a:r>
              <a:rPr lang="en-US" sz="2400" dirty="0"/>
              <a:t>. (</a:t>
            </a:r>
            <a:r>
              <a:rPr lang="en-US" sz="2400" dirty="0" smtClean="0"/>
              <a:t>2.10.2022)</a:t>
            </a:r>
          </a:p>
          <a:p>
            <a:pPr marL="241300" indent="-229235">
              <a:lnSpc>
                <a:spcPct val="100000"/>
              </a:lnSpc>
              <a:spcBef>
                <a:spcPts val="345"/>
              </a:spcBef>
              <a:buClr>
                <a:srgbClr val="F5668F"/>
              </a:buClr>
              <a:buFont typeface="Arial"/>
              <a:buChar char="•"/>
              <a:tabLst>
                <a:tab pos="241300" algn="l"/>
                <a:tab pos="241935" algn="l"/>
              </a:tabLst>
            </a:pPr>
            <a:r>
              <a:rPr lang="en-US" sz="2000" dirty="0" smtClean="0"/>
              <a:t>Nature</a:t>
            </a:r>
            <a:r>
              <a:rPr lang="en-US" sz="2000" dirty="0"/>
              <a:t>: </a:t>
            </a:r>
            <a:r>
              <a:rPr lang="en-US" sz="2000" dirty="0">
                <a:hlinkClick r:id="rId10" tooltip="https://www.nature.com/articles/s41586-022-04569-5_reference.pdf"/>
              </a:rPr>
              <a:t>SARS-CoV-2 is associated with changes in brain structure in UK Biobank</a:t>
            </a:r>
            <a:r>
              <a:rPr lang="en-US" sz="2000" dirty="0"/>
              <a:t>. (</a:t>
            </a:r>
            <a:r>
              <a:rPr lang="en-US" sz="2000" dirty="0" smtClean="0"/>
              <a:t>08.19.21)</a:t>
            </a:r>
            <a:endParaRPr lang="en-US" sz="2000" dirty="0"/>
          </a:p>
          <a:p>
            <a:pPr marL="241300" indent="-229235">
              <a:lnSpc>
                <a:spcPct val="100000"/>
              </a:lnSpc>
              <a:spcBef>
                <a:spcPts val="345"/>
              </a:spcBef>
              <a:buClr>
                <a:srgbClr val="F5668F"/>
              </a:buClr>
              <a:buFont typeface="Arial"/>
              <a:buChar char="•"/>
              <a:tabLst>
                <a:tab pos="241300" algn="l"/>
                <a:tab pos="241935" algn="l"/>
              </a:tabLst>
            </a:pPr>
            <a:r>
              <a:rPr lang="en-US" sz="2000" dirty="0" err="1" smtClean="0"/>
              <a:t>NyTimes</a:t>
            </a:r>
            <a:r>
              <a:rPr lang="en-US" sz="2000" dirty="0"/>
              <a:t>: </a:t>
            </a:r>
            <a:r>
              <a:rPr lang="en-US" sz="2000" dirty="0" err="1">
                <a:hlinkClick r:id="rId11" tooltip="https://www.nytimes.com/2022/03/07/health/covid-brain-changes.html"/>
              </a:rPr>
              <a:t>Covid</a:t>
            </a:r>
            <a:r>
              <a:rPr lang="en-US" sz="2000" dirty="0">
                <a:hlinkClick r:id="rId11" tooltip="https://www.nytimes.com/2022/03/07/health/covid-brain-changes.html"/>
              </a:rPr>
              <a:t> May Cause Changes in the Brain, New Study Finds</a:t>
            </a:r>
            <a:r>
              <a:rPr lang="en-US" sz="2000" dirty="0"/>
              <a:t>. (03.7.2022</a:t>
            </a:r>
            <a:r>
              <a:rPr lang="en-US" sz="2000" dirty="0" smtClean="0"/>
              <a:t>)</a:t>
            </a:r>
          </a:p>
          <a:p>
            <a:pPr marL="241300" indent="-229235">
              <a:lnSpc>
                <a:spcPct val="100000"/>
              </a:lnSpc>
              <a:spcBef>
                <a:spcPts val="345"/>
              </a:spcBef>
              <a:buClr>
                <a:srgbClr val="F5668F"/>
              </a:buClr>
              <a:buFont typeface="Arial"/>
              <a:buChar char="•"/>
              <a:tabLst>
                <a:tab pos="241300" algn="l"/>
                <a:tab pos="241935" algn="l"/>
              </a:tabLst>
            </a:pPr>
            <a:r>
              <a:rPr lang="en-US" sz="2000" dirty="0"/>
              <a:t>MDPI: </a:t>
            </a:r>
            <a:r>
              <a:rPr lang="en-US" sz="2000" dirty="0">
                <a:hlinkClick r:id="rId12" tooltip="https://www.mdpi.com/1999-4915/14/3/458/html"/>
              </a:rPr>
              <a:t>Stillbirth after COVID-19 in Unvaccinated Mothers Can Result from SARS-CoV-2 </a:t>
            </a:r>
            <a:r>
              <a:rPr lang="en-US" sz="2000" dirty="0" err="1">
                <a:hlinkClick r:id="rId12" tooltip="https://www.mdpi.com/1999-4915/14/3/458/html"/>
              </a:rPr>
              <a:t>Placentitis</a:t>
            </a:r>
            <a:r>
              <a:rPr lang="en-US" sz="2000" dirty="0">
                <a:hlinkClick r:id="rId12" tooltip="https://www.mdpi.com/1999-4915/14/3/458/html"/>
              </a:rPr>
              <a:t>, Placental Insufficiency, and Hypoxic</a:t>
            </a:r>
            <a:r>
              <a:rPr lang="en-US" sz="2000" dirty="0"/>
              <a:t>. (2.15.2022)</a:t>
            </a:r>
            <a:endParaRPr lang="en-US" sz="2000" dirty="0"/>
          </a:p>
          <a:p>
            <a:pPr marL="241300" indent="-229235">
              <a:lnSpc>
                <a:spcPct val="100000"/>
              </a:lnSpc>
              <a:spcBef>
                <a:spcPts val="345"/>
              </a:spcBef>
              <a:buClr>
                <a:srgbClr val="F5668F"/>
              </a:buClr>
              <a:buFont typeface="Arial"/>
              <a:buChar char="•"/>
              <a:tabLst>
                <a:tab pos="241300" algn="l"/>
                <a:tab pos="241935" algn="l"/>
              </a:tabLst>
            </a:pPr>
            <a:endParaRPr lang="en-US" sz="2400" dirty="0" smtClean="0"/>
          </a:p>
          <a:p>
            <a:pPr marL="241300" indent="-229235">
              <a:lnSpc>
                <a:spcPct val="100000"/>
              </a:lnSpc>
              <a:spcBef>
                <a:spcPts val="345"/>
              </a:spcBef>
              <a:buClr>
                <a:srgbClr val="F5668F"/>
              </a:buClr>
              <a:buFont typeface="Arial"/>
              <a:buChar char="•"/>
              <a:tabLst>
                <a:tab pos="241300" algn="l"/>
                <a:tab pos="241935" algn="l"/>
              </a:tabLst>
            </a:pPr>
            <a:r>
              <a:rPr lang="en-US" dirty="0"/>
              <a:t/>
            </a:r>
            <a:br>
              <a:rPr lang="en-US" dirty="0"/>
            </a:br>
            <a:endParaRPr lang="en-US" dirty="0"/>
          </a:p>
          <a:p>
            <a:r>
              <a:rPr lang="en-US" dirty="0"/>
              <a:t/>
            </a:r>
            <a:br>
              <a:rPr lang="en-US" dirty="0"/>
            </a:br>
            <a:endParaRPr lang="en-US" dirty="0"/>
          </a:p>
          <a:p>
            <a:pPr marL="241300" indent="-229235">
              <a:lnSpc>
                <a:spcPct val="100000"/>
              </a:lnSpc>
              <a:spcBef>
                <a:spcPts val="345"/>
              </a:spcBef>
              <a:buClr>
                <a:srgbClr val="F5668F"/>
              </a:buClr>
              <a:buFont typeface="Arial"/>
              <a:buChar char="•"/>
              <a:tabLst>
                <a:tab pos="241300" algn="l"/>
                <a:tab pos="241935" algn="l"/>
              </a:tabLst>
            </a:pPr>
            <a:endParaRPr sz="2000" dirty="0">
              <a:latin typeface="Calibri"/>
              <a:cs typeface="Calibri"/>
            </a:endParaRPr>
          </a:p>
          <a:p>
            <a:pPr>
              <a:lnSpc>
                <a:spcPct val="100000"/>
              </a:lnSpc>
              <a:spcBef>
                <a:spcPts val="50"/>
              </a:spcBef>
            </a:pPr>
            <a:endParaRPr sz="1650" dirty="0">
              <a:latin typeface="Calibri"/>
              <a:cs typeface="Calibri"/>
            </a:endParaRPr>
          </a:p>
          <a:p>
            <a:pPr marR="5080" algn="r">
              <a:lnSpc>
                <a:spcPct val="100000"/>
              </a:lnSpc>
              <a:spcBef>
                <a:spcPts val="5"/>
              </a:spcBef>
            </a:pPr>
            <a:r>
              <a:rPr sz="1200" spc="-5" dirty="0">
                <a:solidFill>
                  <a:srgbClr val="ADB3B8"/>
                </a:solidFill>
                <a:latin typeface="Arial"/>
                <a:cs typeface="Arial"/>
              </a:rPr>
              <a:t>34</a:t>
            </a:r>
            <a:endParaRPr sz="1200" dirty="0">
              <a:latin typeface="Arial"/>
              <a:cs typeface="Arial"/>
            </a:endParaRPr>
          </a:p>
        </p:txBody>
      </p:sp>
    </p:spTree>
    <p:extLst>
      <p:ext uri="{BB962C8B-B14F-4D97-AF65-F5344CB8AC3E}">
        <p14:creationId xmlns:p14="http://schemas.microsoft.com/office/powerpoint/2010/main" val="2956856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Arti</a:t>
            </a:r>
            <a:r>
              <a:rPr lang="en-US" dirty="0" smtClean="0"/>
              <a:t> Barnes, MD, MPH</a:t>
            </a:r>
            <a:endParaRPr lang="en-US" dirty="0"/>
          </a:p>
        </p:txBody>
      </p:sp>
      <p:sp>
        <p:nvSpPr>
          <p:cNvPr id="3" name="Text Placeholder 2"/>
          <p:cNvSpPr>
            <a:spLocks noGrp="1"/>
          </p:cNvSpPr>
          <p:nvPr>
            <p:ph type="body" idx="1"/>
          </p:nvPr>
        </p:nvSpPr>
        <p:spPr/>
        <p:txBody>
          <a:bodyPr/>
          <a:lstStyle/>
          <a:p>
            <a:r>
              <a:rPr lang="en-US" b="1" spc="-10" dirty="0">
                <a:latin typeface="Arial"/>
                <a:cs typeface="Arial"/>
              </a:rPr>
              <a:t>Medical Director / Chief Medical Officer, IL Department of Public </a:t>
            </a:r>
            <a:r>
              <a:rPr lang="en-US" b="1" spc="-10" dirty="0" smtClean="0">
                <a:latin typeface="Arial"/>
                <a:cs typeface="Arial"/>
              </a:rPr>
              <a:t>Health</a:t>
            </a:r>
            <a:endParaRPr lang="en-US" b="1" spc="-10" dirty="0">
              <a:latin typeface="Arial"/>
              <a:cs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01353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2209800" y="2743200"/>
            <a:ext cx="7772400" cy="857250"/>
          </a:xfrm>
        </p:spPr>
        <p:txBody>
          <a:bodyPr>
            <a:normAutofit fontScale="90000"/>
          </a:bodyPr>
          <a:lstStyle/>
          <a:p>
            <a:r>
              <a:rPr lang="en-US" b="1" dirty="0"/>
              <a:t>COVID-19 Therapies in Pregnancy: Monoclonal Antibodies and Oral Therapeutics </a:t>
            </a:r>
            <a:endParaRPr lang="en-US" sz="3600" b="1" dirty="0"/>
          </a:p>
        </p:txBody>
      </p:sp>
      <p:sp>
        <p:nvSpPr>
          <p:cNvPr id="19" name="Subtitle 2"/>
          <p:cNvSpPr>
            <a:spLocks noGrp="1"/>
          </p:cNvSpPr>
          <p:nvPr>
            <p:ph type="subTitle" idx="1"/>
          </p:nvPr>
        </p:nvSpPr>
        <p:spPr>
          <a:xfrm>
            <a:off x="2895600" y="3886200"/>
            <a:ext cx="6400800" cy="1752600"/>
          </a:xfrm>
        </p:spPr>
        <p:txBody>
          <a:bodyPr>
            <a:normAutofit/>
          </a:bodyPr>
          <a:lstStyle/>
          <a:p>
            <a:r>
              <a:rPr lang="en-US" sz="2900" b="1" dirty="0">
                <a:solidFill>
                  <a:schemeClr val="tx1"/>
                </a:solidFill>
              </a:rPr>
              <a:t>Arti Barnes</a:t>
            </a:r>
            <a:r>
              <a:rPr lang="en-US" sz="2900" dirty="0">
                <a:solidFill>
                  <a:schemeClr val="tx1"/>
                </a:solidFill>
              </a:rPr>
              <a:t> MD, MPH </a:t>
            </a:r>
          </a:p>
          <a:p>
            <a:r>
              <a:rPr lang="en-US" sz="2900" dirty="0">
                <a:solidFill>
                  <a:schemeClr val="tx1"/>
                </a:solidFill>
              </a:rPr>
              <a:t>Medical Director/Chief Medical Officer</a:t>
            </a:r>
          </a:p>
        </p:txBody>
      </p:sp>
    </p:spTree>
    <p:extLst>
      <p:ext uri="{BB962C8B-B14F-4D97-AF65-F5344CB8AC3E}">
        <p14:creationId xmlns:p14="http://schemas.microsoft.com/office/powerpoint/2010/main" val="2501646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Perpetua Titling MT" pitchFamily="18" charset="0"/>
              </a:rPr>
              <a:t>Covid 19 and pregnancy</a:t>
            </a:r>
          </a:p>
        </p:txBody>
      </p:sp>
      <p:sp>
        <p:nvSpPr>
          <p:cNvPr id="3" name="Content Placeholder 2"/>
          <p:cNvSpPr>
            <a:spLocks noGrp="1"/>
          </p:cNvSpPr>
          <p:nvPr>
            <p:ph sz="half" idx="1"/>
          </p:nvPr>
        </p:nvSpPr>
        <p:spPr/>
        <p:txBody>
          <a:bodyPr>
            <a:normAutofit/>
          </a:bodyPr>
          <a:lstStyle/>
          <a:p>
            <a:pPr lvl="1"/>
            <a:r>
              <a:rPr lang="en-US" dirty="0" err="1"/>
              <a:t>Pregant</a:t>
            </a:r>
            <a:r>
              <a:rPr lang="en-US" dirty="0"/>
              <a:t> women more likely to need ICU care (ARR 3.0), ventilation (</a:t>
            </a:r>
            <a:r>
              <a:rPr lang="en-US" dirty="0" err="1"/>
              <a:t>aRR</a:t>
            </a:r>
            <a:r>
              <a:rPr lang="en-US" dirty="0"/>
              <a:t> 2.9), ECMO (</a:t>
            </a:r>
            <a:r>
              <a:rPr lang="en-US" dirty="0" err="1"/>
              <a:t>aRR</a:t>
            </a:r>
            <a:r>
              <a:rPr lang="en-US" dirty="0"/>
              <a:t> 2.4) and die from Covid-19 (</a:t>
            </a:r>
            <a:r>
              <a:rPr lang="en-US" dirty="0" err="1"/>
              <a:t>aRR</a:t>
            </a:r>
            <a:r>
              <a:rPr lang="en-US" dirty="0"/>
              <a:t> 1.7)</a:t>
            </a:r>
          </a:p>
          <a:p>
            <a:pPr lvl="2"/>
            <a:r>
              <a:rPr lang="en-US" dirty="0"/>
              <a:t>Pre-vaccine</a:t>
            </a:r>
          </a:p>
          <a:p>
            <a:pPr lvl="2"/>
            <a:r>
              <a:rPr lang="en-US" dirty="0"/>
              <a:t>Pre-Omicron</a:t>
            </a:r>
          </a:p>
          <a:p>
            <a:pPr lvl="1"/>
            <a:r>
              <a:rPr lang="en-US" dirty="0"/>
              <a:t>In the vaccine era and Delta variant (Sept 2021)</a:t>
            </a:r>
          </a:p>
          <a:p>
            <a:pPr lvl="2"/>
            <a:r>
              <a:rPr lang="en-US" dirty="0"/>
              <a:t>Higher risk of stillbirths with Delta (</a:t>
            </a:r>
            <a:r>
              <a:rPr lang="en-US" dirty="0" err="1"/>
              <a:t>aRR</a:t>
            </a:r>
            <a:r>
              <a:rPr lang="en-US" dirty="0"/>
              <a:t> 4.04)</a:t>
            </a:r>
          </a:p>
        </p:txBody>
      </p:sp>
      <p:sp>
        <p:nvSpPr>
          <p:cNvPr id="5" name="Content Placeholder 4">
            <a:extLst>
              <a:ext uri="{FF2B5EF4-FFF2-40B4-BE49-F238E27FC236}">
                <a16:creationId xmlns:a16="http://schemas.microsoft.com/office/drawing/2014/main" id="{2007C0B5-6087-4364-B3E2-0058CA180D66}"/>
              </a:ext>
            </a:extLst>
          </p:cNvPr>
          <p:cNvSpPr>
            <a:spLocks noGrp="1"/>
          </p:cNvSpPr>
          <p:nvPr>
            <p:ph sz="half" idx="2"/>
          </p:nvPr>
        </p:nvSpPr>
        <p:spPr/>
        <p:txBody>
          <a:bodyPr>
            <a:normAutofit/>
          </a:bodyPr>
          <a:lstStyle/>
          <a:p>
            <a:r>
              <a:rPr lang="en-US" b="0" i="0" dirty="0">
                <a:solidFill>
                  <a:srgbClr val="000000"/>
                </a:solidFill>
                <a:effectLst/>
              </a:rPr>
              <a:t>Risks of still birth:</a:t>
            </a:r>
          </a:p>
          <a:p>
            <a:pPr lvl="1"/>
            <a:r>
              <a:rPr lang="en-US" b="0" i="0" dirty="0">
                <a:solidFill>
                  <a:srgbClr val="000000"/>
                </a:solidFill>
                <a:effectLst/>
              </a:rPr>
              <a:t> chronic hypertension</a:t>
            </a:r>
          </a:p>
          <a:p>
            <a:pPr lvl="1"/>
            <a:r>
              <a:rPr lang="en-US" b="0" i="0" dirty="0">
                <a:solidFill>
                  <a:srgbClr val="000000"/>
                </a:solidFill>
                <a:effectLst/>
              </a:rPr>
              <a:t>multiple-gestation</a:t>
            </a:r>
          </a:p>
          <a:p>
            <a:pPr lvl="1"/>
            <a:r>
              <a:rPr lang="en-US" b="0" i="0" dirty="0">
                <a:solidFill>
                  <a:srgbClr val="000000"/>
                </a:solidFill>
                <a:effectLst/>
              </a:rPr>
              <a:t> adverse cardiac event</a:t>
            </a:r>
          </a:p>
          <a:p>
            <a:pPr lvl="1"/>
            <a:r>
              <a:rPr lang="en-US" b="0" i="0" dirty="0">
                <a:solidFill>
                  <a:srgbClr val="000000"/>
                </a:solidFill>
                <a:effectLst/>
              </a:rPr>
              <a:t>placental abruption</a:t>
            </a:r>
          </a:p>
          <a:p>
            <a:pPr lvl="1"/>
            <a:r>
              <a:rPr lang="en-US" b="0" i="0" dirty="0">
                <a:solidFill>
                  <a:srgbClr val="000000"/>
                </a:solidFill>
                <a:effectLst/>
              </a:rPr>
              <a:t>sepsis, shock</a:t>
            </a:r>
          </a:p>
          <a:p>
            <a:pPr lvl="1"/>
            <a:r>
              <a:rPr lang="en-US" b="0" i="0" dirty="0">
                <a:solidFill>
                  <a:srgbClr val="000000"/>
                </a:solidFill>
                <a:effectLst/>
              </a:rPr>
              <a:t>acute respiratory distress syndrome</a:t>
            </a:r>
          </a:p>
          <a:p>
            <a:pPr lvl="1"/>
            <a:r>
              <a:rPr lang="en-US" b="0" i="0" dirty="0">
                <a:solidFill>
                  <a:srgbClr val="000000"/>
                </a:solidFill>
                <a:effectLst/>
              </a:rPr>
              <a:t>mechanical ventilation</a:t>
            </a:r>
          </a:p>
          <a:p>
            <a:pPr lvl="1"/>
            <a:r>
              <a:rPr lang="en-US" b="0" i="0" dirty="0">
                <a:solidFill>
                  <a:srgbClr val="000000"/>
                </a:solidFill>
                <a:effectLst/>
              </a:rPr>
              <a:t> ICU admission</a:t>
            </a:r>
            <a:endParaRPr lang="en-US" dirty="0">
              <a:solidFill>
                <a:schemeClr val="accent1"/>
              </a:solidFill>
            </a:endParaRPr>
          </a:p>
          <a:p>
            <a:endParaRPr lang="en-US" dirty="0"/>
          </a:p>
        </p:txBody>
      </p:sp>
      <p:sp>
        <p:nvSpPr>
          <p:cNvPr id="4" name="TextBox 3">
            <a:extLst>
              <a:ext uri="{FF2B5EF4-FFF2-40B4-BE49-F238E27FC236}">
                <a16:creationId xmlns:a16="http://schemas.microsoft.com/office/drawing/2014/main" id="{F9EBBA05-B891-4E5A-948A-6FBDB86A499F}"/>
              </a:ext>
            </a:extLst>
          </p:cNvPr>
          <p:cNvSpPr txBox="1"/>
          <p:nvPr/>
        </p:nvSpPr>
        <p:spPr>
          <a:xfrm flipH="1">
            <a:off x="3086100" y="6308726"/>
            <a:ext cx="6019800" cy="646331"/>
          </a:xfrm>
          <a:prstGeom prst="rect">
            <a:avLst/>
          </a:prstGeom>
          <a:noFill/>
        </p:spPr>
        <p:txBody>
          <a:bodyPr wrap="square" rtlCol="0">
            <a:spAutoFit/>
          </a:bodyPr>
          <a:lstStyle/>
          <a:p>
            <a:r>
              <a:rPr lang="en-US" dirty="0" err="1">
                <a:solidFill>
                  <a:prstClr val="black"/>
                </a:solidFill>
                <a:latin typeface="Calibri"/>
              </a:rPr>
              <a:t>Zambreno</a:t>
            </a:r>
            <a:r>
              <a:rPr lang="en-US" dirty="0">
                <a:solidFill>
                  <a:prstClr val="black"/>
                </a:solidFill>
                <a:latin typeface="Calibri"/>
              </a:rPr>
              <a:t> et al, MMWR Nov 2020</a:t>
            </a:r>
          </a:p>
          <a:p>
            <a:r>
              <a:rPr lang="en-US" dirty="0" err="1">
                <a:solidFill>
                  <a:prstClr val="black"/>
                </a:solidFill>
                <a:latin typeface="Calibri"/>
              </a:rPr>
              <a:t>Desisto</a:t>
            </a:r>
            <a:r>
              <a:rPr lang="en-US" dirty="0">
                <a:solidFill>
                  <a:prstClr val="black"/>
                </a:solidFill>
                <a:latin typeface="Calibri"/>
              </a:rPr>
              <a:t> et al, MMWR Nov 2021 </a:t>
            </a:r>
          </a:p>
        </p:txBody>
      </p:sp>
    </p:spTree>
    <p:extLst>
      <p:ext uri="{BB962C8B-B14F-4D97-AF65-F5344CB8AC3E}">
        <p14:creationId xmlns:p14="http://schemas.microsoft.com/office/powerpoint/2010/main" val="36691890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A116-3811-4898-993D-CB93B64377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146B7C-6352-4590-89F5-35C7674BF919}"/>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AE462269-7512-4B81-960F-EC278FDCFCEB}"/>
              </a:ext>
            </a:extLst>
          </p:cNvPr>
          <p:cNvSpPr txBox="1"/>
          <p:nvPr/>
        </p:nvSpPr>
        <p:spPr>
          <a:xfrm flipH="1">
            <a:off x="1752600" y="23951"/>
            <a:ext cx="4419600" cy="400110"/>
          </a:xfrm>
          <a:prstGeom prst="rect">
            <a:avLst/>
          </a:prstGeom>
          <a:noFill/>
        </p:spPr>
        <p:txBody>
          <a:bodyPr wrap="square" rtlCol="0">
            <a:spAutoFit/>
          </a:bodyPr>
          <a:lstStyle/>
          <a:p>
            <a:r>
              <a:rPr lang="en-US" sz="2000" dirty="0">
                <a:solidFill>
                  <a:prstClr val="black"/>
                </a:solidFill>
                <a:latin typeface="Calibri"/>
              </a:rPr>
              <a:t>IDPH-NIH Clinical Decision Tree</a:t>
            </a:r>
          </a:p>
        </p:txBody>
      </p:sp>
      <p:graphicFrame>
        <p:nvGraphicFramePr>
          <p:cNvPr id="4" name="Object 3">
            <a:extLst>
              <a:ext uri="{FF2B5EF4-FFF2-40B4-BE49-F238E27FC236}">
                <a16:creationId xmlns:a16="http://schemas.microsoft.com/office/drawing/2014/main" id="{1A9C2BD3-2C76-4744-BF79-14FD4D142019}"/>
              </a:ext>
            </a:extLst>
          </p:cNvPr>
          <p:cNvGraphicFramePr>
            <a:graphicFrameLocks noChangeAspect="1"/>
          </p:cNvGraphicFramePr>
          <p:nvPr>
            <p:extLst/>
          </p:nvPr>
        </p:nvGraphicFramePr>
        <p:xfrm>
          <a:off x="1524000" y="424062"/>
          <a:ext cx="9144000" cy="6586339"/>
        </p:xfrm>
        <a:graphic>
          <a:graphicData uri="http://schemas.openxmlformats.org/presentationml/2006/ole">
            <mc:AlternateContent xmlns:mc="http://schemas.openxmlformats.org/markup-compatibility/2006">
              <mc:Choice xmlns:v="urn:schemas-microsoft-com:vml" Requires="v">
                <p:oleObj spid="_x0000_s2052" name="Acrobat Document" r:id="rId4" imgW="9143737" imgH="5143382" progId="Acrobat.Document.DC">
                  <p:embed/>
                </p:oleObj>
              </mc:Choice>
              <mc:Fallback>
                <p:oleObj name="Acrobat Document" r:id="rId4" imgW="9143737" imgH="5143382" progId="Acrobat.Document.DC">
                  <p:embed/>
                  <p:pic>
                    <p:nvPicPr>
                      <p:cNvPr id="4" name="Object 3">
                        <a:extLst>
                          <a:ext uri="{FF2B5EF4-FFF2-40B4-BE49-F238E27FC236}">
                            <a16:creationId xmlns:a16="http://schemas.microsoft.com/office/drawing/2014/main" id="{1A9C2BD3-2C76-4744-BF79-14FD4D142019}"/>
                          </a:ext>
                        </a:extLst>
                      </p:cNvPr>
                      <p:cNvPicPr/>
                      <p:nvPr/>
                    </p:nvPicPr>
                    <p:blipFill>
                      <a:blip r:embed="rId5"/>
                      <a:stretch>
                        <a:fillRect/>
                      </a:stretch>
                    </p:blipFill>
                    <p:spPr>
                      <a:xfrm>
                        <a:off x="1524000" y="424062"/>
                        <a:ext cx="9144000" cy="6586339"/>
                      </a:xfrm>
                      <a:prstGeom prst="rect">
                        <a:avLst/>
                      </a:prstGeom>
                    </p:spPr>
                  </p:pic>
                </p:oleObj>
              </mc:Fallback>
            </mc:AlternateContent>
          </a:graphicData>
        </a:graphic>
      </p:graphicFrame>
    </p:spTree>
    <p:extLst>
      <p:ext uri="{BB962C8B-B14F-4D97-AF65-F5344CB8AC3E}">
        <p14:creationId xmlns:p14="http://schemas.microsoft.com/office/powerpoint/2010/main" val="14053749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25EB-FE29-4C2A-B53C-01A3DEA23C9C}"/>
              </a:ext>
            </a:extLst>
          </p:cNvPr>
          <p:cNvSpPr>
            <a:spLocks noGrp="1"/>
          </p:cNvSpPr>
          <p:nvPr>
            <p:ph type="title"/>
          </p:nvPr>
        </p:nvSpPr>
        <p:spPr/>
        <p:txBody>
          <a:bodyPr/>
          <a:lstStyle/>
          <a:p>
            <a:r>
              <a:rPr lang="en-US" dirty="0"/>
              <a:t>ACOG </a:t>
            </a:r>
            <a:r>
              <a:rPr lang="en-US" dirty="0">
                <a:solidFill>
                  <a:srgbClr val="FF0000"/>
                </a:solidFill>
              </a:rPr>
              <a:t>Vs</a:t>
            </a:r>
            <a:r>
              <a:rPr lang="en-US" dirty="0"/>
              <a:t> NIH/EUA</a:t>
            </a:r>
          </a:p>
        </p:txBody>
      </p:sp>
      <p:sp>
        <p:nvSpPr>
          <p:cNvPr id="3" name="Content Placeholder 2">
            <a:extLst>
              <a:ext uri="{FF2B5EF4-FFF2-40B4-BE49-F238E27FC236}">
                <a16:creationId xmlns:a16="http://schemas.microsoft.com/office/drawing/2014/main" id="{BEF1AD3F-05C4-4FC5-9D28-EFCD372A60F5}"/>
              </a:ext>
            </a:extLst>
          </p:cNvPr>
          <p:cNvSpPr>
            <a:spLocks noGrp="1"/>
          </p:cNvSpPr>
          <p:nvPr>
            <p:ph sz="half" idx="1"/>
          </p:nvPr>
        </p:nvSpPr>
        <p:spPr/>
        <p:txBody>
          <a:bodyPr/>
          <a:lstStyle/>
          <a:p>
            <a:r>
              <a:rPr lang="en-US" dirty="0"/>
              <a:t>NIH</a:t>
            </a:r>
          </a:p>
          <a:p>
            <a:pPr lvl="1"/>
            <a:r>
              <a:rPr lang="en-US" dirty="0"/>
              <a:t>Pregnancy itself is a risk factor that warrants treatment</a:t>
            </a:r>
          </a:p>
        </p:txBody>
      </p:sp>
      <p:sp>
        <p:nvSpPr>
          <p:cNvPr id="4" name="Content Placeholder 3">
            <a:extLst>
              <a:ext uri="{FF2B5EF4-FFF2-40B4-BE49-F238E27FC236}">
                <a16:creationId xmlns:a16="http://schemas.microsoft.com/office/drawing/2014/main" id="{AEE0FB34-0952-48E3-A4F0-E6CED7D722FD}"/>
              </a:ext>
            </a:extLst>
          </p:cNvPr>
          <p:cNvSpPr>
            <a:spLocks noGrp="1"/>
          </p:cNvSpPr>
          <p:nvPr>
            <p:ph sz="half" idx="2"/>
          </p:nvPr>
        </p:nvSpPr>
        <p:spPr/>
        <p:txBody>
          <a:bodyPr/>
          <a:lstStyle/>
          <a:p>
            <a:r>
              <a:rPr lang="en-US" dirty="0"/>
              <a:t>ACOG</a:t>
            </a:r>
          </a:p>
          <a:p>
            <a:pPr lvl="1"/>
            <a:r>
              <a:rPr lang="en-US" dirty="0"/>
              <a:t>Pregnancy PLUS one additional risk factor should warrant treatment</a:t>
            </a:r>
          </a:p>
          <a:p>
            <a:pPr marL="457200" lvl="1" indent="0">
              <a:buNone/>
            </a:pPr>
            <a:endParaRPr lang="en-US" dirty="0"/>
          </a:p>
        </p:txBody>
      </p:sp>
    </p:spTree>
    <p:extLst>
      <p:ext uri="{BB962C8B-B14F-4D97-AF65-F5344CB8AC3E}">
        <p14:creationId xmlns:p14="http://schemas.microsoft.com/office/powerpoint/2010/main" val="22437632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2FEED1-4798-4746-AFC3-CAF46264E536}"/>
              </a:ext>
            </a:extLst>
          </p:cNvPr>
          <p:cNvSpPr>
            <a:spLocks noGrp="1"/>
          </p:cNvSpPr>
          <p:nvPr>
            <p:ph type="title"/>
          </p:nvPr>
        </p:nvSpPr>
        <p:spPr>
          <a:xfrm>
            <a:off x="1981200" y="274638"/>
            <a:ext cx="8229600" cy="1143000"/>
          </a:xfrm>
        </p:spPr>
        <p:txBody>
          <a:bodyPr>
            <a:normAutofit/>
          </a:bodyPr>
          <a:lstStyle/>
          <a:p>
            <a:r>
              <a:rPr lang="en-US" sz="3200" b="1" dirty="0"/>
              <a:t>RISK: Criteria for use of monoclonal antibodies to treat SARS-CoV-2</a:t>
            </a:r>
            <a:endParaRPr lang="en-US" sz="3200" dirty="0"/>
          </a:p>
        </p:txBody>
      </p:sp>
      <p:sp>
        <p:nvSpPr>
          <p:cNvPr id="8" name="Content Placeholder 7">
            <a:extLst>
              <a:ext uri="{FF2B5EF4-FFF2-40B4-BE49-F238E27FC236}">
                <a16:creationId xmlns:a16="http://schemas.microsoft.com/office/drawing/2014/main" id="{10F3F71C-C587-4162-84BB-2E299389DCF6}"/>
              </a:ext>
            </a:extLst>
          </p:cNvPr>
          <p:cNvSpPr>
            <a:spLocks noGrp="1"/>
          </p:cNvSpPr>
          <p:nvPr>
            <p:ph sz="half" idx="1"/>
          </p:nvPr>
        </p:nvSpPr>
        <p:spPr>
          <a:xfrm>
            <a:off x="1981200" y="1600201"/>
            <a:ext cx="4038600" cy="4525963"/>
          </a:xfrm>
        </p:spPr>
        <p:txBody>
          <a:bodyPr>
            <a:normAutofit fontScale="77500" lnSpcReduction="20000"/>
          </a:bodyPr>
          <a:lstStyle/>
          <a:p>
            <a:r>
              <a:rPr lang="en-US" dirty="0">
                <a:solidFill>
                  <a:srgbClr val="FF0000"/>
                </a:solidFill>
              </a:rPr>
              <a:t>Obesity or being overweight </a:t>
            </a:r>
            <a:r>
              <a:rPr lang="en-US" dirty="0"/>
              <a:t>(</a:t>
            </a:r>
            <a:r>
              <a:rPr lang="en-US" dirty="0" err="1"/>
              <a:t>eg</a:t>
            </a:r>
            <a:r>
              <a:rPr lang="en-US" dirty="0"/>
              <a:t>, adults with BMI &gt;25 kg/m2, or, if age 12 to 17, have BMI ≥85th percentile for age and sex)</a:t>
            </a:r>
          </a:p>
          <a:p>
            <a:r>
              <a:rPr lang="en-US" dirty="0">
                <a:solidFill>
                  <a:srgbClr val="FF0000"/>
                </a:solidFill>
              </a:rPr>
              <a:t>Pregnancy</a:t>
            </a:r>
          </a:p>
          <a:p>
            <a:r>
              <a:rPr lang="en-US" dirty="0"/>
              <a:t>Chronic kidney or liver disease</a:t>
            </a:r>
          </a:p>
          <a:p>
            <a:r>
              <a:rPr lang="en-US" dirty="0">
                <a:solidFill>
                  <a:srgbClr val="FF0000"/>
                </a:solidFill>
              </a:rPr>
              <a:t>Diabetes mellitus</a:t>
            </a:r>
          </a:p>
          <a:p>
            <a:r>
              <a:rPr lang="en-US" dirty="0"/>
              <a:t>Immunosuppression, HIV</a:t>
            </a:r>
          </a:p>
          <a:p>
            <a:r>
              <a:rPr lang="en-US" dirty="0"/>
              <a:t>Cancer</a:t>
            </a:r>
          </a:p>
          <a:p>
            <a:r>
              <a:rPr lang="en-US" dirty="0"/>
              <a:t>Cardiovascular disease (</a:t>
            </a:r>
            <a:r>
              <a:rPr lang="en-US" dirty="0">
                <a:solidFill>
                  <a:srgbClr val="FF0000"/>
                </a:solidFill>
              </a:rPr>
              <a:t>including congenital heart disease</a:t>
            </a:r>
            <a:r>
              <a:rPr lang="en-US" dirty="0"/>
              <a:t>) or hypertension</a:t>
            </a:r>
          </a:p>
          <a:p>
            <a:r>
              <a:rPr lang="en-US" dirty="0"/>
              <a:t>Sickle cell disease</a:t>
            </a:r>
          </a:p>
          <a:p>
            <a:pPr marL="0" indent="0">
              <a:buNone/>
            </a:pPr>
            <a:endParaRPr lang="en-US" dirty="0"/>
          </a:p>
        </p:txBody>
      </p:sp>
      <p:sp>
        <p:nvSpPr>
          <p:cNvPr id="9" name="Content Placeholder 8">
            <a:extLst>
              <a:ext uri="{FF2B5EF4-FFF2-40B4-BE49-F238E27FC236}">
                <a16:creationId xmlns:a16="http://schemas.microsoft.com/office/drawing/2014/main" id="{B2477732-CCC1-4D32-9D15-641FD7F07A49}"/>
              </a:ext>
            </a:extLst>
          </p:cNvPr>
          <p:cNvSpPr>
            <a:spLocks noGrp="1"/>
          </p:cNvSpPr>
          <p:nvPr>
            <p:ph sz="half" idx="2"/>
          </p:nvPr>
        </p:nvSpPr>
        <p:spPr>
          <a:xfrm>
            <a:off x="6172200" y="1600201"/>
            <a:ext cx="4038600" cy="4525963"/>
          </a:xfrm>
        </p:spPr>
        <p:txBody>
          <a:bodyPr>
            <a:normAutofit fontScale="77500" lnSpcReduction="20000"/>
          </a:bodyPr>
          <a:lstStyle/>
          <a:p>
            <a:r>
              <a:rPr lang="en-US" dirty="0"/>
              <a:t>Chronic lung diseases </a:t>
            </a:r>
          </a:p>
          <a:p>
            <a:r>
              <a:rPr lang="en-US" dirty="0">
                <a:solidFill>
                  <a:srgbClr val="FF0000"/>
                </a:solidFill>
              </a:rPr>
              <a:t>Disabilities (even intellectual</a:t>
            </a:r>
            <a:r>
              <a:rPr lang="en-US" dirty="0"/>
              <a:t>)</a:t>
            </a:r>
          </a:p>
          <a:p>
            <a:r>
              <a:rPr lang="en-US" dirty="0"/>
              <a:t>Dependence on a medical-related technology (</a:t>
            </a:r>
            <a:r>
              <a:rPr lang="en-US" dirty="0" err="1"/>
              <a:t>eg</a:t>
            </a:r>
            <a:r>
              <a:rPr lang="en-US" dirty="0"/>
              <a:t>, gastrostomy)</a:t>
            </a:r>
          </a:p>
          <a:p>
            <a:r>
              <a:rPr lang="en-US" dirty="0">
                <a:solidFill>
                  <a:srgbClr val="FF0000"/>
                </a:solidFill>
              </a:rPr>
              <a:t>Mental health conditions (depressions, schizophrenia)</a:t>
            </a:r>
          </a:p>
          <a:p>
            <a:r>
              <a:rPr lang="en-US" dirty="0">
                <a:solidFill>
                  <a:srgbClr val="FF0000"/>
                </a:solidFill>
              </a:rPr>
              <a:t>Physical inactivity</a:t>
            </a:r>
          </a:p>
          <a:p>
            <a:r>
              <a:rPr lang="en-US" dirty="0">
                <a:solidFill>
                  <a:srgbClr val="FF0000"/>
                </a:solidFill>
              </a:rPr>
              <a:t>Smoking (current or former)</a:t>
            </a:r>
          </a:p>
          <a:p>
            <a:r>
              <a:rPr lang="en-US" dirty="0">
                <a:solidFill>
                  <a:srgbClr val="FF0000"/>
                </a:solidFill>
              </a:rPr>
              <a:t>Substance use disorder</a:t>
            </a:r>
          </a:p>
          <a:p>
            <a:r>
              <a:rPr lang="en-US" dirty="0"/>
              <a:t>TB</a:t>
            </a:r>
          </a:p>
          <a:p>
            <a:r>
              <a:rPr lang="en-US" dirty="0"/>
              <a:t>Age &gt; 65</a:t>
            </a:r>
          </a:p>
          <a:p>
            <a:endParaRPr lang="en-US" dirty="0"/>
          </a:p>
        </p:txBody>
      </p:sp>
      <p:sp>
        <p:nvSpPr>
          <p:cNvPr id="2" name="TextBox 1">
            <a:extLst>
              <a:ext uri="{FF2B5EF4-FFF2-40B4-BE49-F238E27FC236}">
                <a16:creationId xmlns:a16="http://schemas.microsoft.com/office/drawing/2014/main" id="{B0A3468C-471F-4BF5-848E-425F70C3DFF7}"/>
              </a:ext>
            </a:extLst>
          </p:cNvPr>
          <p:cNvSpPr txBox="1"/>
          <p:nvPr/>
        </p:nvSpPr>
        <p:spPr>
          <a:xfrm flipH="1">
            <a:off x="2058572" y="6126164"/>
            <a:ext cx="4418428" cy="646331"/>
          </a:xfrm>
          <a:prstGeom prst="rect">
            <a:avLst/>
          </a:prstGeom>
          <a:noFill/>
        </p:spPr>
        <p:txBody>
          <a:bodyPr wrap="square" rtlCol="0">
            <a:spAutoFit/>
          </a:bodyPr>
          <a:lstStyle/>
          <a:p>
            <a:r>
              <a:rPr lang="en-US" b="1" dirty="0">
                <a:solidFill>
                  <a:prstClr val="black"/>
                </a:solidFill>
                <a:highlight>
                  <a:srgbClr val="FFFF00"/>
                </a:highlight>
                <a:latin typeface="Calibri"/>
              </a:rPr>
              <a:t>Not an exhaustive list- clinician judgement is paramount</a:t>
            </a:r>
          </a:p>
        </p:txBody>
      </p:sp>
      <p:sp>
        <p:nvSpPr>
          <p:cNvPr id="6" name="TextBox 5">
            <a:extLst>
              <a:ext uri="{FF2B5EF4-FFF2-40B4-BE49-F238E27FC236}">
                <a16:creationId xmlns:a16="http://schemas.microsoft.com/office/drawing/2014/main" id="{C9BB4508-9758-4532-8860-EA6EE046D1A3}"/>
              </a:ext>
            </a:extLst>
          </p:cNvPr>
          <p:cNvSpPr txBox="1"/>
          <p:nvPr/>
        </p:nvSpPr>
        <p:spPr>
          <a:xfrm flipH="1">
            <a:off x="3962400" y="6431281"/>
            <a:ext cx="5013962" cy="369332"/>
          </a:xfrm>
          <a:prstGeom prst="rect">
            <a:avLst/>
          </a:prstGeom>
          <a:noFill/>
        </p:spPr>
        <p:txBody>
          <a:bodyPr wrap="square" rtlCol="0">
            <a:spAutoFit/>
          </a:bodyPr>
          <a:lstStyle/>
          <a:p>
            <a:r>
              <a:rPr lang="en-US" dirty="0">
                <a:solidFill>
                  <a:prstClr val="black"/>
                </a:solidFill>
                <a:latin typeface="Calibri"/>
              </a:rPr>
              <a:t>CDC People with Underlying Medical Conditions</a:t>
            </a:r>
          </a:p>
        </p:txBody>
      </p:sp>
    </p:spTree>
    <p:extLst>
      <p:ext uri="{BB962C8B-B14F-4D97-AF65-F5344CB8AC3E}">
        <p14:creationId xmlns:p14="http://schemas.microsoft.com/office/powerpoint/2010/main" val="303211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a:p>
        </p:txBody>
      </p:sp>
      <p:pic>
        <p:nvPicPr>
          <p:cNvPr id="4" name="object 4"/>
          <p:cNvPicPr/>
          <p:nvPr/>
        </p:nvPicPr>
        <p:blipFill>
          <a:blip r:embed="rId3"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383031" y="436882"/>
            <a:ext cx="4117340" cy="513715"/>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Arial"/>
                <a:cs typeface="Arial"/>
              </a:rPr>
              <a:t>US</a:t>
            </a:r>
            <a:r>
              <a:rPr sz="3200" b="1" spc="-55" dirty="0">
                <a:solidFill>
                  <a:srgbClr val="FFFFFF"/>
                </a:solidFill>
                <a:latin typeface="Arial"/>
                <a:cs typeface="Arial"/>
              </a:rPr>
              <a:t> </a:t>
            </a:r>
            <a:r>
              <a:rPr sz="3200" b="1" dirty="0">
                <a:solidFill>
                  <a:srgbClr val="FFFFFF"/>
                </a:solidFill>
                <a:latin typeface="Arial"/>
                <a:cs typeface="Arial"/>
              </a:rPr>
              <a:t>COVID</a:t>
            </a:r>
            <a:r>
              <a:rPr sz="3200" b="1" spc="-70" dirty="0">
                <a:solidFill>
                  <a:srgbClr val="FFFFFF"/>
                </a:solidFill>
                <a:latin typeface="Arial"/>
                <a:cs typeface="Arial"/>
              </a:rPr>
              <a:t> </a:t>
            </a:r>
            <a:r>
              <a:rPr sz="3200" b="1" spc="-15" dirty="0">
                <a:solidFill>
                  <a:srgbClr val="FFFFFF"/>
                </a:solidFill>
                <a:latin typeface="Arial"/>
                <a:cs typeface="Arial"/>
              </a:rPr>
              <a:t>case</a:t>
            </a:r>
            <a:r>
              <a:rPr sz="3200" b="1" spc="-80" dirty="0">
                <a:solidFill>
                  <a:srgbClr val="FFFFFF"/>
                </a:solidFill>
                <a:latin typeface="Arial"/>
                <a:cs typeface="Arial"/>
              </a:rPr>
              <a:t> </a:t>
            </a:r>
            <a:r>
              <a:rPr sz="3200" b="1" spc="-5" dirty="0">
                <a:solidFill>
                  <a:srgbClr val="FFFFFF"/>
                </a:solidFill>
                <a:latin typeface="Arial"/>
                <a:cs typeface="Arial"/>
              </a:rPr>
              <a:t>trend</a:t>
            </a:r>
            <a:endParaRPr sz="3200" dirty="0">
              <a:latin typeface="Arial"/>
              <a:cs typeface="Arial"/>
            </a:endParaRPr>
          </a:p>
        </p:txBody>
      </p:sp>
      <p:pic>
        <p:nvPicPr>
          <p:cNvPr id="6" name="object 6"/>
          <p:cNvPicPr/>
          <p:nvPr/>
        </p:nvPicPr>
        <p:blipFill>
          <a:blip r:embed="rId4" cstate="print"/>
          <a:stretch>
            <a:fillRect/>
          </a:stretch>
        </p:blipFill>
        <p:spPr>
          <a:xfrm>
            <a:off x="304800" y="1434563"/>
            <a:ext cx="4098035" cy="184403"/>
          </a:xfrm>
          <a:prstGeom prst="rect">
            <a:avLst/>
          </a:prstGeom>
        </p:spPr>
      </p:pic>
      <p:sp>
        <p:nvSpPr>
          <p:cNvPr id="8" name="object 8"/>
          <p:cNvSpPr txBox="1"/>
          <p:nvPr/>
        </p:nvSpPr>
        <p:spPr>
          <a:xfrm>
            <a:off x="11587150" y="6530471"/>
            <a:ext cx="95885" cy="167005"/>
          </a:xfrm>
          <a:prstGeom prst="rect">
            <a:avLst/>
          </a:prstGeom>
        </p:spPr>
        <p:txBody>
          <a:bodyPr vert="horz" wrap="square" lIns="0" tIns="0" rIns="0" bIns="0" rtlCol="0">
            <a:spAutoFit/>
          </a:bodyPr>
          <a:lstStyle/>
          <a:p>
            <a:pPr marL="12700">
              <a:lnSpc>
                <a:spcPct val="100000"/>
              </a:lnSpc>
            </a:pPr>
            <a:r>
              <a:rPr sz="1000" spc="-5" dirty="0">
                <a:solidFill>
                  <a:srgbClr val="7D7D7D"/>
                </a:solidFill>
                <a:latin typeface="Arial"/>
                <a:cs typeface="Arial"/>
              </a:rPr>
              <a:t>6</a:t>
            </a:r>
            <a:endParaRPr sz="1000">
              <a:latin typeface="Arial"/>
              <a:cs typeface="Arial"/>
            </a:endParaRPr>
          </a:p>
        </p:txBody>
      </p:sp>
      <p:pic>
        <p:nvPicPr>
          <p:cNvPr id="9" name="Picture 8"/>
          <p:cNvPicPr>
            <a:picLocks noChangeAspect="1"/>
          </p:cNvPicPr>
          <p:nvPr/>
        </p:nvPicPr>
        <p:blipFill rotWithShape="1">
          <a:blip r:embed="rId5"/>
          <a:srcRect t="4541"/>
          <a:stretch/>
        </p:blipFill>
        <p:spPr>
          <a:xfrm>
            <a:off x="312093" y="2011680"/>
            <a:ext cx="11275057" cy="4053462"/>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F4FE-960A-4879-8C21-CA0896BB4ABF}"/>
              </a:ext>
            </a:extLst>
          </p:cNvPr>
          <p:cNvSpPr>
            <a:spLocks noGrp="1"/>
          </p:cNvSpPr>
          <p:nvPr>
            <p:ph type="title"/>
          </p:nvPr>
        </p:nvSpPr>
        <p:spPr/>
        <p:txBody>
          <a:bodyPr/>
          <a:lstStyle/>
          <a:p>
            <a:r>
              <a:rPr lang="en-US"/>
              <a:t>O!Micron</a:t>
            </a:r>
            <a:endParaRPr lang="en-US" dirty="0"/>
          </a:p>
        </p:txBody>
      </p:sp>
      <p:sp>
        <p:nvSpPr>
          <p:cNvPr id="3" name="Content Placeholder 2">
            <a:extLst>
              <a:ext uri="{FF2B5EF4-FFF2-40B4-BE49-F238E27FC236}">
                <a16:creationId xmlns:a16="http://schemas.microsoft.com/office/drawing/2014/main" id="{91D95F2D-FE3E-44AB-8906-C832C6C55797}"/>
              </a:ext>
            </a:extLst>
          </p:cNvPr>
          <p:cNvSpPr>
            <a:spLocks noGrp="1"/>
          </p:cNvSpPr>
          <p:nvPr>
            <p:ph idx="1"/>
          </p:nvPr>
        </p:nvSpPr>
        <p:spPr/>
        <p:txBody>
          <a:bodyPr/>
          <a:lstStyle/>
          <a:p>
            <a:r>
              <a:rPr lang="en-US" dirty="0"/>
              <a:t>Bam/</a:t>
            </a:r>
            <a:r>
              <a:rPr lang="en-US" dirty="0" err="1"/>
              <a:t>ete</a:t>
            </a:r>
            <a:r>
              <a:rPr lang="en-US" dirty="0"/>
              <a:t> does not work against Omicron variant </a:t>
            </a:r>
            <a:r>
              <a:rPr lang="en-US" baseline="30000" dirty="0"/>
              <a:t>1</a:t>
            </a:r>
          </a:p>
          <a:p>
            <a:r>
              <a:rPr lang="en-US" dirty="0" err="1"/>
              <a:t>Regencov</a:t>
            </a:r>
            <a:r>
              <a:rPr lang="en-US" dirty="0"/>
              <a:t> does not work against Omicron</a:t>
            </a:r>
            <a:r>
              <a:rPr lang="en-US" baseline="30000" dirty="0"/>
              <a:t>2</a:t>
            </a:r>
          </a:p>
          <a:p>
            <a:r>
              <a:rPr lang="en-US" dirty="0" err="1">
                <a:solidFill>
                  <a:srgbClr val="FF0000"/>
                </a:solidFill>
              </a:rPr>
              <a:t>Sotrovimab</a:t>
            </a:r>
            <a:r>
              <a:rPr lang="en-US" dirty="0">
                <a:solidFill>
                  <a:srgbClr val="FF0000"/>
                </a:solidFill>
              </a:rPr>
              <a:t> retains activity in pre-clinical studies </a:t>
            </a:r>
            <a:r>
              <a:rPr lang="en-US" baseline="30000" dirty="0"/>
              <a:t>3</a:t>
            </a:r>
          </a:p>
          <a:p>
            <a:pPr marL="457200" lvl="1" indent="0">
              <a:buNone/>
            </a:pPr>
            <a:r>
              <a:rPr lang="en-US" baseline="30000" dirty="0">
                <a:highlight>
                  <a:srgbClr val="FFFF00"/>
                </a:highlight>
              </a:rPr>
              <a:t>-</a:t>
            </a:r>
            <a:r>
              <a:rPr lang="en-US" dirty="0">
                <a:highlight>
                  <a:srgbClr val="FFFF00"/>
                </a:highlight>
              </a:rPr>
              <a:t>-EUA was updated for use within 7 days of symptom onset (previously 10 days) and shorter infusion time</a:t>
            </a:r>
            <a:endParaRPr lang="en-US" baseline="30000" dirty="0">
              <a:highlight>
                <a:srgbClr val="FFFF00"/>
              </a:highlight>
            </a:endParaRPr>
          </a:p>
        </p:txBody>
      </p:sp>
      <p:sp>
        <p:nvSpPr>
          <p:cNvPr id="4" name="TextBox 3">
            <a:extLst>
              <a:ext uri="{FF2B5EF4-FFF2-40B4-BE49-F238E27FC236}">
                <a16:creationId xmlns:a16="http://schemas.microsoft.com/office/drawing/2014/main" id="{E61099B0-96D9-4C54-8EF2-F045B15A9B4F}"/>
              </a:ext>
            </a:extLst>
          </p:cNvPr>
          <p:cNvSpPr txBox="1"/>
          <p:nvPr/>
        </p:nvSpPr>
        <p:spPr>
          <a:xfrm flipH="1">
            <a:off x="2971800" y="5664498"/>
            <a:ext cx="5257800" cy="923330"/>
          </a:xfrm>
          <a:prstGeom prst="rect">
            <a:avLst/>
          </a:prstGeom>
          <a:noFill/>
        </p:spPr>
        <p:txBody>
          <a:bodyPr wrap="square" rtlCol="0">
            <a:spAutoFit/>
          </a:bodyPr>
          <a:lstStyle/>
          <a:p>
            <a:pPr marL="342900" indent="-342900">
              <a:buFontTx/>
              <a:buAutoNum type="arabicPeriod"/>
            </a:pPr>
            <a:r>
              <a:rPr lang="en-US" dirty="0">
                <a:solidFill>
                  <a:prstClr val="black"/>
                </a:solidFill>
                <a:latin typeface="Calibri"/>
              </a:rPr>
              <a:t> Gruel et al preprint, open access</a:t>
            </a:r>
          </a:p>
          <a:p>
            <a:pPr marL="342900" indent="-342900">
              <a:buFontTx/>
              <a:buAutoNum type="arabicPeriod"/>
            </a:pPr>
            <a:r>
              <a:rPr lang="en-US" dirty="0">
                <a:solidFill>
                  <a:prstClr val="black"/>
                </a:solidFill>
                <a:latin typeface="Calibri"/>
              </a:rPr>
              <a:t>Wilhelm et al, preprint </a:t>
            </a:r>
            <a:r>
              <a:rPr lang="en-US" dirty="0" err="1">
                <a:solidFill>
                  <a:prstClr val="black"/>
                </a:solidFill>
                <a:latin typeface="Calibri"/>
              </a:rPr>
              <a:t>MedRxIV</a:t>
            </a:r>
            <a:endParaRPr lang="en-US" dirty="0">
              <a:solidFill>
                <a:prstClr val="black"/>
              </a:solidFill>
              <a:latin typeface="Calibri"/>
            </a:endParaRPr>
          </a:p>
          <a:p>
            <a:pPr marL="342900" indent="-342900">
              <a:buFontTx/>
              <a:buAutoNum type="arabicPeriod"/>
            </a:pPr>
            <a:r>
              <a:rPr lang="en-US" dirty="0" err="1">
                <a:solidFill>
                  <a:prstClr val="black"/>
                </a:solidFill>
                <a:latin typeface="Calibri"/>
              </a:rPr>
              <a:t>Cathart</a:t>
            </a:r>
            <a:r>
              <a:rPr lang="en-US" dirty="0">
                <a:solidFill>
                  <a:prstClr val="black"/>
                </a:solidFill>
                <a:latin typeface="Calibri"/>
              </a:rPr>
              <a:t> et al, preprint, </a:t>
            </a:r>
            <a:r>
              <a:rPr lang="en-US" dirty="0" err="1">
                <a:solidFill>
                  <a:prstClr val="black"/>
                </a:solidFill>
                <a:latin typeface="Calibri"/>
              </a:rPr>
              <a:t>biorxIV</a:t>
            </a:r>
            <a:endParaRPr lang="en-US" dirty="0">
              <a:solidFill>
                <a:prstClr val="black"/>
              </a:solidFill>
              <a:latin typeface="Calibri"/>
            </a:endParaRPr>
          </a:p>
        </p:txBody>
      </p:sp>
    </p:spTree>
    <p:extLst>
      <p:ext uri="{BB962C8B-B14F-4D97-AF65-F5344CB8AC3E}">
        <p14:creationId xmlns:p14="http://schemas.microsoft.com/office/powerpoint/2010/main" val="29536030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5042-EA7C-4C50-BADB-D47A94506071}"/>
              </a:ext>
            </a:extLst>
          </p:cNvPr>
          <p:cNvSpPr>
            <a:spLocks noGrp="1"/>
          </p:cNvSpPr>
          <p:nvPr>
            <p:ph type="title"/>
          </p:nvPr>
        </p:nvSpPr>
        <p:spPr/>
        <p:txBody>
          <a:bodyPr/>
          <a:lstStyle/>
          <a:p>
            <a:r>
              <a:rPr lang="en-US" dirty="0"/>
              <a:t>BA.2</a:t>
            </a:r>
          </a:p>
        </p:txBody>
      </p:sp>
      <p:sp>
        <p:nvSpPr>
          <p:cNvPr id="3" name="Content Placeholder 2">
            <a:extLst>
              <a:ext uri="{FF2B5EF4-FFF2-40B4-BE49-F238E27FC236}">
                <a16:creationId xmlns:a16="http://schemas.microsoft.com/office/drawing/2014/main" id="{7ED68E2B-1C57-4EDE-9B4B-52BE8DD5E7B3}"/>
              </a:ext>
            </a:extLst>
          </p:cNvPr>
          <p:cNvSpPr>
            <a:spLocks noGrp="1"/>
          </p:cNvSpPr>
          <p:nvPr>
            <p:ph idx="1"/>
          </p:nvPr>
        </p:nvSpPr>
        <p:spPr/>
        <p:txBody>
          <a:bodyPr/>
          <a:lstStyle/>
          <a:p>
            <a:r>
              <a:rPr lang="en-US" dirty="0"/>
              <a:t>First detected in IL mid Jan 2022</a:t>
            </a:r>
          </a:p>
          <a:p>
            <a:pPr lvl="1"/>
            <a:r>
              <a:rPr lang="en-US" dirty="0"/>
              <a:t>Only 1.5% prevalence in IL as of 2 weeks ago</a:t>
            </a:r>
          </a:p>
          <a:p>
            <a:r>
              <a:rPr lang="en-US" dirty="0" err="1"/>
              <a:t>Sotrovimab</a:t>
            </a:r>
            <a:r>
              <a:rPr lang="en-US" dirty="0"/>
              <a:t> with 27 fold reduction in activity</a:t>
            </a:r>
          </a:p>
          <a:p>
            <a:r>
              <a:rPr lang="en-US" dirty="0" err="1">
                <a:highlight>
                  <a:srgbClr val="FFFF00"/>
                </a:highlight>
              </a:rPr>
              <a:t>Bebtelovimab</a:t>
            </a:r>
            <a:r>
              <a:rPr lang="en-US" dirty="0"/>
              <a:t> retains activity Mixed data about </a:t>
            </a:r>
            <a:r>
              <a:rPr lang="en-US" dirty="0" err="1"/>
              <a:t>Evusheld</a:t>
            </a:r>
            <a:endParaRPr lang="en-US" dirty="0"/>
          </a:p>
          <a:p>
            <a:r>
              <a:rPr lang="en-US" dirty="0"/>
              <a:t>Oral antivirals expected to retain activity</a:t>
            </a:r>
          </a:p>
          <a:p>
            <a:r>
              <a:rPr lang="en-US" dirty="0">
                <a:solidFill>
                  <a:srgbClr val="FF0000"/>
                </a:solidFill>
              </a:rPr>
              <a:t>VACCINES RETAIN activity</a:t>
            </a:r>
          </a:p>
        </p:txBody>
      </p:sp>
      <p:sp>
        <p:nvSpPr>
          <p:cNvPr id="4" name="TextBox 3">
            <a:extLst>
              <a:ext uri="{FF2B5EF4-FFF2-40B4-BE49-F238E27FC236}">
                <a16:creationId xmlns:a16="http://schemas.microsoft.com/office/drawing/2014/main" id="{91F5FFF4-AF3C-450D-A6F8-C1C7B0882C93}"/>
              </a:ext>
            </a:extLst>
          </p:cNvPr>
          <p:cNvSpPr txBox="1"/>
          <p:nvPr/>
        </p:nvSpPr>
        <p:spPr>
          <a:xfrm>
            <a:off x="4191001" y="5847060"/>
            <a:ext cx="4348883" cy="923330"/>
          </a:xfrm>
          <a:prstGeom prst="rect">
            <a:avLst/>
          </a:prstGeom>
          <a:noFill/>
        </p:spPr>
        <p:txBody>
          <a:bodyPr wrap="none" rtlCol="0">
            <a:spAutoFit/>
          </a:bodyPr>
          <a:lstStyle/>
          <a:p>
            <a:r>
              <a:rPr lang="en-US" dirty="0">
                <a:solidFill>
                  <a:prstClr val="black"/>
                </a:solidFill>
                <a:latin typeface="Calibri"/>
              </a:rPr>
              <a:t>Zhou et al, BioRxIV Pre-print Jan 2022</a:t>
            </a:r>
          </a:p>
          <a:p>
            <a:r>
              <a:rPr lang="en-US" dirty="0" err="1">
                <a:solidFill>
                  <a:prstClr val="black"/>
                </a:solidFill>
                <a:latin typeface="Calibri"/>
              </a:rPr>
              <a:t>Iketani</a:t>
            </a:r>
            <a:r>
              <a:rPr lang="en-US" dirty="0">
                <a:solidFill>
                  <a:prstClr val="black"/>
                </a:solidFill>
                <a:latin typeface="Calibri"/>
              </a:rPr>
              <a:t> et al BioRxIV Pre-print Jan 2022</a:t>
            </a:r>
          </a:p>
          <a:p>
            <a:r>
              <a:rPr lang="en-US" dirty="0">
                <a:solidFill>
                  <a:prstClr val="black"/>
                </a:solidFill>
                <a:latin typeface="Calibri"/>
              </a:rPr>
              <a:t>U.K. Health Security Agency Report Jan 2022</a:t>
            </a:r>
          </a:p>
        </p:txBody>
      </p:sp>
    </p:spTree>
    <p:extLst>
      <p:ext uri="{BB962C8B-B14F-4D97-AF65-F5344CB8AC3E}">
        <p14:creationId xmlns:p14="http://schemas.microsoft.com/office/powerpoint/2010/main" val="23308715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99D3-0D57-4699-A7BE-F38A3120AB2F}"/>
              </a:ext>
            </a:extLst>
          </p:cNvPr>
          <p:cNvSpPr>
            <a:spLocks noGrp="1"/>
          </p:cNvSpPr>
          <p:nvPr>
            <p:ph type="title"/>
          </p:nvPr>
        </p:nvSpPr>
        <p:spPr>
          <a:xfrm>
            <a:off x="1616792" y="301003"/>
            <a:ext cx="7886699" cy="769441"/>
          </a:xfrm>
          <a:solidFill>
            <a:schemeClr val="bg2"/>
          </a:solidFill>
        </p:spPr>
        <p:txBody>
          <a:bodyPr/>
          <a:lstStyle/>
          <a:p>
            <a:r>
              <a:rPr lang="en-US" dirty="0">
                <a:solidFill>
                  <a:schemeClr val="tx1"/>
                </a:solidFill>
              </a:rPr>
              <a:t>Attachment inhibitors:</a:t>
            </a:r>
          </a:p>
        </p:txBody>
      </p:sp>
      <p:sp>
        <p:nvSpPr>
          <p:cNvPr id="3" name="Content Placeholder 2">
            <a:extLst>
              <a:ext uri="{FF2B5EF4-FFF2-40B4-BE49-F238E27FC236}">
                <a16:creationId xmlns:a16="http://schemas.microsoft.com/office/drawing/2014/main" id="{E22561AB-CAD3-4805-9D30-0BC1D9926BB1}"/>
              </a:ext>
            </a:extLst>
          </p:cNvPr>
          <p:cNvSpPr>
            <a:spLocks noGrp="1"/>
          </p:cNvSpPr>
          <p:nvPr>
            <p:ph idx="1"/>
          </p:nvPr>
        </p:nvSpPr>
        <p:spPr>
          <a:xfrm>
            <a:off x="1595020" y="1680937"/>
            <a:ext cx="3872330" cy="4471994"/>
          </a:xfrm>
        </p:spPr>
        <p:txBody>
          <a:bodyPr>
            <a:normAutofit fontScale="47500" lnSpcReduction="20000"/>
          </a:bodyPr>
          <a:lstStyle/>
          <a:p>
            <a:pPr marL="171450" indent="-171450" defTabSz="685800">
              <a:lnSpc>
                <a:spcPct val="90000"/>
              </a:lnSpc>
              <a:spcBef>
                <a:spcPts val="750"/>
              </a:spcBef>
              <a:buClr>
                <a:srgbClr val="37C1CC"/>
              </a:buClr>
              <a:defRPr/>
            </a:pPr>
            <a:r>
              <a:rPr lang="en-US" dirty="0"/>
              <a:t>EUA just issued 2/11/22</a:t>
            </a:r>
          </a:p>
          <a:p>
            <a:pPr marL="171450" indent="-171450" defTabSz="685800">
              <a:lnSpc>
                <a:spcPct val="90000"/>
              </a:lnSpc>
              <a:spcBef>
                <a:spcPts val="750"/>
              </a:spcBef>
              <a:buClr>
                <a:srgbClr val="37C1CC"/>
              </a:buClr>
              <a:defRPr/>
            </a:pPr>
            <a:r>
              <a:rPr lang="en-US" dirty="0"/>
              <a:t>Now available for ordering through IDPH</a:t>
            </a:r>
          </a:p>
          <a:p>
            <a:pPr marL="171450" indent="-171450" defTabSz="685800">
              <a:lnSpc>
                <a:spcPct val="90000"/>
              </a:lnSpc>
              <a:spcBef>
                <a:spcPts val="750"/>
              </a:spcBef>
              <a:buClr>
                <a:srgbClr val="37C1CC"/>
              </a:buClr>
              <a:defRPr/>
            </a:pPr>
            <a:r>
              <a:rPr lang="en-US" dirty="0" err="1"/>
              <a:t>mAb</a:t>
            </a:r>
            <a:r>
              <a:rPr lang="en-US" dirty="0"/>
              <a:t> indicated for treatment of outpatients with COVID-19 in patients at risk for development of moderate to severe disease</a:t>
            </a:r>
          </a:p>
          <a:p>
            <a:pPr marL="171450" indent="-171450" defTabSz="685800">
              <a:lnSpc>
                <a:spcPct val="90000"/>
              </a:lnSpc>
              <a:spcBef>
                <a:spcPts val="750"/>
              </a:spcBef>
              <a:buClr>
                <a:srgbClr val="37C1CC"/>
              </a:buClr>
              <a:defRPr/>
            </a:pPr>
            <a:r>
              <a:rPr lang="en-US" dirty="0"/>
              <a:t>For adults and children &gt; 12 who weigh &gt; 40kg</a:t>
            </a:r>
          </a:p>
          <a:p>
            <a:pPr marL="171450" indent="-171450" defTabSz="685800">
              <a:lnSpc>
                <a:spcPct val="90000"/>
              </a:lnSpc>
              <a:spcBef>
                <a:spcPts val="750"/>
              </a:spcBef>
              <a:buClr>
                <a:srgbClr val="37C1CC"/>
              </a:buClr>
              <a:defRPr/>
            </a:pPr>
            <a:r>
              <a:rPr lang="en-US" dirty="0"/>
              <a:t>Given as single IV push injection of 175mg over 30 seconds with 1 hour of post-dose observation</a:t>
            </a:r>
          </a:p>
          <a:p>
            <a:pPr marL="171450" indent="-171450" defTabSz="685800">
              <a:lnSpc>
                <a:spcPct val="90000"/>
              </a:lnSpc>
              <a:spcBef>
                <a:spcPts val="750"/>
              </a:spcBef>
              <a:buClr>
                <a:srgbClr val="37C1CC"/>
              </a:buClr>
              <a:defRPr/>
            </a:pPr>
            <a:r>
              <a:rPr lang="en-US" dirty="0"/>
              <a:t>Given within 7 days of symptom onset</a:t>
            </a:r>
          </a:p>
          <a:p>
            <a:pPr marL="171450" indent="-171450" defTabSz="685800">
              <a:lnSpc>
                <a:spcPct val="90000"/>
              </a:lnSpc>
              <a:spcBef>
                <a:spcPts val="750"/>
              </a:spcBef>
              <a:buClr>
                <a:srgbClr val="37C1CC"/>
              </a:buClr>
              <a:defRPr/>
            </a:pPr>
            <a:r>
              <a:rPr lang="en-US" dirty="0"/>
              <a:t>Only use if no adequate/available/approved alternative given limited data</a:t>
            </a:r>
          </a:p>
          <a:p>
            <a:pPr marL="171450" indent="-171450" defTabSz="685800">
              <a:lnSpc>
                <a:spcPct val="90000"/>
              </a:lnSpc>
              <a:spcBef>
                <a:spcPts val="750"/>
              </a:spcBef>
              <a:buClr>
                <a:srgbClr val="37C1CC"/>
              </a:buClr>
              <a:defRPr/>
            </a:pPr>
            <a:r>
              <a:rPr lang="en-US" dirty="0"/>
              <a:t>In vitro, no reduction in activity against Omicron (BA1.1 or BA.2 variants)</a:t>
            </a:r>
          </a:p>
          <a:p>
            <a:pPr lvl="1">
              <a:spcBef>
                <a:spcPts val="750"/>
              </a:spcBef>
              <a:buClr>
                <a:srgbClr val="37C1CC"/>
              </a:buClr>
              <a:defRPr/>
            </a:pPr>
            <a:r>
              <a:rPr lang="en-US" dirty="0"/>
              <a:t>Slight reduction against Mu variant </a:t>
            </a:r>
          </a:p>
          <a:p>
            <a:pPr lvl="1">
              <a:spcBef>
                <a:spcPts val="750"/>
              </a:spcBef>
              <a:buClr>
                <a:srgbClr val="37C1CC"/>
              </a:buClr>
              <a:defRPr/>
            </a:pPr>
            <a:endParaRPr lang="en-US" dirty="0"/>
          </a:p>
          <a:p>
            <a:pPr marL="171450" indent="-171450" defTabSz="685800">
              <a:lnSpc>
                <a:spcPct val="90000"/>
              </a:lnSpc>
              <a:spcBef>
                <a:spcPts val="750"/>
              </a:spcBef>
              <a:buClr>
                <a:srgbClr val="37C1CC"/>
              </a:buClr>
              <a:defRPr/>
            </a:pPr>
            <a:endParaRPr lang="en-US" dirty="0"/>
          </a:p>
          <a:p>
            <a:pPr marL="171450" indent="-171450" defTabSz="685800">
              <a:lnSpc>
                <a:spcPct val="90000"/>
              </a:lnSpc>
              <a:spcBef>
                <a:spcPts val="750"/>
              </a:spcBef>
              <a:buClr>
                <a:srgbClr val="37C1CC"/>
              </a:buClr>
              <a:defRPr/>
            </a:pPr>
            <a:endParaRPr lang="en-US" dirty="0"/>
          </a:p>
        </p:txBody>
      </p:sp>
      <p:sp>
        <p:nvSpPr>
          <p:cNvPr id="4" name="Text Placeholder 3">
            <a:extLst>
              <a:ext uri="{FF2B5EF4-FFF2-40B4-BE49-F238E27FC236}">
                <a16:creationId xmlns:a16="http://schemas.microsoft.com/office/drawing/2014/main" id="{3EF8BF71-5CC9-4373-BFF7-4D019D26C9CF}"/>
              </a:ext>
            </a:extLst>
          </p:cNvPr>
          <p:cNvSpPr>
            <a:spLocks noGrp="1"/>
          </p:cNvSpPr>
          <p:nvPr>
            <p:ph type="body" sz="quarter" idx="11"/>
          </p:nvPr>
        </p:nvSpPr>
        <p:spPr>
          <a:xfrm>
            <a:off x="1526288" y="1303021"/>
            <a:ext cx="7884413" cy="408125"/>
          </a:xfrm>
        </p:spPr>
        <p:txBody>
          <a:bodyPr/>
          <a:lstStyle/>
          <a:p>
            <a:r>
              <a:rPr lang="en-US" dirty="0" err="1"/>
              <a:t>Bebtelovimab</a:t>
            </a:r>
            <a:r>
              <a:rPr lang="en-US" dirty="0"/>
              <a:t> (anti-Spike </a:t>
            </a:r>
            <a:r>
              <a:rPr lang="en-US" dirty="0" err="1"/>
              <a:t>mAb</a:t>
            </a:r>
            <a:r>
              <a:rPr lang="en-US" dirty="0"/>
              <a:t>)</a:t>
            </a:r>
          </a:p>
        </p:txBody>
      </p:sp>
      <p:sp>
        <p:nvSpPr>
          <p:cNvPr id="5" name="Slide Number Placeholder 4">
            <a:extLst>
              <a:ext uri="{FF2B5EF4-FFF2-40B4-BE49-F238E27FC236}">
                <a16:creationId xmlns:a16="http://schemas.microsoft.com/office/drawing/2014/main" id="{EDF0EC1B-9F3B-4F16-9FB2-BD7C35773470}"/>
              </a:ext>
            </a:extLst>
          </p:cNvPr>
          <p:cNvSpPr>
            <a:spLocks noGrp="1"/>
          </p:cNvSpPr>
          <p:nvPr>
            <p:ph type="sldNum" sz="quarter" idx="12"/>
          </p:nvPr>
        </p:nvSpPr>
        <p:spPr/>
        <p:txBody>
          <a:bodyPr/>
          <a:lstStyle/>
          <a:p>
            <a:fld id="{31A92386-584D-D94E-A5BD-CE57B594CE68}" type="slidenum">
              <a:rPr lang="en-US">
                <a:solidFill>
                  <a:prstClr val="black">
                    <a:tint val="75000"/>
                  </a:prstClr>
                </a:solidFill>
                <a:latin typeface="Calibri"/>
              </a:rPr>
              <a:pPr/>
              <a:t>62</a:t>
            </a:fld>
            <a:endParaRPr lang="en-US" dirty="0">
              <a:solidFill>
                <a:prstClr val="black">
                  <a:tint val="75000"/>
                </a:prstClr>
              </a:solidFill>
              <a:latin typeface="Calibri"/>
            </a:endParaRPr>
          </a:p>
        </p:txBody>
      </p:sp>
      <p:sp>
        <p:nvSpPr>
          <p:cNvPr id="8" name="TextBox 7">
            <a:extLst>
              <a:ext uri="{FF2B5EF4-FFF2-40B4-BE49-F238E27FC236}">
                <a16:creationId xmlns:a16="http://schemas.microsoft.com/office/drawing/2014/main" id="{B58BD8FF-E75E-43AC-B672-024FFCEBF987}"/>
              </a:ext>
            </a:extLst>
          </p:cNvPr>
          <p:cNvSpPr txBox="1"/>
          <p:nvPr/>
        </p:nvSpPr>
        <p:spPr>
          <a:xfrm>
            <a:off x="5544350" y="1551265"/>
            <a:ext cx="4960757" cy="2400657"/>
          </a:xfrm>
          <a:prstGeom prst="rect">
            <a:avLst/>
          </a:prstGeom>
          <a:noFill/>
          <a:ln>
            <a:solidFill>
              <a:srgbClr val="002060"/>
            </a:solidFill>
          </a:ln>
        </p:spPr>
        <p:txBody>
          <a:bodyPr wrap="square" rtlCol="0">
            <a:spAutoFit/>
          </a:bodyPr>
          <a:lstStyle/>
          <a:p>
            <a:pPr marL="214313" indent="-214313">
              <a:buClr>
                <a:srgbClr val="36C1CC"/>
              </a:buClr>
              <a:buFont typeface="Arial" panose="020B0604020202020204" pitchFamily="34" charset="0"/>
              <a:buChar char="•"/>
            </a:pPr>
            <a:r>
              <a:rPr lang="en-US" sz="1500" b="1" u="sng" dirty="0">
                <a:solidFill>
                  <a:prstClr val="black"/>
                </a:solidFill>
                <a:latin typeface="Arial" panose="020B0604020202020204" pitchFamily="34" charset="0"/>
                <a:cs typeface="Arial" panose="020B0604020202020204" pitchFamily="34" charset="0"/>
              </a:rPr>
              <a:t>Efficacy</a:t>
            </a:r>
            <a:r>
              <a:rPr lang="en-US" sz="1500" dirty="0">
                <a:solidFill>
                  <a:prstClr val="black"/>
                </a:solidFill>
                <a:latin typeface="Arial" panose="020B0604020202020204" pitchFamily="34" charset="0"/>
                <a:cs typeface="Arial" panose="020B0604020202020204" pitchFamily="34" charset="0"/>
              </a:rPr>
              <a:t>:  BLAZE-4 study</a:t>
            </a:r>
          </a:p>
          <a:p>
            <a:pPr marL="214313" indent="-214313">
              <a:buClr>
                <a:srgbClr val="36C1CC"/>
              </a:buClr>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	Looked at lower risk patients</a:t>
            </a:r>
          </a:p>
          <a:p>
            <a:pPr marL="214313" indent="-214313">
              <a:buClr>
                <a:srgbClr val="36C1CC"/>
              </a:buClr>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	A higher proportion in the placebo arm vs. Tx 	arm had persistently high viral load at 7 days</a:t>
            </a:r>
          </a:p>
          <a:p>
            <a:pPr lvl="2">
              <a:buClr>
                <a:srgbClr val="36C1CC"/>
              </a:buClr>
            </a:pPr>
            <a:r>
              <a:rPr lang="en-US" sz="1500" dirty="0">
                <a:solidFill>
                  <a:prstClr val="black"/>
                </a:solidFill>
                <a:latin typeface="Arial" panose="020B0604020202020204" pitchFamily="34" charset="0"/>
                <a:cs typeface="Arial" panose="020B0604020202020204" pitchFamily="34" charset="0"/>
              </a:rPr>
              <a:t>	21% vs. 14%, RRR of 34% </a:t>
            </a:r>
          </a:p>
          <a:p>
            <a:pPr marL="214313" indent="-214313">
              <a:buClr>
                <a:srgbClr val="36C1CC"/>
              </a:buClr>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	Symptoms resolved more quickly:</a:t>
            </a:r>
          </a:p>
          <a:p>
            <a:pPr lvl="2">
              <a:buClr>
                <a:srgbClr val="36C1CC"/>
              </a:buClr>
            </a:pPr>
            <a:r>
              <a:rPr lang="en-US" sz="1500" dirty="0">
                <a:solidFill>
                  <a:prstClr val="black"/>
                </a:solidFill>
                <a:latin typeface="Arial" panose="020B0604020202020204" pitchFamily="34" charset="0"/>
                <a:cs typeface="Arial" panose="020B0604020202020204" pitchFamily="34" charset="0"/>
              </a:rPr>
              <a:t>	 6 days vs. 8 days for Tx vs. placebo </a:t>
            </a:r>
          </a:p>
          <a:p>
            <a:pPr marL="214313" indent="-214313">
              <a:buClr>
                <a:srgbClr val="36C1CC"/>
              </a:buClr>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	Studied in higher risk patients but no placebo 	group makes comparison difficult</a:t>
            </a:r>
          </a:p>
        </p:txBody>
      </p:sp>
      <p:sp>
        <p:nvSpPr>
          <p:cNvPr id="9" name="TextBox 8">
            <a:extLst>
              <a:ext uri="{FF2B5EF4-FFF2-40B4-BE49-F238E27FC236}">
                <a16:creationId xmlns:a16="http://schemas.microsoft.com/office/drawing/2014/main" id="{87B1DFF4-255D-4D12-9088-723ED53F433E}"/>
              </a:ext>
            </a:extLst>
          </p:cNvPr>
          <p:cNvSpPr txBox="1"/>
          <p:nvPr/>
        </p:nvSpPr>
        <p:spPr>
          <a:xfrm>
            <a:off x="5619895" y="4072270"/>
            <a:ext cx="4960757" cy="1246495"/>
          </a:xfrm>
          <a:prstGeom prst="rect">
            <a:avLst/>
          </a:prstGeom>
          <a:noFill/>
          <a:ln>
            <a:solidFill>
              <a:srgbClr val="002060"/>
            </a:solidFill>
          </a:ln>
        </p:spPr>
        <p:txBody>
          <a:bodyPr wrap="square" rtlCol="0">
            <a:spAutoFit/>
          </a:bodyPr>
          <a:lstStyle/>
          <a:p>
            <a:pPr marL="214313" indent="-214313">
              <a:buClr>
                <a:srgbClr val="36C1CC"/>
              </a:buClr>
              <a:buFont typeface="Arial" panose="020B0604020202020204" pitchFamily="34" charset="0"/>
              <a:buChar char="•"/>
            </a:pPr>
            <a:r>
              <a:rPr lang="en-US" sz="1500" b="1" u="sng" dirty="0">
                <a:solidFill>
                  <a:prstClr val="black"/>
                </a:solidFill>
                <a:latin typeface="Arial" panose="020B0604020202020204" pitchFamily="34" charset="0"/>
                <a:cs typeface="Arial" panose="020B0604020202020204" pitchFamily="34" charset="0"/>
              </a:rPr>
              <a:t>Safety</a:t>
            </a:r>
            <a:r>
              <a:rPr lang="en-US" sz="1500" dirty="0">
                <a:solidFill>
                  <a:prstClr val="black"/>
                </a:solidFill>
                <a:latin typeface="Arial" panose="020B0604020202020204" pitchFamily="34" charset="0"/>
                <a:cs typeface="Arial" panose="020B0604020202020204" pitchFamily="34" charset="0"/>
              </a:rPr>
              <a:t>:  BLAZE-4 study, N = 602 patients</a:t>
            </a:r>
          </a:p>
          <a:p>
            <a:pPr marL="557213" lvl="1" indent="-214313">
              <a:buClr>
                <a:srgbClr val="36C1CC"/>
              </a:buClr>
              <a:buFont typeface="Arial" panose="020B0604020202020204" pitchFamily="34" charset="0"/>
              <a:buChar char="•"/>
            </a:pPr>
            <a:r>
              <a:rPr lang="en-US" sz="1500" dirty="0">
                <a:solidFill>
                  <a:prstClr val="black"/>
                </a:solidFill>
                <a:latin typeface="Calibri"/>
              </a:rPr>
              <a:t>Nausea 0.8%</a:t>
            </a:r>
          </a:p>
          <a:p>
            <a:pPr marL="557213" lvl="1" indent="-214313">
              <a:buClr>
                <a:srgbClr val="36C1CC"/>
              </a:buClr>
              <a:buFont typeface="Arial" panose="020B0604020202020204" pitchFamily="34" charset="0"/>
              <a:buChar char="•"/>
            </a:pPr>
            <a:r>
              <a:rPr lang="en-US" sz="1500" dirty="0">
                <a:solidFill>
                  <a:prstClr val="black"/>
                </a:solidFill>
                <a:latin typeface="Calibri"/>
              </a:rPr>
              <a:t>Infusion-related reactions  0.3% (N=2)</a:t>
            </a:r>
          </a:p>
          <a:p>
            <a:pPr marL="557213" lvl="1" indent="-214313">
              <a:buClr>
                <a:srgbClr val="36C1CC"/>
              </a:buClr>
              <a:buFont typeface="Arial" panose="020B0604020202020204" pitchFamily="34" charset="0"/>
              <a:buChar char="•"/>
            </a:pPr>
            <a:r>
              <a:rPr lang="en-US" sz="1500" dirty="0">
                <a:solidFill>
                  <a:prstClr val="black"/>
                </a:solidFill>
                <a:latin typeface="Calibri"/>
              </a:rPr>
              <a:t>Pruritus 0.3%</a:t>
            </a:r>
          </a:p>
          <a:p>
            <a:pPr marL="557213" lvl="1" indent="-214313">
              <a:buClr>
                <a:srgbClr val="36C1CC"/>
              </a:buClr>
              <a:buFont typeface="Arial" panose="020B0604020202020204" pitchFamily="34" charset="0"/>
              <a:buChar char="•"/>
            </a:pPr>
            <a:r>
              <a:rPr lang="en-US" sz="1500" dirty="0">
                <a:solidFill>
                  <a:prstClr val="black"/>
                </a:solidFill>
                <a:latin typeface="Calibri"/>
              </a:rPr>
              <a:t>Rash 0.8%</a:t>
            </a:r>
            <a:endParaRPr lang="en-US" sz="15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C130FDB-448E-44BF-BB49-B2D5505CA685}"/>
              </a:ext>
            </a:extLst>
          </p:cNvPr>
          <p:cNvSpPr txBox="1"/>
          <p:nvPr/>
        </p:nvSpPr>
        <p:spPr>
          <a:xfrm>
            <a:off x="5968354" y="5565527"/>
            <a:ext cx="5118860" cy="300082"/>
          </a:xfrm>
          <a:prstGeom prst="rect">
            <a:avLst/>
          </a:prstGeom>
          <a:noFill/>
        </p:spPr>
        <p:txBody>
          <a:bodyPr wrap="square">
            <a:spAutoFit/>
          </a:bodyPr>
          <a:lstStyle/>
          <a:p>
            <a:r>
              <a:rPr lang="en-US" sz="1350" dirty="0">
                <a:solidFill>
                  <a:prstClr val="black"/>
                </a:solidFill>
                <a:latin typeface="Calibri"/>
                <a:hlinkClick r:id="rId3"/>
              </a:rPr>
              <a:t>https://www.fda.gov/media/156152/download</a:t>
            </a:r>
            <a:r>
              <a:rPr lang="en-US" sz="1350" dirty="0">
                <a:solidFill>
                  <a:prstClr val="black"/>
                </a:solidFill>
                <a:latin typeface="Calibri"/>
              </a:rPr>
              <a:t> </a:t>
            </a:r>
          </a:p>
        </p:txBody>
      </p:sp>
      <p:sp>
        <p:nvSpPr>
          <p:cNvPr id="6" name="TextBox 5">
            <a:extLst>
              <a:ext uri="{FF2B5EF4-FFF2-40B4-BE49-F238E27FC236}">
                <a16:creationId xmlns:a16="http://schemas.microsoft.com/office/drawing/2014/main" id="{EA56FA9C-1C3D-4747-8532-D9C5CA05655D}"/>
              </a:ext>
            </a:extLst>
          </p:cNvPr>
          <p:cNvSpPr txBox="1"/>
          <p:nvPr/>
        </p:nvSpPr>
        <p:spPr>
          <a:xfrm>
            <a:off x="5105400" y="6359134"/>
            <a:ext cx="3200400" cy="369332"/>
          </a:xfrm>
          <a:prstGeom prst="rect">
            <a:avLst/>
          </a:prstGeom>
          <a:noFill/>
        </p:spPr>
        <p:txBody>
          <a:bodyPr wrap="square" rtlCol="0">
            <a:spAutoFit/>
          </a:bodyPr>
          <a:lstStyle/>
          <a:p>
            <a:r>
              <a:rPr lang="en-US" dirty="0">
                <a:solidFill>
                  <a:prstClr val="black"/>
                </a:solidFill>
                <a:latin typeface="Calibri"/>
              </a:rPr>
              <a:t>Slide courtesy : Dr. Lubelchek</a:t>
            </a:r>
          </a:p>
        </p:txBody>
      </p:sp>
    </p:spTree>
    <p:extLst>
      <p:ext uri="{BB962C8B-B14F-4D97-AF65-F5344CB8AC3E}">
        <p14:creationId xmlns:p14="http://schemas.microsoft.com/office/powerpoint/2010/main" val="25494999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E6C0-B34A-44FC-8C15-E653BA316A36}"/>
              </a:ext>
            </a:extLst>
          </p:cNvPr>
          <p:cNvSpPr>
            <a:spLocks noGrp="1"/>
          </p:cNvSpPr>
          <p:nvPr>
            <p:ph type="title"/>
          </p:nvPr>
        </p:nvSpPr>
        <p:spPr/>
        <p:txBody>
          <a:bodyPr/>
          <a:lstStyle/>
          <a:p>
            <a:r>
              <a:rPr lang="en-US" dirty="0"/>
              <a:t>Getting ahead of the curve</a:t>
            </a:r>
          </a:p>
        </p:txBody>
      </p:sp>
      <p:sp>
        <p:nvSpPr>
          <p:cNvPr id="3" name="Content Placeholder 2">
            <a:extLst>
              <a:ext uri="{FF2B5EF4-FFF2-40B4-BE49-F238E27FC236}">
                <a16:creationId xmlns:a16="http://schemas.microsoft.com/office/drawing/2014/main" id="{4A29D2B3-4F45-4AB1-8AD1-38E727D93F8C}"/>
              </a:ext>
            </a:extLst>
          </p:cNvPr>
          <p:cNvSpPr>
            <a:spLocks noGrp="1"/>
          </p:cNvSpPr>
          <p:nvPr>
            <p:ph idx="1"/>
          </p:nvPr>
        </p:nvSpPr>
        <p:spPr>
          <a:xfrm>
            <a:off x="1991751" y="1676401"/>
            <a:ext cx="8229600" cy="4525963"/>
          </a:xfrm>
        </p:spPr>
        <p:txBody>
          <a:bodyPr>
            <a:normAutofit fontScale="92500" lnSpcReduction="20000"/>
          </a:bodyPr>
          <a:lstStyle/>
          <a:p>
            <a:r>
              <a:rPr lang="en-US" dirty="0">
                <a:highlight>
                  <a:srgbClr val="FFFF00"/>
                </a:highlight>
              </a:rPr>
              <a:t>Pre</a:t>
            </a:r>
            <a:r>
              <a:rPr lang="en-US" dirty="0"/>
              <a:t>-exposure prophylaxis </a:t>
            </a:r>
            <a:r>
              <a:rPr lang="en-US" dirty="0" err="1"/>
              <a:t>mAB</a:t>
            </a:r>
            <a:r>
              <a:rPr lang="en-US" dirty="0"/>
              <a:t> </a:t>
            </a:r>
            <a:r>
              <a:rPr lang="en-US" dirty="0" err="1"/>
              <a:t>Evusheld</a:t>
            </a:r>
            <a:r>
              <a:rPr lang="en-US" dirty="0"/>
              <a:t> approved by the FDA</a:t>
            </a:r>
          </a:p>
          <a:p>
            <a:r>
              <a:rPr lang="en-US" dirty="0"/>
              <a:t>Restricted to those who are</a:t>
            </a:r>
          </a:p>
          <a:p>
            <a:pPr lvl="1"/>
            <a:r>
              <a:rPr lang="en-US" dirty="0"/>
              <a:t>Immunocompromised and will not mount a good response to the vaccine</a:t>
            </a:r>
          </a:p>
          <a:p>
            <a:pPr lvl="1"/>
            <a:r>
              <a:rPr lang="en-US" dirty="0"/>
              <a:t>Have a vaccine contraindication </a:t>
            </a:r>
          </a:p>
          <a:p>
            <a:r>
              <a:rPr lang="en-US" dirty="0"/>
              <a:t>Only be used during pregnancy if the potential benefit outweighs the potential risk for the mother and the fetus.</a:t>
            </a:r>
          </a:p>
          <a:p>
            <a:pPr lvl="1"/>
            <a:r>
              <a:rPr lang="en-US" dirty="0"/>
              <a:t>No fetal tissue binding was observed</a:t>
            </a:r>
          </a:p>
          <a:p>
            <a:pPr lvl="1"/>
            <a:r>
              <a:rPr lang="en-US" dirty="0"/>
              <a:t>Can cross placental barrier</a:t>
            </a:r>
          </a:p>
        </p:txBody>
      </p:sp>
      <p:sp>
        <p:nvSpPr>
          <p:cNvPr id="4" name="TextBox 3">
            <a:extLst>
              <a:ext uri="{FF2B5EF4-FFF2-40B4-BE49-F238E27FC236}">
                <a16:creationId xmlns:a16="http://schemas.microsoft.com/office/drawing/2014/main" id="{0B8937E8-4BDE-41F1-9052-2B7C09AF18B5}"/>
              </a:ext>
            </a:extLst>
          </p:cNvPr>
          <p:cNvSpPr txBox="1"/>
          <p:nvPr/>
        </p:nvSpPr>
        <p:spPr>
          <a:xfrm flipH="1">
            <a:off x="5943600" y="6431281"/>
            <a:ext cx="3032762" cy="369332"/>
          </a:xfrm>
          <a:prstGeom prst="rect">
            <a:avLst/>
          </a:prstGeom>
          <a:noFill/>
        </p:spPr>
        <p:txBody>
          <a:bodyPr wrap="square" rtlCol="0">
            <a:spAutoFit/>
          </a:bodyPr>
          <a:lstStyle/>
          <a:p>
            <a:r>
              <a:rPr lang="en-US" dirty="0">
                <a:solidFill>
                  <a:prstClr val="black"/>
                </a:solidFill>
                <a:latin typeface="Calibri"/>
              </a:rPr>
              <a:t>FDA EUA FACT SHEETS</a:t>
            </a:r>
          </a:p>
        </p:txBody>
      </p:sp>
    </p:spTree>
    <p:extLst>
      <p:ext uri="{BB962C8B-B14F-4D97-AF65-F5344CB8AC3E}">
        <p14:creationId xmlns:p14="http://schemas.microsoft.com/office/powerpoint/2010/main" val="230091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8463-E3F7-4BBF-B13F-187696992B6B}"/>
              </a:ext>
            </a:extLst>
          </p:cNvPr>
          <p:cNvSpPr>
            <a:spLocks noGrp="1"/>
          </p:cNvSpPr>
          <p:nvPr>
            <p:ph type="title"/>
          </p:nvPr>
        </p:nvSpPr>
        <p:spPr/>
        <p:txBody>
          <a:bodyPr/>
          <a:lstStyle/>
          <a:p>
            <a:r>
              <a:rPr lang="en-US" dirty="0"/>
              <a:t>REMDESIVIR (ANTIVIRAL)</a:t>
            </a:r>
          </a:p>
        </p:txBody>
      </p:sp>
      <p:sp>
        <p:nvSpPr>
          <p:cNvPr id="3" name="Content Placeholder 2">
            <a:extLst>
              <a:ext uri="{FF2B5EF4-FFF2-40B4-BE49-F238E27FC236}">
                <a16:creationId xmlns:a16="http://schemas.microsoft.com/office/drawing/2014/main" id="{49F27549-A7C0-4256-8324-9B1375E0307F}"/>
              </a:ext>
            </a:extLst>
          </p:cNvPr>
          <p:cNvSpPr>
            <a:spLocks noGrp="1"/>
          </p:cNvSpPr>
          <p:nvPr>
            <p:ph idx="1"/>
          </p:nvPr>
        </p:nvSpPr>
        <p:spPr/>
        <p:txBody>
          <a:bodyPr/>
          <a:lstStyle/>
          <a:p>
            <a:r>
              <a:rPr lang="en-US" b="1" dirty="0" err="1"/>
              <a:t>Remdesivir</a:t>
            </a:r>
            <a:r>
              <a:rPr lang="en-US" b="1" dirty="0"/>
              <a:t> 200 mg</a:t>
            </a:r>
            <a:r>
              <a:rPr lang="en-US" dirty="0"/>
              <a:t> IV on Day 1, followed by </a:t>
            </a:r>
            <a:r>
              <a:rPr lang="en-US" b="1" dirty="0"/>
              <a:t>100 mg</a:t>
            </a:r>
            <a:r>
              <a:rPr lang="en-US" dirty="0"/>
              <a:t> IV daily on Days 2 and 3</a:t>
            </a:r>
          </a:p>
          <a:p>
            <a:pPr lvl="1"/>
            <a:r>
              <a:rPr lang="en-US" dirty="0"/>
              <a:t>initiated as soon as possible</a:t>
            </a:r>
          </a:p>
          <a:p>
            <a:pPr lvl="1"/>
            <a:r>
              <a:rPr lang="en-US" dirty="0"/>
              <a:t>within 7 days of symptom onset </a:t>
            </a:r>
          </a:p>
          <a:p>
            <a:pPr lvl="1"/>
            <a:r>
              <a:rPr lang="en-US" dirty="0"/>
              <a:t>aged ≥12 years or 40 kg</a:t>
            </a:r>
          </a:p>
          <a:p>
            <a:pPr lvl="1"/>
            <a:r>
              <a:rPr lang="en-US" b="1" dirty="0">
                <a:highlight>
                  <a:srgbClr val="FFFF00"/>
                </a:highlight>
              </a:rPr>
              <a:t>Pediatric use &gt;=3.5 kg</a:t>
            </a:r>
          </a:p>
          <a:p>
            <a:pPr lvl="1"/>
            <a:r>
              <a:rPr lang="en-US" dirty="0"/>
              <a:t>Off label use for non hospitalized patients</a:t>
            </a:r>
          </a:p>
        </p:txBody>
      </p:sp>
      <p:sp>
        <p:nvSpPr>
          <p:cNvPr id="4" name="&quot;Not Allowed&quot; Symbol 3">
            <a:extLst>
              <a:ext uri="{FF2B5EF4-FFF2-40B4-BE49-F238E27FC236}">
                <a16:creationId xmlns:a16="http://schemas.microsoft.com/office/drawing/2014/main" id="{1A1D2987-497F-4C21-BBBB-5803A63BFD57}"/>
              </a:ext>
            </a:extLst>
          </p:cNvPr>
          <p:cNvSpPr/>
          <p:nvPr/>
        </p:nvSpPr>
        <p:spPr>
          <a:xfrm>
            <a:off x="3581400" y="3581400"/>
            <a:ext cx="914400" cy="7620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5" name="&quot;Not Allowed&quot; Symbol 4">
            <a:extLst>
              <a:ext uri="{FF2B5EF4-FFF2-40B4-BE49-F238E27FC236}">
                <a16:creationId xmlns:a16="http://schemas.microsoft.com/office/drawing/2014/main" id="{D211FAEA-021D-47C6-BBDB-597D12DE86E2}"/>
              </a:ext>
            </a:extLst>
          </p:cNvPr>
          <p:cNvSpPr/>
          <p:nvPr/>
        </p:nvSpPr>
        <p:spPr>
          <a:xfrm>
            <a:off x="5334000" y="3563257"/>
            <a:ext cx="914400" cy="7620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8255251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A84752-6046-4614-A967-1D8E17ED564C}"/>
              </a:ext>
            </a:extLst>
          </p:cNvPr>
          <p:cNvSpPr>
            <a:spLocks noGrp="1"/>
          </p:cNvSpPr>
          <p:nvPr>
            <p:ph idx="1"/>
          </p:nvPr>
        </p:nvSpPr>
        <p:spPr/>
        <p:txBody>
          <a:bodyPr/>
          <a:lstStyle/>
          <a:p>
            <a:r>
              <a:rPr lang="en-US" sz="2400" dirty="0"/>
              <a:t>For </a:t>
            </a:r>
            <a:r>
              <a:rPr lang="en-US" sz="2400" b="1" u="sng" dirty="0">
                <a:solidFill>
                  <a:srgbClr val="FF0000"/>
                </a:solidFill>
              </a:rPr>
              <a:t>post exposure </a:t>
            </a:r>
            <a:r>
              <a:rPr lang="en-US" sz="2400" dirty="0"/>
              <a:t>prophylaxis (</a:t>
            </a:r>
            <a:r>
              <a:rPr lang="en-US" sz="2400" dirty="0" err="1"/>
              <a:t>casiri</a:t>
            </a:r>
            <a:r>
              <a:rPr lang="en-US" sz="2400" dirty="0"/>
              <a:t>/</a:t>
            </a:r>
            <a:r>
              <a:rPr lang="en-US" sz="2400" dirty="0" err="1"/>
              <a:t>imde</a:t>
            </a:r>
            <a:r>
              <a:rPr lang="en-US" sz="2400" dirty="0"/>
              <a:t> </a:t>
            </a:r>
            <a:r>
              <a:rPr lang="en-US" sz="2400" dirty="0" err="1"/>
              <a:t>subQ</a:t>
            </a:r>
            <a:r>
              <a:rPr lang="en-US" sz="2400" dirty="0"/>
              <a:t> or IV OR </a:t>
            </a:r>
            <a:r>
              <a:rPr lang="en-US" sz="2400" dirty="0" err="1"/>
              <a:t>bamla</a:t>
            </a:r>
            <a:r>
              <a:rPr lang="en-US" sz="2400" dirty="0"/>
              <a:t>/</a:t>
            </a:r>
            <a:r>
              <a:rPr lang="en-US" sz="2400" dirty="0" err="1"/>
              <a:t>ete</a:t>
            </a:r>
            <a:r>
              <a:rPr lang="en-US" sz="2400" dirty="0"/>
              <a:t> IV, </a:t>
            </a:r>
            <a:r>
              <a:rPr lang="en-US" sz="2400" b="1" dirty="0">
                <a:highlight>
                  <a:srgbClr val="FFFF00"/>
                </a:highlight>
              </a:rPr>
              <a:t>NOT </a:t>
            </a:r>
            <a:r>
              <a:rPr lang="en-US" sz="2400" b="1" dirty="0" err="1">
                <a:highlight>
                  <a:srgbClr val="FFFF00"/>
                </a:highlight>
              </a:rPr>
              <a:t>sotrovimab</a:t>
            </a:r>
            <a:r>
              <a:rPr lang="en-US" sz="2400" b="1" dirty="0">
                <a:highlight>
                  <a:srgbClr val="FFFF00"/>
                </a:highlight>
              </a:rPr>
              <a:t> or </a:t>
            </a:r>
            <a:r>
              <a:rPr lang="en-US" sz="2400" b="1" dirty="0" err="1">
                <a:highlight>
                  <a:srgbClr val="FFFF00"/>
                </a:highlight>
              </a:rPr>
              <a:t>Bebetlovimab</a:t>
            </a:r>
            <a:r>
              <a:rPr lang="en-US" sz="2400" dirty="0"/>
              <a:t>)</a:t>
            </a:r>
          </a:p>
          <a:p>
            <a:pPr lvl="1"/>
            <a:r>
              <a:rPr lang="en-US" sz="2400" dirty="0"/>
              <a:t>Close contact  OR institutional setting exposure (high risk)</a:t>
            </a:r>
          </a:p>
          <a:p>
            <a:pPr lvl="1"/>
            <a:r>
              <a:rPr lang="en-US" sz="2400" dirty="0"/>
              <a:t>Not been fully vaccinated  OR who are expected to have inadequate response to vaccination (anyone considered immunosuppressed)</a:t>
            </a:r>
          </a:p>
          <a:p>
            <a:pPr lvl="1"/>
            <a:r>
              <a:rPr lang="en-US" sz="2400" dirty="0"/>
              <a:t>Within 7 days of exposure</a:t>
            </a:r>
          </a:p>
          <a:p>
            <a:pPr lvl="2"/>
            <a:r>
              <a:rPr lang="en-US" dirty="0"/>
              <a:t>Studies used 96 hours from exposure to measure efficacy</a:t>
            </a:r>
          </a:p>
          <a:p>
            <a:endParaRPr lang="en-US" dirty="0"/>
          </a:p>
        </p:txBody>
      </p:sp>
      <p:sp>
        <p:nvSpPr>
          <p:cNvPr id="4" name="Title 1">
            <a:extLst>
              <a:ext uri="{FF2B5EF4-FFF2-40B4-BE49-F238E27FC236}">
                <a16:creationId xmlns:a16="http://schemas.microsoft.com/office/drawing/2014/main" id="{92757F42-E306-4D0A-A669-9B5A8BCBB0E0}"/>
              </a:ext>
            </a:extLst>
          </p:cNvPr>
          <p:cNvSpPr>
            <a:spLocks noGrp="1"/>
          </p:cNvSpPr>
          <p:nvPr>
            <p:ph type="title"/>
          </p:nvPr>
        </p:nvSpPr>
        <p:spPr>
          <a:xfrm>
            <a:off x="1981200" y="274638"/>
            <a:ext cx="8229600" cy="1143000"/>
          </a:xfrm>
        </p:spPr>
        <p:txBody>
          <a:bodyPr/>
          <a:lstStyle/>
          <a:p>
            <a:r>
              <a:rPr lang="en-US" dirty="0"/>
              <a:t>WHO? WHEN? </a:t>
            </a:r>
          </a:p>
        </p:txBody>
      </p:sp>
      <p:sp>
        <p:nvSpPr>
          <p:cNvPr id="5" name="TextBox 4">
            <a:extLst>
              <a:ext uri="{FF2B5EF4-FFF2-40B4-BE49-F238E27FC236}">
                <a16:creationId xmlns:a16="http://schemas.microsoft.com/office/drawing/2014/main" id="{8F5F4061-5AE0-4614-9CB6-B962C9D05DD9}"/>
              </a:ext>
            </a:extLst>
          </p:cNvPr>
          <p:cNvSpPr txBox="1"/>
          <p:nvPr/>
        </p:nvSpPr>
        <p:spPr>
          <a:xfrm flipH="1">
            <a:off x="5943600" y="6431281"/>
            <a:ext cx="3032762" cy="369332"/>
          </a:xfrm>
          <a:prstGeom prst="rect">
            <a:avLst/>
          </a:prstGeom>
          <a:noFill/>
        </p:spPr>
        <p:txBody>
          <a:bodyPr wrap="square" rtlCol="0">
            <a:spAutoFit/>
          </a:bodyPr>
          <a:lstStyle/>
          <a:p>
            <a:r>
              <a:rPr lang="en-US" dirty="0">
                <a:solidFill>
                  <a:prstClr val="black"/>
                </a:solidFill>
                <a:latin typeface="Calibri"/>
              </a:rPr>
              <a:t>FDA EUA FACT SHEETS</a:t>
            </a:r>
          </a:p>
        </p:txBody>
      </p:sp>
    </p:spTree>
    <p:extLst>
      <p:ext uri="{BB962C8B-B14F-4D97-AF65-F5344CB8AC3E}">
        <p14:creationId xmlns:p14="http://schemas.microsoft.com/office/powerpoint/2010/main" val="2135562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B3B6-D834-44C7-B757-890ABB1F5658}"/>
              </a:ext>
            </a:extLst>
          </p:cNvPr>
          <p:cNvSpPr>
            <a:spLocks noGrp="1"/>
          </p:cNvSpPr>
          <p:nvPr>
            <p:ph type="title"/>
          </p:nvPr>
        </p:nvSpPr>
        <p:spPr/>
        <p:txBody>
          <a:bodyPr>
            <a:normAutofit/>
          </a:bodyPr>
          <a:lstStyle/>
          <a:p>
            <a:r>
              <a:rPr lang="en-US" dirty="0" err="1"/>
              <a:t>mAB</a:t>
            </a:r>
            <a:r>
              <a:rPr lang="en-US" dirty="0"/>
              <a:t> and COVID-19 vaccine/booster</a:t>
            </a:r>
          </a:p>
        </p:txBody>
      </p:sp>
      <p:sp>
        <p:nvSpPr>
          <p:cNvPr id="3" name="Content Placeholder 2">
            <a:extLst>
              <a:ext uri="{FF2B5EF4-FFF2-40B4-BE49-F238E27FC236}">
                <a16:creationId xmlns:a16="http://schemas.microsoft.com/office/drawing/2014/main" id="{2424F03E-01DC-4F71-A9B5-A140AA4F1FE5}"/>
              </a:ext>
            </a:extLst>
          </p:cNvPr>
          <p:cNvSpPr>
            <a:spLocks noGrp="1"/>
          </p:cNvSpPr>
          <p:nvPr>
            <p:ph idx="1"/>
          </p:nvPr>
        </p:nvSpPr>
        <p:spPr>
          <a:xfrm>
            <a:off x="1905000" y="1295401"/>
            <a:ext cx="8305800" cy="4830763"/>
          </a:xfrm>
        </p:spPr>
        <p:txBody>
          <a:bodyPr>
            <a:normAutofit/>
          </a:bodyPr>
          <a:lstStyle/>
          <a:p>
            <a:r>
              <a:rPr lang="en-US" dirty="0"/>
              <a:t>Limited data on how they may interact with each other</a:t>
            </a:r>
          </a:p>
          <a:p>
            <a:r>
              <a:rPr lang="en-US" dirty="0"/>
              <a:t>If vaccine is administered first, </a:t>
            </a:r>
            <a:r>
              <a:rPr lang="en-US" dirty="0">
                <a:solidFill>
                  <a:srgbClr val="FF0000"/>
                </a:solidFill>
              </a:rPr>
              <a:t>no delay </a:t>
            </a:r>
            <a:r>
              <a:rPr lang="en-US" dirty="0"/>
              <a:t>in </a:t>
            </a:r>
            <a:r>
              <a:rPr lang="en-US" dirty="0" err="1"/>
              <a:t>mAB</a:t>
            </a:r>
            <a:endParaRPr lang="en-US" dirty="0"/>
          </a:p>
          <a:p>
            <a:r>
              <a:rPr lang="en-US" dirty="0"/>
              <a:t>If </a:t>
            </a:r>
            <a:r>
              <a:rPr lang="en-US" dirty="0" err="1"/>
              <a:t>mAB</a:t>
            </a:r>
            <a:r>
              <a:rPr lang="en-US" dirty="0"/>
              <a:t> if administered first, CDC </a:t>
            </a:r>
            <a:r>
              <a:rPr lang="en-US" dirty="0">
                <a:solidFill>
                  <a:srgbClr val="FF0000"/>
                </a:solidFill>
              </a:rPr>
              <a:t>suggests a 90 day delay till vaccine </a:t>
            </a:r>
            <a:r>
              <a:rPr lang="en-US" dirty="0"/>
              <a:t>administered considering that re-infection in 90 days from receipt of such therapies is rare.</a:t>
            </a:r>
          </a:p>
          <a:p>
            <a:r>
              <a:rPr lang="en-US" dirty="0">
                <a:solidFill>
                  <a:srgbClr val="FF0000"/>
                </a:solidFill>
              </a:rPr>
              <a:t>NO DELAY </a:t>
            </a:r>
            <a:r>
              <a:rPr lang="en-US" dirty="0"/>
              <a:t>if </a:t>
            </a:r>
            <a:r>
              <a:rPr lang="en-US" dirty="0" err="1"/>
              <a:t>mAB</a:t>
            </a:r>
            <a:r>
              <a:rPr lang="en-US" dirty="0"/>
              <a:t> given before vaccine</a:t>
            </a:r>
          </a:p>
        </p:txBody>
      </p:sp>
      <p:sp>
        <p:nvSpPr>
          <p:cNvPr id="4" name="TextBox 3">
            <a:extLst>
              <a:ext uri="{FF2B5EF4-FFF2-40B4-BE49-F238E27FC236}">
                <a16:creationId xmlns:a16="http://schemas.microsoft.com/office/drawing/2014/main" id="{67E0C5F5-4BD8-479C-943D-18F69F2FDE02}"/>
              </a:ext>
            </a:extLst>
          </p:cNvPr>
          <p:cNvSpPr txBox="1"/>
          <p:nvPr/>
        </p:nvSpPr>
        <p:spPr>
          <a:xfrm>
            <a:off x="4572001" y="6126164"/>
            <a:ext cx="3703319" cy="646331"/>
          </a:xfrm>
          <a:prstGeom prst="rect">
            <a:avLst/>
          </a:prstGeom>
          <a:noFill/>
        </p:spPr>
        <p:txBody>
          <a:bodyPr wrap="square" rtlCol="0">
            <a:spAutoFit/>
          </a:bodyPr>
          <a:lstStyle/>
          <a:p>
            <a:r>
              <a:rPr lang="en-US" dirty="0">
                <a:solidFill>
                  <a:prstClr val="black"/>
                </a:solidFill>
                <a:latin typeface="Calibri"/>
              </a:rPr>
              <a:t>HHS clinical implementation guide for Monoclonal Antibodies, Dec 2021</a:t>
            </a:r>
          </a:p>
        </p:txBody>
      </p:sp>
      <p:sp>
        <p:nvSpPr>
          <p:cNvPr id="5" name="&quot;Not Allowed&quot; Symbol 4">
            <a:extLst>
              <a:ext uri="{FF2B5EF4-FFF2-40B4-BE49-F238E27FC236}">
                <a16:creationId xmlns:a16="http://schemas.microsoft.com/office/drawing/2014/main" id="{07CBAC75-98DE-45AA-9E92-D53F53C42782}"/>
              </a:ext>
            </a:extLst>
          </p:cNvPr>
          <p:cNvSpPr/>
          <p:nvPr/>
        </p:nvSpPr>
        <p:spPr>
          <a:xfrm>
            <a:off x="4343400" y="3124200"/>
            <a:ext cx="2209800" cy="1676400"/>
          </a:xfrm>
          <a:prstGeom prst="noSmoking">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01999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A6D7E6C0-B34A-44FC-8C15-E653BA316A36}"/>
              </a:ext>
            </a:extLst>
          </p:cNvPr>
          <p:cNvSpPr>
            <a:spLocks noGrp="1"/>
          </p:cNvSpPr>
          <p:nvPr>
            <p:ph type="title"/>
          </p:nvPr>
        </p:nvSpPr>
        <p:spPr>
          <a:xfrm>
            <a:off x="1874042" y="586856"/>
            <a:ext cx="2401025" cy="3387497"/>
          </a:xfrm>
        </p:spPr>
        <p:txBody>
          <a:bodyPr anchor="b">
            <a:normAutofit/>
          </a:bodyPr>
          <a:lstStyle/>
          <a:p>
            <a:pPr algn="r"/>
            <a:r>
              <a:rPr lang="en-US" sz="3500" dirty="0">
                <a:solidFill>
                  <a:srgbClr val="FFFFFF"/>
                </a:solidFill>
              </a:rPr>
              <a:t>ORAL AGENTS</a:t>
            </a:r>
          </a:p>
        </p:txBody>
      </p:sp>
      <p:sp>
        <p:nvSpPr>
          <p:cNvPr id="3" name="Content Placeholder 2">
            <a:extLst>
              <a:ext uri="{FF2B5EF4-FFF2-40B4-BE49-F238E27FC236}">
                <a16:creationId xmlns:a16="http://schemas.microsoft.com/office/drawing/2014/main" id="{4A29D2B3-4F45-4AB1-8AD1-38E727D93F8C}"/>
              </a:ext>
            </a:extLst>
          </p:cNvPr>
          <p:cNvSpPr>
            <a:spLocks noGrp="1"/>
          </p:cNvSpPr>
          <p:nvPr>
            <p:ph idx="1"/>
          </p:nvPr>
        </p:nvSpPr>
        <p:spPr>
          <a:xfrm>
            <a:off x="5131694" y="649481"/>
            <a:ext cx="4916510" cy="5546047"/>
          </a:xfrm>
        </p:spPr>
        <p:txBody>
          <a:bodyPr anchor="ctr">
            <a:noAutofit/>
          </a:bodyPr>
          <a:lstStyle/>
          <a:p>
            <a:pPr marL="0" indent="0">
              <a:buNone/>
            </a:pPr>
            <a:r>
              <a:rPr lang="en-US" sz="2200" dirty="0"/>
              <a:t>Oral pills for outpatient treatments-</a:t>
            </a:r>
          </a:p>
          <a:p>
            <a:r>
              <a:rPr lang="en-US" sz="2200" dirty="0" err="1"/>
              <a:t>Molnupiravir</a:t>
            </a:r>
            <a:r>
              <a:rPr lang="en-US" sz="2200" dirty="0"/>
              <a:t> authorized by the FDA (~30% effective in reducing hospital admissions)</a:t>
            </a:r>
          </a:p>
          <a:p>
            <a:pPr lvl="1"/>
            <a:r>
              <a:rPr lang="en-US" sz="2200" dirty="0"/>
              <a:t>800 mg twice a day for 5 days</a:t>
            </a:r>
          </a:p>
          <a:p>
            <a:pPr lvl="1"/>
            <a:r>
              <a:rPr lang="en-US" sz="2200" dirty="0"/>
              <a:t>Given within 5 days of symptom onset </a:t>
            </a:r>
          </a:p>
          <a:p>
            <a:pPr lvl="1"/>
            <a:r>
              <a:rPr lang="en-US" sz="2200" dirty="0"/>
              <a:t>Safety concerns- mutagenesis </a:t>
            </a:r>
          </a:p>
          <a:p>
            <a:r>
              <a:rPr lang="en-US" sz="2200" dirty="0" err="1"/>
              <a:t>Paxlovid</a:t>
            </a:r>
            <a:r>
              <a:rPr lang="en-US" sz="2200" dirty="0"/>
              <a:t> also authorized by the FDA (~89% effective in reducing hospital admissions)</a:t>
            </a:r>
          </a:p>
          <a:p>
            <a:pPr lvl="1"/>
            <a:r>
              <a:rPr lang="en-US" sz="2200" dirty="0"/>
              <a:t> Twice a day for 5 days</a:t>
            </a:r>
          </a:p>
          <a:p>
            <a:pPr lvl="1"/>
            <a:r>
              <a:rPr lang="en-US" sz="2200" dirty="0"/>
              <a:t>Combined with a boosting agent ritonavir (significant drug interactions)</a:t>
            </a:r>
          </a:p>
        </p:txBody>
      </p:sp>
    </p:spTree>
    <p:extLst>
      <p:ext uri="{BB962C8B-B14F-4D97-AF65-F5344CB8AC3E}">
        <p14:creationId xmlns:p14="http://schemas.microsoft.com/office/powerpoint/2010/main" val="92462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36D09C-FF1C-4C62-ADA7-63CD46445681}"/>
              </a:ext>
            </a:extLst>
          </p:cNvPr>
          <p:cNvSpPr>
            <a:spLocks noGrp="1"/>
          </p:cNvSpPr>
          <p:nvPr>
            <p:ph type="title"/>
          </p:nvPr>
        </p:nvSpPr>
        <p:spPr>
          <a:xfrm>
            <a:off x="7947212" y="1573306"/>
            <a:ext cx="2720788" cy="1143000"/>
          </a:xfrm>
        </p:spPr>
        <p:txBody>
          <a:bodyPr>
            <a:normAutofit fontScale="90000"/>
          </a:bodyPr>
          <a:lstStyle/>
          <a:p>
            <a:r>
              <a:rPr lang="en-US" dirty="0" err="1"/>
              <a:t>Paxlovid</a:t>
            </a:r>
            <a:r>
              <a:rPr lang="en-US" dirty="0"/>
              <a:t> Drug interactions</a:t>
            </a:r>
          </a:p>
        </p:txBody>
      </p:sp>
      <p:sp>
        <p:nvSpPr>
          <p:cNvPr id="6" name="Content Placeholder 5">
            <a:extLst>
              <a:ext uri="{FF2B5EF4-FFF2-40B4-BE49-F238E27FC236}">
                <a16:creationId xmlns:a16="http://schemas.microsoft.com/office/drawing/2014/main" id="{61907D51-99A4-4B05-AFA9-2BF7FA0F4FCE}"/>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FC6B0CC8-8F91-4F41-BAA8-6BC06F78F38C}"/>
              </a:ext>
            </a:extLst>
          </p:cNvPr>
          <p:cNvPicPr>
            <a:picLocks noChangeAspect="1"/>
          </p:cNvPicPr>
          <p:nvPr/>
        </p:nvPicPr>
        <p:blipFill>
          <a:blip r:embed="rId2"/>
          <a:stretch>
            <a:fillRect/>
          </a:stretch>
        </p:blipFill>
        <p:spPr>
          <a:xfrm>
            <a:off x="2003612" y="1"/>
            <a:ext cx="5921188" cy="6872259"/>
          </a:xfrm>
          <a:prstGeom prst="rect">
            <a:avLst/>
          </a:prstGeom>
        </p:spPr>
      </p:pic>
    </p:spTree>
    <p:extLst>
      <p:ext uri="{BB962C8B-B14F-4D97-AF65-F5344CB8AC3E}">
        <p14:creationId xmlns:p14="http://schemas.microsoft.com/office/powerpoint/2010/main" val="2182747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2C76-5F83-4034-99E5-F43567B1C77D}"/>
              </a:ext>
            </a:extLst>
          </p:cNvPr>
          <p:cNvSpPr>
            <a:spLocks noGrp="1"/>
          </p:cNvSpPr>
          <p:nvPr>
            <p:ph type="title"/>
          </p:nvPr>
        </p:nvSpPr>
        <p:spPr/>
        <p:txBody>
          <a:bodyPr/>
          <a:lstStyle/>
          <a:p>
            <a:r>
              <a:rPr lang="en-US" dirty="0" err="1"/>
              <a:t>Paxlovid</a:t>
            </a:r>
            <a:r>
              <a:rPr lang="en-US" dirty="0"/>
              <a:t> (Drug Interactions)</a:t>
            </a:r>
          </a:p>
        </p:txBody>
      </p:sp>
      <p:sp>
        <p:nvSpPr>
          <p:cNvPr id="3" name="Content Placeholder 2">
            <a:extLst>
              <a:ext uri="{FF2B5EF4-FFF2-40B4-BE49-F238E27FC236}">
                <a16:creationId xmlns:a16="http://schemas.microsoft.com/office/drawing/2014/main" id="{8EC049F8-E01D-4264-A235-AC9E29AEC3C3}"/>
              </a:ext>
            </a:extLst>
          </p:cNvPr>
          <p:cNvSpPr>
            <a:spLocks noGrp="1"/>
          </p:cNvSpPr>
          <p:nvPr>
            <p:ph sz="half" idx="1"/>
          </p:nvPr>
        </p:nvSpPr>
        <p:spPr/>
        <p:txBody>
          <a:bodyPr>
            <a:normAutofit/>
          </a:bodyPr>
          <a:lstStyle/>
          <a:p>
            <a:r>
              <a:rPr lang="en-US" dirty="0"/>
              <a:t>Use another Covid-19 agent if the patient is on</a:t>
            </a:r>
          </a:p>
          <a:p>
            <a:pPr lvl="1"/>
            <a:r>
              <a:rPr lang="en-US" dirty="0"/>
              <a:t>Clopidogrel, rivaroxaban</a:t>
            </a:r>
          </a:p>
          <a:p>
            <a:pPr lvl="1"/>
            <a:r>
              <a:rPr lang="en-US" dirty="0"/>
              <a:t>Sildenafil or tadalafil (for </a:t>
            </a:r>
            <a:r>
              <a:rPr lang="en-US" dirty="0" err="1"/>
              <a:t>pulm</a:t>
            </a:r>
            <a:r>
              <a:rPr lang="en-US" dirty="0"/>
              <a:t> HTN)</a:t>
            </a:r>
          </a:p>
          <a:p>
            <a:pPr lvl="1"/>
            <a:r>
              <a:rPr lang="en-US" dirty="0"/>
              <a:t>Phenytoin</a:t>
            </a:r>
          </a:p>
          <a:p>
            <a:pPr lvl="1"/>
            <a:r>
              <a:rPr lang="en-US" dirty="0"/>
              <a:t>Colchicine</a:t>
            </a:r>
          </a:p>
          <a:p>
            <a:pPr lvl="1"/>
            <a:r>
              <a:rPr lang="en-US" dirty="0"/>
              <a:t>Amiodarone </a:t>
            </a:r>
          </a:p>
          <a:p>
            <a:pPr lvl="1"/>
            <a:r>
              <a:rPr lang="en-US" dirty="0"/>
              <a:t>12 other agents</a:t>
            </a:r>
          </a:p>
        </p:txBody>
      </p:sp>
      <p:sp>
        <p:nvSpPr>
          <p:cNvPr id="5" name="Content Placeholder 4">
            <a:extLst>
              <a:ext uri="{FF2B5EF4-FFF2-40B4-BE49-F238E27FC236}">
                <a16:creationId xmlns:a16="http://schemas.microsoft.com/office/drawing/2014/main" id="{93613D21-601B-41DD-AAC5-52A5B870405D}"/>
              </a:ext>
            </a:extLst>
          </p:cNvPr>
          <p:cNvSpPr>
            <a:spLocks noGrp="1"/>
          </p:cNvSpPr>
          <p:nvPr>
            <p:ph sz="half" idx="2"/>
          </p:nvPr>
        </p:nvSpPr>
        <p:spPr/>
        <p:txBody>
          <a:bodyPr>
            <a:normAutofit/>
          </a:bodyPr>
          <a:lstStyle/>
          <a:p>
            <a:r>
              <a:rPr lang="en-US" dirty="0"/>
              <a:t>Hold these agents while on </a:t>
            </a:r>
            <a:r>
              <a:rPr lang="en-US" dirty="0" err="1"/>
              <a:t>Paxlovid</a:t>
            </a:r>
            <a:endParaRPr lang="en-US" dirty="0"/>
          </a:p>
          <a:p>
            <a:pPr lvl="1"/>
            <a:r>
              <a:rPr lang="en-US" dirty="0"/>
              <a:t>Atorvastatin, simvastatin, rosuvastatin</a:t>
            </a:r>
          </a:p>
          <a:p>
            <a:pPr lvl="1"/>
            <a:r>
              <a:rPr lang="en-US" dirty="0"/>
              <a:t>Tacrolimus, sirolimus</a:t>
            </a:r>
          </a:p>
          <a:p>
            <a:pPr lvl="1"/>
            <a:r>
              <a:rPr lang="en-US" dirty="0"/>
              <a:t>Clonazepam, midazolam</a:t>
            </a:r>
          </a:p>
          <a:p>
            <a:pPr lvl="1"/>
            <a:r>
              <a:rPr lang="en-US" dirty="0"/>
              <a:t>Tramadol, hydrocodone, oxycodone</a:t>
            </a:r>
          </a:p>
          <a:p>
            <a:pPr lvl="1"/>
            <a:r>
              <a:rPr lang="en-US" dirty="0" err="1"/>
              <a:t>Vardenaphil</a:t>
            </a:r>
            <a:r>
              <a:rPr lang="en-US" dirty="0"/>
              <a:t>, sildenafil (for ED)</a:t>
            </a:r>
          </a:p>
        </p:txBody>
      </p:sp>
      <p:sp>
        <p:nvSpPr>
          <p:cNvPr id="4" name="TextBox 3">
            <a:extLst>
              <a:ext uri="{FF2B5EF4-FFF2-40B4-BE49-F238E27FC236}">
                <a16:creationId xmlns:a16="http://schemas.microsoft.com/office/drawing/2014/main" id="{9230D581-2774-45A3-8E6B-4D80350EF47D}"/>
              </a:ext>
            </a:extLst>
          </p:cNvPr>
          <p:cNvSpPr txBox="1"/>
          <p:nvPr/>
        </p:nvSpPr>
        <p:spPr>
          <a:xfrm flipH="1">
            <a:off x="5562600" y="6126164"/>
            <a:ext cx="2727962" cy="646331"/>
          </a:xfrm>
          <a:prstGeom prst="rect">
            <a:avLst/>
          </a:prstGeom>
          <a:noFill/>
        </p:spPr>
        <p:txBody>
          <a:bodyPr wrap="square" rtlCol="0">
            <a:spAutoFit/>
          </a:bodyPr>
          <a:lstStyle/>
          <a:p>
            <a:r>
              <a:rPr lang="en-US" dirty="0">
                <a:solidFill>
                  <a:prstClr val="black"/>
                </a:solidFill>
                <a:latin typeface="Calibri"/>
              </a:rPr>
              <a:t>NIH Statement on </a:t>
            </a:r>
            <a:r>
              <a:rPr lang="en-US" dirty="0" err="1">
                <a:solidFill>
                  <a:prstClr val="black"/>
                </a:solidFill>
                <a:latin typeface="Calibri"/>
              </a:rPr>
              <a:t>Paxlovid</a:t>
            </a:r>
            <a:r>
              <a:rPr lang="en-US" dirty="0">
                <a:solidFill>
                  <a:prstClr val="black"/>
                </a:solidFill>
                <a:latin typeface="Calibri"/>
              </a:rPr>
              <a:t> Drug-Drug interactions </a:t>
            </a:r>
          </a:p>
        </p:txBody>
      </p:sp>
    </p:spTree>
    <p:extLst>
      <p:ext uri="{BB962C8B-B14F-4D97-AF65-F5344CB8AC3E}">
        <p14:creationId xmlns:p14="http://schemas.microsoft.com/office/powerpoint/2010/main" val="2532377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0" y="3048000"/>
            <a:ext cx="2572871" cy="2308324"/>
          </a:xfrm>
          <a:prstGeom prst="rect">
            <a:avLst/>
          </a:prstGeom>
          <a:noFill/>
        </p:spPr>
        <p:txBody>
          <a:bodyPr wrap="square" rtlCol="0">
            <a:spAutoFit/>
          </a:bodyPr>
          <a:lstStyle/>
          <a:p>
            <a:pPr algn="ctr"/>
            <a:r>
              <a:rPr lang="en-US" sz="3600" dirty="0" smtClean="0"/>
              <a:t>United States Hot Spots 3/8/22 </a:t>
            </a:r>
            <a:endParaRPr lang="en-US" sz="3600" dirty="0"/>
          </a:p>
        </p:txBody>
      </p:sp>
      <p:pic>
        <p:nvPicPr>
          <p:cNvPr id="5" name="Picture 4"/>
          <p:cNvPicPr>
            <a:picLocks noChangeAspect="1"/>
          </p:cNvPicPr>
          <p:nvPr/>
        </p:nvPicPr>
        <p:blipFill rotWithShape="1">
          <a:blip r:embed="rId2"/>
          <a:srcRect t="14706"/>
          <a:stretch/>
        </p:blipFill>
        <p:spPr>
          <a:xfrm>
            <a:off x="2895600" y="152400"/>
            <a:ext cx="4015740" cy="1104900"/>
          </a:xfrm>
          <a:prstGeom prst="rect">
            <a:avLst/>
          </a:prstGeom>
        </p:spPr>
      </p:pic>
      <p:pic>
        <p:nvPicPr>
          <p:cNvPr id="4" name="Picture 3"/>
          <p:cNvPicPr>
            <a:picLocks noChangeAspect="1"/>
          </p:cNvPicPr>
          <p:nvPr/>
        </p:nvPicPr>
        <p:blipFill rotWithShape="1">
          <a:blip r:embed="rId3"/>
          <a:srcRect l="3902" r="2444"/>
          <a:stretch/>
        </p:blipFill>
        <p:spPr>
          <a:xfrm>
            <a:off x="266700" y="1143000"/>
            <a:ext cx="8915400" cy="5525691"/>
          </a:xfrm>
          <a:prstGeom prst="rect">
            <a:avLst/>
          </a:prstGeom>
        </p:spPr>
      </p:pic>
    </p:spTree>
    <p:extLst>
      <p:ext uri="{BB962C8B-B14F-4D97-AF65-F5344CB8AC3E}">
        <p14:creationId xmlns:p14="http://schemas.microsoft.com/office/powerpoint/2010/main" val="3495842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C75DE9-6A3E-46E5-94BD-8D9C3F2E391E}"/>
              </a:ext>
            </a:extLst>
          </p:cNvPr>
          <p:cNvSpPr>
            <a:spLocks noGrp="1"/>
          </p:cNvSpPr>
          <p:nvPr>
            <p:ph type="title"/>
          </p:nvPr>
        </p:nvSpPr>
        <p:spPr>
          <a:xfrm>
            <a:off x="1917556" y="620392"/>
            <a:ext cx="2856201" cy="5504688"/>
          </a:xfrm>
        </p:spPr>
        <p:txBody>
          <a:bodyPr>
            <a:normAutofit/>
          </a:bodyPr>
          <a:lstStyle/>
          <a:p>
            <a:r>
              <a:rPr lang="en-US" sz="5200">
                <a:solidFill>
                  <a:schemeClr val="accent5"/>
                </a:solidFill>
              </a:rPr>
              <a:t>Paxlovid</a:t>
            </a:r>
          </a:p>
        </p:txBody>
      </p:sp>
      <p:graphicFrame>
        <p:nvGraphicFramePr>
          <p:cNvPr id="9" name="Content Placeholder 5">
            <a:extLst>
              <a:ext uri="{FF2B5EF4-FFF2-40B4-BE49-F238E27FC236}">
                <a16:creationId xmlns:a16="http://schemas.microsoft.com/office/drawing/2014/main" id="{FDA08008-F051-4A2B-8B81-1C9C061EB4EE}"/>
              </a:ext>
            </a:extLst>
          </p:cNvPr>
          <p:cNvGraphicFramePr>
            <a:graphicFrameLocks noGrp="1"/>
          </p:cNvGraphicFramePr>
          <p:nvPr>
            <p:ph idx="1"/>
            <p:extLst/>
          </p:nvPr>
        </p:nvGraphicFramePr>
        <p:xfrm>
          <a:off x="5343906"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4110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AA15-7985-4CB9-8D00-DE9910840514}"/>
              </a:ext>
            </a:extLst>
          </p:cNvPr>
          <p:cNvSpPr>
            <a:spLocks noGrp="1"/>
          </p:cNvSpPr>
          <p:nvPr>
            <p:ph type="title"/>
          </p:nvPr>
        </p:nvSpPr>
        <p:spPr>
          <a:xfrm>
            <a:off x="1828802" y="38216"/>
            <a:ext cx="8229600" cy="1143000"/>
          </a:xfrm>
        </p:spPr>
        <p:txBody>
          <a:bodyPr/>
          <a:lstStyle/>
          <a:p>
            <a:r>
              <a:rPr lang="en-US" dirty="0"/>
              <a:t>PAXLOVID AND HIV</a:t>
            </a:r>
          </a:p>
        </p:txBody>
      </p:sp>
      <p:sp>
        <p:nvSpPr>
          <p:cNvPr id="3" name="Content Placeholder 2">
            <a:extLst>
              <a:ext uri="{FF2B5EF4-FFF2-40B4-BE49-F238E27FC236}">
                <a16:creationId xmlns:a16="http://schemas.microsoft.com/office/drawing/2014/main" id="{4781479A-5DBC-4069-93C4-1601936EEF99}"/>
              </a:ext>
            </a:extLst>
          </p:cNvPr>
          <p:cNvSpPr>
            <a:spLocks noGrp="1"/>
          </p:cNvSpPr>
          <p:nvPr>
            <p:ph sz="half" idx="1"/>
          </p:nvPr>
        </p:nvSpPr>
        <p:spPr>
          <a:xfrm>
            <a:off x="1981200" y="1600201"/>
            <a:ext cx="2590800" cy="4525963"/>
          </a:xfrm>
        </p:spPr>
        <p:txBody>
          <a:bodyPr/>
          <a:lstStyle/>
          <a:p>
            <a:r>
              <a:rPr lang="en-US" dirty="0"/>
              <a:t>Ritonavir has an antiviral effect</a:t>
            </a:r>
          </a:p>
          <a:p>
            <a:pPr lvl="1"/>
            <a:r>
              <a:rPr lang="en-US" dirty="0"/>
              <a:t>Do not use in women with unsuppressed HIV</a:t>
            </a:r>
          </a:p>
          <a:p>
            <a:pPr lvl="2"/>
            <a:r>
              <a:rPr lang="en-US" dirty="0"/>
              <a:t>Could result in HIV antiviral resistance</a:t>
            </a:r>
          </a:p>
        </p:txBody>
      </p:sp>
      <p:sp>
        <p:nvSpPr>
          <p:cNvPr id="4" name="Content Placeholder 3">
            <a:extLst>
              <a:ext uri="{FF2B5EF4-FFF2-40B4-BE49-F238E27FC236}">
                <a16:creationId xmlns:a16="http://schemas.microsoft.com/office/drawing/2014/main" id="{2E1BC050-454B-40F8-B7A9-F12B3A009855}"/>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5844BAFB-0405-4474-BE39-28637CA0E8D6}"/>
              </a:ext>
            </a:extLst>
          </p:cNvPr>
          <p:cNvPicPr>
            <a:picLocks noChangeAspect="1"/>
          </p:cNvPicPr>
          <p:nvPr/>
        </p:nvPicPr>
        <p:blipFill>
          <a:blip r:embed="rId2"/>
          <a:stretch>
            <a:fillRect/>
          </a:stretch>
        </p:blipFill>
        <p:spPr>
          <a:xfrm>
            <a:off x="5181602" y="990601"/>
            <a:ext cx="5300619" cy="5953827"/>
          </a:xfrm>
          <a:prstGeom prst="rect">
            <a:avLst/>
          </a:prstGeom>
        </p:spPr>
      </p:pic>
    </p:spTree>
    <p:extLst>
      <p:ext uri="{BB962C8B-B14F-4D97-AF65-F5344CB8AC3E}">
        <p14:creationId xmlns:p14="http://schemas.microsoft.com/office/powerpoint/2010/main" val="29699925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151D71-D3C5-41A1-95B5-5B2E9524C169}"/>
              </a:ext>
            </a:extLst>
          </p:cNvPr>
          <p:cNvSpPr>
            <a:spLocks noGrp="1"/>
          </p:cNvSpPr>
          <p:nvPr>
            <p:ph type="title"/>
          </p:nvPr>
        </p:nvSpPr>
        <p:spPr>
          <a:xfrm>
            <a:off x="1917556" y="620392"/>
            <a:ext cx="2856201" cy="5504688"/>
          </a:xfrm>
        </p:spPr>
        <p:txBody>
          <a:bodyPr>
            <a:normAutofit/>
          </a:bodyPr>
          <a:lstStyle/>
          <a:p>
            <a:r>
              <a:rPr lang="en-US" sz="4000">
                <a:solidFill>
                  <a:schemeClr val="accent5"/>
                </a:solidFill>
              </a:rPr>
              <a:t>Molnupiravir</a:t>
            </a:r>
          </a:p>
        </p:txBody>
      </p:sp>
      <p:graphicFrame>
        <p:nvGraphicFramePr>
          <p:cNvPr id="8" name="Content Placeholder 5">
            <a:extLst>
              <a:ext uri="{FF2B5EF4-FFF2-40B4-BE49-F238E27FC236}">
                <a16:creationId xmlns:a16="http://schemas.microsoft.com/office/drawing/2014/main" id="{1A037178-9659-4ADE-8292-FAFCA4E5EE8B}"/>
              </a:ext>
            </a:extLst>
          </p:cNvPr>
          <p:cNvGraphicFramePr>
            <a:graphicFrameLocks noGrp="1"/>
          </p:cNvGraphicFramePr>
          <p:nvPr>
            <p:ph idx="1"/>
            <p:extLst/>
          </p:nvPr>
        </p:nvGraphicFramePr>
        <p:xfrm>
          <a:off x="5343906"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1142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9998-FC95-4606-B87C-0F535EA362AE}"/>
              </a:ext>
            </a:extLst>
          </p:cNvPr>
          <p:cNvSpPr>
            <a:spLocks noGrp="1"/>
          </p:cNvSpPr>
          <p:nvPr>
            <p:ph type="title"/>
          </p:nvPr>
        </p:nvSpPr>
        <p:spPr/>
        <p:txBody>
          <a:bodyPr/>
          <a:lstStyle/>
          <a:p>
            <a:r>
              <a:rPr lang="en-US" dirty="0" err="1"/>
              <a:t>Molnupiravir</a:t>
            </a:r>
            <a:endParaRPr lang="en-US" dirty="0"/>
          </a:p>
        </p:txBody>
      </p:sp>
      <p:sp>
        <p:nvSpPr>
          <p:cNvPr id="3" name="Content Placeholder 2">
            <a:extLst>
              <a:ext uri="{FF2B5EF4-FFF2-40B4-BE49-F238E27FC236}">
                <a16:creationId xmlns:a16="http://schemas.microsoft.com/office/drawing/2014/main" id="{BD8B2C0E-DAAB-4AF8-95B6-F08857C73C1E}"/>
              </a:ext>
            </a:extLst>
          </p:cNvPr>
          <p:cNvSpPr>
            <a:spLocks noGrp="1"/>
          </p:cNvSpPr>
          <p:nvPr>
            <p:ph idx="1"/>
          </p:nvPr>
        </p:nvSpPr>
        <p:spPr/>
        <p:txBody>
          <a:bodyPr/>
          <a:lstStyle/>
          <a:p>
            <a:r>
              <a:rPr lang="en-US" dirty="0"/>
              <a:t>Contraception</a:t>
            </a:r>
          </a:p>
          <a:p>
            <a:pPr lvl="1"/>
            <a:r>
              <a:rPr lang="en-US" dirty="0"/>
              <a:t>Natal females should use contraception during and for 4 days after completing last dose</a:t>
            </a:r>
          </a:p>
          <a:p>
            <a:pPr lvl="1"/>
            <a:r>
              <a:rPr lang="en-US" dirty="0"/>
              <a:t>Natal males should use contraception for </a:t>
            </a:r>
            <a:r>
              <a:rPr lang="en-US" dirty="0">
                <a:solidFill>
                  <a:srgbClr val="FF0000"/>
                </a:solidFill>
              </a:rPr>
              <a:t>THREE MONTHS</a:t>
            </a:r>
            <a:r>
              <a:rPr lang="en-US" dirty="0"/>
              <a:t> after completing last dose</a:t>
            </a:r>
          </a:p>
          <a:p>
            <a:r>
              <a:rPr lang="en-US" dirty="0"/>
              <a:t>Breastfeeding</a:t>
            </a:r>
          </a:p>
          <a:p>
            <a:pPr lvl="1"/>
            <a:r>
              <a:rPr lang="en-US" dirty="0"/>
              <a:t>Unknown- advised to avoid for up to 4 days after last dose</a:t>
            </a:r>
          </a:p>
          <a:p>
            <a:pPr lvl="1"/>
            <a:endParaRPr lang="en-US" dirty="0"/>
          </a:p>
        </p:txBody>
      </p:sp>
    </p:spTree>
    <p:extLst>
      <p:ext uri="{BB962C8B-B14F-4D97-AF65-F5344CB8AC3E}">
        <p14:creationId xmlns:p14="http://schemas.microsoft.com/office/powerpoint/2010/main" val="62879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28F6-F932-45FE-8767-CE336CB41DD4}"/>
              </a:ext>
            </a:extLst>
          </p:cNvPr>
          <p:cNvSpPr>
            <a:spLocks noGrp="1"/>
          </p:cNvSpPr>
          <p:nvPr>
            <p:ph type="title"/>
          </p:nvPr>
        </p:nvSpPr>
        <p:spPr/>
        <p:txBody>
          <a:bodyPr/>
          <a:lstStyle/>
          <a:p>
            <a:r>
              <a:rPr lang="en-US" dirty="0"/>
              <a:t>Access to medications</a:t>
            </a:r>
          </a:p>
        </p:txBody>
      </p:sp>
      <p:sp>
        <p:nvSpPr>
          <p:cNvPr id="3" name="Content Placeholder 2">
            <a:extLst>
              <a:ext uri="{FF2B5EF4-FFF2-40B4-BE49-F238E27FC236}">
                <a16:creationId xmlns:a16="http://schemas.microsoft.com/office/drawing/2014/main" id="{2E00C208-6C37-445C-AD6F-EB68B6B0718B}"/>
              </a:ext>
            </a:extLst>
          </p:cNvPr>
          <p:cNvSpPr>
            <a:spLocks noGrp="1"/>
          </p:cNvSpPr>
          <p:nvPr>
            <p:ph idx="1"/>
          </p:nvPr>
        </p:nvSpPr>
        <p:spPr/>
        <p:txBody>
          <a:bodyPr/>
          <a:lstStyle/>
          <a:p>
            <a:r>
              <a:rPr lang="en-US" dirty="0"/>
              <a:t>There are </a:t>
            </a:r>
          </a:p>
          <a:p>
            <a:pPr lvl="1"/>
            <a:r>
              <a:rPr lang="en-US" dirty="0"/>
              <a:t>639 therapeutics locations across the state</a:t>
            </a:r>
          </a:p>
          <a:p>
            <a:pPr lvl="1"/>
            <a:r>
              <a:rPr lang="en-US" dirty="0"/>
              <a:t>325 </a:t>
            </a:r>
            <a:r>
              <a:rPr lang="en-US"/>
              <a:t>Drive-through </a:t>
            </a:r>
            <a:r>
              <a:rPr lang="en-US" dirty="0"/>
              <a:t>W</a:t>
            </a:r>
            <a:r>
              <a:rPr lang="en-US"/>
              <a:t>algreens</a:t>
            </a:r>
            <a:endParaRPr lang="en-US" dirty="0"/>
          </a:p>
          <a:p>
            <a:pPr lvl="1"/>
            <a:r>
              <a:rPr lang="en-US" dirty="0"/>
              <a:t>136 </a:t>
            </a:r>
            <a:r>
              <a:rPr lang="en-US" dirty="0" err="1"/>
              <a:t>Walmarts</a:t>
            </a:r>
            <a:r>
              <a:rPr lang="en-US" dirty="0"/>
              <a:t> and 23 Sam’s Clubs</a:t>
            </a:r>
          </a:p>
          <a:p>
            <a:pPr lvl="1"/>
            <a:r>
              <a:rPr lang="en-US" dirty="0" err="1"/>
              <a:t>Coverate</a:t>
            </a:r>
            <a:r>
              <a:rPr lang="en-US" dirty="0"/>
              <a:t> 99.4% of state population</a:t>
            </a:r>
          </a:p>
          <a:p>
            <a:pPr lvl="1"/>
            <a:r>
              <a:rPr lang="en-US" dirty="0"/>
              <a:t>14 LTC pharmacies are involved in distributing therapy</a:t>
            </a:r>
          </a:p>
        </p:txBody>
      </p:sp>
    </p:spTree>
    <p:extLst>
      <p:ext uri="{BB962C8B-B14F-4D97-AF65-F5344CB8AC3E}">
        <p14:creationId xmlns:p14="http://schemas.microsoft.com/office/powerpoint/2010/main" val="28370929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033A-2E75-4FCE-A009-77A0BA37FF6E}"/>
              </a:ext>
            </a:extLst>
          </p:cNvPr>
          <p:cNvSpPr>
            <a:spLocks noGrp="1"/>
          </p:cNvSpPr>
          <p:nvPr>
            <p:ph type="title"/>
          </p:nvPr>
        </p:nvSpPr>
        <p:spPr/>
        <p:txBody>
          <a:bodyPr>
            <a:normAutofit/>
          </a:bodyPr>
          <a:lstStyle/>
          <a:p>
            <a:r>
              <a:rPr lang="en-US" dirty="0"/>
              <a:t>IDPH Covid Outpatient Therapy locator</a:t>
            </a:r>
          </a:p>
        </p:txBody>
      </p:sp>
      <p:sp>
        <p:nvSpPr>
          <p:cNvPr id="3" name="Content Placeholder 2">
            <a:extLst>
              <a:ext uri="{FF2B5EF4-FFF2-40B4-BE49-F238E27FC236}">
                <a16:creationId xmlns:a16="http://schemas.microsoft.com/office/drawing/2014/main" id="{A09FC473-3A1A-4329-B384-4FB292D6B3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549A73-F5BB-442E-80DD-721F4CE5B0F2}"/>
              </a:ext>
            </a:extLst>
          </p:cNvPr>
          <p:cNvPicPr>
            <a:picLocks noChangeAspect="1"/>
          </p:cNvPicPr>
          <p:nvPr/>
        </p:nvPicPr>
        <p:blipFill>
          <a:blip r:embed="rId2"/>
          <a:stretch>
            <a:fillRect/>
          </a:stretch>
        </p:blipFill>
        <p:spPr>
          <a:xfrm>
            <a:off x="1676400" y="1159177"/>
            <a:ext cx="9144000" cy="4939773"/>
          </a:xfrm>
          <a:prstGeom prst="rect">
            <a:avLst/>
          </a:prstGeom>
        </p:spPr>
      </p:pic>
    </p:spTree>
    <p:extLst>
      <p:ext uri="{BB962C8B-B14F-4D97-AF65-F5344CB8AC3E}">
        <p14:creationId xmlns:p14="http://schemas.microsoft.com/office/powerpoint/2010/main" val="8990815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70BD-7F84-4FD9-99CD-FC83C5BC6180}"/>
              </a:ext>
            </a:extLst>
          </p:cNvPr>
          <p:cNvSpPr>
            <a:spLocks noGrp="1"/>
          </p:cNvSpPr>
          <p:nvPr>
            <p:ph type="title"/>
          </p:nvPr>
        </p:nvSpPr>
        <p:spPr/>
        <p:txBody>
          <a:bodyPr/>
          <a:lstStyle/>
          <a:p>
            <a:r>
              <a:rPr lang="en-US" dirty="0"/>
              <a:t>In Summary</a:t>
            </a:r>
          </a:p>
        </p:txBody>
      </p:sp>
      <p:sp>
        <p:nvSpPr>
          <p:cNvPr id="4" name="Content Placeholder 2">
            <a:extLst>
              <a:ext uri="{FF2B5EF4-FFF2-40B4-BE49-F238E27FC236}">
                <a16:creationId xmlns:a16="http://schemas.microsoft.com/office/drawing/2014/main" id="{35566941-E5FC-447F-A4B0-35E3FDB0E2E5}"/>
              </a:ext>
            </a:extLst>
          </p:cNvPr>
          <p:cNvSpPr>
            <a:spLocks noGrp="1"/>
          </p:cNvSpPr>
          <p:nvPr>
            <p:ph idx="1"/>
          </p:nvPr>
        </p:nvSpPr>
        <p:spPr>
          <a:xfrm>
            <a:off x="1981200" y="1600201"/>
            <a:ext cx="8229600" cy="4525963"/>
          </a:xfrm>
        </p:spPr>
        <p:txBody>
          <a:bodyPr>
            <a:normAutofit/>
          </a:bodyPr>
          <a:lstStyle/>
          <a:p>
            <a:r>
              <a:rPr lang="en-US" dirty="0"/>
              <a:t>Therapeutics can prevent hospitalizations and deaths (maternal and child) in pregnant with Covid</a:t>
            </a:r>
          </a:p>
          <a:p>
            <a:r>
              <a:rPr lang="en-US" b="1" u="sng" dirty="0"/>
              <a:t>Oral agents are widely accessible and work against variants</a:t>
            </a:r>
          </a:p>
          <a:p>
            <a:r>
              <a:rPr lang="en-US" dirty="0"/>
              <a:t>The Need-to-Use gap should decrease especially in high risk pregnant women</a:t>
            </a:r>
          </a:p>
        </p:txBody>
      </p:sp>
    </p:spTree>
    <p:extLst>
      <p:ext uri="{BB962C8B-B14F-4D97-AF65-F5344CB8AC3E}">
        <p14:creationId xmlns:p14="http://schemas.microsoft.com/office/powerpoint/2010/main" val="371571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p:cNvSpPr>
            <a:spLocks noGrp="1"/>
          </p:cNvSpPr>
          <p:nvPr>
            <p:ph type="subTitle" idx="1"/>
          </p:nvPr>
        </p:nvSpPr>
        <p:spPr>
          <a:xfrm>
            <a:off x="2895600" y="3886200"/>
            <a:ext cx="6400800" cy="1371600"/>
          </a:xfrm>
        </p:spPr>
        <p:txBody>
          <a:bodyPr>
            <a:normAutofit fontScale="62500" lnSpcReduction="20000"/>
          </a:bodyPr>
          <a:lstStyle/>
          <a:p>
            <a:pPr lvl="1" fontAlgn="base"/>
            <a:r>
              <a:rPr lang="en-US" sz="2600" dirty="0"/>
              <a:t>​</a:t>
            </a:r>
          </a:p>
          <a:p>
            <a:pPr lvl="1" fontAlgn="base"/>
            <a:r>
              <a:rPr lang="en-US" sz="2600" dirty="0"/>
              <a:t>Ashley Thoele, </a:t>
            </a:r>
            <a:r>
              <a:rPr lang="en-US" sz="2600" u="sng" dirty="0">
                <a:hlinkClick r:id="rId2"/>
              </a:rPr>
              <a:t>ashley.thoele@illinois.gov</a:t>
            </a:r>
            <a:r>
              <a:rPr lang="en-US" sz="2600" dirty="0"/>
              <a:t> </a:t>
            </a:r>
          </a:p>
          <a:p>
            <a:pPr lvl="1" fontAlgn="base"/>
            <a:r>
              <a:rPr lang="en-US" sz="2600" dirty="0"/>
              <a:t>Kristin Rzeczkowski, </a:t>
            </a:r>
            <a:r>
              <a:rPr lang="en-US" sz="2600" dirty="0">
                <a:hlinkClick r:id="rId3"/>
              </a:rPr>
              <a:t>kristin.rzeczkowski@illinois.gov</a:t>
            </a:r>
            <a:r>
              <a:rPr lang="en-US" sz="2600" dirty="0"/>
              <a:t>   ​</a:t>
            </a:r>
          </a:p>
          <a:p>
            <a:pPr lvl="1" fontAlgn="base"/>
            <a:r>
              <a:rPr lang="en-US" sz="2600" dirty="0"/>
              <a:t>Aaron Eisfelder: </a:t>
            </a:r>
            <a:r>
              <a:rPr lang="en-US" sz="2600" dirty="0">
                <a:hlinkClick r:id="rId4"/>
              </a:rPr>
              <a:t>DPH.mabtherapy@illinois.gov</a:t>
            </a:r>
            <a:r>
              <a:rPr lang="en-US" sz="2600" dirty="0"/>
              <a:t> </a:t>
            </a:r>
          </a:p>
          <a:p>
            <a:pPr lvl="1" fontAlgn="base"/>
            <a:r>
              <a:rPr lang="en-US" sz="2600" dirty="0"/>
              <a:t>IEM team, OPR team</a:t>
            </a:r>
          </a:p>
          <a:p>
            <a:endParaRPr lang="en-US" sz="2000" b="1" dirty="0">
              <a:solidFill>
                <a:schemeClr val="accent1"/>
              </a:solidFill>
              <a:latin typeface="Perpetua Titling MT" pitchFamily="18" charset="0"/>
            </a:endParaRPr>
          </a:p>
        </p:txBody>
      </p:sp>
      <p:sp>
        <p:nvSpPr>
          <p:cNvPr id="18" name="Title 1"/>
          <p:cNvSpPr>
            <a:spLocks noGrp="1"/>
          </p:cNvSpPr>
          <p:nvPr>
            <p:ph type="ctrTitle"/>
          </p:nvPr>
        </p:nvSpPr>
        <p:spPr>
          <a:xfrm>
            <a:off x="2209800" y="2743200"/>
            <a:ext cx="7772400" cy="857250"/>
          </a:xfrm>
        </p:spPr>
        <p:txBody>
          <a:bodyPr>
            <a:normAutofit/>
          </a:bodyPr>
          <a:lstStyle/>
          <a:p>
            <a:r>
              <a:rPr lang="en-US" sz="3600" b="1" dirty="0"/>
              <a:t>THANK YOU</a:t>
            </a:r>
          </a:p>
        </p:txBody>
      </p:sp>
    </p:spTree>
    <p:extLst>
      <p:ext uri="{BB962C8B-B14F-4D97-AF65-F5344CB8AC3E}">
        <p14:creationId xmlns:p14="http://schemas.microsoft.com/office/powerpoint/2010/main" val="25911333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86FE-FCC9-4C56-A27A-89BAD3F2EE13}"/>
              </a:ext>
            </a:extLst>
          </p:cNvPr>
          <p:cNvSpPr>
            <a:spLocks noGrp="1"/>
          </p:cNvSpPr>
          <p:nvPr>
            <p:ph type="title"/>
          </p:nvPr>
        </p:nvSpPr>
        <p:spPr>
          <a:xfrm>
            <a:off x="615044" y="3048000"/>
            <a:ext cx="10972800" cy="1325563"/>
          </a:xfrm>
        </p:spPr>
        <p:txBody>
          <a:bodyPr>
            <a:normAutofit fontScale="90000"/>
          </a:bodyPr>
          <a:lstStyle/>
          <a:p>
            <a:r>
              <a:rPr lang="en-US" dirty="0">
                <a:solidFill>
                  <a:schemeClr val="tx2"/>
                </a:solidFill>
              </a:rPr>
              <a:t>Increasing Vaccine Confidence Among Pregnant People and Caregivers</a:t>
            </a:r>
          </a:p>
        </p:txBody>
      </p:sp>
      <p:sp>
        <p:nvSpPr>
          <p:cNvPr id="3" name="Text Placeholder 2">
            <a:extLst>
              <a:ext uri="{FF2B5EF4-FFF2-40B4-BE49-F238E27FC236}">
                <a16:creationId xmlns:a16="http://schemas.microsoft.com/office/drawing/2014/main" id="{904151E3-E182-4D9E-85D3-54EB28A2D3DA}"/>
              </a:ext>
            </a:extLst>
          </p:cNvPr>
          <p:cNvSpPr>
            <a:spLocks noGrp="1"/>
          </p:cNvSpPr>
          <p:nvPr>
            <p:ph type="body" sz="quarter" idx="10"/>
          </p:nvPr>
        </p:nvSpPr>
        <p:spPr>
          <a:xfrm>
            <a:off x="304800" y="5562600"/>
            <a:ext cx="7924800" cy="847719"/>
          </a:xfrm>
        </p:spPr>
        <p:txBody>
          <a:bodyPr/>
          <a:lstStyle/>
          <a:p>
            <a:pPr marL="0" indent="0" algn="l">
              <a:buNone/>
            </a:pPr>
            <a:r>
              <a:rPr lang="en-US" sz="1600" dirty="0">
                <a:solidFill>
                  <a:schemeClr val="tx2"/>
                </a:solidFill>
              </a:rPr>
              <a:t>ILPQC COVID-19 Strategies for OB and Neonatal Units</a:t>
            </a:r>
          </a:p>
          <a:p>
            <a:pPr marL="0" indent="0" algn="l">
              <a:buNone/>
            </a:pPr>
            <a:r>
              <a:rPr lang="en-US" sz="1600" dirty="0">
                <a:solidFill>
                  <a:schemeClr val="tx2"/>
                </a:solidFill>
              </a:rPr>
              <a:t>Andie Baker, Deputy Director of Strategy and Programs</a:t>
            </a:r>
          </a:p>
          <a:p>
            <a:pPr marL="0" indent="0" algn="l">
              <a:buNone/>
            </a:pPr>
            <a:r>
              <a:rPr lang="en-US" sz="1600" dirty="0" err="1">
                <a:solidFill>
                  <a:schemeClr val="tx2"/>
                </a:solidFill>
              </a:rPr>
              <a:t>EverThrive</a:t>
            </a:r>
            <a:r>
              <a:rPr lang="en-US" sz="1600" dirty="0">
                <a:solidFill>
                  <a:schemeClr val="tx2"/>
                </a:solidFill>
              </a:rPr>
              <a:t> Illinois</a:t>
            </a:r>
          </a:p>
        </p:txBody>
      </p:sp>
      <p:pic>
        <p:nvPicPr>
          <p:cNvPr id="4" name="EverThrive-HorizLogo-green.png" descr="EverThrive-HorizLogo-green.png">
            <a:extLst>
              <a:ext uri="{FF2B5EF4-FFF2-40B4-BE49-F238E27FC236}">
                <a16:creationId xmlns:a16="http://schemas.microsoft.com/office/drawing/2014/main" id="{EB2FA2CC-E65E-4B70-BC1E-3B11613CFC27}"/>
              </a:ext>
            </a:extLst>
          </p:cNvPr>
          <p:cNvPicPr>
            <a:picLocks noChangeAspect="1"/>
          </p:cNvPicPr>
          <p:nvPr/>
        </p:nvPicPr>
        <p:blipFill>
          <a:blip r:embed="rId2"/>
          <a:srcRect b="7091"/>
          <a:stretch>
            <a:fillRect/>
          </a:stretch>
        </p:blipFill>
        <p:spPr>
          <a:xfrm>
            <a:off x="8763000" y="5375726"/>
            <a:ext cx="2953062" cy="867838"/>
          </a:xfrm>
          <a:prstGeom prst="rect">
            <a:avLst/>
          </a:prstGeom>
          <a:ln w="12700">
            <a:miter lim="400000"/>
          </a:ln>
        </p:spPr>
      </p:pic>
    </p:spTree>
    <p:extLst>
      <p:ext uri="{BB962C8B-B14F-4D97-AF65-F5344CB8AC3E}">
        <p14:creationId xmlns:p14="http://schemas.microsoft.com/office/powerpoint/2010/main" val="40205117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5779281-7937-47A5-9678-B6FDAD972A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3C6A5F94-EA1E-47C7-A6EE-BBF381891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A45E2F18-3105-4F3B-99FD-83B4793DA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381AF66-114C-4563-B095-288F42CCB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7F9408-6CFC-4676-AD20-F02C796EB6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7ADB05A-D37F-413A-B91E-5BB1FF628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8654F3E1-5DC0-4E84-B666-997F05FA0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 name="Rectangle 19">
            <a:extLst>
              <a:ext uri="{FF2B5EF4-FFF2-40B4-BE49-F238E27FC236}">
                <a16:creationId xmlns:a16="http://schemas.microsoft.com/office/drawing/2014/main" id="{4E7CA534-C00D-4395-B324-C66C955E5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 name="Rectangle 21">
            <a:extLst>
              <a:ext uri="{FF2B5EF4-FFF2-40B4-BE49-F238E27FC236}">
                <a16:creationId xmlns:a16="http://schemas.microsoft.com/office/drawing/2014/main" id="{324E43EB-867C-4B35-9A5C-E435157C7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9" name="Group 23">
            <a:extLst>
              <a:ext uri="{FF2B5EF4-FFF2-40B4-BE49-F238E27FC236}">
                <a16:creationId xmlns:a16="http://schemas.microsoft.com/office/drawing/2014/main" id="{01B1A260-8A72-4E08-82CC-DB3DB0A49F3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F5EE446B-EFB2-4F6A-AC6E-936E92DB5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5">
              <a:extLst>
                <a:ext uri="{FF2B5EF4-FFF2-40B4-BE49-F238E27FC236}">
                  <a16:creationId xmlns:a16="http://schemas.microsoft.com/office/drawing/2014/main" id="{3483BA79-FCF5-4852-AF0E-CA634727E3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A2630BA5-8A74-4D0A-BB80-42BB6E2D0C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id="{BD6109B2-DB31-43CB-950B-AB02BC17CF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4F4C0381-B807-4F22-9362-4CF1EA4ED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9">
              <a:extLst>
                <a:ext uri="{FF2B5EF4-FFF2-40B4-BE49-F238E27FC236}">
                  <a16:creationId xmlns:a16="http://schemas.microsoft.com/office/drawing/2014/main" id="{32DC58E5-A2AB-4AF3-BFDC-51F45B8591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5A82E722-60BE-4C4A-93FB-ED5C9D25F9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BD917B57-2D0B-49F7-99D0-3E0D111382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ED29444E-A895-4493-BEBA-CBD61CF471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9237B3E9-B2D7-4C20-930D-6FD74FFB5C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 name="Title 3">
            <a:extLst>
              <a:ext uri="{FF2B5EF4-FFF2-40B4-BE49-F238E27FC236}">
                <a16:creationId xmlns:a16="http://schemas.microsoft.com/office/drawing/2014/main" id="{117D7427-0153-4DB0-A6C2-01C7BE87505D}"/>
              </a:ext>
            </a:extLst>
          </p:cNvPr>
          <p:cNvSpPr>
            <a:spLocks noGrp="1"/>
          </p:cNvSpPr>
          <p:nvPr>
            <p:ph type="title"/>
          </p:nvPr>
        </p:nvSpPr>
        <p:spPr>
          <a:xfrm>
            <a:off x="994087" y="1130603"/>
            <a:ext cx="3342442" cy="4596794"/>
          </a:xfrm>
        </p:spPr>
        <p:txBody>
          <a:bodyPr vert="horz" lIns="91440" tIns="45720" rIns="91440" bIns="45720" rtlCol="0" anchor="ctr">
            <a:normAutofit/>
          </a:bodyPr>
          <a:lstStyle/>
          <a:p>
            <a:pPr algn="l"/>
            <a:r>
              <a:rPr lang="en-US" sz="3200" b="0">
                <a:solidFill>
                  <a:srgbClr val="EBEBEB"/>
                </a:solidFill>
                <a:latin typeface="+mj-lt"/>
                <a:cs typeface="+mj-cs"/>
              </a:rPr>
              <a:t>About EverThrive Illinois</a:t>
            </a:r>
            <a:br>
              <a:rPr lang="en-US" sz="3200" b="0">
                <a:solidFill>
                  <a:srgbClr val="EBEBEB"/>
                </a:solidFill>
                <a:latin typeface="+mj-lt"/>
                <a:cs typeface="+mj-cs"/>
              </a:rPr>
            </a:br>
            <a:r>
              <a:rPr lang="en-US" sz="3200" b="0">
                <a:solidFill>
                  <a:srgbClr val="EBEBEB"/>
                </a:solidFill>
                <a:latin typeface="+mj-lt"/>
                <a:cs typeface="+mj-cs"/>
              </a:rPr>
              <a:t/>
            </a:r>
            <a:br>
              <a:rPr lang="en-US" sz="3200" b="0">
                <a:solidFill>
                  <a:srgbClr val="EBEBEB"/>
                </a:solidFill>
                <a:latin typeface="+mj-lt"/>
                <a:cs typeface="+mj-cs"/>
              </a:rPr>
            </a:br>
            <a:endParaRPr lang="en-US" sz="3200" b="0">
              <a:solidFill>
                <a:srgbClr val="EBEBEB"/>
              </a:solidFill>
              <a:latin typeface="+mj-lt"/>
              <a:cs typeface="+mj-cs"/>
            </a:endParaRPr>
          </a:p>
        </p:txBody>
      </p:sp>
      <p:sp>
        <p:nvSpPr>
          <p:cNvPr id="2" name="Content Placeholder 1">
            <a:extLst>
              <a:ext uri="{FF2B5EF4-FFF2-40B4-BE49-F238E27FC236}">
                <a16:creationId xmlns:a16="http://schemas.microsoft.com/office/drawing/2014/main" id="{28C87629-ACBE-4AA9-BFE2-6AFA971C5762}"/>
              </a:ext>
            </a:extLst>
          </p:cNvPr>
          <p:cNvSpPr>
            <a:spLocks noGrp="1"/>
          </p:cNvSpPr>
          <p:nvPr>
            <p:ph sz="quarter" idx="10"/>
          </p:nvPr>
        </p:nvSpPr>
        <p:spPr>
          <a:xfrm>
            <a:off x="5290077" y="437513"/>
            <a:ext cx="5502614" cy="5954325"/>
          </a:xfrm>
        </p:spPr>
        <p:txBody>
          <a:bodyPr vert="horz" lIns="91440" tIns="45720" rIns="91440" bIns="45720" rtlCol="0" anchor="ctr">
            <a:normAutofit fontScale="40000" lnSpcReduction="20000"/>
          </a:bodyPr>
          <a:lstStyle/>
          <a:p>
            <a:endParaRPr lang="en-US" sz="2000" dirty="0">
              <a:solidFill>
                <a:schemeClr val="tx1">
                  <a:lumMod val="75000"/>
                  <a:lumOff val="25000"/>
                </a:schemeClr>
              </a:solidFill>
            </a:endParaRPr>
          </a:p>
          <a:p>
            <a:pPr marL="0" indent="0" defTabSz="2438338">
              <a:lnSpc>
                <a:spcPct val="110000"/>
              </a:lnSpc>
              <a:spcBef>
                <a:spcPts val="400"/>
              </a:spcBef>
              <a:buNone/>
              <a:defRPr sz="4000" spc="119">
                <a:solidFill>
                  <a:srgbClr val="000000"/>
                </a:solidFill>
                <a:latin typeface="SlateStd-Light"/>
                <a:ea typeface="SlateStd-Light"/>
                <a:cs typeface="SlateStd-Light"/>
                <a:sym typeface="SlateStd-Light"/>
              </a:defRPr>
            </a:pPr>
            <a:r>
              <a:rPr lang="en-US" sz="4800" b="1" dirty="0" err="1"/>
              <a:t>EverThrive</a:t>
            </a:r>
            <a:r>
              <a:rPr lang="en-US" sz="4800" b="1" dirty="0"/>
              <a:t> Illinois’ mission</a:t>
            </a:r>
            <a:r>
              <a:rPr lang="en-US" sz="4800" dirty="0"/>
              <a:t> is to achieve reproductive justice in the health care ecosystem through community-driven partnership, policy action and systems change.</a:t>
            </a:r>
          </a:p>
          <a:p>
            <a:pPr defTabSz="457200">
              <a:lnSpc>
                <a:spcPct val="120000"/>
              </a:lnSpc>
              <a:defRPr sz="2000" spc="200">
                <a:solidFill>
                  <a:srgbClr val="000000"/>
                </a:solidFill>
                <a:latin typeface="+mj-lt"/>
                <a:ea typeface="+mj-ea"/>
                <a:cs typeface="+mj-cs"/>
                <a:sym typeface="SlateStd-Bold"/>
              </a:defRPr>
            </a:pPr>
            <a:endParaRPr lang="en-US" sz="2800" dirty="0"/>
          </a:p>
          <a:p>
            <a:pPr marL="0" indent="0" defTabSz="457200">
              <a:lnSpc>
                <a:spcPct val="120000"/>
              </a:lnSpc>
              <a:spcBef>
                <a:spcPts val="1800"/>
              </a:spcBef>
              <a:buNone/>
              <a:defRPr sz="4800" spc="480">
                <a:solidFill>
                  <a:srgbClr val="28B3A9"/>
                </a:solidFill>
                <a:latin typeface="+mj-lt"/>
                <a:ea typeface="+mj-ea"/>
                <a:cs typeface="+mj-cs"/>
                <a:sym typeface="SlateStd-Bold"/>
              </a:defRPr>
            </a:pPr>
            <a:r>
              <a:rPr lang="en-US" sz="6000" dirty="0"/>
              <a:t>OUR VISION</a:t>
            </a:r>
          </a:p>
          <a:p>
            <a:pPr marL="0" indent="0" defTabSz="2438338">
              <a:lnSpc>
                <a:spcPct val="110000"/>
              </a:lnSpc>
              <a:spcBef>
                <a:spcPts val="400"/>
              </a:spcBef>
              <a:buNone/>
              <a:defRPr sz="4000" spc="119">
                <a:solidFill>
                  <a:srgbClr val="000000"/>
                </a:solidFill>
                <a:latin typeface="SlateStd-Light"/>
                <a:ea typeface="SlateStd-Light"/>
                <a:cs typeface="SlateStd-Light"/>
                <a:sym typeface="SlateStd-Light"/>
              </a:defRPr>
            </a:pPr>
            <a:r>
              <a:rPr lang="en-US" sz="4800" dirty="0"/>
              <a:t>A just and affirming health care ecosystem where individuals, families and communities can thrive</a:t>
            </a:r>
          </a:p>
          <a:p>
            <a:pPr defTabSz="457200">
              <a:lnSpc>
                <a:spcPct val="120000"/>
              </a:lnSpc>
              <a:defRPr sz="2000" spc="0">
                <a:solidFill>
                  <a:srgbClr val="000000"/>
                </a:solidFill>
                <a:latin typeface="SlateStd-Light"/>
                <a:ea typeface="SlateStd-Light"/>
                <a:cs typeface="SlateStd-Light"/>
                <a:sym typeface="SlateStd-Light"/>
              </a:defRPr>
            </a:pPr>
            <a:endParaRPr lang="en-US" sz="2800" dirty="0"/>
          </a:p>
          <a:p>
            <a:pPr marL="0" indent="0" defTabSz="457200">
              <a:lnSpc>
                <a:spcPct val="120000"/>
              </a:lnSpc>
              <a:spcBef>
                <a:spcPts val="1800"/>
              </a:spcBef>
              <a:buNone/>
              <a:defRPr sz="4800" spc="480">
                <a:solidFill>
                  <a:srgbClr val="28B3A9"/>
                </a:solidFill>
                <a:latin typeface="+mj-lt"/>
                <a:ea typeface="+mj-ea"/>
                <a:cs typeface="+mj-cs"/>
                <a:sym typeface="SlateStd-Bold"/>
              </a:defRPr>
            </a:pPr>
            <a:r>
              <a:rPr lang="en-US" sz="6000" dirty="0"/>
              <a:t>OUR VALUES</a:t>
            </a:r>
          </a:p>
          <a:p>
            <a:pPr defTabSz="2438338">
              <a:lnSpc>
                <a:spcPct val="110000"/>
              </a:lnSpc>
              <a:spcBef>
                <a:spcPts val="400"/>
              </a:spcBef>
              <a:buSzPct val="123000"/>
              <a:buFont typeface="Wingdings" panose="05000000000000000000" pitchFamily="2" charset="2"/>
              <a:buChar char="§"/>
              <a:defRPr sz="4000" spc="119">
                <a:solidFill>
                  <a:srgbClr val="000000"/>
                </a:solidFill>
                <a:latin typeface="SlateStd-Light"/>
                <a:ea typeface="SlateStd-Light"/>
                <a:cs typeface="SlateStd-Light"/>
                <a:sym typeface="SlateStd-Light"/>
              </a:defRPr>
            </a:pPr>
            <a:r>
              <a:rPr lang="en-US" sz="4800" dirty="0"/>
              <a:t>Reproductive Justice</a:t>
            </a:r>
          </a:p>
          <a:p>
            <a:pPr defTabSz="2438338">
              <a:lnSpc>
                <a:spcPct val="110000"/>
              </a:lnSpc>
              <a:spcBef>
                <a:spcPts val="400"/>
              </a:spcBef>
              <a:buSzPct val="123000"/>
              <a:buFont typeface="Wingdings" panose="05000000000000000000" pitchFamily="2" charset="2"/>
              <a:buChar char="§"/>
              <a:defRPr sz="4000" spc="119">
                <a:solidFill>
                  <a:srgbClr val="000000"/>
                </a:solidFill>
                <a:latin typeface="SlateStd-Light"/>
                <a:ea typeface="SlateStd-Light"/>
                <a:cs typeface="SlateStd-Light"/>
                <a:sym typeface="SlateStd-Light"/>
              </a:defRPr>
            </a:pPr>
            <a:r>
              <a:rPr lang="en-US" sz="4800" dirty="0"/>
              <a:t>Anti-Racism</a:t>
            </a:r>
          </a:p>
          <a:p>
            <a:pPr defTabSz="2438338">
              <a:lnSpc>
                <a:spcPct val="110000"/>
              </a:lnSpc>
              <a:spcBef>
                <a:spcPts val="400"/>
              </a:spcBef>
              <a:buSzPct val="123000"/>
              <a:buFont typeface="Wingdings" panose="05000000000000000000" pitchFamily="2" charset="2"/>
              <a:buChar char="§"/>
              <a:defRPr sz="4000" spc="119">
                <a:solidFill>
                  <a:srgbClr val="000000"/>
                </a:solidFill>
                <a:latin typeface="SlateStd-Light"/>
                <a:ea typeface="SlateStd-Light"/>
                <a:cs typeface="SlateStd-Light"/>
                <a:sym typeface="SlateStd-Light"/>
              </a:defRPr>
            </a:pPr>
            <a:r>
              <a:rPr lang="en-US" sz="4800" dirty="0"/>
              <a:t>Centering the Most Impacted</a:t>
            </a:r>
          </a:p>
          <a:p>
            <a:pPr defTabSz="2438338">
              <a:lnSpc>
                <a:spcPct val="110000"/>
              </a:lnSpc>
              <a:spcBef>
                <a:spcPts val="400"/>
              </a:spcBef>
              <a:buSzPct val="123000"/>
              <a:buFont typeface="Wingdings" panose="05000000000000000000" pitchFamily="2" charset="2"/>
              <a:buChar char="§"/>
              <a:defRPr sz="4000" spc="119">
                <a:solidFill>
                  <a:srgbClr val="000000"/>
                </a:solidFill>
                <a:latin typeface="SlateStd-Light"/>
                <a:ea typeface="SlateStd-Light"/>
                <a:cs typeface="SlateStd-Light"/>
                <a:sym typeface="SlateStd-Light"/>
              </a:defRPr>
            </a:pPr>
            <a:r>
              <a:rPr lang="en-US" sz="4800" dirty="0"/>
              <a:t>Bold Action and Transformation</a:t>
            </a:r>
          </a:p>
          <a:p>
            <a:pPr marL="342900" indent="-342900"/>
            <a:endParaRPr lang="en-US" sz="2000" dirty="0">
              <a:solidFill>
                <a:schemeClr val="tx1">
                  <a:lumMod val="75000"/>
                  <a:lumOff val="25000"/>
                </a:schemeClr>
              </a:solidFill>
            </a:endParaRPr>
          </a:p>
        </p:txBody>
      </p:sp>
    </p:spTree>
    <p:extLst>
      <p:ext uri="{BB962C8B-B14F-4D97-AF65-F5344CB8AC3E}">
        <p14:creationId xmlns:p14="http://schemas.microsoft.com/office/powerpoint/2010/main" val="39888490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428" y="1132160"/>
            <a:ext cx="1902972" cy="2489912"/>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74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COVID</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90200"/>
              </a:lnSpc>
              <a:spcBef>
                <a:spcPts val="145"/>
              </a:spcBef>
              <a:spcAft>
                <a:spcPts val="0"/>
              </a:spcAft>
              <a:buClrTx/>
              <a:buSzTx/>
              <a:buFontTx/>
              <a:buNone/>
              <a:tabLst/>
              <a:defRPr/>
            </a:pPr>
            <a:r>
              <a:rPr lang="en-US" sz="2400" dirty="0" smtClean="0">
                <a:solidFill>
                  <a:prstClr val="black"/>
                </a:solidFill>
                <a:latin typeface="Arial"/>
                <a:cs typeface="Arial"/>
              </a:rPr>
              <a:t>transmission </a:t>
            </a:r>
            <a:r>
              <a:rPr kumimoji="0" sz="2400" b="0" i="0" u="none" strike="noStrike" kern="1200" cap="none" spc="-5" normalizeH="0" baseline="0" noProof="0" dirty="0" smtClean="0">
                <a:ln>
                  <a:noFill/>
                </a:ln>
                <a:solidFill>
                  <a:prstClr val="black"/>
                </a:solidFill>
                <a:effectLst/>
                <a:uLnTx/>
                <a:uFillTx/>
                <a:latin typeface="Arial"/>
                <a:ea typeface="+mn-ea"/>
                <a:cs typeface="Arial"/>
              </a:rPr>
              <a:t>across</a:t>
            </a:r>
            <a:r>
              <a:rPr kumimoji="0" sz="2400" b="0" i="0" u="none" strike="noStrike" kern="1200" cap="none" spc="-70" normalizeH="0" baseline="0" noProof="0" dirty="0" smtClean="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the </a:t>
            </a:r>
            <a:r>
              <a:rPr kumimoji="0" sz="2400" b="0" i="0" u="none" strike="noStrike" kern="1200" cap="none" spc="-65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Country</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950" b="0" i="0" u="none" strike="noStrike" kern="1200" cap="none" spc="0" normalizeH="0" baseline="0" noProof="0" dirty="0">
              <a:ln>
                <a:noFill/>
              </a:ln>
              <a:solidFill>
                <a:prstClr val="black"/>
              </a:solidFill>
              <a:effectLst/>
              <a:uLnTx/>
              <a:uFillTx/>
              <a:latin typeface="Arial"/>
              <a:ea typeface="+mn-ea"/>
              <a:cs typeface="Arial"/>
            </a:endParaRPr>
          </a:p>
          <a:p>
            <a:pPr marL="12700" marR="260985" lvl="0" indent="0" algn="l" defTabSz="914400" rtl="0" eaLnBrk="1" fontAlgn="auto" latinLnBrk="0" hangingPunct="1">
              <a:lnSpc>
                <a:spcPts val="2600"/>
              </a:lnSpc>
              <a:spcBef>
                <a:spcPts val="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Arial"/>
                <a:ea typeface="+mn-ea"/>
                <a:cs typeface="Arial"/>
              </a:rPr>
              <a:t>Upda</a:t>
            </a:r>
            <a:r>
              <a:rPr kumimoji="0" sz="2400" b="0" i="0" u="none" strike="noStrike" kern="1200" cap="none" spc="-5" normalizeH="0" baseline="0" noProof="0" dirty="0">
                <a:ln>
                  <a:noFill/>
                </a:ln>
                <a:solidFill>
                  <a:prstClr val="black"/>
                </a:solidFill>
                <a:effectLst/>
                <a:uLnTx/>
                <a:uFillTx/>
                <a:latin typeface="Arial"/>
                <a:ea typeface="+mn-ea"/>
                <a:cs typeface="Arial"/>
              </a:rPr>
              <a:t>t</a:t>
            </a:r>
            <a:r>
              <a:rPr kumimoji="0" sz="2400" b="0" i="0" u="none" strike="noStrike" kern="1200" cap="none" spc="-10" normalizeH="0" baseline="0" noProof="0" dirty="0">
                <a:ln>
                  <a:noFill/>
                </a:ln>
                <a:solidFill>
                  <a:prstClr val="black"/>
                </a:solidFill>
                <a:effectLst/>
                <a:uLnTx/>
                <a:uFillTx/>
                <a:latin typeface="Arial"/>
                <a:ea typeface="+mn-ea"/>
                <a:cs typeface="Arial"/>
              </a:rPr>
              <a:t>ed  </a:t>
            </a:r>
            <a:r>
              <a:rPr lang="en-US" sz="2400" spc="-5" noProof="0" dirty="0" smtClean="0">
                <a:solidFill>
                  <a:prstClr val="black"/>
                </a:solidFill>
                <a:latin typeface="Arial"/>
                <a:cs typeface="Arial"/>
              </a:rPr>
              <a:t>3</a:t>
            </a:r>
            <a:r>
              <a:rPr lang="en-US" sz="2400" spc="-5" dirty="0" smtClean="0">
                <a:solidFill>
                  <a:prstClr val="black"/>
                </a:solidFill>
                <a:latin typeface="Arial"/>
                <a:cs typeface="Arial"/>
              </a:rPr>
              <a:t>/8</a:t>
            </a:r>
            <a:r>
              <a:rPr kumimoji="0" sz="2400" b="0" i="0" u="none" strike="noStrike" kern="1200" cap="none" spc="-5" normalizeH="0" baseline="0" noProof="0" dirty="0" smtClean="0">
                <a:ln>
                  <a:noFill/>
                </a:ln>
                <a:solidFill>
                  <a:prstClr val="black"/>
                </a:solidFill>
                <a:effectLst/>
                <a:uLnTx/>
                <a:uFillTx/>
                <a:latin typeface="Arial"/>
                <a:ea typeface="+mn-ea"/>
                <a:cs typeface="Arial"/>
              </a:rPr>
              <a:t>/2</a:t>
            </a:r>
            <a:r>
              <a:rPr kumimoji="0" lang="en-US" sz="2400" b="0" i="0" u="none" strike="noStrike" kern="1200" cap="none" spc="-5" normalizeH="0" baseline="0" noProof="0" dirty="0" smtClean="0">
                <a:ln>
                  <a:noFill/>
                </a:ln>
                <a:solidFill>
                  <a:prstClr val="black"/>
                </a:solidFill>
                <a:effectLst/>
                <a:uLnTx/>
                <a:uFillTx/>
                <a:latin typeface="Arial"/>
                <a:ea typeface="+mn-ea"/>
                <a:cs typeface="Arial"/>
              </a:rPr>
              <a:t>2</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pic>
        <p:nvPicPr>
          <p:cNvPr id="4" name="Picture 3"/>
          <p:cNvPicPr>
            <a:picLocks noChangeAspect="1"/>
          </p:cNvPicPr>
          <p:nvPr/>
        </p:nvPicPr>
        <p:blipFill rotWithShape="1">
          <a:blip r:embed="rId3"/>
          <a:srcRect l="5183" t="11713" r="4061" b="3652"/>
          <a:stretch/>
        </p:blipFill>
        <p:spPr>
          <a:xfrm>
            <a:off x="2819400" y="838200"/>
            <a:ext cx="9250606" cy="4876800"/>
          </a:xfrm>
          <a:prstGeom prst="rect">
            <a:avLst/>
          </a:prstGeom>
        </p:spPr>
      </p:pic>
      <p:pic>
        <p:nvPicPr>
          <p:cNvPr id="6" name="Picture 5"/>
          <p:cNvPicPr>
            <a:picLocks noChangeAspect="1"/>
          </p:cNvPicPr>
          <p:nvPr/>
        </p:nvPicPr>
        <p:blipFill rotWithShape="1">
          <a:blip r:embed="rId4"/>
          <a:srcRect l="8377" b="5022"/>
          <a:stretch/>
        </p:blipFill>
        <p:spPr>
          <a:xfrm>
            <a:off x="10210800" y="4495800"/>
            <a:ext cx="1859206" cy="2209799"/>
          </a:xfrm>
          <a:prstGeom prst="rect">
            <a:avLst/>
          </a:prstGeom>
        </p:spPr>
      </p:pic>
    </p:spTree>
    <p:extLst>
      <p:ext uri="{BB962C8B-B14F-4D97-AF65-F5344CB8AC3E}">
        <p14:creationId xmlns:p14="http://schemas.microsoft.com/office/powerpoint/2010/main" val="21016053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12D2F1-3944-4942-A23E-17C20535F8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C2BD51DF-3A5A-455D-A32B-B9EB43BB6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84515A-3472-4B9A-94E5-0C10F2E94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126D553-ECE7-4AA9-884B-0DD8B582B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213F7E-17AD-4118-939D-4918F688D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344C32A-36E8-45AB-8FB2-25D57CCE2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7226FBE-D2E1-4443-8DDC-B722AA606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197C998A-4074-4935-9519-646722084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CAF1E58-D170-4EF3-8E1A-992DA3688F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EACCB19-3F29-416E-BD93-24BDDE37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39C41423-F9F7-4333-A541-61582D3D2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Rectangle 30">
            <a:extLst>
              <a:ext uri="{FF2B5EF4-FFF2-40B4-BE49-F238E27FC236}">
                <a16:creationId xmlns:a16="http://schemas.microsoft.com/office/drawing/2014/main" id="{BA9F93AF-9489-4B8A-AA6B-1B00D3CA6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5"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154955" y="973667"/>
            <a:ext cx="2942210" cy="4833745"/>
          </a:xfrm>
        </p:spPr>
        <p:txBody>
          <a:bodyPr vert="horz" lIns="91440" tIns="45720" rIns="91440" bIns="45720" rtlCol="0" anchor="ctr">
            <a:normAutofit/>
          </a:bodyPr>
          <a:lstStyle/>
          <a:p>
            <a:pPr algn="l"/>
            <a:r>
              <a:rPr lang="en-US" b="0" dirty="0">
                <a:solidFill>
                  <a:srgbClr val="EBEBEB"/>
                </a:solidFill>
                <a:latin typeface="+mj-lt"/>
                <a:cs typeface="+mj-cs"/>
              </a:rPr>
              <a:t>Background</a:t>
            </a:r>
          </a:p>
        </p:txBody>
      </p:sp>
      <p:sp>
        <p:nvSpPr>
          <p:cNvPr id="37" name="Rectangle 36">
            <a:extLst>
              <a:ext uri="{FF2B5EF4-FFF2-40B4-BE49-F238E27FC236}">
                <a16:creationId xmlns:a16="http://schemas.microsoft.com/office/drawing/2014/main" id="{3D38E400-4F30-481D-A5DC-5AA21A2CB8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15FF2598-C5E5-45F9-80D3-D40A6CEB861A}"/>
              </a:ext>
            </a:extLst>
          </p:cNvPr>
          <p:cNvSpPr>
            <a:spLocks noGrp="1"/>
          </p:cNvSpPr>
          <p:nvPr>
            <p:ph sz="quarter" idx="10"/>
          </p:nvPr>
        </p:nvSpPr>
        <p:spPr>
          <a:xfrm>
            <a:off x="5252120" y="571800"/>
            <a:ext cx="6172200" cy="5472912"/>
          </a:xfrm>
        </p:spPr>
        <p:txBody>
          <a:bodyPr/>
          <a:lstStyle/>
          <a:p>
            <a:pPr marL="0" indent="0">
              <a:buNone/>
            </a:pPr>
            <a:r>
              <a:rPr lang="en-US" sz="2400" b="1" dirty="0"/>
              <a:t>Educating Pregnant People and  Caregivers about COVID-19 Vaccination</a:t>
            </a:r>
          </a:p>
          <a:p>
            <a:r>
              <a:rPr lang="en-US" sz="1800" dirty="0"/>
              <a:t>According to a recent Kaiser Family Foundation survey, Black women often serve as healthcare decision-makers for their families.</a:t>
            </a:r>
          </a:p>
          <a:p>
            <a:r>
              <a:rPr lang="en-US" sz="1800" dirty="0"/>
              <a:t>In the same survey, the majority interviewed said they did not have the information they needed about many aspects of COVID-19, including vaccination.</a:t>
            </a:r>
          </a:p>
          <a:p>
            <a:r>
              <a:rPr lang="en-US" sz="1800" dirty="0"/>
              <a:t>Only 33% of pregnant people ages 18-49 are fully vaccinated for COVID-19 with Black birthing people with the lowest rates at just 17%</a:t>
            </a:r>
          </a:p>
          <a:p>
            <a:r>
              <a:rPr lang="en-US" sz="1800" dirty="0"/>
              <a:t>Continue to see significant disparities in vaccination among Black/African American Chicagoans compared to their counterparts</a:t>
            </a:r>
          </a:p>
          <a:p>
            <a:endParaRPr lang="en-US" dirty="0"/>
          </a:p>
        </p:txBody>
      </p:sp>
      <p:sp>
        <p:nvSpPr>
          <p:cNvPr id="7" name="TextBox 6">
            <a:extLst>
              <a:ext uri="{FF2B5EF4-FFF2-40B4-BE49-F238E27FC236}">
                <a16:creationId xmlns:a16="http://schemas.microsoft.com/office/drawing/2014/main" id="{A7080890-BE50-4ADB-A798-13DF2E8F8EF4}"/>
              </a:ext>
            </a:extLst>
          </p:cNvPr>
          <p:cNvSpPr txBox="1"/>
          <p:nvPr/>
        </p:nvSpPr>
        <p:spPr>
          <a:xfrm>
            <a:off x="4915501" y="5965561"/>
            <a:ext cx="7124066"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CDC. COVID Data Tracker. Centers for Disease Control and Prevention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Guo, T, Fan Y, Chen M. Cardiovascular Implications of Fatal Outcomes of Patients with Coronavirus Disease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a:ea typeface="+mn-ea"/>
                <a:cs typeface="+mn-cs"/>
              </a:rPr>
              <a:t>2021. Attitudes Towards COVID-19 Vaccination Among Black Women and Men.</a:t>
            </a:r>
          </a:p>
        </p:txBody>
      </p:sp>
    </p:spTree>
    <p:extLst>
      <p:ext uri="{BB962C8B-B14F-4D97-AF65-F5344CB8AC3E}">
        <p14:creationId xmlns:p14="http://schemas.microsoft.com/office/powerpoint/2010/main" val="208802300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A770-8526-4870-929A-4EF8479A0622}"/>
              </a:ext>
            </a:extLst>
          </p:cNvPr>
          <p:cNvSpPr>
            <a:spLocks noGrp="1"/>
          </p:cNvSpPr>
          <p:nvPr>
            <p:ph type="title"/>
          </p:nvPr>
        </p:nvSpPr>
        <p:spPr/>
        <p:txBody>
          <a:bodyPr/>
          <a:lstStyle/>
          <a:p>
            <a:r>
              <a:rPr lang="en-US" dirty="0"/>
              <a:t>Percentage of population with at least one dose by race/ethnicity and age</a:t>
            </a:r>
          </a:p>
        </p:txBody>
      </p:sp>
      <p:sp>
        <p:nvSpPr>
          <p:cNvPr id="3" name="Text Placeholder 2">
            <a:extLst>
              <a:ext uri="{FF2B5EF4-FFF2-40B4-BE49-F238E27FC236}">
                <a16:creationId xmlns:a16="http://schemas.microsoft.com/office/drawing/2014/main" id="{DC418E58-F643-460C-B4E5-47D1DD875F23}"/>
              </a:ext>
            </a:extLst>
          </p:cNvPr>
          <p:cNvSpPr>
            <a:spLocks noGrp="1"/>
          </p:cNvSpPr>
          <p:nvPr>
            <p:ph type="body" idx="1"/>
          </p:nvPr>
        </p:nvSpPr>
        <p:spPr/>
        <p:txBody>
          <a:bodyPr/>
          <a:lstStyle/>
          <a:p>
            <a:r>
              <a:rPr lang="en-US" dirty="0"/>
              <a:t>	</a:t>
            </a:r>
          </a:p>
        </p:txBody>
      </p:sp>
      <p:sp>
        <p:nvSpPr>
          <p:cNvPr id="4" name="Text Placeholder 3">
            <a:extLst>
              <a:ext uri="{FF2B5EF4-FFF2-40B4-BE49-F238E27FC236}">
                <a16:creationId xmlns:a16="http://schemas.microsoft.com/office/drawing/2014/main" id="{1D3E0BC0-D941-4994-A4BA-D59C4E4CC181}"/>
              </a:ext>
            </a:extLst>
          </p:cNvPr>
          <p:cNvSpPr>
            <a:spLocks noGrp="1"/>
          </p:cNvSpPr>
          <p:nvPr>
            <p:ph type="body" sz="half" idx="15"/>
          </p:nvPr>
        </p:nvSpPr>
        <p:spPr/>
        <p:txBody>
          <a:bodyPr/>
          <a:lstStyle/>
          <a:p>
            <a:r>
              <a:rPr lang="en-US" dirty="0"/>
              <a:t>													</a:t>
            </a:r>
          </a:p>
        </p:txBody>
      </p:sp>
      <p:sp>
        <p:nvSpPr>
          <p:cNvPr id="6" name="Text Placeholder 5">
            <a:extLst>
              <a:ext uri="{FF2B5EF4-FFF2-40B4-BE49-F238E27FC236}">
                <a16:creationId xmlns:a16="http://schemas.microsoft.com/office/drawing/2014/main" id="{D946437E-E473-476E-80D3-EC04DE6DD1B5}"/>
              </a:ext>
            </a:extLst>
          </p:cNvPr>
          <p:cNvSpPr>
            <a:spLocks noGrp="1"/>
          </p:cNvSpPr>
          <p:nvPr>
            <p:ph type="body" sz="half" idx="16"/>
          </p:nvPr>
        </p:nvSpPr>
        <p:spPr>
          <a:xfrm>
            <a:off x="8686800" y="5181600"/>
            <a:ext cx="3145380" cy="1088343"/>
          </a:xfrm>
        </p:spPr>
        <p:txBody>
          <a:bodyPr>
            <a:normAutofit fontScale="92500" lnSpcReduction="10000"/>
          </a:bodyPr>
          <a:lstStyle/>
          <a:p>
            <a:r>
              <a:rPr lang="en-US" dirty="0"/>
              <a:t>Chicago Department of Public Health </a:t>
            </a:r>
          </a:p>
          <a:p>
            <a:r>
              <a:rPr lang="en-US" i="1" dirty="0"/>
              <a:t>Chicago COVID Update</a:t>
            </a:r>
          </a:p>
          <a:p>
            <a:r>
              <a:rPr lang="en-US" dirty="0"/>
              <a:t>March 8, 2022</a:t>
            </a:r>
          </a:p>
        </p:txBody>
      </p:sp>
      <p:sp>
        <p:nvSpPr>
          <p:cNvPr id="8" name="Text Placeholder 7">
            <a:extLst>
              <a:ext uri="{FF2B5EF4-FFF2-40B4-BE49-F238E27FC236}">
                <a16:creationId xmlns:a16="http://schemas.microsoft.com/office/drawing/2014/main" id="{1E46CCA7-379F-4F19-862A-7B7FBC4186A5}"/>
              </a:ext>
            </a:extLst>
          </p:cNvPr>
          <p:cNvSpPr>
            <a:spLocks noGrp="1"/>
          </p:cNvSpPr>
          <p:nvPr>
            <p:ph type="body" sz="quarter" idx="3"/>
          </p:nvPr>
        </p:nvSpPr>
        <p:spPr/>
        <p:txBody>
          <a:bodyPr/>
          <a:lstStyle/>
          <a:p>
            <a:endParaRPr lang="en-US"/>
          </a:p>
        </p:txBody>
      </p:sp>
      <p:pic>
        <p:nvPicPr>
          <p:cNvPr id="9" name="table">
            <a:extLst>
              <a:ext uri="{FF2B5EF4-FFF2-40B4-BE49-F238E27FC236}">
                <a16:creationId xmlns:a16="http://schemas.microsoft.com/office/drawing/2014/main" id="{35930207-C64E-4FD5-A7F7-7E7AC1070964}"/>
              </a:ext>
            </a:extLst>
          </p:cNvPr>
          <p:cNvPicPr>
            <a:picLocks noChangeAspect="1"/>
          </p:cNvPicPr>
          <p:nvPr/>
        </p:nvPicPr>
        <p:blipFill>
          <a:blip r:embed="rId3"/>
          <a:stretch>
            <a:fillRect/>
          </a:stretch>
        </p:blipFill>
        <p:spPr>
          <a:xfrm>
            <a:off x="345653" y="2175298"/>
            <a:ext cx="8036347" cy="4407344"/>
          </a:xfrm>
          <a:prstGeom prst="rect">
            <a:avLst/>
          </a:prstGeom>
        </p:spPr>
      </p:pic>
      <p:sp>
        <p:nvSpPr>
          <p:cNvPr id="5" name="Oval 4">
            <a:extLst>
              <a:ext uri="{FF2B5EF4-FFF2-40B4-BE49-F238E27FC236}">
                <a16:creationId xmlns:a16="http://schemas.microsoft.com/office/drawing/2014/main" id="{B4FF5973-1A81-4100-8A51-B719019C4E87}"/>
              </a:ext>
            </a:extLst>
          </p:cNvPr>
          <p:cNvSpPr/>
          <p:nvPr/>
        </p:nvSpPr>
        <p:spPr>
          <a:xfrm>
            <a:off x="3200400" y="3263641"/>
            <a:ext cx="609600" cy="1308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337196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12D2F1-3944-4942-A23E-17C20535F8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C2BD51DF-3A5A-455D-A32B-B9EB43BB6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84515A-3472-4B9A-94E5-0C10F2E94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126D553-ECE7-4AA9-884B-0DD8B582B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213F7E-17AD-4118-939D-4918F688D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344C32A-36E8-45AB-8FB2-25D57CCE2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7226FBE-D2E1-4443-8DDC-B722AA606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197C998A-4074-4935-9519-646722084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4E87B50C-BA86-4F51-A3E5-EE1354FCE4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E7DC5BDA-5569-44D1-B022-C75E74FC53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2583147" y="1182061"/>
            <a:ext cx="8761413" cy="706964"/>
          </a:xfrm>
        </p:spPr>
        <p:txBody>
          <a:bodyPr vert="horz" lIns="91440" tIns="45720" rIns="91440" bIns="45720" rtlCol="0" anchor="ctr">
            <a:normAutofit/>
          </a:bodyPr>
          <a:lstStyle/>
          <a:p>
            <a:r>
              <a:rPr lang="en-US" b="0" dirty="0">
                <a:solidFill>
                  <a:srgbClr val="FFFFFF"/>
                </a:solidFill>
                <a:latin typeface="+mj-lt"/>
                <a:cs typeface="+mj-cs"/>
              </a:rPr>
              <a:t>Campaign Goals</a:t>
            </a:r>
          </a:p>
        </p:txBody>
      </p:sp>
      <p:sp>
        <p:nvSpPr>
          <p:cNvPr id="27" name="Rectangle 26">
            <a:extLst>
              <a:ext uri="{FF2B5EF4-FFF2-40B4-BE49-F238E27FC236}">
                <a16:creationId xmlns:a16="http://schemas.microsoft.com/office/drawing/2014/main" id="{D0125878-85CE-4A00-BA94-36987E3410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 name="Content Placeholder 1">
            <a:extLst>
              <a:ext uri="{FF2B5EF4-FFF2-40B4-BE49-F238E27FC236}">
                <a16:creationId xmlns:a16="http://schemas.microsoft.com/office/drawing/2014/main" id="{F9798924-E107-4691-9E1A-002BB133D564}"/>
              </a:ext>
            </a:extLst>
          </p:cNvPr>
          <p:cNvGraphicFramePr>
            <a:graphicFrameLocks noGrp="1"/>
          </p:cNvGraphicFramePr>
          <p:nvPr>
            <p:ph sz="quarter" idx="10"/>
            <p:extLst/>
          </p:nvPr>
        </p:nvGraphicFramePr>
        <p:xfrm>
          <a:off x="2178392" y="241231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itle 3">
            <a:extLst>
              <a:ext uri="{FF2B5EF4-FFF2-40B4-BE49-F238E27FC236}">
                <a16:creationId xmlns:a16="http://schemas.microsoft.com/office/drawing/2014/main" id="{35A7E90B-5C83-4103-9322-9602C2423B23}"/>
              </a:ext>
            </a:extLst>
          </p:cNvPr>
          <p:cNvSpPr txBox="1">
            <a:spLocks/>
          </p:cNvSpPr>
          <p:nvPr/>
        </p:nvSpPr>
        <p:spPr bwMode="gray">
          <a:xfrm>
            <a:off x="838199" y="2771602"/>
            <a:ext cx="8761413" cy="706964"/>
          </a:xfrm>
          <a:prstGeom prst="rect">
            <a:avLst/>
          </a:prstGeom>
        </p:spPr>
        <p:txBody>
          <a:bodyPr vert="horz" lIns="91440" tIns="45720" rIns="91440" bIns="45720" rtlCol="0" anchor="ctr" anchorCtr="0">
            <a:normAutofit/>
          </a:bodyPr>
          <a:lstStyle>
            <a:lvl1pPr algn="ctr" defTabSz="457200" rtl="0" eaLnBrk="1" latinLnBrk="0" hangingPunct="1">
              <a:spcBef>
                <a:spcPct val="0"/>
              </a:spcBef>
              <a:buNone/>
              <a:defRPr sz="3600" b="1" i="0" kern="120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a:ea typeface="+mj-ea"/>
                <a:cs typeface="Calibri" panose="020F0502020204030204" pitchFamily="34" charset="0"/>
              </a:rPr>
              <a:t>Short Term</a:t>
            </a:r>
          </a:p>
        </p:txBody>
      </p:sp>
      <p:sp>
        <p:nvSpPr>
          <p:cNvPr id="36" name="Title 3">
            <a:extLst>
              <a:ext uri="{FF2B5EF4-FFF2-40B4-BE49-F238E27FC236}">
                <a16:creationId xmlns:a16="http://schemas.microsoft.com/office/drawing/2014/main" id="{6C9C09F0-8244-44CE-9A34-B3AAF9C5C054}"/>
              </a:ext>
            </a:extLst>
          </p:cNvPr>
          <p:cNvSpPr txBox="1">
            <a:spLocks/>
          </p:cNvSpPr>
          <p:nvPr/>
        </p:nvSpPr>
        <p:spPr bwMode="gray">
          <a:xfrm>
            <a:off x="852486" y="4551233"/>
            <a:ext cx="8761413" cy="706964"/>
          </a:xfrm>
          <a:prstGeom prst="rect">
            <a:avLst/>
          </a:prstGeom>
        </p:spPr>
        <p:txBody>
          <a:bodyPr vert="horz" lIns="91440" tIns="45720" rIns="91440" bIns="45720" rtlCol="0" anchor="ctr" anchorCtr="0">
            <a:normAutofit/>
          </a:bodyPr>
          <a:lstStyle>
            <a:lvl1pPr algn="ctr" defTabSz="457200" rtl="0" eaLnBrk="1" latinLnBrk="0" hangingPunct="1">
              <a:spcBef>
                <a:spcPct val="0"/>
              </a:spcBef>
              <a:buNone/>
              <a:defRPr sz="3600" b="1" i="0" kern="120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a:ea typeface="+mj-ea"/>
                <a:cs typeface="Calibri" panose="020F0502020204030204" pitchFamily="34" charset="0"/>
              </a:rPr>
              <a:t>Long Term</a:t>
            </a:r>
          </a:p>
        </p:txBody>
      </p:sp>
    </p:spTree>
    <p:extLst>
      <p:ext uri="{BB962C8B-B14F-4D97-AF65-F5344CB8AC3E}">
        <p14:creationId xmlns:p14="http://schemas.microsoft.com/office/powerpoint/2010/main" val="1433119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12D2F1-3944-4942-A23E-17C20535F8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C2BD51DF-3A5A-455D-A32B-B9EB43BB6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84515A-3472-4B9A-94E5-0C10F2E94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126D553-ECE7-4AA9-884B-0DD8B582B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213F7E-17AD-4118-939D-4918F688D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344C32A-36E8-45AB-8FB2-25D57CCE2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7226FBE-D2E1-4443-8DDC-B722AA606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197C998A-4074-4935-9519-646722084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4E87B50C-BA86-4F51-A3E5-EE1354FCE4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E7DC5BDA-5569-44D1-B022-C75E74FC53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066800" y="1244241"/>
            <a:ext cx="8761413" cy="706964"/>
          </a:xfrm>
        </p:spPr>
        <p:txBody>
          <a:bodyPr vert="horz" lIns="91440" tIns="45720" rIns="91440" bIns="45720" rtlCol="0" anchor="ctr">
            <a:normAutofit/>
          </a:bodyPr>
          <a:lstStyle/>
          <a:p>
            <a:pPr algn="l"/>
            <a:r>
              <a:rPr lang="en-US" b="0">
                <a:solidFill>
                  <a:srgbClr val="FFFFFF"/>
                </a:solidFill>
                <a:latin typeface="+mj-lt"/>
                <a:cs typeface="+mj-cs"/>
              </a:rPr>
              <a:t>Outreach Strategy</a:t>
            </a:r>
          </a:p>
        </p:txBody>
      </p:sp>
      <p:sp>
        <p:nvSpPr>
          <p:cNvPr id="27" name="Rectangle 26">
            <a:extLst>
              <a:ext uri="{FF2B5EF4-FFF2-40B4-BE49-F238E27FC236}">
                <a16:creationId xmlns:a16="http://schemas.microsoft.com/office/drawing/2014/main" id="{D0125878-85CE-4A00-BA94-36987E3410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 name="Content Placeholder 1">
            <a:extLst>
              <a:ext uri="{FF2B5EF4-FFF2-40B4-BE49-F238E27FC236}">
                <a16:creationId xmlns:a16="http://schemas.microsoft.com/office/drawing/2014/main" id="{62EAA094-056E-41BA-98AF-F43D54EC039B}"/>
              </a:ext>
            </a:extLst>
          </p:cNvPr>
          <p:cNvGraphicFramePr>
            <a:graphicFrameLocks noGrp="1"/>
          </p:cNvGraphicFramePr>
          <p:nvPr>
            <p:ph sz="quarter" idx="10"/>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2C78E18F-9795-411D-A2B9-E9CC1BFACF24}"/>
              </a:ext>
            </a:extLst>
          </p:cNvPr>
          <p:cNvSpPr txBox="1"/>
          <p:nvPr/>
        </p:nvSpPr>
        <p:spPr>
          <a:xfrm>
            <a:off x="1348425" y="2974607"/>
            <a:ext cx="92964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English and Spanish Language Websites providing up to date vaccine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Facebook and Instagram ads aimed at reaching 100,000 people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Parents and Caregivers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Pregnant and Recently Pregnant People</a:t>
            </a:r>
          </a:p>
        </p:txBody>
      </p:sp>
      <p:sp>
        <p:nvSpPr>
          <p:cNvPr id="20" name="TextBox 19">
            <a:extLst>
              <a:ext uri="{FF2B5EF4-FFF2-40B4-BE49-F238E27FC236}">
                <a16:creationId xmlns:a16="http://schemas.microsoft.com/office/drawing/2014/main" id="{5EE83B08-EA3D-4D97-A7E5-1D59BA4FCAA9}"/>
              </a:ext>
            </a:extLst>
          </p:cNvPr>
          <p:cNvSpPr txBox="1"/>
          <p:nvPr/>
        </p:nvSpPr>
        <p:spPr>
          <a:xfrm>
            <a:off x="1348425" y="4355068"/>
            <a:ext cx="9296400" cy="81560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Distribute Door Hangers and Palm cards with QR codes connecting recipients to landing page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Outreach to community-based organizations and businesses in Roseland, Englewood and Woodlawn neighborhoods (e.g. homeless shelters, WIC offices, food pantries, FQHCs, currency exchanges, and churches)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0B2E18AC-1178-4E09-8CAB-BCDD1618D5D5}"/>
              </a:ext>
            </a:extLst>
          </p:cNvPr>
          <p:cNvSpPr txBox="1"/>
          <p:nvPr/>
        </p:nvSpPr>
        <p:spPr>
          <a:xfrm>
            <a:off x="1348425" y="5770470"/>
            <a:ext cx="9296400" cy="47705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latin typeface="Century Gothic" panose="020B0502020202020204"/>
                <a:ea typeface="+mn-ea"/>
                <a:cs typeface="+mn-cs"/>
              </a:rPr>
              <a:t>Train staff at nine community-based organizations on increasing vaccine confidence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39234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779281-7937-47A5-9678-B6FDAD972A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3C6A5F94-EA1E-47C7-A6EE-BBF381891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A45E2F18-3105-4F3B-99FD-83B4793DA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381AF66-114C-4563-B095-288F42CCB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7F9408-6CFC-4676-AD20-F02C796EB6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7ADB05A-D37F-413A-B91E-5BB1FF628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654F3E1-5DC0-4E84-B666-997F05FA0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4E7CA534-C00D-4395-B324-C66C955E5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B219AE65-9B94-44EA-BEF3-EF4BFA169C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 name="Rectangle 24">
            <a:extLst>
              <a:ext uri="{FF2B5EF4-FFF2-40B4-BE49-F238E27FC236}">
                <a16:creationId xmlns:a16="http://schemas.microsoft.com/office/drawing/2014/main" id="{F0C81A57-9CD5-461B-8FFE-4A8CB6CFBE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7" name="Group 26">
            <a:extLst>
              <a:ext uri="{FF2B5EF4-FFF2-40B4-BE49-F238E27FC236}">
                <a16:creationId xmlns:a16="http://schemas.microsoft.com/office/drawing/2014/main" id="{3086C462-37F4-494D-8292-CCB95221CC1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8" name="Rectangle 27">
              <a:extLst>
                <a:ext uri="{FF2B5EF4-FFF2-40B4-BE49-F238E27FC236}">
                  <a16:creationId xmlns:a16="http://schemas.microsoft.com/office/drawing/2014/main" id="{2C7D2D64-353F-4802-AA48-A70CE6020B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000372" y="1209957"/>
            <a:ext cx="3034580" cy="4438087"/>
          </a:xfrm>
        </p:spPr>
        <p:txBody>
          <a:bodyPr vert="horz" lIns="91440" tIns="45720" rIns="91440" bIns="45720" rtlCol="0" anchor="ctr">
            <a:normAutofit/>
          </a:bodyPr>
          <a:lstStyle/>
          <a:p>
            <a:pPr algn="r"/>
            <a:r>
              <a:rPr lang="en-US" sz="3200" b="0">
                <a:solidFill>
                  <a:schemeClr val="tx1"/>
                </a:solidFill>
                <a:latin typeface="+mj-lt"/>
                <a:cs typeface="+mj-cs"/>
              </a:rPr>
              <a:t>Campaign Resources</a:t>
            </a:r>
          </a:p>
        </p:txBody>
      </p:sp>
      <p:cxnSp>
        <p:nvCxnSpPr>
          <p:cNvPr id="31" name="Straight Connector 30">
            <a:extLst>
              <a:ext uri="{FF2B5EF4-FFF2-40B4-BE49-F238E27FC236}">
                <a16:creationId xmlns:a16="http://schemas.microsoft.com/office/drawing/2014/main" id="{AD23B2CD-009B-425A-9616-1E1AD1D5AB4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81D4043-3521-4FAF-84AD-017E59E51035}"/>
              </a:ext>
            </a:extLst>
          </p:cNvPr>
          <p:cNvPicPr>
            <a:picLocks noChangeAspect="1"/>
          </p:cNvPicPr>
          <p:nvPr/>
        </p:nvPicPr>
        <p:blipFill>
          <a:blip r:embed="rId3"/>
          <a:stretch>
            <a:fillRect/>
          </a:stretch>
        </p:blipFill>
        <p:spPr>
          <a:xfrm>
            <a:off x="4437263" y="590550"/>
            <a:ext cx="2719294" cy="2356145"/>
          </a:xfrm>
          <a:prstGeom prst="rect">
            <a:avLst/>
          </a:prstGeom>
        </p:spPr>
      </p:pic>
      <p:pic>
        <p:nvPicPr>
          <p:cNvPr id="26" name="Picture 25">
            <a:extLst>
              <a:ext uri="{FF2B5EF4-FFF2-40B4-BE49-F238E27FC236}">
                <a16:creationId xmlns:a16="http://schemas.microsoft.com/office/drawing/2014/main" id="{632171DB-B9B2-40C9-B283-023CC4F7CACA}"/>
              </a:ext>
            </a:extLst>
          </p:cNvPr>
          <p:cNvPicPr>
            <a:picLocks noChangeAspect="1"/>
          </p:cNvPicPr>
          <p:nvPr/>
        </p:nvPicPr>
        <p:blipFill>
          <a:blip r:embed="rId4"/>
          <a:stretch>
            <a:fillRect/>
          </a:stretch>
        </p:blipFill>
        <p:spPr>
          <a:xfrm>
            <a:off x="8282082" y="539775"/>
            <a:ext cx="2711719" cy="5698359"/>
          </a:xfrm>
          <a:prstGeom prst="rect">
            <a:avLst/>
          </a:prstGeom>
        </p:spPr>
      </p:pic>
      <p:pic>
        <p:nvPicPr>
          <p:cNvPr id="9" name="Picture 8">
            <a:extLst>
              <a:ext uri="{FF2B5EF4-FFF2-40B4-BE49-F238E27FC236}">
                <a16:creationId xmlns:a16="http://schemas.microsoft.com/office/drawing/2014/main" id="{B5B0F315-9748-4A80-B9F7-6EC67C44E8F7}"/>
              </a:ext>
            </a:extLst>
          </p:cNvPr>
          <p:cNvPicPr>
            <a:picLocks noChangeAspect="1"/>
          </p:cNvPicPr>
          <p:nvPr/>
        </p:nvPicPr>
        <p:blipFill>
          <a:blip r:embed="rId5"/>
          <a:stretch>
            <a:fillRect/>
          </a:stretch>
        </p:blipFill>
        <p:spPr>
          <a:xfrm>
            <a:off x="5132527" y="2811488"/>
            <a:ext cx="3574238" cy="3724025"/>
          </a:xfrm>
          <a:prstGeom prst="rect">
            <a:avLst/>
          </a:prstGeom>
        </p:spPr>
      </p:pic>
    </p:spTree>
    <p:extLst>
      <p:ext uri="{BB962C8B-B14F-4D97-AF65-F5344CB8AC3E}">
        <p14:creationId xmlns:p14="http://schemas.microsoft.com/office/powerpoint/2010/main" val="32454104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779281-7937-47A5-9678-B6FDAD972A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3C6A5F94-EA1E-47C7-A6EE-BBF381891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A45E2F18-3105-4F3B-99FD-83B4793DA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381AF66-114C-4563-B095-288F42CCB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7F9408-6CFC-4676-AD20-F02C796EB6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7ADB05A-D37F-413A-B91E-5BB1FF628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654F3E1-5DC0-4E84-B666-997F05FA0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4E7CA534-C00D-4395-B324-C66C955E5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B219AE65-9B94-44EA-BEF3-EF4BFA169C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5" name="Rectangle 24">
            <a:extLst>
              <a:ext uri="{FF2B5EF4-FFF2-40B4-BE49-F238E27FC236}">
                <a16:creationId xmlns:a16="http://schemas.microsoft.com/office/drawing/2014/main" id="{F0C81A57-9CD5-461B-8FFE-4A8CB6CFBE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7" name="Group 26">
            <a:extLst>
              <a:ext uri="{FF2B5EF4-FFF2-40B4-BE49-F238E27FC236}">
                <a16:creationId xmlns:a16="http://schemas.microsoft.com/office/drawing/2014/main" id="{3086C462-37F4-494D-8292-CCB95221CC1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8" name="Rectangle 27">
              <a:extLst>
                <a:ext uri="{FF2B5EF4-FFF2-40B4-BE49-F238E27FC236}">
                  <a16:creationId xmlns:a16="http://schemas.microsoft.com/office/drawing/2014/main" id="{2C7D2D64-353F-4802-AA48-A70CE6020B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000372" y="1209957"/>
            <a:ext cx="3034580" cy="4438087"/>
          </a:xfrm>
        </p:spPr>
        <p:txBody>
          <a:bodyPr vert="horz" lIns="91440" tIns="45720" rIns="91440" bIns="45720" rtlCol="0" anchor="ctr">
            <a:normAutofit/>
          </a:bodyPr>
          <a:lstStyle/>
          <a:p>
            <a:pPr algn="r"/>
            <a:r>
              <a:rPr lang="en-US" sz="3200" b="0" dirty="0">
                <a:solidFill>
                  <a:schemeClr val="tx1"/>
                </a:solidFill>
                <a:latin typeface="+mj-lt"/>
                <a:cs typeface="+mj-cs"/>
              </a:rPr>
              <a:t>Campaign Resources</a:t>
            </a:r>
          </a:p>
        </p:txBody>
      </p:sp>
      <p:cxnSp>
        <p:nvCxnSpPr>
          <p:cNvPr id="31" name="Straight Connector 30">
            <a:extLst>
              <a:ext uri="{FF2B5EF4-FFF2-40B4-BE49-F238E27FC236}">
                <a16:creationId xmlns:a16="http://schemas.microsoft.com/office/drawing/2014/main" id="{AD23B2CD-009B-425A-9616-1E1AD1D5AB4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31146E-96D9-4A4C-B15D-10F92BFDB2D3}"/>
              </a:ext>
            </a:extLst>
          </p:cNvPr>
          <p:cNvSpPr txBox="1"/>
          <p:nvPr/>
        </p:nvSpPr>
        <p:spPr>
          <a:xfrm>
            <a:off x="4812974" y="623641"/>
            <a:ext cx="5855783" cy="59093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Websites in English and Spanish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mn-cs"/>
                <a:hlinkClick r:id="rId4"/>
              </a:rPr>
              <a:t>https://understand.everthriveil.org/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mn-cs"/>
                <a:hlinkClick r:id="rId5"/>
              </a:rPr>
              <a:t>https://understand.everthriveil.org/es/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Fact Sheets on our websites for: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Parents and Caregivers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Pregnant and lactating people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Faith leaders (coming soon!)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Train the Trainer Series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Aimed at healthcare and social service professionals who work with pregnant people and caregivers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Address topics such as: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Information about COVID-19 Vaccines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Talking to pregnant people, recently pregnant people and caregivers about vaccination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Key messages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42029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12D2F1-3944-4942-A23E-17C20535F8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C2BD51DF-3A5A-455D-A32B-B9EB43BB6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84515A-3472-4B9A-94E5-0C10F2E94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126D553-ECE7-4AA9-884B-0DD8B582B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213F7E-17AD-4118-939D-4918F688D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344C32A-36E8-45AB-8FB2-25D57CCE2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7226FBE-D2E1-4443-8DDC-B722AA606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197C998A-4074-4935-9519-646722084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CAF1E58-D170-4EF3-8E1A-992DA3688F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EACCB19-3F29-416E-BD93-24BDDE37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39C41423-F9F7-4333-A541-61582D3D2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Rectangle 30">
            <a:extLst>
              <a:ext uri="{FF2B5EF4-FFF2-40B4-BE49-F238E27FC236}">
                <a16:creationId xmlns:a16="http://schemas.microsoft.com/office/drawing/2014/main" id="{BA9F93AF-9489-4B8A-AA6B-1B00D3CA6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5"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977523" y="1012478"/>
            <a:ext cx="3438868" cy="4833745"/>
          </a:xfrm>
        </p:spPr>
        <p:txBody>
          <a:bodyPr vert="horz" lIns="91440" tIns="45720" rIns="91440" bIns="45720" rtlCol="0" anchor="ctr">
            <a:normAutofit/>
          </a:bodyPr>
          <a:lstStyle/>
          <a:p>
            <a:pPr algn="l"/>
            <a:r>
              <a:rPr lang="en-US" b="0" dirty="0">
                <a:solidFill>
                  <a:srgbClr val="EBEBEB"/>
                </a:solidFill>
                <a:latin typeface="+mj-lt"/>
                <a:cs typeface="+mj-cs"/>
              </a:rPr>
              <a:t>What we have accomplished</a:t>
            </a:r>
          </a:p>
        </p:txBody>
      </p:sp>
      <p:sp>
        <p:nvSpPr>
          <p:cNvPr id="37" name="Rectangle 36">
            <a:extLst>
              <a:ext uri="{FF2B5EF4-FFF2-40B4-BE49-F238E27FC236}">
                <a16:creationId xmlns:a16="http://schemas.microsoft.com/office/drawing/2014/main" id="{3D38E400-4F30-481D-A5DC-5AA21A2CB8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15FF2598-C5E5-45F9-80D3-D40A6CEB861A}"/>
              </a:ext>
            </a:extLst>
          </p:cNvPr>
          <p:cNvSpPr>
            <a:spLocks noGrp="1"/>
          </p:cNvSpPr>
          <p:nvPr>
            <p:ph sz="quarter" idx="10"/>
          </p:nvPr>
        </p:nvSpPr>
        <p:spPr>
          <a:xfrm>
            <a:off x="5395267" y="2184757"/>
            <a:ext cx="5580819" cy="4632698"/>
          </a:xfrm>
        </p:spPr>
        <p:txBody>
          <a:bodyPr>
            <a:normAutofit/>
          </a:bodyPr>
          <a:lstStyle/>
          <a:p>
            <a:pPr defTabSz="914400">
              <a:spcBef>
                <a:spcPts val="0"/>
              </a:spcBef>
              <a:buClrTx/>
              <a:buSzTx/>
              <a:buFont typeface="Arial" panose="020B0604020202020204" pitchFamily="34" charset="0"/>
              <a:buChar char="•"/>
              <a:defRPr/>
            </a:pPr>
            <a:r>
              <a:rPr lang="en-US" sz="1800" dirty="0">
                <a:solidFill>
                  <a:schemeClr val="tx1">
                    <a:lumMod val="85000"/>
                    <a:lumOff val="15000"/>
                  </a:schemeClr>
                </a:solidFill>
              </a:rPr>
              <a:t>Since December 2021, the virtual campaign reach is 141,889 (unique individuals who have seen the campaign) with a .42% click through rate. </a:t>
            </a:r>
          </a:p>
          <a:p>
            <a:pPr defTabSz="914400">
              <a:spcBef>
                <a:spcPts val="0"/>
              </a:spcBef>
              <a:buClrTx/>
              <a:buSzTx/>
              <a:buFont typeface="Arial" panose="020B0604020202020204" pitchFamily="34" charset="0"/>
              <a:buChar char="•"/>
              <a:defRPr/>
            </a:pPr>
            <a:endParaRPr lang="en-US" sz="1800" dirty="0">
              <a:solidFill>
                <a:schemeClr val="tx1">
                  <a:lumMod val="85000"/>
                  <a:lumOff val="15000"/>
                </a:schemeClr>
              </a:solidFill>
            </a:endParaRPr>
          </a:p>
          <a:p>
            <a:pPr defTabSz="914400">
              <a:spcBef>
                <a:spcPts val="0"/>
              </a:spcBef>
              <a:buClrTx/>
              <a:buSzTx/>
              <a:buFont typeface="Arial" panose="020B0604020202020204" pitchFamily="34" charset="0"/>
              <a:buChar char="•"/>
              <a:defRPr/>
            </a:pPr>
            <a:r>
              <a:rPr lang="en-US" sz="1800" dirty="0">
                <a:solidFill>
                  <a:schemeClr val="tx1">
                    <a:lumMod val="85000"/>
                    <a:lumOff val="15000"/>
                  </a:schemeClr>
                </a:solidFill>
              </a:rPr>
              <a:t>We have counseled 1,975 community members through street-based outreach in Roseland, Englewood and Woodlawn communities about the importance of vaccination</a:t>
            </a:r>
            <a:endParaRPr lang="en-US" sz="1800" dirty="0"/>
          </a:p>
          <a:p>
            <a:endParaRPr lang="en-US" dirty="0"/>
          </a:p>
        </p:txBody>
      </p:sp>
    </p:spTree>
    <p:extLst>
      <p:ext uri="{BB962C8B-B14F-4D97-AF65-F5344CB8AC3E}">
        <p14:creationId xmlns:p14="http://schemas.microsoft.com/office/powerpoint/2010/main" val="5728552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12D2F1-3944-4942-A23E-17C20535F83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C2BD51DF-3A5A-455D-A32B-B9EB43BB62B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384515A-3472-4B9A-94E5-0C10F2E9452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B126D553-ECE7-4AA9-884B-0DD8B582B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2D213F7E-17AD-4118-939D-4918F688D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F344C32A-36E8-45AB-8FB2-25D57CCE2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87226FBE-D2E1-4443-8DDC-B722AA6066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F62E82E9-3C15-44FB-9474-66002AD62D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26F9C1B5-D9B1-4257-93F2-70496F7542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F015A23-3992-42F6-B909-29DCE7628BF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197C998A-4074-4935-9519-6467220849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CAF1E58-D170-4EF3-8E1A-992DA3688F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3EACCB19-3F29-416E-BD93-24BDDE3739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39C41423-F9F7-4333-A541-61582D3D2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Rectangle 30">
            <a:extLst>
              <a:ext uri="{FF2B5EF4-FFF2-40B4-BE49-F238E27FC236}">
                <a16:creationId xmlns:a16="http://schemas.microsoft.com/office/drawing/2014/main" id="{BA9F93AF-9489-4B8A-AA6B-1B00D3CA68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5"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154955" y="973667"/>
            <a:ext cx="2942210" cy="4833745"/>
          </a:xfrm>
        </p:spPr>
        <p:txBody>
          <a:bodyPr vert="horz" lIns="91440" tIns="45720" rIns="91440" bIns="45720" rtlCol="0" anchor="ctr">
            <a:normAutofit/>
          </a:bodyPr>
          <a:lstStyle/>
          <a:p>
            <a:pPr algn="l"/>
            <a:r>
              <a:rPr lang="en-US" b="0" dirty="0">
                <a:solidFill>
                  <a:srgbClr val="EBEBEB"/>
                </a:solidFill>
                <a:latin typeface="+mj-lt"/>
                <a:cs typeface="+mj-cs"/>
              </a:rPr>
              <a:t>What we are learning</a:t>
            </a:r>
          </a:p>
        </p:txBody>
      </p:sp>
      <p:sp>
        <p:nvSpPr>
          <p:cNvPr id="37" name="Rectangle 36">
            <a:extLst>
              <a:ext uri="{FF2B5EF4-FFF2-40B4-BE49-F238E27FC236}">
                <a16:creationId xmlns:a16="http://schemas.microsoft.com/office/drawing/2014/main" id="{3D38E400-4F30-481D-A5DC-5AA21A2CB8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15FF2598-C5E5-45F9-80D3-D40A6CEB861A}"/>
              </a:ext>
            </a:extLst>
          </p:cNvPr>
          <p:cNvSpPr>
            <a:spLocks noGrp="1"/>
          </p:cNvSpPr>
          <p:nvPr>
            <p:ph sz="quarter" idx="10"/>
          </p:nvPr>
        </p:nvSpPr>
        <p:spPr>
          <a:xfrm>
            <a:off x="4782381" y="597335"/>
            <a:ext cx="6172200" cy="5901768"/>
          </a:xfrm>
        </p:spPr>
        <p:txBody>
          <a:bodyPr>
            <a:normAutofit fontScale="92500" lnSpcReduction="20000"/>
          </a:bodyPr>
          <a:lstStyle/>
          <a:p>
            <a:r>
              <a:rPr lang="en-US" sz="1800" dirty="0"/>
              <a:t>Community concerns include:</a:t>
            </a:r>
          </a:p>
          <a:p>
            <a:pPr lvl="1"/>
            <a:r>
              <a:rPr lang="en-US" sz="1800" dirty="0"/>
              <a:t>Speed with which vaccinations have been developed</a:t>
            </a:r>
          </a:p>
          <a:p>
            <a:pPr lvl="1"/>
            <a:r>
              <a:rPr lang="en-US" sz="1800" dirty="0"/>
              <a:t>If we can create vaccines for COVID-19, why can’t we address hypertension, diabetes or cancer </a:t>
            </a:r>
          </a:p>
          <a:p>
            <a:pPr lvl="1"/>
            <a:r>
              <a:rPr lang="en-US" sz="1800" dirty="0"/>
              <a:t>COVID-19 vaccinations cause infertility</a:t>
            </a:r>
          </a:p>
          <a:p>
            <a:pPr lvl="1"/>
            <a:r>
              <a:rPr lang="en-US" sz="1800" dirty="0"/>
              <a:t>Too many different conflicting information sources</a:t>
            </a:r>
          </a:p>
          <a:p>
            <a:pPr lvl="1"/>
            <a:r>
              <a:rPr lang="en-US" sz="1800" dirty="0"/>
              <a:t>Will get first or second dose, but booster is too much</a:t>
            </a:r>
          </a:p>
          <a:p>
            <a:r>
              <a:rPr lang="en-US" sz="1800" dirty="0"/>
              <a:t>What’s working:</a:t>
            </a:r>
          </a:p>
          <a:p>
            <a:pPr lvl="1"/>
            <a:r>
              <a:rPr lang="en-US" sz="1800" dirty="0"/>
              <a:t>Hire members of the community</a:t>
            </a:r>
          </a:p>
          <a:p>
            <a:pPr lvl="1"/>
            <a:r>
              <a:rPr lang="en-US" sz="1800" dirty="0"/>
              <a:t>Peer to peer conversations where health educator shares personal experience with vaccines and side effects for themselves and their children</a:t>
            </a:r>
          </a:p>
          <a:p>
            <a:pPr lvl="1"/>
            <a:r>
              <a:rPr lang="en-US" sz="1800" dirty="0"/>
              <a:t>Directly address myths in vaccine campaigns</a:t>
            </a:r>
          </a:p>
          <a:p>
            <a:pPr lvl="1"/>
            <a:r>
              <a:rPr lang="en-US" sz="1800" dirty="0"/>
              <a:t>Create opportunities where people feel comfortable ask those they trust questions about the vaccination</a:t>
            </a:r>
          </a:p>
          <a:p>
            <a:endParaRPr lang="en-US" dirty="0"/>
          </a:p>
        </p:txBody>
      </p:sp>
    </p:spTree>
    <p:extLst>
      <p:ext uri="{BB962C8B-B14F-4D97-AF65-F5344CB8AC3E}">
        <p14:creationId xmlns:p14="http://schemas.microsoft.com/office/powerpoint/2010/main" val="198910337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779281-7937-47A5-9678-B6FDAD972A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0" name="Rectangle 9">
              <a:extLst>
                <a:ext uri="{FF2B5EF4-FFF2-40B4-BE49-F238E27FC236}">
                  <a16:creationId xmlns:a16="http://schemas.microsoft.com/office/drawing/2014/main" id="{3C6A5F94-EA1E-47C7-A6EE-BBF381891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A45E2F18-3105-4F3B-99FD-83B4793DA3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381AF66-114C-4563-B095-288F42CCB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7F9408-6CFC-4676-AD20-F02C796EB6E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A7ADB05A-D37F-413A-B91E-5BB1FF6289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8654F3E1-5DC0-4E84-B666-997F05FA0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6705C03F-F9C3-432E-8D6A-7396A5D232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9832115-0F55-42D3-9A09-385BD837DD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E7DA4E2E-EF02-4DA8-B2D4-458977719B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4E7CA534-C00D-4395-B324-C66C955E5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4" name="Title 3">
            <a:extLst>
              <a:ext uri="{FF2B5EF4-FFF2-40B4-BE49-F238E27FC236}">
                <a16:creationId xmlns:a16="http://schemas.microsoft.com/office/drawing/2014/main" id="{134C9608-D04E-4D6C-86A4-771BA4EFE419}"/>
              </a:ext>
            </a:extLst>
          </p:cNvPr>
          <p:cNvSpPr>
            <a:spLocks noGrp="1"/>
          </p:cNvSpPr>
          <p:nvPr>
            <p:ph type="title"/>
          </p:nvPr>
        </p:nvSpPr>
        <p:spPr>
          <a:xfrm>
            <a:off x="1000372" y="1209957"/>
            <a:ext cx="3034580" cy="4438087"/>
          </a:xfrm>
        </p:spPr>
        <p:txBody>
          <a:bodyPr vert="horz" lIns="91440" tIns="45720" rIns="91440" bIns="45720" rtlCol="0" anchor="ctr">
            <a:normAutofit/>
          </a:bodyPr>
          <a:lstStyle/>
          <a:p>
            <a:pPr algn="r"/>
            <a:r>
              <a:rPr lang="en-US" sz="3200" b="0" dirty="0">
                <a:solidFill>
                  <a:schemeClr val="tx1"/>
                </a:solidFill>
                <a:latin typeface="+mj-lt"/>
                <a:cs typeface="+mj-cs"/>
              </a:rPr>
              <a:t>Contact Us</a:t>
            </a:r>
          </a:p>
        </p:txBody>
      </p:sp>
      <p:sp>
        <p:nvSpPr>
          <p:cNvPr id="2" name="Content Placeholder 1">
            <a:extLst>
              <a:ext uri="{FF2B5EF4-FFF2-40B4-BE49-F238E27FC236}">
                <a16:creationId xmlns:a16="http://schemas.microsoft.com/office/drawing/2014/main" id="{03DFCB13-B06C-406C-93D9-D96A9052A7DD}"/>
              </a:ext>
            </a:extLst>
          </p:cNvPr>
          <p:cNvSpPr>
            <a:spLocks noGrp="1"/>
          </p:cNvSpPr>
          <p:nvPr>
            <p:ph sz="quarter" idx="10"/>
          </p:nvPr>
        </p:nvSpPr>
        <p:spPr>
          <a:xfrm>
            <a:off x="4678424" y="1059025"/>
            <a:ext cx="5302189" cy="4739950"/>
          </a:xfrm>
        </p:spPr>
        <p:txBody>
          <a:bodyPr vert="horz" lIns="91440" tIns="45720" rIns="91440" bIns="45720" rtlCol="0" anchor="ctr">
            <a:normAutofit/>
          </a:bodyPr>
          <a:lstStyle/>
          <a:p>
            <a:pPr lvl="1"/>
            <a:r>
              <a:rPr lang="en-US" dirty="0">
                <a:solidFill>
                  <a:schemeClr val="tx1"/>
                </a:solidFill>
              </a:rPr>
              <a:t>Andie Baker, Deputy Director of Strategy and Programs</a:t>
            </a:r>
          </a:p>
          <a:p>
            <a:pPr marL="0" indent="0">
              <a:buNone/>
            </a:pPr>
            <a:r>
              <a:rPr lang="en-US" dirty="0">
                <a:solidFill>
                  <a:schemeClr val="tx1"/>
                </a:solidFill>
              </a:rPr>
              <a:t>	     </a:t>
            </a:r>
            <a:r>
              <a:rPr lang="en-US" dirty="0">
                <a:solidFill>
                  <a:schemeClr val="tx1"/>
                </a:solidFill>
                <a:hlinkClick r:id="rId3"/>
              </a:rPr>
              <a:t>abaker@everthriveil.org</a:t>
            </a:r>
            <a:endParaRPr lang="en-US" dirty="0">
              <a:solidFill>
                <a:schemeClr val="tx1"/>
              </a:solidFill>
            </a:endParaRPr>
          </a:p>
          <a:p>
            <a:pPr marL="0" indent="0">
              <a:buNone/>
            </a:pPr>
            <a:endParaRPr lang="en-US" dirty="0">
              <a:solidFill>
                <a:schemeClr val="tx1"/>
              </a:solidFill>
            </a:endParaRPr>
          </a:p>
          <a:p>
            <a:pPr lvl="1"/>
            <a:r>
              <a:rPr lang="en-US" dirty="0">
                <a:solidFill>
                  <a:schemeClr val="tx1"/>
                </a:solidFill>
              </a:rPr>
              <a:t>Join our Mailing List</a:t>
            </a:r>
          </a:p>
          <a:p>
            <a:pPr marL="0" indent="0">
              <a:buNone/>
            </a:pPr>
            <a:r>
              <a:rPr lang="en-US" dirty="0">
                <a:solidFill>
                  <a:schemeClr val="tx1"/>
                </a:solidFill>
              </a:rPr>
              <a:t>	     </a:t>
            </a:r>
            <a:r>
              <a:rPr lang="en-US" dirty="0">
                <a:solidFill>
                  <a:schemeClr val="tx1"/>
                </a:solidFill>
                <a:hlinkClick r:id="rId4"/>
              </a:rPr>
              <a:t>https://everthriveil.org/contact-us/</a:t>
            </a: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	</a:t>
            </a:r>
          </a:p>
        </p:txBody>
      </p:sp>
      <p:cxnSp>
        <p:nvCxnSpPr>
          <p:cNvPr id="30" name="Straight Connector 29">
            <a:extLst>
              <a:ext uri="{FF2B5EF4-FFF2-40B4-BE49-F238E27FC236}">
                <a16:creationId xmlns:a16="http://schemas.microsoft.com/office/drawing/2014/main" id="{AD23B2CD-009B-425A-9616-1E1AD1D5AB4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9785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Helen </a:t>
            </a:r>
            <a:r>
              <a:rPr lang="en-US" dirty="0" err="1"/>
              <a:t>Plavnick</a:t>
            </a:r>
            <a:r>
              <a:rPr lang="en-US" dirty="0"/>
              <a:t>, MD</a:t>
            </a:r>
          </a:p>
        </p:txBody>
      </p:sp>
      <p:sp>
        <p:nvSpPr>
          <p:cNvPr id="3" name="Text Placeholder 2"/>
          <p:cNvSpPr>
            <a:spLocks noGrp="1"/>
          </p:cNvSpPr>
          <p:nvPr>
            <p:ph type="body" idx="1"/>
          </p:nvPr>
        </p:nvSpPr>
        <p:spPr/>
        <p:txBody>
          <a:bodyPr/>
          <a:lstStyle/>
          <a:p>
            <a:r>
              <a:rPr lang="en-US" sz="3200" dirty="0" smtClean="0"/>
              <a:t>OB/GYN Advocate Lutheran General Hospital, Skokie IL</a:t>
            </a:r>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869611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81000" y="1447800"/>
            <a:ext cx="2349500" cy="1846659"/>
          </a:xfrm>
        </p:spPr>
        <p:txBody>
          <a:bodyPr/>
          <a:lstStyle/>
          <a:p>
            <a:r>
              <a:rPr lang="en-US" dirty="0" smtClean="0"/>
              <a:t>Increasing Omicron Cases</a:t>
            </a:r>
          </a:p>
          <a:p>
            <a:endParaRPr lang="en-US" dirty="0"/>
          </a:p>
          <a:p>
            <a:r>
              <a:rPr lang="en-US" dirty="0" smtClean="0"/>
              <a:t>Updated 3/8/2022</a:t>
            </a:r>
            <a:endParaRPr lang="en-US" dirty="0"/>
          </a:p>
        </p:txBody>
      </p:sp>
      <p:pic>
        <p:nvPicPr>
          <p:cNvPr id="4" name="Picture 3"/>
          <p:cNvPicPr>
            <a:picLocks noChangeAspect="1"/>
          </p:cNvPicPr>
          <p:nvPr/>
        </p:nvPicPr>
        <p:blipFill>
          <a:blip r:embed="rId2"/>
          <a:stretch>
            <a:fillRect/>
          </a:stretch>
        </p:blipFill>
        <p:spPr>
          <a:xfrm>
            <a:off x="2819400" y="360759"/>
            <a:ext cx="9284849" cy="5867400"/>
          </a:xfrm>
          <a:prstGeom prst="rect">
            <a:avLst/>
          </a:prstGeom>
        </p:spPr>
      </p:pic>
    </p:spTree>
    <p:extLst>
      <p:ext uri="{BB962C8B-B14F-4D97-AF65-F5344CB8AC3E}">
        <p14:creationId xmlns:p14="http://schemas.microsoft.com/office/powerpoint/2010/main" val="23037398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B22C6D3-D578-4369-A790-2630E65F6508}"/>
              </a:ext>
            </a:extLst>
          </p:cNvPr>
          <p:cNvSpPr txBox="1"/>
          <p:nvPr/>
        </p:nvSpPr>
        <p:spPr>
          <a:xfrm>
            <a:off x="929271" y="3973687"/>
            <a:ext cx="2293872" cy="738664"/>
          </a:xfrm>
          <a:prstGeom prst="rect">
            <a:avLst/>
          </a:prstGeom>
          <a:noFill/>
        </p:spPr>
        <p:txBody>
          <a:bodyPr wrap="square">
            <a:spAutoFit/>
          </a:bodyPr>
          <a:lstStyle/>
          <a:p>
            <a:pPr marL="0" marR="0" lvl="0" indent="0" algn="ctr" defTabSz="342917"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435570"/>
                </a:solidFill>
                <a:effectLst/>
                <a:uLnTx/>
                <a:uFillTx/>
                <a:latin typeface="Heebo" pitchFamily="2" charset="-79"/>
                <a:ea typeface="+mn-ea"/>
                <a:cs typeface="Heebo" pitchFamily="2" charset="-79"/>
              </a:rPr>
              <a:t>Foundational Training </a:t>
            </a:r>
          </a:p>
        </p:txBody>
      </p:sp>
      <p:sp>
        <p:nvSpPr>
          <p:cNvPr id="19" name="TextBox 18">
            <a:extLst>
              <a:ext uri="{FF2B5EF4-FFF2-40B4-BE49-F238E27FC236}">
                <a16:creationId xmlns:a16="http://schemas.microsoft.com/office/drawing/2014/main" id="{ED7E9624-29D6-4798-97B9-4E0190A3F489}"/>
              </a:ext>
            </a:extLst>
          </p:cNvPr>
          <p:cNvSpPr txBox="1"/>
          <p:nvPr/>
        </p:nvSpPr>
        <p:spPr>
          <a:xfrm>
            <a:off x="3548602" y="3976623"/>
            <a:ext cx="2037766" cy="738664"/>
          </a:xfrm>
          <a:prstGeom prst="rect">
            <a:avLst/>
          </a:prstGeom>
          <a:noFill/>
        </p:spPr>
        <p:txBody>
          <a:bodyPr wrap="square">
            <a:spAutoFit/>
          </a:bodyPr>
          <a:lstStyle/>
          <a:p>
            <a:pPr marL="0" marR="0" lvl="0" indent="0" algn="ctr" defTabSz="342917"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EB661"/>
                </a:solidFill>
                <a:effectLst/>
                <a:uLnTx/>
                <a:uFillTx/>
                <a:latin typeface="Heebo" pitchFamily="2" charset="-79"/>
                <a:ea typeface="+mn-ea"/>
                <a:cs typeface="Heebo" pitchFamily="2" charset="-79"/>
              </a:rPr>
              <a:t>Learning Collaboratives</a:t>
            </a:r>
          </a:p>
        </p:txBody>
      </p:sp>
      <p:sp>
        <p:nvSpPr>
          <p:cNvPr id="20" name="TextBox 19">
            <a:extLst>
              <a:ext uri="{FF2B5EF4-FFF2-40B4-BE49-F238E27FC236}">
                <a16:creationId xmlns:a16="http://schemas.microsoft.com/office/drawing/2014/main" id="{A564F2A0-3DBC-4A22-9734-2B61F9336D0B}"/>
              </a:ext>
            </a:extLst>
          </p:cNvPr>
          <p:cNvSpPr txBox="1"/>
          <p:nvPr/>
        </p:nvSpPr>
        <p:spPr>
          <a:xfrm>
            <a:off x="6376343" y="3988286"/>
            <a:ext cx="2137035" cy="738664"/>
          </a:xfrm>
          <a:prstGeom prst="rect">
            <a:avLst/>
          </a:prstGeom>
          <a:noFill/>
        </p:spPr>
        <p:txBody>
          <a:bodyPr wrap="square">
            <a:spAutoFit/>
          </a:bodyPr>
          <a:lstStyle>
            <a:defPPr>
              <a:defRPr lang="en-US"/>
            </a:defPPr>
            <a:lvl1pPr algn="ctr" defTabSz="342917">
              <a:defRPr sz="2100">
                <a:solidFill>
                  <a:srgbClr val="435570"/>
                </a:solidFill>
                <a:latin typeface="Heebo" pitchFamily="2" charset="-79"/>
                <a:cs typeface="Heebo" pitchFamily="2" charset="-79"/>
              </a:defRPr>
            </a:lvl1pPr>
          </a:lstStyle>
          <a:p>
            <a:pPr marL="0" marR="0" lvl="0" indent="0" algn="ctr" defTabSz="342917"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B74171"/>
                </a:solidFill>
                <a:effectLst/>
                <a:uLnTx/>
                <a:uFillTx/>
                <a:ea typeface="+mn-ea"/>
                <a:cs typeface="Heebo" pitchFamily="2" charset="-79"/>
              </a:rPr>
              <a:t>Implementation Support </a:t>
            </a:r>
          </a:p>
        </p:txBody>
      </p:sp>
      <p:sp>
        <p:nvSpPr>
          <p:cNvPr id="31" name="TextBox 30">
            <a:extLst>
              <a:ext uri="{FF2B5EF4-FFF2-40B4-BE49-F238E27FC236}">
                <a16:creationId xmlns:a16="http://schemas.microsoft.com/office/drawing/2014/main" id="{8D94CDE0-4CED-4172-96F7-3CFB3241988B}"/>
              </a:ext>
            </a:extLst>
          </p:cNvPr>
          <p:cNvSpPr txBox="1"/>
          <p:nvPr/>
        </p:nvSpPr>
        <p:spPr>
          <a:xfrm>
            <a:off x="8968859" y="3978696"/>
            <a:ext cx="2739664" cy="738664"/>
          </a:xfrm>
          <a:prstGeom prst="rect">
            <a:avLst/>
          </a:prstGeom>
          <a:noFill/>
        </p:spPr>
        <p:txBody>
          <a:bodyPr wrap="square">
            <a:spAutoFit/>
          </a:bodyPr>
          <a:lstStyle/>
          <a:p>
            <a:pPr marL="0" marR="0" lvl="0" indent="0" algn="ctr" defTabSz="342917"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3EB0C8"/>
                </a:solidFill>
                <a:effectLst/>
                <a:uLnTx/>
                <a:uFillTx/>
                <a:latin typeface="Heebo" pitchFamily="2" charset="-79"/>
                <a:ea typeface="+mn-ea"/>
                <a:cs typeface="Heebo" pitchFamily="2" charset="-79"/>
              </a:rPr>
              <a:t>Toolkit &amp; Outreach Materials</a:t>
            </a:r>
          </a:p>
        </p:txBody>
      </p:sp>
      <p:pic>
        <p:nvPicPr>
          <p:cNvPr id="16" name="Picture 15" descr="Logo, company name&#10;&#10;Description automatically generated">
            <a:extLst>
              <a:ext uri="{FF2B5EF4-FFF2-40B4-BE49-F238E27FC236}">
                <a16:creationId xmlns:a16="http://schemas.microsoft.com/office/drawing/2014/main" id="{419B6B27-6B9F-4D23-9F3E-EA8E4AD8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475" y="225461"/>
            <a:ext cx="2921408" cy="1428949"/>
          </a:xfrm>
          <a:prstGeom prst="rect">
            <a:avLst/>
          </a:prstGeom>
        </p:spPr>
      </p:pic>
      <p:pic>
        <p:nvPicPr>
          <p:cNvPr id="3" name="Picture 2">
            <a:extLst>
              <a:ext uri="{FF2B5EF4-FFF2-40B4-BE49-F238E27FC236}">
                <a16:creationId xmlns:a16="http://schemas.microsoft.com/office/drawing/2014/main" id="{E806DB87-788B-42E0-A0EA-C35244D41A95}"/>
              </a:ext>
            </a:extLst>
          </p:cNvPr>
          <p:cNvPicPr>
            <a:picLocks noChangeAspect="1"/>
          </p:cNvPicPr>
          <p:nvPr/>
        </p:nvPicPr>
        <p:blipFill>
          <a:blip r:embed="rId4"/>
          <a:stretch>
            <a:fillRect/>
          </a:stretch>
        </p:blipFill>
        <p:spPr>
          <a:xfrm>
            <a:off x="929271" y="1997748"/>
            <a:ext cx="1950447" cy="1827379"/>
          </a:xfrm>
          <a:prstGeom prst="rect">
            <a:avLst/>
          </a:prstGeom>
        </p:spPr>
      </p:pic>
      <p:pic>
        <p:nvPicPr>
          <p:cNvPr id="5" name="Picture 4">
            <a:extLst>
              <a:ext uri="{FF2B5EF4-FFF2-40B4-BE49-F238E27FC236}">
                <a16:creationId xmlns:a16="http://schemas.microsoft.com/office/drawing/2014/main" id="{FA6BAA5C-4800-4AD5-9614-7F18DD1BE44E}"/>
              </a:ext>
            </a:extLst>
          </p:cNvPr>
          <p:cNvPicPr>
            <a:picLocks noChangeAspect="1"/>
          </p:cNvPicPr>
          <p:nvPr/>
        </p:nvPicPr>
        <p:blipFill>
          <a:blip r:embed="rId5"/>
          <a:stretch>
            <a:fillRect/>
          </a:stretch>
        </p:blipFill>
        <p:spPr>
          <a:xfrm>
            <a:off x="3265459" y="1920732"/>
            <a:ext cx="2604052" cy="2025830"/>
          </a:xfrm>
          <a:prstGeom prst="rect">
            <a:avLst/>
          </a:prstGeom>
        </p:spPr>
      </p:pic>
      <p:pic>
        <p:nvPicPr>
          <p:cNvPr id="7" name="Picture 6">
            <a:extLst>
              <a:ext uri="{FF2B5EF4-FFF2-40B4-BE49-F238E27FC236}">
                <a16:creationId xmlns:a16="http://schemas.microsoft.com/office/drawing/2014/main" id="{CFBB7A10-5D61-45BF-80C5-EAF1714CDC65}"/>
              </a:ext>
            </a:extLst>
          </p:cNvPr>
          <p:cNvPicPr>
            <a:picLocks noChangeAspect="1"/>
          </p:cNvPicPr>
          <p:nvPr/>
        </p:nvPicPr>
        <p:blipFill>
          <a:blip r:embed="rId6"/>
          <a:stretch>
            <a:fillRect/>
          </a:stretch>
        </p:blipFill>
        <p:spPr>
          <a:xfrm>
            <a:off x="6255253" y="1915729"/>
            <a:ext cx="2379216" cy="1933113"/>
          </a:xfrm>
          <a:prstGeom prst="rect">
            <a:avLst/>
          </a:prstGeom>
        </p:spPr>
      </p:pic>
      <p:pic>
        <p:nvPicPr>
          <p:cNvPr id="9" name="Picture 8">
            <a:extLst>
              <a:ext uri="{FF2B5EF4-FFF2-40B4-BE49-F238E27FC236}">
                <a16:creationId xmlns:a16="http://schemas.microsoft.com/office/drawing/2014/main" id="{131763FE-D388-443B-B40C-6BF19986D019}"/>
              </a:ext>
            </a:extLst>
          </p:cNvPr>
          <p:cNvPicPr>
            <a:picLocks noChangeAspect="1"/>
          </p:cNvPicPr>
          <p:nvPr/>
        </p:nvPicPr>
        <p:blipFill>
          <a:blip r:embed="rId7"/>
          <a:stretch>
            <a:fillRect/>
          </a:stretch>
        </p:blipFill>
        <p:spPr>
          <a:xfrm>
            <a:off x="9141302" y="2185153"/>
            <a:ext cx="2239815" cy="1750093"/>
          </a:xfrm>
          <a:prstGeom prst="rect">
            <a:avLst/>
          </a:prstGeom>
        </p:spPr>
      </p:pic>
    </p:spTree>
    <p:extLst>
      <p:ext uri="{BB962C8B-B14F-4D97-AF65-F5344CB8AC3E}">
        <p14:creationId xmlns:p14="http://schemas.microsoft.com/office/powerpoint/2010/main" val="16471902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D1AA-E891-4014-A53F-58F913EE4773}"/>
              </a:ext>
            </a:extLst>
          </p:cNvPr>
          <p:cNvSpPr>
            <a:spLocks noGrp="1"/>
          </p:cNvSpPr>
          <p:nvPr>
            <p:ph type="title"/>
          </p:nvPr>
        </p:nvSpPr>
        <p:spPr>
          <a:xfrm>
            <a:off x="2095500" y="736600"/>
            <a:ext cx="8001000" cy="1143000"/>
          </a:xfrm>
        </p:spPr>
        <p:txBody>
          <a:bodyPr>
            <a:noAutofit/>
          </a:bodyPr>
          <a:lstStyle/>
          <a:p>
            <a:pPr algn="ctr"/>
            <a:r>
              <a:rPr lang="en-US" sz="4500">
                <a:solidFill>
                  <a:srgbClr val="EEB661"/>
                </a:solidFill>
                <a:latin typeface="Heebo" pitchFamily="2" charset="-79"/>
                <a:cs typeface="Heebo" pitchFamily="2" charset="-79"/>
              </a:rPr>
              <a:t>Foundational Training </a:t>
            </a:r>
            <a:br>
              <a:rPr lang="en-US" sz="4500">
                <a:solidFill>
                  <a:srgbClr val="EEB661"/>
                </a:solidFill>
                <a:latin typeface="Heebo" pitchFamily="2" charset="-79"/>
                <a:cs typeface="Heebo" pitchFamily="2" charset="-79"/>
              </a:rPr>
            </a:br>
            <a:endParaRPr lang="en-US" sz="4500">
              <a:solidFill>
                <a:srgbClr val="EEB661"/>
              </a:solidFill>
              <a:latin typeface="Heebo" pitchFamily="2" charset="-79"/>
              <a:cs typeface="Heebo" pitchFamily="2" charset="-79"/>
            </a:endParaRPr>
          </a:p>
        </p:txBody>
      </p:sp>
      <p:sp>
        <p:nvSpPr>
          <p:cNvPr id="3" name="Content Placeholder 2">
            <a:extLst>
              <a:ext uri="{FF2B5EF4-FFF2-40B4-BE49-F238E27FC236}">
                <a16:creationId xmlns:a16="http://schemas.microsoft.com/office/drawing/2014/main" id="{9C57D8F6-50DC-47B8-B51D-1BCD908C60E3}"/>
              </a:ext>
            </a:extLst>
          </p:cNvPr>
          <p:cNvSpPr>
            <a:spLocks noGrp="1"/>
          </p:cNvSpPr>
          <p:nvPr>
            <p:ph idx="1"/>
          </p:nvPr>
        </p:nvSpPr>
        <p:spPr>
          <a:xfrm>
            <a:off x="1301649" y="1902077"/>
            <a:ext cx="9996828" cy="3420427"/>
          </a:xfrm>
        </p:spPr>
        <p:txBody>
          <a:bodyPr>
            <a:normAutofit fontScale="92500" lnSpcReduction="10000"/>
          </a:bodyPr>
          <a:lstStyle/>
          <a:p>
            <a:r>
              <a:rPr lang="en-US" sz="3200">
                <a:solidFill>
                  <a:schemeClr val="tx1"/>
                </a:solidFill>
                <a:latin typeface="Heebo" pitchFamily="2" charset="-79"/>
                <a:cs typeface="Heebo" pitchFamily="2" charset="-79"/>
              </a:rPr>
              <a:t>“Vaccine Bootcamps”</a:t>
            </a:r>
          </a:p>
          <a:p>
            <a:pPr lvl="1">
              <a:buFont typeface="Arial" panose="020B0604020202020204" pitchFamily="34" charset="0"/>
              <a:buChar char="•"/>
            </a:pPr>
            <a:r>
              <a:rPr lang="en-US" sz="2400">
                <a:solidFill>
                  <a:schemeClr val="tx1"/>
                </a:solidFill>
                <a:latin typeface="Heebo" pitchFamily="2" charset="-79"/>
                <a:cs typeface="Heebo" pitchFamily="2" charset="-79"/>
              </a:rPr>
              <a:t>Foundational knowledge and skills related to COVID-19 vaccine administration and distribution:</a:t>
            </a:r>
          </a:p>
          <a:p>
            <a:pPr lvl="2">
              <a:buFont typeface="Arial" panose="020B0604020202020204" pitchFamily="34" charset="0"/>
              <a:buChar char="•"/>
            </a:pPr>
            <a:r>
              <a:rPr lang="en-US" sz="2400">
                <a:solidFill>
                  <a:schemeClr val="tx1"/>
                </a:solidFill>
                <a:latin typeface="Heebo" pitchFamily="2" charset="-79"/>
                <a:cs typeface="Heebo" pitchFamily="2" charset="-79"/>
              </a:rPr>
              <a:t>Operational issues (I-CARE, VFC, etc.)</a:t>
            </a:r>
          </a:p>
          <a:p>
            <a:pPr lvl="2">
              <a:buFont typeface="Arial" panose="020B0604020202020204" pitchFamily="34" charset="0"/>
              <a:buChar char="•"/>
            </a:pPr>
            <a:r>
              <a:rPr lang="en-US" sz="2400">
                <a:solidFill>
                  <a:schemeClr val="tx1"/>
                </a:solidFill>
                <a:latin typeface="Heebo" pitchFamily="2" charset="-79"/>
                <a:cs typeface="Heebo" pitchFamily="2" charset="-79"/>
              </a:rPr>
              <a:t>Handling, storage and preparation </a:t>
            </a:r>
          </a:p>
          <a:p>
            <a:pPr lvl="2">
              <a:buFont typeface="Arial" panose="020B0604020202020204" pitchFamily="34" charset="0"/>
              <a:buChar char="•"/>
            </a:pPr>
            <a:r>
              <a:rPr lang="en-US" sz="2400">
                <a:solidFill>
                  <a:schemeClr val="tx1"/>
                </a:solidFill>
                <a:latin typeface="Heebo" pitchFamily="2" charset="-79"/>
                <a:cs typeface="Heebo" pitchFamily="2" charset="-79"/>
              </a:rPr>
              <a:t>Clinical resources for adult and pediatric populations</a:t>
            </a:r>
          </a:p>
          <a:p>
            <a:pPr lvl="2">
              <a:buFont typeface="Arial" panose="020B0604020202020204" pitchFamily="34" charset="0"/>
              <a:buChar char="•"/>
            </a:pPr>
            <a:r>
              <a:rPr lang="en-US" sz="2400">
                <a:solidFill>
                  <a:schemeClr val="tx1"/>
                </a:solidFill>
                <a:latin typeface="Heebo" pitchFamily="2" charset="-79"/>
                <a:cs typeface="Heebo" pitchFamily="2" charset="-79"/>
              </a:rPr>
              <a:t>Strategies for overcoming vaccine hesitancy </a:t>
            </a:r>
          </a:p>
          <a:p>
            <a:r>
              <a:rPr lang="en-US" sz="2600" b="1">
                <a:solidFill>
                  <a:srgbClr val="738670"/>
                </a:solidFill>
                <a:latin typeface="Heebo" pitchFamily="2" charset="-79"/>
                <a:cs typeface="Heebo" pitchFamily="2" charset="-79"/>
              </a:rPr>
              <a:t>Held weekly for four weeks – </a:t>
            </a:r>
            <a:r>
              <a:rPr lang="en-US" sz="2600" b="1">
                <a:solidFill>
                  <a:srgbClr val="EEB661"/>
                </a:solidFill>
                <a:latin typeface="Heebo" pitchFamily="2" charset="-79"/>
                <a:cs typeface="Heebo" pitchFamily="2" charset="-79"/>
              </a:rPr>
              <a:t>multiple cohorts </a:t>
            </a:r>
            <a:r>
              <a:rPr lang="en-US" sz="2600" b="1">
                <a:solidFill>
                  <a:srgbClr val="738670"/>
                </a:solidFill>
                <a:latin typeface="Heebo" pitchFamily="2" charset="-79"/>
                <a:cs typeface="Heebo" pitchFamily="2" charset="-79"/>
              </a:rPr>
              <a:t>– </a:t>
            </a:r>
            <a:r>
              <a:rPr lang="en-US" sz="2600" b="1">
                <a:solidFill>
                  <a:srgbClr val="445571"/>
                </a:solidFill>
                <a:latin typeface="Heebo" pitchFamily="2" charset="-79"/>
                <a:cs typeface="Heebo" pitchFamily="2" charset="-79"/>
              </a:rPr>
              <a:t>web-based – </a:t>
            </a:r>
            <a:r>
              <a:rPr lang="en-US" sz="2600" b="1">
                <a:solidFill>
                  <a:srgbClr val="B74171"/>
                </a:solidFill>
                <a:latin typeface="Heebo" pitchFamily="2" charset="-79"/>
                <a:cs typeface="Heebo" pitchFamily="2" charset="-79"/>
              </a:rPr>
              <a:t>Free CME</a:t>
            </a:r>
          </a:p>
        </p:txBody>
      </p:sp>
    </p:spTree>
    <p:extLst>
      <p:ext uri="{BB962C8B-B14F-4D97-AF65-F5344CB8AC3E}">
        <p14:creationId xmlns:p14="http://schemas.microsoft.com/office/powerpoint/2010/main" val="30687016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D1AA-E891-4014-A53F-58F913EE4773}"/>
              </a:ext>
            </a:extLst>
          </p:cNvPr>
          <p:cNvSpPr>
            <a:spLocks noGrp="1"/>
          </p:cNvSpPr>
          <p:nvPr>
            <p:ph type="title"/>
          </p:nvPr>
        </p:nvSpPr>
        <p:spPr>
          <a:xfrm>
            <a:off x="2215519" y="291135"/>
            <a:ext cx="8001000" cy="1143000"/>
          </a:xfrm>
        </p:spPr>
        <p:txBody>
          <a:bodyPr>
            <a:noAutofit/>
          </a:bodyPr>
          <a:lstStyle/>
          <a:p>
            <a:pPr algn="ctr"/>
            <a:r>
              <a:rPr lang="en-US" sz="4500">
                <a:solidFill>
                  <a:srgbClr val="EEB661"/>
                </a:solidFill>
                <a:latin typeface="Heebo" pitchFamily="2" charset="-79"/>
                <a:cs typeface="Heebo" pitchFamily="2" charset="-79"/>
              </a:rPr>
              <a:t>Implementation Support </a:t>
            </a:r>
          </a:p>
        </p:txBody>
      </p:sp>
      <p:sp>
        <p:nvSpPr>
          <p:cNvPr id="3" name="Content Placeholder 2">
            <a:extLst>
              <a:ext uri="{FF2B5EF4-FFF2-40B4-BE49-F238E27FC236}">
                <a16:creationId xmlns:a16="http://schemas.microsoft.com/office/drawing/2014/main" id="{9C57D8F6-50DC-47B8-B51D-1BCD908C60E3}"/>
              </a:ext>
            </a:extLst>
          </p:cNvPr>
          <p:cNvSpPr>
            <a:spLocks noGrp="1"/>
          </p:cNvSpPr>
          <p:nvPr>
            <p:ph idx="1"/>
          </p:nvPr>
        </p:nvSpPr>
        <p:spPr>
          <a:xfrm>
            <a:off x="1261241" y="2001165"/>
            <a:ext cx="7550019" cy="3188397"/>
          </a:xfrm>
        </p:spPr>
        <p:txBody>
          <a:bodyPr>
            <a:normAutofit lnSpcReduction="10000"/>
          </a:bodyPr>
          <a:lstStyle/>
          <a:p>
            <a:pPr>
              <a:buFont typeface="Arial" panose="020B0604020202020204" pitchFamily="34" charset="0"/>
              <a:buChar char="•"/>
            </a:pPr>
            <a:r>
              <a:rPr lang="en-US" sz="2400">
                <a:solidFill>
                  <a:schemeClr val="tx1"/>
                </a:solidFill>
                <a:latin typeface="Heebo" pitchFamily="2" charset="-79"/>
                <a:cs typeface="Heebo" pitchFamily="2" charset="-79"/>
              </a:rPr>
              <a:t> Local providers in primary care and hospital networks to serve as coaches</a:t>
            </a:r>
          </a:p>
          <a:p>
            <a:pPr>
              <a:buFont typeface="Arial" panose="020B0604020202020204" pitchFamily="34" charset="0"/>
              <a:buChar char="•"/>
            </a:pPr>
            <a:r>
              <a:rPr lang="en-US" sz="2400">
                <a:solidFill>
                  <a:schemeClr val="tx1"/>
                </a:solidFill>
                <a:latin typeface="Heebo" pitchFamily="2" charset="-79"/>
                <a:cs typeface="Heebo" pitchFamily="2" charset="-79"/>
              </a:rPr>
              <a:t> From each of the 11 COVID-19 regions in the state</a:t>
            </a:r>
          </a:p>
          <a:p>
            <a:pPr>
              <a:buFont typeface="Arial" panose="020B0604020202020204" pitchFamily="34" charset="0"/>
              <a:buChar char="•"/>
            </a:pPr>
            <a:r>
              <a:rPr lang="en-US" sz="2400">
                <a:solidFill>
                  <a:schemeClr val="tx1"/>
                </a:solidFill>
                <a:latin typeface="Heebo" pitchFamily="2" charset="-79"/>
                <a:cs typeface="Heebo" pitchFamily="2" charset="-79"/>
              </a:rPr>
              <a:t> Support throughout the process</a:t>
            </a:r>
          </a:p>
          <a:p>
            <a:pPr marL="0" indent="0">
              <a:buNone/>
            </a:pPr>
            <a:endParaRPr lang="en-US" sz="2400">
              <a:solidFill>
                <a:schemeClr val="tx1"/>
              </a:solidFill>
              <a:latin typeface="Heebo" pitchFamily="2" charset="-79"/>
              <a:cs typeface="Heebo" pitchFamily="2" charset="-79"/>
            </a:endParaRPr>
          </a:p>
          <a:p>
            <a:pPr marL="0" indent="0">
              <a:buNone/>
            </a:pPr>
            <a:endParaRPr lang="en-US" sz="2400">
              <a:solidFill>
                <a:schemeClr val="tx1"/>
              </a:solidFill>
              <a:latin typeface="Heebo" pitchFamily="2" charset="-79"/>
              <a:cs typeface="Heebo" pitchFamily="2" charset="-79"/>
            </a:endParaRPr>
          </a:p>
          <a:p>
            <a:pPr marL="0" indent="0">
              <a:buNone/>
            </a:pPr>
            <a:r>
              <a:rPr lang="en-US" sz="2400" b="1">
                <a:solidFill>
                  <a:srgbClr val="3EB0C8"/>
                </a:solidFill>
                <a:latin typeface="Heebo" pitchFamily="2" charset="-79"/>
                <a:cs typeface="Heebo" pitchFamily="2" charset="-79"/>
              </a:rPr>
              <a:t>Seeking OBGYNs to serve as advisors</a:t>
            </a:r>
          </a:p>
        </p:txBody>
      </p:sp>
      <p:pic>
        <p:nvPicPr>
          <p:cNvPr id="5" name="Picture 4">
            <a:extLst>
              <a:ext uri="{FF2B5EF4-FFF2-40B4-BE49-F238E27FC236}">
                <a16:creationId xmlns:a16="http://schemas.microsoft.com/office/drawing/2014/main" id="{8E2D5AC7-F8A3-429E-BEC6-527C043176D2}"/>
              </a:ext>
            </a:extLst>
          </p:cNvPr>
          <p:cNvPicPr>
            <a:picLocks noChangeAspect="1"/>
          </p:cNvPicPr>
          <p:nvPr/>
        </p:nvPicPr>
        <p:blipFill rotWithShape="1">
          <a:blip r:embed="rId3"/>
          <a:srcRect l="6657" t="6886"/>
          <a:stretch/>
        </p:blipFill>
        <p:spPr>
          <a:xfrm>
            <a:off x="8370450" y="2666082"/>
            <a:ext cx="3692138" cy="3614887"/>
          </a:xfrm>
          <a:prstGeom prst="rect">
            <a:avLst/>
          </a:prstGeom>
        </p:spPr>
      </p:pic>
    </p:spTree>
    <p:extLst>
      <p:ext uri="{BB962C8B-B14F-4D97-AF65-F5344CB8AC3E}">
        <p14:creationId xmlns:p14="http://schemas.microsoft.com/office/powerpoint/2010/main" val="34692097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D1AA-E891-4014-A53F-58F913EE4773}"/>
              </a:ext>
            </a:extLst>
          </p:cNvPr>
          <p:cNvSpPr>
            <a:spLocks noGrp="1"/>
          </p:cNvSpPr>
          <p:nvPr>
            <p:ph type="title"/>
          </p:nvPr>
        </p:nvSpPr>
        <p:spPr>
          <a:xfrm>
            <a:off x="2095500" y="228600"/>
            <a:ext cx="8001000" cy="1143000"/>
          </a:xfrm>
        </p:spPr>
        <p:txBody>
          <a:bodyPr>
            <a:noAutofit/>
          </a:bodyPr>
          <a:lstStyle/>
          <a:p>
            <a:pPr algn="ctr"/>
            <a:r>
              <a:rPr lang="en-US" sz="4500">
                <a:solidFill>
                  <a:srgbClr val="EEB661"/>
                </a:solidFill>
                <a:latin typeface="Heebo" pitchFamily="2" charset="-79"/>
                <a:cs typeface="Heebo" pitchFamily="2" charset="-79"/>
              </a:rPr>
              <a:t>Toolkit &amp; Outreach Materials</a:t>
            </a:r>
          </a:p>
        </p:txBody>
      </p:sp>
      <p:pic>
        <p:nvPicPr>
          <p:cNvPr id="5" name="Picture 4">
            <a:extLst>
              <a:ext uri="{FF2B5EF4-FFF2-40B4-BE49-F238E27FC236}">
                <a16:creationId xmlns:a16="http://schemas.microsoft.com/office/drawing/2014/main" id="{EB28A8BE-E11D-4A37-B9C8-128EC8DC9243}"/>
              </a:ext>
            </a:extLst>
          </p:cNvPr>
          <p:cNvPicPr>
            <a:picLocks noChangeAspect="1"/>
          </p:cNvPicPr>
          <p:nvPr/>
        </p:nvPicPr>
        <p:blipFill rotWithShape="1">
          <a:blip r:embed="rId3"/>
          <a:srcRect l="1336" t="41632" r="6610"/>
          <a:stretch/>
        </p:blipFill>
        <p:spPr>
          <a:xfrm>
            <a:off x="484339" y="2987457"/>
            <a:ext cx="11223321" cy="2863563"/>
          </a:xfrm>
          <a:prstGeom prst="rect">
            <a:avLst/>
          </a:prstGeom>
        </p:spPr>
      </p:pic>
      <p:sp>
        <p:nvSpPr>
          <p:cNvPr id="9" name="TextBox 8">
            <a:extLst>
              <a:ext uri="{FF2B5EF4-FFF2-40B4-BE49-F238E27FC236}">
                <a16:creationId xmlns:a16="http://schemas.microsoft.com/office/drawing/2014/main" id="{FB8EF5EC-D1B7-456F-B055-B6891C74131D}"/>
              </a:ext>
            </a:extLst>
          </p:cNvPr>
          <p:cNvSpPr txBox="1"/>
          <p:nvPr/>
        </p:nvSpPr>
        <p:spPr>
          <a:xfrm>
            <a:off x="2095500" y="2182752"/>
            <a:ext cx="790079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alpha val="70000"/>
                  </a:srgbClr>
                </a:solidFill>
                <a:effectLst/>
                <a:uLnTx/>
                <a:uFillTx/>
                <a:latin typeface="Heebo" pitchFamily="2" charset="-79"/>
                <a:ea typeface="+mn-ea"/>
                <a:cs typeface="Heebo" pitchFamily="2" charset="-79"/>
              </a:rPr>
              <a:t>Website: </a:t>
            </a:r>
            <a:r>
              <a:rPr kumimoji="0" lang="en-US" sz="3600" b="1" i="0" u="none" strike="noStrike" kern="1200" cap="none" spc="0" normalizeH="0" baseline="0" noProof="0">
                <a:ln>
                  <a:noFill/>
                </a:ln>
                <a:solidFill>
                  <a:srgbClr val="B74171">
                    <a:alpha val="70000"/>
                  </a:srgbClr>
                </a:solidFill>
                <a:effectLst/>
                <a:uLnTx/>
                <a:uFillTx/>
                <a:latin typeface="Heebo" pitchFamily="2" charset="-79"/>
                <a:ea typeface="+mn-ea"/>
                <a:cs typeface="Heebo" pitchFamily="2" charset="-79"/>
              </a:rPr>
              <a:t>illinoisvaccinates.com</a:t>
            </a:r>
          </a:p>
        </p:txBody>
      </p:sp>
    </p:spTree>
    <p:extLst>
      <p:ext uri="{BB962C8B-B14F-4D97-AF65-F5344CB8AC3E}">
        <p14:creationId xmlns:p14="http://schemas.microsoft.com/office/powerpoint/2010/main" val="1939816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689070"/>
            <a:ext cx="4313555" cy="574040"/>
          </a:xfrm>
          <a:prstGeom prst="rect">
            <a:avLst/>
          </a:prstGeom>
          <a:noFill/>
        </p:spPr>
        <p:txBody>
          <a:bodyPr vert="horz" wrap="square" lIns="0" tIns="12700" rIns="0" bIns="0" rtlCol="0">
            <a:spAutoFit/>
          </a:bodyPr>
          <a:lstStyle/>
          <a:p>
            <a:pPr marL="12700">
              <a:lnSpc>
                <a:spcPct val="100000"/>
              </a:lnSpc>
              <a:spcBef>
                <a:spcPts val="100"/>
              </a:spcBef>
            </a:pPr>
            <a:r>
              <a:rPr sz="3600" b="1" spc="-105" dirty="0">
                <a:solidFill>
                  <a:srgbClr val="F58466"/>
                </a:solidFill>
                <a:latin typeface="Arial"/>
                <a:cs typeface="Arial"/>
              </a:rPr>
              <a:t>O</a:t>
            </a:r>
            <a:r>
              <a:rPr sz="3600" b="1" dirty="0">
                <a:solidFill>
                  <a:srgbClr val="F58466"/>
                </a:solidFill>
                <a:latin typeface="Arial"/>
                <a:cs typeface="Arial"/>
              </a:rPr>
              <a:t>B</a:t>
            </a:r>
            <a:r>
              <a:rPr sz="3600" b="1" spc="-135" dirty="0">
                <a:solidFill>
                  <a:srgbClr val="F58466"/>
                </a:solidFill>
                <a:latin typeface="Arial"/>
                <a:cs typeface="Arial"/>
              </a:rPr>
              <a:t> </a:t>
            </a:r>
            <a:r>
              <a:rPr sz="3600" b="1" spc="-185" dirty="0">
                <a:solidFill>
                  <a:srgbClr val="F58466"/>
                </a:solidFill>
                <a:latin typeface="Arial"/>
                <a:cs typeface="Arial"/>
              </a:rPr>
              <a:t>Di</a:t>
            </a:r>
            <a:r>
              <a:rPr sz="3600" b="1" spc="-180" dirty="0">
                <a:solidFill>
                  <a:srgbClr val="F58466"/>
                </a:solidFill>
                <a:latin typeface="Arial"/>
                <a:cs typeface="Arial"/>
              </a:rPr>
              <a:t>s</a:t>
            </a:r>
            <a:r>
              <a:rPr sz="3600" b="1" spc="-185" dirty="0">
                <a:solidFill>
                  <a:srgbClr val="F58466"/>
                </a:solidFill>
                <a:latin typeface="Arial"/>
                <a:cs typeface="Arial"/>
              </a:rPr>
              <a:t>cu</a:t>
            </a:r>
            <a:r>
              <a:rPr sz="3600" b="1" spc="-180" dirty="0">
                <a:solidFill>
                  <a:srgbClr val="F58466"/>
                </a:solidFill>
                <a:latin typeface="Arial"/>
                <a:cs typeface="Arial"/>
              </a:rPr>
              <a:t>s</a:t>
            </a:r>
            <a:r>
              <a:rPr sz="3600" b="1" spc="-195" dirty="0">
                <a:solidFill>
                  <a:srgbClr val="F58466"/>
                </a:solidFill>
                <a:latin typeface="Arial"/>
                <a:cs typeface="Arial"/>
              </a:rPr>
              <a:t>s</a:t>
            </a:r>
            <a:r>
              <a:rPr sz="3600" b="1" spc="-185" dirty="0">
                <a:solidFill>
                  <a:srgbClr val="F58466"/>
                </a:solidFill>
                <a:latin typeface="Arial"/>
                <a:cs typeface="Arial"/>
              </a:rPr>
              <a:t>io</a:t>
            </a:r>
            <a:r>
              <a:rPr sz="3600" b="1" dirty="0">
                <a:solidFill>
                  <a:srgbClr val="F58466"/>
                </a:solidFill>
                <a:latin typeface="Arial"/>
                <a:cs typeface="Arial"/>
              </a:rPr>
              <a:t>n</a:t>
            </a:r>
            <a:r>
              <a:rPr sz="3600" b="1" spc="-250" dirty="0">
                <a:solidFill>
                  <a:srgbClr val="F58466"/>
                </a:solidFill>
                <a:latin typeface="Arial"/>
                <a:cs typeface="Arial"/>
              </a:rPr>
              <a:t> </a:t>
            </a:r>
            <a:r>
              <a:rPr sz="3600" b="1" spc="-95" dirty="0">
                <a:solidFill>
                  <a:srgbClr val="F58466"/>
                </a:solidFill>
                <a:latin typeface="Arial"/>
                <a:cs typeface="Arial"/>
              </a:rPr>
              <a:t>P</a:t>
            </a:r>
            <a:r>
              <a:rPr sz="3600" b="1" spc="-90" dirty="0">
                <a:solidFill>
                  <a:srgbClr val="F58466"/>
                </a:solidFill>
                <a:latin typeface="Arial"/>
                <a:cs typeface="Arial"/>
              </a:rPr>
              <a:t>an</a:t>
            </a:r>
            <a:r>
              <a:rPr sz="3600" b="1" spc="-85" dirty="0">
                <a:solidFill>
                  <a:srgbClr val="F58466"/>
                </a:solidFill>
                <a:latin typeface="Arial"/>
                <a:cs typeface="Arial"/>
              </a:rPr>
              <a:t>e</a:t>
            </a:r>
            <a:r>
              <a:rPr sz="3600" b="1" dirty="0">
                <a:solidFill>
                  <a:srgbClr val="F58466"/>
                </a:solidFill>
                <a:latin typeface="Arial"/>
                <a:cs typeface="Arial"/>
              </a:rPr>
              <a:t>l</a:t>
            </a:r>
            <a:endParaRPr sz="3600" dirty="0">
              <a:latin typeface="Arial"/>
              <a:cs typeface="Arial"/>
            </a:endParaRPr>
          </a:p>
        </p:txBody>
      </p:sp>
      <p:sp>
        <p:nvSpPr>
          <p:cNvPr id="10" name="Rectangle 9"/>
          <p:cNvSpPr/>
          <p:nvPr/>
        </p:nvSpPr>
        <p:spPr>
          <a:xfrm>
            <a:off x="914399" y="1426463"/>
            <a:ext cx="10375379" cy="6632585"/>
          </a:xfrm>
          <a:prstGeom prst="rect">
            <a:avLst/>
          </a:prstGeom>
        </p:spPr>
        <p:txBody>
          <a:bodyPr wrap="square">
            <a:spAutoFit/>
          </a:bodyPr>
          <a:lstStyle/>
          <a:p>
            <a:pPr marL="253365" indent="-229235">
              <a:lnSpc>
                <a:spcPct val="100000"/>
              </a:lnSpc>
              <a:spcBef>
                <a:spcPts val="900"/>
              </a:spcBef>
              <a:buClr>
                <a:srgbClr val="F58466"/>
              </a:buClr>
              <a:buFont typeface="Arial"/>
              <a:buChar char="•"/>
              <a:tabLst>
                <a:tab pos="252729" algn="l"/>
                <a:tab pos="254000" algn="l"/>
              </a:tabLst>
            </a:pPr>
            <a:r>
              <a:rPr lang="en-US" sz="2400" b="1" spc="-10" dirty="0">
                <a:latin typeface="Arial"/>
                <a:cs typeface="Arial"/>
              </a:rPr>
              <a:t>IDPH Update on </a:t>
            </a:r>
            <a:r>
              <a:rPr lang="en-US" sz="2400" b="1" spc="-10" dirty="0" err="1">
                <a:latin typeface="Arial"/>
                <a:cs typeface="Arial"/>
              </a:rPr>
              <a:t>Covid</a:t>
            </a:r>
            <a:r>
              <a:rPr lang="en-US" sz="2400" b="1" spc="-10" dirty="0">
                <a:latin typeface="Arial"/>
                <a:cs typeface="Arial"/>
              </a:rPr>
              <a:t> Therapeutics in Pregnancy/Postpartum</a:t>
            </a:r>
          </a:p>
          <a:p>
            <a:pPr marL="710565" lvl="1" indent="-229235">
              <a:spcBef>
                <a:spcPts val="900"/>
              </a:spcBef>
              <a:buClr>
                <a:srgbClr val="F58466"/>
              </a:buClr>
              <a:buFont typeface="Arial"/>
              <a:buChar char="•"/>
              <a:tabLst>
                <a:tab pos="252729" algn="l"/>
                <a:tab pos="254000" algn="l"/>
              </a:tabLst>
            </a:pPr>
            <a:r>
              <a:rPr lang="en-US" sz="2400" b="1" spc="-10" dirty="0" err="1">
                <a:latin typeface="Arial"/>
                <a:cs typeface="Arial"/>
              </a:rPr>
              <a:t>Arti</a:t>
            </a:r>
            <a:r>
              <a:rPr lang="en-US" sz="2400" b="1" spc="-10" dirty="0">
                <a:latin typeface="Arial"/>
                <a:cs typeface="Arial"/>
              </a:rPr>
              <a:t> Barnes, MD, MPH -- Medical Director / Chief Medical Officer, IL Department of Public Health</a:t>
            </a:r>
          </a:p>
          <a:p>
            <a:pPr marL="253365" indent="-229235">
              <a:lnSpc>
                <a:spcPct val="100000"/>
              </a:lnSpc>
              <a:spcBef>
                <a:spcPts val="805"/>
              </a:spcBef>
              <a:buClr>
                <a:srgbClr val="F58466"/>
              </a:buClr>
              <a:buFont typeface="Arial"/>
              <a:buChar char="•"/>
              <a:tabLst>
                <a:tab pos="252729" algn="l"/>
                <a:tab pos="254000" algn="l"/>
              </a:tabLst>
            </a:pPr>
            <a:r>
              <a:rPr lang="en-US" sz="2400" b="1" spc="-10" dirty="0" err="1">
                <a:latin typeface="Arial"/>
                <a:cs typeface="Arial"/>
              </a:rPr>
              <a:t>Everthrive</a:t>
            </a:r>
            <a:r>
              <a:rPr lang="en-US" sz="2400" b="1" spc="-10" dirty="0">
                <a:latin typeface="Arial"/>
                <a:cs typeface="Arial"/>
              </a:rPr>
              <a:t> Vaccination Program Update</a:t>
            </a:r>
          </a:p>
          <a:p>
            <a:pPr marL="710565" lvl="1" indent="-229235">
              <a:spcBef>
                <a:spcPts val="805"/>
              </a:spcBef>
              <a:buClr>
                <a:srgbClr val="F58466"/>
              </a:buClr>
              <a:buFont typeface="Arial"/>
              <a:buChar char="•"/>
              <a:tabLst>
                <a:tab pos="252729" algn="l"/>
                <a:tab pos="254000" algn="l"/>
              </a:tabLst>
            </a:pPr>
            <a:r>
              <a:rPr lang="en-US" sz="2400" b="1" spc="-10" dirty="0">
                <a:latin typeface="Arial"/>
                <a:cs typeface="Arial"/>
              </a:rPr>
              <a:t>Andie Baker-- Deputy Director of Strategy and Programs, </a:t>
            </a:r>
            <a:r>
              <a:rPr lang="en-US" sz="2400" b="1" spc="-10" dirty="0" err="1">
                <a:latin typeface="Arial"/>
                <a:cs typeface="Arial"/>
              </a:rPr>
              <a:t>EverThrive</a:t>
            </a:r>
            <a:r>
              <a:rPr lang="en-US" sz="2400" b="1" spc="-10" dirty="0">
                <a:latin typeface="Arial"/>
                <a:cs typeface="Arial"/>
              </a:rPr>
              <a:t> Illinois</a:t>
            </a:r>
          </a:p>
          <a:p>
            <a:pPr marL="253365" indent="-229235">
              <a:spcBef>
                <a:spcPts val="805"/>
              </a:spcBef>
              <a:buClr>
                <a:srgbClr val="F58466"/>
              </a:buClr>
              <a:buFont typeface="Arial"/>
              <a:buChar char="•"/>
              <a:tabLst>
                <a:tab pos="252729" algn="l"/>
                <a:tab pos="254000" algn="l"/>
              </a:tabLst>
            </a:pPr>
            <a:r>
              <a:rPr lang="en-US" sz="2400" b="1" spc="-10" dirty="0">
                <a:latin typeface="Arial"/>
                <a:cs typeface="Arial"/>
              </a:rPr>
              <a:t>ICAAP Vaccination Program </a:t>
            </a:r>
          </a:p>
          <a:p>
            <a:pPr marL="710565" lvl="1" indent="-229235">
              <a:spcBef>
                <a:spcPts val="805"/>
              </a:spcBef>
              <a:buClr>
                <a:srgbClr val="F58466"/>
              </a:buClr>
              <a:buFont typeface="Arial"/>
              <a:buChar char="•"/>
              <a:tabLst>
                <a:tab pos="252729" algn="l"/>
                <a:tab pos="254000" algn="l"/>
              </a:tabLst>
            </a:pPr>
            <a:r>
              <a:rPr lang="en-US" sz="2400" b="1" spc="-10" dirty="0">
                <a:latin typeface="Arial"/>
                <a:cs typeface="Arial"/>
              </a:rPr>
              <a:t>Helen </a:t>
            </a:r>
            <a:r>
              <a:rPr lang="en-US" sz="2400" b="1" spc="-10" dirty="0" err="1">
                <a:latin typeface="Arial"/>
                <a:cs typeface="Arial"/>
              </a:rPr>
              <a:t>Plavik</a:t>
            </a:r>
            <a:r>
              <a:rPr lang="en-US" sz="2400" b="1" spc="-10" dirty="0">
                <a:latin typeface="Arial"/>
                <a:cs typeface="Arial"/>
              </a:rPr>
              <a:t>, MD -- Ob/</a:t>
            </a:r>
            <a:r>
              <a:rPr lang="en-US" sz="2400" b="1" spc="-10" dirty="0" err="1">
                <a:latin typeface="Arial"/>
                <a:cs typeface="Arial"/>
              </a:rPr>
              <a:t>Gyn</a:t>
            </a:r>
            <a:r>
              <a:rPr lang="en-US" sz="2400" b="1" spc="-10" dirty="0">
                <a:latin typeface="Arial"/>
                <a:cs typeface="Arial"/>
              </a:rPr>
              <a:t> Advocate Lutheran General  Hospital, sharing example of providing COVID vaccines in OB/GYN office</a:t>
            </a:r>
          </a:p>
          <a:p>
            <a:pPr marL="253365" indent="-229235">
              <a:lnSpc>
                <a:spcPct val="100000"/>
              </a:lnSpc>
              <a:spcBef>
                <a:spcPts val="805"/>
              </a:spcBef>
              <a:buClr>
                <a:srgbClr val="F58466"/>
              </a:buClr>
              <a:buFont typeface="Arial"/>
              <a:buChar char="•"/>
              <a:tabLst>
                <a:tab pos="252729" algn="l"/>
                <a:tab pos="254000" algn="l"/>
              </a:tabLst>
            </a:pPr>
            <a:r>
              <a:rPr lang="en-US" sz="2400" b="1" spc="-5" dirty="0">
                <a:latin typeface="Arial"/>
                <a:cs typeface="Arial"/>
              </a:rPr>
              <a:t>Discussion</a:t>
            </a:r>
            <a:r>
              <a:rPr lang="en-US" sz="2400" b="1" spc="-40" dirty="0">
                <a:latin typeface="Arial"/>
                <a:cs typeface="Arial"/>
              </a:rPr>
              <a:t> </a:t>
            </a:r>
            <a:r>
              <a:rPr lang="en-US" sz="2400" b="1" dirty="0">
                <a:latin typeface="Arial"/>
                <a:cs typeface="Arial"/>
              </a:rPr>
              <a:t>of</a:t>
            </a:r>
            <a:r>
              <a:rPr lang="en-US" sz="2400" b="1" spc="-30" dirty="0">
                <a:latin typeface="Arial"/>
                <a:cs typeface="Arial"/>
              </a:rPr>
              <a:t> </a:t>
            </a:r>
            <a:r>
              <a:rPr lang="en-US" sz="2400" b="1" dirty="0">
                <a:latin typeface="Arial"/>
                <a:cs typeface="Arial"/>
              </a:rPr>
              <a:t>OB</a:t>
            </a:r>
            <a:r>
              <a:rPr lang="en-US" sz="2400" b="1" spc="-25" dirty="0">
                <a:latin typeface="Arial"/>
                <a:cs typeface="Arial"/>
              </a:rPr>
              <a:t> </a:t>
            </a:r>
            <a:r>
              <a:rPr lang="en-US" sz="2400" b="1" spc="-5" dirty="0">
                <a:latin typeface="Arial"/>
                <a:cs typeface="Arial"/>
              </a:rPr>
              <a:t>Unit</a:t>
            </a:r>
            <a:r>
              <a:rPr lang="en-US" sz="2400" b="1" spc="-45" dirty="0">
                <a:latin typeface="Arial"/>
                <a:cs typeface="Arial"/>
              </a:rPr>
              <a:t> </a:t>
            </a:r>
            <a:r>
              <a:rPr lang="en-US" sz="2400" b="1" spc="-5" dirty="0">
                <a:latin typeface="Arial"/>
                <a:cs typeface="Arial"/>
              </a:rPr>
              <a:t>Strategies</a:t>
            </a:r>
          </a:p>
          <a:p>
            <a:pPr marL="698500" lvl="1" indent="-228600">
              <a:spcBef>
                <a:spcPts val="540"/>
              </a:spcBef>
              <a:buClr>
                <a:srgbClr val="F58466"/>
              </a:buClr>
              <a:buFont typeface="Arial"/>
              <a:buChar char="•"/>
              <a:tabLst>
                <a:tab pos="240665" algn="l"/>
                <a:tab pos="241300" algn="l"/>
              </a:tabLst>
            </a:pPr>
            <a:r>
              <a:rPr lang="en-US" sz="2400" b="1" spc="-10" dirty="0">
                <a:latin typeface="Arial"/>
                <a:cs typeface="Arial"/>
              </a:rPr>
              <a:t>Ann McCormick, DO --  Maternal Fetal Medicine, Rush University Medical Center</a:t>
            </a:r>
          </a:p>
          <a:p>
            <a:pPr marL="710565" lvl="1" indent="-229235">
              <a:spcBef>
                <a:spcPts val="805"/>
              </a:spcBef>
              <a:buClr>
                <a:srgbClr val="F58466"/>
              </a:buClr>
              <a:buFont typeface="Arial"/>
              <a:buChar char="•"/>
              <a:tabLst>
                <a:tab pos="252729" algn="l"/>
                <a:tab pos="254000" algn="l"/>
              </a:tabLst>
            </a:pPr>
            <a:endParaRPr lang="en-US" sz="2400" spc="-5" dirty="0">
              <a:latin typeface="Arial"/>
              <a:cs typeface="Arial"/>
            </a:endParaRPr>
          </a:p>
          <a:p>
            <a:pPr marL="253365" indent="-229235">
              <a:lnSpc>
                <a:spcPct val="100000"/>
              </a:lnSpc>
              <a:spcBef>
                <a:spcPts val="805"/>
              </a:spcBef>
              <a:buClr>
                <a:srgbClr val="F58466"/>
              </a:buClr>
              <a:buFont typeface="Arial"/>
              <a:buChar char="•"/>
              <a:tabLst>
                <a:tab pos="252729" algn="l"/>
                <a:tab pos="254000" algn="l"/>
              </a:tabLst>
            </a:pPr>
            <a:endParaRPr lang="en-US" sz="2400" b="1" spc="-5" dirty="0" smtClean="0">
              <a:latin typeface="Arial"/>
              <a:cs typeface="Arial"/>
            </a:endParaRPr>
          </a:p>
          <a:p>
            <a:pPr marL="710565" lvl="1" indent="-229235">
              <a:spcBef>
                <a:spcPts val="805"/>
              </a:spcBef>
              <a:buClr>
                <a:srgbClr val="F58466"/>
              </a:buClr>
              <a:buFont typeface="Arial"/>
              <a:buChar char="•"/>
              <a:tabLst>
                <a:tab pos="252729" algn="l"/>
                <a:tab pos="254000" algn="l"/>
              </a:tabLst>
            </a:pPr>
            <a:endParaRPr lang="en-US" sz="2400" b="1" spc="-5" dirty="0">
              <a:latin typeface="Arial"/>
              <a:cs typeface="Aria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D29F8-A5D3-4EF4-A378-EE4892AC602B}"/>
              </a:ext>
            </a:extLst>
          </p:cNvPr>
          <p:cNvSpPr>
            <a:spLocks noGrp="1"/>
          </p:cNvSpPr>
          <p:nvPr>
            <p:ph type="body" sz="quarter" idx="11"/>
          </p:nvPr>
        </p:nvSpPr>
        <p:spPr>
          <a:xfrm>
            <a:off x="322284" y="251975"/>
            <a:ext cx="8229600" cy="535531"/>
          </a:xfrm>
        </p:spPr>
        <p:txBody>
          <a:bodyPr/>
          <a:lstStyle/>
          <a:p>
            <a:pPr marL="0" indent="0">
              <a:buNone/>
            </a:pPr>
            <a:r>
              <a:rPr lang="en-US" dirty="0"/>
              <a:t>Therapeutics for pregnant patients with mild COVID-19</a:t>
            </a:r>
          </a:p>
        </p:txBody>
      </p:sp>
      <p:sp>
        <p:nvSpPr>
          <p:cNvPr id="4" name="Rectangle 3">
            <a:extLst>
              <a:ext uri="{FF2B5EF4-FFF2-40B4-BE49-F238E27FC236}">
                <a16:creationId xmlns:a16="http://schemas.microsoft.com/office/drawing/2014/main" id="{3764A0C0-95FA-4756-80AF-47C169199720}"/>
              </a:ext>
            </a:extLst>
          </p:cNvPr>
          <p:cNvSpPr/>
          <p:nvPr/>
        </p:nvSpPr>
        <p:spPr>
          <a:xfrm>
            <a:off x="2045736" y="6370559"/>
            <a:ext cx="6092825" cy="400110"/>
          </a:xfrm>
          <a:prstGeom prst="rect">
            <a:avLst/>
          </a:prstGeom>
        </p:spPr>
        <p:txBody>
          <a:bodyPr>
            <a:spAutoFit/>
          </a:bodyPr>
          <a:lstStyle/>
          <a:p>
            <a:pPr defTabSz="455981"/>
            <a:r>
              <a:rPr lang="en-US" sz="1000" dirty="0">
                <a:solidFill>
                  <a:srgbClr val="080808"/>
                </a:solidFill>
                <a:latin typeface="Calibri" panose="020F0502020204030204" pitchFamily="34" charset="0"/>
                <a:ea typeface="Times New Roman" panose="02020603050405020304" pitchFamily="18" charset="0"/>
                <a:cs typeface="Times New Roman" panose="02020603050405020304" pitchFamily="18" charset="0"/>
              </a:rPr>
              <a:t>This document is privileged and confidential under the Illinois Medical Studies Act and should not be shared or distributed other than through the Rush University Medical Center quality improvement committee structure.</a:t>
            </a:r>
            <a:endParaRPr lang="en-US" sz="1000" dirty="0">
              <a:solidFill>
                <a:srgbClr val="080808"/>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630A12A-420E-4BE8-849B-E055759F4773}"/>
              </a:ext>
            </a:extLst>
          </p:cNvPr>
          <p:cNvSpPr txBox="1"/>
          <p:nvPr/>
        </p:nvSpPr>
        <p:spPr>
          <a:xfrm>
            <a:off x="322284" y="746726"/>
            <a:ext cx="5838136" cy="3693319"/>
          </a:xfrm>
          <a:prstGeom prst="rect">
            <a:avLst/>
          </a:prstGeom>
          <a:noFill/>
        </p:spPr>
        <p:txBody>
          <a:bodyPr wrap="square" rtlCol="0">
            <a:spAutoFit/>
          </a:bodyPr>
          <a:lstStyle/>
          <a:p>
            <a:pPr marL="285750" indent="-285750" defTabSz="455981">
              <a:buFont typeface="Arial" panose="020B0604020202020204" pitchFamily="34" charset="0"/>
              <a:buChar char="•"/>
            </a:pPr>
            <a:r>
              <a:rPr lang="en-US" dirty="0" err="1">
                <a:solidFill>
                  <a:srgbClr val="080808"/>
                </a:solidFill>
                <a:latin typeface="Arial"/>
              </a:rPr>
              <a:t>Sotrovimab</a:t>
            </a:r>
            <a:endParaRPr lang="en-US" dirty="0">
              <a:solidFill>
                <a:srgbClr val="080808"/>
              </a:solidFill>
              <a:latin typeface="Arial"/>
            </a:endParaRPr>
          </a:p>
          <a:p>
            <a:pPr marL="627431" lvl="1" indent="-171450" defTabSz="455981">
              <a:buFont typeface="Arial" panose="020B0604020202020204" pitchFamily="34" charset="0"/>
              <a:buChar char="•"/>
            </a:pPr>
            <a:r>
              <a:rPr lang="en-US" dirty="0">
                <a:solidFill>
                  <a:srgbClr val="080808"/>
                </a:solidFill>
                <a:latin typeface="Arial"/>
              </a:rPr>
              <a:t>infusion via home health</a:t>
            </a:r>
          </a:p>
          <a:p>
            <a:pPr marL="285750" indent="-285750" defTabSz="455981">
              <a:buFont typeface="Arial" panose="020B0604020202020204" pitchFamily="34" charset="0"/>
              <a:buChar char="•"/>
            </a:pPr>
            <a:r>
              <a:rPr lang="en-US" dirty="0" err="1">
                <a:solidFill>
                  <a:srgbClr val="080808"/>
                </a:solidFill>
                <a:latin typeface="Arial"/>
              </a:rPr>
              <a:t>Paxlovid</a:t>
            </a:r>
            <a:r>
              <a:rPr lang="en-US" dirty="0">
                <a:solidFill>
                  <a:srgbClr val="080808"/>
                </a:solidFill>
                <a:latin typeface="Arial"/>
              </a:rPr>
              <a:t> </a:t>
            </a:r>
          </a:p>
          <a:p>
            <a:pPr marL="627431" lvl="1" indent="-171450" defTabSz="455981">
              <a:buFont typeface="Arial" panose="020B0604020202020204" pitchFamily="34" charset="0"/>
              <a:buChar char="•"/>
            </a:pPr>
            <a:r>
              <a:rPr lang="en-US" dirty="0">
                <a:solidFill>
                  <a:srgbClr val="080808"/>
                </a:solidFill>
                <a:latin typeface="Arial"/>
              </a:rPr>
              <a:t>oral antiviral pill</a:t>
            </a:r>
          </a:p>
          <a:p>
            <a:pPr marL="627431" lvl="1" indent="-171450" defTabSz="455981">
              <a:buFont typeface="Arial" panose="020B0604020202020204" pitchFamily="34" charset="0"/>
              <a:buChar char="•"/>
            </a:pPr>
            <a:r>
              <a:rPr lang="en-US" dirty="0">
                <a:solidFill>
                  <a:srgbClr val="080808"/>
                </a:solidFill>
                <a:latin typeface="Arial"/>
              </a:rPr>
              <a:t>First line </a:t>
            </a:r>
          </a:p>
          <a:p>
            <a:pPr marL="627431" lvl="1" indent="-171450" defTabSz="455981">
              <a:buFont typeface="Arial" panose="020B0604020202020204" pitchFamily="34" charset="0"/>
              <a:buChar char="•"/>
            </a:pPr>
            <a:r>
              <a:rPr lang="en-US" dirty="0">
                <a:solidFill>
                  <a:srgbClr val="080808"/>
                </a:solidFill>
                <a:latin typeface="Arial"/>
              </a:rPr>
              <a:t>Several drug interactions</a:t>
            </a:r>
          </a:p>
          <a:p>
            <a:pPr marL="627431" lvl="1" indent="-171450" defTabSz="455981">
              <a:buFont typeface="Arial" panose="020B0604020202020204" pitchFamily="34" charset="0"/>
              <a:buChar char="•"/>
            </a:pPr>
            <a:r>
              <a:rPr lang="en-US" dirty="0">
                <a:solidFill>
                  <a:srgbClr val="080808"/>
                </a:solidFill>
                <a:latin typeface="Arial"/>
              </a:rPr>
              <a:t>Contraindicated if eGFR &lt;30</a:t>
            </a:r>
          </a:p>
          <a:p>
            <a:pPr marL="285750" indent="-285750" defTabSz="455981">
              <a:buFont typeface="Arial" panose="020B0604020202020204" pitchFamily="34" charset="0"/>
              <a:buChar char="•"/>
            </a:pPr>
            <a:r>
              <a:rPr lang="en-US" dirty="0" err="1">
                <a:solidFill>
                  <a:srgbClr val="080808"/>
                </a:solidFill>
                <a:latin typeface="Arial"/>
              </a:rPr>
              <a:t>Remdesivir</a:t>
            </a:r>
            <a:r>
              <a:rPr lang="en-US" dirty="0">
                <a:solidFill>
                  <a:srgbClr val="080808"/>
                </a:solidFill>
                <a:latin typeface="Arial"/>
              </a:rPr>
              <a:t> – infusion over 3 days</a:t>
            </a:r>
          </a:p>
          <a:p>
            <a:pPr marL="741731" lvl="1" indent="-285750" defTabSz="455981">
              <a:buFont typeface="Arial" panose="020B0604020202020204" pitchFamily="34" charset="0"/>
              <a:buChar char="•"/>
            </a:pPr>
            <a:r>
              <a:rPr lang="en-US" dirty="0">
                <a:solidFill>
                  <a:srgbClr val="080808"/>
                </a:solidFill>
                <a:latin typeface="Arial"/>
              </a:rPr>
              <a:t>Reserved for inpatients only secondary to dosing</a:t>
            </a:r>
          </a:p>
          <a:p>
            <a:pPr marL="455981" lvl="1" defTabSz="455981"/>
            <a:r>
              <a:rPr lang="en-US" dirty="0">
                <a:solidFill>
                  <a:srgbClr val="080808"/>
                </a:solidFill>
                <a:latin typeface="Arial"/>
              </a:rPr>
              <a:t>*Any patient with &gt;2 points are candidates for therapeutics</a:t>
            </a:r>
            <a:br>
              <a:rPr lang="en-US" dirty="0">
                <a:solidFill>
                  <a:srgbClr val="080808"/>
                </a:solidFill>
                <a:latin typeface="Arial"/>
              </a:rPr>
            </a:br>
            <a:endParaRPr lang="en-US" dirty="0">
              <a:solidFill>
                <a:srgbClr val="080808"/>
              </a:solidFill>
              <a:latin typeface="Arial"/>
            </a:endParaRPr>
          </a:p>
        </p:txBody>
      </p:sp>
      <p:pic>
        <p:nvPicPr>
          <p:cNvPr id="3" name="Picture 2">
            <a:extLst>
              <a:ext uri="{FF2B5EF4-FFF2-40B4-BE49-F238E27FC236}">
                <a16:creationId xmlns:a16="http://schemas.microsoft.com/office/drawing/2014/main" id="{F56C0ECC-1DC0-1642-B2D4-87BE5CE89BEB}"/>
              </a:ext>
            </a:extLst>
          </p:cNvPr>
          <p:cNvPicPr>
            <a:picLocks noChangeAspect="1"/>
          </p:cNvPicPr>
          <p:nvPr/>
        </p:nvPicPr>
        <p:blipFill>
          <a:blip r:embed="rId3"/>
          <a:stretch>
            <a:fillRect/>
          </a:stretch>
        </p:blipFill>
        <p:spPr>
          <a:xfrm>
            <a:off x="7351527" y="746725"/>
            <a:ext cx="4838886" cy="3760396"/>
          </a:xfrm>
          <a:prstGeom prst="rect">
            <a:avLst/>
          </a:prstGeom>
          <a:ln>
            <a:solidFill>
              <a:schemeClr val="accent1"/>
            </a:solidFill>
          </a:ln>
        </p:spPr>
      </p:pic>
      <p:sp>
        <p:nvSpPr>
          <p:cNvPr id="6" name="Frame 5">
            <a:extLst>
              <a:ext uri="{FF2B5EF4-FFF2-40B4-BE49-F238E27FC236}">
                <a16:creationId xmlns:a16="http://schemas.microsoft.com/office/drawing/2014/main" id="{F4A5709F-85BE-6740-8513-CFC9DD7B33CA}"/>
              </a:ext>
            </a:extLst>
          </p:cNvPr>
          <p:cNvSpPr/>
          <p:nvPr/>
        </p:nvSpPr>
        <p:spPr>
          <a:xfrm>
            <a:off x="7351527" y="1904021"/>
            <a:ext cx="4626762" cy="48093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5981"/>
            <a:endParaRPr lang="en-US">
              <a:solidFill>
                <a:srgbClr val="080808"/>
              </a:solidFill>
              <a:latin typeface="Arial"/>
            </a:endParaRPr>
          </a:p>
        </p:txBody>
      </p:sp>
      <p:pic>
        <p:nvPicPr>
          <p:cNvPr id="9" name="Picture 8">
            <a:extLst>
              <a:ext uri="{FF2B5EF4-FFF2-40B4-BE49-F238E27FC236}">
                <a16:creationId xmlns:a16="http://schemas.microsoft.com/office/drawing/2014/main" id="{2A7CD28F-F9F0-D74D-AA5C-F5410F7A5B0C}"/>
              </a:ext>
            </a:extLst>
          </p:cNvPr>
          <p:cNvPicPr>
            <a:picLocks noChangeAspect="1"/>
          </p:cNvPicPr>
          <p:nvPr/>
        </p:nvPicPr>
        <p:blipFill>
          <a:blip r:embed="rId4"/>
          <a:stretch>
            <a:fillRect/>
          </a:stretch>
        </p:blipFill>
        <p:spPr>
          <a:xfrm>
            <a:off x="1587500" y="4182582"/>
            <a:ext cx="9017000" cy="2120900"/>
          </a:xfrm>
          <a:prstGeom prst="rect">
            <a:avLst/>
          </a:prstGeom>
        </p:spPr>
      </p:pic>
    </p:spTree>
    <p:extLst>
      <p:ext uri="{BB962C8B-B14F-4D97-AF65-F5344CB8AC3E}">
        <p14:creationId xmlns:p14="http://schemas.microsoft.com/office/powerpoint/2010/main" val="13808527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651859"/>
            <a:ext cx="2470785" cy="635000"/>
          </a:xfrm>
          <a:prstGeom prst="rect">
            <a:avLst/>
          </a:prstGeom>
        </p:spPr>
        <p:txBody>
          <a:bodyPr vert="horz" wrap="square" lIns="0" tIns="12065" rIns="0" bIns="0" rtlCol="0">
            <a:spAutoFit/>
          </a:bodyPr>
          <a:lstStyle/>
          <a:p>
            <a:pPr marL="12700">
              <a:lnSpc>
                <a:spcPct val="100000"/>
              </a:lnSpc>
              <a:spcBef>
                <a:spcPts val="95"/>
              </a:spcBef>
            </a:pPr>
            <a:r>
              <a:rPr sz="4000" b="1" spc="-145" dirty="0">
                <a:solidFill>
                  <a:srgbClr val="F58466"/>
                </a:solidFill>
                <a:latin typeface="Arial"/>
                <a:cs typeface="Arial"/>
              </a:rPr>
              <a:t>Th</a:t>
            </a:r>
            <a:r>
              <a:rPr sz="4000" b="1" spc="-140" dirty="0">
                <a:solidFill>
                  <a:srgbClr val="F58466"/>
                </a:solidFill>
                <a:latin typeface="Arial"/>
                <a:cs typeface="Arial"/>
              </a:rPr>
              <a:t>a</a:t>
            </a:r>
            <a:r>
              <a:rPr sz="4000" b="1" spc="-145" dirty="0">
                <a:solidFill>
                  <a:srgbClr val="F58466"/>
                </a:solidFill>
                <a:latin typeface="Arial"/>
                <a:cs typeface="Arial"/>
              </a:rPr>
              <a:t>n</a:t>
            </a:r>
            <a:r>
              <a:rPr sz="4000" b="1" spc="-5" dirty="0">
                <a:solidFill>
                  <a:srgbClr val="F58466"/>
                </a:solidFill>
                <a:latin typeface="Arial"/>
                <a:cs typeface="Arial"/>
              </a:rPr>
              <a:t>k</a:t>
            </a:r>
            <a:r>
              <a:rPr sz="4000" b="1" spc="-240" dirty="0">
                <a:solidFill>
                  <a:srgbClr val="F58466"/>
                </a:solidFill>
                <a:latin typeface="Arial"/>
                <a:cs typeface="Arial"/>
              </a:rPr>
              <a:t> </a:t>
            </a:r>
            <a:r>
              <a:rPr sz="4000" b="1" spc="-155" dirty="0">
                <a:solidFill>
                  <a:srgbClr val="F58466"/>
                </a:solidFill>
                <a:latin typeface="Arial"/>
                <a:cs typeface="Arial"/>
              </a:rPr>
              <a:t>You</a:t>
            </a:r>
            <a:endParaRPr sz="40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96</a:t>
            </a:fld>
            <a:endParaRPr spc="-5" dirty="0"/>
          </a:p>
        </p:txBody>
      </p:sp>
      <p:sp>
        <p:nvSpPr>
          <p:cNvPr id="9" name="object 9"/>
          <p:cNvSpPr txBox="1"/>
          <p:nvPr/>
        </p:nvSpPr>
        <p:spPr>
          <a:xfrm>
            <a:off x="687831" y="1792732"/>
            <a:ext cx="10646410" cy="3987800"/>
          </a:xfrm>
          <a:prstGeom prst="rect">
            <a:avLst/>
          </a:prstGeom>
        </p:spPr>
        <p:txBody>
          <a:bodyPr vert="horz" wrap="square" lIns="0" tIns="63500" rIns="0" bIns="0" rtlCol="0">
            <a:spAutoFit/>
          </a:bodyPr>
          <a:lstStyle/>
          <a:p>
            <a:pPr marL="241300" marR="5080" indent="-228600">
              <a:lnSpc>
                <a:spcPct val="88800"/>
              </a:lnSpc>
              <a:spcBef>
                <a:spcPts val="500"/>
              </a:spcBef>
              <a:buClr>
                <a:srgbClr val="F5668F"/>
              </a:buClr>
              <a:buChar char="•"/>
              <a:tabLst>
                <a:tab pos="241300" algn="l"/>
              </a:tabLst>
            </a:pPr>
            <a:r>
              <a:rPr sz="3000" spc="-40" dirty="0">
                <a:solidFill>
                  <a:srgbClr val="444A53"/>
                </a:solidFill>
                <a:latin typeface="Arial"/>
                <a:cs typeface="Arial"/>
              </a:rPr>
              <a:t>We</a:t>
            </a:r>
            <a:r>
              <a:rPr sz="3000" spc="-30" dirty="0">
                <a:solidFill>
                  <a:srgbClr val="444A53"/>
                </a:solidFill>
                <a:latin typeface="Arial"/>
                <a:cs typeface="Arial"/>
              </a:rPr>
              <a:t> </a:t>
            </a:r>
            <a:r>
              <a:rPr sz="3000" spc="-5" dirty="0">
                <a:solidFill>
                  <a:srgbClr val="444A53"/>
                </a:solidFill>
                <a:latin typeface="Arial"/>
                <a:cs typeface="Arial"/>
              </a:rPr>
              <a:t>continue</a:t>
            </a:r>
            <a:r>
              <a:rPr sz="3000" spc="-30" dirty="0">
                <a:solidFill>
                  <a:srgbClr val="444A53"/>
                </a:solidFill>
                <a:latin typeface="Arial"/>
                <a:cs typeface="Arial"/>
              </a:rPr>
              <a:t> </a:t>
            </a:r>
            <a:r>
              <a:rPr sz="3000" spc="-5" dirty="0">
                <a:solidFill>
                  <a:srgbClr val="444A53"/>
                </a:solidFill>
                <a:latin typeface="Arial"/>
                <a:cs typeface="Arial"/>
              </a:rPr>
              <a:t>to</a:t>
            </a:r>
            <a:r>
              <a:rPr sz="3000" spc="-20" dirty="0">
                <a:solidFill>
                  <a:srgbClr val="444A53"/>
                </a:solidFill>
                <a:latin typeface="Arial"/>
                <a:cs typeface="Arial"/>
              </a:rPr>
              <a:t> </a:t>
            </a:r>
            <a:r>
              <a:rPr sz="3000" dirty="0">
                <a:solidFill>
                  <a:srgbClr val="444A53"/>
                </a:solidFill>
                <a:latin typeface="Arial"/>
                <a:cs typeface="Arial"/>
              </a:rPr>
              <a:t>give</a:t>
            </a:r>
            <a:r>
              <a:rPr sz="3000" spc="-30" dirty="0">
                <a:solidFill>
                  <a:srgbClr val="444A53"/>
                </a:solidFill>
                <a:latin typeface="Arial"/>
                <a:cs typeface="Arial"/>
              </a:rPr>
              <a:t> </a:t>
            </a:r>
            <a:r>
              <a:rPr sz="3000" spc="-5" dirty="0">
                <a:solidFill>
                  <a:srgbClr val="444A53"/>
                </a:solidFill>
                <a:latin typeface="Arial"/>
                <a:cs typeface="Arial"/>
              </a:rPr>
              <a:t>thanks</a:t>
            </a:r>
            <a:r>
              <a:rPr sz="3000" spc="-40" dirty="0">
                <a:solidFill>
                  <a:srgbClr val="444A53"/>
                </a:solidFill>
                <a:latin typeface="Arial"/>
                <a:cs typeface="Arial"/>
              </a:rPr>
              <a:t> </a:t>
            </a:r>
            <a:r>
              <a:rPr sz="3000" spc="-5" dirty="0">
                <a:solidFill>
                  <a:srgbClr val="444A53"/>
                </a:solidFill>
                <a:latin typeface="Arial"/>
                <a:cs typeface="Arial"/>
              </a:rPr>
              <a:t>to</a:t>
            </a:r>
            <a:r>
              <a:rPr sz="3000" spc="5" dirty="0">
                <a:solidFill>
                  <a:srgbClr val="444A53"/>
                </a:solidFill>
                <a:latin typeface="Arial"/>
                <a:cs typeface="Arial"/>
              </a:rPr>
              <a:t> </a:t>
            </a:r>
            <a:r>
              <a:rPr sz="3000" spc="-5" dirty="0">
                <a:solidFill>
                  <a:srgbClr val="444A53"/>
                </a:solidFill>
                <a:latin typeface="Arial"/>
                <a:cs typeface="Arial"/>
              </a:rPr>
              <a:t>the</a:t>
            </a:r>
            <a:r>
              <a:rPr sz="3000" spc="-10" dirty="0">
                <a:solidFill>
                  <a:srgbClr val="444A53"/>
                </a:solidFill>
                <a:latin typeface="Arial"/>
                <a:cs typeface="Arial"/>
              </a:rPr>
              <a:t> </a:t>
            </a:r>
            <a:r>
              <a:rPr sz="3000" spc="-5" dirty="0">
                <a:solidFill>
                  <a:srgbClr val="444A53"/>
                </a:solidFill>
                <a:latin typeface="Arial"/>
                <a:cs typeface="Arial"/>
              </a:rPr>
              <a:t>nurses,</a:t>
            </a:r>
            <a:r>
              <a:rPr sz="3000" spc="-40" dirty="0">
                <a:solidFill>
                  <a:srgbClr val="444A53"/>
                </a:solidFill>
                <a:latin typeface="Arial"/>
                <a:cs typeface="Arial"/>
              </a:rPr>
              <a:t> </a:t>
            </a:r>
            <a:r>
              <a:rPr sz="3000" spc="-5" dirty="0">
                <a:solidFill>
                  <a:srgbClr val="444A53"/>
                </a:solidFill>
                <a:latin typeface="Arial"/>
                <a:cs typeface="Arial"/>
              </a:rPr>
              <a:t>doctors,</a:t>
            </a:r>
            <a:r>
              <a:rPr sz="3000" spc="-20" dirty="0">
                <a:solidFill>
                  <a:srgbClr val="444A53"/>
                </a:solidFill>
                <a:latin typeface="Arial"/>
                <a:cs typeface="Arial"/>
              </a:rPr>
              <a:t> </a:t>
            </a:r>
            <a:r>
              <a:rPr sz="3000" spc="-5" dirty="0">
                <a:solidFill>
                  <a:srgbClr val="444A53"/>
                </a:solidFill>
                <a:latin typeface="Arial"/>
                <a:cs typeface="Arial"/>
              </a:rPr>
              <a:t>health</a:t>
            </a:r>
            <a:r>
              <a:rPr sz="3000" spc="-30" dirty="0">
                <a:solidFill>
                  <a:srgbClr val="444A53"/>
                </a:solidFill>
                <a:latin typeface="Arial"/>
                <a:cs typeface="Arial"/>
              </a:rPr>
              <a:t> </a:t>
            </a:r>
            <a:r>
              <a:rPr sz="3000" spc="-5" dirty="0">
                <a:solidFill>
                  <a:srgbClr val="444A53"/>
                </a:solidFill>
                <a:latin typeface="Arial"/>
                <a:cs typeface="Arial"/>
              </a:rPr>
              <a:t>care </a:t>
            </a:r>
            <a:r>
              <a:rPr sz="3000" spc="-819" dirty="0">
                <a:solidFill>
                  <a:srgbClr val="444A53"/>
                </a:solidFill>
                <a:latin typeface="Arial"/>
                <a:cs typeface="Arial"/>
              </a:rPr>
              <a:t> </a:t>
            </a:r>
            <a:r>
              <a:rPr sz="3000" spc="-5" dirty="0">
                <a:solidFill>
                  <a:srgbClr val="444A53"/>
                </a:solidFill>
                <a:latin typeface="Arial"/>
                <a:cs typeface="Arial"/>
              </a:rPr>
              <a:t>workers, </a:t>
            </a:r>
            <a:r>
              <a:rPr sz="3000" dirty="0">
                <a:solidFill>
                  <a:srgbClr val="444A53"/>
                </a:solidFill>
                <a:latin typeface="Arial"/>
                <a:cs typeface="Arial"/>
              </a:rPr>
              <a:t>public </a:t>
            </a:r>
            <a:r>
              <a:rPr sz="3000" spc="-5" dirty="0">
                <a:solidFill>
                  <a:srgbClr val="444A53"/>
                </a:solidFill>
                <a:latin typeface="Arial"/>
                <a:cs typeface="Arial"/>
              </a:rPr>
              <a:t>health </a:t>
            </a:r>
            <a:r>
              <a:rPr sz="3000" spc="-10" dirty="0">
                <a:solidFill>
                  <a:srgbClr val="444A53"/>
                </a:solidFill>
                <a:latin typeface="Arial"/>
                <a:cs typeface="Arial"/>
              </a:rPr>
              <a:t>teams </a:t>
            </a:r>
            <a:r>
              <a:rPr sz="3000" spc="-5" dirty="0">
                <a:solidFill>
                  <a:srgbClr val="444A53"/>
                </a:solidFill>
                <a:latin typeface="Arial"/>
                <a:cs typeface="Arial"/>
              </a:rPr>
              <a:t>and others across </a:t>
            </a:r>
            <a:r>
              <a:rPr sz="3000" spc="-10" dirty="0">
                <a:solidFill>
                  <a:srgbClr val="444A53"/>
                </a:solidFill>
                <a:latin typeface="Arial"/>
                <a:cs typeface="Arial"/>
              </a:rPr>
              <a:t>our </a:t>
            </a:r>
            <a:r>
              <a:rPr sz="3000" spc="-5" dirty="0">
                <a:solidFill>
                  <a:srgbClr val="444A53"/>
                </a:solidFill>
                <a:latin typeface="Arial"/>
                <a:cs typeface="Arial"/>
              </a:rPr>
              <a:t>state </a:t>
            </a:r>
            <a:r>
              <a:rPr sz="3000" dirty="0">
                <a:solidFill>
                  <a:srgbClr val="444A53"/>
                </a:solidFill>
                <a:latin typeface="Arial"/>
                <a:cs typeface="Arial"/>
              </a:rPr>
              <a:t>at </a:t>
            </a:r>
            <a:r>
              <a:rPr sz="3000" spc="5" dirty="0">
                <a:solidFill>
                  <a:srgbClr val="444A53"/>
                </a:solidFill>
                <a:latin typeface="Arial"/>
                <a:cs typeface="Arial"/>
              </a:rPr>
              <a:t> </a:t>
            </a:r>
            <a:r>
              <a:rPr sz="3000" spc="-5" dirty="0">
                <a:solidFill>
                  <a:srgbClr val="444A53"/>
                </a:solidFill>
                <a:latin typeface="Arial"/>
                <a:cs typeface="Arial"/>
              </a:rPr>
              <a:t>work</a:t>
            </a:r>
            <a:r>
              <a:rPr sz="3000" spc="-50" dirty="0">
                <a:solidFill>
                  <a:srgbClr val="444A53"/>
                </a:solidFill>
                <a:latin typeface="Arial"/>
                <a:cs typeface="Arial"/>
              </a:rPr>
              <a:t> </a:t>
            </a:r>
            <a:r>
              <a:rPr sz="3000" spc="-5" dirty="0">
                <a:solidFill>
                  <a:srgbClr val="444A53"/>
                </a:solidFill>
                <a:latin typeface="Arial"/>
                <a:cs typeface="Arial"/>
              </a:rPr>
              <a:t>confronting</a:t>
            </a:r>
            <a:r>
              <a:rPr sz="3000" spc="-45" dirty="0">
                <a:solidFill>
                  <a:srgbClr val="444A53"/>
                </a:solidFill>
                <a:latin typeface="Arial"/>
                <a:cs typeface="Arial"/>
              </a:rPr>
              <a:t> </a:t>
            </a:r>
            <a:r>
              <a:rPr sz="3000" spc="-5" dirty="0">
                <a:solidFill>
                  <a:srgbClr val="444A53"/>
                </a:solidFill>
                <a:latin typeface="Arial"/>
                <a:cs typeface="Arial"/>
              </a:rPr>
              <a:t>the</a:t>
            </a:r>
            <a:r>
              <a:rPr sz="3000" spc="-30" dirty="0">
                <a:solidFill>
                  <a:srgbClr val="444A53"/>
                </a:solidFill>
                <a:latin typeface="Arial"/>
                <a:cs typeface="Arial"/>
              </a:rPr>
              <a:t> </a:t>
            </a:r>
            <a:r>
              <a:rPr sz="3000" spc="-5" dirty="0">
                <a:solidFill>
                  <a:srgbClr val="444A53"/>
                </a:solidFill>
                <a:latin typeface="Arial"/>
                <a:cs typeface="Arial"/>
              </a:rPr>
              <a:t>COVID-19</a:t>
            </a:r>
            <a:r>
              <a:rPr sz="3000" spc="-30" dirty="0">
                <a:solidFill>
                  <a:srgbClr val="444A53"/>
                </a:solidFill>
                <a:latin typeface="Arial"/>
                <a:cs typeface="Arial"/>
              </a:rPr>
              <a:t> </a:t>
            </a:r>
            <a:r>
              <a:rPr sz="3000" spc="-10" dirty="0">
                <a:solidFill>
                  <a:srgbClr val="444A53"/>
                </a:solidFill>
                <a:latin typeface="Arial"/>
                <a:cs typeface="Arial"/>
              </a:rPr>
              <a:t>pandemic.</a:t>
            </a:r>
            <a:endParaRPr sz="3000" dirty="0">
              <a:latin typeface="Arial"/>
              <a:cs typeface="Arial"/>
            </a:endParaRPr>
          </a:p>
          <a:p>
            <a:pPr marL="241300" marR="615315" indent="-228600" algn="just">
              <a:lnSpc>
                <a:spcPct val="88800"/>
              </a:lnSpc>
              <a:spcBef>
                <a:spcPts val="1005"/>
              </a:spcBef>
              <a:buClr>
                <a:srgbClr val="F5668F"/>
              </a:buClr>
              <a:buChar char="•"/>
              <a:tabLst>
                <a:tab pos="241300" algn="l"/>
              </a:tabLst>
            </a:pPr>
            <a:r>
              <a:rPr sz="3000" spc="-5" dirty="0">
                <a:solidFill>
                  <a:srgbClr val="444A53"/>
                </a:solidFill>
                <a:latin typeface="Arial"/>
                <a:cs typeface="Arial"/>
              </a:rPr>
              <a:t>Please </a:t>
            </a:r>
            <a:r>
              <a:rPr sz="3000" spc="-10" dirty="0">
                <a:solidFill>
                  <a:srgbClr val="444A53"/>
                </a:solidFill>
                <a:latin typeface="Arial"/>
                <a:cs typeface="Arial"/>
              </a:rPr>
              <a:t>send questions, comments </a:t>
            </a:r>
            <a:r>
              <a:rPr sz="3000" spc="-15" dirty="0">
                <a:solidFill>
                  <a:srgbClr val="444A53"/>
                </a:solidFill>
                <a:latin typeface="Arial"/>
                <a:cs typeface="Arial"/>
              </a:rPr>
              <a:t>and </a:t>
            </a:r>
            <a:r>
              <a:rPr sz="3000" spc="-10" dirty="0">
                <a:solidFill>
                  <a:srgbClr val="444A53"/>
                </a:solidFill>
                <a:latin typeface="Arial"/>
                <a:cs typeface="Arial"/>
              </a:rPr>
              <a:t>recommendations, </a:t>
            </a:r>
            <a:r>
              <a:rPr sz="3000" spc="-819" dirty="0">
                <a:solidFill>
                  <a:srgbClr val="444A53"/>
                </a:solidFill>
                <a:latin typeface="Arial"/>
                <a:cs typeface="Arial"/>
              </a:rPr>
              <a:t> </a:t>
            </a:r>
            <a:r>
              <a:rPr sz="3000" spc="-10" dirty="0">
                <a:solidFill>
                  <a:srgbClr val="444A53"/>
                </a:solidFill>
                <a:latin typeface="Arial"/>
                <a:cs typeface="Arial"/>
              </a:rPr>
              <a:t>cases </a:t>
            </a:r>
            <a:r>
              <a:rPr sz="3000" dirty="0">
                <a:solidFill>
                  <a:srgbClr val="444A53"/>
                </a:solidFill>
                <a:latin typeface="Arial"/>
                <a:cs typeface="Arial"/>
              </a:rPr>
              <a:t>/ </a:t>
            </a:r>
            <a:r>
              <a:rPr sz="3000" spc="-15" dirty="0">
                <a:solidFill>
                  <a:srgbClr val="444A53"/>
                </a:solidFill>
                <a:latin typeface="Arial"/>
                <a:cs typeface="Arial"/>
              </a:rPr>
              <a:t>willingness </a:t>
            </a:r>
            <a:r>
              <a:rPr sz="3000" spc="-5" dirty="0">
                <a:solidFill>
                  <a:srgbClr val="444A53"/>
                </a:solidFill>
                <a:latin typeface="Arial"/>
                <a:cs typeface="Arial"/>
              </a:rPr>
              <a:t>to </a:t>
            </a:r>
            <a:r>
              <a:rPr sz="3000" spc="-10" dirty="0">
                <a:solidFill>
                  <a:srgbClr val="444A53"/>
                </a:solidFill>
                <a:latin typeface="Arial"/>
                <a:cs typeface="Arial"/>
              </a:rPr>
              <a:t>share </a:t>
            </a:r>
            <a:r>
              <a:rPr sz="3000" spc="-5" dirty="0">
                <a:solidFill>
                  <a:srgbClr val="444A53"/>
                </a:solidFill>
                <a:latin typeface="Arial"/>
                <a:cs typeface="Arial"/>
              </a:rPr>
              <a:t>for </a:t>
            </a:r>
            <a:r>
              <a:rPr sz="3000" spc="-10" dirty="0">
                <a:solidFill>
                  <a:srgbClr val="444A53"/>
                </a:solidFill>
                <a:latin typeface="Arial"/>
                <a:cs typeface="Arial"/>
              </a:rPr>
              <a:t>future COVID-19 OB/Neo </a:t>
            </a:r>
            <a:r>
              <a:rPr sz="3000" spc="-5" dirty="0">
                <a:solidFill>
                  <a:srgbClr val="444A53"/>
                </a:solidFill>
                <a:latin typeface="Arial"/>
                <a:cs typeface="Arial"/>
              </a:rPr>
              <a:t> </a:t>
            </a:r>
            <a:r>
              <a:rPr sz="3000" dirty="0">
                <a:solidFill>
                  <a:srgbClr val="444A53"/>
                </a:solidFill>
                <a:latin typeface="Arial"/>
                <a:cs typeface="Arial"/>
              </a:rPr>
              <a:t>discussion</a:t>
            </a:r>
            <a:r>
              <a:rPr sz="3000" spc="-95" dirty="0">
                <a:solidFill>
                  <a:srgbClr val="444A53"/>
                </a:solidFill>
                <a:latin typeface="Arial"/>
                <a:cs typeface="Arial"/>
              </a:rPr>
              <a:t> </a:t>
            </a:r>
            <a:r>
              <a:rPr sz="3000" dirty="0">
                <a:solidFill>
                  <a:srgbClr val="444A53"/>
                </a:solidFill>
                <a:latin typeface="Arial"/>
                <a:cs typeface="Arial"/>
              </a:rPr>
              <a:t>webinars</a:t>
            </a:r>
            <a:r>
              <a:rPr sz="3000" spc="-70" dirty="0">
                <a:solidFill>
                  <a:srgbClr val="444A53"/>
                </a:solidFill>
                <a:latin typeface="Arial"/>
                <a:cs typeface="Arial"/>
              </a:rPr>
              <a:t> </a:t>
            </a:r>
            <a:r>
              <a:rPr sz="3000" spc="-5" dirty="0">
                <a:solidFill>
                  <a:srgbClr val="444A53"/>
                </a:solidFill>
                <a:latin typeface="Arial"/>
                <a:cs typeface="Arial"/>
              </a:rPr>
              <a:t>to</a:t>
            </a:r>
            <a:r>
              <a:rPr sz="3000" spc="5" dirty="0">
                <a:solidFill>
                  <a:srgbClr val="0000FF"/>
                </a:solidFill>
                <a:latin typeface="Arial"/>
                <a:cs typeface="Arial"/>
              </a:rPr>
              <a:t> </a:t>
            </a:r>
            <a:r>
              <a:rPr sz="3000" u="sng" spc="-10" dirty="0">
                <a:solidFill>
                  <a:srgbClr val="0000FF"/>
                </a:solidFill>
                <a:uFill>
                  <a:solidFill>
                    <a:srgbClr val="6B93FB"/>
                  </a:solidFill>
                </a:uFill>
                <a:latin typeface="Arial"/>
                <a:cs typeface="Arial"/>
                <a:hlinkClick r:id="rId4"/>
              </a:rPr>
              <a:t>info@ilpqc.org</a:t>
            </a:r>
            <a:endParaRPr sz="3000" dirty="0">
              <a:latin typeface="Arial"/>
              <a:cs typeface="Arial"/>
            </a:endParaRPr>
          </a:p>
          <a:p>
            <a:pPr marL="240665" marR="457200" indent="-228600" algn="just">
              <a:lnSpc>
                <a:spcPts val="3200"/>
              </a:lnSpc>
              <a:spcBef>
                <a:spcPts val="1040"/>
              </a:spcBef>
              <a:buClr>
                <a:srgbClr val="F5668F"/>
              </a:buClr>
              <a:buChar char="•"/>
              <a:tabLst>
                <a:tab pos="241300" algn="l"/>
              </a:tabLst>
            </a:pPr>
            <a:r>
              <a:rPr sz="3000" spc="-5" dirty="0">
                <a:solidFill>
                  <a:srgbClr val="444A53"/>
                </a:solidFill>
                <a:latin typeface="Arial"/>
                <a:cs typeface="Arial"/>
              </a:rPr>
              <a:t>Recording </a:t>
            </a:r>
            <a:r>
              <a:rPr sz="3000" dirty="0">
                <a:solidFill>
                  <a:srgbClr val="444A53"/>
                </a:solidFill>
                <a:latin typeface="Arial"/>
                <a:cs typeface="Arial"/>
              </a:rPr>
              <a:t>of </a:t>
            </a:r>
            <a:r>
              <a:rPr sz="3000" spc="-5" dirty="0">
                <a:solidFill>
                  <a:srgbClr val="444A53"/>
                </a:solidFill>
                <a:latin typeface="Arial"/>
                <a:cs typeface="Arial"/>
              </a:rPr>
              <a:t>this </a:t>
            </a:r>
            <a:r>
              <a:rPr sz="3000" spc="-50" dirty="0">
                <a:solidFill>
                  <a:srgbClr val="444A53"/>
                </a:solidFill>
                <a:latin typeface="Arial"/>
                <a:cs typeface="Arial"/>
              </a:rPr>
              <a:t>webinar, </a:t>
            </a:r>
            <a:r>
              <a:rPr sz="3000" spc="-10" dirty="0">
                <a:solidFill>
                  <a:srgbClr val="444A53"/>
                </a:solidFill>
                <a:latin typeface="Arial"/>
                <a:cs typeface="Arial"/>
              </a:rPr>
              <a:t>Q/A and registration </a:t>
            </a:r>
            <a:r>
              <a:rPr sz="3000" spc="-5" dirty="0">
                <a:solidFill>
                  <a:srgbClr val="444A53"/>
                </a:solidFill>
                <a:latin typeface="Arial"/>
                <a:cs typeface="Arial"/>
              </a:rPr>
              <a:t>for </a:t>
            </a:r>
            <a:r>
              <a:rPr sz="3000" spc="-10" dirty="0">
                <a:solidFill>
                  <a:srgbClr val="444A53"/>
                </a:solidFill>
                <a:latin typeface="Arial"/>
                <a:cs typeface="Arial"/>
              </a:rPr>
              <a:t>the </a:t>
            </a:r>
            <a:r>
              <a:rPr sz="3000" b="1" spc="-15" dirty="0">
                <a:solidFill>
                  <a:srgbClr val="444A53"/>
                </a:solidFill>
                <a:latin typeface="Arial"/>
                <a:cs typeface="Arial"/>
              </a:rPr>
              <a:t>next </a:t>
            </a:r>
            <a:r>
              <a:rPr sz="3000" b="1" spc="-819" dirty="0">
                <a:solidFill>
                  <a:srgbClr val="444A53"/>
                </a:solidFill>
                <a:latin typeface="Arial"/>
                <a:cs typeface="Arial"/>
              </a:rPr>
              <a:t> </a:t>
            </a:r>
            <a:r>
              <a:rPr sz="3000" b="1" spc="-5" dirty="0">
                <a:solidFill>
                  <a:srgbClr val="444A53"/>
                </a:solidFill>
                <a:latin typeface="Arial"/>
                <a:cs typeface="Arial"/>
              </a:rPr>
              <a:t>webinar</a:t>
            </a:r>
            <a:r>
              <a:rPr sz="3000" b="1" dirty="0">
                <a:solidFill>
                  <a:srgbClr val="444A53"/>
                </a:solidFill>
                <a:latin typeface="Arial"/>
                <a:cs typeface="Arial"/>
              </a:rPr>
              <a:t> on</a:t>
            </a:r>
            <a:r>
              <a:rPr sz="3000" b="1" spc="5" dirty="0">
                <a:solidFill>
                  <a:srgbClr val="444A53"/>
                </a:solidFill>
                <a:latin typeface="Arial"/>
                <a:cs typeface="Arial"/>
              </a:rPr>
              <a:t> </a:t>
            </a:r>
            <a:r>
              <a:rPr sz="3000" b="1" spc="-35" dirty="0" smtClean="0">
                <a:solidFill>
                  <a:srgbClr val="444A53"/>
                </a:solidFill>
                <a:latin typeface="Arial"/>
                <a:cs typeface="Arial"/>
              </a:rPr>
              <a:t>Friday,</a:t>
            </a:r>
            <a:r>
              <a:rPr lang="en-US" sz="3000" b="1" spc="-35" dirty="0">
                <a:solidFill>
                  <a:srgbClr val="444A53"/>
                </a:solidFill>
                <a:latin typeface="Arial"/>
                <a:cs typeface="Arial"/>
              </a:rPr>
              <a:t> </a:t>
            </a:r>
            <a:r>
              <a:rPr lang="en-US" sz="3000" b="1" spc="-35" dirty="0" smtClean="0">
                <a:solidFill>
                  <a:srgbClr val="444A53"/>
                </a:solidFill>
                <a:latin typeface="Arial"/>
                <a:cs typeface="Arial"/>
              </a:rPr>
              <a:t>April 1</a:t>
            </a:r>
            <a:r>
              <a:rPr sz="3000" b="1" dirty="0" smtClean="0">
                <a:solidFill>
                  <a:srgbClr val="444A53"/>
                </a:solidFill>
                <a:latin typeface="Arial"/>
                <a:cs typeface="Arial"/>
              </a:rPr>
              <a:t>,</a:t>
            </a:r>
            <a:r>
              <a:rPr sz="3000" b="1" spc="5" dirty="0" smtClean="0">
                <a:solidFill>
                  <a:srgbClr val="444A53"/>
                </a:solidFill>
                <a:latin typeface="Arial"/>
                <a:cs typeface="Arial"/>
              </a:rPr>
              <a:t> </a:t>
            </a:r>
            <a:r>
              <a:rPr sz="3000" b="1" spc="-10" dirty="0" smtClean="0">
                <a:solidFill>
                  <a:srgbClr val="444A53"/>
                </a:solidFill>
                <a:latin typeface="Arial"/>
                <a:cs typeface="Arial"/>
              </a:rPr>
              <a:t>12-1</a:t>
            </a:r>
            <a:r>
              <a:rPr lang="en-US" sz="3000" b="1" spc="-10" dirty="0" smtClean="0">
                <a:solidFill>
                  <a:srgbClr val="444A53"/>
                </a:solidFill>
                <a:latin typeface="Arial"/>
                <a:cs typeface="Arial"/>
              </a:rPr>
              <a:t>:15</a:t>
            </a:r>
            <a:r>
              <a:rPr sz="3000" b="1" spc="-10" dirty="0" smtClean="0">
                <a:solidFill>
                  <a:srgbClr val="444A53"/>
                </a:solidFill>
                <a:latin typeface="Arial"/>
                <a:cs typeface="Arial"/>
              </a:rPr>
              <a:t>pm</a:t>
            </a:r>
            <a:r>
              <a:rPr sz="3000" b="1" spc="-10" dirty="0">
                <a:solidFill>
                  <a:srgbClr val="444A53"/>
                </a:solidFill>
                <a:latin typeface="Arial"/>
                <a:cs typeface="Arial"/>
              </a:rPr>
              <a:t>,</a:t>
            </a:r>
            <a:r>
              <a:rPr sz="3000" b="1" spc="-5" dirty="0">
                <a:solidFill>
                  <a:srgbClr val="444A53"/>
                </a:solidFill>
                <a:latin typeface="Arial"/>
                <a:cs typeface="Arial"/>
              </a:rPr>
              <a:t> </a:t>
            </a:r>
            <a:r>
              <a:rPr sz="3000" spc="-5" dirty="0">
                <a:solidFill>
                  <a:srgbClr val="444A53"/>
                </a:solidFill>
                <a:latin typeface="Arial"/>
                <a:cs typeface="Arial"/>
              </a:rPr>
              <a:t>will</a:t>
            </a:r>
            <a:r>
              <a:rPr sz="3000" spc="825" dirty="0">
                <a:solidFill>
                  <a:srgbClr val="444A53"/>
                </a:solidFill>
                <a:latin typeface="Arial"/>
                <a:cs typeface="Arial"/>
              </a:rPr>
              <a:t> </a:t>
            </a:r>
            <a:r>
              <a:rPr sz="3000" spc="-20" dirty="0">
                <a:solidFill>
                  <a:srgbClr val="444A53"/>
                </a:solidFill>
                <a:latin typeface="Arial"/>
                <a:cs typeface="Arial"/>
              </a:rPr>
              <a:t>be </a:t>
            </a:r>
            <a:r>
              <a:rPr sz="3000" spc="-819" dirty="0">
                <a:solidFill>
                  <a:srgbClr val="444A53"/>
                </a:solidFill>
                <a:latin typeface="Arial"/>
                <a:cs typeface="Arial"/>
              </a:rPr>
              <a:t> </a:t>
            </a:r>
            <a:r>
              <a:rPr sz="3000" spc="-10" dirty="0">
                <a:solidFill>
                  <a:srgbClr val="444A53"/>
                </a:solidFill>
                <a:latin typeface="Arial"/>
                <a:cs typeface="Arial"/>
              </a:rPr>
              <a:t>available</a:t>
            </a:r>
            <a:r>
              <a:rPr sz="3000" spc="-85" dirty="0">
                <a:solidFill>
                  <a:srgbClr val="444A53"/>
                </a:solidFill>
                <a:latin typeface="Arial"/>
                <a:cs typeface="Arial"/>
              </a:rPr>
              <a:t> </a:t>
            </a:r>
            <a:r>
              <a:rPr sz="3000" dirty="0">
                <a:solidFill>
                  <a:srgbClr val="444A53"/>
                </a:solidFill>
                <a:latin typeface="Arial"/>
                <a:cs typeface="Arial"/>
              </a:rPr>
              <a:t>at</a:t>
            </a:r>
            <a:r>
              <a:rPr sz="3000" spc="10" dirty="0">
                <a:solidFill>
                  <a:srgbClr val="0000FF"/>
                </a:solidFill>
                <a:latin typeface="Arial"/>
                <a:cs typeface="Arial"/>
              </a:rPr>
              <a:t> </a:t>
            </a:r>
            <a:r>
              <a:rPr sz="3000" u="sng" spc="-30" dirty="0">
                <a:solidFill>
                  <a:srgbClr val="0000FF"/>
                </a:solidFill>
                <a:uFill>
                  <a:solidFill>
                    <a:srgbClr val="0000FF"/>
                  </a:solidFill>
                </a:uFill>
                <a:latin typeface="Arial"/>
                <a:cs typeface="Arial"/>
                <a:hlinkClick r:id="rId5"/>
              </a:rPr>
              <a:t>www.ilpqc.org</a:t>
            </a:r>
            <a:endParaRPr sz="3000" dirty="0">
              <a:latin typeface="Arial"/>
              <a:cs typeface="Arial"/>
            </a:endParaRPr>
          </a:p>
        </p:txBody>
      </p:sp>
    </p:spTree>
    <p:extLst>
      <p:ext uri="{BB962C8B-B14F-4D97-AF65-F5344CB8AC3E}">
        <p14:creationId xmlns:p14="http://schemas.microsoft.com/office/powerpoint/2010/main" val="25348037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622554" y="5144261"/>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6419087" cy="1510283"/>
            </a:xfrm>
            <a:prstGeom prst="rect">
              <a:avLst/>
            </a:prstGeom>
          </p:spPr>
        </p:pic>
        <p:sp>
          <p:nvSpPr>
            <p:cNvPr id="6" name="object 6"/>
            <p:cNvSpPr/>
            <p:nvPr/>
          </p:nvSpPr>
          <p:spPr>
            <a:xfrm>
              <a:off x="0" y="0"/>
              <a:ext cx="6243955" cy="1351915"/>
            </a:xfrm>
            <a:custGeom>
              <a:avLst/>
              <a:gdLst/>
              <a:ahLst/>
              <a:cxnLst/>
              <a:rect l="l" t="t" r="r" b="b"/>
              <a:pathLst>
                <a:path w="6243955" h="1351915">
                  <a:moveTo>
                    <a:pt x="6243701" y="0"/>
                  </a:moveTo>
                  <a:lnTo>
                    <a:pt x="0" y="0"/>
                  </a:lnTo>
                  <a:lnTo>
                    <a:pt x="0" y="1315694"/>
                  </a:lnTo>
                  <a:lnTo>
                    <a:pt x="43942" y="1320838"/>
                  </a:lnTo>
                  <a:lnTo>
                    <a:pt x="98323" y="1325333"/>
                  </a:lnTo>
                  <a:lnTo>
                    <a:pt x="152501" y="1329448"/>
                  </a:lnTo>
                  <a:lnTo>
                    <a:pt x="206489" y="1333207"/>
                  </a:lnTo>
                  <a:lnTo>
                    <a:pt x="260299" y="1336611"/>
                  </a:lnTo>
                  <a:lnTo>
                    <a:pt x="313905" y="1339659"/>
                  </a:lnTo>
                  <a:lnTo>
                    <a:pt x="367334" y="1342364"/>
                  </a:lnTo>
                  <a:lnTo>
                    <a:pt x="420573" y="1344701"/>
                  </a:lnTo>
                  <a:lnTo>
                    <a:pt x="473646" y="1346708"/>
                  </a:lnTo>
                  <a:lnTo>
                    <a:pt x="526529" y="1348359"/>
                  </a:lnTo>
                  <a:lnTo>
                    <a:pt x="579247" y="1349679"/>
                  </a:lnTo>
                  <a:lnTo>
                    <a:pt x="631786" y="1350657"/>
                  </a:lnTo>
                  <a:lnTo>
                    <a:pt x="684161" y="1351305"/>
                  </a:lnTo>
                  <a:lnTo>
                    <a:pt x="736371" y="1351635"/>
                  </a:lnTo>
                  <a:lnTo>
                    <a:pt x="788416" y="1351622"/>
                  </a:lnTo>
                  <a:lnTo>
                    <a:pt x="840295" y="1351280"/>
                  </a:lnTo>
                  <a:lnTo>
                    <a:pt x="892022" y="1350632"/>
                  </a:lnTo>
                  <a:lnTo>
                    <a:pt x="943584" y="1349654"/>
                  </a:lnTo>
                  <a:lnTo>
                    <a:pt x="994981" y="1348359"/>
                  </a:lnTo>
                  <a:lnTo>
                    <a:pt x="1046251" y="1346758"/>
                  </a:lnTo>
                  <a:lnTo>
                    <a:pt x="1097343" y="1344853"/>
                  </a:lnTo>
                  <a:lnTo>
                    <a:pt x="1148308" y="1342631"/>
                  </a:lnTo>
                  <a:lnTo>
                    <a:pt x="1199121" y="1340116"/>
                  </a:lnTo>
                  <a:lnTo>
                    <a:pt x="1249794" y="1337297"/>
                  </a:lnTo>
                  <a:lnTo>
                    <a:pt x="1300327" y="1334185"/>
                  </a:lnTo>
                  <a:lnTo>
                    <a:pt x="1350733" y="1330769"/>
                  </a:lnTo>
                  <a:lnTo>
                    <a:pt x="1400987" y="1327086"/>
                  </a:lnTo>
                  <a:lnTo>
                    <a:pt x="1451114" y="1323086"/>
                  </a:lnTo>
                  <a:lnTo>
                    <a:pt x="1501114" y="1318831"/>
                  </a:lnTo>
                  <a:lnTo>
                    <a:pt x="1550987" y="1314272"/>
                  </a:lnTo>
                  <a:lnTo>
                    <a:pt x="1600733" y="1309446"/>
                  </a:lnTo>
                  <a:lnTo>
                    <a:pt x="1699869" y="1298968"/>
                  </a:lnTo>
                  <a:lnTo>
                    <a:pt x="1749259" y="1293317"/>
                  </a:lnTo>
                  <a:lnTo>
                    <a:pt x="1798535" y="1287411"/>
                  </a:lnTo>
                  <a:lnTo>
                    <a:pt x="1847697" y="1281239"/>
                  </a:lnTo>
                  <a:lnTo>
                    <a:pt x="1896745" y="1274800"/>
                  </a:lnTo>
                  <a:lnTo>
                    <a:pt x="1945690" y="1268107"/>
                  </a:lnTo>
                  <a:lnTo>
                    <a:pt x="2043277" y="1253972"/>
                  </a:lnTo>
                  <a:lnTo>
                    <a:pt x="2091905" y="1246530"/>
                  </a:lnTo>
                  <a:lnTo>
                    <a:pt x="2188895" y="1230922"/>
                  </a:lnTo>
                  <a:lnTo>
                    <a:pt x="2285517" y="1214361"/>
                  </a:lnTo>
                  <a:lnTo>
                    <a:pt x="2381796" y="1196873"/>
                  </a:lnTo>
                  <a:lnTo>
                    <a:pt x="2477744" y="1178483"/>
                  </a:lnTo>
                  <a:lnTo>
                    <a:pt x="2573388" y="1159205"/>
                  </a:lnTo>
                  <a:lnTo>
                    <a:pt x="2668739" y="1139088"/>
                  </a:lnTo>
                  <a:lnTo>
                    <a:pt x="2763824" y="1118146"/>
                  </a:lnTo>
                  <a:lnTo>
                    <a:pt x="2858655" y="1096378"/>
                  </a:lnTo>
                  <a:lnTo>
                    <a:pt x="2953258" y="1073848"/>
                  </a:lnTo>
                  <a:lnTo>
                    <a:pt x="3047657" y="1050556"/>
                  </a:lnTo>
                  <a:lnTo>
                    <a:pt x="3141878" y="1026541"/>
                  </a:lnTo>
                  <a:lnTo>
                    <a:pt x="3235909" y="1001814"/>
                  </a:lnTo>
                  <a:lnTo>
                    <a:pt x="3329813" y="976414"/>
                  </a:lnTo>
                  <a:lnTo>
                    <a:pt x="3423577" y="950353"/>
                  </a:lnTo>
                  <a:lnTo>
                    <a:pt x="3517252" y="923658"/>
                  </a:lnTo>
                  <a:lnTo>
                    <a:pt x="3610813" y="896366"/>
                  </a:lnTo>
                  <a:lnTo>
                    <a:pt x="3704323" y="868489"/>
                  </a:lnTo>
                  <a:lnTo>
                    <a:pt x="3797782" y="840054"/>
                  </a:lnTo>
                  <a:lnTo>
                    <a:pt x="3937927" y="796404"/>
                  </a:lnTo>
                  <a:lnTo>
                    <a:pt x="4078071" y="751649"/>
                  </a:lnTo>
                  <a:lnTo>
                    <a:pt x="4218305" y="705853"/>
                  </a:lnTo>
                  <a:lnTo>
                    <a:pt x="4358665" y="659117"/>
                  </a:lnTo>
                  <a:lnTo>
                    <a:pt x="4546155" y="595477"/>
                  </a:lnTo>
                  <a:lnTo>
                    <a:pt x="4781283" y="514070"/>
                  </a:lnTo>
                  <a:lnTo>
                    <a:pt x="5639473" y="209588"/>
                  </a:lnTo>
                  <a:lnTo>
                    <a:pt x="6243701" y="0"/>
                  </a:lnTo>
                  <a:close/>
                </a:path>
              </a:pathLst>
            </a:custGeom>
            <a:solidFill>
              <a:srgbClr val="1C4789"/>
            </a:solidFill>
          </p:spPr>
          <p:txBody>
            <a:bodyPr wrap="square" lIns="0" tIns="0" rIns="0" bIns="0" rtlCol="0"/>
            <a:lstStyle/>
            <a:p>
              <a:endParaRPr/>
            </a:p>
          </p:txBody>
        </p:sp>
        <p:pic>
          <p:nvPicPr>
            <p:cNvPr id="7" name="object 7"/>
            <p:cNvPicPr/>
            <p:nvPr/>
          </p:nvPicPr>
          <p:blipFill>
            <a:blip r:embed="rId4"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189" y="1590031"/>
            <a:ext cx="3744595" cy="1418590"/>
          </a:xfrm>
          <a:prstGeom prst="rect">
            <a:avLst/>
          </a:prstGeom>
        </p:spPr>
        <p:txBody>
          <a:bodyPr vert="horz" wrap="square" lIns="0" tIns="92710" rIns="0" bIns="0" rtlCol="0">
            <a:spAutoFit/>
          </a:bodyPr>
          <a:lstStyle/>
          <a:p>
            <a:pPr marL="760095" marR="5080" indent="-748030">
              <a:lnSpc>
                <a:spcPts val="5210"/>
              </a:lnSpc>
              <a:spcBef>
                <a:spcPts val="730"/>
              </a:spcBef>
            </a:pPr>
            <a:r>
              <a:rPr sz="4800" spc="-5" dirty="0">
                <a:solidFill>
                  <a:srgbClr val="3A4045"/>
                </a:solidFill>
              </a:rPr>
              <a:t>Thanks</a:t>
            </a:r>
            <a:r>
              <a:rPr sz="4800" spc="-30" dirty="0">
                <a:solidFill>
                  <a:srgbClr val="3A4045"/>
                </a:solidFill>
              </a:rPr>
              <a:t> </a:t>
            </a:r>
            <a:r>
              <a:rPr sz="4800" spc="-5" dirty="0">
                <a:solidFill>
                  <a:srgbClr val="3A4045"/>
                </a:solidFill>
              </a:rPr>
              <a:t>to</a:t>
            </a:r>
            <a:r>
              <a:rPr sz="4800" spc="-30" dirty="0">
                <a:solidFill>
                  <a:srgbClr val="3A4045"/>
                </a:solidFill>
              </a:rPr>
              <a:t> </a:t>
            </a:r>
            <a:r>
              <a:rPr sz="4800" spc="-25" dirty="0">
                <a:solidFill>
                  <a:srgbClr val="3A4045"/>
                </a:solidFill>
              </a:rPr>
              <a:t>our </a:t>
            </a:r>
            <a:r>
              <a:rPr sz="4800" spc="-1320" dirty="0">
                <a:solidFill>
                  <a:srgbClr val="3A4045"/>
                </a:solidFill>
              </a:rPr>
              <a:t> </a:t>
            </a:r>
            <a:r>
              <a:rPr sz="4800" spc="-15" dirty="0">
                <a:solidFill>
                  <a:srgbClr val="3A4045"/>
                </a:solidFill>
              </a:rPr>
              <a:t>Funders</a:t>
            </a:r>
            <a:endParaRPr sz="4800"/>
          </a:p>
        </p:txBody>
      </p:sp>
      <p:sp>
        <p:nvSpPr>
          <p:cNvPr id="9" name="object 9"/>
          <p:cNvSpPr txBox="1"/>
          <p:nvPr/>
        </p:nvSpPr>
        <p:spPr>
          <a:xfrm>
            <a:off x="231664" y="5219942"/>
            <a:ext cx="244983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44A53"/>
                </a:solidFill>
                <a:latin typeface="Arial"/>
                <a:cs typeface="Arial"/>
              </a:rPr>
              <a:t>In</a:t>
            </a:r>
            <a:r>
              <a:rPr sz="2800" spc="-95" dirty="0">
                <a:solidFill>
                  <a:srgbClr val="444A53"/>
                </a:solidFill>
                <a:latin typeface="Arial"/>
                <a:cs typeface="Arial"/>
              </a:rPr>
              <a:t> </a:t>
            </a:r>
            <a:r>
              <a:rPr sz="2800" dirty="0">
                <a:solidFill>
                  <a:srgbClr val="444A53"/>
                </a:solidFill>
                <a:latin typeface="Arial"/>
                <a:cs typeface="Arial"/>
              </a:rPr>
              <a:t>kind</a:t>
            </a:r>
            <a:r>
              <a:rPr sz="2800" spc="-65" dirty="0">
                <a:solidFill>
                  <a:srgbClr val="444A53"/>
                </a:solidFill>
                <a:latin typeface="Arial"/>
                <a:cs typeface="Arial"/>
              </a:rPr>
              <a:t> </a:t>
            </a:r>
            <a:r>
              <a:rPr sz="2800" dirty="0">
                <a:solidFill>
                  <a:srgbClr val="444A53"/>
                </a:solidFill>
                <a:latin typeface="Arial"/>
                <a:cs typeface="Arial"/>
              </a:rPr>
              <a:t>support:</a:t>
            </a:r>
            <a:endParaRPr sz="2800">
              <a:latin typeface="Arial"/>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5" cstate="print"/>
            <a:stretch>
              <a:fillRect/>
            </a:stretch>
          </p:blipFill>
          <p:spPr>
            <a:xfrm>
              <a:off x="2211324" y="5826251"/>
              <a:ext cx="1627631" cy="597407"/>
            </a:xfrm>
            <a:prstGeom prst="rect">
              <a:avLst/>
            </a:prstGeom>
          </p:spPr>
        </p:pic>
        <p:pic>
          <p:nvPicPr>
            <p:cNvPr id="12" name="object 12"/>
            <p:cNvPicPr/>
            <p:nvPr/>
          </p:nvPicPr>
          <p:blipFill>
            <a:blip r:embed="rId6" cstate="print"/>
            <a:stretch>
              <a:fillRect/>
            </a:stretch>
          </p:blipFill>
          <p:spPr>
            <a:xfrm>
              <a:off x="3073907" y="4046220"/>
              <a:ext cx="1155191" cy="871727"/>
            </a:xfrm>
            <a:prstGeom prst="rect">
              <a:avLst/>
            </a:prstGeom>
          </p:spPr>
        </p:pic>
        <p:pic>
          <p:nvPicPr>
            <p:cNvPr id="13" name="object 13"/>
            <p:cNvPicPr/>
            <p:nvPr/>
          </p:nvPicPr>
          <p:blipFill>
            <a:blip r:embed="rId7" cstate="print"/>
            <a:stretch>
              <a:fillRect/>
            </a:stretch>
          </p:blipFill>
          <p:spPr>
            <a:xfrm>
              <a:off x="1368552" y="4069080"/>
              <a:ext cx="1382267" cy="734567"/>
            </a:xfrm>
            <a:prstGeom prst="rect">
              <a:avLst/>
            </a:prstGeom>
          </p:spPr>
        </p:pic>
        <p:pic>
          <p:nvPicPr>
            <p:cNvPr id="14" name="object 14"/>
            <p:cNvPicPr/>
            <p:nvPr/>
          </p:nvPicPr>
          <p:blipFill>
            <a:blip r:embed="rId8" cstate="print"/>
            <a:stretch>
              <a:fillRect/>
            </a:stretch>
          </p:blipFill>
          <p:spPr>
            <a:xfrm>
              <a:off x="73152" y="3246119"/>
              <a:ext cx="1697723" cy="470915"/>
            </a:xfrm>
            <a:prstGeom prst="rect">
              <a:avLst/>
            </a:prstGeom>
          </p:spPr>
        </p:pic>
        <p:pic>
          <p:nvPicPr>
            <p:cNvPr id="15" name="object 15"/>
            <p:cNvPicPr/>
            <p:nvPr/>
          </p:nvPicPr>
          <p:blipFill>
            <a:blip r:embed="rId9" cstate="print"/>
            <a:stretch>
              <a:fillRect/>
            </a:stretch>
          </p:blipFill>
          <p:spPr>
            <a:xfrm>
              <a:off x="3436619" y="3180588"/>
              <a:ext cx="1557527" cy="566927"/>
            </a:xfrm>
            <a:prstGeom prst="rect">
              <a:avLst/>
            </a:prstGeom>
          </p:spPr>
        </p:pic>
        <p:pic>
          <p:nvPicPr>
            <p:cNvPr id="16" name="object 16"/>
            <p:cNvPicPr/>
            <p:nvPr/>
          </p:nvPicPr>
          <p:blipFill>
            <a:blip r:embed="rId10" cstate="print"/>
            <a:stretch>
              <a:fillRect/>
            </a:stretch>
          </p:blipFill>
          <p:spPr>
            <a:xfrm>
              <a:off x="1900428" y="3180588"/>
              <a:ext cx="1307591" cy="600443"/>
            </a:xfrm>
            <a:prstGeom prst="rect">
              <a:avLst/>
            </a:prstGeom>
          </p:spPr>
        </p:pic>
        <p:pic>
          <p:nvPicPr>
            <p:cNvPr id="17" name="object 17"/>
            <p:cNvPicPr/>
            <p:nvPr/>
          </p:nvPicPr>
          <p:blipFill>
            <a:blip r:embed="rId11" cstate="print"/>
            <a:stretch>
              <a:fillRect/>
            </a:stretch>
          </p:blipFill>
          <p:spPr>
            <a:xfrm>
              <a:off x="3953255" y="5750064"/>
              <a:ext cx="1266431" cy="544055"/>
            </a:xfrm>
            <a:prstGeom prst="rect">
              <a:avLst/>
            </a:prstGeom>
          </p:spPr>
        </p:pic>
        <p:pic>
          <p:nvPicPr>
            <p:cNvPr id="18" name="object 18"/>
            <p:cNvPicPr/>
            <p:nvPr/>
          </p:nvPicPr>
          <p:blipFill>
            <a:blip r:embed="rId12" cstate="print"/>
            <a:stretch>
              <a:fillRect/>
            </a:stretch>
          </p:blipFill>
          <p:spPr>
            <a:xfrm>
              <a:off x="147827" y="5687567"/>
              <a:ext cx="1949195" cy="670559"/>
            </a:xfrm>
            <a:prstGeom prst="rect">
              <a:avLst/>
            </a:prstGeom>
          </p:spPr>
        </p:pic>
        <p:pic>
          <p:nvPicPr>
            <p:cNvPr id="19" name="object 19"/>
            <p:cNvPicPr/>
            <p:nvPr/>
          </p:nvPicPr>
          <p:blipFill>
            <a:blip r:embed="rId13" cstate="print"/>
            <a:stretch>
              <a:fillRect/>
            </a:stretch>
          </p:blipFill>
          <p:spPr>
            <a:xfrm>
              <a:off x="723900" y="6310883"/>
              <a:ext cx="2141219" cy="428243"/>
            </a:xfrm>
            <a:prstGeom prst="rect">
              <a:avLst/>
            </a:prstGeom>
          </p:spPr>
        </p:pic>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etrospect">
  <a:themeElements>
    <a:clrScheme name="Custom 2">
      <a:dk1>
        <a:srgbClr val="000000"/>
      </a:dk1>
      <a:lt1>
        <a:sysClr val="window" lastClr="FFFFFF"/>
      </a:lt1>
      <a:dk2>
        <a:srgbClr val="637052"/>
      </a:dk2>
      <a:lt2>
        <a:srgbClr val="CCDDEA"/>
      </a:lt2>
      <a:accent1>
        <a:srgbClr val="000000"/>
      </a:accent1>
      <a:accent2>
        <a:srgbClr val="738670"/>
      </a:accent2>
      <a:accent3>
        <a:srgbClr val="B2325D"/>
      </a:accent3>
      <a:accent4>
        <a:srgbClr val="F6B848"/>
      </a:accent4>
      <a:accent5>
        <a:srgbClr val="3EB1C8"/>
      </a:accent5>
      <a:accent6>
        <a:srgbClr val="565589"/>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2.xml><?xml version="1.0" encoding="utf-8"?>
<a:theme xmlns:a="http://schemas.openxmlformats.org/drawingml/2006/main" name="1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3.xml><?xml version="1.0" encoding="utf-8"?>
<a:theme xmlns:a="http://schemas.openxmlformats.org/drawingml/2006/main" name="2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4.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15.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02_Agenda+Contents">
  <a:themeElements>
    <a:clrScheme name="Rush Palette">
      <a:dk1>
        <a:srgbClr val="080808"/>
      </a:dk1>
      <a:lt1>
        <a:sysClr val="window" lastClr="FFFFFF"/>
      </a:lt1>
      <a:dk2>
        <a:srgbClr val="00B076"/>
      </a:dk2>
      <a:lt2>
        <a:srgbClr val="F9FCFF"/>
      </a:lt2>
      <a:accent1>
        <a:srgbClr val="005A32"/>
      </a:accent1>
      <a:accent2>
        <a:srgbClr val="00B076"/>
      </a:accent2>
      <a:accent3>
        <a:srgbClr val="4EC4D7"/>
      </a:accent3>
      <a:accent4>
        <a:srgbClr val="006E96"/>
      </a:accent4>
      <a:accent5>
        <a:srgbClr val="F26C52"/>
      </a:accent5>
      <a:accent6>
        <a:srgbClr val="B12028"/>
      </a:accent6>
      <a:hlink>
        <a:srgbClr val="4EC4D7"/>
      </a:hlink>
      <a:folHlink>
        <a:srgbClr val="006E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8.xml><?xml version="1.0" encoding="utf-8"?>
<a:theme xmlns:a="http://schemas.openxmlformats.org/drawingml/2006/main" name="4_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FE703F9-1194-437A-AF0D-E44CF166ECC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9773489-E82F-4268-B363-358472A02D3F}">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35526E7-73C6-49D2-A6E7-6D64AD4BDE9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5307</TotalTime>
  <Words>6759</Words>
  <Application>Microsoft Office PowerPoint</Application>
  <PresentationFormat>Widescreen</PresentationFormat>
  <Paragraphs>740</Paragraphs>
  <Slides>97</Slides>
  <Notes>40</Notes>
  <HiddenSlides>0</HiddenSlides>
  <MMClips>0</MMClips>
  <ScaleCrop>false</ScaleCrop>
  <HeadingPairs>
    <vt:vector size="8" baseType="variant">
      <vt:variant>
        <vt:lpstr>Fonts Used</vt:lpstr>
      </vt:variant>
      <vt:variant>
        <vt:i4>23</vt:i4>
      </vt:variant>
      <vt:variant>
        <vt:lpstr>Theme</vt:lpstr>
      </vt:variant>
      <vt:variant>
        <vt:i4>19</vt:i4>
      </vt:variant>
      <vt:variant>
        <vt:lpstr>Embedded OLE Servers</vt:lpstr>
      </vt:variant>
      <vt:variant>
        <vt:i4>1</vt:i4>
      </vt:variant>
      <vt:variant>
        <vt:lpstr>Slide Titles</vt:lpstr>
      </vt:variant>
      <vt:variant>
        <vt:i4>97</vt:i4>
      </vt:variant>
    </vt:vector>
  </HeadingPairs>
  <TitlesOfParts>
    <vt:vector size="140" baseType="lpstr">
      <vt:lpstr>MS PGothic</vt:lpstr>
      <vt:lpstr>MS PGothic</vt:lpstr>
      <vt:lpstr>Arial</vt:lpstr>
      <vt:lpstr>Calibri</vt:lpstr>
      <vt:lpstr>Calibri Light</vt:lpstr>
      <vt:lpstr>Century Gothic</vt:lpstr>
      <vt:lpstr>Cook County Health Brandon</vt:lpstr>
      <vt:lpstr>Courier New</vt:lpstr>
      <vt:lpstr>Heebo</vt:lpstr>
      <vt:lpstr>Helvetica Neue Medium</vt:lpstr>
      <vt:lpstr>Lato</vt:lpstr>
      <vt:lpstr>Lato Medium</vt:lpstr>
      <vt:lpstr>Myriad Web Pro</vt:lpstr>
      <vt:lpstr>Nunito</vt:lpstr>
      <vt:lpstr>Open Sans</vt:lpstr>
      <vt:lpstr>Perpetua Titling MT</vt:lpstr>
      <vt:lpstr>SlateStd-Bold</vt:lpstr>
      <vt:lpstr>SlateStd-Light</vt:lpstr>
      <vt:lpstr>Times New Roman</vt:lpstr>
      <vt:lpstr>Trajan Pro</vt:lpstr>
      <vt:lpstr>Verdana</vt:lpstr>
      <vt:lpstr>Wingdings</vt:lpstr>
      <vt:lpstr>Wingdings 3</vt:lpstr>
      <vt:lpstr>Office Theme</vt:lpstr>
      <vt:lpstr>2_Office Theme</vt:lpstr>
      <vt:lpstr>1_Office Theme</vt:lpstr>
      <vt:lpstr>5_Office Theme</vt:lpstr>
      <vt:lpstr>7_Office Theme</vt:lpstr>
      <vt:lpstr>8_Office Theme</vt:lpstr>
      <vt:lpstr>AAH Theme</vt:lpstr>
      <vt:lpstr>4_AAH Theme</vt:lpstr>
      <vt:lpstr>3_Office Theme</vt:lpstr>
      <vt:lpstr>Retrospect</vt:lpstr>
      <vt:lpstr>Vision</vt:lpstr>
      <vt:lpstr>1_Vision</vt:lpstr>
      <vt:lpstr>2_Vision</vt:lpstr>
      <vt:lpstr>Ion Boardroom</vt:lpstr>
      <vt:lpstr>Master</vt:lpstr>
      <vt:lpstr>6_Office Theme</vt:lpstr>
      <vt:lpstr>02_Agenda+Contents</vt:lpstr>
      <vt:lpstr>4_Office Theme</vt:lpstr>
      <vt:lpstr>9_Office Theme</vt:lpstr>
      <vt:lpstr>Acrobat Document</vt:lpstr>
      <vt:lpstr>COVID-19 Strategies  for OB &amp; Neonatal  Units</vt:lpstr>
      <vt:lpstr>Welcome</vt:lpstr>
      <vt:lpstr>Housekeeping: We Are Recording Now</vt:lpstr>
      <vt:lpstr>ILPQC Covid 19 webinars</vt:lpstr>
      <vt:lpstr>Overview</vt:lpstr>
      <vt:lpstr>US COVID case trend</vt:lpstr>
      <vt:lpstr>PowerPoint Presentation</vt:lpstr>
      <vt:lpstr>PowerPoint Presentation</vt:lpstr>
      <vt:lpstr>PowerPoint Presentation</vt:lpstr>
      <vt:lpstr>Data Update: March 8, 2022 CDC/IDPH: COVID-19 Outbreak</vt:lpstr>
      <vt:lpstr>PowerPoint Presentation</vt:lpstr>
      <vt:lpstr>Illinois Daily Incidence</vt:lpstr>
      <vt:lpstr>Illinois Covid Deaths</vt:lpstr>
      <vt:lpstr>PowerPoint Presentation</vt:lpstr>
      <vt:lpstr>PowerPoint Presentation</vt:lpstr>
      <vt:lpstr>PowerPoint Presentation</vt:lpstr>
      <vt:lpstr>CDC’s COVID-19 Community Levels and Indicators</vt:lpstr>
      <vt:lpstr>PowerPoint Presentation</vt:lpstr>
      <vt:lpstr>Data Update March 8, 2022  IDPH: COVID-19 Outbreak Race  Demographics</vt:lpstr>
      <vt:lpstr>Illinois Population Vaccinated Fully</vt:lpstr>
      <vt:lpstr>Illinois Population Administered Booster Doses</vt:lpstr>
      <vt:lpstr>Illinois Daily  Reported  Administered  Vaccine Doses</vt:lpstr>
      <vt:lpstr>PowerPoint Presentation</vt:lpstr>
      <vt:lpstr>PowerPoint Presentation</vt:lpstr>
      <vt:lpstr>PowerPoint Presentation</vt:lpstr>
      <vt:lpstr>PowerPoint Presentation</vt:lpstr>
      <vt:lpstr>Covid-19 and Pregnancy</vt:lpstr>
      <vt:lpstr>PowerPoint Presentation</vt:lpstr>
      <vt:lpstr>Figure 1. Maternal mortality rates, by race and Hispanic origin: United States, 2018–2020</vt:lpstr>
      <vt:lpstr>PowerPoint Presentation</vt:lpstr>
      <vt:lpstr>JAMA: Association of SARS-CoV-2 Infection With Serious Maternal Morbidity and Mortality From Obstetric Complications. (2.7.2022) </vt:lpstr>
      <vt:lpstr>MDPI: Stillbirth after COVID-19 in Unvaccinated Mothers Can Result from SARS-CoV-2 Placentitis, Placental Insufficiency, and Hypoxic. (2.15.2022) </vt:lpstr>
      <vt:lpstr>CDC:  COVID-19 Vaccination for Pregnant People to Prevent Serious Illness, Deaths, and Adverse Pregnancy Outcomes from COVID-19. (9.29.21) </vt:lpstr>
      <vt:lpstr>VACCINE SAFETY DATA</vt:lpstr>
      <vt:lpstr>V-SAFE vaccine monitoring – what data is being gathered pregnant patients</vt:lpstr>
      <vt:lpstr>Association of BNT162b2 COVID-19 Vaccination During Pregnancy With Neonatal and Early Infant Outcomes,  JAMA Pediatrics, February 10, 2022</vt:lpstr>
      <vt:lpstr>Durability of Antibodies in Infants After Maternal COVID-19 Vaccination or Natural Infection (2/7/2022)</vt:lpstr>
      <vt:lpstr>CDC MMWR: Effectiveness of Maternal Vaccination with mRNA COVID-19 Vaccine During Pregnancy Against COVID-19–Associated Hospitalization in Infants Aged &lt;6 Months — 17 States. (2.18.2022) </vt:lpstr>
      <vt:lpstr>CDC Vaccine and Pregnancy Summary: what you need to know</vt:lpstr>
      <vt:lpstr>SMFM: Provider Considerations for Engaging in COVID-19 Vaccine Counseling With Pregnant and Lactating Patients (1.11.2022) </vt:lpstr>
      <vt:lpstr>Boosters needed to fight Omicron</vt:lpstr>
      <vt:lpstr>ILPQC COVID-19 Webpage  www.ilpqc.org</vt:lpstr>
      <vt:lpstr>Updated OB (ACOG/SMFM) Resources</vt:lpstr>
      <vt:lpstr>SMFM: Coronavirus (COVID-19) and Pregnancy: What Maternal-Fetal Medicine Subspecialists Need to Know (March 2, 2022)</vt:lpstr>
      <vt:lpstr>COVID Therapeutics</vt:lpstr>
      <vt:lpstr>Outpatient Therapeutic Preferences</vt:lpstr>
      <vt:lpstr>Updated SMFM Patient Education Resources (on ILPQC Covid webpage)</vt:lpstr>
      <vt:lpstr>SMFM: NEW INFOGRAPHIC Top 5 Reasons to Get the COVID-19 Vaccine (English and Spanish) </vt:lpstr>
      <vt:lpstr>CDC</vt:lpstr>
      <vt:lpstr>COVID Vaccine Patient Education Examples</vt:lpstr>
      <vt:lpstr>POSTERS</vt:lpstr>
      <vt:lpstr>New ACOG / CDC PSA  Covid Vaccination in Pregnancy</vt:lpstr>
      <vt:lpstr>Updated OB/Neo Covid Publications</vt:lpstr>
      <vt:lpstr>Arti Barnes, MD, MPH</vt:lpstr>
      <vt:lpstr>COVID-19 Therapies in Pregnancy: Monoclonal Antibodies and Oral Therapeutics </vt:lpstr>
      <vt:lpstr>Covid 19 and pregnancy</vt:lpstr>
      <vt:lpstr>PowerPoint Presentation</vt:lpstr>
      <vt:lpstr>ACOG Vs NIH/EUA</vt:lpstr>
      <vt:lpstr>RISK: Criteria for use of monoclonal antibodies to treat SARS-CoV-2</vt:lpstr>
      <vt:lpstr>O!Micron</vt:lpstr>
      <vt:lpstr>BA.2</vt:lpstr>
      <vt:lpstr>Attachment inhibitors:</vt:lpstr>
      <vt:lpstr>Getting ahead of the curve</vt:lpstr>
      <vt:lpstr>REMDESIVIR (ANTIVIRAL)</vt:lpstr>
      <vt:lpstr>WHO? WHEN? </vt:lpstr>
      <vt:lpstr>mAB and COVID-19 vaccine/booster</vt:lpstr>
      <vt:lpstr>ORAL AGENTS</vt:lpstr>
      <vt:lpstr>Paxlovid Drug interactions</vt:lpstr>
      <vt:lpstr>Paxlovid (Drug Interactions)</vt:lpstr>
      <vt:lpstr>Paxlovid</vt:lpstr>
      <vt:lpstr>PAXLOVID AND HIV</vt:lpstr>
      <vt:lpstr>Molnupiravir</vt:lpstr>
      <vt:lpstr>Molnupiravir</vt:lpstr>
      <vt:lpstr>Access to medications</vt:lpstr>
      <vt:lpstr>IDPH Covid Outpatient Therapy locator</vt:lpstr>
      <vt:lpstr>In Summary</vt:lpstr>
      <vt:lpstr>THANK YOU</vt:lpstr>
      <vt:lpstr>Increasing Vaccine Confidence Among Pregnant People and Caregivers</vt:lpstr>
      <vt:lpstr>About EverThrive Illinois  </vt:lpstr>
      <vt:lpstr>Background</vt:lpstr>
      <vt:lpstr>Percentage of population with at least one dose by race/ethnicity and age</vt:lpstr>
      <vt:lpstr>Campaign Goals</vt:lpstr>
      <vt:lpstr>Outreach Strategy</vt:lpstr>
      <vt:lpstr>Campaign Resources</vt:lpstr>
      <vt:lpstr>Campaign Resources</vt:lpstr>
      <vt:lpstr>What we have accomplished</vt:lpstr>
      <vt:lpstr>What we are learning</vt:lpstr>
      <vt:lpstr>Contact Us</vt:lpstr>
      <vt:lpstr>Helen Plavnick, MD</vt:lpstr>
      <vt:lpstr>PowerPoint Presentation</vt:lpstr>
      <vt:lpstr>Foundational Training  </vt:lpstr>
      <vt:lpstr>Implementation Support </vt:lpstr>
      <vt:lpstr>Toolkit &amp; Outreach Materials</vt:lpstr>
      <vt:lpstr>OB Discussion Panel</vt:lpstr>
      <vt:lpstr>PowerPoint Presentation</vt:lpstr>
      <vt:lpstr>Thank You</vt:lpstr>
      <vt:lpstr>Thanks to our  Funders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Hilgert</dc:creator>
  <cp:lastModifiedBy>ABorders Local Account</cp:lastModifiedBy>
  <cp:revision>187</cp:revision>
  <dcterms:created xsi:type="dcterms:W3CDTF">2021-09-30T19:32:58Z</dcterms:created>
  <dcterms:modified xsi:type="dcterms:W3CDTF">2022-03-11T21:06:46Z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2021-09-30T00:00:00Z</vt:filetime>
  </property>
  <property fmtid="{D5CDD505-2E9C-101B-9397-08002B2CF9AE}" pid="3" name="Creator">
    <vt:lpwstr>Acrobat PDFMaker 21 for PowerPoint</vt:lpwstr>
  </property>
  <property fmtid="{D5CDD505-2E9C-101B-9397-08002B2CF9AE}" pid="4" name="LastSaved">
    <vt:filetime>2021-09-30T00:00:00Z</vt:filetime>
  </property>
</Properties>
</file>