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theme/theme11.xml" ContentType="application/vnd.openxmlformats-officedocument.theme+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3"/>
    <p:sldMasterId id="2147484138" r:id="rId4"/>
    <p:sldMasterId id="2147484150" r:id="rId5"/>
    <p:sldMasterId id="2147484152" r:id="rId6"/>
    <p:sldMasterId id="2147484154" r:id="rId7"/>
    <p:sldMasterId id="2147484164" r:id="rId8"/>
    <p:sldMasterId id="2147484166" r:id="rId9"/>
    <p:sldMasterId id="2147484169" r:id="rId10"/>
    <p:sldMasterId id="2147484184" r:id="rId11"/>
    <p:sldMasterId id="2147484231" r:id="rId12"/>
    <p:sldMasterId id="2147484239" r:id="rId13"/>
    <p:sldMasterId id="2147484241" r:id="rId14"/>
    <p:sldMasterId id="2147484260" r:id="rId15"/>
    <p:sldMasterId id="2147484265" r:id="rId16"/>
    <p:sldMasterId id="2147484269" r:id="rId17"/>
    <p:sldMasterId id="2147484274" r:id="rId18"/>
  </p:sldMasterIdLst>
  <p:notesMasterIdLst>
    <p:notesMasterId r:id="rId105"/>
  </p:notesMasterIdLst>
  <p:handoutMasterIdLst>
    <p:handoutMasterId r:id="rId106"/>
  </p:handoutMasterIdLst>
  <p:sldIdLst>
    <p:sldId id="1450" r:id="rId19"/>
    <p:sldId id="1825" r:id="rId20"/>
    <p:sldId id="1925" r:id="rId21"/>
    <p:sldId id="2253" r:id="rId22"/>
    <p:sldId id="2254" r:id="rId23"/>
    <p:sldId id="2154" r:id="rId24"/>
    <p:sldId id="1986" r:id="rId25"/>
    <p:sldId id="2081" r:id="rId26"/>
    <p:sldId id="2190" r:id="rId27"/>
    <p:sldId id="2255" r:id="rId28"/>
    <p:sldId id="2083" r:id="rId29"/>
    <p:sldId id="1975" r:id="rId30"/>
    <p:sldId id="2160" r:id="rId31"/>
    <p:sldId id="2156" r:id="rId32"/>
    <p:sldId id="2214" r:id="rId33"/>
    <p:sldId id="2212" r:id="rId34"/>
    <p:sldId id="2282" r:id="rId35"/>
    <p:sldId id="2211" r:id="rId36"/>
    <p:sldId id="2210" r:id="rId37"/>
    <p:sldId id="2159" r:id="rId38"/>
    <p:sldId id="2216" r:id="rId39"/>
    <p:sldId id="2237" r:id="rId40"/>
    <p:sldId id="2238" r:id="rId41"/>
    <p:sldId id="2239" r:id="rId42"/>
    <p:sldId id="2240" r:id="rId43"/>
    <p:sldId id="2241" r:id="rId44"/>
    <p:sldId id="2242" r:id="rId45"/>
    <p:sldId id="2243" r:id="rId46"/>
    <p:sldId id="2244" r:id="rId47"/>
    <p:sldId id="2245" r:id="rId48"/>
    <p:sldId id="2246" r:id="rId49"/>
    <p:sldId id="2247" r:id="rId50"/>
    <p:sldId id="2248" r:id="rId51"/>
    <p:sldId id="2249" r:id="rId52"/>
    <p:sldId id="2250" r:id="rId53"/>
    <p:sldId id="2251" r:id="rId54"/>
    <p:sldId id="2252" r:id="rId55"/>
    <p:sldId id="2224" r:id="rId56"/>
    <p:sldId id="2225" r:id="rId57"/>
    <p:sldId id="2226" r:id="rId58"/>
    <p:sldId id="2227" r:id="rId59"/>
    <p:sldId id="2228" r:id="rId60"/>
    <p:sldId id="2229" r:id="rId61"/>
    <p:sldId id="2230" r:id="rId62"/>
    <p:sldId id="2231" r:id="rId63"/>
    <p:sldId id="2232" r:id="rId64"/>
    <p:sldId id="2233" r:id="rId65"/>
    <p:sldId id="2234" r:id="rId66"/>
    <p:sldId id="2235" r:id="rId67"/>
    <p:sldId id="2236" r:id="rId68"/>
    <p:sldId id="2219" r:id="rId69"/>
    <p:sldId id="2220" r:id="rId70"/>
    <p:sldId id="1805" r:id="rId71"/>
    <p:sldId id="2221" r:id="rId72"/>
    <p:sldId id="2222" r:id="rId73"/>
    <p:sldId id="2223" r:id="rId74"/>
    <p:sldId id="2207" r:id="rId75"/>
    <p:sldId id="2157" r:id="rId76"/>
    <p:sldId id="2256" r:id="rId77"/>
    <p:sldId id="2257" r:id="rId78"/>
    <p:sldId id="2258" r:id="rId79"/>
    <p:sldId id="2259" r:id="rId80"/>
    <p:sldId id="2260" r:id="rId81"/>
    <p:sldId id="2261" r:id="rId82"/>
    <p:sldId id="2262" r:id="rId83"/>
    <p:sldId id="2263" r:id="rId84"/>
    <p:sldId id="2264" r:id="rId85"/>
    <p:sldId id="2265" r:id="rId86"/>
    <p:sldId id="2266" r:id="rId87"/>
    <p:sldId id="2267" r:id="rId88"/>
    <p:sldId id="2268" r:id="rId89"/>
    <p:sldId id="2269" r:id="rId90"/>
    <p:sldId id="2270" r:id="rId91"/>
    <p:sldId id="2271" r:id="rId92"/>
    <p:sldId id="2272" r:id="rId93"/>
    <p:sldId id="2273" r:id="rId94"/>
    <p:sldId id="2274" r:id="rId95"/>
    <p:sldId id="2275" r:id="rId96"/>
    <p:sldId id="2276" r:id="rId97"/>
    <p:sldId id="2277" r:id="rId98"/>
    <p:sldId id="2278" r:id="rId99"/>
    <p:sldId id="2279" r:id="rId100"/>
    <p:sldId id="2280" r:id="rId101"/>
    <p:sldId id="2281" r:id="rId102"/>
    <p:sldId id="1841" r:id="rId103"/>
    <p:sldId id="1707" r:id="rId10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cmAuthor id="2" name="Weiss, Daniel" initials="WD" lastIdx="10"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a:srgbClr val="FFFFCC"/>
    <a:srgbClr val="6359AD"/>
    <a:srgbClr val="6D5CAA"/>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7" autoAdjust="0"/>
    <p:restoredTop sz="85067" autoAdjust="0"/>
  </p:normalViewPr>
  <p:slideViewPr>
    <p:cSldViewPr>
      <p:cViewPr varScale="1">
        <p:scale>
          <a:sx n="75" d="100"/>
          <a:sy n="75" d="100"/>
        </p:scale>
        <p:origin x="1128" y="53"/>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1872"/>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2" Type="http://schemas.openxmlformats.org/officeDocument/2006/relationships/customXml" Target="../customXml/item2.xml"/><Relationship Id="rId16" Type="http://schemas.openxmlformats.org/officeDocument/2006/relationships/slideMaster" Target="slideMasters/slideMaster14.xml"/><Relationship Id="rId29" Type="http://schemas.openxmlformats.org/officeDocument/2006/relationships/slide" Target="slides/slide11.xml"/><Relationship Id="rId107" Type="http://schemas.openxmlformats.org/officeDocument/2006/relationships/commentAuthors" Target="commentAuthors.xml"/><Relationship Id="rId11" Type="http://schemas.openxmlformats.org/officeDocument/2006/relationships/slideMaster" Target="slideMasters/slideMaster9.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slide" Target="slides/slide84.xml"/><Relationship Id="rId110" Type="http://schemas.openxmlformats.org/officeDocument/2006/relationships/theme" Target="theme/theme1.xml"/><Relationship Id="rId5" Type="http://schemas.openxmlformats.org/officeDocument/2006/relationships/slideMaster" Target="slideMasters/slideMaster3.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2.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notesMaster" Target="notesMasters/notesMaster1.xml"/><Relationship Id="rId8" Type="http://schemas.openxmlformats.org/officeDocument/2006/relationships/slideMaster" Target="slideMasters/slideMaster6.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Master" Target="slideMasters/slideMaster13.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handoutMaster" Target="handoutMasters/handoutMaster1.xml"/><Relationship Id="rId10" Type="http://schemas.openxmlformats.org/officeDocument/2006/relationships/slideMaster" Target="slideMasters/slideMaster8.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Master" Target="slideMasters/slideMaster11.xml"/><Relationship Id="rId18" Type="http://schemas.openxmlformats.org/officeDocument/2006/relationships/slideMaster" Target="slideMasters/slideMaster16.xml"/><Relationship Id="rId39" Type="http://schemas.openxmlformats.org/officeDocument/2006/relationships/slide" Target="slides/slide21.xml"/><Relationship Id="rId109" Type="http://schemas.openxmlformats.org/officeDocument/2006/relationships/viewProps" Target="viewProps.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5.xml"/><Relationship Id="rId71" Type="http://schemas.openxmlformats.org/officeDocument/2006/relationships/slide" Target="slides/slide53.xml"/><Relationship Id="rId92" Type="http://schemas.openxmlformats.org/officeDocument/2006/relationships/slide" Target="slides/slide74.xml"/></Relationships>
</file>

<file path=ppt/charts/_rels/chart1.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llinois.gov\DPH\ChiUsers1\Amanda.C.Bennett\Coronavirus%20(CoVID-19)\Perinatal%20Hospital%20Survey\Perinatal%20Hospital%20COVID-19%20Survey%20Resul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54794317376994539"/>
        </c:manualLayout>
      </c:layout>
      <c:barChart>
        <c:barDir val="col"/>
        <c:grouping val="stacked"/>
        <c:varyColors val="0"/>
        <c:ser>
          <c:idx val="0"/>
          <c:order val="0"/>
          <c:tx>
            <c:v>Response Rate</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Responses!$D$12:$D$22</c:f>
              <c:numCache>
                <c:formatCode>General</c:formatCode>
                <c:ptCount val="11"/>
                <c:pt idx="0" formatCode="0%">
                  <c:v>0.95959595959595956</c:v>
                </c:pt>
                <c:pt idx="2" formatCode="0%">
                  <c:v>0.98039215686274506</c:v>
                </c:pt>
                <c:pt idx="3" formatCode="0%">
                  <c:v>0.90909090909090906</c:v>
                </c:pt>
                <c:pt idx="4" formatCode="0%">
                  <c:v>1</c:v>
                </c:pt>
                <c:pt idx="5" formatCode="0%">
                  <c:v>0.875</c:v>
                </c:pt>
                <c:pt idx="7" formatCode="0%">
                  <c:v>1</c:v>
                </c:pt>
                <c:pt idx="8" formatCode="0%">
                  <c:v>0.93617021276595747</c:v>
                </c:pt>
                <c:pt idx="9" formatCode="0%">
                  <c:v>1</c:v>
                </c:pt>
                <c:pt idx="10" formatCode="0%">
                  <c:v>0.96153846153846156</c:v>
                </c:pt>
              </c:numCache>
            </c:numRef>
          </c:val>
          <c:extLst>
            <c:ext xmlns:c16="http://schemas.microsoft.com/office/drawing/2014/chart" uri="{C3380CC4-5D6E-409C-BE32-E72D297353CC}">
              <c16:uniqueId val="{00000000-9FF3-47EC-80AE-100342C9F2D0}"/>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52726389464474832"/>
        </c:manualLayout>
      </c:layout>
      <c:barChart>
        <c:barDir val="col"/>
        <c:grouping val="stacked"/>
        <c:varyColors val="0"/>
        <c:ser>
          <c:idx val="0"/>
          <c:order val="0"/>
          <c:tx>
            <c:v>UT Interest if Tests Available</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('UT Plans &amp; Interest'!$I$5,'UT Plans &amp; Interest'!$I$7:$I$11,'UT Plans &amp; Interest'!$I$25:$I$29)</c:f>
              <c:numCache>
                <c:formatCode>General</c:formatCode>
                <c:ptCount val="11"/>
                <c:pt idx="0" formatCode="0%">
                  <c:v>0.76086956521739135</c:v>
                </c:pt>
                <c:pt idx="2" formatCode="0%">
                  <c:v>0.77777777777777779</c:v>
                </c:pt>
                <c:pt idx="3" formatCode="0%">
                  <c:v>0.66666666666666663</c:v>
                </c:pt>
                <c:pt idx="4" formatCode="0%">
                  <c:v>0.8125</c:v>
                </c:pt>
                <c:pt idx="5" formatCode="0%">
                  <c:v>0.7142857142857143</c:v>
                </c:pt>
                <c:pt idx="7" formatCode="0%">
                  <c:v>0.6</c:v>
                </c:pt>
                <c:pt idx="8" formatCode="0%">
                  <c:v>0.7857142857142857</c:v>
                </c:pt>
                <c:pt idx="9" formatCode="0%">
                  <c:v>0.66666666666666663</c:v>
                </c:pt>
                <c:pt idx="10" formatCode="0%">
                  <c:v>0.8571428571428571</c:v>
                </c:pt>
              </c:numCache>
            </c:numRef>
          </c:val>
          <c:extLst>
            <c:ext xmlns:c16="http://schemas.microsoft.com/office/drawing/2014/chart" uri="{C3380CC4-5D6E-409C-BE32-E72D297353CC}">
              <c16:uniqueId val="{00000000-D7D1-441A-94F7-EA9A36D6AB26}"/>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6079330141369"/>
          <c:y val="7.2068655891697753E-2"/>
          <c:w val="0.47077492114638408"/>
          <c:h val="0.78749781277340347"/>
        </c:manualLayout>
      </c:layout>
      <c:barChart>
        <c:barDir val="bar"/>
        <c:grouping val="clustered"/>
        <c:varyColors val="0"/>
        <c:ser>
          <c:idx val="0"/>
          <c:order val="0"/>
          <c:tx>
            <c:v>Policies</c:v>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Policies!$A$2:$A$3</c:f>
              <c:strCache>
                <c:ptCount val="2"/>
                <c:pt idx="0">
                  <c:v>Universal PPE for all providers during labor and delivery</c:v>
                </c:pt>
                <c:pt idx="1">
                  <c:v>Prophylactic anti-coagulation for COVID+ pregnant or postpartum patients</c:v>
                </c:pt>
              </c:strCache>
            </c:strRef>
          </c:cat>
          <c:val>
            <c:numRef>
              <c:f>Policies!$F$2:$F$3</c:f>
              <c:numCache>
                <c:formatCode>0.0%</c:formatCode>
                <c:ptCount val="2"/>
                <c:pt idx="0">
                  <c:v>0.9263157894736842</c:v>
                </c:pt>
                <c:pt idx="1">
                  <c:v>0.3146067415730337</c:v>
                </c:pt>
              </c:numCache>
            </c:numRef>
          </c:val>
          <c:extLst>
            <c:ext xmlns:c16="http://schemas.microsoft.com/office/drawing/2014/chart" uri="{C3380CC4-5D6E-409C-BE32-E72D297353CC}">
              <c16:uniqueId val="{00000000-BAF5-4946-AFD7-61502B809B06}"/>
            </c:ext>
          </c:extLst>
        </c:ser>
        <c:dLbls>
          <c:showLegendKey val="0"/>
          <c:showVal val="0"/>
          <c:showCatName val="0"/>
          <c:showSerName val="0"/>
          <c:showPercent val="0"/>
          <c:showBubbleSize val="0"/>
        </c:dLbls>
        <c:gapWidth val="50"/>
        <c:axId val="419725416"/>
        <c:axId val="329834128"/>
      </c:barChart>
      <c:catAx>
        <c:axId val="41972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6079330141369"/>
          <c:y val="7.2068655891697753E-2"/>
          <c:w val="0.47077492114638408"/>
          <c:h val="0.78749781277340347"/>
        </c:manualLayout>
      </c:layout>
      <c:barChart>
        <c:barDir val="bar"/>
        <c:grouping val="clustered"/>
        <c:varyColors val="0"/>
        <c:ser>
          <c:idx val="0"/>
          <c:order val="0"/>
          <c:tx>
            <c:v>Policies</c:v>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(Policies!$A$6,Policies!$A$5)</c:f>
              <c:strCache>
                <c:ptCount val="2"/>
                <c:pt idx="0">
                  <c:v>Allowing early neonatal discharge (&lt;24 hrs)</c:v>
                </c:pt>
                <c:pt idx="1">
                  <c:v>Allowing early maternal discharge (&lt;24 hrs)</c:v>
                </c:pt>
              </c:strCache>
            </c:strRef>
          </c:cat>
          <c:val>
            <c:numRef>
              <c:f>(Policies!$F$6,Policies!$F$5)</c:f>
              <c:numCache>
                <c:formatCode>0.0%</c:formatCode>
                <c:ptCount val="2"/>
                <c:pt idx="0">
                  <c:v>9.4736842105263161E-2</c:v>
                </c:pt>
                <c:pt idx="1">
                  <c:v>0.2</c:v>
                </c:pt>
              </c:numCache>
            </c:numRef>
          </c:val>
          <c:extLst>
            <c:ext xmlns:c16="http://schemas.microsoft.com/office/drawing/2014/chart" uri="{C3380CC4-5D6E-409C-BE32-E72D297353CC}">
              <c16:uniqueId val="{00000000-B285-48F9-A815-D2F1965024A8}"/>
            </c:ext>
          </c:extLst>
        </c:ser>
        <c:dLbls>
          <c:showLegendKey val="0"/>
          <c:showVal val="0"/>
          <c:showCatName val="0"/>
          <c:showSerName val="0"/>
          <c:showPercent val="0"/>
          <c:showBubbleSize val="0"/>
        </c:dLbls>
        <c:gapWidth val="50"/>
        <c:axId val="419725416"/>
        <c:axId val="329834128"/>
      </c:barChart>
      <c:catAx>
        <c:axId val="41972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6079330141369"/>
          <c:y val="7.2068655891697753E-2"/>
          <c:w val="0.47077492114638408"/>
          <c:h val="0.78749781277340347"/>
        </c:manualLayout>
      </c:layout>
      <c:barChart>
        <c:barDir val="bar"/>
        <c:grouping val="clustered"/>
        <c:varyColors val="0"/>
        <c:ser>
          <c:idx val="0"/>
          <c:order val="0"/>
          <c:tx>
            <c:v>Policies</c:v>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(Policies!$A$10,Policies!$A$9,Policies!$A$8)</c:f>
              <c:strCache>
                <c:ptCount val="3"/>
                <c:pt idx="0">
                  <c:v>Limit visitors in NICU</c:v>
                </c:pt>
                <c:pt idx="1">
                  <c:v>Limit visitors in postpartum unit</c:v>
                </c:pt>
                <c:pt idx="2">
                  <c:v>Limit support persons during labor and delivery</c:v>
                </c:pt>
              </c:strCache>
            </c:strRef>
          </c:cat>
          <c:val>
            <c:numRef>
              <c:f>(Policies!$F$10,Policies!$F$9,Policies!$F$8)</c:f>
              <c:numCache>
                <c:formatCode>0.0%</c:formatCode>
                <c:ptCount val="3"/>
                <c:pt idx="0">
                  <c:v>1</c:v>
                </c:pt>
                <c:pt idx="1">
                  <c:v>1</c:v>
                </c:pt>
                <c:pt idx="2">
                  <c:v>1</c:v>
                </c:pt>
              </c:numCache>
            </c:numRef>
          </c:val>
          <c:extLst>
            <c:ext xmlns:c16="http://schemas.microsoft.com/office/drawing/2014/chart" uri="{C3380CC4-5D6E-409C-BE32-E72D297353CC}">
              <c16:uniqueId val="{00000000-8F54-4A9D-B917-9BF7C3414D06}"/>
            </c:ext>
          </c:extLst>
        </c:ser>
        <c:dLbls>
          <c:showLegendKey val="0"/>
          <c:showVal val="0"/>
          <c:showCatName val="0"/>
          <c:showSerName val="0"/>
          <c:showPercent val="0"/>
          <c:showBubbleSize val="0"/>
        </c:dLbls>
        <c:gapWidth val="50"/>
        <c:axId val="419725416"/>
        <c:axId val="329834128"/>
      </c:barChart>
      <c:catAx>
        <c:axId val="41972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6079330141369"/>
          <c:y val="7.2068655891697753E-2"/>
          <c:w val="0.47077492114638408"/>
          <c:h val="0.78749781277340347"/>
        </c:manualLayout>
      </c:layout>
      <c:barChart>
        <c:barDir val="bar"/>
        <c:grouping val="clustered"/>
        <c:varyColors val="0"/>
        <c:ser>
          <c:idx val="0"/>
          <c:order val="0"/>
          <c:tx>
            <c:v>Policies</c:v>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(Policies!$A$14,Policies!$A$13,Policies!$A$12)</c:f>
              <c:strCache>
                <c:ptCount val="3"/>
                <c:pt idx="0">
                  <c:v>Limiting provision of pumped milk for COVID+ mothers</c:v>
                </c:pt>
                <c:pt idx="1">
                  <c:v>Limiting direct breastfeeding for COVID+ mothers</c:v>
                </c:pt>
                <c:pt idx="2">
                  <c:v>Routine separation of newborns from COVID+ mothers</c:v>
                </c:pt>
              </c:strCache>
            </c:strRef>
          </c:cat>
          <c:val>
            <c:numRef>
              <c:f>(Policies!$F$14,Policies!$F$13,Policies!$F$12)</c:f>
              <c:numCache>
                <c:formatCode>0.0%</c:formatCode>
                <c:ptCount val="3"/>
                <c:pt idx="0">
                  <c:v>0.13636363636363635</c:v>
                </c:pt>
                <c:pt idx="1">
                  <c:v>0.67045454545454541</c:v>
                </c:pt>
                <c:pt idx="2">
                  <c:v>0.69318181818181823</c:v>
                </c:pt>
              </c:numCache>
            </c:numRef>
          </c:val>
          <c:extLst>
            <c:ext xmlns:c16="http://schemas.microsoft.com/office/drawing/2014/chart" uri="{C3380CC4-5D6E-409C-BE32-E72D297353CC}">
              <c16:uniqueId val="{00000000-1AAA-4953-9B45-7F84DA5BF46C}"/>
            </c:ext>
          </c:extLst>
        </c:ser>
        <c:dLbls>
          <c:showLegendKey val="0"/>
          <c:showVal val="0"/>
          <c:showCatName val="0"/>
          <c:showSerName val="0"/>
          <c:showPercent val="0"/>
          <c:showBubbleSize val="0"/>
        </c:dLbls>
        <c:gapWidth val="50"/>
        <c:axId val="419725416"/>
        <c:axId val="329834128"/>
      </c:barChart>
      <c:catAx>
        <c:axId val="41972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6079330141369"/>
          <c:y val="7.8724487797234306E-3"/>
          <c:w val="0.47077492114638408"/>
          <c:h val="0.87762937282093467"/>
        </c:manualLayout>
      </c:layout>
      <c:barChart>
        <c:barDir val="bar"/>
        <c:grouping val="clustered"/>
        <c:varyColors val="0"/>
        <c:ser>
          <c:idx val="0"/>
          <c:order val="0"/>
          <c:tx>
            <c:v>Policies</c:v>
          </c:tx>
          <c:spPr>
            <a:solidFill>
              <a:srgbClr val="002060"/>
            </a:solidFill>
            <a:ln>
              <a:noFill/>
            </a:ln>
            <a:effectLst/>
          </c:spPr>
          <c:invertIfNegative val="0"/>
          <c:dLbls>
            <c:dLbl>
              <c:idx val="2"/>
              <c:layout>
                <c:manualLayout>
                  <c:x val="-3.217530085396456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24-4BAB-AB88-E6521DE6FD4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(Policies!$A$17,Policies!$A$16,Policies!$A$19,Policies!$A$18)</c:f>
              <c:strCache>
                <c:ptCount val="4"/>
                <c:pt idx="0">
                  <c:v>Providing blood pressure cuff for home monitoring</c:v>
                </c:pt>
                <c:pt idx="1">
                  <c:v>Offering telehealth for prenatal and/or postpartum visits</c:v>
                </c:pt>
                <c:pt idx="2">
                  <c:v>Postpartum visits impacted</c:v>
                </c:pt>
                <c:pt idx="3">
                  <c:v>Prenatal care impacted </c:v>
                </c:pt>
              </c:strCache>
            </c:strRef>
          </c:cat>
          <c:val>
            <c:numRef>
              <c:f>(Policies!$F$17,Policies!$F$16,Policies!$F$19,Policies!$F$18)</c:f>
              <c:numCache>
                <c:formatCode>0.0%</c:formatCode>
                <c:ptCount val="4"/>
                <c:pt idx="0">
                  <c:v>0.22580645161290322</c:v>
                </c:pt>
                <c:pt idx="1">
                  <c:v>0.67021276595744683</c:v>
                </c:pt>
                <c:pt idx="2">
                  <c:v>0.11702127659574468</c:v>
                </c:pt>
                <c:pt idx="3">
                  <c:v>0.56382978723404253</c:v>
                </c:pt>
              </c:numCache>
            </c:numRef>
          </c:val>
          <c:extLst>
            <c:ext xmlns:c16="http://schemas.microsoft.com/office/drawing/2014/chart" uri="{C3380CC4-5D6E-409C-BE32-E72D297353CC}">
              <c16:uniqueId val="{00000001-EE24-4BAB-AB88-E6521DE6FD40}"/>
            </c:ext>
          </c:extLst>
        </c:ser>
        <c:dLbls>
          <c:showLegendKey val="0"/>
          <c:showVal val="0"/>
          <c:showCatName val="0"/>
          <c:showSerName val="0"/>
          <c:showPercent val="0"/>
          <c:showBubbleSize val="0"/>
        </c:dLbls>
        <c:gapWidth val="50"/>
        <c:axId val="419725416"/>
        <c:axId val="329834128"/>
      </c:barChart>
      <c:catAx>
        <c:axId val="41972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6079330141369"/>
          <c:y val="7.2068655891697753E-2"/>
          <c:w val="0.47077492114638408"/>
          <c:h val="0.78749781277340347"/>
        </c:manualLayout>
      </c:layout>
      <c:barChart>
        <c:barDir val="bar"/>
        <c:grouping val="clustered"/>
        <c:varyColors val="0"/>
        <c:ser>
          <c:idx val="0"/>
          <c:order val="0"/>
          <c:tx>
            <c:v>ILPQC</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(ILPQC!$A$5,ILPQC!$A$2)</c:f>
              <c:strCache>
                <c:ptCount val="2"/>
                <c:pt idx="0">
                  <c:v>ILPQC webinars helpful for sharing information and resources </c:v>
                </c:pt>
                <c:pt idx="1">
                  <c:v>Hospital staff have participated in weekly ILPQC webinars</c:v>
                </c:pt>
              </c:strCache>
            </c:strRef>
          </c:cat>
          <c:val>
            <c:numRef>
              <c:f>(ILPQC!$G$5,ILPQC!$G$2)</c:f>
              <c:numCache>
                <c:formatCode>0%</c:formatCode>
                <c:ptCount val="2"/>
                <c:pt idx="0">
                  <c:v>0.97752808988764039</c:v>
                </c:pt>
                <c:pt idx="1">
                  <c:v>0.97802197802197799</c:v>
                </c:pt>
              </c:numCache>
            </c:numRef>
          </c:val>
          <c:extLst>
            <c:ext xmlns:c16="http://schemas.microsoft.com/office/drawing/2014/chart" uri="{C3380CC4-5D6E-409C-BE32-E72D297353CC}">
              <c16:uniqueId val="{00000000-A83A-4CAD-8CFC-B68B6DBE2C0E}"/>
            </c:ext>
          </c:extLst>
        </c:ser>
        <c:dLbls>
          <c:showLegendKey val="0"/>
          <c:showVal val="0"/>
          <c:showCatName val="0"/>
          <c:showSerName val="0"/>
          <c:showPercent val="0"/>
          <c:showBubbleSize val="0"/>
        </c:dLbls>
        <c:gapWidth val="50"/>
        <c:axId val="419725416"/>
        <c:axId val="329834128"/>
      </c:barChart>
      <c:catAx>
        <c:axId val="419725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1008567047096636"/>
          <c:h val="0.65967918433272765"/>
        </c:manualLayout>
      </c:layout>
      <c:barChart>
        <c:barDir val="col"/>
        <c:grouping val="stacked"/>
        <c:varyColors val="0"/>
        <c:ser>
          <c:idx val="0"/>
          <c:order val="0"/>
          <c:tx>
            <c:v>Universal Testing</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'Universal Testing'!$AL$21:$AL$23</c:f>
              <c:strCache>
                <c:ptCount val="3"/>
                <c:pt idx="0">
                  <c:v>Labor and Delivery Admission</c:v>
                </c:pt>
                <c:pt idx="1">
                  <c:v>Scheduled Deliveries</c:v>
                </c:pt>
                <c:pt idx="2">
                  <c:v>Non-Delivery Admissions</c:v>
                </c:pt>
              </c:strCache>
            </c:strRef>
          </c:cat>
          <c:val>
            <c:numRef>
              <c:f>('Universal Testing'!$E$5,'Universal Testing'!$M$5,'Universal Testing'!$Q$5)</c:f>
              <c:numCache>
                <c:formatCode>0%</c:formatCode>
                <c:ptCount val="3"/>
                <c:pt idx="0">
                  <c:v>0.49494949494949497</c:v>
                </c:pt>
                <c:pt idx="1">
                  <c:v>0.78787878787878785</c:v>
                </c:pt>
                <c:pt idx="2">
                  <c:v>0.36363636363636365</c:v>
                </c:pt>
              </c:numCache>
            </c:numRef>
          </c:val>
          <c:extLst>
            <c:ext xmlns:c16="http://schemas.microsoft.com/office/drawing/2014/chart" uri="{C3380CC4-5D6E-409C-BE32-E72D297353CC}">
              <c16:uniqueId val="{00000000-7BF0-4CD4-A6D0-692803851E77}"/>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52726389464474832"/>
        </c:manualLayout>
      </c:layout>
      <c:barChart>
        <c:barDir val="col"/>
        <c:grouping val="stacked"/>
        <c:varyColors val="0"/>
        <c:ser>
          <c:idx val="0"/>
          <c:order val="0"/>
          <c:tx>
            <c:v>Response Rate</c:v>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6DD1-43CC-93EB-A38D385981FC}"/>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6DD1-43CC-93EB-A38D385981FC}"/>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6DD1-43CC-93EB-A38D385981F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('Universal Testing'!$E$5,'Universal Testing'!$E$7:$E$11,'Universal Testing'!$E$25:$E$29)</c:f>
              <c:numCache>
                <c:formatCode>General</c:formatCode>
                <c:ptCount val="11"/>
                <c:pt idx="0" formatCode="0%">
                  <c:v>0.49494949494949497</c:v>
                </c:pt>
                <c:pt idx="2" formatCode="0%">
                  <c:v>0.80392156862745101</c:v>
                </c:pt>
                <c:pt idx="3" formatCode="0%">
                  <c:v>0.36363636363636365</c:v>
                </c:pt>
                <c:pt idx="4" formatCode="0%">
                  <c:v>0</c:v>
                </c:pt>
                <c:pt idx="5" formatCode="0%">
                  <c:v>0</c:v>
                </c:pt>
                <c:pt idx="7" formatCode="0%">
                  <c:v>0</c:v>
                </c:pt>
                <c:pt idx="8" formatCode="0%">
                  <c:v>0.34042553191489361</c:v>
                </c:pt>
                <c:pt idx="9" formatCode="0%">
                  <c:v>0.7142857142857143</c:v>
                </c:pt>
                <c:pt idx="10" formatCode="0%">
                  <c:v>0.69230769230769229</c:v>
                </c:pt>
              </c:numCache>
            </c:numRef>
          </c:val>
          <c:extLst>
            <c:ext xmlns:c16="http://schemas.microsoft.com/office/drawing/2014/chart" uri="{C3380CC4-5D6E-409C-BE32-E72D297353CC}">
              <c16:uniqueId val="{00000003-6DD1-43CC-93EB-A38D385981FC}"/>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52726389464474832"/>
        </c:manualLayout>
      </c:layout>
      <c:barChart>
        <c:barDir val="col"/>
        <c:grouping val="stacked"/>
        <c:varyColors val="0"/>
        <c:ser>
          <c:idx val="0"/>
          <c:order val="0"/>
          <c:tx>
            <c:v>UT with All Rapid Tests</c:v>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BAEC-49E8-849E-58BF8ED9503C}"/>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BAEC-49E8-849E-58BF8ED9503C}"/>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BAEC-49E8-849E-58BF8ED9503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('Testing Details'!$G$3,'Testing Details'!$G$5:$G$9,'Testing Details'!$G$23:$G$27)</c:f>
              <c:numCache>
                <c:formatCode>General</c:formatCode>
                <c:ptCount val="11"/>
                <c:pt idx="0" formatCode="0%">
                  <c:v>0.23232323232323232</c:v>
                </c:pt>
                <c:pt idx="2" formatCode="0%">
                  <c:v>0.37254901960784315</c:v>
                </c:pt>
                <c:pt idx="3" formatCode="0%">
                  <c:v>0.18181818181818182</c:v>
                </c:pt>
                <c:pt idx="4" formatCode="0%">
                  <c:v>0</c:v>
                </c:pt>
                <c:pt idx="5" formatCode="0%">
                  <c:v>0</c:v>
                </c:pt>
                <c:pt idx="7" formatCode="0%">
                  <c:v>0</c:v>
                </c:pt>
                <c:pt idx="8" formatCode="0%">
                  <c:v>0.14893617021276595</c:v>
                </c:pt>
                <c:pt idx="9" formatCode="0%">
                  <c:v>0.42857142857142855</c:v>
                </c:pt>
                <c:pt idx="10" formatCode="0%">
                  <c:v>0.26923076923076922</c:v>
                </c:pt>
              </c:numCache>
            </c:numRef>
          </c:val>
          <c:extLst>
            <c:ext xmlns:c16="http://schemas.microsoft.com/office/drawing/2014/chart" uri="{C3380CC4-5D6E-409C-BE32-E72D297353CC}">
              <c16:uniqueId val="{00000003-BAEC-49E8-849E-58BF8ED9503C}"/>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0.11175123942840479"/>
          <c:w val="0.8918816528142316"/>
          <c:h val="0.48758134399866682"/>
        </c:manualLayout>
      </c:layout>
      <c:barChart>
        <c:barDir val="col"/>
        <c:grouping val="stacked"/>
        <c:varyColors val="0"/>
        <c:ser>
          <c:idx val="0"/>
          <c:order val="0"/>
          <c:tx>
            <c:v>Scheduled Delivery UT</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('Universal Testing'!$M$5,'Universal Testing'!$M$7:$M$11,'Universal Testing'!$M$25:$M$29)</c:f>
              <c:numCache>
                <c:formatCode>General</c:formatCode>
                <c:ptCount val="11"/>
                <c:pt idx="0" formatCode="0%">
                  <c:v>0.78787878787878785</c:v>
                </c:pt>
                <c:pt idx="2" formatCode="0%">
                  <c:v>0.96078431372549022</c:v>
                </c:pt>
                <c:pt idx="3" formatCode="0%">
                  <c:v>0.63636363636363635</c:v>
                </c:pt>
                <c:pt idx="4" formatCode="0%">
                  <c:v>0.625</c:v>
                </c:pt>
                <c:pt idx="5" formatCode="0%">
                  <c:v>0.5</c:v>
                </c:pt>
                <c:pt idx="7" formatCode="0%">
                  <c:v>0.6</c:v>
                </c:pt>
                <c:pt idx="8" formatCode="0%">
                  <c:v>0.7021276595744681</c:v>
                </c:pt>
                <c:pt idx="9" formatCode="0%">
                  <c:v>0.95238095238095233</c:v>
                </c:pt>
                <c:pt idx="10" formatCode="0%">
                  <c:v>0.84615384615384615</c:v>
                </c:pt>
              </c:numCache>
            </c:numRef>
          </c:val>
          <c:extLst>
            <c:ext xmlns:c16="http://schemas.microsoft.com/office/drawing/2014/chart" uri="{C3380CC4-5D6E-409C-BE32-E72D297353CC}">
              <c16:uniqueId val="{00000000-7AB1-448B-A33B-DDD5819B6E0A}"/>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0.11175123942840479"/>
          <c:w val="0.8918816528142316"/>
          <c:h val="0.48758134399866682"/>
        </c:manualLayout>
      </c:layout>
      <c:barChart>
        <c:barDir val="col"/>
        <c:grouping val="stacked"/>
        <c:varyColors val="0"/>
        <c:ser>
          <c:idx val="0"/>
          <c:order val="0"/>
          <c:tx>
            <c:v>In Advance (48-72 hrs)</c:v>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('Universal Testing'!$L$5,'Universal Testing'!$L$7:$L$11,'Universal Testing'!$L$25:$L$29)</c:f>
              <c:numCache>
                <c:formatCode>General</c:formatCode>
                <c:ptCount val="11"/>
                <c:pt idx="0" formatCode="0%">
                  <c:v>0.69696969696969702</c:v>
                </c:pt>
                <c:pt idx="2" formatCode="0%">
                  <c:v>0.78431372549019607</c:v>
                </c:pt>
                <c:pt idx="3" formatCode="0%">
                  <c:v>0.63636363636363635</c:v>
                </c:pt>
                <c:pt idx="4" formatCode="0%">
                  <c:v>0.625</c:v>
                </c:pt>
                <c:pt idx="5" formatCode="0%">
                  <c:v>0.5</c:v>
                </c:pt>
                <c:pt idx="7" formatCode="0%">
                  <c:v>0.6</c:v>
                </c:pt>
                <c:pt idx="8" formatCode="0%">
                  <c:v>0.63829787234042556</c:v>
                </c:pt>
                <c:pt idx="9" formatCode="0%">
                  <c:v>0.80952380952380953</c:v>
                </c:pt>
                <c:pt idx="10" formatCode="0%">
                  <c:v>0.73076923076923073</c:v>
                </c:pt>
              </c:numCache>
            </c:numRef>
          </c:val>
          <c:extLst>
            <c:ext xmlns:c16="http://schemas.microsoft.com/office/drawing/2014/chart" uri="{C3380CC4-5D6E-409C-BE32-E72D297353CC}">
              <c16:uniqueId val="{00000000-D79E-4ECE-BED1-0F2AC695DDE4}"/>
            </c:ext>
          </c:extLst>
        </c:ser>
        <c:ser>
          <c:idx val="1"/>
          <c:order val="1"/>
          <c:tx>
            <c:v>At Admission</c:v>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D79E-4ECE-BED1-0F2AC695DDE4}"/>
                </c:ext>
              </c:extLst>
            </c:dLbl>
            <c:dLbl>
              <c:idx val="4"/>
              <c:delete val="1"/>
              <c:extLst>
                <c:ext xmlns:c15="http://schemas.microsoft.com/office/drawing/2012/chart" uri="{CE6537A1-D6FC-4f65-9D91-7224C49458BB}"/>
                <c:ext xmlns:c16="http://schemas.microsoft.com/office/drawing/2014/chart" uri="{C3380CC4-5D6E-409C-BE32-E72D297353CC}">
                  <c16:uniqueId val="{00000002-D79E-4ECE-BED1-0F2AC695DDE4}"/>
                </c:ext>
              </c:extLst>
            </c:dLbl>
            <c:dLbl>
              <c:idx val="5"/>
              <c:delete val="1"/>
              <c:extLst>
                <c:ext xmlns:c15="http://schemas.microsoft.com/office/drawing/2012/chart" uri="{CE6537A1-D6FC-4f65-9D91-7224C49458BB}"/>
                <c:ext xmlns:c16="http://schemas.microsoft.com/office/drawing/2014/chart" uri="{C3380CC4-5D6E-409C-BE32-E72D297353CC}">
                  <c16:uniqueId val="{00000003-D79E-4ECE-BED1-0F2AC695DDE4}"/>
                </c:ext>
              </c:extLst>
            </c:dLbl>
            <c:dLbl>
              <c:idx val="7"/>
              <c:delete val="1"/>
              <c:extLst>
                <c:ext xmlns:c15="http://schemas.microsoft.com/office/drawing/2012/chart" uri="{CE6537A1-D6FC-4f65-9D91-7224C49458BB}"/>
                <c:ext xmlns:c16="http://schemas.microsoft.com/office/drawing/2014/chart" uri="{C3380CC4-5D6E-409C-BE32-E72D297353CC}">
                  <c16:uniqueId val="{00000004-D79E-4ECE-BED1-0F2AC695DDE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('Universal Testing'!$K$5,'Universal Testing'!$K$7:$K$11,'Universal Testing'!$K$25:$K$29)</c:f>
              <c:numCache>
                <c:formatCode>General</c:formatCode>
                <c:ptCount val="11"/>
                <c:pt idx="0" formatCode="0%">
                  <c:v>9.0909090909090912E-2</c:v>
                </c:pt>
                <c:pt idx="2" formatCode="0%">
                  <c:v>0.17647058823529413</c:v>
                </c:pt>
                <c:pt idx="3" formatCode="0%">
                  <c:v>0</c:v>
                </c:pt>
                <c:pt idx="4" formatCode="0%">
                  <c:v>0</c:v>
                </c:pt>
                <c:pt idx="5" formatCode="0%">
                  <c:v>0</c:v>
                </c:pt>
                <c:pt idx="7" formatCode="0%">
                  <c:v>0</c:v>
                </c:pt>
                <c:pt idx="8" formatCode="0%">
                  <c:v>6.3829787234042548E-2</c:v>
                </c:pt>
                <c:pt idx="9" formatCode="0%">
                  <c:v>0.14285714285714285</c:v>
                </c:pt>
                <c:pt idx="10" formatCode="0%">
                  <c:v>0.11538461538461539</c:v>
                </c:pt>
              </c:numCache>
            </c:numRef>
          </c:val>
          <c:extLst>
            <c:ext xmlns:c16="http://schemas.microsoft.com/office/drawing/2014/chart" uri="{C3380CC4-5D6E-409C-BE32-E72D297353CC}">
              <c16:uniqueId val="{00000005-D79E-4ECE-BED1-0F2AC695DDE4}"/>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52726389464474832"/>
        </c:manualLayout>
      </c:layout>
      <c:barChart>
        <c:barDir val="col"/>
        <c:grouping val="stacked"/>
        <c:varyColors val="0"/>
        <c:ser>
          <c:idx val="0"/>
          <c:order val="0"/>
          <c:tx>
            <c:v>Response Rate</c:v>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95DE-4BD5-87D4-B12DF72CCECE}"/>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95DE-4BD5-87D4-B12DF72CCECE}"/>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95DE-4BD5-87D4-B12DF72CCEC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Responses!$A$12:$A$22</c:f>
              <c:strCache>
                <c:ptCount val="11"/>
                <c:pt idx="0">
                  <c:v>TOTAL</c:v>
                </c:pt>
                <c:pt idx="2">
                  <c:v>Northeast</c:v>
                </c:pt>
                <c:pt idx="3">
                  <c:v>North-Central</c:v>
                </c:pt>
                <c:pt idx="4">
                  <c:v>Central</c:v>
                </c:pt>
                <c:pt idx="5">
                  <c:v>Southern</c:v>
                </c:pt>
                <c:pt idx="7">
                  <c:v>I</c:v>
                </c:pt>
                <c:pt idx="8">
                  <c:v>II</c:v>
                </c:pt>
                <c:pt idx="9">
                  <c:v>II+</c:v>
                </c:pt>
                <c:pt idx="10">
                  <c:v>III</c:v>
                </c:pt>
              </c:strCache>
            </c:strRef>
          </c:cat>
          <c:val>
            <c:numRef>
              <c:f>('Universal Testing'!$Q$5,'Universal Testing'!$Q$7:$Q$11,'Universal Testing'!$Q$25:$Q$29)</c:f>
              <c:numCache>
                <c:formatCode>General</c:formatCode>
                <c:ptCount val="11"/>
                <c:pt idx="0" formatCode="0%">
                  <c:v>0.36363636363636365</c:v>
                </c:pt>
                <c:pt idx="2" formatCode="0%">
                  <c:v>0.56862745098039214</c:v>
                </c:pt>
                <c:pt idx="3" formatCode="0%">
                  <c:v>0.31818181818181818</c:v>
                </c:pt>
                <c:pt idx="4" formatCode="0%">
                  <c:v>0</c:v>
                </c:pt>
                <c:pt idx="5" formatCode="0%">
                  <c:v>0</c:v>
                </c:pt>
                <c:pt idx="7" formatCode="0%">
                  <c:v>0</c:v>
                </c:pt>
                <c:pt idx="8" formatCode="0%">
                  <c:v>0.25531914893617019</c:v>
                </c:pt>
                <c:pt idx="9" formatCode="0%">
                  <c:v>0.52380952380952384</c:v>
                </c:pt>
                <c:pt idx="10" formatCode="0%">
                  <c:v>0.5</c:v>
                </c:pt>
              </c:numCache>
            </c:numRef>
          </c:val>
          <c:extLst>
            <c:ext xmlns:c16="http://schemas.microsoft.com/office/drawing/2014/chart" uri="{C3380CC4-5D6E-409C-BE32-E72D297353CC}">
              <c16:uniqueId val="{00000003-95DE-4BD5-87D4-B12DF72CCECE}"/>
            </c:ext>
          </c:extLst>
        </c:ser>
        <c:dLbls>
          <c:showLegendKey val="0"/>
          <c:showVal val="0"/>
          <c:showCatName val="0"/>
          <c:showSerName val="0"/>
          <c:showPercent val="0"/>
          <c:showBubbleSize val="0"/>
        </c:dLbls>
        <c:gapWidth val="50"/>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majorUnit val="0.2"/>
        <c:minorUnit val="0.1"/>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49802412856287703"/>
        </c:manualLayout>
      </c:layout>
      <c:barChart>
        <c:barDir val="col"/>
        <c:grouping val="stacked"/>
        <c:varyColors val="0"/>
        <c:ser>
          <c:idx val="0"/>
          <c:order val="0"/>
          <c:tx>
            <c:v>Positivity Rate</c:v>
          </c:tx>
          <c:spPr>
            <a:solidFill>
              <a:srgbClr val="002060"/>
            </a:solidFill>
            <a:ln>
              <a:noFill/>
            </a:ln>
            <a:effectLst/>
          </c:spPr>
          <c:invertIfNegative val="0"/>
          <c:dLbls>
            <c:dLbl>
              <c:idx val="3"/>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a:solidFill>
                          <a:schemeClr val="tx1"/>
                        </a:solidFill>
                      </a:rPr>
                      <a:t>n/a</a:t>
                    </a:r>
                    <a:endParaRPr lang="en-US" dirty="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4-463D-A634-D1505159023A}"/>
                </c:ext>
              </c:extLst>
            </c:dLbl>
            <c:dLbl>
              <c:idx val="4"/>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a:solidFill>
                          <a:schemeClr val="tx1"/>
                        </a:solidFill>
                      </a:rPr>
                      <a:t>n/a</a:t>
                    </a:r>
                    <a:endParaRPr lang="en-US" dirty="0">
                      <a:solidFill>
                        <a:schemeClr val="tx1"/>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54-463D-A634-D1505159023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'Universal Testing'!$A$5:$A$11</c:f>
              <c:strCache>
                <c:ptCount val="5"/>
                <c:pt idx="0">
                  <c:v>TOTAL</c:v>
                </c:pt>
                <c:pt idx="1">
                  <c:v>Northeast</c:v>
                </c:pt>
                <c:pt idx="2">
                  <c:v>North-Central</c:v>
                </c:pt>
                <c:pt idx="3">
                  <c:v>Central</c:v>
                </c:pt>
                <c:pt idx="4">
                  <c:v>Southern</c:v>
                </c:pt>
              </c:strCache>
              <c:extLst/>
            </c:strRef>
          </c:cat>
          <c:val>
            <c:numRef>
              <c:f>('UT Results'!$F$4,'UT Results'!$F$6:$F$10)</c:f>
              <c:numCache>
                <c:formatCode>0%</c:formatCode>
                <c:ptCount val="5"/>
                <c:pt idx="0">
                  <c:v>4.0740112035308099E-2</c:v>
                </c:pt>
                <c:pt idx="1">
                  <c:v>4.3478260869565216E-2</c:v>
                </c:pt>
                <c:pt idx="2">
                  <c:v>1.6638935108153077E-2</c:v>
                </c:pt>
                <c:pt idx="3">
                  <c:v>0</c:v>
                </c:pt>
                <c:pt idx="4">
                  <c:v>0</c:v>
                </c:pt>
              </c:numCache>
              <c:extLst/>
            </c:numRef>
          </c:val>
          <c:extLst>
            <c:ext xmlns:c16="http://schemas.microsoft.com/office/drawing/2014/chart" uri="{C3380CC4-5D6E-409C-BE32-E72D297353CC}">
              <c16:uniqueId val="{00000000-8354-463D-A634-D1505159023A}"/>
            </c:ext>
          </c:extLst>
        </c:ser>
        <c:dLbls>
          <c:showLegendKey val="0"/>
          <c:showVal val="0"/>
          <c:showCatName val="0"/>
          <c:showSerName val="0"/>
          <c:showPercent val="0"/>
          <c:showBubbleSize val="0"/>
        </c:dLbls>
        <c:gapWidth val="75"/>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99828667249928E-2"/>
          <c:y val="7.2068655891697753E-2"/>
          <c:w val="0.8918816528142316"/>
          <c:h val="0.49802412856287703"/>
        </c:manualLayout>
      </c:layout>
      <c:barChart>
        <c:barDir val="col"/>
        <c:grouping val="stacked"/>
        <c:varyColors val="0"/>
        <c:ser>
          <c:idx val="0"/>
          <c:order val="0"/>
          <c:tx>
            <c:v>Asymptomatic Rate</c:v>
          </c:tx>
          <c:spPr>
            <a:solidFill>
              <a:srgbClr val="002060"/>
            </a:solidFill>
            <a:ln>
              <a:noFill/>
            </a:ln>
            <a:effectLst/>
          </c:spPr>
          <c:invertIfNegative val="0"/>
          <c:dLbls>
            <c:dLbl>
              <c:idx val="3"/>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dirty="0">
                        <a:solidFill>
                          <a:schemeClr val="tx1"/>
                        </a:solidFill>
                      </a:rPr>
                      <a:t>n/a</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7F-4975-9004-7B9E8E8225EF}"/>
                </c:ext>
              </c:extLst>
            </c:dLbl>
            <c:dLbl>
              <c:idx val="4"/>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r>
                      <a:rPr lang="en-US">
                        <a:solidFill>
                          <a:schemeClr val="tx1"/>
                        </a:solidFill>
                      </a:rPr>
                      <a:t>n/a</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7F-4975-9004-7B9E8E8225E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'Universal Testing'!$A$5:$A$11</c:f>
              <c:strCache>
                <c:ptCount val="5"/>
                <c:pt idx="0">
                  <c:v>TOTAL</c:v>
                </c:pt>
                <c:pt idx="1">
                  <c:v>Northeast</c:v>
                </c:pt>
                <c:pt idx="2">
                  <c:v>North-Central</c:v>
                </c:pt>
                <c:pt idx="3">
                  <c:v>Central</c:v>
                </c:pt>
                <c:pt idx="4">
                  <c:v>Southern</c:v>
                </c:pt>
              </c:strCache>
              <c:extLst/>
            </c:strRef>
          </c:cat>
          <c:val>
            <c:numRef>
              <c:f>('UT Results'!$G$4,'UT Results'!$G$6:$G$10)</c:f>
              <c:numCache>
                <c:formatCode>0%</c:formatCode>
                <c:ptCount val="5"/>
                <c:pt idx="0">
                  <c:v>0.54166666666666663</c:v>
                </c:pt>
                <c:pt idx="1">
                  <c:v>0.54782608695652169</c:v>
                </c:pt>
                <c:pt idx="2">
                  <c:v>0.4</c:v>
                </c:pt>
                <c:pt idx="3">
                  <c:v>0</c:v>
                </c:pt>
                <c:pt idx="4">
                  <c:v>0</c:v>
                </c:pt>
              </c:numCache>
              <c:extLst/>
            </c:numRef>
          </c:val>
          <c:extLst>
            <c:ext xmlns:c16="http://schemas.microsoft.com/office/drawing/2014/chart" uri="{C3380CC4-5D6E-409C-BE32-E72D297353CC}">
              <c16:uniqueId val="{00000000-0A7F-4975-9004-7B9E8E8225EF}"/>
            </c:ext>
          </c:extLst>
        </c:ser>
        <c:dLbls>
          <c:showLegendKey val="0"/>
          <c:showVal val="0"/>
          <c:showCatName val="0"/>
          <c:showSerName val="0"/>
          <c:showPercent val="0"/>
          <c:showBubbleSize val="0"/>
        </c:dLbls>
        <c:gapWidth val="75"/>
        <c:overlap val="100"/>
        <c:axId val="419725416"/>
        <c:axId val="329834128"/>
      </c:barChart>
      <c:catAx>
        <c:axId val="41972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329834128"/>
        <c:crosses val="autoZero"/>
        <c:auto val="1"/>
        <c:lblAlgn val="ctr"/>
        <c:lblOffset val="100"/>
        <c:noMultiLvlLbl val="0"/>
      </c:catAx>
      <c:valAx>
        <c:axId val="3298341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19725416"/>
        <c:crosses val="autoZero"/>
        <c:crossBetween val="between"/>
      </c:valAx>
      <c:spPr>
        <a:noFill/>
        <a:ln>
          <a:solidFill>
            <a:schemeClr val="bg1">
              <a:lumMod val="85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6/12/2020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6/12/2020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A827-992A-48EC-8A30-BF8DD2F81F65}" type="slidenum">
              <a:rPr lang="en-US" smtClean="0"/>
              <a:t>24</a:t>
            </a:fld>
            <a:endParaRPr lang="en-US"/>
          </a:p>
        </p:txBody>
      </p:sp>
    </p:spTree>
    <p:extLst>
      <p:ext uri="{BB962C8B-B14F-4D97-AF65-F5344CB8AC3E}">
        <p14:creationId xmlns:p14="http://schemas.microsoft.com/office/powerpoint/2010/main" val="195778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51</a:t>
            </a:fld>
            <a:endParaRPr lang="en-US" altLang="en-US"/>
          </a:p>
        </p:txBody>
      </p:sp>
    </p:spTree>
    <p:extLst>
      <p:ext uri="{BB962C8B-B14F-4D97-AF65-F5344CB8AC3E}">
        <p14:creationId xmlns:p14="http://schemas.microsoft.com/office/powerpoint/2010/main" val="230990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52</a:t>
            </a:fld>
            <a:endParaRPr lang="en-US" altLang="en-US"/>
          </a:p>
        </p:txBody>
      </p:sp>
    </p:spTree>
    <p:extLst>
      <p:ext uri="{BB962C8B-B14F-4D97-AF65-F5344CB8AC3E}">
        <p14:creationId xmlns:p14="http://schemas.microsoft.com/office/powerpoint/2010/main" val="162744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1790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58</a:t>
            </a:fld>
            <a:endParaRPr lang="en-US" altLang="en-US"/>
          </a:p>
        </p:txBody>
      </p:sp>
    </p:spTree>
    <p:extLst>
      <p:ext uri="{BB962C8B-B14F-4D97-AF65-F5344CB8AC3E}">
        <p14:creationId xmlns:p14="http://schemas.microsoft.com/office/powerpoint/2010/main" val="216767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3738"/>
            <a:ext cx="4619625"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008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purposes of this section, the non-responding hospitals are included in denominator to give us a sense of the % of hospitals that we know FOR SURE are doing universal testing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34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86</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30325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45627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a:t>
            </a:fld>
            <a:endParaRPr lang="en-US" altLang="en-US"/>
          </a:p>
        </p:txBody>
      </p:sp>
    </p:spTree>
    <p:extLst>
      <p:ext uri="{BB962C8B-B14F-4D97-AF65-F5344CB8AC3E}">
        <p14:creationId xmlns:p14="http://schemas.microsoft.com/office/powerpoint/2010/main" val="251315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7</a:t>
            </a:fld>
            <a:endParaRPr lang="en-US" altLang="en-US"/>
          </a:p>
        </p:txBody>
      </p:sp>
    </p:spTree>
    <p:extLst>
      <p:ext uri="{BB962C8B-B14F-4D97-AF65-F5344CB8AC3E}">
        <p14:creationId xmlns:p14="http://schemas.microsoft.com/office/powerpoint/2010/main" val="256586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to update</a:t>
            </a:r>
          </a:p>
        </p:txBody>
      </p:sp>
      <p:sp>
        <p:nvSpPr>
          <p:cNvPr id="4" name="Slide Number Placeholder 3"/>
          <p:cNvSpPr>
            <a:spLocks noGrp="1"/>
          </p:cNvSpPr>
          <p:nvPr>
            <p:ph type="sldNum" sz="quarter" idx="5"/>
          </p:nvPr>
        </p:nvSpPr>
        <p:spPr/>
        <p:txBody>
          <a:bodyPr/>
          <a:lstStyle/>
          <a:p>
            <a:fld id="{6D67FCAF-CF7A-42D2-803B-E84911D91BD9}" type="slidenum">
              <a:rPr lang="en-US" smtClean="0"/>
              <a:t>8</a:t>
            </a:fld>
            <a:endParaRPr lang="en-US"/>
          </a:p>
        </p:txBody>
      </p:sp>
    </p:spTree>
    <p:extLst>
      <p:ext uri="{BB962C8B-B14F-4D97-AF65-F5344CB8AC3E}">
        <p14:creationId xmlns:p14="http://schemas.microsoft.com/office/powerpoint/2010/main" val="343735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a:t>Dan to update</a:t>
            </a:r>
          </a:p>
        </p:txBody>
      </p:sp>
      <p:sp>
        <p:nvSpPr>
          <p:cNvPr id="4" name="Slide Number Placeholder 3"/>
          <p:cNvSpPr>
            <a:spLocks noGrp="1"/>
          </p:cNvSpPr>
          <p:nvPr>
            <p:ph type="sldNum" sz="quarter" idx="5"/>
          </p:nvPr>
        </p:nvSpPr>
        <p:spPr/>
        <p:txBody>
          <a:bodyPr/>
          <a:lstStyle/>
          <a:p>
            <a:fld id="{6D67FCAF-CF7A-42D2-803B-E84911D91BD9}" type="slidenum">
              <a:rPr lang="en-US" smtClean="0"/>
              <a:t>9</a:t>
            </a:fld>
            <a:endParaRPr lang="en-US"/>
          </a:p>
        </p:txBody>
      </p:sp>
    </p:spTree>
    <p:extLst>
      <p:ext uri="{BB962C8B-B14F-4D97-AF65-F5344CB8AC3E}">
        <p14:creationId xmlns:p14="http://schemas.microsoft.com/office/powerpoint/2010/main" val="100505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a:t>Dan to update</a:t>
            </a:r>
          </a:p>
        </p:txBody>
      </p:sp>
      <p:sp>
        <p:nvSpPr>
          <p:cNvPr id="4" name="Slide Number Placeholder 3"/>
          <p:cNvSpPr>
            <a:spLocks noGrp="1"/>
          </p:cNvSpPr>
          <p:nvPr>
            <p:ph type="sldNum" sz="quarter" idx="5"/>
          </p:nvPr>
        </p:nvSpPr>
        <p:spPr/>
        <p:txBody>
          <a:bodyPr/>
          <a:lstStyle/>
          <a:p>
            <a:fld id="{6D67FCAF-CF7A-42D2-803B-E84911D91BD9}" type="slidenum">
              <a:rPr lang="en-US" smtClean="0"/>
              <a:t>11</a:t>
            </a:fld>
            <a:endParaRPr lang="en-US"/>
          </a:p>
        </p:txBody>
      </p:sp>
    </p:spTree>
    <p:extLst>
      <p:ext uri="{BB962C8B-B14F-4D97-AF65-F5344CB8AC3E}">
        <p14:creationId xmlns:p14="http://schemas.microsoft.com/office/powerpoint/2010/main" val="93484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64531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ags" Target="../tags/tag1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7.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6/12/2020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6/12/2020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6/12/2020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12EA4-96D9-4767-972A-EA334737A015}" type="datetime1">
              <a:rPr lang="en-US" smtClean="0"/>
              <a:t>6/12/2020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4C2F5F-8633-4B5B-A080-9CC210AD30A1}" type="slidenum">
              <a:rPr lang="en-US" smtClean="0"/>
              <a:t>‹#›</a:t>
            </a:fld>
            <a:endParaRPr lang="en-US"/>
          </a:p>
        </p:txBody>
      </p:sp>
    </p:spTree>
    <p:extLst>
      <p:ext uri="{BB962C8B-B14F-4D97-AF65-F5344CB8AC3E}">
        <p14:creationId xmlns:p14="http://schemas.microsoft.com/office/powerpoint/2010/main" val="247053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50065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patient">
    <p:bg>
      <p:bgPr>
        <a:solidFill>
          <a:srgbClr val="1188AC"/>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BFF99C-F60E-3F47-9B9F-4A44C055F187}" type="datetimeFigureOut">
              <a:rPr lang="en-US" smtClean="0">
                <a:solidFill>
                  <a:prstClr val="black">
                    <a:tint val="75000"/>
                  </a:prstClr>
                </a:solidFill>
              </a:rPr>
              <a:pPr/>
              <a:t>6/12/2020</a:t>
            </a:fld>
            <a:endParaRPr lang="en-US">
              <a:solidFill>
                <a:prstClr val="black">
                  <a:tint val="75000"/>
                </a:prstClr>
              </a:solidFill>
            </a:endParaRPr>
          </a:p>
        </p:txBody>
      </p:sp>
      <p:sp>
        <p:nvSpPr>
          <p:cNvPr id="6" name="Title 1"/>
          <p:cNvSpPr>
            <a:spLocks noGrp="1"/>
          </p:cNvSpPr>
          <p:nvPr>
            <p:ph type="title"/>
          </p:nvPr>
        </p:nvSpPr>
        <p:spPr>
          <a:xfrm>
            <a:off x="457200" y="3300373"/>
            <a:ext cx="7329638" cy="1143000"/>
          </a:xfrm>
        </p:spPr>
        <p:txBody>
          <a:bodyPr>
            <a:noAutofit/>
          </a:bodyPr>
          <a:lstStyle>
            <a:lvl1pPr algn="l">
              <a:defRPr sz="4400" cap="none" baseline="0">
                <a:solidFill>
                  <a:schemeClr val="bg1"/>
                </a:solidFill>
              </a:defRPr>
            </a:lvl1pPr>
          </a:lstStyle>
          <a:p>
            <a:r>
              <a:rPr lang="en-US" dirty="0"/>
              <a:t>Click to edit Master title style</a:t>
            </a:r>
          </a:p>
        </p:txBody>
      </p:sp>
      <p:sp>
        <p:nvSpPr>
          <p:cNvPr id="5" name="Rectangle 4"/>
          <p:cNvSpPr/>
          <p:nvPr userDrawn="1"/>
        </p:nvSpPr>
        <p:spPr>
          <a:xfrm>
            <a:off x="0" y="0"/>
            <a:ext cx="9144000" cy="6858000"/>
          </a:xfrm>
          <a:prstGeom prst="rect">
            <a:avLst/>
          </a:prstGeom>
          <a:noFill/>
          <a:ln w="4445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052" y="18661"/>
            <a:ext cx="9100159" cy="3275046"/>
          </a:xfrm>
          <a:prstGeom prst="rect">
            <a:avLst/>
          </a:prstGeom>
          <a:ln w="15875">
            <a:solidFill>
              <a:schemeClr val="bg1"/>
            </a:solidFill>
          </a:ln>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59110" y="5929059"/>
            <a:ext cx="4050708" cy="854581"/>
          </a:xfrm>
          <a:prstGeom prst="rect">
            <a:avLst/>
          </a:prstGeom>
        </p:spPr>
      </p:pic>
    </p:spTree>
    <p:extLst>
      <p:ext uri="{BB962C8B-B14F-4D97-AF65-F5344CB8AC3E}">
        <p14:creationId xmlns:p14="http://schemas.microsoft.com/office/powerpoint/2010/main" val="86282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6/12/2020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6/12/2020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6/12/2020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8553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6/12/2020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5039138" y="1312663"/>
            <a:ext cx="3782599"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8581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9740348" y="2623930"/>
            <a:ext cx="0" cy="0"/>
          </a:xfrm>
          <a:prstGeom prst="rect">
            <a:avLst/>
          </a:prstGeom>
        </p:spPr>
        <p:txBody>
          <a:bodyPr wrap="none" lIns="121869" tIns="60933" rIns="121869" bIns="60933" rtlCol="0" anchor="t">
            <a:noAutofit/>
          </a:bodyPr>
          <a:lstStyle/>
          <a:p>
            <a:pPr marL="0" indent="0" algn="l">
              <a:spcBef>
                <a:spcPts val="0"/>
              </a:spcBef>
            </a:pPr>
            <a:endParaRPr lang="en-US" sz="1400" dirty="0">
              <a:cs typeface="Calibri"/>
            </a:endParaRPr>
          </a:p>
        </p:txBody>
      </p:sp>
    </p:spTree>
    <p:custDataLst>
      <p:tags r:id="rId1"/>
    </p:custDataLst>
    <p:extLst>
      <p:ext uri="{BB962C8B-B14F-4D97-AF65-F5344CB8AC3E}">
        <p14:creationId xmlns:p14="http://schemas.microsoft.com/office/powerpoint/2010/main" val="1177221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605778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191505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513195"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4693807"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2629345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75173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225953" y="3895712"/>
            <a:ext cx="6692094"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4572000" y="1871353"/>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4572000" y="4313171"/>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468553"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4725592"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12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06322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9681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502150"/>
          </a:xfrm>
        </p:spPr>
        <p:txBody>
          <a:bodyPr/>
          <a:lstStyle/>
          <a:p>
            <a:endParaRPr lang="en-US" dirty="0"/>
          </a:p>
        </p:txBody>
      </p:sp>
    </p:spTree>
    <p:custDataLst>
      <p:tags r:id="rId1"/>
    </p:custDataLst>
    <p:extLst>
      <p:ext uri="{BB962C8B-B14F-4D97-AF65-F5344CB8AC3E}">
        <p14:creationId xmlns:p14="http://schemas.microsoft.com/office/powerpoint/2010/main" val="409106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6/12/2020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69520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9144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2"/>
            <a:ext cx="9143995"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708127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948569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5457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977633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123393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97834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9853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8790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9731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6/12/2020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244029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69961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17516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0FE-9155-410E-B4DF-1FFF68C87608}"/>
              </a:ext>
            </a:extLst>
          </p:cNvPr>
          <p:cNvSpPr>
            <a:spLocks noGrp="1"/>
          </p:cNvSpPr>
          <p:nvPr>
            <p:ph type="ctrTitle" hasCustomPrompt="1"/>
          </p:nvPr>
        </p:nvSpPr>
        <p:spPr>
          <a:xfrm>
            <a:off x="1143000" y="1885949"/>
            <a:ext cx="6858000" cy="1603772"/>
          </a:xfrm>
        </p:spPr>
        <p:txBody>
          <a:bodyPr lIns="51435" tIns="25718" rIns="51435" bIns="25718" anchor="b"/>
          <a:lstStyle>
            <a:lvl1pPr marL="0" marR="0" indent="0" algn="l">
              <a:spcAft>
                <a:spcPts val="0"/>
              </a:spcAft>
              <a:defRPr sz="3300"/>
            </a:lvl1pPr>
          </a:lstStyle>
          <a:p>
            <a:r>
              <a:rPr lang="en-US" dirty="0"/>
              <a:t>Type Presentation Title Here</a:t>
            </a:r>
          </a:p>
        </p:txBody>
      </p:sp>
      <p:sp>
        <p:nvSpPr>
          <p:cNvPr id="3" name="Subtitle 2">
            <a:extLst>
              <a:ext uri="{FF2B5EF4-FFF2-40B4-BE49-F238E27FC236}">
                <a16:creationId xmlns:a16="http://schemas.microsoft.com/office/drawing/2014/main" id="{A42C5F1A-A191-4128-BF4D-C25FEF72C9F6}"/>
              </a:ext>
            </a:extLst>
          </p:cNvPr>
          <p:cNvSpPr>
            <a:spLocks noGrp="1"/>
          </p:cNvSpPr>
          <p:nvPr>
            <p:ph type="subTitle" idx="1" hasCustomPrompt="1"/>
          </p:nvPr>
        </p:nvSpPr>
        <p:spPr>
          <a:xfrm>
            <a:off x="1143000" y="3558780"/>
            <a:ext cx="6858000" cy="1241821"/>
          </a:xfrm>
        </p:spPr>
        <p:txBody>
          <a:bodyPr lIns="51435" tIns="25718" rIns="51435" bIns="25718">
            <a:normAutofit/>
          </a:bodyPr>
          <a:lstStyle>
            <a:lvl1pPr marL="0" marR="0" indent="0" algn="l">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Speaker Name and Title Here</a:t>
            </a:r>
          </a:p>
        </p:txBody>
      </p:sp>
    </p:spTree>
    <p:extLst>
      <p:ext uri="{BB962C8B-B14F-4D97-AF65-F5344CB8AC3E}">
        <p14:creationId xmlns:p14="http://schemas.microsoft.com/office/powerpoint/2010/main" val="201124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115729" marR="0" indent="-115729">
              <a:spcBef>
                <a:spcPts val="506"/>
              </a:spcBef>
              <a:spcAft>
                <a:spcPts val="0"/>
              </a:spcAft>
              <a:defRPr sz="2100"/>
            </a:lvl1pPr>
            <a:lvl2pPr marL="231457" marR="0" indent="-96441">
              <a:spcBef>
                <a:spcPts val="422"/>
              </a:spcBef>
              <a:spcAft>
                <a:spcPts val="0"/>
              </a:spcAft>
              <a:defRPr sz="2100"/>
            </a:lvl2pPr>
            <a:lvl3pPr marL="327899" marR="0" indent="-77153">
              <a:spcBef>
                <a:spcPts val="338"/>
              </a:spcBef>
              <a:spcAft>
                <a:spcPts val="0"/>
              </a:spcAft>
              <a:defRPr sz="2100"/>
            </a:lvl3pPr>
            <a:lvl4pPr marL="405051" marR="0" indent="-77153">
              <a:spcBef>
                <a:spcPts val="211"/>
              </a:spcBef>
              <a:spcAft>
                <a:spcPts val="0"/>
              </a:spcAft>
              <a:defRPr sz="2100"/>
            </a:lvl4pPr>
            <a:lvl5pPr marL="482204" marR="0" indent="-77153">
              <a:spcBef>
                <a:spcPts val="211"/>
              </a:spcBef>
              <a:spcAft>
                <a:spcPts val="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6DEB367-F117-4392-969B-405785BC2545}"/>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58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0" marR="0" indent="0">
              <a:spcBef>
                <a:spcPts val="506"/>
              </a:spcBef>
              <a:spcAft>
                <a:spcPts val="0"/>
              </a:spcAft>
              <a:buNone/>
              <a:defRPr sz="2100"/>
            </a:lvl1pPr>
            <a:lvl2pPr marL="75947" marR="0" indent="0">
              <a:spcBef>
                <a:spcPts val="178"/>
              </a:spcBef>
              <a:spcAft>
                <a:spcPts val="0"/>
              </a:spcAft>
              <a:buNone/>
              <a:defRPr sz="2100">
                <a:solidFill>
                  <a:schemeClr val="accent1"/>
                </a:solidFill>
              </a:defRPr>
            </a:lvl2pPr>
            <a:lvl3pPr marL="445770" indent="0">
              <a:buNone/>
              <a:defRPr/>
            </a:lvl3pPr>
            <a:lvl4pPr marL="582930" indent="0">
              <a:buNone/>
              <a:defRPr/>
            </a:lvl4pPr>
            <a:lvl5pPr marL="72009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Slide Number Placeholder 7">
            <a:extLst>
              <a:ext uri="{FF2B5EF4-FFF2-40B4-BE49-F238E27FC236}">
                <a16:creationId xmlns:a16="http://schemas.microsoft.com/office/drawing/2014/main" id="{958AD9D7-4582-4707-8DF8-946A18670AB1}"/>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718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80F4-856D-4BE0-B4F4-D2ED9EB47541}"/>
              </a:ext>
            </a:extLst>
          </p:cNvPr>
          <p:cNvSpPr>
            <a:spLocks noGrp="1"/>
          </p:cNvSpPr>
          <p:nvPr>
            <p:ph type="title" hasCustomPrompt="1"/>
          </p:nvPr>
        </p:nvSpPr>
        <p:spPr>
          <a:xfrm>
            <a:off x="623888" y="2228850"/>
            <a:ext cx="7886700" cy="2050256"/>
          </a:xfrm>
        </p:spPr>
        <p:txBody>
          <a:bodyPr lIns="51435" tIns="25718" rIns="51435" bIns="25718" anchor="b"/>
          <a:lstStyle>
            <a:lvl1pPr marL="0" marR="0" indent="0">
              <a:spcAft>
                <a:spcPts val="0"/>
              </a:spcAft>
              <a:defRPr sz="4500"/>
            </a:lvl1pPr>
          </a:lstStyle>
          <a:p>
            <a:r>
              <a:rPr lang="en-US" dirty="0"/>
              <a:t>Type Section Title Here</a:t>
            </a:r>
          </a:p>
        </p:txBody>
      </p:sp>
      <p:sp>
        <p:nvSpPr>
          <p:cNvPr id="3" name="Text Placeholder 2">
            <a:extLst>
              <a:ext uri="{FF2B5EF4-FFF2-40B4-BE49-F238E27FC236}">
                <a16:creationId xmlns:a16="http://schemas.microsoft.com/office/drawing/2014/main" id="{642D4273-6E6F-4CBE-970E-5BD491E15E45}"/>
              </a:ext>
            </a:extLst>
          </p:cNvPr>
          <p:cNvSpPr>
            <a:spLocks noGrp="1"/>
          </p:cNvSpPr>
          <p:nvPr>
            <p:ph type="body" idx="1" hasCustomPrompt="1"/>
          </p:nvPr>
        </p:nvSpPr>
        <p:spPr>
          <a:xfrm>
            <a:off x="623888" y="4299347"/>
            <a:ext cx="7886700" cy="1187053"/>
          </a:xfrm>
        </p:spPr>
        <p:txBody>
          <a:bodyPr lIns="51435" tIns="25718" rIns="51435" bIns="25718">
            <a:normAutofit/>
          </a:bodyPr>
          <a:lstStyle>
            <a:lvl1pPr marL="0" marR="0" indent="0">
              <a:spcBef>
                <a:spcPts val="0"/>
              </a:spcBef>
              <a:spcAft>
                <a:spcPts val="0"/>
              </a:spcAft>
              <a:buNone/>
              <a:defRPr sz="1800">
                <a:solidFill>
                  <a:schemeClr val="tx1">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Type subtitle here</a:t>
            </a:r>
          </a:p>
        </p:txBody>
      </p:sp>
      <p:sp>
        <p:nvSpPr>
          <p:cNvPr id="4" name="Slide Number Placeholder 7">
            <a:extLst>
              <a:ext uri="{FF2B5EF4-FFF2-40B4-BE49-F238E27FC236}">
                <a16:creationId xmlns:a16="http://schemas.microsoft.com/office/drawing/2014/main" id="{6CE7919D-9E6E-4585-9850-C140A7964852}"/>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75082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25-9405-4368-82ED-7BF2E55D3399}"/>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0EF8DB8-453E-4043-B133-F397E94D51DA}"/>
              </a:ext>
            </a:extLst>
          </p:cNvPr>
          <p:cNvSpPr>
            <a:spLocks noGrp="1"/>
          </p:cNvSpPr>
          <p:nvPr>
            <p:ph sz="half" idx="1"/>
          </p:nvPr>
        </p:nvSpPr>
        <p:spPr>
          <a:xfrm>
            <a:off x="6286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34188E-C11B-47AA-BCE6-729A594DD8F9}"/>
              </a:ext>
            </a:extLst>
          </p:cNvPr>
          <p:cNvSpPr>
            <a:spLocks noGrp="1"/>
          </p:cNvSpPr>
          <p:nvPr>
            <p:ph sz="half" idx="2"/>
          </p:nvPr>
        </p:nvSpPr>
        <p:spPr>
          <a:xfrm>
            <a:off x="46291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6C6E295A-0371-439B-8B56-F67F6BEE00CA}"/>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871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586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3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6/12/2020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0648"/>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2895599"/>
            <a:ext cx="7886700" cy="3281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4517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7741550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243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19200"/>
            <a:ext cx="2949575" cy="1066800"/>
          </a:xfrm>
          <a:prstGeom prst="rect">
            <a:avLst/>
          </a:prstGeo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1219200"/>
            <a:ext cx="462915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438400"/>
            <a:ext cx="2949575" cy="3430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5721787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66032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5853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390041715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396A7D-7323-4B47-BE8D-7020EEA19F75}" type="datetimeFigureOut">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6/12/2020</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F7F84-C96D-49E8-841E-1EC62041735C}" type="slidenum">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32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891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2178146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6/12/2020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614614"/>
            <a:ext cx="7772400" cy="1470025"/>
          </a:xfrm>
        </p:spPr>
        <p:txBody>
          <a:bodyPr>
            <a:normAutofit/>
          </a:bodyPr>
          <a:lstStyle>
            <a:lvl1pPr>
              <a:defRPr sz="3000" b="1">
                <a:solidFill>
                  <a:srgbClr val="054F7D"/>
                </a:solidFill>
                <a:latin typeface="Trajan Pro" pitchFamily="18"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
        <p:nvSpPr>
          <p:cNvPr id="8" name="Rectangle 7"/>
          <p:cNvSpPr/>
          <p:nvPr userDrawn="1"/>
        </p:nvSpPr>
        <p:spPr>
          <a:xfrm>
            <a:off x="6858000" y="5867400"/>
            <a:ext cx="2209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userDrawn="1"/>
        </p:nvSpPr>
        <p:spPr>
          <a:xfrm>
            <a:off x="0" y="2209800"/>
            <a:ext cx="9144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7178" y="344421"/>
            <a:ext cx="3929642" cy="1624587"/>
          </a:xfrm>
          <a:prstGeom prst="rect">
            <a:avLst/>
          </a:prstGeom>
        </p:spPr>
      </p:pic>
      <p:sp>
        <p:nvSpPr>
          <p:cNvPr id="3" name="Subtitle 2"/>
          <p:cNvSpPr>
            <a:spLocks noGrp="1"/>
          </p:cNvSpPr>
          <p:nvPr>
            <p:ph type="subTitle" idx="1"/>
          </p:nvPr>
        </p:nvSpPr>
        <p:spPr>
          <a:xfrm>
            <a:off x="1371600" y="4260848"/>
            <a:ext cx="6400800" cy="1911352"/>
          </a:xfrm>
        </p:spPr>
        <p:txBody>
          <a:bodyPr>
            <a:normAutofit/>
          </a:bodyPr>
          <a:lstStyle>
            <a:lvl1pPr marL="0" indent="0" algn="ctr">
              <a:buNone/>
              <a:defRPr sz="2100" b="1">
                <a:solidFill>
                  <a:srgbClr val="6C80A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93050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lvl1pPr>
              <a:defRPr b="1">
                <a:solidFill>
                  <a:srgbClr val="054F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
        <p:nvSpPr>
          <p:cNvPr id="7" name="Rectangle 6"/>
          <p:cNvSpPr/>
          <p:nvPr userDrawn="1"/>
        </p:nvSpPr>
        <p:spPr>
          <a:xfrm>
            <a:off x="228600" y="1371600"/>
            <a:ext cx="86868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21447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0723309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00023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435396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7205464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16624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2368916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7024869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61336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6/12/2020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685800" eaLnBrk="1" fontAlgn="auto" hangingPunct="1">
              <a:spcBef>
                <a:spcPts val="0"/>
              </a:spcBef>
              <a:spcAft>
                <a:spcPts val="0"/>
              </a:spcAft>
            </a:pPr>
            <a:fld id="{F1DB2E7A-0A33-4022-B895-7D595E5D5863}" type="datetimeFigureOut">
              <a:rPr lang="en-US" sz="1350" smtClean="0">
                <a:solidFill>
                  <a:prstClr val="black"/>
                </a:solidFill>
                <a:latin typeface="Calibri"/>
                <a:ea typeface="+mn-ea"/>
              </a:rPr>
              <a:pPr defTabSz="685800" eaLnBrk="1" fontAlgn="auto" hangingPunct="1">
                <a:spcBef>
                  <a:spcPts val="0"/>
                </a:spcBef>
                <a:spcAft>
                  <a:spcPts val="0"/>
                </a:spcAft>
              </a:pPr>
              <a:t>6/12/2020</a:t>
            </a:fld>
            <a:endParaRPr lang="en-US" sz="1350" dirty="0">
              <a:solidFill>
                <a:prstClr val="black"/>
              </a:solidFill>
              <a:latin typeface="Calibri"/>
              <a:ea typeface="+mn-ea"/>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685800" eaLnBrk="1" fontAlgn="auto" hangingPunct="1">
              <a:spcBef>
                <a:spcPts val="0"/>
              </a:spcBef>
              <a:spcAft>
                <a:spcPts val="0"/>
              </a:spcAft>
            </a:pPr>
            <a:endParaRPr lang="en-US" sz="1350" dirty="0">
              <a:solidFill>
                <a:prstClr val="black"/>
              </a:solidFill>
              <a:latin typeface="Calibri"/>
              <a:ea typeface="+mn-ea"/>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8642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65.xml"/><Relationship Id="rId7" Type="http://schemas.openxmlformats.org/officeDocument/2006/relationships/image" Target="../media/image13.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0.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11.xml"/><Relationship Id="rId1" Type="http://schemas.openxmlformats.org/officeDocument/2006/relationships/slideLayout" Target="../slideLayouts/slideLayout6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2.xml"/><Relationship Id="rId1" Type="http://schemas.openxmlformats.org/officeDocument/2006/relationships/slideLayout" Target="../slideLayouts/slideLayout6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5.jpeg"/><Relationship Id="rId5" Type="http://schemas.openxmlformats.org/officeDocument/2006/relationships/theme" Target="../theme/theme13.xml"/><Relationship Id="rId4" Type="http://schemas.openxmlformats.org/officeDocument/2006/relationships/slideLayout" Target="../slideLayouts/slideLayout7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6.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7.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8.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8.png"/><Relationship Id="rId5" Type="http://schemas.openxmlformats.org/officeDocument/2006/relationships/slideLayout" Target="../slideLayouts/slideLayout32.xml"/><Relationship Id="rId10"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2.png"/><Relationship Id="rId2" Type="http://schemas.openxmlformats.org/officeDocument/2006/relationships/slideLayout" Target="../slideLayouts/slideLayout40.xml"/><Relationship Id="rId16" Type="http://schemas.openxmlformats.org/officeDocument/2006/relationships/tags" Target="../tags/tag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customXml" Target="../../customXml/item2.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customXml" Target="../../customXml/item1.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6/12/2020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68" r:id="rId12"/>
    <p:sldLayoutId id="2147484255" r:id="rId13"/>
    <p:sldLayoutId id="2147484273" r:id="rId14"/>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4D3E-A9C1-4681-A1D3-B081F74EADE9}"/>
              </a:ext>
            </a:extLst>
          </p:cNvPr>
          <p:cNvSpPr>
            <a:spLocks noGrp="1"/>
          </p:cNvSpPr>
          <p:nvPr>
            <p:ph type="title"/>
          </p:nvPr>
        </p:nvSpPr>
        <p:spPr>
          <a:xfrm>
            <a:off x="628650" y="1200149"/>
            <a:ext cx="7886700" cy="686848"/>
          </a:xfrm>
          <a:prstGeom prst="rect">
            <a:avLst/>
          </a:prstGeom>
        </p:spPr>
        <p:txBody>
          <a:bodyPr vert="horz" lIns="68580" tIns="34290" rIns="68580" bIns="3429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03B934-7A02-423F-9A6C-DCEECE49FED9}"/>
              </a:ext>
            </a:extLst>
          </p:cNvPr>
          <p:cNvSpPr>
            <a:spLocks noGrp="1"/>
          </p:cNvSpPr>
          <p:nvPr>
            <p:ph type="body" idx="1"/>
          </p:nvPr>
        </p:nvSpPr>
        <p:spPr>
          <a:xfrm>
            <a:off x="628650" y="2226469"/>
            <a:ext cx="7886700" cy="3263504"/>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F1450-26E4-4BEF-B720-3C2B5D3D751C}"/>
              </a:ext>
            </a:extLst>
          </p:cNvPr>
          <p:cNvSpPr>
            <a:spLocks noGrp="1"/>
          </p:cNvSpPr>
          <p:nvPr>
            <p:ph type="dt" sz="half" idx="2"/>
          </p:nvPr>
        </p:nvSpPr>
        <p:spPr>
          <a:xfrm>
            <a:off x="1394460" y="6601840"/>
            <a:ext cx="685800" cy="171450"/>
          </a:xfrm>
          <a:prstGeom prst="rect">
            <a:avLst/>
          </a:prstGeom>
        </p:spPr>
        <p:txBody>
          <a:bodyPr vert="horz" lIns="91440" tIns="45720" rIns="91440" bIns="45720" rtlCol="0" anchor="ctr"/>
          <a:lstStyle>
            <a:lvl1pPr algn="l">
              <a:defRPr sz="7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4550A8-49F8-4A0C-8B15-2A31C178760B}"/>
              </a:ext>
            </a:extLst>
          </p:cNvPr>
          <p:cNvSpPr>
            <a:spLocks noGrp="1"/>
          </p:cNvSpPr>
          <p:nvPr>
            <p:ph type="ftr" sz="quarter" idx="3"/>
          </p:nvPr>
        </p:nvSpPr>
        <p:spPr>
          <a:xfrm>
            <a:off x="3200400" y="6601840"/>
            <a:ext cx="2743200" cy="171450"/>
          </a:xfrm>
          <a:prstGeom prst="rect">
            <a:avLst/>
          </a:prstGeom>
        </p:spPr>
        <p:txBody>
          <a:bodyPr vert="horz" lIns="91440" tIns="45720" rIns="91440" bIns="45720" rtlCol="0" anchor="ctr"/>
          <a:lstStyle>
            <a:lvl1pPr algn="ct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D7A5B92-A3E0-4215-AD16-CED63E7253F5}"/>
              </a:ext>
            </a:extLst>
          </p:cNvPr>
          <p:cNvSpPr>
            <a:spLocks noGrp="1"/>
          </p:cNvSpPr>
          <p:nvPr>
            <p:ph type="sldNum" sz="quarter" idx="4"/>
          </p:nvPr>
        </p:nvSpPr>
        <p:spPr>
          <a:xfrm>
            <a:off x="8172450" y="6601840"/>
            <a:ext cx="342900" cy="171450"/>
          </a:xfrm>
          <a:prstGeom prst="rect">
            <a:avLst/>
          </a:prstGeom>
        </p:spPr>
        <p:txBody>
          <a:bodyPr vert="horz" lIns="68580" tIns="34290" rIns="68580" bIns="34290" rtlCol="0" anchor="ctr"/>
          <a:lstStyle>
            <a:lvl1pPr marL="0" marR="0" indent="0" algn="r">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2B97F4F-84A7-476B-8B8D-2B57D93F7EC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8605" y="6621842"/>
            <a:ext cx="902965" cy="164176"/>
          </a:xfrm>
          <a:prstGeom prst="rect">
            <a:avLst/>
          </a:prstGeom>
        </p:spPr>
      </p:pic>
    </p:spTree>
    <p:extLst>
      <p:ext uri="{BB962C8B-B14F-4D97-AF65-F5344CB8AC3E}">
        <p14:creationId xmlns:p14="http://schemas.microsoft.com/office/powerpoint/2010/main" val="75311631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ftr="0" dt="0"/>
  <p:txStyles>
    <p:titleStyle>
      <a:lvl1pPr marL="0" marR="0" indent="0" algn="l" defTabSz="685800" rtl="0" eaLnBrk="1" latinLnBrk="0" hangingPunct="1">
        <a:lnSpc>
          <a:spcPct val="90000"/>
        </a:lnSpc>
        <a:spcBef>
          <a:spcPct val="0"/>
        </a:spcBef>
        <a:spcAft>
          <a:spcPts val="0"/>
        </a:spcAft>
        <a:buNone/>
        <a:defRPr sz="2400" kern="1200">
          <a:solidFill>
            <a:schemeClr val="tx1"/>
          </a:solidFill>
          <a:latin typeface="+mj-lt"/>
          <a:ea typeface="+mj-ea"/>
          <a:cs typeface="+mj-cs"/>
        </a:defRPr>
      </a:lvl1pPr>
    </p:titleStyle>
    <p:bodyStyle>
      <a:lvl1pPr marL="154305" marR="0" indent="-154305" algn="l" defTabSz="685800" rtl="0" eaLnBrk="1" latinLnBrk="0" hangingPunct="1">
        <a:lnSpc>
          <a:spcPct val="90000"/>
        </a:lnSpc>
        <a:spcBef>
          <a:spcPts val="675"/>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1pPr>
      <a:lvl2pPr marL="308610" marR="0" indent="-128588" algn="l" defTabSz="685800" rtl="0" eaLnBrk="1" latinLnBrk="0" hangingPunct="1">
        <a:lnSpc>
          <a:spcPct val="90000"/>
        </a:lnSpc>
        <a:spcBef>
          <a:spcPts val="563"/>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2pPr>
      <a:lvl3pPr marL="437198" marR="0" indent="-102870" algn="l" defTabSz="685800" rtl="0" eaLnBrk="1" latinLnBrk="0" hangingPunct="1">
        <a:lnSpc>
          <a:spcPct val="90000"/>
        </a:lnSpc>
        <a:spcBef>
          <a:spcPts val="450"/>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3pPr>
      <a:lvl4pPr marL="54006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4pPr>
      <a:lvl5pPr marL="64293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15:clr>
            <a:srgbClr val="F26B43"/>
          </p15:clr>
        </p15:guide>
        <p15:guide id="4" pos="216">
          <p15:clr>
            <a:srgbClr val="F26B43"/>
          </p15:clr>
        </p15:guide>
        <p15:guide id="5" pos="5760">
          <p15:clr>
            <a:srgbClr val="F26B43"/>
          </p15:clr>
        </p15:guide>
        <p15:guide id="6" pos="5544">
          <p15:clr>
            <a:srgbClr val="F26B43"/>
          </p15:clr>
        </p15:guide>
        <p15:guide id="7" orient="horz">
          <p15:clr>
            <a:srgbClr val="F26B43"/>
          </p15:clr>
        </p15:guide>
        <p15:guide id="8" orient="horz" pos="288">
          <p15:clr>
            <a:srgbClr val="F26B43"/>
          </p15:clr>
        </p15:guide>
        <p15:guide id="9" orient="horz" pos="4320">
          <p15:clr>
            <a:srgbClr val="F26B43"/>
          </p15:clr>
        </p15:guide>
        <p15:guide id="10" orient="horz" pos="4032">
          <p15:clr>
            <a:srgbClr val="F26B43"/>
          </p15:clr>
        </p15:guide>
        <p15:guide id="11" orient="horz" pos="864">
          <p15:clr>
            <a:srgbClr val="F26B43"/>
          </p15:clr>
        </p15:guide>
        <p15:guide id="12" orient="horz" pos="1152">
          <p15:clr>
            <a:srgbClr val="F26B43"/>
          </p15:clr>
        </p15:guide>
        <p15:guide id="13" orient="horz" pos="3888">
          <p15:clr>
            <a:srgbClr val="F26B43"/>
          </p15:clr>
        </p15:guide>
        <p15:guide id="14" orient="horz" pos="41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094048"/>
      </p:ext>
    </p:extLst>
  </p:cSld>
  <p:clrMap bg1="lt1" tx1="dk1" bg2="lt2" tx2="dk2" accent1="accent1" accent2="accent2" accent3="accent3" accent4="accent4" accent5="accent5" accent6="accent6" hlink="hlink" folHlink="folHlink"/>
  <p:sldLayoutIdLst>
    <p:sldLayoutId id="214748424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872175"/>
      </p:ext>
    </p:extLst>
  </p:cSld>
  <p:clrMap bg1="lt1" tx1="dk1" bg2="lt2" tx2="dk2" accent1="accent1" accent2="accent2" accent3="accent3" accent4="accent4" accent5="accent5" accent6="accent6" hlink="hlink" folHlink="folHlink"/>
  <p:sldLayoutIdLst>
    <p:sldLayoutId id="214748424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27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373697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499162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00951"/>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8600" y="6212082"/>
            <a:ext cx="21336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pPr defTabSz="685800" eaLnBrk="1" fontAlgn="auto" hangingPunct="1">
              <a:spcBef>
                <a:spcPts val="0"/>
              </a:spcBef>
              <a:spcAft>
                <a:spcPts val="0"/>
              </a:spcAft>
            </a:pPr>
            <a:fld id="{C7038434-C2CC-4028-AD72-886E4ED36FC6}" type="slidenum">
              <a:rPr lang="en-US" smtClean="0">
                <a:solidFill>
                  <a:prstClr val="black">
                    <a:tint val="75000"/>
                  </a:prstClr>
                </a:solidFill>
                <a:latin typeface="Calibri"/>
                <a:ea typeface="+mn-ea"/>
              </a:rPr>
              <a:pPr defTabSz="685800" eaLnBrk="1" fontAlgn="auto" hangingPunct="1">
                <a:spcBef>
                  <a:spcPts val="0"/>
                </a:spcBef>
                <a:spcAft>
                  <a:spcPts val="0"/>
                </a:spcAft>
              </a:pPr>
              <a:t>‹#›</a:t>
            </a:fld>
            <a:endParaRPr lang="en-US" dirty="0">
              <a:solidFill>
                <a:prstClr val="black">
                  <a:tint val="75000"/>
                </a:prstClr>
              </a:solidFill>
              <a:latin typeface="Calibri"/>
              <a:ea typeface="+mn-ea"/>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8050" y="6006506"/>
            <a:ext cx="1572768" cy="611841"/>
          </a:xfrm>
          <a:prstGeom prst="rect">
            <a:avLst/>
          </a:prstGeom>
        </p:spPr>
      </p:pic>
    </p:spTree>
    <p:extLst>
      <p:ext uri="{BB962C8B-B14F-4D97-AF65-F5344CB8AC3E}">
        <p14:creationId xmlns:p14="http://schemas.microsoft.com/office/powerpoint/2010/main" val="915545364"/>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ctr" defTabSz="685800" rtl="0" eaLnBrk="1" latinLnBrk="0" hangingPunct="1">
        <a:spcBef>
          <a:spcPct val="0"/>
        </a:spcBef>
        <a:buNone/>
        <a:defRPr sz="3300" b="1" kern="1200">
          <a:solidFill>
            <a:srgbClr val="054F7D"/>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6/12/2020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365269981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3"/>
      <p:tags r:id="rId14"/>
    </p:custDataLst>
    <p:extLst>
      <p:ext uri="{BB962C8B-B14F-4D97-AF65-F5344CB8AC3E}">
        <p14:creationId xmlns:p14="http://schemas.microsoft.com/office/powerpoint/2010/main" val="64449364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lpqc.org/ILPQC%202020+/COVID19/20200426_Healthcare_Providers_Consid.pdf" TargetMode="External"/><Relationship Id="rId3" Type="http://schemas.openxmlformats.org/officeDocument/2006/relationships/hyperlink" Target="http://dph.illinois.gov/topics-services/diseases-and-conditions/diseases-a-z-list/coronavirus/media-publications/daily-press-briefings" TargetMode="External"/><Relationship Id="rId7" Type="http://schemas.openxmlformats.org/officeDocument/2006/relationships/hyperlink" Target="https://ilpqc.org/ILPQC%202020+/COVID19/Elective_Surgery_04.24.20.pdf" TargetMode="External"/><Relationship Id="rId12" Type="http://schemas.openxmlformats.org/officeDocument/2006/relationships/hyperlink" Target="https://www.cdc.gov/coronavirus/2019-ncov/need-extra-precautions/pregnancy-breastfeeding.html" TargetMode="External"/><Relationship Id="rId2" Type="http://schemas.openxmlformats.org/officeDocument/2006/relationships/hyperlink" Target="http://www.dph.illinois.gov/topics-services/diseases-and-conditions/diseases-a-z-list/coronavirus" TargetMode="External"/><Relationship Id="rId1" Type="http://schemas.openxmlformats.org/officeDocument/2006/relationships/slideLayout" Target="../slideLayouts/slideLayout2.xml"/><Relationship Id="rId6" Type="http://schemas.openxmlformats.org/officeDocument/2006/relationships/hyperlink" Target="https://www.cdc.gov/coronavirus/2019-ncov/index.html" TargetMode="External"/><Relationship Id="rId11" Type="http://schemas.openxmlformats.org/officeDocument/2006/relationships/hyperlink" Target="https://ilpqc.org/ILPQC%202020+/COVID19/PACstatement_5.14.2020.pdf" TargetMode="External"/><Relationship Id="rId5" Type="http://schemas.openxmlformats.org/officeDocument/2006/relationships/hyperlink" Target="https://gisanddata.maps.arcgis.com/apps/opsdashboard/index.html#/bda7594740fd40299423467b48e9ecf6" TargetMode="External"/><Relationship Id="rId10" Type="http://schemas.openxmlformats.org/officeDocument/2006/relationships/hyperlink" Target="https://ilpqc.org/ILPQC%202020+/COVID19/202000507_Changes_to_Isolation_Perio.pdf" TargetMode="External"/><Relationship Id="rId4" Type="http://schemas.openxmlformats.org/officeDocument/2006/relationships/hyperlink" Target="http://www.dph.illinois.gov/topics-services/diseases-and-conditions/diseases-a-z-list/coronavirus/faq" TargetMode="External"/><Relationship Id="rId9" Type="http://schemas.openxmlformats.org/officeDocument/2006/relationships/hyperlink" Target="https://www.cdc.gov/coronavirus/2019-ncov/community/strategy-discontinue-isolation.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jog.org/coronavirus_guidance_ajog_mfm" TargetMode="External"/><Relationship Id="rId13" Type="http://schemas.openxmlformats.org/officeDocument/2006/relationships/hyperlink" Target="https://www.acog.org/practice-management/coding/coding-library/faqs-for-practices-cares-act" TargetMode="External"/><Relationship Id="rId3" Type="http://schemas.openxmlformats.org/officeDocument/2006/relationships/hyperlink" Target="https://s3.amazonaws.com/cdn.smfm.org/media/2263/COVID-19_Algorithm5.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12" Type="http://schemas.openxmlformats.org/officeDocument/2006/relationships/hyperlink" Target="https://s3.amazonaws.com/cdn.smfm.org/media/2383/Practical_guidance_LMIC_05-20-20.pdf" TargetMode="External"/><Relationship Id="rId2" Type="http://schemas.openxmlformats.org/officeDocument/2006/relationships/notesSlide" Target="../notesSlides/notesSlide9.xml"/><Relationship Id="rId16" Type="http://schemas.openxmlformats.org/officeDocument/2006/relationships/hyperlink" Target="https://www.acog.org/news/news-articles/2020/05/telehealth-policy-changes-and-a-new-loan-program-for-practices" TargetMode="External"/><Relationship Id="rId1" Type="http://schemas.openxmlformats.org/officeDocument/2006/relationships/slideLayout" Target="../slideLayouts/slideLayout2.xml"/><Relationship Id="rId6" Type="http://schemas.openxmlformats.org/officeDocument/2006/relationships/hyperlink" Target="https://www.acog.org/clinical-information/policy-and-position-statements/position-statements/2020/resumption-of-comprehensive-womens-health-care-policies-and-processes" TargetMode="External"/><Relationship Id="rId11" Type="http://schemas.openxmlformats.org/officeDocument/2006/relationships/hyperlink" Target="https://www.acog.org/clinical-information/physician-faqs/covid-19-faqs-for-ob-gyns-obstetrics" TargetMode="External"/><Relationship Id="rId5" Type="http://schemas.openxmlformats.org/officeDocument/2006/relationships/hyperlink" Target="https://ilpqc.org/ILPQC%202020+/COVID19/Early_Acute_Respiratory_Support_for_Pregnant.97381.pdf?customize_changeset_uuid=04ebb2ab-b857-461f-94bf-e55e48f25afb&amp;customize_messenger_channel=preview-0" TargetMode="External"/><Relationship Id="rId15" Type="http://schemas.openxmlformats.org/officeDocument/2006/relationships/hyperlink" Target="https://www.acog.org/news/news-articles/2020/06/update-acog-continues-to-work-to-secure-financial-relief-for-obstetrician-gynecologists" TargetMode="External"/><Relationship Id="rId10" Type="http://schemas.openxmlformats.org/officeDocument/2006/relationships/hyperlink" Target="https://www.acog.org/en/Clinical/Clinical%20Guidance/Practice%20Advisory/Articles/2020/03/Novel%20Coronavirus%202019" TargetMode="External"/><Relationship Id="rId4" Type="http://schemas.openxmlformats.org/officeDocument/2006/relationships/hyperlink" Target="https://s3.amazonaws.com/cdn.smfm.org/media/2334/SMFM_COVID_Management_of_COVID_pos_preg_patients_4-29-20_final.pdf" TargetMode="External"/><Relationship Id="rId9" Type="http://schemas.openxmlformats.org/officeDocument/2006/relationships/hyperlink" Target="https://www.acog.org/practice-management/payment-resources/resources/how-ob-gyn-practices-can-access-hhs-federal-relief-funds" TargetMode="External"/><Relationship Id="rId14" Type="http://schemas.openxmlformats.org/officeDocument/2006/relationships/hyperlink" Target="https://www.acog.org/practice-management/payment-resources/resources/advanced-and-accelerated-insurance-payment-programs-available-during-covid-1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services.aap.org/en/pages/2019-novel-coronavirus-covid-19-infections/breastfeeding-guidance-post-hospital-discharge/" TargetMode="External"/><Relationship Id="rId3" Type="http://schemas.openxmlformats.org/officeDocument/2006/relationships/hyperlink" Target="https://services.aap.org/link/b2d5eb6c68634ae880867f6f82e31942.aspx" TargetMode="External"/><Relationship Id="rId7" Type="http://schemas.openxmlformats.org/officeDocument/2006/relationships/hyperlink" Target="https://services.aap.org/link/ffa46678e6374b768595319934cbade3.aspx" TargetMode="External"/><Relationship Id="rId2" Type="http://schemas.openxmlformats.org/officeDocument/2006/relationships/hyperlink" Target="https://services.aap.org/en/pages/2019-novel-coronavirus-covid-19-infections/clinical-guidance/faqs-management-of-infants-born-to-covid-19-mothers/" TargetMode="External"/><Relationship Id="rId1" Type="http://schemas.openxmlformats.org/officeDocument/2006/relationships/slideLayout" Target="../slideLayouts/slideLayout2.xml"/><Relationship Id="rId6" Type="http://schemas.openxmlformats.org/officeDocument/2006/relationships/hyperlink" Target="https://services.aap.org/en/pages/2019-novel-coronavirus-covid-19-infections/guidance-on-newborn-screening-during-covid-19/" TargetMode="External"/><Relationship Id="rId5" Type="http://schemas.openxmlformats.org/officeDocument/2006/relationships/hyperlink" Target="https://services.aap.org/link/b8aaef88ebe844c3a81458aec4733ea5.aspx" TargetMode="External"/><Relationship Id="rId4" Type="http://schemas.openxmlformats.org/officeDocument/2006/relationships/hyperlink" Target="https://services.aap.org/en/pages/2019-novel-coronavirus-covid-19-infections/faqs-management-of-infants-born-to-covid-19-mother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academic.oup.com/ajcp/advance-article/doi/10.1093/ajcp/aqaa089/5842018" TargetMode="External"/><Relationship Id="rId13" Type="http://schemas.openxmlformats.org/officeDocument/2006/relationships/hyperlink" Target="https://journals.lww.com/greenjournal/Abstract/9000/A_Postpartum_Death_Due_to_Coronavirus_Disease_2019.97350.aspx" TargetMode="External"/><Relationship Id="rId3" Type="http://schemas.openxmlformats.org/officeDocument/2006/relationships/hyperlink" Target="https://www.nejm.org/doi/full/10.1056/NEJMp2015897" TargetMode="External"/><Relationship Id="rId7" Type="http://schemas.openxmlformats.org/officeDocument/2006/relationships/hyperlink" Target="https://www.sciencedirect.com/science/article/pii/S2589933320300914" TargetMode="External"/><Relationship Id="rId12" Type="http://schemas.openxmlformats.org/officeDocument/2006/relationships/hyperlink" Target="https://www.sciencedirect.com/science/article/pii/S2589933320300896" TargetMode="External"/><Relationship Id="rId17" Type="http://schemas.openxmlformats.org/officeDocument/2006/relationships/hyperlink" Target="https://www.sciencedirect.com/science/article/pii/S2589933320300732" TargetMode="External"/><Relationship Id="rId2" Type="http://schemas.openxmlformats.org/officeDocument/2006/relationships/hyperlink" Target="https://obgyn.onlinelibrary.wiley.com/doi/10.1002/uog.22115" TargetMode="External"/><Relationship Id="rId16" Type="http://schemas.openxmlformats.org/officeDocument/2006/relationships/hyperlink" Target="https://ilpqc.org/ILPQC%202020+/COVID19/Early_Acute_Respiratory_Support_for_Pregnant.97381.pdf" TargetMode="External"/><Relationship Id="rId1" Type="http://schemas.openxmlformats.org/officeDocument/2006/relationships/slideLayout" Target="../slideLayouts/slideLayout2.xml"/><Relationship Id="rId6" Type="http://schemas.openxmlformats.org/officeDocument/2006/relationships/hyperlink" Target="https://obgyn.onlinelibrary.wiley.com/doi/10.1002/uog.22096" TargetMode="External"/><Relationship Id="rId11" Type="http://schemas.openxmlformats.org/officeDocument/2006/relationships/hyperlink" Target="https://journals.lww.com/greenjournal/Abstract/9000/Testing_of_Patients_and_Support_Persons_for.97342.aspx" TargetMode="External"/><Relationship Id="rId5" Type="http://schemas.openxmlformats.org/officeDocument/2006/relationships/hyperlink" Target="https://ilpqc.org/ILPQC%202020+/COVID19/Prone_Positioning_for_Pregnant_Women_With.97337_Obstetrics%20and%20Gynecology_June%202020%20(1).pdf" TargetMode="External"/><Relationship Id="rId15" Type="http://schemas.openxmlformats.org/officeDocument/2006/relationships/hyperlink" Target="https://www.sciencedirect.com/science/article/pii/S258993332030077X" TargetMode="External"/><Relationship Id="rId10" Type="http://schemas.openxmlformats.org/officeDocument/2006/relationships/hyperlink" Target="https://journals.lww.com/greenjournal/Abstract/9000/Clinical_Findings_and_Disease_Severity_in.97347.aspx" TargetMode="External"/><Relationship Id="rId4" Type="http://schemas.openxmlformats.org/officeDocument/2006/relationships/hyperlink" Target="https://www.thelancet.com/action/showPdf?pii=S0140-6736%2820%2931142-9" TargetMode="External"/><Relationship Id="rId9" Type="http://schemas.openxmlformats.org/officeDocument/2006/relationships/hyperlink" Target="https://www.sciencedirect.com/science/article/pii/S2589933320300902" TargetMode="External"/><Relationship Id="rId14" Type="http://schemas.openxmlformats.org/officeDocument/2006/relationships/hyperlink" Target="https://www.sciencedirect.com/science/article/pii/S258993332030076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lpqc.org/ILPQC%202020%2B/COVID19/Perinatal%20Mental%20Health%20Care%20Package%20Final%205-20-20.pdf" TargetMode="External"/><Relationship Id="rId2" Type="http://schemas.openxmlformats.org/officeDocument/2006/relationships/hyperlink" Target="https://www.acog.org/career-support/wellness/wellness-in-the-time-of-covid-19" TargetMode="External"/><Relationship Id="rId1" Type="http://schemas.openxmlformats.org/officeDocument/2006/relationships/slideLayout" Target="../slideLayouts/slideLayout2.xml"/><Relationship Id="rId5" Type="http://schemas.openxmlformats.org/officeDocument/2006/relationships/hyperlink" Target="https://ilpqc.org/ILPQC%202020%2B/COVID19/COVID-19%20pt%20handout%20alb%205-20-20.docx" TargetMode="External"/><Relationship Id="rId4" Type="http://schemas.openxmlformats.org/officeDocument/2006/relationships/hyperlink" Target="https://ilpqc.org/ILPQC%202020%2B/COVID19/Provider_COVID19%20final%205-20-20.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coeinmch.uic.edu/masks-for-moms/" TargetMode="External"/><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hyperlink" Target="https://bit.ly/masksforMOM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pediatrics.aappublications.org/content/pediatrics/125/4/e979.full.pdf"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2.xml"/><Relationship Id="rId6" Type="http://schemas.openxmlformats.org/officeDocument/2006/relationships/hyperlink" Target="https://s3.amazonaws.com/cdn.smfm.org/media/2385/COVID_Final.pdf" TargetMode="External"/><Relationship Id="rId5" Type="http://schemas.openxmlformats.org/officeDocument/2006/relationships/hyperlink" Target="https://s3.amazonaws.com/cdn.smfm.org/media/2315/Strategies_to_Overcome_Racism_Infographic.pdf"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pediatrics.aappublications.org/content/pediatrics/144/2/e20191765.full.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ilpqc.org/wp-content/uploads/2020/04/ILPQC20COVID-1920Webinar20Neo20Questions_April20320Webinar.pdf" TargetMode="External"/><Relationship Id="rId3" Type="http://schemas.openxmlformats.org/officeDocument/2006/relationships/hyperlink" Target="https://ilpqc.org/ILPQC%202020+/COVID19/ILPQC%20Covid%2019%20Webinar%205.15.20_Neo%20questions_FINAL.pdf" TargetMode="External"/><Relationship Id="rId7" Type="http://schemas.openxmlformats.org/officeDocument/2006/relationships/hyperlink" Target="https://ilpqc.org/ILPQC%202020+/COVID19/ILPQC%20COVID-19%20Webinar%20Neo%20Questions_combined_for%204.10.20_Final.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lpqc.org/ILPQC%202020+/COVID19/ILPQC%20COVID-19%20Webinar%20Neo%20Questions_4_17_FINAL.pdf" TargetMode="External"/><Relationship Id="rId5" Type="http://schemas.openxmlformats.org/officeDocument/2006/relationships/hyperlink" Target="https://ilpqc.org/ILPQC%202020+/COVID19/ILPQC%20COVID-19%20Webinar%20Neo%20Questions_combined_for%204.24.2020_FINAL.pdf" TargetMode="External"/><Relationship Id="rId4" Type="http://schemas.openxmlformats.org/officeDocument/2006/relationships/hyperlink" Target="https://ilpqc.org/ILPQC%202020+/COVID19/5-8%20Neo%20Q&amp;A%20Final.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9.xml"/><Relationship Id="rId4" Type="http://schemas.openxmlformats.org/officeDocument/2006/relationships/image" Target="../media/image7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ilpqc.org/wp-content/uploads/2020/04/ILPQCwebinarquestions20OB20Questions_April20320Webinar_Final.pdf" TargetMode="External"/><Relationship Id="rId3" Type="http://schemas.openxmlformats.org/officeDocument/2006/relationships/hyperlink" Target="https://ilpqc.org/wp-content/uploads/2020/05/5.15.2020-COVID-FAQ_OB_FINAL-1_ab.docx" TargetMode="External"/><Relationship Id="rId7" Type="http://schemas.openxmlformats.org/officeDocument/2006/relationships/hyperlink" Target="https://ilpqc.org/ILPQC%202020+/COVID19/ILPQC%20COVID-19%20Webinar%20OB%20Questions_4.15.20_answers_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lpqc.org/ILPQC%202020+/COVID19/ILPQC%20COVID-19%20Webinar%20OB%20Questions_combined_for%204.24.2020%20FINAL.pdf" TargetMode="External"/><Relationship Id="rId5" Type="http://schemas.openxmlformats.org/officeDocument/2006/relationships/hyperlink" Target="https://ilpqc.org/ILPQC%202020+/COVID19/ILPQC%20COVID-19%20Webinar%20OB%20Questions_combined_for%204.17.20_Final.pdf" TargetMode="External"/><Relationship Id="rId4" Type="http://schemas.openxmlformats.org/officeDocument/2006/relationships/hyperlink" Target="https://ilpqc.org/ILPQC%202020+/COVID19/ILPQC%20Covid%20webinar%205.08.20_%20OB%20QandA_ab.pdf"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1.xml"/></Relationships>
</file>

<file path=ppt/slides/_rels/slide7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1.xml"/></Relationships>
</file>

<file path=ppt/slides/_rels/slide7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dph.illinois.gov/covid19" TargetMode="External"/></Relationships>
</file>

<file path=ppt/slides/_rels/slide8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emf"/><Relationship Id="rId4" Type="http://schemas.openxmlformats.org/officeDocument/2006/relationships/image" Target="../media/image76.emf"/><Relationship Id="rId9" Type="http://schemas.openxmlformats.org/officeDocument/2006/relationships/hyperlink" Target="http://www.ilpqc.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June 12, </a:t>
            </a:r>
            <a:r>
              <a:rPr lang="en-US" altLang="en-US" sz="2000" dirty="0">
                <a:solidFill>
                  <a:srgbClr val="898989"/>
                </a:solidFill>
              </a:rPr>
              <a:t>2020</a:t>
            </a:r>
          </a:p>
          <a:p>
            <a:pPr eaLnBrk="1" hangingPunct="1">
              <a:buFont typeface="Wingdings 2" pitchFamily="18" charset="2"/>
              <a:buNone/>
            </a:pPr>
            <a:r>
              <a:rPr lang="en-US" altLang="en-US" sz="2000" dirty="0">
                <a:solidFill>
                  <a:srgbClr val="898989"/>
                </a:solidFill>
              </a:rPr>
              <a:t>12:00 – 1:15pm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COVID-19 Strategies for OB &amp; Neonatal Units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Illinois Daily Incidence</a:t>
            </a:r>
            <a:endParaRPr lang="en-US" dirty="0"/>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28600" y="1510748"/>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smtClean="0">
                <a:cs typeface="Calibri"/>
              </a:rPr>
              <a:t>IDPH daily data summary</a:t>
            </a:r>
          </a:p>
        </p:txBody>
      </p:sp>
      <p:pic>
        <p:nvPicPr>
          <p:cNvPr id="4" name="Picture 3"/>
          <p:cNvPicPr>
            <a:picLocks noChangeAspect="1"/>
          </p:cNvPicPr>
          <p:nvPr/>
        </p:nvPicPr>
        <p:blipFill>
          <a:blip r:embed="rId2"/>
          <a:stretch>
            <a:fillRect/>
          </a:stretch>
        </p:blipFill>
        <p:spPr>
          <a:xfrm>
            <a:off x="910891" y="1860605"/>
            <a:ext cx="7683718" cy="4305274"/>
          </a:xfrm>
          <a:prstGeom prst="rect">
            <a:avLst/>
          </a:prstGeom>
        </p:spPr>
      </p:pic>
    </p:spTree>
    <p:extLst>
      <p:ext uri="{BB962C8B-B14F-4D97-AF65-F5344CB8AC3E}">
        <p14:creationId xmlns:p14="http://schemas.microsoft.com/office/powerpoint/2010/main" val="294653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242" y="76200"/>
            <a:ext cx="8229600" cy="1143000"/>
          </a:xfrm>
          <a:noFill/>
        </p:spPr>
        <p:txBody>
          <a:bodyPr>
            <a:noAutofit/>
          </a:bodyPr>
          <a:lstStyle/>
          <a:p>
            <a:pPr algn="ctr"/>
            <a:r>
              <a:rPr lang="en-US" sz="2800" dirty="0"/>
              <a:t>Data Update </a:t>
            </a:r>
            <a:r>
              <a:rPr lang="en-US" sz="2800" b="1" dirty="0" smtClean="0">
                <a:solidFill>
                  <a:srgbClr val="C00000"/>
                </a:solidFill>
              </a:rPr>
              <a:t>June 11</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br>
              <a:rPr lang="en-US" sz="2800" dirty="0"/>
            </a:br>
            <a:r>
              <a:rPr lang="en-US" sz="2800" dirty="0"/>
              <a:t>Race Demographics</a:t>
            </a:r>
          </a:p>
        </p:txBody>
      </p:sp>
      <p:sp>
        <p:nvSpPr>
          <p:cNvPr id="3" name="Slide Number Placeholder 2"/>
          <p:cNvSpPr>
            <a:spLocks noGrp="1"/>
          </p:cNvSpPr>
          <p:nvPr>
            <p:ph type="sldNum" sz="quarter" idx="12"/>
          </p:nvPr>
        </p:nvSpPr>
        <p:spPr/>
        <p:txBody>
          <a:bodyPr/>
          <a:lstStyle/>
          <a:p>
            <a:fld id="{744C2F5F-8633-4B5B-A080-9CC210AD30A1}" type="slidenum">
              <a:rPr lang="en-US" smtClean="0"/>
              <a:t>11</a:t>
            </a:fld>
            <a:endParaRPr lang="en-US"/>
          </a:p>
        </p:txBody>
      </p:sp>
      <p:sp>
        <p:nvSpPr>
          <p:cNvPr id="10" name="Rectangle 9"/>
          <p:cNvSpPr/>
          <p:nvPr/>
        </p:nvSpPr>
        <p:spPr>
          <a:xfrm>
            <a:off x="2744074" y="127849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1199319" y="1728884"/>
            <a:ext cx="1967205" cy="369332"/>
          </a:xfrm>
          <a:prstGeom prst="rect">
            <a:avLst/>
          </a:prstGeom>
        </p:spPr>
        <p:txBody>
          <a:bodyPr wrap="none">
            <a:spAutoFit/>
          </a:bodyPr>
          <a:lstStyle/>
          <a:p>
            <a:r>
              <a:rPr lang="en-US" dirty="0"/>
              <a:t>Confirmed Cases</a:t>
            </a:r>
          </a:p>
        </p:txBody>
      </p:sp>
      <p:sp>
        <p:nvSpPr>
          <p:cNvPr id="8" name="Rectangle 7"/>
          <p:cNvSpPr/>
          <p:nvPr/>
        </p:nvSpPr>
        <p:spPr>
          <a:xfrm>
            <a:off x="6428043" y="1707128"/>
            <a:ext cx="915635" cy="369332"/>
          </a:xfrm>
          <a:prstGeom prst="rect">
            <a:avLst/>
          </a:prstGeom>
        </p:spPr>
        <p:txBody>
          <a:bodyPr wrap="none">
            <a:spAutoFit/>
          </a:bodyPr>
          <a:lstStyle/>
          <a:p>
            <a:r>
              <a:rPr lang="en-US" dirty="0"/>
              <a:t>Deaths</a:t>
            </a:r>
          </a:p>
        </p:txBody>
      </p:sp>
      <p:pic>
        <p:nvPicPr>
          <p:cNvPr id="5" name="Picture 4"/>
          <p:cNvPicPr>
            <a:picLocks noChangeAspect="1"/>
          </p:cNvPicPr>
          <p:nvPr/>
        </p:nvPicPr>
        <p:blipFill>
          <a:blip r:embed="rId3"/>
          <a:stretch>
            <a:fillRect/>
          </a:stretch>
        </p:blipFill>
        <p:spPr>
          <a:xfrm>
            <a:off x="228600" y="2179270"/>
            <a:ext cx="4162425" cy="3819525"/>
          </a:xfrm>
          <a:prstGeom prst="rect">
            <a:avLst/>
          </a:prstGeom>
        </p:spPr>
      </p:pic>
      <p:pic>
        <p:nvPicPr>
          <p:cNvPr id="6" name="Picture 5"/>
          <p:cNvPicPr>
            <a:picLocks noChangeAspect="1"/>
          </p:cNvPicPr>
          <p:nvPr/>
        </p:nvPicPr>
        <p:blipFill>
          <a:blip r:embed="rId4"/>
          <a:stretch>
            <a:fillRect/>
          </a:stretch>
        </p:blipFill>
        <p:spPr>
          <a:xfrm>
            <a:off x="5011340" y="2076460"/>
            <a:ext cx="3749040" cy="4729032"/>
          </a:xfrm>
          <a:prstGeom prst="rect">
            <a:avLst/>
          </a:prstGeom>
        </p:spPr>
      </p:pic>
    </p:spTree>
    <p:extLst>
      <p:ext uri="{BB962C8B-B14F-4D97-AF65-F5344CB8AC3E}">
        <p14:creationId xmlns:p14="http://schemas.microsoft.com/office/powerpoint/2010/main" val="389651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posts national guidelines and OB &amp; Neonatal COVID-19 example hospital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958631"/>
            <a:ext cx="5181600" cy="830997"/>
          </a:xfrm>
          <a:prstGeom prst="rect">
            <a:avLst/>
          </a:prstGeom>
          <a:noFill/>
        </p:spPr>
        <p:txBody>
          <a:bodyPr wrap="square" rtlCol="0">
            <a:spAutoFit/>
          </a:bodyPr>
          <a:lstStyle/>
          <a:p>
            <a:r>
              <a:rPr lang="en-US" sz="2400" dirty="0">
                <a:hlinkClick r:id="rId3"/>
              </a:rPr>
              <a:t>https://ilpqc.org/covid-19-information/</a:t>
            </a:r>
            <a:endParaRPr lang="en-US" sz="2400" dirty="0"/>
          </a:p>
        </p:txBody>
      </p:sp>
    </p:spTree>
    <p:extLst>
      <p:ext uri="{BB962C8B-B14F-4D97-AF65-F5344CB8AC3E}">
        <p14:creationId xmlns:p14="http://schemas.microsoft.com/office/powerpoint/2010/main" val="383348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28600"/>
            <a:ext cx="8229600" cy="1143000"/>
          </a:xfrm>
        </p:spPr>
        <p:txBody>
          <a:bodyPr/>
          <a:lstStyle/>
          <a:p>
            <a:pPr algn="l"/>
            <a:r>
              <a:rPr lang="en-US" sz="3600" b="1" dirty="0">
                <a:solidFill>
                  <a:srgbClr val="F58466"/>
                </a:solidFill>
                <a:latin typeface="Goudy Old Style" pitchFamily="18" charset="0"/>
              </a:rPr>
              <a:t>IDPH Communications</a:t>
            </a:r>
          </a:p>
        </p:txBody>
      </p:sp>
      <p:sp>
        <p:nvSpPr>
          <p:cNvPr id="3" name="Content Placeholder 2"/>
          <p:cNvSpPr>
            <a:spLocks noGrp="1"/>
          </p:cNvSpPr>
          <p:nvPr>
            <p:ph idx="1"/>
          </p:nvPr>
        </p:nvSpPr>
        <p:spPr>
          <a:xfrm>
            <a:off x="457200" y="685800"/>
            <a:ext cx="8229600" cy="4525963"/>
          </a:xfrm>
        </p:spPr>
        <p:txBody>
          <a:bodyPr/>
          <a:lstStyle/>
          <a:p>
            <a:r>
              <a:rPr lang="en-US" sz="1600" dirty="0">
                <a:hlinkClick r:id="rId2"/>
              </a:rPr>
              <a:t>IDPH - Coronavirus Disease 2019 (COVID-19)</a:t>
            </a:r>
            <a:endParaRPr lang="en-US" sz="1600" dirty="0"/>
          </a:p>
          <a:p>
            <a:r>
              <a:rPr lang="en-US" sz="1600" dirty="0">
                <a:hlinkClick r:id="rId3"/>
              </a:rPr>
              <a:t>IDPH - Coronavirus Disease 2019 (COVID-19): Press Releases / Briefings</a:t>
            </a:r>
            <a:endParaRPr lang="en-US" sz="1600" dirty="0"/>
          </a:p>
          <a:p>
            <a:r>
              <a:rPr lang="en-US" sz="1600" dirty="0">
                <a:hlinkClick r:id="rId4"/>
              </a:rPr>
              <a:t>IDPH - Coronavirus Disease 2019 (COVID-19): Frequently Asked Questions</a:t>
            </a:r>
            <a:endParaRPr lang="en-US" sz="1600" dirty="0"/>
          </a:p>
          <a:p>
            <a:r>
              <a:rPr lang="en-US" sz="1600" dirty="0">
                <a:hlinkClick r:id="rId5"/>
              </a:rPr>
              <a:t>Coronavirus COVID-19 Global Cases by Johns Hopkins CSSE</a:t>
            </a:r>
            <a:endParaRPr lang="en-US" sz="1600" dirty="0"/>
          </a:p>
          <a:p>
            <a:r>
              <a:rPr lang="en-US" sz="1600" dirty="0">
                <a:hlinkClick r:id="rId6"/>
              </a:rPr>
              <a:t>CDC Homepage for Coronavirus Disease 2019 (COVID-19)</a:t>
            </a:r>
            <a:endParaRPr lang="en-US" sz="1600" dirty="0"/>
          </a:p>
          <a:p>
            <a:r>
              <a:rPr lang="en-US" sz="2200" dirty="0"/>
              <a:t>IDPH: </a:t>
            </a:r>
            <a:r>
              <a:rPr lang="en-US" sz="2200" dirty="0">
                <a:hlinkClick r:id="rId7"/>
              </a:rPr>
              <a:t>COVID-19 Elective Surgeries &amp; Procedures</a:t>
            </a:r>
            <a:r>
              <a:rPr lang="en-US" sz="2200" dirty="0"/>
              <a:t> (4.24.2020</a:t>
            </a:r>
            <a:r>
              <a:rPr lang="en-US" sz="2200" dirty="0" smtClean="0"/>
              <a:t>)</a:t>
            </a:r>
            <a:endParaRPr lang="en-US" sz="2200" dirty="0" smtClean="0"/>
          </a:p>
          <a:p>
            <a:r>
              <a:rPr lang="en-US" sz="2200" dirty="0" smtClean="0"/>
              <a:t>IDPH</a:t>
            </a:r>
            <a:r>
              <a:rPr lang="en-US" sz="2200" dirty="0"/>
              <a:t>: </a:t>
            </a:r>
            <a:r>
              <a:rPr lang="en-US" sz="2200" dirty="0">
                <a:hlinkClick r:id="rId8"/>
              </a:rPr>
              <a:t>COVID-19 Considerations for Healthcare Providers in ANY Healthcare Setting</a:t>
            </a:r>
            <a:r>
              <a:rPr lang="en-US" sz="2200" dirty="0"/>
              <a:t> (4.26.2020)</a:t>
            </a:r>
          </a:p>
          <a:p>
            <a:r>
              <a:rPr lang="en-US" sz="2200" dirty="0"/>
              <a:t>CDC: </a:t>
            </a:r>
            <a:r>
              <a:rPr lang="en-US" sz="2200" dirty="0">
                <a:hlinkClick r:id="rId9"/>
              </a:rPr>
              <a:t>Symptom-Based Strategy to Discontinue Isolation for Persons with COVID-19</a:t>
            </a:r>
            <a:r>
              <a:rPr lang="en-US" sz="2200" dirty="0"/>
              <a:t> (5.3.2020)</a:t>
            </a:r>
          </a:p>
          <a:p>
            <a:r>
              <a:rPr lang="en-US" sz="2200" dirty="0"/>
              <a:t>IDPH: </a:t>
            </a:r>
            <a:r>
              <a:rPr lang="en-US" sz="2200" dirty="0">
                <a:hlinkClick r:id="rId10"/>
              </a:rPr>
              <a:t>Changes to Isolation Period for COVID-19 Cases</a:t>
            </a:r>
            <a:r>
              <a:rPr lang="en-US" sz="2200" dirty="0"/>
              <a:t> (5.7.2020)</a:t>
            </a:r>
          </a:p>
          <a:p>
            <a:r>
              <a:rPr lang="en-US" dirty="0"/>
              <a:t>IDPH PAC: </a:t>
            </a:r>
            <a:r>
              <a:rPr lang="en-US" dirty="0">
                <a:hlinkClick r:id="rId11"/>
              </a:rPr>
              <a:t>Obstetrical &amp; neonatal care during the COVID-19 pandemic</a:t>
            </a:r>
            <a:r>
              <a:rPr lang="en-US" dirty="0"/>
              <a:t> (5.14.2020</a:t>
            </a:r>
            <a:r>
              <a:rPr lang="en-US" dirty="0" smtClean="0"/>
              <a:t>)</a:t>
            </a:r>
          </a:p>
          <a:p>
            <a:r>
              <a:rPr lang="en-US" sz="2800" dirty="0" smtClean="0"/>
              <a:t>CDC</a:t>
            </a:r>
            <a:r>
              <a:rPr lang="en-US" sz="2800" dirty="0"/>
              <a:t>: </a:t>
            </a:r>
            <a:r>
              <a:rPr lang="en-US" sz="2800" dirty="0">
                <a:hlinkClick r:id="rId12"/>
              </a:rPr>
              <a:t>Protect yourself and your family from COVID-19</a:t>
            </a:r>
            <a:r>
              <a:rPr lang="en-US" sz="2800" dirty="0"/>
              <a:t> (6.9.2020)</a:t>
            </a:r>
            <a:endParaRPr lang="en-US" sz="2000" dirty="0"/>
          </a:p>
          <a:p>
            <a:endParaRPr lang="en-US" sz="800"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spTree>
    <p:extLst>
      <p:ext uri="{BB962C8B-B14F-4D97-AF65-F5344CB8AC3E}">
        <p14:creationId xmlns:p14="http://schemas.microsoft.com/office/powerpoint/2010/main" val="233302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3497"/>
            <a:ext cx="6705600" cy="641472"/>
          </a:xfrm>
          <a:solidFill>
            <a:schemeClr val="bg1"/>
          </a:solidFill>
        </p:spPr>
        <p:txBody>
          <a:bodyPr/>
          <a:lstStyle/>
          <a:p>
            <a:pPr algn="l"/>
            <a:r>
              <a:rPr lang="en-US" sz="3200" b="1" dirty="0">
                <a:solidFill>
                  <a:srgbClr val="F58466"/>
                </a:solidFill>
                <a:latin typeface="Goudy Old Style" pitchFamily="18" charset="0"/>
              </a:rPr>
              <a:t>Updated </a:t>
            </a:r>
            <a:r>
              <a:rPr lang="en-US" sz="3200" b="1" dirty="0" smtClean="0">
                <a:solidFill>
                  <a:srgbClr val="F58466"/>
                </a:solidFill>
                <a:latin typeface="Goudy Old Style" pitchFamily="18" charset="0"/>
              </a:rPr>
              <a:t>OB </a:t>
            </a:r>
            <a:r>
              <a:rPr lang="en-US" sz="3200" b="1" dirty="0">
                <a:solidFill>
                  <a:srgbClr val="F58466"/>
                </a:solidFill>
                <a:latin typeface="Goudy Old Style" pitchFamily="18" charset="0"/>
              </a:rPr>
              <a:t>Resources</a:t>
            </a:r>
            <a:endParaRPr lang="en-US" sz="3200" dirty="0"/>
          </a:p>
        </p:txBody>
      </p:sp>
      <p:sp>
        <p:nvSpPr>
          <p:cNvPr id="3" name="Content Placeholder 2"/>
          <p:cNvSpPr>
            <a:spLocks noGrp="1"/>
          </p:cNvSpPr>
          <p:nvPr>
            <p:ph idx="1"/>
          </p:nvPr>
        </p:nvSpPr>
        <p:spPr>
          <a:xfrm>
            <a:off x="152400" y="597975"/>
            <a:ext cx="8534400" cy="4525963"/>
          </a:xfrm>
        </p:spPr>
        <p:txBody>
          <a:bodyPr/>
          <a:lstStyle/>
          <a:p>
            <a:r>
              <a:rPr lang="en-US" sz="1600" dirty="0" smtClean="0"/>
              <a:t>ACOG </a:t>
            </a:r>
            <a:r>
              <a:rPr lang="en-US" sz="1600" dirty="0"/>
              <a:t>&amp; SMFM: </a:t>
            </a:r>
            <a:r>
              <a:rPr lang="en-US" sz="1600" dirty="0">
                <a:hlinkClick r:id="rId3"/>
              </a:rPr>
              <a:t>COVID-19 Algorithm</a:t>
            </a:r>
            <a:r>
              <a:rPr lang="en-US" sz="1600" dirty="0"/>
              <a:t> (Shared 4.23.2020)</a:t>
            </a:r>
          </a:p>
          <a:p>
            <a:pPr lvl="0"/>
            <a:r>
              <a:rPr lang="en-US" sz="1600" dirty="0" smtClean="0"/>
              <a:t>SMFM</a:t>
            </a:r>
            <a:r>
              <a:rPr lang="en-US" sz="1600" dirty="0"/>
              <a:t>: </a:t>
            </a:r>
            <a:r>
              <a:rPr lang="en-US" sz="1600" u="sng" dirty="0">
                <a:hlinkClick r:id="rId4"/>
              </a:rPr>
              <a:t>Management Considerations for Pregnant Patients With COVID-19</a:t>
            </a:r>
            <a:r>
              <a:rPr lang="en-US" sz="1600" dirty="0"/>
              <a:t> (4.29.2020)</a:t>
            </a:r>
          </a:p>
          <a:p>
            <a:pPr lvl="0"/>
            <a:r>
              <a:rPr lang="en-US" sz="1600" dirty="0"/>
              <a:t>ACOG:  </a:t>
            </a:r>
            <a:r>
              <a:rPr lang="en-US" sz="1600" dirty="0">
                <a:hlinkClick r:id="rId5"/>
              </a:rPr>
              <a:t>Early Acute Respiratory Support for Pregnant Patients With Coronavirus Disease 2019 (COVID-19) Infection</a:t>
            </a:r>
            <a:r>
              <a:rPr lang="en-US" sz="1600" dirty="0"/>
              <a:t> (4.29.2020</a:t>
            </a:r>
            <a:r>
              <a:rPr lang="en-US" sz="1600" dirty="0" smtClean="0"/>
              <a:t>)</a:t>
            </a:r>
          </a:p>
          <a:p>
            <a:r>
              <a:rPr lang="en-US" sz="1600" b="1" dirty="0"/>
              <a:t>ACOG: </a:t>
            </a:r>
            <a:r>
              <a:rPr lang="en-US" sz="1600" b="1" dirty="0">
                <a:hlinkClick r:id="rId6"/>
              </a:rPr>
              <a:t>reopening women’s health</a:t>
            </a:r>
            <a:r>
              <a:rPr lang="en-US" sz="1600" b="1" dirty="0"/>
              <a:t> (5.06.20)</a:t>
            </a:r>
            <a:endParaRPr lang="en-US" sz="1600" dirty="0"/>
          </a:p>
          <a:p>
            <a:r>
              <a:rPr lang="en-US" sz="1600" b="1" dirty="0" smtClean="0"/>
              <a:t>ACOG</a:t>
            </a:r>
            <a:r>
              <a:rPr lang="en-US" sz="1600" b="1" dirty="0"/>
              <a:t>: </a:t>
            </a:r>
            <a:r>
              <a:rPr lang="en-US" sz="1600" b="1" dirty="0">
                <a:hlinkClick r:id="rId7"/>
              </a:rPr>
              <a:t>Health Equity in </a:t>
            </a:r>
            <a:r>
              <a:rPr lang="en-US" sz="1600" b="1" dirty="0" err="1">
                <a:hlinkClick r:id="rId7"/>
              </a:rPr>
              <a:t>Covid</a:t>
            </a:r>
            <a:r>
              <a:rPr lang="en-US" sz="1600" b="1" dirty="0">
                <a:hlinkClick r:id="rId7"/>
              </a:rPr>
              <a:t> 19</a:t>
            </a:r>
            <a:r>
              <a:rPr lang="en-US" sz="1600" b="1" u="sng" dirty="0"/>
              <a:t> </a:t>
            </a:r>
            <a:r>
              <a:rPr lang="en-US" sz="1600" b="1" dirty="0"/>
              <a:t>(</a:t>
            </a:r>
            <a:r>
              <a:rPr lang="en-US" sz="1600" b="1" dirty="0" smtClean="0"/>
              <a:t>5.11.20)</a:t>
            </a:r>
            <a:endParaRPr lang="en-US" sz="1600" dirty="0"/>
          </a:p>
          <a:p>
            <a:r>
              <a:rPr lang="en-US" sz="1600" b="1" dirty="0" smtClean="0"/>
              <a:t>AJOG </a:t>
            </a:r>
            <a:r>
              <a:rPr lang="en-US" sz="1600" b="1" dirty="0"/>
              <a:t>MFM: </a:t>
            </a:r>
            <a:r>
              <a:rPr lang="en-US" sz="1600" b="1" dirty="0" err="1">
                <a:hlinkClick r:id="rId8"/>
              </a:rPr>
              <a:t>Coronovirus</a:t>
            </a:r>
            <a:r>
              <a:rPr lang="en-US" sz="1600" b="1" dirty="0">
                <a:hlinkClick r:id="rId8"/>
              </a:rPr>
              <a:t> Guidance</a:t>
            </a:r>
            <a:endParaRPr lang="en-US" sz="1600" dirty="0"/>
          </a:p>
          <a:p>
            <a:r>
              <a:rPr lang="en-US" sz="1800" dirty="0" smtClean="0"/>
              <a:t>ACOG</a:t>
            </a:r>
            <a:r>
              <a:rPr lang="en-US" sz="1800" dirty="0"/>
              <a:t>: </a:t>
            </a:r>
            <a:r>
              <a:rPr lang="en-US" sz="1800" dirty="0">
                <a:hlinkClick r:id="rId9"/>
              </a:rPr>
              <a:t>Step-by-Step Guide: How Ob-Gyn Practices Can Access HHS Federal Relief Funds</a:t>
            </a:r>
            <a:r>
              <a:rPr lang="en-US" sz="1800" dirty="0"/>
              <a:t> (5.19.20)</a:t>
            </a:r>
          </a:p>
          <a:p>
            <a:r>
              <a:rPr lang="en-US" sz="1800" dirty="0" smtClean="0"/>
              <a:t>ACOG</a:t>
            </a:r>
            <a:r>
              <a:rPr lang="en-US" sz="1800" dirty="0"/>
              <a:t>: </a:t>
            </a:r>
            <a:r>
              <a:rPr lang="en-US" sz="1800" dirty="0">
                <a:hlinkClick r:id="rId10"/>
              </a:rPr>
              <a:t>Practice Advisory: Novel Coronavirus 2019 (COVID-19)</a:t>
            </a:r>
            <a:r>
              <a:rPr lang="en-US" sz="1800" dirty="0"/>
              <a:t> (updated 5.19.2020)</a:t>
            </a:r>
          </a:p>
          <a:p>
            <a:r>
              <a:rPr lang="en-US" sz="1800" dirty="0"/>
              <a:t>ACOG: </a:t>
            </a:r>
            <a:r>
              <a:rPr lang="en-US" sz="1800" dirty="0">
                <a:hlinkClick r:id="rId11"/>
              </a:rPr>
              <a:t>COVID-19 FAQs for Obstetrician-Gynecologists, Obstetrics</a:t>
            </a:r>
            <a:r>
              <a:rPr lang="en-US" sz="1800" dirty="0"/>
              <a:t> (updated 5.20.2020</a:t>
            </a:r>
            <a:r>
              <a:rPr lang="en-US" sz="1800" dirty="0" smtClean="0"/>
              <a:t>)</a:t>
            </a:r>
          </a:p>
          <a:p>
            <a:r>
              <a:rPr lang="en-US" sz="2000" dirty="0" smtClean="0"/>
              <a:t>SMFM</a:t>
            </a:r>
            <a:r>
              <a:rPr lang="en-US" sz="2000" dirty="0"/>
              <a:t>: </a:t>
            </a:r>
            <a:r>
              <a:rPr lang="en-US" sz="2000" dirty="0">
                <a:hlinkClick r:id="rId12"/>
              </a:rPr>
              <a:t>Practical Guidance for Treating Pregnant Persons with COVID-19 in Resource Limited Settings: Early Lessons from the US Epidemic</a:t>
            </a:r>
            <a:r>
              <a:rPr lang="en-US" sz="2000" dirty="0"/>
              <a:t> (</a:t>
            </a:r>
            <a:r>
              <a:rPr lang="en-US" sz="2000" dirty="0" smtClean="0"/>
              <a:t>5.20.20</a:t>
            </a:r>
            <a:r>
              <a:rPr lang="en-US" sz="2000" dirty="0"/>
              <a:t>)</a:t>
            </a:r>
          </a:p>
          <a:p>
            <a:r>
              <a:rPr lang="en-US" sz="2000" dirty="0" smtClean="0"/>
              <a:t>ACOG</a:t>
            </a:r>
            <a:r>
              <a:rPr lang="en-US" sz="2000" dirty="0"/>
              <a:t>: </a:t>
            </a:r>
            <a:r>
              <a:rPr lang="en-US" sz="2000" dirty="0">
                <a:hlinkClick r:id="rId13"/>
              </a:rPr>
              <a:t>FAQs for Practices: Financial Relief Provisions in the Coronavirus Aid, Relief and Economics Security (CARES) Act</a:t>
            </a:r>
            <a:r>
              <a:rPr lang="en-US" sz="2000" dirty="0"/>
              <a:t> (updated 5.27.20</a:t>
            </a:r>
            <a:r>
              <a:rPr lang="en-US" sz="2000" dirty="0" smtClean="0"/>
              <a:t>)</a:t>
            </a:r>
          </a:p>
          <a:p>
            <a:r>
              <a:rPr lang="en-US" sz="1800" dirty="0" smtClean="0"/>
              <a:t>ACOG Ob-Gyn Practices Financial </a:t>
            </a:r>
            <a:r>
              <a:rPr lang="en-US" sz="1800" dirty="0"/>
              <a:t>Relief Information (6.2020)</a:t>
            </a:r>
          </a:p>
          <a:p>
            <a:pPr lvl="1"/>
            <a:r>
              <a:rPr lang="en-US" sz="1400" dirty="0">
                <a:hlinkClick r:id="rId9"/>
              </a:rPr>
              <a:t>Step-by-Step Guide: How Ob-gyn Practices Can Access HHS Federal Relief Funds</a:t>
            </a:r>
            <a:endParaRPr lang="en-US" sz="1400" dirty="0"/>
          </a:p>
          <a:p>
            <a:pPr lvl="1"/>
            <a:r>
              <a:rPr lang="en-US" sz="1400" dirty="0">
                <a:hlinkClick r:id="rId14"/>
              </a:rPr>
              <a:t>Advanced and Accelerated Insurance Payment Programs Available During COVID-19</a:t>
            </a:r>
            <a:endParaRPr lang="en-US" sz="1400" dirty="0"/>
          </a:p>
          <a:p>
            <a:pPr lvl="1"/>
            <a:r>
              <a:rPr lang="en-US" sz="1400" dirty="0">
                <a:hlinkClick r:id="rId15"/>
              </a:rPr>
              <a:t>Update: ACOG Continues to Work to Secure Financial Relief for Obstetrician-Gynecologists</a:t>
            </a:r>
            <a:endParaRPr lang="en-US" sz="1400" dirty="0"/>
          </a:p>
          <a:p>
            <a:pPr lvl="1"/>
            <a:r>
              <a:rPr lang="en-US" sz="1400" dirty="0">
                <a:hlinkClick r:id="rId16"/>
              </a:rPr>
              <a:t>Telehealth Policy Changes and A New Loan Program for Practices</a:t>
            </a:r>
            <a:r>
              <a:rPr lang="en-US" sz="1400" dirty="0"/>
              <a:t> (5.29.2020)</a:t>
            </a:r>
          </a:p>
          <a:p>
            <a:pPr marL="0" indent="0">
              <a:buNone/>
            </a:pPr>
            <a:r>
              <a:rPr lang="en-US" dirty="0"/>
              <a:t> </a:t>
            </a:r>
          </a:p>
          <a:p>
            <a:endParaRPr lang="en-US" sz="2000" dirty="0"/>
          </a:p>
          <a:p>
            <a:endParaRPr lang="en-US" sz="2800" dirty="0"/>
          </a:p>
          <a:p>
            <a:endParaRPr lang="en-US" sz="1400" b="1" dirty="0"/>
          </a:p>
          <a:p>
            <a:endParaRPr lang="en-US" sz="1800" dirty="0"/>
          </a:p>
          <a:p>
            <a:endParaRPr lang="en-US" sz="1800" dirty="0">
              <a:hlinkClick r:id="rId3"/>
            </a:endParaRPr>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spTree>
    <p:extLst>
      <p:ext uri="{BB962C8B-B14F-4D97-AF65-F5344CB8AC3E}">
        <p14:creationId xmlns:p14="http://schemas.microsoft.com/office/powerpoint/2010/main" val="428643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F58466"/>
                </a:solidFill>
                <a:latin typeface="Goudy Old Style" pitchFamily="18" charset="0"/>
              </a:rPr>
              <a:t>Updated </a:t>
            </a:r>
            <a:r>
              <a:rPr lang="en-US" sz="3600" b="1" dirty="0" smtClean="0">
                <a:solidFill>
                  <a:srgbClr val="F58466"/>
                </a:solidFill>
                <a:latin typeface="Goudy Old Style" pitchFamily="18" charset="0"/>
              </a:rPr>
              <a:t>AAP Neonatal Guidance</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62280" y="1219200"/>
            <a:ext cx="8229600" cy="4525963"/>
          </a:xfrm>
        </p:spPr>
        <p:txBody>
          <a:bodyPr/>
          <a:lstStyle/>
          <a:p>
            <a:pPr marL="285750"/>
            <a:r>
              <a:rPr lang="en-US" sz="2000" dirty="0" smtClean="0"/>
              <a:t>AAP </a:t>
            </a:r>
            <a:r>
              <a:rPr lang="en-US" sz="2000" dirty="0" smtClean="0">
                <a:hlinkClick r:id="rId2"/>
              </a:rPr>
              <a:t>FAQs</a:t>
            </a:r>
            <a:r>
              <a:rPr lang="en-US" sz="2000" dirty="0">
                <a:hlinkClick r:id="rId2"/>
              </a:rPr>
              <a:t>: Management of Infants Born to Mothers with Suspected or Confirmed COVID-19</a:t>
            </a:r>
            <a:r>
              <a:rPr lang="en-US" sz="2000" dirty="0"/>
              <a:t> (5.21.2020</a:t>
            </a:r>
            <a:r>
              <a:rPr lang="en-US" sz="2000" dirty="0" smtClean="0"/>
              <a:t>)</a:t>
            </a:r>
            <a:endParaRPr lang="en-US" sz="1800" b="1" dirty="0" smtClean="0">
              <a:hlinkClick r:id="rId3"/>
            </a:endParaRPr>
          </a:p>
          <a:p>
            <a:r>
              <a:rPr lang="en-US" sz="1800" b="1" dirty="0" smtClean="0">
                <a:hlinkClick r:id="rId3"/>
              </a:rPr>
              <a:t>Newborn </a:t>
            </a:r>
            <a:r>
              <a:rPr lang="en-US" sz="1800" b="1" dirty="0" smtClean="0">
                <a:hlinkClick r:id="rId3"/>
              </a:rPr>
              <a:t>Care</a:t>
            </a:r>
            <a:r>
              <a:rPr lang="en-US" sz="1800" b="1" dirty="0" smtClean="0"/>
              <a:t> (5/21/20):</a:t>
            </a:r>
            <a:r>
              <a:rPr lang="en-US" sz="1800" dirty="0"/>
              <a:t> Guidance for the care of infants whose mothers have suspected or confirmed COVID-19. Includes precautions for birth attendants, rooming-in, breastfeeding, testing, neonatal intensive care, visitation and hospital discharge.  </a:t>
            </a:r>
            <a:endParaRPr lang="en-US" sz="1800" dirty="0" smtClean="0"/>
          </a:p>
          <a:p>
            <a:pPr lvl="1"/>
            <a:r>
              <a:rPr lang="en-US" sz="1400" dirty="0">
                <a:hlinkClick r:id="rId4"/>
              </a:rPr>
              <a:t>https://services.aap.org/en/pages/2019-novel-coronavirus-covid-19-infections/faqs-management-of-infants-born-to-covid-19-mothers/</a:t>
            </a:r>
            <a:endParaRPr lang="en-US" sz="1400" dirty="0"/>
          </a:p>
          <a:p>
            <a:pPr marL="342900" lvl="1" indent="-342900">
              <a:buFont typeface="Arial" pitchFamily="34" charset="0"/>
              <a:buChar char="•"/>
            </a:pPr>
            <a:r>
              <a:rPr lang="en-US" sz="1800" b="1" dirty="0">
                <a:hlinkClick r:id="rId5"/>
              </a:rPr>
              <a:t>Newborn Screening During the COVID-19 </a:t>
            </a:r>
            <a:r>
              <a:rPr lang="en-US" sz="1800" b="1" dirty="0" smtClean="0">
                <a:hlinkClick r:id="rId5"/>
              </a:rPr>
              <a:t>Pandemic</a:t>
            </a:r>
            <a:r>
              <a:rPr lang="en-US" sz="1800" b="1" dirty="0" smtClean="0"/>
              <a:t> (4/15/20)</a:t>
            </a:r>
            <a:r>
              <a:rPr lang="en-US" sz="1800" dirty="0" smtClean="0"/>
              <a:t>: </a:t>
            </a:r>
            <a:r>
              <a:rPr lang="en-US" sz="1800" dirty="0"/>
              <a:t>Guidance recommending that pediatricians continue to follow federal and state guidelines on newborn bloodspot screening, newborn hearing screening, and critical congenital heart disease screening</a:t>
            </a:r>
            <a:r>
              <a:rPr lang="en-US" sz="1800" dirty="0" smtClean="0"/>
              <a:t>.</a:t>
            </a:r>
            <a:r>
              <a:rPr lang="en-US" sz="1400" dirty="0">
                <a:hlinkClick r:id="rId6"/>
              </a:rPr>
              <a:t> </a:t>
            </a:r>
            <a:endParaRPr lang="en-US" sz="1400" dirty="0" smtClean="0">
              <a:hlinkClick r:id="rId6"/>
            </a:endParaRPr>
          </a:p>
          <a:p>
            <a:pPr marL="742950" lvl="2" indent="-342900"/>
            <a:r>
              <a:rPr lang="en-US" sz="1200" dirty="0" smtClean="0">
                <a:hlinkClick r:id="rId6"/>
              </a:rPr>
              <a:t>https</a:t>
            </a:r>
            <a:r>
              <a:rPr lang="en-US" sz="1200" dirty="0">
                <a:hlinkClick r:id="rId6"/>
              </a:rPr>
              <a:t>://services.aap.org/en/pages/2019-novel-coronavirus-covid-19-infections/guidance-on-newborn-screening-during-covid-19</a:t>
            </a:r>
            <a:r>
              <a:rPr lang="en-US" sz="1200" dirty="0" smtClean="0">
                <a:hlinkClick r:id="rId6"/>
              </a:rPr>
              <a:t>/</a:t>
            </a:r>
            <a:endParaRPr lang="en-US" sz="1800" dirty="0"/>
          </a:p>
          <a:p>
            <a:r>
              <a:rPr lang="en-US" sz="1800" b="1" dirty="0">
                <a:hlinkClick r:id="rId7"/>
              </a:rPr>
              <a:t>Breastfeeding Guidance Post Hospital Discharge for Mothers or Infants with Suspected or Confirmed SARS-Co V-2 </a:t>
            </a:r>
            <a:r>
              <a:rPr lang="en-US" sz="1800" b="1" dirty="0" smtClean="0">
                <a:hlinkClick r:id="rId7"/>
              </a:rPr>
              <a:t>Infection</a:t>
            </a:r>
            <a:r>
              <a:rPr lang="en-US" sz="1800" b="1" dirty="0" smtClean="0"/>
              <a:t> (4/23/20):</a:t>
            </a:r>
            <a:r>
              <a:rPr lang="en-US" sz="1800" dirty="0"/>
              <a:t> Guidance developed to support pediatricians providing direct care for breastfeeding families after discharge from the newborn hospital stay. </a:t>
            </a:r>
            <a:endParaRPr lang="en-US" sz="1800" dirty="0" smtClean="0"/>
          </a:p>
          <a:p>
            <a:pPr lvl="1"/>
            <a:r>
              <a:rPr lang="en-US" sz="1400" dirty="0">
                <a:hlinkClick r:id="rId8"/>
              </a:rPr>
              <a:t>https://services.aap.org/en/pages/2019-novel-coronavirus-covid-19-infections/breastfeeding-guidance-post-hospital-discharge/</a:t>
            </a:r>
            <a:endParaRPr lang="en-US" sz="1400" dirty="0" smtClean="0"/>
          </a:p>
          <a:p>
            <a:pPr marL="0"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a:p>
        </p:txBody>
      </p:sp>
    </p:spTree>
    <p:extLst>
      <p:ext uri="{BB962C8B-B14F-4D97-AF65-F5344CB8AC3E}">
        <p14:creationId xmlns:p14="http://schemas.microsoft.com/office/powerpoint/2010/main" val="268032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150507"/>
            <a:ext cx="8229600" cy="1143000"/>
          </a:xfrm>
        </p:spPr>
        <p:txBody>
          <a:bodyPr/>
          <a:lstStyle/>
          <a:p>
            <a:pPr algn="l"/>
            <a:r>
              <a:rPr lang="en-US" sz="3200" b="1" dirty="0" smtClean="0">
                <a:solidFill>
                  <a:srgbClr val="F58466"/>
                </a:solidFill>
                <a:latin typeface="Goudy Old Style" pitchFamily="18" charset="0"/>
              </a:rPr>
              <a:t>Updated OB/Neo </a:t>
            </a:r>
            <a:r>
              <a:rPr lang="en-US" sz="3200" b="1" dirty="0" err="1" smtClean="0">
                <a:solidFill>
                  <a:srgbClr val="F58466"/>
                </a:solidFill>
                <a:latin typeface="Goudy Old Style" pitchFamily="18" charset="0"/>
              </a:rPr>
              <a:t>Covid</a:t>
            </a:r>
            <a:r>
              <a:rPr lang="en-US" sz="3200" b="1" dirty="0" smtClean="0">
                <a:solidFill>
                  <a:srgbClr val="F58466"/>
                </a:solidFill>
                <a:latin typeface="Goudy Old Style" pitchFamily="18" charset="0"/>
              </a:rPr>
              <a:t> Publications</a:t>
            </a:r>
            <a:endParaRPr lang="en-US" sz="3200" dirty="0"/>
          </a:p>
        </p:txBody>
      </p:sp>
      <p:sp>
        <p:nvSpPr>
          <p:cNvPr id="3" name="Content Placeholder 2"/>
          <p:cNvSpPr>
            <a:spLocks noGrp="1"/>
          </p:cNvSpPr>
          <p:nvPr>
            <p:ph idx="1"/>
          </p:nvPr>
        </p:nvSpPr>
        <p:spPr>
          <a:xfrm>
            <a:off x="142240" y="685800"/>
            <a:ext cx="8229600" cy="4952996"/>
          </a:xfrm>
        </p:spPr>
        <p:txBody>
          <a:bodyPr/>
          <a:lstStyle/>
          <a:p>
            <a:r>
              <a:rPr lang="en-US" sz="1600" dirty="0"/>
              <a:t>OBGYN: </a:t>
            </a:r>
            <a:r>
              <a:rPr lang="en-US" sz="1600" dirty="0">
                <a:hlinkClick r:id="rId2"/>
              </a:rPr>
              <a:t>Pregnancy hypertension diagnosis and care in COVID ‐19 era and beyond</a:t>
            </a:r>
            <a:r>
              <a:rPr lang="en-US" sz="1600" dirty="0"/>
              <a:t> (6.7.2020</a:t>
            </a:r>
            <a:r>
              <a:rPr lang="en-US" sz="1600" dirty="0" smtClean="0"/>
              <a:t>)</a:t>
            </a:r>
          </a:p>
          <a:p>
            <a:r>
              <a:rPr lang="en-US" sz="1600" b="1" dirty="0" smtClean="0"/>
              <a:t>NEJM</a:t>
            </a:r>
            <a:r>
              <a:rPr lang="en-US" sz="1600" dirty="0"/>
              <a:t>: </a:t>
            </a:r>
            <a:r>
              <a:rPr lang="en-US" sz="1600" dirty="0">
                <a:hlinkClick r:id="rId3"/>
              </a:rPr>
              <a:t>False Negative Tests for SARS-CoV-2 Infection — Challenges and Implications</a:t>
            </a:r>
            <a:r>
              <a:rPr lang="en-US" sz="1600" dirty="0"/>
              <a:t> (6.5.2020)</a:t>
            </a:r>
          </a:p>
          <a:p>
            <a:r>
              <a:rPr lang="en-US" sz="1600" b="1" dirty="0"/>
              <a:t>Lancet:</a:t>
            </a:r>
            <a:r>
              <a:rPr lang="en-US" sz="1600" dirty="0"/>
              <a:t> </a:t>
            </a:r>
            <a:r>
              <a:rPr lang="en-US" sz="1600" dirty="0">
                <a:hlinkClick r:id="rId4"/>
              </a:rPr>
              <a:t>Physical distancing, face masks, and eye protection to prevent person-to-person transmission of SARS-CoV-2 and COVID-19: a systematic review and meta-analysis</a:t>
            </a:r>
            <a:r>
              <a:rPr lang="en-US" sz="1600" dirty="0"/>
              <a:t> (6.1.2020)</a:t>
            </a:r>
          </a:p>
          <a:p>
            <a:r>
              <a:rPr lang="en-US" sz="1400" dirty="0" smtClean="0"/>
              <a:t>OBGYN:</a:t>
            </a:r>
            <a:r>
              <a:rPr lang="en-US" sz="1400" dirty="0"/>
              <a:t> </a:t>
            </a:r>
            <a:r>
              <a:rPr lang="en-US" sz="1400" dirty="0">
                <a:hlinkClick r:id="rId5"/>
              </a:rPr>
              <a:t>Prone Positioning for Pregnant Women With Hypoxemia Due to Coronavirus Disease 2019 (COVID-19)</a:t>
            </a:r>
            <a:r>
              <a:rPr lang="en-US" sz="1400" dirty="0"/>
              <a:t> (5.29.2020</a:t>
            </a:r>
            <a:r>
              <a:rPr lang="en-US" sz="1400" dirty="0" smtClean="0"/>
              <a:t>)</a:t>
            </a:r>
          </a:p>
          <a:p>
            <a:r>
              <a:rPr lang="en-US" sz="1400" dirty="0"/>
              <a:t>OBGYN:</a:t>
            </a:r>
            <a:r>
              <a:rPr lang="en-US" sz="1400" dirty="0">
                <a:hlinkClick r:id="rId6"/>
              </a:rPr>
              <a:t> Prevention of thrombosis in pregnant women with suspected SARS‐</a:t>
            </a:r>
            <a:r>
              <a:rPr lang="en-US" sz="1400" dirty="0" err="1">
                <a:hlinkClick r:id="rId6"/>
              </a:rPr>
              <a:t>CoV</a:t>
            </a:r>
            <a:r>
              <a:rPr lang="en-US" sz="1400" dirty="0">
                <a:hlinkClick r:id="rId6"/>
              </a:rPr>
              <a:t> ‐2 infection: clinical management algorithm</a:t>
            </a:r>
            <a:r>
              <a:rPr lang="en-US" sz="1400" dirty="0"/>
              <a:t> (5.25.2020</a:t>
            </a:r>
            <a:r>
              <a:rPr lang="en-US" sz="1400" dirty="0" smtClean="0"/>
              <a:t>)</a:t>
            </a:r>
            <a:endParaRPr lang="en-US" sz="1300" dirty="0" smtClean="0"/>
          </a:p>
          <a:p>
            <a:r>
              <a:rPr lang="en-US" sz="1300" dirty="0" smtClean="0"/>
              <a:t>AJOG</a:t>
            </a:r>
            <a:r>
              <a:rPr lang="en-US" sz="1300" dirty="0"/>
              <a:t>: </a:t>
            </a:r>
            <a:r>
              <a:rPr lang="en-US" sz="1300" dirty="0">
                <a:hlinkClick r:id="rId7"/>
              </a:rPr>
              <a:t>Universal testing of patients and their support persons for COVID-19 when presenting for admission to Labor and Delivery within the Mount Sinai Health System </a:t>
            </a:r>
            <a:r>
              <a:rPr lang="en-US" sz="1300" dirty="0"/>
              <a:t>(5.22.20)</a:t>
            </a:r>
          </a:p>
          <a:p>
            <a:r>
              <a:rPr lang="en-US" sz="1400" dirty="0"/>
              <a:t>AJCP: </a:t>
            </a:r>
            <a:r>
              <a:rPr lang="en-US" sz="1400" dirty="0">
                <a:hlinkClick r:id="rId8"/>
              </a:rPr>
              <a:t>Placental pathology in COVID-19</a:t>
            </a:r>
            <a:r>
              <a:rPr lang="en-US" sz="1400" dirty="0"/>
              <a:t> (5.22.20)</a:t>
            </a:r>
          </a:p>
          <a:p>
            <a:r>
              <a:rPr lang="en-US" sz="1300" dirty="0" smtClean="0"/>
              <a:t>AJOG </a:t>
            </a:r>
            <a:r>
              <a:rPr lang="en-US" sz="1300" dirty="0"/>
              <a:t>MFM: </a:t>
            </a:r>
            <a:r>
              <a:rPr lang="en-US" sz="1300" dirty="0">
                <a:hlinkClick r:id="rId9"/>
              </a:rPr>
              <a:t>Preeclampsia Treatment in SARS-CoV-2</a:t>
            </a:r>
            <a:r>
              <a:rPr lang="en-US" sz="1300" dirty="0"/>
              <a:t> (5.20.20</a:t>
            </a:r>
            <a:r>
              <a:rPr lang="en-US" sz="1300" dirty="0" smtClean="0"/>
              <a:t>)</a:t>
            </a:r>
          </a:p>
          <a:p>
            <a:r>
              <a:rPr lang="en-US" sz="1400" dirty="0" smtClean="0"/>
              <a:t>OBGYN:</a:t>
            </a:r>
            <a:r>
              <a:rPr lang="en-US" sz="1400" dirty="0"/>
              <a:t> </a:t>
            </a:r>
            <a:r>
              <a:rPr lang="en-US" sz="1400" dirty="0">
                <a:hlinkClick r:id="rId10"/>
              </a:rPr>
              <a:t>Clinical Findings and Disease Severity in Hospitalized Pregnant Women With Coronavirus Disease 2019 (COVID-19)</a:t>
            </a:r>
            <a:r>
              <a:rPr lang="en-US" sz="1400" dirty="0"/>
              <a:t> (5.19.2020</a:t>
            </a:r>
            <a:r>
              <a:rPr lang="en-US" sz="1400" dirty="0" smtClean="0"/>
              <a:t>)</a:t>
            </a:r>
            <a:endParaRPr lang="en-US" sz="1300" dirty="0" smtClean="0"/>
          </a:p>
          <a:p>
            <a:r>
              <a:rPr lang="en-US" sz="1400" dirty="0" smtClean="0"/>
              <a:t>OBGYN:</a:t>
            </a:r>
            <a:r>
              <a:rPr lang="en-US" sz="1400" dirty="0"/>
              <a:t> </a:t>
            </a:r>
            <a:r>
              <a:rPr lang="en-US" sz="1400" dirty="0">
                <a:hlinkClick r:id="rId11"/>
              </a:rPr>
              <a:t>Testing of Patients and Support Persons for Coronavirus Disease 2019 (COVID-19) Infection Before Scheduled Deliveries</a:t>
            </a:r>
            <a:r>
              <a:rPr lang="en-US" sz="1400" dirty="0"/>
              <a:t> (5.19.2020)</a:t>
            </a:r>
            <a:endParaRPr lang="en-US" sz="1300" dirty="0"/>
          </a:p>
          <a:p>
            <a:r>
              <a:rPr lang="en-US" sz="1300" dirty="0" smtClean="0"/>
              <a:t>AJOG </a:t>
            </a:r>
            <a:r>
              <a:rPr lang="en-US" sz="1300" dirty="0"/>
              <a:t>MFM: </a:t>
            </a:r>
            <a:r>
              <a:rPr lang="en-US" sz="1300" dirty="0">
                <a:hlinkClick r:id="rId12"/>
              </a:rPr>
              <a:t>Vertical transmission of COVID-19 SARS-CoV-2 RNA on the fetal side of the placenta in pregnancies with COVID-19 positive mothers and neonates at birth</a:t>
            </a:r>
            <a:r>
              <a:rPr lang="en-US" sz="1300" dirty="0"/>
              <a:t> (5.18.20)</a:t>
            </a:r>
          </a:p>
          <a:p>
            <a:r>
              <a:rPr lang="en-US" sz="1400" dirty="0" smtClean="0"/>
              <a:t>OBGYN:</a:t>
            </a:r>
            <a:r>
              <a:rPr lang="en-US" sz="1400" dirty="0"/>
              <a:t> </a:t>
            </a:r>
            <a:r>
              <a:rPr lang="en-US" sz="1400" dirty="0">
                <a:hlinkClick r:id="rId13"/>
              </a:rPr>
              <a:t>A Postpartum Death Due to Coronavirus Disease 2019 (COVID-19) in the United States</a:t>
            </a:r>
            <a:r>
              <a:rPr lang="en-US" sz="1400" dirty="0"/>
              <a:t> (5.8.2020</a:t>
            </a:r>
            <a:r>
              <a:rPr lang="en-US" sz="1400" dirty="0" smtClean="0"/>
              <a:t>)</a:t>
            </a:r>
            <a:endParaRPr lang="en-US" sz="1300" dirty="0"/>
          </a:p>
          <a:p>
            <a:r>
              <a:rPr lang="en-US" sz="1300" dirty="0" smtClean="0"/>
              <a:t>AJOG </a:t>
            </a:r>
            <a:r>
              <a:rPr lang="en-US" sz="1300" dirty="0"/>
              <a:t>MFM: </a:t>
            </a:r>
            <a:r>
              <a:rPr lang="en-US" sz="1300" dirty="0">
                <a:hlinkClick r:id="rId14"/>
              </a:rPr>
              <a:t>Detection of SARS-COV-2 in placental and fetal membrane samples</a:t>
            </a:r>
            <a:r>
              <a:rPr lang="en-US" sz="1300" dirty="0"/>
              <a:t> (5.8.20)</a:t>
            </a:r>
          </a:p>
          <a:p>
            <a:r>
              <a:rPr lang="en-US" sz="1300" dirty="0"/>
              <a:t>AJOG MFM: </a:t>
            </a:r>
            <a:r>
              <a:rPr lang="en-US" sz="1300" dirty="0">
                <a:hlinkClick r:id="rId15"/>
              </a:rPr>
              <a:t>Clinical course of severe and critical COVID-19 in hospitalized pregnancies: a US cohort study</a:t>
            </a:r>
            <a:r>
              <a:rPr lang="en-US" sz="1300" dirty="0"/>
              <a:t> (5.8.20)</a:t>
            </a:r>
          </a:p>
          <a:p>
            <a:r>
              <a:rPr lang="en-US" sz="1300" dirty="0" smtClean="0">
                <a:hlinkClick r:id="rId16"/>
              </a:rPr>
              <a:t>Support </a:t>
            </a:r>
            <a:r>
              <a:rPr lang="en-US" sz="1300" dirty="0">
                <a:hlinkClick r:id="rId16"/>
              </a:rPr>
              <a:t>for Pregnant Patients With Coronavirus Disease 2019 (COVID-19) Infection</a:t>
            </a:r>
            <a:r>
              <a:rPr lang="en-US" sz="1300" dirty="0"/>
              <a:t> (4.29.2020)</a:t>
            </a:r>
          </a:p>
          <a:p>
            <a:r>
              <a:rPr lang="en-US" sz="1300" dirty="0"/>
              <a:t>AJOG: </a:t>
            </a:r>
            <a:r>
              <a:rPr lang="en-US" sz="1300" dirty="0">
                <a:hlinkClick r:id="rId17"/>
              </a:rPr>
              <a:t>False-Negative COVID-19 Testing: Considerations in Obstetrical Care</a:t>
            </a:r>
            <a:r>
              <a:rPr lang="en-US" sz="1300" dirty="0"/>
              <a:t> (4.28.2020</a:t>
            </a:r>
            <a:r>
              <a:rPr lang="en-US" sz="1300" dirty="0" smtClean="0"/>
              <a:t>)</a:t>
            </a:r>
            <a:endParaRPr lang="en-US" sz="13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a:p>
        </p:txBody>
      </p:sp>
    </p:spTree>
    <p:extLst>
      <p:ext uri="{BB962C8B-B14F-4D97-AF65-F5344CB8AC3E}">
        <p14:creationId xmlns:p14="http://schemas.microsoft.com/office/powerpoint/2010/main" val="6463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Mental Health/Wellness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r>
              <a:rPr lang="en-US" sz="2800" dirty="0" smtClean="0"/>
              <a:t>ACOG</a:t>
            </a:r>
            <a:r>
              <a:rPr lang="en-US" sz="2800" dirty="0"/>
              <a:t>: </a:t>
            </a:r>
            <a:r>
              <a:rPr lang="en-US" sz="2800" dirty="0">
                <a:hlinkClick r:id="rId2"/>
              </a:rPr>
              <a:t>Wellness in the Time of COVID-19</a:t>
            </a:r>
            <a:r>
              <a:rPr lang="en-US" sz="2800" dirty="0"/>
              <a:t> (6.2020)</a:t>
            </a:r>
          </a:p>
          <a:p>
            <a:r>
              <a:rPr lang="en-US" sz="2800" dirty="0"/>
              <a:t>MCPAP for Moms: </a:t>
            </a:r>
            <a:r>
              <a:rPr lang="en-US" sz="2800" dirty="0">
                <a:hlinkClick r:id="rId3"/>
              </a:rPr>
              <a:t>Mental Health Care Package for Pregnant and Postpartum Women and Families</a:t>
            </a:r>
            <a:r>
              <a:rPr lang="en-US" sz="2800" dirty="0"/>
              <a:t> (5.20.2020)</a:t>
            </a:r>
          </a:p>
          <a:p>
            <a:r>
              <a:rPr lang="en-US" sz="2800" dirty="0"/>
              <a:t> MCPAP for Moms: </a:t>
            </a:r>
            <a:r>
              <a:rPr lang="en-US" sz="2800" dirty="0">
                <a:hlinkClick r:id="rId4"/>
              </a:rPr>
              <a:t>Promoting Optimal Mental Health for Pregnant and Postpartum Women during COVID-19</a:t>
            </a:r>
            <a:r>
              <a:rPr lang="en-US" sz="2800" dirty="0"/>
              <a:t> (5.20.2020</a:t>
            </a:r>
            <a:r>
              <a:rPr lang="en-US" sz="2800" dirty="0" smtClean="0"/>
              <a:t>)</a:t>
            </a:r>
            <a:endParaRPr lang="en-US" sz="2800" dirty="0"/>
          </a:p>
          <a:p>
            <a:r>
              <a:rPr lang="en-US" sz="2800" dirty="0"/>
              <a:t>MCPAP for Moms: </a:t>
            </a:r>
            <a:r>
              <a:rPr lang="en-US" sz="2800" dirty="0">
                <a:hlinkClick r:id="rId5"/>
              </a:rPr>
              <a:t>Taking Care of Yourself During COVID-19</a:t>
            </a:r>
            <a:r>
              <a:rPr lang="en-US" sz="2800" dirty="0"/>
              <a:t> (5.20.2020)</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a:p>
        </p:txBody>
      </p:sp>
    </p:spTree>
    <p:extLst>
      <p:ext uri="{BB962C8B-B14F-4D97-AF65-F5344CB8AC3E}">
        <p14:creationId xmlns:p14="http://schemas.microsoft.com/office/powerpoint/2010/main" val="374163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103"/>
            <a:ext cx="8229600" cy="1143000"/>
          </a:xfrm>
        </p:spPr>
        <p:txBody>
          <a:bodyPr/>
          <a:lstStyle/>
          <a:p>
            <a:pPr algn="l"/>
            <a:r>
              <a:rPr lang="en-US" sz="4000" b="1" dirty="0">
                <a:solidFill>
                  <a:srgbClr val="F58466"/>
                </a:solidFill>
                <a:latin typeface="Goudy Old Style" pitchFamily="18" charset="0"/>
              </a:rPr>
              <a:t>Updated “Recovered” Definition</a:t>
            </a:r>
          </a:p>
        </p:txBody>
      </p:sp>
      <p:sp>
        <p:nvSpPr>
          <p:cNvPr id="3" name="Content Placeholder 2"/>
          <p:cNvSpPr>
            <a:spLocks noGrp="1"/>
          </p:cNvSpPr>
          <p:nvPr>
            <p:ph idx="1"/>
          </p:nvPr>
        </p:nvSpPr>
        <p:spPr>
          <a:xfrm>
            <a:off x="457200" y="1295400"/>
            <a:ext cx="8229600" cy="4525963"/>
          </a:xfrm>
        </p:spPr>
        <p:txBody>
          <a:bodyPr/>
          <a:lstStyle/>
          <a:p>
            <a:r>
              <a:rPr lang="en-US" sz="2000" dirty="0" smtClean="0"/>
              <a:t>CDC </a:t>
            </a:r>
            <a:r>
              <a:rPr lang="en-US" sz="2000" dirty="0"/>
              <a:t>and IDPH have aligned to the following recommendations for both healthcare and non-healthcare workers</a:t>
            </a:r>
          </a:p>
          <a:p>
            <a:r>
              <a:rPr lang="en-US" sz="2000" dirty="0"/>
              <a:t>For </a:t>
            </a:r>
            <a:r>
              <a:rPr lang="en-US" sz="2000" u="sng" dirty="0"/>
              <a:t>asymptomatic</a:t>
            </a:r>
            <a:r>
              <a:rPr lang="en-US" sz="2000" dirty="0"/>
              <a:t> individuals: Isolation should be maintained for 10 days from the positive COVID-19 diagnostic test as long as the patient remains asymptomatic during that period of time</a:t>
            </a:r>
          </a:p>
          <a:p>
            <a:r>
              <a:rPr lang="en-US" sz="2000" dirty="0"/>
              <a:t>For </a:t>
            </a:r>
            <a:r>
              <a:rPr lang="en-US" sz="2000" u="sng" dirty="0"/>
              <a:t>symptomatic</a:t>
            </a:r>
            <a:r>
              <a:rPr lang="en-US" sz="2000" dirty="0"/>
              <a:t> individuals: Isolation should be maintained for at least 10 days after illness onset and at least 72 hours after recovery</a:t>
            </a:r>
          </a:p>
          <a:p>
            <a:pPr lvl="1"/>
            <a:r>
              <a:rPr lang="en-US" sz="1800" dirty="0"/>
              <a:t>Illness onset: date symptoms began</a:t>
            </a:r>
          </a:p>
          <a:p>
            <a:pPr lvl="1"/>
            <a:r>
              <a:rPr lang="en-US" sz="1800" dirty="0"/>
              <a:t>Recovery: resolution of fever without the use of fever-reducing medications with progressive improvement or resolution of other symptoms</a:t>
            </a:r>
          </a:p>
          <a:p>
            <a:r>
              <a:rPr lang="en-US" sz="2000" dirty="0" smtClean="0"/>
              <a:t>Exposed family members / contacts should quarantine for 14 days</a:t>
            </a:r>
          </a:p>
          <a:p>
            <a:r>
              <a:rPr lang="en-US" sz="2000" dirty="0" smtClean="0"/>
              <a:t>These </a:t>
            </a:r>
            <a:r>
              <a:rPr lang="en-US" sz="2000" dirty="0"/>
              <a:t>time periods may be adjusted for individuals who are immunocompromised, work in high risk environments or other special populations</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a:p>
        </p:txBody>
      </p:sp>
    </p:spTree>
    <p:extLst>
      <p:ext uri="{BB962C8B-B14F-4D97-AF65-F5344CB8AC3E}">
        <p14:creationId xmlns:p14="http://schemas.microsoft.com/office/powerpoint/2010/main" val="74353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80" y="152400"/>
            <a:ext cx="8229600" cy="1143000"/>
          </a:xfrm>
        </p:spPr>
        <p:txBody>
          <a:bodyPr/>
          <a:lstStyle/>
          <a:p>
            <a:pPr algn="l"/>
            <a:r>
              <a:rPr lang="en-US" sz="4000" b="1" dirty="0" smtClean="0">
                <a:solidFill>
                  <a:srgbClr val="F58466"/>
                </a:solidFill>
                <a:latin typeface="Goudy Old Style" pitchFamily="18" charset="0"/>
              </a:rPr>
              <a:t>Managing </a:t>
            </a:r>
            <a:r>
              <a:rPr lang="en-US" sz="4000" b="1" dirty="0">
                <a:solidFill>
                  <a:srgbClr val="F58466"/>
                </a:solidFill>
                <a:latin typeface="Goudy Old Style" pitchFamily="18" charset="0"/>
              </a:rPr>
              <a:t>“Recovered” Patients</a:t>
            </a:r>
          </a:p>
        </p:txBody>
      </p:sp>
      <p:sp>
        <p:nvSpPr>
          <p:cNvPr id="3" name="Content Placeholder 2"/>
          <p:cNvSpPr>
            <a:spLocks noGrp="1"/>
          </p:cNvSpPr>
          <p:nvPr>
            <p:ph idx="1"/>
          </p:nvPr>
        </p:nvSpPr>
        <p:spPr>
          <a:xfrm>
            <a:off x="314960" y="1295400"/>
            <a:ext cx="8229600" cy="4525963"/>
          </a:xfrm>
        </p:spPr>
        <p:txBody>
          <a:bodyPr/>
          <a:lstStyle/>
          <a:p>
            <a:pPr lvl="0"/>
            <a:r>
              <a:rPr lang="en-US" sz="1800" dirty="0" smtClean="0"/>
              <a:t>Considerations of how to manage isolation requirements for “recovered” patients</a:t>
            </a:r>
          </a:p>
          <a:p>
            <a:pPr lvl="0"/>
            <a:r>
              <a:rPr lang="en-US" sz="1800" dirty="0" smtClean="0"/>
              <a:t>Example of strategy from </a:t>
            </a:r>
            <a:r>
              <a:rPr lang="en-US" sz="1800" dirty="0" err="1" smtClean="0"/>
              <a:t>NorthShore</a:t>
            </a:r>
            <a:r>
              <a:rPr lang="en-US" sz="1800" dirty="0" smtClean="0"/>
              <a:t> University </a:t>
            </a:r>
            <a:r>
              <a:rPr lang="en-US" sz="1800" dirty="0" err="1" smtClean="0"/>
              <a:t>HealthSystem</a:t>
            </a:r>
            <a:endParaRPr lang="en-US" sz="1800" dirty="0" smtClean="0"/>
          </a:p>
          <a:p>
            <a:pPr lvl="0"/>
            <a:endParaRPr lang="en-US" sz="1800" dirty="0" smtClean="0"/>
          </a:p>
          <a:p>
            <a:pPr lvl="0"/>
            <a:r>
              <a:rPr lang="en-US" sz="1800" dirty="0" smtClean="0"/>
              <a:t>All </a:t>
            </a:r>
            <a:r>
              <a:rPr lang="en-US" sz="1800" dirty="0"/>
              <a:t>hospitalized COVID-19 patients will remain in isolation until discharged from the hospital. The EPIC COVID-19 banner will be removed 14 days after discharge from hospital and they will be noted to be “COVID recovered”.</a:t>
            </a:r>
            <a:endParaRPr lang="en-US" sz="2800" dirty="0"/>
          </a:p>
          <a:p>
            <a:pPr lvl="1"/>
            <a:r>
              <a:rPr lang="en-US" sz="1600" dirty="0"/>
              <a:t>If a patient is re-admitted  14 days </a:t>
            </a:r>
            <a:r>
              <a:rPr lang="en-US" sz="1600" u="sng" dirty="0"/>
              <a:t>after</a:t>
            </a:r>
            <a:r>
              <a:rPr lang="en-US" sz="1600" dirty="0"/>
              <a:t> discharge, they are considered recovered and </a:t>
            </a:r>
            <a:r>
              <a:rPr lang="en-US" sz="1600" u="sng" dirty="0"/>
              <a:t>do not</a:t>
            </a:r>
            <a:r>
              <a:rPr lang="en-US" sz="1600" dirty="0"/>
              <a:t> need to be admitted to the COVID unit or re-tested.</a:t>
            </a:r>
            <a:endParaRPr lang="en-US" sz="2400" dirty="0"/>
          </a:p>
          <a:p>
            <a:pPr lvl="1"/>
            <a:r>
              <a:rPr lang="en-US" sz="1600" dirty="0"/>
              <a:t>If a patient is re-admitted </a:t>
            </a:r>
            <a:r>
              <a:rPr lang="en-US" sz="1600" u="sng" dirty="0"/>
              <a:t>within </a:t>
            </a:r>
            <a:r>
              <a:rPr lang="en-US" sz="1600" dirty="0"/>
              <a:t>14 days of discharge, they </a:t>
            </a:r>
            <a:r>
              <a:rPr lang="en-US" sz="1600" u="sng" dirty="0"/>
              <a:t>should be</a:t>
            </a:r>
            <a:r>
              <a:rPr lang="en-US" sz="1600" dirty="0"/>
              <a:t> placed in isolation and admitted to the COVID unit.</a:t>
            </a:r>
            <a:endParaRPr lang="en-US" sz="2400" dirty="0"/>
          </a:p>
          <a:p>
            <a:pPr lvl="1"/>
            <a:r>
              <a:rPr lang="en-US" sz="1600" dirty="0"/>
              <a:t>If an ambulatory patient (never hospitalized) needs hospitalization for any reason 14 days after symptom onset, they are considered COVID recovered and do not need to be admitted to the COVID unit or re-tested.</a:t>
            </a:r>
            <a:endParaRPr lang="en-US" sz="2400" dirty="0"/>
          </a:p>
          <a:p>
            <a:pPr lvl="1"/>
            <a:r>
              <a:rPr lang="en-US" sz="1600" dirty="0"/>
              <a:t>If an ambulatory patient (never hospitalized) needs hospitalization for any reason within 14 days of symptom onset, they should be placed in isolation and in general will be admitted to a COVID unit unless they fall into a special population such as an obstetric patient.</a:t>
            </a:r>
            <a:endParaRPr lang="en-US" sz="2400" dirty="0"/>
          </a:p>
          <a:p>
            <a:endParaRPr lang="en-US" sz="36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Tree>
    <p:extLst>
      <p:ext uri="{BB962C8B-B14F-4D97-AF65-F5344CB8AC3E}">
        <p14:creationId xmlns:p14="http://schemas.microsoft.com/office/powerpoint/2010/main" val="133801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Welcome</a:t>
            </a:r>
          </a:p>
        </p:txBody>
      </p:sp>
      <p:sp>
        <p:nvSpPr>
          <p:cNvPr id="3" name="Slide Number Placeholder 2"/>
          <p:cNvSpPr>
            <a:spLocks noGrp="1"/>
          </p:cNvSpPr>
          <p:nvPr>
            <p:ph type="sldNum" sz="quarter" idx="12"/>
          </p:nvPr>
        </p:nvSpPr>
        <p:spPr/>
        <p:txBody>
          <a:bodyPr/>
          <a:lstStyle/>
          <a:p>
            <a:fld id="{744C2F5F-8633-4B5B-A080-9CC210AD30A1}" type="slidenum">
              <a:rPr lang="en-US" smtClean="0"/>
              <a:t>2</a:t>
            </a:fld>
            <a:endParaRPr lang="en-US"/>
          </a:p>
        </p:txBody>
      </p:sp>
      <p:sp>
        <p:nvSpPr>
          <p:cNvPr id="4" name="Content Placeholder 2"/>
          <p:cNvSpPr txBox="1">
            <a:spLocks/>
          </p:cNvSpPr>
          <p:nvPr/>
        </p:nvSpPr>
        <p:spPr>
          <a:xfrm>
            <a:off x="1222887" y="1348778"/>
            <a:ext cx="6560219" cy="748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Please</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 be certain you are on </a:t>
            </a:r>
            <a:r>
              <a:rPr lang="en-US" sz="1600" i="1" dirty="0">
                <a:solidFill>
                  <a:srgbClr val="C00000"/>
                </a:solidFill>
                <a:latin typeface="Verdana" panose="020B0604030504040204" pitchFamily="34" charset="0"/>
                <a:ea typeface="Verdana" panose="020B0604030504040204" pitchFamily="34" charset="0"/>
                <a:cs typeface="Verdana" panose="020B0604030504040204" pitchFamily="34" charset="0"/>
              </a:rPr>
              <a:t>“mute”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when not speaking </a:t>
            </a:r>
            <a:r>
              <a:rPr lang="en-US" sz="1600" dirty="0">
                <a:latin typeface="Verdana" panose="020B0604030504040204" pitchFamily="34" charset="0"/>
                <a:ea typeface="Verdana" panose="020B0604030504040204" pitchFamily="34" charset="0"/>
                <a:cs typeface="Verdana" panose="020B0604030504040204" pitchFamily="34" charset="0"/>
              </a:rPr>
              <a:t>to avoid background noise.</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Whether you have joined by phone or computer audio, you can mute and unmute yourself by clicking on the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microphone icon.</a:t>
            </a:r>
          </a:p>
          <a:p>
            <a:endParaRPr lang="en-US" sz="1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949" r="2003" b="12503"/>
          <a:stretch/>
        </p:blipFill>
        <p:spPr>
          <a:xfrm>
            <a:off x="840503" y="2826564"/>
            <a:ext cx="6942603" cy="490923"/>
          </a:xfrm>
          <a:prstGeom prst="rect">
            <a:avLst/>
          </a:prstGeom>
        </p:spPr>
      </p:pic>
      <p:sp>
        <p:nvSpPr>
          <p:cNvPr id="6" name="TextBox 5"/>
          <p:cNvSpPr txBox="1"/>
          <p:nvPr/>
        </p:nvSpPr>
        <p:spPr>
          <a:xfrm>
            <a:off x="1295400" y="3484782"/>
            <a:ext cx="6059118" cy="1512081"/>
          </a:xfrm>
          <a:prstGeom prst="rect">
            <a:avLst/>
          </a:prstGeom>
          <a:noFill/>
        </p:spPr>
        <p:txBody>
          <a:bodyPr wrap="square" rtlCol="0">
            <a:spAutoFit/>
          </a:bodyPr>
          <a:lstStyle/>
          <a:p>
            <a:pPr>
              <a:defRPr/>
            </a:pPr>
            <a:r>
              <a:rPr lang="en-US" b="1" dirty="0">
                <a:solidFill>
                  <a:srgbClr val="7030A0"/>
                </a:solidFill>
                <a:latin typeface="Verdana"/>
              </a:rPr>
              <a:t>The following shortcuts can also be used </a:t>
            </a:r>
          </a:p>
          <a:p>
            <a:pPr>
              <a:defRPr/>
            </a:pPr>
            <a:endParaRPr lang="en-US" sz="450" b="1" dirty="0">
              <a:solidFill>
                <a:prstClr val="black"/>
              </a:solidFill>
              <a:latin typeface="Verdana"/>
            </a:endParaRPr>
          </a:p>
          <a:p>
            <a:pPr>
              <a:defRPr/>
            </a:pPr>
            <a:r>
              <a:rPr lang="en-US" b="1" i="1" dirty="0">
                <a:solidFill>
                  <a:prstClr val="black"/>
                </a:solidFill>
                <a:latin typeface="Verdana"/>
              </a:rPr>
              <a:t>For PC:  </a:t>
            </a:r>
            <a:r>
              <a:rPr lang="en-US" dirty="0">
                <a:solidFill>
                  <a:prstClr val="black"/>
                </a:solidFill>
                <a:latin typeface="Verdana"/>
              </a:rPr>
              <a:t>Alt + A :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Mac:  </a:t>
            </a:r>
            <a:r>
              <a:rPr lang="en-US" dirty="0">
                <a:solidFill>
                  <a:prstClr val="black"/>
                </a:solidFill>
                <a:latin typeface="Verdana"/>
              </a:rPr>
              <a:t>Shift + Command + A: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telephone:</a:t>
            </a:r>
            <a:r>
              <a:rPr lang="en-US" dirty="0">
                <a:solidFill>
                  <a:prstClr val="black"/>
                </a:solidFill>
                <a:latin typeface="Verdana"/>
              </a:rPr>
              <a:t>  *6 : Mute or Unmute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415" y="5441156"/>
            <a:ext cx="1150619" cy="457200"/>
          </a:xfrm>
          <a:prstGeom prst="rect">
            <a:avLst/>
          </a:prstGeom>
        </p:spPr>
      </p:pic>
    </p:spTree>
    <p:extLst>
      <p:ext uri="{BB962C8B-B14F-4D97-AF65-F5344CB8AC3E}">
        <p14:creationId xmlns:p14="http://schemas.microsoft.com/office/powerpoint/2010/main" val="147675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CAA5AEF5-FA98-4886-9083-5362FCDC806E}"/>
              </a:ext>
            </a:extLst>
          </p:cNvPr>
          <p:cNvPicPr/>
          <p:nvPr/>
        </p:nvPicPr>
        <p:blipFill>
          <a:blip r:embed="rId2" cstate="email">
            <a:extLst>
              <a:ext uri="{28A0092B-C50C-407E-A947-70E740481C1C}">
                <a14:useLocalDpi xmlns:a14="http://schemas.microsoft.com/office/drawing/2010/main"/>
              </a:ext>
            </a:extLst>
          </a:blip>
          <a:stretch>
            <a:fillRect/>
          </a:stretch>
        </p:blipFill>
        <p:spPr>
          <a:xfrm>
            <a:off x="4267200" y="0"/>
            <a:ext cx="4863466" cy="6705600"/>
          </a:xfrm>
          <a:prstGeom prst="rect">
            <a:avLst/>
          </a:prstGeom>
          <a:ln w="28575">
            <a:solidFill>
              <a:schemeClr val="tx1"/>
            </a:solidFill>
          </a:ln>
        </p:spPr>
      </p:pic>
      <p:sp>
        <p:nvSpPr>
          <p:cNvPr id="6" name="TextBox 5">
            <a:extLst>
              <a:ext uri="{FF2B5EF4-FFF2-40B4-BE49-F238E27FC236}">
                <a16:creationId xmlns:a16="http://schemas.microsoft.com/office/drawing/2014/main" id="{C49CAD30-76C3-43FC-8EE3-62FF3F1BBA3D}"/>
              </a:ext>
            </a:extLst>
          </p:cNvPr>
          <p:cNvSpPr txBox="1"/>
          <p:nvPr/>
        </p:nvSpPr>
        <p:spPr>
          <a:xfrm>
            <a:off x="381000" y="609600"/>
            <a:ext cx="3581400" cy="6186309"/>
          </a:xfrm>
          <a:prstGeom prst="rect">
            <a:avLst/>
          </a:prstGeom>
          <a:noFill/>
        </p:spPr>
        <p:txBody>
          <a:bodyPr wrap="square" rtlCol="0">
            <a:spAutoFit/>
          </a:bodyPr>
          <a:lstStyle/>
          <a:p>
            <a:pPr fontAlgn="t"/>
            <a:r>
              <a:rPr lang="en-US" sz="2000" i="1" u="sng" dirty="0">
                <a:cs typeface="Arial" panose="020B0604020202020204" pitchFamily="34" charset="0"/>
                <a:hlinkClick r:id="rId3"/>
              </a:rPr>
              <a:t>Masks for MOMs </a:t>
            </a:r>
            <a:r>
              <a:rPr lang="en-US" sz="2000" u="sng" dirty="0">
                <a:cs typeface="Arial" panose="020B0604020202020204" pitchFamily="34" charset="0"/>
                <a:hlinkClick r:id="rId3"/>
              </a:rPr>
              <a:t>wants to get reusable cloth face masks to the moms and moms-to-be who need them in the Chicago-land area</a:t>
            </a:r>
            <a:r>
              <a:rPr lang="en-US" sz="2000" dirty="0">
                <a:cs typeface="Arial" panose="020B0604020202020204" pitchFamily="34" charset="0"/>
              </a:rPr>
              <a:t>. </a:t>
            </a:r>
          </a:p>
          <a:p>
            <a:pPr fontAlgn="t"/>
            <a:endParaRPr lang="en-US" sz="2000" dirty="0">
              <a:cs typeface="Arial" panose="020B0604020202020204" pitchFamily="34" charset="0"/>
            </a:endParaRPr>
          </a:p>
          <a:p>
            <a:pPr fontAlgn="t"/>
            <a:r>
              <a:rPr lang="en-US" sz="2000" dirty="0">
                <a:cs typeface="Arial" panose="020B0604020202020204" pitchFamily="34" charset="0"/>
              </a:rPr>
              <a:t>The aim is to ensure that pregnant moms from vulnerable communities have access to face masks at their prenatal visits and when they arrive at hospitals for delivery.</a:t>
            </a:r>
            <a:br>
              <a:rPr lang="en-US" sz="2000" dirty="0">
                <a:cs typeface="Arial" panose="020B0604020202020204" pitchFamily="34" charset="0"/>
              </a:rPr>
            </a:br>
            <a:endParaRPr lang="en-US" sz="2000" dirty="0">
              <a:cs typeface="Arial" panose="020B0604020202020204" pitchFamily="34" charset="0"/>
            </a:endParaRPr>
          </a:p>
          <a:p>
            <a:endParaRPr lang="en-US" sz="1600" dirty="0">
              <a:cs typeface="Arial" panose="020B0604020202020204" pitchFamily="34" charset="0"/>
            </a:endParaRPr>
          </a:p>
          <a:p>
            <a:r>
              <a:rPr lang="en-US" sz="2000" b="1" dirty="0">
                <a:cs typeface="Arial" panose="020B0604020202020204" pitchFamily="34" charset="0"/>
                <a:hlinkClick r:id="rId4"/>
              </a:rPr>
              <a:t>Find out more &amp; sign-up to volunteer at https://bit.ly/masksforMOMs</a:t>
            </a:r>
            <a:r>
              <a:rPr lang="en-US" sz="2000" b="1" dirty="0">
                <a:cs typeface="Arial" panose="020B0604020202020204" pitchFamily="34" charset="0"/>
              </a:rPr>
              <a:t>.</a:t>
            </a:r>
          </a:p>
          <a:p>
            <a:endParaRPr lang="en-US" sz="2000" dirty="0"/>
          </a:p>
          <a:p>
            <a:endParaRPr lang="en-US" sz="2000" dirty="0"/>
          </a:p>
        </p:txBody>
      </p:sp>
    </p:spTree>
    <p:extLst>
      <p:ext uri="{BB962C8B-B14F-4D97-AF65-F5344CB8AC3E}">
        <p14:creationId xmlns:p14="http://schemas.microsoft.com/office/powerpoint/2010/main" val="276839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Neonatal Unit Strategies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21</a:t>
            </a:fld>
            <a:endParaRPr lang="en-US" altLang="en-US"/>
          </a:p>
        </p:txBody>
      </p:sp>
    </p:spTree>
    <p:extLst>
      <p:ext uri="{BB962C8B-B14F-4D97-AF65-F5344CB8AC3E}">
        <p14:creationId xmlns:p14="http://schemas.microsoft.com/office/powerpoint/2010/main" val="201887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458200" cy="1143000"/>
          </a:xfrm>
        </p:spPr>
        <p:txBody>
          <a:bodyPr/>
          <a:lstStyle/>
          <a:p>
            <a:pPr algn="ctr"/>
            <a:r>
              <a:rPr lang="en-US" sz="2400" dirty="0"/>
              <a:t>Visitation at University of Illinois Hospital and Health Sciences Systems</a:t>
            </a:r>
            <a:br>
              <a:rPr lang="en-US" sz="2400" dirty="0"/>
            </a:br>
            <a:r>
              <a:rPr lang="en-US" sz="2400" dirty="0"/>
              <a:t>Neonatal Intensive Care Unit during the Covid-19 Pandemic  </a:t>
            </a:r>
          </a:p>
        </p:txBody>
      </p:sp>
      <p:sp>
        <p:nvSpPr>
          <p:cNvPr id="4" name="TextBox 3"/>
          <p:cNvSpPr txBox="1"/>
          <p:nvPr/>
        </p:nvSpPr>
        <p:spPr>
          <a:xfrm>
            <a:off x="1447800" y="4798874"/>
            <a:ext cx="6583854" cy="1754326"/>
          </a:xfrm>
          <a:prstGeom prst="rect">
            <a:avLst/>
          </a:prstGeom>
          <a:noFill/>
        </p:spPr>
        <p:txBody>
          <a:bodyPr wrap="none" rtlCol="0">
            <a:spAutoFit/>
          </a:bodyPr>
          <a:lstStyle/>
          <a:p>
            <a:r>
              <a:rPr lang="en-US" dirty="0">
                <a:solidFill>
                  <a:schemeClr val="bg1"/>
                </a:solidFill>
              </a:rPr>
              <a:t>Aarti Raghavan, MD,FAAP, MS (Patient Safety Leadership)</a:t>
            </a:r>
          </a:p>
          <a:p>
            <a:r>
              <a:rPr lang="en-US" dirty="0">
                <a:solidFill>
                  <a:schemeClr val="bg1"/>
                </a:solidFill>
              </a:rPr>
              <a:t>Medical Director, NICU</a:t>
            </a:r>
          </a:p>
          <a:p>
            <a:r>
              <a:rPr lang="en-US" dirty="0">
                <a:solidFill>
                  <a:schemeClr val="bg1"/>
                </a:solidFill>
              </a:rPr>
              <a:t>Director of Quality and Safety, Department of Pediatrics</a:t>
            </a:r>
          </a:p>
          <a:p>
            <a:r>
              <a:rPr lang="en-US" dirty="0">
                <a:solidFill>
                  <a:schemeClr val="bg1"/>
                </a:solidFill>
              </a:rPr>
              <a:t>Program Director, Graduate Programs in Patient Safety</a:t>
            </a:r>
          </a:p>
          <a:p>
            <a:r>
              <a:rPr lang="en-US" dirty="0">
                <a:solidFill>
                  <a:schemeClr val="bg1"/>
                </a:solidFill>
              </a:rPr>
              <a:t>University of Illinois Hospital/ University of Illinois at at Chicago</a:t>
            </a:r>
          </a:p>
          <a:p>
            <a:endParaRPr lang="en-US" dirty="0"/>
          </a:p>
        </p:txBody>
      </p:sp>
    </p:spTree>
    <p:extLst>
      <p:ext uri="{BB962C8B-B14F-4D97-AF65-F5344CB8AC3E}">
        <p14:creationId xmlns:p14="http://schemas.microsoft.com/office/powerpoint/2010/main" val="13860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CBB0-755F-A246-95B5-9D49FCDE60C7}"/>
              </a:ext>
            </a:extLst>
          </p:cNvPr>
          <p:cNvSpPr>
            <a:spLocks noGrp="1"/>
          </p:cNvSpPr>
          <p:nvPr>
            <p:ph type="title"/>
          </p:nvPr>
        </p:nvSpPr>
        <p:spPr>
          <a:xfrm>
            <a:off x="457200" y="-381000"/>
            <a:ext cx="8229600" cy="1143000"/>
          </a:xfrm>
        </p:spPr>
        <p:txBody>
          <a:bodyPr/>
          <a:lstStyle/>
          <a:p>
            <a:r>
              <a:rPr lang="en-US" dirty="0"/>
              <a:t> </a:t>
            </a:r>
            <a:r>
              <a:rPr lang="en-US" sz="2800" dirty="0"/>
              <a:t>UIH NICU</a:t>
            </a:r>
          </a:p>
        </p:txBody>
      </p:sp>
      <p:sp>
        <p:nvSpPr>
          <p:cNvPr id="3" name="Content Placeholder 2">
            <a:extLst>
              <a:ext uri="{FF2B5EF4-FFF2-40B4-BE49-F238E27FC236}">
                <a16:creationId xmlns:a16="http://schemas.microsoft.com/office/drawing/2014/main" id="{ABCC1319-AA38-EB48-BFCA-76AC01452544}"/>
              </a:ext>
            </a:extLst>
          </p:cNvPr>
          <p:cNvSpPr>
            <a:spLocks noGrp="1"/>
          </p:cNvSpPr>
          <p:nvPr>
            <p:ph idx="1"/>
          </p:nvPr>
        </p:nvSpPr>
        <p:spPr>
          <a:xfrm>
            <a:off x="533400" y="381000"/>
            <a:ext cx="8229600" cy="4525963"/>
          </a:xfrm>
        </p:spPr>
        <p:txBody>
          <a:bodyPr>
            <a:normAutofit/>
          </a:bodyPr>
          <a:lstStyle/>
          <a:p>
            <a:r>
              <a:rPr lang="en-US" sz="1800" dirty="0" err="1"/>
              <a:t>Childrens</a:t>
            </a:r>
            <a:r>
              <a:rPr lang="en-US" sz="1800" dirty="0"/>
              <a:t> hospital (</a:t>
            </a:r>
            <a:r>
              <a:rPr lang="en-US" sz="1800" dirty="0" err="1"/>
              <a:t>Childrens</a:t>
            </a:r>
            <a:r>
              <a:rPr lang="en-US" sz="1800" dirty="0"/>
              <a:t> Hospital University of Illinois) within a 500 bed general hospital.</a:t>
            </a:r>
          </a:p>
          <a:p>
            <a:r>
              <a:rPr lang="en-US" sz="1800" dirty="0"/>
              <a:t>Located in the Illinois Medical District on the West side of Chicago.</a:t>
            </a:r>
          </a:p>
          <a:p>
            <a:r>
              <a:rPr lang="en-US" sz="1800" dirty="0"/>
              <a:t>Delivery volume 2500/ year</a:t>
            </a:r>
          </a:p>
          <a:p>
            <a:r>
              <a:rPr lang="en-US" sz="1800" dirty="0"/>
              <a:t>Approximately 700 NICU admissions/ year</a:t>
            </a:r>
          </a:p>
          <a:p>
            <a:r>
              <a:rPr lang="en-US" sz="1800" dirty="0"/>
              <a:t>44 bed Level III NICU, 30 ICU beds</a:t>
            </a:r>
          </a:p>
          <a:p>
            <a:r>
              <a:rPr lang="en-US" sz="1800" dirty="0"/>
              <a:t>Open bay unit – Unit design original from 1970s</a:t>
            </a:r>
          </a:p>
          <a:p>
            <a:r>
              <a:rPr lang="en-US" sz="1800" dirty="0"/>
              <a:t>In house 24/7 Neonatology coverage including Attendings and Fellows, active transport team.</a:t>
            </a:r>
          </a:p>
          <a:p>
            <a:r>
              <a:rPr lang="en-US" sz="1800" dirty="0"/>
              <a:t>Supported by all pediatric subspecialty services except ECMO and Pediatric ENT</a:t>
            </a:r>
          </a:p>
        </p:txBody>
      </p:sp>
      <p:pic>
        <p:nvPicPr>
          <p:cNvPr id="5" name="Picture 4">
            <a:extLst>
              <a:ext uri="{FF2B5EF4-FFF2-40B4-BE49-F238E27FC236}">
                <a16:creationId xmlns:a16="http://schemas.microsoft.com/office/drawing/2014/main" id="{6DDC8FCC-0CC5-4B46-8765-476202F59A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9590" y="3657601"/>
            <a:ext cx="5694409" cy="3212122"/>
          </a:xfrm>
          <a:prstGeom prst="rect">
            <a:avLst/>
          </a:prstGeom>
        </p:spPr>
      </p:pic>
      <p:pic>
        <p:nvPicPr>
          <p:cNvPr id="6" name="Picture 5">
            <a:extLst>
              <a:ext uri="{FF2B5EF4-FFF2-40B4-BE49-F238E27FC236}">
                <a16:creationId xmlns:a16="http://schemas.microsoft.com/office/drawing/2014/main" id="{ED77172C-A9F5-9E4F-9898-44B6C6642B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31" y="3923812"/>
            <a:ext cx="3324469" cy="2679700"/>
          </a:xfrm>
          <a:prstGeom prst="rect">
            <a:avLst/>
          </a:prstGeom>
        </p:spPr>
      </p:pic>
    </p:spTree>
    <p:extLst>
      <p:ext uri="{BB962C8B-B14F-4D97-AF65-F5344CB8AC3E}">
        <p14:creationId xmlns:p14="http://schemas.microsoft.com/office/powerpoint/2010/main" val="322784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229600" cy="731838"/>
          </a:xfrm>
        </p:spPr>
        <p:txBody>
          <a:bodyPr>
            <a:normAutofit/>
          </a:bodyPr>
          <a:lstStyle/>
          <a:p>
            <a:r>
              <a:rPr lang="en-US" sz="2200" b="1" dirty="0"/>
              <a:t>Normal Operations in the UIH NICU</a:t>
            </a:r>
            <a:endParaRPr lang="en-US" b="1" dirty="0"/>
          </a:p>
        </p:txBody>
      </p:sp>
      <p:pic>
        <p:nvPicPr>
          <p:cNvPr id="2" name="Content Placeholder 1"/>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495800" y="1066800"/>
            <a:ext cx="3352800" cy="2514600"/>
          </a:xfrm>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371600"/>
            <a:ext cx="3319097" cy="442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3657600"/>
            <a:ext cx="3581400" cy="2686050"/>
          </a:xfrm>
          <a:prstGeom prst="rect">
            <a:avLst/>
          </a:prstGeom>
        </p:spPr>
      </p:pic>
      <p:pic>
        <p:nvPicPr>
          <p:cNvPr id="6" name="Content Placeholder 2">
            <a:extLst>
              <a:ext uri="{FF2B5EF4-FFF2-40B4-BE49-F238E27FC236}">
                <a16:creationId xmlns:a16="http://schemas.microsoft.com/office/drawing/2014/main" id="{65E568F3-4341-724C-A780-779E1F37909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026839">
            <a:off x="1447800" y="1905000"/>
            <a:ext cx="5334000" cy="294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4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78FD-F02D-4149-9B98-C8D4B0E06F6A}"/>
              </a:ext>
            </a:extLst>
          </p:cNvPr>
          <p:cNvSpPr>
            <a:spLocks noGrp="1"/>
          </p:cNvSpPr>
          <p:nvPr>
            <p:ph type="title"/>
          </p:nvPr>
        </p:nvSpPr>
        <p:spPr>
          <a:xfrm>
            <a:off x="457200" y="35169"/>
            <a:ext cx="8229600" cy="1143000"/>
          </a:xfrm>
        </p:spPr>
        <p:txBody>
          <a:bodyPr>
            <a:normAutofit/>
          </a:bodyPr>
          <a:lstStyle/>
          <a:p>
            <a:r>
              <a:rPr lang="en-US" sz="2800" dirty="0"/>
              <a:t>UIH NICU </a:t>
            </a:r>
            <a:r>
              <a:rPr lang="en-US" sz="2800" dirty="0" err="1"/>
              <a:t>Covid</a:t>
            </a:r>
            <a:r>
              <a:rPr lang="en-US" sz="2800" dirty="0"/>
              <a:t> Strategy and Plans</a:t>
            </a:r>
          </a:p>
        </p:txBody>
      </p:sp>
      <p:sp>
        <p:nvSpPr>
          <p:cNvPr id="3" name="Content Placeholder 2">
            <a:extLst>
              <a:ext uri="{FF2B5EF4-FFF2-40B4-BE49-F238E27FC236}">
                <a16:creationId xmlns:a16="http://schemas.microsoft.com/office/drawing/2014/main" id="{73C763EE-3E0C-7048-BD89-C0B29C2FB3CC}"/>
              </a:ext>
            </a:extLst>
          </p:cNvPr>
          <p:cNvSpPr>
            <a:spLocks noGrp="1"/>
          </p:cNvSpPr>
          <p:nvPr>
            <p:ph idx="1"/>
          </p:nvPr>
        </p:nvSpPr>
        <p:spPr>
          <a:xfrm>
            <a:off x="445477" y="1447800"/>
            <a:ext cx="8229600" cy="5135563"/>
          </a:xfrm>
        </p:spPr>
        <p:txBody>
          <a:bodyPr>
            <a:normAutofit/>
          </a:bodyPr>
          <a:lstStyle/>
          <a:p>
            <a:r>
              <a:rPr lang="en-US" sz="2000" dirty="0"/>
              <a:t>Multidisciplinary NICU </a:t>
            </a:r>
            <a:r>
              <a:rPr lang="en-US" sz="2000" dirty="0" err="1"/>
              <a:t>Covid</a:t>
            </a:r>
            <a:r>
              <a:rPr lang="en-US" sz="2000" dirty="0"/>
              <a:t> 19 Leadership team</a:t>
            </a:r>
          </a:p>
          <a:p>
            <a:r>
              <a:rPr lang="en-US" sz="2000" dirty="0"/>
              <a:t>Daily meetings with review of city, state, hospital numbers</a:t>
            </a:r>
          </a:p>
          <a:p>
            <a:r>
              <a:rPr lang="en-US" sz="2000" dirty="0"/>
              <a:t>Review of new literature.</a:t>
            </a:r>
          </a:p>
          <a:p>
            <a:r>
              <a:rPr lang="en-US" sz="2000" dirty="0"/>
              <a:t>Address new needs:</a:t>
            </a:r>
          </a:p>
          <a:p>
            <a:pPr lvl="1"/>
            <a:r>
              <a:rPr lang="en-US" sz="2000" dirty="0"/>
              <a:t>Accommodate term PUI newborns</a:t>
            </a:r>
          </a:p>
          <a:p>
            <a:pPr lvl="1"/>
            <a:r>
              <a:rPr lang="en-US" sz="2000" dirty="0"/>
              <a:t>Increase social distancing</a:t>
            </a:r>
          </a:p>
          <a:p>
            <a:pPr lvl="1"/>
            <a:r>
              <a:rPr lang="en-US" sz="2000" dirty="0"/>
              <a:t>Incorporate new hospital, state and national recommendations</a:t>
            </a:r>
          </a:p>
          <a:p>
            <a:r>
              <a:rPr lang="en-US" sz="2000" dirty="0"/>
              <a:t>Visitation restrictions implemented in a collaborative, step-wise manner approved by Incident Command as follows: </a:t>
            </a:r>
          </a:p>
          <a:p>
            <a:pPr lvl="1"/>
            <a:r>
              <a:rPr lang="en-US" sz="2000" dirty="0"/>
              <a:t>Only parents to visit</a:t>
            </a:r>
          </a:p>
          <a:p>
            <a:pPr lvl="1"/>
            <a:r>
              <a:rPr lang="en-US" sz="2000" dirty="0"/>
              <a:t>Only one parent to visit only once per day</a:t>
            </a:r>
          </a:p>
          <a:p>
            <a:endParaRPr lang="en-US" sz="2000" dirty="0"/>
          </a:p>
          <a:p>
            <a:endParaRPr lang="en-US" sz="1800" dirty="0"/>
          </a:p>
        </p:txBody>
      </p:sp>
    </p:spTree>
    <p:extLst>
      <p:ext uri="{BB962C8B-B14F-4D97-AF65-F5344CB8AC3E}">
        <p14:creationId xmlns:p14="http://schemas.microsoft.com/office/powerpoint/2010/main" val="141427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13DE-1DCA-2D42-A580-FB00DE9C3872}"/>
              </a:ext>
            </a:extLst>
          </p:cNvPr>
          <p:cNvSpPr>
            <a:spLocks noGrp="1"/>
          </p:cNvSpPr>
          <p:nvPr>
            <p:ph type="title"/>
          </p:nvPr>
        </p:nvSpPr>
        <p:spPr>
          <a:xfrm>
            <a:off x="381000" y="0"/>
            <a:ext cx="8229600" cy="1143000"/>
          </a:xfrm>
        </p:spPr>
        <p:txBody>
          <a:bodyPr>
            <a:normAutofit/>
          </a:bodyPr>
          <a:lstStyle/>
          <a:p>
            <a:r>
              <a:rPr lang="en-US" sz="2800" dirty="0"/>
              <a:t>The Trigger Point – Late March, 2020</a:t>
            </a:r>
            <a:br>
              <a:rPr lang="en-US" sz="2800" dirty="0"/>
            </a:br>
            <a:r>
              <a:rPr lang="en-US" sz="2800" dirty="0"/>
              <a:t>Prior to universal screening and availability of POCT</a:t>
            </a:r>
          </a:p>
        </p:txBody>
      </p:sp>
      <p:sp>
        <p:nvSpPr>
          <p:cNvPr id="3" name="Content Placeholder 2">
            <a:extLst>
              <a:ext uri="{FF2B5EF4-FFF2-40B4-BE49-F238E27FC236}">
                <a16:creationId xmlns:a16="http://schemas.microsoft.com/office/drawing/2014/main" id="{6255B49C-A5A5-FD4E-BC0C-192B063B827A}"/>
              </a:ext>
            </a:extLst>
          </p:cNvPr>
          <p:cNvSpPr>
            <a:spLocks noGrp="1"/>
          </p:cNvSpPr>
          <p:nvPr>
            <p:ph idx="1"/>
          </p:nvPr>
        </p:nvSpPr>
        <p:spPr>
          <a:xfrm>
            <a:off x="457200" y="1066800"/>
            <a:ext cx="8229600" cy="5059363"/>
          </a:xfrm>
        </p:spPr>
        <p:txBody>
          <a:bodyPr>
            <a:normAutofit fontScale="92500" lnSpcReduction="20000"/>
          </a:bodyPr>
          <a:lstStyle/>
          <a:p>
            <a:r>
              <a:rPr lang="en-US" sz="1800" dirty="0"/>
              <a:t>Baby C born at 31 weeks gestational age to an asymptomatic mother by SVD.</a:t>
            </a:r>
          </a:p>
          <a:p>
            <a:r>
              <a:rPr lang="en-US" sz="1800" dirty="0"/>
              <a:t>Suspected anal atresia on admission.</a:t>
            </a:r>
          </a:p>
          <a:p>
            <a:r>
              <a:rPr lang="en-US" sz="1800" dirty="0"/>
              <a:t>Supported with CPAP from birth.</a:t>
            </a:r>
          </a:p>
          <a:p>
            <a:r>
              <a:rPr lang="en-US" sz="1800" dirty="0"/>
              <a:t>Initially placed NPO , central lines placed and started on TPN.</a:t>
            </a:r>
          </a:p>
          <a:p>
            <a:r>
              <a:rPr lang="en-US" sz="1800" dirty="0"/>
              <a:t>Both parents initially allowed to visit the NICU during hospitalization. </a:t>
            </a:r>
          </a:p>
          <a:p>
            <a:r>
              <a:rPr lang="en-US" sz="1800" dirty="0"/>
              <a:t>In second week of life, visitation restricted to mother.</a:t>
            </a:r>
          </a:p>
          <a:p>
            <a:r>
              <a:rPr lang="en-US" sz="1800" dirty="0"/>
              <a:t>At post menstrual age 33 weeks (2 weeks into admission), mother developed influenza like illness (ILI) symptoms and became a PUI.</a:t>
            </a:r>
          </a:p>
          <a:p>
            <a:r>
              <a:rPr lang="en-US" sz="1800" dirty="0"/>
              <a:t>Last visit to NICU – few hours prior to symptom onset.</a:t>
            </a:r>
          </a:p>
          <a:p>
            <a:r>
              <a:rPr lang="en-US" sz="1800" dirty="0"/>
              <a:t>She was tested by her PCP using PCR – 72 hour turn around time. </a:t>
            </a:r>
          </a:p>
          <a:p>
            <a:r>
              <a:rPr lang="en-US" sz="1800" dirty="0"/>
              <a:t>Issues that came up:</a:t>
            </a:r>
          </a:p>
          <a:p>
            <a:pPr lvl="1"/>
            <a:r>
              <a:rPr lang="en-US" sz="1600" dirty="0"/>
              <a:t>Contact tracing </a:t>
            </a:r>
          </a:p>
          <a:p>
            <a:pPr lvl="2"/>
            <a:r>
              <a:rPr lang="en-US" sz="1600" dirty="0"/>
              <a:t>Exposure to patient</a:t>
            </a:r>
          </a:p>
          <a:p>
            <a:pPr lvl="2"/>
            <a:r>
              <a:rPr lang="en-US" sz="1600" dirty="0"/>
              <a:t>Exposure to other patients – neighbors, patients who had shared nurses</a:t>
            </a:r>
          </a:p>
          <a:p>
            <a:pPr lvl="2"/>
            <a:r>
              <a:rPr lang="en-US" sz="1600" dirty="0"/>
              <a:t>Exposure to other families – Other parents who were visiting?</a:t>
            </a:r>
          </a:p>
          <a:p>
            <a:pPr lvl="2"/>
            <a:r>
              <a:rPr lang="en-US" sz="1600" dirty="0"/>
              <a:t>Exposure to staff – (Unit clerk, Nurses, respiratory therapists, residents, fellows, attendings)</a:t>
            </a:r>
          </a:p>
          <a:p>
            <a:pPr lvl="1"/>
            <a:r>
              <a:rPr lang="en-US" sz="1600" dirty="0"/>
              <a:t>Exposure to equipment / surfaces</a:t>
            </a:r>
          </a:p>
          <a:p>
            <a:pPr lvl="1"/>
            <a:r>
              <a:rPr lang="en-US" sz="1600" dirty="0"/>
              <a:t>How far back to we trace ? 14 days at the time based on CDC recommendations. </a:t>
            </a:r>
          </a:p>
        </p:txBody>
      </p:sp>
    </p:spTree>
    <p:extLst>
      <p:ext uri="{BB962C8B-B14F-4D97-AF65-F5344CB8AC3E}">
        <p14:creationId xmlns:p14="http://schemas.microsoft.com/office/powerpoint/2010/main" val="2468114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04800"/>
            <a:ext cx="8382000" cy="110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766298" y="964242"/>
            <a:ext cx="2724413" cy="340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721" y="1448452"/>
            <a:ext cx="4992279" cy="131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2667000"/>
            <a:ext cx="4992279" cy="148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39949" y="1953446"/>
            <a:ext cx="5410200" cy="82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1721" y="4479265"/>
            <a:ext cx="4495800" cy="126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1720" y="5730324"/>
            <a:ext cx="3583641" cy="8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37521" y="4505642"/>
            <a:ext cx="4194175"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8CFA6098-32FA-5541-9E6C-C58482B338F0}"/>
              </a:ext>
            </a:extLst>
          </p:cNvPr>
          <p:cNvSpPr/>
          <p:nvPr/>
        </p:nvSpPr>
        <p:spPr>
          <a:xfrm>
            <a:off x="335941" y="3657600"/>
            <a:ext cx="5410200" cy="82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170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04800"/>
            <a:ext cx="263030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511" y="2242229"/>
            <a:ext cx="8018253" cy="74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881" y="2965188"/>
            <a:ext cx="7924800" cy="511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35106" y="358050"/>
            <a:ext cx="6208893" cy="180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579" y="3494008"/>
            <a:ext cx="5924189" cy="17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5181600"/>
            <a:ext cx="6553200" cy="156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61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2800" dirty="0"/>
              <a:t>UIH Approach to Safety</a:t>
            </a:r>
          </a:p>
        </p:txBody>
      </p:sp>
      <p:sp>
        <p:nvSpPr>
          <p:cNvPr id="3" name="Content Placeholder 2"/>
          <p:cNvSpPr>
            <a:spLocks noGrp="1"/>
          </p:cNvSpPr>
          <p:nvPr>
            <p:ph idx="1"/>
          </p:nvPr>
        </p:nvSpPr>
        <p:spPr>
          <a:xfrm>
            <a:off x="609600" y="914400"/>
            <a:ext cx="8229600" cy="5029200"/>
          </a:xfrm>
        </p:spPr>
        <p:txBody>
          <a:bodyPr>
            <a:noAutofit/>
          </a:bodyPr>
          <a:lstStyle/>
          <a:p>
            <a:r>
              <a:rPr lang="en-US" sz="1600" dirty="0"/>
              <a:t>Change in visitation policy followed mother who had been routinely visiting and became PUI</a:t>
            </a:r>
          </a:p>
          <a:p>
            <a:pPr lvl="1"/>
            <a:r>
              <a:rPr lang="en-US" sz="1600" dirty="0"/>
              <a:t>NICU closed to visitors – Trigger point in March</a:t>
            </a:r>
            <a:endParaRPr lang="en-US" sz="1200" dirty="0"/>
          </a:p>
          <a:p>
            <a:pPr lvl="1"/>
            <a:r>
              <a:rPr lang="en-US" sz="1600" dirty="0"/>
              <a:t>Recognition that there is no ability to adequately screen visitors for COVID risk</a:t>
            </a:r>
          </a:p>
          <a:p>
            <a:pPr lvl="1"/>
            <a:r>
              <a:rPr lang="en-US" sz="1600" dirty="0"/>
              <a:t>Can't adequately screen visitors since they could potentially be infectious  prior to the onset of COVID symptoms</a:t>
            </a:r>
          </a:p>
          <a:p>
            <a:pPr lvl="1"/>
            <a:r>
              <a:rPr lang="en-US" sz="1600" dirty="0"/>
              <a:t>Guidance from IDPH that </a:t>
            </a:r>
            <a:r>
              <a:rPr lang="en-US" sz="1600" dirty="0" err="1"/>
              <a:t>Covid</a:t>
            </a:r>
            <a:r>
              <a:rPr lang="en-US" sz="1600" dirty="0"/>
              <a:t> negative status not reliable and care should continue with assumption of positive</a:t>
            </a:r>
          </a:p>
          <a:p>
            <a:r>
              <a:rPr lang="en-US" sz="1600" dirty="0"/>
              <a:t>Exceptions were made for:</a:t>
            </a:r>
          </a:p>
          <a:p>
            <a:pPr lvl="1"/>
            <a:r>
              <a:rPr lang="en-US" sz="1600" dirty="0"/>
              <a:t>Parents of infants who are being discharged have scheduled times with infant, physician, nurse or pharmacist for discharge teaching in the NICU </a:t>
            </a:r>
            <a:r>
              <a:rPr lang="en-US" sz="1600" dirty="0" err="1"/>
              <a:t>Brightspace</a:t>
            </a:r>
            <a:r>
              <a:rPr lang="en-US" sz="1600" dirty="0"/>
              <a:t> Room.  Room cleaned between discharges.</a:t>
            </a:r>
          </a:p>
          <a:p>
            <a:pPr lvl="1"/>
            <a:r>
              <a:rPr lang="en-US" sz="1600" dirty="0"/>
              <a:t>Parents of critically unstable infants are being accommodated</a:t>
            </a:r>
          </a:p>
          <a:p>
            <a:pPr lvl="1"/>
            <a:r>
              <a:rPr lang="en-US" sz="1600" dirty="0"/>
              <a:t>Parents are allowed a brief visit just prior to and right after an infant undergoes surgery</a:t>
            </a:r>
          </a:p>
          <a:p>
            <a:r>
              <a:rPr lang="en-US" sz="1600" dirty="0"/>
              <a:t>Enhanced parent communication</a:t>
            </a:r>
          </a:p>
          <a:p>
            <a:pPr lvl="1"/>
            <a:r>
              <a:rPr lang="en-US" sz="1600" dirty="0"/>
              <a:t>Child Life specialist set up video conferences for families with infant and nurses</a:t>
            </a:r>
          </a:p>
          <a:p>
            <a:pPr lvl="1"/>
            <a:r>
              <a:rPr lang="en-US" sz="1600" dirty="0"/>
              <a:t>Using tablets to videoconference with parents</a:t>
            </a:r>
          </a:p>
          <a:p>
            <a:pPr lvl="1"/>
            <a:r>
              <a:rPr lang="en-US" sz="1600" dirty="0"/>
              <a:t>Daily </a:t>
            </a:r>
            <a:r>
              <a:rPr lang="en-US" sz="1600" dirty="0" err="1"/>
              <a:t>touchbase</a:t>
            </a:r>
            <a:r>
              <a:rPr lang="en-US" sz="1600" dirty="0"/>
              <a:t> by medical team via phone with each family</a:t>
            </a:r>
          </a:p>
          <a:p>
            <a:pPr lvl="1"/>
            <a:r>
              <a:rPr lang="en-US" sz="1600" dirty="0"/>
              <a:t>New social worker and family support specialist  assisting with family needs – “Drop off day”</a:t>
            </a:r>
          </a:p>
          <a:p>
            <a:pPr marL="0" indent="0">
              <a:buNone/>
            </a:pPr>
            <a:endParaRPr lang="en-US" sz="1200" dirty="0"/>
          </a:p>
          <a:p>
            <a:pPr marL="0" indent="0" algn="ctr">
              <a:buNone/>
            </a:pPr>
            <a:endParaRPr lang="en-US" sz="1200" dirty="0"/>
          </a:p>
          <a:p>
            <a:endParaRPr lang="en-US" sz="1200" dirty="0"/>
          </a:p>
        </p:txBody>
      </p:sp>
    </p:spTree>
    <p:extLst>
      <p:ext uri="{BB962C8B-B14F-4D97-AF65-F5344CB8AC3E}">
        <p14:creationId xmlns:p14="http://schemas.microsoft.com/office/powerpoint/2010/main" val="151922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Housekeeping: </a:t>
            </a:r>
            <a:br>
              <a:rPr lang="en-US" b="1" dirty="0">
                <a:solidFill>
                  <a:srgbClr val="F58466"/>
                </a:solidFill>
                <a:latin typeface="Goudy Old Style" pitchFamily="18" charset="0"/>
              </a:rPr>
            </a:br>
            <a:r>
              <a:rPr lang="en-US" b="1" dirty="0">
                <a:solidFill>
                  <a:srgbClr val="F58466"/>
                </a:solidFill>
                <a:latin typeface="Goudy Old Style" pitchFamily="18" charset="0"/>
              </a:rPr>
              <a:t>We Are Recording Now</a:t>
            </a:r>
          </a:p>
        </p:txBody>
      </p:sp>
      <p:sp>
        <p:nvSpPr>
          <p:cNvPr id="3" name="Slide Number Placeholder 2"/>
          <p:cNvSpPr>
            <a:spLocks noGrp="1"/>
          </p:cNvSpPr>
          <p:nvPr>
            <p:ph type="sldNum" sz="quarter" idx="12"/>
          </p:nvPr>
        </p:nvSpPr>
        <p:spPr/>
        <p:txBody>
          <a:bodyPr/>
          <a:lstStyle/>
          <a:p>
            <a:fld id="{744C2F5F-8633-4B5B-A080-9CC210AD30A1}" type="slidenum">
              <a:rPr lang="en-US" smtClean="0"/>
              <a:t>3</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863" y="2971800"/>
            <a:ext cx="6480275" cy="505862"/>
          </a:xfrm>
          <a:prstGeom prst="rect">
            <a:avLst/>
          </a:prstGeom>
        </p:spPr>
      </p:pic>
      <p:sp>
        <p:nvSpPr>
          <p:cNvPr id="10" name="Oval 9"/>
          <p:cNvSpPr/>
          <p:nvPr/>
        </p:nvSpPr>
        <p:spPr>
          <a:xfrm>
            <a:off x="5715000" y="2971800"/>
            <a:ext cx="579550" cy="50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Verdana"/>
            </a:endParaRPr>
          </a:p>
        </p:txBody>
      </p:sp>
    </p:spTree>
    <p:extLst>
      <p:ext uri="{BB962C8B-B14F-4D97-AF65-F5344CB8AC3E}">
        <p14:creationId xmlns:p14="http://schemas.microsoft.com/office/powerpoint/2010/main" val="14094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82F4-2DDF-9F45-9CA4-5F979E79889C}"/>
              </a:ext>
            </a:extLst>
          </p:cNvPr>
          <p:cNvSpPr>
            <a:spLocks noGrp="1"/>
          </p:cNvSpPr>
          <p:nvPr>
            <p:ph type="title"/>
          </p:nvPr>
        </p:nvSpPr>
        <p:spPr/>
        <p:txBody>
          <a:bodyPr>
            <a:normAutofit/>
          </a:bodyPr>
          <a:lstStyle/>
          <a:p>
            <a:r>
              <a:rPr lang="en-US" sz="2800" dirty="0"/>
              <a:t>Other Safety Measures at UIH</a:t>
            </a:r>
          </a:p>
        </p:txBody>
      </p:sp>
      <p:sp>
        <p:nvSpPr>
          <p:cNvPr id="3" name="Content Placeholder 2">
            <a:extLst>
              <a:ext uri="{FF2B5EF4-FFF2-40B4-BE49-F238E27FC236}">
                <a16:creationId xmlns:a16="http://schemas.microsoft.com/office/drawing/2014/main" id="{2EB2782C-72BE-5A4C-9AE9-59C20ECCDD44}"/>
              </a:ext>
            </a:extLst>
          </p:cNvPr>
          <p:cNvSpPr>
            <a:spLocks noGrp="1"/>
          </p:cNvSpPr>
          <p:nvPr>
            <p:ph idx="1"/>
          </p:nvPr>
        </p:nvSpPr>
        <p:spPr/>
        <p:txBody>
          <a:bodyPr/>
          <a:lstStyle/>
          <a:p>
            <a:r>
              <a:rPr lang="en-US" sz="1800" dirty="0"/>
              <a:t>Social distancing of medical team</a:t>
            </a:r>
          </a:p>
          <a:p>
            <a:pPr lvl="1"/>
            <a:r>
              <a:rPr lang="en-US" sz="1800" dirty="0"/>
              <a:t>Ceased bedside rounds in the NICU</a:t>
            </a:r>
          </a:p>
          <a:p>
            <a:pPr lvl="1"/>
            <a:r>
              <a:rPr lang="en-US" sz="1800" dirty="0"/>
              <a:t>OWL and laptops to facilitate remote rounders</a:t>
            </a:r>
          </a:p>
          <a:p>
            <a:pPr lvl="1"/>
            <a:r>
              <a:rPr lang="en-US" sz="1800" dirty="0"/>
              <a:t>NICU Hospitalists, Nutrition, Pharmacy, Pediatric Sub-Specialty Consultants – all are remote rounders</a:t>
            </a:r>
          </a:p>
          <a:p>
            <a:pPr lvl="1"/>
            <a:r>
              <a:rPr lang="en-US" sz="1800" dirty="0"/>
              <a:t>Nurses call-in</a:t>
            </a:r>
          </a:p>
          <a:p>
            <a:pPr lvl="1"/>
            <a:r>
              <a:rPr lang="en-US" sz="1800" dirty="0"/>
              <a:t>Only one physician doing exam per patient – Attending</a:t>
            </a:r>
          </a:p>
          <a:p>
            <a:endParaRPr lang="en-US" dirty="0"/>
          </a:p>
        </p:txBody>
      </p:sp>
    </p:spTree>
    <p:extLst>
      <p:ext uri="{BB962C8B-B14F-4D97-AF65-F5344CB8AC3E}">
        <p14:creationId xmlns:p14="http://schemas.microsoft.com/office/powerpoint/2010/main" val="1552439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36072" y="609600"/>
            <a:ext cx="3703656" cy="277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630114"/>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1069" y="3587604"/>
            <a:ext cx="3733800" cy="279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5207" y="762000"/>
            <a:ext cx="365335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5FA44AA-D8C6-E246-B007-F8EFAA554F42}"/>
              </a:ext>
            </a:extLst>
          </p:cNvPr>
          <p:cNvSpPr txBox="1"/>
          <p:nvPr/>
        </p:nvSpPr>
        <p:spPr>
          <a:xfrm>
            <a:off x="3585353" y="114478"/>
            <a:ext cx="2053447" cy="369332"/>
          </a:xfrm>
          <a:prstGeom prst="rect">
            <a:avLst/>
          </a:prstGeom>
          <a:noFill/>
        </p:spPr>
        <p:txBody>
          <a:bodyPr wrap="none" rtlCol="0">
            <a:spAutoFit/>
          </a:bodyPr>
          <a:lstStyle/>
          <a:p>
            <a:r>
              <a:rPr lang="en-US" dirty="0"/>
              <a:t>The Current Normal</a:t>
            </a:r>
          </a:p>
        </p:txBody>
      </p:sp>
    </p:spTree>
    <p:extLst>
      <p:ext uri="{BB962C8B-B14F-4D97-AF65-F5344CB8AC3E}">
        <p14:creationId xmlns:p14="http://schemas.microsoft.com/office/powerpoint/2010/main" val="346165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18BB-42EE-244A-A563-8B9560DECB1D}"/>
              </a:ext>
            </a:extLst>
          </p:cNvPr>
          <p:cNvSpPr>
            <a:spLocks noGrp="1"/>
          </p:cNvSpPr>
          <p:nvPr>
            <p:ph type="title"/>
          </p:nvPr>
        </p:nvSpPr>
        <p:spPr/>
        <p:txBody>
          <a:bodyPr>
            <a:normAutofit/>
          </a:bodyPr>
          <a:lstStyle/>
          <a:p>
            <a:r>
              <a:rPr lang="en-US" sz="2800" dirty="0"/>
              <a:t>Qualitative Outcomes</a:t>
            </a:r>
          </a:p>
        </p:txBody>
      </p:sp>
      <p:sp>
        <p:nvSpPr>
          <p:cNvPr id="3" name="Content Placeholder 2">
            <a:extLst>
              <a:ext uri="{FF2B5EF4-FFF2-40B4-BE49-F238E27FC236}">
                <a16:creationId xmlns:a16="http://schemas.microsoft.com/office/drawing/2014/main" id="{95291D6D-4D13-344B-8801-D4464E001935}"/>
              </a:ext>
            </a:extLst>
          </p:cNvPr>
          <p:cNvSpPr>
            <a:spLocks noGrp="1"/>
          </p:cNvSpPr>
          <p:nvPr>
            <p:ph idx="1"/>
          </p:nvPr>
        </p:nvSpPr>
        <p:spPr>
          <a:xfrm>
            <a:off x="457200" y="1828800"/>
            <a:ext cx="8229600" cy="4525963"/>
          </a:xfrm>
        </p:spPr>
        <p:txBody>
          <a:bodyPr>
            <a:normAutofit/>
          </a:bodyPr>
          <a:lstStyle/>
          <a:p>
            <a:r>
              <a:rPr lang="en-US" sz="2000" dirty="0"/>
              <a:t>No </a:t>
            </a:r>
            <a:r>
              <a:rPr lang="en-US" sz="2000" dirty="0" err="1"/>
              <a:t>Covid</a:t>
            </a:r>
            <a:r>
              <a:rPr lang="en-US" sz="2000" dirty="0"/>
              <a:t> positive staff in NICU</a:t>
            </a:r>
          </a:p>
          <a:p>
            <a:pPr marL="0" indent="0">
              <a:buNone/>
            </a:pPr>
            <a:endParaRPr lang="en-US" sz="2000" dirty="0"/>
          </a:p>
          <a:p>
            <a:r>
              <a:rPr lang="en-US" sz="2000" dirty="0"/>
              <a:t>Significant increase in emotional support needs for family and staff</a:t>
            </a:r>
          </a:p>
          <a:p>
            <a:pPr marL="0" indent="0">
              <a:buNone/>
            </a:pPr>
            <a:endParaRPr lang="en-US" sz="2000" dirty="0"/>
          </a:p>
          <a:p>
            <a:r>
              <a:rPr lang="en-US" sz="2000" dirty="0"/>
              <a:t>Need for quick procurement, adaptation, and creative use of technology </a:t>
            </a:r>
          </a:p>
        </p:txBody>
      </p:sp>
    </p:spTree>
    <p:extLst>
      <p:ext uri="{BB962C8B-B14F-4D97-AF65-F5344CB8AC3E}">
        <p14:creationId xmlns:p14="http://schemas.microsoft.com/office/powerpoint/2010/main" val="1071041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4697-F21D-E341-9821-C2A16172D2DA}"/>
              </a:ext>
            </a:extLst>
          </p:cNvPr>
          <p:cNvSpPr>
            <a:spLocks noGrp="1"/>
          </p:cNvSpPr>
          <p:nvPr>
            <p:ph type="title"/>
          </p:nvPr>
        </p:nvSpPr>
        <p:spPr/>
        <p:txBody>
          <a:bodyPr/>
          <a:lstStyle/>
          <a:p>
            <a:r>
              <a:rPr lang="en-US" dirty="0"/>
              <a:t>Reopening the NICU</a:t>
            </a:r>
          </a:p>
        </p:txBody>
      </p:sp>
      <p:pic>
        <p:nvPicPr>
          <p:cNvPr id="4" name="Content Placeholder 3">
            <a:extLst>
              <a:ext uri="{FF2B5EF4-FFF2-40B4-BE49-F238E27FC236}">
                <a16:creationId xmlns:a16="http://schemas.microsoft.com/office/drawing/2014/main" id="{A2D04AD9-1012-D340-80F0-8DE2CE0455F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845148"/>
            <a:ext cx="8229600" cy="4036067"/>
          </a:xfrm>
          <a:prstGeom prst="rect">
            <a:avLst/>
          </a:prstGeom>
        </p:spPr>
      </p:pic>
      <p:sp>
        <p:nvSpPr>
          <p:cNvPr id="5" name="Oval 4">
            <a:extLst>
              <a:ext uri="{FF2B5EF4-FFF2-40B4-BE49-F238E27FC236}">
                <a16:creationId xmlns:a16="http://schemas.microsoft.com/office/drawing/2014/main" id="{837B021E-A5F6-D040-B4C3-07F849E55D4F}"/>
              </a:ext>
            </a:extLst>
          </p:cNvPr>
          <p:cNvSpPr/>
          <p:nvPr/>
        </p:nvSpPr>
        <p:spPr>
          <a:xfrm rot="5400000">
            <a:off x="1631777" y="3008515"/>
            <a:ext cx="3587197" cy="21384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836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384" y="1229900"/>
            <a:ext cx="8192741" cy="4533937"/>
          </a:xfrm>
          <a:prstGeom prst="rect">
            <a:avLst/>
          </a:prstGeom>
        </p:spPr>
      </p:pic>
      <p:sp>
        <p:nvSpPr>
          <p:cNvPr id="2" name="Title 1"/>
          <p:cNvSpPr>
            <a:spLocks noGrp="1"/>
          </p:cNvSpPr>
          <p:nvPr>
            <p:ph type="title"/>
          </p:nvPr>
        </p:nvSpPr>
        <p:spPr>
          <a:xfrm>
            <a:off x="3105843" y="4520608"/>
            <a:ext cx="3565121" cy="994172"/>
          </a:xfrm>
        </p:spPr>
        <p:txBody>
          <a:bodyPr>
            <a:normAutofit fontScale="90000"/>
          </a:bodyPr>
          <a:lstStyle/>
          <a:p>
            <a:pPr algn="ctr"/>
            <a:r>
              <a:rPr lang="en-US" b="1" dirty="0"/>
              <a:t>NICU Floor Plan</a:t>
            </a:r>
          </a:p>
        </p:txBody>
      </p:sp>
    </p:spTree>
    <p:extLst>
      <p:ext uri="{BB962C8B-B14F-4D97-AF65-F5344CB8AC3E}">
        <p14:creationId xmlns:p14="http://schemas.microsoft.com/office/powerpoint/2010/main" val="175349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48638" y="1362247"/>
          <a:ext cx="8129850" cy="3734499"/>
        </p:xfrm>
        <a:graphic>
          <a:graphicData uri="http://schemas.openxmlformats.org/drawingml/2006/table">
            <a:tbl>
              <a:tblPr firstRow="1" firstCol="1" lastRow="1" lastCol="1" bandRow="1" bandCol="1">
                <a:tableStyleId>{5C22544A-7EE6-4342-B048-85BDC9FD1C3A}</a:tableStyleId>
              </a:tblPr>
              <a:tblGrid>
                <a:gridCol w="1354975">
                  <a:extLst>
                    <a:ext uri="{9D8B030D-6E8A-4147-A177-3AD203B41FA5}">
                      <a16:colId xmlns:a16="http://schemas.microsoft.com/office/drawing/2014/main" val="3672040202"/>
                    </a:ext>
                  </a:extLst>
                </a:gridCol>
                <a:gridCol w="1354975">
                  <a:extLst>
                    <a:ext uri="{9D8B030D-6E8A-4147-A177-3AD203B41FA5}">
                      <a16:colId xmlns:a16="http://schemas.microsoft.com/office/drawing/2014/main" val="610092796"/>
                    </a:ext>
                  </a:extLst>
                </a:gridCol>
                <a:gridCol w="1354975">
                  <a:extLst>
                    <a:ext uri="{9D8B030D-6E8A-4147-A177-3AD203B41FA5}">
                      <a16:colId xmlns:a16="http://schemas.microsoft.com/office/drawing/2014/main" val="2357135259"/>
                    </a:ext>
                  </a:extLst>
                </a:gridCol>
                <a:gridCol w="1354975">
                  <a:extLst>
                    <a:ext uri="{9D8B030D-6E8A-4147-A177-3AD203B41FA5}">
                      <a16:colId xmlns:a16="http://schemas.microsoft.com/office/drawing/2014/main" val="1203373871"/>
                    </a:ext>
                  </a:extLst>
                </a:gridCol>
                <a:gridCol w="1354975">
                  <a:extLst>
                    <a:ext uri="{9D8B030D-6E8A-4147-A177-3AD203B41FA5}">
                      <a16:colId xmlns:a16="http://schemas.microsoft.com/office/drawing/2014/main" val="3444357948"/>
                    </a:ext>
                  </a:extLst>
                </a:gridCol>
                <a:gridCol w="1354975">
                  <a:extLst>
                    <a:ext uri="{9D8B030D-6E8A-4147-A177-3AD203B41FA5}">
                      <a16:colId xmlns:a16="http://schemas.microsoft.com/office/drawing/2014/main" val="3045670843"/>
                    </a:ext>
                  </a:extLst>
                </a:gridCol>
              </a:tblGrid>
              <a:tr h="257552">
                <a:tc>
                  <a:txBody>
                    <a:bodyPr/>
                    <a:lstStyle/>
                    <a:p>
                      <a:pPr marL="0" marR="0" algn="ctr">
                        <a:spcBef>
                          <a:spcPts val="0"/>
                        </a:spcBef>
                        <a:spcAft>
                          <a:spcPts val="0"/>
                        </a:spcAft>
                      </a:pPr>
                      <a:r>
                        <a:rPr lang="en-US" sz="800" dirty="0">
                          <a:effectLst/>
                        </a:rPr>
                        <a:t>ROOM #</a:t>
                      </a:r>
                      <a:endParaRPr lang="en-US" sz="800" dirty="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a:effectLst/>
                        </a:rPr>
                        <a:t>Type of Patient</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a:effectLst/>
                        </a:rPr>
                        <a:t>Space Required by IDPH current building code</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a:effectLst/>
                        </a:rPr>
                        <a:t>Actual Sq Feet</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a:effectLst/>
                        </a:rPr>
                        <a:t># Patients in Room</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dirty="0" err="1">
                          <a:effectLst/>
                        </a:rPr>
                        <a:t>Sq</a:t>
                      </a:r>
                      <a:r>
                        <a:rPr lang="en-US" sz="800" dirty="0">
                          <a:effectLst/>
                        </a:rPr>
                        <a:t> </a:t>
                      </a:r>
                      <a:r>
                        <a:rPr lang="en-US" sz="800" dirty="0" err="1">
                          <a:effectLst/>
                        </a:rPr>
                        <a:t>ft</a:t>
                      </a:r>
                      <a:r>
                        <a:rPr lang="en-US" sz="800" dirty="0">
                          <a:effectLst/>
                        </a:rPr>
                        <a:t> per patient </a:t>
                      </a:r>
                      <a:endParaRPr lang="en-US" sz="800" dirty="0">
                        <a:effectLst/>
                        <a:latin typeface="Times New Roman" panose="02020603050405020304" pitchFamily="18" charset="0"/>
                        <a:ea typeface="Times New Roman" panose="02020603050405020304" pitchFamily="18" charset="0"/>
                      </a:endParaRPr>
                    </a:p>
                  </a:txBody>
                  <a:tcPr marL="45326" marR="45326" marT="0" marB="0"/>
                </a:tc>
                <a:extLst>
                  <a:ext uri="{0D108BD9-81ED-4DB2-BD59-A6C34878D82A}">
                    <a16:rowId xmlns:a16="http://schemas.microsoft.com/office/drawing/2014/main" val="2173219953"/>
                  </a:ext>
                </a:extLst>
              </a:tr>
              <a:tr h="515102">
                <a:tc>
                  <a:txBody>
                    <a:bodyPr/>
                    <a:lstStyle/>
                    <a:p>
                      <a:pPr marL="0" marR="0" algn="ctr">
                        <a:spcBef>
                          <a:spcPts val="0"/>
                        </a:spcBef>
                        <a:spcAft>
                          <a:spcPts val="0"/>
                        </a:spcAft>
                      </a:pPr>
                      <a:r>
                        <a:rPr lang="en-US" sz="800" dirty="0">
                          <a:effectLst/>
                        </a:rPr>
                        <a:t>4331</a:t>
                      </a:r>
                      <a:endParaRPr lang="en-US" sz="800" dirty="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 III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80-100 sq ft Level III</a:t>
                      </a:r>
                    </a:p>
                    <a:p>
                      <a:pPr marL="342900" marR="0" lvl="0" indent="-342900" algn="ctr">
                        <a:spcBef>
                          <a:spcPts val="0"/>
                        </a:spcBef>
                        <a:spcAft>
                          <a:spcPts val="0"/>
                        </a:spcAft>
                        <a:buFont typeface="Symbol" panose="05050102010706020507" pitchFamily="18" charset="2"/>
                        <a:buChar char=""/>
                        <a:tabLst>
                          <a:tab pos="457200" algn="l"/>
                        </a:tabLst>
                      </a:pPr>
                      <a:r>
                        <a:rPr lang="en-US" sz="800" b="0">
                          <a:solidFill>
                            <a:schemeClr val="tx1"/>
                          </a:solidFill>
                          <a:effectLst/>
                        </a:rPr>
                        <a:t>4-6 ft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1254 sq ft</a:t>
                      </a:r>
                    </a:p>
                    <a:p>
                      <a:pPr marL="342900" marR="0" lvl="0" indent="-342900" algn="ctr">
                        <a:spcBef>
                          <a:spcPts val="0"/>
                        </a:spcBef>
                        <a:spcAft>
                          <a:spcPts val="0"/>
                        </a:spcAft>
                        <a:buFont typeface="Symbol" panose="05050102010706020507" pitchFamily="18" charset="2"/>
                        <a:buChar char=""/>
                        <a:tabLst>
                          <a:tab pos="457200" algn="l"/>
                        </a:tabLst>
                      </a:pPr>
                      <a:r>
                        <a:rPr lang="en-US" sz="800" b="0">
                          <a:solidFill>
                            <a:schemeClr val="tx1"/>
                          </a:solidFill>
                          <a:effectLst/>
                        </a:rPr>
                        <a:t>4-6 ft between beds with vent/equipment</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8</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dirty="0">
                          <a:solidFill>
                            <a:schemeClr val="tx1"/>
                          </a:solidFill>
                          <a:effectLst/>
                        </a:rPr>
                        <a:t>156.75</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2991349358"/>
                  </a:ext>
                </a:extLst>
              </a:tr>
              <a:tr h="515102">
                <a:tc>
                  <a:txBody>
                    <a:bodyPr/>
                    <a:lstStyle/>
                    <a:p>
                      <a:pPr marL="0" marR="0" algn="ctr">
                        <a:spcBef>
                          <a:spcPts val="0"/>
                        </a:spcBef>
                        <a:spcAft>
                          <a:spcPts val="0"/>
                        </a:spcAft>
                      </a:pPr>
                      <a:r>
                        <a:rPr lang="en-US" sz="800">
                          <a:effectLst/>
                        </a:rPr>
                        <a:t>4333</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a:solidFill>
                            <a:schemeClr val="tx1"/>
                          </a:solidFill>
                          <a:effectLst/>
                        </a:rPr>
                        <a:t>Level II, III</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80-100 sq ft Level III</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1320 sq ft</a:t>
                      </a:r>
                    </a:p>
                    <a:p>
                      <a:pPr marL="342900" marR="0" lvl="0" indent="-342900" algn="ctr">
                        <a:spcBef>
                          <a:spcPts val="0"/>
                        </a:spcBef>
                        <a:spcAft>
                          <a:spcPts val="0"/>
                        </a:spcAft>
                        <a:buFont typeface="Symbol" panose="05050102010706020507" pitchFamily="18" charset="2"/>
                        <a:buChar char=""/>
                        <a:tabLst>
                          <a:tab pos="457200" algn="l"/>
                        </a:tabLst>
                      </a:pPr>
                      <a:r>
                        <a:rPr lang="en-US" sz="800" b="0">
                          <a:solidFill>
                            <a:schemeClr val="tx1"/>
                          </a:solidFill>
                          <a:effectLst/>
                        </a:rPr>
                        <a:t>4-6 ft between beds with vent/equipment</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8</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165</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2707919643"/>
                  </a:ext>
                </a:extLst>
              </a:tr>
              <a:tr h="386327">
                <a:tc>
                  <a:txBody>
                    <a:bodyPr/>
                    <a:lstStyle/>
                    <a:p>
                      <a:pPr marL="0" marR="0" algn="ctr">
                        <a:spcBef>
                          <a:spcPts val="0"/>
                        </a:spcBef>
                        <a:spcAft>
                          <a:spcPts val="0"/>
                        </a:spcAft>
                      </a:pPr>
                      <a:r>
                        <a:rPr lang="en-US" sz="800">
                          <a:effectLst/>
                        </a:rPr>
                        <a:t>4337</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a:solidFill>
                            <a:schemeClr val="tx1"/>
                          </a:solidFill>
                          <a:effectLst/>
                        </a:rPr>
                        <a:t>Level II, III</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100 sq ft Level III (New code-rooms opened in 2010</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For each room/bay</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122.75</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866792023"/>
                  </a:ext>
                </a:extLst>
              </a:tr>
              <a:tr h="257552">
                <a:tc>
                  <a:txBody>
                    <a:bodyPr/>
                    <a:lstStyle/>
                    <a:p>
                      <a:pPr marL="0" marR="0" algn="ctr">
                        <a:spcBef>
                          <a:spcPts val="0"/>
                        </a:spcBef>
                        <a:spcAft>
                          <a:spcPts val="0"/>
                        </a:spcAft>
                      </a:pPr>
                      <a:r>
                        <a:rPr lang="en-US" sz="800">
                          <a:effectLst/>
                        </a:rPr>
                        <a:t>483</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a:solidFill>
                            <a:schemeClr val="tx1"/>
                          </a:solidFill>
                          <a:effectLst/>
                        </a:rPr>
                        <a:t>Level II, Level III</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Level II</a:t>
                      </a:r>
                    </a:p>
                    <a:p>
                      <a:pPr marL="0" marR="0" algn="ctr">
                        <a:spcBef>
                          <a:spcPts val="0"/>
                        </a:spcBef>
                        <a:spcAft>
                          <a:spcPts val="0"/>
                        </a:spcAft>
                      </a:pPr>
                      <a:r>
                        <a:rPr lang="en-US" sz="800" b="0">
                          <a:solidFill>
                            <a:schemeClr val="tx1"/>
                          </a:solidFill>
                          <a:effectLst/>
                        </a:rPr>
                        <a:t>Level III</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135 sq ft</a:t>
                      </a:r>
                    </a:p>
                    <a:p>
                      <a:pPr marL="0" marR="0" algn="ctr">
                        <a:spcBef>
                          <a:spcPts val="0"/>
                        </a:spcBef>
                        <a:spcAft>
                          <a:spcPts val="0"/>
                        </a:spcAft>
                      </a:pPr>
                      <a:r>
                        <a:rPr lang="en-US" sz="800" b="0">
                          <a:solidFill>
                            <a:schemeClr val="tx1"/>
                          </a:solidFill>
                          <a:effectLst/>
                        </a:rPr>
                        <a:t> </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135</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3488220603"/>
                  </a:ext>
                </a:extLst>
              </a:tr>
              <a:tr h="257552">
                <a:tc>
                  <a:txBody>
                    <a:bodyPr/>
                    <a:lstStyle/>
                    <a:p>
                      <a:pPr marL="0" marR="0" algn="ctr">
                        <a:spcBef>
                          <a:spcPts val="0"/>
                        </a:spcBef>
                        <a:spcAft>
                          <a:spcPts val="0"/>
                        </a:spcAft>
                      </a:pPr>
                      <a:r>
                        <a:rPr lang="en-US" sz="800">
                          <a:effectLst/>
                        </a:rPr>
                        <a:t>484</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 to 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224 sq ft with 4-6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3 ICN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74.6 if 3 ICN babies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2386452413"/>
                  </a:ext>
                </a:extLst>
              </a:tr>
              <a:tr h="257552">
                <a:tc>
                  <a:txBody>
                    <a:bodyPr/>
                    <a:lstStyle/>
                    <a:p>
                      <a:pPr marL="0" marR="0" algn="ctr">
                        <a:spcBef>
                          <a:spcPts val="0"/>
                        </a:spcBef>
                        <a:spcAft>
                          <a:spcPts val="0"/>
                        </a:spcAft>
                      </a:pPr>
                      <a:r>
                        <a:rPr lang="en-US" sz="800">
                          <a:effectLst/>
                        </a:rPr>
                        <a:t>485</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 III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 to 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200 sq ft with 4-6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 NICU/ICN patients </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100</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354652777"/>
                  </a:ext>
                </a:extLst>
              </a:tr>
              <a:tr h="257552">
                <a:tc>
                  <a:txBody>
                    <a:bodyPr/>
                    <a:lstStyle/>
                    <a:p>
                      <a:pPr marL="0" marR="0" algn="ctr">
                        <a:spcBef>
                          <a:spcPts val="0"/>
                        </a:spcBef>
                        <a:spcAft>
                          <a:spcPts val="0"/>
                        </a:spcAft>
                      </a:pPr>
                      <a:r>
                        <a:rPr lang="en-US" sz="800">
                          <a:effectLst/>
                        </a:rPr>
                        <a:t>486</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 III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 to 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240 sq ft with 4-6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 (3 NICU; </a:t>
                      </a:r>
                    </a:p>
                    <a:p>
                      <a:pPr marL="0" marR="0" algn="ctr">
                        <a:spcBef>
                          <a:spcPts val="0"/>
                        </a:spcBef>
                        <a:spcAft>
                          <a:spcPts val="0"/>
                        </a:spcAft>
                      </a:pPr>
                      <a:r>
                        <a:rPr lang="en-US" sz="800" b="0">
                          <a:solidFill>
                            <a:schemeClr val="tx1"/>
                          </a:solidFill>
                          <a:effectLst/>
                        </a:rPr>
                        <a:t>    1 ICN) </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60</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1100835932"/>
                  </a:ext>
                </a:extLst>
              </a:tr>
              <a:tr h="257552">
                <a:tc>
                  <a:txBody>
                    <a:bodyPr/>
                    <a:lstStyle/>
                    <a:p>
                      <a:pPr marL="0" marR="0" algn="ctr">
                        <a:spcBef>
                          <a:spcPts val="0"/>
                        </a:spcBef>
                        <a:spcAft>
                          <a:spcPts val="0"/>
                        </a:spcAft>
                      </a:pPr>
                      <a:r>
                        <a:rPr lang="en-US" sz="800">
                          <a:effectLst/>
                        </a:rPr>
                        <a:t>488</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a:solidFill>
                            <a:schemeClr val="tx1"/>
                          </a:solidFill>
                          <a:effectLst/>
                        </a:rPr>
                        <a:t>Level II, III</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 to 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275 sq ft with 4-6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3 (2 NICU; </a:t>
                      </a:r>
                    </a:p>
                    <a:p>
                      <a:pPr marL="0" marR="0" algn="ctr">
                        <a:spcBef>
                          <a:spcPts val="0"/>
                        </a:spcBef>
                        <a:spcAft>
                          <a:spcPts val="0"/>
                        </a:spcAft>
                      </a:pPr>
                      <a:r>
                        <a:rPr lang="en-US" sz="800" b="0">
                          <a:solidFill>
                            <a:schemeClr val="tx1"/>
                          </a:solidFill>
                          <a:effectLst/>
                        </a:rPr>
                        <a:t>    1 ICN</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91.66</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553141641"/>
                  </a:ext>
                </a:extLst>
              </a:tr>
              <a:tr h="257552">
                <a:tc>
                  <a:txBody>
                    <a:bodyPr/>
                    <a:lstStyle/>
                    <a:p>
                      <a:pPr marL="0" marR="0" algn="ctr">
                        <a:spcBef>
                          <a:spcPts val="0"/>
                        </a:spcBef>
                        <a:spcAft>
                          <a:spcPts val="0"/>
                        </a:spcAft>
                      </a:pPr>
                      <a:r>
                        <a:rPr lang="en-US" sz="800">
                          <a:effectLst/>
                        </a:rPr>
                        <a:t>490</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 III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dirty="0">
                          <a:solidFill>
                            <a:schemeClr val="tx1"/>
                          </a:solidFill>
                          <a:effectLst/>
                        </a:rPr>
                        <a:t>4 to 6 feet between beds</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275 sq ft with 4-6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3 (2 NICU; 1 ICN</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91.66</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95599867"/>
                  </a:ext>
                </a:extLst>
              </a:tr>
              <a:tr h="257552">
                <a:tc>
                  <a:txBody>
                    <a:bodyPr/>
                    <a:lstStyle/>
                    <a:p>
                      <a:pPr marL="0" marR="0" algn="ctr">
                        <a:spcBef>
                          <a:spcPts val="0"/>
                        </a:spcBef>
                        <a:spcAft>
                          <a:spcPts val="0"/>
                        </a:spcAft>
                      </a:pPr>
                      <a:r>
                        <a:rPr lang="en-US" sz="800">
                          <a:effectLst/>
                        </a:rPr>
                        <a:t>492</a:t>
                      </a:r>
                      <a:endParaRPr lang="en-US" sz="80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 to 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275 sq ft with 4-6 feet between beds</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4</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a:solidFill>
                            <a:schemeClr val="tx1"/>
                          </a:solidFill>
                          <a:effectLst/>
                        </a:rPr>
                        <a:t>68.75</a:t>
                      </a:r>
                      <a:endParaRPr lang="en-US" sz="800" b="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775141464"/>
                  </a:ext>
                </a:extLst>
              </a:tr>
              <a:tr h="257552">
                <a:tc>
                  <a:txBody>
                    <a:bodyPr/>
                    <a:lstStyle/>
                    <a:p>
                      <a:pPr marL="0" marR="0" algn="ctr">
                        <a:spcBef>
                          <a:spcPts val="0"/>
                        </a:spcBef>
                        <a:spcAft>
                          <a:spcPts val="0"/>
                        </a:spcAft>
                      </a:pPr>
                      <a:r>
                        <a:rPr lang="en-US" sz="800" dirty="0">
                          <a:effectLst/>
                        </a:rPr>
                        <a:t>494</a:t>
                      </a:r>
                      <a:endParaRPr lang="en-US" sz="800" dirty="0">
                        <a:effectLst/>
                        <a:latin typeface="Times New Roman" panose="02020603050405020304" pitchFamily="18" charset="0"/>
                        <a:ea typeface="Times New Roman" panose="02020603050405020304" pitchFamily="18" charset="0"/>
                      </a:endParaRPr>
                    </a:p>
                  </a:txBody>
                  <a:tcPr marL="45326" marR="45326" marT="0" marB="0"/>
                </a:tc>
                <a:tc>
                  <a:txBody>
                    <a:bodyPr/>
                    <a:lstStyle/>
                    <a:p>
                      <a:pPr marL="0" marR="0" algn="ctr">
                        <a:spcBef>
                          <a:spcPts val="0"/>
                        </a:spcBef>
                        <a:spcAft>
                          <a:spcPts val="0"/>
                        </a:spcAft>
                      </a:pPr>
                      <a:r>
                        <a:rPr lang="en-US" sz="800" b="0" dirty="0">
                          <a:solidFill>
                            <a:schemeClr val="tx1"/>
                          </a:solidFill>
                          <a:effectLst/>
                        </a:rPr>
                        <a:t>Level II</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dirty="0">
                          <a:solidFill>
                            <a:schemeClr val="tx1"/>
                          </a:solidFill>
                          <a:effectLst/>
                        </a:rPr>
                        <a:t>4 to 6 feet between beds</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dirty="0">
                          <a:solidFill>
                            <a:schemeClr val="tx1"/>
                          </a:solidFill>
                          <a:effectLst/>
                        </a:rPr>
                        <a:t>266 </a:t>
                      </a:r>
                      <a:r>
                        <a:rPr lang="en-US" sz="800" b="0" dirty="0" err="1">
                          <a:solidFill>
                            <a:schemeClr val="tx1"/>
                          </a:solidFill>
                          <a:effectLst/>
                        </a:rPr>
                        <a:t>sq</a:t>
                      </a:r>
                      <a:r>
                        <a:rPr lang="en-US" sz="800" b="0" dirty="0">
                          <a:solidFill>
                            <a:schemeClr val="tx1"/>
                          </a:solidFill>
                          <a:effectLst/>
                        </a:rPr>
                        <a:t> </a:t>
                      </a:r>
                      <a:r>
                        <a:rPr lang="en-US" sz="800" b="0" dirty="0" err="1">
                          <a:solidFill>
                            <a:schemeClr val="tx1"/>
                          </a:solidFill>
                          <a:effectLst/>
                        </a:rPr>
                        <a:t>ft</a:t>
                      </a:r>
                      <a:r>
                        <a:rPr lang="en-US" sz="800" b="0" dirty="0">
                          <a:solidFill>
                            <a:schemeClr val="tx1"/>
                          </a:solidFill>
                          <a:effectLst/>
                        </a:rPr>
                        <a:t> with 4-6 feet between beds</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dirty="0">
                          <a:solidFill>
                            <a:schemeClr val="tx1"/>
                          </a:solidFill>
                          <a:effectLst/>
                        </a:rPr>
                        <a:t>4</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tc>
                  <a:txBody>
                    <a:bodyPr/>
                    <a:lstStyle/>
                    <a:p>
                      <a:pPr marL="0" marR="0" algn="ctr">
                        <a:spcBef>
                          <a:spcPts val="0"/>
                        </a:spcBef>
                        <a:spcAft>
                          <a:spcPts val="0"/>
                        </a:spcAft>
                      </a:pPr>
                      <a:r>
                        <a:rPr lang="en-US" sz="800" b="0" dirty="0">
                          <a:solidFill>
                            <a:schemeClr val="tx1"/>
                          </a:solidFill>
                          <a:effectLst/>
                        </a:rPr>
                        <a:t>66.5</a:t>
                      </a:r>
                      <a:endParaRPr lang="en-US" sz="800" b="0" dirty="0">
                        <a:solidFill>
                          <a:schemeClr val="tx1"/>
                        </a:solidFill>
                        <a:effectLst/>
                        <a:latin typeface="Times New Roman" panose="02020603050405020304" pitchFamily="18" charset="0"/>
                        <a:ea typeface="Times New Roman" panose="02020603050405020304" pitchFamily="18" charset="0"/>
                      </a:endParaRPr>
                    </a:p>
                  </a:txBody>
                  <a:tcPr marL="45326" marR="45326" marT="0" marB="0">
                    <a:solidFill>
                      <a:schemeClr val="tx2">
                        <a:lumMod val="20000"/>
                        <a:lumOff val="80000"/>
                      </a:schemeClr>
                    </a:solidFill>
                  </a:tcPr>
                </a:tc>
                <a:extLst>
                  <a:ext uri="{0D108BD9-81ED-4DB2-BD59-A6C34878D82A}">
                    <a16:rowId xmlns:a16="http://schemas.microsoft.com/office/drawing/2014/main" val="3728479724"/>
                  </a:ext>
                </a:extLst>
              </a:tr>
            </a:tbl>
          </a:graphicData>
        </a:graphic>
      </p:graphicFrame>
    </p:spTree>
    <p:extLst>
      <p:ext uri="{BB962C8B-B14F-4D97-AF65-F5344CB8AC3E}">
        <p14:creationId xmlns:p14="http://schemas.microsoft.com/office/powerpoint/2010/main" val="84331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4E21-EFE2-DF4B-A851-1B60317F228D}"/>
              </a:ext>
            </a:extLst>
          </p:cNvPr>
          <p:cNvSpPr>
            <a:spLocks noGrp="1"/>
          </p:cNvSpPr>
          <p:nvPr>
            <p:ph type="title"/>
          </p:nvPr>
        </p:nvSpPr>
        <p:spPr/>
        <p:txBody>
          <a:bodyPr>
            <a:normAutofit/>
          </a:bodyPr>
          <a:lstStyle/>
          <a:p>
            <a:r>
              <a:rPr lang="en-US" sz="2800" dirty="0"/>
              <a:t>Acknowledgments</a:t>
            </a:r>
          </a:p>
        </p:txBody>
      </p:sp>
      <p:sp>
        <p:nvSpPr>
          <p:cNvPr id="3" name="Content Placeholder 2">
            <a:extLst>
              <a:ext uri="{FF2B5EF4-FFF2-40B4-BE49-F238E27FC236}">
                <a16:creationId xmlns:a16="http://schemas.microsoft.com/office/drawing/2014/main" id="{248039A1-769E-8549-A2CD-C92481D8A490}"/>
              </a:ext>
            </a:extLst>
          </p:cNvPr>
          <p:cNvSpPr>
            <a:spLocks noGrp="1"/>
          </p:cNvSpPr>
          <p:nvPr>
            <p:ph idx="1"/>
          </p:nvPr>
        </p:nvSpPr>
        <p:spPr/>
        <p:txBody>
          <a:bodyPr/>
          <a:lstStyle/>
          <a:p>
            <a:r>
              <a:rPr lang="en-US" sz="2000" dirty="0"/>
              <a:t>Families and friends of our NICU babies</a:t>
            </a:r>
          </a:p>
          <a:p>
            <a:r>
              <a:rPr lang="en-US" sz="2000" dirty="0"/>
              <a:t>NICU staff</a:t>
            </a:r>
          </a:p>
          <a:p>
            <a:r>
              <a:rPr lang="en-US" sz="2000" dirty="0" err="1"/>
              <a:t>Peds</a:t>
            </a:r>
            <a:r>
              <a:rPr lang="en-US" sz="2000" dirty="0"/>
              <a:t> Infectious Disease Specialist – </a:t>
            </a:r>
            <a:r>
              <a:rPr lang="en-US" sz="2000" dirty="0" err="1"/>
              <a:t>Covid</a:t>
            </a:r>
            <a:r>
              <a:rPr lang="en-US" sz="2000" dirty="0"/>
              <a:t> 19 consultant</a:t>
            </a:r>
          </a:p>
          <a:p>
            <a:r>
              <a:rPr lang="en-US" sz="2000" dirty="0"/>
              <a:t>Family support specialists</a:t>
            </a:r>
          </a:p>
          <a:p>
            <a:r>
              <a:rPr lang="en-US" sz="2000" dirty="0"/>
              <a:t>Incident Command</a:t>
            </a:r>
          </a:p>
          <a:p>
            <a:pPr marL="0" indent="0">
              <a:buNone/>
            </a:pPr>
            <a:endParaRPr lang="en-US" dirty="0"/>
          </a:p>
        </p:txBody>
      </p:sp>
    </p:spTree>
    <p:extLst>
      <p:ext uri="{BB962C8B-B14F-4D97-AF65-F5344CB8AC3E}">
        <p14:creationId xmlns:p14="http://schemas.microsoft.com/office/powerpoint/2010/main" val="4292174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94A5-C04A-C242-A38C-A6E849737CBB}"/>
              </a:ext>
            </a:extLst>
          </p:cNvPr>
          <p:cNvSpPr>
            <a:spLocks noGrp="1"/>
          </p:cNvSpPr>
          <p:nvPr>
            <p:ph type="title"/>
          </p:nvPr>
        </p:nvSpPr>
        <p:spPr/>
        <p:txBody>
          <a:bodyPr>
            <a:normAutofit/>
          </a:bodyPr>
          <a:lstStyle/>
          <a:p>
            <a:r>
              <a:rPr lang="en-US" sz="2800" dirty="0"/>
              <a:t>Resources</a:t>
            </a:r>
          </a:p>
        </p:txBody>
      </p:sp>
      <p:sp>
        <p:nvSpPr>
          <p:cNvPr id="3" name="Content Placeholder 2">
            <a:extLst>
              <a:ext uri="{FF2B5EF4-FFF2-40B4-BE49-F238E27FC236}">
                <a16:creationId xmlns:a16="http://schemas.microsoft.com/office/drawing/2014/main" id="{31967AF4-80D2-754E-9E6F-647E37F652D8}"/>
              </a:ext>
            </a:extLst>
          </p:cNvPr>
          <p:cNvSpPr>
            <a:spLocks noGrp="1"/>
          </p:cNvSpPr>
          <p:nvPr>
            <p:ph idx="1"/>
          </p:nvPr>
        </p:nvSpPr>
        <p:spPr/>
        <p:txBody>
          <a:bodyPr>
            <a:normAutofit/>
          </a:bodyPr>
          <a:lstStyle/>
          <a:p>
            <a:r>
              <a:rPr lang="en-US" sz="2000" dirty="0"/>
              <a:t>www.Perinatalcovid19.com </a:t>
            </a:r>
          </a:p>
          <a:p>
            <a:r>
              <a:rPr lang="en-US" sz="2000" dirty="0"/>
              <a:t>AAP</a:t>
            </a:r>
          </a:p>
          <a:p>
            <a:r>
              <a:rPr lang="en-US" sz="2000" dirty="0"/>
              <a:t>ILPQC</a:t>
            </a:r>
          </a:p>
          <a:p>
            <a:r>
              <a:rPr lang="en-US" sz="2000" dirty="0"/>
              <a:t>Pediatrics:</a:t>
            </a:r>
          </a:p>
          <a:p>
            <a:pPr lvl="1"/>
            <a:r>
              <a:rPr lang="en-US" sz="2000" b="1" dirty="0"/>
              <a:t>Ethics Rounds: Benefits and Risks of Visitor Restrictions for Hospitalized Children During the COVID Pandemic </a:t>
            </a:r>
            <a:r>
              <a:rPr lang="en-US" sz="2000" dirty="0"/>
              <a:t>Alice K. Virani, PhD, Henry T. </a:t>
            </a:r>
            <a:r>
              <a:rPr lang="en-US" sz="2000" dirty="0" err="1"/>
              <a:t>Puls</a:t>
            </a:r>
            <a:r>
              <a:rPr lang="en-US" sz="2000" dirty="0"/>
              <a:t>, MD, Rebecca </a:t>
            </a:r>
            <a:r>
              <a:rPr lang="en-US" sz="2000" dirty="0" err="1"/>
              <a:t>Mitsos</a:t>
            </a:r>
            <a:r>
              <a:rPr lang="en-US" sz="2000" dirty="0"/>
              <a:t>, CCLS, Holly Longstaff, PhD, Ran D. Goldman, MD, John D. Lantos, MD </a:t>
            </a:r>
          </a:p>
          <a:p>
            <a:pPr marL="0" indent="0">
              <a:buNone/>
            </a:pPr>
            <a:endParaRPr lang="en-US" dirty="0"/>
          </a:p>
        </p:txBody>
      </p:sp>
    </p:spTree>
    <p:extLst>
      <p:ext uri="{BB962C8B-B14F-4D97-AF65-F5344CB8AC3E}">
        <p14:creationId xmlns:p14="http://schemas.microsoft.com/office/powerpoint/2010/main" val="2071939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9701-A46D-9D4F-BF82-0172736D60A9}"/>
              </a:ext>
            </a:extLst>
          </p:cNvPr>
          <p:cNvSpPr>
            <a:spLocks noGrp="1"/>
          </p:cNvSpPr>
          <p:nvPr>
            <p:ph type="title"/>
          </p:nvPr>
        </p:nvSpPr>
        <p:spPr/>
        <p:txBody>
          <a:bodyPr/>
          <a:lstStyle/>
          <a:p>
            <a:endParaRPr lang="en-US"/>
          </a:p>
        </p:txBody>
      </p:sp>
      <p:pic>
        <p:nvPicPr>
          <p:cNvPr id="5" name="Content Placeholder 4" descr="A picture containing table&#10;&#10;Description automatically generated">
            <a:extLst>
              <a:ext uri="{FF2B5EF4-FFF2-40B4-BE49-F238E27FC236}">
                <a16:creationId xmlns:a16="http://schemas.microsoft.com/office/drawing/2014/main" id="{88F379B6-E69F-BD43-AD81-8713D4E540F3}"/>
              </a:ext>
            </a:extLst>
          </p:cNvPr>
          <p:cNvPicPr>
            <a:picLocks noGrp="1" noChangeAspect="1"/>
          </p:cNvPicPr>
          <p:nvPr>
            <p:ph idx="1"/>
          </p:nvPr>
        </p:nvPicPr>
        <p:blipFill>
          <a:blip r:embed="rId2"/>
          <a:stretch>
            <a:fillRect/>
          </a:stretch>
        </p:blipFill>
        <p:spPr>
          <a:xfrm>
            <a:off x="866775" y="2562225"/>
            <a:ext cx="7410450" cy="1733550"/>
          </a:xfrm>
        </p:spPr>
      </p:pic>
    </p:spTree>
    <p:extLst>
      <p:ext uri="{BB962C8B-B14F-4D97-AF65-F5344CB8AC3E}">
        <p14:creationId xmlns:p14="http://schemas.microsoft.com/office/powerpoint/2010/main" val="1826450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03F-5426-9547-BD4C-0028D1F03B32}"/>
              </a:ext>
            </a:extLst>
          </p:cNvPr>
          <p:cNvSpPr>
            <a:spLocks noGrp="1"/>
          </p:cNvSpPr>
          <p:nvPr>
            <p:ph type="title"/>
          </p:nvPr>
        </p:nvSpPr>
        <p:spPr/>
        <p:txBody>
          <a:bodyPr/>
          <a:lstStyle/>
          <a:p>
            <a:endParaRPr lang="en-US"/>
          </a:p>
        </p:txBody>
      </p:sp>
      <p:pic>
        <p:nvPicPr>
          <p:cNvPr id="5" name="Content Placeholder 4" descr="A picture containing drawing&#10;&#10;Description automatically generated">
            <a:extLst>
              <a:ext uri="{FF2B5EF4-FFF2-40B4-BE49-F238E27FC236}">
                <a16:creationId xmlns:a16="http://schemas.microsoft.com/office/drawing/2014/main" id="{8E0182F4-0DBE-5F4B-8982-11296D8BFECE}"/>
              </a:ext>
            </a:extLst>
          </p:cNvPr>
          <p:cNvPicPr>
            <a:picLocks noGrp="1" noChangeAspect="1"/>
          </p:cNvPicPr>
          <p:nvPr>
            <p:ph idx="1"/>
          </p:nvPr>
        </p:nvPicPr>
        <p:blipFill>
          <a:blip r:embed="rId2"/>
          <a:stretch>
            <a:fillRect/>
          </a:stretch>
        </p:blipFill>
        <p:spPr>
          <a:xfrm>
            <a:off x="3148013" y="3586758"/>
            <a:ext cx="2847975" cy="542925"/>
          </a:xfrm>
        </p:spPr>
      </p:pic>
    </p:spTree>
    <p:extLst>
      <p:ext uri="{BB962C8B-B14F-4D97-AF65-F5344CB8AC3E}">
        <p14:creationId xmlns:p14="http://schemas.microsoft.com/office/powerpoint/2010/main" val="3273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52400"/>
            <a:ext cx="8229600" cy="1143000"/>
          </a:xfrm>
        </p:spPr>
        <p:txBody>
          <a:bodyPr/>
          <a:lstStyle/>
          <a:p>
            <a:pPr algn="l" eaLnBrk="1" hangingPunct="1"/>
            <a:r>
              <a:rPr lang="en-US" sz="4000" b="1" dirty="0">
                <a:solidFill>
                  <a:srgbClr val="F58466"/>
                </a:solidFill>
                <a:latin typeface="Goudy Old Style" pitchFamily="18" charset="0"/>
              </a:rPr>
              <a:t>Before we begin…</a:t>
            </a:r>
          </a:p>
        </p:txBody>
      </p:sp>
      <p:sp>
        <p:nvSpPr>
          <p:cNvPr id="3" name="Content Placeholder 2"/>
          <p:cNvSpPr>
            <a:spLocks noGrp="1"/>
          </p:cNvSpPr>
          <p:nvPr>
            <p:ph idx="1"/>
          </p:nvPr>
        </p:nvSpPr>
        <p:spPr>
          <a:xfrm>
            <a:off x="152400" y="914400"/>
            <a:ext cx="8229600" cy="4525963"/>
          </a:xfrm>
        </p:spPr>
        <p:txBody>
          <a:bodyPr/>
          <a:lstStyle/>
          <a:p>
            <a:r>
              <a:rPr lang="en-US" sz="2300" dirty="0"/>
              <a:t>In this time when the country and our communities are in crisis and shaken by the effects of racism and bias we are stricken by the impact on our communities, families, patients and colleagues.  As we move forward together as the community of ILPQC, we consider the impact of institutional racism and implicit and explicit bias on maternal and newborn health outcomes.  </a:t>
            </a:r>
            <a:endParaRPr lang="en-US" sz="2300" dirty="0" smtClean="0"/>
          </a:p>
          <a:p>
            <a:r>
              <a:rPr lang="en-US" sz="2300" dirty="0" smtClean="0"/>
              <a:t>We </a:t>
            </a:r>
            <a:r>
              <a:rPr lang="en-US" sz="2300" dirty="0"/>
              <a:t>remain focused on promoting equity and reducing maternal and newborn disparities in everything we do together as a collaborative, from Covid-19 impact, through our upcoming Birth Equity Initiative and in each of our ongoing and upcoming initiatives.  </a:t>
            </a:r>
            <a:endParaRPr lang="en-US" sz="2300" dirty="0" smtClean="0"/>
          </a:p>
          <a:p>
            <a:r>
              <a:rPr lang="en-US" sz="2300" dirty="0" smtClean="0"/>
              <a:t>Together </a:t>
            </a:r>
            <a:r>
              <a:rPr lang="en-US" sz="2300" dirty="0"/>
              <a:t>as a collaborative we can listen, learn from each other, take responsibility for change and do better. </a:t>
            </a:r>
            <a:r>
              <a:rPr lang="en-US" sz="2300" dirty="0" smtClean="0"/>
              <a:t>Please </a:t>
            </a:r>
            <a:r>
              <a:rPr lang="en-US" sz="2300" dirty="0"/>
              <a:t>send thoughts or comments to </a:t>
            </a:r>
            <a:r>
              <a:rPr lang="en-US" sz="2300" dirty="0">
                <a:hlinkClick r:id="rId3"/>
              </a:rPr>
              <a:t>info@ilpqc.org</a:t>
            </a:r>
            <a:r>
              <a:rPr lang="en-US" sz="2300" dirty="0"/>
              <a:t>.  </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a:t>
            </a:fld>
            <a:endParaRPr lang="en-US" altLang="en-US"/>
          </a:p>
        </p:txBody>
      </p:sp>
    </p:spTree>
    <p:extLst>
      <p:ext uri="{BB962C8B-B14F-4D97-AF65-F5344CB8AC3E}">
        <p14:creationId xmlns:p14="http://schemas.microsoft.com/office/powerpoint/2010/main" val="294702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63C8-1BAA-4A4F-B4B8-AF18B512E820}"/>
              </a:ext>
            </a:extLst>
          </p:cNvPr>
          <p:cNvSpPr>
            <a:spLocks noGrp="1"/>
          </p:cNvSpPr>
          <p:nvPr>
            <p:ph type="title"/>
          </p:nvPr>
        </p:nvSpPr>
        <p:spPr/>
        <p:txBody>
          <a:bodyPr/>
          <a:lstStyle/>
          <a:p>
            <a:endParaRPr lang="en-US"/>
          </a:p>
        </p:txBody>
      </p:sp>
      <p:pic>
        <p:nvPicPr>
          <p:cNvPr id="5" name="Content Placeholder 4" descr="A close up of a logo&#10;&#10;Description automatically generated">
            <a:extLst>
              <a:ext uri="{FF2B5EF4-FFF2-40B4-BE49-F238E27FC236}">
                <a16:creationId xmlns:a16="http://schemas.microsoft.com/office/drawing/2014/main" id="{5DD50D4C-A117-454A-8BA4-471D62905E69}"/>
              </a:ext>
            </a:extLst>
          </p:cNvPr>
          <p:cNvPicPr>
            <a:picLocks noGrp="1" noChangeAspect="1"/>
          </p:cNvPicPr>
          <p:nvPr>
            <p:ph idx="1"/>
          </p:nvPr>
        </p:nvPicPr>
        <p:blipFill>
          <a:blip r:embed="rId2"/>
          <a:stretch>
            <a:fillRect/>
          </a:stretch>
        </p:blipFill>
        <p:spPr>
          <a:xfrm>
            <a:off x="2809875" y="2896196"/>
            <a:ext cx="3524250" cy="1924050"/>
          </a:xfrm>
        </p:spPr>
      </p:pic>
    </p:spTree>
    <p:extLst>
      <p:ext uri="{BB962C8B-B14F-4D97-AF65-F5344CB8AC3E}">
        <p14:creationId xmlns:p14="http://schemas.microsoft.com/office/powerpoint/2010/main" val="4222712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7ACF2-24A5-2243-AA29-274C93E2A2C4}"/>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B93F5CB-7EAF-8A4F-AE6E-74794327CDE9}"/>
              </a:ext>
            </a:extLst>
          </p:cNvPr>
          <p:cNvPicPr>
            <a:picLocks noGrp="1" noChangeAspect="1"/>
          </p:cNvPicPr>
          <p:nvPr>
            <p:ph idx="1"/>
          </p:nvPr>
        </p:nvPicPr>
        <p:blipFill>
          <a:blip r:embed="rId2"/>
          <a:stretch>
            <a:fillRect/>
          </a:stretch>
        </p:blipFill>
        <p:spPr>
          <a:xfrm>
            <a:off x="2833688" y="2686646"/>
            <a:ext cx="3476625" cy="2343150"/>
          </a:xfrm>
        </p:spPr>
      </p:pic>
    </p:spTree>
    <p:extLst>
      <p:ext uri="{BB962C8B-B14F-4D97-AF65-F5344CB8AC3E}">
        <p14:creationId xmlns:p14="http://schemas.microsoft.com/office/powerpoint/2010/main" val="2077587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953B-CD20-0043-9BE2-4D176B8755A3}"/>
              </a:ext>
            </a:extLst>
          </p:cNvPr>
          <p:cNvSpPr>
            <a:spLocks noGrp="1"/>
          </p:cNvSpPr>
          <p:nvPr>
            <p:ph type="title"/>
          </p:nvPr>
        </p:nvSpPr>
        <p:spPr/>
        <p:txBody>
          <a:bodyPr/>
          <a:lstStyle/>
          <a:p>
            <a:endParaRPr lang="en-US"/>
          </a:p>
        </p:txBody>
      </p:sp>
      <p:pic>
        <p:nvPicPr>
          <p:cNvPr id="5" name="Content Placeholder 4" descr="A picture containing text, screenshot&#10;&#10;Description automatically generated">
            <a:extLst>
              <a:ext uri="{FF2B5EF4-FFF2-40B4-BE49-F238E27FC236}">
                <a16:creationId xmlns:a16="http://schemas.microsoft.com/office/drawing/2014/main" id="{A6D075C4-87FC-1943-AB64-F8B1F338CE1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19939" y="2226469"/>
            <a:ext cx="3104123" cy="3263504"/>
          </a:xfrm>
        </p:spPr>
      </p:pic>
    </p:spTree>
    <p:extLst>
      <p:ext uri="{BB962C8B-B14F-4D97-AF65-F5344CB8AC3E}">
        <p14:creationId xmlns:p14="http://schemas.microsoft.com/office/powerpoint/2010/main" val="1995059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06E9-AFFC-BE4C-9DE1-95FAE00BE6CA}"/>
              </a:ext>
            </a:extLst>
          </p:cNvPr>
          <p:cNvSpPr>
            <a:spLocks noGrp="1"/>
          </p:cNvSpPr>
          <p:nvPr>
            <p:ph type="title"/>
          </p:nvPr>
        </p:nvSpPr>
        <p:spPr/>
        <p:txBody>
          <a:bodyPr/>
          <a:lstStyle/>
          <a:p>
            <a:endParaRPr lang="en-US"/>
          </a:p>
        </p:txBody>
      </p:sp>
      <p:pic>
        <p:nvPicPr>
          <p:cNvPr id="5" name="Content Placeholder 4" descr="A picture containing device&#10;&#10;Description automatically generated">
            <a:extLst>
              <a:ext uri="{FF2B5EF4-FFF2-40B4-BE49-F238E27FC236}">
                <a16:creationId xmlns:a16="http://schemas.microsoft.com/office/drawing/2014/main" id="{CD1B5F03-AB84-7847-B940-9AA7582739B8}"/>
              </a:ext>
            </a:extLst>
          </p:cNvPr>
          <p:cNvPicPr>
            <a:picLocks noGrp="1" noChangeAspect="1"/>
          </p:cNvPicPr>
          <p:nvPr>
            <p:ph idx="1"/>
          </p:nvPr>
        </p:nvPicPr>
        <p:blipFill>
          <a:blip r:embed="rId2"/>
          <a:stretch>
            <a:fillRect/>
          </a:stretch>
        </p:blipFill>
        <p:spPr>
          <a:xfrm>
            <a:off x="3114675" y="2410421"/>
            <a:ext cx="2914650" cy="2895600"/>
          </a:xfrm>
        </p:spPr>
      </p:pic>
    </p:spTree>
    <p:extLst>
      <p:ext uri="{BB962C8B-B14F-4D97-AF65-F5344CB8AC3E}">
        <p14:creationId xmlns:p14="http://schemas.microsoft.com/office/powerpoint/2010/main" val="2811820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4468-379F-B948-AD25-242A1AAF5A8E}"/>
              </a:ext>
            </a:extLst>
          </p:cNvPr>
          <p:cNvSpPr>
            <a:spLocks noGrp="1"/>
          </p:cNvSpPr>
          <p:nvPr>
            <p:ph type="title"/>
          </p:nvPr>
        </p:nvSpPr>
        <p:spPr/>
        <p:txBody>
          <a:bodyPr/>
          <a:lstStyle/>
          <a:p>
            <a:endParaRPr lang="en-US"/>
          </a:p>
        </p:txBody>
      </p:sp>
      <p:pic>
        <p:nvPicPr>
          <p:cNvPr id="5" name="Content Placeholder 4" descr="A picture containing knife&#10;&#10;Description automatically generated">
            <a:extLst>
              <a:ext uri="{FF2B5EF4-FFF2-40B4-BE49-F238E27FC236}">
                <a16:creationId xmlns:a16="http://schemas.microsoft.com/office/drawing/2014/main" id="{505D1D3E-9281-CE44-84FC-5E31F2581400}"/>
              </a:ext>
            </a:extLst>
          </p:cNvPr>
          <p:cNvPicPr>
            <a:picLocks noGrp="1" noChangeAspect="1"/>
          </p:cNvPicPr>
          <p:nvPr>
            <p:ph idx="1"/>
          </p:nvPr>
        </p:nvPicPr>
        <p:blipFill>
          <a:blip r:embed="rId2"/>
          <a:stretch>
            <a:fillRect/>
          </a:stretch>
        </p:blipFill>
        <p:spPr>
          <a:xfrm>
            <a:off x="2581275" y="3100983"/>
            <a:ext cx="3981450" cy="1514475"/>
          </a:xfrm>
        </p:spPr>
      </p:pic>
    </p:spTree>
    <p:extLst>
      <p:ext uri="{BB962C8B-B14F-4D97-AF65-F5344CB8AC3E}">
        <p14:creationId xmlns:p14="http://schemas.microsoft.com/office/powerpoint/2010/main" val="3732143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A2DE-3F83-944F-A0CD-AE6C5AB18A54}"/>
              </a:ext>
            </a:extLst>
          </p:cNvPr>
          <p:cNvSpPr>
            <a:spLocks noGrp="1"/>
          </p:cNvSpPr>
          <p:nvPr>
            <p:ph type="title"/>
          </p:nvPr>
        </p:nvSpPr>
        <p:spPr/>
        <p:txBody>
          <a:bodyPr/>
          <a:lstStyle/>
          <a:p>
            <a:endParaRPr lang="en-US"/>
          </a:p>
        </p:txBody>
      </p:sp>
      <p:pic>
        <p:nvPicPr>
          <p:cNvPr id="6" name="Content Placeholder 5" descr="A picture containing knife&#10;&#10;Description automatically generated">
            <a:extLst>
              <a:ext uri="{FF2B5EF4-FFF2-40B4-BE49-F238E27FC236}">
                <a16:creationId xmlns:a16="http://schemas.microsoft.com/office/drawing/2014/main" id="{DDE64AB7-316F-EB4D-A164-D16153CA2A2E}"/>
              </a:ext>
            </a:extLst>
          </p:cNvPr>
          <p:cNvPicPr>
            <a:picLocks noGrp="1" noChangeAspect="1"/>
          </p:cNvPicPr>
          <p:nvPr>
            <p:ph sz="half" idx="1"/>
          </p:nvPr>
        </p:nvPicPr>
        <p:blipFill>
          <a:blip r:embed="rId2"/>
          <a:stretch>
            <a:fillRect/>
          </a:stretch>
        </p:blipFill>
        <p:spPr>
          <a:xfrm>
            <a:off x="1195388" y="3234333"/>
            <a:ext cx="2752725" cy="1247775"/>
          </a:xfrm>
        </p:spPr>
      </p:pic>
      <p:pic>
        <p:nvPicPr>
          <p:cNvPr id="8" name="Content Placeholder 7" descr="A close up of a logo&#10;&#10;Description automatically generated">
            <a:extLst>
              <a:ext uri="{FF2B5EF4-FFF2-40B4-BE49-F238E27FC236}">
                <a16:creationId xmlns:a16="http://schemas.microsoft.com/office/drawing/2014/main" id="{F05C70D1-1BC2-544B-B986-8470F338813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91159" y="2226469"/>
            <a:ext cx="3362183" cy="3263504"/>
          </a:xfrm>
        </p:spPr>
      </p:pic>
    </p:spTree>
    <p:extLst>
      <p:ext uri="{BB962C8B-B14F-4D97-AF65-F5344CB8AC3E}">
        <p14:creationId xmlns:p14="http://schemas.microsoft.com/office/powerpoint/2010/main" val="3991057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A7D0-2707-7646-88E9-BE4D015E1A51}"/>
              </a:ext>
            </a:extLst>
          </p:cNvPr>
          <p:cNvSpPr>
            <a:spLocks noGrp="1"/>
          </p:cNvSpPr>
          <p:nvPr>
            <p:ph type="title"/>
          </p:nvPr>
        </p:nvSpPr>
        <p:spPr/>
        <p:txBody>
          <a:bodyPr/>
          <a:lstStyle/>
          <a:p>
            <a:endParaRPr lang="en-US"/>
          </a:p>
        </p:txBody>
      </p:sp>
      <p:pic>
        <p:nvPicPr>
          <p:cNvPr id="5" name="Content Placeholder 4" descr="A picture containing knife&#10;&#10;Description automatically generated">
            <a:extLst>
              <a:ext uri="{FF2B5EF4-FFF2-40B4-BE49-F238E27FC236}">
                <a16:creationId xmlns:a16="http://schemas.microsoft.com/office/drawing/2014/main" id="{85C3E72A-5326-544A-9332-D6AA8D7BB244}"/>
              </a:ext>
            </a:extLst>
          </p:cNvPr>
          <p:cNvPicPr>
            <a:picLocks noGrp="1" noChangeAspect="1"/>
          </p:cNvPicPr>
          <p:nvPr>
            <p:ph idx="1"/>
          </p:nvPr>
        </p:nvPicPr>
        <p:blipFill>
          <a:blip r:embed="rId2"/>
          <a:stretch>
            <a:fillRect/>
          </a:stretch>
        </p:blipFill>
        <p:spPr>
          <a:xfrm>
            <a:off x="2890838" y="3281958"/>
            <a:ext cx="3362325" cy="1152525"/>
          </a:xfrm>
        </p:spPr>
      </p:pic>
    </p:spTree>
    <p:extLst>
      <p:ext uri="{BB962C8B-B14F-4D97-AF65-F5344CB8AC3E}">
        <p14:creationId xmlns:p14="http://schemas.microsoft.com/office/powerpoint/2010/main" val="94255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D239-9483-2643-865F-3745EAE07344}"/>
              </a:ext>
            </a:extLst>
          </p:cNvPr>
          <p:cNvSpPr>
            <a:spLocks noGrp="1"/>
          </p:cNvSpPr>
          <p:nvPr>
            <p:ph type="title"/>
          </p:nvPr>
        </p:nvSpPr>
        <p:spPr/>
        <p:txBody>
          <a:bodyPr/>
          <a:lstStyle/>
          <a:p>
            <a:endParaRPr lang="en-US"/>
          </a:p>
        </p:txBody>
      </p:sp>
      <p:pic>
        <p:nvPicPr>
          <p:cNvPr id="5" name="Content Placeholder 4" descr="A picture containing screenshot&#10;&#10;Description automatically generated">
            <a:extLst>
              <a:ext uri="{FF2B5EF4-FFF2-40B4-BE49-F238E27FC236}">
                <a16:creationId xmlns:a16="http://schemas.microsoft.com/office/drawing/2014/main" id="{4D0BBC8A-CD7C-AA4B-BD7F-469E39EB594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80271" y="2226469"/>
            <a:ext cx="4983458" cy="3263504"/>
          </a:xfrm>
        </p:spPr>
      </p:pic>
    </p:spTree>
    <p:extLst>
      <p:ext uri="{BB962C8B-B14F-4D97-AF65-F5344CB8AC3E}">
        <p14:creationId xmlns:p14="http://schemas.microsoft.com/office/powerpoint/2010/main" val="1799858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00C8-37B5-8345-9E68-5268C358272E}"/>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D0481027-0D77-D34C-B9DB-60A20FD1E42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08983" y="2226469"/>
            <a:ext cx="5926035" cy="3263504"/>
          </a:xfrm>
        </p:spPr>
      </p:pic>
    </p:spTree>
    <p:extLst>
      <p:ext uri="{BB962C8B-B14F-4D97-AF65-F5344CB8AC3E}">
        <p14:creationId xmlns:p14="http://schemas.microsoft.com/office/powerpoint/2010/main" val="231055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55D5-1EFD-CF4B-ABC6-9BF587CB41B2}"/>
              </a:ext>
            </a:extLst>
          </p:cNvPr>
          <p:cNvSpPr>
            <a:spLocks noGrp="1"/>
          </p:cNvSpPr>
          <p:nvPr>
            <p:ph type="title"/>
          </p:nvPr>
        </p:nvSpPr>
        <p:spPr/>
        <p:txBody>
          <a:bodyPr/>
          <a:lstStyle/>
          <a:p>
            <a:endParaRPr lang="en-US"/>
          </a:p>
        </p:txBody>
      </p:sp>
      <p:pic>
        <p:nvPicPr>
          <p:cNvPr id="5" name="Content Placeholder 4" descr="A picture containing bird&#10;&#10;Description automatically generated">
            <a:extLst>
              <a:ext uri="{FF2B5EF4-FFF2-40B4-BE49-F238E27FC236}">
                <a16:creationId xmlns:a16="http://schemas.microsoft.com/office/drawing/2014/main" id="{08A7F9DB-00FE-0844-9290-8A8F73A05E7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42568" y="2226469"/>
            <a:ext cx="6658865" cy="3263504"/>
          </a:xfrm>
        </p:spPr>
      </p:pic>
    </p:spTree>
    <p:extLst>
      <p:ext uri="{BB962C8B-B14F-4D97-AF65-F5344CB8AC3E}">
        <p14:creationId xmlns:p14="http://schemas.microsoft.com/office/powerpoint/2010/main" val="401678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
            <a:ext cx="8229600" cy="1143000"/>
          </a:xfrm>
        </p:spPr>
        <p:txBody>
          <a:bodyPr/>
          <a:lstStyle/>
          <a:p>
            <a:pPr algn="l" eaLnBrk="1" hangingPunct="1"/>
            <a:r>
              <a:rPr lang="en-US" sz="4000" b="1" dirty="0">
                <a:solidFill>
                  <a:srgbClr val="F58466"/>
                </a:solidFill>
                <a:latin typeface="Goudy Old Style" pitchFamily="18" charset="0"/>
              </a:rPr>
              <a:t>Birth Equity Links</a:t>
            </a:r>
          </a:p>
        </p:txBody>
      </p:sp>
      <p:sp>
        <p:nvSpPr>
          <p:cNvPr id="3" name="Content Placeholder 2"/>
          <p:cNvSpPr>
            <a:spLocks noGrp="1"/>
          </p:cNvSpPr>
          <p:nvPr>
            <p:ph idx="1"/>
          </p:nvPr>
        </p:nvSpPr>
        <p:spPr>
          <a:xfrm>
            <a:off x="447040" y="990600"/>
            <a:ext cx="8229600" cy="4525963"/>
          </a:xfrm>
        </p:spPr>
        <p:txBody>
          <a:bodyPr/>
          <a:lstStyle/>
          <a:p>
            <a:r>
              <a:rPr lang="en-US" sz="1800" b="1" dirty="0"/>
              <a:t>Please see the following links and publications for information that may help your organization consider next steps to </a:t>
            </a:r>
            <a:r>
              <a:rPr lang="en-US" sz="1800" b="1" dirty="0" smtClean="0"/>
              <a:t>take action to address </a:t>
            </a:r>
            <a:r>
              <a:rPr lang="en-US" sz="1800" b="1" dirty="0"/>
              <a:t>birth equity and reduction of perinatal racial and ethnic disparities. </a:t>
            </a:r>
          </a:p>
          <a:p>
            <a:r>
              <a:rPr lang="en-US" sz="1800" dirty="0" smtClean="0"/>
              <a:t>AIM</a:t>
            </a:r>
            <a:r>
              <a:rPr lang="en-US" sz="1800" dirty="0"/>
              <a:t>: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(May 2018)</a:t>
            </a:r>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a:t>AAP:  </a:t>
            </a:r>
            <a:r>
              <a:rPr lang="en-US" sz="1800" dirty="0">
                <a:hlinkClick r:id="rId8"/>
              </a:rPr>
              <a:t>Racial and Ethnic Disparities in the Health and Health Care of Children</a:t>
            </a:r>
            <a:r>
              <a:rPr lang="en-US" sz="1800" dirty="0"/>
              <a:t> (May 2013) </a:t>
            </a:r>
          </a:p>
          <a:p>
            <a:r>
              <a:rPr lang="en-US" sz="1800" dirty="0"/>
              <a:t>AAP Policy Statement: </a:t>
            </a:r>
            <a:r>
              <a:rPr lang="en-US" sz="1800" dirty="0">
                <a:hlinkClick r:id="rId9"/>
              </a:rPr>
              <a:t> The impact of racism on child and adolescent health</a:t>
            </a:r>
            <a:r>
              <a:rPr lang="en-US" sz="1800" dirty="0"/>
              <a:t> (August 2019) </a:t>
            </a:r>
          </a:p>
          <a:p>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5</a:t>
            </a:fld>
            <a:endParaRPr lang="en-US" altLang="en-US"/>
          </a:p>
        </p:txBody>
      </p:sp>
    </p:spTree>
    <p:extLst>
      <p:ext uri="{BB962C8B-B14F-4D97-AF65-F5344CB8AC3E}">
        <p14:creationId xmlns:p14="http://schemas.microsoft.com/office/powerpoint/2010/main" val="3795648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4363-6458-F044-93E8-7916B74F6351}"/>
              </a:ext>
            </a:extLst>
          </p:cNvPr>
          <p:cNvSpPr>
            <a:spLocks noGrp="1"/>
          </p:cNvSpPr>
          <p:nvPr>
            <p:ph type="title"/>
          </p:nvPr>
        </p:nvSpPr>
        <p:spPr/>
        <p:txBody>
          <a:bodyPr/>
          <a:lstStyle/>
          <a:p>
            <a:endParaRPr lang="en-US"/>
          </a:p>
        </p:txBody>
      </p:sp>
      <p:pic>
        <p:nvPicPr>
          <p:cNvPr id="5" name="Content Placeholder 4" descr="A picture containing knife&#10;&#10;Description automatically generated">
            <a:extLst>
              <a:ext uri="{FF2B5EF4-FFF2-40B4-BE49-F238E27FC236}">
                <a16:creationId xmlns:a16="http://schemas.microsoft.com/office/drawing/2014/main" id="{B3AFDC31-0E22-6A46-9C99-678E48C2214E}"/>
              </a:ext>
            </a:extLst>
          </p:cNvPr>
          <p:cNvPicPr>
            <a:picLocks noGrp="1" noChangeAspect="1"/>
          </p:cNvPicPr>
          <p:nvPr>
            <p:ph idx="1"/>
          </p:nvPr>
        </p:nvPicPr>
        <p:blipFill>
          <a:blip r:embed="rId2"/>
          <a:stretch>
            <a:fillRect/>
          </a:stretch>
        </p:blipFill>
        <p:spPr>
          <a:xfrm>
            <a:off x="795338" y="3305771"/>
            <a:ext cx="7553325" cy="1104900"/>
          </a:xfrm>
        </p:spPr>
      </p:pic>
    </p:spTree>
    <p:extLst>
      <p:ext uri="{BB962C8B-B14F-4D97-AF65-F5344CB8AC3E}">
        <p14:creationId xmlns:p14="http://schemas.microsoft.com/office/powerpoint/2010/main" val="3189593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5562601" cy="1143000"/>
          </a:xfrm>
          <a:noFill/>
        </p:spPr>
        <p:txBody>
          <a:bodyPr/>
          <a:lstStyle/>
          <a:p>
            <a:pPr algn="l" eaLnBrk="1" hangingPunct="1"/>
            <a:r>
              <a:rPr lang="en-US" sz="4000" b="1" dirty="0">
                <a:solidFill>
                  <a:srgbClr val="F58466"/>
                </a:solidFill>
                <a:latin typeface="Goudy Old Style" pitchFamily="18" charset="0"/>
              </a:rPr>
              <a:t>Discussion Panel</a:t>
            </a:r>
          </a:p>
        </p:txBody>
      </p:sp>
      <p:sp>
        <p:nvSpPr>
          <p:cNvPr id="3" name="Content Placeholder 2"/>
          <p:cNvSpPr>
            <a:spLocks noGrp="1"/>
          </p:cNvSpPr>
          <p:nvPr>
            <p:ph idx="1"/>
          </p:nvPr>
        </p:nvSpPr>
        <p:spPr>
          <a:xfrm>
            <a:off x="228600" y="1163782"/>
            <a:ext cx="8229600" cy="4525963"/>
          </a:xfrm>
        </p:spPr>
        <p:txBody>
          <a:bodyPr/>
          <a:lstStyle/>
          <a:p>
            <a:r>
              <a:rPr lang="en-US" sz="2800" b="1" dirty="0" err="1" smtClean="0"/>
              <a:t>Aarti</a:t>
            </a:r>
            <a:r>
              <a:rPr lang="en-US" sz="2800" b="1" dirty="0" smtClean="0"/>
              <a:t> </a:t>
            </a:r>
            <a:r>
              <a:rPr lang="en-US" sz="2800" b="1" dirty="0" err="1" smtClean="0"/>
              <a:t>Raghaven</a:t>
            </a:r>
            <a:r>
              <a:rPr lang="en-US" sz="2800" b="1" dirty="0" smtClean="0"/>
              <a:t>, MD, </a:t>
            </a:r>
            <a:r>
              <a:rPr lang="en-US" sz="2800" dirty="0" smtClean="0"/>
              <a:t>Medical Director NICU, University of Illinois Hospital, Chicago</a:t>
            </a:r>
          </a:p>
          <a:p>
            <a:pPr>
              <a:buClr>
                <a:srgbClr val="F58466"/>
              </a:buClr>
            </a:pPr>
            <a:r>
              <a:rPr lang="en-US" sz="2800" b="1" dirty="0" smtClean="0"/>
              <a:t>Amanda </a:t>
            </a:r>
            <a:r>
              <a:rPr lang="en-US" sz="2800" b="1" dirty="0"/>
              <a:t>Bennett </a:t>
            </a:r>
            <a:r>
              <a:rPr lang="en-US" sz="2800" b="1" dirty="0" smtClean="0"/>
              <a:t>NNP, </a:t>
            </a:r>
            <a:r>
              <a:rPr lang="en-US" sz="2800" dirty="0" smtClean="0"/>
              <a:t>Swedish American Hospital, Rockford</a:t>
            </a:r>
            <a:endParaRPr lang="en-US" sz="2800" dirty="0"/>
          </a:p>
          <a:p>
            <a:pPr>
              <a:buClr>
                <a:srgbClr val="F58466"/>
              </a:buClr>
            </a:pPr>
            <a:r>
              <a:rPr lang="en-US" sz="2800" b="1" dirty="0" err="1" smtClean="0"/>
              <a:t>Shaaista</a:t>
            </a:r>
            <a:r>
              <a:rPr lang="en-US" sz="2800" b="1" dirty="0" smtClean="0"/>
              <a:t> </a:t>
            </a:r>
            <a:r>
              <a:rPr lang="en-US" sz="2800" b="1" dirty="0" err="1"/>
              <a:t>Budhani</a:t>
            </a:r>
            <a:r>
              <a:rPr lang="en-US" sz="2800" b="1" dirty="0" smtClean="0"/>
              <a:t>, MD </a:t>
            </a:r>
            <a:r>
              <a:rPr lang="en-US" sz="2800" dirty="0" smtClean="0"/>
              <a:t>neonatologist, </a:t>
            </a:r>
            <a:r>
              <a:rPr lang="en-US" sz="2800" dirty="0"/>
              <a:t>Swedish American Hospital, </a:t>
            </a:r>
            <a:r>
              <a:rPr lang="en-US" sz="2800" dirty="0" smtClean="0"/>
              <a:t>Rockford</a:t>
            </a:r>
            <a:endParaRPr lang="en-US" sz="2800" b="1" dirty="0" smtClean="0"/>
          </a:p>
          <a:p>
            <a:pPr>
              <a:buClr>
                <a:srgbClr val="F58466"/>
              </a:buClr>
            </a:pPr>
            <a:r>
              <a:rPr lang="en-US" sz="2800" b="1" dirty="0" smtClean="0"/>
              <a:t>Leslie </a:t>
            </a:r>
            <a:r>
              <a:rPr lang="en-US" sz="2800" b="1" dirty="0" err="1"/>
              <a:t>Caldarelli</a:t>
            </a:r>
            <a:r>
              <a:rPr lang="en-US" sz="2800" b="1" dirty="0"/>
              <a:t>, </a:t>
            </a:r>
            <a:r>
              <a:rPr lang="en-US" sz="2800" b="1" dirty="0" smtClean="0"/>
              <a:t>MD,</a:t>
            </a:r>
            <a:r>
              <a:rPr lang="en-US" sz="2800" dirty="0" smtClean="0"/>
              <a:t> NICU Director, </a:t>
            </a:r>
            <a:r>
              <a:rPr lang="en-US" sz="2800" dirty="0"/>
              <a:t>Prentice Women's Hospital, Chicago</a:t>
            </a:r>
          </a:p>
          <a:p>
            <a:pPr>
              <a:buClr>
                <a:srgbClr val="F58466"/>
              </a:buClr>
            </a:pPr>
            <a:r>
              <a:rPr lang="en-US" sz="2800" b="1" dirty="0"/>
              <a:t>Justin </a:t>
            </a:r>
            <a:r>
              <a:rPr lang="en-US" sz="2800" b="1" dirty="0" err="1"/>
              <a:t>Josephsen</a:t>
            </a:r>
            <a:r>
              <a:rPr lang="en-US" sz="2800" b="1" dirty="0"/>
              <a:t>, MD, </a:t>
            </a:r>
            <a:r>
              <a:rPr lang="en-US" sz="2800" dirty="0"/>
              <a:t>Medical Director – St. Mary’s Hospital NICU, Neonatologist </a:t>
            </a:r>
            <a:r>
              <a:rPr lang="en-US" sz="2200" dirty="0"/>
              <a:t>Cardinal </a:t>
            </a:r>
            <a:r>
              <a:rPr lang="en-US" sz="2200" dirty="0" err="1"/>
              <a:t>Glennon</a:t>
            </a:r>
            <a:r>
              <a:rPr lang="en-US" sz="2200" dirty="0"/>
              <a:t> Children’s Hospital, St. </a:t>
            </a:r>
            <a:r>
              <a:rPr lang="en-US" sz="2200" dirty="0" smtClean="0"/>
              <a:t>Louis</a:t>
            </a:r>
          </a:p>
          <a:p>
            <a:pPr>
              <a:buClr>
                <a:srgbClr val="F58466"/>
              </a:buClr>
            </a:pPr>
            <a:endParaRPr lang="en-US" sz="2200" dirty="0"/>
          </a:p>
          <a:p>
            <a:pPr>
              <a:buClr>
                <a:srgbClr val="F58466"/>
              </a:buClr>
            </a:pPr>
            <a:endParaRPr lang="en-US" sz="2400" dirty="0"/>
          </a:p>
          <a:p>
            <a:pPr>
              <a:buClr>
                <a:srgbClr val="F58466"/>
              </a:buClr>
            </a:pPr>
            <a:endParaRPr lang="en-US" sz="800" dirty="0"/>
          </a:p>
          <a:p>
            <a:pPr>
              <a:buClr>
                <a:srgbClr val="F58466"/>
              </a:buClr>
            </a:pPr>
            <a:endParaRPr lang="en-US" sz="800" dirty="0"/>
          </a:p>
          <a:p>
            <a:pPr>
              <a:buClr>
                <a:srgbClr val="F58466"/>
              </a:buClr>
            </a:pPr>
            <a:endParaRPr lang="en-US" sz="800" dirty="0"/>
          </a:p>
          <a:p>
            <a:pPr>
              <a:buClr>
                <a:srgbClr val="F58466"/>
              </a:buClr>
            </a:pPr>
            <a:endParaRPr lang="en-US" sz="24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51</a:t>
            </a:fld>
            <a:endParaRPr lang="en-US" altLang="en-US" dirty="0"/>
          </a:p>
        </p:txBody>
      </p:sp>
    </p:spTree>
    <p:extLst>
      <p:ext uri="{BB962C8B-B14F-4D97-AF65-F5344CB8AC3E}">
        <p14:creationId xmlns:p14="http://schemas.microsoft.com/office/powerpoint/2010/main" val="2293970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24865" y="148335"/>
            <a:ext cx="8229600" cy="1143000"/>
          </a:xfrm>
          <a:noFill/>
        </p:spPr>
        <p:txBody>
          <a:bodyPr/>
          <a:lstStyle/>
          <a:p>
            <a:pPr algn="l"/>
            <a:r>
              <a:rPr lang="en-US" sz="4000" b="1" dirty="0">
                <a:solidFill>
                  <a:srgbClr val="F58466"/>
                </a:solidFill>
                <a:latin typeface="Goudy Old Style" pitchFamily="18" charset="0"/>
              </a:rPr>
              <a:t>Neonatal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800" dirty="0"/>
              <a:t>Questions from chat box</a:t>
            </a:r>
            <a:endParaRPr lang="en-US" sz="1800" dirty="0"/>
          </a:p>
          <a:p>
            <a:r>
              <a:rPr lang="en-US" sz="2800" dirty="0"/>
              <a:t>Questions from meeting </a:t>
            </a:r>
            <a:r>
              <a:rPr lang="en-US" sz="2800" dirty="0" smtClean="0"/>
              <a:t>registration</a:t>
            </a:r>
          </a:p>
          <a:p>
            <a:r>
              <a:rPr lang="en-US" sz="2800" dirty="0" smtClean="0"/>
              <a:t>XXX from 5.29.20 webinar</a:t>
            </a:r>
            <a:endParaRPr lang="en-US" dirty="0"/>
          </a:p>
          <a:p>
            <a:r>
              <a:rPr lang="en-US" sz="2800" dirty="0" smtClean="0">
                <a:hlinkClick r:id="rId3"/>
              </a:rPr>
              <a:t>Neonatal Q&amp;A</a:t>
            </a:r>
            <a:r>
              <a:rPr lang="en-US" sz="2800" dirty="0" smtClean="0"/>
              <a:t> from 5.15.20 webinar</a:t>
            </a:r>
            <a:endParaRPr lang="en-US" sz="2400" dirty="0"/>
          </a:p>
          <a:p>
            <a:r>
              <a:rPr lang="en-US" sz="2800" dirty="0">
                <a:hlinkClick r:id="rId4"/>
              </a:rPr>
              <a:t>Q/A from 5.8.2020</a:t>
            </a:r>
            <a:endParaRPr lang="en-US" sz="2800" dirty="0"/>
          </a:p>
          <a:p>
            <a:r>
              <a:rPr lang="en-US" sz="2800" dirty="0"/>
              <a:t>Q/A from 5.01.2020 – questions answered webcast</a:t>
            </a:r>
          </a:p>
          <a:p>
            <a:r>
              <a:rPr lang="en-US" sz="2800" dirty="0"/>
              <a:t>Q/A from 4.24.2020 webinar (</a:t>
            </a:r>
            <a:r>
              <a:rPr lang="en-US" sz="2800" dirty="0">
                <a:hlinkClick r:id="rId5"/>
              </a:rPr>
              <a:t>Neonatal Answers</a:t>
            </a:r>
            <a:r>
              <a:rPr lang="en-US" sz="2800" dirty="0"/>
              <a:t>)</a:t>
            </a:r>
          </a:p>
          <a:p>
            <a:r>
              <a:rPr lang="en-US" sz="2800" dirty="0"/>
              <a:t>Q/A from </a:t>
            </a:r>
            <a:r>
              <a:rPr lang="en-US" sz="2800" dirty="0">
                <a:hlinkClick r:id="rId6"/>
              </a:rPr>
              <a:t>4.17.2020</a:t>
            </a:r>
            <a:r>
              <a:rPr lang="en-US" sz="2800" dirty="0"/>
              <a:t> webinar</a:t>
            </a:r>
            <a:endParaRPr lang="en-US" sz="1800" dirty="0"/>
          </a:p>
          <a:p>
            <a:r>
              <a:rPr lang="en-US" sz="2800" dirty="0">
                <a:hlinkClick r:id="rId7"/>
              </a:rPr>
              <a:t>Q/A from 4.10.2020 webinar</a:t>
            </a:r>
            <a:endParaRPr lang="en-US" sz="1800" dirty="0"/>
          </a:p>
          <a:p>
            <a:r>
              <a:rPr lang="en-US" sz="2800" dirty="0">
                <a:hlinkClick r:id="rId8"/>
              </a:rPr>
              <a:t>Q/A from 4.3.2020 webinar</a:t>
            </a:r>
            <a:endParaRPr lang="en-US" sz="2800" dirty="0"/>
          </a:p>
          <a:p>
            <a:endParaRPr lang="en-US" sz="20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52</a:t>
            </a:fld>
            <a:endParaRPr lang="en-US" altLang="en-US"/>
          </a:p>
        </p:txBody>
      </p:sp>
    </p:spTree>
    <p:extLst>
      <p:ext uri="{BB962C8B-B14F-4D97-AF65-F5344CB8AC3E}">
        <p14:creationId xmlns:p14="http://schemas.microsoft.com/office/powerpoint/2010/main" val="790392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OB Unit Strategies </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53</a:t>
            </a:fld>
            <a:endParaRPr lang="en-US" altLang="en-US"/>
          </a:p>
        </p:txBody>
      </p:sp>
    </p:spTree>
    <p:extLst>
      <p:ext uri="{BB962C8B-B14F-4D97-AF65-F5344CB8AC3E}">
        <p14:creationId xmlns:p14="http://schemas.microsoft.com/office/powerpoint/2010/main" val="3482398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762000" y="152400"/>
            <a:ext cx="5181600" cy="3886200"/>
          </a:xfrm>
        </p:spPr>
      </p:pic>
      <p:sp>
        <p:nvSpPr>
          <p:cNvPr id="9" name="Text Placeholder 8"/>
          <p:cNvSpPr>
            <a:spLocks noGrp="1"/>
          </p:cNvSpPr>
          <p:nvPr>
            <p:ph type="body" sz="half" idx="2"/>
          </p:nvPr>
        </p:nvSpPr>
        <p:spPr>
          <a:xfrm>
            <a:off x="1066800" y="4871719"/>
            <a:ext cx="5486400" cy="1219200"/>
          </a:xfrm>
        </p:spPr>
        <p:txBody>
          <a:bodyPr>
            <a:noAutofit/>
          </a:bodyPr>
          <a:lstStyle/>
          <a:p>
            <a:pPr algn="ctr"/>
            <a:r>
              <a:rPr lang="en-US" sz="1600" dirty="0" smtClean="0"/>
              <a:t>Perinatal Center: Northwest Illinois</a:t>
            </a:r>
          </a:p>
          <a:p>
            <a:pPr algn="ctr"/>
            <a:r>
              <a:rPr lang="en-US" sz="1600" dirty="0" smtClean="0"/>
              <a:t>Location: Rockford, IL</a:t>
            </a:r>
          </a:p>
          <a:p>
            <a:pPr algn="ctr"/>
            <a:r>
              <a:rPr lang="en-US" sz="1600" dirty="0" smtClean="0"/>
              <a:t>Perinatal Level 3 hospital with 10-bed NICU and 14-bed Special Care Nursery </a:t>
            </a:r>
          </a:p>
          <a:p>
            <a:pPr algn="ctr"/>
            <a:r>
              <a:rPr lang="en-US" sz="1600" dirty="0" smtClean="0"/>
              <a:t>1,600 deliveries annually</a:t>
            </a:r>
            <a:endParaRPr 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2634" y="4347712"/>
            <a:ext cx="2743200" cy="5290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9801" y="1295399"/>
            <a:ext cx="2990972" cy="3240219"/>
          </a:xfrm>
          <a:prstGeom prst="rect">
            <a:avLst/>
          </a:prstGeom>
        </p:spPr>
      </p:pic>
    </p:spTree>
    <p:extLst>
      <p:ext uri="{BB962C8B-B14F-4D97-AF65-F5344CB8AC3E}">
        <p14:creationId xmlns:p14="http://schemas.microsoft.com/office/powerpoint/2010/main" val="2064156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533400"/>
            <a:ext cx="8229600" cy="182562"/>
          </a:xfrm>
        </p:spPr>
        <p:txBody>
          <a:bodyPr>
            <a:normAutofit fontScale="90000"/>
          </a:bodyPr>
          <a:lstStyle/>
          <a:p>
            <a:r>
              <a:rPr lang="en-US" dirty="0" smtClean="0"/>
              <a:t>Case</a:t>
            </a:r>
            <a:endParaRPr lang="en-US" dirty="0"/>
          </a:p>
        </p:txBody>
      </p:sp>
      <p:sp>
        <p:nvSpPr>
          <p:cNvPr id="7" name="Content Placeholder 6"/>
          <p:cNvSpPr>
            <a:spLocks noGrp="1"/>
          </p:cNvSpPr>
          <p:nvPr>
            <p:ph idx="1"/>
          </p:nvPr>
        </p:nvSpPr>
        <p:spPr>
          <a:xfrm>
            <a:off x="441960" y="1143000"/>
            <a:ext cx="8229600" cy="5287963"/>
          </a:xfrm>
        </p:spPr>
        <p:txBody>
          <a:bodyPr>
            <a:normAutofit lnSpcReduction="10000"/>
          </a:bodyPr>
          <a:lstStyle/>
          <a:p>
            <a:r>
              <a:rPr lang="en-US" sz="1800" dirty="0" smtClean="0"/>
              <a:t>Patient: 17 </a:t>
            </a:r>
            <a:r>
              <a:rPr lang="en-US" sz="1800" dirty="0" err="1" smtClean="0"/>
              <a:t>y.o</a:t>
            </a:r>
            <a:r>
              <a:rPr lang="en-US" sz="1800" dirty="0" smtClean="0"/>
              <a:t>. G1P0 @ 21.4 weeks of gestation, H/O decreased cervical length, measured at 1.9 cm, using progesterone </a:t>
            </a:r>
            <a:r>
              <a:rPr lang="en-US" sz="1800" dirty="0" err="1" smtClean="0"/>
              <a:t>intravaginally</a:t>
            </a:r>
            <a:endParaRPr lang="en-US" sz="1800" dirty="0" smtClean="0"/>
          </a:p>
          <a:p>
            <a:r>
              <a:rPr lang="en-US" sz="1800" dirty="0" smtClean="0"/>
              <a:t>Presented to L&amp;D with report of PPROM, vaginal bleeding, and cramping; sterile speculum exam revealed pooling and bleeding with closed cervix, </a:t>
            </a:r>
            <a:r>
              <a:rPr lang="en-US" sz="1800" dirty="0" err="1" smtClean="0"/>
              <a:t>amnisure</a:t>
            </a:r>
            <a:r>
              <a:rPr lang="en-US" sz="1800" dirty="0" smtClean="0"/>
              <a:t> positive, </a:t>
            </a:r>
            <a:r>
              <a:rPr lang="en-US" sz="1800" dirty="0" err="1" smtClean="0"/>
              <a:t>ferning</a:t>
            </a:r>
            <a:r>
              <a:rPr lang="en-US" sz="1800" dirty="0" smtClean="0"/>
              <a:t> negative, reports positive fetal movement</a:t>
            </a:r>
          </a:p>
          <a:p>
            <a:r>
              <a:rPr lang="en-US" sz="1800" dirty="0" smtClean="0"/>
              <a:t>Ultrasound performed by MFM: </a:t>
            </a:r>
            <a:r>
              <a:rPr lang="en-US" sz="1800" dirty="0" err="1" smtClean="0"/>
              <a:t>anhydramnios</a:t>
            </a:r>
            <a:r>
              <a:rPr lang="en-US" sz="1800" dirty="0" smtClean="0"/>
              <a:t> noted with fetal feet in the cervix</a:t>
            </a:r>
          </a:p>
          <a:p>
            <a:r>
              <a:rPr lang="en-US" sz="1800" dirty="0" smtClean="0"/>
              <a:t>Patient counseled about the poor prognosis and given options including expectant management and evacuation by induction</a:t>
            </a:r>
          </a:p>
          <a:p>
            <a:r>
              <a:rPr lang="en-US" sz="1800" dirty="0" smtClean="0"/>
              <a:t>Patient was managed expectantly throughout the day but began having severe cramping around 21:30.</a:t>
            </a:r>
          </a:p>
          <a:p>
            <a:r>
              <a:rPr lang="en-US" sz="1800" dirty="0" smtClean="0"/>
              <a:t>Delivered male at 22:26, </a:t>
            </a:r>
            <a:r>
              <a:rPr lang="en-US" sz="1800" dirty="0" err="1" smtClean="0"/>
              <a:t>apgars</a:t>
            </a:r>
            <a:r>
              <a:rPr lang="en-US" sz="1800" dirty="0" smtClean="0"/>
              <a:t> 0 at 5 and 10 minutes</a:t>
            </a:r>
          </a:p>
          <a:p>
            <a:r>
              <a:rPr lang="en-US" sz="1800" dirty="0" smtClean="0"/>
              <a:t>The placenta showed gross inflammation.  It was swabbed in multiple areas and sent for COVID PCR testing.</a:t>
            </a:r>
          </a:p>
          <a:p>
            <a:r>
              <a:rPr lang="en-US" sz="1800" dirty="0" smtClean="0"/>
              <a:t>Placenta pathology showed Acute </a:t>
            </a:r>
            <a:r>
              <a:rPr lang="en-US" sz="1800" dirty="0" err="1" smtClean="0"/>
              <a:t>chorioamnionitis</a:t>
            </a:r>
            <a:r>
              <a:rPr lang="en-US" sz="1800" dirty="0" smtClean="0"/>
              <a:t> with acute chorionic vasculitis, chronic </a:t>
            </a:r>
            <a:r>
              <a:rPr lang="en-US" sz="1800" dirty="0" err="1" smtClean="0"/>
              <a:t>deciduitis</a:t>
            </a:r>
            <a:r>
              <a:rPr lang="en-US" sz="1800" dirty="0" smtClean="0"/>
              <a:t>, negative for COVID-19</a:t>
            </a:r>
          </a:p>
          <a:p>
            <a:r>
              <a:rPr lang="en-US" sz="1800" dirty="0" smtClean="0"/>
              <a:t>Patient’s </a:t>
            </a:r>
            <a:r>
              <a:rPr lang="en-US" sz="1800" dirty="0" err="1" smtClean="0"/>
              <a:t>nasopharangeal</a:t>
            </a:r>
            <a:r>
              <a:rPr lang="en-US" sz="1800" dirty="0" smtClean="0"/>
              <a:t> swab was positive for COVID-19 and she remained asymptomatic</a:t>
            </a:r>
          </a:p>
          <a:p>
            <a:r>
              <a:rPr lang="en-US" sz="1800" dirty="0" smtClean="0"/>
              <a:t>Discharge on postpartum day 2</a:t>
            </a:r>
          </a:p>
          <a:p>
            <a:endParaRPr lang="en-US" sz="1200" dirty="0" smtClean="0"/>
          </a:p>
          <a:p>
            <a:endParaRPr lang="en-US" sz="1200" dirty="0" smtClean="0"/>
          </a:p>
          <a:p>
            <a:endParaRPr lang="en-US" sz="1800" dirty="0"/>
          </a:p>
        </p:txBody>
      </p:sp>
    </p:spTree>
    <p:extLst>
      <p:ext uri="{BB962C8B-B14F-4D97-AF65-F5344CB8AC3E}">
        <p14:creationId xmlns:p14="http://schemas.microsoft.com/office/powerpoint/2010/main" val="196159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Lessons Learned</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400" smtClean="0"/>
              <a:t>Most patients </a:t>
            </a:r>
            <a:r>
              <a:rPr lang="en-US" sz="2400" dirty="0" smtClean="0"/>
              <a:t>present without symptoms</a:t>
            </a:r>
          </a:p>
          <a:p>
            <a:endParaRPr lang="en-US" sz="2400" dirty="0" smtClean="0"/>
          </a:p>
          <a:p>
            <a:r>
              <a:rPr lang="en-US" sz="2400" dirty="0" smtClean="0"/>
              <a:t>We are swabbing every inpatient for COVID-19</a:t>
            </a:r>
          </a:p>
          <a:p>
            <a:endParaRPr lang="en-US" sz="2400" dirty="0" smtClean="0"/>
          </a:p>
          <a:p>
            <a:r>
              <a:rPr lang="en-US" sz="2400" dirty="0" smtClean="0"/>
              <a:t>Staff have become more comfortable and less fearful of caring for COVID+ patients.</a:t>
            </a:r>
            <a:endParaRPr lang="en-US" sz="2400" dirty="0"/>
          </a:p>
        </p:txBody>
      </p:sp>
    </p:spTree>
    <p:extLst>
      <p:ext uri="{BB962C8B-B14F-4D97-AF65-F5344CB8AC3E}">
        <p14:creationId xmlns:p14="http://schemas.microsoft.com/office/powerpoint/2010/main" val="4177141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755467" cy="1143000"/>
          </a:xfrm>
          <a:noFill/>
        </p:spPr>
        <p:txBody>
          <a:bodyPr/>
          <a:lstStyle/>
          <a:p>
            <a:pPr algn="l" eaLnBrk="1" hangingPunct="1"/>
            <a:r>
              <a:rPr lang="en-US" sz="4000" b="1" dirty="0">
                <a:solidFill>
                  <a:srgbClr val="F58466"/>
                </a:solidFill>
                <a:latin typeface="Goudy Old Style" pitchFamily="18" charset="0"/>
              </a:rPr>
              <a:t>OB Discussion Panel</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5" name="Content Placeholder 4"/>
          <p:cNvSpPr>
            <a:spLocks noGrp="1"/>
          </p:cNvSpPr>
          <p:nvPr>
            <p:ph idx="1"/>
          </p:nvPr>
        </p:nvSpPr>
        <p:spPr>
          <a:xfrm>
            <a:off x="457200" y="1295400"/>
            <a:ext cx="8229600" cy="4525963"/>
          </a:xfrm>
        </p:spPr>
        <p:txBody>
          <a:bodyPr/>
          <a:lstStyle/>
          <a:p>
            <a:r>
              <a:rPr lang="en-US" sz="2800" b="1" dirty="0"/>
              <a:t>Jen Pacheco, </a:t>
            </a:r>
            <a:r>
              <a:rPr lang="en-US" sz="2800" b="1" dirty="0" smtClean="0"/>
              <a:t>MSN</a:t>
            </a:r>
            <a:r>
              <a:rPr lang="en-US" sz="2800" b="1" dirty="0"/>
              <a:t>, </a:t>
            </a:r>
            <a:r>
              <a:rPr lang="en-US" sz="2800" b="1" dirty="0" smtClean="0"/>
              <a:t>RNC-OB</a:t>
            </a:r>
            <a:r>
              <a:rPr lang="en-US" sz="2800" dirty="0" smtClean="0"/>
              <a:t>, Women </a:t>
            </a:r>
            <a:r>
              <a:rPr lang="en-US" sz="2800" dirty="0"/>
              <a:t>&amp; Children’s Education </a:t>
            </a:r>
            <a:r>
              <a:rPr lang="en-US" sz="2800" dirty="0" smtClean="0"/>
              <a:t>Coordinator, Swedish </a:t>
            </a:r>
            <a:r>
              <a:rPr lang="en-US" sz="2800" dirty="0"/>
              <a:t>American Hospital, Rockford</a:t>
            </a:r>
          </a:p>
          <a:p>
            <a:pPr>
              <a:buClr>
                <a:srgbClr val="F58466"/>
              </a:buClr>
            </a:pPr>
            <a:r>
              <a:rPr lang="en-US" sz="2800" b="1" dirty="0"/>
              <a:t>Jean Goodman, </a:t>
            </a:r>
            <a:r>
              <a:rPr lang="en-US" sz="2800" b="1" dirty="0" smtClean="0"/>
              <a:t>MD, </a:t>
            </a:r>
            <a:r>
              <a:rPr lang="en-US" sz="2800" dirty="0" smtClean="0"/>
              <a:t>Maternal-Fetal Medicine, Loyola Medical Center, Maywood</a:t>
            </a:r>
            <a:endParaRPr lang="en-US" sz="2800" dirty="0"/>
          </a:p>
          <a:p>
            <a:pPr>
              <a:buClr>
                <a:srgbClr val="F58466"/>
              </a:buClr>
            </a:pPr>
            <a:r>
              <a:rPr lang="en-US" sz="2800" b="1" dirty="0"/>
              <a:t>Jeannie Kelly, </a:t>
            </a:r>
            <a:r>
              <a:rPr lang="en-US" sz="2800" b="1" dirty="0" smtClean="0"/>
              <a:t>MD, MS, </a:t>
            </a:r>
            <a:r>
              <a:rPr lang="en-US" sz="2800" dirty="0" smtClean="0"/>
              <a:t>Maternal-Fetal Medicine, Barnes Jewish Hospital, St. Louis</a:t>
            </a:r>
            <a:endParaRPr lang="en-US" sz="2800" dirty="0"/>
          </a:p>
          <a:p>
            <a:pPr>
              <a:buClr>
                <a:srgbClr val="F58466"/>
              </a:buClr>
            </a:pPr>
            <a:endParaRPr lang="en-US" sz="2400" dirty="0" smtClean="0"/>
          </a:p>
        </p:txBody>
      </p:sp>
    </p:spTree>
    <p:extLst>
      <p:ext uri="{BB962C8B-B14F-4D97-AF65-F5344CB8AC3E}">
        <p14:creationId xmlns:p14="http://schemas.microsoft.com/office/powerpoint/2010/main" val="4272188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435077" y="150793"/>
            <a:ext cx="8229600" cy="1143000"/>
          </a:xfrm>
        </p:spPr>
        <p:txBody>
          <a:bodyPr/>
          <a:lstStyle/>
          <a:p>
            <a:pPr algn="l"/>
            <a:r>
              <a:rPr lang="en-US" sz="4000" b="1" dirty="0">
                <a:solidFill>
                  <a:srgbClr val="F58466"/>
                </a:solidFill>
                <a:latin typeface="Goudy Old Style" pitchFamily="18" charset="0"/>
              </a:rPr>
              <a:t>OB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000" dirty="0"/>
              <a:t>Questions from chat </a:t>
            </a:r>
            <a:r>
              <a:rPr lang="en-US" sz="2000" dirty="0" smtClean="0"/>
              <a:t>box</a:t>
            </a:r>
            <a:endParaRPr lang="en-US" sz="1400" dirty="0"/>
          </a:p>
          <a:p>
            <a:r>
              <a:rPr lang="en-US" sz="2000" dirty="0" smtClean="0"/>
              <a:t>Questions from registration</a:t>
            </a:r>
          </a:p>
          <a:p>
            <a:endParaRPr lang="en-US" sz="2000" dirty="0" smtClean="0"/>
          </a:p>
          <a:p>
            <a:r>
              <a:rPr lang="en-US" sz="2000" dirty="0" smtClean="0"/>
              <a:t>XXX from 5.29.20 webinar</a:t>
            </a:r>
            <a:endParaRPr lang="en-US" sz="1400" dirty="0"/>
          </a:p>
          <a:p>
            <a:r>
              <a:rPr lang="en-US" sz="2000" dirty="0"/>
              <a:t> </a:t>
            </a:r>
            <a:r>
              <a:rPr lang="en-US" sz="2000" dirty="0">
                <a:hlinkClick r:id="rId3"/>
              </a:rPr>
              <a:t>OB </a:t>
            </a:r>
            <a:r>
              <a:rPr lang="en-US" sz="2000" dirty="0" smtClean="0">
                <a:hlinkClick r:id="rId3"/>
              </a:rPr>
              <a:t>Q&amp;A</a:t>
            </a:r>
            <a:r>
              <a:rPr lang="en-US" sz="2000" dirty="0" smtClean="0"/>
              <a:t> from 5.15.20 webinar</a:t>
            </a:r>
            <a:endParaRPr lang="en-US" sz="2000" dirty="0" smtClean="0">
              <a:hlinkClick r:id="rId4"/>
            </a:endParaRPr>
          </a:p>
          <a:p>
            <a:r>
              <a:rPr lang="en-US" sz="2000" dirty="0" smtClean="0">
                <a:hlinkClick r:id="rId4"/>
              </a:rPr>
              <a:t>Q/A </a:t>
            </a:r>
            <a:r>
              <a:rPr lang="en-US" sz="2000" dirty="0">
                <a:hlinkClick r:id="rId4"/>
              </a:rPr>
              <a:t>from </a:t>
            </a:r>
            <a:r>
              <a:rPr lang="en-US" sz="2000" dirty="0" smtClean="0">
                <a:hlinkClick r:id="rId4"/>
              </a:rPr>
              <a:t>5.8.2020</a:t>
            </a:r>
            <a:r>
              <a:rPr lang="en-US" sz="2000" dirty="0" smtClean="0"/>
              <a:t> webinar (OB answers)</a:t>
            </a:r>
            <a:endParaRPr lang="en-US" sz="2000" dirty="0"/>
          </a:p>
          <a:p>
            <a:r>
              <a:rPr lang="en-US" sz="2000" dirty="0"/>
              <a:t>Q/A from 5.01.2020 – questions answered </a:t>
            </a:r>
            <a:r>
              <a:rPr lang="en-US" sz="2000" dirty="0" smtClean="0"/>
              <a:t>webcast</a:t>
            </a:r>
            <a:endParaRPr lang="en-US" sz="2000" dirty="0">
              <a:hlinkClick r:id="rId5"/>
            </a:endParaRPr>
          </a:p>
          <a:p>
            <a:r>
              <a:rPr lang="en-US" sz="2000" dirty="0">
                <a:hlinkClick r:id="rId5"/>
              </a:rPr>
              <a:t>Q/A from 4.24.2020 webinar</a:t>
            </a:r>
            <a:r>
              <a:rPr lang="en-US" sz="2000" dirty="0"/>
              <a:t> (</a:t>
            </a:r>
            <a:r>
              <a:rPr lang="en-US" sz="2000" dirty="0">
                <a:hlinkClick r:id="rId6"/>
              </a:rPr>
              <a:t>OB answers</a:t>
            </a:r>
            <a:r>
              <a:rPr lang="en-US" sz="2000" dirty="0" smtClean="0"/>
              <a:t>)</a:t>
            </a:r>
            <a:endParaRPr lang="en-US" sz="1400" dirty="0">
              <a:hlinkClick r:id="rId5"/>
            </a:endParaRPr>
          </a:p>
          <a:p>
            <a:r>
              <a:rPr lang="en-US" sz="2000" dirty="0">
                <a:hlinkClick r:id="rId5"/>
              </a:rPr>
              <a:t>Q/A from 4.17.2020 </a:t>
            </a:r>
            <a:r>
              <a:rPr lang="en-US" sz="2000" dirty="0" smtClean="0">
                <a:hlinkClick r:id="rId5"/>
              </a:rPr>
              <a:t>webinar</a:t>
            </a:r>
            <a:endParaRPr lang="en-US" sz="1400" dirty="0"/>
          </a:p>
          <a:p>
            <a:r>
              <a:rPr lang="en-US" sz="2000" dirty="0">
                <a:hlinkClick r:id="rId7"/>
              </a:rPr>
              <a:t>Q/A from 4.10.2020 </a:t>
            </a:r>
            <a:r>
              <a:rPr lang="en-US" sz="2000" dirty="0" smtClean="0">
                <a:hlinkClick r:id="rId7"/>
              </a:rPr>
              <a:t>webinar</a:t>
            </a:r>
            <a:endParaRPr lang="en-US" sz="1400" dirty="0"/>
          </a:p>
          <a:p>
            <a:r>
              <a:rPr lang="en-US" sz="2000" dirty="0">
                <a:hlinkClick r:id="rId8"/>
              </a:rPr>
              <a:t>Q/A  from 4.3.2020 webinar</a:t>
            </a:r>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58</a:t>
            </a:fld>
            <a:endParaRPr lang="en-US" altLang="en-US"/>
          </a:p>
        </p:txBody>
      </p:sp>
    </p:spTree>
    <p:extLst>
      <p:ext uri="{BB962C8B-B14F-4D97-AF65-F5344CB8AC3E}">
        <p14:creationId xmlns:p14="http://schemas.microsoft.com/office/powerpoint/2010/main" val="3773850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a:xfrm>
            <a:off x="571500" y="2628900"/>
            <a:ext cx="8115300" cy="1828800"/>
          </a:xfrm>
        </p:spPr>
        <p:txBody>
          <a:bodyPr>
            <a:normAutofit/>
          </a:bodyPr>
          <a:lstStyle/>
          <a:p>
            <a:r>
              <a:rPr lang="en-US" dirty="0">
                <a:latin typeface="Segoe UI Semibold" pitchFamily="34" charset="0"/>
              </a:rPr>
              <a:t>Illinois Perinatal Hospital </a:t>
            </a:r>
            <a:br>
              <a:rPr lang="en-US" dirty="0">
                <a:latin typeface="Segoe UI Semibold" pitchFamily="34" charset="0"/>
              </a:rPr>
            </a:br>
            <a:r>
              <a:rPr lang="en-US" dirty="0">
                <a:latin typeface="Segoe UI Semibold" pitchFamily="34" charset="0"/>
              </a:rPr>
              <a:t>COVID-19 Survey Results</a:t>
            </a:r>
          </a:p>
        </p:txBody>
      </p:sp>
      <p:sp>
        <p:nvSpPr>
          <p:cNvPr id="2" name="Subtitle 1"/>
          <p:cNvSpPr>
            <a:spLocks noGrp="1"/>
          </p:cNvSpPr>
          <p:nvPr>
            <p:ph type="subTitle" idx="1"/>
          </p:nvPr>
        </p:nvSpPr>
        <p:spPr>
          <a:xfrm>
            <a:off x="1371600" y="4343400"/>
            <a:ext cx="6400800" cy="1143000"/>
          </a:xfrm>
        </p:spPr>
        <p:txBody>
          <a:bodyPr>
            <a:normAutofit lnSpcReduction="10000"/>
          </a:bodyPr>
          <a:lstStyle/>
          <a:p>
            <a:r>
              <a:rPr lang="en-US" dirty="0"/>
              <a:t>Amanda Bennett, PhD, MPH</a:t>
            </a:r>
          </a:p>
          <a:p>
            <a:r>
              <a:rPr lang="en-US" dirty="0"/>
              <a:t>IDPH Office of Women’s Health and Family Services</a:t>
            </a:r>
          </a:p>
          <a:p>
            <a:r>
              <a:rPr lang="en-US" dirty="0"/>
              <a:t>June 11, 2020</a:t>
            </a:r>
          </a:p>
        </p:txBody>
      </p:sp>
    </p:spTree>
    <p:extLst>
      <p:ext uri="{BB962C8B-B14F-4D97-AF65-F5344CB8AC3E}">
        <p14:creationId xmlns:p14="http://schemas.microsoft.com/office/powerpoint/2010/main" val="335402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p:spPr>
        <p:txBody>
          <a:bodyPr/>
          <a:lstStyle/>
          <a:p>
            <a:pPr algn="l" eaLnBrk="1" hangingPunct="1"/>
            <a:r>
              <a:rPr lang="en-US" b="1" dirty="0">
                <a:solidFill>
                  <a:srgbClr val="F58466"/>
                </a:solidFill>
                <a:latin typeface="Goudy Old Style" pitchFamily="18" charset="0"/>
              </a:rPr>
              <a:t>ILPQC </a:t>
            </a:r>
            <a:r>
              <a:rPr lang="en-US" b="1" dirty="0" err="1" smtClean="0">
                <a:solidFill>
                  <a:srgbClr val="F58466"/>
                </a:solidFill>
                <a:latin typeface="Goudy Old Style" pitchFamily="18" charset="0"/>
              </a:rPr>
              <a:t>Covid</a:t>
            </a:r>
            <a:r>
              <a:rPr lang="en-US" b="1" dirty="0" smtClean="0">
                <a:solidFill>
                  <a:srgbClr val="F58466"/>
                </a:solidFill>
                <a:latin typeface="Goudy Old Style" pitchFamily="18" charset="0"/>
              </a:rPr>
              <a:t> 19 webinars</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5280" y="990600"/>
            <a:ext cx="8229600" cy="5181600"/>
          </a:xfrm>
        </p:spPr>
        <p:txBody>
          <a:bodyPr>
            <a:normAutofit fontScale="77500" lnSpcReduction="20000"/>
          </a:bodyPr>
          <a:lstStyle/>
          <a:p>
            <a:r>
              <a:rPr lang="en-US" dirty="0"/>
              <a:t>The strategies shared today are examples from individual institutions not IDPH or ILPQC recommendations. </a:t>
            </a:r>
            <a:endParaRPr lang="en-US" dirty="0" smtClean="0"/>
          </a:p>
          <a:p>
            <a:pPr marL="0" indent="0">
              <a:buNone/>
            </a:pPr>
            <a:endParaRPr lang="en-US" dirty="0"/>
          </a:p>
          <a:p>
            <a:r>
              <a:rPr lang="en-US" dirty="0" smtClean="0"/>
              <a:t>This is our 9th </a:t>
            </a:r>
            <a:r>
              <a:rPr lang="en-US" dirty="0"/>
              <a:t>COVID-19 strategies for OB/Neonatal Units </a:t>
            </a:r>
            <a:r>
              <a:rPr lang="en-US" dirty="0" smtClean="0"/>
              <a:t>webinars,  Friday’s </a:t>
            </a:r>
            <a:r>
              <a:rPr lang="en-US" dirty="0"/>
              <a:t>at </a:t>
            </a:r>
            <a:r>
              <a:rPr lang="en-US" dirty="0" smtClean="0"/>
              <a:t>noon since April 3rd.  </a:t>
            </a:r>
            <a:r>
              <a:rPr lang="en-US" dirty="0"/>
              <a:t>Please see </a:t>
            </a:r>
            <a:r>
              <a:rPr lang="en-US" dirty="0">
                <a:hlinkClick r:id="rId3"/>
              </a:rPr>
              <a:t>https://ilpqc.org/covid-19-information/</a:t>
            </a:r>
            <a:r>
              <a:rPr lang="en-US" dirty="0"/>
              <a:t> for future webinar registration, prior recorded webinars and </a:t>
            </a:r>
            <a:r>
              <a:rPr lang="en-US" dirty="0" smtClean="0"/>
              <a:t>written out Q/A’s </a:t>
            </a:r>
            <a:r>
              <a:rPr lang="en-US" dirty="0"/>
              <a:t>from those webinars</a:t>
            </a:r>
            <a:r>
              <a:rPr lang="en-US" dirty="0" smtClean="0"/>
              <a:t>.</a:t>
            </a:r>
          </a:p>
          <a:p>
            <a:pPr marL="0" indent="0">
              <a:buNone/>
            </a:pPr>
            <a:endParaRPr lang="en-US" dirty="0" smtClean="0"/>
          </a:p>
          <a:p>
            <a:r>
              <a:rPr lang="en-US" dirty="0" smtClean="0"/>
              <a:t>We have moved to every other week webinars, the next call will be Friday, June 26. </a:t>
            </a:r>
          </a:p>
          <a:p>
            <a:pPr marL="0" indent="0">
              <a:buNone/>
            </a:pPr>
            <a:endParaRPr lang="en-US" dirty="0"/>
          </a:p>
          <a:p>
            <a:r>
              <a:rPr lang="en-US" dirty="0"/>
              <a:t>Please let us know if your hospital would like to share on an upcoming webinar, please put questions/comments into the </a:t>
            </a:r>
            <a:r>
              <a:rPr lang="en-US" dirty="0" err="1"/>
              <a:t>chatbox</a:t>
            </a:r>
            <a:r>
              <a:rPr lang="en-US" dirty="0"/>
              <a:t> or email directly to </a:t>
            </a:r>
            <a:r>
              <a:rPr lang="en-US" dirty="0">
                <a:hlinkClick r:id="rId4"/>
              </a:rPr>
              <a:t>info@ilpqc.org</a:t>
            </a:r>
            <a:endParaRPr lang="en-US" dirty="0"/>
          </a:p>
          <a:p>
            <a:endParaRPr lang="en-US"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6</a:t>
            </a:fld>
            <a:endParaRPr lang="en-US"/>
          </a:p>
        </p:txBody>
      </p:sp>
    </p:spTree>
    <p:extLst>
      <p:ext uri="{BB962C8B-B14F-4D97-AF65-F5344CB8AC3E}">
        <p14:creationId xmlns:p14="http://schemas.microsoft.com/office/powerpoint/2010/main" val="2442299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Perinatal Hospital COVID-19 Survey Overview</a:t>
            </a:r>
          </a:p>
        </p:txBody>
      </p:sp>
      <p:sp>
        <p:nvSpPr>
          <p:cNvPr id="3" name="Content Placeholder 2"/>
          <p:cNvSpPr>
            <a:spLocks noGrp="1"/>
          </p:cNvSpPr>
          <p:nvPr>
            <p:ph idx="1"/>
          </p:nvPr>
        </p:nvSpPr>
        <p:spPr>
          <a:xfrm>
            <a:off x="457200" y="2057401"/>
            <a:ext cx="8229600" cy="3714749"/>
          </a:xfrm>
        </p:spPr>
        <p:txBody>
          <a:bodyPr>
            <a:normAutofit fontScale="92500" lnSpcReduction="20000"/>
          </a:bodyPr>
          <a:lstStyle/>
          <a:p>
            <a:r>
              <a:rPr lang="en-US" dirty="0"/>
              <a:t>Goals </a:t>
            </a:r>
          </a:p>
          <a:p>
            <a:pPr lvl="1"/>
            <a:r>
              <a:rPr lang="en-US" dirty="0"/>
              <a:t>Understand landscape of COVID-19-related practices and policies in Illinois birthing hospitals</a:t>
            </a:r>
          </a:p>
          <a:p>
            <a:pPr lvl="1"/>
            <a:r>
              <a:rPr lang="en-US" dirty="0"/>
              <a:t>Inform Illinois Project Restore sentinel surveillance efforts</a:t>
            </a:r>
          </a:p>
          <a:p>
            <a:r>
              <a:rPr lang="en-US" dirty="0"/>
              <a:t>Development</a:t>
            </a:r>
          </a:p>
          <a:p>
            <a:pPr lvl="1"/>
            <a:r>
              <a:rPr lang="en-US" dirty="0"/>
              <a:t>Input from Illinois Perinatal Advisory Committee and Illinois Perinatal Quality Collaborative</a:t>
            </a:r>
          </a:p>
          <a:p>
            <a:pPr lvl="1"/>
            <a:r>
              <a:rPr lang="en-US" dirty="0"/>
              <a:t>Administered via SurveyMonkey</a:t>
            </a:r>
          </a:p>
          <a:p>
            <a:pPr lvl="1"/>
            <a:r>
              <a:rPr lang="en-US" dirty="0"/>
              <a:t>Available 5/18/20 – 5/31/20</a:t>
            </a:r>
          </a:p>
          <a:p>
            <a:r>
              <a:rPr lang="en-US" dirty="0"/>
              <a:t>Response rate = 95%</a:t>
            </a:r>
          </a:p>
          <a:p>
            <a:pPr lvl="1"/>
            <a:r>
              <a:rPr lang="en-US" dirty="0"/>
              <a:t>95 / 99 hospitals currently open for obstetric services</a:t>
            </a:r>
          </a:p>
          <a:p>
            <a:pPr lvl="1"/>
            <a:r>
              <a:rPr lang="en-US" dirty="0"/>
              <a:t>Includes two hospitals in St. Louis</a:t>
            </a:r>
          </a:p>
        </p:txBody>
      </p:sp>
    </p:spTree>
    <p:extLst>
      <p:ext uri="{BB962C8B-B14F-4D97-AF65-F5344CB8AC3E}">
        <p14:creationId xmlns:p14="http://schemas.microsoft.com/office/powerpoint/2010/main" val="362563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F1A64C84-5904-4DC9-BF79-CB4A48425B92}"/>
              </a:ext>
            </a:extLst>
          </p:cNvPr>
          <p:cNvGraphicFramePr>
            <a:graphicFrameLocks noGrp="1"/>
          </p:cNvGraphicFramePr>
          <p:nvPr>
            <p:ph idx="1"/>
            <p:extLst/>
          </p:nvPr>
        </p:nvGraphicFramePr>
        <p:xfrm>
          <a:off x="457200" y="2057400"/>
          <a:ext cx="8229600"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COVID-19 Perinatal Hospital Survey Response Rates</a:t>
            </a:r>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spTree>
    <p:extLst>
      <p:ext uri="{BB962C8B-B14F-4D97-AF65-F5344CB8AC3E}">
        <p14:creationId xmlns:p14="http://schemas.microsoft.com/office/powerpoint/2010/main" val="3044802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C066-597B-459C-9F8D-53550C6F4095}"/>
              </a:ext>
            </a:extLst>
          </p:cNvPr>
          <p:cNvSpPr>
            <a:spLocks noGrp="1"/>
          </p:cNvSpPr>
          <p:nvPr>
            <p:ph type="title"/>
          </p:nvPr>
        </p:nvSpPr>
        <p:spPr>
          <a:xfrm>
            <a:off x="722313" y="3371851"/>
            <a:ext cx="7772400" cy="1812132"/>
          </a:xfrm>
        </p:spPr>
        <p:txBody>
          <a:bodyPr>
            <a:normAutofit/>
          </a:bodyPr>
          <a:lstStyle/>
          <a:p>
            <a:r>
              <a:rPr lang="en-US" sz="3600" dirty="0"/>
              <a:t>Survey Results: </a:t>
            </a:r>
            <a:br>
              <a:rPr lang="en-US" sz="3600" dirty="0"/>
            </a:br>
            <a:r>
              <a:rPr lang="en-US" sz="3600" dirty="0"/>
              <a:t>Universal Testing</a:t>
            </a:r>
          </a:p>
        </p:txBody>
      </p:sp>
    </p:spTree>
    <p:extLst>
      <p:ext uri="{BB962C8B-B14F-4D97-AF65-F5344CB8AC3E}">
        <p14:creationId xmlns:p14="http://schemas.microsoft.com/office/powerpoint/2010/main" val="1743273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Percent of Hospitals Implementing </a:t>
            </a:r>
            <a:br>
              <a:rPr lang="en-US" sz="2700" dirty="0"/>
            </a:br>
            <a:r>
              <a:rPr lang="en-US" sz="2700" dirty="0"/>
              <a:t>Universal Testing among Pregnant Women</a:t>
            </a:r>
            <a:endParaRPr lang="en-US" sz="2700" u="sng" dirty="0"/>
          </a:p>
        </p:txBody>
      </p:sp>
      <p:graphicFrame>
        <p:nvGraphicFramePr>
          <p:cNvPr id="10" name="Content Placeholder 3">
            <a:extLst>
              <a:ext uri="{FF2B5EF4-FFF2-40B4-BE49-F238E27FC236}">
                <a16:creationId xmlns:a16="http://schemas.microsoft.com/office/drawing/2014/main" id="{74E8CCC0-6BB3-4481-9A59-2ACB420407B8}"/>
              </a:ext>
            </a:extLst>
          </p:cNvPr>
          <p:cNvGraphicFramePr>
            <a:graphicFrameLocks noGrp="1"/>
          </p:cNvGraphicFramePr>
          <p:nvPr>
            <p:ph idx="1"/>
            <p:extLst/>
          </p:nvPr>
        </p:nvGraphicFramePr>
        <p:xfrm>
          <a:off x="342900" y="2057400"/>
          <a:ext cx="5086350" cy="3714750"/>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2">
            <a:extLst>
              <a:ext uri="{FF2B5EF4-FFF2-40B4-BE49-F238E27FC236}">
                <a16:creationId xmlns:a16="http://schemas.microsoft.com/office/drawing/2014/main" id="{DD8557D9-B915-4969-A95E-0E8C7FA51913}"/>
              </a:ext>
            </a:extLst>
          </p:cNvPr>
          <p:cNvSpPr txBox="1">
            <a:spLocks/>
          </p:cNvSpPr>
          <p:nvPr/>
        </p:nvSpPr>
        <p:spPr>
          <a:xfrm>
            <a:off x="5600700" y="2057401"/>
            <a:ext cx="308610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About half of hospitals implementing universal testing at admission for L&amp;D</a:t>
            </a:r>
          </a:p>
          <a:p>
            <a:pPr marL="557213" lvl="1" indent="-214313" defTabSz="685800" fontAlgn="auto">
              <a:spcAft>
                <a:spcPts val="0"/>
              </a:spcAft>
            </a:pPr>
            <a:r>
              <a:rPr lang="en-US" sz="1800" dirty="0">
                <a:solidFill>
                  <a:prstClr val="black"/>
                </a:solidFill>
                <a:latin typeface="Calibri"/>
              </a:rPr>
              <a:t>Covers 65% of the delivery volume of the state</a:t>
            </a:r>
          </a:p>
        </p:txBody>
      </p:sp>
    </p:spTree>
    <p:extLst>
      <p:ext uri="{BB962C8B-B14F-4D97-AF65-F5344CB8AC3E}">
        <p14:creationId xmlns:p14="http://schemas.microsoft.com/office/powerpoint/2010/main" val="2378073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Percent of Hospitals Implementing </a:t>
            </a:r>
            <a:br>
              <a:rPr lang="en-US" sz="2700" dirty="0"/>
            </a:br>
            <a:r>
              <a:rPr lang="en-US" sz="2700" dirty="0"/>
              <a:t>Universal Testing </a:t>
            </a:r>
            <a:r>
              <a:rPr lang="en-US" sz="2700" u="sng" dirty="0"/>
              <a:t>at Labor and Delivery Admission</a:t>
            </a:r>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graphicFrame>
        <p:nvGraphicFramePr>
          <p:cNvPr id="8" name="Content Placeholder 3">
            <a:extLst>
              <a:ext uri="{FF2B5EF4-FFF2-40B4-BE49-F238E27FC236}">
                <a16:creationId xmlns:a16="http://schemas.microsoft.com/office/drawing/2014/main" id="{9E39BD08-D46D-4342-969F-B26777A6341F}"/>
              </a:ext>
            </a:extLst>
          </p:cNvPr>
          <p:cNvGraphicFramePr>
            <a:graphicFrameLocks noGrp="1"/>
          </p:cNvGraphicFramePr>
          <p:nvPr>
            <p:ph idx="1"/>
          </p:nvPr>
        </p:nvGraphicFramePr>
        <p:xfrm>
          <a:off x="457200" y="2057401"/>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8080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400" dirty="0"/>
              <a:t>Percent of Hospitals Implementing Universal Testing at L&amp;D Admission and </a:t>
            </a:r>
            <a:r>
              <a:rPr lang="en-US" sz="2400" u="sng" dirty="0"/>
              <a:t>Using Rapid Tests for ALL Women Tested</a:t>
            </a:r>
            <a:endParaRPr lang="en-US" sz="2700" u="sng" dirty="0"/>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graphicFrame>
        <p:nvGraphicFramePr>
          <p:cNvPr id="9" name="Content Placeholder 3">
            <a:extLst>
              <a:ext uri="{FF2B5EF4-FFF2-40B4-BE49-F238E27FC236}">
                <a16:creationId xmlns:a16="http://schemas.microsoft.com/office/drawing/2014/main" id="{49693A94-20CA-4547-B92E-E0A2D1C7C042}"/>
              </a:ext>
            </a:extLst>
          </p:cNvPr>
          <p:cNvGraphicFramePr>
            <a:graphicFrameLocks noGrp="1"/>
          </p:cNvGraphicFramePr>
          <p:nvPr>
            <p:ph idx="1"/>
            <p:extLst/>
          </p:nvPr>
        </p:nvGraphicFramePr>
        <p:xfrm>
          <a:off x="457200" y="2057401"/>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771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Percent of Hospitals Implementing </a:t>
            </a:r>
            <a:br>
              <a:rPr lang="en-US" sz="2700" dirty="0"/>
            </a:br>
            <a:r>
              <a:rPr lang="en-US" sz="2700" dirty="0"/>
              <a:t>Universal Testing </a:t>
            </a:r>
            <a:r>
              <a:rPr lang="en-US" sz="2700" u="sng" dirty="0"/>
              <a:t>for Scheduled Deliveries</a:t>
            </a:r>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graphicFrame>
        <p:nvGraphicFramePr>
          <p:cNvPr id="9" name="Content Placeholder 3">
            <a:extLst>
              <a:ext uri="{FF2B5EF4-FFF2-40B4-BE49-F238E27FC236}">
                <a16:creationId xmlns:a16="http://schemas.microsoft.com/office/drawing/2014/main" id="{D1847B74-1CCC-44B1-A282-3FB142167098}"/>
              </a:ext>
            </a:extLst>
          </p:cNvPr>
          <p:cNvGraphicFramePr>
            <a:graphicFrameLocks noGrp="1"/>
          </p:cNvGraphicFramePr>
          <p:nvPr>
            <p:ph idx="1"/>
            <p:extLst/>
          </p:nvPr>
        </p:nvGraphicFramePr>
        <p:xfrm>
          <a:off x="457200" y="2000251"/>
          <a:ext cx="8229600" cy="360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3130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Percent of Hospitals Implementing </a:t>
            </a:r>
            <a:br>
              <a:rPr lang="en-US" sz="2700" dirty="0"/>
            </a:br>
            <a:r>
              <a:rPr lang="en-US" sz="2700" dirty="0"/>
              <a:t>Universal Testing </a:t>
            </a:r>
            <a:r>
              <a:rPr lang="en-US" sz="2700" u="sng" dirty="0"/>
              <a:t>for Scheduled Deliveries</a:t>
            </a:r>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graphicFrame>
        <p:nvGraphicFramePr>
          <p:cNvPr id="8" name="Content Placeholder 3">
            <a:extLst>
              <a:ext uri="{FF2B5EF4-FFF2-40B4-BE49-F238E27FC236}">
                <a16:creationId xmlns:a16="http://schemas.microsoft.com/office/drawing/2014/main" id="{D1847B74-1CCC-44B1-A282-3FB142167098}"/>
              </a:ext>
            </a:extLst>
          </p:cNvPr>
          <p:cNvGraphicFramePr>
            <a:graphicFrameLocks noGrp="1"/>
          </p:cNvGraphicFramePr>
          <p:nvPr>
            <p:ph idx="1"/>
            <p:extLst/>
          </p:nvPr>
        </p:nvGraphicFramePr>
        <p:xfrm>
          <a:off x="457200" y="2000251"/>
          <a:ext cx="8229600" cy="360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424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Percent of Hospitals Implementing Universal Testing for </a:t>
            </a:r>
            <a:r>
              <a:rPr lang="en-US" sz="2700" u="sng" dirty="0"/>
              <a:t>Pregnant Women Admitted for Non-Delivery Reasons</a:t>
            </a:r>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graphicFrame>
        <p:nvGraphicFramePr>
          <p:cNvPr id="9" name="Content Placeholder 3">
            <a:extLst>
              <a:ext uri="{FF2B5EF4-FFF2-40B4-BE49-F238E27FC236}">
                <a16:creationId xmlns:a16="http://schemas.microsoft.com/office/drawing/2014/main" id="{6CB9A41C-05D8-4B39-BD83-8FAB1BDF628D}"/>
              </a:ext>
            </a:extLst>
          </p:cNvPr>
          <p:cNvGraphicFramePr>
            <a:graphicFrameLocks noGrp="1"/>
          </p:cNvGraphicFramePr>
          <p:nvPr>
            <p:ph idx="1"/>
            <p:extLst/>
          </p:nvPr>
        </p:nvGraphicFramePr>
        <p:xfrm>
          <a:off x="457200" y="2057401"/>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43962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u="sng" dirty="0"/>
              <a:t>COVID-19 Positivity Rate</a:t>
            </a:r>
            <a:r>
              <a:rPr lang="en-US" sz="2700" dirty="0"/>
              <a:t> </a:t>
            </a:r>
            <a:br>
              <a:rPr lang="en-US" sz="2700" dirty="0"/>
            </a:br>
            <a:r>
              <a:rPr lang="en-US" sz="2700" dirty="0"/>
              <a:t>Among Hospitals Universally Testing at Labor &amp; Delivery</a:t>
            </a:r>
          </a:p>
        </p:txBody>
      </p:sp>
      <p:sp>
        <p:nvSpPr>
          <p:cNvPr id="5" name="TextBox 1">
            <a:extLst>
              <a:ext uri="{FF2B5EF4-FFF2-40B4-BE49-F238E27FC236}">
                <a16:creationId xmlns:a16="http://schemas.microsoft.com/office/drawing/2014/main" id="{DB95A223-749A-460B-A8F5-DCA77921E6CF}"/>
              </a:ext>
            </a:extLst>
          </p:cNvPr>
          <p:cNvSpPr txBox="1"/>
          <p:nvPr/>
        </p:nvSpPr>
        <p:spPr>
          <a:xfrm>
            <a:off x="2000250" y="5514976"/>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3" name="Content Placeholder 2">
            <a:extLst>
              <a:ext uri="{FF2B5EF4-FFF2-40B4-BE49-F238E27FC236}">
                <a16:creationId xmlns:a16="http://schemas.microsoft.com/office/drawing/2014/main" id="{0F870388-64C1-45AD-A97B-F9C0C8A805E7}"/>
              </a:ext>
            </a:extLst>
          </p:cNvPr>
          <p:cNvSpPr>
            <a:spLocks noGrp="1"/>
          </p:cNvSpPr>
          <p:nvPr>
            <p:ph idx="1"/>
          </p:nvPr>
        </p:nvSpPr>
        <p:spPr>
          <a:xfrm>
            <a:off x="6229350" y="2057401"/>
            <a:ext cx="2457450" cy="3394472"/>
          </a:xfrm>
        </p:spPr>
        <p:txBody>
          <a:bodyPr/>
          <a:lstStyle/>
          <a:p>
            <a:r>
              <a:rPr lang="en-US" dirty="0"/>
              <a:t>5,891 patients tested through L&amp;D universal testing so far</a:t>
            </a:r>
          </a:p>
          <a:p>
            <a:endParaRPr lang="en-US" dirty="0"/>
          </a:p>
          <a:p>
            <a:r>
              <a:rPr lang="en-US" dirty="0"/>
              <a:t>240 COVID+</a:t>
            </a:r>
          </a:p>
        </p:txBody>
      </p:sp>
      <p:graphicFrame>
        <p:nvGraphicFramePr>
          <p:cNvPr id="7" name="Content Placeholder 3">
            <a:extLst>
              <a:ext uri="{FF2B5EF4-FFF2-40B4-BE49-F238E27FC236}">
                <a16:creationId xmlns:a16="http://schemas.microsoft.com/office/drawing/2014/main" id="{F1A64C84-5904-4DC9-BF79-CB4A48425B92}"/>
              </a:ext>
            </a:extLst>
          </p:cNvPr>
          <p:cNvGraphicFramePr>
            <a:graphicFrameLocks noGrp="1"/>
          </p:cNvGraphicFramePr>
          <p:nvPr>
            <p:extLst/>
          </p:nvPr>
        </p:nvGraphicFramePr>
        <p:xfrm>
          <a:off x="285750" y="2257426"/>
          <a:ext cx="577215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87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607" y="0"/>
            <a:ext cx="6231193" cy="457200"/>
          </a:xfrm>
          <a:noFill/>
        </p:spPr>
        <p:txBody>
          <a:bodyPr/>
          <a:lstStyle/>
          <a:p>
            <a:pPr algn="l" eaLnBrk="1" hangingPunct="1"/>
            <a:r>
              <a:rPr lang="en-US" sz="4000" b="1" dirty="0">
                <a:solidFill>
                  <a:srgbClr val="F58466"/>
                </a:solidFill>
                <a:latin typeface="Goudy Old Style" pitchFamily="18" charset="0"/>
              </a:rPr>
              <a:t>Overview</a:t>
            </a:r>
          </a:p>
        </p:txBody>
      </p:sp>
      <p:sp>
        <p:nvSpPr>
          <p:cNvPr id="3" name="Content Placeholder 2"/>
          <p:cNvSpPr>
            <a:spLocks noGrp="1"/>
          </p:cNvSpPr>
          <p:nvPr>
            <p:ph idx="1"/>
          </p:nvPr>
        </p:nvSpPr>
        <p:spPr>
          <a:xfrm>
            <a:off x="152400" y="228600"/>
            <a:ext cx="8229600" cy="4800600"/>
          </a:xfrm>
        </p:spPr>
        <p:txBody>
          <a:bodyPr/>
          <a:lstStyle/>
          <a:p>
            <a:pPr>
              <a:buClr>
                <a:srgbClr val="F58466"/>
              </a:buClr>
            </a:pPr>
            <a:r>
              <a:rPr lang="en-US" sz="2000" b="1" dirty="0"/>
              <a:t>Introduction</a:t>
            </a:r>
          </a:p>
          <a:p>
            <a:pPr>
              <a:buClr>
                <a:srgbClr val="F58466"/>
              </a:buClr>
            </a:pPr>
            <a:r>
              <a:rPr lang="en-US" sz="2000" b="1" dirty="0"/>
              <a:t>Discussion of Neonatal Unit Strategies</a:t>
            </a:r>
          </a:p>
          <a:p>
            <a:pPr lvl="1">
              <a:buClr>
                <a:srgbClr val="F58466"/>
              </a:buClr>
            </a:pPr>
            <a:r>
              <a:rPr lang="en-US" sz="1900" b="1" dirty="0" err="1"/>
              <a:t>Aarti</a:t>
            </a:r>
            <a:r>
              <a:rPr lang="en-US" sz="1900" b="1" dirty="0"/>
              <a:t> </a:t>
            </a:r>
            <a:r>
              <a:rPr lang="en-US" sz="1900" b="1" dirty="0" err="1"/>
              <a:t>Raghaven</a:t>
            </a:r>
            <a:r>
              <a:rPr lang="en-US" sz="1900" b="1" dirty="0"/>
              <a:t>, MD, </a:t>
            </a:r>
            <a:r>
              <a:rPr lang="en-US" sz="1900" dirty="0"/>
              <a:t>Neonatologist, University of Illinois Hospital, Chicago</a:t>
            </a:r>
          </a:p>
          <a:p>
            <a:pPr lvl="1">
              <a:buClr>
                <a:srgbClr val="F58466"/>
              </a:buClr>
            </a:pPr>
            <a:r>
              <a:rPr lang="en-US" sz="1900" b="1" dirty="0"/>
              <a:t>Amanda Bennett NNP, </a:t>
            </a:r>
            <a:r>
              <a:rPr lang="en-US" sz="1900" dirty="0" smtClean="0"/>
              <a:t>Neonatal Nurse Practitioner</a:t>
            </a:r>
            <a:r>
              <a:rPr lang="en-US" sz="1900" b="1" dirty="0" smtClean="0"/>
              <a:t>, </a:t>
            </a:r>
            <a:r>
              <a:rPr lang="en-US" sz="1900" dirty="0" smtClean="0"/>
              <a:t>Swedish </a:t>
            </a:r>
            <a:r>
              <a:rPr lang="en-US" sz="1900" dirty="0"/>
              <a:t>American Hospital, Rockford</a:t>
            </a:r>
          </a:p>
          <a:p>
            <a:pPr lvl="1">
              <a:buClr>
                <a:srgbClr val="F58466"/>
              </a:buClr>
            </a:pPr>
            <a:r>
              <a:rPr lang="en-US" sz="1900" b="1" dirty="0" err="1"/>
              <a:t>Shaaista</a:t>
            </a:r>
            <a:r>
              <a:rPr lang="en-US" sz="1900" b="1" dirty="0"/>
              <a:t> </a:t>
            </a:r>
            <a:r>
              <a:rPr lang="en-US" sz="1900" b="1" dirty="0" err="1"/>
              <a:t>Budhani</a:t>
            </a:r>
            <a:r>
              <a:rPr lang="en-US" sz="1900" b="1" dirty="0"/>
              <a:t>, MD </a:t>
            </a:r>
            <a:r>
              <a:rPr lang="en-US" sz="1900" dirty="0"/>
              <a:t>Neonatologist, Swedish American Hospital, Rockford</a:t>
            </a:r>
            <a:endParaRPr lang="en-US" sz="1900" b="1" dirty="0"/>
          </a:p>
          <a:p>
            <a:pPr lvl="1">
              <a:buClr>
                <a:srgbClr val="F58466"/>
              </a:buClr>
            </a:pPr>
            <a:r>
              <a:rPr lang="en-US" sz="1900" b="1" dirty="0"/>
              <a:t>Leslie </a:t>
            </a:r>
            <a:r>
              <a:rPr lang="en-US" sz="1900" b="1" dirty="0" err="1"/>
              <a:t>Caldarelli</a:t>
            </a:r>
            <a:r>
              <a:rPr lang="en-US" sz="1900" b="1" dirty="0"/>
              <a:t>, MD,</a:t>
            </a:r>
            <a:r>
              <a:rPr lang="en-US" sz="1900" dirty="0"/>
              <a:t> NICU Director, Prentice Women's Hospital, Chicago</a:t>
            </a:r>
          </a:p>
          <a:p>
            <a:pPr lvl="1">
              <a:buClr>
                <a:srgbClr val="F58466"/>
              </a:buClr>
            </a:pPr>
            <a:r>
              <a:rPr lang="en-US" sz="1900" b="1" dirty="0"/>
              <a:t>Justin </a:t>
            </a:r>
            <a:r>
              <a:rPr lang="en-US" sz="1900" b="1" dirty="0" err="1"/>
              <a:t>Josephsen</a:t>
            </a:r>
            <a:r>
              <a:rPr lang="en-US" sz="1900" b="1" dirty="0"/>
              <a:t>, MD, </a:t>
            </a:r>
            <a:r>
              <a:rPr lang="en-US" sz="1900" dirty="0"/>
              <a:t>Medical Director – St. Mary’s Hospital NICU, Neonatologist Cardinal </a:t>
            </a:r>
            <a:r>
              <a:rPr lang="en-US" sz="1900" dirty="0" err="1"/>
              <a:t>Glennon</a:t>
            </a:r>
            <a:r>
              <a:rPr lang="en-US" sz="1900" dirty="0"/>
              <a:t> Children’s Hospital, St. Louis</a:t>
            </a:r>
          </a:p>
          <a:p>
            <a:pPr>
              <a:buClr>
                <a:srgbClr val="F58466"/>
              </a:buClr>
            </a:pPr>
            <a:r>
              <a:rPr lang="en-US" sz="2000" b="1" dirty="0" smtClean="0"/>
              <a:t>Discussion </a:t>
            </a:r>
            <a:r>
              <a:rPr lang="en-US" sz="2000" b="1" dirty="0"/>
              <a:t>of OB Unit Strategies </a:t>
            </a:r>
            <a:endParaRPr lang="en-US" sz="2000" b="1" dirty="0" smtClean="0"/>
          </a:p>
          <a:p>
            <a:pPr lvl="1"/>
            <a:r>
              <a:rPr lang="en-US" sz="1900" b="1" dirty="0" smtClean="0"/>
              <a:t>Jen </a:t>
            </a:r>
            <a:r>
              <a:rPr lang="en-US" sz="1900" b="1" dirty="0"/>
              <a:t>Pacheco, MSN, RNC-OB</a:t>
            </a:r>
            <a:r>
              <a:rPr lang="en-US" sz="1900" dirty="0"/>
              <a:t>, Women &amp; Children’s Education Coordinator, Swedish American Hospital, Rockford</a:t>
            </a:r>
          </a:p>
          <a:p>
            <a:pPr lvl="1">
              <a:buClr>
                <a:srgbClr val="F58466"/>
              </a:buClr>
            </a:pPr>
            <a:r>
              <a:rPr lang="en-US" sz="1900" b="1" dirty="0"/>
              <a:t>Jean Goodman, MD, </a:t>
            </a:r>
            <a:r>
              <a:rPr lang="en-US" sz="1900" dirty="0"/>
              <a:t>Maternal-Fetal Medicine, Loyola Medical Center, Maywood</a:t>
            </a:r>
          </a:p>
          <a:p>
            <a:pPr lvl="1">
              <a:buClr>
                <a:srgbClr val="F58466"/>
              </a:buClr>
            </a:pPr>
            <a:r>
              <a:rPr lang="en-US" sz="1900" b="1" dirty="0"/>
              <a:t>Jeannie Kelly, MD, MS, </a:t>
            </a:r>
            <a:r>
              <a:rPr lang="en-US" sz="1900" dirty="0"/>
              <a:t>Maternal-Fetal Medicine, Barnes Jewish Hospital, St. </a:t>
            </a:r>
            <a:r>
              <a:rPr lang="en-US" sz="1900" dirty="0" smtClean="0"/>
              <a:t>Louis</a:t>
            </a:r>
          </a:p>
          <a:p>
            <a:pPr>
              <a:buClr>
                <a:srgbClr val="F58466"/>
              </a:buClr>
            </a:pPr>
            <a:r>
              <a:rPr lang="en-US" sz="2000" b="1" dirty="0" smtClean="0"/>
              <a:t>IDPH Hospital Survey Covid-19</a:t>
            </a:r>
          </a:p>
          <a:p>
            <a:pPr lvl="1"/>
            <a:r>
              <a:rPr lang="en-US" sz="1800" b="1" dirty="0" smtClean="0"/>
              <a:t>Amanda Bennett, PhD, MPH</a:t>
            </a:r>
            <a:r>
              <a:rPr lang="en-US" sz="1800" dirty="0" smtClean="0"/>
              <a:t>, CDC </a:t>
            </a:r>
            <a:r>
              <a:rPr lang="en-US" sz="1800" dirty="0"/>
              <a:t>Field Assignee in Maternal and Child Health </a:t>
            </a:r>
            <a:r>
              <a:rPr lang="en-US" sz="1800" dirty="0" smtClean="0"/>
              <a:t>Epidemiology, Illinois </a:t>
            </a:r>
            <a:r>
              <a:rPr lang="en-US" sz="1800" dirty="0"/>
              <a:t>Department of Public Health</a:t>
            </a:r>
          </a:p>
          <a:p>
            <a:pPr lvl="1">
              <a:buClr>
                <a:srgbClr val="F58466"/>
              </a:buClr>
            </a:pPr>
            <a:endParaRPr lang="en-US" sz="1900" dirty="0"/>
          </a:p>
          <a:p>
            <a:pPr marL="0" indent="0">
              <a:buClr>
                <a:srgbClr val="F58466"/>
              </a:buClr>
              <a:buNone/>
            </a:pPr>
            <a:endParaRPr lang="en-US" sz="2000" dirty="0"/>
          </a:p>
          <a:p>
            <a:pPr lvl="1">
              <a:buClr>
                <a:srgbClr val="F58466"/>
              </a:buClr>
            </a:pPr>
            <a:endParaRPr lang="en-US" sz="2000" dirty="0"/>
          </a:p>
          <a:p>
            <a:pPr lvl="1">
              <a:buClr>
                <a:srgbClr val="F58466"/>
              </a:buClr>
            </a:pPr>
            <a:endParaRPr lang="en-US" sz="2000" dirty="0"/>
          </a:p>
          <a:p>
            <a:pPr lvl="1">
              <a:buClr>
                <a:srgbClr val="F58466"/>
              </a:buClr>
            </a:pPr>
            <a:endParaRPr lang="en-US" sz="20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7</a:t>
            </a:fld>
            <a:endParaRPr lang="en-US" altLang="en-US" dirty="0"/>
          </a:p>
        </p:txBody>
      </p:sp>
    </p:spTree>
    <p:extLst>
      <p:ext uri="{BB962C8B-B14F-4D97-AF65-F5344CB8AC3E}">
        <p14:creationId xmlns:p14="http://schemas.microsoft.com/office/powerpoint/2010/main" val="3048722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u="sng" dirty="0"/>
              <a:t>Asymptomatic Rate</a:t>
            </a:r>
            <a:r>
              <a:rPr lang="en-US" sz="2700" dirty="0"/>
              <a:t> Among COVID+ Pregnant Women </a:t>
            </a:r>
            <a:br>
              <a:rPr lang="en-US" sz="2700" dirty="0"/>
            </a:br>
            <a:r>
              <a:rPr lang="en-US" sz="2700" dirty="0"/>
              <a:t>at Hospitals Universally Testing at Labor and Delivery</a:t>
            </a:r>
          </a:p>
        </p:txBody>
      </p:sp>
      <p:sp>
        <p:nvSpPr>
          <p:cNvPr id="5" name="TextBox 1">
            <a:extLst>
              <a:ext uri="{FF2B5EF4-FFF2-40B4-BE49-F238E27FC236}">
                <a16:creationId xmlns:a16="http://schemas.microsoft.com/office/drawing/2014/main" id="{DB95A223-749A-460B-A8F5-DCA77921E6CF}"/>
              </a:ext>
            </a:extLst>
          </p:cNvPr>
          <p:cNvSpPr txBox="1"/>
          <p:nvPr/>
        </p:nvSpPr>
        <p:spPr>
          <a:xfrm>
            <a:off x="2000250" y="5514976"/>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3" name="Content Placeholder 2">
            <a:extLst>
              <a:ext uri="{FF2B5EF4-FFF2-40B4-BE49-F238E27FC236}">
                <a16:creationId xmlns:a16="http://schemas.microsoft.com/office/drawing/2014/main" id="{0F870388-64C1-45AD-A97B-F9C0C8A805E7}"/>
              </a:ext>
            </a:extLst>
          </p:cNvPr>
          <p:cNvSpPr>
            <a:spLocks noGrp="1"/>
          </p:cNvSpPr>
          <p:nvPr>
            <p:ph idx="1"/>
          </p:nvPr>
        </p:nvSpPr>
        <p:spPr>
          <a:xfrm>
            <a:off x="6229350" y="2057401"/>
            <a:ext cx="2800350" cy="3394472"/>
          </a:xfrm>
        </p:spPr>
        <p:txBody>
          <a:bodyPr>
            <a:normAutofit/>
          </a:bodyPr>
          <a:lstStyle/>
          <a:p>
            <a:r>
              <a:rPr lang="en-US" dirty="0"/>
              <a:t>5,891 patients tested through L&amp;D universal testing so far</a:t>
            </a:r>
          </a:p>
          <a:p>
            <a:endParaRPr lang="en-US" dirty="0"/>
          </a:p>
          <a:p>
            <a:r>
              <a:rPr lang="en-US" dirty="0"/>
              <a:t>240 COVID+</a:t>
            </a:r>
          </a:p>
          <a:p>
            <a:r>
              <a:rPr lang="en-US" dirty="0"/>
              <a:t>130 asymptomatic</a:t>
            </a:r>
          </a:p>
        </p:txBody>
      </p:sp>
      <p:graphicFrame>
        <p:nvGraphicFramePr>
          <p:cNvPr id="6" name="Content Placeholder 3">
            <a:extLst>
              <a:ext uri="{FF2B5EF4-FFF2-40B4-BE49-F238E27FC236}">
                <a16:creationId xmlns:a16="http://schemas.microsoft.com/office/drawing/2014/main" id="{F1A64C84-5904-4DC9-BF79-CB4A48425B92}"/>
              </a:ext>
            </a:extLst>
          </p:cNvPr>
          <p:cNvGraphicFramePr>
            <a:graphicFrameLocks noGrp="1"/>
          </p:cNvGraphicFramePr>
          <p:nvPr>
            <p:extLst/>
          </p:nvPr>
        </p:nvGraphicFramePr>
        <p:xfrm>
          <a:off x="285750" y="2234276"/>
          <a:ext cx="577215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0281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A046-81F6-4D34-AA05-4C1731733A16}"/>
              </a:ext>
            </a:extLst>
          </p:cNvPr>
          <p:cNvSpPr>
            <a:spLocks noGrp="1"/>
          </p:cNvSpPr>
          <p:nvPr>
            <p:ph type="title"/>
          </p:nvPr>
        </p:nvSpPr>
        <p:spPr/>
        <p:txBody>
          <a:bodyPr/>
          <a:lstStyle/>
          <a:p>
            <a:r>
              <a:rPr lang="en-US" dirty="0"/>
              <a:t>Barriers to Universal Testing</a:t>
            </a:r>
          </a:p>
        </p:txBody>
      </p:sp>
      <p:sp>
        <p:nvSpPr>
          <p:cNvPr id="3" name="Content Placeholder 2">
            <a:extLst>
              <a:ext uri="{FF2B5EF4-FFF2-40B4-BE49-F238E27FC236}">
                <a16:creationId xmlns:a16="http://schemas.microsoft.com/office/drawing/2014/main" id="{BC489819-164F-45FC-9823-5A6486424AD0}"/>
              </a:ext>
            </a:extLst>
          </p:cNvPr>
          <p:cNvSpPr>
            <a:spLocks noGrp="1"/>
          </p:cNvSpPr>
          <p:nvPr>
            <p:ph idx="1"/>
          </p:nvPr>
        </p:nvSpPr>
        <p:spPr/>
        <p:txBody>
          <a:bodyPr/>
          <a:lstStyle/>
          <a:p>
            <a:r>
              <a:rPr lang="en-US" dirty="0"/>
              <a:t>Among those not currently conducting universal testing, common barriers were:</a:t>
            </a:r>
          </a:p>
          <a:p>
            <a:pPr lvl="1"/>
            <a:r>
              <a:rPr lang="en-US" dirty="0"/>
              <a:t>Lack of availability of rapid test supplies</a:t>
            </a:r>
          </a:p>
          <a:p>
            <a:pPr lvl="1"/>
            <a:r>
              <a:rPr lang="en-US" dirty="0"/>
              <a:t>Rationing of supplies within facility</a:t>
            </a:r>
          </a:p>
          <a:p>
            <a:pPr lvl="1"/>
            <a:r>
              <a:rPr lang="en-US" dirty="0"/>
              <a:t>Limited in-house lab capacity to process tests</a:t>
            </a:r>
          </a:p>
          <a:p>
            <a:endParaRPr lang="en-US" dirty="0"/>
          </a:p>
          <a:p>
            <a:r>
              <a:rPr lang="en-US" dirty="0"/>
              <a:t>A small number of facilities concerns with poor validity of rapid tests as reason for not conducting universal testing</a:t>
            </a:r>
          </a:p>
        </p:txBody>
      </p:sp>
    </p:spTree>
    <p:extLst>
      <p:ext uri="{BB962C8B-B14F-4D97-AF65-F5344CB8AC3E}">
        <p14:creationId xmlns:p14="http://schemas.microsoft.com/office/powerpoint/2010/main" val="4004166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400" dirty="0"/>
              <a:t>Percent of Hospitals NOT Implementing Universal Testing at Labor and Delivery that are </a:t>
            </a:r>
            <a:r>
              <a:rPr lang="en-US" sz="2400" u="sng" dirty="0"/>
              <a:t>Interested</a:t>
            </a:r>
            <a:r>
              <a:rPr lang="en-US" sz="2400" dirty="0"/>
              <a:t> in Doing So if Testing Supplies were Made Available</a:t>
            </a:r>
            <a:endParaRPr lang="en-US" sz="2400" u="sng" dirty="0"/>
          </a:p>
        </p:txBody>
      </p:sp>
      <p:sp>
        <p:nvSpPr>
          <p:cNvPr id="5" name="TextBox 1">
            <a:extLst>
              <a:ext uri="{FF2B5EF4-FFF2-40B4-BE49-F238E27FC236}">
                <a16:creationId xmlns:a16="http://schemas.microsoft.com/office/drawing/2014/main" id="{DB95A223-749A-460B-A8F5-DCA77921E6CF}"/>
              </a:ext>
            </a:extLst>
          </p:cNvPr>
          <p:cNvSpPr txBox="1"/>
          <p:nvPr/>
        </p:nvSpPr>
        <p:spPr>
          <a:xfrm>
            <a:off x="2457450" y="5594747"/>
            <a:ext cx="28575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eaLnBrk="1" fontAlgn="auto" hangingPunct="1">
              <a:spcBef>
                <a:spcPts val="0"/>
              </a:spcBef>
              <a:spcAft>
                <a:spcPts val="0"/>
              </a:spcAft>
            </a:pPr>
            <a:r>
              <a:rPr lang="en-US" sz="2250" b="1" i="1" dirty="0">
                <a:solidFill>
                  <a:prstClr val="black"/>
                </a:solidFill>
                <a:latin typeface="Calibri"/>
              </a:rPr>
              <a:t>Illinois Restore Region</a:t>
            </a:r>
          </a:p>
        </p:txBody>
      </p:sp>
      <p:sp>
        <p:nvSpPr>
          <p:cNvPr id="7" name="TextBox 1">
            <a:extLst>
              <a:ext uri="{FF2B5EF4-FFF2-40B4-BE49-F238E27FC236}">
                <a16:creationId xmlns:a16="http://schemas.microsoft.com/office/drawing/2014/main" id="{31BBF9EB-328C-43A9-991F-C4532472D78A}"/>
              </a:ext>
            </a:extLst>
          </p:cNvPr>
          <p:cNvSpPr txBox="1"/>
          <p:nvPr/>
        </p:nvSpPr>
        <p:spPr>
          <a:xfrm>
            <a:off x="6000750" y="4800600"/>
            <a:ext cx="2400300" cy="400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eaLnBrk="1" fontAlgn="auto" hangingPunct="1">
              <a:spcBef>
                <a:spcPts val="0"/>
              </a:spcBef>
              <a:spcAft>
                <a:spcPts val="0"/>
              </a:spcAft>
            </a:pPr>
            <a:r>
              <a:rPr lang="en-US" sz="2250" b="1" i="1" dirty="0">
                <a:solidFill>
                  <a:prstClr val="black"/>
                </a:solidFill>
                <a:latin typeface="Calibri"/>
              </a:rPr>
              <a:t>Perinatal Level</a:t>
            </a:r>
          </a:p>
        </p:txBody>
      </p:sp>
      <p:graphicFrame>
        <p:nvGraphicFramePr>
          <p:cNvPr id="8" name="Content Placeholder 3">
            <a:extLst>
              <a:ext uri="{FF2B5EF4-FFF2-40B4-BE49-F238E27FC236}">
                <a16:creationId xmlns:a16="http://schemas.microsoft.com/office/drawing/2014/main" id="{652FE2FA-5F74-49C2-AE4E-F507A5BD9F86}"/>
              </a:ext>
            </a:extLst>
          </p:cNvPr>
          <p:cNvGraphicFramePr>
            <a:graphicFrameLocks noGrp="1"/>
          </p:cNvGraphicFramePr>
          <p:nvPr>
            <p:ph idx="1"/>
            <p:extLst/>
          </p:nvPr>
        </p:nvGraphicFramePr>
        <p:xfrm>
          <a:off x="457200" y="2057401"/>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4100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C066-597B-459C-9F8D-53550C6F4095}"/>
              </a:ext>
            </a:extLst>
          </p:cNvPr>
          <p:cNvSpPr>
            <a:spLocks noGrp="1"/>
          </p:cNvSpPr>
          <p:nvPr>
            <p:ph type="title"/>
          </p:nvPr>
        </p:nvSpPr>
        <p:spPr>
          <a:xfrm>
            <a:off x="722313" y="3371851"/>
            <a:ext cx="7772400" cy="1812132"/>
          </a:xfrm>
        </p:spPr>
        <p:txBody>
          <a:bodyPr>
            <a:normAutofit/>
          </a:bodyPr>
          <a:lstStyle/>
          <a:p>
            <a:r>
              <a:rPr lang="en-US" sz="3600" dirty="0"/>
              <a:t>Survey Results: </a:t>
            </a:r>
            <a:br>
              <a:rPr lang="en-US" sz="3600" dirty="0"/>
            </a:br>
            <a:r>
              <a:rPr lang="en-US" sz="3600" dirty="0"/>
              <a:t>policies and practices </a:t>
            </a:r>
            <a:br>
              <a:rPr lang="en-US" sz="3600" dirty="0"/>
            </a:br>
            <a:r>
              <a:rPr lang="en-US" sz="3600" dirty="0"/>
              <a:t>Related to COVID-19</a:t>
            </a:r>
          </a:p>
        </p:txBody>
      </p:sp>
    </p:spTree>
    <p:extLst>
      <p:ext uri="{BB962C8B-B14F-4D97-AF65-F5344CB8AC3E}">
        <p14:creationId xmlns:p14="http://schemas.microsoft.com/office/powerpoint/2010/main" val="1726644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COVID-19 Related Practices</a:t>
            </a:r>
            <a:endParaRPr lang="en-US" sz="2700" u="sng" dirty="0"/>
          </a:p>
        </p:txBody>
      </p:sp>
      <p:sp>
        <p:nvSpPr>
          <p:cNvPr id="4" name="Content Placeholder 2">
            <a:extLst>
              <a:ext uri="{FF2B5EF4-FFF2-40B4-BE49-F238E27FC236}">
                <a16:creationId xmlns:a16="http://schemas.microsoft.com/office/drawing/2014/main" id="{DFDB05A1-BB2E-4DF6-8599-E8655F6E1127}"/>
              </a:ext>
            </a:extLst>
          </p:cNvPr>
          <p:cNvSpPr txBox="1">
            <a:spLocks/>
          </p:cNvSpPr>
          <p:nvPr/>
        </p:nvSpPr>
        <p:spPr>
          <a:xfrm>
            <a:off x="5829300" y="2057401"/>
            <a:ext cx="302895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Most hospitals are using universal PPE for providers during labor and delivery </a:t>
            </a:r>
          </a:p>
          <a:p>
            <a:pPr marL="257175" indent="-257175" defTabSz="685800" fontAlgn="auto">
              <a:spcAft>
                <a:spcPts val="0"/>
              </a:spcAft>
            </a:pPr>
            <a:endParaRPr lang="en-US" sz="750" dirty="0">
              <a:solidFill>
                <a:prstClr val="black"/>
              </a:solidFill>
              <a:latin typeface="Calibri"/>
            </a:endParaRPr>
          </a:p>
          <a:p>
            <a:pPr marL="257175" indent="-257175" defTabSz="685800" fontAlgn="auto">
              <a:spcAft>
                <a:spcPts val="0"/>
              </a:spcAft>
            </a:pPr>
            <a:r>
              <a:rPr lang="en-US" sz="2100" dirty="0">
                <a:solidFill>
                  <a:prstClr val="black"/>
                </a:solidFill>
                <a:latin typeface="Calibri"/>
              </a:rPr>
              <a:t>Only about 1/3 of hospitals are using prophylactic anti-coagulation for COVID+ patients</a:t>
            </a:r>
          </a:p>
        </p:txBody>
      </p:sp>
      <p:graphicFrame>
        <p:nvGraphicFramePr>
          <p:cNvPr id="8" name="Content Placeholder 3">
            <a:extLst>
              <a:ext uri="{FF2B5EF4-FFF2-40B4-BE49-F238E27FC236}">
                <a16:creationId xmlns:a16="http://schemas.microsoft.com/office/drawing/2014/main" id="{C6C57C58-0736-47FF-9FD0-44E100308A2F}"/>
              </a:ext>
            </a:extLst>
          </p:cNvPr>
          <p:cNvGraphicFramePr>
            <a:graphicFrameLocks noGrp="1"/>
          </p:cNvGraphicFramePr>
          <p:nvPr>
            <p:ph idx="1"/>
          </p:nvPr>
        </p:nvGraphicFramePr>
        <p:xfrm>
          <a:off x="457200" y="2057401"/>
          <a:ext cx="53721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0059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Early Discharge</a:t>
            </a:r>
            <a:endParaRPr lang="en-US" sz="2700" u="sng" dirty="0"/>
          </a:p>
        </p:txBody>
      </p:sp>
      <p:sp>
        <p:nvSpPr>
          <p:cNvPr id="4" name="Content Placeholder 2">
            <a:extLst>
              <a:ext uri="{FF2B5EF4-FFF2-40B4-BE49-F238E27FC236}">
                <a16:creationId xmlns:a16="http://schemas.microsoft.com/office/drawing/2014/main" id="{DFDB05A1-BB2E-4DF6-8599-E8655F6E1127}"/>
              </a:ext>
            </a:extLst>
          </p:cNvPr>
          <p:cNvSpPr txBox="1">
            <a:spLocks/>
          </p:cNvSpPr>
          <p:nvPr/>
        </p:nvSpPr>
        <p:spPr>
          <a:xfrm>
            <a:off x="5829300" y="2057401"/>
            <a:ext cx="3028950" cy="3200399"/>
          </a:xfrm>
          <a:prstGeom prst="rect">
            <a:avLst/>
          </a:prstGeom>
        </p:spPr>
        <p:txBody>
          <a:bodyPr vert="horz" lIns="68580" tIns="34290" rIns="68580" bIns="3429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Few hospitals are allowing early maternal or neonatal discharge for COVID- patients</a:t>
            </a:r>
          </a:p>
          <a:p>
            <a:pPr marL="257175" indent="-257175" defTabSz="685800" fontAlgn="auto">
              <a:spcAft>
                <a:spcPts val="0"/>
              </a:spcAft>
            </a:pPr>
            <a:endParaRPr lang="en-US" sz="2100" dirty="0">
              <a:solidFill>
                <a:prstClr val="black"/>
              </a:solidFill>
              <a:latin typeface="Calibri"/>
            </a:endParaRPr>
          </a:p>
          <a:p>
            <a:pPr marL="257175" indent="-257175" defTabSz="685800" fontAlgn="auto">
              <a:spcAft>
                <a:spcPts val="0"/>
              </a:spcAft>
            </a:pPr>
            <a:r>
              <a:rPr lang="en-US" sz="2100" dirty="0">
                <a:solidFill>
                  <a:prstClr val="black"/>
                </a:solidFill>
                <a:latin typeface="Calibri"/>
              </a:rPr>
              <a:t>Of those allowing early discharge:</a:t>
            </a:r>
          </a:p>
          <a:p>
            <a:pPr marL="557213" lvl="1" indent="-214313" defTabSz="685800" fontAlgn="auto">
              <a:spcAft>
                <a:spcPts val="0"/>
              </a:spcAft>
            </a:pPr>
            <a:r>
              <a:rPr lang="en-US" sz="1800" dirty="0">
                <a:solidFill>
                  <a:prstClr val="black"/>
                </a:solidFill>
                <a:latin typeface="Calibri"/>
              </a:rPr>
              <a:t>None reported seeing increased readmissions</a:t>
            </a:r>
          </a:p>
          <a:p>
            <a:pPr marL="557213" lvl="1" indent="-214313" defTabSz="685800" fontAlgn="auto">
              <a:spcAft>
                <a:spcPts val="0"/>
              </a:spcAft>
            </a:pPr>
            <a:r>
              <a:rPr lang="en-US" sz="1800" dirty="0">
                <a:solidFill>
                  <a:prstClr val="black"/>
                </a:solidFill>
                <a:latin typeface="Calibri"/>
              </a:rPr>
              <a:t>All reported being able to do neonatal screenings</a:t>
            </a:r>
            <a:endParaRPr lang="en-US" sz="450" dirty="0">
              <a:solidFill>
                <a:prstClr val="black"/>
              </a:solidFill>
              <a:latin typeface="Calibri"/>
            </a:endParaRPr>
          </a:p>
        </p:txBody>
      </p:sp>
      <p:graphicFrame>
        <p:nvGraphicFramePr>
          <p:cNvPr id="8" name="Content Placeholder 3">
            <a:extLst>
              <a:ext uri="{FF2B5EF4-FFF2-40B4-BE49-F238E27FC236}">
                <a16:creationId xmlns:a16="http://schemas.microsoft.com/office/drawing/2014/main" id="{197C5F32-D5B4-45CD-B61C-D6330F35E413}"/>
              </a:ext>
            </a:extLst>
          </p:cNvPr>
          <p:cNvGraphicFramePr>
            <a:graphicFrameLocks noGrp="1"/>
          </p:cNvGraphicFramePr>
          <p:nvPr>
            <p:ph idx="1"/>
            <p:extLst/>
          </p:nvPr>
        </p:nvGraphicFramePr>
        <p:xfrm>
          <a:off x="457200" y="2057401"/>
          <a:ext cx="520065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9505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p:txBody>
          <a:bodyPr>
            <a:noAutofit/>
          </a:bodyPr>
          <a:lstStyle/>
          <a:p>
            <a:pPr algn="l"/>
            <a:r>
              <a:rPr lang="en-US" sz="2700" dirty="0"/>
              <a:t>Support Persons and Visitation</a:t>
            </a:r>
            <a:endParaRPr lang="en-US" sz="2700" u="sng" dirty="0"/>
          </a:p>
        </p:txBody>
      </p:sp>
      <p:sp>
        <p:nvSpPr>
          <p:cNvPr id="4" name="Content Placeholder 2">
            <a:extLst>
              <a:ext uri="{FF2B5EF4-FFF2-40B4-BE49-F238E27FC236}">
                <a16:creationId xmlns:a16="http://schemas.microsoft.com/office/drawing/2014/main" id="{DFDB05A1-BB2E-4DF6-8599-E8655F6E1127}"/>
              </a:ext>
            </a:extLst>
          </p:cNvPr>
          <p:cNvSpPr txBox="1">
            <a:spLocks/>
          </p:cNvSpPr>
          <p:nvPr/>
        </p:nvSpPr>
        <p:spPr>
          <a:xfrm>
            <a:off x="5829300" y="2057401"/>
            <a:ext cx="3028950" cy="3200399"/>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All hospitals are limiting support persons and visitors during L&amp;D and on postpartum unit</a:t>
            </a:r>
          </a:p>
          <a:p>
            <a:pPr marL="557213" lvl="1" indent="-214313" defTabSz="685800" fontAlgn="auto">
              <a:spcAft>
                <a:spcPts val="0"/>
              </a:spcAft>
            </a:pPr>
            <a:r>
              <a:rPr lang="en-US" sz="1800" dirty="0">
                <a:solidFill>
                  <a:prstClr val="black"/>
                </a:solidFill>
                <a:latin typeface="Calibri"/>
              </a:rPr>
              <a:t>All hospitals have set limit of 1 support person</a:t>
            </a:r>
          </a:p>
          <a:p>
            <a:pPr marL="557213" lvl="1" indent="-214313" defTabSz="685800" fontAlgn="auto">
              <a:spcAft>
                <a:spcPts val="0"/>
              </a:spcAft>
            </a:pPr>
            <a:r>
              <a:rPr lang="en-US" sz="1800" dirty="0">
                <a:solidFill>
                  <a:prstClr val="black"/>
                </a:solidFill>
                <a:latin typeface="Calibri"/>
              </a:rPr>
              <a:t>6 hospitals allowing doula as </a:t>
            </a:r>
            <a:r>
              <a:rPr lang="en-US" sz="1800" i="1" dirty="0">
                <a:solidFill>
                  <a:prstClr val="black"/>
                </a:solidFill>
                <a:latin typeface="Calibri"/>
              </a:rPr>
              <a:t>additional</a:t>
            </a:r>
            <a:r>
              <a:rPr lang="en-US" sz="1800" dirty="0">
                <a:solidFill>
                  <a:prstClr val="black"/>
                </a:solidFill>
                <a:latin typeface="Calibri"/>
              </a:rPr>
              <a:t> support</a:t>
            </a:r>
          </a:p>
          <a:p>
            <a:pPr marL="257175" indent="-257175" defTabSz="685800" fontAlgn="auto">
              <a:spcAft>
                <a:spcPts val="0"/>
              </a:spcAft>
            </a:pPr>
            <a:endParaRPr lang="en-US" sz="825" dirty="0">
              <a:solidFill>
                <a:prstClr val="black"/>
              </a:solidFill>
              <a:latin typeface="Calibri"/>
            </a:endParaRPr>
          </a:p>
          <a:p>
            <a:pPr marL="257175" indent="-257175" defTabSz="685800" fontAlgn="auto">
              <a:spcAft>
                <a:spcPts val="0"/>
              </a:spcAft>
            </a:pPr>
            <a:r>
              <a:rPr lang="en-US" sz="2100" dirty="0">
                <a:solidFill>
                  <a:prstClr val="black"/>
                </a:solidFill>
                <a:latin typeface="Calibri"/>
              </a:rPr>
              <a:t>All hospitals with NICU are limiting visitors</a:t>
            </a:r>
            <a:endParaRPr lang="en-US" sz="750" dirty="0">
              <a:solidFill>
                <a:prstClr val="black"/>
              </a:solidFill>
              <a:latin typeface="Calibri"/>
            </a:endParaRPr>
          </a:p>
        </p:txBody>
      </p:sp>
      <p:graphicFrame>
        <p:nvGraphicFramePr>
          <p:cNvPr id="6" name="Content Placeholder 3">
            <a:extLst>
              <a:ext uri="{FF2B5EF4-FFF2-40B4-BE49-F238E27FC236}">
                <a16:creationId xmlns:a16="http://schemas.microsoft.com/office/drawing/2014/main" id="{C733003F-72CE-495F-9E02-8687144C3AB6}"/>
              </a:ext>
            </a:extLst>
          </p:cNvPr>
          <p:cNvGraphicFramePr>
            <a:graphicFrameLocks noGrp="1"/>
          </p:cNvGraphicFramePr>
          <p:nvPr>
            <p:ph idx="1"/>
            <p:extLst/>
          </p:nvPr>
        </p:nvGraphicFramePr>
        <p:xfrm>
          <a:off x="457200" y="2057401"/>
          <a:ext cx="51435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934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Mother-Newborn Contact</a:t>
            </a:r>
            <a:endParaRPr lang="en-US" sz="2700" u="sng" dirty="0"/>
          </a:p>
        </p:txBody>
      </p:sp>
      <p:sp>
        <p:nvSpPr>
          <p:cNvPr id="4" name="Content Placeholder 2">
            <a:extLst>
              <a:ext uri="{FF2B5EF4-FFF2-40B4-BE49-F238E27FC236}">
                <a16:creationId xmlns:a16="http://schemas.microsoft.com/office/drawing/2014/main" id="{DFDB05A1-BB2E-4DF6-8599-E8655F6E1127}"/>
              </a:ext>
            </a:extLst>
          </p:cNvPr>
          <p:cNvSpPr txBox="1">
            <a:spLocks/>
          </p:cNvSpPr>
          <p:nvPr/>
        </p:nvSpPr>
        <p:spPr>
          <a:xfrm>
            <a:off x="5829300" y="2057401"/>
            <a:ext cx="3028950" cy="32003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Majority of hospitals are routinely separating COVID+ mothers and their infants</a:t>
            </a:r>
          </a:p>
          <a:p>
            <a:pPr marL="257175" indent="-257175" defTabSz="685800" fontAlgn="auto">
              <a:spcAft>
                <a:spcPts val="0"/>
              </a:spcAft>
            </a:pPr>
            <a:r>
              <a:rPr lang="en-US" sz="2100" dirty="0">
                <a:solidFill>
                  <a:prstClr val="black"/>
                </a:solidFill>
                <a:latin typeface="Calibri"/>
              </a:rPr>
              <a:t>Majority of hospitals are limiting direct breastfeeding when mother is COVID+</a:t>
            </a:r>
            <a:endParaRPr lang="en-US" sz="450" dirty="0">
              <a:solidFill>
                <a:prstClr val="black"/>
              </a:solidFill>
              <a:latin typeface="Calibri"/>
            </a:endParaRPr>
          </a:p>
        </p:txBody>
      </p:sp>
      <p:graphicFrame>
        <p:nvGraphicFramePr>
          <p:cNvPr id="6" name="Content Placeholder 3">
            <a:extLst>
              <a:ext uri="{FF2B5EF4-FFF2-40B4-BE49-F238E27FC236}">
                <a16:creationId xmlns:a16="http://schemas.microsoft.com/office/drawing/2014/main" id="{C0734B3A-3DCC-40C1-BF8C-08D6D65D95D1}"/>
              </a:ext>
            </a:extLst>
          </p:cNvPr>
          <p:cNvGraphicFramePr>
            <a:graphicFrameLocks noGrp="1"/>
          </p:cNvGraphicFramePr>
          <p:nvPr>
            <p:ph idx="1"/>
            <p:extLst/>
          </p:nvPr>
        </p:nvGraphicFramePr>
        <p:xfrm>
          <a:off x="457200" y="2057400"/>
          <a:ext cx="51435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693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Outpatient Care</a:t>
            </a:r>
          </a:p>
        </p:txBody>
      </p:sp>
      <p:sp>
        <p:nvSpPr>
          <p:cNvPr id="4" name="Content Placeholder 2">
            <a:extLst>
              <a:ext uri="{FF2B5EF4-FFF2-40B4-BE49-F238E27FC236}">
                <a16:creationId xmlns:a16="http://schemas.microsoft.com/office/drawing/2014/main" id="{DFDB05A1-BB2E-4DF6-8599-E8655F6E1127}"/>
              </a:ext>
            </a:extLst>
          </p:cNvPr>
          <p:cNvSpPr txBox="1">
            <a:spLocks/>
          </p:cNvSpPr>
          <p:nvPr/>
        </p:nvSpPr>
        <p:spPr>
          <a:xfrm>
            <a:off x="5829300" y="2057401"/>
            <a:ext cx="3028950" cy="32003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About half of hospitals are seeing COVID-19 impact on prenatal care</a:t>
            </a:r>
          </a:p>
          <a:p>
            <a:pPr marL="257175" indent="-257175" defTabSz="685800" fontAlgn="auto">
              <a:spcAft>
                <a:spcPts val="0"/>
              </a:spcAft>
            </a:pPr>
            <a:endParaRPr lang="en-US" sz="2100" dirty="0">
              <a:solidFill>
                <a:prstClr val="black"/>
              </a:solidFill>
              <a:latin typeface="Calibri"/>
            </a:endParaRPr>
          </a:p>
          <a:p>
            <a:pPr marL="257175" indent="-257175" defTabSz="685800" fontAlgn="auto">
              <a:spcAft>
                <a:spcPts val="0"/>
              </a:spcAft>
            </a:pPr>
            <a:r>
              <a:rPr lang="en-US" sz="2100" dirty="0">
                <a:solidFill>
                  <a:prstClr val="black"/>
                </a:solidFill>
                <a:latin typeface="Calibri"/>
              </a:rPr>
              <a:t>Fewer report impact on postpartum visits</a:t>
            </a:r>
          </a:p>
        </p:txBody>
      </p:sp>
      <p:graphicFrame>
        <p:nvGraphicFramePr>
          <p:cNvPr id="7" name="Content Placeholder 3">
            <a:extLst>
              <a:ext uri="{FF2B5EF4-FFF2-40B4-BE49-F238E27FC236}">
                <a16:creationId xmlns:a16="http://schemas.microsoft.com/office/drawing/2014/main" id="{14CA81D4-86E5-4196-B352-F7603629AE20}"/>
              </a:ext>
            </a:extLst>
          </p:cNvPr>
          <p:cNvGraphicFramePr>
            <a:graphicFrameLocks noGrp="1"/>
          </p:cNvGraphicFramePr>
          <p:nvPr>
            <p:ph idx="1"/>
            <p:extLst/>
          </p:nvPr>
        </p:nvGraphicFramePr>
        <p:xfrm>
          <a:off x="457200" y="2057400"/>
          <a:ext cx="5200650" cy="3829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3690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Comments about How Prenatal and Postpartum Outpatient Care Has Been Affected</a:t>
            </a:r>
          </a:p>
        </p:txBody>
      </p:sp>
      <p:sp>
        <p:nvSpPr>
          <p:cNvPr id="3" name="Content Placeholder 2">
            <a:extLst>
              <a:ext uri="{FF2B5EF4-FFF2-40B4-BE49-F238E27FC236}">
                <a16:creationId xmlns:a16="http://schemas.microsoft.com/office/drawing/2014/main" id="{B8B8D67D-B3DA-4D42-A4EF-42412DE7DFED}"/>
              </a:ext>
            </a:extLst>
          </p:cNvPr>
          <p:cNvSpPr>
            <a:spLocks noGrp="1"/>
          </p:cNvSpPr>
          <p:nvPr>
            <p:ph idx="1"/>
          </p:nvPr>
        </p:nvSpPr>
        <p:spPr/>
        <p:txBody>
          <a:bodyPr/>
          <a:lstStyle/>
          <a:p>
            <a:r>
              <a:rPr lang="en-US" dirty="0"/>
              <a:t>Decreased frequency of visits</a:t>
            </a:r>
          </a:p>
          <a:p>
            <a:pPr lvl="1"/>
            <a:r>
              <a:rPr lang="en-US" dirty="0"/>
              <a:t>Provider suspending services</a:t>
            </a:r>
          </a:p>
          <a:p>
            <a:pPr lvl="1"/>
            <a:r>
              <a:rPr lang="en-US" dirty="0"/>
              <a:t>Patient cancellations/rescheduling due to fear</a:t>
            </a:r>
          </a:p>
          <a:p>
            <a:r>
              <a:rPr lang="en-US" dirty="0"/>
              <a:t>Decreased assessments (e.g., fewer ultrasounds)</a:t>
            </a:r>
          </a:p>
          <a:p>
            <a:r>
              <a:rPr lang="en-US" dirty="0"/>
              <a:t>Increased use of telemedicine</a:t>
            </a:r>
          </a:p>
          <a:p>
            <a:r>
              <a:rPr lang="en-US" dirty="0"/>
              <a:t>Limits on visitors or support persons during prenatal care</a:t>
            </a:r>
          </a:p>
          <a:p>
            <a:endParaRPr lang="en-US" dirty="0"/>
          </a:p>
          <a:p>
            <a:endParaRPr lang="en-US" dirty="0"/>
          </a:p>
        </p:txBody>
      </p:sp>
    </p:spTree>
    <p:extLst>
      <p:ext uri="{BB962C8B-B14F-4D97-AF65-F5344CB8AC3E}">
        <p14:creationId xmlns:p14="http://schemas.microsoft.com/office/powerpoint/2010/main" val="342507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75951"/>
            <a:ext cx="8229600" cy="1143000"/>
          </a:xfrm>
          <a:noFill/>
        </p:spPr>
        <p:txBody>
          <a:bodyPr>
            <a:noAutofit/>
          </a:bodyPr>
          <a:lstStyle/>
          <a:p>
            <a:pPr algn="ctr"/>
            <a:r>
              <a:rPr lang="en-US" sz="2800" dirty="0"/>
              <a:t>Data Update </a:t>
            </a:r>
            <a:r>
              <a:rPr lang="en-US" sz="2800" b="1" dirty="0" smtClean="0">
                <a:solidFill>
                  <a:srgbClr val="C00000"/>
                </a:solidFill>
              </a:rPr>
              <a:t>June 11</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CDC/IDPH: COVID-19 Outbreak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9959886"/>
              </p:ext>
            </p:extLst>
          </p:nvPr>
        </p:nvGraphicFramePr>
        <p:xfrm>
          <a:off x="0" y="1218951"/>
          <a:ext cx="9144000" cy="5639049"/>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906134990"/>
                    </a:ext>
                  </a:extLst>
                </a:gridCol>
                <a:gridCol w="4038600">
                  <a:extLst>
                    <a:ext uri="{9D8B030D-6E8A-4147-A177-3AD203B41FA5}">
                      <a16:colId xmlns:a16="http://schemas.microsoft.com/office/drawing/2014/main" val="2796142017"/>
                    </a:ext>
                  </a:extLst>
                </a:gridCol>
              </a:tblGrid>
              <a:tr h="1013920">
                <a:tc>
                  <a:txBody>
                    <a:bodyPr/>
                    <a:lstStyle/>
                    <a:p>
                      <a:pPr algn="ctr"/>
                      <a:r>
                        <a:rPr lang="en-US" sz="1800" dirty="0"/>
                        <a:t>CDC (5.14.2020)</a:t>
                      </a:r>
                    </a:p>
                    <a:p>
                      <a:pPr algn="ctr"/>
                      <a:r>
                        <a:rPr lang="en-US" sz="1800" dirty="0">
                          <a:hlinkClick r:id="rId3"/>
                        </a:rPr>
                        <a:t>https://www.cdc.gov/coronavirus/2019-ncov/cases-updates/cases-in-us.html</a:t>
                      </a:r>
                      <a:endParaRPr lang="en-US" sz="1800" dirty="0"/>
                    </a:p>
                  </a:txBody>
                  <a:tcPr marL="68580" marR="68580" marT="34290" marB="34290"/>
                </a:tc>
                <a:tc>
                  <a:txBody>
                    <a:bodyPr/>
                    <a:lstStyle/>
                    <a:p>
                      <a:pPr algn="ctr"/>
                      <a:r>
                        <a:rPr lang="en-US" sz="1800" dirty="0"/>
                        <a:t>IDPH</a:t>
                      </a:r>
                    </a:p>
                    <a:p>
                      <a:pPr algn="ctr"/>
                      <a:r>
                        <a:rPr lang="en-US" sz="1800" dirty="0">
                          <a:hlinkClick r:id="rId4"/>
                        </a:rPr>
                        <a:t>https://</a:t>
                      </a:r>
                      <a:r>
                        <a:rPr lang="en-US" sz="1800" dirty="0" smtClean="0">
                          <a:hlinkClick r:id="rId4"/>
                        </a:rPr>
                        <a:t>www.dph.illinois.gov/covid19</a:t>
                      </a:r>
                      <a:r>
                        <a:rPr lang="en-US" sz="1800" dirty="0" smtClean="0"/>
                        <a:t> </a:t>
                      </a:r>
                      <a:endParaRPr lang="en-US" sz="1800" dirty="0"/>
                    </a:p>
                  </a:txBody>
                  <a:tcPr marL="68580" marR="68580" marT="34290" marB="34290"/>
                </a:tc>
                <a:extLst>
                  <a:ext uri="{0D108BD9-81ED-4DB2-BD59-A6C34878D82A}">
                    <a16:rowId xmlns:a16="http://schemas.microsoft.com/office/drawing/2014/main" val="1493270207"/>
                  </a:ext>
                </a:extLst>
              </a:tr>
              <a:tr h="4625129">
                <a:tc>
                  <a:txBody>
                    <a:bodyPr/>
                    <a:lstStyle/>
                    <a:p>
                      <a:pPr marL="285750" indent="-285750">
                        <a:buFont typeface="Arial" panose="020B0604020202020204" pitchFamily="34" charset="0"/>
                        <a:buChar char="•"/>
                      </a:pPr>
                      <a:r>
                        <a:rPr lang="en-US" sz="1800" dirty="0"/>
                        <a:t>Total cases: </a:t>
                      </a:r>
                      <a:r>
                        <a:rPr lang="en-US" sz="1800" b="1" dirty="0" smtClean="0">
                          <a:solidFill>
                            <a:schemeClr val="tx1"/>
                          </a:solidFill>
                        </a:rPr>
                        <a:t>1,994,283</a:t>
                      </a:r>
                      <a:r>
                        <a:rPr lang="en-US" sz="1800" b="1" baseline="0" dirty="0" smtClean="0">
                          <a:solidFill>
                            <a:schemeClr val="tx1"/>
                          </a:solidFill>
                        </a:rPr>
                        <a:t> </a:t>
                      </a:r>
                      <a:r>
                        <a:rPr lang="en-US" sz="1800" b="1" baseline="0" dirty="0">
                          <a:solidFill>
                            <a:schemeClr val="tx1"/>
                          </a:solidFill>
                        </a:rPr>
                        <a:t>confirmed</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Total deaths: </a:t>
                      </a:r>
                      <a:r>
                        <a:rPr lang="en-US" sz="1800" b="1" dirty="0" smtClean="0">
                          <a:solidFill>
                            <a:schemeClr val="tx1"/>
                          </a:solidFill>
                        </a:rPr>
                        <a:t>112,967 </a:t>
                      </a:r>
                      <a:r>
                        <a:rPr lang="en-US" sz="1800" b="1" dirty="0">
                          <a:solidFill>
                            <a:schemeClr val="tx1"/>
                          </a:solidFill>
                        </a:rPr>
                        <a:t>confirmed</a:t>
                      </a:r>
                    </a:p>
                  </a:txBody>
                  <a:tcPr marL="68580" marR="68580" marT="34290" marB="34290"/>
                </a:tc>
                <a:tc>
                  <a:txBody>
                    <a:bodyPr/>
                    <a:lstStyle/>
                    <a:p>
                      <a:pPr marL="285750" indent="-285750">
                        <a:buFont typeface="Arial" panose="020B0604020202020204" pitchFamily="34" charset="0"/>
                        <a:buChar char="•"/>
                      </a:pPr>
                      <a:r>
                        <a:rPr lang="en-US" sz="2000" b="1" dirty="0" smtClean="0">
                          <a:solidFill>
                            <a:schemeClr val="tx1"/>
                          </a:solidFill>
                        </a:rPr>
                        <a:t>130,608</a:t>
                      </a:r>
                      <a:r>
                        <a:rPr lang="en-US" sz="2000" b="1" baseline="0" dirty="0" smtClean="0">
                          <a:solidFill>
                            <a:schemeClr val="tx1"/>
                          </a:solidFill>
                        </a:rPr>
                        <a:t> </a:t>
                      </a:r>
                      <a:r>
                        <a:rPr lang="en-US" sz="2000" dirty="0" smtClean="0"/>
                        <a:t>Confirmed </a:t>
                      </a:r>
                      <a:r>
                        <a:rPr lang="en-US" sz="2000" dirty="0"/>
                        <a:t>Positive Cases</a:t>
                      </a:r>
                    </a:p>
                    <a:p>
                      <a:pPr marL="285750" indent="-285750">
                        <a:buFont typeface="Arial" panose="020B0604020202020204" pitchFamily="34" charset="0"/>
                        <a:buChar char="•"/>
                      </a:pPr>
                      <a:r>
                        <a:rPr lang="en-US" sz="2000" b="1" dirty="0" smtClean="0">
                          <a:solidFill>
                            <a:schemeClr val="tx1"/>
                          </a:solidFill>
                        </a:rPr>
                        <a:t>6,185</a:t>
                      </a:r>
                      <a:r>
                        <a:rPr lang="en-US" sz="2000" dirty="0" smtClean="0"/>
                        <a:t> </a:t>
                      </a:r>
                      <a:r>
                        <a:rPr lang="en-US" sz="2000" dirty="0"/>
                        <a:t>Deaths </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1400" dirty="0"/>
                    </a:p>
                  </a:txBody>
                  <a:tcPr marL="68580" marR="68580" marT="34290" marB="34290"/>
                </a:tc>
                <a:extLst>
                  <a:ext uri="{0D108BD9-81ED-4DB2-BD59-A6C34878D82A}">
                    <a16:rowId xmlns:a16="http://schemas.microsoft.com/office/drawing/2014/main" val="2270015956"/>
                  </a:ext>
                </a:extLst>
              </a:tr>
            </a:tbl>
          </a:graphicData>
        </a:graphic>
      </p:graphicFrame>
      <p:sp>
        <p:nvSpPr>
          <p:cNvPr id="3" name="Slide Number Placeholder 2"/>
          <p:cNvSpPr>
            <a:spLocks noGrp="1"/>
          </p:cNvSpPr>
          <p:nvPr>
            <p:ph type="sldNum" sz="quarter" idx="12"/>
          </p:nvPr>
        </p:nvSpPr>
        <p:spPr/>
        <p:txBody>
          <a:bodyPr/>
          <a:lstStyle/>
          <a:p>
            <a:fld id="{744C2F5F-8633-4B5B-A080-9CC210AD30A1}" type="slidenum">
              <a:rPr lang="en-US" smtClean="0"/>
              <a:t>8</a:t>
            </a:fld>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51" y="3043290"/>
            <a:ext cx="4424034" cy="3709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0200" y="2987944"/>
            <a:ext cx="3382804" cy="3704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4718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ILPQC Weekly Webinars</a:t>
            </a:r>
            <a:endParaRPr lang="en-US" sz="2700" u="sng" dirty="0"/>
          </a:p>
        </p:txBody>
      </p:sp>
      <p:sp>
        <p:nvSpPr>
          <p:cNvPr id="4" name="Content Placeholder 2">
            <a:extLst>
              <a:ext uri="{FF2B5EF4-FFF2-40B4-BE49-F238E27FC236}">
                <a16:creationId xmlns:a16="http://schemas.microsoft.com/office/drawing/2014/main" id="{DFDB05A1-BB2E-4DF6-8599-E8655F6E1127}"/>
              </a:ext>
            </a:extLst>
          </p:cNvPr>
          <p:cNvSpPr txBox="1">
            <a:spLocks/>
          </p:cNvSpPr>
          <p:nvPr/>
        </p:nvSpPr>
        <p:spPr>
          <a:xfrm>
            <a:off x="5829300" y="2057401"/>
            <a:ext cx="3028950" cy="320039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57175" defTabSz="685800" fontAlgn="auto">
              <a:spcAft>
                <a:spcPts val="0"/>
              </a:spcAft>
            </a:pPr>
            <a:r>
              <a:rPr lang="en-US" sz="2100" dirty="0">
                <a:solidFill>
                  <a:prstClr val="black"/>
                </a:solidFill>
                <a:latin typeface="Calibri"/>
              </a:rPr>
              <a:t>Overwhelmingly, hospitals are participating in ILPQC webinars and find them to be helpful!</a:t>
            </a:r>
            <a:endParaRPr lang="en-US" sz="450" dirty="0">
              <a:solidFill>
                <a:prstClr val="black"/>
              </a:solidFill>
              <a:latin typeface="Calibri"/>
            </a:endParaRPr>
          </a:p>
        </p:txBody>
      </p:sp>
      <p:graphicFrame>
        <p:nvGraphicFramePr>
          <p:cNvPr id="7" name="Content Placeholder 3">
            <a:extLst>
              <a:ext uri="{FF2B5EF4-FFF2-40B4-BE49-F238E27FC236}">
                <a16:creationId xmlns:a16="http://schemas.microsoft.com/office/drawing/2014/main" id="{7FCE8BF5-164F-49EA-81AB-9F922A9387A9}"/>
              </a:ext>
            </a:extLst>
          </p:cNvPr>
          <p:cNvGraphicFramePr>
            <a:graphicFrameLocks noGrp="1"/>
          </p:cNvGraphicFramePr>
          <p:nvPr>
            <p:ph idx="1"/>
            <p:extLst/>
          </p:nvPr>
        </p:nvGraphicFramePr>
        <p:xfrm>
          <a:off x="457200" y="2057401"/>
          <a:ext cx="51435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3427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Suggested Topics for Future ILPQC Webinars</a:t>
            </a:r>
          </a:p>
        </p:txBody>
      </p:sp>
      <p:sp>
        <p:nvSpPr>
          <p:cNvPr id="3" name="Content Placeholder 2">
            <a:extLst>
              <a:ext uri="{FF2B5EF4-FFF2-40B4-BE49-F238E27FC236}">
                <a16:creationId xmlns:a16="http://schemas.microsoft.com/office/drawing/2014/main" id="{B8B8D67D-B3DA-4D42-A4EF-42412DE7DFED}"/>
              </a:ext>
            </a:extLst>
          </p:cNvPr>
          <p:cNvSpPr>
            <a:spLocks noGrp="1"/>
          </p:cNvSpPr>
          <p:nvPr>
            <p:ph idx="1"/>
          </p:nvPr>
        </p:nvSpPr>
        <p:spPr/>
        <p:txBody>
          <a:bodyPr>
            <a:normAutofit/>
          </a:bodyPr>
          <a:lstStyle/>
          <a:p>
            <a:r>
              <a:rPr lang="en-US" sz="2100" dirty="0"/>
              <a:t>Care of COVID+ patients</a:t>
            </a:r>
          </a:p>
          <a:p>
            <a:pPr lvl="1"/>
            <a:r>
              <a:rPr lang="en-US" sz="1800" i="1" dirty="0"/>
              <a:t>Examples</a:t>
            </a:r>
            <a:r>
              <a:rPr lang="en-US" sz="1800" dirty="0"/>
              <a:t>: care before delivery, care during cesarean, care for recovered patients</a:t>
            </a:r>
          </a:p>
          <a:p>
            <a:r>
              <a:rPr lang="en-US" sz="2100" dirty="0"/>
              <a:t>Testing</a:t>
            </a:r>
          </a:p>
          <a:p>
            <a:pPr lvl="1"/>
            <a:r>
              <a:rPr lang="en-US" sz="1800" i="1" dirty="0"/>
              <a:t>Examples</a:t>
            </a:r>
            <a:r>
              <a:rPr lang="en-US" sz="1800" dirty="0"/>
              <a:t>: antibody tests, retesting for recovered COVID+ patients</a:t>
            </a:r>
          </a:p>
          <a:p>
            <a:r>
              <a:rPr lang="en-US" sz="2100" dirty="0"/>
              <a:t>Prophylactic anti-coagulation for COVID+ pregnant patients</a:t>
            </a:r>
          </a:p>
          <a:p>
            <a:r>
              <a:rPr lang="en-US" sz="2100" dirty="0"/>
              <a:t>Discharge planning for COVID+ women</a:t>
            </a:r>
          </a:p>
          <a:p>
            <a:r>
              <a:rPr lang="en-US" sz="2100" dirty="0"/>
              <a:t>Mother-infant separation policies (</a:t>
            </a:r>
            <a:r>
              <a:rPr lang="en-US" sz="2100" i="1" dirty="0"/>
              <a:t>what is </a:t>
            </a:r>
            <a:r>
              <a:rPr lang="en-US" sz="2100" i="1" u="sng" dirty="0"/>
              <a:t>best?</a:t>
            </a:r>
            <a:r>
              <a:rPr lang="en-US" sz="2100" dirty="0"/>
              <a:t>)</a:t>
            </a:r>
          </a:p>
          <a:p>
            <a:r>
              <a:rPr lang="en-US" sz="2100" dirty="0"/>
              <a:t>Pediatric multi-inflammatory syndrome</a:t>
            </a:r>
          </a:p>
          <a:p>
            <a:r>
              <a:rPr lang="en-US" sz="2100" dirty="0"/>
              <a:t>Continue case studies and hospital sharing!</a:t>
            </a:r>
          </a:p>
          <a:p>
            <a:r>
              <a:rPr lang="en-US" sz="2100" dirty="0"/>
              <a:t>Information specific for low-resource and/or rural hospitals</a:t>
            </a:r>
          </a:p>
          <a:p>
            <a:endParaRPr lang="en-US" dirty="0"/>
          </a:p>
        </p:txBody>
      </p:sp>
    </p:spTree>
    <p:extLst>
      <p:ext uri="{BB962C8B-B14F-4D97-AF65-F5344CB8AC3E}">
        <p14:creationId xmlns:p14="http://schemas.microsoft.com/office/powerpoint/2010/main" val="1766548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Comments &amp; Concerns Related to Obstetric Care</a:t>
            </a:r>
          </a:p>
        </p:txBody>
      </p:sp>
      <p:sp>
        <p:nvSpPr>
          <p:cNvPr id="3" name="Content Placeholder 2">
            <a:extLst>
              <a:ext uri="{FF2B5EF4-FFF2-40B4-BE49-F238E27FC236}">
                <a16:creationId xmlns:a16="http://schemas.microsoft.com/office/drawing/2014/main" id="{B8B8D67D-B3DA-4D42-A4EF-42412DE7DFED}"/>
              </a:ext>
            </a:extLst>
          </p:cNvPr>
          <p:cNvSpPr>
            <a:spLocks noGrp="1"/>
          </p:cNvSpPr>
          <p:nvPr>
            <p:ph idx="1"/>
          </p:nvPr>
        </p:nvSpPr>
        <p:spPr/>
        <p:txBody>
          <a:bodyPr>
            <a:normAutofit/>
          </a:bodyPr>
          <a:lstStyle/>
          <a:p>
            <a:r>
              <a:rPr lang="en-US" sz="2100" dirty="0"/>
              <a:t>Universal testing</a:t>
            </a:r>
          </a:p>
          <a:p>
            <a:pPr lvl="1"/>
            <a:r>
              <a:rPr lang="en-US" sz="1800" dirty="0"/>
              <a:t>Testing capacity &amp; supplies</a:t>
            </a:r>
          </a:p>
          <a:p>
            <a:r>
              <a:rPr lang="en-US" sz="2100" dirty="0"/>
              <a:t>Anti-coagulation</a:t>
            </a:r>
          </a:p>
          <a:p>
            <a:r>
              <a:rPr lang="en-US" sz="2100" dirty="0"/>
              <a:t>Support persons policies (e.g., allow doula as “extra”?)</a:t>
            </a:r>
          </a:p>
          <a:p>
            <a:r>
              <a:rPr lang="en-US" sz="2100" dirty="0"/>
              <a:t>Separation of mother and infant</a:t>
            </a:r>
          </a:p>
          <a:p>
            <a:r>
              <a:rPr lang="en-US" sz="2100" dirty="0"/>
              <a:t>PPE guidelines</a:t>
            </a:r>
          </a:p>
          <a:p>
            <a:r>
              <a:rPr lang="en-US" sz="2100" dirty="0"/>
              <a:t>Isolation &amp; lack of negative-pressure rooms</a:t>
            </a:r>
          </a:p>
          <a:p>
            <a:r>
              <a:rPr lang="en-US" sz="2100" dirty="0"/>
              <a:t>Pre-eclampsia and COVID-19</a:t>
            </a:r>
          </a:p>
          <a:p>
            <a:endParaRPr lang="en-US" dirty="0"/>
          </a:p>
        </p:txBody>
      </p:sp>
    </p:spTree>
    <p:extLst>
      <p:ext uri="{BB962C8B-B14F-4D97-AF65-F5344CB8AC3E}">
        <p14:creationId xmlns:p14="http://schemas.microsoft.com/office/powerpoint/2010/main" val="37237142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923-A909-44ED-9631-A57E2CED8CEC}"/>
              </a:ext>
            </a:extLst>
          </p:cNvPr>
          <p:cNvSpPr>
            <a:spLocks noGrp="1"/>
          </p:cNvSpPr>
          <p:nvPr>
            <p:ph type="title"/>
          </p:nvPr>
        </p:nvSpPr>
        <p:spPr>
          <a:xfrm>
            <a:off x="457200" y="857250"/>
            <a:ext cx="8229600" cy="1063229"/>
          </a:xfrm>
        </p:spPr>
        <p:txBody>
          <a:bodyPr>
            <a:noAutofit/>
          </a:bodyPr>
          <a:lstStyle/>
          <a:p>
            <a:pPr algn="l"/>
            <a:r>
              <a:rPr lang="en-US" sz="2700" dirty="0"/>
              <a:t>Comments &amp; Concerns Related to Neonatal Care</a:t>
            </a:r>
          </a:p>
        </p:txBody>
      </p:sp>
      <p:sp>
        <p:nvSpPr>
          <p:cNvPr id="3" name="Content Placeholder 2">
            <a:extLst>
              <a:ext uri="{FF2B5EF4-FFF2-40B4-BE49-F238E27FC236}">
                <a16:creationId xmlns:a16="http://schemas.microsoft.com/office/drawing/2014/main" id="{B8B8D67D-B3DA-4D42-A4EF-42412DE7DFED}"/>
              </a:ext>
            </a:extLst>
          </p:cNvPr>
          <p:cNvSpPr>
            <a:spLocks noGrp="1"/>
          </p:cNvSpPr>
          <p:nvPr>
            <p:ph idx="1"/>
          </p:nvPr>
        </p:nvSpPr>
        <p:spPr/>
        <p:txBody>
          <a:bodyPr>
            <a:normAutofit/>
          </a:bodyPr>
          <a:lstStyle/>
          <a:p>
            <a:r>
              <a:rPr lang="en-US" sz="2100" dirty="0"/>
              <a:t>Separation of mother and infant</a:t>
            </a:r>
          </a:p>
          <a:p>
            <a:r>
              <a:rPr lang="en-US" sz="2100" dirty="0"/>
              <a:t>Discharge planning when mom is COVID+</a:t>
            </a:r>
          </a:p>
          <a:p>
            <a:r>
              <a:rPr lang="en-US" sz="2100" dirty="0"/>
              <a:t>Breastfeeding</a:t>
            </a:r>
          </a:p>
          <a:p>
            <a:r>
              <a:rPr lang="en-US" sz="2100" dirty="0"/>
              <a:t>Well Baby Care</a:t>
            </a:r>
          </a:p>
          <a:p>
            <a:endParaRPr lang="en-US" dirty="0"/>
          </a:p>
        </p:txBody>
      </p:sp>
    </p:spTree>
    <p:extLst>
      <p:ext uri="{BB962C8B-B14F-4D97-AF65-F5344CB8AC3E}">
        <p14:creationId xmlns:p14="http://schemas.microsoft.com/office/powerpoint/2010/main" val="1189121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35" y="2228851"/>
            <a:ext cx="5829300" cy="2955131"/>
          </a:xfrm>
        </p:spPr>
        <p:txBody>
          <a:bodyPr>
            <a:normAutofit/>
          </a:bodyPr>
          <a:lstStyle/>
          <a:p>
            <a:pPr algn="ctr"/>
            <a:r>
              <a:rPr lang="en-US" sz="3300" cap="none" dirty="0"/>
              <a:t>Questions?</a:t>
            </a:r>
            <a:br>
              <a:rPr lang="en-US" sz="3300" cap="none" dirty="0"/>
            </a:br>
            <a:r>
              <a:rPr lang="en-US" cap="none" dirty="0"/>
              <a:t/>
            </a:r>
            <a:br>
              <a:rPr lang="en-US" cap="none" dirty="0"/>
            </a:br>
            <a:r>
              <a:rPr lang="en-US" sz="2400" cap="none" dirty="0"/>
              <a:t>Amanda Bennett</a:t>
            </a:r>
            <a:br>
              <a:rPr lang="en-US" sz="2400" cap="none" dirty="0"/>
            </a:br>
            <a:r>
              <a:rPr lang="en-US" sz="2400" cap="none" dirty="0"/>
              <a:t>Amanda.C.Bennett@illinois.gov</a:t>
            </a:r>
          </a:p>
        </p:txBody>
      </p:sp>
    </p:spTree>
    <p:extLst>
      <p:ext uri="{BB962C8B-B14F-4D97-AF65-F5344CB8AC3E}">
        <p14:creationId xmlns:p14="http://schemas.microsoft.com/office/powerpoint/2010/main" val="3060101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0"/>
            <a:ext cx="6132818" cy="1143000"/>
          </a:xfrm>
          <a:noFill/>
        </p:spPr>
        <p:txBody>
          <a:bodyPr/>
          <a:lstStyle/>
          <a:p>
            <a:pPr algn="l" eaLnBrk="1" hangingPunct="1"/>
            <a:r>
              <a:rPr lang="en-US" sz="4000" b="1" dirty="0">
                <a:solidFill>
                  <a:srgbClr val="F58466"/>
                </a:solidFill>
                <a:latin typeface="Goudy Old Style" pitchFamily="18" charset="0"/>
              </a:rPr>
              <a:t>Thank You</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85</a:t>
            </a:fld>
            <a:endParaRPr lang="en-US" altLang="en-US"/>
          </a:p>
        </p:txBody>
      </p:sp>
      <p:sp>
        <p:nvSpPr>
          <p:cNvPr id="3" name="Content Placeholder 2"/>
          <p:cNvSpPr>
            <a:spLocks noGrp="1"/>
          </p:cNvSpPr>
          <p:nvPr>
            <p:ph idx="1"/>
          </p:nvPr>
        </p:nvSpPr>
        <p:spPr>
          <a:xfrm>
            <a:off x="389902" y="990600"/>
            <a:ext cx="8414807" cy="4525963"/>
          </a:xfrm>
        </p:spPr>
        <p:txBody>
          <a:bodyPr/>
          <a:lstStyle/>
          <a:p>
            <a:r>
              <a:rPr lang="en-US" dirty="0"/>
              <a:t>We continue to give thanks to the nurses, doctors, health care workers, public health teams and others across our state at work confronting the COVID-19 pandemic. </a:t>
            </a:r>
          </a:p>
          <a:p>
            <a:r>
              <a:rPr lang="en-US" dirty="0"/>
              <a:t>Please send questions, comments and recommendations, cases / willingness to share for  future COVID-19 OB/Neo discussion webinars to </a:t>
            </a:r>
            <a:r>
              <a:rPr lang="en-US" dirty="0">
                <a:hlinkClick r:id="rId2"/>
              </a:rPr>
              <a:t>info@ilpqc.org</a:t>
            </a:r>
            <a:endParaRPr lang="en-US" dirty="0"/>
          </a:p>
          <a:p>
            <a:r>
              <a:rPr lang="en-US" dirty="0"/>
              <a:t>Recording of this </a:t>
            </a:r>
            <a:r>
              <a:rPr lang="en-US" dirty="0" smtClean="0"/>
              <a:t>webinar, Q/A and registration for the next webinar on 6/26/20 will </a:t>
            </a:r>
            <a:r>
              <a:rPr lang="en-US" dirty="0"/>
              <a:t>be available at www.ilpqc.org</a:t>
            </a:r>
          </a:p>
          <a:p>
            <a:endParaRPr lang="en-US" dirty="0"/>
          </a:p>
          <a:p>
            <a:pPr marL="0" indent="0">
              <a:buNone/>
            </a:pPr>
            <a:endParaRPr lang="en-US" dirty="0"/>
          </a:p>
        </p:txBody>
      </p:sp>
    </p:spTree>
    <p:extLst>
      <p:ext uri="{BB962C8B-B14F-4D97-AF65-F5344CB8AC3E}">
        <p14:creationId xmlns:p14="http://schemas.microsoft.com/office/powerpoint/2010/main" val="19308058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3192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1858" y="21094"/>
            <a:ext cx="8229600" cy="1143000"/>
          </a:xfrm>
          <a:solidFill>
            <a:schemeClr val="bg1"/>
          </a:solidFill>
        </p:spPr>
        <p:txBody>
          <a:bodyPr>
            <a:noAutofit/>
          </a:bodyPr>
          <a:lstStyle/>
          <a:p>
            <a:r>
              <a:rPr lang="en-US" sz="2800" smtClean="0"/>
              <a:t>Data Update </a:t>
            </a:r>
            <a:r>
              <a:rPr lang="en-US" sz="2800" b="1" smtClean="0">
                <a:solidFill>
                  <a:srgbClr val="C00000"/>
                </a:solidFill>
              </a:rPr>
              <a:t>June 11</a:t>
            </a:r>
            <a:r>
              <a:rPr lang="en-US" sz="2800" smtClean="0">
                <a:solidFill>
                  <a:srgbClr val="C00000"/>
                </a:solidFill>
              </a:rPr>
              <a:t>, </a:t>
            </a:r>
            <a:r>
              <a:rPr lang="en-US" sz="2800" b="1" smtClean="0">
                <a:solidFill>
                  <a:srgbClr val="C00000"/>
                </a:solidFill>
              </a:rPr>
              <a:t>2020</a:t>
            </a:r>
            <a:r>
              <a:rPr lang="en-US" sz="2800" smtClean="0"/>
              <a:t/>
            </a:r>
            <a:br>
              <a:rPr lang="en-US" sz="2800" smtClean="0"/>
            </a:br>
            <a:r>
              <a:rPr lang="en-US" sz="2800" smtClean="0"/>
              <a:t>IDPH: COVID-19 Outbreak </a:t>
            </a:r>
            <a:endParaRPr lang="en-US" sz="2800" dirty="0"/>
          </a:p>
        </p:txBody>
      </p:sp>
      <p:sp>
        <p:nvSpPr>
          <p:cNvPr id="3" name="Slide Number Placeholder 2"/>
          <p:cNvSpPr>
            <a:spLocks noGrp="1"/>
          </p:cNvSpPr>
          <p:nvPr>
            <p:ph type="sldNum" sz="quarter" idx="12"/>
          </p:nvPr>
        </p:nvSpPr>
        <p:spPr/>
        <p:txBody>
          <a:bodyPr/>
          <a:lstStyle/>
          <a:p>
            <a:fld id="{744C2F5F-8633-4B5B-A080-9CC210AD30A1}" type="slidenum">
              <a:rPr lang="en-US" smtClean="0"/>
              <a:t>9</a:t>
            </a:fld>
            <a:endParaRPr lang="en-US"/>
          </a:p>
        </p:txBody>
      </p:sp>
      <p:sp>
        <p:nvSpPr>
          <p:cNvPr id="10" name="Rectangle 9"/>
          <p:cNvSpPr/>
          <p:nvPr/>
        </p:nvSpPr>
        <p:spPr>
          <a:xfrm>
            <a:off x="2895600" y="909864"/>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897006" y="1818628"/>
            <a:ext cx="3087192" cy="369332"/>
          </a:xfrm>
          <a:prstGeom prst="rect">
            <a:avLst/>
          </a:prstGeom>
        </p:spPr>
        <p:txBody>
          <a:bodyPr wrap="none">
            <a:spAutoFit/>
          </a:bodyPr>
          <a:lstStyle/>
          <a:p>
            <a:r>
              <a:rPr lang="en-US" dirty="0"/>
              <a:t>IL Positive Cases Over Time</a:t>
            </a:r>
          </a:p>
        </p:txBody>
      </p:sp>
      <p:sp>
        <p:nvSpPr>
          <p:cNvPr id="8" name="Rectangle 7"/>
          <p:cNvSpPr/>
          <p:nvPr/>
        </p:nvSpPr>
        <p:spPr>
          <a:xfrm>
            <a:off x="5891952" y="1769621"/>
            <a:ext cx="2292102" cy="369332"/>
          </a:xfrm>
          <a:prstGeom prst="rect">
            <a:avLst/>
          </a:prstGeom>
        </p:spPr>
        <p:txBody>
          <a:bodyPr wrap="none">
            <a:spAutoFit/>
          </a:bodyPr>
          <a:lstStyle/>
          <a:p>
            <a:r>
              <a:rPr lang="en-US" dirty="0"/>
              <a:t>IL Deaths Over Time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415939"/>
            <a:ext cx="4504258" cy="364766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6658" y="2423830"/>
            <a:ext cx="4182119" cy="3647663"/>
          </a:xfrm>
          <a:prstGeom prst="rect">
            <a:avLst/>
          </a:prstGeom>
        </p:spPr>
      </p:pic>
      <p:sp>
        <p:nvSpPr>
          <p:cNvPr id="17" name="Rectangle 16"/>
          <p:cNvSpPr/>
          <p:nvPr/>
        </p:nvSpPr>
        <p:spPr>
          <a:xfrm>
            <a:off x="456051" y="2187960"/>
            <a:ext cx="4572000" cy="369332"/>
          </a:xfrm>
          <a:prstGeom prst="rect">
            <a:avLst/>
          </a:prstGeom>
        </p:spPr>
        <p:txBody>
          <a:bodyPr>
            <a:spAutoFit/>
          </a:bodyPr>
          <a:lstStyle/>
          <a:p>
            <a:r>
              <a:rPr lang="en-US" b="1" dirty="0" smtClean="0"/>
              <a:t>Total: 130,608 </a:t>
            </a:r>
            <a:r>
              <a:rPr lang="en-US" dirty="0"/>
              <a:t>Confirmed Positive </a:t>
            </a:r>
            <a:r>
              <a:rPr lang="en-US" dirty="0" smtClean="0"/>
              <a:t>Cases</a:t>
            </a:r>
            <a:endParaRPr lang="en-US" dirty="0"/>
          </a:p>
        </p:txBody>
      </p:sp>
      <p:sp>
        <p:nvSpPr>
          <p:cNvPr id="18" name="Rectangle 17"/>
          <p:cNvSpPr/>
          <p:nvPr/>
        </p:nvSpPr>
        <p:spPr>
          <a:xfrm>
            <a:off x="5867400" y="2182266"/>
            <a:ext cx="2296334" cy="369332"/>
          </a:xfrm>
          <a:prstGeom prst="rect">
            <a:avLst/>
          </a:prstGeom>
        </p:spPr>
        <p:txBody>
          <a:bodyPr wrap="none">
            <a:spAutoFit/>
          </a:bodyPr>
          <a:lstStyle/>
          <a:p>
            <a:r>
              <a:rPr lang="en-US" b="1" dirty="0"/>
              <a:t>Total: 6,185</a:t>
            </a:r>
            <a:r>
              <a:rPr lang="en-US" dirty="0"/>
              <a:t> Deaths </a:t>
            </a:r>
          </a:p>
        </p:txBody>
      </p:sp>
    </p:spTree>
    <p:extLst>
      <p:ext uri="{BB962C8B-B14F-4D97-AF65-F5344CB8AC3E}">
        <p14:creationId xmlns:p14="http://schemas.microsoft.com/office/powerpoint/2010/main" val="496164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SM Health Theme">
  <a:themeElements>
    <a:clrScheme name="SSM Health">
      <a:dk1>
        <a:srgbClr val="282B25"/>
      </a:dk1>
      <a:lt1>
        <a:srgbClr val="FFFFFF"/>
      </a:lt1>
      <a:dk2>
        <a:srgbClr val="000000"/>
      </a:dk2>
      <a:lt2>
        <a:srgbClr val="D8D8D8"/>
      </a:lt2>
      <a:accent1>
        <a:srgbClr val="001F5F"/>
      </a:accent1>
      <a:accent2>
        <a:srgbClr val="ED5615"/>
      </a:accent2>
      <a:accent3>
        <a:srgbClr val="00839B"/>
      </a:accent3>
      <a:accent4>
        <a:srgbClr val="71798F"/>
      </a:accent4>
      <a:accent5>
        <a:srgbClr val="FDB714"/>
      </a:accent5>
      <a:accent6>
        <a:srgbClr val="2D3043"/>
      </a:accent6>
      <a:hlink>
        <a:srgbClr val="00839B"/>
      </a:hlink>
      <a:folHlink>
        <a:srgbClr val="949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Custom Design">
  <a:themeElements>
    <a:clrScheme name="Custom 2">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Custom Design">
  <a:themeElements>
    <a:clrScheme name="Custom 5">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9.xml><?xml version="1.0" encoding="utf-8"?>
<a:theme xmlns:a="http://schemas.openxmlformats.org/drawingml/2006/main" name="1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Customer_x0020_Name xmlns="77c31a17-6afb-46f8-bbc0-94bb9c504c40" xsi:nil="true"/>
    <IconOverlay xmlns="http://schemas.microsoft.com/sharepoint/v4"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292C52B-4780-40E0-BA3D-D7011A94DE9A}">
  <ds:schemaRefs>
    <ds:schemaRef ds:uri="http://schemas.microsoft.com/office/2006/metadata/properties"/>
    <ds:schemaRef ds:uri="http://schemas.microsoft.com/office/infopath/2007/PartnerControls"/>
    <ds:schemaRef ds:uri="77c31a17-6afb-46f8-bbc0-94bb9c504c40"/>
    <ds:schemaRef ds:uri="http://schemas.microsoft.com/sharepoint/v4"/>
  </ds:schemaRefs>
</ds:datastoreItem>
</file>

<file path=customXml/itemProps2.xml><?xml version="1.0" encoding="utf-8"?>
<ds:datastoreItem xmlns:ds="http://schemas.openxmlformats.org/officeDocument/2006/customXml" ds:itemID="{B7C62C7B-0FA7-4687-9118-8AF8A14FA911}">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77056</TotalTime>
  <Words>3153</Words>
  <Application>Microsoft Office PowerPoint</Application>
  <PresentationFormat>On-screen Show (4:3)</PresentationFormat>
  <Paragraphs>579</Paragraphs>
  <Slides>86</Slides>
  <Notes>17</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86</vt:i4>
      </vt:variant>
    </vt:vector>
  </HeadingPairs>
  <TitlesOfParts>
    <vt:vector size="117" baseType="lpstr">
      <vt:lpstr>MS PGothic</vt:lpstr>
      <vt:lpstr>MS PGothic</vt:lpstr>
      <vt:lpstr>Arial</vt:lpstr>
      <vt:lpstr>Arial Black</vt:lpstr>
      <vt:lpstr>Calibri</vt:lpstr>
      <vt:lpstr>Calibri Light</vt:lpstr>
      <vt:lpstr>Goudy Old Style</vt:lpstr>
      <vt:lpstr>Helvetica Neue Medium</vt:lpstr>
      <vt:lpstr>PT Sans</vt:lpstr>
      <vt:lpstr>Segoe UI Semibold</vt:lpstr>
      <vt:lpstr>Symbol</vt:lpstr>
      <vt:lpstr>Times New Roman</vt:lpstr>
      <vt:lpstr>Trajan Pro</vt:lpstr>
      <vt:lpstr>Verdana</vt:lpstr>
      <vt:lpstr>Wingdings 2</vt:lpstr>
      <vt:lpstr>Office Theme</vt:lpstr>
      <vt:lpstr>Power point</vt:lpstr>
      <vt:lpstr>Main Page/Transition Page</vt:lpstr>
      <vt:lpstr>Content Pages</vt:lpstr>
      <vt:lpstr>4_AHC PPT Template</vt:lpstr>
      <vt:lpstr>1_Main Page/Transition Page</vt:lpstr>
      <vt:lpstr>1_Content Pages</vt:lpstr>
      <vt:lpstr>Vision</vt:lpstr>
      <vt:lpstr>12_Vision</vt:lpstr>
      <vt:lpstr>SSM Health Theme</vt:lpstr>
      <vt:lpstr>2_Main Page/Transition Page</vt:lpstr>
      <vt:lpstr>2_Content Pages</vt:lpstr>
      <vt:lpstr>5_Custom Design</vt:lpstr>
      <vt:lpstr>2_Custom Design</vt:lpstr>
      <vt:lpstr>3_Custom Design</vt:lpstr>
      <vt:lpstr>1_Office Theme</vt:lpstr>
      <vt:lpstr>COVID-19 Strategies for OB &amp; Neonatal Units</vt:lpstr>
      <vt:lpstr>Welcome</vt:lpstr>
      <vt:lpstr>Housekeeping:  We Are Recording Now</vt:lpstr>
      <vt:lpstr>Before we begin…</vt:lpstr>
      <vt:lpstr>Birth Equity Links</vt:lpstr>
      <vt:lpstr>ILPQC Covid 19 webinars</vt:lpstr>
      <vt:lpstr>Overview</vt:lpstr>
      <vt:lpstr>Data Update June 11, 2020 CDC/IDPH: COVID-19 Outbreak </vt:lpstr>
      <vt:lpstr>Data Update June 11, 2020 IDPH: COVID-19 Outbreak </vt:lpstr>
      <vt:lpstr>Illinois Daily Incidence</vt:lpstr>
      <vt:lpstr>Data Update June 11, 2020 IDPH: COVID-19 Outbreak  Race Demographics</vt:lpstr>
      <vt:lpstr>ILPQC COVID-19 Webpage www.ilpqc.org </vt:lpstr>
      <vt:lpstr>IDPH Communications</vt:lpstr>
      <vt:lpstr>Updated OB Resources</vt:lpstr>
      <vt:lpstr>Updated AAP Neonatal Guidance</vt:lpstr>
      <vt:lpstr>Updated OB/Neo Covid Publications</vt:lpstr>
      <vt:lpstr>Mental Health/Wellness</vt:lpstr>
      <vt:lpstr>Updated “Recovered” Definition</vt:lpstr>
      <vt:lpstr>Managing “Recovered” Patients</vt:lpstr>
      <vt:lpstr>PowerPoint Presentation</vt:lpstr>
      <vt:lpstr>Discussion of Neonatal Unit Strategies </vt:lpstr>
      <vt:lpstr>Visitation at University of Illinois Hospital and Health Sciences Systems Neonatal Intensive Care Unit during the Covid-19 Pandemic  </vt:lpstr>
      <vt:lpstr> UIH NICU</vt:lpstr>
      <vt:lpstr>Normal Operations in the UIH NICU</vt:lpstr>
      <vt:lpstr>UIH NICU Covid Strategy and Plans</vt:lpstr>
      <vt:lpstr>The Trigger Point – Late March, 2020 Prior to universal screening and availability of POCT</vt:lpstr>
      <vt:lpstr>PowerPoint Presentation</vt:lpstr>
      <vt:lpstr>PowerPoint Presentation</vt:lpstr>
      <vt:lpstr>UIH Approach to Safety</vt:lpstr>
      <vt:lpstr>Other Safety Measures at UIH</vt:lpstr>
      <vt:lpstr>PowerPoint Presentation</vt:lpstr>
      <vt:lpstr>Qualitative Outcomes</vt:lpstr>
      <vt:lpstr>Reopening the NICU</vt:lpstr>
      <vt:lpstr>NICU Floor Plan</vt:lpstr>
      <vt:lpstr>PowerPoint Presentation</vt:lpstr>
      <vt:lpstr>Acknowledgments</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Panel</vt:lpstr>
      <vt:lpstr>Neonatal Questions/Discussion</vt:lpstr>
      <vt:lpstr>Discussion of OB Unit Strategies </vt:lpstr>
      <vt:lpstr>PowerPoint Presentation</vt:lpstr>
      <vt:lpstr>Case</vt:lpstr>
      <vt:lpstr>Lessons Learned </vt:lpstr>
      <vt:lpstr>OB Discussion Panel</vt:lpstr>
      <vt:lpstr>OB Questions/Discussion</vt:lpstr>
      <vt:lpstr>Illinois Perinatal Hospital  COVID-19 Survey Results</vt:lpstr>
      <vt:lpstr>Perinatal Hospital COVID-19 Survey Overview</vt:lpstr>
      <vt:lpstr>COVID-19 Perinatal Hospital Survey Response Rates</vt:lpstr>
      <vt:lpstr>Survey Results:  Universal Testing</vt:lpstr>
      <vt:lpstr>Percent of Hospitals Implementing  Universal Testing among Pregnant Women</vt:lpstr>
      <vt:lpstr>Percent of Hospitals Implementing  Universal Testing at Labor and Delivery Admission</vt:lpstr>
      <vt:lpstr>Percent of Hospitals Implementing Universal Testing at L&amp;D Admission and Using Rapid Tests for ALL Women Tested</vt:lpstr>
      <vt:lpstr>Percent of Hospitals Implementing  Universal Testing for Scheduled Deliveries</vt:lpstr>
      <vt:lpstr>Percent of Hospitals Implementing  Universal Testing for Scheduled Deliveries</vt:lpstr>
      <vt:lpstr>Percent of Hospitals Implementing Universal Testing for Pregnant Women Admitted for Non-Delivery Reasons</vt:lpstr>
      <vt:lpstr>COVID-19 Positivity Rate  Among Hospitals Universally Testing at Labor &amp; Delivery</vt:lpstr>
      <vt:lpstr>Asymptomatic Rate Among COVID+ Pregnant Women  at Hospitals Universally Testing at Labor and Delivery</vt:lpstr>
      <vt:lpstr>Barriers to Universal Testing</vt:lpstr>
      <vt:lpstr>Percent of Hospitals NOT Implementing Universal Testing at Labor and Delivery that are Interested in Doing So if Testing Supplies were Made Available</vt:lpstr>
      <vt:lpstr>Survey Results:  policies and practices  Related to COVID-19</vt:lpstr>
      <vt:lpstr>COVID-19 Related Practices</vt:lpstr>
      <vt:lpstr>Early Discharge</vt:lpstr>
      <vt:lpstr>Support Persons and Visitation</vt:lpstr>
      <vt:lpstr>Mother-Newborn Contact</vt:lpstr>
      <vt:lpstr>Outpatient Care</vt:lpstr>
      <vt:lpstr>Comments about How Prenatal and Postpartum Outpatient Care Has Been Affected</vt:lpstr>
      <vt:lpstr>ILPQC Weekly Webinars</vt:lpstr>
      <vt:lpstr>Suggested Topics for Future ILPQC Webinars</vt:lpstr>
      <vt:lpstr>Comments &amp; Concerns Related to Obstetric Care</vt:lpstr>
      <vt:lpstr>Comments &amp; Concerns Related to Neonatal Care</vt:lpstr>
      <vt:lpstr>Questions?  Amanda Bennett Amanda.C.Bennett@illinois.gov</vt:lpstr>
      <vt:lpstr>Thank You</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Ann Borders</cp:lastModifiedBy>
  <cp:revision>2315</cp:revision>
  <cp:lastPrinted>2018-07-12T17:33:39Z</cp:lastPrinted>
  <dcterms:created xsi:type="dcterms:W3CDTF">2013-06-07T18:46:59Z</dcterms:created>
  <dcterms:modified xsi:type="dcterms:W3CDTF">2020-06-12T16:17:13Z</dcterms:modified>
</cp:coreProperties>
</file>