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704" r:id="rId2"/>
    <p:sldMasterId id="2147483745" r:id="rId3"/>
    <p:sldMasterId id="2147483758" r:id="rId4"/>
    <p:sldMasterId id="2147483770" r:id="rId5"/>
  </p:sldMasterIdLst>
  <p:notesMasterIdLst>
    <p:notesMasterId r:id="rId64"/>
  </p:notesMasterIdLst>
  <p:handoutMasterIdLst>
    <p:handoutMasterId r:id="rId65"/>
  </p:handoutMasterIdLst>
  <p:sldIdLst>
    <p:sldId id="286" r:id="rId6"/>
    <p:sldId id="438" r:id="rId7"/>
    <p:sldId id="439" r:id="rId8"/>
    <p:sldId id="440" r:id="rId9"/>
    <p:sldId id="441" r:id="rId10"/>
    <p:sldId id="442" r:id="rId11"/>
    <p:sldId id="443" r:id="rId12"/>
    <p:sldId id="491" r:id="rId13"/>
    <p:sldId id="522" r:id="rId14"/>
    <p:sldId id="444" r:id="rId15"/>
    <p:sldId id="445" r:id="rId16"/>
    <p:sldId id="446" r:id="rId17"/>
    <p:sldId id="447" r:id="rId18"/>
    <p:sldId id="448" r:id="rId19"/>
    <p:sldId id="525" r:id="rId20"/>
    <p:sldId id="524" r:id="rId21"/>
    <p:sldId id="449" r:id="rId22"/>
    <p:sldId id="450" r:id="rId23"/>
    <p:sldId id="451" r:id="rId24"/>
    <p:sldId id="452" r:id="rId25"/>
    <p:sldId id="453" r:id="rId26"/>
    <p:sldId id="454" r:id="rId27"/>
    <p:sldId id="455" r:id="rId28"/>
    <p:sldId id="456" r:id="rId29"/>
    <p:sldId id="457" r:id="rId30"/>
    <p:sldId id="458" r:id="rId31"/>
    <p:sldId id="508" r:id="rId32"/>
    <p:sldId id="509" r:id="rId33"/>
    <p:sldId id="510" r:id="rId34"/>
    <p:sldId id="511" r:id="rId35"/>
    <p:sldId id="512" r:id="rId36"/>
    <p:sldId id="513" r:id="rId37"/>
    <p:sldId id="514" r:id="rId38"/>
    <p:sldId id="515" r:id="rId39"/>
    <p:sldId id="516" r:id="rId40"/>
    <p:sldId id="517" r:id="rId41"/>
    <p:sldId id="518" r:id="rId42"/>
    <p:sldId id="519" r:id="rId43"/>
    <p:sldId id="520" r:id="rId44"/>
    <p:sldId id="496" r:id="rId45"/>
    <p:sldId id="492" r:id="rId46"/>
    <p:sldId id="493" r:id="rId47"/>
    <p:sldId id="494" r:id="rId48"/>
    <p:sldId id="495" r:id="rId49"/>
    <p:sldId id="497" r:id="rId50"/>
    <p:sldId id="498" r:id="rId51"/>
    <p:sldId id="499" r:id="rId52"/>
    <p:sldId id="500" r:id="rId53"/>
    <p:sldId id="501" r:id="rId54"/>
    <p:sldId id="502" r:id="rId55"/>
    <p:sldId id="503" r:id="rId56"/>
    <p:sldId id="504" r:id="rId57"/>
    <p:sldId id="505" r:id="rId58"/>
    <p:sldId id="506" r:id="rId59"/>
    <p:sldId id="507" r:id="rId60"/>
    <p:sldId id="487" r:id="rId61"/>
    <p:sldId id="488" r:id="rId62"/>
    <p:sldId id="490" r:id="rId63"/>
  </p:sldIdLst>
  <p:sldSz cx="12192000" cy="6858000"/>
  <p:notesSz cx="6858000" cy="9144000"/>
  <p:embeddedFontLst>
    <p:embeddedFont>
      <p:font typeface="Goudy Old Style" panose="020B0604020202020204" charset="0"/>
      <p:regular r:id="rId66"/>
      <p:bold r:id="rId67"/>
      <p:italic r:id="rId68"/>
    </p:embeddedFont>
    <p:embeddedFont>
      <p:font typeface="Roboto" panose="020B0604020202020204" charset="0"/>
      <p:regular r:id="rId69"/>
      <p:bold r:id="rId70"/>
      <p:italic r:id="rId71"/>
      <p:boldItalic r:id="rId72"/>
    </p:embeddedFont>
    <p:embeddedFont>
      <p:font typeface="Calibri Light" panose="020F0302020204030204" pitchFamily="34" charset="0"/>
      <p:regular r:id="rId73"/>
      <p:italic r:id="rId74"/>
    </p:embeddedFont>
    <p:embeddedFont>
      <p:font typeface="MS PGothic" panose="020B0600070205080204" pitchFamily="34" charset="-128"/>
      <p:regular r:id="rId75"/>
    </p:embeddedFont>
    <p:embeddedFont>
      <p:font typeface="Lato Medium" panose="020B0604020202020204" charset="0"/>
      <p:regular r:id="rId76"/>
      <p:italic r:id="rId77"/>
    </p:embeddedFont>
    <p:embeddedFont>
      <p:font typeface="Roboto Slab" panose="020B0604020202020204" charset="0"/>
      <p:regular r:id="rId78"/>
      <p:bold r:id="rId79"/>
    </p:embeddedFont>
    <p:embeddedFont>
      <p:font typeface="Verdana" panose="020B0604030504040204" pitchFamily="34" charset="0"/>
      <p:regular r:id="rId80"/>
      <p:bold r:id="rId81"/>
      <p:italic r:id="rId82"/>
      <p:boldItalic r:id="rId83"/>
    </p:embeddedFont>
    <p:embeddedFont>
      <p:font typeface="Lato" panose="020B0604020202020204" charset="0"/>
      <p:regular r:id="rId84"/>
      <p:bold r:id="rId85"/>
      <p:italic r:id="rId86"/>
      <p:boldItalic r:id="rId87"/>
    </p:embeddedFont>
    <p:embeddedFont>
      <p:font typeface="Calibri" panose="020F0502020204030204" pitchFamily="34" charset="0"/>
      <p:regular r:id="rId88"/>
      <p:bold r:id="rId89"/>
      <p:italic r:id="rId90"/>
      <p:boldItalic r:id="rId9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dd Hilgert" initials="TH" lastIdx="4" clrIdx="0">
    <p:extLst>
      <p:ext uri="{19B8F6BF-5375-455C-9EA6-DF929625EA0E}">
        <p15:presenceInfo xmlns:p15="http://schemas.microsoft.com/office/powerpoint/2012/main" userId="S::thilgert@burness.com::e63f7431-5354-4fa3-8815-b97c1ede6b0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673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226119-CDD8-4911-A1BB-3821D6D1F7F5}" v="1437" dt="2021-05-23T03:40:14.273"/>
    <p1510:client id="{591F9AEB-833B-4838-B06E-A85E55E3EE33}" v="401" dt="2021-05-23T13:33:01.0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54" autoAdjust="0"/>
    <p:restoredTop sz="91600" autoAdjust="0"/>
  </p:normalViewPr>
  <p:slideViewPr>
    <p:cSldViewPr snapToGrid="0" snapToObjects="1">
      <p:cViewPr varScale="1">
        <p:scale>
          <a:sx n="80" d="100"/>
          <a:sy n="80" d="100"/>
        </p:scale>
        <p:origin x="46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94"/>
    </p:cViewPr>
  </p:sorterViewPr>
  <p:notesViewPr>
    <p:cSldViewPr snapToGrid="0" snapToObjects="1">
      <p:cViewPr varScale="1">
        <p:scale>
          <a:sx n="129" d="100"/>
          <a:sy n="129" d="100"/>
        </p:scale>
        <p:origin x="2416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font" Target="fonts/font3.fntdata"/><Relationship Id="rId84" Type="http://schemas.openxmlformats.org/officeDocument/2006/relationships/font" Target="fonts/font19.fntdata"/><Relationship Id="rId89" Type="http://schemas.openxmlformats.org/officeDocument/2006/relationships/font" Target="fonts/font24.fntdata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font" Target="fonts/font9.fntdata"/><Relationship Id="rId79" Type="http://schemas.openxmlformats.org/officeDocument/2006/relationships/font" Target="fonts/font14.fntdata"/><Relationship Id="rId5" Type="http://schemas.openxmlformats.org/officeDocument/2006/relationships/slideMaster" Target="slideMasters/slideMaster5.xml"/><Relationship Id="rId90" Type="http://schemas.openxmlformats.org/officeDocument/2006/relationships/font" Target="fonts/font25.fntdata"/><Relationship Id="rId95" Type="http://schemas.openxmlformats.org/officeDocument/2006/relationships/theme" Target="theme/theme1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4.fntdata"/><Relationship Id="rId80" Type="http://schemas.openxmlformats.org/officeDocument/2006/relationships/font" Target="fonts/font15.fntdata"/><Relationship Id="rId85" Type="http://schemas.openxmlformats.org/officeDocument/2006/relationships/font" Target="fonts/font2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font" Target="fonts/font2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83" Type="http://schemas.openxmlformats.org/officeDocument/2006/relationships/font" Target="fonts/font18.fntdata"/><Relationship Id="rId88" Type="http://schemas.openxmlformats.org/officeDocument/2006/relationships/font" Target="fonts/font23.fntdata"/><Relationship Id="rId91" Type="http://schemas.openxmlformats.org/officeDocument/2006/relationships/font" Target="fonts/font26.fntdata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handoutMaster" Target="handoutMasters/handoutMaster1.xml"/><Relationship Id="rId73" Type="http://schemas.openxmlformats.org/officeDocument/2006/relationships/font" Target="fonts/font8.fntdata"/><Relationship Id="rId78" Type="http://schemas.openxmlformats.org/officeDocument/2006/relationships/font" Target="fonts/font13.fntdata"/><Relationship Id="rId81" Type="http://schemas.openxmlformats.org/officeDocument/2006/relationships/font" Target="fonts/font16.fntdata"/><Relationship Id="rId86" Type="http://schemas.openxmlformats.org/officeDocument/2006/relationships/font" Target="fonts/font21.fntdata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font" Target="fonts/font11.fntdata"/><Relationship Id="rId97" Type="http://schemas.microsoft.com/office/2016/11/relationships/changesInfo" Target="changesInfos/changesInfo1.xml"/><Relationship Id="rId7" Type="http://schemas.openxmlformats.org/officeDocument/2006/relationships/slide" Target="slides/slide2.xml"/><Relationship Id="rId71" Type="http://schemas.openxmlformats.org/officeDocument/2006/relationships/font" Target="fonts/font6.fntdata"/><Relationship Id="rId9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font" Target="fonts/font1.fntdata"/><Relationship Id="rId87" Type="http://schemas.openxmlformats.org/officeDocument/2006/relationships/font" Target="fonts/font22.fntdata"/><Relationship Id="rId61" Type="http://schemas.openxmlformats.org/officeDocument/2006/relationships/slide" Target="slides/slide56.xml"/><Relationship Id="rId82" Type="http://schemas.openxmlformats.org/officeDocument/2006/relationships/font" Target="fonts/font17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font" Target="fonts/font12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font" Target="fonts/font7.fntdata"/><Relationship Id="rId93" Type="http://schemas.openxmlformats.org/officeDocument/2006/relationships/presProps" Target="presProps.xml"/><Relationship Id="rId9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cia Ann Lee King" clId="Web-{17226119-CDD8-4911-A1BB-3821D6D1F7F5}"/>
    <pc:docChg chg="addSld modSld">
      <pc:chgData name="Patricia Ann Lee King" userId="" providerId="" clId="Web-{17226119-CDD8-4911-A1BB-3821D6D1F7F5}" dt="2021-05-23T03:40:11.070" v="1015" actId="20577"/>
      <pc:docMkLst>
        <pc:docMk/>
      </pc:docMkLst>
      <pc:sldChg chg="modSp">
        <pc:chgData name="Patricia Ann Lee King" userId="" providerId="" clId="Web-{17226119-CDD8-4911-A1BB-3821D6D1F7F5}" dt="2021-05-23T03:34:11.722" v="813" actId="20577"/>
        <pc:sldMkLst>
          <pc:docMk/>
          <pc:sldMk cId="3843946563" sldId="277"/>
        </pc:sldMkLst>
        <pc:spChg chg="mod">
          <ac:chgData name="Patricia Ann Lee King" userId="" providerId="" clId="Web-{17226119-CDD8-4911-A1BB-3821D6D1F7F5}" dt="2021-05-23T03:34:11.722" v="813" actId="20577"/>
          <ac:spMkLst>
            <pc:docMk/>
            <pc:sldMk cId="3843946563" sldId="277"/>
            <ac:spMk id="3" creationId="{00000000-0000-0000-0000-000000000000}"/>
          </ac:spMkLst>
        </pc:spChg>
      </pc:sldChg>
      <pc:sldChg chg="modSp">
        <pc:chgData name="Patricia Ann Lee King" userId="" providerId="" clId="Web-{17226119-CDD8-4911-A1BB-3821D6D1F7F5}" dt="2021-05-23T03:15:09.405" v="59" actId="20577"/>
        <pc:sldMkLst>
          <pc:docMk/>
          <pc:sldMk cId="1239553237" sldId="304"/>
        </pc:sldMkLst>
        <pc:spChg chg="mod">
          <ac:chgData name="Patricia Ann Lee King" userId="" providerId="" clId="Web-{17226119-CDD8-4911-A1BB-3821D6D1F7F5}" dt="2021-05-23T03:15:09.405" v="59" actId="20577"/>
          <ac:spMkLst>
            <pc:docMk/>
            <pc:sldMk cId="1239553237" sldId="304"/>
            <ac:spMk id="3" creationId="{00000000-0000-0000-0000-000000000000}"/>
          </ac:spMkLst>
        </pc:spChg>
      </pc:sldChg>
      <pc:sldChg chg="modSp">
        <pc:chgData name="Patricia Ann Lee King" userId="" providerId="" clId="Web-{17226119-CDD8-4911-A1BB-3821D6D1F7F5}" dt="2021-05-23T03:16:45.519" v="81" actId="14100"/>
        <pc:sldMkLst>
          <pc:docMk/>
          <pc:sldMk cId="2361390091" sldId="305"/>
        </pc:sldMkLst>
        <pc:spChg chg="mod">
          <ac:chgData name="Patricia Ann Lee King" userId="" providerId="" clId="Web-{17226119-CDD8-4911-A1BB-3821D6D1F7F5}" dt="2021-05-23T03:15:45.581" v="64" actId="14100"/>
          <ac:spMkLst>
            <pc:docMk/>
            <pc:sldMk cId="2361390091" sldId="305"/>
            <ac:spMk id="7" creationId="{8265C79B-1F0D-7542-9FF5-AA3A4DBC18E5}"/>
          </ac:spMkLst>
        </pc:spChg>
        <pc:spChg chg="mod">
          <ac:chgData name="Patricia Ann Lee King" userId="" providerId="" clId="Web-{17226119-CDD8-4911-A1BB-3821D6D1F7F5}" dt="2021-05-23T03:15:50.815" v="65" actId="14100"/>
          <ac:spMkLst>
            <pc:docMk/>
            <pc:sldMk cId="2361390091" sldId="305"/>
            <ac:spMk id="8" creationId="{8265C79B-1F0D-7542-9FF5-AA3A4DBC18E5}"/>
          </ac:spMkLst>
        </pc:spChg>
        <pc:spChg chg="mod">
          <ac:chgData name="Patricia Ann Lee King" userId="" providerId="" clId="Web-{17226119-CDD8-4911-A1BB-3821D6D1F7F5}" dt="2021-05-23T03:16:02.175" v="67" actId="14100"/>
          <ac:spMkLst>
            <pc:docMk/>
            <pc:sldMk cId="2361390091" sldId="305"/>
            <ac:spMk id="9" creationId="{8265C79B-1F0D-7542-9FF5-AA3A4DBC18E5}"/>
          </ac:spMkLst>
        </pc:spChg>
        <pc:spChg chg="mod">
          <ac:chgData name="Patricia Ann Lee King" userId="" providerId="" clId="Web-{17226119-CDD8-4911-A1BB-3821D6D1F7F5}" dt="2021-05-23T03:15:39.550" v="63" actId="14100"/>
          <ac:spMkLst>
            <pc:docMk/>
            <pc:sldMk cId="2361390091" sldId="305"/>
            <ac:spMk id="10" creationId="{8265C79B-1F0D-7542-9FF5-AA3A4DBC18E5}"/>
          </ac:spMkLst>
        </pc:spChg>
        <pc:spChg chg="mod">
          <ac:chgData name="Patricia Ann Lee King" userId="" providerId="" clId="Web-{17226119-CDD8-4911-A1BB-3821D6D1F7F5}" dt="2021-05-23T03:16:45.519" v="81" actId="14100"/>
          <ac:spMkLst>
            <pc:docMk/>
            <pc:sldMk cId="2361390091" sldId="305"/>
            <ac:spMk id="11" creationId="{8265C79B-1F0D-7542-9FF5-AA3A4DBC18E5}"/>
          </ac:spMkLst>
        </pc:spChg>
      </pc:sldChg>
      <pc:sldChg chg="modSp modNotes">
        <pc:chgData name="Patricia Ann Lee King" userId="" providerId="" clId="Web-{17226119-CDD8-4911-A1BB-3821D6D1F7F5}" dt="2021-05-23T03:20:43.445" v="354"/>
        <pc:sldMkLst>
          <pc:docMk/>
          <pc:sldMk cId="2705939956" sldId="306"/>
        </pc:sldMkLst>
        <pc:spChg chg="mod">
          <ac:chgData name="Patricia Ann Lee King" userId="" providerId="" clId="Web-{17226119-CDD8-4911-A1BB-3821D6D1F7F5}" dt="2021-05-23T03:17:12.928" v="82"/>
          <ac:spMkLst>
            <pc:docMk/>
            <pc:sldMk cId="2705939956" sldId="306"/>
            <ac:spMk id="2" creationId="{00000000-0000-0000-0000-000000000000}"/>
          </ac:spMkLst>
        </pc:spChg>
      </pc:sldChg>
      <pc:sldChg chg="modSp">
        <pc:chgData name="Patricia Ann Lee King" userId="" providerId="" clId="Web-{17226119-CDD8-4911-A1BB-3821D6D1F7F5}" dt="2021-05-23T03:35:30.332" v="857"/>
        <pc:sldMkLst>
          <pc:docMk/>
          <pc:sldMk cId="2996445065" sldId="308"/>
        </pc:sldMkLst>
        <pc:graphicFrameChg chg="mod modGraphic">
          <ac:chgData name="Patricia Ann Lee King" userId="" providerId="" clId="Web-{17226119-CDD8-4911-A1BB-3821D6D1F7F5}" dt="2021-05-23T03:35:30.332" v="857"/>
          <ac:graphicFrameMkLst>
            <pc:docMk/>
            <pc:sldMk cId="2996445065" sldId="308"/>
            <ac:graphicFrameMk id="6" creationId="{00000000-0000-0000-0000-000000000000}"/>
          </ac:graphicFrameMkLst>
        </pc:graphicFrameChg>
      </pc:sldChg>
      <pc:sldChg chg="modSp">
        <pc:chgData name="Patricia Ann Lee King" userId="" providerId="" clId="Web-{17226119-CDD8-4911-A1BB-3821D6D1F7F5}" dt="2021-05-23T03:36:54.646" v="889" actId="20577"/>
        <pc:sldMkLst>
          <pc:docMk/>
          <pc:sldMk cId="3856736658" sldId="312"/>
        </pc:sldMkLst>
        <pc:spChg chg="mod">
          <ac:chgData name="Patricia Ann Lee King" userId="" providerId="" clId="Web-{17226119-CDD8-4911-A1BB-3821D6D1F7F5}" dt="2021-05-23T03:36:54.646" v="889" actId="20577"/>
          <ac:spMkLst>
            <pc:docMk/>
            <pc:sldMk cId="3856736658" sldId="312"/>
            <ac:spMk id="4" creationId="{98FA5BDC-4831-F144-9FEB-2AF0D2106713}"/>
          </ac:spMkLst>
        </pc:spChg>
      </pc:sldChg>
      <pc:sldChg chg="modSp">
        <pc:chgData name="Patricia Ann Lee King" userId="" providerId="" clId="Web-{17226119-CDD8-4911-A1BB-3821D6D1F7F5}" dt="2021-05-23T03:39:49.132" v="1014" actId="20577"/>
        <pc:sldMkLst>
          <pc:docMk/>
          <pc:sldMk cId="2270322372" sldId="313"/>
        </pc:sldMkLst>
        <pc:spChg chg="mod">
          <ac:chgData name="Patricia Ann Lee King" userId="" providerId="" clId="Web-{17226119-CDD8-4911-A1BB-3821D6D1F7F5}" dt="2021-05-23T03:38:42.225" v="965"/>
          <ac:spMkLst>
            <pc:docMk/>
            <pc:sldMk cId="2270322372" sldId="313"/>
            <ac:spMk id="2" creationId="{00000000-0000-0000-0000-000000000000}"/>
          </ac:spMkLst>
        </pc:spChg>
        <pc:spChg chg="mod">
          <ac:chgData name="Patricia Ann Lee King" userId="" providerId="" clId="Web-{17226119-CDD8-4911-A1BB-3821D6D1F7F5}" dt="2021-05-23T03:39:49.132" v="1014" actId="20577"/>
          <ac:spMkLst>
            <pc:docMk/>
            <pc:sldMk cId="2270322372" sldId="313"/>
            <ac:spMk id="3" creationId="{00000000-0000-0000-0000-000000000000}"/>
          </ac:spMkLst>
        </pc:spChg>
      </pc:sldChg>
      <pc:sldChg chg="addSp delSp modSp">
        <pc:chgData name="Patricia Ann Lee King" userId="" providerId="" clId="Web-{17226119-CDD8-4911-A1BB-3821D6D1F7F5}" dt="2021-05-23T03:40:11.070" v="1015" actId="20577"/>
        <pc:sldMkLst>
          <pc:docMk/>
          <pc:sldMk cId="2156808646" sldId="314"/>
        </pc:sldMkLst>
        <pc:spChg chg="mod">
          <ac:chgData name="Patricia Ann Lee King" userId="" providerId="" clId="Web-{17226119-CDD8-4911-A1BB-3821D6D1F7F5}" dt="2021-05-23T03:40:11.070" v="1015" actId="20577"/>
          <ac:spMkLst>
            <pc:docMk/>
            <pc:sldMk cId="2156808646" sldId="314"/>
            <ac:spMk id="2" creationId="{00000000-0000-0000-0000-000000000000}"/>
          </ac:spMkLst>
        </pc:spChg>
        <pc:spChg chg="add mod">
          <ac:chgData name="Patricia Ann Lee King" userId="" providerId="" clId="Web-{17226119-CDD8-4911-A1BB-3821D6D1F7F5}" dt="2021-05-23T03:24:21.637" v="483" actId="20577"/>
          <ac:spMkLst>
            <pc:docMk/>
            <pc:sldMk cId="2156808646" sldId="314"/>
            <ac:spMk id="3" creationId="{D2F268E0-8095-44EF-A57E-9A022CADE1D4}"/>
          </ac:spMkLst>
        </pc:spChg>
        <pc:spChg chg="add mod">
          <ac:chgData name="Patricia Ann Lee King" userId="" providerId="" clId="Web-{17226119-CDD8-4911-A1BB-3821D6D1F7F5}" dt="2021-05-23T03:24:26.418" v="484"/>
          <ac:spMkLst>
            <pc:docMk/>
            <pc:sldMk cId="2156808646" sldId="314"/>
            <ac:spMk id="7" creationId="{3E0FCA86-5DD1-4FD3-8821-ACB045366551}"/>
          </ac:spMkLst>
        </pc:spChg>
        <pc:graphicFrameChg chg="del mod modGraphic">
          <ac:chgData name="Patricia Ann Lee King" userId="" providerId="" clId="Web-{17226119-CDD8-4911-A1BB-3821D6D1F7F5}" dt="2021-05-23T03:24:26.418" v="484"/>
          <ac:graphicFrameMkLst>
            <pc:docMk/>
            <pc:sldMk cId="2156808646" sldId="314"/>
            <ac:graphicFrameMk id="8" creationId="{00000000-0000-0000-0000-000000000000}"/>
          </ac:graphicFrameMkLst>
        </pc:graphicFrameChg>
      </pc:sldChg>
      <pc:sldChg chg="addSp delSp modSp add replId">
        <pc:chgData name="Patricia Ann Lee King" userId="" providerId="" clId="Web-{17226119-CDD8-4911-A1BB-3821D6D1F7F5}" dt="2021-05-23T03:29:16.516" v="668" actId="20577"/>
        <pc:sldMkLst>
          <pc:docMk/>
          <pc:sldMk cId="918755818" sldId="315"/>
        </pc:sldMkLst>
        <pc:spChg chg="mod">
          <ac:chgData name="Patricia Ann Lee King" userId="" providerId="" clId="Web-{17226119-CDD8-4911-A1BB-3821D6D1F7F5}" dt="2021-05-23T03:26:49.014" v="645" actId="20577"/>
          <ac:spMkLst>
            <pc:docMk/>
            <pc:sldMk cId="918755818" sldId="315"/>
            <ac:spMk id="3" creationId="{D2F268E0-8095-44EF-A57E-9A022CADE1D4}"/>
          </ac:spMkLst>
        </pc:spChg>
        <pc:spChg chg="add mod">
          <ac:chgData name="Patricia Ann Lee King" userId="" providerId="" clId="Web-{17226119-CDD8-4911-A1BB-3821D6D1F7F5}" dt="2021-05-23T03:29:16.516" v="668" actId="20577"/>
          <ac:spMkLst>
            <pc:docMk/>
            <pc:sldMk cId="918755818" sldId="315"/>
            <ac:spMk id="7" creationId="{070D69A7-2D59-43F5-910A-9C417C07FBB2}"/>
          </ac:spMkLst>
        </pc:spChg>
        <pc:spChg chg="add mod">
          <ac:chgData name="Patricia Ann Lee King" userId="" providerId="" clId="Web-{17226119-CDD8-4911-A1BB-3821D6D1F7F5}" dt="2021-05-23T03:28:15.765" v="662" actId="20577"/>
          <ac:spMkLst>
            <pc:docMk/>
            <pc:sldMk cId="918755818" sldId="315"/>
            <ac:spMk id="10" creationId="{1EFE8CD3-9F1B-4AF3-84EC-C8F2EEB58732}"/>
          </ac:spMkLst>
        </pc:spChg>
        <pc:spChg chg="add mod">
          <ac:chgData name="Patricia Ann Lee King" userId="" providerId="" clId="Web-{17226119-CDD8-4911-A1BB-3821D6D1F7F5}" dt="2021-05-23T03:28:02.764" v="657" actId="20577"/>
          <ac:spMkLst>
            <pc:docMk/>
            <pc:sldMk cId="918755818" sldId="315"/>
            <ac:spMk id="12" creationId="{DE946D43-EF61-4E94-A1AE-423C912CDD5A}"/>
          </ac:spMkLst>
        </pc:spChg>
        <pc:graphicFrameChg chg="del mod modGraphic">
          <ac:chgData name="Patricia Ann Lee King" userId="" providerId="" clId="Web-{17226119-CDD8-4911-A1BB-3821D6D1F7F5}" dt="2021-05-23T03:26:40.670" v="643"/>
          <ac:graphicFrameMkLst>
            <pc:docMk/>
            <pc:sldMk cId="918755818" sldId="315"/>
            <ac:graphicFrameMk id="8" creationId="{00000000-0000-0000-0000-000000000000}"/>
          </ac:graphicFrameMkLst>
        </pc:graphicFrameChg>
      </pc:sldChg>
    </pc:docChg>
  </pc:docChgLst>
  <pc:docChgLst>
    <pc:chgData name="Dan Weiss" clId="Web-{591F9AEB-833B-4838-B06E-A85E55E3EE33}"/>
    <pc:docChg chg="modSld">
      <pc:chgData name="Dan Weiss" userId="" providerId="" clId="Web-{591F9AEB-833B-4838-B06E-A85E55E3EE33}" dt="2021-05-23T13:32:59.591" v="282"/>
      <pc:docMkLst>
        <pc:docMk/>
      </pc:docMkLst>
      <pc:sldChg chg="addSp delSp modSp modNotes">
        <pc:chgData name="Dan Weiss" userId="" providerId="" clId="Web-{591F9AEB-833B-4838-B06E-A85E55E3EE33}" dt="2021-05-23T13:28:08.551" v="181"/>
        <pc:sldMkLst>
          <pc:docMk/>
          <pc:sldMk cId="3138947977" sldId="289"/>
        </pc:sldMkLst>
        <pc:spChg chg="add del mod">
          <ac:chgData name="Dan Weiss" userId="" providerId="" clId="Web-{591F9AEB-833B-4838-B06E-A85E55E3EE33}" dt="2021-05-23T13:26:51.676" v="110"/>
          <ac:spMkLst>
            <pc:docMk/>
            <pc:sldMk cId="3138947977" sldId="289"/>
            <ac:spMk id="2" creationId="{E887281D-8258-46B0-90D7-A92F8B6C17DC}"/>
          </ac:spMkLst>
        </pc:spChg>
        <pc:spChg chg="mod">
          <ac:chgData name="Dan Weiss" userId="" providerId="" clId="Web-{591F9AEB-833B-4838-B06E-A85E55E3EE33}" dt="2021-05-23T13:27:58.348" v="164" actId="1076"/>
          <ac:spMkLst>
            <pc:docMk/>
            <pc:sldMk cId="3138947977" sldId="289"/>
            <ac:spMk id="8" creationId="{98FA5BDC-4831-F144-9FEB-2AF0D2106713}"/>
          </ac:spMkLst>
        </pc:spChg>
        <pc:spChg chg="add mod">
          <ac:chgData name="Dan Weiss" userId="" providerId="" clId="Web-{591F9AEB-833B-4838-B06E-A85E55E3EE33}" dt="2021-05-23T13:27:55.770" v="163" actId="1076"/>
          <ac:spMkLst>
            <pc:docMk/>
            <pc:sldMk cId="3138947977" sldId="289"/>
            <ac:spMk id="9" creationId="{239C6FB7-A7E1-479F-8AD3-FAADC0A516C1}"/>
          </ac:spMkLst>
        </pc:spChg>
        <pc:spChg chg="mod">
          <ac:chgData name="Dan Weiss" userId="" providerId="" clId="Web-{591F9AEB-833B-4838-B06E-A85E55E3EE33}" dt="2021-05-23T13:27:51.879" v="160" actId="1076"/>
          <ac:spMkLst>
            <pc:docMk/>
            <pc:sldMk cId="3138947977" sldId="289"/>
            <ac:spMk id="15" creationId="{98FA5BDC-4831-F144-9FEB-2AF0D2106713}"/>
          </ac:spMkLst>
        </pc:spChg>
        <pc:picChg chg="mod">
          <ac:chgData name="Dan Weiss" userId="" providerId="" clId="Web-{591F9AEB-833B-4838-B06E-A85E55E3EE33}" dt="2021-05-23T13:28:02.629" v="167" actId="1076"/>
          <ac:picMkLst>
            <pc:docMk/>
            <pc:sldMk cId="3138947977" sldId="289"/>
            <ac:picMk id="16" creationId="{00000000-0000-0000-0000-000000000000}"/>
          </ac:picMkLst>
        </pc:picChg>
      </pc:sldChg>
      <pc:sldChg chg="addSp delSp modSp modNotes">
        <pc:chgData name="Dan Weiss" userId="" providerId="" clId="Web-{591F9AEB-833B-4838-B06E-A85E55E3EE33}" dt="2021-05-23T13:32:55.419" v="275"/>
        <pc:sldMkLst>
          <pc:docMk/>
          <pc:sldMk cId="2705939956" sldId="306"/>
        </pc:sldMkLst>
        <pc:spChg chg="add mod">
          <ac:chgData name="Dan Weiss" userId="" providerId="" clId="Web-{591F9AEB-833B-4838-B06E-A85E55E3EE33}" dt="2021-05-23T13:30:45.793" v="236" actId="20577"/>
          <ac:spMkLst>
            <pc:docMk/>
            <pc:sldMk cId="2705939956" sldId="306"/>
            <ac:spMk id="7" creationId="{89C26C6A-BD0A-4268-928E-97EF4C9C6A1F}"/>
          </ac:spMkLst>
        </pc:spChg>
        <pc:picChg chg="del">
          <ac:chgData name="Dan Weiss" userId="" providerId="" clId="Web-{591F9AEB-833B-4838-B06E-A85E55E3EE33}" dt="2021-05-23T13:25:11.051" v="0"/>
          <ac:picMkLst>
            <pc:docMk/>
            <pc:sldMk cId="2705939956" sldId="306"/>
            <ac:picMk id="6" creationId="{00000000-0000-0000-0000-000000000000}"/>
          </ac:picMkLst>
        </pc:picChg>
        <pc:picChg chg="add mod">
          <ac:chgData name="Dan Weiss" userId="" providerId="" clId="Web-{591F9AEB-833B-4838-B06E-A85E55E3EE33}" dt="2021-05-23T13:30:30.137" v="232" actId="1076"/>
          <ac:picMkLst>
            <pc:docMk/>
            <pc:sldMk cId="2705939956" sldId="306"/>
            <ac:picMk id="8" creationId="{31E46847-64D5-499D-9A5F-6EA0795C6B30}"/>
          </ac:picMkLst>
        </pc:picChg>
      </pc:sldChg>
      <pc:sldChg chg="delSp modSp modNotes">
        <pc:chgData name="Dan Weiss" userId="" providerId="" clId="Web-{591F9AEB-833B-4838-B06E-A85E55E3EE33}" dt="2021-05-23T13:32:59.591" v="282"/>
        <pc:sldMkLst>
          <pc:docMk/>
          <pc:sldMk cId="2156808646" sldId="314"/>
        </pc:sldMkLst>
        <pc:spChg chg="del">
          <ac:chgData name="Dan Weiss" userId="" providerId="" clId="Web-{591F9AEB-833B-4838-B06E-A85E55E3EE33}" dt="2021-05-23T13:30:49.715" v="238"/>
          <ac:spMkLst>
            <pc:docMk/>
            <pc:sldMk cId="2156808646" sldId="314"/>
            <ac:spMk id="3" creationId="{D2F268E0-8095-44EF-A57E-9A022CADE1D4}"/>
          </ac:spMkLst>
        </pc:spChg>
        <pc:spChg chg="mod">
          <ac:chgData name="Dan Weiss" userId="" providerId="" clId="Web-{591F9AEB-833B-4838-B06E-A85E55E3EE33}" dt="2021-05-23T13:32:09.325" v="256" actId="20577"/>
          <ac:spMkLst>
            <pc:docMk/>
            <pc:sldMk cId="2156808646" sldId="314"/>
            <ac:spMk id="7" creationId="{3E0FCA86-5DD1-4FD3-8821-ACB04536655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0935EB0-394B-4040-909D-CBCE92883F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10F956-3A8E-CC47-B739-F486267655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9E0006-C7CB-994B-9840-DB8B0FB0FDA0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4F2C0C-9B68-ED49-B130-53B686FC93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61AEBF-66C8-A04C-8C36-861C9BF3C1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86DCA-5699-494D-8304-C9EEDBACB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296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80AC6-58D7-9F45-ACAD-80282F20E93A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D2D14-F0AA-2844-871F-19DB90E80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40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D2D14-F0AA-2844-871F-19DB90E8035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52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Updated 6/10/2021</a:t>
            </a:r>
          </a:p>
          <a:p>
            <a:r>
              <a:rPr lang="en-US" i="1" dirty="0" smtClean="0"/>
              <a:t>https://www.dph.illinois.gov/covid19/covid19-statistics 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9399BA-D265-4DD5-B172-CF7BBEF04538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2875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Updated 6/10/2021</a:t>
            </a:r>
          </a:p>
          <a:p>
            <a:r>
              <a:rPr lang="en-US" i="1" dirty="0" smtClean="0"/>
              <a:t>https://www.dph.illinois.gov/covid19/covid19-statistics 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9399BA-D265-4DD5-B172-CF7BBEF04538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8815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Updated 6/10/2021</a:t>
            </a:r>
          </a:p>
          <a:p>
            <a:r>
              <a:rPr lang="en-US" dirty="0" smtClean="0"/>
              <a:t>http://www.dph.illinois.gov/covid19/covid19-statistics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7FCAF-CF7A-42D2-803B-E84911D91BD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67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https://www.dph.illinois.gov/covid19/vaccinedata?county=Illinois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D2D14-F0AA-2844-871F-19DB90E803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9011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https://www.dph.illinois.gov/covid19/vaccinedata?county=Illinois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D2D14-F0AA-2844-871F-19DB90E803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0729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MS PGothic" charset="0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/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9399BA-D265-4DD5-B172-CF7BBEF04538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67937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9399BA-D265-4DD5-B172-CF7BBEF04538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2042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9399BA-D265-4DD5-B172-CF7BBEF04538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25170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v-safe COVID-19 Vaccine Pregnancy Registry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Pregnant people enrolled, United States, as of April 5, 2021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4,218*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9399BA-D265-4DD5-B172-CF7BBEF04538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60581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To investigate </a:t>
            </a:r>
            <a:r>
              <a:rPr lang="en-US" sz="1200" u="sng"/>
              <a:t>transfer of SARS-CoV-2 IgG to infants</a:t>
            </a:r>
            <a:r>
              <a:rPr lang="en-US" sz="1200"/>
              <a:t> following maternal COVID-19 vaccination in pregnancy and factors associated with increased efficiency of transfer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DACFF-791A-41EA-9935-BAF05BEFE9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555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9399BA-D265-4DD5-B172-CF7BBEF04538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31460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DACFF-791A-41EA-9935-BAF05BEFE9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2457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df7e5f6cf3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gdf7e5f6cf3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03025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f7e5f6cf3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df7e5f6cf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98233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f7e5f6cf3_0_1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QBL 889, APGARS 8/9</a:t>
            </a:r>
            <a:endParaRPr/>
          </a:p>
        </p:txBody>
      </p:sp>
      <p:sp>
        <p:nvSpPr>
          <p:cNvPr id="75" name="Google Shape;75;gdf7e5f6cf3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4543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df7e5f6cf3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gdf7e5f6cf3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50326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62846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df83a77544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df83a77544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4101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df83a77544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df83a77544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53922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df83a77544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df83a77544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13016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df83a77544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df83a77544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4731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Ann, when we will have next covid-19 webinar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9399BA-D265-4DD5-B172-CF7BBEF04538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6919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df83a77544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df83a77544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21758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df83a77544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df83a77544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36040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df83a77544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df83a77544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99059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df83a77544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df83a77544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28906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df83a77544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df83a77544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60392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Ann, when</a:t>
            </a:r>
            <a:r>
              <a:rPr lang="en-US" baseline="0" dirty="0" smtClean="0"/>
              <a:t> we will have next covid-19 webinar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9399BA-D265-4DD5-B172-CF7BBEF04538}" type="slidenum">
              <a:rPr lang="en-US" altLang="en-US" smtClean="0"/>
              <a:pPr>
                <a:defRPr/>
              </a:pPr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19731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D2D14-F0AA-2844-871F-19DB90E803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213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Ann, please make sure</a:t>
            </a:r>
            <a:r>
              <a:rPr lang="en-US" baseline="0" dirty="0" smtClean="0"/>
              <a:t> the information is correct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C8628B-D017-4ABD-84D4-3F37B064EA7E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6302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Updated 6/10/2021</a:t>
            </a:r>
          </a:p>
          <a:p>
            <a:r>
              <a:rPr lang="en-US" dirty="0" smtClean="0"/>
              <a:t>https://www.nytimes.com/interactive/2020/us/coronavirus-us-cases.html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9399BA-D265-4DD5-B172-CF7BBEF04538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Updated 6/10/2021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7FCAF-CF7A-42D2-803B-E84911D91BD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424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York Times: Which Groups Are Still Dying of </a:t>
            </a:r>
            <a:r>
              <a:rPr lang="en-US" dirty="0" err="1" smtClean="0"/>
              <a:t>Covid</a:t>
            </a:r>
            <a:r>
              <a:rPr lang="en-US" dirty="0" smtClean="0"/>
              <a:t> in the U.S.?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D2D14-F0AA-2844-871F-19DB90E8035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425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Updated 6/10/2021</a:t>
            </a:r>
          </a:p>
          <a:p>
            <a:r>
              <a:rPr lang="en-US" dirty="0" smtClean="0"/>
              <a:t>https://www.dph.illinois.gov/countymetrics?county=Cook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9399BA-D265-4DD5-B172-CF7BBEF04538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2589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 6/10/2021</a:t>
            </a:r>
          </a:p>
          <a:p>
            <a:r>
              <a:rPr lang="en-US" dirty="0" smtClean="0"/>
              <a:t>http://www.dph.illinois.gov/covid19/covid19-statistics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7FCAF-CF7A-42D2-803B-E84911D91BD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925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A3686E6-74E2-FE49-AAC4-953D01F3F562}"/>
              </a:ext>
            </a:extLst>
          </p:cNvPr>
          <p:cNvCxnSpPr/>
          <p:nvPr userDrawn="1"/>
        </p:nvCxnSpPr>
        <p:spPr>
          <a:xfrm>
            <a:off x="1520055" y="3507988"/>
            <a:ext cx="228600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559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11432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9A3468E-DF1F-A142-9123-E9C41E669E14}"/>
              </a:ext>
            </a:extLst>
          </p:cNvPr>
          <p:cNvCxnSpPr/>
          <p:nvPr userDrawn="1"/>
        </p:nvCxnSpPr>
        <p:spPr>
          <a:xfrm>
            <a:off x="620093" y="5141451"/>
            <a:ext cx="228600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48" y="136525"/>
            <a:ext cx="1945206" cy="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367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A3686E6-74E2-FE49-AAC4-953D01F3F562}"/>
              </a:ext>
            </a:extLst>
          </p:cNvPr>
          <p:cNvCxnSpPr/>
          <p:nvPr userDrawn="1"/>
        </p:nvCxnSpPr>
        <p:spPr>
          <a:xfrm>
            <a:off x="1520055" y="3507988"/>
            <a:ext cx="228600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3227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9CB564A-C69C-944C-96FC-5B26C4A43C4A}"/>
              </a:ext>
            </a:extLst>
          </p:cNvPr>
          <p:cNvCxnSpPr/>
          <p:nvPr userDrawn="1"/>
        </p:nvCxnSpPr>
        <p:spPr>
          <a:xfrm>
            <a:off x="1520055" y="2811818"/>
            <a:ext cx="228600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3878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95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252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977E4BD-558F-4F49-BCCC-8097ACDB3950}"/>
              </a:ext>
            </a:extLst>
          </p:cNvPr>
          <p:cNvCxnSpPr/>
          <p:nvPr userDrawn="1"/>
        </p:nvCxnSpPr>
        <p:spPr>
          <a:xfrm>
            <a:off x="704314" y="1425993"/>
            <a:ext cx="109728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0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54FD4E-2BB6-AE40-B89B-76CA55068800}"/>
              </a:ext>
            </a:extLst>
          </p:cNvPr>
          <p:cNvCxnSpPr/>
          <p:nvPr userDrawn="1"/>
        </p:nvCxnSpPr>
        <p:spPr>
          <a:xfrm>
            <a:off x="704314" y="1425993"/>
            <a:ext cx="109728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400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rm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rm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860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D2A368-37B4-AE41-8927-00C94D6431A1}"/>
              </a:ext>
            </a:extLst>
          </p:cNvPr>
          <p:cNvCxnSpPr/>
          <p:nvPr userDrawn="1"/>
        </p:nvCxnSpPr>
        <p:spPr>
          <a:xfrm>
            <a:off x="707293" y="1425993"/>
            <a:ext cx="109728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651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9CB564A-C69C-944C-96FC-5B26C4A43C4A}"/>
              </a:ext>
            </a:extLst>
          </p:cNvPr>
          <p:cNvCxnSpPr/>
          <p:nvPr userDrawn="1"/>
        </p:nvCxnSpPr>
        <p:spPr>
          <a:xfrm>
            <a:off x="1520055" y="2811818"/>
            <a:ext cx="228600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231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A1B7DC-DAD7-F944-AC53-2FDB50DEA0A1}"/>
              </a:ext>
            </a:extLst>
          </p:cNvPr>
          <p:cNvCxnSpPr>
            <a:cxnSpLocks/>
          </p:cNvCxnSpPr>
          <p:nvPr userDrawn="1"/>
        </p:nvCxnSpPr>
        <p:spPr>
          <a:xfrm>
            <a:off x="1325946" y="3080084"/>
            <a:ext cx="685399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219200" y="1887490"/>
            <a:ext cx="5582652" cy="1078262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055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7797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9A3468E-DF1F-A142-9123-E9C41E669E14}"/>
              </a:ext>
            </a:extLst>
          </p:cNvPr>
          <p:cNvCxnSpPr/>
          <p:nvPr userDrawn="1"/>
        </p:nvCxnSpPr>
        <p:spPr>
          <a:xfrm>
            <a:off x="620093" y="5141451"/>
            <a:ext cx="228600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48" y="136525"/>
            <a:ext cx="1945206" cy="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60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12EA4-96D9-4767-972A-EA334737A015}" type="datetime1">
              <a:rPr lang="en-US" smtClean="0"/>
              <a:t>6/11/2021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C2F5F-8633-4B5B-A080-9CC210AD3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5715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7B67A630-6DEE-4F45-9872-4A9386C88847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47547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87250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40329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83298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78842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0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562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9330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21200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77196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767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18962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32084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91325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033067" y="896808"/>
            <a:ext cx="1442167" cy="1499933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8716751" y="4457234"/>
            <a:ext cx="1442167" cy="1499933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cxnSp>
        <p:nvCxnSpPr>
          <p:cNvPr id="12" name="Google Shape;12;p2"/>
          <p:cNvCxnSpPr/>
          <p:nvPr/>
        </p:nvCxnSpPr>
        <p:spPr>
          <a:xfrm>
            <a:off x="5812803" y="3756619"/>
            <a:ext cx="5664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240403" y="1585233"/>
            <a:ext cx="7711200" cy="19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40403" y="4065933"/>
            <a:ext cx="7711200" cy="12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1831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5812803" y="3756619"/>
            <a:ext cx="5664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41000" y="2353267"/>
            <a:ext cx="10962800" cy="12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1580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4"/>
          <p:cNvCxnSpPr/>
          <p:nvPr/>
        </p:nvCxnSpPr>
        <p:spPr>
          <a:xfrm>
            <a:off x="656751" y="1680379"/>
            <a:ext cx="5664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517200" y="1986432"/>
            <a:ext cx="11157600" cy="4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337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798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5"/>
          <p:cNvCxnSpPr/>
          <p:nvPr/>
        </p:nvCxnSpPr>
        <p:spPr>
          <a:xfrm>
            <a:off x="656751" y="1680379"/>
            <a:ext cx="5664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517200" y="1986433"/>
            <a:ext cx="5333200" cy="4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6341600" y="1986433"/>
            <a:ext cx="5333200" cy="4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3620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118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7"/>
          <p:cNvCxnSpPr/>
          <p:nvPr/>
        </p:nvCxnSpPr>
        <p:spPr>
          <a:xfrm>
            <a:off x="652291" y="1883036"/>
            <a:ext cx="4420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5172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517200" y="2125367"/>
            <a:ext cx="3744000" cy="35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8222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653667" y="701800"/>
            <a:ext cx="74916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338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6096000" y="-100"/>
            <a:ext cx="6096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44" name="Google Shape;44;p9"/>
          <p:cNvCxnSpPr/>
          <p:nvPr/>
        </p:nvCxnSpPr>
        <p:spPr>
          <a:xfrm>
            <a:off x="6706233" y="5994004"/>
            <a:ext cx="7212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354000" y="1612100"/>
            <a:ext cx="5393600" cy="20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1"/>
          </p:nvPr>
        </p:nvSpPr>
        <p:spPr>
          <a:xfrm>
            <a:off x="354000" y="3692001"/>
            <a:ext cx="5393600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8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326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426000" y="5644967"/>
            <a:ext cx="7998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3951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200" y="6769100"/>
            <a:ext cx="12191600" cy="8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517200" y="1536600"/>
            <a:ext cx="11157600" cy="20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7333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7333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7333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7333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7333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7333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7333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7333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7333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"/>
          </p:nvPr>
        </p:nvSpPr>
        <p:spPr>
          <a:xfrm>
            <a:off x="517200" y="3892600"/>
            <a:ext cx="11157600" cy="14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9920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4011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25D1D-A773-4CFB-BDE3-A183E5BC6D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C132BB-4905-47BB-9CC9-41A561CB2E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01544-C325-4918-87EE-15CA6DD6D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81493-0360-48E2-B874-11BAF611C98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B16C1-B596-4D30-9C87-CE4F9310C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46DB5-00FF-4785-85C8-A2751350B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3FECA-6A11-45A3-851D-68C1BC39D8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9708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D4D13-B0D8-41CC-B944-0A74856B3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E9BB0-DB65-4802-898E-6EB16084A4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AE0FB7-CABA-4779-8476-7B7F123B9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81493-0360-48E2-B874-11BAF611C98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76E81-72D4-465F-9624-11CA6B2AD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7DA7DE-BA84-4D24-A69F-56D7E8863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3FECA-6A11-45A3-851D-68C1BC39D8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878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977E4BD-558F-4F49-BCCC-8097ACDB3950}"/>
              </a:ext>
            </a:extLst>
          </p:cNvPr>
          <p:cNvCxnSpPr/>
          <p:nvPr userDrawn="1"/>
        </p:nvCxnSpPr>
        <p:spPr>
          <a:xfrm>
            <a:off x="704314" y="1425993"/>
            <a:ext cx="109728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397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7C13B-1225-4829-AF15-F050E7FB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87D433-5F80-4ABA-B878-B448E8EAB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8225A-1B23-4CBD-B5A4-0BDE6A2B2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81493-0360-48E2-B874-11BAF611C98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084E7-DCBA-450B-8684-C307F4485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F2BE9-D17F-438D-8DAD-906AB246E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3FECA-6A11-45A3-851D-68C1BC39D8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8137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4F97F-4487-43BB-98C8-F2A478A75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4A190-6109-4C6F-A7BC-6CA6A181EC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24D168-61BB-4B2A-81F3-7F0AF0DC3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1DB6F7-ABC7-41CD-A70E-4FAEC25DB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81493-0360-48E2-B874-11BAF611C98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1FD12-5645-4AA5-8B49-A4D83C69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4F1744-5104-4D4C-B6F9-D99F501E7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3FECA-6A11-45A3-851D-68C1BC39D8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0439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DFE1A-1BF1-48A0-9037-4D8E74030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823A9F-CFB3-40A2-B0A9-E67590B3F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FE9A23-057E-40D0-8F19-81A5EF1E00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A01467-6A7C-4CA2-8DF5-C1CA149314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99B9C5-F852-4304-B74B-B0E136D78D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147800-CC49-4340-8589-517386C13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81493-0360-48E2-B874-11BAF611C98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DF6583-50A6-4A40-80D6-DF3AB296F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CFBE02-5F06-4073-AE4B-DF2192F50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3FECA-6A11-45A3-851D-68C1BC39D8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7943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48FE4-A335-4A45-8C98-6FFC22FC1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D4EE1E-C024-4E2F-800A-6233C2DE7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81493-0360-48E2-B874-11BAF611C98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FAC76D-F120-473F-8C69-CF90817E6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2BB84E-82F3-4689-8D26-384C34C41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3FECA-6A11-45A3-851D-68C1BC39D8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9001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5CF810-B987-4287-8395-5C648F19F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81493-0360-48E2-B874-11BAF611C98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324E7C-65FA-4157-95B1-BE3BF7357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6E57B2-D1F2-4419-AC01-5FAC9245B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3FECA-6A11-45A3-851D-68C1BC39D8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6792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7BBA8-6234-48A0-A39E-6636463A4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323E2-BD3C-46FF-9225-DD99AF266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D29F2-9CC5-4842-8E4C-60C07C3B29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E82B47-A420-4679-92A3-AB3BFA4DC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81493-0360-48E2-B874-11BAF611C98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124732-B6B1-4C5E-BD59-9141EB8D8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46F91-E8B4-41CB-B389-ADDA2965C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3FECA-6A11-45A3-851D-68C1BC39D8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3850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C6A2C-1A80-46C0-B154-3A2E295B0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3F036B-5AF4-4FFD-82CA-9E927E0241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4BDDB8-C62F-4B3B-9830-46046193B2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C306C7-694D-49EB-8143-221E14DDF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81493-0360-48E2-B874-11BAF611C98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9D9DA8-9EE8-43F1-A8C1-6BAF38709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8F4A1E-FA0E-4B3D-901F-EDB71B36F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3FECA-6A11-45A3-851D-68C1BC39D8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2740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3DD57-35DD-4EBF-A64D-38EDA7F62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1863FE-FE50-46F0-811D-7D78AC4B6E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E8F0A-5AF8-4E40-8981-946B65ECD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81493-0360-48E2-B874-11BAF611C98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BA8A5-4E6C-41A4-9940-E0C5629D3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5F4B3-1F0C-4ACD-8CD3-7104E228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3FECA-6A11-45A3-851D-68C1BC39D8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5472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A1697-1E89-4EAE-9D86-9031A409F3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951725-D879-42F8-B36A-1D8D4C5DB4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44F94-8A4A-451B-848D-AAB7A92DD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81493-0360-48E2-B874-11BAF611C98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7F454E-9FCC-45B9-90ED-C65654E12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CFDABA-D44A-4E38-B984-7C3D6F597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3FECA-6A11-45A3-851D-68C1BC39D8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307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54FD4E-2BB6-AE40-B89B-76CA55068800}"/>
              </a:ext>
            </a:extLst>
          </p:cNvPr>
          <p:cNvCxnSpPr/>
          <p:nvPr userDrawn="1"/>
        </p:nvCxnSpPr>
        <p:spPr>
          <a:xfrm>
            <a:off x="704314" y="1425993"/>
            <a:ext cx="109728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290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rm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rm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899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D2A368-37B4-AE41-8927-00C94D6431A1}"/>
              </a:ext>
            </a:extLst>
          </p:cNvPr>
          <p:cNvCxnSpPr/>
          <p:nvPr userDrawn="1"/>
        </p:nvCxnSpPr>
        <p:spPr>
          <a:xfrm>
            <a:off x="707293" y="1425993"/>
            <a:ext cx="109728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747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A1B7DC-DAD7-F944-AC53-2FDB50DEA0A1}"/>
              </a:ext>
            </a:extLst>
          </p:cNvPr>
          <p:cNvCxnSpPr>
            <a:cxnSpLocks/>
          </p:cNvCxnSpPr>
          <p:nvPr userDrawn="1"/>
        </p:nvCxnSpPr>
        <p:spPr>
          <a:xfrm>
            <a:off x="1325946" y="3080084"/>
            <a:ext cx="685399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219200" y="1887490"/>
            <a:ext cx="5582652" cy="1078262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506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C8E6B-4EF4-AB45-BB5A-B61F60A67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3A315-3653-1248-BF74-8D225E1A0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277CC0-3406-FE41-A537-FC7F5005F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64081-CCE9-434F-BC99-2EAB68E1AC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6F45CB4-03EB-854B-871B-8D89D60BB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260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1" r:id="rId2"/>
    <p:sldLayoutId id="2147483663" r:id="rId3"/>
    <p:sldLayoutId id="2147483670" r:id="rId4"/>
    <p:sldLayoutId id="2147483650" r:id="rId5"/>
    <p:sldLayoutId id="2147483652" r:id="rId6"/>
    <p:sldLayoutId id="2147483653" r:id="rId7"/>
    <p:sldLayoutId id="2147483654" r:id="rId8"/>
    <p:sldLayoutId id="2147483674" r:id="rId9"/>
    <p:sldLayoutId id="2147483655" r:id="rId10"/>
    <p:sldLayoutId id="214748366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+mj-lt"/>
          <a:ea typeface="Lato Medium" panose="020F0502020204030203" pitchFamily="34" charset="0"/>
          <a:cs typeface="Lato Medium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C8E6B-4EF4-AB45-BB5A-B61F60A67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3A315-3653-1248-BF74-8D225E1A0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277CC0-3406-FE41-A537-FC7F5005F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64081-CCE9-434F-BC99-2EAB68E1AC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6F45CB4-03EB-854B-871B-8D89D60BB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99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43" r:id="rId12"/>
    <p:sldLayoutId id="2147483744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+mj-lt"/>
          <a:ea typeface="Lato Medium" panose="020F0502020204030203" pitchFamily="34" charset="0"/>
          <a:cs typeface="Lato Medium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14987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17200" y="1986432"/>
            <a:ext cx="11157600" cy="41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3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3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3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3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3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3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3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3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2298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03B9EB-85AB-4568-BF88-5CEAF4C28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C7A985-4CE6-4B80-A19F-F4DFF260B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9C493-90EB-450B-A0B0-374A4795CB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81493-0360-48E2-B874-11BAF611C98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AEC87-DF03-4E60-AF9A-C224F77DF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E192B-4473-4733-A5E9-71EB6F22C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3FECA-6A11-45A3-851D-68C1BC39D8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8373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ilpqc.org/covid-19-information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cog.org/clinical-information/physician-faqs/covid-19-faqs-for-ob-gyns-obstetrics" TargetMode="External"/><Relationship Id="rId3" Type="http://schemas.openxmlformats.org/officeDocument/2006/relationships/hyperlink" Target="https://www.acog.org/covid-19/vaccination-site-recommendations-pregnant-individuals" TargetMode="External"/><Relationship Id="rId7" Type="http://schemas.openxmlformats.org/officeDocument/2006/relationships/hyperlink" Target="https://urldefense.com/v3/__http:/send.acog.org/link.cfm?r=mMhpFADZGmTMC6WPfkEtng**A&amp;pe=Eb_ghjboBXPdp6Py1gbtXpux7Pi0MysazSLjjfYaJI2s-I6UVgMrpxXfgyymExKjGS3QlrnzOPaQ8baKUmqELg**A&amp;t=Lbpyp3Xf_s9fAJlG9z9ZQg**A__;fn5-fn5-!!Dq0X2DkFhyF93HkjWTBQKhk!FS4p2cjX3uqkD_BJ6EuK2LOAAPPBO0JZ2Y8wE2irpCsMF29jpsMpGc5Jcg9JnUKHaxNSsS1RuQ$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www.highriskpregnancyinfo.org/covid-19" TargetMode="External"/><Relationship Id="rId11" Type="http://schemas.openxmlformats.org/officeDocument/2006/relationships/hyperlink" Target="https://www.acog.org/clinical/clinical-guidance/practice-advisory/articles/2020/12/covid-19-vaccination-considerations-for-obstetric-gynecologic-care?utm_source=redirect&amp;utm_medium=web&amp;utm_campaign=int" TargetMode="External"/><Relationship Id="rId5" Type="http://schemas.openxmlformats.org/officeDocument/2006/relationships/hyperlink" Target="https://www.acog.org/-/media/project/acog/acogorg/files/pdfs/clinical-guidance/practice-advisory/covid19vaccine-conversationguide-121520-v2.pdf?la=en&amp;hash=439FFEC1991B7DD3925352A5308C7C42" TargetMode="External"/><Relationship Id="rId10" Type="http://schemas.openxmlformats.org/officeDocument/2006/relationships/hyperlink" Target="https://s3.amazonaws.com/cdn.smfm.org/media/2874/Provider_Considerations_for_Engaging_in_COVID_Vaccination_Considerations_4-29-21_(final).pdf" TargetMode="External"/><Relationship Id="rId4" Type="http://schemas.openxmlformats.org/officeDocument/2006/relationships/hyperlink" Target="https://s3.amazonaws.com/cdn.smfm.org/media/2734/SMFM_COVID_Management_of_COVID_pos_preg_patients_2-2-21_(final).pdf" TargetMode="External"/><Relationship Id="rId9" Type="http://schemas.openxmlformats.org/officeDocument/2006/relationships/hyperlink" Target="https://www.acog.org/news/news-releases/2021/04/acog-statement-on-johnson-johnson-covid-19-vaccine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urldefense.com/v3/__https:/services.aap.org/link/33d8ca6e4cf8410b9668ac4ee848f2b5.aspx__;!!Dq0X2DkFhyF93HkjWTBQKhk!Eacv0XEkmyHMw2cPtFMLeFpTJPbQqRt9Ed1Gz3qASWajafkhlvKKfZ9rKAkR3UWbDQ0TflOXdw$" TargetMode="External"/><Relationship Id="rId3" Type="http://schemas.openxmlformats.org/officeDocument/2006/relationships/hyperlink" Target="https://services.aap.org/link/fb2d54cf7f884a279ea35039eef1c320.aspx" TargetMode="External"/><Relationship Id="rId7" Type="http://schemas.openxmlformats.org/officeDocument/2006/relationships/hyperlink" Target="https://services.aap.org/link/ffa46678e6374b768595319934cbade3.aspx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services.aap.org/link/0bb1a59281524adf8834a4be404ecb8b.aspx" TargetMode="External"/><Relationship Id="rId5" Type="http://schemas.openxmlformats.org/officeDocument/2006/relationships/hyperlink" Target="https://services.aap.org/en/pages/2019-novel-coronavirus-covid-19-infections/clinical-guidance/interim-guidance-for-covid-19-vaccination-in-children-and-adolescents/" TargetMode="External"/><Relationship Id="rId4" Type="http://schemas.openxmlformats.org/officeDocument/2006/relationships/hyperlink" Target="https://services.aap.org/link/3d512cd874804f928ce8ad1f2fe21d63.aspx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jog.org/article/S0002-9378(21)00187-3/pdf" TargetMode="External"/><Relationship Id="rId13" Type="http://schemas.openxmlformats.org/officeDocument/2006/relationships/hyperlink" Target="https://ilpqc.org/ILPQC%202020%2B/COVID19/Severe_Acute_Respiratory_Syndrome_Coronavirus_2.206.pdf" TargetMode="External"/><Relationship Id="rId3" Type="http://schemas.openxmlformats.org/officeDocument/2006/relationships/hyperlink" Target="https://jamanetwork.com/journals/jamanetworkopen/fullarticle/2774428" TargetMode="External"/><Relationship Id="rId7" Type="http://schemas.openxmlformats.org/officeDocument/2006/relationships/hyperlink" Target="https://www.medrxiv.org/content/10.1101/2021.02.23.21252328v1" TargetMode="External"/><Relationship Id="rId12" Type="http://schemas.openxmlformats.org/officeDocument/2006/relationships/hyperlink" Target="https://ilpqc.org/ILPQC%202020%2B/COVID19/Ob%20vaccine%20counseling%20recommendations_AJOG.pdf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ilpqc.org/ILPQC%202020+/COVID19/Disease_Severity_and_Perinatal_Outcomes_of.121%20(1).pdf" TargetMode="External"/><Relationship Id="rId11" Type="http://schemas.openxmlformats.org/officeDocument/2006/relationships/hyperlink" Target="https://ilpqc.org/ILPQC%202020+/COVID19/nejm_Covid%20vaccine%20pregnancy_April%2021.2020.pdf" TargetMode="External"/><Relationship Id="rId5" Type="http://schemas.openxmlformats.org/officeDocument/2006/relationships/hyperlink" Target="https://neoreviews.aappublications.org/content/perinatal-sars-cov-2-infection-and-neonatal-covid-19-2021-update" TargetMode="External"/><Relationship Id="rId10" Type="http://schemas.openxmlformats.org/officeDocument/2006/relationships/hyperlink" Target="https://www.usnews.com/news/health-news/articles/2021-04-06/good-news-on-pregnant-women-and-the-covid-vaccine" TargetMode="External"/><Relationship Id="rId4" Type="http://schemas.openxmlformats.org/officeDocument/2006/relationships/hyperlink" Target="https://www.ajog.org/article/S0002-9378(21)00033-8/pdf" TargetMode="External"/><Relationship Id="rId9" Type="http://schemas.openxmlformats.org/officeDocument/2006/relationships/hyperlink" Target="https://ilpqc.org/ILPQC%202020+/COVID19/s12887-021-02618-y%20BMC%20pediatrics%20breastmilk%20antibodies%20Covid.pdf" TargetMode="External"/><Relationship Id="rId14" Type="http://schemas.openxmlformats.org/officeDocument/2006/relationships/hyperlink" Target="https://ilpqc.org/ILPQC%202020%2B/COVID19/Cord%20blood%20antibodies%20following%20maternal.pdf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dc.gov/coronavirus/2019-ncov/vaccines/recommendations/pregnancy.html" TargetMode="External"/><Relationship Id="rId13" Type="http://schemas.openxmlformats.org/officeDocument/2006/relationships/hyperlink" Target="https://youtu.be/7bBmQaX2k4w" TargetMode="External"/><Relationship Id="rId3" Type="http://schemas.openxmlformats.org/officeDocument/2006/relationships/hyperlink" Target="https://www.cdc.gov/mmwr/volumes/69/wr/mm6944e2.htm?s_cid=mm6944e2_w" TargetMode="External"/><Relationship Id="rId7" Type="http://schemas.openxmlformats.org/officeDocument/2006/relationships/hyperlink" Target="https://www.cdc.gov/coronavirus/2019-ncov/communication/toolkits/pregnant-people-and-new-parents.html" TargetMode="External"/><Relationship Id="rId12" Type="http://schemas.openxmlformats.org/officeDocument/2006/relationships/hyperlink" Target="https://www.cdc.gov/coronavirus/2019-ncov/vaccines/safety/safety-of-vaccines.html" TargetMode="External"/><Relationship Id="rId2" Type="http://schemas.openxmlformats.org/officeDocument/2006/relationships/hyperlink" Target="https://www.illinois.gov/hfs/MedicalProviders/notices/Pages/prn200701b.aspx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www.cdc.gov/mmwr/volumes/70/wr/mm7009e4.htm?s_cid=mm7009e4_w" TargetMode="External"/><Relationship Id="rId11" Type="http://schemas.openxmlformats.org/officeDocument/2006/relationships/hyperlink" Target="https://www.cdc.gov/mmwr/volumes/70/wr/mm7022e1.htm?s_cid=mm7022e1_w" TargetMode="External"/><Relationship Id="rId5" Type="http://schemas.openxmlformats.org/officeDocument/2006/relationships/hyperlink" Target="https://www.cdc.gov/mmwr/volumes/70/wr/mm7005a3.htm?s_cid=mm7005a3_w" TargetMode="External"/><Relationship Id="rId10" Type="http://schemas.openxmlformats.org/officeDocument/2006/relationships/hyperlink" Target="https://covid.cdc.gov/covid-data-tracker/#health-equity-data" TargetMode="External"/><Relationship Id="rId4" Type="http://schemas.openxmlformats.org/officeDocument/2006/relationships/hyperlink" Target="https://www.cdc.gov/vaccines/covid-19/info-by-product/clinical-considerations.html" TargetMode="External"/><Relationship Id="rId9" Type="http://schemas.openxmlformats.org/officeDocument/2006/relationships/hyperlink" Target="https://www.cdc.gov/media/releases/2021/s0413-JJ-vaccine.html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foamcast.org/wp-content/uploads/2021/01/Vaccine-Info-for-Pregnant-People-Updated-12.28.2020-Turkish.pdf" TargetMode="External"/><Relationship Id="rId13" Type="http://schemas.openxmlformats.org/officeDocument/2006/relationships/hyperlink" Target="https://www.highriskpregnancyinfo.org/covid-19" TargetMode="External"/><Relationship Id="rId18" Type="http://schemas.openxmlformats.org/officeDocument/2006/relationships/image" Target="../media/image31.png"/><Relationship Id="rId3" Type="http://schemas.openxmlformats.org/officeDocument/2006/relationships/hyperlink" Target="https://foamcast.org/wp-content/uploads/2021/03/English-Decision-Aid.pdf" TargetMode="External"/><Relationship Id="rId7" Type="http://schemas.openxmlformats.org/officeDocument/2006/relationships/hyperlink" Target="https://foamcast.org/wp-content/uploads/2021/01/Vaccine-Info-for-Pregnant-People-Updated-12-28-2020-Arabic.pdf" TargetMode="External"/><Relationship Id="rId12" Type="http://schemas.openxmlformats.org/officeDocument/2006/relationships/hyperlink" Target="https://foamcast.org/wp-content/uploads/2021/01/VaccineInfo0Women12-22-20-Russian.pdf" TargetMode="External"/><Relationship Id="rId17" Type="http://schemas.openxmlformats.org/officeDocument/2006/relationships/image" Target="../media/image30.png"/><Relationship Id="rId2" Type="http://schemas.openxmlformats.org/officeDocument/2006/relationships/image" Target="../media/image29.png"/><Relationship Id="rId16" Type="http://schemas.openxmlformats.org/officeDocument/2006/relationships/hyperlink" Target="https://ilpqc.org/ILPQC%202020%2B/COVID19/Spanish%20_%20Pregnant%20Vaccine%20PSA%20%282%29.pdf" TargetMode="External"/><Relationship Id="rId20" Type="http://schemas.openxmlformats.org/officeDocument/2006/relationships/hyperlink" Target="https://youtu.be/7bBmQaX2k4w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foamcast.org/wp-content/uploads/2021/01/Vaccine-Info-for-Pregnant-People-Updated-12-28-2020-Portuguese.pdf" TargetMode="External"/><Relationship Id="rId11" Type="http://schemas.openxmlformats.org/officeDocument/2006/relationships/hyperlink" Target="https://foamcast.org/wp-content/uploads/2021/01/Vaccine-Info-for-Pregnant-PERSON-Updated-12-28-2020-Vietnamese.pdf" TargetMode="External"/><Relationship Id="rId5" Type="http://schemas.openxmlformats.org/officeDocument/2006/relationships/hyperlink" Target="https://foamcast.org/wp-content/uploads/2021/01/Vaccine-Info-for-Pregnant-People-_-Updated-12.28.2020-Nepali.pdf" TargetMode="External"/><Relationship Id="rId15" Type="http://schemas.openxmlformats.org/officeDocument/2006/relationships/hyperlink" Target="https://ilpqc.org/ILPQC%202020%2B/COVID19/Pregnant%20Vaccine%20PSA%20%281%29%20%281%29.pdf" TargetMode="External"/><Relationship Id="rId10" Type="http://schemas.openxmlformats.org/officeDocument/2006/relationships/hyperlink" Target="https://foamcast.org/wp-content/uploads/2021/01/Vaccine-Info-for-Pregnant-Women-Updated-12-28-2020-SimChi-Updated.pdf" TargetMode="External"/><Relationship Id="rId19" Type="http://schemas.openxmlformats.org/officeDocument/2006/relationships/hyperlink" Target="https://www.cdc.gov/coronavirus/2019-ncov/vaccines/safety/safety-of-vaccines.html" TargetMode="External"/><Relationship Id="rId4" Type="http://schemas.openxmlformats.org/officeDocument/2006/relationships/hyperlink" Target="https://foamcast.org/wp-content/uploads/2021/01/VaccineInfoPregnantPeopleUpdated12.28.2020-Spanish-2.pdf" TargetMode="External"/><Relationship Id="rId9" Type="http://schemas.openxmlformats.org/officeDocument/2006/relationships/hyperlink" Target="https://foamcast.org/wp-content/uploads/2021/01/Vaccine-Info-for-Pregnant-Women-Updated-12-28-2020-Somali.pdf" TargetMode="External"/><Relationship Id="rId14" Type="http://schemas.openxmlformats.org/officeDocument/2006/relationships/hyperlink" Target="https://www.cdc.gov/coronavirus/2019-ncov/vaccines/recommendations/pregnancy.html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lpqc.org/covid-19-information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hyperlink" Target="mailto:info@ilpqc.or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gi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ilpqc.org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0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52.gif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ovid.cdc.gov/covid-data-tracker/#cases_totalcases" TargetMode="Externa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https://www.dph.illinois.gov/covid19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nytimes.com/interactive/2021/us/covid-cases.html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742501-F937-8041-84E5-748F96AE99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COVID-19 Strategies for OB &amp; Neonatal Units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9922563-64D6-2A4E-B048-13AC25DB45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June </a:t>
            </a:r>
            <a:r>
              <a:rPr lang="de-DE" dirty="0" smtClean="0"/>
              <a:t>11, </a:t>
            </a:r>
            <a:r>
              <a:rPr lang="de-DE" dirty="0"/>
              <a:t>2021</a:t>
            </a:r>
          </a:p>
          <a:p>
            <a:r>
              <a:rPr lang="de-DE" dirty="0"/>
              <a:t>12:00 – 1:15pm</a:t>
            </a:r>
          </a:p>
        </p:txBody>
      </p: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AFDEE866-04F7-BF46-8FB4-0968BA571C5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66310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184092"/>
            <a:ext cx="10972800" cy="1325563"/>
          </a:xfrm>
        </p:spPr>
        <p:txBody>
          <a:bodyPr>
            <a:normAutofit/>
          </a:bodyPr>
          <a:lstStyle/>
          <a:p>
            <a:pPr defTabSz="685800"/>
            <a:r>
              <a:rPr lang="en-US" sz="4000" b="1" dirty="0">
                <a:solidFill>
                  <a:srgbClr val="F58466"/>
                </a:solidFill>
                <a:latin typeface="Goudy Old Style" pitchFamily="18" charset="0"/>
                <a:ea typeface="+mj-ea"/>
                <a:cs typeface="+mj-cs"/>
              </a:rPr>
              <a:t>IDPH County Level COVID-19 </a:t>
            </a:r>
            <a:r>
              <a:rPr lang="en-US" sz="4000" b="1" dirty="0" smtClean="0">
                <a:solidFill>
                  <a:srgbClr val="F58466"/>
                </a:solidFill>
                <a:latin typeface="Goudy Old Style" pitchFamily="18" charset="0"/>
                <a:ea typeface="+mj-ea"/>
                <a:cs typeface="+mj-cs"/>
              </a:rPr>
              <a:t/>
            </a:r>
            <a:br>
              <a:rPr lang="en-US" sz="4000" b="1" dirty="0" smtClean="0">
                <a:solidFill>
                  <a:srgbClr val="F58466"/>
                </a:solidFill>
                <a:latin typeface="Goudy Old Style" pitchFamily="18" charset="0"/>
                <a:ea typeface="+mj-ea"/>
                <a:cs typeface="+mj-cs"/>
              </a:rPr>
            </a:br>
            <a:r>
              <a:rPr lang="en-US" sz="4000" b="1" dirty="0" smtClean="0">
                <a:solidFill>
                  <a:srgbClr val="F58466"/>
                </a:solidFill>
                <a:latin typeface="Goudy Old Style" pitchFamily="18" charset="0"/>
                <a:ea typeface="+mj-ea"/>
                <a:cs typeface="+mj-cs"/>
              </a:rPr>
              <a:t>Risk </a:t>
            </a:r>
            <a:r>
              <a:rPr lang="en-US" sz="4000" b="1" dirty="0">
                <a:solidFill>
                  <a:srgbClr val="F58466"/>
                </a:solidFill>
                <a:latin typeface="Goudy Old Style" pitchFamily="18" charset="0"/>
                <a:ea typeface="+mj-ea"/>
                <a:cs typeface="+mj-cs"/>
              </a:rPr>
              <a:t>Metrics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EF23B2-1968-4158-BBF8-33ADF3172235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sp>
        <p:nvSpPr>
          <p:cNvPr id="6" name="TextBox 5"/>
          <p:cNvSpPr txBox="1"/>
          <p:nvPr/>
        </p:nvSpPr>
        <p:spPr>
          <a:xfrm>
            <a:off x="7991475" y="2294931"/>
            <a:ext cx="31813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4990"/>
                </a:solidFill>
              </a:rPr>
              <a:t>Blue indicates that the </a:t>
            </a:r>
            <a:r>
              <a:rPr lang="en-US" sz="2800" dirty="0">
                <a:solidFill>
                  <a:srgbClr val="004990"/>
                </a:solidFill>
              </a:rPr>
              <a:t>county</a:t>
            </a:r>
            <a:r>
              <a:rPr lang="en-US" sz="2400" dirty="0">
                <a:solidFill>
                  <a:srgbClr val="004990"/>
                </a:solidFill>
              </a:rPr>
              <a:t> is experiencing overall stable COVID-19 metrics.</a:t>
            </a:r>
            <a:r>
              <a:rPr lang="en-US" sz="2400" dirty="0"/>
              <a:t>  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F7994B"/>
                </a:solidFill>
              </a:rPr>
              <a:t>Orange indicates there are warning signs of increased COVID-19 risk in the county.</a:t>
            </a:r>
            <a:r>
              <a:rPr lang="en-US" sz="2400" dirty="0"/>
              <a:t> </a:t>
            </a:r>
          </a:p>
          <a:p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7934325" y="1538825"/>
            <a:ext cx="3238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Week 21: 5/23/2021 Through 5/29/2021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4385" b="2933"/>
          <a:stretch/>
        </p:blipFill>
        <p:spPr>
          <a:xfrm>
            <a:off x="3715706" y="1238249"/>
            <a:ext cx="3896529" cy="53149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6773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12639" y="113093"/>
            <a:ext cx="5288789" cy="1325563"/>
          </a:xfrm>
          <a:noFill/>
        </p:spPr>
        <p:txBody>
          <a:bodyPr>
            <a:noAutofit/>
          </a:bodyPr>
          <a:lstStyle/>
          <a:p>
            <a:r>
              <a:rPr lang="en-US" sz="2800" dirty="0"/>
              <a:t>Data Update </a:t>
            </a:r>
            <a:r>
              <a:rPr lang="en-US" sz="2800" b="1" dirty="0" smtClean="0">
                <a:solidFill>
                  <a:srgbClr val="C00000"/>
                </a:solidFill>
              </a:rPr>
              <a:t>June 10, </a:t>
            </a:r>
            <a:r>
              <a:rPr lang="en-US" sz="2800" b="1" dirty="0">
                <a:solidFill>
                  <a:srgbClr val="C00000"/>
                </a:solidFill>
              </a:rPr>
              <a:t>2021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IDPH: COVID-19 Outbreak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C2F5F-8633-4B5B-A080-9CC210AD30A1}" type="slidenum">
              <a:rPr lang="en-US" smtClean="0"/>
              <a:t>11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696246" y="1108634"/>
            <a:ext cx="3801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https://www.dph.illinois.gov/covid19</a:t>
            </a:r>
          </a:p>
        </p:txBody>
      </p:sp>
      <p:sp>
        <p:nvSpPr>
          <p:cNvPr id="7" name="Rectangle 6"/>
          <p:cNvSpPr/>
          <p:nvPr/>
        </p:nvSpPr>
        <p:spPr>
          <a:xfrm>
            <a:off x="1399629" y="1552182"/>
            <a:ext cx="3087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IL Positive Cases Over Time</a:t>
            </a:r>
          </a:p>
        </p:txBody>
      </p:sp>
      <p:sp>
        <p:nvSpPr>
          <p:cNvPr id="8" name="Rectangle 7"/>
          <p:cNvSpPr/>
          <p:nvPr/>
        </p:nvSpPr>
        <p:spPr>
          <a:xfrm>
            <a:off x="8501428" y="1540201"/>
            <a:ext cx="2292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IL Deaths Over Time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19696" y="191202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Total: 1,386,628 </a:t>
            </a:r>
            <a:r>
              <a:rPr lang="en-US" dirty="0"/>
              <a:t>Confirmed Positive Cases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368956" y="1909533"/>
            <a:ext cx="2424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Total: 23,014 </a:t>
            </a:r>
            <a:r>
              <a:rPr lang="en-US" dirty="0"/>
              <a:t>Deaths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47" y="2439038"/>
            <a:ext cx="5673104" cy="36950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0775" y="2439038"/>
            <a:ext cx="5715000" cy="381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9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22352" y="1685676"/>
            <a:ext cx="8402748" cy="4648568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Illinois Daily Incidence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B67A630-6DEE-4F45-9872-4A9386C88847}" type="slidenum">
              <a:rPr lang="en-US">
                <a:solidFill>
                  <a:srgbClr val="FFFFFF">
                    <a:lumMod val="50000"/>
                  </a:srgbClr>
                </a:solidFill>
                <a:latin typeface="Arial"/>
              </a:rPr>
              <a:pPr>
                <a:defRPr/>
              </a:pPr>
              <a:t>12</a:t>
            </a:fld>
            <a:endParaRPr lang="en-US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33984" y="1394407"/>
            <a:ext cx="3277925" cy="349857"/>
          </a:xfrm>
          <a:prstGeom prst="rect">
            <a:avLst/>
          </a:prstGeom>
        </p:spPr>
        <p:txBody>
          <a:bodyPr wrap="square" lIns="121869" tIns="60933" rIns="121869" bIns="60933" rtlCol="0" anchor="t">
            <a:noAutofit/>
          </a:bodyPr>
          <a:lstStyle/>
          <a:p>
            <a:r>
              <a:rPr lang="en-US" sz="1400" dirty="0">
                <a:cs typeface="Calibri"/>
              </a:rPr>
              <a:t>IDPH daily data summary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9326"/>
          <a:stretch/>
        </p:blipFill>
        <p:spPr>
          <a:xfrm>
            <a:off x="923925" y="1744264"/>
            <a:ext cx="10558522" cy="474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37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22352" y="1685676"/>
            <a:ext cx="8402748" cy="4648568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Illinois </a:t>
            </a:r>
            <a:r>
              <a:rPr lang="en-US" dirty="0" err="1" smtClean="0"/>
              <a:t>Covid</a:t>
            </a:r>
            <a:r>
              <a:rPr lang="en-US" dirty="0" smtClean="0"/>
              <a:t> Deaths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B67A630-6DEE-4F45-9872-4A9386C88847}" type="slidenum">
              <a:rPr lang="en-US">
                <a:solidFill>
                  <a:srgbClr val="FFFFFF">
                    <a:lumMod val="50000"/>
                  </a:srgbClr>
                </a:solidFill>
                <a:latin typeface="Arial"/>
              </a:rPr>
              <a:pPr>
                <a:defRPr/>
              </a:pPr>
              <a:t>13</a:t>
            </a:fld>
            <a:endParaRPr lang="en-US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33984" y="1394407"/>
            <a:ext cx="3277925" cy="349857"/>
          </a:xfrm>
          <a:prstGeom prst="rect">
            <a:avLst/>
          </a:prstGeom>
        </p:spPr>
        <p:txBody>
          <a:bodyPr wrap="square" lIns="121869" tIns="60933" rIns="121869" bIns="60933" rtlCol="0" anchor="t">
            <a:noAutofit/>
          </a:bodyPr>
          <a:lstStyle/>
          <a:p>
            <a:r>
              <a:rPr lang="en-US" sz="1400" dirty="0">
                <a:cs typeface="Calibri"/>
              </a:rPr>
              <a:t>IDPH daily data summary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5177"/>
          <a:stretch/>
        </p:blipFill>
        <p:spPr>
          <a:xfrm>
            <a:off x="923925" y="1730140"/>
            <a:ext cx="9934576" cy="472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41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2925" y="95943"/>
            <a:ext cx="10972800" cy="1325563"/>
          </a:xfrm>
          <a:noFill/>
        </p:spPr>
        <p:txBody>
          <a:bodyPr>
            <a:noAutofit/>
          </a:bodyPr>
          <a:lstStyle/>
          <a:p>
            <a:r>
              <a:rPr lang="en-US" sz="2800" dirty="0"/>
              <a:t>Data Update </a:t>
            </a:r>
            <a:r>
              <a:rPr lang="en-US" sz="2800" b="1" dirty="0" smtClean="0">
                <a:solidFill>
                  <a:srgbClr val="C00000"/>
                </a:solidFill>
              </a:rPr>
              <a:t>June 10, </a:t>
            </a:r>
            <a:r>
              <a:rPr lang="en-US" sz="2800" b="1" dirty="0">
                <a:solidFill>
                  <a:srgbClr val="C00000"/>
                </a:solidFill>
              </a:rPr>
              <a:t>2021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IDPH: COVID-19 Outbreak </a:t>
            </a:r>
            <a:br>
              <a:rPr lang="en-US" sz="2800" dirty="0"/>
            </a:br>
            <a:r>
              <a:rPr lang="en-US" sz="2800" dirty="0"/>
              <a:t>Race Demographics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C2F5F-8633-4B5B-A080-9CC210AD30A1}" type="slidenum">
              <a:rPr lang="en-US" smtClean="0"/>
              <a:t>14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86172" y="1252198"/>
            <a:ext cx="3801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https://www.dph.illinois.gov/covid19</a:t>
            </a:r>
          </a:p>
        </p:txBody>
      </p:sp>
      <p:sp>
        <p:nvSpPr>
          <p:cNvPr id="7" name="Rectangle 6"/>
          <p:cNvSpPr/>
          <p:nvPr/>
        </p:nvSpPr>
        <p:spPr>
          <a:xfrm>
            <a:off x="1551745" y="1670541"/>
            <a:ext cx="25651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Confirmed Cases</a:t>
            </a:r>
          </a:p>
        </p:txBody>
      </p:sp>
      <p:sp>
        <p:nvSpPr>
          <p:cNvPr id="8" name="Rectangle 7"/>
          <p:cNvSpPr/>
          <p:nvPr/>
        </p:nvSpPr>
        <p:spPr>
          <a:xfrm>
            <a:off x="8281775" y="1674207"/>
            <a:ext cx="13244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Deaths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70" y="2099868"/>
            <a:ext cx="4257676" cy="42272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5107" r="9155"/>
          <a:stretch/>
        </p:blipFill>
        <p:spPr>
          <a:xfrm>
            <a:off x="6519862" y="2061890"/>
            <a:ext cx="4638675" cy="430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685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04824" y="1079583"/>
            <a:ext cx="3105151" cy="321619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Illinois Daily </a:t>
            </a:r>
            <a:r>
              <a:rPr lang="en-US" sz="2800" dirty="0"/>
              <a:t>Reported Administered Vaccine </a:t>
            </a:r>
            <a:r>
              <a:rPr lang="en-US" sz="2800" dirty="0" smtClean="0"/>
              <a:t>Doses</a:t>
            </a:r>
          </a:p>
          <a:p>
            <a:r>
              <a:rPr lang="en-US" sz="2800" dirty="0" smtClean="0"/>
              <a:t>Last updated 6.9.2021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33E4B-E3EB-3D46-B2D8-3159663620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4C55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Illinois Perinatal Quality Collaborative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4C55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0231" y="17800"/>
            <a:ext cx="4998560" cy="67036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1502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Vaccine by Race/Ethnicity Demographics</a:t>
            </a:r>
          </a:p>
          <a:p>
            <a:endParaRPr lang="en-US" dirty="0"/>
          </a:p>
          <a:p>
            <a:r>
              <a:rPr lang="en-US" dirty="0" smtClean="0"/>
              <a:t>Updated</a:t>
            </a:r>
          </a:p>
          <a:p>
            <a:r>
              <a:rPr lang="en-US" dirty="0" smtClean="0"/>
              <a:t>6/9/2021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10935" r="28196"/>
          <a:stretch/>
        </p:blipFill>
        <p:spPr>
          <a:xfrm>
            <a:off x="5134446" y="352425"/>
            <a:ext cx="5724054" cy="6084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4310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569"/>
            <a:ext cx="10972800" cy="1325563"/>
          </a:xfrm>
          <a:noFill/>
        </p:spPr>
        <p:txBody>
          <a:bodyPr>
            <a:normAutofit/>
          </a:bodyPr>
          <a:lstStyle/>
          <a:p>
            <a:pPr algn="l" eaLnBrk="1" hangingPunct="1"/>
            <a:r>
              <a:rPr lang="en-US" sz="4000" b="1" dirty="0">
                <a:solidFill>
                  <a:srgbClr val="F58466"/>
                </a:solidFill>
                <a:latin typeface="Goudy Old Style" pitchFamily="18" charset="0"/>
              </a:rPr>
              <a:t>ILPQC COVID-19 Webpage</a:t>
            </a:r>
            <a:br>
              <a:rPr lang="en-US" sz="4000" b="1" dirty="0">
                <a:solidFill>
                  <a:srgbClr val="F58466"/>
                </a:solidFill>
                <a:latin typeface="Goudy Old Style" pitchFamily="18" charset="0"/>
              </a:rPr>
            </a:br>
            <a:r>
              <a:rPr lang="en-US" sz="4000" b="1" dirty="0">
                <a:solidFill>
                  <a:srgbClr val="F58466"/>
                </a:solidFill>
                <a:latin typeface="Goudy Old Style" pitchFamily="18" charset="0"/>
              </a:rPr>
              <a:t>www.ilpqc.org </a:t>
            </a:r>
            <a:endParaRPr lang="en-US" sz="2800" b="1" dirty="0">
              <a:solidFill>
                <a:srgbClr val="F58466"/>
              </a:solidFill>
              <a:latin typeface="Goudy Old Style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EF23B2-1968-4158-BBF8-33ADF3172235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3" y="1641667"/>
            <a:ext cx="8524875" cy="45108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599" y="1748572"/>
            <a:ext cx="5705475" cy="4351338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 ILPQC  posts national guidelines and OB &amp; Neonatal COVID-19 example hospital protocols &amp; resources </a:t>
            </a:r>
          </a:p>
          <a:p>
            <a:pPr marL="0" indent="0" algn="ctr">
              <a:buNone/>
            </a:pPr>
            <a:r>
              <a:rPr lang="en-US" sz="2800" b="1" dirty="0"/>
              <a:t>please note dates as guidelines are changing </a:t>
            </a:r>
            <a:r>
              <a:rPr lang="en-US" sz="2800" b="1" dirty="0" smtClean="0"/>
              <a:t>rapidly</a:t>
            </a:r>
            <a:endParaRPr lang="en-US" sz="2800" dirty="0"/>
          </a:p>
        </p:txBody>
      </p:sp>
      <p:sp>
        <p:nvSpPr>
          <p:cNvPr id="6" name="Oval 5"/>
          <p:cNvSpPr/>
          <p:nvPr/>
        </p:nvSpPr>
        <p:spPr>
          <a:xfrm>
            <a:off x="4419600" y="1715858"/>
            <a:ext cx="914400" cy="5334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981824" y="4558457"/>
            <a:ext cx="4010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3"/>
              </a:rPr>
              <a:t>https://ilpqc.org/covid-19-information/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91300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4724400"/>
            <a:ext cx="91440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F58466"/>
                </a:solidFill>
                <a:latin typeface="Goudy Old Style" pitchFamily="18" charset="0"/>
              </a:rPr>
              <a:t>Updated OB (ACOG/SMFM) Resources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08150"/>
            <a:ext cx="10972800" cy="5149850"/>
          </a:xfrm>
        </p:spPr>
        <p:txBody>
          <a:bodyPr>
            <a:normAutofit fontScale="92500" lnSpcReduction="10000"/>
          </a:bodyPr>
          <a:lstStyle/>
          <a:p>
            <a:r>
              <a:rPr lang="en-US" sz="2100" b="1" dirty="0"/>
              <a:t>ACOG</a:t>
            </a:r>
            <a:r>
              <a:rPr lang="en-US" sz="2100" dirty="0"/>
              <a:t>: </a:t>
            </a:r>
            <a:r>
              <a:rPr lang="en-US" sz="2100" dirty="0">
                <a:hlinkClick r:id="rId3"/>
              </a:rPr>
              <a:t>Vaccinating Pregnant Individuals: Eight Key Recommendations for COVID-19 Vaccination Sites</a:t>
            </a:r>
            <a:r>
              <a:rPr lang="en-US" sz="2100" dirty="0"/>
              <a:t>. (2.3.21)</a:t>
            </a:r>
          </a:p>
          <a:p>
            <a:r>
              <a:rPr lang="en-US" sz="2100" b="1" dirty="0"/>
              <a:t>SMFM:</a:t>
            </a:r>
            <a:r>
              <a:rPr lang="en-US" sz="2100" dirty="0"/>
              <a:t> </a:t>
            </a:r>
            <a:r>
              <a:rPr lang="en-US" sz="2100" dirty="0">
                <a:hlinkClick r:id="rId4"/>
              </a:rPr>
              <a:t>Management Considerations for Pregnant Patients With COVID-19</a:t>
            </a:r>
            <a:r>
              <a:rPr lang="en-US" sz="2100" dirty="0"/>
              <a:t> (2.2.21) </a:t>
            </a:r>
          </a:p>
          <a:p>
            <a:r>
              <a:rPr lang="en-US" sz="2100" b="1" dirty="0"/>
              <a:t>ACOG</a:t>
            </a:r>
            <a:r>
              <a:rPr lang="en-US" sz="2100" dirty="0"/>
              <a:t>: </a:t>
            </a:r>
            <a:r>
              <a:rPr lang="en-US" sz="2100" dirty="0">
                <a:hlinkClick r:id="rId5"/>
              </a:rPr>
              <a:t>COVID-19 Vaccines Pregnancy -  Conversation Guide for Clinicians</a:t>
            </a:r>
            <a:r>
              <a:rPr lang="en-US" sz="2100" dirty="0"/>
              <a:t>. (3.5.21)</a:t>
            </a:r>
          </a:p>
          <a:p>
            <a:r>
              <a:rPr lang="en-US" sz="2100" b="1" dirty="0"/>
              <a:t>SMFM Pt Education (English/Spanish)</a:t>
            </a:r>
            <a:r>
              <a:rPr lang="en-US" sz="2100" dirty="0"/>
              <a:t>: </a:t>
            </a:r>
            <a:r>
              <a:rPr lang="en-US" sz="2100" dirty="0">
                <a:hlinkClick r:id="rId6"/>
              </a:rPr>
              <a:t>COVID-19 Vaccines and Pregnancy</a:t>
            </a:r>
            <a:r>
              <a:rPr lang="en-US" sz="2100" dirty="0"/>
              <a:t>. (3.4.21) </a:t>
            </a:r>
          </a:p>
          <a:p>
            <a:r>
              <a:rPr lang="en-US" sz="2100" b="1" dirty="0"/>
              <a:t> AGOG:</a:t>
            </a:r>
            <a:r>
              <a:rPr lang="en-US" sz="2100" dirty="0"/>
              <a:t> </a:t>
            </a:r>
            <a:r>
              <a:rPr lang="en-US" sz="2100" dirty="0">
                <a:hlinkClick r:id="rId7"/>
              </a:rPr>
              <a:t>My Vaccine Choice: A Pregnant Ob-Gyn Shares Why She Got a COVID-19 Vaccine </a:t>
            </a:r>
            <a:r>
              <a:rPr lang="en-US" sz="2100" dirty="0"/>
              <a:t>(March 2021)</a:t>
            </a:r>
          </a:p>
          <a:p>
            <a:r>
              <a:rPr lang="en-US" sz="2100" b="1" dirty="0"/>
              <a:t>ACOG</a:t>
            </a:r>
            <a:r>
              <a:rPr lang="en-US" sz="2100" dirty="0"/>
              <a:t>:</a:t>
            </a:r>
            <a:r>
              <a:rPr lang="en-US" sz="2100" dirty="0">
                <a:hlinkClick r:id="rId8"/>
              </a:rPr>
              <a:t>COVID-19 FAQs for Obstetrician-Gynecologists, Obstetrics</a:t>
            </a:r>
            <a:r>
              <a:rPr lang="en-US" sz="2100" dirty="0"/>
              <a:t> (Updated 3.30.2021)</a:t>
            </a:r>
          </a:p>
          <a:p>
            <a:r>
              <a:rPr lang="en-US" sz="2100" dirty="0"/>
              <a:t>ACOG: </a:t>
            </a:r>
            <a:r>
              <a:rPr lang="en-US" sz="2100" dirty="0">
                <a:hlinkClick r:id="rId9"/>
              </a:rPr>
              <a:t>Statement on the Johnson &amp; Johnson COVID-19 Vaccine</a:t>
            </a:r>
            <a:r>
              <a:rPr lang="en-US" sz="2100" dirty="0"/>
              <a:t>. (4.13.21)</a:t>
            </a:r>
            <a:endParaRPr lang="en-US" sz="2100" b="1" dirty="0"/>
          </a:p>
          <a:p>
            <a:r>
              <a:rPr lang="en-US" sz="2800" b="1" dirty="0" smtClean="0"/>
              <a:t>SMFM -</a:t>
            </a:r>
            <a:r>
              <a:rPr lang="en-US" sz="2800" dirty="0"/>
              <a:t> </a:t>
            </a:r>
            <a:r>
              <a:rPr lang="en-US" sz="2800" dirty="0">
                <a:hlinkClick r:id="rId10"/>
              </a:rPr>
              <a:t>Provider Considerations for Engaging in COVID-19 Vaccine Counseling With Pregnant and Lactating Patients</a:t>
            </a:r>
            <a:r>
              <a:rPr lang="en-US" sz="2800" dirty="0"/>
              <a:t> (April 30, </a:t>
            </a:r>
            <a:r>
              <a:rPr lang="en-US" sz="2800" dirty="0" smtClean="0"/>
              <a:t>2021)</a:t>
            </a:r>
          </a:p>
          <a:p>
            <a:r>
              <a:rPr lang="en-US" sz="2600" b="1" dirty="0"/>
              <a:t>ACOG</a:t>
            </a:r>
            <a:r>
              <a:rPr lang="en-US" sz="2600" dirty="0"/>
              <a:t>: </a:t>
            </a:r>
            <a:r>
              <a:rPr lang="en-US" sz="2600" dirty="0">
                <a:hlinkClick r:id="rId11"/>
              </a:rPr>
              <a:t>Practice Advisory: Vaccinating Pregnant and Lactating Patients Against COVID-19</a:t>
            </a:r>
            <a:r>
              <a:rPr lang="en-US" sz="2600" dirty="0"/>
              <a:t>. (Updated 6.9.21)</a:t>
            </a:r>
            <a:endParaRPr lang="en-US" sz="3000" dirty="0" smtClean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EF23B2-1968-4158-BBF8-33ADF3172235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01140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b="1" dirty="0">
                <a:solidFill>
                  <a:srgbClr val="F58466"/>
                </a:solidFill>
                <a:latin typeface="Goudy Old Style" pitchFamily="18" charset="0"/>
              </a:rPr>
              <a:t>Updated Neonatal /AAP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800" b="1" dirty="0">
                <a:hlinkClick r:id="rId3"/>
              </a:rPr>
              <a:t>Family Presence Policies for Pediatric Inpatient Settings During the COVID-19 Pandemic:</a:t>
            </a:r>
            <a:r>
              <a:rPr lang="en-US" sz="1800" b="1" dirty="0"/>
              <a:t> </a:t>
            </a:r>
            <a:r>
              <a:rPr lang="en-US" sz="1800" dirty="0"/>
              <a:t>(1/25/21)</a:t>
            </a:r>
            <a:r>
              <a:rPr lang="en-US" sz="1800" b="1" u="sng" dirty="0">
                <a:hlinkClick r:id="rId4"/>
              </a:rPr>
              <a:t> </a:t>
            </a:r>
            <a:endParaRPr lang="en-US" sz="1800" dirty="0">
              <a:hlinkClick r:id="rId3"/>
            </a:endParaRPr>
          </a:p>
          <a:p>
            <a:r>
              <a:rPr lang="en-US" sz="1800" b="1" u="sng" dirty="0">
                <a:hlinkClick r:id="rId4"/>
              </a:rPr>
              <a:t>Multisystem Inflammatory Syndrome in Children (MIS-C) Interim Guidance:</a:t>
            </a:r>
            <a:r>
              <a:rPr lang="en-US" sz="1800" dirty="0"/>
              <a:t> Clinical guidance for pediatricians including signs, symptoms, diagnosis and management of this rare but serious complication associated with COVID-19. (Updated 2/10/2021)</a:t>
            </a:r>
          </a:p>
          <a:p>
            <a:r>
              <a:rPr lang="en-US" sz="1800" dirty="0"/>
              <a:t>AAP:</a:t>
            </a:r>
            <a:r>
              <a:rPr lang="en-US" sz="1800" dirty="0">
                <a:hlinkClick r:id="rId5"/>
              </a:rPr>
              <a:t> Interim Guidance for COVID-19 Vaccination in Children and Adolescents</a:t>
            </a:r>
            <a:r>
              <a:rPr lang="en-US" sz="1800" dirty="0"/>
              <a:t>. (2.2.21) </a:t>
            </a:r>
          </a:p>
          <a:p>
            <a:r>
              <a:rPr lang="en-US" sz="1800" b="1" u="sng" dirty="0">
                <a:hlinkClick r:id="rId6"/>
              </a:rPr>
              <a:t> FAQs: Management of Infants Born to Mothers with Suspected or Confirmed COVID-19:</a:t>
            </a:r>
            <a:r>
              <a:rPr lang="en-US" sz="1800" dirty="0"/>
              <a:t> Includes precautions for birth attendants, rooming-in, breastfeeding, testing, neonatal intensive care, visitation and hospital discharge. (2/11/2021) </a:t>
            </a:r>
          </a:p>
          <a:p>
            <a:r>
              <a:rPr lang="en-US" sz="1800" b="1" u="sng" dirty="0">
                <a:hlinkClick r:id="rId7"/>
              </a:rPr>
              <a:t>Breastfeeding Guidance Post Hospital Discharge for Mothers or Infants with Suspected or Confirmed SARS-Co V-2 Infection:</a:t>
            </a:r>
            <a:r>
              <a:rPr lang="en-US" sz="1800" dirty="0"/>
              <a:t> Guidance developed to support pediatricians providing direct care for breastfeeding families after discharge from the newborn hospital stay. (</a:t>
            </a:r>
            <a:r>
              <a:rPr lang="en-US" sz="1800" i="1" dirty="0"/>
              <a:t>2/11/2021</a:t>
            </a:r>
            <a:r>
              <a:rPr lang="en-US" sz="1800" dirty="0"/>
              <a:t>)</a:t>
            </a:r>
          </a:p>
          <a:p>
            <a:r>
              <a:rPr lang="en-US" sz="2000" b="1" dirty="0"/>
              <a:t>AAP</a:t>
            </a:r>
            <a:r>
              <a:rPr lang="en-US" sz="2000" dirty="0"/>
              <a:t>: </a:t>
            </a:r>
            <a:r>
              <a:rPr lang="en-US" sz="2000" dirty="0">
                <a:hlinkClick r:id="rId8"/>
              </a:rPr>
              <a:t>COVID-19 Testing Guidance</a:t>
            </a:r>
            <a:r>
              <a:rPr lang="en-US" sz="2000" dirty="0"/>
              <a:t> - Guidance developed to help pediatric practices determine when to test for severe acute respiratory syndrome-coronavirus 2 (SARS-CoV-2) infection in their patient population. (Updated 3.5.21)</a:t>
            </a:r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EF23B2-1968-4158-BBF8-33ADF3172235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11502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b="1" dirty="0">
                <a:solidFill>
                  <a:srgbClr val="F58466"/>
                </a:solidFill>
                <a:latin typeface="Goudy Old Style" pitchFamily="18" charset="0"/>
              </a:rPr>
              <a:t>Welcome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744C2F5F-8633-4B5B-A080-9CC210AD30A1}" type="slidenum">
              <a:rPr lang="en-US" smtClean="0"/>
              <a:t>2</a:t>
            </a:fld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960891" y="1439962"/>
            <a:ext cx="8578337" cy="7486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Please</a:t>
            </a:r>
            <a:r>
              <a:rPr lang="en-US" sz="24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be certain you are on </a:t>
            </a:r>
            <a:r>
              <a:rPr lang="en-US" sz="2400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“mute” </a:t>
            </a:r>
            <a:r>
              <a:rPr lang="en-US" sz="24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when not speaking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avoid background noise.</a:t>
            </a:r>
          </a:p>
          <a:p>
            <a:pPr marL="0" indent="0" algn="ctr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Whether you have joined by phone or computer audio, you can mute and unmute yourself by clicking on the </a:t>
            </a:r>
            <a:r>
              <a:rPr lang="en-US" sz="24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microphone icon.</a:t>
            </a:r>
          </a:p>
          <a:p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9" r="2003" b="12503"/>
          <a:stretch/>
        </p:blipFill>
        <p:spPr>
          <a:xfrm>
            <a:off x="2106177" y="3325175"/>
            <a:ext cx="7979646" cy="4909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9103" y="4113887"/>
            <a:ext cx="73819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7030A0"/>
                </a:solidFill>
                <a:latin typeface="Verdana"/>
              </a:rPr>
              <a:t>The following shortcuts can also be used </a:t>
            </a:r>
          </a:p>
          <a:p>
            <a:pPr algn="ctr">
              <a:defRPr/>
            </a:pPr>
            <a:endParaRPr lang="en-US" sz="2000" b="1" dirty="0">
              <a:solidFill>
                <a:prstClr val="black"/>
              </a:solidFill>
              <a:latin typeface="Verdana"/>
            </a:endParaRPr>
          </a:p>
          <a:p>
            <a:pPr algn="ctr">
              <a:defRPr/>
            </a:pPr>
            <a:r>
              <a:rPr lang="en-US" sz="2000" b="1" i="1" dirty="0">
                <a:solidFill>
                  <a:prstClr val="black"/>
                </a:solidFill>
                <a:latin typeface="Verdana"/>
              </a:rPr>
              <a:t>For PC:  </a:t>
            </a:r>
            <a:r>
              <a:rPr lang="en-US" sz="2000" dirty="0">
                <a:solidFill>
                  <a:prstClr val="black"/>
                </a:solidFill>
                <a:latin typeface="Verdana"/>
              </a:rPr>
              <a:t>Alt + A : Mute or Unmute</a:t>
            </a:r>
          </a:p>
          <a:p>
            <a:pPr algn="ctr">
              <a:defRPr/>
            </a:pPr>
            <a:endParaRPr lang="en-US" sz="2000" dirty="0">
              <a:solidFill>
                <a:prstClr val="black"/>
              </a:solidFill>
              <a:latin typeface="Verdana"/>
            </a:endParaRPr>
          </a:p>
          <a:p>
            <a:pPr algn="ctr">
              <a:defRPr/>
            </a:pPr>
            <a:r>
              <a:rPr lang="en-US" sz="2000" b="1" i="1" dirty="0">
                <a:solidFill>
                  <a:prstClr val="black"/>
                </a:solidFill>
                <a:latin typeface="Verdana"/>
              </a:rPr>
              <a:t>For Mac:  </a:t>
            </a:r>
            <a:r>
              <a:rPr lang="en-US" sz="2000" dirty="0">
                <a:solidFill>
                  <a:prstClr val="black"/>
                </a:solidFill>
                <a:latin typeface="Verdana"/>
              </a:rPr>
              <a:t>Shift + Command + A: Mute or Unmute</a:t>
            </a:r>
          </a:p>
          <a:p>
            <a:pPr algn="ctr">
              <a:defRPr/>
            </a:pPr>
            <a:endParaRPr lang="en-US" sz="2000" dirty="0">
              <a:solidFill>
                <a:prstClr val="black"/>
              </a:solidFill>
              <a:latin typeface="Verdana"/>
            </a:endParaRPr>
          </a:p>
          <a:p>
            <a:pPr algn="ctr">
              <a:defRPr/>
            </a:pPr>
            <a:r>
              <a:rPr lang="en-US" sz="2000" b="1" i="1" dirty="0">
                <a:solidFill>
                  <a:prstClr val="black"/>
                </a:solidFill>
                <a:latin typeface="Verdana"/>
              </a:rPr>
              <a:t>For telephone:</a:t>
            </a:r>
            <a:r>
              <a:rPr lang="en-US" sz="2000" dirty="0">
                <a:solidFill>
                  <a:prstClr val="black"/>
                </a:solidFill>
                <a:latin typeface="Verdana"/>
              </a:rPr>
              <a:t>  *6 : Mute or Unmute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1781" y="5803106"/>
            <a:ext cx="115061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813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b="1" dirty="0">
                <a:solidFill>
                  <a:srgbClr val="F58466"/>
                </a:solidFill>
                <a:latin typeface="Goudy Old Style" pitchFamily="18" charset="0"/>
              </a:rPr>
              <a:t>Updated OB/Neo </a:t>
            </a:r>
            <a:r>
              <a:rPr lang="en-US" sz="3200" b="1" dirty="0" err="1">
                <a:solidFill>
                  <a:srgbClr val="F58466"/>
                </a:solidFill>
                <a:latin typeface="Goudy Old Style" pitchFamily="18" charset="0"/>
              </a:rPr>
              <a:t>Covid</a:t>
            </a:r>
            <a:r>
              <a:rPr lang="en-US" sz="3200" b="1" dirty="0">
                <a:solidFill>
                  <a:srgbClr val="F58466"/>
                </a:solidFill>
                <a:latin typeface="Goudy Old Style" pitchFamily="18" charset="0"/>
              </a:rPr>
              <a:t> Publications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53378"/>
            <a:ext cx="10972800" cy="4802972"/>
          </a:xfrm>
        </p:spPr>
        <p:txBody>
          <a:bodyPr>
            <a:normAutofit fontScale="25000" lnSpcReduction="20000"/>
          </a:bodyPr>
          <a:lstStyle/>
          <a:p>
            <a:r>
              <a:rPr lang="en-US" sz="6400" b="1" dirty="0" smtClean="0"/>
              <a:t>JAMA</a:t>
            </a:r>
            <a:r>
              <a:rPr lang="en-US" sz="6400" dirty="0"/>
              <a:t>: </a:t>
            </a:r>
            <a:r>
              <a:rPr lang="en-US" sz="6400" dirty="0">
                <a:hlinkClick r:id="rId3"/>
              </a:rPr>
              <a:t>Assessment of Maternal and Neonatal SARS-CoV-2 Viral Load, </a:t>
            </a:r>
            <a:r>
              <a:rPr lang="en-US" sz="6400" dirty="0" err="1">
                <a:hlinkClick r:id="rId3"/>
              </a:rPr>
              <a:t>Transplacental</a:t>
            </a:r>
            <a:r>
              <a:rPr lang="en-US" sz="6400" dirty="0">
                <a:hlinkClick r:id="rId3"/>
              </a:rPr>
              <a:t> Antibody Transfer, and Placental Pathology in Pregnancies During the COVID-19 Pandemic</a:t>
            </a:r>
            <a:r>
              <a:rPr lang="en-US" sz="6400" dirty="0"/>
              <a:t>. (12.22.20)</a:t>
            </a:r>
          </a:p>
          <a:p>
            <a:r>
              <a:rPr lang="en-US" sz="6400" b="1" dirty="0"/>
              <a:t>AJOG: </a:t>
            </a:r>
            <a:r>
              <a:rPr lang="en-US" sz="6400" dirty="0">
                <a:hlinkClick r:id="rId4"/>
              </a:rPr>
              <a:t>Disease Severity, Pregnancy Outcomes and Maternal Deaths among Pregnant Patients with SARS-CoV-2 Infection</a:t>
            </a:r>
            <a:r>
              <a:rPr lang="en-US" sz="6400" dirty="0"/>
              <a:t> (12.30.20)</a:t>
            </a:r>
          </a:p>
          <a:p>
            <a:r>
              <a:rPr lang="en-US" sz="6400" dirty="0"/>
              <a:t>Neo Reviews: </a:t>
            </a:r>
            <a:r>
              <a:rPr lang="en-US" sz="6400" u="sng" dirty="0">
                <a:hlinkClick r:id="rId5"/>
              </a:rPr>
              <a:t>Perinatal SARS-CoV-2 Infection and Neonatal COVID-19: A 2021 Update</a:t>
            </a:r>
            <a:r>
              <a:rPr lang="en-US" sz="6400" u="sng" dirty="0"/>
              <a:t> (2.4.21) </a:t>
            </a:r>
          </a:p>
          <a:p>
            <a:r>
              <a:rPr lang="en-US" sz="6400" b="1" dirty="0"/>
              <a:t>ACOG:</a:t>
            </a:r>
            <a:r>
              <a:rPr lang="en-US" sz="6400" dirty="0"/>
              <a:t> </a:t>
            </a:r>
            <a:r>
              <a:rPr lang="en-US" sz="6400" dirty="0">
                <a:hlinkClick r:id="rId6"/>
              </a:rPr>
              <a:t>Disease Severity and Perinatal Outcomes of Pregnant Patients With Coronavirus Disease 2019 (COVID-19)</a:t>
            </a:r>
            <a:r>
              <a:rPr lang="en-US" sz="6400" dirty="0"/>
              <a:t> (2.21.21)</a:t>
            </a:r>
          </a:p>
          <a:p>
            <a:r>
              <a:rPr lang="en-US" sz="6400" b="1" dirty="0" err="1"/>
              <a:t>MedRxiv</a:t>
            </a:r>
            <a:r>
              <a:rPr lang="en-US" sz="6400" dirty="0"/>
              <a:t>:</a:t>
            </a:r>
            <a:r>
              <a:rPr lang="en-US" sz="6400" dirty="0">
                <a:hlinkClick r:id="rId7"/>
              </a:rPr>
              <a:t> SARS-CoV-2 antibodies detected in human breast milk post-vaccination</a:t>
            </a:r>
            <a:r>
              <a:rPr lang="en-US" sz="6400" dirty="0"/>
              <a:t>. (3.02.21)</a:t>
            </a:r>
          </a:p>
          <a:p>
            <a:r>
              <a:rPr lang="en-US" sz="6400" b="1" dirty="0"/>
              <a:t>AJOG</a:t>
            </a:r>
            <a:r>
              <a:rPr lang="en-US" sz="6400" dirty="0"/>
              <a:t>:</a:t>
            </a:r>
            <a:r>
              <a:rPr lang="en-US" sz="6400" dirty="0">
                <a:hlinkClick r:id="rId8"/>
              </a:rPr>
              <a:t> COVID-19 vaccine response in pregnant and lactating women: a cohort study</a:t>
            </a:r>
            <a:r>
              <a:rPr lang="en-US" sz="6400" dirty="0"/>
              <a:t>. (3.21.21)</a:t>
            </a:r>
          </a:p>
          <a:p>
            <a:r>
              <a:rPr lang="en-US" sz="6400" b="1" dirty="0"/>
              <a:t>BMC Pediatrics</a:t>
            </a:r>
            <a:r>
              <a:rPr lang="en-US" sz="6400" dirty="0"/>
              <a:t>: </a:t>
            </a:r>
            <a:r>
              <a:rPr lang="en-US" sz="6400" dirty="0">
                <a:hlinkClick r:id="rId9"/>
              </a:rPr>
              <a:t>Newborn antibodies to SARS-CoV-2 detected in cord blood after maternal vaccination – a case report</a:t>
            </a:r>
            <a:r>
              <a:rPr lang="en-US" sz="6400" dirty="0"/>
              <a:t>. (3.22.21)</a:t>
            </a:r>
          </a:p>
          <a:p>
            <a:r>
              <a:rPr lang="en-US" sz="6400" b="1" dirty="0"/>
              <a:t>U.S. News:</a:t>
            </a:r>
            <a:r>
              <a:rPr lang="en-US" sz="6400" dirty="0"/>
              <a:t> </a:t>
            </a:r>
            <a:r>
              <a:rPr lang="en-US" sz="6400" dirty="0">
                <a:hlinkClick r:id="rId10"/>
              </a:rPr>
              <a:t>Promising News for Pregnant People Who Want a COVID-19 Vaccine</a:t>
            </a:r>
            <a:r>
              <a:rPr lang="en-US" sz="6400" dirty="0"/>
              <a:t>. (4.6.21)</a:t>
            </a:r>
          </a:p>
          <a:p>
            <a:pPr eaLnBrk="1" fontAlgn="t" hangingPunct="1"/>
            <a:r>
              <a:rPr lang="en-US" sz="6400" b="1" dirty="0"/>
              <a:t>NEJM</a:t>
            </a:r>
            <a:r>
              <a:rPr lang="en-US" sz="6400" dirty="0"/>
              <a:t>: </a:t>
            </a:r>
            <a:r>
              <a:rPr lang="en-US" sz="6400" dirty="0">
                <a:hlinkClick r:id="rId11"/>
              </a:rPr>
              <a:t>Preliminary Findings of mRNA Covid-19Vaccine Safety in Pregnant Persons</a:t>
            </a:r>
            <a:r>
              <a:rPr lang="en-US" sz="6400" dirty="0"/>
              <a:t>. (4.21.21</a:t>
            </a:r>
            <a:r>
              <a:rPr lang="en-US" sz="6400" dirty="0" smtClean="0"/>
              <a:t>)</a:t>
            </a:r>
          </a:p>
          <a:p>
            <a:r>
              <a:rPr lang="en-US" sz="6400" b="1" dirty="0"/>
              <a:t>AJOG:</a:t>
            </a:r>
            <a:r>
              <a:rPr lang="en-US" sz="6400" dirty="0">
                <a:hlinkClick r:id="rId12"/>
              </a:rPr>
              <a:t> Professionally responsible coronavirus disease 2019 vaccination counseling of obstetrical and gynecologic patients.</a:t>
            </a:r>
            <a:r>
              <a:rPr lang="en-US" sz="6400" dirty="0"/>
              <a:t> (5.2021</a:t>
            </a:r>
            <a:r>
              <a:rPr lang="en-US" sz="6400" dirty="0" smtClean="0"/>
              <a:t>)</a:t>
            </a:r>
          </a:p>
          <a:p>
            <a:r>
              <a:rPr lang="en-US" sz="6400" b="1" dirty="0"/>
              <a:t>Obstetrics &amp; Gynecology</a:t>
            </a:r>
            <a:r>
              <a:rPr lang="en-US" sz="6400" b="1" dirty="0" smtClean="0"/>
              <a:t>: </a:t>
            </a:r>
            <a:r>
              <a:rPr lang="en-US" sz="6400" dirty="0">
                <a:hlinkClick r:id="rId13"/>
              </a:rPr>
              <a:t>Severe Acute Respiratory Syndrome Coronavirus 2 (SARS-CoV-2) Vaccination in Pregnancy: Measures of Immunity and Placental </a:t>
            </a:r>
            <a:r>
              <a:rPr lang="en-US" sz="6400" dirty="0" smtClean="0">
                <a:hlinkClick r:id="rId13"/>
              </a:rPr>
              <a:t>Histopathology</a:t>
            </a:r>
            <a:r>
              <a:rPr lang="en-US" sz="6400" dirty="0" smtClean="0"/>
              <a:t>. (5.11.21)</a:t>
            </a:r>
          </a:p>
          <a:p>
            <a:r>
              <a:rPr lang="en-US" sz="6400" b="1" dirty="0"/>
              <a:t>Obstetrics &amp; Gynecology</a:t>
            </a:r>
            <a:r>
              <a:rPr lang="en-US" sz="6400" b="1" dirty="0" smtClean="0"/>
              <a:t>: </a:t>
            </a:r>
            <a:r>
              <a:rPr lang="en-US" sz="6400" dirty="0" smtClean="0">
                <a:hlinkClick r:id="rId14"/>
              </a:rPr>
              <a:t>Cord </a:t>
            </a:r>
            <a:r>
              <a:rPr lang="en-US" sz="6400" dirty="0">
                <a:hlinkClick r:id="rId14"/>
              </a:rPr>
              <a:t>blood antibodies following maternal coronavirus disease 2019 vaccination during </a:t>
            </a:r>
            <a:r>
              <a:rPr lang="en-US" sz="6400" dirty="0" smtClean="0">
                <a:hlinkClick r:id="rId14"/>
              </a:rPr>
              <a:t>pregnancy</a:t>
            </a:r>
            <a:r>
              <a:rPr lang="en-US" sz="6400" dirty="0" smtClean="0"/>
              <a:t> (4.1.2021)</a:t>
            </a:r>
            <a:r>
              <a:rPr lang="en-US" sz="6600" dirty="0"/>
              <a:t/>
            </a:r>
            <a:br>
              <a:rPr lang="en-US" sz="6600" dirty="0"/>
            </a:br>
            <a:endParaRPr lang="en-US" sz="6400" dirty="0"/>
          </a:p>
          <a:p>
            <a:endParaRPr lang="en-US" dirty="0"/>
          </a:p>
          <a:p>
            <a:pPr marL="0" indent="0">
              <a:buNone/>
            </a:pPr>
            <a:r>
              <a:rPr lang="en-US" sz="2000" dirty="0"/>
              <a:t>​</a:t>
            </a:r>
            <a:endParaRPr lang="en-US" sz="1200" dirty="0"/>
          </a:p>
          <a:p>
            <a:endParaRPr lang="en-US" sz="1700" dirty="0"/>
          </a:p>
          <a:p>
            <a:endParaRPr lang="en-US" sz="1800" dirty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sz="1400" dirty="0"/>
              <a:t/>
            </a:r>
            <a:br>
              <a:rPr lang="en-US" sz="1400" dirty="0"/>
            </a:br>
            <a:endParaRPr lang="en-US" sz="1400" dirty="0"/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EF23B2-1968-4158-BBF8-33ADF3172235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05932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rgbClr val="F58466"/>
                </a:solidFill>
                <a:latin typeface="Goudy Old Style" pitchFamily="18" charset="0"/>
              </a:rPr>
              <a:t>IDPH / HFS / CDC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83253"/>
            <a:ext cx="10972800" cy="4351338"/>
          </a:xfrm>
        </p:spPr>
        <p:txBody>
          <a:bodyPr>
            <a:normAutofit fontScale="25000" lnSpcReduction="20000"/>
          </a:bodyPr>
          <a:lstStyle/>
          <a:p>
            <a:r>
              <a:rPr lang="en-US" sz="7200" dirty="0"/>
              <a:t>HFS:</a:t>
            </a:r>
            <a:r>
              <a:rPr lang="en-US" sz="7200" dirty="0">
                <a:hlinkClick r:id="rId2"/>
              </a:rPr>
              <a:t> Provider Notice Issued Blood Pressure Monitoring Kit</a:t>
            </a:r>
            <a:r>
              <a:rPr lang="en-US" sz="7200" dirty="0"/>
              <a:t> (7.2.2020)​ - Medicaid now covers home BP cuffs for all pregnant / postpartum patients</a:t>
            </a:r>
          </a:p>
          <a:p>
            <a:r>
              <a:rPr lang="en-US" sz="7200" dirty="0"/>
              <a:t>CDC: </a:t>
            </a:r>
            <a:r>
              <a:rPr lang="en-US" sz="7200" dirty="0">
                <a:hlinkClick r:id="rId3"/>
              </a:rPr>
              <a:t>Birth and Infant Outcomes Following Laboratory-Confirmed SARS-CoV-2 Infection in Pregnancy</a:t>
            </a:r>
            <a:r>
              <a:rPr lang="en-US" sz="7200" dirty="0"/>
              <a:t>. (MMWR 11.6.2020)</a:t>
            </a:r>
          </a:p>
          <a:p>
            <a:r>
              <a:rPr lang="en-US" sz="7200" dirty="0"/>
              <a:t>CDC:</a:t>
            </a:r>
            <a:r>
              <a:rPr lang="en-US" sz="7200" dirty="0">
                <a:hlinkClick r:id="rId4"/>
              </a:rPr>
              <a:t> Interim Clinical Considerations for Use of mRNA COVID-19 Vaccines Currently Authorized in the United States</a:t>
            </a:r>
            <a:r>
              <a:rPr lang="en-US" sz="7200" dirty="0"/>
              <a:t>. (MMWR 1.6.21)</a:t>
            </a:r>
          </a:p>
          <a:p>
            <a:r>
              <a:rPr lang="en-US" sz="7200" u="sng" dirty="0">
                <a:hlinkClick r:id="rId5"/>
              </a:rPr>
              <a:t>Racial and Ethnic Disparities in the Prevalence of Stress and Worry, Mental Health Conditions, and Increased Substance Use Among Adults During the COVID-19 Pandemic </a:t>
            </a:r>
            <a:r>
              <a:rPr lang="en-US" sz="7200" dirty="0"/>
              <a:t>(MMWR Feb 5, 2021)</a:t>
            </a:r>
          </a:p>
          <a:p>
            <a:r>
              <a:rPr lang="en-US" sz="7200" dirty="0"/>
              <a:t>CDC: </a:t>
            </a:r>
            <a:r>
              <a:rPr lang="en-US" sz="7200" dirty="0">
                <a:hlinkClick r:id="rId6"/>
              </a:rPr>
              <a:t>The Advisory Committee on Immunization Practices’ Interim Recommendation for Use of Janssen COVID-19 Vaccine  </a:t>
            </a:r>
            <a:r>
              <a:rPr lang="en-US" sz="7200" dirty="0"/>
              <a:t> (MMWR 3.5.21)</a:t>
            </a:r>
          </a:p>
          <a:p>
            <a:r>
              <a:rPr lang="en-US" sz="7200" dirty="0"/>
              <a:t>CDC: </a:t>
            </a:r>
            <a:r>
              <a:rPr lang="en-US" sz="7200" dirty="0">
                <a:hlinkClick r:id="rId7"/>
              </a:rPr>
              <a:t>Toolkit for Pregnant People and New Parents</a:t>
            </a:r>
            <a:r>
              <a:rPr lang="en-US" sz="7200" dirty="0"/>
              <a:t>. (2.26.21)</a:t>
            </a:r>
          </a:p>
          <a:p>
            <a:r>
              <a:rPr lang="en-US" sz="7200" dirty="0"/>
              <a:t>CDC: </a:t>
            </a:r>
            <a:r>
              <a:rPr lang="en-US" sz="7200" dirty="0">
                <a:hlinkClick r:id="rId8"/>
              </a:rPr>
              <a:t>Information about COVID-19 Vaccines for People who Are Pregnant or Breastfeeding</a:t>
            </a:r>
            <a:r>
              <a:rPr lang="en-US" sz="7200" dirty="0"/>
              <a:t>. (4.28.21)</a:t>
            </a:r>
          </a:p>
          <a:p>
            <a:r>
              <a:rPr lang="en-US" sz="7200" dirty="0"/>
              <a:t>CDC: </a:t>
            </a:r>
            <a:r>
              <a:rPr lang="en-US" sz="7200" dirty="0">
                <a:hlinkClick r:id="rId9"/>
              </a:rPr>
              <a:t>Joint CDC and FDA Statement on Johnson &amp; Johnson COVID-19 Vaccine</a:t>
            </a:r>
            <a:r>
              <a:rPr lang="en-US" sz="7200" dirty="0"/>
              <a:t>. (4.13.21</a:t>
            </a:r>
            <a:r>
              <a:rPr lang="en-US" sz="7200" dirty="0" smtClean="0"/>
              <a:t>)</a:t>
            </a:r>
          </a:p>
          <a:p>
            <a:r>
              <a:rPr lang="en-US" sz="7200" dirty="0"/>
              <a:t>CDC: </a:t>
            </a:r>
            <a:r>
              <a:rPr lang="en-US" sz="7200" dirty="0" err="1">
                <a:hlinkClick r:id="rId10"/>
              </a:rPr>
              <a:t>Covid</a:t>
            </a:r>
            <a:r>
              <a:rPr lang="en-US" sz="7200" dirty="0">
                <a:hlinkClick r:id="rId10"/>
              </a:rPr>
              <a:t> Data Tracker: Health Equity Data</a:t>
            </a:r>
            <a:r>
              <a:rPr lang="en-US" sz="7200" dirty="0"/>
              <a:t> (June 2021)</a:t>
            </a:r>
            <a:endParaRPr lang="en-US" sz="21600" dirty="0" smtClean="0"/>
          </a:p>
          <a:p>
            <a:r>
              <a:rPr lang="en-US" sz="8000" dirty="0"/>
              <a:t>CDC MMRC: </a:t>
            </a:r>
            <a:r>
              <a:rPr lang="en-US" sz="8000" dirty="0">
                <a:hlinkClick r:id="rId11"/>
              </a:rPr>
              <a:t>Patterns in COVID-19 Vaccination Coverage, by Social Vulnerability and </a:t>
            </a:r>
            <a:r>
              <a:rPr lang="en-US" sz="8000" dirty="0" err="1">
                <a:hlinkClick r:id="rId11"/>
              </a:rPr>
              <a:t>Urbanicity</a:t>
            </a:r>
            <a:r>
              <a:rPr lang="en-US" sz="8000" dirty="0">
                <a:hlinkClick r:id="rId11"/>
              </a:rPr>
              <a:t> — United States</a:t>
            </a:r>
            <a:r>
              <a:rPr lang="en-US" sz="8000" dirty="0"/>
              <a:t>. (6.4.21)</a:t>
            </a:r>
            <a:endParaRPr lang="en-US" sz="8000" dirty="0" smtClean="0"/>
          </a:p>
          <a:p>
            <a:r>
              <a:rPr lang="en-US" sz="8000" dirty="0"/>
              <a:t>CDC: </a:t>
            </a:r>
            <a:r>
              <a:rPr lang="en-US" sz="8000" dirty="0">
                <a:hlinkClick r:id="rId12"/>
              </a:rPr>
              <a:t>Safety of COVID-19 Vaccines</a:t>
            </a:r>
            <a:r>
              <a:rPr lang="en-US" sz="8000" dirty="0"/>
              <a:t>. </a:t>
            </a:r>
            <a:r>
              <a:rPr lang="en-US" sz="8000" dirty="0">
                <a:hlinkClick r:id="rId13"/>
              </a:rPr>
              <a:t>Video link</a:t>
            </a:r>
            <a:r>
              <a:rPr lang="en-US" sz="8000" dirty="0"/>
              <a:t>.  (Updated 6.8. 2021) 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endParaRPr lang="en-US" sz="7200" dirty="0"/>
          </a:p>
          <a:p>
            <a:pPr marL="0" indent="0">
              <a:buNone/>
            </a:pPr>
            <a:endParaRPr lang="en-US" sz="12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EF23B2-1968-4158-BBF8-33ADF3172235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687949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algn="r">
              <a:defRPr/>
            </a:pPr>
            <a:fld id="{DCEF23B2-1968-4158-BBF8-33ADF3172235}" type="slidenum">
              <a:rPr lang="en-US" altLang="en-US" sz="900">
                <a:solidFill>
                  <a:srgbClr val="898989"/>
                </a:solidFill>
                <a:latin typeface="Calibri"/>
              </a:rPr>
              <a:pPr algn="r">
                <a:defRPr/>
              </a:pPr>
              <a:t>22</a:t>
            </a:fld>
            <a:endParaRPr lang="en-US" altLang="en-US" sz="900" dirty="0">
              <a:solidFill>
                <a:srgbClr val="898989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235" r="1211" b="2498"/>
          <a:stretch/>
        </p:blipFill>
        <p:spPr>
          <a:xfrm>
            <a:off x="1524001" y="1236617"/>
            <a:ext cx="9085223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074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algn="r">
              <a:defRPr/>
            </a:pPr>
            <a:fld id="{DCEF23B2-1968-4158-BBF8-33ADF3172235}" type="slidenum">
              <a:rPr lang="en-US" altLang="en-US" sz="900">
                <a:solidFill>
                  <a:srgbClr val="898989"/>
                </a:solidFill>
                <a:latin typeface="Calibri"/>
              </a:rPr>
              <a:pPr algn="r">
                <a:defRPr/>
              </a:pPr>
              <a:t>23</a:t>
            </a:fld>
            <a:endParaRPr lang="en-US" altLang="en-US" sz="900" dirty="0">
              <a:solidFill>
                <a:srgbClr val="898989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518" y="975360"/>
            <a:ext cx="9101483" cy="512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93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algn="r">
              <a:defRPr/>
            </a:pPr>
            <a:fld id="{F6C9FB53-311B-43CA-B7CE-1F80A678A235}" type="slidenum">
              <a:rPr lang="en-US" altLang="en-US" sz="900">
                <a:solidFill>
                  <a:srgbClr val="898989"/>
                </a:solidFill>
                <a:latin typeface="Calibri"/>
              </a:rPr>
              <a:pPr algn="r">
                <a:defRPr/>
              </a:pPr>
              <a:t>24</a:t>
            </a:fld>
            <a:endParaRPr lang="en-US" altLang="en-US" sz="900" dirty="0">
              <a:solidFill>
                <a:srgbClr val="898989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616" b="1223"/>
          <a:stretch/>
        </p:blipFill>
        <p:spPr>
          <a:xfrm>
            <a:off x="1620276" y="1184367"/>
            <a:ext cx="9047724" cy="52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574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75" y="217328"/>
            <a:ext cx="10972800" cy="1325563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F58466"/>
                </a:solidFill>
                <a:latin typeface="Goudy Old Style" pitchFamily="18" charset="0"/>
              </a:rPr>
              <a:t>V-SAFE vaccine monitoring </a:t>
            </a:r>
            <a:br>
              <a:rPr lang="en-US" sz="3200" b="1" dirty="0">
                <a:solidFill>
                  <a:srgbClr val="F58466"/>
                </a:solidFill>
                <a:latin typeface="Goudy Old Style" pitchFamily="18" charset="0"/>
              </a:rPr>
            </a:br>
            <a:r>
              <a:rPr lang="en-US" sz="3200" b="1" dirty="0">
                <a:solidFill>
                  <a:srgbClr val="F58466"/>
                </a:solidFill>
                <a:latin typeface="Goudy Old Style" pitchFamily="18" charset="0"/>
              </a:rPr>
              <a:t>– what data is being gathered pregnant patients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As  of May 3, 2021, there have been over 106,241 pregnancies reported in CDC’s V-SAFE post-vaccination health checker </a:t>
            </a:r>
          </a:p>
          <a:p>
            <a:r>
              <a:rPr lang="en-US" sz="2800" dirty="0"/>
              <a:t>CDC is currently enrolling pregnant individuals in a  pregnancy registry with </a:t>
            </a:r>
            <a:r>
              <a:rPr lang="en-US" sz="2800" dirty="0" smtClean="0"/>
              <a:t>over 4,077 </a:t>
            </a:r>
            <a:r>
              <a:rPr lang="en-US" sz="2800" dirty="0"/>
              <a:t>enrolled. </a:t>
            </a:r>
          </a:p>
          <a:p>
            <a:r>
              <a:rPr lang="en-US" sz="2800" dirty="0"/>
              <a:t>Evidence gathered through these system provide clinicians with critically needed data to inform future recommendations related to COVID-19 vaccination during pregnancy</a:t>
            </a:r>
            <a:endParaRPr lang="en-US" sz="2800" b="1" dirty="0">
              <a:solidFill>
                <a:srgbClr val="F58466"/>
              </a:solidFill>
              <a:latin typeface="Goudy Old Style" pitchFamily="18" charset="0"/>
            </a:endParaRPr>
          </a:p>
          <a:p>
            <a:r>
              <a:rPr lang="en-US" dirty="0">
                <a:solidFill>
                  <a:srgbClr val="0070C0"/>
                </a:solidFill>
              </a:rPr>
              <a:t>https://www.cdc.gov/coronavirus/2019-ncov/vaccines/safety/vsafe.html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EF23B2-1968-4158-BBF8-33ADF3172235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57793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263929"/>
            <a:ext cx="10972800" cy="1325563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F58466"/>
                </a:solidFill>
                <a:latin typeface="Goudy Old Style" pitchFamily="18" charset="0"/>
              </a:rPr>
              <a:t>COVID Vaccine </a:t>
            </a:r>
            <a:br>
              <a:rPr lang="en-US" b="1" dirty="0" smtClean="0">
                <a:solidFill>
                  <a:srgbClr val="F58466"/>
                </a:solidFill>
                <a:latin typeface="Goudy Old Style" pitchFamily="18" charset="0"/>
              </a:rPr>
            </a:br>
            <a:r>
              <a:rPr lang="en-US" b="1" dirty="0" smtClean="0">
                <a:solidFill>
                  <a:srgbClr val="F58466"/>
                </a:solidFill>
                <a:latin typeface="Goudy Old Style" pitchFamily="18" charset="0"/>
              </a:rPr>
              <a:t>Patient Education Examples</a:t>
            </a:r>
            <a:endParaRPr lang="en-US" b="1" dirty="0">
              <a:solidFill>
                <a:srgbClr val="F58466"/>
              </a:solidFill>
              <a:latin typeface="Goudy Old Style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0" t="6731" r="7984" b="7108"/>
          <a:stretch/>
        </p:blipFill>
        <p:spPr>
          <a:xfrm>
            <a:off x="2853369" y="1430970"/>
            <a:ext cx="1344852" cy="191395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EF23B2-1968-4158-BBF8-33ADF3172235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-609600" y="-5508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90218" y="1496496"/>
            <a:ext cx="60779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University of Massachusetts Medical School – </a:t>
            </a:r>
            <a:r>
              <a:rPr lang="en-US" sz="2000" dirty="0" err="1" smtClean="0"/>
              <a:t>Baystate</a:t>
            </a:r>
            <a:r>
              <a:rPr lang="en-US" sz="2000" dirty="0" smtClean="0"/>
              <a:t>: </a:t>
            </a:r>
            <a:r>
              <a:rPr lang="en-US" sz="2000" dirty="0" err="1" smtClean="0">
                <a:hlinkClick r:id="rId3"/>
              </a:rPr>
              <a:t>Covid</a:t>
            </a:r>
            <a:r>
              <a:rPr lang="en-US" sz="2000" dirty="0" smtClean="0">
                <a:hlinkClick r:id="rId3"/>
              </a:rPr>
              <a:t> Vaccine Info for Pregnant/Breastfeeding Patients English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 </a:t>
            </a:r>
          </a:p>
          <a:p>
            <a:r>
              <a:rPr lang="en-US" sz="2000" dirty="0" smtClean="0"/>
              <a:t>Available in:     </a:t>
            </a:r>
          </a:p>
          <a:p>
            <a:r>
              <a:rPr lang="en-US" sz="2000" dirty="0" smtClean="0"/>
              <a:t> </a:t>
            </a:r>
            <a:r>
              <a:rPr lang="en-US" sz="2000" dirty="0" smtClean="0">
                <a:hlinkClick r:id="rId4"/>
              </a:rPr>
              <a:t>Spanish</a:t>
            </a:r>
            <a:r>
              <a:rPr lang="en-US" sz="2000" dirty="0" smtClean="0"/>
              <a:t>, </a:t>
            </a:r>
            <a:r>
              <a:rPr lang="en-US" sz="2000" dirty="0" smtClean="0">
                <a:hlinkClick r:id="rId5"/>
              </a:rPr>
              <a:t>Nepali</a:t>
            </a:r>
            <a:r>
              <a:rPr lang="en-US" sz="2000" dirty="0" smtClean="0"/>
              <a:t>, </a:t>
            </a:r>
            <a:r>
              <a:rPr lang="en-US" sz="2000" dirty="0" smtClean="0">
                <a:hlinkClick r:id="rId6"/>
              </a:rPr>
              <a:t>Portuguese</a:t>
            </a:r>
            <a:r>
              <a:rPr lang="en-US" sz="2000" dirty="0" smtClean="0"/>
              <a:t>, </a:t>
            </a:r>
            <a:r>
              <a:rPr lang="en-US" sz="2000" dirty="0" smtClean="0">
                <a:hlinkClick r:id="rId7"/>
              </a:rPr>
              <a:t>Arabic</a:t>
            </a:r>
            <a:r>
              <a:rPr lang="en-US" sz="2000" dirty="0" smtClean="0"/>
              <a:t>, </a:t>
            </a:r>
          </a:p>
          <a:p>
            <a:r>
              <a:rPr lang="en-US" sz="2000" dirty="0" smtClean="0">
                <a:hlinkClick r:id="rId8"/>
              </a:rPr>
              <a:t>Turkish</a:t>
            </a:r>
            <a:r>
              <a:rPr lang="en-US" sz="2000" dirty="0" smtClean="0"/>
              <a:t>, </a:t>
            </a:r>
            <a:r>
              <a:rPr lang="en-US" sz="2000" dirty="0" smtClean="0">
                <a:hlinkClick r:id="rId9"/>
              </a:rPr>
              <a:t>Somali</a:t>
            </a:r>
            <a:r>
              <a:rPr lang="en-US" sz="2000" dirty="0" smtClean="0"/>
              <a:t>, </a:t>
            </a:r>
            <a:r>
              <a:rPr lang="en-US" sz="2000" dirty="0" smtClean="0">
                <a:hlinkClick r:id="rId10"/>
              </a:rPr>
              <a:t>Chinese</a:t>
            </a:r>
            <a:r>
              <a:rPr lang="en-US" sz="2000" dirty="0" smtClean="0"/>
              <a:t>, </a:t>
            </a:r>
            <a:r>
              <a:rPr lang="en-US" sz="2000" dirty="0" smtClean="0">
                <a:hlinkClick r:id="rId11"/>
              </a:rPr>
              <a:t>Vietnamese</a:t>
            </a:r>
            <a:r>
              <a:rPr lang="en-US" sz="2000" dirty="0" smtClean="0"/>
              <a:t>, </a:t>
            </a:r>
          </a:p>
          <a:p>
            <a:r>
              <a:rPr lang="en-US" sz="2000" dirty="0" smtClean="0">
                <a:hlinkClick r:id="rId12"/>
              </a:rPr>
              <a:t>Russian</a:t>
            </a:r>
            <a:r>
              <a:rPr lang="en-US" sz="2000" dirty="0" smtClean="0"/>
              <a:t> (3.17.21)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090492" y="4589651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90217" y="4334232"/>
            <a:ext cx="5573107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SMFM Patient Education (English/Spanish)</a:t>
            </a:r>
            <a:r>
              <a:rPr lang="en-US" sz="2000" dirty="0"/>
              <a:t>: </a:t>
            </a:r>
            <a:r>
              <a:rPr lang="en-US" sz="2000" dirty="0">
                <a:hlinkClick r:id="rId13"/>
              </a:rPr>
              <a:t>COVID-19 Vaccines and Pregnancy</a:t>
            </a:r>
            <a:r>
              <a:rPr lang="en-US" sz="2000" dirty="0"/>
              <a:t>. (3.4.21)</a:t>
            </a:r>
          </a:p>
          <a:p>
            <a:endParaRPr lang="en-US" sz="2000" dirty="0"/>
          </a:p>
          <a:p>
            <a:r>
              <a:rPr lang="en-US" sz="2000" dirty="0"/>
              <a:t>CDC: </a:t>
            </a:r>
            <a:r>
              <a:rPr lang="en-US" sz="2000" dirty="0">
                <a:hlinkClick r:id="rId14"/>
              </a:rPr>
              <a:t>Information about COVID-19 Vaccines for People who Are Pregnant or Breastfeeding</a:t>
            </a:r>
            <a:r>
              <a:rPr lang="en-US" sz="2000" dirty="0"/>
              <a:t>. (3.18.21) </a:t>
            </a:r>
          </a:p>
          <a:p>
            <a:r>
              <a:rPr lang="en-US" sz="2000" dirty="0"/>
              <a:t> 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70333" y="5475383"/>
            <a:ext cx="3966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Cook County Health: </a:t>
            </a:r>
            <a:r>
              <a:rPr lang="en-US" dirty="0"/>
              <a:t>Should I get the COVID-19 vaccine? Flyer </a:t>
            </a:r>
            <a:r>
              <a:rPr lang="en-US" dirty="0">
                <a:hlinkClick r:id="rId15"/>
              </a:rPr>
              <a:t>English</a:t>
            </a:r>
            <a:r>
              <a:rPr lang="en-US" dirty="0"/>
              <a:t> and </a:t>
            </a:r>
            <a:r>
              <a:rPr lang="en-US" dirty="0">
                <a:hlinkClick r:id="rId16"/>
              </a:rPr>
              <a:t>Spanish</a:t>
            </a:r>
            <a:r>
              <a:rPr lang="en-US" dirty="0"/>
              <a:t> (6.11.21)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4910" y="1547837"/>
            <a:ext cx="2074435" cy="27825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268" y="3377788"/>
            <a:ext cx="2509950" cy="139652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94754" y="4807176"/>
            <a:ext cx="49453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CDC: </a:t>
            </a:r>
            <a:r>
              <a:rPr lang="en-US" dirty="0">
                <a:hlinkClick r:id="rId19"/>
              </a:rPr>
              <a:t>Safety of COVID-19 Vaccines</a:t>
            </a:r>
            <a:r>
              <a:rPr lang="en-US" dirty="0"/>
              <a:t>. </a:t>
            </a:r>
            <a:r>
              <a:rPr lang="en-US" dirty="0">
                <a:hlinkClick r:id="rId20"/>
              </a:rPr>
              <a:t>Video link</a:t>
            </a:r>
            <a:r>
              <a:rPr lang="en-US" dirty="0"/>
              <a:t>.  (Updated 6.8. 2021) 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0235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FECAFFD-5A8F-4524-BBFE-21E6CF77E5C6}"/>
              </a:ext>
            </a:extLst>
          </p:cNvPr>
          <p:cNvSpPr txBox="1">
            <a:spLocks/>
          </p:cNvSpPr>
          <p:nvPr/>
        </p:nvSpPr>
        <p:spPr>
          <a:xfrm>
            <a:off x="830893" y="4032530"/>
            <a:ext cx="9099933" cy="180391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Impact of COVID-19 on Pregnancy, the Placenta, &amp; Fetal Health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8F7988-7C64-4476-9E1F-D27E974768F4}"/>
              </a:ext>
            </a:extLst>
          </p:cNvPr>
          <p:cNvSpPr/>
          <p:nvPr/>
        </p:nvSpPr>
        <p:spPr>
          <a:xfrm>
            <a:off x="363926" y="3431177"/>
            <a:ext cx="8931798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tudying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ovel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nfectious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athogens in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regnancy (SNIPP)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AC1819-B11E-4029-9DE9-423231EEC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5735" y="1352059"/>
            <a:ext cx="2755428" cy="18039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4B69AD-1165-4DE9-9582-419FB71E05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2" t="30580" r="7940" b="28695"/>
          <a:stretch/>
        </p:blipFill>
        <p:spPr>
          <a:xfrm>
            <a:off x="1610455" y="4688152"/>
            <a:ext cx="3052530" cy="19855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2A17F1E-A389-41CB-879A-6D1120A9C8C0}"/>
              </a:ext>
            </a:extLst>
          </p:cNvPr>
          <p:cNvSpPr/>
          <p:nvPr/>
        </p:nvSpPr>
        <p:spPr>
          <a:xfrm>
            <a:off x="4829825" y="4754947"/>
            <a:ext cx="64002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Jeffery A. Goldstein, MD PhD - Perinatal Pathology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Elisheva D. Shanes, MD  - Perinatal Pathology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Emily S. Miller, MD MPH - Maternal Fetal Medicine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 from Lurie Children’s/Stanley Manne Children’s Research Institute and Friends of Prentice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C21CC7-4452-49D7-B697-AADDDB0D344F}"/>
              </a:ext>
            </a:extLst>
          </p:cNvPr>
          <p:cNvSpPr/>
          <p:nvPr/>
        </p:nvSpPr>
        <p:spPr>
          <a:xfrm>
            <a:off x="507932" y="379898"/>
            <a:ext cx="1094530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COVID-19 Vaccination during Pregnancy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D9BD57-38E9-4DA3-9809-168F67C35122}"/>
              </a:ext>
            </a:extLst>
          </p:cNvPr>
          <p:cNvSpPr/>
          <p:nvPr/>
        </p:nvSpPr>
        <p:spPr>
          <a:xfrm>
            <a:off x="839991" y="1434218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Leena B. Mithal, MD MSCI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Assistant Professor of Pediatrics, Infectious Diseases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 &amp; Robert H. Lurie Children’s Hospital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Northwestern University Feinberg School of Medicine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5262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889AB7-F3FC-481F-B61E-962DC3580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88" y="1384364"/>
            <a:ext cx="10515600" cy="2852737"/>
          </a:xfrm>
        </p:spPr>
        <p:txBody>
          <a:bodyPr/>
          <a:lstStyle/>
          <a:p>
            <a:r>
              <a:rPr lang="en-US" dirty="0"/>
              <a:t>Placental histopathology in patients who received SARS-CoV-2 vaccination during pregnancy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453A00-A849-44AF-9AE4-39CC4F032C06}"/>
              </a:ext>
            </a:extLst>
          </p:cNvPr>
          <p:cNvSpPr/>
          <p:nvPr/>
        </p:nvSpPr>
        <p:spPr>
          <a:xfrm>
            <a:off x="5961888" y="548669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Shanes ED, Otero S, Mithal LB, Mupanomunda CA, Miller ES, Goldstein JA.  SARS-CoV-2 vaccination in pregnancy: measures of immunity and placental histopathology.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Obstet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Gynecol. 2021 May 11.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10.1097. PMID: 33975329.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92015E-FB6E-4B49-B60B-BBDCE0168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05" y="6390600"/>
            <a:ext cx="1782887" cy="338554"/>
          </a:xfrm>
          <a:prstGeom prst="rect">
            <a:avLst/>
          </a:prstGeom>
        </p:spPr>
      </p:pic>
      <p:pic>
        <p:nvPicPr>
          <p:cNvPr id="6" name="Picture 5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3F6DE28E-0CFB-4817-8FA5-C1B5F9FDA5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63"/>
          <a:stretch/>
        </p:blipFill>
        <p:spPr>
          <a:xfrm>
            <a:off x="2115158" y="6348466"/>
            <a:ext cx="1676196" cy="33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594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6EDAC7-02EC-4EB9-9535-9DCDAF6EC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80" y="271747"/>
            <a:ext cx="10515600" cy="1325563"/>
          </a:xfrm>
        </p:spPr>
        <p:txBody>
          <a:bodyPr/>
          <a:lstStyle/>
          <a:p>
            <a:r>
              <a:rPr lang="en-US" dirty="0"/>
              <a:t>Why look at this?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2DCB031-BB5D-4ACB-BDF0-FD9E7F751325}"/>
              </a:ext>
            </a:extLst>
          </p:cNvPr>
          <p:cNvSpPr txBox="1">
            <a:spLocks/>
          </p:cNvSpPr>
          <p:nvPr/>
        </p:nvSpPr>
        <p:spPr>
          <a:xfrm>
            <a:off x="838200" y="1498980"/>
            <a:ext cx="10515600" cy="48774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Urgent need for research regarding the safety of SARS-CoV-2 mRNA vaccines in pregnancy.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Placental findings can indicate potential clinical risk/early safety signal.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Associations between SARS-CoV-2 infection and abnormal placental histopathologic lesions: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Decidual arteriopathy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Fetal vascular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malperfusion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Chronic histiocytic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intervillositis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mRNA vaccines induce an immune response through TLR3, which has been linked in 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mouse models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placental abnormalities, growth restriction, preterm delivery, and fetal loss.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D56F49-32A4-46FE-BBDC-C8BCBF2B0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05" y="6390600"/>
            <a:ext cx="1782887" cy="33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14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03200"/>
            <a:ext cx="10972800" cy="1325563"/>
          </a:xfrm>
        </p:spPr>
        <p:txBody>
          <a:bodyPr/>
          <a:lstStyle/>
          <a:p>
            <a:pPr algn="l" eaLnBrk="1" hangingPunct="1"/>
            <a:r>
              <a:rPr lang="en-US" b="1" dirty="0">
                <a:solidFill>
                  <a:srgbClr val="F58466"/>
                </a:solidFill>
                <a:latin typeface="Goudy Old Style" pitchFamily="18" charset="0"/>
              </a:rPr>
              <a:t>Housekeeping: </a:t>
            </a:r>
            <a:br>
              <a:rPr lang="en-US" b="1" dirty="0">
                <a:solidFill>
                  <a:srgbClr val="F58466"/>
                </a:solidFill>
                <a:latin typeface="Goudy Old Style" pitchFamily="18" charset="0"/>
              </a:rPr>
            </a:br>
            <a:r>
              <a:rPr lang="en-US" b="1" dirty="0">
                <a:solidFill>
                  <a:srgbClr val="F58466"/>
                </a:solidFill>
                <a:latin typeface="Goudy Old Style" pitchFamily="18" charset="0"/>
              </a:rPr>
              <a:t>We Are Recording Now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744C2F5F-8633-4B5B-A080-9CC210AD30A1}" type="slidenum">
              <a:rPr lang="en-US" smtClean="0"/>
              <a:t>3</a:t>
            </a:fld>
            <a:endParaRPr lang="en-US"/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11" r="9788"/>
          <a:stretch/>
        </p:blipFill>
        <p:spPr>
          <a:xfrm>
            <a:off x="571499" y="3224731"/>
            <a:ext cx="11341203" cy="1114994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9086850" y="3420512"/>
            <a:ext cx="579550" cy="505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013" dirty="0">
              <a:solidFill>
                <a:prstClr val="white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7046475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65D85-0850-4160-9852-E9995DA0A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488" y="432584"/>
            <a:ext cx="10960495" cy="299641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600" dirty="0"/>
              <a:t>Cohort </a:t>
            </a:r>
          </a:p>
          <a:p>
            <a:r>
              <a:rPr lang="en-US" sz="3100" dirty="0"/>
              <a:t>Vaccinated pregnant patients, n=84</a:t>
            </a:r>
          </a:p>
          <a:p>
            <a:pPr lvl="1"/>
            <a:r>
              <a:rPr lang="en-US" sz="3100" dirty="0"/>
              <a:t>The first dose was 46 +/- 24 days before delivery for the 75 patients with known vaccination timing. </a:t>
            </a:r>
          </a:p>
          <a:p>
            <a:pPr lvl="1"/>
            <a:r>
              <a:rPr lang="en-US" sz="3100" dirty="0"/>
              <a:t>January - April 2021</a:t>
            </a:r>
          </a:p>
          <a:p>
            <a:r>
              <a:rPr lang="en-US" sz="3100" dirty="0"/>
              <a:t>Controls, n=116 </a:t>
            </a:r>
          </a:p>
          <a:p>
            <a:pPr lvl="1"/>
            <a:r>
              <a:rPr lang="en-US" sz="3100" dirty="0"/>
              <a:t>SARS-CoV-2 PCR negative at delivery, IgG/IgM negative, no vaccine</a:t>
            </a:r>
          </a:p>
          <a:p>
            <a:pPr lvl="1"/>
            <a:r>
              <a:rPr lang="en-US" sz="3100" dirty="0"/>
              <a:t>April 2020 - 2021 </a:t>
            </a:r>
          </a:p>
          <a:p>
            <a:pPr marL="0" indent="0">
              <a:buNone/>
            </a:pPr>
            <a:endParaRPr lang="en-US" sz="30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04C317E-6346-43A6-A180-C6E97425CB1E}"/>
              </a:ext>
            </a:extLst>
          </p:cNvPr>
          <p:cNvSpPr txBox="1">
            <a:spLocks/>
          </p:cNvSpPr>
          <p:nvPr/>
        </p:nvSpPr>
        <p:spPr>
          <a:xfrm>
            <a:off x="466321" y="3545961"/>
            <a:ext cx="4825007" cy="2996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Antibodies (IgG IgM) to anti-SARS-CoV-2 spike protein RBD (n=52)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Placental histopathology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2839D32-BF6F-47C6-8DAF-65F26BE3A92A}"/>
              </a:ext>
            </a:extLst>
          </p:cNvPr>
          <p:cNvGrpSpPr/>
          <p:nvPr/>
        </p:nvGrpSpPr>
        <p:grpSpPr>
          <a:xfrm>
            <a:off x="5742432" y="3323689"/>
            <a:ext cx="6254496" cy="3218688"/>
            <a:chOff x="1839578" y="2169025"/>
            <a:chExt cx="8647700" cy="4323850"/>
          </a:xfrm>
        </p:grpSpPr>
        <p:pic>
          <p:nvPicPr>
            <p:cNvPr id="25" name="Picture 24" descr="Chart, box and whisker chart&#10;&#10;Description automatically generated">
              <a:extLst>
                <a:ext uri="{FF2B5EF4-FFF2-40B4-BE49-F238E27FC236}">
                  <a16:creationId xmlns:a16="http://schemas.microsoft.com/office/drawing/2014/main" id="{15304E13-B0A1-46DC-B6E1-652517356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578" y="2169025"/>
              <a:ext cx="8647700" cy="432385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DD201DE-E48E-4EF7-BD91-9A43322C8631}"/>
                </a:ext>
              </a:extLst>
            </p:cNvPr>
            <p:cNvSpPr txBox="1"/>
            <p:nvPr/>
          </p:nvSpPr>
          <p:spPr>
            <a:xfrm>
              <a:off x="3981224" y="2235253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IgM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1784387-C74F-455A-8345-37F2AB4688E1}"/>
                </a:ext>
              </a:extLst>
            </p:cNvPr>
            <p:cNvSpPr txBox="1"/>
            <p:nvPr/>
          </p:nvSpPr>
          <p:spPr>
            <a:xfrm>
              <a:off x="7672475" y="2202496"/>
              <a:ext cx="5020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IgG</a:t>
              </a:r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1EADDB24-B089-43C8-A97D-0885BDC04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991" y="5532437"/>
            <a:ext cx="4629889" cy="1325563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2">
                    <a:lumMod val="90000"/>
                  </a:schemeClr>
                </a:solidFill>
              </a:rPr>
              <a:t>Pregnant patients have robust antibody response to immunization</a:t>
            </a:r>
          </a:p>
        </p:txBody>
      </p:sp>
      <p:pic>
        <p:nvPicPr>
          <p:cNvPr id="29" name="Picture 28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33B93BA2-FDBD-47CB-8921-4EA8060DBE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63"/>
          <a:stretch/>
        </p:blipFill>
        <p:spPr>
          <a:xfrm>
            <a:off x="10381334" y="127814"/>
            <a:ext cx="1676196" cy="33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A6B69-6668-4E68-A636-BBC218C13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 increased incidence of key placental lesions in vaccinated patients compared to controls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5685CB-0527-4F85-80A2-98D0A1FBB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624" y="1678496"/>
            <a:ext cx="8961120" cy="44899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F3AECD-1786-4416-BEB3-AEFED2B5F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05" y="6390600"/>
            <a:ext cx="1782887" cy="338554"/>
          </a:xfrm>
          <a:prstGeom prst="rect">
            <a:avLst/>
          </a:prstGeom>
        </p:spPr>
      </p:pic>
      <p:pic>
        <p:nvPicPr>
          <p:cNvPr id="7" name="Picture 6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EE71ED92-0941-4F98-8682-22476B38F0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63"/>
          <a:stretch/>
        </p:blipFill>
        <p:spPr>
          <a:xfrm>
            <a:off x="10381334" y="127814"/>
            <a:ext cx="1676196" cy="33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6210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0BFC5-2CB6-4B24-A806-405E0D2DE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B7ACD-BA84-41F3-BA98-0E82A19EE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No observed increase in placental lesions characteristic of SARS-CoV-2 infection in pregnancy.</a:t>
            </a:r>
          </a:p>
          <a:p>
            <a:r>
              <a:rPr lang="en-US" sz="3200" dirty="0"/>
              <a:t> No evidence of vaccine-triggered breakdown in maternal immunologic tolerance of fetus.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These findings add to growing literature supporting </a:t>
            </a:r>
            <a:r>
              <a:rPr lang="en-US" sz="3200" b="1" i="1" dirty="0"/>
              <a:t>safety of SARS-CoV-2 vaccination in pregnancy.</a:t>
            </a:r>
          </a:p>
        </p:txBody>
      </p:sp>
      <p:pic>
        <p:nvPicPr>
          <p:cNvPr id="4" name="Picture 3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DB308918-AC29-4793-9A33-D95A7DE550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63"/>
          <a:stretch/>
        </p:blipFill>
        <p:spPr>
          <a:xfrm>
            <a:off x="10381334" y="115622"/>
            <a:ext cx="1676196" cy="3385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4E0A98-992D-46F0-AFF9-43FE87D85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05" y="6390600"/>
            <a:ext cx="1782887" cy="33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1564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BD31082-68DB-48E9-BABC-175CD0F45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Cord blood antibodies following SARS-CoV-2 vaccination in pregnancy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44A69B-2479-4FF9-90D1-C86DE1253668}"/>
              </a:ext>
            </a:extLst>
          </p:cNvPr>
          <p:cNvSpPr/>
          <p:nvPr/>
        </p:nvSpPr>
        <p:spPr>
          <a:xfrm>
            <a:off x="5339715" y="5636546"/>
            <a:ext cx="69250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Mithal LB, Otero S, Shanes ED, Goldstein JA, Miller ES. Cord Blood Antibodies following Maternal COVID-19 Vaccination During Pregnancy. Am J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Obstet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Gynecol. 2021 Apr 1:S0002-9378(21)00215-5.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D9F9DB-AF79-4F40-A114-3C1BF46AC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05" y="6390600"/>
            <a:ext cx="1782887" cy="338554"/>
          </a:xfrm>
          <a:prstGeom prst="rect">
            <a:avLst/>
          </a:prstGeom>
        </p:spPr>
      </p:pic>
      <p:pic>
        <p:nvPicPr>
          <p:cNvPr id="8" name="Picture 7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9831DD0B-7513-4B15-B9FE-1A870A923E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63"/>
          <a:stretch/>
        </p:blipFill>
        <p:spPr>
          <a:xfrm>
            <a:off x="2188310" y="6390599"/>
            <a:ext cx="1676196" cy="33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4194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D2E0C03-7F99-46CC-A168-87352A90A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look at this?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7FC01DE-1E99-4A6D-8B52-42BD68150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dirty="0"/>
              <a:t>Vaccination of pregnant women can be an important strategy to confer protection to neonates and young infants.</a:t>
            </a:r>
          </a:p>
          <a:p>
            <a:r>
              <a:rPr lang="en-US" sz="3200" dirty="0"/>
              <a:t>Concerns about antibody transfer in setting of SARS-CoV-2 infection in third trimester.</a:t>
            </a:r>
          </a:p>
          <a:p>
            <a:r>
              <a:rPr lang="en-US" sz="3200" dirty="0"/>
              <a:t>Limited data on the immunologic response of pregnant women to mRNA COVID-19 vaccination and the kinetics of transplacental antibody transfer.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0A5A6F-6F59-4488-A27D-69B482884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05" y="6390600"/>
            <a:ext cx="1782887" cy="338554"/>
          </a:xfrm>
          <a:prstGeom prst="rect">
            <a:avLst/>
          </a:prstGeom>
        </p:spPr>
      </p:pic>
      <p:pic>
        <p:nvPicPr>
          <p:cNvPr id="9" name="Picture 8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7A1B52AF-BCB1-4A67-BD05-86BCE172F9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63"/>
          <a:stretch/>
        </p:blipFill>
        <p:spPr>
          <a:xfrm>
            <a:off x="10381334" y="108764"/>
            <a:ext cx="1676196" cy="33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46"/>
    </mc:Choice>
    <mc:Fallback xmlns="">
      <p:transition spd="slow" advTm="18846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06904-5733-4D2A-84BA-2A819B834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28" y="788480"/>
            <a:ext cx="10663518" cy="512464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500" dirty="0"/>
              <a:t>Cohort</a:t>
            </a:r>
          </a:p>
          <a:p>
            <a:r>
              <a:rPr lang="en-US" sz="3300" dirty="0"/>
              <a:t>Pregnant patients who received mRNA COVID-19 vaccine and delivered January-March 2021</a:t>
            </a:r>
          </a:p>
          <a:p>
            <a:pPr lvl="1">
              <a:spcBef>
                <a:spcPts val="1000"/>
              </a:spcBef>
            </a:pPr>
            <a:r>
              <a:rPr lang="en-US" sz="2800" dirty="0"/>
              <a:t>n=27 mothers, 28 infants (1 twin)</a:t>
            </a:r>
          </a:p>
          <a:p>
            <a:pPr lvl="1">
              <a:spcBef>
                <a:spcPts val="1000"/>
              </a:spcBef>
            </a:pPr>
            <a:r>
              <a:rPr lang="en-US" sz="2800" dirty="0"/>
              <a:t>22 (74%) women received two vaccine doses prior to delivery</a:t>
            </a:r>
          </a:p>
          <a:p>
            <a:pPr lvl="1">
              <a:spcBef>
                <a:spcPts val="1000"/>
              </a:spcBef>
            </a:pPr>
            <a:r>
              <a:rPr lang="en-US" sz="2800" dirty="0"/>
              <a:t>Mean latency from first vaccine to delivery was 6 ± 3 weeks (range 1.6-12.4)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sz="3500" dirty="0"/>
              <a:t>Data</a:t>
            </a:r>
          </a:p>
          <a:p>
            <a:r>
              <a:rPr lang="en-US" dirty="0"/>
              <a:t>Matched maternal blood and cord blood (infant)</a:t>
            </a:r>
          </a:p>
          <a:p>
            <a:r>
              <a:rPr lang="en-US" dirty="0"/>
              <a:t>SARS-CoV-2 IgG and IgM antibody test</a:t>
            </a:r>
          </a:p>
          <a:p>
            <a:r>
              <a:rPr lang="en-US" dirty="0"/>
              <a:t>Antibody transfer ratio = infant IgG/maternal IgG</a:t>
            </a:r>
          </a:p>
          <a:p>
            <a:r>
              <a:rPr lang="en-US" dirty="0"/>
              <a:t>Linear regressions to identify factors associated with antibody transfer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372A81-6530-4583-A02D-D7FBD59DC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05" y="6390600"/>
            <a:ext cx="1782887" cy="338554"/>
          </a:xfrm>
          <a:prstGeom prst="rect">
            <a:avLst/>
          </a:prstGeom>
        </p:spPr>
      </p:pic>
      <p:pic>
        <p:nvPicPr>
          <p:cNvPr id="6" name="Picture 5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41963761-BE60-41C9-9B65-5E79355F75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63"/>
          <a:stretch/>
        </p:blipFill>
        <p:spPr>
          <a:xfrm>
            <a:off x="10381334" y="127814"/>
            <a:ext cx="1676196" cy="36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15"/>
    </mc:Choice>
    <mc:Fallback xmlns="">
      <p:transition spd="slow" advTm="27015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FE8224B-595E-4B39-998C-98B54916C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26937"/>
            <a:ext cx="10188388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Positive maternal and infant antibodies following SARS-CoV-2 vaccination in third trimester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20CFD-C6E9-40C7-9558-8993C88BA4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00719"/>
            <a:ext cx="4741311" cy="4351338"/>
          </a:xfrm>
        </p:spPr>
        <p:txBody>
          <a:bodyPr>
            <a:normAutofit/>
          </a:bodyPr>
          <a:lstStyle/>
          <a:p>
            <a:r>
              <a:rPr lang="en-US" dirty="0"/>
              <a:t>Most women (26/27) and infants (25/28) had SARS-CoV-2 IgG at time of delivery.</a:t>
            </a:r>
          </a:p>
          <a:p>
            <a:r>
              <a:rPr lang="en-US" dirty="0"/>
              <a:t>For 3 infants without IgG, mothers had received first vaccine less than 3 weeks prior to delivery.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3E97EA-5D83-4CC7-BCF0-49F74B6B3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05" y="6390600"/>
            <a:ext cx="1782887" cy="338554"/>
          </a:xfrm>
          <a:prstGeom prst="rect">
            <a:avLst/>
          </a:prstGeom>
        </p:spPr>
      </p:pic>
      <p:pic>
        <p:nvPicPr>
          <p:cNvPr id="6" name="Picture 5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BBAEC7D1-7551-4A55-9FF4-22DB7169B8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63"/>
          <a:stretch/>
        </p:blipFill>
        <p:spPr>
          <a:xfrm>
            <a:off x="10381334" y="127814"/>
            <a:ext cx="1676196" cy="338555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C1DD073F-9CD5-460E-B6CE-C7888286FE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" t="7977" r="54870" b="51260"/>
          <a:stretch/>
        </p:blipFill>
        <p:spPr>
          <a:xfrm>
            <a:off x="6096000" y="2235717"/>
            <a:ext cx="4998255" cy="408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2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06"/>
    </mc:Choice>
    <mc:Fallback xmlns="">
      <p:transition spd="slow" advTm="12506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5DB7C-3FB8-43BA-BB0F-5028DEF9E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71" y="549684"/>
            <a:ext cx="11293683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Two doses and increased latency from vaccination until delivery were associated with increased infant IgG and transfer ratio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73158-14F6-4081-A6B3-19160381D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087" y="2241254"/>
            <a:ext cx="4487811" cy="7948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Mean IgG transfer ratio was 1.0 ± 0.6 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7" name="Picture 6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2964E09A-6BB8-433D-BF73-C7D22C4784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63"/>
          <a:stretch/>
        </p:blipFill>
        <p:spPr>
          <a:xfrm>
            <a:off x="10381334" y="127814"/>
            <a:ext cx="1676196" cy="338555"/>
          </a:xfrm>
          <a:prstGeom prst="rect">
            <a:avLst/>
          </a:prstGeom>
        </p:spPr>
      </p:pic>
      <p:pic>
        <p:nvPicPr>
          <p:cNvPr id="10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id="{A6CC7925-F586-4437-8829-AA3AD1DA1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089" y="2331180"/>
            <a:ext cx="5236965" cy="38087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6C392F9-DA7C-45F4-A118-3F482C858BF9}"/>
              </a:ext>
            </a:extLst>
          </p:cNvPr>
          <p:cNvSpPr/>
          <p:nvPr/>
        </p:nvSpPr>
        <p:spPr>
          <a:xfrm>
            <a:off x="9719482" y="6179957"/>
            <a:ext cx="22394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ymbol" panose="05050102010706020507" pitchFamily="18" charset="2"/>
                <a:cs typeface="+mn-cs"/>
              </a:rPr>
              <a:t>β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=0.2, 95% CI 0.1-0.2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FE7E17FC-35C1-481B-BE4D-4F689601E5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138" r="1162" b="47099"/>
          <a:stretch/>
        </p:blipFill>
        <p:spPr>
          <a:xfrm>
            <a:off x="537946" y="2608763"/>
            <a:ext cx="4943543" cy="3352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C3CE8BB-1740-42AE-AA45-156100351B48}"/>
              </a:ext>
            </a:extLst>
          </p:cNvPr>
          <p:cNvSpPr/>
          <p:nvPr/>
        </p:nvSpPr>
        <p:spPr>
          <a:xfrm>
            <a:off x="421828" y="5984389"/>
            <a:ext cx="57838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ymbol" panose="05050102010706020507" pitchFamily="18" charset="2"/>
                <a:cs typeface="+mn-cs"/>
              </a:rPr>
              <a:t>Two vaccine doses associated with higher infant IgG level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ymbol" panose="05050102010706020507" pitchFamily="18" charset="2"/>
                <a:cs typeface="+mn-cs"/>
              </a:rPr>
              <a:t>(β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=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19.0, 95% CI 7.1-30.8)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8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9"/>
    </mc:Choice>
    <mc:Fallback xmlns="">
      <p:transition spd="slow" advTm="21299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B21E8-2D7D-4C54-B9BC-A35D900A6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Conclusions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C94312B-F76E-4087-9836-091B7FF35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US" dirty="0"/>
              <a:t>There is passive immunity against SARS-CoV-2 in newborns after maternal receipt of SARS-CoV-2 mRNA vaccine.</a:t>
            </a:r>
          </a:p>
          <a:p>
            <a:r>
              <a:rPr lang="en-US" dirty="0"/>
              <a:t>Mean IgG transfer ratio demonstrates about equal infant antibody level to maternal level.</a:t>
            </a:r>
          </a:p>
          <a:p>
            <a:r>
              <a:rPr lang="en-US" dirty="0"/>
              <a:t>Earlier vaccination may produce greater infant immunity </a:t>
            </a:r>
            <a:r>
              <a:rPr lang="en-US" sz="2400" dirty="0"/>
              <a:t>(our data from across third trimester).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*Goal of vaccination in pregnancy is protection of pregnant person with added benefit of antibody transfer to infant.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DEE84C-B134-4949-B98C-6C9A13F70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05" y="6390600"/>
            <a:ext cx="1782887" cy="338554"/>
          </a:xfrm>
          <a:prstGeom prst="rect">
            <a:avLst/>
          </a:prstGeom>
        </p:spPr>
      </p:pic>
      <p:pic>
        <p:nvPicPr>
          <p:cNvPr id="9" name="Picture 8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EBB88304-5232-438A-B028-D8B4A2583B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63"/>
          <a:stretch/>
        </p:blipFill>
        <p:spPr>
          <a:xfrm>
            <a:off x="10381334" y="127814"/>
            <a:ext cx="1676196" cy="33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75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82"/>
    </mc:Choice>
    <mc:Fallback xmlns="">
      <p:transition spd="slow" advTm="26382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FE10D3-9A63-4AF0-8E45-C9BB985E7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EF435F-C3E5-4494-8912-941FB0ACC9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51050" y="4735767"/>
            <a:ext cx="10515600" cy="1500187"/>
          </a:xfrm>
        </p:spPr>
        <p:txBody>
          <a:bodyPr/>
          <a:lstStyle/>
          <a:p>
            <a:r>
              <a:rPr lang="en-US" i="1" dirty="0"/>
              <a:t>Questions or comments?</a:t>
            </a:r>
          </a:p>
        </p:txBody>
      </p:sp>
    </p:spTree>
    <p:extLst>
      <p:ext uri="{BB962C8B-B14F-4D97-AF65-F5344CB8AC3E}">
        <p14:creationId xmlns:p14="http://schemas.microsoft.com/office/powerpoint/2010/main" val="32195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E5A5ED-4066-E144-89F8-5C4DADD49EB1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l" eaLnBrk="1" hangingPunct="1"/>
            <a:r>
              <a:rPr lang="en-US" b="1" dirty="0">
                <a:solidFill>
                  <a:srgbClr val="F58466"/>
                </a:solidFill>
                <a:latin typeface="Goudy Old Style" pitchFamily="18" charset="0"/>
              </a:rPr>
              <a:t>ILPQC </a:t>
            </a:r>
            <a:r>
              <a:rPr lang="en-US" b="1" dirty="0" err="1">
                <a:solidFill>
                  <a:srgbClr val="F58466"/>
                </a:solidFill>
                <a:latin typeface="Goudy Old Style" pitchFamily="18" charset="0"/>
              </a:rPr>
              <a:t>Covid</a:t>
            </a:r>
            <a:r>
              <a:rPr lang="en-US" b="1" dirty="0">
                <a:solidFill>
                  <a:srgbClr val="F58466"/>
                </a:solidFill>
                <a:latin typeface="Goudy Old Style" pitchFamily="18" charset="0"/>
              </a:rPr>
              <a:t> 19 webinars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265C79B-1F0D-7542-9FF5-AA3A4DBC18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strategies shared today are examples from individual institutions not IDPH or ILPQC recommendations. 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dirty="0"/>
              <a:t>This is our </a:t>
            </a:r>
            <a:r>
              <a:rPr lang="en-US" dirty="0" smtClean="0"/>
              <a:t>22nd </a:t>
            </a:r>
            <a:r>
              <a:rPr lang="en-US" dirty="0"/>
              <a:t>COVID-19 strategies for OB/Neonatal Units </a:t>
            </a:r>
            <a:r>
              <a:rPr lang="en-US" dirty="0" smtClean="0"/>
              <a:t>webinar </a:t>
            </a:r>
            <a:r>
              <a:rPr lang="en-US" dirty="0"/>
              <a:t>in coordination with IDPH, </a:t>
            </a:r>
            <a:r>
              <a:rPr lang="en-US" dirty="0" smtClean="0"/>
              <a:t>since </a:t>
            </a:r>
            <a:r>
              <a:rPr lang="en-US" dirty="0"/>
              <a:t>April </a:t>
            </a:r>
            <a:r>
              <a:rPr lang="en-US" dirty="0" smtClean="0"/>
              <a:t>2020.  </a:t>
            </a:r>
            <a:r>
              <a:rPr lang="en-US" dirty="0"/>
              <a:t>Please see </a:t>
            </a:r>
            <a:r>
              <a:rPr lang="en-US" dirty="0">
                <a:hlinkClick r:id="rId3"/>
              </a:rPr>
              <a:t>https://ilpqc.org/covid-19-information/</a:t>
            </a:r>
            <a:r>
              <a:rPr lang="en-US" dirty="0"/>
              <a:t> for future webinar registration, prior recorded webinars and written out Q/A’s from those webinars.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dirty="0"/>
              <a:t>The next webinar will be </a:t>
            </a:r>
            <a:r>
              <a:rPr lang="en-US" b="1" dirty="0"/>
              <a:t>Friday</a:t>
            </a:r>
            <a:r>
              <a:rPr lang="en-US" b="1" dirty="0" smtClean="0"/>
              <a:t>, August 6,  noon to 1:15pm</a:t>
            </a:r>
            <a:r>
              <a:rPr lang="en-US" dirty="0" smtClean="0"/>
              <a:t>. We are moving to every other month and determining the needed frequency going forward </a:t>
            </a:r>
            <a:endParaRPr lang="en-US" dirty="0"/>
          </a:p>
          <a:p>
            <a:pPr marL="0" indent="0">
              <a:buNone/>
            </a:pPr>
            <a:endParaRPr lang="en-US" sz="1800" dirty="0"/>
          </a:p>
          <a:p>
            <a:r>
              <a:rPr lang="en-US" dirty="0"/>
              <a:t>Please let us know if your hospital would like to share on an upcoming webinar, please put questions/comments into the </a:t>
            </a:r>
            <a:r>
              <a:rPr lang="en-US" dirty="0" err="1"/>
              <a:t>chatbox</a:t>
            </a:r>
            <a:r>
              <a:rPr lang="en-US" dirty="0"/>
              <a:t> or email directly to </a:t>
            </a:r>
            <a:r>
              <a:rPr lang="en-US" dirty="0">
                <a:hlinkClick r:id="rId4"/>
              </a:rPr>
              <a:t>info@ilpqc.org</a:t>
            </a:r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121084-7266-034E-8D2B-4415B9D1A9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C2F5F-8633-4B5B-A080-9CC210AD30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759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l"/>
            <a:r>
              <a:rPr lang="en-US" b="1" dirty="0">
                <a:solidFill>
                  <a:srgbClr val="F58466"/>
                </a:solidFill>
                <a:latin typeface="Goudy Old Style" pitchFamily="18" charset="0"/>
              </a:rPr>
              <a:t>OB Discussion Panel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" y="1442720"/>
            <a:ext cx="10972800" cy="4734243"/>
          </a:xfrm>
        </p:spPr>
        <p:txBody>
          <a:bodyPr>
            <a:noAutofit/>
          </a:bodyPr>
          <a:lstStyle/>
          <a:p>
            <a:pPr lvl="1">
              <a:buClr>
                <a:srgbClr val="F58466"/>
              </a:buClr>
            </a:pPr>
            <a:r>
              <a:rPr lang="en-US" sz="2300" b="1" dirty="0">
                <a:solidFill>
                  <a:prstClr val="black"/>
                </a:solidFill>
              </a:rPr>
              <a:t>Rob Abrams, MD, </a:t>
            </a:r>
            <a:r>
              <a:rPr lang="en-US" sz="2300" dirty="0">
                <a:solidFill>
                  <a:prstClr val="black"/>
                </a:solidFill>
              </a:rPr>
              <a:t>Executive Director - SIU Center for Maternal - Fetal Medicine, HSHS St. John's Hospital, Springfield</a:t>
            </a:r>
          </a:p>
          <a:p>
            <a:pPr lvl="1">
              <a:buClr>
                <a:srgbClr val="F58466"/>
              </a:buClr>
            </a:pPr>
            <a:r>
              <a:rPr lang="en-US" sz="2300" b="1" dirty="0">
                <a:solidFill>
                  <a:prstClr val="black"/>
                </a:solidFill>
              </a:rPr>
              <a:t>Emily S Miller, MD MPH – </a:t>
            </a:r>
            <a:r>
              <a:rPr lang="en-US" sz="2300" dirty="0">
                <a:solidFill>
                  <a:prstClr val="black"/>
                </a:solidFill>
              </a:rPr>
              <a:t>Assistant Professor, </a:t>
            </a:r>
            <a:r>
              <a:rPr lang="en-US" sz="2300" dirty="0" err="1">
                <a:solidFill>
                  <a:prstClr val="black"/>
                </a:solidFill>
              </a:rPr>
              <a:t>Dept</a:t>
            </a:r>
            <a:r>
              <a:rPr lang="en-US" sz="2300" dirty="0">
                <a:solidFill>
                  <a:prstClr val="black"/>
                </a:solidFill>
              </a:rPr>
              <a:t> of Obstetrics &amp; Gynecology, Division of Maternal Fetal Medicine, Northwestern University</a:t>
            </a:r>
          </a:p>
          <a:p>
            <a:pPr lvl="1">
              <a:buClr>
                <a:srgbClr val="F58466"/>
              </a:buClr>
            </a:pPr>
            <a:r>
              <a:rPr lang="en-US" sz="2300" b="1" dirty="0">
                <a:solidFill>
                  <a:prstClr val="black"/>
                </a:solidFill>
              </a:rPr>
              <a:t>Ashish </a:t>
            </a:r>
            <a:r>
              <a:rPr lang="en-US" sz="2300" b="1" dirty="0" err="1">
                <a:solidFill>
                  <a:prstClr val="black"/>
                </a:solidFill>
              </a:rPr>
              <a:t>Premkumar</a:t>
            </a:r>
            <a:r>
              <a:rPr lang="en-US" sz="2300" b="1" dirty="0">
                <a:solidFill>
                  <a:prstClr val="black"/>
                </a:solidFill>
              </a:rPr>
              <a:t>, MD – </a:t>
            </a:r>
            <a:r>
              <a:rPr lang="en-US" sz="2300" dirty="0">
                <a:solidFill>
                  <a:prstClr val="black"/>
                </a:solidFill>
              </a:rPr>
              <a:t>Assistant Professor, Department of Obstetrics and Gynecology Feinberg School of Medicine, Northwestern University, Department of Obstetrics and Gynecology, John H. Stroger, Jr. Hospital of Cook </a:t>
            </a:r>
            <a:r>
              <a:rPr lang="en-US" sz="2300" dirty="0" smtClean="0">
                <a:solidFill>
                  <a:prstClr val="black"/>
                </a:solidFill>
              </a:rPr>
              <a:t>County</a:t>
            </a:r>
          </a:p>
          <a:p>
            <a:pPr lvl="1">
              <a:buClr>
                <a:srgbClr val="F58466"/>
              </a:buClr>
            </a:pPr>
            <a:r>
              <a:rPr lang="en-US" sz="2300" b="1" dirty="0">
                <a:solidFill>
                  <a:prstClr val="black"/>
                </a:solidFill>
              </a:rPr>
              <a:t>Helen E. </a:t>
            </a:r>
            <a:r>
              <a:rPr lang="en-US" sz="2300" b="1" dirty="0" err="1">
                <a:solidFill>
                  <a:prstClr val="black"/>
                </a:solidFill>
              </a:rPr>
              <a:t>Cejtin</a:t>
            </a:r>
            <a:r>
              <a:rPr lang="en-US" sz="2300" b="1" dirty="0">
                <a:solidFill>
                  <a:prstClr val="black"/>
                </a:solidFill>
              </a:rPr>
              <a:t>, MD, MPH </a:t>
            </a:r>
            <a:r>
              <a:rPr lang="en-US" sz="2300" dirty="0">
                <a:solidFill>
                  <a:prstClr val="black"/>
                </a:solidFill>
              </a:rPr>
              <a:t>– Associate Professor, Department of Obstetrics and Gynecology Feinberg School of Medicine, Northwestern University, Department of Obstetrics and Gynecology, John H. Stroger, Jr. Hospital of Cook </a:t>
            </a:r>
            <a:r>
              <a:rPr lang="en-US" sz="2300" dirty="0" smtClean="0">
                <a:solidFill>
                  <a:prstClr val="black"/>
                </a:solidFill>
              </a:rPr>
              <a:t>County</a:t>
            </a:r>
            <a:endParaRPr lang="en-US" sz="2300" dirty="0">
              <a:solidFill>
                <a:prstClr val="black"/>
              </a:solidFill>
            </a:endParaRPr>
          </a:p>
          <a:p>
            <a:pPr lvl="1">
              <a:buClr>
                <a:srgbClr val="F58466"/>
              </a:buClr>
            </a:pPr>
            <a:r>
              <a:rPr lang="en-US" sz="2300" b="1" dirty="0">
                <a:solidFill>
                  <a:prstClr val="black"/>
                </a:solidFill>
              </a:rPr>
              <a:t>Emma James, MD – </a:t>
            </a:r>
            <a:r>
              <a:rPr lang="en-US" sz="2300" dirty="0">
                <a:solidFill>
                  <a:prstClr val="black"/>
                </a:solidFill>
              </a:rPr>
              <a:t>Obstetrics &amp; </a:t>
            </a:r>
            <a:r>
              <a:rPr lang="en-US" sz="2300" dirty="0" smtClean="0">
                <a:solidFill>
                  <a:prstClr val="black"/>
                </a:solidFill>
              </a:rPr>
              <a:t>Gynecology resident, </a:t>
            </a:r>
            <a:r>
              <a:rPr lang="en-US" sz="2300" dirty="0">
                <a:solidFill>
                  <a:prstClr val="black"/>
                </a:solidFill>
              </a:rPr>
              <a:t>Southern Illinois University School of Medicine</a:t>
            </a:r>
          </a:p>
          <a:p>
            <a:pPr>
              <a:buClr>
                <a:srgbClr val="F58466"/>
              </a:buClr>
            </a:pP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F58466"/>
              </a:buClr>
              <a:buFont typeface="Arial" panose="020B0604020202020204" pitchFamily="34" charset="0"/>
              <a:buChar char="•"/>
            </a:pPr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dirty="0">
              <a:solidFill>
                <a:srgbClr val="898989"/>
              </a:solidFill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85760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/>
          <p:nvPr/>
        </p:nvSpPr>
        <p:spPr>
          <a:xfrm flipH="1">
            <a:off x="121" y="0"/>
            <a:ext cx="6421600" cy="6858000"/>
          </a:xfrm>
          <a:prstGeom prst="rect">
            <a:avLst/>
          </a:prstGeom>
          <a:gradFill>
            <a:gsLst>
              <a:gs pos="0">
                <a:srgbClr val="4472C3">
                  <a:alpha val="81960"/>
                </a:srgbClr>
              </a:gs>
              <a:gs pos="25000">
                <a:srgbClr val="4472C4">
                  <a:alpha val="60000"/>
                </a:srgbClr>
              </a:gs>
              <a:gs pos="94000">
                <a:srgbClr val="AEABAB"/>
              </a:gs>
              <a:gs pos="100000">
                <a:srgbClr val="AEABAB"/>
              </a:gs>
            </a:gsLst>
            <a:lin ang="4199895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/>
          <p:nvPr/>
        </p:nvSpPr>
        <p:spPr>
          <a:xfrm flipH="1">
            <a:off x="1" y="581160"/>
            <a:ext cx="5464879" cy="6276841"/>
          </a:xfrm>
          <a:custGeom>
            <a:avLst/>
            <a:gdLst/>
            <a:ahLst/>
            <a:cxnLst/>
            <a:rect l="l" t="t" r="r" b="b"/>
            <a:pathLst>
              <a:path w="5464879" h="6276841" extrusionOk="0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 w="12700" cap="flat" cmpd="sng">
            <a:solidFill>
              <a:srgbClr val="B3C6E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" name="Google Shape;63;p14" descr="A picture containing food, drawing, plat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0470" y="562235"/>
            <a:ext cx="5867493" cy="2261887"/>
          </a:xfrm>
          <a:custGeom>
            <a:avLst/>
            <a:gdLst/>
            <a:ahLst/>
            <a:cxnLst/>
            <a:rect l="l" t="t" r="r" b="b"/>
            <a:pathLst>
              <a:path w="4141760" h="4377846" extrusionOk="0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64" name="Google Shape;64;p14" descr="A sign on the side of a buildi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1322" y="2998308"/>
            <a:ext cx="4930777" cy="3297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93873" y="1835757"/>
            <a:ext cx="3116239" cy="4712091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6279172" y="1688579"/>
            <a:ext cx="3314000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287859" indent="-287859" defTabSz="1219170">
              <a:buClr>
                <a:srgbClr val="4285F4"/>
              </a:buClr>
              <a:buSzPts val="2400"/>
              <a:buFont typeface="Arial"/>
              <a:buChar char="•"/>
            </a:pPr>
            <a:r>
              <a:rPr lang="en" sz="3200" b="1" kern="0">
                <a:solidFill>
                  <a:srgbClr val="4285F4"/>
                </a:solidFill>
                <a:latin typeface="Calibri"/>
                <a:ea typeface="Calibri"/>
                <a:cs typeface="Calibri"/>
                <a:sym typeface="Calibri"/>
              </a:rPr>
              <a:t>South Central Illinois Perinatal Center, Level III</a:t>
            </a:r>
            <a:endParaRPr sz="14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87859" indent="-287859" defTabSz="1219170">
              <a:buClr>
                <a:srgbClr val="4285F4"/>
              </a:buClr>
              <a:buSzPts val="2400"/>
              <a:buFont typeface="Arial"/>
              <a:buChar char="•"/>
            </a:pPr>
            <a:r>
              <a:rPr lang="en" sz="3200" b="1" kern="0">
                <a:solidFill>
                  <a:srgbClr val="4285F4"/>
                </a:solidFill>
                <a:latin typeface="Calibri"/>
                <a:ea typeface="Calibri"/>
                <a:cs typeface="Calibri"/>
                <a:sym typeface="Calibri"/>
              </a:rPr>
              <a:t>2100 annual births</a:t>
            </a:r>
            <a:endParaRPr sz="14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87859" indent="-287859" defTabSz="1219170">
              <a:buClr>
                <a:srgbClr val="4285F4"/>
              </a:buClr>
              <a:buSzPts val="2400"/>
              <a:buFont typeface="Arial"/>
              <a:buChar char="•"/>
            </a:pPr>
            <a:r>
              <a:rPr lang="en" sz="3200" b="1" kern="0">
                <a:solidFill>
                  <a:srgbClr val="4285F4"/>
                </a:solidFill>
                <a:latin typeface="Calibri"/>
                <a:ea typeface="Calibri"/>
                <a:cs typeface="Calibri"/>
                <a:sym typeface="Calibri"/>
              </a:rPr>
              <a:t>40 bed NICU</a:t>
            </a:r>
            <a:endParaRPr sz="14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43438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870600" y="177159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rmAutofit/>
          </a:bodyPr>
          <a:lstStyle/>
          <a:p>
            <a:pPr>
              <a:buClr>
                <a:schemeClr val="accent1"/>
              </a:buClr>
              <a:buSzPts val="3300"/>
            </a:pPr>
            <a:r>
              <a:rPr lang="en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LW, 29 year old G3P2002 at 34w5d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870600" y="1339459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37061" indent="-237061">
              <a:spcBef>
                <a:spcPts val="0"/>
              </a:spcBef>
              <a:buSzPts val="2200"/>
              <a:buFont typeface="Calibri"/>
              <a:buChar char="●"/>
            </a:pPr>
            <a:r>
              <a:rPr lang="en" sz="29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Chronic hypertension, BMI 67, history of 2 CS</a:t>
            </a:r>
            <a:endParaRPr sz="29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7061" indent="-237061">
              <a:spcBef>
                <a:spcPts val="0"/>
              </a:spcBef>
              <a:buSzPts val="2200"/>
              <a:buFont typeface="Calibri"/>
              <a:buChar char="●"/>
            </a:pPr>
            <a:r>
              <a:rPr lang="en" sz="29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Admitted for SOB, fever, chills after COVID exposure at work</a:t>
            </a:r>
            <a:endParaRPr sz="29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4249" lvl="1" indent="-304792">
              <a:spcBef>
                <a:spcPts val="0"/>
              </a:spcBef>
              <a:buSzPts val="2200"/>
              <a:buFont typeface="Calibri"/>
              <a:buChar char="○"/>
            </a:pPr>
            <a:r>
              <a:rPr lang="en" sz="29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Tested positive one day prior to admission</a:t>
            </a:r>
            <a:endParaRPr sz="29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7061" indent="-237061">
              <a:spcBef>
                <a:spcPts val="0"/>
              </a:spcBef>
              <a:buSzPts val="2200"/>
              <a:buFont typeface="Calibri"/>
              <a:buChar char="●"/>
            </a:pPr>
            <a:r>
              <a:rPr lang="en" sz="29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Admitted to COVID unit (IMC status)</a:t>
            </a:r>
            <a:endParaRPr sz="29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4249" lvl="1" indent="-304792">
              <a:spcBef>
                <a:spcPts val="0"/>
              </a:spcBef>
              <a:buSzPts val="2200"/>
              <a:buFont typeface="Calibri"/>
              <a:buChar char="○"/>
            </a:pPr>
            <a:r>
              <a:rPr lang="en" sz="29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TID fetal monitoring for one hour</a:t>
            </a:r>
            <a:endParaRPr sz="29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4249" lvl="1" indent="-304792">
              <a:spcBef>
                <a:spcPts val="0"/>
              </a:spcBef>
              <a:buSzPts val="2200"/>
              <a:buFont typeface="Calibri"/>
              <a:buChar char="○"/>
            </a:pPr>
            <a:r>
              <a:rPr lang="en" sz="29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Requiring 10 L O2 on admit &gt; reduced to 3 L &gt; weaned off O2</a:t>
            </a:r>
            <a:endParaRPr sz="29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4249" lvl="1" indent="-304792">
              <a:spcBef>
                <a:spcPts val="0"/>
              </a:spcBef>
              <a:buSzPts val="2200"/>
              <a:buFont typeface="Calibri"/>
              <a:buChar char="○"/>
            </a:pPr>
            <a:r>
              <a:rPr lang="en" sz="29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Dexamethasone, hospitalist team rec holding Remdesivir</a:t>
            </a:r>
            <a:endParaRPr sz="29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4249" lvl="1" indent="-304792">
              <a:spcBef>
                <a:spcPts val="0"/>
              </a:spcBef>
              <a:buSzPts val="2200"/>
              <a:buFont typeface="Calibri"/>
              <a:buChar char="○"/>
            </a:pPr>
            <a:r>
              <a:rPr lang="en" sz="29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Lovenox</a:t>
            </a:r>
            <a:endParaRPr sz="29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None/>
            </a:pPr>
            <a:endParaRPr sz="29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63190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870600" y="177159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rmAutofit/>
          </a:bodyPr>
          <a:lstStyle/>
          <a:p>
            <a:pPr>
              <a:buClr>
                <a:schemeClr val="accent1"/>
              </a:buClr>
              <a:buSzPts val="3300"/>
            </a:pPr>
            <a:r>
              <a:rPr lang="en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LW, 29 year old G3P2002 at 34w6d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1"/>
          </p:nvPr>
        </p:nvSpPr>
        <p:spPr>
          <a:xfrm>
            <a:off x="870600" y="1339459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37061" indent="-304792">
              <a:spcBef>
                <a:spcPts val="0"/>
              </a:spcBef>
              <a:buSzPts val="2200"/>
              <a:buFont typeface="Calibri"/>
              <a:buChar char="●"/>
            </a:pPr>
            <a:r>
              <a:rPr lang="en" sz="29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HD#1 tachypneic on 6 L O2, worsening respiratory status</a:t>
            </a:r>
            <a:endParaRPr sz="29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4249" lvl="1" indent="-304792">
              <a:spcBef>
                <a:spcPts val="0"/>
              </a:spcBef>
              <a:buSzPts val="2200"/>
              <a:buFont typeface="Calibri"/>
              <a:buChar char="○"/>
            </a:pPr>
            <a:r>
              <a:rPr lang="en" sz="29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CS planned 12 hours after most recent Lovenox (2 PM)</a:t>
            </a:r>
            <a:endParaRPr sz="29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4249" lvl="1" indent="-304792">
              <a:spcBef>
                <a:spcPts val="0"/>
              </a:spcBef>
              <a:buSzPts val="2200"/>
              <a:buFont typeface="Calibri"/>
              <a:buChar char="○"/>
            </a:pPr>
            <a:r>
              <a:rPr lang="en" sz="29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Anesthesia not able to establish spinal anesthesia safely </a:t>
            </a:r>
            <a:endParaRPr sz="29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7061" indent="-237061">
              <a:spcBef>
                <a:spcPts val="0"/>
              </a:spcBef>
              <a:buSzPts val="2200"/>
              <a:buFont typeface="Calibri"/>
              <a:buChar char="●"/>
            </a:pPr>
            <a:r>
              <a:rPr lang="en" sz="29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Intubated, repeat LTCS under general anesthesia</a:t>
            </a:r>
            <a:endParaRPr sz="29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7061" indent="-237061">
              <a:spcBef>
                <a:spcPts val="0"/>
              </a:spcBef>
              <a:buSzPts val="2200"/>
              <a:buFont typeface="Calibri"/>
              <a:buChar char="●"/>
            </a:pPr>
            <a:r>
              <a:rPr lang="en" sz="29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ICU post op</a:t>
            </a:r>
            <a:endParaRPr sz="29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4249" lvl="1" indent="-304792">
              <a:spcBef>
                <a:spcPts val="0"/>
              </a:spcBef>
              <a:buSzPts val="2200"/>
              <a:buFont typeface="Calibri"/>
              <a:buChar char="○"/>
            </a:pPr>
            <a:r>
              <a:rPr lang="en" sz="29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 consult: Azithromycin and ceftriaxone</a:t>
            </a:r>
            <a:endParaRPr sz="29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4249" lvl="1" indent="-304792">
              <a:spcBef>
                <a:spcPts val="0"/>
              </a:spcBef>
              <a:buSzPts val="2200"/>
              <a:buFont typeface="Calibri"/>
              <a:buChar char="○"/>
            </a:pPr>
            <a:r>
              <a:rPr lang="en" sz="29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Dexamethasone x10 d, Remdesirvir, tocilizumab</a:t>
            </a:r>
            <a:endParaRPr sz="29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7061" indent="-237061">
              <a:spcBef>
                <a:spcPts val="0"/>
              </a:spcBef>
              <a:buSzPts val="2200"/>
              <a:buFont typeface="Calibri"/>
              <a:buChar char="●"/>
            </a:pPr>
            <a:r>
              <a:rPr lang="en" sz="29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Extubated POD #15</a:t>
            </a:r>
            <a:endParaRPr sz="29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4249" lvl="1" indent="-304792">
              <a:spcBef>
                <a:spcPts val="0"/>
              </a:spcBef>
              <a:buSzPts val="2200"/>
              <a:buFont typeface="Calibri"/>
              <a:buChar char="○"/>
            </a:pPr>
            <a:r>
              <a:rPr lang="en" sz="29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COVID encephalopathy vs. delirium</a:t>
            </a:r>
            <a:endParaRPr sz="29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4249" lvl="1" indent="-304792">
              <a:spcBef>
                <a:spcPts val="0"/>
              </a:spcBef>
              <a:buSzPts val="2200"/>
              <a:buFont typeface="Calibri"/>
              <a:buChar char="○"/>
            </a:pPr>
            <a:r>
              <a:rPr lang="en" sz="29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3 L O2 NC </a:t>
            </a:r>
            <a:endParaRPr sz="29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36421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838200" y="196592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rmAutofit/>
          </a:bodyPr>
          <a:lstStyle/>
          <a:p>
            <a:pPr>
              <a:buClr>
                <a:schemeClr val="accent1"/>
              </a:buClr>
              <a:buSzPts val="3300"/>
            </a:pPr>
            <a:r>
              <a:rPr lang="en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Lessons Learned</a:t>
            </a:r>
            <a:endParaRPr b="1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838200" y="13589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rmAutofit/>
          </a:bodyPr>
          <a:lstStyle/>
          <a:p>
            <a:pPr marL="237061" indent="-237061">
              <a:spcBef>
                <a:spcPts val="0"/>
              </a:spcBef>
              <a:buSzPts val="2200"/>
              <a:buFont typeface="Calibri"/>
              <a:buChar char="●"/>
            </a:pPr>
            <a:r>
              <a:rPr lang="en" sz="29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Importance of delivery for maternal benefit</a:t>
            </a:r>
            <a:endParaRPr sz="29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7061" indent="-237061">
              <a:spcBef>
                <a:spcPts val="0"/>
              </a:spcBef>
              <a:buSzPts val="2200"/>
              <a:buFont typeface="Calibri"/>
              <a:buChar char="●"/>
            </a:pPr>
            <a:r>
              <a:rPr lang="en" sz="29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Communication regarding postpartum blood pressure parameters</a:t>
            </a:r>
            <a:endParaRPr sz="29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7061" indent="-237061">
              <a:spcBef>
                <a:spcPts val="0"/>
              </a:spcBef>
              <a:buSzPts val="2200"/>
              <a:buFont typeface="Calibri"/>
              <a:buChar char="●"/>
            </a:pPr>
            <a:r>
              <a:rPr lang="en" sz="29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Postpartum incision checks</a:t>
            </a:r>
            <a:endParaRPr sz="29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7061" indent="-50799">
              <a:spcAft>
                <a:spcPts val="1600"/>
              </a:spcAft>
              <a:buSzPts val="2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1905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>
            <a:spLocks noGrp="1"/>
          </p:cNvSpPr>
          <p:nvPr>
            <p:ph type="ctrTitle"/>
          </p:nvPr>
        </p:nvSpPr>
        <p:spPr>
          <a:xfrm>
            <a:off x="2240403" y="1585233"/>
            <a:ext cx="7711200" cy="1943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r>
              <a:rPr lang="en"/>
              <a:t>COVID IN PREGNANCY</a:t>
            </a:r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2240403" y="4065933"/>
            <a:ext cx="7711200" cy="121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70000" lnSpcReduction="20000"/>
          </a:bodyPr>
          <a:lstStyle/>
          <a:p>
            <a:pPr marL="0" indent="0"/>
            <a:r>
              <a:rPr lang="en" dirty="0"/>
              <a:t>JOHN H. STROGER/COOK COUNTY EXPERIENCE</a:t>
            </a:r>
            <a:endParaRPr dirty="0"/>
          </a:p>
          <a:p>
            <a:pPr marL="0" indent="0"/>
            <a:endParaRPr dirty="0"/>
          </a:p>
          <a:p>
            <a:pPr marL="0" indent="0"/>
            <a:r>
              <a:rPr lang="en" sz="2855" dirty="0"/>
              <a:t>Helen E. Cejtin, MD, MPH</a:t>
            </a:r>
            <a:endParaRPr sz="2855" dirty="0"/>
          </a:p>
        </p:txBody>
      </p:sp>
    </p:spTree>
    <p:extLst>
      <p:ext uri="{BB962C8B-B14F-4D97-AF65-F5344CB8AC3E}">
        <p14:creationId xmlns:p14="http://schemas.microsoft.com/office/powerpoint/2010/main" val="25715296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r>
              <a:rPr lang="en"/>
              <a:t>COVID NUMBERS</a:t>
            </a:r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1"/>
          </p:nvPr>
        </p:nvSpPr>
        <p:spPr>
          <a:xfrm>
            <a:off x="517200" y="1986432"/>
            <a:ext cx="11157600" cy="410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buNone/>
            </a:pP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TEST ALL ADMISSIONS TO L&amp;D/ANTEPARTUM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TEST ALL SYMPTOMATIC PATIENTS DURING PREGNANCY-CLINIC, ED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>
                <a:solidFill>
                  <a:srgbClr val="FF0000"/>
                </a:solidFill>
              </a:rPr>
              <a:t>PATIENTS TESTED ELSEWHERE/READMITS</a:t>
            </a:r>
            <a:endParaRPr>
              <a:solidFill>
                <a:srgbClr val="FF0000"/>
              </a:solidFill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6491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>
            <a:off x="517200" y="1986432"/>
            <a:ext cx="11157600" cy="410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2500" lnSpcReduction="10000"/>
          </a:bodyPr>
          <a:lstStyle/>
          <a:p>
            <a:pPr marL="0" indent="0">
              <a:buNone/>
            </a:pPr>
            <a:r>
              <a:rPr lang="en"/>
              <a:t>11.1% +COVID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MEAN AGE 25.9 yr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100% AA/LA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68.2% OBESE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43.5% OTHER COMORBIDITY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43% ASYMPTOMATIC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COUGH/FEVER/ANOSMIA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 sz="2780" b="1" i="1" u="sng">
                <a:solidFill>
                  <a:srgbClr val="FF0000"/>
                </a:solidFill>
              </a:rPr>
              <a:t>NO MODERATE/SEVERE CASES</a:t>
            </a:r>
            <a:endParaRPr sz="2780" b="1" i="1" u="sng">
              <a:solidFill>
                <a:srgbClr val="FF0000"/>
              </a:solidFill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34" y="1"/>
            <a:ext cx="4983993" cy="152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4701" y="63467"/>
            <a:ext cx="7319967" cy="67945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59971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r>
              <a:rPr lang="en"/>
              <a:t>COVID NUMBERS</a:t>
            </a:r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body" idx="1"/>
          </p:nvPr>
        </p:nvSpPr>
        <p:spPr>
          <a:xfrm>
            <a:off x="517200" y="1986432"/>
            <a:ext cx="11157600" cy="410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767" y="1525501"/>
            <a:ext cx="12192000" cy="51785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31615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517200" y="213200"/>
            <a:ext cx="11157600" cy="1312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 fontScale="90000"/>
          </a:bodyPr>
          <a:lstStyle/>
          <a:p>
            <a:r>
              <a:rPr lang="en"/>
              <a:t>COVID NUMBERS</a:t>
            </a:r>
            <a:endParaRPr/>
          </a:p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en" sz="2548" b="1" i="1" u="sng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OVERALL COVID+ RATE=6%/ALL ASYMPTOMATIC OR MILD</a:t>
            </a:r>
            <a:endParaRPr sz="4148" b="1" i="1" u="sng"/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1"/>
          </p:nvPr>
        </p:nvSpPr>
        <p:spPr>
          <a:xfrm>
            <a:off x="517200" y="1986432"/>
            <a:ext cx="11157600" cy="410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01" y="1835901"/>
            <a:ext cx="12052769" cy="4808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582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l" eaLnBrk="1" hangingPunct="1"/>
            <a:r>
              <a:rPr lang="en-US" sz="4000" b="1" dirty="0">
                <a:solidFill>
                  <a:srgbClr val="F58466"/>
                </a:solidFill>
                <a:latin typeface="Goudy Old Style" pitchFamily="18" charset="0"/>
              </a:rPr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63040"/>
            <a:ext cx="10972800" cy="4713923"/>
          </a:xfrm>
        </p:spPr>
        <p:txBody>
          <a:bodyPr>
            <a:normAutofit fontScale="85000" lnSpcReduction="20000"/>
          </a:bodyPr>
          <a:lstStyle/>
          <a:p>
            <a:pPr>
              <a:buClr>
                <a:srgbClr val="F58466"/>
              </a:buClr>
            </a:pPr>
            <a:r>
              <a:rPr lang="en-US" sz="1900" b="1" dirty="0"/>
              <a:t>Introduction</a:t>
            </a:r>
          </a:p>
          <a:p>
            <a:pPr>
              <a:buClr>
                <a:srgbClr val="F58466"/>
              </a:buClr>
            </a:pPr>
            <a:r>
              <a:rPr lang="en-US" sz="1900" b="1" dirty="0">
                <a:solidFill>
                  <a:prstClr val="black"/>
                </a:solidFill>
              </a:rPr>
              <a:t>Discussion of OB Unit Strategies </a:t>
            </a:r>
          </a:p>
          <a:p>
            <a:pPr lvl="1">
              <a:buClr>
                <a:srgbClr val="F58466"/>
              </a:buClr>
            </a:pPr>
            <a:r>
              <a:rPr lang="en-US" sz="1900" b="1" dirty="0">
                <a:solidFill>
                  <a:prstClr val="black"/>
                </a:solidFill>
              </a:rPr>
              <a:t>Rob Abrams, MD, </a:t>
            </a:r>
            <a:r>
              <a:rPr lang="en-US" sz="1900" dirty="0">
                <a:solidFill>
                  <a:prstClr val="black"/>
                </a:solidFill>
              </a:rPr>
              <a:t>Executive Director - SIU Center for Maternal - Fetal Medicine, HSHS St. John's Hospital, Springfield</a:t>
            </a:r>
          </a:p>
          <a:p>
            <a:pPr lvl="1">
              <a:buClr>
                <a:srgbClr val="F58466"/>
              </a:buClr>
            </a:pPr>
            <a:r>
              <a:rPr lang="en-US" sz="1900" b="1" dirty="0">
                <a:solidFill>
                  <a:prstClr val="black"/>
                </a:solidFill>
              </a:rPr>
              <a:t>Emily S Miller, MD MPH – </a:t>
            </a:r>
            <a:r>
              <a:rPr lang="en-US" sz="1900" dirty="0">
                <a:solidFill>
                  <a:prstClr val="black"/>
                </a:solidFill>
              </a:rPr>
              <a:t>Assistant Professor, </a:t>
            </a:r>
            <a:r>
              <a:rPr lang="en-US" sz="1900" dirty="0" err="1">
                <a:solidFill>
                  <a:prstClr val="black"/>
                </a:solidFill>
              </a:rPr>
              <a:t>Dept</a:t>
            </a:r>
            <a:r>
              <a:rPr lang="en-US" sz="1900" dirty="0">
                <a:solidFill>
                  <a:prstClr val="black"/>
                </a:solidFill>
              </a:rPr>
              <a:t> of Obstetrics &amp; Gynecology, Division of Maternal Fetal Medicine, Northwestern University</a:t>
            </a:r>
          </a:p>
          <a:p>
            <a:pPr lvl="1">
              <a:buClr>
                <a:srgbClr val="F58466"/>
              </a:buClr>
            </a:pPr>
            <a:r>
              <a:rPr lang="en-US" sz="1900" b="1" dirty="0">
                <a:solidFill>
                  <a:prstClr val="black"/>
                </a:solidFill>
              </a:rPr>
              <a:t>Ashish </a:t>
            </a:r>
            <a:r>
              <a:rPr lang="en-US" sz="1900" b="1" dirty="0" err="1">
                <a:solidFill>
                  <a:prstClr val="black"/>
                </a:solidFill>
              </a:rPr>
              <a:t>Premkumar</a:t>
            </a:r>
            <a:r>
              <a:rPr lang="en-US" sz="1900" b="1" dirty="0">
                <a:solidFill>
                  <a:prstClr val="black"/>
                </a:solidFill>
              </a:rPr>
              <a:t>, MD – </a:t>
            </a:r>
            <a:r>
              <a:rPr lang="en-US" sz="1900" dirty="0">
                <a:solidFill>
                  <a:prstClr val="black"/>
                </a:solidFill>
              </a:rPr>
              <a:t>Assistant Professor, Department of Obstetrics and Gynecology Feinberg School of Medicine, Northwestern University, Department of Obstetrics and Gynecology, John H. Stroger, Jr. Hospital of Cook </a:t>
            </a:r>
            <a:r>
              <a:rPr lang="en-US" sz="1900" dirty="0" smtClean="0">
                <a:solidFill>
                  <a:prstClr val="black"/>
                </a:solidFill>
              </a:rPr>
              <a:t>County</a:t>
            </a:r>
          </a:p>
          <a:p>
            <a:pPr lvl="1">
              <a:buClr>
                <a:srgbClr val="F58466"/>
              </a:buClr>
            </a:pPr>
            <a:r>
              <a:rPr lang="en-US" sz="1900" b="1" dirty="0">
                <a:solidFill>
                  <a:prstClr val="black"/>
                </a:solidFill>
              </a:rPr>
              <a:t>Helen E. </a:t>
            </a:r>
            <a:r>
              <a:rPr lang="en-US" sz="1900" b="1" dirty="0" err="1">
                <a:solidFill>
                  <a:prstClr val="black"/>
                </a:solidFill>
              </a:rPr>
              <a:t>Cejtin</a:t>
            </a:r>
            <a:r>
              <a:rPr lang="en-US" sz="1900" b="1" dirty="0">
                <a:solidFill>
                  <a:prstClr val="black"/>
                </a:solidFill>
              </a:rPr>
              <a:t>, MD, </a:t>
            </a:r>
            <a:r>
              <a:rPr lang="en-US" sz="1900" b="1" dirty="0" smtClean="0">
                <a:solidFill>
                  <a:prstClr val="black"/>
                </a:solidFill>
              </a:rPr>
              <a:t>MPH </a:t>
            </a:r>
            <a:r>
              <a:rPr lang="en-US" sz="1900" dirty="0" smtClean="0">
                <a:solidFill>
                  <a:prstClr val="black"/>
                </a:solidFill>
              </a:rPr>
              <a:t>– Associate Professor, Department of </a:t>
            </a:r>
            <a:r>
              <a:rPr lang="en-US" sz="1900" dirty="0">
                <a:solidFill>
                  <a:prstClr val="black"/>
                </a:solidFill>
              </a:rPr>
              <a:t>Obstetrics and Gynecology Feinberg School of Medicine, Northwestern University, Department of Obstetrics and Gynecology, John H. Stroger, Jr. Hospital of Cook </a:t>
            </a:r>
            <a:r>
              <a:rPr lang="en-US" sz="1900" dirty="0" smtClean="0">
                <a:solidFill>
                  <a:prstClr val="black"/>
                </a:solidFill>
              </a:rPr>
              <a:t>County</a:t>
            </a:r>
            <a:endParaRPr lang="en-US" sz="1900" dirty="0">
              <a:solidFill>
                <a:prstClr val="black"/>
              </a:solidFill>
            </a:endParaRPr>
          </a:p>
          <a:p>
            <a:pPr lvl="1">
              <a:buClr>
                <a:srgbClr val="F58466"/>
              </a:buClr>
            </a:pPr>
            <a:r>
              <a:rPr lang="en-US" sz="1900" b="1" dirty="0">
                <a:solidFill>
                  <a:prstClr val="black"/>
                </a:solidFill>
              </a:rPr>
              <a:t>Emma James, MD – </a:t>
            </a:r>
            <a:r>
              <a:rPr lang="en-US" sz="1900" dirty="0">
                <a:solidFill>
                  <a:prstClr val="black"/>
                </a:solidFill>
              </a:rPr>
              <a:t>Obstetrics &amp; </a:t>
            </a:r>
            <a:r>
              <a:rPr lang="en-US" sz="1900" dirty="0" smtClean="0">
                <a:solidFill>
                  <a:prstClr val="black"/>
                </a:solidFill>
              </a:rPr>
              <a:t>Gynecology Resident, </a:t>
            </a:r>
            <a:r>
              <a:rPr lang="en-US" sz="1900" dirty="0">
                <a:solidFill>
                  <a:prstClr val="black"/>
                </a:solidFill>
              </a:rPr>
              <a:t>Southern Illinois University School of Medicine</a:t>
            </a:r>
          </a:p>
          <a:p>
            <a:pPr marL="457200" lvl="1" indent="0">
              <a:buClr>
                <a:srgbClr val="F58466"/>
              </a:buClr>
              <a:buNone/>
            </a:pPr>
            <a:endParaRPr lang="en-US" sz="1900" b="1" dirty="0">
              <a:solidFill>
                <a:prstClr val="black"/>
              </a:solidFill>
            </a:endParaRPr>
          </a:p>
          <a:p>
            <a:pPr>
              <a:buClr>
                <a:srgbClr val="F58466"/>
              </a:buClr>
            </a:pPr>
            <a:r>
              <a:rPr lang="en-US" sz="2300" b="1" dirty="0" smtClean="0">
                <a:solidFill>
                  <a:prstClr val="black"/>
                </a:solidFill>
              </a:rPr>
              <a:t>Discussion </a:t>
            </a:r>
            <a:r>
              <a:rPr lang="en-US" sz="2300" b="1" dirty="0">
                <a:solidFill>
                  <a:prstClr val="black"/>
                </a:solidFill>
              </a:rPr>
              <a:t>of NEO Unit Strategies </a:t>
            </a:r>
          </a:p>
          <a:p>
            <a:pPr lvl="1">
              <a:buClr>
                <a:srgbClr val="F58466"/>
              </a:buClr>
            </a:pPr>
            <a:r>
              <a:rPr lang="en-US" sz="1900" b="1" dirty="0" err="1">
                <a:solidFill>
                  <a:prstClr val="black"/>
                </a:solidFill>
              </a:rPr>
              <a:t>Leena</a:t>
            </a:r>
            <a:r>
              <a:rPr lang="en-US" sz="1900" b="1" dirty="0">
                <a:solidFill>
                  <a:prstClr val="black"/>
                </a:solidFill>
              </a:rPr>
              <a:t> K. </a:t>
            </a:r>
            <a:r>
              <a:rPr lang="en-US" sz="1900" b="1" dirty="0" err="1">
                <a:solidFill>
                  <a:prstClr val="black"/>
                </a:solidFill>
              </a:rPr>
              <a:t>Mithal</a:t>
            </a:r>
            <a:r>
              <a:rPr lang="en-US" sz="1900" b="1" dirty="0">
                <a:solidFill>
                  <a:prstClr val="black"/>
                </a:solidFill>
              </a:rPr>
              <a:t>, </a:t>
            </a:r>
            <a:r>
              <a:rPr lang="en-US" sz="1900" b="1" dirty="0" smtClean="0">
                <a:solidFill>
                  <a:prstClr val="black"/>
                </a:solidFill>
              </a:rPr>
              <a:t>MD, MSCI</a:t>
            </a:r>
            <a:r>
              <a:rPr lang="en-US" sz="1900" b="1" dirty="0" smtClean="0">
                <a:solidFill>
                  <a:prstClr val="black"/>
                </a:solidFill>
              </a:rPr>
              <a:t> – </a:t>
            </a:r>
            <a:r>
              <a:rPr lang="en-US" sz="1900" dirty="0" smtClean="0">
                <a:solidFill>
                  <a:prstClr val="black"/>
                </a:solidFill>
              </a:rPr>
              <a:t>Assistant </a:t>
            </a:r>
            <a:r>
              <a:rPr lang="en-US" sz="1900" dirty="0">
                <a:solidFill>
                  <a:prstClr val="black"/>
                </a:solidFill>
              </a:rPr>
              <a:t>Professor of </a:t>
            </a:r>
            <a:r>
              <a:rPr lang="en-US" sz="1900" dirty="0" smtClean="0">
                <a:solidFill>
                  <a:prstClr val="black"/>
                </a:solidFill>
              </a:rPr>
              <a:t>Pediatrics, Northwestern </a:t>
            </a:r>
            <a:r>
              <a:rPr lang="en-US" sz="1900" dirty="0">
                <a:solidFill>
                  <a:prstClr val="black"/>
                </a:solidFill>
              </a:rPr>
              <a:t>University Feinberg School of </a:t>
            </a:r>
            <a:r>
              <a:rPr lang="en-US" sz="1900" smtClean="0">
                <a:solidFill>
                  <a:prstClr val="black"/>
                </a:solidFill>
              </a:rPr>
              <a:t>Medicine, Attending </a:t>
            </a:r>
            <a:r>
              <a:rPr lang="en-US" sz="1900" dirty="0">
                <a:solidFill>
                  <a:prstClr val="black"/>
                </a:solidFill>
              </a:rPr>
              <a:t>Physician, Division of Infectious </a:t>
            </a:r>
            <a:r>
              <a:rPr lang="en-US" sz="1900" dirty="0" smtClean="0">
                <a:solidFill>
                  <a:prstClr val="black"/>
                </a:solidFill>
              </a:rPr>
              <a:t>Diseases, Ann </a:t>
            </a:r>
            <a:r>
              <a:rPr lang="en-US" sz="1900" dirty="0">
                <a:solidFill>
                  <a:prstClr val="black"/>
                </a:solidFill>
              </a:rPr>
              <a:t>&amp; Robert H. Lurie Children’s </a:t>
            </a:r>
            <a:r>
              <a:rPr lang="en-US" sz="1900" dirty="0" smtClean="0">
                <a:solidFill>
                  <a:prstClr val="black"/>
                </a:solidFill>
              </a:rPr>
              <a:t>Hospital</a:t>
            </a:r>
            <a:endParaRPr lang="en-US" sz="1900" dirty="0">
              <a:solidFill>
                <a:prstClr val="black"/>
              </a:solidFill>
            </a:endParaRPr>
          </a:p>
          <a:p>
            <a:pPr lvl="1">
              <a:buClr>
                <a:srgbClr val="F58466"/>
              </a:buClr>
            </a:pPr>
            <a:r>
              <a:rPr lang="en-US" sz="1900" b="1" dirty="0">
                <a:solidFill>
                  <a:prstClr val="black"/>
                </a:solidFill>
              </a:rPr>
              <a:t>Justin </a:t>
            </a:r>
            <a:r>
              <a:rPr lang="en-US" sz="1900" b="1" dirty="0" err="1">
                <a:solidFill>
                  <a:prstClr val="black"/>
                </a:solidFill>
              </a:rPr>
              <a:t>Josephsen</a:t>
            </a:r>
            <a:r>
              <a:rPr lang="en-US" sz="1900" b="1" dirty="0">
                <a:solidFill>
                  <a:prstClr val="black"/>
                </a:solidFill>
              </a:rPr>
              <a:t>, MD – </a:t>
            </a:r>
            <a:r>
              <a:rPr lang="en-US" sz="1900" dirty="0">
                <a:solidFill>
                  <a:prstClr val="black"/>
                </a:solidFill>
              </a:rPr>
              <a:t>Medical Director, St. Mary’s Hospital NICU, Neonatologist Cardinal </a:t>
            </a:r>
            <a:r>
              <a:rPr lang="en-US" sz="1900" dirty="0" err="1">
                <a:solidFill>
                  <a:prstClr val="black"/>
                </a:solidFill>
              </a:rPr>
              <a:t>Glennon</a:t>
            </a:r>
            <a:r>
              <a:rPr lang="en-US" sz="1900" dirty="0">
                <a:solidFill>
                  <a:prstClr val="black"/>
                </a:solidFill>
              </a:rPr>
              <a:t> Children’s Hospital, St. Louis</a:t>
            </a:r>
          </a:p>
          <a:p>
            <a:pPr lvl="1">
              <a:buClr>
                <a:srgbClr val="F58466"/>
              </a:buClr>
            </a:pPr>
            <a:r>
              <a:rPr lang="en-US" sz="1900" b="1" dirty="0">
                <a:solidFill>
                  <a:prstClr val="black"/>
                </a:solidFill>
              </a:rPr>
              <a:t>Leslie </a:t>
            </a:r>
            <a:r>
              <a:rPr lang="en-US" sz="1900" b="1" dirty="0" err="1">
                <a:solidFill>
                  <a:prstClr val="black"/>
                </a:solidFill>
              </a:rPr>
              <a:t>Caldarelli</a:t>
            </a:r>
            <a:r>
              <a:rPr lang="en-US" sz="1900" b="1" dirty="0">
                <a:solidFill>
                  <a:prstClr val="black"/>
                </a:solidFill>
              </a:rPr>
              <a:t>, MD –  </a:t>
            </a:r>
            <a:r>
              <a:rPr lang="en-US" sz="1900" dirty="0">
                <a:solidFill>
                  <a:prstClr val="black"/>
                </a:solidFill>
              </a:rPr>
              <a:t>NICU Director, Prentice Women's Hospital, Chicago</a:t>
            </a:r>
          </a:p>
          <a:p>
            <a:pPr lvl="1">
              <a:buClr>
                <a:srgbClr val="F58466"/>
              </a:buClr>
            </a:pPr>
            <a:endParaRPr lang="en-US" sz="1700" dirty="0">
              <a:solidFill>
                <a:prstClr val="black"/>
              </a:solidFill>
            </a:endParaRPr>
          </a:p>
          <a:p>
            <a:pPr marL="0" indent="0">
              <a:buClr>
                <a:srgbClr val="F58466"/>
              </a:buClr>
              <a:buNone/>
            </a:pPr>
            <a:endParaRPr lang="en-US" b="1" dirty="0"/>
          </a:p>
          <a:p>
            <a:pPr lvl="1">
              <a:buClr>
                <a:srgbClr val="F58466"/>
              </a:buClr>
            </a:pPr>
            <a:endParaRPr lang="en-US" sz="1600" dirty="0"/>
          </a:p>
          <a:p>
            <a:pPr lvl="1">
              <a:buClr>
                <a:srgbClr val="F58466"/>
              </a:buClr>
            </a:pPr>
            <a:endParaRPr lang="en-US" sz="1800" b="1" dirty="0"/>
          </a:p>
          <a:p>
            <a:pPr lvl="1">
              <a:buClr>
                <a:srgbClr val="F58466"/>
              </a:buClr>
            </a:pPr>
            <a:endParaRPr lang="en-US" sz="1800" b="1" dirty="0"/>
          </a:p>
          <a:p>
            <a:pPr lvl="1">
              <a:buClr>
                <a:srgbClr val="F58466"/>
              </a:buClr>
            </a:pPr>
            <a:endParaRPr lang="en-US" sz="1800" dirty="0"/>
          </a:p>
          <a:p>
            <a:pPr marL="0" indent="0">
              <a:buClr>
                <a:srgbClr val="F58466"/>
              </a:buClr>
              <a:buNone/>
            </a:pPr>
            <a:endParaRPr lang="en-US" sz="1800" dirty="0"/>
          </a:p>
          <a:p>
            <a:pPr lvl="1">
              <a:buClr>
                <a:srgbClr val="F58466"/>
              </a:buClr>
            </a:pPr>
            <a:endParaRPr lang="en-US" sz="1800" dirty="0"/>
          </a:p>
          <a:p>
            <a:pPr lvl="1">
              <a:buClr>
                <a:srgbClr val="F58466"/>
              </a:buClr>
            </a:pPr>
            <a:endParaRPr lang="en-US" sz="1800" dirty="0"/>
          </a:p>
          <a:p>
            <a:pPr lvl="1">
              <a:buClr>
                <a:srgbClr val="F58466"/>
              </a:buClr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3A795C-50BE-462B-8B70-BD2F9F6A8888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197600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r>
              <a:rPr lang="en"/>
              <a:t>COVID VACCINATION IN PREGNANCY</a:t>
            </a:r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517200" y="1986432"/>
            <a:ext cx="11157600" cy="410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buNone/>
            </a:pPr>
            <a:r>
              <a:rPr lang="en"/>
              <a:t>RECOMMENDATIONS-FOR ALL PREGNANT PEOPLE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 ASK ALL PATIENTS AT EVERY VISIT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HESITANCY/MISTRUST-UNDERSTAND PATIENTS REASONS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BARRIERS-TIMING AROUND COVID INFECTION (2 WKS)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                    TIMING AROUND OTHER VACCINES (NO LONGER)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                    OTHER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341147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r>
              <a:rPr lang="en"/>
              <a:t>COVID VACCINATION/STROGER</a:t>
            </a:r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517200" y="1986433"/>
            <a:ext cx="5333200" cy="410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lnSpcReduction="10000"/>
          </a:bodyPr>
          <a:lstStyle/>
          <a:p>
            <a:pPr marL="0" indent="0">
              <a:buNone/>
            </a:pPr>
            <a:r>
              <a:rPr lang="en"/>
              <a:t>OUTPATIENT: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STARTED  4/14/21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SAME DAY VACCINATION (PFIZER)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NAVIGATOR ACCOMPANIES patient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F/U APPOINTMENT COORDINATED WITH OB VISIT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42 VACCINATED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9 MISSED 2ND DOSE</a:t>
            </a:r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body" idx="2"/>
          </p:nvPr>
        </p:nvSpPr>
        <p:spPr>
          <a:xfrm>
            <a:off x="6341600" y="1986433"/>
            <a:ext cx="5333200" cy="410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2500" lnSpcReduction="10000"/>
          </a:bodyPr>
          <a:lstStyle/>
          <a:p>
            <a:pPr marL="0" indent="0">
              <a:buNone/>
            </a:pPr>
            <a:r>
              <a:rPr lang="en"/>
              <a:t>INPATIENT: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STARTED 5/7/21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INPATIENT JOHNSON &amp; JOHNSON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PFIZER FOR PREGNANT PATIENTS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OFFERED AT ALL AP ADMISSION/L&amp;D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F/U APPOINTMENT AT STROGER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13 VACCINATED/20 ORDERED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2ND DOSE?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769586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r>
              <a:rPr lang="en"/>
              <a:t>OUTPATIENT VACCINE FOLLOW-UP</a:t>
            </a:r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1"/>
          </p:nvPr>
        </p:nvSpPr>
        <p:spPr>
          <a:xfrm>
            <a:off x="517200" y="1986432"/>
            <a:ext cx="11157600" cy="410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buNone/>
            </a:pPr>
            <a:r>
              <a:rPr lang="en"/>
              <a:t>9 NO SHOWS FOR 2ND VACCINE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PHONE ISSUES-2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LEFT VOICE MAIL-1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TRANSPORTATION ISSUES-2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DOCUMENTED INCORRECTLY-1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WORK-2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ILLNESS-1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90789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r>
              <a:rPr lang="en"/>
              <a:t>AM J OB GYN ARTICLE</a:t>
            </a:r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517200" y="1986432"/>
            <a:ext cx="11157600" cy="410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buNone/>
            </a:pPr>
            <a:r>
              <a:rPr lang="en"/>
              <a:t> MAY 2021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DO NOT TAKE REFUSALS PERSONALLY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LISTEN TO PATIENT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USE AVAILABLE DATA/NOT THEORETICAL RISKS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ALL PREGNANT PATIENTS SHOULD RECEIVE VACCINE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DISCUSS “FREE RIDERS”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“SHARED DECISION-MAKING”=MAKING A RECOMMENDATION TO VACCINATE</a:t>
            </a:r>
            <a:endParaRPr/>
          </a:p>
        </p:txBody>
      </p:sp>
      <p:pic>
        <p:nvPicPr>
          <p:cNvPr id="118" name="Google Shape;11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467" y="1"/>
            <a:ext cx="6876367" cy="1986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94455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r>
              <a:rPr lang="en"/>
              <a:t>POSTERS</a:t>
            </a:r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body" idx="1"/>
          </p:nvPr>
        </p:nvSpPr>
        <p:spPr>
          <a:xfrm>
            <a:off x="517200" y="1986433"/>
            <a:ext cx="5333200" cy="410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sp>
        <p:nvSpPr>
          <p:cNvPr id="125" name="Google Shape;125;p22"/>
          <p:cNvSpPr txBox="1">
            <a:spLocks noGrp="1"/>
          </p:cNvSpPr>
          <p:nvPr>
            <p:ph type="body" idx="2"/>
          </p:nvPr>
        </p:nvSpPr>
        <p:spPr>
          <a:xfrm>
            <a:off x="6341600" y="1986433"/>
            <a:ext cx="5333200" cy="410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pic>
        <p:nvPicPr>
          <p:cNvPr id="126" name="Google Shape;12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300" y="1421867"/>
            <a:ext cx="4054800" cy="53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0001" y="1396486"/>
            <a:ext cx="4054801" cy="5436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02208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l"/>
            <a:r>
              <a:rPr lang="en-US" b="1" dirty="0">
                <a:solidFill>
                  <a:srgbClr val="F58466"/>
                </a:solidFill>
                <a:latin typeface="Goudy Old Style" pitchFamily="18" charset="0"/>
              </a:rPr>
              <a:t>OB Discussion Panel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" y="1442720"/>
            <a:ext cx="10972800" cy="4734243"/>
          </a:xfrm>
        </p:spPr>
        <p:txBody>
          <a:bodyPr>
            <a:noAutofit/>
          </a:bodyPr>
          <a:lstStyle/>
          <a:p>
            <a:pPr lvl="1">
              <a:buClr>
                <a:srgbClr val="F58466"/>
              </a:buClr>
            </a:pPr>
            <a:r>
              <a:rPr lang="en-US" sz="2300" b="1" dirty="0">
                <a:solidFill>
                  <a:prstClr val="black"/>
                </a:solidFill>
              </a:rPr>
              <a:t>Rob Abrams, MD, </a:t>
            </a:r>
            <a:r>
              <a:rPr lang="en-US" sz="2300" dirty="0">
                <a:solidFill>
                  <a:prstClr val="black"/>
                </a:solidFill>
              </a:rPr>
              <a:t>Executive Director - SIU Center for Maternal - Fetal Medicine, HSHS St. John's Hospital, Springfield</a:t>
            </a:r>
          </a:p>
          <a:p>
            <a:pPr lvl="1">
              <a:buClr>
                <a:srgbClr val="F58466"/>
              </a:buClr>
            </a:pPr>
            <a:r>
              <a:rPr lang="en-US" sz="2300" b="1" dirty="0">
                <a:solidFill>
                  <a:prstClr val="black"/>
                </a:solidFill>
              </a:rPr>
              <a:t>Emily S Miller, MD MPH – </a:t>
            </a:r>
            <a:r>
              <a:rPr lang="en-US" sz="2300" dirty="0">
                <a:solidFill>
                  <a:prstClr val="black"/>
                </a:solidFill>
              </a:rPr>
              <a:t>Assistant Professor, </a:t>
            </a:r>
            <a:r>
              <a:rPr lang="en-US" sz="2300" dirty="0" err="1">
                <a:solidFill>
                  <a:prstClr val="black"/>
                </a:solidFill>
              </a:rPr>
              <a:t>Dept</a:t>
            </a:r>
            <a:r>
              <a:rPr lang="en-US" sz="2300" dirty="0">
                <a:solidFill>
                  <a:prstClr val="black"/>
                </a:solidFill>
              </a:rPr>
              <a:t> of Obstetrics &amp; Gynecology, Division of Maternal Fetal Medicine, Northwestern University</a:t>
            </a:r>
          </a:p>
          <a:p>
            <a:pPr lvl="1">
              <a:buClr>
                <a:srgbClr val="F58466"/>
              </a:buClr>
            </a:pPr>
            <a:r>
              <a:rPr lang="en-US" sz="2300" b="1" dirty="0">
                <a:solidFill>
                  <a:prstClr val="black"/>
                </a:solidFill>
              </a:rPr>
              <a:t>Ashish </a:t>
            </a:r>
            <a:r>
              <a:rPr lang="en-US" sz="2300" b="1" dirty="0" err="1">
                <a:solidFill>
                  <a:prstClr val="black"/>
                </a:solidFill>
              </a:rPr>
              <a:t>Premkumar</a:t>
            </a:r>
            <a:r>
              <a:rPr lang="en-US" sz="2300" b="1" dirty="0">
                <a:solidFill>
                  <a:prstClr val="black"/>
                </a:solidFill>
              </a:rPr>
              <a:t>, MD – </a:t>
            </a:r>
            <a:r>
              <a:rPr lang="en-US" sz="2300" dirty="0">
                <a:solidFill>
                  <a:prstClr val="black"/>
                </a:solidFill>
              </a:rPr>
              <a:t>Assistant Professor, Department of Obstetrics and Gynecology Feinberg School of Medicine, Northwestern University, Department of Obstetrics and Gynecology, John H. Stroger, Jr. Hospital of Cook </a:t>
            </a:r>
            <a:r>
              <a:rPr lang="en-US" sz="2300" dirty="0" smtClean="0">
                <a:solidFill>
                  <a:prstClr val="black"/>
                </a:solidFill>
              </a:rPr>
              <a:t>County</a:t>
            </a:r>
          </a:p>
          <a:p>
            <a:pPr lvl="1">
              <a:buClr>
                <a:srgbClr val="F58466"/>
              </a:buClr>
            </a:pPr>
            <a:r>
              <a:rPr lang="en-US" sz="2300" b="1" dirty="0">
                <a:solidFill>
                  <a:prstClr val="black"/>
                </a:solidFill>
              </a:rPr>
              <a:t>Helen E. </a:t>
            </a:r>
            <a:r>
              <a:rPr lang="en-US" sz="2300" b="1" dirty="0" err="1">
                <a:solidFill>
                  <a:prstClr val="black"/>
                </a:solidFill>
              </a:rPr>
              <a:t>Cejtin</a:t>
            </a:r>
            <a:r>
              <a:rPr lang="en-US" sz="2300" b="1" dirty="0">
                <a:solidFill>
                  <a:prstClr val="black"/>
                </a:solidFill>
              </a:rPr>
              <a:t>, MD, MPH </a:t>
            </a:r>
            <a:r>
              <a:rPr lang="en-US" sz="2300" dirty="0">
                <a:solidFill>
                  <a:prstClr val="black"/>
                </a:solidFill>
              </a:rPr>
              <a:t>– Associate Professor, Department of Obstetrics and Gynecology Feinberg School of Medicine, Northwestern University, Department of Obstetrics and Gynecology, John H. Stroger, Jr. Hospital of Cook </a:t>
            </a:r>
            <a:r>
              <a:rPr lang="en-US" sz="2300" dirty="0" smtClean="0">
                <a:solidFill>
                  <a:prstClr val="black"/>
                </a:solidFill>
              </a:rPr>
              <a:t>County</a:t>
            </a:r>
            <a:endParaRPr lang="en-US" sz="2300" dirty="0">
              <a:solidFill>
                <a:prstClr val="black"/>
              </a:solidFill>
            </a:endParaRPr>
          </a:p>
          <a:p>
            <a:pPr lvl="1">
              <a:buClr>
                <a:srgbClr val="F58466"/>
              </a:buClr>
            </a:pPr>
            <a:r>
              <a:rPr lang="en-US" sz="2300" b="1" dirty="0">
                <a:solidFill>
                  <a:prstClr val="black"/>
                </a:solidFill>
              </a:rPr>
              <a:t>Emma James, MD – </a:t>
            </a:r>
            <a:r>
              <a:rPr lang="en-US" sz="2300" dirty="0">
                <a:solidFill>
                  <a:prstClr val="black"/>
                </a:solidFill>
              </a:rPr>
              <a:t>Obstetrics &amp; </a:t>
            </a:r>
            <a:r>
              <a:rPr lang="en-US" sz="2300" dirty="0" smtClean="0">
                <a:solidFill>
                  <a:prstClr val="black"/>
                </a:solidFill>
              </a:rPr>
              <a:t>Gynecology resident, </a:t>
            </a:r>
            <a:r>
              <a:rPr lang="en-US" sz="2300" dirty="0">
                <a:solidFill>
                  <a:prstClr val="black"/>
                </a:solidFill>
              </a:rPr>
              <a:t>Southern Illinois University School of Medicine</a:t>
            </a:r>
          </a:p>
          <a:p>
            <a:pPr>
              <a:buClr>
                <a:srgbClr val="F58466"/>
              </a:buClr>
            </a:pP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F58466"/>
              </a:buClr>
              <a:buFont typeface="Arial" panose="020B0604020202020204" pitchFamily="34" charset="0"/>
              <a:buChar char="•"/>
            </a:pPr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9914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l"/>
            <a:r>
              <a:rPr lang="en-US" sz="4000" b="1" dirty="0">
                <a:solidFill>
                  <a:srgbClr val="F58466"/>
                </a:solidFill>
                <a:latin typeface="Goudy Old Style" pitchFamily="18" charset="0"/>
              </a:rPr>
              <a:t>Neonatal Discussion Panel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Clr>
                <a:srgbClr val="F58466"/>
              </a:buClr>
            </a:pPr>
            <a:r>
              <a:rPr lang="en-US" sz="2800" b="1" dirty="0" err="1">
                <a:solidFill>
                  <a:prstClr val="black"/>
                </a:solidFill>
              </a:rPr>
              <a:t>Leena</a:t>
            </a:r>
            <a:r>
              <a:rPr lang="en-US" sz="2800" b="1" dirty="0">
                <a:solidFill>
                  <a:prstClr val="black"/>
                </a:solidFill>
              </a:rPr>
              <a:t> K. </a:t>
            </a:r>
            <a:r>
              <a:rPr lang="en-US" sz="2800" b="1" dirty="0" err="1">
                <a:solidFill>
                  <a:prstClr val="black"/>
                </a:solidFill>
              </a:rPr>
              <a:t>Mithal</a:t>
            </a:r>
            <a:r>
              <a:rPr lang="en-US" sz="2800" b="1" dirty="0">
                <a:solidFill>
                  <a:prstClr val="black"/>
                </a:solidFill>
              </a:rPr>
              <a:t>, MD – </a:t>
            </a:r>
            <a:r>
              <a:rPr lang="en-US" sz="2800" dirty="0">
                <a:solidFill>
                  <a:prstClr val="black"/>
                </a:solidFill>
              </a:rPr>
              <a:t>Attending Physician, Infectious Diseases, Assistant Professor of Pediatrics (Infectious Disease), Northwestern University Feinberg School of Medicine</a:t>
            </a:r>
          </a:p>
          <a:p>
            <a:pPr lvl="1">
              <a:buClr>
                <a:srgbClr val="F58466"/>
              </a:buClr>
            </a:pPr>
            <a:r>
              <a:rPr lang="en-US" sz="2800" b="1" dirty="0">
                <a:solidFill>
                  <a:prstClr val="black"/>
                </a:solidFill>
              </a:rPr>
              <a:t>Justin </a:t>
            </a:r>
            <a:r>
              <a:rPr lang="en-US" sz="2800" b="1" dirty="0" err="1">
                <a:solidFill>
                  <a:prstClr val="black"/>
                </a:solidFill>
              </a:rPr>
              <a:t>Josephsen</a:t>
            </a:r>
            <a:r>
              <a:rPr lang="en-US" sz="2800" b="1" dirty="0">
                <a:solidFill>
                  <a:prstClr val="black"/>
                </a:solidFill>
              </a:rPr>
              <a:t>, MD – </a:t>
            </a:r>
            <a:r>
              <a:rPr lang="en-US" sz="2800" dirty="0">
                <a:solidFill>
                  <a:prstClr val="black"/>
                </a:solidFill>
              </a:rPr>
              <a:t>Medical Director, St. Mary’s Hospital NICU, Neonatologist Cardinal </a:t>
            </a:r>
            <a:r>
              <a:rPr lang="en-US" sz="2800" dirty="0" err="1">
                <a:solidFill>
                  <a:prstClr val="black"/>
                </a:solidFill>
              </a:rPr>
              <a:t>Glennon</a:t>
            </a:r>
            <a:r>
              <a:rPr lang="en-US" sz="2800" dirty="0">
                <a:solidFill>
                  <a:prstClr val="black"/>
                </a:solidFill>
              </a:rPr>
              <a:t> Children’s Hospital, St. Louis</a:t>
            </a:r>
          </a:p>
          <a:p>
            <a:pPr lvl="1">
              <a:buClr>
                <a:srgbClr val="F58466"/>
              </a:buClr>
            </a:pPr>
            <a:r>
              <a:rPr lang="en-US" sz="2800" b="1" dirty="0">
                <a:solidFill>
                  <a:prstClr val="black"/>
                </a:solidFill>
              </a:rPr>
              <a:t>Leslie </a:t>
            </a:r>
            <a:r>
              <a:rPr lang="en-US" sz="2800" b="1" dirty="0" err="1">
                <a:solidFill>
                  <a:prstClr val="black"/>
                </a:solidFill>
              </a:rPr>
              <a:t>Caldarelli</a:t>
            </a:r>
            <a:r>
              <a:rPr lang="en-US" sz="2800" b="1" dirty="0">
                <a:solidFill>
                  <a:prstClr val="black"/>
                </a:solidFill>
              </a:rPr>
              <a:t>, MD –  </a:t>
            </a:r>
            <a:r>
              <a:rPr lang="en-US" sz="2800" dirty="0">
                <a:solidFill>
                  <a:prstClr val="black"/>
                </a:solidFill>
              </a:rPr>
              <a:t>NICU Director, Prentice Women's Hospital, Chicago</a:t>
            </a:r>
          </a:p>
          <a:p>
            <a:pPr lvl="1">
              <a:buClr>
                <a:srgbClr val="F58466"/>
              </a:buClr>
            </a:pPr>
            <a:endParaRPr lang="en-US" sz="1700" dirty="0">
              <a:solidFill>
                <a:prstClr val="black"/>
              </a:solidFill>
            </a:endParaRPr>
          </a:p>
          <a:p>
            <a:pPr lvl="1">
              <a:buClr>
                <a:srgbClr val="F58466"/>
              </a:buClr>
            </a:pPr>
            <a:endParaRPr lang="en-US" sz="3600" dirty="0"/>
          </a:p>
          <a:p>
            <a:pPr>
              <a:buClr>
                <a:srgbClr val="F58466"/>
              </a:buClr>
            </a:pPr>
            <a:endParaRPr lang="en-US" b="1" dirty="0"/>
          </a:p>
          <a:p>
            <a:pPr>
              <a:buClr>
                <a:srgbClr val="F58466"/>
              </a:buClr>
            </a:pP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74AF8077-2CE4-4A8C-806A-F9B27078C005}" type="slidenum">
              <a:rPr lang="en-US" altLang="en-US" sz="1200">
                <a:solidFill>
                  <a:srgbClr val="898989"/>
                </a:solidFill>
                <a:latin typeface="Arial" pitchFamily="34" charset="0"/>
                <a:ea typeface="MS PGothic" pitchFamily="34" charset="-128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 altLang="en-US" sz="1200">
              <a:solidFill>
                <a:srgbClr val="898989"/>
              </a:solidFill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3474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l" eaLnBrk="1" hangingPunct="1"/>
            <a:r>
              <a:rPr lang="en-US" sz="4000" b="1" dirty="0">
                <a:solidFill>
                  <a:srgbClr val="F58466"/>
                </a:solidFill>
                <a:latin typeface="Goudy Old Style" pitchFamily="18" charset="0"/>
              </a:rPr>
              <a:t>Thank You</a:t>
            </a:r>
            <a:endParaRPr lang="en-US" sz="2800" b="1" dirty="0">
              <a:solidFill>
                <a:srgbClr val="F58466"/>
              </a:solidFill>
              <a:latin typeface="Goudy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/>
              <a:t>We continue to give thanks to the nurses, doctors, health care workers, public health teams and others across our state at work confronting the COVID-19 pandemic. </a:t>
            </a:r>
          </a:p>
          <a:p>
            <a:r>
              <a:rPr lang="en-US" sz="3000" dirty="0"/>
              <a:t>Please send questions, comments and recommendations, cases / willingness to share for  future COVID-19 OB/Neo discussion webinars to </a:t>
            </a:r>
            <a:r>
              <a:rPr lang="en-US" sz="3000" dirty="0">
                <a:hlinkClick r:id="rId3"/>
              </a:rPr>
              <a:t>info@ilpqc.org</a:t>
            </a:r>
            <a:endParaRPr lang="en-US" sz="3000" dirty="0"/>
          </a:p>
          <a:p>
            <a:r>
              <a:rPr lang="en-US" sz="3000" dirty="0"/>
              <a:t>Recording of this webinar, Q/A and registration for the </a:t>
            </a:r>
            <a:r>
              <a:rPr lang="en-US" sz="3000" b="1" dirty="0"/>
              <a:t>next webinar on </a:t>
            </a:r>
            <a:r>
              <a:rPr lang="en-US" sz="3000" b="1" dirty="0" smtClean="0"/>
              <a:t>Friday August 6, 12-1pm,  </a:t>
            </a:r>
            <a:r>
              <a:rPr lang="en-US" sz="3000" dirty="0" smtClean="0"/>
              <a:t>will </a:t>
            </a:r>
            <a:r>
              <a:rPr lang="en-US" sz="3000" dirty="0"/>
              <a:t>be available at www.ilpqc.org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EF23B2-1968-4158-BBF8-33ADF3172235}" type="slidenum">
              <a:rPr lang="en-US" altLang="en-US" smtClean="0"/>
              <a:pPr>
                <a:defRPr/>
              </a:pPr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73568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F9F46-075A-7D44-87A7-6A4A9F14E6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8401" y="493618"/>
            <a:ext cx="4613127" cy="2566692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tx2">
                    <a:lumMod val="50000"/>
                  </a:schemeClr>
                </a:solidFill>
              </a:rPr>
              <a:t>Thanks to our Funders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19BCB-87EC-2242-A60F-BDD660F18F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432" y="5248519"/>
            <a:ext cx="5194433" cy="986569"/>
          </a:xfrm>
        </p:spPr>
        <p:txBody>
          <a:bodyPr>
            <a:normAutofit/>
          </a:bodyPr>
          <a:lstStyle/>
          <a:p>
            <a:r>
              <a:rPr lang="en-US" sz="2800" dirty="0"/>
              <a:t>In kind support:</a:t>
            </a:r>
          </a:p>
        </p:txBody>
      </p:sp>
      <p:sp>
        <p:nvSpPr>
          <p:cNvPr id="5" name="Rectangle 4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pic>
        <p:nvPicPr>
          <p:cNvPr id="1026" name="Picture 2" descr="Laboratory of Neurogenomics and Novel Therapies Web Site – Research and  Patient Care at Northwestern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1492" y="5826682"/>
            <a:ext cx="1627118" cy="59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le:US CDC logo.svg - Wikimedia Commons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4461" y="4045643"/>
            <a:ext cx="1154729" cy="87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pcqc.org/wp-content/uploads/2021/03/aim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8647" y="4069152"/>
            <a:ext cx="1382001" cy="73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DPH | Protecting health, improving lives.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84" y="3246774"/>
            <a:ext cx="1698317" cy="46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DHS Logo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97" b="97253" l="200" r="100000">
                        <a14:foregroundMark x1="31000" y1="30220" x2="31000" y2="30220"/>
                        <a14:foregroundMark x1="55600" y1="60989" x2="55600" y2="60989"/>
                        <a14:foregroundMark x1="56000" y1="59890" x2="56000" y2="59890"/>
                        <a14:foregroundMark x1="56400" y1="57143" x2="56400" y2="57143"/>
                        <a14:foregroundMark x1="53200" y1="63736" x2="53200" y2="63736"/>
                        <a14:foregroundMark x1="52800" y1="67582" x2="52800" y2="67582"/>
                        <a14:foregroundMark x1="51200" y1="72527" x2="51200" y2="72527"/>
                        <a14:foregroundMark x1="54000" y1="71429" x2="54000" y2="71429"/>
                        <a14:foregroundMark x1="56800" y1="69780" x2="56800" y2="69780"/>
                        <a14:foregroundMark x1="58400" y1="75824" x2="58400" y2="75824"/>
                        <a14:foregroundMark x1="57000" y1="74725" x2="57000" y2="74725"/>
                        <a14:foregroundMark x1="55800" y1="53846" x2="55800" y2="53846"/>
                        <a14:foregroundMark x1="55400" y1="45604" x2="55400" y2="45604"/>
                        <a14:foregroundMark x1="61600" y1="39560" x2="61600" y2="39560"/>
                        <a14:foregroundMark x1="62000" y1="50000" x2="62000" y2="50000"/>
                        <a14:foregroundMark x1="60400" y1="57692" x2="60400" y2="57692"/>
                        <a14:foregroundMark x1="61600" y1="58242" x2="61600" y2="58242"/>
                        <a14:foregroundMark x1="61400" y1="67033" x2="61400" y2="67033"/>
                        <a14:foregroundMark x1="65800" y1="57143" x2="65800" y2="57143"/>
                        <a14:foregroundMark x1="19600" y1="86264" x2="19600" y2="86264"/>
                        <a14:foregroundMark x1="23400" y1="90659" x2="23400" y2="90659"/>
                        <a14:foregroundMark x1="25000" y1="95055" x2="25000" y2="95055"/>
                        <a14:foregroundMark x1="26400" y1="89011" x2="26400" y2="89011"/>
                        <a14:foregroundMark x1="25200" y1="89560" x2="25200" y2="89560"/>
                        <a14:foregroundMark x1="28200" y1="93407" x2="28200" y2="93407"/>
                        <a14:foregroundMark x1="29800" y1="87912" x2="29800" y2="87912"/>
                        <a14:foregroundMark x1="31200" y1="89560" x2="31200" y2="89560"/>
                        <a14:foregroundMark x1="29400" y1="93956" x2="29400" y2="93956"/>
                        <a14:foregroundMark x1="32800" y1="89560" x2="32800" y2="89560"/>
                        <a14:foregroundMark x1="37000" y1="89011" x2="37000" y2="89011"/>
                        <a14:foregroundMark x1="41600" y1="91758" x2="41600" y2="91758"/>
                        <a14:foregroundMark x1="42600" y1="95604" x2="42600" y2="95604"/>
                        <a14:foregroundMark x1="46800" y1="88462" x2="46800" y2="88462"/>
                        <a14:foregroundMark x1="48200" y1="87363" x2="48200" y2="87363"/>
                        <a14:foregroundMark x1="51800" y1="90110" x2="51800" y2="90110"/>
                        <a14:foregroundMark x1="55200" y1="88462" x2="55200" y2="88462"/>
                        <a14:foregroundMark x1="59400" y1="89560" x2="59400" y2="89560"/>
                        <a14:foregroundMark x1="62200" y1="90110" x2="62200" y2="90110"/>
                        <a14:foregroundMark x1="64000" y1="90110" x2="64000" y2="90110"/>
                        <a14:foregroundMark x1="65400" y1="90110" x2="65400" y2="90110"/>
                        <a14:foregroundMark x1="71800" y1="90659" x2="71800" y2="90659"/>
                        <a14:foregroundMark x1="73600" y1="89011" x2="73600" y2="89011"/>
                        <a14:foregroundMark x1="70400" y1="88462" x2="70400" y2="88462"/>
                        <a14:foregroundMark x1="43600" y1="94505" x2="43600" y2="94505"/>
                        <a14:foregroundMark x1="78800" y1="88462" x2="78800" y2="88462"/>
                        <a14:foregroundMark x1="66200" y1="62637" x2="66200" y2="62637"/>
                        <a14:foregroundMark x1="90200" y1="85165" x2="90200" y2="85165"/>
                        <a14:foregroundMark x1="90200" y1="89011" x2="90200" y2="89011"/>
                        <a14:foregroundMark x1="87800" y1="94505" x2="87800" y2="94505"/>
                        <a14:foregroundMark x1="84800" y1="88462" x2="84800" y2="88462"/>
                        <a14:foregroundMark x1="91800" y1="89011" x2="91800" y2="89011"/>
                        <a14:foregroundMark x1="91400" y1="90110" x2="91400" y2="90110"/>
                        <a14:foregroundMark x1="93200" y1="89011" x2="93200" y2="89011"/>
                        <a14:foregroundMark x1="93400" y1="95055" x2="93400" y2="95055"/>
                        <a14:foregroundMark x1="94600" y1="88462" x2="94600" y2="88462"/>
                        <a14:foregroundMark x1="96200" y1="94505" x2="96200" y2="94505"/>
                        <a14:foregroundMark x1="97600" y1="94505" x2="97600" y2="94505"/>
                        <a14:foregroundMark x1="68400" y1="87363" x2="68400" y2="87363"/>
                        <a14:foregroundMark x1="72000" y1="95604" x2="72000" y2="95604"/>
                        <a14:foregroundMark x1="70400" y1="94505" x2="70400" y2="94505"/>
                        <a14:foregroundMark x1="81800" y1="93956" x2="81800" y2="93956"/>
                        <a14:foregroundMark x1="82800" y1="96154" x2="82800" y2="96154"/>
                        <a14:foregroundMark x1="99400" y1="93407" x2="99400" y2="93407"/>
                        <a14:foregroundMark x1="97600" y1="90110" x2="97600" y2="90110"/>
                        <a14:foregroundMark x1="94800" y1="95055" x2="94800" y2="95055"/>
                        <a14:foregroundMark x1="96400" y1="89560" x2="96400" y2="89560"/>
                        <a14:foregroundMark x1="99000" y1="88462" x2="99000" y2="88462"/>
                        <a14:foregroundMark x1="97400" y1="87912" x2="97400" y2="87912"/>
                        <a14:foregroundMark x1="97200" y1="89011" x2="97200" y2="89011"/>
                        <a14:foregroundMark x1="97200" y1="90110" x2="97200" y2="90110"/>
                        <a14:foregroundMark x1="45200" y1="89560" x2="45200" y2="89560"/>
                        <a14:foregroundMark x1="53600" y1="89560" x2="53600" y2="89560"/>
                        <a14:foregroundMark x1="43600" y1="90110" x2="43600" y2="90110"/>
                        <a14:foregroundMark x1="43600" y1="87912" x2="43600" y2="87912"/>
                        <a14:foregroundMark x1="15000" y1="88462" x2="15000" y2="88462"/>
                        <a14:foregroundMark x1="15000" y1="94505" x2="15000" y2="94505"/>
                        <a14:foregroundMark x1="13600" y1="84066" x2="13600" y2="84066"/>
                        <a14:foregroundMark x1="13600" y1="90659" x2="13600" y2="90659"/>
                        <a14:foregroundMark x1="12400" y1="90110" x2="12400" y2="90110"/>
                        <a14:foregroundMark x1="800" y1="86813" x2="800" y2="86813"/>
                        <a14:foregroundMark x1="2400" y1="85714" x2="2400" y2="85714"/>
                        <a14:foregroundMark x1="4200" y1="85714" x2="4200" y2="85714"/>
                        <a14:foregroundMark x1="5600" y1="87912" x2="5600" y2="87912"/>
                        <a14:foregroundMark x1="7200" y1="88462" x2="7200" y2="88462"/>
                        <a14:foregroundMark x1="16800" y1="93407" x2="16800" y2="93407"/>
                        <a14:foregroundMark x1="16600" y1="88462" x2="16600" y2="88462"/>
                        <a14:foregroundMark x1="38800" y1="91209" x2="38800" y2="91209"/>
                        <a14:foregroundMark x1="40600" y1="90659" x2="40600" y2="90659"/>
                        <a14:foregroundMark x1="53600" y1="93407" x2="53600" y2="93407"/>
                        <a14:foregroundMark x1="35000" y1="92308" x2="35000" y2="92308"/>
                        <a14:foregroundMark x1="31400" y1="92857" x2="31400" y2="92857"/>
                        <a14:foregroundMark x1="24800" y1="87912" x2="24800" y2="87912"/>
                        <a14:foregroundMark x1="19800" y1="37912" x2="19800" y2="37912"/>
                        <a14:foregroundMark x1="19200" y1="34066" x2="19200" y2="34066"/>
                        <a14:foregroundMark x1="18800" y1="33516" x2="18800" y2="33516"/>
                        <a14:foregroundMark x1="20400" y1="35165" x2="20400" y2="35165"/>
                        <a14:foregroundMark x1="19400" y1="49451" x2="19400" y2="49451"/>
                        <a14:foregroundMark x1="3600" y1="21978" x2="3600" y2="21978"/>
                        <a14:foregroundMark x1="4400" y1="19780" x2="4400" y2="19780"/>
                        <a14:foregroundMark x1="4800" y1="19780" x2="4800" y2="19780"/>
                        <a14:foregroundMark x1="5600" y1="18681" x2="5600" y2="18681"/>
                        <a14:foregroundMark x1="5600" y1="18681" x2="5600" y2="18681"/>
                        <a14:foregroundMark x1="5800" y1="17033" x2="5800" y2="17033"/>
                        <a14:foregroundMark x1="6200" y1="14835" x2="6200" y2="14835"/>
                        <a14:foregroundMark x1="7000" y1="14286" x2="7000" y2="14286"/>
                        <a14:foregroundMark x1="8600" y1="13187" x2="8600" y2="13187"/>
                        <a14:foregroundMark x1="9800" y1="10989" x2="9800" y2="10989"/>
                        <a14:foregroundMark x1="11800" y1="8791" x2="12000" y2="8791"/>
                        <a14:foregroundMark x1="12000" y1="8791" x2="12000" y2="8791"/>
                        <a14:foregroundMark x1="13000" y1="7692" x2="13000" y2="7692"/>
                        <a14:foregroundMark x1="14000" y1="7143" x2="14000" y2="7143"/>
                        <a14:foregroundMark x1="15600" y1="6593" x2="15600" y2="6593"/>
                        <a14:foregroundMark x1="16400" y1="6593" x2="16400" y2="6593"/>
                        <a14:foregroundMark x1="17000" y1="6593" x2="17000" y2="6593"/>
                        <a14:foregroundMark x1="18200" y1="7692" x2="18200" y2="7692"/>
                        <a14:foregroundMark x1="18800" y1="8242" x2="18800" y2="8242"/>
                        <a14:foregroundMark x1="19600" y1="8791" x2="19800" y2="8791"/>
                        <a14:foregroundMark x1="21000" y1="10440" x2="21000" y2="10440"/>
                        <a14:foregroundMark x1="21200" y1="10989" x2="21200" y2="10989"/>
                        <a14:foregroundMark x1="21800" y1="12637" x2="21800" y2="12637"/>
                        <a14:foregroundMark x1="22400" y1="13187" x2="22400" y2="13187"/>
                        <a14:foregroundMark x1="22600" y1="15385" x2="22600" y2="15385"/>
                        <a14:foregroundMark x1="23800" y1="18681" x2="23800" y2="18681"/>
                        <a14:foregroundMark x1="24400" y1="20879" x2="24400" y2="20879"/>
                        <a14:foregroundMark x1="24600" y1="25824" x2="24600" y2="25824"/>
                        <a14:foregroundMark x1="24600" y1="30220" x2="24600" y2="30220"/>
                        <a14:foregroundMark x1="25600" y1="34066" x2="25600" y2="34066"/>
                        <a14:foregroundMark x1="25800" y1="36813" x2="25800" y2="37912"/>
                        <a14:foregroundMark x1="24800" y1="46154" x2="24800" y2="46154"/>
                        <a14:foregroundMark x1="25000" y1="51648" x2="25000" y2="51648"/>
                        <a14:foregroundMark x1="24600" y1="55495" x2="24600" y2="55495"/>
                        <a14:foregroundMark x1="26000" y1="54945" x2="26000" y2="54945"/>
                        <a14:foregroundMark x1="22200" y1="58242" x2="22200" y2="58242"/>
                        <a14:foregroundMark x1="19200" y1="58791" x2="19200" y2="58791"/>
                        <a14:foregroundMark x1="15400" y1="60989" x2="15400" y2="60989"/>
                        <a14:foregroundMark x1="8600" y1="52747" x2="8600" y2="52747"/>
                        <a14:foregroundMark x1="6400" y1="32967" x2="6400" y2="32967"/>
                        <a14:foregroundMark x1="8200" y1="27473" x2="8200" y2="27473"/>
                        <a14:foregroundMark x1="11600" y1="32418" x2="11600" y2="32418"/>
                        <a14:foregroundMark x1="11400" y1="29670" x2="11400" y2="29670"/>
                        <a14:foregroundMark x1="8200" y1="39560" x2="8200" y2="39560"/>
                        <a14:foregroundMark x1="3800" y1="42308" x2="3800" y2="42308"/>
                        <a14:foregroundMark x1="1800" y1="58791" x2="1800" y2="58791"/>
                        <a14:foregroundMark x1="3600" y1="63187" x2="3800" y2="63736"/>
                        <a14:foregroundMark x1="5000" y1="65934" x2="5000" y2="65934"/>
                        <a14:foregroundMark x1="23400" y1="15934" x2="23400" y2="15934"/>
                        <a14:foregroundMark x1="25600" y1="24725" x2="25600" y2="24725"/>
                        <a14:foregroundMark x1="63600" y1="62637" x2="63600" y2="62637"/>
                        <a14:foregroundMark x1="63400" y1="69780" x2="63400" y2="69780"/>
                        <a14:foregroundMark x1="60600" y1="89560" x2="60600" y2="89560"/>
                        <a14:foregroundMark x1="19800" y1="95055" x2="19800" y2="95055"/>
                        <a14:foregroundMark x1="31600" y1="95604" x2="31600" y2="95604"/>
                        <a14:foregroundMark x1="10600" y1="89011" x2="10600" y2="89011"/>
                        <a14:foregroundMark x1="9200" y1="94505" x2="9200" y2="94505"/>
                        <a14:foregroundMark x1="5600" y1="84615" x2="5600" y2="84615"/>
                        <a14:foregroundMark x1="4000" y1="94505" x2="4000" y2="94505"/>
                        <a14:foregroundMark x1="22000" y1="91209" x2="22000" y2="91209"/>
                        <a14:foregroundMark x1="10200" y1="92857" x2="10200" y2="92857"/>
                        <a14:foregroundMark x1="10600" y1="94505" x2="10600" y2="94505"/>
                        <a14:foregroundMark x1="80200" y1="86264" x2="80200" y2="86264"/>
                        <a14:foregroundMark x1="80400" y1="92308" x2="80400" y2="92308"/>
                        <a14:foregroundMark x1="79400" y1="96154" x2="79400" y2="96154"/>
                        <a14:foregroundMark x1="75600" y1="91209" x2="75600" y2="91209"/>
                        <a14:foregroundMark x1="86600" y1="89011" x2="86600" y2="89011"/>
                        <a14:foregroundMark x1="89000" y1="88462" x2="89000" y2="88462"/>
                        <a14:foregroundMark x1="83600" y1="89560" x2="83600" y2="89560"/>
                        <a14:foregroundMark x1="95800" y1="87363" x2="95800" y2="87363"/>
                        <a14:foregroundMark x1="83600" y1="94505" x2="83600" y2="94505"/>
                        <a14:foregroundMark x1="30000" y1="92308" x2="30000" y2="92308"/>
                        <a14:backgroundMark x1="24400" y1="89560" x2="24400" y2="89560"/>
                        <a14:backgroundMark x1="27600" y1="91758" x2="27600" y2="91758"/>
                        <a14:backgroundMark x1="30400" y1="93407" x2="30400" y2="93407"/>
                        <a14:backgroundMark x1="30400" y1="90110" x2="30400" y2="90110"/>
                        <a14:backgroundMark x1="36200" y1="91209" x2="36200" y2="91209"/>
                        <a14:backgroundMark x1="41200" y1="90659" x2="41200" y2="90659"/>
                        <a14:backgroundMark x1="42800" y1="93407" x2="42800" y2="93407"/>
                        <a14:backgroundMark x1="43000" y1="89560" x2="43000" y2="89560"/>
                        <a14:backgroundMark x1="52800" y1="91209" x2="52800" y2="91209"/>
                        <a14:backgroundMark x1="71200" y1="93407" x2="71200" y2="93407"/>
                        <a14:backgroundMark x1="71200" y1="89560" x2="71200" y2="89560"/>
                        <a14:backgroundMark x1="79400" y1="87363" x2="79400" y2="87363"/>
                        <a14:backgroundMark x1="82400" y1="89011" x2="82400" y2="89011"/>
                        <a14:backgroundMark x1="90200" y1="86813" x2="90200" y2="86813"/>
                        <a14:backgroundMark x1="94000" y1="94505" x2="94000" y2="94505"/>
                        <a14:backgroundMark x1="93600" y1="96154" x2="93600" y2="96154"/>
                        <a14:backgroundMark x1="98400" y1="93956" x2="98400" y2="93956"/>
                        <a14:backgroundMark x1="95600" y1="89560" x2="95600" y2="89560"/>
                        <a14:backgroundMark x1="95200" y1="93407" x2="95200" y2="93407"/>
                        <a14:backgroundMark x1="97000" y1="89560" x2="97000" y2="89560"/>
                        <a14:backgroundMark x1="98400" y1="89560" x2="98400" y2="89560"/>
                        <a14:backgroundMark x1="21000" y1="90659" x2="21000" y2="90659"/>
                        <a14:backgroundMark x1="11000" y1="92308" x2="11000" y2="92308"/>
                        <a14:backgroundMark x1="16000" y1="89011" x2="16000" y2="89011"/>
                        <a14:backgroundMark x1="9800" y1="91209" x2="9800" y2="91209"/>
                        <a14:backgroundMark x1="82600" y1="93956" x2="82600" y2="93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7094" y="3181076"/>
            <a:ext cx="1556853" cy="5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0003" y="3181076"/>
            <a:ext cx="1307805" cy="5996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2805" y="5749326"/>
            <a:ext cx="1267057" cy="5449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33" y="5687308"/>
            <a:ext cx="1949464" cy="6711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254" y="6310429"/>
            <a:ext cx="2140342" cy="42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733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COVID case trend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B67A630-6DEE-4F45-9872-4A9386C88847}" type="slidenum">
              <a:rPr lang="en-US">
                <a:solidFill>
                  <a:srgbClr val="FFFFFF">
                    <a:lumMod val="50000"/>
                  </a:srgbClr>
                </a:solidFill>
                <a:latin typeface="Arial"/>
              </a:rPr>
              <a:pPr>
                <a:defRPr/>
              </a:pPr>
              <a:t>6</a:t>
            </a:fld>
            <a:endParaRPr lang="en-US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pic>
        <p:nvPicPr>
          <p:cNvPr id="9" name="Content Placeholder 8" descr="A close up of a map&#10;&#10;Description automatically generated">
            <a:extLst>
              <a:ext uri="{FF2B5EF4-FFF2-40B4-BE49-F238E27FC236}">
                <a16:creationId xmlns:a16="http://schemas.microsoft.com/office/drawing/2014/main" id="{849B15FD-7ED1-4323-A132-664A40D6CE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63"/>
          <a:stretch/>
        </p:blipFill>
        <p:spPr>
          <a:xfrm>
            <a:off x="1555173" y="1645177"/>
            <a:ext cx="7307954" cy="457200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868" y="2196373"/>
            <a:ext cx="10912907" cy="371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33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91115" y="26010"/>
            <a:ext cx="10972800" cy="1325563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2800" dirty="0"/>
              <a:t>Data Update: </a:t>
            </a:r>
            <a:r>
              <a:rPr lang="en-US" sz="2800" b="1" dirty="0" smtClean="0">
                <a:solidFill>
                  <a:srgbClr val="C00000"/>
                </a:solidFill>
              </a:rPr>
              <a:t>June 10</a:t>
            </a:r>
            <a:r>
              <a:rPr lang="en-US" sz="2800" dirty="0" smtClean="0">
                <a:solidFill>
                  <a:srgbClr val="C00000"/>
                </a:solidFill>
              </a:rPr>
              <a:t>, </a:t>
            </a:r>
            <a:r>
              <a:rPr lang="en-US" sz="2800" b="1" dirty="0">
                <a:solidFill>
                  <a:srgbClr val="C00000"/>
                </a:solidFill>
              </a:rPr>
              <a:t>2021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CDC/IDPH: COVID-19 Outbreak 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94108194"/>
              </p:ext>
            </p:extLst>
          </p:nvPr>
        </p:nvGraphicFramePr>
        <p:xfrm>
          <a:off x="285135" y="1278193"/>
          <a:ext cx="11838039" cy="52423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9573">
                  <a:extLst>
                    <a:ext uri="{9D8B030D-6E8A-4147-A177-3AD203B41FA5}">
                      <a16:colId xmlns:a16="http://schemas.microsoft.com/office/drawing/2014/main" val="3906134990"/>
                    </a:ext>
                  </a:extLst>
                </a:gridCol>
                <a:gridCol w="5228466">
                  <a:extLst>
                    <a:ext uri="{9D8B030D-6E8A-4147-A177-3AD203B41FA5}">
                      <a16:colId xmlns:a16="http://schemas.microsoft.com/office/drawing/2014/main" val="2796142017"/>
                    </a:ext>
                  </a:extLst>
                </a:gridCol>
              </a:tblGrid>
              <a:tr h="34826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CDC </a:t>
                      </a:r>
                    </a:p>
                    <a:p>
                      <a:pPr algn="ctr"/>
                      <a:r>
                        <a:rPr lang="en-US" sz="1800" dirty="0" smtClean="0">
                          <a:hlinkClick r:id="rId3"/>
                        </a:rPr>
                        <a:t>https://covid.cdc.gov/covid-data-tracker/#cases_totalcases</a:t>
                      </a:r>
                      <a:endParaRPr lang="en-US" sz="1800" dirty="0"/>
                    </a:p>
                  </a:txBody>
                  <a:tcPr marL="40577" marR="40577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IDPH</a:t>
                      </a:r>
                    </a:p>
                    <a:p>
                      <a:pPr algn="ctr"/>
                      <a:r>
                        <a:rPr lang="en-US" sz="1800" dirty="0">
                          <a:hlinkClick r:id="rId4"/>
                        </a:rPr>
                        <a:t>https://www.dph.illinois.gov/covid19</a:t>
                      </a:r>
                      <a:r>
                        <a:rPr lang="en-US" sz="1800" dirty="0"/>
                        <a:t> </a:t>
                      </a:r>
                    </a:p>
                  </a:txBody>
                  <a:tcPr marL="40577" marR="40577" marT="34290" marB="34290"/>
                </a:tc>
                <a:extLst>
                  <a:ext uri="{0D108BD9-81ED-4DB2-BD59-A6C34878D82A}">
                    <a16:rowId xmlns:a16="http://schemas.microsoft.com/office/drawing/2014/main" val="1493270207"/>
                  </a:ext>
                </a:extLst>
              </a:tr>
              <a:tr h="462512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Total </a:t>
                      </a:r>
                      <a:r>
                        <a:rPr lang="en-US" sz="1800" dirty="0" smtClean="0"/>
                        <a:t>cases: </a:t>
                      </a:r>
                      <a:r>
                        <a:rPr lang="en-US" sz="1800" b="1" baseline="0" dirty="0" smtClean="0"/>
                        <a:t>33,246,578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</a:rPr>
                        <a:t>confirmed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Total deaths: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596,059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confirmed</a:t>
                      </a:r>
                    </a:p>
                  </a:txBody>
                  <a:tcPr marL="40577" marR="40577" marT="34290" marB="3429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900" b="1" dirty="0" smtClean="0"/>
                        <a:t>1,386,628</a:t>
                      </a:r>
                      <a:r>
                        <a:rPr lang="en-US" sz="1900" dirty="0" smtClean="0"/>
                        <a:t> </a:t>
                      </a:r>
                      <a:r>
                        <a:rPr lang="en-US" sz="1900" dirty="0"/>
                        <a:t>Confirmed Positive Cases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900" b="1" dirty="0" smtClean="0"/>
                        <a:t>23,014 </a:t>
                      </a:r>
                      <a:r>
                        <a:rPr lang="en-US" sz="1900" dirty="0" smtClean="0"/>
                        <a:t>Deaths </a:t>
                      </a:r>
                      <a:endParaRPr lang="en-US" sz="19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9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400" dirty="0"/>
                    </a:p>
                  </a:txBody>
                  <a:tcPr marL="40577" marR="40577" marT="34290" marB="34290"/>
                </a:tc>
                <a:extLst>
                  <a:ext uri="{0D108BD9-81ED-4DB2-BD59-A6C34878D82A}">
                    <a16:rowId xmlns:a16="http://schemas.microsoft.com/office/drawing/2014/main" val="2270015956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C2F5F-8633-4B5B-A080-9CC210AD30A1}" type="slidenum">
              <a:rPr lang="en-US" smtClean="0"/>
              <a:t>7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7776" y="2766904"/>
            <a:ext cx="3160749" cy="4027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2961" t="2445" r="5756"/>
          <a:stretch/>
        </p:blipFill>
        <p:spPr>
          <a:xfrm>
            <a:off x="771525" y="2539865"/>
            <a:ext cx="5286375" cy="32829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1947" r="3459"/>
          <a:stretch/>
        </p:blipFill>
        <p:spPr>
          <a:xfrm>
            <a:off x="771525" y="5841229"/>
            <a:ext cx="5324475" cy="6976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5965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97033E4B-E3EB-3D46-B2D8-3159663620F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</p:spPr>
        <p:txBody>
          <a:bodyPr/>
          <a:lstStyle/>
          <a:p>
            <a:pPr algn="l"/>
            <a:r>
              <a:rPr lang="en-US" smtClean="0"/>
              <a:t>Illinois Perinatal Quality Collaborative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865" r="9091"/>
          <a:stretch/>
        </p:blipFill>
        <p:spPr>
          <a:xfrm>
            <a:off x="3667125" y="457200"/>
            <a:ext cx="8260085" cy="55578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4480" y="1371600"/>
            <a:ext cx="3078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 </a:t>
            </a:r>
            <a:r>
              <a:rPr lang="en-US" u="sng" dirty="0">
                <a:hlinkClick r:id="rId4"/>
              </a:rPr>
              <a:t>New York Times database</a:t>
            </a:r>
            <a:r>
              <a:rPr lang="en-US" dirty="0"/>
              <a:t> of reports from state and local health agencies and hospitals | Note: Deaths include both confirmed and probable deaths from Covid-19. Data are as of May 22.</a:t>
            </a:r>
          </a:p>
        </p:txBody>
      </p:sp>
    </p:spTree>
    <p:extLst>
      <p:ext uri="{BB962C8B-B14F-4D97-AF65-F5344CB8AC3E}">
        <p14:creationId xmlns:p14="http://schemas.microsoft.com/office/powerpoint/2010/main" val="1245620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CDC, through May 22, 2021</a:t>
            </a:r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85920" y="1376236"/>
            <a:ext cx="7536848" cy="5024564"/>
          </a:xfrm>
        </p:spPr>
      </p:pic>
      <p:sp>
        <p:nvSpPr>
          <p:cNvPr id="5" name="TextBox 4"/>
          <p:cNvSpPr txBox="1"/>
          <p:nvPr/>
        </p:nvSpPr>
        <p:spPr>
          <a:xfrm>
            <a:off x="4632960" y="481092"/>
            <a:ext cx="7426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SARS-CoV-2 Variants Circulating in the United States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111118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ILPQC">
      <a:dk1>
        <a:srgbClr val="444C55"/>
      </a:dk1>
      <a:lt1>
        <a:srgbClr val="FFFFFF"/>
      </a:lt1>
      <a:dk2>
        <a:srgbClr val="79818A"/>
      </a:dk2>
      <a:lt2>
        <a:srgbClr val="F3F6FB"/>
      </a:lt2>
      <a:accent1>
        <a:srgbClr val="1C498B"/>
      </a:accent1>
      <a:accent2>
        <a:srgbClr val="F5668F"/>
      </a:accent2>
      <a:accent3>
        <a:srgbClr val="F58366"/>
      </a:accent3>
      <a:accent4>
        <a:srgbClr val="FDD702"/>
      </a:accent4>
      <a:accent5>
        <a:srgbClr val="6B95FD"/>
      </a:accent5>
      <a:accent6>
        <a:srgbClr val="A3B745"/>
      </a:accent6>
      <a:hlink>
        <a:srgbClr val="6B95FD"/>
      </a:hlink>
      <a:folHlink>
        <a:srgbClr val="6B95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ILPQC">
      <a:dk1>
        <a:srgbClr val="444C55"/>
      </a:dk1>
      <a:lt1>
        <a:srgbClr val="FFFFFF"/>
      </a:lt1>
      <a:dk2>
        <a:srgbClr val="79818A"/>
      </a:dk2>
      <a:lt2>
        <a:srgbClr val="F3F6FB"/>
      </a:lt2>
      <a:accent1>
        <a:srgbClr val="1C498B"/>
      </a:accent1>
      <a:accent2>
        <a:srgbClr val="F5668F"/>
      </a:accent2>
      <a:accent3>
        <a:srgbClr val="F58366"/>
      </a:accent3>
      <a:accent4>
        <a:srgbClr val="FDD702"/>
      </a:accent4>
      <a:accent5>
        <a:srgbClr val="6B95FD"/>
      </a:accent5>
      <a:accent6>
        <a:srgbClr val="A3B745"/>
      </a:accent6>
      <a:hlink>
        <a:srgbClr val="6B95FD"/>
      </a:hlink>
      <a:folHlink>
        <a:srgbClr val="6B95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17453</TotalTime>
  <Words>3492</Words>
  <Application>Microsoft Office PowerPoint</Application>
  <PresentationFormat>Widescreen</PresentationFormat>
  <Paragraphs>430</Paragraphs>
  <Slides>58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58</vt:i4>
      </vt:variant>
    </vt:vector>
  </HeadingPairs>
  <TitlesOfParts>
    <vt:vector size="76" baseType="lpstr">
      <vt:lpstr>Goudy Old Style</vt:lpstr>
      <vt:lpstr>Times New Roman</vt:lpstr>
      <vt:lpstr>Helvetica Neue Medium</vt:lpstr>
      <vt:lpstr>Roboto</vt:lpstr>
      <vt:lpstr>Calibri Light</vt:lpstr>
      <vt:lpstr>MS PGothic</vt:lpstr>
      <vt:lpstr>Lato Medium</vt:lpstr>
      <vt:lpstr>Symbol</vt:lpstr>
      <vt:lpstr>Roboto Slab</vt:lpstr>
      <vt:lpstr>Verdana</vt:lpstr>
      <vt:lpstr>Lato</vt:lpstr>
      <vt:lpstr>Arial</vt:lpstr>
      <vt:lpstr>Calibri</vt:lpstr>
      <vt:lpstr>Office Theme</vt:lpstr>
      <vt:lpstr>1_Office Theme</vt:lpstr>
      <vt:lpstr>Simple Light</vt:lpstr>
      <vt:lpstr>Marina</vt:lpstr>
      <vt:lpstr>2_Office Theme</vt:lpstr>
      <vt:lpstr>COVID-19 Strategies for OB &amp; Neonatal Units</vt:lpstr>
      <vt:lpstr>Welcome</vt:lpstr>
      <vt:lpstr>Housekeeping:  We Are Recording Now</vt:lpstr>
      <vt:lpstr>ILPQC Covid 19 webinars</vt:lpstr>
      <vt:lpstr>Overview</vt:lpstr>
      <vt:lpstr>US COVID case trend</vt:lpstr>
      <vt:lpstr>Data Update: June 10, 2021 CDC/IDPH: COVID-19 Outbreak </vt:lpstr>
      <vt:lpstr>PowerPoint Presentation</vt:lpstr>
      <vt:lpstr>PowerPoint Presentation</vt:lpstr>
      <vt:lpstr>IDPH County Level COVID-19  Risk Metrics</vt:lpstr>
      <vt:lpstr>Data Update June 10, 2021 IDPH: COVID-19 Outbreak </vt:lpstr>
      <vt:lpstr>Illinois Daily Incidence</vt:lpstr>
      <vt:lpstr>Illinois Covid Deaths</vt:lpstr>
      <vt:lpstr>Data Update June 10, 2021 IDPH: COVID-19 Outbreak  Race Demographics</vt:lpstr>
      <vt:lpstr>PowerPoint Presentation</vt:lpstr>
      <vt:lpstr>PowerPoint Presentation</vt:lpstr>
      <vt:lpstr>ILPQC COVID-19 Webpage www.ilpqc.org </vt:lpstr>
      <vt:lpstr>Updated OB (ACOG/SMFM) Resources</vt:lpstr>
      <vt:lpstr>Updated Neonatal /AAP Resources</vt:lpstr>
      <vt:lpstr>Updated OB/Neo Covid Publications</vt:lpstr>
      <vt:lpstr>IDPH / HFS / CDC</vt:lpstr>
      <vt:lpstr>PowerPoint Presentation</vt:lpstr>
      <vt:lpstr>PowerPoint Presentation</vt:lpstr>
      <vt:lpstr>PowerPoint Presentation</vt:lpstr>
      <vt:lpstr>V-SAFE vaccine monitoring  – what data is being gathered pregnant patients</vt:lpstr>
      <vt:lpstr>COVID Vaccine  Patient Education Examples</vt:lpstr>
      <vt:lpstr>PowerPoint Presentation</vt:lpstr>
      <vt:lpstr>Placental histopathology in patients who received SARS-CoV-2 vaccination during pregnancy</vt:lpstr>
      <vt:lpstr>Why look at this?</vt:lpstr>
      <vt:lpstr>Pregnant patients have robust antibody response to immunization</vt:lpstr>
      <vt:lpstr>No increased incidence of key placental lesions in vaccinated patients compared to controls</vt:lpstr>
      <vt:lpstr>Conclusions</vt:lpstr>
      <vt:lpstr>Cord blood antibodies following SARS-CoV-2 vaccination in pregnancy</vt:lpstr>
      <vt:lpstr>Why look at this?</vt:lpstr>
      <vt:lpstr>PowerPoint Presentation</vt:lpstr>
      <vt:lpstr>Positive maternal and infant antibodies following SARS-CoV-2 vaccination in third trimester</vt:lpstr>
      <vt:lpstr>Two doses and increased latency from vaccination until delivery were associated with increased infant IgG and transfer ratio</vt:lpstr>
      <vt:lpstr>Conclusions</vt:lpstr>
      <vt:lpstr>Thank you</vt:lpstr>
      <vt:lpstr>OB Discussion Panel</vt:lpstr>
      <vt:lpstr>PowerPoint Presentation</vt:lpstr>
      <vt:lpstr>LW, 29 year old G3P2002 at 34w5d</vt:lpstr>
      <vt:lpstr>LW, 29 year old G3P2002 at 34w6d</vt:lpstr>
      <vt:lpstr>Lessons Learned</vt:lpstr>
      <vt:lpstr>COVID IN PREGNANCY</vt:lpstr>
      <vt:lpstr>COVID NUMBERS</vt:lpstr>
      <vt:lpstr>PowerPoint Presentation</vt:lpstr>
      <vt:lpstr>COVID NUMBERS</vt:lpstr>
      <vt:lpstr>COVID NUMBERS OVERALL COVID+ RATE=6%/ALL ASYMPTOMATIC OR MILD</vt:lpstr>
      <vt:lpstr>COVID VACCINATION IN PREGNANCY</vt:lpstr>
      <vt:lpstr>COVID VACCINATION/STROGER</vt:lpstr>
      <vt:lpstr>OUTPATIENT VACCINE FOLLOW-UP</vt:lpstr>
      <vt:lpstr>AM J OB GYN ARTICLE</vt:lpstr>
      <vt:lpstr>POSTERS</vt:lpstr>
      <vt:lpstr>OB Discussion Panel</vt:lpstr>
      <vt:lpstr>Neonatal Discussion Panel</vt:lpstr>
      <vt:lpstr>Thank You</vt:lpstr>
      <vt:lpstr>Thanks to our Funders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Todd Hilgert</dc:creator>
  <cp:lastModifiedBy>Ieshia Johnson</cp:lastModifiedBy>
  <cp:revision>432</cp:revision>
  <dcterms:created xsi:type="dcterms:W3CDTF">2021-03-16T18:30:39Z</dcterms:created>
  <dcterms:modified xsi:type="dcterms:W3CDTF">2021-06-11T16:44:50Z</dcterms:modified>
</cp:coreProperties>
</file>