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3"/>
    <p:sldMasterId id="2147484138" r:id="rId4"/>
    <p:sldMasterId id="2147484150" r:id="rId5"/>
    <p:sldMasterId id="2147484152" r:id="rId6"/>
    <p:sldMasterId id="2147484154" r:id="rId7"/>
    <p:sldMasterId id="2147484164" r:id="rId8"/>
    <p:sldMasterId id="2147484166" r:id="rId9"/>
    <p:sldMasterId id="2147484169" r:id="rId10"/>
    <p:sldMasterId id="2147484184" r:id="rId11"/>
    <p:sldMasterId id="2147484231" r:id="rId12"/>
    <p:sldMasterId id="2147484260" r:id="rId13"/>
    <p:sldMasterId id="2147484265" r:id="rId14"/>
    <p:sldMasterId id="2147484269" r:id="rId15"/>
    <p:sldMasterId id="2147484286" r:id="rId16"/>
    <p:sldMasterId id="2147484290" r:id="rId17"/>
    <p:sldMasterId id="2147484318" r:id="rId18"/>
    <p:sldMasterId id="2147484337" r:id="rId19"/>
  </p:sldMasterIdLst>
  <p:notesMasterIdLst>
    <p:notesMasterId r:id="rId77"/>
  </p:notesMasterIdLst>
  <p:handoutMasterIdLst>
    <p:handoutMasterId r:id="rId78"/>
  </p:handoutMasterIdLst>
  <p:sldIdLst>
    <p:sldId id="1450" r:id="rId20"/>
    <p:sldId id="1825" r:id="rId21"/>
    <p:sldId id="1925" r:id="rId22"/>
    <p:sldId id="2154" r:id="rId23"/>
    <p:sldId id="1986" r:id="rId24"/>
    <p:sldId id="2081" r:id="rId25"/>
    <p:sldId id="2353" r:id="rId26"/>
    <p:sldId id="2360" r:id="rId27"/>
    <p:sldId id="2190" r:id="rId28"/>
    <p:sldId id="2361" r:id="rId29"/>
    <p:sldId id="2083" r:id="rId30"/>
    <p:sldId id="1975" r:id="rId31"/>
    <p:sldId id="2160" r:id="rId32"/>
    <p:sldId id="2324" r:id="rId33"/>
    <p:sldId id="2156" r:id="rId34"/>
    <p:sldId id="2214" r:id="rId35"/>
    <p:sldId id="2326" r:id="rId36"/>
    <p:sldId id="2212" r:id="rId37"/>
    <p:sldId id="2337" r:id="rId38"/>
    <p:sldId id="2290" r:id="rId39"/>
    <p:sldId id="2327" r:id="rId40"/>
    <p:sldId id="2328" r:id="rId41"/>
    <p:sldId id="2329" r:id="rId42"/>
    <p:sldId id="2330" r:id="rId43"/>
    <p:sldId id="2331" r:id="rId44"/>
    <p:sldId id="2332" r:id="rId45"/>
    <p:sldId id="2333" r:id="rId46"/>
    <p:sldId id="2334" r:id="rId47"/>
    <p:sldId id="2335" r:id="rId48"/>
    <p:sldId id="2336" r:id="rId49"/>
    <p:sldId id="2338" r:id="rId50"/>
    <p:sldId id="2352" r:id="rId51"/>
    <p:sldId id="2354" r:id="rId52"/>
    <p:sldId id="2355" r:id="rId53"/>
    <p:sldId id="2356" r:id="rId54"/>
    <p:sldId id="2357" r:id="rId55"/>
    <p:sldId id="2358" r:id="rId56"/>
    <p:sldId id="2359" r:id="rId57"/>
    <p:sldId id="2311" r:id="rId58"/>
    <p:sldId id="2289" r:id="rId59"/>
    <p:sldId id="2339" r:id="rId60"/>
    <p:sldId id="2340" r:id="rId61"/>
    <p:sldId id="2341" r:id="rId62"/>
    <p:sldId id="2342" r:id="rId63"/>
    <p:sldId id="2343" r:id="rId64"/>
    <p:sldId id="2344" r:id="rId65"/>
    <p:sldId id="2345" r:id="rId66"/>
    <p:sldId id="2346" r:id="rId67"/>
    <p:sldId id="2347" r:id="rId68"/>
    <p:sldId id="2348" r:id="rId69"/>
    <p:sldId id="2349" r:id="rId70"/>
    <p:sldId id="2350" r:id="rId71"/>
    <p:sldId id="2351" r:id="rId72"/>
    <p:sldId id="2291" r:id="rId73"/>
    <p:sldId id="2292" r:id="rId74"/>
    <p:sldId id="1841" r:id="rId75"/>
    <p:sldId id="1707" r:id="rId7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a:srgbClr val="FFFFCC"/>
    <a:srgbClr val="6359AD"/>
    <a:srgbClr val="6D5CAA"/>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85067" autoAdjust="0"/>
  </p:normalViewPr>
  <p:slideViewPr>
    <p:cSldViewPr>
      <p:cViewPr varScale="1">
        <p:scale>
          <a:sx n="58" d="100"/>
          <a:sy n="58" d="100"/>
        </p:scale>
        <p:origin x="536" y="56"/>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13916"/>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7" Type="http://schemas.openxmlformats.org/officeDocument/2006/relationships/slideMaster" Target="slideMasters/slideMaster5.xml"/><Relationship Id="rId71" Type="http://schemas.openxmlformats.org/officeDocument/2006/relationships/slide" Target="slides/slide52.xml"/><Relationship Id="rId2" Type="http://schemas.openxmlformats.org/officeDocument/2006/relationships/customXml" Target="../customXml/item2.xml"/><Relationship Id="rId16" Type="http://schemas.openxmlformats.org/officeDocument/2006/relationships/slideMaster" Target="slideMasters/slideMaster14.xml"/><Relationship Id="rId29" Type="http://schemas.openxmlformats.org/officeDocument/2006/relationships/slide" Target="slides/slide10.xml"/><Relationship Id="rId11" Type="http://schemas.openxmlformats.org/officeDocument/2006/relationships/slideMaster" Target="slideMasters/slideMaster9.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commentAuthors" Target="commentAuthors.xml"/><Relationship Id="rId5" Type="http://schemas.openxmlformats.org/officeDocument/2006/relationships/slideMaster" Target="slideMasters/slideMaster3.xml"/><Relationship Id="rId61" Type="http://schemas.openxmlformats.org/officeDocument/2006/relationships/slide" Target="slides/slide42.xml"/><Relationship Id="rId82" Type="http://schemas.openxmlformats.org/officeDocument/2006/relationships/theme" Target="theme/theme1.xml"/><Relationship Id="rId10" Type="http://schemas.openxmlformats.org/officeDocument/2006/relationships/slideMaster" Target="slideMasters/slideMaster8.xml"/><Relationship Id="rId19" Type="http://schemas.openxmlformats.org/officeDocument/2006/relationships/slideMaster" Target="slideMasters/slideMaster1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Master" Target="slideMasters/slideMaster13.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7/10/2020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7/10/2020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add the AAP information </a:t>
            </a:r>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55337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39</a:t>
            </a:fld>
            <a:endParaRPr lang="en-US" altLang="en-US"/>
          </a:p>
        </p:txBody>
      </p:sp>
    </p:spTree>
    <p:extLst>
      <p:ext uri="{BB962C8B-B14F-4D97-AF65-F5344CB8AC3E}">
        <p14:creationId xmlns:p14="http://schemas.microsoft.com/office/powerpoint/2010/main" val="238198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54</a:t>
            </a:fld>
            <a:endParaRPr lang="en-US" altLang="en-US"/>
          </a:p>
        </p:txBody>
      </p:sp>
    </p:spTree>
    <p:extLst>
      <p:ext uri="{BB962C8B-B14F-4D97-AF65-F5344CB8AC3E}">
        <p14:creationId xmlns:p14="http://schemas.microsoft.com/office/powerpoint/2010/main" val="67108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55</a:t>
            </a:fld>
            <a:endParaRPr lang="en-US" altLang="en-US"/>
          </a:p>
        </p:txBody>
      </p:sp>
    </p:spTree>
    <p:extLst>
      <p:ext uri="{BB962C8B-B14F-4D97-AF65-F5344CB8AC3E}">
        <p14:creationId xmlns:p14="http://schemas.microsoft.com/office/powerpoint/2010/main" val="188967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56</a:t>
            </a:fld>
            <a:endParaRPr lang="en-US" altLang="en-US"/>
          </a:p>
        </p:txBody>
      </p:sp>
    </p:spTree>
    <p:extLst>
      <p:ext uri="{BB962C8B-B14F-4D97-AF65-F5344CB8AC3E}">
        <p14:creationId xmlns:p14="http://schemas.microsoft.com/office/powerpoint/2010/main" val="396045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57</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7/9/2020</a:t>
            </a:r>
          </a:p>
        </p:txBody>
      </p:sp>
      <p:sp>
        <p:nvSpPr>
          <p:cNvPr id="4" name="Slide Number Placeholder 3"/>
          <p:cNvSpPr>
            <a:spLocks noGrp="1"/>
          </p:cNvSpPr>
          <p:nvPr>
            <p:ph type="sldNum" sz="quarter" idx="5"/>
          </p:nvPr>
        </p:nvSpPr>
        <p:spPr/>
        <p:txBody>
          <a:bodyPr/>
          <a:lstStyle/>
          <a:p>
            <a:fld id="{6D67FCAF-CF7A-42D2-803B-E84911D91BD9}" type="slidenum">
              <a:rPr lang="en-US" smtClean="0"/>
              <a:t>6</a:t>
            </a:fld>
            <a:endParaRPr lang="en-US"/>
          </a:p>
        </p:txBody>
      </p:sp>
    </p:spTree>
    <p:extLst>
      <p:ext uri="{BB962C8B-B14F-4D97-AF65-F5344CB8AC3E}">
        <p14:creationId xmlns:p14="http://schemas.microsoft.com/office/powerpoint/2010/main" val="343735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7/10/2020</a:t>
            </a:r>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83313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err="1"/>
              <a:t>Ieshia</a:t>
            </a:r>
            <a:r>
              <a:rPr lang="en-US" dirty="0"/>
              <a:t> update 7/9/2020</a:t>
            </a:r>
          </a:p>
        </p:txBody>
      </p:sp>
      <p:sp>
        <p:nvSpPr>
          <p:cNvPr id="4" name="Slide Number Placeholder 3"/>
          <p:cNvSpPr>
            <a:spLocks noGrp="1"/>
          </p:cNvSpPr>
          <p:nvPr>
            <p:ph type="sldNum" sz="quarter" idx="5"/>
          </p:nvPr>
        </p:nvSpPr>
        <p:spPr/>
        <p:txBody>
          <a:bodyPr/>
          <a:lstStyle/>
          <a:p>
            <a:fld id="{6D67FCAF-CF7A-42D2-803B-E84911D91BD9}" type="slidenum">
              <a:rPr lang="en-US" smtClean="0"/>
              <a:t>9</a:t>
            </a:fld>
            <a:endParaRPr lang="en-US"/>
          </a:p>
        </p:txBody>
      </p:sp>
    </p:spTree>
    <p:extLst>
      <p:ext uri="{BB962C8B-B14F-4D97-AF65-F5344CB8AC3E}">
        <p14:creationId xmlns:p14="http://schemas.microsoft.com/office/powerpoint/2010/main" val="100505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Ieshia</a:t>
            </a:r>
            <a:r>
              <a:rPr lang="en-US" i="1" dirty="0"/>
              <a:t> updated 7/10/2020</a:t>
            </a:r>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210223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err="1"/>
              <a:t>Ieshia</a:t>
            </a:r>
            <a:r>
              <a:rPr lang="en-US" dirty="0"/>
              <a:t> updated 7/9/2020</a:t>
            </a:r>
          </a:p>
        </p:txBody>
      </p:sp>
      <p:sp>
        <p:nvSpPr>
          <p:cNvPr id="4" name="Slide Number Placeholder 3"/>
          <p:cNvSpPr>
            <a:spLocks noGrp="1"/>
          </p:cNvSpPr>
          <p:nvPr>
            <p:ph type="sldNum" sz="quarter" idx="5"/>
          </p:nvPr>
        </p:nvSpPr>
        <p:spPr/>
        <p:txBody>
          <a:bodyPr/>
          <a:lstStyle/>
          <a:p>
            <a:fld id="{6D67FCAF-CF7A-42D2-803B-E84911D91BD9}" type="slidenum">
              <a:rPr lang="en-US" smtClean="0"/>
              <a:t>11</a:t>
            </a:fld>
            <a:endParaRPr lang="en-US"/>
          </a:p>
        </p:txBody>
      </p:sp>
    </p:spTree>
    <p:extLst>
      <p:ext uri="{BB962C8B-B14F-4D97-AF65-F5344CB8AC3E}">
        <p14:creationId xmlns:p14="http://schemas.microsoft.com/office/powerpoint/2010/main" val="93484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8.xml"/><Relationship Id="rId1" Type="http://schemas.openxmlformats.org/officeDocument/2006/relationships/tags" Target="../tags/tag1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9.xml"/><Relationship Id="rId1" Type="http://schemas.openxmlformats.org/officeDocument/2006/relationships/tags" Target="../tags/tag2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282759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7823682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860670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52473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197615"/>
            <a:ext cx="4099921"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1532187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0"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1"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572336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1"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a:t>
            </a:r>
            <a:r>
              <a:rPr lang="en-US"/>
              <a:t>here.</a:t>
            </a:r>
            <a:endParaRPr lang="en-US" dirty="0"/>
          </a:p>
        </p:txBody>
      </p:sp>
    </p:spTree>
    <p:extLst>
      <p:ext uri="{BB962C8B-B14F-4D97-AF65-F5344CB8AC3E}">
        <p14:creationId xmlns:p14="http://schemas.microsoft.com/office/powerpoint/2010/main" val="2267799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fld id="{D0199D4A-F6A9-EC46-A2DF-BB7FBC55CD1D}"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85A7-D857-9442-BA4B-B3E6D7DD0F39}" type="slidenum">
              <a:rPr lang="en-US" smtClean="0"/>
              <a:t>‹#›</a:t>
            </a:fld>
            <a:endParaRPr lang="en-US"/>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90661"/>
            <a:ext cx="2521359"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647701" y="2101540"/>
            <a:ext cx="3392063" cy="1477328"/>
          </a:xfrm>
          <a:prstGeom prst="rect">
            <a:avLst/>
          </a:prstGeom>
          <a:noFill/>
        </p:spPr>
        <p:txBody>
          <a:bodyPr wrap="square" rtlCol="0">
            <a:spAutoFit/>
          </a:bodyPr>
          <a:lstStyle/>
          <a:p>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Callout or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Headline goes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in this space.</a:t>
            </a:r>
            <a:endParaRPr lang="en-US" sz="2100" b="1" dirty="0">
              <a:solidFill>
                <a:srgbClr val="003B5C"/>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63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006262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68994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334695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733888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086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8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12602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7885447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14899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20741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74814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776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7/10/2020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0881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7/10/2020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1800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7/10/2020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395440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7874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1156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48900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3015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39950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16125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7/10/2020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100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7/10/2020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20104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251827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6685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3"/>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4"/>
            <a:ext cx="419778" cy="319175"/>
          </a:xfrm>
          <a:prstGeom prst="rect">
            <a:avLst/>
          </a:prstGeom>
        </p:spPr>
        <p:txBody>
          <a:bodyPr/>
          <a:lstStyle>
            <a:lvl1pPr algn="r">
              <a:defRPr sz="1000">
                <a:solidFill>
                  <a:schemeClr val="bg1">
                    <a:lumMod val="50000"/>
                  </a:schemeClr>
                </a:solidFill>
              </a:defRPr>
            </a:lvl1pPr>
          </a:lstStyle>
          <a:p>
            <a:pPr>
              <a:defRPr/>
            </a:pPr>
            <a:fld id="{7B67A630-6DEE-4F45-9872-4A9386C88847}" type="slidenum">
              <a:rPr lang="en-US" smtClean="0">
                <a:solidFill>
                  <a:srgbClr val="FFFFFF">
                    <a:lumMod val="50000"/>
                  </a:srgbClr>
                </a:solidFill>
              </a:rPr>
              <a:pPr>
                <a:defRPr/>
              </a:pPr>
              <a:t>‹#›</a:t>
            </a:fld>
            <a:endParaRPr lang="en-US" dirty="0">
              <a:solidFill>
                <a:srgbClr val="FFFFFF">
                  <a:lumMod val="50000"/>
                </a:srgbClr>
              </a:solidFill>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6"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41"/>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3045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7/10/2020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7/10/2020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7/10/2020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2895599"/>
            <a:ext cx="7886700" cy="32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741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7/10/2020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7217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660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00417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7/10/2020</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7814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HC  Building - Title">
    <p:spTree>
      <p:nvGrpSpPr>
        <p:cNvPr id="1" name=""/>
        <p:cNvGrpSpPr/>
        <p:nvPr/>
      </p:nvGrpSpPr>
      <p:grpSpPr>
        <a:xfrm>
          <a:off x="0" y="0"/>
          <a:ext cx="0" cy="0"/>
          <a:chOff x="0" y="0"/>
          <a:chExt cx="0" cy="0"/>
        </a:xfrm>
      </p:grpSpPr>
      <p:sp>
        <p:nvSpPr>
          <p:cNvPr id="2" name="Title 1"/>
          <p:cNvSpPr>
            <a:spLocks noGrp="1"/>
          </p:cNvSpPr>
          <p:nvPr>
            <p:ph type="title"/>
          </p:nvPr>
        </p:nvSpPr>
        <p:spPr>
          <a:xfrm>
            <a:off x="509953" y="1083491"/>
            <a:ext cx="4040066" cy="1333041"/>
          </a:xfrm>
          <a:prstGeom prst="rect">
            <a:avLst/>
          </a:prstGeom>
        </p:spPr>
        <p:txBody>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62109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RHC  Building - Title">
    <p:spTree>
      <p:nvGrpSpPr>
        <p:cNvPr id="1" name=""/>
        <p:cNvGrpSpPr/>
        <p:nvPr/>
      </p:nvGrpSpPr>
      <p:grpSpPr>
        <a:xfrm>
          <a:off x="0" y="0"/>
          <a:ext cx="0" cy="0"/>
          <a:chOff x="0" y="0"/>
          <a:chExt cx="0" cy="0"/>
        </a:xfrm>
      </p:grpSpPr>
      <p:sp>
        <p:nvSpPr>
          <p:cNvPr id="3" name="Rectangle 2"/>
          <p:cNvSpPr/>
          <p:nvPr userDrawn="1"/>
        </p:nvSpPr>
        <p:spPr>
          <a:xfrm>
            <a:off x="-6123" y="1"/>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Tree>
    <p:extLst>
      <p:ext uri="{BB962C8B-B14F-4D97-AF65-F5344CB8AC3E}">
        <p14:creationId xmlns:p14="http://schemas.microsoft.com/office/powerpoint/2010/main" val="26247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7/10/2020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RHC  Building - Title">
    <p:spTree>
      <p:nvGrpSpPr>
        <p:cNvPr id="1" name=""/>
        <p:cNvGrpSpPr/>
        <p:nvPr/>
      </p:nvGrpSpPr>
      <p:grpSpPr>
        <a:xfrm>
          <a:off x="0" y="0"/>
          <a:ext cx="0" cy="0"/>
          <a:chOff x="0" y="0"/>
          <a:chExt cx="0" cy="0"/>
        </a:xfrm>
      </p:grpSpPr>
      <p:sp>
        <p:nvSpPr>
          <p:cNvPr id="3" name="Rectangle 2"/>
          <p:cNvSpPr/>
          <p:nvPr userDrawn="1"/>
        </p:nvSpPr>
        <p:spPr>
          <a:xfrm>
            <a:off x="1" y="0"/>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3815334"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4702629" y="1825625"/>
            <a:ext cx="3815335"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15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1A5FB8-0E3F-3F40-B738-71B227F75D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91000" y="4991129"/>
            <a:ext cx="3296969" cy="1140163"/>
          </a:xfrm>
          <a:prstGeom prst="rect">
            <a:avLst/>
          </a:prstGeom>
        </p:spPr>
      </p:pic>
    </p:spTree>
    <p:extLst>
      <p:ext uri="{BB962C8B-B14F-4D97-AF65-F5344CB8AC3E}">
        <p14:creationId xmlns:p14="http://schemas.microsoft.com/office/powerpoint/2010/main" val="771633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711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143E4-34FA-FC43-AC53-3865BFCCC9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165620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a:p>
            <a:pPr lvl="0"/>
            <a:endParaRPr lang="en-US" dirty="0"/>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37218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pic>
        <p:nvPicPr>
          <p:cNvPr id="5" name="Picture 4">
            <a:extLst>
              <a:ext uri="{FF2B5EF4-FFF2-40B4-BE49-F238E27FC236}">
                <a16:creationId xmlns:a16="http://schemas.microsoft.com/office/drawing/2014/main" id="{9D9F3D96-CC06-D141-AC88-7CBDECC3B3F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Tree>
    <p:extLst>
      <p:ext uri="{BB962C8B-B14F-4D97-AF65-F5344CB8AC3E}">
        <p14:creationId xmlns:p14="http://schemas.microsoft.com/office/powerpoint/2010/main" val="3527293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394592"/>
            <a:ext cx="409992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3984975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0"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pic>
        <p:nvPicPr>
          <p:cNvPr id="11" name="Picture 10">
            <a:extLst>
              <a:ext uri="{FF2B5EF4-FFF2-40B4-BE49-F238E27FC236}">
                <a16:creationId xmlns:a16="http://schemas.microsoft.com/office/drawing/2014/main" id="{7BC14188-0023-8048-8BA6-FD4360A10F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59945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pic>
        <p:nvPicPr>
          <p:cNvPr id="11" name="Picture 10">
            <a:extLst>
              <a:ext uri="{FF2B5EF4-FFF2-40B4-BE49-F238E27FC236}">
                <a16:creationId xmlns:a16="http://schemas.microsoft.com/office/drawing/2014/main" id="{D5BC61F9-836D-C84C-81A2-FE26D5B9C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7238019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9" y="2179616"/>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pic>
        <p:nvPicPr>
          <p:cNvPr id="8" name="Picture 7">
            <a:extLst>
              <a:ext uri="{FF2B5EF4-FFF2-40B4-BE49-F238E27FC236}">
                <a16:creationId xmlns:a16="http://schemas.microsoft.com/office/drawing/2014/main" id="{4C1D65CF-F500-5D44-8766-C8A071C1B3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587634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7/10/2020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dirty="0"/>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07063013-12E5-8B4A-96D3-A30F1D5CC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9729372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Picture 5">
            <a:extLst>
              <a:ext uri="{FF2B5EF4-FFF2-40B4-BE49-F238E27FC236}">
                <a16:creationId xmlns:a16="http://schemas.microsoft.com/office/drawing/2014/main" id="{15F74D4A-78E7-574E-95FA-3A146CC70A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3904323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10" name="Picture 9">
            <a:extLst>
              <a:ext uri="{FF2B5EF4-FFF2-40B4-BE49-F238E27FC236}">
                <a16:creationId xmlns:a16="http://schemas.microsoft.com/office/drawing/2014/main" id="{27DACED5-B031-BC47-A542-39BC9AF64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258472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6" name="Picture 5">
            <a:extLst>
              <a:ext uri="{FF2B5EF4-FFF2-40B4-BE49-F238E27FC236}">
                <a16:creationId xmlns:a16="http://schemas.microsoft.com/office/drawing/2014/main" id="{8934EAF7-0C92-D746-A38F-F2410910C8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3590843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52D6730-D042-9D48-968D-A05788CC33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7545628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title option 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DAFF3BC-C33D-EB4D-B0D6-EB906A5921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951350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5" name="Picture 4">
            <a:extLst>
              <a:ext uri="{FF2B5EF4-FFF2-40B4-BE49-F238E27FC236}">
                <a16:creationId xmlns:a16="http://schemas.microsoft.com/office/drawing/2014/main" id="{B3D227AE-B1F8-344D-8012-F84F4D0269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14793882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6" name="Picture 5">
            <a:extLst>
              <a:ext uri="{FF2B5EF4-FFF2-40B4-BE49-F238E27FC236}">
                <a16:creationId xmlns:a16="http://schemas.microsoft.com/office/drawing/2014/main" id="{B69E9024-2566-D644-B8F2-87F848C886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5288680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7/10/2020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8669246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0423" y="5481477"/>
            <a:ext cx="4392990" cy="486027"/>
          </a:xfrm>
          <a:prstGeom prst="rect">
            <a:avLst/>
          </a:prstGeom>
        </p:spPr>
      </p:pic>
    </p:spTree>
    <p:extLst>
      <p:ext uri="{BB962C8B-B14F-4D97-AF65-F5344CB8AC3E}">
        <p14:creationId xmlns:p14="http://schemas.microsoft.com/office/powerpoint/2010/main" val="6269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5.xml"/><Relationship Id="rId7" Type="http://schemas.openxmlformats.org/officeDocument/2006/relationships/image" Target="../media/image12.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0.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4.jpeg"/><Relationship Id="rId5" Type="http://schemas.openxmlformats.org/officeDocument/2006/relationships/theme" Target="../theme/theme11.xml"/><Relationship Id="rId4"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15.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6.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1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17.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27.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2.png"/><Relationship Id="rId2" Type="http://schemas.openxmlformats.org/officeDocument/2006/relationships/slideLayout" Target="../slideLayouts/slideLayout40.xml"/><Relationship Id="rId16" Type="http://schemas.openxmlformats.org/officeDocument/2006/relationships/tags" Target="../tags/tag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customXml" Target="../../customXml/item1.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customXml" Target="../../customXml/item2.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7/10/2020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 id="214748435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247" y="1"/>
            <a:ext cx="9421638" cy="6962235"/>
          </a:xfrm>
          <a:prstGeom prst="rect">
            <a:avLst/>
          </a:prstGeom>
        </p:spPr>
      </p:pic>
    </p:spTree>
    <p:extLst>
      <p:ext uri="{BB962C8B-B14F-4D97-AF65-F5344CB8AC3E}">
        <p14:creationId xmlns:p14="http://schemas.microsoft.com/office/powerpoint/2010/main" val="970074585"/>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9FA8"/>
        </a:buClr>
        <a:buFont typeface="Wingdings 2" panose="05020102010507070707" pitchFamily="18" charset="2"/>
        <a:buChar char=""/>
        <a:defRPr sz="2100" kern="1200">
          <a:solidFill>
            <a:srgbClr val="004250"/>
          </a:solidFill>
          <a:latin typeface="+mn-lt"/>
          <a:ea typeface="+mn-ea"/>
          <a:cs typeface="+mn-cs"/>
        </a:defRPr>
      </a:lvl1pPr>
      <a:lvl2pPr marL="514350" indent="-171450" algn="l" defTabSz="685800" rtl="0" eaLnBrk="1" latinLnBrk="0" hangingPunct="1">
        <a:lnSpc>
          <a:spcPct val="90000"/>
        </a:lnSpc>
        <a:spcBef>
          <a:spcPts val="375"/>
        </a:spcBef>
        <a:buClr>
          <a:srgbClr val="009FA8"/>
        </a:buClr>
        <a:buFont typeface="Wingdings 2" panose="05020102010507070707" pitchFamily="18" charset="2"/>
        <a:buChar char=""/>
        <a:defRPr sz="1800" kern="1200">
          <a:solidFill>
            <a:srgbClr val="004250"/>
          </a:solidFill>
          <a:latin typeface="+mn-lt"/>
          <a:ea typeface="+mn-ea"/>
          <a:cs typeface="+mn-cs"/>
        </a:defRPr>
      </a:lvl2pPr>
      <a:lvl3pPr marL="857250" indent="-171450" algn="l" defTabSz="685800" rtl="0" eaLnBrk="1" latinLnBrk="0" hangingPunct="1">
        <a:lnSpc>
          <a:spcPct val="90000"/>
        </a:lnSpc>
        <a:spcBef>
          <a:spcPts val="375"/>
        </a:spcBef>
        <a:buClr>
          <a:srgbClr val="009FA8"/>
        </a:buClr>
        <a:buFont typeface="Wingdings 2" panose="05020102010507070707" pitchFamily="18" charset="2"/>
        <a:buChar char=""/>
        <a:defRPr sz="1500" kern="1200">
          <a:solidFill>
            <a:srgbClr val="004250"/>
          </a:solidFill>
          <a:latin typeface="+mn-lt"/>
          <a:ea typeface="+mn-ea"/>
          <a:cs typeface="+mn-cs"/>
        </a:defRPr>
      </a:lvl3pPr>
      <a:lvl4pPr marL="12001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4pPr>
      <a:lvl5pPr marL="15430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7/10/2020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dirty="0"/>
          </a:p>
        </p:txBody>
      </p:sp>
    </p:spTree>
    <p:extLst>
      <p:ext uri="{BB962C8B-B14F-4D97-AF65-F5344CB8AC3E}">
        <p14:creationId xmlns:p14="http://schemas.microsoft.com/office/powerpoint/2010/main" val="30412065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7/10/2020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a:p>
        </p:txBody>
      </p:sp>
    </p:spTree>
    <p:extLst>
      <p:ext uri="{BB962C8B-B14F-4D97-AF65-F5344CB8AC3E}">
        <p14:creationId xmlns:p14="http://schemas.microsoft.com/office/powerpoint/2010/main" val="3092428728"/>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7/10/2020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49078415"/>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7/10/2020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illinois.gov/hfs/MedicalProviders/notices/Pages/prn200701b.aspx" TargetMode="External"/><Relationship Id="rId3" Type="http://schemas.openxmlformats.org/officeDocument/2006/relationships/hyperlink" Target="https://ilpqc.org/ILPQC%202020+/COVID19/202000507_Changes_to_Isolation_Perio.pdf" TargetMode="External"/><Relationship Id="rId7" Type="http://schemas.openxmlformats.org/officeDocument/2006/relationships/hyperlink" Target="https://www.cdc.gov/coronavirus/2019-ncov/cases-updates/special-populations/pregnancy-data-on-covid-19.html" TargetMode="External"/><Relationship Id="rId2" Type="http://schemas.openxmlformats.org/officeDocument/2006/relationships/hyperlink" Target="https://www.cdc.gov/coronavirus/2019-ncov/community/strategy-discontinue-isolation.html" TargetMode="External"/><Relationship Id="rId1" Type="http://schemas.openxmlformats.org/officeDocument/2006/relationships/slideLayout" Target="../slideLayouts/slideLayout2.xml"/><Relationship Id="rId6" Type="http://schemas.openxmlformats.org/officeDocument/2006/relationships/hyperlink" Target="https://www.cdc.gov/mmwr/volumes/69/wr/mm6925a1.htm" TargetMode="External"/><Relationship Id="rId5" Type="http://schemas.openxmlformats.org/officeDocument/2006/relationships/hyperlink" Target="https://www.cdc.gov/coronavirus/2019-ncov/need-extra-precautions/pregnancy-breastfeeding.html" TargetMode="External"/><Relationship Id="rId4" Type="http://schemas.openxmlformats.org/officeDocument/2006/relationships/hyperlink" Target="https://ilpqc.org/ILPQC%202020+/COVID19/PACstatement_5.14.2020.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acog.org/news/news-articles/2020/06/update-acog-continues-to-work-to-secure-financial-relief-for-obstetrician-gynecologists" TargetMode="External"/><Relationship Id="rId13" Type="http://schemas.openxmlformats.org/officeDocument/2006/relationships/hyperlink" Target="https://s3.amazonaws.com/cdn.smfm.org/media/2415/SMFM_COVID_Management_of_COVID_pos_preg_patients_7-2-20.PDF_.pdf" TargetMode="External"/><Relationship Id="rId3" Type="http://schemas.openxmlformats.org/officeDocument/2006/relationships/hyperlink" Target="https://www.ajog.org/coronavirus_guidance_ajog_mfm" TargetMode="External"/><Relationship Id="rId7" Type="http://schemas.openxmlformats.org/officeDocument/2006/relationships/hyperlink" Target="https://www.acog.org/practice-management/payment-resources/resources/advanced-and-accelerated-insurance-payment-programs-available-during-covid-19" TargetMode="External"/><Relationship Id="rId12" Type="http://schemas.openxmlformats.org/officeDocument/2006/relationships/hyperlink" Target="https://www.youtube.com/watch?v=p9UEDv6nvwU&amp;feature=youtu.be" TargetMode="External"/><Relationship Id="rId2" Type="http://schemas.openxmlformats.org/officeDocument/2006/relationships/notesSlide" Target="../notesSlides/notesSlide10.xml"/><Relationship Id="rId16" Type="http://schemas.openxmlformats.org/officeDocument/2006/relationships/hyperlink" Target="https://s3.amazonaws.com/cdn.smfm.org/media/2263/COVID-19_Algorithm5.pdf" TargetMode="External"/><Relationship Id="rId1" Type="http://schemas.openxmlformats.org/officeDocument/2006/relationships/slideLayout" Target="../slideLayouts/slideLayout2.xml"/><Relationship Id="rId6" Type="http://schemas.openxmlformats.org/officeDocument/2006/relationships/hyperlink" Target="https://www.acog.org/practice-management/payment-resources/resources/how-ob-gyn-practices-can-access-hhs-federal-relief-funds" TargetMode="External"/><Relationship Id="rId11" Type="http://schemas.openxmlformats.org/officeDocument/2006/relationships/hyperlink" Target="https://www.acog.org/news/news-releases/2020/06/acog-statement-on-covid-19-and-pregnancy" TargetMode="External"/><Relationship Id="rId5" Type="http://schemas.openxmlformats.org/officeDocument/2006/relationships/hyperlink" Target="https://s3.amazonaws.com/cdn.smfm.org/media/2383/Practical_guidance_LMIC_05-20-20.pdf" TargetMode="External"/><Relationship Id="rId15" Type="http://schemas.openxmlformats.org/officeDocument/2006/relationships/hyperlink" Target="https://www.acog.org/clinical/clinical-guidance/practice-advisory/articles/2020/03/novel-coronavirus-2019" TargetMode="External"/><Relationship Id="rId10" Type="http://schemas.openxmlformats.org/officeDocument/2006/relationships/hyperlink" Target="https://s3.amazonaws.com/cdn.smfm.org/media/2402/SMFM-SOAP_COVID_LD_Considerations_-_revision_6-16-20_PDF.pdf" TargetMode="External"/><Relationship Id="rId4" Type="http://schemas.openxmlformats.org/officeDocument/2006/relationships/hyperlink" Target="https://www.acog.org/clinical-information/physician-faqs/covid-19-faqs-for-ob-gyns-obstetrics" TargetMode="External"/><Relationship Id="rId9" Type="http://schemas.openxmlformats.org/officeDocument/2006/relationships/hyperlink" Target="https://www.acog.org/news/news-articles/2020/05/telehealth-policy-changes-and-a-new-loan-program-for-practices" TargetMode="External"/><Relationship Id="rId14" Type="http://schemas.openxmlformats.org/officeDocument/2006/relationships/hyperlink" Target="https://s3.amazonaws.com/cdn.smfm.org/media/2409/FAQ_updated.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services.aap.org/en/pages/2019-novel-coronavirus-covid-19-infections/breastfeeding-guidance-post-hospital-discharge/" TargetMode="External"/><Relationship Id="rId3" Type="http://schemas.openxmlformats.org/officeDocument/2006/relationships/hyperlink" Target="https://services.aap.org/link/b2d5eb6c68634ae880867f6f82e31942.aspx" TargetMode="External"/><Relationship Id="rId7" Type="http://schemas.openxmlformats.org/officeDocument/2006/relationships/hyperlink" Target="https://services.aap.org/link/ffa46678e6374b768595319934cbade3.aspx" TargetMode="External"/><Relationship Id="rId2" Type="http://schemas.openxmlformats.org/officeDocument/2006/relationships/hyperlink" Target="https://services.aap.org/en/pages/2019-novel-coronavirus-covid-19-infections/clinical-guidance/faqs-management-of-infants-born-to-covid-19-mothers/" TargetMode="External"/><Relationship Id="rId1" Type="http://schemas.openxmlformats.org/officeDocument/2006/relationships/slideLayout" Target="../slideLayouts/slideLayout2.xml"/><Relationship Id="rId6" Type="http://schemas.openxmlformats.org/officeDocument/2006/relationships/hyperlink" Target="https://services.aap.org/en/pages/2019-novel-coronavirus-covid-19-infections/guidance-on-newborn-screening-during-covid-19/" TargetMode="External"/><Relationship Id="rId5" Type="http://schemas.openxmlformats.org/officeDocument/2006/relationships/hyperlink" Target="https://services.aap.org/link/b8aaef88ebe844c3a81458aec4733ea5.aspx" TargetMode="External"/><Relationship Id="rId4" Type="http://schemas.openxmlformats.org/officeDocument/2006/relationships/hyperlink" Target="https://services.aap.org/en/pages/2019-novel-coronavirus-covid-19-infections/faqs-management-of-infants-born-to-covid-19-moth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rldefense.com/v3/__https:/aap.webex.com/aap/onstage/g.php?MTID=e40eadc4d8b576e8b003191e8df661737__;!!K543PA!f251NUXyqaYooX2q1z0Et574ugs0xcUnB8fhCfGaAX-GVJtKl2ERi0c_WfLKrDocYiGwl0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hyperlink" Target="mailto:sgh@aap.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obgyn.onlinelibrary.wiley.com/doi/10.1002/uog.22096" TargetMode="External"/><Relationship Id="rId13" Type="http://schemas.openxmlformats.org/officeDocument/2006/relationships/hyperlink" Target="https://journals.lww.com/greenjournal/Abstract/9000/Testing_of_Patients_and_Support_Persons_for.97342.aspx" TargetMode="External"/><Relationship Id="rId3" Type="http://schemas.openxmlformats.org/officeDocument/2006/relationships/hyperlink" Target="https://collaborate.northwestern.edu/owa/service.svc/s/GetFileAttachment?id=AAMkADEzZGUxZDI1LTRiNTEtNDhjNy1hZmFkLWE4YmZiNGViMzQwNwBGAAAAAABpAvaFpx35SJASqbfzkfudBwAGTlkDVfRDTrmCQ2hDLUMIAAAAAAEMAAAGTlkDVfRDTrmCQ2hDLUMIAAAQI48hAAABEgAQAD%2BlnYLDU%2BdNnswP1dNih9I%3D&amp;X-OWA-CANARY=UqOBWcrwRkSZj9gItmL7l1--smXaJNgIFEAJwJVguoEZZHhb_U_ZyKfKR356LS_KStngcXW0ObU." TargetMode="External"/><Relationship Id="rId7" Type="http://schemas.openxmlformats.org/officeDocument/2006/relationships/hyperlink" Target="https://reader.elsevier.com/reader/sd/pii/S2589933320300379?token=1589F9DDE8055913CE933C4C29B5454DE1D36A48C1A95264261322C196E9DD676F13FCD3650461C3D4A7375D58468839" TargetMode="External"/><Relationship Id="rId12" Type="http://schemas.openxmlformats.org/officeDocument/2006/relationships/hyperlink" Target="https://journals.lww.com/greenjournal/Abstract/9000/Clinical_Findings_and_Disease_Severity_in.97347.aspx" TargetMode="External"/><Relationship Id="rId2" Type="http://schemas.openxmlformats.org/officeDocument/2006/relationships/hyperlink" Target="https://www.cdc.gov/mmwr/volumes/69/wr/mm6925a1.htm" TargetMode="External"/><Relationship Id="rId1" Type="http://schemas.openxmlformats.org/officeDocument/2006/relationships/slideLayout" Target="../slideLayouts/slideLayout2.xml"/><Relationship Id="rId6" Type="http://schemas.openxmlformats.org/officeDocument/2006/relationships/hyperlink" Target="https://www.thelancet.com/action/showPdf?pii=S0140-6736%2820%2931142-9" TargetMode="External"/><Relationship Id="rId11" Type="http://schemas.openxmlformats.org/officeDocument/2006/relationships/hyperlink" Target="https://www.sciencedirect.com/science/article/pii/S2589933320300902" TargetMode="External"/><Relationship Id="rId5" Type="http://schemas.openxmlformats.org/officeDocument/2006/relationships/hyperlink" Target="https://www.nejm.org/doi/full/10.1056/NEJMp2015897" TargetMode="External"/><Relationship Id="rId15" Type="http://schemas.openxmlformats.org/officeDocument/2006/relationships/hyperlink" Target="https://www.sciencedirect.com/science/article/pii/S2589933320300732" TargetMode="External"/><Relationship Id="rId10" Type="http://schemas.openxmlformats.org/officeDocument/2006/relationships/hyperlink" Target="https://academic.oup.com/ajcp/advance-article/doi/10.1093/ajcp/aqaa089/5842018" TargetMode="External"/><Relationship Id="rId4" Type="http://schemas.openxmlformats.org/officeDocument/2006/relationships/hyperlink" Target="https://obgyn.onlinelibrary.wiley.com/doi/10.1002/uog.22115" TargetMode="External"/><Relationship Id="rId9" Type="http://schemas.openxmlformats.org/officeDocument/2006/relationships/hyperlink" Target="https://www.sciencedirect.com/science/article/pii/S2589933320300914" TargetMode="External"/><Relationship Id="rId14" Type="http://schemas.openxmlformats.org/officeDocument/2006/relationships/hyperlink" Target="https://www.sciencedirect.com/science/article/pii/S258993332030089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ediatrics.aappublications.org/content/pediatrics/125/4/e979.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5" Type="http://schemas.openxmlformats.org/officeDocument/2006/relationships/hyperlink" Target="https://s3.amazonaws.com/cdn.smfm.org/media/2315/Strategies_to_Overcome_Racism_Infographic.pdf" TargetMode="External"/><Relationship Id="rId10" Type="http://schemas.openxmlformats.org/officeDocument/2006/relationships/hyperlink" Target="https://www.today.com/health/how-coronavirus-affects-black-pregnant-women-t185645"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pediatrics.aappublications.org/content/pediatrics/144/2/e20191765.ful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ilpqc.org/wp-content/uploads/2020/04/ILPQCwebinarquestions20OB20Questions_April20320Webinar_Final.pdf" TargetMode="External"/><Relationship Id="rId3" Type="http://schemas.openxmlformats.org/officeDocument/2006/relationships/hyperlink" Target="https://ilpqc.org/wp-content/uploads/2020/05/5.15.2020-COVID-FAQ_OB_FINAL-1_ab.docx" TargetMode="External"/><Relationship Id="rId7" Type="http://schemas.openxmlformats.org/officeDocument/2006/relationships/hyperlink" Target="https://ilpqc.org/ILPQC%202020+/COVID19/ILPQC%20COVID-19%20Webinar%20OB%20Questions_4.15.20_answers_FINAL.pdf" TargetMode="External"/><Relationship Id="rId2" Type="http://schemas.openxmlformats.org/officeDocument/2006/relationships/notesSlide" Target="../notesSlides/notesSlide12.xml"/><Relationship Id="rId1" Type="http://schemas.openxmlformats.org/officeDocument/2006/relationships/slideLayout" Target="../slideLayouts/slideLayout98.xml"/><Relationship Id="rId6" Type="http://schemas.openxmlformats.org/officeDocument/2006/relationships/hyperlink" Target="https://ilpqc.org/ILPQC%202020+/COVID19/ILPQC%20COVID-19%20Webinar%20OB%20Questions_combined_for%204.24.2020%20FINAL.pdf" TargetMode="External"/><Relationship Id="rId5" Type="http://schemas.openxmlformats.org/officeDocument/2006/relationships/hyperlink" Target="https://ilpqc.org/ILPQC%202020+/COVID19/ILPQC%20COVID-19%20Webinar%20OB%20Questions_combined_for%204.17.20_Final.pdf" TargetMode="External"/><Relationship Id="rId4" Type="http://schemas.openxmlformats.org/officeDocument/2006/relationships/hyperlink" Target="https://ilpqc.org/ILPQC%202020+/COVID19/ILPQC%20Covid%20webinar%205.08.20_%20OB%20QandA_ab.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tiff"/><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8" Type="http://schemas.openxmlformats.org/officeDocument/2006/relationships/hyperlink" Target="https://www.clinicalkey.com/service/content/pdf/watermarked/1-s2.0-S0016508520347533.pdf?locale=en_US&amp;searchIndex=" TargetMode="External"/><Relationship Id="rId3" Type="http://schemas.openxmlformats.org/officeDocument/2006/relationships/hyperlink" Target="https://www.thelancet.com/journals/lancet/article/PIIS0140-6736(20)31094-1/fulltext" TargetMode="External"/><Relationship Id="rId7" Type="http://schemas.openxmlformats.org/officeDocument/2006/relationships/hyperlink" Target="https://pubmed.ncbi.nlm.nih.gov/32418446/" TargetMode="External"/><Relationship Id="rId2" Type="http://schemas.openxmlformats.org/officeDocument/2006/relationships/hyperlink" Target="https://www.rcpch.ac.uk/sites/default/files/2020-05/COVID-19-Paediatric-multisystem-%20inflammatory%20syndrome-20200501.pdf?fbclid=IwAR02fqx5OBag0OxeUoZstb3cujlE717qaccuL3Poo4exh7E_ywHZ6GC0E9k" TargetMode="External"/><Relationship Id="rId1" Type="http://schemas.openxmlformats.org/officeDocument/2006/relationships/slideLayout" Target="../slideLayouts/slideLayout117.xml"/><Relationship Id="rId6" Type="http://schemas.openxmlformats.org/officeDocument/2006/relationships/hyperlink" Target="https://www.aappublications.org/news/2020/05/14/covid19inflammatory051420" TargetMode="External"/><Relationship Id="rId5" Type="http://schemas.openxmlformats.org/officeDocument/2006/relationships/hyperlink" Target="https://www.thelancet.com/journals/lancet/article/PIIS0140-6736(20)31103-X/fulltext" TargetMode="External"/><Relationship Id="rId4" Type="http://schemas.openxmlformats.org/officeDocument/2006/relationships/hyperlink" Target="https://hosppeds.aappublications.org/content/hosppeds/early/2020/04/06/hpeds.2020-0123.full.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ilpqc.org/ILPQC%202020+/COVID19/ILPQC%20COVID-19%20Webinar%20Neo%20Questions_4_17_FINAL.pdf" TargetMode="External"/><Relationship Id="rId3" Type="http://schemas.openxmlformats.org/officeDocument/2006/relationships/hyperlink" Target="https://ilpqc.org/ILPQC%202020%2B/COVID19/June%2012_COVID-19%20Strategies%20for%20OB%20%20Neonatal%20Units_FINAL.pptx" TargetMode="External"/><Relationship Id="rId7" Type="http://schemas.openxmlformats.org/officeDocument/2006/relationships/hyperlink" Target="https://ilpqc.org/ILPQC%202020+/COVID19/ILPQC%20COVID-19%20Webinar%20Neo%20Questions_combined_for%204.24.2020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lpqc.org/ILPQC%202020+/COVID19/5-8%20Neo%20Q&amp;A%20Final.pdf" TargetMode="External"/><Relationship Id="rId5" Type="http://schemas.openxmlformats.org/officeDocument/2006/relationships/hyperlink" Target="https://ilpqc.org/ILPQC%202020+/COVID19/ILPQC%20Covid%2019%20Webinar%205.15.20_Neo%20questions_FINAL.pdf" TargetMode="External"/><Relationship Id="rId10" Type="http://schemas.openxmlformats.org/officeDocument/2006/relationships/hyperlink" Target="https://ilpqc.org/wp-content/uploads/2020/04/ILPQC20COVID-1920Webinar20Neo20Questions_April20320Webinar.pdf" TargetMode="External"/><Relationship Id="rId4" Type="http://schemas.openxmlformats.org/officeDocument/2006/relationships/hyperlink" Target="https://ilpqc.org/wp-content/uploads/2020/05/May-29_COVID-19-Strategies-for-OB-Neonatal-Units_5.29.20_FINAL.pptx" TargetMode="External"/><Relationship Id="rId9" Type="http://schemas.openxmlformats.org/officeDocument/2006/relationships/hyperlink" Target="https://ilpqc.org/ILPQC%202020+/COVID19/ILPQC%20COVID-19%20Webinar%20Neo%20Questions_combined_for%204.10.20_Final.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hyperlink" Target="http://www.ilpqc.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dph.illinois.gov/covid1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a:solidFill>
                  <a:srgbClr val="898989"/>
                </a:solidFill>
              </a:rPr>
              <a:t>July 10, 2020</a:t>
            </a: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Illinois Daily Incidence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28600" y="1510748"/>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8" name="Picture 7" descr="A view of a city&#10;&#10;Description automatically generated">
            <a:extLst>
              <a:ext uri="{FF2B5EF4-FFF2-40B4-BE49-F238E27FC236}">
                <a16:creationId xmlns:a16="http://schemas.microsoft.com/office/drawing/2014/main" id="{B0889C90-5317-4D1B-8151-C8D78043B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59" y="1860605"/>
            <a:ext cx="7349882" cy="4500180"/>
          </a:xfrm>
          <a:prstGeom prst="rect">
            <a:avLst/>
          </a:prstGeom>
        </p:spPr>
      </p:pic>
    </p:spTree>
    <p:extLst>
      <p:ext uri="{BB962C8B-B14F-4D97-AF65-F5344CB8AC3E}">
        <p14:creationId xmlns:p14="http://schemas.microsoft.com/office/powerpoint/2010/main" val="243286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242" y="76200"/>
            <a:ext cx="8229600" cy="1143000"/>
          </a:xfrm>
          <a:noFill/>
        </p:spPr>
        <p:txBody>
          <a:bodyPr>
            <a:noAutofit/>
          </a:bodyPr>
          <a:lstStyle/>
          <a:p>
            <a:pPr algn="ctr"/>
            <a:r>
              <a:rPr lang="en-US" sz="2800" dirty="0"/>
              <a:t>Data Update </a:t>
            </a:r>
            <a:r>
              <a:rPr lang="en-US" sz="2800" b="1" dirty="0">
                <a:solidFill>
                  <a:srgbClr val="C00000"/>
                </a:solidFill>
              </a:rPr>
              <a:t>July 9</a:t>
            </a:r>
            <a:r>
              <a:rPr lang="en-US" sz="2800" dirty="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11</a:t>
            </a:fld>
            <a:endParaRPr lang="en-US"/>
          </a:p>
        </p:txBody>
      </p:sp>
      <p:sp>
        <p:nvSpPr>
          <p:cNvPr id="10" name="Rectangle 9"/>
          <p:cNvSpPr/>
          <p:nvPr/>
        </p:nvSpPr>
        <p:spPr>
          <a:xfrm>
            <a:off x="2744074" y="12784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248400" y="1683813"/>
            <a:ext cx="915635" cy="369332"/>
          </a:xfrm>
          <a:prstGeom prst="rect">
            <a:avLst/>
          </a:prstGeom>
        </p:spPr>
        <p:txBody>
          <a:bodyPr wrap="none">
            <a:spAutoFit/>
          </a:bodyPr>
          <a:lstStyle/>
          <a:p>
            <a:r>
              <a:rPr lang="en-US" dirty="0"/>
              <a:t>Deaths</a:t>
            </a:r>
          </a:p>
        </p:txBody>
      </p:sp>
      <p:pic>
        <p:nvPicPr>
          <p:cNvPr id="12" name="Picture 11" descr="A close up of text on a white background&#10;&#10;Description automatically generated">
            <a:extLst>
              <a:ext uri="{FF2B5EF4-FFF2-40B4-BE49-F238E27FC236}">
                <a16:creationId xmlns:a16="http://schemas.microsoft.com/office/drawing/2014/main" id="{41A7BD4D-2F70-4FDD-A8CC-D0E8C0F0F570}"/>
              </a:ext>
            </a:extLst>
          </p:cNvPr>
          <p:cNvPicPr>
            <a:picLocks noChangeAspect="1"/>
          </p:cNvPicPr>
          <p:nvPr/>
        </p:nvPicPr>
        <p:blipFill rotWithShape="1">
          <a:blip r:embed="rId3">
            <a:extLst>
              <a:ext uri="{28A0092B-C50C-407E-A947-70E740481C1C}">
                <a14:useLocalDpi xmlns:a14="http://schemas.microsoft.com/office/drawing/2010/main" val="0"/>
              </a:ext>
            </a:extLst>
          </a:blip>
          <a:srcRect b="5004"/>
          <a:stretch/>
        </p:blipFill>
        <p:spPr>
          <a:xfrm>
            <a:off x="4572000" y="1981200"/>
            <a:ext cx="4002994" cy="4267201"/>
          </a:xfrm>
          <a:prstGeom prst="rect">
            <a:avLst/>
          </a:prstGeom>
        </p:spPr>
      </p:pic>
      <p:pic>
        <p:nvPicPr>
          <p:cNvPr id="14" name="Picture 13" descr="A picture containing umbrella&#10;&#10;Description automatically generated">
            <a:extLst>
              <a:ext uri="{FF2B5EF4-FFF2-40B4-BE49-F238E27FC236}">
                <a16:creationId xmlns:a16="http://schemas.microsoft.com/office/drawing/2014/main" id="{BF213F4A-E314-4ECC-8D90-23D3EFE84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63" y="2076460"/>
            <a:ext cx="3582167" cy="3340614"/>
          </a:xfrm>
          <a:prstGeom prst="rect">
            <a:avLst/>
          </a:prstGeom>
        </p:spPr>
      </p:pic>
    </p:spTree>
    <p:extLst>
      <p:ext uri="{BB962C8B-B14F-4D97-AF65-F5344CB8AC3E}">
        <p14:creationId xmlns:p14="http://schemas.microsoft.com/office/powerpoint/2010/main" val="389651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lgn="l"/>
            <a:r>
              <a:rPr lang="en-US" sz="3600" b="1" dirty="0">
                <a:solidFill>
                  <a:srgbClr val="F58466"/>
                </a:solidFill>
                <a:latin typeface="Goudy Old Style" pitchFamily="18" charset="0"/>
              </a:rPr>
              <a:t>IDPH / </a:t>
            </a:r>
            <a:r>
              <a:rPr lang="en-US" sz="3600" b="1" dirty="0" smtClean="0">
                <a:solidFill>
                  <a:srgbClr val="F58466"/>
                </a:solidFill>
                <a:latin typeface="Goudy Old Style" pitchFamily="18" charset="0"/>
              </a:rPr>
              <a:t>HFS / CDC Communications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29658" y="1143000"/>
            <a:ext cx="8229600" cy="4525963"/>
          </a:xfrm>
        </p:spPr>
        <p:txBody>
          <a:bodyPr/>
          <a:lstStyle/>
          <a:p>
            <a:r>
              <a:rPr lang="en-US" sz="2200" dirty="0" smtClean="0"/>
              <a:t>CDC</a:t>
            </a:r>
            <a:r>
              <a:rPr lang="en-US" sz="2200" dirty="0"/>
              <a:t>: </a:t>
            </a:r>
            <a:r>
              <a:rPr lang="en-US" sz="2200" dirty="0">
                <a:hlinkClick r:id="rId2"/>
              </a:rPr>
              <a:t>Symptom-Based Strategy to Discontinue Isolation for Persons with COVID-19</a:t>
            </a:r>
            <a:r>
              <a:rPr lang="en-US" sz="2200" dirty="0"/>
              <a:t> (5.3.2020)</a:t>
            </a:r>
          </a:p>
          <a:p>
            <a:r>
              <a:rPr lang="en-US" sz="2200" dirty="0"/>
              <a:t>IDPH: </a:t>
            </a:r>
            <a:r>
              <a:rPr lang="en-US" sz="2200" dirty="0">
                <a:hlinkClick r:id="rId3"/>
              </a:rPr>
              <a:t>Changes to Isolation Period for COVID-19 Cases</a:t>
            </a:r>
            <a:r>
              <a:rPr lang="en-US" sz="2200" dirty="0"/>
              <a:t> (5.7.2020)</a:t>
            </a:r>
          </a:p>
          <a:p>
            <a:r>
              <a:rPr lang="en-US" sz="2400" dirty="0"/>
              <a:t>IDPH PAC: </a:t>
            </a:r>
            <a:r>
              <a:rPr lang="en-US" sz="2400" dirty="0">
                <a:hlinkClick r:id="rId4"/>
              </a:rPr>
              <a:t>Obstetrical &amp; neonatal care during the COVID-19 pandemic</a:t>
            </a:r>
            <a:r>
              <a:rPr lang="en-US" sz="2400" dirty="0"/>
              <a:t> (5.14.2020)</a:t>
            </a:r>
          </a:p>
          <a:p>
            <a:r>
              <a:rPr lang="en-US" sz="2000" dirty="0"/>
              <a:t>CDC: </a:t>
            </a:r>
            <a:r>
              <a:rPr lang="en-US" sz="2000" dirty="0">
                <a:hlinkClick r:id="rId5"/>
              </a:rPr>
              <a:t>Protect yourself and your family from COVID-19</a:t>
            </a:r>
            <a:r>
              <a:rPr lang="en-US" sz="2000" dirty="0"/>
              <a:t> (6.9.2020)</a:t>
            </a:r>
          </a:p>
          <a:p>
            <a:r>
              <a:rPr lang="en-US" sz="2000" dirty="0" smtClean="0"/>
              <a:t>CDC</a:t>
            </a:r>
            <a:r>
              <a:rPr lang="en-US" sz="2000" dirty="0"/>
              <a:t>: </a:t>
            </a:r>
            <a:r>
              <a:rPr lang="en-US" sz="2000" dirty="0">
                <a:hlinkClick r:id="rId6"/>
              </a:rPr>
              <a:t>Characteristics of Women of Reproductive Age with Lab-Confirmed SARS-CoV-2 Infection by Pregnancy Status</a:t>
            </a:r>
            <a:r>
              <a:rPr lang="en-US" sz="2000" dirty="0"/>
              <a:t> (6.26.2020</a:t>
            </a:r>
            <a:r>
              <a:rPr lang="en-US" sz="2000" dirty="0"/>
              <a:t>) </a:t>
            </a:r>
            <a:endParaRPr lang="en-US" sz="2000" dirty="0" smtClean="0"/>
          </a:p>
          <a:p>
            <a:r>
              <a:rPr lang="en-US" dirty="0"/>
              <a:t>CDC: </a:t>
            </a:r>
            <a:r>
              <a:rPr lang="en-US" dirty="0">
                <a:hlinkClick r:id="rId7"/>
              </a:rPr>
              <a:t>Pregnancy Data on COVID-19</a:t>
            </a:r>
            <a:r>
              <a:rPr lang="en-US" dirty="0"/>
              <a:t> (7.9.2020)</a:t>
            </a:r>
            <a:endParaRPr lang="en-US" sz="2000" dirty="0" smtClean="0"/>
          </a:p>
          <a:p>
            <a:r>
              <a:rPr lang="en-US" sz="2400" dirty="0" smtClean="0"/>
              <a:t>HFS</a:t>
            </a:r>
            <a:r>
              <a:rPr lang="en-US" sz="2400" dirty="0"/>
              <a:t>:</a:t>
            </a:r>
            <a:r>
              <a:rPr lang="en-US" sz="2400" dirty="0">
                <a:hlinkClick r:id="rId8"/>
              </a:rPr>
              <a:t> Provider Notice Issued Blood Pressure Monitoring Kit</a:t>
            </a:r>
            <a:r>
              <a:rPr lang="en-US" sz="2400" dirty="0"/>
              <a:t> (7.2.2020)</a:t>
            </a:r>
            <a:r>
              <a:rPr lang="en-US" sz="2400" dirty="0" smtClean="0"/>
              <a:t>​ - Medicaid now covers home BP cuffs for all pregnant / postpartum patients </a:t>
            </a:r>
            <a:endParaRPr lang="en-US" sz="2400" dirty="0"/>
          </a:p>
          <a:p>
            <a:endParaRPr lang="en-US" dirty="0"/>
          </a:p>
          <a:p>
            <a:endParaRPr lang="en-US" sz="2000" dirty="0"/>
          </a:p>
          <a:p>
            <a:endParaRPr lang="en-US" sz="800"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spTree>
    <p:extLst>
      <p:ext uri="{BB962C8B-B14F-4D97-AF65-F5344CB8AC3E}">
        <p14:creationId xmlns:p14="http://schemas.microsoft.com/office/powerpoint/2010/main" val="233302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sz="3600" b="1" dirty="0">
                <a:solidFill>
                  <a:srgbClr val="F58466"/>
                </a:solidFill>
                <a:latin typeface="Goudy Old Style" pitchFamily="18" charset="0"/>
              </a:rPr>
              <a:t>New Pregnancy Data from CDC</a:t>
            </a:r>
          </a:p>
        </p:txBody>
      </p:sp>
      <p:sp>
        <p:nvSpPr>
          <p:cNvPr id="3" name="Content Placeholder 2"/>
          <p:cNvSpPr>
            <a:spLocks noGrp="1"/>
          </p:cNvSpPr>
          <p:nvPr>
            <p:ph idx="1"/>
          </p:nvPr>
        </p:nvSpPr>
        <p:spPr>
          <a:xfrm>
            <a:off x="455364" y="762000"/>
            <a:ext cx="8229600" cy="4525963"/>
          </a:xfrm>
        </p:spPr>
        <p:txBody>
          <a:bodyPr/>
          <a:lstStyle/>
          <a:p>
            <a:r>
              <a:rPr lang="en-US" sz="1800" dirty="0"/>
              <a:t>During January 22–June 7, CDC received reports of 326,335 women of reproductive age (15–44 years) who had </a:t>
            </a:r>
            <a:r>
              <a:rPr lang="en-US" sz="1800" dirty="0" err="1"/>
              <a:t>Covid</a:t>
            </a:r>
            <a:r>
              <a:rPr lang="en-US" sz="1800" dirty="0"/>
              <a:t> positive tests.  Data on pregnancy status were available for 91,412 (28.0%) women; among these, 8,207 (9.0%) were pregnant. </a:t>
            </a:r>
          </a:p>
          <a:p>
            <a:r>
              <a:rPr lang="en-US" sz="1800" b="1" dirty="0"/>
              <a:t>Among women with COVID-19, approximately one third (31.5%) of pregnant women were reported to have been hospitalized compared with 5.8% of </a:t>
            </a:r>
            <a:r>
              <a:rPr lang="en-US" sz="1800" b="1" dirty="0" err="1"/>
              <a:t>nonpregnant</a:t>
            </a:r>
            <a:r>
              <a:rPr lang="en-US" sz="1800" b="1" dirty="0"/>
              <a:t> women. </a:t>
            </a:r>
          </a:p>
          <a:p>
            <a:r>
              <a:rPr lang="en-US" sz="1700" dirty="0"/>
              <a:t>After adjusting for age, presence of underlying medical conditions, and race/ethnicity, pregnant women were significantly more likely to be admitted to the intensive care unit (ICU) (</a:t>
            </a:r>
            <a:r>
              <a:rPr lang="en-US" sz="1700" dirty="0" err="1"/>
              <a:t>aRR</a:t>
            </a:r>
            <a:r>
              <a:rPr lang="en-US" sz="1700" dirty="0"/>
              <a:t> = </a:t>
            </a:r>
            <a:r>
              <a:rPr lang="en-US" sz="1700" dirty="0" smtClean="0"/>
              <a:t>1.5) and </a:t>
            </a:r>
            <a:r>
              <a:rPr lang="en-US" sz="1700" dirty="0"/>
              <a:t>receive mechanical ventilation (</a:t>
            </a:r>
            <a:r>
              <a:rPr lang="en-US" sz="1700" dirty="0" err="1"/>
              <a:t>aRR</a:t>
            </a:r>
            <a:r>
              <a:rPr lang="en-US" sz="1700" dirty="0"/>
              <a:t> = </a:t>
            </a:r>
            <a:r>
              <a:rPr lang="en-US" sz="1700" dirty="0" smtClean="0"/>
              <a:t>1.7</a:t>
            </a:r>
            <a:r>
              <a:rPr lang="en-US" sz="1700" dirty="0"/>
              <a:t>)</a:t>
            </a:r>
            <a:r>
              <a:rPr lang="en-US" sz="1700" dirty="0" smtClean="0"/>
              <a:t>. </a:t>
            </a:r>
            <a:r>
              <a:rPr lang="en-US" sz="1700" dirty="0"/>
              <a:t>Sixteen </a:t>
            </a:r>
            <a:r>
              <a:rPr lang="en-US" sz="1700" dirty="0" smtClean="0"/>
              <a:t> (</a:t>
            </a:r>
            <a:r>
              <a:rPr lang="en-US" sz="1700" dirty="0"/>
              <a:t>0.2%) COVID-19–related deaths were reported among pregnant women aged 15–44 years, and 208 (0.2%) such deaths were reported among </a:t>
            </a:r>
            <a:r>
              <a:rPr lang="en-US" sz="1700" dirty="0" err="1"/>
              <a:t>nonpregnant</a:t>
            </a:r>
            <a:r>
              <a:rPr lang="en-US" sz="1700" dirty="0"/>
              <a:t> </a:t>
            </a:r>
            <a:r>
              <a:rPr lang="en-US" sz="1700" dirty="0" smtClean="0"/>
              <a:t>women. </a:t>
            </a:r>
            <a:endParaRPr lang="en-US" sz="1700" dirty="0"/>
          </a:p>
          <a:p>
            <a:r>
              <a:rPr lang="en-US" sz="1800" b="1" dirty="0"/>
              <a:t>Among women of reproductive age with COVID-19, pregnant women are more likely to be hospitalized and at increased risk for ICU admission and receipt of mechanical ventilation compared with </a:t>
            </a:r>
            <a:r>
              <a:rPr lang="en-US" sz="1800" b="1" dirty="0" err="1"/>
              <a:t>nonpregnant</a:t>
            </a:r>
            <a:r>
              <a:rPr lang="en-US" sz="1800" b="1" dirty="0"/>
              <a:t> women, but their risk for death is similar. </a:t>
            </a:r>
          </a:p>
          <a:p>
            <a:r>
              <a:rPr lang="en-US" sz="1800" dirty="0"/>
              <a:t>To reduce occurrence of severe illness from COVID-19, pregnant women should be counseled about the potential risk for severe illness from COVID-19, and measures to prevent infection with SARS-CoV-2 should be emphasized for pregnant women and their families.  </a:t>
            </a:r>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a:p>
        </p:txBody>
      </p:sp>
    </p:spTree>
    <p:extLst>
      <p:ext uri="{BB962C8B-B14F-4D97-AF65-F5344CB8AC3E}">
        <p14:creationId xmlns:p14="http://schemas.microsoft.com/office/powerpoint/2010/main" val="56340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36423"/>
            <a:ext cx="6705600" cy="641472"/>
          </a:xfrm>
          <a:solidFill>
            <a:schemeClr val="bg1"/>
          </a:solidFill>
        </p:spPr>
        <p:txBody>
          <a:bodyPr/>
          <a:lstStyle/>
          <a:p>
            <a:pPr algn="l"/>
            <a:r>
              <a:rPr lang="en-US" sz="3200" b="1" dirty="0">
                <a:solidFill>
                  <a:srgbClr val="F58466"/>
                </a:solidFill>
                <a:latin typeface="Goudy Old Style" pitchFamily="18" charset="0"/>
              </a:rPr>
              <a:t>Updated OB Resources</a:t>
            </a:r>
            <a:endParaRPr lang="en-US" sz="3200" dirty="0"/>
          </a:p>
        </p:txBody>
      </p:sp>
      <p:sp>
        <p:nvSpPr>
          <p:cNvPr id="3" name="Content Placeholder 2"/>
          <p:cNvSpPr>
            <a:spLocks noGrp="1"/>
          </p:cNvSpPr>
          <p:nvPr>
            <p:ph idx="1"/>
          </p:nvPr>
        </p:nvSpPr>
        <p:spPr>
          <a:xfrm>
            <a:off x="304800" y="914400"/>
            <a:ext cx="8534400" cy="4525963"/>
          </a:xfrm>
        </p:spPr>
        <p:txBody>
          <a:bodyPr/>
          <a:lstStyle/>
          <a:p>
            <a:r>
              <a:rPr lang="en-US" sz="1800" b="1" dirty="0"/>
              <a:t>AJOG MFM: </a:t>
            </a:r>
            <a:r>
              <a:rPr lang="en-US" sz="1800" b="1" dirty="0" err="1">
                <a:hlinkClick r:id="rId3"/>
              </a:rPr>
              <a:t>Coronovirus</a:t>
            </a:r>
            <a:r>
              <a:rPr lang="en-US" sz="1800" b="1" dirty="0">
                <a:hlinkClick r:id="rId3"/>
              </a:rPr>
              <a:t> Guidance</a:t>
            </a:r>
            <a:endParaRPr lang="en-US" sz="1800" dirty="0"/>
          </a:p>
          <a:p>
            <a:r>
              <a:rPr lang="en-US" sz="1800" dirty="0" smtClean="0"/>
              <a:t>ACOG</a:t>
            </a:r>
            <a:r>
              <a:rPr lang="en-US" sz="1800" dirty="0"/>
              <a:t>: </a:t>
            </a:r>
            <a:r>
              <a:rPr lang="en-US" sz="1800" dirty="0">
                <a:hlinkClick r:id="rId4"/>
              </a:rPr>
              <a:t>COVID-19 FAQs for Obstetrician-Gynecologists, Obstetrics</a:t>
            </a:r>
            <a:r>
              <a:rPr lang="en-US" sz="1800" dirty="0"/>
              <a:t> (updated 5.20.2020)</a:t>
            </a:r>
          </a:p>
          <a:p>
            <a:r>
              <a:rPr lang="en-US" sz="1800" dirty="0"/>
              <a:t>SMFM: </a:t>
            </a:r>
            <a:r>
              <a:rPr lang="en-US" sz="1800" dirty="0">
                <a:hlinkClick r:id="rId5"/>
              </a:rPr>
              <a:t>Practical Guidance for Treating Pregnant Persons with COVID-19 in Resource Limited Settings: Early Lessons from the US Epidemic</a:t>
            </a:r>
            <a:r>
              <a:rPr lang="en-US" sz="1800" dirty="0"/>
              <a:t> (5.20.20)</a:t>
            </a:r>
          </a:p>
          <a:p>
            <a:r>
              <a:rPr lang="en-US" sz="1800" dirty="0" smtClean="0"/>
              <a:t>ACOG </a:t>
            </a:r>
            <a:r>
              <a:rPr lang="en-US" sz="1800" dirty="0"/>
              <a:t>Ob-Gyn Practices Financial Relief Information (6.2020)</a:t>
            </a:r>
          </a:p>
          <a:p>
            <a:pPr lvl="1"/>
            <a:r>
              <a:rPr lang="en-US" sz="1400" dirty="0">
                <a:hlinkClick r:id="rId6"/>
              </a:rPr>
              <a:t>Step-by-Step Guide: How Ob-gyn Practices Can Access HHS Federal Relief Funds</a:t>
            </a:r>
            <a:endParaRPr lang="en-US" sz="1400" dirty="0"/>
          </a:p>
          <a:p>
            <a:pPr lvl="1"/>
            <a:r>
              <a:rPr lang="en-US" sz="1400" dirty="0">
                <a:hlinkClick r:id="rId7"/>
              </a:rPr>
              <a:t>Advanced and Accelerated Insurance Payment Programs Available During COVID-19</a:t>
            </a:r>
            <a:endParaRPr lang="en-US" sz="1400" dirty="0"/>
          </a:p>
          <a:p>
            <a:pPr lvl="1"/>
            <a:r>
              <a:rPr lang="en-US" sz="1400" dirty="0">
                <a:hlinkClick r:id="rId8"/>
              </a:rPr>
              <a:t>Update: ACOG Continues to Work to Secure Financial Relief for Obstetrician-Gynecologists</a:t>
            </a:r>
            <a:endParaRPr lang="en-US" sz="1400" dirty="0"/>
          </a:p>
          <a:p>
            <a:pPr lvl="1"/>
            <a:r>
              <a:rPr lang="en-US" sz="1400" dirty="0">
                <a:hlinkClick r:id="rId9"/>
              </a:rPr>
              <a:t>Telehealth Policy Changes and A New Loan Program for Practices</a:t>
            </a:r>
            <a:r>
              <a:rPr lang="en-US" sz="1400" dirty="0"/>
              <a:t> (5.29.2020)</a:t>
            </a:r>
          </a:p>
          <a:p>
            <a:r>
              <a:rPr lang="en-US" sz="2000" b="1" dirty="0" smtClean="0"/>
              <a:t>SMFM </a:t>
            </a:r>
            <a:r>
              <a:rPr lang="en-US" sz="2000" b="1" dirty="0"/>
              <a:t>&amp; SOAP: </a:t>
            </a:r>
            <a:r>
              <a:rPr lang="en-US" sz="2000" b="1" dirty="0">
                <a:hlinkClick r:id="rId10"/>
              </a:rPr>
              <a:t>L&amp;D COVID-19 Considerations</a:t>
            </a:r>
            <a:r>
              <a:rPr lang="en-US" sz="2000" b="1" dirty="0"/>
              <a:t> (</a:t>
            </a:r>
            <a:r>
              <a:rPr lang="en-US" sz="2000" b="1" dirty="0" smtClean="0"/>
              <a:t>6.16.2020)</a:t>
            </a:r>
            <a:endParaRPr lang="en-US" sz="2000" b="1" dirty="0"/>
          </a:p>
          <a:p>
            <a:r>
              <a:rPr lang="en-US" sz="2000" b="1" dirty="0"/>
              <a:t>ACOG: </a:t>
            </a:r>
            <a:r>
              <a:rPr lang="en-US" sz="2000" b="1" dirty="0">
                <a:hlinkClick r:id="rId11"/>
              </a:rPr>
              <a:t>Statement on new CDC data COVID-19 and Pregnancy</a:t>
            </a:r>
            <a:r>
              <a:rPr lang="en-US" sz="2000" b="1" dirty="0"/>
              <a:t> (</a:t>
            </a:r>
            <a:r>
              <a:rPr lang="en-US" sz="2000" b="1" dirty="0" smtClean="0"/>
              <a:t>6.24.2020)</a:t>
            </a:r>
          </a:p>
          <a:p>
            <a:r>
              <a:rPr lang="en-US" sz="2000" b="1" dirty="0" smtClean="0"/>
              <a:t>Preeclampsia </a:t>
            </a:r>
            <a:r>
              <a:rPr lang="en-US" sz="2000" b="1" dirty="0"/>
              <a:t>Foundation</a:t>
            </a:r>
            <a:r>
              <a:rPr lang="en-US" sz="2000" dirty="0"/>
              <a:t>: </a:t>
            </a:r>
            <a:r>
              <a:rPr lang="en-US" sz="2000" dirty="0">
                <a:hlinkClick r:id="rId12"/>
              </a:rPr>
              <a:t>How To Take Your Blood Pressure.</a:t>
            </a:r>
            <a:r>
              <a:rPr lang="en-US" sz="2000" dirty="0"/>
              <a:t> (7.8.2020</a:t>
            </a:r>
            <a:r>
              <a:rPr lang="en-US" sz="2000" dirty="0" smtClean="0"/>
              <a:t>)</a:t>
            </a:r>
            <a:endParaRPr lang="en-US" sz="2000" dirty="0"/>
          </a:p>
          <a:p>
            <a:r>
              <a:rPr lang="en-US" sz="2400" b="1" dirty="0"/>
              <a:t>SMFM: </a:t>
            </a:r>
            <a:r>
              <a:rPr lang="en-US" sz="2400" b="1" dirty="0">
                <a:hlinkClick r:id="rId13"/>
              </a:rPr>
              <a:t>Management Considerations for Pregnant Patients with COVID-19</a:t>
            </a:r>
            <a:r>
              <a:rPr lang="en-US" sz="2400" b="1" dirty="0"/>
              <a:t> (7.2.2020) updated </a:t>
            </a:r>
            <a:r>
              <a:rPr lang="en-US" sz="2400" b="1" dirty="0" smtClean="0"/>
              <a:t> </a:t>
            </a:r>
            <a:endParaRPr lang="en-US" sz="2400" b="1" dirty="0"/>
          </a:p>
          <a:p>
            <a:r>
              <a:rPr lang="en-US" sz="2000" b="1" dirty="0"/>
              <a:t>SMFM</a:t>
            </a:r>
            <a:r>
              <a:rPr lang="en-US" sz="2000" dirty="0"/>
              <a:t>: </a:t>
            </a:r>
            <a:r>
              <a:rPr lang="en-US" sz="2000" dirty="0">
                <a:hlinkClick r:id="rId14"/>
              </a:rPr>
              <a:t>COVID-19 and Pregnancy: What MFM Subspecialists need to Know</a:t>
            </a:r>
            <a:r>
              <a:rPr lang="en-US" sz="2000" dirty="0"/>
              <a:t> (6.29.2020)​ updated </a:t>
            </a:r>
            <a:endParaRPr lang="en-US" sz="2000" dirty="0" smtClean="0"/>
          </a:p>
          <a:p>
            <a:r>
              <a:rPr lang="en-US" sz="2000" dirty="0"/>
              <a:t>ACOG </a:t>
            </a:r>
            <a:r>
              <a:rPr lang="en-US" sz="2000" dirty="0">
                <a:hlinkClick r:id="rId15"/>
              </a:rPr>
              <a:t>Practice Advisory</a:t>
            </a:r>
            <a:r>
              <a:rPr lang="en-US" sz="2000" dirty="0"/>
              <a:t> </a:t>
            </a:r>
            <a:r>
              <a:rPr lang="en-US" sz="2000" dirty="0" smtClean="0"/>
              <a:t>(7.1.20202) updated</a:t>
            </a:r>
            <a:endParaRPr lang="en-US" sz="2000" dirty="0"/>
          </a:p>
          <a:p>
            <a:endParaRPr lang="en-US" dirty="0"/>
          </a:p>
          <a:p>
            <a:endParaRPr lang="en-US" sz="2000" b="1" dirty="0" smtClean="0"/>
          </a:p>
          <a:p>
            <a:endParaRPr lang="en-US" sz="2000" b="1" dirty="0" smtClean="0"/>
          </a:p>
          <a:p>
            <a:endParaRPr lang="en-US" sz="2000" b="1" dirty="0" smtClean="0"/>
          </a:p>
          <a:p>
            <a:endParaRPr lang="en-US" sz="2000" b="1" dirty="0"/>
          </a:p>
          <a:p>
            <a:pPr marL="0" indent="0">
              <a:buNone/>
            </a:pPr>
            <a:endParaRPr lang="en-US" b="1" dirty="0"/>
          </a:p>
          <a:p>
            <a:endParaRPr lang="en-US" sz="2000" dirty="0"/>
          </a:p>
          <a:p>
            <a:endParaRPr lang="en-US" sz="2800" dirty="0"/>
          </a:p>
          <a:p>
            <a:endParaRPr lang="en-US" sz="1400" b="1" dirty="0"/>
          </a:p>
          <a:p>
            <a:endParaRPr lang="en-US" sz="1800" dirty="0"/>
          </a:p>
          <a:p>
            <a:endParaRPr lang="en-US" sz="1800" dirty="0">
              <a:hlinkClick r:id="rId16"/>
            </a:endParaRPr>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F58466"/>
                </a:solidFill>
                <a:latin typeface="Goudy Old Style" pitchFamily="18" charset="0"/>
              </a:rPr>
              <a:t>AAP </a:t>
            </a:r>
            <a:r>
              <a:rPr lang="en-US" sz="3600" b="1" dirty="0">
                <a:solidFill>
                  <a:srgbClr val="F58466"/>
                </a:solidFill>
                <a:latin typeface="Goudy Old Style" pitchFamily="18" charset="0"/>
              </a:rPr>
              <a:t>Neonatal Guidance</a:t>
            </a:r>
          </a:p>
        </p:txBody>
      </p:sp>
      <p:sp>
        <p:nvSpPr>
          <p:cNvPr id="3" name="Content Placeholder 2"/>
          <p:cNvSpPr>
            <a:spLocks noGrp="1"/>
          </p:cNvSpPr>
          <p:nvPr>
            <p:ph idx="1"/>
          </p:nvPr>
        </p:nvSpPr>
        <p:spPr>
          <a:xfrm>
            <a:off x="462280" y="1219200"/>
            <a:ext cx="8229600" cy="4525963"/>
          </a:xfrm>
        </p:spPr>
        <p:txBody>
          <a:bodyPr/>
          <a:lstStyle/>
          <a:p>
            <a:pPr marL="285750"/>
            <a:r>
              <a:rPr lang="en-US" sz="2000" dirty="0"/>
              <a:t>AAP </a:t>
            </a:r>
            <a:r>
              <a:rPr lang="en-US" sz="2000" dirty="0">
                <a:hlinkClick r:id="rId2"/>
              </a:rPr>
              <a:t>FAQs: Management of Infants Born to Mothers with Suspected or Confirmed COVID-19</a:t>
            </a:r>
            <a:r>
              <a:rPr lang="en-US" sz="2000" dirty="0"/>
              <a:t> (5.21.2020)</a:t>
            </a:r>
            <a:endParaRPr lang="en-US" sz="1800" b="1" dirty="0">
              <a:hlinkClick r:id="rId3"/>
            </a:endParaRPr>
          </a:p>
          <a:p>
            <a:r>
              <a:rPr lang="en-US" sz="1800" b="1" dirty="0">
                <a:hlinkClick r:id="rId3"/>
              </a:rPr>
              <a:t>Newborn Care</a:t>
            </a:r>
            <a:r>
              <a:rPr lang="en-US" sz="1800" b="1" dirty="0"/>
              <a:t> (5/21/20):</a:t>
            </a:r>
            <a:r>
              <a:rPr lang="en-US" sz="1800" dirty="0"/>
              <a:t> Guidance for the care of infants whose mothers have suspected or confirmed COVID-19. Includes precautions for birth attendants, rooming-in, breastfeeding, testing, neonatal intensive care, visitation and hospital discharge.  </a:t>
            </a:r>
          </a:p>
          <a:p>
            <a:pPr lvl="1"/>
            <a:r>
              <a:rPr lang="en-US" sz="1400" dirty="0">
                <a:hlinkClick r:id="rId4"/>
              </a:rPr>
              <a:t>https://services.aap.org/en/pages/2019-novel-coronavirus-covid-19-infections/faqs-management-of-infants-born-to-covid-19-mothers/</a:t>
            </a:r>
            <a:endParaRPr lang="en-US" sz="1400" dirty="0"/>
          </a:p>
          <a:p>
            <a:pPr marL="342900" lvl="1" indent="-342900">
              <a:buFont typeface="Arial" pitchFamily="34" charset="0"/>
              <a:buChar char="•"/>
            </a:pPr>
            <a:r>
              <a:rPr lang="en-US" sz="1800" b="1" dirty="0">
                <a:hlinkClick r:id="rId5"/>
              </a:rPr>
              <a:t>Newborn Screening During the COVID-19 Pandemic</a:t>
            </a:r>
            <a:r>
              <a:rPr lang="en-US" sz="1800" b="1" dirty="0"/>
              <a:t> (4/15/20)</a:t>
            </a:r>
            <a:r>
              <a:rPr lang="en-US" sz="1800" dirty="0"/>
              <a:t>: Guidance recommending that pediatricians continue to follow federal and state guidelines on newborn bloodspot screening, newborn hearing screening, and critical congenital heart disease screening.</a:t>
            </a:r>
            <a:r>
              <a:rPr lang="en-US" sz="1400" dirty="0">
                <a:hlinkClick r:id="rId6"/>
              </a:rPr>
              <a:t> </a:t>
            </a:r>
          </a:p>
          <a:p>
            <a:pPr marL="742950" lvl="2" indent="-342900"/>
            <a:r>
              <a:rPr lang="en-US" sz="1200" dirty="0">
                <a:hlinkClick r:id="rId6"/>
              </a:rPr>
              <a:t>https://services.aap.org/en/pages/2019-novel-coronavirus-covid-19-infections/guidance-on-newborn-screening-during-covid-19/</a:t>
            </a:r>
            <a:endParaRPr lang="en-US" sz="1800" dirty="0"/>
          </a:p>
          <a:p>
            <a:r>
              <a:rPr lang="en-US" sz="1800" b="1" dirty="0">
                <a:hlinkClick r:id="rId7"/>
              </a:rPr>
              <a:t>Breastfeeding Guidance Post Hospital Discharge for Mothers or Infants with Suspected or Confirmed SARS-Co V-2 Infection</a:t>
            </a:r>
            <a:r>
              <a:rPr lang="en-US" sz="1800" b="1" dirty="0"/>
              <a:t> (4/23/20):</a:t>
            </a:r>
            <a:r>
              <a:rPr lang="en-US" sz="1800" dirty="0"/>
              <a:t> Guidance developed to support pediatricians providing direct care for breastfeeding families after discharge from the newborn hospital stay. </a:t>
            </a:r>
          </a:p>
          <a:p>
            <a:pPr lvl="1"/>
            <a:r>
              <a:rPr lang="en-US" sz="1400" dirty="0">
                <a:hlinkClick r:id="rId8"/>
              </a:rPr>
              <a:t>https://services.aap.org/en/pages/2019-novel-coronavirus-covid-19-infections/breastfeeding-guidance-post-hospital-discharge/</a:t>
            </a:r>
            <a:endParaRPr lang="en-US" sz="1400" dirty="0"/>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a:p>
        </p:txBody>
      </p:sp>
    </p:spTree>
    <p:extLst>
      <p:ext uri="{BB962C8B-B14F-4D97-AF65-F5344CB8AC3E}">
        <p14:creationId xmlns:p14="http://schemas.microsoft.com/office/powerpoint/2010/main" val="2680321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386ABC-A08B-4B71-9081-30E9736A5BF2}"/>
              </a:ext>
            </a:extLst>
          </p:cNvPr>
          <p:cNvSpPr>
            <a:spLocks noGrp="1"/>
          </p:cNvSpPr>
          <p:nvPr>
            <p:ph type="title"/>
          </p:nvPr>
        </p:nvSpPr>
        <p:spPr>
          <a:xfrm>
            <a:off x="0" y="25421"/>
            <a:ext cx="6553200" cy="1143000"/>
          </a:xfrm>
        </p:spPr>
        <p:txBody>
          <a:bodyPr/>
          <a:lstStyle/>
          <a:p>
            <a:r>
              <a:rPr lang="en-US" sz="4000" b="1" dirty="0">
                <a:solidFill>
                  <a:srgbClr val="F58466"/>
                </a:solidFill>
                <a:latin typeface="Goudy Old Style" pitchFamily="18" charset="0"/>
              </a:rPr>
              <a:t>Next AAP’s webinar series</a:t>
            </a:r>
          </a:p>
        </p:txBody>
      </p:sp>
      <p:sp>
        <p:nvSpPr>
          <p:cNvPr id="3" name="Content Placeholder 2">
            <a:extLst>
              <a:ext uri="{FF2B5EF4-FFF2-40B4-BE49-F238E27FC236}">
                <a16:creationId xmlns:a16="http://schemas.microsoft.com/office/drawing/2014/main" id="{284C337F-412A-4668-A3E1-B1A6A3DB7215}"/>
              </a:ext>
            </a:extLst>
          </p:cNvPr>
          <p:cNvSpPr>
            <a:spLocks noGrp="1"/>
          </p:cNvSpPr>
          <p:nvPr>
            <p:ph sz="half" idx="1"/>
          </p:nvPr>
        </p:nvSpPr>
        <p:spPr>
          <a:xfrm>
            <a:off x="235170" y="1295400"/>
            <a:ext cx="4260631" cy="5426095"/>
          </a:xfrm>
        </p:spPr>
        <p:txBody>
          <a:bodyPr/>
          <a:lstStyle/>
          <a:p>
            <a:pPr marL="0" indent="0">
              <a:spcBef>
                <a:spcPts val="0"/>
              </a:spcBef>
              <a:spcAft>
                <a:spcPts val="0"/>
              </a:spcAft>
              <a:buNone/>
            </a:pPr>
            <a:r>
              <a:rPr lang="en-US" sz="1000" b="1" dirty="0">
                <a:solidFill>
                  <a:srgbClr val="212121"/>
                </a:solidFill>
                <a:latin typeface="Times New Roman" panose="02020603050405020304" pitchFamily="18" charset="0"/>
                <a:cs typeface="Times New Roman" panose="02020603050405020304" pitchFamily="18" charset="0"/>
              </a:rPr>
              <a:t>Acting on Health Disparities Locally and Globally: Where to Start?</a:t>
            </a:r>
            <a:endParaRPr lang="en-US" sz="100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100" i="1" dirty="0">
                <a:solidFill>
                  <a:srgbClr val="212121"/>
                </a:solidFill>
                <a:latin typeface="Times New Roman" panose="02020603050405020304" pitchFamily="18" charset="0"/>
                <a:cs typeface="Times New Roman" panose="02020603050405020304" pitchFamily="18" charset="0"/>
              </a:rPr>
              <a:t>Tuesday, July 14, 2020 (12:00p ET/ 1600 UTC)</a:t>
            </a:r>
            <a:endParaRPr lang="en-US" sz="110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solidFill>
                <a:srgbClr val="000000"/>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50" dirty="0">
                <a:solidFill>
                  <a:srgbClr val="000000"/>
                </a:solidFill>
                <a:latin typeface="Times New Roman" panose="02020603050405020304" pitchFamily="18" charset="0"/>
                <a:cs typeface="Times New Roman" panose="02020603050405020304" pitchFamily="18" charset="0"/>
              </a:rPr>
              <a:t>This session will feature a panel of pediatric professionals who will discuss health disparities in local and global settings that have widened during the COVID-19 pandemic, the parallels and differences in both types of settings, and address local and global solutions to those disparities in different populations.</a:t>
            </a:r>
            <a:endParaRPr lang="en-US" sz="105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50" dirty="0">
                <a:solidFill>
                  <a:srgbClr val="000000"/>
                </a:solidFill>
                <a:latin typeface="Times New Roman" panose="02020603050405020304" pitchFamily="18" charset="0"/>
                <a:cs typeface="Times New Roman" panose="02020603050405020304" pitchFamily="18" charset="0"/>
              </a:rPr>
              <a:t> </a:t>
            </a:r>
            <a:endParaRPr lang="en-US" sz="105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50" dirty="0">
                <a:solidFill>
                  <a:srgbClr val="000000"/>
                </a:solidFill>
                <a:latin typeface="Times New Roman" panose="02020603050405020304" pitchFamily="18" charset="0"/>
                <a:cs typeface="Times New Roman" panose="02020603050405020304" pitchFamily="18" charset="0"/>
              </a:rPr>
              <a:t>This session is co-sponsored by the American Academy of Pediatrics, the AAP Council on Immigrant Child and Family Health, Section on Global Health and Emory Global Health Institute. </a:t>
            </a:r>
            <a:endParaRPr lang="en-US" sz="105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00" b="1" dirty="0">
                <a:solidFill>
                  <a:srgbClr val="000000"/>
                </a:solidFill>
                <a:latin typeface="Times New Roman" panose="02020603050405020304" pitchFamily="18" charset="0"/>
                <a:cs typeface="Times New Roman" panose="02020603050405020304" pitchFamily="18" charset="0"/>
              </a:rPr>
              <a:t>Speakers:</a:t>
            </a:r>
            <a:endParaRPr lang="en-US" sz="100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00" dirty="0">
                <a:solidFill>
                  <a:srgbClr val="212121"/>
                </a:solidFill>
                <a:latin typeface="Times New Roman" panose="02020603050405020304" pitchFamily="18" charset="0"/>
                <a:cs typeface="Times New Roman" panose="02020603050405020304" pitchFamily="18" charset="0"/>
              </a:rPr>
              <a:t>                                         </a:t>
            </a:r>
          </a:p>
          <a:p>
            <a:pPr marL="114300" indent="0">
              <a:spcBef>
                <a:spcPts val="0"/>
              </a:spcBef>
              <a:spcAft>
                <a:spcPts val="0"/>
              </a:spcAft>
              <a:buNone/>
            </a:pPr>
            <a:r>
              <a:rPr lang="en-US" sz="1050" b="1" dirty="0">
                <a:solidFill>
                  <a:srgbClr val="000000"/>
                </a:solidFill>
                <a:latin typeface="Times New Roman" panose="02020603050405020304" pitchFamily="18" charset="0"/>
                <a:cs typeface="Times New Roman" panose="02020603050405020304" pitchFamily="18" charset="0"/>
              </a:rPr>
              <a:t>Anisa Ibrahim, MD, FAAP</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Medical Director</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Harborview Pediatric Clinics</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Executive Committee Member – Council on Immigrant Child and Family Health</a:t>
            </a:r>
            <a:endParaRPr lang="en-US" sz="105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b="1" dirty="0">
                <a:solidFill>
                  <a:srgbClr val="000000"/>
                </a:solidFill>
                <a:latin typeface="Times New Roman" panose="02020603050405020304" pitchFamily="18" charset="0"/>
                <a:cs typeface="Times New Roman" panose="02020603050405020304" pitchFamily="18" charset="0"/>
              </a:rPr>
              <a:t>Kristie Clarke, MD, MSCR, FAAP</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Lead, Disproportionately Affected Populations</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Centers for Disease Control COVID-19 Response</a:t>
            </a:r>
          </a:p>
          <a:p>
            <a:pPr marL="114300" indent="0">
              <a:spcBef>
                <a:spcPts val="0"/>
              </a:spcBef>
              <a:spcAft>
                <a:spcPts val="0"/>
              </a:spcAft>
              <a:buNone/>
            </a:pPr>
            <a:endParaRPr lang="en-US" sz="1050" i="1" dirty="0">
              <a:solidFill>
                <a:srgbClr val="000000"/>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b="1" dirty="0">
                <a:solidFill>
                  <a:srgbClr val="000000"/>
                </a:solidFill>
                <a:latin typeface="Times New Roman" panose="02020603050405020304" pitchFamily="18" charset="0"/>
                <a:cs typeface="Times New Roman" panose="02020603050405020304" pitchFamily="18" charset="0"/>
              </a:rPr>
              <a:t>Kajal Khanna, MD, JD, FAAP</a:t>
            </a:r>
            <a:endParaRPr lang="en-US" sz="1050" dirty="0">
              <a:solidFill>
                <a:srgbClr val="212121"/>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Clinical Assistant Professor</a:t>
            </a:r>
            <a:endParaRPr lang="en-US" sz="1050" dirty="0">
              <a:solidFill>
                <a:srgbClr val="212121"/>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Stanford University</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Bef>
                <a:spcPts val="0"/>
              </a:spcBef>
              <a:spcAft>
                <a:spcPts val="0"/>
              </a:spcAft>
              <a:buNone/>
            </a:pPr>
            <a:endParaRPr lang="en-US" sz="1050" dirty="0">
              <a:solidFill>
                <a:srgbClr val="212121"/>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b="1" dirty="0">
                <a:solidFill>
                  <a:srgbClr val="000000"/>
                </a:solidFill>
                <a:latin typeface="Times New Roman" panose="02020603050405020304" pitchFamily="18" charset="0"/>
                <a:cs typeface="Times New Roman" panose="02020603050405020304" pitchFamily="18" charset="0"/>
              </a:rPr>
              <a:t>Vidya Ramanathan, MD, FAAP</a:t>
            </a:r>
            <a:endParaRPr lang="en-US" sz="1050" dirty="0">
              <a:solidFill>
                <a:srgbClr val="212121"/>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Physician Expert</a:t>
            </a:r>
            <a:endParaRPr lang="en-US" sz="1050" dirty="0">
              <a:solidFill>
                <a:srgbClr val="212121"/>
              </a:solidFill>
              <a:latin typeface="Times New Roman" panose="02020603050405020304" pitchFamily="18" charset="0"/>
              <a:cs typeface="Times New Roman" panose="02020603050405020304" pitchFamily="18" charset="0"/>
            </a:endParaRPr>
          </a:p>
          <a:p>
            <a:pPr marL="114300" lvl="0" indent="0">
              <a:spcBef>
                <a:spcPts val="0"/>
              </a:spcBef>
              <a:spcAft>
                <a:spcPts val="0"/>
              </a:spcAft>
              <a:buNone/>
            </a:pPr>
            <a:r>
              <a:rPr lang="en-US" sz="1050" i="1" dirty="0">
                <a:solidFill>
                  <a:srgbClr val="000000"/>
                </a:solidFill>
                <a:latin typeface="Times New Roman" panose="02020603050405020304" pitchFamily="18" charset="0"/>
                <a:cs typeface="Times New Roman" panose="02020603050405020304" pitchFamily="18" charset="0"/>
              </a:rPr>
              <a:t>Physicians for Human Rights</a:t>
            </a:r>
            <a:endParaRPr lang="en-US" sz="1050" dirty="0">
              <a:solidFill>
                <a:srgbClr val="212121"/>
              </a:solidFill>
              <a:latin typeface="Times New Roman" panose="02020603050405020304" pitchFamily="18" charset="0"/>
              <a:cs typeface="Times New Roman" panose="02020603050405020304" pitchFamily="18" charset="0"/>
            </a:endParaRPr>
          </a:p>
          <a:p>
            <a:pPr marL="114300" indent="0">
              <a:spcAft>
                <a:spcPts val="0"/>
              </a:spcAft>
              <a:buNone/>
            </a:pPr>
            <a:endParaRPr lang="en-US" sz="105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050" dirty="0">
                <a:solidFill>
                  <a:srgbClr val="000000"/>
                </a:solidFill>
                <a:latin typeface="+mj-lt"/>
              </a:rPr>
              <a:t/>
            </a:r>
            <a:br>
              <a:rPr lang="en-US" sz="1050" dirty="0">
                <a:solidFill>
                  <a:srgbClr val="000000"/>
                </a:solidFill>
                <a:latin typeface="+mj-lt"/>
              </a:rPr>
            </a:br>
            <a:endParaRPr lang="en-US" sz="1050" dirty="0"/>
          </a:p>
        </p:txBody>
      </p:sp>
      <p:sp>
        <p:nvSpPr>
          <p:cNvPr id="8" name="Content Placeholder 7">
            <a:extLst>
              <a:ext uri="{FF2B5EF4-FFF2-40B4-BE49-F238E27FC236}">
                <a16:creationId xmlns:a16="http://schemas.microsoft.com/office/drawing/2014/main" id="{DB2E9315-1774-4F32-B524-34B1B347A0FF}"/>
              </a:ext>
            </a:extLst>
          </p:cNvPr>
          <p:cNvSpPr>
            <a:spLocks noGrp="1"/>
          </p:cNvSpPr>
          <p:nvPr>
            <p:ph sz="half" idx="2"/>
          </p:nvPr>
        </p:nvSpPr>
        <p:spPr>
          <a:xfrm>
            <a:off x="4495801" y="1295400"/>
            <a:ext cx="4190999" cy="4830767"/>
          </a:xfrm>
        </p:spPr>
        <p:txBody>
          <a:bodyPr/>
          <a:lstStyle/>
          <a:p>
            <a:pPr marL="0" indent="0">
              <a:spcBef>
                <a:spcPts val="0"/>
              </a:spcBef>
              <a:spcAft>
                <a:spcPts val="0"/>
              </a:spcAft>
              <a:buNone/>
            </a:pPr>
            <a:r>
              <a:rPr lang="en-US" sz="1000" b="1" dirty="0">
                <a:solidFill>
                  <a:srgbClr val="000000"/>
                </a:solidFill>
                <a:latin typeface="Times New Roman" panose="02020603050405020304" pitchFamily="18" charset="0"/>
                <a:cs typeface="Times New Roman" panose="02020603050405020304" pitchFamily="18" charset="0"/>
              </a:rPr>
              <a:t> Moderator:</a:t>
            </a:r>
            <a:endParaRPr lang="en-US" sz="1000" dirty="0">
              <a:solidFill>
                <a:srgbClr val="212121"/>
              </a:solidFill>
              <a:latin typeface="Times New Roman" panose="02020603050405020304" pitchFamily="18" charset="0"/>
              <a:cs typeface="Times New Roman" panose="02020603050405020304" pitchFamily="18" charset="0"/>
            </a:endParaRPr>
          </a:p>
          <a:p>
            <a:pPr marL="114300" indent="0">
              <a:spcAft>
                <a:spcPts val="0"/>
              </a:spcAft>
              <a:buNone/>
            </a:pPr>
            <a:r>
              <a:rPr lang="en-US" sz="1000" b="1" dirty="0">
                <a:solidFill>
                  <a:srgbClr val="000000"/>
                </a:solidFill>
                <a:latin typeface="Times New Roman" panose="02020603050405020304" pitchFamily="18" charset="0"/>
                <a:cs typeface="Times New Roman" panose="02020603050405020304" pitchFamily="18" charset="0"/>
              </a:rPr>
              <a:t>Parminder </a:t>
            </a:r>
            <a:r>
              <a:rPr lang="en-US" sz="1000" b="1" dirty="0" err="1">
                <a:solidFill>
                  <a:srgbClr val="000000"/>
                </a:solidFill>
                <a:latin typeface="Times New Roman" panose="02020603050405020304" pitchFamily="18" charset="0"/>
                <a:cs typeface="Times New Roman" panose="02020603050405020304" pitchFamily="18" charset="0"/>
              </a:rPr>
              <a:t>Suchdev</a:t>
            </a:r>
            <a:r>
              <a:rPr lang="en-US" sz="1000" b="1" dirty="0">
                <a:solidFill>
                  <a:srgbClr val="000000"/>
                </a:solidFill>
                <a:latin typeface="Times New Roman" panose="02020603050405020304" pitchFamily="18" charset="0"/>
                <a:cs typeface="Times New Roman" panose="02020603050405020304" pitchFamily="18" charset="0"/>
              </a:rPr>
              <a:t>, MD, MPH, FAAP</a:t>
            </a:r>
            <a:endParaRPr lang="en-US" sz="1000" dirty="0">
              <a:solidFill>
                <a:srgbClr val="212121"/>
              </a:solidFill>
              <a:latin typeface="Times New Roman" panose="02020603050405020304" pitchFamily="18" charset="0"/>
              <a:cs typeface="Times New Roman" panose="02020603050405020304" pitchFamily="18" charset="0"/>
            </a:endParaRPr>
          </a:p>
          <a:p>
            <a:pPr marL="114300" indent="0">
              <a:spcAft>
                <a:spcPts val="0"/>
              </a:spcAft>
              <a:buNone/>
            </a:pPr>
            <a:r>
              <a:rPr lang="en-US" sz="1000" i="1" dirty="0">
                <a:solidFill>
                  <a:srgbClr val="000000"/>
                </a:solidFill>
                <a:latin typeface="Times New Roman" panose="02020603050405020304" pitchFamily="18" charset="0"/>
                <a:cs typeface="Times New Roman" panose="02020603050405020304" pitchFamily="18" charset="0"/>
              </a:rPr>
              <a:t>Associate Director</a:t>
            </a:r>
            <a:endParaRPr lang="en-US" sz="1000" dirty="0">
              <a:solidFill>
                <a:srgbClr val="212121"/>
              </a:solidFill>
              <a:latin typeface="Times New Roman" panose="02020603050405020304" pitchFamily="18" charset="0"/>
              <a:cs typeface="Times New Roman" panose="02020603050405020304" pitchFamily="18" charset="0"/>
            </a:endParaRPr>
          </a:p>
          <a:p>
            <a:pPr marL="114300" indent="0">
              <a:spcAft>
                <a:spcPts val="0"/>
              </a:spcAft>
              <a:buNone/>
            </a:pPr>
            <a:r>
              <a:rPr lang="en-US" sz="1000" i="1" dirty="0">
                <a:solidFill>
                  <a:srgbClr val="000000"/>
                </a:solidFill>
                <a:latin typeface="Times New Roman" panose="02020603050405020304" pitchFamily="18" charset="0"/>
                <a:cs typeface="Times New Roman" panose="02020603050405020304" pitchFamily="18" charset="0"/>
              </a:rPr>
              <a:t>Emory Global Health Institute</a:t>
            </a:r>
            <a:endParaRPr lang="en-US" sz="1000" dirty="0">
              <a:solidFill>
                <a:srgbClr val="212121"/>
              </a:solidFill>
              <a:latin typeface="Times New Roman" panose="02020603050405020304" pitchFamily="18" charset="0"/>
              <a:cs typeface="Times New Roman" panose="02020603050405020304" pitchFamily="18" charset="0"/>
            </a:endParaRPr>
          </a:p>
          <a:p>
            <a:pPr marL="114300" indent="0">
              <a:spcAft>
                <a:spcPts val="0"/>
              </a:spcAft>
              <a:buNone/>
            </a:pPr>
            <a:r>
              <a:rPr lang="en-US" sz="1000" i="1" dirty="0">
                <a:solidFill>
                  <a:srgbClr val="000000"/>
                </a:solidFill>
                <a:latin typeface="Times New Roman" panose="02020603050405020304" pitchFamily="18" charset="0"/>
                <a:cs typeface="Times New Roman" panose="02020603050405020304" pitchFamily="18" charset="0"/>
              </a:rPr>
              <a:t>Immediate Past Chair – Section on Global Health</a:t>
            </a:r>
            <a:endParaRPr lang="en-US" sz="100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900" dirty="0">
                <a:solidFill>
                  <a:srgbClr val="212121"/>
                </a:solidFill>
                <a:latin typeface="Times New Roman" panose="02020603050405020304" pitchFamily="18" charset="0"/>
                <a:cs typeface="Times New Roman" panose="02020603050405020304" pitchFamily="18" charset="0"/>
              </a:rPr>
              <a:t> </a:t>
            </a:r>
          </a:p>
          <a:p>
            <a:pPr marL="0" indent="0">
              <a:spcBef>
                <a:spcPts val="0"/>
              </a:spcBef>
              <a:spcAft>
                <a:spcPts val="0"/>
              </a:spcAft>
              <a:buNone/>
            </a:pPr>
            <a:r>
              <a:rPr lang="en-US" sz="900" b="1" dirty="0">
                <a:solidFill>
                  <a:srgbClr val="212121"/>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REGISTER HERE!</a:t>
            </a:r>
            <a:endParaRPr lang="en-US" sz="900" dirty="0">
              <a:solidFill>
                <a:srgbClr val="212121"/>
              </a:solidFill>
              <a:latin typeface="Times New Roman" panose="02020603050405020304" pitchFamily="18" charset="0"/>
              <a:cs typeface="Times New Roman" panose="02020603050405020304" pitchFamily="18" charset="0"/>
            </a:endParaRPr>
          </a:p>
          <a:p>
            <a:pPr lvl="1">
              <a:spcBef>
                <a:spcPts val="0"/>
              </a:spcBef>
              <a:spcAft>
                <a:spcPts val="0"/>
              </a:spcAft>
            </a:pPr>
            <a:r>
              <a:rPr lang="en-US" sz="1100" dirty="0">
                <a:solidFill>
                  <a:srgbClr val="212121"/>
                </a:solidFill>
                <a:latin typeface="Times New Roman" panose="02020603050405020304" pitchFamily="18" charset="0"/>
                <a:cs typeface="Times New Roman" panose="02020603050405020304" pitchFamily="18" charset="0"/>
              </a:rPr>
              <a:t>Join the conversation online using the hashtag #AAPGlobalCOVIDSeries.</a:t>
            </a:r>
          </a:p>
          <a:p>
            <a:pPr lvl="1">
              <a:spcBef>
                <a:spcPts val="0"/>
              </a:spcBef>
              <a:spcAft>
                <a:spcPts val="0"/>
              </a:spcAft>
            </a:pPr>
            <a:r>
              <a:rPr lang="en-US" sz="1100" b="1" dirty="0">
                <a:solidFill>
                  <a:srgbClr val="212121"/>
                </a:solidFill>
                <a:latin typeface="Times New Roman" panose="02020603050405020304" pitchFamily="18" charset="0"/>
                <a:cs typeface="Times New Roman" panose="02020603050405020304" pitchFamily="18" charset="0"/>
              </a:rPr>
              <a:t>Questions ? </a:t>
            </a:r>
            <a:r>
              <a:rPr lang="en-US" sz="1100" dirty="0">
                <a:solidFill>
                  <a:srgbClr val="212121"/>
                </a:solidFill>
                <a:latin typeface="Times New Roman" panose="02020603050405020304" pitchFamily="18" charset="0"/>
                <a:cs typeface="Times New Roman" panose="02020603050405020304" pitchFamily="18" charset="0"/>
              </a:rPr>
              <a:t>E-mail : </a:t>
            </a:r>
            <a:r>
              <a:rPr lang="en-US" sz="1100" dirty="0">
                <a:solidFill>
                  <a:srgbClr val="212121"/>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sgh@aap.org</a:t>
            </a:r>
            <a:r>
              <a:rPr lang="en-US" sz="1100" dirty="0">
                <a:solidFill>
                  <a:srgbClr val="0563C1"/>
                </a:solidFill>
                <a:latin typeface="Times New Roman" panose="02020603050405020304" pitchFamily="18" charset="0"/>
                <a:cs typeface="Times New Roman" panose="02020603050405020304" pitchFamily="18" charset="0"/>
              </a:rPr>
              <a:t>.</a:t>
            </a:r>
            <a:endParaRPr lang="en-US" sz="1100" dirty="0">
              <a:solidFill>
                <a:srgbClr val="212121"/>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100" dirty="0">
                <a:solidFill>
                  <a:srgbClr val="0563C1"/>
                </a:solidFill>
                <a:latin typeface="Times New Roman" panose="02020603050405020304" pitchFamily="18" charset="0"/>
                <a:cs typeface="Times New Roman" panose="02020603050405020304" pitchFamily="18" charset="0"/>
              </a:rPr>
              <a:t> </a:t>
            </a:r>
            <a:endParaRPr lang="en-US" sz="1100" dirty="0">
              <a:solidFill>
                <a:srgbClr val="21212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B3F3E1D-F1E4-4131-90F3-80F6B0DB4A99}"/>
              </a:ext>
            </a:extLst>
          </p:cNvPr>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a:p>
        </p:txBody>
      </p:sp>
      <p:pic>
        <p:nvPicPr>
          <p:cNvPr id="9" name="Picture 8">
            <a:extLst>
              <a:ext uri="{FF2B5EF4-FFF2-40B4-BE49-F238E27FC236}">
                <a16:creationId xmlns:a16="http://schemas.microsoft.com/office/drawing/2014/main" id="{649775D8-668A-49AD-AB93-18020C140BCB}"/>
              </a:ext>
            </a:extLst>
          </p:cNvPr>
          <p:cNvPicPr>
            <a:picLocks noChangeAspect="1"/>
          </p:cNvPicPr>
          <p:nvPr/>
        </p:nvPicPr>
        <p:blipFill>
          <a:blip r:embed="rId5"/>
          <a:stretch>
            <a:fillRect/>
          </a:stretch>
        </p:blipFill>
        <p:spPr>
          <a:xfrm>
            <a:off x="4419600" y="3419973"/>
            <a:ext cx="4350982" cy="2447427"/>
          </a:xfrm>
          <a:prstGeom prst="rect">
            <a:avLst/>
          </a:prstGeom>
        </p:spPr>
      </p:pic>
    </p:spTree>
    <p:extLst>
      <p:ext uri="{BB962C8B-B14F-4D97-AF65-F5344CB8AC3E}">
        <p14:creationId xmlns:p14="http://schemas.microsoft.com/office/powerpoint/2010/main" val="319365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150507"/>
            <a:ext cx="8229600" cy="1143000"/>
          </a:xfrm>
        </p:spPr>
        <p:txBody>
          <a:bodyPr/>
          <a:lstStyle/>
          <a:p>
            <a:pPr algn="l"/>
            <a:r>
              <a:rPr lang="en-US" sz="3200" b="1" dirty="0">
                <a:solidFill>
                  <a:srgbClr val="F58466"/>
                </a:solidFill>
                <a:latin typeface="Goudy Old Style" pitchFamily="18" charset="0"/>
              </a:rPr>
              <a:t>Updated OB/Neo </a:t>
            </a:r>
            <a:r>
              <a:rPr lang="en-US" sz="3200" b="1" dirty="0" err="1">
                <a:solidFill>
                  <a:srgbClr val="F58466"/>
                </a:solidFill>
                <a:latin typeface="Goudy Old Style" pitchFamily="18" charset="0"/>
              </a:rPr>
              <a:t>Covid</a:t>
            </a:r>
            <a:r>
              <a:rPr lang="en-US" sz="3200" b="1" dirty="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42240" y="685800"/>
            <a:ext cx="8229600" cy="4952996"/>
          </a:xfrm>
        </p:spPr>
        <p:txBody>
          <a:bodyPr/>
          <a:lstStyle/>
          <a:p>
            <a:r>
              <a:rPr lang="en-US" sz="1600" b="1" dirty="0" smtClean="0"/>
              <a:t>CDC </a:t>
            </a:r>
            <a:r>
              <a:rPr lang="en-US" sz="1600" b="1" dirty="0"/>
              <a:t>MMWR: </a:t>
            </a:r>
            <a:r>
              <a:rPr lang="en-US" sz="1600" dirty="0"/>
              <a:t> </a:t>
            </a:r>
            <a:r>
              <a:rPr lang="en-US" sz="1600" dirty="0">
                <a:hlinkClick r:id="rId2"/>
              </a:rPr>
              <a:t>Characteristics of Women of Reproductive Age with Lab-Confirmed SARS-CoV-2 Infection by Pregnancy Status</a:t>
            </a:r>
            <a:r>
              <a:rPr lang="en-US" sz="1600" dirty="0"/>
              <a:t> (6.26.2020</a:t>
            </a:r>
            <a:r>
              <a:rPr lang="en-US" sz="1600" dirty="0"/>
              <a:t>) </a:t>
            </a:r>
            <a:endParaRPr lang="en-US" sz="1600" dirty="0" smtClean="0"/>
          </a:p>
          <a:p>
            <a:r>
              <a:rPr lang="en-US" sz="1600" b="1" dirty="0" smtClean="0"/>
              <a:t>OBGYN</a:t>
            </a:r>
            <a:r>
              <a:rPr lang="en-US" sz="1600" dirty="0"/>
              <a:t>: </a:t>
            </a:r>
            <a:r>
              <a:rPr lang="en-US" sz="1600" dirty="0">
                <a:hlinkClick r:id="rId3" tooltip="https://collaborate.northwestern.edu/owa/service.svc/s/GetFileAttachment?id=AAMkADEzZGUxZDI1LTRiNTEtNDhjNy1hZmFkLWE4YmZiNGViMzQwNwBGAAAAAABpAvaFpx35SJASqbfzkfudBwAGTlkDVfRDTrmCQ2hDLUMIAAAAAAEMAAAGTlkDVfRDTrmCQ2hDLUMIAAAQI48hAAABEgAQAD%2BlnYLDU%2BdNnswP1dNih9I%3D&amp;amp;X-OWA-CANARY=UqOBWcrwRkSZj9gItmL7l1--smXaJNgIFEAJwJVguoEZZHhb_U_ZyKfKR356LS_KStngcXW0ObU.&#10;Ctrl+Click or tap to follow the link"/>
              </a:rPr>
              <a:t>Prone Positioning for Pregnant Women With Hypoxemia Due to Coronavirus Disease 2019 (COVID-19)</a:t>
            </a:r>
            <a:r>
              <a:rPr lang="en-US" sz="1600" dirty="0"/>
              <a:t> (6.9.2020</a:t>
            </a:r>
            <a:r>
              <a:rPr lang="en-US" sz="1600" dirty="0" smtClean="0"/>
              <a:t>)</a:t>
            </a:r>
            <a:endParaRPr lang="en-US" sz="1600" dirty="0"/>
          </a:p>
          <a:p>
            <a:r>
              <a:rPr lang="en-US" sz="1600" b="1" dirty="0"/>
              <a:t>OBGYN</a:t>
            </a:r>
            <a:r>
              <a:rPr lang="en-US" sz="1600" dirty="0"/>
              <a:t>: </a:t>
            </a:r>
            <a:r>
              <a:rPr lang="en-US" sz="1600" dirty="0">
                <a:hlinkClick r:id="rId4"/>
              </a:rPr>
              <a:t>Pregnancy hypertension diagnosis and care in COVID ‐19 era and beyond</a:t>
            </a:r>
            <a:r>
              <a:rPr lang="en-US" sz="1600" dirty="0"/>
              <a:t> (6.7.2020)</a:t>
            </a:r>
          </a:p>
          <a:p>
            <a:r>
              <a:rPr lang="en-US" sz="1600" b="1" dirty="0"/>
              <a:t>NEJM</a:t>
            </a:r>
            <a:r>
              <a:rPr lang="en-US" sz="1600" dirty="0"/>
              <a:t>: </a:t>
            </a:r>
            <a:r>
              <a:rPr lang="en-US" sz="1600" dirty="0">
                <a:hlinkClick r:id="rId5"/>
              </a:rPr>
              <a:t>False Negative Tests for SARS-CoV-2 Infection — Challenges and Implications</a:t>
            </a:r>
            <a:r>
              <a:rPr lang="en-US" sz="1600" dirty="0"/>
              <a:t> (6.5.2020)</a:t>
            </a:r>
          </a:p>
          <a:p>
            <a:r>
              <a:rPr lang="en-US" sz="1600" b="1" dirty="0"/>
              <a:t>Lancet:</a:t>
            </a:r>
            <a:r>
              <a:rPr lang="en-US" sz="1600" dirty="0"/>
              <a:t> </a:t>
            </a:r>
            <a:r>
              <a:rPr lang="en-US" sz="1600" dirty="0">
                <a:hlinkClick r:id="rId6"/>
              </a:rPr>
              <a:t>Physical distancing, face masks, and eye protection to prevent person-to-person transmission of SARS-CoV-2 and COVID-19: a systematic review and meta-analysis</a:t>
            </a:r>
            <a:r>
              <a:rPr lang="en-US" sz="1600" dirty="0"/>
              <a:t> (6.1.2020</a:t>
            </a:r>
            <a:r>
              <a:rPr lang="en-US" sz="1600" dirty="0" smtClean="0"/>
              <a:t>)</a:t>
            </a:r>
          </a:p>
          <a:p>
            <a:pPr>
              <a:spcBef>
                <a:spcPts val="0"/>
              </a:spcBef>
            </a:pPr>
            <a:r>
              <a:rPr lang="en-US" sz="1600" dirty="0"/>
              <a:t>AJOG MFM:</a:t>
            </a:r>
            <a:r>
              <a:rPr lang="en-US" sz="1600" dirty="0">
                <a:hlinkClick r:id="rId7"/>
              </a:rPr>
              <a:t> Outcome of coronavirus spectrum infections </a:t>
            </a:r>
            <a:r>
              <a:rPr lang="en-US" sz="1600" dirty="0" smtClean="0">
                <a:hlinkClick r:id="rId7"/>
              </a:rPr>
              <a:t> during pregnancy</a:t>
            </a:r>
            <a:r>
              <a:rPr lang="en-US" sz="1600" dirty="0"/>
              <a:t>. (5.2020)</a:t>
            </a:r>
            <a:r>
              <a:rPr lang="en-US" dirty="0"/>
              <a:t> </a:t>
            </a:r>
            <a:endParaRPr lang="en-US" sz="1600" dirty="0"/>
          </a:p>
          <a:p>
            <a:r>
              <a:rPr lang="en-US" sz="1400" dirty="0" smtClean="0"/>
              <a:t>OBGYN</a:t>
            </a:r>
            <a:r>
              <a:rPr lang="en-US" sz="1400" dirty="0"/>
              <a:t>:</a:t>
            </a:r>
            <a:r>
              <a:rPr lang="en-US" sz="1400" dirty="0">
                <a:hlinkClick r:id="rId8"/>
              </a:rPr>
              <a:t> Prevention of thrombosis in pregnant women with suspected SARS‐</a:t>
            </a:r>
            <a:r>
              <a:rPr lang="en-US" sz="1400" dirty="0" err="1">
                <a:hlinkClick r:id="rId8"/>
              </a:rPr>
              <a:t>CoV</a:t>
            </a:r>
            <a:r>
              <a:rPr lang="en-US" sz="1400" dirty="0">
                <a:hlinkClick r:id="rId8"/>
              </a:rPr>
              <a:t> ‐2 infection: clinical management algorithm</a:t>
            </a:r>
            <a:r>
              <a:rPr lang="en-US" sz="1400" dirty="0"/>
              <a:t> (5.25.2020)</a:t>
            </a:r>
            <a:endParaRPr lang="en-US" sz="1300" dirty="0"/>
          </a:p>
          <a:p>
            <a:r>
              <a:rPr lang="en-US" sz="1300" dirty="0"/>
              <a:t>AJOG: </a:t>
            </a:r>
            <a:r>
              <a:rPr lang="en-US" sz="1300" dirty="0">
                <a:hlinkClick r:id="rId9"/>
              </a:rPr>
              <a:t>Universal testing of patients and their support persons for COVID-19 when presenting for admission to Labor and Delivery within the Mount Sinai Health System </a:t>
            </a:r>
            <a:r>
              <a:rPr lang="en-US" sz="1300" dirty="0"/>
              <a:t>(5.22.20)</a:t>
            </a:r>
          </a:p>
          <a:p>
            <a:r>
              <a:rPr lang="en-US" sz="1400" dirty="0"/>
              <a:t>AJCP: </a:t>
            </a:r>
            <a:r>
              <a:rPr lang="en-US" sz="1400" dirty="0">
                <a:hlinkClick r:id="rId10"/>
              </a:rPr>
              <a:t>Placental pathology in COVID-19</a:t>
            </a:r>
            <a:r>
              <a:rPr lang="en-US" sz="1400" dirty="0"/>
              <a:t> (5.22.20)</a:t>
            </a:r>
          </a:p>
          <a:p>
            <a:r>
              <a:rPr lang="en-US" sz="1300" dirty="0"/>
              <a:t>AJOG MFM: </a:t>
            </a:r>
            <a:r>
              <a:rPr lang="en-US" sz="1300" dirty="0">
                <a:hlinkClick r:id="rId11"/>
              </a:rPr>
              <a:t>Preeclampsia Treatment in SARS-CoV-2</a:t>
            </a:r>
            <a:r>
              <a:rPr lang="en-US" sz="1300" dirty="0"/>
              <a:t> (5.20.20)</a:t>
            </a:r>
          </a:p>
          <a:p>
            <a:r>
              <a:rPr lang="en-US" sz="1400" dirty="0"/>
              <a:t>OBGYN: </a:t>
            </a:r>
            <a:r>
              <a:rPr lang="en-US" sz="1400" dirty="0">
                <a:hlinkClick r:id="rId12"/>
              </a:rPr>
              <a:t>Clinical Findings and Disease Severity in Hospitalized Pregnant Women With Coronavirus Disease 2019 (COVID-19)</a:t>
            </a:r>
            <a:r>
              <a:rPr lang="en-US" sz="1400" dirty="0"/>
              <a:t> (5.19.2020)</a:t>
            </a:r>
            <a:endParaRPr lang="en-US" sz="1300" dirty="0"/>
          </a:p>
          <a:p>
            <a:r>
              <a:rPr lang="en-US" sz="1400" dirty="0"/>
              <a:t>OBGYN: </a:t>
            </a:r>
            <a:r>
              <a:rPr lang="en-US" sz="1400" dirty="0">
                <a:hlinkClick r:id="rId13"/>
              </a:rPr>
              <a:t>Testing of Patients and Support Persons for Coronavirus Disease 2019 (COVID-19) Infection Before Scheduled Deliveries</a:t>
            </a:r>
            <a:r>
              <a:rPr lang="en-US" sz="1400" dirty="0"/>
              <a:t> (5.19.2020)</a:t>
            </a:r>
            <a:endParaRPr lang="en-US" sz="1300" dirty="0"/>
          </a:p>
          <a:p>
            <a:r>
              <a:rPr lang="en-US" sz="1300" dirty="0"/>
              <a:t>AJOG MFM: </a:t>
            </a:r>
            <a:r>
              <a:rPr lang="en-US" sz="1300" dirty="0">
                <a:hlinkClick r:id="rId14"/>
              </a:rPr>
              <a:t>Vertical transmission of COVID-19 SARS-CoV-2 RNA on the fetal side of the placenta in pregnancies with COVID-19 positive mothers and neonates at birth</a:t>
            </a:r>
            <a:r>
              <a:rPr lang="en-US" sz="1300" dirty="0"/>
              <a:t> (5.18.20)</a:t>
            </a:r>
          </a:p>
          <a:p>
            <a:r>
              <a:rPr lang="en-US" sz="1300" dirty="0" smtClean="0"/>
              <a:t>AJOG</a:t>
            </a:r>
            <a:r>
              <a:rPr lang="en-US" sz="1300" dirty="0"/>
              <a:t>: </a:t>
            </a:r>
            <a:r>
              <a:rPr lang="en-US" sz="1300" dirty="0">
                <a:hlinkClick r:id="rId15"/>
              </a:rPr>
              <a:t>False-Negative COVID-19 Testing: Considerations in Obstetrical Care</a:t>
            </a:r>
            <a:r>
              <a:rPr lang="en-US" sz="1300" dirty="0"/>
              <a:t> (4.28.2020)</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a:p>
        </p:txBody>
      </p:sp>
    </p:spTree>
    <p:extLst>
      <p:ext uri="{BB962C8B-B14F-4D97-AF65-F5344CB8AC3E}">
        <p14:creationId xmlns:p14="http://schemas.microsoft.com/office/powerpoint/2010/main" val="6463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476480" y="838200"/>
            <a:ext cx="8229600" cy="4525963"/>
          </a:xfrm>
        </p:spPr>
        <p:txBody>
          <a:bodyPr/>
          <a:lstStyle/>
          <a:p>
            <a:r>
              <a:rPr lang="en-US" sz="1800" b="1" dirty="0"/>
              <a:t>Please see the following links and publications for information that may help your organization consider next steps to take action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(May 2018)</a:t>
            </a:r>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a:t>AAP:  </a:t>
            </a:r>
            <a:r>
              <a:rPr lang="en-US" sz="1800" dirty="0">
                <a:hlinkClick r:id="rId8"/>
              </a:rPr>
              <a:t>Racial and Ethnic Disparities in the Health and Health Care of Children</a:t>
            </a:r>
            <a:r>
              <a:rPr lang="en-US" sz="1800" dirty="0"/>
              <a:t> (May 2013) </a:t>
            </a:r>
          </a:p>
          <a:p>
            <a:r>
              <a:rPr lang="en-US" sz="1800" dirty="0"/>
              <a:t>AAP Policy Statement: </a:t>
            </a:r>
            <a:r>
              <a:rPr lang="en-US" sz="1800" dirty="0">
                <a:hlinkClick r:id="rId9"/>
              </a:rPr>
              <a:t> The impact of racism on child and adolescent health</a:t>
            </a:r>
            <a:r>
              <a:rPr lang="en-US" sz="1800" dirty="0"/>
              <a:t> (August 2019) </a:t>
            </a:r>
            <a:endParaRPr lang="en-US" sz="1800" dirty="0" smtClean="0"/>
          </a:p>
          <a:p>
            <a:r>
              <a:rPr lang="en-US" sz="2400" dirty="0"/>
              <a:t>Today: </a:t>
            </a:r>
            <a:r>
              <a:rPr lang="en-US" sz="2400" dirty="0">
                <a:hlinkClick r:id="rId10"/>
              </a:rPr>
              <a:t>Black. Pregnant. And COVID-19 positive.</a:t>
            </a:r>
            <a:r>
              <a:rPr lang="en-US" sz="2400" dirty="0"/>
              <a:t> (7.8.2020)</a:t>
            </a:r>
            <a:endParaRPr lang="en-US" sz="1400" dirty="0"/>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Tree>
    <p:extLst>
      <p:ext uri="{BB962C8B-B14F-4D97-AF65-F5344CB8AC3E}">
        <p14:creationId xmlns:p14="http://schemas.microsoft.com/office/powerpoint/2010/main" val="111101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OB Unit Strategies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20</a:t>
            </a:fld>
            <a:endParaRPr lang="en-US" altLang="en-US"/>
          </a:p>
        </p:txBody>
      </p:sp>
    </p:spTree>
    <p:extLst>
      <p:ext uri="{BB962C8B-B14F-4D97-AF65-F5344CB8AC3E}">
        <p14:creationId xmlns:p14="http://schemas.microsoft.com/office/powerpoint/2010/main" val="2434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371830"/>
            <a:ext cx="6400800" cy="1087370"/>
          </a:xfrm>
        </p:spPr>
        <p:txBody>
          <a:bodyPr/>
          <a:lstStyle/>
          <a:p>
            <a:r>
              <a:rPr lang="en-US" dirty="0" smtClean="0"/>
              <a:t>Unity Point Health </a:t>
            </a:r>
            <a:r>
              <a:rPr lang="en-US" dirty="0" smtClean="0"/>
              <a:t>Methodist</a:t>
            </a:r>
          </a:p>
          <a:p>
            <a:r>
              <a:rPr lang="en-US" dirty="0" smtClean="0"/>
              <a:t>Dr. Steven Ambrose, MFM</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
            <a:ext cx="5486400" cy="30883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219200"/>
            <a:ext cx="2369620" cy="3240000"/>
          </a:xfrm>
          <a:prstGeom prst="rect">
            <a:avLst/>
          </a:prstGeom>
        </p:spPr>
      </p:pic>
      <p:sp>
        <p:nvSpPr>
          <p:cNvPr id="7" name="TextBox 6"/>
          <p:cNvSpPr txBox="1"/>
          <p:nvPr/>
        </p:nvSpPr>
        <p:spPr>
          <a:xfrm>
            <a:off x="914400" y="4619622"/>
            <a:ext cx="60198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Level IIE</a:t>
            </a:r>
          </a:p>
          <a:p>
            <a:pPr marL="285750" indent="-285750">
              <a:buFont typeface="Arial" panose="020B0604020202020204" pitchFamily="34" charset="0"/>
              <a:buChar char="•"/>
            </a:pPr>
            <a:r>
              <a:rPr lang="en-US" sz="2800" dirty="0" smtClean="0"/>
              <a:t>1700 Deliveries per year</a:t>
            </a:r>
          </a:p>
          <a:p>
            <a:pPr marL="285750" indent="-285750">
              <a:buFont typeface="Arial" panose="020B0604020202020204" pitchFamily="34" charset="0"/>
              <a:buChar char="•"/>
            </a:pPr>
            <a:r>
              <a:rPr lang="en-US" sz="2800" dirty="0" smtClean="0"/>
              <a:t>OSF Perinatal Network</a:t>
            </a:r>
            <a:endParaRPr lang="en-US" sz="2800" dirty="0"/>
          </a:p>
        </p:txBody>
      </p:sp>
    </p:spTree>
    <p:extLst>
      <p:ext uri="{BB962C8B-B14F-4D97-AF65-F5344CB8AC3E}">
        <p14:creationId xmlns:p14="http://schemas.microsoft.com/office/powerpoint/2010/main" val="143058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20 year old G3P2002</a:t>
            </a:r>
          </a:p>
          <a:p>
            <a:r>
              <a:rPr lang="en-US" dirty="0" smtClean="0"/>
              <a:t>35 weeks gestation</a:t>
            </a:r>
          </a:p>
          <a:p>
            <a:r>
              <a:rPr lang="en-US" dirty="0" smtClean="0"/>
              <a:t>Severe iron deficiency anemia</a:t>
            </a:r>
          </a:p>
          <a:p>
            <a:r>
              <a:rPr lang="en-US" dirty="0" smtClean="0"/>
              <a:t>6/28/2020 vaginal spotting and pelvic pain</a:t>
            </a:r>
            <a:endParaRPr lang="en-US" dirty="0"/>
          </a:p>
        </p:txBody>
      </p:sp>
    </p:spTree>
    <p:extLst>
      <p:ext uri="{BB962C8B-B14F-4D97-AF65-F5344CB8AC3E}">
        <p14:creationId xmlns:p14="http://schemas.microsoft.com/office/powerpoint/2010/main" val="363000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7/02/2020</a:t>
            </a:r>
            <a:endParaRPr lang="en-US" dirty="0"/>
          </a:p>
        </p:txBody>
      </p:sp>
      <p:sp>
        <p:nvSpPr>
          <p:cNvPr id="3" name="Content Placeholder 2"/>
          <p:cNvSpPr>
            <a:spLocks noGrp="1"/>
          </p:cNvSpPr>
          <p:nvPr>
            <p:ph idx="1"/>
          </p:nvPr>
        </p:nvSpPr>
        <p:spPr/>
        <p:txBody>
          <a:bodyPr/>
          <a:lstStyle/>
          <a:p>
            <a:r>
              <a:rPr lang="en-US" dirty="0" smtClean="0"/>
              <a:t>Presents with complaint of worsening chest pain</a:t>
            </a:r>
          </a:p>
          <a:p>
            <a:r>
              <a:rPr lang="en-US" dirty="0" smtClean="0"/>
              <a:t>Two day duration</a:t>
            </a:r>
          </a:p>
          <a:p>
            <a:r>
              <a:rPr lang="en-US" dirty="0" smtClean="0"/>
              <a:t>Subjective fever</a:t>
            </a:r>
          </a:p>
          <a:p>
            <a:r>
              <a:rPr lang="en-US" dirty="0" smtClean="0"/>
              <a:t>Ongoing pelvic pain</a:t>
            </a:r>
          </a:p>
          <a:p>
            <a:r>
              <a:rPr lang="en-US" dirty="0" smtClean="0"/>
              <a:t>Upon questioning possible dyspnea and loss of taste</a:t>
            </a:r>
            <a:endParaRPr lang="en-US" dirty="0"/>
          </a:p>
        </p:txBody>
      </p:sp>
    </p:spTree>
    <p:extLst>
      <p:ext uri="{BB962C8B-B14F-4D97-AF65-F5344CB8AC3E}">
        <p14:creationId xmlns:p14="http://schemas.microsoft.com/office/powerpoint/2010/main" val="286868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Negative physical exam</a:t>
            </a:r>
          </a:p>
          <a:p>
            <a:r>
              <a:rPr lang="en-US" dirty="0" smtClean="0"/>
              <a:t>Fever 101F</a:t>
            </a:r>
          </a:p>
          <a:p>
            <a:r>
              <a:rPr lang="en-US" dirty="0" smtClean="0"/>
              <a:t>CT-right middle lobe infiltrate</a:t>
            </a:r>
          </a:p>
          <a:p>
            <a:r>
              <a:rPr lang="en-US" dirty="0" smtClean="0"/>
              <a:t>Tachycardia 115bpm  sinus tach</a:t>
            </a:r>
          </a:p>
          <a:p>
            <a:r>
              <a:rPr lang="en-US" dirty="0" smtClean="0"/>
              <a:t>Prolonged QT</a:t>
            </a:r>
          </a:p>
          <a:p>
            <a:r>
              <a:rPr lang="en-US" dirty="0" smtClean="0"/>
              <a:t>Pulse ox 97 to 100% RA</a:t>
            </a:r>
            <a:endParaRPr lang="en-US" dirty="0"/>
          </a:p>
        </p:txBody>
      </p:sp>
    </p:spTree>
    <p:extLst>
      <p:ext uri="{BB962C8B-B14F-4D97-AF65-F5344CB8AC3E}">
        <p14:creationId xmlns:p14="http://schemas.microsoft.com/office/powerpoint/2010/main" val="412199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p:txBody>
          <a:bodyPr/>
          <a:lstStyle/>
          <a:p>
            <a:r>
              <a:rPr lang="en-US" dirty="0" smtClean="0"/>
              <a:t>Admit</a:t>
            </a:r>
          </a:p>
          <a:p>
            <a:r>
              <a:rPr lang="en-US" dirty="0" smtClean="0"/>
              <a:t>Hydrate</a:t>
            </a:r>
          </a:p>
          <a:p>
            <a:r>
              <a:rPr lang="en-US" dirty="0" smtClean="0"/>
              <a:t>Transfuse</a:t>
            </a:r>
          </a:p>
          <a:p>
            <a:r>
              <a:rPr lang="en-US" dirty="0" smtClean="0"/>
              <a:t>Out patient after 48 hours observation</a:t>
            </a:r>
            <a:endParaRPr lang="en-US" dirty="0"/>
          </a:p>
        </p:txBody>
      </p:sp>
    </p:spTree>
    <p:extLst>
      <p:ext uri="{BB962C8B-B14F-4D97-AF65-F5344CB8AC3E}">
        <p14:creationId xmlns:p14="http://schemas.microsoft.com/office/powerpoint/2010/main" val="112293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 Not Do</a:t>
            </a:r>
            <a:endParaRPr lang="en-US" dirty="0"/>
          </a:p>
        </p:txBody>
      </p:sp>
      <p:sp>
        <p:nvSpPr>
          <p:cNvPr id="3" name="Content Placeholder 2"/>
          <p:cNvSpPr>
            <a:spLocks noGrp="1"/>
          </p:cNvSpPr>
          <p:nvPr>
            <p:ph idx="1"/>
          </p:nvPr>
        </p:nvSpPr>
        <p:spPr/>
        <p:txBody>
          <a:bodyPr/>
          <a:lstStyle/>
          <a:p>
            <a:r>
              <a:rPr lang="en-US" dirty="0" smtClean="0"/>
              <a:t>Antenatal steroids</a:t>
            </a:r>
          </a:p>
          <a:p>
            <a:r>
              <a:rPr lang="en-US" dirty="0" smtClean="0"/>
              <a:t>Low molecular weight heparin</a:t>
            </a:r>
            <a:endParaRPr lang="en-US" dirty="0"/>
          </a:p>
        </p:txBody>
      </p:sp>
    </p:spTree>
    <p:extLst>
      <p:ext uri="{BB962C8B-B14F-4D97-AF65-F5344CB8AC3E}">
        <p14:creationId xmlns:p14="http://schemas.microsoft.com/office/powerpoint/2010/main" val="327705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lstStyle/>
          <a:p>
            <a:r>
              <a:rPr lang="en-US" dirty="0" smtClean="0"/>
              <a:t>Transfusion protocol</a:t>
            </a:r>
          </a:p>
          <a:p>
            <a:r>
              <a:rPr lang="en-US" dirty="0" smtClean="0"/>
              <a:t>Sepsis protocol</a:t>
            </a:r>
          </a:p>
          <a:p>
            <a:r>
              <a:rPr lang="en-US" dirty="0" smtClean="0"/>
              <a:t>Thromboembolic prophylaxis protocol</a:t>
            </a:r>
          </a:p>
          <a:p>
            <a:r>
              <a:rPr lang="en-US" dirty="0" smtClean="0"/>
              <a:t>Obstetric protocols</a:t>
            </a:r>
          </a:p>
          <a:p>
            <a:r>
              <a:rPr lang="en-US" dirty="0" smtClean="0"/>
              <a:t>COVID protocol</a:t>
            </a:r>
          </a:p>
          <a:p>
            <a:endParaRPr lang="en-US" dirty="0"/>
          </a:p>
        </p:txBody>
      </p:sp>
    </p:spTree>
    <p:extLst>
      <p:ext uri="{BB962C8B-B14F-4D97-AF65-F5344CB8AC3E}">
        <p14:creationId xmlns:p14="http://schemas.microsoft.com/office/powerpoint/2010/main" val="247263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err="1" smtClean="0"/>
              <a:t>Lmwh</a:t>
            </a:r>
            <a:endParaRPr lang="en-US" dirty="0" smtClean="0"/>
          </a:p>
          <a:p>
            <a:r>
              <a:rPr lang="en-US" dirty="0" smtClean="0"/>
              <a:t>Betamethasone/dexamethasone</a:t>
            </a:r>
          </a:p>
          <a:p>
            <a:r>
              <a:rPr lang="en-US" dirty="0" smtClean="0"/>
              <a:t>In patient observation</a:t>
            </a:r>
          </a:p>
          <a:p>
            <a:r>
              <a:rPr lang="en-US" dirty="0" smtClean="0"/>
              <a:t>Cytokine storm</a:t>
            </a:r>
          </a:p>
          <a:p>
            <a:r>
              <a:rPr lang="en-US" dirty="0" smtClean="0"/>
              <a:t>Cardiac involvement</a:t>
            </a:r>
          </a:p>
          <a:p>
            <a:r>
              <a:rPr lang="en-US" dirty="0" smtClean="0"/>
              <a:t>Timing and route of delivery</a:t>
            </a:r>
          </a:p>
          <a:p>
            <a:r>
              <a:rPr lang="en-US" dirty="0" smtClean="0"/>
              <a:t>Antenatal </a:t>
            </a:r>
            <a:r>
              <a:rPr lang="en-US" dirty="0" smtClean="0"/>
              <a:t>surveillance</a:t>
            </a:r>
            <a:endParaRPr lang="en-US" dirty="0" smtClean="0"/>
          </a:p>
          <a:p>
            <a:endParaRPr lang="en-US" dirty="0"/>
          </a:p>
        </p:txBody>
      </p:sp>
    </p:spTree>
    <p:extLst>
      <p:ext uri="{BB962C8B-B14F-4D97-AF65-F5344CB8AC3E}">
        <p14:creationId xmlns:p14="http://schemas.microsoft.com/office/powerpoint/2010/main" val="365063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Peoria prevalence 2%?</a:t>
            </a:r>
          </a:p>
          <a:p>
            <a:r>
              <a:rPr lang="en-US" dirty="0" smtClean="0"/>
              <a:t>Screening delivering patients since April 27</a:t>
            </a:r>
            <a:r>
              <a:rPr lang="en-US" baseline="30000" dirty="0" smtClean="0"/>
              <a:t>th</a:t>
            </a:r>
          </a:p>
          <a:p>
            <a:endParaRPr lang="en-US" baseline="30000" dirty="0" smtClean="0"/>
          </a:p>
        </p:txBody>
      </p:sp>
    </p:spTree>
    <p:extLst>
      <p:ext uri="{BB962C8B-B14F-4D97-AF65-F5344CB8AC3E}">
        <p14:creationId xmlns:p14="http://schemas.microsoft.com/office/powerpoint/2010/main" val="312367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sp>
        <p:nvSpPr>
          <p:cNvPr id="3" name="Content Placeholder 2"/>
          <p:cNvSpPr>
            <a:spLocks noGrp="1"/>
          </p:cNvSpPr>
          <p:nvPr>
            <p:ph idx="1"/>
          </p:nvPr>
        </p:nvSpPr>
        <p:spPr/>
        <p:txBody>
          <a:bodyPr/>
          <a:lstStyle/>
          <a:p>
            <a:r>
              <a:rPr lang="en-US" dirty="0" smtClean="0"/>
              <a:t>Family medicine OB</a:t>
            </a:r>
          </a:p>
          <a:p>
            <a:r>
              <a:rPr lang="en-US" dirty="0" err="1" smtClean="0"/>
              <a:t>Womens</a:t>
            </a:r>
            <a:r>
              <a:rPr lang="en-US" dirty="0" smtClean="0"/>
              <a:t> health fellow</a:t>
            </a:r>
          </a:p>
          <a:p>
            <a:r>
              <a:rPr lang="en-US" dirty="0" smtClean="0"/>
              <a:t>MFM</a:t>
            </a:r>
          </a:p>
          <a:p>
            <a:r>
              <a:rPr lang="en-US" dirty="0" smtClean="0"/>
              <a:t>Hospitalist</a:t>
            </a:r>
          </a:p>
          <a:p>
            <a:r>
              <a:rPr lang="en-US" dirty="0" smtClean="0"/>
              <a:t>ER</a:t>
            </a:r>
          </a:p>
          <a:p>
            <a:r>
              <a:rPr lang="en-US" dirty="0" smtClean="0"/>
              <a:t>Infectious disease</a:t>
            </a:r>
          </a:p>
          <a:p>
            <a:r>
              <a:rPr lang="en-US" dirty="0" smtClean="0"/>
              <a:t>Radiology</a:t>
            </a:r>
          </a:p>
          <a:p>
            <a:r>
              <a:rPr lang="en-US" dirty="0" smtClean="0"/>
              <a:t>Pathologist/lab medicine</a:t>
            </a:r>
            <a:endParaRPr lang="en-US" dirty="0"/>
          </a:p>
        </p:txBody>
      </p:sp>
    </p:spTree>
    <p:extLst>
      <p:ext uri="{BB962C8B-B14F-4D97-AF65-F5344CB8AC3E}">
        <p14:creationId xmlns:p14="http://schemas.microsoft.com/office/powerpoint/2010/main" val="114566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OB Discussion Panel</a:t>
            </a:r>
            <a:endParaRPr lang="en-US" dirty="0"/>
          </a:p>
        </p:txBody>
      </p:sp>
      <p:sp>
        <p:nvSpPr>
          <p:cNvPr id="3" name="Content Placeholder 2"/>
          <p:cNvSpPr>
            <a:spLocks noGrp="1"/>
          </p:cNvSpPr>
          <p:nvPr>
            <p:ph idx="1"/>
          </p:nvPr>
        </p:nvSpPr>
        <p:spPr/>
        <p:txBody>
          <a:bodyPr/>
          <a:lstStyle/>
          <a:p>
            <a:pPr>
              <a:buClr>
                <a:srgbClr val="F58466"/>
              </a:buClr>
            </a:pPr>
            <a:r>
              <a:rPr lang="en-US" sz="2800" b="1" dirty="0" smtClean="0"/>
              <a:t>Steven </a:t>
            </a:r>
            <a:r>
              <a:rPr lang="en-US" sz="2800" b="1" dirty="0"/>
              <a:t>Ambrose, MD -  </a:t>
            </a:r>
            <a:r>
              <a:rPr lang="en-US" sz="2800" dirty="0"/>
              <a:t>Maternal-Fetal Medicine, Unity Point Health Methodist Hospital, Peoria</a:t>
            </a:r>
          </a:p>
          <a:p>
            <a:pPr>
              <a:buClr>
                <a:srgbClr val="F58466"/>
              </a:buClr>
            </a:pPr>
            <a:r>
              <a:rPr lang="en-US" sz="2800" b="1" dirty="0"/>
              <a:t>Jean Goodman, MD, </a:t>
            </a:r>
            <a:r>
              <a:rPr lang="en-US" sz="2800" dirty="0"/>
              <a:t>Maternal Fetal Medicine, Loyola University Medical Center, Maywood</a:t>
            </a:r>
          </a:p>
          <a:p>
            <a:pPr>
              <a:buClr>
                <a:srgbClr val="F58466"/>
              </a:buClr>
            </a:pPr>
            <a:r>
              <a:rPr lang="en-US" sz="2800" b="1" dirty="0"/>
              <a:t>Abbe </a:t>
            </a:r>
            <a:r>
              <a:rPr lang="en-US" sz="2800" b="1" dirty="0" err="1"/>
              <a:t>Kordik</a:t>
            </a:r>
            <a:r>
              <a:rPr lang="en-US" sz="2800" b="1" dirty="0"/>
              <a:t>, MD, </a:t>
            </a:r>
            <a:r>
              <a:rPr lang="en-US" sz="2800" dirty="0"/>
              <a:t>OB/GYN, University of Chicago Medical Center, Chicago</a:t>
            </a:r>
          </a:p>
          <a:p>
            <a:pPr>
              <a:buClr>
                <a:srgbClr val="F58466"/>
              </a:buClr>
            </a:pPr>
            <a:r>
              <a:rPr lang="en-US" sz="2800" b="1" dirty="0" err="1"/>
              <a:t>Catalin</a:t>
            </a:r>
            <a:r>
              <a:rPr lang="en-US" sz="2800" b="1" dirty="0"/>
              <a:t> S. </a:t>
            </a:r>
            <a:r>
              <a:rPr lang="en-US" sz="2800" b="1" dirty="0" err="1"/>
              <a:t>Buhimschi</a:t>
            </a:r>
            <a:r>
              <a:rPr lang="en-US" sz="2800" b="1" dirty="0"/>
              <a:t>, MD, MMS, MBA- </a:t>
            </a:r>
            <a:r>
              <a:rPr lang="en-US" sz="2800" dirty="0"/>
              <a:t>Director, Division of MFM, Director OB Service &amp; Patient Safet</a:t>
            </a:r>
            <a:r>
              <a:rPr lang="en-US" dirty="0"/>
              <a:t>y, UI Health</a:t>
            </a:r>
            <a:endParaRPr lang="en-US" b="1"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31</a:t>
            </a:fld>
            <a:endParaRPr lang="en-US" altLang="en-US"/>
          </a:p>
        </p:txBody>
      </p:sp>
    </p:spTree>
    <p:extLst>
      <p:ext uri="{BB962C8B-B14F-4D97-AF65-F5344CB8AC3E}">
        <p14:creationId xmlns:p14="http://schemas.microsoft.com/office/powerpoint/2010/main" val="197442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934200" cy="1143000"/>
          </a:xfrm>
        </p:spPr>
        <p:txBody>
          <a:bodyPr/>
          <a:lstStyle/>
          <a:p>
            <a:pPr algn="l"/>
            <a:r>
              <a:rPr lang="en-US" sz="4000" b="1" dirty="0">
                <a:solidFill>
                  <a:srgbClr val="F58466"/>
                </a:solidFill>
                <a:latin typeface="Goudy Old Style" pitchFamily="18" charset="0"/>
              </a:rPr>
              <a:t>The </a:t>
            </a:r>
            <a:r>
              <a:rPr lang="en-US" sz="4000" b="1" dirty="0">
                <a:solidFill>
                  <a:srgbClr val="F58466"/>
                </a:solidFill>
                <a:latin typeface="Goudy Old Style" pitchFamily="18" charset="0"/>
              </a:rPr>
              <a:t>severity scale for </a:t>
            </a:r>
            <a:r>
              <a:rPr lang="en-US" sz="4000" b="1" dirty="0">
                <a:solidFill>
                  <a:srgbClr val="F58466"/>
                </a:solidFill>
                <a:latin typeface="Goudy Old Style" pitchFamily="18" charset="0"/>
              </a:rPr>
              <a:t>COVID-19</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914400"/>
            <a:ext cx="8229600" cy="4525963"/>
          </a:xfrm>
        </p:spPr>
        <p:txBody>
          <a:bodyPr/>
          <a:lstStyle/>
          <a:p>
            <a:pPr marL="0" indent="0">
              <a:buNone/>
            </a:pPr>
            <a:r>
              <a:rPr lang="en-US" sz="2000" dirty="0" smtClean="0"/>
              <a:t>● </a:t>
            </a:r>
            <a:r>
              <a:rPr lang="en-US" sz="2000" dirty="0"/>
              <a:t>Asymptomatic or </a:t>
            </a:r>
            <a:r>
              <a:rPr lang="en-US" sz="2000" dirty="0" err="1"/>
              <a:t>presymptomatic</a:t>
            </a:r>
            <a:r>
              <a:rPr lang="en-US" sz="2000" dirty="0"/>
              <a:t> disease or presumptive infection is defined as a positive COVID-19 test result with no symptoms. </a:t>
            </a:r>
            <a:endParaRPr lang="en-US" sz="2000" dirty="0" smtClean="0"/>
          </a:p>
          <a:p>
            <a:pPr marL="0" indent="0">
              <a:buNone/>
            </a:pPr>
            <a:r>
              <a:rPr lang="en-US" sz="2000" dirty="0" smtClean="0"/>
              <a:t>● </a:t>
            </a:r>
            <a:r>
              <a:rPr lang="en-US" sz="2000" dirty="0"/>
              <a:t>Mild disease is defined as flu-like symptoms, such as fever, cough, </a:t>
            </a:r>
            <a:r>
              <a:rPr lang="en-US" sz="2000" dirty="0" err="1"/>
              <a:t>myalgias</a:t>
            </a:r>
            <a:r>
              <a:rPr lang="en-US" sz="2000" dirty="0"/>
              <a:t>, and anosmia without dyspnea, shortness of breath, or abnormal chest imaging. </a:t>
            </a:r>
            <a:endParaRPr lang="en-US" sz="2000" dirty="0" smtClean="0"/>
          </a:p>
          <a:p>
            <a:pPr marL="0" indent="0">
              <a:buNone/>
            </a:pPr>
            <a:r>
              <a:rPr lang="en-US" sz="2000" dirty="0" smtClean="0"/>
              <a:t>● </a:t>
            </a:r>
            <a:r>
              <a:rPr lang="en-US" sz="2000" dirty="0"/>
              <a:t>Moderate disease is defined by evidence of lower respiratory tract disease with clinical assessment (dyspnea, pneumonia on imaging, abnormal blood </a:t>
            </a:r>
            <a:r>
              <a:rPr lang="en-US" sz="2000" dirty="0" smtClean="0"/>
              <a:t>gas results</a:t>
            </a:r>
            <a:r>
              <a:rPr lang="en-US" sz="2000" dirty="0"/>
              <a:t>, refractory fever of 39.0 °C /102.2 °F or </a:t>
            </a:r>
            <a:r>
              <a:rPr lang="en-US" sz="2000" dirty="0" smtClean="0"/>
              <a:t>greater, while </a:t>
            </a:r>
            <a:r>
              <a:rPr lang="en-US" sz="2000" dirty="0"/>
              <a:t>maintaining an oxygen saturation of greater than 93% on room air at sea level. </a:t>
            </a:r>
            <a:endParaRPr lang="en-US" sz="2000" dirty="0" smtClean="0"/>
          </a:p>
          <a:p>
            <a:pPr marL="0" indent="0">
              <a:buNone/>
            </a:pPr>
            <a:r>
              <a:rPr lang="en-US" sz="2000" dirty="0" smtClean="0"/>
              <a:t>● </a:t>
            </a:r>
            <a:r>
              <a:rPr lang="en-US" sz="2000" dirty="0"/>
              <a:t>Severe disease is defined by a respiratory rate greater than 30 breaths per minute (bpm), hypoxia with oxygen saturation less than or equal to 93%, a ratio of arterial partial pressure of oxygen to fraction of inspired oxygen of less than 300, or greater than 50% lung involvement on imaging. </a:t>
            </a:r>
            <a:endParaRPr lang="en-US" sz="2000" dirty="0" smtClean="0"/>
          </a:p>
          <a:p>
            <a:pPr marL="0" indent="0">
              <a:buNone/>
            </a:pPr>
            <a:r>
              <a:rPr lang="en-US" sz="2000" dirty="0" smtClean="0"/>
              <a:t>● </a:t>
            </a:r>
            <a:r>
              <a:rPr lang="en-US" sz="2000" dirty="0"/>
              <a:t>Critical disease is defined as multi-organ failure or dysfunction, shock, or respiratory failure requiring mechanical ventilation or high-flow nasal cannula.</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32</a:t>
            </a:fld>
            <a:endParaRPr lang="en-US" altLang="en-US"/>
          </a:p>
        </p:txBody>
      </p:sp>
      <p:sp>
        <p:nvSpPr>
          <p:cNvPr id="5" name="TextBox 4"/>
          <p:cNvSpPr txBox="1"/>
          <p:nvPr/>
        </p:nvSpPr>
        <p:spPr>
          <a:xfrm>
            <a:off x="2362200" y="6211669"/>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421196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19" y="988997"/>
            <a:ext cx="7324381" cy="1143000"/>
          </a:xfrm>
        </p:spPr>
        <p:txBody>
          <a:bodyPr/>
          <a:lstStyle/>
          <a:p>
            <a:pPr algn="l"/>
            <a:r>
              <a:rPr lang="en-US" sz="4000" b="1" dirty="0">
                <a:solidFill>
                  <a:srgbClr val="F58466"/>
                </a:solidFill>
                <a:latin typeface="Goudy Old Style" pitchFamily="18" charset="0"/>
              </a:rPr>
              <a:t>Many COVID-19 patients, including pregnant patients, have mild or no symptoms. </a:t>
            </a:r>
            <a:r>
              <a:rPr lang="en-US" dirty="0"/>
              <a:t/>
            </a:r>
            <a:br>
              <a:rPr lang="en-US" dirty="0"/>
            </a:br>
            <a:endParaRPr lang="en-US" dirty="0"/>
          </a:p>
        </p:txBody>
      </p:sp>
      <p:sp>
        <p:nvSpPr>
          <p:cNvPr id="3" name="Content Placeholder 2"/>
          <p:cNvSpPr>
            <a:spLocks noGrp="1"/>
          </p:cNvSpPr>
          <p:nvPr>
            <p:ph idx="1"/>
          </p:nvPr>
        </p:nvSpPr>
        <p:spPr>
          <a:xfrm>
            <a:off x="457200" y="2362200"/>
            <a:ext cx="8229600" cy="3763967"/>
          </a:xfrm>
        </p:spPr>
        <p:txBody>
          <a:bodyPr/>
          <a:lstStyle/>
          <a:p>
            <a:pPr marL="0" indent="0">
              <a:buNone/>
            </a:pPr>
            <a:r>
              <a:rPr lang="en-US" sz="2000" dirty="0" smtClean="0"/>
              <a:t>● </a:t>
            </a:r>
            <a:r>
              <a:rPr lang="en-US" sz="2400" dirty="0"/>
              <a:t>Outpatient monitoring with a 14-day self-quarantine can be considered for pregnant patients with COVID-19 who have mild symptoms or are asymptomatic. Recommendations for outpatient monitoring is outlined below</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33</a:t>
            </a:fld>
            <a:endParaRPr lang="en-US" altLang="en-US"/>
          </a:p>
        </p:txBody>
      </p:sp>
      <p:sp>
        <p:nvSpPr>
          <p:cNvPr id="5" name="TextBox 4"/>
          <p:cNvSpPr txBox="1"/>
          <p:nvPr/>
        </p:nvSpPr>
        <p:spPr>
          <a:xfrm>
            <a:off x="2590800" y="5105400"/>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0621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pPr algn="l"/>
            <a:r>
              <a:rPr lang="en-US" sz="4000" b="1" dirty="0">
                <a:solidFill>
                  <a:srgbClr val="F58466"/>
                </a:solidFill>
                <a:latin typeface="Goudy Old Style" pitchFamily="18" charset="0"/>
              </a:rPr>
              <a:t>Inpatient </a:t>
            </a:r>
            <a:r>
              <a:rPr lang="en-US" sz="4000" b="1" dirty="0">
                <a:solidFill>
                  <a:srgbClr val="F58466"/>
                </a:solidFill>
                <a:latin typeface="Goudy Old Style" pitchFamily="18" charset="0"/>
              </a:rPr>
              <a:t>monitoring may be needed for the following categories of patients: </a:t>
            </a:r>
          </a:p>
        </p:txBody>
      </p:sp>
      <p:sp>
        <p:nvSpPr>
          <p:cNvPr id="3" name="Content Placeholder 2"/>
          <p:cNvSpPr>
            <a:spLocks noGrp="1"/>
          </p:cNvSpPr>
          <p:nvPr>
            <p:ph idx="1"/>
          </p:nvPr>
        </p:nvSpPr>
        <p:spPr>
          <a:xfrm>
            <a:off x="477398" y="1844178"/>
            <a:ext cx="8229600" cy="4525963"/>
          </a:xfrm>
        </p:spPr>
        <p:txBody>
          <a:bodyPr/>
          <a:lstStyle/>
          <a:p>
            <a:pPr marL="0" indent="0">
              <a:buNone/>
            </a:pPr>
            <a:r>
              <a:rPr lang="en-US" sz="2000" dirty="0" smtClean="0"/>
              <a:t>○ </a:t>
            </a:r>
            <a:r>
              <a:rPr lang="en-US" sz="2000" dirty="0"/>
              <a:t>Pregnant COVID-19 patients with moderate to severe signs and symptoms or oxygen saturation less than 95%. </a:t>
            </a:r>
            <a:r>
              <a:rPr lang="en-US" sz="2000" dirty="0" smtClean="0"/>
              <a:t> (incudes dyspnea)</a:t>
            </a:r>
          </a:p>
          <a:p>
            <a:pPr marL="0" indent="0">
              <a:buNone/>
            </a:pPr>
            <a:r>
              <a:rPr lang="en-US" sz="2000" dirty="0" smtClean="0"/>
              <a:t>○ </a:t>
            </a:r>
            <a:r>
              <a:rPr lang="en-US" sz="2000" dirty="0"/>
              <a:t>Pregnant COVID-19 patients with comorbid conditions, </a:t>
            </a:r>
            <a:r>
              <a:rPr lang="en-US" sz="2000" dirty="0" err="1"/>
              <a:t>eg</a:t>
            </a:r>
            <a:r>
              <a:rPr lang="en-US" sz="2000" dirty="0"/>
              <a:t>, uncontrolled hypertension, inadequately controlled gestational or </a:t>
            </a:r>
            <a:r>
              <a:rPr lang="en-US" sz="2000" dirty="0" err="1"/>
              <a:t>pregestational</a:t>
            </a:r>
            <a:r>
              <a:rPr lang="en-US" sz="2000" dirty="0"/>
              <a:t> diabetes, chronic renal disease, chronic cardiopulmonary disease, or immunosuppressive states (intrinsic or medication-related) </a:t>
            </a:r>
            <a:endParaRPr lang="en-US" sz="2000" dirty="0" smtClean="0"/>
          </a:p>
          <a:p>
            <a:pPr marL="0" indent="0">
              <a:buNone/>
            </a:pPr>
            <a:r>
              <a:rPr lang="en-US" sz="2000" dirty="0" smtClean="0"/>
              <a:t>○ </a:t>
            </a:r>
            <a:r>
              <a:rPr lang="en-US" sz="2000" dirty="0"/>
              <a:t>Pregnant COVID-19 patients with fevers greater than 39 °C despite acetaminophen, raising concern for secondary </a:t>
            </a:r>
            <a:r>
              <a:rPr lang="en-US" sz="2000" dirty="0" err="1"/>
              <a:t>hemophagocytic</a:t>
            </a:r>
            <a:r>
              <a:rPr lang="en-US" sz="2000" dirty="0"/>
              <a:t> </a:t>
            </a:r>
            <a:r>
              <a:rPr lang="en-US" sz="2000" dirty="0" err="1"/>
              <a:t>lymphohistiocytosis</a:t>
            </a:r>
            <a:r>
              <a:rPr lang="en-US" sz="2000" dirty="0"/>
              <a:t> (</a:t>
            </a:r>
            <a:r>
              <a:rPr lang="en-US" sz="2000" dirty="0" err="1"/>
              <a:t>sHLH</a:t>
            </a:r>
            <a:r>
              <a:rPr lang="en-US" sz="2000" dirty="0"/>
              <a:t>) or "cytokine storm syndrome." </a:t>
            </a:r>
            <a:r>
              <a:rPr lang="en-US" sz="2000" dirty="0" err="1"/>
              <a:t>sHLH</a:t>
            </a:r>
            <a:r>
              <a:rPr lang="en-US" sz="2000" dirty="0"/>
              <a:t> is a fulminant and often fatal </a:t>
            </a:r>
            <a:r>
              <a:rPr lang="en-US" sz="2000" dirty="0" err="1"/>
              <a:t>hypercytokinemia</a:t>
            </a:r>
            <a:r>
              <a:rPr lang="en-US" sz="2000" dirty="0"/>
              <a:t> associated with multi-organ failure. The disease is defined by unremitting fever, </a:t>
            </a:r>
            <a:r>
              <a:rPr lang="en-US" sz="2000" dirty="0" err="1"/>
              <a:t>cytopenia</a:t>
            </a:r>
            <a:r>
              <a:rPr lang="en-US" sz="2000" dirty="0"/>
              <a:t>, and high ferritin levels. If a patient has an </a:t>
            </a:r>
            <a:r>
              <a:rPr lang="en-US" sz="2000" dirty="0" err="1"/>
              <a:t>Hscore</a:t>
            </a:r>
            <a:r>
              <a:rPr lang="en-US" sz="2000" dirty="0"/>
              <a:t> (see Table 1) indicating a high probability for </a:t>
            </a:r>
            <a:r>
              <a:rPr lang="en-US" sz="2000" dirty="0" err="1"/>
              <a:t>sHLH</a:t>
            </a:r>
            <a:r>
              <a:rPr lang="en-US" sz="2000" dirty="0"/>
              <a:t>, inpatient observation is warranted.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34</a:t>
            </a:fld>
            <a:endParaRPr lang="en-US" altLang="en-US"/>
          </a:p>
        </p:txBody>
      </p:sp>
      <p:sp>
        <p:nvSpPr>
          <p:cNvPr id="5" name="TextBox 4"/>
          <p:cNvSpPr txBox="1"/>
          <p:nvPr/>
        </p:nvSpPr>
        <p:spPr>
          <a:xfrm>
            <a:off x="1028700" y="5953700"/>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57437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err="1">
                <a:solidFill>
                  <a:srgbClr val="F58466"/>
                </a:solidFill>
                <a:latin typeface="Goudy Old Style" pitchFamily="18" charset="0"/>
              </a:rPr>
              <a:t>Remdesivir</a:t>
            </a:r>
            <a:r>
              <a:rPr lang="en-US" sz="4000" b="1" dirty="0">
                <a:solidFill>
                  <a:srgbClr val="F58466"/>
                </a:solidFill>
                <a:latin typeface="Goudy Old Style" pitchFamily="18" charset="0"/>
              </a:rPr>
              <a:t> and Pregnancy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95400"/>
            <a:ext cx="8229600" cy="4525963"/>
          </a:xfrm>
        </p:spPr>
        <p:txBody>
          <a:bodyPr/>
          <a:lstStyle/>
          <a:p>
            <a:r>
              <a:rPr lang="en-US" sz="2000" dirty="0"/>
              <a:t>The Adaptive COVID-19 Treatment Trial (ACTT-1) investigated the use of the antiviral agent </a:t>
            </a:r>
            <a:r>
              <a:rPr lang="en-US" sz="2000" dirty="0" err="1"/>
              <a:t>remdesivir</a:t>
            </a:r>
            <a:r>
              <a:rPr lang="en-US" sz="2000" dirty="0"/>
              <a:t> among patients requiring oxygen therapy due to COVID-19 infection and demonstrated a decreased duration of disease in treated patients. Because of these promising results, the National Institutes of Health (NIH) COVID-19 Treatment Guidelines Panel (the Panel) recommends </a:t>
            </a:r>
            <a:r>
              <a:rPr lang="en-US" sz="2000" dirty="0" err="1"/>
              <a:t>remdesivir</a:t>
            </a:r>
            <a:r>
              <a:rPr lang="en-US" sz="2000" dirty="0"/>
              <a:t> for treatment of COVID-19 in hospitalized patients with SpO2 ≤94% on ambient air (at sea level) or those who require supplemental oxygen (AI). The Panel recommends </a:t>
            </a:r>
            <a:r>
              <a:rPr lang="en-US" sz="2000" dirty="0" err="1"/>
              <a:t>remdesivir</a:t>
            </a:r>
            <a:r>
              <a:rPr lang="en-US" sz="2000" dirty="0"/>
              <a:t> for treatment of COVID-19 in patients who are on mechanical ventilation or extracorporeal membrane oxygenation (ECMO) (BI). There is no known fetal toxicity associated with </a:t>
            </a:r>
            <a:r>
              <a:rPr lang="en-US" sz="2000" dirty="0" err="1"/>
              <a:t>remdesivir</a:t>
            </a:r>
            <a:r>
              <a:rPr lang="en-US" sz="2000" dirty="0"/>
              <a:t>. SMFM recommends that </a:t>
            </a:r>
            <a:r>
              <a:rPr lang="en-US" sz="2000" dirty="0" err="1"/>
              <a:t>remdesivir</a:t>
            </a:r>
            <a:r>
              <a:rPr lang="en-US" sz="2000" dirty="0"/>
              <a:t> be offered to pregnant patients with COVID-19 meeting criteria for compassionate use. (https://www.gilead.com/purpose/advancing-global-health/covid19/emergency-access-to-remdesivir-outside-of-clinical-trials).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35</a:t>
            </a:fld>
            <a:endParaRPr lang="en-US" altLang="en-US"/>
          </a:p>
        </p:txBody>
      </p:sp>
      <p:sp>
        <p:nvSpPr>
          <p:cNvPr id="5" name="TextBox 4"/>
          <p:cNvSpPr txBox="1"/>
          <p:nvPr/>
        </p:nvSpPr>
        <p:spPr>
          <a:xfrm>
            <a:off x="859316" y="5862305"/>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3577043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Dexamethasone and Pregnancy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70053" y="1295400"/>
            <a:ext cx="8229600" cy="4525963"/>
          </a:xfrm>
        </p:spPr>
        <p:txBody>
          <a:bodyPr/>
          <a:lstStyle/>
          <a:p>
            <a:r>
              <a:rPr lang="en-US" sz="2000" dirty="0" smtClean="0"/>
              <a:t>A </a:t>
            </a:r>
            <a:r>
              <a:rPr lang="en-US" sz="2000" dirty="0"/>
              <a:t>recent pre-print report of the RECOVERY trial demonstrated that dexamethasone was associated with a decreased risk of mortality among people requiring mechanical ventilation and also demonstrated a small but statistically significant decrease in mortality risk among those requiring oxygen for COVID19. Because of these promising preliminary results, the NIH COVID-19 Treatment Guidelines Panel (the Panel) recommends using dexamethasone (at a dose of 6 mg PO or IV per day for up to 10 days) in patients with COVID-19 who are mechanically ventilated (AI) and in patients with COVID-19 who require supplemental oxygen but who are not mechanically ventilated (BI). The Panel recommends against using dexamethasone in patients with COVID-19 who do not require supplemental oxygen (AI). These recommendations are not specific to pregnant patients. Since the benefit of mortality reduction outweighs the risk of fetal steroid exposure for this short course of treatment, SMFM recommends that this treatment should also be offered to pregnant patients with COVID-19.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36</a:t>
            </a:fld>
            <a:endParaRPr lang="en-US" altLang="en-US"/>
          </a:p>
        </p:txBody>
      </p:sp>
      <p:sp>
        <p:nvSpPr>
          <p:cNvPr id="5" name="TextBox 4"/>
          <p:cNvSpPr txBox="1"/>
          <p:nvPr/>
        </p:nvSpPr>
        <p:spPr>
          <a:xfrm>
            <a:off x="1295400" y="6195794"/>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173878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Timing of Delivery: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mild </a:t>
            </a:r>
            <a:r>
              <a:rPr lang="en-US" sz="4000" b="1" dirty="0">
                <a:solidFill>
                  <a:srgbClr val="F58466"/>
                </a:solidFill>
                <a:latin typeface="Goudy Old Style" pitchFamily="18" charset="0"/>
              </a:rPr>
              <a:t>symptoms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409375"/>
            <a:ext cx="8229600" cy="4525963"/>
          </a:xfrm>
        </p:spPr>
        <p:txBody>
          <a:bodyPr/>
          <a:lstStyle/>
          <a:p>
            <a:r>
              <a:rPr lang="en-US" sz="2400" dirty="0"/>
              <a:t>In an </a:t>
            </a:r>
            <a:r>
              <a:rPr lang="en-US" sz="2400" b="1" dirty="0"/>
              <a:t>asymptomatic or mildly symptomatic </a:t>
            </a:r>
            <a:r>
              <a:rPr lang="en-US" sz="2400" dirty="0"/>
              <a:t>woman positive for COVID-19 at </a:t>
            </a:r>
            <a:r>
              <a:rPr lang="en-US" sz="2400" b="1" dirty="0"/>
              <a:t>37 to 38 6/7 weeks of gestation </a:t>
            </a:r>
            <a:r>
              <a:rPr lang="en-US" sz="2400" dirty="0"/>
              <a:t>without other indications for delivery, expectant management can be considered until 14 days after the polymerase chain reaction (PCR) result was noted to be positive OR until 7 days after onset of symptoms and 3 days after resolution of symptoms. This option allows for decreased exposure of health care workers and the neonate to </a:t>
            </a:r>
            <a:r>
              <a:rPr lang="en-US" sz="2400" dirty="0" smtClean="0"/>
              <a:t>SARS-CoV-2. </a:t>
            </a:r>
            <a:endParaRPr lang="en-US" sz="2400" dirty="0"/>
          </a:p>
          <a:p>
            <a:r>
              <a:rPr lang="en-US" sz="2400" dirty="0" smtClean="0"/>
              <a:t> </a:t>
            </a:r>
            <a:r>
              <a:rPr lang="en-US" sz="2400" dirty="0"/>
              <a:t>In an </a:t>
            </a:r>
            <a:r>
              <a:rPr lang="en-US" sz="2400" b="1" dirty="0"/>
              <a:t>asymptomatic or mildly symptomatic woman positive for COVID-19 at 39 weeks of gestation or later</a:t>
            </a:r>
            <a:r>
              <a:rPr lang="en-US" sz="2400" dirty="0"/>
              <a:t>, delivery can be considered to decrease the risk of worsening maternal status.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37</a:t>
            </a:fld>
            <a:endParaRPr lang="en-US" altLang="en-US"/>
          </a:p>
        </p:txBody>
      </p:sp>
      <p:sp>
        <p:nvSpPr>
          <p:cNvPr id="5" name="TextBox 4"/>
          <p:cNvSpPr txBox="1"/>
          <p:nvPr/>
        </p:nvSpPr>
        <p:spPr>
          <a:xfrm>
            <a:off x="2057400" y="5663218"/>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3747250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859"/>
            <a:ext cx="8229600" cy="1143000"/>
          </a:xfrm>
        </p:spPr>
        <p:txBody>
          <a:bodyPr/>
          <a:lstStyle/>
          <a:p>
            <a:pPr algn="l"/>
            <a:r>
              <a:rPr lang="en-US" b="1" dirty="0">
                <a:solidFill>
                  <a:srgbClr val="F58466"/>
                </a:solidFill>
                <a:latin typeface="Goudy Old Style" pitchFamily="18" charset="0"/>
              </a:rPr>
              <a:t>Timing of Delivery</a:t>
            </a:r>
            <a:r>
              <a:rPr lang="en-US" b="1" dirty="0" smtClean="0">
                <a:solidFill>
                  <a:srgbClr val="F58466"/>
                </a:solidFill>
                <a:latin typeface="Goudy Old Style" pitchFamily="18" charset="0"/>
              </a:rPr>
              <a:t>: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critical illness</a:t>
            </a:r>
            <a:endParaRPr lang="en-US" dirty="0"/>
          </a:p>
        </p:txBody>
      </p:sp>
      <p:sp>
        <p:nvSpPr>
          <p:cNvPr id="3" name="Content Placeholder 2"/>
          <p:cNvSpPr>
            <a:spLocks noGrp="1"/>
          </p:cNvSpPr>
          <p:nvPr>
            <p:ph idx="1"/>
          </p:nvPr>
        </p:nvSpPr>
        <p:spPr>
          <a:xfrm>
            <a:off x="461790" y="1204367"/>
            <a:ext cx="8229600" cy="4525963"/>
          </a:xfrm>
        </p:spPr>
        <p:txBody>
          <a:bodyPr/>
          <a:lstStyle/>
          <a:p>
            <a:r>
              <a:rPr lang="en-US" sz="2400" dirty="0"/>
              <a:t>The timing of delivery requires carefully weighing the benefits and risks for the patient and fetus, and the decision to deliver requires close communication between the maternal-fetal medicine and critical care teams. Improvement in lung mechanics gained by early delivery is theoretical. In the third trimester, the pressure of the uterus can decrease expiratory reserve volume, inspiratory reserve volume, and functional residual capacity, which can increase the risk of severe hypoxemia in pregnant patients, especially those who are critically </a:t>
            </a:r>
            <a:r>
              <a:rPr lang="en-US" sz="2400" dirty="0" smtClean="0"/>
              <a:t>ill.  </a:t>
            </a:r>
          </a:p>
          <a:p>
            <a:r>
              <a:rPr lang="en-US" sz="2400" dirty="0" smtClean="0"/>
              <a:t>Although </a:t>
            </a:r>
            <a:r>
              <a:rPr lang="en-US" sz="2400" dirty="0"/>
              <a:t>data regarding delivery timing and acute respiratory distress syndrome are limited, it is reasonable to consider delivery in the setting of worsening critical illness.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38</a:t>
            </a:fld>
            <a:endParaRPr lang="en-US" altLang="en-US"/>
          </a:p>
        </p:txBody>
      </p:sp>
      <p:sp>
        <p:nvSpPr>
          <p:cNvPr id="5" name="TextBox 4"/>
          <p:cNvSpPr txBox="1"/>
          <p:nvPr/>
        </p:nvSpPr>
        <p:spPr>
          <a:xfrm>
            <a:off x="1981200" y="6075164"/>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09127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435077" y="150793"/>
            <a:ext cx="8229600" cy="1143000"/>
          </a:xfrm>
        </p:spPr>
        <p:txBody>
          <a:bodyPr/>
          <a:lstStyle/>
          <a:p>
            <a:pPr algn="l"/>
            <a:r>
              <a:rPr lang="en-US" sz="4000" b="1" dirty="0">
                <a:solidFill>
                  <a:srgbClr val="F58466"/>
                </a:solidFill>
                <a:latin typeface="Goudy Old Style" pitchFamily="18" charset="0"/>
              </a:rPr>
              <a:t>OB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000" dirty="0"/>
              <a:t>Questions from chat </a:t>
            </a:r>
            <a:r>
              <a:rPr lang="en-US" sz="2000" dirty="0" smtClean="0"/>
              <a:t>box and registration</a:t>
            </a:r>
            <a:endParaRPr lang="en-US" sz="1400" dirty="0"/>
          </a:p>
          <a:p>
            <a:endParaRPr lang="en-US" sz="2000" dirty="0"/>
          </a:p>
          <a:p>
            <a:r>
              <a:rPr lang="en-US" sz="2000" dirty="0"/>
              <a:t> </a:t>
            </a:r>
            <a:r>
              <a:rPr lang="en-US" sz="2000" dirty="0">
                <a:hlinkClick r:id="rId3"/>
              </a:rPr>
              <a:t>OB Q&amp;A</a:t>
            </a:r>
            <a:r>
              <a:rPr lang="en-US" sz="2000" dirty="0"/>
              <a:t> from 5.15.20 webinar</a:t>
            </a:r>
            <a:endParaRPr lang="en-US" sz="2000" dirty="0">
              <a:hlinkClick r:id="rId4"/>
            </a:endParaRPr>
          </a:p>
          <a:p>
            <a:r>
              <a:rPr lang="en-US" sz="2000" dirty="0">
                <a:hlinkClick r:id="rId4"/>
              </a:rPr>
              <a:t>Q/A from 5.8.2020</a:t>
            </a:r>
            <a:r>
              <a:rPr lang="en-US" sz="2000" dirty="0"/>
              <a:t> webinar (OB answers)</a:t>
            </a:r>
          </a:p>
          <a:p>
            <a:r>
              <a:rPr lang="en-US" sz="2000" dirty="0"/>
              <a:t>Q/A from 5.01.2020 – questions answered webcast</a:t>
            </a:r>
            <a:endParaRPr lang="en-US" sz="2000" dirty="0">
              <a:hlinkClick r:id="rId5"/>
            </a:endParaRPr>
          </a:p>
          <a:p>
            <a:r>
              <a:rPr lang="en-US" sz="2000" dirty="0">
                <a:hlinkClick r:id="rId5"/>
              </a:rPr>
              <a:t>Q/A from 4.24.2020 webinar</a:t>
            </a:r>
            <a:r>
              <a:rPr lang="en-US" sz="2000" dirty="0"/>
              <a:t> (</a:t>
            </a:r>
            <a:r>
              <a:rPr lang="en-US" sz="2000" dirty="0">
                <a:hlinkClick r:id="rId6"/>
              </a:rPr>
              <a:t>OB answers</a:t>
            </a:r>
            <a:r>
              <a:rPr lang="en-US" sz="2000" dirty="0"/>
              <a:t>)</a:t>
            </a:r>
            <a:endParaRPr lang="en-US" sz="1400" dirty="0">
              <a:hlinkClick r:id="rId5"/>
            </a:endParaRPr>
          </a:p>
          <a:p>
            <a:r>
              <a:rPr lang="en-US" sz="2000" dirty="0">
                <a:hlinkClick r:id="rId5"/>
              </a:rPr>
              <a:t>Q/A from 4.17.2020 webinar</a:t>
            </a:r>
            <a:endParaRPr lang="en-US" sz="1400" dirty="0"/>
          </a:p>
          <a:p>
            <a:r>
              <a:rPr lang="en-US" sz="2000" dirty="0">
                <a:hlinkClick r:id="rId7"/>
              </a:rPr>
              <a:t>Q/A from 4.10.2020 webinar</a:t>
            </a:r>
            <a:endParaRPr lang="en-US" sz="1400" dirty="0"/>
          </a:p>
          <a:p>
            <a:r>
              <a:rPr lang="en-US" sz="2000" dirty="0">
                <a:hlinkClick r:id="rId8"/>
              </a:rPr>
              <a:t>Q/A  from 4.3.2020 webinar</a:t>
            </a:r>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39</a:t>
            </a:fld>
            <a:endParaRPr lang="en-US" altLang="en-US"/>
          </a:p>
        </p:txBody>
      </p:sp>
    </p:spTree>
    <p:extLst>
      <p:ext uri="{BB962C8B-B14F-4D97-AF65-F5344CB8AC3E}">
        <p14:creationId xmlns:p14="http://schemas.microsoft.com/office/powerpoint/2010/main" val="359191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a:solidFill>
                  <a:srgbClr val="F58466"/>
                </a:solidFill>
                <a:latin typeface="Goudy Old Style" pitchFamily="18" charset="0"/>
              </a:rPr>
              <a:t>Covid</a:t>
            </a:r>
            <a:r>
              <a:rPr lang="en-US" b="1" dirty="0">
                <a:solidFill>
                  <a:srgbClr val="F58466"/>
                </a:solidFill>
                <a:latin typeface="Goudy Old Style" pitchFamily="18" charset="0"/>
              </a:rPr>
              <a:t> 19 webinars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p>
          <a:p>
            <a:pPr marL="0" indent="0">
              <a:buNone/>
            </a:pPr>
            <a:endParaRPr lang="en-US" dirty="0"/>
          </a:p>
          <a:p>
            <a:r>
              <a:rPr lang="en-US" dirty="0"/>
              <a:t>This is our 10th COVID-19 strategies for OB/Neonatal Units webinars in coordination with IDPH,  Friday’s at noon since April 3rd.  Please see </a:t>
            </a:r>
            <a:r>
              <a:rPr lang="en-US" dirty="0">
                <a:hlinkClick r:id="rId3"/>
              </a:rPr>
              <a:t>https://ilpqc.org/covid-19-information/</a:t>
            </a:r>
            <a:r>
              <a:rPr lang="en-US" dirty="0"/>
              <a:t> for future webinar registration, prior recorded webinars and written out Q/A’s from those webinars.</a:t>
            </a:r>
          </a:p>
          <a:p>
            <a:pPr marL="0" indent="0">
              <a:buNone/>
            </a:pPr>
            <a:endParaRPr lang="en-US" dirty="0"/>
          </a:p>
          <a:p>
            <a:r>
              <a:rPr lang="en-US" dirty="0"/>
              <a:t>The next webinar will be Friday, </a:t>
            </a:r>
            <a:r>
              <a:rPr lang="en-US" dirty="0" smtClean="0"/>
              <a:t>August 7. We are moving to monthly webinars for now. </a:t>
            </a:r>
            <a:endParaRPr lang="en-US" dirty="0"/>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a:t>
            </a:fld>
            <a:endParaRPr lang="en-US"/>
          </a:p>
        </p:txBody>
      </p:sp>
    </p:spTree>
    <p:extLst>
      <p:ext uri="{BB962C8B-B14F-4D97-AF65-F5344CB8AC3E}">
        <p14:creationId xmlns:p14="http://schemas.microsoft.com/office/powerpoint/2010/main" val="24422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Neonatal Unit Strategies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40</a:t>
            </a:fld>
            <a:endParaRPr lang="en-US" altLang="en-US"/>
          </a:p>
        </p:txBody>
      </p:sp>
    </p:spTree>
    <p:extLst>
      <p:ext uri="{BB962C8B-B14F-4D97-AF65-F5344CB8AC3E}">
        <p14:creationId xmlns:p14="http://schemas.microsoft.com/office/powerpoint/2010/main" val="297765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7349" y="3130187"/>
            <a:ext cx="7052311" cy="1303020"/>
          </a:xfrm>
        </p:spPr>
        <p:txBody>
          <a:bodyPr>
            <a:noAutofit/>
          </a:bodyPr>
          <a:lstStyle/>
          <a:p>
            <a:pPr algn="l">
              <a:lnSpc>
                <a:spcPct val="100000"/>
              </a:lnSpc>
            </a:pPr>
            <a:r>
              <a:rPr lang="en-US" sz="1350" dirty="0" err="1"/>
              <a:t>Nour</a:t>
            </a:r>
            <a:r>
              <a:rPr lang="en-US" sz="1350" dirty="0"/>
              <a:t> </a:t>
            </a:r>
            <a:r>
              <a:rPr lang="en-US" sz="1350" dirty="0" err="1"/>
              <a:t>Akhras</a:t>
            </a:r>
            <a:r>
              <a:rPr lang="en-US" sz="1350" dirty="0"/>
              <a:t>, MD</a:t>
            </a:r>
          </a:p>
          <a:p>
            <a:pPr algn="l">
              <a:lnSpc>
                <a:spcPct val="100000"/>
              </a:lnSpc>
            </a:pPr>
            <a:r>
              <a:rPr lang="en-US" sz="1350" dirty="0"/>
              <a:t>Pediatric Infectious Diseases</a:t>
            </a:r>
          </a:p>
          <a:p>
            <a:pPr algn="l">
              <a:lnSpc>
                <a:spcPct val="100000"/>
              </a:lnSpc>
            </a:pPr>
            <a:r>
              <a:rPr lang="en-US" sz="1350" dirty="0"/>
              <a:t>AMITA </a:t>
            </a:r>
            <a:r>
              <a:rPr lang="en-US" sz="1350" dirty="0" err="1"/>
              <a:t>Alexian</a:t>
            </a:r>
            <a:r>
              <a:rPr lang="en-US" sz="1350" dirty="0"/>
              <a:t> Brother’s Women and Children’s Hospital</a:t>
            </a:r>
          </a:p>
          <a:p>
            <a:pPr algn="l">
              <a:lnSpc>
                <a:spcPct val="100000"/>
              </a:lnSpc>
            </a:pPr>
            <a:r>
              <a:rPr lang="en-US" sz="1350" dirty="0"/>
              <a:t>July 10, 2020</a:t>
            </a:r>
            <a:endParaRPr lang="en-US" sz="1350" dirty="0"/>
          </a:p>
        </p:txBody>
      </p:sp>
      <p:sp>
        <p:nvSpPr>
          <p:cNvPr id="5" name="Title 1"/>
          <p:cNvSpPr txBox="1">
            <a:spLocks/>
          </p:cNvSpPr>
          <p:nvPr/>
        </p:nvSpPr>
        <p:spPr>
          <a:xfrm>
            <a:off x="1136469" y="1657229"/>
            <a:ext cx="7094764" cy="1231118"/>
          </a:xfrm>
          <a:prstGeom prst="rect">
            <a:avLst/>
          </a:prstGeom>
        </p:spPr>
        <p:txBody>
          <a:bodyPr vert="horz" wrap="none" lIns="68580" tIns="34290" rIns="68580" bIns="34290" rtlCol="0" anchor="t">
            <a:no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defTabSz="685800" fontAlgn="auto">
              <a:spcAft>
                <a:spcPts val="0"/>
              </a:spcAft>
            </a:pPr>
            <a: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latin typeface="Corbel" panose="020B0503020204020204"/>
              </a:rPr>
              <a:t>Multisystem Inflammatory syndrome-Children</a:t>
            </a:r>
            <a:b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latin typeface="Corbel" panose="020B0503020204020204"/>
              </a:rPr>
            </a:br>
            <a: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latin typeface="Corbel" panose="020B0503020204020204"/>
              </a:rPr>
              <a:t>(MIS-C)</a:t>
            </a:r>
            <a:b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latin typeface="Corbel" panose="020B0503020204020204"/>
              </a:rPr>
            </a:br>
            <a: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latin typeface="Corbel" panose="020B0503020204020204"/>
              </a:rPr>
              <a:t/>
            </a:r>
            <a:br>
              <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latin typeface="Corbel" panose="020B0503020204020204"/>
              </a:rPr>
            </a:br>
            <a:endParaRPr lang="en-US" sz="3300" spc="-225" dirty="0">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latin typeface="Corbel" panose="020B0503020204020204"/>
            </a:endParaRPr>
          </a:p>
        </p:txBody>
      </p:sp>
    </p:spTree>
    <p:extLst>
      <p:ext uri="{BB962C8B-B14F-4D97-AF65-F5344CB8AC3E}">
        <p14:creationId xmlns:p14="http://schemas.microsoft.com/office/powerpoint/2010/main" val="45319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4930"/>
            <a:ext cx="7886700" cy="1325563"/>
          </a:xfrm>
        </p:spPr>
        <p:txBody>
          <a:bodyPr>
            <a:normAutofit fontScale="90000"/>
          </a:bodyPr>
          <a:lstStyle/>
          <a:p>
            <a:r>
              <a:rPr lang="en-US" dirty="0" smtClean="0"/>
              <a:t>AMITA Women and Children’s </a:t>
            </a:r>
            <a:r>
              <a:rPr lang="en-US" dirty="0" smtClean="0"/>
              <a:t>Hospital</a:t>
            </a:r>
            <a:br>
              <a:rPr lang="en-US" dirty="0" smtClean="0"/>
            </a:br>
            <a:endParaRPr lang="en-US" dirty="0"/>
          </a:p>
        </p:txBody>
      </p:sp>
      <p:sp>
        <p:nvSpPr>
          <p:cNvPr id="3" name="Content Placeholder 2"/>
          <p:cNvSpPr>
            <a:spLocks noGrp="1"/>
          </p:cNvSpPr>
          <p:nvPr>
            <p:ph idx="1"/>
          </p:nvPr>
        </p:nvSpPr>
        <p:spPr>
          <a:xfrm>
            <a:off x="868581" y="4191000"/>
            <a:ext cx="5069664" cy="3263504"/>
          </a:xfrm>
        </p:spPr>
        <p:txBody>
          <a:bodyPr/>
          <a:lstStyle/>
          <a:p>
            <a:r>
              <a:rPr lang="en-US" dirty="0" smtClean="0"/>
              <a:t>Level III NICU</a:t>
            </a:r>
          </a:p>
          <a:p>
            <a:r>
              <a:rPr lang="en-US" dirty="0" smtClean="0"/>
              <a:t>30 beds</a:t>
            </a:r>
          </a:p>
          <a:p>
            <a:r>
              <a:rPr lang="en-US" dirty="0" smtClean="0"/>
              <a:t>Loyola University Medical Center </a:t>
            </a:r>
          </a:p>
          <a:p>
            <a:r>
              <a:rPr lang="en-US" dirty="0" smtClean="0"/>
              <a:t>2019 =&gt; 3269 deliveries</a:t>
            </a:r>
          </a:p>
          <a:p>
            <a:r>
              <a:rPr lang="en-US" dirty="0" smtClean="0"/>
              <a:t>24 pediatric beds/ 8 </a:t>
            </a:r>
            <a:r>
              <a:rPr lang="en-US" dirty="0" err="1" smtClean="0"/>
              <a:t>Peds</a:t>
            </a:r>
            <a:r>
              <a:rPr lang="en-US" dirty="0" smtClean="0"/>
              <a:t> ICU</a:t>
            </a:r>
          </a:p>
          <a:p>
            <a:r>
              <a:rPr lang="en-US" dirty="0" smtClean="0"/>
              <a:t>Subspecialist: neuro, ID, </a:t>
            </a:r>
            <a:r>
              <a:rPr lang="en-US" dirty="0" err="1" smtClean="0"/>
              <a:t>heme</a:t>
            </a:r>
            <a:r>
              <a:rPr lang="en-US" dirty="0" smtClean="0"/>
              <a:t>, cards, GI</a:t>
            </a:r>
            <a:endParaRPr lang="en-US" dirty="0"/>
          </a:p>
        </p:txBody>
      </p:sp>
      <p:pic>
        <p:nvPicPr>
          <p:cNvPr id="4" name="Picture 3"/>
          <p:cNvPicPr>
            <a:picLocks noChangeAspect="1"/>
          </p:cNvPicPr>
          <p:nvPr/>
        </p:nvPicPr>
        <p:blipFill>
          <a:blip r:embed="rId2"/>
          <a:stretch>
            <a:fillRect/>
          </a:stretch>
        </p:blipFill>
        <p:spPr>
          <a:xfrm>
            <a:off x="1371599" y="1219200"/>
            <a:ext cx="4063629" cy="27929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787" y="3276600"/>
            <a:ext cx="2756962" cy="3240000"/>
          </a:xfrm>
          <a:prstGeom prst="rect">
            <a:avLst/>
          </a:prstGeom>
        </p:spPr>
      </p:pic>
    </p:spTree>
    <p:extLst>
      <p:ext uri="{BB962C8B-B14F-4D97-AF65-F5344CB8AC3E}">
        <p14:creationId xmlns:p14="http://schemas.microsoft.com/office/powerpoint/2010/main" val="2271615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4E11C7-7BD5-4045-AC27-3F529BEC73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1" y="1694090"/>
            <a:ext cx="2605388" cy="3469821"/>
          </a:xfrm>
          <a:effectLst/>
        </p:spPr>
        <p:txBody>
          <a:bodyPr vert="horz" lIns="68580" tIns="34290" rIns="68580" bIns="34290" rtlCol="0" anchor="ctr">
            <a:normAutofit/>
          </a:bodyPr>
          <a:lstStyle/>
          <a:p>
            <a:r>
              <a:rPr lang="en-US" sz="3000" dirty="0">
                <a:solidFill>
                  <a:schemeClr val="tx1">
                    <a:lumMod val="95000"/>
                  </a:schemeClr>
                </a:solidFill>
              </a:rPr>
              <a:t>Case Presentation</a:t>
            </a:r>
          </a:p>
        </p:txBody>
      </p:sp>
      <p:cxnSp>
        <p:nvCxnSpPr>
          <p:cNvPr id="11" name="Straight Connector 10">
            <a:extLst>
              <a:ext uri="{FF2B5EF4-FFF2-40B4-BE49-F238E27FC236}">
                <a16:creationId xmlns:a16="http://schemas.microsoft.com/office/drawing/2014/main" id="{21FCCE20-1E4F-44FF-87B4-379D391A2D1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81930"/>
            <a:ext cx="0" cy="20941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3747407" y="1694090"/>
            <a:ext cx="4285343" cy="3469821"/>
          </a:xfrm>
        </p:spPr>
        <p:txBody>
          <a:bodyPr vert="horz" lIns="68580" tIns="34290" rIns="68580" bIns="34290" rtlCol="0" anchor="ctr">
            <a:normAutofit lnSpcReduction="10000"/>
          </a:bodyPr>
          <a:lstStyle/>
          <a:p>
            <a:pPr marL="0"/>
            <a:r>
              <a:rPr lang="en-US" sz="1800" dirty="0">
                <a:solidFill>
                  <a:schemeClr val="tx1">
                    <a:lumMod val="95000"/>
                  </a:schemeClr>
                </a:solidFill>
              </a:rPr>
              <a:t>CC: vomiting</a:t>
            </a:r>
          </a:p>
          <a:p>
            <a:pPr marL="0"/>
            <a:endParaRPr lang="en-US" sz="1800" dirty="0">
              <a:solidFill>
                <a:schemeClr val="tx1">
                  <a:lumMod val="95000"/>
                </a:schemeClr>
              </a:solidFill>
            </a:endParaRPr>
          </a:p>
          <a:p>
            <a:pPr marL="0"/>
            <a:r>
              <a:rPr lang="en-US" sz="1800" dirty="0">
                <a:solidFill>
                  <a:schemeClr val="tx1">
                    <a:lumMod val="95000"/>
                  </a:schemeClr>
                </a:solidFill>
              </a:rPr>
              <a:t>HPI: 6 y male, no sig PMH; 5 d PTA fever, LAD -&gt; Augmentin by PCP</a:t>
            </a:r>
          </a:p>
          <a:p>
            <a:pPr marL="0"/>
            <a:endParaRPr lang="en-US" sz="1800" dirty="0">
              <a:solidFill>
                <a:schemeClr val="tx1">
                  <a:lumMod val="95000"/>
                </a:schemeClr>
              </a:solidFill>
            </a:endParaRPr>
          </a:p>
          <a:p>
            <a:pPr marL="0"/>
            <a:r>
              <a:rPr lang="en-US" sz="1800" dirty="0">
                <a:solidFill>
                  <a:schemeClr val="tx1">
                    <a:lumMod val="95000"/>
                  </a:schemeClr>
                </a:solidFill>
              </a:rPr>
              <a:t>2 d PTA rash; ABX stopped; thought to be EBV</a:t>
            </a:r>
          </a:p>
          <a:p>
            <a:pPr marL="0"/>
            <a:endParaRPr lang="en-US" sz="1800" dirty="0">
              <a:solidFill>
                <a:schemeClr val="tx1">
                  <a:lumMod val="95000"/>
                </a:schemeClr>
              </a:solidFill>
            </a:endParaRPr>
          </a:p>
          <a:p>
            <a:pPr marL="0"/>
            <a:r>
              <a:rPr lang="en-US" sz="1800" dirty="0">
                <a:solidFill>
                  <a:schemeClr val="tx1">
                    <a:lumMod val="95000"/>
                  </a:schemeClr>
                </a:solidFill>
              </a:rPr>
              <a:t>1 d PTA emesis, diarrhea, inability to tolerate PO. intermittent fevers; cough with blood-tinged sputum. </a:t>
            </a:r>
            <a:r>
              <a:rPr lang="en-US" sz="1500" dirty="0">
                <a:solidFill>
                  <a:schemeClr val="tx1">
                    <a:lumMod val="95000"/>
                  </a:schemeClr>
                </a:solidFill>
              </a:rPr>
              <a:t/>
            </a:r>
            <a:br>
              <a:rPr lang="en-US" sz="1500" dirty="0">
                <a:solidFill>
                  <a:schemeClr val="tx1">
                    <a:lumMod val="95000"/>
                  </a:schemeClr>
                </a:solidFill>
              </a:rPr>
            </a:br>
            <a:endParaRPr lang="en-US" sz="1500" dirty="0">
              <a:solidFill>
                <a:schemeClr val="tx1">
                  <a:lumMod val="95000"/>
                </a:schemeClr>
              </a:solidFill>
            </a:endParaRPr>
          </a:p>
        </p:txBody>
      </p:sp>
    </p:spTree>
    <p:extLst>
      <p:ext uri="{BB962C8B-B14F-4D97-AF65-F5344CB8AC3E}">
        <p14:creationId xmlns:p14="http://schemas.microsoft.com/office/powerpoint/2010/main" val="412353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11" name="Rectangle 10">
            <a:extLst>
              <a:ext uri="{FF2B5EF4-FFF2-40B4-BE49-F238E27FC236}">
                <a16:creationId xmlns:a16="http://schemas.microsoft.com/office/drawing/2014/main" id="{DC9CD390-6DB5-4AEA-8D13-BC6CEF344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8"/>
            <a:ext cx="3490080" cy="51435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0" y="1618740"/>
            <a:ext cx="2702377" cy="3620521"/>
          </a:xfrm>
        </p:spPr>
        <p:txBody>
          <a:bodyPr vert="horz" lIns="68580" tIns="34290" rIns="68580" bIns="34290" rtlCol="0" anchor="ctr">
            <a:normAutofit/>
          </a:bodyPr>
          <a:lstStyle/>
          <a:p>
            <a:r>
              <a:rPr lang="en-US" sz="3300">
                <a:solidFill>
                  <a:srgbClr val="F2F2F2"/>
                </a:solidFill>
              </a:rPr>
              <a:t>ER Course</a:t>
            </a:r>
          </a:p>
        </p:txBody>
      </p:sp>
      <p:sp>
        <p:nvSpPr>
          <p:cNvPr id="13" name="Rectangle 12">
            <a:extLst>
              <a:ext uri="{FF2B5EF4-FFF2-40B4-BE49-F238E27FC236}">
                <a16:creationId xmlns:a16="http://schemas.microsoft.com/office/drawing/2014/main" id="{11FA69C6-0A69-4994-9F32-C4497B8B4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48"/>
            <a:ext cx="482600" cy="5143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3" name="Vertical Text Placeholder 2"/>
          <p:cNvSpPr>
            <a:spLocks noGrp="1"/>
          </p:cNvSpPr>
          <p:nvPr>
            <p:ph type="body" orient="vert" idx="1"/>
          </p:nvPr>
        </p:nvSpPr>
        <p:spPr>
          <a:xfrm>
            <a:off x="3959678" y="1160963"/>
            <a:ext cx="4612822" cy="4663440"/>
          </a:xfrm>
          <a:noFill/>
        </p:spPr>
        <p:txBody>
          <a:bodyPr vert="horz" lIns="68580" tIns="34290" rIns="68580" bIns="34290" rtlCol="0" anchor="ctr">
            <a:normAutofit lnSpcReduction="10000"/>
          </a:bodyPr>
          <a:lstStyle/>
          <a:p>
            <a:pPr marL="0"/>
            <a:r>
              <a:rPr lang="en-US" sz="1650" dirty="0">
                <a:solidFill>
                  <a:schemeClr val="tx1">
                    <a:lumMod val="85000"/>
                    <a:lumOff val="15000"/>
                  </a:schemeClr>
                </a:solidFill>
              </a:rPr>
              <a:t>T </a:t>
            </a:r>
            <a:r>
              <a:rPr lang="en-US" sz="1650" u="sng" dirty="0">
                <a:solidFill>
                  <a:schemeClr val="tx1">
                    <a:lumMod val="85000"/>
                    <a:lumOff val="15000"/>
                  </a:schemeClr>
                </a:solidFill>
                <a:uFill>
                  <a:solidFill>
                    <a:srgbClr val="FF0000"/>
                  </a:solidFill>
                </a:uFill>
              </a:rPr>
              <a:t>101.5</a:t>
            </a:r>
            <a:r>
              <a:rPr lang="en-US" sz="1650" dirty="0">
                <a:solidFill>
                  <a:schemeClr val="tx1">
                    <a:lumMod val="85000"/>
                    <a:lumOff val="15000"/>
                  </a:schemeClr>
                </a:solidFill>
              </a:rPr>
              <a:t> P </a:t>
            </a:r>
            <a:r>
              <a:rPr lang="en-US" sz="1650" u="sng" dirty="0">
                <a:solidFill>
                  <a:schemeClr val="tx1">
                    <a:lumMod val="85000"/>
                    <a:lumOff val="15000"/>
                  </a:schemeClr>
                </a:solidFill>
              </a:rPr>
              <a:t>154</a:t>
            </a:r>
            <a:r>
              <a:rPr lang="en-US" sz="1650" dirty="0">
                <a:solidFill>
                  <a:schemeClr val="tx1">
                    <a:lumMod val="85000"/>
                    <a:lumOff val="15000"/>
                  </a:schemeClr>
                </a:solidFill>
              </a:rPr>
              <a:t> RR 21 BP 88/51  P ox 95 on RA</a:t>
            </a:r>
          </a:p>
          <a:p>
            <a:pPr marL="0"/>
            <a:r>
              <a:rPr lang="en-US" sz="1650" dirty="0">
                <a:solidFill>
                  <a:schemeClr val="tx1">
                    <a:lumMod val="85000"/>
                    <a:lumOff val="15000"/>
                  </a:schemeClr>
                </a:solidFill>
              </a:rPr>
              <a:t>ED exam indicates non-toxic appearance, dry lips, cries with tears</a:t>
            </a:r>
          </a:p>
          <a:p>
            <a:pPr marL="0"/>
            <a:r>
              <a:rPr lang="en-US" sz="1650" dirty="0">
                <a:solidFill>
                  <a:schemeClr val="tx1">
                    <a:lumMod val="85000"/>
                    <a:lumOff val="15000"/>
                  </a:schemeClr>
                </a:solidFill>
              </a:rPr>
              <a:t>Diffusely tender abdomen with no peritoneal signs</a:t>
            </a:r>
          </a:p>
          <a:p>
            <a:pPr marL="0"/>
            <a:r>
              <a:rPr lang="en-US" sz="1650" dirty="0">
                <a:solidFill>
                  <a:schemeClr val="tx1">
                    <a:lumMod val="85000"/>
                    <a:lumOff val="15000"/>
                  </a:schemeClr>
                </a:solidFill>
              </a:rPr>
              <a:t>LABS; 22&gt; 10.8 &lt; 393 S 26 </a:t>
            </a:r>
            <a:r>
              <a:rPr lang="en-US" sz="1650" u="sng" dirty="0">
                <a:solidFill>
                  <a:schemeClr val="tx1">
                    <a:lumMod val="85000"/>
                    <a:lumOff val="15000"/>
                  </a:schemeClr>
                </a:solidFill>
              </a:rPr>
              <a:t>B57</a:t>
            </a:r>
            <a:r>
              <a:rPr lang="en-US" sz="1650" dirty="0">
                <a:solidFill>
                  <a:schemeClr val="tx1">
                    <a:lumMod val="85000"/>
                    <a:lumOff val="15000"/>
                  </a:schemeClr>
                </a:solidFill>
              </a:rPr>
              <a:t> L 4</a:t>
            </a:r>
          </a:p>
          <a:p>
            <a:pPr marL="0"/>
            <a:r>
              <a:rPr lang="en-US" sz="1650" dirty="0">
                <a:solidFill>
                  <a:schemeClr val="tx1">
                    <a:lumMod val="85000"/>
                    <a:lumOff val="15000"/>
                  </a:schemeClr>
                </a:solidFill>
              </a:rPr>
              <a:t>Na 129 K 5.9 Cl 98 CO2 20 Cr 2.4  Alb 2.4 CRP 32.7  AST 117 ALT 146</a:t>
            </a:r>
          </a:p>
          <a:p>
            <a:pPr marL="0"/>
            <a:r>
              <a:rPr lang="en-US" sz="1650" dirty="0">
                <a:solidFill>
                  <a:schemeClr val="tx1">
                    <a:lumMod val="85000"/>
                    <a:lumOff val="15000"/>
                  </a:schemeClr>
                </a:solidFill>
              </a:rPr>
              <a:t>Rapid strep/Flu A/B </a:t>
            </a:r>
            <a:r>
              <a:rPr lang="en-US" sz="1650" dirty="0" err="1">
                <a:solidFill>
                  <a:schemeClr val="tx1">
                    <a:lumMod val="85000"/>
                    <a:lumOff val="15000"/>
                  </a:schemeClr>
                </a:solidFill>
              </a:rPr>
              <a:t>neg</a:t>
            </a:r>
            <a:endParaRPr lang="en-US" sz="1650" dirty="0">
              <a:solidFill>
                <a:schemeClr val="tx1">
                  <a:lumMod val="85000"/>
                  <a:lumOff val="15000"/>
                </a:schemeClr>
              </a:solidFill>
            </a:endParaRPr>
          </a:p>
          <a:p>
            <a:pPr marL="0"/>
            <a:r>
              <a:rPr lang="en-US" sz="1650" dirty="0">
                <a:solidFill>
                  <a:schemeClr val="tx1">
                    <a:lumMod val="85000"/>
                    <a:lumOff val="15000"/>
                  </a:schemeClr>
                </a:solidFill>
              </a:rPr>
              <a:t>UA  40 WBCs. - blood; trace LE</a:t>
            </a:r>
          </a:p>
          <a:p>
            <a:pPr marL="0"/>
            <a:r>
              <a:rPr lang="en-US" sz="1650" dirty="0">
                <a:solidFill>
                  <a:schemeClr val="tx1">
                    <a:lumMod val="85000"/>
                    <a:lumOff val="15000"/>
                  </a:schemeClr>
                </a:solidFill>
              </a:rPr>
              <a:t>CXR: </a:t>
            </a:r>
            <a:r>
              <a:rPr lang="en-US" sz="1650" dirty="0" err="1">
                <a:solidFill>
                  <a:schemeClr val="tx1">
                    <a:lumMod val="85000"/>
                    <a:lumOff val="15000"/>
                  </a:schemeClr>
                </a:solidFill>
              </a:rPr>
              <a:t>neg</a:t>
            </a:r>
            <a:endParaRPr lang="en-US" sz="1650" dirty="0">
              <a:solidFill>
                <a:schemeClr val="tx1">
                  <a:lumMod val="85000"/>
                  <a:lumOff val="15000"/>
                </a:schemeClr>
              </a:solidFill>
            </a:endParaRPr>
          </a:p>
          <a:p>
            <a:pPr marL="0"/>
            <a:r>
              <a:rPr lang="en-US" sz="1650" dirty="0">
                <a:solidFill>
                  <a:schemeClr val="tx1">
                    <a:lumMod val="85000"/>
                    <a:lumOff val="15000"/>
                  </a:schemeClr>
                </a:solidFill>
              </a:rPr>
              <a:t>KUB: </a:t>
            </a:r>
            <a:r>
              <a:rPr lang="en-US" sz="1650" dirty="0" err="1">
                <a:solidFill>
                  <a:schemeClr val="tx1">
                    <a:lumMod val="85000"/>
                    <a:lumOff val="15000"/>
                  </a:schemeClr>
                </a:solidFill>
              </a:rPr>
              <a:t>neg</a:t>
            </a:r>
            <a:endParaRPr lang="en-US" sz="1650" dirty="0">
              <a:solidFill>
                <a:schemeClr val="tx1">
                  <a:lumMod val="85000"/>
                  <a:lumOff val="15000"/>
                </a:schemeClr>
              </a:solidFill>
            </a:endParaRPr>
          </a:p>
          <a:p>
            <a:pPr marL="0"/>
            <a:r>
              <a:rPr lang="en-US" sz="1650" dirty="0">
                <a:solidFill>
                  <a:schemeClr val="tx1">
                    <a:lumMod val="85000"/>
                    <a:lumOff val="15000"/>
                  </a:schemeClr>
                </a:solidFill>
              </a:rPr>
              <a:t>App US: no evidence of </a:t>
            </a:r>
            <a:r>
              <a:rPr lang="en-US" sz="1650" dirty="0" err="1">
                <a:solidFill>
                  <a:schemeClr val="tx1">
                    <a:lumMod val="85000"/>
                    <a:lumOff val="15000"/>
                  </a:schemeClr>
                </a:solidFill>
              </a:rPr>
              <a:t>appy</a:t>
            </a:r>
            <a:r>
              <a:rPr lang="en-US" sz="1650" dirty="0">
                <a:solidFill>
                  <a:schemeClr val="tx1">
                    <a:lumMod val="85000"/>
                    <a:lumOff val="15000"/>
                  </a:schemeClr>
                </a:solidFill>
              </a:rPr>
              <a:t> but appendix not visualized. </a:t>
            </a:r>
            <a:br>
              <a:rPr lang="en-US" sz="1650" dirty="0">
                <a:solidFill>
                  <a:schemeClr val="tx1">
                    <a:lumMod val="85000"/>
                    <a:lumOff val="15000"/>
                  </a:schemeClr>
                </a:solidFill>
              </a:rPr>
            </a:br>
            <a:r>
              <a:rPr lang="en-US" sz="1275" dirty="0">
                <a:solidFill>
                  <a:schemeClr val="tx1">
                    <a:lumMod val="85000"/>
                    <a:lumOff val="15000"/>
                  </a:schemeClr>
                </a:solidFill>
              </a:rPr>
              <a:t/>
            </a:r>
            <a:br>
              <a:rPr lang="en-US" sz="1275" dirty="0">
                <a:solidFill>
                  <a:schemeClr val="tx1">
                    <a:lumMod val="85000"/>
                    <a:lumOff val="15000"/>
                  </a:schemeClr>
                </a:solidFill>
              </a:rPr>
            </a:br>
            <a:r>
              <a:rPr lang="en-US" sz="1275" dirty="0">
                <a:solidFill>
                  <a:schemeClr val="tx1">
                    <a:lumMod val="85000"/>
                    <a:lumOff val="15000"/>
                  </a:schemeClr>
                </a:solidFill>
              </a:rPr>
              <a:t/>
            </a:r>
            <a:br>
              <a:rPr lang="en-US" sz="1275" dirty="0">
                <a:solidFill>
                  <a:schemeClr val="tx1">
                    <a:lumMod val="85000"/>
                    <a:lumOff val="15000"/>
                  </a:schemeClr>
                </a:solidFill>
              </a:rPr>
            </a:br>
            <a:endParaRPr lang="en-US" sz="1275" dirty="0">
              <a:solidFill>
                <a:schemeClr val="tx1">
                  <a:lumMod val="85000"/>
                  <a:lumOff val="15000"/>
                </a:schemeClr>
              </a:solidFill>
            </a:endParaRPr>
          </a:p>
        </p:txBody>
      </p:sp>
    </p:spTree>
    <p:extLst>
      <p:ext uri="{BB962C8B-B14F-4D97-AF65-F5344CB8AC3E}">
        <p14:creationId xmlns:p14="http://schemas.microsoft.com/office/powerpoint/2010/main" val="363724912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4E11C7-7BD5-4045-AC27-3F529BEC73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1" y="1694090"/>
            <a:ext cx="2605388" cy="3469821"/>
          </a:xfrm>
          <a:effectLst/>
        </p:spPr>
        <p:txBody>
          <a:bodyPr vert="horz" lIns="68580" tIns="34290" rIns="68580" bIns="34290" rtlCol="0" anchor="ctr">
            <a:normAutofit/>
          </a:bodyPr>
          <a:lstStyle/>
          <a:p>
            <a:pPr algn="r"/>
            <a:r>
              <a:rPr lang="en-US" sz="3000" dirty="0">
                <a:solidFill>
                  <a:schemeClr val="tx1">
                    <a:lumMod val="95000"/>
                  </a:schemeClr>
                </a:solidFill>
              </a:rPr>
              <a:t>Hospital Course</a:t>
            </a:r>
          </a:p>
        </p:txBody>
      </p:sp>
      <p:cxnSp>
        <p:nvCxnSpPr>
          <p:cNvPr id="11" name="Straight Connector 10">
            <a:extLst>
              <a:ext uri="{FF2B5EF4-FFF2-40B4-BE49-F238E27FC236}">
                <a16:creationId xmlns:a16="http://schemas.microsoft.com/office/drawing/2014/main" id="{21FCCE20-1E4F-44FF-87B4-379D391A2D1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81930"/>
            <a:ext cx="0" cy="20941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3747407" y="1229542"/>
            <a:ext cx="5158196" cy="4467496"/>
          </a:xfrm>
        </p:spPr>
        <p:txBody>
          <a:bodyPr vert="horz" lIns="68580" tIns="34290" rIns="68580" bIns="34290" rtlCol="0" anchor="ctr">
            <a:noAutofit/>
          </a:bodyPr>
          <a:lstStyle/>
          <a:p>
            <a:pPr marL="0"/>
            <a:r>
              <a:rPr lang="en-US" sz="1800" dirty="0">
                <a:solidFill>
                  <a:schemeClr val="tx1">
                    <a:lumMod val="95000"/>
                  </a:schemeClr>
                </a:solidFill>
              </a:rPr>
              <a:t>admitted </a:t>
            </a:r>
            <a:r>
              <a:rPr lang="en-US" sz="1800" dirty="0">
                <a:solidFill>
                  <a:schemeClr val="tx1">
                    <a:lumMod val="95000"/>
                  </a:schemeClr>
                </a:solidFill>
              </a:rPr>
              <a:t>to ICU for </a:t>
            </a:r>
            <a:r>
              <a:rPr lang="en-US" sz="1800" dirty="0">
                <a:solidFill>
                  <a:schemeClr val="tx1">
                    <a:lumMod val="95000"/>
                  </a:schemeClr>
                </a:solidFill>
              </a:rPr>
              <a:t>refractory hypotension </a:t>
            </a:r>
            <a:r>
              <a:rPr lang="en-US" sz="1800" dirty="0">
                <a:solidFill>
                  <a:schemeClr val="tx1">
                    <a:lumMod val="95000"/>
                  </a:schemeClr>
                </a:solidFill>
              </a:rPr>
              <a:t>requiring epi drip</a:t>
            </a:r>
          </a:p>
          <a:p>
            <a:pPr marL="0"/>
            <a:r>
              <a:rPr lang="en-US" sz="1800" dirty="0">
                <a:solidFill>
                  <a:schemeClr val="tx1">
                    <a:lumMod val="95000"/>
                  </a:schemeClr>
                </a:solidFill>
              </a:rPr>
              <a:t>Echo: mild-mod depressed </a:t>
            </a:r>
            <a:r>
              <a:rPr lang="en-US" sz="1800" dirty="0">
                <a:solidFill>
                  <a:schemeClr val="tx1">
                    <a:lumMod val="95000"/>
                  </a:schemeClr>
                </a:solidFill>
              </a:rPr>
              <a:t>biventricular </a:t>
            </a:r>
            <a:r>
              <a:rPr lang="en-US" sz="1800" dirty="0">
                <a:solidFill>
                  <a:schemeClr val="tx1">
                    <a:lumMod val="95000"/>
                  </a:schemeClr>
                </a:solidFill>
              </a:rPr>
              <a:t>function with mild dilatation of RCA</a:t>
            </a:r>
          </a:p>
          <a:p>
            <a:pPr marL="0"/>
            <a:r>
              <a:rPr lang="en-US" sz="1800" dirty="0" err="1">
                <a:solidFill>
                  <a:schemeClr val="tx1">
                    <a:lumMod val="95000"/>
                  </a:schemeClr>
                </a:solidFill>
              </a:rPr>
              <a:t>DDx</a:t>
            </a:r>
            <a:r>
              <a:rPr lang="en-US" sz="1800" dirty="0">
                <a:solidFill>
                  <a:schemeClr val="tx1">
                    <a:lumMod val="95000"/>
                  </a:schemeClr>
                </a:solidFill>
              </a:rPr>
              <a:t>: TSS; bacterial/viral sepsis; COVID; KD; other </a:t>
            </a:r>
            <a:r>
              <a:rPr lang="en-US" sz="1800" dirty="0" err="1">
                <a:solidFill>
                  <a:schemeClr val="tx1">
                    <a:lumMod val="95000"/>
                  </a:schemeClr>
                </a:solidFill>
              </a:rPr>
              <a:t>vasculitides</a:t>
            </a:r>
            <a:r>
              <a:rPr lang="en-US" sz="1800" dirty="0">
                <a:solidFill>
                  <a:schemeClr val="tx1">
                    <a:lumMod val="95000"/>
                  </a:schemeClr>
                </a:solidFill>
              </a:rPr>
              <a:t>; MAS</a:t>
            </a:r>
          </a:p>
          <a:p>
            <a:pPr marL="0"/>
            <a:r>
              <a:rPr lang="en-US" sz="1800" dirty="0">
                <a:solidFill>
                  <a:schemeClr val="tx1">
                    <a:lumMod val="95000"/>
                  </a:schemeClr>
                </a:solidFill>
              </a:rPr>
              <a:t>Triple ABX until </a:t>
            </a:r>
            <a:r>
              <a:rPr lang="en-US" sz="1800" dirty="0">
                <a:solidFill>
                  <a:schemeClr val="tx1">
                    <a:lumMod val="95000"/>
                  </a:schemeClr>
                </a:solidFill>
              </a:rPr>
              <a:t>negative </a:t>
            </a:r>
            <a:r>
              <a:rPr lang="en-US" sz="1800" dirty="0">
                <a:solidFill>
                  <a:schemeClr val="tx1">
                    <a:lumMod val="95000"/>
                  </a:schemeClr>
                </a:solidFill>
              </a:rPr>
              <a:t>cultures and continued fever and high </a:t>
            </a:r>
            <a:r>
              <a:rPr lang="en-US" sz="1800" dirty="0">
                <a:solidFill>
                  <a:schemeClr val="tx1">
                    <a:lumMod val="95000"/>
                  </a:schemeClr>
                </a:solidFill>
              </a:rPr>
              <a:t>inflammatory </a:t>
            </a:r>
            <a:r>
              <a:rPr lang="en-US" sz="1800" dirty="0">
                <a:solidFill>
                  <a:schemeClr val="tx1">
                    <a:lumMod val="95000"/>
                  </a:schemeClr>
                </a:solidFill>
              </a:rPr>
              <a:t>markers</a:t>
            </a:r>
          </a:p>
          <a:p>
            <a:pPr marL="0"/>
            <a:r>
              <a:rPr lang="en-US" sz="1800" dirty="0">
                <a:solidFill>
                  <a:schemeClr val="tx1">
                    <a:lumMod val="95000"/>
                  </a:schemeClr>
                </a:solidFill>
              </a:rPr>
              <a:t>IVIG x 2, then high dose steroids and ASA; d/c 48 h after steroids</a:t>
            </a:r>
            <a:br>
              <a:rPr lang="en-US" sz="1800" dirty="0">
                <a:solidFill>
                  <a:schemeClr val="tx1">
                    <a:lumMod val="95000"/>
                  </a:schemeClr>
                </a:solidFill>
              </a:rPr>
            </a:br>
            <a:r>
              <a:rPr lang="en-US" sz="1800" dirty="0">
                <a:solidFill>
                  <a:schemeClr val="tx1">
                    <a:lumMod val="95000"/>
                  </a:schemeClr>
                </a:solidFill>
              </a:rPr>
              <a:t/>
            </a:r>
            <a:br>
              <a:rPr lang="en-US" sz="1800" dirty="0">
                <a:solidFill>
                  <a:schemeClr val="tx1">
                    <a:lumMod val="95000"/>
                  </a:schemeClr>
                </a:solidFill>
              </a:rPr>
            </a:br>
            <a:endParaRPr lang="en-US" sz="1800" dirty="0">
              <a:solidFill>
                <a:schemeClr val="tx1">
                  <a:lumMod val="95000"/>
                </a:schemeClr>
              </a:solidFill>
            </a:endParaRPr>
          </a:p>
        </p:txBody>
      </p:sp>
    </p:spTree>
    <p:extLst>
      <p:ext uri="{BB962C8B-B14F-4D97-AF65-F5344CB8AC3E}">
        <p14:creationId xmlns:p14="http://schemas.microsoft.com/office/powerpoint/2010/main" val="1424608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7A690B-DE55-4274-B33B-C91FD647EB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18" name="Rectangle 17">
            <a:extLst>
              <a:ext uri="{FF2B5EF4-FFF2-40B4-BE49-F238E27FC236}">
                <a16:creationId xmlns:a16="http://schemas.microsoft.com/office/drawing/2014/main" id="{DC9CD390-6DB5-4AEA-8D13-BC6CEF344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8"/>
            <a:ext cx="3490080" cy="51435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0" y="1618740"/>
            <a:ext cx="2702377" cy="3620521"/>
          </a:xfrm>
        </p:spPr>
        <p:txBody>
          <a:bodyPr vert="horz" lIns="68580" tIns="34290" rIns="68580" bIns="34290" rtlCol="0" anchor="ctr">
            <a:normAutofit/>
          </a:bodyPr>
          <a:lstStyle/>
          <a:p>
            <a:r>
              <a:rPr lang="en-US" sz="3300" dirty="0">
                <a:solidFill>
                  <a:srgbClr val="F2F2F2"/>
                </a:solidFill>
              </a:rPr>
              <a:t>CDC Guidelines</a:t>
            </a:r>
            <a:endParaRPr lang="en-US" sz="3300" dirty="0">
              <a:solidFill>
                <a:srgbClr val="F2F2F2"/>
              </a:solidFill>
            </a:endParaRPr>
          </a:p>
        </p:txBody>
      </p:sp>
      <p:sp>
        <p:nvSpPr>
          <p:cNvPr id="20" name="Rectangle 19">
            <a:extLst>
              <a:ext uri="{FF2B5EF4-FFF2-40B4-BE49-F238E27FC236}">
                <a16:creationId xmlns:a16="http://schemas.microsoft.com/office/drawing/2014/main" id="{11FA69C6-0A69-4994-9F32-C4497B8B4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48"/>
            <a:ext cx="482600" cy="5143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3" name="Vertical Text Placeholder 2"/>
          <p:cNvSpPr>
            <a:spLocks noGrp="1"/>
          </p:cNvSpPr>
          <p:nvPr>
            <p:ph type="body" orient="vert" idx="1"/>
          </p:nvPr>
        </p:nvSpPr>
        <p:spPr>
          <a:xfrm>
            <a:off x="3959678" y="1111976"/>
            <a:ext cx="4554039" cy="4320540"/>
          </a:xfrm>
          <a:noFill/>
        </p:spPr>
        <p:txBody>
          <a:bodyPr vert="horz" lIns="68580" tIns="34290" rIns="68580" bIns="34290" rtlCol="0" anchor="ctr">
            <a:normAutofit/>
          </a:bodyPr>
          <a:lstStyle/>
          <a:p>
            <a:r>
              <a:rPr lang="en-US" sz="1350" dirty="0">
                <a:solidFill>
                  <a:schemeClr val="tx1"/>
                </a:solidFill>
              </a:rPr>
              <a:t>Case </a:t>
            </a:r>
            <a:r>
              <a:rPr lang="en-US" sz="1350" dirty="0">
                <a:solidFill>
                  <a:schemeClr val="tx1"/>
                </a:solidFill>
              </a:rPr>
              <a:t>definition: </a:t>
            </a:r>
            <a:endParaRPr lang="en-US" sz="1350" dirty="0">
              <a:solidFill>
                <a:schemeClr val="tx1"/>
              </a:solidFill>
            </a:endParaRPr>
          </a:p>
          <a:p>
            <a:pPr lvl="1"/>
            <a:r>
              <a:rPr lang="en-US" sz="1500" dirty="0">
                <a:solidFill>
                  <a:schemeClr val="tx1"/>
                </a:solidFill>
              </a:rPr>
              <a:t>Pt </a:t>
            </a:r>
            <a:r>
              <a:rPr lang="en-US" sz="1500" dirty="0">
                <a:solidFill>
                  <a:schemeClr val="tx1"/>
                </a:solidFill>
              </a:rPr>
              <a:t>&lt; 21 </a:t>
            </a:r>
            <a:r>
              <a:rPr lang="en-US" sz="1500" dirty="0" err="1">
                <a:solidFill>
                  <a:schemeClr val="tx1"/>
                </a:solidFill>
              </a:rPr>
              <a:t>y.o</a:t>
            </a:r>
            <a:r>
              <a:rPr lang="en-US" sz="1500" dirty="0">
                <a:solidFill>
                  <a:schemeClr val="tx1"/>
                </a:solidFill>
              </a:rPr>
              <a:t> with fever, </a:t>
            </a:r>
            <a:endParaRPr lang="en-US" sz="1500" dirty="0">
              <a:solidFill>
                <a:schemeClr val="tx1"/>
              </a:solidFill>
            </a:endParaRPr>
          </a:p>
          <a:p>
            <a:pPr lvl="1"/>
            <a:r>
              <a:rPr lang="en-US" sz="1500" dirty="0">
                <a:solidFill>
                  <a:schemeClr val="tx1"/>
                </a:solidFill>
              </a:rPr>
              <a:t>lab </a:t>
            </a:r>
            <a:r>
              <a:rPr lang="en-US" sz="1500" dirty="0">
                <a:solidFill>
                  <a:schemeClr val="tx1"/>
                </a:solidFill>
              </a:rPr>
              <a:t>evidence of inflammation  </a:t>
            </a:r>
            <a:r>
              <a:rPr lang="en-US" sz="1500" dirty="0">
                <a:solidFill>
                  <a:schemeClr val="tx1"/>
                </a:solidFill>
              </a:rPr>
              <a:t>  AND</a:t>
            </a:r>
          </a:p>
          <a:p>
            <a:pPr lvl="1"/>
            <a:r>
              <a:rPr lang="en-US" sz="1500" dirty="0">
                <a:solidFill>
                  <a:schemeClr val="tx1"/>
                </a:solidFill>
              </a:rPr>
              <a:t>evidence </a:t>
            </a:r>
            <a:r>
              <a:rPr lang="en-US" sz="1500" dirty="0">
                <a:solidFill>
                  <a:schemeClr val="tx1"/>
                </a:solidFill>
              </a:rPr>
              <a:t>of clinically severe illness requiring hospitalization with 2+ organ involvement AND </a:t>
            </a:r>
            <a:endParaRPr lang="en-US" sz="1500" dirty="0">
              <a:solidFill>
                <a:schemeClr val="tx1"/>
              </a:solidFill>
            </a:endParaRPr>
          </a:p>
          <a:p>
            <a:pPr lvl="1"/>
            <a:r>
              <a:rPr lang="en-US" sz="1500" dirty="0">
                <a:solidFill>
                  <a:schemeClr val="tx1"/>
                </a:solidFill>
              </a:rPr>
              <a:t>no </a:t>
            </a:r>
            <a:r>
              <a:rPr lang="en-US" sz="1500" dirty="0">
                <a:solidFill>
                  <a:schemeClr val="tx1"/>
                </a:solidFill>
              </a:rPr>
              <a:t>alternative plausible dx </a:t>
            </a:r>
            <a:r>
              <a:rPr lang="en-US" sz="1500" dirty="0">
                <a:solidFill>
                  <a:schemeClr val="tx1"/>
                </a:solidFill>
              </a:rPr>
              <a:t>AND</a:t>
            </a:r>
          </a:p>
          <a:p>
            <a:pPr lvl="1"/>
            <a:r>
              <a:rPr lang="en-US" sz="1500" dirty="0">
                <a:solidFill>
                  <a:schemeClr val="tx1"/>
                </a:solidFill>
              </a:rPr>
              <a:t> </a:t>
            </a:r>
            <a:r>
              <a:rPr lang="en-US" sz="1500" dirty="0">
                <a:solidFill>
                  <a:schemeClr val="tx1"/>
                </a:solidFill>
              </a:rPr>
              <a:t>+ SARS-CoV2 by RT-PCR, serology, Ag test or COVID19 exposure w/</a:t>
            </a:r>
            <a:r>
              <a:rPr lang="en-US" sz="1500" dirty="0" err="1">
                <a:solidFill>
                  <a:schemeClr val="tx1"/>
                </a:solidFill>
              </a:rPr>
              <a:t>i</a:t>
            </a:r>
            <a:r>
              <a:rPr lang="en-US" sz="1500" dirty="0">
                <a:solidFill>
                  <a:schemeClr val="tx1"/>
                </a:solidFill>
              </a:rPr>
              <a:t> 4 weeks of onset</a:t>
            </a:r>
          </a:p>
          <a:p>
            <a:r>
              <a:rPr lang="en-US" sz="1800" dirty="0">
                <a:solidFill>
                  <a:schemeClr val="tx1"/>
                </a:solidFill>
              </a:rPr>
              <a:t>Temp &gt; 38 x at least 24 h or subjective x 24 </a:t>
            </a:r>
            <a:r>
              <a:rPr lang="en-US" sz="1800" dirty="0">
                <a:solidFill>
                  <a:schemeClr val="tx1"/>
                </a:solidFill>
              </a:rPr>
              <a:t>h</a:t>
            </a:r>
          </a:p>
          <a:p>
            <a:r>
              <a:rPr lang="en-US" sz="1800" dirty="0">
                <a:solidFill>
                  <a:schemeClr val="tx1"/>
                </a:solidFill>
              </a:rPr>
              <a:t>. </a:t>
            </a:r>
            <a:r>
              <a:rPr lang="en-US" sz="1800" dirty="0">
                <a:solidFill>
                  <a:schemeClr val="tx1"/>
                </a:solidFill>
              </a:rPr>
              <a:t>Labs =&gt; elevated CRP; ESR; fibrinogen; PCT; D-dimer; ferritin; LDH; IL 6; neutrophilia; lymphopenia; </a:t>
            </a:r>
            <a:r>
              <a:rPr lang="en-US" sz="1800" dirty="0">
                <a:solidFill>
                  <a:schemeClr val="tx1"/>
                </a:solidFill>
              </a:rPr>
              <a:t>hypoalbuminemia</a:t>
            </a:r>
            <a:r>
              <a:rPr lang="en-US" sz="1350" dirty="0"/>
              <a:t/>
            </a:r>
            <a:br>
              <a:rPr lang="en-US" sz="1350" dirty="0"/>
            </a:br>
            <a:endParaRPr lang="en-US" sz="1350" dirty="0">
              <a:solidFill>
                <a:schemeClr val="tx1">
                  <a:lumMod val="85000"/>
                  <a:lumOff val="15000"/>
                </a:schemeClr>
              </a:solidFill>
            </a:endParaRPr>
          </a:p>
        </p:txBody>
      </p:sp>
    </p:spTree>
    <p:extLst>
      <p:ext uri="{BB962C8B-B14F-4D97-AF65-F5344CB8AC3E}">
        <p14:creationId xmlns:p14="http://schemas.microsoft.com/office/powerpoint/2010/main" val="224386142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4E11C7-7BD5-4045-AC27-3F529BEC73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1" y="1694090"/>
            <a:ext cx="1987187" cy="3469821"/>
          </a:xfrm>
          <a:effectLst/>
        </p:spPr>
        <p:txBody>
          <a:bodyPr vert="horz" lIns="68580" tIns="34290" rIns="68580" bIns="34290" rtlCol="0" anchor="ctr">
            <a:normAutofit/>
          </a:bodyPr>
          <a:lstStyle/>
          <a:p>
            <a:r>
              <a:rPr lang="en-US" sz="3000" dirty="0">
                <a:solidFill>
                  <a:schemeClr val="tx1">
                    <a:lumMod val="95000"/>
                  </a:schemeClr>
                </a:solidFill>
              </a:rPr>
              <a:t>Lesson Learned</a:t>
            </a:r>
            <a:endParaRPr lang="en-US" sz="3000" dirty="0">
              <a:solidFill>
                <a:schemeClr val="tx1">
                  <a:lumMod val="95000"/>
                </a:schemeClr>
              </a:solidFill>
            </a:endParaRPr>
          </a:p>
        </p:txBody>
      </p:sp>
      <p:cxnSp>
        <p:nvCxnSpPr>
          <p:cNvPr id="11" name="Straight Connector 10">
            <a:extLst>
              <a:ext uri="{FF2B5EF4-FFF2-40B4-BE49-F238E27FC236}">
                <a16:creationId xmlns:a16="http://schemas.microsoft.com/office/drawing/2014/main" id="{21FCCE20-1E4F-44FF-87B4-379D391A2D1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81930"/>
            <a:ext cx="0" cy="20941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3747407" y="1209948"/>
            <a:ext cx="5216978" cy="3953963"/>
          </a:xfrm>
        </p:spPr>
        <p:txBody>
          <a:bodyPr vert="horz" lIns="68580" tIns="34290" rIns="68580" bIns="34290" rtlCol="0" anchor="ctr">
            <a:noAutofit/>
          </a:bodyPr>
          <a:lstStyle/>
          <a:p>
            <a:pPr marL="0"/>
            <a:r>
              <a:rPr lang="en-US" sz="1800" dirty="0">
                <a:solidFill>
                  <a:schemeClr val="tx1">
                    <a:lumMod val="95000"/>
                  </a:schemeClr>
                </a:solidFill>
              </a:rPr>
              <a:t>MIS-C is a rare complication in children (200 cases in NY vs 400,000 adult cases)</a:t>
            </a:r>
          </a:p>
          <a:p>
            <a:pPr marL="0"/>
            <a:r>
              <a:rPr lang="en-US" sz="1800" dirty="0">
                <a:solidFill>
                  <a:schemeClr val="tx1">
                    <a:lumMod val="95000"/>
                  </a:schemeClr>
                </a:solidFill>
              </a:rPr>
              <a:t>Many met criteria for complete or incomplete KD</a:t>
            </a:r>
          </a:p>
          <a:p>
            <a:pPr marL="0"/>
            <a:r>
              <a:rPr lang="en-US" sz="1800" dirty="0">
                <a:solidFill>
                  <a:schemeClr val="tx1">
                    <a:lumMod val="95000"/>
                  </a:schemeClr>
                </a:solidFill>
              </a:rPr>
              <a:t>Older children and adolescents</a:t>
            </a:r>
          </a:p>
          <a:p>
            <a:pPr marL="0"/>
            <a:r>
              <a:rPr lang="en-US" sz="1800" dirty="0">
                <a:solidFill>
                  <a:schemeClr val="tx1">
                    <a:lumMod val="95000"/>
                  </a:schemeClr>
                </a:solidFill>
              </a:rPr>
              <a:t>Likely</a:t>
            </a:r>
            <a:r>
              <a:rPr lang="en-US" sz="1800" dirty="0">
                <a:solidFill>
                  <a:schemeClr val="tx1">
                    <a:lumMod val="95000"/>
                  </a:schemeClr>
                </a:solidFill>
              </a:rPr>
              <a:t> </a:t>
            </a:r>
            <a:r>
              <a:rPr lang="en-US" sz="1800" dirty="0">
                <a:solidFill>
                  <a:schemeClr val="tx1">
                    <a:lumMod val="95000"/>
                  </a:schemeClr>
                </a:solidFill>
              </a:rPr>
              <a:t>disproportionately affects Hispanic and AA</a:t>
            </a:r>
          </a:p>
          <a:p>
            <a:pPr marL="0"/>
            <a:r>
              <a:rPr lang="en-US" sz="1800" dirty="0">
                <a:solidFill>
                  <a:schemeClr val="tx1">
                    <a:lumMod val="95000"/>
                  </a:schemeClr>
                </a:solidFill>
              </a:rPr>
              <a:t>Average age 9  (age range 1-17)</a:t>
            </a:r>
          </a:p>
          <a:p>
            <a:pPr marL="0"/>
            <a:r>
              <a:rPr lang="en-US" sz="1800" dirty="0">
                <a:solidFill>
                  <a:schemeClr val="tx1">
                    <a:lumMod val="95000"/>
                  </a:schemeClr>
                </a:solidFill>
              </a:rPr>
              <a:t>MIS-C cases peak a couple of weeks after COVID19 cases peak in community</a:t>
            </a:r>
          </a:p>
          <a:p>
            <a:pPr marL="0"/>
            <a:r>
              <a:rPr lang="en-US" sz="1800" dirty="0">
                <a:solidFill>
                  <a:schemeClr val="tx1">
                    <a:lumMod val="95000"/>
                  </a:schemeClr>
                </a:solidFill>
              </a:rPr>
              <a:t>Most kids are PCR </a:t>
            </a:r>
            <a:r>
              <a:rPr lang="en-US" sz="1800" dirty="0" err="1">
                <a:solidFill>
                  <a:schemeClr val="tx1">
                    <a:lumMod val="95000"/>
                  </a:schemeClr>
                </a:solidFill>
              </a:rPr>
              <a:t>neg</a:t>
            </a:r>
            <a:r>
              <a:rPr lang="en-US" sz="1800" dirty="0">
                <a:solidFill>
                  <a:schemeClr val="tx1">
                    <a:lumMod val="95000"/>
                  </a:schemeClr>
                </a:solidFill>
              </a:rPr>
              <a:t> but Ab + suggesting a post-infectious process</a:t>
            </a:r>
          </a:p>
          <a:p>
            <a:pPr marL="0"/>
            <a:r>
              <a:rPr lang="en-US" sz="1800" dirty="0">
                <a:solidFill>
                  <a:schemeClr val="tx1">
                    <a:lumMod val="95000"/>
                  </a:schemeClr>
                </a:solidFill>
              </a:rPr>
              <a:t>Labs and presenting may suggest that this is different entity than KD </a:t>
            </a:r>
            <a:r>
              <a:rPr lang="en-US" sz="1800" dirty="0">
                <a:solidFill>
                  <a:schemeClr val="tx1">
                    <a:lumMod val="95000"/>
                  </a:schemeClr>
                </a:solidFill>
              </a:rPr>
              <a:t/>
            </a:r>
            <a:br>
              <a:rPr lang="en-US" sz="1800" dirty="0">
                <a:solidFill>
                  <a:schemeClr val="tx1">
                    <a:lumMod val="95000"/>
                  </a:schemeClr>
                </a:solidFill>
              </a:rPr>
            </a:br>
            <a:endParaRPr lang="en-US" sz="1800" dirty="0">
              <a:solidFill>
                <a:schemeClr val="tx1">
                  <a:lumMod val="95000"/>
                </a:schemeClr>
              </a:solidFill>
            </a:endParaRPr>
          </a:p>
        </p:txBody>
      </p:sp>
    </p:spTree>
    <p:extLst>
      <p:ext uri="{BB962C8B-B14F-4D97-AF65-F5344CB8AC3E}">
        <p14:creationId xmlns:p14="http://schemas.microsoft.com/office/powerpoint/2010/main" val="1757289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7A690B-DE55-4274-B33B-C91FD647EB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18" name="Rectangle 17">
            <a:extLst>
              <a:ext uri="{FF2B5EF4-FFF2-40B4-BE49-F238E27FC236}">
                <a16:creationId xmlns:a16="http://schemas.microsoft.com/office/drawing/2014/main" id="{DC9CD390-6DB5-4AEA-8D13-BC6CEF344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8"/>
            <a:ext cx="3490080" cy="51435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4" name="Title 3"/>
          <p:cNvSpPr>
            <a:spLocks noGrp="1"/>
          </p:cNvSpPr>
          <p:nvPr>
            <p:ph type="title"/>
          </p:nvPr>
        </p:nvSpPr>
        <p:spPr>
          <a:xfrm>
            <a:off x="628650" y="1618740"/>
            <a:ext cx="2702377" cy="3620521"/>
          </a:xfrm>
        </p:spPr>
        <p:txBody>
          <a:bodyPr vert="horz" lIns="68580" tIns="34290" rIns="68580" bIns="34290" rtlCol="0" anchor="ctr">
            <a:normAutofit/>
          </a:bodyPr>
          <a:lstStyle/>
          <a:p>
            <a:r>
              <a:rPr lang="en-US" sz="3300" dirty="0">
                <a:solidFill>
                  <a:srgbClr val="F2F2F2"/>
                </a:solidFill>
              </a:rPr>
              <a:t>Lesson Learned</a:t>
            </a:r>
            <a:endParaRPr lang="en-US" sz="3300" dirty="0">
              <a:solidFill>
                <a:srgbClr val="F2F2F2"/>
              </a:solidFill>
            </a:endParaRPr>
          </a:p>
        </p:txBody>
      </p:sp>
      <p:sp>
        <p:nvSpPr>
          <p:cNvPr id="20" name="Rectangle 19">
            <a:extLst>
              <a:ext uri="{FF2B5EF4-FFF2-40B4-BE49-F238E27FC236}">
                <a16:creationId xmlns:a16="http://schemas.microsoft.com/office/drawing/2014/main" id="{11FA69C6-0A69-4994-9F32-C4497B8B4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48"/>
            <a:ext cx="482600" cy="5143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orbel" panose="020B0503020204020204"/>
            </a:endParaRPr>
          </a:p>
        </p:txBody>
      </p:sp>
      <p:sp>
        <p:nvSpPr>
          <p:cNvPr id="3" name="Vertical Text Placeholder 2"/>
          <p:cNvSpPr>
            <a:spLocks noGrp="1"/>
          </p:cNvSpPr>
          <p:nvPr>
            <p:ph type="body" orient="vert" idx="1"/>
          </p:nvPr>
        </p:nvSpPr>
        <p:spPr>
          <a:xfrm>
            <a:off x="3959678" y="1618740"/>
            <a:ext cx="4554039" cy="3813776"/>
          </a:xfrm>
          <a:noFill/>
        </p:spPr>
        <p:txBody>
          <a:bodyPr vert="horz" lIns="68580" tIns="34290" rIns="68580" bIns="34290" rtlCol="0" anchor="ctr">
            <a:normAutofit/>
          </a:bodyPr>
          <a:lstStyle/>
          <a:p>
            <a:r>
              <a:rPr lang="en-US" sz="1800" dirty="0">
                <a:solidFill>
                  <a:schemeClr val="tx1"/>
                </a:solidFill>
              </a:rPr>
              <a:t>Presenting s/s</a:t>
            </a:r>
          </a:p>
          <a:p>
            <a:pPr lvl="1"/>
            <a:r>
              <a:rPr lang="en-US" sz="1350" dirty="0">
                <a:solidFill>
                  <a:schemeClr val="tx1"/>
                </a:solidFill>
              </a:rPr>
              <a:t>Fever, rash, conjunctivitis, LAD, hand/feet changes, oral mucosa changes</a:t>
            </a:r>
          </a:p>
          <a:p>
            <a:pPr lvl="1"/>
            <a:r>
              <a:rPr lang="en-US" sz="1350" dirty="0">
                <a:solidFill>
                  <a:schemeClr val="tx1"/>
                </a:solidFill>
              </a:rPr>
              <a:t>GI symptoms: vomiting and diarrhea</a:t>
            </a:r>
          </a:p>
          <a:p>
            <a:pPr lvl="1"/>
            <a:r>
              <a:rPr lang="en-US" sz="1350" dirty="0">
                <a:solidFill>
                  <a:schemeClr val="tx1"/>
                </a:solidFill>
              </a:rPr>
              <a:t>Neurocognitive complaints</a:t>
            </a:r>
          </a:p>
          <a:p>
            <a:pPr lvl="1"/>
            <a:r>
              <a:rPr lang="en-US" sz="1350" dirty="0" err="1">
                <a:solidFill>
                  <a:schemeClr val="tx1"/>
                </a:solidFill>
              </a:rPr>
              <a:t>Resp</a:t>
            </a:r>
            <a:r>
              <a:rPr lang="en-US" sz="1350" dirty="0">
                <a:solidFill>
                  <a:schemeClr val="tx1"/>
                </a:solidFill>
              </a:rPr>
              <a:t> symptoms</a:t>
            </a:r>
          </a:p>
          <a:p>
            <a:pPr lvl="1"/>
            <a:r>
              <a:rPr lang="en-US" sz="1350" dirty="0">
                <a:solidFill>
                  <a:schemeClr val="tx1"/>
                </a:solidFill>
              </a:rPr>
              <a:t> Sore throat</a:t>
            </a:r>
            <a:endParaRPr lang="en-US" sz="1350" dirty="0">
              <a:solidFill>
                <a:schemeClr val="tx1"/>
              </a:solidFill>
            </a:endParaRPr>
          </a:p>
          <a:p>
            <a:r>
              <a:rPr lang="en-US" sz="1800" dirty="0">
                <a:solidFill>
                  <a:schemeClr val="tx1"/>
                </a:solidFill>
              </a:rPr>
              <a:t>. </a:t>
            </a:r>
            <a:r>
              <a:rPr lang="en-US" sz="1800" dirty="0">
                <a:solidFill>
                  <a:schemeClr val="tx1"/>
                </a:solidFill>
              </a:rPr>
              <a:t>Labs =&gt; elevated CRP; ESR; fibrinogen; PCT; D-dimer; ferritin; LDH; IL 6; neutrophilia; lymphopenia; </a:t>
            </a:r>
            <a:r>
              <a:rPr lang="en-US" sz="1800" dirty="0">
                <a:solidFill>
                  <a:schemeClr val="tx1"/>
                </a:solidFill>
              </a:rPr>
              <a:t>hypoalbuminemia</a:t>
            </a:r>
            <a:r>
              <a:rPr lang="en-US" sz="1350" dirty="0"/>
              <a:t/>
            </a:r>
            <a:br>
              <a:rPr lang="en-US" sz="1350" dirty="0"/>
            </a:br>
            <a:endParaRPr lang="en-US" sz="1350" dirty="0">
              <a:solidFill>
                <a:schemeClr val="tx1">
                  <a:lumMod val="85000"/>
                  <a:lumOff val="15000"/>
                </a:schemeClr>
              </a:solidFill>
            </a:endParaRPr>
          </a:p>
        </p:txBody>
      </p:sp>
    </p:spTree>
    <p:extLst>
      <p:ext uri="{BB962C8B-B14F-4D97-AF65-F5344CB8AC3E}">
        <p14:creationId xmlns:p14="http://schemas.microsoft.com/office/powerpoint/2010/main" val="920764106"/>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5" name="TextBox 4"/>
          <p:cNvSpPr txBox="1"/>
          <p:nvPr/>
        </p:nvSpPr>
        <p:spPr>
          <a:xfrm>
            <a:off x="440873" y="2125266"/>
            <a:ext cx="7357653" cy="2585323"/>
          </a:xfrm>
          <a:prstGeom prst="rect">
            <a:avLst/>
          </a:prstGeom>
          <a:noFill/>
        </p:spPr>
        <p:txBody>
          <a:bodyPr wrap="square" rtlCol="0">
            <a:spAutoFit/>
          </a:bodyPr>
          <a:lstStyle/>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Echo: depressed LV function; CA abnormalities</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CXR: mostly normal but some with pleural effusions, patchy  or focal consolidation; atelectasis</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CT chest:  same as above</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Abdominal imaging:  free fluid, ascites, bowel and mesenteric inflammation; </a:t>
            </a:r>
            <a:r>
              <a:rPr lang="en-US" dirty="0" err="1">
                <a:solidFill>
                  <a:prstClr val="white"/>
                </a:solidFill>
                <a:latin typeface="Corbel" panose="020B0503020204020204"/>
                <a:ea typeface="+mn-ea"/>
              </a:rPr>
              <a:t>pericholecystic</a:t>
            </a:r>
            <a:r>
              <a:rPr lang="en-US" dirty="0">
                <a:solidFill>
                  <a:prstClr val="white"/>
                </a:solidFill>
                <a:latin typeface="Corbel" panose="020B0503020204020204"/>
                <a:ea typeface="+mn-ea"/>
              </a:rPr>
              <a:t> edema. </a:t>
            </a:r>
            <a:endParaRPr lang="en-US" dirty="0">
              <a:solidFill>
                <a:prstClr val="white"/>
              </a:solidFill>
              <a:latin typeface="Corbel" panose="020B0503020204020204"/>
              <a:ea typeface="+mn-ea"/>
            </a:endParaRPr>
          </a:p>
        </p:txBody>
      </p:sp>
    </p:spTree>
    <p:extLst>
      <p:ext uri="{BB962C8B-B14F-4D97-AF65-F5344CB8AC3E}">
        <p14:creationId xmlns:p14="http://schemas.microsoft.com/office/powerpoint/2010/main" val="312345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607" y="0"/>
            <a:ext cx="6231193"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152400" y="228600"/>
            <a:ext cx="8229600" cy="4800600"/>
          </a:xfrm>
        </p:spPr>
        <p:txBody>
          <a:bodyPr/>
          <a:lstStyle/>
          <a:p>
            <a:pPr>
              <a:buClr>
                <a:srgbClr val="F58466"/>
              </a:buClr>
            </a:pPr>
            <a:r>
              <a:rPr lang="en-US" sz="2000" b="1" dirty="0"/>
              <a:t>Introduction</a:t>
            </a:r>
          </a:p>
          <a:p>
            <a:pPr>
              <a:buClr>
                <a:srgbClr val="F58466"/>
              </a:buClr>
            </a:pPr>
            <a:r>
              <a:rPr lang="en-US" sz="2000" b="1" dirty="0"/>
              <a:t>Discussion of OB Unit Strategies </a:t>
            </a:r>
            <a:endParaRPr lang="en-US" sz="2000" b="1" dirty="0" smtClean="0"/>
          </a:p>
          <a:p>
            <a:pPr lvl="1">
              <a:buClr>
                <a:srgbClr val="F58466"/>
              </a:buClr>
            </a:pPr>
            <a:r>
              <a:rPr lang="en-US" sz="1900" b="1" dirty="0" smtClean="0"/>
              <a:t>Steven Ambrose, MD -  </a:t>
            </a:r>
            <a:r>
              <a:rPr lang="en-US" sz="1900" dirty="0" smtClean="0"/>
              <a:t>Maternal-Fetal Medicine, Unity Point </a:t>
            </a:r>
            <a:r>
              <a:rPr lang="en-US" sz="1900" dirty="0" smtClean="0"/>
              <a:t>Health Methodist Hospital</a:t>
            </a:r>
            <a:r>
              <a:rPr lang="en-US" sz="1900" dirty="0" smtClean="0"/>
              <a:t>, Peoria</a:t>
            </a:r>
          </a:p>
          <a:p>
            <a:pPr lvl="1">
              <a:buClr>
                <a:srgbClr val="F58466"/>
              </a:buClr>
            </a:pPr>
            <a:r>
              <a:rPr lang="en-US" sz="1900" b="1" dirty="0"/>
              <a:t>Jean Goodman, MD, </a:t>
            </a:r>
            <a:r>
              <a:rPr lang="en-US" sz="1900" dirty="0"/>
              <a:t>Maternal Fetal Medicine, Loyola University Medical Center, Maywood</a:t>
            </a:r>
          </a:p>
          <a:p>
            <a:pPr lvl="1">
              <a:buClr>
                <a:srgbClr val="F58466"/>
              </a:buClr>
            </a:pPr>
            <a:r>
              <a:rPr lang="en-US" sz="1900" b="1" dirty="0"/>
              <a:t>Abbe </a:t>
            </a:r>
            <a:r>
              <a:rPr lang="en-US" sz="1900" b="1" dirty="0" err="1"/>
              <a:t>Kordik</a:t>
            </a:r>
            <a:r>
              <a:rPr lang="en-US" sz="1900" b="1" dirty="0"/>
              <a:t>, MD, </a:t>
            </a:r>
            <a:r>
              <a:rPr lang="en-US" sz="1900" dirty="0"/>
              <a:t>OB/GYN, University of Chicago Medical Center, </a:t>
            </a:r>
            <a:r>
              <a:rPr lang="en-US" sz="1900" dirty="0" smtClean="0"/>
              <a:t>Chicago</a:t>
            </a:r>
          </a:p>
          <a:p>
            <a:pPr lvl="1">
              <a:buClr>
                <a:srgbClr val="F58466"/>
              </a:buClr>
            </a:pPr>
            <a:r>
              <a:rPr lang="en-US" sz="1900" b="1" dirty="0" err="1"/>
              <a:t>Catalin</a:t>
            </a:r>
            <a:r>
              <a:rPr lang="en-US" sz="1900" b="1" dirty="0"/>
              <a:t> S. </a:t>
            </a:r>
            <a:r>
              <a:rPr lang="en-US" sz="1900" b="1" dirty="0" err="1"/>
              <a:t>Buhimschi</a:t>
            </a:r>
            <a:r>
              <a:rPr lang="en-US" sz="1900" b="1" dirty="0"/>
              <a:t>, MD, MMS, MBA- </a:t>
            </a:r>
            <a:r>
              <a:rPr lang="en-US" sz="1900" dirty="0"/>
              <a:t>Director, Division of MFM, Director OB Service &amp; Patient Safety, UI </a:t>
            </a:r>
            <a:r>
              <a:rPr lang="en-US" sz="1900" dirty="0" smtClean="0"/>
              <a:t>Health</a:t>
            </a:r>
            <a:endParaRPr lang="en-US" sz="1900" b="1" dirty="0"/>
          </a:p>
          <a:p>
            <a:pPr>
              <a:buClr>
                <a:srgbClr val="F58466"/>
              </a:buClr>
            </a:pPr>
            <a:r>
              <a:rPr lang="en-US" sz="2000" b="1" dirty="0" smtClean="0"/>
              <a:t>Discussion </a:t>
            </a:r>
            <a:r>
              <a:rPr lang="en-US" sz="2000" b="1" dirty="0"/>
              <a:t>of Neonatal Unit </a:t>
            </a:r>
            <a:r>
              <a:rPr lang="en-US" sz="2000" b="1" dirty="0" smtClean="0"/>
              <a:t>Strategies</a:t>
            </a:r>
          </a:p>
          <a:p>
            <a:pPr lvl="1">
              <a:buClr>
                <a:srgbClr val="F58466"/>
              </a:buClr>
            </a:pPr>
            <a:r>
              <a:rPr lang="en-US" sz="2000" b="1" dirty="0" err="1"/>
              <a:t>Nour</a:t>
            </a:r>
            <a:r>
              <a:rPr lang="en-US" sz="2000" b="1" dirty="0"/>
              <a:t> </a:t>
            </a:r>
            <a:r>
              <a:rPr lang="en-US" sz="2000" b="1" dirty="0" err="1"/>
              <a:t>Akhras</a:t>
            </a:r>
            <a:r>
              <a:rPr lang="en-US" sz="2000" b="1" dirty="0"/>
              <a:t>, MD </a:t>
            </a:r>
            <a:r>
              <a:rPr lang="en-US" sz="2000" dirty="0"/>
              <a:t>- Pediatric Infectious Diseases, AMITA </a:t>
            </a:r>
            <a:r>
              <a:rPr lang="en-US" sz="2000" dirty="0" err="1"/>
              <a:t>Alexian</a:t>
            </a:r>
            <a:r>
              <a:rPr lang="en-US" sz="2000" dirty="0"/>
              <a:t> Brother’s Women and Children’s Hospital, Hoffman </a:t>
            </a:r>
            <a:r>
              <a:rPr lang="en-US" sz="2000" dirty="0" smtClean="0"/>
              <a:t>Estates</a:t>
            </a:r>
            <a:endParaRPr lang="en-US" sz="1900" b="1" dirty="0" smtClean="0"/>
          </a:p>
          <a:p>
            <a:pPr lvl="1">
              <a:buClr>
                <a:srgbClr val="F58466"/>
              </a:buClr>
            </a:pPr>
            <a:r>
              <a:rPr lang="en-US" sz="1900" b="1" dirty="0" err="1" smtClean="0"/>
              <a:t>Maliha</a:t>
            </a:r>
            <a:r>
              <a:rPr lang="en-US" sz="1900" b="1" dirty="0" smtClean="0"/>
              <a:t> </a:t>
            </a:r>
            <a:r>
              <a:rPr lang="en-US" sz="1900" b="1" dirty="0" err="1"/>
              <a:t>Shareef</a:t>
            </a:r>
            <a:r>
              <a:rPr lang="en-US" sz="1900" b="1" dirty="0"/>
              <a:t>, MD, MS, MBA, FAAP </a:t>
            </a:r>
            <a:r>
              <a:rPr lang="en-US" sz="1900" dirty="0"/>
              <a:t>- Medical Director, Neonatal Intensive Care </a:t>
            </a:r>
            <a:r>
              <a:rPr lang="en-US" sz="1900" dirty="0" smtClean="0"/>
              <a:t>Unit, </a:t>
            </a:r>
            <a:r>
              <a:rPr lang="en-US" sz="1900" dirty="0" err="1" smtClean="0"/>
              <a:t>Amita</a:t>
            </a:r>
            <a:r>
              <a:rPr lang="en-US" sz="1900" dirty="0" smtClean="0"/>
              <a:t> Health St </a:t>
            </a:r>
            <a:r>
              <a:rPr lang="en-US" sz="1900" dirty="0"/>
              <a:t>Alexius Medical Center, Hoffman </a:t>
            </a:r>
            <a:r>
              <a:rPr lang="en-US" sz="1900" dirty="0" smtClean="0"/>
              <a:t>Estates</a:t>
            </a:r>
            <a:endParaRPr lang="en-US" sz="1900" dirty="0" smtClean="0"/>
          </a:p>
          <a:p>
            <a:pPr lvl="1">
              <a:buClr>
                <a:srgbClr val="F58466"/>
              </a:buClr>
            </a:pPr>
            <a:r>
              <a:rPr lang="en-US" sz="1900" b="1" dirty="0" smtClean="0"/>
              <a:t>Beau </a:t>
            </a:r>
            <a:r>
              <a:rPr lang="en-US" sz="1900" b="1" dirty="0" err="1" smtClean="0"/>
              <a:t>Batton</a:t>
            </a:r>
            <a:r>
              <a:rPr lang="en-US" sz="1900" b="1" dirty="0" smtClean="0"/>
              <a:t>, MD </a:t>
            </a:r>
            <a:r>
              <a:rPr lang="en-US" sz="1900" b="1" dirty="0" smtClean="0"/>
              <a:t>– </a:t>
            </a:r>
            <a:r>
              <a:rPr lang="en-US" sz="1900" dirty="0"/>
              <a:t>Chief of Neonatology, SIU School of Medicine, HSHS St. John's Hospital, </a:t>
            </a:r>
            <a:r>
              <a:rPr lang="en-US" sz="1900" dirty="0" smtClean="0"/>
              <a:t>Springfield</a:t>
            </a:r>
            <a:endParaRPr lang="en-US" sz="1900" dirty="0" smtClean="0"/>
          </a:p>
          <a:p>
            <a:pPr lvl="1">
              <a:buClr>
                <a:srgbClr val="F58466"/>
              </a:buClr>
            </a:pPr>
            <a:r>
              <a:rPr lang="en-US" sz="1900" b="1" dirty="0" smtClean="0"/>
              <a:t>Justin </a:t>
            </a:r>
            <a:r>
              <a:rPr lang="en-US" sz="1900" b="1" dirty="0" err="1"/>
              <a:t>Josephsen</a:t>
            </a:r>
            <a:r>
              <a:rPr lang="en-US" sz="1900" b="1" dirty="0"/>
              <a:t>, MD, </a:t>
            </a:r>
            <a:r>
              <a:rPr lang="en-US" sz="1900" dirty="0"/>
              <a:t>Medical Director – St. Mary’s Hospital NICU, Neonatologist Cardinal </a:t>
            </a:r>
            <a:r>
              <a:rPr lang="en-US" sz="1900" dirty="0" err="1"/>
              <a:t>Glennon</a:t>
            </a:r>
            <a:r>
              <a:rPr lang="en-US" sz="1900" dirty="0"/>
              <a:t> Children’s Hospital, St. Louis</a:t>
            </a:r>
          </a:p>
          <a:p>
            <a:pPr marL="457200" lvl="1" indent="0">
              <a:buClr>
                <a:srgbClr val="F58466"/>
              </a:buClr>
              <a:buNone/>
            </a:pPr>
            <a:endParaRPr lang="en-US" sz="1900" dirty="0"/>
          </a:p>
          <a:p>
            <a:pPr marL="0" indent="0">
              <a:buClr>
                <a:srgbClr val="F58466"/>
              </a:buClr>
              <a:buNone/>
            </a:pPr>
            <a:endParaRPr lang="en-US" sz="2000" dirty="0"/>
          </a:p>
          <a:p>
            <a:pPr lvl="1">
              <a:buClr>
                <a:srgbClr val="F58466"/>
              </a:buClr>
            </a:pPr>
            <a:endParaRPr lang="en-US" sz="2000" dirty="0"/>
          </a:p>
          <a:p>
            <a:pPr lvl="1">
              <a:buClr>
                <a:srgbClr val="F58466"/>
              </a:buClr>
            </a:pPr>
            <a:endParaRPr lang="en-US" sz="2000" dirty="0"/>
          </a:p>
          <a:p>
            <a:pPr lvl="1">
              <a:buClr>
                <a:srgbClr val="F58466"/>
              </a:buClr>
            </a:pPr>
            <a:endParaRPr lang="en-US" sz="2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Disease</a:t>
            </a:r>
            <a:endParaRPr lang="en-US" dirty="0"/>
          </a:p>
        </p:txBody>
      </p:sp>
      <p:sp>
        <p:nvSpPr>
          <p:cNvPr id="5" name="TextBox 4"/>
          <p:cNvSpPr txBox="1"/>
          <p:nvPr/>
        </p:nvSpPr>
        <p:spPr>
          <a:xfrm>
            <a:off x="440873" y="2125266"/>
            <a:ext cx="7357653" cy="2585323"/>
          </a:xfrm>
          <a:prstGeom prst="rect">
            <a:avLst/>
          </a:prstGeom>
          <a:noFill/>
        </p:spPr>
        <p:txBody>
          <a:bodyPr wrap="square" rtlCol="0">
            <a:spAutoFit/>
          </a:bodyPr>
          <a:lstStyle/>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Most children: asymptomatic or mild disease</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Covid19 associated febrile inflammatory state:  persistent fevers. ,mild symptoms (HA, fatigue) elevated inflammatory markers, but no evidence of multi system involvement</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Covid19 associated KD – no shock or multi system involvement</a:t>
            </a:r>
          </a:p>
          <a:p>
            <a:pPr marL="214313" indent="-214313" defTabSz="342900" eaLnBrk="1" fontAlgn="auto" hangingPunct="1">
              <a:spcBef>
                <a:spcPts val="0"/>
              </a:spcBef>
              <a:spcAft>
                <a:spcPts val="0"/>
              </a:spcAft>
              <a:buFont typeface="Arial" charset="0"/>
              <a:buChar char="•"/>
            </a:pPr>
            <a:endParaRPr lang="en-US" dirty="0">
              <a:solidFill>
                <a:prstClr val="white"/>
              </a:solidFill>
              <a:latin typeface="Corbel" panose="020B0503020204020204"/>
              <a:ea typeface="+mn-ea"/>
            </a:endParaRPr>
          </a:p>
          <a:p>
            <a:pPr marL="214313" indent="-214313" defTabSz="342900" eaLnBrk="1" fontAlgn="auto" hangingPunct="1">
              <a:spcBef>
                <a:spcPts val="0"/>
              </a:spcBef>
              <a:spcAft>
                <a:spcPts val="0"/>
              </a:spcAft>
              <a:buFont typeface="Arial" charset="0"/>
              <a:buChar char="•"/>
            </a:pPr>
            <a:r>
              <a:rPr lang="en-US" dirty="0">
                <a:solidFill>
                  <a:prstClr val="white"/>
                </a:solidFill>
                <a:latin typeface="Corbel" panose="020B0503020204020204"/>
                <a:ea typeface="+mn-ea"/>
              </a:rPr>
              <a:t>MIS-C</a:t>
            </a:r>
            <a:endParaRPr lang="en-US" dirty="0">
              <a:solidFill>
                <a:prstClr val="white"/>
              </a:solidFill>
              <a:latin typeface="Corbel" panose="020B0503020204020204"/>
              <a:ea typeface="+mn-ea"/>
            </a:endParaRPr>
          </a:p>
        </p:txBody>
      </p:sp>
    </p:spTree>
    <p:extLst>
      <p:ext uri="{BB962C8B-B14F-4D97-AF65-F5344CB8AC3E}">
        <p14:creationId xmlns:p14="http://schemas.microsoft.com/office/powerpoint/2010/main" val="1124433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618740"/>
            <a:ext cx="2702377" cy="3620521"/>
          </a:xfrm>
        </p:spPr>
        <p:txBody>
          <a:bodyPr vert="horz" lIns="68580" tIns="34290" rIns="68580" bIns="34290" rtlCol="0" anchor="ctr">
            <a:normAutofit/>
          </a:bodyPr>
          <a:lstStyle/>
          <a:p>
            <a:r>
              <a:rPr lang="en-US" sz="3300" dirty="0">
                <a:solidFill>
                  <a:srgbClr val="F2F2F2"/>
                </a:solidFill>
              </a:rPr>
              <a:t>Lesson Learned</a:t>
            </a:r>
            <a:endParaRPr lang="en-US" sz="3300" dirty="0">
              <a:solidFill>
                <a:srgbClr val="F2F2F2"/>
              </a:solidFill>
            </a:endParaRPr>
          </a:p>
        </p:txBody>
      </p:sp>
      <p:sp>
        <p:nvSpPr>
          <p:cNvPr id="3" name="Vertical Text Placeholder 2"/>
          <p:cNvSpPr>
            <a:spLocks noGrp="1"/>
          </p:cNvSpPr>
          <p:nvPr>
            <p:ph type="body" orient="vert" idx="1"/>
          </p:nvPr>
        </p:nvSpPr>
        <p:spPr>
          <a:xfrm>
            <a:off x="3959678" y="1618740"/>
            <a:ext cx="4554039" cy="3813776"/>
          </a:xfrm>
          <a:noFill/>
        </p:spPr>
        <p:txBody>
          <a:bodyPr vert="horz" lIns="68580" tIns="34290" rIns="68580" bIns="34290" rtlCol="0" anchor="ctr">
            <a:normAutofit/>
          </a:bodyPr>
          <a:lstStyle/>
          <a:p>
            <a:r>
              <a:rPr lang="en-US" sz="1800" dirty="0">
                <a:solidFill>
                  <a:schemeClr val="tx1"/>
                </a:solidFill>
              </a:rPr>
              <a:t>Most children have survived</a:t>
            </a:r>
          </a:p>
          <a:p>
            <a:r>
              <a:rPr lang="en-US" sz="1800" dirty="0">
                <a:solidFill>
                  <a:schemeClr val="tx1"/>
                </a:solidFill>
              </a:rPr>
              <a:t>Treated with IVIG; steroids; other </a:t>
            </a:r>
            <a:r>
              <a:rPr lang="en-US" sz="1800" dirty="0" err="1">
                <a:solidFill>
                  <a:schemeClr val="tx1"/>
                </a:solidFill>
              </a:rPr>
              <a:t>immunomodulators</a:t>
            </a:r>
            <a:endParaRPr lang="en-US" sz="1800" dirty="0">
              <a:solidFill>
                <a:schemeClr val="tx1"/>
              </a:solidFill>
            </a:endParaRPr>
          </a:p>
          <a:p>
            <a:r>
              <a:rPr lang="en-US" sz="1800" dirty="0">
                <a:solidFill>
                  <a:schemeClr val="tx1"/>
                </a:solidFill>
              </a:rPr>
              <a:t>Follow up unclear</a:t>
            </a:r>
            <a:endParaRPr lang="en-US" sz="1350" dirty="0">
              <a:solidFill>
                <a:schemeClr val="tx1"/>
              </a:solidFill>
            </a:endParaRPr>
          </a:p>
          <a:p>
            <a:r>
              <a:rPr lang="en-US" sz="1800" dirty="0">
                <a:solidFill>
                  <a:schemeClr val="tx1"/>
                </a:solidFill>
              </a:rPr>
              <a:t>Rapidly and continually evolving situation</a:t>
            </a:r>
            <a:r>
              <a:rPr lang="en-US" sz="1350" dirty="0"/>
              <a:t/>
            </a:r>
            <a:br>
              <a:rPr lang="en-US" sz="1350" dirty="0"/>
            </a:br>
            <a:endParaRPr lang="en-US" sz="1350" dirty="0">
              <a:solidFill>
                <a:schemeClr val="tx1">
                  <a:lumMod val="85000"/>
                  <a:lumOff val="15000"/>
                </a:schemeClr>
              </a:solidFill>
            </a:endParaRPr>
          </a:p>
        </p:txBody>
      </p:sp>
    </p:spTree>
    <p:extLst>
      <p:ext uri="{BB962C8B-B14F-4D97-AF65-F5344CB8AC3E}">
        <p14:creationId xmlns:p14="http://schemas.microsoft.com/office/powerpoint/2010/main" val="1159042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254" y="2503170"/>
            <a:ext cx="4643846" cy="553998"/>
          </a:xfrm>
          <a:prstGeom prst="rect">
            <a:avLst/>
          </a:prstGeom>
          <a:noFill/>
        </p:spPr>
        <p:txBody>
          <a:bodyPr wrap="square" rtlCol="0">
            <a:spAutoFit/>
          </a:bodyPr>
          <a:lstStyle/>
          <a:p>
            <a:pPr defTabSz="342900" eaLnBrk="1" fontAlgn="auto" hangingPunct="1">
              <a:spcBef>
                <a:spcPts val="0"/>
              </a:spcBef>
              <a:spcAft>
                <a:spcPts val="0"/>
              </a:spcAft>
            </a:pPr>
            <a:r>
              <a:rPr lang="en-US" sz="3000" dirty="0">
                <a:solidFill>
                  <a:prstClr val="white"/>
                </a:solidFill>
                <a:latin typeface="Corbel" panose="020B0503020204020204"/>
                <a:ea typeface="+mn-ea"/>
              </a:rPr>
              <a:t>Questions/Discussion?</a:t>
            </a:r>
            <a:endParaRPr lang="en-US" sz="3000" dirty="0">
              <a:solidFill>
                <a:prstClr val="white"/>
              </a:solidFill>
              <a:latin typeface="Corbel" panose="020B0503020204020204"/>
              <a:ea typeface="+mn-ea"/>
            </a:endParaRPr>
          </a:p>
        </p:txBody>
      </p:sp>
    </p:spTree>
    <p:extLst>
      <p:ext uri="{BB962C8B-B14F-4D97-AF65-F5344CB8AC3E}">
        <p14:creationId xmlns:p14="http://schemas.microsoft.com/office/powerpoint/2010/main" val="442276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solidFill>
                  <a:schemeClr val="tx1"/>
                </a:solidFill>
                <a:hlinkClick r:id="rId2" invalidUrl="https://www.rcpch.ac.uk/sites/default/files/2020-05/COVID-19-Paediatric-multisystem- inflammatory syndrome-20200501.pdf?fbclid=IwAR02fqx5OBag0OxeUoZstb3cujlE717qaccuL3Poo4exh7E_ywHZ6GC0E9k"/>
              </a:rPr>
              <a:t>https://www.rcpch.ac.uk/sites/default/files/2020-05/COVID-19-Paediatric-multisystem-%20inflammatory%20syndrome-20200501.pdf?fbclid=IwAR02fqx5OBag0OxeUoZstb3cujlE717qaccuL3Poo4exh7E_ywHZ6GC0E9k</a:t>
            </a:r>
            <a:endParaRPr lang="en-US" dirty="0">
              <a:solidFill>
                <a:schemeClr val="tx1"/>
              </a:solidFill>
            </a:endParaRPr>
          </a:p>
          <a:p>
            <a:pPr fontAlgn="base"/>
            <a:r>
              <a:rPr lang="en-US" dirty="0">
                <a:solidFill>
                  <a:schemeClr val="tx1"/>
                </a:solidFill>
                <a:hlinkClick r:id="rId3"/>
              </a:rPr>
              <a:t>https://www.thelancet.com/journals/lancet/article/PIIS0140-6736(20)31094-1/fulltext</a:t>
            </a:r>
            <a:endParaRPr lang="en-US" dirty="0">
              <a:solidFill>
                <a:schemeClr val="tx1"/>
              </a:solidFill>
            </a:endParaRPr>
          </a:p>
          <a:p>
            <a:pPr fontAlgn="base"/>
            <a:r>
              <a:rPr lang="en-US" dirty="0">
                <a:solidFill>
                  <a:schemeClr val="tx1"/>
                </a:solidFill>
                <a:hlinkClick r:id="rId4"/>
              </a:rPr>
              <a:t>https://hosppeds.aappublications.org/content/hosppeds/early/2020/04/06/hpeds.2020-0123.full.pdf</a:t>
            </a:r>
            <a:endParaRPr lang="en-US" dirty="0">
              <a:solidFill>
                <a:schemeClr val="tx1"/>
              </a:solidFill>
            </a:endParaRPr>
          </a:p>
          <a:p>
            <a:pPr fontAlgn="base"/>
            <a:r>
              <a:rPr lang="en-US" dirty="0">
                <a:solidFill>
                  <a:schemeClr val="tx1"/>
                </a:solidFill>
                <a:hlinkClick r:id="rId5"/>
              </a:rPr>
              <a:t>https://www.thelancet.com/journals/lancet/article/PIIS0140-6736(20)31103-X/fulltext</a:t>
            </a:r>
            <a:endParaRPr lang="en-US" dirty="0">
              <a:solidFill>
                <a:schemeClr val="tx1"/>
              </a:solidFill>
            </a:endParaRPr>
          </a:p>
          <a:p>
            <a:pPr fontAlgn="base"/>
            <a:r>
              <a:rPr lang="en-US" dirty="0">
                <a:solidFill>
                  <a:schemeClr val="tx1"/>
                </a:solidFill>
                <a:hlinkClick r:id="rId6"/>
              </a:rPr>
              <a:t>https://www.aappublications.org/news/2020/05/14/covid19inflammatory051420</a:t>
            </a:r>
            <a:endParaRPr lang="en-US" dirty="0">
              <a:solidFill>
                <a:schemeClr val="tx1"/>
              </a:solidFill>
            </a:endParaRPr>
          </a:p>
          <a:p>
            <a:pPr fontAlgn="base"/>
            <a:r>
              <a:rPr lang="en-US" dirty="0">
                <a:solidFill>
                  <a:schemeClr val="tx1"/>
                </a:solidFill>
                <a:hlinkClick r:id="rId7"/>
              </a:rPr>
              <a:t>https://pubmed.ncbi.nlm.nih.gov/32418446/</a:t>
            </a:r>
            <a:endParaRPr lang="en-US" dirty="0">
              <a:solidFill>
                <a:schemeClr val="tx1"/>
              </a:solidFill>
            </a:endParaRPr>
          </a:p>
          <a:p>
            <a:pPr fontAlgn="base"/>
            <a:r>
              <a:rPr lang="en-US" dirty="0">
                <a:solidFill>
                  <a:schemeClr val="tx1"/>
                </a:solidFill>
                <a:hlinkClick r:id="rId8"/>
              </a:rPr>
              <a:t>https://www.clinicalkey.com/service/content/pdf/watermarked/1-s2.0-S0016508520347533.pdf?locale=en_US&amp;searchIndex=</a:t>
            </a:r>
            <a:endParaRPr lang="en-US" dirty="0">
              <a:solidFill>
                <a:schemeClr val="tx1"/>
              </a:solidFill>
            </a:endParaRPr>
          </a:p>
          <a:p>
            <a:pPr fontAlgn="base"/>
            <a:r>
              <a:rPr lang="en-US" dirty="0">
                <a:solidFill>
                  <a:schemeClr val="tx1"/>
                </a:solidFill>
              </a:rPr>
              <a:t>https://</a:t>
            </a:r>
            <a:r>
              <a:rPr lang="en-US" dirty="0" err="1" smtClean="0">
                <a:solidFill>
                  <a:schemeClr val="tx1"/>
                </a:solidFill>
              </a:rPr>
              <a:t>jamanetwork.com</a:t>
            </a:r>
            <a:r>
              <a:rPr lang="en-US" dirty="0" smtClean="0">
                <a:solidFill>
                  <a:schemeClr val="tx1"/>
                </a:solidFill>
              </a:rPr>
              <a:t>/journals/</a:t>
            </a:r>
            <a:r>
              <a:rPr lang="en-US" dirty="0" err="1" smtClean="0">
                <a:solidFill>
                  <a:schemeClr val="tx1"/>
                </a:solidFill>
              </a:rPr>
              <a:t>jama</a:t>
            </a:r>
            <a:r>
              <a:rPr lang="en-US" dirty="0" smtClean="0">
                <a:solidFill>
                  <a:schemeClr val="tx1"/>
                </a:solidFill>
              </a:rPr>
              <a:t>/</a:t>
            </a:r>
            <a:r>
              <a:rPr lang="en-US" dirty="0" err="1" smtClean="0">
                <a:solidFill>
                  <a:schemeClr val="tx1"/>
                </a:solidFill>
              </a:rPr>
              <a:t>fullarticle</a:t>
            </a:r>
            <a:r>
              <a:rPr lang="en-US" dirty="0" smtClean="0">
                <a:solidFill>
                  <a:schemeClr val="tx1"/>
                </a:solidFill>
              </a:rPr>
              <a:t>/2767209</a:t>
            </a:r>
            <a:endParaRPr lang="en-US" dirty="0">
              <a:solidFill>
                <a:schemeClr val="tx1"/>
              </a:solidFill>
            </a:endParaRPr>
          </a:p>
        </p:txBody>
      </p:sp>
    </p:spTree>
    <p:extLst>
      <p:ext uri="{BB962C8B-B14F-4D97-AF65-F5344CB8AC3E}">
        <p14:creationId xmlns:p14="http://schemas.microsoft.com/office/powerpoint/2010/main" val="2071419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5562601" cy="1143000"/>
          </a:xfrm>
          <a:noFill/>
        </p:spPr>
        <p:txBody>
          <a:bodyPr/>
          <a:lstStyle/>
          <a:p>
            <a:pPr algn="l" eaLnBrk="1" hangingPunct="1"/>
            <a:r>
              <a:rPr lang="en-US" sz="3600" b="1" dirty="0">
                <a:solidFill>
                  <a:srgbClr val="F58466"/>
                </a:solidFill>
                <a:latin typeface="Goudy Old Style" pitchFamily="18" charset="0"/>
              </a:rPr>
              <a:t>Neonatal Discussion Panel</a:t>
            </a:r>
          </a:p>
        </p:txBody>
      </p:sp>
      <p:sp>
        <p:nvSpPr>
          <p:cNvPr id="3" name="Content Placeholder 2"/>
          <p:cNvSpPr>
            <a:spLocks noGrp="1"/>
          </p:cNvSpPr>
          <p:nvPr>
            <p:ph idx="1"/>
          </p:nvPr>
        </p:nvSpPr>
        <p:spPr>
          <a:xfrm>
            <a:off x="228600" y="1163782"/>
            <a:ext cx="8229600" cy="4525963"/>
          </a:xfrm>
        </p:spPr>
        <p:txBody>
          <a:bodyPr/>
          <a:lstStyle/>
          <a:p>
            <a:r>
              <a:rPr lang="en-US" sz="2800" b="1" dirty="0" err="1"/>
              <a:t>Nour</a:t>
            </a:r>
            <a:r>
              <a:rPr lang="en-US" sz="2800" b="1" dirty="0"/>
              <a:t> </a:t>
            </a:r>
            <a:r>
              <a:rPr lang="en-US" sz="2800" b="1" dirty="0" err="1"/>
              <a:t>Akhras</a:t>
            </a:r>
            <a:r>
              <a:rPr lang="en-US" sz="2800" b="1" dirty="0"/>
              <a:t>, </a:t>
            </a:r>
            <a:r>
              <a:rPr lang="en-US" sz="2800" b="1" dirty="0" smtClean="0"/>
              <a:t>MD </a:t>
            </a:r>
            <a:r>
              <a:rPr lang="en-US" sz="2800" dirty="0" smtClean="0"/>
              <a:t>- Pediatric </a:t>
            </a:r>
            <a:r>
              <a:rPr lang="en-US" sz="2800" dirty="0"/>
              <a:t>Infectious </a:t>
            </a:r>
            <a:r>
              <a:rPr lang="en-US" sz="2800" dirty="0" smtClean="0"/>
              <a:t>Diseases, AMITA </a:t>
            </a:r>
            <a:r>
              <a:rPr lang="en-US" sz="2800" dirty="0" err="1"/>
              <a:t>Alexian</a:t>
            </a:r>
            <a:r>
              <a:rPr lang="en-US" sz="2800" dirty="0"/>
              <a:t> Brother’s Women and Children’s </a:t>
            </a:r>
            <a:r>
              <a:rPr lang="en-US" sz="2800" dirty="0" smtClean="0"/>
              <a:t>Hospital, Hoffman Estates</a:t>
            </a:r>
            <a:endParaRPr lang="en-US" sz="2800" b="1" dirty="0" smtClean="0"/>
          </a:p>
          <a:p>
            <a:pPr>
              <a:buClr>
                <a:srgbClr val="F58466"/>
              </a:buClr>
            </a:pPr>
            <a:r>
              <a:rPr lang="en-US" sz="2800" b="1" dirty="0" err="1" smtClean="0"/>
              <a:t>Maliha</a:t>
            </a:r>
            <a:r>
              <a:rPr lang="en-US" sz="2800" b="1" dirty="0" smtClean="0"/>
              <a:t> </a:t>
            </a:r>
            <a:r>
              <a:rPr lang="en-US" sz="2800" b="1" dirty="0" err="1"/>
              <a:t>Shareef</a:t>
            </a:r>
            <a:r>
              <a:rPr lang="en-US" sz="2800" b="1" dirty="0"/>
              <a:t>, MD, MS, MBA, FAAP </a:t>
            </a:r>
            <a:r>
              <a:rPr lang="en-US" sz="2800" dirty="0"/>
              <a:t>- Medical Director, Neonatal Intensive Care Unit, </a:t>
            </a:r>
            <a:r>
              <a:rPr lang="en-US" sz="2800" dirty="0" err="1" smtClean="0"/>
              <a:t>Amita</a:t>
            </a:r>
            <a:r>
              <a:rPr lang="en-US" sz="2800" dirty="0" smtClean="0"/>
              <a:t> Health St </a:t>
            </a:r>
            <a:r>
              <a:rPr lang="en-US" sz="2800" dirty="0"/>
              <a:t>Alexius Medical Center, Hoffman Estates</a:t>
            </a:r>
          </a:p>
          <a:p>
            <a:pPr>
              <a:buClr>
                <a:srgbClr val="F58466"/>
              </a:buClr>
            </a:pPr>
            <a:r>
              <a:rPr lang="en-US" sz="2800" b="1" dirty="0"/>
              <a:t>Beau </a:t>
            </a:r>
            <a:r>
              <a:rPr lang="en-US" sz="2800" b="1" dirty="0" err="1"/>
              <a:t>Batton</a:t>
            </a:r>
            <a:r>
              <a:rPr lang="en-US" sz="2800" b="1" dirty="0"/>
              <a:t>, MD – </a:t>
            </a:r>
            <a:r>
              <a:rPr lang="en-US" sz="2800" dirty="0"/>
              <a:t>Chief of Neonatology, SIU School of Medicine, HSHS St. John's Hospital, Springfield</a:t>
            </a:r>
          </a:p>
          <a:p>
            <a:pPr>
              <a:buClr>
                <a:srgbClr val="F58466"/>
              </a:buClr>
            </a:pPr>
            <a:r>
              <a:rPr lang="en-US" sz="2800" b="1" dirty="0"/>
              <a:t>Justin </a:t>
            </a:r>
            <a:r>
              <a:rPr lang="en-US" sz="2800" b="1" dirty="0" err="1"/>
              <a:t>Josephsen</a:t>
            </a:r>
            <a:r>
              <a:rPr lang="en-US" sz="2800" b="1" dirty="0"/>
              <a:t>, MD, </a:t>
            </a:r>
            <a:r>
              <a:rPr lang="en-US" sz="2800" dirty="0"/>
              <a:t>Medical Director – St. Mary’s Hospital NICU, Neonatologist Cardinal </a:t>
            </a:r>
            <a:r>
              <a:rPr lang="en-US" sz="2800" dirty="0" err="1"/>
              <a:t>Glennon</a:t>
            </a:r>
            <a:r>
              <a:rPr lang="en-US" sz="2800" dirty="0"/>
              <a:t> Children’s Hospital, St. Louis</a:t>
            </a:r>
          </a:p>
          <a:p>
            <a:pPr marL="57150" indent="0">
              <a:buClr>
                <a:srgbClr val="F58466"/>
              </a:buClr>
              <a:buNone/>
            </a:pPr>
            <a:endParaRPr lang="en-US" sz="2800" dirty="0"/>
          </a:p>
          <a:p>
            <a:pPr marL="57150" indent="0">
              <a:buClr>
                <a:srgbClr val="F58466"/>
              </a:buClr>
              <a:buNone/>
            </a:pPr>
            <a:endParaRPr lang="en-US" sz="2300" dirty="0"/>
          </a:p>
          <a:p>
            <a:pPr>
              <a:buClr>
                <a:srgbClr val="F58466"/>
              </a:buClr>
            </a:pPr>
            <a:endParaRPr lang="en-US" sz="2200" dirty="0"/>
          </a:p>
          <a:p>
            <a:pPr>
              <a:buClr>
                <a:srgbClr val="F58466"/>
              </a:buClr>
            </a:pPr>
            <a:endParaRPr lang="en-US" sz="2400" dirty="0"/>
          </a:p>
          <a:p>
            <a:pPr>
              <a:buClr>
                <a:srgbClr val="F58466"/>
              </a:buClr>
            </a:pPr>
            <a:endParaRPr lang="en-US" sz="800" dirty="0"/>
          </a:p>
          <a:p>
            <a:pPr>
              <a:buClr>
                <a:srgbClr val="F58466"/>
              </a:buClr>
            </a:pPr>
            <a:endParaRPr lang="en-US" sz="800" dirty="0"/>
          </a:p>
          <a:p>
            <a:pPr>
              <a:buClr>
                <a:srgbClr val="F58466"/>
              </a:buClr>
            </a:pPr>
            <a:endParaRPr lang="en-US" sz="800" dirty="0"/>
          </a:p>
          <a:p>
            <a:pPr>
              <a:buClr>
                <a:srgbClr val="F58466"/>
              </a:buClr>
            </a:pPr>
            <a:endParaRPr lang="en-US" sz="24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54</a:t>
            </a:fld>
            <a:endParaRPr lang="en-US" altLang="en-US" dirty="0"/>
          </a:p>
        </p:txBody>
      </p:sp>
    </p:spTree>
    <p:extLst>
      <p:ext uri="{BB962C8B-B14F-4D97-AF65-F5344CB8AC3E}">
        <p14:creationId xmlns:p14="http://schemas.microsoft.com/office/powerpoint/2010/main" val="3536881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24865" y="148335"/>
            <a:ext cx="8229600" cy="1143000"/>
          </a:xfrm>
          <a:noFill/>
        </p:spPr>
        <p:txBody>
          <a:bodyPr/>
          <a:lstStyle/>
          <a:p>
            <a:pPr algn="l"/>
            <a:r>
              <a:rPr lang="en-US" sz="4000" b="1" dirty="0">
                <a:solidFill>
                  <a:srgbClr val="F58466"/>
                </a:solidFill>
                <a:latin typeface="Goudy Old Style" pitchFamily="18" charset="0"/>
              </a:rPr>
              <a:t>Neonatal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800" dirty="0"/>
              <a:t>Questions from chat </a:t>
            </a:r>
            <a:r>
              <a:rPr lang="en-US" sz="2800" dirty="0" smtClean="0"/>
              <a:t>box and </a:t>
            </a:r>
            <a:r>
              <a:rPr lang="en-US" sz="2800" dirty="0"/>
              <a:t>meeting registration</a:t>
            </a:r>
          </a:p>
          <a:p>
            <a:r>
              <a:rPr lang="en-US" sz="2400" dirty="0">
                <a:hlinkClick r:id="rId3"/>
              </a:rPr>
              <a:t>Slides</a:t>
            </a:r>
            <a:r>
              <a:rPr lang="en-US" sz="2400" dirty="0"/>
              <a:t> from 6.12.20 webinar</a:t>
            </a:r>
            <a:endParaRPr lang="en-US" sz="2400" dirty="0">
              <a:hlinkClick r:id="rId4"/>
            </a:endParaRPr>
          </a:p>
          <a:p>
            <a:r>
              <a:rPr lang="en-US" sz="2400" dirty="0">
                <a:hlinkClick r:id="rId4"/>
              </a:rPr>
              <a:t>Slides</a:t>
            </a:r>
            <a:r>
              <a:rPr lang="en-US" sz="2400" dirty="0"/>
              <a:t> from 5.29.20 webinar</a:t>
            </a:r>
          </a:p>
          <a:p>
            <a:r>
              <a:rPr lang="en-US" sz="2400" dirty="0">
                <a:hlinkClick r:id="rId5"/>
              </a:rPr>
              <a:t>Neonatal Q&amp;A</a:t>
            </a:r>
            <a:r>
              <a:rPr lang="en-US" sz="2400" dirty="0"/>
              <a:t> from 5.15.20 webinar</a:t>
            </a:r>
          </a:p>
          <a:p>
            <a:r>
              <a:rPr lang="en-US" sz="2400" dirty="0">
                <a:hlinkClick r:id="rId6"/>
              </a:rPr>
              <a:t>Q/A from 5.8.2020</a:t>
            </a:r>
            <a:endParaRPr lang="en-US" sz="2400" dirty="0"/>
          </a:p>
          <a:p>
            <a:r>
              <a:rPr lang="en-US" sz="2400" dirty="0"/>
              <a:t>Q/A from 5.01.2020 – questions answered webcast</a:t>
            </a:r>
          </a:p>
          <a:p>
            <a:r>
              <a:rPr lang="en-US" sz="2400" dirty="0"/>
              <a:t>Q/A from 4.24.2020 webinar (</a:t>
            </a:r>
            <a:r>
              <a:rPr lang="en-US" sz="2400" dirty="0">
                <a:hlinkClick r:id="rId7"/>
              </a:rPr>
              <a:t>Neonatal Answers</a:t>
            </a:r>
            <a:r>
              <a:rPr lang="en-US" sz="2400" dirty="0"/>
              <a:t>)</a:t>
            </a:r>
          </a:p>
          <a:p>
            <a:r>
              <a:rPr lang="en-US" sz="2400" dirty="0"/>
              <a:t>Q/A from </a:t>
            </a:r>
            <a:r>
              <a:rPr lang="en-US" sz="2400" dirty="0">
                <a:hlinkClick r:id="rId8"/>
              </a:rPr>
              <a:t>4.17.2020</a:t>
            </a:r>
            <a:r>
              <a:rPr lang="en-US" sz="2400" dirty="0"/>
              <a:t> webinar</a:t>
            </a:r>
          </a:p>
          <a:p>
            <a:r>
              <a:rPr lang="en-US" sz="2400" dirty="0">
                <a:hlinkClick r:id="rId9"/>
              </a:rPr>
              <a:t>Q/A from 4.10.2020 webinar</a:t>
            </a:r>
            <a:endParaRPr lang="en-US" sz="2400" dirty="0"/>
          </a:p>
          <a:p>
            <a:r>
              <a:rPr lang="en-US" sz="2400" dirty="0">
                <a:hlinkClick r:id="rId10"/>
              </a:rPr>
              <a:t>Q/A from 4.3.2020 webinar</a:t>
            </a:r>
            <a:endParaRPr lang="en-US" sz="2400" dirty="0"/>
          </a:p>
          <a:p>
            <a:endParaRPr lang="en-US" sz="20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55</a:t>
            </a:fld>
            <a:endParaRPr lang="en-US" altLang="en-US"/>
          </a:p>
        </p:txBody>
      </p:sp>
    </p:spTree>
    <p:extLst>
      <p:ext uri="{BB962C8B-B14F-4D97-AF65-F5344CB8AC3E}">
        <p14:creationId xmlns:p14="http://schemas.microsoft.com/office/powerpoint/2010/main" val="2036128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56</a:t>
            </a:fld>
            <a:endParaRPr lang="en-US" altLang="en-US"/>
          </a:p>
        </p:txBody>
      </p:sp>
      <p:sp>
        <p:nvSpPr>
          <p:cNvPr id="3" name="Content Placeholder 2"/>
          <p:cNvSpPr>
            <a:spLocks noGrp="1"/>
          </p:cNvSpPr>
          <p:nvPr>
            <p:ph idx="1"/>
          </p:nvPr>
        </p:nvSpPr>
        <p:spPr>
          <a:xfrm>
            <a:off x="389902" y="990600"/>
            <a:ext cx="8414807" cy="4525963"/>
          </a:xfrm>
        </p:spPr>
        <p:txBody>
          <a:bodyPr/>
          <a:lstStyle/>
          <a:p>
            <a:r>
              <a:rPr lang="en-US" dirty="0"/>
              <a:t>We continue to give thanks to the nurses, doctors, health care workers, public health teams and others across our state at work confronting the COVID-19 pandemic. </a:t>
            </a:r>
          </a:p>
          <a:p>
            <a:r>
              <a:rPr lang="en-US" dirty="0"/>
              <a:t>Please send questions, comments and recommendations, cases / willingness to share for  future COVID-19 OB/Neo discussion webinars to </a:t>
            </a:r>
            <a:r>
              <a:rPr lang="en-US" dirty="0">
                <a:hlinkClick r:id="rId3"/>
              </a:rPr>
              <a:t>info@ilpqc.org</a:t>
            </a:r>
            <a:endParaRPr lang="en-US" dirty="0"/>
          </a:p>
          <a:p>
            <a:r>
              <a:rPr lang="en-US" dirty="0"/>
              <a:t>Recording of this webinar, Q/A and registration for the next webinar on Friday, 7/10/20 will 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a:solidFill>
                  <a:srgbClr val="C00000"/>
                </a:solidFill>
              </a:rPr>
              <a:t>July 9</a:t>
            </a:r>
            <a:r>
              <a:rPr lang="en-US" sz="2800" dirty="0">
                <a:solidFill>
                  <a:srgbClr val="C00000"/>
                </a:solidFill>
              </a:rPr>
              <a:t>, </a:t>
            </a:r>
            <a:r>
              <a:rPr lang="en-US" sz="2800" b="1" dirty="0">
                <a:solidFill>
                  <a:srgbClr val="C00000"/>
                </a:solidFill>
              </a:rPr>
              <a:t>2020</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32855"/>
              </p:ext>
            </p:extLst>
          </p:nvPr>
        </p:nvGraphicFramePr>
        <p:xfrm>
          <a:off x="0" y="1371600"/>
          <a:ext cx="9144000" cy="551666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861271">
                <a:tc>
                  <a:txBody>
                    <a:bodyPr/>
                    <a:lstStyle/>
                    <a:p>
                      <a:pPr algn="ctr"/>
                      <a:r>
                        <a:rPr lang="en-US" sz="1800" dirty="0"/>
                        <a:t>CDC </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https://www.dph.illinois.gov/covid19</a:t>
                      </a:r>
                      <a:r>
                        <a:rPr lang="en-US" sz="1800" dirty="0"/>
                        <a:t> </a:t>
                      </a:r>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cases: </a:t>
                      </a:r>
                      <a:r>
                        <a:rPr lang="en-US" sz="1800" b="1" dirty="0">
                          <a:solidFill>
                            <a:schemeClr val="tx1"/>
                          </a:solidFill>
                        </a:rPr>
                        <a:t>3,047,671 </a:t>
                      </a:r>
                      <a:r>
                        <a:rPr lang="en-US" sz="1800" b="1" baseline="0" dirty="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a:solidFill>
                            <a:schemeClr val="tx1"/>
                          </a:solidFill>
                        </a:rPr>
                        <a:t>132,056 confirmed</a:t>
                      </a:r>
                    </a:p>
                  </a:txBody>
                  <a:tcPr marL="68580" marR="68580" marT="34290" marB="34290"/>
                </a:tc>
                <a:tc>
                  <a:txBody>
                    <a:bodyPr/>
                    <a:lstStyle/>
                    <a:p>
                      <a:pPr marL="285750" indent="-285750">
                        <a:buFont typeface="Arial" panose="020B0604020202020204" pitchFamily="34" charset="0"/>
                        <a:buChar char="•"/>
                      </a:pPr>
                      <a:r>
                        <a:rPr lang="en-US" sz="2000" b="1" dirty="0"/>
                        <a:t>150,450</a:t>
                      </a:r>
                      <a:r>
                        <a:rPr lang="en-US" sz="2000" dirty="0"/>
                        <a:t> Confirmed Positive Cases</a:t>
                      </a:r>
                    </a:p>
                    <a:p>
                      <a:pPr marL="285750" indent="-285750">
                        <a:buFont typeface="Arial" panose="020B0604020202020204" pitchFamily="34" charset="0"/>
                        <a:buChar char="•"/>
                      </a:pPr>
                      <a:r>
                        <a:rPr lang="en-US" sz="2000" b="1" dirty="0"/>
                        <a:t>7,119 </a:t>
                      </a:r>
                      <a:r>
                        <a:rPr lang="en-US" sz="2000" dirty="0"/>
                        <a:t>Deaths </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6</a:t>
            </a:fld>
            <a:endParaRPr lang="en-US"/>
          </a:p>
        </p:txBody>
      </p:sp>
      <p:pic>
        <p:nvPicPr>
          <p:cNvPr id="5" name="Picture 4" descr="A close up of a map&#10;&#10;Description automatically generated">
            <a:extLst>
              <a:ext uri="{FF2B5EF4-FFF2-40B4-BE49-F238E27FC236}">
                <a16:creationId xmlns:a16="http://schemas.microsoft.com/office/drawing/2014/main" id="{869C232A-A282-4A0E-9A9F-FAE5E4F86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200400"/>
            <a:ext cx="4419600" cy="2662740"/>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6" name="Picture 15">
            <a:extLst>
              <a:ext uri="{FF2B5EF4-FFF2-40B4-BE49-F238E27FC236}">
                <a16:creationId xmlns:a16="http://schemas.microsoft.com/office/drawing/2014/main" id="{EC579C50-1D6E-4236-A2FB-D53BDC8C2E04}"/>
              </a:ext>
            </a:extLst>
          </p:cNvPr>
          <p:cNvPicPr>
            <a:picLocks noChangeAspect="1"/>
          </p:cNvPicPr>
          <p:nvPr/>
        </p:nvPicPr>
        <p:blipFill>
          <a:blip r:embed="rId6"/>
          <a:stretch>
            <a:fillRect/>
          </a:stretch>
        </p:blipFill>
        <p:spPr>
          <a:xfrm>
            <a:off x="207579" y="5847755"/>
            <a:ext cx="4224894" cy="932769"/>
          </a:xfrm>
          <a:prstGeom prst="rect">
            <a:avLst/>
          </a:prstGeom>
        </p:spPr>
      </p:pic>
      <p:pic>
        <p:nvPicPr>
          <p:cNvPr id="18" name="Picture 17" descr="A close up of a map&#10;&#10;Description automatically generated">
            <a:extLst>
              <a:ext uri="{FF2B5EF4-FFF2-40B4-BE49-F238E27FC236}">
                <a16:creationId xmlns:a16="http://schemas.microsoft.com/office/drawing/2014/main" id="{69EED0F0-4CF1-4ECE-BABE-04B277FC3E3B}"/>
              </a:ext>
            </a:extLst>
          </p:cNvPr>
          <p:cNvPicPr>
            <a:picLocks noChangeAspect="1"/>
          </p:cNvPicPr>
          <p:nvPr/>
        </p:nvPicPr>
        <p:blipFill rotWithShape="1">
          <a:blip r:embed="rId7">
            <a:extLst>
              <a:ext uri="{28A0092B-C50C-407E-A947-70E740481C1C}">
                <a14:useLocalDpi xmlns:a14="http://schemas.microsoft.com/office/drawing/2010/main" val="0"/>
              </a:ext>
            </a:extLst>
          </a:blip>
          <a:srcRect l="9466" t="2632" r="12848" b="1"/>
          <a:stretch/>
        </p:blipFill>
        <p:spPr>
          <a:xfrm>
            <a:off x="5475116" y="3079770"/>
            <a:ext cx="3188043" cy="327660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3471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E457AE-8923-FE45-AB75-50490475742A}"/>
              </a:ext>
            </a:extLst>
          </p:cNvPr>
          <p:cNvSpPr>
            <a:spLocks noGrp="1"/>
          </p:cNvSpPr>
          <p:nvPr>
            <p:ph type="title"/>
          </p:nvPr>
        </p:nvSpPr>
        <p:spPr/>
        <p:txBody>
          <a:bodyPr/>
          <a:lstStyle/>
          <a:p>
            <a:r>
              <a:rPr lang="en-US" dirty="0"/>
              <a:t>US Daily New Cases Surpass 60K </a:t>
            </a:r>
          </a:p>
        </p:txBody>
      </p:sp>
      <p:sp>
        <p:nvSpPr>
          <p:cNvPr id="5" name="Slide Number Placeholder 4">
            <a:extLst>
              <a:ext uri="{FF2B5EF4-FFF2-40B4-BE49-F238E27FC236}">
                <a16:creationId xmlns:a16="http://schemas.microsoft.com/office/drawing/2014/main" id="{4389D443-3B49-C34C-95CA-7EE70BC8F9A5}"/>
              </a:ext>
            </a:extLst>
          </p:cNvPr>
          <p:cNvSpPr>
            <a:spLocks noGrp="1"/>
          </p:cNvSpPr>
          <p:nvPr>
            <p:ph type="sldNum" sz="quarter" idx="4"/>
          </p:nvPr>
        </p:nvSpPr>
        <p:spPr/>
        <p:txBody>
          <a:bodyPr/>
          <a:lstStyle/>
          <a:p>
            <a:pPr>
              <a:defRPr/>
            </a:pPr>
            <a:fld id="{7B67A630-6DEE-4F45-9872-4A9386C88847}" type="slidenum">
              <a:rPr lang="en-US" smtClean="0">
                <a:solidFill>
                  <a:srgbClr val="FFFFFF">
                    <a:lumMod val="50000"/>
                  </a:srgbClr>
                </a:solidFill>
              </a:rPr>
              <a:pPr>
                <a:defRPr/>
              </a:pPr>
              <a:t>7</a:t>
            </a:fld>
            <a:endParaRPr lang="en-US" dirty="0">
              <a:solidFill>
                <a:srgbClr val="FFFFFF">
                  <a:lumMod val="50000"/>
                </a:srgbClr>
              </a:solidFill>
            </a:endParaRPr>
          </a:p>
        </p:txBody>
      </p:sp>
      <p:pic>
        <p:nvPicPr>
          <p:cNvPr id="7" name="Picture 6" descr="A screenshot of a cell phone&#10;&#10;Description automatically generated">
            <a:extLst>
              <a:ext uri="{FF2B5EF4-FFF2-40B4-BE49-F238E27FC236}">
                <a16:creationId xmlns:a16="http://schemas.microsoft.com/office/drawing/2014/main" id="{145EAA75-E589-054D-AB4B-ED4536CCF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597621"/>
            <a:ext cx="8343900" cy="5016500"/>
          </a:xfrm>
          <a:prstGeom prst="rect">
            <a:avLst/>
          </a:prstGeom>
        </p:spPr>
      </p:pic>
    </p:spTree>
    <p:extLst>
      <p:ext uri="{BB962C8B-B14F-4D97-AF65-F5344CB8AC3E}">
        <p14:creationId xmlns:p14="http://schemas.microsoft.com/office/powerpoint/2010/main" val="36747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COVID case trend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849B15FD-7ED1-4323-A132-664A40D6CE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023" y="1752600"/>
            <a:ext cx="7307954" cy="3895236"/>
          </a:xfrm>
        </p:spPr>
      </p:pic>
    </p:spTree>
    <p:extLst>
      <p:ext uri="{BB962C8B-B14F-4D97-AF65-F5344CB8AC3E}">
        <p14:creationId xmlns:p14="http://schemas.microsoft.com/office/powerpoint/2010/main" val="163474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858" y="21094"/>
            <a:ext cx="8229600" cy="1143000"/>
          </a:xfrm>
          <a:noFill/>
        </p:spPr>
        <p:txBody>
          <a:bodyPr>
            <a:noAutofit/>
          </a:bodyPr>
          <a:lstStyle/>
          <a:p>
            <a:r>
              <a:rPr lang="en-US" sz="2800" dirty="0"/>
              <a:t>Data Update </a:t>
            </a:r>
            <a:r>
              <a:rPr lang="en-US" sz="2800" b="1" dirty="0">
                <a:solidFill>
                  <a:srgbClr val="C00000"/>
                </a:solidFill>
              </a:rPr>
              <a:t>July 9</a:t>
            </a:r>
            <a:r>
              <a:rPr lang="en-US" sz="2800" dirty="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p>
        </p:txBody>
      </p:sp>
      <p:sp>
        <p:nvSpPr>
          <p:cNvPr id="3" name="Slide Number Placeholder 2"/>
          <p:cNvSpPr>
            <a:spLocks noGrp="1"/>
          </p:cNvSpPr>
          <p:nvPr>
            <p:ph type="sldNum" sz="quarter" idx="12"/>
          </p:nvPr>
        </p:nvSpPr>
        <p:spPr/>
        <p:txBody>
          <a:bodyPr/>
          <a:lstStyle/>
          <a:p>
            <a:fld id="{744C2F5F-8633-4B5B-A080-9CC210AD30A1}" type="slidenum">
              <a:rPr lang="en-US" smtClean="0"/>
              <a:t>9</a:t>
            </a:fld>
            <a:endParaRPr lang="en-US"/>
          </a:p>
        </p:txBody>
      </p:sp>
      <p:sp>
        <p:nvSpPr>
          <p:cNvPr id="10" name="Rectangle 9"/>
          <p:cNvSpPr/>
          <p:nvPr/>
        </p:nvSpPr>
        <p:spPr>
          <a:xfrm>
            <a:off x="2895600" y="909864"/>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897006" y="1818628"/>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891952" y="1769621"/>
            <a:ext cx="2292102" cy="369332"/>
          </a:xfrm>
          <a:prstGeom prst="rect">
            <a:avLst/>
          </a:prstGeom>
        </p:spPr>
        <p:txBody>
          <a:bodyPr wrap="none">
            <a:spAutoFit/>
          </a:bodyPr>
          <a:lstStyle/>
          <a:p>
            <a:r>
              <a:rPr lang="en-US" dirty="0"/>
              <a:t>IL Deaths Over Time</a:t>
            </a:r>
          </a:p>
        </p:txBody>
      </p:sp>
      <p:sp>
        <p:nvSpPr>
          <p:cNvPr id="17" name="Rectangle 16"/>
          <p:cNvSpPr/>
          <p:nvPr/>
        </p:nvSpPr>
        <p:spPr>
          <a:xfrm>
            <a:off x="456051" y="2187960"/>
            <a:ext cx="4572000" cy="369332"/>
          </a:xfrm>
          <a:prstGeom prst="rect">
            <a:avLst/>
          </a:prstGeom>
        </p:spPr>
        <p:txBody>
          <a:bodyPr>
            <a:spAutoFit/>
          </a:bodyPr>
          <a:lstStyle/>
          <a:p>
            <a:r>
              <a:rPr lang="en-US" b="1" dirty="0"/>
              <a:t>Total: 150,450 </a:t>
            </a:r>
            <a:r>
              <a:rPr lang="en-US" dirty="0"/>
              <a:t>Confirmed Positive Cases</a:t>
            </a:r>
          </a:p>
        </p:txBody>
      </p:sp>
      <p:sp>
        <p:nvSpPr>
          <p:cNvPr id="18" name="Rectangle 17"/>
          <p:cNvSpPr/>
          <p:nvPr/>
        </p:nvSpPr>
        <p:spPr>
          <a:xfrm>
            <a:off x="5867400" y="2182266"/>
            <a:ext cx="2296334" cy="369332"/>
          </a:xfrm>
          <a:prstGeom prst="rect">
            <a:avLst/>
          </a:prstGeom>
        </p:spPr>
        <p:txBody>
          <a:bodyPr wrap="none">
            <a:spAutoFit/>
          </a:bodyPr>
          <a:lstStyle/>
          <a:p>
            <a:r>
              <a:rPr lang="en-US" b="1" dirty="0"/>
              <a:t>Total: 7,119</a:t>
            </a:r>
            <a:r>
              <a:rPr lang="en-US" dirty="0"/>
              <a:t> Deaths </a:t>
            </a:r>
          </a:p>
        </p:txBody>
      </p:sp>
      <p:pic>
        <p:nvPicPr>
          <p:cNvPr id="5" name="Picture 4" descr="A picture containing comb&#10;&#10;Description automatically generated">
            <a:extLst>
              <a:ext uri="{FF2B5EF4-FFF2-40B4-BE49-F238E27FC236}">
                <a16:creationId xmlns:a16="http://schemas.microsoft.com/office/drawing/2014/main" id="{98DA481E-E57F-4E63-9322-63863DAF3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04" y="2465215"/>
            <a:ext cx="4210810" cy="4014324"/>
          </a:xfrm>
          <a:prstGeom prst="rect">
            <a:avLst/>
          </a:prstGeom>
        </p:spPr>
      </p:pic>
      <p:pic>
        <p:nvPicPr>
          <p:cNvPr id="12" name="Picture 11" descr="A picture containing comb&#10;&#10;Description automatically generated">
            <a:extLst>
              <a:ext uri="{FF2B5EF4-FFF2-40B4-BE49-F238E27FC236}">
                <a16:creationId xmlns:a16="http://schemas.microsoft.com/office/drawing/2014/main" id="{0CB94882-7656-4EDC-AF03-C4D4E151B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892" y="2465215"/>
            <a:ext cx="4315707" cy="3973795"/>
          </a:xfrm>
          <a:prstGeom prst="rect">
            <a:avLst/>
          </a:prstGeom>
        </p:spPr>
      </p:pic>
    </p:spTree>
    <p:extLst>
      <p:ext uri="{BB962C8B-B14F-4D97-AF65-F5344CB8AC3E}">
        <p14:creationId xmlns:p14="http://schemas.microsoft.com/office/powerpoint/2010/main" val="496164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C Building full 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ria">
      <a:majorFont>
        <a:latin typeface="Verdan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C Building Full color" id="{B3D79659-4C9F-452F-BE12-FE9E5C8EF526}" vid="{3C005542-D422-4279-AD11-51AD152D49BC}"/>
    </a:ext>
  </a:extLst>
</a:theme>
</file>

<file path=ppt/theme/theme15.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6.xml><?xml version="1.0" encoding="utf-8"?>
<a:theme xmlns:a="http://schemas.openxmlformats.org/drawingml/2006/main" name="1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7.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Props1.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emplate/>
  <TotalTime>79087</TotalTime>
  <Words>4357</Words>
  <Application>Microsoft Office PowerPoint</Application>
  <PresentationFormat>On-screen Show (4:3)</PresentationFormat>
  <Paragraphs>469</Paragraphs>
  <Slides>57</Slides>
  <Notes>16</Notes>
  <HiddenSlides>0</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57</vt:i4>
      </vt:variant>
    </vt:vector>
  </HeadingPairs>
  <TitlesOfParts>
    <vt:vector size="88" baseType="lpstr">
      <vt:lpstr>MS PGothic</vt:lpstr>
      <vt:lpstr>MS PGothic</vt:lpstr>
      <vt:lpstr>Arial</vt:lpstr>
      <vt:lpstr>Arial Black</vt:lpstr>
      <vt:lpstr>Arial Narrow</vt:lpstr>
      <vt:lpstr>Calibri</vt:lpstr>
      <vt:lpstr>Calibri Light</vt:lpstr>
      <vt:lpstr>Corbel</vt:lpstr>
      <vt:lpstr>Goudy Old Style</vt:lpstr>
      <vt:lpstr>Helvetica Neue Medium</vt:lpstr>
      <vt:lpstr>PT Sans</vt:lpstr>
      <vt:lpstr>Times New Roman</vt:lpstr>
      <vt:lpstr>Verdana</vt:lpstr>
      <vt:lpstr>Wingdings 2</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5_Custom Design</vt:lpstr>
      <vt:lpstr>2_Custom Design</vt:lpstr>
      <vt:lpstr>3_Custom Design</vt:lpstr>
      <vt:lpstr>RHC Building full color</vt:lpstr>
      <vt:lpstr>AAH Theme</vt:lpstr>
      <vt:lpstr>1_AAH Theme</vt:lpstr>
      <vt:lpstr>Depth</vt:lpstr>
      <vt:lpstr>COVID-19 Strategies for OB &amp; Neonatal Units</vt:lpstr>
      <vt:lpstr>Welcome</vt:lpstr>
      <vt:lpstr>Housekeeping:  We Are Recording Now</vt:lpstr>
      <vt:lpstr>ILPQC Covid 19 webinars</vt:lpstr>
      <vt:lpstr>Overview</vt:lpstr>
      <vt:lpstr>Data Update July 9, 2020 CDC/IDPH: COVID-19 Outbreak </vt:lpstr>
      <vt:lpstr>US Daily New Cases Surpass 60K </vt:lpstr>
      <vt:lpstr>US COVID case trend</vt:lpstr>
      <vt:lpstr>Data Update July 9, 2020 IDPH: COVID-19 Outbreak </vt:lpstr>
      <vt:lpstr>Illinois Daily Incidence</vt:lpstr>
      <vt:lpstr>Data Update July 9, 2020 IDPH: COVID-19 Outbreak  Race Demographics</vt:lpstr>
      <vt:lpstr>ILPQC COVID-19 Webpage www.ilpqc.org </vt:lpstr>
      <vt:lpstr>IDPH / HFS / CDC Communications</vt:lpstr>
      <vt:lpstr>New Pregnancy Data from CDC</vt:lpstr>
      <vt:lpstr>Updated OB Resources</vt:lpstr>
      <vt:lpstr>AAP Neonatal Guidance</vt:lpstr>
      <vt:lpstr>Next AAP’s webinar series</vt:lpstr>
      <vt:lpstr>Updated OB/Neo Covid Publications</vt:lpstr>
      <vt:lpstr>Birth Equity Links</vt:lpstr>
      <vt:lpstr>Discussion of OB Unit Strategies </vt:lpstr>
      <vt:lpstr>PowerPoint Presentation</vt:lpstr>
      <vt:lpstr>Case</vt:lpstr>
      <vt:lpstr>ER  7/02/2020</vt:lpstr>
      <vt:lpstr>findings</vt:lpstr>
      <vt:lpstr>What We Did</vt:lpstr>
      <vt:lpstr>What We Did Not Do</vt:lpstr>
      <vt:lpstr>Protocols</vt:lpstr>
      <vt:lpstr>discussion</vt:lpstr>
      <vt:lpstr>Background</vt:lpstr>
      <vt:lpstr>TEAMWORK</vt:lpstr>
      <vt:lpstr>OB Discussion Panel</vt:lpstr>
      <vt:lpstr>The severity scale for COVID-19</vt:lpstr>
      <vt:lpstr>Many COVID-19 patients, including pregnant patients, have mild or no symptoms.  </vt:lpstr>
      <vt:lpstr>Inpatient monitoring may be needed for the following categories of patients: </vt:lpstr>
      <vt:lpstr>Remdesivir and Pregnancy</vt:lpstr>
      <vt:lpstr>Dexamethasone and Pregnancy</vt:lpstr>
      <vt:lpstr>Timing of Delivery:  mild symptoms</vt:lpstr>
      <vt:lpstr>Timing of Delivery:  critical illness</vt:lpstr>
      <vt:lpstr>OB Questions/Discussion</vt:lpstr>
      <vt:lpstr>Discussion of Neonatal Unit Strategies </vt:lpstr>
      <vt:lpstr>PowerPoint Presentation</vt:lpstr>
      <vt:lpstr>AMITA Women and Children’s Hospital </vt:lpstr>
      <vt:lpstr>Case Presentation</vt:lpstr>
      <vt:lpstr>ER Course</vt:lpstr>
      <vt:lpstr>Hospital Course</vt:lpstr>
      <vt:lpstr>CDC Guidelines</vt:lpstr>
      <vt:lpstr>Lesson Learned</vt:lpstr>
      <vt:lpstr>Lesson Learned</vt:lpstr>
      <vt:lpstr>Imaging</vt:lpstr>
      <vt:lpstr>Spectrum of Disease</vt:lpstr>
      <vt:lpstr>Lesson Learned</vt:lpstr>
      <vt:lpstr>PowerPoint Presentation</vt:lpstr>
      <vt:lpstr>References</vt:lpstr>
      <vt:lpstr>Neonatal Discussion Panel</vt:lpstr>
      <vt:lpstr>Neonatal Questions/Discussion</vt:lpstr>
      <vt:lpstr>Thank You</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Ann Borders Local Account</cp:lastModifiedBy>
  <cp:revision>2361</cp:revision>
  <cp:lastPrinted>2018-07-12T17:33:39Z</cp:lastPrinted>
  <dcterms:created xsi:type="dcterms:W3CDTF">2013-06-07T18:46:59Z</dcterms:created>
  <dcterms:modified xsi:type="dcterms:W3CDTF">2020-07-10T14:31:14Z</dcterms:modified>
</cp:coreProperties>
</file>